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70B6C-2BE6-ABA1-0974-D89E96698F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54BC6791-5D6B-AAA2-222C-C54ACF153A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5DDBCFF0-0629-7FED-6928-E4DDFEF8F75F}"/>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EC90AE02-62FE-DD7F-818F-F418BF4A659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FC96FB0-B5D4-BFB5-E2EF-38769ECA7535}"/>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12434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27240-FA5B-4DC5-80E2-E2F0D500AEA1}"/>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B4870B7-13E4-AE0A-2989-2B05E8FD3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30D20D7-175C-5D59-0B52-1B898ED15CD4}"/>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15ACDB2A-FF98-8418-5568-D45A55916D4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0851A73-F450-2599-3AAC-7436CD445F1A}"/>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449448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4A70C3-1D36-3B46-30B1-132EE89845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8F8B787-2E6B-7BE3-070D-C413E8ABC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9487BD4-A4D8-BCEC-810E-0E9A84AB20DF}"/>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C0BD3B19-12B3-6A21-CD1D-1F9C8468BC9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D76C161-825F-9204-FA4E-78D2CC812503}"/>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1410232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8E5A3-F8B0-FD9C-C8B0-F4E62B47EFF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46DB0F8-273F-A249-40AE-24690729E8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D056EEB-6055-9916-D9FB-686A8840A022}"/>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3310087B-74D4-3B37-6685-14FF2E1A0AF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F709FC5-A3D3-EC0D-8297-A39F7C4AF779}"/>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1705764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33733-2380-DD02-F0B4-1573016C67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3A198961-0452-95DC-A176-6BCDBD7D62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380023-3F38-4426-B76F-733B3ACB36FD}"/>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F912A773-B3C0-A328-D9FC-112C271FF12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517DCCD-26D4-4AB9-24C2-1C881E657DA9}"/>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28989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1B70-2923-6005-1A13-4E4F0CFBB2F4}"/>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2BE08B5-2F91-1BE8-84DB-10ECC44083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DCF2B4DD-3873-07D3-050A-AA4EB0927E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4EF1DA00-2D89-B857-C554-DD90FE00E798}"/>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6" name="Footer Placeholder 5">
            <a:extLst>
              <a:ext uri="{FF2B5EF4-FFF2-40B4-BE49-F238E27FC236}">
                <a16:creationId xmlns:a16="http://schemas.microsoft.com/office/drawing/2014/main" id="{21E50A12-1CA4-43C6-9B47-9C02E5CE1EA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B92B366-C0E7-AE01-4447-98C732C0472B}"/>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200494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56FD6-50A2-78DD-C7AE-F10B2CA8B0D5}"/>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A2EE4812-9A53-B3DC-1381-997D21F24A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E1200F-5EA8-2C19-0BB2-C45A7D2CE8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39AF049-2B8C-57FF-9154-101AD996F6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5475B-2629-7C23-FD3B-76967EF23D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87530F7F-1BD6-BF06-07B5-267302CA42AA}"/>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8" name="Footer Placeholder 7">
            <a:extLst>
              <a:ext uri="{FF2B5EF4-FFF2-40B4-BE49-F238E27FC236}">
                <a16:creationId xmlns:a16="http://schemas.microsoft.com/office/drawing/2014/main" id="{3770479E-BDE0-AE6F-5F8F-9A59B6D5EBF9}"/>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1054B3A0-98B1-5E6C-1036-1484F30059A7}"/>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353509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DEB4D-D1E1-ED80-47E7-4E5B4B4E6CC3}"/>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095A9056-6B86-886D-378F-2593E079BDF3}"/>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4" name="Footer Placeholder 3">
            <a:extLst>
              <a:ext uri="{FF2B5EF4-FFF2-40B4-BE49-F238E27FC236}">
                <a16:creationId xmlns:a16="http://schemas.microsoft.com/office/drawing/2014/main" id="{AD2616AA-2DFF-8D38-5470-BB9157E6A8E4}"/>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197DD90E-F5E7-3A71-F872-0DFA9267EFB1}"/>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251936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4A6B54-6C05-8634-E301-5932C632D5DC}"/>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3" name="Footer Placeholder 2">
            <a:extLst>
              <a:ext uri="{FF2B5EF4-FFF2-40B4-BE49-F238E27FC236}">
                <a16:creationId xmlns:a16="http://schemas.microsoft.com/office/drawing/2014/main" id="{61177437-1A34-27DA-85FD-883886F41526}"/>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D45E0F75-17B2-B3CF-F100-95C3383DEAFF}"/>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4020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725C8-7180-871F-B665-6E221B75B2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704F856F-F56A-1024-2FF4-01B3DC99A4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E3B556B5-51AD-3187-4678-0A650657E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AD758-9D43-3991-5D28-33A532BE9D3F}"/>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6" name="Footer Placeholder 5">
            <a:extLst>
              <a:ext uri="{FF2B5EF4-FFF2-40B4-BE49-F238E27FC236}">
                <a16:creationId xmlns:a16="http://schemas.microsoft.com/office/drawing/2014/main" id="{57B0BF29-F79F-0856-3259-6A52C9CCE5C6}"/>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0B8A831A-A8E1-1C10-009D-2A977DB6E13B}"/>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331813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F672D-4F5B-F4CD-EB29-C6A329777D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0FE0308A-5ECC-F240-0673-E86B1C36AE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6FC07E12-CC0C-3553-F4B8-EE3156037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2F8404-7FA6-F9E4-ED72-13F644FA58E4}"/>
              </a:ext>
            </a:extLst>
          </p:cNvPr>
          <p:cNvSpPr>
            <a:spLocks noGrp="1"/>
          </p:cNvSpPr>
          <p:nvPr>
            <p:ph type="dt" sz="half" idx="10"/>
          </p:nvPr>
        </p:nvSpPr>
        <p:spPr/>
        <p:txBody>
          <a:bodyPr/>
          <a:lstStyle/>
          <a:p>
            <a:fld id="{99C22B9B-8767-4D72-8B72-0666BE3B043A}" type="datetimeFigureOut">
              <a:rPr lang="en-ZA" smtClean="0"/>
              <a:t>2025/11/27</a:t>
            </a:fld>
            <a:endParaRPr lang="en-ZA"/>
          </a:p>
        </p:txBody>
      </p:sp>
      <p:sp>
        <p:nvSpPr>
          <p:cNvPr id="6" name="Footer Placeholder 5">
            <a:extLst>
              <a:ext uri="{FF2B5EF4-FFF2-40B4-BE49-F238E27FC236}">
                <a16:creationId xmlns:a16="http://schemas.microsoft.com/office/drawing/2014/main" id="{4C91B82D-60BD-38C3-CD06-3856F396A4C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77B013FA-D089-F039-548D-A99941299A83}"/>
              </a:ext>
            </a:extLst>
          </p:cNvPr>
          <p:cNvSpPr>
            <a:spLocks noGrp="1"/>
          </p:cNvSpPr>
          <p:nvPr>
            <p:ph type="sldNum" sz="quarter" idx="12"/>
          </p:nvPr>
        </p:nvSpPr>
        <p:spPr/>
        <p:txBody>
          <a:bodyPr/>
          <a:lstStyle/>
          <a:p>
            <a:fld id="{835E4919-128F-40CC-8085-20E8ED47BE7D}" type="slidenum">
              <a:rPr lang="en-ZA" smtClean="0"/>
              <a:t>‹#›</a:t>
            </a:fld>
            <a:endParaRPr lang="en-ZA"/>
          </a:p>
        </p:txBody>
      </p:sp>
    </p:spTree>
    <p:extLst>
      <p:ext uri="{BB962C8B-B14F-4D97-AF65-F5344CB8AC3E}">
        <p14:creationId xmlns:p14="http://schemas.microsoft.com/office/powerpoint/2010/main" val="1474191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70038-BCAD-D6C9-1082-9908222028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353E82C-F909-6594-3F3C-D9ABF33509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BBFBE69-2715-840C-5123-A7840697C7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C22B9B-8767-4D72-8B72-0666BE3B043A}" type="datetimeFigureOut">
              <a:rPr lang="en-ZA" smtClean="0"/>
              <a:t>2025/11/27</a:t>
            </a:fld>
            <a:endParaRPr lang="en-ZA"/>
          </a:p>
        </p:txBody>
      </p:sp>
      <p:sp>
        <p:nvSpPr>
          <p:cNvPr id="5" name="Footer Placeholder 4">
            <a:extLst>
              <a:ext uri="{FF2B5EF4-FFF2-40B4-BE49-F238E27FC236}">
                <a16:creationId xmlns:a16="http://schemas.microsoft.com/office/drawing/2014/main" id="{49A4EBE6-5DF2-D8EC-7DBD-F124FF4E2A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113F9FB5-BDB6-A1D2-F3D3-2274372FF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5E4919-128F-40CC-8085-20E8ED47BE7D}" type="slidenum">
              <a:rPr lang="en-ZA" smtClean="0"/>
              <a:t>‹#›</a:t>
            </a:fld>
            <a:endParaRPr lang="en-ZA"/>
          </a:p>
        </p:txBody>
      </p:sp>
    </p:spTree>
    <p:extLst>
      <p:ext uri="{BB962C8B-B14F-4D97-AF65-F5344CB8AC3E}">
        <p14:creationId xmlns:p14="http://schemas.microsoft.com/office/powerpoint/2010/main" val="1413061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trp.wmo.int/user/view.php?id=586&amp;course=41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1EAE3-B444-222E-1B47-F770C1DE6BAD}"/>
              </a:ext>
            </a:extLst>
          </p:cNvPr>
          <p:cNvSpPr>
            <a:spLocks noGrp="1"/>
          </p:cNvSpPr>
          <p:nvPr>
            <p:ph type="title"/>
          </p:nvPr>
        </p:nvSpPr>
        <p:spPr/>
        <p:txBody>
          <a:bodyPr/>
          <a:lstStyle/>
          <a:p>
            <a:r>
              <a:rPr lang="en-ZA" dirty="0"/>
              <a:t>Florence group - summary</a:t>
            </a:r>
          </a:p>
        </p:txBody>
      </p:sp>
      <p:sp>
        <p:nvSpPr>
          <p:cNvPr id="3" name="Content Placeholder 2">
            <a:extLst>
              <a:ext uri="{FF2B5EF4-FFF2-40B4-BE49-F238E27FC236}">
                <a16:creationId xmlns:a16="http://schemas.microsoft.com/office/drawing/2014/main" id="{949E6D71-7A56-1D5B-CB8B-13D896661236}"/>
              </a:ext>
            </a:extLst>
          </p:cNvPr>
          <p:cNvSpPr>
            <a:spLocks noGrp="1"/>
          </p:cNvSpPr>
          <p:nvPr>
            <p:ph idx="1"/>
          </p:nvPr>
        </p:nvSpPr>
        <p:spPr/>
        <p:txBody>
          <a:bodyPr>
            <a:normAutofit fontScale="92500" lnSpcReduction="10000"/>
          </a:bodyPr>
          <a:lstStyle/>
          <a:p>
            <a:pPr marL="0" lvl="0" indent="0" fontAlgn="base">
              <a:buNone/>
            </a:pPr>
            <a:r>
              <a:rPr lang="en-ZA" dirty="0"/>
              <a:t>1) </a:t>
            </a:r>
            <a:r>
              <a:rPr lang="en-ZA" b="1" dirty="0"/>
              <a:t>What are your urgent training needs and available training courses:</a:t>
            </a:r>
          </a:p>
          <a:p>
            <a:pPr marL="0" indent="0">
              <a:buNone/>
            </a:pPr>
            <a:endParaRPr lang="en-ZA" dirty="0"/>
          </a:p>
          <a:p>
            <a:pPr lvl="0"/>
            <a:r>
              <a:rPr lang="en-ZA" dirty="0"/>
              <a:t>Communications:  </a:t>
            </a:r>
          </a:p>
          <a:p>
            <a:r>
              <a:rPr lang="en-ZA" dirty="0"/>
              <a:t>Some tools but limited</a:t>
            </a:r>
          </a:p>
          <a:p>
            <a:r>
              <a:rPr lang="en-ZA" dirty="0"/>
              <a:t>by </a:t>
            </a:r>
            <a:r>
              <a:rPr lang="en-ZA" u="sng" dirty="0">
                <a:hlinkClick r:id="rId2" tooltip="https://etrp.wmo.int/user/view.php?id=586&amp;course=410"/>
              </a:rPr>
              <a:t>Vieri </a:t>
            </a:r>
            <a:r>
              <a:rPr lang="en-ZA" u="sng" dirty="0" err="1">
                <a:hlinkClick r:id="rId2" tooltip="https://etrp.wmo.int/user/view.php?id=586&amp;course=410"/>
              </a:rPr>
              <a:t>Tarchiani</a:t>
            </a:r>
            <a:r>
              <a:rPr lang="en-ZA" dirty="0"/>
              <a:t> - Monday, 24 November 2025, 10:56 AM</a:t>
            </a:r>
          </a:p>
          <a:p>
            <a:r>
              <a:rPr lang="en-ZA" dirty="0"/>
              <a:t>https://topacs.ibe.cnr.it/course/index.php see course on Climate Communication</a:t>
            </a:r>
          </a:p>
          <a:p>
            <a:r>
              <a:rPr lang="en-ZA" dirty="0"/>
              <a:t>https://bit.ly/3JJ1Apw link to the WMO ETR Moodle course on Communicating agrometeorological information</a:t>
            </a:r>
          </a:p>
          <a:p>
            <a:r>
              <a:rPr lang="en-ZA" dirty="0"/>
              <a:t> </a:t>
            </a:r>
          </a:p>
          <a:p>
            <a:endParaRPr lang="en-ZA" dirty="0"/>
          </a:p>
        </p:txBody>
      </p:sp>
    </p:spTree>
    <p:extLst>
      <p:ext uri="{BB962C8B-B14F-4D97-AF65-F5344CB8AC3E}">
        <p14:creationId xmlns:p14="http://schemas.microsoft.com/office/powerpoint/2010/main" val="441362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B86BF-3DC3-C400-9830-F2E8060377F8}"/>
              </a:ext>
            </a:extLst>
          </p:cNvPr>
          <p:cNvSpPr>
            <a:spLocks noGrp="1"/>
          </p:cNvSpPr>
          <p:nvPr>
            <p:ph type="title"/>
          </p:nvPr>
        </p:nvSpPr>
        <p:spPr>
          <a:xfrm>
            <a:off x="838200" y="365126"/>
            <a:ext cx="10515600" cy="1039132"/>
          </a:xfrm>
        </p:spPr>
        <p:txBody>
          <a:bodyPr>
            <a:normAutofit fontScale="90000"/>
          </a:bodyPr>
          <a:lstStyle/>
          <a:p>
            <a:pPr marL="0" lvl="0" indent="0" fontAlgn="base"/>
            <a:r>
              <a:rPr lang="en-ZA" b="1" dirty="0"/>
              <a:t>What are your urgent training needs and available training courses:</a:t>
            </a:r>
            <a:endParaRPr lang="en-ZA" dirty="0"/>
          </a:p>
        </p:txBody>
      </p:sp>
      <p:sp>
        <p:nvSpPr>
          <p:cNvPr id="3" name="Content Placeholder 2">
            <a:extLst>
              <a:ext uri="{FF2B5EF4-FFF2-40B4-BE49-F238E27FC236}">
                <a16:creationId xmlns:a16="http://schemas.microsoft.com/office/drawing/2014/main" id="{D6E6E3D2-28D8-5409-D626-5E0B36FCEDA3}"/>
              </a:ext>
            </a:extLst>
          </p:cNvPr>
          <p:cNvSpPr>
            <a:spLocks noGrp="1"/>
          </p:cNvSpPr>
          <p:nvPr>
            <p:ph idx="1"/>
          </p:nvPr>
        </p:nvSpPr>
        <p:spPr>
          <a:xfrm>
            <a:off x="838200" y="1404258"/>
            <a:ext cx="10515600" cy="5246913"/>
          </a:xfrm>
        </p:spPr>
        <p:txBody>
          <a:bodyPr>
            <a:normAutofit fontScale="62500" lnSpcReduction="20000"/>
          </a:bodyPr>
          <a:lstStyle/>
          <a:p>
            <a:pPr lvl="0"/>
            <a:r>
              <a:rPr lang="en-ZA" dirty="0"/>
              <a:t>AI (integration in operational meteorological, hydrological and climatological forecast, How to use the AI, modelling and programming, etc. limited</a:t>
            </a:r>
          </a:p>
          <a:p>
            <a:pPr lvl="0" fontAlgn="base"/>
            <a:r>
              <a:rPr lang="en-ZA" dirty="0"/>
              <a:t>BIP-M more fluent, BIP-MT - all available</a:t>
            </a:r>
          </a:p>
          <a:p>
            <a:pPr lvl="0"/>
            <a:r>
              <a:rPr lang="en-ZA" dirty="0"/>
              <a:t>operational needs training - available</a:t>
            </a:r>
          </a:p>
          <a:p>
            <a:pPr lvl="0"/>
            <a:r>
              <a:rPr lang="en-ZA" dirty="0"/>
              <a:t>IT related to meteorology, operational network, the use of available products of different global centre, last miles</a:t>
            </a:r>
          </a:p>
          <a:p>
            <a:pPr lvl="0"/>
            <a:r>
              <a:rPr lang="en-ZA" dirty="0"/>
              <a:t>Forecast in met, hydro and </a:t>
            </a:r>
            <a:r>
              <a:rPr lang="en-ZA" dirty="0" err="1"/>
              <a:t>clim</a:t>
            </a:r>
            <a:r>
              <a:rPr lang="en-ZA" dirty="0"/>
              <a:t>, satellite data, AI in satellite meteorology</a:t>
            </a:r>
          </a:p>
          <a:p>
            <a:pPr lvl="0"/>
            <a:r>
              <a:rPr lang="en-ZA" dirty="0"/>
              <a:t>Mult hazard, basic understanding on AI, run AI or just used products from AI</a:t>
            </a:r>
          </a:p>
          <a:p>
            <a:pPr lvl="0"/>
            <a:r>
              <a:rPr lang="en-ZA" dirty="0"/>
              <a:t>Deeper understanding on python programming to understand the AI</a:t>
            </a:r>
          </a:p>
          <a:p>
            <a:pPr lvl="0"/>
            <a:r>
              <a:rPr lang="en-ZA" dirty="0"/>
              <a:t>satellite technology training, </a:t>
            </a:r>
          </a:p>
          <a:p>
            <a:pPr lvl="0"/>
            <a:r>
              <a:rPr lang="en-ZA" dirty="0"/>
              <a:t>what about quality assurance protect environment climate  education, using AI or IoT</a:t>
            </a:r>
          </a:p>
          <a:p>
            <a:pPr lvl="0"/>
            <a:r>
              <a:rPr lang="en-ZA" dirty="0"/>
              <a:t>machine Learning, use of AI and climate services</a:t>
            </a:r>
          </a:p>
          <a:p>
            <a:pPr lvl="0"/>
            <a:r>
              <a:rPr lang="en-ZA" dirty="0"/>
              <a:t>TQ for the speech of clear identical my quires and answer knowns</a:t>
            </a:r>
          </a:p>
          <a:p>
            <a:pPr lvl="0"/>
            <a:r>
              <a:rPr lang="en-ZA" dirty="0"/>
              <a:t>IBF = there are training available in region and global </a:t>
            </a:r>
          </a:p>
          <a:p>
            <a:pPr lvl="0"/>
            <a:r>
              <a:rPr lang="en-ZA" dirty="0"/>
              <a:t>Early warning</a:t>
            </a:r>
          </a:p>
          <a:p>
            <a:pPr lvl="0"/>
            <a:r>
              <a:rPr lang="en-ZA" dirty="0"/>
              <a:t>Applications: urban climate, health</a:t>
            </a:r>
          </a:p>
          <a:p>
            <a:pPr lvl="0"/>
            <a:r>
              <a:rPr lang="en-ZA" dirty="0"/>
              <a:t>Basic learning needs for LDC, SIDS</a:t>
            </a:r>
          </a:p>
        </p:txBody>
      </p:sp>
    </p:spTree>
    <p:extLst>
      <p:ext uri="{BB962C8B-B14F-4D97-AF65-F5344CB8AC3E}">
        <p14:creationId xmlns:p14="http://schemas.microsoft.com/office/powerpoint/2010/main" val="246543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D709-E21E-B75C-D3AD-E07B6755DED6}"/>
              </a:ext>
            </a:extLst>
          </p:cNvPr>
          <p:cNvSpPr>
            <a:spLocks noGrp="1"/>
          </p:cNvSpPr>
          <p:nvPr>
            <p:ph type="title"/>
          </p:nvPr>
        </p:nvSpPr>
        <p:spPr>
          <a:xfrm>
            <a:off x="838200" y="365126"/>
            <a:ext cx="10515600" cy="821418"/>
          </a:xfrm>
        </p:spPr>
        <p:txBody>
          <a:bodyPr>
            <a:normAutofit fontScale="90000"/>
          </a:bodyPr>
          <a:lstStyle/>
          <a:p>
            <a:r>
              <a:rPr lang="en-ZA" dirty="0"/>
              <a:t>2)  Highest Priority: and limitations</a:t>
            </a:r>
            <a:br>
              <a:rPr lang="en-ZA" dirty="0"/>
            </a:br>
            <a:endParaRPr lang="en-ZA" dirty="0"/>
          </a:p>
        </p:txBody>
      </p:sp>
      <p:sp>
        <p:nvSpPr>
          <p:cNvPr id="3" name="Content Placeholder 2">
            <a:extLst>
              <a:ext uri="{FF2B5EF4-FFF2-40B4-BE49-F238E27FC236}">
                <a16:creationId xmlns:a16="http://schemas.microsoft.com/office/drawing/2014/main" id="{D935D00C-A5A8-739C-E581-FFDA9AEF262F}"/>
              </a:ext>
            </a:extLst>
          </p:cNvPr>
          <p:cNvSpPr>
            <a:spLocks noGrp="1"/>
          </p:cNvSpPr>
          <p:nvPr>
            <p:ph idx="1"/>
          </p:nvPr>
        </p:nvSpPr>
        <p:spPr>
          <a:xfrm>
            <a:off x="838200" y="1186544"/>
            <a:ext cx="10515600" cy="4990419"/>
          </a:xfrm>
        </p:spPr>
        <p:txBody>
          <a:bodyPr>
            <a:normAutofit fontScale="92500" lnSpcReduction="20000"/>
          </a:bodyPr>
          <a:lstStyle/>
          <a:p>
            <a:pPr marL="0" indent="0">
              <a:buNone/>
            </a:pPr>
            <a:r>
              <a:rPr lang="en-ZA" dirty="0"/>
              <a:t>a) Communications Specifically, there is a need to train forecasters in probabilistic forecasting and how to best communicate the risk and impact of weather events. This training is necessary so that stakeholders can understand the complexities of the forecast and inherent uncertainty so that they can make their decisions. Training would allow forecasters to explain the forecasts in a way that stakeholders understand but in addition, some education of stakeholders may be necessary to help their understanding (this was identified as a potential gap in training).</a:t>
            </a:r>
          </a:p>
          <a:p>
            <a:pPr marL="0" indent="0">
              <a:buNone/>
            </a:pPr>
            <a:r>
              <a:rPr lang="en-ZA" dirty="0"/>
              <a:t> </a:t>
            </a:r>
          </a:p>
          <a:p>
            <a:pPr marL="0" indent="0">
              <a:buNone/>
            </a:pPr>
            <a:r>
              <a:rPr lang="en-ZA" dirty="0"/>
              <a:t>b) Other high priority areas identified include training on artificial intelligence and other emerging technology and tools, as well as training on NWP and also climate change.</a:t>
            </a:r>
          </a:p>
          <a:p>
            <a:pPr marL="0" indent="0">
              <a:buNone/>
            </a:pPr>
            <a:r>
              <a:rPr lang="en-ZA" dirty="0"/>
              <a:t> </a:t>
            </a:r>
          </a:p>
          <a:p>
            <a:r>
              <a:rPr lang="en-ZA" dirty="0"/>
              <a:t>c) hydrology dedicated to hydrometer.</a:t>
            </a:r>
          </a:p>
          <a:p>
            <a:endParaRPr lang="en-ZA" dirty="0"/>
          </a:p>
        </p:txBody>
      </p:sp>
    </p:spTree>
    <p:extLst>
      <p:ext uri="{BB962C8B-B14F-4D97-AF65-F5344CB8AC3E}">
        <p14:creationId xmlns:p14="http://schemas.microsoft.com/office/powerpoint/2010/main" val="3757068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TotalTime>
  <Words>386</Words>
  <Application>Microsoft Office PowerPoint</Application>
  <PresentationFormat>Widescreen</PresentationFormat>
  <Paragraphs>31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Florence group - summary</vt:lpstr>
      <vt:lpstr>What are your urgent training needs and available training courses:</vt:lpstr>
      <vt:lpstr>2)  Highest Priority: and limitations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Winifred Jordaan</dc:creator>
  <cp:lastModifiedBy>Winifred Jordaan</cp:lastModifiedBy>
  <cp:revision>2</cp:revision>
  <dcterms:created xsi:type="dcterms:W3CDTF">2025-11-27T06:40:40Z</dcterms:created>
  <dcterms:modified xsi:type="dcterms:W3CDTF">2025-11-27T08:37:35Z</dcterms:modified>
</cp:coreProperties>
</file>