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35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CH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D3330F1-457F-46A2-A09E-C8F4FAC69177}" v="4" dt="2025-11-27T09:00:32.96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0" d="100"/>
          <a:sy n="60" d="100"/>
        </p:scale>
        <p:origin x="840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Yuliana Purwanti" userId="422d348c-eb4c-40c6-94df-8835666b08c7" providerId="ADAL" clId="{9D3330F1-457F-46A2-A09E-C8F4FAC69177}"/>
    <pc:docChg chg="custSel modSld">
      <pc:chgData name="Yuliana Purwanti" userId="422d348c-eb4c-40c6-94df-8835666b08c7" providerId="ADAL" clId="{9D3330F1-457F-46A2-A09E-C8F4FAC69177}" dt="2025-11-27T09:02:01.824" v="40" actId="20577"/>
      <pc:docMkLst>
        <pc:docMk/>
      </pc:docMkLst>
      <pc:sldChg chg="modSp mod">
        <pc:chgData name="Yuliana Purwanti" userId="422d348c-eb4c-40c6-94df-8835666b08c7" providerId="ADAL" clId="{9D3330F1-457F-46A2-A09E-C8F4FAC69177}" dt="2025-11-27T09:01:34.255" v="32" actId="1076"/>
        <pc:sldMkLst>
          <pc:docMk/>
          <pc:sldMk cId="1170652355" sldId="257"/>
        </pc:sldMkLst>
        <pc:spChg chg="mod">
          <ac:chgData name="Yuliana Purwanti" userId="422d348c-eb4c-40c6-94df-8835666b08c7" providerId="ADAL" clId="{9D3330F1-457F-46A2-A09E-C8F4FAC69177}" dt="2025-11-27T09:01:34.255" v="32" actId="1076"/>
          <ac:spMkLst>
            <pc:docMk/>
            <pc:sldMk cId="1170652355" sldId="257"/>
            <ac:spMk id="2" creationId="{46AC88C1-A2E9-847E-2988-612BF7F99990}"/>
          </ac:spMkLst>
        </pc:spChg>
        <pc:spChg chg="mod">
          <ac:chgData name="Yuliana Purwanti" userId="422d348c-eb4c-40c6-94df-8835666b08c7" providerId="ADAL" clId="{9D3330F1-457F-46A2-A09E-C8F4FAC69177}" dt="2025-11-27T09:01:32.033" v="31" actId="1076"/>
          <ac:spMkLst>
            <pc:docMk/>
            <pc:sldMk cId="1170652355" sldId="257"/>
            <ac:spMk id="3" creationId="{FB04FB10-39D0-8B54-6524-1BEF31924AD2}"/>
          </ac:spMkLst>
        </pc:spChg>
      </pc:sldChg>
      <pc:sldChg chg="modSp mod">
        <pc:chgData name="Yuliana Purwanti" userId="422d348c-eb4c-40c6-94df-8835666b08c7" providerId="ADAL" clId="{9D3330F1-457F-46A2-A09E-C8F4FAC69177}" dt="2025-11-27T09:01:26.314" v="30" actId="14100"/>
        <pc:sldMkLst>
          <pc:docMk/>
          <pc:sldMk cId="2238490562" sldId="258"/>
        </pc:sldMkLst>
        <pc:spChg chg="mod">
          <ac:chgData name="Yuliana Purwanti" userId="422d348c-eb4c-40c6-94df-8835666b08c7" providerId="ADAL" clId="{9D3330F1-457F-46A2-A09E-C8F4FAC69177}" dt="2025-11-27T09:01:26.314" v="30" actId="14100"/>
          <ac:spMkLst>
            <pc:docMk/>
            <pc:sldMk cId="2238490562" sldId="258"/>
            <ac:spMk id="2" creationId="{6802D32B-F9B9-BB1A-B75E-EC6F94BEF1EE}"/>
          </ac:spMkLst>
        </pc:spChg>
        <pc:spChg chg="mod">
          <ac:chgData name="Yuliana Purwanti" userId="422d348c-eb4c-40c6-94df-8835666b08c7" providerId="ADAL" clId="{9D3330F1-457F-46A2-A09E-C8F4FAC69177}" dt="2025-11-27T09:01:21.696" v="28" actId="1076"/>
          <ac:spMkLst>
            <pc:docMk/>
            <pc:sldMk cId="2238490562" sldId="258"/>
            <ac:spMk id="3" creationId="{EBAC6733-3FE0-3864-5498-AD7706A89E8C}"/>
          </ac:spMkLst>
        </pc:spChg>
      </pc:sldChg>
      <pc:sldChg chg="modSp mod">
        <pc:chgData name="Yuliana Purwanti" userId="422d348c-eb4c-40c6-94df-8835666b08c7" providerId="ADAL" clId="{9D3330F1-457F-46A2-A09E-C8F4FAC69177}" dt="2025-11-27T09:01:15.446" v="27" actId="20577"/>
        <pc:sldMkLst>
          <pc:docMk/>
          <pc:sldMk cId="4262868215" sldId="259"/>
        </pc:sldMkLst>
        <pc:spChg chg="mod">
          <ac:chgData name="Yuliana Purwanti" userId="422d348c-eb4c-40c6-94df-8835666b08c7" providerId="ADAL" clId="{9D3330F1-457F-46A2-A09E-C8F4FAC69177}" dt="2025-11-27T09:01:15.446" v="27" actId="20577"/>
          <ac:spMkLst>
            <pc:docMk/>
            <pc:sldMk cId="4262868215" sldId="259"/>
            <ac:spMk id="2" creationId="{79C26218-F11E-6A6F-4DB0-DB66CD655435}"/>
          </ac:spMkLst>
        </pc:spChg>
        <pc:spChg chg="mod">
          <ac:chgData name="Yuliana Purwanti" userId="422d348c-eb4c-40c6-94df-8835666b08c7" providerId="ADAL" clId="{9D3330F1-457F-46A2-A09E-C8F4FAC69177}" dt="2025-11-27T09:01:09.850" v="25" actId="1076"/>
          <ac:spMkLst>
            <pc:docMk/>
            <pc:sldMk cId="4262868215" sldId="259"/>
            <ac:spMk id="3" creationId="{79EC35CF-F032-7B55-E832-83F59B2F9E64}"/>
          </ac:spMkLst>
        </pc:spChg>
      </pc:sldChg>
      <pc:sldChg chg="modSp mod">
        <pc:chgData name="Yuliana Purwanti" userId="422d348c-eb4c-40c6-94df-8835666b08c7" providerId="ADAL" clId="{9D3330F1-457F-46A2-A09E-C8F4FAC69177}" dt="2025-11-27T09:01:01.439" v="23" actId="14100"/>
        <pc:sldMkLst>
          <pc:docMk/>
          <pc:sldMk cId="2162843027" sldId="260"/>
        </pc:sldMkLst>
        <pc:spChg chg="mod">
          <ac:chgData name="Yuliana Purwanti" userId="422d348c-eb4c-40c6-94df-8835666b08c7" providerId="ADAL" clId="{9D3330F1-457F-46A2-A09E-C8F4FAC69177}" dt="2025-11-27T09:01:01.439" v="23" actId="14100"/>
          <ac:spMkLst>
            <pc:docMk/>
            <pc:sldMk cId="2162843027" sldId="260"/>
            <ac:spMk id="2" creationId="{152A219B-436A-9556-D852-A0B6C2F6D096}"/>
          </ac:spMkLst>
        </pc:spChg>
        <pc:spChg chg="mod">
          <ac:chgData name="Yuliana Purwanti" userId="422d348c-eb4c-40c6-94df-8835666b08c7" providerId="ADAL" clId="{9D3330F1-457F-46A2-A09E-C8F4FAC69177}" dt="2025-11-27T09:00:55.036" v="21" actId="1076"/>
          <ac:spMkLst>
            <pc:docMk/>
            <pc:sldMk cId="2162843027" sldId="260"/>
            <ac:spMk id="3" creationId="{14EC3318-C83F-CDDB-6C6D-E540EC0F006B}"/>
          </ac:spMkLst>
        </pc:spChg>
      </pc:sldChg>
      <pc:sldChg chg="modSp mod">
        <pc:chgData name="Yuliana Purwanti" userId="422d348c-eb4c-40c6-94df-8835666b08c7" providerId="ADAL" clId="{9D3330F1-457F-46A2-A09E-C8F4FAC69177}" dt="2025-11-27T09:00:48.605" v="19" actId="14100"/>
        <pc:sldMkLst>
          <pc:docMk/>
          <pc:sldMk cId="3894142789" sldId="261"/>
        </pc:sldMkLst>
        <pc:spChg chg="mod">
          <ac:chgData name="Yuliana Purwanti" userId="422d348c-eb4c-40c6-94df-8835666b08c7" providerId="ADAL" clId="{9D3330F1-457F-46A2-A09E-C8F4FAC69177}" dt="2025-11-27T09:00:48.605" v="19" actId="14100"/>
          <ac:spMkLst>
            <pc:docMk/>
            <pc:sldMk cId="3894142789" sldId="261"/>
            <ac:spMk id="2" creationId="{661F4D1B-D9C0-33B2-193D-E57C50F17A96}"/>
          </ac:spMkLst>
        </pc:spChg>
        <pc:spChg chg="mod">
          <ac:chgData name="Yuliana Purwanti" userId="422d348c-eb4c-40c6-94df-8835666b08c7" providerId="ADAL" clId="{9D3330F1-457F-46A2-A09E-C8F4FAC69177}" dt="2025-11-27T09:00:41.702" v="16" actId="1076"/>
          <ac:spMkLst>
            <pc:docMk/>
            <pc:sldMk cId="3894142789" sldId="261"/>
            <ac:spMk id="3" creationId="{62F6D6AF-53F6-8E5B-5B76-D8ED42E899C5}"/>
          </ac:spMkLst>
        </pc:spChg>
      </pc:sldChg>
      <pc:sldChg chg="modSp mod">
        <pc:chgData name="Yuliana Purwanti" userId="422d348c-eb4c-40c6-94df-8835666b08c7" providerId="ADAL" clId="{9D3330F1-457F-46A2-A09E-C8F4FAC69177}" dt="2025-11-27T09:02:01.824" v="40" actId="20577"/>
        <pc:sldMkLst>
          <pc:docMk/>
          <pc:sldMk cId="1516325956" sldId="335"/>
        </pc:sldMkLst>
        <pc:spChg chg="mod">
          <ac:chgData name="Yuliana Purwanti" userId="422d348c-eb4c-40c6-94df-8835666b08c7" providerId="ADAL" clId="{9D3330F1-457F-46A2-A09E-C8F4FAC69177}" dt="2025-11-27T09:02:01.824" v="40" actId="20577"/>
          <ac:spMkLst>
            <pc:docMk/>
            <pc:sldMk cId="1516325956" sldId="335"/>
            <ac:spMk id="3" creationId="{E9DD4CFB-BD1E-4275-3B08-316DA24A2EBD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2600E5-452C-8547-165E-263248F36C8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E2CFC41-2F03-F50A-4919-3D2472A6D29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F633F0-B2B3-4ABC-53AD-88B93789E1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F1F753-439F-4B75-B153-73FC7B576524}" type="datetimeFigureOut">
              <a:rPr lang="en-CH" smtClean="0"/>
              <a:t>27/11/2025</a:t>
            </a:fld>
            <a:endParaRPr lang="en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43C4F5-65CC-7020-F04B-6771A3B87A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E4FB7D-8AF4-83BD-7C17-2BA17F2755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00F36-072E-48F6-97C7-6E27DF6A273D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31164326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4ED440-5181-9619-B9B2-630125F4A5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72C8AF6-6D3A-6CBC-8C2B-EB06C184750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7340EF-644F-D101-0E89-9B721CDF9D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F1F753-439F-4B75-B153-73FC7B576524}" type="datetimeFigureOut">
              <a:rPr lang="en-CH" smtClean="0"/>
              <a:t>27/11/2025</a:t>
            </a:fld>
            <a:endParaRPr lang="en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F39282-E890-1958-750C-911347E7FD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8AD35A-EA02-7EEB-16F7-CA8DAC7DB5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00F36-072E-48F6-97C7-6E27DF6A273D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1255125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6ED8717-6B6D-FEE4-BB75-559811F9290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91B218B-FAA8-36DC-1F89-F87316CE935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5750C7-BBE6-971A-BF37-4EC3923383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F1F753-439F-4B75-B153-73FC7B576524}" type="datetimeFigureOut">
              <a:rPr lang="en-CH" smtClean="0"/>
              <a:t>27/11/2025</a:t>
            </a:fld>
            <a:endParaRPr lang="en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9A6D4C-A03F-C528-2349-961A84B40D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50B2CF-F80F-3B8D-AF44-15D178988B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00F36-072E-48F6-97C7-6E27DF6A273D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30584530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938C4D-A621-7B3C-2590-A0D19DF24A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387E93-01C4-BBD2-975B-3695FADA6A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E5DC5A-E002-FE99-F6A4-6CF783CD33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F1F753-439F-4B75-B153-73FC7B576524}" type="datetimeFigureOut">
              <a:rPr lang="en-CH" smtClean="0"/>
              <a:t>27/11/2025</a:t>
            </a:fld>
            <a:endParaRPr lang="en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F318F1-5F14-412C-82B6-7EBA5EE660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F3C7A0-C124-439C-DA31-B37E329CFD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00F36-072E-48F6-97C7-6E27DF6A273D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13065270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B66A78-C0FB-0852-585D-00B7DEA9BB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887ECF5-C269-D5A8-9E8E-C35F6C642C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B045BD-4BF2-00AE-A497-9F3122A7ED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F1F753-439F-4B75-B153-73FC7B576524}" type="datetimeFigureOut">
              <a:rPr lang="en-CH" smtClean="0"/>
              <a:t>27/11/2025</a:t>
            </a:fld>
            <a:endParaRPr lang="en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F8FE2F-9C8A-D11F-92E5-38EEE04522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4012FD-F71F-52A6-98B1-3A93E9843E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00F36-072E-48F6-97C7-6E27DF6A273D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31146716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DFC701-1543-01E2-3F29-96BD38EFE3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18453A-0E05-495F-A36C-9F64918723C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86F1D5F-D0C5-B0B2-31EF-691149E307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4F58604-AC35-3822-7A20-916EEC2153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F1F753-439F-4B75-B153-73FC7B576524}" type="datetimeFigureOut">
              <a:rPr lang="en-CH" smtClean="0"/>
              <a:t>27/11/2025</a:t>
            </a:fld>
            <a:endParaRPr lang="en-CH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47853A8-92FE-3457-798B-024123FBB2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6BF1528-00F1-02FB-4B69-ADC2D46DA3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00F36-072E-48F6-97C7-6E27DF6A273D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35814531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AFA7AD-0D92-218F-72E3-FAEDFE9645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CB84AF2-18A3-6C9D-D8E6-C86B1CD355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1F17E2B-04C5-5F76-BF98-E3C07F0F73D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B7BC953-9A26-7D6E-DE49-A224B14887B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5E531FA-E601-A3D7-DDF7-4D0392B4777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2F2AA36-603F-CC6A-5A3A-D51B4CE486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F1F753-439F-4B75-B153-73FC7B576524}" type="datetimeFigureOut">
              <a:rPr lang="en-CH" smtClean="0"/>
              <a:t>27/11/2025</a:t>
            </a:fld>
            <a:endParaRPr lang="en-CH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9ACC797-0417-5CBB-AF3E-21FE28E11C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BD1FDF1-A0A1-448A-B0CA-3A8480F4E0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00F36-072E-48F6-97C7-6E27DF6A273D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2602743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01EA59-7653-D9A9-A665-9AE908E777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FDBE531-28DD-9181-0B55-33BB5061FF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F1F753-439F-4B75-B153-73FC7B576524}" type="datetimeFigureOut">
              <a:rPr lang="en-CH" smtClean="0"/>
              <a:t>27/11/2025</a:t>
            </a:fld>
            <a:endParaRPr lang="en-CH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BC2783A-4E1D-85C1-F7AB-5AD7D35EF7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08CA574-EBEB-F12C-1289-BE08C08B56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00F36-072E-48F6-97C7-6E27DF6A273D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12351304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BC1AD60-F6BD-B2C9-3175-6770DE1900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F1F753-439F-4B75-B153-73FC7B576524}" type="datetimeFigureOut">
              <a:rPr lang="en-CH" smtClean="0"/>
              <a:t>27/11/2025</a:t>
            </a:fld>
            <a:endParaRPr lang="en-CH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5E9A337-62B3-C11F-737C-AD79EA1BDF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5658AC0-F046-D925-4027-83AD4D6C50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00F36-072E-48F6-97C7-6E27DF6A273D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17586126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C05072-1A25-7371-3600-11BA292C8D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CE34A0-823F-3F2C-59AD-4BBA4CDF8D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024B71D-764F-0B35-9F97-B26D8B2A677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5BD77E0-49C8-27AC-1016-F249655EE6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F1F753-439F-4B75-B153-73FC7B576524}" type="datetimeFigureOut">
              <a:rPr lang="en-CH" smtClean="0"/>
              <a:t>27/11/2025</a:t>
            </a:fld>
            <a:endParaRPr lang="en-CH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4B7323F-6A6A-4810-75D0-43B0898C26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89864F5-CE23-1446-BBCB-A5EDB0460D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00F36-072E-48F6-97C7-6E27DF6A273D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23332399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36D403-3716-54F3-F406-7E55366396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1D7F6EA-C112-62BC-0CEF-2E339A95993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H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8920FDB-3677-0BFD-0A68-7F7BAF219ED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EF2E4DC-3703-88AE-6D43-086E8D34EB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F1F753-439F-4B75-B153-73FC7B576524}" type="datetimeFigureOut">
              <a:rPr lang="en-CH" smtClean="0"/>
              <a:t>27/11/2025</a:t>
            </a:fld>
            <a:endParaRPr lang="en-CH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25F3BA1-162F-A94E-062C-78F02229AE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E3ABCD1-1CA7-54B5-ACEA-6F6DD67B5D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00F36-072E-48F6-97C7-6E27DF6A273D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39191187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4BD6689-8B64-4B33-8BF4-76DF8D42F4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D09201-B4DC-06FF-EA69-A5973A5238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85BF81-DC48-E118-B0B7-DA90B0E56ED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7F1F753-439F-4B75-B153-73FC7B576524}" type="datetimeFigureOut">
              <a:rPr lang="en-CH" smtClean="0"/>
              <a:t>27/11/2025</a:t>
            </a:fld>
            <a:endParaRPr lang="en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4B2143-19C6-D9C8-8F69-B105E59DC08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E2D7CD-AFAA-4C65-593F-25B1C42CC7A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0B00F36-072E-48F6-97C7-6E27DF6A273D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31481903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CH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eumetcal.eu/en/ui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8B0AAD-CDEC-143A-2ED1-B2E5658844B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CH" b="1" dirty="0"/>
              <a:t>Regional Discussion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9DD4CFB-BD1E-4275-3B08-316DA24A2EB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959329"/>
          </a:xfrm>
        </p:spPr>
        <p:txBody>
          <a:bodyPr/>
          <a:lstStyle/>
          <a:p>
            <a:r>
              <a:rPr lang="fr-CH" dirty="0" err="1"/>
              <a:t>Eastern</a:t>
            </a:r>
            <a:r>
              <a:rPr lang="fr-CH" dirty="0"/>
              <a:t> Time Zone</a:t>
            </a:r>
          </a:p>
          <a:p>
            <a:r>
              <a:rPr lang="en-CH" dirty="0"/>
              <a:t>Monday</a:t>
            </a:r>
            <a:r>
              <a:rPr lang="fr-CH" dirty="0"/>
              <a:t>, </a:t>
            </a:r>
            <a:r>
              <a:rPr lang="en-CH" dirty="0"/>
              <a:t>24</a:t>
            </a:r>
            <a:r>
              <a:rPr lang="fr-CH" dirty="0"/>
              <a:t> November 2025</a:t>
            </a:r>
            <a:endParaRPr lang="en-CH" dirty="0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C20B7C2A-FCFB-C6B6-01BA-377DB9A4599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236" y="691588"/>
            <a:ext cx="2264873" cy="7694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>
            <a:extLst>
              <a:ext uri="{FF2B5EF4-FFF2-40B4-BE49-F238E27FC236}">
                <a16:creationId xmlns:a16="http://schemas.microsoft.com/office/drawing/2014/main" id="{9FF15DF4-B062-8121-6633-A931C453B1C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39541" y="374663"/>
            <a:ext cx="2642353" cy="14953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>
            <a:extLst>
              <a:ext uri="{FF2B5EF4-FFF2-40B4-BE49-F238E27FC236}">
                <a16:creationId xmlns:a16="http://schemas.microsoft.com/office/drawing/2014/main" id="{6F41F78C-22D4-1B33-E49E-C2453C5CA25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514884"/>
            <a:ext cx="1829321" cy="10308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>
            <a:extLst>
              <a:ext uri="{FF2B5EF4-FFF2-40B4-BE49-F238E27FC236}">
                <a16:creationId xmlns:a16="http://schemas.microsoft.com/office/drawing/2014/main" id="{F99164B1-296D-01A4-694D-D9DBB213B88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07084" y="801687"/>
            <a:ext cx="2381021" cy="7985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ubtitle 2">
            <a:extLst>
              <a:ext uri="{FF2B5EF4-FFF2-40B4-BE49-F238E27FC236}">
                <a16:creationId xmlns:a16="http://schemas.microsoft.com/office/drawing/2014/main" id="{7BC26B49-BFFE-82D6-B89C-F2BDE8FB439D}"/>
              </a:ext>
            </a:extLst>
          </p:cNvPr>
          <p:cNvSpPr txBox="1">
            <a:spLocks/>
          </p:cNvSpPr>
          <p:nvPr/>
        </p:nvSpPr>
        <p:spPr>
          <a:xfrm>
            <a:off x="340242" y="5827162"/>
            <a:ext cx="11642651" cy="769476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CH" dirty="0"/>
              <a:t>The Joint CALMet XVI – CONECT 3 Conference</a:t>
            </a:r>
          </a:p>
          <a:p>
            <a:r>
              <a:rPr lang="fr-CH" sz="1700" dirty="0"/>
              <a:t>24 – 28 November 2025 </a:t>
            </a:r>
            <a:endParaRPr lang="en-CH" sz="1700" dirty="0"/>
          </a:p>
        </p:txBody>
      </p:sp>
    </p:spTree>
    <p:extLst>
      <p:ext uri="{BB962C8B-B14F-4D97-AF65-F5344CB8AC3E}">
        <p14:creationId xmlns:p14="http://schemas.microsoft.com/office/powerpoint/2010/main" val="15163259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AC88C1-A2E9-847E-2988-612BF7F999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04100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AU" b="1" dirty="0"/>
              <a:t>How are training needs assessed and identified in the training centres?</a:t>
            </a:r>
            <a:br>
              <a:rPr lang="en-CH" dirty="0"/>
            </a:br>
            <a:endParaRPr lang="en-CH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04FB10-39D0-8B54-6524-1BEF31924A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23260" y="2229663"/>
            <a:ext cx="10515600" cy="4351338"/>
          </a:xfrm>
        </p:spPr>
        <p:txBody>
          <a:bodyPr>
            <a:normAutofit/>
          </a:bodyPr>
          <a:lstStyle/>
          <a:p>
            <a:pPr lvl="1"/>
            <a:r>
              <a:rPr lang="en-AU" dirty="0"/>
              <a:t>Alignment with WMO standards, organisational needs, job roles</a:t>
            </a:r>
            <a:endParaRPr lang="en-CH" dirty="0"/>
          </a:p>
          <a:p>
            <a:pPr lvl="1"/>
            <a:r>
              <a:rPr lang="en-AU" dirty="0"/>
              <a:t>Alignment with community and government needs</a:t>
            </a:r>
            <a:endParaRPr lang="en-CH" dirty="0"/>
          </a:p>
          <a:p>
            <a:pPr lvl="1"/>
            <a:r>
              <a:rPr lang="en-AU" dirty="0"/>
              <a:t>Linked with workforce planning</a:t>
            </a:r>
            <a:endParaRPr lang="en-CH" dirty="0"/>
          </a:p>
          <a:p>
            <a:pPr lvl="1"/>
            <a:r>
              <a:rPr lang="en-AU" dirty="0"/>
              <a:t>Staff performance via feedback forms/surveys</a:t>
            </a:r>
            <a:endParaRPr lang="en-CH" dirty="0"/>
          </a:p>
          <a:p>
            <a:pPr lvl="1"/>
            <a:r>
              <a:rPr lang="en-AU" dirty="0"/>
              <a:t>Online survey of training needs from internal groups (forecasting/climate/energy)</a:t>
            </a:r>
            <a:endParaRPr lang="en-CH" dirty="0"/>
          </a:p>
          <a:p>
            <a:pPr lvl="1"/>
            <a:r>
              <a:rPr lang="en-AU" dirty="0"/>
              <a:t>Create training needs from collection of data from staff, managers and external customers</a:t>
            </a:r>
            <a:endParaRPr lang="en-CH" dirty="0"/>
          </a:p>
          <a:p>
            <a:r>
              <a:rPr lang="en-AU" dirty="0"/>
              <a:t>Future planning/collaboration with RTCs (WMO RA V)</a:t>
            </a:r>
            <a:endParaRPr lang="en-CH" dirty="0"/>
          </a:p>
        </p:txBody>
      </p:sp>
    </p:spTree>
    <p:extLst>
      <p:ext uri="{BB962C8B-B14F-4D97-AF65-F5344CB8AC3E}">
        <p14:creationId xmlns:p14="http://schemas.microsoft.com/office/powerpoint/2010/main" val="11706523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02D32B-F9B9-BB1A-B75E-EC6F94BEF1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1003079"/>
            <a:ext cx="11251019" cy="1325563"/>
          </a:xfrm>
        </p:spPr>
        <p:txBody>
          <a:bodyPr>
            <a:normAutofit fontScale="90000"/>
          </a:bodyPr>
          <a:lstStyle/>
          <a:p>
            <a:r>
              <a:rPr lang="en-AU" b="1" dirty="0"/>
              <a:t>What challenges do you face in delivery of your training programs, such as staffing, scalability etc.?</a:t>
            </a:r>
            <a:br>
              <a:rPr lang="en-CH" dirty="0"/>
            </a:br>
            <a:endParaRPr lang="en-CH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AC6733-3FE0-3864-5498-AD7706A89E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10416"/>
            <a:ext cx="10515600" cy="4351338"/>
          </a:xfrm>
        </p:spPr>
        <p:txBody>
          <a:bodyPr>
            <a:normAutofit fontScale="85000" lnSpcReduction="20000"/>
          </a:bodyPr>
          <a:lstStyle/>
          <a:p>
            <a:pPr lvl="1"/>
            <a:r>
              <a:rPr lang="en-AU" dirty="0"/>
              <a:t>Expectations of training and delivery lengths/times</a:t>
            </a:r>
            <a:endParaRPr lang="en-CH" dirty="0"/>
          </a:p>
          <a:p>
            <a:pPr lvl="1"/>
            <a:r>
              <a:rPr lang="en-AU" dirty="0"/>
              <a:t>Qualified trainers' availability</a:t>
            </a:r>
            <a:endParaRPr lang="en-CH" dirty="0"/>
          </a:p>
          <a:p>
            <a:pPr lvl="1"/>
            <a:r>
              <a:rPr lang="en-AU" dirty="0"/>
              <a:t>Scalability of course sizes and sufficient resourcing</a:t>
            </a:r>
            <a:endParaRPr lang="en-CH" dirty="0"/>
          </a:p>
          <a:p>
            <a:pPr lvl="1"/>
            <a:r>
              <a:rPr lang="en-AU" dirty="0"/>
              <a:t>Running large courses due to lack of capability in the broader business, making availability of more trainers for scalability very hard.</a:t>
            </a:r>
            <a:endParaRPr lang="en-CH" dirty="0"/>
          </a:p>
          <a:p>
            <a:pPr lvl="1"/>
            <a:r>
              <a:rPr lang="en-AU" dirty="0"/>
              <a:t>Timing request of courses (often at the same time) – solution online training self-paced (could be translated)</a:t>
            </a:r>
            <a:endParaRPr lang="en-CH" dirty="0"/>
          </a:p>
          <a:p>
            <a:pPr lvl="1"/>
            <a:r>
              <a:rPr lang="en-AU" dirty="0"/>
              <a:t>Funding </a:t>
            </a:r>
            <a:endParaRPr lang="en-CH" dirty="0"/>
          </a:p>
          <a:p>
            <a:pPr lvl="1"/>
            <a:r>
              <a:rPr lang="en-AU" dirty="0"/>
              <a:t>Technology availability and development</a:t>
            </a:r>
            <a:endParaRPr lang="en-CH" dirty="0"/>
          </a:p>
          <a:p>
            <a:pPr lvl="1"/>
            <a:r>
              <a:rPr lang="en-AU" dirty="0"/>
              <a:t>Assessment challenges particularly with staffing for high resourced assessments such as simulations</a:t>
            </a:r>
            <a:endParaRPr lang="en-CH" dirty="0"/>
          </a:p>
          <a:p>
            <a:pPr lvl="1"/>
            <a:r>
              <a:rPr lang="en-AU" dirty="0"/>
              <a:t>Region specific case study module availability</a:t>
            </a:r>
            <a:endParaRPr lang="en-CH" dirty="0"/>
          </a:p>
          <a:p>
            <a:pPr lvl="1"/>
            <a:r>
              <a:rPr lang="en-AU" dirty="0"/>
              <a:t>Language barriers – solution online training resources with translator options</a:t>
            </a:r>
            <a:endParaRPr lang="en-CH" dirty="0"/>
          </a:p>
          <a:p>
            <a:pPr lvl="1"/>
            <a:r>
              <a:rPr lang="en-AU" dirty="0"/>
              <a:t>Participation engagement/motivated</a:t>
            </a:r>
            <a:endParaRPr lang="en-CH" dirty="0"/>
          </a:p>
          <a:p>
            <a:pPr lvl="1"/>
            <a:r>
              <a:rPr lang="en-AU" dirty="0"/>
              <a:t>Scaling of training to different demographics</a:t>
            </a:r>
            <a:endParaRPr lang="en-CH" dirty="0"/>
          </a:p>
          <a:p>
            <a:pPr lvl="1"/>
            <a:r>
              <a:rPr lang="en-AU" dirty="0"/>
              <a:t>Different levels of technical background of participant</a:t>
            </a:r>
            <a:endParaRPr lang="en-CH" dirty="0"/>
          </a:p>
          <a:p>
            <a:endParaRPr lang="en-CH" dirty="0"/>
          </a:p>
        </p:txBody>
      </p:sp>
    </p:spTree>
    <p:extLst>
      <p:ext uri="{BB962C8B-B14F-4D97-AF65-F5344CB8AC3E}">
        <p14:creationId xmlns:p14="http://schemas.microsoft.com/office/powerpoint/2010/main" val="22384905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C26218-F11E-6A6F-4DB0-DB66CD6554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2374900"/>
          </a:xfrm>
        </p:spPr>
        <p:txBody>
          <a:bodyPr>
            <a:normAutofit fontScale="90000"/>
          </a:bodyPr>
          <a:lstStyle/>
          <a:p>
            <a:r>
              <a:rPr lang="en-AU" b="1" dirty="0"/>
              <a:t>Have emerging technologies, such as Artificial Intelligence (AI), virtual environments, or adaptive learning tools, been incorporated into training programs or developments?</a:t>
            </a:r>
            <a:endParaRPr lang="en-CH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EC35CF-F032-7B55-E832-83F59B2F9E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3139" y="2740025"/>
            <a:ext cx="10515600" cy="3894691"/>
          </a:xfrm>
        </p:spPr>
        <p:txBody>
          <a:bodyPr>
            <a:normAutofit/>
          </a:bodyPr>
          <a:lstStyle/>
          <a:p>
            <a:pPr lvl="1"/>
            <a:r>
              <a:rPr lang="en-AU" dirty="0"/>
              <a:t>AI helpful for meeting summaries (Zoom)</a:t>
            </a:r>
            <a:endParaRPr lang="en-CH" dirty="0"/>
          </a:p>
          <a:p>
            <a:pPr lvl="1"/>
            <a:r>
              <a:rPr lang="en-AU" dirty="0"/>
              <a:t>AI avatars in e-learning modules (trialling to ask open questions)</a:t>
            </a:r>
            <a:endParaRPr lang="en-CH" dirty="0"/>
          </a:p>
          <a:p>
            <a:pPr lvl="1"/>
            <a:r>
              <a:rPr lang="en-AU" dirty="0"/>
              <a:t>AI training available on how to use models for public (AIML training at ECMWF) </a:t>
            </a:r>
            <a:endParaRPr lang="en-CH" dirty="0"/>
          </a:p>
          <a:p>
            <a:pPr lvl="1"/>
            <a:r>
              <a:rPr lang="en-AU" dirty="0"/>
              <a:t>Collaboration of AI intel using a network for trainers worldwide (GenAI community of practise - Signal Group)</a:t>
            </a:r>
            <a:endParaRPr lang="en-CH" dirty="0"/>
          </a:p>
          <a:p>
            <a:pPr lvl="1"/>
            <a:r>
              <a:rPr lang="en-AU" dirty="0"/>
              <a:t>Due to AI availability, assessments need to be applied/practical </a:t>
            </a:r>
            <a:endParaRPr lang="en-CH" dirty="0"/>
          </a:p>
          <a:p>
            <a:pPr lvl="1"/>
            <a:r>
              <a:rPr lang="en-AU" dirty="0"/>
              <a:t>Online training environments/platforms are helpful for remote training/assessment (</a:t>
            </a:r>
            <a:r>
              <a:rPr lang="en-AU" dirty="0" err="1"/>
              <a:t>moodle</a:t>
            </a:r>
            <a:r>
              <a:rPr lang="en-AU" dirty="0"/>
              <a:t> used in BoM)</a:t>
            </a:r>
            <a:endParaRPr lang="en-CH" dirty="0"/>
          </a:p>
          <a:p>
            <a:pPr lvl="1"/>
            <a:r>
              <a:rPr lang="en-AU" dirty="0"/>
              <a:t>Technology webinars such as: </a:t>
            </a:r>
            <a:r>
              <a:rPr lang="en-AU" u="sng" dirty="0" err="1">
                <a:hlinkClick r:id="rId2"/>
              </a:rPr>
              <a:t>Eumetcal</a:t>
            </a:r>
            <a:r>
              <a:rPr lang="en-AU" u="sng" dirty="0">
                <a:hlinkClick r:id="rId2"/>
              </a:rPr>
              <a:t> Webinars – </a:t>
            </a:r>
            <a:r>
              <a:rPr lang="en-AU" u="sng" dirty="0" err="1">
                <a:hlinkClick r:id="rId2"/>
              </a:rPr>
              <a:t>Eumetcal</a:t>
            </a:r>
            <a:endParaRPr lang="en-CH" dirty="0"/>
          </a:p>
          <a:p>
            <a:endParaRPr lang="en-CH" dirty="0"/>
          </a:p>
        </p:txBody>
      </p:sp>
    </p:spTree>
    <p:extLst>
      <p:ext uri="{BB962C8B-B14F-4D97-AF65-F5344CB8AC3E}">
        <p14:creationId xmlns:p14="http://schemas.microsoft.com/office/powerpoint/2010/main" val="42628682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2A219B-436A-9556-D852-A0B6C2F6D0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52894"/>
            <a:ext cx="10515600" cy="2264846"/>
          </a:xfrm>
        </p:spPr>
        <p:txBody>
          <a:bodyPr>
            <a:normAutofit fontScale="90000"/>
          </a:bodyPr>
          <a:lstStyle/>
          <a:p>
            <a:r>
              <a:rPr lang="en-AU" b="1" dirty="0"/>
              <a:t>How are competence assessments carried out at the end of each course? What evaluation instruments are applied? How are is the impact of training on job performance measured?</a:t>
            </a:r>
            <a:endParaRPr lang="en-CH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EC3318-C83F-CDDB-6C6D-E540EC0F00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516202"/>
            <a:ext cx="10515600" cy="2374235"/>
          </a:xfrm>
        </p:spPr>
        <p:txBody>
          <a:bodyPr/>
          <a:lstStyle/>
          <a:p>
            <a:pPr lvl="0"/>
            <a:endParaRPr lang="en-CH" dirty="0"/>
          </a:p>
          <a:p>
            <a:pPr lvl="1"/>
            <a:r>
              <a:rPr lang="en-AU" dirty="0"/>
              <a:t>Importance longitudinal assessment (pre/post training)</a:t>
            </a:r>
            <a:endParaRPr lang="en-CH" dirty="0"/>
          </a:p>
          <a:p>
            <a:pPr lvl="1"/>
            <a:r>
              <a:rPr lang="en-AU" dirty="0"/>
              <a:t>Manager feedback of trainees' performance after training</a:t>
            </a:r>
            <a:endParaRPr lang="en-CH" dirty="0"/>
          </a:p>
          <a:p>
            <a:pPr lvl="1"/>
            <a:r>
              <a:rPr lang="en-AU" dirty="0"/>
              <a:t>On The Job (OJT) competency assessments were deemed extremely important</a:t>
            </a:r>
            <a:endParaRPr lang="en-CH" dirty="0"/>
          </a:p>
          <a:p>
            <a:endParaRPr lang="en-CH" dirty="0"/>
          </a:p>
        </p:txBody>
      </p:sp>
    </p:spTree>
    <p:extLst>
      <p:ext uri="{BB962C8B-B14F-4D97-AF65-F5344CB8AC3E}">
        <p14:creationId xmlns:p14="http://schemas.microsoft.com/office/powerpoint/2010/main" val="21628430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1F4D1B-D9C0-33B2-193D-E57C50F17A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54912"/>
            <a:ext cx="10515600" cy="2573079"/>
          </a:xfrm>
        </p:spPr>
        <p:txBody>
          <a:bodyPr>
            <a:normAutofit fontScale="90000"/>
          </a:bodyPr>
          <a:lstStyle/>
          <a:p>
            <a:r>
              <a:rPr lang="en-AU" b="1" dirty="0"/>
              <a:t>How would you view the creation of a "Regional Community of Practice" a virtual space to generate or centralise inquiries, teaching materials, reports, FAQs, work criteria, and experiences shared by each centre?</a:t>
            </a:r>
            <a:br>
              <a:rPr lang="en-CH" dirty="0"/>
            </a:br>
            <a:endParaRPr lang="en-CH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F6D6AF-53F6-8E5B-5B76-D8ED42E899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718220"/>
            <a:ext cx="10515600" cy="2384868"/>
          </a:xfrm>
        </p:spPr>
        <p:txBody>
          <a:bodyPr/>
          <a:lstStyle/>
          <a:p>
            <a:pPr lvl="1"/>
            <a:r>
              <a:rPr lang="en-AU" dirty="0"/>
              <a:t>Strong support for regional international collaboration. </a:t>
            </a:r>
            <a:endParaRPr lang="en-CH" dirty="0"/>
          </a:p>
          <a:p>
            <a:pPr lvl="1"/>
            <a:r>
              <a:rPr lang="en-AU" dirty="0"/>
              <a:t>Suggested key players of the region to form a "point of contact" group</a:t>
            </a:r>
            <a:endParaRPr lang="en-CH" dirty="0"/>
          </a:p>
          <a:p>
            <a:pPr lvl="1"/>
            <a:r>
              <a:rPr lang="en-AU" dirty="0"/>
              <a:t>Current options in the region currently include focus group discussions with BoM and BMKG with "</a:t>
            </a:r>
            <a:r>
              <a:rPr lang="en-AU" dirty="0" err="1"/>
              <a:t>VLab</a:t>
            </a:r>
            <a:r>
              <a:rPr lang="en-AU" dirty="0"/>
              <a:t> Centre of Excellence"</a:t>
            </a:r>
            <a:endParaRPr lang="en-CH" dirty="0"/>
          </a:p>
          <a:p>
            <a:pPr lvl="1"/>
            <a:r>
              <a:rPr lang="en-AU" dirty="0"/>
              <a:t>Sharing content is often hard due to unique tools, data, etc, but sharing experiences is still powerful</a:t>
            </a:r>
            <a:endParaRPr lang="en-CH" dirty="0"/>
          </a:p>
          <a:p>
            <a:endParaRPr lang="en-CH" dirty="0"/>
          </a:p>
        </p:txBody>
      </p:sp>
    </p:spTree>
    <p:extLst>
      <p:ext uri="{BB962C8B-B14F-4D97-AF65-F5344CB8AC3E}">
        <p14:creationId xmlns:p14="http://schemas.microsoft.com/office/powerpoint/2010/main" val="38941427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e962d134-526b-49fe-8fc7-dd80537250d0}" enabled="1" method="Standard" siteId="{eaa6be54-4687-40c4-9827-c044bd8e8d3c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521</Words>
  <Application>Microsoft Office PowerPoint</Application>
  <PresentationFormat>Widescreen</PresentationFormat>
  <Paragraphs>45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Aptos</vt:lpstr>
      <vt:lpstr>Aptos Display</vt:lpstr>
      <vt:lpstr>Arial</vt:lpstr>
      <vt:lpstr>Office Theme</vt:lpstr>
      <vt:lpstr>Regional Discussion</vt:lpstr>
      <vt:lpstr>How are training needs assessed and identified in the training centres? </vt:lpstr>
      <vt:lpstr>What challenges do you face in delivery of your training programs, such as staffing, scalability etc.? </vt:lpstr>
      <vt:lpstr>Have emerging technologies, such as Artificial Intelligence (AI), virtual environments, or adaptive learning tools, been incorporated into training programs or developments?</vt:lpstr>
      <vt:lpstr>How are competence assessments carried out at the end of each course? What evaluation instruments are applied? How are is the impact of training on job performance measured?</vt:lpstr>
      <vt:lpstr>How would you view the creation of a "Regional Community of Practice" a virtual space to generate or centralise inquiries, teaching materials, reports, FAQs, work criteria, and experiences shared by each centre?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Yuliana Purwanti</dc:creator>
  <cp:lastModifiedBy>Yuliana Purwanti</cp:lastModifiedBy>
  <cp:revision>1</cp:revision>
  <dcterms:created xsi:type="dcterms:W3CDTF">2025-11-27T08:56:12Z</dcterms:created>
  <dcterms:modified xsi:type="dcterms:W3CDTF">2025-11-27T09:02:06Z</dcterms:modified>
</cp:coreProperties>
</file>