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oboto Medium"/>
      <p:regular r:id="rId34"/>
      <p:bold r:id="rId35"/>
      <p:italic r:id="rId36"/>
      <p:boldItalic r:id="rId37"/>
    </p:embeddedFont>
    <p:embeddedFont>
      <p:font typeface="Roboto"/>
      <p:regular r:id="rId38"/>
      <p:bold r:id="rId39"/>
      <p:italic r:id="rId40"/>
      <p:boldItalic r:id="rId41"/>
    </p:embeddedFont>
    <p:embeddedFont>
      <p:font typeface="Roboto Light"/>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5.xml"/><Relationship Id="rId42" Type="http://schemas.openxmlformats.org/officeDocument/2006/relationships/font" Target="fonts/RobotoLight-regular.fntdata"/><Relationship Id="rId41" Type="http://schemas.openxmlformats.org/officeDocument/2006/relationships/font" Target="fonts/Roboto-boldItalic.fntdata"/><Relationship Id="rId22" Type="http://schemas.openxmlformats.org/officeDocument/2006/relationships/slide" Target="slides/slide17.xml"/><Relationship Id="rId44" Type="http://schemas.openxmlformats.org/officeDocument/2006/relationships/font" Target="fonts/RobotoLight-italic.fntdata"/><Relationship Id="rId21" Type="http://schemas.openxmlformats.org/officeDocument/2006/relationships/slide" Target="slides/slide16.xml"/><Relationship Id="rId43" Type="http://schemas.openxmlformats.org/officeDocument/2006/relationships/font" Target="fonts/RobotoLight-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RobotoLigh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Medium-bold.fntdata"/><Relationship Id="rId12" Type="http://schemas.openxmlformats.org/officeDocument/2006/relationships/slide" Target="slides/slide7.xml"/><Relationship Id="rId34" Type="http://schemas.openxmlformats.org/officeDocument/2006/relationships/font" Target="fonts/RobotoMedium-regular.fntdata"/><Relationship Id="rId15" Type="http://schemas.openxmlformats.org/officeDocument/2006/relationships/slide" Target="slides/slide10.xml"/><Relationship Id="rId37" Type="http://schemas.openxmlformats.org/officeDocument/2006/relationships/font" Target="fonts/RobotoMedium-boldItalic.fntdata"/><Relationship Id="rId14" Type="http://schemas.openxmlformats.org/officeDocument/2006/relationships/slide" Target="slides/slide9.xml"/><Relationship Id="rId36" Type="http://schemas.openxmlformats.org/officeDocument/2006/relationships/font" Target="fonts/RobotoMedium-italic.fntdata"/><Relationship Id="rId17" Type="http://schemas.openxmlformats.org/officeDocument/2006/relationships/slide" Target="slides/slide12.xml"/><Relationship Id="rId39" Type="http://schemas.openxmlformats.org/officeDocument/2006/relationships/font" Target="fonts/Roboto-bold.fntdata"/><Relationship Id="rId16" Type="http://schemas.openxmlformats.org/officeDocument/2006/relationships/slide" Target="slides/slide11.xml"/><Relationship Id="rId38" Type="http://schemas.openxmlformats.org/officeDocument/2006/relationships/font" Target="fonts/Robo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Hello, my name is Pernille Borander, and I am a state meteorologist at the Norwegian Meteorological Institute.</a:t>
            </a:r>
            <a:endParaRPr/>
          </a:p>
          <a:p>
            <a:pPr indent="0" lvl="0" marL="0" rtl="0" algn="l">
              <a:spcBef>
                <a:spcPts val="0"/>
              </a:spcBef>
              <a:spcAft>
                <a:spcPts val="0"/>
              </a:spcAft>
              <a:buNone/>
            </a:pPr>
            <a:r>
              <a:rPr lang="no"/>
              <a:t>Today I’m going to tell you a bit about how we train our weather forecasters, and joining the discussion digitally from Bergen is my colleague Magni.</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a92d6c0fe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a92d6c0fe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And in addition to operational forecasting, some are involved in development of the weather service and international collaboration - as one of the topics was after lunch yesterday, MET collaborates with the public meteorological institutes in Bangladesh, Etiopia, Malawi, Mosambik, Tanzania og Vietnam</a:t>
            </a:r>
            <a:endParaRPr/>
          </a:p>
          <a:p>
            <a:pPr indent="0" lvl="0" marL="0" rtl="0" algn="l">
              <a:spcBef>
                <a:spcPts val="0"/>
              </a:spcBef>
              <a:spcAft>
                <a:spcPts val="0"/>
              </a:spcAft>
              <a:buNone/>
            </a:pPr>
            <a:r>
              <a:t/>
            </a:r>
            <a:endParaRPr/>
          </a:p>
          <a:p>
            <a:pPr indent="0" lvl="0" marL="0" rtl="0" algn="l">
              <a:spcBef>
                <a:spcPts val="0"/>
              </a:spcBef>
              <a:spcAft>
                <a:spcPts val="0"/>
              </a:spcAft>
              <a:buNone/>
            </a:pPr>
            <a:r>
              <a:rPr lang="no"/>
              <a:t>So the typical Norwegian meteorologist often works across many forecasting domains, some of us feels like a potato I guess. A few only cover one type of shift, but most work a combination, and there are many fields to stay updated 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90c264821a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90c264821a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Where does the training begin?</a:t>
            </a:r>
            <a:endParaRPr/>
          </a:p>
          <a:p>
            <a:pPr indent="0" lvl="0" marL="0" rtl="0" algn="l">
              <a:spcBef>
                <a:spcPts val="0"/>
              </a:spcBef>
              <a:spcAft>
                <a:spcPts val="0"/>
              </a:spcAft>
              <a:buNone/>
            </a:pPr>
            <a:r>
              <a:rPr lang="no"/>
              <a:t>To start a career with us, we require a master’s degree in meteorology or another relevant field. Training lasts about 6–7 months before one can take operational shifts alone. The duration depends somewhat on how many forecasting areas the person will cover, and the time is divided roughly equally between classroom training and shadow shifts. Over the past five years, we have hired an average of 8–9 new meteorologists per year. This also done by forecasters.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a92d6c0fe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a92d6c0fe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on average 8,8 new forecasters employed each year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90c264821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90c264821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What is all the training based on? of course, by WMO requirements, but also </a:t>
            </a:r>
            <a:r>
              <a:rPr lang="no"/>
              <a:t>The competence required of our forecasters is partly defined by our governmental mandate…</a:t>
            </a:r>
            <a:endParaRPr/>
          </a:p>
          <a:p>
            <a:pPr indent="0" lvl="0" marL="0" rtl="0" algn="l">
              <a:spcBef>
                <a:spcPts val="0"/>
              </a:spcBef>
              <a:spcAft>
                <a:spcPts val="0"/>
              </a:spcAft>
              <a:buNone/>
            </a:pPr>
            <a:r>
              <a:rPr lang="no"/>
              <a:t>We have therefore compiled everything into a comprehensive overview called SOS – Standard Training for State Meteorologists. These requirements guide how we design training programmes, both for new and experienced meteorologists.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90c264821a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90c264821a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What is all the training based on? of course, by WMO requirements, but also The competence required of our forecasters is partly defined by our governmental mandate…</a:t>
            </a:r>
            <a:endParaRPr/>
          </a:p>
          <a:p>
            <a:pPr indent="0" lvl="0" marL="0" rtl="0" algn="l">
              <a:spcBef>
                <a:spcPts val="0"/>
              </a:spcBef>
              <a:spcAft>
                <a:spcPts val="0"/>
              </a:spcAft>
              <a:buNone/>
            </a:pPr>
            <a:r>
              <a:rPr lang="no"/>
              <a:t>We have therefore compiled everything into a comprehensive overview called SOS – Standard Training for State Meteorologists. These requirements guide how we design training programmes, both for new and experienced meteorologists.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90c264821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90c264821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And if I may say so myself, there are good opportunities for both internal and external professional development with us.</a:t>
            </a:r>
            <a:endParaRPr/>
          </a:p>
          <a:p>
            <a:pPr indent="0" lvl="0" marL="0" rtl="0" algn="l">
              <a:spcBef>
                <a:spcPts val="0"/>
              </a:spcBef>
              <a:spcAft>
                <a:spcPts val="0"/>
              </a:spcAft>
              <a:buNone/>
            </a:pPr>
            <a:r>
              <a:rPr lang="no"/>
              <a:t>I won’t go into the external courses and meetings, but this is what our internal annual training cycle looks like. This is in Norwegian, but as you can see, there is quite a lot of training throughout the year—joint sessions, self-study, digital, hybrid, and in-person.</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a56ac90aa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a56ac90aa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And if I may say so myself, there are good opportunities for both internal and external professional development with us.</a:t>
            </a:r>
            <a:endParaRPr/>
          </a:p>
          <a:p>
            <a:pPr indent="0" lvl="0" marL="0" rtl="0" algn="l">
              <a:spcBef>
                <a:spcPts val="0"/>
              </a:spcBef>
              <a:spcAft>
                <a:spcPts val="0"/>
              </a:spcAft>
              <a:buNone/>
            </a:pPr>
            <a:r>
              <a:rPr lang="no"/>
              <a:t>I won’t go into the external courses and meetings, but this is what our internal annual training cycle looks like. This is in Norwegian, but as you can see, there is quite a lot of training throughout the year—joint sessions, self-study, digital, hybrid, and in-person.</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a56ac90aa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a56ac90aa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Now I’ll tell you a bit more about two of the courses.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90c264821a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90c264821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As I’ve now learned many of you are a part of the Training section at your institute. At MET Norway it is the forecasters </a:t>
            </a:r>
            <a:r>
              <a:rPr lang="no"/>
              <a:t>who create and run it. I’m starting to think a Training Section is not a bad ide, That gives ownership of the course and allows the agenda to be shaped according to actual needs.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90c264821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90c264821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Every year we run a continuing education course for aviation forecasters—about 15 people participate each time, so participation rotates yearly. It is held in person, and the goal is to have user meetings, receive updates, strengthen routines, and develop professionally through group work and discussion. This course is a good example of why including partners is important. They visit us, and we visit them—for example the air ambulance service or the air defence forces. It’s a great arena to discuss what works well in our cooperation and what needs improvement.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90c264821a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90c264821a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I’ll start with a short introduction to who we are, what our annual training cycle looks like, and highlight a few examples of training that we believe work particularly well.</a:t>
            </a:r>
            <a:endParaRPr/>
          </a:p>
          <a:p>
            <a:pPr indent="0" lvl="0" marL="0" rtl="0" algn="l">
              <a:spcBef>
                <a:spcPts val="0"/>
              </a:spcBef>
              <a:spcAft>
                <a:spcPts val="0"/>
              </a:spcAft>
              <a:buNone/>
            </a:pPr>
            <a:r>
              <a:rPr lang="no"/>
              <a:t>I’ll also talk briefly about our strategy for maintaining competence, for example when people retire, and finally I’ll give a short summary.</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90c264821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90c264821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Now, to a self-study. Since, as mentioned earlier, we have a governmental mission…</a:t>
            </a:r>
            <a:endParaRPr/>
          </a:p>
          <a:p>
            <a:pPr indent="0" lvl="0" marL="0" rtl="0" algn="l">
              <a:spcBef>
                <a:spcPts val="0"/>
              </a:spcBef>
              <a:spcAft>
                <a:spcPts val="0"/>
              </a:spcAft>
              <a:buNone/>
            </a:pPr>
            <a:r>
              <a:rPr lang="no"/>
              <a:t>I will also say a few words about a self-study course we offer.</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90c264821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90c264821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t is called Climate Day. The background for this exercise is partly based on WMO requirements, but mainly on our own—because of our societal mandate. The goal is that state meteorologists should be able to communicate about climate to some extent, although of course not at the same level as climate researchers. It is created by meteorologists, held annually, and is mandatory. It consists of theory modules followed by a quiz, all done in Moodle.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90c264821a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90c264821a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These were a couple of examples of what we do. And when you invest heavily in developing employees with high competence, you naturally want to preserve that competence for as long as possible. Our strategy is simply that we want employees to stay in their jobs as long as they can.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90c264821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90c264821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So how do we do that? One way is to adapt the workday. As a state-employed meteorologist in Norway, you receive eight extra weeks of paid vacation after the age of 62, something that the work unions have negotiated. And although it is possible to retire between 62–65, you can keep working until 72, which has a significant impact on pensions - the money you get after retiering.</a:t>
            </a:r>
            <a:endParaRPr/>
          </a:p>
          <a:p>
            <a:pPr indent="0" lvl="0" marL="0" rtl="0" algn="l">
              <a:spcBef>
                <a:spcPts val="0"/>
              </a:spcBef>
              <a:spcAft>
                <a:spcPts val="0"/>
              </a:spcAft>
              <a:buNone/>
            </a:pPr>
            <a:r>
              <a:rPr lang="no"/>
              <a:t>Senior forecasters are considered a resource, and with their experience - - possess a lot of experience-based knowledge</a:t>
            </a:r>
            <a:endParaRPr/>
          </a:p>
          <a:p>
            <a:pPr indent="0" lvl="0" marL="0" rtl="0" algn="l">
              <a:spcBef>
                <a:spcPts val="0"/>
              </a:spcBef>
              <a:spcAft>
                <a:spcPts val="0"/>
              </a:spcAft>
              <a:buNone/>
            </a:pPr>
            <a:r>
              <a:rPr lang="no"/>
              <a:t>, many play an important role in training new employees - through presentations on courses, in the training of new employees.</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90c264821a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90c264821a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For example by giving lectures, and all joint training sessions are recorded and stored so they can be viewed later.</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90c264821a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90c264821a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So, in summary:</a:t>
            </a:r>
            <a:endParaRPr/>
          </a:p>
          <a:p>
            <a:pPr indent="0" lvl="0" marL="0" rtl="0" algn="l">
              <a:spcBef>
                <a:spcPts val="0"/>
              </a:spcBef>
              <a:spcAft>
                <a:spcPts val="0"/>
              </a:spcAft>
              <a:buNone/>
            </a:pPr>
            <a:r>
              <a:rPr lang="no"/>
              <a:t>MET places a high priority on training and allocates substantial time in the shift schedule throughout the year to make it happen. In practice, there is a bit of a difference between what gets done jointly and individually—joint sessions are easier to accomplish, whereas self-study can sometimes suffer when you need to step into the shift schedule, and there is quite a lot of self-study.</a:t>
            </a:r>
            <a:endParaRPr/>
          </a:p>
          <a:p>
            <a:pPr indent="0" lvl="0" marL="0" rtl="0" algn="l">
              <a:spcBef>
                <a:spcPts val="0"/>
              </a:spcBef>
              <a:spcAft>
                <a:spcPts val="0"/>
              </a:spcAft>
              <a:buNone/>
            </a:pPr>
            <a:r>
              <a:t/>
            </a:r>
            <a:endParaRPr/>
          </a:p>
          <a:p>
            <a:pPr indent="0" lvl="0" marL="0" rtl="0" algn="l">
              <a:spcBef>
                <a:spcPts val="0"/>
              </a:spcBef>
              <a:spcAft>
                <a:spcPts val="0"/>
              </a:spcAft>
              <a:buNone/>
            </a:pPr>
            <a:r>
              <a:rPr lang="no"/>
              <a:t>We believe it is important that forecasters are involved in developing courses and self-study materials, so they have ownership and can shape the content to a large extent.</a:t>
            </a:r>
            <a:endParaRPr/>
          </a:p>
          <a:p>
            <a:pPr indent="0" lvl="0" marL="0" rtl="0" algn="l">
              <a:spcBef>
                <a:spcPts val="0"/>
              </a:spcBef>
              <a:spcAft>
                <a:spcPts val="0"/>
              </a:spcAft>
              <a:buNone/>
            </a:pPr>
            <a:r>
              <a:t/>
            </a:r>
            <a:endParaRPr/>
          </a:p>
          <a:p>
            <a:pPr indent="0" lvl="0" marL="0" rtl="0" algn="l">
              <a:spcBef>
                <a:spcPts val="0"/>
              </a:spcBef>
              <a:spcAft>
                <a:spcPts val="0"/>
              </a:spcAft>
              <a:buNone/>
            </a:pPr>
            <a:r>
              <a:rPr lang="no"/>
              <a:t>Something our meteorologists appreciate greatly is the contribution from our partners to these courses—the exchange of experience is extremely valuable.</a:t>
            </a:r>
            <a:endParaRPr/>
          </a:p>
          <a:p>
            <a:pPr indent="0" lvl="0" marL="0" rtl="0" algn="l">
              <a:spcBef>
                <a:spcPts val="0"/>
              </a:spcBef>
              <a:spcAft>
                <a:spcPts val="0"/>
              </a:spcAft>
              <a:buNone/>
            </a:pPr>
            <a:r>
              <a:t/>
            </a:r>
            <a:endParaRPr/>
          </a:p>
          <a:p>
            <a:pPr indent="0" lvl="0" marL="0" rtl="0" algn="l">
              <a:spcBef>
                <a:spcPts val="0"/>
              </a:spcBef>
              <a:spcAft>
                <a:spcPts val="0"/>
              </a:spcAft>
              <a:buNone/>
            </a:pPr>
            <a:r>
              <a:rPr lang="no"/>
              <a:t>And finally, as an institute spread across so many locations, in-person gatherings and courses help strengthen the internal team spirit - one institute feeling.</a:t>
            </a:r>
            <a:endParaRPr/>
          </a:p>
          <a:p>
            <a:pPr indent="0" lvl="0" marL="0" rtl="0" algn="l">
              <a:spcBef>
                <a:spcPts val="0"/>
              </a:spcBef>
              <a:spcAft>
                <a:spcPts val="0"/>
              </a:spcAft>
              <a:buNone/>
            </a:pPr>
            <a:r>
              <a:t/>
            </a:r>
            <a:endParaRPr/>
          </a:p>
          <a:p>
            <a:pPr indent="0" lvl="0" marL="0" rtl="0" algn="l">
              <a:spcBef>
                <a:spcPts val="0"/>
              </a:spcBef>
              <a:spcAft>
                <a:spcPts val="0"/>
              </a:spcAft>
              <a:buNone/>
            </a:pPr>
            <a:r>
              <a:rPr lang="no"/>
              <a:t>Thank you!</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90c264821a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90c264821a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90c264821a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90c264821a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90c264821a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90c264821a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a2b09e1a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a2b09e1a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The Norwegian Meteorological Institute consists of just over 500 employees spread across nine locations. The regional forecasting centres are in Oslo, Bergen, and Tromsø. Bardufoss and Ørlandet have meteorological offices largely connected to cooperation Norwegian Armed Forces. On Svalbard we have one person responsible for aviation traffic for the archipelago, and we also have personnel conducting observations for us on the Arctic islands Jan Mayen, Bjørnøya, and Hopen.</a:t>
            </a:r>
            <a:endParaRPr/>
          </a:p>
          <a:p>
            <a:pPr indent="0" lvl="0" marL="0" rtl="0" algn="l">
              <a:spcBef>
                <a:spcPts val="0"/>
              </a:spcBef>
              <a:spcAft>
                <a:spcPts val="0"/>
              </a:spcAft>
              <a:buNone/>
            </a:pPr>
            <a:r>
              <a:t/>
            </a:r>
            <a:endParaRPr/>
          </a:p>
          <a:p>
            <a:pPr indent="0" lvl="0" marL="0" rtl="0" algn="l">
              <a:spcBef>
                <a:spcPts val="0"/>
              </a:spcBef>
              <a:spcAft>
                <a:spcPts val="0"/>
              </a:spcAft>
              <a:buNone/>
            </a:pPr>
            <a:r>
              <a:rPr lang="no"/>
              <a:t>It is a large forecasting area we are responsible for—sea, seaice, coast, land, fjords, and mountains—and we have 85 meteorologists to forecast for it.</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90c264821a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90c264821a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o">
                <a:solidFill>
                  <a:schemeClr val="dk1"/>
                </a:solidFill>
              </a:rPr>
              <a:t>The Norwegian Meteorological Institute is a government agency, so it is the Norwegian government that decides what we do. Our most important societal mission is to safeguard lives and property through our weather forecasting.</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no"/>
              <a:t>Try to explain who the typical norwegian weather forecaster is.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90c264821a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90c264821a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We are responsible for general public weather forecasting,</a:t>
            </a:r>
            <a:endParaRPr/>
          </a:p>
          <a:p>
            <a:pPr indent="0" lvl="0" marL="0" rtl="0" algn="l">
              <a:spcBef>
                <a:spcPts val="0"/>
              </a:spcBef>
              <a:spcAft>
                <a:spcPts val="0"/>
              </a:spcAft>
              <a:buNone/>
            </a:pPr>
            <a:r>
              <a:rPr lang="no"/>
              <a:t>and the way we do this is through impact-based forecasting, which we introduced in 2018. Here, cooperation with partners is key: we know the weather, and they know the consequences. Our partners are in the energy market, aviation, and road sectors. Some of them we brief daily, and they also contribute to training—something I will return to.</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a578e6ba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a578e6ba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We are responsible for general public weather forecasting,</a:t>
            </a:r>
            <a:endParaRPr/>
          </a:p>
          <a:p>
            <a:pPr indent="0" lvl="0" marL="0" rtl="0" algn="l">
              <a:spcBef>
                <a:spcPts val="0"/>
              </a:spcBef>
              <a:spcAft>
                <a:spcPts val="0"/>
              </a:spcAft>
              <a:buNone/>
            </a:pPr>
            <a:r>
              <a:rPr lang="no"/>
              <a:t>and the way we do this is through impact-based forecasting, which we introduced in 2018. Here, cooperation with partners is key: we know the weather, and they know the consequences. Our partners are in the energy market, aviation, and road sectors. Some of them we brief daily, and they also contribute to training—something I will return to.</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a56ac90aa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a56ac90aa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We are responsible for avalanche forecasting, both civil and military aviation weather services, maritime services, TV meteorologists for the state-owned broadcaster NRK (and just to mention it, MET and NRK together operate Yr). We also have our own editorial team for communication on social media, and we have some commercial services—for example for sporting events and the energy sector.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a56ac90aa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a56ac90aa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We are responsible for avalanche forecasting, both civil and military aviation weather services, maritime services, TV meteorologists for the state-owned broadcaster NRK (and just to mention it, MET and NRK together operate Yr). We also have our own editorial team for communication on social media, and we have some commercial services—for example for sporting events and the energy sector.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a56ac90aa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a56ac90aa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We are responsible for avalanche forecasting, both civil and military aviation weather services, maritime services, TV meteorologists for the state-owned broadcaster NRK (and just to mention it, MET and NRK together operate Yr). We also have our own editorial team for communication on social media, and we have some commercial services—for example for sporting events and the energy sector.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B455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1.jp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6.png"/><Relationship Id="rId11" Type="http://schemas.openxmlformats.org/officeDocument/2006/relationships/image" Target="../media/image19.png"/><Relationship Id="rId10" Type="http://schemas.openxmlformats.org/officeDocument/2006/relationships/image" Target="../media/image18.png"/><Relationship Id="rId9" Type="http://schemas.openxmlformats.org/officeDocument/2006/relationships/image" Target="../media/image20.png"/><Relationship Id="rId5" Type="http://schemas.openxmlformats.org/officeDocument/2006/relationships/image" Target="../media/image3.png"/><Relationship Id="rId6" Type="http://schemas.openxmlformats.org/officeDocument/2006/relationships/image" Target="../media/image8.jpg"/><Relationship Id="rId7" Type="http://schemas.openxmlformats.org/officeDocument/2006/relationships/image" Target="../media/image1.jpg"/><Relationship Id="rId8"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20.png"/><Relationship Id="rId5" Type="http://schemas.openxmlformats.org/officeDocument/2006/relationships/image" Target="../media/image3.png"/><Relationship Id="rId6" Type="http://schemas.openxmlformats.org/officeDocument/2006/relationships/image" Target="../media/image8.jpg"/><Relationship Id="rId7" Type="http://schemas.openxmlformats.org/officeDocument/2006/relationships/image" Target="../media/image1.jp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20.png"/><Relationship Id="rId5" Type="http://schemas.openxmlformats.org/officeDocument/2006/relationships/image" Target="../media/image3.png"/><Relationship Id="rId6" Type="http://schemas.openxmlformats.org/officeDocument/2006/relationships/image" Target="../media/image8.jpg"/><Relationship Id="rId7" Type="http://schemas.openxmlformats.org/officeDocument/2006/relationships/image" Target="../media/image1.jpg"/><Relationship Id="rId8"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20.png"/><Relationship Id="rId5" Type="http://schemas.openxmlformats.org/officeDocument/2006/relationships/image" Target="../media/image3.png"/><Relationship Id="rId6" Type="http://schemas.openxmlformats.org/officeDocument/2006/relationships/image" Target="../media/image8.jpg"/><Relationship Id="rId7" Type="http://schemas.openxmlformats.org/officeDocument/2006/relationships/image" Target="../media/image1.jp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860675" y="2811639"/>
            <a:ext cx="7637400" cy="792600"/>
          </a:xfrm>
          <a:prstGeom prst="rect">
            <a:avLst/>
          </a:prstGeom>
        </p:spPr>
        <p:txBody>
          <a:bodyPr anchorCtr="0" anchor="t" bIns="91425" lIns="91425" spcFirstLastPara="1" rIns="91425" wrap="square" tIns="91425">
            <a:normAutofit/>
          </a:bodyPr>
          <a:lstStyle/>
          <a:p>
            <a:pPr indent="0" lvl="0" marL="0" rtl="0" algn="r">
              <a:lnSpc>
                <a:spcPct val="80000"/>
              </a:lnSpc>
              <a:spcBef>
                <a:spcPts val="0"/>
              </a:spcBef>
              <a:spcAft>
                <a:spcPts val="0"/>
              </a:spcAft>
              <a:buSzPts val="523"/>
              <a:buNone/>
            </a:pPr>
            <a:r>
              <a:rPr lang="no" sz="1765">
                <a:solidFill>
                  <a:srgbClr val="BADEE4"/>
                </a:solidFill>
                <a:latin typeface="Roboto Medium"/>
                <a:ea typeface="Roboto Medium"/>
                <a:cs typeface="Roboto Medium"/>
                <a:sym typeface="Roboto Medium"/>
              </a:rPr>
              <a:t>How we train operational forecasters</a:t>
            </a:r>
            <a:endParaRPr sz="1765">
              <a:solidFill>
                <a:srgbClr val="BADEE4"/>
              </a:solidFill>
              <a:latin typeface="Roboto Medium"/>
              <a:ea typeface="Roboto Medium"/>
              <a:cs typeface="Roboto Medium"/>
              <a:sym typeface="Roboto Medium"/>
            </a:endParaRPr>
          </a:p>
          <a:p>
            <a:pPr indent="0" lvl="0" marL="0" rtl="0" algn="r">
              <a:lnSpc>
                <a:spcPct val="80000"/>
              </a:lnSpc>
              <a:spcBef>
                <a:spcPts val="0"/>
              </a:spcBef>
              <a:spcAft>
                <a:spcPts val="0"/>
              </a:spcAft>
              <a:buClr>
                <a:schemeClr val="dk1"/>
              </a:buClr>
              <a:buSzPts val="523"/>
              <a:buFont typeface="Arial"/>
              <a:buNone/>
            </a:pPr>
            <a:r>
              <a:rPr lang="no" sz="1765">
                <a:solidFill>
                  <a:srgbClr val="BADEE4"/>
                </a:solidFill>
                <a:latin typeface="Roboto Medium"/>
                <a:ea typeface="Roboto Medium"/>
                <a:cs typeface="Roboto Medium"/>
                <a:sym typeface="Roboto Medium"/>
              </a:rPr>
              <a:t> at The Norwegian Meteorological Institute</a:t>
            </a:r>
            <a:endParaRPr sz="1765">
              <a:solidFill>
                <a:srgbClr val="BADEE4"/>
              </a:solidFill>
              <a:latin typeface="Roboto Medium"/>
              <a:ea typeface="Roboto Medium"/>
              <a:cs typeface="Roboto Medium"/>
              <a:sym typeface="Roboto Medium"/>
            </a:endParaRPr>
          </a:p>
          <a:p>
            <a:pPr indent="0" lvl="0" marL="0" rtl="0" algn="r">
              <a:lnSpc>
                <a:spcPct val="80000"/>
              </a:lnSpc>
              <a:spcBef>
                <a:spcPts val="0"/>
              </a:spcBef>
              <a:spcAft>
                <a:spcPts val="0"/>
              </a:spcAft>
              <a:buSzPts val="523"/>
              <a:buNone/>
            </a:pPr>
            <a:r>
              <a:t/>
            </a:r>
            <a:endParaRPr sz="1040">
              <a:solidFill>
                <a:srgbClr val="E9DCD1"/>
              </a:solidFill>
              <a:latin typeface="Roboto Light"/>
              <a:ea typeface="Roboto Light"/>
              <a:cs typeface="Roboto Light"/>
              <a:sym typeface="Roboto Light"/>
            </a:endParaRPr>
          </a:p>
        </p:txBody>
      </p:sp>
      <p:sp>
        <p:nvSpPr>
          <p:cNvPr id="55" name="Google Shape;55;p13"/>
          <p:cNvSpPr txBox="1"/>
          <p:nvPr/>
        </p:nvSpPr>
        <p:spPr>
          <a:xfrm>
            <a:off x="241225" y="1417925"/>
            <a:ext cx="8256900" cy="1480200"/>
          </a:xfrm>
          <a:prstGeom prst="rect">
            <a:avLst/>
          </a:prstGeom>
          <a:noFill/>
          <a:ln>
            <a:noFill/>
          </a:ln>
        </p:spPr>
        <p:txBody>
          <a:bodyPr anchorCtr="0" anchor="b" bIns="91425" lIns="91425" spcFirstLastPara="1" rIns="91425" wrap="square" tIns="91425">
            <a:normAutofit/>
          </a:bodyPr>
          <a:lstStyle/>
          <a:p>
            <a:pPr indent="0" lvl="0" marL="0" rtl="0" algn="r">
              <a:spcBef>
                <a:spcPts val="0"/>
              </a:spcBef>
              <a:spcAft>
                <a:spcPts val="0"/>
              </a:spcAft>
              <a:buNone/>
            </a:pPr>
            <a:r>
              <a:rPr b="1" lang="no" sz="3300">
                <a:solidFill>
                  <a:srgbClr val="BADEE4"/>
                </a:solidFill>
                <a:latin typeface="Roboto"/>
                <a:ea typeface="Roboto"/>
                <a:cs typeface="Roboto"/>
                <a:sym typeface="Roboto"/>
              </a:rPr>
              <a:t>Bridging Knowledge and Practice</a:t>
            </a:r>
            <a:r>
              <a:rPr lang="no" sz="3300">
                <a:solidFill>
                  <a:srgbClr val="BADEE4"/>
                </a:solidFill>
                <a:latin typeface="Roboto Medium"/>
                <a:ea typeface="Roboto Medium"/>
                <a:cs typeface="Roboto Medium"/>
                <a:sym typeface="Roboto Medium"/>
              </a:rPr>
              <a:t> </a:t>
            </a:r>
            <a:endParaRPr sz="3028">
              <a:solidFill>
                <a:srgbClr val="BADEE4"/>
              </a:solidFill>
              <a:latin typeface="Roboto Medium"/>
              <a:ea typeface="Roboto Medium"/>
              <a:cs typeface="Roboto Medium"/>
              <a:sym typeface="Roboto Medium"/>
            </a:endParaRPr>
          </a:p>
        </p:txBody>
      </p:sp>
      <p:pic>
        <p:nvPicPr>
          <p:cNvPr id="56" name="Google Shape;56;p13" title="Uten tittel (30).png"/>
          <p:cNvPicPr preferRelativeResize="0"/>
          <p:nvPr/>
        </p:nvPicPr>
        <p:blipFill rotWithShape="1">
          <a:blip r:embed="rId3">
            <a:alphaModFix/>
          </a:blip>
          <a:srcRect b="31577" l="15450" r="15450" t="0"/>
          <a:stretch/>
        </p:blipFill>
        <p:spPr>
          <a:xfrm>
            <a:off x="5893301" y="3717053"/>
            <a:ext cx="930600" cy="921600"/>
          </a:xfrm>
          <a:prstGeom prst="ellipse">
            <a:avLst/>
          </a:prstGeom>
          <a:noFill/>
          <a:ln cap="flat" cmpd="sng" w="19050">
            <a:solidFill>
              <a:srgbClr val="BADEE4"/>
            </a:solidFill>
            <a:prstDash val="solid"/>
            <a:round/>
            <a:headEnd len="sm" w="sm" type="none"/>
            <a:tailEnd len="sm" w="sm" type="none"/>
          </a:ln>
        </p:spPr>
      </p:pic>
      <p:pic>
        <p:nvPicPr>
          <p:cNvPr id="57" name="Google Shape;57;p13" title="MET logo_vertikal_lysblaa.png"/>
          <p:cNvPicPr preferRelativeResize="0"/>
          <p:nvPr/>
        </p:nvPicPr>
        <p:blipFill>
          <a:blip r:embed="rId4">
            <a:alphaModFix/>
          </a:blip>
          <a:stretch>
            <a:fillRect/>
          </a:stretch>
        </p:blipFill>
        <p:spPr>
          <a:xfrm>
            <a:off x="489675" y="418325"/>
            <a:ext cx="1078050" cy="1070625"/>
          </a:xfrm>
          <a:prstGeom prst="rect">
            <a:avLst/>
          </a:prstGeom>
          <a:noFill/>
          <a:ln>
            <a:noFill/>
          </a:ln>
        </p:spPr>
      </p:pic>
      <p:sp>
        <p:nvSpPr>
          <p:cNvPr id="58" name="Google Shape;58;p13"/>
          <p:cNvSpPr txBox="1"/>
          <p:nvPr/>
        </p:nvSpPr>
        <p:spPr>
          <a:xfrm>
            <a:off x="4836709" y="4667750"/>
            <a:ext cx="30441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200">
                <a:solidFill>
                  <a:srgbClr val="BADEE4"/>
                </a:solidFill>
                <a:latin typeface="Roboto Light"/>
                <a:ea typeface="Roboto Light"/>
                <a:cs typeface="Roboto Light"/>
                <a:sym typeface="Roboto Light"/>
              </a:rPr>
              <a:t>Pernille Borander</a:t>
            </a:r>
            <a:endParaRPr sz="1200">
              <a:solidFill>
                <a:srgbClr val="BADEE4"/>
              </a:solidFill>
              <a:latin typeface="Roboto Light"/>
              <a:ea typeface="Roboto Light"/>
              <a:cs typeface="Roboto Light"/>
              <a:sym typeface="Roboto Light"/>
            </a:endParaRPr>
          </a:p>
        </p:txBody>
      </p:sp>
      <p:pic>
        <p:nvPicPr>
          <p:cNvPr id="59" name="Google Shape;59;p13" title="Pernille_Borander_Foto_Vilde_Jagland_MET_5.jpeg"/>
          <p:cNvPicPr preferRelativeResize="0"/>
          <p:nvPr/>
        </p:nvPicPr>
        <p:blipFill>
          <a:blip r:embed="rId5">
            <a:alphaModFix/>
          </a:blip>
          <a:stretch>
            <a:fillRect/>
          </a:stretch>
        </p:blipFill>
        <p:spPr>
          <a:xfrm>
            <a:off x="5848608" y="3671450"/>
            <a:ext cx="1020300" cy="1012800"/>
          </a:xfrm>
          <a:prstGeom prst="ellipse">
            <a:avLst/>
          </a:prstGeom>
          <a:noFill/>
          <a:ln cap="flat" cmpd="sng" w="19050">
            <a:solidFill>
              <a:srgbClr val="BADEE4"/>
            </a:solidFill>
            <a:prstDash val="solid"/>
            <a:round/>
            <a:headEnd len="sm" w="sm" type="none"/>
            <a:tailEnd len="sm" w="sm" type="none"/>
          </a:ln>
        </p:spPr>
      </p:pic>
      <p:pic>
        <p:nvPicPr>
          <p:cNvPr id="60" name="Google Shape;60;p13" title="Uten tittel (30).png"/>
          <p:cNvPicPr preferRelativeResize="0"/>
          <p:nvPr/>
        </p:nvPicPr>
        <p:blipFill rotWithShape="1">
          <a:blip r:embed="rId3">
            <a:alphaModFix/>
          </a:blip>
          <a:srcRect b="31577" l="15450" r="15450" t="0"/>
          <a:stretch/>
        </p:blipFill>
        <p:spPr>
          <a:xfrm>
            <a:off x="7261042" y="3724769"/>
            <a:ext cx="930600" cy="921600"/>
          </a:xfrm>
          <a:prstGeom prst="ellipse">
            <a:avLst/>
          </a:prstGeom>
          <a:noFill/>
          <a:ln cap="flat" cmpd="sng" w="19050">
            <a:solidFill>
              <a:srgbClr val="BADEE4"/>
            </a:solidFill>
            <a:prstDash val="solid"/>
            <a:round/>
            <a:headEnd len="sm" w="sm" type="none"/>
            <a:tailEnd len="sm" w="sm" type="none"/>
          </a:ln>
        </p:spPr>
      </p:pic>
      <p:sp>
        <p:nvSpPr>
          <p:cNvPr id="61" name="Google Shape;61;p13"/>
          <p:cNvSpPr txBox="1"/>
          <p:nvPr/>
        </p:nvSpPr>
        <p:spPr>
          <a:xfrm>
            <a:off x="6204450" y="4675466"/>
            <a:ext cx="30441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200">
                <a:solidFill>
                  <a:srgbClr val="BADEE4"/>
                </a:solidFill>
                <a:latin typeface="Roboto Light"/>
                <a:ea typeface="Roboto Light"/>
                <a:cs typeface="Roboto Light"/>
                <a:sym typeface="Roboto Light"/>
              </a:rPr>
              <a:t>Magni Svanevik</a:t>
            </a:r>
            <a:endParaRPr sz="1200">
              <a:solidFill>
                <a:srgbClr val="BADEE4"/>
              </a:solidFill>
              <a:latin typeface="Roboto Light"/>
              <a:ea typeface="Roboto Light"/>
              <a:cs typeface="Roboto Light"/>
              <a:sym typeface="Roboto Light"/>
            </a:endParaRPr>
          </a:p>
        </p:txBody>
      </p:sp>
      <p:pic>
        <p:nvPicPr>
          <p:cNvPr id="62" name="Google Shape;62;p13" title="Screenshot from 2025-11-19 11-32-54.png"/>
          <p:cNvPicPr preferRelativeResize="0"/>
          <p:nvPr/>
        </p:nvPicPr>
        <p:blipFill rotWithShape="1">
          <a:blip r:embed="rId6">
            <a:alphaModFix/>
          </a:blip>
          <a:srcRect b="0" l="5701" r="5068" t="0"/>
          <a:stretch/>
        </p:blipFill>
        <p:spPr>
          <a:xfrm>
            <a:off x="7187250" y="3671450"/>
            <a:ext cx="1020300" cy="1012800"/>
          </a:xfrm>
          <a:prstGeom prst="ellipse">
            <a:avLst/>
          </a:prstGeom>
          <a:noFill/>
          <a:ln cap="flat" cmpd="sng" w="19050">
            <a:solidFill>
              <a:srgbClr val="BADEE4"/>
            </a:solidFill>
            <a:prstDash val="solid"/>
            <a:round/>
            <a:headEnd len="sm" w="sm" type="none"/>
            <a:tailEnd len="sm" w="sm" type="none"/>
          </a:ln>
        </p:spPr>
      </p:pic>
      <p:sp>
        <p:nvSpPr>
          <p:cNvPr id="63" name="Google Shape;63;p13"/>
          <p:cNvSpPr txBox="1"/>
          <p:nvPr/>
        </p:nvSpPr>
        <p:spPr>
          <a:xfrm>
            <a:off x="241225" y="4667750"/>
            <a:ext cx="50100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1000">
                <a:solidFill>
                  <a:srgbClr val="BADEE4"/>
                </a:solidFill>
                <a:latin typeface="Roboto Light"/>
                <a:ea typeface="Roboto Light"/>
                <a:cs typeface="Roboto Light"/>
                <a:sym typeface="Roboto Light"/>
              </a:rPr>
              <a:t>Joint CALMet-XVI and CONECT-3 Conference, 24-28. November 2025</a:t>
            </a:r>
            <a:endParaRPr sz="1000">
              <a:solidFill>
                <a:srgbClr val="BADEE4"/>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22"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196" name="Google Shape;196;p22"/>
          <p:cNvSpPr txBox="1"/>
          <p:nvPr/>
        </p:nvSpPr>
        <p:spPr>
          <a:xfrm>
            <a:off x="563125" y="454700"/>
            <a:ext cx="8087400" cy="637200"/>
          </a:xfrm>
          <a:prstGeom prst="rect">
            <a:avLst/>
          </a:prstGeom>
          <a:noFill/>
          <a:ln>
            <a:noFill/>
          </a:ln>
        </p:spPr>
        <p:txBody>
          <a:bodyPr anchorCtr="0" anchor="b" bIns="91425" lIns="91425" spcFirstLastPara="1" rIns="91425" wrap="square" tIns="91425">
            <a:normAutofit fontScale="77500"/>
          </a:bodyPr>
          <a:lstStyle/>
          <a:p>
            <a:pPr indent="0" lvl="0" marL="0" rtl="0" algn="l">
              <a:spcBef>
                <a:spcPts val="0"/>
              </a:spcBef>
              <a:spcAft>
                <a:spcPts val="0"/>
              </a:spcAft>
              <a:buNone/>
            </a:pPr>
            <a:r>
              <a:rPr lang="no" sz="3824">
                <a:solidFill>
                  <a:srgbClr val="BADEE4"/>
                </a:solidFill>
                <a:latin typeface="Roboto Medium"/>
                <a:ea typeface="Roboto Medium"/>
                <a:cs typeface="Roboto Medium"/>
                <a:sym typeface="Roboto Medium"/>
              </a:rPr>
              <a:t>The “typical” Norwegian weather forecaster</a:t>
            </a:r>
            <a:endParaRPr sz="3500">
              <a:solidFill>
                <a:srgbClr val="BADEE4"/>
              </a:solidFill>
              <a:latin typeface="Roboto Medium"/>
              <a:ea typeface="Roboto Medium"/>
              <a:cs typeface="Roboto Medium"/>
              <a:sym typeface="Roboto Medium"/>
            </a:endParaRPr>
          </a:p>
        </p:txBody>
      </p:sp>
      <p:pic>
        <p:nvPicPr>
          <p:cNvPr id="197" name="Google Shape;197;p22"/>
          <p:cNvPicPr preferRelativeResize="0"/>
          <p:nvPr/>
        </p:nvPicPr>
        <p:blipFill rotWithShape="1">
          <a:blip r:embed="rId4">
            <a:alphaModFix/>
          </a:blip>
          <a:srcRect b="0" l="0" r="9379" t="8759"/>
          <a:stretch/>
        </p:blipFill>
        <p:spPr>
          <a:xfrm>
            <a:off x="484475" y="2048612"/>
            <a:ext cx="1275900" cy="857100"/>
          </a:xfrm>
          <a:prstGeom prst="roundRect">
            <a:avLst>
              <a:gd fmla="val 16667" name="adj"/>
            </a:avLst>
          </a:prstGeom>
          <a:noFill/>
          <a:ln>
            <a:noFill/>
          </a:ln>
        </p:spPr>
      </p:pic>
      <p:pic>
        <p:nvPicPr>
          <p:cNvPr id="198" name="Google Shape;198;p22"/>
          <p:cNvPicPr preferRelativeResize="0"/>
          <p:nvPr/>
        </p:nvPicPr>
        <p:blipFill rotWithShape="1">
          <a:blip r:embed="rId5">
            <a:alphaModFix/>
          </a:blip>
          <a:srcRect b="15909" l="0" r="34409" t="0"/>
          <a:stretch/>
        </p:blipFill>
        <p:spPr>
          <a:xfrm>
            <a:off x="3742240" y="2043525"/>
            <a:ext cx="1275900" cy="816300"/>
          </a:xfrm>
          <a:prstGeom prst="roundRect">
            <a:avLst>
              <a:gd fmla="val 16667" name="adj"/>
            </a:avLst>
          </a:prstGeom>
          <a:noFill/>
          <a:ln>
            <a:noFill/>
          </a:ln>
        </p:spPr>
      </p:pic>
      <p:pic>
        <p:nvPicPr>
          <p:cNvPr descr="\\winhost3\Fotoware\IndekserteBilder\FOTO Hilde-Bjørg J.Løset Fergetur frå Folkestad til Volda.JPG" id="199" name="Google Shape;199;p22"/>
          <p:cNvPicPr preferRelativeResize="0"/>
          <p:nvPr/>
        </p:nvPicPr>
        <p:blipFill rotWithShape="1">
          <a:blip r:embed="rId6">
            <a:alphaModFix/>
          </a:blip>
          <a:srcRect b="0" l="3805" r="32662" t="12103"/>
          <a:stretch/>
        </p:blipFill>
        <p:spPr>
          <a:xfrm>
            <a:off x="484475" y="3144000"/>
            <a:ext cx="1275900" cy="780600"/>
          </a:xfrm>
          <a:prstGeom prst="roundRect">
            <a:avLst>
              <a:gd fmla="val 16667" name="adj"/>
            </a:avLst>
          </a:prstGeom>
          <a:noFill/>
          <a:ln>
            <a:noFill/>
          </a:ln>
        </p:spPr>
      </p:pic>
      <p:pic>
        <p:nvPicPr>
          <p:cNvPr id="200" name="Google Shape;200;p22"/>
          <p:cNvPicPr preferRelativeResize="0"/>
          <p:nvPr/>
        </p:nvPicPr>
        <p:blipFill rotWithShape="1">
          <a:blip r:embed="rId7">
            <a:alphaModFix/>
          </a:blip>
          <a:srcRect b="7776" l="0" r="43000" t="23348"/>
          <a:stretch/>
        </p:blipFill>
        <p:spPr>
          <a:xfrm>
            <a:off x="2113358" y="2043525"/>
            <a:ext cx="1275900" cy="867300"/>
          </a:xfrm>
          <a:prstGeom prst="roundRect">
            <a:avLst>
              <a:gd fmla="val 16667" name="adj"/>
            </a:avLst>
          </a:prstGeom>
          <a:noFill/>
          <a:ln>
            <a:noFill/>
          </a:ln>
        </p:spPr>
      </p:pic>
      <p:pic>
        <p:nvPicPr>
          <p:cNvPr id="201" name="Google Shape;201;p22"/>
          <p:cNvPicPr preferRelativeResize="0"/>
          <p:nvPr/>
        </p:nvPicPr>
        <p:blipFill rotWithShape="1">
          <a:blip r:embed="rId8">
            <a:alphaModFix/>
          </a:blip>
          <a:srcRect b="0" l="0" r="0" t="6182"/>
          <a:stretch/>
        </p:blipFill>
        <p:spPr>
          <a:xfrm>
            <a:off x="3778344" y="3132734"/>
            <a:ext cx="1275900" cy="813600"/>
          </a:xfrm>
          <a:prstGeom prst="roundRect">
            <a:avLst>
              <a:gd fmla="val 16667" name="adj"/>
            </a:avLst>
          </a:prstGeom>
          <a:noFill/>
          <a:ln>
            <a:noFill/>
          </a:ln>
        </p:spPr>
      </p:pic>
      <p:pic>
        <p:nvPicPr>
          <p:cNvPr id="202" name="Google Shape;202;p22" title="Screenshot from 2025-11-13 15-56-14.png"/>
          <p:cNvPicPr preferRelativeResize="0"/>
          <p:nvPr/>
        </p:nvPicPr>
        <p:blipFill rotWithShape="1">
          <a:blip r:embed="rId9">
            <a:alphaModFix/>
          </a:blip>
          <a:srcRect b="5784" l="0" r="0" t="0"/>
          <a:stretch/>
        </p:blipFill>
        <p:spPr>
          <a:xfrm>
            <a:off x="2092903" y="3104490"/>
            <a:ext cx="1275900" cy="867300"/>
          </a:xfrm>
          <a:prstGeom prst="roundRect">
            <a:avLst>
              <a:gd fmla="val 16667" name="adj"/>
            </a:avLst>
          </a:prstGeom>
          <a:noFill/>
          <a:ln>
            <a:noFill/>
          </a:ln>
        </p:spPr>
      </p:pic>
      <p:pic>
        <p:nvPicPr>
          <p:cNvPr id="203" name="Google Shape;203;p22"/>
          <p:cNvPicPr preferRelativeResize="0"/>
          <p:nvPr/>
        </p:nvPicPr>
        <p:blipFill rotWithShape="1">
          <a:blip r:embed="rId10">
            <a:alphaModFix/>
          </a:blip>
          <a:srcRect b="0" l="9376" r="7053" t="0"/>
          <a:stretch/>
        </p:blipFill>
        <p:spPr>
          <a:xfrm>
            <a:off x="6018660" y="1132250"/>
            <a:ext cx="2537491" cy="1518150"/>
          </a:xfrm>
          <a:prstGeom prst="rect">
            <a:avLst/>
          </a:prstGeom>
          <a:noFill/>
          <a:ln>
            <a:noFill/>
          </a:ln>
        </p:spPr>
      </p:pic>
      <p:pic>
        <p:nvPicPr>
          <p:cNvPr id="204" name="Google Shape;204;p22"/>
          <p:cNvPicPr preferRelativeResize="0"/>
          <p:nvPr/>
        </p:nvPicPr>
        <p:blipFill>
          <a:blip r:embed="rId11">
            <a:alphaModFix/>
          </a:blip>
          <a:stretch>
            <a:fillRect/>
          </a:stretch>
        </p:blipFill>
        <p:spPr>
          <a:xfrm>
            <a:off x="6018650" y="3216800"/>
            <a:ext cx="2537499" cy="1418342"/>
          </a:xfrm>
          <a:prstGeom prst="rect">
            <a:avLst/>
          </a:prstGeom>
          <a:noFill/>
          <a:ln>
            <a:noFill/>
          </a:ln>
        </p:spPr>
      </p:pic>
      <p:sp>
        <p:nvSpPr>
          <p:cNvPr id="205" name="Google Shape;205;p22"/>
          <p:cNvSpPr/>
          <p:nvPr/>
        </p:nvSpPr>
        <p:spPr>
          <a:xfrm>
            <a:off x="5300800" y="2650400"/>
            <a:ext cx="566100" cy="566400"/>
          </a:xfrm>
          <a:prstGeom prst="mathPlus">
            <a:avLst>
              <a:gd fmla="val 23520" name="adj1"/>
            </a:avLst>
          </a:prstGeom>
          <a:solidFill>
            <a:srgbClr val="BADEE4"/>
          </a:solidFill>
          <a:ln cap="flat" cmpd="sng" w="9525">
            <a:solidFill>
              <a:srgbClr val="74C4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 name="Google Shape;206;p22"/>
          <p:cNvSpPr txBox="1"/>
          <p:nvPr/>
        </p:nvSpPr>
        <p:spPr>
          <a:xfrm>
            <a:off x="6301138" y="2650400"/>
            <a:ext cx="19725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Development</a:t>
            </a:r>
            <a:endParaRPr sz="1300">
              <a:solidFill>
                <a:schemeClr val="dk2"/>
              </a:solidFill>
            </a:endParaRPr>
          </a:p>
        </p:txBody>
      </p:sp>
      <p:sp>
        <p:nvSpPr>
          <p:cNvPr id="207" name="Google Shape;207;p22"/>
          <p:cNvSpPr txBox="1"/>
          <p:nvPr/>
        </p:nvSpPr>
        <p:spPr>
          <a:xfrm>
            <a:off x="6069103" y="4633825"/>
            <a:ext cx="24366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International collaboration</a:t>
            </a:r>
            <a:endParaRPr sz="13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3"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213" name="Google Shape;213;p23"/>
          <p:cNvSpPr txBox="1"/>
          <p:nvPr/>
        </p:nvSpPr>
        <p:spPr>
          <a:xfrm>
            <a:off x="772475" y="1349900"/>
            <a:ext cx="7546800" cy="32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Necessary with M.Sc.</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Training period 6-7 months</a:t>
            </a:r>
            <a:endParaRPr sz="2200">
              <a:solidFill>
                <a:srgbClr val="E8F3F6"/>
              </a:solidFill>
              <a:latin typeface="Roboto Light"/>
              <a:ea typeface="Roboto Light"/>
              <a:cs typeface="Roboto Light"/>
              <a:sym typeface="Roboto Light"/>
            </a:endParaRPr>
          </a:p>
          <a:p>
            <a:pPr indent="-368300" lvl="1" marL="9144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classroom teaching</a:t>
            </a:r>
            <a:endParaRPr sz="2200">
              <a:solidFill>
                <a:srgbClr val="E8F3F6"/>
              </a:solidFill>
              <a:latin typeface="Roboto Light"/>
              <a:ea typeface="Roboto Light"/>
              <a:cs typeface="Roboto Light"/>
              <a:sym typeface="Roboto Light"/>
            </a:endParaRPr>
          </a:p>
          <a:p>
            <a:pPr indent="-368300" lvl="1" marL="9144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“shadowing”</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Last 5 years: </a:t>
            </a:r>
            <a:endParaRPr sz="2200">
              <a:solidFill>
                <a:srgbClr val="E8F3F6"/>
              </a:solidFill>
              <a:latin typeface="Roboto Light"/>
              <a:ea typeface="Roboto Light"/>
              <a:cs typeface="Roboto Light"/>
              <a:sym typeface="Roboto Light"/>
            </a:endParaRPr>
          </a:p>
          <a:p>
            <a:pPr indent="-368300" lvl="1" marL="9144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on average 8-9 new forecasters employed each year</a:t>
            </a:r>
            <a:endParaRPr sz="2200">
              <a:solidFill>
                <a:srgbClr val="E8F3F6"/>
              </a:solidFill>
              <a:latin typeface="Roboto Light"/>
              <a:ea typeface="Roboto Light"/>
              <a:cs typeface="Roboto Light"/>
              <a:sym typeface="Roboto Light"/>
            </a:endParaRPr>
          </a:p>
        </p:txBody>
      </p:sp>
      <p:sp>
        <p:nvSpPr>
          <p:cNvPr id="214" name="Google Shape;214;p23"/>
          <p:cNvSpPr txBox="1"/>
          <p:nvPr/>
        </p:nvSpPr>
        <p:spPr>
          <a:xfrm>
            <a:off x="563125" y="454700"/>
            <a:ext cx="8087400" cy="10272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lang="no" sz="3824">
                <a:solidFill>
                  <a:srgbClr val="BADEE4"/>
                </a:solidFill>
                <a:latin typeface="Roboto Medium"/>
                <a:ea typeface="Roboto Medium"/>
                <a:cs typeface="Roboto Medium"/>
                <a:sym typeface="Roboto Medium"/>
              </a:rPr>
              <a:t>New Forecasters</a:t>
            </a:r>
            <a:endParaRPr sz="3500">
              <a:solidFill>
                <a:srgbClr val="BADEE4"/>
              </a:solidFill>
              <a:latin typeface="Roboto Medium"/>
              <a:ea typeface="Roboto Medium"/>
              <a:cs typeface="Roboto Medium"/>
              <a:sym typeface="Robot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4"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220" name="Google Shape;220;p24"/>
          <p:cNvSpPr txBox="1"/>
          <p:nvPr/>
        </p:nvSpPr>
        <p:spPr>
          <a:xfrm>
            <a:off x="563125" y="454700"/>
            <a:ext cx="8087400" cy="10272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lang="no" sz="3824">
                <a:solidFill>
                  <a:srgbClr val="BADEE4"/>
                </a:solidFill>
                <a:latin typeface="Roboto Medium"/>
                <a:ea typeface="Roboto Medium"/>
                <a:cs typeface="Roboto Medium"/>
                <a:sym typeface="Roboto Medium"/>
              </a:rPr>
              <a:t>New </a:t>
            </a:r>
            <a:r>
              <a:rPr lang="no" sz="3824">
                <a:solidFill>
                  <a:srgbClr val="BADEE4"/>
                </a:solidFill>
                <a:latin typeface="Roboto Medium"/>
                <a:ea typeface="Roboto Medium"/>
                <a:cs typeface="Roboto Medium"/>
                <a:sym typeface="Roboto Medium"/>
              </a:rPr>
              <a:t>Forecasters - Greetings!</a:t>
            </a:r>
            <a:endParaRPr sz="3500">
              <a:solidFill>
                <a:srgbClr val="BADEE4"/>
              </a:solidFill>
              <a:latin typeface="Roboto Medium"/>
              <a:ea typeface="Roboto Medium"/>
              <a:cs typeface="Roboto Medium"/>
              <a:sym typeface="Roboto Medium"/>
            </a:endParaRPr>
          </a:p>
        </p:txBody>
      </p:sp>
      <p:pic>
        <p:nvPicPr>
          <p:cNvPr id="221" name="Google Shape;221;p24" title="Image_20251121_142839_999.jpeg"/>
          <p:cNvPicPr preferRelativeResize="0"/>
          <p:nvPr/>
        </p:nvPicPr>
        <p:blipFill rotWithShape="1">
          <a:blip r:embed="rId4">
            <a:alphaModFix/>
          </a:blip>
          <a:srcRect b="7092" l="0" r="0" t="28544"/>
          <a:stretch/>
        </p:blipFill>
        <p:spPr>
          <a:xfrm>
            <a:off x="1346200" y="1604600"/>
            <a:ext cx="6451599" cy="31144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5"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227" name="Google Shape;227;p25"/>
          <p:cNvSpPr txBox="1"/>
          <p:nvPr/>
        </p:nvSpPr>
        <p:spPr>
          <a:xfrm>
            <a:off x="1036300" y="2339275"/>
            <a:ext cx="6524400" cy="20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2200">
                <a:solidFill>
                  <a:srgbClr val="E9DCD1"/>
                </a:solidFill>
                <a:latin typeface="Roboto Light"/>
                <a:ea typeface="Roboto Light"/>
                <a:cs typeface="Roboto Light"/>
                <a:sym typeface="Roboto Light"/>
              </a:rPr>
              <a:t>Our</a:t>
            </a:r>
            <a:r>
              <a:rPr lang="no" sz="2200">
                <a:solidFill>
                  <a:srgbClr val="E9DCD1"/>
                </a:solidFill>
                <a:latin typeface="Roboto Light"/>
                <a:ea typeface="Roboto Light"/>
                <a:cs typeface="Roboto Light"/>
                <a:sym typeface="Roboto Light"/>
              </a:rPr>
              <a:t> </a:t>
            </a:r>
            <a:r>
              <a:rPr b="1" lang="no" sz="2200">
                <a:solidFill>
                  <a:srgbClr val="E9DCD1"/>
                </a:solidFill>
                <a:latin typeface="Roboto"/>
                <a:ea typeface="Roboto"/>
                <a:cs typeface="Roboto"/>
                <a:sym typeface="Roboto"/>
              </a:rPr>
              <a:t>governmental</a:t>
            </a:r>
            <a:r>
              <a:rPr b="1" lang="no" sz="2200">
                <a:solidFill>
                  <a:srgbClr val="E9DCD1"/>
                </a:solidFill>
                <a:latin typeface="Roboto"/>
                <a:ea typeface="Roboto"/>
                <a:cs typeface="Roboto"/>
                <a:sym typeface="Roboto"/>
              </a:rPr>
              <a:t> </a:t>
            </a:r>
            <a:r>
              <a:rPr b="1" lang="no" sz="2200">
                <a:solidFill>
                  <a:srgbClr val="E9DCD1"/>
                </a:solidFill>
                <a:latin typeface="Roboto"/>
                <a:ea typeface="Roboto"/>
                <a:cs typeface="Roboto"/>
                <a:sym typeface="Roboto"/>
              </a:rPr>
              <a:t>mission</a:t>
            </a:r>
            <a:r>
              <a:rPr lang="no" sz="2200">
                <a:solidFill>
                  <a:srgbClr val="E9DCD1"/>
                </a:solidFill>
                <a:latin typeface="Roboto Light"/>
                <a:ea typeface="Roboto Light"/>
                <a:cs typeface="Roboto Light"/>
                <a:sym typeface="Roboto Light"/>
              </a:rPr>
              <a:t> is to </a:t>
            </a:r>
            <a:r>
              <a:rPr lang="no" sz="2200">
                <a:solidFill>
                  <a:srgbClr val="E9DCD1"/>
                </a:solidFill>
                <a:latin typeface="Roboto Light"/>
                <a:ea typeface="Roboto Light"/>
                <a:cs typeface="Roboto Light"/>
                <a:sym typeface="Roboto Light"/>
              </a:rPr>
              <a:t>provide public meteorological services for civilian and military purposes, including monitoring and forecasting weather, as well as calculating climate.</a:t>
            </a:r>
            <a:endParaRPr sz="2200">
              <a:solidFill>
                <a:srgbClr val="E9DCD1"/>
              </a:solidFill>
              <a:latin typeface="Roboto Light"/>
              <a:ea typeface="Roboto Light"/>
              <a:cs typeface="Roboto Light"/>
              <a:sym typeface="Roboto Light"/>
            </a:endParaRPr>
          </a:p>
        </p:txBody>
      </p:sp>
      <p:grpSp>
        <p:nvGrpSpPr>
          <p:cNvPr id="228" name="Google Shape;228;p25"/>
          <p:cNvGrpSpPr/>
          <p:nvPr/>
        </p:nvGrpSpPr>
        <p:grpSpPr>
          <a:xfrm>
            <a:off x="1036288" y="1684217"/>
            <a:ext cx="675062" cy="458333"/>
            <a:chOff x="2327013" y="1876642"/>
            <a:chExt cx="675062" cy="458333"/>
          </a:xfrm>
        </p:grpSpPr>
        <p:sp>
          <p:nvSpPr>
            <p:cNvPr id="229" name="Google Shape;229;p25"/>
            <p:cNvSpPr/>
            <p:nvPr/>
          </p:nvSpPr>
          <p:spPr>
            <a:xfrm>
              <a:off x="2385175" y="2003475"/>
              <a:ext cx="291300" cy="331500"/>
            </a:xfrm>
            <a:prstGeom prst="ellipse">
              <a:avLst/>
            </a:prstGeom>
            <a:solidFill>
              <a:srgbClr val="E9DC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 name="Google Shape;230;p25"/>
            <p:cNvSpPr/>
            <p:nvPr/>
          </p:nvSpPr>
          <p:spPr>
            <a:xfrm rot="-1208705">
              <a:off x="2353642" y="1921308"/>
              <a:ext cx="296197" cy="207267"/>
            </a:xfrm>
            <a:custGeom>
              <a:rect b="b" l="l" r="r" t="t"/>
              <a:pathLst>
                <a:path extrusionOk="0" h="7389" w="6174">
                  <a:moveTo>
                    <a:pt x="0" y="7389"/>
                  </a:moveTo>
                  <a:cubicBezTo>
                    <a:pt x="0" y="4266"/>
                    <a:pt x="3611" y="-1443"/>
                    <a:pt x="6174" y="342"/>
                  </a:cubicBezTo>
                </a:path>
              </a:pathLst>
            </a:custGeom>
            <a:noFill/>
            <a:ln cap="flat" cmpd="sng" w="9525">
              <a:solidFill>
                <a:srgbClr val="E9DCD1"/>
              </a:solidFill>
              <a:prstDash val="solid"/>
              <a:round/>
              <a:headEnd len="med" w="med" type="none"/>
              <a:tailEnd len="med" w="med" type="none"/>
            </a:ln>
          </p:spPr>
        </p:sp>
        <p:sp>
          <p:nvSpPr>
            <p:cNvPr id="231" name="Google Shape;231;p25"/>
            <p:cNvSpPr/>
            <p:nvPr/>
          </p:nvSpPr>
          <p:spPr>
            <a:xfrm>
              <a:off x="2710775" y="2003475"/>
              <a:ext cx="291300" cy="331500"/>
            </a:xfrm>
            <a:prstGeom prst="ellipse">
              <a:avLst/>
            </a:prstGeom>
            <a:solidFill>
              <a:srgbClr val="E9DC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 name="Google Shape;232;p25"/>
            <p:cNvSpPr/>
            <p:nvPr/>
          </p:nvSpPr>
          <p:spPr>
            <a:xfrm rot="-1208705">
              <a:off x="2679242" y="1921308"/>
              <a:ext cx="296197" cy="207267"/>
            </a:xfrm>
            <a:custGeom>
              <a:rect b="b" l="l" r="r" t="t"/>
              <a:pathLst>
                <a:path extrusionOk="0" h="7389" w="6174">
                  <a:moveTo>
                    <a:pt x="0" y="7389"/>
                  </a:moveTo>
                  <a:cubicBezTo>
                    <a:pt x="0" y="4266"/>
                    <a:pt x="3611" y="-1443"/>
                    <a:pt x="6174" y="342"/>
                  </a:cubicBezTo>
                </a:path>
              </a:pathLst>
            </a:custGeom>
            <a:noFill/>
            <a:ln cap="flat" cmpd="sng" w="9525">
              <a:solidFill>
                <a:srgbClr val="E9DCD1"/>
              </a:solidFill>
              <a:prstDash val="solid"/>
              <a:round/>
              <a:headEnd len="med" w="med" type="none"/>
              <a:tailEnd len="med" w="med" type="none"/>
            </a:ln>
          </p:spPr>
        </p:sp>
      </p:grpSp>
      <p:sp>
        <p:nvSpPr>
          <p:cNvPr id="233" name="Google Shape;233;p25"/>
          <p:cNvSpPr txBox="1"/>
          <p:nvPr/>
        </p:nvSpPr>
        <p:spPr>
          <a:xfrm>
            <a:off x="410725" y="530900"/>
            <a:ext cx="8087400" cy="666600"/>
          </a:xfrm>
          <a:prstGeom prst="rect">
            <a:avLst/>
          </a:prstGeom>
          <a:noFill/>
          <a:ln>
            <a:noFill/>
          </a:ln>
        </p:spPr>
        <p:txBody>
          <a:bodyPr anchorCtr="0" anchor="b" bIns="91425" lIns="91425" spcFirstLastPara="1" rIns="91425" wrap="square" tIns="91425">
            <a:normAutofit lnSpcReduction="10000"/>
          </a:bodyPr>
          <a:lstStyle/>
          <a:p>
            <a:pPr indent="0" lvl="0" marL="0" rtl="0" algn="l">
              <a:spcBef>
                <a:spcPts val="0"/>
              </a:spcBef>
              <a:spcAft>
                <a:spcPts val="0"/>
              </a:spcAft>
              <a:buNone/>
            </a:pPr>
            <a:r>
              <a:t/>
            </a:r>
            <a:endParaRPr sz="3500">
              <a:solidFill>
                <a:srgbClr val="BADEE4"/>
              </a:solidFill>
              <a:latin typeface="Roboto Medium"/>
              <a:ea typeface="Roboto Medium"/>
              <a:cs typeface="Roboto Medium"/>
              <a:sym typeface="Roboto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6"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239" name="Google Shape;239;p26"/>
          <p:cNvSpPr txBox="1"/>
          <p:nvPr/>
        </p:nvSpPr>
        <p:spPr>
          <a:xfrm>
            <a:off x="563125" y="454700"/>
            <a:ext cx="8087400" cy="10272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lang="no" sz="3824">
                <a:solidFill>
                  <a:srgbClr val="BADEE4"/>
                </a:solidFill>
                <a:latin typeface="Roboto Medium"/>
                <a:ea typeface="Roboto Medium"/>
                <a:cs typeface="Roboto Medium"/>
                <a:sym typeface="Roboto Medium"/>
              </a:rPr>
              <a:t>Competence requirements</a:t>
            </a:r>
            <a:endParaRPr sz="3824">
              <a:solidFill>
                <a:srgbClr val="BADEE4"/>
              </a:solidFill>
              <a:latin typeface="Roboto Medium"/>
              <a:ea typeface="Roboto Medium"/>
              <a:cs typeface="Roboto Medium"/>
              <a:sym typeface="Roboto Medium"/>
            </a:endParaRPr>
          </a:p>
        </p:txBody>
      </p:sp>
      <p:sp>
        <p:nvSpPr>
          <p:cNvPr id="240" name="Google Shape;240;p26"/>
          <p:cNvSpPr/>
          <p:nvPr/>
        </p:nvSpPr>
        <p:spPr>
          <a:xfrm>
            <a:off x="3167125" y="2491325"/>
            <a:ext cx="2090700" cy="694800"/>
          </a:xfrm>
          <a:prstGeom prst="rightArrow">
            <a:avLst>
              <a:gd fmla="val 50000" name="adj1"/>
              <a:gd fmla="val 50000" name="adj2"/>
            </a:avLst>
          </a:prstGeom>
          <a:solidFill>
            <a:srgbClr val="BF7A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 name="Google Shape;241;p26"/>
          <p:cNvSpPr/>
          <p:nvPr/>
        </p:nvSpPr>
        <p:spPr>
          <a:xfrm>
            <a:off x="698500" y="3052225"/>
            <a:ext cx="2179500" cy="737400"/>
          </a:xfrm>
          <a:prstGeom prst="roundRect">
            <a:avLst>
              <a:gd fmla="val 17179" name="adj"/>
            </a:avLst>
          </a:prstGeom>
          <a:solidFill>
            <a:srgbClr val="DBD8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o"/>
              <a:t>MET</a:t>
            </a:r>
            <a:r>
              <a:rPr lang="no"/>
              <a:t> requirements</a:t>
            </a:r>
            <a:endParaRPr/>
          </a:p>
        </p:txBody>
      </p:sp>
      <p:sp>
        <p:nvSpPr>
          <p:cNvPr id="242" name="Google Shape;242;p26"/>
          <p:cNvSpPr/>
          <p:nvPr/>
        </p:nvSpPr>
        <p:spPr>
          <a:xfrm>
            <a:off x="5546950" y="2389475"/>
            <a:ext cx="3295200" cy="898500"/>
          </a:xfrm>
          <a:prstGeom prst="roundRect">
            <a:avLst>
              <a:gd fmla="val 7292" name="adj"/>
            </a:avLst>
          </a:prstGeom>
          <a:solidFill>
            <a:srgbClr val="FDF8D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o"/>
              <a:t>SOS</a:t>
            </a:r>
            <a:endParaRPr b="1"/>
          </a:p>
          <a:p>
            <a:pPr indent="0" lvl="0" marL="0" rtl="0" algn="ctr">
              <a:spcBef>
                <a:spcPts val="0"/>
              </a:spcBef>
              <a:spcAft>
                <a:spcPts val="0"/>
              </a:spcAft>
              <a:buNone/>
            </a:pPr>
            <a:r>
              <a:rPr lang="no"/>
              <a:t>Standard training for State Meteorologists</a:t>
            </a:r>
            <a:endParaRPr/>
          </a:p>
        </p:txBody>
      </p:sp>
      <p:sp>
        <p:nvSpPr>
          <p:cNvPr id="243" name="Google Shape;243;p26"/>
          <p:cNvSpPr/>
          <p:nvPr/>
        </p:nvSpPr>
        <p:spPr>
          <a:xfrm>
            <a:off x="698500" y="1834350"/>
            <a:ext cx="2179500" cy="737400"/>
          </a:xfrm>
          <a:prstGeom prst="roundRect">
            <a:avLst>
              <a:gd fmla="val 17179" name="adj"/>
            </a:avLst>
          </a:prstGeom>
          <a:solidFill>
            <a:srgbClr val="DBD8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o"/>
              <a:t>WMO </a:t>
            </a:r>
            <a:r>
              <a:rPr lang="no"/>
              <a:t>requirements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27"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249" name="Google Shape;249;p27"/>
          <p:cNvSpPr txBox="1"/>
          <p:nvPr/>
        </p:nvSpPr>
        <p:spPr>
          <a:xfrm>
            <a:off x="1036300" y="2339275"/>
            <a:ext cx="6524400" cy="20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o" sz="2200">
                <a:solidFill>
                  <a:srgbClr val="E9DCD1"/>
                </a:solidFill>
                <a:latin typeface="Roboto"/>
                <a:ea typeface="Roboto"/>
                <a:cs typeface="Roboto"/>
                <a:sym typeface="Roboto"/>
              </a:rPr>
              <a:t>Good opportunities</a:t>
            </a:r>
            <a:r>
              <a:rPr lang="no" sz="2200">
                <a:solidFill>
                  <a:srgbClr val="E9DCD1"/>
                </a:solidFill>
                <a:latin typeface="Roboto Light"/>
                <a:ea typeface="Roboto Light"/>
                <a:cs typeface="Roboto Light"/>
                <a:sym typeface="Roboto Light"/>
              </a:rPr>
              <a:t> for internal and external skill development.</a:t>
            </a:r>
            <a:endParaRPr sz="2200">
              <a:solidFill>
                <a:srgbClr val="E9DCD1"/>
              </a:solidFill>
              <a:latin typeface="Roboto Light"/>
              <a:ea typeface="Roboto Light"/>
              <a:cs typeface="Roboto Light"/>
              <a:sym typeface="Roboto Light"/>
            </a:endParaRPr>
          </a:p>
        </p:txBody>
      </p:sp>
      <p:grpSp>
        <p:nvGrpSpPr>
          <p:cNvPr id="250" name="Google Shape;250;p27"/>
          <p:cNvGrpSpPr/>
          <p:nvPr/>
        </p:nvGrpSpPr>
        <p:grpSpPr>
          <a:xfrm>
            <a:off x="1036288" y="1684217"/>
            <a:ext cx="675062" cy="458333"/>
            <a:chOff x="2327013" y="1876642"/>
            <a:chExt cx="675062" cy="458333"/>
          </a:xfrm>
        </p:grpSpPr>
        <p:sp>
          <p:nvSpPr>
            <p:cNvPr id="251" name="Google Shape;251;p27"/>
            <p:cNvSpPr/>
            <p:nvPr/>
          </p:nvSpPr>
          <p:spPr>
            <a:xfrm>
              <a:off x="2385175" y="2003475"/>
              <a:ext cx="291300" cy="331500"/>
            </a:xfrm>
            <a:prstGeom prst="ellipse">
              <a:avLst/>
            </a:prstGeom>
            <a:solidFill>
              <a:srgbClr val="E9DC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27"/>
            <p:cNvSpPr/>
            <p:nvPr/>
          </p:nvSpPr>
          <p:spPr>
            <a:xfrm rot="-1208705">
              <a:off x="2353642" y="1921308"/>
              <a:ext cx="296197" cy="207267"/>
            </a:xfrm>
            <a:custGeom>
              <a:rect b="b" l="l" r="r" t="t"/>
              <a:pathLst>
                <a:path extrusionOk="0" h="7389" w="6174">
                  <a:moveTo>
                    <a:pt x="0" y="7389"/>
                  </a:moveTo>
                  <a:cubicBezTo>
                    <a:pt x="0" y="4266"/>
                    <a:pt x="3611" y="-1443"/>
                    <a:pt x="6174" y="342"/>
                  </a:cubicBezTo>
                </a:path>
              </a:pathLst>
            </a:custGeom>
            <a:noFill/>
            <a:ln cap="flat" cmpd="sng" w="9525">
              <a:solidFill>
                <a:srgbClr val="E9DCD1"/>
              </a:solidFill>
              <a:prstDash val="solid"/>
              <a:round/>
              <a:headEnd len="med" w="med" type="none"/>
              <a:tailEnd len="med" w="med" type="none"/>
            </a:ln>
          </p:spPr>
        </p:sp>
        <p:sp>
          <p:nvSpPr>
            <p:cNvPr id="253" name="Google Shape;253;p27"/>
            <p:cNvSpPr/>
            <p:nvPr/>
          </p:nvSpPr>
          <p:spPr>
            <a:xfrm>
              <a:off x="2710775" y="2003475"/>
              <a:ext cx="291300" cy="331500"/>
            </a:xfrm>
            <a:prstGeom prst="ellipse">
              <a:avLst/>
            </a:prstGeom>
            <a:solidFill>
              <a:srgbClr val="E9DC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p27"/>
            <p:cNvSpPr/>
            <p:nvPr/>
          </p:nvSpPr>
          <p:spPr>
            <a:xfrm rot="-1208705">
              <a:off x="2679242" y="1921308"/>
              <a:ext cx="296197" cy="207267"/>
            </a:xfrm>
            <a:custGeom>
              <a:rect b="b" l="l" r="r" t="t"/>
              <a:pathLst>
                <a:path extrusionOk="0" h="7389" w="6174">
                  <a:moveTo>
                    <a:pt x="0" y="7389"/>
                  </a:moveTo>
                  <a:cubicBezTo>
                    <a:pt x="0" y="4266"/>
                    <a:pt x="3611" y="-1443"/>
                    <a:pt x="6174" y="342"/>
                  </a:cubicBezTo>
                </a:path>
              </a:pathLst>
            </a:custGeom>
            <a:noFill/>
            <a:ln cap="flat" cmpd="sng" w="9525">
              <a:solidFill>
                <a:srgbClr val="E9DCD1"/>
              </a:solidFill>
              <a:prstDash val="solid"/>
              <a:round/>
              <a:headEnd len="med" w="med" type="none"/>
              <a:tailEnd len="med" w="med" type="none"/>
            </a:ln>
          </p:spPr>
        </p:sp>
      </p:grpSp>
      <p:sp>
        <p:nvSpPr>
          <p:cNvPr id="255" name="Google Shape;255;p27"/>
          <p:cNvSpPr txBox="1"/>
          <p:nvPr/>
        </p:nvSpPr>
        <p:spPr>
          <a:xfrm>
            <a:off x="410725" y="530900"/>
            <a:ext cx="8087400" cy="666600"/>
          </a:xfrm>
          <a:prstGeom prst="rect">
            <a:avLst/>
          </a:prstGeom>
          <a:noFill/>
          <a:ln>
            <a:noFill/>
          </a:ln>
        </p:spPr>
        <p:txBody>
          <a:bodyPr anchorCtr="0" anchor="b" bIns="91425" lIns="91425" spcFirstLastPara="1" rIns="91425" wrap="square" tIns="91425">
            <a:normAutofit lnSpcReduction="10000"/>
          </a:bodyPr>
          <a:lstStyle/>
          <a:p>
            <a:pPr indent="0" lvl="0" marL="0" rtl="0" algn="l">
              <a:spcBef>
                <a:spcPts val="0"/>
              </a:spcBef>
              <a:spcAft>
                <a:spcPts val="0"/>
              </a:spcAft>
              <a:buNone/>
            </a:pPr>
            <a:r>
              <a:t/>
            </a:r>
            <a:endParaRPr sz="3500">
              <a:solidFill>
                <a:srgbClr val="BADEE4"/>
              </a:solidFill>
              <a:latin typeface="Roboto Medium"/>
              <a:ea typeface="Roboto Medium"/>
              <a:cs typeface="Roboto Medium"/>
              <a:sym typeface="Roboto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28" title="årshjul kurs-1 (1).png"/>
          <p:cNvPicPr preferRelativeResize="0"/>
          <p:nvPr/>
        </p:nvPicPr>
        <p:blipFill>
          <a:blip r:embed="rId3">
            <a:alphaModFix/>
          </a:blip>
          <a:stretch>
            <a:fillRect/>
          </a:stretch>
        </p:blipFill>
        <p:spPr>
          <a:xfrm>
            <a:off x="263463" y="148200"/>
            <a:ext cx="8617075" cy="4847099"/>
          </a:xfrm>
          <a:prstGeom prst="rect">
            <a:avLst/>
          </a:prstGeom>
          <a:noFill/>
          <a:ln>
            <a:noFill/>
          </a:ln>
        </p:spPr>
      </p:pic>
      <p:pic>
        <p:nvPicPr>
          <p:cNvPr id="261" name="Google Shape;261;p28" title="MET logo_horisontal_lysblaa.png"/>
          <p:cNvPicPr preferRelativeResize="0"/>
          <p:nvPr/>
        </p:nvPicPr>
        <p:blipFill>
          <a:blip r:embed="rId4">
            <a:alphaModFix/>
          </a:blip>
          <a:stretch>
            <a:fillRect/>
          </a:stretch>
        </p:blipFill>
        <p:spPr>
          <a:xfrm>
            <a:off x="295001" y="4719025"/>
            <a:ext cx="787782" cy="21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29" title="årshjul kurs-1 (1).png"/>
          <p:cNvPicPr preferRelativeResize="0"/>
          <p:nvPr/>
        </p:nvPicPr>
        <p:blipFill>
          <a:blip r:embed="rId3">
            <a:alphaModFix/>
          </a:blip>
          <a:stretch>
            <a:fillRect/>
          </a:stretch>
        </p:blipFill>
        <p:spPr>
          <a:xfrm>
            <a:off x="263463" y="148200"/>
            <a:ext cx="8617075" cy="4847099"/>
          </a:xfrm>
          <a:prstGeom prst="rect">
            <a:avLst/>
          </a:prstGeom>
          <a:noFill/>
          <a:ln>
            <a:noFill/>
          </a:ln>
        </p:spPr>
      </p:pic>
      <p:pic>
        <p:nvPicPr>
          <p:cNvPr id="267" name="Google Shape;267;p29" title="MET logo_horisontal_lysblaa.png"/>
          <p:cNvPicPr preferRelativeResize="0"/>
          <p:nvPr/>
        </p:nvPicPr>
        <p:blipFill>
          <a:blip r:embed="rId4">
            <a:alphaModFix/>
          </a:blip>
          <a:stretch>
            <a:fillRect/>
          </a:stretch>
        </p:blipFill>
        <p:spPr>
          <a:xfrm>
            <a:off x="295001" y="4719025"/>
            <a:ext cx="787782" cy="217200"/>
          </a:xfrm>
          <a:prstGeom prst="rect">
            <a:avLst/>
          </a:prstGeom>
          <a:noFill/>
          <a:ln>
            <a:noFill/>
          </a:ln>
        </p:spPr>
      </p:pic>
      <p:sp>
        <p:nvSpPr>
          <p:cNvPr id="268" name="Google Shape;268;p29"/>
          <p:cNvSpPr/>
          <p:nvPr/>
        </p:nvSpPr>
        <p:spPr>
          <a:xfrm>
            <a:off x="3595100" y="327850"/>
            <a:ext cx="902400" cy="294000"/>
          </a:xfrm>
          <a:prstGeom prst="roundRect">
            <a:avLst>
              <a:gd fmla="val 16667" name="adj"/>
            </a:avLst>
          </a:prstGeom>
          <a:noFill/>
          <a:ln cap="flat" cmpd="sng" w="38100">
            <a:solidFill>
              <a:srgbClr val="E8F3F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 name="Google Shape;269;p29"/>
          <p:cNvSpPr/>
          <p:nvPr/>
        </p:nvSpPr>
        <p:spPr>
          <a:xfrm>
            <a:off x="569425" y="3275350"/>
            <a:ext cx="2156400" cy="294000"/>
          </a:xfrm>
          <a:prstGeom prst="roundRect">
            <a:avLst>
              <a:gd fmla="val 16667" name="adj"/>
            </a:avLst>
          </a:prstGeom>
          <a:noFill/>
          <a:ln cap="flat" cmpd="sng" w="38100">
            <a:solidFill>
              <a:srgbClr val="E8F3F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30"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275" name="Google Shape;275;p30"/>
          <p:cNvSpPr txBox="1"/>
          <p:nvPr/>
        </p:nvSpPr>
        <p:spPr>
          <a:xfrm>
            <a:off x="1036300" y="2339275"/>
            <a:ext cx="6524400" cy="20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2200">
                <a:solidFill>
                  <a:srgbClr val="E9DCD1"/>
                </a:solidFill>
                <a:latin typeface="Roboto Light"/>
                <a:ea typeface="Roboto Light"/>
                <a:cs typeface="Roboto Light"/>
                <a:sym typeface="Roboto Light"/>
              </a:rPr>
              <a:t>Courses tailored </a:t>
            </a:r>
            <a:r>
              <a:rPr b="1" lang="no" sz="2200">
                <a:solidFill>
                  <a:srgbClr val="E9DCD1"/>
                </a:solidFill>
                <a:latin typeface="Roboto"/>
                <a:ea typeface="Roboto"/>
                <a:cs typeface="Roboto"/>
                <a:sym typeface="Roboto"/>
              </a:rPr>
              <a:t>for forecasters by forecasters.</a:t>
            </a:r>
            <a:endParaRPr b="1" sz="2200">
              <a:solidFill>
                <a:srgbClr val="E9DCD1"/>
              </a:solidFill>
              <a:latin typeface="Roboto"/>
              <a:ea typeface="Roboto"/>
              <a:cs typeface="Roboto"/>
              <a:sym typeface="Roboto"/>
            </a:endParaRPr>
          </a:p>
        </p:txBody>
      </p:sp>
      <p:grpSp>
        <p:nvGrpSpPr>
          <p:cNvPr id="276" name="Google Shape;276;p30"/>
          <p:cNvGrpSpPr/>
          <p:nvPr/>
        </p:nvGrpSpPr>
        <p:grpSpPr>
          <a:xfrm>
            <a:off x="1036288" y="1684217"/>
            <a:ext cx="675062" cy="458333"/>
            <a:chOff x="2327013" y="1876642"/>
            <a:chExt cx="675062" cy="458333"/>
          </a:xfrm>
        </p:grpSpPr>
        <p:sp>
          <p:nvSpPr>
            <p:cNvPr id="277" name="Google Shape;277;p30"/>
            <p:cNvSpPr/>
            <p:nvPr/>
          </p:nvSpPr>
          <p:spPr>
            <a:xfrm>
              <a:off x="2385175" y="2003475"/>
              <a:ext cx="291300" cy="331500"/>
            </a:xfrm>
            <a:prstGeom prst="ellipse">
              <a:avLst/>
            </a:prstGeom>
            <a:solidFill>
              <a:srgbClr val="E9DC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 name="Google Shape;278;p30"/>
            <p:cNvSpPr/>
            <p:nvPr/>
          </p:nvSpPr>
          <p:spPr>
            <a:xfrm rot="-1208705">
              <a:off x="2353642" y="1921308"/>
              <a:ext cx="296197" cy="207267"/>
            </a:xfrm>
            <a:custGeom>
              <a:rect b="b" l="l" r="r" t="t"/>
              <a:pathLst>
                <a:path extrusionOk="0" h="7389" w="6174">
                  <a:moveTo>
                    <a:pt x="0" y="7389"/>
                  </a:moveTo>
                  <a:cubicBezTo>
                    <a:pt x="0" y="4266"/>
                    <a:pt x="3611" y="-1443"/>
                    <a:pt x="6174" y="342"/>
                  </a:cubicBezTo>
                </a:path>
              </a:pathLst>
            </a:custGeom>
            <a:noFill/>
            <a:ln cap="flat" cmpd="sng" w="9525">
              <a:solidFill>
                <a:srgbClr val="E9DCD1"/>
              </a:solidFill>
              <a:prstDash val="solid"/>
              <a:round/>
              <a:headEnd len="med" w="med" type="none"/>
              <a:tailEnd len="med" w="med" type="none"/>
            </a:ln>
          </p:spPr>
        </p:sp>
        <p:sp>
          <p:nvSpPr>
            <p:cNvPr id="279" name="Google Shape;279;p30"/>
            <p:cNvSpPr/>
            <p:nvPr/>
          </p:nvSpPr>
          <p:spPr>
            <a:xfrm>
              <a:off x="2710775" y="2003475"/>
              <a:ext cx="291300" cy="331500"/>
            </a:xfrm>
            <a:prstGeom prst="ellipse">
              <a:avLst/>
            </a:prstGeom>
            <a:solidFill>
              <a:srgbClr val="E9DC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 name="Google Shape;280;p30"/>
            <p:cNvSpPr/>
            <p:nvPr/>
          </p:nvSpPr>
          <p:spPr>
            <a:xfrm rot="-1208705">
              <a:off x="2679242" y="1921308"/>
              <a:ext cx="296197" cy="207267"/>
            </a:xfrm>
            <a:custGeom>
              <a:rect b="b" l="l" r="r" t="t"/>
              <a:pathLst>
                <a:path extrusionOk="0" h="7389" w="6174">
                  <a:moveTo>
                    <a:pt x="0" y="7389"/>
                  </a:moveTo>
                  <a:cubicBezTo>
                    <a:pt x="0" y="4266"/>
                    <a:pt x="3611" y="-1443"/>
                    <a:pt x="6174" y="342"/>
                  </a:cubicBezTo>
                </a:path>
              </a:pathLst>
            </a:custGeom>
            <a:noFill/>
            <a:ln cap="flat" cmpd="sng" w="9525">
              <a:solidFill>
                <a:srgbClr val="E9DCD1"/>
              </a:solidFill>
              <a:prstDash val="solid"/>
              <a:round/>
              <a:headEnd len="med" w="med" type="none"/>
              <a:tailEnd len="med" w="med" type="none"/>
            </a:ln>
          </p:spPr>
        </p:sp>
      </p:grpSp>
      <p:sp>
        <p:nvSpPr>
          <p:cNvPr id="281" name="Google Shape;281;p30"/>
          <p:cNvSpPr txBox="1"/>
          <p:nvPr/>
        </p:nvSpPr>
        <p:spPr>
          <a:xfrm>
            <a:off x="410725" y="530900"/>
            <a:ext cx="8087400" cy="666600"/>
          </a:xfrm>
          <a:prstGeom prst="rect">
            <a:avLst/>
          </a:prstGeom>
          <a:noFill/>
          <a:ln>
            <a:noFill/>
          </a:ln>
        </p:spPr>
        <p:txBody>
          <a:bodyPr anchorCtr="0" anchor="b" bIns="91425" lIns="91425" spcFirstLastPara="1" rIns="91425" wrap="square" tIns="91425">
            <a:normAutofit lnSpcReduction="10000"/>
          </a:bodyPr>
          <a:lstStyle/>
          <a:p>
            <a:pPr indent="0" lvl="0" marL="0" rtl="0" algn="l">
              <a:spcBef>
                <a:spcPts val="0"/>
              </a:spcBef>
              <a:spcAft>
                <a:spcPts val="0"/>
              </a:spcAft>
              <a:buNone/>
            </a:pPr>
            <a:r>
              <a:t/>
            </a:r>
            <a:endParaRPr sz="3500">
              <a:solidFill>
                <a:srgbClr val="BADEE4"/>
              </a:solidFill>
              <a:latin typeface="Roboto Medium"/>
              <a:ea typeface="Roboto Medium"/>
              <a:cs typeface="Roboto Medium"/>
              <a:sym typeface="Roboto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31"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287" name="Google Shape;287;p31"/>
          <p:cNvSpPr txBox="1"/>
          <p:nvPr/>
        </p:nvSpPr>
        <p:spPr>
          <a:xfrm>
            <a:off x="772475" y="1349900"/>
            <a:ext cx="5353800" cy="32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Annual, </a:t>
            </a:r>
            <a:r>
              <a:rPr lang="no" sz="2200">
                <a:solidFill>
                  <a:srgbClr val="E8F3F6"/>
                </a:solidFill>
                <a:latin typeface="Roboto Light"/>
                <a:ea typeface="Roboto Light"/>
                <a:cs typeface="Roboto Light"/>
                <a:sym typeface="Roboto Light"/>
              </a:rPr>
              <a:t>in-person</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G</a:t>
            </a:r>
            <a:r>
              <a:rPr lang="no" sz="2200">
                <a:solidFill>
                  <a:srgbClr val="E8F3F6"/>
                </a:solidFill>
                <a:latin typeface="Roboto Light"/>
                <a:ea typeface="Roboto Light"/>
                <a:cs typeface="Roboto Light"/>
                <a:sym typeface="Roboto Light"/>
              </a:rPr>
              <a:t>roup work and discussions</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Collaboration </a:t>
            </a:r>
            <a:endParaRPr sz="2200">
              <a:solidFill>
                <a:srgbClr val="E8F3F6"/>
              </a:solidFill>
              <a:latin typeface="Roboto Light"/>
              <a:ea typeface="Roboto Light"/>
              <a:cs typeface="Roboto Light"/>
              <a:sym typeface="Roboto Light"/>
            </a:endParaRPr>
          </a:p>
          <a:p>
            <a:pPr indent="-368300" lvl="1" marL="9144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e.g. The Norwegian Air Ambulance Foundation </a:t>
            </a:r>
            <a:endParaRPr sz="2200">
              <a:solidFill>
                <a:srgbClr val="E8F3F6"/>
              </a:solidFill>
              <a:latin typeface="Roboto Light"/>
              <a:ea typeface="Roboto Light"/>
              <a:cs typeface="Roboto Light"/>
              <a:sym typeface="Roboto Light"/>
            </a:endParaRPr>
          </a:p>
          <a:p>
            <a:pPr indent="-368300" lvl="1" marL="9144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Airport visits</a:t>
            </a:r>
            <a:endParaRPr sz="2200">
              <a:solidFill>
                <a:srgbClr val="E8F3F6"/>
              </a:solidFill>
              <a:latin typeface="Roboto Light"/>
              <a:ea typeface="Roboto Light"/>
              <a:cs typeface="Roboto Light"/>
              <a:sym typeface="Roboto Light"/>
            </a:endParaRPr>
          </a:p>
        </p:txBody>
      </p:sp>
      <p:sp>
        <p:nvSpPr>
          <p:cNvPr id="288" name="Google Shape;288;p31"/>
          <p:cNvSpPr txBox="1"/>
          <p:nvPr/>
        </p:nvSpPr>
        <p:spPr>
          <a:xfrm>
            <a:off x="563125" y="454700"/>
            <a:ext cx="8087400" cy="1027200"/>
          </a:xfrm>
          <a:prstGeom prst="rect">
            <a:avLst/>
          </a:prstGeom>
          <a:noFill/>
          <a:ln>
            <a:noFill/>
          </a:ln>
        </p:spPr>
        <p:txBody>
          <a:bodyPr anchorCtr="0" anchor="b" bIns="91425" lIns="91425" spcFirstLastPara="1" rIns="91425" wrap="square" tIns="91425">
            <a:normAutofit fontScale="85000" lnSpcReduction="20000"/>
          </a:bodyPr>
          <a:lstStyle/>
          <a:p>
            <a:pPr indent="0" lvl="0" marL="0" rtl="0" algn="l">
              <a:spcBef>
                <a:spcPts val="0"/>
              </a:spcBef>
              <a:spcAft>
                <a:spcPts val="0"/>
              </a:spcAft>
              <a:buNone/>
            </a:pPr>
            <a:r>
              <a:rPr lang="no" sz="3824">
                <a:solidFill>
                  <a:srgbClr val="BADEE4"/>
                </a:solidFill>
                <a:latin typeface="Roboto Medium"/>
                <a:ea typeface="Roboto Medium"/>
                <a:cs typeface="Roboto Medium"/>
                <a:sym typeface="Roboto Medium"/>
              </a:rPr>
              <a:t>Advanced Course for Aviational forecasters</a:t>
            </a:r>
            <a:endParaRPr sz="3824">
              <a:solidFill>
                <a:srgbClr val="BADEE4"/>
              </a:solidFill>
              <a:latin typeface="Roboto Medium"/>
              <a:ea typeface="Roboto Medium"/>
              <a:cs typeface="Roboto Medium"/>
              <a:sym typeface="Roboto Medium"/>
            </a:endParaRPr>
          </a:p>
        </p:txBody>
      </p:sp>
      <p:sp>
        <p:nvSpPr>
          <p:cNvPr id="289" name="Google Shape;289;p31"/>
          <p:cNvSpPr/>
          <p:nvPr/>
        </p:nvSpPr>
        <p:spPr>
          <a:xfrm>
            <a:off x="6267839" y="1678032"/>
            <a:ext cx="2619300" cy="2631900"/>
          </a:xfrm>
          <a:prstGeom prst="ellipse">
            <a:avLst/>
          </a:prstGeom>
          <a:solidFill>
            <a:srgbClr val="74C4D6"/>
          </a:solidFill>
          <a:ln>
            <a:noFill/>
          </a:ln>
        </p:spPr>
        <p:txBody>
          <a:bodyPr anchorCtr="0" anchor="ctr" bIns="125025" lIns="125025" spcFirstLastPara="1" rIns="125025" wrap="square" tIns="125025">
            <a:noAutofit/>
          </a:bodyPr>
          <a:lstStyle/>
          <a:p>
            <a:pPr indent="0" lvl="0" marL="0" rtl="0" algn="ctr">
              <a:spcBef>
                <a:spcPts val="0"/>
              </a:spcBef>
              <a:spcAft>
                <a:spcPts val="0"/>
              </a:spcAft>
              <a:buNone/>
            </a:pPr>
            <a:r>
              <a:t/>
            </a:r>
            <a:endParaRPr sz="1914"/>
          </a:p>
        </p:txBody>
      </p:sp>
      <p:sp>
        <p:nvSpPr>
          <p:cNvPr id="290" name="Google Shape;290;p31"/>
          <p:cNvSpPr txBox="1"/>
          <p:nvPr/>
        </p:nvSpPr>
        <p:spPr>
          <a:xfrm>
            <a:off x="6498989" y="1806759"/>
            <a:ext cx="2157000" cy="1981200"/>
          </a:xfrm>
          <a:prstGeom prst="rect">
            <a:avLst/>
          </a:prstGeom>
          <a:noFill/>
          <a:ln>
            <a:noFill/>
          </a:ln>
        </p:spPr>
        <p:txBody>
          <a:bodyPr anchorCtr="0" anchor="t" bIns="125025" lIns="125025" spcFirstLastPara="1" rIns="125025" wrap="square" tIns="125025">
            <a:noAutofit/>
          </a:bodyPr>
          <a:lstStyle/>
          <a:p>
            <a:pPr indent="0" lvl="0" marL="0" rtl="0" algn="ctr">
              <a:lnSpc>
                <a:spcPct val="115000"/>
              </a:lnSpc>
              <a:spcBef>
                <a:spcPts val="0"/>
              </a:spcBef>
              <a:spcAft>
                <a:spcPts val="0"/>
              </a:spcAft>
              <a:buNone/>
            </a:pPr>
            <a:r>
              <a:rPr b="1" lang="no" sz="1787">
                <a:solidFill>
                  <a:srgbClr val="0D455F"/>
                </a:solidFill>
                <a:latin typeface="Roboto"/>
                <a:ea typeface="Roboto"/>
                <a:cs typeface="Roboto"/>
                <a:sym typeface="Roboto"/>
              </a:rPr>
              <a:t>Goal:</a:t>
            </a:r>
            <a:endParaRPr b="1" sz="1787">
              <a:solidFill>
                <a:srgbClr val="0D455F"/>
              </a:solidFill>
              <a:latin typeface="Roboto"/>
              <a:ea typeface="Roboto"/>
              <a:cs typeface="Roboto"/>
              <a:sym typeface="Roboto"/>
            </a:endParaRPr>
          </a:p>
          <a:p>
            <a:pPr indent="0" lvl="0" marL="0" rtl="0" algn="ctr">
              <a:lnSpc>
                <a:spcPct val="115000"/>
              </a:lnSpc>
              <a:spcBef>
                <a:spcPts val="0"/>
              </a:spcBef>
              <a:spcAft>
                <a:spcPts val="0"/>
              </a:spcAft>
              <a:buNone/>
            </a:pPr>
            <a:r>
              <a:rPr lang="no" sz="1787">
                <a:solidFill>
                  <a:srgbClr val="0D455F"/>
                </a:solidFill>
                <a:latin typeface="Roboto"/>
                <a:ea typeface="Roboto"/>
                <a:cs typeface="Roboto"/>
                <a:sym typeface="Roboto"/>
              </a:rPr>
              <a:t>User meetings, news in aviation forecasting at MET, professional development</a:t>
            </a:r>
            <a:endParaRPr sz="1787">
              <a:solidFill>
                <a:srgbClr val="0D455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nvSpPr>
        <p:spPr>
          <a:xfrm>
            <a:off x="772475" y="1349900"/>
            <a:ext cx="4447500" cy="32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Who are MET Norway?</a:t>
            </a:r>
            <a:endParaRPr sz="1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Our annual training program</a:t>
            </a:r>
            <a:endParaRPr sz="2200">
              <a:solidFill>
                <a:srgbClr val="E8F3F6"/>
              </a:solidFill>
              <a:latin typeface="Roboto Light"/>
              <a:ea typeface="Roboto Light"/>
              <a:cs typeface="Roboto Light"/>
              <a:sym typeface="Roboto Light"/>
            </a:endParaRPr>
          </a:p>
          <a:p>
            <a:pPr indent="-368300" lvl="1" marL="9144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Some highlights</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How we preserve institutional knowledge</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Summary</a:t>
            </a:r>
            <a:endParaRPr sz="2200">
              <a:solidFill>
                <a:srgbClr val="E8F3F6"/>
              </a:solidFill>
              <a:latin typeface="Roboto Light"/>
              <a:ea typeface="Roboto Light"/>
              <a:cs typeface="Roboto Light"/>
              <a:sym typeface="Roboto Light"/>
            </a:endParaRPr>
          </a:p>
        </p:txBody>
      </p:sp>
      <p:sp>
        <p:nvSpPr>
          <p:cNvPr id="69" name="Google Shape;69;p14"/>
          <p:cNvSpPr txBox="1"/>
          <p:nvPr/>
        </p:nvSpPr>
        <p:spPr>
          <a:xfrm>
            <a:off x="563125" y="454700"/>
            <a:ext cx="8087400" cy="1027200"/>
          </a:xfrm>
          <a:prstGeom prst="rect">
            <a:avLst/>
          </a:prstGeom>
          <a:noFill/>
          <a:ln>
            <a:noFill/>
          </a:ln>
        </p:spPr>
        <p:txBody>
          <a:bodyPr anchorCtr="0" anchor="b" bIns="91425" lIns="91425" spcFirstLastPara="1" rIns="91425" wrap="square" tIns="91425">
            <a:normAutofit fontScale="92500" lnSpcReduction="20000"/>
          </a:bodyPr>
          <a:lstStyle/>
          <a:p>
            <a:pPr indent="0" lvl="0" marL="0" rtl="0" algn="l">
              <a:spcBef>
                <a:spcPts val="0"/>
              </a:spcBef>
              <a:spcAft>
                <a:spcPts val="0"/>
              </a:spcAft>
              <a:buNone/>
            </a:pPr>
            <a:r>
              <a:rPr lang="no" sz="3824">
                <a:solidFill>
                  <a:srgbClr val="BADEE4"/>
                </a:solidFill>
                <a:latin typeface="Roboto Medium"/>
                <a:ea typeface="Roboto Medium"/>
                <a:cs typeface="Roboto Medium"/>
                <a:sym typeface="Roboto Medium"/>
              </a:rPr>
              <a:t>Todays talk</a:t>
            </a:r>
            <a:endParaRPr sz="3824">
              <a:solidFill>
                <a:srgbClr val="BADEE4"/>
              </a:solidFill>
              <a:latin typeface="Roboto Medium"/>
              <a:ea typeface="Roboto Medium"/>
              <a:cs typeface="Roboto Medium"/>
              <a:sym typeface="Roboto Medium"/>
            </a:endParaRPr>
          </a:p>
          <a:p>
            <a:pPr indent="0" lvl="0" marL="0" rtl="0" algn="l">
              <a:spcBef>
                <a:spcPts val="0"/>
              </a:spcBef>
              <a:spcAft>
                <a:spcPts val="0"/>
              </a:spcAft>
              <a:buNone/>
            </a:pPr>
            <a:r>
              <a:t/>
            </a:r>
            <a:endParaRPr sz="3500">
              <a:solidFill>
                <a:srgbClr val="BADEE4"/>
              </a:solidFill>
              <a:latin typeface="Roboto Medium"/>
              <a:ea typeface="Roboto Medium"/>
              <a:cs typeface="Roboto Medium"/>
              <a:sym typeface="Roboto Medium"/>
            </a:endParaRPr>
          </a:p>
        </p:txBody>
      </p:sp>
      <p:pic>
        <p:nvPicPr>
          <p:cNvPr id="70" name="Google Shape;70;p14" title="MetFace.png"/>
          <p:cNvPicPr preferRelativeResize="0"/>
          <p:nvPr/>
        </p:nvPicPr>
        <p:blipFill>
          <a:blip r:embed="rId3">
            <a:alphaModFix/>
          </a:blip>
          <a:stretch>
            <a:fillRect/>
          </a:stretch>
        </p:blipFill>
        <p:spPr>
          <a:xfrm>
            <a:off x="5643575" y="1815638"/>
            <a:ext cx="2429700" cy="2286600"/>
          </a:xfrm>
          <a:prstGeom prst="roundRect">
            <a:avLst>
              <a:gd fmla="val 16667" name="adj"/>
            </a:avLst>
          </a:prstGeom>
          <a:noFill/>
          <a:ln>
            <a:noFill/>
          </a:ln>
        </p:spPr>
      </p:pic>
      <p:pic>
        <p:nvPicPr>
          <p:cNvPr id="71" name="Google Shape;71;p14" title="MET logo_horisontal_lysblaa.png"/>
          <p:cNvPicPr preferRelativeResize="0"/>
          <p:nvPr/>
        </p:nvPicPr>
        <p:blipFill>
          <a:blip r:embed="rId4">
            <a:alphaModFix/>
          </a:blip>
          <a:stretch>
            <a:fillRect/>
          </a:stretch>
        </p:blipFill>
        <p:spPr>
          <a:xfrm>
            <a:off x="295001" y="4719025"/>
            <a:ext cx="787782" cy="217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32"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296" name="Google Shape;296;p32"/>
          <p:cNvSpPr txBox="1"/>
          <p:nvPr/>
        </p:nvSpPr>
        <p:spPr>
          <a:xfrm>
            <a:off x="1036300" y="2339275"/>
            <a:ext cx="6524400" cy="20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2200">
                <a:solidFill>
                  <a:srgbClr val="E9DCD1"/>
                </a:solidFill>
                <a:latin typeface="Roboto Light"/>
                <a:ea typeface="Roboto Light"/>
                <a:cs typeface="Roboto Light"/>
                <a:sym typeface="Roboto Light"/>
              </a:rPr>
              <a:t>We monitor, forecast, and communicate the weather with high quality and regularity, and calculates the climate in the present and future - </a:t>
            </a:r>
            <a:r>
              <a:rPr b="1" lang="no" sz="2200">
                <a:solidFill>
                  <a:srgbClr val="E9DCD1"/>
                </a:solidFill>
                <a:latin typeface="Roboto"/>
                <a:ea typeface="Roboto"/>
                <a:cs typeface="Roboto"/>
                <a:sym typeface="Roboto"/>
              </a:rPr>
              <a:t>and communicate the results of our work.</a:t>
            </a:r>
            <a:endParaRPr b="1" sz="2200">
              <a:solidFill>
                <a:srgbClr val="E9DCD1"/>
              </a:solidFill>
              <a:latin typeface="Roboto"/>
              <a:ea typeface="Roboto"/>
              <a:cs typeface="Roboto"/>
              <a:sym typeface="Roboto"/>
            </a:endParaRPr>
          </a:p>
        </p:txBody>
      </p:sp>
      <p:grpSp>
        <p:nvGrpSpPr>
          <p:cNvPr id="297" name="Google Shape;297;p32"/>
          <p:cNvGrpSpPr/>
          <p:nvPr/>
        </p:nvGrpSpPr>
        <p:grpSpPr>
          <a:xfrm>
            <a:off x="1036288" y="1684217"/>
            <a:ext cx="675062" cy="458333"/>
            <a:chOff x="2327013" y="1876642"/>
            <a:chExt cx="675062" cy="458333"/>
          </a:xfrm>
        </p:grpSpPr>
        <p:sp>
          <p:nvSpPr>
            <p:cNvPr id="298" name="Google Shape;298;p32"/>
            <p:cNvSpPr/>
            <p:nvPr/>
          </p:nvSpPr>
          <p:spPr>
            <a:xfrm>
              <a:off x="2385175" y="2003475"/>
              <a:ext cx="291300" cy="331500"/>
            </a:xfrm>
            <a:prstGeom prst="ellipse">
              <a:avLst/>
            </a:prstGeom>
            <a:solidFill>
              <a:srgbClr val="E9DC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 name="Google Shape;299;p32"/>
            <p:cNvSpPr/>
            <p:nvPr/>
          </p:nvSpPr>
          <p:spPr>
            <a:xfrm rot="-1208705">
              <a:off x="2353642" y="1921308"/>
              <a:ext cx="296197" cy="207267"/>
            </a:xfrm>
            <a:custGeom>
              <a:rect b="b" l="l" r="r" t="t"/>
              <a:pathLst>
                <a:path extrusionOk="0" h="7389" w="6174">
                  <a:moveTo>
                    <a:pt x="0" y="7389"/>
                  </a:moveTo>
                  <a:cubicBezTo>
                    <a:pt x="0" y="4266"/>
                    <a:pt x="3611" y="-1443"/>
                    <a:pt x="6174" y="342"/>
                  </a:cubicBezTo>
                </a:path>
              </a:pathLst>
            </a:custGeom>
            <a:noFill/>
            <a:ln cap="flat" cmpd="sng" w="9525">
              <a:solidFill>
                <a:srgbClr val="E9DCD1"/>
              </a:solidFill>
              <a:prstDash val="solid"/>
              <a:round/>
              <a:headEnd len="med" w="med" type="none"/>
              <a:tailEnd len="med" w="med" type="none"/>
            </a:ln>
          </p:spPr>
        </p:sp>
        <p:sp>
          <p:nvSpPr>
            <p:cNvPr id="300" name="Google Shape;300;p32"/>
            <p:cNvSpPr/>
            <p:nvPr/>
          </p:nvSpPr>
          <p:spPr>
            <a:xfrm>
              <a:off x="2710775" y="2003475"/>
              <a:ext cx="291300" cy="331500"/>
            </a:xfrm>
            <a:prstGeom prst="ellipse">
              <a:avLst/>
            </a:prstGeom>
            <a:solidFill>
              <a:srgbClr val="E9DC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 name="Google Shape;301;p32"/>
            <p:cNvSpPr/>
            <p:nvPr/>
          </p:nvSpPr>
          <p:spPr>
            <a:xfrm rot="-1208705">
              <a:off x="2679242" y="1921308"/>
              <a:ext cx="296197" cy="207267"/>
            </a:xfrm>
            <a:custGeom>
              <a:rect b="b" l="l" r="r" t="t"/>
              <a:pathLst>
                <a:path extrusionOk="0" h="7389" w="6174">
                  <a:moveTo>
                    <a:pt x="0" y="7389"/>
                  </a:moveTo>
                  <a:cubicBezTo>
                    <a:pt x="0" y="4266"/>
                    <a:pt x="3611" y="-1443"/>
                    <a:pt x="6174" y="342"/>
                  </a:cubicBezTo>
                </a:path>
              </a:pathLst>
            </a:custGeom>
            <a:noFill/>
            <a:ln cap="flat" cmpd="sng" w="9525">
              <a:solidFill>
                <a:srgbClr val="E9DCD1"/>
              </a:solidFill>
              <a:prstDash val="solid"/>
              <a:round/>
              <a:headEnd len="med" w="med" type="none"/>
              <a:tailEnd len="med" w="med" type="none"/>
            </a:ln>
          </p:spPr>
        </p:sp>
      </p:grpSp>
      <p:sp>
        <p:nvSpPr>
          <p:cNvPr id="302" name="Google Shape;302;p32"/>
          <p:cNvSpPr txBox="1"/>
          <p:nvPr/>
        </p:nvSpPr>
        <p:spPr>
          <a:xfrm>
            <a:off x="410725" y="530900"/>
            <a:ext cx="8087400" cy="666600"/>
          </a:xfrm>
          <a:prstGeom prst="rect">
            <a:avLst/>
          </a:prstGeom>
          <a:noFill/>
          <a:ln>
            <a:noFill/>
          </a:ln>
        </p:spPr>
        <p:txBody>
          <a:bodyPr anchorCtr="0" anchor="b" bIns="91425" lIns="91425" spcFirstLastPara="1" rIns="91425" wrap="square" tIns="91425">
            <a:normAutofit lnSpcReduction="10000"/>
          </a:bodyPr>
          <a:lstStyle/>
          <a:p>
            <a:pPr indent="0" lvl="0" marL="0" rtl="0" algn="l">
              <a:spcBef>
                <a:spcPts val="0"/>
              </a:spcBef>
              <a:spcAft>
                <a:spcPts val="0"/>
              </a:spcAft>
              <a:buNone/>
            </a:pPr>
            <a:r>
              <a:t/>
            </a:r>
            <a:endParaRPr sz="3500">
              <a:solidFill>
                <a:srgbClr val="BADEE4"/>
              </a:solidFill>
              <a:latin typeface="Roboto Medium"/>
              <a:ea typeface="Roboto Medium"/>
              <a:cs typeface="Roboto Medium"/>
              <a:sym typeface="Roboto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33"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308" name="Google Shape;308;p33"/>
          <p:cNvSpPr txBox="1"/>
          <p:nvPr/>
        </p:nvSpPr>
        <p:spPr>
          <a:xfrm>
            <a:off x="772475" y="1349900"/>
            <a:ext cx="5771100" cy="32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E8F3F6"/>
              </a:solidFill>
              <a:latin typeface="Roboto Light"/>
              <a:ea typeface="Roboto Light"/>
              <a:cs typeface="Roboto Light"/>
              <a:sym typeface="Roboto Light"/>
            </a:endParaRPr>
          </a:p>
          <a:p>
            <a:pPr indent="-368300" lvl="0" marL="457200" rtl="0" algn="l">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WMO 1083</a:t>
            </a:r>
            <a:endParaRPr sz="2200">
              <a:solidFill>
                <a:srgbClr val="E8F3F6"/>
              </a:solidFill>
              <a:latin typeface="Roboto Light"/>
              <a:ea typeface="Roboto Light"/>
              <a:cs typeface="Roboto Light"/>
              <a:sym typeface="Roboto Light"/>
            </a:endParaRPr>
          </a:p>
          <a:p>
            <a:pPr indent="-368300" lvl="0" marL="457200" rtl="0" algn="l">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Mostly b</a:t>
            </a:r>
            <a:r>
              <a:rPr lang="no" sz="2200">
                <a:solidFill>
                  <a:srgbClr val="E8F3F6"/>
                </a:solidFill>
                <a:latin typeface="Roboto Light"/>
                <a:ea typeface="Roboto Light"/>
                <a:cs typeface="Roboto Light"/>
                <a:sym typeface="Roboto Light"/>
              </a:rPr>
              <a:t>ased on our own climate competence requirements</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Annual, </a:t>
            </a:r>
            <a:r>
              <a:rPr lang="no" sz="2200">
                <a:solidFill>
                  <a:srgbClr val="E8F3F6"/>
                </a:solidFill>
                <a:latin typeface="Roboto Light"/>
                <a:ea typeface="Roboto Light"/>
                <a:cs typeface="Roboto Light"/>
                <a:sym typeface="Roboto Light"/>
              </a:rPr>
              <a:t>mandatory</a:t>
            </a:r>
            <a:r>
              <a:rPr lang="no" sz="2200">
                <a:solidFill>
                  <a:srgbClr val="E8F3F6"/>
                </a:solidFill>
                <a:latin typeface="Roboto Light"/>
                <a:ea typeface="Roboto Light"/>
                <a:cs typeface="Roboto Light"/>
                <a:sym typeface="Roboto Light"/>
              </a:rPr>
              <a:t> self-study</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Theory + quiz in moodle</a:t>
            </a:r>
            <a:endParaRPr sz="2200">
              <a:solidFill>
                <a:srgbClr val="E8F3F6"/>
              </a:solidFill>
              <a:latin typeface="Roboto Light"/>
              <a:ea typeface="Roboto Light"/>
              <a:cs typeface="Roboto Light"/>
              <a:sym typeface="Roboto Light"/>
            </a:endParaRPr>
          </a:p>
        </p:txBody>
      </p:sp>
      <p:sp>
        <p:nvSpPr>
          <p:cNvPr id="309" name="Google Shape;309;p33"/>
          <p:cNvSpPr txBox="1"/>
          <p:nvPr/>
        </p:nvSpPr>
        <p:spPr>
          <a:xfrm>
            <a:off x="563125" y="454700"/>
            <a:ext cx="8087400" cy="1027200"/>
          </a:xfrm>
          <a:prstGeom prst="rect">
            <a:avLst/>
          </a:prstGeom>
          <a:noFill/>
          <a:ln>
            <a:noFill/>
          </a:ln>
        </p:spPr>
        <p:txBody>
          <a:bodyPr anchorCtr="0" anchor="b" bIns="91425" lIns="91425" spcFirstLastPara="1" rIns="91425" wrap="square" tIns="91425">
            <a:normAutofit fontScale="92500" lnSpcReduction="20000"/>
          </a:bodyPr>
          <a:lstStyle/>
          <a:p>
            <a:pPr indent="0" lvl="0" marL="0" rtl="0" algn="l">
              <a:spcBef>
                <a:spcPts val="0"/>
              </a:spcBef>
              <a:spcAft>
                <a:spcPts val="0"/>
              </a:spcAft>
              <a:buNone/>
            </a:pPr>
            <a:r>
              <a:rPr lang="no" sz="3824">
                <a:solidFill>
                  <a:srgbClr val="BADEE4"/>
                </a:solidFill>
                <a:latin typeface="Roboto Medium"/>
                <a:ea typeface="Roboto Medium"/>
                <a:cs typeface="Roboto Medium"/>
                <a:sym typeface="Roboto Medium"/>
              </a:rPr>
              <a:t>“The Climate Day”</a:t>
            </a:r>
            <a:endParaRPr sz="3824">
              <a:solidFill>
                <a:srgbClr val="BADEE4"/>
              </a:solidFill>
              <a:latin typeface="Roboto Medium"/>
              <a:ea typeface="Roboto Medium"/>
              <a:cs typeface="Roboto Medium"/>
              <a:sym typeface="Roboto Medium"/>
            </a:endParaRPr>
          </a:p>
          <a:p>
            <a:pPr indent="0" lvl="0" marL="0" rtl="0" algn="l">
              <a:spcBef>
                <a:spcPts val="0"/>
              </a:spcBef>
              <a:spcAft>
                <a:spcPts val="0"/>
              </a:spcAft>
              <a:buNone/>
            </a:pPr>
            <a:r>
              <a:t/>
            </a:r>
            <a:endParaRPr sz="3500">
              <a:solidFill>
                <a:srgbClr val="BADEE4"/>
              </a:solidFill>
              <a:latin typeface="Roboto Medium"/>
              <a:ea typeface="Roboto Medium"/>
              <a:cs typeface="Roboto Medium"/>
              <a:sym typeface="Roboto Medium"/>
            </a:endParaRPr>
          </a:p>
        </p:txBody>
      </p:sp>
      <p:sp>
        <p:nvSpPr>
          <p:cNvPr id="310" name="Google Shape;310;p33"/>
          <p:cNvSpPr/>
          <p:nvPr/>
        </p:nvSpPr>
        <p:spPr>
          <a:xfrm>
            <a:off x="5941219" y="1485753"/>
            <a:ext cx="2704800" cy="2651100"/>
          </a:xfrm>
          <a:prstGeom prst="ellipse">
            <a:avLst/>
          </a:prstGeom>
          <a:solidFill>
            <a:srgbClr val="FDF8D5"/>
          </a:solidFill>
          <a:ln>
            <a:noFill/>
          </a:ln>
        </p:spPr>
        <p:txBody>
          <a:bodyPr anchorCtr="0" anchor="ctr" bIns="147525" lIns="147525" spcFirstLastPara="1" rIns="147525" wrap="square" tIns="147525">
            <a:noAutofit/>
          </a:bodyPr>
          <a:lstStyle/>
          <a:p>
            <a:pPr indent="0" lvl="0" marL="0" rtl="0" algn="ctr">
              <a:spcBef>
                <a:spcPts val="0"/>
              </a:spcBef>
              <a:spcAft>
                <a:spcPts val="0"/>
              </a:spcAft>
              <a:buNone/>
            </a:pPr>
            <a:r>
              <a:t/>
            </a:r>
            <a:endParaRPr sz="2258"/>
          </a:p>
        </p:txBody>
      </p:sp>
      <p:sp>
        <p:nvSpPr>
          <p:cNvPr id="311" name="Google Shape;311;p33"/>
          <p:cNvSpPr txBox="1"/>
          <p:nvPr/>
        </p:nvSpPr>
        <p:spPr>
          <a:xfrm>
            <a:off x="6168911" y="1639453"/>
            <a:ext cx="2249400" cy="1707300"/>
          </a:xfrm>
          <a:prstGeom prst="rect">
            <a:avLst/>
          </a:prstGeom>
          <a:noFill/>
          <a:ln>
            <a:noFill/>
          </a:ln>
        </p:spPr>
        <p:txBody>
          <a:bodyPr anchorCtr="0" anchor="t" bIns="147525" lIns="147525" spcFirstLastPara="1" rIns="147525" wrap="square" tIns="147525">
            <a:noAutofit/>
          </a:bodyPr>
          <a:lstStyle/>
          <a:p>
            <a:pPr indent="0" lvl="0" marL="0" rtl="0" algn="ctr">
              <a:lnSpc>
                <a:spcPct val="115000"/>
              </a:lnSpc>
              <a:spcBef>
                <a:spcPts val="0"/>
              </a:spcBef>
              <a:spcAft>
                <a:spcPts val="0"/>
              </a:spcAft>
              <a:buClr>
                <a:schemeClr val="dk1"/>
              </a:buClr>
              <a:buSzPts val="1775"/>
              <a:buFont typeface="Arial"/>
              <a:buNone/>
            </a:pPr>
            <a:r>
              <a:rPr b="1" lang="no" sz="1827">
                <a:solidFill>
                  <a:srgbClr val="0D455F"/>
                </a:solidFill>
                <a:latin typeface="Roboto"/>
                <a:ea typeface="Roboto"/>
                <a:cs typeface="Roboto"/>
                <a:sym typeface="Roboto"/>
              </a:rPr>
              <a:t>Goal:</a:t>
            </a:r>
            <a:endParaRPr b="1" sz="1827">
              <a:solidFill>
                <a:srgbClr val="0D455F"/>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1775"/>
              <a:buFont typeface="Arial"/>
              <a:buNone/>
            </a:pPr>
            <a:r>
              <a:rPr lang="no" sz="1708">
                <a:solidFill>
                  <a:srgbClr val="0D455F"/>
                </a:solidFill>
                <a:latin typeface="Roboto"/>
                <a:ea typeface="Roboto"/>
                <a:cs typeface="Roboto"/>
                <a:sym typeface="Roboto"/>
              </a:rPr>
              <a:t>Provide meteorologists the tools to serve as climate communicators</a:t>
            </a:r>
            <a:endParaRPr sz="1708">
              <a:solidFill>
                <a:srgbClr val="0D455F"/>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1775"/>
              <a:buFont typeface="Arial"/>
              <a:buNone/>
            </a:pPr>
            <a:r>
              <a:t/>
            </a:r>
            <a:endParaRPr sz="1827">
              <a:solidFill>
                <a:srgbClr val="0D455F"/>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34"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317" name="Google Shape;317;p34"/>
          <p:cNvSpPr txBox="1"/>
          <p:nvPr/>
        </p:nvSpPr>
        <p:spPr>
          <a:xfrm>
            <a:off x="1036300" y="2339275"/>
            <a:ext cx="6524400" cy="20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2200">
                <a:solidFill>
                  <a:srgbClr val="E9DCD1"/>
                </a:solidFill>
                <a:latin typeface="Roboto Light"/>
                <a:ea typeface="Roboto Light"/>
                <a:cs typeface="Roboto Light"/>
                <a:sym typeface="Roboto Light"/>
              </a:rPr>
              <a:t>Our </a:t>
            </a:r>
            <a:r>
              <a:rPr b="1" lang="no" sz="2200">
                <a:solidFill>
                  <a:srgbClr val="E9DCD1"/>
                </a:solidFill>
                <a:latin typeface="Roboto"/>
                <a:ea typeface="Roboto"/>
                <a:cs typeface="Roboto"/>
                <a:sym typeface="Roboto"/>
              </a:rPr>
              <a:t>strategy</a:t>
            </a:r>
            <a:r>
              <a:rPr lang="no" sz="2200">
                <a:solidFill>
                  <a:srgbClr val="E9DCD1"/>
                </a:solidFill>
                <a:latin typeface="Roboto Light"/>
                <a:ea typeface="Roboto Light"/>
                <a:cs typeface="Roboto Light"/>
                <a:sym typeface="Roboto Light"/>
              </a:rPr>
              <a:t> is to keep employees for as long as possible.</a:t>
            </a:r>
            <a:endParaRPr sz="2200">
              <a:solidFill>
                <a:srgbClr val="E9DCD1"/>
              </a:solidFill>
              <a:latin typeface="Roboto Light"/>
              <a:ea typeface="Roboto Light"/>
              <a:cs typeface="Roboto Light"/>
              <a:sym typeface="Roboto Light"/>
            </a:endParaRPr>
          </a:p>
        </p:txBody>
      </p:sp>
      <p:grpSp>
        <p:nvGrpSpPr>
          <p:cNvPr id="318" name="Google Shape;318;p34"/>
          <p:cNvGrpSpPr/>
          <p:nvPr/>
        </p:nvGrpSpPr>
        <p:grpSpPr>
          <a:xfrm>
            <a:off x="1036288" y="1684217"/>
            <a:ext cx="675062" cy="458333"/>
            <a:chOff x="2327013" y="1876642"/>
            <a:chExt cx="675062" cy="458333"/>
          </a:xfrm>
        </p:grpSpPr>
        <p:sp>
          <p:nvSpPr>
            <p:cNvPr id="319" name="Google Shape;319;p34"/>
            <p:cNvSpPr/>
            <p:nvPr/>
          </p:nvSpPr>
          <p:spPr>
            <a:xfrm>
              <a:off x="2385175" y="2003475"/>
              <a:ext cx="291300" cy="331500"/>
            </a:xfrm>
            <a:prstGeom prst="ellipse">
              <a:avLst/>
            </a:prstGeom>
            <a:solidFill>
              <a:srgbClr val="E9DC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p34"/>
            <p:cNvSpPr/>
            <p:nvPr/>
          </p:nvSpPr>
          <p:spPr>
            <a:xfrm rot="-1208705">
              <a:off x="2353642" y="1921308"/>
              <a:ext cx="296197" cy="207267"/>
            </a:xfrm>
            <a:custGeom>
              <a:rect b="b" l="l" r="r" t="t"/>
              <a:pathLst>
                <a:path extrusionOk="0" h="7389" w="6174">
                  <a:moveTo>
                    <a:pt x="0" y="7389"/>
                  </a:moveTo>
                  <a:cubicBezTo>
                    <a:pt x="0" y="4266"/>
                    <a:pt x="3611" y="-1443"/>
                    <a:pt x="6174" y="342"/>
                  </a:cubicBezTo>
                </a:path>
              </a:pathLst>
            </a:custGeom>
            <a:noFill/>
            <a:ln cap="flat" cmpd="sng" w="9525">
              <a:solidFill>
                <a:srgbClr val="E9DCD1"/>
              </a:solidFill>
              <a:prstDash val="solid"/>
              <a:round/>
              <a:headEnd len="med" w="med" type="none"/>
              <a:tailEnd len="med" w="med" type="none"/>
            </a:ln>
          </p:spPr>
        </p:sp>
        <p:sp>
          <p:nvSpPr>
            <p:cNvPr id="321" name="Google Shape;321;p34"/>
            <p:cNvSpPr/>
            <p:nvPr/>
          </p:nvSpPr>
          <p:spPr>
            <a:xfrm>
              <a:off x="2710775" y="2003475"/>
              <a:ext cx="291300" cy="331500"/>
            </a:xfrm>
            <a:prstGeom prst="ellipse">
              <a:avLst/>
            </a:prstGeom>
            <a:solidFill>
              <a:srgbClr val="E9DC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2" name="Google Shape;322;p34"/>
            <p:cNvSpPr/>
            <p:nvPr/>
          </p:nvSpPr>
          <p:spPr>
            <a:xfrm rot="-1208705">
              <a:off x="2679242" y="1921308"/>
              <a:ext cx="296197" cy="207267"/>
            </a:xfrm>
            <a:custGeom>
              <a:rect b="b" l="l" r="r" t="t"/>
              <a:pathLst>
                <a:path extrusionOk="0" h="7389" w="6174">
                  <a:moveTo>
                    <a:pt x="0" y="7389"/>
                  </a:moveTo>
                  <a:cubicBezTo>
                    <a:pt x="0" y="4266"/>
                    <a:pt x="3611" y="-1443"/>
                    <a:pt x="6174" y="342"/>
                  </a:cubicBezTo>
                </a:path>
              </a:pathLst>
            </a:custGeom>
            <a:noFill/>
            <a:ln cap="flat" cmpd="sng" w="9525">
              <a:solidFill>
                <a:srgbClr val="E9DCD1"/>
              </a:solidFill>
              <a:prstDash val="solid"/>
              <a:round/>
              <a:headEnd len="med" w="med" type="none"/>
              <a:tailEnd len="med" w="med" type="none"/>
            </a:ln>
          </p:spPr>
        </p:sp>
      </p:grpSp>
      <p:sp>
        <p:nvSpPr>
          <p:cNvPr id="323" name="Google Shape;323;p34"/>
          <p:cNvSpPr txBox="1"/>
          <p:nvPr/>
        </p:nvSpPr>
        <p:spPr>
          <a:xfrm>
            <a:off x="410725" y="530900"/>
            <a:ext cx="8087400" cy="666600"/>
          </a:xfrm>
          <a:prstGeom prst="rect">
            <a:avLst/>
          </a:prstGeom>
          <a:noFill/>
          <a:ln>
            <a:noFill/>
          </a:ln>
        </p:spPr>
        <p:txBody>
          <a:bodyPr anchorCtr="0" anchor="b" bIns="91425" lIns="91425" spcFirstLastPara="1" rIns="91425" wrap="square" tIns="91425">
            <a:normAutofit lnSpcReduction="10000"/>
          </a:bodyPr>
          <a:lstStyle/>
          <a:p>
            <a:pPr indent="0" lvl="0" marL="0" rtl="0" algn="l">
              <a:spcBef>
                <a:spcPts val="0"/>
              </a:spcBef>
              <a:spcAft>
                <a:spcPts val="0"/>
              </a:spcAft>
              <a:buNone/>
            </a:pPr>
            <a:r>
              <a:t/>
            </a:r>
            <a:endParaRPr sz="3500">
              <a:solidFill>
                <a:srgbClr val="BADEE4"/>
              </a:solidFill>
              <a:latin typeface="Roboto Medium"/>
              <a:ea typeface="Roboto Medium"/>
              <a:cs typeface="Roboto Medium"/>
              <a:sym typeface="Roboto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35"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329" name="Google Shape;329;p35"/>
          <p:cNvSpPr txBox="1"/>
          <p:nvPr/>
        </p:nvSpPr>
        <p:spPr>
          <a:xfrm>
            <a:off x="772475" y="1349900"/>
            <a:ext cx="5961300" cy="321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From age 62: total 8 weeks paid vacation</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P</a:t>
            </a:r>
            <a:r>
              <a:rPr lang="no" sz="2200">
                <a:solidFill>
                  <a:srgbClr val="E8F3F6"/>
                </a:solidFill>
                <a:latin typeface="Roboto Light"/>
                <a:ea typeface="Roboto Light"/>
                <a:cs typeface="Roboto Light"/>
                <a:sym typeface="Roboto Light"/>
              </a:rPr>
              <a:t>ossible to work until the age of 72</a:t>
            </a:r>
            <a:endParaRPr sz="2200">
              <a:solidFill>
                <a:srgbClr val="E8F3F6"/>
              </a:solidFill>
              <a:latin typeface="Roboto Light"/>
              <a:ea typeface="Roboto Light"/>
              <a:cs typeface="Roboto Light"/>
              <a:sym typeface="Roboto Light"/>
            </a:endParaRPr>
          </a:p>
          <a:p>
            <a:pPr indent="-368300" lvl="0" marL="457200" rtl="0" algn="l">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Senior forecasters are seen as an resource</a:t>
            </a:r>
            <a:endParaRPr sz="2200">
              <a:solidFill>
                <a:srgbClr val="E8F3F6"/>
              </a:solidFill>
              <a:latin typeface="Roboto Light"/>
              <a:ea typeface="Roboto Light"/>
              <a:cs typeface="Roboto Light"/>
              <a:sym typeface="Roboto Light"/>
            </a:endParaRPr>
          </a:p>
        </p:txBody>
      </p:sp>
      <p:sp>
        <p:nvSpPr>
          <p:cNvPr id="330" name="Google Shape;330;p35"/>
          <p:cNvSpPr txBox="1"/>
          <p:nvPr/>
        </p:nvSpPr>
        <p:spPr>
          <a:xfrm>
            <a:off x="563125" y="454700"/>
            <a:ext cx="6058800" cy="1027200"/>
          </a:xfrm>
          <a:prstGeom prst="rect">
            <a:avLst/>
          </a:prstGeom>
          <a:noFill/>
          <a:ln>
            <a:noFill/>
          </a:ln>
        </p:spPr>
        <p:txBody>
          <a:bodyPr anchorCtr="0" anchor="b" bIns="91425" lIns="91425" spcFirstLastPara="1" rIns="91425" wrap="square" tIns="91425">
            <a:normAutofit/>
          </a:bodyPr>
          <a:lstStyle/>
          <a:p>
            <a:pPr indent="0" lvl="0" marL="0" rtl="0" algn="l">
              <a:lnSpc>
                <a:spcPct val="80000"/>
              </a:lnSpc>
              <a:spcBef>
                <a:spcPts val="0"/>
              </a:spcBef>
              <a:spcAft>
                <a:spcPts val="0"/>
              </a:spcAft>
              <a:buSzPts val="1018"/>
              <a:buNone/>
            </a:pPr>
            <a:r>
              <a:rPr lang="no" sz="3137">
                <a:solidFill>
                  <a:srgbClr val="BADEE4"/>
                </a:solidFill>
                <a:latin typeface="Roboto Medium"/>
                <a:ea typeface="Roboto Medium"/>
                <a:cs typeface="Roboto Medium"/>
                <a:sym typeface="Roboto Medium"/>
              </a:rPr>
              <a:t>Preserve institutional knowledge</a:t>
            </a:r>
            <a:endParaRPr sz="3137">
              <a:solidFill>
                <a:srgbClr val="BADEE4"/>
              </a:solidFill>
              <a:latin typeface="Roboto Medium"/>
              <a:ea typeface="Roboto Medium"/>
              <a:cs typeface="Roboto Medium"/>
              <a:sym typeface="Roboto Medium"/>
            </a:endParaRPr>
          </a:p>
        </p:txBody>
      </p:sp>
      <p:sp>
        <p:nvSpPr>
          <p:cNvPr id="331" name="Google Shape;331;p35"/>
          <p:cNvSpPr/>
          <p:nvPr/>
        </p:nvSpPr>
        <p:spPr>
          <a:xfrm>
            <a:off x="6244725" y="2658250"/>
            <a:ext cx="2304300" cy="2197800"/>
          </a:xfrm>
          <a:prstGeom prst="ellipse">
            <a:avLst/>
          </a:prstGeom>
          <a:solidFill>
            <a:srgbClr val="DBD8F0"/>
          </a:solidFill>
          <a:ln>
            <a:noFill/>
          </a:ln>
        </p:spPr>
        <p:txBody>
          <a:bodyPr anchorCtr="0" anchor="ctr" bIns="112500" lIns="112500" spcFirstLastPara="1" rIns="112500" wrap="square" tIns="112500">
            <a:noAutofit/>
          </a:bodyPr>
          <a:lstStyle/>
          <a:p>
            <a:pPr indent="0" lvl="0" marL="0" rtl="0" algn="ctr">
              <a:spcBef>
                <a:spcPts val="0"/>
              </a:spcBef>
              <a:spcAft>
                <a:spcPts val="0"/>
              </a:spcAft>
              <a:buNone/>
            </a:pPr>
            <a:r>
              <a:t/>
            </a:r>
            <a:endParaRPr sz="1722"/>
          </a:p>
        </p:txBody>
      </p:sp>
      <p:sp>
        <p:nvSpPr>
          <p:cNvPr id="332" name="Google Shape;332;p35"/>
          <p:cNvSpPr txBox="1"/>
          <p:nvPr/>
        </p:nvSpPr>
        <p:spPr>
          <a:xfrm>
            <a:off x="6699530" y="2909029"/>
            <a:ext cx="1394700" cy="1397400"/>
          </a:xfrm>
          <a:prstGeom prst="rect">
            <a:avLst/>
          </a:prstGeom>
          <a:noFill/>
          <a:ln>
            <a:noFill/>
          </a:ln>
        </p:spPr>
        <p:txBody>
          <a:bodyPr anchorCtr="0" anchor="t" bIns="112500" lIns="112500" spcFirstLastPara="1" rIns="112500" wrap="square" tIns="112500">
            <a:noAutofit/>
          </a:bodyPr>
          <a:lstStyle/>
          <a:p>
            <a:pPr indent="0" lvl="0" marL="0" rtl="0" algn="ctr">
              <a:lnSpc>
                <a:spcPct val="115000"/>
              </a:lnSpc>
              <a:spcBef>
                <a:spcPts val="0"/>
              </a:spcBef>
              <a:spcAft>
                <a:spcPts val="0"/>
              </a:spcAft>
              <a:buNone/>
            </a:pPr>
            <a:r>
              <a:rPr lang="no" sz="1445">
                <a:solidFill>
                  <a:srgbClr val="0D455F"/>
                </a:solidFill>
                <a:latin typeface="Roboto"/>
                <a:ea typeface="Roboto"/>
                <a:cs typeface="Roboto"/>
                <a:sym typeface="Roboto"/>
              </a:rPr>
              <a:t>Our </a:t>
            </a:r>
            <a:r>
              <a:rPr b="1" lang="no" sz="1445">
                <a:solidFill>
                  <a:srgbClr val="0D455F"/>
                </a:solidFill>
                <a:latin typeface="Roboto"/>
                <a:ea typeface="Roboto"/>
                <a:cs typeface="Roboto"/>
                <a:sym typeface="Roboto"/>
              </a:rPr>
              <a:t>strategy</a:t>
            </a:r>
            <a:r>
              <a:rPr lang="no" sz="1445">
                <a:solidFill>
                  <a:srgbClr val="0D455F"/>
                </a:solidFill>
                <a:latin typeface="Roboto"/>
                <a:ea typeface="Roboto"/>
                <a:cs typeface="Roboto"/>
                <a:sym typeface="Roboto"/>
              </a:rPr>
              <a:t> is to keep employees for as long as possible</a:t>
            </a:r>
            <a:endParaRPr sz="1445">
              <a:solidFill>
                <a:srgbClr val="0D455F"/>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36"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338" name="Google Shape;338;p36"/>
          <p:cNvSpPr txBox="1"/>
          <p:nvPr/>
        </p:nvSpPr>
        <p:spPr>
          <a:xfrm>
            <a:off x="1036300" y="2339275"/>
            <a:ext cx="6524400" cy="20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2200">
                <a:solidFill>
                  <a:srgbClr val="E9DCD1"/>
                </a:solidFill>
                <a:latin typeface="Roboto Light"/>
                <a:ea typeface="Roboto Light"/>
                <a:cs typeface="Roboto Light"/>
                <a:sym typeface="Roboto Light"/>
              </a:rPr>
              <a:t>To </a:t>
            </a:r>
            <a:r>
              <a:rPr b="1" lang="no" sz="2200">
                <a:solidFill>
                  <a:srgbClr val="E9DCD1"/>
                </a:solidFill>
                <a:latin typeface="Roboto"/>
                <a:ea typeface="Roboto"/>
                <a:cs typeface="Roboto"/>
                <a:sym typeface="Roboto"/>
              </a:rPr>
              <a:t>ensure competence</a:t>
            </a:r>
            <a:r>
              <a:rPr lang="no" sz="2200">
                <a:solidFill>
                  <a:srgbClr val="E9DCD1"/>
                </a:solidFill>
                <a:latin typeface="Roboto Light"/>
                <a:ea typeface="Roboto Light"/>
                <a:cs typeface="Roboto Light"/>
                <a:sym typeface="Roboto Light"/>
              </a:rPr>
              <a:t> for the future, all shared training is recorded and stored.</a:t>
            </a:r>
            <a:endParaRPr sz="2200">
              <a:solidFill>
                <a:srgbClr val="E9DCD1"/>
              </a:solidFill>
              <a:latin typeface="Roboto Light"/>
              <a:ea typeface="Roboto Light"/>
              <a:cs typeface="Roboto Light"/>
              <a:sym typeface="Roboto Light"/>
            </a:endParaRPr>
          </a:p>
        </p:txBody>
      </p:sp>
      <p:grpSp>
        <p:nvGrpSpPr>
          <p:cNvPr id="339" name="Google Shape;339;p36"/>
          <p:cNvGrpSpPr/>
          <p:nvPr/>
        </p:nvGrpSpPr>
        <p:grpSpPr>
          <a:xfrm>
            <a:off x="1036288" y="1684217"/>
            <a:ext cx="675062" cy="458333"/>
            <a:chOff x="2327013" y="1876642"/>
            <a:chExt cx="675062" cy="458333"/>
          </a:xfrm>
        </p:grpSpPr>
        <p:sp>
          <p:nvSpPr>
            <p:cNvPr id="340" name="Google Shape;340;p36"/>
            <p:cNvSpPr/>
            <p:nvPr/>
          </p:nvSpPr>
          <p:spPr>
            <a:xfrm>
              <a:off x="2385175" y="2003475"/>
              <a:ext cx="291300" cy="331500"/>
            </a:xfrm>
            <a:prstGeom prst="ellipse">
              <a:avLst/>
            </a:prstGeom>
            <a:solidFill>
              <a:srgbClr val="E9DC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1" name="Google Shape;341;p36"/>
            <p:cNvSpPr/>
            <p:nvPr/>
          </p:nvSpPr>
          <p:spPr>
            <a:xfrm rot="-1208705">
              <a:off x="2353642" y="1921308"/>
              <a:ext cx="296197" cy="207267"/>
            </a:xfrm>
            <a:custGeom>
              <a:rect b="b" l="l" r="r" t="t"/>
              <a:pathLst>
                <a:path extrusionOk="0" h="7389" w="6174">
                  <a:moveTo>
                    <a:pt x="0" y="7389"/>
                  </a:moveTo>
                  <a:cubicBezTo>
                    <a:pt x="0" y="4266"/>
                    <a:pt x="3611" y="-1443"/>
                    <a:pt x="6174" y="342"/>
                  </a:cubicBezTo>
                </a:path>
              </a:pathLst>
            </a:custGeom>
            <a:noFill/>
            <a:ln cap="flat" cmpd="sng" w="9525">
              <a:solidFill>
                <a:srgbClr val="E9DCD1"/>
              </a:solidFill>
              <a:prstDash val="solid"/>
              <a:round/>
              <a:headEnd len="med" w="med" type="none"/>
              <a:tailEnd len="med" w="med" type="none"/>
            </a:ln>
          </p:spPr>
        </p:sp>
        <p:sp>
          <p:nvSpPr>
            <p:cNvPr id="342" name="Google Shape;342;p36"/>
            <p:cNvSpPr/>
            <p:nvPr/>
          </p:nvSpPr>
          <p:spPr>
            <a:xfrm>
              <a:off x="2710775" y="2003475"/>
              <a:ext cx="291300" cy="331500"/>
            </a:xfrm>
            <a:prstGeom prst="ellipse">
              <a:avLst/>
            </a:prstGeom>
            <a:solidFill>
              <a:srgbClr val="E9DC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 name="Google Shape;343;p36"/>
            <p:cNvSpPr/>
            <p:nvPr/>
          </p:nvSpPr>
          <p:spPr>
            <a:xfrm rot="-1208705">
              <a:off x="2679242" y="1921308"/>
              <a:ext cx="296197" cy="207267"/>
            </a:xfrm>
            <a:custGeom>
              <a:rect b="b" l="l" r="r" t="t"/>
              <a:pathLst>
                <a:path extrusionOk="0" h="7389" w="6174">
                  <a:moveTo>
                    <a:pt x="0" y="7389"/>
                  </a:moveTo>
                  <a:cubicBezTo>
                    <a:pt x="0" y="4266"/>
                    <a:pt x="3611" y="-1443"/>
                    <a:pt x="6174" y="342"/>
                  </a:cubicBezTo>
                </a:path>
              </a:pathLst>
            </a:custGeom>
            <a:noFill/>
            <a:ln cap="flat" cmpd="sng" w="9525">
              <a:solidFill>
                <a:srgbClr val="E9DCD1"/>
              </a:solidFill>
              <a:prstDash val="solid"/>
              <a:round/>
              <a:headEnd len="med" w="med" type="none"/>
              <a:tailEnd len="med" w="med" type="none"/>
            </a:ln>
          </p:spPr>
        </p:sp>
      </p:grpSp>
      <p:sp>
        <p:nvSpPr>
          <p:cNvPr id="344" name="Google Shape;344;p36"/>
          <p:cNvSpPr txBox="1"/>
          <p:nvPr/>
        </p:nvSpPr>
        <p:spPr>
          <a:xfrm>
            <a:off x="410725" y="530900"/>
            <a:ext cx="8087400" cy="666600"/>
          </a:xfrm>
          <a:prstGeom prst="rect">
            <a:avLst/>
          </a:prstGeom>
          <a:noFill/>
          <a:ln>
            <a:noFill/>
          </a:ln>
        </p:spPr>
        <p:txBody>
          <a:bodyPr anchorCtr="0" anchor="b" bIns="91425" lIns="91425" spcFirstLastPara="1" rIns="91425" wrap="square" tIns="91425">
            <a:normAutofit lnSpcReduction="10000"/>
          </a:bodyPr>
          <a:lstStyle/>
          <a:p>
            <a:pPr indent="0" lvl="0" marL="0" rtl="0" algn="l">
              <a:spcBef>
                <a:spcPts val="0"/>
              </a:spcBef>
              <a:spcAft>
                <a:spcPts val="0"/>
              </a:spcAft>
              <a:buNone/>
            </a:pPr>
            <a:r>
              <a:t/>
            </a:r>
            <a:endParaRPr sz="3500">
              <a:solidFill>
                <a:srgbClr val="BADEE4"/>
              </a:solidFill>
              <a:latin typeface="Roboto Medium"/>
              <a:ea typeface="Roboto Medium"/>
              <a:cs typeface="Roboto Medium"/>
              <a:sym typeface="Roboto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37"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350" name="Google Shape;350;p37"/>
          <p:cNvSpPr txBox="1"/>
          <p:nvPr/>
        </p:nvSpPr>
        <p:spPr>
          <a:xfrm>
            <a:off x="772475" y="1349900"/>
            <a:ext cx="7546800" cy="32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MET </a:t>
            </a:r>
            <a:r>
              <a:rPr lang="no" sz="2200">
                <a:solidFill>
                  <a:srgbClr val="E8F3F6"/>
                </a:solidFill>
                <a:latin typeface="Roboto Light"/>
                <a:ea typeface="Roboto Light"/>
                <a:cs typeface="Roboto Light"/>
                <a:sym typeface="Roboto Light"/>
              </a:rPr>
              <a:t>prioritise</a:t>
            </a:r>
            <a:r>
              <a:rPr lang="no" sz="2200">
                <a:solidFill>
                  <a:srgbClr val="E8F3F6"/>
                </a:solidFill>
                <a:latin typeface="Roboto Light"/>
                <a:ea typeface="Roboto Light"/>
                <a:cs typeface="Roboto Light"/>
                <a:sym typeface="Roboto Light"/>
              </a:rPr>
              <a:t> competence development</a:t>
            </a:r>
            <a:endParaRPr sz="2200">
              <a:solidFill>
                <a:srgbClr val="E8F3F6"/>
              </a:solidFill>
              <a:latin typeface="Roboto Light"/>
              <a:ea typeface="Roboto Light"/>
              <a:cs typeface="Roboto Light"/>
              <a:sym typeface="Roboto Light"/>
            </a:endParaRPr>
          </a:p>
          <a:p>
            <a:pPr indent="-368300" lvl="1" marL="9144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Collective</a:t>
            </a:r>
            <a:r>
              <a:rPr lang="no" sz="2200">
                <a:solidFill>
                  <a:srgbClr val="E8F3F6"/>
                </a:solidFill>
                <a:latin typeface="Roboto Light"/>
                <a:ea typeface="Roboto Light"/>
                <a:cs typeface="Roboto Light"/>
                <a:sym typeface="Roboto Light"/>
              </a:rPr>
              <a:t> vs individual</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Courses tailored for forecasters by forecasters</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Close collaboration with partners</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Strengthening</a:t>
            </a:r>
            <a:r>
              <a:rPr lang="no" sz="2200">
                <a:solidFill>
                  <a:srgbClr val="E8F3F6"/>
                </a:solidFill>
                <a:latin typeface="Roboto Light"/>
                <a:ea typeface="Roboto Light"/>
                <a:cs typeface="Roboto Light"/>
                <a:sym typeface="Roboto Light"/>
              </a:rPr>
              <a:t> an internal team identity</a:t>
            </a:r>
            <a:endParaRPr sz="2200">
              <a:solidFill>
                <a:srgbClr val="E8F3F6"/>
              </a:solidFill>
              <a:latin typeface="Roboto Light"/>
              <a:ea typeface="Roboto Light"/>
              <a:cs typeface="Roboto Light"/>
              <a:sym typeface="Roboto Light"/>
            </a:endParaRPr>
          </a:p>
        </p:txBody>
      </p:sp>
      <p:sp>
        <p:nvSpPr>
          <p:cNvPr id="351" name="Google Shape;351;p37"/>
          <p:cNvSpPr txBox="1"/>
          <p:nvPr/>
        </p:nvSpPr>
        <p:spPr>
          <a:xfrm>
            <a:off x="563125" y="454700"/>
            <a:ext cx="8087400" cy="10272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None/>
            </a:pPr>
            <a:r>
              <a:rPr lang="no" sz="3500">
                <a:solidFill>
                  <a:srgbClr val="BADEE4"/>
                </a:solidFill>
                <a:latin typeface="Roboto Medium"/>
                <a:ea typeface="Roboto Medium"/>
                <a:cs typeface="Roboto Medium"/>
                <a:sym typeface="Roboto Medium"/>
              </a:rPr>
              <a:t>Summary</a:t>
            </a:r>
            <a:endParaRPr sz="3500">
              <a:solidFill>
                <a:srgbClr val="BADEE4"/>
              </a:solidFill>
              <a:latin typeface="Roboto Medium"/>
              <a:ea typeface="Roboto Medium"/>
              <a:cs typeface="Roboto Medium"/>
              <a:sym typeface="Roboto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8"/>
          <p:cNvSpPr txBox="1"/>
          <p:nvPr>
            <p:ph idx="1" type="subTitle"/>
          </p:nvPr>
        </p:nvSpPr>
        <p:spPr>
          <a:xfrm>
            <a:off x="860675" y="3031850"/>
            <a:ext cx="7591800" cy="792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no" sz="2400">
                <a:solidFill>
                  <a:srgbClr val="E9DCD1"/>
                </a:solidFill>
                <a:latin typeface="Roboto Light"/>
                <a:ea typeface="Roboto Light"/>
                <a:cs typeface="Roboto Light"/>
                <a:sym typeface="Roboto Light"/>
              </a:rPr>
              <a:t>pernilleb@met.no</a:t>
            </a:r>
            <a:endParaRPr sz="2400">
              <a:solidFill>
                <a:srgbClr val="E9DCD1"/>
              </a:solidFill>
              <a:latin typeface="Roboto Light"/>
              <a:ea typeface="Roboto Light"/>
              <a:cs typeface="Roboto Light"/>
              <a:sym typeface="Roboto Light"/>
            </a:endParaRPr>
          </a:p>
        </p:txBody>
      </p:sp>
      <p:sp>
        <p:nvSpPr>
          <p:cNvPr id="357" name="Google Shape;357;p38"/>
          <p:cNvSpPr txBox="1"/>
          <p:nvPr/>
        </p:nvSpPr>
        <p:spPr>
          <a:xfrm>
            <a:off x="784475" y="1551625"/>
            <a:ext cx="7713600" cy="1480200"/>
          </a:xfrm>
          <a:prstGeom prst="rect">
            <a:avLst/>
          </a:prstGeom>
          <a:noFill/>
          <a:ln>
            <a:noFill/>
          </a:ln>
        </p:spPr>
        <p:txBody>
          <a:bodyPr anchorCtr="0" anchor="b" bIns="91425" lIns="91425" spcFirstLastPara="1" rIns="91425" wrap="square" tIns="91425">
            <a:normAutofit/>
          </a:bodyPr>
          <a:lstStyle/>
          <a:p>
            <a:pPr indent="0" lvl="0" marL="0" rtl="0" algn="r">
              <a:spcBef>
                <a:spcPts val="0"/>
              </a:spcBef>
              <a:spcAft>
                <a:spcPts val="0"/>
              </a:spcAft>
              <a:buNone/>
            </a:pPr>
            <a:r>
              <a:rPr lang="no" sz="3600">
                <a:solidFill>
                  <a:srgbClr val="BADEE4"/>
                </a:solidFill>
                <a:latin typeface="Roboto Medium"/>
                <a:ea typeface="Roboto Medium"/>
                <a:cs typeface="Roboto Medium"/>
                <a:sym typeface="Roboto Medium"/>
              </a:rPr>
              <a:t>Thank you for your attention!</a:t>
            </a:r>
            <a:endParaRPr sz="3600">
              <a:solidFill>
                <a:srgbClr val="BADEE4"/>
              </a:solidFill>
              <a:latin typeface="Roboto Medium"/>
              <a:ea typeface="Roboto Medium"/>
              <a:cs typeface="Roboto Medium"/>
              <a:sym typeface="Roboto Medium"/>
            </a:endParaRPr>
          </a:p>
        </p:txBody>
      </p:sp>
      <p:pic>
        <p:nvPicPr>
          <p:cNvPr id="358" name="Google Shape;358;p38" title="MET logo_vertikal_lysblaa.png"/>
          <p:cNvPicPr preferRelativeResize="0"/>
          <p:nvPr/>
        </p:nvPicPr>
        <p:blipFill>
          <a:blip r:embed="rId3">
            <a:alphaModFix/>
          </a:blip>
          <a:stretch>
            <a:fillRect/>
          </a:stretch>
        </p:blipFill>
        <p:spPr>
          <a:xfrm>
            <a:off x="489675" y="418325"/>
            <a:ext cx="1078050" cy="1070625"/>
          </a:xfrm>
          <a:prstGeom prst="rect">
            <a:avLst/>
          </a:prstGeom>
          <a:noFill/>
          <a:ln>
            <a:noFill/>
          </a:ln>
        </p:spPr>
      </p:pic>
      <p:sp>
        <p:nvSpPr>
          <p:cNvPr id="359" name="Google Shape;359;p38"/>
          <p:cNvSpPr txBox="1"/>
          <p:nvPr/>
        </p:nvSpPr>
        <p:spPr>
          <a:xfrm>
            <a:off x="5454025" y="4667750"/>
            <a:ext cx="30441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200">
                <a:solidFill>
                  <a:srgbClr val="BADEE4"/>
                </a:solidFill>
                <a:latin typeface="Roboto Light"/>
                <a:ea typeface="Roboto Light"/>
                <a:cs typeface="Roboto Light"/>
                <a:sym typeface="Roboto Light"/>
              </a:rPr>
              <a:t>Pernille Borander</a:t>
            </a:r>
            <a:endParaRPr sz="1200">
              <a:solidFill>
                <a:srgbClr val="BADEE4"/>
              </a:solidFill>
              <a:latin typeface="Roboto Light"/>
              <a:ea typeface="Roboto Light"/>
              <a:cs typeface="Roboto Light"/>
              <a:sym typeface="Roboto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39"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40"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370" name="Google Shape;370;p40"/>
          <p:cNvSpPr txBox="1"/>
          <p:nvPr/>
        </p:nvSpPr>
        <p:spPr>
          <a:xfrm>
            <a:off x="772475" y="1349900"/>
            <a:ext cx="7546800" cy="32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E8F3F6"/>
              </a:solidFill>
              <a:latin typeface="Roboto Light"/>
              <a:ea typeface="Roboto Light"/>
              <a:cs typeface="Roboto Light"/>
              <a:sym typeface="Roboto Light"/>
            </a:endParaRPr>
          </a:p>
          <a:p>
            <a:pPr indent="-368300" lvl="0" marL="457200" rtl="0" algn="l">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Knowledge about (historical) climate and climate data</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Knowledge about climate change and how it affects us us and the field of forecasting</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Be able to present information about climate to our users, and know how to manage difficult inquiries about climate</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Knowledge about tools and websites used to find necessary information about climate</a:t>
            </a:r>
            <a:endParaRPr sz="2200">
              <a:solidFill>
                <a:srgbClr val="E8F3F6"/>
              </a:solidFill>
              <a:latin typeface="Roboto Light"/>
              <a:ea typeface="Roboto Light"/>
              <a:cs typeface="Roboto Light"/>
              <a:sym typeface="Roboto Light"/>
            </a:endParaRPr>
          </a:p>
        </p:txBody>
      </p:sp>
      <p:sp>
        <p:nvSpPr>
          <p:cNvPr id="371" name="Google Shape;371;p40"/>
          <p:cNvSpPr txBox="1"/>
          <p:nvPr/>
        </p:nvSpPr>
        <p:spPr>
          <a:xfrm>
            <a:off x="563125" y="454700"/>
            <a:ext cx="8087400" cy="1027200"/>
          </a:xfrm>
          <a:prstGeom prst="rect">
            <a:avLst/>
          </a:prstGeom>
          <a:noFill/>
          <a:ln>
            <a:noFill/>
          </a:ln>
        </p:spPr>
        <p:txBody>
          <a:bodyPr anchorCtr="0" anchor="b" bIns="91425" lIns="91425" spcFirstLastPara="1" rIns="91425" wrap="square" tIns="91425">
            <a:normAutofit fontScale="77500" lnSpcReduction="10000"/>
          </a:bodyPr>
          <a:lstStyle/>
          <a:p>
            <a:pPr indent="0" lvl="0" marL="0" rtl="0" algn="l">
              <a:spcBef>
                <a:spcPts val="0"/>
              </a:spcBef>
              <a:spcAft>
                <a:spcPts val="0"/>
              </a:spcAft>
              <a:buNone/>
            </a:pPr>
            <a:r>
              <a:rPr lang="no" sz="3824">
                <a:solidFill>
                  <a:srgbClr val="BADEE4"/>
                </a:solidFill>
                <a:latin typeface="Roboto Medium"/>
                <a:ea typeface="Roboto Medium"/>
                <a:cs typeface="Roboto Medium"/>
                <a:sym typeface="Roboto Medium"/>
              </a:rPr>
              <a:t>Climate </a:t>
            </a:r>
            <a:r>
              <a:rPr lang="no" sz="3824">
                <a:solidFill>
                  <a:srgbClr val="BADEE4"/>
                </a:solidFill>
                <a:latin typeface="Roboto Medium"/>
                <a:ea typeface="Roboto Medium"/>
                <a:cs typeface="Roboto Medium"/>
                <a:sym typeface="Roboto Medium"/>
              </a:rPr>
              <a:t>Competence Requirements at MET</a:t>
            </a:r>
            <a:endParaRPr sz="3824">
              <a:solidFill>
                <a:srgbClr val="BADEE4"/>
              </a:solidFill>
              <a:latin typeface="Roboto Medium"/>
              <a:ea typeface="Roboto Medium"/>
              <a:cs typeface="Roboto Medium"/>
              <a:sym typeface="Roboto Medium"/>
            </a:endParaRPr>
          </a:p>
          <a:p>
            <a:pPr indent="0" lvl="0" marL="0" rtl="0" algn="l">
              <a:spcBef>
                <a:spcPts val="0"/>
              </a:spcBef>
              <a:spcAft>
                <a:spcPts val="0"/>
              </a:spcAft>
              <a:buNone/>
            </a:pPr>
            <a:r>
              <a:t/>
            </a:r>
            <a:endParaRPr sz="3500">
              <a:solidFill>
                <a:srgbClr val="BADEE4"/>
              </a:solidFill>
              <a:latin typeface="Roboto Medium"/>
              <a:ea typeface="Roboto Medium"/>
              <a:cs typeface="Roboto Medium"/>
              <a:sym typeface="Robot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nvSpPr>
        <p:spPr>
          <a:xfrm>
            <a:off x="5581025" y="1397000"/>
            <a:ext cx="3059100" cy="27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E8F3F6"/>
              </a:solidFill>
              <a:latin typeface="Roboto Light"/>
              <a:ea typeface="Roboto Light"/>
              <a:cs typeface="Roboto Light"/>
              <a:sym typeface="Roboto Light"/>
            </a:endParaRPr>
          </a:p>
          <a:p>
            <a:pPr indent="0" lvl="0" marL="0" rtl="0" algn="l">
              <a:spcBef>
                <a:spcPts val="0"/>
              </a:spcBef>
              <a:spcAft>
                <a:spcPts val="0"/>
              </a:spcAft>
              <a:buNone/>
            </a:pPr>
            <a:r>
              <a:t/>
            </a:r>
            <a:endParaRPr sz="1800">
              <a:solidFill>
                <a:srgbClr val="E8F3F6"/>
              </a:solidFill>
              <a:latin typeface="Roboto Light"/>
              <a:ea typeface="Roboto Light"/>
              <a:cs typeface="Roboto Light"/>
              <a:sym typeface="Roboto Light"/>
            </a:endParaRPr>
          </a:p>
          <a:p>
            <a:pPr indent="0" lvl="0" marL="0" rtl="0" algn="l">
              <a:spcBef>
                <a:spcPts val="0"/>
              </a:spcBef>
              <a:spcAft>
                <a:spcPts val="0"/>
              </a:spcAft>
              <a:buNone/>
            </a:pPr>
            <a:r>
              <a:t/>
            </a:r>
            <a:endParaRPr sz="1800">
              <a:solidFill>
                <a:srgbClr val="E8F3F6"/>
              </a:solidFill>
              <a:latin typeface="Roboto Light"/>
              <a:ea typeface="Roboto Light"/>
              <a:cs typeface="Roboto Light"/>
              <a:sym typeface="Roboto Light"/>
            </a:endParaRPr>
          </a:p>
          <a:p>
            <a:pPr indent="0" lvl="0" marL="0" rtl="0" algn="l">
              <a:spcBef>
                <a:spcPts val="0"/>
              </a:spcBef>
              <a:spcAft>
                <a:spcPts val="0"/>
              </a:spcAft>
              <a:buNone/>
            </a:pPr>
            <a:r>
              <a:rPr lang="no" sz="1800">
                <a:solidFill>
                  <a:srgbClr val="E8F3F6"/>
                </a:solidFill>
                <a:latin typeface="Roboto Light"/>
                <a:ea typeface="Roboto Light"/>
                <a:cs typeface="Roboto Light"/>
                <a:sym typeface="Roboto Light"/>
              </a:rPr>
              <a:t>502 </a:t>
            </a:r>
            <a:r>
              <a:rPr lang="no" sz="1800">
                <a:solidFill>
                  <a:srgbClr val="E8F3F6"/>
                </a:solidFill>
                <a:latin typeface="Roboto Light"/>
                <a:ea typeface="Roboto Light"/>
                <a:cs typeface="Roboto Light"/>
                <a:sym typeface="Roboto Light"/>
              </a:rPr>
              <a:t>employees</a:t>
            </a:r>
            <a:r>
              <a:rPr lang="no" sz="1800">
                <a:solidFill>
                  <a:srgbClr val="E8F3F6"/>
                </a:solidFill>
                <a:latin typeface="Roboto Light"/>
                <a:ea typeface="Roboto Light"/>
                <a:cs typeface="Roboto Light"/>
                <a:sym typeface="Roboto Light"/>
              </a:rPr>
              <a:t> at </a:t>
            </a:r>
            <a:endParaRPr sz="1800">
              <a:solidFill>
                <a:srgbClr val="E8F3F6"/>
              </a:solidFill>
              <a:latin typeface="Roboto Light"/>
              <a:ea typeface="Roboto Light"/>
              <a:cs typeface="Roboto Light"/>
              <a:sym typeface="Roboto Light"/>
            </a:endParaRPr>
          </a:p>
          <a:p>
            <a:pPr indent="0" lvl="0" marL="0" rtl="0" algn="l">
              <a:spcBef>
                <a:spcPts val="0"/>
              </a:spcBef>
              <a:spcAft>
                <a:spcPts val="0"/>
              </a:spcAft>
              <a:buNone/>
            </a:pPr>
            <a:r>
              <a:rPr lang="no" sz="1800">
                <a:solidFill>
                  <a:srgbClr val="E8F3F6"/>
                </a:solidFill>
                <a:latin typeface="Roboto Light"/>
                <a:ea typeface="Roboto Light"/>
                <a:cs typeface="Roboto Light"/>
                <a:sym typeface="Roboto Light"/>
              </a:rPr>
              <a:t>9 locations</a:t>
            </a:r>
            <a:endParaRPr sz="1800">
              <a:solidFill>
                <a:srgbClr val="E8F3F6"/>
              </a:solidFill>
              <a:latin typeface="Roboto Light"/>
              <a:ea typeface="Roboto Light"/>
              <a:cs typeface="Roboto Light"/>
              <a:sym typeface="Roboto Light"/>
            </a:endParaRPr>
          </a:p>
          <a:p>
            <a:pPr indent="0" lvl="0" marL="0" rtl="0" algn="l">
              <a:spcBef>
                <a:spcPts val="0"/>
              </a:spcBef>
              <a:spcAft>
                <a:spcPts val="0"/>
              </a:spcAft>
              <a:buNone/>
            </a:pPr>
            <a:r>
              <a:t/>
            </a:r>
            <a:endParaRPr sz="1800">
              <a:solidFill>
                <a:srgbClr val="E8F3F6"/>
              </a:solidFill>
              <a:latin typeface="Roboto Light"/>
              <a:ea typeface="Roboto Light"/>
              <a:cs typeface="Roboto Light"/>
              <a:sym typeface="Roboto Light"/>
            </a:endParaRPr>
          </a:p>
          <a:p>
            <a:pPr indent="0" lvl="0" marL="0" rtl="0" algn="l">
              <a:spcBef>
                <a:spcPts val="0"/>
              </a:spcBef>
              <a:spcAft>
                <a:spcPts val="0"/>
              </a:spcAft>
              <a:buNone/>
            </a:pPr>
            <a:r>
              <a:rPr lang="no" sz="1800">
                <a:solidFill>
                  <a:srgbClr val="E8F3F6"/>
                </a:solidFill>
                <a:latin typeface="Roboto Light"/>
                <a:ea typeface="Roboto Light"/>
                <a:cs typeface="Roboto Light"/>
                <a:sym typeface="Roboto Light"/>
              </a:rPr>
              <a:t>85 operational forecasters </a:t>
            </a:r>
            <a:endParaRPr sz="1800">
              <a:solidFill>
                <a:srgbClr val="E8F3F6"/>
              </a:solidFill>
              <a:latin typeface="Roboto Light"/>
              <a:ea typeface="Roboto Light"/>
              <a:cs typeface="Roboto Light"/>
              <a:sym typeface="Roboto Light"/>
            </a:endParaRPr>
          </a:p>
        </p:txBody>
      </p:sp>
      <p:sp>
        <p:nvSpPr>
          <p:cNvPr id="77" name="Google Shape;77;p15"/>
          <p:cNvSpPr txBox="1"/>
          <p:nvPr/>
        </p:nvSpPr>
        <p:spPr>
          <a:xfrm>
            <a:off x="563125" y="454700"/>
            <a:ext cx="8087400" cy="1027200"/>
          </a:xfrm>
          <a:prstGeom prst="rect">
            <a:avLst/>
          </a:prstGeom>
          <a:noFill/>
          <a:ln>
            <a:noFill/>
          </a:ln>
        </p:spPr>
        <p:txBody>
          <a:bodyPr anchorCtr="0" anchor="b" bIns="91425" lIns="91425" spcFirstLastPara="1" rIns="91425" wrap="square" tIns="91425">
            <a:normAutofit fontScale="85000" lnSpcReduction="20000"/>
          </a:bodyPr>
          <a:lstStyle/>
          <a:p>
            <a:pPr indent="0" lvl="0" marL="0" rtl="0" algn="l">
              <a:spcBef>
                <a:spcPts val="0"/>
              </a:spcBef>
              <a:spcAft>
                <a:spcPts val="0"/>
              </a:spcAft>
              <a:buNone/>
            </a:pPr>
            <a:r>
              <a:rPr lang="no" sz="3824">
                <a:solidFill>
                  <a:srgbClr val="BADEE4"/>
                </a:solidFill>
                <a:latin typeface="Roboto Medium"/>
                <a:ea typeface="Roboto Medium"/>
                <a:cs typeface="Roboto Medium"/>
                <a:sym typeface="Roboto Medium"/>
              </a:rPr>
              <a:t>The Norwegian Meteorological Institute</a:t>
            </a:r>
            <a:endParaRPr sz="3824">
              <a:solidFill>
                <a:srgbClr val="BADEE4"/>
              </a:solidFill>
              <a:latin typeface="Roboto Medium"/>
              <a:ea typeface="Roboto Medium"/>
              <a:cs typeface="Roboto Medium"/>
              <a:sym typeface="Roboto Medium"/>
            </a:endParaRPr>
          </a:p>
          <a:p>
            <a:pPr indent="0" lvl="0" marL="0" rtl="0" algn="l">
              <a:spcBef>
                <a:spcPts val="0"/>
              </a:spcBef>
              <a:spcAft>
                <a:spcPts val="0"/>
              </a:spcAft>
              <a:buNone/>
            </a:pPr>
            <a:r>
              <a:t/>
            </a:r>
            <a:endParaRPr sz="3500">
              <a:solidFill>
                <a:srgbClr val="BADEE4"/>
              </a:solidFill>
              <a:latin typeface="Roboto Medium"/>
              <a:ea typeface="Roboto Medium"/>
              <a:cs typeface="Roboto Medium"/>
              <a:sym typeface="Roboto Medium"/>
            </a:endParaRPr>
          </a:p>
        </p:txBody>
      </p:sp>
      <p:pic>
        <p:nvPicPr>
          <p:cNvPr id="78" name="Google Shape;78;p15"/>
          <p:cNvPicPr preferRelativeResize="0"/>
          <p:nvPr/>
        </p:nvPicPr>
        <p:blipFill>
          <a:blip r:embed="rId3">
            <a:alphaModFix/>
          </a:blip>
          <a:stretch>
            <a:fillRect/>
          </a:stretch>
        </p:blipFill>
        <p:spPr>
          <a:xfrm>
            <a:off x="563124" y="1140600"/>
            <a:ext cx="4744500" cy="3504000"/>
          </a:xfrm>
          <a:prstGeom prst="flowChartAlternateProcess">
            <a:avLst/>
          </a:prstGeom>
          <a:noFill/>
          <a:ln>
            <a:noFill/>
          </a:ln>
        </p:spPr>
      </p:pic>
      <p:sp>
        <p:nvSpPr>
          <p:cNvPr id="79" name="Google Shape;79;p15"/>
          <p:cNvSpPr txBox="1"/>
          <p:nvPr/>
        </p:nvSpPr>
        <p:spPr>
          <a:xfrm>
            <a:off x="1000441" y="1932577"/>
            <a:ext cx="3870000" cy="2376000"/>
          </a:xfrm>
          <a:prstGeom prst="rect">
            <a:avLst/>
          </a:prstGeom>
          <a:noFill/>
          <a:ln>
            <a:noFill/>
          </a:ln>
        </p:spPr>
        <p:txBody>
          <a:bodyPr anchorCtr="0" anchor="t" bIns="0" lIns="0" spcFirstLastPara="1" rIns="0" wrap="square" tIns="0">
            <a:noAutofit/>
          </a:bodyPr>
          <a:lstStyle/>
          <a:p>
            <a:pPr indent="-27847" lvl="0" marL="97836" rtl="0" algn="l">
              <a:spcBef>
                <a:spcPts val="0"/>
              </a:spcBef>
              <a:spcAft>
                <a:spcPts val="0"/>
              </a:spcAft>
              <a:buNone/>
            </a:pPr>
            <a:r>
              <a:t/>
            </a:r>
            <a:endParaRPr sz="1102">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2">
              <a:solidFill>
                <a:srgbClr val="000000"/>
              </a:solidFill>
              <a:latin typeface="Times New Roman"/>
              <a:ea typeface="Times New Roman"/>
              <a:cs typeface="Times New Roman"/>
              <a:sym typeface="Times New Roman"/>
            </a:endParaRPr>
          </a:p>
        </p:txBody>
      </p:sp>
      <p:sp>
        <p:nvSpPr>
          <p:cNvPr id="80" name="Google Shape;80;p15"/>
          <p:cNvSpPr txBox="1"/>
          <p:nvPr/>
        </p:nvSpPr>
        <p:spPr>
          <a:xfrm>
            <a:off x="1671278" y="1625323"/>
            <a:ext cx="806700" cy="210000"/>
          </a:xfrm>
          <a:prstGeom prst="rect">
            <a:avLst/>
          </a:prstGeom>
          <a:solidFill>
            <a:srgbClr val="BADEE4"/>
          </a:solidFill>
          <a:ln>
            <a:noFill/>
          </a:ln>
        </p:spPr>
        <p:txBody>
          <a:bodyPr anchorCtr="0" anchor="t" bIns="47975" lIns="47975" spcFirstLastPara="1" rIns="47975" wrap="square" tIns="47975">
            <a:spAutoFit/>
          </a:bodyPr>
          <a:lstStyle/>
          <a:p>
            <a:pPr indent="0" lvl="0" marL="0" rtl="0" algn="l">
              <a:spcBef>
                <a:spcPts val="0"/>
              </a:spcBef>
              <a:spcAft>
                <a:spcPts val="0"/>
              </a:spcAft>
              <a:buNone/>
            </a:pPr>
            <a:r>
              <a:rPr lang="no" sz="734"/>
              <a:t>Longyearbyen</a:t>
            </a:r>
            <a:endParaRPr sz="734"/>
          </a:p>
        </p:txBody>
      </p:sp>
      <p:sp>
        <p:nvSpPr>
          <p:cNvPr id="81" name="Google Shape;81;p15"/>
          <p:cNvSpPr txBox="1"/>
          <p:nvPr/>
        </p:nvSpPr>
        <p:spPr>
          <a:xfrm>
            <a:off x="3026195" y="1694684"/>
            <a:ext cx="404700" cy="210000"/>
          </a:xfrm>
          <a:prstGeom prst="rect">
            <a:avLst/>
          </a:prstGeom>
          <a:solidFill>
            <a:srgbClr val="BADEE4"/>
          </a:solidFill>
          <a:ln>
            <a:noFill/>
          </a:ln>
        </p:spPr>
        <p:txBody>
          <a:bodyPr anchorCtr="0" anchor="t" bIns="47975" lIns="47975" spcFirstLastPara="1" rIns="47975" wrap="square" tIns="47975">
            <a:spAutoFit/>
          </a:bodyPr>
          <a:lstStyle/>
          <a:p>
            <a:pPr indent="0" lvl="0" marL="0" rtl="0" algn="l">
              <a:spcBef>
                <a:spcPts val="0"/>
              </a:spcBef>
              <a:spcAft>
                <a:spcPts val="0"/>
              </a:spcAft>
              <a:buNone/>
            </a:pPr>
            <a:r>
              <a:rPr lang="no" sz="734"/>
              <a:t>Hopen</a:t>
            </a:r>
            <a:endParaRPr sz="734"/>
          </a:p>
        </p:txBody>
      </p:sp>
      <p:sp>
        <p:nvSpPr>
          <p:cNvPr id="82" name="Google Shape;82;p15"/>
          <p:cNvSpPr txBox="1"/>
          <p:nvPr/>
        </p:nvSpPr>
        <p:spPr>
          <a:xfrm>
            <a:off x="2226319" y="2033692"/>
            <a:ext cx="524100" cy="210000"/>
          </a:xfrm>
          <a:prstGeom prst="rect">
            <a:avLst/>
          </a:prstGeom>
          <a:solidFill>
            <a:srgbClr val="BADEE4"/>
          </a:solidFill>
          <a:ln>
            <a:noFill/>
          </a:ln>
        </p:spPr>
        <p:txBody>
          <a:bodyPr anchorCtr="0" anchor="t" bIns="47975" lIns="47975" spcFirstLastPara="1" rIns="47975" wrap="square" tIns="47975">
            <a:spAutoFit/>
          </a:bodyPr>
          <a:lstStyle/>
          <a:p>
            <a:pPr indent="0" lvl="0" marL="0" rtl="0" algn="l">
              <a:spcBef>
                <a:spcPts val="0"/>
              </a:spcBef>
              <a:spcAft>
                <a:spcPts val="0"/>
              </a:spcAft>
              <a:buNone/>
            </a:pPr>
            <a:r>
              <a:rPr lang="no" sz="734"/>
              <a:t>Bjørnøya</a:t>
            </a:r>
            <a:endParaRPr sz="734"/>
          </a:p>
        </p:txBody>
      </p:sp>
      <p:sp>
        <p:nvSpPr>
          <p:cNvPr id="83" name="Google Shape;83;p15"/>
          <p:cNvSpPr txBox="1"/>
          <p:nvPr/>
        </p:nvSpPr>
        <p:spPr>
          <a:xfrm>
            <a:off x="1116250" y="2576216"/>
            <a:ext cx="597000" cy="210000"/>
          </a:xfrm>
          <a:prstGeom prst="rect">
            <a:avLst/>
          </a:prstGeom>
          <a:solidFill>
            <a:srgbClr val="BADEE4"/>
          </a:solidFill>
          <a:ln>
            <a:noFill/>
          </a:ln>
        </p:spPr>
        <p:txBody>
          <a:bodyPr anchorCtr="0" anchor="t" bIns="47975" lIns="47975" spcFirstLastPara="1" rIns="47975" wrap="square" tIns="47975">
            <a:spAutoFit/>
          </a:bodyPr>
          <a:lstStyle/>
          <a:p>
            <a:pPr indent="0" lvl="0" marL="0" rtl="0" algn="l">
              <a:spcBef>
                <a:spcPts val="0"/>
              </a:spcBef>
              <a:spcAft>
                <a:spcPts val="0"/>
              </a:spcAft>
              <a:buNone/>
            </a:pPr>
            <a:r>
              <a:rPr lang="no" sz="734"/>
              <a:t>Jan Mayen</a:t>
            </a:r>
            <a:endParaRPr sz="734"/>
          </a:p>
        </p:txBody>
      </p:sp>
      <p:sp>
        <p:nvSpPr>
          <p:cNvPr id="84" name="Google Shape;84;p15"/>
          <p:cNvSpPr txBox="1"/>
          <p:nvPr/>
        </p:nvSpPr>
        <p:spPr>
          <a:xfrm>
            <a:off x="2477938" y="2621774"/>
            <a:ext cx="452400" cy="210000"/>
          </a:xfrm>
          <a:prstGeom prst="rect">
            <a:avLst/>
          </a:prstGeom>
          <a:solidFill>
            <a:srgbClr val="BADEE4"/>
          </a:solidFill>
          <a:ln>
            <a:noFill/>
          </a:ln>
        </p:spPr>
        <p:txBody>
          <a:bodyPr anchorCtr="0" anchor="t" bIns="47975" lIns="47975" spcFirstLastPara="1" rIns="47975" wrap="square" tIns="47975">
            <a:spAutoFit/>
          </a:bodyPr>
          <a:lstStyle/>
          <a:p>
            <a:pPr indent="0" lvl="0" marL="0" rtl="0" algn="l">
              <a:spcBef>
                <a:spcPts val="0"/>
              </a:spcBef>
              <a:spcAft>
                <a:spcPts val="0"/>
              </a:spcAft>
              <a:buNone/>
            </a:pPr>
            <a:r>
              <a:rPr lang="no" sz="734"/>
              <a:t>Tromsø</a:t>
            </a:r>
            <a:endParaRPr sz="734"/>
          </a:p>
        </p:txBody>
      </p:sp>
      <p:sp>
        <p:nvSpPr>
          <p:cNvPr id="85" name="Google Shape;85;p15"/>
          <p:cNvSpPr txBox="1"/>
          <p:nvPr/>
        </p:nvSpPr>
        <p:spPr>
          <a:xfrm>
            <a:off x="3201761" y="2763605"/>
            <a:ext cx="552600" cy="210000"/>
          </a:xfrm>
          <a:prstGeom prst="rect">
            <a:avLst/>
          </a:prstGeom>
          <a:solidFill>
            <a:srgbClr val="BADEE4"/>
          </a:solidFill>
          <a:ln>
            <a:noFill/>
          </a:ln>
        </p:spPr>
        <p:txBody>
          <a:bodyPr anchorCtr="0" anchor="t" bIns="47975" lIns="47975" spcFirstLastPara="1" rIns="47975" wrap="square" tIns="47975">
            <a:spAutoFit/>
          </a:bodyPr>
          <a:lstStyle/>
          <a:p>
            <a:pPr indent="0" lvl="0" marL="0" rtl="0" algn="l">
              <a:spcBef>
                <a:spcPts val="0"/>
              </a:spcBef>
              <a:spcAft>
                <a:spcPts val="0"/>
              </a:spcAft>
              <a:buNone/>
            </a:pPr>
            <a:r>
              <a:rPr lang="no" sz="734"/>
              <a:t>Bardufoss</a:t>
            </a:r>
            <a:endParaRPr sz="734"/>
          </a:p>
        </p:txBody>
      </p:sp>
      <p:sp>
        <p:nvSpPr>
          <p:cNvPr id="86" name="Google Shape;86;p15"/>
          <p:cNvSpPr txBox="1"/>
          <p:nvPr/>
        </p:nvSpPr>
        <p:spPr>
          <a:xfrm>
            <a:off x="2163414" y="3548852"/>
            <a:ext cx="486900" cy="210000"/>
          </a:xfrm>
          <a:prstGeom prst="rect">
            <a:avLst/>
          </a:prstGeom>
          <a:solidFill>
            <a:srgbClr val="BADEE4"/>
          </a:solidFill>
          <a:ln>
            <a:noFill/>
          </a:ln>
        </p:spPr>
        <p:txBody>
          <a:bodyPr anchorCtr="0" anchor="t" bIns="47975" lIns="47975" spcFirstLastPara="1" rIns="47975" wrap="square" tIns="47975">
            <a:spAutoFit/>
          </a:bodyPr>
          <a:lstStyle/>
          <a:p>
            <a:pPr indent="0" lvl="0" marL="0" rtl="0" algn="l">
              <a:spcBef>
                <a:spcPts val="0"/>
              </a:spcBef>
              <a:spcAft>
                <a:spcPts val="0"/>
              </a:spcAft>
              <a:buNone/>
            </a:pPr>
            <a:r>
              <a:rPr lang="no" sz="734"/>
              <a:t>Ørlandet</a:t>
            </a:r>
            <a:endParaRPr sz="734"/>
          </a:p>
        </p:txBody>
      </p:sp>
      <p:sp>
        <p:nvSpPr>
          <p:cNvPr id="87" name="Google Shape;87;p15"/>
          <p:cNvSpPr txBox="1"/>
          <p:nvPr/>
        </p:nvSpPr>
        <p:spPr>
          <a:xfrm>
            <a:off x="3026195" y="4036724"/>
            <a:ext cx="310200" cy="210000"/>
          </a:xfrm>
          <a:prstGeom prst="rect">
            <a:avLst/>
          </a:prstGeom>
          <a:solidFill>
            <a:srgbClr val="BADEE4"/>
          </a:solidFill>
          <a:ln>
            <a:noFill/>
          </a:ln>
        </p:spPr>
        <p:txBody>
          <a:bodyPr anchorCtr="0" anchor="t" bIns="47975" lIns="47975" spcFirstLastPara="1" rIns="47975" wrap="square" tIns="47975">
            <a:spAutoFit/>
          </a:bodyPr>
          <a:lstStyle/>
          <a:p>
            <a:pPr indent="0" lvl="0" marL="0" rtl="0" algn="l">
              <a:spcBef>
                <a:spcPts val="0"/>
              </a:spcBef>
              <a:spcAft>
                <a:spcPts val="0"/>
              </a:spcAft>
              <a:buNone/>
            </a:pPr>
            <a:r>
              <a:rPr lang="no" sz="734"/>
              <a:t>Oslo</a:t>
            </a:r>
            <a:endParaRPr sz="734"/>
          </a:p>
        </p:txBody>
      </p:sp>
      <p:sp>
        <p:nvSpPr>
          <p:cNvPr id="88" name="Google Shape;88;p15"/>
          <p:cNvSpPr txBox="1"/>
          <p:nvPr/>
        </p:nvSpPr>
        <p:spPr>
          <a:xfrm>
            <a:off x="2023683" y="3958166"/>
            <a:ext cx="404700" cy="210000"/>
          </a:xfrm>
          <a:prstGeom prst="rect">
            <a:avLst/>
          </a:prstGeom>
          <a:solidFill>
            <a:srgbClr val="BADEE4"/>
          </a:solidFill>
          <a:ln>
            <a:noFill/>
          </a:ln>
        </p:spPr>
        <p:txBody>
          <a:bodyPr anchorCtr="0" anchor="t" bIns="47975" lIns="47975" spcFirstLastPara="1" rIns="47975" wrap="square" tIns="47975">
            <a:spAutoFit/>
          </a:bodyPr>
          <a:lstStyle/>
          <a:p>
            <a:pPr indent="0" lvl="0" marL="0" rtl="0" algn="l">
              <a:spcBef>
                <a:spcPts val="0"/>
              </a:spcBef>
              <a:spcAft>
                <a:spcPts val="0"/>
              </a:spcAft>
              <a:buNone/>
            </a:pPr>
            <a:r>
              <a:rPr lang="no" sz="734"/>
              <a:t>Bergen</a:t>
            </a:r>
            <a:endParaRPr sz="734"/>
          </a:p>
        </p:txBody>
      </p:sp>
      <p:sp>
        <p:nvSpPr>
          <p:cNvPr id="89" name="Google Shape;89;p15"/>
          <p:cNvSpPr/>
          <p:nvPr/>
        </p:nvSpPr>
        <p:spPr>
          <a:xfrm rot="5400000">
            <a:off x="3878725" y="3301650"/>
            <a:ext cx="1023300" cy="1517700"/>
          </a:xfrm>
          <a:prstGeom prst="round1Rect">
            <a:avLst>
              <a:gd fmla="val 16667" name="adj"/>
            </a:avLst>
          </a:prstGeom>
          <a:solidFill>
            <a:srgbClr val="BADE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p15"/>
          <p:cNvSpPr/>
          <p:nvPr/>
        </p:nvSpPr>
        <p:spPr>
          <a:xfrm>
            <a:off x="3973045" y="3654270"/>
            <a:ext cx="1222200" cy="880200"/>
          </a:xfrm>
          <a:prstGeom prst="rect">
            <a:avLst/>
          </a:prstGeom>
          <a:noFill/>
          <a:ln>
            <a:noFill/>
          </a:ln>
        </p:spPr>
        <p:txBody>
          <a:bodyPr anchorCtr="0" anchor="t" bIns="23975" lIns="47975" spcFirstLastPara="1" rIns="47975" wrap="square" tIns="23975">
            <a:noAutofit/>
          </a:bodyPr>
          <a:lstStyle/>
          <a:p>
            <a:pPr indent="0" lvl="0" marL="0" marR="0" rtl="0" algn="l">
              <a:spcBef>
                <a:spcPts val="0"/>
              </a:spcBef>
              <a:spcAft>
                <a:spcPts val="0"/>
              </a:spcAft>
              <a:buClr>
                <a:srgbClr val="000000"/>
              </a:buClr>
              <a:buFont typeface="Arial"/>
              <a:buNone/>
            </a:pPr>
            <a:r>
              <a:rPr b="1" lang="no" sz="682">
                <a:solidFill>
                  <a:srgbClr val="FFFFFF"/>
                </a:solidFill>
              </a:rPr>
              <a:t>Regional forecast centers</a:t>
            </a:r>
            <a:endParaRPr b="1" sz="682">
              <a:solidFill>
                <a:srgbClr val="FFFFFF"/>
              </a:solidFill>
            </a:endParaRPr>
          </a:p>
          <a:p>
            <a:pPr indent="0" lvl="0" marL="0" marR="0" rtl="0" algn="l">
              <a:spcBef>
                <a:spcPts val="0"/>
              </a:spcBef>
              <a:spcAft>
                <a:spcPts val="0"/>
              </a:spcAft>
              <a:buClr>
                <a:srgbClr val="000000"/>
              </a:buClr>
              <a:buFont typeface="Arial"/>
              <a:buNone/>
            </a:pPr>
            <a:r>
              <a:t/>
            </a:r>
            <a:endParaRPr b="1" sz="682">
              <a:solidFill>
                <a:srgbClr val="FFFFFF"/>
              </a:solidFill>
            </a:endParaRPr>
          </a:p>
          <a:p>
            <a:pPr indent="0" lvl="0" marL="0" marR="0" rtl="0" algn="l">
              <a:spcBef>
                <a:spcPts val="0"/>
              </a:spcBef>
              <a:spcAft>
                <a:spcPts val="0"/>
              </a:spcAft>
              <a:buClr>
                <a:srgbClr val="000000"/>
              </a:buClr>
              <a:buFont typeface="Arial"/>
              <a:buNone/>
            </a:pPr>
            <a:r>
              <a:t/>
            </a:r>
            <a:endParaRPr b="1" sz="682">
              <a:solidFill>
                <a:srgbClr val="FFFFFF"/>
              </a:solidFill>
            </a:endParaRPr>
          </a:p>
          <a:p>
            <a:pPr indent="0" lvl="0" marL="0" rtl="0" algn="l">
              <a:spcBef>
                <a:spcPts val="0"/>
              </a:spcBef>
              <a:spcAft>
                <a:spcPts val="0"/>
              </a:spcAft>
              <a:buClr>
                <a:srgbClr val="000000"/>
              </a:buClr>
              <a:buFont typeface="Arial"/>
              <a:buNone/>
            </a:pPr>
            <a:r>
              <a:rPr b="1" lang="no" sz="682">
                <a:solidFill>
                  <a:srgbClr val="FFFFFF"/>
                </a:solidFill>
              </a:rPr>
              <a:t>Meteorological offices</a:t>
            </a:r>
            <a:endParaRPr b="1" sz="682">
              <a:solidFill>
                <a:srgbClr val="FFFFFF"/>
              </a:solidFill>
            </a:endParaRPr>
          </a:p>
          <a:p>
            <a:pPr indent="0" lvl="0" marL="0" rtl="0" algn="l">
              <a:spcBef>
                <a:spcPts val="0"/>
              </a:spcBef>
              <a:spcAft>
                <a:spcPts val="0"/>
              </a:spcAft>
              <a:buClr>
                <a:srgbClr val="000000"/>
              </a:buClr>
              <a:buFont typeface="Arial"/>
              <a:buNone/>
            </a:pPr>
            <a:r>
              <a:t/>
            </a:r>
            <a:endParaRPr b="1" sz="682">
              <a:solidFill>
                <a:srgbClr val="FFFFFF"/>
              </a:solidFill>
            </a:endParaRPr>
          </a:p>
          <a:p>
            <a:pPr indent="0" lvl="0" marL="0" rtl="0" algn="l">
              <a:spcBef>
                <a:spcPts val="0"/>
              </a:spcBef>
              <a:spcAft>
                <a:spcPts val="0"/>
              </a:spcAft>
              <a:buClr>
                <a:srgbClr val="000000"/>
              </a:buClr>
              <a:buFont typeface="Arial"/>
              <a:buNone/>
            </a:pPr>
            <a:r>
              <a:t/>
            </a:r>
            <a:endParaRPr b="1" sz="682">
              <a:solidFill>
                <a:srgbClr val="FFFFFF"/>
              </a:solidFill>
            </a:endParaRPr>
          </a:p>
          <a:p>
            <a:pPr indent="0" lvl="0" marL="0" rtl="0" algn="l">
              <a:spcBef>
                <a:spcPts val="0"/>
              </a:spcBef>
              <a:spcAft>
                <a:spcPts val="0"/>
              </a:spcAft>
              <a:buClr>
                <a:srgbClr val="000000"/>
              </a:buClr>
              <a:buFont typeface="Arial"/>
              <a:buNone/>
            </a:pPr>
            <a:r>
              <a:rPr b="1" lang="no" sz="682">
                <a:solidFill>
                  <a:srgbClr val="FFFFFF"/>
                </a:solidFill>
              </a:rPr>
              <a:t>Weather observation stations</a:t>
            </a:r>
            <a:endParaRPr b="1" sz="682">
              <a:solidFill>
                <a:srgbClr val="FFFFFF"/>
              </a:solidFill>
            </a:endParaRPr>
          </a:p>
          <a:p>
            <a:pPr indent="0" lvl="0" marL="0" rtl="0" algn="l">
              <a:spcBef>
                <a:spcPts val="0"/>
              </a:spcBef>
              <a:spcAft>
                <a:spcPts val="0"/>
              </a:spcAft>
              <a:buClr>
                <a:srgbClr val="000000"/>
              </a:buClr>
              <a:buFont typeface="Arial"/>
              <a:buNone/>
            </a:pPr>
            <a:r>
              <a:t/>
            </a:r>
            <a:endParaRPr sz="629">
              <a:solidFill>
                <a:srgbClr val="000000"/>
              </a:solidFill>
            </a:endParaRPr>
          </a:p>
        </p:txBody>
      </p:sp>
      <p:sp>
        <p:nvSpPr>
          <p:cNvPr id="91" name="Google Shape;91;p15"/>
          <p:cNvSpPr/>
          <p:nvPr/>
        </p:nvSpPr>
        <p:spPr>
          <a:xfrm>
            <a:off x="3771138" y="3654268"/>
            <a:ext cx="151200" cy="151200"/>
          </a:xfrm>
          <a:prstGeom prst="ellipse">
            <a:avLst/>
          </a:prstGeom>
          <a:solidFill>
            <a:srgbClr val="74C4D7"/>
          </a:solidFill>
          <a:ln cap="flat" cmpd="sng" w="5000">
            <a:solidFill>
              <a:srgbClr val="E9E9E9"/>
            </a:solidFill>
            <a:prstDash val="solid"/>
            <a:round/>
            <a:headEnd len="sm" w="sm" type="none"/>
            <a:tailEnd len="sm" w="sm" type="none"/>
          </a:ln>
        </p:spPr>
        <p:txBody>
          <a:bodyPr anchorCtr="0" anchor="ctr" bIns="23975" lIns="47975" spcFirstLastPara="1" rIns="47975" wrap="square" tIns="23975">
            <a:noAutofit/>
          </a:bodyPr>
          <a:lstStyle/>
          <a:p>
            <a:pPr indent="0" lvl="0" marL="0" marR="0" rtl="0" algn="ctr">
              <a:spcBef>
                <a:spcPts val="0"/>
              </a:spcBef>
              <a:spcAft>
                <a:spcPts val="0"/>
              </a:spcAft>
              <a:buNone/>
            </a:pPr>
            <a:r>
              <a:t/>
            </a:r>
            <a:endParaRPr sz="944">
              <a:solidFill>
                <a:srgbClr val="000000"/>
              </a:solidFill>
              <a:latin typeface="Times New Roman"/>
              <a:ea typeface="Times New Roman"/>
              <a:cs typeface="Times New Roman"/>
              <a:sym typeface="Times New Roman"/>
            </a:endParaRPr>
          </a:p>
        </p:txBody>
      </p:sp>
      <p:sp>
        <p:nvSpPr>
          <p:cNvPr id="92" name="Google Shape;92;p15"/>
          <p:cNvSpPr/>
          <p:nvPr/>
        </p:nvSpPr>
        <p:spPr>
          <a:xfrm>
            <a:off x="3799481" y="4015952"/>
            <a:ext cx="94500" cy="94500"/>
          </a:xfrm>
          <a:prstGeom prst="ellipse">
            <a:avLst/>
          </a:prstGeom>
          <a:solidFill>
            <a:srgbClr val="0090A8"/>
          </a:solidFill>
          <a:ln cap="flat" cmpd="sng" w="5000">
            <a:solidFill>
              <a:srgbClr val="E9E9E9"/>
            </a:solidFill>
            <a:prstDash val="solid"/>
            <a:round/>
            <a:headEnd len="sm" w="sm" type="none"/>
            <a:tailEnd len="sm" w="sm" type="none"/>
          </a:ln>
        </p:spPr>
        <p:txBody>
          <a:bodyPr anchorCtr="0" anchor="ctr" bIns="23975" lIns="47975" spcFirstLastPara="1" rIns="47975" wrap="square" tIns="23975">
            <a:noAutofit/>
          </a:bodyPr>
          <a:lstStyle/>
          <a:p>
            <a:pPr indent="0" lvl="0" marL="0" marR="0" rtl="0" algn="l">
              <a:spcBef>
                <a:spcPts val="0"/>
              </a:spcBef>
              <a:spcAft>
                <a:spcPts val="0"/>
              </a:spcAft>
              <a:buNone/>
            </a:pPr>
            <a:r>
              <a:t/>
            </a:r>
            <a:endParaRPr sz="944">
              <a:solidFill>
                <a:srgbClr val="000000"/>
              </a:solidFill>
              <a:latin typeface="Times New Roman"/>
              <a:ea typeface="Times New Roman"/>
              <a:cs typeface="Times New Roman"/>
              <a:sym typeface="Times New Roman"/>
            </a:endParaRPr>
          </a:p>
        </p:txBody>
      </p:sp>
      <p:sp>
        <p:nvSpPr>
          <p:cNvPr id="93" name="Google Shape;93;p15"/>
          <p:cNvSpPr/>
          <p:nvPr/>
        </p:nvSpPr>
        <p:spPr>
          <a:xfrm>
            <a:off x="3799481" y="4320950"/>
            <a:ext cx="94500" cy="94500"/>
          </a:xfrm>
          <a:prstGeom prst="ellipse">
            <a:avLst/>
          </a:prstGeom>
          <a:solidFill>
            <a:srgbClr val="FFFFFF"/>
          </a:solidFill>
          <a:ln cap="flat" cmpd="sng" w="5000">
            <a:solidFill>
              <a:srgbClr val="0090A8"/>
            </a:solidFill>
            <a:prstDash val="solid"/>
            <a:round/>
            <a:headEnd len="sm" w="sm" type="none"/>
            <a:tailEnd len="sm" w="sm" type="none"/>
          </a:ln>
        </p:spPr>
        <p:txBody>
          <a:bodyPr anchorCtr="0" anchor="ctr" bIns="23975" lIns="47975" spcFirstLastPara="1" rIns="47975" wrap="square" tIns="23975">
            <a:noAutofit/>
          </a:bodyPr>
          <a:lstStyle/>
          <a:p>
            <a:pPr indent="0" lvl="0" marL="0" marR="0" rtl="0" algn="l">
              <a:spcBef>
                <a:spcPts val="0"/>
              </a:spcBef>
              <a:spcAft>
                <a:spcPts val="0"/>
              </a:spcAft>
              <a:buNone/>
            </a:pPr>
            <a:r>
              <a:t/>
            </a:r>
            <a:endParaRPr sz="944">
              <a:solidFill>
                <a:srgbClr val="000000"/>
              </a:solidFill>
              <a:latin typeface="Times New Roman"/>
              <a:ea typeface="Times New Roman"/>
              <a:cs typeface="Times New Roman"/>
              <a:sym typeface="Times New Roman"/>
            </a:endParaRPr>
          </a:p>
        </p:txBody>
      </p:sp>
      <p:sp>
        <p:nvSpPr>
          <p:cNvPr id="94" name="Google Shape;94;p15"/>
          <p:cNvSpPr/>
          <p:nvPr/>
        </p:nvSpPr>
        <p:spPr>
          <a:xfrm>
            <a:off x="2834890" y="4036722"/>
            <a:ext cx="151200" cy="151200"/>
          </a:xfrm>
          <a:prstGeom prst="ellipse">
            <a:avLst/>
          </a:prstGeom>
          <a:solidFill>
            <a:srgbClr val="74C4D7"/>
          </a:solidFill>
          <a:ln cap="flat" cmpd="sng" w="5000">
            <a:solidFill>
              <a:srgbClr val="E9E9E9"/>
            </a:solidFill>
            <a:prstDash val="solid"/>
            <a:round/>
            <a:headEnd len="sm" w="sm" type="none"/>
            <a:tailEnd len="sm" w="sm" type="none"/>
          </a:ln>
        </p:spPr>
        <p:txBody>
          <a:bodyPr anchorCtr="0" anchor="ctr" bIns="23975" lIns="47975" spcFirstLastPara="1" rIns="47975" wrap="square" tIns="23975">
            <a:noAutofit/>
          </a:bodyPr>
          <a:lstStyle/>
          <a:p>
            <a:pPr indent="0" lvl="0" marL="0" marR="0" rtl="0" algn="ctr">
              <a:spcBef>
                <a:spcPts val="0"/>
              </a:spcBef>
              <a:spcAft>
                <a:spcPts val="0"/>
              </a:spcAft>
              <a:buNone/>
            </a:pPr>
            <a:r>
              <a:t/>
            </a:r>
            <a:endParaRPr sz="944">
              <a:solidFill>
                <a:srgbClr val="000000"/>
              </a:solidFill>
              <a:latin typeface="Times New Roman"/>
              <a:ea typeface="Times New Roman"/>
              <a:cs typeface="Times New Roman"/>
              <a:sym typeface="Times New Roman"/>
            </a:endParaRPr>
          </a:p>
        </p:txBody>
      </p:sp>
      <p:sp>
        <p:nvSpPr>
          <p:cNvPr id="95" name="Google Shape;95;p15"/>
          <p:cNvSpPr/>
          <p:nvPr/>
        </p:nvSpPr>
        <p:spPr>
          <a:xfrm>
            <a:off x="2477932" y="3987608"/>
            <a:ext cx="151200" cy="151200"/>
          </a:xfrm>
          <a:prstGeom prst="ellipse">
            <a:avLst/>
          </a:prstGeom>
          <a:solidFill>
            <a:srgbClr val="74C4D7"/>
          </a:solidFill>
          <a:ln cap="flat" cmpd="sng" w="5000">
            <a:solidFill>
              <a:srgbClr val="E9E9E9"/>
            </a:solidFill>
            <a:prstDash val="solid"/>
            <a:round/>
            <a:headEnd len="sm" w="sm" type="none"/>
            <a:tailEnd len="sm" w="sm" type="none"/>
          </a:ln>
        </p:spPr>
        <p:txBody>
          <a:bodyPr anchorCtr="0" anchor="ctr" bIns="23975" lIns="47975" spcFirstLastPara="1" rIns="47975" wrap="square" tIns="23975">
            <a:noAutofit/>
          </a:bodyPr>
          <a:lstStyle/>
          <a:p>
            <a:pPr indent="0" lvl="0" marL="0" marR="0" rtl="0" algn="ctr">
              <a:spcBef>
                <a:spcPts val="0"/>
              </a:spcBef>
              <a:spcAft>
                <a:spcPts val="0"/>
              </a:spcAft>
              <a:buNone/>
            </a:pPr>
            <a:r>
              <a:t/>
            </a:r>
            <a:endParaRPr sz="944">
              <a:solidFill>
                <a:srgbClr val="000000"/>
              </a:solidFill>
              <a:latin typeface="Times New Roman"/>
              <a:ea typeface="Times New Roman"/>
              <a:cs typeface="Times New Roman"/>
              <a:sym typeface="Times New Roman"/>
            </a:endParaRPr>
          </a:p>
        </p:txBody>
      </p:sp>
      <p:sp>
        <p:nvSpPr>
          <p:cNvPr id="96" name="Google Shape;96;p15"/>
          <p:cNvSpPr/>
          <p:nvPr/>
        </p:nvSpPr>
        <p:spPr>
          <a:xfrm>
            <a:off x="2724577" y="3606638"/>
            <a:ext cx="94500" cy="94500"/>
          </a:xfrm>
          <a:prstGeom prst="ellipse">
            <a:avLst/>
          </a:prstGeom>
          <a:solidFill>
            <a:srgbClr val="0090A8"/>
          </a:solidFill>
          <a:ln cap="flat" cmpd="sng" w="5000">
            <a:solidFill>
              <a:srgbClr val="E9E9E9"/>
            </a:solidFill>
            <a:prstDash val="solid"/>
            <a:round/>
            <a:headEnd len="sm" w="sm" type="none"/>
            <a:tailEnd len="sm" w="sm" type="none"/>
          </a:ln>
        </p:spPr>
        <p:txBody>
          <a:bodyPr anchorCtr="0" anchor="ctr" bIns="23975" lIns="47975" spcFirstLastPara="1" rIns="47975" wrap="square" tIns="23975">
            <a:noAutofit/>
          </a:bodyPr>
          <a:lstStyle/>
          <a:p>
            <a:pPr indent="0" lvl="0" marL="0" marR="0" rtl="0" algn="l">
              <a:spcBef>
                <a:spcPts val="0"/>
              </a:spcBef>
              <a:spcAft>
                <a:spcPts val="0"/>
              </a:spcAft>
              <a:buNone/>
            </a:pPr>
            <a:r>
              <a:t/>
            </a:r>
            <a:endParaRPr sz="944">
              <a:solidFill>
                <a:srgbClr val="000000"/>
              </a:solidFill>
              <a:latin typeface="Times New Roman"/>
              <a:ea typeface="Times New Roman"/>
              <a:cs typeface="Times New Roman"/>
              <a:sym typeface="Times New Roman"/>
            </a:endParaRPr>
          </a:p>
        </p:txBody>
      </p:sp>
      <p:sp>
        <p:nvSpPr>
          <p:cNvPr id="97" name="Google Shape;97;p15"/>
          <p:cNvSpPr/>
          <p:nvPr/>
        </p:nvSpPr>
        <p:spPr>
          <a:xfrm>
            <a:off x="3026189" y="2786265"/>
            <a:ext cx="94500" cy="94500"/>
          </a:xfrm>
          <a:prstGeom prst="ellipse">
            <a:avLst/>
          </a:prstGeom>
          <a:solidFill>
            <a:srgbClr val="0090A8"/>
          </a:solidFill>
          <a:ln cap="flat" cmpd="sng" w="5000">
            <a:solidFill>
              <a:srgbClr val="E9E9E9"/>
            </a:solidFill>
            <a:prstDash val="solid"/>
            <a:round/>
            <a:headEnd len="sm" w="sm" type="none"/>
            <a:tailEnd len="sm" w="sm" type="none"/>
          </a:ln>
        </p:spPr>
        <p:txBody>
          <a:bodyPr anchorCtr="0" anchor="ctr" bIns="23975" lIns="47975" spcFirstLastPara="1" rIns="47975" wrap="square" tIns="23975">
            <a:noAutofit/>
          </a:bodyPr>
          <a:lstStyle/>
          <a:p>
            <a:pPr indent="0" lvl="0" marL="0" marR="0" rtl="0" algn="l">
              <a:spcBef>
                <a:spcPts val="0"/>
              </a:spcBef>
              <a:spcAft>
                <a:spcPts val="0"/>
              </a:spcAft>
              <a:buNone/>
            </a:pPr>
            <a:r>
              <a:t/>
            </a:r>
            <a:endParaRPr sz="944">
              <a:solidFill>
                <a:srgbClr val="000000"/>
              </a:solidFill>
              <a:latin typeface="Times New Roman"/>
              <a:ea typeface="Times New Roman"/>
              <a:cs typeface="Times New Roman"/>
              <a:sym typeface="Times New Roman"/>
            </a:endParaRPr>
          </a:p>
        </p:txBody>
      </p:sp>
      <p:sp>
        <p:nvSpPr>
          <p:cNvPr id="98" name="Google Shape;98;p15"/>
          <p:cNvSpPr/>
          <p:nvPr/>
        </p:nvSpPr>
        <p:spPr>
          <a:xfrm>
            <a:off x="2969504" y="2651216"/>
            <a:ext cx="151200" cy="151200"/>
          </a:xfrm>
          <a:prstGeom prst="ellipse">
            <a:avLst/>
          </a:prstGeom>
          <a:solidFill>
            <a:srgbClr val="74C4D7"/>
          </a:solidFill>
          <a:ln cap="flat" cmpd="sng" w="5000">
            <a:solidFill>
              <a:srgbClr val="E9E9E9"/>
            </a:solidFill>
            <a:prstDash val="solid"/>
            <a:round/>
            <a:headEnd len="sm" w="sm" type="none"/>
            <a:tailEnd len="sm" w="sm" type="none"/>
          </a:ln>
        </p:spPr>
        <p:txBody>
          <a:bodyPr anchorCtr="0" anchor="ctr" bIns="23975" lIns="47975" spcFirstLastPara="1" rIns="47975" wrap="square" tIns="23975">
            <a:noAutofit/>
          </a:bodyPr>
          <a:lstStyle/>
          <a:p>
            <a:pPr indent="0" lvl="0" marL="0" marR="0" rtl="0" algn="ctr">
              <a:spcBef>
                <a:spcPts val="0"/>
              </a:spcBef>
              <a:spcAft>
                <a:spcPts val="0"/>
              </a:spcAft>
              <a:buNone/>
            </a:pPr>
            <a:r>
              <a:t/>
            </a:r>
            <a:endParaRPr sz="944">
              <a:solidFill>
                <a:srgbClr val="000000"/>
              </a:solidFill>
              <a:latin typeface="Times New Roman"/>
              <a:ea typeface="Times New Roman"/>
              <a:cs typeface="Times New Roman"/>
              <a:sym typeface="Times New Roman"/>
            </a:endParaRPr>
          </a:p>
        </p:txBody>
      </p:sp>
      <p:sp>
        <p:nvSpPr>
          <p:cNvPr id="99" name="Google Shape;99;p15"/>
          <p:cNvSpPr/>
          <p:nvPr/>
        </p:nvSpPr>
        <p:spPr>
          <a:xfrm>
            <a:off x="2794240" y="2091479"/>
            <a:ext cx="94500" cy="94500"/>
          </a:xfrm>
          <a:prstGeom prst="ellipse">
            <a:avLst/>
          </a:prstGeom>
          <a:solidFill>
            <a:srgbClr val="FFFFFF"/>
          </a:solidFill>
          <a:ln cap="flat" cmpd="sng" w="5000">
            <a:solidFill>
              <a:srgbClr val="0090A8"/>
            </a:solidFill>
            <a:prstDash val="solid"/>
            <a:round/>
            <a:headEnd len="sm" w="sm" type="none"/>
            <a:tailEnd len="sm" w="sm" type="none"/>
          </a:ln>
        </p:spPr>
        <p:txBody>
          <a:bodyPr anchorCtr="0" anchor="ctr" bIns="23975" lIns="47975" spcFirstLastPara="1" rIns="47975" wrap="square" tIns="23975">
            <a:noAutofit/>
          </a:bodyPr>
          <a:lstStyle/>
          <a:p>
            <a:pPr indent="0" lvl="0" marL="0" marR="0" rtl="0" algn="l">
              <a:spcBef>
                <a:spcPts val="0"/>
              </a:spcBef>
              <a:spcAft>
                <a:spcPts val="0"/>
              </a:spcAft>
              <a:buNone/>
            </a:pPr>
            <a:r>
              <a:t/>
            </a:r>
            <a:endParaRPr sz="944">
              <a:solidFill>
                <a:srgbClr val="000000"/>
              </a:solidFill>
              <a:latin typeface="Times New Roman"/>
              <a:ea typeface="Times New Roman"/>
              <a:cs typeface="Times New Roman"/>
              <a:sym typeface="Times New Roman"/>
            </a:endParaRPr>
          </a:p>
        </p:txBody>
      </p:sp>
      <p:sp>
        <p:nvSpPr>
          <p:cNvPr id="100" name="Google Shape;100;p15"/>
          <p:cNvSpPr/>
          <p:nvPr/>
        </p:nvSpPr>
        <p:spPr>
          <a:xfrm>
            <a:off x="2863233" y="1752470"/>
            <a:ext cx="94500" cy="94500"/>
          </a:xfrm>
          <a:prstGeom prst="ellipse">
            <a:avLst/>
          </a:prstGeom>
          <a:solidFill>
            <a:srgbClr val="FFFFFF"/>
          </a:solidFill>
          <a:ln cap="flat" cmpd="sng" w="5000">
            <a:solidFill>
              <a:srgbClr val="0090A8"/>
            </a:solidFill>
            <a:prstDash val="solid"/>
            <a:round/>
            <a:headEnd len="sm" w="sm" type="none"/>
            <a:tailEnd len="sm" w="sm" type="none"/>
          </a:ln>
        </p:spPr>
        <p:txBody>
          <a:bodyPr anchorCtr="0" anchor="ctr" bIns="23975" lIns="47975" spcFirstLastPara="1" rIns="47975" wrap="square" tIns="23975">
            <a:noAutofit/>
          </a:bodyPr>
          <a:lstStyle/>
          <a:p>
            <a:pPr indent="0" lvl="0" marL="0" marR="0" rtl="0" algn="l">
              <a:spcBef>
                <a:spcPts val="0"/>
              </a:spcBef>
              <a:spcAft>
                <a:spcPts val="0"/>
              </a:spcAft>
              <a:buNone/>
            </a:pPr>
            <a:r>
              <a:t/>
            </a:r>
            <a:endParaRPr sz="944">
              <a:solidFill>
                <a:srgbClr val="000000"/>
              </a:solidFill>
              <a:latin typeface="Times New Roman"/>
              <a:ea typeface="Times New Roman"/>
              <a:cs typeface="Times New Roman"/>
              <a:sym typeface="Times New Roman"/>
            </a:endParaRPr>
          </a:p>
        </p:txBody>
      </p:sp>
      <p:sp>
        <p:nvSpPr>
          <p:cNvPr id="101" name="Google Shape;101;p15"/>
          <p:cNvSpPr/>
          <p:nvPr/>
        </p:nvSpPr>
        <p:spPr>
          <a:xfrm>
            <a:off x="1759003" y="2634003"/>
            <a:ext cx="94500" cy="94500"/>
          </a:xfrm>
          <a:prstGeom prst="ellipse">
            <a:avLst/>
          </a:prstGeom>
          <a:solidFill>
            <a:srgbClr val="FFFFFF"/>
          </a:solidFill>
          <a:ln cap="flat" cmpd="sng" w="5000">
            <a:solidFill>
              <a:srgbClr val="0090A8"/>
            </a:solidFill>
            <a:prstDash val="solid"/>
            <a:round/>
            <a:headEnd len="sm" w="sm" type="none"/>
            <a:tailEnd len="sm" w="sm" type="none"/>
          </a:ln>
        </p:spPr>
        <p:txBody>
          <a:bodyPr anchorCtr="0" anchor="ctr" bIns="23975" lIns="47975" spcFirstLastPara="1" rIns="47975" wrap="square" tIns="23975">
            <a:noAutofit/>
          </a:bodyPr>
          <a:lstStyle/>
          <a:p>
            <a:pPr indent="0" lvl="0" marL="0" marR="0" rtl="0" algn="l">
              <a:spcBef>
                <a:spcPts val="0"/>
              </a:spcBef>
              <a:spcAft>
                <a:spcPts val="0"/>
              </a:spcAft>
              <a:buNone/>
            </a:pPr>
            <a:r>
              <a:t/>
            </a:r>
            <a:endParaRPr sz="944">
              <a:solidFill>
                <a:srgbClr val="000000"/>
              </a:solidFill>
              <a:latin typeface="Times New Roman"/>
              <a:ea typeface="Times New Roman"/>
              <a:cs typeface="Times New Roman"/>
              <a:sym typeface="Times New Roman"/>
            </a:endParaRPr>
          </a:p>
        </p:txBody>
      </p:sp>
      <p:sp>
        <p:nvSpPr>
          <p:cNvPr id="102" name="Google Shape;102;p15"/>
          <p:cNvSpPr/>
          <p:nvPr/>
        </p:nvSpPr>
        <p:spPr>
          <a:xfrm>
            <a:off x="2534617" y="1657994"/>
            <a:ext cx="94500" cy="94500"/>
          </a:xfrm>
          <a:prstGeom prst="ellipse">
            <a:avLst/>
          </a:prstGeom>
          <a:solidFill>
            <a:srgbClr val="0090A8"/>
          </a:solidFill>
          <a:ln cap="flat" cmpd="sng" w="5000">
            <a:solidFill>
              <a:srgbClr val="E9E9E9"/>
            </a:solidFill>
            <a:prstDash val="solid"/>
            <a:round/>
            <a:headEnd len="sm" w="sm" type="none"/>
            <a:tailEnd len="sm" w="sm" type="none"/>
          </a:ln>
        </p:spPr>
        <p:txBody>
          <a:bodyPr anchorCtr="0" anchor="ctr" bIns="23975" lIns="47975" spcFirstLastPara="1" rIns="47975" wrap="square" tIns="23975">
            <a:noAutofit/>
          </a:bodyPr>
          <a:lstStyle/>
          <a:p>
            <a:pPr indent="0" lvl="0" marL="0" marR="0" rtl="0" algn="l">
              <a:spcBef>
                <a:spcPts val="0"/>
              </a:spcBef>
              <a:spcAft>
                <a:spcPts val="0"/>
              </a:spcAft>
              <a:buNone/>
            </a:pPr>
            <a:r>
              <a:t/>
            </a:r>
            <a:endParaRPr sz="944">
              <a:solidFill>
                <a:srgbClr val="000000"/>
              </a:solidFill>
              <a:latin typeface="Times New Roman"/>
              <a:ea typeface="Times New Roman"/>
              <a:cs typeface="Times New Roman"/>
              <a:sym typeface="Times New Roman"/>
            </a:endParaRPr>
          </a:p>
        </p:txBody>
      </p:sp>
      <p:pic>
        <p:nvPicPr>
          <p:cNvPr id="103" name="Google Shape;103;p15" title="MET logo_horisontal_lysblaa.png"/>
          <p:cNvPicPr preferRelativeResize="0"/>
          <p:nvPr/>
        </p:nvPicPr>
        <p:blipFill>
          <a:blip r:embed="rId4">
            <a:alphaModFix/>
          </a:blip>
          <a:stretch>
            <a:fillRect/>
          </a:stretch>
        </p:blipFill>
        <p:spPr>
          <a:xfrm>
            <a:off x="295001" y="4719025"/>
            <a:ext cx="787782" cy="21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6"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109" name="Google Shape;109;p16"/>
          <p:cNvSpPr txBox="1"/>
          <p:nvPr/>
        </p:nvSpPr>
        <p:spPr>
          <a:xfrm>
            <a:off x="1036300" y="2339275"/>
            <a:ext cx="6524400" cy="20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2200">
                <a:solidFill>
                  <a:srgbClr val="E9DCD1"/>
                </a:solidFill>
                <a:latin typeface="Roboto Light"/>
                <a:ea typeface="Roboto Light"/>
                <a:cs typeface="Roboto Light"/>
                <a:sym typeface="Roboto Light"/>
              </a:rPr>
              <a:t>Our </a:t>
            </a:r>
            <a:r>
              <a:rPr b="1" lang="no" sz="2200">
                <a:solidFill>
                  <a:srgbClr val="E9DCD1"/>
                </a:solidFill>
                <a:latin typeface="Roboto"/>
                <a:ea typeface="Roboto"/>
                <a:cs typeface="Roboto"/>
                <a:sym typeface="Roboto"/>
              </a:rPr>
              <a:t>main purpose</a:t>
            </a:r>
            <a:r>
              <a:rPr lang="no" sz="2200">
                <a:solidFill>
                  <a:srgbClr val="E9DCD1"/>
                </a:solidFill>
                <a:latin typeface="Roboto Light"/>
                <a:ea typeface="Roboto Light"/>
                <a:cs typeface="Roboto Light"/>
                <a:sym typeface="Roboto Light"/>
              </a:rPr>
              <a:t> is to protect lives and assets.</a:t>
            </a:r>
            <a:endParaRPr sz="2200">
              <a:solidFill>
                <a:srgbClr val="E9DCD1"/>
              </a:solidFill>
              <a:latin typeface="Roboto Light"/>
              <a:ea typeface="Roboto Light"/>
              <a:cs typeface="Roboto Light"/>
              <a:sym typeface="Roboto Light"/>
            </a:endParaRPr>
          </a:p>
        </p:txBody>
      </p:sp>
      <p:grpSp>
        <p:nvGrpSpPr>
          <p:cNvPr id="110" name="Google Shape;110;p16"/>
          <p:cNvGrpSpPr/>
          <p:nvPr/>
        </p:nvGrpSpPr>
        <p:grpSpPr>
          <a:xfrm>
            <a:off x="1036288" y="1684217"/>
            <a:ext cx="675062" cy="458333"/>
            <a:chOff x="2327013" y="1876642"/>
            <a:chExt cx="675062" cy="458333"/>
          </a:xfrm>
        </p:grpSpPr>
        <p:sp>
          <p:nvSpPr>
            <p:cNvPr id="111" name="Google Shape;111;p16"/>
            <p:cNvSpPr/>
            <p:nvPr/>
          </p:nvSpPr>
          <p:spPr>
            <a:xfrm>
              <a:off x="2385175" y="2003475"/>
              <a:ext cx="291300" cy="331500"/>
            </a:xfrm>
            <a:prstGeom prst="ellipse">
              <a:avLst/>
            </a:prstGeom>
            <a:solidFill>
              <a:srgbClr val="E9DC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16"/>
            <p:cNvSpPr/>
            <p:nvPr/>
          </p:nvSpPr>
          <p:spPr>
            <a:xfrm rot="-1208705">
              <a:off x="2353642" y="1921308"/>
              <a:ext cx="296197" cy="207267"/>
            </a:xfrm>
            <a:custGeom>
              <a:rect b="b" l="l" r="r" t="t"/>
              <a:pathLst>
                <a:path extrusionOk="0" h="7389" w="6174">
                  <a:moveTo>
                    <a:pt x="0" y="7389"/>
                  </a:moveTo>
                  <a:cubicBezTo>
                    <a:pt x="0" y="4266"/>
                    <a:pt x="3611" y="-1443"/>
                    <a:pt x="6174" y="342"/>
                  </a:cubicBezTo>
                </a:path>
              </a:pathLst>
            </a:custGeom>
            <a:noFill/>
            <a:ln cap="flat" cmpd="sng" w="9525">
              <a:solidFill>
                <a:srgbClr val="E9DCD1"/>
              </a:solidFill>
              <a:prstDash val="solid"/>
              <a:round/>
              <a:headEnd len="med" w="med" type="none"/>
              <a:tailEnd len="med" w="med" type="none"/>
            </a:ln>
          </p:spPr>
        </p:sp>
        <p:sp>
          <p:nvSpPr>
            <p:cNvPr id="113" name="Google Shape;113;p16"/>
            <p:cNvSpPr/>
            <p:nvPr/>
          </p:nvSpPr>
          <p:spPr>
            <a:xfrm>
              <a:off x="2710775" y="2003475"/>
              <a:ext cx="291300" cy="331500"/>
            </a:xfrm>
            <a:prstGeom prst="ellipse">
              <a:avLst/>
            </a:prstGeom>
            <a:solidFill>
              <a:srgbClr val="E9DCD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 name="Google Shape;114;p16"/>
            <p:cNvSpPr/>
            <p:nvPr/>
          </p:nvSpPr>
          <p:spPr>
            <a:xfrm rot="-1208705">
              <a:off x="2679242" y="1921308"/>
              <a:ext cx="296197" cy="207267"/>
            </a:xfrm>
            <a:custGeom>
              <a:rect b="b" l="l" r="r" t="t"/>
              <a:pathLst>
                <a:path extrusionOk="0" h="7389" w="6174">
                  <a:moveTo>
                    <a:pt x="0" y="7389"/>
                  </a:moveTo>
                  <a:cubicBezTo>
                    <a:pt x="0" y="4266"/>
                    <a:pt x="3611" y="-1443"/>
                    <a:pt x="6174" y="342"/>
                  </a:cubicBezTo>
                </a:path>
              </a:pathLst>
            </a:custGeom>
            <a:noFill/>
            <a:ln cap="flat" cmpd="sng" w="9525">
              <a:solidFill>
                <a:srgbClr val="E9DCD1"/>
              </a:solidFill>
              <a:prstDash val="solid"/>
              <a:round/>
              <a:headEnd len="med" w="med" type="none"/>
              <a:tailEnd len="med" w="med" type="none"/>
            </a:ln>
          </p:spPr>
        </p:sp>
      </p:grpSp>
      <p:sp>
        <p:nvSpPr>
          <p:cNvPr id="115" name="Google Shape;115;p16"/>
          <p:cNvSpPr txBox="1"/>
          <p:nvPr/>
        </p:nvSpPr>
        <p:spPr>
          <a:xfrm>
            <a:off x="410725" y="530900"/>
            <a:ext cx="8087400" cy="666600"/>
          </a:xfrm>
          <a:prstGeom prst="rect">
            <a:avLst/>
          </a:prstGeom>
          <a:noFill/>
          <a:ln>
            <a:noFill/>
          </a:ln>
        </p:spPr>
        <p:txBody>
          <a:bodyPr anchorCtr="0" anchor="b" bIns="91425" lIns="91425" spcFirstLastPara="1" rIns="91425" wrap="square" tIns="91425">
            <a:normAutofit lnSpcReduction="10000"/>
          </a:bodyPr>
          <a:lstStyle/>
          <a:p>
            <a:pPr indent="0" lvl="0" marL="0" rtl="0" algn="l">
              <a:spcBef>
                <a:spcPts val="0"/>
              </a:spcBef>
              <a:spcAft>
                <a:spcPts val="0"/>
              </a:spcAft>
              <a:buNone/>
            </a:pPr>
            <a:r>
              <a:t/>
            </a:r>
            <a:endParaRPr sz="3500">
              <a:solidFill>
                <a:srgbClr val="BADEE4"/>
              </a:solidFill>
              <a:latin typeface="Roboto Medium"/>
              <a:ea typeface="Roboto Medium"/>
              <a:cs typeface="Roboto Medium"/>
              <a:sym typeface="Robot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7"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121" name="Google Shape;121;p17"/>
          <p:cNvSpPr txBox="1"/>
          <p:nvPr/>
        </p:nvSpPr>
        <p:spPr>
          <a:xfrm>
            <a:off x="563125" y="454700"/>
            <a:ext cx="8087400" cy="637200"/>
          </a:xfrm>
          <a:prstGeom prst="rect">
            <a:avLst/>
          </a:prstGeom>
          <a:noFill/>
          <a:ln>
            <a:noFill/>
          </a:ln>
        </p:spPr>
        <p:txBody>
          <a:bodyPr anchorCtr="0" anchor="b" bIns="91425" lIns="91425" spcFirstLastPara="1" rIns="91425" wrap="square" tIns="91425">
            <a:normAutofit fontScale="77500"/>
          </a:bodyPr>
          <a:lstStyle/>
          <a:p>
            <a:pPr indent="0" lvl="0" marL="0" rtl="0" algn="l">
              <a:spcBef>
                <a:spcPts val="0"/>
              </a:spcBef>
              <a:spcAft>
                <a:spcPts val="0"/>
              </a:spcAft>
              <a:buNone/>
            </a:pPr>
            <a:r>
              <a:rPr lang="no" sz="3824">
                <a:solidFill>
                  <a:srgbClr val="BADEE4"/>
                </a:solidFill>
                <a:latin typeface="Roboto Medium"/>
                <a:ea typeface="Roboto Medium"/>
                <a:cs typeface="Roboto Medium"/>
                <a:sym typeface="Roboto Medium"/>
              </a:rPr>
              <a:t>The “typical” Norwegian weather forecaster</a:t>
            </a:r>
            <a:endParaRPr sz="3500">
              <a:solidFill>
                <a:srgbClr val="BADEE4"/>
              </a:solidFill>
              <a:latin typeface="Roboto Medium"/>
              <a:ea typeface="Roboto Medium"/>
              <a:cs typeface="Roboto Medium"/>
              <a:sym typeface="Roboto Medium"/>
            </a:endParaRPr>
          </a:p>
        </p:txBody>
      </p:sp>
      <p:pic>
        <p:nvPicPr>
          <p:cNvPr id="122" name="Google Shape;122;p17"/>
          <p:cNvPicPr preferRelativeResize="0"/>
          <p:nvPr/>
        </p:nvPicPr>
        <p:blipFill rotWithShape="1">
          <a:blip r:embed="rId4">
            <a:alphaModFix/>
          </a:blip>
          <a:srcRect b="0" l="0" r="9379" t="8759"/>
          <a:stretch/>
        </p:blipFill>
        <p:spPr>
          <a:xfrm>
            <a:off x="563125" y="1100896"/>
            <a:ext cx="2256300" cy="1515600"/>
          </a:xfrm>
          <a:prstGeom prst="roundRect">
            <a:avLst>
              <a:gd fmla="val 16667" name="adj"/>
            </a:avLst>
          </a:prstGeom>
          <a:noFill/>
          <a:ln>
            <a:noFill/>
          </a:ln>
        </p:spPr>
      </p:pic>
      <p:pic>
        <p:nvPicPr>
          <p:cNvPr id="123" name="Google Shape;123;p17"/>
          <p:cNvPicPr preferRelativeResize="0"/>
          <p:nvPr/>
        </p:nvPicPr>
        <p:blipFill rotWithShape="1">
          <a:blip r:embed="rId5">
            <a:alphaModFix/>
          </a:blip>
          <a:srcRect b="15909" l="0" r="34409" t="0"/>
          <a:stretch/>
        </p:blipFill>
        <p:spPr>
          <a:xfrm>
            <a:off x="6324575" y="1091900"/>
            <a:ext cx="2256300" cy="1443900"/>
          </a:xfrm>
          <a:prstGeom prst="roundRect">
            <a:avLst>
              <a:gd fmla="val 16667" name="adj"/>
            </a:avLst>
          </a:prstGeom>
          <a:noFill/>
          <a:ln>
            <a:noFill/>
          </a:ln>
        </p:spPr>
      </p:pic>
      <p:pic>
        <p:nvPicPr>
          <p:cNvPr descr="\\winhost3\Fotoware\IndekserteBilder\FOTO Hilde-Bjørg J.Løset Fergetur frå Folkestad til Volda.JPG" id="124" name="Google Shape;124;p17"/>
          <p:cNvPicPr preferRelativeResize="0"/>
          <p:nvPr/>
        </p:nvPicPr>
        <p:blipFill rotWithShape="1">
          <a:blip r:embed="rId6">
            <a:alphaModFix/>
          </a:blip>
          <a:srcRect b="0" l="3805" r="32662" t="12103"/>
          <a:stretch/>
        </p:blipFill>
        <p:spPr>
          <a:xfrm>
            <a:off x="563125" y="3038125"/>
            <a:ext cx="2256300" cy="1380300"/>
          </a:xfrm>
          <a:prstGeom prst="roundRect">
            <a:avLst>
              <a:gd fmla="val 16667" name="adj"/>
            </a:avLst>
          </a:prstGeom>
          <a:noFill/>
          <a:ln>
            <a:noFill/>
          </a:ln>
        </p:spPr>
      </p:pic>
      <p:pic>
        <p:nvPicPr>
          <p:cNvPr id="125" name="Google Shape;125;p17"/>
          <p:cNvPicPr preferRelativeResize="0"/>
          <p:nvPr/>
        </p:nvPicPr>
        <p:blipFill rotWithShape="1">
          <a:blip r:embed="rId7">
            <a:alphaModFix/>
          </a:blip>
          <a:srcRect b="7776" l="0" r="43000" t="23348"/>
          <a:stretch/>
        </p:blipFill>
        <p:spPr>
          <a:xfrm>
            <a:off x="3443850" y="1091900"/>
            <a:ext cx="2256300" cy="1533600"/>
          </a:xfrm>
          <a:prstGeom prst="roundRect">
            <a:avLst>
              <a:gd fmla="val 16667" name="adj"/>
            </a:avLst>
          </a:prstGeom>
          <a:noFill/>
          <a:ln>
            <a:noFill/>
          </a:ln>
        </p:spPr>
      </p:pic>
      <p:pic>
        <p:nvPicPr>
          <p:cNvPr id="126" name="Google Shape;126;p17"/>
          <p:cNvPicPr preferRelativeResize="0"/>
          <p:nvPr/>
        </p:nvPicPr>
        <p:blipFill rotWithShape="1">
          <a:blip r:embed="rId8">
            <a:alphaModFix/>
          </a:blip>
          <a:srcRect b="0" l="0" r="0" t="6182"/>
          <a:stretch/>
        </p:blipFill>
        <p:spPr>
          <a:xfrm>
            <a:off x="6388425" y="3018200"/>
            <a:ext cx="2256300" cy="1438800"/>
          </a:xfrm>
          <a:prstGeom prst="roundRect">
            <a:avLst>
              <a:gd fmla="val 16667" name="adj"/>
            </a:avLst>
          </a:prstGeom>
          <a:noFill/>
          <a:ln>
            <a:noFill/>
          </a:ln>
        </p:spPr>
      </p:pic>
      <p:sp>
        <p:nvSpPr>
          <p:cNvPr id="127" name="Google Shape;127;p17"/>
          <p:cNvSpPr txBox="1"/>
          <p:nvPr/>
        </p:nvSpPr>
        <p:spPr>
          <a:xfrm>
            <a:off x="3585738" y="2580650"/>
            <a:ext cx="19725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Avalanche</a:t>
            </a:r>
            <a:endParaRPr sz="1300">
              <a:solidFill>
                <a:schemeClr val="dk2"/>
              </a:solidFill>
            </a:endParaRPr>
          </a:p>
        </p:txBody>
      </p:sp>
      <p:sp>
        <p:nvSpPr>
          <p:cNvPr id="128" name="Google Shape;128;p17"/>
          <p:cNvSpPr txBox="1"/>
          <p:nvPr/>
        </p:nvSpPr>
        <p:spPr>
          <a:xfrm>
            <a:off x="705013" y="2625488"/>
            <a:ext cx="19725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General</a:t>
            </a:r>
            <a:endParaRPr sz="1300">
              <a:solidFill>
                <a:schemeClr val="dk2"/>
              </a:solidFill>
            </a:endParaRPr>
          </a:p>
        </p:txBody>
      </p:sp>
      <p:sp>
        <p:nvSpPr>
          <p:cNvPr id="129" name="Google Shape;129;p17"/>
          <p:cNvSpPr txBox="1"/>
          <p:nvPr/>
        </p:nvSpPr>
        <p:spPr>
          <a:xfrm>
            <a:off x="6466476" y="2535788"/>
            <a:ext cx="21201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Aviation: Military and Civil</a:t>
            </a:r>
            <a:endParaRPr sz="1300">
              <a:solidFill>
                <a:schemeClr val="dk2"/>
              </a:solidFill>
            </a:endParaRPr>
          </a:p>
        </p:txBody>
      </p:sp>
      <p:sp>
        <p:nvSpPr>
          <p:cNvPr id="130" name="Google Shape;130;p17"/>
          <p:cNvSpPr txBox="1"/>
          <p:nvPr/>
        </p:nvSpPr>
        <p:spPr>
          <a:xfrm>
            <a:off x="6466476" y="4418425"/>
            <a:ext cx="21201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Commercial</a:t>
            </a:r>
            <a:endParaRPr sz="1300">
              <a:solidFill>
                <a:srgbClr val="E8F3F6"/>
              </a:solidFill>
              <a:latin typeface="Roboto Light"/>
              <a:ea typeface="Roboto Light"/>
              <a:cs typeface="Roboto Light"/>
              <a:sym typeface="Roboto Light"/>
            </a:endParaRPr>
          </a:p>
          <a:p>
            <a:pPr indent="0" lvl="0" marL="0" rtl="0" algn="l">
              <a:spcBef>
                <a:spcPts val="0"/>
              </a:spcBef>
              <a:spcAft>
                <a:spcPts val="0"/>
              </a:spcAft>
              <a:buNone/>
            </a:pPr>
            <a:r>
              <a:t/>
            </a:r>
            <a:endParaRPr sz="1300">
              <a:solidFill>
                <a:srgbClr val="E8F3F6"/>
              </a:solidFill>
              <a:latin typeface="Roboto Light"/>
              <a:ea typeface="Roboto Light"/>
              <a:cs typeface="Roboto Light"/>
              <a:sym typeface="Roboto Light"/>
            </a:endParaRPr>
          </a:p>
        </p:txBody>
      </p:sp>
      <p:sp>
        <p:nvSpPr>
          <p:cNvPr id="131" name="Google Shape;131;p17"/>
          <p:cNvSpPr txBox="1"/>
          <p:nvPr/>
        </p:nvSpPr>
        <p:spPr>
          <a:xfrm>
            <a:off x="3546776" y="4457000"/>
            <a:ext cx="21201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TV and Editorial/SoMe</a:t>
            </a:r>
            <a:endParaRPr sz="1300">
              <a:solidFill>
                <a:srgbClr val="E8F3F6"/>
              </a:solidFill>
              <a:latin typeface="Roboto Light"/>
              <a:ea typeface="Roboto Light"/>
              <a:cs typeface="Roboto Light"/>
              <a:sym typeface="Roboto Light"/>
            </a:endParaRPr>
          </a:p>
          <a:p>
            <a:pPr indent="0" lvl="0" marL="0" rtl="0" algn="l">
              <a:spcBef>
                <a:spcPts val="0"/>
              </a:spcBef>
              <a:spcAft>
                <a:spcPts val="0"/>
              </a:spcAft>
              <a:buNone/>
            </a:pPr>
            <a:r>
              <a:t/>
            </a:r>
            <a:endParaRPr sz="1300">
              <a:solidFill>
                <a:srgbClr val="E8F3F6"/>
              </a:solidFill>
              <a:latin typeface="Roboto Light"/>
              <a:ea typeface="Roboto Light"/>
              <a:cs typeface="Roboto Light"/>
              <a:sym typeface="Roboto Light"/>
            </a:endParaRPr>
          </a:p>
        </p:txBody>
      </p:sp>
      <p:sp>
        <p:nvSpPr>
          <p:cNvPr id="132" name="Google Shape;132;p17"/>
          <p:cNvSpPr txBox="1"/>
          <p:nvPr/>
        </p:nvSpPr>
        <p:spPr>
          <a:xfrm>
            <a:off x="563126" y="4418425"/>
            <a:ext cx="21201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Maritime</a:t>
            </a:r>
            <a:endParaRPr sz="1300">
              <a:solidFill>
                <a:srgbClr val="E8F3F6"/>
              </a:solidFill>
              <a:latin typeface="Roboto Light"/>
              <a:ea typeface="Roboto Light"/>
              <a:cs typeface="Roboto Light"/>
              <a:sym typeface="Roboto Light"/>
            </a:endParaRPr>
          </a:p>
          <a:p>
            <a:pPr indent="0" lvl="0" marL="0" rtl="0" algn="l">
              <a:spcBef>
                <a:spcPts val="0"/>
              </a:spcBef>
              <a:spcAft>
                <a:spcPts val="0"/>
              </a:spcAft>
              <a:buNone/>
            </a:pPr>
            <a:r>
              <a:t/>
            </a:r>
            <a:endParaRPr sz="1300">
              <a:solidFill>
                <a:srgbClr val="E8F3F6"/>
              </a:solidFill>
              <a:latin typeface="Roboto Light"/>
              <a:ea typeface="Roboto Light"/>
              <a:cs typeface="Roboto Light"/>
              <a:sym typeface="Roboto Light"/>
            </a:endParaRPr>
          </a:p>
        </p:txBody>
      </p:sp>
      <p:pic>
        <p:nvPicPr>
          <p:cNvPr id="133" name="Google Shape;133;p17" title="Screenshot from 2025-11-13 15-56-14.png"/>
          <p:cNvPicPr preferRelativeResize="0"/>
          <p:nvPr/>
        </p:nvPicPr>
        <p:blipFill rotWithShape="1">
          <a:blip r:embed="rId9">
            <a:alphaModFix/>
          </a:blip>
          <a:srcRect b="5784" l="0" r="0" t="0"/>
          <a:stretch/>
        </p:blipFill>
        <p:spPr>
          <a:xfrm>
            <a:off x="3407675" y="2968250"/>
            <a:ext cx="2256300" cy="1533600"/>
          </a:xfrm>
          <a:prstGeom prst="roundRect">
            <a:avLst>
              <a:gd fmla="val 16667" name="adj"/>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18"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139" name="Google Shape;139;p18"/>
          <p:cNvSpPr txBox="1"/>
          <p:nvPr/>
        </p:nvSpPr>
        <p:spPr>
          <a:xfrm>
            <a:off x="772475" y="1349900"/>
            <a:ext cx="6108300" cy="32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C</a:t>
            </a:r>
            <a:r>
              <a:rPr lang="no" sz="2200">
                <a:solidFill>
                  <a:srgbClr val="E8F3F6"/>
                </a:solidFill>
                <a:latin typeface="Roboto Light"/>
                <a:ea typeface="Roboto Light"/>
                <a:cs typeface="Roboto Light"/>
                <a:sym typeface="Roboto Light"/>
              </a:rPr>
              <a:t>onsequences of the weather</a:t>
            </a:r>
            <a:endParaRPr sz="2200">
              <a:solidFill>
                <a:srgbClr val="E8F3F6"/>
              </a:solidFill>
              <a:latin typeface="Roboto Light"/>
              <a:ea typeface="Roboto Light"/>
              <a:cs typeface="Roboto Light"/>
              <a:sym typeface="Roboto Light"/>
            </a:endParaRPr>
          </a:p>
          <a:p>
            <a:pPr indent="-368300" lvl="1" marL="9144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c</a:t>
            </a:r>
            <a:r>
              <a:rPr lang="no" sz="2200">
                <a:solidFill>
                  <a:srgbClr val="E8F3F6"/>
                </a:solidFill>
                <a:latin typeface="Roboto Light"/>
                <a:ea typeface="Roboto Light"/>
                <a:cs typeface="Roboto Light"/>
                <a:sym typeface="Roboto Light"/>
              </a:rPr>
              <a:t>ollaboration is key </a:t>
            </a:r>
            <a:endParaRPr sz="2200">
              <a:solidFill>
                <a:srgbClr val="E8F3F6"/>
              </a:solidFill>
              <a:latin typeface="Roboto Light"/>
              <a:ea typeface="Roboto Light"/>
              <a:cs typeface="Roboto Light"/>
              <a:sym typeface="Roboto Light"/>
            </a:endParaRPr>
          </a:p>
          <a:p>
            <a:pPr indent="-368300" lvl="1" marL="9144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e.g. The Norwegian Air Ambulance Foundation, The Norwegian Public Roads Administration</a:t>
            </a:r>
            <a:endParaRPr sz="2200">
              <a:solidFill>
                <a:srgbClr val="E8F3F6"/>
              </a:solidFill>
              <a:latin typeface="Roboto Light"/>
              <a:ea typeface="Roboto Light"/>
              <a:cs typeface="Roboto Light"/>
              <a:sym typeface="Roboto Light"/>
            </a:endParaRPr>
          </a:p>
          <a:p>
            <a:pPr indent="-368300" lvl="0" marL="457200" rtl="0" algn="l">
              <a:lnSpc>
                <a:spcPct val="100000"/>
              </a:lnSpc>
              <a:spcBef>
                <a:spcPts val="0"/>
              </a:spcBef>
              <a:spcAft>
                <a:spcPts val="0"/>
              </a:spcAft>
              <a:buClr>
                <a:srgbClr val="E8F3F6"/>
              </a:buClr>
              <a:buSzPts val="2200"/>
              <a:buFont typeface="Roboto Light"/>
              <a:buChar char="●"/>
            </a:pPr>
            <a:r>
              <a:rPr lang="no" sz="2200">
                <a:solidFill>
                  <a:srgbClr val="E8F3F6"/>
                </a:solidFill>
                <a:latin typeface="Roboto Light"/>
                <a:ea typeface="Roboto Light"/>
                <a:cs typeface="Roboto Light"/>
                <a:sym typeface="Roboto Light"/>
              </a:rPr>
              <a:t>Briefings and contribute to training</a:t>
            </a:r>
            <a:endParaRPr sz="2200">
              <a:solidFill>
                <a:srgbClr val="E8F3F6"/>
              </a:solidFill>
              <a:latin typeface="Roboto Light"/>
              <a:ea typeface="Roboto Light"/>
              <a:cs typeface="Roboto Light"/>
              <a:sym typeface="Roboto Light"/>
            </a:endParaRPr>
          </a:p>
        </p:txBody>
      </p:sp>
      <p:sp>
        <p:nvSpPr>
          <p:cNvPr id="140" name="Google Shape;140;p18"/>
          <p:cNvSpPr txBox="1"/>
          <p:nvPr/>
        </p:nvSpPr>
        <p:spPr>
          <a:xfrm>
            <a:off x="563125" y="454700"/>
            <a:ext cx="8087400" cy="1027200"/>
          </a:xfrm>
          <a:prstGeom prst="rect">
            <a:avLst/>
          </a:prstGeom>
          <a:noFill/>
          <a:ln>
            <a:noFill/>
          </a:ln>
        </p:spPr>
        <p:txBody>
          <a:bodyPr anchorCtr="0" anchor="b" bIns="91425" lIns="91425" spcFirstLastPara="1" rIns="91425" wrap="square" tIns="91425">
            <a:normAutofit fontScale="92500" lnSpcReduction="20000"/>
          </a:bodyPr>
          <a:lstStyle/>
          <a:p>
            <a:pPr indent="0" lvl="0" marL="0" rtl="0" algn="l">
              <a:spcBef>
                <a:spcPts val="0"/>
              </a:spcBef>
              <a:spcAft>
                <a:spcPts val="0"/>
              </a:spcAft>
              <a:buNone/>
            </a:pPr>
            <a:r>
              <a:rPr lang="no" sz="3824">
                <a:solidFill>
                  <a:srgbClr val="BADEE4"/>
                </a:solidFill>
                <a:latin typeface="Roboto Medium"/>
                <a:ea typeface="Roboto Medium"/>
                <a:cs typeface="Roboto Medium"/>
                <a:sym typeface="Roboto Medium"/>
              </a:rPr>
              <a:t>Consequence based warning</a:t>
            </a:r>
            <a:endParaRPr sz="3824">
              <a:solidFill>
                <a:srgbClr val="BADEE4"/>
              </a:solidFill>
              <a:latin typeface="Roboto Medium"/>
              <a:ea typeface="Roboto Medium"/>
              <a:cs typeface="Roboto Medium"/>
              <a:sym typeface="Roboto Medium"/>
            </a:endParaRPr>
          </a:p>
          <a:p>
            <a:pPr indent="0" lvl="0" marL="0" rtl="0" algn="l">
              <a:spcBef>
                <a:spcPts val="0"/>
              </a:spcBef>
              <a:spcAft>
                <a:spcPts val="0"/>
              </a:spcAft>
              <a:buNone/>
            </a:pPr>
            <a:r>
              <a:t/>
            </a:r>
            <a:endParaRPr sz="3500">
              <a:solidFill>
                <a:srgbClr val="BADEE4"/>
              </a:solidFill>
              <a:latin typeface="Roboto Medium"/>
              <a:ea typeface="Roboto Medium"/>
              <a:cs typeface="Roboto Medium"/>
              <a:sym typeface="Roboto Medium"/>
            </a:endParaRPr>
          </a:p>
        </p:txBody>
      </p:sp>
      <p:pic>
        <p:nvPicPr>
          <p:cNvPr id="141" name="Google Shape;141;p18"/>
          <p:cNvPicPr preferRelativeResize="0"/>
          <p:nvPr/>
        </p:nvPicPr>
        <p:blipFill>
          <a:blip r:embed="rId4">
            <a:alphaModFix/>
          </a:blip>
          <a:stretch>
            <a:fillRect/>
          </a:stretch>
        </p:blipFill>
        <p:spPr>
          <a:xfrm>
            <a:off x="7188161" y="1639476"/>
            <a:ext cx="748229" cy="748229"/>
          </a:xfrm>
          <a:prstGeom prst="rect">
            <a:avLst/>
          </a:prstGeom>
          <a:noFill/>
          <a:ln>
            <a:noFill/>
          </a:ln>
        </p:spPr>
      </p:pic>
      <p:pic>
        <p:nvPicPr>
          <p:cNvPr id="142" name="Google Shape;142;p18"/>
          <p:cNvPicPr preferRelativeResize="0"/>
          <p:nvPr/>
        </p:nvPicPr>
        <p:blipFill>
          <a:blip r:embed="rId5">
            <a:alphaModFix/>
          </a:blip>
          <a:stretch>
            <a:fillRect/>
          </a:stretch>
        </p:blipFill>
        <p:spPr>
          <a:xfrm>
            <a:off x="7188157" y="2584827"/>
            <a:ext cx="748229" cy="748229"/>
          </a:xfrm>
          <a:prstGeom prst="rect">
            <a:avLst/>
          </a:prstGeom>
          <a:noFill/>
          <a:ln>
            <a:noFill/>
          </a:ln>
        </p:spPr>
      </p:pic>
      <p:pic>
        <p:nvPicPr>
          <p:cNvPr id="143" name="Google Shape;143;p18"/>
          <p:cNvPicPr preferRelativeResize="0"/>
          <p:nvPr/>
        </p:nvPicPr>
        <p:blipFill>
          <a:blip r:embed="rId6">
            <a:alphaModFix/>
          </a:blip>
          <a:stretch>
            <a:fillRect/>
          </a:stretch>
        </p:blipFill>
        <p:spPr>
          <a:xfrm>
            <a:off x="7188152" y="3530185"/>
            <a:ext cx="748229" cy="7482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19"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149" name="Google Shape;149;p19"/>
          <p:cNvSpPr txBox="1"/>
          <p:nvPr/>
        </p:nvSpPr>
        <p:spPr>
          <a:xfrm>
            <a:off x="563125" y="454700"/>
            <a:ext cx="8087400" cy="637200"/>
          </a:xfrm>
          <a:prstGeom prst="rect">
            <a:avLst/>
          </a:prstGeom>
          <a:noFill/>
          <a:ln>
            <a:noFill/>
          </a:ln>
        </p:spPr>
        <p:txBody>
          <a:bodyPr anchorCtr="0" anchor="b" bIns="91425" lIns="91425" spcFirstLastPara="1" rIns="91425" wrap="square" tIns="91425">
            <a:normAutofit fontScale="77500"/>
          </a:bodyPr>
          <a:lstStyle/>
          <a:p>
            <a:pPr indent="0" lvl="0" marL="0" rtl="0" algn="l">
              <a:spcBef>
                <a:spcPts val="0"/>
              </a:spcBef>
              <a:spcAft>
                <a:spcPts val="0"/>
              </a:spcAft>
              <a:buNone/>
            </a:pPr>
            <a:r>
              <a:rPr lang="no" sz="3824">
                <a:solidFill>
                  <a:srgbClr val="BADEE4"/>
                </a:solidFill>
                <a:latin typeface="Roboto Medium"/>
                <a:ea typeface="Roboto Medium"/>
                <a:cs typeface="Roboto Medium"/>
                <a:sym typeface="Roboto Medium"/>
              </a:rPr>
              <a:t>The “typical” Norwegian weather forecaster</a:t>
            </a:r>
            <a:endParaRPr sz="3500">
              <a:solidFill>
                <a:srgbClr val="BADEE4"/>
              </a:solidFill>
              <a:latin typeface="Roboto Medium"/>
              <a:ea typeface="Roboto Medium"/>
              <a:cs typeface="Roboto Medium"/>
              <a:sym typeface="Roboto Medium"/>
            </a:endParaRPr>
          </a:p>
        </p:txBody>
      </p:sp>
      <p:pic>
        <p:nvPicPr>
          <p:cNvPr id="150" name="Google Shape;150;p19"/>
          <p:cNvPicPr preferRelativeResize="0"/>
          <p:nvPr/>
        </p:nvPicPr>
        <p:blipFill rotWithShape="1">
          <a:blip r:embed="rId4">
            <a:alphaModFix/>
          </a:blip>
          <a:srcRect b="0" l="0" r="9379" t="8759"/>
          <a:stretch/>
        </p:blipFill>
        <p:spPr>
          <a:xfrm>
            <a:off x="563125" y="1100896"/>
            <a:ext cx="2256300" cy="1515600"/>
          </a:xfrm>
          <a:prstGeom prst="roundRect">
            <a:avLst>
              <a:gd fmla="val 16667" name="adj"/>
            </a:avLst>
          </a:prstGeom>
          <a:noFill/>
          <a:ln>
            <a:noFill/>
          </a:ln>
        </p:spPr>
      </p:pic>
      <p:pic>
        <p:nvPicPr>
          <p:cNvPr id="151" name="Google Shape;151;p19"/>
          <p:cNvPicPr preferRelativeResize="0"/>
          <p:nvPr/>
        </p:nvPicPr>
        <p:blipFill rotWithShape="1">
          <a:blip r:embed="rId5">
            <a:alphaModFix/>
          </a:blip>
          <a:srcRect b="15909" l="0" r="34409" t="0"/>
          <a:stretch/>
        </p:blipFill>
        <p:spPr>
          <a:xfrm>
            <a:off x="6324575" y="1091900"/>
            <a:ext cx="2256300" cy="1443900"/>
          </a:xfrm>
          <a:prstGeom prst="roundRect">
            <a:avLst>
              <a:gd fmla="val 16667" name="adj"/>
            </a:avLst>
          </a:prstGeom>
          <a:noFill/>
          <a:ln>
            <a:noFill/>
          </a:ln>
        </p:spPr>
      </p:pic>
      <p:pic>
        <p:nvPicPr>
          <p:cNvPr descr="\\winhost3\Fotoware\IndekserteBilder\FOTO Hilde-Bjørg J.Løset Fergetur frå Folkestad til Volda.JPG" id="152" name="Google Shape;152;p19"/>
          <p:cNvPicPr preferRelativeResize="0"/>
          <p:nvPr/>
        </p:nvPicPr>
        <p:blipFill rotWithShape="1">
          <a:blip r:embed="rId6">
            <a:alphaModFix/>
          </a:blip>
          <a:srcRect b="0" l="3805" r="32662" t="12103"/>
          <a:stretch/>
        </p:blipFill>
        <p:spPr>
          <a:xfrm>
            <a:off x="563125" y="3038125"/>
            <a:ext cx="2256300" cy="1380300"/>
          </a:xfrm>
          <a:prstGeom prst="roundRect">
            <a:avLst>
              <a:gd fmla="val 16667" name="adj"/>
            </a:avLst>
          </a:prstGeom>
          <a:noFill/>
          <a:ln>
            <a:noFill/>
          </a:ln>
        </p:spPr>
      </p:pic>
      <p:pic>
        <p:nvPicPr>
          <p:cNvPr id="153" name="Google Shape;153;p19"/>
          <p:cNvPicPr preferRelativeResize="0"/>
          <p:nvPr/>
        </p:nvPicPr>
        <p:blipFill rotWithShape="1">
          <a:blip r:embed="rId7">
            <a:alphaModFix/>
          </a:blip>
          <a:srcRect b="7776" l="0" r="43000" t="23348"/>
          <a:stretch/>
        </p:blipFill>
        <p:spPr>
          <a:xfrm>
            <a:off x="3443850" y="1091900"/>
            <a:ext cx="2256300" cy="1533600"/>
          </a:xfrm>
          <a:prstGeom prst="roundRect">
            <a:avLst>
              <a:gd fmla="val 16667" name="adj"/>
            </a:avLst>
          </a:prstGeom>
          <a:noFill/>
          <a:ln>
            <a:noFill/>
          </a:ln>
        </p:spPr>
      </p:pic>
      <p:pic>
        <p:nvPicPr>
          <p:cNvPr id="154" name="Google Shape;154;p19"/>
          <p:cNvPicPr preferRelativeResize="0"/>
          <p:nvPr/>
        </p:nvPicPr>
        <p:blipFill rotWithShape="1">
          <a:blip r:embed="rId8">
            <a:alphaModFix/>
          </a:blip>
          <a:srcRect b="0" l="0" r="0" t="6182"/>
          <a:stretch/>
        </p:blipFill>
        <p:spPr>
          <a:xfrm>
            <a:off x="6388425" y="3018200"/>
            <a:ext cx="2256300" cy="1438800"/>
          </a:xfrm>
          <a:prstGeom prst="roundRect">
            <a:avLst>
              <a:gd fmla="val 16667" name="adj"/>
            </a:avLst>
          </a:prstGeom>
          <a:noFill/>
          <a:ln>
            <a:noFill/>
          </a:ln>
        </p:spPr>
      </p:pic>
      <p:sp>
        <p:nvSpPr>
          <p:cNvPr id="155" name="Google Shape;155;p19"/>
          <p:cNvSpPr txBox="1"/>
          <p:nvPr/>
        </p:nvSpPr>
        <p:spPr>
          <a:xfrm>
            <a:off x="3585738" y="2580650"/>
            <a:ext cx="19725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Avalanche</a:t>
            </a:r>
            <a:endParaRPr sz="1300">
              <a:solidFill>
                <a:schemeClr val="dk2"/>
              </a:solidFill>
            </a:endParaRPr>
          </a:p>
        </p:txBody>
      </p:sp>
      <p:sp>
        <p:nvSpPr>
          <p:cNvPr id="156" name="Google Shape;156;p19"/>
          <p:cNvSpPr txBox="1"/>
          <p:nvPr/>
        </p:nvSpPr>
        <p:spPr>
          <a:xfrm>
            <a:off x="705013" y="2625488"/>
            <a:ext cx="19725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General</a:t>
            </a:r>
            <a:endParaRPr sz="1300">
              <a:solidFill>
                <a:schemeClr val="dk2"/>
              </a:solidFill>
            </a:endParaRPr>
          </a:p>
        </p:txBody>
      </p:sp>
      <p:sp>
        <p:nvSpPr>
          <p:cNvPr id="157" name="Google Shape;157;p19"/>
          <p:cNvSpPr txBox="1"/>
          <p:nvPr/>
        </p:nvSpPr>
        <p:spPr>
          <a:xfrm>
            <a:off x="6466476" y="2535788"/>
            <a:ext cx="21201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Aviation: Military and Civil</a:t>
            </a:r>
            <a:endParaRPr sz="1300">
              <a:solidFill>
                <a:schemeClr val="dk2"/>
              </a:solidFill>
            </a:endParaRPr>
          </a:p>
        </p:txBody>
      </p:sp>
      <p:sp>
        <p:nvSpPr>
          <p:cNvPr id="158" name="Google Shape;158;p19"/>
          <p:cNvSpPr txBox="1"/>
          <p:nvPr/>
        </p:nvSpPr>
        <p:spPr>
          <a:xfrm>
            <a:off x="6466476" y="4418425"/>
            <a:ext cx="21201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Commercial</a:t>
            </a:r>
            <a:endParaRPr sz="1300">
              <a:solidFill>
                <a:srgbClr val="E8F3F6"/>
              </a:solidFill>
              <a:latin typeface="Roboto Light"/>
              <a:ea typeface="Roboto Light"/>
              <a:cs typeface="Roboto Light"/>
              <a:sym typeface="Roboto Light"/>
            </a:endParaRPr>
          </a:p>
          <a:p>
            <a:pPr indent="0" lvl="0" marL="0" rtl="0" algn="l">
              <a:spcBef>
                <a:spcPts val="0"/>
              </a:spcBef>
              <a:spcAft>
                <a:spcPts val="0"/>
              </a:spcAft>
              <a:buNone/>
            </a:pPr>
            <a:r>
              <a:t/>
            </a:r>
            <a:endParaRPr sz="1300">
              <a:solidFill>
                <a:srgbClr val="E8F3F6"/>
              </a:solidFill>
              <a:latin typeface="Roboto Light"/>
              <a:ea typeface="Roboto Light"/>
              <a:cs typeface="Roboto Light"/>
              <a:sym typeface="Roboto Light"/>
            </a:endParaRPr>
          </a:p>
        </p:txBody>
      </p:sp>
      <p:sp>
        <p:nvSpPr>
          <p:cNvPr id="159" name="Google Shape;159;p19"/>
          <p:cNvSpPr txBox="1"/>
          <p:nvPr/>
        </p:nvSpPr>
        <p:spPr>
          <a:xfrm>
            <a:off x="3546776" y="4457000"/>
            <a:ext cx="21201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TV and Editorial/SoMe</a:t>
            </a:r>
            <a:endParaRPr sz="1300">
              <a:solidFill>
                <a:srgbClr val="E8F3F6"/>
              </a:solidFill>
              <a:latin typeface="Roboto Light"/>
              <a:ea typeface="Roboto Light"/>
              <a:cs typeface="Roboto Light"/>
              <a:sym typeface="Roboto Light"/>
            </a:endParaRPr>
          </a:p>
          <a:p>
            <a:pPr indent="0" lvl="0" marL="0" rtl="0" algn="l">
              <a:spcBef>
                <a:spcPts val="0"/>
              </a:spcBef>
              <a:spcAft>
                <a:spcPts val="0"/>
              </a:spcAft>
              <a:buNone/>
            </a:pPr>
            <a:r>
              <a:t/>
            </a:r>
            <a:endParaRPr sz="1300">
              <a:solidFill>
                <a:srgbClr val="E8F3F6"/>
              </a:solidFill>
              <a:latin typeface="Roboto Light"/>
              <a:ea typeface="Roboto Light"/>
              <a:cs typeface="Roboto Light"/>
              <a:sym typeface="Roboto Light"/>
            </a:endParaRPr>
          </a:p>
        </p:txBody>
      </p:sp>
      <p:sp>
        <p:nvSpPr>
          <p:cNvPr id="160" name="Google Shape;160;p19"/>
          <p:cNvSpPr txBox="1"/>
          <p:nvPr/>
        </p:nvSpPr>
        <p:spPr>
          <a:xfrm>
            <a:off x="563126" y="4418425"/>
            <a:ext cx="21201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Maritime</a:t>
            </a:r>
            <a:endParaRPr sz="1300">
              <a:solidFill>
                <a:srgbClr val="E8F3F6"/>
              </a:solidFill>
              <a:latin typeface="Roboto Light"/>
              <a:ea typeface="Roboto Light"/>
              <a:cs typeface="Roboto Light"/>
              <a:sym typeface="Roboto Light"/>
            </a:endParaRPr>
          </a:p>
          <a:p>
            <a:pPr indent="0" lvl="0" marL="0" rtl="0" algn="l">
              <a:spcBef>
                <a:spcPts val="0"/>
              </a:spcBef>
              <a:spcAft>
                <a:spcPts val="0"/>
              </a:spcAft>
              <a:buNone/>
            </a:pPr>
            <a:r>
              <a:t/>
            </a:r>
            <a:endParaRPr sz="1300">
              <a:solidFill>
                <a:srgbClr val="E8F3F6"/>
              </a:solidFill>
              <a:latin typeface="Roboto Light"/>
              <a:ea typeface="Roboto Light"/>
              <a:cs typeface="Roboto Light"/>
              <a:sym typeface="Roboto Light"/>
            </a:endParaRPr>
          </a:p>
        </p:txBody>
      </p:sp>
      <p:pic>
        <p:nvPicPr>
          <p:cNvPr id="161" name="Google Shape;161;p19" title="Screenshot from 2025-11-13 15-56-14.png"/>
          <p:cNvPicPr preferRelativeResize="0"/>
          <p:nvPr/>
        </p:nvPicPr>
        <p:blipFill rotWithShape="1">
          <a:blip r:embed="rId9">
            <a:alphaModFix/>
          </a:blip>
          <a:srcRect b="5784" l="0" r="0" t="0"/>
          <a:stretch/>
        </p:blipFill>
        <p:spPr>
          <a:xfrm>
            <a:off x="3407675" y="2968250"/>
            <a:ext cx="2256300" cy="1533600"/>
          </a:xfrm>
          <a:prstGeom prst="roundRect">
            <a:avLst>
              <a:gd fmla="val 16667" name="adj"/>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0"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167" name="Google Shape;167;p20"/>
          <p:cNvSpPr txBox="1"/>
          <p:nvPr/>
        </p:nvSpPr>
        <p:spPr>
          <a:xfrm>
            <a:off x="410725" y="530900"/>
            <a:ext cx="8087400" cy="666600"/>
          </a:xfrm>
          <a:prstGeom prst="rect">
            <a:avLst/>
          </a:prstGeom>
          <a:noFill/>
          <a:ln>
            <a:noFill/>
          </a:ln>
        </p:spPr>
        <p:txBody>
          <a:bodyPr anchorCtr="0" anchor="b" bIns="91425" lIns="91425" spcFirstLastPara="1" rIns="91425" wrap="square" tIns="91425">
            <a:normAutofit lnSpcReduction="10000"/>
          </a:bodyPr>
          <a:lstStyle/>
          <a:p>
            <a:pPr indent="0" lvl="0" marL="0" rtl="0" algn="l">
              <a:spcBef>
                <a:spcPts val="0"/>
              </a:spcBef>
              <a:spcAft>
                <a:spcPts val="0"/>
              </a:spcAft>
              <a:buNone/>
            </a:pPr>
            <a:r>
              <a:t/>
            </a:r>
            <a:endParaRPr sz="3500">
              <a:solidFill>
                <a:srgbClr val="BADEE4"/>
              </a:solidFill>
              <a:latin typeface="Roboto Medium"/>
              <a:ea typeface="Roboto Medium"/>
              <a:cs typeface="Roboto Medium"/>
              <a:sym typeface="Roboto Medium"/>
            </a:endParaRPr>
          </a:p>
        </p:txBody>
      </p:sp>
      <p:pic>
        <p:nvPicPr>
          <p:cNvPr id="168" name="Google Shape;168;p20"/>
          <p:cNvPicPr preferRelativeResize="0"/>
          <p:nvPr/>
        </p:nvPicPr>
        <p:blipFill>
          <a:blip r:embed="rId4">
            <a:alphaModFix/>
          </a:blip>
          <a:stretch>
            <a:fillRect/>
          </a:stretch>
        </p:blipFill>
        <p:spPr>
          <a:xfrm>
            <a:off x="3655918" y="2285573"/>
            <a:ext cx="1597005" cy="572373"/>
          </a:xfrm>
          <a:prstGeom prst="rect">
            <a:avLst/>
          </a:prstGeom>
          <a:noFill/>
          <a:ln>
            <a:noFill/>
          </a:ln>
        </p:spPr>
      </p:pic>
      <p:pic>
        <p:nvPicPr>
          <p:cNvPr id="169" name="Google Shape;169;p20"/>
          <p:cNvPicPr preferRelativeResize="0"/>
          <p:nvPr/>
        </p:nvPicPr>
        <p:blipFill>
          <a:blip r:embed="rId5">
            <a:alphaModFix/>
          </a:blip>
          <a:stretch>
            <a:fillRect/>
          </a:stretch>
        </p:blipFill>
        <p:spPr>
          <a:xfrm>
            <a:off x="756275" y="2135338"/>
            <a:ext cx="1926250" cy="872825"/>
          </a:xfrm>
          <a:prstGeom prst="rect">
            <a:avLst/>
          </a:prstGeom>
          <a:noFill/>
          <a:ln>
            <a:noFill/>
          </a:ln>
        </p:spPr>
      </p:pic>
      <p:sp>
        <p:nvSpPr>
          <p:cNvPr id="170" name="Google Shape;170;p20"/>
          <p:cNvSpPr/>
          <p:nvPr/>
        </p:nvSpPr>
        <p:spPr>
          <a:xfrm>
            <a:off x="2946482" y="2366415"/>
            <a:ext cx="445500" cy="410700"/>
          </a:xfrm>
          <a:prstGeom prst="mathPlus">
            <a:avLst>
              <a:gd fmla="val 23520" name="adj1"/>
            </a:avLst>
          </a:prstGeom>
          <a:solidFill>
            <a:srgbClr val="74C4D7"/>
          </a:solidFill>
          <a:ln cap="flat" cmpd="sng" w="5525">
            <a:solidFill>
              <a:srgbClr val="0090A8"/>
            </a:solidFill>
            <a:prstDash val="solid"/>
            <a:round/>
            <a:headEnd len="sm" w="sm" type="none"/>
            <a:tailEnd len="sm" w="sm" type="none"/>
          </a:ln>
        </p:spPr>
        <p:txBody>
          <a:bodyPr anchorCtr="0" anchor="ctr" bIns="53075" lIns="53075" spcFirstLastPara="1" rIns="53075" wrap="square" tIns="53075">
            <a:noAutofit/>
          </a:bodyPr>
          <a:lstStyle/>
          <a:p>
            <a:pPr indent="0" lvl="0" marL="0" rtl="0" algn="l">
              <a:spcBef>
                <a:spcPts val="0"/>
              </a:spcBef>
              <a:spcAft>
                <a:spcPts val="0"/>
              </a:spcAft>
              <a:buNone/>
            </a:pPr>
            <a:r>
              <a:t/>
            </a:r>
            <a:endParaRPr/>
          </a:p>
        </p:txBody>
      </p:sp>
      <p:sp>
        <p:nvSpPr>
          <p:cNvPr id="171" name="Google Shape;171;p20"/>
          <p:cNvSpPr/>
          <p:nvPr/>
        </p:nvSpPr>
        <p:spPr>
          <a:xfrm>
            <a:off x="5665119" y="2377523"/>
            <a:ext cx="484800" cy="388500"/>
          </a:xfrm>
          <a:prstGeom prst="mathEqual">
            <a:avLst>
              <a:gd fmla="val 23520" name="adj1"/>
              <a:gd fmla="val 11760" name="adj2"/>
            </a:avLst>
          </a:prstGeom>
          <a:solidFill>
            <a:srgbClr val="74C4D7"/>
          </a:solidFill>
          <a:ln cap="flat" cmpd="sng" w="5525">
            <a:solidFill>
              <a:srgbClr val="0090A8"/>
            </a:solidFill>
            <a:prstDash val="solid"/>
            <a:round/>
            <a:headEnd len="sm" w="sm" type="none"/>
            <a:tailEnd len="sm" w="sm" type="none"/>
          </a:ln>
        </p:spPr>
        <p:txBody>
          <a:bodyPr anchorCtr="0" anchor="ctr" bIns="53075" lIns="53075" spcFirstLastPara="1" rIns="53075" wrap="square" tIns="53075">
            <a:noAutofit/>
          </a:bodyPr>
          <a:lstStyle/>
          <a:p>
            <a:pPr indent="0" lvl="0" marL="0" rtl="0" algn="l">
              <a:spcBef>
                <a:spcPts val="0"/>
              </a:spcBef>
              <a:spcAft>
                <a:spcPts val="0"/>
              </a:spcAft>
              <a:buNone/>
            </a:pPr>
            <a:r>
              <a:t/>
            </a:r>
            <a:endParaRPr/>
          </a:p>
        </p:txBody>
      </p:sp>
      <p:pic>
        <p:nvPicPr>
          <p:cNvPr id="172" name="Google Shape;172;p20"/>
          <p:cNvPicPr preferRelativeResize="0"/>
          <p:nvPr/>
        </p:nvPicPr>
        <p:blipFill>
          <a:blip r:embed="rId6">
            <a:alphaModFix/>
          </a:blip>
          <a:stretch>
            <a:fillRect/>
          </a:stretch>
        </p:blipFill>
        <p:spPr>
          <a:xfrm>
            <a:off x="6562132" y="2012736"/>
            <a:ext cx="1118040" cy="11180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1" title="MET logo_horisontal_lysblaa.png"/>
          <p:cNvPicPr preferRelativeResize="0"/>
          <p:nvPr/>
        </p:nvPicPr>
        <p:blipFill>
          <a:blip r:embed="rId3">
            <a:alphaModFix/>
          </a:blip>
          <a:stretch>
            <a:fillRect/>
          </a:stretch>
        </p:blipFill>
        <p:spPr>
          <a:xfrm>
            <a:off x="295001" y="4719025"/>
            <a:ext cx="787782" cy="217200"/>
          </a:xfrm>
          <a:prstGeom prst="rect">
            <a:avLst/>
          </a:prstGeom>
          <a:noFill/>
          <a:ln>
            <a:noFill/>
          </a:ln>
        </p:spPr>
      </p:pic>
      <p:sp>
        <p:nvSpPr>
          <p:cNvPr id="178" name="Google Shape;178;p21"/>
          <p:cNvSpPr txBox="1"/>
          <p:nvPr/>
        </p:nvSpPr>
        <p:spPr>
          <a:xfrm>
            <a:off x="563125" y="454700"/>
            <a:ext cx="8087400" cy="637200"/>
          </a:xfrm>
          <a:prstGeom prst="rect">
            <a:avLst/>
          </a:prstGeom>
          <a:noFill/>
          <a:ln>
            <a:noFill/>
          </a:ln>
        </p:spPr>
        <p:txBody>
          <a:bodyPr anchorCtr="0" anchor="b" bIns="91425" lIns="91425" spcFirstLastPara="1" rIns="91425" wrap="square" tIns="91425">
            <a:normAutofit fontScale="77500"/>
          </a:bodyPr>
          <a:lstStyle/>
          <a:p>
            <a:pPr indent="0" lvl="0" marL="0" rtl="0" algn="l">
              <a:spcBef>
                <a:spcPts val="0"/>
              </a:spcBef>
              <a:spcAft>
                <a:spcPts val="0"/>
              </a:spcAft>
              <a:buNone/>
            </a:pPr>
            <a:r>
              <a:rPr lang="no" sz="3824">
                <a:solidFill>
                  <a:srgbClr val="BADEE4"/>
                </a:solidFill>
                <a:latin typeface="Roboto Medium"/>
                <a:ea typeface="Roboto Medium"/>
                <a:cs typeface="Roboto Medium"/>
                <a:sym typeface="Roboto Medium"/>
              </a:rPr>
              <a:t>The “typical” Norwegian weather forecaster</a:t>
            </a:r>
            <a:endParaRPr sz="3500">
              <a:solidFill>
                <a:srgbClr val="BADEE4"/>
              </a:solidFill>
              <a:latin typeface="Roboto Medium"/>
              <a:ea typeface="Roboto Medium"/>
              <a:cs typeface="Roboto Medium"/>
              <a:sym typeface="Roboto Medium"/>
            </a:endParaRPr>
          </a:p>
        </p:txBody>
      </p:sp>
      <p:pic>
        <p:nvPicPr>
          <p:cNvPr id="179" name="Google Shape;179;p21"/>
          <p:cNvPicPr preferRelativeResize="0"/>
          <p:nvPr/>
        </p:nvPicPr>
        <p:blipFill rotWithShape="1">
          <a:blip r:embed="rId4">
            <a:alphaModFix/>
          </a:blip>
          <a:srcRect b="0" l="0" r="9379" t="8759"/>
          <a:stretch/>
        </p:blipFill>
        <p:spPr>
          <a:xfrm>
            <a:off x="563125" y="1100896"/>
            <a:ext cx="2256300" cy="1515600"/>
          </a:xfrm>
          <a:prstGeom prst="roundRect">
            <a:avLst>
              <a:gd fmla="val 16667" name="adj"/>
            </a:avLst>
          </a:prstGeom>
          <a:noFill/>
          <a:ln>
            <a:noFill/>
          </a:ln>
        </p:spPr>
      </p:pic>
      <p:pic>
        <p:nvPicPr>
          <p:cNvPr id="180" name="Google Shape;180;p21"/>
          <p:cNvPicPr preferRelativeResize="0"/>
          <p:nvPr/>
        </p:nvPicPr>
        <p:blipFill rotWithShape="1">
          <a:blip r:embed="rId5">
            <a:alphaModFix/>
          </a:blip>
          <a:srcRect b="15909" l="0" r="34409" t="0"/>
          <a:stretch/>
        </p:blipFill>
        <p:spPr>
          <a:xfrm>
            <a:off x="6324575" y="1091900"/>
            <a:ext cx="2256300" cy="1443900"/>
          </a:xfrm>
          <a:prstGeom prst="roundRect">
            <a:avLst>
              <a:gd fmla="val 16667" name="adj"/>
            </a:avLst>
          </a:prstGeom>
          <a:noFill/>
          <a:ln>
            <a:noFill/>
          </a:ln>
        </p:spPr>
      </p:pic>
      <p:pic>
        <p:nvPicPr>
          <p:cNvPr descr="\\winhost3\Fotoware\IndekserteBilder\FOTO Hilde-Bjørg J.Løset Fergetur frå Folkestad til Volda.JPG" id="181" name="Google Shape;181;p21"/>
          <p:cNvPicPr preferRelativeResize="0"/>
          <p:nvPr/>
        </p:nvPicPr>
        <p:blipFill rotWithShape="1">
          <a:blip r:embed="rId6">
            <a:alphaModFix/>
          </a:blip>
          <a:srcRect b="0" l="3805" r="32662" t="12103"/>
          <a:stretch/>
        </p:blipFill>
        <p:spPr>
          <a:xfrm>
            <a:off x="563125" y="3038125"/>
            <a:ext cx="2256300" cy="1380300"/>
          </a:xfrm>
          <a:prstGeom prst="roundRect">
            <a:avLst>
              <a:gd fmla="val 16667" name="adj"/>
            </a:avLst>
          </a:prstGeom>
          <a:noFill/>
          <a:ln>
            <a:noFill/>
          </a:ln>
        </p:spPr>
      </p:pic>
      <p:pic>
        <p:nvPicPr>
          <p:cNvPr id="182" name="Google Shape;182;p21"/>
          <p:cNvPicPr preferRelativeResize="0"/>
          <p:nvPr/>
        </p:nvPicPr>
        <p:blipFill rotWithShape="1">
          <a:blip r:embed="rId7">
            <a:alphaModFix/>
          </a:blip>
          <a:srcRect b="7776" l="0" r="43000" t="23348"/>
          <a:stretch/>
        </p:blipFill>
        <p:spPr>
          <a:xfrm>
            <a:off x="3443850" y="1091900"/>
            <a:ext cx="2256300" cy="1533600"/>
          </a:xfrm>
          <a:prstGeom prst="roundRect">
            <a:avLst>
              <a:gd fmla="val 16667" name="adj"/>
            </a:avLst>
          </a:prstGeom>
          <a:noFill/>
          <a:ln>
            <a:noFill/>
          </a:ln>
        </p:spPr>
      </p:pic>
      <p:pic>
        <p:nvPicPr>
          <p:cNvPr id="183" name="Google Shape;183;p21"/>
          <p:cNvPicPr preferRelativeResize="0"/>
          <p:nvPr/>
        </p:nvPicPr>
        <p:blipFill rotWithShape="1">
          <a:blip r:embed="rId8">
            <a:alphaModFix/>
          </a:blip>
          <a:srcRect b="0" l="0" r="0" t="6182"/>
          <a:stretch/>
        </p:blipFill>
        <p:spPr>
          <a:xfrm>
            <a:off x="6388425" y="3018200"/>
            <a:ext cx="2256300" cy="1438800"/>
          </a:xfrm>
          <a:prstGeom prst="roundRect">
            <a:avLst>
              <a:gd fmla="val 16667" name="adj"/>
            </a:avLst>
          </a:prstGeom>
          <a:noFill/>
          <a:ln>
            <a:noFill/>
          </a:ln>
        </p:spPr>
      </p:pic>
      <p:sp>
        <p:nvSpPr>
          <p:cNvPr id="184" name="Google Shape;184;p21"/>
          <p:cNvSpPr txBox="1"/>
          <p:nvPr/>
        </p:nvSpPr>
        <p:spPr>
          <a:xfrm>
            <a:off x="3585738" y="2580650"/>
            <a:ext cx="19725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Avalanche</a:t>
            </a:r>
            <a:endParaRPr sz="1300">
              <a:solidFill>
                <a:schemeClr val="dk2"/>
              </a:solidFill>
            </a:endParaRPr>
          </a:p>
        </p:txBody>
      </p:sp>
      <p:sp>
        <p:nvSpPr>
          <p:cNvPr id="185" name="Google Shape;185;p21"/>
          <p:cNvSpPr txBox="1"/>
          <p:nvPr/>
        </p:nvSpPr>
        <p:spPr>
          <a:xfrm>
            <a:off x="705013" y="2625488"/>
            <a:ext cx="19725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General</a:t>
            </a:r>
            <a:endParaRPr sz="1300">
              <a:solidFill>
                <a:schemeClr val="dk2"/>
              </a:solidFill>
            </a:endParaRPr>
          </a:p>
        </p:txBody>
      </p:sp>
      <p:sp>
        <p:nvSpPr>
          <p:cNvPr id="186" name="Google Shape;186;p21"/>
          <p:cNvSpPr txBox="1"/>
          <p:nvPr/>
        </p:nvSpPr>
        <p:spPr>
          <a:xfrm>
            <a:off x="6466476" y="2535788"/>
            <a:ext cx="21201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Aviation: Military and Civil</a:t>
            </a:r>
            <a:endParaRPr sz="1300">
              <a:solidFill>
                <a:schemeClr val="dk2"/>
              </a:solidFill>
            </a:endParaRPr>
          </a:p>
        </p:txBody>
      </p:sp>
      <p:sp>
        <p:nvSpPr>
          <p:cNvPr id="187" name="Google Shape;187;p21"/>
          <p:cNvSpPr txBox="1"/>
          <p:nvPr/>
        </p:nvSpPr>
        <p:spPr>
          <a:xfrm>
            <a:off x="6466476" y="4418425"/>
            <a:ext cx="21201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Commercial</a:t>
            </a:r>
            <a:endParaRPr sz="1300">
              <a:solidFill>
                <a:srgbClr val="E8F3F6"/>
              </a:solidFill>
              <a:latin typeface="Roboto Light"/>
              <a:ea typeface="Roboto Light"/>
              <a:cs typeface="Roboto Light"/>
              <a:sym typeface="Roboto Light"/>
            </a:endParaRPr>
          </a:p>
          <a:p>
            <a:pPr indent="0" lvl="0" marL="0" rtl="0" algn="l">
              <a:spcBef>
                <a:spcPts val="0"/>
              </a:spcBef>
              <a:spcAft>
                <a:spcPts val="0"/>
              </a:spcAft>
              <a:buNone/>
            </a:pPr>
            <a:r>
              <a:t/>
            </a:r>
            <a:endParaRPr sz="1300">
              <a:solidFill>
                <a:srgbClr val="E8F3F6"/>
              </a:solidFill>
              <a:latin typeface="Roboto Light"/>
              <a:ea typeface="Roboto Light"/>
              <a:cs typeface="Roboto Light"/>
              <a:sym typeface="Roboto Light"/>
            </a:endParaRPr>
          </a:p>
        </p:txBody>
      </p:sp>
      <p:sp>
        <p:nvSpPr>
          <p:cNvPr id="188" name="Google Shape;188;p21"/>
          <p:cNvSpPr txBox="1"/>
          <p:nvPr/>
        </p:nvSpPr>
        <p:spPr>
          <a:xfrm>
            <a:off x="3546776" y="4457000"/>
            <a:ext cx="21201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TV and Editorial/SoMe</a:t>
            </a:r>
            <a:endParaRPr sz="1300">
              <a:solidFill>
                <a:srgbClr val="E8F3F6"/>
              </a:solidFill>
              <a:latin typeface="Roboto Light"/>
              <a:ea typeface="Roboto Light"/>
              <a:cs typeface="Roboto Light"/>
              <a:sym typeface="Roboto Light"/>
            </a:endParaRPr>
          </a:p>
          <a:p>
            <a:pPr indent="0" lvl="0" marL="0" rtl="0" algn="l">
              <a:spcBef>
                <a:spcPts val="0"/>
              </a:spcBef>
              <a:spcAft>
                <a:spcPts val="0"/>
              </a:spcAft>
              <a:buNone/>
            </a:pPr>
            <a:r>
              <a:t/>
            </a:r>
            <a:endParaRPr sz="1300">
              <a:solidFill>
                <a:srgbClr val="E8F3F6"/>
              </a:solidFill>
              <a:latin typeface="Roboto Light"/>
              <a:ea typeface="Roboto Light"/>
              <a:cs typeface="Roboto Light"/>
              <a:sym typeface="Roboto Light"/>
            </a:endParaRPr>
          </a:p>
        </p:txBody>
      </p:sp>
      <p:sp>
        <p:nvSpPr>
          <p:cNvPr id="189" name="Google Shape;189;p21"/>
          <p:cNvSpPr txBox="1"/>
          <p:nvPr/>
        </p:nvSpPr>
        <p:spPr>
          <a:xfrm>
            <a:off x="563126" y="4418425"/>
            <a:ext cx="2120100" cy="3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o" sz="1300">
                <a:solidFill>
                  <a:srgbClr val="E8F3F6"/>
                </a:solidFill>
                <a:latin typeface="Roboto Light"/>
                <a:ea typeface="Roboto Light"/>
                <a:cs typeface="Roboto Light"/>
                <a:sym typeface="Roboto Light"/>
              </a:rPr>
              <a:t>Maritime</a:t>
            </a:r>
            <a:endParaRPr sz="1300">
              <a:solidFill>
                <a:srgbClr val="E8F3F6"/>
              </a:solidFill>
              <a:latin typeface="Roboto Light"/>
              <a:ea typeface="Roboto Light"/>
              <a:cs typeface="Roboto Light"/>
              <a:sym typeface="Roboto Light"/>
            </a:endParaRPr>
          </a:p>
          <a:p>
            <a:pPr indent="0" lvl="0" marL="0" rtl="0" algn="l">
              <a:spcBef>
                <a:spcPts val="0"/>
              </a:spcBef>
              <a:spcAft>
                <a:spcPts val="0"/>
              </a:spcAft>
              <a:buNone/>
            </a:pPr>
            <a:r>
              <a:t/>
            </a:r>
            <a:endParaRPr sz="1300">
              <a:solidFill>
                <a:srgbClr val="E8F3F6"/>
              </a:solidFill>
              <a:latin typeface="Roboto Light"/>
              <a:ea typeface="Roboto Light"/>
              <a:cs typeface="Roboto Light"/>
              <a:sym typeface="Roboto Light"/>
            </a:endParaRPr>
          </a:p>
        </p:txBody>
      </p:sp>
      <p:pic>
        <p:nvPicPr>
          <p:cNvPr id="190" name="Google Shape;190;p21" title="Screenshot from 2025-11-13 15-56-14.png"/>
          <p:cNvPicPr preferRelativeResize="0"/>
          <p:nvPr/>
        </p:nvPicPr>
        <p:blipFill rotWithShape="1">
          <a:blip r:embed="rId9">
            <a:alphaModFix/>
          </a:blip>
          <a:srcRect b="5784" l="0" r="0" t="0"/>
          <a:stretch/>
        </p:blipFill>
        <p:spPr>
          <a:xfrm>
            <a:off x="3407675" y="2968250"/>
            <a:ext cx="2256300" cy="1533600"/>
          </a:xfrm>
          <a:prstGeom prst="roundRect">
            <a:avLst>
              <a:gd fmla="val 16667"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