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73" r:id="rId7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889734-CFEC-4260-8EAE-D54DDB45CDCE}" v="499" dt="2025-09-05T08:25:19.725"/>
    <p1510:client id="{84C91564-E251-CEDC-43F2-BEE7E08805C1}" v="1163" dt="2025-09-05T07:57:35.884"/>
    <p1510:client id="{BAF32EB1-2D7A-DD44-A63F-3DFB67B4E886}" v="4" dt="2025-09-05T08:16:38.556"/>
    <p1510:client id="{DE8C8840-C0E2-2FC8-E783-B1B1BF2F6AAE}" v="367" dt="2025-09-05T08:12:53.1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E68CF-8733-5D30-2D0C-6E15E837C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278653-6458-118D-782D-B11234ABD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E7FF3-1AE3-27CD-B6DB-960D05D8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98C2F-2E40-AAAD-0B02-B24D1622E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51F82-7D68-E46A-3BA4-64FEFB721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23829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FE631-DD7A-F903-33C1-8C8258AD4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C040A6-A89B-D7E5-75BA-EFE5F580C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F3D19-082B-A21A-BC25-187DC3909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BA28F-F8A5-D83C-7913-79EE44099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79F76-7C39-CCAF-349B-96663E584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499008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49EA22-1136-5BBC-29F9-E0D02D9C3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443F6-EBCB-7B1D-0322-077E5B9A1E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A156-6551-1C8A-C196-A08220486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5748-7641-5ACF-0326-5A1E16A13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CB7F7-3303-904A-B243-AA36CC9C8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8445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589BB-9A7C-9480-FB54-9A830238A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A6483-5815-FFE7-D0F7-701DDB589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002B3-27E5-B76F-E125-428FE4096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AD04D-4F6E-6541-34F2-12996370F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1B629-28D7-46EE-9360-A8EA19595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4567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B5715-F541-8067-C2D6-C889E7BC4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F2307-01EA-1FD5-24C9-11FBD634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4BCC3-D708-D418-BCA6-7E825F268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42B6D-922B-4EFA-F03F-C1B0297A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E6031-CDC8-1C10-95B9-197BBF18B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93073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CD5C-A93C-CEB3-1998-1B23D34EF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7EC23-B219-29C7-BE4C-AC09AC7681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2FCC4-EC4C-EAC6-2EA3-F2DDD5C9E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D88E8-16D2-584D-6B0B-898B79EA6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104BA2-C52E-0483-A2C0-116800FB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8F171-3754-27E9-CE08-F983AAD3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45287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01300-6455-E102-FC19-B84A7C810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8E9CC-F4B1-9C61-37B7-616CFFD43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E0ED1-13DD-6538-C58A-80D19B1567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80BE3A-9777-3A2F-D264-02F1DA1F9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6B2228-5BE3-455E-8403-2658E50F1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B108A7-ACD2-AAA0-30BC-5B6552B9F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105847-AE0F-E79C-7F43-6F711F8B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BC0F55-AB6D-F766-2884-D73AEC012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8562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6F4DA-570A-1448-F1CF-6C5786DEE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AD0B6A-46E2-ACFB-3C5F-2DBDE6A62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B4D449-A577-02A6-2C61-296969D10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98A6EC-0EDF-C618-567F-244A99D9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50812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0FDE10-2E05-D9FA-5FD9-575A44ABF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DFA648-0CBA-9698-9268-31C7A1A9B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8FF3AC-8B56-F188-0929-A4EF1E03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70410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8D22D-6E93-F463-B940-38A9C4AEF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EA466-B5C1-8A17-1092-C6314F006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E41A25-B56E-F5F8-9981-2EAD96444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16E1F-2FCC-94B6-2EC4-316139CDE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ED961-CE41-33EA-C89E-F2FE8DAFC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68DC9-1883-7CA0-5F00-53FA53B4C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57738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881D-A0B8-F4EF-404F-89A93E181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65A142-3F5A-3E18-77A1-4CA2FD04F6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DE1B7-3640-8EC8-E0BB-04033A6F5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30098-3D18-FF2E-5CF7-E53139D3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2AC333-E382-3096-CB2F-0BA8CC9E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46C6B-184C-1D8D-7756-9878E36F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2837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A7BE1E-2D31-4C05-035D-757924BB0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FBD6F-FD85-7026-4C9D-3D2699DD8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EFF91-D819-C8BD-2828-6A3D49EEFA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876AB6-CD47-4BE5-BD39-4ED631BDB105}" type="datetimeFigureOut">
              <a:rPr lang="en-CH" smtClean="0"/>
              <a:t>24/09/2025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D7F08-8D5B-6C15-AC59-69AF4FF46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C557D-A51C-FAE4-D6A8-48AA15D2B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174F59-66BA-4B4F-8B82-109D3236D015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7927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9427A-B9E7-8A1A-9094-9AC65A1A4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19BDC1-D751-D474-B081-6FE4BEF1F2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3098070" cy="342900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A482A5C-6267-31EC-7348-EC81EB6923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710978"/>
              </p:ext>
            </p:extLst>
          </p:nvPr>
        </p:nvGraphicFramePr>
        <p:xfrm>
          <a:off x="364620" y="1719504"/>
          <a:ext cx="10371680" cy="4790539"/>
        </p:xfrm>
        <a:graphic>
          <a:graphicData uri="http://schemas.openxmlformats.org/drawingml/2006/table">
            <a:tbl>
              <a:tblPr/>
              <a:tblGrid>
                <a:gridCol w="5990823">
                  <a:extLst>
                    <a:ext uri="{9D8B030D-6E8A-4147-A177-3AD203B41FA5}">
                      <a16:colId xmlns:a16="http://schemas.microsoft.com/office/drawing/2014/main" val="1407098771"/>
                    </a:ext>
                  </a:extLst>
                </a:gridCol>
                <a:gridCol w="2232017">
                  <a:extLst>
                    <a:ext uri="{9D8B030D-6E8A-4147-A177-3AD203B41FA5}">
                      <a16:colId xmlns:a16="http://schemas.microsoft.com/office/drawing/2014/main" val="414135812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55601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3759630363"/>
                    </a:ext>
                  </a:extLst>
                </a:gridCol>
              </a:tblGrid>
              <a:tr h="27823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GB" sz="1400" b="1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TASK</a:t>
                      </a:r>
                      <a:r>
                        <a:rPr lang="en-GB" sz="1400" b="0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GB" sz="1400" b="1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ASSIGNED</a:t>
                      </a:r>
                      <a:r>
                        <a:rPr lang="en-GB" sz="1400" b="0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GB" sz="1400" b="1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</a:t>
                      </a:r>
                      <a:r>
                        <a:rPr lang="en-GB" sz="1400" b="0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GB" sz="1400" b="1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START</a:t>
                      </a:r>
                      <a:r>
                        <a:rPr lang="en-GB" sz="1400" b="0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  <a:buNone/>
                      </a:pPr>
                      <a:r>
                        <a:rPr lang="en-GB" sz="1400" b="1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END</a:t>
                      </a:r>
                      <a:r>
                        <a:rPr lang="en-GB" sz="1400" b="0" i="0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818336"/>
                  </a:ext>
                </a:extLst>
              </a:tr>
              <a:tr h="19932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Preparation of Draft 1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- </a:t>
                      </a:r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COMPLETED</a:t>
                      </a:r>
                    </a:p>
                  </a:txBody>
                  <a:tcPr marL="69281" marR="69281" marT="34641" marB="3464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 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 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effectLst/>
                          <a:latin typeface="+mn-lt"/>
                        </a:rPr>
                        <a:t>  </a:t>
                      </a: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404188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Add the draft description of "WMO Voluntary Cooperation Programme"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D/DPO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17/7/25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15/8/25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022198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Add draft description of "Resource Mobilization and Development Activities" </a:t>
                      </a:r>
                      <a:endParaRPr lang="en-US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D/DPO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17/7/25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15/8/25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171634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Draft review by EC-CDP for initial feedback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EC-CDP Members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15/8/25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22/8/25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649315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Consolidation of Draft 1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Coordinated by ETR Office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22/8/25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28/8/25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019270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Draft 1 submitted to TCC-2 (2025)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ETR Office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29/8/25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29/8/25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322401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Presentation of Draft 1 to TCC-2 (2025)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Chair of EC-CDP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16/9/25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16/9/25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803439"/>
                  </a:ext>
                </a:extLst>
              </a:tr>
              <a:tr h="199328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1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Preparation of Draft 2</a:t>
                      </a: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 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 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effectLst/>
                          <a:latin typeface="+mn-lt"/>
                        </a:rPr>
                        <a:t>  </a:t>
                      </a: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234448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Discussions of Draft 1 in EC-CDP-11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EC-CDP Members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23/9/2025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25/9/2025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445802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 dirty="0">
                          <a:effectLst/>
                          <a:latin typeface="+mn-lt"/>
                        </a:rPr>
                        <a:t>Final review and comments by EC-CDP</a:t>
                      </a: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EC-CDP Members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25/9/2025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17/10/2025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559344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Consolidation of Draft 2 and recommendation by EC-CDP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Coordinated by ETR Office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17/10/2025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30/11/2025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010889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Draft 2 submitted to TCC-1-2026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ETR Office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1/12/2025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1/12/2025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668033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Presentation of Draft 2 to TCC-1-2026 (for recommendation to EC-80)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Chair of EC-CDP </a:t>
                      </a:r>
                      <a:endParaRPr lang="en-GB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April/2026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April/2026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868930"/>
                  </a:ext>
                </a:extLst>
              </a:tr>
              <a:tr h="334041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Resolution for approval by EC-80 </a:t>
                      </a:r>
                      <a:endParaRPr lang="en-US" sz="1400" b="0" i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 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June/2026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June/2026 </a:t>
                      </a:r>
                      <a:endParaRPr lang="en-GB" sz="1400" b="0" i="0" dirty="0">
                        <a:effectLst/>
                        <a:latin typeface="+mn-lt"/>
                      </a:endParaRPr>
                    </a:p>
                  </a:txBody>
                  <a:tcPr marL="69281" marR="69281" marT="34641" marB="34641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98048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A5EEF1A-A430-E1B2-8F3D-253A211F8F6A}"/>
              </a:ext>
            </a:extLst>
          </p:cNvPr>
          <p:cNvSpPr txBox="1"/>
          <p:nvPr/>
        </p:nvSpPr>
        <p:spPr>
          <a:xfrm>
            <a:off x="4762307" y="505742"/>
            <a:ext cx="15921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5BAA"/>
                </a:solidFill>
              </a:rPr>
              <a:t>Timeline</a:t>
            </a:r>
            <a:endParaRPr lang="en-CH" sz="2800" b="1" dirty="0">
              <a:solidFill>
                <a:srgbClr val="005BAA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B775968-7C8C-D0C5-C6F8-D15A88C9024D}"/>
              </a:ext>
            </a:extLst>
          </p:cNvPr>
          <p:cNvSpPr/>
          <p:nvPr/>
        </p:nvSpPr>
        <p:spPr>
          <a:xfrm>
            <a:off x="364620" y="4797255"/>
            <a:ext cx="11592739" cy="369106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9C1FF0-8ED9-0BF9-54FC-ACDEBE2DFA03}"/>
              </a:ext>
            </a:extLst>
          </p:cNvPr>
          <p:cNvSpPr txBox="1"/>
          <p:nvPr/>
        </p:nvSpPr>
        <p:spPr>
          <a:xfrm>
            <a:off x="10914660" y="4797255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5BAA"/>
                </a:solidFill>
              </a:rPr>
              <a:t>Action</a:t>
            </a:r>
            <a:endParaRPr lang="en-GB" b="1" dirty="0">
              <a:solidFill>
                <a:srgbClr val="005BAA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8EE281-FA4F-1D2E-8397-23DB5283A0F1}"/>
              </a:ext>
            </a:extLst>
          </p:cNvPr>
          <p:cNvSpPr txBox="1"/>
          <p:nvPr/>
        </p:nvSpPr>
        <p:spPr>
          <a:xfrm>
            <a:off x="1326855" y="999730"/>
            <a:ext cx="846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5BAA"/>
                </a:solidFill>
              </a:rPr>
              <a:t>Refinement of description of WMO Capacity Development Programme</a:t>
            </a:r>
            <a:endParaRPr lang="en-CH" sz="2000" dirty="0">
              <a:solidFill>
                <a:srgbClr val="005BAA"/>
              </a:solidFill>
            </a:endParaRPr>
          </a:p>
        </p:txBody>
      </p:sp>
      <p:pic>
        <p:nvPicPr>
          <p:cNvPr id="12" name="Icon_green tick.png" descr="Icon_green tick.png">
            <a:extLst>
              <a:ext uri="{FF2B5EF4-FFF2-40B4-BE49-F238E27FC236}">
                <a16:creationId xmlns:a16="http://schemas.microsoft.com/office/drawing/2014/main" id="{F0AD7682-4803-1ECE-6626-666F1D2A099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199867" y="3137077"/>
            <a:ext cx="313974" cy="651056"/>
          </a:xfrm>
          <a:prstGeom prst="rect">
            <a:avLst/>
          </a:prstGeom>
          <a:ln w="3175">
            <a:miter lim="400000"/>
          </a:ln>
        </p:spPr>
      </p:pic>
      <p:sp>
        <p:nvSpPr>
          <p:cNvPr id="13" name="Completed">
            <a:extLst>
              <a:ext uri="{FF2B5EF4-FFF2-40B4-BE49-F238E27FC236}">
                <a16:creationId xmlns:a16="http://schemas.microsoft.com/office/drawing/2014/main" id="{BDBA2387-94A7-A034-1E2E-8AF59EF93EDC}"/>
              </a:ext>
            </a:extLst>
          </p:cNvPr>
          <p:cNvSpPr txBox="1"/>
          <p:nvPr/>
        </p:nvSpPr>
        <p:spPr>
          <a:xfrm>
            <a:off x="10914660" y="3766882"/>
            <a:ext cx="1198362" cy="36249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3300"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  <a:latin typeface="Abadi MT Condensed Light"/>
                <a:ea typeface="Abadi MT Condensed Light"/>
                <a:cs typeface="Abadi MT Condensed Light"/>
                <a:sym typeface="Abadi MT Condensed Light"/>
              </a:defRPr>
            </a:lvl1pPr>
          </a:lstStyle>
          <a:p>
            <a:r>
              <a:rPr sz="2000" dirty="0">
                <a:solidFill>
                  <a:srgbClr val="00B050"/>
                </a:solidFill>
              </a:rPr>
              <a:t>Completed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1B98562-8A72-6437-5C9E-8F25C07624C0}"/>
              </a:ext>
            </a:extLst>
          </p:cNvPr>
          <p:cNvCxnSpPr>
            <a:cxnSpLocks/>
          </p:cNvCxnSpPr>
          <p:nvPr/>
        </p:nvCxnSpPr>
        <p:spPr>
          <a:xfrm>
            <a:off x="364620" y="4282068"/>
            <a:ext cx="1159273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528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2c9005-3129-4719-81ca-2fc8d806cf37" xsi:nil="true"/>
    <Number xmlns="2c63548e-e22e-43cb-a415-9193d4d80a38" xsi:nil="true"/>
    <lcf76f155ced4ddcb4097134ff3c332f xmlns="2c63548e-e22e-43cb-a415-9193d4d80a38">
      <Terms xmlns="http://schemas.microsoft.com/office/infopath/2007/PartnerControls"/>
    </lcf76f155ced4ddcb4097134ff3c332f>
    <WMOWFApprovalStatus xmlns="715fcdb6-58ff-4d84-993c-bb26a5b54815">Not Submitted</WMOWFApprovalStatus>
    <_dlc_DocId xmlns="9d2c9005-3129-4719-81ca-2fc8d806cf37">WMOSI-597960436-6440467</_dlc_DocId>
    <_dlc_DocIdUrl xmlns="9d2c9005-3129-4719-81ca-2fc8d806cf37">
      <Url>https://wmoomm.sharepoint.com/sites/SI/_layouts/15/DocIdRedir.aspx?ID=WMOSI-597960436-6440467</Url>
      <Description>WMOSI-597960436-6440467</Description>
    </_dlc_DocIdUrl>
    <_ApprovalAssignedTo xmlns="2c63548e-e22e-43cb-a415-9193d4d80a38">
      <UserInfo>
        <DisplayName/>
        <AccountId xsi:nil="true"/>
        <AccountType/>
      </UserInfo>
    </_ApprovalAssignedTo>
    <_ApprovalSentBy xmlns="2c63548e-e22e-43cb-a415-9193d4d80a38">
      <UserInfo>
        <DisplayName/>
        <AccountId xsi:nil="true"/>
        <AccountType/>
      </UserInfo>
    </_ApprovalSentBy>
    <_ApprovalStatus xmlns="2c63548e-e22e-43cb-a415-9193d4d80a38">0</_ApprovalStatus>
    <_ApprovalRespondedBy xmlns="2c63548e-e22e-43cb-a415-9193d4d80a38">
      <UserInfo>
        <DisplayName/>
        <AccountId xsi:nil="true"/>
        <AccountType/>
      </UserInfo>
    </_ApprovalRespondedBy>
  </documentManagement>
</p:properties>
</file>

<file path=customXml/item2.xml><?xml version="1.0" encoding="utf-8"?>
<?mso-contentType ?>
<SharedContentType xmlns="Microsoft.SharePoint.Taxonomy.ContentTypeSync" SourceId="92a3b380-abf6-46f2-87bb-c2c114de1c9e" ContentTypeId="0x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C1E5BA222991439BA07A4745E8FDAA" ma:contentTypeVersion="24" ma:contentTypeDescription="Create a new document." ma:contentTypeScope="" ma:versionID="b06ba90701603420a1be54c43007ed33">
  <xsd:schema xmlns:xsd="http://www.w3.org/2001/XMLSchema" xmlns:xs="http://www.w3.org/2001/XMLSchema" xmlns:p="http://schemas.microsoft.com/office/2006/metadata/properties" xmlns:ns2="715fcdb6-58ff-4d84-993c-bb26a5b54815" xmlns:ns3="2c63548e-e22e-43cb-a415-9193d4d80a38" xmlns:ns4="9d2c9005-3129-4719-81ca-2fc8d806cf37" targetNamespace="http://schemas.microsoft.com/office/2006/metadata/properties" ma:root="true" ma:fieldsID="9ea81928e23ae5586022c8a505e29a6c" ns2:_="" ns3:_="" ns4:_="">
    <xsd:import namespace="715fcdb6-58ff-4d84-993c-bb26a5b54815"/>
    <xsd:import namespace="2c63548e-e22e-43cb-a415-9193d4d80a38"/>
    <xsd:import namespace="9d2c9005-3129-4719-81ca-2fc8d806cf37"/>
    <xsd:element name="properties">
      <xsd:complexType>
        <xsd:sequence>
          <xsd:element name="documentManagement">
            <xsd:complexType>
              <xsd:all>
                <xsd:element ref="ns2:WMOWFApprovalStatu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Number" minOccurs="0"/>
                <xsd:element ref="ns3:MediaServiceBillingMetadata" minOccurs="0"/>
                <xsd:element ref="ns4:_dlc_DocId" minOccurs="0"/>
                <xsd:element ref="ns4:_dlc_DocIdUrl" minOccurs="0"/>
                <xsd:element ref="ns4:_dlc_DocIdPersistId" minOccurs="0"/>
                <xsd:element ref="ns3:_ApprovalAssignedTo" minOccurs="0"/>
                <xsd:element ref="ns3:_ApprovalRespondedBy" minOccurs="0"/>
                <xsd:element ref="ns3:_ApprovalSentBy" minOccurs="0"/>
                <xsd:element ref="ns3:_Approval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5fcdb6-58ff-4d84-993c-bb26a5b54815" elementFormDefault="qualified">
    <xsd:import namespace="http://schemas.microsoft.com/office/2006/documentManagement/types"/>
    <xsd:import namespace="http://schemas.microsoft.com/office/infopath/2007/PartnerControls"/>
    <xsd:element name="WMOWFApprovalStatus" ma:index="2" nillable="true" ma:displayName="Workflow Approval Status" ma:default="Not Submitted" ma:format="Dropdown" ma:internalName="WMOWFApprovalStatus" ma:readOnly="false">
      <xsd:simpleType>
        <xsd:restriction base="dms:Choice">
          <xsd:enumeration value="Not Submitted"/>
          <xsd:enumeration value="Pending for Review"/>
          <xsd:enumeration value="Pending for Consolidation"/>
          <xsd:enumeration value="Pending for Approval"/>
          <xsd:enumeration value="Approved"/>
          <xsd:enumeration value="Rejected by Approver"/>
          <xsd:enumeration value="Cancelled by Requestor"/>
          <xsd:enumeration value="In Progres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3548e-e22e-43cb-a415-9193d4d80a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9" nillable="true" ma:displayName="Tags" ma:internalName="MediaServiceAutoTags" ma:readOnly="true">
      <xsd:simpleType>
        <xsd:restriction base="dms:Text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umber" ma:index="25" nillable="true" ma:displayName="Number" ma:format="Dropdown" ma:internalName="Number" ma:percentage="FALSE">
      <xsd:simpleType>
        <xsd:restriction base="dms:Number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_ApprovalAssignedTo" ma:index="31" nillable="true" ma:displayName="Approvers" ma:list="UserInfo" ma:internalName="_ApprovalAssignedTo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RespondedBy" ma:index="32" nillable="true" ma:displayName="Responses" ma:list="UserInfo" ma:internalName="_ApprovalRespondedBy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entBy" ma:index="33" nillable="true" ma:displayName="Approval Creator" ma:list="UserInfo" ma:internalName="_ApprovalSent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tatus" ma:index="34" nillable="true" ma:displayName="Approval status" ma:internalName="_Approval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c9005-3129-4719-81ca-2fc8d806cf3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f8e72c2-3be2-4c69-a9a3-0592c9f3eb49}" ma:internalName="TaxCatchAll" ma:showField="CatchAllData" ma:web="9d2c9005-3129-4719-81ca-2fc8d806cf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997A6F-672E-4BB4-BCD5-13AC870C8C7D}">
  <ds:schemaRefs>
    <ds:schemaRef ds:uri="2c63548e-e22e-43cb-a415-9193d4d80a38"/>
    <ds:schemaRef ds:uri="715fcdb6-58ff-4d84-993c-bb26a5b54815"/>
    <ds:schemaRef ds:uri="9d2c9005-3129-4719-81ca-2fc8d806cf3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594875-1565-4000-B060-BA8611829191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3C04CAFE-372D-4220-BC76-8E045AB7D82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AEA15C5-BBCD-4C6A-9DAD-6A93EA26A5C1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F7AB482B-3A52-4575-811E-DB521BA9C1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5fcdb6-58ff-4d84-993c-bb26a5b54815"/>
    <ds:schemaRef ds:uri="2c63548e-e22e-43cb-a415-9193d4d80a38"/>
    <ds:schemaRef ds:uri="9d2c9005-3129-4719-81ca-2fc8d806cf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187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Bugeac</dc:creator>
  <cp:lastModifiedBy>Luciane Veeck</cp:lastModifiedBy>
  <cp:revision>9</cp:revision>
  <dcterms:created xsi:type="dcterms:W3CDTF">2025-05-28T13:31:17Z</dcterms:created>
  <dcterms:modified xsi:type="dcterms:W3CDTF">2025-09-24T10:00:22Z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0x010100B0C1E5BA222991439BA07A4745E8FDAA</vt:lpwstr>
  </property>
  <property fmtid="{D5CDD505-2E9C-101B-9397-08002B2CF9AE}" pid="3" name="MediaServiceImageTags">
    <vt:lpwstr/>
  </property>
  <property fmtid="{D5CDD505-2E9C-101B-9397-08002B2CF9AE}" pid="4" name="_dlc_DocIdItemGuid">
    <vt:lpwstr>ce304520-1d87-4b9a-9db9-da1bc7214073</vt:lpwstr>
  </property>
</Properties>
</file>