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E5620_99D4CEB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2" r:id="rId7"/>
    <p:sldMasterId id="2147483682" r:id="rId8"/>
  </p:sldMasterIdLst>
  <p:notesMasterIdLst>
    <p:notesMasterId r:id="rId20"/>
  </p:notesMasterIdLst>
  <p:sldIdLst>
    <p:sldId id="258" r:id="rId9"/>
    <p:sldId id="2147374616" r:id="rId10"/>
    <p:sldId id="2147374614" r:id="rId11"/>
    <p:sldId id="2147374625" r:id="rId12"/>
    <p:sldId id="2147374619" r:id="rId13"/>
    <p:sldId id="2147374623" r:id="rId14"/>
    <p:sldId id="2147374620" r:id="rId15"/>
    <p:sldId id="2147374624" r:id="rId16"/>
    <p:sldId id="2147374588" r:id="rId17"/>
    <p:sldId id="261" r:id="rId18"/>
    <p:sldId id="260" r:id="rId19"/>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D2911-E65E-17CD-7BC5-1A26A4819309}" name="Lina Sjaavik" initials="LS" userId="S::LSjaavik@wmo.int::47b16320-32ba-4639-bf3f-69219b0a9101" providerId="AD"/>
  <p188:author id="{B043326C-A879-804B-11B2-4B55B466FFEE}" name="Guilherme VARRO" initials="" userId="S::gvarro@wmo.int::cb8e0468-e70c-41d0-84a3-213cc9e73d63" providerId="AD"/>
  <p188:author id="{FDCD9B6D-F3BF-CE57-F664-E1EA3B4F8270}" name="Maria Julia Chasco" initials="MC" userId="S::mchasco@wmo.int::c2a4c838-b3c9-4629-8b9b-d6d47f42a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037"/>
    <a:srgbClr val="FFE285"/>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AC870-4F4D-41F7-851D-BABDC39A4135}" v="1018" dt="2025-09-17T12:14:03.429"/>
    <p1510:client id="{283B2DBA-31D3-4AB9-8A9A-B94E1D707755}" v="5855" dt="2025-09-17T12:18:48.08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5616_B7A19186.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E5616_B7A19186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16586259329744"/>
          <c:y val="5.6641139051075824E-2"/>
          <c:w val="0.55244856424038047"/>
          <c:h val="0.51705609266127095"/>
        </c:manualLayout>
      </c:layout>
      <c:doughnutChart>
        <c:varyColors val="1"/>
        <c:ser>
          <c:idx val="0"/>
          <c:order val="0"/>
          <c:tx>
            <c:strRef>
              <c:f>Sheet1!$B$1</c:f>
              <c:strCache>
                <c:ptCount val="1"/>
                <c:pt idx="0">
                  <c:v>%</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91B-4D10-9990-45C24AA2BD5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B91B-4D10-9990-45C24AA2BD5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B91B-4D10-9990-45C24AA2BD5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B91B-4D10-9990-45C24AA2BD5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B91B-4D10-9990-45C24AA2BD5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B91B-4D10-9990-45C24AA2BD5F}"/>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B91B-4D10-9990-45C24AA2BD5F}"/>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B91B-4D10-9990-45C24AA2BD5F}"/>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B91B-4D10-9990-45C24AA2BD5F}"/>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B91B-4D10-9990-45C24AA2BD5F}"/>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931E-4767-A063-079DD710981A}"/>
              </c:ext>
            </c:extLst>
          </c:dPt>
          <c:dLbls>
            <c:dLbl>
              <c:idx val="0"/>
              <c:tx>
                <c:rich>
                  <a:bodyPr/>
                  <a:lstStyle/>
                  <a:p>
                    <a:fld id="{CC1CCC54-2094-41FE-9936-57075FC97C1C}"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1B-4D10-9990-45C24AA2BD5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lumMod val="85000"/>
                      </a:schemeClr>
                    </a:solidFill>
                    <a:latin typeface="+mn-lt"/>
                    <a:ea typeface="+mn-ea"/>
                    <a:cs typeface="+mn-cs"/>
                  </a:defRPr>
                </a:pPr>
                <a:endParaRPr lang="es-AR"/>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Sheet1!$A$2:$A$12</c:f>
              <c:strCache>
                <c:ptCount val="11"/>
                <c:pt idx="0">
                  <c:v>CREWS</c:v>
                </c:pt>
                <c:pt idx="1">
                  <c:v>US</c:v>
                </c:pt>
                <c:pt idx="2">
                  <c:v>Adaptation Fund</c:v>
                </c:pt>
                <c:pt idx="3">
                  <c:v>EU</c:v>
                </c:pt>
                <c:pt idx="4">
                  <c:v>Burkina Faso</c:v>
                </c:pt>
                <c:pt idx="5">
                  <c:v>Switzerland </c:v>
                </c:pt>
                <c:pt idx="6">
                  <c:v>Denmark</c:v>
                </c:pt>
                <c:pt idx="7">
                  <c:v>Wellcome Trust</c:v>
                </c:pt>
                <c:pt idx="8">
                  <c:v>Netherlands</c:v>
                </c:pt>
                <c:pt idx="9">
                  <c:v>Rockefeller Foundation</c:v>
                </c:pt>
                <c:pt idx="10">
                  <c:v>Others</c:v>
                </c:pt>
              </c:strCache>
            </c:strRef>
          </c:cat>
          <c:val>
            <c:numRef>
              <c:f>Sheet1!$B$2:$B$12</c:f>
              <c:numCache>
                <c:formatCode>General</c:formatCode>
                <c:ptCount val="11"/>
                <c:pt idx="0">
                  <c:v>33.6</c:v>
                </c:pt>
                <c:pt idx="1">
                  <c:v>18.399999999999999</c:v>
                </c:pt>
                <c:pt idx="2">
                  <c:v>5.6</c:v>
                </c:pt>
                <c:pt idx="3">
                  <c:v>8.6999999999999993</c:v>
                </c:pt>
                <c:pt idx="4">
                  <c:v>3.7</c:v>
                </c:pt>
                <c:pt idx="5">
                  <c:v>1.1000000000000001</c:v>
                </c:pt>
                <c:pt idx="6">
                  <c:v>2</c:v>
                </c:pt>
                <c:pt idx="7">
                  <c:v>5.3</c:v>
                </c:pt>
                <c:pt idx="8">
                  <c:v>5.2</c:v>
                </c:pt>
                <c:pt idx="9">
                  <c:v>3.6</c:v>
                </c:pt>
                <c:pt idx="10">
                  <c:v>5.2</c:v>
                </c:pt>
              </c:numCache>
            </c:numRef>
          </c:val>
          <c:extLst>
            <c:ext xmlns:c16="http://schemas.microsoft.com/office/drawing/2014/chart" uri="{C3380CC4-5D6E-409C-BE32-E72D297353CC}">
              <c16:uniqueId val="{00000016-B91B-4D10-9990-45C24AA2BD5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A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CHF Million</c:v>
                </c:pt>
              </c:strCache>
            </c:strRef>
          </c:tx>
          <c:spPr>
            <a:solidFill>
              <a:srgbClr val="FFC000"/>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019-43E6-8B39-0D1C4C85C20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019-43E6-8B39-0D1C4C85C20B}"/>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2019-43E6-8B39-0D1C4C85C20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019-43E6-8B39-0D1C4C85C20B}"/>
              </c:ext>
            </c:extLst>
          </c:dPt>
          <c:dPt>
            <c:idx val="4"/>
            <c:invertIfNegative val="0"/>
            <c:bubble3D val="0"/>
            <c:spPr>
              <a:solidFill>
                <a:schemeClr val="tx2"/>
              </a:solidFill>
              <a:ln>
                <a:noFill/>
              </a:ln>
              <a:effectLst/>
            </c:spPr>
            <c:extLst>
              <c:ext xmlns:c16="http://schemas.microsoft.com/office/drawing/2014/chart" uri="{C3380CC4-5D6E-409C-BE32-E72D297353CC}">
                <c16:uniqueId val="{00000009-2019-43E6-8B39-0D1C4C85C20B}"/>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2019-43E6-8B39-0D1C4C85C20B}"/>
              </c:ext>
            </c:extLst>
          </c:dPt>
          <c:dLbls>
            <c:dLbl>
              <c:idx val="0"/>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19-43E6-8B39-0D1C4C85C20B}"/>
                </c:ext>
              </c:extLst>
            </c:dLbl>
            <c:dLbl>
              <c:idx val="1"/>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019-43E6-8B39-0D1C4C85C20B}"/>
                </c:ext>
              </c:extLst>
            </c:dLbl>
            <c:dLbl>
              <c:idx val="4"/>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019-43E6-8B39-0D1C4C85C20B}"/>
                </c:ext>
              </c:extLst>
            </c:dLbl>
            <c:dLbl>
              <c:idx val="5"/>
              <c:tx>
                <c:rich>
                  <a:bodyPr/>
                  <a:lstStyle/>
                  <a:p>
                    <a:r>
                      <a:rPr lang="en-US"/>
                      <a:t>37,1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DC4-45AD-9C77-68E2D4CB0D62}"/>
                </c:ext>
              </c:extLst>
            </c:dLbl>
            <c:dLbl>
              <c:idx val="6"/>
              <c:tx>
                <c:rich>
                  <a:bodyPr/>
                  <a:lstStyle/>
                  <a:p>
                    <a:r>
                      <a:rPr lang="en-US"/>
                      <a:t>46,9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019-43E6-8B39-0D1C4C85C20B}"/>
                </c:ext>
              </c:extLst>
            </c:dLbl>
            <c:spPr>
              <a:noFill/>
              <a:ln>
                <a:noFill/>
              </a:ln>
              <a:effectLst/>
            </c:spPr>
            <c:txPr>
              <a:bodyPr rot="0" spcFirstLastPara="1" vertOverflow="ellipsis" vert="horz" wrap="square" lIns="38100" tIns="19050" rIns="38100" bIns="19050" anchor="ctr" anchorCtr="1">
                <a:spAutoFit/>
              </a:bodyPr>
              <a:lstStyle/>
              <a:p>
                <a:pPr>
                  <a:defRPr sz="1600" b="0" i="1" u="none" strike="noStrike" kern="1200" baseline="0">
                    <a:solidFill>
                      <a:schemeClr val="tx1"/>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RA VI</c:v>
                </c:pt>
                <c:pt idx="1">
                  <c:v>RA V</c:v>
                </c:pt>
                <c:pt idx="2">
                  <c:v>RA IV</c:v>
                </c:pt>
                <c:pt idx="3">
                  <c:v>RA III </c:v>
                </c:pt>
                <c:pt idx="4">
                  <c:v>RA II</c:v>
                </c:pt>
                <c:pt idx="5">
                  <c:v>RA I</c:v>
                </c:pt>
                <c:pt idx="6">
                  <c:v>Global</c:v>
                </c:pt>
              </c:strCache>
            </c:strRef>
          </c:cat>
          <c:val>
            <c:numRef>
              <c:f>Sheet1!$B$2:$B$8</c:f>
              <c:numCache>
                <c:formatCode>General</c:formatCode>
                <c:ptCount val="7"/>
                <c:pt idx="0">
                  <c:v>1.5</c:v>
                </c:pt>
                <c:pt idx="1">
                  <c:v>3.6</c:v>
                </c:pt>
                <c:pt idx="2">
                  <c:v>5</c:v>
                </c:pt>
                <c:pt idx="3">
                  <c:v>12.5</c:v>
                </c:pt>
                <c:pt idx="4">
                  <c:v>9.6</c:v>
                </c:pt>
                <c:pt idx="5">
                  <c:v>37.1</c:v>
                </c:pt>
                <c:pt idx="6">
                  <c:v>46.9</c:v>
                </c:pt>
              </c:numCache>
            </c:numRef>
          </c:val>
          <c:extLst>
            <c:ext xmlns:c16="http://schemas.microsoft.com/office/drawing/2014/chart" uri="{C3380CC4-5D6E-409C-BE32-E72D297353CC}">
              <c16:uniqueId val="{0000000E-2019-43E6-8B39-0D1C4C85C20B}"/>
            </c:ext>
          </c:extLst>
        </c:ser>
        <c:dLbls>
          <c:showLegendKey val="0"/>
          <c:showVal val="0"/>
          <c:showCatName val="0"/>
          <c:showSerName val="0"/>
          <c:showPercent val="0"/>
          <c:showBubbleSize val="0"/>
        </c:dLbls>
        <c:gapWidth val="250"/>
        <c:axId val="196683455"/>
        <c:axId val="462252720"/>
      </c:barChart>
      <c:catAx>
        <c:axId val="196683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AR"/>
          </a:p>
        </c:txPr>
        <c:crossAx val="462252720"/>
        <c:crosses val="autoZero"/>
        <c:auto val="1"/>
        <c:lblAlgn val="ctr"/>
        <c:lblOffset val="100"/>
        <c:noMultiLvlLbl val="0"/>
      </c:catAx>
      <c:valAx>
        <c:axId val="4622527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66834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tx1"/>
          </a:solidFill>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E5620_99D4CEB7.xml><?xml version="1.0" encoding="utf-8"?>
<p188:cmLst xmlns:a="http://schemas.openxmlformats.org/drawingml/2006/main" xmlns:r="http://schemas.openxmlformats.org/officeDocument/2006/relationships" xmlns:p188="http://schemas.microsoft.com/office/powerpoint/2018/8/main">
  <p188:cm id="{94F192D4-618A-4D08-9598-6E3C95C06347}" authorId="{FDCD9B6D-F3BF-CE57-F664-E1EA3B4F8270}" created="2025-09-16T06:53:26.492">
    <ac:deMkLst xmlns:ac="http://schemas.microsoft.com/office/drawing/2013/main/command">
      <pc:docMk xmlns:pc="http://schemas.microsoft.com/office/powerpoint/2013/main/command"/>
      <pc:sldMk xmlns:pc="http://schemas.microsoft.com/office/powerpoint/2013/main/command" cId="2580860599" sldId="2147374624"/>
      <ac:spMk id="4" creationId="{6784FE01-FEF1-3661-944F-3225CECDB9E4}"/>
    </ac:deMkLst>
    <p188:txBody>
      <a:bodyPr/>
      <a:lstStyle/>
      <a:p>
        <a:r>
          <a:rPr lang="es-AR"/>
          <a:t>I am not sure if this is a commitment of an expression of good will</a:t>
        </a:r>
      </a:p>
    </p188:txBody>
    <p188:extLst>
      <p:ext xmlns:p="http://schemas.openxmlformats.org/presentationml/2006/main" uri="{57CB4572-C831-44C2-8A1C-0ADB6CCDFE69}">
        <p223:reactions xmlns:p223="http://schemas.microsoft.com/office/powerpoint/2022/03/main">
          <p223:rxn type="👍">
            <p223:instance time="2025-09-17T12:12:33.521" authorId="{3E5D2911-E65E-17CD-7BC5-1A26A481930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D9830-F109-4D88-868E-16DF54D841C2}" type="datetimeFigureOut">
              <a:t>9/17/2025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A9558-F9D5-4F70-9316-FBB2E80684B1}" type="slidenum">
              <a:t>‹#›</a:t>
            </a:fld>
            <a:endParaRPr lang="es-ES"/>
          </a:p>
        </p:txBody>
      </p:sp>
    </p:spTree>
    <p:extLst>
      <p:ext uri="{BB962C8B-B14F-4D97-AF65-F5344CB8AC3E}">
        <p14:creationId xmlns:p14="http://schemas.microsoft.com/office/powerpoint/2010/main" val="375106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EEA5-86E0-181A-7F81-52DDE50AC1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68C4A37-CDD6-0413-301D-5DBF88C1F7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D5CF973-B87E-A4EF-40F4-E78F0D8BA37F}"/>
              </a:ext>
            </a:extLst>
          </p:cNvPr>
          <p:cNvSpPr>
            <a:spLocks noGrp="1"/>
          </p:cNvSpPr>
          <p:nvPr>
            <p:ph type="body" idx="1"/>
          </p:nvPr>
        </p:nvSpPr>
        <p:spPr/>
        <p:txBody>
          <a:bodyPr/>
          <a:lstStyle/>
          <a:p>
            <a:r>
              <a:rPr lang="en-GB" sz="1200" i="1">
                <a:solidFill>
                  <a:schemeClr val="tx2">
                    <a:lumMod val="75000"/>
                    <a:lumOff val="25000"/>
                  </a:schemeClr>
                </a:solidFill>
              </a:rPr>
              <a:t>(NSP, NFCS, Ew4All Roadmaps, NAP technical assistance, SEB Studies, among others)</a:t>
            </a:r>
          </a:p>
          <a:p>
            <a:endParaRPr lang="en-GB" sz="1200" i="1">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WIS, WIGOS, IBF, CAP, Severe Weather Forecasting, Tropical Cyclone Prediction,  Data Collection &amp; Management, S2S prediction, Remote sensing Products, gender mainstreaming in </a:t>
            </a:r>
            <a:r>
              <a:rPr lang="en-GB" sz="1200" err="1"/>
              <a:t>HydroMet</a:t>
            </a:r>
            <a:r>
              <a:rPr lang="en-GB" sz="1200"/>
              <a:t> Services, sectoral trainings, etc. </a:t>
            </a:r>
            <a:endParaRPr lang="es-AR" sz="1200"/>
          </a:p>
          <a:p>
            <a:endParaRPr lang="es-AR"/>
          </a:p>
        </p:txBody>
      </p:sp>
      <p:sp>
        <p:nvSpPr>
          <p:cNvPr id="4" name="Marcador de número de diapositiva 3">
            <a:extLst>
              <a:ext uri="{FF2B5EF4-FFF2-40B4-BE49-F238E27FC236}">
                <a16:creationId xmlns:a16="http://schemas.microsoft.com/office/drawing/2014/main" id="{A999CBA7-E01C-16C4-9417-1E19104F1095}"/>
              </a:ext>
            </a:extLst>
          </p:cNvPr>
          <p:cNvSpPr>
            <a:spLocks noGrp="1"/>
          </p:cNvSpPr>
          <p:nvPr>
            <p:ph type="sldNum" sz="quarter" idx="5"/>
          </p:nvPr>
        </p:nvSpPr>
        <p:spPr/>
        <p:txBody>
          <a:bodyPr/>
          <a:lstStyle/>
          <a:p>
            <a:fld id="{A4BA9558-F9D5-4F70-9316-FBB2E80684B1}" type="slidenum">
              <a:rPr lang="es-AR" smtClean="0"/>
              <a:t>4</a:t>
            </a:fld>
            <a:endParaRPr lang="es-AR"/>
          </a:p>
        </p:txBody>
      </p:sp>
    </p:spTree>
    <p:extLst>
      <p:ext uri="{BB962C8B-B14F-4D97-AF65-F5344CB8AC3E}">
        <p14:creationId xmlns:p14="http://schemas.microsoft.com/office/powerpoint/2010/main" val="3103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t> </a:t>
            </a:r>
          </a:p>
        </p:txBody>
      </p:sp>
      <p:sp>
        <p:nvSpPr>
          <p:cNvPr id="4" name="Marcador de número de diapositiva 3"/>
          <p:cNvSpPr>
            <a:spLocks noGrp="1"/>
          </p:cNvSpPr>
          <p:nvPr>
            <p:ph type="sldNum" sz="quarter" idx="5"/>
          </p:nvPr>
        </p:nvSpPr>
        <p:spPr/>
        <p:txBody>
          <a:bodyPr/>
          <a:lstStyle/>
          <a:p>
            <a:fld id="{2484326A-1003-455E-80D5-AED167A65BF1}" type="slidenum">
              <a:rPr lang="es-AR" smtClean="0"/>
              <a:t>6</a:t>
            </a:fld>
            <a:endParaRPr lang="es-AR"/>
          </a:p>
        </p:txBody>
      </p:sp>
    </p:spTree>
    <p:extLst>
      <p:ext uri="{BB962C8B-B14F-4D97-AF65-F5344CB8AC3E}">
        <p14:creationId xmlns:p14="http://schemas.microsoft.com/office/powerpoint/2010/main" val="35156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a:solidFill>
                  <a:srgbClr val="000000"/>
                </a:solidFill>
                <a:latin typeface="Calibri" panose="020F0502020204030204" pitchFamily="34" charset="0"/>
              </a:rPr>
              <a:t>Deploy and test an AI-based Weather Prediction (AI-WP) system, building on the Bris model developed by the Norwegian Meteorological Institute (MET Norway) and the “forecast-in-a-box” concept being advanced under WMO’s Integrated Processing and Prediction System (WIPPS). </a:t>
            </a:r>
          </a:p>
          <a:p>
            <a:endParaRPr lang="en-US" sz="1200" b="0" i="0" u="none" strike="noStrike" baseline="0">
              <a:solidFill>
                <a:srgbClr val="000000"/>
              </a:solidFill>
              <a:latin typeface="Calibri" panose="020F0502020204030204" pitchFamily="34" charset="0"/>
            </a:endParaRPr>
          </a:p>
          <a:p>
            <a:pPr marL="171450" indent="-171450">
              <a:buFont typeface="Arial" panose="020B0604020202020204" pitchFamily="34" charset="0"/>
              <a:buChar char="•"/>
            </a:pPr>
            <a:r>
              <a:rPr lang="en-US" sz="1200">
                <a:solidFill>
                  <a:srgbClr val="000000"/>
                </a:solidFill>
                <a:latin typeface="Calibri" panose="020F0502020204030204" pitchFamily="34" charset="0"/>
              </a:rPr>
              <a:t>Evaluating improvements in forecast accuracy, lead time, and usability: E</a:t>
            </a:r>
            <a:r>
              <a:rPr lang="en-US" sz="1200" b="0" i="0" u="none" strike="noStrike" baseline="0">
                <a:solidFill>
                  <a:srgbClr val="000000"/>
                </a:solidFill>
                <a:latin typeface="Calibri" panose="020F0502020204030204" pitchFamily="34" charset="0"/>
              </a:rPr>
              <a:t>valuate how an AI-WP system can contribute to closing critical capacity gaps in NMHSs</a:t>
            </a:r>
            <a:r>
              <a:rPr lang="en-US" sz="1200">
                <a:solidFill>
                  <a:srgbClr val="000000"/>
                </a:solidFill>
                <a:latin typeface="Calibri" panose="020F0502020204030204" pitchFamily="34" charset="0"/>
              </a:rPr>
              <a:t>, especially in LDCs and SIDs</a:t>
            </a:r>
            <a:r>
              <a:rPr lang="en-US" sz="1200" b="0" i="0" u="none" strike="noStrike" baseline="0">
                <a:solidFill>
                  <a:srgbClr val="000000"/>
                </a:solidFill>
                <a:latin typeface="Calibri" panose="020F0502020204030204" pitchFamily="34" charset="0"/>
              </a:rPr>
              <a:t> particularly those with limited infrastructure, constrained human resources, and outdated forecasting systems. </a:t>
            </a:r>
          </a:p>
          <a:p>
            <a:endParaRPr lang="en-US" sz="1200" b="0" i="0" u="none" strike="noStrike" baseline="0">
              <a:solidFill>
                <a:srgbClr val="000000"/>
              </a:solidFill>
              <a:latin typeface="Calibri" panose="020F0502020204030204" pitchFamily="34" charset="0"/>
            </a:endParaRPr>
          </a:p>
          <a:p>
            <a:pPr marL="171450" indent="-171450">
              <a:buFont typeface="Arial" panose="020B0604020202020204" pitchFamily="34" charset="0"/>
              <a:buChar char="•"/>
            </a:pPr>
            <a:r>
              <a:rPr lang="en-US" sz="1200" b="0" i="0" u="none" strike="noStrike" baseline="0">
                <a:solidFill>
                  <a:srgbClr val="000000"/>
                </a:solidFill>
                <a:latin typeface="Calibri" panose="020F0502020204030204" pitchFamily="34" charset="0"/>
              </a:rPr>
              <a:t>Malawi’s Department of Climate Change and Meteorological Services (DCCMS) will gain hands-on experience running AI-enabled forecasts locally, assessing their operational feasibility, forecast skill, and potential to support timely early warnings for high-impact </a:t>
            </a:r>
            <a:r>
              <a:rPr lang="en-US" sz="1200">
                <a:solidFill>
                  <a:srgbClr val="000000"/>
                </a:solidFill>
                <a:latin typeface="Calibri" panose="020F0502020204030204" pitchFamily="34" charset="0"/>
              </a:rPr>
              <a:t>weather events. 	</a:t>
            </a:r>
          </a:p>
          <a:p>
            <a:pPr marL="171450" indent="-171450">
              <a:buFont typeface="Arial" panose="020B0604020202020204" pitchFamily="34" charset="0"/>
              <a:buChar char="•"/>
            </a:pPr>
            <a:endParaRPr lang="es-AR" sz="1200">
              <a:solidFill>
                <a:srgbClr val="000000"/>
              </a:solidFill>
              <a:latin typeface="Calibri" panose="020F0502020204030204" pitchFamily="34" charset="0"/>
            </a:endParaRPr>
          </a:p>
          <a:p>
            <a:pPr marL="171450" indent="-171450">
              <a:buFont typeface="Arial" panose="020B0604020202020204" pitchFamily="34" charset="0"/>
              <a:buChar char="•"/>
            </a:pPr>
            <a:r>
              <a:rPr lang="en-US" sz="1200">
                <a:solidFill>
                  <a:srgbClr val="000000"/>
                </a:solidFill>
                <a:latin typeface="Calibri" panose="020F0502020204030204" pitchFamily="34" charset="0"/>
              </a:rPr>
              <a:t>Gathering feedback on operational integration through forecaster interviews, focus groups, and participatory workshops; </a:t>
            </a:r>
          </a:p>
          <a:p>
            <a:endParaRPr lang="en-US" sz="1200">
              <a:solidFill>
                <a:srgbClr val="000000"/>
              </a:solidFill>
              <a:latin typeface="Calibri" panose="020F0502020204030204" pitchFamily="34" charset="0"/>
            </a:endParaRPr>
          </a:p>
          <a:p>
            <a:pPr marL="171450" indent="-171450">
              <a:buFont typeface="Arial" panose="020B0604020202020204" pitchFamily="34" charset="0"/>
              <a:buChar char="•"/>
            </a:pPr>
            <a:r>
              <a:rPr lang="en-US" sz="1200">
                <a:solidFill>
                  <a:srgbClr val="000000"/>
                </a:solidFill>
                <a:latin typeface="Calibri" panose="020F0502020204030204" pitchFamily="34" charset="0"/>
              </a:rPr>
              <a:t>Producing actionable insights and a roadmap for potential scale-up in other regions. </a:t>
            </a:r>
          </a:p>
          <a:p>
            <a:r>
              <a:rPr lang="es-AR"/>
              <a:t>	</a:t>
            </a:r>
          </a:p>
          <a:p>
            <a:endParaRPr lang="es-AR"/>
          </a:p>
        </p:txBody>
      </p:sp>
      <p:sp>
        <p:nvSpPr>
          <p:cNvPr id="4" name="Marcador de número de diapositiva 3"/>
          <p:cNvSpPr>
            <a:spLocks noGrp="1"/>
          </p:cNvSpPr>
          <p:nvPr>
            <p:ph type="sldNum" sz="quarter" idx="5"/>
          </p:nvPr>
        </p:nvSpPr>
        <p:spPr/>
        <p:txBody>
          <a:bodyPr/>
          <a:lstStyle/>
          <a:p>
            <a:fld id="{A4BA9558-F9D5-4F70-9316-FBB2E80684B1}" type="slidenum">
              <a:rPr lang="es-AR" smtClean="0"/>
              <a:t>7</a:t>
            </a:fld>
            <a:endParaRPr lang="es-AR"/>
          </a:p>
        </p:txBody>
      </p:sp>
    </p:spTree>
    <p:extLst>
      <p:ext uri="{BB962C8B-B14F-4D97-AF65-F5344CB8AC3E}">
        <p14:creationId xmlns:p14="http://schemas.microsoft.com/office/powerpoint/2010/main" val="294657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a:t>Cover – Insert title</a:t>
            </a:r>
            <a:endParaRPr lang="en-FR"/>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8226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CE9B65-7C16-AD40-4E8F-376EFB31DB9A}"/>
              </a:ext>
            </a:extLst>
          </p:cNvPr>
          <p:cNvSpPr>
            <a:spLocks noGrp="1"/>
          </p:cNvSpPr>
          <p:nvPr>
            <p:ph type="title" hasCustomPrompt="1"/>
          </p:nvPr>
        </p:nvSpPr>
        <p:spPr>
          <a:xfrm>
            <a:off x="838200" y="660902"/>
            <a:ext cx="10515600" cy="1325563"/>
          </a:xfrm>
        </p:spPr>
        <p:txBody>
          <a:bodyPr/>
          <a:lstStyle>
            <a:lvl1pPr algn="l">
              <a:defRPr/>
            </a:lvl1pPr>
          </a:lstStyle>
          <a:p>
            <a:r>
              <a:rPr lang="en-GB"/>
              <a:t>Lorem Ipsum</a:t>
            </a:r>
            <a:endParaRPr lang="en-FR"/>
          </a:p>
        </p:txBody>
      </p:sp>
      <p:sp>
        <p:nvSpPr>
          <p:cNvPr id="10" name="Text Placeholder 2">
            <a:extLst>
              <a:ext uri="{FF2B5EF4-FFF2-40B4-BE49-F238E27FC236}">
                <a16:creationId xmlns:a16="http://schemas.microsoft.com/office/drawing/2014/main" id="{BCEF2646-4A29-9DC6-94A1-9C78C840C2E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94271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CBA443-1DB4-591B-10FB-89F19A331B38}"/>
              </a:ext>
            </a:extLst>
          </p:cNvPr>
          <p:cNvSpPr>
            <a:spLocks noGrp="1"/>
          </p:cNvSpPr>
          <p:nvPr>
            <p:ph type="pic" idx="1"/>
          </p:nvPr>
        </p:nvSpPr>
        <p:spPr>
          <a:xfrm>
            <a:off x="6096000" y="884739"/>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12" name="Text Placeholder 2">
            <a:extLst>
              <a:ext uri="{FF2B5EF4-FFF2-40B4-BE49-F238E27FC236}">
                <a16:creationId xmlns:a16="http://schemas.microsoft.com/office/drawing/2014/main" id="{FDF71B37-838A-25F4-2891-96F126B3BD48}"/>
              </a:ext>
            </a:extLst>
          </p:cNvPr>
          <p:cNvSpPr>
            <a:spLocks noGrp="1"/>
          </p:cNvSpPr>
          <p:nvPr>
            <p:ph type="body" idx="10"/>
          </p:nvPr>
        </p:nvSpPr>
        <p:spPr>
          <a:xfrm>
            <a:off x="431085" y="1285432"/>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3">
            <a:extLst>
              <a:ext uri="{FF2B5EF4-FFF2-40B4-BE49-F238E27FC236}">
                <a16:creationId xmlns:a16="http://schemas.microsoft.com/office/drawing/2014/main" id="{1F64250E-B7FE-5C77-8772-835E1D3B0938}"/>
              </a:ext>
            </a:extLst>
          </p:cNvPr>
          <p:cNvSpPr>
            <a:spLocks noGrp="1"/>
          </p:cNvSpPr>
          <p:nvPr>
            <p:ph sz="half" idx="2"/>
          </p:nvPr>
        </p:nvSpPr>
        <p:spPr>
          <a:xfrm>
            <a:off x="431085" y="2260315"/>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382979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51E2-0AA8-B538-88F2-E8FEE737F00A}"/>
              </a:ext>
            </a:extLst>
          </p:cNvPr>
          <p:cNvSpPr>
            <a:spLocks noGrp="1"/>
          </p:cNvSpPr>
          <p:nvPr>
            <p:ph type="title" hasCustomPrompt="1"/>
          </p:nvPr>
        </p:nvSpPr>
        <p:spPr>
          <a:xfrm>
            <a:off x="839788" y="365125"/>
            <a:ext cx="10515600" cy="1325563"/>
          </a:xfrm>
        </p:spPr>
        <p:txBody>
          <a:bodyPr/>
          <a:lstStyle/>
          <a:p>
            <a:r>
              <a:rPr lang="en-GB"/>
              <a:t>Comparison Slide</a:t>
            </a:r>
            <a:endParaRPr lang="en-FR"/>
          </a:p>
        </p:txBody>
      </p:sp>
      <p:sp>
        <p:nvSpPr>
          <p:cNvPr id="3" name="Text Placeholder 2">
            <a:extLst>
              <a:ext uri="{FF2B5EF4-FFF2-40B4-BE49-F238E27FC236}">
                <a16:creationId xmlns:a16="http://schemas.microsoft.com/office/drawing/2014/main" id="{901FE506-04E4-4D79-51C0-DE1A5396B85B}"/>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EEB5BD-B42E-8768-14F6-DA6AD364E34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D0B263CD-AEDB-2834-CF69-D950F370BD52}"/>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A0949F-23D7-43BC-86B5-A59EEC23A3C4}"/>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384310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BD8F-B49C-E9AF-967A-FE2625C11729}"/>
              </a:ext>
            </a:extLst>
          </p:cNvPr>
          <p:cNvSpPr>
            <a:spLocks noGrp="1"/>
          </p:cNvSpPr>
          <p:nvPr>
            <p:ph type="title" hasCustomPrompt="1"/>
          </p:nvPr>
        </p:nvSpPr>
        <p:spPr>
          <a:xfrm>
            <a:off x="0" y="2103437"/>
            <a:ext cx="12192000" cy="1325563"/>
          </a:xfrm>
        </p:spPr>
        <p:txBody>
          <a:bodyPr/>
          <a:lstStyle>
            <a:lvl1pPr>
              <a:defRPr>
                <a:solidFill>
                  <a:srgbClr val="005BAA"/>
                </a:solidFill>
              </a:defRPr>
            </a:lvl1pPr>
          </a:lstStyle>
          <a:p>
            <a:r>
              <a:rPr lang="en-GB"/>
              <a:t>Thank you.</a:t>
            </a:r>
            <a:endParaRPr lang="en-FR"/>
          </a:p>
        </p:txBody>
      </p:sp>
      <p:sp>
        <p:nvSpPr>
          <p:cNvPr id="10" name="CuadroTexto 3">
            <a:extLst>
              <a:ext uri="{FF2B5EF4-FFF2-40B4-BE49-F238E27FC236}">
                <a16:creationId xmlns:a16="http://schemas.microsoft.com/office/drawing/2014/main" id="{9CC6D77E-AF65-470D-B774-7812FAD3C4A3}"/>
              </a:ext>
            </a:extLst>
          </p:cNvPr>
          <p:cNvSpPr txBox="1"/>
          <p:nvPr userDrawn="1"/>
        </p:nvSpPr>
        <p:spPr>
          <a:xfrm>
            <a:off x="3824879" y="5024143"/>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151650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21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ge to Edge Photo Slid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3ED7F9-AC2F-AB90-E59E-6D3DCE7D9949}"/>
              </a:ext>
            </a:extLst>
          </p:cNvPr>
          <p:cNvSpPr>
            <a:spLocks noGrp="1"/>
          </p:cNvSpPr>
          <p:nvPr>
            <p:ph type="title"/>
          </p:nvPr>
        </p:nvSpPr>
        <p:spPr>
          <a:xfrm>
            <a:off x="7238078" y="1013439"/>
            <a:ext cx="4274474" cy="1600200"/>
          </a:xfrm>
        </p:spPr>
        <p:txBody>
          <a:bodyPr anchor="b">
            <a:normAutofit/>
          </a:bodyPr>
          <a:lstStyle>
            <a:lvl1pPr>
              <a:defRPr sz="4400" b="1">
                <a:solidFill>
                  <a:schemeClr val="bg1"/>
                </a:solidFill>
              </a:defRPr>
            </a:lvl1pPr>
          </a:lstStyle>
          <a:p>
            <a:r>
              <a:rPr lang="en-GB"/>
              <a:t>Click to edit Master title style</a:t>
            </a:r>
            <a:endParaRPr lang="en-FR"/>
          </a:p>
        </p:txBody>
      </p:sp>
      <p:sp>
        <p:nvSpPr>
          <p:cNvPr id="8" name="Picture Placeholder 2">
            <a:extLst>
              <a:ext uri="{FF2B5EF4-FFF2-40B4-BE49-F238E27FC236}">
                <a16:creationId xmlns:a16="http://schemas.microsoft.com/office/drawing/2014/main" id="{B6C12E21-29DC-AD1F-41A5-AE890AAD23D5}"/>
              </a:ext>
            </a:extLst>
          </p:cNvPr>
          <p:cNvSpPr>
            <a:spLocks noGrp="1"/>
          </p:cNvSpPr>
          <p:nvPr>
            <p:ph type="pic" idx="1"/>
          </p:nvPr>
        </p:nvSpPr>
        <p:spPr>
          <a:xfrm>
            <a:off x="0" y="0"/>
            <a:ext cx="690053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3">
            <a:extLst>
              <a:ext uri="{FF2B5EF4-FFF2-40B4-BE49-F238E27FC236}">
                <a16:creationId xmlns:a16="http://schemas.microsoft.com/office/drawing/2014/main" id="{84530C31-AD13-5759-E472-94A0E49161BB}"/>
              </a:ext>
            </a:extLst>
          </p:cNvPr>
          <p:cNvSpPr>
            <a:spLocks noGrp="1"/>
          </p:cNvSpPr>
          <p:nvPr>
            <p:ph type="body" sz="half" idx="2"/>
          </p:nvPr>
        </p:nvSpPr>
        <p:spPr>
          <a:xfrm>
            <a:off x="7238078" y="2941814"/>
            <a:ext cx="4274474" cy="2667875"/>
          </a:xfrm>
          <a:prstGeom prst="rect">
            <a:avLst/>
          </a:prstGeom>
        </p:spPr>
        <p:txBody>
          <a:bodyPr/>
          <a:lstStyle>
            <a:lvl1pPr marL="0" inden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9106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a:t>Content</a:t>
            </a:r>
            <a:endParaRPr lang="en-FR"/>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263006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a:t>Lorem Ipsum</a:t>
            </a:r>
            <a:endParaRPr lang="en-FR"/>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7539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41297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Tree>
    <p:extLst>
      <p:ext uri="{BB962C8B-B14F-4D97-AF65-F5344CB8AC3E}">
        <p14:creationId xmlns:p14="http://schemas.microsoft.com/office/powerpoint/2010/main" val="11668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a:t>Thank you.</a:t>
            </a:r>
            <a:endParaRPr lang="en-FR"/>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3757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AD252D8-47A9-4F50-0A77-F7F2B5C75C77}"/>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p>
            <a:r>
              <a:rPr lang="en-GB"/>
              <a:t>Cover – Insert title</a:t>
            </a:r>
            <a:endParaRPr lang="en-FR"/>
          </a:p>
        </p:txBody>
      </p:sp>
      <p:sp>
        <p:nvSpPr>
          <p:cNvPr id="5" name="Text Placeholder 2">
            <a:extLst>
              <a:ext uri="{FF2B5EF4-FFF2-40B4-BE49-F238E27FC236}">
                <a16:creationId xmlns:a16="http://schemas.microsoft.com/office/drawing/2014/main" id="{954E0E61-AEC0-9130-9970-54CD0B1FE7F9}"/>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3593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1E8E-B63B-2812-4914-7B39E38C71FE}"/>
              </a:ext>
            </a:extLst>
          </p:cNvPr>
          <p:cNvSpPr>
            <a:spLocks noGrp="1"/>
          </p:cNvSpPr>
          <p:nvPr>
            <p:ph type="ctrTitle" hasCustomPrompt="1"/>
          </p:nvPr>
        </p:nvSpPr>
        <p:spPr>
          <a:xfrm>
            <a:off x="1524000" y="1122363"/>
            <a:ext cx="9144000" cy="685172"/>
          </a:xfrm>
        </p:spPr>
        <p:txBody>
          <a:bodyPr anchor="b">
            <a:noAutofit/>
          </a:bodyPr>
          <a:lstStyle>
            <a:lvl1pPr algn="l">
              <a:defRPr sz="4400">
                <a:solidFill>
                  <a:srgbClr val="005BAA"/>
                </a:solidFill>
              </a:defRPr>
            </a:lvl1pPr>
          </a:lstStyle>
          <a:p>
            <a:r>
              <a:rPr lang="en-GB"/>
              <a:t>Content</a:t>
            </a:r>
            <a:endParaRPr lang="en-FR"/>
          </a:p>
        </p:txBody>
      </p:sp>
      <p:sp>
        <p:nvSpPr>
          <p:cNvPr id="3" name="Subtitle 2">
            <a:extLst>
              <a:ext uri="{FF2B5EF4-FFF2-40B4-BE49-F238E27FC236}">
                <a16:creationId xmlns:a16="http://schemas.microsoft.com/office/drawing/2014/main" id="{0AC65A07-4D49-E8EF-40E0-498B3F03B76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299307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9"/>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#2</a:t>
            </a:r>
            <a:endParaRPr lang="en-FR"/>
          </a:p>
        </p:txBody>
      </p:sp>
    </p:spTree>
    <p:extLst>
      <p:ext uri="{BB962C8B-B14F-4D97-AF65-F5344CB8AC3E}">
        <p14:creationId xmlns:p14="http://schemas.microsoft.com/office/powerpoint/2010/main" val="1933180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65" r:id="rId5"/>
    <p:sldLayoutId id="2147483671" r:id="rId6"/>
    <p:sldLayoutId id="2147483681" r:id="rId7"/>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8A25AD-8EE8-C80F-37B6-E5BC4C2CBA50}"/>
              </a:ext>
            </a:extLst>
          </p:cNvPr>
          <p:cNvPicPr>
            <a:picLocks noChangeAspect="1"/>
          </p:cNvPicPr>
          <p:nvPr userDrawn="1"/>
        </p:nvPicPr>
        <p:blipFill>
          <a:blip r:embed="rId9"/>
          <a:srcRect/>
          <a:stretch/>
        </p:blipFill>
        <p:spPr>
          <a:xfrm>
            <a:off x="0" y="5776713"/>
            <a:ext cx="12195019" cy="1081287"/>
          </a:xfrm>
          <a:prstGeom prst="rect">
            <a:avLst/>
          </a:prstGeom>
        </p:spPr>
      </p:pic>
      <p:sp>
        <p:nvSpPr>
          <p:cNvPr id="2" name="Title Placeholder 1">
            <a:extLst>
              <a:ext uri="{FF2B5EF4-FFF2-40B4-BE49-F238E27FC236}">
                <a16:creationId xmlns:a16="http://schemas.microsoft.com/office/drawing/2014/main" id="{DADCF8C2-75E9-6016-486F-1EAB50245820}"/>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#3</a:t>
            </a:r>
            <a:endParaRPr lang="en-FR"/>
          </a:p>
        </p:txBody>
      </p:sp>
    </p:spTree>
    <p:extLst>
      <p:ext uri="{BB962C8B-B14F-4D97-AF65-F5344CB8AC3E}">
        <p14:creationId xmlns:p14="http://schemas.microsoft.com/office/powerpoint/2010/main" val="4030817190"/>
      </p:ext>
    </p:extLst>
  </p:cSld>
  <p:clrMap bg1="lt1" tx1="dk1" bg2="lt2" tx2="dk2" accent1="accent1" accent2="accent2" accent3="accent3" accent4="accent4" accent5="accent5" accent6="accent6" hlink="hlink" folHlink="folHlink"/>
  <p:sldLayoutIdLst>
    <p:sldLayoutId id="2147483680" r:id="rId1"/>
    <p:sldLayoutId id="2147483673" r:id="rId2"/>
    <p:sldLayoutId id="2147483675" r:id="rId3"/>
    <p:sldLayoutId id="2147483676" r:id="rId4"/>
    <p:sldLayoutId id="2147483679" r:id="rId5"/>
    <p:sldLayoutId id="2147483677" r:id="rId6"/>
    <p:sldLayoutId id="2147483678" r:id="rId7"/>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1F7C8-B977-11A8-F895-8D99CAC03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Photography Slides</a:t>
            </a:r>
            <a:endParaRPr lang="en-FR"/>
          </a:p>
        </p:txBody>
      </p:sp>
      <p:pic>
        <p:nvPicPr>
          <p:cNvPr id="11" name="Picture 10">
            <a:extLst>
              <a:ext uri="{FF2B5EF4-FFF2-40B4-BE49-F238E27FC236}">
                <a16:creationId xmlns:a16="http://schemas.microsoft.com/office/drawing/2014/main" id="{D4FDA4F3-78CD-1AB6-C649-9A0EF319DCC9}"/>
              </a:ext>
            </a:extLst>
          </p:cNvPr>
          <p:cNvPicPr>
            <a:picLocks noChangeAspect="1"/>
          </p:cNvPicPr>
          <p:nvPr userDrawn="1"/>
        </p:nvPicPr>
        <p:blipFill>
          <a:blip r:embed="rId3"/>
          <a:srcRect/>
          <a:stretch/>
        </p:blipFill>
        <p:spPr>
          <a:xfrm>
            <a:off x="331" y="0"/>
            <a:ext cx="12191338" cy="6858000"/>
          </a:xfrm>
          <a:prstGeom prst="rect">
            <a:avLst/>
          </a:prstGeom>
        </p:spPr>
      </p:pic>
    </p:spTree>
    <p:extLst>
      <p:ext uri="{BB962C8B-B14F-4D97-AF65-F5344CB8AC3E}">
        <p14:creationId xmlns:p14="http://schemas.microsoft.com/office/powerpoint/2010/main" val="414264503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mo.int/activities/projects" TargetMode="Externa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4.png"/><Relationship Id="rId3" Type="http://schemas.openxmlformats.org/officeDocument/2006/relationships/image" Target="../media/image7.pn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11" Type="http://schemas.openxmlformats.org/officeDocument/2006/relationships/chart" Target="../charts/chart2.xml"/><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chart" Target="../charts/chart1.xml"/><Relationship Id="rId4" Type="http://schemas.openxmlformats.org/officeDocument/2006/relationships/image" Target="../media/image8.png"/><Relationship Id="rId9" Type="http://schemas.openxmlformats.org/officeDocument/2006/relationships/image" Target="../media/image12.jpe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wmo.int/media/news/wmo-supports-artificial-intelligence-forecasting-pilot-afri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7FFE5620_99D4CEB7.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245CB-8405-A558-B8C4-124E103C4DDB}"/>
              </a:ext>
            </a:extLst>
          </p:cNvPr>
          <p:cNvSpPr>
            <a:spLocks noGrp="1"/>
          </p:cNvSpPr>
          <p:nvPr>
            <p:ph type="ctrTitle"/>
          </p:nvPr>
        </p:nvSpPr>
        <p:spPr>
          <a:xfrm>
            <a:off x="1524000" y="1478253"/>
            <a:ext cx="9144000" cy="1476209"/>
          </a:xfrm>
        </p:spPr>
        <p:txBody>
          <a:bodyPr/>
          <a:lstStyle/>
          <a:p>
            <a:pPr algn="ctr"/>
            <a:r>
              <a:rPr lang="en-GB" sz="4000" b="0" kern="1000" spc="-10">
                <a:solidFill>
                  <a:srgbClr val="005A9C"/>
                </a:solidFill>
                <a:latin typeface="Aptos" panose="020B0004020202020204" pitchFamily="34" charset="0"/>
                <a:ea typeface="Verdana" panose="020B0604030504040204" pitchFamily="34" charset="0"/>
                <a:sym typeface="Montserrat-Regular"/>
              </a:rPr>
              <a:t>WMO Projects contribution to </a:t>
            </a:r>
            <a:br>
              <a:rPr lang="en-GB" sz="4000" b="0" kern="1000" spc="-10">
                <a:solidFill>
                  <a:srgbClr val="005A9C"/>
                </a:solidFill>
                <a:latin typeface="Aptos" panose="020B0004020202020204" pitchFamily="34" charset="0"/>
                <a:ea typeface="Verdana" panose="020B0604030504040204" pitchFamily="34" charset="0"/>
                <a:sym typeface="Montserrat-Regular"/>
              </a:rPr>
            </a:br>
            <a:r>
              <a:rPr lang="en-GB" sz="4000" b="0" kern="1000" spc="-10">
                <a:solidFill>
                  <a:srgbClr val="005A9C"/>
                </a:solidFill>
                <a:latin typeface="Aptos" panose="020B0004020202020204" pitchFamily="34" charset="0"/>
                <a:ea typeface="Verdana" panose="020B0604030504040204" pitchFamily="34" charset="0"/>
                <a:sym typeface="Montserrat-Regular"/>
              </a:rPr>
              <a:t>Capacity Development Panel</a:t>
            </a:r>
            <a:br>
              <a:rPr lang="en-GB" sz="4000" b="0" kern="1000" spc="-10">
                <a:solidFill>
                  <a:srgbClr val="005A9C"/>
                </a:solidFill>
                <a:latin typeface="Aptos" panose="020B0004020202020204" pitchFamily="34" charset="0"/>
                <a:ea typeface="Verdana" panose="020B0604030504040204" pitchFamily="34" charset="0"/>
                <a:sym typeface="Montserrat-Regular"/>
              </a:rPr>
            </a:br>
            <a:endParaRPr lang="fr-FR" sz="4000" b="0">
              <a:latin typeface="Aptos" panose="020B0004020202020204" pitchFamily="34" charset="0"/>
            </a:endParaRPr>
          </a:p>
        </p:txBody>
      </p:sp>
      <p:sp>
        <p:nvSpPr>
          <p:cNvPr id="3" name="Sous-titre 2">
            <a:extLst>
              <a:ext uri="{FF2B5EF4-FFF2-40B4-BE49-F238E27FC236}">
                <a16:creationId xmlns:a16="http://schemas.microsoft.com/office/drawing/2014/main" id="{B6A461C0-B484-BE73-47E2-F201D60BA070}"/>
              </a:ext>
            </a:extLst>
          </p:cNvPr>
          <p:cNvSpPr>
            <a:spLocks noGrp="1"/>
          </p:cNvSpPr>
          <p:nvPr>
            <p:ph type="subTitle" idx="1"/>
          </p:nvPr>
        </p:nvSpPr>
        <p:spPr>
          <a:xfrm>
            <a:off x="1348033" y="3090114"/>
            <a:ext cx="9829014" cy="400110"/>
          </a:xfrm>
        </p:spPr>
        <p:txBody>
          <a:bodyPr/>
          <a:lstStyle/>
          <a:p>
            <a:pPr algn="ctr"/>
            <a:r>
              <a:rPr lang="fr-FR">
                <a:solidFill>
                  <a:schemeClr val="bg2">
                    <a:lumMod val="25000"/>
                  </a:schemeClr>
                </a:solidFill>
                <a:latin typeface="Aptos" panose="020B0004020202020204" pitchFamily="34" charset="0"/>
              </a:rPr>
              <a:t>Project </a:t>
            </a:r>
            <a:r>
              <a:rPr lang="fr-FR" err="1">
                <a:solidFill>
                  <a:schemeClr val="bg2">
                    <a:lumMod val="25000"/>
                  </a:schemeClr>
                </a:solidFill>
                <a:latin typeface="Aptos" panose="020B0004020202020204" pitchFamily="34" charset="0"/>
              </a:rPr>
              <a:t>Development</a:t>
            </a:r>
            <a:r>
              <a:rPr lang="fr-FR">
                <a:solidFill>
                  <a:schemeClr val="bg2">
                    <a:lumMod val="25000"/>
                  </a:schemeClr>
                </a:solidFill>
                <a:latin typeface="Aptos" panose="020B0004020202020204" pitchFamily="34" charset="0"/>
              </a:rPr>
              <a:t> and Management Unit &amp; Technical Coordination Unit</a:t>
            </a:r>
          </a:p>
        </p:txBody>
      </p:sp>
      <p:sp>
        <p:nvSpPr>
          <p:cNvPr id="4" name="TextBox 3">
            <a:extLst>
              <a:ext uri="{FF2B5EF4-FFF2-40B4-BE49-F238E27FC236}">
                <a16:creationId xmlns:a16="http://schemas.microsoft.com/office/drawing/2014/main" id="{9867E1E1-B3B0-8139-5A45-D4A20A182259}"/>
              </a:ext>
            </a:extLst>
          </p:cNvPr>
          <p:cNvSpPr txBox="1"/>
          <p:nvPr/>
        </p:nvSpPr>
        <p:spPr>
          <a:xfrm>
            <a:off x="4903186" y="4363980"/>
            <a:ext cx="2718707" cy="400110"/>
          </a:xfrm>
          <a:prstGeom prst="rect">
            <a:avLst/>
          </a:prstGeom>
          <a:noFill/>
        </p:spPr>
        <p:txBody>
          <a:bodyPr wrap="square" rtlCol="0">
            <a:spAutoFit/>
          </a:bodyPr>
          <a:lstStyle/>
          <a:p>
            <a:pPr algn="ctr"/>
            <a:r>
              <a:rPr lang="en-GB" sz="2000">
                <a:solidFill>
                  <a:srgbClr val="005A9C"/>
                </a:solidFill>
                <a:latin typeface="Arial" panose="020B0604020202020204" pitchFamily="34" charset="0"/>
                <a:ea typeface="Verdana" panose="020B0604030504040204" pitchFamily="34" charset="0"/>
                <a:cs typeface="Arial" panose="020B0604020202020204" pitchFamily="34" charset="0"/>
              </a:rPr>
              <a:t>September</a:t>
            </a:r>
            <a:r>
              <a:rPr lang="en-CH" sz="2000">
                <a:solidFill>
                  <a:srgbClr val="005A9C"/>
                </a:solidFill>
                <a:latin typeface="Arial" panose="020B0604020202020204" pitchFamily="34" charset="0"/>
                <a:ea typeface="Verdana" panose="020B0604030504040204" pitchFamily="34" charset="0"/>
                <a:cs typeface="Arial" panose="020B0604020202020204" pitchFamily="34" charset="0"/>
              </a:rPr>
              <a:t> 2025</a:t>
            </a:r>
            <a:endParaRPr lang="en-CH" sz="2000"/>
          </a:p>
        </p:txBody>
      </p:sp>
      <p:sp>
        <p:nvSpPr>
          <p:cNvPr id="5" name="TextBox 4">
            <a:extLst>
              <a:ext uri="{FF2B5EF4-FFF2-40B4-BE49-F238E27FC236}">
                <a16:creationId xmlns:a16="http://schemas.microsoft.com/office/drawing/2014/main" id="{219D9CF8-40FD-7A79-E263-401BD78B60FA}"/>
              </a:ext>
            </a:extLst>
          </p:cNvPr>
          <p:cNvSpPr txBox="1"/>
          <p:nvPr/>
        </p:nvSpPr>
        <p:spPr>
          <a:xfrm>
            <a:off x="9304256" y="5910606"/>
            <a:ext cx="2658358" cy="523220"/>
          </a:xfrm>
          <a:prstGeom prst="rect">
            <a:avLst/>
          </a:prstGeom>
          <a:noFill/>
        </p:spPr>
        <p:txBody>
          <a:bodyPr wrap="square" rtlCol="0">
            <a:spAutoFit/>
          </a:bodyPr>
          <a:lstStyle/>
          <a:p>
            <a:r>
              <a:rPr lang="nb-NO" sz="1400"/>
              <a:t>Julia Chasco, </a:t>
            </a:r>
          </a:p>
          <a:p>
            <a:r>
              <a:rPr lang="nb-NO" sz="1400"/>
              <a:t>Programme Officer</a:t>
            </a:r>
            <a:endParaRPr lang="en-CH" sz="1400"/>
          </a:p>
        </p:txBody>
      </p:sp>
    </p:spTree>
    <p:extLst>
      <p:ext uri="{BB962C8B-B14F-4D97-AF65-F5344CB8AC3E}">
        <p14:creationId xmlns:p14="http://schemas.microsoft.com/office/powerpoint/2010/main" val="382367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182B19-CFE4-ACD4-A3B3-BFFF8FB6C17A}"/>
              </a:ext>
            </a:extLst>
          </p:cNvPr>
          <p:cNvSpPr/>
          <p:nvPr/>
        </p:nvSpPr>
        <p:spPr>
          <a:xfrm>
            <a:off x="0" y="0"/>
            <a:ext cx="9419854" cy="533657"/>
          </a:xfrm>
          <a:prstGeom prst="rect">
            <a:avLst/>
          </a:prstGeo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a:extLst>
            <a:ext uri="{C572A759-6A51-4108-AA02-DFA0A04FC94B}">
              <ma14:wrappingTextBoxFlag xmlns=""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a:lnSpc>
                <a:spcPct val="90000"/>
              </a:lnSpc>
              <a:spcBef>
                <a:spcPts val="1000"/>
              </a:spcBef>
            </a:pPr>
            <a:r>
              <a:rPr lang="en-US" b="1">
                <a:solidFill>
                  <a:schemeClr val="lt1"/>
                </a:solidFill>
                <a:sym typeface="Montserrat-Regular"/>
              </a:rPr>
              <a:t>Projects information available on WMO site</a:t>
            </a:r>
          </a:p>
        </p:txBody>
      </p:sp>
      <p:sp>
        <p:nvSpPr>
          <p:cNvPr id="3" name="CuadroTexto 2">
            <a:hlinkClick r:id="rId2"/>
            <a:extLst>
              <a:ext uri="{FF2B5EF4-FFF2-40B4-BE49-F238E27FC236}">
                <a16:creationId xmlns:a16="http://schemas.microsoft.com/office/drawing/2014/main" id="{FED9BC68-5FE3-7EF0-A6EC-94B65AA0DBB7}"/>
              </a:ext>
            </a:extLst>
          </p:cNvPr>
          <p:cNvSpPr txBox="1"/>
          <p:nvPr/>
        </p:nvSpPr>
        <p:spPr>
          <a:xfrm>
            <a:off x="7451889" y="6121865"/>
            <a:ext cx="4740111" cy="369332"/>
          </a:xfrm>
          <a:prstGeom prst="rect">
            <a:avLst/>
          </a:prstGeom>
          <a:noFill/>
        </p:spPr>
        <p:txBody>
          <a:bodyPr wrap="square">
            <a:spAutoFit/>
          </a:bodyPr>
          <a:lstStyle/>
          <a:p>
            <a:r>
              <a:rPr lang="es-AR">
                <a:solidFill>
                  <a:schemeClr val="bg1"/>
                </a:solidFill>
              </a:rPr>
              <a:t>Access WMO Project Website </a:t>
            </a:r>
            <a:r>
              <a:rPr lang="es-AR" b="1">
                <a:solidFill>
                  <a:schemeClr val="bg1"/>
                </a:solidFill>
              </a:rPr>
              <a:t>HERE</a:t>
            </a:r>
          </a:p>
        </p:txBody>
      </p:sp>
      <p:pic>
        <p:nvPicPr>
          <p:cNvPr id="8" name="Imagen 7">
            <a:extLst>
              <a:ext uri="{FF2B5EF4-FFF2-40B4-BE49-F238E27FC236}">
                <a16:creationId xmlns:a16="http://schemas.microsoft.com/office/drawing/2014/main" id="{691E5E64-2646-DCD3-24CF-4FA45BD52859}"/>
              </a:ext>
            </a:extLst>
          </p:cNvPr>
          <p:cNvPicPr>
            <a:picLocks noChangeAspect="1"/>
          </p:cNvPicPr>
          <p:nvPr/>
        </p:nvPicPr>
        <p:blipFill>
          <a:blip r:embed="rId3"/>
          <a:stretch>
            <a:fillRect/>
          </a:stretch>
        </p:blipFill>
        <p:spPr>
          <a:xfrm>
            <a:off x="242065" y="943509"/>
            <a:ext cx="8245557" cy="4078594"/>
          </a:xfrm>
          <a:prstGeom prst="rect">
            <a:avLst/>
          </a:prstGeom>
        </p:spPr>
      </p:pic>
      <p:pic>
        <p:nvPicPr>
          <p:cNvPr id="6" name="Imagen 5">
            <a:extLst>
              <a:ext uri="{FF2B5EF4-FFF2-40B4-BE49-F238E27FC236}">
                <a16:creationId xmlns:a16="http://schemas.microsoft.com/office/drawing/2014/main" id="{C396EB76-0902-5D65-3162-C227F6097DDD}"/>
              </a:ext>
            </a:extLst>
          </p:cNvPr>
          <p:cNvPicPr>
            <a:picLocks noChangeAspect="1"/>
          </p:cNvPicPr>
          <p:nvPr/>
        </p:nvPicPr>
        <p:blipFill>
          <a:blip r:embed="rId4"/>
          <a:srcRect t="1808"/>
          <a:stretch/>
        </p:blipFill>
        <p:spPr>
          <a:xfrm>
            <a:off x="6839027" y="2906420"/>
            <a:ext cx="5035494" cy="2836016"/>
          </a:xfrm>
          <a:prstGeom prst="rect">
            <a:avLst/>
          </a:prstGeom>
        </p:spPr>
      </p:pic>
      <p:sp>
        <p:nvSpPr>
          <p:cNvPr id="9" name="Flecha: a la izquierda y arriba 8">
            <a:extLst>
              <a:ext uri="{FF2B5EF4-FFF2-40B4-BE49-F238E27FC236}">
                <a16:creationId xmlns:a16="http://schemas.microsoft.com/office/drawing/2014/main" id="{7853BBBA-C5C4-9A6F-9266-014C6934B0A3}"/>
              </a:ext>
            </a:extLst>
          </p:cNvPr>
          <p:cNvSpPr/>
          <p:nvPr/>
        </p:nvSpPr>
        <p:spPr>
          <a:xfrm rot="16200000">
            <a:off x="6565649" y="893902"/>
            <a:ext cx="546755" cy="585123"/>
          </a:xfrm>
          <a:prstGeom prst="leftUpArrow">
            <a:avLst/>
          </a:prstGeom>
          <a:solidFill>
            <a:srgbClr val="005B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CuadroTexto 9">
            <a:extLst>
              <a:ext uri="{FF2B5EF4-FFF2-40B4-BE49-F238E27FC236}">
                <a16:creationId xmlns:a16="http://schemas.microsoft.com/office/drawing/2014/main" id="{2293AF54-C4A4-575E-278D-D9BA1ABB86F8}"/>
              </a:ext>
            </a:extLst>
          </p:cNvPr>
          <p:cNvSpPr txBox="1"/>
          <p:nvPr/>
        </p:nvSpPr>
        <p:spPr>
          <a:xfrm>
            <a:off x="8598994" y="962380"/>
            <a:ext cx="316415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a:t>Detailed information on WMO projects, deliverables, objectives, contribution to WMO priorities and beneficiary countries is now available!</a:t>
            </a:r>
            <a:endParaRPr lang="es-AR"/>
          </a:p>
        </p:txBody>
      </p:sp>
    </p:spTree>
    <p:extLst>
      <p:ext uri="{BB962C8B-B14F-4D97-AF65-F5344CB8AC3E}">
        <p14:creationId xmlns:p14="http://schemas.microsoft.com/office/powerpoint/2010/main" val="364669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1B0046-FF99-13B8-795E-45A19CE89388}"/>
              </a:ext>
            </a:extLst>
          </p:cNvPr>
          <p:cNvSpPr>
            <a:spLocks noGrp="1"/>
          </p:cNvSpPr>
          <p:nvPr>
            <p:ph type="title"/>
          </p:nvPr>
        </p:nvSpPr>
        <p:spPr>
          <a:xfrm>
            <a:off x="279934" y="578776"/>
            <a:ext cx="4898458" cy="1325563"/>
          </a:xfrm>
        </p:spPr>
        <p:txBody>
          <a:bodyPr>
            <a:normAutofit/>
          </a:bodyPr>
          <a:lstStyle/>
          <a:p>
            <a:pPr algn="ctr"/>
            <a:r>
              <a:rPr lang="en-FR" sz="4800" b="1">
                <a:latin typeface="Arial" panose="020B0604020202020204" pitchFamily="34" charset="0"/>
                <a:ea typeface="Verdana" panose="020B0604030504040204" pitchFamily="34" charset="0"/>
                <a:cs typeface="Arial" panose="020B0604020202020204" pitchFamily="34" charset="0"/>
              </a:rPr>
              <a:t>Thank you</a:t>
            </a:r>
            <a:r>
              <a:rPr lang="en-GB" sz="4800" b="1">
                <a:latin typeface="Arial" panose="020B0604020202020204" pitchFamily="34" charset="0"/>
                <a:ea typeface="Verdana" panose="020B0604030504040204" pitchFamily="34" charset="0"/>
                <a:cs typeface="Arial" panose="020B0604020202020204" pitchFamily="34" charset="0"/>
              </a:rPr>
              <a:t>!</a:t>
            </a:r>
            <a:endParaRPr lang="en-FR" sz="4800" b="1">
              <a:latin typeface="Arial" panose="020B0604020202020204" pitchFamily="34" charset="0"/>
              <a:ea typeface="Verdana" panose="020B0604030504040204" pitchFamily="34" charset="0"/>
              <a:cs typeface="Arial" panose="020B0604020202020204" pitchFamily="34" charset="0"/>
            </a:endParaRPr>
          </a:p>
        </p:txBody>
      </p:sp>
      <p:sp>
        <p:nvSpPr>
          <p:cNvPr id="7" name="CuadroTexto 3">
            <a:extLst>
              <a:ext uri="{FF2B5EF4-FFF2-40B4-BE49-F238E27FC236}">
                <a16:creationId xmlns:a16="http://schemas.microsoft.com/office/drawing/2014/main" id="{3DD67306-2627-A1F2-B0F3-F91278A210AA}"/>
              </a:ext>
            </a:extLst>
          </p:cNvPr>
          <p:cNvSpPr txBox="1"/>
          <p:nvPr/>
        </p:nvSpPr>
        <p:spPr>
          <a:xfrm>
            <a:off x="3824879" y="6020736"/>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126499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74091-DAFA-484A-6D92-3D469F47D825}"/>
              </a:ext>
            </a:extLst>
          </p:cNvPr>
          <p:cNvSpPr>
            <a:spLocks noGrp="1"/>
          </p:cNvSpPr>
          <p:nvPr>
            <p:ph type="ctrTitle"/>
          </p:nvPr>
        </p:nvSpPr>
        <p:spPr>
          <a:xfrm>
            <a:off x="0" y="-4339"/>
            <a:ext cx="12152794" cy="428848"/>
          </a:xfr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r>
              <a:rPr lang="en-GB" sz="1800" b="0">
                <a:solidFill>
                  <a:schemeClr val="lt1"/>
                </a:solidFill>
                <a:latin typeface="+mn-lt"/>
                <a:ea typeface="+mn-ea"/>
                <a:cs typeface="+mn-cs"/>
              </a:rPr>
              <a:t>SUPPORT TO MEMBERS I General Overview</a:t>
            </a:r>
            <a:endParaRPr lang="es-AR" sz="1800" b="0">
              <a:solidFill>
                <a:schemeClr val="lt1"/>
              </a:solidFill>
              <a:latin typeface="+mn-lt"/>
              <a:ea typeface="+mn-ea"/>
              <a:cs typeface="+mn-cs"/>
            </a:endParaRPr>
          </a:p>
        </p:txBody>
      </p:sp>
      <p:sp>
        <p:nvSpPr>
          <p:cNvPr id="13" name="TextBox 18">
            <a:extLst>
              <a:ext uri="{FF2B5EF4-FFF2-40B4-BE49-F238E27FC236}">
                <a16:creationId xmlns:a16="http://schemas.microsoft.com/office/drawing/2014/main" id="{417547EB-21D3-5E85-EDBA-B1D1135F6215}"/>
              </a:ext>
            </a:extLst>
          </p:cNvPr>
          <p:cNvSpPr txBox="1"/>
          <p:nvPr/>
        </p:nvSpPr>
        <p:spPr>
          <a:xfrm>
            <a:off x="2742480" y="3429000"/>
            <a:ext cx="8931604" cy="9090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es-ES"/>
            </a:defPPr>
            <a:lvl1pPr marL="0" algn="ctr" defTabSz="914400" rtl="0" eaLnBrk="1" latinLnBrk="0" hangingPunct="1">
              <a:defRPr sz="12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sz="2000">
                <a:solidFill>
                  <a:schemeClr val="tx1"/>
                </a:solidFill>
              </a:rPr>
              <a:t>Provision of </a:t>
            </a:r>
            <a:r>
              <a:rPr lang="en-US" sz="2000" b="1">
                <a:solidFill>
                  <a:schemeClr val="tx1"/>
                </a:solidFill>
              </a:rPr>
              <a:t>technical expertise &amp; support </a:t>
            </a:r>
            <a:r>
              <a:rPr lang="en-US" sz="2000">
                <a:solidFill>
                  <a:schemeClr val="tx1"/>
                </a:solidFill>
              </a:rPr>
              <a:t>to </a:t>
            </a:r>
            <a:r>
              <a:rPr lang="en-US" sz="2000" b="1">
                <a:solidFill>
                  <a:schemeClr val="tx1"/>
                </a:solidFill>
              </a:rPr>
              <a:t>development partners </a:t>
            </a:r>
            <a:r>
              <a:rPr lang="en-US" sz="2000">
                <a:solidFill>
                  <a:schemeClr val="tx1"/>
                </a:solidFill>
              </a:rPr>
              <a:t>such as GCF, UNDP, UNEP, BW. </a:t>
            </a:r>
            <a:r>
              <a:rPr lang="en-US" sz="1600" i="1">
                <a:solidFill>
                  <a:schemeClr val="tx1"/>
                </a:solidFill>
              </a:rPr>
              <a:t>(WB Central Asia </a:t>
            </a:r>
            <a:r>
              <a:rPr lang="en-US" sz="1600" i="1" err="1">
                <a:solidFill>
                  <a:schemeClr val="tx1"/>
                </a:solidFill>
              </a:rPr>
              <a:t>HydroMet</a:t>
            </a:r>
            <a:r>
              <a:rPr lang="en-US" sz="1600" i="1">
                <a:solidFill>
                  <a:schemeClr val="tx1"/>
                </a:solidFill>
              </a:rPr>
              <a:t> Project, Climate Science Information for Climate Action, UNEP)</a:t>
            </a:r>
            <a:endParaRPr lang="es-AR" sz="2000" i="1">
              <a:solidFill>
                <a:schemeClr val="tx1"/>
              </a:solidFill>
            </a:endParaRPr>
          </a:p>
        </p:txBody>
      </p:sp>
      <p:sp>
        <p:nvSpPr>
          <p:cNvPr id="7" name="Rectangle: Rounded Corners 19">
            <a:extLst>
              <a:ext uri="{FF2B5EF4-FFF2-40B4-BE49-F238E27FC236}">
                <a16:creationId xmlns:a16="http://schemas.microsoft.com/office/drawing/2014/main" id="{35C19FD2-8E75-AE98-C36A-BEF10DDA62D6}"/>
              </a:ext>
            </a:extLst>
          </p:cNvPr>
          <p:cNvSpPr/>
          <p:nvPr/>
        </p:nvSpPr>
        <p:spPr>
          <a:xfrm>
            <a:off x="2742480" y="2090478"/>
            <a:ext cx="8880190" cy="748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tx1"/>
                </a:solidFill>
              </a:rPr>
              <a:t>Provision of </a:t>
            </a:r>
            <a:r>
              <a:rPr lang="en-US" sz="2000" b="1">
                <a:solidFill>
                  <a:schemeClr val="tx1"/>
                </a:solidFill>
              </a:rPr>
              <a:t>technical</a:t>
            </a:r>
            <a:r>
              <a:rPr lang="en-US" sz="2000">
                <a:solidFill>
                  <a:schemeClr val="tx1"/>
                </a:solidFill>
              </a:rPr>
              <a:t> </a:t>
            </a:r>
            <a:r>
              <a:rPr lang="en-US" sz="2000" b="1">
                <a:solidFill>
                  <a:schemeClr val="tx1"/>
                </a:solidFill>
              </a:rPr>
              <a:t>advisory &amp; support to Members</a:t>
            </a:r>
            <a:r>
              <a:rPr lang="en-US" sz="2000">
                <a:solidFill>
                  <a:schemeClr val="tx1"/>
                </a:solidFill>
              </a:rPr>
              <a:t> who are currently implementing projects </a:t>
            </a:r>
            <a:r>
              <a:rPr lang="en-US" sz="1600" i="1">
                <a:solidFill>
                  <a:schemeClr val="tx1"/>
                </a:solidFill>
              </a:rPr>
              <a:t>(Burkina Faso)</a:t>
            </a:r>
            <a:endParaRPr lang="es-AR" sz="2000" i="1">
              <a:solidFill>
                <a:schemeClr val="tx1"/>
              </a:solidFill>
            </a:endParaRPr>
          </a:p>
        </p:txBody>
      </p:sp>
      <p:sp>
        <p:nvSpPr>
          <p:cNvPr id="8" name="Rectangle: Rounded Corners 20">
            <a:extLst>
              <a:ext uri="{FF2B5EF4-FFF2-40B4-BE49-F238E27FC236}">
                <a16:creationId xmlns:a16="http://schemas.microsoft.com/office/drawing/2014/main" id="{44039CFE-F47F-9836-91B9-16ECE4FE929C}"/>
              </a:ext>
            </a:extLst>
          </p:cNvPr>
          <p:cNvSpPr/>
          <p:nvPr/>
        </p:nvSpPr>
        <p:spPr>
          <a:xfrm>
            <a:off x="2742480" y="774604"/>
            <a:ext cx="8880189" cy="748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a:solidFill>
                  <a:schemeClr val="tx1"/>
                </a:solidFill>
              </a:rPr>
              <a:t>Direct implementation of projects </a:t>
            </a:r>
            <a:r>
              <a:rPr lang="en-US" sz="2000">
                <a:solidFill>
                  <a:schemeClr val="tx1"/>
                </a:solidFill>
              </a:rPr>
              <a:t>funded through extrabudgetary contributions at national or regional level</a:t>
            </a:r>
            <a:r>
              <a:rPr lang="en-US" sz="1600" i="1">
                <a:solidFill>
                  <a:schemeClr val="tx1"/>
                </a:solidFill>
              </a:rPr>
              <a:t> (CREWS, Adaptation Fund, others)</a:t>
            </a:r>
            <a:endParaRPr lang="en-US" sz="2000" i="1">
              <a:solidFill>
                <a:schemeClr val="tx1"/>
              </a:solidFill>
            </a:endParaRPr>
          </a:p>
        </p:txBody>
      </p:sp>
      <p:grpSp>
        <p:nvGrpSpPr>
          <p:cNvPr id="9" name="Group 6">
            <a:extLst>
              <a:ext uri="{FF2B5EF4-FFF2-40B4-BE49-F238E27FC236}">
                <a16:creationId xmlns:a16="http://schemas.microsoft.com/office/drawing/2014/main" id="{DE1FC774-57C8-83A4-4D5E-DCA73F6F0336}"/>
              </a:ext>
            </a:extLst>
          </p:cNvPr>
          <p:cNvGrpSpPr/>
          <p:nvPr/>
        </p:nvGrpSpPr>
        <p:grpSpPr>
          <a:xfrm>
            <a:off x="658233" y="4967249"/>
            <a:ext cx="11221040" cy="428848"/>
            <a:chOff x="7490735" y="12381"/>
            <a:chExt cx="3361353" cy="1987234"/>
          </a:xfrm>
          <a:solidFill>
            <a:schemeClr val="bg1">
              <a:lumMod val="95000"/>
            </a:schemeClr>
          </a:solidFill>
        </p:grpSpPr>
        <p:sp>
          <p:nvSpPr>
            <p:cNvPr id="10" name="Rectangle 3">
              <a:extLst>
                <a:ext uri="{FF2B5EF4-FFF2-40B4-BE49-F238E27FC236}">
                  <a16:creationId xmlns:a16="http://schemas.microsoft.com/office/drawing/2014/main" id="{C75517C0-29EF-A0C2-5B1C-9281EF8EC3B5}"/>
                </a:ext>
              </a:extLst>
            </p:cNvPr>
            <p:cNvSpPr/>
            <p:nvPr/>
          </p:nvSpPr>
          <p:spPr>
            <a:xfrm>
              <a:off x="7490735" y="12381"/>
              <a:ext cx="3361353" cy="198723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1600" b="1" i="1">
                <a:solidFill>
                  <a:schemeClr val="tx1"/>
                </a:solidFill>
              </a:endParaRPr>
            </a:p>
          </p:txBody>
        </p:sp>
        <p:sp>
          <p:nvSpPr>
            <p:cNvPr id="11" name="TextBox 13">
              <a:extLst>
                <a:ext uri="{FF2B5EF4-FFF2-40B4-BE49-F238E27FC236}">
                  <a16:creationId xmlns:a16="http://schemas.microsoft.com/office/drawing/2014/main" id="{39FC048A-E302-89EE-3FBF-C5E03749FA1E}"/>
                </a:ext>
              </a:extLst>
            </p:cNvPr>
            <p:cNvSpPr txBox="1"/>
            <p:nvPr/>
          </p:nvSpPr>
          <p:spPr>
            <a:xfrm>
              <a:off x="7512382" y="151368"/>
              <a:ext cx="3339705" cy="1739883"/>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es-ES"/>
              </a:defPPr>
              <a:lvl1pPr marL="0" algn="l"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0" i="1"/>
                <a:t>All projects aim to </a:t>
              </a:r>
              <a:r>
                <a:rPr lang="en-US" i="1"/>
                <a:t>strengthen the NMHS </a:t>
              </a:r>
              <a:r>
                <a:rPr lang="en-US" b="0" i="1"/>
                <a:t>value cycle either and target different services and sectors</a:t>
              </a:r>
            </a:p>
          </p:txBody>
        </p:sp>
      </p:grpSp>
      <p:pic>
        <p:nvPicPr>
          <p:cNvPr id="17" name="Gráfico 16" descr="Ethernet contorno">
            <a:extLst>
              <a:ext uri="{FF2B5EF4-FFF2-40B4-BE49-F238E27FC236}">
                <a16:creationId xmlns:a16="http://schemas.microsoft.com/office/drawing/2014/main" id="{EFDACC39-4F96-C3F7-5736-6BFFDE546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1173" y="865075"/>
            <a:ext cx="685172" cy="596828"/>
          </a:xfrm>
          <a:prstGeom prst="rect">
            <a:avLst/>
          </a:prstGeom>
        </p:spPr>
      </p:pic>
      <p:pic>
        <p:nvPicPr>
          <p:cNvPr id="18" name="Gráfico 17" descr="Ethernet contorno">
            <a:extLst>
              <a:ext uri="{FF2B5EF4-FFF2-40B4-BE49-F238E27FC236}">
                <a16:creationId xmlns:a16="http://schemas.microsoft.com/office/drawing/2014/main" id="{D9AEED31-75D5-5FF6-453D-F465BC8E91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1173" y="2147037"/>
            <a:ext cx="685172" cy="596828"/>
          </a:xfrm>
          <a:prstGeom prst="rect">
            <a:avLst/>
          </a:prstGeom>
        </p:spPr>
      </p:pic>
      <p:pic>
        <p:nvPicPr>
          <p:cNvPr id="19" name="Gráfico 18" descr="Ethernet contorno">
            <a:extLst>
              <a:ext uri="{FF2B5EF4-FFF2-40B4-BE49-F238E27FC236}">
                <a16:creationId xmlns:a16="http://schemas.microsoft.com/office/drawing/2014/main" id="{AAD22B51-0E3D-CE38-BB01-3948E310C8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1173" y="3465359"/>
            <a:ext cx="685172" cy="596828"/>
          </a:xfrm>
          <a:prstGeom prst="rect">
            <a:avLst/>
          </a:prstGeom>
        </p:spPr>
      </p:pic>
      <p:sp>
        <p:nvSpPr>
          <p:cNvPr id="3" name="CuadroTexto 2">
            <a:extLst>
              <a:ext uri="{FF2B5EF4-FFF2-40B4-BE49-F238E27FC236}">
                <a16:creationId xmlns:a16="http://schemas.microsoft.com/office/drawing/2014/main" id="{23BB4D15-9500-D56F-581C-6D1FDB2A3563}"/>
              </a:ext>
            </a:extLst>
          </p:cNvPr>
          <p:cNvSpPr txBox="1"/>
          <p:nvPr/>
        </p:nvSpPr>
        <p:spPr>
          <a:xfrm>
            <a:off x="334537" y="2090477"/>
            <a:ext cx="1130501" cy="1200329"/>
          </a:xfrm>
          <a:prstGeom prst="rect">
            <a:avLst/>
          </a:prstGeom>
          <a:noFill/>
          <a:ln>
            <a:solidFill>
              <a:schemeClr val="accent1"/>
            </a:solidFill>
          </a:ln>
        </p:spPr>
        <p:txBody>
          <a:bodyPr wrap="square" rtlCol="0">
            <a:spAutoFit/>
          </a:bodyPr>
          <a:lstStyle/>
          <a:p>
            <a:pPr algn="ctr"/>
            <a:r>
              <a:rPr lang="en-GB">
                <a:latin typeface="+mj-lt"/>
              </a:rPr>
              <a:t>WMO supports  Members through</a:t>
            </a:r>
            <a:endParaRPr lang="es-AR">
              <a:latin typeface="+mj-lt"/>
            </a:endParaRPr>
          </a:p>
        </p:txBody>
      </p:sp>
      <p:cxnSp>
        <p:nvCxnSpPr>
          <p:cNvPr id="5" name="Conector recto 4">
            <a:extLst>
              <a:ext uri="{FF2B5EF4-FFF2-40B4-BE49-F238E27FC236}">
                <a16:creationId xmlns:a16="http://schemas.microsoft.com/office/drawing/2014/main" id="{1AE10D96-A3AC-8E7F-EFFA-6BA0284D8CCC}"/>
              </a:ext>
            </a:extLst>
          </p:cNvPr>
          <p:cNvCxnSpPr>
            <a:stCxn id="3" idx="0"/>
          </p:cNvCxnSpPr>
          <p:nvPr/>
        </p:nvCxnSpPr>
        <p:spPr>
          <a:xfrm flipH="1" flipV="1">
            <a:off x="892098" y="1159727"/>
            <a:ext cx="7690" cy="930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ector recto 5">
            <a:extLst>
              <a:ext uri="{FF2B5EF4-FFF2-40B4-BE49-F238E27FC236}">
                <a16:creationId xmlns:a16="http://schemas.microsoft.com/office/drawing/2014/main" id="{1A6C0395-2129-19E2-57B1-C0BC3B8437F6}"/>
              </a:ext>
            </a:extLst>
          </p:cNvPr>
          <p:cNvCxnSpPr>
            <a:cxnSpLocks/>
            <a:stCxn id="17" idx="1"/>
          </p:cNvCxnSpPr>
          <p:nvPr/>
        </p:nvCxnSpPr>
        <p:spPr>
          <a:xfrm flipH="1" flipV="1">
            <a:off x="892098" y="1159727"/>
            <a:ext cx="869075" cy="3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8296C4FD-2BC8-9395-F6CA-0E28A7BB47BB}"/>
              </a:ext>
            </a:extLst>
          </p:cNvPr>
          <p:cNvCxnSpPr>
            <a:cxnSpLocks/>
          </p:cNvCxnSpPr>
          <p:nvPr/>
        </p:nvCxnSpPr>
        <p:spPr>
          <a:xfrm flipH="1">
            <a:off x="1465038" y="2445451"/>
            <a:ext cx="434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ector recto 21">
            <a:extLst>
              <a:ext uri="{FF2B5EF4-FFF2-40B4-BE49-F238E27FC236}">
                <a16:creationId xmlns:a16="http://schemas.microsoft.com/office/drawing/2014/main" id="{3E5EA12E-6AE0-3F28-CD4D-DB6195B6505D}"/>
              </a:ext>
            </a:extLst>
          </p:cNvPr>
          <p:cNvCxnSpPr>
            <a:cxnSpLocks/>
          </p:cNvCxnSpPr>
          <p:nvPr/>
        </p:nvCxnSpPr>
        <p:spPr>
          <a:xfrm flipH="1" flipV="1">
            <a:off x="892098" y="3755705"/>
            <a:ext cx="967100" cy="3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D0FA71C7-6114-559F-8C81-349BF40AC7E6}"/>
              </a:ext>
            </a:extLst>
          </p:cNvPr>
          <p:cNvCxnSpPr>
            <a:cxnSpLocks/>
          </p:cNvCxnSpPr>
          <p:nvPr/>
        </p:nvCxnSpPr>
        <p:spPr>
          <a:xfrm>
            <a:off x="899787" y="3331983"/>
            <a:ext cx="0" cy="4317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67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EF76F49-394C-BB1E-3027-3532F203AFE3}"/>
              </a:ext>
            </a:extLst>
          </p:cNvPr>
          <p:cNvSpPr/>
          <p:nvPr/>
        </p:nvSpPr>
        <p:spPr>
          <a:xfrm>
            <a:off x="507961" y="810200"/>
            <a:ext cx="3657600" cy="5093632"/>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AF5D6A84-E667-BE1F-EBBF-260AA30A7318}"/>
              </a:ext>
            </a:extLst>
          </p:cNvPr>
          <p:cNvSpPr/>
          <p:nvPr/>
        </p:nvSpPr>
        <p:spPr>
          <a:xfrm>
            <a:off x="4317124" y="780812"/>
            <a:ext cx="3657600" cy="5093632"/>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76690EE3-CC3A-947A-632E-44D405CCBF96}"/>
              </a:ext>
            </a:extLst>
          </p:cNvPr>
          <p:cNvSpPr/>
          <p:nvPr/>
        </p:nvSpPr>
        <p:spPr>
          <a:xfrm>
            <a:off x="8145148" y="780812"/>
            <a:ext cx="3657600" cy="5093632"/>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99E59AC2-0735-2998-BFC9-24A48484CC59}"/>
              </a:ext>
            </a:extLst>
          </p:cNvPr>
          <p:cNvSpPr/>
          <p:nvPr/>
        </p:nvSpPr>
        <p:spPr>
          <a:xfrm rot="5400000">
            <a:off x="3082292" y="3049179"/>
            <a:ext cx="3669945" cy="645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 name="Picture 62" descr="Africa Blank Maps | Mappr">
            <a:extLst>
              <a:ext uri="{FF2B5EF4-FFF2-40B4-BE49-F238E27FC236}">
                <a16:creationId xmlns:a16="http://schemas.microsoft.com/office/drawing/2014/main" id="{4490C945-3DE2-81B1-F948-8310CA74D22E}"/>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28721" y="1796454"/>
            <a:ext cx="496051" cy="47427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Blank Map of Asia with Country Outlines - GIS Geography">
            <a:extLst>
              <a:ext uri="{FF2B5EF4-FFF2-40B4-BE49-F238E27FC236}">
                <a16:creationId xmlns:a16="http://schemas.microsoft.com/office/drawing/2014/main" id="{94EC41F9-2188-32A5-63A1-D17201ED7299}"/>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631581" y="2409302"/>
            <a:ext cx="571365" cy="42968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South America Blank Map and Country Outlines - GIS Geography">
            <a:extLst>
              <a:ext uri="{FF2B5EF4-FFF2-40B4-BE49-F238E27FC236}">
                <a16:creationId xmlns:a16="http://schemas.microsoft.com/office/drawing/2014/main" id="{69F54C21-4D37-969E-28EF-6BB364BF548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523" y="2969502"/>
            <a:ext cx="386350" cy="50863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North America Blank Map and Country Outlines - GIS Geography">
            <a:extLst>
              <a:ext uri="{FF2B5EF4-FFF2-40B4-BE49-F238E27FC236}">
                <a16:creationId xmlns:a16="http://schemas.microsoft.com/office/drawing/2014/main" id="{FF90B89A-ECC0-28EC-8593-3C5962FFEE80}"/>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770" y="3557291"/>
            <a:ext cx="503804" cy="5456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World Map of AUSTRALIA CONTINENT: Australia, New Zealand, Oceania, Pacific  Ocean. Geographic chart Stock Photo - Alamy">
            <a:extLst>
              <a:ext uri="{FF2B5EF4-FFF2-40B4-BE49-F238E27FC236}">
                <a16:creationId xmlns:a16="http://schemas.microsoft.com/office/drawing/2014/main" id="{4C9BF6DD-3C23-2455-434E-6596C1CB3DE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180"/>
          <a:stretch/>
        </p:blipFill>
        <p:spPr bwMode="auto">
          <a:xfrm>
            <a:off x="4646130" y="4182052"/>
            <a:ext cx="715614" cy="50863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Europe Outline Vector Art, Icons, and Graphics for Free Download">
            <a:extLst>
              <a:ext uri="{FF2B5EF4-FFF2-40B4-BE49-F238E27FC236}">
                <a16:creationId xmlns:a16="http://schemas.microsoft.com/office/drawing/2014/main" id="{FA265B69-4F0A-AC67-A875-4B6867D7125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46766">
            <a:off x="4589694" y="4772955"/>
            <a:ext cx="669319" cy="65372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Earth Outline - World, Globe, Planet, Vector Art, Instant Digital Download;  Svg Cut Files, Png, Jpg, Ai, Printing, Cricut, Silhouette! - Etsy UK">
            <a:extLst>
              <a:ext uri="{FF2B5EF4-FFF2-40B4-BE49-F238E27FC236}">
                <a16:creationId xmlns:a16="http://schemas.microsoft.com/office/drawing/2014/main" id="{BA4E67B2-F8EE-163F-6AB1-FBC7E36F4C6A}"/>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1366" t="5872" r="14863" b="12770"/>
          <a:stretch/>
        </p:blipFill>
        <p:spPr bwMode="auto">
          <a:xfrm rot="5400000">
            <a:off x="4652095" y="1167659"/>
            <a:ext cx="505376" cy="428179"/>
          </a:xfrm>
          <a:prstGeom prst="ellipse">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3C0AD76D-6335-A591-9F1E-AB21292A6CE7}"/>
              </a:ext>
            </a:extLst>
          </p:cNvPr>
          <p:cNvSpPr/>
          <p:nvPr/>
        </p:nvSpPr>
        <p:spPr>
          <a:xfrm>
            <a:off x="517910" y="1421001"/>
            <a:ext cx="3587290" cy="75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H" sz="2700" b="1">
                <a:solidFill>
                  <a:srgbClr val="4472C4"/>
                </a:solidFill>
                <a:latin typeface="Calibri" panose="020F0502020204030204"/>
              </a:rPr>
              <a:t>56</a:t>
            </a:r>
            <a:endParaRPr kumimoji="0" lang="en-US" sz="27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6A1B01C-AAA3-AB49-6C8D-1B2439B65920}"/>
              </a:ext>
            </a:extLst>
          </p:cNvPr>
          <p:cNvSpPr/>
          <p:nvPr/>
        </p:nvSpPr>
        <p:spPr>
          <a:xfrm>
            <a:off x="517910" y="2302451"/>
            <a:ext cx="3587290" cy="7722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700" b="1" i="0" u="none" strike="noStrike" kern="1200" cap="none" spc="0" normalizeH="0" baseline="0" noProof="0">
                <a:ln>
                  <a:noFill/>
                </a:ln>
                <a:solidFill>
                  <a:srgbClr val="4472C4"/>
                </a:solidFill>
                <a:effectLst/>
                <a:uLnTx/>
                <a:uFillTx/>
                <a:latin typeface="Calibri" panose="020F0502020204030204"/>
                <a:ea typeface="+mn-ea"/>
                <a:cs typeface="+mn-cs"/>
              </a:rPr>
              <a:t>CHF </a:t>
            </a:r>
            <a:r>
              <a:rPr lang="en-CH" sz="2700" b="1">
                <a:solidFill>
                  <a:srgbClr val="4472C4"/>
                </a:solidFill>
                <a:latin typeface="Calibri" panose="020F0502020204030204"/>
              </a:rPr>
              <a:t>116.</a:t>
            </a:r>
            <a:r>
              <a:rPr kumimoji="0" lang="en-CH" sz="2700" b="1" i="0" u="none" strike="noStrike" kern="1200" cap="none" spc="0" normalizeH="0" baseline="0" noProof="0">
                <a:ln>
                  <a:noFill/>
                </a:ln>
                <a:solidFill>
                  <a:srgbClr val="4472C4"/>
                </a:solidFill>
                <a:effectLst/>
                <a:uLnTx/>
                <a:uFillTx/>
                <a:latin typeface="Calibri" panose="020F0502020204030204"/>
                <a:ea typeface="+mn-ea"/>
                <a:cs typeface="+mn-cs"/>
              </a:rPr>
              <a:t> </a:t>
            </a:r>
            <a:r>
              <a:rPr kumimoji="0" lang="en-US" sz="2700" b="1" i="0" u="none" strike="noStrike" kern="1200" cap="none" spc="0" normalizeH="0" baseline="0" noProof="0">
                <a:ln>
                  <a:noFill/>
                </a:ln>
                <a:solidFill>
                  <a:srgbClr val="4472C4"/>
                </a:solidFill>
                <a:effectLst/>
                <a:uLnTx/>
                <a:uFillTx/>
                <a:latin typeface="Calibri" panose="020F0502020204030204"/>
                <a:ea typeface="+mn-ea"/>
                <a:cs typeface="+mn-cs"/>
              </a:rPr>
              <a:t>M</a:t>
            </a:r>
          </a:p>
        </p:txBody>
      </p:sp>
      <p:sp>
        <p:nvSpPr>
          <p:cNvPr id="31" name="Rectangle 30">
            <a:extLst>
              <a:ext uri="{FF2B5EF4-FFF2-40B4-BE49-F238E27FC236}">
                <a16:creationId xmlns:a16="http://schemas.microsoft.com/office/drawing/2014/main" id="{3E337A8C-1D38-BF97-9A2A-A000DCED57E1}"/>
              </a:ext>
            </a:extLst>
          </p:cNvPr>
          <p:cNvSpPr/>
          <p:nvPr/>
        </p:nvSpPr>
        <p:spPr>
          <a:xfrm>
            <a:off x="8461948" y="650300"/>
            <a:ext cx="3024000" cy="33097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0" i="0" u="none" strike="noStrike" kern="1200" cap="none" spc="0" normalizeH="0" baseline="0" noProof="0">
                <a:ln>
                  <a:noFill/>
                </a:ln>
                <a:solidFill>
                  <a:prstClr val="white"/>
                </a:solidFill>
                <a:effectLst/>
                <a:uLnTx/>
                <a:uFillTx/>
                <a:latin typeface="Calibri" panose="020F0502020204030204"/>
                <a:ea typeface="+mn-ea"/>
                <a:cs typeface="+mn-cs"/>
              </a:rPr>
              <a:t>Funding Partners </a:t>
            </a:r>
            <a:r>
              <a:rPr kumimoji="0" lang="en-CH" sz="1600" b="0" i="1" u="none" strike="noStrike" kern="1200" cap="none" spc="0" normalizeH="0" baseline="0" noProof="0">
                <a:ln>
                  <a:noFill/>
                </a:ln>
                <a:solidFill>
                  <a:prstClr val="white"/>
                </a:solidFill>
                <a:effectLst/>
                <a:uLnTx/>
                <a:uFillTx/>
                <a:latin typeface="Calibri" panose="020F0502020204030204"/>
                <a:ea typeface="+mn-ea"/>
                <a:cs typeface="+mn-cs"/>
              </a:rPr>
              <a:t>(</a:t>
            </a:r>
            <a:r>
              <a:rPr kumimoji="0" lang="en-GB" sz="1600" b="0" i="1" u="none" strike="noStrike" kern="1200" cap="none" spc="0" normalizeH="0" baseline="0" noProof="0">
                <a:ln>
                  <a:noFill/>
                </a:ln>
                <a:solidFill>
                  <a:prstClr val="white"/>
                </a:solidFill>
                <a:effectLst/>
                <a:uLnTx/>
                <a:uFillTx/>
                <a:latin typeface="Calibri" panose="020F0502020204030204"/>
                <a:ea typeface="+mn-ea"/>
                <a:cs typeface="+mn-cs"/>
              </a:rPr>
              <a:t>%</a:t>
            </a:r>
            <a:r>
              <a:rPr kumimoji="0" lang="en-CH" sz="1600" b="0" i="1"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6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12">
            <a:extLst>
              <a:ext uri="{FF2B5EF4-FFF2-40B4-BE49-F238E27FC236}">
                <a16:creationId xmlns:a16="http://schemas.microsoft.com/office/drawing/2014/main" id="{13448452-4F24-0028-C171-8450928464E6}"/>
              </a:ext>
            </a:extLst>
          </p:cNvPr>
          <p:cNvSpPr txBox="1"/>
          <p:nvPr/>
        </p:nvSpPr>
        <p:spPr>
          <a:xfrm>
            <a:off x="1038251" y="1792280"/>
            <a:ext cx="2484000" cy="384721"/>
          </a:xfrm>
          <a:prstGeom prst="rect">
            <a:avLst/>
          </a:prstGeom>
          <a:noFill/>
        </p:spPr>
        <p:txBody>
          <a:bodyPr wrap="square">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1900" b="0" i="0" u="none" strike="noStrike" kern="1200" cap="none" spc="0" normalizeH="0" baseline="0" noProof="0">
                <a:ln>
                  <a:noFill/>
                </a:ln>
                <a:solidFill>
                  <a:prstClr val="black"/>
                </a:solidFill>
                <a:effectLst/>
                <a:uLnTx/>
                <a:uFillTx/>
                <a:latin typeface="Aptos" panose="020B0004020202020204" pitchFamily="34" charset="0"/>
                <a:ea typeface="+mn-ea"/>
                <a:cs typeface="+mn-cs"/>
              </a:rPr>
              <a:t>Active Projects</a:t>
            </a:r>
            <a:r>
              <a:rPr kumimoji="0" lang="fr-CH" sz="19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&amp; TAS</a:t>
            </a:r>
            <a:endParaRPr kumimoji="0" lang="en-US" sz="1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6" name="Rectangle 35">
            <a:extLst>
              <a:ext uri="{FF2B5EF4-FFF2-40B4-BE49-F238E27FC236}">
                <a16:creationId xmlns:a16="http://schemas.microsoft.com/office/drawing/2014/main" id="{6A55CE50-0B33-C9DC-A943-3EC119C60C41}"/>
              </a:ext>
            </a:extLst>
          </p:cNvPr>
          <p:cNvSpPr/>
          <p:nvPr/>
        </p:nvSpPr>
        <p:spPr>
          <a:xfrm>
            <a:off x="806014" y="3206538"/>
            <a:ext cx="3024000" cy="33097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0" i="0" u="none" strike="noStrike" kern="1200" cap="none" spc="0" normalizeH="0" baseline="0" noProof="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a:t>
            </a:r>
            <a:r>
              <a:rPr kumimoji="0" lang="en-CH" sz="2000" b="0" i="0" u="none" strike="noStrike" kern="1200" cap="none" spc="0" normalizeH="0" baseline="0" noProof="0" err="1">
                <a:ln>
                  <a:noFill/>
                </a:ln>
                <a:solidFill>
                  <a:prstClr val="white"/>
                </a:solidFill>
                <a:effectLst/>
                <a:uLnTx/>
                <a:uFillTx/>
                <a:latin typeface="Calibri" panose="020F0502020204030204"/>
                <a:ea typeface="+mn-ea"/>
                <a:cs typeface="+mn-cs"/>
              </a:rPr>
              <a:t>jor</a:t>
            </a:r>
            <a:r>
              <a:rPr kumimoji="0" lang="en-CH" sz="2000" b="0" i="0" u="none" strike="noStrike" kern="1200" cap="none" spc="0" normalizeH="0" baseline="0" noProof="0">
                <a:ln>
                  <a:noFill/>
                </a:ln>
                <a:solidFill>
                  <a:prstClr val="white"/>
                </a:solidFill>
                <a:effectLst/>
                <a:uLnTx/>
                <a:uFillTx/>
                <a:latin typeface="Calibri" panose="020F0502020204030204"/>
                <a:ea typeface="+mn-ea"/>
                <a:cs typeface="+mn-cs"/>
              </a:rPr>
              <a:t> Hazards</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B243092-7075-6DAE-2456-CA8ADE048BEA}"/>
              </a:ext>
            </a:extLst>
          </p:cNvPr>
          <p:cNvSpPr/>
          <p:nvPr/>
        </p:nvSpPr>
        <p:spPr>
          <a:xfrm>
            <a:off x="862753" y="648200"/>
            <a:ext cx="3024000" cy="324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0" i="0" u="none" strike="noStrike" kern="1200" cap="none" spc="0" normalizeH="0" baseline="0" noProof="0">
                <a:ln>
                  <a:noFill/>
                </a:ln>
                <a:solidFill>
                  <a:prstClr val="white"/>
                </a:solidFill>
                <a:effectLst/>
                <a:uLnTx/>
                <a:uFillTx/>
                <a:latin typeface="Calibri" panose="020F0502020204030204"/>
                <a:ea typeface="+mn-ea"/>
                <a:cs typeface="+mn-cs"/>
              </a:rPr>
              <a:t>Amount &amp; Volume</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9FC9F73F-7DD6-3581-1E05-C1FD67C86122}"/>
              </a:ext>
            </a:extLst>
          </p:cNvPr>
          <p:cNvSpPr/>
          <p:nvPr/>
        </p:nvSpPr>
        <p:spPr>
          <a:xfrm>
            <a:off x="4698297" y="650300"/>
            <a:ext cx="3024000" cy="33097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Regional Distribution</a:t>
            </a:r>
            <a:r>
              <a:rPr kumimoji="0" lang="en-CH"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CH" sz="1400" b="0" i="1" u="none" strike="noStrike" kern="1200" cap="none" spc="0" normalizeH="0" baseline="0" noProof="0">
                <a:ln>
                  <a:noFill/>
                </a:ln>
                <a:solidFill>
                  <a:prstClr val="white"/>
                </a:solidFill>
                <a:effectLst/>
                <a:uLnTx/>
                <a:uFillTx/>
                <a:latin typeface="Calibri" panose="020F0502020204030204"/>
                <a:ea typeface="+mn-ea"/>
                <a:cs typeface="+mn-cs"/>
              </a:rPr>
              <a:t>(CHF M)</a:t>
            </a:r>
            <a:endParaRPr kumimoji="0" lang="en-US" sz="1400" b="0" i="1"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6" name="Chart 55">
            <a:extLst>
              <a:ext uri="{FF2B5EF4-FFF2-40B4-BE49-F238E27FC236}">
                <a16:creationId xmlns:a16="http://schemas.microsoft.com/office/drawing/2014/main" id="{1E113629-9D5D-D737-1776-27BDB0A681CB}"/>
              </a:ext>
            </a:extLst>
          </p:cNvPr>
          <p:cNvGraphicFramePr/>
          <p:nvPr>
            <p:extLst>
              <p:ext uri="{D42A27DB-BD31-4B8C-83A1-F6EECF244321}">
                <p14:modId xmlns:p14="http://schemas.microsoft.com/office/powerpoint/2010/main" val="2254592233"/>
              </p:ext>
            </p:extLst>
          </p:nvPr>
        </p:nvGraphicFramePr>
        <p:xfrm>
          <a:off x="7974724" y="1113562"/>
          <a:ext cx="4057051" cy="442813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Chart 58">
            <a:extLst>
              <a:ext uri="{FF2B5EF4-FFF2-40B4-BE49-F238E27FC236}">
                <a16:creationId xmlns:a16="http://schemas.microsoft.com/office/drawing/2014/main" id="{58AA70DF-CBAA-70AA-D6B7-9D16A6484CA4}"/>
              </a:ext>
            </a:extLst>
          </p:cNvPr>
          <p:cNvGraphicFramePr/>
          <p:nvPr>
            <p:extLst>
              <p:ext uri="{D42A27DB-BD31-4B8C-83A1-F6EECF244321}">
                <p14:modId xmlns:p14="http://schemas.microsoft.com/office/powerpoint/2010/main" val="3057976496"/>
              </p:ext>
            </p:extLst>
          </p:nvPr>
        </p:nvGraphicFramePr>
        <p:xfrm>
          <a:off x="5269215" y="1129060"/>
          <a:ext cx="2501709" cy="4359783"/>
        </p:xfrm>
        <a:graphic>
          <a:graphicData uri="http://schemas.openxmlformats.org/drawingml/2006/chart">
            <c:chart xmlns:c="http://schemas.openxmlformats.org/drawingml/2006/chart" xmlns:r="http://schemas.openxmlformats.org/officeDocument/2006/relationships" r:id="rId11"/>
          </a:graphicData>
        </a:graphic>
      </p:graphicFrame>
      <p:sp>
        <p:nvSpPr>
          <p:cNvPr id="5" name="Rectangle 4">
            <a:extLst>
              <a:ext uri="{FF2B5EF4-FFF2-40B4-BE49-F238E27FC236}">
                <a16:creationId xmlns:a16="http://schemas.microsoft.com/office/drawing/2014/main" id="{6EE92F65-F110-3D42-FD84-39F5F0711214}"/>
              </a:ext>
            </a:extLst>
          </p:cNvPr>
          <p:cNvSpPr/>
          <p:nvPr/>
        </p:nvSpPr>
        <p:spPr>
          <a:xfrm>
            <a:off x="512353" y="3642256"/>
            <a:ext cx="3587290" cy="15796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274D1A7F-4BC4-DB9C-0496-11C088510C35}"/>
              </a:ext>
            </a:extLst>
          </p:cNvPr>
          <p:cNvGrpSpPr/>
          <p:nvPr/>
        </p:nvGrpSpPr>
        <p:grpSpPr>
          <a:xfrm>
            <a:off x="2303277" y="3937579"/>
            <a:ext cx="504000" cy="504000"/>
            <a:chOff x="8485406" y="3366089"/>
            <a:chExt cx="775067" cy="707889"/>
          </a:xfrm>
        </p:grpSpPr>
        <p:sp>
          <p:nvSpPr>
            <p:cNvPr id="7" name="Oval 6">
              <a:extLst>
                <a:ext uri="{FF2B5EF4-FFF2-40B4-BE49-F238E27FC236}">
                  <a16:creationId xmlns:a16="http://schemas.microsoft.com/office/drawing/2014/main" id="{7387D23B-7E8A-1350-C156-E31A43E1AE0F}"/>
                </a:ext>
              </a:extLst>
            </p:cNvPr>
            <p:cNvSpPr/>
            <p:nvPr/>
          </p:nvSpPr>
          <p:spPr>
            <a:xfrm>
              <a:off x="8485406" y="3366089"/>
              <a:ext cx="775067" cy="707889"/>
            </a:xfrm>
            <a:prstGeom prst="ellipse">
              <a:avLst/>
            </a:prstGeom>
            <a:solidFill>
              <a:schemeClr val="bg1">
                <a:lumMod val="95000"/>
              </a:schemeClr>
            </a:solid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Drought ">
              <a:extLst>
                <a:ext uri="{FF2B5EF4-FFF2-40B4-BE49-F238E27FC236}">
                  <a16:creationId xmlns:a16="http://schemas.microsoft.com/office/drawing/2014/main" id="{887FD17A-C955-A9D6-CFC9-6DE808F943E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5961" y="3480974"/>
              <a:ext cx="465366" cy="4653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6AF084A-C098-FF9A-0BF0-AB7E640058D3}"/>
              </a:ext>
            </a:extLst>
          </p:cNvPr>
          <p:cNvGrpSpPr/>
          <p:nvPr/>
        </p:nvGrpSpPr>
        <p:grpSpPr>
          <a:xfrm>
            <a:off x="631236" y="3937579"/>
            <a:ext cx="504000" cy="504000"/>
            <a:chOff x="8485406" y="2490596"/>
            <a:chExt cx="775067" cy="707889"/>
          </a:xfrm>
        </p:grpSpPr>
        <p:sp>
          <p:nvSpPr>
            <p:cNvPr id="10" name="Oval 9">
              <a:extLst>
                <a:ext uri="{FF2B5EF4-FFF2-40B4-BE49-F238E27FC236}">
                  <a16:creationId xmlns:a16="http://schemas.microsoft.com/office/drawing/2014/main" id="{B15CE394-B267-1F80-19BD-CE5586FD8697}"/>
                </a:ext>
              </a:extLst>
            </p:cNvPr>
            <p:cNvSpPr/>
            <p:nvPr/>
          </p:nvSpPr>
          <p:spPr>
            <a:xfrm>
              <a:off x="8485406" y="2490596"/>
              <a:ext cx="775067" cy="707889"/>
            </a:xfrm>
            <a:prstGeom prst="ellipse">
              <a:avLst/>
            </a:prstGeom>
            <a:solidFill>
              <a:schemeClr val="bg1">
                <a:lumMod val="95000"/>
              </a:schemeClr>
            </a:solid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Storm ">
              <a:extLst>
                <a:ext uri="{FF2B5EF4-FFF2-40B4-BE49-F238E27FC236}">
                  <a16:creationId xmlns:a16="http://schemas.microsoft.com/office/drawing/2014/main" id="{6EDD4E84-A9A6-72AF-1A67-215F54C611C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71554" y="2574653"/>
              <a:ext cx="539773" cy="5397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963AA5DB-0210-2FDC-E245-B5453593C4E2}"/>
              </a:ext>
            </a:extLst>
          </p:cNvPr>
          <p:cNvGrpSpPr/>
          <p:nvPr/>
        </p:nvGrpSpPr>
        <p:grpSpPr>
          <a:xfrm>
            <a:off x="631236" y="4606286"/>
            <a:ext cx="504000" cy="504000"/>
            <a:chOff x="8485406" y="4267709"/>
            <a:chExt cx="775067" cy="707889"/>
          </a:xfrm>
          <a:solidFill>
            <a:schemeClr val="bg1"/>
          </a:solidFill>
        </p:grpSpPr>
        <p:sp>
          <p:nvSpPr>
            <p:cNvPr id="13" name="Oval 12">
              <a:extLst>
                <a:ext uri="{FF2B5EF4-FFF2-40B4-BE49-F238E27FC236}">
                  <a16:creationId xmlns:a16="http://schemas.microsoft.com/office/drawing/2014/main" id="{32075811-4F50-D12C-9325-BE25E56A802B}"/>
                </a:ext>
              </a:extLst>
            </p:cNvPr>
            <p:cNvSpPr/>
            <p:nvPr/>
          </p:nvSpPr>
          <p:spPr>
            <a:xfrm>
              <a:off x="8485406" y="4267709"/>
              <a:ext cx="775067" cy="707889"/>
            </a:xfrm>
            <a:prstGeom prst="ellipse">
              <a:avLst/>
            </a:prstGeom>
            <a:grp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Rain ">
              <a:extLst>
                <a:ext uri="{FF2B5EF4-FFF2-40B4-BE49-F238E27FC236}">
                  <a16:creationId xmlns:a16="http://schemas.microsoft.com/office/drawing/2014/main" id="{C09C51F7-F91D-0E49-079F-43ED2AEB374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72087" y="4382594"/>
              <a:ext cx="465366" cy="465366"/>
            </a:xfrm>
            <a:prstGeom prst="rect">
              <a:avLst/>
            </a:prstGeom>
            <a:grpFill/>
          </p:spPr>
        </p:pic>
      </p:grpSp>
      <p:grpSp>
        <p:nvGrpSpPr>
          <p:cNvPr id="15" name="Group 14">
            <a:extLst>
              <a:ext uri="{FF2B5EF4-FFF2-40B4-BE49-F238E27FC236}">
                <a16:creationId xmlns:a16="http://schemas.microsoft.com/office/drawing/2014/main" id="{439C0BF9-0151-B1D1-71AA-EA3E311A1F6D}"/>
              </a:ext>
            </a:extLst>
          </p:cNvPr>
          <p:cNvGrpSpPr/>
          <p:nvPr/>
        </p:nvGrpSpPr>
        <p:grpSpPr>
          <a:xfrm>
            <a:off x="2303277" y="4606286"/>
            <a:ext cx="504000" cy="504000"/>
            <a:chOff x="8485406" y="5169329"/>
            <a:chExt cx="775067" cy="707889"/>
          </a:xfrm>
        </p:grpSpPr>
        <p:sp>
          <p:nvSpPr>
            <p:cNvPr id="16" name="Oval 15">
              <a:extLst>
                <a:ext uri="{FF2B5EF4-FFF2-40B4-BE49-F238E27FC236}">
                  <a16:creationId xmlns:a16="http://schemas.microsoft.com/office/drawing/2014/main" id="{9E9EB8E1-211C-CDC6-B8C3-1F65DA491DB0}"/>
                </a:ext>
              </a:extLst>
            </p:cNvPr>
            <p:cNvSpPr/>
            <p:nvPr/>
          </p:nvSpPr>
          <p:spPr>
            <a:xfrm>
              <a:off x="8485406" y="5169329"/>
              <a:ext cx="775067" cy="707889"/>
            </a:xfrm>
            <a:prstGeom prst="ellipse">
              <a:avLst/>
            </a:prstGeom>
            <a:solidFill>
              <a:schemeClr val="bg1">
                <a:lumMod val="95000"/>
              </a:schemeClr>
            </a:solid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H"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Flooded house ">
              <a:extLst>
                <a:ext uri="{FF2B5EF4-FFF2-40B4-BE49-F238E27FC236}">
                  <a16:creationId xmlns:a16="http://schemas.microsoft.com/office/drawing/2014/main" id="{0AAE39B2-2F91-9CF1-74F3-468A63BB73F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40199" y="5277758"/>
              <a:ext cx="453535" cy="45353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44">
            <a:extLst>
              <a:ext uri="{FF2B5EF4-FFF2-40B4-BE49-F238E27FC236}">
                <a16:creationId xmlns:a16="http://schemas.microsoft.com/office/drawing/2014/main" id="{B4010EF8-B8F2-CB7D-6B26-F825465F1508}"/>
              </a:ext>
            </a:extLst>
          </p:cNvPr>
          <p:cNvSpPr txBox="1"/>
          <p:nvPr/>
        </p:nvSpPr>
        <p:spPr>
          <a:xfrm>
            <a:off x="1316037" y="4047382"/>
            <a:ext cx="1389984" cy="384721"/>
          </a:xfrm>
          <a:prstGeom prst="rect">
            <a:avLst/>
          </a:prstGeom>
          <a:noFill/>
        </p:spPr>
        <p:txBody>
          <a:bodyPr wrap="square">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15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Aptos" panose="020B0004020202020204" pitchFamily="34" charset="0"/>
                <a:ea typeface="+mn-ea"/>
                <a:cs typeface="+mn-cs"/>
              </a:rPr>
              <a:t>Storms</a:t>
            </a:r>
            <a:endParaRPr kumimoji="0" lang="en-CH" sz="1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9" name="TextBox 46">
            <a:extLst>
              <a:ext uri="{FF2B5EF4-FFF2-40B4-BE49-F238E27FC236}">
                <a16:creationId xmlns:a16="http://schemas.microsoft.com/office/drawing/2014/main" id="{B346E8B2-A030-3B28-2647-7FD8F88DFEFA}"/>
              </a:ext>
            </a:extLst>
          </p:cNvPr>
          <p:cNvSpPr txBox="1"/>
          <p:nvPr/>
        </p:nvSpPr>
        <p:spPr>
          <a:xfrm>
            <a:off x="1316037" y="4607912"/>
            <a:ext cx="1107489" cy="677108"/>
          </a:xfrm>
          <a:prstGeom prst="rect">
            <a:avLst/>
          </a:prstGeom>
          <a:noFill/>
        </p:spPr>
        <p:txBody>
          <a:bodyPr wrap="square">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150"/>
              </a:spcBef>
              <a:spcAft>
                <a:spcPts val="0"/>
              </a:spcAft>
              <a:buClrTx/>
              <a:buSzTx/>
              <a:buFontTx/>
              <a:buNone/>
              <a:tabLst/>
              <a:defRPr/>
            </a:pPr>
            <a:r>
              <a:rPr kumimoji="0" lang="en-CH" sz="1900" b="0" i="0" u="none" strike="noStrike" kern="1200" cap="none" spc="0" normalizeH="0" baseline="0" noProof="0">
                <a:ln>
                  <a:noFill/>
                </a:ln>
                <a:solidFill>
                  <a:prstClr val="black"/>
                </a:solidFill>
                <a:effectLst/>
                <a:uLnTx/>
                <a:uFillTx/>
                <a:latin typeface="Aptos" panose="020B0004020202020204" pitchFamily="34" charset="0"/>
                <a:ea typeface="+mn-ea"/>
                <a:cs typeface="+mn-cs"/>
              </a:rPr>
              <a:t>Heavy Rains</a:t>
            </a:r>
          </a:p>
        </p:txBody>
      </p:sp>
      <p:sp>
        <p:nvSpPr>
          <p:cNvPr id="20" name="TextBox 45">
            <a:extLst>
              <a:ext uri="{FF2B5EF4-FFF2-40B4-BE49-F238E27FC236}">
                <a16:creationId xmlns:a16="http://schemas.microsoft.com/office/drawing/2014/main" id="{828EAD2D-F126-69BD-7220-69AD7EBE2E48}"/>
              </a:ext>
            </a:extLst>
          </p:cNvPr>
          <p:cNvSpPr txBox="1"/>
          <p:nvPr/>
        </p:nvSpPr>
        <p:spPr>
          <a:xfrm>
            <a:off x="2980989" y="4028990"/>
            <a:ext cx="1389984" cy="384721"/>
          </a:xfrm>
          <a:prstGeom prst="rect">
            <a:avLst/>
          </a:prstGeom>
          <a:noFill/>
        </p:spPr>
        <p:txBody>
          <a:bodyPr wrap="square">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150"/>
              </a:spcBef>
              <a:spcAft>
                <a:spcPts val="0"/>
              </a:spcAft>
              <a:buClrTx/>
              <a:buSzTx/>
              <a:buFontTx/>
              <a:buNone/>
              <a:tabLst/>
              <a:defRPr/>
            </a:pPr>
            <a:r>
              <a:rPr kumimoji="0" lang="en-CH" sz="1900" b="0" i="0" u="none" strike="noStrike" kern="1200" cap="none" spc="0" normalizeH="0" baseline="0" noProof="0">
                <a:ln>
                  <a:noFill/>
                </a:ln>
                <a:solidFill>
                  <a:prstClr val="black"/>
                </a:solidFill>
                <a:effectLst/>
                <a:uLnTx/>
                <a:uFillTx/>
                <a:latin typeface="Aptos" panose="020B0004020202020204" pitchFamily="34" charset="0"/>
                <a:ea typeface="+mn-ea"/>
                <a:cs typeface="+mn-cs"/>
              </a:rPr>
              <a:t>Drought</a:t>
            </a:r>
          </a:p>
        </p:txBody>
      </p:sp>
      <p:sp>
        <p:nvSpPr>
          <p:cNvPr id="21" name="TextBox 47">
            <a:extLst>
              <a:ext uri="{FF2B5EF4-FFF2-40B4-BE49-F238E27FC236}">
                <a16:creationId xmlns:a16="http://schemas.microsoft.com/office/drawing/2014/main" id="{CE103EE1-F763-A65E-38A2-65FE3FAADA1D}"/>
              </a:ext>
            </a:extLst>
          </p:cNvPr>
          <p:cNvSpPr txBox="1"/>
          <p:nvPr/>
        </p:nvSpPr>
        <p:spPr>
          <a:xfrm>
            <a:off x="2980989" y="4607912"/>
            <a:ext cx="1621244" cy="384721"/>
          </a:xfrm>
          <a:prstGeom prst="rect">
            <a:avLst/>
          </a:prstGeom>
          <a:noFill/>
        </p:spPr>
        <p:txBody>
          <a:bodyPr wrap="square">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3150"/>
              </a:spcBef>
              <a:spcAft>
                <a:spcPts val="0"/>
              </a:spcAft>
              <a:buClrTx/>
              <a:buSzTx/>
              <a:buFontTx/>
              <a:buNone/>
              <a:tabLst/>
              <a:defRPr/>
            </a:pPr>
            <a:r>
              <a:rPr kumimoji="0" lang="en-CH" sz="1900" b="0" i="0" u="none" strike="noStrike" kern="1200" cap="none" spc="0" normalizeH="0" baseline="0" noProof="0">
                <a:ln>
                  <a:noFill/>
                </a:ln>
                <a:solidFill>
                  <a:prstClr val="black"/>
                </a:solidFill>
                <a:effectLst/>
                <a:uLnTx/>
                <a:uFillTx/>
                <a:latin typeface="Aptos" panose="020B0004020202020204" pitchFamily="34" charset="0"/>
                <a:ea typeface="+mn-ea"/>
                <a:cs typeface="+mn-cs"/>
              </a:rPr>
              <a:t>Flooding</a:t>
            </a:r>
          </a:p>
        </p:txBody>
      </p:sp>
      <p:sp>
        <p:nvSpPr>
          <p:cNvPr id="23" name="Rectangle 22">
            <a:extLst>
              <a:ext uri="{FF2B5EF4-FFF2-40B4-BE49-F238E27FC236}">
                <a16:creationId xmlns:a16="http://schemas.microsoft.com/office/drawing/2014/main" id="{C09D0601-A7D5-38E2-3868-FC8B9E1004FE}"/>
              </a:ext>
            </a:extLst>
          </p:cNvPr>
          <p:cNvSpPr/>
          <p:nvPr/>
        </p:nvSpPr>
        <p:spPr>
          <a:xfrm>
            <a:off x="0" y="0"/>
            <a:ext cx="12192000" cy="410778"/>
          </a:xfrm>
          <a:prstGeom prst="rect">
            <a:avLst/>
          </a:prstGeo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lvl="1" indent="-373063">
              <a:lnSpc>
                <a:spcPct val="90000"/>
              </a:lnSpc>
              <a:spcBef>
                <a:spcPct val="0"/>
              </a:spcBef>
            </a:pPr>
            <a:r>
              <a:rPr lang="en-GB" sz="2400">
                <a:solidFill>
                  <a:schemeClr val="bg1"/>
                </a:solidFill>
                <a:latin typeface="+mj-lt"/>
              </a:rPr>
              <a:t>SEPTEMBER 2025</a:t>
            </a:r>
            <a:r>
              <a:rPr lang="en-CH" sz="2400">
                <a:solidFill>
                  <a:schemeClr val="bg1"/>
                </a:solidFill>
                <a:latin typeface="+mj-lt"/>
              </a:rPr>
              <a:t>|  </a:t>
            </a:r>
            <a:r>
              <a:rPr lang="en-US" sz="2400">
                <a:solidFill>
                  <a:schemeClr val="bg1"/>
                </a:solidFill>
                <a:latin typeface="+mj-lt"/>
              </a:rPr>
              <a:t>Project Portfolio Overview</a:t>
            </a:r>
          </a:p>
        </p:txBody>
      </p:sp>
    </p:spTree>
    <p:extLst>
      <p:ext uri="{BB962C8B-B14F-4D97-AF65-F5344CB8AC3E}">
        <p14:creationId xmlns:p14="http://schemas.microsoft.com/office/powerpoint/2010/main" val="308081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3038A-9468-34D5-375B-9C590C6F4DC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64D0C3F-42AB-33B1-CD17-62E80DE7A7AB}"/>
              </a:ext>
            </a:extLst>
          </p:cNvPr>
          <p:cNvSpPr/>
          <p:nvPr/>
        </p:nvSpPr>
        <p:spPr>
          <a:xfrm>
            <a:off x="8211559" y="530842"/>
            <a:ext cx="3894840" cy="51769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Rounded Corners 2">
            <a:extLst>
              <a:ext uri="{FF2B5EF4-FFF2-40B4-BE49-F238E27FC236}">
                <a16:creationId xmlns:a16="http://schemas.microsoft.com/office/drawing/2014/main" id="{7B7D4B64-4025-51EE-8221-03D16A8C6831}"/>
              </a:ext>
            </a:extLst>
          </p:cNvPr>
          <p:cNvSpPr/>
          <p:nvPr/>
        </p:nvSpPr>
        <p:spPr>
          <a:xfrm>
            <a:off x="4131079" y="530841"/>
            <a:ext cx="3894840" cy="51769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Rounded Corners 1">
            <a:extLst>
              <a:ext uri="{FF2B5EF4-FFF2-40B4-BE49-F238E27FC236}">
                <a16:creationId xmlns:a16="http://schemas.microsoft.com/office/drawing/2014/main" id="{0EE1D325-3B90-9869-8E25-03AF518E90A5}"/>
              </a:ext>
            </a:extLst>
          </p:cNvPr>
          <p:cNvSpPr/>
          <p:nvPr/>
        </p:nvSpPr>
        <p:spPr>
          <a:xfrm>
            <a:off x="59702" y="530842"/>
            <a:ext cx="3894840" cy="5176935"/>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CuadroTexto 5">
            <a:extLst>
              <a:ext uri="{FF2B5EF4-FFF2-40B4-BE49-F238E27FC236}">
                <a16:creationId xmlns:a16="http://schemas.microsoft.com/office/drawing/2014/main" id="{EDBF0880-4B93-DD31-D661-649A72FA9063}"/>
              </a:ext>
            </a:extLst>
          </p:cNvPr>
          <p:cNvSpPr txBox="1"/>
          <p:nvPr/>
        </p:nvSpPr>
        <p:spPr>
          <a:xfrm>
            <a:off x="234095" y="753275"/>
            <a:ext cx="3720447" cy="738664"/>
          </a:xfrm>
          <a:prstGeom prst="rect">
            <a:avLst/>
          </a:prstGeom>
          <a:noFill/>
        </p:spPr>
        <p:txBody>
          <a:bodyPr wrap="square" rtlCol="0">
            <a:spAutoFit/>
          </a:bodyPr>
          <a:lstStyle/>
          <a:p>
            <a:pPr algn="just"/>
            <a:r>
              <a:rPr lang="en-US" sz="1400" b="1">
                <a:solidFill>
                  <a:schemeClr val="tx2">
                    <a:lumMod val="75000"/>
                    <a:lumOff val="25000"/>
                  </a:schemeClr>
                </a:solidFill>
              </a:rPr>
              <a:t>SO: 4.1. ENABLE DEVELOPING COUNTRIES TO PROVIDE AND UTILIZE ESSENTIAL SERVICES. </a:t>
            </a:r>
            <a:endParaRPr lang="es-AR" sz="1400" b="1">
              <a:solidFill>
                <a:schemeClr val="tx2">
                  <a:lumMod val="75000"/>
                  <a:lumOff val="25000"/>
                </a:schemeClr>
              </a:solidFill>
            </a:endParaRPr>
          </a:p>
        </p:txBody>
      </p:sp>
      <p:sp>
        <p:nvSpPr>
          <p:cNvPr id="9" name="CuadroTexto 8">
            <a:extLst>
              <a:ext uri="{FF2B5EF4-FFF2-40B4-BE49-F238E27FC236}">
                <a16:creationId xmlns:a16="http://schemas.microsoft.com/office/drawing/2014/main" id="{4EB23AC1-67DE-A74C-C807-08E515912CBC}"/>
              </a:ext>
            </a:extLst>
          </p:cNvPr>
          <p:cNvSpPr txBox="1"/>
          <p:nvPr/>
        </p:nvSpPr>
        <p:spPr>
          <a:xfrm>
            <a:off x="4308806" y="807295"/>
            <a:ext cx="3626177" cy="523220"/>
          </a:xfrm>
          <a:prstGeom prst="rect">
            <a:avLst/>
          </a:prstGeom>
          <a:noFill/>
        </p:spPr>
        <p:txBody>
          <a:bodyPr wrap="square" rtlCol="0">
            <a:spAutoFit/>
          </a:bodyPr>
          <a:lstStyle>
            <a:defPPr>
              <a:defRPr lang="en-FR"/>
            </a:defPPr>
            <a:lvl1pPr algn="just">
              <a:defRPr sz="1400" b="1">
                <a:solidFill>
                  <a:schemeClr val="tx2">
                    <a:lumMod val="75000"/>
                    <a:lumOff val="25000"/>
                  </a:schemeClr>
                </a:solidFill>
              </a:defRPr>
            </a:lvl1pPr>
          </a:lstStyle>
          <a:p>
            <a:r>
              <a:rPr lang="en-US"/>
              <a:t>SO: 4.2. DEVELOP AND SUSTAIN CORE COMPETENCIES AND EXPERTISE</a:t>
            </a:r>
            <a:endParaRPr lang="es-AR"/>
          </a:p>
        </p:txBody>
      </p:sp>
      <p:sp>
        <p:nvSpPr>
          <p:cNvPr id="11" name="CuadroTexto 10">
            <a:extLst>
              <a:ext uri="{FF2B5EF4-FFF2-40B4-BE49-F238E27FC236}">
                <a16:creationId xmlns:a16="http://schemas.microsoft.com/office/drawing/2014/main" id="{122B8212-FBDD-32EF-9E18-60EED17E9275}"/>
              </a:ext>
            </a:extLst>
          </p:cNvPr>
          <p:cNvSpPr txBox="1"/>
          <p:nvPr/>
        </p:nvSpPr>
        <p:spPr>
          <a:xfrm>
            <a:off x="8565823" y="607775"/>
            <a:ext cx="3626177" cy="1169551"/>
          </a:xfrm>
          <a:prstGeom prst="rect">
            <a:avLst/>
          </a:prstGeom>
          <a:noFill/>
        </p:spPr>
        <p:txBody>
          <a:bodyPr wrap="square" rtlCol="0">
            <a:spAutoFit/>
          </a:bodyPr>
          <a:lstStyle>
            <a:defPPr>
              <a:defRPr lang="en-FR"/>
            </a:defPPr>
            <a:lvl1pPr>
              <a:defRPr sz="1200"/>
            </a:lvl1pPr>
          </a:lstStyle>
          <a:p>
            <a:r>
              <a:rPr lang="en-US" sz="1400" b="1">
                <a:solidFill>
                  <a:schemeClr val="tx2">
                    <a:lumMod val="75000"/>
                    <a:lumOff val="25000"/>
                  </a:schemeClr>
                </a:solidFill>
              </a:rPr>
              <a:t>SO: 4.3. SCALE-UP EFFECTIVE PARTNERSHIPS FOR INVESTMENT IN SUSTAINABLE AND COST-EFFICIENT INFRASTRUCTURE AND SERVICE DELIVERY</a:t>
            </a:r>
            <a:endParaRPr lang="es-AR" sz="1400" b="1">
              <a:solidFill>
                <a:schemeClr val="tx2">
                  <a:lumMod val="75000"/>
                  <a:lumOff val="25000"/>
                </a:schemeClr>
              </a:solidFill>
            </a:endParaRPr>
          </a:p>
        </p:txBody>
      </p:sp>
      <p:sp>
        <p:nvSpPr>
          <p:cNvPr id="13" name="CuadroTexto 12">
            <a:extLst>
              <a:ext uri="{FF2B5EF4-FFF2-40B4-BE49-F238E27FC236}">
                <a16:creationId xmlns:a16="http://schemas.microsoft.com/office/drawing/2014/main" id="{6A7C0C43-7C6C-FEEE-E920-B3AF14908C4C}"/>
              </a:ext>
            </a:extLst>
          </p:cNvPr>
          <p:cNvSpPr txBox="1"/>
          <p:nvPr/>
        </p:nvSpPr>
        <p:spPr>
          <a:xfrm>
            <a:off x="286140" y="1833575"/>
            <a:ext cx="3615180" cy="2923877"/>
          </a:xfrm>
          <a:prstGeom prst="rect">
            <a:avLst/>
          </a:prstGeom>
          <a:noFill/>
        </p:spPr>
        <p:txBody>
          <a:bodyPr wrap="square">
            <a:spAutoFit/>
          </a:bodyPr>
          <a:lstStyle/>
          <a:p>
            <a:pPr lvl="0" algn="just"/>
            <a:r>
              <a:rPr lang="es-AR" sz="1400" b="0" i="1"/>
              <a:t>Regional</a:t>
            </a:r>
            <a:r>
              <a:rPr lang="es-AR" sz="1400" b="0" i="0"/>
              <a:t>: </a:t>
            </a:r>
          </a:p>
          <a:p>
            <a:pPr marL="285750" lvl="0" indent="-285750" algn="just">
              <a:buFont typeface="Arial" panose="020B0604020202020204" pitchFamily="34" charset="0"/>
              <a:buChar char="•"/>
            </a:pPr>
            <a:r>
              <a:rPr lang="es-AR" sz="1400" b="0" i="0" err="1"/>
              <a:t>Pacific</a:t>
            </a:r>
            <a:r>
              <a:rPr lang="es-AR" sz="1400" b="0" i="0"/>
              <a:t> EWEA Legislative Guide</a:t>
            </a:r>
          </a:p>
          <a:p>
            <a:pPr lvl="0" algn="just"/>
            <a:r>
              <a:rPr lang="es-AR" sz="1400" b="0" i="0"/>
              <a:t> </a:t>
            </a:r>
          </a:p>
          <a:p>
            <a:pPr marL="285750" lvl="0" indent="-285750" algn="just">
              <a:buFont typeface="Arial" panose="020B0604020202020204" pitchFamily="34" charset="0"/>
              <a:buChar char="•"/>
            </a:pPr>
            <a:r>
              <a:rPr lang="es-AR" sz="1400" err="1"/>
              <a:t>Model</a:t>
            </a:r>
            <a:r>
              <a:rPr lang="es-AR" sz="1400"/>
              <a:t> </a:t>
            </a:r>
            <a:r>
              <a:rPr lang="es-AR" sz="1400" err="1"/>
              <a:t>meteorological</a:t>
            </a:r>
            <a:r>
              <a:rPr lang="es-AR" sz="1400"/>
              <a:t> </a:t>
            </a:r>
            <a:r>
              <a:rPr lang="es-AR" sz="1400" err="1"/>
              <a:t>legislation</a:t>
            </a:r>
            <a:r>
              <a:rPr lang="es-AR" sz="1400"/>
              <a:t> and </a:t>
            </a:r>
            <a:r>
              <a:rPr lang="es-AR" sz="1400" err="1"/>
              <a:t>policy</a:t>
            </a:r>
            <a:r>
              <a:rPr lang="es-AR" sz="1400"/>
              <a:t> </a:t>
            </a:r>
            <a:r>
              <a:rPr lang="es-AR" sz="1400" err="1"/>
              <a:t>developed</a:t>
            </a:r>
            <a:r>
              <a:rPr lang="es-AR" sz="1400"/>
              <a:t> </a:t>
            </a:r>
            <a:r>
              <a:rPr lang="es-AR" sz="1400" err="1"/>
              <a:t>for</a:t>
            </a:r>
            <a:r>
              <a:rPr lang="es-AR" sz="1400"/>
              <a:t> </a:t>
            </a:r>
            <a:r>
              <a:rPr lang="es-AR" sz="1400" err="1"/>
              <a:t>the</a:t>
            </a:r>
            <a:r>
              <a:rPr lang="es-AR" sz="1400"/>
              <a:t> </a:t>
            </a:r>
            <a:r>
              <a:rPr lang="es-AR" sz="1400" err="1"/>
              <a:t>Caribbean</a:t>
            </a:r>
            <a:endParaRPr lang="es-AR" sz="1400" b="0" i="0"/>
          </a:p>
          <a:p>
            <a:pPr marL="285750" lvl="0" indent="-285750" algn="just">
              <a:buFont typeface="Arial" panose="020B0604020202020204" pitchFamily="34" charset="0"/>
              <a:buChar char="•"/>
            </a:pPr>
            <a:endParaRPr lang="es-AR" sz="1400"/>
          </a:p>
          <a:p>
            <a:pPr lvl="0" algn="just"/>
            <a:r>
              <a:rPr lang="es-AR" sz="1400" i="1" err="1"/>
              <a:t>National</a:t>
            </a:r>
            <a:r>
              <a:rPr lang="es-AR" sz="1400" i="1"/>
              <a:t>: </a:t>
            </a:r>
          </a:p>
          <a:p>
            <a:pPr marL="285750" lvl="0" indent="-285750" algn="just">
              <a:buFont typeface="Arial" panose="020B0604020202020204" pitchFamily="34" charset="0"/>
              <a:buChar char="•"/>
            </a:pPr>
            <a:r>
              <a:rPr lang="en-GB" sz="1400"/>
              <a:t>Between 2022 and 2025, 19 NSPs were supported globally through extrabudgetary resources</a:t>
            </a:r>
          </a:p>
          <a:p>
            <a:pPr marL="285750" lvl="0" indent="-285750" algn="just">
              <a:buFont typeface="Arial" panose="020B0604020202020204" pitchFamily="34" charset="0"/>
              <a:buChar char="•"/>
            </a:pPr>
            <a:endParaRPr lang="en-GB" sz="1400"/>
          </a:p>
          <a:p>
            <a:pPr marL="285750" lvl="0" indent="-285750" algn="just">
              <a:buFont typeface="Arial" panose="020B0604020202020204" pitchFamily="34" charset="0"/>
              <a:buChar char="•"/>
            </a:pPr>
            <a:r>
              <a:rPr lang="en-GB" sz="1400"/>
              <a:t>17 NSPs under development or planned </a:t>
            </a:r>
          </a:p>
          <a:p>
            <a:pPr lvl="0" algn="just"/>
            <a:endParaRPr lang="es-AR" sz="1600"/>
          </a:p>
        </p:txBody>
      </p:sp>
      <p:sp>
        <p:nvSpPr>
          <p:cNvPr id="15" name="CuadroTexto 14">
            <a:extLst>
              <a:ext uri="{FF2B5EF4-FFF2-40B4-BE49-F238E27FC236}">
                <a16:creationId xmlns:a16="http://schemas.microsoft.com/office/drawing/2014/main" id="{167D07A5-24CF-B639-EBDE-17B5C40A1AF8}"/>
              </a:ext>
            </a:extLst>
          </p:cNvPr>
          <p:cNvSpPr txBox="1"/>
          <p:nvPr/>
        </p:nvSpPr>
        <p:spPr>
          <a:xfrm>
            <a:off x="4186286" y="1765685"/>
            <a:ext cx="3894840" cy="2277547"/>
          </a:xfrm>
          <a:prstGeom prst="rect">
            <a:avLst/>
          </a:prstGeom>
          <a:noFill/>
        </p:spPr>
        <p:txBody>
          <a:bodyPr wrap="square">
            <a:spAutoFit/>
          </a:bodyPr>
          <a:lstStyle/>
          <a:p>
            <a:pPr algn="just"/>
            <a:r>
              <a:rPr lang="en-GB" sz="1400" b="1"/>
              <a:t>Trainings across the value chain are supported on national and regional level in collaboration with WMO regional centres </a:t>
            </a:r>
            <a:endParaRPr lang="en-GB" sz="1400" b="1" i="1"/>
          </a:p>
          <a:p>
            <a:pPr lvl="0" algn="just"/>
            <a:endParaRPr lang="en-GB" sz="1400" i="1"/>
          </a:p>
          <a:p>
            <a:pPr lvl="0" algn="just"/>
            <a:r>
              <a:rPr lang="en-GB" sz="1400" i="1"/>
              <a:t>National (Djibouti)</a:t>
            </a:r>
          </a:p>
          <a:p>
            <a:pPr marL="285750" lvl="0" indent="-285750" algn="just">
              <a:buFont typeface="Arial" panose="020B0604020202020204" pitchFamily="34" charset="0"/>
              <a:buChar char="•"/>
            </a:pPr>
            <a:r>
              <a:rPr lang="en-GB" sz="1400"/>
              <a:t>Planned c</a:t>
            </a:r>
            <a:r>
              <a:rPr lang="en-US" sz="1400" b="0" i="0" err="1"/>
              <a:t>ompetency</a:t>
            </a:r>
            <a:r>
              <a:rPr lang="en-US" sz="1400" b="0" i="0"/>
              <a:t> Assessment and,  training on observation and forecasting, numerical weather prediction, and community-based flood management.</a:t>
            </a:r>
          </a:p>
          <a:p>
            <a:pPr lvl="0" algn="just"/>
            <a:endParaRPr lang="es-AR" sz="1600"/>
          </a:p>
        </p:txBody>
      </p:sp>
      <p:sp>
        <p:nvSpPr>
          <p:cNvPr id="17" name="CuadroTexto 16">
            <a:extLst>
              <a:ext uri="{FF2B5EF4-FFF2-40B4-BE49-F238E27FC236}">
                <a16:creationId xmlns:a16="http://schemas.microsoft.com/office/drawing/2014/main" id="{D094173D-390D-276B-64D1-5DB496CB0545}"/>
              </a:ext>
            </a:extLst>
          </p:cNvPr>
          <p:cNvSpPr txBox="1"/>
          <p:nvPr/>
        </p:nvSpPr>
        <p:spPr>
          <a:xfrm>
            <a:off x="8478277" y="1765685"/>
            <a:ext cx="3398363" cy="2893100"/>
          </a:xfrm>
          <a:prstGeom prst="rect">
            <a:avLst/>
          </a:prstGeom>
          <a:noFill/>
        </p:spPr>
        <p:txBody>
          <a:bodyPr wrap="square">
            <a:spAutoFit/>
          </a:bodyPr>
          <a:lstStyle/>
          <a:p>
            <a:pPr marL="285750" lvl="0" indent="-285750" algn="just">
              <a:buFont typeface="Arial" panose="020B0604020202020204" pitchFamily="34" charset="0"/>
              <a:buChar char="•"/>
            </a:pPr>
            <a:r>
              <a:rPr lang="en-GB" sz="1400"/>
              <a:t>Partner coordination Mechanisms rolled out in Africa (APCM) and the Pacific (PPCM). Will expand to further regions. </a:t>
            </a:r>
          </a:p>
          <a:p>
            <a:pPr marL="285750" lvl="0" indent="-285750" algn="just">
              <a:buFont typeface="Arial" panose="020B0604020202020204" pitchFamily="34" charset="0"/>
              <a:buChar char="•"/>
            </a:pPr>
            <a:endParaRPr lang="en-US" sz="1400" b="0" i="1"/>
          </a:p>
          <a:p>
            <a:pPr marL="285750" indent="-285750" algn="just">
              <a:buFont typeface="Arial" panose="020B0604020202020204" pitchFamily="34" charset="0"/>
              <a:buChar char="•"/>
            </a:pPr>
            <a:r>
              <a:rPr lang="en-GB" sz="1400"/>
              <a:t>M</a:t>
            </a:r>
            <a:r>
              <a:rPr lang="en-US" sz="1400"/>
              <a:t>HEWS Private Sector Engagement Roadmap supported in the Caribbean (CREWS). </a:t>
            </a:r>
            <a:endParaRPr lang="es-AR" sz="1400"/>
          </a:p>
          <a:p>
            <a:pPr marL="285750" lvl="0" indent="-285750" algn="just">
              <a:buFont typeface="Arial" panose="020B0604020202020204" pitchFamily="34" charset="0"/>
              <a:buChar char="•"/>
            </a:pPr>
            <a:endParaRPr lang="es-AR" sz="1400" i="1"/>
          </a:p>
          <a:p>
            <a:pPr marL="285750" lvl="0" indent="-285750" algn="just">
              <a:buFont typeface="Arial" panose="020B0604020202020204" pitchFamily="34" charset="0"/>
              <a:buChar char="•"/>
            </a:pPr>
            <a:r>
              <a:rPr lang="en-US" sz="1400" i="0"/>
              <a:t>Technical Assistance Proposal developed to Indian Ocean Commission (IOC) following AFD </a:t>
            </a:r>
            <a:r>
              <a:rPr lang="en-US" sz="1400" i="0" err="1"/>
              <a:t>Hydromet</a:t>
            </a:r>
            <a:r>
              <a:rPr lang="en-US" sz="1400" i="0"/>
              <a:t> Steering Committee</a:t>
            </a:r>
            <a:endParaRPr lang="es-AR" sz="1400"/>
          </a:p>
        </p:txBody>
      </p:sp>
      <p:sp>
        <p:nvSpPr>
          <p:cNvPr id="18" name="CuadroTexto 17">
            <a:extLst>
              <a:ext uri="{FF2B5EF4-FFF2-40B4-BE49-F238E27FC236}">
                <a16:creationId xmlns:a16="http://schemas.microsoft.com/office/drawing/2014/main" id="{581A5D2A-22E5-F5B9-1B1B-E753314CE6F6}"/>
              </a:ext>
            </a:extLst>
          </p:cNvPr>
          <p:cNvSpPr txBox="1"/>
          <p:nvPr/>
        </p:nvSpPr>
        <p:spPr>
          <a:xfrm>
            <a:off x="4469197" y="5151121"/>
            <a:ext cx="2912881" cy="1200329"/>
          </a:xfrm>
          <a:prstGeom prst="rect">
            <a:avLst/>
          </a:prstGeom>
          <a:solidFill>
            <a:srgbClr val="FFE285"/>
          </a:solidFill>
        </p:spPr>
        <p:txBody>
          <a:bodyPr wrap="square" rtlCol="0">
            <a:spAutoFit/>
          </a:bodyPr>
          <a:lstStyle/>
          <a:p>
            <a:pPr algn="ctr"/>
            <a:r>
              <a:rPr lang="en-GB" i="1">
                <a:solidFill>
                  <a:schemeClr val="tx2">
                    <a:lumMod val="75000"/>
                    <a:lumOff val="25000"/>
                  </a:schemeClr>
                </a:solidFill>
              </a:rPr>
              <a:t>&gt;30% of project deliverables are</a:t>
            </a:r>
          </a:p>
          <a:p>
            <a:pPr algn="ctr"/>
            <a:r>
              <a:rPr lang="en-GB" i="1">
                <a:solidFill>
                  <a:schemeClr val="tx2">
                    <a:lumMod val="75000"/>
                    <a:lumOff val="25000"/>
                  </a:schemeClr>
                </a:solidFill>
              </a:rPr>
              <a:t> trainings and competency development</a:t>
            </a:r>
            <a:endParaRPr lang="es-AR" i="1">
              <a:solidFill>
                <a:schemeClr val="tx2">
                  <a:lumMod val="75000"/>
                  <a:lumOff val="25000"/>
                </a:schemeClr>
              </a:solidFill>
            </a:endParaRPr>
          </a:p>
        </p:txBody>
      </p:sp>
      <p:sp>
        <p:nvSpPr>
          <p:cNvPr id="20" name="CuadroTexto 19">
            <a:extLst>
              <a:ext uri="{FF2B5EF4-FFF2-40B4-BE49-F238E27FC236}">
                <a16:creationId xmlns:a16="http://schemas.microsoft.com/office/drawing/2014/main" id="{A2642F40-F40A-B3D2-1351-21A5B7CC88E0}"/>
              </a:ext>
            </a:extLst>
          </p:cNvPr>
          <p:cNvSpPr txBox="1"/>
          <p:nvPr/>
        </p:nvSpPr>
        <p:spPr>
          <a:xfrm>
            <a:off x="0" y="-49986"/>
            <a:ext cx="12192000" cy="417196"/>
          </a:xfrm>
          <a:prstGeom prst="rect">
            <a:avLst/>
          </a:prstGeo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defPPr>
              <a:defRPr lang="en-FR"/>
            </a:defPPr>
            <a:lvl1pPr>
              <a:lnSpc>
                <a:spcPct val="90000"/>
              </a:lnSpc>
              <a:spcBef>
                <a:spcPct val="0"/>
              </a:spcBef>
              <a:buNone/>
              <a:defRPr b="0">
                <a:solidFill>
                  <a:schemeClr val="bg1"/>
                </a:solidFill>
                <a:latin typeface="+mj-lt"/>
                <a:cs typeface="Calibri" panose="020F0502020204030204" pitchFamily="34" charset="0"/>
              </a:defRPr>
            </a:lvl1pPr>
            <a:lvl2pPr marR="0" lvl="1" indent="0" fontAlgn="auto">
              <a:lnSpc>
                <a:spcPct val="90000"/>
              </a:lnSpc>
              <a:spcBef>
                <a:spcPct val="0"/>
              </a:spcBef>
              <a:spcAft>
                <a:spcPts val="0"/>
              </a:spcAft>
              <a:buClrTx/>
              <a:buSzTx/>
              <a:buFontTx/>
              <a:buNone/>
              <a:tabLst/>
              <a:defRPr sz="3800" b="1">
                <a:solidFill>
                  <a:srgbClr val="44546A"/>
                </a:solidFill>
                <a:latin typeface="Calibri" panose="020F0502020204030204"/>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ym typeface="Montserrat-Regular"/>
              </a:rPr>
              <a:t>Examples of Project contributions to LTG 4: close the capacity gap</a:t>
            </a:r>
          </a:p>
        </p:txBody>
      </p:sp>
      <p:cxnSp>
        <p:nvCxnSpPr>
          <p:cNvPr id="22" name="Conector recto 21">
            <a:extLst>
              <a:ext uri="{FF2B5EF4-FFF2-40B4-BE49-F238E27FC236}">
                <a16:creationId xmlns:a16="http://schemas.microsoft.com/office/drawing/2014/main" id="{9AFAD1ED-7A1E-372A-CC48-4E16047A3B0F}"/>
              </a:ext>
            </a:extLst>
          </p:cNvPr>
          <p:cNvCxnSpPr/>
          <p:nvPr/>
        </p:nvCxnSpPr>
        <p:spPr>
          <a:xfrm>
            <a:off x="485226" y="1714371"/>
            <a:ext cx="3082565" cy="0"/>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B9497FB5-DD93-9052-7F30-2144E0836B88}"/>
              </a:ext>
            </a:extLst>
          </p:cNvPr>
          <p:cNvCxnSpPr/>
          <p:nvPr/>
        </p:nvCxnSpPr>
        <p:spPr>
          <a:xfrm>
            <a:off x="4469197" y="1714100"/>
            <a:ext cx="3082565" cy="0"/>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32235854-3CCF-703F-ADCF-4FD95A2516BA}"/>
              </a:ext>
            </a:extLst>
          </p:cNvPr>
          <p:cNvCxnSpPr/>
          <p:nvPr/>
        </p:nvCxnSpPr>
        <p:spPr>
          <a:xfrm>
            <a:off x="8666390" y="1714100"/>
            <a:ext cx="3082565"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25" name="CuadroTexto 24">
            <a:extLst>
              <a:ext uri="{FF2B5EF4-FFF2-40B4-BE49-F238E27FC236}">
                <a16:creationId xmlns:a16="http://schemas.microsoft.com/office/drawing/2014/main" id="{A52E6CB5-811E-D11F-2D03-BE12C0426F6B}"/>
              </a:ext>
            </a:extLst>
          </p:cNvPr>
          <p:cNvSpPr txBox="1"/>
          <p:nvPr/>
        </p:nvSpPr>
        <p:spPr>
          <a:xfrm>
            <a:off x="609858" y="5156599"/>
            <a:ext cx="2569945" cy="923330"/>
          </a:xfrm>
          <a:prstGeom prst="rect">
            <a:avLst/>
          </a:prstGeom>
          <a:solidFill>
            <a:srgbClr val="FFE285"/>
          </a:solidFill>
        </p:spPr>
        <p:txBody>
          <a:bodyPr wrap="square" rtlCol="0">
            <a:spAutoFit/>
          </a:bodyPr>
          <a:lstStyle/>
          <a:p>
            <a:pPr algn="ctr"/>
            <a:r>
              <a:rPr lang="en-GB" i="1">
                <a:solidFill>
                  <a:schemeClr val="tx2">
                    <a:lumMod val="75000"/>
                    <a:lumOff val="25000"/>
                  </a:schemeClr>
                </a:solidFill>
              </a:rPr>
              <a:t>NMHS - Institutional strengthening is a key aspect of WMO Projects</a:t>
            </a:r>
            <a:endParaRPr lang="es-AR" i="1">
              <a:solidFill>
                <a:schemeClr val="tx2">
                  <a:lumMod val="75000"/>
                  <a:lumOff val="25000"/>
                </a:schemeClr>
              </a:solidFill>
            </a:endParaRPr>
          </a:p>
        </p:txBody>
      </p:sp>
      <p:sp>
        <p:nvSpPr>
          <p:cNvPr id="26" name="CuadroTexto 25">
            <a:extLst>
              <a:ext uri="{FF2B5EF4-FFF2-40B4-BE49-F238E27FC236}">
                <a16:creationId xmlns:a16="http://schemas.microsoft.com/office/drawing/2014/main" id="{CAF67F94-02C6-D3DE-8ED6-CCFFE9956E79}"/>
              </a:ext>
            </a:extLst>
          </p:cNvPr>
          <p:cNvSpPr txBox="1"/>
          <p:nvPr/>
        </p:nvSpPr>
        <p:spPr>
          <a:xfrm>
            <a:off x="9093938" y="5156599"/>
            <a:ext cx="2569945" cy="923330"/>
          </a:xfrm>
          <a:prstGeom prst="rect">
            <a:avLst/>
          </a:prstGeom>
          <a:solidFill>
            <a:srgbClr val="FFE285"/>
          </a:solidFill>
        </p:spPr>
        <p:txBody>
          <a:bodyPr wrap="square" rtlCol="0">
            <a:spAutoFit/>
          </a:bodyPr>
          <a:lstStyle/>
          <a:p>
            <a:pPr algn="ctr"/>
            <a:r>
              <a:rPr lang="en-GB" i="1">
                <a:solidFill>
                  <a:schemeClr val="tx2">
                    <a:lumMod val="75000"/>
                    <a:lumOff val="25000"/>
                  </a:schemeClr>
                </a:solidFill>
              </a:rPr>
              <a:t>PPE enhancement, SEB studies, Business Continuity models.</a:t>
            </a:r>
            <a:endParaRPr lang="es-AR" i="1">
              <a:solidFill>
                <a:schemeClr val="tx2">
                  <a:lumMod val="75000"/>
                  <a:lumOff val="25000"/>
                </a:schemeClr>
              </a:solidFill>
            </a:endParaRPr>
          </a:p>
        </p:txBody>
      </p:sp>
      <p:pic>
        <p:nvPicPr>
          <p:cNvPr id="7" name="Graphic 6" descr="Monthly calendar with solid fill">
            <a:extLst>
              <a:ext uri="{FF2B5EF4-FFF2-40B4-BE49-F238E27FC236}">
                <a16:creationId xmlns:a16="http://schemas.microsoft.com/office/drawing/2014/main" id="{7D5A5CD4-FAAD-6125-A66B-DFA5768D9E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071" y="4174857"/>
            <a:ext cx="220719" cy="220719"/>
          </a:xfrm>
          <a:prstGeom prst="rect">
            <a:avLst/>
          </a:prstGeom>
        </p:spPr>
      </p:pic>
      <p:pic>
        <p:nvPicPr>
          <p:cNvPr id="8" name="Graphic 7" descr="Monthly calendar with solid fill">
            <a:extLst>
              <a:ext uri="{FF2B5EF4-FFF2-40B4-BE49-F238E27FC236}">
                <a16:creationId xmlns:a16="http://schemas.microsoft.com/office/drawing/2014/main" id="{A8BA0ADA-1C11-525D-F68B-1C165F5476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8446" y="2904458"/>
            <a:ext cx="220719" cy="220719"/>
          </a:xfrm>
          <a:prstGeom prst="rect">
            <a:avLst/>
          </a:prstGeom>
        </p:spPr>
      </p:pic>
      <p:grpSp>
        <p:nvGrpSpPr>
          <p:cNvPr id="10" name="Group 9">
            <a:extLst>
              <a:ext uri="{FF2B5EF4-FFF2-40B4-BE49-F238E27FC236}">
                <a16:creationId xmlns:a16="http://schemas.microsoft.com/office/drawing/2014/main" id="{65478A1F-AD3A-1E65-F786-986D28BD93D0}"/>
              </a:ext>
            </a:extLst>
          </p:cNvPr>
          <p:cNvGrpSpPr/>
          <p:nvPr/>
        </p:nvGrpSpPr>
        <p:grpSpPr>
          <a:xfrm>
            <a:off x="305073" y="2103021"/>
            <a:ext cx="220719" cy="220719"/>
            <a:chOff x="3542382" y="1518223"/>
            <a:chExt cx="235472" cy="249147"/>
          </a:xfrm>
        </p:grpSpPr>
        <p:sp>
          <p:nvSpPr>
            <p:cNvPr id="12" name="Oval 11">
              <a:extLst>
                <a:ext uri="{FF2B5EF4-FFF2-40B4-BE49-F238E27FC236}">
                  <a16:creationId xmlns:a16="http://schemas.microsoft.com/office/drawing/2014/main" id="{60BADA1D-6126-9A95-48C3-5CD9D7405F9B}"/>
                </a:ext>
              </a:extLst>
            </p:cNvPr>
            <p:cNvSpPr/>
            <p:nvPr/>
          </p:nvSpPr>
          <p:spPr>
            <a:xfrm>
              <a:off x="3542382" y="1518223"/>
              <a:ext cx="235472" cy="249147"/>
            </a:xfrm>
            <a:prstGeom prst="ellipse">
              <a:avLst/>
            </a:prstGeom>
            <a:solidFill>
              <a:schemeClr val="accent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4" name="Graphic 13" descr="Chevron arrows with solid fill">
              <a:extLst>
                <a:ext uri="{FF2B5EF4-FFF2-40B4-BE49-F238E27FC236}">
                  <a16:creationId xmlns:a16="http://schemas.microsoft.com/office/drawing/2014/main" id="{9770B2C4-228B-1315-5A91-B4318E8A53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3204" y="1554609"/>
              <a:ext cx="176373" cy="176373"/>
            </a:xfrm>
            <a:prstGeom prst="rect">
              <a:avLst/>
            </a:prstGeom>
          </p:spPr>
        </p:pic>
      </p:grpSp>
      <p:grpSp>
        <p:nvGrpSpPr>
          <p:cNvPr id="16" name="Group 15">
            <a:extLst>
              <a:ext uri="{FF2B5EF4-FFF2-40B4-BE49-F238E27FC236}">
                <a16:creationId xmlns:a16="http://schemas.microsoft.com/office/drawing/2014/main" id="{FDE1872D-2E58-35A1-07E3-B4CA77A4C121}"/>
              </a:ext>
            </a:extLst>
          </p:cNvPr>
          <p:cNvGrpSpPr/>
          <p:nvPr/>
        </p:nvGrpSpPr>
        <p:grpSpPr>
          <a:xfrm>
            <a:off x="305072" y="2568903"/>
            <a:ext cx="220719" cy="220719"/>
            <a:chOff x="3542382" y="1518223"/>
            <a:chExt cx="235472" cy="249147"/>
          </a:xfrm>
        </p:grpSpPr>
        <p:sp>
          <p:nvSpPr>
            <p:cNvPr id="19" name="Oval 18">
              <a:extLst>
                <a:ext uri="{FF2B5EF4-FFF2-40B4-BE49-F238E27FC236}">
                  <a16:creationId xmlns:a16="http://schemas.microsoft.com/office/drawing/2014/main" id="{F9C862AB-21E8-A953-EB4D-0044B059A02C}"/>
                </a:ext>
              </a:extLst>
            </p:cNvPr>
            <p:cNvSpPr/>
            <p:nvPr/>
          </p:nvSpPr>
          <p:spPr>
            <a:xfrm>
              <a:off x="3542382" y="1518223"/>
              <a:ext cx="235472" cy="249147"/>
            </a:xfrm>
            <a:prstGeom prst="ellipse">
              <a:avLst/>
            </a:prstGeom>
            <a:solidFill>
              <a:schemeClr val="accent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1" name="Graphic 20" descr="Chevron arrows with solid fill">
              <a:extLst>
                <a:ext uri="{FF2B5EF4-FFF2-40B4-BE49-F238E27FC236}">
                  <a16:creationId xmlns:a16="http://schemas.microsoft.com/office/drawing/2014/main" id="{3A3D07B7-009D-5725-B5C1-7023145EE3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3204" y="1554609"/>
              <a:ext cx="176373" cy="176373"/>
            </a:xfrm>
            <a:prstGeom prst="rect">
              <a:avLst/>
            </a:prstGeom>
          </p:spPr>
        </p:pic>
      </p:grpSp>
      <p:grpSp>
        <p:nvGrpSpPr>
          <p:cNvPr id="27" name="Group 26">
            <a:extLst>
              <a:ext uri="{FF2B5EF4-FFF2-40B4-BE49-F238E27FC236}">
                <a16:creationId xmlns:a16="http://schemas.microsoft.com/office/drawing/2014/main" id="{0E29AC91-B482-08F2-4C66-099DDC3A90A3}"/>
              </a:ext>
            </a:extLst>
          </p:cNvPr>
          <p:cNvGrpSpPr/>
          <p:nvPr/>
        </p:nvGrpSpPr>
        <p:grpSpPr>
          <a:xfrm>
            <a:off x="305071" y="3371880"/>
            <a:ext cx="220719" cy="220719"/>
            <a:chOff x="3542382" y="1518223"/>
            <a:chExt cx="235472" cy="249147"/>
          </a:xfrm>
        </p:grpSpPr>
        <p:sp>
          <p:nvSpPr>
            <p:cNvPr id="28" name="Oval 27">
              <a:extLst>
                <a:ext uri="{FF2B5EF4-FFF2-40B4-BE49-F238E27FC236}">
                  <a16:creationId xmlns:a16="http://schemas.microsoft.com/office/drawing/2014/main" id="{F47FCA44-75CD-BEE0-769E-162971E15132}"/>
                </a:ext>
              </a:extLst>
            </p:cNvPr>
            <p:cNvSpPr/>
            <p:nvPr/>
          </p:nvSpPr>
          <p:spPr>
            <a:xfrm>
              <a:off x="3542382" y="1518223"/>
              <a:ext cx="235472" cy="249147"/>
            </a:xfrm>
            <a:prstGeom prst="ellipse">
              <a:avLst/>
            </a:prstGeom>
            <a:solidFill>
              <a:schemeClr val="accent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9" name="Graphic 28" descr="Chevron arrows with solid fill">
              <a:extLst>
                <a:ext uri="{FF2B5EF4-FFF2-40B4-BE49-F238E27FC236}">
                  <a16:creationId xmlns:a16="http://schemas.microsoft.com/office/drawing/2014/main" id="{07DD7258-4E97-D39B-D658-0167461375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3204" y="1554609"/>
              <a:ext cx="176373" cy="176373"/>
            </a:xfrm>
            <a:prstGeom prst="rect">
              <a:avLst/>
            </a:prstGeom>
          </p:spPr>
        </p:pic>
      </p:grpSp>
      <p:grpSp>
        <p:nvGrpSpPr>
          <p:cNvPr id="30" name="Group 29">
            <a:extLst>
              <a:ext uri="{FF2B5EF4-FFF2-40B4-BE49-F238E27FC236}">
                <a16:creationId xmlns:a16="http://schemas.microsoft.com/office/drawing/2014/main" id="{CAB4B04F-98DC-B8CD-B988-D5EB0F5FCC85}"/>
              </a:ext>
            </a:extLst>
          </p:cNvPr>
          <p:cNvGrpSpPr/>
          <p:nvPr/>
        </p:nvGrpSpPr>
        <p:grpSpPr>
          <a:xfrm>
            <a:off x="8539318" y="3779357"/>
            <a:ext cx="220719" cy="220719"/>
            <a:chOff x="3542382" y="1518223"/>
            <a:chExt cx="235472" cy="249147"/>
          </a:xfrm>
        </p:grpSpPr>
        <p:sp>
          <p:nvSpPr>
            <p:cNvPr id="31" name="Oval 30">
              <a:extLst>
                <a:ext uri="{FF2B5EF4-FFF2-40B4-BE49-F238E27FC236}">
                  <a16:creationId xmlns:a16="http://schemas.microsoft.com/office/drawing/2014/main" id="{DEB0235A-132B-6C90-E652-F266509B0DD7}"/>
                </a:ext>
              </a:extLst>
            </p:cNvPr>
            <p:cNvSpPr/>
            <p:nvPr/>
          </p:nvSpPr>
          <p:spPr>
            <a:xfrm>
              <a:off x="3542382" y="1518223"/>
              <a:ext cx="235472" cy="249147"/>
            </a:xfrm>
            <a:prstGeom prst="ellipse">
              <a:avLst/>
            </a:prstGeom>
            <a:solidFill>
              <a:schemeClr val="accent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2" name="Graphic 31" descr="Chevron arrows with solid fill">
              <a:extLst>
                <a:ext uri="{FF2B5EF4-FFF2-40B4-BE49-F238E27FC236}">
                  <a16:creationId xmlns:a16="http://schemas.microsoft.com/office/drawing/2014/main" id="{40E56833-B6CE-1E5D-FF68-6F0C17DD19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3204" y="1554609"/>
              <a:ext cx="176373" cy="176373"/>
            </a:xfrm>
            <a:prstGeom prst="rect">
              <a:avLst/>
            </a:prstGeom>
          </p:spPr>
        </p:pic>
      </p:grpSp>
      <p:grpSp>
        <p:nvGrpSpPr>
          <p:cNvPr id="33" name="Group 32">
            <a:extLst>
              <a:ext uri="{FF2B5EF4-FFF2-40B4-BE49-F238E27FC236}">
                <a16:creationId xmlns:a16="http://schemas.microsoft.com/office/drawing/2014/main" id="{046954DB-C49D-EF42-70CA-F0290EDD915E}"/>
              </a:ext>
            </a:extLst>
          </p:cNvPr>
          <p:cNvGrpSpPr/>
          <p:nvPr/>
        </p:nvGrpSpPr>
        <p:grpSpPr>
          <a:xfrm>
            <a:off x="8539318" y="2904458"/>
            <a:ext cx="220719" cy="220719"/>
            <a:chOff x="3542382" y="1518223"/>
            <a:chExt cx="235472" cy="249147"/>
          </a:xfrm>
        </p:grpSpPr>
        <p:sp>
          <p:nvSpPr>
            <p:cNvPr id="34" name="Oval 33">
              <a:extLst>
                <a:ext uri="{FF2B5EF4-FFF2-40B4-BE49-F238E27FC236}">
                  <a16:creationId xmlns:a16="http://schemas.microsoft.com/office/drawing/2014/main" id="{32F8BDB2-DD3E-C780-2C31-A7010E998DFB}"/>
                </a:ext>
              </a:extLst>
            </p:cNvPr>
            <p:cNvSpPr/>
            <p:nvPr/>
          </p:nvSpPr>
          <p:spPr>
            <a:xfrm>
              <a:off x="3542382" y="1518223"/>
              <a:ext cx="235472" cy="249147"/>
            </a:xfrm>
            <a:prstGeom prst="ellipse">
              <a:avLst/>
            </a:prstGeom>
            <a:solidFill>
              <a:schemeClr val="accent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5" name="Graphic 34" descr="Chevron arrows with solid fill">
              <a:extLst>
                <a:ext uri="{FF2B5EF4-FFF2-40B4-BE49-F238E27FC236}">
                  <a16:creationId xmlns:a16="http://schemas.microsoft.com/office/drawing/2014/main" id="{37933C23-BE08-98CE-863A-F424ECE447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3204" y="1554609"/>
              <a:ext cx="176373" cy="176373"/>
            </a:xfrm>
            <a:prstGeom prst="rect">
              <a:avLst/>
            </a:prstGeom>
          </p:spPr>
        </p:pic>
      </p:grpSp>
      <p:grpSp>
        <p:nvGrpSpPr>
          <p:cNvPr id="36" name="Group 35">
            <a:extLst>
              <a:ext uri="{FF2B5EF4-FFF2-40B4-BE49-F238E27FC236}">
                <a16:creationId xmlns:a16="http://schemas.microsoft.com/office/drawing/2014/main" id="{5F382DF5-4764-5EE6-8887-EFCCD18F025C}"/>
              </a:ext>
            </a:extLst>
          </p:cNvPr>
          <p:cNvGrpSpPr/>
          <p:nvPr/>
        </p:nvGrpSpPr>
        <p:grpSpPr>
          <a:xfrm>
            <a:off x="8565823" y="1836000"/>
            <a:ext cx="220719" cy="220719"/>
            <a:chOff x="3542382" y="1518223"/>
            <a:chExt cx="235472" cy="249147"/>
          </a:xfrm>
        </p:grpSpPr>
        <p:sp>
          <p:nvSpPr>
            <p:cNvPr id="37" name="Oval 36">
              <a:extLst>
                <a:ext uri="{FF2B5EF4-FFF2-40B4-BE49-F238E27FC236}">
                  <a16:creationId xmlns:a16="http://schemas.microsoft.com/office/drawing/2014/main" id="{A7F5085D-1584-1077-0082-75EC21E15786}"/>
                </a:ext>
              </a:extLst>
            </p:cNvPr>
            <p:cNvSpPr/>
            <p:nvPr/>
          </p:nvSpPr>
          <p:spPr>
            <a:xfrm>
              <a:off x="3542382" y="1518223"/>
              <a:ext cx="235472" cy="249147"/>
            </a:xfrm>
            <a:prstGeom prst="ellipse">
              <a:avLst/>
            </a:prstGeom>
            <a:solidFill>
              <a:schemeClr val="accent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Graphic 37" descr="Chevron arrows with solid fill">
              <a:extLst>
                <a:ext uri="{FF2B5EF4-FFF2-40B4-BE49-F238E27FC236}">
                  <a16:creationId xmlns:a16="http://schemas.microsoft.com/office/drawing/2014/main" id="{F4C39B8E-27AC-EABF-1791-E0B6963F19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3204" y="1554609"/>
              <a:ext cx="176373" cy="176373"/>
            </a:xfrm>
            <a:prstGeom prst="rect">
              <a:avLst/>
            </a:prstGeom>
          </p:spPr>
        </p:pic>
      </p:grpSp>
    </p:spTree>
    <p:extLst>
      <p:ext uri="{BB962C8B-B14F-4D97-AF65-F5344CB8AC3E}">
        <p14:creationId xmlns:p14="http://schemas.microsoft.com/office/powerpoint/2010/main" val="108489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08582-A335-DCEB-0A5F-CD7B793FAD00}"/>
              </a:ext>
            </a:extLst>
          </p:cNvPr>
          <p:cNvSpPr>
            <a:spLocks noGrp="1"/>
          </p:cNvSpPr>
          <p:nvPr>
            <p:ph type="ctrTitle"/>
          </p:nvPr>
        </p:nvSpPr>
        <p:spPr>
          <a:xfrm>
            <a:off x="34565" y="0"/>
            <a:ext cx="12122870" cy="460376"/>
          </a:xfr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r>
              <a:rPr lang="en-GB" sz="1800" b="0">
                <a:solidFill>
                  <a:schemeClr val="bg1"/>
                </a:solidFill>
                <a:latin typeface="+mj-lt"/>
                <a:ea typeface="+mn-ea"/>
                <a:cs typeface="Calibri" panose="020F0502020204030204" pitchFamily="34" charset="0"/>
              </a:rPr>
              <a:t>How do projects interact with regional training </a:t>
            </a:r>
            <a:r>
              <a:rPr lang="en-GB" sz="1800" b="0" err="1">
                <a:solidFill>
                  <a:schemeClr val="bg1"/>
                </a:solidFill>
                <a:latin typeface="+mj-lt"/>
                <a:ea typeface="+mn-ea"/>
                <a:cs typeface="Calibri" panose="020F0502020204030204" pitchFamily="34" charset="0"/>
              </a:rPr>
              <a:t>centers</a:t>
            </a:r>
            <a:r>
              <a:rPr lang="en-GB" sz="1800" b="0">
                <a:solidFill>
                  <a:schemeClr val="bg1"/>
                </a:solidFill>
                <a:latin typeface="+mj-lt"/>
                <a:ea typeface="+mn-ea"/>
                <a:cs typeface="Calibri" panose="020F0502020204030204" pitchFamily="34" charset="0"/>
              </a:rPr>
              <a:t>?</a:t>
            </a:r>
            <a:endParaRPr lang="es-AR" sz="1800" b="0">
              <a:solidFill>
                <a:schemeClr val="bg1"/>
              </a:solidFill>
              <a:latin typeface="+mj-lt"/>
              <a:ea typeface="+mn-ea"/>
              <a:cs typeface="Calibri" panose="020F0502020204030204" pitchFamily="34" charset="0"/>
            </a:endParaRPr>
          </a:p>
        </p:txBody>
      </p:sp>
      <p:sp>
        <p:nvSpPr>
          <p:cNvPr id="3" name="Subtítulo 2">
            <a:extLst>
              <a:ext uri="{FF2B5EF4-FFF2-40B4-BE49-F238E27FC236}">
                <a16:creationId xmlns:a16="http://schemas.microsoft.com/office/drawing/2014/main" id="{AACDF7A6-F389-3E4C-8181-3FC28C5973AF}"/>
              </a:ext>
            </a:extLst>
          </p:cNvPr>
          <p:cNvSpPr>
            <a:spLocks noGrp="1"/>
          </p:cNvSpPr>
          <p:nvPr>
            <p:ph type="subTitle" idx="1"/>
          </p:nvPr>
        </p:nvSpPr>
        <p:spPr>
          <a:xfrm>
            <a:off x="1557876" y="688152"/>
            <a:ext cx="2331563" cy="1097675"/>
          </a:xfrm>
          <a:solidFill>
            <a:srgbClr val="FFE285"/>
          </a:solidFill>
        </p:spPr>
        <p:txBody>
          <a:bodyPr/>
          <a:lstStyle/>
          <a:p>
            <a:r>
              <a:rPr lang="en-GB" sz="1400">
                <a:latin typeface="+mj-lt"/>
              </a:rPr>
              <a:t>The evolution of </a:t>
            </a:r>
            <a:r>
              <a:rPr lang="en-GB" sz="1400" b="1">
                <a:latin typeface="+mj-lt"/>
              </a:rPr>
              <a:t>the WMO Regional Training </a:t>
            </a:r>
            <a:r>
              <a:rPr lang="en-GB" sz="1400" b="1" err="1">
                <a:latin typeface="+mj-lt"/>
              </a:rPr>
              <a:t>Center</a:t>
            </a:r>
            <a:r>
              <a:rPr lang="en-GB" sz="1400" b="1">
                <a:latin typeface="+mj-lt"/>
              </a:rPr>
              <a:t> in Peru</a:t>
            </a:r>
            <a:r>
              <a:rPr lang="en-GB" sz="1400">
                <a:latin typeface="+mj-lt"/>
              </a:rPr>
              <a:t> was directly linked with the outcomes of </a:t>
            </a:r>
            <a:r>
              <a:rPr lang="en-GB" sz="1400" b="1">
                <a:latin typeface="+mj-lt"/>
              </a:rPr>
              <a:t>CLIMANDES Project. </a:t>
            </a:r>
            <a:endParaRPr lang="es-AR" sz="1400" b="1">
              <a:latin typeface="+mj-lt"/>
            </a:endParaRPr>
          </a:p>
        </p:txBody>
      </p:sp>
      <p:sp>
        <p:nvSpPr>
          <p:cNvPr id="4" name="Subtítulo 2">
            <a:extLst>
              <a:ext uri="{FF2B5EF4-FFF2-40B4-BE49-F238E27FC236}">
                <a16:creationId xmlns:a16="http://schemas.microsoft.com/office/drawing/2014/main" id="{05F6C37E-2C34-79DB-3696-FE9BC0767061}"/>
              </a:ext>
            </a:extLst>
          </p:cNvPr>
          <p:cNvSpPr txBox="1">
            <a:spLocks/>
          </p:cNvSpPr>
          <p:nvPr/>
        </p:nvSpPr>
        <p:spPr>
          <a:xfrm>
            <a:off x="4517796" y="536617"/>
            <a:ext cx="3156408" cy="1663284"/>
          </a:xfrm>
          <a:prstGeom prst="rect">
            <a:avLst/>
          </a:prstGeom>
          <a:solidFill>
            <a:srgbClr val="FFE285"/>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a:latin typeface="+mj-lt"/>
              </a:rPr>
              <a:t>Recognized in 2011 </a:t>
            </a:r>
            <a:r>
              <a:rPr lang="en-GB" sz="1400">
                <a:latin typeface="+mj-lt"/>
              </a:rPr>
              <a:t>by the WMO- Cg16 and after </a:t>
            </a:r>
            <a:r>
              <a:rPr lang="en-GB" sz="1400" b="1">
                <a:latin typeface="+mj-lt"/>
              </a:rPr>
              <a:t>CLIMANDES was launched (2012)</a:t>
            </a:r>
            <a:r>
              <a:rPr lang="en-GB" sz="1400">
                <a:latin typeface="+mj-lt"/>
              </a:rPr>
              <a:t> </a:t>
            </a:r>
            <a:r>
              <a:rPr lang="en-US" sz="1400">
                <a:latin typeface="+mj-lt"/>
              </a:rPr>
              <a:t>SENAMHI has accumulated considerable experience on the </a:t>
            </a:r>
            <a:r>
              <a:rPr lang="en-US" sz="1400" b="1">
                <a:latin typeface="+mj-lt"/>
              </a:rPr>
              <a:t>organization and implementation of short training courses and blended-mode efforts combining virtual and classroom </a:t>
            </a:r>
            <a:r>
              <a:rPr lang="en-US" sz="1400">
                <a:latin typeface="+mj-lt"/>
              </a:rPr>
              <a:t>environments</a:t>
            </a:r>
            <a:endParaRPr lang="es-AR" sz="1400">
              <a:latin typeface="+mj-lt"/>
            </a:endParaRPr>
          </a:p>
        </p:txBody>
      </p:sp>
      <p:sp>
        <p:nvSpPr>
          <p:cNvPr id="5" name="Subtítulo 2">
            <a:extLst>
              <a:ext uri="{FF2B5EF4-FFF2-40B4-BE49-F238E27FC236}">
                <a16:creationId xmlns:a16="http://schemas.microsoft.com/office/drawing/2014/main" id="{D4C404DF-BCC9-F6CE-C4A5-DAFD13408290}"/>
              </a:ext>
            </a:extLst>
          </p:cNvPr>
          <p:cNvSpPr txBox="1">
            <a:spLocks/>
          </p:cNvSpPr>
          <p:nvPr/>
        </p:nvSpPr>
        <p:spPr>
          <a:xfrm>
            <a:off x="8135741" y="536617"/>
            <a:ext cx="3156408" cy="1191944"/>
          </a:xfrm>
          <a:prstGeom prst="rect">
            <a:avLst/>
          </a:prstGeom>
          <a:solidFill>
            <a:srgbClr val="FFE285"/>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a:latin typeface="+mj-lt"/>
              </a:rPr>
              <a:t>After EC recommendation, </a:t>
            </a:r>
            <a:r>
              <a:rPr lang="en-GB" sz="1400" b="1">
                <a:latin typeface="+mj-lt"/>
              </a:rPr>
              <a:t>SENAMHI  was incorporated as a new Member of the RTC Peru.</a:t>
            </a:r>
            <a:r>
              <a:rPr lang="en-GB" sz="1400">
                <a:latin typeface="+mj-lt"/>
              </a:rPr>
              <a:t> CLIMANDES Project was vital in supporting RTC in pursuing accreditation. </a:t>
            </a:r>
            <a:endParaRPr lang="es-AR" sz="1400">
              <a:latin typeface="+mj-lt"/>
            </a:endParaRPr>
          </a:p>
        </p:txBody>
      </p:sp>
      <p:sp>
        <p:nvSpPr>
          <p:cNvPr id="6" name="CuadroTexto 5">
            <a:extLst>
              <a:ext uri="{FF2B5EF4-FFF2-40B4-BE49-F238E27FC236}">
                <a16:creationId xmlns:a16="http://schemas.microsoft.com/office/drawing/2014/main" id="{451DFF01-9104-4EF8-8B6F-4CA90131F1D1}"/>
              </a:ext>
            </a:extLst>
          </p:cNvPr>
          <p:cNvSpPr txBox="1"/>
          <p:nvPr/>
        </p:nvSpPr>
        <p:spPr>
          <a:xfrm>
            <a:off x="523562" y="1498970"/>
            <a:ext cx="857064" cy="707886"/>
          </a:xfrm>
          <a:prstGeom prst="rect">
            <a:avLst/>
          </a:prstGeom>
          <a:solidFill>
            <a:schemeClr val="tx2">
              <a:lumMod val="10000"/>
              <a:lumOff val="90000"/>
            </a:schemeClr>
          </a:solidFill>
        </p:spPr>
        <p:txBody>
          <a:bodyPr wrap="square" rtlCol="0">
            <a:spAutoFit/>
          </a:bodyPr>
          <a:lstStyle/>
          <a:p>
            <a:r>
              <a:rPr lang="en-GB" sz="2000"/>
              <a:t>2012-2018</a:t>
            </a:r>
            <a:endParaRPr lang="es-AR" sz="2000"/>
          </a:p>
        </p:txBody>
      </p:sp>
      <p:sp>
        <p:nvSpPr>
          <p:cNvPr id="7" name="CuadroTexto 6">
            <a:extLst>
              <a:ext uri="{FF2B5EF4-FFF2-40B4-BE49-F238E27FC236}">
                <a16:creationId xmlns:a16="http://schemas.microsoft.com/office/drawing/2014/main" id="{21357F2E-3F03-86AC-BC64-A1C84388CE9A}"/>
              </a:ext>
            </a:extLst>
          </p:cNvPr>
          <p:cNvSpPr txBox="1"/>
          <p:nvPr/>
        </p:nvSpPr>
        <p:spPr>
          <a:xfrm>
            <a:off x="523562" y="3687560"/>
            <a:ext cx="857064" cy="707886"/>
          </a:xfrm>
          <a:prstGeom prst="rect">
            <a:avLst/>
          </a:prstGeom>
          <a:solidFill>
            <a:schemeClr val="tx2">
              <a:lumMod val="10000"/>
              <a:lumOff val="90000"/>
            </a:schemeClr>
          </a:solidFill>
        </p:spPr>
        <p:txBody>
          <a:bodyPr wrap="square" rtlCol="0">
            <a:spAutoFit/>
          </a:bodyPr>
          <a:lstStyle/>
          <a:p>
            <a:r>
              <a:rPr lang="en-GB" sz="2000"/>
              <a:t>2021-2026</a:t>
            </a:r>
            <a:endParaRPr lang="es-AR" sz="2000"/>
          </a:p>
        </p:txBody>
      </p:sp>
      <p:sp>
        <p:nvSpPr>
          <p:cNvPr id="8" name="Subtítulo 2">
            <a:extLst>
              <a:ext uri="{FF2B5EF4-FFF2-40B4-BE49-F238E27FC236}">
                <a16:creationId xmlns:a16="http://schemas.microsoft.com/office/drawing/2014/main" id="{C79DD0C8-FC50-2ECF-8D7E-D3866788FC39}"/>
              </a:ext>
            </a:extLst>
          </p:cNvPr>
          <p:cNvSpPr txBox="1">
            <a:spLocks/>
          </p:cNvSpPr>
          <p:nvPr/>
        </p:nvSpPr>
        <p:spPr>
          <a:xfrm>
            <a:off x="1587749" y="3661567"/>
            <a:ext cx="2331563" cy="1499265"/>
          </a:xfrm>
          <a:prstGeom prst="rect">
            <a:avLst/>
          </a:prstGeom>
          <a:solidFill>
            <a:srgbClr val="FFE285"/>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a:latin typeface="+mj-lt"/>
              </a:rPr>
              <a:t>Building on successful capacity development and training experiences, the </a:t>
            </a:r>
            <a:r>
              <a:rPr lang="en-GB" sz="1400" b="1">
                <a:latin typeface="+mj-lt"/>
              </a:rPr>
              <a:t>ENANDES Project gives a central role to the Regional Training Centres of the Andean Region</a:t>
            </a:r>
            <a:endParaRPr lang="es-AR" sz="1400" b="1">
              <a:latin typeface="+mj-lt"/>
            </a:endParaRPr>
          </a:p>
        </p:txBody>
      </p:sp>
      <p:sp>
        <p:nvSpPr>
          <p:cNvPr id="9" name="Subtítulo 2">
            <a:extLst>
              <a:ext uri="{FF2B5EF4-FFF2-40B4-BE49-F238E27FC236}">
                <a16:creationId xmlns:a16="http://schemas.microsoft.com/office/drawing/2014/main" id="{58F6BAF0-B203-7D6E-7C34-A5D75A97B65F}"/>
              </a:ext>
            </a:extLst>
          </p:cNvPr>
          <p:cNvSpPr txBox="1">
            <a:spLocks/>
          </p:cNvSpPr>
          <p:nvPr/>
        </p:nvSpPr>
        <p:spPr>
          <a:xfrm>
            <a:off x="4470833" y="4241006"/>
            <a:ext cx="2328423" cy="556927"/>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a:latin typeface="+mj-lt"/>
              </a:rPr>
              <a:t>Regional Training </a:t>
            </a:r>
            <a:r>
              <a:rPr lang="en-GB" sz="1400" err="1">
                <a:latin typeface="+mj-lt"/>
              </a:rPr>
              <a:t>Center</a:t>
            </a:r>
            <a:r>
              <a:rPr lang="en-GB" sz="1400">
                <a:latin typeface="+mj-lt"/>
              </a:rPr>
              <a:t> of Argentina (SMN- ARG) </a:t>
            </a:r>
            <a:endParaRPr lang="es-AR" sz="1400" b="1">
              <a:latin typeface="+mj-lt"/>
            </a:endParaRPr>
          </a:p>
        </p:txBody>
      </p:sp>
      <p:sp>
        <p:nvSpPr>
          <p:cNvPr id="10" name="Subtítulo 2">
            <a:extLst>
              <a:ext uri="{FF2B5EF4-FFF2-40B4-BE49-F238E27FC236}">
                <a16:creationId xmlns:a16="http://schemas.microsoft.com/office/drawing/2014/main" id="{84ED05C1-D2A9-955B-A789-1604469804C6}"/>
              </a:ext>
            </a:extLst>
          </p:cNvPr>
          <p:cNvSpPr txBox="1">
            <a:spLocks/>
          </p:cNvSpPr>
          <p:nvPr/>
        </p:nvSpPr>
        <p:spPr>
          <a:xfrm>
            <a:off x="4457091" y="5063944"/>
            <a:ext cx="2328423" cy="556928"/>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a:latin typeface="+mj-lt"/>
              </a:rPr>
              <a:t>Regional Training </a:t>
            </a:r>
            <a:r>
              <a:rPr lang="en-GB" sz="1400" err="1">
                <a:latin typeface="+mj-lt"/>
              </a:rPr>
              <a:t>Center</a:t>
            </a:r>
            <a:r>
              <a:rPr lang="en-GB" sz="1400">
                <a:latin typeface="+mj-lt"/>
              </a:rPr>
              <a:t> of Peru (SMN- ARG) </a:t>
            </a:r>
            <a:endParaRPr lang="es-AR" sz="1400" b="1">
              <a:latin typeface="+mj-lt"/>
            </a:endParaRPr>
          </a:p>
        </p:txBody>
      </p:sp>
      <p:sp>
        <p:nvSpPr>
          <p:cNvPr id="11" name="Subtítulo 2">
            <a:extLst>
              <a:ext uri="{FF2B5EF4-FFF2-40B4-BE49-F238E27FC236}">
                <a16:creationId xmlns:a16="http://schemas.microsoft.com/office/drawing/2014/main" id="{E15BB432-0D7F-4032-6D5E-78F22695959D}"/>
              </a:ext>
            </a:extLst>
          </p:cNvPr>
          <p:cNvSpPr txBox="1">
            <a:spLocks/>
          </p:cNvSpPr>
          <p:nvPr/>
        </p:nvSpPr>
        <p:spPr>
          <a:xfrm>
            <a:off x="7260793" y="4280857"/>
            <a:ext cx="2410119" cy="477223"/>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a:latin typeface="+mj-lt"/>
              </a:rPr>
              <a:t>Regional Climate </a:t>
            </a:r>
            <a:r>
              <a:rPr lang="en-GB" sz="1400" err="1">
                <a:latin typeface="+mj-lt"/>
              </a:rPr>
              <a:t>Center</a:t>
            </a:r>
            <a:r>
              <a:rPr lang="en-GB" sz="1400">
                <a:latin typeface="+mj-lt"/>
              </a:rPr>
              <a:t> for the Western South America</a:t>
            </a:r>
            <a:endParaRPr lang="es-AR" sz="1400" b="1">
              <a:latin typeface="+mj-lt"/>
            </a:endParaRPr>
          </a:p>
        </p:txBody>
      </p:sp>
      <p:sp>
        <p:nvSpPr>
          <p:cNvPr id="12" name="Subtítulo 2">
            <a:extLst>
              <a:ext uri="{FF2B5EF4-FFF2-40B4-BE49-F238E27FC236}">
                <a16:creationId xmlns:a16="http://schemas.microsoft.com/office/drawing/2014/main" id="{79E31519-95EE-3A58-F999-DE62F8F5D59C}"/>
              </a:ext>
            </a:extLst>
          </p:cNvPr>
          <p:cNvSpPr txBox="1">
            <a:spLocks/>
          </p:cNvSpPr>
          <p:nvPr/>
        </p:nvSpPr>
        <p:spPr>
          <a:xfrm>
            <a:off x="7245459" y="5063944"/>
            <a:ext cx="2410118" cy="556928"/>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a:latin typeface="+mj-lt"/>
              </a:rPr>
              <a:t>Regional Climate </a:t>
            </a:r>
            <a:r>
              <a:rPr lang="en-GB" sz="1400" err="1">
                <a:latin typeface="+mj-lt"/>
              </a:rPr>
              <a:t>Center</a:t>
            </a:r>
            <a:r>
              <a:rPr lang="en-GB" sz="1400">
                <a:latin typeface="+mj-lt"/>
              </a:rPr>
              <a:t> for the South of South America</a:t>
            </a:r>
            <a:endParaRPr lang="es-AR" sz="1400" b="1">
              <a:latin typeface="+mj-lt"/>
            </a:endParaRPr>
          </a:p>
        </p:txBody>
      </p:sp>
      <p:sp>
        <p:nvSpPr>
          <p:cNvPr id="13" name="Subtítulo 2">
            <a:extLst>
              <a:ext uri="{FF2B5EF4-FFF2-40B4-BE49-F238E27FC236}">
                <a16:creationId xmlns:a16="http://schemas.microsoft.com/office/drawing/2014/main" id="{6BE0E2D0-153E-F9A9-D90B-30AE21F154F5}"/>
              </a:ext>
            </a:extLst>
          </p:cNvPr>
          <p:cNvSpPr txBox="1">
            <a:spLocks/>
          </p:cNvSpPr>
          <p:nvPr/>
        </p:nvSpPr>
        <p:spPr>
          <a:xfrm>
            <a:off x="10132449" y="4280857"/>
            <a:ext cx="1201917" cy="477223"/>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a:latin typeface="+mj-lt"/>
              </a:rPr>
              <a:t>Twinning arrangements</a:t>
            </a:r>
            <a:endParaRPr lang="es-AR" sz="1400" b="1">
              <a:latin typeface="+mj-lt"/>
            </a:endParaRPr>
          </a:p>
        </p:txBody>
      </p:sp>
      <p:sp>
        <p:nvSpPr>
          <p:cNvPr id="14" name="Subtítulo 2">
            <a:extLst>
              <a:ext uri="{FF2B5EF4-FFF2-40B4-BE49-F238E27FC236}">
                <a16:creationId xmlns:a16="http://schemas.microsoft.com/office/drawing/2014/main" id="{1F695961-8631-5724-EF43-21F2D253305F}"/>
              </a:ext>
            </a:extLst>
          </p:cNvPr>
          <p:cNvSpPr txBox="1">
            <a:spLocks/>
          </p:cNvSpPr>
          <p:nvPr/>
        </p:nvSpPr>
        <p:spPr>
          <a:xfrm>
            <a:off x="10139113" y="5097457"/>
            <a:ext cx="1201917" cy="477223"/>
          </a:xfrm>
          <a:prstGeom prst="rect">
            <a:avLst/>
          </a:prstGeom>
          <a:solidFill>
            <a:schemeClr val="bg2"/>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00" err="1">
                <a:latin typeface="+mj-lt"/>
              </a:rPr>
              <a:t>MeteoSwiss</a:t>
            </a:r>
            <a:r>
              <a:rPr lang="en-GB" sz="1400">
                <a:latin typeface="+mj-lt"/>
              </a:rPr>
              <a:t> expertise</a:t>
            </a:r>
            <a:endParaRPr lang="es-AR" sz="1400" b="1">
              <a:latin typeface="+mj-lt"/>
            </a:endParaRPr>
          </a:p>
        </p:txBody>
      </p:sp>
      <p:cxnSp>
        <p:nvCxnSpPr>
          <p:cNvPr id="16" name="Conector recto de flecha 15">
            <a:extLst>
              <a:ext uri="{FF2B5EF4-FFF2-40B4-BE49-F238E27FC236}">
                <a16:creationId xmlns:a16="http://schemas.microsoft.com/office/drawing/2014/main" id="{57B83BD5-5C26-3843-A2E4-3F14E34D9873}"/>
              </a:ext>
            </a:extLst>
          </p:cNvPr>
          <p:cNvCxnSpPr>
            <a:endCxn id="11" idx="1"/>
          </p:cNvCxnSpPr>
          <p:nvPr/>
        </p:nvCxnSpPr>
        <p:spPr>
          <a:xfrm>
            <a:off x="6799256" y="4519468"/>
            <a:ext cx="4615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a:extLst>
              <a:ext uri="{FF2B5EF4-FFF2-40B4-BE49-F238E27FC236}">
                <a16:creationId xmlns:a16="http://schemas.microsoft.com/office/drawing/2014/main" id="{B2958436-8AD1-1BB3-1008-E5EFC6ADEE08}"/>
              </a:ext>
            </a:extLst>
          </p:cNvPr>
          <p:cNvCxnSpPr/>
          <p:nvPr/>
        </p:nvCxnSpPr>
        <p:spPr>
          <a:xfrm>
            <a:off x="9655577" y="4519467"/>
            <a:ext cx="4615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78F0E910-B351-116C-4492-CCC779EC7F95}"/>
              </a:ext>
            </a:extLst>
          </p:cNvPr>
          <p:cNvCxnSpPr>
            <a:cxnSpLocks/>
            <a:stCxn id="12" idx="1"/>
          </p:cNvCxnSpPr>
          <p:nvPr/>
        </p:nvCxnSpPr>
        <p:spPr>
          <a:xfrm flipH="1" flipV="1">
            <a:off x="6799256" y="5336068"/>
            <a:ext cx="446203" cy="6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recto de flecha 22">
            <a:extLst>
              <a:ext uri="{FF2B5EF4-FFF2-40B4-BE49-F238E27FC236}">
                <a16:creationId xmlns:a16="http://schemas.microsoft.com/office/drawing/2014/main" id="{BF72A4F6-3193-6CBD-D17C-DD45C3A7763A}"/>
              </a:ext>
            </a:extLst>
          </p:cNvPr>
          <p:cNvCxnSpPr>
            <a:cxnSpLocks/>
          </p:cNvCxnSpPr>
          <p:nvPr/>
        </p:nvCxnSpPr>
        <p:spPr>
          <a:xfrm flipH="1">
            <a:off x="9669319" y="5329728"/>
            <a:ext cx="4324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a:extLst>
              <a:ext uri="{FF2B5EF4-FFF2-40B4-BE49-F238E27FC236}">
                <a16:creationId xmlns:a16="http://schemas.microsoft.com/office/drawing/2014/main" id="{CC304834-AAB0-3DC9-552F-3DFBBDED8D5F}"/>
              </a:ext>
            </a:extLst>
          </p:cNvPr>
          <p:cNvCxnSpPr>
            <a:cxnSpLocks/>
          </p:cNvCxnSpPr>
          <p:nvPr/>
        </p:nvCxnSpPr>
        <p:spPr>
          <a:xfrm>
            <a:off x="10754012" y="4758080"/>
            <a:ext cx="0" cy="300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a:extLst>
              <a:ext uri="{FF2B5EF4-FFF2-40B4-BE49-F238E27FC236}">
                <a16:creationId xmlns:a16="http://schemas.microsoft.com/office/drawing/2014/main" id="{584F5A4A-A0CD-03B9-4353-B5331ED95921}"/>
              </a:ext>
            </a:extLst>
          </p:cNvPr>
          <p:cNvCxnSpPr>
            <a:cxnSpLocks/>
          </p:cNvCxnSpPr>
          <p:nvPr/>
        </p:nvCxnSpPr>
        <p:spPr>
          <a:xfrm flipV="1">
            <a:off x="5485788" y="4740520"/>
            <a:ext cx="0" cy="335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DDFB335A-67A4-DD18-2B50-7433E222EE74}"/>
              </a:ext>
            </a:extLst>
          </p:cNvPr>
          <p:cNvCxnSpPr/>
          <p:nvPr/>
        </p:nvCxnSpPr>
        <p:spPr>
          <a:xfrm>
            <a:off x="4000590" y="1236988"/>
            <a:ext cx="4615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de flecha 30">
            <a:extLst>
              <a:ext uri="{FF2B5EF4-FFF2-40B4-BE49-F238E27FC236}">
                <a16:creationId xmlns:a16="http://schemas.microsoft.com/office/drawing/2014/main" id="{7A71C840-8DEE-ED90-300D-94D7F93CF406}"/>
              </a:ext>
            </a:extLst>
          </p:cNvPr>
          <p:cNvCxnSpPr/>
          <p:nvPr/>
        </p:nvCxnSpPr>
        <p:spPr>
          <a:xfrm>
            <a:off x="7674204" y="1167743"/>
            <a:ext cx="4615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a:extLst>
              <a:ext uri="{FF2B5EF4-FFF2-40B4-BE49-F238E27FC236}">
                <a16:creationId xmlns:a16="http://schemas.microsoft.com/office/drawing/2014/main" id="{6F4CF078-5D52-7FBC-5811-1F35C8001723}"/>
              </a:ext>
            </a:extLst>
          </p:cNvPr>
          <p:cNvCxnSpPr/>
          <p:nvPr/>
        </p:nvCxnSpPr>
        <p:spPr>
          <a:xfrm>
            <a:off x="3942065" y="4387642"/>
            <a:ext cx="46153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ectángulo 32">
            <a:extLst>
              <a:ext uri="{FF2B5EF4-FFF2-40B4-BE49-F238E27FC236}">
                <a16:creationId xmlns:a16="http://schemas.microsoft.com/office/drawing/2014/main" id="{A967DFBD-B448-36B8-E7F4-D85F7E627FEC}"/>
              </a:ext>
            </a:extLst>
          </p:cNvPr>
          <p:cNvSpPr/>
          <p:nvPr/>
        </p:nvSpPr>
        <p:spPr>
          <a:xfrm>
            <a:off x="4403602" y="4135302"/>
            <a:ext cx="7211506" cy="1593124"/>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CuadroTexto 33">
            <a:extLst>
              <a:ext uri="{FF2B5EF4-FFF2-40B4-BE49-F238E27FC236}">
                <a16:creationId xmlns:a16="http://schemas.microsoft.com/office/drawing/2014/main" id="{E5A30BF7-A0EE-F206-7CF1-77D416E84A28}"/>
              </a:ext>
            </a:extLst>
          </p:cNvPr>
          <p:cNvSpPr txBox="1"/>
          <p:nvPr/>
        </p:nvSpPr>
        <p:spPr>
          <a:xfrm>
            <a:off x="3919312" y="5852259"/>
            <a:ext cx="7629525" cy="369332"/>
          </a:xfrm>
          <a:prstGeom prst="rect">
            <a:avLst/>
          </a:prstGeom>
          <a:noFill/>
        </p:spPr>
        <p:txBody>
          <a:bodyPr wrap="none" rtlCol="0">
            <a:spAutoFit/>
          </a:bodyPr>
          <a:lstStyle/>
          <a:p>
            <a:r>
              <a:rPr lang="en-GB" b="1">
                <a:solidFill>
                  <a:schemeClr val="bg2"/>
                </a:solidFill>
              </a:rPr>
              <a:t>Beneficiary countries I </a:t>
            </a:r>
            <a:r>
              <a:rPr lang="en-GB">
                <a:solidFill>
                  <a:schemeClr val="bg2"/>
                </a:solidFill>
              </a:rPr>
              <a:t> Peru, Colombia, Chile, Ecuador, Argentina, Bolivia.</a:t>
            </a:r>
            <a:endParaRPr lang="es-AR">
              <a:solidFill>
                <a:schemeClr val="bg2"/>
              </a:solidFill>
            </a:endParaRPr>
          </a:p>
        </p:txBody>
      </p:sp>
      <p:sp>
        <p:nvSpPr>
          <p:cNvPr id="35" name="CuadroTexto 34">
            <a:extLst>
              <a:ext uri="{FF2B5EF4-FFF2-40B4-BE49-F238E27FC236}">
                <a16:creationId xmlns:a16="http://schemas.microsoft.com/office/drawing/2014/main" id="{89D9A589-E820-1AB1-983C-8570ABDD507D}"/>
              </a:ext>
            </a:extLst>
          </p:cNvPr>
          <p:cNvSpPr txBox="1"/>
          <p:nvPr/>
        </p:nvSpPr>
        <p:spPr>
          <a:xfrm>
            <a:off x="3441207" y="6277160"/>
            <a:ext cx="8750793" cy="369332"/>
          </a:xfrm>
          <a:prstGeom prst="rect">
            <a:avLst/>
          </a:prstGeom>
          <a:noFill/>
        </p:spPr>
        <p:txBody>
          <a:bodyPr wrap="none" rtlCol="0">
            <a:spAutoFit/>
          </a:bodyPr>
          <a:lstStyle/>
          <a:p>
            <a:r>
              <a:rPr lang="en-GB" b="1">
                <a:solidFill>
                  <a:schemeClr val="bg2"/>
                </a:solidFill>
              </a:rPr>
              <a:t>Donors I </a:t>
            </a:r>
            <a:r>
              <a:rPr lang="en-GB">
                <a:solidFill>
                  <a:schemeClr val="bg2"/>
                </a:solidFill>
              </a:rPr>
              <a:t>Adaptation Fund (AF), Swiss Agency for Development and Cooperation  (SDC)</a:t>
            </a:r>
            <a:endParaRPr lang="es-AR">
              <a:solidFill>
                <a:schemeClr val="bg2"/>
              </a:solidFill>
            </a:endParaRPr>
          </a:p>
        </p:txBody>
      </p:sp>
      <p:cxnSp>
        <p:nvCxnSpPr>
          <p:cNvPr id="36" name="Conector recto de flecha 35">
            <a:extLst>
              <a:ext uri="{FF2B5EF4-FFF2-40B4-BE49-F238E27FC236}">
                <a16:creationId xmlns:a16="http://schemas.microsoft.com/office/drawing/2014/main" id="{DDCD6F79-A260-A049-D7A2-BE5408C8D1FD}"/>
              </a:ext>
            </a:extLst>
          </p:cNvPr>
          <p:cNvCxnSpPr>
            <a:cxnSpLocks/>
          </p:cNvCxnSpPr>
          <p:nvPr/>
        </p:nvCxnSpPr>
        <p:spPr>
          <a:xfrm>
            <a:off x="920896" y="2401751"/>
            <a:ext cx="0" cy="1185704"/>
          </a:xfrm>
          <a:prstGeom prst="straightConnector1">
            <a:avLst/>
          </a:prstGeom>
          <a:ln>
            <a:prstDash val="dashDot"/>
            <a:tailEnd type="triangle"/>
          </a:ln>
        </p:spPr>
        <p:style>
          <a:lnRef idx="2">
            <a:schemeClr val="accent1"/>
          </a:lnRef>
          <a:fillRef idx="0">
            <a:schemeClr val="accent1"/>
          </a:fillRef>
          <a:effectRef idx="1">
            <a:schemeClr val="accent1"/>
          </a:effectRef>
          <a:fontRef idx="minor">
            <a:schemeClr val="tx1"/>
          </a:fontRef>
        </p:style>
      </p:cxnSp>
      <p:pic>
        <p:nvPicPr>
          <p:cNvPr id="39" name="Imagen 38">
            <a:extLst>
              <a:ext uri="{FF2B5EF4-FFF2-40B4-BE49-F238E27FC236}">
                <a16:creationId xmlns:a16="http://schemas.microsoft.com/office/drawing/2014/main" id="{E0C4CD21-7307-8AEA-7CA5-BC9120EB09CE}"/>
              </a:ext>
            </a:extLst>
          </p:cNvPr>
          <p:cNvPicPr>
            <a:picLocks noChangeAspect="1"/>
          </p:cNvPicPr>
          <p:nvPr/>
        </p:nvPicPr>
        <p:blipFill>
          <a:blip r:embed="rId2"/>
          <a:stretch>
            <a:fillRect/>
          </a:stretch>
        </p:blipFill>
        <p:spPr>
          <a:xfrm>
            <a:off x="8009355" y="2279747"/>
            <a:ext cx="2993660" cy="1576234"/>
          </a:xfrm>
          <a:prstGeom prst="rect">
            <a:avLst/>
          </a:prstGeom>
        </p:spPr>
      </p:pic>
      <p:pic>
        <p:nvPicPr>
          <p:cNvPr id="41" name="Imagen 40">
            <a:extLst>
              <a:ext uri="{FF2B5EF4-FFF2-40B4-BE49-F238E27FC236}">
                <a16:creationId xmlns:a16="http://schemas.microsoft.com/office/drawing/2014/main" id="{EA40138D-DE92-0272-E41C-23CBCC257D44}"/>
              </a:ext>
            </a:extLst>
          </p:cNvPr>
          <p:cNvPicPr>
            <a:picLocks noChangeAspect="1"/>
          </p:cNvPicPr>
          <p:nvPr/>
        </p:nvPicPr>
        <p:blipFill>
          <a:blip r:embed="rId3"/>
          <a:stretch>
            <a:fillRect/>
          </a:stretch>
        </p:blipFill>
        <p:spPr>
          <a:xfrm>
            <a:off x="4403602" y="2312247"/>
            <a:ext cx="3156408" cy="1679002"/>
          </a:xfrm>
          <a:prstGeom prst="rect">
            <a:avLst/>
          </a:prstGeom>
        </p:spPr>
      </p:pic>
    </p:spTree>
    <p:extLst>
      <p:ext uri="{BB962C8B-B14F-4D97-AF65-F5344CB8AC3E}">
        <p14:creationId xmlns:p14="http://schemas.microsoft.com/office/powerpoint/2010/main" val="217277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 Gráfico de proyección solar&#10;&#10;El contenido generado por IA puede ser incorrecto.">
            <a:extLst>
              <a:ext uri="{FF2B5EF4-FFF2-40B4-BE49-F238E27FC236}">
                <a16:creationId xmlns:a16="http://schemas.microsoft.com/office/drawing/2014/main" id="{F982957A-8E86-CFEF-E412-B1A62EB394F2}"/>
              </a:ext>
            </a:extLst>
          </p:cNvPr>
          <p:cNvPicPr>
            <a:picLocks noChangeAspect="1"/>
          </p:cNvPicPr>
          <p:nvPr/>
        </p:nvPicPr>
        <p:blipFill>
          <a:blip r:embed="rId3"/>
          <a:srcRect l="20881" t="24498" r="18923" b="-201"/>
          <a:stretch>
            <a:fillRect/>
          </a:stretch>
        </p:blipFill>
        <p:spPr>
          <a:xfrm>
            <a:off x="136701" y="605664"/>
            <a:ext cx="3914780" cy="3888328"/>
          </a:xfrm>
          <a:prstGeom prst="rect">
            <a:avLst/>
          </a:prstGeom>
        </p:spPr>
      </p:pic>
      <p:pic>
        <p:nvPicPr>
          <p:cNvPr id="6" name="Imagen 5" descr="Texto&#10;&#10;El contenido generado por IA puede ser incorrecto.">
            <a:extLst>
              <a:ext uri="{FF2B5EF4-FFF2-40B4-BE49-F238E27FC236}">
                <a16:creationId xmlns:a16="http://schemas.microsoft.com/office/drawing/2014/main" id="{F1434644-1739-C698-1A4B-5CE37CFA665B}"/>
              </a:ext>
            </a:extLst>
          </p:cNvPr>
          <p:cNvPicPr>
            <a:picLocks noChangeAspect="1"/>
          </p:cNvPicPr>
          <p:nvPr/>
        </p:nvPicPr>
        <p:blipFill>
          <a:blip r:embed="rId4"/>
          <a:stretch>
            <a:fillRect/>
          </a:stretch>
        </p:blipFill>
        <p:spPr>
          <a:xfrm>
            <a:off x="147331" y="4660372"/>
            <a:ext cx="5819553" cy="1130488"/>
          </a:xfrm>
          <a:prstGeom prst="rect">
            <a:avLst/>
          </a:prstGeom>
        </p:spPr>
      </p:pic>
      <p:sp>
        <p:nvSpPr>
          <p:cNvPr id="13" name="Flecha: circular 12">
            <a:extLst>
              <a:ext uri="{FF2B5EF4-FFF2-40B4-BE49-F238E27FC236}">
                <a16:creationId xmlns:a16="http://schemas.microsoft.com/office/drawing/2014/main" id="{3A2E33CF-CF3B-CE89-3D8B-4581D59A0915}"/>
              </a:ext>
            </a:extLst>
          </p:cNvPr>
          <p:cNvSpPr/>
          <p:nvPr/>
        </p:nvSpPr>
        <p:spPr>
          <a:xfrm rot="15030974">
            <a:off x="-78714" y="370141"/>
            <a:ext cx="4345611" cy="4451440"/>
          </a:xfrm>
          <a:prstGeom prst="circularArrow">
            <a:avLst>
              <a:gd name="adj1" fmla="val 0"/>
              <a:gd name="adj2" fmla="val 405230"/>
              <a:gd name="adj3" fmla="val 20577942"/>
              <a:gd name="adj4" fmla="val 6768692"/>
              <a:gd name="adj5" fmla="val 3614"/>
            </a:avLst>
          </a:prstGeom>
          <a:solidFill>
            <a:schemeClr val="tx2">
              <a:lumMod val="75000"/>
              <a:lumOff val="25000"/>
            </a:schemeClr>
          </a:solidFill>
          <a:ln w="571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005BAA"/>
              </a:solidFill>
            </a:endParaRPr>
          </a:p>
        </p:txBody>
      </p:sp>
      <p:sp>
        <p:nvSpPr>
          <p:cNvPr id="4" name="CuadroTexto 3">
            <a:extLst>
              <a:ext uri="{FF2B5EF4-FFF2-40B4-BE49-F238E27FC236}">
                <a16:creationId xmlns:a16="http://schemas.microsoft.com/office/drawing/2014/main" id="{27F396EA-55DF-9864-D3F6-162D75BFD939}"/>
              </a:ext>
            </a:extLst>
          </p:cNvPr>
          <p:cNvSpPr txBox="1"/>
          <p:nvPr/>
        </p:nvSpPr>
        <p:spPr>
          <a:xfrm>
            <a:off x="4583891" y="1472478"/>
            <a:ext cx="2219147" cy="2246769"/>
          </a:xfrm>
          <a:prstGeom prst="rect">
            <a:avLst/>
          </a:prstGeom>
          <a:solidFill>
            <a:schemeClr val="bg1"/>
          </a:solidFill>
        </p:spPr>
        <p:txBody>
          <a:bodyPr wrap="square">
            <a:spAutoFit/>
          </a:bodyPr>
          <a:lstStyle/>
          <a:p>
            <a:pPr algn="just"/>
            <a:r>
              <a:rPr lang="es-AR" sz="1400" err="1">
                <a:solidFill>
                  <a:srgbClr val="005BAA"/>
                </a:solidFill>
                <a:latin typeface="+mj-lt"/>
              </a:rPr>
              <a:t>Nearly</a:t>
            </a:r>
            <a:r>
              <a:rPr lang="es-AR" sz="1400">
                <a:solidFill>
                  <a:srgbClr val="005BAA"/>
                </a:solidFill>
                <a:latin typeface="+mj-lt"/>
              </a:rPr>
              <a:t> </a:t>
            </a:r>
            <a:r>
              <a:rPr lang="es-AR" sz="1400" err="1">
                <a:solidFill>
                  <a:srgbClr val="005BAA"/>
                </a:solidFill>
                <a:latin typeface="+mj-lt"/>
              </a:rPr>
              <a:t>three-quarters</a:t>
            </a:r>
            <a:r>
              <a:rPr lang="es-AR" sz="1400">
                <a:solidFill>
                  <a:srgbClr val="005BAA"/>
                </a:solidFill>
                <a:latin typeface="+mj-lt"/>
              </a:rPr>
              <a:t> of the </a:t>
            </a:r>
            <a:r>
              <a:rPr lang="es-AR" sz="1400" err="1">
                <a:solidFill>
                  <a:srgbClr val="005BAA"/>
                </a:solidFill>
                <a:latin typeface="+mj-lt"/>
              </a:rPr>
              <a:t>project's</a:t>
            </a:r>
            <a:r>
              <a:rPr lang="es-AR" sz="1400">
                <a:solidFill>
                  <a:srgbClr val="005BAA"/>
                </a:solidFill>
                <a:latin typeface="+mj-lt"/>
              </a:rPr>
              <a:t> </a:t>
            </a:r>
            <a:r>
              <a:rPr lang="es-AR" sz="1400" err="1">
                <a:solidFill>
                  <a:srgbClr val="005BAA"/>
                </a:solidFill>
                <a:latin typeface="+mj-lt"/>
              </a:rPr>
              <a:t>deliverables</a:t>
            </a:r>
            <a:r>
              <a:rPr lang="es-AR" sz="1400">
                <a:solidFill>
                  <a:srgbClr val="005BAA"/>
                </a:solidFill>
                <a:latin typeface="+mj-lt"/>
              </a:rPr>
              <a:t> </a:t>
            </a:r>
            <a:r>
              <a:rPr lang="es-AR" sz="1400" err="1">
                <a:solidFill>
                  <a:srgbClr val="005BAA"/>
                </a:solidFill>
                <a:latin typeface="+mj-lt"/>
              </a:rPr>
              <a:t>focus</a:t>
            </a:r>
            <a:r>
              <a:rPr lang="es-AR" sz="1400">
                <a:solidFill>
                  <a:srgbClr val="005BAA"/>
                </a:solidFill>
                <a:latin typeface="+mj-lt"/>
              </a:rPr>
              <a:t> </a:t>
            </a:r>
            <a:r>
              <a:rPr lang="es-AR" sz="1400" err="1">
                <a:solidFill>
                  <a:srgbClr val="005BAA"/>
                </a:solidFill>
                <a:latin typeface="+mj-lt"/>
              </a:rPr>
              <a:t>on</a:t>
            </a:r>
            <a:r>
              <a:rPr lang="es-AR" sz="1400">
                <a:solidFill>
                  <a:srgbClr val="005BAA"/>
                </a:solidFill>
                <a:latin typeface="+mj-lt"/>
              </a:rPr>
              <a:t> </a:t>
            </a:r>
            <a:r>
              <a:rPr lang="es-AR" sz="1400" b="1" err="1">
                <a:solidFill>
                  <a:srgbClr val="005BAA"/>
                </a:solidFill>
                <a:latin typeface="+mj-lt"/>
              </a:rPr>
              <a:t>strengthening</a:t>
            </a:r>
            <a:r>
              <a:rPr lang="es-AR" sz="1400" b="1">
                <a:solidFill>
                  <a:srgbClr val="005BAA"/>
                </a:solidFill>
                <a:latin typeface="+mj-lt"/>
              </a:rPr>
              <a:t> the </a:t>
            </a:r>
            <a:r>
              <a:rPr lang="es-AR" sz="1400" b="1" err="1">
                <a:solidFill>
                  <a:srgbClr val="005BAA"/>
                </a:solidFill>
                <a:latin typeface="+mj-lt"/>
              </a:rPr>
              <a:t>capacity</a:t>
            </a:r>
            <a:r>
              <a:rPr lang="es-AR" sz="1400" b="1">
                <a:solidFill>
                  <a:srgbClr val="005BAA"/>
                </a:solidFill>
                <a:latin typeface="+mj-lt"/>
              </a:rPr>
              <a:t> </a:t>
            </a:r>
            <a:r>
              <a:rPr lang="es-AR" sz="1400" b="1" err="1">
                <a:solidFill>
                  <a:srgbClr val="005BAA"/>
                </a:solidFill>
                <a:latin typeface="+mj-lt"/>
              </a:rPr>
              <a:t>for</a:t>
            </a:r>
            <a:r>
              <a:rPr lang="es-AR" sz="1400" b="1">
                <a:solidFill>
                  <a:srgbClr val="005BAA"/>
                </a:solidFill>
                <a:latin typeface="+mj-lt"/>
              </a:rPr>
              <a:t> </a:t>
            </a:r>
            <a:r>
              <a:rPr lang="es-AR" sz="1400" b="1" err="1">
                <a:solidFill>
                  <a:srgbClr val="005BAA"/>
                </a:solidFill>
                <a:latin typeface="+mj-lt"/>
              </a:rPr>
              <a:t>forecasting</a:t>
            </a:r>
            <a:r>
              <a:rPr lang="es-AR" sz="1400" b="1">
                <a:solidFill>
                  <a:srgbClr val="005BAA"/>
                </a:solidFill>
                <a:latin typeface="+mj-lt"/>
              </a:rPr>
              <a:t> </a:t>
            </a:r>
            <a:r>
              <a:rPr lang="es-AR" sz="1400">
                <a:solidFill>
                  <a:srgbClr val="005BAA"/>
                </a:solidFill>
                <a:latin typeface="+mj-lt"/>
              </a:rPr>
              <a:t>and </a:t>
            </a:r>
            <a:r>
              <a:rPr lang="es-AR" sz="1400" b="1" err="1">
                <a:solidFill>
                  <a:srgbClr val="005BAA"/>
                </a:solidFill>
                <a:latin typeface="+mj-lt"/>
              </a:rPr>
              <a:t>service</a:t>
            </a:r>
            <a:r>
              <a:rPr lang="es-AR" sz="1400" b="1">
                <a:solidFill>
                  <a:srgbClr val="005BAA"/>
                </a:solidFill>
                <a:latin typeface="+mj-lt"/>
              </a:rPr>
              <a:t> </a:t>
            </a:r>
            <a:r>
              <a:rPr lang="es-AR" sz="1400" b="1" err="1">
                <a:solidFill>
                  <a:srgbClr val="005BAA"/>
                </a:solidFill>
                <a:latin typeface="+mj-lt"/>
              </a:rPr>
              <a:t>delivery</a:t>
            </a:r>
            <a:r>
              <a:rPr lang="es-AR" sz="1400" b="1">
                <a:solidFill>
                  <a:srgbClr val="005BAA"/>
                </a:solidFill>
                <a:latin typeface="+mj-lt"/>
              </a:rPr>
              <a:t> </a:t>
            </a:r>
            <a:r>
              <a:rPr lang="es-AR" sz="1400" err="1">
                <a:solidFill>
                  <a:srgbClr val="005BAA"/>
                </a:solidFill>
                <a:latin typeface="+mj-lt"/>
              </a:rPr>
              <a:t>across</a:t>
            </a:r>
            <a:r>
              <a:rPr lang="es-AR" sz="1400">
                <a:solidFill>
                  <a:srgbClr val="005BAA"/>
                </a:solidFill>
                <a:latin typeface="+mj-lt"/>
              </a:rPr>
              <a:t> </a:t>
            </a:r>
            <a:r>
              <a:rPr lang="es-AR" sz="1400" err="1">
                <a:solidFill>
                  <a:srgbClr val="005BAA"/>
                </a:solidFill>
                <a:latin typeface="+mj-lt"/>
              </a:rPr>
              <a:t>different</a:t>
            </a:r>
            <a:r>
              <a:rPr lang="es-AR" sz="1400">
                <a:solidFill>
                  <a:srgbClr val="005BAA"/>
                </a:solidFill>
                <a:latin typeface="+mj-lt"/>
              </a:rPr>
              <a:t> </a:t>
            </a:r>
            <a:r>
              <a:rPr lang="es-AR" sz="1400" b="1">
                <a:solidFill>
                  <a:srgbClr val="005BAA"/>
                </a:solidFill>
                <a:latin typeface="+mj-lt"/>
              </a:rPr>
              <a:t>temporal and </a:t>
            </a:r>
            <a:r>
              <a:rPr lang="es-AR" sz="1400" b="1" err="1">
                <a:solidFill>
                  <a:srgbClr val="005BAA"/>
                </a:solidFill>
                <a:latin typeface="+mj-lt"/>
              </a:rPr>
              <a:t>spatial</a:t>
            </a:r>
            <a:r>
              <a:rPr lang="es-AR" sz="1400" b="1">
                <a:solidFill>
                  <a:srgbClr val="005BAA"/>
                </a:solidFill>
                <a:latin typeface="+mj-lt"/>
              </a:rPr>
              <a:t> </a:t>
            </a:r>
            <a:r>
              <a:rPr lang="es-AR" sz="1400" b="1" err="1">
                <a:solidFill>
                  <a:srgbClr val="005BAA"/>
                </a:solidFill>
                <a:latin typeface="+mj-lt"/>
              </a:rPr>
              <a:t>scales</a:t>
            </a:r>
            <a:r>
              <a:rPr lang="es-AR" sz="1400" b="1">
                <a:solidFill>
                  <a:srgbClr val="005BAA"/>
                </a:solidFill>
                <a:latin typeface="+mj-lt"/>
              </a:rPr>
              <a:t> and </a:t>
            </a:r>
            <a:r>
              <a:rPr lang="es-AR" sz="1400" b="1" err="1">
                <a:solidFill>
                  <a:srgbClr val="005BAA"/>
                </a:solidFill>
                <a:latin typeface="+mj-lt"/>
              </a:rPr>
              <a:t>sectors</a:t>
            </a:r>
            <a:r>
              <a:rPr lang="es-AR" sz="1400">
                <a:solidFill>
                  <a:srgbClr val="005BAA"/>
                </a:solidFill>
                <a:latin typeface="+mj-lt"/>
              </a:rPr>
              <a:t>. </a:t>
            </a:r>
            <a:r>
              <a:rPr lang="es-AR" sz="1400" err="1">
                <a:solidFill>
                  <a:srgbClr val="005BAA"/>
                </a:solidFill>
                <a:latin typeface="+mj-lt"/>
              </a:rPr>
              <a:t>This</a:t>
            </a:r>
            <a:r>
              <a:rPr lang="es-AR" sz="1400">
                <a:solidFill>
                  <a:srgbClr val="005BAA"/>
                </a:solidFill>
                <a:latin typeface="+mj-lt"/>
              </a:rPr>
              <a:t> </a:t>
            </a:r>
            <a:r>
              <a:rPr lang="es-AR" sz="1400" err="1">
                <a:solidFill>
                  <a:srgbClr val="005BAA"/>
                </a:solidFill>
                <a:latin typeface="+mj-lt"/>
              </a:rPr>
              <a:t>includes</a:t>
            </a:r>
            <a:r>
              <a:rPr lang="es-AR" sz="1400">
                <a:solidFill>
                  <a:srgbClr val="005BAA"/>
                </a:solidFill>
                <a:latin typeface="+mj-lt"/>
              </a:rPr>
              <a:t> </a:t>
            </a:r>
            <a:r>
              <a:rPr lang="es-AR" sz="1400" err="1">
                <a:solidFill>
                  <a:srgbClr val="005BAA"/>
                </a:solidFill>
                <a:latin typeface="+mj-lt"/>
              </a:rPr>
              <a:t>improving</a:t>
            </a:r>
            <a:r>
              <a:rPr lang="es-AR" sz="1400">
                <a:solidFill>
                  <a:srgbClr val="005BAA"/>
                </a:solidFill>
                <a:latin typeface="+mj-lt"/>
              </a:rPr>
              <a:t> </a:t>
            </a:r>
            <a:r>
              <a:rPr lang="es-AR" sz="1400" b="1" err="1">
                <a:solidFill>
                  <a:srgbClr val="005BAA"/>
                </a:solidFill>
                <a:latin typeface="+mj-lt"/>
              </a:rPr>
              <a:t>Early</a:t>
            </a:r>
            <a:r>
              <a:rPr lang="es-AR" sz="1400" b="1">
                <a:solidFill>
                  <a:srgbClr val="005BAA"/>
                </a:solidFill>
                <a:latin typeface="+mj-lt"/>
              </a:rPr>
              <a:t> </a:t>
            </a:r>
            <a:r>
              <a:rPr lang="es-AR" sz="1400" b="1" err="1">
                <a:solidFill>
                  <a:srgbClr val="005BAA"/>
                </a:solidFill>
                <a:latin typeface="+mj-lt"/>
              </a:rPr>
              <a:t>Warning</a:t>
            </a:r>
            <a:r>
              <a:rPr lang="es-AR" sz="1400" b="1">
                <a:solidFill>
                  <a:srgbClr val="005BAA"/>
                </a:solidFill>
                <a:latin typeface="+mj-lt"/>
              </a:rPr>
              <a:t> Services </a:t>
            </a:r>
            <a:r>
              <a:rPr lang="es-AR" sz="1400" err="1">
                <a:solidFill>
                  <a:srgbClr val="005BAA"/>
                </a:solidFill>
                <a:latin typeface="+mj-lt"/>
              </a:rPr>
              <a:t>for</a:t>
            </a:r>
            <a:r>
              <a:rPr lang="es-AR" sz="1400">
                <a:solidFill>
                  <a:srgbClr val="005BAA"/>
                </a:solidFill>
                <a:latin typeface="+mj-lt"/>
              </a:rPr>
              <a:t> </a:t>
            </a:r>
            <a:r>
              <a:rPr lang="es-AR" sz="1400" err="1">
                <a:solidFill>
                  <a:srgbClr val="005BAA"/>
                </a:solidFill>
                <a:latin typeface="+mj-lt"/>
              </a:rPr>
              <a:t>priority</a:t>
            </a:r>
            <a:r>
              <a:rPr lang="es-AR" sz="1400">
                <a:solidFill>
                  <a:srgbClr val="005BAA"/>
                </a:solidFill>
                <a:latin typeface="+mj-lt"/>
              </a:rPr>
              <a:t> </a:t>
            </a:r>
            <a:r>
              <a:rPr lang="es-AR" sz="1400" err="1">
                <a:solidFill>
                  <a:srgbClr val="005BAA"/>
                </a:solidFill>
                <a:latin typeface="+mj-lt"/>
              </a:rPr>
              <a:t>hazards</a:t>
            </a:r>
            <a:r>
              <a:rPr lang="es-AR" sz="1400">
                <a:solidFill>
                  <a:srgbClr val="005BAA"/>
                </a:solidFill>
                <a:latin typeface="+mj-lt"/>
              </a:rPr>
              <a:t>.</a:t>
            </a:r>
          </a:p>
        </p:txBody>
      </p:sp>
      <p:pic>
        <p:nvPicPr>
          <p:cNvPr id="12" name="Imagen 11">
            <a:extLst>
              <a:ext uri="{FF2B5EF4-FFF2-40B4-BE49-F238E27FC236}">
                <a16:creationId xmlns:a16="http://schemas.microsoft.com/office/drawing/2014/main" id="{B9AC9CCF-5D3D-A3AC-0CAF-DA408101D2F9}"/>
              </a:ext>
            </a:extLst>
          </p:cNvPr>
          <p:cNvPicPr>
            <a:picLocks noChangeAspect="1"/>
          </p:cNvPicPr>
          <p:nvPr/>
        </p:nvPicPr>
        <p:blipFill>
          <a:blip r:embed="rId5"/>
          <a:stretch>
            <a:fillRect/>
          </a:stretch>
        </p:blipFill>
        <p:spPr>
          <a:xfrm>
            <a:off x="6903144" y="742086"/>
            <a:ext cx="5152155" cy="4095132"/>
          </a:xfrm>
          <a:prstGeom prst="rect">
            <a:avLst/>
          </a:prstGeom>
        </p:spPr>
      </p:pic>
      <p:sp>
        <p:nvSpPr>
          <p:cNvPr id="2" name="Rectangle 22">
            <a:extLst>
              <a:ext uri="{FF2B5EF4-FFF2-40B4-BE49-F238E27FC236}">
                <a16:creationId xmlns:a16="http://schemas.microsoft.com/office/drawing/2014/main" id="{B02945C7-6F34-C8DA-B91E-D5298269622D}"/>
              </a:ext>
            </a:extLst>
          </p:cNvPr>
          <p:cNvSpPr/>
          <p:nvPr/>
        </p:nvSpPr>
        <p:spPr>
          <a:xfrm>
            <a:off x="0" y="-32806"/>
            <a:ext cx="12192000" cy="410778"/>
          </a:xfrm>
          <a:prstGeom prst="rect">
            <a:avLst/>
          </a:prstGeo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lvl="1" indent="-373063">
              <a:lnSpc>
                <a:spcPct val="90000"/>
              </a:lnSpc>
              <a:spcBef>
                <a:spcPct val="0"/>
              </a:spcBef>
            </a:pPr>
            <a:r>
              <a:rPr lang="en-GB" sz="2400">
                <a:solidFill>
                  <a:schemeClr val="bg1"/>
                </a:solidFill>
                <a:latin typeface="+mj-lt"/>
              </a:rPr>
              <a:t>FLAGSHIP INITIATIVES I  EW4All Implementation</a:t>
            </a:r>
            <a:endParaRPr lang="en-US" sz="2400">
              <a:solidFill>
                <a:schemeClr val="bg1"/>
              </a:solidFill>
              <a:latin typeface="+mj-lt"/>
            </a:endParaRPr>
          </a:p>
        </p:txBody>
      </p:sp>
    </p:spTree>
    <p:extLst>
      <p:ext uri="{BB962C8B-B14F-4D97-AF65-F5344CB8AC3E}">
        <p14:creationId xmlns:p14="http://schemas.microsoft.com/office/powerpoint/2010/main" val="212552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0474D-530F-83D6-5B02-B508E19C6A29}"/>
              </a:ext>
            </a:extLst>
          </p:cNvPr>
          <p:cNvSpPr>
            <a:spLocks noGrp="1"/>
          </p:cNvSpPr>
          <p:nvPr>
            <p:ph type="ctrTitle"/>
          </p:nvPr>
        </p:nvSpPr>
        <p:spPr>
          <a:xfrm>
            <a:off x="72272" y="0"/>
            <a:ext cx="12119728" cy="358219"/>
          </a:xfr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r>
              <a:rPr lang="en-US" sz="1800" b="0">
                <a:solidFill>
                  <a:schemeClr val="bg1"/>
                </a:solidFill>
              </a:rPr>
              <a:t>AI for Leapfrogging Service Delivery through Capacity-Building Twinning</a:t>
            </a:r>
            <a:endParaRPr lang="es-AR" sz="1800" b="0">
              <a:solidFill>
                <a:schemeClr val="bg1"/>
              </a:solidFill>
              <a:latin typeface="+mj-lt"/>
              <a:cs typeface="Calibri" panose="020F0502020204030204" pitchFamily="34" charset="0"/>
            </a:endParaRPr>
          </a:p>
        </p:txBody>
      </p:sp>
      <p:sp>
        <p:nvSpPr>
          <p:cNvPr id="3" name="Subtítulo 2">
            <a:extLst>
              <a:ext uri="{FF2B5EF4-FFF2-40B4-BE49-F238E27FC236}">
                <a16:creationId xmlns:a16="http://schemas.microsoft.com/office/drawing/2014/main" id="{99CB7F35-DF27-2B48-0829-B703716B7F9B}"/>
              </a:ext>
            </a:extLst>
          </p:cNvPr>
          <p:cNvSpPr>
            <a:spLocks noGrp="1"/>
          </p:cNvSpPr>
          <p:nvPr>
            <p:ph type="subTitle" idx="1"/>
          </p:nvPr>
        </p:nvSpPr>
        <p:spPr>
          <a:xfrm>
            <a:off x="3563330" y="6004874"/>
            <a:ext cx="8521831" cy="490192"/>
          </a:xfrm>
        </p:spPr>
        <p:txBody>
          <a:bodyPr/>
          <a:lstStyle/>
          <a:p>
            <a:pPr algn="just"/>
            <a:r>
              <a:rPr lang="en-US" sz="1600" i="1">
                <a:solidFill>
                  <a:schemeClr val="bg1"/>
                </a:solidFill>
                <a:latin typeface="Abadi Extra Light" panose="020B0204020104020204" pitchFamily="34" charset="0"/>
              </a:rPr>
              <a:t>There is growing interest in leveraging AI technology to help countries without sophisticated super-computers to “leapfrog” to the latest most advanced prediction systems, not only through technology transfer but also through CAPACITY transfer.</a:t>
            </a:r>
            <a:endParaRPr lang="es-AR" sz="1600" i="1">
              <a:solidFill>
                <a:schemeClr val="bg1"/>
              </a:solidFill>
              <a:latin typeface="Abadi Extra Light" panose="020B0204020104020204" pitchFamily="34" charset="0"/>
            </a:endParaRPr>
          </a:p>
        </p:txBody>
      </p:sp>
      <p:sp>
        <p:nvSpPr>
          <p:cNvPr id="9" name="CuadroTexto 8">
            <a:extLst>
              <a:ext uri="{FF2B5EF4-FFF2-40B4-BE49-F238E27FC236}">
                <a16:creationId xmlns:a16="http://schemas.microsoft.com/office/drawing/2014/main" id="{4E90F74E-1868-CA8E-87B7-99D996942E6F}"/>
              </a:ext>
            </a:extLst>
          </p:cNvPr>
          <p:cNvSpPr txBox="1"/>
          <p:nvPr/>
        </p:nvSpPr>
        <p:spPr>
          <a:xfrm>
            <a:off x="155543" y="683561"/>
            <a:ext cx="1814658" cy="4832092"/>
          </a:xfrm>
          <a:prstGeom prst="rect">
            <a:avLst/>
          </a:prstGeom>
          <a:noFill/>
        </p:spPr>
        <p:txBody>
          <a:bodyPr wrap="square">
            <a:spAutoFit/>
          </a:bodyPr>
          <a:lstStyle/>
          <a:p>
            <a:pPr algn="just"/>
            <a:r>
              <a:rPr lang="en-US" sz="1400" i="1">
                <a:solidFill>
                  <a:schemeClr val="bg2">
                    <a:lumMod val="25000"/>
                  </a:schemeClr>
                </a:solidFill>
              </a:rPr>
              <a:t>Norway has a long-standing capacity development relation with Malawi through projects that aims to provide institutional support and capacity building for weather and climate services, improving the quality of forecasts  to enhance the countries preparedness and prevention. </a:t>
            </a:r>
          </a:p>
          <a:p>
            <a:pPr algn="just"/>
            <a:endParaRPr lang="en-US" sz="1400" i="1">
              <a:solidFill>
                <a:schemeClr val="bg2">
                  <a:lumMod val="25000"/>
                </a:schemeClr>
              </a:solidFill>
            </a:endParaRPr>
          </a:p>
          <a:p>
            <a:pPr algn="just"/>
            <a:r>
              <a:rPr lang="en-US" sz="1400" i="1">
                <a:solidFill>
                  <a:schemeClr val="bg2">
                    <a:lumMod val="25000"/>
                  </a:schemeClr>
                </a:solidFill>
              </a:rPr>
              <a:t>CREWS ASW comes to reinforce the collaboration by boosting innovative pilots. </a:t>
            </a:r>
            <a:endParaRPr lang="es-AR" sz="1400" i="1">
              <a:solidFill>
                <a:schemeClr val="bg2">
                  <a:lumMod val="25000"/>
                </a:schemeClr>
              </a:solidFill>
            </a:endParaRPr>
          </a:p>
        </p:txBody>
      </p:sp>
      <p:sp>
        <p:nvSpPr>
          <p:cNvPr id="11" name="CuadroTexto 10">
            <a:extLst>
              <a:ext uri="{FF2B5EF4-FFF2-40B4-BE49-F238E27FC236}">
                <a16:creationId xmlns:a16="http://schemas.microsoft.com/office/drawing/2014/main" id="{0EBFF04F-679E-36AF-1EA6-088938D8910E}"/>
              </a:ext>
            </a:extLst>
          </p:cNvPr>
          <p:cNvSpPr txBox="1"/>
          <p:nvPr/>
        </p:nvSpPr>
        <p:spPr>
          <a:xfrm>
            <a:off x="4696120" y="683561"/>
            <a:ext cx="7389041" cy="2215991"/>
          </a:xfrm>
          <a:prstGeom prst="rect">
            <a:avLst/>
          </a:prstGeom>
          <a:noFill/>
        </p:spPr>
        <p:txBody>
          <a:bodyPr wrap="square">
            <a:spAutoFit/>
          </a:bodyPr>
          <a:lstStyle/>
          <a:p>
            <a:r>
              <a:rPr lang="en-US" b="1">
                <a:solidFill>
                  <a:schemeClr val="tx2">
                    <a:lumMod val="75000"/>
                    <a:lumOff val="25000"/>
                  </a:schemeClr>
                </a:solidFill>
              </a:rPr>
              <a:t>Artificial Intelligence (AI) for Early Warnings for All (EW4All)—Malawi Pilot Project </a:t>
            </a:r>
            <a:r>
              <a:rPr lang="en-US">
                <a:solidFill>
                  <a:schemeClr val="tx2">
                    <a:lumMod val="75000"/>
                    <a:lumOff val="25000"/>
                  </a:schemeClr>
                </a:solidFill>
              </a:rPr>
              <a:t>(USD 250,000) 2025 -2026</a:t>
            </a:r>
          </a:p>
          <a:p>
            <a:endParaRPr lang="en-US"/>
          </a:p>
          <a:p>
            <a:pPr algn="just"/>
            <a:r>
              <a:rPr lang="en-US" sz="1600"/>
              <a:t>The Project aims to pilot the </a:t>
            </a:r>
            <a:r>
              <a:rPr lang="en-US" sz="1600" b="1"/>
              <a:t>use of Artificial Intelligence (AI) to enhance weather prediction capabilities </a:t>
            </a:r>
            <a:r>
              <a:rPr lang="en-US" sz="1600"/>
              <a:t>and </a:t>
            </a:r>
            <a:r>
              <a:rPr lang="en-US" sz="1600" b="1"/>
              <a:t>strengthen early warning systems </a:t>
            </a:r>
            <a:r>
              <a:rPr lang="en-US" sz="1600"/>
              <a:t>in </a:t>
            </a:r>
            <a:r>
              <a:rPr lang="en-US" sz="1600" b="1"/>
              <a:t>Malawi</a:t>
            </a:r>
            <a:r>
              <a:rPr lang="en-US" sz="1600"/>
              <a:t> through a powerful partnership between </a:t>
            </a:r>
            <a:r>
              <a:rPr lang="en-US" sz="1600" b="1"/>
              <a:t>MET Norway </a:t>
            </a:r>
            <a:r>
              <a:rPr lang="en-US" sz="1600"/>
              <a:t>and </a:t>
            </a:r>
            <a:r>
              <a:rPr lang="en-US" sz="1600" b="1"/>
              <a:t>Department of Climate Change and Meteorological Services of Malawi</a:t>
            </a:r>
            <a:r>
              <a:rPr lang="en-US" sz="1600"/>
              <a:t>.</a:t>
            </a:r>
          </a:p>
          <a:p>
            <a:endParaRPr lang="en-US" sz="1800" b="0" i="0" u="none" strike="noStrike" baseline="0">
              <a:solidFill>
                <a:srgbClr val="000000"/>
              </a:solidFill>
              <a:latin typeface="Calibri" panose="020F0502020204030204" pitchFamily="34" charset="0"/>
            </a:endParaRPr>
          </a:p>
        </p:txBody>
      </p:sp>
      <p:sp>
        <p:nvSpPr>
          <p:cNvPr id="15" name="CuadroTexto 14">
            <a:extLst>
              <a:ext uri="{FF2B5EF4-FFF2-40B4-BE49-F238E27FC236}">
                <a16:creationId xmlns:a16="http://schemas.microsoft.com/office/drawing/2014/main" id="{EAB57588-919E-DAAF-BD42-9FFE2EA28A0A}"/>
              </a:ext>
            </a:extLst>
          </p:cNvPr>
          <p:cNvSpPr txBox="1"/>
          <p:nvPr/>
        </p:nvSpPr>
        <p:spPr>
          <a:xfrm>
            <a:off x="5337145" y="2899552"/>
            <a:ext cx="6408654" cy="2308324"/>
          </a:xfrm>
          <a:prstGeom prst="rect">
            <a:avLst/>
          </a:prstGeom>
          <a:noFill/>
        </p:spPr>
        <p:txBody>
          <a:bodyPr wrap="square">
            <a:spAutoFit/>
          </a:bodyPr>
          <a:lstStyle/>
          <a:p>
            <a:pPr marL="285750" indent="-285750">
              <a:buFont typeface="Arial" panose="020B0604020202020204" pitchFamily="34" charset="0"/>
              <a:buChar char="•"/>
            </a:pPr>
            <a:r>
              <a:rPr lang="en-US" sz="1600" b="1" i="0" u="none" strike="noStrike" baseline="0">
                <a:solidFill>
                  <a:schemeClr val="bg2">
                    <a:lumMod val="25000"/>
                  </a:schemeClr>
                </a:solidFill>
              </a:rPr>
              <a:t>Integrating the AI-WP system </a:t>
            </a:r>
            <a:r>
              <a:rPr lang="en-US" sz="1600" b="0" i="0" u="none" strike="noStrike" baseline="0">
                <a:solidFill>
                  <a:schemeClr val="bg2">
                    <a:lumMod val="25000"/>
                  </a:schemeClr>
                </a:solidFill>
              </a:rPr>
              <a:t>into DCCMS’s forecasting workflow; </a:t>
            </a:r>
          </a:p>
          <a:p>
            <a:pPr marL="285750" indent="-285750">
              <a:buFont typeface="Arial" panose="020B0604020202020204" pitchFamily="34" charset="0"/>
              <a:buChar char="•"/>
            </a:pPr>
            <a:r>
              <a:rPr lang="en-US" sz="1600" b="0" i="0" u="none" strike="noStrike" baseline="0">
                <a:solidFill>
                  <a:schemeClr val="bg2">
                    <a:lumMod val="25000"/>
                  </a:schemeClr>
                </a:solidFill>
              </a:rPr>
              <a:t>Providing </a:t>
            </a:r>
            <a:r>
              <a:rPr lang="en-US" sz="1600" b="1" i="0" u="none" strike="noStrike" baseline="0">
                <a:solidFill>
                  <a:schemeClr val="bg2">
                    <a:lumMod val="25000"/>
                  </a:schemeClr>
                </a:solidFill>
              </a:rPr>
              <a:t>targeted training and technical support </a:t>
            </a:r>
            <a:r>
              <a:rPr lang="en-US" sz="1600" b="0" i="0" u="none" strike="noStrike" baseline="0">
                <a:solidFill>
                  <a:schemeClr val="bg2">
                    <a:lumMod val="25000"/>
                  </a:schemeClr>
                </a:solidFill>
              </a:rPr>
              <a:t>to DCCMS staff; </a:t>
            </a:r>
          </a:p>
          <a:p>
            <a:pPr marL="285750" indent="-285750">
              <a:buFont typeface="Arial" panose="020B0604020202020204" pitchFamily="34" charset="0"/>
              <a:buChar char="•"/>
            </a:pPr>
            <a:r>
              <a:rPr lang="en-US" sz="1600" b="1" i="0" u="none" strike="noStrike" baseline="0">
                <a:solidFill>
                  <a:schemeClr val="bg2">
                    <a:lumMod val="25000"/>
                  </a:schemeClr>
                </a:solidFill>
              </a:rPr>
              <a:t>Evaluating improvements</a:t>
            </a:r>
            <a:r>
              <a:rPr lang="en-US" sz="1600" b="0" i="0" u="none" strike="noStrike" baseline="0">
                <a:solidFill>
                  <a:schemeClr val="bg2">
                    <a:lumMod val="25000"/>
                  </a:schemeClr>
                </a:solidFill>
              </a:rPr>
              <a:t> in forecast accuracy, lead time, and usability; </a:t>
            </a:r>
          </a:p>
          <a:p>
            <a:pPr marL="285750" indent="-285750">
              <a:buFont typeface="Arial" panose="020B0604020202020204" pitchFamily="34" charset="0"/>
              <a:buChar char="•"/>
            </a:pPr>
            <a:r>
              <a:rPr lang="en-US" sz="1600" b="1" i="0" u="none" strike="noStrike" baseline="0">
                <a:solidFill>
                  <a:schemeClr val="bg2">
                    <a:lumMod val="25000"/>
                  </a:schemeClr>
                </a:solidFill>
              </a:rPr>
              <a:t>Gathering feedback </a:t>
            </a:r>
            <a:r>
              <a:rPr lang="en-US" sz="1600" b="0" i="0" u="none" strike="noStrike" baseline="0">
                <a:solidFill>
                  <a:schemeClr val="bg2">
                    <a:lumMod val="25000"/>
                  </a:schemeClr>
                </a:solidFill>
              </a:rPr>
              <a:t>on operational integration through forecaster interviews, focus groups, and participatory workshops; </a:t>
            </a:r>
          </a:p>
          <a:p>
            <a:pPr marL="285750" indent="-285750">
              <a:buFont typeface="Arial" panose="020B0604020202020204" pitchFamily="34" charset="0"/>
              <a:buChar char="•"/>
            </a:pPr>
            <a:r>
              <a:rPr lang="en-US" sz="1600" b="0" i="0" u="none" strike="noStrike" baseline="0">
                <a:solidFill>
                  <a:schemeClr val="bg2">
                    <a:lumMod val="25000"/>
                  </a:schemeClr>
                </a:solidFill>
              </a:rPr>
              <a:t>Producing </a:t>
            </a:r>
            <a:r>
              <a:rPr lang="en-US" sz="1600" b="1" i="0" u="none" strike="noStrike" baseline="0">
                <a:solidFill>
                  <a:schemeClr val="bg2">
                    <a:lumMod val="25000"/>
                  </a:schemeClr>
                </a:solidFill>
              </a:rPr>
              <a:t>actionable insights and a roadmap for potential scale-up </a:t>
            </a:r>
            <a:r>
              <a:rPr lang="en-US" sz="1600" b="0" i="0" u="none" strike="noStrike" baseline="0">
                <a:solidFill>
                  <a:schemeClr val="bg2">
                    <a:lumMod val="25000"/>
                  </a:schemeClr>
                </a:solidFill>
              </a:rPr>
              <a:t>in other regions. </a:t>
            </a:r>
          </a:p>
          <a:p>
            <a:endParaRPr lang="es-AR" sz="1600" b="0" i="0" u="none" strike="noStrike" baseline="0">
              <a:solidFill>
                <a:schemeClr val="bg2">
                  <a:lumMod val="25000"/>
                </a:schemeClr>
              </a:solidFill>
            </a:endParaRPr>
          </a:p>
        </p:txBody>
      </p:sp>
      <p:pic>
        <p:nvPicPr>
          <p:cNvPr id="17" name="Imagen 16">
            <a:extLst>
              <a:ext uri="{FF2B5EF4-FFF2-40B4-BE49-F238E27FC236}">
                <a16:creationId xmlns:a16="http://schemas.microsoft.com/office/drawing/2014/main" id="{1FBE823E-5910-1FD7-AACF-94E0DE6B01EE}"/>
              </a:ext>
            </a:extLst>
          </p:cNvPr>
          <p:cNvPicPr>
            <a:picLocks noChangeAspect="1"/>
          </p:cNvPicPr>
          <p:nvPr/>
        </p:nvPicPr>
        <p:blipFill>
          <a:blip r:embed="rId3">
            <a:alphaModFix amt="35000"/>
          </a:blip>
          <a:stretch>
            <a:fillRect/>
          </a:stretch>
        </p:blipFill>
        <p:spPr>
          <a:xfrm>
            <a:off x="2245886" y="783535"/>
            <a:ext cx="2202018" cy="4615530"/>
          </a:xfrm>
          <a:prstGeom prst="rect">
            <a:avLst/>
          </a:prstGeom>
        </p:spPr>
      </p:pic>
      <p:sp>
        <p:nvSpPr>
          <p:cNvPr id="18" name="CuadroTexto 17">
            <a:hlinkClick r:id="rId4"/>
            <a:extLst>
              <a:ext uri="{FF2B5EF4-FFF2-40B4-BE49-F238E27FC236}">
                <a16:creationId xmlns:a16="http://schemas.microsoft.com/office/drawing/2014/main" id="{591EA6F7-404A-B605-184B-F92AB1DA75DD}"/>
              </a:ext>
            </a:extLst>
          </p:cNvPr>
          <p:cNvSpPr txBox="1"/>
          <p:nvPr/>
        </p:nvSpPr>
        <p:spPr>
          <a:xfrm>
            <a:off x="9432667" y="5358146"/>
            <a:ext cx="2603790" cy="307777"/>
          </a:xfrm>
          <a:prstGeom prst="rect">
            <a:avLst/>
          </a:prstGeom>
          <a:noFill/>
        </p:spPr>
        <p:txBody>
          <a:bodyPr wrap="none" rtlCol="0">
            <a:spAutoFit/>
          </a:bodyPr>
          <a:lstStyle/>
          <a:p>
            <a:r>
              <a:rPr lang="en-GB" sz="1400">
                <a:solidFill>
                  <a:srgbClr val="005BAA"/>
                </a:solidFill>
              </a:rPr>
              <a:t>ACCESS HERE TO READ MORE!</a:t>
            </a:r>
            <a:endParaRPr lang="es-AR" sz="1400">
              <a:solidFill>
                <a:srgbClr val="005BAA"/>
              </a:solidFill>
            </a:endParaRPr>
          </a:p>
        </p:txBody>
      </p:sp>
      <p:pic>
        <p:nvPicPr>
          <p:cNvPr id="20" name="Gráfico 19" descr="Vínculo contorno">
            <a:extLst>
              <a:ext uri="{FF2B5EF4-FFF2-40B4-BE49-F238E27FC236}">
                <a16:creationId xmlns:a16="http://schemas.microsoft.com/office/drawing/2014/main" id="{19BA7539-5D63-8ECB-32D2-1892941998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25147" y="5303859"/>
            <a:ext cx="416350" cy="416350"/>
          </a:xfrm>
          <a:prstGeom prst="rect">
            <a:avLst/>
          </a:prstGeom>
        </p:spPr>
      </p:pic>
    </p:spTree>
    <p:extLst>
      <p:ext uri="{BB962C8B-B14F-4D97-AF65-F5344CB8AC3E}">
        <p14:creationId xmlns:p14="http://schemas.microsoft.com/office/powerpoint/2010/main" val="48244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59487A2-C313-2CB9-D67E-0AD099611046}"/>
              </a:ext>
            </a:extLst>
          </p:cNvPr>
          <p:cNvSpPr>
            <a:spLocks noGrp="1"/>
          </p:cNvSpPr>
          <p:nvPr>
            <p:ph type="body" idx="10"/>
          </p:nvPr>
        </p:nvSpPr>
        <p:spPr>
          <a:xfrm>
            <a:off x="0" y="-46285"/>
            <a:ext cx="10032668" cy="401966"/>
          </a:xfr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algn="l"/>
            <a:r>
              <a:rPr lang="en-GB" sz="1800">
                <a:solidFill>
                  <a:schemeClr val="lt1"/>
                </a:solidFill>
                <a:latin typeface="+mn-lt"/>
                <a:cs typeface="+mn-cs"/>
              </a:rPr>
              <a:t>Project Management Improvement processes - </a:t>
            </a:r>
            <a:r>
              <a:rPr lang="en-GB" sz="1800">
                <a:solidFill>
                  <a:schemeClr val="tx2">
                    <a:lumMod val="75000"/>
                    <a:lumOff val="25000"/>
                  </a:schemeClr>
                </a:solidFill>
                <a:latin typeface="+mn-lt"/>
                <a:cs typeface="+mn-cs"/>
              </a:rPr>
              <a:t>ON GOING</a:t>
            </a:r>
            <a:endParaRPr lang="es-AR" sz="1800">
              <a:solidFill>
                <a:schemeClr val="tx2">
                  <a:lumMod val="75000"/>
                  <a:lumOff val="25000"/>
                </a:schemeClr>
              </a:solidFill>
              <a:latin typeface="+mn-lt"/>
              <a:cs typeface="+mn-cs"/>
            </a:endParaRPr>
          </a:p>
        </p:txBody>
      </p:sp>
      <p:sp>
        <p:nvSpPr>
          <p:cNvPr id="4" name="Marcador de contenido 3">
            <a:extLst>
              <a:ext uri="{FF2B5EF4-FFF2-40B4-BE49-F238E27FC236}">
                <a16:creationId xmlns:a16="http://schemas.microsoft.com/office/drawing/2014/main" id="{6784FE01-FEF1-3661-944F-3225CECDB9E4}"/>
              </a:ext>
            </a:extLst>
          </p:cNvPr>
          <p:cNvSpPr>
            <a:spLocks noGrp="1"/>
          </p:cNvSpPr>
          <p:nvPr>
            <p:ph sz="half" idx="2"/>
          </p:nvPr>
        </p:nvSpPr>
        <p:spPr>
          <a:xfrm>
            <a:off x="378746" y="4301716"/>
            <a:ext cx="4620394" cy="1416923"/>
          </a:xfrm>
          <a:solidFill>
            <a:schemeClr val="tx2">
              <a:lumMod val="75000"/>
              <a:lumOff val="25000"/>
            </a:schemeClr>
          </a:solidFill>
        </p:spPr>
        <p:txBody>
          <a:bodyPr/>
          <a:lstStyle/>
          <a:p>
            <a:pPr algn="just"/>
            <a:r>
              <a:rPr lang="en-US" sz="1400" i="1">
                <a:solidFill>
                  <a:schemeClr val="bg1">
                    <a:lumMod val="85000"/>
                  </a:schemeClr>
                </a:solidFill>
                <a:latin typeface="+mn-lt"/>
              </a:rPr>
              <a:t>A full report and the PM strategy will be presented/shared at the Executive Council, highlighting the progress in strengthening WMO's project space, expanding partnerships, and reinforcing the Organization's commitment to becoming more Member-driven and responsive in delivering on strategic needs and priorities.  </a:t>
            </a:r>
          </a:p>
          <a:p>
            <a:pPr algn="just"/>
            <a:endParaRPr lang="es-AR" sz="1400" i="1">
              <a:solidFill>
                <a:schemeClr val="bg1">
                  <a:lumMod val="85000"/>
                </a:schemeClr>
              </a:solidFill>
              <a:latin typeface="+mn-lt"/>
            </a:endParaRPr>
          </a:p>
        </p:txBody>
      </p:sp>
      <p:grpSp>
        <p:nvGrpSpPr>
          <p:cNvPr id="12" name="Grupo 11">
            <a:extLst>
              <a:ext uri="{FF2B5EF4-FFF2-40B4-BE49-F238E27FC236}">
                <a16:creationId xmlns:a16="http://schemas.microsoft.com/office/drawing/2014/main" id="{7E584124-E4B7-B275-9B48-73FC078D6CBA}"/>
              </a:ext>
            </a:extLst>
          </p:cNvPr>
          <p:cNvGrpSpPr/>
          <p:nvPr/>
        </p:nvGrpSpPr>
        <p:grpSpPr>
          <a:xfrm>
            <a:off x="237254" y="1230198"/>
            <a:ext cx="4950346" cy="2565908"/>
            <a:chOff x="6595295" y="860910"/>
            <a:chExt cx="4662990" cy="2057400"/>
          </a:xfrm>
        </p:grpSpPr>
        <p:pic>
          <p:nvPicPr>
            <p:cNvPr id="6" name="Imagen 5">
              <a:extLst>
                <a:ext uri="{FF2B5EF4-FFF2-40B4-BE49-F238E27FC236}">
                  <a16:creationId xmlns:a16="http://schemas.microsoft.com/office/drawing/2014/main" id="{3B6F7805-FD3D-FC8D-58E9-B90581D4C442}"/>
                </a:ext>
              </a:extLst>
            </p:cNvPr>
            <p:cNvPicPr>
              <a:picLocks noChangeAspect="1"/>
            </p:cNvPicPr>
            <p:nvPr/>
          </p:nvPicPr>
          <p:blipFill>
            <a:blip r:embed="rId3"/>
            <a:srcRect r="7093"/>
            <a:stretch/>
          </p:blipFill>
          <p:spPr>
            <a:xfrm>
              <a:off x="6595295" y="860910"/>
              <a:ext cx="4407002" cy="2057400"/>
            </a:xfrm>
            <a:prstGeom prst="rect">
              <a:avLst/>
            </a:prstGeom>
            <a:ln>
              <a:noFill/>
            </a:ln>
          </p:spPr>
        </p:pic>
        <p:pic>
          <p:nvPicPr>
            <p:cNvPr id="11" name="Imagen 10">
              <a:extLst>
                <a:ext uri="{FF2B5EF4-FFF2-40B4-BE49-F238E27FC236}">
                  <a16:creationId xmlns:a16="http://schemas.microsoft.com/office/drawing/2014/main" id="{9C1D9E5E-0777-5F81-EFE5-2CAE6D59DFF7}"/>
                </a:ext>
              </a:extLst>
            </p:cNvPr>
            <p:cNvPicPr>
              <a:picLocks noChangeAspect="1"/>
            </p:cNvPicPr>
            <p:nvPr/>
          </p:nvPicPr>
          <p:blipFill>
            <a:blip r:embed="rId4"/>
            <a:stretch>
              <a:fillRect/>
            </a:stretch>
          </p:blipFill>
          <p:spPr>
            <a:xfrm>
              <a:off x="6595295" y="1479333"/>
              <a:ext cx="4662990" cy="1298933"/>
            </a:xfrm>
            <a:prstGeom prst="rect">
              <a:avLst/>
            </a:prstGeom>
            <a:ln>
              <a:noFill/>
            </a:ln>
          </p:spPr>
        </p:pic>
        <p:sp>
          <p:nvSpPr>
            <p:cNvPr id="9" name="Rectángulo 8">
              <a:extLst>
                <a:ext uri="{FF2B5EF4-FFF2-40B4-BE49-F238E27FC236}">
                  <a16:creationId xmlns:a16="http://schemas.microsoft.com/office/drawing/2014/main" id="{BAFDA5C0-303F-F585-CD4E-BB913017AE28}"/>
                </a:ext>
              </a:extLst>
            </p:cNvPr>
            <p:cNvSpPr/>
            <p:nvPr/>
          </p:nvSpPr>
          <p:spPr>
            <a:xfrm>
              <a:off x="6929325" y="2512795"/>
              <a:ext cx="3953162" cy="2654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grpSp>
      <p:grpSp>
        <p:nvGrpSpPr>
          <p:cNvPr id="37" name="Grupo 36">
            <a:extLst>
              <a:ext uri="{FF2B5EF4-FFF2-40B4-BE49-F238E27FC236}">
                <a16:creationId xmlns:a16="http://schemas.microsoft.com/office/drawing/2014/main" id="{A1B1045D-C005-BE2B-CA64-F490061D8232}"/>
              </a:ext>
            </a:extLst>
          </p:cNvPr>
          <p:cNvGrpSpPr/>
          <p:nvPr/>
        </p:nvGrpSpPr>
        <p:grpSpPr>
          <a:xfrm>
            <a:off x="4999140" y="799144"/>
            <a:ext cx="6955606" cy="3718099"/>
            <a:chOff x="5161751" y="1109263"/>
            <a:chExt cx="6955606" cy="3718099"/>
          </a:xfrm>
        </p:grpSpPr>
        <p:sp>
          <p:nvSpPr>
            <p:cNvPr id="14" name="CuadroTexto 13">
              <a:extLst>
                <a:ext uri="{FF2B5EF4-FFF2-40B4-BE49-F238E27FC236}">
                  <a16:creationId xmlns:a16="http://schemas.microsoft.com/office/drawing/2014/main" id="{C51AF4FE-7BBC-B6BC-F6D6-0E6C5C4019D1}"/>
                </a:ext>
              </a:extLst>
            </p:cNvPr>
            <p:cNvSpPr txBox="1"/>
            <p:nvPr/>
          </p:nvSpPr>
          <p:spPr>
            <a:xfrm>
              <a:off x="6595964" y="1109263"/>
              <a:ext cx="5521393" cy="2308324"/>
            </a:xfrm>
            <a:prstGeom prst="rect">
              <a:avLst/>
            </a:prstGeom>
            <a:noFill/>
          </p:spPr>
          <p:txBody>
            <a:bodyPr wrap="square">
              <a:spAutoFit/>
            </a:bodyPr>
            <a:lstStyle/>
            <a:p>
              <a:pPr algn="just"/>
              <a:r>
                <a:rPr lang="en-US" sz="1600"/>
                <a:t>The consultancy mandated by Decision 11 was reinstated in 2024 to complete the </a:t>
              </a:r>
              <a:r>
                <a:rPr lang="en-US" sz="1600" b="1"/>
                <a:t>external evaluation </a:t>
              </a:r>
              <a:r>
                <a:rPr lang="en-US" sz="1600"/>
                <a:t>of WMO's approach to projects. The final report is currently under review.</a:t>
              </a:r>
            </a:p>
            <a:p>
              <a:pPr algn="just"/>
              <a:endParaRPr lang="en-US" sz="1600"/>
            </a:p>
            <a:p>
              <a:pPr algn="just"/>
              <a:r>
                <a:rPr lang="en-US" sz="1600"/>
                <a:t>Furthermore, an </a:t>
              </a:r>
              <a:r>
                <a:rPr lang="en-US" sz="1600" b="1"/>
                <a:t>internal evaluation </a:t>
              </a:r>
              <a:r>
                <a:rPr lang="en-US" sz="1600"/>
                <a:t>was carried out by the project teams and the Project Management Board to gain a deeper understanding of opportunities, challenges, and areas for improvement.</a:t>
              </a:r>
              <a:endParaRPr lang="es-AR" sz="1600"/>
            </a:p>
          </p:txBody>
        </p:sp>
        <p:sp>
          <p:nvSpPr>
            <p:cNvPr id="15" name="CuadroTexto 14">
              <a:extLst>
                <a:ext uri="{FF2B5EF4-FFF2-40B4-BE49-F238E27FC236}">
                  <a16:creationId xmlns:a16="http://schemas.microsoft.com/office/drawing/2014/main" id="{1FD2256F-973C-0907-EA45-12C1DF0DE917}"/>
                </a:ext>
              </a:extLst>
            </p:cNvPr>
            <p:cNvSpPr txBox="1"/>
            <p:nvPr/>
          </p:nvSpPr>
          <p:spPr>
            <a:xfrm>
              <a:off x="5161751" y="2125977"/>
              <a:ext cx="838986" cy="461665"/>
            </a:xfrm>
            <a:prstGeom prst="rect">
              <a:avLst/>
            </a:prstGeom>
            <a:solidFill>
              <a:srgbClr val="FFE285"/>
            </a:solidFill>
          </p:spPr>
          <p:txBody>
            <a:bodyPr wrap="square" rtlCol="0">
              <a:spAutoFit/>
            </a:bodyPr>
            <a:lstStyle/>
            <a:p>
              <a:pPr algn="ctr"/>
              <a:r>
                <a:rPr lang="en-GB" sz="2400" b="1">
                  <a:solidFill>
                    <a:schemeClr val="bg2">
                      <a:lumMod val="50000"/>
                    </a:schemeClr>
                  </a:solidFill>
                </a:rPr>
                <a:t>2024</a:t>
              </a:r>
              <a:endParaRPr lang="es-AR" sz="2400" b="1">
                <a:solidFill>
                  <a:schemeClr val="bg2">
                    <a:lumMod val="50000"/>
                  </a:schemeClr>
                </a:solidFill>
              </a:endParaRPr>
            </a:p>
          </p:txBody>
        </p:sp>
        <p:sp>
          <p:nvSpPr>
            <p:cNvPr id="16" name="CuadroTexto 15">
              <a:extLst>
                <a:ext uri="{FF2B5EF4-FFF2-40B4-BE49-F238E27FC236}">
                  <a16:creationId xmlns:a16="http://schemas.microsoft.com/office/drawing/2014/main" id="{BB05E760-731A-7544-D572-6E6097360BEB}"/>
                </a:ext>
              </a:extLst>
            </p:cNvPr>
            <p:cNvSpPr txBox="1"/>
            <p:nvPr/>
          </p:nvSpPr>
          <p:spPr>
            <a:xfrm>
              <a:off x="5161751" y="2599882"/>
              <a:ext cx="864836" cy="461665"/>
            </a:xfrm>
            <a:prstGeom prst="rect">
              <a:avLst/>
            </a:prstGeom>
            <a:solidFill>
              <a:srgbClr val="FFE285"/>
            </a:solidFill>
          </p:spPr>
          <p:txBody>
            <a:bodyPr wrap="square" rtlCol="0">
              <a:spAutoFit/>
            </a:bodyPr>
            <a:lstStyle>
              <a:defPPr>
                <a:defRPr lang="en-FR"/>
              </a:defPPr>
              <a:lvl1pPr algn="ctr">
                <a:defRPr b="1">
                  <a:solidFill>
                    <a:schemeClr val="bg2">
                      <a:lumMod val="50000"/>
                    </a:schemeClr>
                  </a:solidFill>
                </a:defRPr>
              </a:lvl1pPr>
            </a:lstStyle>
            <a:p>
              <a:r>
                <a:rPr lang="en-GB" sz="2400"/>
                <a:t>2025</a:t>
              </a:r>
              <a:endParaRPr lang="es-AR" sz="2400"/>
            </a:p>
          </p:txBody>
        </p:sp>
        <p:sp>
          <p:nvSpPr>
            <p:cNvPr id="17" name="CuadroTexto 16">
              <a:extLst>
                <a:ext uri="{FF2B5EF4-FFF2-40B4-BE49-F238E27FC236}">
                  <a16:creationId xmlns:a16="http://schemas.microsoft.com/office/drawing/2014/main" id="{26369C65-A502-CAEA-47F4-74E81EC83FC7}"/>
                </a:ext>
              </a:extLst>
            </p:cNvPr>
            <p:cNvSpPr txBox="1"/>
            <p:nvPr/>
          </p:nvSpPr>
          <p:spPr>
            <a:xfrm>
              <a:off x="6664753" y="3503923"/>
              <a:ext cx="5438128" cy="1323439"/>
            </a:xfrm>
            <a:prstGeom prst="rect">
              <a:avLst/>
            </a:prstGeom>
            <a:noFill/>
          </p:spPr>
          <p:txBody>
            <a:bodyPr wrap="square">
              <a:spAutoFit/>
            </a:bodyPr>
            <a:lstStyle/>
            <a:p>
              <a:pPr algn="just"/>
              <a:r>
                <a:rPr lang="en-US" sz="1600"/>
                <a:t>Both evaluations served the Secretariat to build a project management improvement plan that aims the optimization of resource utilization and professionalizing processes, prioritizing the needs of Members and the technical expertise provided.</a:t>
              </a:r>
              <a:endParaRPr lang="es-AR" sz="1600"/>
            </a:p>
          </p:txBody>
        </p:sp>
        <p:cxnSp>
          <p:nvCxnSpPr>
            <p:cNvPr id="23" name="Conector recto 22">
              <a:extLst>
                <a:ext uri="{FF2B5EF4-FFF2-40B4-BE49-F238E27FC236}">
                  <a16:creationId xmlns:a16="http://schemas.microsoft.com/office/drawing/2014/main" id="{96202A7D-AAB1-E2A9-DFB5-839AB9D6BE6F}"/>
                </a:ext>
              </a:extLst>
            </p:cNvPr>
            <p:cNvCxnSpPr>
              <a:cxnSpLocks/>
            </p:cNvCxnSpPr>
            <p:nvPr/>
          </p:nvCxnSpPr>
          <p:spPr>
            <a:xfrm>
              <a:off x="5581244" y="1683730"/>
              <a:ext cx="1014720" cy="0"/>
            </a:xfrm>
            <a:prstGeom prst="line">
              <a:avLst/>
            </a:prstGeom>
            <a:ln w="38100">
              <a:solidFill>
                <a:srgbClr val="FFC000"/>
              </a:solidFill>
              <a:prstDash val="dashDot"/>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F8CB0F10-1269-7AA2-ED50-432FB560A4D2}"/>
                </a:ext>
              </a:extLst>
            </p:cNvPr>
            <p:cNvCxnSpPr>
              <a:cxnSpLocks/>
            </p:cNvCxnSpPr>
            <p:nvPr/>
          </p:nvCxnSpPr>
          <p:spPr>
            <a:xfrm>
              <a:off x="6095430" y="2866018"/>
              <a:ext cx="500534" cy="0"/>
            </a:xfrm>
            <a:prstGeom prst="line">
              <a:avLst/>
            </a:prstGeom>
            <a:ln w="38100">
              <a:solidFill>
                <a:srgbClr val="FFC000"/>
              </a:solidFill>
              <a:prstDash val="dashDot"/>
            </a:ln>
          </p:spPr>
          <p:style>
            <a:lnRef idx="2">
              <a:schemeClr val="accent1"/>
            </a:lnRef>
            <a:fillRef idx="0">
              <a:schemeClr val="accent1"/>
            </a:fillRef>
            <a:effectRef idx="1">
              <a:schemeClr val="accent1"/>
            </a:effectRef>
            <a:fontRef idx="minor">
              <a:schemeClr val="tx1"/>
            </a:fontRef>
          </p:style>
        </p:cxnSp>
        <p:cxnSp>
          <p:nvCxnSpPr>
            <p:cNvPr id="25" name="Conector recto 24">
              <a:extLst>
                <a:ext uri="{FF2B5EF4-FFF2-40B4-BE49-F238E27FC236}">
                  <a16:creationId xmlns:a16="http://schemas.microsoft.com/office/drawing/2014/main" id="{9DF52EF4-FE87-7040-A60A-167A11A9DFBF}"/>
                </a:ext>
              </a:extLst>
            </p:cNvPr>
            <p:cNvCxnSpPr>
              <a:cxnSpLocks/>
            </p:cNvCxnSpPr>
            <p:nvPr/>
          </p:nvCxnSpPr>
          <p:spPr>
            <a:xfrm flipV="1">
              <a:off x="5581244" y="1683730"/>
              <a:ext cx="0" cy="404827"/>
            </a:xfrm>
            <a:prstGeom prst="line">
              <a:avLst/>
            </a:prstGeom>
            <a:ln w="38100">
              <a:solidFill>
                <a:srgbClr val="FFC000"/>
              </a:solidFill>
              <a:prstDash val="dashDot"/>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F76FCC87-3AD5-5ACE-DD08-99D7FDFDC76B}"/>
                </a:ext>
              </a:extLst>
            </p:cNvPr>
            <p:cNvCxnSpPr>
              <a:cxnSpLocks/>
            </p:cNvCxnSpPr>
            <p:nvPr/>
          </p:nvCxnSpPr>
          <p:spPr>
            <a:xfrm>
              <a:off x="5596102" y="3061547"/>
              <a:ext cx="0" cy="912768"/>
            </a:xfrm>
            <a:prstGeom prst="line">
              <a:avLst/>
            </a:prstGeom>
            <a:ln w="38100">
              <a:solidFill>
                <a:srgbClr val="FFC000"/>
              </a:solidFill>
              <a:prstDash val="dashDot"/>
            </a:ln>
          </p:spPr>
          <p:style>
            <a:lnRef idx="2">
              <a:schemeClr val="accent1"/>
            </a:lnRef>
            <a:fillRef idx="0">
              <a:schemeClr val="accent1"/>
            </a:fillRef>
            <a:effectRef idx="1">
              <a:schemeClr val="accent1"/>
            </a:effectRef>
            <a:fontRef idx="minor">
              <a:schemeClr val="tx1"/>
            </a:fontRef>
          </p:style>
        </p:cxnSp>
        <p:cxnSp>
          <p:nvCxnSpPr>
            <p:cNvPr id="31" name="Conector recto 30">
              <a:extLst>
                <a:ext uri="{FF2B5EF4-FFF2-40B4-BE49-F238E27FC236}">
                  <a16:creationId xmlns:a16="http://schemas.microsoft.com/office/drawing/2014/main" id="{A29CDE77-A1DD-1365-3A97-C006A607E10A}"/>
                </a:ext>
              </a:extLst>
            </p:cNvPr>
            <p:cNvCxnSpPr>
              <a:cxnSpLocks/>
            </p:cNvCxnSpPr>
            <p:nvPr/>
          </p:nvCxnSpPr>
          <p:spPr>
            <a:xfrm flipH="1">
              <a:off x="5596102" y="3974315"/>
              <a:ext cx="1068651" cy="0"/>
            </a:xfrm>
            <a:prstGeom prst="line">
              <a:avLst/>
            </a:prstGeom>
            <a:ln w="38100">
              <a:solidFill>
                <a:srgbClr val="FFC000"/>
              </a:solidFill>
              <a:prstDash val="dashDot"/>
            </a:ln>
          </p:spPr>
          <p:style>
            <a:lnRef idx="2">
              <a:schemeClr val="accent1"/>
            </a:lnRef>
            <a:fillRef idx="0">
              <a:schemeClr val="accent1"/>
            </a:fillRef>
            <a:effectRef idx="1">
              <a:schemeClr val="accent1"/>
            </a:effectRef>
            <a:fontRef idx="minor">
              <a:schemeClr val="tx1"/>
            </a:fontRef>
          </p:style>
        </p:cxnSp>
      </p:grpSp>
      <p:sp>
        <p:nvSpPr>
          <p:cNvPr id="38" name="CuadroTexto 37">
            <a:extLst>
              <a:ext uri="{FF2B5EF4-FFF2-40B4-BE49-F238E27FC236}">
                <a16:creationId xmlns:a16="http://schemas.microsoft.com/office/drawing/2014/main" id="{B8DAEBAF-8247-9FAE-2F1B-5C57CFBE98F8}"/>
              </a:ext>
            </a:extLst>
          </p:cNvPr>
          <p:cNvSpPr txBox="1"/>
          <p:nvPr/>
        </p:nvSpPr>
        <p:spPr>
          <a:xfrm>
            <a:off x="5979618" y="4642600"/>
            <a:ext cx="5975128" cy="954107"/>
          </a:xfrm>
          <a:prstGeom prst="rect">
            <a:avLst/>
          </a:prstGeom>
          <a:noFill/>
        </p:spPr>
        <p:txBody>
          <a:bodyPr wrap="square" rtlCol="0">
            <a:spAutoFit/>
          </a:bodyPr>
          <a:lstStyle/>
          <a:p>
            <a:r>
              <a:rPr lang="en-GB" sz="1400"/>
              <a:t>The engagement with the Technical Commissions (SERCOM, INFCOM) has increased. Overview of the Portfolio is provided every 6 months to SERCOM and INFCOM has established a  temporary group of discussion on Infrastructure needs and expertise involvement in Projects.</a:t>
            </a:r>
            <a:endParaRPr lang="es-AR" sz="1400"/>
          </a:p>
        </p:txBody>
      </p:sp>
      <p:cxnSp>
        <p:nvCxnSpPr>
          <p:cNvPr id="40" name="Conector recto 39">
            <a:extLst>
              <a:ext uri="{FF2B5EF4-FFF2-40B4-BE49-F238E27FC236}">
                <a16:creationId xmlns:a16="http://schemas.microsoft.com/office/drawing/2014/main" id="{47297A77-CBE6-0001-831B-AE8993568518}"/>
              </a:ext>
            </a:extLst>
          </p:cNvPr>
          <p:cNvCxnSpPr/>
          <p:nvPr/>
        </p:nvCxnSpPr>
        <p:spPr>
          <a:xfrm>
            <a:off x="5533570" y="4536306"/>
            <a:ext cx="647885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86059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0BD67D-56DE-EE16-4B2C-14F9FBF770C4}"/>
              </a:ext>
            </a:extLst>
          </p:cNvPr>
          <p:cNvPicPr/>
          <p:nvPr/>
        </p:nvPicPr>
        <p:blipFill>
          <a:blip r:embed="rId2"/>
          <a:stretch>
            <a:fillRect/>
          </a:stretch>
        </p:blipFill>
        <p:spPr>
          <a:xfrm>
            <a:off x="-3757" y="5917325"/>
            <a:ext cx="71263" cy="940675"/>
          </a:xfrm>
          <a:prstGeom prst="rect">
            <a:avLst/>
          </a:prstGeom>
        </p:spPr>
      </p:pic>
      <p:sp>
        <p:nvSpPr>
          <p:cNvPr id="11" name="Rectangle 10">
            <a:extLst>
              <a:ext uri="{FF2B5EF4-FFF2-40B4-BE49-F238E27FC236}">
                <a16:creationId xmlns:a16="http://schemas.microsoft.com/office/drawing/2014/main" id="{9F85CB5D-15DC-77BE-8043-41AAAED0CD64}"/>
              </a:ext>
            </a:extLst>
          </p:cNvPr>
          <p:cNvSpPr/>
          <p:nvPr/>
        </p:nvSpPr>
        <p:spPr>
          <a:xfrm>
            <a:off x="2533173" y="645525"/>
            <a:ext cx="9055839" cy="5566949"/>
          </a:xfrm>
          <a:prstGeom prst="rect">
            <a:avLst/>
          </a:prstGeom>
          <a:solidFill>
            <a:schemeClr val="bg1">
              <a:lumMod val="95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graphicFrame>
        <p:nvGraphicFramePr>
          <p:cNvPr id="20" name="Table 19">
            <a:extLst>
              <a:ext uri="{FF2B5EF4-FFF2-40B4-BE49-F238E27FC236}">
                <a16:creationId xmlns:a16="http://schemas.microsoft.com/office/drawing/2014/main" id="{49595BC3-A3CB-E963-E794-65C3F6BF5421}"/>
              </a:ext>
            </a:extLst>
          </p:cNvPr>
          <p:cNvGraphicFramePr>
            <a:graphicFrameLocks noGrp="1"/>
          </p:cNvGraphicFramePr>
          <p:nvPr>
            <p:extLst>
              <p:ext uri="{D42A27DB-BD31-4B8C-83A1-F6EECF244321}">
                <p14:modId xmlns:p14="http://schemas.microsoft.com/office/powerpoint/2010/main" val="1168733473"/>
              </p:ext>
            </p:extLst>
          </p:nvPr>
        </p:nvGraphicFramePr>
        <p:xfrm>
          <a:off x="2748815" y="844195"/>
          <a:ext cx="8624559" cy="3749040"/>
        </p:xfrm>
        <a:graphic>
          <a:graphicData uri="http://schemas.openxmlformats.org/drawingml/2006/table">
            <a:tbl>
              <a:tblPr firstRow="1" bandRow="1">
                <a:tableStyleId>{5C22544A-7EE6-4342-B048-85BDC9FD1C3A}</a:tableStyleId>
              </a:tblPr>
              <a:tblGrid>
                <a:gridCol w="3520975">
                  <a:extLst>
                    <a:ext uri="{9D8B030D-6E8A-4147-A177-3AD203B41FA5}">
                      <a16:colId xmlns:a16="http://schemas.microsoft.com/office/drawing/2014/main" val="2259648082"/>
                    </a:ext>
                  </a:extLst>
                </a:gridCol>
                <a:gridCol w="939800">
                  <a:extLst>
                    <a:ext uri="{9D8B030D-6E8A-4147-A177-3AD203B41FA5}">
                      <a16:colId xmlns:a16="http://schemas.microsoft.com/office/drawing/2014/main" val="1823495967"/>
                    </a:ext>
                  </a:extLst>
                </a:gridCol>
                <a:gridCol w="1320800">
                  <a:extLst>
                    <a:ext uri="{9D8B030D-6E8A-4147-A177-3AD203B41FA5}">
                      <a16:colId xmlns:a16="http://schemas.microsoft.com/office/drawing/2014/main" val="3951291676"/>
                    </a:ext>
                  </a:extLst>
                </a:gridCol>
                <a:gridCol w="1620365">
                  <a:extLst>
                    <a:ext uri="{9D8B030D-6E8A-4147-A177-3AD203B41FA5}">
                      <a16:colId xmlns:a16="http://schemas.microsoft.com/office/drawing/2014/main" val="3275999335"/>
                    </a:ext>
                  </a:extLst>
                </a:gridCol>
                <a:gridCol w="1222619">
                  <a:extLst>
                    <a:ext uri="{9D8B030D-6E8A-4147-A177-3AD203B41FA5}">
                      <a16:colId xmlns:a16="http://schemas.microsoft.com/office/drawing/2014/main" val="656956482"/>
                    </a:ext>
                  </a:extLst>
                </a:gridCol>
              </a:tblGrid>
              <a:tr h="395593">
                <a:tc>
                  <a:txBody>
                    <a:bodyPr/>
                    <a:lstStyle/>
                    <a:p>
                      <a:r>
                        <a:rPr lang="fr-CH" sz="1300" b="1">
                          <a:solidFill>
                            <a:sysClr val="windowText" lastClr="000000"/>
                          </a:solidFill>
                        </a:rPr>
                        <a:t>Project</a:t>
                      </a:r>
                      <a:r>
                        <a:rPr lang="en-CH" sz="1300" b="1">
                          <a:solidFill>
                            <a:sysClr val="windowText" lastClr="000000"/>
                          </a:solidFill>
                        </a:rPr>
                        <a:t> </a:t>
                      </a:r>
                      <a:r>
                        <a:rPr lang="fr-CH" sz="1300" b="1">
                          <a:solidFill>
                            <a:sysClr val="windowText" lastClr="000000"/>
                          </a:solidFill>
                        </a:rPr>
                        <a:t>|</a:t>
                      </a:r>
                      <a:r>
                        <a:rPr lang="en-CH" sz="1300" b="1">
                          <a:solidFill>
                            <a:sysClr val="windowText" lastClr="000000"/>
                          </a:solidFill>
                        </a:rPr>
                        <a:t> </a:t>
                      </a:r>
                      <a:r>
                        <a:rPr lang="fr-CH" sz="1300" b="1">
                          <a:solidFill>
                            <a:sysClr val="windowText" lastClr="000000"/>
                          </a:solidFill>
                        </a:rPr>
                        <a:t>Contribution</a:t>
                      </a:r>
                      <a:endParaRPr lang="en-CH" sz="1300" b="1">
                        <a:solidFill>
                          <a:sysClr val="windowText" lastClr="000000"/>
                        </a:solidFill>
                      </a:endParaRPr>
                    </a:p>
                  </a:txBody>
                  <a:tcPr>
                    <a:lnL w="12700" cmpd="sng">
                      <a:noFill/>
                    </a:lnL>
                    <a:lnR w="3175" cap="flat" cmpd="sng" algn="ctr">
                      <a:no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300" b="1" kern="1200">
                          <a:solidFill>
                            <a:sysClr val="windowText" lastClr="000000"/>
                          </a:solidFill>
                          <a:latin typeface="+mn-lt"/>
                          <a:ea typeface="+mn-ea"/>
                          <a:cs typeface="+mn-cs"/>
                        </a:rPr>
                        <a:t>Donor</a:t>
                      </a:r>
                      <a:endParaRPr lang="en-CH" sz="1300" b="1">
                        <a:solidFill>
                          <a:sysClr val="windowText" lastClr="000000"/>
                        </a:solidFill>
                      </a:endParaRP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H" sz="1300" b="1" kern="1200">
                          <a:solidFill>
                            <a:sysClr val="windowText" lastClr="000000"/>
                          </a:solidFill>
                          <a:latin typeface="+mn-lt"/>
                          <a:ea typeface="+mn-ea"/>
                          <a:cs typeface="+mn-cs"/>
                        </a:rPr>
                        <a:t>Commitment</a:t>
                      </a:r>
                      <a:r>
                        <a:rPr lang="fr-CH" sz="1300" b="1" kern="1200">
                          <a:solidFill>
                            <a:sysClr val="windowText" lastClr="000000"/>
                          </a:solidFill>
                          <a:latin typeface="+mn-lt"/>
                          <a:ea typeface="+mn-ea"/>
                          <a:cs typeface="+mn-cs"/>
                        </a:rPr>
                        <a:t> </a:t>
                      </a:r>
                      <a:endParaRPr lang="en-CH" sz="1300" b="1" kern="1200">
                        <a:solidFill>
                          <a:sysClr val="windowText" lastClr="000000"/>
                        </a:solidFill>
                        <a:latin typeface="+mn-lt"/>
                        <a:ea typeface="+mn-ea"/>
                        <a:cs typeface="+mn-cs"/>
                      </a:endParaRPr>
                    </a:p>
                    <a:p>
                      <a:pPr algn="l"/>
                      <a:r>
                        <a:rPr lang="fr-CH" sz="1300" b="1" kern="1200">
                          <a:solidFill>
                            <a:sysClr val="windowText" lastClr="000000"/>
                          </a:solidFill>
                          <a:latin typeface="+mn-lt"/>
                          <a:ea typeface="+mn-ea"/>
                          <a:cs typeface="+mn-cs"/>
                        </a:rPr>
                        <a:t>planned</a:t>
                      </a:r>
                      <a:endParaRPr lang="en-CH" sz="1300" b="1">
                        <a:solidFill>
                          <a:sysClr val="windowText" lastClr="000000"/>
                        </a:solidFill>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a:r>
                        <a:rPr lang="fr-CH" sz="1300" b="1" kern="1200">
                          <a:solidFill>
                            <a:sysClr val="windowText" lastClr="000000"/>
                          </a:solidFill>
                          <a:latin typeface="+mn-lt"/>
                          <a:ea typeface="+mn-ea"/>
                          <a:cs typeface="+mn-cs"/>
                        </a:rPr>
                        <a:t>A</a:t>
                      </a:r>
                      <a:r>
                        <a:rPr lang="en-CH" sz="1300" b="1" kern="1200">
                          <a:solidFill>
                            <a:sysClr val="windowText" lastClr="000000"/>
                          </a:solidFill>
                          <a:latin typeface="+mn-lt"/>
                          <a:ea typeface="+mn-ea"/>
                          <a:cs typeface="+mn-cs"/>
                        </a:rPr>
                        <a:t>pproval </a:t>
                      </a:r>
                    </a:p>
                    <a:p>
                      <a:pPr algn="l"/>
                      <a:r>
                        <a:rPr lang="en-CH" sz="1300" b="1" kern="1200">
                          <a:solidFill>
                            <a:sysClr val="windowText" lastClr="000000"/>
                          </a:solidFill>
                          <a:latin typeface="+mn-lt"/>
                          <a:ea typeface="+mn-ea"/>
                          <a:cs typeface="+mn-cs"/>
                        </a:rPr>
                        <a:t>Status</a:t>
                      </a:r>
                      <a:endParaRPr lang="en-CH" sz="1300" b="1">
                        <a:solidFill>
                          <a:sysClr val="windowText" lastClr="000000"/>
                        </a:solidFill>
                      </a:endParaRPr>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a:r>
                        <a:rPr lang="fr-CH" sz="1300" b="1" kern="1200">
                          <a:solidFill>
                            <a:sysClr val="windowText" lastClr="000000"/>
                          </a:solidFill>
                          <a:latin typeface="+mn-lt"/>
                          <a:ea typeface="+mn-ea"/>
                          <a:cs typeface="+mn-cs"/>
                        </a:rPr>
                        <a:t>Income expected</a:t>
                      </a:r>
                      <a:endParaRPr lang="en-CH" sz="1300" b="1" kern="1200">
                        <a:solidFill>
                          <a:sysClr val="windowText" lastClr="000000"/>
                        </a:solidFill>
                        <a:latin typeface="+mn-lt"/>
                        <a:ea typeface="+mn-ea"/>
                        <a:cs typeface="+mn-cs"/>
                      </a:endParaRPr>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942679119"/>
                  </a:ext>
                </a:extLst>
              </a:tr>
              <a:tr h="216000">
                <a:tc gridSpan="5">
                  <a:txBody>
                    <a:bodyPr/>
                    <a:lstStyle/>
                    <a:p>
                      <a:pPr algn="l"/>
                      <a:r>
                        <a:rPr lang="en-CH" sz="1100" b="0" i="1" kern="1200">
                          <a:solidFill>
                            <a:sysClr val="windowText" lastClr="000000"/>
                          </a:solidFill>
                          <a:latin typeface="+mn-lt"/>
                          <a:ea typeface="+mn-ea"/>
                          <a:cs typeface="+mn-cs"/>
                        </a:rPr>
                        <a:t>2026</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CH"/>
                    </a:p>
                  </a:txBody>
                  <a:tcPr/>
                </a:tc>
                <a:tc hMerge="1">
                  <a:txBody>
                    <a:bodyPr/>
                    <a:lstStyle/>
                    <a:p>
                      <a:endParaRPr lang="en-CH"/>
                    </a:p>
                  </a:txBody>
                  <a:tcPr>
                    <a:lnL w="12700" cmpd="sng">
                      <a:noFill/>
                    </a:lnL>
                    <a:lnT w="3175" cap="flat" cmpd="sng" algn="ctr">
                      <a:solidFill>
                        <a:schemeClr val="tx1"/>
                      </a:solidFill>
                      <a:prstDash val="solid"/>
                      <a:round/>
                      <a:headEnd type="none" w="med" len="med"/>
                      <a:tailEnd type="none" w="med" len="med"/>
                    </a:lnT>
                  </a:tcPr>
                </a:tc>
                <a:tc hMerge="1">
                  <a:txBody>
                    <a:bodyPr/>
                    <a:lstStyle/>
                    <a:p>
                      <a:endParaRPr lang="en-CH"/>
                    </a:p>
                  </a:txBody>
                  <a:tcPr/>
                </a:tc>
                <a:tc hMerge="1">
                  <a:txBody>
                    <a:bodyPr/>
                    <a:lstStyle/>
                    <a:p>
                      <a:pPr algn="ct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50129993"/>
                  </a:ext>
                </a:extLst>
              </a:tr>
              <a:tr h="411051">
                <a:tc>
                  <a:txBody>
                    <a:bodyPr/>
                    <a:lstStyle/>
                    <a:p>
                      <a:r>
                        <a:rPr lang="en-CH" sz="1100" b="0" kern="1200">
                          <a:solidFill>
                            <a:sysClr val="windowText" lastClr="000000"/>
                          </a:solidFill>
                          <a:latin typeface="+mn-lt"/>
                          <a:ea typeface="+mn-ea"/>
                          <a:cs typeface="+mn-cs"/>
                        </a:rPr>
                        <a:t>Enhancing Africa’s Climate Resilience: Strengthening Early Warning Systems for All through South-South Cooperation</a:t>
                      </a: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CIDCA</a:t>
                      </a:r>
                      <a:endParaRPr lang="en-CH"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CHF 3,2</a:t>
                      </a:r>
                      <a:r>
                        <a:rPr lang="en-CH" sz="1100" b="0" i="1" kern="1200">
                          <a:solidFill>
                            <a:sysClr val="windowText" lastClr="000000"/>
                          </a:solidFill>
                          <a:latin typeface="+mn-lt"/>
                          <a:ea typeface="+mn-ea"/>
                          <a:cs typeface="+mn-cs"/>
                        </a:rPr>
                        <a:t> </a:t>
                      </a:r>
                      <a:r>
                        <a:rPr lang="fr-CH" sz="1100" b="0" i="1" kern="1200">
                          <a:solidFill>
                            <a:sysClr val="windowText" lastClr="000000"/>
                          </a:solidFill>
                          <a:latin typeface="+mn-lt"/>
                          <a:ea typeface="+mn-ea"/>
                          <a:cs typeface="+mn-cs"/>
                        </a:rPr>
                        <a:t> M</a:t>
                      </a:r>
                      <a:endParaRPr lang="en-CH" sz="1100" b="0"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en-CH" sz="1100" b="0" i="1" kern="1200">
                          <a:solidFill>
                            <a:sysClr val="windowText" lastClr="000000"/>
                          </a:solidFill>
                          <a:latin typeface="+mn-lt"/>
                          <a:ea typeface="+mn-ea"/>
                          <a:cs typeface="+mn-cs"/>
                        </a:rPr>
                        <a:t>Not  submitted</a:t>
                      </a:r>
                      <a:endParaRPr lang="en-CH" sz="1100" b="0"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2026</a:t>
                      </a: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51719464"/>
                  </a:ext>
                </a:extLst>
              </a:tr>
              <a:tr h="411051">
                <a:tc>
                  <a:txBody>
                    <a:bodyPr/>
                    <a:lstStyle/>
                    <a:p>
                      <a:r>
                        <a:rPr lang="en-US" sz="1100" b="0" kern="1200">
                          <a:solidFill>
                            <a:sysClr val="windowText" lastClr="000000"/>
                          </a:solidFill>
                          <a:latin typeface="+mn-lt"/>
                          <a:ea typeface="+mn-ea"/>
                          <a:cs typeface="+mn-cs"/>
                        </a:rPr>
                        <a:t>Integrated Drought Management for the Riverine Countries of the Drin Basin </a:t>
                      </a:r>
                      <a:endParaRPr lang="en-CH" sz="1100" b="0" kern="1200">
                        <a:solidFill>
                          <a:sysClr val="windowText" lastClr="000000"/>
                        </a:solidFill>
                        <a:latin typeface="+mn-lt"/>
                        <a:ea typeface="+mn-ea"/>
                        <a:cs typeface="+mn-cs"/>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AF</a:t>
                      </a:r>
                      <a:endParaRPr lang="en-CH"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CHF </a:t>
                      </a:r>
                      <a:r>
                        <a:rPr lang="en-CH" sz="1100" b="0" i="1" kern="1200">
                          <a:solidFill>
                            <a:sysClr val="windowText" lastClr="000000"/>
                          </a:solidFill>
                          <a:latin typeface="+mn-lt"/>
                          <a:ea typeface="+mn-ea"/>
                          <a:cs typeface="+mn-cs"/>
                        </a:rPr>
                        <a:t>  </a:t>
                      </a:r>
                      <a:r>
                        <a:rPr lang="fr-CH" sz="1100" b="0" i="1" kern="1200">
                          <a:solidFill>
                            <a:sysClr val="windowText" lastClr="000000"/>
                          </a:solidFill>
                          <a:latin typeface="+mn-lt"/>
                          <a:ea typeface="+mn-ea"/>
                          <a:cs typeface="+mn-cs"/>
                        </a:rPr>
                        <a:t>11.4 M</a:t>
                      </a:r>
                      <a:endParaRPr lang="en-CH" sz="1100" b="0"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err="1">
                          <a:solidFill>
                            <a:sysClr val="windowText" lastClr="000000"/>
                          </a:solidFill>
                          <a:latin typeface="+mn-lt"/>
                          <a:ea typeface="+mn-ea"/>
                          <a:cs typeface="+mn-cs"/>
                        </a:rPr>
                        <a:t>Pre-Concept</a:t>
                      </a:r>
                      <a:r>
                        <a:rPr lang="fr-CH" sz="1100" b="0" i="1" kern="1200">
                          <a:solidFill>
                            <a:sysClr val="windowText" lastClr="000000"/>
                          </a:solidFill>
                          <a:latin typeface="+mn-lt"/>
                          <a:ea typeface="+mn-ea"/>
                          <a:cs typeface="+mn-cs"/>
                        </a:rPr>
                        <a:t> </a:t>
                      </a:r>
                      <a:r>
                        <a:rPr lang="fr-CH" sz="1100" b="0" i="1" kern="1200" err="1">
                          <a:solidFill>
                            <a:sysClr val="windowText" lastClr="000000"/>
                          </a:solidFill>
                          <a:latin typeface="+mn-lt"/>
                          <a:ea typeface="+mn-ea"/>
                          <a:cs typeface="+mn-cs"/>
                        </a:rPr>
                        <a:t>Approved</a:t>
                      </a:r>
                      <a:endParaRPr lang="en-CH" sz="1100" b="0"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2026</a:t>
                      </a: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55955596"/>
                  </a:ext>
                </a:extLst>
              </a:tr>
              <a:tr h="411051">
                <a:tc>
                  <a:txBody>
                    <a:bodyPr/>
                    <a:lstStyle/>
                    <a:p>
                      <a:r>
                        <a:rPr lang="en-US" sz="1100" b="0" kern="1200">
                          <a:solidFill>
                            <a:sysClr val="windowText" lastClr="000000"/>
                          </a:solidFill>
                          <a:latin typeface="+mn-lt"/>
                          <a:ea typeface="+mn-ea"/>
                          <a:cs typeface="+mn-cs"/>
                        </a:rPr>
                        <a:t>Adapting National and Regional Water Resources Management - Costa Rica &amp; Panama</a:t>
                      </a: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AF</a:t>
                      </a:r>
                      <a:endParaRPr lang="en-US"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CHF </a:t>
                      </a:r>
                      <a:r>
                        <a:rPr lang="en-CH" sz="1100" b="0" i="1" kern="1200">
                          <a:solidFill>
                            <a:sysClr val="windowText" lastClr="000000"/>
                          </a:solidFill>
                          <a:latin typeface="+mn-lt"/>
                          <a:ea typeface="+mn-ea"/>
                          <a:cs typeface="+mn-cs"/>
                        </a:rPr>
                        <a:t>  </a:t>
                      </a:r>
                      <a:r>
                        <a:rPr lang="fr-CH" sz="1100" b="0" i="1" kern="1200">
                          <a:solidFill>
                            <a:sysClr val="windowText" lastClr="000000"/>
                          </a:solidFill>
                          <a:latin typeface="+mn-lt"/>
                          <a:ea typeface="+mn-ea"/>
                          <a:cs typeface="+mn-cs"/>
                        </a:rPr>
                        <a:t>11.4 M</a:t>
                      </a:r>
                      <a:endParaRPr lang="en-CH" sz="1100" b="0"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Pre-Concept Approved</a:t>
                      </a:r>
                      <a:endParaRPr lang="en-CH" sz="1100" b="0"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2026</a:t>
                      </a: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813775483"/>
                  </a:ext>
                </a:extLst>
              </a:tr>
              <a:tr h="411051">
                <a:tc>
                  <a:txBody>
                    <a:bodyPr/>
                    <a:lstStyle/>
                    <a:p>
                      <a:r>
                        <a:rPr lang="en-US" sz="1100" b="0" kern="1200">
                          <a:solidFill>
                            <a:sysClr val="windowText" lastClr="000000"/>
                          </a:solidFill>
                          <a:latin typeface="+mn-lt"/>
                          <a:ea typeface="+mn-ea"/>
                          <a:cs typeface="+mn-cs"/>
                        </a:rPr>
                        <a:t>An Integrated System for Evaluating Hydrological Status and Outlooks - South America</a:t>
                      </a: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AF</a:t>
                      </a:r>
                      <a:endParaRPr lang="en-US"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CHF </a:t>
                      </a:r>
                      <a:r>
                        <a:rPr lang="en-CH" sz="1100" b="0" i="1" kern="1200">
                          <a:solidFill>
                            <a:sysClr val="windowText" lastClr="000000"/>
                          </a:solidFill>
                          <a:latin typeface="+mn-lt"/>
                          <a:ea typeface="+mn-ea"/>
                          <a:cs typeface="+mn-cs"/>
                        </a:rPr>
                        <a:t>  </a:t>
                      </a:r>
                      <a:r>
                        <a:rPr lang="fr-CH" sz="1100" b="0" i="1" kern="1200">
                          <a:solidFill>
                            <a:sysClr val="windowText" lastClr="000000"/>
                          </a:solidFill>
                          <a:latin typeface="+mn-lt"/>
                          <a:ea typeface="+mn-ea"/>
                          <a:cs typeface="+mn-cs"/>
                        </a:rPr>
                        <a:t>11.4 M</a:t>
                      </a:r>
                      <a:endParaRPr lang="en-CH" sz="1100" b="0"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err="1">
                          <a:solidFill>
                            <a:sysClr val="windowText" lastClr="000000"/>
                          </a:solidFill>
                          <a:latin typeface="+mn-lt"/>
                          <a:ea typeface="+mn-ea"/>
                          <a:cs typeface="+mn-cs"/>
                        </a:rPr>
                        <a:t>Pre-Concept</a:t>
                      </a:r>
                      <a:r>
                        <a:rPr lang="fr-CH" sz="1100" b="0" i="1" kern="1200">
                          <a:solidFill>
                            <a:sysClr val="windowText" lastClr="000000"/>
                          </a:solidFill>
                          <a:latin typeface="+mn-lt"/>
                          <a:ea typeface="+mn-ea"/>
                          <a:cs typeface="+mn-cs"/>
                        </a:rPr>
                        <a:t> </a:t>
                      </a:r>
                      <a:r>
                        <a:rPr lang="fr-CH" sz="1100" b="0" i="1" kern="1200" err="1">
                          <a:solidFill>
                            <a:sysClr val="windowText" lastClr="000000"/>
                          </a:solidFill>
                          <a:latin typeface="+mn-lt"/>
                          <a:ea typeface="+mn-ea"/>
                          <a:cs typeface="+mn-cs"/>
                        </a:rPr>
                        <a:t>Approved</a:t>
                      </a:r>
                      <a:endParaRPr lang="en-CH" sz="1100" b="0"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2026</a:t>
                      </a: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41290645"/>
                  </a:ext>
                </a:extLst>
              </a:tr>
              <a:tr h="411051">
                <a:tc>
                  <a:txBody>
                    <a:bodyPr/>
                    <a:lstStyle/>
                    <a:p>
                      <a:r>
                        <a:rPr lang="fr-CH" sz="1100" b="0" kern="1200">
                          <a:solidFill>
                            <a:sysClr val="windowText" lastClr="000000"/>
                          </a:solidFill>
                          <a:latin typeface="+mn-lt"/>
                          <a:ea typeface="+mn-ea"/>
                          <a:cs typeface="+mn-cs"/>
                        </a:rPr>
                        <a:t>Integrated </a:t>
                      </a:r>
                      <a:r>
                        <a:rPr lang="en-US" sz="1100" b="0" kern="1200">
                          <a:solidFill>
                            <a:sysClr val="windowText" lastClr="000000"/>
                          </a:solidFill>
                          <a:latin typeface="+mn-lt"/>
                          <a:ea typeface="+mn-ea"/>
                          <a:cs typeface="+mn-cs"/>
                        </a:rPr>
                        <a:t>Drought</a:t>
                      </a:r>
                      <a:r>
                        <a:rPr lang="fr-CH" sz="1100" b="0" kern="1200">
                          <a:solidFill>
                            <a:sysClr val="windowText" lastClr="000000"/>
                          </a:solidFill>
                          <a:latin typeface="+mn-lt"/>
                          <a:ea typeface="+mn-ea"/>
                          <a:cs typeface="+mn-cs"/>
                        </a:rPr>
                        <a:t> Management Central Asia</a:t>
                      </a:r>
                      <a:endParaRPr lang="en-CH" sz="1100" b="0" kern="1200">
                        <a:solidFill>
                          <a:sysClr val="windowText" lastClr="000000"/>
                        </a:solidFill>
                        <a:latin typeface="+mn-lt"/>
                        <a:ea typeface="+mn-ea"/>
                        <a:cs typeface="+mn-cs"/>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AF</a:t>
                      </a:r>
                      <a:endParaRPr lang="en-CH"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CHF </a:t>
                      </a:r>
                      <a:r>
                        <a:rPr lang="en-CH" sz="1100" b="0" i="1" kern="1200">
                          <a:solidFill>
                            <a:sysClr val="windowText" lastClr="000000"/>
                          </a:solidFill>
                          <a:latin typeface="+mn-lt"/>
                          <a:ea typeface="+mn-ea"/>
                          <a:cs typeface="+mn-cs"/>
                        </a:rPr>
                        <a:t> </a:t>
                      </a:r>
                      <a:r>
                        <a:rPr lang="fr-CH" sz="1100" b="0" i="1" kern="1200">
                          <a:solidFill>
                            <a:sysClr val="windowText" lastClr="000000"/>
                          </a:solidFill>
                          <a:latin typeface="+mn-lt"/>
                          <a:ea typeface="+mn-ea"/>
                          <a:cs typeface="+mn-cs"/>
                        </a:rPr>
                        <a:t>11.4 M</a:t>
                      </a:r>
                      <a:endParaRPr lang="en-CH" sz="1100" b="0" i="1"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en-CH" sz="1100" b="0" i="1" kern="1200">
                          <a:solidFill>
                            <a:sysClr val="windowText" lastClr="000000"/>
                          </a:solidFill>
                          <a:latin typeface="+mn-lt"/>
                          <a:ea typeface="+mn-ea"/>
                          <a:cs typeface="+mn-cs"/>
                        </a:rPr>
                        <a:t>1st AF approval ongoing</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a:t>
                      </a:r>
                      <a:r>
                        <a:rPr lang="en-CH" sz="1100" b="0" i="1" kern="1200">
                          <a:solidFill>
                            <a:sysClr val="windowText" lastClr="000000"/>
                          </a:solidFill>
                          <a:latin typeface="+mn-lt"/>
                          <a:ea typeface="+mn-ea"/>
                          <a:cs typeface="+mn-cs"/>
                        </a:rPr>
                        <a:t>6</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4909322"/>
                  </a:ext>
                </a:extLst>
              </a:tr>
              <a:tr h="411051">
                <a:tc>
                  <a:txBody>
                    <a:bodyPr/>
                    <a:lstStyle/>
                    <a:p>
                      <a:r>
                        <a:rPr lang="fr-CH" sz="1100" b="0" kern="1200">
                          <a:solidFill>
                            <a:sysClr val="windowText" lastClr="000000"/>
                          </a:solidFill>
                          <a:latin typeface="+mn-lt"/>
                          <a:ea typeface="+mn-ea"/>
                          <a:cs typeface="+mn-cs"/>
                        </a:rPr>
                        <a:t>To be prioritized </a:t>
                      </a:r>
                      <a:r>
                        <a:rPr lang="en-CH" sz="1100" b="0" kern="1200">
                          <a:solidFill>
                            <a:sysClr val="windowText" lastClr="000000"/>
                          </a:solidFill>
                          <a:latin typeface="+mn-lt"/>
                          <a:ea typeface="+mn-ea"/>
                          <a:cs typeface="+mn-cs"/>
                        </a:rPr>
                        <a:t>by WMO &amp; CREWS | P</a:t>
                      </a:r>
                      <a:r>
                        <a:rPr lang="fr-CH" sz="1100" b="0" kern="1200">
                          <a:solidFill>
                            <a:sysClr val="windowText" lastClr="000000"/>
                          </a:solidFill>
                          <a:latin typeface="+mn-lt"/>
                          <a:ea typeface="+mn-ea"/>
                          <a:cs typeface="+mn-cs"/>
                        </a:rPr>
                        <a:t>otentially</a:t>
                      </a:r>
                      <a:r>
                        <a:rPr lang="en-CH" sz="1100" b="0" kern="1200">
                          <a:solidFill>
                            <a:sysClr val="windowText" lastClr="000000"/>
                          </a:solidFill>
                          <a:latin typeface="+mn-lt"/>
                          <a:ea typeface="+mn-ea"/>
                          <a:cs typeface="+mn-cs"/>
                        </a:rPr>
                        <a:t> Benin,</a:t>
                      </a:r>
                      <a:r>
                        <a:rPr lang="fr-CH" sz="1100" b="0" kern="1200">
                          <a:solidFill>
                            <a:sysClr val="windowText" lastClr="000000"/>
                          </a:solidFill>
                          <a:latin typeface="+mn-lt"/>
                          <a:ea typeface="+mn-ea"/>
                          <a:cs typeface="+mn-cs"/>
                        </a:rPr>
                        <a:t> Nepal &amp; Bangladesh</a:t>
                      </a:r>
                      <a:r>
                        <a:rPr lang="en-CH" sz="1100" b="0" kern="1200">
                          <a:solidFill>
                            <a:sysClr val="windowText" lastClr="000000"/>
                          </a:solidFill>
                          <a:latin typeface="+mn-lt"/>
                          <a:ea typeface="+mn-ea"/>
                          <a:cs typeface="+mn-cs"/>
                        </a:rPr>
                        <a:t>, ...</a:t>
                      </a:r>
                      <a:endParaRPr lang="fr-CH" sz="1100" b="0" kern="1200">
                        <a:solidFill>
                          <a:sysClr val="windowText" lastClr="000000"/>
                        </a:solidFill>
                        <a:latin typeface="+mn-lt"/>
                        <a:ea typeface="+mn-ea"/>
                        <a:cs typeface="+mn-cs"/>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CREWS</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TBD</a:t>
                      </a:r>
                      <a:endParaRPr lang="en-CH" sz="1100" b="0"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en-CH" sz="1100" b="0" i="1" kern="1200">
                          <a:solidFill>
                            <a:sysClr val="windowText" lastClr="000000"/>
                          </a:solidFill>
                          <a:latin typeface="+mn-lt"/>
                          <a:ea typeface="+mn-ea"/>
                          <a:cs typeface="+mn-cs"/>
                        </a:rPr>
                        <a:t>Pipeline Briefs submitted</a:t>
                      </a:r>
                      <a:endParaRPr lang="en-CH" sz="1100" b="0"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2026</a:t>
                      </a: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51087560"/>
                  </a:ext>
                </a:extLst>
              </a:tr>
              <a:tr h="216000">
                <a:tc gridSpan="2">
                  <a:txBody>
                    <a:bodyPr/>
                    <a:lstStyle/>
                    <a:p>
                      <a:r>
                        <a:rPr lang="en-CH" sz="1200" b="1" kern="1200">
                          <a:solidFill>
                            <a:schemeClr val="bg1"/>
                          </a:solidFill>
                          <a:latin typeface="+mn-lt"/>
                          <a:ea typeface="+mn-ea"/>
                          <a:cs typeface="+mn-cs"/>
                        </a:rPr>
                        <a:t>Tentative</a:t>
                      </a:r>
                      <a:r>
                        <a:rPr lang="fr-CH" sz="1200" b="1" kern="1200">
                          <a:solidFill>
                            <a:schemeClr val="bg1"/>
                          </a:solidFill>
                          <a:latin typeface="+mn-lt"/>
                          <a:ea typeface="+mn-ea"/>
                          <a:cs typeface="+mn-cs"/>
                        </a:rPr>
                        <a:t> expected </a:t>
                      </a:r>
                      <a:r>
                        <a:rPr lang="en-CH" sz="1200" b="1" kern="1200">
                          <a:solidFill>
                            <a:schemeClr val="bg1"/>
                          </a:solidFill>
                          <a:latin typeface="+mn-lt"/>
                          <a:ea typeface="+mn-ea"/>
                          <a:cs typeface="+mn-cs"/>
                        </a:rPr>
                        <a:t>commitments |</a:t>
                      </a:r>
                      <a:r>
                        <a:rPr lang="fr-CH" sz="1200" b="1" kern="1200">
                          <a:solidFill>
                            <a:schemeClr val="bg1"/>
                          </a:solidFill>
                          <a:latin typeface="+mn-lt"/>
                          <a:ea typeface="+mn-ea"/>
                          <a:cs typeface="+mn-cs"/>
                        </a:rPr>
                        <a:t> 2026</a:t>
                      </a:r>
                    </a:p>
                  </a:txBody>
                  <a:tcPr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CH"/>
                    </a:p>
                  </a:txBody>
                  <a:tcPr/>
                </a:tc>
                <a:tc gridSpan="3">
                  <a:txBody>
                    <a:bodyPr/>
                    <a:lstStyle/>
                    <a:p>
                      <a:r>
                        <a:rPr lang="en-CH" sz="1200" b="1" i="1" kern="1200">
                          <a:solidFill>
                            <a:schemeClr val="bg1"/>
                          </a:solidFill>
                          <a:latin typeface="+mn-lt"/>
                          <a:ea typeface="+mn-ea"/>
                          <a:cs typeface="+mn-cs"/>
                        </a:rPr>
                        <a:t>Minimum 53.6 M</a:t>
                      </a:r>
                      <a:r>
                        <a:rPr lang="fr-CH" sz="1200" b="1" i="1" kern="1200">
                          <a:solidFill>
                            <a:schemeClr val="bg1"/>
                          </a:solidFill>
                          <a:latin typeface="+mn-lt"/>
                          <a:ea typeface="+mn-ea"/>
                          <a:cs typeface="+mn-cs"/>
                        </a:rPr>
                        <a:t> CHF </a:t>
                      </a:r>
                      <a:endParaRPr lang="fr-CH" sz="1200" b="1" kern="1200">
                        <a:solidFill>
                          <a:schemeClr val="bg1"/>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CH"/>
                    </a:p>
                  </a:txBody>
                  <a:tcPr/>
                </a:tc>
                <a:tc hMerge="1">
                  <a:txBody>
                    <a:bodyPr/>
                    <a:lstStyle/>
                    <a:p>
                      <a:pPr algn="ctr"/>
                      <a:endParaRPr lang="en-CH" sz="10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23400166"/>
                  </a:ext>
                </a:extLst>
              </a:tr>
            </a:tbl>
          </a:graphicData>
        </a:graphic>
      </p:graphicFrame>
      <p:sp>
        <p:nvSpPr>
          <p:cNvPr id="2" name="TextBox 1">
            <a:extLst>
              <a:ext uri="{FF2B5EF4-FFF2-40B4-BE49-F238E27FC236}">
                <a16:creationId xmlns:a16="http://schemas.microsoft.com/office/drawing/2014/main" id="{698B69AF-C7BD-4432-96F3-D330765D3AD3}"/>
              </a:ext>
            </a:extLst>
          </p:cNvPr>
          <p:cNvSpPr txBox="1"/>
          <p:nvPr/>
        </p:nvSpPr>
        <p:spPr>
          <a:xfrm>
            <a:off x="150148" y="1677853"/>
            <a:ext cx="2044919" cy="3046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err="1">
                <a:ln>
                  <a:noFill/>
                </a:ln>
                <a:solidFill>
                  <a:schemeClr val="tx2">
                    <a:lumMod val="75000"/>
                    <a:lumOff val="25000"/>
                  </a:schemeClr>
                </a:solidFill>
                <a:effectLst/>
                <a:uLnTx/>
                <a:uFillTx/>
                <a:latin typeface="Calibri" panose="020F0502020204030204"/>
                <a:ea typeface="+mn-ea"/>
                <a:cs typeface="+mn-cs"/>
              </a:rPr>
              <a:t>Projects</a:t>
            </a:r>
            <a:r>
              <a:rPr kumimoji="0" lang="fr-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 </a:t>
            </a:r>
            <a:r>
              <a:rPr kumimoji="0" lang="fr-CH" sz="2400" b="0" i="0" u="none" strike="noStrike" kern="1200" cap="none" spc="0" normalizeH="0" baseline="0" noProof="0" err="1">
                <a:ln>
                  <a:noFill/>
                </a:ln>
                <a:solidFill>
                  <a:schemeClr val="tx2">
                    <a:lumMod val="75000"/>
                    <a:lumOff val="25000"/>
                  </a:schemeClr>
                </a:solidFill>
                <a:effectLst/>
                <a:uLnTx/>
                <a:uFillTx/>
                <a:latin typeface="Calibri" panose="020F0502020204030204"/>
                <a:ea typeface="+mn-ea"/>
                <a:cs typeface="+mn-cs"/>
              </a:rPr>
              <a:t>currently</a:t>
            </a:r>
            <a:r>
              <a:rPr kumimoji="0" lang="fr-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 </a:t>
            </a:r>
            <a:r>
              <a:rPr kumimoji="0" lang="fr-CH" sz="2400" b="0" i="0" u="none" strike="noStrike" kern="1200" cap="none" spc="0" normalizeH="0" baseline="0" noProof="0" err="1">
                <a:ln>
                  <a:noFill/>
                </a:ln>
                <a:solidFill>
                  <a:schemeClr val="tx2">
                    <a:lumMod val="75000"/>
                    <a:lumOff val="25000"/>
                  </a:schemeClr>
                </a:solidFill>
                <a:effectLst/>
                <a:uLnTx/>
                <a:uFillTx/>
                <a:latin typeface="Calibri" panose="020F0502020204030204"/>
                <a:ea typeface="+mn-ea"/>
                <a:cs typeface="+mn-cs"/>
              </a:rPr>
              <a:t>under</a:t>
            </a:r>
            <a:r>
              <a:rPr kumimoji="0" lang="fr-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 </a:t>
            </a:r>
            <a:r>
              <a:rPr kumimoji="0" lang="fr-CH" sz="2400" b="0" i="0" u="none" strike="noStrike" kern="1200" cap="none" spc="0" normalizeH="0" baseline="0" noProof="0" err="1">
                <a:ln>
                  <a:noFill/>
                </a:ln>
                <a:solidFill>
                  <a:schemeClr val="tx2">
                    <a:lumMod val="75000"/>
                    <a:lumOff val="25000"/>
                  </a:schemeClr>
                </a:solidFill>
                <a:effectLst/>
                <a:uLnTx/>
                <a:uFillTx/>
                <a:latin typeface="Calibri" panose="020F0502020204030204"/>
                <a:ea typeface="+mn-ea"/>
                <a:cs typeface="+mn-cs"/>
              </a:rPr>
              <a:t>development</a:t>
            </a:r>
            <a:r>
              <a:rPr kumimoji="0" lang="fr-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With</a:t>
            </a:r>
            <a:r>
              <a:rPr kumimoji="0" lang="en-CH" sz="2400" b="1"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 </a:t>
            </a:r>
            <a:r>
              <a:rPr kumimoji="0" lang="fr-CH" sz="2400" b="1"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high pro</a:t>
            </a:r>
            <a:r>
              <a:rPr kumimoji="0" lang="en-CH" sz="2400" b="1"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b</a:t>
            </a:r>
            <a:r>
              <a:rPr kumimoji="0" lang="fr-CH" sz="2400" b="1" i="0" u="none" strike="noStrike" kern="1200" cap="none" spc="0" normalizeH="0" baseline="0" noProof="0" err="1">
                <a:ln>
                  <a:noFill/>
                </a:ln>
                <a:solidFill>
                  <a:schemeClr val="tx2">
                    <a:lumMod val="75000"/>
                    <a:lumOff val="25000"/>
                  </a:schemeClr>
                </a:solidFill>
                <a:effectLst/>
                <a:uLnTx/>
                <a:uFillTx/>
                <a:latin typeface="Calibri" panose="020F0502020204030204"/>
                <a:ea typeface="+mn-ea"/>
                <a:cs typeface="+mn-cs"/>
              </a:rPr>
              <a:t>ability</a:t>
            </a:r>
            <a:r>
              <a:rPr kumimoji="0" lang="fr-CH" sz="2400" b="1"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 </a:t>
            </a:r>
            <a:r>
              <a:rPr kumimoji="0" lang="fr-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rPr>
              <a:t>of </a:t>
            </a:r>
            <a:r>
              <a:rPr kumimoji="0" lang="fr-CH" sz="2400" b="0" i="0" u="none" strike="noStrike" kern="1200" cap="none" spc="0" normalizeH="0" baseline="0" noProof="0" err="1">
                <a:ln>
                  <a:noFill/>
                </a:ln>
                <a:solidFill>
                  <a:schemeClr val="tx2">
                    <a:lumMod val="75000"/>
                    <a:lumOff val="25000"/>
                  </a:schemeClr>
                </a:solidFill>
                <a:effectLst/>
                <a:uLnTx/>
                <a:uFillTx/>
                <a:latin typeface="Calibri" panose="020F0502020204030204"/>
                <a:ea typeface="+mn-ea"/>
                <a:cs typeface="+mn-cs"/>
              </a:rPr>
              <a:t>approval</a:t>
            </a:r>
            <a:endParaRPr kumimoji="0" lang="en-CH" sz="2400" b="0" i="0" u="none" strike="noStrike" kern="1200" cap="none" spc="0" normalizeH="0" baseline="0" noProof="0">
              <a:ln>
                <a:noFill/>
              </a:ln>
              <a:solidFill>
                <a:schemeClr val="tx2">
                  <a:lumMod val="75000"/>
                  <a:lumOff val="25000"/>
                </a:schemeClr>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D8B2F67E-F2D5-9098-15A5-2577166B2701}"/>
              </a:ext>
            </a:extLst>
          </p:cNvPr>
          <p:cNvCxnSpPr>
            <a:cxnSpLocks/>
          </p:cNvCxnSpPr>
          <p:nvPr/>
        </p:nvCxnSpPr>
        <p:spPr>
          <a:xfrm>
            <a:off x="2233730" y="891488"/>
            <a:ext cx="0" cy="497721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D0BCE06-CE7E-015C-8793-3F629322164E}"/>
              </a:ext>
            </a:extLst>
          </p:cNvPr>
          <p:cNvGraphicFramePr>
            <a:graphicFrameLocks noGrp="1"/>
          </p:cNvGraphicFramePr>
          <p:nvPr>
            <p:extLst>
              <p:ext uri="{D42A27DB-BD31-4B8C-83A1-F6EECF244321}">
                <p14:modId xmlns:p14="http://schemas.microsoft.com/office/powerpoint/2010/main" val="2821412809"/>
              </p:ext>
            </p:extLst>
          </p:nvPr>
        </p:nvGraphicFramePr>
        <p:xfrm>
          <a:off x="2748815" y="4581127"/>
          <a:ext cx="8624557" cy="943800"/>
        </p:xfrm>
        <a:graphic>
          <a:graphicData uri="http://schemas.openxmlformats.org/drawingml/2006/table">
            <a:tbl>
              <a:tblPr firstRow="1" bandRow="1">
                <a:tableStyleId>{5C22544A-7EE6-4342-B048-85BDC9FD1C3A}</a:tableStyleId>
              </a:tblPr>
              <a:tblGrid>
                <a:gridCol w="3508274">
                  <a:extLst>
                    <a:ext uri="{9D8B030D-6E8A-4147-A177-3AD203B41FA5}">
                      <a16:colId xmlns:a16="http://schemas.microsoft.com/office/drawing/2014/main" val="99013383"/>
                    </a:ext>
                  </a:extLst>
                </a:gridCol>
                <a:gridCol w="914400">
                  <a:extLst>
                    <a:ext uri="{9D8B030D-6E8A-4147-A177-3AD203B41FA5}">
                      <a16:colId xmlns:a16="http://schemas.microsoft.com/office/drawing/2014/main" val="1867549206"/>
                    </a:ext>
                  </a:extLst>
                </a:gridCol>
                <a:gridCol w="1308100">
                  <a:extLst>
                    <a:ext uri="{9D8B030D-6E8A-4147-A177-3AD203B41FA5}">
                      <a16:colId xmlns:a16="http://schemas.microsoft.com/office/drawing/2014/main" val="1816485462"/>
                    </a:ext>
                  </a:extLst>
                </a:gridCol>
                <a:gridCol w="1680878">
                  <a:extLst>
                    <a:ext uri="{9D8B030D-6E8A-4147-A177-3AD203B41FA5}">
                      <a16:colId xmlns:a16="http://schemas.microsoft.com/office/drawing/2014/main" val="2113635825"/>
                    </a:ext>
                  </a:extLst>
                </a:gridCol>
                <a:gridCol w="1212905">
                  <a:extLst>
                    <a:ext uri="{9D8B030D-6E8A-4147-A177-3AD203B41FA5}">
                      <a16:colId xmlns:a16="http://schemas.microsoft.com/office/drawing/2014/main" val="2336987434"/>
                    </a:ext>
                  </a:extLst>
                </a:gridCol>
              </a:tblGrid>
              <a:tr h="216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100" b="0" i="1" kern="1200">
                          <a:solidFill>
                            <a:sysClr val="windowText" lastClr="000000"/>
                          </a:solidFill>
                          <a:latin typeface="+mn-lt"/>
                          <a:ea typeface="+mn-ea"/>
                          <a:cs typeface="+mn-cs"/>
                        </a:rPr>
                        <a:t>2027</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CH"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CH" sz="1100" b="0" i="1"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18472070"/>
                  </a:ext>
                </a:extLst>
              </a:tr>
              <a:tr h="410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ysClr val="windowText" lastClr="000000"/>
                          </a:solidFill>
                          <a:latin typeface="+mn-lt"/>
                          <a:ea typeface="+mn-ea"/>
                          <a:cs typeface="+mn-cs"/>
                        </a:rPr>
                        <a:t>Integrated Drought Management for South Asia  </a:t>
                      </a:r>
                      <a:endParaRPr lang="en-CH" sz="1100" b="0" kern="1200">
                        <a:solidFill>
                          <a:sysClr val="windowText" lastClr="000000"/>
                        </a:solidFill>
                        <a:latin typeface="+mn-lt"/>
                        <a:ea typeface="+mn-ea"/>
                        <a:cs typeface="+mn-cs"/>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sz="1100" b="0" kern="1200">
                          <a:solidFill>
                            <a:sysClr val="windowText" lastClr="000000"/>
                          </a:solidFill>
                          <a:latin typeface="+mn-lt"/>
                          <a:ea typeface="+mn-ea"/>
                          <a:cs typeface="+mn-cs"/>
                        </a:rPr>
                        <a:t>AF</a:t>
                      </a:r>
                      <a:endParaRPr lang="en-CH" sz="11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CH" sz="1100" b="0" i="1" kern="1200">
                          <a:solidFill>
                            <a:sysClr val="windowText" lastClr="000000"/>
                          </a:solidFill>
                          <a:latin typeface="+mn-lt"/>
                          <a:ea typeface="+mn-ea"/>
                          <a:cs typeface="+mn-cs"/>
                        </a:rPr>
                        <a:t>CHF </a:t>
                      </a:r>
                      <a:r>
                        <a:rPr lang="en-CH" sz="1100" b="0" i="1" kern="1200">
                          <a:solidFill>
                            <a:sysClr val="windowText" lastClr="000000"/>
                          </a:solidFill>
                          <a:latin typeface="+mn-lt"/>
                          <a:ea typeface="+mn-ea"/>
                          <a:cs typeface="+mn-cs"/>
                        </a:rPr>
                        <a:t> </a:t>
                      </a:r>
                      <a:r>
                        <a:rPr lang="fr-CH" sz="1100" b="0" i="1" kern="1200">
                          <a:solidFill>
                            <a:sysClr val="windowText" lastClr="000000"/>
                          </a:solidFill>
                          <a:latin typeface="+mn-lt"/>
                          <a:ea typeface="+mn-ea"/>
                          <a:cs typeface="+mn-cs"/>
                        </a:rPr>
                        <a:t>24.8 M</a:t>
                      </a:r>
                      <a:endParaRPr lang="en-CH" sz="1100" b="0" i="1"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100" b="0" i="1" kern="1200">
                          <a:solidFill>
                            <a:sysClr val="windowText" lastClr="000000"/>
                          </a:solidFill>
                          <a:latin typeface="+mn-lt"/>
                          <a:ea typeface="+mn-ea"/>
                          <a:cs typeface="+mn-cs"/>
                        </a:rPr>
                        <a:t>S</a:t>
                      </a:r>
                      <a:r>
                        <a:rPr lang="en-CH" sz="1100" b="0" i="1" kern="1200">
                          <a:solidFill>
                            <a:sysClr val="windowText" lastClr="000000"/>
                          </a:solidFill>
                          <a:latin typeface="+mn-lt"/>
                          <a:ea typeface="+mn-ea"/>
                          <a:cs typeface="+mn-cs"/>
                        </a:rPr>
                        <a:t>ubmitted</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r-CH" sz="1100" b="0" i="1" kern="1200">
                          <a:solidFill>
                            <a:sysClr val="windowText" lastClr="000000"/>
                          </a:solidFill>
                          <a:latin typeface="+mn-lt"/>
                          <a:ea typeface="+mn-ea"/>
                          <a:cs typeface="+mn-cs"/>
                        </a:rPr>
                        <a:t>2027/2028</a:t>
                      </a:r>
                      <a:endParaRPr lang="en-CH" sz="11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21583880"/>
                  </a:ext>
                </a:extLst>
              </a:tr>
              <a:tr h="216000">
                <a:tc gridSpan="5">
                  <a:txBody>
                    <a:bodyPr/>
                    <a:lstStyle/>
                    <a:p>
                      <a:r>
                        <a:rPr lang="en-CH" sz="1200" b="1" kern="1200">
                          <a:solidFill>
                            <a:schemeClr val="bg1"/>
                          </a:solidFill>
                          <a:latin typeface="+mn-lt"/>
                          <a:ea typeface="+mn-ea"/>
                          <a:cs typeface="+mn-cs"/>
                        </a:rPr>
                        <a:t>Too early to estimate tentative commitments | 2027</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CH" sz="1000" b="0" kern="1200">
                        <a:solidFill>
                          <a:sysClr val="windowText" lastClr="000000"/>
                        </a:solidFill>
                        <a:latin typeface="+mn-lt"/>
                        <a:ea typeface="+mn-ea"/>
                        <a:cs typeface="+mn-cs"/>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algn="ctr"/>
                      <a:endParaRPr lang="en-CH" sz="1000" b="0" i="1" kern="1200">
                        <a:solidFill>
                          <a:sysClr val="windowText" lastClr="000000"/>
                        </a:solidFill>
                        <a:latin typeface="+mn-lt"/>
                        <a:ea typeface="+mn-ea"/>
                        <a:cs typeface="+mn-cs"/>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algn="ctr"/>
                      <a:endParaRPr lang="en-CH" sz="10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algn="ctr"/>
                      <a:endParaRPr lang="en-CH" sz="1000" b="0" i="1" kern="1200">
                        <a:solidFill>
                          <a:sysClr val="windowText" lastClr="000000"/>
                        </a:solidFill>
                        <a:latin typeface="+mn-lt"/>
                        <a:ea typeface="+mn-ea"/>
                        <a:cs typeface="+mn-cs"/>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921245529"/>
                  </a:ext>
                </a:extLst>
              </a:tr>
            </a:tbl>
          </a:graphicData>
        </a:graphic>
      </p:graphicFrame>
      <p:sp>
        <p:nvSpPr>
          <p:cNvPr id="5" name="Rectangle 4">
            <a:extLst>
              <a:ext uri="{FF2B5EF4-FFF2-40B4-BE49-F238E27FC236}">
                <a16:creationId xmlns:a16="http://schemas.microsoft.com/office/drawing/2014/main" id="{6C9DECC9-1389-6F07-828D-ED936F5CB32E}"/>
              </a:ext>
            </a:extLst>
          </p:cNvPr>
          <p:cNvSpPr/>
          <p:nvPr/>
        </p:nvSpPr>
        <p:spPr>
          <a:xfrm>
            <a:off x="3713550" y="5608272"/>
            <a:ext cx="6822895" cy="465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400" b="1" i="0" u="none" strike="noStrike" kern="1200" cap="none" spc="0" normalizeH="0" baseline="0" noProof="0">
                <a:ln>
                  <a:noFill/>
                </a:ln>
                <a:solidFill>
                  <a:srgbClr val="44546A"/>
                </a:solidFill>
                <a:effectLst/>
                <a:uLnTx/>
                <a:uFillTx/>
                <a:latin typeface="Calibri" panose="020F0502020204030204"/>
                <a:ea typeface="+mn-ea"/>
                <a:cs typeface="+mn-cs"/>
              </a:rPr>
              <a:t>Negotiations for additional contributions, as well as new</a:t>
            </a:r>
            <a:r>
              <a:rPr kumimoji="0" lang="fr-CH" sz="1400" b="1" i="0" u="none" strike="noStrike" kern="1200" cap="none" spc="0" normalizeH="0" baseline="0" noProof="0">
                <a:ln>
                  <a:noFill/>
                </a:ln>
                <a:solidFill>
                  <a:srgbClr val="44546A"/>
                </a:solidFill>
                <a:effectLst/>
                <a:uLnTx/>
                <a:uFillTx/>
                <a:latin typeface="Calibri" panose="020F0502020204030204"/>
                <a:ea typeface="+mn-ea"/>
                <a:cs typeface="+mn-cs"/>
              </a:rPr>
              <a:t> </a:t>
            </a:r>
            <a:r>
              <a:rPr kumimoji="0" lang="fr-CH" sz="1400" b="1" i="0" u="none" strike="noStrike" kern="1200" cap="none" spc="0" normalizeH="0" baseline="0" noProof="0" err="1">
                <a:ln>
                  <a:noFill/>
                </a:ln>
                <a:solidFill>
                  <a:srgbClr val="44546A"/>
                </a:solidFill>
                <a:effectLst/>
                <a:uLnTx/>
                <a:uFillTx/>
                <a:latin typeface="Calibri" panose="020F0502020204030204"/>
                <a:ea typeface="+mn-ea"/>
                <a:cs typeface="+mn-cs"/>
              </a:rPr>
              <a:t>project</a:t>
            </a:r>
            <a:r>
              <a:rPr kumimoji="0" lang="en-CH" sz="1400" b="1" i="0" u="none" strike="noStrike" kern="1200" cap="none" spc="0" normalizeH="0" baseline="0" noProof="0">
                <a:ln>
                  <a:noFill/>
                </a:ln>
                <a:solidFill>
                  <a:srgbClr val="44546A"/>
                </a:solidFill>
                <a:effectLst/>
                <a:uLnTx/>
                <a:uFillTx/>
                <a:latin typeface="Calibri" panose="020F0502020204030204"/>
                <a:ea typeface="+mn-ea"/>
                <a:cs typeface="+mn-cs"/>
              </a:rPr>
              <a:t> development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400" b="1" i="0" u="none" strike="noStrike" kern="1200" cap="none" spc="0" normalizeH="0" baseline="0" noProof="0">
                <a:ln>
                  <a:noFill/>
                </a:ln>
                <a:solidFill>
                  <a:srgbClr val="44546A"/>
                </a:solidFill>
                <a:effectLst/>
                <a:uLnTx/>
                <a:uFillTx/>
                <a:latin typeface="Calibri" panose="020F0502020204030204"/>
                <a:ea typeface="+mn-ea"/>
                <a:cs typeface="+mn-cs"/>
              </a:rPr>
              <a:t>ongoing with potential to</a:t>
            </a:r>
            <a:r>
              <a:rPr kumimoji="0" lang="fr-CH" sz="1400" b="1" i="0" u="none" strike="noStrike" kern="1200" cap="none" spc="0" normalizeH="0" baseline="0" noProof="0">
                <a:ln>
                  <a:noFill/>
                </a:ln>
                <a:solidFill>
                  <a:srgbClr val="44546A"/>
                </a:solidFill>
                <a:effectLst/>
                <a:uLnTx/>
                <a:uFillTx/>
                <a:latin typeface="Calibri" panose="020F0502020204030204"/>
                <a:ea typeface="+mn-ea"/>
                <a:cs typeface="+mn-cs"/>
              </a:rPr>
              <a:t> </a:t>
            </a:r>
            <a:r>
              <a:rPr kumimoji="0" lang="fr-CH" sz="1400" b="1" i="0" u="none" strike="noStrike" kern="1200" cap="none" spc="0" normalizeH="0" baseline="0" noProof="0" err="1">
                <a:ln>
                  <a:noFill/>
                </a:ln>
                <a:solidFill>
                  <a:srgbClr val="44546A"/>
                </a:solidFill>
                <a:effectLst/>
                <a:uLnTx/>
                <a:uFillTx/>
                <a:latin typeface="Calibri" panose="020F0502020204030204"/>
                <a:ea typeface="+mn-ea"/>
                <a:cs typeface="+mn-cs"/>
              </a:rPr>
              <a:t>generate</a:t>
            </a:r>
            <a:r>
              <a:rPr kumimoji="0" lang="fr-CH" sz="1400" b="1" i="0" u="none" strike="noStrike" kern="1200" cap="none" spc="0" normalizeH="0" baseline="0" noProof="0">
                <a:ln>
                  <a:noFill/>
                </a:ln>
                <a:solidFill>
                  <a:srgbClr val="44546A"/>
                </a:solidFill>
                <a:effectLst/>
                <a:uLnTx/>
                <a:uFillTx/>
                <a:latin typeface="Calibri" panose="020F0502020204030204"/>
                <a:ea typeface="+mn-ea"/>
                <a:cs typeface="+mn-cs"/>
              </a:rPr>
              <a:t> </a:t>
            </a:r>
            <a:r>
              <a:rPr kumimoji="0" lang="fr-CH" sz="1400" b="1" i="0" u="none" strike="noStrike" kern="1200" cap="none" spc="0" normalizeH="0" baseline="0" noProof="0" err="1">
                <a:ln>
                  <a:noFill/>
                </a:ln>
                <a:solidFill>
                  <a:srgbClr val="44546A"/>
                </a:solidFill>
                <a:effectLst/>
                <a:uLnTx/>
                <a:uFillTx/>
                <a:latin typeface="Calibri" panose="020F0502020204030204"/>
                <a:ea typeface="+mn-ea"/>
                <a:cs typeface="+mn-cs"/>
              </a:rPr>
              <a:t>additional</a:t>
            </a:r>
            <a:r>
              <a:rPr kumimoji="0" lang="fr-CH" sz="1400" b="1" i="0" u="none" strike="noStrike" kern="1200" cap="none" spc="0" normalizeH="0" baseline="0" noProof="0">
                <a:ln>
                  <a:noFill/>
                </a:ln>
                <a:solidFill>
                  <a:srgbClr val="44546A"/>
                </a:solidFill>
                <a:effectLst/>
                <a:uLnTx/>
                <a:uFillTx/>
                <a:latin typeface="Calibri" panose="020F0502020204030204"/>
                <a:ea typeface="+mn-ea"/>
                <a:cs typeface="+mn-cs"/>
              </a:rPr>
              <a:t> </a:t>
            </a:r>
            <a:r>
              <a:rPr kumimoji="0" lang="fr-CH" sz="1400" b="1" i="0" u="none" strike="noStrike" kern="1200" cap="none" spc="0" normalizeH="0" baseline="0" noProof="0" err="1">
                <a:ln>
                  <a:noFill/>
                </a:ln>
                <a:solidFill>
                  <a:srgbClr val="44546A"/>
                </a:solidFill>
                <a:effectLst/>
                <a:uLnTx/>
                <a:uFillTx/>
                <a:latin typeface="Calibri" panose="020F0502020204030204"/>
                <a:ea typeface="+mn-ea"/>
                <a:cs typeface="+mn-cs"/>
              </a:rPr>
              <a:t>income</a:t>
            </a:r>
            <a:r>
              <a:rPr kumimoji="0" lang="fr-CH" sz="1400" b="1" i="0" u="none" strike="noStrike" kern="1200" cap="none" spc="0" normalizeH="0" baseline="0" noProof="0">
                <a:ln>
                  <a:noFill/>
                </a:ln>
                <a:solidFill>
                  <a:srgbClr val="44546A"/>
                </a:solidFill>
                <a:effectLst/>
                <a:uLnTx/>
                <a:uFillTx/>
                <a:latin typeface="Calibri" panose="020F0502020204030204"/>
                <a:ea typeface="+mn-ea"/>
                <a:cs typeface="+mn-cs"/>
              </a:rPr>
              <a:t> in 2026 and </a:t>
            </a:r>
            <a:r>
              <a:rPr kumimoji="0" lang="fr-CH" sz="1400" b="1" i="0" u="none" strike="noStrike" kern="1200" cap="none" spc="0" normalizeH="0" baseline="0" noProof="0" err="1">
                <a:ln>
                  <a:noFill/>
                </a:ln>
                <a:solidFill>
                  <a:srgbClr val="44546A"/>
                </a:solidFill>
                <a:effectLst/>
                <a:uLnTx/>
                <a:uFillTx/>
                <a:latin typeface="Calibri" panose="020F0502020204030204"/>
                <a:ea typeface="+mn-ea"/>
                <a:cs typeface="+mn-cs"/>
              </a:rPr>
              <a:t>beyond</a:t>
            </a:r>
            <a:endParaRPr kumimoji="0" lang="en-CH" sz="1400" b="1"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91392CCE-451E-B6FD-3FFF-C1FE35CA27C0}"/>
              </a:ext>
            </a:extLst>
          </p:cNvPr>
          <p:cNvSpPr/>
          <p:nvPr/>
        </p:nvSpPr>
        <p:spPr>
          <a:xfrm>
            <a:off x="3530612" y="5683353"/>
            <a:ext cx="326377" cy="307075"/>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C4D561B0-715A-927D-4711-55D831E86BDE}"/>
              </a:ext>
            </a:extLst>
          </p:cNvPr>
          <p:cNvSpPr/>
          <p:nvPr/>
        </p:nvSpPr>
        <p:spPr>
          <a:xfrm rot="5400000">
            <a:off x="1301214" y="3176869"/>
            <a:ext cx="2015890" cy="175978"/>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D607A33-6469-E165-916F-D11E4C312B53}"/>
              </a:ext>
            </a:extLst>
          </p:cNvPr>
          <p:cNvCxnSpPr>
            <a:cxnSpLocks/>
          </p:cNvCxnSpPr>
          <p:nvPr/>
        </p:nvCxnSpPr>
        <p:spPr>
          <a:xfrm>
            <a:off x="3694348" y="5591432"/>
            <a:ext cx="6842097" cy="1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67833A-E104-FD03-5BAA-F2BAB3F576C2}"/>
              </a:ext>
            </a:extLst>
          </p:cNvPr>
          <p:cNvCxnSpPr>
            <a:cxnSpLocks/>
          </p:cNvCxnSpPr>
          <p:nvPr/>
        </p:nvCxnSpPr>
        <p:spPr>
          <a:xfrm>
            <a:off x="3731268" y="6070906"/>
            <a:ext cx="6805177" cy="21269"/>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4FD39C3-74A3-6F62-6119-CAF326A1238A}"/>
              </a:ext>
            </a:extLst>
          </p:cNvPr>
          <p:cNvSpPr/>
          <p:nvPr/>
        </p:nvSpPr>
        <p:spPr>
          <a:xfrm>
            <a:off x="-3757" y="27185"/>
            <a:ext cx="12192000" cy="458184"/>
          </a:xfrm>
          <a:prstGeom prst="rect">
            <a:avLst/>
          </a:prstGeom>
          <a:gradFill flip="none" rotWithShape="1">
            <a:gsLst>
              <a:gs pos="33000">
                <a:schemeClr val="tx2">
                  <a:lumMod val="75000"/>
                  <a:lumOff val="25000"/>
                </a:schemeClr>
              </a:gs>
              <a:gs pos="55000">
                <a:srgbClr val="C3D9FA"/>
              </a:gs>
              <a:gs pos="68000">
                <a:schemeClr val="tx2">
                  <a:lumMod val="50000"/>
                  <a:lumOff val="50000"/>
                  <a:tint val="44500"/>
                  <a:satMod val="160000"/>
                </a:schemeClr>
              </a:gs>
              <a:gs pos="92661">
                <a:schemeClr val="tx2">
                  <a:tint val="23500"/>
                  <a:satMod val="160000"/>
                  <a:alpha val="0"/>
                  <a:lumMod val="0"/>
                  <a:lumOff val="100000"/>
                </a:schemeClr>
              </a:gs>
              <a:gs pos="84000">
                <a:schemeClr val="tx2">
                  <a:lumMod val="50000"/>
                  <a:lumOff val="50000"/>
                  <a:tint val="23500"/>
                  <a:satMod val="160000"/>
                </a:schemeClr>
              </a:gs>
            </a:gsLst>
            <a:path path="circle">
              <a:fillToRect t="100000" r="100000"/>
            </a:path>
            <a:tileRect l="-100000" b="-100000"/>
          </a:gra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marL="87313" lvl="1"/>
            <a:r>
              <a:rPr lang="en-CH"/>
              <a:t>Project </a:t>
            </a:r>
            <a:r>
              <a:rPr lang="fr-CH"/>
              <a:t>Pipeline </a:t>
            </a:r>
            <a:r>
              <a:rPr lang="fr-CH" err="1"/>
              <a:t>beyond</a:t>
            </a:r>
            <a:r>
              <a:rPr lang="fr-CH"/>
              <a:t> 2025 | </a:t>
            </a:r>
            <a:r>
              <a:rPr lang="en-CH"/>
              <a:t>Key Developments</a:t>
            </a:r>
            <a:endParaRPr lang="en-US"/>
          </a:p>
        </p:txBody>
      </p:sp>
    </p:spTree>
    <p:extLst>
      <p:ext uri="{BB962C8B-B14F-4D97-AF65-F5344CB8AC3E}">
        <p14:creationId xmlns:p14="http://schemas.microsoft.com/office/powerpoint/2010/main" val="9592592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92a3b380-abf6-46f2-87bb-c2c114de1c9e" ContentTypeId="0x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3653667B0299224CB2F9EF32382AAD97" ma:contentTypeVersion="18" ma:contentTypeDescription="Crear nuevo documento." ma:contentTypeScope="" ma:versionID="e83eb0d286ee37a1a9bbf88e019a90b8">
  <xsd:schema xmlns:xsd="http://www.w3.org/2001/XMLSchema" xmlns:xs="http://www.w3.org/2001/XMLSchema" xmlns:p="http://schemas.microsoft.com/office/2006/metadata/properties" xmlns:ns2="715fcdb6-58ff-4d84-993c-bb26a5b54815" xmlns:ns3="984800b2-3205-4855-b020-79625e422e81" xmlns:ns4="ce5bba9f-ee04-4569-b3bf-b770a0f323d7" targetNamespace="http://schemas.microsoft.com/office/2006/metadata/properties" ma:root="true" ma:fieldsID="398fbc1f09f6d9efe6bc4f2354a9d0e6" ns2:_="" ns3:_="" ns4:_="">
    <xsd:import namespace="715fcdb6-58ff-4d84-993c-bb26a5b54815"/>
    <xsd:import namespace="984800b2-3205-4855-b020-79625e422e81"/>
    <xsd:import namespace="ce5bba9f-ee04-4569-b3bf-b770a0f323d7"/>
    <xsd:element name="properties">
      <xsd:complexType>
        <xsd:sequence>
          <xsd:element name="documentManagement">
            <xsd:complexType>
              <xsd:all>
                <xsd:element ref="ns2:WMOWFApprovalStatu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fcdb6-58ff-4d84-993c-bb26a5b54815" elementFormDefault="qualified">
    <xsd:import namespace="http://schemas.microsoft.com/office/2006/documentManagement/types"/>
    <xsd:import namespace="http://schemas.microsoft.com/office/infopath/2007/PartnerControls"/>
    <xsd:element name="WMOWFApprovalStatus" ma:index="2" nillable="true" ma:displayName="Workflow Approval Status" ma:default="Not Submitted" ma:format="Dropdown" ma:hidden="true" ma:internalName="WMOWFApprovalStatus" ma:readOnly="false">
      <xsd:simpleType>
        <xsd:restriction base="dms:Choice">
          <xsd:enumeration value="Not Submitted"/>
          <xsd:enumeration value="Pending for Review"/>
          <xsd:enumeration value="Pending for Consolidation"/>
          <xsd:enumeration value="Pending for Approval"/>
          <xsd:enumeration value="Approved"/>
          <xsd:enumeration value="Rejected by Approver"/>
          <xsd:enumeration value="Cancelled by Requestor"/>
        </xsd:restriction>
      </xsd:simpleType>
    </xsd:element>
  </xsd:schema>
  <xsd:schema xmlns:xsd="http://www.w3.org/2001/XMLSchema" xmlns:xs="http://www.w3.org/2001/XMLSchema" xmlns:dms="http://schemas.microsoft.com/office/2006/documentManagement/types" xmlns:pc="http://schemas.microsoft.com/office/infopath/2007/PartnerControls" targetNamespace="984800b2-3205-4855-b020-79625e422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bba9f-ee04-4569-b3bf-b770a0f323d7"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95c5cdd-cc21-4981-9e9f-69ed7ea93d5a}" ma:internalName="TaxCatchAll" ma:showField="CatchAllData" ma:web="ce5bba9f-ee04-4569-b3bf-b770a0f323d7">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Valor de Id. de documento" ma:description="El valor del identificador de documento asignado a este elemento." ma:indexed="true" ma:internalName="_dlc_DocId" ma:readOnly="true">
      <xsd:simpleType>
        <xsd:restriction base="dms:Text"/>
      </xsd:simpleType>
    </xsd:element>
    <xsd:element name="_dlc_DocIdUrl" ma:index="27"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WMOWFApprovalStatus xmlns="715fcdb6-58ff-4d84-993c-bb26a5b54815">Not Submitted</WMOWFApprovalStatus>
    <lcf76f155ced4ddcb4097134ff3c332f xmlns="984800b2-3205-4855-b020-79625e422e81">
      <Terms xmlns="http://schemas.microsoft.com/office/infopath/2007/PartnerControls"/>
    </lcf76f155ced4ddcb4097134ff3c332f>
    <TaxCatchAll xmlns="ce5bba9f-ee04-4569-b3bf-b770a0f323d7" xsi:nil="true"/>
    <_dlc_DocId xmlns="ce5bba9f-ee04-4569-b3bf-b770a0f323d7">WMOXB-170794029-2236580</_dlc_DocId>
    <_dlc_DocIdUrl xmlns="ce5bba9f-ee04-4569-b3bf-b770a0f323d7">
      <Url>https://wmoomm.sharepoint.com/sites/XB_Projects/_layouts/15/DocIdRedir.aspx?ID=WMOXB-170794029-2236580</Url>
      <Description>WMOXB-170794029-2236580</Description>
    </_dlc_DocIdUrl>
  </documentManagement>
</p:properties>
</file>

<file path=customXml/itemProps1.xml><?xml version="1.0" encoding="utf-8"?>
<ds:datastoreItem xmlns:ds="http://schemas.openxmlformats.org/officeDocument/2006/customXml" ds:itemID="{19254E72-89EC-44F8-B546-90C96378328F}">
  <ds:schemaRefs>
    <ds:schemaRef ds:uri="Microsoft.SharePoint.Taxonomy.ContentTypeSync"/>
  </ds:schemaRefs>
</ds:datastoreItem>
</file>

<file path=customXml/itemProps2.xml><?xml version="1.0" encoding="utf-8"?>
<ds:datastoreItem xmlns:ds="http://schemas.openxmlformats.org/officeDocument/2006/customXml" ds:itemID="{80E82D94-E5A0-45E7-B4D7-7AF5C62331C5}">
  <ds:schemaRefs>
    <ds:schemaRef ds:uri="http://schemas.microsoft.com/sharepoint/events"/>
  </ds:schemaRefs>
</ds:datastoreItem>
</file>

<file path=customXml/itemProps3.xml><?xml version="1.0" encoding="utf-8"?>
<ds:datastoreItem xmlns:ds="http://schemas.openxmlformats.org/officeDocument/2006/customXml" ds:itemID="{BFEAFFEE-5F5C-4084-82CF-BA64B4593A72}">
  <ds:schemaRefs>
    <ds:schemaRef ds:uri="http://schemas.microsoft.com/sharepoint/v3/contenttype/forms"/>
  </ds:schemaRefs>
</ds:datastoreItem>
</file>

<file path=customXml/itemProps4.xml><?xml version="1.0" encoding="utf-8"?>
<ds:datastoreItem xmlns:ds="http://schemas.openxmlformats.org/officeDocument/2006/customXml" ds:itemID="{C262D363-123A-4C63-ABD9-9005F2ACB307}">
  <ds:schemaRefs>
    <ds:schemaRef ds:uri="715fcdb6-58ff-4d84-993c-bb26a5b54815"/>
    <ds:schemaRef ds:uri="984800b2-3205-4855-b020-79625e422e81"/>
    <ds:schemaRef ds:uri="ce5bba9f-ee04-4569-b3bf-b770a0f323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F9995722-7EE4-43F0-BFD1-A4A9177742E2}">
  <ds:schemaRefs>
    <ds:schemaRef ds:uri="715fcdb6-58ff-4d84-993c-bb26a5b54815"/>
    <ds:schemaRef ds:uri="984800b2-3205-4855-b020-79625e422e81"/>
    <ds:schemaRef ds:uri="ce5bba9f-ee04-4569-b3bf-b770a0f323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3</Notes>
  <HiddenSlides>0</HiddenSlide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Custom Design</vt:lpstr>
      <vt:lpstr>1_Custom Design</vt:lpstr>
      <vt:lpstr>2_Custom Design</vt:lpstr>
      <vt:lpstr>WMO Projects contribution to  Capacity Development Panel </vt:lpstr>
      <vt:lpstr>SUPPORT TO MEMBERS I General Overview</vt:lpstr>
      <vt:lpstr>PowerPoint Presentation</vt:lpstr>
      <vt:lpstr>PowerPoint Presentation</vt:lpstr>
      <vt:lpstr>How do projects interact with regional training centers?</vt:lpstr>
      <vt:lpstr>PowerPoint Presentation</vt:lpstr>
      <vt:lpstr>AI for Leapfrogging Service Delivery through Capacity-Building Twinning</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revision>4</cp:revision>
  <dcterms:created xsi:type="dcterms:W3CDTF">2024-04-23T12:25:23Z</dcterms:created>
  <dcterms:modified xsi:type="dcterms:W3CDTF">2025-09-17T13:48:20Z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0x0101003653667B0299224CB2F9EF32382AAD97</vt:lpwstr>
  </property>
  <property fmtid="{D5CDD505-2E9C-101B-9397-08002B2CF9AE}" pid="3" name="_dlc_DocIdItemGuid">
    <vt:lpwstr>61e2cc86-743b-4cd2-95fd-e0fb3ce10512</vt:lpwstr>
  </property>
  <property fmtid="{D5CDD505-2E9C-101B-9397-08002B2CF9AE}" pid="4" name="MediaServiceImageTags">
    <vt:lpwstr/>
  </property>
</Properties>
</file>