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4"/>
  </p:sldMasterIdLst>
  <p:notesMasterIdLst>
    <p:notesMasterId r:id="rId15"/>
  </p:notesMasterIdLst>
  <p:sldIdLst>
    <p:sldId id="256" r:id="rId5"/>
    <p:sldId id="661" r:id="rId6"/>
    <p:sldId id="257" r:id="rId7"/>
    <p:sldId id="635" r:id="rId8"/>
    <p:sldId id="659" r:id="rId9"/>
    <p:sldId id="660" r:id="rId10"/>
    <p:sldId id="657" r:id="rId11"/>
    <p:sldId id="662" r:id="rId12"/>
    <p:sldId id="663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88F084-042E-D64E-82E6-582E6F281305}" v="1" dt="2024-11-06T18:20:58.9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83605" autoAdjust="0"/>
  </p:normalViewPr>
  <p:slideViewPr>
    <p:cSldViewPr snapToGrid="0">
      <p:cViewPr varScale="1">
        <p:scale>
          <a:sx n="106" d="100"/>
          <a:sy n="106" d="100"/>
        </p:scale>
        <p:origin x="113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AFABED-1C97-4DE8-AD47-912893FAC371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2C25B-7676-4772-9EA7-58E666DB72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548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1BFD32-2F24-4FA9-B7DE-53D903241EC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290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1BFD32-2F24-4FA9-B7DE-53D903241EC3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472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52092-82D1-461F-807E-84F5B15DC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26E5D17-F33D-4327-A7B8-A6331A0F7B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04117" y="6545723"/>
            <a:ext cx="855968" cy="2837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bg1">
                    <a:lumMod val="95000"/>
                  </a:schemeClr>
                </a:solidFill>
                <a:latin typeface="Lato" panose="020F0502020204030203" pitchFamily="34" charset="0"/>
              </a:defRPr>
            </a:lvl1pPr>
          </a:lstStyle>
          <a:p>
            <a:fld id="{0F9F7EA0-3F56-4C7E-9B2D-3423B3AF028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DA4D5ED7-4916-4EF5-9B14-DD6D0EE6D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782" y="55285"/>
            <a:ext cx="7886700" cy="765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4797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miro.com/app/board/uXjVLN_ZCr0=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mo2016_powerpoint_standard_v2_dark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7123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02AD839-E9A5-76A7-6B92-FC669ED7CD2F}"/>
              </a:ext>
            </a:extLst>
          </p:cNvPr>
          <p:cNvSpPr txBox="1">
            <a:spLocks/>
          </p:cNvSpPr>
          <p:nvPr/>
        </p:nvSpPr>
        <p:spPr>
          <a:xfrm>
            <a:off x="571453" y="485051"/>
            <a:ext cx="8229600" cy="15369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i="1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First-mile data collection and standards</a:t>
            </a:r>
            <a:r>
              <a:rPr lang="en-FR" sz="4800" i="1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endParaRPr lang="en-GB" sz="4800" i="1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B054132-3C4F-5893-3F86-5EE740500970}"/>
              </a:ext>
            </a:extLst>
          </p:cNvPr>
          <p:cNvSpPr txBox="1">
            <a:spLocks/>
          </p:cNvSpPr>
          <p:nvPr/>
        </p:nvSpPr>
        <p:spPr>
          <a:xfrm>
            <a:off x="807890" y="2404144"/>
            <a:ext cx="6984928" cy="18936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>
                <a:solidFill>
                  <a:schemeClr val="bg1"/>
                </a:solidFill>
              </a:rPr>
              <a:t>Rémy Giraud – Chair of SC-IMT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5F77B4-E883-3A13-3C35-E7DB7BE8678C}"/>
              </a:ext>
            </a:extLst>
          </p:cNvPr>
          <p:cNvSpPr/>
          <p:nvPr/>
        </p:nvSpPr>
        <p:spPr>
          <a:xfrm>
            <a:off x="2067225" y="5062011"/>
            <a:ext cx="1691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dirty="0">
                <a:solidFill>
                  <a:schemeClr val="bg1"/>
                </a:solidFill>
              </a:rPr>
              <a:t>Novembre 2024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260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_dark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50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>
                <a:solidFill>
                  <a:schemeClr val="bg1"/>
                </a:solidFill>
              </a:rPr>
              <a:t>Thank you</a:t>
            </a:r>
          </a:p>
          <a:p>
            <a:r>
              <a:rPr lang="en-US" sz="4800">
                <a:solidFill>
                  <a:schemeClr val="bg1"/>
                </a:solidFill>
              </a:rPr>
              <a:t>Merci</a:t>
            </a:r>
          </a:p>
        </p:txBody>
      </p:sp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37EAB3-A8CF-3EF0-88B0-210186A220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4A3401B9-B06F-47A2-961D-140D0D531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Overall architecture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2708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95">
            <a:extLst>
              <a:ext uri="{FF2B5EF4-FFF2-40B4-BE49-F238E27FC236}">
                <a16:creationId xmlns:a16="http://schemas.microsoft.com/office/drawing/2014/main" id="{BAA11E79-F542-DC0F-71B6-8F1E0B009C17}"/>
              </a:ext>
            </a:extLst>
          </p:cNvPr>
          <p:cNvSpPr/>
          <p:nvPr/>
        </p:nvSpPr>
        <p:spPr>
          <a:xfrm>
            <a:off x="630242" y="3967709"/>
            <a:ext cx="2120791" cy="8057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45BC5DC3-94BD-6BAC-7CDF-CBDA26E3D969}"/>
              </a:ext>
            </a:extLst>
          </p:cNvPr>
          <p:cNvSpPr/>
          <p:nvPr/>
        </p:nvSpPr>
        <p:spPr>
          <a:xfrm>
            <a:off x="630242" y="2335948"/>
            <a:ext cx="2120791" cy="15063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35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1AB906-3827-61A2-B3E6-FA9CDE38F5D6}"/>
              </a:ext>
            </a:extLst>
          </p:cNvPr>
          <p:cNvSpPr/>
          <p:nvPr/>
        </p:nvSpPr>
        <p:spPr>
          <a:xfrm>
            <a:off x="809809" y="2987664"/>
            <a:ext cx="683598" cy="65786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Sensor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E7AE87-FEE1-5604-46A8-5C3DB04BD04E}"/>
              </a:ext>
            </a:extLst>
          </p:cNvPr>
          <p:cNvSpPr/>
          <p:nvPr/>
        </p:nvSpPr>
        <p:spPr>
          <a:xfrm>
            <a:off x="1755937" y="2987664"/>
            <a:ext cx="805109" cy="65786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logger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3E7AD8-DC36-3B53-2334-F431F513D2A2}"/>
              </a:ext>
            </a:extLst>
          </p:cNvPr>
          <p:cNvSpPr/>
          <p:nvPr/>
        </p:nvSpPr>
        <p:spPr>
          <a:xfrm>
            <a:off x="3188759" y="2851655"/>
            <a:ext cx="1290484" cy="929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Collection and Processing System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CC56C9-66FF-0EDD-5138-552426CF2C60}"/>
              </a:ext>
            </a:extLst>
          </p:cNvPr>
          <p:cNvSpPr/>
          <p:nvPr/>
        </p:nvSpPr>
        <p:spPr>
          <a:xfrm>
            <a:off x="5393967" y="2852991"/>
            <a:ext cx="1165122" cy="9285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WIS2 Node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206F59A-0725-F8A0-1932-6250F8559DFC}"/>
              </a:ext>
            </a:extLst>
          </p:cNvPr>
          <p:cNvCxnSpPr>
            <a:cxnSpLocks/>
            <a:stCxn id="3" idx="3"/>
            <a:endCxn id="4" idx="1"/>
          </p:cNvCxnSpPr>
          <p:nvPr/>
        </p:nvCxnSpPr>
        <p:spPr>
          <a:xfrm>
            <a:off x="1493407" y="3316599"/>
            <a:ext cx="2625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F496513-ACE1-C937-A135-770718D53A82}"/>
              </a:ext>
            </a:extLst>
          </p:cNvPr>
          <p:cNvCxnSpPr>
            <a:cxnSpLocks/>
            <a:stCxn id="4" idx="3"/>
            <a:endCxn id="5" idx="1"/>
          </p:cNvCxnSpPr>
          <p:nvPr/>
        </p:nvCxnSpPr>
        <p:spPr>
          <a:xfrm flipV="1">
            <a:off x="2561046" y="3316598"/>
            <a:ext cx="62771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BF5EC1F-2F6E-6D5F-C7AA-AD8C9D03B34F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4479243" y="3316598"/>
            <a:ext cx="914724" cy="6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9326A5D-CE31-ED29-283E-E7EEBB1DB2BA}"/>
              </a:ext>
            </a:extLst>
          </p:cNvPr>
          <p:cNvCxnSpPr>
            <a:cxnSpLocks/>
            <a:stCxn id="94" idx="2"/>
          </p:cNvCxnSpPr>
          <p:nvPr/>
        </p:nvCxnSpPr>
        <p:spPr>
          <a:xfrm flipH="1">
            <a:off x="2879018" y="2012781"/>
            <a:ext cx="12100" cy="3453580"/>
          </a:xfrm>
          <a:prstGeom prst="line">
            <a:avLst/>
          </a:prstGeom>
          <a:ln w="6667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38B44A1-69FA-C92B-A137-724C87BA02FD}"/>
              </a:ext>
            </a:extLst>
          </p:cNvPr>
          <p:cNvCxnSpPr>
            <a:cxnSpLocks/>
          </p:cNvCxnSpPr>
          <p:nvPr/>
        </p:nvCxnSpPr>
        <p:spPr>
          <a:xfrm>
            <a:off x="6783293" y="1989698"/>
            <a:ext cx="0" cy="347666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B76E1A08-8515-197A-0102-ECF9F7466F5D}"/>
              </a:ext>
            </a:extLst>
          </p:cNvPr>
          <p:cNvSpPr txBox="1"/>
          <p:nvPr/>
        </p:nvSpPr>
        <p:spPr>
          <a:xfrm>
            <a:off x="1421212" y="2373449"/>
            <a:ext cx="58221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Field</a:t>
            </a:r>
            <a:r>
              <a:rPr lang="en-AU" sz="1350" dirty="0"/>
              <a:t>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C905E38-0D63-BB92-FBCA-E94605BC17B6}"/>
              </a:ext>
            </a:extLst>
          </p:cNvPr>
          <p:cNvSpPr txBox="1"/>
          <p:nvPr/>
        </p:nvSpPr>
        <p:spPr>
          <a:xfrm>
            <a:off x="2835454" y="1221211"/>
            <a:ext cx="17107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National segment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73ED3A1-CB94-BF73-BC02-B9FB2FAD328E}"/>
              </a:ext>
            </a:extLst>
          </p:cNvPr>
          <p:cNvSpPr txBox="1"/>
          <p:nvPr/>
        </p:nvSpPr>
        <p:spPr>
          <a:xfrm>
            <a:off x="6508896" y="1210355"/>
            <a:ext cx="21323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International segment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635D78A-8E21-E3EF-A93F-1C98825E391D}"/>
              </a:ext>
            </a:extLst>
          </p:cNvPr>
          <p:cNvSpPr/>
          <p:nvPr/>
        </p:nvSpPr>
        <p:spPr>
          <a:xfrm>
            <a:off x="1739048" y="4091153"/>
            <a:ext cx="841195" cy="43476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External</a:t>
            </a:r>
          </a:p>
          <a:p>
            <a:r>
              <a:rPr lang="en-AU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Provider</a:t>
            </a:r>
          </a:p>
        </p:txBody>
      </p: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80137995-9D73-68E7-3CEC-87F1A42FEA08}"/>
              </a:ext>
            </a:extLst>
          </p:cNvPr>
          <p:cNvCxnSpPr>
            <a:cxnSpLocks/>
            <a:stCxn id="45" idx="3"/>
            <a:endCxn id="5" idx="2"/>
          </p:cNvCxnSpPr>
          <p:nvPr/>
        </p:nvCxnSpPr>
        <p:spPr>
          <a:xfrm flipV="1">
            <a:off x="2580243" y="3781541"/>
            <a:ext cx="1253759" cy="52699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75144B3-2151-9C40-DF18-60C772FC1452}"/>
              </a:ext>
            </a:extLst>
          </p:cNvPr>
          <p:cNvCxnSpPr>
            <a:cxnSpLocks/>
            <a:stCxn id="4" idx="2"/>
            <a:endCxn id="45" idx="0"/>
          </p:cNvCxnSpPr>
          <p:nvPr/>
        </p:nvCxnSpPr>
        <p:spPr>
          <a:xfrm>
            <a:off x="2158492" y="3645533"/>
            <a:ext cx="1154" cy="445620"/>
          </a:xfrm>
          <a:prstGeom prst="line">
            <a:avLst/>
          </a:prstGeom>
          <a:ln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1DA8EAC-1F4B-5730-8CAC-87566C4781B6}"/>
              </a:ext>
            </a:extLst>
          </p:cNvPr>
          <p:cNvCxnSpPr>
            <a:cxnSpLocks/>
          </p:cNvCxnSpPr>
          <p:nvPr/>
        </p:nvCxnSpPr>
        <p:spPr>
          <a:xfrm>
            <a:off x="630242" y="2189721"/>
            <a:ext cx="2205212" cy="0"/>
          </a:xfrm>
          <a:prstGeom prst="straightConnector1">
            <a:avLst/>
          </a:prstGeom>
          <a:ln w="25400">
            <a:solidFill>
              <a:srgbClr val="C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F48E5C55-FCE6-278D-2D78-489ECA35EBFA}"/>
              </a:ext>
            </a:extLst>
          </p:cNvPr>
          <p:cNvSpPr txBox="1"/>
          <p:nvPr/>
        </p:nvSpPr>
        <p:spPr>
          <a:xfrm>
            <a:off x="1309647" y="1989699"/>
            <a:ext cx="86534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105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 mile</a:t>
            </a:r>
          </a:p>
        </p:txBody>
      </p:sp>
      <p:cxnSp>
        <p:nvCxnSpPr>
          <p:cNvPr id="78" name="Elbow Connector 77">
            <a:extLst>
              <a:ext uri="{FF2B5EF4-FFF2-40B4-BE49-F238E27FC236}">
                <a16:creationId xmlns:a16="http://schemas.microsoft.com/office/drawing/2014/main" id="{126CF513-97CB-95A9-AB28-792CAB363BCB}"/>
              </a:ext>
            </a:extLst>
          </p:cNvPr>
          <p:cNvCxnSpPr>
            <a:cxnSpLocks/>
            <a:stCxn id="3" idx="0"/>
            <a:endCxn id="5" idx="0"/>
          </p:cNvCxnSpPr>
          <p:nvPr/>
        </p:nvCxnSpPr>
        <p:spPr>
          <a:xfrm rot="5400000" flipH="1" flipV="1">
            <a:off x="2424800" y="1578463"/>
            <a:ext cx="136009" cy="2682394"/>
          </a:xfrm>
          <a:prstGeom prst="bentConnector3">
            <a:avLst>
              <a:gd name="adj1" fmla="val 22605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0C51364-38F5-93EF-8469-F400CB158275}"/>
              </a:ext>
            </a:extLst>
          </p:cNvPr>
          <p:cNvSpPr txBox="1"/>
          <p:nvPr/>
        </p:nvSpPr>
        <p:spPr>
          <a:xfrm>
            <a:off x="5598401" y="1636850"/>
            <a:ext cx="2368277" cy="3924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 lIns="68580" tIns="34290" rIns="68580" bIns="34290" rtlCol="0" anchor="t">
            <a:spAutoFit/>
          </a:bodyPr>
          <a:lstStyle/>
          <a:p>
            <a:r>
              <a:rPr lang="en-CH" sz="1050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interface regulated by WMO </a:t>
            </a:r>
          </a:p>
          <a:p>
            <a:r>
              <a:rPr lang="en-CH" sz="1050" dirty="0">
                <a:solidFill>
                  <a:schemeClr val="accent1">
                    <a:lumMod val="50000"/>
                  </a:schemeClr>
                </a:solidFill>
                <a:latin typeface="Verdana"/>
                <a:ea typeface="Verdana"/>
                <a:cs typeface="Verdana" panose="020B0604030504040204" pitchFamily="34" charset="0"/>
              </a:rPr>
              <a:t>for international exchange (WIS)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1F2CFEFA-CCBD-3559-D979-F46D06171B56}"/>
              </a:ext>
            </a:extLst>
          </p:cNvPr>
          <p:cNvSpPr txBox="1"/>
          <p:nvPr/>
        </p:nvSpPr>
        <p:spPr>
          <a:xfrm>
            <a:off x="2172812" y="1597283"/>
            <a:ext cx="1436612" cy="41549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CH" sz="1050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first-mile interface</a:t>
            </a:r>
          </a:p>
          <a:p>
            <a:r>
              <a:rPr lang="en-CH" sz="1050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unregulated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DC6C8E8B-6D8E-B7F0-D141-E1B1BADAD11C}"/>
              </a:ext>
            </a:extLst>
          </p:cNvPr>
          <p:cNvSpPr txBox="1"/>
          <p:nvPr/>
        </p:nvSpPr>
        <p:spPr>
          <a:xfrm>
            <a:off x="762218" y="4091153"/>
            <a:ext cx="806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Cloud or Satellite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2F4072-0330-36AF-694C-6FF32520BE9D}"/>
              </a:ext>
            </a:extLst>
          </p:cNvPr>
          <p:cNvSpPr/>
          <p:nvPr/>
        </p:nvSpPr>
        <p:spPr>
          <a:xfrm>
            <a:off x="4197510" y="5096767"/>
            <a:ext cx="1427927" cy="9285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2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Climate Data Management System</a:t>
            </a:r>
          </a:p>
        </p:txBody>
      </p:sp>
      <p:cxnSp>
        <p:nvCxnSpPr>
          <p:cNvPr id="8" name="Connector: Elbow 51">
            <a:extLst>
              <a:ext uri="{FF2B5EF4-FFF2-40B4-BE49-F238E27FC236}">
                <a16:creationId xmlns:a16="http://schemas.microsoft.com/office/drawing/2014/main" id="{F7B1610B-B83F-B653-94A0-CCFF1FAFCEA3}"/>
              </a:ext>
            </a:extLst>
          </p:cNvPr>
          <p:cNvCxnSpPr>
            <a:cxnSpLocks/>
            <a:endCxn id="7" idx="0"/>
          </p:cNvCxnSpPr>
          <p:nvPr/>
        </p:nvCxnSpPr>
        <p:spPr>
          <a:xfrm rot="16200000" flipH="1">
            <a:off x="3817116" y="4002409"/>
            <a:ext cx="1314556" cy="8741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or: Elbow 51">
            <a:extLst>
              <a:ext uri="{FF2B5EF4-FFF2-40B4-BE49-F238E27FC236}">
                <a16:creationId xmlns:a16="http://schemas.microsoft.com/office/drawing/2014/main" id="{49065A68-74CA-DF7C-8648-8340E7E38086}"/>
              </a:ext>
            </a:extLst>
          </p:cNvPr>
          <p:cNvCxnSpPr>
            <a:cxnSpLocks/>
            <a:stCxn id="7" idx="3"/>
            <a:endCxn id="6" idx="2"/>
          </p:cNvCxnSpPr>
          <p:nvPr/>
        </p:nvCxnSpPr>
        <p:spPr>
          <a:xfrm flipV="1">
            <a:off x="5625437" y="3781541"/>
            <a:ext cx="351091" cy="177950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38A1382-F92D-76EA-1E8D-4F972F3EE14B}"/>
              </a:ext>
            </a:extLst>
          </p:cNvPr>
          <p:cNvSpPr txBox="1"/>
          <p:nvPr/>
        </p:nvSpPr>
        <p:spPr>
          <a:xfrm>
            <a:off x="7387293" y="2935724"/>
            <a:ext cx="113178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H" sz="15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WIS</a:t>
            </a:r>
          </a:p>
          <a:p>
            <a:r>
              <a:rPr lang="en-CH" sz="1500" b="1" dirty="0">
                <a:solidFill>
                  <a:schemeClr val="accent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Global Services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6F03BC2-3499-8A71-78F2-38DFBC84B6F7}"/>
              </a:ext>
            </a:extLst>
          </p:cNvPr>
          <p:cNvCxnSpPr>
            <a:cxnSpLocks/>
            <a:stCxn id="6" idx="3"/>
            <a:endCxn id="15" idx="1"/>
          </p:cNvCxnSpPr>
          <p:nvPr/>
        </p:nvCxnSpPr>
        <p:spPr>
          <a:xfrm>
            <a:off x="6559089" y="3317266"/>
            <a:ext cx="828204" cy="108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5">
            <a:extLst>
              <a:ext uri="{FF2B5EF4-FFF2-40B4-BE49-F238E27FC236}">
                <a16:creationId xmlns:a16="http://schemas.microsoft.com/office/drawing/2014/main" id="{1F73AAF5-7E13-B6E4-1CD6-91DE61DA3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892" y="79938"/>
            <a:ext cx="7886700" cy="765616"/>
          </a:xfrm>
        </p:spPr>
        <p:txBody>
          <a:bodyPr/>
          <a:lstStyle/>
          <a:p>
            <a:r>
              <a:rPr lang="fr-FR" dirty="0"/>
              <a:t>SOFF Scope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EDF62F-6C85-F737-3A42-E44815033526}"/>
              </a:ext>
            </a:extLst>
          </p:cNvPr>
          <p:cNvSpPr/>
          <p:nvPr/>
        </p:nvSpPr>
        <p:spPr>
          <a:xfrm>
            <a:off x="228600" y="2243615"/>
            <a:ext cx="6448926" cy="2601605"/>
          </a:xfrm>
          <a:prstGeom prst="rect">
            <a:avLst/>
          </a:prstGeom>
          <a:noFill/>
          <a:effectLst>
            <a:outerShdw blurRad="109476" dist="23000" dir="5400000" rotWithShape="0">
              <a:srgbClr val="FF0000">
                <a:alpha val="68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83220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7EA2EF2-EAF5-48FB-A301-1E55CE2F0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At the </a:t>
            </a:r>
            <a:r>
              <a:rPr lang="en-US" altLang="ja-JP" dirty="0" err="1"/>
              <a:t>WOrKSHOp</a:t>
            </a:r>
            <a:r>
              <a:rPr lang="en-US" altLang="ja-JP" dirty="0"/>
              <a:t> - February 24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8826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20B87E-20F6-FDB4-82EA-A0DA581FE6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9F7EA0-3F56-4C7E-9B2D-3423B3AF028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BCE29D7B-7CF0-6B6B-6FAF-EC71D0DBE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771" y="254798"/>
            <a:ext cx="7886700" cy="765616"/>
          </a:xfrm>
        </p:spPr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current</a:t>
            </a:r>
            <a:r>
              <a:rPr lang="fr-FR" dirty="0"/>
              <a:t> situation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C8D0B85-2ABC-C74D-C066-AFED7B454E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974" y="1732004"/>
            <a:ext cx="451754" cy="448296"/>
          </a:xfrm>
          <a:prstGeom prst="rect">
            <a:avLst/>
          </a:prstGeom>
        </p:spPr>
      </p:pic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A7F5FD0D-33F0-763B-0639-4BA859625FC0}"/>
              </a:ext>
            </a:extLst>
          </p:cNvPr>
          <p:cNvSpPr/>
          <p:nvPr/>
        </p:nvSpPr>
        <p:spPr>
          <a:xfrm>
            <a:off x="2189719" y="1630386"/>
            <a:ext cx="1004522" cy="65153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1350" dirty="0"/>
              <a:t>Data Collection System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47C3EF3-775A-B258-816E-E463AD6295C8}"/>
              </a:ext>
            </a:extLst>
          </p:cNvPr>
          <p:cNvCxnSpPr>
            <a:cxnSpLocks/>
          </p:cNvCxnSpPr>
          <p:nvPr/>
        </p:nvCxnSpPr>
        <p:spPr>
          <a:xfrm>
            <a:off x="1109557" y="1956152"/>
            <a:ext cx="951739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0B87E058-30A1-90CA-7445-8ED0C70E8E99}"/>
              </a:ext>
            </a:extLst>
          </p:cNvPr>
          <p:cNvSpPr/>
          <p:nvPr/>
        </p:nvSpPr>
        <p:spPr>
          <a:xfrm>
            <a:off x="4034649" y="3038258"/>
            <a:ext cx="1280430" cy="88192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1350" dirty="0"/>
              <a:t>International Data Exchange System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1531EE4-A40B-D63D-B466-510C9744C6BA}"/>
              </a:ext>
            </a:extLst>
          </p:cNvPr>
          <p:cNvCxnSpPr>
            <a:cxnSpLocks/>
          </p:cNvCxnSpPr>
          <p:nvPr/>
        </p:nvCxnSpPr>
        <p:spPr>
          <a:xfrm>
            <a:off x="3281257" y="1962346"/>
            <a:ext cx="879263" cy="970592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5F4C6A6-C5B5-45CA-C74A-BADF27F54808}"/>
              </a:ext>
            </a:extLst>
          </p:cNvPr>
          <p:cNvCxnSpPr>
            <a:cxnSpLocks/>
          </p:cNvCxnSpPr>
          <p:nvPr/>
        </p:nvCxnSpPr>
        <p:spPr>
          <a:xfrm>
            <a:off x="5471840" y="3464248"/>
            <a:ext cx="1184273" cy="0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80844E4-D45E-4EF4-3B86-57399DAE039F}"/>
              </a:ext>
            </a:extLst>
          </p:cNvPr>
          <p:cNvSpPr txBox="1"/>
          <p:nvPr/>
        </p:nvSpPr>
        <p:spPr>
          <a:xfrm>
            <a:off x="5569934" y="3145807"/>
            <a:ext cx="87235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1350" dirty="0"/>
              <a:t>standards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376363A-F789-603F-255A-12103D7EEF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974" y="2632688"/>
            <a:ext cx="451754" cy="448296"/>
          </a:xfrm>
          <a:prstGeom prst="rect">
            <a:avLst/>
          </a:prstGeom>
        </p:spPr>
      </p:pic>
      <p:sp>
        <p:nvSpPr>
          <p:cNvPr id="13" name="Cloud 12">
            <a:extLst>
              <a:ext uri="{FF2B5EF4-FFF2-40B4-BE49-F238E27FC236}">
                <a16:creationId xmlns:a16="http://schemas.microsoft.com/office/drawing/2014/main" id="{B8138050-CBF9-545D-AFA9-96AD2D61DAE6}"/>
              </a:ext>
            </a:extLst>
          </p:cNvPr>
          <p:cNvSpPr/>
          <p:nvPr/>
        </p:nvSpPr>
        <p:spPr>
          <a:xfrm>
            <a:off x="6776579" y="2538166"/>
            <a:ext cx="2282552" cy="1918988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1350" dirty="0"/>
              <a:t>WIS/GTS</a:t>
            </a:r>
          </a:p>
          <a:p>
            <a:pPr algn="ctr"/>
            <a:r>
              <a:rPr lang="en-CH" sz="1350" dirty="0"/>
              <a:t>WIS 2.0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A5F68EC8-6FA1-7616-8249-40D5850782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71" y="3471890"/>
            <a:ext cx="451754" cy="44829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6CB0DE3-C088-A204-4BC6-86FE94C370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71" y="4343137"/>
            <a:ext cx="451754" cy="448296"/>
          </a:xfrm>
          <a:prstGeom prst="rect">
            <a:avLst/>
          </a:prstGeom>
        </p:spPr>
      </p:pic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C8693FD-E906-3886-567C-2FC27C06E640}"/>
              </a:ext>
            </a:extLst>
          </p:cNvPr>
          <p:cNvCxnSpPr>
            <a:cxnSpLocks/>
          </p:cNvCxnSpPr>
          <p:nvPr/>
        </p:nvCxnSpPr>
        <p:spPr>
          <a:xfrm>
            <a:off x="1109556" y="2856836"/>
            <a:ext cx="951739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1A77BC2C-F6E9-BCF7-FD6E-A683516AC8AA}"/>
              </a:ext>
            </a:extLst>
          </p:cNvPr>
          <p:cNvSpPr/>
          <p:nvPr/>
        </p:nvSpPr>
        <p:spPr>
          <a:xfrm>
            <a:off x="2202120" y="2538165"/>
            <a:ext cx="1004522" cy="651533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1350" dirty="0"/>
              <a:t>Data Collection System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A89A9A70-2C17-01AE-82E0-1FCBACAEC6F8}"/>
              </a:ext>
            </a:extLst>
          </p:cNvPr>
          <p:cNvSpPr/>
          <p:nvPr/>
        </p:nvSpPr>
        <p:spPr>
          <a:xfrm>
            <a:off x="2202120" y="3428999"/>
            <a:ext cx="1004522" cy="651533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1350" dirty="0"/>
              <a:t>Data Collection System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421231A-4F4E-6D97-DD32-0D5DCB301957}"/>
              </a:ext>
            </a:extLst>
          </p:cNvPr>
          <p:cNvSpPr/>
          <p:nvPr/>
        </p:nvSpPr>
        <p:spPr>
          <a:xfrm>
            <a:off x="2202120" y="4349211"/>
            <a:ext cx="1004522" cy="651533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1350" dirty="0"/>
              <a:t>Data Collection System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DBADEBA-D746-1E7B-474E-93E8499E5F23}"/>
              </a:ext>
            </a:extLst>
          </p:cNvPr>
          <p:cNvCxnSpPr>
            <a:cxnSpLocks/>
          </p:cNvCxnSpPr>
          <p:nvPr/>
        </p:nvCxnSpPr>
        <p:spPr>
          <a:xfrm>
            <a:off x="3242488" y="2856837"/>
            <a:ext cx="705902" cy="332861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FA55FD6-5EE8-3CF7-7D2B-147B6BF9844C}"/>
              </a:ext>
            </a:extLst>
          </p:cNvPr>
          <p:cNvCxnSpPr>
            <a:cxnSpLocks/>
          </p:cNvCxnSpPr>
          <p:nvPr/>
        </p:nvCxnSpPr>
        <p:spPr>
          <a:xfrm flipV="1">
            <a:off x="3257284" y="3600450"/>
            <a:ext cx="691106" cy="147221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805A316-3315-FACB-C646-848AC6BD2313}"/>
              </a:ext>
            </a:extLst>
          </p:cNvPr>
          <p:cNvCxnSpPr>
            <a:cxnSpLocks/>
          </p:cNvCxnSpPr>
          <p:nvPr/>
        </p:nvCxnSpPr>
        <p:spPr>
          <a:xfrm flipV="1">
            <a:off x="3281257" y="4080532"/>
            <a:ext cx="753392" cy="605332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47AB549-F653-27D9-B090-954F83643B22}"/>
              </a:ext>
            </a:extLst>
          </p:cNvPr>
          <p:cNvCxnSpPr>
            <a:cxnSpLocks/>
          </p:cNvCxnSpPr>
          <p:nvPr/>
        </p:nvCxnSpPr>
        <p:spPr>
          <a:xfrm>
            <a:off x="1109556" y="3747671"/>
            <a:ext cx="951739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58A19EDA-1878-6112-F612-E53F005E657D}"/>
              </a:ext>
            </a:extLst>
          </p:cNvPr>
          <p:cNvCxnSpPr>
            <a:cxnSpLocks/>
          </p:cNvCxnSpPr>
          <p:nvPr/>
        </p:nvCxnSpPr>
        <p:spPr>
          <a:xfrm>
            <a:off x="1099353" y="4674977"/>
            <a:ext cx="951739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6D9C0FAC-9658-F7A3-9A42-72D08FC9661B}"/>
              </a:ext>
            </a:extLst>
          </p:cNvPr>
          <p:cNvSpPr/>
          <p:nvPr/>
        </p:nvSpPr>
        <p:spPr>
          <a:xfrm>
            <a:off x="991969" y="1717309"/>
            <a:ext cx="741890" cy="47768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1350"/>
              <a:t>Data </a:t>
            </a:r>
            <a:r>
              <a:rPr lang="fr-FR" sz="1350" dirty="0"/>
              <a:t>logger</a:t>
            </a:r>
            <a:endParaRPr lang="en-CH" sz="1350" dirty="0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B472A181-E92A-6E50-1D9C-43ACAD499168}"/>
              </a:ext>
            </a:extLst>
          </p:cNvPr>
          <p:cNvSpPr/>
          <p:nvPr/>
        </p:nvSpPr>
        <p:spPr>
          <a:xfrm>
            <a:off x="1020553" y="2613717"/>
            <a:ext cx="741890" cy="477686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1350"/>
              <a:t>Data </a:t>
            </a:r>
            <a:r>
              <a:rPr lang="fr-FR" sz="1350" dirty="0"/>
              <a:t>logger</a:t>
            </a:r>
            <a:endParaRPr lang="en-CH" sz="1350" dirty="0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E4B2FA9A-929D-785E-FD5C-4449E482E79C}"/>
              </a:ext>
            </a:extLst>
          </p:cNvPr>
          <p:cNvSpPr/>
          <p:nvPr/>
        </p:nvSpPr>
        <p:spPr>
          <a:xfrm>
            <a:off x="1033624" y="3464248"/>
            <a:ext cx="741890" cy="477686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1350"/>
              <a:t>Data </a:t>
            </a:r>
            <a:r>
              <a:rPr lang="fr-FR" sz="1350" dirty="0"/>
              <a:t>logger</a:t>
            </a:r>
            <a:endParaRPr lang="en-CH" sz="1350" dirty="0"/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AD012452-E9D2-8B84-EDC8-25A69E5918F3}"/>
              </a:ext>
            </a:extLst>
          </p:cNvPr>
          <p:cNvSpPr/>
          <p:nvPr/>
        </p:nvSpPr>
        <p:spPr>
          <a:xfrm>
            <a:off x="1020553" y="4430659"/>
            <a:ext cx="741890" cy="47768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1350"/>
              <a:t>Data </a:t>
            </a:r>
            <a:r>
              <a:rPr lang="fr-FR" sz="1350" dirty="0"/>
              <a:t>logger</a:t>
            </a:r>
            <a:endParaRPr lang="en-CH" sz="1350" dirty="0"/>
          </a:p>
        </p:txBody>
      </p:sp>
    </p:spTree>
    <p:extLst>
      <p:ext uri="{BB962C8B-B14F-4D97-AF65-F5344CB8AC3E}">
        <p14:creationId xmlns:p14="http://schemas.microsoft.com/office/powerpoint/2010/main" val="3222572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20B87E-20F6-FDB4-82EA-A0DA581FE6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9F7EA0-3F56-4C7E-9B2D-3423B3AF028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77AF25C-C2D1-5338-F0DB-EF262522B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How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may</a:t>
            </a:r>
            <a:r>
              <a:rPr lang="fr-FR" dirty="0"/>
              <a:t> look like…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C8D0B85-2ABC-C74D-C066-AFED7B454E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928" y="1050079"/>
            <a:ext cx="451754" cy="448296"/>
          </a:xfrm>
          <a:prstGeom prst="rect">
            <a:avLst/>
          </a:prstGeom>
        </p:spPr>
      </p:pic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47C3EF3-775A-B258-816E-E463AD6295C8}"/>
              </a:ext>
            </a:extLst>
          </p:cNvPr>
          <p:cNvCxnSpPr>
            <a:cxnSpLocks/>
          </p:cNvCxnSpPr>
          <p:nvPr/>
        </p:nvCxnSpPr>
        <p:spPr>
          <a:xfrm>
            <a:off x="901148" y="1332621"/>
            <a:ext cx="991415" cy="107655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0B87E058-30A1-90CA-7445-8ED0C70E8E99}"/>
              </a:ext>
            </a:extLst>
          </p:cNvPr>
          <p:cNvSpPr/>
          <p:nvPr/>
        </p:nvSpPr>
        <p:spPr>
          <a:xfrm>
            <a:off x="3935603" y="2356333"/>
            <a:ext cx="1280430" cy="88192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1350" dirty="0"/>
              <a:t>International Data Exchange System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5F4C6A6-C5B5-45CA-C74A-BADF27F54808}"/>
              </a:ext>
            </a:extLst>
          </p:cNvPr>
          <p:cNvCxnSpPr>
            <a:cxnSpLocks/>
          </p:cNvCxnSpPr>
          <p:nvPr/>
        </p:nvCxnSpPr>
        <p:spPr>
          <a:xfrm>
            <a:off x="5372794" y="2782323"/>
            <a:ext cx="1184273" cy="0"/>
          </a:xfrm>
          <a:prstGeom prst="straightConnector1">
            <a:avLst/>
          </a:prstGeom>
          <a:ln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80844E4-D45E-4EF4-3B86-57399DAE039F}"/>
              </a:ext>
            </a:extLst>
          </p:cNvPr>
          <p:cNvSpPr txBox="1"/>
          <p:nvPr/>
        </p:nvSpPr>
        <p:spPr>
          <a:xfrm>
            <a:off x="5451875" y="2463882"/>
            <a:ext cx="87235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1350" dirty="0"/>
              <a:t>standards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376363A-F789-603F-255A-12103D7EEF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928" y="1950763"/>
            <a:ext cx="451754" cy="448296"/>
          </a:xfrm>
          <a:prstGeom prst="rect">
            <a:avLst/>
          </a:prstGeom>
        </p:spPr>
      </p:pic>
      <p:sp>
        <p:nvSpPr>
          <p:cNvPr id="13" name="Cloud 12">
            <a:extLst>
              <a:ext uri="{FF2B5EF4-FFF2-40B4-BE49-F238E27FC236}">
                <a16:creationId xmlns:a16="http://schemas.microsoft.com/office/drawing/2014/main" id="{B8138050-CBF9-545D-AFA9-96AD2D61DAE6}"/>
              </a:ext>
            </a:extLst>
          </p:cNvPr>
          <p:cNvSpPr/>
          <p:nvPr/>
        </p:nvSpPr>
        <p:spPr>
          <a:xfrm>
            <a:off x="6677533" y="1856241"/>
            <a:ext cx="2282552" cy="1918988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1350" dirty="0"/>
              <a:t>WIS/GTS</a:t>
            </a:r>
          </a:p>
          <a:p>
            <a:pPr algn="ctr"/>
            <a:r>
              <a:rPr lang="en-CH" sz="1350" dirty="0"/>
              <a:t>WIS 2.0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A5F68EC8-6FA1-7616-8249-40D5850782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725" y="2789965"/>
            <a:ext cx="451754" cy="44829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6CB0DE3-C088-A204-4BC6-86FE94C370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725" y="3661212"/>
            <a:ext cx="451754" cy="448296"/>
          </a:xfrm>
          <a:prstGeom prst="rect">
            <a:avLst/>
          </a:prstGeom>
        </p:spPr>
      </p:pic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C8693FD-E906-3886-567C-2FC27C06E640}"/>
              </a:ext>
            </a:extLst>
          </p:cNvPr>
          <p:cNvCxnSpPr>
            <a:cxnSpLocks/>
          </p:cNvCxnSpPr>
          <p:nvPr/>
        </p:nvCxnSpPr>
        <p:spPr>
          <a:xfrm>
            <a:off x="953470" y="2174911"/>
            <a:ext cx="894749" cy="43901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1A77BC2C-F6E9-BCF7-FD6E-A683516AC8AA}"/>
              </a:ext>
            </a:extLst>
          </p:cNvPr>
          <p:cNvSpPr/>
          <p:nvPr/>
        </p:nvSpPr>
        <p:spPr>
          <a:xfrm>
            <a:off x="2103074" y="2471531"/>
            <a:ext cx="1004522" cy="651533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1350" dirty="0"/>
              <a:t>Data Collection System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DBADEBA-D746-1E7B-474E-93E8499E5F23}"/>
              </a:ext>
            </a:extLst>
          </p:cNvPr>
          <p:cNvCxnSpPr>
            <a:cxnSpLocks/>
          </p:cNvCxnSpPr>
          <p:nvPr/>
        </p:nvCxnSpPr>
        <p:spPr>
          <a:xfrm>
            <a:off x="3228062" y="2791850"/>
            <a:ext cx="610284" cy="10895"/>
          </a:xfrm>
          <a:prstGeom prst="straightConnector1">
            <a:avLst/>
          </a:prstGeom>
          <a:ln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247AB549-F653-27D9-B090-954F83643B22}"/>
              </a:ext>
            </a:extLst>
          </p:cNvPr>
          <p:cNvCxnSpPr>
            <a:cxnSpLocks/>
          </p:cNvCxnSpPr>
          <p:nvPr/>
        </p:nvCxnSpPr>
        <p:spPr>
          <a:xfrm flipV="1">
            <a:off x="1010509" y="2919590"/>
            <a:ext cx="837710" cy="146156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58A19EDA-1878-6112-F612-E53F005E657D}"/>
              </a:ext>
            </a:extLst>
          </p:cNvPr>
          <p:cNvCxnSpPr>
            <a:cxnSpLocks/>
          </p:cNvCxnSpPr>
          <p:nvPr/>
        </p:nvCxnSpPr>
        <p:spPr>
          <a:xfrm flipV="1">
            <a:off x="1000307" y="3238261"/>
            <a:ext cx="892256" cy="75479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8E7C5D18-6B97-A3FF-F416-9DF4F1EEB203}"/>
              </a:ext>
            </a:extLst>
          </p:cNvPr>
          <p:cNvSpPr/>
          <p:nvPr/>
        </p:nvSpPr>
        <p:spPr>
          <a:xfrm>
            <a:off x="849434" y="1273927"/>
            <a:ext cx="741890" cy="477686"/>
          </a:xfrm>
          <a:prstGeom prst="round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1350"/>
              <a:t>Data </a:t>
            </a:r>
            <a:r>
              <a:rPr lang="fr-FR" sz="1350" dirty="0"/>
              <a:t>logger</a:t>
            </a:r>
            <a:endParaRPr lang="en-CH" sz="1350" dirty="0"/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F39B0EEE-6BAC-7D91-B7B3-87DB8A948F57}"/>
              </a:ext>
            </a:extLst>
          </p:cNvPr>
          <p:cNvSpPr/>
          <p:nvPr/>
        </p:nvSpPr>
        <p:spPr>
          <a:xfrm>
            <a:off x="849434" y="2104003"/>
            <a:ext cx="741890" cy="477686"/>
          </a:xfrm>
          <a:prstGeom prst="round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1350"/>
              <a:t>Data </a:t>
            </a:r>
            <a:r>
              <a:rPr lang="fr-FR" sz="1350" dirty="0"/>
              <a:t>logger</a:t>
            </a:r>
            <a:endParaRPr lang="en-CH" sz="1350" dirty="0"/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E86D44D1-6E02-2062-610C-A594920C4604}"/>
              </a:ext>
            </a:extLst>
          </p:cNvPr>
          <p:cNvSpPr/>
          <p:nvPr/>
        </p:nvSpPr>
        <p:spPr>
          <a:xfrm>
            <a:off x="849434" y="2798213"/>
            <a:ext cx="741890" cy="477686"/>
          </a:xfrm>
          <a:prstGeom prst="round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1350"/>
              <a:t>Data </a:t>
            </a:r>
            <a:r>
              <a:rPr lang="fr-FR" sz="1350" dirty="0"/>
              <a:t>logger</a:t>
            </a:r>
            <a:endParaRPr lang="en-CH" sz="1350" dirty="0"/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BE2FE2AD-2E71-F153-363A-F025563B2C70}"/>
              </a:ext>
            </a:extLst>
          </p:cNvPr>
          <p:cNvSpPr/>
          <p:nvPr/>
        </p:nvSpPr>
        <p:spPr>
          <a:xfrm>
            <a:off x="849434" y="3536386"/>
            <a:ext cx="741890" cy="477686"/>
          </a:xfrm>
          <a:prstGeom prst="round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H" sz="1350"/>
              <a:t>Data </a:t>
            </a:r>
            <a:r>
              <a:rPr lang="fr-FR" sz="1350" dirty="0"/>
              <a:t>logger</a:t>
            </a:r>
            <a:endParaRPr lang="en-CH" sz="135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531F8BB-CEB6-0F84-D7B5-C60495321246}"/>
              </a:ext>
            </a:extLst>
          </p:cNvPr>
          <p:cNvSpPr txBox="1"/>
          <p:nvPr/>
        </p:nvSpPr>
        <p:spPr>
          <a:xfrm>
            <a:off x="1591324" y="1822791"/>
            <a:ext cx="11660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H" sz="1600" b="1">
                <a:solidFill>
                  <a:srgbClr val="FF0000"/>
                </a:solidFill>
              </a:rPr>
              <a:t>Standard</a:t>
            </a:r>
            <a:r>
              <a:rPr lang="fr-FR" sz="1600" b="1" dirty="0">
                <a:solidFill>
                  <a:srgbClr val="FF0000"/>
                </a:solidFill>
              </a:rPr>
              <a:t>(</a:t>
            </a:r>
            <a:r>
              <a:rPr lang="en-CH" sz="1600" b="1">
                <a:solidFill>
                  <a:srgbClr val="FF0000"/>
                </a:solidFill>
              </a:rPr>
              <a:t>s</a:t>
            </a:r>
            <a:r>
              <a:rPr lang="fr-FR" sz="1600" b="1" dirty="0">
                <a:solidFill>
                  <a:srgbClr val="FF0000"/>
                </a:solidFill>
              </a:rPr>
              <a:t>)</a:t>
            </a:r>
            <a:endParaRPr lang="en-CH" sz="1600" b="1" dirty="0">
              <a:solidFill>
                <a:srgbClr val="FF0000"/>
              </a:solidFill>
            </a:endParaRPr>
          </a:p>
        </p:txBody>
      </p:sp>
      <p:sp>
        <p:nvSpPr>
          <p:cNvPr id="27" name="Rectangle 2">
            <a:extLst>
              <a:ext uri="{FF2B5EF4-FFF2-40B4-BE49-F238E27FC236}">
                <a16:creationId xmlns:a16="http://schemas.microsoft.com/office/drawing/2014/main" id="{CE67FA21-6BE0-F589-157C-83188665A464}"/>
              </a:ext>
            </a:extLst>
          </p:cNvPr>
          <p:cNvSpPr txBox="1">
            <a:spLocks noChangeArrowheads="1"/>
          </p:cNvSpPr>
          <p:nvPr/>
        </p:nvSpPr>
        <p:spPr>
          <a:xfrm>
            <a:off x="328928" y="4360481"/>
            <a:ext cx="8361964" cy="1357537"/>
          </a:xfrm>
          <a:prstGeom prst="rect">
            <a:avLst/>
          </a:prstGeom>
          <a:ln/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  <a:buSzPct val="100000"/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en-GB" altLang="en-FR" sz="1800" dirty="0"/>
              <a:t>Depending on the telecom support (5G, LTE, LORA, Satellite,…) there might be some differences </a:t>
            </a:r>
          </a:p>
          <a:p>
            <a:pPr>
              <a:buClr>
                <a:schemeClr val="tx1"/>
              </a:buClr>
              <a:buSzPct val="100000"/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en-GB" altLang="en-FR" sz="1800" dirty="0"/>
              <a:t>The Data Collection System with the required telecom interfaces should be able to ingest all sources.</a:t>
            </a:r>
          </a:p>
          <a:p>
            <a:pPr lvl="1">
              <a:buClr>
                <a:schemeClr val="tx1"/>
              </a:buClr>
              <a:buSzPct val="100000"/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endParaRPr lang="en-GB" altLang="en-FR" sz="1800" dirty="0"/>
          </a:p>
        </p:txBody>
      </p:sp>
    </p:spTree>
    <p:extLst>
      <p:ext uri="{BB962C8B-B14F-4D97-AF65-F5344CB8AC3E}">
        <p14:creationId xmlns:p14="http://schemas.microsoft.com/office/powerpoint/2010/main" val="4063447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B5A0F7-DB4A-FA4B-8CD9-324C29653C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6515895C-5124-2819-27D2-6DEAA416A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INFCOM 3 decision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7019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F0E0FC-8319-8A48-F884-5317BD131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4694" y="1028699"/>
            <a:ext cx="8614611" cy="4830679"/>
          </a:xfrm>
        </p:spPr>
        <p:txBody>
          <a:bodyPr>
            <a:normAutofit/>
          </a:bodyPr>
          <a:lstStyle/>
          <a:p>
            <a:pPr marL="342900" indent="-342900">
              <a:buClr>
                <a:schemeClr val="tx1"/>
              </a:buClr>
              <a:buSzPct val="100000"/>
              <a:buFont typeface="Arial"/>
              <a:buChar char="•"/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en-GB" dirty="0">
                <a:solidFill>
                  <a:schemeClr val="tx1"/>
                </a:solidFill>
              </a:rPr>
              <a:t>Membership</a:t>
            </a:r>
          </a:p>
          <a:p>
            <a:pPr marL="800100" lvl="1" indent="-342900">
              <a:buClr>
                <a:schemeClr val="tx1"/>
              </a:buClr>
              <a:buSzPct val="100000"/>
              <a:buFont typeface="Arial"/>
              <a:buChar char="•"/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en-GB" dirty="0">
                <a:solidFill>
                  <a:schemeClr val="tx1"/>
                </a:solidFill>
              </a:rPr>
              <a:t>Chair SC-IMT (Chair), SC-MINT Expert (vice-Chair) and HMEI Expert (vice-Chair)</a:t>
            </a:r>
          </a:p>
          <a:p>
            <a:pPr marL="800100" lvl="1" indent="-342900">
              <a:buClr>
                <a:schemeClr val="tx1"/>
              </a:buClr>
              <a:buSzPct val="100000"/>
              <a:buFont typeface="Arial"/>
              <a:buChar char="•"/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en-GB" dirty="0">
                <a:solidFill>
                  <a:schemeClr val="tx1"/>
                </a:solidFill>
              </a:rPr>
              <a:t>Up to four experts from WMO</a:t>
            </a:r>
          </a:p>
          <a:p>
            <a:pPr marL="800100" lvl="1" indent="-342900">
              <a:buClr>
                <a:schemeClr val="tx1"/>
              </a:buClr>
              <a:buSzPct val="100000"/>
              <a:buFont typeface="Arial"/>
              <a:buChar char="•"/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en-GB" dirty="0">
                <a:solidFill>
                  <a:schemeClr val="tx1"/>
                </a:solidFill>
              </a:rPr>
              <a:t>Up to four experts from HMEI</a:t>
            </a:r>
          </a:p>
          <a:p>
            <a:pPr marL="342900" indent="-342900">
              <a:buClr>
                <a:schemeClr val="tx1"/>
              </a:buClr>
              <a:buSzPct val="100000"/>
              <a:buFont typeface="Arial"/>
              <a:buChar char="•"/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en-GB" dirty="0">
                <a:solidFill>
                  <a:schemeClr val="tx1"/>
                </a:solidFill>
              </a:rPr>
              <a:t>Terms of reference</a:t>
            </a:r>
          </a:p>
          <a:p>
            <a:pPr marL="800100" lvl="1" indent="-342900">
              <a:buClr>
                <a:schemeClr val="tx1"/>
              </a:buClr>
              <a:buSzPct val="100000"/>
              <a:buFont typeface="Arial"/>
              <a:buChar char="•"/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en-GB" dirty="0">
                <a:solidFill>
                  <a:schemeClr val="tx1"/>
                </a:solidFill>
              </a:rPr>
              <a:t>Draft a list of requirements for the protocols and data formats of the first-mile interface standard.</a:t>
            </a:r>
          </a:p>
          <a:p>
            <a:pPr marL="800100" lvl="1" indent="-342900">
              <a:buClr>
                <a:schemeClr val="tx1"/>
              </a:buClr>
              <a:buSzPct val="100000"/>
              <a:buFont typeface="Arial"/>
              <a:buChar char="•"/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en-GB" dirty="0">
                <a:solidFill>
                  <a:schemeClr val="tx1"/>
                </a:solidFill>
              </a:rPr>
              <a:t>Assess existing protocols and data formats against the established requirements.</a:t>
            </a:r>
          </a:p>
          <a:p>
            <a:pPr marL="800100" lvl="1" indent="-342900">
              <a:buClr>
                <a:schemeClr val="tx1"/>
              </a:buClr>
              <a:buSzPct val="100000"/>
              <a:buFont typeface="Arial"/>
              <a:buChar char="•"/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en-GB" dirty="0">
                <a:solidFill>
                  <a:schemeClr val="tx1"/>
                </a:solidFill>
              </a:rPr>
              <a:t>Draft a guidance document for the standardization of the first-mile interface, addressing both the protocol and the data format aspects.</a:t>
            </a:r>
          </a:p>
          <a:p>
            <a:pPr marL="342900" indent="-342900">
              <a:buClr>
                <a:schemeClr val="tx1"/>
              </a:buClr>
              <a:buSzPct val="100000"/>
              <a:buFont typeface="Arial"/>
              <a:buChar char="•"/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en-GB" dirty="0">
                <a:solidFill>
                  <a:schemeClr val="tx1"/>
                </a:solidFill>
              </a:rPr>
              <a:t>Deliverables</a:t>
            </a:r>
          </a:p>
          <a:p>
            <a:pPr marL="800100" lvl="1" indent="-342900">
              <a:buClr>
                <a:schemeClr val="tx1"/>
              </a:buClr>
              <a:buSzPct val="100000"/>
              <a:buFont typeface="Arial"/>
              <a:buChar char="•"/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en-GB" dirty="0">
                <a:solidFill>
                  <a:schemeClr val="tx1"/>
                </a:solidFill>
              </a:rPr>
              <a:t>Guidance on first-mile data collection standards</a:t>
            </a:r>
          </a:p>
          <a:p>
            <a:pPr marL="800100" lvl="1" indent="-342900">
              <a:buClr>
                <a:schemeClr val="tx1"/>
              </a:buClr>
              <a:buSzPct val="100000"/>
              <a:buFont typeface="Arial"/>
              <a:buChar char="•"/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en-GB" dirty="0">
                <a:solidFill>
                  <a:schemeClr val="tx1"/>
                </a:solidFill>
              </a:rPr>
              <a:t>Proposal for standardizing the first-mile data collection to INFCOM-4 and the Executive Council</a:t>
            </a: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98928435-154B-FB45-0347-A47432E5C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892" y="79938"/>
            <a:ext cx="7886700" cy="765616"/>
          </a:xfrm>
        </p:spPr>
        <p:txBody>
          <a:bodyPr/>
          <a:lstStyle/>
          <a:p>
            <a:pPr algn="ctr"/>
            <a:r>
              <a:rPr lang="fr-FR" dirty="0" err="1"/>
              <a:t>Task</a:t>
            </a:r>
            <a:r>
              <a:rPr lang="fr-FR" dirty="0"/>
              <a:t> Team 1st MILE</a:t>
            </a:r>
          </a:p>
        </p:txBody>
      </p:sp>
    </p:spTree>
    <p:extLst>
      <p:ext uri="{BB962C8B-B14F-4D97-AF65-F5344CB8AC3E}">
        <p14:creationId xmlns:p14="http://schemas.microsoft.com/office/powerpoint/2010/main" val="3327147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09A435-6691-144C-3D2E-D9A93899DE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AC01B-F223-BFF0-ECC2-7E2B30EFD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4694" y="1028699"/>
            <a:ext cx="8653150" cy="4135691"/>
          </a:xfrm>
        </p:spPr>
        <p:txBody>
          <a:bodyPr anchor="t">
            <a:normAutofit/>
          </a:bodyPr>
          <a:lstStyle/>
          <a:p>
            <a:pPr marL="342900" indent="-342900">
              <a:buClr>
                <a:schemeClr val="tx1"/>
              </a:buClr>
              <a:buSzPct val="100000"/>
              <a:buFont typeface="Arial"/>
              <a:buChar char="•"/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en-GB" dirty="0">
                <a:solidFill>
                  <a:schemeClr val="tx1"/>
                </a:solidFill>
              </a:rPr>
              <a:t>Draft a list of requirements for the protocols and data formats of the first-mile interface standard </a:t>
            </a:r>
          </a:p>
          <a:p>
            <a:pPr>
              <a:buClr>
                <a:schemeClr val="tx1"/>
              </a:buClr>
              <a:buSzPct val="100000"/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endParaRPr lang="en-GB" dirty="0">
              <a:solidFill>
                <a:schemeClr val="tx1"/>
              </a:solidFill>
            </a:endParaRPr>
          </a:p>
          <a:p>
            <a:pPr algn="ctr">
              <a:buClr>
                <a:schemeClr val="tx1"/>
              </a:buClr>
              <a:buSzPct val="100000"/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en-GB" dirty="0">
                <a:solidFill>
                  <a:schemeClr val="tx1"/>
                </a:solidFill>
                <a:hlinkClick r:id="rId2"/>
              </a:rPr>
              <a:t>https://miro.com/app/board/uXjVLN_ZCr0=/</a:t>
            </a:r>
            <a:endParaRPr lang="en-GB" dirty="0">
              <a:solidFill>
                <a:schemeClr val="tx1"/>
              </a:solidFill>
            </a:endParaRPr>
          </a:p>
          <a:p>
            <a:pPr>
              <a:buClr>
                <a:schemeClr val="tx1"/>
              </a:buClr>
              <a:buSzPct val="100000"/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endParaRPr lang="en-GB" dirty="0">
              <a:solidFill>
                <a:schemeClr val="tx1"/>
              </a:solidFill>
            </a:endParaRPr>
          </a:p>
          <a:p>
            <a:pPr marL="342900" indent="-342900">
              <a:buClr>
                <a:schemeClr val="tx1"/>
              </a:buClr>
              <a:buSzPct val="100000"/>
              <a:buFont typeface="Arial"/>
              <a:buChar char="•"/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en-GB" dirty="0">
                <a:solidFill>
                  <a:schemeClr val="tx1"/>
                </a:solidFill>
              </a:rPr>
              <a:t>Assess existing protocols and data formats against the established requirements – target April 2025</a:t>
            </a:r>
          </a:p>
          <a:p>
            <a:pPr marL="342900" indent="-342900">
              <a:buClr>
                <a:schemeClr val="tx1"/>
              </a:buClr>
              <a:buSzPct val="100000"/>
              <a:buFont typeface="Arial"/>
              <a:buChar char="•"/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r>
              <a:rPr lang="en-GB" dirty="0">
                <a:solidFill>
                  <a:schemeClr val="tx1"/>
                </a:solidFill>
              </a:rPr>
              <a:t>Draft a guidance document for the standardization of the first-mile interface, addressing both the protocol and the data format aspects – target End of 2025</a:t>
            </a:r>
          </a:p>
          <a:p>
            <a:pPr>
              <a:buClr>
                <a:schemeClr val="tx1"/>
              </a:buClr>
              <a:buSzPct val="100000"/>
              <a:tabLst>
                <a:tab pos="384170" algn="l"/>
                <a:tab pos="768339" algn="l"/>
                <a:tab pos="1152509" algn="l"/>
                <a:tab pos="1536678" algn="l"/>
                <a:tab pos="1920848" algn="l"/>
                <a:tab pos="2305016" algn="l"/>
                <a:tab pos="2689187" algn="l"/>
                <a:tab pos="3073355" algn="l"/>
                <a:tab pos="3457526" algn="l"/>
                <a:tab pos="3841694" algn="l"/>
                <a:tab pos="4225865" algn="l"/>
                <a:tab pos="4610033" algn="l"/>
                <a:tab pos="4994204" algn="l"/>
                <a:tab pos="5378372" algn="l"/>
                <a:tab pos="5762543" algn="l"/>
                <a:tab pos="6146712" algn="l"/>
                <a:tab pos="6530882" algn="l"/>
                <a:tab pos="6915050" algn="l"/>
                <a:tab pos="7299220" algn="l"/>
              </a:tabLst>
            </a:pP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Title 5">
            <a:extLst>
              <a:ext uri="{FF2B5EF4-FFF2-40B4-BE49-F238E27FC236}">
                <a16:creationId xmlns:a16="http://schemas.microsoft.com/office/drawing/2014/main" id="{CF5C267D-41EA-454B-77BD-6F509033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892" y="79938"/>
            <a:ext cx="7886700" cy="765616"/>
          </a:xfrm>
        </p:spPr>
        <p:txBody>
          <a:bodyPr/>
          <a:lstStyle/>
          <a:p>
            <a:pPr algn="ctr"/>
            <a:r>
              <a:rPr lang="fr-FR" dirty="0"/>
              <a:t>Progress</a:t>
            </a:r>
          </a:p>
        </p:txBody>
      </p:sp>
      <p:pic>
        <p:nvPicPr>
          <p:cNvPr id="1026" name="Picture 2" descr="Checkmark tick green icon. Approval check mark">
            <a:extLst>
              <a:ext uri="{FF2B5EF4-FFF2-40B4-BE49-F238E27FC236}">
                <a16:creationId xmlns:a16="http://schemas.microsoft.com/office/drawing/2014/main" id="{93B4B516-C761-B26A-EEE6-AFB61F973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894" y="1391484"/>
            <a:ext cx="302126" cy="30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605965"/>
      </p:ext>
    </p:extLst>
  </p:cSld>
  <p:clrMapOvr>
    <a:masterClrMapping/>
  </p:clrMapOvr>
</p:sld>
</file>

<file path=ppt/theme/theme1.xml><?xml version="1.0" encoding="utf-8"?>
<a:theme xmlns:a="http://schemas.openxmlformats.org/drawingml/2006/main" name="WMO_BLU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28304542a0e4bb396745985cabe6568 xmlns="78b80de5-4293-4985-9e50-4ff12c2e9123">
      <Terms xmlns="http://schemas.microsoft.com/office/infopath/2007/PartnerControls"/>
    </a28304542a0e4bb396745985cabe6568>
    <TaxCatchAll xmlns="78b80de5-4293-4985-9e50-4ff12c2e9123" xsi:nil="true"/>
    <mc68f946193545fb8259c94962a5c8ec xmlns="78b80de5-4293-4985-9e50-4ff12c2e9123">
      <Terms xmlns="http://schemas.microsoft.com/office/infopath/2007/PartnerControls"/>
    </mc68f946193545fb8259c94962a5c8ec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9E2DF1A5C25B4BABE573174D3B96AF" ma:contentTypeVersion="10" ma:contentTypeDescription="Create a new document." ma:contentTypeScope="" ma:versionID="77e03a19032be90ff4a891407eb342a5">
  <xsd:schema xmlns:xsd="http://www.w3.org/2001/XMLSchema" xmlns:xs="http://www.w3.org/2001/XMLSchema" xmlns:p="http://schemas.microsoft.com/office/2006/metadata/properties" xmlns:ns2="78b80de5-4293-4985-9e50-4ff12c2e9123" xmlns:ns3="0bdaf218-d267-4ac2-ad1c-9f9d79991baa" targetNamespace="http://schemas.microsoft.com/office/2006/metadata/properties" ma:root="true" ma:fieldsID="9068b366fd9ed9fb761f8f004560a048" ns2:_="" ns3:_="">
    <xsd:import namespace="78b80de5-4293-4985-9e50-4ff12c2e9123"/>
    <xsd:import namespace="0bdaf218-d267-4ac2-ad1c-9f9d79991baa"/>
    <xsd:element name="properties">
      <xsd:complexType>
        <xsd:sequence>
          <xsd:element name="documentManagement">
            <xsd:complexType>
              <xsd:all>
                <xsd:element ref="ns2:a28304542a0e4bb396745985cabe6568" minOccurs="0"/>
                <xsd:element ref="ns2:TaxCatchAll" minOccurs="0"/>
                <xsd:element ref="ns2:TaxCatchAllLabel" minOccurs="0"/>
                <xsd:element ref="ns2:mc68f946193545fb8259c94962a5c8ec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80de5-4293-4985-9e50-4ff12c2e9123" elementFormDefault="qualified">
    <xsd:import namespace="http://schemas.microsoft.com/office/2006/documentManagement/types"/>
    <xsd:import namespace="http://schemas.microsoft.com/office/infopath/2007/PartnerControls"/>
    <xsd:element name="a28304542a0e4bb396745985cabe6568" ma:index="8" nillable="true" ma:taxonomy="true" ma:internalName="a28304542a0e4bb396745985cabe6568" ma:taxonomyFieldName="Resource_x0020_Category_x0020_and_x0020_Format" ma:displayName="Resource Category and Format" ma:default="" ma:fieldId="{a2830454-2a0e-4bb3-9674-5985cabe6568}" ma:sspId="698d70db-4a1e-4d94-a3b1-424c5f49cc8c" ma:termSetId="eecf8d9a-bfc7-414c-aaaf-b25532f7a13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7b30f108-373c-40d6-8efb-1f0d085aeec4}" ma:internalName="TaxCatchAll" ma:showField="CatchAllData" ma:web="78b80de5-4293-4985-9e50-4ff12c2e91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7b30f108-373c-40d6-8efb-1f0d085aeec4}" ma:internalName="TaxCatchAllLabel" ma:readOnly="true" ma:showField="CatchAllDataLabel" ma:web="78b80de5-4293-4985-9e50-4ff12c2e91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c68f946193545fb8259c94962a5c8ec" ma:index="12" nillable="true" ma:taxonomy="true" ma:internalName="mc68f946193545fb8259c94962a5c8ec" ma:taxonomyFieldName="Project_x0020_Category_x0020_and_x0020_Initiative" ma:displayName="Project Category and Initiative" ma:default="" ma:fieldId="{6c68f946-1935-45fb-8259-c94962a5c8ec}" ma:taxonomyMulti="true" ma:sspId="698d70db-4a1e-4d94-a3b1-424c5f49cc8c" ma:termSetId="dd3e9a67-35f3-4905-8f90-ee2b45e1dfe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daf218-d267-4ac2-ad1c-9f9d79991b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A99DBE-8250-46EC-AE8B-48E2289C03BD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0bdaf218-d267-4ac2-ad1c-9f9d79991baa"/>
    <ds:schemaRef ds:uri="http://schemas.microsoft.com/office/2006/metadata/properties"/>
    <ds:schemaRef ds:uri="http://purl.org/dc/terms/"/>
    <ds:schemaRef ds:uri="78b80de5-4293-4985-9e50-4ff12c2e912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089E6DC-FAFF-4E38-9B71-0B37AF8834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b80de5-4293-4985-9e50-4ff12c2e9123"/>
    <ds:schemaRef ds:uri="0bdaf218-d267-4ac2-ad1c-9f9d79991b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E28068-566C-404F-B6FF-07C75B23F94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9923</TotalTime>
  <Words>352</Words>
  <Application>Microsoft Macintosh PowerPoint</Application>
  <PresentationFormat>On-screen Show (4:3)</PresentationFormat>
  <Paragraphs>76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Lato</vt:lpstr>
      <vt:lpstr>Verdana</vt:lpstr>
      <vt:lpstr>WMO_BLUE_Powerpoint_en_fr</vt:lpstr>
      <vt:lpstr>PowerPoint Presentation</vt:lpstr>
      <vt:lpstr>Overall architecture</vt:lpstr>
      <vt:lpstr>SOFF Scope</vt:lpstr>
      <vt:lpstr>At the WOrKSHOp - February 24</vt:lpstr>
      <vt:lpstr>The current situation</vt:lpstr>
      <vt:lpstr>How it may look like…</vt:lpstr>
      <vt:lpstr>INFCOM 3 decision</vt:lpstr>
      <vt:lpstr>Task Team 1st MILE</vt:lpstr>
      <vt:lpstr>Progress</vt:lpstr>
      <vt:lpstr>PowerPoint Presentation</vt:lpstr>
    </vt:vector>
  </TitlesOfParts>
  <Company>World Meteorological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Etienne Charpentier</dc:creator>
  <cp:lastModifiedBy>Remy Giraud</cp:lastModifiedBy>
  <cp:revision>127</cp:revision>
  <dcterms:created xsi:type="dcterms:W3CDTF">2019-05-24T14:39:16Z</dcterms:created>
  <dcterms:modified xsi:type="dcterms:W3CDTF">2024-11-07T06:51:55Z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0x010100799E2DF1A5C25B4BABE573174D3B96AF</vt:lpwstr>
  </property>
  <property fmtid="{D5CDD505-2E9C-101B-9397-08002B2CF9AE}" pid="3" name="Resource Category and Format">
    <vt:lpwstr/>
  </property>
  <property fmtid="{D5CDD505-2E9C-101B-9397-08002B2CF9AE}" pid="4" name="Project Category and Initiative">
    <vt:lpwstr/>
  </property>
</Properties>
</file>