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320" r:id="rId3"/>
    <p:sldId id="259" r:id="rId4"/>
    <p:sldId id="276" r:id="rId5"/>
    <p:sldId id="2147472714" r:id="rId6"/>
    <p:sldId id="427" r:id="rId7"/>
    <p:sldId id="735" r:id="rId8"/>
    <p:sldId id="422" r:id="rId9"/>
    <p:sldId id="470" r:id="rId10"/>
    <p:sldId id="490" r:id="rId11"/>
    <p:sldId id="503" r:id="rId12"/>
    <p:sldId id="263" r:id="rId13"/>
    <p:sldId id="264" r:id="rId14"/>
    <p:sldId id="2147472710" r:id="rId15"/>
    <p:sldId id="265" r:id="rId16"/>
    <p:sldId id="266" r:id="rId17"/>
    <p:sldId id="267" r:id="rId18"/>
    <p:sldId id="268" r:id="rId19"/>
    <p:sldId id="269" r:id="rId20"/>
    <p:sldId id="270" r:id="rId21"/>
    <p:sldId id="271" r:id="rId22"/>
    <p:sldId id="25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p:restoredTop sz="94629"/>
  </p:normalViewPr>
  <p:slideViewPr>
    <p:cSldViewPr snapToGrid="0" snapToObjects="1">
      <p:cViewPr varScale="1">
        <p:scale>
          <a:sx n="150" d="100"/>
          <a:sy n="150" d="100"/>
        </p:scale>
        <p:origin x="1352" y="176"/>
      </p:cViewPr>
      <p:guideLst>
        <p:guide orient="horz" pos="2160"/>
        <p:guide pos="2880"/>
      </p:guideLst>
    </p:cSldViewPr>
  </p:slideViewPr>
  <p:notesTextViewPr>
    <p:cViewPr>
      <p:scale>
        <a:sx n="100" d="100"/>
        <a:sy n="100" d="100"/>
      </p:scale>
      <p:origin x="0" y="0"/>
    </p:cViewPr>
  </p:notesTextViewPr>
  <p:sorterViewPr>
    <p:cViewPr>
      <p:scale>
        <a:sx n="1" d="1"/>
        <a:sy n="1" d="1"/>
      </p:scale>
      <p:origin x="0" y="1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649FF-AA55-4EEC-A3F1-0CD590165251}" type="doc">
      <dgm:prSet loTypeId="urn:microsoft.com/office/officeart/2005/8/layout/hProcess7" loCatId="list" qsTypeId="urn:microsoft.com/office/officeart/2005/8/quickstyle/simple3" qsCatId="simple" csTypeId="urn:microsoft.com/office/officeart/2005/8/colors/accent1_1" csCatId="accent1" phldr="1"/>
      <dgm:spPr/>
      <dgm:t>
        <a:bodyPr/>
        <a:lstStyle/>
        <a:p>
          <a:endParaRPr lang="en-CH"/>
        </a:p>
      </dgm:t>
    </dgm:pt>
    <dgm:pt modelId="{3DA9BE0C-CDC1-4040-9033-649C7EBA02BC}">
      <dgm:prSet phldrT="[Text]" custT="1"/>
      <dgm:spPr/>
      <dgm:t>
        <a:bodyPr tIns="0" rIns="72000"/>
        <a:lstStyle/>
        <a:p>
          <a:r>
            <a:rPr lang="en-US" sz="2400" b="0" cap="none" spc="0" dirty="0">
              <a:ln/>
              <a:solidFill>
                <a:schemeClr val="accent5">
                  <a:lumMod val="50000"/>
                </a:schemeClr>
              </a:solidFill>
              <a:effectLst/>
            </a:rPr>
            <a:t>2023</a:t>
          </a:r>
          <a:endParaRPr lang="en-CH" sz="2400" b="0" cap="none" spc="0" dirty="0">
            <a:ln/>
            <a:solidFill>
              <a:schemeClr val="accent5">
                <a:lumMod val="50000"/>
              </a:schemeClr>
            </a:solidFill>
            <a:effectLst/>
          </a:endParaRPr>
        </a:p>
      </dgm:t>
    </dgm:pt>
    <dgm:pt modelId="{7725A47D-4E88-45D7-A197-C6A08CF553F4}" type="parTrans" cxnId="{A7CC0A44-D8B8-4DAC-A5B9-6E4986BA8F07}">
      <dgm:prSet/>
      <dgm:spPr/>
      <dgm:t>
        <a:bodyPr/>
        <a:lstStyle/>
        <a:p>
          <a:endParaRPr lang="en-CH" b="1" cap="none" spc="0">
            <a:ln/>
            <a:solidFill>
              <a:srgbClr val="FFC000"/>
            </a:solidFill>
            <a:effectLst/>
          </a:endParaRPr>
        </a:p>
      </dgm:t>
    </dgm:pt>
    <dgm:pt modelId="{6CC5A54D-0EF1-4AF3-9A13-888D42DCAE1D}" type="sibTrans" cxnId="{A7CC0A44-D8B8-4DAC-A5B9-6E4986BA8F07}">
      <dgm:prSet/>
      <dgm:spPr/>
      <dgm:t>
        <a:bodyPr/>
        <a:lstStyle/>
        <a:p>
          <a:endParaRPr lang="en-CH" b="1" cap="none" spc="0">
            <a:ln/>
            <a:solidFill>
              <a:srgbClr val="FFC000"/>
            </a:solidFill>
            <a:effectLst/>
          </a:endParaRPr>
        </a:p>
      </dgm:t>
    </dgm:pt>
    <dgm:pt modelId="{5BB48333-3FB5-4E72-B5BB-D46FC3A0CFD3}">
      <dgm:prSet phldrT="[Text]" custT="1"/>
      <dgm:spPr/>
      <dgm:t>
        <a:bodyPr tIns="180000"/>
        <a:lstStyle/>
        <a:p>
          <a:endParaRPr lang="en-CH" sz="2200" b="1" cap="none" spc="0" dirty="0">
            <a:ln/>
            <a:solidFill>
              <a:schemeClr val="accent5">
                <a:lumMod val="75000"/>
              </a:schemeClr>
            </a:solidFill>
            <a:effectLst/>
          </a:endParaRPr>
        </a:p>
      </dgm:t>
    </dgm:pt>
    <dgm:pt modelId="{D71AC7A8-75C7-47FC-BEE7-1F6BCD40EDE1}" type="parTrans" cxnId="{7447000A-5BB8-4B24-A60D-8410B83A1666}">
      <dgm:prSet/>
      <dgm:spPr/>
      <dgm:t>
        <a:bodyPr/>
        <a:lstStyle/>
        <a:p>
          <a:endParaRPr lang="en-CH" b="1" cap="none" spc="0">
            <a:ln/>
            <a:solidFill>
              <a:srgbClr val="FFC000"/>
            </a:solidFill>
            <a:effectLst/>
          </a:endParaRPr>
        </a:p>
      </dgm:t>
    </dgm:pt>
    <dgm:pt modelId="{208B2B3B-5926-4379-9535-A8DB155E7D89}" type="sibTrans" cxnId="{7447000A-5BB8-4B24-A60D-8410B83A1666}">
      <dgm:prSet/>
      <dgm:spPr/>
      <dgm:t>
        <a:bodyPr/>
        <a:lstStyle/>
        <a:p>
          <a:endParaRPr lang="en-CH" b="1" cap="none" spc="0">
            <a:ln/>
            <a:solidFill>
              <a:srgbClr val="FFC000"/>
            </a:solidFill>
            <a:effectLst/>
          </a:endParaRPr>
        </a:p>
      </dgm:t>
    </dgm:pt>
    <dgm:pt modelId="{B1938E7D-0E0C-4FC6-9A29-6DA3ABF16A70}">
      <dgm:prSet phldrT="[Text]" custT="1"/>
      <dgm:spPr/>
      <dgm:t>
        <a:bodyPr tIns="0" rIns="72000"/>
        <a:lstStyle/>
        <a:p>
          <a:r>
            <a:rPr lang="en-US" sz="2400" b="0" cap="none" spc="0" dirty="0">
              <a:ln/>
              <a:solidFill>
                <a:schemeClr val="accent4">
                  <a:lumMod val="50000"/>
                </a:schemeClr>
              </a:solidFill>
              <a:effectLst/>
            </a:rPr>
            <a:t>2024</a:t>
          </a:r>
          <a:endParaRPr lang="en-CH" sz="2400" b="0" cap="none" spc="0" dirty="0">
            <a:ln/>
            <a:solidFill>
              <a:schemeClr val="accent4">
                <a:lumMod val="50000"/>
              </a:schemeClr>
            </a:solidFill>
            <a:effectLst/>
          </a:endParaRPr>
        </a:p>
      </dgm:t>
    </dgm:pt>
    <dgm:pt modelId="{CE85AE12-FBCC-4B06-8708-5D86B7117DCE}" type="parTrans" cxnId="{A6B083A3-230C-49CD-AA1D-58EC3712D0F5}">
      <dgm:prSet/>
      <dgm:spPr/>
      <dgm:t>
        <a:bodyPr/>
        <a:lstStyle/>
        <a:p>
          <a:endParaRPr lang="en-CH" b="1" cap="none" spc="0">
            <a:ln/>
            <a:solidFill>
              <a:srgbClr val="FFC000"/>
            </a:solidFill>
            <a:effectLst/>
          </a:endParaRPr>
        </a:p>
      </dgm:t>
    </dgm:pt>
    <dgm:pt modelId="{41D35251-2FBC-4E9B-9DF2-3CF6EA9F1463}" type="sibTrans" cxnId="{A6B083A3-230C-49CD-AA1D-58EC3712D0F5}">
      <dgm:prSet/>
      <dgm:spPr/>
      <dgm:t>
        <a:bodyPr/>
        <a:lstStyle/>
        <a:p>
          <a:endParaRPr lang="en-CH" b="1" cap="none" spc="0">
            <a:ln/>
            <a:solidFill>
              <a:srgbClr val="FFC000"/>
            </a:solidFill>
            <a:effectLst/>
          </a:endParaRPr>
        </a:p>
      </dgm:t>
    </dgm:pt>
    <dgm:pt modelId="{513E4606-33C1-4B0A-A962-E63800750102}">
      <dgm:prSet phldrT="[Text]" custT="1"/>
      <dgm:spPr/>
      <dgm:t>
        <a:bodyPr tIns="180000"/>
        <a:lstStyle/>
        <a:p>
          <a:pPr marL="0" indent="0"/>
          <a:endParaRPr lang="en-CH" sz="2200" b="1" cap="none" spc="0" dirty="0">
            <a:ln/>
            <a:solidFill>
              <a:schemeClr val="accent4">
                <a:lumMod val="75000"/>
              </a:schemeClr>
            </a:solidFill>
            <a:effectLst/>
          </a:endParaRPr>
        </a:p>
      </dgm:t>
    </dgm:pt>
    <dgm:pt modelId="{0B648054-6722-446B-BDD1-CFA0240CCF9C}" type="parTrans" cxnId="{6CEDD3F2-AD5D-47F6-9846-51CB334A311B}">
      <dgm:prSet/>
      <dgm:spPr/>
      <dgm:t>
        <a:bodyPr/>
        <a:lstStyle/>
        <a:p>
          <a:endParaRPr lang="en-CH" b="1" cap="none" spc="0">
            <a:ln/>
            <a:solidFill>
              <a:srgbClr val="FFC000"/>
            </a:solidFill>
            <a:effectLst/>
          </a:endParaRPr>
        </a:p>
      </dgm:t>
    </dgm:pt>
    <dgm:pt modelId="{ED59DDA9-7E15-4F78-87C3-F8955E3EFACC}" type="sibTrans" cxnId="{6CEDD3F2-AD5D-47F6-9846-51CB334A311B}">
      <dgm:prSet/>
      <dgm:spPr/>
      <dgm:t>
        <a:bodyPr/>
        <a:lstStyle/>
        <a:p>
          <a:endParaRPr lang="en-CH" b="1" cap="none" spc="0">
            <a:ln/>
            <a:solidFill>
              <a:srgbClr val="FFC000"/>
            </a:solidFill>
            <a:effectLst/>
          </a:endParaRPr>
        </a:p>
      </dgm:t>
    </dgm:pt>
    <dgm:pt modelId="{2542DB9D-9263-423B-8684-61C1EB326BA5}">
      <dgm:prSet phldrT="[Text]" custT="1"/>
      <dgm:spPr/>
      <dgm:t>
        <a:bodyPr lIns="0" tIns="0" rIns="72000" bIns="0"/>
        <a:lstStyle/>
        <a:p>
          <a:r>
            <a:rPr lang="en-US" sz="2400" b="0" cap="none" spc="0">
              <a:ln/>
              <a:effectLst/>
            </a:rPr>
            <a:t>2025</a:t>
          </a:r>
          <a:endParaRPr lang="en-CH" sz="2400" b="0" cap="none" spc="0" dirty="0">
            <a:ln/>
            <a:effectLst/>
          </a:endParaRPr>
        </a:p>
      </dgm:t>
    </dgm:pt>
    <dgm:pt modelId="{4830C172-DC62-4E0B-AFC8-6F094BA33C1D}" type="parTrans" cxnId="{5575770E-EE49-4DD9-AA37-849F66BB7057}">
      <dgm:prSet/>
      <dgm:spPr/>
      <dgm:t>
        <a:bodyPr/>
        <a:lstStyle/>
        <a:p>
          <a:endParaRPr lang="en-CH" b="1" cap="none" spc="0">
            <a:ln/>
            <a:solidFill>
              <a:srgbClr val="FFC000"/>
            </a:solidFill>
            <a:effectLst/>
          </a:endParaRPr>
        </a:p>
      </dgm:t>
    </dgm:pt>
    <dgm:pt modelId="{0C869A5B-2299-4E0D-9E06-3D8F7DC948EE}" type="sibTrans" cxnId="{5575770E-EE49-4DD9-AA37-849F66BB7057}">
      <dgm:prSet/>
      <dgm:spPr/>
      <dgm:t>
        <a:bodyPr/>
        <a:lstStyle/>
        <a:p>
          <a:endParaRPr lang="en-CH" b="1" cap="none" spc="0">
            <a:ln/>
            <a:solidFill>
              <a:srgbClr val="FFC000"/>
            </a:solidFill>
            <a:effectLst/>
          </a:endParaRPr>
        </a:p>
      </dgm:t>
    </dgm:pt>
    <dgm:pt modelId="{A509BA3D-7215-4F14-90DC-1A2674F65718}">
      <dgm:prSet phldrT="[Text]" custT="1"/>
      <dgm:spPr/>
      <dgm:t>
        <a:bodyPr tIns="180000"/>
        <a:lstStyle/>
        <a:p>
          <a:endParaRPr lang="en-CH" sz="2200" b="1" cap="none" spc="0" dirty="0">
            <a:ln/>
            <a:solidFill>
              <a:schemeClr val="accent6">
                <a:lumMod val="75000"/>
              </a:schemeClr>
            </a:solidFill>
            <a:effectLst/>
          </a:endParaRPr>
        </a:p>
      </dgm:t>
    </dgm:pt>
    <dgm:pt modelId="{211EBB8A-DE77-440F-BBB6-C310872CD325}" type="parTrans" cxnId="{C050DF06-5F4B-45B8-AB91-E4CEB4A0DBE9}">
      <dgm:prSet/>
      <dgm:spPr/>
      <dgm:t>
        <a:bodyPr/>
        <a:lstStyle/>
        <a:p>
          <a:endParaRPr lang="en-CH" b="1" cap="none" spc="0">
            <a:ln/>
            <a:solidFill>
              <a:srgbClr val="FFC000"/>
            </a:solidFill>
            <a:effectLst/>
          </a:endParaRPr>
        </a:p>
      </dgm:t>
    </dgm:pt>
    <dgm:pt modelId="{1D54BD09-FD1D-44E7-80B4-3D54B7F737E4}" type="sibTrans" cxnId="{C050DF06-5F4B-45B8-AB91-E4CEB4A0DBE9}">
      <dgm:prSet/>
      <dgm:spPr/>
      <dgm:t>
        <a:bodyPr/>
        <a:lstStyle/>
        <a:p>
          <a:endParaRPr lang="en-CH" b="1" cap="none" spc="0">
            <a:ln/>
            <a:solidFill>
              <a:srgbClr val="FFC000"/>
            </a:solidFill>
            <a:effectLst/>
          </a:endParaRPr>
        </a:p>
      </dgm:t>
    </dgm:pt>
    <dgm:pt modelId="{30C55124-FAA2-48F7-81A6-E09CF0AB25A3}">
      <dgm:prSet phldrT="[Text]" custT="1"/>
      <dgm:spPr/>
      <dgm:t>
        <a:bodyPr tIns="0" rIns="72000"/>
        <a:lstStyle/>
        <a:p>
          <a:r>
            <a:rPr lang="en-US" sz="2400" b="0" cap="none" spc="0" dirty="0">
              <a:ln/>
              <a:effectLst/>
            </a:rPr>
            <a:t>2022</a:t>
          </a:r>
          <a:endParaRPr lang="en-CH" sz="2400" b="0" cap="none" spc="0" dirty="0">
            <a:ln/>
            <a:effectLst/>
          </a:endParaRPr>
        </a:p>
      </dgm:t>
    </dgm:pt>
    <dgm:pt modelId="{3675502B-00D2-4A64-B3CD-E5D938E41D1F}" type="parTrans" cxnId="{1CF4A9D3-CCB7-4EEE-B3D0-3D67DF2F0776}">
      <dgm:prSet/>
      <dgm:spPr/>
      <dgm:t>
        <a:bodyPr/>
        <a:lstStyle/>
        <a:p>
          <a:endParaRPr lang="en-CH" b="1" cap="none" spc="0">
            <a:ln/>
            <a:solidFill>
              <a:srgbClr val="FFC000"/>
            </a:solidFill>
            <a:effectLst/>
          </a:endParaRPr>
        </a:p>
      </dgm:t>
    </dgm:pt>
    <dgm:pt modelId="{A51BF573-2F02-4A5F-AFF2-41A2DBA3F74F}" type="sibTrans" cxnId="{1CF4A9D3-CCB7-4EEE-B3D0-3D67DF2F0776}">
      <dgm:prSet/>
      <dgm:spPr/>
      <dgm:t>
        <a:bodyPr/>
        <a:lstStyle/>
        <a:p>
          <a:endParaRPr lang="en-CH" b="1" cap="none" spc="0">
            <a:ln/>
            <a:solidFill>
              <a:srgbClr val="FFC000"/>
            </a:solidFill>
            <a:effectLst/>
          </a:endParaRPr>
        </a:p>
      </dgm:t>
    </dgm:pt>
    <dgm:pt modelId="{E96C3902-0D3D-4B6F-B9E8-C009560F28E3}">
      <dgm:prSet phldrT="[Text]" custT="1"/>
      <dgm:spPr/>
      <dgm:t>
        <a:bodyPr tIns="180000" rIns="36000"/>
        <a:lstStyle/>
        <a:p>
          <a:endParaRPr lang="en-CH" sz="2200" b="1" cap="none" spc="0" dirty="0">
            <a:ln/>
            <a:solidFill>
              <a:schemeClr val="accent3">
                <a:lumMod val="75000"/>
              </a:schemeClr>
            </a:solidFill>
            <a:effectLst/>
          </a:endParaRPr>
        </a:p>
      </dgm:t>
    </dgm:pt>
    <dgm:pt modelId="{670EF88D-B829-4FD0-8F5E-4B1835242693}" type="parTrans" cxnId="{56CC9091-01F9-4539-8837-3A0850BF6921}">
      <dgm:prSet/>
      <dgm:spPr/>
      <dgm:t>
        <a:bodyPr/>
        <a:lstStyle/>
        <a:p>
          <a:endParaRPr lang="en-CH"/>
        </a:p>
      </dgm:t>
    </dgm:pt>
    <dgm:pt modelId="{646B3742-7DBD-4CCA-B156-1F4F221EC765}" type="sibTrans" cxnId="{56CC9091-01F9-4539-8837-3A0850BF6921}">
      <dgm:prSet/>
      <dgm:spPr/>
      <dgm:t>
        <a:bodyPr/>
        <a:lstStyle/>
        <a:p>
          <a:endParaRPr lang="en-CH"/>
        </a:p>
      </dgm:t>
    </dgm:pt>
    <dgm:pt modelId="{86E4407D-F28B-410D-9F03-6A6BA6AC0A40}" type="pres">
      <dgm:prSet presAssocID="{81E649FF-AA55-4EEC-A3F1-0CD590165251}" presName="Name0" presStyleCnt="0">
        <dgm:presLayoutVars>
          <dgm:dir/>
          <dgm:animLvl val="lvl"/>
          <dgm:resizeHandles val="exact"/>
        </dgm:presLayoutVars>
      </dgm:prSet>
      <dgm:spPr/>
    </dgm:pt>
    <dgm:pt modelId="{28B195F3-7732-43EE-8FFA-7ED8C41BBBE1}" type="pres">
      <dgm:prSet presAssocID="{30C55124-FAA2-48F7-81A6-E09CF0AB25A3}" presName="compositeNode" presStyleCnt="0">
        <dgm:presLayoutVars>
          <dgm:bulletEnabled val="1"/>
        </dgm:presLayoutVars>
      </dgm:prSet>
      <dgm:spPr/>
    </dgm:pt>
    <dgm:pt modelId="{DDFEEA35-C680-4A2E-9A77-76D66DCED030}" type="pres">
      <dgm:prSet presAssocID="{30C55124-FAA2-48F7-81A6-E09CF0AB25A3}" presName="bgRect" presStyleLbl="node1" presStyleIdx="0" presStyleCnt="4" custScaleY="182963" custLinFactNeighborX="1392" custLinFactNeighborY="-3395"/>
      <dgm:spPr/>
    </dgm:pt>
    <dgm:pt modelId="{EF832B17-F1E6-49A2-B935-A44DA89012A6}" type="pres">
      <dgm:prSet presAssocID="{30C55124-FAA2-48F7-81A6-E09CF0AB25A3}" presName="parentNode" presStyleLbl="node1" presStyleIdx="0" presStyleCnt="4">
        <dgm:presLayoutVars>
          <dgm:chMax val="0"/>
          <dgm:bulletEnabled val="1"/>
        </dgm:presLayoutVars>
      </dgm:prSet>
      <dgm:spPr/>
    </dgm:pt>
    <dgm:pt modelId="{6EBEFC88-F2FD-454C-B533-C0684D5EC9B6}" type="pres">
      <dgm:prSet presAssocID="{30C55124-FAA2-48F7-81A6-E09CF0AB25A3}" presName="childNode" presStyleLbl="node1" presStyleIdx="0" presStyleCnt="4">
        <dgm:presLayoutVars>
          <dgm:bulletEnabled val="1"/>
        </dgm:presLayoutVars>
      </dgm:prSet>
      <dgm:spPr/>
    </dgm:pt>
    <dgm:pt modelId="{5223BAA7-6C5D-4BB3-BF89-53E9CA20B477}" type="pres">
      <dgm:prSet presAssocID="{A51BF573-2F02-4A5F-AFF2-41A2DBA3F74F}" presName="hSp" presStyleCnt="0"/>
      <dgm:spPr/>
    </dgm:pt>
    <dgm:pt modelId="{29AA4129-4389-4D84-9BD6-2DFDA4BE827B}" type="pres">
      <dgm:prSet presAssocID="{A51BF573-2F02-4A5F-AFF2-41A2DBA3F74F}" presName="vProcSp" presStyleCnt="0"/>
      <dgm:spPr/>
    </dgm:pt>
    <dgm:pt modelId="{AF800C3E-4989-484E-9DCE-0FD512832473}" type="pres">
      <dgm:prSet presAssocID="{A51BF573-2F02-4A5F-AFF2-41A2DBA3F74F}" presName="vSp1" presStyleCnt="0"/>
      <dgm:spPr/>
    </dgm:pt>
    <dgm:pt modelId="{60A89CF9-F8DB-43F8-BFF4-619D5AC88D7E}" type="pres">
      <dgm:prSet presAssocID="{A51BF573-2F02-4A5F-AFF2-41A2DBA3F74F}" presName="simulatedConn" presStyleLbl="solidFgAcc1" presStyleIdx="0" presStyleCnt="3" custLinFactNeighborX="39289" custLinFactNeighborY="73585"/>
      <dgm:spPr>
        <a:ln>
          <a:noFill/>
        </a:ln>
      </dgm:spPr>
    </dgm:pt>
    <dgm:pt modelId="{4ED9CBD0-903A-41C8-BB84-B6CD9286A5A8}" type="pres">
      <dgm:prSet presAssocID="{A51BF573-2F02-4A5F-AFF2-41A2DBA3F74F}" presName="vSp2" presStyleCnt="0"/>
      <dgm:spPr/>
    </dgm:pt>
    <dgm:pt modelId="{88DB5AA9-78D3-4482-BC98-5000387B1BD6}" type="pres">
      <dgm:prSet presAssocID="{A51BF573-2F02-4A5F-AFF2-41A2DBA3F74F}" presName="sibTrans" presStyleCnt="0"/>
      <dgm:spPr/>
    </dgm:pt>
    <dgm:pt modelId="{9EC8F30A-786C-4D45-89C1-C6D9FB8D8243}" type="pres">
      <dgm:prSet presAssocID="{3DA9BE0C-CDC1-4040-9033-649C7EBA02BC}" presName="compositeNode" presStyleCnt="0">
        <dgm:presLayoutVars>
          <dgm:bulletEnabled val="1"/>
        </dgm:presLayoutVars>
      </dgm:prSet>
      <dgm:spPr/>
    </dgm:pt>
    <dgm:pt modelId="{167F66EE-28E8-49D4-A92B-736745749944}" type="pres">
      <dgm:prSet presAssocID="{3DA9BE0C-CDC1-4040-9033-649C7EBA02BC}" presName="bgRect" presStyleLbl="node1" presStyleIdx="1" presStyleCnt="4" custScaleY="182963" custLinFactNeighborX="-1295" custLinFactNeighborY="-3440"/>
      <dgm:spPr/>
    </dgm:pt>
    <dgm:pt modelId="{2213CD52-6EC3-4934-ACAC-64FA0A206B4C}" type="pres">
      <dgm:prSet presAssocID="{3DA9BE0C-CDC1-4040-9033-649C7EBA02BC}" presName="parentNode" presStyleLbl="node1" presStyleIdx="1" presStyleCnt="4">
        <dgm:presLayoutVars>
          <dgm:chMax val="0"/>
          <dgm:bulletEnabled val="1"/>
        </dgm:presLayoutVars>
      </dgm:prSet>
      <dgm:spPr/>
    </dgm:pt>
    <dgm:pt modelId="{3AACDC35-5981-46FA-9B2F-C216A0C12F3E}" type="pres">
      <dgm:prSet presAssocID="{3DA9BE0C-CDC1-4040-9033-649C7EBA02BC}" presName="childNode" presStyleLbl="node1" presStyleIdx="1" presStyleCnt="4">
        <dgm:presLayoutVars>
          <dgm:bulletEnabled val="1"/>
        </dgm:presLayoutVars>
      </dgm:prSet>
      <dgm:spPr/>
    </dgm:pt>
    <dgm:pt modelId="{D7B230E6-7A91-41AA-92F6-82B6042DB4C9}" type="pres">
      <dgm:prSet presAssocID="{6CC5A54D-0EF1-4AF3-9A13-888D42DCAE1D}" presName="hSp" presStyleCnt="0"/>
      <dgm:spPr/>
    </dgm:pt>
    <dgm:pt modelId="{FD2EEC31-2A12-44FB-BEAB-4B4501BA5402}" type="pres">
      <dgm:prSet presAssocID="{6CC5A54D-0EF1-4AF3-9A13-888D42DCAE1D}" presName="vProcSp" presStyleCnt="0"/>
      <dgm:spPr/>
    </dgm:pt>
    <dgm:pt modelId="{786F2BDC-5D57-4363-9C76-DD9182033E51}" type="pres">
      <dgm:prSet presAssocID="{6CC5A54D-0EF1-4AF3-9A13-888D42DCAE1D}" presName="vSp1" presStyleCnt="0"/>
      <dgm:spPr/>
    </dgm:pt>
    <dgm:pt modelId="{D5E4F43A-8D20-481B-95AF-671B3A576E60}" type="pres">
      <dgm:prSet presAssocID="{6CC5A54D-0EF1-4AF3-9A13-888D42DCAE1D}" presName="simulatedConn" presStyleLbl="solidFgAcc1" presStyleIdx="1" presStyleCnt="3" custLinFactNeighborX="21111" custLinFactNeighborY="73585"/>
      <dgm:spPr>
        <a:ln>
          <a:noFill/>
        </a:ln>
      </dgm:spPr>
    </dgm:pt>
    <dgm:pt modelId="{3122F699-362E-4A95-B20A-502D12FEDAE8}" type="pres">
      <dgm:prSet presAssocID="{6CC5A54D-0EF1-4AF3-9A13-888D42DCAE1D}" presName="vSp2" presStyleCnt="0"/>
      <dgm:spPr/>
    </dgm:pt>
    <dgm:pt modelId="{C871F38F-F5A0-4A11-BAAA-13D44E456492}" type="pres">
      <dgm:prSet presAssocID="{6CC5A54D-0EF1-4AF3-9A13-888D42DCAE1D}" presName="sibTrans" presStyleCnt="0"/>
      <dgm:spPr/>
    </dgm:pt>
    <dgm:pt modelId="{F1DE4FF3-5207-4238-8F53-CA3A6F375B69}" type="pres">
      <dgm:prSet presAssocID="{B1938E7D-0E0C-4FC6-9A29-6DA3ABF16A70}" presName="compositeNode" presStyleCnt="0">
        <dgm:presLayoutVars>
          <dgm:bulletEnabled val="1"/>
        </dgm:presLayoutVars>
      </dgm:prSet>
      <dgm:spPr/>
    </dgm:pt>
    <dgm:pt modelId="{4D0A1B63-8683-468E-A511-0292AB01A789}" type="pres">
      <dgm:prSet presAssocID="{B1938E7D-0E0C-4FC6-9A29-6DA3ABF16A70}" presName="bgRect" presStyleLbl="node1" presStyleIdx="2" presStyleCnt="4" custScaleY="182963" custLinFactNeighborX="-4147" custLinFactNeighborY="-3397"/>
      <dgm:spPr/>
    </dgm:pt>
    <dgm:pt modelId="{A9E8695A-00C3-4DF0-95ED-1FA937D10F54}" type="pres">
      <dgm:prSet presAssocID="{B1938E7D-0E0C-4FC6-9A29-6DA3ABF16A70}" presName="parentNode" presStyleLbl="node1" presStyleIdx="2" presStyleCnt="4">
        <dgm:presLayoutVars>
          <dgm:chMax val="0"/>
          <dgm:bulletEnabled val="1"/>
        </dgm:presLayoutVars>
      </dgm:prSet>
      <dgm:spPr/>
    </dgm:pt>
    <dgm:pt modelId="{8033D0AD-954D-49CC-95D7-E72AA62E0D2B}" type="pres">
      <dgm:prSet presAssocID="{B1938E7D-0E0C-4FC6-9A29-6DA3ABF16A70}" presName="childNode" presStyleLbl="node1" presStyleIdx="2" presStyleCnt="4">
        <dgm:presLayoutVars>
          <dgm:bulletEnabled val="1"/>
        </dgm:presLayoutVars>
      </dgm:prSet>
      <dgm:spPr/>
    </dgm:pt>
    <dgm:pt modelId="{2B428A5B-687B-4D41-8886-ECB04ADE6FCD}" type="pres">
      <dgm:prSet presAssocID="{41D35251-2FBC-4E9B-9DF2-3CF6EA9F1463}" presName="hSp" presStyleCnt="0"/>
      <dgm:spPr/>
    </dgm:pt>
    <dgm:pt modelId="{6DB9EDA6-21B0-4297-B491-AF853B5B9793}" type="pres">
      <dgm:prSet presAssocID="{41D35251-2FBC-4E9B-9DF2-3CF6EA9F1463}" presName="vProcSp" presStyleCnt="0"/>
      <dgm:spPr/>
    </dgm:pt>
    <dgm:pt modelId="{4EA7DF54-E99B-49D6-A96C-40A56A3D7FB9}" type="pres">
      <dgm:prSet presAssocID="{41D35251-2FBC-4E9B-9DF2-3CF6EA9F1463}" presName="vSp1" presStyleCnt="0"/>
      <dgm:spPr/>
    </dgm:pt>
    <dgm:pt modelId="{4CFA4CA7-43A4-4A98-A71F-8A81B891B4A9}" type="pres">
      <dgm:prSet presAssocID="{41D35251-2FBC-4E9B-9DF2-3CF6EA9F1463}" presName="simulatedConn" presStyleLbl="solidFgAcc1" presStyleIdx="2" presStyleCnt="3" custLinFactNeighborX="-2167" custLinFactNeighborY="73712"/>
      <dgm:spPr>
        <a:ln>
          <a:noFill/>
        </a:ln>
      </dgm:spPr>
    </dgm:pt>
    <dgm:pt modelId="{C6050AE5-F6B9-41E5-951D-F109C0825D1D}" type="pres">
      <dgm:prSet presAssocID="{41D35251-2FBC-4E9B-9DF2-3CF6EA9F1463}" presName="vSp2" presStyleCnt="0"/>
      <dgm:spPr/>
    </dgm:pt>
    <dgm:pt modelId="{0C4B939B-6B89-4560-AE5D-85DE62723A72}" type="pres">
      <dgm:prSet presAssocID="{41D35251-2FBC-4E9B-9DF2-3CF6EA9F1463}" presName="sibTrans" presStyleCnt="0"/>
      <dgm:spPr/>
    </dgm:pt>
    <dgm:pt modelId="{D9E3F406-7022-4A16-8688-9A2BEF44B373}" type="pres">
      <dgm:prSet presAssocID="{2542DB9D-9263-423B-8684-61C1EB326BA5}" presName="compositeNode" presStyleCnt="0">
        <dgm:presLayoutVars>
          <dgm:bulletEnabled val="1"/>
        </dgm:presLayoutVars>
      </dgm:prSet>
      <dgm:spPr/>
    </dgm:pt>
    <dgm:pt modelId="{AEE2A8D3-007A-4E2F-9514-482633232E63}" type="pres">
      <dgm:prSet presAssocID="{2542DB9D-9263-423B-8684-61C1EB326BA5}" presName="bgRect" presStyleLbl="node1" presStyleIdx="3" presStyleCnt="4" custScaleX="157782" custScaleY="182963" custLinFactNeighborX="-7255" custLinFactNeighborY="-3440"/>
      <dgm:spPr/>
    </dgm:pt>
    <dgm:pt modelId="{9FE2BA3B-FD2C-4DE5-9A77-0440BC12547A}" type="pres">
      <dgm:prSet presAssocID="{2542DB9D-9263-423B-8684-61C1EB326BA5}" presName="parentNode" presStyleLbl="node1" presStyleIdx="3" presStyleCnt="4">
        <dgm:presLayoutVars>
          <dgm:chMax val="0"/>
          <dgm:bulletEnabled val="1"/>
        </dgm:presLayoutVars>
      </dgm:prSet>
      <dgm:spPr/>
    </dgm:pt>
    <dgm:pt modelId="{649BF6E2-9623-4DBE-9EE8-00F1CA980A54}" type="pres">
      <dgm:prSet presAssocID="{2542DB9D-9263-423B-8684-61C1EB326BA5}" presName="childNode" presStyleLbl="node1" presStyleIdx="3" presStyleCnt="4">
        <dgm:presLayoutVars>
          <dgm:bulletEnabled val="1"/>
        </dgm:presLayoutVars>
      </dgm:prSet>
      <dgm:spPr/>
    </dgm:pt>
  </dgm:ptLst>
  <dgm:cxnLst>
    <dgm:cxn modelId="{C050DF06-5F4B-45B8-AB91-E4CEB4A0DBE9}" srcId="{2542DB9D-9263-423B-8684-61C1EB326BA5}" destId="{A509BA3D-7215-4F14-90DC-1A2674F65718}" srcOrd="0" destOrd="0" parTransId="{211EBB8A-DE77-440F-BBB6-C310872CD325}" sibTransId="{1D54BD09-FD1D-44E7-80B4-3D54B7F737E4}"/>
    <dgm:cxn modelId="{7447000A-5BB8-4B24-A60D-8410B83A1666}" srcId="{3DA9BE0C-CDC1-4040-9033-649C7EBA02BC}" destId="{5BB48333-3FB5-4E72-B5BB-D46FC3A0CFD3}" srcOrd="0" destOrd="0" parTransId="{D71AC7A8-75C7-47FC-BEE7-1F6BCD40EDE1}" sibTransId="{208B2B3B-5926-4379-9535-A8DB155E7D89}"/>
    <dgm:cxn modelId="{5575770E-EE49-4DD9-AA37-849F66BB7057}" srcId="{81E649FF-AA55-4EEC-A3F1-0CD590165251}" destId="{2542DB9D-9263-423B-8684-61C1EB326BA5}" srcOrd="3" destOrd="0" parTransId="{4830C172-DC62-4E0B-AFC8-6F094BA33C1D}" sibTransId="{0C869A5B-2299-4E0D-9E06-3D8F7DC948EE}"/>
    <dgm:cxn modelId="{4A305516-EAD9-49DA-9A8E-E6E4E6A8B110}" type="presOf" srcId="{A509BA3D-7215-4F14-90DC-1A2674F65718}" destId="{649BF6E2-9623-4DBE-9EE8-00F1CA980A54}" srcOrd="0" destOrd="0" presId="urn:microsoft.com/office/officeart/2005/8/layout/hProcess7"/>
    <dgm:cxn modelId="{29CB9C25-DEB3-42CC-BADB-AC5A025E5BA2}" type="presOf" srcId="{2542DB9D-9263-423B-8684-61C1EB326BA5}" destId="{9FE2BA3B-FD2C-4DE5-9A77-0440BC12547A}" srcOrd="1" destOrd="0" presId="urn:microsoft.com/office/officeart/2005/8/layout/hProcess7"/>
    <dgm:cxn modelId="{B0033C29-6999-462F-95A1-D632BDF8F4F5}" type="presOf" srcId="{E96C3902-0D3D-4B6F-B9E8-C009560F28E3}" destId="{6EBEFC88-F2FD-454C-B533-C0684D5EC9B6}" srcOrd="0" destOrd="0" presId="urn:microsoft.com/office/officeart/2005/8/layout/hProcess7"/>
    <dgm:cxn modelId="{664A292C-B69F-4863-8923-34512F58A961}" type="presOf" srcId="{3DA9BE0C-CDC1-4040-9033-649C7EBA02BC}" destId="{167F66EE-28E8-49D4-A92B-736745749944}" srcOrd="0" destOrd="0" presId="urn:microsoft.com/office/officeart/2005/8/layout/hProcess7"/>
    <dgm:cxn modelId="{4380BE2F-5B8C-4750-B167-4C289008FB9F}" type="presOf" srcId="{30C55124-FAA2-48F7-81A6-E09CF0AB25A3}" destId="{EF832B17-F1E6-49A2-B935-A44DA89012A6}" srcOrd="1" destOrd="0" presId="urn:microsoft.com/office/officeart/2005/8/layout/hProcess7"/>
    <dgm:cxn modelId="{C9F1D232-F348-4EDE-998B-E436F36FE522}" type="presOf" srcId="{81E649FF-AA55-4EEC-A3F1-0CD590165251}" destId="{86E4407D-F28B-410D-9F03-6A6BA6AC0A40}" srcOrd="0" destOrd="0" presId="urn:microsoft.com/office/officeart/2005/8/layout/hProcess7"/>
    <dgm:cxn modelId="{24AF9742-058B-4D91-958C-B19DBDBC102A}" type="presOf" srcId="{3DA9BE0C-CDC1-4040-9033-649C7EBA02BC}" destId="{2213CD52-6EC3-4934-ACAC-64FA0A206B4C}" srcOrd="1" destOrd="0" presId="urn:microsoft.com/office/officeart/2005/8/layout/hProcess7"/>
    <dgm:cxn modelId="{A7CC0A44-D8B8-4DAC-A5B9-6E4986BA8F07}" srcId="{81E649FF-AA55-4EEC-A3F1-0CD590165251}" destId="{3DA9BE0C-CDC1-4040-9033-649C7EBA02BC}" srcOrd="1" destOrd="0" parTransId="{7725A47D-4E88-45D7-A197-C6A08CF553F4}" sibTransId="{6CC5A54D-0EF1-4AF3-9A13-888D42DCAE1D}"/>
    <dgm:cxn modelId="{73149569-70FF-4E58-8359-475619861AD3}" type="presOf" srcId="{30C55124-FAA2-48F7-81A6-E09CF0AB25A3}" destId="{DDFEEA35-C680-4A2E-9A77-76D66DCED030}" srcOrd="0" destOrd="0" presId="urn:microsoft.com/office/officeart/2005/8/layout/hProcess7"/>
    <dgm:cxn modelId="{FBC1F872-BB0C-4B63-834A-D38FA45125AF}" type="presOf" srcId="{B1938E7D-0E0C-4FC6-9A29-6DA3ABF16A70}" destId="{4D0A1B63-8683-468E-A511-0292AB01A789}" srcOrd="0" destOrd="0" presId="urn:microsoft.com/office/officeart/2005/8/layout/hProcess7"/>
    <dgm:cxn modelId="{56CC9091-01F9-4539-8837-3A0850BF6921}" srcId="{30C55124-FAA2-48F7-81A6-E09CF0AB25A3}" destId="{E96C3902-0D3D-4B6F-B9E8-C009560F28E3}" srcOrd="0" destOrd="0" parTransId="{670EF88D-B829-4FD0-8F5E-4B1835242693}" sibTransId="{646B3742-7DBD-4CCA-B156-1F4F221EC765}"/>
    <dgm:cxn modelId="{A6B083A3-230C-49CD-AA1D-58EC3712D0F5}" srcId="{81E649FF-AA55-4EEC-A3F1-0CD590165251}" destId="{B1938E7D-0E0C-4FC6-9A29-6DA3ABF16A70}" srcOrd="2" destOrd="0" parTransId="{CE85AE12-FBCC-4B06-8708-5D86B7117DCE}" sibTransId="{41D35251-2FBC-4E9B-9DF2-3CF6EA9F1463}"/>
    <dgm:cxn modelId="{8E1836BF-DEB1-4109-8C23-965A5BB789C1}" type="presOf" srcId="{513E4606-33C1-4B0A-A962-E63800750102}" destId="{8033D0AD-954D-49CC-95D7-E72AA62E0D2B}" srcOrd="0" destOrd="0" presId="urn:microsoft.com/office/officeart/2005/8/layout/hProcess7"/>
    <dgm:cxn modelId="{1CF4A9D3-CCB7-4EEE-B3D0-3D67DF2F0776}" srcId="{81E649FF-AA55-4EEC-A3F1-0CD590165251}" destId="{30C55124-FAA2-48F7-81A6-E09CF0AB25A3}" srcOrd="0" destOrd="0" parTransId="{3675502B-00D2-4A64-B3CD-E5D938E41D1F}" sibTransId="{A51BF573-2F02-4A5F-AFF2-41A2DBA3F74F}"/>
    <dgm:cxn modelId="{DE0557DA-8A3D-4E04-B7EB-82BCE4CC5477}" type="presOf" srcId="{5BB48333-3FB5-4E72-B5BB-D46FC3A0CFD3}" destId="{3AACDC35-5981-46FA-9B2F-C216A0C12F3E}" srcOrd="0" destOrd="0" presId="urn:microsoft.com/office/officeart/2005/8/layout/hProcess7"/>
    <dgm:cxn modelId="{D6E4DFDA-4F2D-4C85-9DD0-1466978738BD}" type="presOf" srcId="{2542DB9D-9263-423B-8684-61C1EB326BA5}" destId="{AEE2A8D3-007A-4E2F-9514-482633232E63}" srcOrd="0" destOrd="0" presId="urn:microsoft.com/office/officeart/2005/8/layout/hProcess7"/>
    <dgm:cxn modelId="{E9C7CDE8-AA40-4996-B59C-4909992C643E}" type="presOf" srcId="{B1938E7D-0E0C-4FC6-9A29-6DA3ABF16A70}" destId="{A9E8695A-00C3-4DF0-95ED-1FA937D10F54}" srcOrd="1" destOrd="0" presId="urn:microsoft.com/office/officeart/2005/8/layout/hProcess7"/>
    <dgm:cxn modelId="{6CEDD3F2-AD5D-47F6-9846-51CB334A311B}" srcId="{B1938E7D-0E0C-4FC6-9A29-6DA3ABF16A70}" destId="{513E4606-33C1-4B0A-A962-E63800750102}" srcOrd="0" destOrd="0" parTransId="{0B648054-6722-446B-BDD1-CFA0240CCF9C}" sibTransId="{ED59DDA9-7E15-4F78-87C3-F8955E3EFACC}"/>
    <dgm:cxn modelId="{8238076F-C5A7-4C29-B632-C41C9ED3E706}" type="presParOf" srcId="{86E4407D-F28B-410D-9F03-6A6BA6AC0A40}" destId="{28B195F3-7732-43EE-8FFA-7ED8C41BBBE1}" srcOrd="0" destOrd="0" presId="urn:microsoft.com/office/officeart/2005/8/layout/hProcess7"/>
    <dgm:cxn modelId="{E545E717-2FE1-44FB-864B-29EE324A2F20}" type="presParOf" srcId="{28B195F3-7732-43EE-8FFA-7ED8C41BBBE1}" destId="{DDFEEA35-C680-4A2E-9A77-76D66DCED030}" srcOrd="0" destOrd="0" presId="urn:microsoft.com/office/officeart/2005/8/layout/hProcess7"/>
    <dgm:cxn modelId="{AEBD8866-4BFD-4DE1-A2B6-9548EEEC7ADA}" type="presParOf" srcId="{28B195F3-7732-43EE-8FFA-7ED8C41BBBE1}" destId="{EF832B17-F1E6-49A2-B935-A44DA89012A6}" srcOrd="1" destOrd="0" presId="urn:microsoft.com/office/officeart/2005/8/layout/hProcess7"/>
    <dgm:cxn modelId="{9BFC4335-0019-4B25-894A-FACBD95A50A4}" type="presParOf" srcId="{28B195F3-7732-43EE-8FFA-7ED8C41BBBE1}" destId="{6EBEFC88-F2FD-454C-B533-C0684D5EC9B6}" srcOrd="2" destOrd="0" presId="urn:microsoft.com/office/officeart/2005/8/layout/hProcess7"/>
    <dgm:cxn modelId="{9DB341F1-BA62-44AC-A8C7-61BD6BE58D35}" type="presParOf" srcId="{86E4407D-F28B-410D-9F03-6A6BA6AC0A40}" destId="{5223BAA7-6C5D-4BB3-BF89-53E9CA20B477}" srcOrd="1" destOrd="0" presId="urn:microsoft.com/office/officeart/2005/8/layout/hProcess7"/>
    <dgm:cxn modelId="{1BDA0E87-41CC-45AB-A9EF-E467968F5621}" type="presParOf" srcId="{86E4407D-F28B-410D-9F03-6A6BA6AC0A40}" destId="{29AA4129-4389-4D84-9BD6-2DFDA4BE827B}" srcOrd="2" destOrd="0" presId="urn:microsoft.com/office/officeart/2005/8/layout/hProcess7"/>
    <dgm:cxn modelId="{EA03539F-88BE-4E92-A666-FFFC4371FBAC}" type="presParOf" srcId="{29AA4129-4389-4D84-9BD6-2DFDA4BE827B}" destId="{AF800C3E-4989-484E-9DCE-0FD512832473}" srcOrd="0" destOrd="0" presId="urn:microsoft.com/office/officeart/2005/8/layout/hProcess7"/>
    <dgm:cxn modelId="{1B6A424D-9450-4065-BD1D-492442CC6414}" type="presParOf" srcId="{29AA4129-4389-4D84-9BD6-2DFDA4BE827B}" destId="{60A89CF9-F8DB-43F8-BFF4-619D5AC88D7E}" srcOrd="1" destOrd="0" presId="urn:microsoft.com/office/officeart/2005/8/layout/hProcess7"/>
    <dgm:cxn modelId="{F0D11D1A-8220-4766-B3B4-A5FD248E6A1E}" type="presParOf" srcId="{29AA4129-4389-4D84-9BD6-2DFDA4BE827B}" destId="{4ED9CBD0-903A-41C8-BB84-B6CD9286A5A8}" srcOrd="2" destOrd="0" presId="urn:microsoft.com/office/officeart/2005/8/layout/hProcess7"/>
    <dgm:cxn modelId="{6248E8EA-8A10-4838-9FFB-4788DED9D11B}" type="presParOf" srcId="{86E4407D-F28B-410D-9F03-6A6BA6AC0A40}" destId="{88DB5AA9-78D3-4482-BC98-5000387B1BD6}" srcOrd="3" destOrd="0" presId="urn:microsoft.com/office/officeart/2005/8/layout/hProcess7"/>
    <dgm:cxn modelId="{E59087DE-FE67-4334-8BC7-C8854B44DFCB}" type="presParOf" srcId="{86E4407D-F28B-410D-9F03-6A6BA6AC0A40}" destId="{9EC8F30A-786C-4D45-89C1-C6D9FB8D8243}" srcOrd="4" destOrd="0" presId="urn:microsoft.com/office/officeart/2005/8/layout/hProcess7"/>
    <dgm:cxn modelId="{39475F33-A87F-43CD-B024-233CD4A14EB0}" type="presParOf" srcId="{9EC8F30A-786C-4D45-89C1-C6D9FB8D8243}" destId="{167F66EE-28E8-49D4-A92B-736745749944}" srcOrd="0" destOrd="0" presId="urn:microsoft.com/office/officeart/2005/8/layout/hProcess7"/>
    <dgm:cxn modelId="{2E78DDFF-27AA-478C-BCE9-819A3D2DD00B}" type="presParOf" srcId="{9EC8F30A-786C-4D45-89C1-C6D9FB8D8243}" destId="{2213CD52-6EC3-4934-ACAC-64FA0A206B4C}" srcOrd="1" destOrd="0" presId="urn:microsoft.com/office/officeart/2005/8/layout/hProcess7"/>
    <dgm:cxn modelId="{64DB1FBB-2382-4EF6-872D-FEEEE41B04ED}" type="presParOf" srcId="{9EC8F30A-786C-4D45-89C1-C6D9FB8D8243}" destId="{3AACDC35-5981-46FA-9B2F-C216A0C12F3E}" srcOrd="2" destOrd="0" presId="urn:microsoft.com/office/officeart/2005/8/layout/hProcess7"/>
    <dgm:cxn modelId="{21EC8722-9BB6-4E62-B83A-1FB43E898446}" type="presParOf" srcId="{86E4407D-F28B-410D-9F03-6A6BA6AC0A40}" destId="{D7B230E6-7A91-41AA-92F6-82B6042DB4C9}" srcOrd="5" destOrd="0" presId="urn:microsoft.com/office/officeart/2005/8/layout/hProcess7"/>
    <dgm:cxn modelId="{836991C6-B820-47B0-9DBD-B7895F6CD6A5}" type="presParOf" srcId="{86E4407D-F28B-410D-9F03-6A6BA6AC0A40}" destId="{FD2EEC31-2A12-44FB-BEAB-4B4501BA5402}" srcOrd="6" destOrd="0" presId="urn:microsoft.com/office/officeart/2005/8/layout/hProcess7"/>
    <dgm:cxn modelId="{F6844F8A-F3BE-4942-B532-D505EFACDB56}" type="presParOf" srcId="{FD2EEC31-2A12-44FB-BEAB-4B4501BA5402}" destId="{786F2BDC-5D57-4363-9C76-DD9182033E51}" srcOrd="0" destOrd="0" presId="urn:microsoft.com/office/officeart/2005/8/layout/hProcess7"/>
    <dgm:cxn modelId="{BC48DEFF-12FE-4514-9C98-BC54C83D2276}" type="presParOf" srcId="{FD2EEC31-2A12-44FB-BEAB-4B4501BA5402}" destId="{D5E4F43A-8D20-481B-95AF-671B3A576E60}" srcOrd="1" destOrd="0" presId="urn:microsoft.com/office/officeart/2005/8/layout/hProcess7"/>
    <dgm:cxn modelId="{DE67490B-0E54-4B57-AD11-F7E7987B1073}" type="presParOf" srcId="{FD2EEC31-2A12-44FB-BEAB-4B4501BA5402}" destId="{3122F699-362E-4A95-B20A-502D12FEDAE8}" srcOrd="2" destOrd="0" presId="urn:microsoft.com/office/officeart/2005/8/layout/hProcess7"/>
    <dgm:cxn modelId="{55E14173-70B8-4ED7-8474-0CFAC0B36605}" type="presParOf" srcId="{86E4407D-F28B-410D-9F03-6A6BA6AC0A40}" destId="{C871F38F-F5A0-4A11-BAAA-13D44E456492}" srcOrd="7" destOrd="0" presId="urn:microsoft.com/office/officeart/2005/8/layout/hProcess7"/>
    <dgm:cxn modelId="{4F54F0F9-14A0-464B-9BF4-9A2DECB0E4B0}" type="presParOf" srcId="{86E4407D-F28B-410D-9F03-6A6BA6AC0A40}" destId="{F1DE4FF3-5207-4238-8F53-CA3A6F375B69}" srcOrd="8" destOrd="0" presId="urn:microsoft.com/office/officeart/2005/8/layout/hProcess7"/>
    <dgm:cxn modelId="{AFFF17EA-D0B6-4408-A15C-B83344E0ED52}" type="presParOf" srcId="{F1DE4FF3-5207-4238-8F53-CA3A6F375B69}" destId="{4D0A1B63-8683-468E-A511-0292AB01A789}" srcOrd="0" destOrd="0" presId="urn:microsoft.com/office/officeart/2005/8/layout/hProcess7"/>
    <dgm:cxn modelId="{E14FFA67-CC82-46D2-9CC0-81CCC30F067E}" type="presParOf" srcId="{F1DE4FF3-5207-4238-8F53-CA3A6F375B69}" destId="{A9E8695A-00C3-4DF0-95ED-1FA937D10F54}" srcOrd="1" destOrd="0" presId="urn:microsoft.com/office/officeart/2005/8/layout/hProcess7"/>
    <dgm:cxn modelId="{473591B2-0751-4EF1-89FD-62F2E7E254C7}" type="presParOf" srcId="{F1DE4FF3-5207-4238-8F53-CA3A6F375B69}" destId="{8033D0AD-954D-49CC-95D7-E72AA62E0D2B}" srcOrd="2" destOrd="0" presId="urn:microsoft.com/office/officeart/2005/8/layout/hProcess7"/>
    <dgm:cxn modelId="{1A362E82-DBD8-4DB1-AED9-E17E2B852DAF}" type="presParOf" srcId="{86E4407D-F28B-410D-9F03-6A6BA6AC0A40}" destId="{2B428A5B-687B-4D41-8886-ECB04ADE6FCD}" srcOrd="9" destOrd="0" presId="urn:microsoft.com/office/officeart/2005/8/layout/hProcess7"/>
    <dgm:cxn modelId="{24B8C2ED-8E59-4C19-93A1-3B727368F2DC}" type="presParOf" srcId="{86E4407D-F28B-410D-9F03-6A6BA6AC0A40}" destId="{6DB9EDA6-21B0-4297-B491-AF853B5B9793}" srcOrd="10" destOrd="0" presId="urn:microsoft.com/office/officeart/2005/8/layout/hProcess7"/>
    <dgm:cxn modelId="{CC5C8020-E697-4949-90DF-2F2713783BDC}" type="presParOf" srcId="{6DB9EDA6-21B0-4297-B491-AF853B5B9793}" destId="{4EA7DF54-E99B-49D6-A96C-40A56A3D7FB9}" srcOrd="0" destOrd="0" presId="urn:microsoft.com/office/officeart/2005/8/layout/hProcess7"/>
    <dgm:cxn modelId="{B4352323-8A1A-47CE-A6E7-551191F21B6D}" type="presParOf" srcId="{6DB9EDA6-21B0-4297-B491-AF853B5B9793}" destId="{4CFA4CA7-43A4-4A98-A71F-8A81B891B4A9}" srcOrd="1" destOrd="0" presId="urn:microsoft.com/office/officeart/2005/8/layout/hProcess7"/>
    <dgm:cxn modelId="{95AE09CB-9DCD-4D4C-B2BA-7B8BB00E17A8}" type="presParOf" srcId="{6DB9EDA6-21B0-4297-B491-AF853B5B9793}" destId="{C6050AE5-F6B9-41E5-951D-F109C0825D1D}" srcOrd="2" destOrd="0" presId="urn:microsoft.com/office/officeart/2005/8/layout/hProcess7"/>
    <dgm:cxn modelId="{F35FB432-2A4A-46AA-B833-BA715634D18A}" type="presParOf" srcId="{86E4407D-F28B-410D-9F03-6A6BA6AC0A40}" destId="{0C4B939B-6B89-4560-AE5D-85DE62723A72}" srcOrd="11" destOrd="0" presId="urn:microsoft.com/office/officeart/2005/8/layout/hProcess7"/>
    <dgm:cxn modelId="{C3F5A794-639D-4EDD-8992-0FEC12388614}" type="presParOf" srcId="{86E4407D-F28B-410D-9F03-6A6BA6AC0A40}" destId="{D9E3F406-7022-4A16-8688-9A2BEF44B373}" srcOrd="12" destOrd="0" presId="urn:microsoft.com/office/officeart/2005/8/layout/hProcess7"/>
    <dgm:cxn modelId="{AF8FADCD-DEF5-4DFB-88CA-982B44B817C1}" type="presParOf" srcId="{D9E3F406-7022-4A16-8688-9A2BEF44B373}" destId="{AEE2A8D3-007A-4E2F-9514-482633232E63}" srcOrd="0" destOrd="0" presId="urn:microsoft.com/office/officeart/2005/8/layout/hProcess7"/>
    <dgm:cxn modelId="{013F89D0-AEF1-4CBB-A802-EE0677D1F169}" type="presParOf" srcId="{D9E3F406-7022-4A16-8688-9A2BEF44B373}" destId="{9FE2BA3B-FD2C-4DE5-9A77-0440BC12547A}" srcOrd="1" destOrd="0" presId="urn:microsoft.com/office/officeart/2005/8/layout/hProcess7"/>
    <dgm:cxn modelId="{022E81CF-8D58-4FD7-814F-0EC55C6B807F}" type="presParOf" srcId="{D9E3F406-7022-4A16-8688-9A2BEF44B373}" destId="{649BF6E2-9623-4DBE-9EE8-00F1CA980A54}"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F17FE-9A73-41B7-B146-5DD61C3D8AF7}" type="doc">
      <dgm:prSet loTypeId="urn:microsoft.com/office/officeart/2005/8/layout/vList3" loCatId="picture" qsTypeId="urn:microsoft.com/office/officeart/2005/8/quickstyle/simple1" qsCatId="simple" csTypeId="urn:microsoft.com/office/officeart/2005/8/colors/accent0_2" csCatId="mainScheme" phldr="1"/>
      <dgm:spPr/>
    </dgm:pt>
    <dgm:pt modelId="{350E919D-1C00-429F-BF0B-06A45B70ADA1}">
      <dgm:prSet phldrT="[Text]"/>
      <dgm:spPr/>
      <dgm:t>
        <a:bodyPr/>
        <a:lstStyle/>
        <a:p>
          <a:pPr>
            <a:buFont typeface="Wingdings" panose="05000000000000000000" pitchFamily="2" charset="2"/>
            <a:buChar char="q"/>
          </a:pPr>
          <a:r>
            <a:rPr lang="en-GB" dirty="0"/>
            <a:t>NCs / DCPCs are going to implement a WIS2 Node to exchange data in WIS2</a:t>
          </a:r>
          <a:endParaRPr lang="en-CH" dirty="0"/>
        </a:p>
      </dgm:t>
    </dgm:pt>
    <dgm:pt modelId="{03B57292-F5E3-414A-9764-8CBC37A42490}" type="parTrans" cxnId="{BAD99116-0530-4DC1-897A-996C714EEDC0}">
      <dgm:prSet/>
      <dgm:spPr/>
      <dgm:t>
        <a:bodyPr/>
        <a:lstStyle/>
        <a:p>
          <a:endParaRPr lang="en-CH"/>
        </a:p>
      </dgm:t>
    </dgm:pt>
    <dgm:pt modelId="{6337E091-4DA1-4318-83B3-CC48FCEB868D}" type="sibTrans" cxnId="{BAD99116-0530-4DC1-897A-996C714EEDC0}">
      <dgm:prSet/>
      <dgm:spPr/>
      <dgm:t>
        <a:bodyPr/>
        <a:lstStyle/>
        <a:p>
          <a:endParaRPr lang="en-CH"/>
        </a:p>
      </dgm:t>
    </dgm:pt>
    <dgm:pt modelId="{2357D645-736E-4D87-9596-09E3EE5FF7C4}">
      <dgm:prSet phldrT="[Text]"/>
      <dgm:spPr/>
      <dgm:t>
        <a:bodyPr/>
        <a:lstStyle/>
        <a:p>
          <a:pPr>
            <a:buFont typeface="Wingdings" panose="05000000000000000000" pitchFamily="2" charset="2"/>
            <a:buChar char="q"/>
          </a:pPr>
          <a:r>
            <a:rPr lang="en-GB" dirty="0"/>
            <a:t>The WIS2 Node shares data from an HTTPS service and sends notifications to MQTT subscribers</a:t>
          </a:r>
          <a:endParaRPr lang="en-CH" dirty="0"/>
        </a:p>
      </dgm:t>
    </dgm:pt>
    <dgm:pt modelId="{B493A2FB-69BD-4F6D-9B6D-D400329DB045}" type="parTrans" cxnId="{E645C9A4-0184-4D1A-A0BC-2464F0BA1FCA}">
      <dgm:prSet/>
      <dgm:spPr/>
      <dgm:t>
        <a:bodyPr/>
        <a:lstStyle/>
        <a:p>
          <a:endParaRPr lang="en-CH"/>
        </a:p>
      </dgm:t>
    </dgm:pt>
    <dgm:pt modelId="{4BDAB657-5FC8-40B8-819A-0944E6317E35}" type="sibTrans" cxnId="{E645C9A4-0184-4D1A-A0BC-2464F0BA1FCA}">
      <dgm:prSet/>
      <dgm:spPr/>
      <dgm:t>
        <a:bodyPr/>
        <a:lstStyle/>
        <a:p>
          <a:endParaRPr lang="en-CH"/>
        </a:p>
      </dgm:t>
    </dgm:pt>
    <dgm:pt modelId="{4AE830CA-B81F-4EE1-82B8-4E2ECEFF7687}">
      <dgm:prSet phldrT="[Text]"/>
      <dgm:spPr/>
      <dgm:t>
        <a:bodyPr/>
        <a:lstStyle/>
        <a:p>
          <a:pPr>
            <a:buFont typeface="Wingdings" panose="05000000000000000000" pitchFamily="2" charset="2"/>
            <a:buChar char="q"/>
          </a:pPr>
          <a:r>
            <a:rPr lang="en-GB" dirty="0"/>
            <a:t>No need to provide access to all the users in the world, only to some WIS2 Global Services</a:t>
          </a:r>
          <a:endParaRPr lang="en-CH" dirty="0"/>
        </a:p>
      </dgm:t>
    </dgm:pt>
    <dgm:pt modelId="{A83D31E5-ECA8-4EB8-B1BB-A87B9A35CEAB}" type="parTrans" cxnId="{B8E430AB-89E6-44C4-81A5-A4338BCD8DAE}">
      <dgm:prSet/>
      <dgm:spPr/>
      <dgm:t>
        <a:bodyPr/>
        <a:lstStyle/>
        <a:p>
          <a:endParaRPr lang="en-CH"/>
        </a:p>
      </dgm:t>
    </dgm:pt>
    <dgm:pt modelId="{9404DB5D-DC2E-4494-B395-140705B90371}" type="sibTrans" cxnId="{B8E430AB-89E6-44C4-81A5-A4338BCD8DAE}">
      <dgm:prSet/>
      <dgm:spPr/>
      <dgm:t>
        <a:bodyPr/>
        <a:lstStyle/>
        <a:p>
          <a:endParaRPr lang="en-CH"/>
        </a:p>
      </dgm:t>
    </dgm:pt>
    <dgm:pt modelId="{434173C3-46E6-40D7-BA7D-A304172C89D6}">
      <dgm:prSet phldrT="[Text]"/>
      <dgm:spPr/>
      <dgm:t>
        <a:bodyPr/>
        <a:lstStyle/>
        <a:p>
          <a:pPr algn="l">
            <a:buFont typeface="Wingdings" panose="05000000000000000000" pitchFamily="2" charset="2"/>
            <a:buChar char="q"/>
          </a:pPr>
          <a:r>
            <a:rPr lang="en-US" dirty="0"/>
            <a:t>WIS2 node is the platform for data</a:t>
          </a:r>
          <a:endParaRPr lang="en-CH" dirty="0"/>
        </a:p>
      </dgm:t>
    </dgm:pt>
    <dgm:pt modelId="{EFE6E3FE-7005-49F3-897F-213B21652A7D}" type="parTrans" cxnId="{4833255F-C2D9-4D68-A50F-362ECFBC291E}">
      <dgm:prSet/>
      <dgm:spPr/>
      <dgm:t>
        <a:bodyPr/>
        <a:lstStyle/>
        <a:p>
          <a:endParaRPr lang="en-GB"/>
        </a:p>
      </dgm:t>
    </dgm:pt>
    <dgm:pt modelId="{9C0DFAA8-F14E-4496-9576-779DDA0F29D6}" type="sibTrans" cxnId="{4833255F-C2D9-4D68-A50F-362ECFBC291E}">
      <dgm:prSet/>
      <dgm:spPr/>
      <dgm:t>
        <a:bodyPr/>
        <a:lstStyle/>
        <a:p>
          <a:endParaRPr lang="en-GB"/>
        </a:p>
      </dgm:t>
    </dgm:pt>
    <dgm:pt modelId="{B5FEFA07-4EFC-41B9-B508-467877AD988A}" type="pres">
      <dgm:prSet presAssocID="{76AF17FE-9A73-41B7-B146-5DD61C3D8AF7}" presName="linearFlow" presStyleCnt="0">
        <dgm:presLayoutVars>
          <dgm:dir/>
          <dgm:resizeHandles val="exact"/>
        </dgm:presLayoutVars>
      </dgm:prSet>
      <dgm:spPr/>
    </dgm:pt>
    <dgm:pt modelId="{14D3804A-E38D-4244-A4DF-D9BEC890DDEA}" type="pres">
      <dgm:prSet presAssocID="{434173C3-46E6-40D7-BA7D-A304172C89D6}" presName="composite" presStyleCnt="0"/>
      <dgm:spPr/>
    </dgm:pt>
    <dgm:pt modelId="{2FD79F02-E460-4536-B255-602FED97B9DD}" type="pres">
      <dgm:prSet presAssocID="{434173C3-46E6-40D7-BA7D-A304172C89D6}"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430E623F-E623-4A47-9023-D9D3DA7CA424}" type="pres">
      <dgm:prSet presAssocID="{434173C3-46E6-40D7-BA7D-A304172C89D6}" presName="txShp" presStyleLbl="node1" presStyleIdx="0" presStyleCnt="4">
        <dgm:presLayoutVars>
          <dgm:bulletEnabled val="1"/>
        </dgm:presLayoutVars>
      </dgm:prSet>
      <dgm:spPr/>
    </dgm:pt>
    <dgm:pt modelId="{C9AE16D5-8369-4E8E-AC92-D9ABB0CEB9CF}" type="pres">
      <dgm:prSet presAssocID="{9C0DFAA8-F14E-4496-9576-779DDA0F29D6}" presName="spacing" presStyleCnt="0"/>
      <dgm:spPr/>
    </dgm:pt>
    <dgm:pt modelId="{0ECC8740-6FC3-421E-9384-FBAA311CC6C4}" type="pres">
      <dgm:prSet presAssocID="{350E919D-1C00-429F-BF0B-06A45B70ADA1}" presName="composite" presStyleCnt="0"/>
      <dgm:spPr/>
    </dgm:pt>
    <dgm:pt modelId="{57AC9574-9FB3-409F-BE62-B69FFD58A62D}" type="pres">
      <dgm:prSet presAssocID="{350E919D-1C00-429F-BF0B-06A45B70ADA1}"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10352DD2-D2FC-4120-AA7F-A12E77C33DBD}" type="pres">
      <dgm:prSet presAssocID="{350E919D-1C00-429F-BF0B-06A45B70ADA1}" presName="txShp" presStyleLbl="node1" presStyleIdx="1" presStyleCnt="4">
        <dgm:presLayoutVars>
          <dgm:bulletEnabled val="1"/>
        </dgm:presLayoutVars>
      </dgm:prSet>
      <dgm:spPr/>
    </dgm:pt>
    <dgm:pt modelId="{DBFD95E8-CB20-441F-A56C-7179FE2935C7}" type="pres">
      <dgm:prSet presAssocID="{6337E091-4DA1-4318-83B3-CC48FCEB868D}" presName="spacing" presStyleCnt="0"/>
      <dgm:spPr/>
    </dgm:pt>
    <dgm:pt modelId="{7AC4BC9D-0553-44A6-8419-8EF3956B112F}" type="pres">
      <dgm:prSet presAssocID="{2357D645-736E-4D87-9596-09E3EE5FF7C4}" presName="composite" presStyleCnt="0"/>
      <dgm:spPr/>
    </dgm:pt>
    <dgm:pt modelId="{D9884946-BAAE-414B-B5DB-FE42E5C77CA9}" type="pres">
      <dgm:prSet presAssocID="{2357D645-736E-4D87-9596-09E3EE5FF7C4}"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15684B81-25BA-41CA-8FB3-018EA6BCFB4A}" type="pres">
      <dgm:prSet presAssocID="{2357D645-736E-4D87-9596-09E3EE5FF7C4}" presName="txShp" presStyleLbl="node1" presStyleIdx="2" presStyleCnt="4">
        <dgm:presLayoutVars>
          <dgm:bulletEnabled val="1"/>
        </dgm:presLayoutVars>
      </dgm:prSet>
      <dgm:spPr/>
    </dgm:pt>
    <dgm:pt modelId="{77BD6478-9860-4527-84D2-8E260BF6EB19}" type="pres">
      <dgm:prSet presAssocID="{4BDAB657-5FC8-40B8-819A-0944E6317E35}" presName="spacing" presStyleCnt="0"/>
      <dgm:spPr/>
    </dgm:pt>
    <dgm:pt modelId="{9BF615A7-7859-44CD-9E0B-3BAE76187F71}" type="pres">
      <dgm:prSet presAssocID="{4AE830CA-B81F-4EE1-82B8-4E2ECEFF7687}" presName="composite" presStyleCnt="0"/>
      <dgm:spPr/>
    </dgm:pt>
    <dgm:pt modelId="{21769C13-E38D-4209-9B64-5DD6CDC95CAA}" type="pres">
      <dgm:prSet presAssocID="{4AE830CA-B81F-4EE1-82B8-4E2ECEFF7687}"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5A8A8DC8-8446-42C9-AFFA-25DB6CBBA623}" type="pres">
      <dgm:prSet presAssocID="{4AE830CA-B81F-4EE1-82B8-4E2ECEFF7687}" presName="txShp" presStyleLbl="node1" presStyleIdx="3" presStyleCnt="4">
        <dgm:presLayoutVars>
          <dgm:bulletEnabled val="1"/>
        </dgm:presLayoutVars>
      </dgm:prSet>
      <dgm:spPr/>
    </dgm:pt>
  </dgm:ptLst>
  <dgm:cxnLst>
    <dgm:cxn modelId="{BAD99116-0530-4DC1-897A-996C714EEDC0}" srcId="{76AF17FE-9A73-41B7-B146-5DD61C3D8AF7}" destId="{350E919D-1C00-429F-BF0B-06A45B70ADA1}" srcOrd="1" destOrd="0" parTransId="{03B57292-F5E3-414A-9764-8CBC37A42490}" sibTransId="{6337E091-4DA1-4318-83B3-CC48FCEB868D}"/>
    <dgm:cxn modelId="{30D4A63D-1A03-4072-8B5A-C9C181BC8053}" type="presOf" srcId="{350E919D-1C00-429F-BF0B-06A45B70ADA1}" destId="{10352DD2-D2FC-4120-AA7F-A12E77C33DBD}" srcOrd="0" destOrd="0" presId="urn:microsoft.com/office/officeart/2005/8/layout/vList3"/>
    <dgm:cxn modelId="{3E1B4544-7CE5-4F34-8417-DD43C06E6801}" type="presOf" srcId="{76AF17FE-9A73-41B7-B146-5DD61C3D8AF7}" destId="{B5FEFA07-4EFC-41B9-B508-467877AD988A}" srcOrd="0" destOrd="0" presId="urn:microsoft.com/office/officeart/2005/8/layout/vList3"/>
    <dgm:cxn modelId="{4833255F-C2D9-4D68-A50F-362ECFBC291E}" srcId="{76AF17FE-9A73-41B7-B146-5DD61C3D8AF7}" destId="{434173C3-46E6-40D7-BA7D-A304172C89D6}" srcOrd="0" destOrd="0" parTransId="{EFE6E3FE-7005-49F3-897F-213B21652A7D}" sibTransId="{9C0DFAA8-F14E-4496-9576-779DDA0F29D6}"/>
    <dgm:cxn modelId="{08CC1676-1AA6-4DD7-9F58-FAAD5EFCDA25}" type="presOf" srcId="{2357D645-736E-4D87-9596-09E3EE5FF7C4}" destId="{15684B81-25BA-41CA-8FB3-018EA6BCFB4A}" srcOrd="0" destOrd="0" presId="urn:microsoft.com/office/officeart/2005/8/layout/vList3"/>
    <dgm:cxn modelId="{03E1329D-D017-4725-8772-EA17E9F08D75}" type="presOf" srcId="{4AE830CA-B81F-4EE1-82B8-4E2ECEFF7687}" destId="{5A8A8DC8-8446-42C9-AFFA-25DB6CBBA623}" srcOrd="0" destOrd="0" presId="urn:microsoft.com/office/officeart/2005/8/layout/vList3"/>
    <dgm:cxn modelId="{32E381A1-6378-4961-9075-2F51EC8656AE}" type="presOf" srcId="{434173C3-46E6-40D7-BA7D-A304172C89D6}" destId="{430E623F-E623-4A47-9023-D9D3DA7CA424}" srcOrd="0" destOrd="0" presId="urn:microsoft.com/office/officeart/2005/8/layout/vList3"/>
    <dgm:cxn modelId="{E645C9A4-0184-4D1A-A0BC-2464F0BA1FCA}" srcId="{76AF17FE-9A73-41B7-B146-5DD61C3D8AF7}" destId="{2357D645-736E-4D87-9596-09E3EE5FF7C4}" srcOrd="2" destOrd="0" parTransId="{B493A2FB-69BD-4F6D-9B6D-D400329DB045}" sibTransId="{4BDAB657-5FC8-40B8-819A-0944E6317E35}"/>
    <dgm:cxn modelId="{B8E430AB-89E6-44C4-81A5-A4338BCD8DAE}" srcId="{76AF17FE-9A73-41B7-B146-5DD61C3D8AF7}" destId="{4AE830CA-B81F-4EE1-82B8-4E2ECEFF7687}" srcOrd="3" destOrd="0" parTransId="{A83D31E5-ECA8-4EB8-B1BB-A87B9A35CEAB}" sibTransId="{9404DB5D-DC2E-4494-B395-140705B90371}"/>
    <dgm:cxn modelId="{96BFB4D7-106D-40D4-9A72-5DA731031861}" type="presParOf" srcId="{B5FEFA07-4EFC-41B9-B508-467877AD988A}" destId="{14D3804A-E38D-4244-A4DF-D9BEC890DDEA}" srcOrd="0" destOrd="0" presId="urn:microsoft.com/office/officeart/2005/8/layout/vList3"/>
    <dgm:cxn modelId="{483B871D-913F-4C45-8723-D62697951E53}" type="presParOf" srcId="{14D3804A-E38D-4244-A4DF-D9BEC890DDEA}" destId="{2FD79F02-E460-4536-B255-602FED97B9DD}" srcOrd="0" destOrd="0" presId="urn:microsoft.com/office/officeart/2005/8/layout/vList3"/>
    <dgm:cxn modelId="{F41D9523-4E11-4B9D-9E52-ECFF04EF367D}" type="presParOf" srcId="{14D3804A-E38D-4244-A4DF-D9BEC890DDEA}" destId="{430E623F-E623-4A47-9023-D9D3DA7CA424}" srcOrd="1" destOrd="0" presId="urn:microsoft.com/office/officeart/2005/8/layout/vList3"/>
    <dgm:cxn modelId="{42C0AAF1-91C9-43F3-94E4-CD73FF685577}" type="presParOf" srcId="{B5FEFA07-4EFC-41B9-B508-467877AD988A}" destId="{C9AE16D5-8369-4E8E-AC92-D9ABB0CEB9CF}" srcOrd="1" destOrd="0" presId="urn:microsoft.com/office/officeart/2005/8/layout/vList3"/>
    <dgm:cxn modelId="{0DA1C362-508E-45BC-919F-D5BA7456B453}" type="presParOf" srcId="{B5FEFA07-4EFC-41B9-B508-467877AD988A}" destId="{0ECC8740-6FC3-421E-9384-FBAA311CC6C4}" srcOrd="2" destOrd="0" presId="urn:microsoft.com/office/officeart/2005/8/layout/vList3"/>
    <dgm:cxn modelId="{84774C40-C39F-48D9-9A8B-E225E88E154C}" type="presParOf" srcId="{0ECC8740-6FC3-421E-9384-FBAA311CC6C4}" destId="{57AC9574-9FB3-409F-BE62-B69FFD58A62D}" srcOrd="0" destOrd="0" presId="urn:microsoft.com/office/officeart/2005/8/layout/vList3"/>
    <dgm:cxn modelId="{4E38A0E3-19D8-45B0-84C6-8F1ED7942348}" type="presParOf" srcId="{0ECC8740-6FC3-421E-9384-FBAA311CC6C4}" destId="{10352DD2-D2FC-4120-AA7F-A12E77C33DBD}" srcOrd="1" destOrd="0" presId="urn:microsoft.com/office/officeart/2005/8/layout/vList3"/>
    <dgm:cxn modelId="{2BFC1FCE-450D-49CA-AFF6-0B2DDC0D1A10}" type="presParOf" srcId="{B5FEFA07-4EFC-41B9-B508-467877AD988A}" destId="{DBFD95E8-CB20-441F-A56C-7179FE2935C7}" srcOrd="3" destOrd="0" presId="urn:microsoft.com/office/officeart/2005/8/layout/vList3"/>
    <dgm:cxn modelId="{530F363A-2456-491B-B71E-00C82141A8EA}" type="presParOf" srcId="{B5FEFA07-4EFC-41B9-B508-467877AD988A}" destId="{7AC4BC9D-0553-44A6-8419-8EF3956B112F}" srcOrd="4" destOrd="0" presId="urn:microsoft.com/office/officeart/2005/8/layout/vList3"/>
    <dgm:cxn modelId="{B4CD5B84-A125-4DCF-93F7-8124EB9C0B88}" type="presParOf" srcId="{7AC4BC9D-0553-44A6-8419-8EF3956B112F}" destId="{D9884946-BAAE-414B-B5DB-FE42E5C77CA9}" srcOrd="0" destOrd="0" presId="urn:microsoft.com/office/officeart/2005/8/layout/vList3"/>
    <dgm:cxn modelId="{3453E51B-BEAB-427C-A771-B256843D0481}" type="presParOf" srcId="{7AC4BC9D-0553-44A6-8419-8EF3956B112F}" destId="{15684B81-25BA-41CA-8FB3-018EA6BCFB4A}" srcOrd="1" destOrd="0" presId="urn:microsoft.com/office/officeart/2005/8/layout/vList3"/>
    <dgm:cxn modelId="{B763B3A3-2379-470C-BBF8-8EA9DDA0E532}" type="presParOf" srcId="{B5FEFA07-4EFC-41B9-B508-467877AD988A}" destId="{77BD6478-9860-4527-84D2-8E260BF6EB19}" srcOrd="5" destOrd="0" presId="urn:microsoft.com/office/officeart/2005/8/layout/vList3"/>
    <dgm:cxn modelId="{03704564-FCB3-486C-82C3-9A1CD0004AC7}" type="presParOf" srcId="{B5FEFA07-4EFC-41B9-B508-467877AD988A}" destId="{9BF615A7-7859-44CD-9E0B-3BAE76187F71}" srcOrd="6" destOrd="0" presId="urn:microsoft.com/office/officeart/2005/8/layout/vList3"/>
    <dgm:cxn modelId="{21572213-CF38-4634-BD28-93C26F63CB0A}" type="presParOf" srcId="{9BF615A7-7859-44CD-9E0B-3BAE76187F71}" destId="{21769C13-E38D-4209-9B64-5DD6CDC95CAA}" srcOrd="0" destOrd="0" presId="urn:microsoft.com/office/officeart/2005/8/layout/vList3"/>
    <dgm:cxn modelId="{E219FC7D-5DB7-4F72-8F95-E497A83A91E6}" type="presParOf" srcId="{9BF615A7-7859-44CD-9E0B-3BAE76187F71}" destId="{5A8A8DC8-8446-42C9-AFFA-25DB6CBBA623}"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EEA35-C680-4A2E-9A77-76D66DCED030}">
      <dsp:nvSpPr>
        <dsp:cNvPr id="0" name=""/>
        <dsp:cNvSpPr/>
      </dsp:nvSpPr>
      <dsp:spPr>
        <a:xfrm>
          <a:off x="20444" y="246287"/>
          <a:ext cx="1297314" cy="2848326"/>
        </a:xfrm>
        <a:prstGeom prst="roundRect">
          <a:avLst>
            <a:gd name="adj" fmla="val 5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72000" bIns="0" numCol="1" spcCol="1270" anchor="t" anchorCtr="0">
          <a:noAutofit/>
        </a:bodyPr>
        <a:lstStyle/>
        <a:p>
          <a:pPr marL="0" lvl="0" indent="0" algn="r" defTabSz="1066800">
            <a:lnSpc>
              <a:spcPct val="90000"/>
            </a:lnSpc>
            <a:spcBef>
              <a:spcPct val="0"/>
            </a:spcBef>
            <a:spcAft>
              <a:spcPct val="35000"/>
            </a:spcAft>
            <a:buNone/>
          </a:pPr>
          <a:r>
            <a:rPr lang="en-US" sz="2400" b="0" kern="1200" cap="none" spc="0" dirty="0">
              <a:ln/>
              <a:effectLst/>
            </a:rPr>
            <a:t>2022</a:t>
          </a:r>
          <a:endParaRPr lang="en-CH" sz="2400" b="0" kern="1200" cap="none" spc="0" dirty="0">
            <a:ln/>
            <a:effectLst/>
          </a:endParaRPr>
        </a:p>
      </dsp:txBody>
      <dsp:txXfrm rot="16200000">
        <a:off x="-1017637" y="1284369"/>
        <a:ext cx="2335627" cy="259462"/>
      </dsp:txXfrm>
    </dsp:sp>
    <dsp:sp modelId="{6EBEFC88-F2FD-454C-B533-C0684D5EC9B6}">
      <dsp:nvSpPr>
        <dsp:cNvPr id="0" name=""/>
        <dsp:cNvSpPr/>
      </dsp:nvSpPr>
      <dsp:spPr>
        <a:xfrm>
          <a:off x="279907" y="246287"/>
          <a:ext cx="966499" cy="2848326"/>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80000" rIns="36000" bIns="0" numCol="1" spcCol="1270" anchor="t" anchorCtr="0">
          <a:noAutofit/>
        </a:bodyPr>
        <a:lstStyle/>
        <a:p>
          <a:pPr marL="0" lvl="0" indent="0" algn="l" defTabSz="977900">
            <a:lnSpc>
              <a:spcPct val="90000"/>
            </a:lnSpc>
            <a:spcBef>
              <a:spcPct val="0"/>
            </a:spcBef>
            <a:spcAft>
              <a:spcPct val="35000"/>
            </a:spcAft>
            <a:buNone/>
          </a:pPr>
          <a:endParaRPr lang="en-CH" sz="2200" b="1" kern="1200" cap="none" spc="0" dirty="0">
            <a:ln/>
            <a:solidFill>
              <a:schemeClr val="accent3">
                <a:lumMod val="75000"/>
              </a:schemeClr>
            </a:solidFill>
            <a:effectLst/>
          </a:endParaRPr>
        </a:p>
      </dsp:txBody>
      <dsp:txXfrm>
        <a:off x="279907" y="246287"/>
        <a:ext cx="966499" cy="2848326"/>
      </dsp:txXfrm>
    </dsp:sp>
    <dsp:sp modelId="{167F66EE-28E8-49D4-A92B-736745749944}">
      <dsp:nvSpPr>
        <dsp:cNvPr id="0" name=""/>
        <dsp:cNvSpPr/>
      </dsp:nvSpPr>
      <dsp:spPr>
        <a:xfrm>
          <a:off x="1328306" y="245586"/>
          <a:ext cx="1297314" cy="2848326"/>
        </a:xfrm>
        <a:prstGeom prst="roundRect">
          <a:avLst>
            <a:gd name="adj" fmla="val 5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72000" bIns="0" numCol="1" spcCol="1270" anchor="t" anchorCtr="0">
          <a:noAutofit/>
        </a:bodyPr>
        <a:lstStyle/>
        <a:p>
          <a:pPr marL="0" lvl="0" indent="0" algn="r" defTabSz="1066800">
            <a:lnSpc>
              <a:spcPct val="90000"/>
            </a:lnSpc>
            <a:spcBef>
              <a:spcPct val="0"/>
            </a:spcBef>
            <a:spcAft>
              <a:spcPct val="35000"/>
            </a:spcAft>
            <a:buNone/>
          </a:pPr>
          <a:r>
            <a:rPr lang="en-US" sz="2400" b="0" kern="1200" cap="none" spc="0" dirty="0">
              <a:ln/>
              <a:solidFill>
                <a:schemeClr val="accent5">
                  <a:lumMod val="50000"/>
                </a:schemeClr>
              </a:solidFill>
              <a:effectLst/>
            </a:rPr>
            <a:t>2023</a:t>
          </a:r>
          <a:endParaRPr lang="en-CH" sz="2400" b="0" kern="1200" cap="none" spc="0" dirty="0">
            <a:ln/>
            <a:solidFill>
              <a:schemeClr val="accent5">
                <a:lumMod val="50000"/>
              </a:schemeClr>
            </a:solidFill>
            <a:effectLst/>
          </a:endParaRPr>
        </a:p>
      </dsp:txBody>
      <dsp:txXfrm rot="16200000">
        <a:off x="290224" y="1283669"/>
        <a:ext cx="2335627" cy="259462"/>
      </dsp:txXfrm>
    </dsp:sp>
    <dsp:sp modelId="{60A89CF9-F8DB-43F8-BFF4-619D5AC88D7E}">
      <dsp:nvSpPr>
        <dsp:cNvPr id="0" name=""/>
        <dsp:cNvSpPr/>
      </dsp:nvSpPr>
      <dsp:spPr>
        <a:xfrm rot="5400000">
          <a:off x="1313608" y="1615575"/>
          <a:ext cx="228880" cy="194597"/>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noFill/>
          <a:prstDash val="solid"/>
        </a:ln>
        <a:effectLst/>
      </dsp:spPr>
      <dsp:style>
        <a:lnRef idx="1">
          <a:scrgbClr r="0" g="0" b="0"/>
        </a:lnRef>
        <a:fillRef idx="2">
          <a:scrgbClr r="0" g="0" b="0"/>
        </a:fillRef>
        <a:effectRef idx="0">
          <a:scrgbClr r="0" g="0" b="0"/>
        </a:effectRef>
        <a:fontRef idx="minor"/>
      </dsp:style>
    </dsp:sp>
    <dsp:sp modelId="{3AACDC35-5981-46FA-9B2F-C216A0C12F3E}">
      <dsp:nvSpPr>
        <dsp:cNvPr id="0" name=""/>
        <dsp:cNvSpPr/>
      </dsp:nvSpPr>
      <dsp:spPr>
        <a:xfrm>
          <a:off x="1587769" y="245586"/>
          <a:ext cx="966499" cy="2848326"/>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80000" rIns="0" bIns="0" numCol="1" spcCol="1270" anchor="t" anchorCtr="0">
          <a:noAutofit/>
        </a:bodyPr>
        <a:lstStyle/>
        <a:p>
          <a:pPr marL="0" lvl="0" indent="0" algn="l" defTabSz="977900">
            <a:lnSpc>
              <a:spcPct val="90000"/>
            </a:lnSpc>
            <a:spcBef>
              <a:spcPct val="0"/>
            </a:spcBef>
            <a:spcAft>
              <a:spcPct val="35000"/>
            </a:spcAft>
            <a:buNone/>
          </a:pPr>
          <a:endParaRPr lang="en-CH" sz="2200" b="1" kern="1200" cap="none" spc="0" dirty="0">
            <a:ln/>
            <a:solidFill>
              <a:schemeClr val="accent5">
                <a:lumMod val="75000"/>
              </a:schemeClr>
            </a:solidFill>
            <a:effectLst/>
          </a:endParaRPr>
        </a:p>
      </dsp:txBody>
      <dsp:txXfrm>
        <a:off x="1587769" y="245586"/>
        <a:ext cx="966499" cy="2848326"/>
      </dsp:txXfrm>
    </dsp:sp>
    <dsp:sp modelId="{4D0A1B63-8683-468E-A511-0292AB01A789}">
      <dsp:nvSpPr>
        <dsp:cNvPr id="0" name=""/>
        <dsp:cNvSpPr/>
      </dsp:nvSpPr>
      <dsp:spPr>
        <a:xfrm>
          <a:off x="2634027" y="246256"/>
          <a:ext cx="1297314" cy="2848326"/>
        </a:xfrm>
        <a:prstGeom prst="roundRect">
          <a:avLst>
            <a:gd name="adj" fmla="val 5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72000" bIns="0" numCol="1" spcCol="1270" anchor="t" anchorCtr="0">
          <a:noAutofit/>
        </a:bodyPr>
        <a:lstStyle/>
        <a:p>
          <a:pPr marL="0" lvl="0" indent="0" algn="r" defTabSz="1066800">
            <a:lnSpc>
              <a:spcPct val="90000"/>
            </a:lnSpc>
            <a:spcBef>
              <a:spcPct val="0"/>
            </a:spcBef>
            <a:spcAft>
              <a:spcPct val="35000"/>
            </a:spcAft>
            <a:buNone/>
          </a:pPr>
          <a:r>
            <a:rPr lang="en-US" sz="2400" b="0" kern="1200" cap="none" spc="0" dirty="0">
              <a:ln/>
              <a:solidFill>
                <a:schemeClr val="accent4">
                  <a:lumMod val="50000"/>
                </a:schemeClr>
              </a:solidFill>
              <a:effectLst/>
            </a:rPr>
            <a:t>2024</a:t>
          </a:r>
          <a:endParaRPr lang="en-CH" sz="2400" b="0" kern="1200" cap="none" spc="0" dirty="0">
            <a:ln/>
            <a:solidFill>
              <a:schemeClr val="accent4">
                <a:lumMod val="50000"/>
              </a:schemeClr>
            </a:solidFill>
            <a:effectLst/>
          </a:endParaRPr>
        </a:p>
      </dsp:txBody>
      <dsp:txXfrm rot="16200000">
        <a:off x="1595944" y="1284338"/>
        <a:ext cx="2335627" cy="259462"/>
      </dsp:txXfrm>
    </dsp:sp>
    <dsp:sp modelId="{D5E4F43A-8D20-481B-95AF-671B3A576E60}">
      <dsp:nvSpPr>
        <dsp:cNvPr id="0" name=""/>
        <dsp:cNvSpPr/>
      </dsp:nvSpPr>
      <dsp:spPr>
        <a:xfrm rot="5400000">
          <a:off x="2620954" y="1615575"/>
          <a:ext cx="228880" cy="194597"/>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noFill/>
          <a:prstDash val="solid"/>
        </a:ln>
        <a:effectLst/>
      </dsp:spPr>
      <dsp:style>
        <a:lnRef idx="1">
          <a:scrgbClr r="0" g="0" b="0"/>
        </a:lnRef>
        <a:fillRef idx="2">
          <a:scrgbClr r="0" g="0" b="0"/>
        </a:fillRef>
        <a:effectRef idx="0">
          <a:scrgbClr r="0" g="0" b="0"/>
        </a:effectRef>
        <a:fontRef idx="minor"/>
      </dsp:style>
    </dsp:sp>
    <dsp:sp modelId="{8033D0AD-954D-49CC-95D7-E72AA62E0D2B}">
      <dsp:nvSpPr>
        <dsp:cNvPr id="0" name=""/>
        <dsp:cNvSpPr/>
      </dsp:nvSpPr>
      <dsp:spPr>
        <a:xfrm>
          <a:off x="2893490" y="246256"/>
          <a:ext cx="966499" cy="2848326"/>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80000" rIns="0" bIns="0" numCol="1" spcCol="1270" anchor="t" anchorCtr="0">
          <a:noAutofit/>
        </a:bodyPr>
        <a:lstStyle/>
        <a:p>
          <a:pPr marL="0" lvl="0" indent="0" algn="l" defTabSz="977900">
            <a:lnSpc>
              <a:spcPct val="90000"/>
            </a:lnSpc>
            <a:spcBef>
              <a:spcPct val="0"/>
            </a:spcBef>
            <a:spcAft>
              <a:spcPct val="35000"/>
            </a:spcAft>
            <a:buNone/>
          </a:pPr>
          <a:endParaRPr lang="en-CH" sz="2200" b="1" kern="1200" cap="none" spc="0" dirty="0">
            <a:ln/>
            <a:solidFill>
              <a:schemeClr val="accent4">
                <a:lumMod val="75000"/>
              </a:schemeClr>
            </a:solidFill>
            <a:effectLst/>
          </a:endParaRPr>
        </a:p>
      </dsp:txBody>
      <dsp:txXfrm>
        <a:off x="2893490" y="246256"/>
        <a:ext cx="966499" cy="2848326"/>
      </dsp:txXfrm>
    </dsp:sp>
    <dsp:sp modelId="{AEE2A8D3-007A-4E2F-9514-482633232E63}">
      <dsp:nvSpPr>
        <dsp:cNvPr id="0" name=""/>
        <dsp:cNvSpPr/>
      </dsp:nvSpPr>
      <dsp:spPr>
        <a:xfrm>
          <a:off x="3936427" y="245586"/>
          <a:ext cx="2046928" cy="2848326"/>
        </a:xfrm>
        <a:prstGeom prst="roundRect">
          <a:avLst>
            <a:gd name="adj" fmla="val 5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72000" bIns="0" numCol="1" spcCol="1270" anchor="t" anchorCtr="0">
          <a:noAutofit/>
        </a:bodyPr>
        <a:lstStyle/>
        <a:p>
          <a:pPr marL="0" lvl="0" indent="0" algn="r" defTabSz="1066800">
            <a:lnSpc>
              <a:spcPct val="90000"/>
            </a:lnSpc>
            <a:spcBef>
              <a:spcPct val="0"/>
            </a:spcBef>
            <a:spcAft>
              <a:spcPct val="35000"/>
            </a:spcAft>
            <a:buNone/>
          </a:pPr>
          <a:r>
            <a:rPr lang="en-US" sz="2400" b="0" kern="1200" cap="none" spc="0">
              <a:ln/>
              <a:effectLst/>
            </a:rPr>
            <a:t>2025</a:t>
          </a:r>
          <a:endParaRPr lang="en-CH" sz="2400" b="0" kern="1200" cap="none" spc="0" dirty="0">
            <a:ln/>
            <a:effectLst/>
          </a:endParaRPr>
        </a:p>
      </dsp:txBody>
      <dsp:txXfrm rot="16200000">
        <a:off x="2973306" y="1208707"/>
        <a:ext cx="2335627" cy="409385"/>
      </dsp:txXfrm>
    </dsp:sp>
    <dsp:sp modelId="{4CFA4CA7-43A4-4A98-A71F-8A81B891B4A9}">
      <dsp:nvSpPr>
        <dsp:cNvPr id="0" name=""/>
        <dsp:cNvSpPr/>
      </dsp:nvSpPr>
      <dsp:spPr>
        <a:xfrm rot="5400000">
          <a:off x="3918376" y="1615710"/>
          <a:ext cx="228880" cy="194597"/>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noFill/>
          <a:prstDash val="solid"/>
        </a:ln>
        <a:effectLst/>
      </dsp:spPr>
      <dsp:style>
        <a:lnRef idx="1">
          <a:scrgbClr r="0" g="0" b="0"/>
        </a:lnRef>
        <a:fillRef idx="2">
          <a:scrgbClr r="0" g="0" b="0"/>
        </a:fillRef>
        <a:effectRef idx="0">
          <a:scrgbClr r="0" g="0" b="0"/>
        </a:effectRef>
        <a:fontRef idx="minor"/>
      </dsp:style>
    </dsp:sp>
    <dsp:sp modelId="{649BF6E2-9623-4DBE-9EE8-00F1CA980A54}">
      <dsp:nvSpPr>
        <dsp:cNvPr id="0" name=""/>
        <dsp:cNvSpPr/>
      </dsp:nvSpPr>
      <dsp:spPr>
        <a:xfrm>
          <a:off x="4291465" y="245586"/>
          <a:ext cx="1524961" cy="2848326"/>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80000" rIns="0" bIns="0" numCol="1" spcCol="1270" anchor="t" anchorCtr="0">
          <a:noAutofit/>
        </a:bodyPr>
        <a:lstStyle/>
        <a:p>
          <a:pPr marL="0" lvl="0" indent="0" algn="l" defTabSz="977900">
            <a:lnSpc>
              <a:spcPct val="90000"/>
            </a:lnSpc>
            <a:spcBef>
              <a:spcPct val="0"/>
            </a:spcBef>
            <a:spcAft>
              <a:spcPct val="35000"/>
            </a:spcAft>
            <a:buNone/>
          </a:pPr>
          <a:endParaRPr lang="en-CH" sz="2200" b="1" kern="1200" cap="none" spc="0" dirty="0">
            <a:ln/>
            <a:solidFill>
              <a:schemeClr val="accent6">
                <a:lumMod val="75000"/>
              </a:schemeClr>
            </a:solidFill>
            <a:effectLst/>
          </a:endParaRPr>
        </a:p>
      </dsp:txBody>
      <dsp:txXfrm>
        <a:off x="4291465" y="245586"/>
        <a:ext cx="1524961" cy="2848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E623F-E623-4A47-9023-D9D3DA7CA424}">
      <dsp:nvSpPr>
        <dsp:cNvPr id="0" name=""/>
        <dsp:cNvSpPr/>
      </dsp:nvSpPr>
      <dsp:spPr>
        <a:xfrm rot="10800000">
          <a:off x="1105732" y="1788"/>
          <a:ext cx="3821704" cy="572489"/>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52" tIns="45720" rIns="85344" bIns="45720" numCol="1" spcCol="1270" anchor="ctr" anchorCtr="0">
          <a:noAutofit/>
        </a:bodyPr>
        <a:lstStyle/>
        <a:p>
          <a:pPr marL="0" lvl="0" indent="0" algn="l" defTabSz="533400">
            <a:lnSpc>
              <a:spcPct val="90000"/>
            </a:lnSpc>
            <a:spcBef>
              <a:spcPct val="0"/>
            </a:spcBef>
            <a:spcAft>
              <a:spcPct val="35000"/>
            </a:spcAft>
            <a:buFont typeface="Wingdings" panose="05000000000000000000" pitchFamily="2" charset="2"/>
            <a:buNone/>
          </a:pPr>
          <a:r>
            <a:rPr lang="en-US" sz="1200" kern="1200" dirty="0"/>
            <a:t>WIS2 node is the platform for data</a:t>
          </a:r>
          <a:endParaRPr lang="en-CH" sz="1200" kern="1200" dirty="0"/>
        </a:p>
      </dsp:txBody>
      <dsp:txXfrm rot="10800000">
        <a:off x="1248854" y="1788"/>
        <a:ext cx="3678582" cy="572489"/>
      </dsp:txXfrm>
    </dsp:sp>
    <dsp:sp modelId="{2FD79F02-E460-4536-B255-602FED97B9DD}">
      <dsp:nvSpPr>
        <dsp:cNvPr id="0" name=""/>
        <dsp:cNvSpPr/>
      </dsp:nvSpPr>
      <dsp:spPr>
        <a:xfrm>
          <a:off x="819487" y="1788"/>
          <a:ext cx="572489" cy="5724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52DD2-D2FC-4120-AA7F-A12E77C33DBD}">
      <dsp:nvSpPr>
        <dsp:cNvPr id="0" name=""/>
        <dsp:cNvSpPr/>
      </dsp:nvSpPr>
      <dsp:spPr>
        <a:xfrm rot="10800000">
          <a:off x="1105732" y="745170"/>
          <a:ext cx="3821704" cy="572489"/>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52" tIns="45720" rIns="85344" bIns="457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GB" sz="1200" kern="1200" dirty="0"/>
            <a:t>NCs / DCPCs are going to implement a WIS2 Node to exchange data in WIS2</a:t>
          </a:r>
          <a:endParaRPr lang="en-CH" sz="1200" kern="1200" dirty="0"/>
        </a:p>
      </dsp:txBody>
      <dsp:txXfrm rot="10800000">
        <a:off x="1248854" y="745170"/>
        <a:ext cx="3678582" cy="572489"/>
      </dsp:txXfrm>
    </dsp:sp>
    <dsp:sp modelId="{57AC9574-9FB3-409F-BE62-B69FFD58A62D}">
      <dsp:nvSpPr>
        <dsp:cNvPr id="0" name=""/>
        <dsp:cNvSpPr/>
      </dsp:nvSpPr>
      <dsp:spPr>
        <a:xfrm>
          <a:off x="819487" y="745170"/>
          <a:ext cx="572489" cy="5724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684B81-25BA-41CA-8FB3-018EA6BCFB4A}">
      <dsp:nvSpPr>
        <dsp:cNvPr id="0" name=""/>
        <dsp:cNvSpPr/>
      </dsp:nvSpPr>
      <dsp:spPr>
        <a:xfrm rot="10800000">
          <a:off x="1105732" y="1488552"/>
          <a:ext cx="3821704" cy="572489"/>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52" tIns="45720" rIns="85344" bIns="457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GB" sz="1200" kern="1200" dirty="0"/>
            <a:t>The WIS2 Node shares data from an HTTPS service and sends notifications to MQTT subscribers</a:t>
          </a:r>
          <a:endParaRPr lang="en-CH" sz="1200" kern="1200" dirty="0"/>
        </a:p>
      </dsp:txBody>
      <dsp:txXfrm rot="10800000">
        <a:off x="1248854" y="1488552"/>
        <a:ext cx="3678582" cy="572489"/>
      </dsp:txXfrm>
    </dsp:sp>
    <dsp:sp modelId="{D9884946-BAAE-414B-B5DB-FE42E5C77CA9}">
      <dsp:nvSpPr>
        <dsp:cNvPr id="0" name=""/>
        <dsp:cNvSpPr/>
      </dsp:nvSpPr>
      <dsp:spPr>
        <a:xfrm>
          <a:off x="819487" y="1488552"/>
          <a:ext cx="572489" cy="5724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8A8DC8-8446-42C9-AFFA-25DB6CBBA623}">
      <dsp:nvSpPr>
        <dsp:cNvPr id="0" name=""/>
        <dsp:cNvSpPr/>
      </dsp:nvSpPr>
      <dsp:spPr>
        <a:xfrm rot="10800000">
          <a:off x="1105732" y="2231934"/>
          <a:ext cx="3821704" cy="572489"/>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52" tIns="45720" rIns="85344" bIns="457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GB" sz="1200" kern="1200" dirty="0"/>
            <a:t>No need to provide access to all the users in the world, only to some WIS2 Global Services</a:t>
          </a:r>
          <a:endParaRPr lang="en-CH" sz="1200" kern="1200" dirty="0"/>
        </a:p>
      </dsp:txBody>
      <dsp:txXfrm rot="10800000">
        <a:off x="1248854" y="2231934"/>
        <a:ext cx="3678582" cy="572489"/>
      </dsp:txXfrm>
    </dsp:sp>
    <dsp:sp modelId="{21769C13-E38D-4209-9B64-5DD6CDC95CAA}">
      <dsp:nvSpPr>
        <dsp:cNvPr id="0" name=""/>
        <dsp:cNvSpPr/>
      </dsp:nvSpPr>
      <dsp:spPr>
        <a:xfrm>
          <a:off x="819487" y="2231934"/>
          <a:ext cx="572489" cy="5724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0998F-8728-1549-83BA-986C6A26FE54}" type="datetimeFigureOut">
              <a:rPr lang="en-GB" smtClean="0"/>
              <a:pPr/>
              <a:t>06/11/2024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D7448-BA1D-3742-9819-D3EC6E0D6AB2}" type="slidenum">
              <a:rPr lang="en-GB" smtClean="0"/>
              <a:pPr/>
              <a:t>‹#›</a:t>
            </a:fld>
            <a:endParaRPr lang="en-GB"/>
          </a:p>
        </p:txBody>
      </p:sp>
    </p:spTree>
    <p:extLst>
      <p:ext uri="{BB962C8B-B14F-4D97-AF65-F5344CB8AC3E}">
        <p14:creationId xmlns:p14="http://schemas.microsoft.com/office/powerpoint/2010/main" val="41124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3.org/TR/dwbp/"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w3.org/TR/sdw-b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4CCD7448-BA1D-3742-9819-D3EC6E0D6AB2}" type="slidenum">
              <a:rPr lang="en-GB" smtClean="0"/>
              <a:pPr/>
              <a:t>1</a:t>
            </a:fld>
            <a:endParaRPr lang="en-GB"/>
          </a:p>
        </p:txBody>
      </p:sp>
    </p:spTree>
    <p:extLst>
      <p:ext uri="{BB962C8B-B14F-4D97-AF65-F5344CB8AC3E}">
        <p14:creationId xmlns:p14="http://schemas.microsoft.com/office/powerpoint/2010/main" val="1140995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WIS2 Technical Regulation approved at Cg-19 (2023) and EC-78 (2024) – final versions are pending official publication by WMO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See also: Creative Commons’ Recommended Best Practices For Better Sharing Of Climate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https://creativecommons.org/2024/01/29/recommended-best-practices-for-better-sharing-of-climate-data/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14</a:t>
            </a:fld>
            <a:endParaRPr lang="en-GB"/>
          </a:p>
        </p:txBody>
      </p:sp>
    </p:spTree>
    <p:extLst>
      <p:ext uri="{BB962C8B-B14F-4D97-AF65-F5344CB8AC3E}">
        <p14:creationId xmlns:p14="http://schemas.microsoft.com/office/powerpoint/2010/main" val="1097093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15</a:t>
            </a:fld>
            <a:endParaRPr lang="en-GB"/>
          </a:p>
        </p:txBody>
      </p:sp>
    </p:spTree>
    <p:extLst>
      <p:ext uri="{BB962C8B-B14F-4D97-AF65-F5344CB8AC3E}">
        <p14:creationId xmlns:p14="http://schemas.microsoft.com/office/powerpoint/2010/main" val="256648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600" b="1"/>
              <a:t>Global Cache</a:t>
            </a:r>
            <a:r>
              <a:rPr lang="en-GB" sz="600"/>
              <a:t>: stores and provides a copy of </a:t>
            </a:r>
            <a:r>
              <a:rPr lang="en-GB" sz="600" i="1"/>
              <a:t>real-time </a:t>
            </a:r>
            <a:r>
              <a:rPr lang="en-GB" sz="600"/>
              <a:t>and </a:t>
            </a:r>
            <a:r>
              <a:rPr lang="en-GB" sz="600" i="1"/>
              <a:t>near-real-time</a:t>
            </a:r>
            <a:r>
              <a:rPr lang="en-GB" sz="600"/>
              <a:t> Core data from WIS2 nodes</a:t>
            </a:r>
          </a:p>
          <a:p>
            <a:endParaRPr lang="en-GB" sz="600"/>
          </a:p>
          <a:p>
            <a:r>
              <a:rPr lang="en-GB" sz="600"/>
              <a:t>Data consumers </a:t>
            </a:r>
            <a:r>
              <a:rPr lang="en-GB" sz="600" i="1"/>
              <a:t>should</a:t>
            </a:r>
            <a:r>
              <a:rPr lang="en-GB" sz="600"/>
              <a:t> access data via Global Cache</a:t>
            </a:r>
          </a:p>
          <a:p>
            <a:endParaRPr lang="en-GB" sz="600"/>
          </a:p>
          <a:p>
            <a:r>
              <a:rPr lang="en-GB" sz="600"/>
              <a:t>Raw data access server – deliberately simple, file-based data-server (</a:t>
            </a:r>
            <a:r>
              <a:rPr lang="en-GB" sz="600" b="1"/>
              <a:t>HTTP/S</a:t>
            </a:r>
            <a:r>
              <a:rPr lang="en-GB" sz="600"/>
              <a:t>)</a:t>
            </a:r>
          </a:p>
          <a:p>
            <a:endParaRPr lang="en-GB" sz="600"/>
          </a:p>
          <a:p>
            <a:r>
              <a:rPr lang="en-GB" sz="600"/>
              <a:t>Push notifications via Global Broker (</a:t>
            </a:r>
            <a:r>
              <a:rPr lang="en-GB" sz="600" b="1"/>
              <a:t>MQTT/S</a:t>
            </a:r>
            <a:r>
              <a:rPr lang="en-GB" sz="600"/>
              <a:t>)</a:t>
            </a:r>
            <a:endParaRPr lang="en-GB" sz="600" b="1"/>
          </a:p>
          <a:p>
            <a:endParaRPr lang="en-GB" sz="600"/>
          </a:p>
          <a:p>
            <a:r>
              <a:rPr lang="en-GB" sz="600"/>
              <a:t>Encodings: agnostic/programme specific to support target communities (e.g., GRIB2, BUFR4, WaterML2, CF/</a:t>
            </a:r>
            <a:r>
              <a:rPr lang="en-GB" sz="600" err="1"/>
              <a:t>NetCDF</a:t>
            </a:r>
            <a:r>
              <a:rPr lang="en-GB" sz="600"/>
              <a:t>, FM301/CfRadial2, GeoJSON)</a:t>
            </a:r>
          </a:p>
          <a:p>
            <a:endParaRPr lang="en-GB" sz="600"/>
          </a:p>
          <a:p>
            <a:r>
              <a:rPr lang="en-GB" sz="600"/>
              <a:t>——</a:t>
            </a:r>
          </a:p>
          <a:p>
            <a:endParaRPr lang="en-GB" sz="600"/>
          </a:p>
          <a:p>
            <a:r>
              <a:rPr lang="en-GB" sz="600" b="1"/>
              <a:t>Global Broker</a:t>
            </a:r>
            <a:r>
              <a:rPr lang="en-GB" sz="600"/>
              <a:t>: provides notifications of all data available in WIS2</a:t>
            </a:r>
          </a:p>
          <a:p>
            <a:endParaRPr lang="en-GB" sz="600"/>
          </a:p>
          <a:p>
            <a:r>
              <a:rPr lang="en-GB" sz="600"/>
              <a:t>Subscribes to notifications from WIS2 nodes (and other Global Service instances) and republishes</a:t>
            </a:r>
          </a:p>
          <a:p>
            <a:endParaRPr lang="en-GB" sz="600"/>
          </a:p>
          <a:p>
            <a:r>
              <a:rPr lang="en-GB" sz="600"/>
              <a:t>Highly-available, high-performance; multiple instances to serve global community</a:t>
            </a:r>
          </a:p>
          <a:p>
            <a:endParaRPr lang="en-GB" sz="600"/>
          </a:p>
          <a:p>
            <a:r>
              <a:rPr lang="en-GB" sz="600"/>
              <a:t>Event driven discovery/access</a:t>
            </a:r>
          </a:p>
          <a:p>
            <a:pPr marL="742950" lvl="1" indent="-285750">
              <a:buFont typeface="Arial" panose="020B0604020202020204" pitchFamily="34" charset="0"/>
              <a:buChar char="•"/>
            </a:pPr>
            <a:r>
              <a:rPr lang="en-GB" sz="600"/>
              <a:t>Push notifications</a:t>
            </a:r>
          </a:p>
          <a:p>
            <a:pPr marL="742950" lvl="1" indent="-285750">
              <a:buFont typeface="Arial" panose="020B0604020202020204" pitchFamily="34" charset="0"/>
              <a:buChar char="•"/>
            </a:pPr>
            <a:r>
              <a:rPr lang="en-GB" sz="600"/>
              <a:t>Protocol: </a:t>
            </a:r>
            <a:r>
              <a:rPr lang="en-GB" sz="600" b="1"/>
              <a:t>MQTT/S</a:t>
            </a:r>
          </a:p>
          <a:p>
            <a:pPr marL="742950" lvl="1" indent="-285750">
              <a:buFont typeface="Arial" panose="020B0604020202020204" pitchFamily="34" charset="0"/>
              <a:buChar char="•"/>
            </a:pPr>
            <a:r>
              <a:rPr lang="en-GB" sz="600"/>
              <a:t>Encoding: </a:t>
            </a:r>
            <a:r>
              <a:rPr lang="en-GB" sz="600" b="1"/>
              <a:t>GeoJSON</a:t>
            </a:r>
          </a:p>
          <a:p>
            <a:pPr marL="742950" lvl="1" indent="-285750">
              <a:buFont typeface="Arial" panose="020B0604020202020204" pitchFamily="34" charset="0"/>
              <a:buChar char="•"/>
            </a:pPr>
            <a:r>
              <a:rPr lang="en-GB" sz="600"/>
              <a:t>Standard topic hierarchy</a:t>
            </a:r>
          </a:p>
          <a:p>
            <a:endParaRPr lang="en-GB" sz="600"/>
          </a:p>
          <a:p>
            <a:r>
              <a:rPr lang="en-GB" sz="600"/>
              <a:t>Data consumers subscribe to topics of interest at the Global Broker; server-side filtering via topic, client-side filtering via message content</a:t>
            </a:r>
          </a:p>
          <a:p>
            <a:endParaRPr lang="en-GB" sz="600"/>
          </a:p>
          <a:p>
            <a:r>
              <a:rPr lang="en-GB" sz="600"/>
              <a:t>——</a:t>
            </a:r>
          </a:p>
          <a:p>
            <a:endParaRPr lang="en-GB" sz="600"/>
          </a:p>
          <a:p>
            <a:r>
              <a:rPr lang="en-GB" sz="600" b="1"/>
              <a:t>Global Discovery Catalogue</a:t>
            </a:r>
            <a:r>
              <a:rPr lang="en-GB" sz="600"/>
              <a:t>: provides a cataloguing and discovery capability of WMO dataset collections</a:t>
            </a:r>
          </a:p>
          <a:p>
            <a:endParaRPr lang="en-GB" sz="600"/>
          </a:p>
          <a:p>
            <a:r>
              <a:rPr lang="en-GB" sz="600"/>
              <a:t>Web-based API facilitating search/browse data published via WIS (</a:t>
            </a:r>
            <a:r>
              <a:rPr lang="en-GB" sz="600" b="1"/>
              <a:t>OGC-API Records</a:t>
            </a:r>
            <a:r>
              <a:rPr lang="en-GB" sz="600"/>
              <a:t>)</a:t>
            </a:r>
          </a:p>
          <a:p>
            <a:endParaRPr lang="en-GB" sz="600"/>
          </a:p>
          <a:p>
            <a:r>
              <a:rPr lang="en-GB" sz="600"/>
              <a:t>Harvests WIS2 discovery metadata from WIS2 Nodes (</a:t>
            </a:r>
            <a:r>
              <a:rPr lang="en-GB" sz="600" b="1"/>
              <a:t>WCMP2 / OGC-API Records</a:t>
            </a:r>
            <a:r>
              <a:rPr lang="en-GB" sz="600"/>
              <a:t>)</a:t>
            </a:r>
          </a:p>
          <a:p>
            <a:endParaRPr lang="en-GB" sz="600"/>
          </a:p>
          <a:p>
            <a:r>
              <a:rPr lang="en-GB" sz="600"/>
              <a:t>Yellow pages (discovery metadata) gateway into WIS data and services</a:t>
            </a:r>
          </a:p>
          <a:p>
            <a:endParaRPr lang="en-GB" sz="600"/>
          </a:p>
          <a:p>
            <a:r>
              <a:rPr lang="en-GB" sz="600"/>
              <a:t>Provides indexing capability to mass market search engines</a:t>
            </a:r>
          </a:p>
          <a:p>
            <a:endParaRPr lang="en-GB" sz="600"/>
          </a:p>
          <a:p>
            <a:r>
              <a:rPr lang="en-GB" sz="600"/>
              <a:t>Provides quality assessment services of discovery metadata in support of continuous improvement in alignment with WIS2 metadata KPIs</a:t>
            </a:r>
          </a:p>
          <a:p>
            <a:endParaRPr lang="en-GB" sz="600"/>
          </a:p>
          <a:p>
            <a:r>
              <a:rPr lang="en-GB" sz="600"/>
              <a:t>——</a:t>
            </a:r>
          </a:p>
          <a:p>
            <a:endParaRPr lang="en-GB" sz="600"/>
          </a:p>
          <a:p>
            <a:r>
              <a:rPr lang="en-GB" sz="600" b="1"/>
              <a:t>Global Monitor</a:t>
            </a:r>
            <a:r>
              <a:rPr lang="en-GB" sz="600"/>
              <a:t>: captures information on data availability and whether that data can effectively be accessed by Data consumers</a:t>
            </a:r>
          </a:p>
          <a:p>
            <a:endParaRPr lang="en-GB" sz="600"/>
          </a:p>
          <a:p>
            <a:r>
              <a:rPr lang="en-GB" sz="600"/>
              <a:t>Also monitors performance of WIS2 components</a:t>
            </a:r>
          </a:p>
          <a:p>
            <a:endParaRPr lang="en-GB" sz="600"/>
          </a:p>
          <a:p>
            <a:r>
              <a:rPr lang="en-GB" sz="600"/>
              <a:t>Provides a ‘dashboard’ that will support tracking of compliance against data policy regulation and management of operational system</a:t>
            </a:r>
          </a:p>
          <a:p>
            <a:endParaRPr lang="en-GB" sz="600"/>
          </a:p>
          <a:p>
            <a:r>
              <a:rPr lang="en-GB" sz="600"/>
              <a:t>Based on </a:t>
            </a:r>
            <a:r>
              <a:rPr lang="en-GB" sz="600" b="1" err="1"/>
              <a:t>OpenMetrics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16</a:t>
            </a:fld>
            <a:endParaRPr lang="en-GB"/>
          </a:p>
        </p:txBody>
      </p:sp>
    </p:spTree>
    <p:extLst>
      <p:ext uri="{BB962C8B-B14F-4D97-AF65-F5344CB8AC3E}">
        <p14:creationId xmlns:p14="http://schemas.microsoft.com/office/powerpoint/2010/main" val="2580240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4x Global Brokers subscribe to Notification Messages from WIS2 Nodes and republish the messages for onward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Global Brokers also subscribe to each other for resilience, discarding duplicate messages they have already received and republished – fully meshed network is not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of Earth created with Microsoft Copilot / DALL-E 3: “</a:t>
            </a:r>
            <a:r>
              <a:rPr lang="en-GB" b="0" i="0">
                <a:solidFill>
                  <a:srgbClr val="111111"/>
                </a:solidFill>
                <a:effectLst/>
                <a:latin typeface="Roboto" panose="02000000000000000000" pitchFamily="2" charset="0"/>
              </a:rPr>
              <a:t>a simple black and white line image of the Earth centred on the UK</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17</a:t>
            </a:fld>
            <a:endParaRPr lang="en-GB"/>
          </a:p>
        </p:txBody>
      </p:sp>
    </p:spTree>
    <p:extLst>
      <p:ext uri="{BB962C8B-B14F-4D97-AF65-F5344CB8AC3E}">
        <p14:creationId xmlns:p14="http://schemas.microsoft.com/office/powerpoint/2010/main" val="15074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5x Global Caches each subscribe to Notification Messages from at least 2x Global Brokers, discarding duplicate messages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UK/USA (Met Office, NOAA) jointly provide a service on AWS publishing data through ASDI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China operate both Global Broker and Global Cache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of Earth created with Microsoft Copilot / DALL-E 3: “</a:t>
            </a:r>
            <a:r>
              <a:rPr lang="en-GB" b="0" i="0">
                <a:solidFill>
                  <a:srgbClr val="111111"/>
                </a:solidFill>
                <a:effectLst/>
                <a:latin typeface="Roboto" panose="02000000000000000000" pitchFamily="2" charset="0"/>
              </a:rPr>
              <a:t>a simple black and white line image of the Earth centred on the UK</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18</a:t>
            </a:fld>
            <a:endParaRPr lang="en-GB"/>
          </a:p>
        </p:txBody>
      </p:sp>
    </p:spTree>
    <p:extLst>
      <p:ext uri="{BB962C8B-B14F-4D97-AF65-F5344CB8AC3E}">
        <p14:creationId xmlns:p14="http://schemas.microsoft.com/office/powerpoint/2010/main" val="3787353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On receipt of a Notification Message, a Global Cache downloads a copy of the data for public access and publishes a new Notification Message advertising that the data is available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Global Brokers subscribe to those Notification Messages and republish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Global Caches will receive Notification Messages advertising data from other Global Caches. If they have not already downloaded the data from the “origin” WIS2 Node, they download a copy from the peer Global Cache and publish a Notification Message that they have it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of Earth created with Microsoft Copilot / DALL-E 3: “</a:t>
            </a:r>
            <a:r>
              <a:rPr lang="en-GB" b="0" i="0">
                <a:solidFill>
                  <a:srgbClr val="111111"/>
                </a:solidFill>
                <a:effectLst/>
                <a:latin typeface="Roboto" panose="02000000000000000000" pitchFamily="2" charset="0"/>
              </a:rPr>
              <a:t>a simple black and white line image of the Earth centred on the UK</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19</a:t>
            </a:fld>
            <a:endParaRPr lang="en-GB"/>
          </a:p>
        </p:txBody>
      </p:sp>
    </p:spTree>
    <p:extLst>
      <p:ext uri="{BB962C8B-B14F-4D97-AF65-F5344CB8AC3E}">
        <p14:creationId xmlns:p14="http://schemas.microsoft.com/office/powerpoint/2010/main" val="2350069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2x Global Discovery Catalogues curate discovery metadata published by WIS2 Nodes allowing users to find datasets that meet their needs and see how to access data / subscribe to notifications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1"/>
              <a:t>Metadata distribution uses the same mechanism as is used for data: Notification Messages to advertise availability and indicate where it can be downloaded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Global Discovery Catalogues are indexed by search engines allowing users to discover datasets using their preferred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China operate Global Broker, Global Cache and Global Discovery Catalogue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of Earth created with Microsoft Copilot / DALL-E 3: “</a:t>
            </a:r>
            <a:r>
              <a:rPr lang="en-GB" b="0" i="0">
                <a:solidFill>
                  <a:srgbClr val="111111"/>
                </a:solidFill>
                <a:effectLst/>
                <a:latin typeface="Roboto" panose="02000000000000000000" pitchFamily="2" charset="0"/>
              </a:rPr>
              <a:t>a simple black and white line image of the Earth centred on the UK</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20</a:t>
            </a:fld>
            <a:endParaRPr lang="en-GB"/>
          </a:p>
        </p:txBody>
      </p:sp>
    </p:spTree>
    <p:extLst>
      <p:ext uri="{BB962C8B-B14F-4D97-AF65-F5344CB8AC3E}">
        <p14:creationId xmlns:p14="http://schemas.microsoft.com/office/powerpoint/2010/main" val="2834691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2x Global Monitors collect metrics from all other Global Services and publish real-time dashboards to indicate the health of the WIS2 system. Alerts are triggered when intervention is required by a service operator.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Metadata distribution uses the same mechanism as is used for data: Notification Messages to advertise availability and indicate where it can be downloaded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China operate all 4 types of Global Service: Global Broker, Global Cache, Global Discovery Catalogue and Global Monitor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of Earth created with Microsoft Copilot / DALL-E 3: “</a:t>
            </a:r>
            <a:r>
              <a:rPr lang="en-GB" b="0" i="0" dirty="0">
                <a:solidFill>
                  <a:srgbClr val="111111"/>
                </a:solidFill>
                <a:effectLst/>
                <a:latin typeface="Roboto" panose="02000000000000000000" pitchFamily="2" charset="0"/>
              </a:rPr>
              <a:t>a simple black and white line image of the Earth centred on the UK</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[Flags from </a:t>
            </a:r>
            <a:r>
              <a:rPr lang="en-GB" b="0" i="0" dirty="0" err="1">
                <a:solidFill>
                  <a:srgbClr val="6E7B84"/>
                </a:solidFill>
                <a:effectLst/>
                <a:highlight>
                  <a:srgbClr val="FFFFFF"/>
                </a:highlight>
                <a:latin typeface="system-ui"/>
              </a:rPr>
              <a:t>Vecteezy.com</a:t>
            </a:r>
            <a:r>
              <a:rPr lang="en-GB" b="0" i="0" dirty="0">
                <a:solidFill>
                  <a:srgbClr val="6E7B84"/>
                </a:solidFill>
                <a:effectLst/>
                <a:highlight>
                  <a:srgbClr val="FFFFFF"/>
                </a:highlight>
                <a:latin typeface="system-ui"/>
              </a:rPr>
              <a:t>: https://</a:t>
            </a:r>
            <a:r>
              <a:rPr lang="en-GB" b="0" i="0" dirty="0" err="1">
                <a:solidFill>
                  <a:srgbClr val="6E7B84"/>
                </a:solidFill>
                <a:effectLst/>
                <a:highlight>
                  <a:srgbClr val="FFFFFF"/>
                </a:highlight>
                <a:latin typeface="system-ui"/>
              </a:rPr>
              <a:t>www.vecteezy.com</a:t>
            </a:r>
            <a:r>
              <a:rPr lang="en-GB" b="0" i="0" dirty="0">
                <a:solidFill>
                  <a:srgbClr val="6E7B84"/>
                </a:solidFill>
                <a:effectLst/>
                <a:highlight>
                  <a:srgbClr val="FFFFFF"/>
                </a:highlight>
                <a:latin typeface="system-ui"/>
              </a:rPr>
              <a:t>/vector-art/1936193-set-of-rounded-flags-of-the-world</a:t>
            </a:r>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D0C333F-4D50-41E2-97EA-DF4E14010F12}" type="slidenum">
              <a:rPr lang="en-GB" smtClean="0"/>
              <a:t>21</a:t>
            </a:fld>
            <a:endParaRPr lang="en-GB"/>
          </a:p>
        </p:txBody>
      </p:sp>
    </p:spTree>
    <p:extLst>
      <p:ext uri="{BB962C8B-B14F-4D97-AF65-F5344CB8AC3E}">
        <p14:creationId xmlns:p14="http://schemas.microsoft.com/office/powerpoint/2010/main" val="420269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3</a:t>
            </a:fld>
            <a:endParaRPr lang="en-GB"/>
          </a:p>
        </p:txBody>
      </p:sp>
    </p:spTree>
    <p:extLst>
      <p:ext uri="{BB962C8B-B14F-4D97-AF65-F5344CB8AC3E}">
        <p14:creationId xmlns:p14="http://schemas.microsoft.com/office/powerpoint/2010/main" val="202636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little history to start …</a:t>
            </a:r>
          </a:p>
          <a:p>
            <a:endParaRPr lang="en-GB" dirty="0"/>
          </a:p>
          <a:p>
            <a:pPr rtl="0" fontAlgn="base"/>
            <a:r>
              <a:rPr lang="en-US" sz="1200" b="0" i="0" kern="1200" dirty="0">
                <a:solidFill>
                  <a:schemeClr val="tx1"/>
                </a:solidFill>
                <a:effectLst/>
                <a:latin typeface="+mn-lt"/>
                <a:ea typeface="+mn-ea"/>
                <a:cs typeface="+mn-cs"/>
              </a:rPr>
              <a:t>The WMO Global Telecommunications System (GTS), established in the 1970s was designed to enable WMO Members to share data and products with each other in support of operational weather forecasting. Over the last 40 years or so, the GTS has successfully moved indispensable, time-critical data between NMHSs day-in, day-out.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But weather and climate data is important to everyone. So WMO Congress commissioned the WMO Information System (WIS) in 2007.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WIS builds on and incorporates the GTS, adding a data catalogue, data discovery portal and additional mechanisms for users to subscribe to and download data shared on the GTS. It is comprised of hundreds of data providing centres from across the globe (Data Collection and Production Centres, and National Centres), plus 15 Global Information System Centres (or GISCs) that are regional hubs for search, discovery, and access to data. </a:t>
            </a:r>
          </a:p>
          <a:p>
            <a:endParaRPr lang="en-GB" dirty="0"/>
          </a:p>
          <a:p>
            <a:r>
              <a:rPr lang="en-GB" dirty="0"/>
              <a:t>The original WIS is a child of its time – designed circa 2005. It’s based on service-oriented architecture principles, uses complex ISO 19115/19139-based XML for metadata, and is not well integrated into the Web. Since 2005, we’ve seen a move towards “webby” applications, with good practice characterised in the </a:t>
            </a:r>
            <a:r>
              <a:rPr lang="en-GB" sz="1200" u="sng" kern="1200" dirty="0">
                <a:solidFill>
                  <a:schemeClr val="tx1"/>
                </a:solidFill>
                <a:effectLst/>
                <a:latin typeface="+mn-lt"/>
                <a:ea typeface="+mn-ea"/>
                <a:cs typeface="+mn-cs"/>
                <a:hlinkClick r:id="rId3"/>
              </a:rPr>
              <a:t>W3C Data on the Web</a:t>
            </a:r>
            <a:r>
              <a:rPr lang="en-GB" sz="1200" kern="1200" dirty="0">
                <a:solidFill>
                  <a:schemeClr val="tx1"/>
                </a:solidFill>
                <a:effectLst/>
                <a:latin typeface="+mn-lt"/>
                <a:ea typeface="+mn-ea"/>
                <a:cs typeface="+mn-cs"/>
              </a:rPr>
              <a:t> and </a:t>
            </a:r>
            <a:r>
              <a:rPr lang="en-GB" sz="1200" u="sng" kern="1200" dirty="0">
                <a:solidFill>
                  <a:schemeClr val="tx1"/>
                </a:solidFill>
                <a:effectLst/>
                <a:latin typeface="+mn-lt"/>
                <a:ea typeface="+mn-ea"/>
                <a:cs typeface="+mn-cs"/>
                <a:hlinkClick r:id="rId4"/>
              </a:rPr>
              <a:t>W3C Spatial Data on the Web Best Practices</a:t>
            </a:r>
            <a:r>
              <a:rPr lang="en-GB" sz="1200" u="sng" kern="1200" dirty="0">
                <a:solidFill>
                  <a:schemeClr val="tx1"/>
                </a:solidFill>
                <a:effectLst/>
                <a:latin typeface="+mn-lt"/>
                <a:ea typeface="+mn-ea"/>
                <a:cs typeface="+mn-cs"/>
              </a:rPr>
              <a:t>.</a:t>
            </a:r>
            <a:r>
              <a:rPr lang="en-GB" dirty="0"/>
              <a:t> In summary: Resource-oriented architecture, RESTful Web services, and JSON and HTML as core formats.</a:t>
            </a:r>
          </a:p>
          <a:p>
            <a:endParaRPr lang="en-GB" dirty="0"/>
          </a:p>
          <a:p>
            <a:r>
              <a:rPr lang="en-GB" dirty="0"/>
              <a:t>This is a journey that OGC has been on for some time now, and many of the OGC API standards appear ripe for inclusion in WIS2. </a:t>
            </a:r>
          </a:p>
          <a:p>
            <a:endParaRPr lang="en-GB" dirty="0"/>
          </a:p>
          <a:p>
            <a:r>
              <a:rPr lang="en-GB" dirty="0"/>
              <a:t>Our aim for WIS2 is to increase data provider participation by lowering the technical barriers to entry, and from the data consumer perspective, make weather and climate data Findable, Accessible, Interoperable, and Reusable (FAIR).</a:t>
            </a:r>
          </a:p>
          <a:p>
            <a:endParaRPr lang="en-GB" dirty="0"/>
          </a:p>
          <a:p>
            <a:pPr lvl="0"/>
            <a:endParaRPr lang="en-GB" sz="1200" kern="1200" dirty="0">
              <a:solidFill>
                <a:schemeClr val="tx1"/>
              </a:solidFill>
              <a:effectLst/>
              <a:latin typeface="+mn-lt"/>
              <a:ea typeface="+mn-ea"/>
              <a:cs typeface="+mn-cs"/>
            </a:endParaRPr>
          </a:p>
          <a:p>
            <a:r>
              <a:rPr lang="en-GB" dirty="0"/>
              <a:t> </a:t>
            </a:r>
          </a:p>
          <a:p>
            <a:endParaRPr lang="en-GB" baseline="0" dirty="0"/>
          </a:p>
        </p:txBody>
      </p:sp>
      <p:sp>
        <p:nvSpPr>
          <p:cNvPr id="4" name="Slide Number Placeholder 3"/>
          <p:cNvSpPr>
            <a:spLocks noGrp="1"/>
          </p:cNvSpPr>
          <p:nvPr>
            <p:ph type="sldNum" sz="quarter" idx="5"/>
          </p:nvPr>
        </p:nvSpPr>
        <p:spPr/>
        <p:txBody>
          <a:bodyPr/>
          <a:lstStyle/>
          <a:p>
            <a:fld id="{A31BFD32-2F24-4FA9-B7DE-53D903241EC3}" type="slidenum">
              <a:rPr lang="en-US" smtClean="0"/>
              <a:t>4</a:t>
            </a:fld>
            <a:endParaRPr lang="en-US" dirty="0"/>
          </a:p>
        </p:txBody>
      </p:sp>
    </p:spTree>
    <p:extLst>
      <p:ext uri="{BB962C8B-B14F-4D97-AF65-F5344CB8AC3E}">
        <p14:creationId xmlns:p14="http://schemas.microsoft.com/office/powerpoint/2010/main" val="419807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3D0C333F-4D50-41E2-97EA-DF4E14010F12}" type="slidenum">
              <a:rPr lang="en-GB" smtClean="0"/>
              <a:t>5</a:t>
            </a:fld>
            <a:endParaRPr lang="en-GB"/>
          </a:p>
        </p:txBody>
      </p:sp>
    </p:spTree>
    <p:extLst>
      <p:ext uri="{BB962C8B-B14F-4D97-AF65-F5344CB8AC3E}">
        <p14:creationId xmlns:p14="http://schemas.microsoft.com/office/powerpoint/2010/main" val="208909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4CCD7448-BA1D-3742-9819-D3EC6E0D6AB2}" type="slidenum">
              <a:rPr lang="en-GB" smtClean="0"/>
              <a:pPr/>
              <a:t>9</a:t>
            </a:fld>
            <a:endParaRPr lang="en-GB"/>
          </a:p>
        </p:txBody>
      </p:sp>
    </p:spTree>
    <p:extLst>
      <p:ext uri="{BB962C8B-B14F-4D97-AF65-F5344CB8AC3E}">
        <p14:creationId xmlns:p14="http://schemas.microsoft.com/office/powerpoint/2010/main" val="110578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CD7448-BA1D-3742-9819-D3EC6E0D6AB2}" type="slidenum">
              <a:rPr lang="en-GB" smtClean="0"/>
              <a:pPr/>
              <a:t>10</a:t>
            </a:fld>
            <a:endParaRPr lang="en-GB"/>
          </a:p>
        </p:txBody>
      </p:sp>
    </p:spTree>
    <p:extLst>
      <p:ext uri="{BB962C8B-B14F-4D97-AF65-F5344CB8AC3E}">
        <p14:creationId xmlns:p14="http://schemas.microsoft.com/office/powerpoint/2010/main" val="358920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CD7448-BA1D-3742-9819-D3EC6E0D6AB2}" type="slidenum">
              <a:rPr lang="en-GB" smtClean="0"/>
              <a:pPr/>
              <a:t>11</a:t>
            </a:fld>
            <a:endParaRPr lang="en-GB"/>
          </a:p>
        </p:txBody>
      </p:sp>
    </p:spTree>
    <p:extLst>
      <p:ext uri="{BB962C8B-B14F-4D97-AF65-F5344CB8AC3E}">
        <p14:creationId xmlns:p14="http://schemas.microsoft.com/office/powerpoint/2010/main" val="1143780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Let’s zoom in on a particular data provider: KNMI in Netherlands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p:txBody>
      </p:sp>
      <p:sp>
        <p:nvSpPr>
          <p:cNvPr id="4" name="Slide Number Placeholder 3"/>
          <p:cNvSpPr>
            <a:spLocks noGrp="1"/>
          </p:cNvSpPr>
          <p:nvPr>
            <p:ph type="sldNum" sz="quarter" idx="5"/>
          </p:nvPr>
        </p:nvSpPr>
        <p:spPr/>
        <p:txBody>
          <a:bodyPr/>
          <a:lstStyle/>
          <a:p>
            <a:fld id="{3D0C333F-4D50-41E2-97EA-DF4E14010F12}" type="slidenum">
              <a:rPr lang="en-GB" smtClean="0"/>
              <a:t>12</a:t>
            </a:fld>
            <a:endParaRPr lang="en-GB"/>
          </a:p>
        </p:txBody>
      </p:sp>
    </p:spTree>
    <p:extLst>
      <p:ext uri="{BB962C8B-B14F-4D97-AF65-F5344CB8AC3E}">
        <p14:creationId xmlns:p14="http://schemas.microsoft.com/office/powerpoint/2010/main" val="1786077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WIS2 Technical Regulation approved at Cg-19 (2023) and EC-78 (2024) – final versions are pending official publication by WMO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[Flags from </a:t>
            </a:r>
            <a:r>
              <a:rPr lang="en-GB" b="0" i="0" dirty="0" err="1">
                <a:solidFill>
                  <a:srgbClr val="6E7B84"/>
                </a:solidFill>
                <a:effectLst/>
                <a:highlight>
                  <a:srgbClr val="FFFFFF"/>
                </a:highlight>
                <a:latin typeface="system-ui"/>
              </a:rPr>
              <a:t>Vecteezy.com</a:t>
            </a:r>
            <a:r>
              <a:rPr lang="en-GB" b="0" i="0" dirty="0">
                <a:solidFill>
                  <a:srgbClr val="6E7B84"/>
                </a:solidFill>
                <a:effectLst/>
                <a:highlight>
                  <a:srgbClr val="FFFFFF"/>
                </a:highlight>
                <a:latin typeface="system-ui"/>
              </a:rPr>
              <a:t>: https://</a:t>
            </a:r>
            <a:r>
              <a:rPr lang="en-GB" b="0" i="0" dirty="0" err="1">
                <a:solidFill>
                  <a:srgbClr val="6E7B84"/>
                </a:solidFill>
                <a:effectLst/>
                <a:highlight>
                  <a:srgbClr val="FFFFFF"/>
                </a:highlight>
                <a:latin typeface="system-ui"/>
              </a:rPr>
              <a:t>www.vecteezy.com</a:t>
            </a:r>
            <a:r>
              <a:rPr lang="en-GB" b="0" i="0" dirty="0">
                <a:solidFill>
                  <a:srgbClr val="6E7B84"/>
                </a:solidFill>
                <a:effectLst/>
                <a:highlight>
                  <a:srgbClr val="FFFFFF"/>
                </a:highlight>
                <a:latin typeface="system-ui"/>
              </a:rPr>
              <a:t>/vector-art/1936193-set-of-rounded-flags-of-the-world</a:t>
            </a:r>
            <a:r>
              <a:rPr lang="en-GB" dirty="0"/>
              <a:t>]</a:t>
            </a:r>
          </a:p>
          <a:p>
            <a:endParaRPr lang="en-GB" dirty="0"/>
          </a:p>
        </p:txBody>
      </p:sp>
      <p:sp>
        <p:nvSpPr>
          <p:cNvPr id="4" name="Slide Number Placeholder 3"/>
          <p:cNvSpPr>
            <a:spLocks noGrp="1"/>
          </p:cNvSpPr>
          <p:nvPr>
            <p:ph type="sldNum" sz="quarter" idx="5"/>
          </p:nvPr>
        </p:nvSpPr>
        <p:spPr/>
        <p:txBody>
          <a:bodyPr/>
          <a:lstStyle/>
          <a:p>
            <a:fld id="{3D0C333F-4D50-41E2-97EA-DF4E14010F12}" type="slidenum">
              <a:rPr lang="en-GB" smtClean="0"/>
              <a:t>13</a:t>
            </a:fld>
            <a:endParaRPr lang="en-GB"/>
          </a:p>
        </p:txBody>
      </p:sp>
    </p:spTree>
    <p:extLst>
      <p:ext uri="{BB962C8B-B14F-4D97-AF65-F5344CB8AC3E}">
        <p14:creationId xmlns:p14="http://schemas.microsoft.com/office/powerpoint/2010/main" val="17331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52092-82D1-461F-807E-84F5B15DC599}"/>
              </a:ext>
            </a:extLst>
          </p:cNvPr>
          <p:cNvSpPr>
            <a:spLocks noGrp="1"/>
          </p:cNvSpPr>
          <p:nvPr>
            <p:ph idx="1"/>
          </p:nvPr>
        </p:nvSpPr>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26E5D17-F33D-4327-A7B8-A6331A0F7B37}"/>
              </a:ext>
            </a:extLst>
          </p:cNvPr>
          <p:cNvSpPr>
            <a:spLocks noGrp="1"/>
          </p:cNvSpPr>
          <p:nvPr>
            <p:ph type="sldNum" sz="quarter" idx="4"/>
          </p:nvPr>
        </p:nvSpPr>
        <p:spPr>
          <a:xfrm>
            <a:off x="8104117" y="6545723"/>
            <a:ext cx="855968" cy="283703"/>
          </a:xfrm>
          <a:prstGeom prst="rect">
            <a:avLst/>
          </a:prstGeom>
        </p:spPr>
        <p:txBody>
          <a:bodyPr vert="horz" lIns="91440" tIns="45720" rIns="91440" bIns="45720" rtlCol="0" anchor="ctr"/>
          <a:lstStyle>
            <a:lvl1pPr algn="r">
              <a:defRPr sz="900" b="0">
                <a:solidFill>
                  <a:schemeClr val="bg1">
                    <a:lumMod val="95000"/>
                  </a:schemeClr>
                </a:solidFill>
                <a:latin typeface="Lato" panose="020F0502020204030203" pitchFamily="34" charset="0"/>
              </a:defRPr>
            </a:lvl1pPr>
          </a:lstStyle>
          <a:p>
            <a:fld id="{0F9F7EA0-3F56-4C7E-9B2D-3423B3AF0281}" type="slidenum">
              <a:rPr lang="en-US" smtClean="0"/>
              <a:pPr/>
              <a:t>‹#›</a:t>
            </a:fld>
            <a:endParaRPr lang="en-US" dirty="0"/>
          </a:p>
        </p:txBody>
      </p:sp>
      <p:sp>
        <p:nvSpPr>
          <p:cNvPr id="5" name="Title Placeholder 1">
            <a:extLst>
              <a:ext uri="{FF2B5EF4-FFF2-40B4-BE49-F238E27FC236}">
                <a16:creationId xmlns:a16="http://schemas.microsoft.com/office/drawing/2014/main" id="{DA4D5ED7-4916-4EF5-9B14-DD6D0EE6D4A9}"/>
              </a:ext>
            </a:extLst>
          </p:cNvPr>
          <p:cNvSpPr>
            <a:spLocks noGrp="1"/>
          </p:cNvSpPr>
          <p:nvPr>
            <p:ph type="title"/>
          </p:nvPr>
        </p:nvSpPr>
        <p:spPr>
          <a:xfrm>
            <a:off x="167782" y="55285"/>
            <a:ext cx="7886700" cy="76561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1639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pPr/>
              <a:t>‹#›</a:t>
            </a:fld>
            <a:endParaRPr lang="en-US"/>
          </a:p>
        </p:txBody>
      </p:sp>
      <p:pic>
        <p:nvPicPr>
          <p:cNvPr id="7" name="Picture 6" descr="wmo2016_powerpoint_standard_v2-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5.jp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Data" Target="../diagrams/data2.xml"/><Relationship Id="rId5" Type="http://schemas.microsoft.com/office/2007/relationships/hdphoto" Target="../media/hdphoto1.wdp"/><Relationship Id="rId10" Type="http://schemas.microsoft.com/office/2007/relationships/diagramDrawing" Target="../diagrams/drawing2.xml"/><Relationship Id="rId4" Type="http://schemas.openxmlformats.org/officeDocument/2006/relationships/image" Target="../media/image16.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1.svg"/><Relationship Id="rId11" Type="http://schemas.openxmlformats.org/officeDocument/2006/relationships/image" Target="../media/image15.jpg"/><Relationship Id="rId5" Type="http://schemas.openxmlformats.org/officeDocument/2006/relationships/image" Target="../media/image20.png"/><Relationship Id="rId15" Type="http://schemas.openxmlformats.org/officeDocument/2006/relationships/image" Target="../media/image29.sv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hyperlink" Target="https://library.wmo.int/idurl/4/58009" TargetMode="External"/><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10" Type="http://schemas.openxmlformats.org/officeDocument/2006/relationships/image" Target="../media/image35.jpeg"/><Relationship Id="rId4" Type="http://schemas.openxmlformats.org/officeDocument/2006/relationships/image" Target="../media/image31.png"/><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wmo-im.github.io/wis2-topic-hierarchy/standard/wis2-topic-hierarchy-DRAFT.html" TargetMode="External"/><Relationship Id="rId3" Type="http://schemas.openxmlformats.org/officeDocument/2006/relationships/image" Target="../media/image10.jpeg"/><Relationship Id="rId7" Type="http://schemas.openxmlformats.org/officeDocument/2006/relationships/image" Target="../media/image30.jpeg"/><Relationship Id="rId12" Type="http://schemas.openxmlformats.org/officeDocument/2006/relationships/hyperlink" Target="https://wmo-im.github.io/wis2-notification-message/standard/wis2-notification-message-DRAFT.html" TargetMode="External"/><Relationship Id="rId17" Type="http://schemas.openxmlformats.org/officeDocument/2006/relationships/image" Target="../media/image35.jpeg"/><Relationship Id="rId2" Type="http://schemas.openxmlformats.org/officeDocument/2006/relationships/notesSlide" Target="../notesSlides/notesSlide9.xml"/><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hyperlink" Target="https://wmo-im.github.io/wcmp2/standard/wcmp2-DRAFT.html" TargetMode="External"/><Relationship Id="rId5" Type="http://schemas.openxmlformats.org/officeDocument/2006/relationships/hyperlink" Target="https://wmo-im.github.io/wis2-guide/guide/wis2-guide-DRAFT.html#_how_to_get_started" TargetMode="External"/><Relationship Id="rId15" Type="http://schemas.openxmlformats.org/officeDocument/2006/relationships/image" Target="../media/image38.png"/><Relationship Id="rId10" Type="http://schemas.openxmlformats.org/officeDocument/2006/relationships/hyperlink" Target="https://wmo-im.github.io/wis2-guide/guide/wis2-guide-DRAFT.html#_how_to_provide_discovery_metadata_to_wis2" TargetMode="External"/><Relationship Id="rId4" Type="http://schemas.openxmlformats.org/officeDocument/2006/relationships/hyperlink" Target="https://wmo-im.github.io/wis2-guide/guide/wis2-guide-DRAFT.html#_why_are_datasets_so_important" TargetMode="External"/><Relationship Id="rId9" Type="http://schemas.openxmlformats.org/officeDocument/2006/relationships/image" Target="../media/image34.pn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hyperlink" Target="https://wmo-im.github.io/wcmp2/standard/wcmp2-DRAFT.html" TargetMode="External"/><Relationship Id="rId3" Type="http://schemas.openxmlformats.org/officeDocument/2006/relationships/image" Target="../media/image39.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35.jpeg"/><Relationship Id="rId5" Type="http://schemas.openxmlformats.org/officeDocument/2006/relationships/image" Target="../media/image33.png"/><Relationship Id="rId10" Type="http://schemas.openxmlformats.org/officeDocument/2006/relationships/image" Target="../media/image34.png"/><Relationship Id="rId4" Type="http://schemas.openxmlformats.org/officeDocument/2006/relationships/image" Target="../media/image10.jpe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jpe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40.pn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6.png"/><Relationship Id="rId3" Type="http://schemas.openxmlformats.org/officeDocument/2006/relationships/image" Target="../media/image10.jpeg"/><Relationship Id="rId7" Type="http://schemas.openxmlformats.org/officeDocument/2006/relationships/image" Target="../media/image42.png"/><Relationship Id="rId12"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hyperlink" Target="https://library.wmo.int/idurl/4/58009" TargetMode="External"/><Relationship Id="rId5" Type="http://schemas.openxmlformats.org/officeDocument/2006/relationships/image" Target="../media/image41.png"/><Relationship Id="rId15" Type="http://schemas.openxmlformats.org/officeDocument/2006/relationships/image" Target="../media/image37.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0.jpe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8.pn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7.png"/><Relationship Id="rId7" Type="http://schemas.openxmlformats.org/officeDocument/2006/relationships/image" Target="../media/image39.png"/><Relationship Id="rId12"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38.png"/><Relationship Id="rId5" Type="http://schemas.openxmlformats.org/officeDocument/2006/relationships/image" Target="../media/image48.png"/><Relationship Id="rId10" Type="http://schemas.openxmlformats.org/officeDocument/2006/relationships/image" Target="../media/image46.png"/><Relationship Id="rId4" Type="http://schemas.openxmlformats.org/officeDocument/2006/relationships/image" Target="../media/image10.jpeg"/><Relationship Id="rId9"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7.png"/><Relationship Id="rId12"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jpeg"/><Relationship Id="rId11" Type="http://schemas.microsoft.com/office/2007/relationships/hdphoto" Target="../media/hdphoto3.wdp"/><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49.png"/><Relationship Id="rId3" Type="http://schemas.openxmlformats.org/officeDocument/2006/relationships/image" Target="../media/image10.jpeg"/><Relationship Id="rId7" Type="http://schemas.openxmlformats.org/officeDocument/2006/relationships/image" Target="../media/image47.png"/><Relationship Id="rId12"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6.png"/><Relationship Id="rId4" Type="http://schemas.openxmlformats.org/officeDocument/2006/relationships/image" Target="../media/image39.png"/><Relationship Id="rId9" Type="http://schemas.openxmlformats.org/officeDocument/2006/relationships/image" Target="../media/image45.jpeg"/><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37.png"/><Relationship Id="rId5" Type="http://schemas.openxmlformats.org/officeDocument/2006/relationships/image" Target="../media/image48.png"/><Relationship Id="rId10" Type="http://schemas.openxmlformats.org/officeDocument/2006/relationships/image" Target="../media/image38.png"/><Relationship Id="rId4" Type="http://schemas.openxmlformats.org/officeDocument/2006/relationships/image" Target="../media/image10.jpe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community.wmo.int/en/wis-manual-volume-ii-wis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mo2016_powerpoint_standard_v2_dark-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0000" cy="6887123"/>
          </a:xfrm>
          <a:prstGeom prst="rect">
            <a:avLst/>
          </a:prstGeom>
        </p:spPr>
      </p:pic>
      <p:sp>
        <p:nvSpPr>
          <p:cNvPr id="6" name="Title 1"/>
          <p:cNvSpPr txBox="1">
            <a:spLocks/>
          </p:cNvSpPr>
          <p:nvPr/>
        </p:nvSpPr>
        <p:spPr>
          <a:xfrm>
            <a:off x="606878" y="658174"/>
            <a:ext cx="8229600" cy="1536965"/>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rPr>
              <a:t>WIS2 Architecture, Components and Timeline</a:t>
            </a:r>
            <a:r>
              <a:rPr lang="en-FR" sz="4800" dirty="0">
                <a:solidFill>
                  <a:schemeClr val="bg1"/>
                </a:solidFill>
              </a:rPr>
              <a:t> </a:t>
            </a:r>
            <a:endParaRPr lang="fr-CH" sz="4800" dirty="0">
              <a:solidFill>
                <a:schemeClr val="bg1"/>
              </a:solidFill>
            </a:endParaRPr>
          </a:p>
        </p:txBody>
      </p:sp>
      <p:sp>
        <p:nvSpPr>
          <p:cNvPr id="4" name="Title 1"/>
          <p:cNvSpPr txBox="1">
            <a:spLocks/>
          </p:cNvSpPr>
          <p:nvPr/>
        </p:nvSpPr>
        <p:spPr>
          <a:xfrm>
            <a:off x="807890" y="2404144"/>
            <a:ext cx="6984928" cy="18936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bg1"/>
                </a:solidFill>
              </a:rPr>
              <a:t>Rémy Giraud – Chair of SC-IMT</a:t>
            </a:r>
          </a:p>
          <a:p>
            <a:pPr algn="l"/>
            <a:r>
              <a:rPr lang="en-US" sz="2800" dirty="0">
                <a:solidFill>
                  <a:schemeClr val="bg1"/>
                </a:solidFill>
              </a:rPr>
              <a:t>Enrico </a:t>
            </a:r>
            <a:r>
              <a:rPr lang="en-US" sz="2800" dirty="0" err="1">
                <a:solidFill>
                  <a:schemeClr val="bg1"/>
                </a:solidFill>
              </a:rPr>
              <a:t>Fucile</a:t>
            </a:r>
            <a:r>
              <a:rPr lang="en-US" sz="2800" dirty="0">
                <a:solidFill>
                  <a:schemeClr val="bg1"/>
                </a:solidFill>
              </a:rPr>
              <a:t> – WMO Secretariat</a:t>
            </a:r>
          </a:p>
        </p:txBody>
      </p:sp>
      <p:sp>
        <p:nvSpPr>
          <p:cNvPr id="2" name="Rectangle 1">
            <a:extLst>
              <a:ext uri="{FF2B5EF4-FFF2-40B4-BE49-F238E27FC236}">
                <a16:creationId xmlns:a16="http://schemas.microsoft.com/office/drawing/2014/main" id="{269EC4EB-E5F2-9C44-B693-BC962613BCE9}"/>
              </a:ext>
            </a:extLst>
          </p:cNvPr>
          <p:cNvSpPr/>
          <p:nvPr/>
        </p:nvSpPr>
        <p:spPr>
          <a:xfrm>
            <a:off x="2067225" y="5062011"/>
            <a:ext cx="1691617" cy="369332"/>
          </a:xfrm>
          <a:prstGeom prst="rect">
            <a:avLst/>
          </a:prstGeom>
        </p:spPr>
        <p:txBody>
          <a:bodyPr wrap="none">
            <a:spAutoFit/>
          </a:bodyPr>
          <a:lstStyle/>
          <a:p>
            <a:r>
              <a:rPr lang="fr-CH" dirty="0">
                <a:solidFill>
                  <a:schemeClr val="bg1"/>
                </a:solidFill>
              </a:rPr>
              <a:t>Novembre 2024</a:t>
            </a:r>
            <a:endParaRPr lang="en-US" dirty="0">
              <a:solidFill>
                <a:schemeClr val="bg1"/>
              </a:solidFill>
            </a:endParaRPr>
          </a:p>
        </p:txBody>
      </p:sp>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balloon, transport, aircraft&#10;&#10;Description automatically generated">
            <a:extLst>
              <a:ext uri="{FF2B5EF4-FFF2-40B4-BE49-F238E27FC236}">
                <a16:creationId xmlns:a16="http://schemas.microsoft.com/office/drawing/2014/main" id="{7E7EBD5B-4FAD-AD0B-F8ED-D95BE179E2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16677" y="1855231"/>
            <a:ext cx="1972386" cy="1972386"/>
          </a:xfrm>
          <a:prstGeom prst="rect">
            <a:avLst/>
          </a:prstGeom>
        </p:spPr>
      </p:pic>
      <p:pic>
        <p:nvPicPr>
          <p:cNvPr id="7" name="Picture 6">
            <a:extLst>
              <a:ext uri="{FF2B5EF4-FFF2-40B4-BE49-F238E27FC236}">
                <a16:creationId xmlns:a16="http://schemas.microsoft.com/office/drawing/2014/main" id="{A158F41E-C208-DBA0-C410-5123F264D002}"/>
              </a:ext>
            </a:extLst>
          </p:cNvPr>
          <p:cNvPicPr>
            <a:picLocks noChangeAspect="1"/>
          </p:cNvPicPr>
          <p:nvPr/>
        </p:nvPicPr>
        <p:blipFill>
          <a:blip r:embed="rId4">
            <a:alphaModFix/>
            <a:extLst>
              <a:ext uri="{BEBA8EAE-BF5A-486C-A8C5-ECC9F3942E4B}">
                <a14:imgProps xmlns:a14="http://schemas.microsoft.com/office/drawing/2010/main">
                  <a14:imgLayer r:embed="rId5">
                    <a14:imgEffect>
                      <a14:colorTemperature colorTemp="6150"/>
                    </a14:imgEffect>
                    <a14:imgEffect>
                      <a14:saturation sat="400000"/>
                    </a14:imgEffect>
                  </a14:imgLayer>
                </a14:imgProps>
              </a:ext>
            </a:extLst>
          </a:blip>
          <a:stretch>
            <a:fillRect/>
          </a:stretch>
        </p:blipFill>
        <p:spPr>
          <a:xfrm>
            <a:off x="5969810" y="4364652"/>
            <a:ext cx="1266119" cy="1158365"/>
          </a:xfrm>
          <a:prstGeom prst="rect">
            <a:avLst/>
          </a:prstGeom>
        </p:spPr>
      </p:pic>
      <p:sp>
        <p:nvSpPr>
          <p:cNvPr id="2" name="Title 1">
            <a:extLst>
              <a:ext uri="{FF2B5EF4-FFF2-40B4-BE49-F238E27FC236}">
                <a16:creationId xmlns:a16="http://schemas.microsoft.com/office/drawing/2014/main" id="{0E366907-43AC-0C44-9723-9D7DDA6A9A15}"/>
              </a:ext>
            </a:extLst>
          </p:cNvPr>
          <p:cNvSpPr>
            <a:spLocks noGrp="1"/>
          </p:cNvSpPr>
          <p:nvPr>
            <p:ph type="title"/>
          </p:nvPr>
        </p:nvSpPr>
        <p:spPr>
          <a:xfrm>
            <a:off x="1662620" y="486382"/>
            <a:ext cx="5818761" cy="627621"/>
          </a:xfrm>
        </p:spPr>
        <p:txBody>
          <a:bodyPr anchor="ctr">
            <a:normAutofit/>
          </a:bodyPr>
          <a:lstStyle/>
          <a:p>
            <a:pPr>
              <a:tabLst>
                <a:tab pos="384170" algn="l"/>
                <a:tab pos="768339" algn="l"/>
                <a:tab pos="1152509" algn="l"/>
                <a:tab pos="1536678" algn="l"/>
                <a:tab pos="1920848" algn="l"/>
                <a:tab pos="2305016" algn="l"/>
                <a:tab pos="2689187" algn="l"/>
                <a:tab pos="3073355" algn="l"/>
                <a:tab pos="3457526" algn="l"/>
                <a:tab pos="3841694" algn="l"/>
                <a:tab pos="4225865" algn="l"/>
                <a:tab pos="4610033" algn="l"/>
                <a:tab pos="4994204" algn="l"/>
                <a:tab pos="5378372" algn="l"/>
                <a:tab pos="5762543" algn="l"/>
                <a:tab pos="6146712" algn="l"/>
                <a:tab pos="6530882" algn="l"/>
                <a:tab pos="6915050" algn="l"/>
                <a:tab pos="7299220" algn="l"/>
              </a:tabLst>
            </a:pPr>
            <a:r>
              <a:rPr lang="en-CH" sz="2052" b="1" spc="-1">
                <a:solidFill>
                  <a:srgbClr val="5770BE"/>
                </a:solidFill>
                <a:latin typeface="Arial"/>
              </a:rPr>
              <a:t>WIS2 </a:t>
            </a:r>
            <a:r>
              <a:rPr lang="en-US" sz="2052" b="1" spc="-1" dirty="0">
                <a:solidFill>
                  <a:srgbClr val="5770BE"/>
                </a:solidFill>
                <a:latin typeface="Arial"/>
              </a:rPr>
              <a:t>node</a:t>
            </a:r>
            <a:endParaRPr lang="en-CH" sz="2052" b="1" spc="-1" dirty="0">
              <a:solidFill>
                <a:srgbClr val="5770BE"/>
              </a:solidFill>
              <a:latin typeface="Arial"/>
            </a:endParaRPr>
          </a:p>
        </p:txBody>
      </p:sp>
      <p:graphicFrame>
        <p:nvGraphicFramePr>
          <p:cNvPr id="4" name="Diagram 3">
            <a:extLst>
              <a:ext uri="{FF2B5EF4-FFF2-40B4-BE49-F238E27FC236}">
                <a16:creationId xmlns:a16="http://schemas.microsoft.com/office/drawing/2014/main" id="{2BD7D380-6A75-B24E-07F9-D0A2EF8B7044}"/>
              </a:ext>
            </a:extLst>
          </p:cNvPr>
          <p:cNvGraphicFramePr/>
          <p:nvPr>
            <p:extLst>
              <p:ext uri="{D42A27DB-BD31-4B8C-83A1-F6EECF244321}">
                <p14:modId xmlns:p14="http://schemas.microsoft.com/office/powerpoint/2010/main" val="3387917526"/>
              </p:ext>
            </p:extLst>
          </p:nvPr>
        </p:nvGraphicFramePr>
        <p:xfrm>
          <a:off x="-323507" y="1873312"/>
          <a:ext cx="5746924" cy="28062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Rectangle 8">
            <a:extLst>
              <a:ext uri="{FF2B5EF4-FFF2-40B4-BE49-F238E27FC236}">
                <a16:creationId xmlns:a16="http://schemas.microsoft.com/office/drawing/2014/main" id="{3A4368A4-7235-155A-F600-F0C124C94402}"/>
              </a:ext>
            </a:extLst>
          </p:cNvPr>
          <p:cNvSpPr/>
          <p:nvPr/>
        </p:nvSpPr>
        <p:spPr>
          <a:xfrm>
            <a:off x="5976019" y="2366686"/>
            <a:ext cx="1303647" cy="848575"/>
          </a:xfrm>
          <a:prstGeom prst="rect">
            <a:avLst/>
          </a:prstGeom>
          <a:noFill/>
        </p:spPr>
        <p:txBody>
          <a:bodyPr wrap="none" lIns="64653" tIns="32326" rIns="64653" bIns="32326">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545" b="1" dirty="0">
                <a:ln/>
                <a:solidFill>
                  <a:srgbClr val="FFC000"/>
                </a:solidFill>
              </a:rPr>
              <a:t>Global</a:t>
            </a:r>
          </a:p>
          <a:p>
            <a:pPr algn="ctr"/>
            <a:r>
              <a:rPr lang="en-US" sz="2545" b="1" dirty="0">
                <a:ln/>
                <a:solidFill>
                  <a:srgbClr val="FFC000"/>
                </a:solidFill>
              </a:rPr>
              <a:t> Services</a:t>
            </a:r>
          </a:p>
        </p:txBody>
      </p:sp>
      <p:sp>
        <p:nvSpPr>
          <p:cNvPr id="12" name="TextBox 11">
            <a:extLst>
              <a:ext uri="{FF2B5EF4-FFF2-40B4-BE49-F238E27FC236}">
                <a16:creationId xmlns:a16="http://schemas.microsoft.com/office/drawing/2014/main" id="{AED8AFDA-4808-91D3-4A69-BC144A2653DE}"/>
              </a:ext>
            </a:extLst>
          </p:cNvPr>
          <p:cNvSpPr txBox="1"/>
          <p:nvPr/>
        </p:nvSpPr>
        <p:spPr>
          <a:xfrm>
            <a:off x="6172659" y="5516008"/>
            <a:ext cx="1266119" cy="701731"/>
          </a:xfrm>
          <a:prstGeom prst="rect">
            <a:avLst/>
          </a:prstGeom>
          <a:noFill/>
        </p:spPr>
        <p:txBody>
          <a:bodyPr wrap="square" rtlCol="0">
            <a:spAutoFit/>
          </a:bodyPr>
          <a:lstStyle/>
          <a:p>
            <a:r>
              <a:rPr lang="en-US" sz="1980" b="1" dirty="0">
                <a:solidFill>
                  <a:schemeClr val="tx2"/>
                </a:solidFill>
              </a:rPr>
              <a:t>WIS2 node</a:t>
            </a:r>
            <a:endParaRPr lang="en-CH" sz="1980" b="1" dirty="0">
              <a:solidFill>
                <a:schemeClr val="tx2"/>
              </a:solidFill>
            </a:endParaRPr>
          </a:p>
        </p:txBody>
      </p:sp>
      <p:cxnSp>
        <p:nvCxnSpPr>
          <p:cNvPr id="67" name="Straight Connector 66">
            <a:extLst>
              <a:ext uri="{FF2B5EF4-FFF2-40B4-BE49-F238E27FC236}">
                <a16:creationId xmlns:a16="http://schemas.microsoft.com/office/drawing/2014/main" id="{EE103346-FDAD-6927-B2B6-AC61001AAB58}"/>
              </a:ext>
            </a:extLst>
          </p:cNvPr>
          <p:cNvCxnSpPr>
            <a:cxnSpLocks/>
          </p:cNvCxnSpPr>
          <p:nvPr/>
        </p:nvCxnSpPr>
        <p:spPr>
          <a:xfrm rot="5400000">
            <a:off x="5438987" y="4245300"/>
            <a:ext cx="1264495" cy="202849"/>
          </a:xfrm>
          <a:prstGeom prst="curvedConnector4">
            <a:avLst>
              <a:gd name="adj1" fmla="val 27098"/>
              <a:gd name="adj2" fmla="val 179681"/>
            </a:avLst>
          </a:prstGeom>
          <a:ln cap="sq">
            <a:bevel/>
            <a:head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71B77FC-851C-50A8-318F-15AECBDFF159}"/>
              </a:ext>
            </a:extLst>
          </p:cNvPr>
          <p:cNvSpPr txBox="1"/>
          <p:nvPr/>
        </p:nvSpPr>
        <p:spPr>
          <a:xfrm rot="18724564">
            <a:off x="5466572" y="4370718"/>
            <a:ext cx="765021" cy="152221"/>
          </a:xfrm>
          <a:prstGeom prst="rect">
            <a:avLst/>
          </a:prstGeom>
          <a:solidFill>
            <a:schemeClr val="bg1"/>
          </a:solidFill>
        </p:spPr>
        <p:txBody>
          <a:bodyPr wrap="square" lIns="0" tIns="0" rIns="0" bIns="0" rtlCol="0">
            <a:spAutoFit/>
          </a:bodyPr>
          <a:lstStyle>
            <a:defPPr>
              <a:defRPr lang="en-US"/>
            </a:defPPr>
            <a:lvl1pPr>
              <a:defRPr sz="1400" b="1"/>
            </a:lvl1pPr>
          </a:lstStyle>
          <a:p>
            <a:r>
              <a:rPr lang="en-US" sz="989" dirty="0"/>
              <a:t>Subscribes to  </a:t>
            </a:r>
            <a:endParaRPr lang="en-CH" sz="989" dirty="0"/>
          </a:p>
        </p:txBody>
      </p:sp>
      <p:cxnSp>
        <p:nvCxnSpPr>
          <p:cNvPr id="110" name="Straight Arrow Connector 109">
            <a:extLst>
              <a:ext uri="{FF2B5EF4-FFF2-40B4-BE49-F238E27FC236}">
                <a16:creationId xmlns:a16="http://schemas.microsoft.com/office/drawing/2014/main" id="{CE27FE2B-A4E5-3C92-F881-069285141A6F}"/>
              </a:ext>
            </a:extLst>
          </p:cNvPr>
          <p:cNvCxnSpPr>
            <a:stCxn id="8" idx="2"/>
            <a:endCxn id="7" idx="0"/>
          </p:cNvCxnSpPr>
          <p:nvPr/>
        </p:nvCxnSpPr>
        <p:spPr>
          <a:xfrm>
            <a:off x="6602869" y="3827617"/>
            <a:ext cx="0" cy="5370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8044277-BDF1-ADDA-49E2-B2E1AC485C44}"/>
              </a:ext>
            </a:extLst>
          </p:cNvPr>
          <p:cNvSpPr txBox="1"/>
          <p:nvPr/>
        </p:nvSpPr>
        <p:spPr>
          <a:xfrm>
            <a:off x="6258483" y="3953175"/>
            <a:ext cx="738719" cy="304442"/>
          </a:xfrm>
          <a:prstGeom prst="rect">
            <a:avLst/>
          </a:prstGeom>
          <a:solidFill>
            <a:schemeClr val="bg1"/>
          </a:solidFill>
        </p:spPr>
        <p:txBody>
          <a:bodyPr wrap="square" lIns="0" tIns="0" rIns="0" bIns="0" rtlCol="0">
            <a:spAutoFit/>
          </a:bodyPr>
          <a:lstStyle>
            <a:defPPr>
              <a:defRPr lang="en-US"/>
            </a:defPPr>
          </a:lstStyle>
          <a:p>
            <a:r>
              <a:rPr lang="en-US" sz="989" b="1" dirty="0"/>
              <a:t>Downloads data</a:t>
            </a:r>
            <a:endParaRPr lang="en-CH" sz="989" b="1" dirty="0"/>
          </a:p>
        </p:txBody>
      </p:sp>
      <p:cxnSp>
        <p:nvCxnSpPr>
          <p:cNvPr id="148" name="Connector: Curved 147">
            <a:extLst>
              <a:ext uri="{FF2B5EF4-FFF2-40B4-BE49-F238E27FC236}">
                <a16:creationId xmlns:a16="http://schemas.microsoft.com/office/drawing/2014/main" id="{4404AEE8-F929-3DBD-12A3-8A25A98B372F}"/>
              </a:ext>
            </a:extLst>
          </p:cNvPr>
          <p:cNvCxnSpPr>
            <a:stCxn id="7" idx="3"/>
          </p:cNvCxnSpPr>
          <p:nvPr/>
        </p:nvCxnSpPr>
        <p:spPr>
          <a:xfrm flipH="1" flipV="1">
            <a:off x="6951977" y="3752266"/>
            <a:ext cx="283952" cy="1191570"/>
          </a:xfrm>
          <a:prstGeom prst="curvedConnector4">
            <a:avLst>
              <a:gd name="adj1" fmla="val -56922"/>
              <a:gd name="adj2" fmla="val 74303"/>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D9BA023-9A99-FB15-B0D1-3E662109F767}"/>
              </a:ext>
            </a:extLst>
          </p:cNvPr>
          <p:cNvSpPr txBox="1"/>
          <p:nvPr/>
        </p:nvSpPr>
        <p:spPr>
          <a:xfrm rot="19258275">
            <a:off x="6994762" y="3952212"/>
            <a:ext cx="1090257" cy="548996"/>
          </a:xfrm>
          <a:prstGeom prst="rect">
            <a:avLst/>
          </a:prstGeom>
          <a:solidFill>
            <a:schemeClr val="bg1"/>
          </a:solidFill>
        </p:spPr>
        <p:txBody>
          <a:bodyPr wrap="square" rtlCol="0">
            <a:spAutoFit/>
          </a:bodyPr>
          <a:lstStyle/>
          <a:p>
            <a:r>
              <a:rPr lang="en-US" sz="989" b="1" dirty="0"/>
              <a:t>Receives notifications of new data</a:t>
            </a:r>
            <a:endParaRPr lang="en-CH" sz="989" b="1" dirty="0"/>
          </a:p>
        </p:txBody>
      </p:sp>
    </p:spTree>
    <p:extLst>
      <p:ext uri="{BB962C8B-B14F-4D97-AF65-F5344CB8AC3E}">
        <p14:creationId xmlns:p14="http://schemas.microsoft.com/office/powerpoint/2010/main" val="61529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8C9651C-B701-12B4-1BCE-E2BCDA294397}"/>
              </a:ext>
            </a:extLst>
          </p:cNvPr>
          <p:cNvGrpSpPr/>
          <p:nvPr/>
        </p:nvGrpSpPr>
        <p:grpSpPr>
          <a:xfrm>
            <a:off x="6580111" y="2871633"/>
            <a:ext cx="654863" cy="646529"/>
            <a:chOff x="4851042" y="4429399"/>
            <a:chExt cx="1256145" cy="1200330"/>
          </a:xfrm>
        </p:grpSpPr>
        <p:sp>
          <p:nvSpPr>
            <p:cNvPr id="42" name="Oval 41">
              <a:extLst>
                <a:ext uri="{FF2B5EF4-FFF2-40B4-BE49-F238E27FC236}">
                  <a16:creationId xmlns:a16="http://schemas.microsoft.com/office/drawing/2014/main" id="{21A0D7F0-6CA7-3F14-131B-6EC1BCE26FA1}"/>
                </a:ext>
              </a:extLst>
            </p:cNvPr>
            <p:cNvSpPr/>
            <p:nvPr/>
          </p:nvSpPr>
          <p:spPr>
            <a:xfrm>
              <a:off x="4851042" y="4429399"/>
              <a:ext cx="1256145" cy="12003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dirty="0"/>
            </a:p>
          </p:txBody>
        </p:sp>
        <p:pic>
          <p:nvPicPr>
            <p:cNvPr id="41" name="Graphic 40" descr="Bar chart with solid fill">
              <a:extLst>
                <a:ext uri="{FF2B5EF4-FFF2-40B4-BE49-F238E27FC236}">
                  <a16:creationId xmlns:a16="http://schemas.microsoft.com/office/drawing/2014/main" id="{72AC8B02-C4C3-DD4B-188B-C410AABE5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85089" y="4571279"/>
              <a:ext cx="914401" cy="914398"/>
            </a:xfrm>
            <a:prstGeom prst="rect">
              <a:avLst/>
            </a:prstGeom>
          </p:spPr>
        </p:pic>
      </p:grpSp>
      <p:sp>
        <p:nvSpPr>
          <p:cNvPr id="2" name="Title 1">
            <a:extLst>
              <a:ext uri="{FF2B5EF4-FFF2-40B4-BE49-F238E27FC236}">
                <a16:creationId xmlns:a16="http://schemas.microsoft.com/office/drawing/2014/main" id="{0E366907-43AC-0C44-9723-9D7DDA6A9A15}"/>
              </a:ext>
            </a:extLst>
          </p:cNvPr>
          <p:cNvSpPr>
            <a:spLocks noGrp="1"/>
          </p:cNvSpPr>
          <p:nvPr>
            <p:ph type="title"/>
          </p:nvPr>
        </p:nvSpPr>
        <p:spPr>
          <a:xfrm>
            <a:off x="1352617" y="469815"/>
            <a:ext cx="5818761" cy="627621"/>
          </a:xfrm>
        </p:spPr>
        <p:txBody>
          <a:bodyPr anchor="ctr">
            <a:noAutofit/>
          </a:bodyPr>
          <a:lstStyle/>
          <a:p>
            <a:pPr>
              <a:tabLst>
                <a:tab pos="384170" algn="l"/>
                <a:tab pos="768339" algn="l"/>
                <a:tab pos="1152509" algn="l"/>
                <a:tab pos="1536678" algn="l"/>
                <a:tab pos="1920848" algn="l"/>
                <a:tab pos="2305016" algn="l"/>
                <a:tab pos="2689187" algn="l"/>
                <a:tab pos="3073355" algn="l"/>
                <a:tab pos="3457526" algn="l"/>
                <a:tab pos="3841694" algn="l"/>
                <a:tab pos="4225865" algn="l"/>
                <a:tab pos="4610033" algn="l"/>
                <a:tab pos="4994204" algn="l"/>
                <a:tab pos="5378372" algn="l"/>
                <a:tab pos="5762543" algn="l"/>
                <a:tab pos="6146712" algn="l"/>
                <a:tab pos="6530882" algn="l"/>
                <a:tab pos="6915050" algn="l"/>
                <a:tab pos="7299220" algn="l"/>
              </a:tabLst>
            </a:pPr>
            <a:r>
              <a:rPr lang="en-US" sz="2052" b="1" spc="-1" dirty="0">
                <a:solidFill>
                  <a:srgbClr val="5770BE"/>
                </a:solidFill>
                <a:latin typeface="Arial"/>
              </a:rPr>
              <a:t>Global Services</a:t>
            </a:r>
            <a:endParaRPr lang="en-CH" sz="2052" b="1" spc="-1" dirty="0">
              <a:solidFill>
                <a:srgbClr val="5770BE"/>
              </a:solidFill>
              <a:latin typeface="Arial"/>
            </a:endParaRPr>
          </a:p>
        </p:txBody>
      </p:sp>
      <p:pic>
        <p:nvPicPr>
          <p:cNvPr id="5" name="Graphic 4" descr="Ui Ux outline">
            <a:extLst>
              <a:ext uri="{FF2B5EF4-FFF2-40B4-BE49-F238E27FC236}">
                <a16:creationId xmlns:a16="http://schemas.microsoft.com/office/drawing/2014/main" id="{59E14752-4533-7783-8B74-CA325EB922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0326" y="1388190"/>
            <a:ext cx="646529" cy="646529"/>
          </a:xfrm>
          <a:prstGeom prst="rect">
            <a:avLst/>
          </a:prstGeom>
        </p:spPr>
      </p:pic>
      <p:pic>
        <p:nvPicPr>
          <p:cNvPr id="13" name="Graphic 12" descr="Address Book with solid fill">
            <a:extLst>
              <a:ext uri="{FF2B5EF4-FFF2-40B4-BE49-F238E27FC236}">
                <a16:creationId xmlns:a16="http://schemas.microsoft.com/office/drawing/2014/main" id="{CB4F25DC-DECB-DF3E-3A2D-34B1E9F6C1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68743" y="1970401"/>
            <a:ext cx="646529" cy="646529"/>
          </a:xfrm>
          <a:prstGeom prst="rect">
            <a:avLst/>
          </a:prstGeom>
        </p:spPr>
      </p:pic>
      <p:grpSp>
        <p:nvGrpSpPr>
          <p:cNvPr id="12" name="Group 11">
            <a:extLst>
              <a:ext uri="{FF2B5EF4-FFF2-40B4-BE49-F238E27FC236}">
                <a16:creationId xmlns:a16="http://schemas.microsoft.com/office/drawing/2014/main" id="{849AB510-526B-B39F-9EE0-2D853F1EA9DD}"/>
              </a:ext>
            </a:extLst>
          </p:cNvPr>
          <p:cNvGrpSpPr/>
          <p:nvPr/>
        </p:nvGrpSpPr>
        <p:grpSpPr>
          <a:xfrm>
            <a:off x="697754" y="2881024"/>
            <a:ext cx="654863" cy="646529"/>
            <a:chOff x="3107885" y="2667808"/>
            <a:chExt cx="1256145" cy="1200330"/>
          </a:xfrm>
        </p:grpSpPr>
        <p:sp>
          <p:nvSpPr>
            <p:cNvPr id="35" name="Oval 34">
              <a:extLst>
                <a:ext uri="{FF2B5EF4-FFF2-40B4-BE49-F238E27FC236}">
                  <a16:creationId xmlns:a16="http://schemas.microsoft.com/office/drawing/2014/main" id="{1EBD33F1-D87B-F5ED-FC36-3393FE758A70}"/>
                </a:ext>
              </a:extLst>
            </p:cNvPr>
            <p:cNvSpPr/>
            <p:nvPr/>
          </p:nvSpPr>
          <p:spPr>
            <a:xfrm>
              <a:off x="3107885" y="2667808"/>
              <a:ext cx="1256145" cy="1200330"/>
            </a:xfrm>
            <a:prstGeom prst="ellipse">
              <a:avLst/>
            </a:prstGeom>
            <a:gradFill>
              <a:gsLst>
                <a:gs pos="0">
                  <a:schemeClr val="accent5">
                    <a:lumMod val="75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dirty="0"/>
            </a:p>
          </p:txBody>
        </p:sp>
        <p:pic>
          <p:nvPicPr>
            <p:cNvPr id="22" name="Graphic 21" descr="Database with solid fill">
              <a:extLst>
                <a:ext uri="{FF2B5EF4-FFF2-40B4-BE49-F238E27FC236}">
                  <a16:creationId xmlns:a16="http://schemas.microsoft.com/office/drawing/2014/main" id="{6FAA1644-9F6D-A7E3-FC4E-3B26BC99AD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60369" y="2810772"/>
              <a:ext cx="914400" cy="914399"/>
            </a:xfrm>
            <a:prstGeom prst="rect">
              <a:avLst/>
            </a:prstGeom>
          </p:spPr>
        </p:pic>
      </p:grpSp>
      <p:sp>
        <p:nvSpPr>
          <p:cNvPr id="37" name="TextBox 36">
            <a:extLst>
              <a:ext uri="{FF2B5EF4-FFF2-40B4-BE49-F238E27FC236}">
                <a16:creationId xmlns:a16="http://schemas.microsoft.com/office/drawing/2014/main" id="{16759BAB-3BCA-0179-E6F4-DBF6F4D55E13}"/>
              </a:ext>
            </a:extLst>
          </p:cNvPr>
          <p:cNvSpPr txBox="1"/>
          <p:nvPr/>
        </p:nvSpPr>
        <p:spPr>
          <a:xfrm>
            <a:off x="612344" y="3506429"/>
            <a:ext cx="1009119" cy="244554"/>
          </a:xfrm>
          <a:prstGeom prst="rect">
            <a:avLst/>
          </a:prstGeom>
          <a:noFill/>
        </p:spPr>
        <p:txBody>
          <a:bodyPr wrap="square" rtlCol="0">
            <a:spAutoFit/>
          </a:bodyPr>
          <a:lstStyle/>
          <a:p>
            <a:r>
              <a:rPr lang="en-US" sz="989" b="1" dirty="0">
                <a:solidFill>
                  <a:schemeClr val="tx2"/>
                </a:solidFill>
              </a:rPr>
              <a:t>Global Cache</a:t>
            </a:r>
            <a:endParaRPr lang="en-CH" sz="989" b="1" dirty="0">
              <a:solidFill>
                <a:schemeClr val="tx2"/>
              </a:solidFill>
            </a:endParaRPr>
          </a:p>
        </p:txBody>
      </p:sp>
      <p:sp>
        <p:nvSpPr>
          <p:cNvPr id="38" name="TextBox 37">
            <a:extLst>
              <a:ext uri="{FF2B5EF4-FFF2-40B4-BE49-F238E27FC236}">
                <a16:creationId xmlns:a16="http://schemas.microsoft.com/office/drawing/2014/main" id="{05505DF8-41CB-C39F-EED9-7B6209FDB755}"/>
              </a:ext>
            </a:extLst>
          </p:cNvPr>
          <p:cNvSpPr txBox="1"/>
          <p:nvPr/>
        </p:nvSpPr>
        <p:spPr>
          <a:xfrm>
            <a:off x="4226338" y="3512027"/>
            <a:ext cx="1220647" cy="396775"/>
          </a:xfrm>
          <a:prstGeom prst="rect">
            <a:avLst/>
          </a:prstGeom>
          <a:noFill/>
        </p:spPr>
        <p:txBody>
          <a:bodyPr wrap="square" rtlCol="0">
            <a:spAutoFit/>
          </a:bodyPr>
          <a:lstStyle/>
          <a:p>
            <a:pPr algn="ctr"/>
            <a:r>
              <a:rPr lang="en-US" sz="989" b="1" dirty="0">
                <a:solidFill>
                  <a:schemeClr val="tx2"/>
                </a:solidFill>
              </a:rPr>
              <a:t>Global Discovery Catalogue</a:t>
            </a:r>
            <a:endParaRPr lang="en-CH" sz="989" b="1" dirty="0">
              <a:solidFill>
                <a:schemeClr val="tx2"/>
              </a:solidFill>
            </a:endParaRPr>
          </a:p>
        </p:txBody>
      </p:sp>
      <p:sp>
        <p:nvSpPr>
          <p:cNvPr id="39" name="TextBox 38">
            <a:extLst>
              <a:ext uri="{FF2B5EF4-FFF2-40B4-BE49-F238E27FC236}">
                <a16:creationId xmlns:a16="http://schemas.microsoft.com/office/drawing/2014/main" id="{4CD31F8E-E967-ED0C-3A2B-E9BB509B9F6C}"/>
              </a:ext>
            </a:extLst>
          </p:cNvPr>
          <p:cNvSpPr txBox="1"/>
          <p:nvPr/>
        </p:nvSpPr>
        <p:spPr>
          <a:xfrm>
            <a:off x="2400886" y="3495241"/>
            <a:ext cx="1009119" cy="244554"/>
          </a:xfrm>
          <a:prstGeom prst="rect">
            <a:avLst/>
          </a:prstGeom>
          <a:noFill/>
        </p:spPr>
        <p:txBody>
          <a:bodyPr wrap="square" rtlCol="0">
            <a:spAutoFit/>
          </a:bodyPr>
          <a:lstStyle/>
          <a:p>
            <a:r>
              <a:rPr lang="en-US" sz="989" b="1" dirty="0">
                <a:solidFill>
                  <a:schemeClr val="tx2"/>
                </a:solidFill>
              </a:rPr>
              <a:t>Global Broker</a:t>
            </a:r>
            <a:endParaRPr lang="en-CH" sz="989" b="1" dirty="0">
              <a:solidFill>
                <a:schemeClr val="tx2"/>
              </a:solidFill>
            </a:endParaRPr>
          </a:p>
        </p:txBody>
      </p:sp>
      <p:sp>
        <p:nvSpPr>
          <p:cNvPr id="43" name="TextBox 42">
            <a:extLst>
              <a:ext uri="{FF2B5EF4-FFF2-40B4-BE49-F238E27FC236}">
                <a16:creationId xmlns:a16="http://schemas.microsoft.com/office/drawing/2014/main" id="{CBC6B3B7-872A-D529-C74A-5C383577F0B7}"/>
              </a:ext>
            </a:extLst>
          </p:cNvPr>
          <p:cNvSpPr txBox="1"/>
          <p:nvPr/>
        </p:nvSpPr>
        <p:spPr>
          <a:xfrm>
            <a:off x="6350830" y="3505259"/>
            <a:ext cx="1311761" cy="244554"/>
          </a:xfrm>
          <a:prstGeom prst="rect">
            <a:avLst/>
          </a:prstGeom>
          <a:noFill/>
        </p:spPr>
        <p:txBody>
          <a:bodyPr wrap="square" rtlCol="0">
            <a:spAutoFit/>
          </a:bodyPr>
          <a:lstStyle/>
          <a:p>
            <a:r>
              <a:rPr lang="en-US" sz="989" b="1" dirty="0">
                <a:solidFill>
                  <a:schemeClr val="tx2"/>
                </a:solidFill>
              </a:rPr>
              <a:t>Global Monitoring</a:t>
            </a:r>
            <a:endParaRPr lang="en-CH" sz="989" b="1" dirty="0">
              <a:solidFill>
                <a:schemeClr val="tx2"/>
              </a:solidFill>
            </a:endParaRPr>
          </a:p>
        </p:txBody>
      </p:sp>
      <p:sp>
        <p:nvSpPr>
          <p:cNvPr id="17" name="Rectangle: Rounded Corners 16">
            <a:extLst>
              <a:ext uri="{FF2B5EF4-FFF2-40B4-BE49-F238E27FC236}">
                <a16:creationId xmlns:a16="http://schemas.microsoft.com/office/drawing/2014/main" id="{D5644BBA-D851-0E22-C5CD-4DAC589AA03E}"/>
              </a:ext>
            </a:extLst>
          </p:cNvPr>
          <p:cNvSpPr/>
          <p:nvPr/>
        </p:nvSpPr>
        <p:spPr>
          <a:xfrm>
            <a:off x="393392" y="3701928"/>
            <a:ext cx="1279792" cy="2267013"/>
          </a:xfrm>
          <a:prstGeom prst="roundRect">
            <a:avLst/>
          </a:prstGeom>
          <a:solidFill>
            <a:schemeClr val="tx2">
              <a:lumMod val="40000"/>
              <a:lumOff val="60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919" b="1" dirty="0">
                <a:solidFill>
                  <a:schemeClr val="tx2">
                    <a:lumMod val="50000"/>
                  </a:schemeClr>
                </a:solidFill>
              </a:rPr>
              <a:t>A storage providing a copy of the WMO Core data from the NCs/DCPCs to be accessed by the users.</a:t>
            </a:r>
          </a:p>
          <a:p>
            <a:pPr>
              <a:lnSpc>
                <a:spcPct val="90000"/>
              </a:lnSpc>
            </a:pPr>
            <a:r>
              <a:rPr lang="en-GB" sz="919" b="1" dirty="0">
                <a:solidFill>
                  <a:schemeClr val="tx2">
                    <a:lumMod val="50000"/>
                  </a:schemeClr>
                </a:solidFill>
              </a:rPr>
              <a:t> </a:t>
            </a:r>
          </a:p>
          <a:p>
            <a:pPr marL="61732" lvl="1" indent="-61732">
              <a:lnSpc>
                <a:spcPct val="90000"/>
              </a:lnSpc>
              <a:buFont typeface="Arial" panose="020B0604020202020204" pitchFamily="34" charset="0"/>
              <a:buChar char="•"/>
            </a:pPr>
            <a:r>
              <a:rPr lang="en-GB" sz="919" b="1" dirty="0">
                <a:solidFill>
                  <a:schemeClr val="tx2">
                    <a:lumMod val="50000"/>
                  </a:schemeClr>
                </a:solidFill>
              </a:rPr>
              <a:t>Data will be open to everyone. </a:t>
            </a:r>
          </a:p>
          <a:p>
            <a:pPr marL="61732" lvl="1" indent="-61732">
              <a:lnSpc>
                <a:spcPct val="90000"/>
              </a:lnSpc>
              <a:buFont typeface="Arial" panose="020B0604020202020204" pitchFamily="34" charset="0"/>
              <a:buChar char="•"/>
            </a:pPr>
            <a:r>
              <a:rPr lang="en-GB" sz="919" b="1" dirty="0">
                <a:solidFill>
                  <a:schemeClr val="tx2">
                    <a:lumMod val="50000"/>
                  </a:schemeClr>
                </a:solidFill>
              </a:rPr>
              <a:t>Some Global Caches are required globally for resilience.</a:t>
            </a:r>
          </a:p>
        </p:txBody>
      </p:sp>
      <p:sp>
        <p:nvSpPr>
          <p:cNvPr id="19" name="Rectangle: Rounded Corners 18">
            <a:extLst>
              <a:ext uri="{FF2B5EF4-FFF2-40B4-BE49-F238E27FC236}">
                <a16:creationId xmlns:a16="http://schemas.microsoft.com/office/drawing/2014/main" id="{D5C172EE-9555-7032-0577-4F34BDDA9B36}"/>
              </a:ext>
            </a:extLst>
          </p:cNvPr>
          <p:cNvSpPr/>
          <p:nvPr/>
        </p:nvSpPr>
        <p:spPr>
          <a:xfrm>
            <a:off x="2107026" y="3682989"/>
            <a:ext cx="1391608" cy="2267013"/>
          </a:xfrm>
          <a:prstGeom prst="roundRect">
            <a:avLst/>
          </a:prstGeom>
          <a:solidFill>
            <a:schemeClr val="accent2">
              <a:lumMod val="40000"/>
              <a:lumOff val="60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919" b="1" dirty="0">
                <a:solidFill>
                  <a:schemeClr val="tx2">
                    <a:lumMod val="50000"/>
                  </a:schemeClr>
                </a:solidFill>
              </a:rPr>
              <a:t>Providing notifications of all the data available in the Global Caches or in originating </a:t>
            </a:r>
            <a:r>
              <a:rPr lang="en-GB" sz="919" b="1" dirty="0" err="1">
                <a:solidFill>
                  <a:schemeClr val="tx2">
                    <a:lumMod val="50000"/>
                  </a:schemeClr>
                </a:solidFill>
              </a:rPr>
              <a:t>centers</a:t>
            </a:r>
            <a:r>
              <a:rPr lang="en-GB" sz="919" b="1" dirty="0">
                <a:solidFill>
                  <a:schemeClr val="tx2">
                    <a:lumMod val="50000"/>
                  </a:schemeClr>
                </a:solidFill>
              </a:rPr>
              <a:t>. </a:t>
            </a:r>
          </a:p>
          <a:p>
            <a:pPr>
              <a:lnSpc>
                <a:spcPct val="90000"/>
              </a:lnSpc>
            </a:pPr>
            <a:endParaRPr lang="en-GB" sz="919" b="1" dirty="0">
              <a:solidFill>
                <a:schemeClr val="tx2">
                  <a:lumMod val="50000"/>
                </a:schemeClr>
              </a:solidFill>
            </a:endParaRPr>
          </a:p>
          <a:p>
            <a:pPr marL="62854" lvl="1">
              <a:lnSpc>
                <a:spcPct val="90000"/>
              </a:lnSpc>
            </a:pPr>
            <a:r>
              <a:rPr lang="en-GB" sz="919" b="1" dirty="0">
                <a:solidFill>
                  <a:schemeClr val="tx2">
                    <a:lumMod val="50000"/>
                  </a:schemeClr>
                </a:solidFill>
              </a:rPr>
              <a:t>Users will subscribe to a Global Broker to get notifications of new data to be downloaded from Global Caches or WIS2 node</a:t>
            </a:r>
          </a:p>
        </p:txBody>
      </p:sp>
      <p:sp>
        <p:nvSpPr>
          <p:cNvPr id="24" name="Rectangle: Rounded Corners 23">
            <a:extLst>
              <a:ext uri="{FF2B5EF4-FFF2-40B4-BE49-F238E27FC236}">
                <a16:creationId xmlns:a16="http://schemas.microsoft.com/office/drawing/2014/main" id="{DBCB845A-D172-410D-2971-118DEB351095}"/>
              </a:ext>
            </a:extLst>
          </p:cNvPr>
          <p:cNvSpPr/>
          <p:nvPr/>
        </p:nvSpPr>
        <p:spPr>
          <a:xfrm>
            <a:off x="4103805" y="3848713"/>
            <a:ext cx="1391608" cy="2101289"/>
          </a:xfrm>
          <a:prstGeom prst="roundRect">
            <a:avLst/>
          </a:prstGeom>
          <a:solidFill>
            <a:schemeClr val="accent3">
              <a:lumMod val="20000"/>
              <a:lumOff val="80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919" b="1" dirty="0">
                <a:solidFill>
                  <a:schemeClr val="tx2">
                    <a:lumMod val="50000"/>
                  </a:schemeClr>
                </a:solidFill>
              </a:rPr>
              <a:t>It is a discovery catalogue of data and services. </a:t>
            </a:r>
          </a:p>
          <a:p>
            <a:pPr>
              <a:lnSpc>
                <a:spcPct val="90000"/>
              </a:lnSpc>
            </a:pPr>
            <a:endParaRPr lang="en-GB" sz="919" b="1" dirty="0">
              <a:solidFill>
                <a:schemeClr val="tx2">
                  <a:lumMod val="50000"/>
                </a:schemeClr>
              </a:solidFill>
            </a:endParaRPr>
          </a:p>
          <a:p>
            <a:pPr marL="0" lvl="1" indent="1123">
              <a:lnSpc>
                <a:spcPct val="90000"/>
              </a:lnSpc>
              <a:buFont typeface="Arial" panose="020B0604020202020204" pitchFamily="34" charset="0"/>
              <a:buChar char="•"/>
            </a:pPr>
            <a:r>
              <a:rPr lang="en-GB" sz="919" b="1" dirty="0">
                <a:solidFill>
                  <a:schemeClr val="tx2">
                    <a:lumMod val="50000"/>
                  </a:schemeClr>
                </a:solidFill>
              </a:rPr>
              <a:t> Provides an API to list the available data and services </a:t>
            </a:r>
          </a:p>
          <a:p>
            <a:pPr marL="0" lvl="1" indent="1123">
              <a:lnSpc>
                <a:spcPct val="90000"/>
              </a:lnSpc>
              <a:buFont typeface="Arial" panose="020B0604020202020204" pitchFamily="34" charset="0"/>
              <a:buChar char="•"/>
            </a:pPr>
            <a:r>
              <a:rPr lang="en-GB" sz="919" b="1" dirty="0">
                <a:solidFill>
                  <a:schemeClr val="tx2">
                    <a:lumMod val="50000"/>
                  </a:schemeClr>
                </a:solidFill>
              </a:rPr>
              <a:t> Harvests metadata from the WIS2 Nodes.</a:t>
            </a:r>
          </a:p>
        </p:txBody>
      </p:sp>
      <p:sp>
        <p:nvSpPr>
          <p:cNvPr id="25" name="Rectangle: Rounded Corners 24">
            <a:extLst>
              <a:ext uri="{FF2B5EF4-FFF2-40B4-BE49-F238E27FC236}">
                <a16:creationId xmlns:a16="http://schemas.microsoft.com/office/drawing/2014/main" id="{8F7CDDDA-D44F-9172-4D7E-59CB6917C98E}"/>
              </a:ext>
            </a:extLst>
          </p:cNvPr>
          <p:cNvSpPr/>
          <p:nvPr/>
        </p:nvSpPr>
        <p:spPr>
          <a:xfrm>
            <a:off x="6174688" y="3731679"/>
            <a:ext cx="1465713" cy="2237262"/>
          </a:xfrm>
          <a:prstGeom prst="roundRect">
            <a:avLst/>
          </a:prstGeom>
          <a:solidFill>
            <a:schemeClr val="accent6">
              <a:lumMod val="20000"/>
              <a:lumOff val="80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919" b="1" dirty="0">
                <a:solidFill>
                  <a:schemeClr val="tx2">
                    <a:lumMod val="50000"/>
                  </a:schemeClr>
                </a:solidFill>
              </a:rPr>
              <a:t>Monitoring of data exchanged in WIS2. </a:t>
            </a:r>
          </a:p>
          <a:p>
            <a:pPr marL="0" lvl="1">
              <a:lnSpc>
                <a:spcPct val="90000"/>
              </a:lnSpc>
            </a:pPr>
            <a:endParaRPr lang="en-GB" sz="919" b="1" dirty="0">
              <a:solidFill>
                <a:schemeClr val="tx2">
                  <a:lumMod val="50000"/>
                </a:schemeClr>
              </a:solidFill>
            </a:endParaRPr>
          </a:p>
          <a:p>
            <a:pPr marL="61732" lvl="1" indent="-61732">
              <a:lnSpc>
                <a:spcPct val="90000"/>
              </a:lnSpc>
              <a:buFont typeface="Arial" panose="020B0604020202020204" pitchFamily="34" charset="0"/>
              <a:buChar char="•"/>
            </a:pPr>
            <a:r>
              <a:rPr lang="en-GB" sz="919" b="1" dirty="0">
                <a:solidFill>
                  <a:schemeClr val="tx2">
                    <a:lumMod val="50000"/>
                  </a:schemeClr>
                </a:solidFill>
              </a:rPr>
              <a:t>Global Services provides metrics in real time </a:t>
            </a:r>
          </a:p>
          <a:p>
            <a:pPr marL="61732" lvl="1" indent="-61732">
              <a:lnSpc>
                <a:spcPct val="90000"/>
              </a:lnSpc>
              <a:buFont typeface="Arial" panose="020B0604020202020204" pitchFamily="34" charset="0"/>
              <a:buChar char="•"/>
            </a:pPr>
            <a:r>
              <a:rPr lang="en-GB" sz="919" b="1" dirty="0">
                <a:solidFill>
                  <a:schemeClr val="tx2">
                    <a:lumMod val="50000"/>
                  </a:schemeClr>
                </a:solidFill>
              </a:rPr>
              <a:t>Global Monitoring </a:t>
            </a:r>
            <a:r>
              <a:rPr lang="en-GB" sz="919" b="1" dirty="0" err="1">
                <a:solidFill>
                  <a:schemeClr val="tx2">
                    <a:lumMod val="50000"/>
                  </a:schemeClr>
                </a:solidFill>
              </a:rPr>
              <a:t>Center</a:t>
            </a:r>
            <a:r>
              <a:rPr lang="en-GB" sz="919" b="1" dirty="0">
                <a:solidFill>
                  <a:schemeClr val="tx2">
                    <a:lumMod val="50000"/>
                  </a:schemeClr>
                </a:solidFill>
              </a:rPr>
              <a:t> will collect statistics from Sensor </a:t>
            </a:r>
            <a:r>
              <a:rPr lang="en-GB" sz="919" b="1" dirty="0" err="1">
                <a:solidFill>
                  <a:schemeClr val="tx2">
                    <a:lumMod val="50000"/>
                  </a:schemeClr>
                </a:solidFill>
              </a:rPr>
              <a:t>Centers</a:t>
            </a:r>
            <a:r>
              <a:rPr lang="en-GB" sz="919" b="1" dirty="0">
                <a:solidFill>
                  <a:schemeClr val="tx2">
                    <a:lumMod val="50000"/>
                  </a:schemeClr>
                </a:solidFill>
              </a:rPr>
              <a:t> and provide web accessible maps and results.</a:t>
            </a:r>
          </a:p>
        </p:txBody>
      </p:sp>
      <p:sp>
        <p:nvSpPr>
          <p:cNvPr id="31" name="Rectangle: Rounded Corners 30">
            <a:extLst>
              <a:ext uri="{FF2B5EF4-FFF2-40B4-BE49-F238E27FC236}">
                <a16:creationId xmlns:a16="http://schemas.microsoft.com/office/drawing/2014/main" id="{F0ACD18A-F4B7-0C69-BCCB-1F8AB35F568B}"/>
              </a:ext>
            </a:extLst>
          </p:cNvPr>
          <p:cNvSpPr/>
          <p:nvPr/>
        </p:nvSpPr>
        <p:spPr>
          <a:xfrm>
            <a:off x="7468734" y="1375546"/>
            <a:ext cx="814200" cy="125997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a:p>
        </p:txBody>
      </p:sp>
      <p:cxnSp>
        <p:nvCxnSpPr>
          <p:cNvPr id="33" name="Straight Arrow Connector 32">
            <a:extLst>
              <a:ext uri="{FF2B5EF4-FFF2-40B4-BE49-F238E27FC236}">
                <a16:creationId xmlns:a16="http://schemas.microsoft.com/office/drawing/2014/main" id="{91C01A05-A9A6-EAC3-0AE2-93F3E1DC754F}"/>
              </a:ext>
            </a:extLst>
          </p:cNvPr>
          <p:cNvCxnSpPr>
            <a:cxnSpLocks/>
            <a:endCxn id="36" idx="6"/>
          </p:cNvCxnSpPr>
          <p:nvPr/>
        </p:nvCxnSpPr>
        <p:spPr>
          <a:xfrm flipH="1">
            <a:off x="5143767" y="2522185"/>
            <a:ext cx="2279539" cy="675842"/>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id="{28208415-7364-843D-CC3B-0B3EAE2A7572}"/>
              </a:ext>
            </a:extLst>
          </p:cNvPr>
          <p:cNvCxnSpPr>
            <a:cxnSpLocks/>
            <a:endCxn id="23" idx="6"/>
          </p:cNvCxnSpPr>
          <p:nvPr/>
        </p:nvCxnSpPr>
        <p:spPr>
          <a:xfrm flipH="1">
            <a:off x="3108943" y="1969770"/>
            <a:ext cx="4342717" cy="121535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E7483184-6477-846A-0C53-ABC17A0F7699}"/>
              </a:ext>
            </a:extLst>
          </p:cNvPr>
          <p:cNvCxnSpPr>
            <a:cxnSpLocks/>
            <a:endCxn id="35" idx="6"/>
          </p:cNvCxnSpPr>
          <p:nvPr/>
        </p:nvCxnSpPr>
        <p:spPr>
          <a:xfrm flipH="1">
            <a:off x="1352619" y="1512575"/>
            <a:ext cx="6099041" cy="169171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TextBox 59">
            <a:extLst>
              <a:ext uri="{FF2B5EF4-FFF2-40B4-BE49-F238E27FC236}">
                <a16:creationId xmlns:a16="http://schemas.microsoft.com/office/drawing/2014/main" id="{D066B0A2-F85D-3283-6A8F-532B8C7C957C}"/>
              </a:ext>
            </a:extLst>
          </p:cNvPr>
          <p:cNvSpPr txBox="1"/>
          <p:nvPr/>
        </p:nvSpPr>
        <p:spPr>
          <a:xfrm>
            <a:off x="6714184" y="2467440"/>
            <a:ext cx="1056991" cy="331501"/>
          </a:xfrm>
          <a:prstGeom prst="rect">
            <a:avLst/>
          </a:prstGeom>
          <a:noFill/>
        </p:spPr>
        <p:txBody>
          <a:bodyPr wrap="square" rtlCol="0">
            <a:spAutoFit/>
          </a:bodyPr>
          <a:lstStyle/>
          <a:p>
            <a:r>
              <a:rPr lang="en-US" sz="777" dirty="0"/>
              <a:t>Discovers data/services</a:t>
            </a:r>
            <a:endParaRPr lang="en-CH" sz="777" dirty="0"/>
          </a:p>
        </p:txBody>
      </p:sp>
      <p:sp>
        <p:nvSpPr>
          <p:cNvPr id="61" name="TextBox 60">
            <a:extLst>
              <a:ext uri="{FF2B5EF4-FFF2-40B4-BE49-F238E27FC236}">
                <a16:creationId xmlns:a16="http://schemas.microsoft.com/office/drawing/2014/main" id="{5E7321B4-B8F9-DA41-546B-7CFA593D74BA}"/>
              </a:ext>
            </a:extLst>
          </p:cNvPr>
          <p:cNvSpPr txBox="1"/>
          <p:nvPr/>
        </p:nvSpPr>
        <p:spPr>
          <a:xfrm>
            <a:off x="5951276" y="2191657"/>
            <a:ext cx="1056991" cy="211917"/>
          </a:xfrm>
          <a:prstGeom prst="rect">
            <a:avLst/>
          </a:prstGeom>
          <a:noFill/>
        </p:spPr>
        <p:txBody>
          <a:bodyPr wrap="square" rtlCol="0">
            <a:spAutoFit/>
          </a:bodyPr>
          <a:lstStyle/>
          <a:p>
            <a:r>
              <a:rPr lang="en-US" sz="777" dirty="0"/>
              <a:t>Subscribes to topics </a:t>
            </a:r>
            <a:endParaRPr lang="en-CH" sz="777" dirty="0"/>
          </a:p>
        </p:txBody>
      </p:sp>
      <p:sp>
        <p:nvSpPr>
          <p:cNvPr id="62" name="TextBox 61">
            <a:extLst>
              <a:ext uri="{FF2B5EF4-FFF2-40B4-BE49-F238E27FC236}">
                <a16:creationId xmlns:a16="http://schemas.microsoft.com/office/drawing/2014/main" id="{707C5549-8314-2220-A36C-22E2AD69AB0B}"/>
              </a:ext>
            </a:extLst>
          </p:cNvPr>
          <p:cNvSpPr txBox="1"/>
          <p:nvPr/>
        </p:nvSpPr>
        <p:spPr>
          <a:xfrm>
            <a:off x="5646191" y="1790241"/>
            <a:ext cx="1056991" cy="211917"/>
          </a:xfrm>
          <a:prstGeom prst="rect">
            <a:avLst/>
          </a:prstGeom>
          <a:noFill/>
        </p:spPr>
        <p:txBody>
          <a:bodyPr wrap="square" rtlCol="0">
            <a:spAutoFit/>
          </a:bodyPr>
          <a:lstStyle/>
          <a:p>
            <a:r>
              <a:rPr lang="en-US" sz="777" dirty="0"/>
              <a:t>Downloads core data</a:t>
            </a:r>
            <a:endParaRPr lang="en-CH" sz="777" dirty="0"/>
          </a:p>
        </p:txBody>
      </p:sp>
      <p:pic>
        <p:nvPicPr>
          <p:cNvPr id="8" name="Picture 7" descr="A picture containing text, balloon, transport, aircraft&#10;&#10;Description automatically generated">
            <a:extLst>
              <a:ext uri="{FF2B5EF4-FFF2-40B4-BE49-F238E27FC236}">
                <a16:creationId xmlns:a16="http://schemas.microsoft.com/office/drawing/2014/main" id="{7E7EBD5B-4FAD-AD0B-F8ED-D95BE179E2E0}"/>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3380413" y="1574869"/>
            <a:ext cx="1152674" cy="1070196"/>
          </a:xfrm>
          <a:prstGeom prst="rect">
            <a:avLst/>
          </a:prstGeom>
          <a:effectLst>
            <a:outerShdw blurRad="76200" dist="12700" dir="8100000" sy="-23000" kx="800400" algn="br" rotWithShape="0">
              <a:prstClr val="black">
                <a:alpha val="20000"/>
              </a:prstClr>
            </a:outerShdw>
          </a:effectLst>
        </p:spPr>
      </p:pic>
      <p:sp>
        <p:nvSpPr>
          <p:cNvPr id="9" name="Block Arc 8">
            <a:extLst>
              <a:ext uri="{FF2B5EF4-FFF2-40B4-BE49-F238E27FC236}">
                <a16:creationId xmlns:a16="http://schemas.microsoft.com/office/drawing/2014/main" id="{D0430245-4EA2-EDB9-2C75-F4E334EF5E9F}"/>
              </a:ext>
            </a:extLst>
          </p:cNvPr>
          <p:cNvSpPr/>
          <p:nvPr/>
        </p:nvSpPr>
        <p:spPr>
          <a:xfrm>
            <a:off x="959240" y="2661707"/>
            <a:ext cx="5952283" cy="369944"/>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a:solidFill>
                <a:schemeClr val="tx1"/>
              </a:solidFill>
            </a:endParaRPr>
          </a:p>
        </p:txBody>
      </p:sp>
      <p:grpSp>
        <p:nvGrpSpPr>
          <p:cNvPr id="14" name="Group 13">
            <a:extLst>
              <a:ext uri="{FF2B5EF4-FFF2-40B4-BE49-F238E27FC236}">
                <a16:creationId xmlns:a16="http://schemas.microsoft.com/office/drawing/2014/main" id="{052CD668-683D-430D-721D-CCE05866AB9E}"/>
              </a:ext>
            </a:extLst>
          </p:cNvPr>
          <p:cNvGrpSpPr/>
          <p:nvPr/>
        </p:nvGrpSpPr>
        <p:grpSpPr>
          <a:xfrm>
            <a:off x="2454079" y="2861860"/>
            <a:ext cx="654863" cy="646529"/>
            <a:chOff x="3100578" y="2626881"/>
            <a:chExt cx="926187" cy="914400"/>
          </a:xfrm>
        </p:grpSpPr>
        <p:sp>
          <p:nvSpPr>
            <p:cNvPr id="23" name="Oval 22">
              <a:extLst>
                <a:ext uri="{FF2B5EF4-FFF2-40B4-BE49-F238E27FC236}">
                  <a16:creationId xmlns:a16="http://schemas.microsoft.com/office/drawing/2014/main" id="{D4588001-9CD5-0F0E-48BE-3E00107B0279}"/>
                </a:ext>
              </a:extLst>
            </p:cNvPr>
            <p:cNvSpPr/>
            <p:nvPr/>
          </p:nvSpPr>
          <p:spPr>
            <a:xfrm>
              <a:off x="3100578" y="2626881"/>
              <a:ext cx="926187"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dirty="0"/>
            </a:p>
          </p:txBody>
        </p:sp>
        <p:pic>
          <p:nvPicPr>
            <p:cNvPr id="64" name="Graphic 63" descr="Network with solid fill">
              <a:extLst>
                <a:ext uri="{FF2B5EF4-FFF2-40B4-BE49-F238E27FC236}">
                  <a16:creationId xmlns:a16="http://schemas.microsoft.com/office/drawing/2014/main" id="{AF9B221B-0897-03E9-EE0B-045DCC4F8F4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67308" y="2639091"/>
              <a:ext cx="789683" cy="789683"/>
            </a:xfrm>
            <a:prstGeom prst="rect">
              <a:avLst/>
            </a:prstGeom>
          </p:spPr>
        </p:pic>
      </p:grpSp>
      <p:grpSp>
        <p:nvGrpSpPr>
          <p:cNvPr id="10" name="Group 9">
            <a:extLst>
              <a:ext uri="{FF2B5EF4-FFF2-40B4-BE49-F238E27FC236}">
                <a16:creationId xmlns:a16="http://schemas.microsoft.com/office/drawing/2014/main" id="{BCD53129-9C35-8CEE-65FD-717383525535}"/>
              </a:ext>
            </a:extLst>
          </p:cNvPr>
          <p:cNvGrpSpPr/>
          <p:nvPr/>
        </p:nvGrpSpPr>
        <p:grpSpPr>
          <a:xfrm>
            <a:off x="4488905" y="2874762"/>
            <a:ext cx="654863" cy="646529"/>
            <a:chOff x="6018575" y="2624111"/>
            <a:chExt cx="926187" cy="914400"/>
          </a:xfrm>
        </p:grpSpPr>
        <p:sp>
          <p:nvSpPr>
            <p:cNvPr id="36" name="Oval 35">
              <a:extLst>
                <a:ext uri="{FF2B5EF4-FFF2-40B4-BE49-F238E27FC236}">
                  <a16:creationId xmlns:a16="http://schemas.microsoft.com/office/drawing/2014/main" id="{60345EA1-2885-9CB0-05EF-B7BC7661A6D2}"/>
                </a:ext>
              </a:extLst>
            </p:cNvPr>
            <p:cNvSpPr/>
            <p:nvPr/>
          </p:nvSpPr>
          <p:spPr>
            <a:xfrm>
              <a:off x="6018575" y="2624111"/>
              <a:ext cx="926187" cy="914400"/>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dirty="0"/>
            </a:p>
          </p:txBody>
        </p:sp>
        <p:pic>
          <p:nvPicPr>
            <p:cNvPr id="72" name="Graphic 71" descr="Books outline">
              <a:extLst>
                <a:ext uri="{FF2B5EF4-FFF2-40B4-BE49-F238E27FC236}">
                  <a16:creationId xmlns:a16="http://schemas.microsoft.com/office/drawing/2014/main" id="{6C175585-9C00-3260-10A2-53145E7F5D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05969" y="2732194"/>
              <a:ext cx="751399" cy="751399"/>
            </a:xfrm>
            <a:prstGeom prst="rect">
              <a:avLst/>
            </a:prstGeom>
          </p:spPr>
        </p:pic>
      </p:grpSp>
      <p:pic>
        <p:nvPicPr>
          <p:cNvPr id="3" name="Picture 2">
            <a:extLst>
              <a:ext uri="{FF2B5EF4-FFF2-40B4-BE49-F238E27FC236}">
                <a16:creationId xmlns:a16="http://schemas.microsoft.com/office/drawing/2014/main" id="{9AFEC7C5-C3B5-BDC9-30D7-743845A6E474}"/>
              </a:ext>
            </a:extLst>
          </p:cNvPr>
          <p:cNvPicPr>
            <a:picLocks noChangeAspect="1"/>
          </p:cNvPicPr>
          <p:nvPr/>
        </p:nvPicPr>
        <p:blipFill>
          <a:blip r:embed="rId16"/>
          <a:stretch>
            <a:fillRect/>
          </a:stretch>
        </p:blipFill>
        <p:spPr>
          <a:xfrm>
            <a:off x="7966180" y="2970447"/>
            <a:ext cx="706671" cy="646529"/>
          </a:xfrm>
          <a:prstGeom prst="rect">
            <a:avLst/>
          </a:prstGeom>
        </p:spPr>
      </p:pic>
      <p:sp>
        <p:nvSpPr>
          <p:cNvPr id="4" name="TextBox 3">
            <a:extLst>
              <a:ext uri="{FF2B5EF4-FFF2-40B4-BE49-F238E27FC236}">
                <a16:creationId xmlns:a16="http://schemas.microsoft.com/office/drawing/2014/main" id="{8B21D529-B160-833C-1A24-19ACEF0BAD87}"/>
              </a:ext>
            </a:extLst>
          </p:cNvPr>
          <p:cNvSpPr txBox="1"/>
          <p:nvPr/>
        </p:nvSpPr>
        <p:spPr>
          <a:xfrm>
            <a:off x="7892008" y="3571406"/>
            <a:ext cx="1195578" cy="309957"/>
          </a:xfrm>
          <a:prstGeom prst="rect">
            <a:avLst/>
          </a:prstGeom>
          <a:noFill/>
        </p:spPr>
        <p:txBody>
          <a:bodyPr wrap="square" rtlCol="0">
            <a:spAutoFit/>
          </a:bodyPr>
          <a:lstStyle/>
          <a:p>
            <a:r>
              <a:rPr lang="en-US" sz="1414" b="1" dirty="0">
                <a:solidFill>
                  <a:srgbClr val="1849D4"/>
                </a:solidFill>
              </a:rPr>
              <a:t>WIS2 node</a:t>
            </a:r>
            <a:endParaRPr lang="en-CH" sz="1414" b="1" dirty="0">
              <a:solidFill>
                <a:srgbClr val="1849D4"/>
              </a:solidFill>
            </a:endParaRPr>
          </a:p>
        </p:txBody>
      </p:sp>
      <p:cxnSp>
        <p:nvCxnSpPr>
          <p:cNvPr id="16" name="Straight Connector 15">
            <a:extLst>
              <a:ext uri="{FF2B5EF4-FFF2-40B4-BE49-F238E27FC236}">
                <a16:creationId xmlns:a16="http://schemas.microsoft.com/office/drawing/2014/main" id="{A1BEE042-45BA-EFB9-1F78-A2AEAFA44577}"/>
              </a:ext>
            </a:extLst>
          </p:cNvPr>
          <p:cNvCxnSpPr>
            <a:cxnSpLocks/>
            <a:stCxn id="31" idx="2"/>
          </p:cNvCxnSpPr>
          <p:nvPr/>
        </p:nvCxnSpPr>
        <p:spPr>
          <a:xfrm>
            <a:off x="7875835" y="2635525"/>
            <a:ext cx="339438" cy="39612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69843A8F-3958-EAD5-08C7-68AD245071E8}"/>
              </a:ext>
            </a:extLst>
          </p:cNvPr>
          <p:cNvSpPr txBox="1"/>
          <p:nvPr/>
        </p:nvSpPr>
        <p:spPr>
          <a:xfrm>
            <a:off x="7643587" y="2693349"/>
            <a:ext cx="1056991" cy="331501"/>
          </a:xfrm>
          <a:prstGeom prst="rect">
            <a:avLst/>
          </a:prstGeom>
          <a:noFill/>
        </p:spPr>
        <p:txBody>
          <a:bodyPr wrap="square" rtlCol="0">
            <a:spAutoFit/>
          </a:bodyPr>
          <a:lstStyle/>
          <a:p>
            <a:r>
              <a:rPr lang="en-US" sz="777" dirty="0"/>
              <a:t>Downloads recommended data</a:t>
            </a:r>
            <a:endParaRPr lang="en-CH" sz="777" dirty="0"/>
          </a:p>
        </p:txBody>
      </p:sp>
    </p:spTree>
    <p:extLst>
      <p:ext uri="{BB962C8B-B14F-4D97-AF65-F5344CB8AC3E}">
        <p14:creationId xmlns:p14="http://schemas.microsoft.com/office/powerpoint/2010/main" val="233710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2E414F44-E52C-889E-BD44-FBCDCA382544}"/>
              </a:ext>
            </a:extLst>
          </p:cNvPr>
          <p:cNvGrpSpPr/>
          <p:nvPr/>
        </p:nvGrpSpPr>
        <p:grpSpPr>
          <a:xfrm>
            <a:off x="3537972" y="1561398"/>
            <a:ext cx="2780762" cy="2322908"/>
            <a:chOff x="2345635" y="1640300"/>
            <a:chExt cx="3707683" cy="3097210"/>
          </a:xfrm>
        </p:grpSpPr>
        <p:pic>
          <p:nvPicPr>
            <p:cNvPr id="65" name="Picture 64" descr="A black and white symbol&#10;&#10;Description automatically generated">
              <a:extLst>
                <a:ext uri="{FF2B5EF4-FFF2-40B4-BE49-F238E27FC236}">
                  <a16:creationId xmlns:a16="http://schemas.microsoft.com/office/drawing/2014/main" id="{5FACA524-2AB6-5B6B-EEF5-8FC01504D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362" y="1907649"/>
              <a:ext cx="398228" cy="398228"/>
            </a:xfrm>
            <a:prstGeom prst="rect">
              <a:avLst/>
            </a:prstGeom>
          </p:spPr>
        </p:pic>
        <p:pic>
          <p:nvPicPr>
            <p:cNvPr id="67" name="Graphic 4" descr="Thought bubble outline">
              <a:extLst>
                <a:ext uri="{FF2B5EF4-FFF2-40B4-BE49-F238E27FC236}">
                  <a16:creationId xmlns:a16="http://schemas.microsoft.com/office/drawing/2014/main" id="{AAB0051E-9C27-C52E-985B-68CE0F8A30E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8475" b="7989"/>
            <a:stretch/>
          </p:blipFill>
          <p:spPr>
            <a:xfrm>
              <a:off x="2345635" y="1640300"/>
              <a:ext cx="3707683" cy="3097210"/>
            </a:xfrm>
            <a:prstGeom prst="rect">
              <a:avLst/>
            </a:prstGeom>
            <a:noFill/>
            <a:ln cap="flat">
              <a:noFill/>
            </a:ln>
          </p:spPr>
        </p:pic>
        <p:pic>
          <p:nvPicPr>
            <p:cNvPr id="68" name="Picture 67" descr="A black and white symbol&#10;&#10;Description automatically generated">
              <a:extLst>
                <a:ext uri="{FF2B5EF4-FFF2-40B4-BE49-F238E27FC236}">
                  <a16:creationId xmlns:a16="http://schemas.microsoft.com/office/drawing/2014/main" id="{1147A2E6-E105-68FB-C478-3935A0B00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291" y="2371319"/>
              <a:ext cx="398228" cy="398228"/>
            </a:xfrm>
            <a:prstGeom prst="rect">
              <a:avLst/>
            </a:prstGeom>
          </p:spPr>
        </p:pic>
        <p:pic>
          <p:nvPicPr>
            <p:cNvPr id="69" name="Picture 68" descr="A black and white symbol&#10;&#10;Description automatically generated">
              <a:extLst>
                <a:ext uri="{FF2B5EF4-FFF2-40B4-BE49-F238E27FC236}">
                  <a16:creationId xmlns:a16="http://schemas.microsoft.com/office/drawing/2014/main" id="{1636A32B-D234-DCEE-8B88-CDA3E462C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893" y="2294148"/>
              <a:ext cx="398228" cy="398228"/>
            </a:xfrm>
            <a:prstGeom prst="rect">
              <a:avLst/>
            </a:prstGeom>
          </p:spPr>
        </p:pic>
        <p:pic>
          <p:nvPicPr>
            <p:cNvPr id="70" name="Picture 69" descr="A black and white symbol&#10;&#10;Description automatically generated">
              <a:extLst>
                <a:ext uri="{FF2B5EF4-FFF2-40B4-BE49-F238E27FC236}">
                  <a16:creationId xmlns:a16="http://schemas.microsoft.com/office/drawing/2014/main" id="{7F444D25-1AA5-1891-AB52-7D9E57B86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622" y="2750192"/>
              <a:ext cx="398228" cy="398228"/>
            </a:xfrm>
            <a:prstGeom prst="rect">
              <a:avLst/>
            </a:prstGeom>
          </p:spPr>
        </p:pic>
        <p:pic>
          <p:nvPicPr>
            <p:cNvPr id="71" name="Picture 70" descr="A black and white symbol&#10;&#10;Description automatically generated">
              <a:extLst>
                <a:ext uri="{FF2B5EF4-FFF2-40B4-BE49-F238E27FC236}">
                  <a16:creationId xmlns:a16="http://schemas.microsoft.com/office/drawing/2014/main" id="{F4CC8C58-9D4B-B65F-5124-1D411E632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920" y="3291612"/>
              <a:ext cx="398228" cy="398228"/>
            </a:xfrm>
            <a:prstGeom prst="rect">
              <a:avLst/>
            </a:prstGeom>
          </p:spPr>
        </p:pic>
        <p:sp>
          <p:nvSpPr>
            <p:cNvPr id="72" name="Oval 71">
              <a:extLst>
                <a:ext uri="{FF2B5EF4-FFF2-40B4-BE49-F238E27FC236}">
                  <a16:creationId xmlns:a16="http://schemas.microsoft.com/office/drawing/2014/main" id="{D987D33D-4EBD-39F1-9F18-16AA7A453887}"/>
                </a:ext>
              </a:extLst>
            </p:cNvPr>
            <p:cNvSpPr/>
            <p:nvPr/>
          </p:nvSpPr>
          <p:spPr>
            <a:xfrm>
              <a:off x="4829980" y="2272774"/>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3" name="Oval 72">
              <a:extLst>
                <a:ext uri="{FF2B5EF4-FFF2-40B4-BE49-F238E27FC236}">
                  <a16:creationId xmlns:a16="http://schemas.microsoft.com/office/drawing/2014/main" id="{0836C266-7173-8A38-6637-33B15BB80D11}"/>
                </a:ext>
              </a:extLst>
            </p:cNvPr>
            <p:cNvSpPr/>
            <p:nvPr/>
          </p:nvSpPr>
          <p:spPr>
            <a:xfrm>
              <a:off x="4379398" y="2710538"/>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4" name="Oval 73">
              <a:extLst>
                <a:ext uri="{FF2B5EF4-FFF2-40B4-BE49-F238E27FC236}">
                  <a16:creationId xmlns:a16="http://schemas.microsoft.com/office/drawing/2014/main" id="{157E2E19-1D1C-C1CE-67F9-DFC3C74B5F66}"/>
                </a:ext>
              </a:extLst>
            </p:cNvPr>
            <p:cNvSpPr/>
            <p:nvPr/>
          </p:nvSpPr>
          <p:spPr>
            <a:xfrm>
              <a:off x="4194018" y="2816766"/>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5" name="Oval 74">
              <a:extLst>
                <a:ext uri="{FF2B5EF4-FFF2-40B4-BE49-F238E27FC236}">
                  <a16:creationId xmlns:a16="http://schemas.microsoft.com/office/drawing/2014/main" id="{16B410B6-ADF4-8FC9-0ECA-C7FDEAFDAFD9}"/>
                </a:ext>
              </a:extLst>
            </p:cNvPr>
            <p:cNvSpPr/>
            <p:nvPr/>
          </p:nvSpPr>
          <p:spPr>
            <a:xfrm>
              <a:off x="4234045" y="2905113"/>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6" name="Oval 75">
              <a:extLst>
                <a:ext uri="{FF2B5EF4-FFF2-40B4-BE49-F238E27FC236}">
                  <a16:creationId xmlns:a16="http://schemas.microsoft.com/office/drawing/2014/main" id="{8140B58B-516B-1C0E-506F-0A37E63A0B67}"/>
                </a:ext>
              </a:extLst>
            </p:cNvPr>
            <p:cNvSpPr/>
            <p:nvPr/>
          </p:nvSpPr>
          <p:spPr>
            <a:xfrm>
              <a:off x="4473026" y="3096236"/>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7" name="Oval 76">
              <a:extLst>
                <a:ext uri="{FF2B5EF4-FFF2-40B4-BE49-F238E27FC236}">
                  <a16:creationId xmlns:a16="http://schemas.microsoft.com/office/drawing/2014/main" id="{10CDD9E3-9251-3B9B-EEAA-9CBCBA638137}"/>
                </a:ext>
              </a:extLst>
            </p:cNvPr>
            <p:cNvSpPr/>
            <p:nvPr/>
          </p:nvSpPr>
          <p:spPr>
            <a:xfrm>
              <a:off x="4588153" y="2872010"/>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78" name="Picture 77" descr="A black and white symbol&#10;&#10;Description automatically generated">
              <a:extLst>
                <a:ext uri="{FF2B5EF4-FFF2-40B4-BE49-F238E27FC236}">
                  <a16:creationId xmlns:a16="http://schemas.microsoft.com/office/drawing/2014/main" id="{8D973AF4-0946-B557-40A3-096021166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786" y="2710538"/>
              <a:ext cx="398228" cy="398228"/>
            </a:xfrm>
            <a:prstGeom prst="rect">
              <a:avLst/>
            </a:prstGeom>
          </p:spPr>
        </p:pic>
        <p:cxnSp>
          <p:nvCxnSpPr>
            <p:cNvPr id="79" name="Straight Connector 78">
              <a:extLst>
                <a:ext uri="{FF2B5EF4-FFF2-40B4-BE49-F238E27FC236}">
                  <a16:creationId xmlns:a16="http://schemas.microsoft.com/office/drawing/2014/main" id="{DA88537E-EAC2-303A-2017-293A0F1456CC}"/>
                </a:ext>
              </a:extLst>
            </p:cNvPr>
            <p:cNvCxnSpPr>
              <a:cxnSpLocks/>
            </p:cNvCxnSpPr>
            <p:nvPr/>
          </p:nvCxnSpPr>
          <p:spPr>
            <a:xfrm>
              <a:off x="4312466" y="2194560"/>
              <a:ext cx="475738" cy="99588"/>
            </a:xfrm>
            <a:prstGeom prst="line">
              <a:avLst/>
            </a:prstGeom>
            <a:noFill/>
            <a:ln w="6350" cap="flat" cmpd="sng" algn="ctr">
              <a:solidFill>
                <a:sysClr val="windowText" lastClr="000000"/>
              </a:solidFill>
              <a:prstDash val="solid"/>
              <a:miter lim="800000"/>
            </a:ln>
            <a:effectLst/>
          </p:spPr>
        </p:cxnSp>
        <p:cxnSp>
          <p:nvCxnSpPr>
            <p:cNvPr id="80" name="Straight Connector 79">
              <a:extLst>
                <a:ext uri="{FF2B5EF4-FFF2-40B4-BE49-F238E27FC236}">
                  <a16:creationId xmlns:a16="http://schemas.microsoft.com/office/drawing/2014/main" id="{5098DC23-1ADA-5E91-A655-1198FE3EB152}"/>
                </a:ext>
              </a:extLst>
            </p:cNvPr>
            <p:cNvCxnSpPr>
              <a:cxnSpLocks/>
            </p:cNvCxnSpPr>
            <p:nvPr/>
          </p:nvCxnSpPr>
          <p:spPr>
            <a:xfrm>
              <a:off x="4135622" y="2567986"/>
              <a:ext cx="214397" cy="130823"/>
            </a:xfrm>
            <a:prstGeom prst="line">
              <a:avLst/>
            </a:prstGeom>
            <a:noFill/>
            <a:ln w="6350" cap="flat" cmpd="sng" algn="ctr">
              <a:solidFill>
                <a:sysClr val="windowText" lastClr="000000"/>
              </a:solidFill>
              <a:prstDash val="solid"/>
              <a:miter lim="800000"/>
            </a:ln>
            <a:effectLst/>
          </p:spPr>
        </p:cxnSp>
        <p:cxnSp>
          <p:nvCxnSpPr>
            <p:cNvPr id="81" name="Straight Connector 80">
              <a:extLst>
                <a:ext uri="{FF2B5EF4-FFF2-40B4-BE49-F238E27FC236}">
                  <a16:creationId xmlns:a16="http://schemas.microsoft.com/office/drawing/2014/main" id="{04E1D211-F41B-1A3D-CAD8-DE2E7EA7B97D}"/>
                </a:ext>
              </a:extLst>
            </p:cNvPr>
            <p:cNvCxnSpPr>
              <a:cxnSpLocks/>
            </p:cNvCxnSpPr>
            <p:nvPr/>
          </p:nvCxnSpPr>
          <p:spPr>
            <a:xfrm>
              <a:off x="3646736" y="2661739"/>
              <a:ext cx="532215" cy="165624"/>
            </a:xfrm>
            <a:prstGeom prst="line">
              <a:avLst/>
            </a:prstGeom>
            <a:noFill/>
            <a:ln w="6350" cap="flat" cmpd="sng" algn="ctr">
              <a:solidFill>
                <a:sysClr val="windowText" lastClr="000000"/>
              </a:solidFill>
              <a:prstDash val="solid"/>
              <a:miter lim="800000"/>
            </a:ln>
            <a:effectLst/>
          </p:spPr>
        </p:cxnSp>
        <p:cxnSp>
          <p:nvCxnSpPr>
            <p:cNvPr id="82" name="Straight Connector 81">
              <a:extLst>
                <a:ext uri="{FF2B5EF4-FFF2-40B4-BE49-F238E27FC236}">
                  <a16:creationId xmlns:a16="http://schemas.microsoft.com/office/drawing/2014/main" id="{B3943867-0B10-D6D7-89BF-5FA42575CC8F}"/>
                </a:ext>
              </a:extLst>
            </p:cNvPr>
            <p:cNvCxnSpPr>
              <a:cxnSpLocks/>
            </p:cNvCxnSpPr>
            <p:nvPr/>
          </p:nvCxnSpPr>
          <p:spPr>
            <a:xfrm flipV="1">
              <a:off x="3746519" y="2949306"/>
              <a:ext cx="463448" cy="90759"/>
            </a:xfrm>
            <a:prstGeom prst="line">
              <a:avLst/>
            </a:prstGeom>
            <a:noFill/>
            <a:ln w="6350" cap="flat" cmpd="sng" algn="ctr">
              <a:solidFill>
                <a:sysClr val="windowText" lastClr="000000"/>
              </a:solidFill>
              <a:prstDash val="solid"/>
              <a:miter lim="800000"/>
            </a:ln>
            <a:effectLst/>
          </p:spPr>
        </p:cxnSp>
        <p:cxnSp>
          <p:nvCxnSpPr>
            <p:cNvPr id="83" name="Straight Connector 82">
              <a:extLst>
                <a:ext uri="{FF2B5EF4-FFF2-40B4-BE49-F238E27FC236}">
                  <a16:creationId xmlns:a16="http://schemas.microsoft.com/office/drawing/2014/main" id="{F83C74E9-DD90-58E0-E922-93BF56767FCE}"/>
                </a:ext>
              </a:extLst>
            </p:cNvPr>
            <p:cNvCxnSpPr>
              <a:cxnSpLocks/>
            </p:cNvCxnSpPr>
            <p:nvPr/>
          </p:nvCxnSpPr>
          <p:spPr>
            <a:xfrm flipV="1">
              <a:off x="4209967" y="3159220"/>
              <a:ext cx="247988" cy="176609"/>
            </a:xfrm>
            <a:prstGeom prst="line">
              <a:avLst/>
            </a:prstGeom>
            <a:noFill/>
            <a:ln w="6350" cap="flat" cmpd="sng" algn="ctr">
              <a:solidFill>
                <a:sysClr val="windowText" lastClr="000000"/>
              </a:solidFill>
              <a:prstDash val="solid"/>
              <a:miter lim="800000"/>
            </a:ln>
            <a:effectLst/>
          </p:spPr>
        </p:cxnSp>
        <p:cxnSp>
          <p:nvCxnSpPr>
            <p:cNvPr id="84" name="Straight Connector 83">
              <a:extLst>
                <a:ext uri="{FF2B5EF4-FFF2-40B4-BE49-F238E27FC236}">
                  <a16:creationId xmlns:a16="http://schemas.microsoft.com/office/drawing/2014/main" id="{A5E101F1-7C76-C501-D2B3-6CDBCCE44384}"/>
                </a:ext>
              </a:extLst>
            </p:cNvPr>
            <p:cNvCxnSpPr>
              <a:cxnSpLocks/>
            </p:cNvCxnSpPr>
            <p:nvPr/>
          </p:nvCxnSpPr>
          <p:spPr>
            <a:xfrm>
              <a:off x="4688446" y="2905113"/>
              <a:ext cx="491829" cy="60045"/>
            </a:xfrm>
            <a:prstGeom prst="line">
              <a:avLst/>
            </a:prstGeom>
            <a:noFill/>
            <a:ln w="6350" cap="flat" cmpd="sng" algn="ctr">
              <a:solidFill>
                <a:sysClr val="windowText" lastClr="000000"/>
              </a:solidFill>
              <a:prstDash val="solid"/>
              <a:miter lim="800000"/>
            </a:ln>
            <a:effectLst/>
          </p:spPr>
        </p:cxnSp>
      </p:grpSp>
      <p:sp>
        <p:nvSpPr>
          <p:cNvPr id="64" name="Rectangle 63">
            <a:extLst>
              <a:ext uri="{FF2B5EF4-FFF2-40B4-BE49-F238E27FC236}">
                <a16:creationId xmlns:a16="http://schemas.microsoft.com/office/drawing/2014/main" id="{847A9960-FEDE-0E14-5991-B69552A33AF7}"/>
              </a:ext>
            </a:extLst>
          </p:cNvPr>
          <p:cNvSpPr/>
          <p:nvPr/>
        </p:nvSpPr>
        <p:spPr>
          <a:xfrm>
            <a:off x="3695176" y="3123903"/>
            <a:ext cx="876300" cy="82677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59" name="Picture 58">
            <a:extLst>
              <a:ext uri="{FF2B5EF4-FFF2-40B4-BE49-F238E27FC236}">
                <a16:creationId xmlns:a16="http://schemas.microsoft.com/office/drawing/2014/main" id="{49A384CF-D64A-BAF6-F9D9-4D00212CD606}"/>
              </a:ext>
            </a:extLst>
          </p:cNvPr>
          <p:cNvPicPr>
            <a:picLocks noChangeAspect="1"/>
          </p:cNvPicPr>
          <p:nvPr/>
        </p:nvPicPr>
        <p:blipFill>
          <a:blip r:embed="rId6"/>
          <a:stretch>
            <a:fillRect/>
          </a:stretch>
        </p:blipFill>
        <p:spPr>
          <a:xfrm>
            <a:off x="3064435" y="3278313"/>
            <a:ext cx="551229" cy="895748"/>
          </a:xfrm>
          <a:prstGeom prst="rect">
            <a:avLst/>
          </a:prstGeom>
        </p:spPr>
      </p:pic>
      <p:pic>
        <p:nvPicPr>
          <p:cNvPr id="60" name="Graphic 4" descr="Thought bubble outline">
            <a:extLst>
              <a:ext uri="{FF2B5EF4-FFF2-40B4-BE49-F238E27FC236}">
                <a16:creationId xmlns:a16="http://schemas.microsoft.com/office/drawing/2014/main" id="{16AF1D66-18A7-8DA2-1982-11C3A1011C5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63550" r="61934" b="7989"/>
          <a:stretch/>
        </p:blipFill>
        <p:spPr>
          <a:xfrm>
            <a:off x="3327441" y="2854221"/>
            <a:ext cx="802207" cy="599792"/>
          </a:xfrm>
          <a:prstGeom prst="rect">
            <a:avLst/>
          </a:prstGeom>
          <a:noFill/>
          <a:ln cap="flat">
            <a:noFill/>
          </a:ln>
        </p:spPr>
      </p:pic>
      <p:pic>
        <p:nvPicPr>
          <p:cNvPr id="61" name="Picture 60">
            <a:extLst>
              <a:ext uri="{FF2B5EF4-FFF2-40B4-BE49-F238E27FC236}">
                <a16:creationId xmlns:a16="http://schemas.microsoft.com/office/drawing/2014/main" id="{35A9895B-1318-5390-9FC3-B15FEC49CA0B}"/>
              </a:ext>
            </a:extLst>
          </p:cNvPr>
          <p:cNvPicPr>
            <a:picLocks noChangeAspect="1"/>
          </p:cNvPicPr>
          <p:nvPr/>
        </p:nvPicPr>
        <p:blipFill>
          <a:blip r:embed="rId7"/>
          <a:stretch>
            <a:fillRect/>
          </a:stretch>
        </p:blipFill>
        <p:spPr>
          <a:xfrm flipH="1">
            <a:off x="2825267" y="4619869"/>
            <a:ext cx="478334" cy="516646"/>
          </a:xfrm>
          <a:prstGeom prst="rect">
            <a:avLst/>
          </a:prstGeom>
        </p:spPr>
      </p:pic>
      <p:sp>
        <p:nvSpPr>
          <p:cNvPr id="62" name="TextBox 61">
            <a:extLst>
              <a:ext uri="{FF2B5EF4-FFF2-40B4-BE49-F238E27FC236}">
                <a16:creationId xmlns:a16="http://schemas.microsoft.com/office/drawing/2014/main" id="{C0F4BEA0-70E5-C73D-FFBB-52542BB5DB0D}"/>
              </a:ext>
            </a:extLst>
          </p:cNvPr>
          <p:cNvSpPr txBox="1"/>
          <p:nvPr/>
        </p:nvSpPr>
        <p:spPr>
          <a:xfrm>
            <a:off x="3256861" y="4604106"/>
            <a:ext cx="2545211" cy="715581"/>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I want to share data from my national network of land-based, fixed observing stations</a:t>
            </a:r>
            <a:r>
              <a:rPr lang="en-GB" sz="1350" kern="0" baseline="30000">
                <a:solidFill>
                  <a:prstClr val="black"/>
                </a:solidFill>
                <a:latin typeface="Calibri" panose="020F0502020204030204"/>
              </a:rPr>
              <a:t>1</a:t>
            </a:r>
          </a:p>
        </p:txBody>
      </p:sp>
      <p:sp>
        <p:nvSpPr>
          <p:cNvPr id="86" name="TextBox 85">
            <a:extLst>
              <a:ext uri="{FF2B5EF4-FFF2-40B4-BE49-F238E27FC236}">
                <a16:creationId xmlns:a16="http://schemas.microsoft.com/office/drawing/2014/main" id="{DCC95A21-8C90-BB61-0000-D40E8288D120}"/>
              </a:ext>
            </a:extLst>
          </p:cNvPr>
          <p:cNvSpPr txBox="1"/>
          <p:nvPr/>
        </p:nvSpPr>
        <p:spPr>
          <a:xfrm>
            <a:off x="3113679" y="5816084"/>
            <a:ext cx="6030818" cy="196208"/>
          </a:xfrm>
          <a:prstGeom prst="rect">
            <a:avLst/>
          </a:prstGeom>
          <a:noFill/>
        </p:spPr>
        <p:txBody>
          <a:bodyPr wrap="none" rtlCol="0">
            <a:spAutoFit/>
          </a:bodyPr>
          <a:lstStyle/>
          <a:p>
            <a:pPr algn="r"/>
            <a:r>
              <a:rPr lang="en-GB" sz="675" baseline="30000">
                <a:solidFill>
                  <a:prstClr val="black"/>
                </a:solidFill>
                <a:latin typeface="Calibri" panose="020F0502020204030204"/>
              </a:rPr>
              <a:t>1</a:t>
            </a:r>
            <a:r>
              <a:rPr lang="en-GB" sz="675">
                <a:solidFill>
                  <a:prstClr val="black"/>
                </a:solidFill>
                <a:latin typeface="Calibri" panose="020F0502020204030204"/>
              </a:rPr>
              <a:t> WMO data sharing covers 6 Earth system domains; observations, predictions, re-analyses, etc.</a:t>
            </a:r>
            <a:r>
              <a:rPr lang="en-GB" sz="675">
                <a:solidFill>
                  <a:srgbClr val="1F1F1F"/>
                </a:solidFill>
                <a:latin typeface="Google Sans"/>
              </a:rPr>
              <a:t> – see the </a:t>
            </a:r>
            <a:r>
              <a:rPr lang="en-GB" sz="675">
                <a:solidFill>
                  <a:srgbClr val="1F1F1F"/>
                </a:solidFill>
                <a:latin typeface="Google Sans"/>
                <a:hlinkClick r:id="rId8"/>
              </a:rPr>
              <a:t>WMO Unified Data Policy (Resolution 1)</a:t>
            </a:r>
            <a:r>
              <a:rPr lang="en-GB" sz="675">
                <a:solidFill>
                  <a:srgbClr val="1F1F1F"/>
                </a:solidFill>
                <a:latin typeface="Google Sans"/>
              </a:rPr>
              <a:t> for more information</a:t>
            </a:r>
            <a:endParaRPr lang="en-GB" sz="675">
              <a:solidFill>
                <a:prstClr val="black"/>
              </a:solidFill>
              <a:latin typeface="Calibri" panose="020F0502020204030204"/>
            </a:endParaRPr>
          </a:p>
        </p:txBody>
      </p:sp>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9"/>
          <a:stretch>
            <a:fillRect/>
          </a:stretch>
        </p:blipFill>
        <p:spPr>
          <a:xfrm>
            <a:off x="-2434" y="4770121"/>
            <a:ext cx="2197197" cy="1230629"/>
          </a:xfrm>
          <a:prstGeom prst="rect">
            <a:avLst/>
          </a:prstGeom>
        </p:spPr>
      </p:pic>
      <p:sp>
        <p:nvSpPr>
          <p:cNvPr id="3" name="TextBox 2">
            <a:extLst>
              <a:ext uri="{FF2B5EF4-FFF2-40B4-BE49-F238E27FC236}">
                <a16:creationId xmlns:a16="http://schemas.microsoft.com/office/drawing/2014/main" id="{02B71CAF-4AAF-F15C-B8DD-8534ED8A57CD}"/>
              </a:ext>
            </a:extLst>
          </p:cNvPr>
          <p:cNvSpPr txBox="1"/>
          <p:nvPr/>
        </p:nvSpPr>
        <p:spPr>
          <a:xfrm>
            <a:off x="325691" y="1111272"/>
            <a:ext cx="3243260" cy="341632"/>
          </a:xfrm>
          <a:prstGeom prst="rect">
            <a:avLst/>
          </a:prstGeom>
          <a:noFill/>
        </p:spPr>
        <p:txBody>
          <a:bodyPr wrap="none" rtlCol="0">
            <a:spAutoFit/>
          </a:bodyPr>
          <a:lstStyle/>
          <a:p>
            <a:pPr>
              <a:lnSpc>
                <a:spcPct val="90000"/>
              </a:lnSpc>
              <a:spcBef>
                <a:spcPct val="0"/>
              </a:spcBef>
              <a:tabLst>
                <a:tab pos="288128" algn="l"/>
                <a:tab pos="576254" algn="l"/>
                <a:tab pos="864382" algn="l"/>
                <a:tab pos="1152509" algn="l"/>
                <a:tab pos="1440636" algn="l"/>
                <a:tab pos="1728762" algn="l"/>
                <a:tab pos="2016890" algn="l"/>
                <a:tab pos="2305016" algn="l"/>
                <a:tab pos="2593145" algn="l"/>
                <a:tab pos="2881271" algn="l"/>
                <a:tab pos="3169399" algn="l"/>
                <a:tab pos="3457525" algn="l"/>
                <a:tab pos="3745653" algn="l"/>
                <a:tab pos="4033779" algn="l"/>
                <a:tab pos="4321907" algn="l"/>
                <a:tab pos="4610034" algn="l"/>
                <a:tab pos="4898162" algn="l"/>
                <a:tab pos="5186288" algn="l"/>
                <a:tab pos="5474415" algn="l"/>
              </a:tabLst>
            </a:pPr>
            <a:r>
              <a:rPr lang="en-US" spc="-1" dirty="0">
                <a:ea typeface="+mj-ea"/>
                <a:cs typeface="+mj-cs"/>
              </a:rPr>
              <a:t>The journey from the producer…</a:t>
            </a:r>
            <a:endParaRPr lang="en-CH" spc="-1" dirty="0">
              <a:ea typeface="+mj-ea"/>
              <a:cs typeface="+mj-cs"/>
            </a:endParaRPr>
          </a:p>
        </p:txBody>
      </p:sp>
      <p:pic>
        <p:nvPicPr>
          <p:cNvPr id="1026" name="Picture 2" descr="United Kingdoms of Westeros flag (PegasusTargaryen) (Hidden)">
            <a:extLst>
              <a:ext uri="{FF2B5EF4-FFF2-40B4-BE49-F238E27FC236}">
                <a16:creationId xmlns:a16="http://schemas.microsoft.com/office/drawing/2014/main" id="{C000252B-E83E-3443-B1FD-D0F672443A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5467" y="3611638"/>
            <a:ext cx="356797" cy="22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95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3"/>
          <a:stretch>
            <a:fillRect/>
          </a:stretch>
        </p:blipFill>
        <p:spPr>
          <a:xfrm>
            <a:off x="-2434" y="4770121"/>
            <a:ext cx="2197197" cy="1230629"/>
          </a:xfrm>
          <a:prstGeom prst="rect">
            <a:avLst/>
          </a:prstGeom>
        </p:spPr>
      </p:pic>
      <p:sp>
        <p:nvSpPr>
          <p:cNvPr id="3" name="TextBox 2">
            <a:extLst>
              <a:ext uri="{FF2B5EF4-FFF2-40B4-BE49-F238E27FC236}">
                <a16:creationId xmlns:a16="http://schemas.microsoft.com/office/drawing/2014/main" id="{82D199C0-B294-6C8A-A9DB-6F110FB8BD05}"/>
              </a:ext>
            </a:extLst>
          </p:cNvPr>
          <p:cNvSpPr txBox="1"/>
          <p:nvPr/>
        </p:nvSpPr>
        <p:spPr>
          <a:xfrm>
            <a:off x="6066595" y="858581"/>
            <a:ext cx="3145413" cy="196208"/>
          </a:xfrm>
          <a:prstGeom prst="rect">
            <a:avLst/>
          </a:prstGeom>
          <a:noFill/>
        </p:spPr>
        <p:txBody>
          <a:bodyPr wrap="none" rtlCol="0">
            <a:spAutoFit/>
          </a:bodyPr>
          <a:lstStyle/>
          <a:p>
            <a:r>
              <a:rPr lang="en-GB" sz="675" baseline="30000"/>
              <a:t>1</a:t>
            </a:r>
            <a:r>
              <a:rPr lang="en-GB" sz="675"/>
              <a:t> Guide to WIS (WMO No. 1061), Vol II, </a:t>
            </a:r>
            <a:r>
              <a:rPr lang="en-GB" sz="675">
                <a:solidFill>
                  <a:srgbClr val="1F1F1F"/>
                </a:solidFill>
                <a:latin typeface="Google Sans"/>
              </a:rPr>
              <a:t>§1.1.4 Why are datasets so important [</a:t>
            </a:r>
            <a:r>
              <a:rPr lang="en-GB" sz="675">
                <a:solidFill>
                  <a:srgbClr val="1F1F1F"/>
                </a:solidFill>
                <a:latin typeface="Google Sans"/>
                <a:hlinkClick r:id="rId4"/>
              </a:rPr>
              <a:t>draft</a:t>
            </a:r>
            <a:r>
              <a:rPr lang="en-GB" sz="675">
                <a:solidFill>
                  <a:srgbClr val="1F1F1F"/>
                </a:solidFill>
                <a:latin typeface="Google Sans"/>
              </a:rPr>
              <a:t>] </a:t>
            </a:r>
            <a:endParaRPr lang="en-GB" sz="675"/>
          </a:p>
        </p:txBody>
      </p:sp>
      <p:sp>
        <p:nvSpPr>
          <p:cNvPr id="4" name="TextBox 3">
            <a:extLst>
              <a:ext uri="{FF2B5EF4-FFF2-40B4-BE49-F238E27FC236}">
                <a16:creationId xmlns:a16="http://schemas.microsoft.com/office/drawing/2014/main" id="{61DBC327-F2F7-3CE3-CCEF-12B734BDB2DF}"/>
              </a:ext>
            </a:extLst>
          </p:cNvPr>
          <p:cNvSpPr txBox="1"/>
          <p:nvPr/>
        </p:nvSpPr>
        <p:spPr>
          <a:xfrm>
            <a:off x="6493394" y="1034992"/>
            <a:ext cx="2722220" cy="196208"/>
          </a:xfrm>
          <a:prstGeom prst="rect">
            <a:avLst/>
          </a:prstGeom>
          <a:noFill/>
        </p:spPr>
        <p:txBody>
          <a:bodyPr wrap="none" rtlCol="0">
            <a:spAutoFit/>
          </a:bodyPr>
          <a:lstStyle/>
          <a:p>
            <a:r>
              <a:rPr lang="en-GB" sz="675" baseline="30000"/>
              <a:t>2</a:t>
            </a:r>
            <a:r>
              <a:rPr lang="en-GB" sz="675"/>
              <a:t> Guide to WIS (WMO No. 1061), Vol II, </a:t>
            </a:r>
            <a:r>
              <a:rPr lang="en-GB" sz="675">
                <a:solidFill>
                  <a:srgbClr val="1F1F1F"/>
                </a:solidFill>
                <a:latin typeface="Google Sans"/>
              </a:rPr>
              <a:t>§1.3.1 How to get started [</a:t>
            </a:r>
            <a:r>
              <a:rPr lang="en-GB" sz="675">
                <a:solidFill>
                  <a:srgbClr val="1F1F1F"/>
                </a:solidFill>
                <a:latin typeface="Google Sans"/>
                <a:hlinkClick r:id="rId5"/>
              </a:rPr>
              <a:t>draft</a:t>
            </a:r>
            <a:r>
              <a:rPr lang="en-GB" sz="675">
                <a:solidFill>
                  <a:srgbClr val="1F1F1F"/>
                </a:solidFill>
                <a:latin typeface="Google Sans"/>
              </a:rPr>
              <a:t>] </a:t>
            </a:r>
            <a:endParaRPr lang="en-GB" sz="675"/>
          </a:p>
        </p:txBody>
      </p:sp>
      <p:grpSp>
        <p:nvGrpSpPr>
          <p:cNvPr id="109" name="Group 108">
            <a:extLst>
              <a:ext uri="{FF2B5EF4-FFF2-40B4-BE49-F238E27FC236}">
                <a16:creationId xmlns:a16="http://schemas.microsoft.com/office/drawing/2014/main" id="{62E17C9B-1273-E659-2F66-53BF0FD7DEC2}"/>
              </a:ext>
            </a:extLst>
          </p:cNvPr>
          <p:cNvGrpSpPr/>
          <p:nvPr/>
        </p:nvGrpSpPr>
        <p:grpSpPr>
          <a:xfrm>
            <a:off x="3637943" y="1853077"/>
            <a:ext cx="1806500" cy="2681251"/>
            <a:chOff x="4953000" y="695536"/>
            <a:chExt cx="2492444" cy="5135333"/>
          </a:xfrm>
        </p:grpSpPr>
        <p:sp>
          <p:nvSpPr>
            <p:cNvPr id="112" name="Rectangle: Rounded Corners 111">
              <a:extLst>
                <a:ext uri="{FF2B5EF4-FFF2-40B4-BE49-F238E27FC236}">
                  <a16:creationId xmlns:a16="http://schemas.microsoft.com/office/drawing/2014/main" id="{834B578A-1A31-04FF-3139-A2FC40F0F56A}"/>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11" name="TextBox 110">
              <a:extLst>
                <a:ext uri="{FF2B5EF4-FFF2-40B4-BE49-F238E27FC236}">
                  <a16:creationId xmlns:a16="http://schemas.microsoft.com/office/drawing/2014/main" id="{29411BE4-3739-16BD-FD19-C5C09F4E163A}"/>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114" name="Picture 113">
            <a:extLst>
              <a:ext uri="{FF2B5EF4-FFF2-40B4-BE49-F238E27FC236}">
                <a16:creationId xmlns:a16="http://schemas.microsoft.com/office/drawing/2014/main" id="{C6062258-FB70-E50F-0513-EC6053E22C89}"/>
              </a:ext>
            </a:extLst>
          </p:cNvPr>
          <p:cNvPicPr>
            <a:picLocks noChangeAspect="1"/>
          </p:cNvPicPr>
          <p:nvPr/>
        </p:nvPicPr>
        <p:blipFill>
          <a:blip r:embed="rId6"/>
          <a:stretch>
            <a:fillRect/>
          </a:stretch>
        </p:blipFill>
        <p:spPr>
          <a:xfrm>
            <a:off x="401803" y="2649961"/>
            <a:ext cx="551229" cy="895748"/>
          </a:xfrm>
          <a:prstGeom prst="rect">
            <a:avLst/>
          </a:prstGeom>
        </p:spPr>
      </p:pic>
      <p:pic>
        <p:nvPicPr>
          <p:cNvPr id="117" name="Picture 116" descr="A black and white symbol&#10;&#10;Description automatically generated">
            <a:extLst>
              <a:ext uri="{FF2B5EF4-FFF2-40B4-BE49-F238E27FC236}">
                <a16:creationId xmlns:a16="http://schemas.microsoft.com/office/drawing/2014/main" id="{291A485E-C9CC-53AA-5FEA-E0A097FE0F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729" y="2767809"/>
            <a:ext cx="692498" cy="692498"/>
          </a:xfrm>
          <a:prstGeom prst="rect">
            <a:avLst/>
          </a:prstGeom>
        </p:spPr>
      </p:pic>
      <p:sp>
        <p:nvSpPr>
          <p:cNvPr id="118" name="TextBox 117">
            <a:extLst>
              <a:ext uri="{FF2B5EF4-FFF2-40B4-BE49-F238E27FC236}">
                <a16:creationId xmlns:a16="http://schemas.microsoft.com/office/drawing/2014/main" id="{9597BA0A-5444-95BD-A228-3D8A9561CE8F}"/>
              </a:ext>
            </a:extLst>
          </p:cNvPr>
          <p:cNvSpPr txBox="1"/>
          <p:nvPr/>
        </p:nvSpPr>
        <p:spPr>
          <a:xfrm>
            <a:off x="1729390" y="3043433"/>
            <a:ext cx="1389509" cy="415498"/>
          </a:xfrm>
          <a:prstGeom prst="rect">
            <a:avLst/>
          </a:prstGeom>
          <a:solidFill>
            <a:sysClr val="window" lastClr="FFFFFF"/>
          </a:solidFill>
        </p:spPr>
        <p:txBody>
          <a:bodyPr wrap="square">
            <a:spAutoFit/>
          </a:bodyPr>
          <a:lstStyle/>
          <a:p>
            <a:pPr defTabSz="685800">
              <a:defRPr/>
            </a:pPr>
            <a:r>
              <a:rPr lang="en-GB" sz="1050" kern="0">
                <a:solidFill>
                  <a:prstClr val="black"/>
                </a:solidFill>
                <a:latin typeface="Calibri" panose="020F0502020204030204"/>
              </a:rPr>
              <a:t>00110001 </a:t>
            </a:r>
          </a:p>
          <a:p>
            <a:pPr defTabSz="685800">
              <a:defRPr/>
            </a:pPr>
            <a:r>
              <a:rPr lang="en-GB" sz="1050" kern="0">
                <a:solidFill>
                  <a:prstClr val="black"/>
                </a:solidFill>
                <a:latin typeface="Calibri" panose="020F0502020204030204"/>
              </a:rPr>
              <a:t>00110000 </a:t>
            </a:r>
            <a:endParaRPr lang="en-GB" sz="1350" kern="0">
              <a:solidFill>
                <a:prstClr val="black"/>
              </a:solidFill>
              <a:latin typeface="Calibri" panose="020F0502020204030204"/>
            </a:endParaRPr>
          </a:p>
        </p:txBody>
      </p:sp>
      <p:sp>
        <p:nvSpPr>
          <p:cNvPr id="119" name="TextBox 118">
            <a:extLst>
              <a:ext uri="{FF2B5EF4-FFF2-40B4-BE49-F238E27FC236}">
                <a16:creationId xmlns:a16="http://schemas.microsoft.com/office/drawing/2014/main" id="{9E7EA5CE-D444-AD56-D6C2-A7D70F218646}"/>
              </a:ext>
            </a:extLst>
          </p:cNvPr>
          <p:cNvSpPr txBox="1"/>
          <p:nvPr/>
        </p:nvSpPr>
        <p:spPr>
          <a:xfrm>
            <a:off x="1610779" y="3073499"/>
            <a:ext cx="928793" cy="507831"/>
          </a:xfrm>
          <a:prstGeom prst="rect">
            <a:avLst/>
          </a:prstGeom>
          <a:noFill/>
        </p:spPr>
        <p:txBody>
          <a:bodyPr wrap="square" rtlCol="0">
            <a:spAutoFit/>
          </a:bodyPr>
          <a:lstStyle/>
          <a:p>
            <a:r>
              <a:rPr lang="en-GB" sz="1350">
                <a:solidFill>
                  <a:prstClr val="black"/>
                </a:solidFill>
                <a:latin typeface="Calibri" panose="020F0502020204030204"/>
              </a:rPr>
              <a:t>»               »</a:t>
            </a:r>
          </a:p>
        </p:txBody>
      </p:sp>
      <p:grpSp>
        <p:nvGrpSpPr>
          <p:cNvPr id="120" name="Group 119">
            <a:extLst>
              <a:ext uri="{FF2B5EF4-FFF2-40B4-BE49-F238E27FC236}">
                <a16:creationId xmlns:a16="http://schemas.microsoft.com/office/drawing/2014/main" id="{08B68C3B-579F-4E90-3704-EB1B8101E90F}"/>
              </a:ext>
            </a:extLst>
          </p:cNvPr>
          <p:cNvGrpSpPr/>
          <p:nvPr/>
        </p:nvGrpSpPr>
        <p:grpSpPr>
          <a:xfrm>
            <a:off x="2458549" y="2444474"/>
            <a:ext cx="1198146" cy="1428750"/>
            <a:chOff x="3278065" y="2116299"/>
            <a:chExt cx="1597528" cy="1905000"/>
          </a:xfrm>
        </p:grpSpPr>
        <p:pic>
          <p:nvPicPr>
            <p:cNvPr id="121" name="Picture 120">
              <a:extLst>
                <a:ext uri="{FF2B5EF4-FFF2-40B4-BE49-F238E27FC236}">
                  <a16:creationId xmlns:a16="http://schemas.microsoft.com/office/drawing/2014/main" id="{94BAC227-1B3A-F185-DA3F-3526C67904AE}"/>
                </a:ext>
              </a:extLst>
            </p:cNvPr>
            <p:cNvPicPr>
              <a:picLocks noChangeAspect="1"/>
            </p:cNvPicPr>
            <p:nvPr/>
          </p:nvPicPr>
          <p:blipFill rotWithShape="1">
            <a:blip r:embed="rId8"/>
            <a:srcRect l="16140"/>
            <a:stretch/>
          </p:blipFill>
          <p:spPr>
            <a:xfrm>
              <a:off x="3278065" y="2116299"/>
              <a:ext cx="1597528" cy="1905000"/>
            </a:xfrm>
            <a:prstGeom prst="rect">
              <a:avLst/>
            </a:prstGeom>
          </p:spPr>
        </p:pic>
        <p:sp>
          <p:nvSpPr>
            <p:cNvPr id="122" name="Rectangle 121">
              <a:extLst>
                <a:ext uri="{FF2B5EF4-FFF2-40B4-BE49-F238E27FC236}">
                  <a16:creationId xmlns:a16="http://schemas.microsoft.com/office/drawing/2014/main" id="{DFCF50F8-03B4-AB7E-CDA0-7886E09D9757}"/>
                </a:ext>
              </a:extLst>
            </p:cNvPr>
            <p:cNvSpPr/>
            <p:nvPr/>
          </p:nvSpPr>
          <p:spPr>
            <a:xfrm>
              <a:off x="3403382" y="2891808"/>
              <a:ext cx="988708" cy="599574"/>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grpSp>
          <p:nvGrpSpPr>
            <p:cNvPr id="123" name="Group 122">
              <a:extLst>
                <a:ext uri="{FF2B5EF4-FFF2-40B4-BE49-F238E27FC236}">
                  <a16:creationId xmlns:a16="http://schemas.microsoft.com/office/drawing/2014/main" id="{EFF703FA-FD2E-5A6C-566B-4B5F272BB842}"/>
                </a:ext>
              </a:extLst>
            </p:cNvPr>
            <p:cNvGrpSpPr/>
            <p:nvPr/>
          </p:nvGrpSpPr>
          <p:grpSpPr>
            <a:xfrm>
              <a:off x="3493709" y="2958309"/>
              <a:ext cx="812808" cy="66206"/>
              <a:chOff x="4316669" y="2958309"/>
              <a:chExt cx="812808" cy="66206"/>
            </a:xfrm>
          </p:grpSpPr>
          <p:sp>
            <p:nvSpPr>
              <p:cNvPr id="145" name="Oval 144">
                <a:extLst>
                  <a:ext uri="{FF2B5EF4-FFF2-40B4-BE49-F238E27FC236}">
                    <a16:creationId xmlns:a16="http://schemas.microsoft.com/office/drawing/2014/main" id="{7D974596-0469-FE7D-2739-1C170FF3078E}"/>
                  </a:ext>
                </a:extLst>
              </p:cNvPr>
              <p:cNvSpPr/>
              <p:nvPr/>
            </p:nvSpPr>
            <p:spPr>
              <a:xfrm>
                <a:off x="431666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6" name="Oval 145">
                <a:extLst>
                  <a:ext uri="{FF2B5EF4-FFF2-40B4-BE49-F238E27FC236}">
                    <a16:creationId xmlns:a16="http://schemas.microsoft.com/office/drawing/2014/main" id="{E3110FDF-8450-671F-2DF6-EAEC2EC6888D}"/>
                  </a:ext>
                </a:extLst>
              </p:cNvPr>
              <p:cNvSpPr/>
              <p:nvPr/>
            </p:nvSpPr>
            <p:spPr>
              <a:xfrm>
                <a:off x="446598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7" name="Oval 146">
                <a:extLst>
                  <a:ext uri="{FF2B5EF4-FFF2-40B4-BE49-F238E27FC236}">
                    <a16:creationId xmlns:a16="http://schemas.microsoft.com/office/drawing/2014/main" id="{C8906213-38F0-44F6-0A97-12A22F286A7A}"/>
                  </a:ext>
                </a:extLst>
              </p:cNvPr>
              <p:cNvSpPr/>
              <p:nvPr/>
            </p:nvSpPr>
            <p:spPr>
              <a:xfrm>
                <a:off x="461530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8" name="Oval 147">
                <a:extLst>
                  <a:ext uri="{FF2B5EF4-FFF2-40B4-BE49-F238E27FC236}">
                    <a16:creationId xmlns:a16="http://schemas.microsoft.com/office/drawing/2014/main" id="{658BA138-C566-FF3C-316C-28FCB9BA701C}"/>
                  </a:ext>
                </a:extLst>
              </p:cNvPr>
              <p:cNvSpPr/>
              <p:nvPr/>
            </p:nvSpPr>
            <p:spPr>
              <a:xfrm>
                <a:off x="476462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9" name="Oval 148">
                <a:extLst>
                  <a:ext uri="{FF2B5EF4-FFF2-40B4-BE49-F238E27FC236}">
                    <a16:creationId xmlns:a16="http://schemas.microsoft.com/office/drawing/2014/main" id="{55C9B979-118B-98D2-6617-120D0D482A64}"/>
                  </a:ext>
                </a:extLst>
              </p:cNvPr>
              <p:cNvSpPr/>
              <p:nvPr/>
            </p:nvSpPr>
            <p:spPr>
              <a:xfrm>
                <a:off x="491394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50" name="Oval 149">
                <a:extLst>
                  <a:ext uri="{FF2B5EF4-FFF2-40B4-BE49-F238E27FC236}">
                    <a16:creationId xmlns:a16="http://schemas.microsoft.com/office/drawing/2014/main" id="{E99C2B69-BCB0-4C80-17B7-7AC1F937A245}"/>
                  </a:ext>
                </a:extLst>
              </p:cNvPr>
              <p:cNvSpPr/>
              <p:nvPr/>
            </p:nvSpPr>
            <p:spPr>
              <a:xfrm>
                <a:off x="5063271"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grpSp>
        <p:grpSp>
          <p:nvGrpSpPr>
            <p:cNvPr id="124" name="Group 123">
              <a:extLst>
                <a:ext uri="{FF2B5EF4-FFF2-40B4-BE49-F238E27FC236}">
                  <a16:creationId xmlns:a16="http://schemas.microsoft.com/office/drawing/2014/main" id="{0B7891AB-7766-6D45-C2DB-3F708D9018E3}"/>
                </a:ext>
              </a:extLst>
            </p:cNvPr>
            <p:cNvGrpSpPr/>
            <p:nvPr/>
          </p:nvGrpSpPr>
          <p:grpSpPr>
            <a:xfrm>
              <a:off x="3497614" y="3110709"/>
              <a:ext cx="812808" cy="66206"/>
              <a:chOff x="4316669" y="2958309"/>
              <a:chExt cx="812808" cy="66206"/>
            </a:xfrm>
          </p:grpSpPr>
          <p:sp>
            <p:nvSpPr>
              <p:cNvPr id="139" name="Oval 138">
                <a:extLst>
                  <a:ext uri="{FF2B5EF4-FFF2-40B4-BE49-F238E27FC236}">
                    <a16:creationId xmlns:a16="http://schemas.microsoft.com/office/drawing/2014/main" id="{E1388DE0-BE71-152E-E89D-7B7129DB967C}"/>
                  </a:ext>
                </a:extLst>
              </p:cNvPr>
              <p:cNvSpPr/>
              <p:nvPr/>
            </p:nvSpPr>
            <p:spPr>
              <a:xfrm>
                <a:off x="431666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0" name="Oval 139">
                <a:extLst>
                  <a:ext uri="{FF2B5EF4-FFF2-40B4-BE49-F238E27FC236}">
                    <a16:creationId xmlns:a16="http://schemas.microsoft.com/office/drawing/2014/main" id="{180ADE0E-A055-3A8B-4313-C8D975045CDE}"/>
                  </a:ext>
                </a:extLst>
              </p:cNvPr>
              <p:cNvSpPr/>
              <p:nvPr/>
            </p:nvSpPr>
            <p:spPr>
              <a:xfrm>
                <a:off x="446598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1" name="Oval 140">
                <a:extLst>
                  <a:ext uri="{FF2B5EF4-FFF2-40B4-BE49-F238E27FC236}">
                    <a16:creationId xmlns:a16="http://schemas.microsoft.com/office/drawing/2014/main" id="{5ABA628D-6EBC-996E-8C01-236D410DD254}"/>
                  </a:ext>
                </a:extLst>
              </p:cNvPr>
              <p:cNvSpPr/>
              <p:nvPr/>
            </p:nvSpPr>
            <p:spPr>
              <a:xfrm>
                <a:off x="461530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2" name="Oval 141">
                <a:extLst>
                  <a:ext uri="{FF2B5EF4-FFF2-40B4-BE49-F238E27FC236}">
                    <a16:creationId xmlns:a16="http://schemas.microsoft.com/office/drawing/2014/main" id="{C1F3A6FD-ABFC-65E1-DA87-5A71E294AF58}"/>
                  </a:ext>
                </a:extLst>
              </p:cNvPr>
              <p:cNvSpPr/>
              <p:nvPr/>
            </p:nvSpPr>
            <p:spPr>
              <a:xfrm>
                <a:off x="476462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3" name="Oval 142">
                <a:extLst>
                  <a:ext uri="{FF2B5EF4-FFF2-40B4-BE49-F238E27FC236}">
                    <a16:creationId xmlns:a16="http://schemas.microsoft.com/office/drawing/2014/main" id="{CB930999-92EE-D1B3-3C22-C57FDAE42E7C}"/>
                  </a:ext>
                </a:extLst>
              </p:cNvPr>
              <p:cNvSpPr/>
              <p:nvPr/>
            </p:nvSpPr>
            <p:spPr>
              <a:xfrm>
                <a:off x="491394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4" name="Oval 143">
                <a:extLst>
                  <a:ext uri="{FF2B5EF4-FFF2-40B4-BE49-F238E27FC236}">
                    <a16:creationId xmlns:a16="http://schemas.microsoft.com/office/drawing/2014/main" id="{FCB365C1-B39E-F637-1488-492035E3C9DF}"/>
                  </a:ext>
                </a:extLst>
              </p:cNvPr>
              <p:cNvSpPr/>
              <p:nvPr/>
            </p:nvSpPr>
            <p:spPr>
              <a:xfrm>
                <a:off x="5063271"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grpSp>
        <p:grpSp>
          <p:nvGrpSpPr>
            <p:cNvPr id="125" name="Group 124">
              <a:extLst>
                <a:ext uri="{FF2B5EF4-FFF2-40B4-BE49-F238E27FC236}">
                  <a16:creationId xmlns:a16="http://schemas.microsoft.com/office/drawing/2014/main" id="{BF4DEBA0-E82E-3038-A841-2507A4FF8565}"/>
                </a:ext>
              </a:extLst>
            </p:cNvPr>
            <p:cNvGrpSpPr/>
            <p:nvPr/>
          </p:nvGrpSpPr>
          <p:grpSpPr>
            <a:xfrm>
              <a:off x="3497616" y="3259203"/>
              <a:ext cx="812808" cy="66206"/>
              <a:chOff x="4316669" y="2958309"/>
              <a:chExt cx="812808" cy="66206"/>
            </a:xfrm>
          </p:grpSpPr>
          <p:sp>
            <p:nvSpPr>
              <p:cNvPr id="133" name="Oval 132">
                <a:extLst>
                  <a:ext uri="{FF2B5EF4-FFF2-40B4-BE49-F238E27FC236}">
                    <a16:creationId xmlns:a16="http://schemas.microsoft.com/office/drawing/2014/main" id="{083ADC56-FC00-08B7-A55B-CE07963F6802}"/>
                  </a:ext>
                </a:extLst>
              </p:cNvPr>
              <p:cNvSpPr/>
              <p:nvPr/>
            </p:nvSpPr>
            <p:spPr>
              <a:xfrm>
                <a:off x="431666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4" name="Oval 133">
                <a:extLst>
                  <a:ext uri="{FF2B5EF4-FFF2-40B4-BE49-F238E27FC236}">
                    <a16:creationId xmlns:a16="http://schemas.microsoft.com/office/drawing/2014/main" id="{AA691B5B-FEDD-EBE8-119F-8ECC759C14CC}"/>
                  </a:ext>
                </a:extLst>
              </p:cNvPr>
              <p:cNvSpPr/>
              <p:nvPr/>
            </p:nvSpPr>
            <p:spPr>
              <a:xfrm>
                <a:off x="446598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5" name="Oval 134">
                <a:extLst>
                  <a:ext uri="{FF2B5EF4-FFF2-40B4-BE49-F238E27FC236}">
                    <a16:creationId xmlns:a16="http://schemas.microsoft.com/office/drawing/2014/main" id="{00653168-EF41-017E-B506-2D4A6A06B906}"/>
                  </a:ext>
                </a:extLst>
              </p:cNvPr>
              <p:cNvSpPr/>
              <p:nvPr/>
            </p:nvSpPr>
            <p:spPr>
              <a:xfrm>
                <a:off x="461530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6" name="Oval 135">
                <a:extLst>
                  <a:ext uri="{FF2B5EF4-FFF2-40B4-BE49-F238E27FC236}">
                    <a16:creationId xmlns:a16="http://schemas.microsoft.com/office/drawing/2014/main" id="{60ABA9B8-C5E9-A87E-D032-A3226AC53F93}"/>
                  </a:ext>
                </a:extLst>
              </p:cNvPr>
              <p:cNvSpPr/>
              <p:nvPr/>
            </p:nvSpPr>
            <p:spPr>
              <a:xfrm>
                <a:off x="476462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7" name="Oval 136">
                <a:extLst>
                  <a:ext uri="{FF2B5EF4-FFF2-40B4-BE49-F238E27FC236}">
                    <a16:creationId xmlns:a16="http://schemas.microsoft.com/office/drawing/2014/main" id="{3292328C-D14D-5F7C-8732-D4C2FDCC8925}"/>
                  </a:ext>
                </a:extLst>
              </p:cNvPr>
              <p:cNvSpPr/>
              <p:nvPr/>
            </p:nvSpPr>
            <p:spPr>
              <a:xfrm>
                <a:off x="491394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8" name="Oval 137">
                <a:extLst>
                  <a:ext uri="{FF2B5EF4-FFF2-40B4-BE49-F238E27FC236}">
                    <a16:creationId xmlns:a16="http://schemas.microsoft.com/office/drawing/2014/main" id="{8C6C1FFA-3FAE-0E79-3F72-199CC69961A3}"/>
                  </a:ext>
                </a:extLst>
              </p:cNvPr>
              <p:cNvSpPr/>
              <p:nvPr/>
            </p:nvSpPr>
            <p:spPr>
              <a:xfrm>
                <a:off x="5063271"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grpSp>
        <p:grpSp>
          <p:nvGrpSpPr>
            <p:cNvPr id="126" name="Group 125">
              <a:extLst>
                <a:ext uri="{FF2B5EF4-FFF2-40B4-BE49-F238E27FC236}">
                  <a16:creationId xmlns:a16="http://schemas.microsoft.com/office/drawing/2014/main" id="{A945BDCD-AE1C-E975-49DC-10B754A81411}"/>
                </a:ext>
              </a:extLst>
            </p:cNvPr>
            <p:cNvGrpSpPr/>
            <p:nvPr/>
          </p:nvGrpSpPr>
          <p:grpSpPr>
            <a:xfrm>
              <a:off x="3496412" y="3404536"/>
              <a:ext cx="812808" cy="66206"/>
              <a:chOff x="4316669" y="2958309"/>
              <a:chExt cx="812808" cy="66206"/>
            </a:xfrm>
          </p:grpSpPr>
          <p:sp>
            <p:nvSpPr>
              <p:cNvPr id="127" name="Oval 126">
                <a:extLst>
                  <a:ext uri="{FF2B5EF4-FFF2-40B4-BE49-F238E27FC236}">
                    <a16:creationId xmlns:a16="http://schemas.microsoft.com/office/drawing/2014/main" id="{E4CCCAB9-907A-15E5-4BA6-2E0E1577C849}"/>
                  </a:ext>
                </a:extLst>
              </p:cNvPr>
              <p:cNvSpPr/>
              <p:nvPr/>
            </p:nvSpPr>
            <p:spPr>
              <a:xfrm>
                <a:off x="431666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28" name="Oval 127">
                <a:extLst>
                  <a:ext uri="{FF2B5EF4-FFF2-40B4-BE49-F238E27FC236}">
                    <a16:creationId xmlns:a16="http://schemas.microsoft.com/office/drawing/2014/main" id="{F4C2E506-D414-2D6B-1307-2A2032904854}"/>
                  </a:ext>
                </a:extLst>
              </p:cNvPr>
              <p:cNvSpPr/>
              <p:nvPr/>
            </p:nvSpPr>
            <p:spPr>
              <a:xfrm>
                <a:off x="446598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29" name="Oval 128">
                <a:extLst>
                  <a:ext uri="{FF2B5EF4-FFF2-40B4-BE49-F238E27FC236}">
                    <a16:creationId xmlns:a16="http://schemas.microsoft.com/office/drawing/2014/main" id="{13AA205D-5681-6B19-1782-1516CA0C8B4A}"/>
                  </a:ext>
                </a:extLst>
              </p:cNvPr>
              <p:cNvSpPr/>
              <p:nvPr/>
            </p:nvSpPr>
            <p:spPr>
              <a:xfrm>
                <a:off x="4615309" y="2958309"/>
                <a:ext cx="66206" cy="6620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0" name="Oval 129">
                <a:extLst>
                  <a:ext uri="{FF2B5EF4-FFF2-40B4-BE49-F238E27FC236}">
                    <a16:creationId xmlns:a16="http://schemas.microsoft.com/office/drawing/2014/main" id="{0A4044BA-6EB3-961D-DE72-4C77B8B3A327}"/>
                  </a:ext>
                </a:extLst>
              </p:cNvPr>
              <p:cNvSpPr/>
              <p:nvPr/>
            </p:nvSpPr>
            <p:spPr>
              <a:xfrm>
                <a:off x="4764629" y="2958309"/>
                <a:ext cx="66206" cy="6620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1" name="Oval 130">
                <a:extLst>
                  <a:ext uri="{FF2B5EF4-FFF2-40B4-BE49-F238E27FC236}">
                    <a16:creationId xmlns:a16="http://schemas.microsoft.com/office/drawing/2014/main" id="{1D166C1F-7F56-140F-B255-BFBED34C3F3C}"/>
                  </a:ext>
                </a:extLst>
              </p:cNvPr>
              <p:cNvSpPr/>
              <p:nvPr/>
            </p:nvSpPr>
            <p:spPr>
              <a:xfrm>
                <a:off x="4913949" y="2958309"/>
                <a:ext cx="66206" cy="6620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2" name="Oval 131">
                <a:extLst>
                  <a:ext uri="{FF2B5EF4-FFF2-40B4-BE49-F238E27FC236}">
                    <a16:creationId xmlns:a16="http://schemas.microsoft.com/office/drawing/2014/main" id="{C4D7B00F-B122-3A48-6E7F-892043562176}"/>
                  </a:ext>
                </a:extLst>
              </p:cNvPr>
              <p:cNvSpPr/>
              <p:nvPr/>
            </p:nvSpPr>
            <p:spPr>
              <a:xfrm>
                <a:off x="5063271" y="2958309"/>
                <a:ext cx="66206" cy="6620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grpSp>
      </p:grpSp>
      <p:sp>
        <p:nvSpPr>
          <p:cNvPr id="185" name="TextBox 184">
            <a:extLst>
              <a:ext uri="{FF2B5EF4-FFF2-40B4-BE49-F238E27FC236}">
                <a16:creationId xmlns:a16="http://schemas.microsoft.com/office/drawing/2014/main" id="{EDF0ACAB-ED01-473A-EB86-F93BC9285188}"/>
              </a:ext>
            </a:extLst>
          </p:cNvPr>
          <p:cNvSpPr txBox="1"/>
          <p:nvPr/>
        </p:nvSpPr>
        <p:spPr>
          <a:xfrm>
            <a:off x="591809" y="5062372"/>
            <a:ext cx="2702259" cy="715581"/>
          </a:xfrm>
          <a:prstGeom prst="rect">
            <a:avLst/>
          </a:prstGeom>
          <a:noFill/>
        </p:spPr>
        <p:txBody>
          <a:bodyPr wrap="square" rtlCol="0">
            <a:spAutoFit/>
          </a:bodyPr>
          <a:lstStyle/>
          <a:p>
            <a:r>
              <a:rPr lang="en-GB" sz="1350" dirty="0">
                <a:solidFill>
                  <a:prstClr val="black"/>
                </a:solidFill>
                <a:latin typeface="Calibri" panose="020F0502020204030204"/>
              </a:rPr>
              <a:t>And provide ‘</a:t>
            </a:r>
            <a:r>
              <a:rPr lang="en-GB" sz="1350" b="1" dirty="0">
                <a:solidFill>
                  <a:prstClr val="black"/>
                </a:solidFill>
                <a:latin typeface="Calibri" panose="020F0502020204030204"/>
              </a:rPr>
              <a:t>discovery metadata</a:t>
            </a:r>
            <a:r>
              <a:rPr lang="en-GB" sz="1350" dirty="0">
                <a:solidFill>
                  <a:prstClr val="black"/>
                </a:solidFill>
                <a:latin typeface="Calibri" panose="020F0502020204030204"/>
              </a:rPr>
              <a:t>’ about my Dataset as specified in the WIS2 Guide</a:t>
            </a:r>
            <a:r>
              <a:rPr lang="en-GB" sz="1350" baseline="30000" dirty="0">
                <a:solidFill>
                  <a:prstClr val="black"/>
                </a:solidFill>
                <a:latin typeface="Calibri" panose="020F0502020204030204"/>
              </a:rPr>
              <a:t>3</a:t>
            </a:r>
            <a:endParaRPr lang="en-GB" sz="1350" dirty="0">
              <a:solidFill>
                <a:prstClr val="black"/>
              </a:solidFill>
              <a:latin typeface="Calibri" panose="020F0502020204030204"/>
            </a:endParaRPr>
          </a:p>
        </p:txBody>
      </p:sp>
      <p:pic>
        <p:nvPicPr>
          <p:cNvPr id="115" name="Picture 114">
            <a:extLst>
              <a:ext uri="{FF2B5EF4-FFF2-40B4-BE49-F238E27FC236}">
                <a16:creationId xmlns:a16="http://schemas.microsoft.com/office/drawing/2014/main" id="{3EB39F40-042C-C1D6-C633-8F0ED2942E22}"/>
              </a:ext>
            </a:extLst>
          </p:cNvPr>
          <p:cNvPicPr>
            <a:picLocks noChangeAspect="1"/>
          </p:cNvPicPr>
          <p:nvPr/>
        </p:nvPicPr>
        <p:blipFill>
          <a:blip r:embed="rId9"/>
          <a:stretch>
            <a:fillRect/>
          </a:stretch>
        </p:blipFill>
        <p:spPr>
          <a:xfrm flipH="1">
            <a:off x="162636" y="3585838"/>
            <a:ext cx="478334" cy="516646"/>
          </a:xfrm>
          <a:prstGeom prst="rect">
            <a:avLst/>
          </a:prstGeom>
        </p:spPr>
      </p:pic>
      <p:sp>
        <p:nvSpPr>
          <p:cNvPr id="116" name="TextBox 115">
            <a:extLst>
              <a:ext uri="{FF2B5EF4-FFF2-40B4-BE49-F238E27FC236}">
                <a16:creationId xmlns:a16="http://schemas.microsoft.com/office/drawing/2014/main" id="{2233681E-C7CC-C0F4-2AFD-1E4174F08FFC}"/>
              </a:ext>
            </a:extLst>
          </p:cNvPr>
          <p:cNvSpPr txBox="1"/>
          <p:nvPr/>
        </p:nvSpPr>
        <p:spPr>
          <a:xfrm>
            <a:off x="594230" y="3570076"/>
            <a:ext cx="2426255" cy="715581"/>
          </a:xfrm>
          <a:prstGeom prst="rect">
            <a:avLst/>
          </a:prstGeom>
          <a:noFill/>
        </p:spPr>
        <p:txBody>
          <a:bodyPr wrap="square" rtlCol="0">
            <a:spAutoFit/>
          </a:bodyPr>
          <a:lstStyle/>
          <a:p>
            <a:r>
              <a:rPr lang="en-GB" sz="1350" dirty="0">
                <a:solidFill>
                  <a:prstClr val="black"/>
                </a:solidFill>
                <a:latin typeface="Calibri" panose="020F0502020204030204"/>
              </a:rPr>
              <a:t>For WIS2 I see that my collection of real-time data is called a ‘</a:t>
            </a:r>
            <a:r>
              <a:rPr lang="en-GB" sz="1350" b="1" dirty="0">
                <a:solidFill>
                  <a:prstClr val="black"/>
                </a:solidFill>
                <a:latin typeface="Calibri" panose="020F0502020204030204"/>
              </a:rPr>
              <a:t>Dataset</a:t>
            </a:r>
            <a:r>
              <a:rPr lang="en-GB" sz="1350" dirty="0">
                <a:solidFill>
                  <a:prstClr val="black"/>
                </a:solidFill>
                <a:latin typeface="Calibri" panose="020F0502020204030204"/>
              </a:rPr>
              <a:t>’</a:t>
            </a:r>
            <a:r>
              <a:rPr lang="en-GB" sz="1350" baseline="30000" dirty="0">
                <a:solidFill>
                  <a:prstClr val="black"/>
                </a:solidFill>
                <a:latin typeface="Calibri" panose="020F0502020204030204"/>
              </a:rPr>
              <a:t>1</a:t>
            </a:r>
          </a:p>
        </p:txBody>
      </p:sp>
      <p:sp>
        <p:nvSpPr>
          <p:cNvPr id="182" name="TextBox 181">
            <a:extLst>
              <a:ext uri="{FF2B5EF4-FFF2-40B4-BE49-F238E27FC236}">
                <a16:creationId xmlns:a16="http://schemas.microsoft.com/office/drawing/2014/main" id="{6FBFD79B-93FB-09F2-326F-5F2E5DC7968D}"/>
              </a:ext>
            </a:extLst>
          </p:cNvPr>
          <p:cNvSpPr txBox="1"/>
          <p:nvPr/>
        </p:nvSpPr>
        <p:spPr>
          <a:xfrm>
            <a:off x="594230" y="4322200"/>
            <a:ext cx="2411677" cy="715581"/>
          </a:xfrm>
          <a:prstGeom prst="rect">
            <a:avLst/>
          </a:prstGeom>
          <a:noFill/>
        </p:spPr>
        <p:txBody>
          <a:bodyPr wrap="square" rtlCol="0">
            <a:spAutoFit/>
          </a:bodyPr>
          <a:lstStyle/>
          <a:p>
            <a:r>
              <a:rPr lang="en-GB" sz="1350" dirty="0">
                <a:solidFill>
                  <a:prstClr val="black"/>
                </a:solidFill>
                <a:latin typeface="Calibri" panose="020F0502020204030204"/>
              </a:rPr>
              <a:t>Following instructions in the WIS2 Guide</a:t>
            </a:r>
            <a:r>
              <a:rPr lang="en-GB" sz="1350" baseline="30000" dirty="0">
                <a:solidFill>
                  <a:prstClr val="black"/>
                </a:solidFill>
                <a:latin typeface="Calibri" panose="020F0502020204030204"/>
              </a:rPr>
              <a:t>2</a:t>
            </a:r>
            <a:r>
              <a:rPr lang="en-GB" sz="1350" dirty="0">
                <a:solidFill>
                  <a:prstClr val="black"/>
                </a:solidFill>
                <a:latin typeface="Calibri" panose="020F0502020204030204"/>
              </a:rPr>
              <a:t>, I establish a WIS2 Node to share my </a:t>
            </a:r>
            <a:r>
              <a:rPr lang="en-GB" sz="1350" b="1" dirty="0">
                <a:solidFill>
                  <a:prstClr val="black"/>
                </a:solidFill>
                <a:latin typeface="Calibri" panose="020F0502020204030204"/>
              </a:rPr>
              <a:t>Dataset</a:t>
            </a:r>
          </a:p>
        </p:txBody>
      </p:sp>
      <p:sp>
        <p:nvSpPr>
          <p:cNvPr id="188" name="TextBox 187">
            <a:extLst>
              <a:ext uri="{FF2B5EF4-FFF2-40B4-BE49-F238E27FC236}">
                <a16:creationId xmlns:a16="http://schemas.microsoft.com/office/drawing/2014/main" id="{AB84E670-6B0C-EC6E-F7FB-4003CA661A54}"/>
              </a:ext>
            </a:extLst>
          </p:cNvPr>
          <p:cNvSpPr txBox="1"/>
          <p:nvPr/>
        </p:nvSpPr>
        <p:spPr>
          <a:xfrm>
            <a:off x="5609459" y="1211746"/>
            <a:ext cx="3608680" cy="196208"/>
          </a:xfrm>
          <a:prstGeom prst="rect">
            <a:avLst/>
          </a:prstGeom>
          <a:noFill/>
        </p:spPr>
        <p:txBody>
          <a:bodyPr wrap="none" rtlCol="0">
            <a:spAutoFit/>
          </a:bodyPr>
          <a:lstStyle/>
          <a:p>
            <a:r>
              <a:rPr lang="en-GB" sz="675" baseline="30000" dirty="0"/>
              <a:t>3</a:t>
            </a:r>
            <a:r>
              <a:rPr lang="en-GB" sz="675" dirty="0"/>
              <a:t> Guide to WIS (WMO No. 1061), Vol II, </a:t>
            </a:r>
            <a:r>
              <a:rPr lang="en-GB" sz="675" dirty="0">
                <a:solidFill>
                  <a:srgbClr val="1F1F1F"/>
                </a:solidFill>
                <a:latin typeface="Google Sans"/>
              </a:rPr>
              <a:t>§1.3.2 How to provide discovery metadata to WIS2 [</a:t>
            </a:r>
            <a:r>
              <a:rPr lang="en-GB" sz="675" dirty="0">
                <a:solidFill>
                  <a:srgbClr val="1F1F1F"/>
                </a:solidFill>
                <a:latin typeface="Google Sans"/>
                <a:hlinkClick r:id="rId10"/>
              </a:rPr>
              <a:t>draft</a:t>
            </a:r>
            <a:r>
              <a:rPr lang="en-GB" sz="675" dirty="0">
                <a:solidFill>
                  <a:srgbClr val="1F1F1F"/>
                </a:solidFill>
                <a:latin typeface="Google Sans"/>
              </a:rPr>
              <a:t>] </a:t>
            </a:r>
            <a:endParaRPr lang="en-GB" sz="675" dirty="0"/>
          </a:p>
        </p:txBody>
      </p:sp>
      <p:sp>
        <p:nvSpPr>
          <p:cNvPr id="189" name="TextBox 188">
            <a:extLst>
              <a:ext uri="{FF2B5EF4-FFF2-40B4-BE49-F238E27FC236}">
                <a16:creationId xmlns:a16="http://schemas.microsoft.com/office/drawing/2014/main" id="{7585FC75-B15E-D77B-3A6D-3E70EC7D06D2}"/>
              </a:ext>
            </a:extLst>
          </p:cNvPr>
          <p:cNvSpPr txBox="1"/>
          <p:nvPr/>
        </p:nvSpPr>
        <p:spPr>
          <a:xfrm>
            <a:off x="5758539" y="1736026"/>
            <a:ext cx="3398687" cy="196208"/>
          </a:xfrm>
          <a:prstGeom prst="rect">
            <a:avLst/>
          </a:prstGeom>
          <a:noFill/>
        </p:spPr>
        <p:txBody>
          <a:bodyPr wrap="none" rtlCol="0">
            <a:spAutoFit/>
          </a:bodyPr>
          <a:lstStyle/>
          <a:p>
            <a:r>
              <a:rPr lang="en-GB" sz="675" baseline="30000" dirty="0"/>
              <a:t>6</a:t>
            </a:r>
            <a:r>
              <a:rPr lang="en-GB" sz="675" dirty="0"/>
              <a:t> Manual on WIS (WMO No. 1060), Vol II, Appendix F: WMO Core Metadata Profile 2</a:t>
            </a:r>
            <a:r>
              <a:rPr lang="en-GB" sz="675" dirty="0">
                <a:solidFill>
                  <a:srgbClr val="1F1F1F"/>
                </a:solidFill>
                <a:latin typeface="Google Sans"/>
              </a:rPr>
              <a:t> [</a:t>
            </a:r>
            <a:r>
              <a:rPr lang="en-GB" sz="675" dirty="0">
                <a:solidFill>
                  <a:srgbClr val="1F1F1F"/>
                </a:solidFill>
                <a:latin typeface="Google Sans"/>
                <a:hlinkClick r:id="rId11"/>
              </a:rPr>
              <a:t>draft</a:t>
            </a:r>
            <a:r>
              <a:rPr lang="en-GB" sz="675" dirty="0">
                <a:solidFill>
                  <a:srgbClr val="1F1F1F"/>
                </a:solidFill>
                <a:latin typeface="Google Sans"/>
              </a:rPr>
              <a:t>] </a:t>
            </a:r>
            <a:endParaRPr lang="en-GB" sz="675" dirty="0"/>
          </a:p>
        </p:txBody>
      </p:sp>
      <p:grpSp>
        <p:nvGrpSpPr>
          <p:cNvPr id="200" name="Group 199">
            <a:extLst>
              <a:ext uri="{FF2B5EF4-FFF2-40B4-BE49-F238E27FC236}">
                <a16:creationId xmlns:a16="http://schemas.microsoft.com/office/drawing/2014/main" id="{2349C675-4021-43CB-2859-FD8708D0EC7E}"/>
              </a:ext>
            </a:extLst>
          </p:cNvPr>
          <p:cNvGrpSpPr/>
          <p:nvPr/>
        </p:nvGrpSpPr>
        <p:grpSpPr>
          <a:xfrm>
            <a:off x="4195125" y="4701945"/>
            <a:ext cx="3720661" cy="859826"/>
            <a:chOff x="5763632" y="5642167"/>
            <a:chExt cx="4960881" cy="1146435"/>
          </a:xfrm>
        </p:grpSpPr>
        <p:grpSp>
          <p:nvGrpSpPr>
            <p:cNvPr id="190" name="Group 189">
              <a:extLst>
                <a:ext uri="{FF2B5EF4-FFF2-40B4-BE49-F238E27FC236}">
                  <a16:creationId xmlns:a16="http://schemas.microsoft.com/office/drawing/2014/main" id="{44055AF0-63E5-90CC-2A85-3141DF9E514A}"/>
                </a:ext>
              </a:extLst>
            </p:cNvPr>
            <p:cNvGrpSpPr/>
            <p:nvPr/>
          </p:nvGrpSpPr>
          <p:grpSpPr>
            <a:xfrm>
              <a:off x="5763632" y="5642167"/>
              <a:ext cx="915208" cy="1146435"/>
              <a:chOff x="5763630" y="5642167"/>
              <a:chExt cx="915208" cy="1146435"/>
            </a:xfrm>
          </p:grpSpPr>
          <p:grpSp>
            <p:nvGrpSpPr>
              <p:cNvPr id="191" name="Group 190">
                <a:extLst>
                  <a:ext uri="{FF2B5EF4-FFF2-40B4-BE49-F238E27FC236}">
                    <a16:creationId xmlns:a16="http://schemas.microsoft.com/office/drawing/2014/main" id="{DB0C7B6A-84F7-0BBB-CAD7-D07A03CAF45E}"/>
                  </a:ext>
                </a:extLst>
              </p:cNvPr>
              <p:cNvGrpSpPr/>
              <p:nvPr/>
            </p:nvGrpSpPr>
            <p:grpSpPr>
              <a:xfrm>
                <a:off x="5763630" y="5662743"/>
                <a:ext cx="915208" cy="1125859"/>
                <a:chOff x="6469911" y="573024"/>
                <a:chExt cx="915208" cy="1125859"/>
              </a:xfrm>
            </p:grpSpPr>
            <p:sp>
              <p:nvSpPr>
                <p:cNvPr id="193" name="Rectangle: Rounded Corners 192">
                  <a:extLst>
                    <a:ext uri="{FF2B5EF4-FFF2-40B4-BE49-F238E27FC236}">
                      <a16:creationId xmlns:a16="http://schemas.microsoft.com/office/drawing/2014/main" id="{0B96C2E7-AC99-E74F-CDE0-CFE9D373572C}"/>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94" name="Rectangle 193">
                  <a:extLst>
                    <a:ext uri="{FF2B5EF4-FFF2-40B4-BE49-F238E27FC236}">
                      <a16:creationId xmlns:a16="http://schemas.microsoft.com/office/drawing/2014/main" id="{282F83BE-D3D0-A7B9-4305-F65DE16A4B85}"/>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95" name="Isosceles Triangle 194">
                  <a:extLst>
                    <a:ext uri="{FF2B5EF4-FFF2-40B4-BE49-F238E27FC236}">
                      <a16:creationId xmlns:a16="http://schemas.microsoft.com/office/drawing/2014/main" id="{E3F8FFA7-DD68-2E16-CE6A-796653070E1F}"/>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96" name="Straight Connector 195">
                  <a:extLst>
                    <a:ext uri="{FF2B5EF4-FFF2-40B4-BE49-F238E27FC236}">
                      <a16:creationId xmlns:a16="http://schemas.microsoft.com/office/drawing/2014/main" id="{793A2EC6-2530-DE09-079C-07215BE7872D}"/>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97" name="TextBox 196">
                  <a:extLst>
                    <a:ext uri="{FF2B5EF4-FFF2-40B4-BE49-F238E27FC236}">
                      <a16:creationId xmlns:a16="http://schemas.microsoft.com/office/drawing/2014/main" id="{61A47D61-75CE-84D9-2367-742AB7846321}"/>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198" name="TextBox 197">
                  <a:extLst>
                    <a:ext uri="{FF2B5EF4-FFF2-40B4-BE49-F238E27FC236}">
                      <a16:creationId xmlns:a16="http://schemas.microsoft.com/office/drawing/2014/main" id="{DEB16F7B-FB94-D10E-255B-C8A12290BEAD}"/>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192" name="Isosceles Triangle 191">
                <a:extLst>
                  <a:ext uri="{FF2B5EF4-FFF2-40B4-BE49-F238E27FC236}">
                    <a16:creationId xmlns:a16="http://schemas.microsoft.com/office/drawing/2014/main" id="{49690EE7-0B8F-C319-DED6-92EF986B4C09}"/>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99" name="TextBox 198">
              <a:extLst>
                <a:ext uri="{FF2B5EF4-FFF2-40B4-BE49-F238E27FC236}">
                  <a16:creationId xmlns:a16="http://schemas.microsoft.com/office/drawing/2014/main" id="{5D6FCAF2-2688-159D-962D-84D9CFE76D07}"/>
                </a:ext>
              </a:extLst>
            </p:cNvPr>
            <p:cNvSpPr txBox="1"/>
            <p:nvPr/>
          </p:nvSpPr>
          <p:spPr>
            <a:xfrm>
              <a:off x="7571347" y="5993067"/>
              <a:ext cx="3153166" cy="584776"/>
            </a:xfrm>
            <a:prstGeom prst="rect">
              <a:avLst/>
            </a:prstGeom>
            <a:noFill/>
          </p:spPr>
          <p:txBody>
            <a:bodyPr wrap="square" rtlCol="0">
              <a:spAutoFit/>
            </a:bodyPr>
            <a:lstStyle/>
            <a:p>
              <a:pPr defTabSz="685800">
                <a:defRPr/>
              </a:pPr>
              <a:r>
                <a:rPr lang="en-GB" sz="1350" kern="0" dirty="0">
                  <a:solidFill>
                    <a:prstClr val="black"/>
                  </a:solidFill>
                  <a:latin typeface="Calibri" panose="020F0502020204030204"/>
                </a:rPr>
                <a:t>WCMP2 Discovery Metadata</a:t>
              </a:r>
              <a:r>
                <a:rPr lang="en-GB" sz="1350" baseline="30000" dirty="0">
                  <a:solidFill>
                    <a:prstClr val="black"/>
                  </a:solidFill>
                  <a:latin typeface="Calibri" panose="020F0502020204030204"/>
                </a:rPr>
                <a:t>6</a:t>
              </a:r>
              <a:endParaRPr lang="en-GB" sz="1350" kern="0" dirty="0">
                <a:solidFill>
                  <a:prstClr val="black"/>
                </a:solidFill>
                <a:latin typeface="Calibri" panose="020F0502020204030204"/>
              </a:endParaRPr>
            </a:p>
            <a:p>
              <a:pPr defTabSz="685800">
                <a:defRPr/>
              </a:pPr>
              <a:r>
                <a:rPr lang="en-GB" sz="900" i="1" kern="0" dirty="0">
                  <a:solidFill>
                    <a:prstClr val="black"/>
                  </a:solidFill>
                  <a:latin typeface="Calibri" panose="020F0502020204030204"/>
                </a:rPr>
                <a:t>extending OGC-API Records / GeoJSON</a:t>
              </a:r>
            </a:p>
          </p:txBody>
        </p:sp>
      </p:grpSp>
      <p:sp>
        <p:nvSpPr>
          <p:cNvPr id="202" name="TextBox 201">
            <a:extLst>
              <a:ext uri="{FF2B5EF4-FFF2-40B4-BE49-F238E27FC236}">
                <a16:creationId xmlns:a16="http://schemas.microsoft.com/office/drawing/2014/main" id="{F2144C04-90D9-FD62-BE52-3656B64D3EA7}"/>
              </a:ext>
            </a:extLst>
          </p:cNvPr>
          <p:cNvSpPr txBox="1"/>
          <p:nvPr/>
        </p:nvSpPr>
        <p:spPr>
          <a:xfrm>
            <a:off x="5860730" y="1388156"/>
            <a:ext cx="3275256" cy="196208"/>
          </a:xfrm>
          <a:prstGeom prst="rect">
            <a:avLst/>
          </a:prstGeom>
          <a:noFill/>
        </p:spPr>
        <p:txBody>
          <a:bodyPr wrap="none" rtlCol="0">
            <a:spAutoFit/>
          </a:bodyPr>
          <a:lstStyle/>
          <a:p>
            <a:r>
              <a:rPr lang="en-GB" sz="675" baseline="30000" dirty="0"/>
              <a:t>4</a:t>
            </a:r>
            <a:r>
              <a:rPr lang="en-GB" sz="675" dirty="0"/>
              <a:t> Manual on WIS (WMO No. 1060), Vol II, Appendix E: WIS2 Notification Message</a:t>
            </a:r>
            <a:r>
              <a:rPr lang="en-GB" sz="675" dirty="0">
                <a:solidFill>
                  <a:srgbClr val="1F1F1F"/>
                </a:solidFill>
                <a:latin typeface="Google Sans"/>
              </a:rPr>
              <a:t> [</a:t>
            </a:r>
            <a:r>
              <a:rPr lang="en-GB" sz="675" dirty="0">
                <a:solidFill>
                  <a:srgbClr val="1F1F1F"/>
                </a:solidFill>
                <a:latin typeface="Google Sans"/>
                <a:hlinkClick r:id="rId12"/>
              </a:rPr>
              <a:t>draft</a:t>
            </a:r>
            <a:r>
              <a:rPr lang="en-GB" sz="675" dirty="0">
                <a:solidFill>
                  <a:srgbClr val="1F1F1F"/>
                </a:solidFill>
                <a:latin typeface="Google Sans"/>
              </a:rPr>
              <a:t>] </a:t>
            </a:r>
            <a:endParaRPr lang="en-GB" sz="675" dirty="0"/>
          </a:p>
        </p:txBody>
      </p:sp>
      <p:sp>
        <p:nvSpPr>
          <p:cNvPr id="203" name="TextBox 202">
            <a:extLst>
              <a:ext uri="{FF2B5EF4-FFF2-40B4-BE49-F238E27FC236}">
                <a16:creationId xmlns:a16="http://schemas.microsoft.com/office/drawing/2014/main" id="{B744290D-9E67-8BDD-E807-EDA2BAFBE98B}"/>
              </a:ext>
            </a:extLst>
          </p:cNvPr>
          <p:cNvSpPr txBox="1"/>
          <p:nvPr/>
        </p:nvSpPr>
        <p:spPr>
          <a:xfrm>
            <a:off x="6051227" y="1564566"/>
            <a:ext cx="3094117" cy="196208"/>
          </a:xfrm>
          <a:prstGeom prst="rect">
            <a:avLst/>
          </a:prstGeom>
          <a:noFill/>
        </p:spPr>
        <p:txBody>
          <a:bodyPr wrap="none" rtlCol="0">
            <a:spAutoFit/>
          </a:bodyPr>
          <a:lstStyle/>
          <a:p>
            <a:r>
              <a:rPr lang="en-GB" sz="675" baseline="30000" dirty="0"/>
              <a:t>5</a:t>
            </a:r>
            <a:r>
              <a:rPr lang="en-GB" sz="675" dirty="0"/>
              <a:t> Manual on WIS (WMO No. 1060), Vol II, Appendix D: WIS2 Topic Hierarchy</a:t>
            </a:r>
            <a:r>
              <a:rPr lang="en-GB" sz="675" dirty="0">
                <a:solidFill>
                  <a:srgbClr val="1F1F1F"/>
                </a:solidFill>
                <a:latin typeface="Google Sans"/>
              </a:rPr>
              <a:t> [</a:t>
            </a:r>
            <a:r>
              <a:rPr lang="en-GB" sz="675" dirty="0">
                <a:solidFill>
                  <a:srgbClr val="1F1F1F"/>
                </a:solidFill>
                <a:latin typeface="Google Sans"/>
                <a:hlinkClick r:id="rId13"/>
              </a:rPr>
              <a:t>draft</a:t>
            </a:r>
            <a:r>
              <a:rPr lang="en-GB" sz="675" dirty="0">
                <a:solidFill>
                  <a:srgbClr val="1F1F1F"/>
                </a:solidFill>
                <a:latin typeface="Google Sans"/>
              </a:rPr>
              <a:t>] </a:t>
            </a:r>
            <a:endParaRPr lang="en-GB" sz="675" dirty="0"/>
          </a:p>
        </p:txBody>
      </p:sp>
      <p:grpSp>
        <p:nvGrpSpPr>
          <p:cNvPr id="171" name="Group 170">
            <a:extLst>
              <a:ext uri="{FF2B5EF4-FFF2-40B4-BE49-F238E27FC236}">
                <a16:creationId xmlns:a16="http://schemas.microsoft.com/office/drawing/2014/main" id="{AEA76525-E35B-5C87-5C3A-AFA68DE7A08D}"/>
              </a:ext>
            </a:extLst>
          </p:cNvPr>
          <p:cNvGrpSpPr/>
          <p:nvPr/>
        </p:nvGrpSpPr>
        <p:grpSpPr>
          <a:xfrm>
            <a:off x="3394666" y="3194148"/>
            <a:ext cx="5171180" cy="892175"/>
            <a:chOff x="4550334" y="3889593"/>
            <a:chExt cx="6894906" cy="1189567"/>
          </a:xfrm>
        </p:grpSpPr>
        <p:sp>
          <p:nvSpPr>
            <p:cNvPr id="172" name="Rectangle 171">
              <a:extLst>
                <a:ext uri="{FF2B5EF4-FFF2-40B4-BE49-F238E27FC236}">
                  <a16:creationId xmlns:a16="http://schemas.microsoft.com/office/drawing/2014/main" id="{2DA0AF5A-DA52-751B-37E4-A3B646E32872}"/>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73" name="Straight Connector 172">
              <a:extLst>
                <a:ext uri="{FF2B5EF4-FFF2-40B4-BE49-F238E27FC236}">
                  <a16:creationId xmlns:a16="http://schemas.microsoft.com/office/drawing/2014/main" id="{158B9D2E-DA7F-087C-FE23-93CBC31C97AF}"/>
                </a:ext>
              </a:extLst>
            </p:cNvPr>
            <p:cNvCxnSpPr>
              <a:stCxn id="172"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174" name="Oval 173">
              <a:extLst>
                <a:ext uri="{FF2B5EF4-FFF2-40B4-BE49-F238E27FC236}">
                  <a16:creationId xmlns:a16="http://schemas.microsoft.com/office/drawing/2014/main" id="{1F0222F3-A509-1648-6A9A-AD8C95163D29}"/>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75" name="TextBox 174">
              <a:extLst>
                <a:ext uri="{FF2B5EF4-FFF2-40B4-BE49-F238E27FC236}">
                  <a16:creationId xmlns:a16="http://schemas.microsoft.com/office/drawing/2014/main" id="{A8133DAA-1462-CE53-7703-93D38FE84AC7}"/>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sp>
          <p:nvSpPr>
            <p:cNvPr id="176" name="TextBox 175">
              <a:extLst>
                <a:ext uri="{FF2B5EF4-FFF2-40B4-BE49-F238E27FC236}">
                  <a16:creationId xmlns:a16="http://schemas.microsoft.com/office/drawing/2014/main" id="{6CC15F56-F759-90E7-4568-1148A9DC0E20}"/>
                </a:ext>
              </a:extLst>
            </p:cNvPr>
            <p:cNvSpPr txBox="1"/>
            <p:nvPr/>
          </p:nvSpPr>
          <p:spPr>
            <a:xfrm>
              <a:off x="7571346" y="4296346"/>
              <a:ext cx="3873894" cy="584776"/>
            </a:xfrm>
            <a:prstGeom prst="rect">
              <a:avLst/>
            </a:prstGeom>
            <a:noFill/>
          </p:spPr>
          <p:txBody>
            <a:bodyPr wrap="square" rtlCol="0">
              <a:spAutoFit/>
            </a:bodyPr>
            <a:lstStyle/>
            <a:p>
              <a:pPr defTabSz="685800">
                <a:defRPr/>
              </a:pPr>
              <a:r>
                <a:rPr lang="en-GB" sz="1350" kern="0" dirty="0">
                  <a:solidFill>
                    <a:prstClr val="black"/>
                  </a:solidFill>
                  <a:latin typeface="Calibri" panose="020F0502020204030204"/>
                </a:rPr>
                <a:t>WIS2 Notification Messages</a:t>
              </a:r>
              <a:r>
                <a:rPr lang="en-GB" sz="1350" kern="0" baseline="30000" dirty="0">
                  <a:solidFill>
                    <a:prstClr val="black"/>
                  </a:solidFill>
                  <a:latin typeface="Calibri" panose="020F0502020204030204"/>
                </a:rPr>
                <a:t>4</a:t>
              </a:r>
            </a:p>
            <a:p>
              <a:pPr defTabSz="685800">
                <a:defRPr/>
              </a:pPr>
              <a:r>
                <a:rPr lang="en-GB" sz="900" i="1" kern="0" dirty="0">
                  <a:solidFill>
                    <a:prstClr val="black"/>
                  </a:solidFill>
                  <a:latin typeface="Calibri" panose="020F0502020204030204"/>
                </a:rPr>
                <a:t>GeoJSON </a:t>
              </a:r>
              <a:r>
                <a:rPr lang="en-GB" sz="900" i="1" kern="0" dirty="0" err="1">
                  <a:solidFill>
                    <a:prstClr val="black"/>
                  </a:solidFill>
                  <a:latin typeface="Calibri" panose="020F0502020204030204"/>
                </a:rPr>
                <a:t>publishe</a:t>
              </a:r>
              <a:r>
                <a:rPr lang="en-GB" sz="900" i="1" kern="0" dirty="0">
                  <a:solidFill>
                    <a:prstClr val="black"/>
                  </a:solidFill>
                  <a:latin typeface="Calibri" panose="020F0502020204030204"/>
                </a:rPr>
                <a:t>d on standardised topic hierarchy</a:t>
              </a:r>
              <a:r>
                <a:rPr lang="en-GB" sz="900" i="1" kern="0" baseline="30000" dirty="0">
                  <a:solidFill>
                    <a:prstClr val="black"/>
                  </a:solidFill>
                  <a:latin typeface="Calibri" panose="020F0502020204030204"/>
                </a:rPr>
                <a:t>5</a:t>
              </a:r>
            </a:p>
          </p:txBody>
        </p:sp>
        <p:pic>
          <p:nvPicPr>
            <p:cNvPr id="177" name="Picture 176">
              <a:extLst>
                <a:ext uri="{FF2B5EF4-FFF2-40B4-BE49-F238E27FC236}">
                  <a16:creationId xmlns:a16="http://schemas.microsoft.com/office/drawing/2014/main" id="{5F52ABD7-C451-F9A4-4119-EC7BE042D2C7}"/>
                </a:ext>
              </a:extLst>
            </p:cNvPr>
            <p:cNvPicPr>
              <a:picLocks noChangeAspect="1"/>
            </p:cNvPicPr>
            <p:nvPr/>
          </p:nvPicPr>
          <p:blipFill>
            <a:blip r:embed="rId14"/>
            <a:stretch>
              <a:fillRect/>
            </a:stretch>
          </p:blipFill>
          <p:spPr>
            <a:xfrm>
              <a:off x="5453660" y="4021798"/>
              <a:ext cx="327907" cy="477879"/>
            </a:xfrm>
            <a:prstGeom prst="rect">
              <a:avLst/>
            </a:prstGeom>
          </p:spPr>
        </p:pic>
        <p:pic>
          <p:nvPicPr>
            <p:cNvPr id="178" name="Picture 177">
              <a:extLst>
                <a:ext uri="{FF2B5EF4-FFF2-40B4-BE49-F238E27FC236}">
                  <a16:creationId xmlns:a16="http://schemas.microsoft.com/office/drawing/2014/main" id="{03A4BE0A-DE1C-2A69-2BB6-98A2B8CD56BB}"/>
                </a:ext>
              </a:extLst>
            </p:cNvPr>
            <p:cNvPicPr>
              <a:picLocks noChangeAspect="1"/>
            </p:cNvPicPr>
            <p:nvPr/>
          </p:nvPicPr>
          <p:blipFill>
            <a:blip r:embed="rId14"/>
            <a:stretch>
              <a:fillRect/>
            </a:stretch>
          </p:blipFill>
          <p:spPr>
            <a:xfrm>
              <a:off x="5828900" y="4022297"/>
              <a:ext cx="327907" cy="477879"/>
            </a:xfrm>
            <a:prstGeom prst="rect">
              <a:avLst/>
            </a:prstGeom>
          </p:spPr>
        </p:pic>
        <p:pic>
          <p:nvPicPr>
            <p:cNvPr id="179" name="Picture 178">
              <a:extLst>
                <a:ext uri="{FF2B5EF4-FFF2-40B4-BE49-F238E27FC236}">
                  <a16:creationId xmlns:a16="http://schemas.microsoft.com/office/drawing/2014/main" id="{B03CC8FB-E06B-B408-1DE3-4FA4E4CB3A91}"/>
                </a:ext>
              </a:extLst>
            </p:cNvPr>
            <p:cNvPicPr>
              <a:picLocks noChangeAspect="1"/>
            </p:cNvPicPr>
            <p:nvPr/>
          </p:nvPicPr>
          <p:blipFill>
            <a:blip r:embed="rId14"/>
            <a:stretch>
              <a:fillRect/>
            </a:stretch>
          </p:blipFill>
          <p:spPr>
            <a:xfrm>
              <a:off x="5607234" y="4531559"/>
              <a:ext cx="327907" cy="477879"/>
            </a:xfrm>
            <a:prstGeom prst="rect">
              <a:avLst/>
            </a:prstGeom>
          </p:spPr>
        </p:pic>
        <p:pic>
          <p:nvPicPr>
            <p:cNvPr id="180" name="Picture 179">
              <a:extLst>
                <a:ext uri="{FF2B5EF4-FFF2-40B4-BE49-F238E27FC236}">
                  <a16:creationId xmlns:a16="http://schemas.microsoft.com/office/drawing/2014/main" id="{7E709D06-BDC8-230C-6913-452CA5B894FB}"/>
                </a:ext>
              </a:extLst>
            </p:cNvPr>
            <p:cNvPicPr>
              <a:picLocks noChangeAspect="1"/>
            </p:cNvPicPr>
            <p:nvPr/>
          </p:nvPicPr>
          <p:blipFill>
            <a:blip r:embed="rId14"/>
            <a:stretch>
              <a:fillRect/>
            </a:stretch>
          </p:blipFill>
          <p:spPr>
            <a:xfrm>
              <a:off x="5982474" y="4532058"/>
              <a:ext cx="327907" cy="477879"/>
            </a:xfrm>
            <a:prstGeom prst="rect">
              <a:avLst/>
            </a:prstGeom>
          </p:spPr>
        </p:pic>
        <p:cxnSp>
          <p:nvCxnSpPr>
            <p:cNvPr id="181" name="Straight Arrow Connector 180">
              <a:extLst>
                <a:ext uri="{FF2B5EF4-FFF2-40B4-BE49-F238E27FC236}">
                  <a16:creationId xmlns:a16="http://schemas.microsoft.com/office/drawing/2014/main" id="{C933AFAC-7E7D-34D7-A35F-F30C61F17E1E}"/>
                </a:ext>
              </a:extLst>
            </p:cNvPr>
            <p:cNvCxnSpPr>
              <a:cxnSpLocks/>
            </p:cNvCxnSpPr>
            <p:nvPr/>
          </p:nvCxnSpPr>
          <p:spPr>
            <a:xfrm>
              <a:off x="4550334" y="3913395"/>
              <a:ext cx="690095" cy="382952"/>
            </a:xfrm>
            <a:prstGeom prst="straightConnector1">
              <a:avLst/>
            </a:prstGeom>
            <a:noFill/>
            <a:ln w="6350" cap="flat" cmpd="sng" algn="ctr">
              <a:solidFill>
                <a:sysClr val="windowText" lastClr="000000"/>
              </a:solidFill>
              <a:prstDash val="solid"/>
              <a:miter lim="800000"/>
              <a:tailEnd type="triangle"/>
            </a:ln>
            <a:effectLst/>
          </p:spPr>
        </p:cxnSp>
      </p:grpSp>
      <p:grpSp>
        <p:nvGrpSpPr>
          <p:cNvPr id="9" name="Group 8">
            <a:extLst>
              <a:ext uri="{FF2B5EF4-FFF2-40B4-BE49-F238E27FC236}">
                <a16:creationId xmlns:a16="http://schemas.microsoft.com/office/drawing/2014/main" id="{88DBC53D-2D24-B246-852E-D93F09C07788}"/>
              </a:ext>
            </a:extLst>
          </p:cNvPr>
          <p:cNvGrpSpPr/>
          <p:nvPr/>
        </p:nvGrpSpPr>
        <p:grpSpPr>
          <a:xfrm>
            <a:off x="3408034" y="2155301"/>
            <a:ext cx="4617266" cy="963550"/>
            <a:chOff x="4544046" y="1730734"/>
            <a:chExt cx="6156354" cy="1284733"/>
          </a:xfrm>
        </p:grpSpPr>
        <p:grpSp>
          <p:nvGrpSpPr>
            <p:cNvPr id="151" name="Group 150">
              <a:extLst>
                <a:ext uri="{FF2B5EF4-FFF2-40B4-BE49-F238E27FC236}">
                  <a16:creationId xmlns:a16="http://schemas.microsoft.com/office/drawing/2014/main" id="{756EE958-6BA5-0194-CA6C-C9D2A3B73052}"/>
                </a:ext>
              </a:extLst>
            </p:cNvPr>
            <p:cNvGrpSpPr/>
            <p:nvPr/>
          </p:nvGrpSpPr>
          <p:grpSpPr>
            <a:xfrm>
              <a:off x="5289144" y="1730734"/>
              <a:ext cx="5411256" cy="1189567"/>
              <a:chOff x="5313257" y="1290320"/>
              <a:chExt cx="5411256" cy="1189567"/>
            </a:xfrm>
          </p:grpSpPr>
          <p:sp>
            <p:nvSpPr>
              <p:cNvPr id="152" name="Rectangle 151">
                <a:extLst>
                  <a:ext uri="{FF2B5EF4-FFF2-40B4-BE49-F238E27FC236}">
                    <a16:creationId xmlns:a16="http://schemas.microsoft.com/office/drawing/2014/main" id="{AA61BC5B-009A-BB0A-0D32-51119B616859}"/>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153" name="Picture 152">
                <a:extLst>
                  <a:ext uri="{FF2B5EF4-FFF2-40B4-BE49-F238E27FC236}">
                    <a16:creationId xmlns:a16="http://schemas.microsoft.com/office/drawing/2014/main" id="{31B90581-99A8-C50D-3AB0-561B5459C14B}"/>
                  </a:ext>
                </a:extLst>
              </p:cNvPr>
              <p:cNvPicPr>
                <a:picLocks noChangeAspect="1"/>
              </p:cNvPicPr>
              <p:nvPr/>
            </p:nvPicPr>
            <p:blipFill>
              <a:blip r:embed="rId15"/>
              <a:stretch>
                <a:fillRect/>
              </a:stretch>
            </p:blipFill>
            <p:spPr>
              <a:xfrm>
                <a:off x="5450838" y="1429250"/>
                <a:ext cx="312793" cy="455853"/>
              </a:xfrm>
              <a:prstGeom prst="rect">
                <a:avLst/>
              </a:prstGeom>
            </p:spPr>
          </p:pic>
          <p:pic>
            <p:nvPicPr>
              <p:cNvPr id="154" name="Picture 153">
                <a:extLst>
                  <a:ext uri="{FF2B5EF4-FFF2-40B4-BE49-F238E27FC236}">
                    <a16:creationId xmlns:a16="http://schemas.microsoft.com/office/drawing/2014/main" id="{08D8C0D4-35A0-9948-B14F-B41F4B62F181}"/>
                  </a:ext>
                </a:extLst>
              </p:cNvPr>
              <p:cNvPicPr>
                <a:picLocks noChangeAspect="1"/>
              </p:cNvPicPr>
              <p:nvPr/>
            </p:nvPicPr>
            <p:blipFill>
              <a:blip r:embed="rId15"/>
              <a:stretch>
                <a:fillRect/>
              </a:stretch>
            </p:blipFill>
            <p:spPr>
              <a:xfrm>
                <a:off x="5828900" y="1429250"/>
                <a:ext cx="312793" cy="455853"/>
              </a:xfrm>
              <a:prstGeom prst="rect">
                <a:avLst/>
              </a:prstGeom>
            </p:spPr>
          </p:pic>
          <p:pic>
            <p:nvPicPr>
              <p:cNvPr id="155" name="Picture 154">
                <a:extLst>
                  <a:ext uri="{FF2B5EF4-FFF2-40B4-BE49-F238E27FC236}">
                    <a16:creationId xmlns:a16="http://schemas.microsoft.com/office/drawing/2014/main" id="{EFC49CB6-9EA8-8B32-DB01-61E7F8A5D4BC}"/>
                  </a:ext>
                </a:extLst>
              </p:cNvPr>
              <p:cNvPicPr>
                <a:picLocks noChangeAspect="1"/>
              </p:cNvPicPr>
              <p:nvPr/>
            </p:nvPicPr>
            <p:blipFill>
              <a:blip r:embed="rId15"/>
              <a:stretch>
                <a:fillRect/>
              </a:stretch>
            </p:blipFill>
            <p:spPr>
              <a:xfrm>
                <a:off x="5607234" y="1927724"/>
                <a:ext cx="312793" cy="455853"/>
              </a:xfrm>
              <a:prstGeom prst="rect">
                <a:avLst/>
              </a:prstGeom>
            </p:spPr>
          </p:pic>
          <p:pic>
            <p:nvPicPr>
              <p:cNvPr id="156" name="Picture 155">
                <a:extLst>
                  <a:ext uri="{FF2B5EF4-FFF2-40B4-BE49-F238E27FC236}">
                    <a16:creationId xmlns:a16="http://schemas.microsoft.com/office/drawing/2014/main" id="{CB681336-CEAC-6647-DC1A-E18C7417D136}"/>
                  </a:ext>
                </a:extLst>
              </p:cNvPr>
              <p:cNvPicPr>
                <a:picLocks noChangeAspect="1"/>
              </p:cNvPicPr>
              <p:nvPr/>
            </p:nvPicPr>
            <p:blipFill>
              <a:blip r:embed="rId15"/>
              <a:stretch>
                <a:fillRect/>
              </a:stretch>
            </p:blipFill>
            <p:spPr>
              <a:xfrm>
                <a:off x="5985296" y="1927724"/>
                <a:ext cx="312793" cy="455853"/>
              </a:xfrm>
              <a:prstGeom prst="rect">
                <a:avLst/>
              </a:prstGeom>
            </p:spPr>
          </p:pic>
          <p:cxnSp>
            <p:nvCxnSpPr>
              <p:cNvPr id="157" name="Straight Connector 156">
                <a:extLst>
                  <a:ext uri="{FF2B5EF4-FFF2-40B4-BE49-F238E27FC236}">
                    <a16:creationId xmlns:a16="http://schemas.microsoft.com/office/drawing/2014/main" id="{6C682072-A9C8-ADE9-9A5C-CD4BA7B9E726}"/>
                  </a:ext>
                </a:extLst>
              </p:cNvPr>
              <p:cNvCxnSpPr>
                <a:stCxn id="152"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158" name="Oval 157">
                <a:extLst>
                  <a:ext uri="{FF2B5EF4-FFF2-40B4-BE49-F238E27FC236}">
                    <a16:creationId xmlns:a16="http://schemas.microsoft.com/office/drawing/2014/main" id="{E164FF17-9213-B291-A819-09AA60F91E95}"/>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59" name="TextBox 158">
                <a:extLst>
                  <a:ext uri="{FF2B5EF4-FFF2-40B4-BE49-F238E27FC236}">
                    <a16:creationId xmlns:a16="http://schemas.microsoft.com/office/drawing/2014/main" id="{3814AE72-0BD4-5778-3097-2F7809CC4AAB}"/>
                  </a:ext>
                </a:extLst>
              </p:cNvPr>
              <p:cNvSpPr txBox="1"/>
              <p:nvPr/>
            </p:nvSpPr>
            <p:spPr>
              <a:xfrm>
                <a:off x="6541984" y="1915590"/>
                <a:ext cx="903461" cy="292388"/>
              </a:xfrm>
              <a:prstGeom prst="rect">
                <a:avLst/>
              </a:prstGeom>
              <a:noFill/>
            </p:spPr>
            <p:txBody>
              <a:bodyPr wrap="square" rtlCol="0">
                <a:spAutoFit/>
              </a:bodyPr>
              <a:lstStyle/>
              <a:p>
                <a:pPr algn="ctr" defTabSz="685800">
                  <a:defRPr/>
                </a:pPr>
                <a:r>
                  <a:rPr lang="en-GB" sz="825" kern="0" dirty="0">
                    <a:solidFill>
                      <a:prstClr val="black"/>
                    </a:solidFill>
                    <a:latin typeface="Calibri" panose="020F0502020204030204"/>
                  </a:rPr>
                  <a:t>HTTPS</a:t>
                </a:r>
              </a:p>
            </p:txBody>
          </p:sp>
          <p:sp>
            <p:nvSpPr>
              <p:cNvPr id="160" name="TextBox 159">
                <a:extLst>
                  <a:ext uri="{FF2B5EF4-FFF2-40B4-BE49-F238E27FC236}">
                    <a16:creationId xmlns:a16="http://schemas.microsoft.com/office/drawing/2014/main" id="{45889F1F-B273-5107-0BA0-309372B084DB}"/>
                  </a:ext>
                </a:extLst>
              </p:cNvPr>
              <p:cNvSpPr txBox="1"/>
              <p:nvPr/>
            </p:nvSpPr>
            <p:spPr>
              <a:xfrm>
                <a:off x="7571346" y="1697073"/>
                <a:ext cx="3153167" cy="677108"/>
              </a:xfrm>
              <a:prstGeom prst="rect">
                <a:avLst/>
              </a:prstGeom>
              <a:noFill/>
            </p:spPr>
            <p:txBody>
              <a:bodyPr wrap="square" rtlCol="0">
                <a:spAutoFit/>
              </a:bodyPr>
              <a:lstStyle/>
              <a:p>
                <a:pPr defTabSz="685800">
                  <a:defRPr/>
                </a:pPr>
                <a:r>
                  <a:rPr lang="en-GB" sz="1350" kern="0" dirty="0">
                    <a:solidFill>
                      <a:prstClr val="black"/>
                    </a:solidFill>
                    <a:latin typeface="Calibri" panose="020F0502020204030204"/>
                  </a:rPr>
                  <a:t>files in WMO approved data  format</a:t>
                </a:r>
              </a:p>
            </p:txBody>
          </p:sp>
        </p:grpSp>
        <p:cxnSp>
          <p:nvCxnSpPr>
            <p:cNvPr id="8" name="Straight Arrow Connector 7">
              <a:extLst>
                <a:ext uri="{FF2B5EF4-FFF2-40B4-BE49-F238E27FC236}">
                  <a16:creationId xmlns:a16="http://schemas.microsoft.com/office/drawing/2014/main" id="{22952B81-6B58-C708-0A74-6E8766B9D919}"/>
                </a:ext>
              </a:extLst>
            </p:cNvPr>
            <p:cNvCxnSpPr>
              <a:cxnSpLocks/>
            </p:cNvCxnSpPr>
            <p:nvPr/>
          </p:nvCxnSpPr>
          <p:spPr>
            <a:xfrm flipV="1">
              <a:off x="4544046" y="2632515"/>
              <a:ext cx="690095" cy="382952"/>
            </a:xfrm>
            <a:prstGeom prst="straightConnector1">
              <a:avLst/>
            </a:prstGeom>
            <a:noFill/>
            <a:ln w="6350" cap="flat" cmpd="sng" algn="ctr">
              <a:solidFill>
                <a:sysClr val="windowText" lastClr="000000"/>
              </a:solidFill>
              <a:prstDash val="solid"/>
              <a:miter lim="800000"/>
              <a:tailEnd type="triangle"/>
            </a:ln>
            <a:effectLst/>
          </p:spPr>
        </p:cxnSp>
      </p:grpSp>
      <p:pic>
        <p:nvPicPr>
          <p:cNvPr id="10" name="Picture 9">
            <a:extLst>
              <a:ext uri="{FF2B5EF4-FFF2-40B4-BE49-F238E27FC236}">
                <a16:creationId xmlns:a16="http://schemas.microsoft.com/office/drawing/2014/main" id="{8DF69AE2-5A7B-2433-7F17-D792CBE6A5FB}"/>
              </a:ext>
            </a:extLst>
          </p:cNvPr>
          <p:cNvPicPr>
            <a:picLocks noChangeAspect="1"/>
          </p:cNvPicPr>
          <p:nvPr/>
        </p:nvPicPr>
        <p:blipFill>
          <a:blip r:embed="rId16"/>
          <a:stretch>
            <a:fillRect/>
          </a:stretch>
        </p:blipFill>
        <p:spPr>
          <a:xfrm>
            <a:off x="4333740" y="1634461"/>
            <a:ext cx="388517" cy="378479"/>
          </a:xfrm>
          <a:prstGeom prst="rect">
            <a:avLst/>
          </a:prstGeom>
        </p:spPr>
      </p:pic>
      <p:pic>
        <p:nvPicPr>
          <p:cNvPr id="5" name="Picture 2" descr="United Kingdoms of Westeros flag (PegasusTargaryen) (Hidden)">
            <a:extLst>
              <a:ext uri="{FF2B5EF4-FFF2-40B4-BE49-F238E27FC236}">
                <a16:creationId xmlns:a16="http://schemas.microsoft.com/office/drawing/2014/main" id="{ED1A72A5-A61A-424D-5FF0-463BFDF6608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0790" y="3087781"/>
            <a:ext cx="356797" cy="22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34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09"/>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0"/>
                                          </p:stCondLst>
                                        </p:cTn>
                                        <p:tgtEl>
                                          <p:spTgt spid="17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250"/>
                                  </p:stCondLst>
                                  <p:childTnLst>
                                    <p:set>
                                      <p:cBhvr>
                                        <p:cTn id="12" dur="1" fill="hold">
                                          <p:stCondLst>
                                            <p:cond delay="9"/>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372DF1F-FD10-65AF-1BF4-3AB26C268717}"/>
              </a:ext>
            </a:extLst>
          </p:cNvPr>
          <p:cNvGrpSpPr/>
          <p:nvPr/>
        </p:nvGrpSpPr>
        <p:grpSpPr>
          <a:xfrm>
            <a:off x="3695317" y="1901566"/>
            <a:ext cx="1806500" cy="2899867"/>
            <a:chOff x="4927089" y="1392421"/>
            <a:chExt cx="2408667" cy="3866489"/>
          </a:xfrm>
        </p:grpSpPr>
        <p:grpSp>
          <p:nvGrpSpPr>
            <p:cNvPr id="3" name="Group 2">
              <a:extLst>
                <a:ext uri="{FF2B5EF4-FFF2-40B4-BE49-F238E27FC236}">
                  <a16:creationId xmlns:a16="http://schemas.microsoft.com/office/drawing/2014/main" id="{FF66FD50-E383-3BB4-DB00-D9AD1070F75C}"/>
                </a:ext>
              </a:extLst>
            </p:cNvPr>
            <p:cNvGrpSpPr/>
            <p:nvPr/>
          </p:nvGrpSpPr>
          <p:grpSpPr>
            <a:xfrm>
              <a:off x="4927089" y="1683908"/>
              <a:ext cx="2408667" cy="3575002"/>
              <a:chOff x="4953000" y="695536"/>
              <a:chExt cx="2492444" cy="5135333"/>
            </a:xfrm>
          </p:grpSpPr>
          <p:sp>
            <p:nvSpPr>
              <p:cNvPr id="4" name="Rectangle: Rounded Corners 111">
                <a:extLst>
                  <a:ext uri="{FF2B5EF4-FFF2-40B4-BE49-F238E27FC236}">
                    <a16:creationId xmlns:a16="http://schemas.microsoft.com/office/drawing/2014/main" id="{122B537F-137B-C1F6-D116-96C5EB186991}"/>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 name="TextBox 12">
                <a:extLst>
                  <a:ext uri="{FF2B5EF4-FFF2-40B4-BE49-F238E27FC236}">
                    <a16:creationId xmlns:a16="http://schemas.microsoft.com/office/drawing/2014/main" id="{8A6EFAD2-30F1-7C9A-BE34-CCE37E33001E}"/>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14" name="Picture 13">
              <a:extLst>
                <a:ext uri="{FF2B5EF4-FFF2-40B4-BE49-F238E27FC236}">
                  <a16:creationId xmlns:a16="http://schemas.microsoft.com/office/drawing/2014/main" id="{836DCDC0-796B-45A3-791B-58B548C2570D}"/>
                </a:ext>
              </a:extLst>
            </p:cNvPr>
            <p:cNvPicPr>
              <a:picLocks noChangeAspect="1"/>
            </p:cNvPicPr>
            <p:nvPr/>
          </p:nvPicPr>
          <p:blipFill>
            <a:blip r:embed="rId3"/>
            <a:stretch>
              <a:fillRect/>
            </a:stretch>
          </p:blipFill>
          <p:spPr>
            <a:xfrm>
              <a:off x="5854819" y="1392421"/>
              <a:ext cx="518022" cy="504638"/>
            </a:xfrm>
            <a:prstGeom prst="rect">
              <a:avLst/>
            </a:prstGeom>
          </p:spPr>
        </p:pic>
      </p:grpSp>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4"/>
          <a:stretch>
            <a:fillRect/>
          </a:stretch>
        </p:blipFill>
        <p:spPr>
          <a:xfrm>
            <a:off x="-2434" y="4770121"/>
            <a:ext cx="2197197" cy="1230629"/>
          </a:xfrm>
          <a:prstGeom prst="rect">
            <a:avLst/>
          </a:prstGeom>
        </p:spPr>
      </p:pic>
      <p:pic>
        <p:nvPicPr>
          <p:cNvPr id="114" name="Picture 113">
            <a:extLst>
              <a:ext uri="{FF2B5EF4-FFF2-40B4-BE49-F238E27FC236}">
                <a16:creationId xmlns:a16="http://schemas.microsoft.com/office/drawing/2014/main" id="{C6062258-FB70-E50F-0513-EC6053E22C89}"/>
              </a:ext>
            </a:extLst>
          </p:cNvPr>
          <p:cNvPicPr>
            <a:picLocks noChangeAspect="1"/>
          </p:cNvPicPr>
          <p:nvPr/>
        </p:nvPicPr>
        <p:blipFill>
          <a:blip r:embed="rId5"/>
          <a:stretch>
            <a:fillRect/>
          </a:stretch>
        </p:blipFill>
        <p:spPr>
          <a:xfrm>
            <a:off x="401803" y="2649961"/>
            <a:ext cx="551229" cy="895748"/>
          </a:xfrm>
          <a:prstGeom prst="rect">
            <a:avLst/>
          </a:prstGeom>
        </p:spPr>
      </p:pic>
      <p:grpSp>
        <p:nvGrpSpPr>
          <p:cNvPr id="151" name="Group 150">
            <a:extLst>
              <a:ext uri="{FF2B5EF4-FFF2-40B4-BE49-F238E27FC236}">
                <a16:creationId xmlns:a16="http://schemas.microsoft.com/office/drawing/2014/main" id="{756EE958-6BA5-0194-CA6C-C9D2A3B73052}"/>
              </a:ext>
            </a:extLst>
          </p:cNvPr>
          <p:cNvGrpSpPr/>
          <p:nvPr/>
        </p:nvGrpSpPr>
        <p:grpSpPr>
          <a:xfrm>
            <a:off x="3984943" y="2310614"/>
            <a:ext cx="1599140" cy="892175"/>
            <a:chOff x="5313257" y="1290320"/>
            <a:chExt cx="2132187" cy="1189567"/>
          </a:xfrm>
        </p:grpSpPr>
        <p:sp>
          <p:nvSpPr>
            <p:cNvPr id="152" name="Rectangle 151">
              <a:extLst>
                <a:ext uri="{FF2B5EF4-FFF2-40B4-BE49-F238E27FC236}">
                  <a16:creationId xmlns:a16="http://schemas.microsoft.com/office/drawing/2014/main" id="{AA61BC5B-009A-BB0A-0D32-51119B616859}"/>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153" name="Picture 152">
              <a:extLst>
                <a:ext uri="{FF2B5EF4-FFF2-40B4-BE49-F238E27FC236}">
                  <a16:creationId xmlns:a16="http://schemas.microsoft.com/office/drawing/2014/main" id="{31B90581-99A8-C50D-3AB0-561B5459C14B}"/>
                </a:ext>
              </a:extLst>
            </p:cNvPr>
            <p:cNvPicPr>
              <a:picLocks noChangeAspect="1"/>
            </p:cNvPicPr>
            <p:nvPr/>
          </p:nvPicPr>
          <p:blipFill>
            <a:blip r:embed="rId6"/>
            <a:stretch>
              <a:fillRect/>
            </a:stretch>
          </p:blipFill>
          <p:spPr>
            <a:xfrm>
              <a:off x="5450838" y="1429250"/>
              <a:ext cx="312793" cy="455853"/>
            </a:xfrm>
            <a:prstGeom prst="rect">
              <a:avLst/>
            </a:prstGeom>
          </p:spPr>
        </p:pic>
        <p:pic>
          <p:nvPicPr>
            <p:cNvPr id="154" name="Picture 153">
              <a:extLst>
                <a:ext uri="{FF2B5EF4-FFF2-40B4-BE49-F238E27FC236}">
                  <a16:creationId xmlns:a16="http://schemas.microsoft.com/office/drawing/2014/main" id="{08D8C0D4-35A0-9948-B14F-B41F4B62F181}"/>
                </a:ext>
              </a:extLst>
            </p:cNvPr>
            <p:cNvPicPr>
              <a:picLocks noChangeAspect="1"/>
            </p:cNvPicPr>
            <p:nvPr/>
          </p:nvPicPr>
          <p:blipFill>
            <a:blip r:embed="rId6"/>
            <a:stretch>
              <a:fillRect/>
            </a:stretch>
          </p:blipFill>
          <p:spPr>
            <a:xfrm>
              <a:off x="5828900" y="1429250"/>
              <a:ext cx="312793" cy="455853"/>
            </a:xfrm>
            <a:prstGeom prst="rect">
              <a:avLst/>
            </a:prstGeom>
          </p:spPr>
        </p:pic>
        <p:pic>
          <p:nvPicPr>
            <p:cNvPr id="155" name="Picture 154">
              <a:extLst>
                <a:ext uri="{FF2B5EF4-FFF2-40B4-BE49-F238E27FC236}">
                  <a16:creationId xmlns:a16="http://schemas.microsoft.com/office/drawing/2014/main" id="{EFC49CB6-9EA8-8B32-DB01-61E7F8A5D4BC}"/>
                </a:ext>
              </a:extLst>
            </p:cNvPr>
            <p:cNvPicPr>
              <a:picLocks noChangeAspect="1"/>
            </p:cNvPicPr>
            <p:nvPr/>
          </p:nvPicPr>
          <p:blipFill>
            <a:blip r:embed="rId6"/>
            <a:stretch>
              <a:fillRect/>
            </a:stretch>
          </p:blipFill>
          <p:spPr>
            <a:xfrm>
              <a:off x="5607234" y="1927724"/>
              <a:ext cx="312793" cy="455853"/>
            </a:xfrm>
            <a:prstGeom prst="rect">
              <a:avLst/>
            </a:prstGeom>
          </p:spPr>
        </p:pic>
        <p:pic>
          <p:nvPicPr>
            <p:cNvPr id="156" name="Picture 155">
              <a:extLst>
                <a:ext uri="{FF2B5EF4-FFF2-40B4-BE49-F238E27FC236}">
                  <a16:creationId xmlns:a16="http://schemas.microsoft.com/office/drawing/2014/main" id="{CB681336-CEAC-6647-DC1A-E18C7417D136}"/>
                </a:ext>
              </a:extLst>
            </p:cNvPr>
            <p:cNvPicPr>
              <a:picLocks noChangeAspect="1"/>
            </p:cNvPicPr>
            <p:nvPr/>
          </p:nvPicPr>
          <p:blipFill>
            <a:blip r:embed="rId6"/>
            <a:stretch>
              <a:fillRect/>
            </a:stretch>
          </p:blipFill>
          <p:spPr>
            <a:xfrm>
              <a:off x="5985296" y="1927724"/>
              <a:ext cx="312793" cy="455853"/>
            </a:xfrm>
            <a:prstGeom prst="rect">
              <a:avLst/>
            </a:prstGeom>
          </p:spPr>
        </p:pic>
        <p:cxnSp>
          <p:nvCxnSpPr>
            <p:cNvPr id="157" name="Straight Connector 156">
              <a:extLst>
                <a:ext uri="{FF2B5EF4-FFF2-40B4-BE49-F238E27FC236}">
                  <a16:creationId xmlns:a16="http://schemas.microsoft.com/office/drawing/2014/main" id="{6C682072-A9C8-ADE9-9A5C-CD4BA7B9E726}"/>
                </a:ext>
              </a:extLst>
            </p:cNvPr>
            <p:cNvCxnSpPr>
              <a:cxnSpLocks/>
              <a:stCxn id="152"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158" name="Oval 157">
              <a:extLst>
                <a:ext uri="{FF2B5EF4-FFF2-40B4-BE49-F238E27FC236}">
                  <a16:creationId xmlns:a16="http://schemas.microsoft.com/office/drawing/2014/main" id="{E164FF17-9213-B291-A819-09AA60F91E95}"/>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59" name="TextBox 158">
              <a:extLst>
                <a:ext uri="{FF2B5EF4-FFF2-40B4-BE49-F238E27FC236}">
                  <a16:creationId xmlns:a16="http://schemas.microsoft.com/office/drawing/2014/main" id="{3814AE72-0BD4-5778-3097-2F7809CC4AAB}"/>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171" name="Group 170">
            <a:extLst>
              <a:ext uri="{FF2B5EF4-FFF2-40B4-BE49-F238E27FC236}">
                <a16:creationId xmlns:a16="http://schemas.microsoft.com/office/drawing/2014/main" id="{AEA76525-E35B-5C87-5C3A-AFA68DE7A08D}"/>
              </a:ext>
            </a:extLst>
          </p:cNvPr>
          <p:cNvGrpSpPr/>
          <p:nvPr/>
        </p:nvGrpSpPr>
        <p:grpSpPr>
          <a:xfrm>
            <a:off x="3984943" y="3422020"/>
            <a:ext cx="1599140" cy="892175"/>
            <a:chOff x="5313257" y="3889593"/>
            <a:chExt cx="2132187" cy="1189567"/>
          </a:xfrm>
        </p:grpSpPr>
        <p:sp>
          <p:nvSpPr>
            <p:cNvPr id="172" name="Rectangle 171">
              <a:extLst>
                <a:ext uri="{FF2B5EF4-FFF2-40B4-BE49-F238E27FC236}">
                  <a16:creationId xmlns:a16="http://schemas.microsoft.com/office/drawing/2014/main" id="{2DA0AF5A-DA52-751B-37E4-A3B646E32872}"/>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73" name="Straight Connector 172">
              <a:extLst>
                <a:ext uri="{FF2B5EF4-FFF2-40B4-BE49-F238E27FC236}">
                  <a16:creationId xmlns:a16="http://schemas.microsoft.com/office/drawing/2014/main" id="{158B9D2E-DA7F-087C-FE23-93CBC31C97AF}"/>
                </a:ext>
              </a:extLst>
            </p:cNvPr>
            <p:cNvCxnSpPr>
              <a:cxnSpLocks/>
              <a:stCxn id="172"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174" name="Oval 173">
              <a:extLst>
                <a:ext uri="{FF2B5EF4-FFF2-40B4-BE49-F238E27FC236}">
                  <a16:creationId xmlns:a16="http://schemas.microsoft.com/office/drawing/2014/main" id="{1F0222F3-A509-1648-6A9A-AD8C95163D29}"/>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75" name="TextBox 174">
              <a:extLst>
                <a:ext uri="{FF2B5EF4-FFF2-40B4-BE49-F238E27FC236}">
                  <a16:creationId xmlns:a16="http://schemas.microsoft.com/office/drawing/2014/main" id="{A8133DAA-1462-CE53-7703-93D38FE84AC7}"/>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177" name="Picture 176">
              <a:extLst>
                <a:ext uri="{FF2B5EF4-FFF2-40B4-BE49-F238E27FC236}">
                  <a16:creationId xmlns:a16="http://schemas.microsoft.com/office/drawing/2014/main" id="{5F52ABD7-C451-F9A4-4119-EC7BE042D2C7}"/>
                </a:ext>
              </a:extLst>
            </p:cNvPr>
            <p:cNvPicPr>
              <a:picLocks noChangeAspect="1"/>
            </p:cNvPicPr>
            <p:nvPr/>
          </p:nvPicPr>
          <p:blipFill>
            <a:blip r:embed="rId7"/>
            <a:stretch>
              <a:fillRect/>
            </a:stretch>
          </p:blipFill>
          <p:spPr>
            <a:xfrm>
              <a:off x="5453660" y="4021798"/>
              <a:ext cx="327907" cy="477879"/>
            </a:xfrm>
            <a:prstGeom prst="rect">
              <a:avLst/>
            </a:prstGeom>
          </p:spPr>
        </p:pic>
        <p:pic>
          <p:nvPicPr>
            <p:cNvPr id="178" name="Picture 177">
              <a:extLst>
                <a:ext uri="{FF2B5EF4-FFF2-40B4-BE49-F238E27FC236}">
                  <a16:creationId xmlns:a16="http://schemas.microsoft.com/office/drawing/2014/main" id="{03A4BE0A-DE1C-2A69-2BB6-98A2B8CD56BB}"/>
                </a:ext>
              </a:extLst>
            </p:cNvPr>
            <p:cNvPicPr>
              <a:picLocks noChangeAspect="1"/>
            </p:cNvPicPr>
            <p:nvPr/>
          </p:nvPicPr>
          <p:blipFill>
            <a:blip r:embed="rId7"/>
            <a:stretch>
              <a:fillRect/>
            </a:stretch>
          </p:blipFill>
          <p:spPr>
            <a:xfrm>
              <a:off x="5828900" y="4022297"/>
              <a:ext cx="327907" cy="477879"/>
            </a:xfrm>
            <a:prstGeom prst="rect">
              <a:avLst/>
            </a:prstGeom>
          </p:spPr>
        </p:pic>
        <p:pic>
          <p:nvPicPr>
            <p:cNvPr id="179" name="Picture 178">
              <a:extLst>
                <a:ext uri="{FF2B5EF4-FFF2-40B4-BE49-F238E27FC236}">
                  <a16:creationId xmlns:a16="http://schemas.microsoft.com/office/drawing/2014/main" id="{B03CC8FB-E06B-B408-1DE3-4FA4E4CB3A91}"/>
                </a:ext>
              </a:extLst>
            </p:cNvPr>
            <p:cNvPicPr>
              <a:picLocks noChangeAspect="1"/>
            </p:cNvPicPr>
            <p:nvPr/>
          </p:nvPicPr>
          <p:blipFill>
            <a:blip r:embed="rId7"/>
            <a:stretch>
              <a:fillRect/>
            </a:stretch>
          </p:blipFill>
          <p:spPr>
            <a:xfrm>
              <a:off x="5607234" y="4531559"/>
              <a:ext cx="327907" cy="477879"/>
            </a:xfrm>
            <a:prstGeom prst="rect">
              <a:avLst/>
            </a:prstGeom>
          </p:spPr>
        </p:pic>
        <p:pic>
          <p:nvPicPr>
            <p:cNvPr id="180" name="Picture 179">
              <a:extLst>
                <a:ext uri="{FF2B5EF4-FFF2-40B4-BE49-F238E27FC236}">
                  <a16:creationId xmlns:a16="http://schemas.microsoft.com/office/drawing/2014/main" id="{7E709D06-BDC8-230C-6913-452CA5B894FB}"/>
                </a:ext>
              </a:extLst>
            </p:cNvPr>
            <p:cNvPicPr>
              <a:picLocks noChangeAspect="1"/>
            </p:cNvPicPr>
            <p:nvPr/>
          </p:nvPicPr>
          <p:blipFill>
            <a:blip r:embed="rId7"/>
            <a:stretch>
              <a:fillRect/>
            </a:stretch>
          </p:blipFill>
          <p:spPr>
            <a:xfrm>
              <a:off x="5982474" y="4532058"/>
              <a:ext cx="327907" cy="477879"/>
            </a:xfrm>
            <a:prstGeom prst="rect">
              <a:avLst/>
            </a:prstGeom>
          </p:spPr>
        </p:pic>
      </p:grpSp>
      <p:sp>
        <p:nvSpPr>
          <p:cNvPr id="189" name="TextBox 188">
            <a:extLst>
              <a:ext uri="{FF2B5EF4-FFF2-40B4-BE49-F238E27FC236}">
                <a16:creationId xmlns:a16="http://schemas.microsoft.com/office/drawing/2014/main" id="{7585FC75-B15E-D77B-3A6D-3E70EC7D06D2}"/>
              </a:ext>
            </a:extLst>
          </p:cNvPr>
          <p:cNvSpPr txBox="1"/>
          <p:nvPr/>
        </p:nvSpPr>
        <p:spPr>
          <a:xfrm>
            <a:off x="5749201" y="860882"/>
            <a:ext cx="3398687" cy="196208"/>
          </a:xfrm>
          <a:prstGeom prst="rect">
            <a:avLst/>
          </a:prstGeom>
          <a:noFill/>
        </p:spPr>
        <p:txBody>
          <a:bodyPr wrap="none" rtlCol="0">
            <a:spAutoFit/>
          </a:bodyPr>
          <a:lstStyle/>
          <a:p>
            <a:r>
              <a:rPr lang="en-GB" sz="675" baseline="30000"/>
              <a:t>1</a:t>
            </a:r>
            <a:r>
              <a:rPr lang="en-GB" sz="675"/>
              <a:t> Manual on WIS (WMO No. 1060), Vol II, Appendix F: WMO Core Metadata Profile 2</a:t>
            </a:r>
            <a:r>
              <a:rPr lang="en-GB" sz="675">
                <a:solidFill>
                  <a:srgbClr val="1F1F1F"/>
                </a:solidFill>
                <a:latin typeface="Google Sans"/>
              </a:rPr>
              <a:t> [</a:t>
            </a:r>
            <a:r>
              <a:rPr lang="en-GB" sz="675">
                <a:solidFill>
                  <a:srgbClr val="1F1F1F"/>
                </a:solidFill>
                <a:latin typeface="Google Sans"/>
                <a:hlinkClick r:id="rId8"/>
              </a:rPr>
              <a:t>draft</a:t>
            </a:r>
            <a:r>
              <a:rPr lang="en-GB" sz="675">
                <a:solidFill>
                  <a:srgbClr val="1F1F1F"/>
                </a:solidFill>
                <a:latin typeface="Google Sans"/>
              </a:rPr>
              <a:t>] </a:t>
            </a:r>
            <a:endParaRPr lang="en-GB" sz="675"/>
          </a:p>
        </p:txBody>
      </p:sp>
      <p:grpSp>
        <p:nvGrpSpPr>
          <p:cNvPr id="200" name="Group 199">
            <a:extLst>
              <a:ext uri="{FF2B5EF4-FFF2-40B4-BE49-F238E27FC236}">
                <a16:creationId xmlns:a16="http://schemas.microsoft.com/office/drawing/2014/main" id="{2349C675-4021-43CB-2859-FD8708D0EC7E}"/>
              </a:ext>
            </a:extLst>
          </p:cNvPr>
          <p:cNvGrpSpPr/>
          <p:nvPr/>
        </p:nvGrpSpPr>
        <p:grpSpPr>
          <a:xfrm>
            <a:off x="4088129" y="4926692"/>
            <a:ext cx="3720661" cy="859826"/>
            <a:chOff x="5763632" y="5642167"/>
            <a:chExt cx="4960881" cy="1146435"/>
          </a:xfrm>
        </p:grpSpPr>
        <p:grpSp>
          <p:nvGrpSpPr>
            <p:cNvPr id="190" name="Group 189">
              <a:extLst>
                <a:ext uri="{FF2B5EF4-FFF2-40B4-BE49-F238E27FC236}">
                  <a16:creationId xmlns:a16="http://schemas.microsoft.com/office/drawing/2014/main" id="{44055AF0-63E5-90CC-2A85-3141DF9E514A}"/>
                </a:ext>
              </a:extLst>
            </p:cNvPr>
            <p:cNvGrpSpPr/>
            <p:nvPr/>
          </p:nvGrpSpPr>
          <p:grpSpPr>
            <a:xfrm>
              <a:off x="5763632" y="5642167"/>
              <a:ext cx="915208" cy="1146435"/>
              <a:chOff x="5763630" y="5642167"/>
              <a:chExt cx="915208" cy="1146435"/>
            </a:xfrm>
          </p:grpSpPr>
          <p:grpSp>
            <p:nvGrpSpPr>
              <p:cNvPr id="191" name="Group 190">
                <a:extLst>
                  <a:ext uri="{FF2B5EF4-FFF2-40B4-BE49-F238E27FC236}">
                    <a16:creationId xmlns:a16="http://schemas.microsoft.com/office/drawing/2014/main" id="{DB0C7B6A-84F7-0BBB-CAD7-D07A03CAF45E}"/>
                  </a:ext>
                </a:extLst>
              </p:cNvPr>
              <p:cNvGrpSpPr/>
              <p:nvPr/>
            </p:nvGrpSpPr>
            <p:grpSpPr>
              <a:xfrm>
                <a:off x="5763630" y="5662743"/>
                <a:ext cx="915208" cy="1125859"/>
                <a:chOff x="6469911" y="573024"/>
                <a:chExt cx="915208" cy="1125859"/>
              </a:xfrm>
            </p:grpSpPr>
            <p:sp>
              <p:nvSpPr>
                <p:cNvPr id="193" name="Rectangle: Rounded Corners 192">
                  <a:extLst>
                    <a:ext uri="{FF2B5EF4-FFF2-40B4-BE49-F238E27FC236}">
                      <a16:creationId xmlns:a16="http://schemas.microsoft.com/office/drawing/2014/main" id="{0B96C2E7-AC99-E74F-CDE0-CFE9D373572C}"/>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94" name="Rectangle 193">
                  <a:extLst>
                    <a:ext uri="{FF2B5EF4-FFF2-40B4-BE49-F238E27FC236}">
                      <a16:creationId xmlns:a16="http://schemas.microsoft.com/office/drawing/2014/main" id="{282F83BE-D3D0-A7B9-4305-F65DE16A4B85}"/>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95" name="Isosceles Triangle 194">
                  <a:extLst>
                    <a:ext uri="{FF2B5EF4-FFF2-40B4-BE49-F238E27FC236}">
                      <a16:creationId xmlns:a16="http://schemas.microsoft.com/office/drawing/2014/main" id="{E3F8FFA7-DD68-2E16-CE6A-796653070E1F}"/>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96" name="Straight Connector 195">
                  <a:extLst>
                    <a:ext uri="{FF2B5EF4-FFF2-40B4-BE49-F238E27FC236}">
                      <a16:creationId xmlns:a16="http://schemas.microsoft.com/office/drawing/2014/main" id="{793A2EC6-2530-DE09-079C-07215BE7872D}"/>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97" name="TextBox 196">
                  <a:extLst>
                    <a:ext uri="{FF2B5EF4-FFF2-40B4-BE49-F238E27FC236}">
                      <a16:creationId xmlns:a16="http://schemas.microsoft.com/office/drawing/2014/main" id="{61A47D61-75CE-84D9-2367-742AB7846321}"/>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198" name="TextBox 197">
                  <a:extLst>
                    <a:ext uri="{FF2B5EF4-FFF2-40B4-BE49-F238E27FC236}">
                      <a16:creationId xmlns:a16="http://schemas.microsoft.com/office/drawing/2014/main" id="{DEB16F7B-FB94-D10E-255B-C8A12290BEAD}"/>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192" name="Isosceles Triangle 191">
                <a:extLst>
                  <a:ext uri="{FF2B5EF4-FFF2-40B4-BE49-F238E27FC236}">
                    <a16:creationId xmlns:a16="http://schemas.microsoft.com/office/drawing/2014/main" id="{49690EE7-0B8F-C319-DED6-92EF986B4C09}"/>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99" name="TextBox 198">
              <a:extLst>
                <a:ext uri="{FF2B5EF4-FFF2-40B4-BE49-F238E27FC236}">
                  <a16:creationId xmlns:a16="http://schemas.microsoft.com/office/drawing/2014/main" id="{5D6FCAF2-2688-159D-962D-84D9CFE76D07}"/>
                </a:ext>
              </a:extLst>
            </p:cNvPr>
            <p:cNvSpPr txBox="1"/>
            <p:nvPr/>
          </p:nvSpPr>
          <p:spPr>
            <a:xfrm>
              <a:off x="7571347" y="5993067"/>
              <a:ext cx="3153166" cy="584776"/>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WCMP2 Discovery Metadata</a:t>
              </a:r>
            </a:p>
            <a:p>
              <a:pPr defTabSz="685800">
                <a:defRPr/>
              </a:pPr>
              <a:r>
                <a:rPr lang="en-GB" sz="900" i="1" kern="0">
                  <a:solidFill>
                    <a:prstClr val="black"/>
                  </a:solidFill>
                  <a:latin typeface="Calibri" panose="020F0502020204030204"/>
                </a:rPr>
                <a:t>extending OGC-API Records / GeoJSON</a:t>
              </a:r>
            </a:p>
          </p:txBody>
        </p:sp>
      </p:grpSp>
      <p:grpSp>
        <p:nvGrpSpPr>
          <p:cNvPr id="5" name="Group 4">
            <a:extLst>
              <a:ext uri="{FF2B5EF4-FFF2-40B4-BE49-F238E27FC236}">
                <a16:creationId xmlns:a16="http://schemas.microsoft.com/office/drawing/2014/main" id="{EE851A2F-9294-00B1-315E-D923EF0EA7F7}"/>
              </a:ext>
            </a:extLst>
          </p:cNvPr>
          <p:cNvGrpSpPr/>
          <p:nvPr/>
        </p:nvGrpSpPr>
        <p:grpSpPr>
          <a:xfrm>
            <a:off x="6358196" y="2208926"/>
            <a:ext cx="2690555" cy="1325573"/>
            <a:chOff x="8477595" y="1802235"/>
            <a:chExt cx="3587406" cy="1767430"/>
          </a:xfrm>
        </p:grpSpPr>
        <p:pic>
          <p:nvPicPr>
            <p:cNvPr id="6" name="Picture 5">
              <a:extLst>
                <a:ext uri="{FF2B5EF4-FFF2-40B4-BE49-F238E27FC236}">
                  <a16:creationId xmlns:a16="http://schemas.microsoft.com/office/drawing/2014/main" id="{268BD3D8-CB33-7899-9032-DA9861CBA546}"/>
                </a:ext>
              </a:extLst>
            </p:cNvPr>
            <p:cNvPicPr>
              <a:picLocks noChangeAspect="1"/>
            </p:cNvPicPr>
            <p:nvPr/>
          </p:nvPicPr>
          <p:blipFill>
            <a:blip r:embed="rId9"/>
            <a:stretch>
              <a:fillRect/>
            </a:stretch>
          </p:blipFill>
          <p:spPr>
            <a:xfrm>
              <a:off x="10835927" y="2405227"/>
              <a:ext cx="970364" cy="1164438"/>
            </a:xfrm>
            <a:prstGeom prst="rect">
              <a:avLst/>
            </a:prstGeom>
          </p:spPr>
        </p:pic>
        <p:grpSp>
          <p:nvGrpSpPr>
            <p:cNvPr id="8" name="Group 7">
              <a:extLst>
                <a:ext uri="{FF2B5EF4-FFF2-40B4-BE49-F238E27FC236}">
                  <a16:creationId xmlns:a16="http://schemas.microsoft.com/office/drawing/2014/main" id="{83610E3F-5DA7-9943-BFEB-F6071E3745E5}"/>
                </a:ext>
              </a:extLst>
            </p:cNvPr>
            <p:cNvGrpSpPr/>
            <p:nvPr/>
          </p:nvGrpSpPr>
          <p:grpSpPr>
            <a:xfrm>
              <a:off x="8477595" y="1802235"/>
              <a:ext cx="3587406" cy="732291"/>
              <a:chOff x="8477595" y="1802235"/>
              <a:chExt cx="3587406" cy="732291"/>
            </a:xfrm>
          </p:grpSpPr>
          <p:pic>
            <p:nvPicPr>
              <p:cNvPr id="9" name="Picture 8">
                <a:extLst>
                  <a:ext uri="{FF2B5EF4-FFF2-40B4-BE49-F238E27FC236}">
                    <a16:creationId xmlns:a16="http://schemas.microsoft.com/office/drawing/2014/main" id="{8EAAEF07-8317-82ED-2431-8BA0E98A4695}"/>
                  </a:ext>
                </a:extLst>
              </p:cNvPr>
              <p:cNvPicPr>
                <a:picLocks noChangeAspect="1"/>
              </p:cNvPicPr>
              <p:nvPr/>
            </p:nvPicPr>
            <p:blipFill>
              <a:blip r:embed="rId10"/>
              <a:stretch>
                <a:fillRect/>
              </a:stretch>
            </p:blipFill>
            <p:spPr>
              <a:xfrm flipH="1">
                <a:off x="8477595" y="1802235"/>
                <a:ext cx="637779" cy="688861"/>
              </a:xfrm>
              <a:prstGeom prst="rect">
                <a:avLst/>
              </a:prstGeom>
            </p:spPr>
          </p:pic>
          <p:sp>
            <p:nvSpPr>
              <p:cNvPr id="10" name="TextBox 9">
                <a:extLst>
                  <a:ext uri="{FF2B5EF4-FFF2-40B4-BE49-F238E27FC236}">
                    <a16:creationId xmlns:a16="http://schemas.microsoft.com/office/drawing/2014/main" id="{85F82E74-0CF3-F739-33EE-DB21A0797AC4}"/>
                  </a:ext>
                </a:extLst>
              </p:cNvPr>
              <p:cNvSpPr txBox="1"/>
              <p:nvPr/>
            </p:nvSpPr>
            <p:spPr>
              <a:xfrm>
                <a:off x="9022360" y="1857418"/>
                <a:ext cx="3042641" cy="677108"/>
              </a:xfrm>
              <a:prstGeom prst="rect">
                <a:avLst/>
              </a:prstGeom>
              <a:noFill/>
            </p:spPr>
            <p:txBody>
              <a:bodyPr wrap="square" rtlCol="0">
                <a:spAutoFit/>
              </a:bodyPr>
              <a:lstStyle/>
              <a:p>
                <a:pPr algn="r"/>
                <a:r>
                  <a:rPr lang="en-GB" sz="1350">
                    <a:solidFill>
                      <a:prstClr val="black"/>
                    </a:solidFill>
                    <a:latin typeface="Calibri" panose="020F0502020204030204"/>
                  </a:rPr>
                  <a:t>Tell me more about metadata!</a:t>
                </a:r>
              </a:p>
            </p:txBody>
          </p:sp>
        </p:grpSp>
      </p:grpSp>
      <p:pic>
        <p:nvPicPr>
          <p:cNvPr id="11" name="Picture 10">
            <a:extLst>
              <a:ext uri="{FF2B5EF4-FFF2-40B4-BE49-F238E27FC236}">
                <a16:creationId xmlns:a16="http://schemas.microsoft.com/office/drawing/2014/main" id="{2851F32E-B6FD-9726-504D-10D05D60DAAD}"/>
              </a:ext>
            </a:extLst>
          </p:cNvPr>
          <p:cNvPicPr>
            <a:picLocks noChangeAspect="1"/>
          </p:cNvPicPr>
          <p:nvPr/>
        </p:nvPicPr>
        <p:blipFill>
          <a:blip r:embed="rId10"/>
          <a:stretch>
            <a:fillRect/>
          </a:stretch>
        </p:blipFill>
        <p:spPr>
          <a:xfrm flipH="1">
            <a:off x="162634" y="1042023"/>
            <a:ext cx="506786" cy="516646"/>
          </a:xfrm>
          <a:prstGeom prst="rect">
            <a:avLst/>
          </a:prstGeom>
        </p:spPr>
      </p:pic>
      <p:sp>
        <p:nvSpPr>
          <p:cNvPr id="12" name="TextBox 11">
            <a:extLst>
              <a:ext uri="{FF2B5EF4-FFF2-40B4-BE49-F238E27FC236}">
                <a16:creationId xmlns:a16="http://schemas.microsoft.com/office/drawing/2014/main" id="{7D198480-C2A4-6DC4-21CD-FF4973D308E9}"/>
              </a:ext>
            </a:extLst>
          </p:cNvPr>
          <p:cNvSpPr txBox="1"/>
          <p:nvPr/>
        </p:nvSpPr>
        <p:spPr>
          <a:xfrm>
            <a:off x="594229" y="1026261"/>
            <a:ext cx="2956691" cy="715581"/>
          </a:xfrm>
          <a:prstGeom prst="rect">
            <a:avLst/>
          </a:prstGeom>
          <a:noFill/>
        </p:spPr>
        <p:txBody>
          <a:bodyPr wrap="square" rtlCol="0">
            <a:spAutoFit/>
          </a:bodyPr>
          <a:lstStyle/>
          <a:p>
            <a:r>
              <a:rPr lang="en-GB" sz="1350" dirty="0">
                <a:solidFill>
                  <a:prstClr val="black"/>
                </a:solidFill>
                <a:latin typeface="Calibri" panose="020F0502020204030204"/>
              </a:rPr>
              <a:t>In WIS2, discovery metadata has to conform to the WMO Core Metadata Profile v2</a:t>
            </a:r>
            <a:r>
              <a:rPr lang="en-GB" sz="1350" baseline="30000" dirty="0">
                <a:solidFill>
                  <a:prstClr val="black"/>
                </a:solidFill>
                <a:latin typeface="Calibri" panose="020F0502020204030204"/>
              </a:rPr>
              <a:t>1</a:t>
            </a:r>
            <a:r>
              <a:rPr lang="en-GB" sz="1350" dirty="0">
                <a:solidFill>
                  <a:prstClr val="black"/>
                </a:solidFill>
                <a:latin typeface="Calibri" panose="020F0502020204030204"/>
              </a:rPr>
              <a:t>. It’s like this:</a:t>
            </a:r>
          </a:p>
        </p:txBody>
      </p:sp>
      <p:grpSp>
        <p:nvGrpSpPr>
          <p:cNvPr id="38" name="Group 37">
            <a:extLst>
              <a:ext uri="{FF2B5EF4-FFF2-40B4-BE49-F238E27FC236}">
                <a16:creationId xmlns:a16="http://schemas.microsoft.com/office/drawing/2014/main" id="{6720BB13-110B-53DF-B73E-71C1E238E149}"/>
              </a:ext>
            </a:extLst>
          </p:cNvPr>
          <p:cNvGrpSpPr/>
          <p:nvPr/>
        </p:nvGrpSpPr>
        <p:grpSpPr>
          <a:xfrm>
            <a:off x="1257166" y="1812029"/>
            <a:ext cx="2364875" cy="1453128"/>
            <a:chOff x="1388353" y="1260340"/>
            <a:chExt cx="3153167" cy="1937503"/>
          </a:xfrm>
        </p:grpSpPr>
        <p:sp>
          <p:nvSpPr>
            <p:cNvPr id="39" name="TextBox 38">
              <a:extLst>
                <a:ext uri="{FF2B5EF4-FFF2-40B4-BE49-F238E27FC236}">
                  <a16:creationId xmlns:a16="http://schemas.microsoft.com/office/drawing/2014/main" id="{0348D5B6-5B51-354C-3C83-1CD1320B8CB4}"/>
                </a:ext>
              </a:extLst>
            </p:cNvPr>
            <p:cNvSpPr txBox="1"/>
            <p:nvPr/>
          </p:nvSpPr>
          <p:spPr>
            <a:xfrm>
              <a:off x="1388353" y="1412740"/>
              <a:ext cx="3153167" cy="1785103"/>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Identifier</a:t>
              </a:r>
            </a:p>
            <a:p>
              <a:pPr defTabSz="685800">
                <a:defRPr/>
              </a:pPr>
              <a:r>
                <a:rPr lang="en-GB" sz="1350" kern="0">
                  <a:solidFill>
                    <a:prstClr val="black"/>
                  </a:solidFill>
                  <a:latin typeface="Calibri" panose="020F0502020204030204"/>
                </a:rPr>
                <a:t>Title</a:t>
              </a:r>
            </a:p>
            <a:p>
              <a:pPr defTabSz="685800">
                <a:defRPr/>
              </a:pPr>
              <a:r>
                <a:rPr lang="en-GB" sz="1350" kern="0">
                  <a:solidFill>
                    <a:prstClr val="black"/>
                  </a:solidFill>
                  <a:latin typeface="Calibri" panose="020F0502020204030204"/>
                </a:rPr>
                <a:t>Description</a:t>
              </a:r>
            </a:p>
            <a:p>
              <a:pPr defTabSz="685800">
                <a:defRPr/>
              </a:pPr>
              <a:r>
                <a:rPr lang="en-GB" sz="1350" kern="0">
                  <a:solidFill>
                    <a:prstClr val="black"/>
                  </a:solidFill>
                  <a:latin typeface="Calibri" panose="020F0502020204030204"/>
                </a:rPr>
                <a:t>Keywords</a:t>
              </a:r>
            </a:p>
            <a:p>
              <a:pPr defTabSz="685800">
                <a:defRPr/>
              </a:pPr>
              <a:r>
                <a:rPr lang="en-GB" sz="1350" kern="0">
                  <a:solidFill>
                    <a:prstClr val="black"/>
                  </a:solidFill>
                  <a:latin typeface="Calibri" panose="020F0502020204030204"/>
                </a:rPr>
                <a:t>Geometry (extent)</a:t>
              </a:r>
            </a:p>
            <a:p>
              <a:pPr defTabSz="685800">
                <a:defRPr/>
              </a:pPr>
              <a:r>
                <a:rPr lang="en-GB" sz="1350" kern="0">
                  <a:solidFill>
                    <a:prstClr val="black"/>
                  </a:solidFill>
                  <a:latin typeface="Calibri" panose="020F0502020204030204"/>
                </a:rPr>
                <a:t>Time (extent)</a:t>
              </a:r>
            </a:p>
          </p:txBody>
        </p:sp>
        <p:sp>
          <p:nvSpPr>
            <p:cNvPr id="40" name="Rectangle 39">
              <a:extLst>
                <a:ext uri="{FF2B5EF4-FFF2-40B4-BE49-F238E27FC236}">
                  <a16:creationId xmlns:a16="http://schemas.microsoft.com/office/drawing/2014/main" id="{08CE8FA3-F665-AA74-8A86-28E3823401CE}"/>
                </a:ext>
              </a:extLst>
            </p:cNvPr>
            <p:cNvSpPr/>
            <p:nvPr/>
          </p:nvSpPr>
          <p:spPr>
            <a:xfrm>
              <a:off x="1413753" y="1285240"/>
              <a:ext cx="2613560" cy="1848706"/>
            </a:xfrm>
            <a:prstGeom prst="rect">
              <a:avLst/>
            </a:prstGeom>
            <a:noFill/>
            <a:ln w="1270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41" name="Straight Connector 40">
              <a:extLst>
                <a:ext uri="{FF2B5EF4-FFF2-40B4-BE49-F238E27FC236}">
                  <a16:creationId xmlns:a16="http://schemas.microsoft.com/office/drawing/2014/main" id="{8AAC9D9D-9D1D-9339-2BA3-2BC3D73897F5}"/>
                </a:ext>
              </a:extLst>
            </p:cNvPr>
            <p:cNvCxnSpPr>
              <a:cxnSpLocks/>
            </p:cNvCxnSpPr>
            <p:nvPr/>
          </p:nvCxnSpPr>
          <p:spPr>
            <a:xfrm>
              <a:off x="1420139" y="1448115"/>
              <a:ext cx="2607173" cy="0"/>
            </a:xfrm>
            <a:prstGeom prst="line">
              <a:avLst/>
            </a:prstGeom>
            <a:noFill/>
            <a:ln w="6350" cap="flat" cmpd="sng" algn="ctr">
              <a:solidFill>
                <a:sysClr val="windowText" lastClr="000000"/>
              </a:solidFill>
              <a:prstDash val="solid"/>
              <a:miter lim="800000"/>
            </a:ln>
            <a:effectLst/>
          </p:spPr>
        </p:cxnSp>
        <p:sp>
          <p:nvSpPr>
            <p:cNvPr id="42" name="TextBox 41">
              <a:extLst>
                <a:ext uri="{FF2B5EF4-FFF2-40B4-BE49-F238E27FC236}">
                  <a16:creationId xmlns:a16="http://schemas.microsoft.com/office/drawing/2014/main" id="{0473CF5E-2B4D-7D8A-8290-E3D83B0CEC48}"/>
                </a:ext>
              </a:extLst>
            </p:cNvPr>
            <p:cNvSpPr txBox="1"/>
            <p:nvPr/>
          </p:nvSpPr>
          <p:spPr>
            <a:xfrm>
              <a:off x="1395018" y="1260340"/>
              <a:ext cx="1314941" cy="369332"/>
            </a:xfrm>
            <a:prstGeom prst="rect">
              <a:avLst/>
            </a:prstGeom>
            <a:noFill/>
          </p:spPr>
          <p:txBody>
            <a:bodyPr wrap="square" rtlCol="0">
              <a:spAutoFit/>
            </a:bodyPr>
            <a:lstStyle/>
            <a:p>
              <a:pPr defTabSz="685800">
                <a:defRPr/>
              </a:pPr>
              <a:r>
                <a:rPr lang="en-GB" sz="600" kern="0">
                  <a:solidFill>
                    <a:prstClr val="white">
                      <a:lumMod val="75000"/>
                    </a:prstClr>
                  </a:solidFill>
                  <a:latin typeface="Calibri" panose="020F0502020204030204"/>
                </a:rPr>
                <a:t>Description of the Dataset</a:t>
              </a:r>
              <a:endParaRPr lang="en-GB" sz="825" kern="0">
                <a:solidFill>
                  <a:prstClr val="white">
                    <a:lumMod val="75000"/>
                  </a:prstClr>
                </a:solidFill>
                <a:latin typeface="Calibri" panose="020F0502020204030204"/>
              </a:endParaRPr>
            </a:p>
          </p:txBody>
        </p:sp>
      </p:grpSp>
      <p:grpSp>
        <p:nvGrpSpPr>
          <p:cNvPr id="43" name="Group 42">
            <a:extLst>
              <a:ext uri="{FF2B5EF4-FFF2-40B4-BE49-F238E27FC236}">
                <a16:creationId xmlns:a16="http://schemas.microsoft.com/office/drawing/2014/main" id="{C59AA284-5B85-6A6C-11BB-EA6A17171231}"/>
              </a:ext>
            </a:extLst>
          </p:cNvPr>
          <p:cNvGrpSpPr/>
          <p:nvPr/>
        </p:nvGrpSpPr>
        <p:grpSpPr>
          <a:xfrm>
            <a:off x="1259944" y="3240288"/>
            <a:ext cx="2364875" cy="414382"/>
            <a:chOff x="1388353" y="1260340"/>
            <a:chExt cx="3153167" cy="552509"/>
          </a:xfrm>
        </p:grpSpPr>
        <p:sp>
          <p:nvSpPr>
            <p:cNvPr id="44" name="TextBox 43">
              <a:extLst>
                <a:ext uri="{FF2B5EF4-FFF2-40B4-BE49-F238E27FC236}">
                  <a16:creationId xmlns:a16="http://schemas.microsoft.com/office/drawing/2014/main" id="{C0C476FF-B544-A05A-3618-4A6155999488}"/>
                </a:ext>
              </a:extLst>
            </p:cNvPr>
            <p:cNvSpPr txBox="1"/>
            <p:nvPr/>
          </p:nvSpPr>
          <p:spPr>
            <a:xfrm>
              <a:off x="1388353" y="1412740"/>
              <a:ext cx="3153167" cy="400109"/>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Publisher contact</a:t>
              </a:r>
            </a:p>
          </p:txBody>
        </p:sp>
        <p:sp>
          <p:nvSpPr>
            <p:cNvPr id="45" name="Rectangle 44">
              <a:extLst>
                <a:ext uri="{FF2B5EF4-FFF2-40B4-BE49-F238E27FC236}">
                  <a16:creationId xmlns:a16="http://schemas.microsoft.com/office/drawing/2014/main" id="{F97F0D93-6A82-E35B-BBBE-308A0FC5A983}"/>
                </a:ext>
              </a:extLst>
            </p:cNvPr>
            <p:cNvSpPr/>
            <p:nvPr/>
          </p:nvSpPr>
          <p:spPr>
            <a:xfrm>
              <a:off x="1413753" y="1285240"/>
              <a:ext cx="2609856" cy="470658"/>
            </a:xfrm>
            <a:prstGeom prst="rect">
              <a:avLst/>
            </a:prstGeom>
            <a:noFill/>
            <a:ln w="1270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46" name="Straight Connector 45">
              <a:extLst>
                <a:ext uri="{FF2B5EF4-FFF2-40B4-BE49-F238E27FC236}">
                  <a16:creationId xmlns:a16="http://schemas.microsoft.com/office/drawing/2014/main" id="{8D583745-FA00-A8FA-3D57-6CAC0B3FDFF6}"/>
                </a:ext>
              </a:extLst>
            </p:cNvPr>
            <p:cNvCxnSpPr>
              <a:cxnSpLocks/>
            </p:cNvCxnSpPr>
            <p:nvPr/>
          </p:nvCxnSpPr>
          <p:spPr>
            <a:xfrm>
              <a:off x="1420139" y="1448115"/>
              <a:ext cx="2603469" cy="0"/>
            </a:xfrm>
            <a:prstGeom prst="line">
              <a:avLst/>
            </a:prstGeom>
            <a:noFill/>
            <a:ln w="6350" cap="flat" cmpd="sng" algn="ctr">
              <a:solidFill>
                <a:sysClr val="windowText" lastClr="000000"/>
              </a:solidFill>
              <a:prstDash val="solid"/>
              <a:miter lim="800000"/>
            </a:ln>
            <a:effectLst/>
          </p:spPr>
        </p:cxnSp>
        <p:sp>
          <p:nvSpPr>
            <p:cNvPr id="47" name="TextBox 46">
              <a:extLst>
                <a:ext uri="{FF2B5EF4-FFF2-40B4-BE49-F238E27FC236}">
                  <a16:creationId xmlns:a16="http://schemas.microsoft.com/office/drawing/2014/main" id="{1DEA9DB3-A209-8DAF-8CAA-A533F7F9BCAB}"/>
                </a:ext>
              </a:extLst>
            </p:cNvPr>
            <p:cNvSpPr txBox="1"/>
            <p:nvPr/>
          </p:nvSpPr>
          <p:spPr>
            <a:xfrm>
              <a:off x="1395018" y="1260340"/>
              <a:ext cx="1314941" cy="246221"/>
            </a:xfrm>
            <a:prstGeom prst="rect">
              <a:avLst/>
            </a:prstGeom>
            <a:noFill/>
          </p:spPr>
          <p:txBody>
            <a:bodyPr wrap="square" rtlCol="0">
              <a:spAutoFit/>
            </a:bodyPr>
            <a:lstStyle/>
            <a:p>
              <a:pPr defTabSz="685800">
                <a:defRPr/>
              </a:pPr>
              <a:r>
                <a:rPr lang="en-GB" sz="600" kern="0">
                  <a:solidFill>
                    <a:prstClr val="white">
                      <a:lumMod val="75000"/>
                    </a:prstClr>
                  </a:solidFill>
                  <a:latin typeface="Calibri" panose="020F0502020204030204"/>
                </a:rPr>
                <a:t>Who to contact</a:t>
              </a:r>
              <a:endParaRPr lang="en-GB" sz="825" kern="0">
                <a:solidFill>
                  <a:prstClr val="white">
                    <a:lumMod val="75000"/>
                  </a:prstClr>
                </a:solidFill>
                <a:latin typeface="Calibri" panose="020F0502020204030204"/>
              </a:endParaRPr>
            </a:p>
          </p:txBody>
        </p:sp>
      </p:grpSp>
      <p:grpSp>
        <p:nvGrpSpPr>
          <p:cNvPr id="48" name="Group 47">
            <a:extLst>
              <a:ext uri="{FF2B5EF4-FFF2-40B4-BE49-F238E27FC236}">
                <a16:creationId xmlns:a16="http://schemas.microsoft.com/office/drawing/2014/main" id="{797BC96B-E191-DA3C-7CC8-FC0195D77934}"/>
              </a:ext>
            </a:extLst>
          </p:cNvPr>
          <p:cNvGrpSpPr/>
          <p:nvPr/>
        </p:nvGrpSpPr>
        <p:grpSpPr>
          <a:xfrm>
            <a:off x="1257165" y="3644200"/>
            <a:ext cx="2364875" cy="829881"/>
            <a:chOff x="1388353" y="1260340"/>
            <a:chExt cx="3153167" cy="1106508"/>
          </a:xfrm>
        </p:grpSpPr>
        <p:sp>
          <p:nvSpPr>
            <p:cNvPr id="49" name="TextBox 48">
              <a:extLst>
                <a:ext uri="{FF2B5EF4-FFF2-40B4-BE49-F238E27FC236}">
                  <a16:creationId xmlns:a16="http://schemas.microsoft.com/office/drawing/2014/main" id="{0BBE3963-511B-52B6-F956-480049481459}"/>
                </a:ext>
              </a:extLst>
            </p:cNvPr>
            <p:cNvSpPr txBox="1"/>
            <p:nvPr/>
          </p:nvSpPr>
          <p:spPr>
            <a:xfrm>
              <a:off x="1388353" y="1412740"/>
              <a:ext cx="3153167" cy="954108"/>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Data access (files)</a:t>
              </a:r>
            </a:p>
            <a:p>
              <a:pPr defTabSz="685800">
                <a:defRPr/>
              </a:pPr>
              <a:r>
                <a:rPr lang="en-GB" sz="1350" kern="0">
                  <a:solidFill>
                    <a:prstClr val="black"/>
                  </a:solidFill>
                  <a:latin typeface="Calibri" panose="020F0502020204030204"/>
                </a:rPr>
                <a:t>Data access (API)</a:t>
              </a:r>
            </a:p>
            <a:p>
              <a:pPr defTabSz="685800">
                <a:defRPr/>
              </a:pPr>
              <a:r>
                <a:rPr lang="en-GB" sz="1350" kern="0">
                  <a:solidFill>
                    <a:prstClr val="black"/>
                  </a:solidFill>
                  <a:latin typeface="Calibri" panose="020F0502020204030204"/>
                </a:rPr>
                <a:t>Data access (notifications)</a:t>
              </a:r>
            </a:p>
          </p:txBody>
        </p:sp>
        <p:sp>
          <p:nvSpPr>
            <p:cNvPr id="50" name="Rectangle 49">
              <a:extLst>
                <a:ext uri="{FF2B5EF4-FFF2-40B4-BE49-F238E27FC236}">
                  <a16:creationId xmlns:a16="http://schemas.microsoft.com/office/drawing/2014/main" id="{4711C046-F953-8979-4421-1AE7FA8425C4}"/>
                </a:ext>
              </a:extLst>
            </p:cNvPr>
            <p:cNvSpPr/>
            <p:nvPr/>
          </p:nvSpPr>
          <p:spPr>
            <a:xfrm>
              <a:off x="1413752" y="1285239"/>
              <a:ext cx="2613561" cy="994669"/>
            </a:xfrm>
            <a:prstGeom prst="rect">
              <a:avLst/>
            </a:prstGeom>
            <a:noFill/>
            <a:ln w="1270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51" name="Straight Connector 50">
              <a:extLst>
                <a:ext uri="{FF2B5EF4-FFF2-40B4-BE49-F238E27FC236}">
                  <a16:creationId xmlns:a16="http://schemas.microsoft.com/office/drawing/2014/main" id="{7023637E-0DA1-BFAB-E6F2-34738FDBDEEA}"/>
                </a:ext>
              </a:extLst>
            </p:cNvPr>
            <p:cNvCxnSpPr>
              <a:cxnSpLocks/>
            </p:cNvCxnSpPr>
            <p:nvPr/>
          </p:nvCxnSpPr>
          <p:spPr>
            <a:xfrm>
              <a:off x="1420139" y="1448115"/>
              <a:ext cx="2607174" cy="0"/>
            </a:xfrm>
            <a:prstGeom prst="line">
              <a:avLst/>
            </a:prstGeom>
            <a:noFill/>
            <a:ln w="6350" cap="flat" cmpd="sng" algn="ctr">
              <a:solidFill>
                <a:sysClr val="windowText" lastClr="000000"/>
              </a:solidFill>
              <a:prstDash val="solid"/>
              <a:miter lim="800000"/>
            </a:ln>
            <a:effectLst/>
          </p:spPr>
        </p:cxnSp>
        <p:sp>
          <p:nvSpPr>
            <p:cNvPr id="52" name="TextBox 51">
              <a:extLst>
                <a:ext uri="{FF2B5EF4-FFF2-40B4-BE49-F238E27FC236}">
                  <a16:creationId xmlns:a16="http://schemas.microsoft.com/office/drawing/2014/main" id="{2E648578-D070-26D8-2645-C94516E8900A}"/>
                </a:ext>
              </a:extLst>
            </p:cNvPr>
            <p:cNvSpPr txBox="1"/>
            <p:nvPr/>
          </p:nvSpPr>
          <p:spPr>
            <a:xfrm>
              <a:off x="1395018" y="1260340"/>
              <a:ext cx="1314941" cy="246221"/>
            </a:xfrm>
            <a:prstGeom prst="rect">
              <a:avLst/>
            </a:prstGeom>
            <a:noFill/>
          </p:spPr>
          <p:txBody>
            <a:bodyPr wrap="square" rtlCol="0">
              <a:spAutoFit/>
            </a:bodyPr>
            <a:lstStyle/>
            <a:p>
              <a:pPr defTabSz="685800">
                <a:defRPr/>
              </a:pPr>
              <a:r>
                <a:rPr lang="en-GB" sz="600" kern="0">
                  <a:solidFill>
                    <a:prstClr val="white">
                      <a:lumMod val="75000"/>
                    </a:prstClr>
                  </a:solidFill>
                  <a:latin typeface="Calibri" panose="020F0502020204030204"/>
                </a:rPr>
                <a:t>How to access</a:t>
              </a:r>
              <a:endParaRPr lang="en-GB" sz="825" kern="0">
                <a:solidFill>
                  <a:prstClr val="white">
                    <a:lumMod val="75000"/>
                  </a:prstClr>
                </a:solidFill>
                <a:latin typeface="Calibri" panose="020F0502020204030204"/>
              </a:endParaRPr>
            </a:p>
          </p:txBody>
        </p:sp>
      </p:grpSp>
      <p:grpSp>
        <p:nvGrpSpPr>
          <p:cNvPr id="53" name="Group 52">
            <a:extLst>
              <a:ext uri="{FF2B5EF4-FFF2-40B4-BE49-F238E27FC236}">
                <a16:creationId xmlns:a16="http://schemas.microsoft.com/office/drawing/2014/main" id="{64D29828-316D-67AA-282D-4402D66C4223}"/>
              </a:ext>
            </a:extLst>
          </p:cNvPr>
          <p:cNvGrpSpPr/>
          <p:nvPr/>
        </p:nvGrpSpPr>
        <p:grpSpPr>
          <a:xfrm>
            <a:off x="1252824" y="4441633"/>
            <a:ext cx="2364875" cy="829881"/>
            <a:chOff x="1388353" y="1260340"/>
            <a:chExt cx="3153167" cy="1106508"/>
          </a:xfrm>
        </p:grpSpPr>
        <p:sp>
          <p:nvSpPr>
            <p:cNvPr id="54" name="TextBox 53">
              <a:extLst>
                <a:ext uri="{FF2B5EF4-FFF2-40B4-BE49-F238E27FC236}">
                  <a16:creationId xmlns:a16="http://schemas.microsoft.com/office/drawing/2014/main" id="{B95F4675-2B6F-1942-077A-6B3ED60813EA}"/>
                </a:ext>
              </a:extLst>
            </p:cNvPr>
            <p:cNvSpPr txBox="1"/>
            <p:nvPr/>
          </p:nvSpPr>
          <p:spPr>
            <a:xfrm>
              <a:off x="1388353" y="1412740"/>
              <a:ext cx="3153167" cy="954108"/>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Data policy</a:t>
              </a:r>
            </a:p>
            <a:p>
              <a:pPr defTabSz="685800">
                <a:defRPr/>
              </a:pPr>
              <a:r>
                <a:rPr lang="en-GB" sz="1350" kern="0">
                  <a:solidFill>
                    <a:prstClr val="black"/>
                  </a:solidFill>
                  <a:latin typeface="Calibri" panose="020F0502020204030204"/>
                </a:rPr>
                <a:t>Rights</a:t>
              </a:r>
            </a:p>
            <a:p>
              <a:pPr defTabSz="685800">
                <a:defRPr/>
              </a:pPr>
              <a:r>
                <a:rPr lang="en-GB" sz="1350" kern="0">
                  <a:solidFill>
                    <a:prstClr val="black"/>
                  </a:solidFill>
                  <a:latin typeface="Calibri" panose="020F0502020204030204"/>
                </a:rPr>
                <a:t>License</a:t>
              </a:r>
            </a:p>
          </p:txBody>
        </p:sp>
        <p:sp>
          <p:nvSpPr>
            <p:cNvPr id="55" name="Rectangle 54">
              <a:extLst>
                <a:ext uri="{FF2B5EF4-FFF2-40B4-BE49-F238E27FC236}">
                  <a16:creationId xmlns:a16="http://schemas.microsoft.com/office/drawing/2014/main" id="{8CCD5623-7476-3D5B-F0FA-35ADDCE4249C}"/>
                </a:ext>
              </a:extLst>
            </p:cNvPr>
            <p:cNvSpPr/>
            <p:nvPr/>
          </p:nvSpPr>
          <p:spPr>
            <a:xfrm>
              <a:off x="1413753" y="1285239"/>
              <a:ext cx="2619348" cy="994669"/>
            </a:xfrm>
            <a:prstGeom prst="rect">
              <a:avLst/>
            </a:prstGeom>
            <a:noFill/>
            <a:ln w="1270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56" name="Straight Connector 55">
              <a:extLst>
                <a:ext uri="{FF2B5EF4-FFF2-40B4-BE49-F238E27FC236}">
                  <a16:creationId xmlns:a16="http://schemas.microsoft.com/office/drawing/2014/main" id="{2113F3D1-86A6-43A9-5A59-E4A997196AD1}"/>
                </a:ext>
              </a:extLst>
            </p:cNvPr>
            <p:cNvCxnSpPr>
              <a:cxnSpLocks/>
            </p:cNvCxnSpPr>
            <p:nvPr/>
          </p:nvCxnSpPr>
          <p:spPr>
            <a:xfrm>
              <a:off x="1420139" y="1448115"/>
              <a:ext cx="2612962" cy="0"/>
            </a:xfrm>
            <a:prstGeom prst="line">
              <a:avLst/>
            </a:prstGeom>
            <a:noFill/>
            <a:ln w="6350" cap="flat" cmpd="sng" algn="ctr">
              <a:solidFill>
                <a:sysClr val="windowText" lastClr="000000"/>
              </a:solidFill>
              <a:prstDash val="solid"/>
              <a:miter lim="800000"/>
            </a:ln>
            <a:effectLst/>
          </p:spPr>
        </p:cxnSp>
        <p:sp>
          <p:nvSpPr>
            <p:cNvPr id="57" name="TextBox 56">
              <a:extLst>
                <a:ext uri="{FF2B5EF4-FFF2-40B4-BE49-F238E27FC236}">
                  <a16:creationId xmlns:a16="http://schemas.microsoft.com/office/drawing/2014/main" id="{69F93B59-DE3F-CB23-336F-51B08ADA0835}"/>
                </a:ext>
              </a:extLst>
            </p:cNvPr>
            <p:cNvSpPr txBox="1"/>
            <p:nvPr/>
          </p:nvSpPr>
          <p:spPr>
            <a:xfrm>
              <a:off x="1395018" y="1260340"/>
              <a:ext cx="1314941" cy="246221"/>
            </a:xfrm>
            <a:prstGeom prst="rect">
              <a:avLst/>
            </a:prstGeom>
            <a:noFill/>
          </p:spPr>
          <p:txBody>
            <a:bodyPr wrap="square" rtlCol="0">
              <a:spAutoFit/>
            </a:bodyPr>
            <a:lstStyle/>
            <a:p>
              <a:pPr defTabSz="685800">
                <a:defRPr/>
              </a:pPr>
              <a:r>
                <a:rPr lang="en-GB" sz="600" kern="0">
                  <a:solidFill>
                    <a:prstClr val="white">
                      <a:lumMod val="75000"/>
                    </a:prstClr>
                  </a:solidFill>
                  <a:latin typeface="Calibri" panose="020F0502020204030204"/>
                </a:rPr>
                <a:t>Conditions of use</a:t>
              </a:r>
              <a:endParaRPr lang="en-GB" sz="825" kern="0">
                <a:solidFill>
                  <a:prstClr val="white">
                    <a:lumMod val="75000"/>
                  </a:prstClr>
                </a:solidFill>
                <a:latin typeface="Calibri" panose="020F0502020204030204"/>
              </a:endParaRPr>
            </a:p>
          </p:txBody>
        </p:sp>
      </p:grpSp>
      <p:grpSp>
        <p:nvGrpSpPr>
          <p:cNvPr id="58" name="Group 57">
            <a:extLst>
              <a:ext uri="{FF2B5EF4-FFF2-40B4-BE49-F238E27FC236}">
                <a16:creationId xmlns:a16="http://schemas.microsoft.com/office/drawing/2014/main" id="{3DADB81C-1F79-B128-C0BA-5B11750511C1}"/>
              </a:ext>
            </a:extLst>
          </p:cNvPr>
          <p:cNvGrpSpPr/>
          <p:nvPr/>
        </p:nvGrpSpPr>
        <p:grpSpPr>
          <a:xfrm>
            <a:off x="1254832" y="5230764"/>
            <a:ext cx="2364875" cy="414382"/>
            <a:chOff x="1388353" y="1260340"/>
            <a:chExt cx="3153167" cy="552509"/>
          </a:xfrm>
        </p:grpSpPr>
        <p:sp>
          <p:nvSpPr>
            <p:cNvPr id="59" name="TextBox 58">
              <a:extLst>
                <a:ext uri="{FF2B5EF4-FFF2-40B4-BE49-F238E27FC236}">
                  <a16:creationId xmlns:a16="http://schemas.microsoft.com/office/drawing/2014/main" id="{83F75310-495B-CE5A-E630-263CC72827A9}"/>
                </a:ext>
              </a:extLst>
            </p:cNvPr>
            <p:cNvSpPr txBox="1"/>
            <p:nvPr/>
          </p:nvSpPr>
          <p:spPr>
            <a:xfrm>
              <a:off x="1388353" y="1412740"/>
              <a:ext cx="3153167" cy="400109"/>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Citation</a:t>
              </a:r>
            </a:p>
          </p:txBody>
        </p:sp>
        <p:sp>
          <p:nvSpPr>
            <p:cNvPr id="60" name="Rectangle 59">
              <a:extLst>
                <a:ext uri="{FF2B5EF4-FFF2-40B4-BE49-F238E27FC236}">
                  <a16:creationId xmlns:a16="http://schemas.microsoft.com/office/drawing/2014/main" id="{4E51DD11-AD5E-E23F-0C17-71DC1443DC83}"/>
                </a:ext>
              </a:extLst>
            </p:cNvPr>
            <p:cNvSpPr/>
            <p:nvPr/>
          </p:nvSpPr>
          <p:spPr>
            <a:xfrm>
              <a:off x="1413753" y="1285240"/>
              <a:ext cx="2616670" cy="470658"/>
            </a:xfrm>
            <a:prstGeom prst="rect">
              <a:avLst/>
            </a:prstGeom>
            <a:noFill/>
            <a:ln w="1270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61" name="Straight Connector 60">
              <a:extLst>
                <a:ext uri="{FF2B5EF4-FFF2-40B4-BE49-F238E27FC236}">
                  <a16:creationId xmlns:a16="http://schemas.microsoft.com/office/drawing/2014/main" id="{A3A8A739-6F7A-E949-A789-0F7B0C8EE5BB}"/>
                </a:ext>
              </a:extLst>
            </p:cNvPr>
            <p:cNvCxnSpPr>
              <a:cxnSpLocks/>
            </p:cNvCxnSpPr>
            <p:nvPr/>
          </p:nvCxnSpPr>
          <p:spPr>
            <a:xfrm>
              <a:off x="1420139" y="1448115"/>
              <a:ext cx="2610284" cy="0"/>
            </a:xfrm>
            <a:prstGeom prst="line">
              <a:avLst/>
            </a:prstGeom>
            <a:noFill/>
            <a:ln w="6350" cap="flat" cmpd="sng" algn="ctr">
              <a:solidFill>
                <a:sysClr val="windowText" lastClr="000000"/>
              </a:solidFill>
              <a:prstDash val="solid"/>
              <a:miter lim="800000"/>
            </a:ln>
            <a:effectLst/>
          </p:spPr>
        </p:cxnSp>
        <p:sp>
          <p:nvSpPr>
            <p:cNvPr id="62" name="TextBox 61">
              <a:extLst>
                <a:ext uri="{FF2B5EF4-FFF2-40B4-BE49-F238E27FC236}">
                  <a16:creationId xmlns:a16="http://schemas.microsoft.com/office/drawing/2014/main" id="{5C0FD8B8-065A-1ECA-8DC1-B4AC87EF39EF}"/>
                </a:ext>
              </a:extLst>
            </p:cNvPr>
            <p:cNvSpPr txBox="1"/>
            <p:nvPr/>
          </p:nvSpPr>
          <p:spPr>
            <a:xfrm>
              <a:off x="1395018" y="1260340"/>
              <a:ext cx="1314941" cy="246221"/>
            </a:xfrm>
            <a:prstGeom prst="rect">
              <a:avLst/>
            </a:prstGeom>
            <a:noFill/>
          </p:spPr>
          <p:txBody>
            <a:bodyPr wrap="square" rtlCol="0">
              <a:spAutoFit/>
            </a:bodyPr>
            <a:lstStyle/>
            <a:p>
              <a:pPr defTabSz="685800">
                <a:defRPr/>
              </a:pPr>
              <a:r>
                <a:rPr lang="en-GB" sz="600" kern="0">
                  <a:solidFill>
                    <a:prstClr val="white">
                      <a:lumMod val="75000"/>
                    </a:prstClr>
                  </a:solidFill>
                  <a:latin typeface="Calibri" panose="020F0502020204030204"/>
                </a:rPr>
                <a:t>How to attribute</a:t>
              </a:r>
              <a:endParaRPr lang="en-GB" sz="825" kern="0">
                <a:solidFill>
                  <a:prstClr val="white">
                    <a:lumMod val="75000"/>
                  </a:prstClr>
                </a:solidFill>
                <a:latin typeface="Calibri" panose="020F0502020204030204"/>
              </a:endParaRPr>
            </a:p>
          </p:txBody>
        </p:sp>
      </p:grpSp>
      <p:grpSp>
        <p:nvGrpSpPr>
          <p:cNvPr id="65" name="Group 64">
            <a:extLst>
              <a:ext uri="{FF2B5EF4-FFF2-40B4-BE49-F238E27FC236}">
                <a16:creationId xmlns:a16="http://schemas.microsoft.com/office/drawing/2014/main" id="{89C5BBA0-EB53-ACE0-6CD6-DD91C4A0E390}"/>
              </a:ext>
            </a:extLst>
          </p:cNvPr>
          <p:cNvGrpSpPr/>
          <p:nvPr/>
        </p:nvGrpSpPr>
        <p:grpSpPr>
          <a:xfrm>
            <a:off x="5889676" y="3665634"/>
            <a:ext cx="3203501" cy="715581"/>
            <a:chOff x="7852902" y="3744512"/>
            <a:chExt cx="4271334" cy="954107"/>
          </a:xfrm>
        </p:grpSpPr>
        <p:pic>
          <p:nvPicPr>
            <p:cNvPr id="63" name="Picture 62">
              <a:extLst>
                <a:ext uri="{FF2B5EF4-FFF2-40B4-BE49-F238E27FC236}">
                  <a16:creationId xmlns:a16="http://schemas.microsoft.com/office/drawing/2014/main" id="{5EF3F084-9525-E9D5-87AE-5FD70760E9B7}"/>
                </a:ext>
              </a:extLst>
            </p:cNvPr>
            <p:cNvPicPr>
              <a:picLocks noChangeAspect="1"/>
            </p:cNvPicPr>
            <p:nvPr/>
          </p:nvPicPr>
          <p:blipFill>
            <a:blip r:embed="rId10"/>
            <a:stretch>
              <a:fillRect/>
            </a:stretch>
          </p:blipFill>
          <p:spPr>
            <a:xfrm flipH="1">
              <a:off x="7852902" y="3765529"/>
              <a:ext cx="637779" cy="688861"/>
            </a:xfrm>
            <a:prstGeom prst="rect">
              <a:avLst/>
            </a:prstGeom>
          </p:spPr>
        </p:pic>
        <p:sp>
          <p:nvSpPr>
            <p:cNvPr id="64" name="TextBox 63">
              <a:extLst>
                <a:ext uri="{FF2B5EF4-FFF2-40B4-BE49-F238E27FC236}">
                  <a16:creationId xmlns:a16="http://schemas.microsoft.com/office/drawing/2014/main" id="{4387D2F5-59CB-B3DD-53D1-27D62D32C480}"/>
                </a:ext>
              </a:extLst>
            </p:cNvPr>
            <p:cNvSpPr txBox="1"/>
            <p:nvPr/>
          </p:nvSpPr>
          <p:spPr>
            <a:xfrm>
              <a:off x="8395005" y="3744512"/>
              <a:ext cx="3729231" cy="954107"/>
            </a:xfrm>
            <a:prstGeom prst="rect">
              <a:avLst/>
            </a:prstGeom>
            <a:noFill/>
          </p:spPr>
          <p:txBody>
            <a:bodyPr wrap="square" rtlCol="0">
              <a:spAutoFit/>
            </a:bodyPr>
            <a:lstStyle/>
            <a:p>
              <a:r>
                <a:rPr lang="en-GB" sz="1350">
                  <a:solidFill>
                    <a:prstClr val="black"/>
                  </a:solidFill>
                  <a:latin typeface="Calibri" panose="020F0502020204030204"/>
                </a:rPr>
                <a:t>Using the description of your Dataset I can understand </a:t>
              </a:r>
              <a:r>
                <a:rPr lang="en-GB" sz="1350" b="1">
                  <a:solidFill>
                    <a:prstClr val="black"/>
                  </a:solidFill>
                  <a:latin typeface="Calibri" panose="020F0502020204030204"/>
                </a:rPr>
                <a:t>what it contains</a:t>
              </a:r>
              <a:r>
                <a:rPr lang="en-GB" sz="1350">
                  <a:solidFill>
                    <a:prstClr val="black"/>
                  </a:solidFill>
                  <a:latin typeface="Calibri" panose="020F0502020204030204"/>
                </a:rPr>
                <a:t> and </a:t>
              </a:r>
              <a:r>
                <a:rPr lang="en-GB" sz="1350" b="1">
                  <a:solidFill>
                    <a:prstClr val="black"/>
                  </a:solidFill>
                  <a:latin typeface="Calibri" panose="020F0502020204030204"/>
                </a:rPr>
                <a:t>how to access</a:t>
              </a:r>
              <a:r>
                <a:rPr lang="en-GB" sz="1350">
                  <a:solidFill>
                    <a:prstClr val="black"/>
                  </a:solidFill>
                  <a:latin typeface="Calibri" panose="020F0502020204030204"/>
                </a:rPr>
                <a:t> it. </a:t>
              </a:r>
            </a:p>
          </p:txBody>
        </p:sp>
      </p:grpSp>
      <p:pic>
        <p:nvPicPr>
          <p:cNvPr id="16" name="Picture 2" descr="United Kingdoms of Westeros flag (PegasusTargaryen) (Hidden)">
            <a:extLst>
              <a:ext uri="{FF2B5EF4-FFF2-40B4-BE49-F238E27FC236}">
                <a16:creationId xmlns:a16="http://schemas.microsoft.com/office/drawing/2014/main" id="{53FC9073-841D-8B2F-0444-0486045F43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0790" y="3087781"/>
            <a:ext cx="356797" cy="2241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United Kingdoms of Westeros flag (PegasusTargaryen) (Hidden)">
            <a:extLst>
              <a:ext uri="{FF2B5EF4-FFF2-40B4-BE49-F238E27FC236}">
                <a16:creationId xmlns:a16="http://schemas.microsoft.com/office/drawing/2014/main" id="{5088962F-BC98-8B8C-3B1A-741AFD5144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0831" y="3240288"/>
            <a:ext cx="200497" cy="12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95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50"/>
                                  </p:stCondLst>
                                  <p:childTnLst>
                                    <p:set>
                                      <p:cBhvr>
                                        <p:cTn id="11" dur="1" fill="hold">
                                          <p:stCondLst>
                                            <p:cond delay="0"/>
                                          </p:stCondLst>
                                        </p:cTn>
                                        <p:tgtEl>
                                          <p:spTgt spid="38"/>
                                        </p:tgtEl>
                                        <p:attrNameLst>
                                          <p:attrName>style.visibility</p:attrName>
                                        </p:attrNameLst>
                                      </p:cBhvr>
                                      <p:to>
                                        <p:strVal val="visible"/>
                                      </p:to>
                                    </p:set>
                                  </p:childTnLst>
                                </p:cTn>
                              </p:par>
                            </p:childTnLst>
                          </p:cTn>
                        </p:par>
                        <p:par>
                          <p:cTn id="12" fill="hold">
                            <p:stCondLst>
                              <p:cond delay="250"/>
                            </p:stCondLst>
                            <p:childTnLst>
                              <p:par>
                                <p:cTn id="13" presetID="1"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3"/>
          <a:stretch>
            <a:fillRect/>
          </a:stretch>
        </p:blipFill>
        <p:spPr>
          <a:xfrm>
            <a:off x="-2434" y="4770121"/>
            <a:ext cx="2197197" cy="1230629"/>
          </a:xfrm>
          <a:prstGeom prst="rect">
            <a:avLst/>
          </a:prstGeom>
        </p:spPr>
      </p:pic>
      <p:grpSp>
        <p:nvGrpSpPr>
          <p:cNvPr id="16" name="Group 15">
            <a:extLst>
              <a:ext uri="{FF2B5EF4-FFF2-40B4-BE49-F238E27FC236}">
                <a16:creationId xmlns:a16="http://schemas.microsoft.com/office/drawing/2014/main" id="{25A77DB6-D14D-5C5D-B86D-E127C1E41B30}"/>
              </a:ext>
            </a:extLst>
          </p:cNvPr>
          <p:cNvGrpSpPr/>
          <p:nvPr/>
        </p:nvGrpSpPr>
        <p:grpSpPr>
          <a:xfrm>
            <a:off x="6094731" y="1691588"/>
            <a:ext cx="2281981" cy="1284185"/>
            <a:chOff x="9022360" y="1857418"/>
            <a:chExt cx="3042641" cy="1712247"/>
          </a:xfrm>
        </p:grpSpPr>
        <p:pic>
          <p:nvPicPr>
            <p:cNvPr id="11" name="Picture 10">
              <a:extLst>
                <a:ext uri="{FF2B5EF4-FFF2-40B4-BE49-F238E27FC236}">
                  <a16:creationId xmlns:a16="http://schemas.microsoft.com/office/drawing/2014/main" id="{44621E64-8B88-46C7-2F02-3D696964BFDA}"/>
                </a:ext>
              </a:extLst>
            </p:cNvPr>
            <p:cNvPicPr>
              <a:picLocks noChangeAspect="1"/>
            </p:cNvPicPr>
            <p:nvPr/>
          </p:nvPicPr>
          <p:blipFill>
            <a:blip r:embed="rId4"/>
            <a:stretch>
              <a:fillRect/>
            </a:stretch>
          </p:blipFill>
          <p:spPr>
            <a:xfrm>
              <a:off x="10835927" y="2405227"/>
              <a:ext cx="970364" cy="1164438"/>
            </a:xfrm>
            <a:prstGeom prst="rect">
              <a:avLst/>
            </a:prstGeom>
          </p:spPr>
        </p:pic>
        <p:grpSp>
          <p:nvGrpSpPr>
            <p:cNvPr id="13" name="Group 12">
              <a:extLst>
                <a:ext uri="{FF2B5EF4-FFF2-40B4-BE49-F238E27FC236}">
                  <a16:creationId xmlns:a16="http://schemas.microsoft.com/office/drawing/2014/main" id="{21FBD01E-67CA-CC71-9EA0-8E072EAA9DC1}"/>
                </a:ext>
              </a:extLst>
            </p:cNvPr>
            <p:cNvGrpSpPr/>
            <p:nvPr/>
          </p:nvGrpSpPr>
          <p:grpSpPr>
            <a:xfrm>
              <a:off x="9022360" y="1857418"/>
              <a:ext cx="3042641" cy="709878"/>
              <a:chOff x="9022360" y="1857418"/>
              <a:chExt cx="3042641" cy="709878"/>
            </a:xfrm>
          </p:grpSpPr>
          <p:pic>
            <p:nvPicPr>
              <p:cNvPr id="14" name="Picture 13">
                <a:extLst>
                  <a:ext uri="{FF2B5EF4-FFF2-40B4-BE49-F238E27FC236}">
                    <a16:creationId xmlns:a16="http://schemas.microsoft.com/office/drawing/2014/main" id="{36076B66-4B6C-A4E4-2EA9-FC47388ABFD7}"/>
                  </a:ext>
                </a:extLst>
              </p:cNvPr>
              <p:cNvPicPr>
                <a:picLocks noChangeAspect="1"/>
              </p:cNvPicPr>
              <p:nvPr/>
            </p:nvPicPr>
            <p:blipFill>
              <a:blip r:embed="rId5"/>
              <a:stretch>
                <a:fillRect/>
              </a:stretch>
            </p:blipFill>
            <p:spPr>
              <a:xfrm flipH="1">
                <a:off x="9102435" y="1878435"/>
                <a:ext cx="637779" cy="688861"/>
              </a:xfrm>
              <a:prstGeom prst="rect">
                <a:avLst/>
              </a:prstGeom>
            </p:spPr>
          </p:pic>
          <p:sp>
            <p:nvSpPr>
              <p:cNvPr id="15" name="TextBox 14">
                <a:extLst>
                  <a:ext uri="{FF2B5EF4-FFF2-40B4-BE49-F238E27FC236}">
                    <a16:creationId xmlns:a16="http://schemas.microsoft.com/office/drawing/2014/main" id="{EB6D1A98-29C9-761A-7F9E-B77A76DCA37C}"/>
                  </a:ext>
                </a:extLst>
              </p:cNvPr>
              <p:cNvSpPr txBox="1"/>
              <p:nvPr/>
            </p:nvSpPr>
            <p:spPr>
              <a:xfrm>
                <a:off x="9022360" y="1857418"/>
                <a:ext cx="3042641" cy="677109"/>
              </a:xfrm>
              <a:prstGeom prst="rect">
                <a:avLst/>
              </a:prstGeom>
              <a:noFill/>
            </p:spPr>
            <p:txBody>
              <a:bodyPr wrap="square" rtlCol="0">
                <a:spAutoFit/>
              </a:bodyPr>
              <a:lstStyle/>
              <a:p>
                <a:pPr algn="r"/>
                <a:r>
                  <a:rPr lang="en-GB" sz="1350">
                    <a:solidFill>
                      <a:prstClr val="black"/>
                    </a:solidFill>
                    <a:latin typeface="Calibri" panose="020F0502020204030204"/>
                  </a:rPr>
                  <a:t>What did you say about </a:t>
                </a:r>
              </a:p>
              <a:p>
                <a:pPr algn="r"/>
                <a:r>
                  <a:rPr lang="en-GB" sz="1350">
                    <a:solidFill>
                      <a:prstClr val="black"/>
                    </a:solidFill>
                    <a:latin typeface="Calibri" panose="020F0502020204030204"/>
                  </a:rPr>
                  <a:t>Global Services?</a:t>
                </a:r>
              </a:p>
            </p:txBody>
          </p:sp>
        </p:grpSp>
      </p:grpSp>
      <p:grpSp>
        <p:nvGrpSpPr>
          <p:cNvPr id="3" name="Group 2">
            <a:extLst>
              <a:ext uri="{FF2B5EF4-FFF2-40B4-BE49-F238E27FC236}">
                <a16:creationId xmlns:a16="http://schemas.microsoft.com/office/drawing/2014/main" id="{AE5426F5-EE1F-0570-73DB-B77A648B6EAC}"/>
              </a:ext>
            </a:extLst>
          </p:cNvPr>
          <p:cNvGrpSpPr/>
          <p:nvPr/>
        </p:nvGrpSpPr>
        <p:grpSpPr>
          <a:xfrm>
            <a:off x="3695317" y="1901566"/>
            <a:ext cx="1806500" cy="2899867"/>
            <a:chOff x="4927089" y="1392421"/>
            <a:chExt cx="2408667" cy="3866489"/>
          </a:xfrm>
        </p:grpSpPr>
        <p:grpSp>
          <p:nvGrpSpPr>
            <p:cNvPr id="4" name="Group 3">
              <a:extLst>
                <a:ext uri="{FF2B5EF4-FFF2-40B4-BE49-F238E27FC236}">
                  <a16:creationId xmlns:a16="http://schemas.microsoft.com/office/drawing/2014/main" id="{81A914FA-0091-21D4-9221-C25DA7FBABAF}"/>
                </a:ext>
              </a:extLst>
            </p:cNvPr>
            <p:cNvGrpSpPr/>
            <p:nvPr/>
          </p:nvGrpSpPr>
          <p:grpSpPr>
            <a:xfrm>
              <a:off x="4927089" y="1683908"/>
              <a:ext cx="2408667" cy="3575002"/>
              <a:chOff x="4953000" y="695536"/>
              <a:chExt cx="2492444" cy="5135333"/>
            </a:xfrm>
          </p:grpSpPr>
          <p:sp>
            <p:nvSpPr>
              <p:cNvPr id="7" name="Rectangle: Rounded Corners 111">
                <a:extLst>
                  <a:ext uri="{FF2B5EF4-FFF2-40B4-BE49-F238E27FC236}">
                    <a16:creationId xmlns:a16="http://schemas.microsoft.com/office/drawing/2014/main" id="{2A93613C-4638-CE7D-A595-A90CB10B12FB}"/>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 name="TextBox 7">
                <a:extLst>
                  <a:ext uri="{FF2B5EF4-FFF2-40B4-BE49-F238E27FC236}">
                    <a16:creationId xmlns:a16="http://schemas.microsoft.com/office/drawing/2014/main" id="{5FB6C244-DD0B-01F0-7541-1CD88CE50102}"/>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6" name="Picture 5">
              <a:extLst>
                <a:ext uri="{FF2B5EF4-FFF2-40B4-BE49-F238E27FC236}">
                  <a16:creationId xmlns:a16="http://schemas.microsoft.com/office/drawing/2014/main" id="{BFF16C6D-D0BC-0BE6-17F4-0EF06DE706F6}"/>
                </a:ext>
              </a:extLst>
            </p:cNvPr>
            <p:cNvPicPr>
              <a:picLocks noChangeAspect="1"/>
            </p:cNvPicPr>
            <p:nvPr/>
          </p:nvPicPr>
          <p:blipFill>
            <a:blip r:embed="rId6"/>
            <a:stretch>
              <a:fillRect/>
            </a:stretch>
          </p:blipFill>
          <p:spPr>
            <a:xfrm>
              <a:off x="5854819" y="1392421"/>
              <a:ext cx="518022" cy="504638"/>
            </a:xfrm>
            <a:prstGeom prst="rect">
              <a:avLst/>
            </a:prstGeom>
          </p:spPr>
        </p:pic>
      </p:grpSp>
      <p:grpSp>
        <p:nvGrpSpPr>
          <p:cNvPr id="9" name="Group 8">
            <a:extLst>
              <a:ext uri="{FF2B5EF4-FFF2-40B4-BE49-F238E27FC236}">
                <a16:creationId xmlns:a16="http://schemas.microsoft.com/office/drawing/2014/main" id="{A3D5FADE-8F61-3BB9-1FF4-355F87995A41}"/>
              </a:ext>
            </a:extLst>
          </p:cNvPr>
          <p:cNvGrpSpPr/>
          <p:nvPr/>
        </p:nvGrpSpPr>
        <p:grpSpPr>
          <a:xfrm>
            <a:off x="3984943" y="2310614"/>
            <a:ext cx="1599140" cy="892175"/>
            <a:chOff x="5313257" y="1290320"/>
            <a:chExt cx="2132187" cy="1189567"/>
          </a:xfrm>
        </p:grpSpPr>
        <p:sp>
          <p:nvSpPr>
            <p:cNvPr id="10" name="Rectangle 9">
              <a:extLst>
                <a:ext uri="{FF2B5EF4-FFF2-40B4-BE49-F238E27FC236}">
                  <a16:creationId xmlns:a16="http://schemas.microsoft.com/office/drawing/2014/main" id="{F3095509-3A07-87F7-F78B-BEBAB716AFC0}"/>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17" name="Picture 16">
              <a:extLst>
                <a:ext uri="{FF2B5EF4-FFF2-40B4-BE49-F238E27FC236}">
                  <a16:creationId xmlns:a16="http://schemas.microsoft.com/office/drawing/2014/main" id="{3FAF2533-0D0A-AEAC-B7B8-EF2095B7F919}"/>
                </a:ext>
              </a:extLst>
            </p:cNvPr>
            <p:cNvPicPr>
              <a:picLocks noChangeAspect="1"/>
            </p:cNvPicPr>
            <p:nvPr/>
          </p:nvPicPr>
          <p:blipFill>
            <a:blip r:embed="rId7"/>
            <a:stretch>
              <a:fillRect/>
            </a:stretch>
          </p:blipFill>
          <p:spPr>
            <a:xfrm>
              <a:off x="5450838" y="1429250"/>
              <a:ext cx="312793" cy="455853"/>
            </a:xfrm>
            <a:prstGeom prst="rect">
              <a:avLst/>
            </a:prstGeom>
          </p:spPr>
        </p:pic>
        <p:pic>
          <p:nvPicPr>
            <p:cNvPr id="18" name="Picture 17">
              <a:extLst>
                <a:ext uri="{FF2B5EF4-FFF2-40B4-BE49-F238E27FC236}">
                  <a16:creationId xmlns:a16="http://schemas.microsoft.com/office/drawing/2014/main" id="{B281FF99-0039-4D5F-5E2A-C13B00DAD7B6}"/>
                </a:ext>
              </a:extLst>
            </p:cNvPr>
            <p:cNvPicPr>
              <a:picLocks noChangeAspect="1"/>
            </p:cNvPicPr>
            <p:nvPr/>
          </p:nvPicPr>
          <p:blipFill>
            <a:blip r:embed="rId7"/>
            <a:stretch>
              <a:fillRect/>
            </a:stretch>
          </p:blipFill>
          <p:spPr>
            <a:xfrm>
              <a:off x="5828900" y="1429250"/>
              <a:ext cx="312793" cy="455853"/>
            </a:xfrm>
            <a:prstGeom prst="rect">
              <a:avLst/>
            </a:prstGeom>
          </p:spPr>
        </p:pic>
        <p:pic>
          <p:nvPicPr>
            <p:cNvPr id="19" name="Picture 18">
              <a:extLst>
                <a:ext uri="{FF2B5EF4-FFF2-40B4-BE49-F238E27FC236}">
                  <a16:creationId xmlns:a16="http://schemas.microsoft.com/office/drawing/2014/main" id="{3E03ED39-FEFB-F4E8-212E-984CEDC191DB}"/>
                </a:ext>
              </a:extLst>
            </p:cNvPr>
            <p:cNvPicPr>
              <a:picLocks noChangeAspect="1"/>
            </p:cNvPicPr>
            <p:nvPr/>
          </p:nvPicPr>
          <p:blipFill>
            <a:blip r:embed="rId7"/>
            <a:stretch>
              <a:fillRect/>
            </a:stretch>
          </p:blipFill>
          <p:spPr>
            <a:xfrm>
              <a:off x="5607234" y="1927724"/>
              <a:ext cx="312793" cy="455853"/>
            </a:xfrm>
            <a:prstGeom prst="rect">
              <a:avLst/>
            </a:prstGeom>
          </p:spPr>
        </p:pic>
        <p:pic>
          <p:nvPicPr>
            <p:cNvPr id="20" name="Picture 19">
              <a:extLst>
                <a:ext uri="{FF2B5EF4-FFF2-40B4-BE49-F238E27FC236}">
                  <a16:creationId xmlns:a16="http://schemas.microsoft.com/office/drawing/2014/main" id="{D2A5B270-5A90-EC91-FCD9-FA300CA863C7}"/>
                </a:ext>
              </a:extLst>
            </p:cNvPr>
            <p:cNvPicPr>
              <a:picLocks noChangeAspect="1"/>
            </p:cNvPicPr>
            <p:nvPr/>
          </p:nvPicPr>
          <p:blipFill>
            <a:blip r:embed="rId7"/>
            <a:stretch>
              <a:fillRect/>
            </a:stretch>
          </p:blipFill>
          <p:spPr>
            <a:xfrm>
              <a:off x="5985296" y="1927724"/>
              <a:ext cx="312793" cy="455853"/>
            </a:xfrm>
            <a:prstGeom prst="rect">
              <a:avLst/>
            </a:prstGeom>
          </p:spPr>
        </p:pic>
        <p:cxnSp>
          <p:nvCxnSpPr>
            <p:cNvPr id="21" name="Straight Connector 20">
              <a:extLst>
                <a:ext uri="{FF2B5EF4-FFF2-40B4-BE49-F238E27FC236}">
                  <a16:creationId xmlns:a16="http://schemas.microsoft.com/office/drawing/2014/main" id="{5DD1C675-3F39-13BB-5C4E-E05520410963}"/>
                </a:ext>
              </a:extLst>
            </p:cNvPr>
            <p:cNvCxnSpPr>
              <a:cxnSpLocks/>
              <a:stCxn id="10"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22" name="Oval 21">
              <a:extLst>
                <a:ext uri="{FF2B5EF4-FFF2-40B4-BE49-F238E27FC236}">
                  <a16:creationId xmlns:a16="http://schemas.microsoft.com/office/drawing/2014/main" id="{9AE2A7C7-BC6F-B0B3-1751-F8BB0F61C776}"/>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23" name="TextBox 22">
              <a:extLst>
                <a:ext uri="{FF2B5EF4-FFF2-40B4-BE49-F238E27FC236}">
                  <a16:creationId xmlns:a16="http://schemas.microsoft.com/office/drawing/2014/main" id="{E96D6D3B-DD2F-DABD-9161-77C79D1FCA83}"/>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24" name="Group 23">
            <a:extLst>
              <a:ext uri="{FF2B5EF4-FFF2-40B4-BE49-F238E27FC236}">
                <a16:creationId xmlns:a16="http://schemas.microsoft.com/office/drawing/2014/main" id="{EC7AA530-08D4-8D3B-7CEE-4E914CF8D8B7}"/>
              </a:ext>
            </a:extLst>
          </p:cNvPr>
          <p:cNvGrpSpPr/>
          <p:nvPr/>
        </p:nvGrpSpPr>
        <p:grpSpPr>
          <a:xfrm>
            <a:off x="3984943" y="3422020"/>
            <a:ext cx="1599140" cy="892175"/>
            <a:chOff x="5313257" y="3889593"/>
            <a:chExt cx="2132187" cy="1189567"/>
          </a:xfrm>
        </p:grpSpPr>
        <p:sp>
          <p:nvSpPr>
            <p:cNvPr id="25" name="Rectangle 24">
              <a:extLst>
                <a:ext uri="{FF2B5EF4-FFF2-40B4-BE49-F238E27FC236}">
                  <a16:creationId xmlns:a16="http://schemas.microsoft.com/office/drawing/2014/main" id="{21DEBAB8-88D7-4C29-45C4-D39280374E90}"/>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26" name="Straight Connector 25">
              <a:extLst>
                <a:ext uri="{FF2B5EF4-FFF2-40B4-BE49-F238E27FC236}">
                  <a16:creationId xmlns:a16="http://schemas.microsoft.com/office/drawing/2014/main" id="{C914D9F3-999B-047A-5E0B-A6DDB38DA63F}"/>
                </a:ext>
              </a:extLst>
            </p:cNvPr>
            <p:cNvCxnSpPr>
              <a:cxnSpLocks/>
              <a:stCxn id="25"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27" name="Oval 26">
              <a:extLst>
                <a:ext uri="{FF2B5EF4-FFF2-40B4-BE49-F238E27FC236}">
                  <a16:creationId xmlns:a16="http://schemas.microsoft.com/office/drawing/2014/main" id="{474CE80F-4390-E2A9-4B52-CE55189A3609}"/>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28" name="TextBox 27">
              <a:extLst>
                <a:ext uri="{FF2B5EF4-FFF2-40B4-BE49-F238E27FC236}">
                  <a16:creationId xmlns:a16="http://schemas.microsoft.com/office/drawing/2014/main" id="{09EC5A5D-22D5-E214-832B-190F4B369D45}"/>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29" name="Picture 28">
              <a:extLst>
                <a:ext uri="{FF2B5EF4-FFF2-40B4-BE49-F238E27FC236}">
                  <a16:creationId xmlns:a16="http://schemas.microsoft.com/office/drawing/2014/main" id="{90DCC388-8EFB-2FB0-271A-E5FCEA79309B}"/>
                </a:ext>
              </a:extLst>
            </p:cNvPr>
            <p:cNvPicPr>
              <a:picLocks noChangeAspect="1"/>
            </p:cNvPicPr>
            <p:nvPr/>
          </p:nvPicPr>
          <p:blipFill>
            <a:blip r:embed="rId8"/>
            <a:stretch>
              <a:fillRect/>
            </a:stretch>
          </p:blipFill>
          <p:spPr>
            <a:xfrm>
              <a:off x="5453660" y="4021798"/>
              <a:ext cx="327907" cy="477879"/>
            </a:xfrm>
            <a:prstGeom prst="rect">
              <a:avLst/>
            </a:prstGeom>
          </p:spPr>
        </p:pic>
        <p:pic>
          <p:nvPicPr>
            <p:cNvPr id="30" name="Picture 29">
              <a:extLst>
                <a:ext uri="{FF2B5EF4-FFF2-40B4-BE49-F238E27FC236}">
                  <a16:creationId xmlns:a16="http://schemas.microsoft.com/office/drawing/2014/main" id="{5D04FC58-29C1-F6C3-105D-2FDA52CB0626}"/>
                </a:ext>
              </a:extLst>
            </p:cNvPr>
            <p:cNvPicPr>
              <a:picLocks noChangeAspect="1"/>
            </p:cNvPicPr>
            <p:nvPr/>
          </p:nvPicPr>
          <p:blipFill>
            <a:blip r:embed="rId8"/>
            <a:stretch>
              <a:fillRect/>
            </a:stretch>
          </p:blipFill>
          <p:spPr>
            <a:xfrm>
              <a:off x="5828900" y="4022297"/>
              <a:ext cx="327907" cy="477879"/>
            </a:xfrm>
            <a:prstGeom prst="rect">
              <a:avLst/>
            </a:prstGeom>
          </p:spPr>
        </p:pic>
        <p:pic>
          <p:nvPicPr>
            <p:cNvPr id="31" name="Picture 30">
              <a:extLst>
                <a:ext uri="{FF2B5EF4-FFF2-40B4-BE49-F238E27FC236}">
                  <a16:creationId xmlns:a16="http://schemas.microsoft.com/office/drawing/2014/main" id="{ABCEA3CD-4FD9-8E6E-48F2-D7622C172B7F}"/>
                </a:ext>
              </a:extLst>
            </p:cNvPr>
            <p:cNvPicPr>
              <a:picLocks noChangeAspect="1"/>
            </p:cNvPicPr>
            <p:nvPr/>
          </p:nvPicPr>
          <p:blipFill>
            <a:blip r:embed="rId8"/>
            <a:stretch>
              <a:fillRect/>
            </a:stretch>
          </p:blipFill>
          <p:spPr>
            <a:xfrm>
              <a:off x="5607234" y="4531559"/>
              <a:ext cx="327907" cy="477879"/>
            </a:xfrm>
            <a:prstGeom prst="rect">
              <a:avLst/>
            </a:prstGeom>
          </p:spPr>
        </p:pic>
        <p:pic>
          <p:nvPicPr>
            <p:cNvPr id="32" name="Picture 31">
              <a:extLst>
                <a:ext uri="{FF2B5EF4-FFF2-40B4-BE49-F238E27FC236}">
                  <a16:creationId xmlns:a16="http://schemas.microsoft.com/office/drawing/2014/main" id="{57B3AD72-9314-FC49-E76D-4C43AA6A5B6E}"/>
                </a:ext>
              </a:extLst>
            </p:cNvPr>
            <p:cNvPicPr>
              <a:picLocks noChangeAspect="1"/>
            </p:cNvPicPr>
            <p:nvPr/>
          </p:nvPicPr>
          <p:blipFill>
            <a:blip r:embed="rId8"/>
            <a:stretch>
              <a:fillRect/>
            </a:stretch>
          </p:blipFill>
          <p:spPr>
            <a:xfrm>
              <a:off x="5982474" y="4532058"/>
              <a:ext cx="327907" cy="477879"/>
            </a:xfrm>
            <a:prstGeom prst="rect">
              <a:avLst/>
            </a:prstGeom>
          </p:spPr>
        </p:pic>
      </p:grpSp>
      <p:grpSp>
        <p:nvGrpSpPr>
          <p:cNvPr id="33" name="Group 32">
            <a:extLst>
              <a:ext uri="{FF2B5EF4-FFF2-40B4-BE49-F238E27FC236}">
                <a16:creationId xmlns:a16="http://schemas.microsoft.com/office/drawing/2014/main" id="{E5E8B0DE-AA51-452B-22B3-4091599903FB}"/>
              </a:ext>
            </a:extLst>
          </p:cNvPr>
          <p:cNvGrpSpPr/>
          <p:nvPr/>
        </p:nvGrpSpPr>
        <p:grpSpPr>
          <a:xfrm>
            <a:off x="4088129" y="4926692"/>
            <a:ext cx="3720661" cy="859826"/>
            <a:chOff x="5763632" y="5642167"/>
            <a:chExt cx="4960881" cy="1146435"/>
          </a:xfrm>
        </p:grpSpPr>
        <p:grpSp>
          <p:nvGrpSpPr>
            <p:cNvPr id="34" name="Group 33">
              <a:extLst>
                <a:ext uri="{FF2B5EF4-FFF2-40B4-BE49-F238E27FC236}">
                  <a16:creationId xmlns:a16="http://schemas.microsoft.com/office/drawing/2014/main" id="{1CB06491-D30E-D494-1CE3-EA58347074F2}"/>
                </a:ext>
              </a:extLst>
            </p:cNvPr>
            <p:cNvGrpSpPr/>
            <p:nvPr/>
          </p:nvGrpSpPr>
          <p:grpSpPr>
            <a:xfrm>
              <a:off x="5763632" y="5642167"/>
              <a:ext cx="915208" cy="1146435"/>
              <a:chOff x="5763630" y="5642167"/>
              <a:chExt cx="915208" cy="1146435"/>
            </a:xfrm>
          </p:grpSpPr>
          <p:grpSp>
            <p:nvGrpSpPr>
              <p:cNvPr id="36" name="Group 35">
                <a:extLst>
                  <a:ext uri="{FF2B5EF4-FFF2-40B4-BE49-F238E27FC236}">
                    <a16:creationId xmlns:a16="http://schemas.microsoft.com/office/drawing/2014/main" id="{1E2D53CA-1395-CB65-51A7-CC333CE420B8}"/>
                  </a:ext>
                </a:extLst>
              </p:cNvPr>
              <p:cNvGrpSpPr/>
              <p:nvPr/>
            </p:nvGrpSpPr>
            <p:grpSpPr>
              <a:xfrm>
                <a:off x="5763630" y="5662743"/>
                <a:ext cx="915208" cy="1125859"/>
                <a:chOff x="6469911" y="573024"/>
                <a:chExt cx="915208" cy="1125859"/>
              </a:xfrm>
            </p:grpSpPr>
            <p:sp>
              <p:nvSpPr>
                <p:cNvPr id="38" name="Rectangle: Rounded Corners 192">
                  <a:extLst>
                    <a:ext uri="{FF2B5EF4-FFF2-40B4-BE49-F238E27FC236}">
                      <a16:creationId xmlns:a16="http://schemas.microsoft.com/office/drawing/2014/main" id="{86111977-BD85-181B-4BC0-39F5E3083C87}"/>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39" name="Rectangle 38">
                  <a:extLst>
                    <a:ext uri="{FF2B5EF4-FFF2-40B4-BE49-F238E27FC236}">
                      <a16:creationId xmlns:a16="http://schemas.microsoft.com/office/drawing/2014/main" id="{D76C2CC0-BDD7-6B3C-CB17-E3EF6608CE60}"/>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40" name="Isosceles Triangle 194">
                  <a:extLst>
                    <a:ext uri="{FF2B5EF4-FFF2-40B4-BE49-F238E27FC236}">
                      <a16:creationId xmlns:a16="http://schemas.microsoft.com/office/drawing/2014/main" id="{5B624EB0-6F98-2CED-E35D-FE53E91C1221}"/>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41" name="Straight Connector 40">
                  <a:extLst>
                    <a:ext uri="{FF2B5EF4-FFF2-40B4-BE49-F238E27FC236}">
                      <a16:creationId xmlns:a16="http://schemas.microsoft.com/office/drawing/2014/main" id="{688B2E95-07D8-58A8-D96A-DA7150FCD773}"/>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42" name="TextBox 41">
                  <a:extLst>
                    <a:ext uri="{FF2B5EF4-FFF2-40B4-BE49-F238E27FC236}">
                      <a16:creationId xmlns:a16="http://schemas.microsoft.com/office/drawing/2014/main" id="{1151FEC6-37EC-2B98-A4B2-4B5C905CCF10}"/>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43" name="TextBox 42">
                  <a:extLst>
                    <a:ext uri="{FF2B5EF4-FFF2-40B4-BE49-F238E27FC236}">
                      <a16:creationId xmlns:a16="http://schemas.microsoft.com/office/drawing/2014/main" id="{2EF0C0CA-FD51-52CB-2CF8-630030EA956C}"/>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37" name="Isosceles Triangle 191">
                <a:extLst>
                  <a:ext uri="{FF2B5EF4-FFF2-40B4-BE49-F238E27FC236}">
                    <a16:creationId xmlns:a16="http://schemas.microsoft.com/office/drawing/2014/main" id="{7C6D60BB-D213-9FB7-6617-37ECB7C5910A}"/>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35" name="TextBox 34">
              <a:extLst>
                <a:ext uri="{FF2B5EF4-FFF2-40B4-BE49-F238E27FC236}">
                  <a16:creationId xmlns:a16="http://schemas.microsoft.com/office/drawing/2014/main" id="{85C4CECC-0E9F-6372-CCF4-C367395FC7F9}"/>
                </a:ext>
              </a:extLst>
            </p:cNvPr>
            <p:cNvSpPr txBox="1"/>
            <p:nvPr/>
          </p:nvSpPr>
          <p:spPr>
            <a:xfrm>
              <a:off x="7571347" y="5993067"/>
              <a:ext cx="3153166" cy="584776"/>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WCMP2 Discovery Metadata</a:t>
              </a:r>
            </a:p>
            <a:p>
              <a:pPr defTabSz="685800">
                <a:defRPr/>
              </a:pPr>
              <a:r>
                <a:rPr lang="en-GB" sz="900" i="1" kern="0">
                  <a:solidFill>
                    <a:prstClr val="black"/>
                  </a:solidFill>
                  <a:latin typeface="Calibri" panose="020F0502020204030204"/>
                </a:rPr>
                <a:t>extending OGC-API Records / GeoJSON</a:t>
              </a:r>
            </a:p>
          </p:txBody>
        </p:sp>
      </p:grpSp>
      <p:sp>
        <p:nvSpPr>
          <p:cNvPr id="5" name="TextBox 4">
            <a:extLst>
              <a:ext uri="{FF2B5EF4-FFF2-40B4-BE49-F238E27FC236}">
                <a16:creationId xmlns:a16="http://schemas.microsoft.com/office/drawing/2014/main" id="{14A307B9-32E0-230C-0DB5-C6F8C6EAC6DB}"/>
              </a:ext>
            </a:extLst>
          </p:cNvPr>
          <p:cNvSpPr txBox="1"/>
          <p:nvPr/>
        </p:nvSpPr>
        <p:spPr>
          <a:xfrm>
            <a:off x="325690" y="1111272"/>
            <a:ext cx="1941622" cy="341632"/>
          </a:xfrm>
          <a:prstGeom prst="rect">
            <a:avLst/>
          </a:prstGeom>
          <a:noFill/>
        </p:spPr>
        <p:txBody>
          <a:bodyPr wrap="none" rtlCol="0">
            <a:spAutoFit/>
          </a:bodyPr>
          <a:lstStyle/>
          <a:p>
            <a:pPr>
              <a:lnSpc>
                <a:spcPct val="90000"/>
              </a:lnSpc>
              <a:spcBef>
                <a:spcPct val="0"/>
              </a:spcBef>
              <a:tabLst>
                <a:tab pos="288128" algn="l"/>
                <a:tab pos="576254" algn="l"/>
                <a:tab pos="864382" algn="l"/>
                <a:tab pos="1152509" algn="l"/>
                <a:tab pos="1440636" algn="l"/>
                <a:tab pos="1728762" algn="l"/>
                <a:tab pos="2016890" algn="l"/>
                <a:tab pos="2305016" algn="l"/>
                <a:tab pos="2593145" algn="l"/>
                <a:tab pos="2881271" algn="l"/>
                <a:tab pos="3169399" algn="l"/>
                <a:tab pos="3457525" algn="l"/>
                <a:tab pos="3745653" algn="l"/>
                <a:tab pos="4033779" algn="l"/>
                <a:tab pos="4321907" algn="l"/>
                <a:tab pos="4610034" algn="l"/>
                <a:tab pos="4898162" algn="l"/>
                <a:tab pos="5186288" algn="l"/>
                <a:tab pos="5474415" algn="l"/>
              </a:tabLst>
            </a:pPr>
            <a:r>
              <a:rPr lang="en-US" spc="-1" dirty="0">
                <a:ea typeface="+mj-ea"/>
                <a:cs typeface="+mj-cs"/>
              </a:rPr>
              <a:t>… to the consumer</a:t>
            </a:r>
            <a:endParaRPr lang="en-CH" spc="-1" dirty="0">
              <a:ea typeface="+mj-ea"/>
              <a:cs typeface="+mj-cs"/>
            </a:endParaRPr>
          </a:p>
        </p:txBody>
      </p:sp>
      <p:pic>
        <p:nvPicPr>
          <p:cNvPr id="44" name="Picture 2" descr="United Kingdoms of Westeros flag (PegasusTargaryen) (Hidden)">
            <a:extLst>
              <a:ext uri="{FF2B5EF4-FFF2-40B4-BE49-F238E27FC236}">
                <a16:creationId xmlns:a16="http://schemas.microsoft.com/office/drawing/2014/main" id="{D1E9B856-42D3-8A6F-8499-845D056D28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8790" y="2693732"/>
            <a:ext cx="200497" cy="12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76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3"/>
          <a:stretch>
            <a:fillRect/>
          </a:stretch>
        </p:blipFill>
        <p:spPr>
          <a:xfrm>
            <a:off x="-2434" y="4770121"/>
            <a:ext cx="2197197" cy="1230629"/>
          </a:xfrm>
          <a:prstGeom prst="rect">
            <a:avLst/>
          </a:prstGeom>
        </p:spPr>
      </p:pic>
      <p:grpSp>
        <p:nvGrpSpPr>
          <p:cNvPr id="3" name="Group 2">
            <a:extLst>
              <a:ext uri="{FF2B5EF4-FFF2-40B4-BE49-F238E27FC236}">
                <a16:creationId xmlns:a16="http://schemas.microsoft.com/office/drawing/2014/main" id="{1824D95F-A3EB-F04E-409A-CD124ACFBFA2}"/>
              </a:ext>
            </a:extLst>
          </p:cNvPr>
          <p:cNvGrpSpPr/>
          <p:nvPr/>
        </p:nvGrpSpPr>
        <p:grpSpPr>
          <a:xfrm>
            <a:off x="7882592" y="3519705"/>
            <a:ext cx="893315" cy="1134908"/>
            <a:chOff x="8046719" y="5254216"/>
            <a:chExt cx="1191086" cy="1513210"/>
          </a:xfrm>
        </p:grpSpPr>
        <p:sp>
          <p:nvSpPr>
            <p:cNvPr id="4" name="Rectangle: Rounded Corners 3">
              <a:extLst>
                <a:ext uri="{FF2B5EF4-FFF2-40B4-BE49-F238E27FC236}">
                  <a16:creationId xmlns:a16="http://schemas.microsoft.com/office/drawing/2014/main" id="{A055AD98-63A6-02C1-A445-A7D2364DBB9A}"/>
                </a:ext>
              </a:extLst>
            </p:cNvPr>
            <p:cNvSpPr/>
            <p:nvPr/>
          </p:nvSpPr>
          <p:spPr>
            <a:xfrm>
              <a:off x="8046719" y="5588467"/>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6" name="Picture 5">
              <a:extLst>
                <a:ext uri="{FF2B5EF4-FFF2-40B4-BE49-F238E27FC236}">
                  <a16:creationId xmlns:a16="http://schemas.microsoft.com/office/drawing/2014/main" id="{3F6C4CE6-F6F0-56E8-FC22-C2960B3EE0FF}"/>
                </a:ext>
              </a:extLst>
            </p:cNvPr>
            <p:cNvPicPr>
              <a:picLocks noChangeAspect="1"/>
            </p:cNvPicPr>
            <p:nvPr/>
          </p:nvPicPr>
          <p:blipFill>
            <a:blip r:embed="rId4"/>
            <a:stretch>
              <a:fillRect/>
            </a:stretch>
          </p:blipFill>
          <p:spPr>
            <a:xfrm>
              <a:off x="8318061" y="5254216"/>
              <a:ext cx="664522" cy="676715"/>
            </a:xfrm>
            <a:prstGeom prst="rect">
              <a:avLst/>
            </a:prstGeom>
          </p:spPr>
        </p:pic>
        <p:sp>
          <p:nvSpPr>
            <p:cNvPr id="7" name="Oval 6">
              <a:extLst>
                <a:ext uri="{FF2B5EF4-FFF2-40B4-BE49-F238E27FC236}">
                  <a16:creationId xmlns:a16="http://schemas.microsoft.com/office/drawing/2014/main" id="{21FA725E-BE41-B476-4E19-A0F27E0D3573}"/>
                </a:ext>
              </a:extLst>
            </p:cNvPr>
            <p:cNvSpPr/>
            <p:nvPr/>
          </p:nvSpPr>
          <p:spPr>
            <a:xfrm>
              <a:off x="8408547" y="5343038"/>
              <a:ext cx="483550" cy="483550"/>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8" name="Picture 7">
              <a:extLst>
                <a:ext uri="{FF2B5EF4-FFF2-40B4-BE49-F238E27FC236}">
                  <a16:creationId xmlns:a16="http://schemas.microsoft.com/office/drawing/2014/main" id="{4DE083B0-531C-24A1-6F63-1754BCB2C2C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8375743" y="5324989"/>
              <a:ext cx="538998" cy="519648"/>
            </a:xfrm>
            <a:prstGeom prst="rect">
              <a:avLst/>
            </a:prstGeom>
          </p:spPr>
        </p:pic>
        <p:sp>
          <p:nvSpPr>
            <p:cNvPr id="9" name="TextBox 8">
              <a:extLst>
                <a:ext uri="{FF2B5EF4-FFF2-40B4-BE49-F238E27FC236}">
                  <a16:creationId xmlns:a16="http://schemas.microsoft.com/office/drawing/2014/main" id="{C4CC3E3E-EDCF-672C-6F7E-60287804A7C5}"/>
                </a:ext>
              </a:extLst>
            </p:cNvPr>
            <p:cNvSpPr txBox="1"/>
            <p:nvPr/>
          </p:nvSpPr>
          <p:spPr>
            <a:xfrm>
              <a:off x="8058612" y="5905651"/>
              <a:ext cx="1179193" cy="861775"/>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Discovery</a:t>
              </a:r>
            </a:p>
            <a:p>
              <a:pPr algn="ctr"/>
              <a:r>
                <a:rPr lang="en-GB" sz="1200">
                  <a:solidFill>
                    <a:srgbClr val="1849D4"/>
                  </a:solidFill>
                  <a:latin typeface="Calibri" panose="020F0502020204030204"/>
                </a:rPr>
                <a:t>Catalogue</a:t>
              </a:r>
            </a:p>
          </p:txBody>
        </p:sp>
      </p:grpSp>
      <p:grpSp>
        <p:nvGrpSpPr>
          <p:cNvPr id="10" name="Group 9">
            <a:extLst>
              <a:ext uri="{FF2B5EF4-FFF2-40B4-BE49-F238E27FC236}">
                <a16:creationId xmlns:a16="http://schemas.microsoft.com/office/drawing/2014/main" id="{1295DC90-30F8-4ED3-7DA8-DFC01103A0F7}"/>
              </a:ext>
            </a:extLst>
          </p:cNvPr>
          <p:cNvGrpSpPr/>
          <p:nvPr/>
        </p:nvGrpSpPr>
        <p:grpSpPr>
          <a:xfrm>
            <a:off x="7887052" y="2277132"/>
            <a:ext cx="893315" cy="1135268"/>
            <a:chOff x="6712811" y="3048776"/>
            <a:chExt cx="1191086" cy="1513691"/>
          </a:xfrm>
        </p:grpSpPr>
        <p:grpSp>
          <p:nvGrpSpPr>
            <p:cNvPr id="57" name="Group 56">
              <a:extLst>
                <a:ext uri="{FF2B5EF4-FFF2-40B4-BE49-F238E27FC236}">
                  <a16:creationId xmlns:a16="http://schemas.microsoft.com/office/drawing/2014/main" id="{7E44D24C-8B47-4CB1-161F-A9EC41E95B09}"/>
                </a:ext>
              </a:extLst>
            </p:cNvPr>
            <p:cNvGrpSpPr/>
            <p:nvPr/>
          </p:nvGrpSpPr>
          <p:grpSpPr>
            <a:xfrm>
              <a:off x="6712811" y="3387134"/>
              <a:ext cx="1191086" cy="1175333"/>
              <a:chOff x="5036819" y="3700401"/>
              <a:chExt cx="1191086" cy="1175333"/>
            </a:xfrm>
          </p:grpSpPr>
          <p:sp>
            <p:nvSpPr>
              <p:cNvPr id="63" name="Rectangle: Rounded Corners 62">
                <a:extLst>
                  <a:ext uri="{FF2B5EF4-FFF2-40B4-BE49-F238E27FC236}">
                    <a16:creationId xmlns:a16="http://schemas.microsoft.com/office/drawing/2014/main" id="{E7678C39-D01C-ED0B-826A-E75A2BC54789}"/>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64" name="TextBox 63">
                <a:extLst>
                  <a:ext uri="{FF2B5EF4-FFF2-40B4-BE49-F238E27FC236}">
                    <a16:creationId xmlns:a16="http://schemas.microsoft.com/office/drawing/2014/main" id="{670485B1-2321-5A81-368B-66605E723813}"/>
                  </a:ext>
                </a:extLst>
              </p:cNvPr>
              <p:cNvSpPr txBox="1"/>
              <p:nvPr/>
            </p:nvSpPr>
            <p:spPr>
              <a:xfrm>
                <a:off x="5048712" y="4017585"/>
                <a:ext cx="1179193" cy="615553"/>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Cache</a:t>
                </a:r>
              </a:p>
            </p:txBody>
          </p:sp>
        </p:grpSp>
        <p:grpSp>
          <p:nvGrpSpPr>
            <p:cNvPr id="58" name="Group 57">
              <a:extLst>
                <a:ext uri="{FF2B5EF4-FFF2-40B4-BE49-F238E27FC236}">
                  <a16:creationId xmlns:a16="http://schemas.microsoft.com/office/drawing/2014/main" id="{759407FA-0330-6AE9-1631-1B6B4CD5143F}"/>
                </a:ext>
              </a:extLst>
            </p:cNvPr>
            <p:cNvGrpSpPr/>
            <p:nvPr/>
          </p:nvGrpSpPr>
          <p:grpSpPr>
            <a:xfrm>
              <a:off x="6968475" y="3048776"/>
              <a:ext cx="664523" cy="676715"/>
              <a:chOff x="6976094" y="2574516"/>
              <a:chExt cx="664523" cy="676715"/>
            </a:xfrm>
          </p:grpSpPr>
          <p:pic>
            <p:nvPicPr>
              <p:cNvPr id="59" name="Picture 58">
                <a:extLst>
                  <a:ext uri="{FF2B5EF4-FFF2-40B4-BE49-F238E27FC236}">
                    <a16:creationId xmlns:a16="http://schemas.microsoft.com/office/drawing/2014/main" id="{29F5FFCB-9E3C-94AF-7DC5-7E78C47388E9}"/>
                  </a:ext>
                </a:extLst>
              </p:cNvPr>
              <p:cNvPicPr>
                <a:picLocks noChangeAspect="1"/>
              </p:cNvPicPr>
              <p:nvPr/>
            </p:nvPicPr>
            <p:blipFill>
              <a:blip r:embed="rId4"/>
              <a:stretch>
                <a:fillRect/>
              </a:stretch>
            </p:blipFill>
            <p:spPr>
              <a:xfrm>
                <a:off x="6976094" y="2574516"/>
                <a:ext cx="664522" cy="676715"/>
              </a:xfrm>
              <a:prstGeom prst="rect">
                <a:avLst/>
              </a:prstGeom>
            </p:spPr>
          </p:pic>
          <p:pic>
            <p:nvPicPr>
              <p:cNvPr id="60" name="Picture 59">
                <a:extLst>
                  <a:ext uri="{FF2B5EF4-FFF2-40B4-BE49-F238E27FC236}">
                    <a16:creationId xmlns:a16="http://schemas.microsoft.com/office/drawing/2014/main" id="{1CA3CB5C-CAA0-00FC-8841-7B03538EFDA5}"/>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brightnessContrast bright="-20000" contrast="40000"/>
                        </a14:imgEffect>
                      </a14:imgLayer>
                    </a14:imgProps>
                  </a:ext>
                </a:extLst>
              </a:blip>
              <a:stretch>
                <a:fillRect/>
              </a:stretch>
            </p:blipFill>
            <p:spPr>
              <a:xfrm>
                <a:off x="7044932" y="2644373"/>
                <a:ext cx="526845" cy="528534"/>
              </a:xfrm>
              <a:prstGeom prst="ellipse">
                <a:avLst/>
              </a:prstGeom>
              <a:solidFill>
                <a:schemeClr val="bg1"/>
              </a:solidFill>
            </p:spPr>
          </p:pic>
          <p:pic>
            <p:nvPicPr>
              <p:cNvPr id="61" name="Picture 60">
                <a:extLst>
                  <a:ext uri="{FF2B5EF4-FFF2-40B4-BE49-F238E27FC236}">
                    <a16:creationId xmlns:a16="http://schemas.microsoft.com/office/drawing/2014/main" id="{36828655-CC7D-559C-3B1D-6C58ED0DEDC3}"/>
                  </a:ext>
                </a:extLst>
              </p:cNvPr>
              <p:cNvPicPr>
                <a:picLocks noChangeAspect="1"/>
              </p:cNvPicPr>
              <p:nvPr/>
            </p:nvPicPr>
            <p:blipFill>
              <a:blip r:embed="rId4"/>
              <a:stretch>
                <a:fillRect/>
              </a:stretch>
            </p:blipFill>
            <p:spPr>
              <a:xfrm>
                <a:off x="6976095" y="2574516"/>
                <a:ext cx="664522" cy="676715"/>
              </a:xfrm>
              <a:prstGeom prst="rect">
                <a:avLst/>
              </a:prstGeom>
            </p:spPr>
          </p:pic>
          <p:pic>
            <p:nvPicPr>
              <p:cNvPr id="62" name="Picture 61">
                <a:extLst>
                  <a:ext uri="{FF2B5EF4-FFF2-40B4-BE49-F238E27FC236}">
                    <a16:creationId xmlns:a16="http://schemas.microsoft.com/office/drawing/2014/main" id="{B03725A2-DBCA-EF27-4366-754C9327A2D4}"/>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brightnessContrast bright="-20000" contrast="40000"/>
                        </a14:imgEffect>
                      </a14:imgLayer>
                    </a14:imgProps>
                  </a:ext>
                </a:extLst>
              </a:blip>
              <a:stretch>
                <a:fillRect/>
              </a:stretch>
            </p:blipFill>
            <p:spPr>
              <a:xfrm>
                <a:off x="7064641" y="2664144"/>
                <a:ext cx="487430" cy="488992"/>
              </a:xfrm>
              <a:prstGeom prst="ellipse">
                <a:avLst/>
              </a:prstGeom>
              <a:solidFill>
                <a:schemeClr val="bg1"/>
              </a:solidFill>
            </p:spPr>
          </p:pic>
        </p:grpSp>
      </p:grpSp>
      <p:grpSp>
        <p:nvGrpSpPr>
          <p:cNvPr id="65" name="Group 64">
            <a:extLst>
              <a:ext uri="{FF2B5EF4-FFF2-40B4-BE49-F238E27FC236}">
                <a16:creationId xmlns:a16="http://schemas.microsoft.com/office/drawing/2014/main" id="{BB3DE8E3-FCA1-7069-0FC4-949BFE9DBC91}"/>
              </a:ext>
            </a:extLst>
          </p:cNvPr>
          <p:cNvGrpSpPr/>
          <p:nvPr/>
        </p:nvGrpSpPr>
        <p:grpSpPr>
          <a:xfrm>
            <a:off x="7878133" y="1053616"/>
            <a:ext cx="893315" cy="1135268"/>
            <a:chOff x="3696977" y="3363068"/>
            <a:chExt cx="1191086" cy="1513691"/>
          </a:xfrm>
        </p:grpSpPr>
        <p:grpSp>
          <p:nvGrpSpPr>
            <p:cNvPr id="66" name="Group 65">
              <a:extLst>
                <a:ext uri="{FF2B5EF4-FFF2-40B4-BE49-F238E27FC236}">
                  <a16:creationId xmlns:a16="http://schemas.microsoft.com/office/drawing/2014/main" id="{25255837-A466-BADB-D21E-0029CC24C3A9}"/>
                </a:ext>
              </a:extLst>
            </p:cNvPr>
            <p:cNvGrpSpPr/>
            <p:nvPr/>
          </p:nvGrpSpPr>
          <p:grpSpPr>
            <a:xfrm>
              <a:off x="3696977" y="3701426"/>
              <a:ext cx="1191086" cy="1175333"/>
              <a:chOff x="5036819" y="3700401"/>
              <a:chExt cx="1191086" cy="1175333"/>
            </a:xfrm>
          </p:grpSpPr>
          <p:sp>
            <p:nvSpPr>
              <p:cNvPr id="70" name="Rectangle: Rounded Corners 69">
                <a:extLst>
                  <a:ext uri="{FF2B5EF4-FFF2-40B4-BE49-F238E27FC236}">
                    <a16:creationId xmlns:a16="http://schemas.microsoft.com/office/drawing/2014/main" id="{801EA227-E8EC-4BDB-120A-6F33AE71A4F1}"/>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1" name="TextBox 70">
                <a:extLst>
                  <a:ext uri="{FF2B5EF4-FFF2-40B4-BE49-F238E27FC236}">
                    <a16:creationId xmlns:a16="http://schemas.microsoft.com/office/drawing/2014/main" id="{7D3E9420-9A06-4EF6-4BDD-668F809CFF1F}"/>
                  </a:ext>
                </a:extLst>
              </p:cNvPr>
              <p:cNvSpPr txBox="1"/>
              <p:nvPr/>
            </p:nvSpPr>
            <p:spPr>
              <a:xfrm>
                <a:off x="5048712" y="4017585"/>
                <a:ext cx="1179193" cy="615553"/>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Broker</a:t>
                </a:r>
              </a:p>
            </p:txBody>
          </p:sp>
        </p:grpSp>
        <p:pic>
          <p:nvPicPr>
            <p:cNvPr id="67" name="Picture 66">
              <a:extLst>
                <a:ext uri="{FF2B5EF4-FFF2-40B4-BE49-F238E27FC236}">
                  <a16:creationId xmlns:a16="http://schemas.microsoft.com/office/drawing/2014/main" id="{5E3341A6-0DD6-A432-C20A-C07D94038816}"/>
                </a:ext>
              </a:extLst>
            </p:cNvPr>
            <p:cNvPicPr>
              <a:picLocks noChangeAspect="1"/>
            </p:cNvPicPr>
            <p:nvPr/>
          </p:nvPicPr>
          <p:blipFill>
            <a:blip r:embed="rId4"/>
            <a:stretch>
              <a:fillRect/>
            </a:stretch>
          </p:blipFill>
          <p:spPr>
            <a:xfrm>
              <a:off x="3952641" y="3363068"/>
              <a:ext cx="664522" cy="676715"/>
            </a:xfrm>
            <a:prstGeom prst="rect">
              <a:avLst/>
            </a:prstGeom>
          </p:spPr>
        </p:pic>
        <p:sp>
          <p:nvSpPr>
            <p:cNvPr id="68" name="Oval 67">
              <a:extLst>
                <a:ext uri="{FF2B5EF4-FFF2-40B4-BE49-F238E27FC236}">
                  <a16:creationId xmlns:a16="http://schemas.microsoft.com/office/drawing/2014/main" id="{3037A2F2-32EB-13EA-9DBC-17FE47FD2F9E}"/>
                </a:ext>
              </a:extLst>
            </p:cNvPr>
            <p:cNvSpPr/>
            <p:nvPr/>
          </p:nvSpPr>
          <p:spPr>
            <a:xfrm>
              <a:off x="4042108" y="3455008"/>
              <a:ext cx="485588" cy="48558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9" name="Picture 68">
              <a:extLst>
                <a:ext uri="{FF2B5EF4-FFF2-40B4-BE49-F238E27FC236}">
                  <a16:creationId xmlns:a16="http://schemas.microsoft.com/office/drawing/2014/main" id="{734D2C64-3DBB-A55B-8A0F-80A4CAABF98D}"/>
                </a:ext>
              </a:extLst>
            </p:cNvPr>
            <p:cNvPicPr>
              <a:picLocks noChangeAspect="1"/>
            </p:cNvPicPr>
            <p:nvPr/>
          </p:nvPicPr>
          <p:blipFill>
            <a:blip r:embed="rId9"/>
            <a:stretch>
              <a:fillRect/>
            </a:stretch>
          </p:blipFill>
          <p:spPr>
            <a:xfrm>
              <a:off x="4079275" y="3489445"/>
              <a:ext cx="424360" cy="387637"/>
            </a:xfrm>
            <a:prstGeom prst="rect">
              <a:avLst/>
            </a:prstGeom>
          </p:spPr>
        </p:pic>
      </p:grpSp>
      <p:grpSp>
        <p:nvGrpSpPr>
          <p:cNvPr id="72" name="Group 71">
            <a:extLst>
              <a:ext uri="{FF2B5EF4-FFF2-40B4-BE49-F238E27FC236}">
                <a16:creationId xmlns:a16="http://schemas.microsoft.com/office/drawing/2014/main" id="{2340F552-DB5F-338C-2169-DF16F00B2911}"/>
              </a:ext>
            </a:extLst>
          </p:cNvPr>
          <p:cNvGrpSpPr/>
          <p:nvPr/>
        </p:nvGrpSpPr>
        <p:grpSpPr>
          <a:xfrm>
            <a:off x="7895972" y="4749892"/>
            <a:ext cx="893315" cy="1135268"/>
            <a:chOff x="8757511" y="1478209"/>
            <a:chExt cx="1191086" cy="1513691"/>
          </a:xfrm>
        </p:grpSpPr>
        <p:grpSp>
          <p:nvGrpSpPr>
            <p:cNvPr id="73" name="Group 72">
              <a:extLst>
                <a:ext uri="{FF2B5EF4-FFF2-40B4-BE49-F238E27FC236}">
                  <a16:creationId xmlns:a16="http://schemas.microsoft.com/office/drawing/2014/main" id="{E60E2AAC-0270-B489-1CA6-77AF6D25153A}"/>
                </a:ext>
              </a:extLst>
            </p:cNvPr>
            <p:cNvGrpSpPr/>
            <p:nvPr/>
          </p:nvGrpSpPr>
          <p:grpSpPr>
            <a:xfrm>
              <a:off x="8757511" y="1816567"/>
              <a:ext cx="1191086" cy="1175333"/>
              <a:chOff x="5036819" y="3700401"/>
              <a:chExt cx="1191086" cy="1175333"/>
            </a:xfrm>
          </p:grpSpPr>
          <p:sp>
            <p:nvSpPr>
              <p:cNvPr id="77" name="Rectangle: Rounded Corners 76">
                <a:extLst>
                  <a:ext uri="{FF2B5EF4-FFF2-40B4-BE49-F238E27FC236}">
                    <a16:creationId xmlns:a16="http://schemas.microsoft.com/office/drawing/2014/main" id="{6B2091F1-7F7A-B921-A655-843C8B882E41}"/>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8" name="TextBox 77">
                <a:extLst>
                  <a:ext uri="{FF2B5EF4-FFF2-40B4-BE49-F238E27FC236}">
                    <a16:creationId xmlns:a16="http://schemas.microsoft.com/office/drawing/2014/main" id="{0761CC6C-7335-F139-15F1-83FDD2EC355B}"/>
                  </a:ext>
                </a:extLst>
              </p:cNvPr>
              <p:cNvSpPr txBox="1"/>
              <p:nvPr/>
            </p:nvSpPr>
            <p:spPr>
              <a:xfrm>
                <a:off x="5048712" y="4017585"/>
                <a:ext cx="1179193" cy="615553"/>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Monitor</a:t>
                </a:r>
              </a:p>
            </p:txBody>
          </p:sp>
        </p:grpSp>
        <p:pic>
          <p:nvPicPr>
            <p:cNvPr id="74" name="Picture 73">
              <a:extLst>
                <a:ext uri="{FF2B5EF4-FFF2-40B4-BE49-F238E27FC236}">
                  <a16:creationId xmlns:a16="http://schemas.microsoft.com/office/drawing/2014/main" id="{D2DBA5B3-467E-F441-0E43-5813F0E04E25}"/>
                </a:ext>
              </a:extLst>
            </p:cNvPr>
            <p:cNvPicPr>
              <a:picLocks noChangeAspect="1"/>
            </p:cNvPicPr>
            <p:nvPr/>
          </p:nvPicPr>
          <p:blipFill>
            <a:blip r:embed="rId4"/>
            <a:stretch>
              <a:fillRect/>
            </a:stretch>
          </p:blipFill>
          <p:spPr>
            <a:xfrm>
              <a:off x="9013175" y="1478209"/>
              <a:ext cx="664522" cy="676715"/>
            </a:xfrm>
            <a:prstGeom prst="rect">
              <a:avLst/>
            </a:prstGeom>
          </p:spPr>
        </p:pic>
        <p:sp>
          <p:nvSpPr>
            <p:cNvPr id="75" name="Oval 74">
              <a:extLst>
                <a:ext uri="{FF2B5EF4-FFF2-40B4-BE49-F238E27FC236}">
                  <a16:creationId xmlns:a16="http://schemas.microsoft.com/office/drawing/2014/main" id="{FE28B5D1-D534-01DA-5519-875FF76EB4AD}"/>
                </a:ext>
              </a:extLst>
            </p:cNvPr>
            <p:cNvSpPr/>
            <p:nvPr/>
          </p:nvSpPr>
          <p:spPr>
            <a:xfrm>
              <a:off x="9102642" y="1570149"/>
              <a:ext cx="485588" cy="48558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6" name="Picture 75">
              <a:extLst>
                <a:ext uri="{FF2B5EF4-FFF2-40B4-BE49-F238E27FC236}">
                  <a16:creationId xmlns:a16="http://schemas.microsoft.com/office/drawing/2014/main" id="{90707B06-C30E-6296-BD79-08434B061394}"/>
                </a:ext>
              </a:extLst>
            </p:cNvPr>
            <p:cNvPicPr>
              <a:picLocks noChangeAspect="1"/>
            </p:cNvPicPr>
            <p:nvPr/>
          </p:nvPicPr>
          <p:blipFill>
            <a:blip r:embed="rId10"/>
            <a:stretch>
              <a:fillRect/>
            </a:stretch>
          </p:blipFill>
          <p:spPr>
            <a:xfrm>
              <a:off x="9179498" y="1649456"/>
              <a:ext cx="335611" cy="343696"/>
            </a:xfrm>
            <a:prstGeom prst="rect">
              <a:avLst/>
            </a:prstGeom>
          </p:spPr>
        </p:pic>
      </p:grpSp>
      <p:sp>
        <p:nvSpPr>
          <p:cNvPr id="79" name="TextBox 78">
            <a:extLst>
              <a:ext uri="{FF2B5EF4-FFF2-40B4-BE49-F238E27FC236}">
                <a16:creationId xmlns:a16="http://schemas.microsoft.com/office/drawing/2014/main" id="{298C4125-AD51-9496-FC10-2B2C45309095}"/>
              </a:ext>
            </a:extLst>
          </p:cNvPr>
          <p:cNvSpPr txBox="1"/>
          <p:nvPr/>
        </p:nvSpPr>
        <p:spPr>
          <a:xfrm>
            <a:off x="3128010" y="1418314"/>
            <a:ext cx="4567294" cy="715581"/>
          </a:xfrm>
          <a:prstGeom prst="rect">
            <a:avLst/>
          </a:prstGeom>
          <a:noFill/>
        </p:spPr>
        <p:txBody>
          <a:bodyPr wrap="square" rtlCol="0">
            <a:spAutoFit/>
          </a:bodyPr>
          <a:lstStyle/>
          <a:p>
            <a:pPr algn="r"/>
            <a:r>
              <a:rPr lang="en-GB" sz="1350" b="1"/>
              <a:t>Global Broker</a:t>
            </a:r>
            <a:r>
              <a:rPr lang="en-GB" sz="1350"/>
              <a:t>: Provides highly available global distribution of notifications about new (meta)data available for downloaded from WIS2 Nodes or Global Caches</a:t>
            </a:r>
          </a:p>
        </p:txBody>
      </p:sp>
      <p:sp>
        <p:nvSpPr>
          <p:cNvPr id="80" name="TextBox 79">
            <a:extLst>
              <a:ext uri="{FF2B5EF4-FFF2-40B4-BE49-F238E27FC236}">
                <a16:creationId xmlns:a16="http://schemas.microsoft.com/office/drawing/2014/main" id="{58892B82-C31F-B5DD-7D76-EB02CEB71070}"/>
              </a:ext>
            </a:extLst>
          </p:cNvPr>
          <p:cNvSpPr txBox="1"/>
          <p:nvPr/>
        </p:nvSpPr>
        <p:spPr>
          <a:xfrm>
            <a:off x="3604260" y="2746871"/>
            <a:ext cx="4091048" cy="507831"/>
          </a:xfrm>
          <a:prstGeom prst="rect">
            <a:avLst/>
          </a:prstGeom>
          <a:noFill/>
        </p:spPr>
        <p:txBody>
          <a:bodyPr wrap="square" rtlCol="0">
            <a:spAutoFit/>
          </a:bodyPr>
          <a:lstStyle/>
          <a:p>
            <a:pPr algn="r"/>
            <a:r>
              <a:rPr lang="en-GB" sz="1350" b="1"/>
              <a:t>Global Cache</a:t>
            </a:r>
            <a:r>
              <a:rPr lang="en-GB" sz="1350"/>
              <a:t>: Provides highly available HTTP(S) download of Core</a:t>
            </a:r>
            <a:r>
              <a:rPr lang="en-GB" sz="1350" baseline="30000"/>
              <a:t>1</a:t>
            </a:r>
            <a:r>
              <a:rPr lang="en-GB" sz="1350"/>
              <a:t> data cached from WIS2 Nodes</a:t>
            </a:r>
          </a:p>
        </p:txBody>
      </p:sp>
      <p:sp>
        <p:nvSpPr>
          <p:cNvPr id="81" name="TextBox 80">
            <a:extLst>
              <a:ext uri="{FF2B5EF4-FFF2-40B4-BE49-F238E27FC236}">
                <a16:creationId xmlns:a16="http://schemas.microsoft.com/office/drawing/2014/main" id="{90EC5E13-E618-A132-33A0-20D6EEF657CC}"/>
              </a:ext>
            </a:extLst>
          </p:cNvPr>
          <p:cNvSpPr txBox="1"/>
          <p:nvPr/>
        </p:nvSpPr>
        <p:spPr>
          <a:xfrm>
            <a:off x="5287745" y="855326"/>
            <a:ext cx="3849132" cy="196208"/>
          </a:xfrm>
          <a:prstGeom prst="rect">
            <a:avLst/>
          </a:prstGeom>
          <a:noFill/>
        </p:spPr>
        <p:txBody>
          <a:bodyPr wrap="none" rtlCol="0">
            <a:spAutoFit/>
          </a:bodyPr>
          <a:lstStyle/>
          <a:p>
            <a:pPr algn="r"/>
            <a:r>
              <a:rPr lang="en-GB" sz="675" baseline="30000">
                <a:solidFill>
                  <a:prstClr val="black"/>
                </a:solidFill>
                <a:latin typeface="Calibri" panose="020F0502020204030204"/>
              </a:rPr>
              <a:t>1</a:t>
            </a:r>
            <a:r>
              <a:rPr lang="en-GB" sz="675">
                <a:solidFill>
                  <a:prstClr val="black"/>
                </a:solidFill>
                <a:latin typeface="Calibri" panose="020F0502020204030204"/>
              </a:rPr>
              <a:t> S</a:t>
            </a:r>
            <a:r>
              <a:rPr lang="en-GB" sz="675">
                <a:solidFill>
                  <a:srgbClr val="1F1F1F"/>
                </a:solidFill>
                <a:latin typeface="Google Sans"/>
              </a:rPr>
              <a:t>ee the </a:t>
            </a:r>
            <a:r>
              <a:rPr lang="en-GB" sz="675">
                <a:solidFill>
                  <a:srgbClr val="1F1F1F"/>
                </a:solidFill>
                <a:latin typeface="Google Sans"/>
                <a:hlinkClick r:id="rId11"/>
              </a:rPr>
              <a:t>WMO Unified Data Policy (Resolution 1)</a:t>
            </a:r>
            <a:r>
              <a:rPr lang="en-GB" sz="675">
                <a:solidFill>
                  <a:srgbClr val="1F1F1F"/>
                </a:solidFill>
                <a:latin typeface="Google Sans"/>
              </a:rPr>
              <a:t> for more information on </a:t>
            </a:r>
            <a:r>
              <a:rPr lang="en-GB" sz="675" b="1">
                <a:solidFill>
                  <a:srgbClr val="1F1F1F"/>
                </a:solidFill>
                <a:latin typeface="Google Sans"/>
              </a:rPr>
              <a:t>Core</a:t>
            </a:r>
            <a:r>
              <a:rPr lang="en-GB" sz="675">
                <a:solidFill>
                  <a:srgbClr val="1F1F1F"/>
                </a:solidFill>
                <a:latin typeface="Google Sans"/>
              </a:rPr>
              <a:t> and </a:t>
            </a:r>
            <a:r>
              <a:rPr lang="en-GB" sz="675" b="1">
                <a:solidFill>
                  <a:srgbClr val="1F1F1F"/>
                </a:solidFill>
                <a:latin typeface="Google Sans"/>
              </a:rPr>
              <a:t>Recommended</a:t>
            </a:r>
            <a:r>
              <a:rPr lang="en-GB" sz="675">
                <a:solidFill>
                  <a:srgbClr val="1F1F1F"/>
                </a:solidFill>
                <a:latin typeface="Google Sans"/>
              </a:rPr>
              <a:t> data</a:t>
            </a:r>
            <a:endParaRPr lang="en-GB" sz="675">
              <a:solidFill>
                <a:prstClr val="black"/>
              </a:solidFill>
              <a:latin typeface="Calibri" panose="020F0502020204030204"/>
            </a:endParaRPr>
          </a:p>
        </p:txBody>
      </p:sp>
      <p:sp>
        <p:nvSpPr>
          <p:cNvPr id="82" name="TextBox 81">
            <a:extLst>
              <a:ext uri="{FF2B5EF4-FFF2-40B4-BE49-F238E27FC236}">
                <a16:creationId xmlns:a16="http://schemas.microsoft.com/office/drawing/2014/main" id="{D4456EE8-8860-DAFD-F6C6-4F69173B197F}"/>
              </a:ext>
            </a:extLst>
          </p:cNvPr>
          <p:cNvSpPr txBox="1"/>
          <p:nvPr/>
        </p:nvSpPr>
        <p:spPr>
          <a:xfrm>
            <a:off x="3948460" y="3997141"/>
            <a:ext cx="3755768" cy="507831"/>
          </a:xfrm>
          <a:prstGeom prst="rect">
            <a:avLst/>
          </a:prstGeom>
          <a:noFill/>
        </p:spPr>
        <p:txBody>
          <a:bodyPr wrap="square" rtlCol="0">
            <a:spAutoFit/>
          </a:bodyPr>
          <a:lstStyle/>
          <a:p>
            <a:pPr algn="r"/>
            <a:r>
              <a:rPr lang="en-GB" sz="1350" b="1"/>
              <a:t>Global Discovery Catalogue</a:t>
            </a:r>
            <a:r>
              <a:rPr lang="en-GB" sz="1350"/>
              <a:t>: Provides users an API to discover datasets and services</a:t>
            </a:r>
          </a:p>
        </p:txBody>
      </p:sp>
      <p:sp>
        <p:nvSpPr>
          <p:cNvPr id="83" name="TextBox 82">
            <a:extLst>
              <a:ext uri="{FF2B5EF4-FFF2-40B4-BE49-F238E27FC236}">
                <a16:creationId xmlns:a16="http://schemas.microsoft.com/office/drawing/2014/main" id="{B26D8109-9A3E-7E0B-4680-3E7B6F5B438D}"/>
              </a:ext>
            </a:extLst>
          </p:cNvPr>
          <p:cNvSpPr txBox="1"/>
          <p:nvPr/>
        </p:nvSpPr>
        <p:spPr>
          <a:xfrm>
            <a:off x="3279890" y="5143060"/>
            <a:ext cx="4415414" cy="507831"/>
          </a:xfrm>
          <a:prstGeom prst="rect">
            <a:avLst/>
          </a:prstGeom>
          <a:noFill/>
        </p:spPr>
        <p:txBody>
          <a:bodyPr wrap="square" rtlCol="0">
            <a:spAutoFit/>
          </a:bodyPr>
          <a:lstStyle/>
          <a:p>
            <a:pPr algn="r"/>
            <a:r>
              <a:rPr lang="en-GB" sz="1350" b="1"/>
              <a:t>Global Monitor</a:t>
            </a:r>
            <a:r>
              <a:rPr lang="en-GB" sz="1350"/>
              <a:t>: Reports the health of WIS2 using metrics aggregated from all Global Services</a:t>
            </a:r>
          </a:p>
        </p:txBody>
      </p:sp>
      <p:pic>
        <p:nvPicPr>
          <p:cNvPr id="84" name="Picture 83" descr="A group of flags of different countries/regions&#10;&#10;Description automatically generated">
            <a:extLst>
              <a:ext uri="{FF2B5EF4-FFF2-40B4-BE49-F238E27FC236}">
                <a16:creationId xmlns:a16="http://schemas.microsoft.com/office/drawing/2014/main" id="{DB394D82-3498-9572-5E36-05596C8E30B8}"/>
              </a:ext>
            </a:extLst>
          </p:cNvPr>
          <p:cNvPicPr>
            <a:picLocks noChangeAspect="1"/>
          </p:cNvPicPr>
          <p:nvPr/>
        </p:nvPicPr>
        <p:blipFill rotWithShape="1">
          <a:blip r:embed="rId12">
            <a:extLst>
              <a:ext uri="{28A0092B-C50C-407E-A947-70E740481C1C}">
                <a14:useLocalDpi xmlns:a14="http://schemas.microsoft.com/office/drawing/2010/main" val="0"/>
              </a:ext>
            </a:extLst>
          </a:blip>
          <a:srcRect l="89185" t="12889" r="1630" b="81161"/>
          <a:stretch/>
        </p:blipFill>
        <p:spPr>
          <a:xfrm>
            <a:off x="7168628" y="2084473"/>
            <a:ext cx="472440" cy="306086"/>
          </a:xfrm>
          <a:prstGeom prst="rect">
            <a:avLst/>
          </a:prstGeom>
        </p:spPr>
      </p:pic>
      <p:pic>
        <p:nvPicPr>
          <p:cNvPr id="85" name="Picture 84" descr="A group of flags of different countries/regions&#10;&#10;Description automatically generated">
            <a:extLst>
              <a:ext uri="{FF2B5EF4-FFF2-40B4-BE49-F238E27FC236}">
                <a16:creationId xmlns:a16="http://schemas.microsoft.com/office/drawing/2014/main" id="{122928FE-A5A3-2C4C-BDD3-B5DB51EA3487}"/>
              </a:ext>
            </a:extLst>
          </p:cNvPr>
          <p:cNvPicPr>
            <a:picLocks noChangeAspect="1"/>
          </p:cNvPicPr>
          <p:nvPr/>
        </p:nvPicPr>
        <p:blipFill rotWithShape="1">
          <a:blip r:embed="rId12">
            <a:extLst>
              <a:ext uri="{28A0092B-C50C-407E-A947-70E740481C1C}">
                <a14:useLocalDpi xmlns:a14="http://schemas.microsoft.com/office/drawing/2010/main" val="0"/>
              </a:ext>
            </a:extLst>
          </a:blip>
          <a:srcRect l="45482" t="1556" r="45555" b="92593"/>
          <a:stretch/>
        </p:blipFill>
        <p:spPr>
          <a:xfrm>
            <a:off x="5641583" y="2087021"/>
            <a:ext cx="461010" cy="300990"/>
          </a:xfrm>
          <a:prstGeom prst="rect">
            <a:avLst/>
          </a:prstGeom>
        </p:spPr>
      </p:pic>
      <p:pic>
        <p:nvPicPr>
          <p:cNvPr id="86" name="Picture 85" descr="A group of flags of different countries/regions&#10;&#10;Description automatically generated">
            <a:extLst>
              <a:ext uri="{FF2B5EF4-FFF2-40B4-BE49-F238E27FC236}">
                <a16:creationId xmlns:a16="http://schemas.microsoft.com/office/drawing/2014/main" id="{BB0CD0B6-DD93-AAA0-64EE-0739E668B1C9}"/>
              </a:ext>
            </a:extLst>
          </p:cNvPr>
          <p:cNvPicPr>
            <a:picLocks noChangeAspect="1"/>
          </p:cNvPicPr>
          <p:nvPr/>
        </p:nvPicPr>
        <p:blipFill rotWithShape="1">
          <a:blip r:embed="rId12">
            <a:extLst>
              <a:ext uri="{28A0092B-C50C-407E-A947-70E740481C1C}">
                <a14:useLocalDpi xmlns:a14="http://schemas.microsoft.com/office/drawing/2010/main" val="0"/>
              </a:ext>
            </a:extLst>
          </a:blip>
          <a:srcRect l="71852" t="64074" r="19185" b="30148"/>
          <a:stretch/>
        </p:blipFill>
        <p:spPr>
          <a:xfrm>
            <a:off x="6149327" y="2088926"/>
            <a:ext cx="461010" cy="297180"/>
          </a:xfrm>
          <a:prstGeom prst="rect">
            <a:avLst/>
          </a:prstGeom>
        </p:spPr>
      </p:pic>
      <p:pic>
        <p:nvPicPr>
          <p:cNvPr id="87" name="Picture 86" descr="A group of flags of different countries/regions&#10;&#10;Description automatically generated">
            <a:extLst>
              <a:ext uri="{FF2B5EF4-FFF2-40B4-BE49-F238E27FC236}">
                <a16:creationId xmlns:a16="http://schemas.microsoft.com/office/drawing/2014/main" id="{BF9356B2-4615-E229-B1FD-D2EEB8BA8C64}"/>
              </a:ext>
            </a:extLst>
          </p:cNvPr>
          <p:cNvPicPr>
            <a:picLocks noChangeAspect="1"/>
          </p:cNvPicPr>
          <p:nvPr/>
        </p:nvPicPr>
        <p:blipFill rotWithShape="1">
          <a:blip r:embed="rId12">
            <a:extLst>
              <a:ext uri="{28A0092B-C50C-407E-A947-70E740481C1C}">
                <a14:useLocalDpi xmlns:a14="http://schemas.microsoft.com/office/drawing/2010/main" val="0"/>
              </a:ext>
            </a:extLst>
          </a:blip>
          <a:srcRect l="10370" t="35630" r="80593" b="58444"/>
          <a:stretch/>
        </p:blipFill>
        <p:spPr>
          <a:xfrm>
            <a:off x="6657072" y="2085116"/>
            <a:ext cx="464820" cy="304800"/>
          </a:xfrm>
          <a:prstGeom prst="rect">
            <a:avLst/>
          </a:prstGeom>
        </p:spPr>
      </p:pic>
      <p:pic>
        <p:nvPicPr>
          <p:cNvPr id="88" name="Picture 87" descr="A group of flags of different countries/regions&#10;&#10;Description automatically generated">
            <a:extLst>
              <a:ext uri="{FF2B5EF4-FFF2-40B4-BE49-F238E27FC236}">
                <a16:creationId xmlns:a16="http://schemas.microsoft.com/office/drawing/2014/main" id="{07094069-EC59-4F0B-B834-2ED210CC26DB}"/>
              </a:ext>
            </a:extLst>
          </p:cNvPr>
          <p:cNvPicPr>
            <a:picLocks noChangeAspect="1"/>
          </p:cNvPicPr>
          <p:nvPr/>
        </p:nvPicPr>
        <p:blipFill rotWithShape="1">
          <a:blip r:embed="rId12">
            <a:extLst>
              <a:ext uri="{28A0092B-C50C-407E-A947-70E740481C1C}">
                <a14:useLocalDpi xmlns:a14="http://schemas.microsoft.com/office/drawing/2010/main" val="0"/>
              </a:ext>
            </a:extLst>
          </a:blip>
          <a:srcRect l="71852" t="64074" r="19185" b="30148"/>
          <a:stretch/>
        </p:blipFill>
        <p:spPr>
          <a:xfrm>
            <a:off x="5142251" y="3194421"/>
            <a:ext cx="461010" cy="297180"/>
          </a:xfrm>
          <a:prstGeom prst="rect">
            <a:avLst/>
          </a:prstGeom>
        </p:spPr>
      </p:pic>
      <p:pic>
        <p:nvPicPr>
          <p:cNvPr id="89" name="Picture 88">
            <a:extLst>
              <a:ext uri="{FF2B5EF4-FFF2-40B4-BE49-F238E27FC236}">
                <a16:creationId xmlns:a16="http://schemas.microsoft.com/office/drawing/2014/main" id="{92240772-3D15-442C-1297-E435E3BF1ED8}"/>
              </a:ext>
            </a:extLst>
          </p:cNvPr>
          <p:cNvPicPr>
            <a:picLocks noChangeAspect="1"/>
          </p:cNvPicPr>
          <p:nvPr/>
        </p:nvPicPr>
        <p:blipFill rotWithShape="1">
          <a:blip r:embed="rId13"/>
          <a:srcRect t="4146" b="6043"/>
          <a:stretch/>
        </p:blipFill>
        <p:spPr>
          <a:xfrm>
            <a:off x="7179135" y="3215600"/>
            <a:ext cx="451426" cy="264029"/>
          </a:xfrm>
          <a:prstGeom prst="rect">
            <a:avLst/>
          </a:prstGeom>
        </p:spPr>
      </p:pic>
      <p:grpSp>
        <p:nvGrpSpPr>
          <p:cNvPr id="90" name="Group 89">
            <a:extLst>
              <a:ext uri="{FF2B5EF4-FFF2-40B4-BE49-F238E27FC236}">
                <a16:creationId xmlns:a16="http://schemas.microsoft.com/office/drawing/2014/main" id="{0A9F9536-6648-883C-55BA-6B63642DCC71}"/>
              </a:ext>
            </a:extLst>
          </p:cNvPr>
          <p:cNvGrpSpPr/>
          <p:nvPr/>
        </p:nvGrpSpPr>
        <p:grpSpPr>
          <a:xfrm>
            <a:off x="6663049" y="3191404"/>
            <a:ext cx="472440" cy="312420"/>
            <a:chOff x="1328657" y="2948702"/>
            <a:chExt cx="629920" cy="416560"/>
          </a:xfrm>
        </p:grpSpPr>
        <p:pic>
          <p:nvPicPr>
            <p:cNvPr id="91" name="Picture 90" descr="A group of flags of different countries/regions&#10;&#10;Description automatically generated">
              <a:extLst>
                <a:ext uri="{FF2B5EF4-FFF2-40B4-BE49-F238E27FC236}">
                  <a16:creationId xmlns:a16="http://schemas.microsoft.com/office/drawing/2014/main" id="{A9A9AB9F-F0F0-77A6-26D5-2E29805D4DFD}"/>
                </a:ext>
              </a:extLst>
            </p:cNvPr>
            <p:cNvPicPr>
              <a:picLocks noChangeAspect="1"/>
            </p:cNvPicPr>
            <p:nvPr/>
          </p:nvPicPr>
          <p:blipFill rotWithShape="1">
            <a:blip r:embed="rId12">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92" name="Rectangle: Rounded Corners 91">
              <a:extLst>
                <a:ext uri="{FF2B5EF4-FFF2-40B4-BE49-F238E27FC236}">
                  <a16:creationId xmlns:a16="http://schemas.microsoft.com/office/drawing/2014/main" id="{98046600-3513-C266-7858-63E1593973AA}"/>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93" name="Group 92">
            <a:extLst>
              <a:ext uri="{FF2B5EF4-FFF2-40B4-BE49-F238E27FC236}">
                <a16:creationId xmlns:a16="http://schemas.microsoft.com/office/drawing/2014/main" id="{44E06063-48DC-2BD0-AF77-881C7DB7BC5C}"/>
              </a:ext>
            </a:extLst>
          </p:cNvPr>
          <p:cNvGrpSpPr/>
          <p:nvPr/>
        </p:nvGrpSpPr>
        <p:grpSpPr>
          <a:xfrm>
            <a:off x="6150772" y="3189499"/>
            <a:ext cx="468630" cy="316230"/>
            <a:chOff x="2387497" y="2716584"/>
            <a:chExt cx="624840" cy="421640"/>
          </a:xfrm>
        </p:grpSpPr>
        <p:pic>
          <p:nvPicPr>
            <p:cNvPr id="94" name="Picture 93" descr="A group of flags of different countries/regions&#10;&#10;Description automatically generated">
              <a:extLst>
                <a:ext uri="{FF2B5EF4-FFF2-40B4-BE49-F238E27FC236}">
                  <a16:creationId xmlns:a16="http://schemas.microsoft.com/office/drawing/2014/main" id="{80644A85-5668-F67F-2C12-52B1E073ABD9}"/>
                </a:ext>
              </a:extLst>
            </p:cNvPr>
            <p:cNvPicPr>
              <a:picLocks noChangeAspect="1"/>
            </p:cNvPicPr>
            <p:nvPr/>
          </p:nvPicPr>
          <p:blipFill rotWithShape="1">
            <a:blip r:embed="rId12">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95" name="Rectangle: Rounded Corners 94">
              <a:extLst>
                <a:ext uri="{FF2B5EF4-FFF2-40B4-BE49-F238E27FC236}">
                  <a16:creationId xmlns:a16="http://schemas.microsoft.com/office/drawing/2014/main" id="{3AD88CE8-527A-1D95-D63E-420FD9938B61}"/>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96" name="Picture 95" descr="A group of flags of different countries/regions&#10;&#10;Description automatically generated">
            <a:extLst>
              <a:ext uri="{FF2B5EF4-FFF2-40B4-BE49-F238E27FC236}">
                <a16:creationId xmlns:a16="http://schemas.microsoft.com/office/drawing/2014/main" id="{DD384C51-CB44-8201-9A1E-55010FA852AA}"/>
              </a:ext>
            </a:extLst>
          </p:cNvPr>
          <p:cNvPicPr>
            <a:picLocks noChangeAspect="1"/>
          </p:cNvPicPr>
          <p:nvPr/>
        </p:nvPicPr>
        <p:blipFill rotWithShape="1">
          <a:blip r:embed="rId12">
            <a:extLst>
              <a:ext uri="{28A0092B-C50C-407E-A947-70E740481C1C}">
                <a14:useLocalDpi xmlns:a14="http://schemas.microsoft.com/office/drawing/2010/main" val="0"/>
              </a:ext>
            </a:extLst>
          </a:blip>
          <a:srcRect l="27926" t="35852" r="63037" b="58296"/>
          <a:stretch/>
        </p:blipFill>
        <p:spPr>
          <a:xfrm>
            <a:off x="5642305" y="3201722"/>
            <a:ext cx="464820" cy="300990"/>
          </a:xfrm>
          <a:prstGeom prst="rect">
            <a:avLst/>
          </a:prstGeom>
        </p:spPr>
      </p:pic>
      <p:pic>
        <p:nvPicPr>
          <p:cNvPr id="97" name="Picture 96" descr="A group of flags of different countries/regions&#10;&#10;Description automatically generated">
            <a:extLst>
              <a:ext uri="{FF2B5EF4-FFF2-40B4-BE49-F238E27FC236}">
                <a16:creationId xmlns:a16="http://schemas.microsoft.com/office/drawing/2014/main" id="{C0BCA6F6-B2E4-AD14-A2AD-F760DE69C440}"/>
              </a:ext>
            </a:extLst>
          </p:cNvPr>
          <p:cNvPicPr>
            <a:picLocks noChangeAspect="1"/>
          </p:cNvPicPr>
          <p:nvPr/>
        </p:nvPicPr>
        <p:blipFill rotWithShape="1">
          <a:blip r:embed="rId12">
            <a:extLst>
              <a:ext uri="{28A0092B-C50C-407E-A947-70E740481C1C}">
                <a14:useLocalDpi xmlns:a14="http://schemas.microsoft.com/office/drawing/2010/main" val="0"/>
              </a:ext>
            </a:extLst>
          </a:blip>
          <a:srcRect l="71852" t="64074" r="19185" b="30148"/>
          <a:stretch/>
        </p:blipFill>
        <p:spPr>
          <a:xfrm>
            <a:off x="7183091" y="4478101"/>
            <a:ext cx="461010" cy="297180"/>
          </a:xfrm>
          <a:prstGeom prst="rect">
            <a:avLst/>
          </a:prstGeom>
        </p:spPr>
      </p:pic>
      <p:pic>
        <p:nvPicPr>
          <p:cNvPr id="98" name="Picture 97" descr="A group of flags of different countries/regions&#10;&#10;Description automatically generated">
            <a:extLst>
              <a:ext uri="{FF2B5EF4-FFF2-40B4-BE49-F238E27FC236}">
                <a16:creationId xmlns:a16="http://schemas.microsoft.com/office/drawing/2014/main" id="{E51A1083-6130-C215-80FB-DC31B3FCE5CC}"/>
              </a:ext>
            </a:extLst>
          </p:cNvPr>
          <p:cNvPicPr>
            <a:picLocks noChangeAspect="1"/>
          </p:cNvPicPr>
          <p:nvPr/>
        </p:nvPicPr>
        <p:blipFill rotWithShape="1">
          <a:blip r:embed="rId12">
            <a:extLst>
              <a:ext uri="{28A0092B-C50C-407E-A947-70E740481C1C}">
                <a14:useLocalDpi xmlns:a14="http://schemas.microsoft.com/office/drawing/2010/main" val="0"/>
              </a:ext>
            </a:extLst>
          </a:blip>
          <a:srcRect l="36741" t="18445" r="54370" b="75037"/>
          <a:stretch/>
        </p:blipFill>
        <p:spPr>
          <a:xfrm>
            <a:off x="6679206" y="4459051"/>
            <a:ext cx="457200" cy="335280"/>
          </a:xfrm>
          <a:prstGeom prst="rect">
            <a:avLst/>
          </a:prstGeom>
        </p:spPr>
      </p:pic>
      <p:pic>
        <p:nvPicPr>
          <p:cNvPr id="99" name="Picture 98" descr="A group of flags of different countries/regions&#10;&#10;Description automatically generated">
            <a:extLst>
              <a:ext uri="{FF2B5EF4-FFF2-40B4-BE49-F238E27FC236}">
                <a16:creationId xmlns:a16="http://schemas.microsoft.com/office/drawing/2014/main" id="{60855021-E4BA-8649-50A3-57FCCFCC877F}"/>
              </a:ext>
            </a:extLst>
          </p:cNvPr>
          <p:cNvPicPr>
            <a:picLocks noChangeAspect="1"/>
          </p:cNvPicPr>
          <p:nvPr/>
        </p:nvPicPr>
        <p:blipFill rotWithShape="1">
          <a:blip r:embed="rId12">
            <a:extLst>
              <a:ext uri="{28A0092B-C50C-407E-A947-70E740481C1C}">
                <a14:useLocalDpi xmlns:a14="http://schemas.microsoft.com/office/drawing/2010/main" val="0"/>
              </a:ext>
            </a:extLst>
          </a:blip>
          <a:srcRect l="71852" t="64074" r="19185" b="30148"/>
          <a:stretch/>
        </p:blipFill>
        <p:spPr>
          <a:xfrm>
            <a:off x="6683243" y="5615001"/>
            <a:ext cx="461010" cy="297180"/>
          </a:xfrm>
          <a:prstGeom prst="rect">
            <a:avLst/>
          </a:prstGeom>
        </p:spPr>
      </p:pic>
      <p:pic>
        <p:nvPicPr>
          <p:cNvPr id="100" name="Picture 99" descr="A group of flags of different countries/regions&#10;&#10;Description automatically generated">
            <a:extLst>
              <a:ext uri="{FF2B5EF4-FFF2-40B4-BE49-F238E27FC236}">
                <a16:creationId xmlns:a16="http://schemas.microsoft.com/office/drawing/2014/main" id="{83C0CA15-C15E-376D-4F4B-50EE7EBA2B1F}"/>
              </a:ext>
            </a:extLst>
          </p:cNvPr>
          <p:cNvPicPr>
            <a:picLocks noChangeAspect="1"/>
          </p:cNvPicPr>
          <p:nvPr/>
        </p:nvPicPr>
        <p:blipFill rotWithShape="1">
          <a:blip r:embed="rId12">
            <a:extLst>
              <a:ext uri="{28A0092B-C50C-407E-A947-70E740481C1C}">
                <a14:useLocalDpi xmlns:a14="http://schemas.microsoft.com/office/drawing/2010/main" val="0"/>
              </a:ext>
            </a:extLst>
          </a:blip>
          <a:srcRect l="45556" t="80963" r="45481" b="12889"/>
          <a:stretch/>
        </p:blipFill>
        <p:spPr>
          <a:xfrm>
            <a:off x="7188805" y="5605476"/>
            <a:ext cx="461010" cy="316230"/>
          </a:xfrm>
          <a:prstGeom prst="rect">
            <a:avLst/>
          </a:prstGeom>
        </p:spPr>
      </p:pic>
      <p:grpSp>
        <p:nvGrpSpPr>
          <p:cNvPr id="5" name="Group 4">
            <a:extLst>
              <a:ext uri="{FF2B5EF4-FFF2-40B4-BE49-F238E27FC236}">
                <a16:creationId xmlns:a16="http://schemas.microsoft.com/office/drawing/2014/main" id="{7A644832-5A76-CAFE-0B19-2126FD025295}"/>
              </a:ext>
            </a:extLst>
          </p:cNvPr>
          <p:cNvGrpSpPr/>
          <p:nvPr/>
        </p:nvGrpSpPr>
        <p:grpSpPr>
          <a:xfrm>
            <a:off x="465944" y="1307384"/>
            <a:ext cx="1806500" cy="2899867"/>
            <a:chOff x="4927089" y="1392421"/>
            <a:chExt cx="2408667" cy="3866489"/>
          </a:xfrm>
        </p:grpSpPr>
        <p:grpSp>
          <p:nvGrpSpPr>
            <p:cNvPr id="11" name="Group 10">
              <a:extLst>
                <a:ext uri="{FF2B5EF4-FFF2-40B4-BE49-F238E27FC236}">
                  <a16:creationId xmlns:a16="http://schemas.microsoft.com/office/drawing/2014/main" id="{E08CC5B8-48A3-C08B-31B0-258EC7A9E7C4}"/>
                </a:ext>
              </a:extLst>
            </p:cNvPr>
            <p:cNvGrpSpPr/>
            <p:nvPr/>
          </p:nvGrpSpPr>
          <p:grpSpPr>
            <a:xfrm>
              <a:off x="4927089" y="1683908"/>
              <a:ext cx="2408667" cy="3575002"/>
              <a:chOff x="4953000" y="695536"/>
              <a:chExt cx="2492444" cy="5135333"/>
            </a:xfrm>
          </p:grpSpPr>
          <p:sp>
            <p:nvSpPr>
              <p:cNvPr id="13" name="Rectangle: Rounded Corners 111">
                <a:extLst>
                  <a:ext uri="{FF2B5EF4-FFF2-40B4-BE49-F238E27FC236}">
                    <a16:creationId xmlns:a16="http://schemas.microsoft.com/office/drawing/2014/main" id="{34B96AB9-EA0D-94F1-B571-AC9FF2A849D7}"/>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 name="TextBox 13">
                <a:extLst>
                  <a:ext uri="{FF2B5EF4-FFF2-40B4-BE49-F238E27FC236}">
                    <a16:creationId xmlns:a16="http://schemas.microsoft.com/office/drawing/2014/main" id="{C2131707-4EB3-648D-49E3-4731AB00183A}"/>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12" name="Picture 11">
              <a:extLst>
                <a:ext uri="{FF2B5EF4-FFF2-40B4-BE49-F238E27FC236}">
                  <a16:creationId xmlns:a16="http://schemas.microsoft.com/office/drawing/2014/main" id="{CD085112-50EE-02B5-27EF-55BA78E846E9}"/>
                </a:ext>
              </a:extLst>
            </p:cNvPr>
            <p:cNvPicPr>
              <a:picLocks noChangeAspect="1"/>
            </p:cNvPicPr>
            <p:nvPr/>
          </p:nvPicPr>
          <p:blipFill>
            <a:blip r:embed="rId4"/>
            <a:stretch>
              <a:fillRect/>
            </a:stretch>
          </p:blipFill>
          <p:spPr>
            <a:xfrm>
              <a:off x="5854819" y="1392421"/>
              <a:ext cx="518022" cy="504638"/>
            </a:xfrm>
            <a:prstGeom prst="rect">
              <a:avLst/>
            </a:prstGeom>
          </p:spPr>
        </p:pic>
      </p:grpSp>
      <p:grpSp>
        <p:nvGrpSpPr>
          <p:cNvPr id="15" name="Group 14">
            <a:extLst>
              <a:ext uri="{FF2B5EF4-FFF2-40B4-BE49-F238E27FC236}">
                <a16:creationId xmlns:a16="http://schemas.microsoft.com/office/drawing/2014/main" id="{A9C5F038-9820-2DDA-D5DD-EB29DC599268}"/>
              </a:ext>
            </a:extLst>
          </p:cNvPr>
          <p:cNvGrpSpPr/>
          <p:nvPr/>
        </p:nvGrpSpPr>
        <p:grpSpPr>
          <a:xfrm>
            <a:off x="755570" y="1716433"/>
            <a:ext cx="1599140" cy="892175"/>
            <a:chOff x="5313257" y="1290320"/>
            <a:chExt cx="2132187" cy="1189567"/>
          </a:xfrm>
        </p:grpSpPr>
        <p:sp>
          <p:nvSpPr>
            <p:cNvPr id="16" name="Rectangle 15">
              <a:extLst>
                <a:ext uri="{FF2B5EF4-FFF2-40B4-BE49-F238E27FC236}">
                  <a16:creationId xmlns:a16="http://schemas.microsoft.com/office/drawing/2014/main" id="{F506C0AC-9A0F-A587-128C-052584CDFDE8}"/>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101" name="Picture 100">
              <a:extLst>
                <a:ext uri="{FF2B5EF4-FFF2-40B4-BE49-F238E27FC236}">
                  <a16:creationId xmlns:a16="http://schemas.microsoft.com/office/drawing/2014/main" id="{7B292932-4BF8-7E72-13D1-926BA5B604AF}"/>
                </a:ext>
              </a:extLst>
            </p:cNvPr>
            <p:cNvPicPr>
              <a:picLocks noChangeAspect="1"/>
            </p:cNvPicPr>
            <p:nvPr/>
          </p:nvPicPr>
          <p:blipFill>
            <a:blip r:embed="rId14"/>
            <a:stretch>
              <a:fillRect/>
            </a:stretch>
          </p:blipFill>
          <p:spPr>
            <a:xfrm>
              <a:off x="5450838" y="1429250"/>
              <a:ext cx="312793" cy="455853"/>
            </a:xfrm>
            <a:prstGeom prst="rect">
              <a:avLst/>
            </a:prstGeom>
          </p:spPr>
        </p:pic>
        <p:pic>
          <p:nvPicPr>
            <p:cNvPr id="102" name="Picture 101">
              <a:extLst>
                <a:ext uri="{FF2B5EF4-FFF2-40B4-BE49-F238E27FC236}">
                  <a16:creationId xmlns:a16="http://schemas.microsoft.com/office/drawing/2014/main" id="{288B9885-BE01-FF89-F33D-40F3987518D1}"/>
                </a:ext>
              </a:extLst>
            </p:cNvPr>
            <p:cNvPicPr>
              <a:picLocks noChangeAspect="1"/>
            </p:cNvPicPr>
            <p:nvPr/>
          </p:nvPicPr>
          <p:blipFill>
            <a:blip r:embed="rId14"/>
            <a:stretch>
              <a:fillRect/>
            </a:stretch>
          </p:blipFill>
          <p:spPr>
            <a:xfrm>
              <a:off x="5828900" y="1429250"/>
              <a:ext cx="312793" cy="455853"/>
            </a:xfrm>
            <a:prstGeom prst="rect">
              <a:avLst/>
            </a:prstGeom>
          </p:spPr>
        </p:pic>
        <p:pic>
          <p:nvPicPr>
            <p:cNvPr id="103" name="Picture 102">
              <a:extLst>
                <a:ext uri="{FF2B5EF4-FFF2-40B4-BE49-F238E27FC236}">
                  <a16:creationId xmlns:a16="http://schemas.microsoft.com/office/drawing/2014/main" id="{EC5A98D8-F430-B6EA-E04D-E98BFFAC8295}"/>
                </a:ext>
              </a:extLst>
            </p:cNvPr>
            <p:cNvPicPr>
              <a:picLocks noChangeAspect="1"/>
            </p:cNvPicPr>
            <p:nvPr/>
          </p:nvPicPr>
          <p:blipFill>
            <a:blip r:embed="rId14"/>
            <a:stretch>
              <a:fillRect/>
            </a:stretch>
          </p:blipFill>
          <p:spPr>
            <a:xfrm>
              <a:off x="5607234" y="1927724"/>
              <a:ext cx="312793" cy="455853"/>
            </a:xfrm>
            <a:prstGeom prst="rect">
              <a:avLst/>
            </a:prstGeom>
          </p:spPr>
        </p:pic>
        <p:pic>
          <p:nvPicPr>
            <p:cNvPr id="104" name="Picture 103">
              <a:extLst>
                <a:ext uri="{FF2B5EF4-FFF2-40B4-BE49-F238E27FC236}">
                  <a16:creationId xmlns:a16="http://schemas.microsoft.com/office/drawing/2014/main" id="{253B08EA-4220-E1A8-B258-E3A61EB635A8}"/>
                </a:ext>
              </a:extLst>
            </p:cNvPr>
            <p:cNvPicPr>
              <a:picLocks noChangeAspect="1"/>
            </p:cNvPicPr>
            <p:nvPr/>
          </p:nvPicPr>
          <p:blipFill>
            <a:blip r:embed="rId14"/>
            <a:stretch>
              <a:fillRect/>
            </a:stretch>
          </p:blipFill>
          <p:spPr>
            <a:xfrm>
              <a:off x="5985296" y="1927724"/>
              <a:ext cx="312793" cy="455853"/>
            </a:xfrm>
            <a:prstGeom prst="rect">
              <a:avLst/>
            </a:prstGeom>
          </p:spPr>
        </p:pic>
        <p:cxnSp>
          <p:nvCxnSpPr>
            <p:cNvPr id="105" name="Straight Connector 104">
              <a:extLst>
                <a:ext uri="{FF2B5EF4-FFF2-40B4-BE49-F238E27FC236}">
                  <a16:creationId xmlns:a16="http://schemas.microsoft.com/office/drawing/2014/main" id="{0F45379C-D8D9-04FC-552F-E8A339700B08}"/>
                </a:ext>
              </a:extLst>
            </p:cNvPr>
            <p:cNvCxnSpPr>
              <a:cxnSpLocks/>
              <a:stCxn id="16"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106" name="Oval 105">
              <a:extLst>
                <a:ext uri="{FF2B5EF4-FFF2-40B4-BE49-F238E27FC236}">
                  <a16:creationId xmlns:a16="http://schemas.microsoft.com/office/drawing/2014/main" id="{81DB1120-6757-0BF2-01DB-DB29FA93CA98}"/>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7" name="TextBox 106">
              <a:extLst>
                <a:ext uri="{FF2B5EF4-FFF2-40B4-BE49-F238E27FC236}">
                  <a16:creationId xmlns:a16="http://schemas.microsoft.com/office/drawing/2014/main" id="{12C2708B-DF36-F036-00CF-AF065E24C75C}"/>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108" name="Group 107">
            <a:extLst>
              <a:ext uri="{FF2B5EF4-FFF2-40B4-BE49-F238E27FC236}">
                <a16:creationId xmlns:a16="http://schemas.microsoft.com/office/drawing/2014/main" id="{80166B9B-109E-9CBB-8A12-9B62A954D933}"/>
              </a:ext>
            </a:extLst>
          </p:cNvPr>
          <p:cNvGrpSpPr/>
          <p:nvPr/>
        </p:nvGrpSpPr>
        <p:grpSpPr>
          <a:xfrm>
            <a:off x="755570" y="2827839"/>
            <a:ext cx="1599140" cy="892175"/>
            <a:chOff x="5313257" y="3889593"/>
            <a:chExt cx="2132187" cy="1189567"/>
          </a:xfrm>
        </p:grpSpPr>
        <p:sp>
          <p:nvSpPr>
            <p:cNvPr id="109" name="Rectangle 108">
              <a:extLst>
                <a:ext uri="{FF2B5EF4-FFF2-40B4-BE49-F238E27FC236}">
                  <a16:creationId xmlns:a16="http://schemas.microsoft.com/office/drawing/2014/main" id="{4121BB54-73BA-E63E-7021-55FB68EF2FC3}"/>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10" name="Straight Connector 109">
              <a:extLst>
                <a:ext uri="{FF2B5EF4-FFF2-40B4-BE49-F238E27FC236}">
                  <a16:creationId xmlns:a16="http://schemas.microsoft.com/office/drawing/2014/main" id="{0D620C50-A2D2-5EEC-C686-94D9CA35A8BF}"/>
                </a:ext>
              </a:extLst>
            </p:cNvPr>
            <p:cNvCxnSpPr>
              <a:cxnSpLocks/>
              <a:stCxn id="109"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111" name="Oval 110">
              <a:extLst>
                <a:ext uri="{FF2B5EF4-FFF2-40B4-BE49-F238E27FC236}">
                  <a16:creationId xmlns:a16="http://schemas.microsoft.com/office/drawing/2014/main" id="{E771AC65-A0C2-AB17-48F4-B5B5091862CD}"/>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12" name="TextBox 111">
              <a:extLst>
                <a:ext uri="{FF2B5EF4-FFF2-40B4-BE49-F238E27FC236}">
                  <a16:creationId xmlns:a16="http://schemas.microsoft.com/office/drawing/2014/main" id="{39FBB1A4-8CE4-735A-C385-C07C11CAF23B}"/>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113" name="Picture 112">
              <a:extLst>
                <a:ext uri="{FF2B5EF4-FFF2-40B4-BE49-F238E27FC236}">
                  <a16:creationId xmlns:a16="http://schemas.microsoft.com/office/drawing/2014/main" id="{1BFB0207-6916-3A76-6FC6-78334CDC7D17}"/>
                </a:ext>
              </a:extLst>
            </p:cNvPr>
            <p:cNvPicPr>
              <a:picLocks noChangeAspect="1"/>
            </p:cNvPicPr>
            <p:nvPr/>
          </p:nvPicPr>
          <p:blipFill>
            <a:blip r:embed="rId15"/>
            <a:stretch>
              <a:fillRect/>
            </a:stretch>
          </p:blipFill>
          <p:spPr>
            <a:xfrm>
              <a:off x="5453660" y="4021798"/>
              <a:ext cx="327907" cy="477879"/>
            </a:xfrm>
            <a:prstGeom prst="rect">
              <a:avLst/>
            </a:prstGeom>
          </p:spPr>
        </p:pic>
        <p:pic>
          <p:nvPicPr>
            <p:cNvPr id="114" name="Picture 113">
              <a:extLst>
                <a:ext uri="{FF2B5EF4-FFF2-40B4-BE49-F238E27FC236}">
                  <a16:creationId xmlns:a16="http://schemas.microsoft.com/office/drawing/2014/main" id="{DC012969-DDED-D33C-3D92-100F83028D73}"/>
                </a:ext>
              </a:extLst>
            </p:cNvPr>
            <p:cNvPicPr>
              <a:picLocks noChangeAspect="1"/>
            </p:cNvPicPr>
            <p:nvPr/>
          </p:nvPicPr>
          <p:blipFill>
            <a:blip r:embed="rId15"/>
            <a:stretch>
              <a:fillRect/>
            </a:stretch>
          </p:blipFill>
          <p:spPr>
            <a:xfrm>
              <a:off x="5828900" y="4022297"/>
              <a:ext cx="327907" cy="477879"/>
            </a:xfrm>
            <a:prstGeom prst="rect">
              <a:avLst/>
            </a:prstGeom>
          </p:spPr>
        </p:pic>
        <p:pic>
          <p:nvPicPr>
            <p:cNvPr id="115" name="Picture 114">
              <a:extLst>
                <a:ext uri="{FF2B5EF4-FFF2-40B4-BE49-F238E27FC236}">
                  <a16:creationId xmlns:a16="http://schemas.microsoft.com/office/drawing/2014/main" id="{228386DD-BC8B-87A6-162D-075CF99D50DE}"/>
                </a:ext>
              </a:extLst>
            </p:cNvPr>
            <p:cNvPicPr>
              <a:picLocks noChangeAspect="1"/>
            </p:cNvPicPr>
            <p:nvPr/>
          </p:nvPicPr>
          <p:blipFill>
            <a:blip r:embed="rId15"/>
            <a:stretch>
              <a:fillRect/>
            </a:stretch>
          </p:blipFill>
          <p:spPr>
            <a:xfrm>
              <a:off x="5607234" y="4531559"/>
              <a:ext cx="327907" cy="477879"/>
            </a:xfrm>
            <a:prstGeom prst="rect">
              <a:avLst/>
            </a:prstGeom>
          </p:spPr>
        </p:pic>
        <p:pic>
          <p:nvPicPr>
            <p:cNvPr id="116" name="Picture 115">
              <a:extLst>
                <a:ext uri="{FF2B5EF4-FFF2-40B4-BE49-F238E27FC236}">
                  <a16:creationId xmlns:a16="http://schemas.microsoft.com/office/drawing/2014/main" id="{A028382B-2044-76D6-C398-B297E2716BE6}"/>
                </a:ext>
              </a:extLst>
            </p:cNvPr>
            <p:cNvPicPr>
              <a:picLocks noChangeAspect="1"/>
            </p:cNvPicPr>
            <p:nvPr/>
          </p:nvPicPr>
          <p:blipFill>
            <a:blip r:embed="rId15"/>
            <a:stretch>
              <a:fillRect/>
            </a:stretch>
          </p:blipFill>
          <p:spPr>
            <a:xfrm>
              <a:off x="5982474" y="4532058"/>
              <a:ext cx="327907" cy="477879"/>
            </a:xfrm>
            <a:prstGeom prst="rect">
              <a:avLst/>
            </a:prstGeom>
          </p:spPr>
        </p:pic>
      </p:grpSp>
      <p:grpSp>
        <p:nvGrpSpPr>
          <p:cNvPr id="118" name="Group 117">
            <a:extLst>
              <a:ext uri="{FF2B5EF4-FFF2-40B4-BE49-F238E27FC236}">
                <a16:creationId xmlns:a16="http://schemas.microsoft.com/office/drawing/2014/main" id="{2030C163-00B7-1A05-B190-D93E4C195A35}"/>
              </a:ext>
            </a:extLst>
          </p:cNvPr>
          <p:cNvGrpSpPr/>
          <p:nvPr/>
        </p:nvGrpSpPr>
        <p:grpSpPr>
          <a:xfrm>
            <a:off x="858755" y="4332511"/>
            <a:ext cx="686406" cy="859826"/>
            <a:chOff x="5763630" y="5642167"/>
            <a:chExt cx="915208" cy="1146435"/>
          </a:xfrm>
        </p:grpSpPr>
        <p:grpSp>
          <p:nvGrpSpPr>
            <p:cNvPr id="120" name="Group 119">
              <a:extLst>
                <a:ext uri="{FF2B5EF4-FFF2-40B4-BE49-F238E27FC236}">
                  <a16:creationId xmlns:a16="http://schemas.microsoft.com/office/drawing/2014/main" id="{FB67D11D-19CF-1B76-60DD-CCDFEF0568EB}"/>
                </a:ext>
              </a:extLst>
            </p:cNvPr>
            <p:cNvGrpSpPr/>
            <p:nvPr/>
          </p:nvGrpSpPr>
          <p:grpSpPr>
            <a:xfrm>
              <a:off x="5763630" y="5662743"/>
              <a:ext cx="915208" cy="1125859"/>
              <a:chOff x="6469911" y="573024"/>
              <a:chExt cx="915208" cy="1125859"/>
            </a:xfrm>
          </p:grpSpPr>
          <p:sp>
            <p:nvSpPr>
              <p:cNvPr id="122" name="Rectangle: Rounded Corners 192">
                <a:extLst>
                  <a:ext uri="{FF2B5EF4-FFF2-40B4-BE49-F238E27FC236}">
                    <a16:creationId xmlns:a16="http://schemas.microsoft.com/office/drawing/2014/main" id="{7D45C28E-00DE-B526-18CA-20F059C38202}"/>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23" name="Rectangle 122">
                <a:extLst>
                  <a:ext uri="{FF2B5EF4-FFF2-40B4-BE49-F238E27FC236}">
                    <a16:creationId xmlns:a16="http://schemas.microsoft.com/office/drawing/2014/main" id="{9F0B6FDC-FE4C-3AE3-B68F-624189A7E5CB}"/>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24" name="Isosceles Triangle 194">
                <a:extLst>
                  <a:ext uri="{FF2B5EF4-FFF2-40B4-BE49-F238E27FC236}">
                    <a16:creationId xmlns:a16="http://schemas.microsoft.com/office/drawing/2014/main" id="{5B4B0369-B866-37C2-0E8A-F878395C2F64}"/>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25" name="Straight Connector 124">
                <a:extLst>
                  <a:ext uri="{FF2B5EF4-FFF2-40B4-BE49-F238E27FC236}">
                    <a16:creationId xmlns:a16="http://schemas.microsoft.com/office/drawing/2014/main" id="{2451C284-8370-96C0-9C7F-0589F86C73AD}"/>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26" name="TextBox 125">
                <a:extLst>
                  <a:ext uri="{FF2B5EF4-FFF2-40B4-BE49-F238E27FC236}">
                    <a16:creationId xmlns:a16="http://schemas.microsoft.com/office/drawing/2014/main" id="{7813E12A-F242-F795-A60A-1C62BFF2375C}"/>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127" name="TextBox 126">
                <a:extLst>
                  <a:ext uri="{FF2B5EF4-FFF2-40B4-BE49-F238E27FC236}">
                    <a16:creationId xmlns:a16="http://schemas.microsoft.com/office/drawing/2014/main" id="{4C27CC48-C624-566A-D0BE-63EA714DFEF4}"/>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121" name="Isosceles Triangle 191">
              <a:extLst>
                <a:ext uri="{FF2B5EF4-FFF2-40B4-BE49-F238E27FC236}">
                  <a16:creationId xmlns:a16="http://schemas.microsoft.com/office/drawing/2014/main" id="{1797D3A3-AD70-C7E1-D296-7676E3A693DA}"/>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17" name="Picture 16" descr="A group of flags of different countries/regions&#10;&#10;Description automatically generated">
            <a:extLst>
              <a:ext uri="{FF2B5EF4-FFF2-40B4-BE49-F238E27FC236}">
                <a16:creationId xmlns:a16="http://schemas.microsoft.com/office/drawing/2014/main" id="{41C54328-EC19-E0FA-F730-289DC8C6B088}"/>
              </a:ext>
            </a:extLst>
          </p:cNvPr>
          <p:cNvPicPr>
            <a:picLocks noChangeAspect="1"/>
          </p:cNvPicPr>
          <p:nvPr/>
        </p:nvPicPr>
        <p:blipFill rotWithShape="1">
          <a:blip r:embed="rId12">
            <a:extLst>
              <a:ext uri="{28A0092B-C50C-407E-A947-70E740481C1C}">
                <a14:useLocalDpi xmlns:a14="http://schemas.microsoft.com/office/drawing/2010/main" val="0"/>
              </a:ext>
            </a:extLst>
          </a:blip>
          <a:srcRect l="27926" t="35852" r="63037" b="58296"/>
          <a:stretch/>
        </p:blipFill>
        <p:spPr>
          <a:xfrm>
            <a:off x="6159986" y="4499157"/>
            <a:ext cx="464820" cy="300990"/>
          </a:xfrm>
          <a:prstGeom prst="rect">
            <a:avLst/>
          </a:prstGeom>
        </p:spPr>
      </p:pic>
    </p:spTree>
    <p:extLst>
      <p:ext uri="{BB962C8B-B14F-4D97-AF65-F5344CB8AC3E}">
        <p14:creationId xmlns:p14="http://schemas.microsoft.com/office/powerpoint/2010/main" val="269881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3"/>
          <a:stretch>
            <a:fillRect/>
          </a:stretch>
        </p:blipFill>
        <p:spPr>
          <a:xfrm>
            <a:off x="35389" y="4731155"/>
            <a:ext cx="2197197" cy="1230629"/>
          </a:xfrm>
          <a:prstGeom prst="rect">
            <a:avLst/>
          </a:prstGeom>
        </p:spPr>
      </p:pic>
      <p:grpSp>
        <p:nvGrpSpPr>
          <p:cNvPr id="3" name="Group 2">
            <a:extLst>
              <a:ext uri="{FF2B5EF4-FFF2-40B4-BE49-F238E27FC236}">
                <a16:creationId xmlns:a16="http://schemas.microsoft.com/office/drawing/2014/main" id="{129F1AB9-4595-DB99-0AFD-96B84D6B924E}"/>
              </a:ext>
            </a:extLst>
          </p:cNvPr>
          <p:cNvGrpSpPr/>
          <p:nvPr/>
        </p:nvGrpSpPr>
        <p:grpSpPr>
          <a:xfrm>
            <a:off x="129389" y="2210506"/>
            <a:ext cx="1806500" cy="2899867"/>
            <a:chOff x="4927089" y="1392421"/>
            <a:chExt cx="2408667" cy="3866489"/>
          </a:xfrm>
        </p:grpSpPr>
        <p:grpSp>
          <p:nvGrpSpPr>
            <p:cNvPr id="4" name="Group 3">
              <a:extLst>
                <a:ext uri="{FF2B5EF4-FFF2-40B4-BE49-F238E27FC236}">
                  <a16:creationId xmlns:a16="http://schemas.microsoft.com/office/drawing/2014/main" id="{E4B4765E-8C18-40E8-215A-1FD15698E88F}"/>
                </a:ext>
              </a:extLst>
            </p:cNvPr>
            <p:cNvGrpSpPr/>
            <p:nvPr/>
          </p:nvGrpSpPr>
          <p:grpSpPr>
            <a:xfrm>
              <a:off x="4927089" y="1683908"/>
              <a:ext cx="2408667" cy="3575002"/>
              <a:chOff x="4953000" y="695536"/>
              <a:chExt cx="2492444" cy="5135333"/>
            </a:xfrm>
          </p:grpSpPr>
          <p:sp>
            <p:nvSpPr>
              <p:cNvPr id="7" name="Rectangle: Rounded Corners 111">
                <a:extLst>
                  <a:ext uri="{FF2B5EF4-FFF2-40B4-BE49-F238E27FC236}">
                    <a16:creationId xmlns:a16="http://schemas.microsoft.com/office/drawing/2014/main" id="{9A030DBF-44E5-8642-03DD-9737B6DD8955}"/>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 name="TextBox 7">
                <a:extLst>
                  <a:ext uri="{FF2B5EF4-FFF2-40B4-BE49-F238E27FC236}">
                    <a16:creationId xmlns:a16="http://schemas.microsoft.com/office/drawing/2014/main" id="{99709B75-91BF-04DB-0B2A-E68F7D2A3B67}"/>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6" name="Picture 5">
              <a:extLst>
                <a:ext uri="{FF2B5EF4-FFF2-40B4-BE49-F238E27FC236}">
                  <a16:creationId xmlns:a16="http://schemas.microsoft.com/office/drawing/2014/main" id="{FE4EC14B-6A9A-9872-C31A-B7BA485A075E}"/>
                </a:ext>
              </a:extLst>
            </p:cNvPr>
            <p:cNvPicPr>
              <a:picLocks noChangeAspect="1"/>
            </p:cNvPicPr>
            <p:nvPr/>
          </p:nvPicPr>
          <p:blipFill>
            <a:blip r:embed="rId4"/>
            <a:stretch>
              <a:fillRect/>
            </a:stretch>
          </p:blipFill>
          <p:spPr>
            <a:xfrm>
              <a:off x="5854819" y="1392421"/>
              <a:ext cx="518022" cy="504638"/>
            </a:xfrm>
            <a:prstGeom prst="rect">
              <a:avLst/>
            </a:prstGeom>
          </p:spPr>
        </p:pic>
      </p:grpSp>
      <p:grpSp>
        <p:nvGrpSpPr>
          <p:cNvPr id="9" name="Group 8">
            <a:extLst>
              <a:ext uri="{FF2B5EF4-FFF2-40B4-BE49-F238E27FC236}">
                <a16:creationId xmlns:a16="http://schemas.microsoft.com/office/drawing/2014/main" id="{73612678-548E-A346-E92C-1BCE12A285B8}"/>
              </a:ext>
            </a:extLst>
          </p:cNvPr>
          <p:cNvGrpSpPr/>
          <p:nvPr/>
        </p:nvGrpSpPr>
        <p:grpSpPr>
          <a:xfrm>
            <a:off x="419015" y="2619554"/>
            <a:ext cx="1599140" cy="892175"/>
            <a:chOff x="5313257" y="1290320"/>
            <a:chExt cx="2132187" cy="1189567"/>
          </a:xfrm>
        </p:grpSpPr>
        <p:sp>
          <p:nvSpPr>
            <p:cNvPr id="10" name="Rectangle 9">
              <a:extLst>
                <a:ext uri="{FF2B5EF4-FFF2-40B4-BE49-F238E27FC236}">
                  <a16:creationId xmlns:a16="http://schemas.microsoft.com/office/drawing/2014/main" id="{5C5DEF9E-201C-A195-8DCB-AD1A629F708C}"/>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16" name="Picture 15">
              <a:extLst>
                <a:ext uri="{FF2B5EF4-FFF2-40B4-BE49-F238E27FC236}">
                  <a16:creationId xmlns:a16="http://schemas.microsoft.com/office/drawing/2014/main" id="{7384D0B4-70EE-D5C3-AD3A-409DCB1CAD8A}"/>
                </a:ext>
              </a:extLst>
            </p:cNvPr>
            <p:cNvPicPr>
              <a:picLocks noChangeAspect="1"/>
            </p:cNvPicPr>
            <p:nvPr/>
          </p:nvPicPr>
          <p:blipFill>
            <a:blip r:embed="rId5"/>
            <a:stretch>
              <a:fillRect/>
            </a:stretch>
          </p:blipFill>
          <p:spPr>
            <a:xfrm>
              <a:off x="5450838" y="1429250"/>
              <a:ext cx="312793" cy="455853"/>
            </a:xfrm>
            <a:prstGeom prst="rect">
              <a:avLst/>
            </a:prstGeom>
          </p:spPr>
        </p:pic>
        <p:pic>
          <p:nvPicPr>
            <p:cNvPr id="57" name="Picture 56">
              <a:extLst>
                <a:ext uri="{FF2B5EF4-FFF2-40B4-BE49-F238E27FC236}">
                  <a16:creationId xmlns:a16="http://schemas.microsoft.com/office/drawing/2014/main" id="{1E9152BF-69EB-8443-E3D1-4CC723E537D4}"/>
                </a:ext>
              </a:extLst>
            </p:cNvPr>
            <p:cNvPicPr>
              <a:picLocks noChangeAspect="1"/>
            </p:cNvPicPr>
            <p:nvPr/>
          </p:nvPicPr>
          <p:blipFill>
            <a:blip r:embed="rId5"/>
            <a:stretch>
              <a:fillRect/>
            </a:stretch>
          </p:blipFill>
          <p:spPr>
            <a:xfrm>
              <a:off x="5828900" y="1429250"/>
              <a:ext cx="312793" cy="455853"/>
            </a:xfrm>
            <a:prstGeom prst="rect">
              <a:avLst/>
            </a:prstGeom>
          </p:spPr>
        </p:pic>
        <p:pic>
          <p:nvPicPr>
            <p:cNvPr id="58" name="Picture 57">
              <a:extLst>
                <a:ext uri="{FF2B5EF4-FFF2-40B4-BE49-F238E27FC236}">
                  <a16:creationId xmlns:a16="http://schemas.microsoft.com/office/drawing/2014/main" id="{8848C8F5-1DE5-ECFE-AEE3-3987CC429CA1}"/>
                </a:ext>
              </a:extLst>
            </p:cNvPr>
            <p:cNvPicPr>
              <a:picLocks noChangeAspect="1"/>
            </p:cNvPicPr>
            <p:nvPr/>
          </p:nvPicPr>
          <p:blipFill>
            <a:blip r:embed="rId5"/>
            <a:stretch>
              <a:fillRect/>
            </a:stretch>
          </p:blipFill>
          <p:spPr>
            <a:xfrm>
              <a:off x="5607234" y="1927724"/>
              <a:ext cx="312793" cy="455853"/>
            </a:xfrm>
            <a:prstGeom prst="rect">
              <a:avLst/>
            </a:prstGeom>
          </p:spPr>
        </p:pic>
        <p:pic>
          <p:nvPicPr>
            <p:cNvPr id="59" name="Picture 58">
              <a:extLst>
                <a:ext uri="{FF2B5EF4-FFF2-40B4-BE49-F238E27FC236}">
                  <a16:creationId xmlns:a16="http://schemas.microsoft.com/office/drawing/2014/main" id="{22E3328C-2864-4656-0DEA-1DB277E5DEDC}"/>
                </a:ext>
              </a:extLst>
            </p:cNvPr>
            <p:cNvPicPr>
              <a:picLocks noChangeAspect="1"/>
            </p:cNvPicPr>
            <p:nvPr/>
          </p:nvPicPr>
          <p:blipFill>
            <a:blip r:embed="rId5"/>
            <a:stretch>
              <a:fillRect/>
            </a:stretch>
          </p:blipFill>
          <p:spPr>
            <a:xfrm>
              <a:off x="5985296" y="1927724"/>
              <a:ext cx="312793" cy="455853"/>
            </a:xfrm>
            <a:prstGeom prst="rect">
              <a:avLst/>
            </a:prstGeom>
          </p:spPr>
        </p:pic>
        <p:cxnSp>
          <p:nvCxnSpPr>
            <p:cNvPr id="60" name="Straight Connector 59">
              <a:extLst>
                <a:ext uri="{FF2B5EF4-FFF2-40B4-BE49-F238E27FC236}">
                  <a16:creationId xmlns:a16="http://schemas.microsoft.com/office/drawing/2014/main" id="{1AD41A0D-3FF1-92F8-4C76-416BA5EFB3D2}"/>
                </a:ext>
              </a:extLst>
            </p:cNvPr>
            <p:cNvCxnSpPr>
              <a:cxnSpLocks/>
              <a:stCxn id="10"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61" name="Oval 60">
              <a:extLst>
                <a:ext uri="{FF2B5EF4-FFF2-40B4-BE49-F238E27FC236}">
                  <a16:creationId xmlns:a16="http://schemas.microsoft.com/office/drawing/2014/main" id="{A4F211EA-EFE7-28A4-58CE-15AB892AC4F6}"/>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62" name="TextBox 61">
              <a:extLst>
                <a:ext uri="{FF2B5EF4-FFF2-40B4-BE49-F238E27FC236}">
                  <a16:creationId xmlns:a16="http://schemas.microsoft.com/office/drawing/2014/main" id="{9B064CD0-F7BF-958C-5FF2-23F4FA2112A1}"/>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63" name="Group 62">
            <a:extLst>
              <a:ext uri="{FF2B5EF4-FFF2-40B4-BE49-F238E27FC236}">
                <a16:creationId xmlns:a16="http://schemas.microsoft.com/office/drawing/2014/main" id="{5FA36F31-0A98-E930-8BFB-3A48E6CA72B9}"/>
              </a:ext>
            </a:extLst>
          </p:cNvPr>
          <p:cNvGrpSpPr/>
          <p:nvPr/>
        </p:nvGrpSpPr>
        <p:grpSpPr>
          <a:xfrm>
            <a:off x="419015" y="3730960"/>
            <a:ext cx="1599140" cy="892175"/>
            <a:chOff x="5313257" y="3889593"/>
            <a:chExt cx="2132187" cy="1189567"/>
          </a:xfrm>
        </p:grpSpPr>
        <p:sp>
          <p:nvSpPr>
            <p:cNvPr id="64" name="Rectangle 63">
              <a:extLst>
                <a:ext uri="{FF2B5EF4-FFF2-40B4-BE49-F238E27FC236}">
                  <a16:creationId xmlns:a16="http://schemas.microsoft.com/office/drawing/2014/main" id="{64033D5D-A4BE-CEF6-33DF-B24339313EF6}"/>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72" name="Straight Connector 71">
              <a:extLst>
                <a:ext uri="{FF2B5EF4-FFF2-40B4-BE49-F238E27FC236}">
                  <a16:creationId xmlns:a16="http://schemas.microsoft.com/office/drawing/2014/main" id="{868C11E0-29AD-E981-382D-E5E306A8282C}"/>
                </a:ext>
              </a:extLst>
            </p:cNvPr>
            <p:cNvCxnSpPr>
              <a:cxnSpLocks/>
              <a:stCxn id="64"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73" name="Oval 72">
              <a:extLst>
                <a:ext uri="{FF2B5EF4-FFF2-40B4-BE49-F238E27FC236}">
                  <a16:creationId xmlns:a16="http://schemas.microsoft.com/office/drawing/2014/main" id="{62ACFA2A-B882-10BD-2AA0-806B498885F8}"/>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4" name="TextBox 73">
              <a:extLst>
                <a:ext uri="{FF2B5EF4-FFF2-40B4-BE49-F238E27FC236}">
                  <a16:creationId xmlns:a16="http://schemas.microsoft.com/office/drawing/2014/main" id="{0E398453-384A-65D5-2780-D8F040CCA26C}"/>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75" name="Picture 74">
              <a:extLst>
                <a:ext uri="{FF2B5EF4-FFF2-40B4-BE49-F238E27FC236}">
                  <a16:creationId xmlns:a16="http://schemas.microsoft.com/office/drawing/2014/main" id="{E902BE1E-785B-336F-4B9D-E4C63D80577F}"/>
                </a:ext>
              </a:extLst>
            </p:cNvPr>
            <p:cNvPicPr>
              <a:picLocks noChangeAspect="1"/>
            </p:cNvPicPr>
            <p:nvPr/>
          </p:nvPicPr>
          <p:blipFill>
            <a:blip r:embed="rId6"/>
            <a:stretch>
              <a:fillRect/>
            </a:stretch>
          </p:blipFill>
          <p:spPr>
            <a:xfrm>
              <a:off x="5453660" y="4021798"/>
              <a:ext cx="327907" cy="477879"/>
            </a:xfrm>
            <a:prstGeom prst="rect">
              <a:avLst/>
            </a:prstGeom>
          </p:spPr>
        </p:pic>
        <p:pic>
          <p:nvPicPr>
            <p:cNvPr id="76" name="Picture 75">
              <a:extLst>
                <a:ext uri="{FF2B5EF4-FFF2-40B4-BE49-F238E27FC236}">
                  <a16:creationId xmlns:a16="http://schemas.microsoft.com/office/drawing/2014/main" id="{1305FAA8-BDC7-C8BF-6C1A-7879A4F0133D}"/>
                </a:ext>
              </a:extLst>
            </p:cNvPr>
            <p:cNvPicPr>
              <a:picLocks noChangeAspect="1"/>
            </p:cNvPicPr>
            <p:nvPr/>
          </p:nvPicPr>
          <p:blipFill>
            <a:blip r:embed="rId6"/>
            <a:stretch>
              <a:fillRect/>
            </a:stretch>
          </p:blipFill>
          <p:spPr>
            <a:xfrm>
              <a:off x="5828900" y="4022297"/>
              <a:ext cx="327907" cy="477879"/>
            </a:xfrm>
            <a:prstGeom prst="rect">
              <a:avLst/>
            </a:prstGeom>
          </p:spPr>
        </p:pic>
        <p:pic>
          <p:nvPicPr>
            <p:cNvPr id="77" name="Picture 76">
              <a:extLst>
                <a:ext uri="{FF2B5EF4-FFF2-40B4-BE49-F238E27FC236}">
                  <a16:creationId xmlns:a16="http://schemas.microsoft.com/office/drawing/2014/main" id="{A691C473-5A66-830C-0FA8-C2C800779165}"/>
                </a:ext>
              </a:extLst>
            </p:cNvPr>
            <p:cNvPicPr>
              <a:picLocks noChangeAspect="1"/>
            </p:cNvPicPr>
            <p:nvPr/>
          </p:nvPicPr>
          <p:blipFill>
            <a:blip r:embed="rId6"/>
            <a:stretch>
              <a:fillRect/>
            </a:stretch>
          </p:blipFill>
          <p:spPr>
            <a:xfrm>
              <a:off x="5607234" y="4531559"/>
              <a:ext cx="327907" cy="477879"/>
            </a:xfrm>
            <a:prstGeom prst="rect">
              <a:avLst/>
            </a:prstGeom>
          </p:spPr>
        </p:pic>
        <p:pic>
          <p:nvPicPr>
            <p:cNvPr id="78" name="Picture 77">
              <a:extLst>
                <a:ext uri="{FF2B5EF4-FFF2-40B4-BE49-F238E27FC236}">
                  <a16:creationId xmlns:a16="http://schemas.microsoft.com/office/drawing/2014/main" id="{647B9F55-2F19-82D6-D5C4-10078CED6486}"/>
                </a:ext>
              </a:extLst>
            </p:cNvPr>
            <p:cNvPicPr>
              <a:picLocks noChangeAspect="1"/>
            </p:cNvPicPr>
            <p:nvPr/>
          </p:nvPicPr>
          <p:blipFill>
            <a:blip r:embed="rId6"/>
            <a:stretch>
              <a:fillRect/>
            </a:stretch>
          </p:blipFill>
          <p:spPr>
            <a:xfrm>
              <a:off x="5982474" y="4532058"/>
              <a:ext cx="327907" cy="477879"/>
            </a:xfrm>
            <a:prstGeom prst="rect">
              <a:avLst/>
            </a:prstGeom>
          </p:spPr>
        </p:pic>
      </p:grpSp>
      <p:grpSp>
        <p:nvGrpSpPr>
          <p:cNvPr id="79" name="Group 78">
            <a:extLst>
              <a:ext uri="{FF2B5EF4-FFF2-40B4-BE49-F238E27FC236}">
                <a16:creationId xmlns:a16="http://schemas.microsoft.com/office/drawing/2014/main" id="{0E74D68D-707C-0C6F-7E63-2E66FF6C9CC4}"/>
              </a:ext>
            </a:extLst>
          </p:cNvPr>
          <p:cNvGrpSpPr/>
          <p:nvPr/>
        </p:nvGrpSpPr>
        <p:grpSpPr>
          <a:xfrm>
            <a:off x="600504" y="5055219"/>
            <a:ext cx="686406" cy="859826"/>
            <a:chOff x="5763630" y="5642167"/>
            <a:chExt cx="915208" cy="1146435"/>
          </a:xfrm>
        </p:grpSpPr>
        <p:grpSp>
          <p:nvGrpSpPr>
            <p:cNvPr id="80" name="Group 79">
              <a:extLst>
                <a:ext uri="{FF2B5EF4-FFF2-40B4-BE49-F238E27FC236}">
                  <a16:creationId xmlns:a16="http://schemas.microsoft.com/office/drawing/2014/main" id="{CB659028-E445-89EF-01BB-E1C595924DEC}"/>
                </a:ext>
              </a:extLst>
            </p:cNvPr>
            <p:cNvGrpSpPr/>
            <p:nvPr/>
          </p:nvGrpSpPr>
          <p:grpSpPr>
            <a:xfrm>
              <a:off x="5763630" y="5662743"/>
              <a:ext cx="915208" cy="1125859"/>
              <a:chOff x="6469911" y="573024"/>
              <a:chExt cx="915208" cy="1125859"/>
            </a:xfrm>
          </p:grpSpPr>
          <p:sp>
            <p:nvSpPr>
              <p:cNvPr id="82" name="Rectangle: Rounded Corners 192">
                <a:extLst>
                  <a:ext uri="{FF2B5EF4-FFF2-40B4-BE49-F238E27FC236}">
                    <a16:creationId xmlns:a16="http://schemas.microsoft.com/office/drawing/2014/main" id="{84D08E15-6DD4-C682-1496-934F5FC07E23}"/>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3" name="Rectangle 82">
                <a:extLst>
                  <a:ext uri="{FF2B5EF4-FFF2-40B4-BE49-F238E27FC236}">
                    <a16:creationId xmlns:a16="http://schemas.microsoft.com/office/drawing/2014/main" id="{0AA24A80-2B7F-1E62-3149-0C9065A9978C}"/>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6" name="Isosceles Triangle 194">
                <a:extLst>
                  <a:ext uri="{FF2B5EF4-FFF2-40B4-BE49-F238E27FC236}">
                    <a16:creationId xmlns:a16="http://schemas.microsoft.com/office/drawing/2014/main" id="{59631A90-3A65-040C-5582-D5908E07BE9E}"/>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94" name="Straight Connector 93">
                <a:extLst>
                  <a:ext uri="{FF2B5EF4-FFF2-40B4-BE49-F238E27FC236}">
                    <a16:creationId xmlns:a16="http://schemas.microsoft.com/office/drawing/2014/main" id="{9CA366BE-4B06-617C-1E20-0D0AF6E8B274}"/>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97" name="TextBox 96">
                <a:extLst>
                  <a:ext uri="{FF2B5EF4-FFF2-40B4-BE49-F238E27FC236}">
                    <a16:creationId xmlns:a16="http://schemas.microsoft.com/office/drawing/2014/main" id="{CE5477DF-6C86-8A58-C066-B031404D43C3}"/>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100" name="TextBox 99">
                <a:extLst>
                  <a:ext uri="{FF2B5EF4-FFF2-40B4-BE49-F238E27FC236}">
                    <a16:creationId xmlns:a16="http://schemas.microsoft.com/office/drawing/2014/main" id="{49069B4E-FC82-B64D-27B9-A8A695C860A0}"/>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81" name="Isosceles Triangle 191">
              <a:extLst>
                <a:ext uri="{FF2B5EF4-FFF2-40B4-BE49-F238E27FC236}">
                  <a16:creationId xmlns:a16="http://schemas.microsoft.com/office/drawing/2014/main" id="{9607283F-3193-6885-2789-D1BD286FA90C}"/>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98" name="Freeform: Shape 97">
            <a:extLst>
              <a:ext uri="{FF2B5EF4-FFF2-40B4-BE49-F238E27FC236}">
                <a16:creationId xmlns:a16="http://schemas.microsoft.com/office/drawing/2014/main" id="{366B6C2F-CEF5-B338-A71F-AA77467E75FA}"/>
              </a:ext>
            </a:extLst>
          </p:cNvPr>
          <p:cNvSpPr/>
          <p:nvPr/>
        </p:nvSpPr>
        <p:spPr>
          <a:xfrm>
            <a:off x="1779271" y="2058375"/>
            <a:ext cx="5801507" cy="2540295"/>
          </a:xfrm>
          <a:custGeom>
            <a:avLst/>
            <a:gdLst>
              <a:gd name="connsiteX0" fmla="*/ 7371080 w 7735343"/>
              <a:gd name="connsiteY0" fmla="*/ 3222610 h 3222610"/>
              <a:gd name="connsiteX1" fmla="*/ 7670800 w 7735343"/>
              <a:gd name="connsiteY1" fmla="*/ 2943210 h 3222610"/>
              <a:gd name="connsiteX2" fmla="*/ 7711440 w 7735343"/>
              <a:gd name="connsiteY2" fmla="*/ 2445370 h 3222610"/>
              <a:gd name="connsiteX3" fmla="*/ 7376160 w 7735343"/>
              <a:gd name="connsiteY3" fmla="*/ 1871330 h 3222610"/>
              <a:gd name="connsiteX4" fmla="*/ 6339840 w 7735343"/>
              <a:gd name="connsiteY4" fmla="*/ 972170 h 3222610"/>
              <a:gd name="connsiteX5" fmla="*/ 5166360 w 7735343"/>
              <a:gd name="connsiteY5" fmla="*/ 403210 h 3222610"/>
              <a:gd name="connsiteX6" fmla="*/ 4109720 w 7735343"/>
              <a:gd name="connsiteY6" fmla="*/ 67930 h 3222610"/>
              <a:gd name="connsiteX7" fmla="*/ 2504440 w 7735343"/>
              <a:gd name="connsiteY7" fmla="*/ 22210 h 3222610"/>
              <a:gd name="connsiteX8" fmla="*/ 1188720 w 7735343"/>
              <a:gd name="connsiteY8" fmla="*/ 337170 h 3222610"/>
              <a:gd name="connsiteX9" fmla="*/ 0 w 7735343"/>
              <a:gd name="connsiteY9" fmla="*/ 2425050 h 3222610"/>
              <a:gd name="connsiteX0" fmla="*/ 7371080 w 7735343"/>
              <a:gd name="connsiteY0" fmla="*/ 3248570 h 3248570"/>
              <a:gd name="connsiteX1" fmla="*/ 7670800 w 7735343"/>
              <a:gd name="connsiteY1" fmla="*/ 2969170 h 3248570"/>
              <a:gd name="connsiteX2" fmla="*/ 7711440 w 7735343"/>
              <a:gd name="connsiteY2" fmla="*/ 2471330 h 3248570"/>
              <a:gd name="connsiteX3" fmla="*/ 7376160 w 7735343"/>
              <a:gd name="connsiteY3" fmla="*/ 1897290 h 3248570"/>
              <a:gd name="connsiteX4" fmla="*/ 6339840 w 7735343"/>
              <a:gd name="connsiteY4" fmla="*/ 998130 h 3248570"/>
              <a:gd name="connsiteX5" fmla="*/ 5166360 w 7735343"/>
              <a:gd name="connsiteY5" fmla="*/ 429170 h 3248570"/>
              <a:gd name="connsiteX6" fmla="*/ 4109720 w 7735343"/>
              <a:gd name="connsiteY6" fmla="*/ 93890 h 3248570"/>
              <a:gd name="connsiteX7" fmla="*/ 2504440 w 7735343"/>
              <a:gd name="connsiteY7" fmla="*/ 48170 h 3248570"/>
              <a:gd name="connsiteX8" fmla="*/ 1381760 w 7735343"/>
              <a:gd name="connsiteY8" fmla="*/ 713650 h 3248570"/>
              <a:gd name="connsiteX9" fmla="*/ 0 w 7735343"/>
              <a:gd name="connsiteY9" fmla="*/ 2451010 h 3248570"/>
              <a:gd name="connsiteX0" fmla="*/ 7371080 w 7735343"/>
              <a:gd name="connsiteY0" fmla="*/ 3248570 h 3248570"/>
              <a:gd name="connsiteX1" fmla="*/ 7670800 w 7735343"/>
              <a:gd name="connsiteY1" fmla="*/ 2969170 h 3248570"/>
              <a:gd name="connsiteX2" fmla="*/ 7711440 w 7735343"/>
              <a:gd name="connsiteY2" fmla="*/ 2471330 h 3248570"/>
              <a:gd name="connsiteX3" fmla="*/ 7376160 w 7735343"/>
              <a:gd name="connsiteY3" fmla="*/ 1897290 h 3248570"/>
              <a:gd name="connsiteX4" fmla="*/ 6339840 w 7735343"/>
              <a:gd name="connsiteY4" fmla="*/ 998130 h 3248570"/>
              <a:gd name="connsiteX5" fmla="*/ 5166360 w 7735343"/>
              <a:gd name="connsiteY5" fmla="*/ 429170 h 3248570"/>
              <a:gd name="connsiteX6" fmla="*/ 4109720 w 7735343"/>
              <a:gd name="connsiteY6" fmla="*/ 93890 h 3248570"/>
              <a:gd name="connsiteX7" fmla="*/ 2504440 w 7735343"/>
              <a:gd name="connsiteY7" fmla="*/ 48170 h 3248570"/>
              <a:gd name="connsiteX8" fmla="*/ 1381760 w 7735343"/>
              <a:gd name="connsiteY8" fmla="*/ 713650 h 3248570"/>
              <a:gd name="connsiteX9" fmla="*/ 0 w 7735343"/>
              <a:gd name="connsiteY9" fmla="*/ 2451010 h 3248570"/>
              <a:gd name="connsiteX0" fmla="*/ 7371080 w 7735343"/>
              <a:gd name="connsiteY0" fmla="*/ 3246690 h 3246690"/>
              <a:gd name="connsiteX1" fmla="*/ 7670800 w 7735343"/>
              <a:gd name="connsiteY1" fmla="*/ 2967290 h 3246690"/>
              <a:gd name="connsiteX2" fmla="*/ 7711440 w 7735343"/>
              <a:gd name="connsiteY2" fmla="*/ 2469450 h 3246690"/>
              <a:gd name="connsiteX3" fmla="*/ 7376160 w 7735343"/>
              <a:gd name="connsiteY3" fmla="*/ 1895410 h 3246690"/>
              <a:gd name="connsiteX4" fmla="*/ 6339840 w 7735343"/>
              <a:gd name="connsiteY4" fmla="*/ 996250 h 3246690"/>
              <a:gd name="connsiteX5" fmla="*/ 5166360 w 7735343"/>
              <a:gd name="connsiteY5" fmla="*/ 427290 h 3246690"/>
              <a:gd name="connsiteX6" fmla="*/ 4109720 w 7735343"/>
              <a:gd name="connsiteY6" fmla="*/ 92010 h 3246690"/>
              <a:gd name="connsiteX7" fmla="*/ 2504440 w 7735343"/>
              <a:gd name="connsiteY7" fmla="*/ 46290 h 3246690"/>
              <a:gd name="connsiteX8" fmla="*/ 1315720 w 7735343"/>
              <a:gd name="connsiteY8" fmla="*/ 686370 h 3246690"/>
              <a:gd name="connsiteX9" fmla="*/ 0 w 7735343"/>
              <a:gd name="connsiteY9" fmla="*/ 2449130 h 3246690"/>
              <a:gd name="connsiteX0" fmla="*/ 7371080 w 7735343"/>
              <a:gd name="connsiteY0" fmla="*/ 3383623 h 3383623"/>
              <a:gd name="connsiteX1" fmla="*/ 7670800 w 7735343"/>
              <a:gd name="connsiteY1" fmla="*/ 3104223 h 3383623"/>
              <a:gd name="connsiteX2" fmla="*/ 7711440 w 7735343"/>
              <a:gd name="connsiteY2" fmla="*/ 2606383 h 3383623"/>
              <a:gd name="connsiteX3" fmla="*/ 7376160 w 7735343"/>
              <a:gd name="connsiteY3" fmla="*/ 2032343 h 3383623"/>
              <a:gd name="connsiteX4" fmla="*/ 6339840 w 7735343"/>
              <a:gd name="connsiteY4" fmla="*/ 1133183 h 3383623"/>
              <a:gd name="connsiteX5" fmla="*/ 5166360 w 7735343"/>
              <a:gd name="connsiteY5" fmla="*/ 564223 h 3383623"/>
              <a:gd name="connsiteX6" fmla="*/ 4109720 w 7735343"/>
              <a:gd name="connsiteY6" fmla="*/ 228943 h 3383623"/>
              <a:gd name="connsiteX7" fmla="*/ 2926080 w 7735343"/>
              <a:gd name="connsiteY7" fmla="*/ 25743 h 3383623"/>
              <a:gd name="connsiteX8" fmla="*/ 1315720 w 7735343"/>
              <a:gd name="connsiteY8" fmla="*/ 823303 h 3383623"/>
              <a:gd name="connsiteX9" fmla="*/ 0 w 7735343"/>
              <a:gd name="connsiteY9" fmla="*/ 2586063 h 3383623"/>
              <a:gd name="connsiteX0" fmla="*/ 7371080 w 7735343"/>
              <a:gd name="connsiteY0" fmla="*/ 3386817 h 3386817"/>
              <a:gd name="connsiteX1" fmla="*/ 7670800 w 7735343"/>
              <a:gd name="connsiteY1" fmla="*/ 3107417 h 3386817"/>
              <a:gd name="connsiteX2" fmla="*/ 7711440 w 7735343"/>
              <a:gd name="connsiteY2" fmla="*/ 2609577 h 3386817"/>
              <a:gd name="connsiteX3" fmla="*/ 7376160 w 7735343"/>
              <a:gd name="connsiteY3" fmla="*/ 2035537 h 3386817"/>
              <a:gd name="connsiteX4" fmla="*/ 6339840 w 7735343"/>
              <a:gd name="connsiteY4" fmla="*/ 1136377 h 3386817"/>
              <a:gd name="connsiteX5" fmla="*/ 5166360 w 7735343"/>
              <a:gd name="connsiteY5" fmla="*/ 567417 h 3386817"/>
              <a:gd name="connsiteX6" fmla="*/ 4439920 w 7735343"/>
              <a:gd name="connsiteY6" fmla="*/ 211817 h 3386817"/>
              <a:gd name="connsiteX7" fmla="*/ 2926080 w 7735343"/>
              <a:gd name="connsiteY7" fmla="*/ 28937 h 3386817"/>
              <a:gd name="connsiteX8" fmla="*/ 1315720 w 7735343"/>
              <a:gd name="connsiteY8" fmla="*/ 826497 h 3386817"/>
              <a:gd name="connsiteX9" fmla="*/ 0 w 7735343"/>
              <a:gd name="connsiteY9" fmla="*/ 2589257 h 3386817"/>
              <a:gd name="connsiteX0" fmla="*/ 7371080 w 7735343"/>
              <a:gd name="connsiteY0" fmla="*/ 3395887 h 3395887"/>
              <a:gd name="connsiteX1" fmla="*/ 7670800 w 7735343"/>
              <a:gd name="connsiteY1" fmla="*/ 3116487 h 3395887"/>
              <a:gd name="connsiteX2" fmla="*/ 7711440 w 7735343"/>
              <a:gd name="connsiteY2" fmla="*/ 2618647 h 3395887"/>
              <a:gd name="connsiteX3" fmla="*/ 7376160 w 7735343"/>
              <a:gd name="connsiteY3" fmla="*/ 2044607 h 3395887"/>
              <a:gd name="connsiteX4" fmla="*/ 6339840 w 7735343"/>
              <a:gd name="connsiteY4" fmla="*/ 1145447 h 3395887"/>
              <a:gd name="connsiteX5" fmla="*/ 5166360 w 7735343"/>
              <a:gd name="connsiteY5" fmla="*/ 576487 h 3395887"/>
              <a:gd name="connsiteX6" fmla="*/ 4439920 w 7735343"/>
              <a:gd name="connsiteY6" fmla="*/ 220887 h 3395887"/>
              <a:gd name="connsiteX7" fmla="*/ 2926080 w 7735343"/>
              <a:gd name="connsiteY7" fmla="*/ 38007 h 3395887"/>
              <a:gd name="connsiteX8" fmla="*/ 1315720 w 7735343"/>
              <a:gd name="connsiteY8" fmla="*/ 835567 h 3395887"/>
              <a:gd name="connsiteX9" fmla="*/ 0 w 7735343"/>
              <a:gd name="connsiteY9" fmla="*/ 2598327 h 3395887"/>
              <a:gd name="connsiteX0" fmla="*/ 7371080 w 7735343"/>
              <a:gd name="connsiteY0" fmla="*/ 3387060 h 3387060"/>
              <a:gd name="connsiteX1" fmla="*/ 7670800 w 7735343"/>
              <a:gd name="connsiteY1" fmla="*/ 3107660 h 3387060"/>
              <a:gd name="connsiteX2" fmla="*/ 7711440 w 7735343"/>
              <a:gd name="connsiteY2" fmla="*/ 2609820 h 3387060"/>
              <a:gd name="connsiteX3" fmla="*/ 7376160 w 7735343"/>
              <a:gd name="connsiteY3" fmla="*/ 2035780 h 3387060"/>
              <a:gd name="connsiteX4" fmla="*/ 6339840 w 7735343"/>
              <a:gd name="connsiteY4" fmla="*/ 1136620 h 3387060"/>
              <a:gd name="connsiteX5" fmla="*/ 5359400 w 7735343"/>
              <a:gd name="connsiteY5" fmla="*/ 582900 h 3387060"/>
              <a:gd name="connsiteX6" fmla="*/ 4439920 w 7735343"/>
              <a:gd name="connsiteY6" fmla="*/ 212060 h 3387060"/>
              <a:gd name="connsiteX7" fmla="*/ 2926080 w 7735343"/>
              <a:gd name="connsiteY7" fmla="*/ 29180 h 3387060"/>
              <a:gd name="connsiteX8" fmla="*/ 1315720 w 7735343"/>
              <a:gd name="connsiteY8" fmla="*/ 826740 h 3387060"/>
              <a:gd name="connsiteX9" fmla="*/ 0 w 7735343"/>
              <a:gd name="connsiteY9" fmla="*/ 2589500 h 338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35343" h="3387060">
                <a:moveTo>
                  <a:pt x="7371080" y="3387060"/>
                </a:moveTo>
                <a:cubicBezTo>
                  <a:pt x="7492576" y="3312130"/>
                  <a:pt x="7614073" y="3237200"/>
                  <a:pt x="7670800" y="3107660"/>
                </a:cubicBezTo>
                <a:cubicBezTo>
                  <a:pt x="7727527" y="2978120"/>
                  <a:pt x="7760547" y="2788467"/>
                  <a:pt x="7711440" y="2609820"/>
                </a:cubicBezTo>
                <a:cubicBezTo>
                  <a:pt x="7662333" y="2431173"/>
                  <a:pt x="7604760" y="2281313"/>
                  <a:pt x="7376160" y="2035780"/>
                </a:cubicBezTo>
                <a:cubicBezTo>
                  <a:pt x="7147560" y="1790247"/>
                  <a:pt x="6675967" y="1378767"/>
                  <a:pt x="6339840" y="1136620"/>
                </a:cubicBezTo>
                <a:cubicBezTo>
                  <a:pt x="6003713" y="894473"/>
                  <a:pt x="5676053" y="736993"/>
                  <a:pt x="5359400" y="582900"/>
                </a:cubicBezTo>
                <a:cubicBezTo>
                  <a:pt x="5042747" y="428807"/>
                  <a:pt x="4845473" y="304347"/>
                  <a:pt x="4439920" y="212060"/>
                </a:cubicBezTo>
                <a:cubicBezTo>
                  <a:pt x="4034367" y="119773"/>
                  <a:pt x="3446780" y="-73267"/>
                  <a:pt x="2926080" y="29180"/>
                </a:cubicBezTo>
                <a:cubicBezTo>
                  <a:pt x="2405380" y="131627"/>
                  <a:pt x="1733127" y="426267"/>
                  <a:pt x="1315720" y="826740"/>
                </a:cubicBezTo>
                <a:cubicBezTo>
                  <a:pt x="898313" y="1227213"/>
                  <a:pt x="466936" y="1750876"/>
                  <a:pt x="0" y="258950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88" name="Freeform: Shape 87">
            <a:extLst>
              <a:ext uri="{FF2B5EF4-FFF2-40B4-BE49-F238E27FC236}">
                <a16:creationId xmlns:a16="http://schemas.microsoft.com/office/drawing/2014/main" id="{9FE23687-D992-6F64-15B9-A9220174F451}"/>
              </a:ext>
            </a:extLst>
          </p:cNvPr>
          <p:cNvSpPr/>
          <p:nvPr/>
        </p:nvSpPr>
        <p:spPr>
          <a:xfrm>
            <a:off x="3113245" y="2626727"/>
            <a:ext cx="4252796" cy="1941463"/>
          </a:xfrm>
          <a:custGeom>
            <a:avLst/>
            <a:gdLst>
              <a:gd name="connsiteX0" fmla="*/ 5424226 w 5657353"/>
              <a:gd name="connsiteY0" fmla="*/ 2538671 h 2538671"/>
              <a:gd name="connsiteX1" fmla="*/ 5642666 w 5657353"/>
              <a:gd name="connsiteY1" fmla="*/ 2244031 h 2538671"/>
              <a:gd name="connsiteX2" fmla="*/ 5058466 w 5657353"/>
              <a:gd name="connsiteY2" fmla="*/ 1690311 h 2538671"/>
              <a:gd name="connsiteX3" fmla="*/ 3051866 w 5657353"/>
              <a:gd name="connsiteY3" fmla="*/ 339031 h 2538671"/>
              <a:gd name="connsiteX4" fmla="*/ 674426 w 5657353"/>
              <a:gd name="connsiteY4" fmla="*/ 8831 h 2538671"/>
              <a:gd name="connsiteX5" fmla="*/ 49586 w 5657353"/>
              <a:gd name="connsiteY5" fmla="*/ 120591 h 2538671"/>
              <a:gd name="connsiteX6" fmla="*/ 85146 w 5657353"/>
              <a:gd name="connsiteY6" fmla="*/ 394911 h 2538671"/>
              <a:gd name="connsiteX0" fmla="*/ 5404486 w 5637613"/>
              <a:gd name="connsiteY0" fmla="*/ 2547280 h 2547280"/>
              <a:gd name="connsiteX1" fmla="*/ 5622926 w 5637613"/>
              <a:gd name="connsiteY1" fmla="*/ 2252640 h 2547280"/>
              <a:gd name="connsiteX2" fmla="*/ 5038726 w 5637613"/>
              <a:gd name="connsiteY2" fmla="*/ 1698920 h 2547280"/>
              <a:gd name="connsiteX3" fmla="*/ 3032126 w 5637613"/>
              <a:gd name="connsiteY3" fmla="*/ 347640 h 2547280"/>
              <a:gd name="connsiteX4" fmla="*/ 654686 w 5637613"/>
              <a:gd name="connsiteY4" fmla="*/ 17440 h 2547280"/>
              <a:gd name="connsiteX5" fmla="*/ 60326 w 5637613"/>
              <a:gd name="connsiteY5" fmla="*/ 83480 h 2547280"/>
              <a:gd name="connsiteX6" fmla="*/ 65406 w 5637613"/>
              <a:gd name="connsiteY6" fmla="*/ 403520 h 2547280"/>
              <a:gd name="connsiteX0" fmla="*/ 5404486 w 5637613"/>
              <a:gd name="connsiteY0" fmla="*/ 2573377 h 2573377"/>
              <a:gd name="connsiteX1" fmla="*/ 5622926 w 5637613"/>
              <a:gd name="connsiteY1" fmla="*/ 2278737 h 2573377"/>
              <a:gd name="connsiteX2" fmla="*/ 5038726 w 5637613"/>
              <a:gd name="connsiteY2" fmla="*/ 1725017 h 2573377"/>
              <a:gd name="connsiteX3" fmla="*/ 3032126 w 5637613"/>
              <a:gd name="connsiteY3" fmla="*/ 373737 h 2573377"/>
              <a:gd name="connsiteX4" fmla="*/ 705486 w 5637613"/>
              <a:gd name="connsiteY4" fmla="*/ 13057 h 2573377"/>
              <a:gd name="connsiteX5" fmla="*/ 60326 w 5637613"/>
              <a:gd name="connsiteY5" fmla="*/ 109577 h 2573377"/>
              <a:gd name="connsiteX6" fmla="*/ 65406 w 5637613"/>
              <a:gd name="connsiteY6" fmla="*/ 429617 h 2573377"/>
              <a:gd name="connsiteX0" fmla="*/ 5404486 w 5633637"/>
              <a:gd name="connsiteY0" fmla="*/ 2573377 h 2573377"/>
              <a:gd name="connsiteX1" fmla="*/ 5622926 w 5633637"/>
              <a:gd name="connsiteY1" fmla="*/ 2278737 h 2573377"/>
              <a:gd name="connsiteX2" fmla="*/ 5109846 w 5633637"/>
              <a:gd name="connsiteY2" fmla="*/ 1603097 h 2573377"/>
              <a:gd name="connsiteX3" fmla="*/ 3032126 w 5633637"/>
              <a:gd name="connsiteY3" fmla="*/ 373737 h 2573377"/>
              <a:gd name="connsiteX4" fmla="*/ 705486 w 5633637"/>
              <a:gd name="connsiteY4" fmla="*/ 13057 h 2573377"/>
              <a:gd name="connsiteX5" fmla="*/ 60326 w 5633637"/>
              <a:gd name="connsiteY5" fmla="*/ 109577 h 2573377"/>
              <a:gd name="connsiteX6" fmla="*/ 65406 w 5633637"/>
              <a:gd name="connsiteY6" fmla="*/ 429617 h 2573377"/>
              <a:gd name="connsiteX0" fmla="*/ 5516246 w 5656421"/>
              <a:gd name="connsiteY0" fmla="*/ 2588617 h 2588617"/>
              <a:gd name="connsiteX1" fmla="*/ 5622926 w 5656421"/>
              <a:gd name="connsiteY1" fmla="*/ 2278737 h 2588617"/>
              <a:gd name="connsiteX2" fmla="*/ 5109846 w 5656421"/>
              <a:gd name="connsiteY2" fmla="*/ 1603097 h 2588617"/>
              <a:gd name="connsiteX3" fmla="*/ 3032126 w 5656421"/>
              <a:gd name="connsiteY3" fmla="*/ 373737 h 2588617"/>
              <a:gd name="connsiteX4" fmla="*/ 705486 w 5656421"/>
              <a:gd name="connsiteY4" fmla="*/ 13057 h 2588617"/>
              <a:gd name="connsiteX5" fmla="*/ 60326 w 5656421"/>
              <a:gd name="connsiteY5" fmla="*/ 109577 h 2588617"/>
              <a:gd name="connsiteX6" fmla="*/ 65406 w 5656421"/>
              <a:gd name="connsiteY6" fmla="*/ 429617 h 2588617"/>
              <a:gd name="connsiteX0" fmla="*/ 5516246 w 5654288"/>
              <a:gd name="connsiteY0" fmla="*/ 2588617 h 2588617"/>
              <a:gd name="connsiteX1" fmla="*/ 5622926 w 5654288"/>
              <a:gd name="connsiteY1" fmla="*/ 2278737 h 2588617"/>
              <a:gd name="connsiteX2" fmla="*/ 5109846 w 5654288"/>
              <a:gd name="connsiteY2" fmla="*/ 1603097 h 2588617"/>
              <a:gd name="connsiteX3" fmla="*/ 3032126 w 5654288"/>
              <a:gd name="connsiteY3" fmla="*/ 373737 h 2588617"/>
              <a:gd name="connsiteX4" fmla="*/ 705486 w 5654288"/>
              <a:gd name="connsiteY4" fmla="*/ 13057 h 2588617"/>
              <a:gd name="connsiteX5" fmla="*/ 60326 w 5654288"/>
              <a:gd name="connsiteY5" fmla="*/ 109577 h 2588617"/>
              <a:gd name="connsiteX6" fmla="*/ 65406 w 5654288"/>
              <a:gd name="connsiteY6" fmla="*/ 429617 h 2588617"/>
              <a:gd name="connsiteX0" fmla="*/ 5516246 w 5670394"/>
              <a:gd name="connsiteY0" fmla="*/ 2588617 h 2588617"/>
              <a:gd name="connsiteX1" fmla="*/ 5643246 w 5670394"/>
              <a:gd name="connsiteY1" fmla="*/ 2207617 h 2588617"/>
              <a:gd name="connsiteX2" fmla="*/ 5109846 w 5670394"/>
              <a:gd name="connsiteY2" fmla="*/ 1603097 h 2588617"/>
              <a:gd name="connsiteX3" fmla="*/ 3032126 w 5670394"/>
              <a:gd name="connsiteY3" fmla="*/ 373737 h 2588617"/>
              <a:gd name="connsiteX4" fmla="*/ 705486 w 5670394"/>
              <a:gd name="connsiteY4" fmla="*/ 13057 h 2588617"/>
              <a:gd name="connsiteX5" fmla="*/ 60326 w 5670394"/>
              <a:gd name="connsiteY5" fmla="*/ 109577 h 2588617"/>
              <a:gd name="connsiteX6" fmla="*/ 65406 w 5670394"/>
              <a:gd name="connsiteY6" fmla="*/ 429617 h 258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0394" h="2588617">
                <a:moveTo>
                  <a:pt x="5516246" y="2588617"/>
                </a:moveTo>
                <a:cubicBezTo>
                  <a:pt x="5645786" y="2481513"/>
                  <a:pt x="5710979" y="2371870"/>
                  <a:pt x="5643246" y="2207617"/>
                </a:cubicBezTo>
                <a:cubicBezTo>
                  <a:pt x="5575513" y="2043364"/>
                  <a:pt x="5545033" y="1908744"/>
                  <a:pt x="5109846" y="1603097"/>
                </a:cubicBezTo>
                <a:cubicBezTo>
                  <a:pt x="4674659" y="1297450"/>
                  <a:pt x="3766186" y="638744"/>
                  <a:pt x="3032126" y="373737"/>
                </a:cubicBezTo>
                <a:cubicBezTo>
                  <a:pt x="2298066" y="108730"/>
                  <a:pt x="1200786" y="57084"/>
                  <a:pt x="705486" y="13057"/>
                </a:cubicBezTo>
                <a:cubicBezTo>
                  <a:pt x="210186" y="-30970"/>
                  <a:pt x="158539" y="45230"/>
                  <a:pt x="60326" y="109577"/>
                </a:cubicBezTo>
                <a:cubicBezTo>
                  <a:pt x="-37887" y="173924"/>
                  <a:pt x="-1481" y="324630"/>
                  <a:pt x="65406" y="429617"/>
                </a:cubicBezTo>
              </a:path>
            </a:pathLst>
          </a:custGeom>
          <a:ln w="19050">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7">
            <a:duotone>
              <a:schemeClr val="bg2">
                <a:shade val="45000"/>
                <a:satMod val="135000"/>
              </a:schemeClr>
              <a:prstClr val="white"/>
            </a:duotone>
          </a:blip>
          <a:stretch>
            <a:fillRect/>
          </a:stretch>
        </p:blipFill>
        <p:spPr>
          <a:xfrm>
            <a:off x="7867464" y="1049806"/>
            <a:ext cx="923624" cy="4846740"/>
          </a:xfrm>
          <a:prstGeom prst="rect">
            <a:avLst/>
          </a:prstGeom>
        </p:spPr>
      </p:pic>
      <p:grpSp>
        <p:nvGrpSpPr>
          <p:cNvPr id="65" name="Group 64">
            <a:extLst>
              <a:ext uri="{FF2B5EF4-FFF2-40B4-BE49-F238E27FC236}">
                <a16:creationId xmlns:a16="http://schemas.microsoft.com/office/drawing/2014/main" id="{BB3DE8E3-FCA1-7069-0FC4-949BFE9DBC91}"/>
              </a:ext>
            </a:extLst>
          </p:cNvPr>
          <p:cNvGrpSpPr/>
          <p:nvPr/>
        </p:nvGrpSpPr>
        <p:grpSpPr>
          <a:xfrm>
            <a:off x="7878133" y="1053616"/>
            <a:ext cx="893315" cy="1135268"/>
            <a:chOff x="3696977" y="3363068"/>
            <a:chExt cx="1191086" cy="1513691"/>
          </a:xfrm>
        </p:grpSpPr>
        <p:grpSp>
          <p:nvGrpSpPr>
            <p:cNvPr id="66" name="Group 65">
              <a:extLst>
                <a:ext uri="{FF2B5EF4-FFF2-40B4-BE49-F238E27FC236}">
                  <a16:creationId xmlns:a16="http://schemas.microsoft.com/office/drawing/2014/main" id="{25255837-A466-BADB-D21E-0029CC24C3A9}"/>
                </a:ext>
              </a:extLst>
            </p:cNvPr>
            <p:cNvGrpSpPr/>
            <p:nvPr/>
          </p:nvGrpSpPr>
          <p:grpSpPr>
            <a:xfrm>
              <a:off x="3696977" y="3701426"/>
              <a:ext cx="1191086" cy="1175333"/>
              <a:chOff x="5036819" y="3700401"/>
              <a:chExt cx="1191086" cy="1175333"/>
            </a:xfrm>
          </p:grpSpPr>
          <p:sp>
            <p:nvSpPr>
              <p:cNvPr id="70" name="Rectangle: Rounded Corners 69">
                <a:extLst>
                  <a:ext uri="{FF2B5EF4-FFF2-40B4-BE49-F238E27FC236}">
                    <a16:creationId xmlns:a16="http://schemas.microsoft.com/office/drawing/2014/main" id="{801EA227-E8EC-4BDB-120A-6F33AE71A4F1}"/>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1" name="TextBox 70">
                <a:extLst>
                  <a:ext uri="{FF2B5EF4-FFF2-40B4-BE49-F238E27FC236}">
                    <a16:creationId xmlns:a16="http://schemas.microsoft.com/office/drawing/2014/main" id="{7D3E9420-9A06-4EF6-4BDD-668F809CFF1F}"/>
                  </a:ext>
                </a:extLst>
              </p:cNvPr>
              <p:cNvSpPr txBox="1"/>
              <p:nvPr/>
            </p:nvSpPr>
            <p:spPr>
              <a:xfrm>
                <a:off x="5048712" y="4017585"/>
                <a:ext cx="1179193" cy="615553"/>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Broker</a:t>
                </a:r>
              </a:p>
            </p:txBody>
          </p:sp>
        </p:grpSp>
        <p:pic>
          <p:nvPicPr>
            <p:cNvPr id="67" name="Picture 66">
              <a:extLst>
                <a:ext uri="{FF2B5EF4-FFF2-40B4-BE49-F238E27FC236}">
                  <a16:creationId xmlns:a16="http://schemas.microsoft.com/office/drawing/2014/main" id="{5E3341A6-0DD6-A432-C20A-C07D94038816}"/>
                </a:ext>
              </a:extLst>
            </p:cNvPr>
            <p:cNvPicPr>
              <a:picLocks noChangeAspect="1"/>
            </p:cNvPicPr>
            <p:nvPr/>
          </p:nvPicPr>
          <p:blipFill>
            <a:blip r:embed="rId4"/>
            <a:stretch>
              <a:fillRect/>
            </a:stretch>
          </p:blipFill>
          <p:spPr>
            <a:xfrm>
              <a:off x="3952641" y="3363068"/>
              <a:ext cx="664522" cy="676715"/>
            </a:xfrm>
            <a:prstGeom prst="rect">
              <a:avLst/>
            </a:prstGeom>
          </p:spPr>
        </p:pic>
        <p:sp>
          <p:nvSpPr>
            <p:cNvPr id="68" name="Oval 67">
              <a:extLst>
                <a:ext uri="{FF2B5EF4-FFF2-40B4-BE49-F238E27FC236}">
                  <a16:creationId xmlns:a16="http://schemas.microsoft.com/office/drawing/2014/main" id="{3037A2F2-32EB-13EA-9DBC-17FE47FD2F9E}"/>
                </a:ext>
              </a:extLst>
            </p:cNvPr>
            <p:cNvSpPr/>
            <p:nvPr/>
          </p:nvSpPr>
          <p:spPr>
            <a:xfrm>
              <a:off x="4042108" y="3455008"/>
              <a:ext cx="485588" cy="48558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9" name="Picture 68">
              <a:extLst>
                <a:ext uri="{FF2B5EF4-FFF2-40B4-BE49-F238E27FC236}">
                  <a16:creationId xmlns:a16="http://schemas.microsoft.com/office/drawing/2014/main" id="{734D2C64-3DBB-A55B-8A0F-80A4CAABF98D}"/>
                </a:ext>
              </a:extLst>
            </p:cNvPr>
            <p:cNvPicPr>
              <a:picLocks noChangeAspect="1"/>
            </p:cNvPicPr>
            <p:nvPr/>
          </p:nvPicPr>
          <p:blipFill>
            <a:blip r:embed="rId8"/>
            <a:stretch>
              <a:fillRect/>
            </a:stretch>
          </p:blipFill>
          <p:spPr>
            <a:xfrm>
              <a:off x="4079275" y="3489445"/>
              <a:ext cx="424360" cy="387637"/>
            </a:xfrm>
            <a:prstGeom prst="rect">
              <a:avLst/>
            </a:prstGeom>
          </p:spPr>
        </p:pic>
      </p:grpSp>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9"/>
          <a:stretch>
            <a:fillRect/>
          </a:stretch>
        </p:blipFill>
        <p:spPr>
          <a:xfrm>
            <a:off x="3210577" y="1478873"/>
            <a:ext cx="3996275" cy="3900254"/>
          </a:xfrm>
          <a:prstGeom prst="rect">
            <a:avLst/>
          </a:prstGeom>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10">
            <a:extLst>
              <a:ext uri="{28A0092B-C50C-407E-A947-70E740481C1C}">
                <a14:useLocalDpi xmlns:a14="http://schemas.microsoft.com/office/drawing/2010/main" val="0"/>
              </a:ext>
            </a:extLst>
          </a:blip>
          <a:srcRect l="89185" t="12889" r="1630" b="81161"/>
          <a:stretch/>
        </p:blipFill>
        <p:spPr>
          <a:xfrm>
            <a:off x="2986733" y="2970213"/>
            <a:ext cx="472440" cy="306086"/>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10">
            <a:extLst>
              <a:ext uri="{28A0092B-C50C-407E-A947-70E740481C1C}">
                <a14:useLocalDpi xmlns:a14="http://schemas.microsoft.com/office/drawing/2010/main" val="0"/>
              </a:ext>
            </a:extLst>
          </a:blip>
          <a:srcRect l="45482" t="1556" r="45555" b="92593"/>
          <a:stretch/>
        </p:blipFill>
        <p:spPr>
          <a:xfrm>
            <a:off x="3356390" y="4588336"/>
            <a:ext cx="461010" cy="30099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10">
            <a:extLst>
              <a:ext uri="{28A0092B-C50C-407E-A947-70E740481C1C}">
                <a14:useLocalDpi xmlns:a14="http://schemas.microsoft.com/office/drawing/2010/main" val="0"/>
              </a:ext>
            </a:extLst>
          </a:blip>
          <a:srcRect l="71852" t="64074" r="19185" b="30148"/>
          <a:stretch/>
        </p:blipFill>
        <p:spPr>
          <a:xfrm>
            <a:off x="6855547" y="4563467"/>
            <a:ext cx="461010" cy="29718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10">
            <a:extLst>
              <a:ext uri="{28A0092B-C50C-407E-A947-70E740481C1C}">
                <a14:useLocalDpi xmlns:a14="http://schemas.microsoft.com/office/drawing/2010/main" val="0"/>
              </a:ext>
            </a:extLst>
          </a:blip>
          <a:srcRect l="10370" t="35630" r="80593" b="58444"/>
          <a:stretch/>
        </p:blipFill>
        <p:spPr>
          <a:xfrm>
            <a:off x="4907060" y="3383212"/>
            <a:ext cx="464820" cy="304800"/>
          </a:xfrm>
          <a:prstGeom prst="rect">
            <a:avLst/>
          </a:prstGeom>
        </p:spPr>
      </p:pic>
      <p:sp>
        <p:nvSpPr>
          <p:cNvPr id="84" name="Freeform: Shape 83">
            <a:extLst>
              <a:ext uri="{FF2B5EF4-FFF2-40B4-BE49-F238E27FC236}">
                <a16:creationId xmlns:a16="http://schemas.microsoft.com/office/drawing/2014/main" id="{204B0817-24C9-6DF3-00C4-9861701CD7E7}"/>
              </a:ext>
            </a:extLst>
          </p:cNvPr>
          <p:cNvSpPr/>
          <p:nvPr/>
        </p:nvSpPr>
        <p:spPr>
          <a:xfrm>
            <a:off x="1817370" y="3162300"/>
            <a:ext cx="1123950" cy="952500"/>
          </a:xfrm>
          <a:custGeom>
            <a:avLst/>
            <a:gdLst>
              <a:gd name="connsiteX0" fmla="*/ 1498600 w 1498600"/>
              <a:gd name="connsiteY0" fmla="*/ 0 h 1270000"/>
              <a:gd name="connsiteX1" fmla="*/ 782320 w 1498600"/>
              <a:gd name="connsiteY1" fmla="*/ 314960 h 1270000"/>
              <a:gd name="connsiteX2" fmla="*/ 0 w 1498600"/>
              <a:gd name="connsiteY2" fmla="*/ 1270000 h 1270000"/>
              <a:gd name="connsiteX0" fmla="*/ 1498600 w 1498600"/>
              <a:gd name="connsiteY0" fmla="*/ 0 h 1270000"/>
              <a:gd name="connsiteX1" fmla="*/ 579120 w 1498600"/>
              <a:gd name="connsiteY1" fmla="*/ 457200 h 1270000"/>
              <a:gd name="connsiteX2" fmla="*/ 0 w 1498600"/>
              <a:gd name="connsiteY2" fmla="*/ 1270000 h 1270000"/>
              <a:gd name="connsiteX0" fmla="*/ 1498600 w 1498600"/>
              <a:gd name="connsiteY0" fmla="*/ 0 h 1270000"/>
              <a:gd name="connsiteX1" fmla="*/ 579120 w 1498600"/>
              <a:gd name="connsiteY1" fmla="*/ 457200 h 1270000"/>
              <a:gd name="connsiteX2" fmla="*/ 0 w 1498600"/>
              <a:gd name="connsiteY2" fmla="*/ 1270000 h 1270000"/>
            </a:gdLst>
            <a:ahLst/>
            <a:cxnLst>
              <a:cxn ang="0">
                <a:pos x="connsiteX0" y="connsiteY0"/>
              </a:cxn>
              <a:cxn ang="0">
                <a:pos x="connsiteX1" y="connsiteY1"/>
              </a:cxn>
              <a:cxn ang="0">
                <a:pos x="connsiteX2" y="connsiteY2"/>
              </a:cxn>
            </a:cxnLst>
            <a:rect l="l" t="t" r="r" b="b"/>
            <a:pathLst>
              <a:path w="1498600" h="1270000">
                <a:moveTo>
                  <a:pt x="1498600" y="0"/>
                </a:moveTo>
                <a:cubicBezTo>
                  <a:pt x="1265343" y="51646"/>
                  <a:pt x="828887" y="245533"/>
                  <a:pt x="579120" y="457200"/>
                </a:cubicBezTo>
                <a:cubicBezTo>
                  <a:pt x="329353" y="668867"/>
                  <a:pt x="245956" y="857673"/>
                  <a:pt x="0" y="127000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85" name="Freeform: Shape 84">
            <a:extLst>
              <a:ext uri="{FF2B5EF4-FFF2-40B4-BE49-F238E27FC236}">
                <a16:creationId xmlns:a16="http://schemas.microsoft.com/office/drawing/2014/main" id="{742FD228-4317-C110-4AC9-A2EF33154F69}"/>
              </a:ext>
            </a:extLst>
          </p:cNvPr>
          <p:cNvSpPr/>
          <p:nvPr/>
        </p:nvSpPr>
        <p:spPr>
          <a:xfrm rot="21395324">
            <a:off x="1893570" y="4408171"/>
            <a:ext cx="1428750" cy="377564"/>
          </a:xfrm>
          <a:custGeom>
            <a:avLst/>
            <a:gdLst>
              <a:gd name="connsiteX0" fmla="*/ 1905000 w 1905000"/>
              <a:gd name="connsiteY0" fmla="*/ 436880 h 503419"/>
              <a:gd name="connsiteX1" fmla="*/ 873760 w 1905000"/>
              <a:gd name="connsiteY1" fmla="*/ 467360 h 503419"/>
              <a:gd name="connsiteX2" fmla="*/ 0 w 1905000"/>
              <a:gd name="connsiteY2" fmla="*/ 0 h 503419"/>
            </a:gdLst>
            <a:ahLst/>
            <a:cxnLst>
              <a:cxn ang="0">
                <a:pos x="connsiteX0" y="connsiteY0"/>
              </a:cxn>
              <a:cxn ang="0">
                <a:pos x="connsiteX1" y="connsiteY1"/>
              </a:cxn>
              <a:cxn ang="0">
                <a:pos x="connsiteX2" y="connsiteY2"/>
              </a:cxn>
            </a:cxnLst>
            <a:rect l="l" t="t" r="r" b="b"/>
            <a:pathLst>
              <a:path w="1905000" h="503419">
                <a:moveTo>
                  <a:pt x="1905000" y="436880"/>
                </a:moveTo>
                <a:cubicBezTo>
                  <a:pt x="1548130" y="488526"/>
                  <a:pt x="1191260" y="540173"/>
                  <a:pt x="873760" y="467360"/>
                </a:cubicBezTo>
                <a:cubicBezTo>
                  <a:pt x="556260" y="394547"/>
                  <a:pt x="278130" y="197273"/>
                  <a:pt x="0"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87" name="Freeform: Shape 86">
            <a:extLst>
              <a:ext uri="{FF2B5EF4-FFF2-40B4-BE49-F238E27FC236}">
                <a16:creationId xmlns:a16="http://schemas.microsoft.com/office/drawing/2014/main" id="{55B8E296-EC7A-C8C1-9623-D13D6A4081FC}"/>
              </a:ext>
            </a:extLst>
          </p:cNvPr>
          <p:cNvSpPr/>
          <p:nvPr/>
        </p:nvSpPr>
        <p:spPr>
          <a:xfrm>
            <a:off x="1855470" y="3525813"/>
            <a:ext cx="3013710" cy="630898"/>
          </a:xfrm>
          <a:custGeom>
            <a:avLst/>
            <a:gdLst>
              <a:gd name="connsiteX0" fmla="*/ 4018280 w 4018280"/>
              <a:gd name="connsiteY0" fmla="*/ 8077 h 841197"/>
              <a:gd name="connsiteX1" fmla="*/ 1976120 w 4018280"/>
              <a:gd name="connsiteY1" fmla="*/ 119837 h 841197"/>
              <a:gd name="connsiteX2" fmla="*/ 0 w 4018280"/>
              <a:gd name="connsiteY2" fmla="*/ 841197 h 841197"/>
            </a:gdLst>
            <a:ahLst/>
            <a:cxnLst>
              <a:cxn ang="0">
                <a:pos x="connsiteX0" y="connsiteY0"/>
              </a:cxn>
              <a:cxn ang="0">
                <a:pos x="connsiteX1" y="connsiteY1"/>
              </a:cxn>
              <a:cxn ang="0">
                <a:pos x="connsiteX2" y="connsiteY2"/>
              </a:cxn>
            </a:cxnLst>
            <a:rect l="l" t="t" r="r" b="b"/>
            <a:pathLst>
              <a:path w="4018280" h="841197">
                <a:moveTo>
                  <a:pt x="4018280" y="8077"/>
                </a:moveTo>
                <a:cubicBezTo>
                  <a:pt x="3332056" y="-5470"/>
                  <a:pt x="2645833" y="-19016"/>
                  <a:pt x="1976120" y="119837"/>
                </a:cubicBezTo>
                <a:cubicBezTo>
                  <a:pt x="1306407" y="258690"/>
                  <a:pt x="653203" y="549943"/>
                  <a:pt x="0" y="841197"/>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grpSp>
        <p:nvGrpSpPr>
          <p:cNvPr id="95" name="Group 94">
            <a:extLst>
              <a:ext uri="{FF2B5EF4-FFF2-40B4-BE49-F238E27FC236}">
                <a16:creationId xmlns:a16="http://schemas.microsoft.com/office/drawing/2014/main" id="{A037E949-3225-D7FE-4529-CA916222C98D}"/>
              </a:ext>
            </a:extLst>
          </p:cNvPr>
          <p:cNvGrpSpPr/>
          <p:nvPr/>
        </p:nvGrpSpPr>
        <p:grpSpPr>
          <a:xfrm>
            <a:off x="3146268" y="3139440"/>
            <a:ext cx="3726972" cy="2301307"/>
            <a:chOff x="4195024" y="3042920"/>
            <a:chExt cx="4969296" cy="3068409"/>
          </a:xfrm>
        </p:grpSpPr>
        <p:sp>
          <p:nvSpPr>
            <p:cNvPr id="89" name="Freeform: Shape 88">
              <a:extLst>
                <a:ext uri="{FF2B5EF4-FFF2-40B4-BE49-F238E27FC236}">
                  <a16:creationId xmlns:a16="http://schemas.microsoft.com/office/drawing/2014/main" id="{2EB6F6CC-D023-D4DE-902C-792305CF07AD}"/>
                </a:ext>
              </a:extLst>
            </p:cNvPr>
            <p:cNvSpPr/>
            <p:nvPr/>
          </p:nvSpPr>
          <p:spPr>
            <a:xfrm>
              <a:off x="4683760" y="3042920"/>
              <a:ext cx="1808480" cy="370840"/>
            </a:xfrm>
            <a:custGeom>
              <a:avLst/>
              <a:gdLst>
                <a:gd name="connsiteX0" fmla="*/ 0 w 1808480"/>
                <a:gd name="connsiteY0" fmla="*/ 0 h 370840"/>
                <a:gd name="connsiteX1" fmla="*/ 955040 w 1808480"/>
                <a:gd name="connsiteY1" fmla="*/ 66040 h 370840"/>
                <a:gd name="connsiteX2" fmla="*/ 1808480 w 1808480"/>
                <a:gd name="connsiteY2" fmla="*/ 370840 h 370840"/>
              </a:gdLst>
              <a:ahLst/>
              <a:cxnLst>
                <a:cxn ang="0">
                  <a:pos x="connsiteX0" y="connsiteY0"/>
                </a:cxn>
                <a:cxn ang="0">
                  <a:pos x="connsiteX1" y="connsiteY1"/>
                </a:cxn>
                <a:cxn ang="0">
                  <a:pos x="connsiteX2" y="connsiteY2"/>
                </a:cxn>
              </a:cxnLst>
              <a:rect l="l" t="t" r="r" b="b"/>
              <a:pathLst>
                <a:path w="1808480" h="370840">
                  <a:moveTo>
                    <a:pt x="0" y="0"/>
                  </a:moveTo>
                  <a:cubicBezTo>
                    <a:pt x="326813" y="2116"/>
                    <a:pt x="653627" y="4233"/>
                    <a:pt x="955040" y="66040"/>
                  </a:cubicBezTo>
                  <a:cubicBezTo>
                    <a:pt x="1256453" y="127847"/>
                    <a:pt x="1532466" y="249343"/>
                    <a:pt x="1808480" y="37084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90" name="Freeform: Shape 89">
              <a:extLst>
                <a:ext uri="{FF2B5EF4-FFF2-40B4-BE49-F238E27FC236}">
                  <a16:creationId xmlns:a16="http://schemas.microsoft.com/office/drawing/2014/main" id="{8C101EB5-7380-821B-FCC4-568FB6377C82}"/>
                </a:ext>
              </a:extLst>
            </p:cNvPr>
            <p:cNvSpPr/>
            <p:nvPr/>
          </p:nvSpPr>
          <p:spPr>
            <a:xfrm>
              <a:off x="7081520" y="3804920"/>
              <a:ext cx="2047240" cy="1630968"/>
            </a:xfrm>
            <a:custGeom>
              <a:avLst/>
              <a:gdLst>
                <a:gd name="connsiteX0" fmla="*/ 0 w 2087880"/>
                <a:gd name="connsiteY0" fmla="*/ 0 h 1661590"/>
                <a:gd name="connsiteX1" fmla="*/ 584200 w 2087880"/>
                <a:gd name="connsiteY1" fmla="*/ 833120 h 1661590"/>
                <a:gd name="connsiteX2" fmla="*/ 1437640 w 2087880"/>
                <a:gd name="connsiteY2" fmla="*/ 1518920 h 1661590"/>
                <a:gd name="connsiteX3" fmla="*/ 1869440 w 2087880"/>
                <a:gd name="connsiteY3" fmla="*/ 1661160 h 1661590"/>
                <a:gd name="connsiteX4" fmla="*/ 2087880 w 2087880"/>
                <a:gd name="connsiteY4" fmla="*/ 1554480 h 1661590"/>
                <a:gd name="connsiteX0" fmla="*/ 0 w 2037080"/>
                <a:gd name="connsiteY0" fmla="*/ 0 h 1661296"/>
                <a:gd name="connsiteX1" fmla="*/ 584200 w 2037080"/>
                <a:gd name="connsiteY1" fmla="*/ 833120 h 1661296"/>
                <a:gd name="connsiteX2" fmla="*/ 1437640 w 2037080"/>
                <a:gd name="connsiteY2" fmla="*/ 1518920 h 1661296"/>
                <a:gd name="connsiteX3" fmla="*/ 1869440 w 2037080"/>
                <a:gd name="connsiteY3" fmla="*/ 1661160 h 1661296"/>
                <a:gd name="connsiteX4" fmla="*/ 2037080 w 2037080"/>
                <a:gd name="connsiteY4" fmla="*/ 1422400 h 1661296"/>
                <a:gd name="connsiteX0" fmla="*/ 0 w 2037080"/>
                <a:gd name="connsiteY0" fmla="*/ 0 h 1630842"/>
                <a:gd name="connsiteX1" fmla="*/ 584200 w 2037080"/>
                <a:gd name="connsiteY1" fmla="*/ 833120 h 1630842"/>
                <a:gd name="connsiteX2" fmla="*/ 1437640 w 2037080"/>
                <a:gd name="connsiteY2" fmla="*/ 1518920 h 1630842"/>
                <a:gd name="connsiteX3" fmla="*/ 1747520 w 2037080"/>
                <a:gd name="connsiteY3" fmla="*/ 1630680 h 1630842"/>
                <a:gd name="connsiteX4" fmla="*/ 2037080 w 2037080"/>
                <a:gd name="connsiteY4" fmla="*/ 1422400 h 1630842"/>
                <a:gd name="connsiteX0" fmla="*/ 0 w 2037080"/>
                <a:gd name="connsiteY0" fmla="*/ 0 h 1630842"/>
                <a:gd name="connsiteX1" fmla="*/ 584200 w 2037080"/>
                <a:gd name="connsiteY1" fmla="*/ 833120 h 1630842"/>
                <a:gd name="connsiteX2" fmla="*/ 1320800 w 2037080"/>
                <a:gd name="connsiteY2" fmla="*/ 1457960 h 1630842"/>
                <a:gd name="connsiteX3" fmla="*/ 1747520 w 2037080"/>
                <a:gd name="connsiteY3" fmla="*/ 1630680 h 1630842"/>
                <a:gd name="connsiteX4" fmla="*/ 2037080 w 2037080"/>
                <a:gd name="connsiteY4" fmla="*/ 1422400 h 1630842"/>
                <a:gd name="connsiteX0" fmla="*/ 0 w 2047240"/>
                <a:gd name="connsiteY0" fmla="*/ 0 h 1630968"/>
                <a:gd name="connsiteX1" fmla="*/ 584200 w 2047240"/>
                <a:gd name="connsiteY1" fmla="*/ 833120 h 1630968"/>
                <a:gd name="connsiteX2" fmla="*/ 1320800 w 2047240"/>
                <a:gd name="connsiteY2" fmla="*/ 1457960 h 1630968"/>
                <a:gd name="connsiteX3" fmla="*/ 1747520 w 2047240"/>
                <a:gd name="connsiteY3" fmla="*/ 1630680 h 1630968"/>
                <a:gd name="connsiteX4" fmla="*/ 2047240 w 2047240"/>
                <a:gd name="connsiteY4" fmla="*/ 1493520 h 1630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240" h="1630968">
                  <a:moveTo>
                    <a:pt x="0" y="0"/>
                  </a:moveTo>
                  <a:cubicBezTo>
                    <a:pt x="172296" y="289983"/>
                    <a:pt x="364067" y="590127"/>
                    <a:pt x="584200" y="833120"/>
                  </a:cubicBezTo>
                  <a:cubicBezTo>
                    <a:pt x="804333" y="1076113"/>
                    <a:pt x="1126913" y="1325033"/>
                    <a:pt x="1320800" y="1457960"/>
                  </a:cubicBezTo>
                  <a:cubicBezTo>
                    <a:pt x="1514687" y="1590887"/>
                    <a:pt x="1639147" y="1624753"/>
                    <a:pt x="1747520" y="1630680"/>
                  </a:cubicBezTo>
                  <a:cubicBezTo>
                    <a:pt x="1855893" y="1636607"/>
                    <a:pt x="1992206" y="1549823"/>
                    <a:pt x="2047240" y="149352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91" name="Freeform: Shape 90">
              <a:extLst>
                <a:ext uri="{FF2B5EF4-FFF2-40B4-BE49-F238E27FC236}">
                  <a16:creationId xmlns:a16="http://schemas.microsoft.com/office/drawing/2014/main" id="{C2E09218-6B27-4134-CF5C-AC436C3A5EB6}"/>
                </a:ext>
              </a:extLst>
            </p:cNvPr>
            <p:cNvSpPr/>
            <p:nvPr/>
          </p:nvSpPr>
          <p:spPr>
            <a:xfrm>
              <a:off x="5049520" y="5389880"/>
              <a:ext cx="4114800" cy="721449"/>
            </a:xfrm>
            <a:custGeom>
              <a:avLst/>
              <a:gdLst>
                <a:gd name="connsiteX0" fmla="*/ 4251960 w 4251960"/>
                <a:gd name="connsiteY0" fmla="*/ 0 h 721414"/>
                <a:gd name="connsiteX1" fmla="*/ 2164080 w 4251960"/>
                <a:gd name="connsiteY1" fmla="*/ 721360 h 721414"/>
                <a:gd name="connsiteX2" fmla="*/ 0 w 4251960"/>
                <a:gd name="connsiteY2" fmla="*/ 30480 h 721414"/>
                <a:gd name="connsiteX0" fmla="*/ 4114800 w 4114800"/>
                <a:gd name="connsiteY0" fmla="*/ 0 h 721410"/>
                <a:gd name="connsiteX1" fmla="*/ 2026920 w 4114800"/>
                <a:gd name="connsiteY1" fmla="*/ 721360 h 721410"/>
                <a:gd name="connsiteX2" fmla="*/ 0 w 4114800"/>
                <a:gd name="connsiteY2" fmla="*/ 0 h 721410"/>
                <a:gd name="connsiteX0" fmla="*/ 4114800 w 4114800"/>
                <a:gd name="connsiteY0" fmla="*/ 0 h 721449"/>
                <a:gd name="connsiteX1" fmla="*/ 2026920 w 4114800"/>
                <a:gd name="connsiteY1" fmla="*/ 721360 h 721449"/>
                <a:gd name="connsiteX2" fmla="*/ 0 w 4114800"/>
                <a:gd name="connsiteY2" fmla="*/ 0 h 721449"/>
              </a:gdLst>
              <a:ahLst/>
              <a:cxnLst>
                <a:cxn ang="0">
                  <a:pos x="connsiteX0" y="connsiteY0"/>
                </a:cxn>
                <a:cxn ang="0">
                  <a:pos x="connsiteX1" y="connsiteY1"/>
                </a:cxn>
                <a:cxn ang="0">
                  <a:pos x="connsiteX2" y="connsiteY2"/>
                </a:cxn>
              </a:cxnLst>
              <a:rect l="l" t="t" r="r" b="b"/>
              <a:pathLst>
                <a:path w="4114800" h="721449">
                  <a:moveTo>
                    <a:pt x="4114800" y="0"/>
                  </a:moveTo>
                  <a:cubicBezTo>
                    <a:pt x="3425190" y="358140"/>
                    <a:pt x="2735580" y="716280"/>
                    <a:pt x="2026920" y="721360"/>
                  </a:cubicBezTo>
                  <a:cubicBezTo>
                    <a:pt x="1318260" y="726440"/>
                    <a:pt x="656590" y="515620"/>
                    <a:pt x="0" y="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92" name="Freeform: Shape 91">
              <a:extLst>
                <a:ext uri="{FF2B5EF4-FFF2-40B4-BE49-F238E27FC236}">
                  <a16:creationId xmlns:a16="http://schemas.microsoft.com/office/drawing/2014/main" id="{6342BA11-B5DA-C5A6-CB9A-5A1F58D9E0E9}"/>
                </a:ext>
              </a:extLst>
            </p:cNvPr>
            <p:cNvSpPr/>
            <p:nvPr/>
          </p:nvSpPr>
          <p:spPr>
            <a:xfrm>
              <a:off x="5135880" y="3825240"/>
              <a:ext cx="1524000" cy="1193800"/>
            </a:xfrm>
            <a:custGeom>
              <a:avLst/>
              <a:gdLst>
                <a:gd name="connsiteX0" fmla="*/ 1524000 w 1524000"/>
                <a:gd name="connsiteY0" fmla="*/ 0 h 1193800"/>
                <a:gd name="connsiteX1" fmla="*/ 843280 w 1524000"/>
                <a:gd name="connsiteY1" fmla="*/ 756920 h 1193800"/>
                <a:gd name="connsiteX2" fmla="*/ 0 w 1524000"/>
                <a:gd name="connsiteY2" fmla="*/ 1193800 h 1193800"/>
              </a:gdLst>
              <a:ahLst/>
              <a:cxnLst>
                <a:cxn ang="0">
                  <a:pos x="connsiteX0" y="connsiteY0"/>
                </a:cxn>
                <a:cxn ang="0">
                  <a:pos x="connsiteX1" y="connsiteY1"/>
                </a:cxn>
                <a:cxn ang="0">
                  <a:pos x="connsiteX2" y="connsiteY2"/>
                </a:cxn>
              </a:cxnLst>
              <a:rect l="l" t="t" r="r" b="b"/>
              <a:pathLst>
                <a:path w="1524000" h="1193800">
                  <a:moveTo>
                    <a:pt x="1524000" y="0"/>
                  </a:moveTo>
                  <a:cubicBezTo>
                    <a:pt x="1310640" y="278976"/>
                    <a:pt x="1097280" y="557953"/>
                    <a:pt x="843280" y="756920"/>
                  </a:cubicBezTo>
                  <a:cubicBezTo>
                    <a:pt x="589280" y="955887"/>
                    <a:pt x="294640" y="1074843"/>
                    <a:pt x="0" y="119380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93" name="Freeform: Shape 92">
              <a:extLst>
                <a:ext uri="{FF2B5EF4-FFF2-40B4-BE49-F238E27FC236}">
                  <a16:creationId xmlns:a16="http://schemas.microsoft.com/office/drawing/2014/main" id="{FCBAA6E3-C026-8407-C8A8-C58198753A19}"/>
                </a:ext>
              </a:extLst>
            </p:cNvPr>
            <p:cNvSpPr/>
            <p:nvPr/>
          </p:nvSpPr>
          <p:spPr>
            <a:xfrm>
              <a:off x="4195024" y="3261360"/>
              <a:ext cx="473496" cy="1691640"/>
            </a:xfrm>
            <a:custGeom>
              <a:avLst/>
              <a:gdLst>
                <a:gd name="connsiteX0" fmla="*/ 0 w 431800"/>
                <a:gd name="connsiteY0" fmla="*/ 0 h 1691640"/>
                <a:gd name="connsiteX1" fmla="*/ 91440 w 431800"/>
                <a:gd name="connsiteY1" fmla="*/ 1016000 h 1691640"/>
                <a:gd name="connsiteX2" fmla="*/ 431800 w 431800"/>
                <a:gd name="connsiteY2" fmla="*/ 1691640 h 1691640"/>
                <a:gd name="connsiteX0" fmla="*/ 0 w 472440"/>
                <a:gd name="connsiteY0" fmla="*/ 0 h 1691640"/>
                <a:gd name="connsiteX1" fmla="*/ 132080 w 472440"/>
                <a:gd name="connsiteY1" fmla="*/ 1016000 h 1691640"/>
                <a:gd name="connsiteX2" fmla="*/ 472440 w 472440"/>
                <a:gd name="connsiteY2" fmla="*/ 1691640 h 1691640"/>
                <a:gd name="connsiteX0" fmla="*/ 1056 w 473496"/>
                <a:gd name="connsiteY0" fmla="*/ 0 h 1691640"/>
                <a:gd name="connsiteX1" fmla="*/ 133136 w 473496"/>
                <a:gd name="connsiteY1" fmla="*/ 1016000 h 1691640"/>
                <a:gd name="connsiteX2" fmla="*/ 473496 w 473496"/>
                <a:gd name="connsiteY2" fmla="*/ 1691640 h 1691640"/>
              </a:gdLst>
              <a:ahLst/>
              <a:cxnLst>
                <a:cxn ang="0">
                  <a:pos x="connsiteX0" y="connsiteY0"/>
                </a:cxn>
                <a:cxn ang="0">
                  <a:pos x="connsiteX1" y="connsiteY1"/>
                </a:cxn>
                <a:cxn ang="0">
                  <a:pos x="connsiteX2" y="connsiteY2"/>
                </a:cxn>
              </a:cxnLst>
              <a:rect l="l" t="t" r="r" b="b"/>
              <a:pathLst>
                <a:path w="473496" h="1691640">
                  <a:moveTo>
                    <a:pt x="1056" y="0"/>
                  </a:moveTo>
                  <a:cubicBezTo>
                    <a:pt x="-9528" y="519430"/>
                    <a:pt x="61169" y="734060"/>
                    <a:pt x="133136" y="1016000"/>
                  </a:cubicBezTo>
                  <a:cubicBezTo>
                    <a:pt x="205103" y="1297940"/>
                    <a:pt x="339299" y="1494790"/>
                    <a:pt x="473496" y="169164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grpSp>
      <p:sp>
        <p:nvSpPr>
          <p:cNvPr id="96" name="TextBox 95">
            <a:extLst>
              <a:ext uri="{FF2B5EF4-FFF2-40B4-BE49-F238E27FC236}">
                <a16:creationId xmlns:a16="http://schemas.microsoft.com/office/drawing/2014/main" id="{1738E696-4914-7E17-37F4-291817365707}"/>
              </a:ext>
            </a:extLst>
          </p:cNvPr>
          <p:cNvSpPr txBox="1"/>
          <p:nvPr/>
        </p:nvSpPr>
        <p:spPr>
          <a:xfrm>
            <a:off x="2260872" y="885859"/>
            <a:ext cx="5216617" cy="507831"/>
          </a:xfrm>
          <a:prstGeom prst="rect">
            <a:avLst/>
          </a:prstGeom>
          <a:noFill/>
        </p:spPr>
        <p:txBody>
          <a:bodyPr wrap="square" rtlCol="0">
            <a:spAutoFit/>
          </a:bodyPr>
          <a:lstStyle/>
          <a:p>
            <a:pPr algn="ctr" defTabSz="685800">
              <a:defRPr/>
            </a:pPr>
            <a:r>
              <a:rPr lang="en-GB" sz="1350"/>
              <a:t>4x Global Brokers subscribe to Notification Messages from WIS2 Nodes and republish the messages for onward distribution</a:t>
            </a:r>
          </a:p>
        </p:txBody>
      </p:sp>
      <p:sp>
        <p:nvSpPr>
          <p:cNvPr id="99" name="TextBox 98">
            <a:extLst>
              <a:ext uri="{FF2B5EF4-FFF2-40B4-BE49-F238E27FC236}">
                <a16:creationId xmlns:a16="http://schemas.microsoft.com/office/drawing/2014/main" id="{318F5C48-53B5-BC87-FB5C-8D58BF08D75D}"/>
              </a:ext>
            </a:extLst>
          </p:cNvPr>
          <p:cNvSpPr txBox="1"/>
          <p:nvPr/>
        </p:nvSpPr>
        <p:spPr>
          <a:xfrm>
            <a:off x="1711799" y="5494806"/>
            <a:ext cx="6005720" cy="461665"/>
          </a:xfrm>
          <a:prstGeom prst="rect">
            <a:avLst/>
          </a:prstGeom>
          <a:noFill/>
        </p:spPr>
        <p:txBody>
          <a:bodyPr wrap="square" rtlCol="0">
            <a:spAutoFit/>
          </a:bodyPr>
          <a:lstStyle/>
          <a:p>
            <a:pPr algn="ctr" defTabSz="685800">
              <a:defRPr/>
            </a:pPr>
            <a:r>
              <a:rPr lang="en-GB" sz="1200"/>
              <a:t>Global Brokers also subscribe to each other for resilience, discarding duplicate messages they have already received and republished – fully meshed network is not required</a:t>
            </a:r>
          </a:p>
        </p:txBody>
      </p:sp>
    </p:spTree>
    <p:extLst>
      <p:ext uri="{BB962C8B-B14F-4D97-AF65-F5344CB8AC3E}">
        <p14:creationId xmlns:p14="http://schemas.microsoft.com/office/powerpoint/2010/main" val="320106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0ACE7B09-48BF-1443-8AB3-D56CB5BFE6C6}"/>
              </a:ext>
            </a:extLst>
          </p:cNvPr>
          <p:cNvSpPr/>
          <p:nvPr/>
        </p:nvSpPr>
        <p:spPr>
          <a:xfrm>
            <a:off x="2833926" y="2587599"/>
            <a:ext cx="4797505" cy="929031"/>
          </a:xfrm>
          <a:custGeom>
            <a:avLst/>
            <a:gdLst>
              <a:gd name="connsiteX0" fmla="*/ 6396673 w 6396673"/>
              <a:gd name="connsiteY0" fmla="*/ 1238708 h 1238708"/>
              <a:gd name="connsiteX1" fmla="*/ 6295073 w 6396673"/>
              <a:gd name="connsiteY1" fmla="*/ 1040588 h 1238708"/>
              <a:gd name="connsiteX2" fmla="*/ 6081713 w 6396673"/>
              <a:gd name="connsiteY2" fmla="*/ 842468 h 1238708"/>
              <a:gd name="connsiteX3" fmla="*/ 5324793 w 6396673"/>
              <a:gd name="connsiteY3" fmla="*/ 430988 h 1238708"/>
              <a:gd name="connsiteX4" fmla="*/ 3734753 w 6396673"/>
              <a:gd name="connsiteY4" fmla="*/ 116028 h 1238708"/>
              <a:gd name="connsiteX5" fmla="*/ 2708593 w 6396673"/>
              <a:gd name="connsiteY5" fmla="*/ 19508 h 1238708"/>
              <a:gd name="connsiteX6" fmla="*/ 1611313 w 6396673"/>
              <a:gd name="connsiteY6" fmla="*/ 14428 h 1238708"/>
              <a:gd name="connsiteX7" fmla="*/ 544513 w 6396673"/>
              <a:gd name="connsiteY7" fmla="*/ 176988 h 1238708"/>
              <a:gd name="connsiteX8" fmla="*/ 26353 w 6396673"/>
              <a:gd name="connsiteY8" fmla="*/ 410668 h 1238708"/>
              <a:gd name="connsiteX9" fmla="*/ 122873 w 6396673"/>
              <a:gd name="connsiteY9" fmla="*/ 644348 h 1238708"/>
              <a:gd name="connsiteX0" fmla="*/ 6396673 w 6396673"/>
              <a:gd name="connsiteY0" fmla="*/ 1238708 h 1238708"/>
              <a:gd name="connsiteX1" fmla="*/ 6295073 w 6396673"/>
              <a:gd name="connsiteY1" fmla="*/ 1040588 h 1238708"/>
              <a:gd name="connsiteX2" fmla="*/ 6079567 w 6396673"/>
              <a:gd name="connsiteY2" fmla="*/ 808124 h 1238708"/>
              <a:gd name="connsiteX3" fmla="*/ 5324793 w 6396673"/>
              <a:gd name="connsiteY3" fmla="*/ 430988 h 1238708"/>
              <a:gd name="connsiteX4" fmla="*/ 3734753 w 6396673"/>
              <a:gd name="connsiteY4" fmla="*/ 116028 h 1238708"/>
              <a:gd name="connsiteX5" fmla="*/ 2708593 w 6396673"/>
              <a:gd name="connsiteY5" fmla="*/ 19508 h 1238708"/>
              <a:gd name="connsiteX6" fmla="*/ 1611313 w 6396673"/>
              <a:gd name="connsiteY6" fmla="*/ 14428 h 1238708"/>
              <a:gd name="connsiteX7" fmla="*/ 544513 w 6396673"/>
              <a:gd name="connsiteY7" fmla="*/ 176988 h 1238708"/>
              <a:gd name="connsiteX8" fmla="*/ 26353 w 6396673"/>
              <a:gd name="connsiteY8" fmla="*/ 410668 h 1238708"/>
              <a:gd name="connsiteX9" fmla="*/ 122873 w 6396673"/>
              <a:gd name="connsiteY9" fmla="*/ 644348 h 1238708"/>
              <a:gd name="connsiteX0" fmla="*/ 6396673 w 6396673"/>
              <a:gd name="connsiteY0" fmla="*/ 1238708 h 1238708"/>
              <a:gd name="connsiteX1" fmla="*/ 6295073 w 6396673"/>
              <a:gd name="connsiteY1" fmla="*/ 1040588 h 1238708"/>
              <a:gd name="connsiteX2" fmla="*/ 6079567 w 6396673"/>
              <a:gd name="connsiteY2" fmla="*/ 808124 h 1238708"/>
              <a:gd name="connsiteX3" fmla="*/ 5324793 w 6396673"/>
              <a:gd name="connsiteY3" fmla="*/ 430988 h 1238708"/>
              <a:gd name="connsiteX4" fmla="*/ 3734753 w 6396673"/>
              <a:gd name="connsiteY4" fmla="*/ 116028 h 1238708"/>
              <a:gd name="connsiteX5" fmla="*/ 2708593 w 6396673"/>
              <a:gd name="connsiteY5" fmla="*/ 19508 h 1238708"/>
              <a:gd name="connsiteX6" fmla="*/ 1611313 w 6396673"/>
              <a:gd name="connsiteY6" fmla="*/ 14428 h 1238708"/>
              <a:gd name="connsiteX7" fmla="*/ 544513 w 6396673"/>
              <a:gd name="connsiteY7" fmla="*/ 176988 h 1238708"/>
              <a:gd name="connsiteX8" fmla="*/ 26353 w 6396673"/>
              <a:gd name="connsiteY8" fmla="*/ 410668 h 1238708"/>
              <a:gd name="connsiteX9" fmla="*/ 122873 w 6396673"/>
              <a:gd name="connsiteY9" fmla="*/ 644348 h 123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6673" h="1238708">
                <a:moveTo>
                  <a:pt x="6396673" y="1238708"/>
                </a:moveTo>
                <a:cubicBezTo>
                  <a:pt x="6372119" y="1172668"/>
                  <a:pt x="6347924" y="1112352"/>
                  <a:pt x="6295073" y="1040588"/>
                </a:cubicBezTo>
                <a:cubicBezTo>
                  <a:pt x="6242222" y="968824"/>
                  <a:pt x="6174739" y="877527"/>
                  <a:pt x="6079567" y="808124"/>
                </a:cubicBezTo>
                <a:cubicBezTo>
                  <a:pt x="5984395" y="738721"/>
                  <a:pt x="5715595" y="546337"/>
                  <a:pt x="5324793" y="430988"/>
                </a:cubicBezTo>
                <a:cubicBezTo>
                  <a:pt x="4933991" y="315639"/>
                  <a:pt x="4170786" y="184608"/>
                  <a:pt x="3734753" y="116028"/>
                </a:cubicBezTo>
                <a:cubicBezTo>
                  <a:pt x="3298720" y="47448"/>
                  <a:pt x="3062500" y="36441"/>
                  <a:pt x="2708593" y="19508"/>
                </a:cubicBezTo>
                <a:cubicBezTo>
                  <a:pt x="2354686" y="2575"/>
                  <a:pt x="1971993" y="-11819"/>
                  <a:pt x="1611313" y="14428"/>
                </a:cubicBezTo>
                <a:cubicBezTo>
                  <a:pt x="1250633" y="40675"/>
                  <a:pt x="808673" y="110948"/>
                  <a:pt x="544513" y="176988"/>
                </a:cubicBezTo>
                <a:cubicBezTo>
                  <a:pt x="280353" y="243028"/>
                  <a:pt x="96626" y="332775"/>
                  <a:pt x="26353" y="410668"/>
                </a:cubicBezTo>
                <a:cubicBezTo>
                  <a:pt x="-43920" y="488561"/>
                  <a:pt x="39476" y="566454"/>
                  <a:pt x="122873" y="644348"/>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83" name="Freeform: Shape 82">
            <a:extLst>
              <a:ext uri="{FF2B5EF4-FFF2-40B4-BE49-F238E27FC236}">
                <a16:creationId xmlns:a16="http://schemas.microsoft.com/office/drawing/2014/main" id="{267EB9AA-C502-BDCA-4E85-5A0E382A98E0}"/>
              </a:ext>
            </a:extLst>
          </p:cNvPr>
          <p:cNvSpPr/>
          <p:nvPr/>
        </p:nvSpPr>
        <p:spPr>
          <a:xfrm>
            <a:off x="3118486" y="3626911"/>
            <a:ext cx="4391025" cy="1124159"/>
          </a:xfrm>
          <a:custGeom>
            <a:avLst/>
            <a:gdLst>
              <a:gd name="connsiteX0" fmla="*/ 5830332 w 5852329"/>
              <a:gd name="connsiteY0" fmla="*/ 602066 h 1475826"/>
              <a:gd name="connsiteX1" fmla="*/ 5830332 w 5852329"/>
              <a:gd name="connsiteY1" fmla="*/ 409026 h 1475826"/>
              <a:gd name="connsiteX2" fmla="*/ 5601732 w 5852329"/>
              <a:gd name="connsiteY2" fmla="*/ 297266 h 1475826"/>
              <a:gd name="connsiteX3" fmla="*/ 4453652 w 5852329"/>
              <a:gd name="connsiteY3" fmla="*/ 12786 h 1475826"/>
              <a:gd name="connsiteX4" fmla="*/ 2203212 w 5852329"/>
              <a:gd name="connsiteY4" fmla="*/ 94066 h 1475826"/>
              <a:gd name="connsiteX5" fmla="*/ 928132 w 5852329"/>
              <a:gd name="connsiteY5" fmla="*/ 490306 h 1475826"/>
              <a:gd name="connsiteX6" fmla="*/ 79772 w 5852329"/>
              <a:gd name="connsiteY6" fmla="*/ 1120226 h 1475826"/>
              <a:gd name="connsiteX7" fmla="*/ 59452 w 5852329"/>
              <a:gd name="connsiteY7" fmla="*/ 1379306 h 1475826"/>
              <a:gd name="connsiteX8" fmla="*/ 288052 w 5852329"/>
              <a:gd name="connsiteY8" fmla="*/ 1475826 h 1475826"/>
              <a:gd name="connsiteX0" fmla="*/ 5830332 w 5863281"/>
              <a:gd name="connsiteY0" fmla="*/ 596745 h 1470505"/>
              <a:gd name="connsiteX1" fmla="*/ 5830332 w 5863281"/>
              <a:gd name="connsiteY1" fmla="*/ 403705 h 1470505"/>
              <a:gd name="connsiteX2" fmla="*/ 5449332 w 5863281"/>
              <a:gd name="connsiteY2" fmla="*/ 215745 h 1470505"/>
              <a:gd name="connsiteX3" fmla="*/ 4453652 w 5863281"/>
              <a:gd name="connsiteY3" fmla="*/ 7465 h 1470505"/>
              <a:gd name="connsiteX4" fmla="*/ 2203212 w 5863281"/>
              <a:gd name="connsiteY4" fmla="*/ 88745 h 1470505"/>
              <a:gd name="connsiteX5" fmla="*/ 928132 w 5863281"/>
              <a:gd name="connsiteY5" fmla="*/ 484985 h 1470505"/>
              <a:gd name="connsiteX6" fmla="*/ 79772 w 5863281"/>
              <a:gd name="connsiteY6" fmla="*/ 1114905 h 1470505"/>
              <a:gd name="connsiteX7" fmla="*/ 59452 w 5863281"/>
              <a:gd name="connsiteY7" fmla="*/ 1373985 h 1470505"/>
              <a:gd name="connsiteX8" fmla="*/ 288052 w 5863281"/>
              <a:gd name="connsiteY8" fmla="*/ 1470505 h 1470505"/>
              <a:gd name="connsiteX0" fmla="*/ 5830332 w 5863281"/>
              <a:gd name="connsiteY0" fmla="*/ 629530 h 1503290"/>
              <a:gd name="connsiteX1" fmla="*/ 5830332 w 5863281"/>
              <a:gd name="connsiteY1" fmla="*/ 436490 h 1503290"/>
              <a:gd name="connsiteX2" fmla="*/ 5449332 w 5863281"/>
              <a:gd name="connsiteY2" fmla="*/ 248530 h 1503290"/>
              <a:gd name="connsiteX3" fmla="*/ 4377452 w 5863281"/>
              <a:gd name="connsiteY3" fmla="*/ 4690 h 1503290"/>
              <a:gd name="connsiteX4" fmla="*/ 2203212 w 5863281"/>
              <a:gd name="connsiteY4" fmla="*/ 121530 h 1503290"/>
              <a:gd name="connsiteX5" fmla="*/ 928132 w 5863281"/>
              <a:gd name="connsiteY5" fmla="*/ 517770 h 1503290"/>
              <a:gd name="connsiteX6" fmla="*/ 79772 w 5863281"/>
              <a:gd name="connsiteY6" fmla="*/ 1147690 h 1503290"/>
              <a:gd name="connsiteX7" fmla="*/ 59452 w 5863281"/>
              <a:gd name="connsiteY7" fmla="*/ 1406770 h 1503290"/>
              <a:gd name="connsiteX8" fmla="*/ 288052 w 5863281"/>
              <a:gd name="connsiteY8" fmla="*/ 1503290 h 1503290"/>
              <a:gd name="connsiteX0" fmla="*/ 5830332 w 5862543"/>
              <a:gd name="connsiteY0" fmla="*/ 627703 h 1501463"/>
              <a:gd name="connsiteX1" fmla="*/ 5830332 w 5862543"/>
              <a:gd name="connsiteY1" fmla="*/ 434663 h 1501463"/>
              <a:gd name="connsiteX2" fmla="*/ 5459492 w 5862543"/>
              <a:gd name="connsiteY2" fmla="*/ 211143 h 1501463"/>
              <a:gd name="connsiteX3" fmla="*/ 4377452 w 5862543"/>
              <a:gd name="connsiteY3" fmla="*/ 2863 h 1501463"/>
              <a:gd name="connsiteX4" fmla="*/ 2203212 w 5862543"/>
              <a:gd name="connsiteY4" fmla="*/ 119703 h 1501463"/>
              <a:gd name="connsiteX5" fmla="*/ 928132 w 5862543"/>
              <a:gd name="connsiteY5" fmla="*/ 515943 h 1501463"/>
              <a:gd name="connsiteX6" fmla="*/ 79772 w 5862543"/>
              <a:gd name="connsiteY6" fmla="*/ 1145863 h 1501463"/>
              <a:gd name="connsiteX7" fmla="*/ 59452 w 5862543"/>
              <a:gd name="connsiteY7" fmla="*/ 1404943 h 1501463"/>
              <a:gd name="connsiteX8" fmla="*/ 288052 w 5862543"/>
              <a:gd name="connsiteY8" fmla="*/ 1501463 h 1501463"/>
              <a:gd name="connsiteX0" fmla="*/ 5854700 w 5886911"/>
              <a:gd name="connsiteY0" fmla="*/ 627703 h 1501463"/>
              <a:gd name="connsiteX1" fmla="*/ 5854700 w 5886911"/>
              <a:gd name="connsiteY1" fmla="*/ 434663 h 1501463"/>
              <a:gd name="connsiteX2" fmla="*/ 5483860 w 5886911"/>
              <a:gd name="connsiteY2" fmla="*/ 211143 h 1501463"/>
              <a:gd name="connsiteX3" fmla="*/ 4401820 w 5886911"/>
              <a:gd name="connsiteY3" fmla="*/ 2863 h 1501463"/>
              <a:gd name="connsiteX4" fmla="*/ 2227580 w 5886911"/>
              <a:gd name="connsiteY4" fmla="*/ 119703 h 1501463"/>
              <a:gd name="connsiteX5" fmla="*/ 952500 w 5886911"/>
              <a:gd name="connsiteY5" fmla="*/ 515943 h 1501463"/>
              <a:gd name="connsiteX6" fmla="*/ 104140 w 5886911"/>
              <a:gd name="connsiteY6" fmla="*/ 1145863 h 1501463"/>
              <a:gd name="connsiteX7" fmla="*/ 83820 w 5886911"/>
              <a:gd name="connsiteY7" fmla="*/ 1404943 h 1501463"/>
              <a:gd name="connsiteX8" fmla="*/ 312420 w 5886911"/>
              <a:gd name="connsiteY8" fmla="*/ 1501463 h 1501463"/>
              <a:gd name="connsiteX0" fmla="*/ 5854700 w 5886911"/>
              <a:gd name="connsiteY0" fmla="*/ 627703 h 1501463"/>
              <a:gd name="connsiteX1" fmla="*/ 5854700 w 5886911"/>
              <a:gd name="connsiteY1" fmla="*/ 434663 h 1501463"/>
              <a:gd name="connsiteX2" fmla="*/ 5483860 w 5886911"/>
              <a:gd name="connsiteY2" fmla="*/ 211143 h 1501463"/>
              <a:gd name="connsiteX3" fmla="*/ 4401820 w 5886911"/>
              <a:gd name="connsiteY3" fmla="*/ 2863 h 1501463"/>
              <a:gd name="connsiteX4" fmla="*/ 2227580 w 5886911"/>
              <a:gd name="connsiteY4" fmla="*/ 119703 h 1501463"/>
              <a:gd name="connsiteX5" fmla="*/ 952500 w 5886911"/>
              <a:gd name="connsiteY5" fmla="*/ 515943 h 1501463"/>
              <a:gd name="connsiteX6" fmla="*/ 104140 w 5886911"/>
              <a:gd name="connsiteY6" fmla="*/ 1145863 h 1501463"/>
              <a:gd name="connsiteX7" fmla="*/ 83820 w 5886911"/>
              <a:gd name="connsiteY7" fmla="*/ 1404943 h 1501463"/>
              <a:gd name="connsiteX8" fmla="*/ 312420 w 5886911"/>
              <a:gd name="connsiteY8" fmla="*/ 1501463 h 1501463"/>
              <a:gd name="connsiteX0" fmla="*/ 5854700 w 5886911"/>
              <a:gd name="connsiteY0" fmla="*/ 627703 h 1501463"/>
              <a:gd name="connsiteX1" fmla="*/ 5854700 w 5886911"/>
              <a:gd name="connsiteY1" fmla="*/ 434663 h 1501463"/>
              <a:gd name="connsiteX2" fmla="*/ 5483860 w 5886911"/>
              <a:gd name="connsiteY2" fmla="*/ 211143 h 1501463"/>
              <a:gd name="connsiteX3" fmla="*/ 4401820 w 5886911"/>
              <a:gd name="connsiteY3" fmla="*/ 2863 h 1501463"/>
              <a:gd name="connsiteX4" fmla="*/ 2227580 w 5886911"/>
              <a:gd name="connsiteY4" fmla="*/ 119703 h 1501463"/>
              <a:gd name="connsiteX5" fmla="*/ 952500 w 5886911"/>
              <a:gd name="connsiteY5" fmla="*/ 515943 h 1501463"/>
              <a:gd name="connsiteX6" fmla="*/ 104140 w 5886911"/>
              <a:gd name="connsiteY6" fmla="*/ 1145863 h 1501463"/>
              <a:gd name="connsiteX7" fmla="*/ 83820 w 5886911"/>
              <a:gd name="connsiteY7" fmla="*/ 1404943 h 1501463"/>
              <a:gd name="connsiteX8" fmla="*/ 312420 w 5886911"/>
              <a:gd name="connsiteY8" fmla="*/ 1501463 h 1501463"/>
              <a:gd name="connsiteX0" fmla="*/ 5854700 w 5886911"/>
              <a:gd name="connsiteY0" fmla="*/ 627703 h 1501463"/>
              <a:gd name="connsiteX1" fmla="*/ 5854700 w 5886911"/>
              <a:gd name="connsiteY1" fmla="*/ 434663 h 1501463"/>
              <a:gd name="connsiteX2" fmla="*/ 5483860 w 5886911"/>
              <a:gd name="connsiteY2" fmla="*/ 211143 h 1501463"/>
              <a:gd name="connsiteX3" fmla="*/ 4401820 w 5886911"/>
              <a:gd name="connsiteY3" fmla="*/ 2863 h 1501463"/>
              <a:gd name="connsiteX4" fmla="*/ 2227580 w 5886911"/>
              <a:gd name="connsiteY4" fmla="*/ 119703 h 1501463"/>
              <a:gd name="connsiteX5" fmla="*/ 952500 w 5886911"/>
              <a:gd name="connsiteY5" fmla="*/ 515943 h 1501463"/>
              <a:gd name="connsiteX6" fmla="*/ 104140 w 5886911"/>
              <a:gd name="connsiteY6" fmla="*/ 1145863 h 1501463"/>
              <a:gd name="connsiteX7" fmla="*/ 83820 w 5886911"/>
              <a:gd name="connsiteY7" fmla="*/ 1404943 h 1501463"/>
              <a:gd name="connsiteX8" fmla="*/ 312420 w 5886911"/>
              <a:gd name="connsiteY8" fmla="*/ 1501463 h 1501463"/>
              <a:gd name="connsiteX0" fmla="*/ 5854700 w 5877824"/>
              <a:gd name="connsiteY0" fmla="*/ 627703 h 1501463"/>
              <a:gd name="connsiteX1" fmla="*/ 5854700 w 5877824"/>
              <a:gd name="connsiteY1" fmla="*/ 434663 h 1501463"/>
              <a:gd name="connsiteX2" fmla="*/ 5483860 w 5877824"/>
              <a:gd name="connsiteY2" fmla="*/ 211143 h 1501463"/>
              <a:gd name="connsiteX3" fmla="*/ 4401820 w 5877824"/>
              <a:gd name="connsiteY3" fmla="*/ 2863 h 1501463"/>
              <a:gd name="connsiteX4" fmla="*/ 2227580 w 5877824"/>
              <a:gd name="connsiteY4" fmla="*/ 119703 h 1501463"/>
              <a:gd name="connsiteX5" fmla="*/ 952500 w 5877824"/>
              <a:gd name="connsiteY5" fmla="*/ 515943 h 1501463"/>
              <a:gd name="connsiteX6" fmla="*/ 104140 w 5877824"/>
              <a:gd name="connsiteY6" fmla="*/ 1145863 h 1501463"/>
              <a:gd name="connsiteX7" fmla="*/ 83820 w 5877824"/>
              <a:gd name="connsiteY7" fmla="*/ 1404943 h 1501463"/>
              <a:gd name="connsiteX8" fmla="*/ 312420 w 5877824"/>
              <a:gd name="connsiteY8" fmla="*/ 1501463 h 1501463"/>
              <a:gd name="connsiteX0" fmla="*/ 5854700 w 5886911"/>
              <a:gd name="connsiteY0" fmla="*/ 627049 h 1500809"/>
              <a:gd name="connsiteX1" fmla="*/ 5854700 w 5886911"/>
              <a:gd name="connsiteY1" fmla="*/ 434009 h 1500809"/>
              <a:gd name="connsiteX2" fmla="*/ 5483860 w 5886911"/>
              <a:gd name="connsiteY2" fmla="*/ 196457 h 1500809"/>
              <a:gd name="connsiteX3" fmla="*/ 4401820 w 5886911"/>
              <a:gd name="connsiteY3" fmla="*/ 2209 h 1500809"/>
              <a:gd name="connsiteX4" fmla="*/ 2227580 w 5886911"/>
              <a:gd name="connsiteY4" fmla="*/ 119049 h 1500809"/>
              <a:gd name="connsiteX5" fmla="*/ 952500 w 5886911"/>
              <a:gd name="connsiteY5" fmla="*/ 515289 h 1500809"/>
              <a:gd name="connsiteX6" fmla="*/ 104140 w 5886911"/>
              <a:gd name="connsiteY6" fmla="*/ 1145209 h 1500809"/>
              <a:gd name="connsiteX7" fmla="*/ 83820 w 5886911"/>
              <a:gd name="connsiteY7" fmla="*/ 1404289 h 1500809"/>
              <a:gd name="connsiteX8" fmla="*/ 312420 w 5886911"/>
              <a:gd name="connsiteY8" fmla="*/ 1500809 h 1500809"/>
              <a:gd name="connsiteX0" fmla="*/ 5854700 w 5892566"/>
              <a:gd name="connsiteY0" fmla="*/ 627049 h 1500809"/>
              <a:gd name="connsiteX1" fmla="*/ 5854700 w 5892566"/>
              <a:gd name="connsiteY1" fmla="*/ 434009 h 1500809"/>
              <a:gd name="connsiteX2" fmla="*/ 5483860 w 5892566"/>
              <a:gd name="connsiteY2" fmla="*/ 196457 h 1500809"/>
              <a:gd name="connsiteX3" fmla="*/ 4401820 w 5892566"/>
              <a:gd name="connsiteY3" fmla="*/ 2209 h 1500809"/>
              <a:gd name="connsiteX4" fmla="*/ 2227580 w 5892566"/>
              <a:gd name="connsiteY4" fmla="*/ 119049 h 1500809"/>
              <a:gd name="connsiteX5" fmla="*/ 952500 w 5892566"/>
              <a:gd name="connsiteY5" fmla="*/ 515289 h 1500809"/>
              <a:gd name="connsiteX6" fmla="*/ 104140 w 5892566"/>
              <a:gd name="connsiteY6" fmla="*/ 1145209 h 1500809"/>
              <a:gd name="connsiteX7" fmla="*/ 83820 w 5892566"/>
              <a:gd name="connsiteY7" fmla="*/ 1404289 h 1500809"/>
              <a:gd name="connsiteX8" fmla="*/ 312420 w 5892566"/>
              <a:gd name="connsiteY8" fmla="*/ 1500809 h 1500809"/>
              <a:gd name="connsiteX0" fmla="*/ 5854700 w 5898337"/>
              <a:gd name="connsiteY0" fmla="*/ 627049 h 1500809"/>
              <a:gd name="connsiteX1" fmla="*/ 5864055 w 5898337"/>
              <a:gd name="connsiteY1" fmla="*/ 436347 h 1500809"/>
              <a:gd name="connsiteX2" fmla="*/ 5483860 w 5898337"/>
              <a:gd name="connsiteY2" fmla="*/ 196457 h 1500809"/>
              <a:gd name="connsiteX3" fmla="*/ 4401820 w 5898337"/>
              <a:gd name="connsiteY3" fmla="*/ 2209 h 1500809"/>
              <a:gd name="connsiteX4" fmla="*/ 2227580 w 5898337"/>
              <a:gd name="connsiteY4" fmla="*/ 119049 h 1500809"/>
              <a:gd name="connsiteX5" fmla="*/ 952500 w 5898337"/>
              <a:gd name="connsiteY5" fmla="*/ 515289 h 1500809"/>
              <a:gd name="connsiteX6" fmla="*/ 104140 w 5898337"/>
              <a:gd name="connsiteY6" fmla="*/ 1145209 h 1500809"/>
              <a:gd name="connsiteX7" fmla="*/ 83820 w 5898337"/>
              <a:gd name="connsiteY7" fmla="*/ 1404289 h 1500809"/>
              <a:gd name="connsiteX8" fmla="*/ 312420 w 5898337"/>
              <a:gd name="connsiteY8" fmla="*/ 1500809 h 1500809"/>
              <a:gd name="connsiteX0" fmla="*/ 5854700 w 5861256"/>
              <a:gd name="connsiteY0" fmla="*/ 627049 h 1500809"/>
              <a:gd name="connsiteX1" fmla="*/ 5695675 w 5861256"/>
              <a:gd name="connsiteY1" fmla="*/ 305385 h 1500809"/>
              <a:gd name="connsiteX2" fmla="*/ 5483860 w 5861256"/>
              <a:gd name="connsiteY2" fmla="*/ 196457 h 1500809"/>
              <a:gd name="connsiteX3" fmla="*/ 4401820 w 5861256"/>
              <a:gd name="connsiteY3" fmla="*/ 2209 h 1500809"/>
              <a:gd name="connsiteX4" fmla="*/ 2227580 w 5861256"/>
              <a:gd name="connsiteY4" fmla="*/ 119049 h 1500809"/>
              <a:gd name="connsiteX5" fmla="*/ 952500 w 5861256"/>
              <a:gd name="connsiteY5" fmla="*/ 515289 h 1500809"/>
              <a:gd name="connsiteX6" fmla="*/ 104140 w 5861256"/>
              <a:gd name="connsiteY6" fmla="*/ 1145209 h 1500809"/>
              <a:gd name="connsiteX7" fmla="*/ 83820 w 5861256"/>
              <a:gd name="connsiteY7" fmla="*/ 1404289 h 1500809"/>
              <a:gd name="connsiteX8" fmla="*/ 312420 w 5861256"/>
              <a:gd name="connsiteY8" fmla="*/ 1500809 h 1500809"/>
              <a:gd name="connsiteX0" fmla="*/ 5854700 w 5854700"/>
              <a:gd name="connsiteY0" fmla="*/ 627049 h 1500809"/>
              <a:gd name="connsiteX1" fmla="*/ 5695675 w 5854700"/>
              <a:gd name="connsiteY1" fmla="*/ 305385 h 1500809"/>
              <a:gd name="connsiteX2" fmla="*/ 5483860 w 5854700"/>
              <a:gd name="connsiteY2" fmla="*/ 196457 h 1500809"/>
              <a:gd name="connsiteX3" fmla="*/ 4401820 w 5854700"/>
              <a:gd name="connsiteY3" fmla="*/ 2209 h 1500809"/>
              <a:gd name="connsiteX4" fmla="*/ 2227580 w 5854700"/>
              <a:gd name="connsiteY4" fmla="*/ 119049 h 1500809"/>
              <a:gd name="connsiteX5" fmla="*/ 952500 w 5854700"/>
              <a:gd name="connsiteY5" fmla="*/ 515289 h 1500809"/>
              <a:gd name="connsiteX6" fmla="*/ 104140 w 5854700"/>
              <a:gd name="connsiteY6" fmla="*/ 1145209 h 1500809"/>
              <a:gd name="connsiteX7" fmla="*/ 83820 w 5854700"/>
              <a:gd name="connsiteY7" fmla="*/ 1404289 h 1500809"/>
              <a:gd name="connsiteX8" fmla="*/ 312420 w 5854700"/>
              <a:gd name="connsiteY8" fmla="*/ 1500809 h 1500809"/>
              <a:gd name="connsiteX0" fmla="*/ 5854700 w 5854700"/>
              <a:gd name="connsiteY0" fmla="*/ 625119 h 1498879"/>
              <a:gd name="connsiteX1" fmla="*/ 5695675 w 5854700"/>
              <a:gd name="connsiteY1" fmla="*/ 303455 h 1498879"/>
              <a:gd name="connsiteX2" fmla="*/ 5130729 w 5854700"/>
              <a:gd name="connsiteY2" fmla="*/ 91627 h 1498879"/>
              <a:gd name="connsiteX3" fmla="*/ 4401820 w 5854700"/>
              <a:gd name="connsiteY3" fmla="*/ 279 h 1498879"/>
              <a:gd name="connsiteX4" fmla="*/ 2227580 w 5854700"/>
              <a:gd name="connsiteY4" fmla="*/ 117119 h 1498879"/>
              <a:gd name="connsiteX5" fmla="*/ 952500 w 5854700"/>
              <a:gd name="connsiteY5" fmla="*/ 513359 h 1498879"/>
              <a:gd name="connsiteX6" fmla="*/ 104140 w 5854700"/>
              <a:gd name="connsiteY6" fmla="*/ 1143279 h 1498879"/>
              <a:gd name="connsiteX7" fmla="*/ 83820 w 5854700"/>
              <a:gd name="connsiteY7" fmla="*/ 1402359 h 1498879"/>
              <a:gd name="connsiteX8" fmla="*/ 312420 w 5854700"/>
              <a:gd name="connsiteY8" fmla="*/ 1498879 h 149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4700" h="1498879">
                <a:moveTo>
                  <a:pt x="5854700" y="625119"/>
                </a:moveTo>
                <a:cubicBezTo>
                  <a:pt x="5824639" y="467470"/>
                  <a:pt x="5816337" y="392370"/>
                  <a:pt x="5695675" y="303455"/>
                </a:cubicBezTo>
                <a:cubicBezTo>
                  <a:pt x="5575013" y="214540"/>
                  <a:pt x="5346371" y="142156"/>
                  <a:pt x="5130729" y="91627"/>
                </a:cubicBezTo>
                <a:cubicBezTo>
                  <a:pt x="4915087" y="41098"/>
                  <a:pt x="4885678" y="-3970"/>
                  <a:pt x="4401820" y="279"/>
                </a:cubicBezTo>
                <a:cubicBezTo>
                  <a:pt x="3917962" y="4528"/>
                  <a:pt x="2802467" y="31606"/>
                  <a:pt x="2227580" y="117119"/>
                </a:cubicBezTo>
                <a:cubicBezTo>
                  <a:pt x="1652693" y="202632"/>
                  <a:pt x="1306407" y="342332"/>
                  <a:pt x="952500" y="513359"/>
                </a:cubicBezTo>
                <a:cubicBezTo>
                  <a:pt x="598593" y="684386"/>
                  <a:pt x="248920" y="995112"/>
                  <a:pt x="104140" y="1143279"/>
                </a:cubicBezTo>
                <a:cubicBezTo>
                  <a:pt x="-40640" y="1291446"/>
                  <a:pt x="-22013" y="1327852"/>
                  <a:pt x="83820" y="1402359"/>
                </a:cubicBezTo>
                <a:cubicBezTo>
                  <a:pt x="221432" y="1470981"/>
                  <a:pt x="208461" y="1470897"/>
                  <a:pt x="312420" y="1498879"/>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3">
            <a:duotone>
              <a:schemeClr val="bg2">
                <a:shade val="45000"/>
                <a:satMod val="135000"/>
              </a:schemeClr>
              <a:prstClr val="white"/>
            </a:duotone>
          </a:blip>
          <a:stretch>
            <a:fillRect/>
          </a:stretch>
        </p:blipFill>
        <p:spPr>
          <a:xfrm>
            <a:off x="7867464" y="1049806"/>
            <a:ext cx="923624" cy="4846740"/>
          </a:xfrm>
          <a:prstGeom prst="rect">
            <a:avLst/>
          </a:prstGeom>
        </p:spPr>
      </p:pic>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4"/>
          <a:stretch>
            <a:fillRect/>
          </a:stretch>
        </p:blipFill>
        <p:spPr>
          <a:xfrm>
            <a:off x="-2434" y="4770121"/>
            <a:ext cx="2197197" cy="1230629"/>
          </a:xfrm>
          <a:prstGeom prst="rect">
            <a:avLst/>
          </a:prstGeom>
        </p:spPr>
      </p:pic>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5"/>
          <a:stretch>
            <a:fillRect/>
          </a:stretch>
        </p:blipFill>
        <p:spPr>
          <a:xfrm>
            <a:off x="3210577" y="1478873"/>
            <a:ext cx="3996275" cy="3900254"/>
          </a:xfrm>
          <a:prstGeom prst="rect">
            <a:avLst/>
          </a:prstGeom>
          <a:ln w="19050">
            <a:prstDash val="solid"/>
            <a:headEnd type="none" w="med" len="med"/>
            <a:tailEnd type="triangle" w="med" len="med"/>
          </a:ln>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9185" t="12889" r="1630" b="81161"/>
          <a:stretch/>
        </p:blipFill>
        <p:spPr>
          <a:xfrm>
            <a:off x="2986733" y="2970213"/>
            <a:ext cx="472440" cy="306086"/>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45482" t="1556" r="45555" b="92593"/>
          <a:stretch/>
        </p:blipFill>
        <p:spPr>
          <a:xfrm>
            <a:off x="3356390" y="4588336"/>
            <a:ext cx="461010" cy="30099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6">
            <a:extLst>
              <a:ext uri="{28A0092B-C50C-407E-A947-70E740481C1C}">
                <a14:useLocalDpi xmlns:a14="http://schemas.microsoft.com/office/drawing/2010/main" val="0"/>
              </a:ext>
            </a:extLst>
          </a:blip>
          <a:srcRect l="71852" t="64074" r="19185" b="30148"/>
          <a:stretch/>
        </p:blipFill>
        <p:spPr>
          <a:xfrm>
            <a:off x="6855547" y="4563467"/>
            <a:ext cx="461010" cy="29718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10370" t="35630" r="80593" b="58444"/>
          <a:stretch/>
        </p:blipFill>
        <p:spPr>
          <a:xfrm>
            <a:off x="4907060" y="3383212"/>
            <a:ext cx="464820" cy="304800"/>
          </a:xfrm>
          <a:prstGeom prst="rect">
            <a:avLst/>
          </a:prstGeom>
        </p:spPr>
      </p:pic>
      <p:sp>
        <p:nvSpPr>
          <p:cNvPr id="96" name="TextBox 95">
            <a:extLst>
              <a:ext uri="{FF2B5EF4-FFF2-40B4-BE49-F238E27FC236}">
                <a16:creationId xmlns:a16="http://schemas.microsoft.com/office/drawing/2014/main" id="{1738E696-4914-7E17-37F4-291817365707}"/>
              </a:ext>
            </a:extLst>
          </p:cNvPr>
          <p:cNvSpPr txBox="1"/>
          <p:nvPr/>
        </p:nvSpPr>
        <p:spPr>
          <a:xfrm>
            <a:off x="2176694" y="885859"/>
            <a:ext cx="5384973" cy="715581"/>
          </a:xfrm>
          <a:prstGeom prst="rect">
            <a:avLst/>
          </a:prstGeom>
          <a:noFill/>
        </p:spPr>
        <p:txBody>
          <a:bodyPr wrap="square" rtlCol="0">
            <a:spAutoFit/>
          </a:bodyPr>
          <a:lstStyle/>
          <a:p>
            <a:pPr algn="ctr" defTabSz="685800">
              <a:defRPr/>
            </a:pPr>
            <a:r>
              <a:rPr lang="en-GB" sz="1350"/>
              <a:t>5x Global Caches each subscribe to Notification Messages from at least 2x Global Brokers, discarding duplicate messages </a:t>
            </a:r>
          </a:p>
          <a:p>
            <a:pPr algn="ctr" defTabSz="685800">
              <a:defRPr/>
            </a:pPr>
            <a:endParaRPr lang="en-GB" sz="1350"/>
          </a:p>
        </p:txBody>
      </p:sp>
      <p:grpSp>
        <p:nvGrpSpPr>
          <p:cNvPr id="3" name="Group 2">
            <a:extLst>
              <a:ext uri="{FF2B5EF4-FFF2-40B4-BE49-F238E27FC236}">
                <a16:creationId xmlns:a16="http://schemas.microsoft.com/office/drawing/2014/main" id="{ADC421CA-927D-F5B6-48E1-A0359C51EFFB}"/>
              </a:ext>
            </a:extLst>
          </p:cNvPr>
          <p:cNvGrpSpPr/>
          <p:nvPr/>
        </p:nvGrpSpPr>
        <p:grpSpPr>
          <a:xfrm>
            <a:off x="7887052" y="2277132"/>
            <a:ext cx="893315" cy="1135268"/>
            <a:chOff x="6712811" y="3048776"/>
            <a:chExt cx="1191086" cy="1513691"/>
          </a:xfrm>
        </p:grpSpPr>
        <p:grpSp>
          <p:nvGrpSpPr>
            <p:cNvPr id="4" name="Group 3">
              <a:extLst>
                <a:ext uri="{FF2B5EF4-FFF2-40B4-BE49-F238E27FC236}">
                  <a16:creationId xmlns:a16="http://schemas.microsoft.com/office/drawing/2014/main" id="{B071A133-2D19-1823-CABE-8A829115BE5D}"/>
                </a:ext>
              </a:extLst>
            </p:cNvPr>
            <p:cNvGrpSpPr/>
            <p:nvPr/>
          </p:nvGrpSpPr>
          <p:grpSpPr>
            <a:xfrm>
              <a:off x="6712811" y="3387134"/>
              <a:ext cx="1191086" cy="1175333"/>
              <a:chOff x="5036819" y="3700401"/>
              <a:chExt cx="1191086" cy="1175333"/>
            </a:xfrm>
          </p:grpSpPr>
          <p:sp>
            <p:nvSpPr>
              <p:cNvPr id="16" name="Rectangle: Rounded Corners 15">
                <a:extLst>
                  <a:ext uri="{FF2B5EF4-FFF2-40B4-BE49-F238E27FC236}">
                    <a16:creationId xmlns:a16="http://schemas.microsoft.com/office/drawing/2014/main" id="{26657F0D-D573-E62E-F337-893FF1AC42BD}"/>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57" name="TextBox 56">
                <a:extLst>
                  <a:ext uri="{FF2B5EF4-FFF2-40B4-BE49-F238E27FC236}">
                    <a16:creationId xmlns:a16="http://schemas.microsoft.com/office/drawing/2014/main" id="{52B035E2-A097-F4EC-CE28-E4216646ADFA}"/>
                  </a:ext>
                </a:extLst>
              </p:cNvPr>
              <p:cNvSpPr txBox="1"/>
              <p:nvPr/>
            </p:nvSpPr>
            <p:spPr>
              <a:xfrm>
                <a:off x="5048712" y="4017585"/>
                <a:ext cx="1179193" cy="615553"/>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Cache</a:t>
                </a:r>
              </a:p>
            </p:txBody>
          </p:sp>
        </p:grpSp>
        <p:grpSp>
          <p:nvGrpSpPr>
            <p:cNvPr id="6" name="Group 5">
              <a:extLst>
                <a:ext uri="{FF2B5EF4-FFF2-40B4-BE49-F238E27FC236}">
                  <a16:creationId xmlns:a16="http://schemas.microsoft.com/office/drawing/2014/main" id="{53AFED06-83B1-B7EA-3307-88197F8D07B9}"/>
                </a:ext>
              </a:extLst>
            </p:cNvPr>
            <p:cNvGrpSpPr/>
            <p:nvPr/>
          </p:nvGrpSpPr>
          <p:grpSpPr>
            <a:xfrm>
              <a:off x="6968475" y="3048776"/>
              <a:ext cx="664523" cy="676715"/>
              <a:chOff x="6976094" y="2574516"/>
              <a:chExt cx="664523" cy="676715"/>
            </a:xfrm>
          </p:grpSpPr>
          <p:pic>
            <p:nvPicPr>
              <p:cNvPr id="7" name="Picture 6">
                <a:extLst>
                  <a:ext uri="{FF2B5EF4-FFF2-40B4-BE49-F238E27FC236}">
                    <a16:creationId xmlns:a16="http://schemas.microsoft.com/office/drawing/2014/main" id="{4A8FD49B-D63B-CD87-CF73-A570A5BA04F1}"/>
                  </a:ext>
                </a:extLst>
              </p:cNvPr>
              <p:cNvPicPr>
                <a:picLocks noChangeAspect="1"/>
              </p:cNvPicPr>
              <p:nvPr/>
            </p:nvPicPr>
            <p:blipFill>
              <a:blip r:embed="rId7"/>
              <a:stretch>
                <a:fillRect/>
              </a:stretch>
            </p:blipFill>
            <p:spPr>
              <a:xfrm>
                <a:off x="6976094" y="2574516"/>
                <a:ext cx="664522" cy="676715"/>
              </a:xfrm>
              <a:prstGeom prst="rect">
                <a:avLst/>
              </a:prstGeom>
            </p:spPr>
          </p:pic>
          <p:pic>
            <p:nvPicPr>
              <p:cNvPr id="8" name="Picture 7">
                <a:extLst>
                  <a:ext uri="{FF2B5EF4-FFF2-40B4-BE49-F238E27FC236}">
                    <a16:creationId xmlns:a16="http://schemas.microsoft.com/office/drawing/2014/main" id="{627C72A7-03A3-5E1C-3F46-122E28562566}"/>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Effect>
                          <a14:brightnessContrast bright="-20000" contrast="40000"/>
                        </a14:imgEffect>
                      </a14:imgLayer>
                    </a14:imgProps>
                  </a:ext>
                </a:extLst>
              </a:blip>
              <a:stretch>
                <a:fillRect/>
              </a:stretch>
            </p:blipFill>
            <p:spPr>
              <a:xfrm>
                <a:off x="7044932" y="2644373"/>
                <a:ext cx="526845" cy="528534"/>
              </a:xfrm>
              <a:prstGeom prst="ellipse">
                <a:avLst/>
              </a:prstGeom>
              <a:solidFill>
                <a:schemeClr val="bg1"/>
              </a:solidFill>
            </p:spPr>
          </p:pic>
          <p:pic>
            <p:nvPicPr>
              <p:cNvPr id="9" name="Picture 8">
                <a:extLst>
                  <a:ext uri="{FF2B5EF4-FFF2-40B4-BE49-F238E27FC236}">
                    <a16:creationId xmlns:a16="http://schemas.microsoft.com/office/drawing/2014/main" id="{75CB3578-A1FA-773C-B5F5-3802A3AE900C}"/>
                  </a:ext>
                </a:extLst>
              </p:cNvPr>
              <p:cNvPicPr>
                <a:picLocks noChangeAspect="1"/>
              </p:cNvPicPr>
              <p:nvPr/>
            </p:nvPicPr>
            <p:blipFill>
              <a:blip r:embed="rId7"/>
              <a:stretch>
                <a:fillRect/>
              </a:stretch>
            </p:blipFill>
            <p:spPr>
              <a:xfrm>
                <a:off x="6976095" y="2574516"/>
                <a:ext cx="664522" cy="676715"/>
              </a:xfrm>
              <a:prstGeom prst="rect">
                <a:avLst/>
              </a:prstGeom>
            </p:spPr>
          </p:pic>
          <p:pic>
            <p:nvPicPr>
              <p:cNvPr id="10" name="Picture 9">
                <a:extLst>
                  <a:ext uri="{FF2B5EF4-FFF2-40B4-BE49-F238E27FC236}">
                    <a16:creationId xmlns:a16="http://schemas.microsoft.com/office/drawing/2014/main" id="{0530550D-07C1-B361-DB06-611484E9F6FA}"/>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Effect>
                          <a14:brightnessContrast bright="-20000" contrast="40000"/>
                        </a14:imgEffect>
                      </a14:imgLayer>
                    </a14:imgProps>
                  </a:ext>
                </a:extLst>
              </a:blip>
              <a:stretch>
                <a:fillRect/>
              </a:stretch>
            </p:blipFill>
            <p:spPr>
              <a:xfrm>
                <a:off x="7064641" y="2664144"/>
                <a:ext cx="487430" cy="488992"/>
              </a:xfrm>
              <a:prstGeom prst="ellipse">
                <a:avLst/>
              </a:prstGeom>
              <a:solidFill>
                <a:schemeClr val="bg1"/>
              </a:solidFill>
            </p:spPr>
          </p:pic>
        </p:grpSp>
      </p:grpSp>
      <p:pic>
        <p:nvPicPr>
          <p:cNvPr id="59" name="Picture 58">
            <a:extLst>
              <a:ext uri="{FF2B5EF4-FFF2-40B4-BE49-F238E27FC236}">
                <a16:creationId xmlns:a16="http://schemas.microsoft.com/office/drawing/2014/main" id="{B265BCEC-777D-82C5-082F-59E8DB261D23}"/>
              </a:ext>
            </a:extLst>
          </p:cNvPr>
          <p:cNvPicPr>
            <a:picLocks noChangeAspect="1"/>
          </p:cNvPicPr>
          <p:nvPr/>
        </p:nvPicPr>
        <p:blipFill rotWithShape="1">
          <a:blip r:embed="rId10"/>
          <a:srcRect t="4146" b="6043"/>
          <a:stretch/>
        </p:blipFill>
        <p:spPr>
          <a:xfrm>
            <a:off x="4138021" y="3218496"/>
            <a:ext cx="451426" cy="264029"/>
          </a:xfrm>
          <a:prstGeom prst="rect">
            <a:avLst/>
          </a:prstGeom>
        </p:spPr>
      </p:pic>
      <p:grpSp>
        <p:nvGrpSpPr>
          <p:cNvPr id="60" name="Group 59">
            <a:extLst>
              <a:ext uri="{FF2B5EF4-FFF2-40B4-BE49-F238E27FC236}">
                <a16:creationId xmlns:a16="http://schemas.microsoft.com/office/drawing/2014/main" id="{F1482CF8-C6BE-ABF4-C1A7-0C22B4B37B55}"/>
              </a:ext>
            </a:extLst>
          </p:cNvPr>
          <p:cNvGrpSpPr/>
          <p:nvPr/>
        </p:nvGrpSpPr>
        <p:grpSpPr>
          <a:xfrm>
            <a:off x="7249216" y="4083305"/>
            <a:ext cx="472440" cy="312420"/>
            <a:chOff x="1328657" y="2948702"/>
            <a:chExt cx="629920" cy="416560"/>
          </a:xfrm>
        </p:grpSpPr>
        <p:pic>
          <p:nvPicPr>
            <p:cNvPr id="61" name="Picture 60" descr="A group of flags of different countries/regions&#10;&#10;Description automatically generated">
              <a:extLst>
                <a:ext uri="{FF2B5EF4-FFF2-40B4-BE49-F238E27FC236}">
                  <a16:creationId xmlns:a16="http://schemas.microsoft.com/office/drawing/2014/main" id="{6D408140-2844-B644-D99B-5C53042A20A4}"/>
                </a:ext>
              </a:extLst>
            </p:cNvPr>
            <p:cNvPicPr>
              <a:picLocks noChangeAspect="1"/>
            </p:cNvPicPr>
            <p:nvPr/>
          </p:nvPicPr>
          <p:blipFill rotWithShape="1">
            <a:blip r:embed="rId6">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62" name="Rectangle: Rounded Corners 61">
              <a:extLst>
                <a:ext uri="{FF2B5EF4-FFF2-40B4-BE49-F238E27FC236}">
                  <a16:creationId xmlns:a16="http://schemas.microsoft.com/office/drawing/2014/main" id="{14C9F5F3-D473-CDAC-2EFB-2050C7453951}"/>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63" name="Group 62">
            <a:extLst>
              <a:ext uri="{FF2B5EF4-FFF2-40B4-BE49-F238E27FC236}">
                <a16:creationId xmlns:a16="http://schemas.microsoft.com/office/drawing/2014/main" id="{09BB6522-E6E4-A02F-C500-603B4B7C0B35}"/>
              </a:ext>
            </a:extLst>
          </p:cNvPr>
          <p:cNvGrpSpPr/>
          <p:nvPr/>
        </p:nvGrpSpPr>
        <p:grpSpPr>
          <a:xfrm>
            <a:off x="7385649" y="3506849"/>
            <a:ext cx="468630" cy="316230"/>
            <a:chOff x="2387497" y="2716584"/>
            <a:chExt cx="624840" cy="421640"/>
          </a:xfrm>
        </p:grpSpPr>
        <p:pic>
          <p:nvPicPr>
            <p:cNvPr id="64" name="Picture 63" descr="A group of flags of different countries/regions&#10;&#10;Description automatically generated">
              <a:extLst>
                <a:ext uri="{FF2B5EF4-FFF2-40B4-BE49-F238E27FC236}">
                  <a16:creationId xmlns:a16="http://schemas.microsoft.com/office/drawing/2014/main" id="{2C159E08-C353-3F53-BC9A-CDF77665CE3A}"/>
                </a:ext>
              </a:extLst>
            </p:cNvPr>
            <p:cNvPicPr>
              <a:picLocks noChangeAspect="1"/>
            </p:cNvPicPr>
            <p:nvPr/>
          </p:nvPicPr>
          <p:blipFill rotWithShape="1">
            <a:blip r:embed="rId6">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72" name="Rectangle: Rounded Corners 71">
              <a:extLst>
                <a:ext uri="{FF2B5EF4-FFF2-40B4-BE49-F238E27FC236}">
                  <a16:creationId xmlns:a16="http://schemas.microsoft.com/office/drawing/2014/main" id="{60C1BAB2-44BC-53FB-06EE-35078025AF0D}"/>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73" name="Picture 72" descr="A group of flags of different countries/regions&#10;&#10;Description automatically generated">
            <a:extLst>
              <a:ext uri="{FF2B5EF4-FFF2-40B4-BE49-F238E27FC236}">
                <a16:creationId xmlns:a16="http://schemas.microsoft.com/office/drawing/2014/main" id="{001BF17E-A96C-1079-C996-ACD82B9E3863}"/>
              </a:ext>
            </a:extLst>
          </p:cNvPr>
          <p:cNvPicPr>
            <a:picLocks noChangeAspect="1"/>
          </p:cNvPicPr>
          <p:nvPr/>
        </p:nvPicPr>
        <p:blipFill rotWithShape="1">
          <a:blip r:embed="rId6">
            <a:extLst>
              <a:ext uri="{28A0092B-C50C-407E-A947-70E740481C1C}">
                <a14:useLocalDpi xmlns:a14="http://schemas.microsoft.com/office/drawing/2010/main" val="0"/>
              </a:ext>
            </a:extLst>
          </a:blip>
          <a:srcRect l="27926" t="35852" r="63037" b="58296"/>
          <a:stretch/>
        </p:blipFill>
        <p:spPr>
          <a:xfrm>
            <a:off x="5592136" y="3160712"/>
            <a:ext cx="464820" cy="300990"/>
          </a:xfrm>
          <a:prstGeom prst="rect">
            <a:avLst/>
          </a:prstGeom>
        </p:spPr>
      </p:pic>
      <p:sp>
        <p:nvSpPr>
          <p:cNvPr id="75" name="Freeform: Shape 74">
            <a:extLst>
              <a:ext uri="{FF2B5EF4-FFF2-40B4-BE49-F238E27FC236}">
                <a16:creationId xmlns:a16="http://schemas.microsoft.com/office/drawing/2014/main" id="{F0D64532-937B-0E3D-CAE0-620B22656879}"/>
              </a:ext>
            </a:extLst>
          </p:cNvPr>
          <p:cNvSpPr/>
          <p:nvPr/>
        </p:nvSpPr>
        <p:spPr>
          <a:xfrm>
            <a:off x="3451225" y="3254375"/>
            <a:ext cx="644525" cy="122909"/>
          </a:xfrm>
          <a:custGeom>
            <a:avLst/>
            <a:gdLst>
              <a:gd name="connsiteX0" fmla="*/ 859367 w 859367"/>
              <a:gd name="connsiteY0" fmla="*/ 152400 h 163878"/>
              <a:gd name="connsiteX1" fmla="*/ 436034 w 859367"/>
              <a:gd name="connsiteY1" fmla="*/ 148166 h 163878"/>
              <a:gd name="connsiteX2" fmla="*/ 0 w 859367"/>
              <a:gd name="connsiteY2" fmla="*/ 0 h 163878"/>
            </a:gdLst>
            <a:ahLst/>
            <a:cxnLst>
              <a:cxn ang="0">
                <a:pos x="connsiteX0" y="connsiteY0"/>
              </a:cxn>
              <a:cxn ang="0">
                <a:pos x="connsiteX1" y="connsiteY1"/>
              </a:cxn>
              <a:cxn ang="0">
                <a:pos x="connsiteX2" y="connsiteY2"/>
              </a:cxn>
            </a:cxnLst>
            <a:rect l="l" t="t" r="r" b="b"/>
            <a:pathLst>
              <a:path w="859367" h="163878">
                <a:moveTo>
                  <a:pt x="859367" y="152400"/>
                </a:moveTo>
                <a:cubicBezTo>
                  <a:pt x="719314" y="162983"/>
                  <a:pt x="579262" y="173566"/>
                  <a:pt x="436034" y="148166"/>
                </a:cubicBezTo>
                <a:cubicBezTo>
                  <a:pt x="292806" y="122766"/>
                  <a:pt x="146403" y="61383"/>
                  <a:pt x="0"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76" name="Freeform: Shape 75">
            <a:extLst>
              <a:ext uri="{FF2B5EF4-FFF2-40B4-BE49-F238E27FC236}">
                <a16:creationId xmlns:a16="http://schemas.microsoft.com/office/drawing/2014/main" id="{761FD74F-AE11-CB4D-52EB-2FAE27AB1B84}"/>
              </a:ext>
            </a:extLst>
          </p:cNvPr>
          <p:cNvSpPr/>
          <p:nvPr/>
        </p:nvSpPr>
        <p:spPr>
          <a:xfrm>
            <a:off x="4622800" y="3368491"/>
            <a:ext cx="298451" cy="38285"/>
          </a:xfrm>
          <a:custGeom>
            <a:avLst/>
            <a:gdLst>
              <a:gd name="connsiteX0" fmla="*/ 0 w 397934"/>
              <a:gd name="connsiteY0" fmla="*/ 4480 h 51047"/>
              <a:gd name="connsiteX1" fmla="*/ 215900 w 397934"/>
              <a:gd name="connsiteY1" fmla="*/ 4480 h 51047"/>
              <a:gd name="connsiteX2" fmla="*/ 397934 w 397934"/>
              <a:gd name="connsiteY2" fmla="*/ 51047 h 51047"/>
            </a:gdLst>
            <a:ahLst/>
            <a:cxnLst>
              <a:cxn ang="0">
                <a:pos x="connsiteX0" y="connsiteY0"/>
              </a:cxn>
              <a:cxn ang="0">
                <a:pos x="connsiteX1" y="connsiteY1"/>
              </a:cxn>
              <a:cxn ang="0">
                <a:pos x="connsiteX2" y="connsiteY2"/>
              </a:cxn>
            </a:cxnLst>
            <a:rect l="l" t="t" r="r" b="b"/>
            <a:pathLst>
              <a:path w="397934" h="51047">
                <a:moveTo>
                  <a:pt x="0" y="4480"/>
                </a:moveTo>
                <a:cubicBezTo>
                  <a:pt x="74789" y="599"/>
                  <a:pt x="149578" y="-3281"/>
                  <a:pt x="215900" y="4480"/>
                </a:cubicBezTo>
                <a:cubicBezTo>
                  <a:pt x="282222" y="12241"/>
                  <a:pt x="340078" y="31644"/>
                  <a:pt x="397934" y="51047"/>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77" name="Freeform: Shape 76">
            <a:extLst>
              <a:ext uri="{FF2B5EF4-FFF2-40B4-BE49-F238E27FC236}">
                <a16:creationId xmlns:a16="http://schemas.microsoft.com/office/drawing/2014/main" id="{249512EA-3354-3FFE-3628-2579A209CFCF}"/>
              </a:ext>
            </a:extLst>
          </p:cNvPr>
          <p:cNvSpPr/>
          <p:nvPr/>
        </p:nvSpPr>
        <p:spPr>
          <a:xfrm>
            <a:off x="5372101" y="3336925"/>
            <a:ext cx="215900" cy="66675"/>
          </a:xfrm>
          <a:custGeom>
            <a:avLst/>
            <a:gdLst>
              <a:gd name="connsiteX0" fmla="*/ 287867 w 287867"/>
              <a:gd name="connsiteY0" fmla="*/ 0 h 88900"/>
              <a:gd name="connsiteX1" fmla="*/ 122767 w 287867"/>
              <a:gd name="connsiteY1" fmla="*/ 16934 h 88900"/>
              <a:gd name="connsiteX2" fmla="*/ 0 w 287867"/>
              <a:gd name="connsiteY2" fmla="*/ 88900 h 88900"/>
            </a:gdLst>
            <a:ahLst/>
            <a:cxnLst>
              <a:cxn ang="0">
                <a:pos x="connsiteX0" y="connsiteY0"/>
              </a:cxn>
              <a:cxn ang="0">
                <a:pos x="connsiteX1" y="connsiteY1"/>
              </a:cxn>
              <a:cxn ang="0">
                <a:pos x="connsiteX2" y="connsiteY2"/>
              </a:cxn>
            </a:cxnLst>
            <a:rect l="l" t="t" r="r" b="b"/>
            <a:pathLst>
              <a:path w="287867" h="88900">
                <a:moveTo>
                  <a:pt x="287867" y="0"/>
                </a:moveTo>
                <a:cubicBezTo>
                  <a:pt x="229306" y="1058"/>
                  <a:pt x="170745" y="2117"/>
                  <a:pt x="122767" y="16934"/>
                </a:cubicBezTo>
                <a:cubicBezTo>
                  <a:pt x="74789" y="31751"/>
                  <a:pt x="37394" y="60325"/>
                  <a:pt x="0" y="8890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78" name="Freeform: Shape 77">
            <a:extLst>
              <a:ext uri="{FF2B5EF4-FFF2-40B4-BE49-F238E27FC236}">
                <a16:creationId xmlns:a16="http://schemas.microsoft.com/office/drawing/2014/main" id="{9C704B58-D621-4D03-A85E-0C8A23DD09DB}"/>
              </a:ext>
            </a:extLst>
          </p:cNvPr>
          <p:cNvSpPr/>
          <p:nvPr/>
        </p:nvSpPr>
        <p:spPr>
          <a:xfrm>
            <a:off x="5861050" y="3454401"/>
            <a:ext cx="971550" cy="1250950"/>
          </a:xfrm>
          <a:custGeom>
            <a:avLst/>
            <a:gdLst>
              <a:gd name="connsiteX0" fmla="*/ 0 w 1295400"/>
              <a:gd name="connsiteY0" fmla="*/ 0 h 1667933"/>
              <a:gd name="connsiteX1" fmla="*/ 287867 w 1295400"/>
              <a:gd name="connsiteY1" fmla="*/ 1028700 h 1667933"/>
              <a:gd name="connsiteX2" fmla="*/ 1295400 w 1295400"/>
              <a:gd name="connsiteY2" fmla="*/ 1667933 h 1667933"/>
            </a:gdLst>
            <a:ahLst/>
            <a:cxnLst>
              <a:cxn ang="0">
                <a:pos x="connsiteX0" y="connsiteY0"/>
              </a:cxn>
              <a:cxn ang="0">
                <a:pos x="connsiteX1" y="connsiteY1"/>
              </a:cxn>
              <a:cxn ang="0">
                <a:pos x="connsiteX2" y="connsiteY2"/>
              </a:cxn>
            </a:cxnLst>
            <a:rect l="l" t="t" r="r" b="b"/>
            <a:pathLst>
              <a:path w="1295400" h="1667933">
                <a:moveTo>
                  <a:pt x="0" y="0"/>
                </a:moveTo>
                <a:cubicBezTo>
                  <a:pt x="35983" y="375355"/>
                  <a:pt x="71967" y="750711"/>
                  <a:pt x="287867" y="1028700"/>
                </a:cubicBezTo>
                <a:cubicBezTo>
                  <a:pt x="503767" y="1306689"/>
                  <a:pt x="899583" y="1487311"/>
                  <a:pt x="1295400" y="1667933"/>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79" name="Freeform: Shape 78">
            <a:extLst>
              <a:ext uri="{FF2B5EF4-FFF2-40B4-BE49-F238E27FC236}">
                <a16:creationId xmlns:a16="http://schemas.microsoft.com/office/drawing/2014/main" id="{FF95819E-91AF-8C33-F32C-50F82D47377D}"/>
              </a:ext>
            </a:extLst>
          </p:cNvPr>
          <p:cNvSpPr/>
          <p:nvPr/>
        </p:nvSpPr>
        <p:spPr>
          <a:xfrm rot="20921246">
            <a:off x="7185611" y="4781107"/>
            <a:ext cx="238249" cy="224654"/>
          </a:xfrm>
          <a:custGeom>
            <a:avLst/>
            <a:gdLst>
              <a:gd name="connsiteX0" fmla="*/ 54869 w 334607"/>
              <a:gd name="connsiteY0" fmla="*/ 66595 h 304318"/>
              <a:gd name="connsiteX1" fmla="*/ 1081 w 334607"/>
              <a:gd name="connsiteY1" fmla="*/ 179294 h 304318"/>
              <a:gd name="connsiteX2" fmla="*/ 98412 w 334607"/>
              <a:gd name="connsiteY2" fmla="*/ 294554 h 304318"/>
              <a:gd name="connsiteX3" fmla="*/ 272584 w 334607"/>
              <a:gd name="connsiteY3" fmla="*/ 281748 h 304318"/>
              <a:gd name="connsiteX4" fmla="*/ 334056 w 334607"/>
              <a:gd name="connsiteY4" fmla="*/ 151119 h 304318"/>
              <a:gd name="connsiteX5" fmla="*/ 298197 w 334607"/>
              <a:gd name="connsiteY5" fmla="*/ 40981 h 304318"/>
              <a:gd name="connsiteX6" fmla="*/ 221357 w 334607"/>
              <a:gd name="connsiteY6" fmla="*/ 0 h 304318"/>
              <a:gd name="connsiteX0" fmla="*/ 37861 w 317599"/>
              <a:gd name="connsiteY0" fmla="*/ 66595 h 304132"/>
              <a:gd name="connsiteX1" fmla="*/ 2002 w 317599"/>
              <a:gd name="connsiteY1" fmla="*/ 181856 h 304132"/>
              <a:gd name="connsiteX2" fmla="*/ 81404 w 317599"/>
              <a:gd name="connsiteY2" fmla="*/ 294554 h 304132"/>
              <a:gd name="connsiteX3" fmla="*/ 255576 w 317599"/>
              <a:gd name="connsiteY3" fmla="*/ 281748 h 304132"/>
              <a:gd name="connsiteX4" fmla="*/ 317048 w 317599"/>
              <a:gd name="connsiteY4" fmla="*/ 151119 h 304132"/>
              <a:gd name="connsiteX5" fmla="*/ 281189 w 317599"/>
              <a:gd name="connsiteY5" fmla="*/ 40981 h 304132"/>
              <a:gd name="connsiteX6" fmla="*/ 204349 w 317599"/>
              <a:gd name="connsiteY6" fmla="*/ 0 h 304132"/>
              <a:gd name="connsiteX0" fmla="*/ 38018 w 317756"/>
              <a:gd name="connsiteY0" fmla="*/ 66595 h 297596"/>
              <a:gd name="connsiteX1" fmla="*/ 2159 w 317756"/>
              <a:gd name="connsiteY1" fmla="*/ 181856 h 297596"/>
              <a:gd name="connsiteX2" fmla="*/ 84122 w 317756"/>
              <a:gd name="connsiteY2" fmla="*/ 284309 h 297596"/>
              <a:gd name="connsiteX3" fmla="*/ 255733 w 317756"/>
              <a:gd name="connsiteY3" fmla="*/ 281748 h 297596"/>
              <a:gd name="connsiteX4" fmla="*/ 317205 w 317756"/>
              <a:gd name="connsiteY4" fmla="*/ 151119 h 297596"/>
              <a:gd name="connsiteX5" fmla="*/ 281346 w 317756"/>
              <a:gd name="connsiteY5" fmla="*/ 40981 h 297596"/>
              <a:gd name="connsiteX6" fmla="*/ 204506 w 317756"/>
              <a:gd name="connsiteY6" fmla="*/ 0 h 297596"/>
              <a:gd name="connsiteX0" fmla="*/ 38018 w 317665"/>
              <a:gd name="connsiteY0" fmla="*/ 66595 h 294913"/>
              <a:gd name="connsiteX1" fmla="*/ 2159 w 317665"/>
              <a:gd name="connsiteY1" fmla="*/ 181856 h 294913"/>
              <a:gd name="connsiteX2" fmla="*/ 84122 w 317665"/>
              <a:gd name="connsiteY2" fmla="*/ 284309 h 294913"/>
              <a:gd name="connsiteX3" fmla="*/ 258294 w 317665"/>
              <a:gd name="connsiteY3" fmla="*/ 276625 h 294913"/>
              <a:gd name="connsiteX4" fmla="*/ 317205 w 317665"/>
              <a:gd name="connsiteY4" fmla="*/ 151119 h 294913"/>
              <a:gd name="connsiteX5" fmla="*/ 281346 w 317665"/>
              <a:gd name="connsiteY5" fmla="*/ 40981 h 294913"/>
              <a:gd name="connsiteX6" fmla="*/ 204506 w 317665"/>
              <a:gd name="connsiteY6" fmla="*/ 0 h 294913"/>
              <a:gd name="connsiteX0" fmla="*/ 38018 w 317665"/>
              <a:gd name="connsiteY0" fmla="*/ 66595 h 299538"/>
              <a:gd name="connsiteX1" fmla="*/ 2159 w 317665"/>
              <a:gd name="connsiteY1" fmla="*/ 181856 h 299538"/>
              <a:gd name="connsiteX2" fmla="*/ 84122 w 317665"/>
              <a:gd name="connsiteY2" fmla="*/ 284309 h 299538"/>
              <a:gd name="connsiteX3" fmla="*/ 258294 w 317665"/>
              <a:gd name="connsiteY3" fmla="*/ 276625 h 299538"/>
              <a:gd name="connsiteX4" fmla="*/ 317205 w 317665"/>
              <a:gd name="connsiteY4" fmla="*/ 151119 h 299538"/>
              <a:gd name="connsiteX5" fmla="*/ 281346 w 317665"/>
              <a:gd name="connsiteY5" fmla="*/ 40981 h 299538"/>
              <a:gd name="connsiteX6" fmla="*/ 204506 w 317665"/>
              <a:gd name="connsiteY6" fmla="*/ 0 h 29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65" h="299538">
                <a:moveTo>
                  <a:pt x="38018" y="66595"/>
                </a:moveTo>
                <a:cubicBezTo>
                  <a:pt x="7495" y="103948"/>
                  <a:pt x="-5525" y="145570"/>
                  <a:pt x="2159" y="181856"/>
                </a:cubicBezTo>
                <a:cubicBezTo>
                  <a:pt x="9843" y="218142"/>
                  <a:pt x="370" y="257596"/>
                  <a:pt x="84122" y="284309"/>
                </a:cubicBezTo>
                <a:cubicBezTo>
                  <a:pt x="167874" y="311022"/>
                  <a:pt x="219447" y="298823"/>
                  <a:pt x="258294" y="276625"/>
                </a:cubicBezTo>
                <a:cubicBezTo>
                  <a:pt x="297141" y="254427"/>
                  <a:pt x="313363" y="190393"/>
                  <a:pt x="317205" y="151119"/>
                </a:cubicBezTo>
                <a:cubicBezTo>
                  <a:pt x="321047" y="111845"/>
                  <a:pt x="300129" y="66167"/>
                  <a:pt x="281346" y="40981"/>
                </a:cubicBezTo>
                <a:cubicBezTo>
                  <a:pt x="262563" y="15795"/>
                  <a:pt x="233534" y="7897"/>
                  <a:pt x="204506"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80" name="Freeform: Shape 79">
            <a:extLst>
              <a:ext uri="{FF2B5EF4-FFF2-40B4-BE49-F238E27FC236}">
                <a16:creationId xmlns:a16="http://schemas.microsoft.com/office/drawing/2014/main" id="{963CF9FD-6519-77FB-76E2-0162DC148727}"/>
              </a:ext>
            </a:extLst>
          </p:cNvPr>
          <p:cNvSpPr/>
          <p:nvPr/>
        </p:nvSpPr>
        <p:spPr>
          <a:xfrm>
            <a:off x="3798570" y="3550920"/>
            <a:ext cx="560070" cy="1040130"/>
          </a:xfrm>
          <a:custGeom>
            <a:avLst/>
            <a:gdLst>
              <a:gd name="connsiteX0" fmla="*/ 746760 w 746760"/>
              <a:gd name="connsiteY0" fmla="*/ 0 h 1386840"/>
              <a:gd name="connsiteX1" fmla="*/ 416560 w 746760"/>
              <a:gd name="connsiteY1" fmla="*/ 787400 h 1386840"/>
              <a:gd name="connsiteX2" fmla="*/ 0 w 746760"/>
              <a:gd name="connsiteY2" fmla="*/ 1386840 h 1386840"/>
            </a:gdLst>
            <a:ahLst/>
            <a:cxnLst>
              <a:cxn ang="0">
                <a:pos x="connsiteX0" y="connsiteY0"/>
              </a:cxn>
              <a:cxn ang="0">
                <a:pos x="connsiteX1" y="connsiteY1"/>
              </a:cxn>
              <a:cxn ang="0">
                <a:pos x="connsiteX2" y="connsiteY2"/>
              </a:cxn>
            </a:cxnLst>
            <a:rect l="l" t="t" r="r" b="b"/>
            <a:pathLst>
              <a:path w="746760" h="1386840">
                <a:moveTo>
                  <a:pt x="746760" y="0"/>
                </a:moveTo>
                <a:cubicBezTo>
                  <a:pt x="643890" y="278130"/>
                  <a:pt x="541020" y="556260"/>
                  <a:pt x="416560" y="787400"/>
                </a:cubicBezTo>
                <a:cubicBezTo>
                  <a:pt x="292100" y="1018540"/>
                  <a:pt x="146050" y="1202690"/>
                  <a:pt x="0" y="138684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81" name="Freeform: Shape 80">
            <a:extLst>
              <a:ext uri="{FF2B5EF4-FFF2-40B4-BE49-F238E27FC236}">
                <a16:creationId xmlns:a16="http://schemas.microsoft.com/office/drawing/2014/main" id="{5A3A18F6-AAE9-B859-422A-440A5844B7B0}"/>
              </a:ext>
            </a:extLst>
          </p:cNvPr>
          <p:cNvSpPr/>
          <p:nvPr/>
        </p:nvSpPr>
        <p:spPr>
          <a:xfrm>
            <a:off x="5147310" y="3695700"/>
            <a:ext cx="1680210" cy="1070610"/>
          </a:xfrm>
          <a:custGeom>
            <a:avLst/>
            <a:gdLst>
              <a:gd name="connsiteX0" fmla="*/ 2240280 w 2240280"/>
              <a:gd name="connsiteY0" fmla="*/ 1427480 h 1427480"/>
              <a:gd name="connsiteX1" fmla="*/ 650240 w 2240280"/>
              <a:gd name="connsiteY1" fmla="*/ 919480 h 1427480"/>
              <a:gd name="connsiteX2" fmla="*/ 0 w 2240280"/>
              <a:gd name="connsiteY2" fmla="*/ 0 h 1427480"/>
            </a:gdLst>
            <a:ahLst/>
            <a:cxnLst>
              <a:cxn ang="0">
                <a:pos x="connsiteX0" y="connsiteY0"/>
              </a:cxn>
              <a:cxn ang="0">
                <a:pos x="connsiteX1" y="connsiteY1"/>
              </a:cxn>
              <a:cxn ang="0">
                <a:pos x="connsiteX2" y="connsiteY2"/>
              </a:cxn>
            </a:cxnLst>
            <a:rect l="l" t="t" r="r" b="b"/>
            <a:pathLst>
              <a:path w="2240280" h="1427480">
                <a:moveTo>
                  <a:pt x="2240280" y="1427480"/>
                </a:moveTo>
                <a:cubicBezTo>
                  <a:pt x="1631950" y="1292436"/>
                  <a:pt x="1023620" y="1157393"/>
                  <a:pt x="650240" y="919480"/>
                </a:cubicBezTo>
                <a:cubicBezTo>
                  <a:pt x="276860" y="681567"/>
                  <a:pt x="138430" y="340783"/>
                  <a:pt x="0"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82" name="Freeform: Shape 81">
            <a:extLst>
              <a:ext uri="{FF2B5EF4-FFF2-40B4-BE49-F238E27FC236}">
                <a16:creationId xmlns:a16="http://schemas.microsoft.com/office/drawing/2014/main" id="{EC18B3E4-A3C3-53C9-92E2-C10E6A980F0E}"/>
              </a:ext>
            </a:extLst>
          </p:cNvPr>
          <p:cNvSpPr/>
          <p:nvPr/>
        </p:nvSpPr>
        <p:spPr>
          <a:xfrm>
            <a:off x="7319010" y="4400550"/>
            <a:ext cx="163830" cy="205740"/>
          </a:xfrm>
          <a:custGeom>
            <a:avLst/>
            <a:gdLst>
              <a:gd name="connsiteX0" fmla="*/ 218440 w 218440"/>
              <a:gd name="connsiteY0" fmla="*/ 0 h 274320"/>
              <a:gd name="connsiteX1" fmla="*/ 127000 w 218440"/>
              <a:gd name="connsiteY1" fmla="*/ 187960 h 274320"/>
              <a:gd name="connsiteX2" fmla="*/ 0 w 218440"/>
              <a:gd name="connsiteY2" fmla="*/ 274320 h 274320"/>
            </a:gdLst>
            <a:ahLst/>
            <a:cxnLst>
              <a:cxn ang="0">
                <a:pos x="connsiteX0" y="connsiteY0"/>
              </a:cxn>
              <a:cxn ang="0">
                <a:pos x="connsiteX1" y="connsiteY1"/>
              </a:cxn>
              <a:cxn ang="0">
                <a:pos x="connsiteX2" y="connsiteY2"/>
              </a:cxn>
            </a:cxnLst>
            <a:rect l="l" t="t" r="r" b="b"/>
            <a:pathLst>
              <a:path w="218440" h="274320">
                <a:moveTo>
                  <a:pt x="218440" y="0"/>
                </a:moveTo>
                <a:cubicBezTo>
                  <a:pt x="190923" y="71120"/>
                  <a:pt x="163407" y="142240"/>
                  <a:pt x="127000" y="187960"/>
                </a:cubicBezTo>
                <a:cubicBezTo>
                  <a:pt x="90593" y="233680"/>
                  <a:pt x="0" y="274320"/>
                  <a:pt x="0" y="27432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97" name="Freeform: Shape 96">
            <a:extLst>
              <a:ext uri="{FF2B5EF4-FFF2-40B4-BE49-F238E27FC236}">
                <a16:creationId xmlns:a16="http://schemas.microsoft.com/office/drawing/2014/main" id="{D461C830-1DFE-9D3B-5CF1-36EBE1BD4701}"/>
              </a:ext>
            </a:extLst>
          </p:cNvPr>
          <p:cNvSpPr/>
          <p:nvPr/>
        </p:nvSpPr>
        <p:spPr>
          <a:xfrm>
            <a:off x="5232317" y="2946707"/>
            <a:ext cx="2243559" cy="563803"/>
          </a:xfrm>
          <a:custGeom>
            <a:avLst/>
            <a:gdLst>
              <a:gd name="connsiteX0" fmla="*/ 2896100 w 2896100"/>
              <a:gd name="connsiteY0" fmla="*/ 751737 h 751737"/>
              <a:gd name="connsiteX1" fmla="*/ 1448050 w 2896100"/>
              <a:gd name="connsiteY1" fmla="*/ 2228 h 751737"/>
              <a:gd name="connsiteX2" fmla="*/ 0 w 2896100"/>
              <a:gd name="connsiteY2" fmla="*/ 565859 h 751737"/>
            </a:gdLst>
            <a:ahLst/>
            <a:cxnLst>
              <a:cxn ang="0">
                <a:pos x="connsiteX0" y="connsiteY0"/>
              </a:cxn>
              <a:cxn ang="0">
                <a:pos x="connsiteX1" y="connsiteY1"/>
              </a:cxn>
              <a:cxn ang="0">
                <a:pos x="connsiteX2" y="connsiteY2"/>
              </a:cxn>
            </a:cxnLst>
            <a:rect l="l" t="t" r="r" b="b"/>
            <a:pathLst>
              <a:path w="2896100" h="751737">
                <a:moveTo>
                  <a:pt x="2896100" y="751737"/>
                </a:moveTo>
                <a:cubicBezTo>
                  <a:pt x="2413416" y="392472"/>
                  <a:pt x="1930733" y="33208"/>
                  <a:pt x="1448050" y="2228"/>
                </a:cubicBezTo>
                <a:cubicBezTo>
                  <a:pt x="965367" y="-28752"/>
                  <a:pt x="482683" y="268553"/>
                  <a:pt x="0" y="565859"/>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99" name="Freeform: Shape 98">
            <a:extLst>
              <a:ext uri="{FF2B5EF4-FFF2-40B4-BE49-F238E27FC236}">
                <a16:creationId xmlns:a16="http://schemas.microsoft.com/office/drawing/2014/main" id="{0A5FA757-0DE7-2F4A-CBDB-E7223F7D68A5}"/>
              </a:ext>
            </a:extLst>
          </p:cNvPr>
          <p:cNvSpPr/>
          <p:nvPr/>
        </p:nvSpPr>
        <p:spPr>
          <a:xfrm>
            <a:off x="3787140" y="4899660"/>
            <a:ext cx="3086100" cy="541087"/>
          </a:xfrm>
          <a:custGeom>
            <a:avLst/>
            <a:gdLst>
              <a:gd name="connsiteX0" fmla="*/ 4251960 w 4251960"/>
              <a:gd name="connsiteY0" fmla="*/ 0 h 721414"/>
              <a:gd name="connsiteX1" fmla="*/ 2164080 w 4251960"/>
              <a:gd name="connsiteY1" fmla="*/ 721360 h 721414"/>
              <a:gd name="connsiteX2" fmla="*/ 0 w 4251960"/>
              <a:gd name="connsiteY2" fmla="*/ 30480 h 721414"/>
              <a:gd name="connsiteX0" fmla="*/ 4114800 w 4114800"/>
              <a:gd name="connsiteY0" fmla="*/ 0 h 721410"/>
              <a:gd name="connsiteX1" fmla="*/ 2026920 w 4114800"/>
              <a:gd name="connsiteY1" fmla="*/ 721360 h 721410"/>
              <a:gd name="connsiteX2" fmla="*/ 0 w 4114800"/>
              <a:gd name="connsiteY2" fmla="*/ 0 h 721410"/>
              <a:gd name="connsiteX0" fmla="*/ 4114800 w 4114800"/>
              <a:gd name="connsiteY0" fmla="*/ 0 h 721449"/>
              <a:gd name="connsiteX1" fmla="*/ 2026920 w 4114800"/>
              <a:gd name="connsiteY1" fmla="*/ 721360 h 721449"/>
              <a:gd name="connsiteX2" fmla="*/ 0 w 4114800"/>
              <a:gd name="connsiteY2" fmla="*/ 0 h 721449"/>
            </a:gdLst>
            <a:ahLst/>
            <a:cxnLst>
              <a:cxn ang="0">
                <a:pos x="connsiteX0" y="connsiteY0"/>
              </a:cxn>
              <a:cxn ang="0">
                <a:pos x="connsiteX1" y="connsiteY1"/>
              </a:cxn>
              <a:cxn ang="0">
                <a:pos x="connsiteX2" y="connsiteY2"/>
              </a:cxn>
            </a:cxnLst>
            <a:rect l="l" t="t" r="r" b="b"/>
            <a:pathLst>
              <a:path w="4114800" h="721449">
                <a:moveTo>
                  <a:pt x="4114800" y="0"/>
                </a:moveTo>
                <a:cubicBezTo>
                  <a:pt x="3425190" y="358140"/>
                  <a:pt x="2735580" y="716280"/>
                  <a:pt x="2026920" y="721360"/>
                </a:cubicBezTo>
                <a:cubicBezTo>
                  <a:pt x="1318260" y="726440"/>
                  <a:pt x="656590" y="515620"/>
                  <a:pt x="0"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pic>
        <p:nvPicPr>
          <p:cNvPr id="58" name="Picture 57" descr="A close up of a logo&#10;&#10;Description automatically generated">
            <a:extLst>
              <a:ext uri="{FF2B5EF4-FFF2-40B4-BE49-F238E27FC236}">
                <a16:creationId xmlns:a16="http://schemas.microsoft.com/office/drawing/2014/main" id="{D993AF18-5926-3D51-6120-ECB5FEF1498F}"/>
              </a:ext>
            </a:extLst>
          </p:cNvPr>
          <p:cNvPicPr>
            <a:picLocks noChangeAspect="1"/>
          </p:cNvPicPr>
          <p:nvPr/>
        </p:nvPicPr>
        <p:blipFill>
          <a:blip r:embed="rId4"/>
          <a:stretch>
            <a:fillRect/>
          </a:stretch>
        </p:blipFill>
        <p:spPr>
          <a:xfrm>
            <a:off x="35389" y="4731155"/>
            <a:ext cx="2197197" cy="1230629"/>
          </a:xfrm>
          <a:prstGeom prst="rect">
            <a:avLst/>
          </a:prstGeom>
        </p:spPr>
      </p:pic>
      <p:grpSp>
        <p:nvGrpSpPr>
          <p:cNvPr id="65" name="Group 64">
            <a:extLst>
              <a:ext uri="{FF2B5EF4-FFF2-40B4-BE49-F238E27FC236}">
                <a16:creationId xmlns:a16="http://schemas.microsoft.com/office/drawing/2014/main" id="{6399F479-86B5-5362-840D-8D09AF4E48FB}"/>
              </a:ext>
            </a:extLst>
          </p:cNvPr>
          <p:cNvGrpSpPr/>
          <p:nvPr/>
        </p:nvGrpSpPr>
        <p:grpSpPr>
          <a:xfrm>
            <a:off x="129389" y="2210506"/>
            <a:ext cx="1806500" cy="2899867"/>
            <a:chOff x="4927089" y="1392421"/>
            <a:chExt cx="2408667" cy="3866489"/>
          </a:xfrm>
        </p:grpSpPr>
        <p:grpSp>
          <p:nvGrpSpPr>
            <p:cNvPr id="66" name="Group 65">
              <a:extLst>
                <a:ext uri="{FF2B5EF4-FFF2-40B4-BE49-F238E27FC236}">
                  <a16:creationId xmlns:a16="http://schemas.microsoft.com/office/drawing/2014/main" id="{5AB8268C-ACB4-77E7-304C-D298E3F688EA}"/>
                </a:ext>
              </a:extLst>
            </p:cNvPr>
            <p:cNvGrpSpPr/>
            <p:nvPr/>
          </p:nvGrpSpPr>
          <p:grpSpPr>
            <a:xfrm>
              <a:off x="4927089" y="1683908"/>
              <a:ext cx="2408667" cy="3575002"/>
              <a:chOff x="4953000" y="695536"/>
              <a:chExt cx="2492444" cy="5135333"/>
            </a:xfrm>
          </p:grpSpPr>
          <p:sp>
            <p:nvSpPr>
              <p:cNvPr id="68" name="Rectangle: Rounded Corners 111">
                <a:extLst>
                  <a:ext uri="{FF2B5EF4-FFF2-40B4-BE49-F238E27FC236}">
                    <a16:creationId xmlns:a16="http://schemas.microsoft.com/office/drawing/2014/main" id="{97618204-9B1B-E352-F1C1-0B4138345D89}"/>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69" name="TextBox 68">
                <a:extLst>
                  <a:ext uri="{FF2B5EF4-FFF2-40B4-BE49-F238E27FC236}">
                    <a16:creationId xmlns:a16="http://schemas.microsoft.com/office/drawing/2014/main" id="{29E76BCE-E6A8-2320-3A95-20F01C8349FE}"/>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67" name="Picture 66">
              <a:extLst>
                <a:ext uri="{FF2B5EF4-FFF2-40B4-BE49-F238E27FC236}">
                  <a16:creationId xmlns:a16="http://schemas.microsoft.com/office/drawing/2014/main" id="{273F917B-DE45-C4B5-628B-239E69B152B6}"/>
                </a:ext>
              </a:extLst>
            </p:cNvPr>
            <p:cNvPicPr>
              <a:picLocks noChangeAspect="1"/>
            </p:cNvPicPr>
            <p:nvPr/>
          </p:nvPicPr>
          <p:blipFill>
            <a:blip r:embed="rId7"/>
            <a:stretch>
              <a:fillRect/>
            </a:stretch>
          </p:blipFill>
          <p:spPr>
            <a:xfrm>
              <a:off x="5854819" y="1392421"/>
              <a:ext cx="518022" cy="504638"/>
            </a:xfrm>
            <a:prstGeom prst="rect">
              <a:avLst/>
            </a:prstGeom>
          </p:spPr>
        </p:pic>
      </p:grpSp>
      <p:grpSp>
        <p:nvGrpSpPr>
          <p:cNvPr id="70" name="Group 69">
            <a:extLst>
              <a:ext uri="{FF2B5EF4-FFF2-40B4-BE49-F238E27FC236}">
                <a16:creationId xmlns:a16="http://schemas.microsoft.com/office/drawing/2014/main" id="{4E1B9E5C-CBAF-BBA3-6C43-3B827834692F}"/>
              </a:ext>
            </a:extLst>
          </p:cNvPr>
          <p:cNvGrpSpPr/>
          <p:nvPr/>
        </p:nvGrpSpPr>
        <p:grpSpPr>
          <a:xfrm>
            <a:off x="419015" y="2619554"/>
            <a:ext cx="1599140" cy="892175"/>
            <a:chOff x="5313257" y="1290320"/>
            <a:chExt cx="2132187" cy="1189567"/>
          </a:xfrm>
        </p:grpSpPr>
        <p:sp>
          <p:nvSpPr>
            <p:cNvPr id="71" name="Rectangle 70">
              <a:extLst>
                <a:ext uri="{FF2B5EF4-FFF2-40B4-BE49-F238E27FC236}">
                  <a16:creationId xmlns:a16="http://schemas.microsoft.com/office/drawing/2014/main" id="{6550C793-90C5-F82E-2CAD-0290A86F595D}"/>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74" name="Picture 73">
              <a:extLst>
                <a:ext uri="{FF2B5EF4-FFF2-40B4-BE49-F238E27FC236}">
                  <a16:creationId xmlns:a16="http://schemas.microsoft.com/office/drawing/2014/main" id="{B28A62C3-58B6-45F8-2E04-37F7B0C1BB6A}"/>
                </a:ext>
              </a:extLst>
            </p:cNvPr>
            <p:cNvPicPr>
              <a:picLocks noChangeAspect="1"/>
            </p:cNvPicPr>
            <p:nvPr/>
          </p:nvPicPr>
          <p:blipFill>
            <a:blip r:embed="rId11"/>
            <a:stretch>
              <a:fillRect/>
            </a:stretch>
          </p:blipFill>
          <p:spPr>
            <a:xfrm>
              <a:off x="5450838" y="1429250"/>
              <a:ext cx="312793" cy="455853"/>
            </a:xfrm>
            <a:prstGeom prst="rect">
              <a:avLst/>
            </a:prstGeom>
          </p:spPr>
        </p:pic>
        <p:pic>
          <p:nvPicPr>
            <p:cNvPr id="84" name="Picture 83">
              <a:extLst>
                <a:ext uri="{FF2B5EF4-FFF2-40B4-BE49-F238E27FC236}">
                  <a16:creationId xmlns:a16="http://schemas.microsoft.com/office/drawing/2014/main" id="{775E6870-2FD7-1B7A-DF6D-94ACEB670CDF}"/>
                </a:ext>
              </a:extLst>
            </p:cNvPr>
            <p:cNvPicPr>
              <a:picLocks noChangeAspect="1"/>
            </p:cNvPicPr>
            <p:nvPr/>
          </p:nvPicPr>
          <p:blipFill>
            <a:blip r:embed="rId11"/>
            <a:stretch>
              <a:fillRect/>
            </a:stretch>
          </p:blipFill>
          <p:spPr>
            <a:xfrm>
              <a:off x="5828900" y="1429250"/>
              <a:ext cx="312793" cy="455853"/>
            </a:xfrm>
            <a:prstGeom prst="rect">
              <a:avLst/>
            </a:prstGeom>
          </p:spPr>
        </p:pic>
        <p:pic>
          <p:nvPicPr>
            <p:cNvPr id="85" name="Picture 84">
              <a:extLst>
                <a:ext uri="{FF2B5EF4-FFF2-40B4-BE49-F238E27FC236}">
                  <a16:creationId xmlns:a16="http://schemas.microsoft.com/office/drawing/2014/main" id="{C58E2494-5D20-5F3E-D542-301EC40585B0}"/>
                </a:ext>
              </a:extLst>
            </p:cNvPr>
            <p:cNvPicPr>
              <a:picLocks noChangeAspect="1"/>
            </p:cNvPicPr>
            <p:nvPr/>
          </p:nvPicPr>
          <p:blipFill>
            <a:blip r:embed="rId11"/>
            <a:stretch>
              <a:fillRect/>
            </a:stretch>
          </p:blipFill>
          <p:spPr>
            <a:xfrm>
              <a:off x="5607234" y="1927724"/>
              <a:ext cx="312793" cy="455853"/>
            </a:xfrm>
            <a:prstGeom prst="rect">
              <a:avLst/>
            </a:prstGeom>
          </p:spPr>
        </p:pic>
        <p:pic>
          <p:nvPicPr>
            <p:cNvPr id="86" name="Picture 85">
              <a:extLst>
                <a:ext uri="{FF2B5EF4-FFF2-40B4-BE49-F238E27FC236}">
                  <a16:creationId xmlns:a16="http://schemas.microsoft.com/office/drawing/2014/main" id="{996B44AA-FC8D-379C-737E-EACC6B748652}"/>
                </a:ext>
              </a:extLst>
            </p:cNvPr>
            <p:cNvPicPr>
              <a:picLocks noChangeAspect="1"/>
            </p:cNvPicPr>
            <p:nvPr/>
          </p:nvPicPr>
          <p:blipFill>
            <a:blip r:embed="rId11"/>
            <a:stretch>
              <a:fillRect/>
            </a:stretch>
          </p:blipFill>
          <p:spPr>
            <a:xfrm>
              <a:off x="5985296" y="1927724"/>
              <a:ext cx="312793" cy="455853"/>
            </a:xfrm>
            <a:prstGeom prst="rect">
              <a:avLst/>
            </a:prstGeom>
          </p:spPr>
        </p:pic>
        <p:cxnSp>
          <p:nvCxnSpPr>
            <p:cNvPr id="87" name="Straight Connector 86">
              <a:extLst>
                <a:ext uri="{FF2B5EF4-FFF2-40B4-BE49-F238E27FC236}">
                  <a16:creationId xmlns:a16="http://schemas.microsoft.com/office/drawing/2014/main" id="{4AF98C22-8C4E-A851-5F39-424E35E8C1A0}"/>
                </a:ext>
              </a:extLst>
            </p:cNvPr>
            <p:cNvCxnSpPr>
              <a:cxnSpLocks/>
              <a:stCxn id="71"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88" name="Oval 87">
              <a:extLst>
                <a:ext uri="{FF2B5EF4-FFF2-40B4-BE49-F238E27FC236}">
                  <a16:creationId xmlns:a16="http://schemas.microsoft.com/office/drawing/2014/main" id="{D793B6F7-C775-7DEA-AB4C-21CC85DEF8F3}"/>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9" name="TextBox 88">
              <a:extLst>
                <a:ext uri="{FF2B5EF4-FFF2-40B4-BE49-F238E27FC236}">
                  <a16:creationId xmlns:a16="http://schemas.microsoft.com/office/drawing/2014/main" id="{08BD23DE-B40C-E162-547D-A5A09FE52841}"/>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90" name="Group 89">
            <a:extLst>
              <a:ext uri="{FF2B5EF4-FFF2-40B4-BE49-F238E27FC236}">
                <a16:creationId xmlns:a16="http://schemas.microsoft.com/office/drawing/2014/main" id="{FF8B4BAB-B9A0-1ACF-9D94-8E4B626E6EFB}"/>
              </a:ext>
            </a:extLst>
          </p:cNvPr>
          <p:cNvGrpSpPr/>
          <p:nvPr/>
        </p:nvGrpSpPr>
        <p:grpSpPr>
          <a:xfrm>
            <a:off x="419015" y="3730960"/>
            <a:ext cx="1599140" cy="892175"/>
            <a:chOff x="5313257" y="3889593"/>
            <a:chExt cx="2132187" cy="1189567"/>
          </a:xfrm>
        </p:grpSpPr>
        <p:sp>
          <p:nvSpPr>
            <p:cNvPr id="91" name="Rectangle 90">
              <a:extLst>
                <a:ext uri="{FF2B5EF4-FFF2-40B4-BE49-F238E27FC236}">
                  <a16:creationId xmlns:a16="http://schemas.microsoft.com/office/drawing/2014/main" id="{B47DF229-D963-2210-F037-3613DAF7182A}"/>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92" name="Straight Connector 91">
              <a:extLst>
                <a:ext uri="{FF2B5EF4-FFF2-40B4-BE49-F238E27FC236}">
                  <a16:creationId xmlns:a16="http://schemas.microsoft.com/office/drawing/2014/main" id="{CFA1B88C-EFF8-0DF9-D2B8-F24E49E34CF6}"/>
                </a:ext>
              </a:extLst>
            </p:cNvPr>
            <p:cNvCxnSpPr>
              <a:cxnSpLocks/>
              <a:stCxn id="91"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93" name="Oval 92">
              <a:extLst>
                <a:ext uri="{FF2B5EF4-FFF2-40B4-BE49-F238E27FC236}">
                  <a16:creationId xmlns:a16="http://schemas.microsoft.com/office/drawing/2014/main" id="{FE8D71A9-16F0-DE67-4BE1-185D894AEE73}"/>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95" name="TextBox 94">
              <a:extLst>
                <a:ext uri="{FF2B5EF4-FFF2-40B4-BE49-F238E27FC236}">
                  <a16:creationId xmlns:a16="http://schemas.microsoft.com/office/drawing/2014/main" id="{D920DD0A-118F-DEA3-5F9F-0DE344A5FC05}"/>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98" name="Picture 97">
              <a:extLst>
                <a:ext uri="{FF2B5EF4-FFF2-40B4-BE49-F238E27FC236}">
                  <a16:creationId xmlns:a16="http://schemas.microsoft.com/office/drawing/2014/main" id="{55F517A3-6B27-596F-827B-78664B22B4FB}"/>
                </a:ext>
              </a:extLst>
            </p:cNvPr>
            <p:cNvPicPr>
              <a:picLocks noChangeAspect="1"/>
            </p:cNvPicPr>
            <p:nvPr/>
          </p:nvPicPr>
          <p:blipFill>
            <a:blip r:embed="rId12"/>
            <a:stretch>
              <a:fillRect/>
            </a:stretch>
          </p:blipFill>
          <p:spPr>
            <a:xfrm>
              <a:off x="5453660" y="4021798"/>
              <a:ext cx="327907" cy="477879"/>
            </a:xfrm>
            <a:prstGeom prst="rect">
              <a:avLst/>
            </a:prstGeom>
          </p:spPr>
        </p:pic>
        <p:pic>
          <p:nvPicPr>
            <p:cNvPr id="100" name="Picture 99">
              <a:extLst>
                <a:ext uri="{FF2B5EF4-FFF2-40B4-BE49-F238E27FC236}">
                  <a16:creationId xmlns:a16="http://schemas.microsoft.com/office/drawing/2014/main" id="{1671E700-28C9-C624-F268-11A8D9974413}"/>
                </a:ext>
              </a:extLst>
            </p:cNvPr>
            <p:cNvPicPr>
              <a:picLocks noChangeAspect="1"/>
            </p:cNvPicPr>
            <p:nvPr/>
          </p:nvPicPr>
          <p:blipFill>
            <a:blip r:embed="rId12"/>
            <a:stretch>
              <a:fillRect/>
            </a:stretch>
          </p:blipFill>
          <p:spPr>
            <a:xfrm>
              <a:off x="5828900" y="4022297"/>
              <a:ext cx="327907" cy="477879"/>
            </a:xfrm>
            <a:prstGeom prst="rect">
              <a:avLst/>
            </a:prstGeom>
          </p:spPr>
        </p:pic>
        <p:pic>
          <p:nvPicPr>
            <p:cNvPr id="101" name="Picture 100">
              <a:extLst>
                <a:ext uri="{FF2B5EF4-FFF2-40B4-BE49-F238E27FC236}">
                  <a16:creationId xmlns:a16="http://schemas.microsoft.com/office/drawing/2014/main" id="{42805F6B-8A5F-DBB1-9605-1330EBC27435}"/>
                </a:ext>
              </a:extLst>
            </p:cNvPr>
            <p:cNvPicPr>
              <a:picLocks noChangeAspect="1"/>
            </p:cNvPicPr>
            <p:nvPr/>
          </p:nvPicPr>
          <p:blipFill>
            <a:blip r:embed="rId12"/>
            <a:stretch>
              <a:fillRect/>
            </a:stretch>
          </p:blipFill>
          <p:spPr>
            <a:xfrm>
              <a:off x="5607234" y="4531559"/>
              <a:ext cx="327907" cy="477879"/>
            </a:xfrm>
            <a:prstGeom prst="rect">
              <a:avLst/>
            </a:prstGeom>
          </p:spPr>
        </p:pic>
        <p:pic>
          <p:nvPicPr>
            <p:cNvPr id="102" name="Picture 101">
              <a:extLst>
                <a:ext uri="{FF2B5EF4-FFF2-40B4-BE49-F238E27FC236}">
                  <a16:creationId xmlns:a16="http://schemas.microsoft.com/office/drawing/2014/main" id="{3DD2F8E2-E3FC-14C0-C957-BE7AC2DF64B8}"/>
                </a:ext>
              </a:extLst>
            </p:cNvPr>
            <p:cNvPicPr>
              <a:picLocks noChangeAspect="1"/>
            </p:cNvPicPr>
            <p:nvPr/>
          </p:nvPicPr>
          <p:blipFill>
            <a:blip r:embed="rId12"/>
            <a:stretch>
              <a:fillRect/>
            </a:stretch>
          </p:blipFill>
          <p:spPr>
            <a:xfrm>
              <a:off x="5982474" y="4532058"/>
              <a:ext cx="327907" cy="477879"/>
            </a:xfrm>
            <a:prstGeom prst="rect">
              <a:avLst/>
            </a:prstGeom>
          </p:spPr>
        </p:pic>
      </p:grpSp>
      <p:grpSp>
        <p:nvGrpSpPr>
          <p:cNvPr id="103" name="Group 102">
            <a:extLst>
              <a:ext uri="{FF2B5EF4-FFF2-40B4-BE49-F238E27FC236}">
                <a16:creationId xmlns:a16="http://schemas.microsoft.com/office/drawing/2014/main" id="{D5178839-31DB-8E62-B405-835B8A8E1678}"/>
              </a:ext>
            </a:extLst>
          </p:cNvPr>
          <p:cNvGrpSpPr/>
          <p:nvPr/>
        </p:nvGrpSpPr>
        <p:grpSpPr>
          <a:xfrm>
            <a:off x="600504" y="5055219"/>
            <a:ext cx="686406" cy="859826"/>
            <a:chOff x="5763630" y="5642167"/>
            <a:chExt cx="915208" cy="1146435"/>
          </a:xfrm>
        </p:grpSpPr>
        <p:grpSp>
          <p:nvGrpSpPr>
            <p:cNvPr id="104" name="Group 103">
              <a:extLst>
                <a:ext uri="{FF2B5EF4-FFF2-40B4-BE49-F238E27FC236}">
                  <a16:creationId xmlns:a16="http://schemas.microsoft.com/office/drawing/2014/main" id="{8DD1E1F0-3279-59DB-8AAB-71E2274B37A9}"/>
                </a:ext>
              </a:extLst>
            </p:cNvPr>
            <p:cNvGrpSpPr/>
            <p:nvPr/>
          </p:nvGrpSpPr>
          <p:grpSpPr>
            <a:xfrm>
              <a:off x="5763630" y="5662743"/>
              <a:ext cx="915208" cy="1125859"/>
              <a:chOff x="6469911" y="573024"/>
              <a:chExt cx="915208" cy="1125859"/>
            </a:xfrm>
          </p:grpSpPr>
          <p:sp>
            <p:nvSpPr>
              <p:cNvPr id="106" name="Rectangle: Rounded Corners 192">
                <a:extLst>
                  <a:ext uri="{FF2B5EF4-FFF2-40B4-BE49-F238E27FC236}">
                    <a16:creationId xmlns:a16="http://schemas.microsoft.com/office/drawing/2014/main" id="{2D2F12D3-5242-3A69-D711-E396F384B697}"/>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7" name="Rectangle 106">
                <a:extLst>
                  <a:ext uri="{FF2B5EF4-FFF2-40B4-BE49-F238E27FC236}">
                    <a16:creationId xmlns:a16="http://schemas.microsoft.com/office/drawing/2014/main" id="{FA3B82BD-C7AB-3938-D072-EE44060B5525}"/>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8" name="Isosceles Triangle 194">
                <a:extLst>
                  <a:ext uri="{FF2B5EF4-FFF2-40B4-BE49-F238E27FC236}">
                    <a16:creationId xmlns:a16="http://schemas.microsoft.com/office/drawing/2014/main" id="{62DBFBF2-D6F9-1192-F2FC-163F9C1F63FA}"/>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09" name="Straight Connector 108">
                <a:extLst>
                  <a:ext uri="{FF2B5EF4-FFF2-40B4-BE49-F238E27FC236}">
                    <a16:creationId xmlns:a16="http://schemas.microsoft.com/office/drawing/2014/main" id="{160EF06C-4D38-FC38-4023-66F93C21FFE7}"/>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10" name="TextBox 109">
                <a:extLst>
                  <a:ext uri="{FF2B5EF4-FFF2-40B4-BE49-F238E27FC236}">
                    <a16:creationId xmlns:a16="http://schemas.microsoft.com/office/drawing/2014/main" id="{8D1B878A-0B98-C49F-384F-DA55194E5872}"/>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111" name="TextBox 110">
                <a:extLst>
                  <a:ext uri="{FF2B5EF4-FFF2-40B4-BE49-F238E27FC236}">
                    <a16:creationId xmlns:a16="http://schemas.microsoft.com/office/drawing/2014/main" id="{470F3E2F-E478-F22A-1615-53F19A2CEC56}"/>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105" name="Isosceles Triangle 191">
              <a:extLst>
                <a:ext uri="{FF2B5EF4-FFF2-40B4-BE49-F238E27FC236}">
                  <a16:creationId xmlns:a16="http://schemas.microsoft.com/office/drawing/2014/main" id="{356899F6-810F-1CC5-05BB-705D983F6546}"/>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2172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F95AE351-BEA6-8CBC-EE52-979EDE3CD680}"/>
              </a:ext>
            </a:extLst>
          </p:cNvPr>
          <p:cNvGrpSpPr/>
          <p:nvPr/>
        </p:nvGrpSpPr>
        <p:grpSpPr>
          <a:xfrm>
            <a:off x="264102" y="1445314"/>
            <a:ext cx="1806500" cy="2899867"/>
            <a:chOff x="4927089" y="1392421"/>
            <a:chExt cx="2408667" cy="3866489"/>
          </a:xfrm>
        </p:grpSpPr>
        <p:grpSp>
          <p:nvGrpSpPr>
            <p:cNvPr id="75" name="Group 74">
              <a:extLst>
                <a:ext uri="{FF2B5EF4-FFF2-40B4-BE49-F238E27FC236}">
                  <a16:creationId xmlns:a16="http://schemas.microsoft.com/office/drawing/2014/main" id="{E391FDEA-141F-4570-BD0B-7EEE421A0498}"/>
                </a:ext>
              </a:extLst>
            </p:cNvPr>
            <p:cNvGrpSpPr/>
            <p:nvPr/>
          </p:nvGrpSpPr>
          <p:grpSpPr>
            <a:xfrm>
              <a:off x="4927089" y="1683908"/>
              <a:ext cx="2408667" cy="3575002"/>
              <a:chOff x="4953000" y="695536"/>
              <a:chExt cx="2492444" cy="5135333"/>
            </a:xfrm>
          </p:grpSpPr>
          <p:sp>
            <p:nvSpPr>
              <p:cNvPr id="77" name="Rectangle: Rounded Corners 111">
                <a:extLst>
                  <a:ext uri="{FF2B5EF4-FFF2-40B4-BE49-F238E27FC236}">
                    <a16:creationId xmlns:a16="http://schemas.microsoft.com/office/drawing/2014/main" id="{6A16E715-675B-FEF6-DB7F-0D3207FA528F}"/>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8" name="TextBox 77">
                <a:extLst>
                  <a:ext uri="{FF2B5EF4-FFF2-40B4-BE49-F238E27FC236}">
                    <a16:creationId xmlns:a16="http://schemas.microsoft.com/office/drawing/2014/main" id="{E35D635F-163C-D0A1-5D89-E44234FDF528}"/>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76" name="Picture 75">
              <a:extLst>
                <a:ext uri="{FF2B5EF4-FFF2-40B4-BE49-F238E27FC236}">
                  <a16:creationId xmlns:a16="http://schemas.microsoft.com/office/drawing/2014/main" id="{1FA4AC43-D597-B29C-7A89-91F5DDEB39B0}"/>
                </a:ext>
              </a:extLst>
            </p:cNvPr>
            <p:cNvPicPr>
              <a:picLocks noChangeAspect="1"/>
            </p:cNvPicPr>
            <p:nvPr/>
          </p:nvPicPr>
          <p:blipFill>
            <a:blip r:embed="rId3"/>
            <a:stretch>
              <a:fillRect/>
            </a:stretch>
          </p:blipFill>
          <p:spPr>
            <a:xfrm>
              <a:off x="5854819" y="1392421"/>
              <a:ext cx="518022" cy="504638"/>
            </a:xfrm>
            <a:prstGeom prst="rect">
              <a:avLst/>
            </a:prstGeom>
          </p:spPr>
        </p:pic>
      </p:grpSp>
      <p:grpSp>
        <p:nvGrpSpPr>
          <p:cNvPr id="79" name="Group 78">
            <a:extLst>
              <a:ext uri="{FF2B5EF4-FFF2-40B4-BE49-F238E27FC236}">
                <a16:creationId xmlns:a16="http://schemas.microsoft.com/office/drawing/2014/main" id="{E0103D72-F34A-E7F7-E030-0F54517573EA}"/>
              </a:ext>
            </a:extLst>
          </p:cNvPr>
          <p:cNvGrpSpPr/>
          <p:nvPr/>
        </p:nvGrpSpPr>
        <p:grpSpPr>
          <a:xfrm>
            <a:off x="553728" y="1854362"/>
            <a:ext cx="1599140" cy="892175"/>
            <a:chOff x="5313257" y="1290320"/>
            <a:chExt cx="2132187" cy="1189567"/>
          </a:xfrm>
        </p:grpSpPr>
        <p:sp>
          <p:nvSpPr>
            <p:cNvPr id="80" name="Rectangle 79">
              <a:extLst>
                <a:ext uri="{FF2B5EF4-FFF2-40B4-BE49-F238E27FC236}">
                  <a16:creationId xmlns:a16="http://schemas.microsoft.com/office/drawing/2014/main" id="{13B420A6-136F-DA0D-5DA7-0E3D90EB88AD}"/>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81" name="Picture 80">
              <a:extLst>
                <a:ext uri="{FF2B5EF4-FFF2-40B4-BE49-F238E27FC236}">
                  <a16:creationId xmlns:a16="http://schemas.microsoft.com/office/drawing/2014/main" id="{9D4CC4C1-ED3F-5CC3-B0EE-E3B7FF8F5C5E}"/>
                </a:ext>
              </a:extLst>
            </p:cNvPr>
            <p:cNvPicPr>
              <a:picLocks noChangeAspect="1"/>
            </p:cNvPicPr>
            <p:nvPr/>
          </p:nvPicPr>
          <p:blipFill>
            <a:blip r:embed="rId4"/>
            <a:stretch>
              <a:fillRect/>
            </a:stretch>
          </p:blipFill>
          <p:spPr>
            <a:xfrm>
              <a:off x="5450838" y="1429250"/>
              <a:ext cx="312793" cy="455853"/>
            </a:xfrm>
            <a:prstGeom prst="rect">
              <a:avLst/>
            </a:prstGeom>
          </p:spPr>
        </p:pic>
        <p:pic>
          <p:nvPicPr>
            <p:cNvPr id="82" name="Picture 81">
              <a:extLst>
                <a:ext uri="{FF2B5EF4-FFF2-40B4-BE49-F238E27FC236}">
                  <a16:creationId xmlns:a16="http://schemas.microsoft.com/office/drawing/2014/main" id="{94A37F0B-0AE1-77A0-B560-3250056B90E4}"/>
                </a:ext>
              </a:extLst>
            </p:cNvPr>
            <p:cNvPicPr>
              <a:picLocks noChangeAspect="1"/>
            </p:cNvPicPr>
            <p:nvPr/>
          </p:nvPicPr>
          <p:blipFill>
            <a:blip r:embed="rId4"/>
            <a:stretch>
              <a:fillRect/>
            </a:stretch>
          </p:blipFill>
          <p:spPr>
            <a:xfrm>
              <a:off x="5828900" y="1429250"/>
              <a:ext cx="312793" cy="455853"/>
            </a:xfrm>
            <a:prstGeom prst="rect">
              <a:avLst/>
            </a:prstGeom>
          </p:spPr>
        </p:pic>
        <p:pic>
          <p:nvPicPr>
            <p:cNvPr id="83" name="Picture 82">
              <a:extLst>
                <a:ext uri="{FF2B5EF4-FFF2-40B4-BE49-F238E27FC236}">
                  <a16:creationId xmlns:a16="http://schemas.microsoft.com/office/drawing/2014/main" id="{E7590300-0B73-C7C3-4F06-D855F0BDF8BE}"/>
                </a:ext>
              </a:extLst>
            </p:cNvPr>
            <p:cNvPicPr>
              <a:picLocks noChangeAspect="1"/>
            </p:cNvPicPr>
            <p:nvPr/>
          </p:nvPicPr>
          <p:blipFill>
            <a:blip r:embed="rId4"/>
            <a:stretch>
              <a:fillRect/>
            </a:stretch>
          </p:blipFill>
          <p:spPr>
            <a:xfrm>
              <a:off x="5607234" y="1927724"/>
              <a:ext cx="312793" cy="455853"/>
            </a:xfrm>
            <a:prstGeom prst="rect">
              <a:avLst/>
            </a:prstGeom>
          </p:spPr>
        </p:pic>
        <p:pic>
          <p:nvPicPr>
            <p:cNvPr id="84" name="Picture 83">
              <a:extLst>
                <a:ext uri="{FF2B5EF4-FFF2-40B4-BE49-F238E27FC236}">
                  <a16:creationId xmlns:a16="http://schemas.microsoft.com/office/drawing/2014/main" id="{023665DD-7F13-0266-3CC6-DA48B2C60B9E}"/>
                </a:ext>
              </a:extLst>
            </p:cNvPr>
            <p:cNvPicPr>
              <a:picLocks noChangeAspect="1"/>
            </p:cNvPicPr>
            <p:nvPr/>
          </p:nvPicPr>
          <p:blipFill>
            <a:blip r:embed="rId4"/>
            <a:stretch>
              <a:fillRect/>
            </a:stretch>
          </p:blipFill>
          <p:spPr>
            <a:xfrm>
              <a:off x="5985296" y="1927724"/>
              <a:ext cx="312793" cy="455853"/>
            </a:xfrm>
            <a:prstGeom prst="rect">
              <a:avLst/>
            </a:prstGeom>
          </p:spPr>
        </p:pic>
        <p:cxnSp>
          <p:nvCxnSpPr>
            <p:cNvPr id="85" name="Straight Connector 84">
              <a:extLst>
                <a:ext uri="{FF2B5EF4-FFF2-40B4-BE49-F238E27FC236}">
                  <a16:creationId xmlns:a16="http://schemas.microsoft.com/office/drawing/2014/main" id="{B6BF42CF-9A29-6042-D671-10C1EA4879E6}"/>
                </a:ext>
              </a:extLst>
            </p:cNvPr>
            <p:cNvCxnSpPr>
              <a:cxnSpLocks/>
              <a:stCxn id="80"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86" name="Oval 85">
              <a:extLst>
                <a:ext uri="{FF2B5EF4-FFF2-40B4-BE49-F238E27FC236}">
                  <a16:creationId xmlns:a16="http://schemas.microsoft.com/office/drawing/2014/main" id="{4B0D45F4-A720-848A-010D-E12CF51AC902}"/>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7" name="TextBox 86">
              <a:extLst>
                <a:ext uri="{FF2B5EF4-FFF2-40B4-BE49-F238E27FC236}">
                  <a16:creationId xmlns:a16="http://schemas.microsoft.com/office/drawing/2014/main" id="{A4109D8F-461B-D344-A17A-2D4D526C99A6}"/>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88" name="Group 87">
            <a:extLst>
              <a:ext uri="{FF2B5EF4-FFF2-40B4-BE49-F238E27FC236}">
                <a16:creationId xmlns:a16="http://schemas.microsoft.com/office/drawing/2014/main" id="{65D66473-07E8-4FFE-5E07-DAC786DEAAF7}"/>
              </a:ext>
            </a:extLst>
          </p:cNvPr>
          <p:cNvGrpSpPr/>
          <p:nvPr/>
        </p:nvGrpSpPr>
        <p:grpSpPr>
          <a:xfrm>
            <a:off x="553728" y="2965768"/>
            <a:ext cx="1599140" cy="892175"/>
            <a:chOff x="5313257" y="3889593"/>
            <a:chExt cx="2132187" cy="1189567"/>
          </a:xfrm>
        </p:grpSpPr>
        <p:sp>
          <p:nvSpPr>
            <p:cNvPr id="89" name="Rectangle 88">
              <a:extLst>
                <a:ext uri="{FF2B5EF4-FFF2-40B4-BE49-F238E27FC236}">
                  <a16:creationId xmlns:a16="http://schemas.microsoft.com/office/drawing/2014/main" id="{9AE69A24-D24D-CD18-B7B7-552DD6D4C1EC}"/>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90" name="Straight Connector 89">
              <a:extLst>
                <a:ext uri="{FF2B5EF4-FFF2-40B4-BE49-F238E27FC236}">
                  <a16:creationId xmlns:a16="http://schemas.microsoft.com/office/drawing/2014/main" id="{5CF0AA79-DDD7-95B3-E972-C2244591B36A}"/>
                </a:ext>
              </a:extLst>
            </p:cNvPr>
            <p:cNvCxnSpPr>
              <a:cxnSpLocks/>
              <a:stCxn id="89"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91" name="Oval 90">
              <a:extLst>
                <a:ext uri="{FF2B5EF4-FFF2-40B4-BE49-F238E27FC236}">
                  <a16:creationId xmlns:a16="http://schemas.microsoft.com/office/drawing/2014/main" id="{C54B69BE-E778-E57A-6C72-EEFF75FCE5A6}"/>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92" name="TextBox 91">
              <a:extLst>
                <a:ext uri="{FF2B5EF4-FFF2-40B4-BE49-F238E27FC236}">
                  <a16:creationId xmlns:a16="http://schemas.microsoft.com/office/drawing/2014/main" id="{2E6501DB-6318-32A9-9E54-012A6CEFBD0C}"/>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93" name="Picture 92">
              <a:extLst>
                <a:ext uri="{FF2B5EF4-FFF2-40B4-BE49-F238E27FC236}">
                  <a16:creationId xmlns:a16="http://schemas.microsoft.com/office/drawing/2014/main" id="{21916DCF-A1B0-0E0A-EB66-C1FACAC148E8}"/>
                </a:ext>
              </a:extLst>
            </p:cNvPr>
            <p:cNvPicPr>
              <a:picLocks noChangeAspect="1"/>
            </p:cNvPicPr>
            <p:nvPr/>
          </p:nvPicPr>
          <p:blipFill>
            <a:blip r:embed="rId5"/>
            <a:stretch>
              <a:fillRect/>
            </a:stretch>
          </p:blipFill>
          <p:spPr>
            <a:xfrm>
              <a:off x="5453660" y="4021798"/>
              <a:ext cx="327907" cy="477879"/>
            </a:xfrm>
            <a:prstGeom prst="rect">
              <a:avLst/>
            </a:prstGeom>
          </p:spPr>
        </p:pic>
        <p:pic>
          <p:nvPicPr>
            <p:cNvPr id="94" name="Picture 93">
              <a:extLst>
                <a:ext uri="{FF2B5EF4-FFF2-40B4-BE49-F238E27FC236}">
                  <a16:creationId xmlns:a16="http://schemas.microsoft.com/office/drawing/2014/main" id="{BC189304-7BB3-A151-7F73-65232C62A3A4}"/>
                </a:ext>
              </a:extLst>
            </p:cNvPr>
            <p:cNvPicPr>
              <a:picLocks noChangeAspect="1"/>
            </p:cNvPicPr>
            <p:nvPr/>
          </p:nvPicPr>
          <p:blipFill>
            <a:blip r:embed="rId5"/>
            <a:stretch>
              <a:fillRect/>
            </a:stretch>
          </p:blipFill>
          <p:spPr>
            <a:xfrm>
              <a:off x="5828900" y="4022297"/>
              <a:ext cx="327907" cy="477879"/>
            </a:xfrm>
            <a:prstGeom prst="rect">
              <a:avLst/>
            </a:prstGeom>
          </p:spPr>
        </p:pic>
        <p:pic>
          <p:nvPicPr>
            <p:cNvPr id="95" name="Picture 94">
              <a:extLst>
                <a:ext uri="{FF2B5EF4-FFF2-40B4-BE49-F238E27FC236}">
                  <a16:creationId xmlns:a16="http://schemas.microsoft.com/office/drawing/2014/main" id="{C3AC2896-D7CB-703B-3222-4355748E337C}"/>
                </a:ext>
              </a:extLst>
            </p:cNvPr>
            <p:cNvPicPr>
              <a:picLocks noChangeAspect="1"/>
            </p:cNvPicPr>
            <p:nvPr/>
          </p:nvPicPr>
          <p:blipFill>
            <a:blip r:embed="rId5"/>
            <a:stretch>
              <a:fillRect/>
            </a:stretch>
          </p:blipFill>
          <p:spPr>
            <a:xfrm>
              <a:off x="5607234" y="4531559"/>
              <a:ext cx="327907" cy="477879"/>
            </a:xfrm>
            <a:prstGeom prst="rect">
              <a:avLst/>
            </a:prstGeom>
          </p:spPr>
        </p:pic>
        <p:pic>
          <p:nvPicPr>
            <p:cNvPr id="97" name="Picture 96">
              <a:extLst>
                <a:ext uri="{FF2B5EF4-FFF2-40B4-BE49-F238E27FC236}">
                  <a16:creationId xmlns:a16="http://schemas.microsoft.com/office/drawing/2014/main" id="{D2A0DCFC-0A7C-3C54-10E9-8C5DE63415B5}"/>
                </a:ext>
              </a:extLst>
            </p:cNvPr>
            <p:cNvPicPr>
              <a:picLocks noChangeAspect="1"/>
            </p:cNvPicPr>
            <p:nvPr/>
          </p:nvPicPr>
          <p:blipFill>
            <a:blip r:embed="rId5"/>
            <a:stretch>
              <a:fillRect/>
            </a:stretch>
          </p:blipFill>
          <p:spPr>
            <a:xfrm>
              <a:off x="5982474" y="4532058"/>
              <a:ext cx="327907" cy="477879"/>
            </a:xfrm>
            <a:prstGeom prst="rect">
              <a:avLst/>
            </a:prstGeom>
          </p:spPr>
        </p:pic>
      </p:grpSp>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6"/>
          <a:stretch>
            <a:fillRect/>
          </a:stretch>
        </p:blipFill>
        <p:spPr>
          <a:xfrm>
            <a:off x="-2434" y="4770121"/>
            <a:ext cx="2197197" cy="1230629"/>
          </a:xfrm>
          <a:prstGeom prst="rect">
            <a:avLst/>
          </a:prstGeom>
        </p:spPr>
      </p:pic>
      <p:sp>
        <p:nvSpPr>
          <p:cNvPr id="66" name="Freeform: Shape 65">
            <a:extLst>
              <a:ext uri="{FF2B5EF4-FFF2-40B4-BE49-F238E27FC236}">
                <a16:creationId xmlns:a16="http://schemas.microsoft.com/office/drawing/2014/main" id="{B2DF902E-6072-759C-D592-B65B6453E4E9}"/>
              </a:ext>
            </a:extLst>
          </p:cNvPr>
          <p:cNvSpPr/>
          <p:nvPr/>
        </p:nvSpPr>
        <p:spPr>
          <a:xfrm>
            <a:off x="1931670" y="2171700"/>
            <a:ext cx="5452110" cy="1337310"/>
          </a:xfrm>
          <a:custGeom>
            <a:avLst/>
            <a:gdLst>
              <a:gd name="connsiteX0" fmla="*/ 7269480 w 7269480"/>
              <a:gd name="connsiteY0" fmla="*/ 1783080 h 1783080"/>
              <a:gd name="connsiteX1" fmla="*/ 4475480 w 7269480"/>
              <a:gd name="connsiteY1" fmla="*/ 350520 h 1783080"/>
              <a:gd name="connsiteX2" fmla="*/ 0 w 7269480"/>
              <a:gd name="connsiteY2" fmla="*/ 0 h 1783080"/>
            </a:gdLst>
            <a:ahLst/>
            <a:cxnLst>
              <a:cxn ang="0">
                <a:pos x="connsiteX0" y="connsiteY0"/>
              </a:cxn>
              <a:cxn ang="0">
                <a:pos x="connsiteX1" y="connsiteY1"/>
              </a:cxn>
              <a:cxn ang="0">
                <a:pos x="connsiteX2" y="connsiteY2"/>
              </a:cxn>
            </a:cxnLst>
            <a:rect l="l" t="t" r="r" b="b"/>
            <a:pathLst>
              <a:path w="7269480" h="1783080">
                <a:moveTo>
                  <a:pt x="7269480" y="1783080"/>
                </a:moveTo>
                <a:cubicBezTo>
                  <a:pt x="6478270" y="1215390"/>
                  <a:pt x="5687060" y="647700"/>
                  <a:pt x="4475480" y="350520"/>
                </a:cubicBezTo>
                <a:cubicBezTo>
                  <a:pt x="3263900" y="53340"/>
                  <a:pt x="1631950" y="26670"/>
                  <a:pt x="0" y="0"/>
                </a:cubicBezTo>
              </a:path>
            </a:pathLst>
          </a:custGeom>
          <a:ln w="19050">
            <a:solidFill>
              <a:schemeClr val="accent2"/>
            </a:solidFill>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7">
            <a:duotone>
              <a:schemeClr val="bg2">
                <a:shade val="45000"/>
                <a:satMod val="135000"/>
              </a:schemeClr>
              <a:prstClr val="white"/>
            </a:duotone>
          </a:blip>
          <a:stretch>
            <a:fillRect/>
          </a:stretch>
        </p:blipFill>
        <p:spPr>
          <a:xfrm>
            <a:off x="7867464" y="1049806"/>
            <a:ext cx="923624" cy="4846740"/>
          </a:xfrm>
          <a:prstGeom prst="rect">
            <a:avLst/>
          </a:prstGeom>
        </p:spPr>
      </p:pic>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8"/>
          <a:stretch>
            <a:fillRect/>
          </a:stretch>
        </p:blipFill>
        <p:spPr>
          <a:xfrm>
            <a:off x="3210577" y="1478873"/>
            <a:ext cx="3996275" cy="3900254"/>
          </a:xfrm>
          <a:prstGeom prst="rect">
            <a:avLst/>
          </a:prstGeom>
          <a:ln w="19050">
            <a:prstDash val="solid"/>
            <a:headEnd type="none" w="med" len="med"/>
            <a:tailEnd type="triangle" w="med" len="med"/>
          </a:ln>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89185" t="12889" r="1630" b="81161"/>
          <a:stretch/>
        </p:blipFill>
        <p:spPr>
          <a:xfrm>
            <a:off x="2986733" y="2970213"/>
            <a:ext cx="472440" cy="306086"/>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45482" t="1556" r="45555" b="92593"/>
          <a:stretch/>
        </p:blipFill>
        <p:spPr>
          <a:xfrm>
            <a:off x="3356390" y="4588336"/>
            <a:ext cx="461010" cy="30099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9">
            <a:extLst>
              <a:ext uri="{28A0092B-C50C-407E-A947-70E740481C1C}">
                <a14:useLocalDpi xmlns:a14="http://schemas.microsoft.com/office/drawing/2010/main" val="0"/>
              </a:ext>
            </a:extLst>
          </a:blip>
          <a:srcRect l="71852" t="64074" r="19185" b="30148"/>
          <a:stretch/>
        </p:blipFill>
        <p:spPr>
          <a:xfrm>
            <a:off x="6855547" y="4563467"/>
            <a:ext cx="461010" cy="29718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10370" t="35630" r="80593" b="58444"/>
          <a:stretch/>
        </p:blipFill>
        <p:spPr>
          <a:xfrm>
            <a:off x="4907060" y="3383212"/>
            <a:ext cx="464820" cy="304800"/>
          </a:xfrm>
          <a:prstGeom prst="rect">
            <a:avLst/>
          </a:prstGeom>
        </p:spPr>
      </p:pic>
      <p:sp>
        <p:nvSpPr>
          <p:cNvPr id="96" name="TextBox 95">
            <a:extLst>
              <a:ext uri="{FF2B5EF4-FFF2-40B4-BE49-F238E27FC236}">
                <a16:creationId xmlns:a16="http://schemas.microsoft.com/office/drawing/2014/main" id="{1738E696-4914-7E17-37F4-291817365707}"/>
              </a:ext>
            </a:extLst>
          </p:cNvPr>
          <p:cNvSpPr txBox="1"/>
          <p:nvPr/>
        </p:nvSpPr>
        <p:spPr>
          <a:xfrm>
            <a:off x="1512049" y="885859"/>
            <a:ext cx="6633162" cy="830997"/>
          </a:xfrm>
          <a:prstGeom prst="rect">
            <a:avLst/>
          </a:prstGeom>
          <a:noFill/>
        </p:spPr>
        <p:txBody>
          <a:bodyPr wrap="square" rtlCol="0">
            <a:spAutoFit/>
          </a:bodyPr>
          <a:lstStyle/>
          <a:p>
            <a:pPr algn="ctr" defTabSz="685800">
              <a:defRPr/>
            </a:pPr>
            <a:r>
              <a:rPr lang="en-GB" sz="1200"/>
              <a:t>On receipt of a Notification Message, a Global Cache downloads a copy of the data for public access and publishes a new Notification Message advertising that the data is available there. Global Brokers subscribe to those Notification Messages and republish them</a:t>
            </a:r>
          </a:p>
          <a:p>
            <a:pPr algn="ctr" defTabSz="685800">
              <a:defRPr/>
            </a:pPr>
            <a:endParaRPr lang="en-GB" sz="1200"/>
          </a:p>
        </p:txBody>
      </p:sp>
      <p:grpSp>
        <p:nvGrpSpPr>
          <p:cNvPr id="3" name="Group 2">
            <a:extLst>
              <a:ext uri="{FF2B5EF4-FFF2-40B4-BE49-F238E27FC236}">
                <a16:creationId xmlns:a16="http://schemas.microsoft.com/office/drawing/2014/main" id="{ADC421CA-927D-F5B6-48E1-A0359C51EFFB}"/>
              </a:ext>
            </a:extLst>
          </p:cNvPr>
          <p:cNvGrpSpPr/>
          <p:nvPr/>
        </p:nvGrpSpPr>
        <p:grpSpPr>
          <a:xfrm>
            <a:off x="7887052" y="2277132"/>
            <a:ext cx="893315" cy="1135268"/>
            <a:chOff x="6712811" y="3048776"/>
            <a:chExt cx="1191086" cy="1513691"/>
          </a:xfrm>
        </p:grpSpPr>
        <p:grpSp>
          <p:nvGrpSpPr>
            <p:cNvPr id="4" name="Group 3">
              <a:extLst>
                <a:ext uri="{FF2B5EF4-FFF2-40B4-BE49-F238E27FC236}">
                  <a16:creationId xmlns:a16="http://schemas.microsoft.com/office/drawing/2014/main" id="{B071A133-2D19-1823-CABE-8A829115BE5D}"/>
                </a:ext>
              </a:extLst>
            </p:cNvPr>
            <p:cNvGrpSpPr/>
            <p:nvPr/>
          </p:nvGrpSpPr>
          <p:grpSpPr>
            <a:xfrm>
              <a:off x="6712811" y="3387134"/>
              <a:ext cx="1191086" cy="1175333"/>
              <a:chOff x="5036819" y="3700401"/>
              <a:chExt cx="1191086" cy="1175333"/>
            </a:xfrm>
          </p:grpSpPr>
          <p:sp>
            <p:nvSpPr>
              <p:cNvPr id="16" name="Rectangle: Rounded Corners 15">
                <a:extLst>
                  <a:ext uri="{FF2B5EF4-FFF2-40B4-BE49-F238E27FC236}">
                    <a16:creationId xmlns:a16="http://schemas.microsoft.com/office/drawing/2014/main" id="{26657F0D-D573-E62E-F337-893FF1AC42BD}"/>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57" name="TextBox 56">
                <a:extLst>
                  <a:ext uri="{FF2B5EF4-FFF2-40B4-BE49-F238E27FC236}">
                    <a16:creationId xmlns:a16="http://schemas.microsoft.com/office/drawing/2014/main" id="{52B035E2-A097-F4EC-CE28-E4216646ADFA}"/>
                  </a:ext>
                </a:extLst>
              </p:cNvPr>
              <p:cNvSpPr txBox="1"/>
              <p:nvPr/>
            </p:nvSpPr>
            <p:spPr>
              <a:xfrm>
                <a:off x="5048712" y="4017585"/>
                <a:ext cx="1179193" cy="615553"/>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Cache</a:t>
                </a:r>
              </a:p>
            </p:txBody>
          </p:sp>
        </p:grpSp>
        <p:grpSp>
          <p:nvGrpSpPr>
            <p:cNvPr id="6" name="Group 5">
              <a:extLst>
                <a:ext uri="{FF2B5EF4-FFF2-40B4-BE49-F238E27FC236}">
                  <a16:creationId xmlns:a16="http://schemas.microsoft.com/office/drawing/2014/main" id="{53AFED06-83B1-B7EA-3307-88197F8D07B9}"/>
                </a:ext>
              </a:extLst>
            </p:cNvPr>
            <p:cNvGrpSpPr/>
            <p:nvPr/>
          </p:nvGrpSpPr>
          <p:grpSpPr>
            <a:xfrm>
              <a:off x="6968475" y="3048776"/>
              <a:ext cx="664523" cy="676715"/>
              <a:chOff x="6976094" y="2574516"/>
              <a:chExt cx="664523" cy="676715"/>
            </a:xfrm>
          </p:grpSpPr>
          <p:pic>
            <p:nvPicPr>
              <p:cNvPr id="7" name="Picture 6">
                <a:extLst>
                  <a:ext uri="{FF2B5EF4-FFF2-40B4-BE49-F238E27FC236}">
                    <a16:creationId xmlns:a16="http://schemas.microsoft.com/office/drawing/2014/main" id="{4A8FD49B-D63B-CD87-CF73-A570A5BA04F1}"/>
                  </a:ext>
                </a:extLst>
              </p:cNvPr>
              <p:cNvPicPr>
                <a:picLocks noChangeAspect="1"/>
              </p:cNvPicPr>
              <p:nvPr/>
            </p:nvPicPr>
            <p:blipFill>
              <a:blip r:embed="rId3"/>
              <a:stretch>
                <a:fillRect/>
              </a:stretch>
            </p:blipFill>
            <p:spPr>
              <a:xfrm>
                <a:off x="6976094" y="2574516"/>
                <a:ext cx="664522" cy="676715"/>
              </a:xfrm>
              <a:prstGeom prst="rect">
                <a:avLst/>
              </a:prstGeom>
            </p:spPr>
          </p:pic>
          <p:pic>
            <p:nvPicPr>
              <p:cNvPr id="8" name="Picture 7">
                <a:extLst>
                  <a:ext uri="{FF2B5EF4-FFF2-40B4-BE49-F238E27FC236}">
                    <a16:creationId xmlns:a16="http://schemas.microsoft.com/office/drawing/2014/main" id="{627C72A7-03A3-5E1C-3F46-122E28562566}"/>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Effect>
                          <a14:brightnessContrast bright="-20000" contrast="40000"/>
                        </a14:imgEffect>
                      </a14:imgLayer>
                    </a14:imgProps>
                  </a:ext>
                </a:extLst>
              </a:blip>
              <a:stretch>
                <a:fillRect/>
              </a:stretch>
            </p:blipFill>
            <p:spPr>
              <a:xfrm>
                <a:off x="7044932" y="2644373"/>
                <a:ext cx="526845" cy="528534"/>
              </a:xfrm>
              <a:prstGeom prst="ellipse">
                <a:avLst/>
              </a:prstGeom>
              <a:solidFill>
                <a:schemeClr val="bg1"/>
              </a:solidFill>
            </p:spPr>
          </p:pic>
          <p:pic>
            <p:nvPicPr>
              <p:cNvPr id="9" name="Picture 8">
                <a:extLst>
                  <a:ext uri="{FF2B5EF4-FFF2-40B4-BE49-F238E27FC236}">
                    <a16:creationId xmlns:a16="http://schemas.microsoft.com/office/drawing/2014/main" id="{75CB3578-A1FA-773C-B5F5-3802A3AE900C}"/>
                  </a:ext>
                </a:extLst>
              </p:cNvPr>
              <p:cNvPicPr>
                <a:picLocks noChangeAspect="1"/>
              </p:cNvPicPr>
              <p:nvPr/>
            </p:nvPicPr>
            <p:blipFill>
              <a:blip r:embed="rId3"/>
              <a:stretch>
                <a:fillRect/>
              </a:stretch>
            </p:blipFill>
            <p:spPr>
              <a:xfrm>
                <a:off x="6976095" y="2574516"/>
                <a:ext cx="664522" cy="676715"/>
              </a:xfrm>
              <a:prstGeom prst="rect">
                <a:avLst/>
              </a:prstGeom>
            </p:spPr>
          </p:pic>
          <p:pic>
            <p:nvPicPr>
              <p:cNvPr id="10" name="Picture 9">
                <a:extLst>
                  <a:ext uri="{FF2B5EF4-FFF2-40B4-BE49-F238E27FC236}">
                    <a16:creationId xmlns:a16="http://schemas.microsoft.com/office/drawing/2014/main" id="{0530550D-07C1-B361-DB06-611484E9F6FA}"/>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Effect>
                          <a14:brightnessContrast bright="-20000" contrast="40000"/>
                        </a14:imgEffect>
                      </a14:imgLayer>
                    </a14:imgProps>
                  </a:ext>
                </a:extLst>
              </a:blip>
              <a:stretch>
                <a:fillRect/>
              </a:stretch>
            </p:blipFill>
            <p:spPr>
              <a:xfrm>
                <a:off x="7064641" y="2664144"/>
                <a:ext cx="487430" cy="488992"/>
              </a:xfrm>
              <a:prstGeom prst="ellipse">
                <a:avLst/>
              </a:prstGeom>
              <a:solidFill>
                <a:schemeClr val="bg1"/>
              </a:solidFill>
            </p:spPr>
          </p:pic>
        </p:grpSp>
      </p:grpSp>
      <p:pic>
        <p:nvPicPr>
          <p:cNvPr id="59" name="Picture 58">
            <a:extLst>
              <a:ext uri="{FF2B5EF4-FFF2-40B4-BE49-F238E27FC236}">
                <a16:creationId xmlns:a16="http://schemas.microsoft.com/office/drawing/2014/main" id="{B265BCEC-777D-82C5-082F-59E8DB261D23}"/>
              </a:ext>
            </a:extLst>
          </p:cNvPr>
          <p:cNvPicPr>
            <a:picLocks noChangeAspect="1"/>
          </p:cNvPicPr>
          <p:nvPr/>
        </p:nvPicPr>
        <p:blipFill rotWithShape="1">
          <a:blip r:embed="rId12"/>
          <a:srcRect t="4146" b="6043"/>
          <a:stretch/>
        </p:blipFill>
        <p:spPr>
          <a:xfrm>
            <a:off x="4138021" y="3218496"/>
            <a:ext cx="451426" cy="264029"/>
          </a:xfrm>
          <a:prstGeom prst="rect">
            <a:avLst/>
          </a:prstGeom>
        </p:spPr>
      </p:pic>
      <p:grpSp>
        <p:nvGrpSpPr>
          <p:cNvPr id="60" name="Group 59">
            <a:extLst>
              <a:ext uri="{FF2B5EF4-FFF2-40B4-BE49-F238E27FC236}">
                <a16:creationId xmlns:a16="http://schemas.microsoft.com/office/drawing/2014/main" id="{F1482CF8-C6BE-ABF4-C1A7-0C22B4B37B55}"/>
              </a:ext>
            </a:extLst>
          </p:cNvPr>
          <p:cNvGrpSpPr/>
          <p:nvPr/>
        </p:nvGrpSpPr>
        <p:grpSpPr>
          <a:xfrm>
            <a:off x="7249216" y="4083305"/>
            <a:ext cx="472440" cy="312420"/>
            <a:chOff x="1328657" y="2948702"/>
            <a:chExt cx="629920" cy="416560"/>
          </a:xfrm>
        </p:grpSpPr>
        <p:pic>
          <p:nvPicPr>
            <p:cNvPr id="61" name="Picture 60" descr="A group of flags of different countries/regions&#10;&#10;Description automatically generated">
              <a:extLst>
                <a:ext uri="{FF2B5EF4-FFF2-40B4-BE49-F238E27FC236}">
                  <a16:creationId xmlns:a16="http://schemas.microsoft.com/office/drawing/2014/main" id="{6D408140-2844-B644-D99B-5C53042A20A4}"/>
                </a:ext>
              </a:extLst>
            </p:cNvPr>
            <p:cNvPicPr>
              <a:picLocks noChangeAspect="1"/>
            </p:cNvPicPr>
            <p:nvPr/>
          </p:nvPicPr>
          <p:blipFill rotWithShape="1">
            <a:blip r:embed="rId9">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62" name="Rectangle: Rounded Corners 61">
              <a:extLst>
                <a:ext uri="{FF2B5EF4-FFF2-40B4-BE49-F238E27FC236}">
                  <a16:creationId xmlns:a16="http://schemas.microsoft.com/office/drawing/2014/main" id="{14C9F5F3-D473-CDAC-2EFB-2050C7453951}"/>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63" name="Group 62">
            <a:extLst>
              <a:ext uri="{FF2B5EF4-FFF2-40B4-BE49-F238E27FC236}">
                <a16:creationId xmlns:a16="http://schemas.microsoft.com/office/drawing/2014/main" id="{09BB6522-E6E4-A02F-C500-603B4B7C0B35}"/>
              </a:ext>
            </a:extLst>
          </p:cNvPr>
          <p:cNvGrpSpPr/>
          <p:nvPr/>
        </p:nvGrpSpPr>
        <p:grpSpPr>
          <a:xfrm>
            <a:off x="7385649" y="3506849"/>
            <a:ext cx="468630" cy="316230"/>
            <a:chOff x="2387497" y="2716584"/>
            <a:chExt cx="624840" cy="421640"/>
          </a:xfrm>
        </p:grpSpPr>
        <p:pic>
          <p:nvPicPr>
            <p:cNvPr id="64" name="Picture 63" descr="A group of flags of different countries/regions&#10;&#10;Description automatically generated">
              <a:extLst>
                <a:ext uri="{FF2B5EF4-FFF2-40B4-BE49-F238E27FC236}">
                  <a16:creationId xmlns:a16="http://schemas.microsoft.com/office/drawing/2014/main" id="{2C159E08-C353-3F53-BC9A-CDF77665CE3A}"/>
                </a:ext>
              </a:extLst>
            </p:cNvPr>
            <p:cNvPicPr>
              <a:picLocks noChangeAspect="1"/>
            </p:cNvPicPr>
            <p:nvPr/>
          </p:nvPicPr>
          <p:blipFill rotWithShape="1">
            <a:blip r:embed="rId9">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72" name="Rectangle: Rounded Corners 71">
              <a:extLst>
                <a:ext uri="{FF2B5EF4-FFF2-40B4-BE49-F238E27FC236}">
                  <a16:creationId xmlns:a16="http://schemas.microsoft.com/office/drawing/2014/main" id="{60C1BAB2-44BC-53FB-06EE-35078025AF0D}"/>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73" name="Picture 72" descr="A group of flags of different countries/regions&#10;&#10;Description automatically generated">
            <a:extLst>
              <a:ext uri="{FF2B5EF4-FFF2-40B4-BE49-F238E27FC236}">
                <a16:creationId xmlns:a16="http://schemas.microsoft.com/office/drawing/2014/main" id="{001BF17E-A96C-1079-C996-ACD82B9E3863}"/>
              </a:ext>
            </a:extLst>
          </p:cNvPr>
          <p:cNvPicPr>
            <a:picLocks noChangeAspect="1"/>
          </p:cNvPicPr>
          <p:nvPr/>
        </p:nvPicPr>
        <p:blipFill rotWithShape="1">
          <a:blip r:embed="rId9">
            <a:extLst>
              <a:ext uri="{28A0092B-C50C-407E-A947-70E740481C1C}">
                <a14:useLocalDpi xmlns:a14="http://schemas.microsoft.com/office/drawing/2010/main" val="0"/>
              </a:ext>
            </a:extLst>
          </a:blip>
          <a:srcRect l="27926" t="35852" r="63037" b="58296"/>
          <a:stretch/>
        </p:blipFill>
        <p:spPr>
          <a:xfrm>
            <a:off x="5592136" y="3160712"/>
            <a:ext cx="464820" cy="300990"/>
          </a:xfrm>
          <a:prstGeom prst="rect">
            <a:avLst/>
          </a:prstGeom>
        </p:spPr>
      </p:pic>
      <p:sp>
        <p:nvSpPr>
          <p:cNvPr id="58" name="Freeform: Shape 57">
            <a:extLst>
              <a:ext uri="{FF2B5EF4-FFF2-40B4-BE49-F238E27FC236}">
                <a16:creationId xmlns:a16="http://schemas.microsoft.com/office/drawing/2014/main" id="{960321BB-DA81-4012-1240-E66573A6451F}"/>
              </a:ext>
            </a:extLst>
          </p:cNvPr>
          <p:cNvSpPr/>
          <p:nvPr/>
        </p:nvSpPr>
        <p:spPr>
          <a:xfrm>
            <a:off x="1920240" y="2274570"/>
            <a:ext cx="2221230" cy="929640"/>
          </a:xfrm>
          <a:custGeom>
            <a:avLst/>
            <a:gdLst>
              <a:gd name="connsiteX0" fmla="*/ 2961640 w 2961640"/>
              <a:gd name="connsiteY0" fmla="*/ 1239520 h 1239520"/>
              <a:gd name="connsiteX1" fmla="*/ 1737360 w 2961640"/>
              <a:gd name="connsiteY1" fmla="*/ 345440 h 1239520"/>
              <a:gd name="connsiteX2" fmla="*/ 0 w 2961640"/>
              <a:gd name="connsiteY2" fmla="*/ 0 h 1239520"/>
            </a:gdLst>
            <a:ahLst/>
            <a:cxnLst>
              <a:cxn ang="0">
                <a:pos x="connsiteX0" y="connsiteY0"/>
              </a:cxn>
              <a:cxn ang="0">
                <a:pos x="connsiteX1" y="connsiteY1"/>
              </a:cxn>
              <a:cxn ang="0">
                <a:pos x="connsiteX2" y="connsiteY2"/>
              </a:cxn>
            </a:cxnLst>
            <a:rect l="l" t="t" r="r" b="b"/>
            <a:pathLst>
              <a:path w="2961640" h="1239520">
                <a:moveTo>
                  <a:pt x="2961640" y="1239520"/>
                </a:moveTo>
                <a:cubicBezTo>
                  <a:pt x="2596303" y="895773"/>
                  <a:pt x="2230967" y="552027"/>
                  <a:pt x="1737360" y="345440"/>
                </a:cubicBezTo>
                <a:cubicBezTo>
                  <a:pt x="1243753" y="138853"/>
                  <a:pt x="621876" y="69426"/>
                  <a:pt x="0" y="0"/>
                </a:cubicBezTo>
              </a:path>
            </a:pathLst>
          </a:custGeom>
          <a:ln w="19050">
            <a:solidFill>
              <a:schemeClr val="accent2"/>
            </a:solidFill>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65" name="Freeform: Shape 64">
            <a:extLst>
              <a:ext uri="{FF2B5EF4-FFF2-40B4-BE49-F238E27FC236}">
                <a16:creationId xmlns:a16="http://schemas.microsoft.com/office/drawing/2014/main" id="{AD128EEA-69F8-99B8-C589-53CFEA6D0313}"/>
              </a:ext>
            </a:extLst>
          </p:cNvPr>
          <p:cNvSpPr/>
          <p:nvPr/>
        </p:nvSpPr>
        <p:spPr>
          <a:xfrm>
            <a:off x="1924050" y="2217420"/>
            <a:ext cx="3642360" cy="922020"/>
          </a:xfrm>
          <a:custGeom>
            <a:avLst/>
            <a:gdLst>
              <a:gd name="connsiteX0" fmla="*/ 4856480 w 4856480"/>
              <a:gd name="connsiteY0" fmla="*/ 1229360 h 1229360"/>
              <a:gd name="connsiteX1" fmla="*/ 3175000 w 4856480"/>
              <a:gd name="connsiteY1" fmla="*/ 447040 h 1229360"/>
              <a:gd name="connsiteX2" fmla="*/ 0 w 4856480"/>
              <a:gd name="connsiteY2" fmla="*/ 0 h 1229360"/>
            </a:gdLst>
            <a:ahLst/>
            <a:cxnLst>
              <a:cxn ang="0">
                <a:pos x="connsiteX0" y="connsiteY0"/>
              </a:cxn>
              <a:cxn ang="0">
                <a:pos x="connsiteX1" y="connsiteY1"/>
              </a:cxn>
              <a:cxn ang="0">
                <a:pos x="connsiteX2" y="connsiteY2"/>
              </a:cxn>
            </a:cxnLst>
            <a:rect l="l" t="t" r="r" b="b"/>
            <a:pathLst>
              <a:path w="4856480" h="1229360">
                <a:moveTo>
                  <a:pt x="4856480" y="1229360"/>
                </a:moveTo>
                <a:cubicBezTo>
                  <a:pt x="4420446" y="940646"/>
                  <a:pt x="3984413" y="651933"/>
                  <a:pt x="3175000" y="447040"/>
                </a:cubicBezTo>
                <a:cubicBezTo>
                  <a:pt x="2365587" y="242147"/>
                  <a:pt x="1182793" y="121073"/>
                  <a:pt x="0" y="0"/>
                </a:cubicBezTo>
              </a:path>
            </a:pathLst>
          </a:custGeom>
          <a:ln w="19050">
            <a:solidFill>
              <a:schemeClr val="accent2"/>
            </a:solidFill>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67" name="Freeform: Shape 66">
            <a:extLst>
              <a:ext uri="{FF2B5EF4-FFF2-40B4-BE49-F238E27FC236}">
                <a16:creationId xmlns:a16="http://schemas.microsoft.com/office/drawing/2014/main" id="{A7D9F3CF-EB77-5ADD-7263-2B8982A4C805}"/>
              </a:ext>
            </a:extLst>
          </p:cNvPr>
          <p:cNvSpPr/>
          <p:nvPr/>
        </p:nvSpPr>
        <p:spPr>
          <a:xfrm>
            <a:off x="1916430" y="2461260"/>
            <a:ext cx="4918710" cy="2294949"/>
          </a:xfrm>
          <a:custGeom>
            <a:avLst/>
            <a:gdLst>
              <a:gd name="connsiteX0" fmla="*/ 6543040 w 6543040"/>
              <a:gd name="connsiteY0" fmla="*/ 3098800 h 3098800"/>
              <a:gd name="connsiteX1" fmla="*/ 3307080 w 6543040"/>
              <a:gd name="connsiteY1" fmla="*/ 2788920 h 3098800"/>
              <a:gd name="connsiteX2" fmla="*/ 0 w 6543040"/>
              <a:gd name="connsiteY2" fmla="*/ 0 h 3098800"/>
              <a:gd name="connsiteX0" fmla="*/ 6543040 w 6543040"/>
              <a:gd name="connsiteY0" fmla="*/ 3098800 h 3098800"/>
              <a:gd name="connsiteX1" fmla="*/ 3307080 w 6543040"/>
              <a:gd name="connsiteY1" fmla="*/ 2788920 h 3098800"/>
              <a:gd name="connsiteX2" fmla="*/ 0 w 6543040"/>
              <a:gd name="connsiteY2" fmla="*/ 0 h 3098800"/>
              <a:gd name="connsiteX0" fmla="*/ 6543040 w 6543040"/>
              <a:gd name="connsiteY0" fmla="*/ 3098800 h 3098800"/>
              <a:gd name="connsiteX1" fmla="*/ 3307080 w 6543040"/>
              <a:gd name="connsiteY1" fmla="*/ 2788920 h 3098800"/>
              <a:gd name="connsiteX2" fmla="*/ 0 w 6543040"/>
              <a:gd name="connsiteY2" fmla="*/ 0 h 3098800"/>
              <a:gd name="connsiteX0" fmla="*/ 6558280 w 6558280"/>
              <a:gd name="connsiteY0" fmla="*/ 3037840 h 3037840"/>
              <a:gd name="connsiteX1" fmla="*/ 3307080 w 6558280"/>
              <a:gd name="connsiteY1" fmla="*/ 2788920 h 3037840"/>
              <a:gd name="connsiteX2" fmla="*/ 0 w 6558280"/>
              <a:gd name="connsiteY2" fmla="*/ 0 h 3037840"/>
              <a:gd name="connsiteX0" fmla="*/ 6558280 w 6558280"/>
              <a:gd name="connsiteY0" fmla="*/ 3037840 h 3059932"/>
              <a:gd name="connsiteX1" fmla="*/ 3307080 w 6558280"/>
              <a:gd name="connsiteY1" fmla="*/ 2788920 h 3059932"/>
              <a:gd name="connsiteX2" fmla="*/ 0 w 6558280"/>
              <a:gd name="connsiteY2" fmla="*/ 0 h 3059932"/>
            </a:gdLst>
            <a:ahLst/>
            <a:cxnLst>
              <a:cxn ang="0">
                <a:pos x="connsiteX0" y="connsiteY0"/>
              </a:cxn>
              <a:cxn ang="0">
                <a:pos x="connsiteX1" y="connsiteY1"/>
              </a:cxn>
              <a:cxn ang="0">
                <a:pos x="connsiteX2" y="connsiteY2"/>
              </a:cxn>
            </a:cxnLst>
            <a:rect l="l" t="t" r="r" b="b"/>
            <a:pathLst>
              <a:path w="6558280" h="3059932">
                <a:moveTo>
                  <a:pt x="6558280" y="3037840"/>
                </a:moveTo>
                <a:cubicBezTo>
                  <a:pt x="5479627" y="3061547"/>
                  <a:pt x="4365413" y="3130973"/>
                  <a:pt x="3307080" y="2788920"/>
                </a:cubicBezTo>
                <a:cubicBezTo>
                  <a:pt x="2104813" y="2313093"/>
                  <a:pt x="1108286" y="1136226"/>
                  <a:pt x="0" y="0"/>
                </a:cubicBezTo>
              </a:path>
            </a:pathLst>
          </a:custGeom>
          <a:ln w="19050">
            <a:solidFill>
              <a:schemeClr val="accent2"/>
            </a:solidFill>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grpSp>
        <p:nvGrpSpPr>
          <p:cNvPr id="71" name="Group 70">
            <a:extLst>
              <a:ext uri="{FF2B5EF4-FFF2-40B4-BE49-F238E27FC236}">
                <a16:creationId xmlns:a16="http://schemas.microsoft.com/office/drawing/2014/main" id="{33D461FA-A1ED-3C5A-A7FB-84807032B210}"/>
              </a:ext>
            </a:extLst>
          </p:cNvPr>
          <p:cNvGrpSpPr/>
          <p:nvPr/>
        </p:nvGrpSpPr>
        <p:grpSpPr>
          <a:xfrm>
            <a:off x="1586582" y="3467100"/>
            <a:ext cx="6247253" cy="2531178"/>
            <a:chOff x="2115443" y="3479800"/>
            <a:chExt cx="8329670" cy="3374904"/>
          </a:xfrm>
        </p:grpSpPr>
        <p:sp>
          <p:nvSpPr>
            <p:cNvPr id="69" name="TextBox 68">
              <a:extLst>
                <a:ext uri="{FF2B5EF4-FFF2-40B4-BE49-F238E27FC236}">
                  <a16:creationId xmlns:a16="http://schemas.microsoft.com/office/drawing/2014/main" id="{6A576D2C-AB4F-6B22-0AAB-CCE33001C23B}"/>
                </a:ext>
              </a:extLst>
            </p:cNvPr>
            <p:cNvSpPr txBox="1"/>
            <p:nvPr/>
          </p:nvSpPr>
          <p:spPr>
            <a:xfrm>
              <a:off x="2115443" y="5992929"/>
              <a:ext cx="8329670" cy="861775"/>
            </a:xfrm>
            <a:prstGeom prst="rect">
              <a:avLst/>
            </a:prstGeom>
            <a:noFill/>
          </p:spPr>
          <p:txBody>
            <a:bodyPr wrap="square" rtlCol="0">
              <a:spAutoFit/>
            </a:bodyPr>
            <a:lstStyle/>
            <a:p>
              <a:pPr algn="ctr" defTabSz="685800">
                <a:defRPr/>
              </a:pPr>
              <a:r>
                <a:rPr lang="en-GB" sz="1200"/>
                <a:t>Global Caches will receive Notification Messages advertising data from other Global Caches. If they have not already downloaded the data from the “origin” WIS2 Node, they download a copy from the peer Global Cache and publish a Notification Message that they have it too</a:t>
              </a:r>
            </a:p>
          </p:txBody>
        </p:sp>
        <p:sp>
          <p:nvSpPr>
            <p:cNvPr id="70" name="Freeform: Shape 69">
              <a:extLst>
                <a:ext uri="{FF2B5EF4-FFF2-40B4-BE49-F238E27FC236}">
                  <a16:creationId xmlns:a16="http://schemas.microsoft.com/office/drawing/2014/main" id="{1620C23F-B09C-E3C8-7193-5020831414C1}"/>
                </a:ext>
              </a:extLst>
            </p:cNvPr>
            <p:cNvSpPr/>
            <p:nvPr/>
          </p:nvSpPr>
          <p:spPr>
            <a:xfrm>
              <a:off x="7772400" y="3479800"/>
              <a:ext cx="1859280" cy="1046480"/>
            </a:xfrm>
            <a:custGeom>
              <a:avLst/>
              <a:gdLst>
                <a:gd name="connsiteX0" fmla="*/ 1859280 w 1859280"/>
                <a:gd name="connsiteY0" fmla="*/ 1046480 h 1046480"/>
                <a:gd name="connsiteX1" fmla="*/ 604520 w 1859280"/>
                <a:gd name="connsiteY1" fmla="*/ 797560 h 1046480"/>
                <a:gd name="connsiteX2" fmla="*/ 0 w 1859280"/>
                <a:gd name="connsiteY2" fmla="*/ 0 h 1046480"/>
              </a:gdLst>
              <a:ahLst/>
              <a:cxnLst>
                <a:cxn ang="0">
                  <a:pos x="connsiteX0" y="connsiteY0"/>
                </a:cxn>
                <a:cxn ang="0">
                  <a:pos x="connsiteX1" y="connsiteY1"/>
                </a:cxn>
                <a:cxn ang="0">
                  <a:pos x="connsiteX2" y="connsiteY2"/>
                </a:cxn>
              </a:cxnLst>
              <a:rect l="l" t="t" r="r" b="b"/>
              <a:pathLst>
                <a:path w="1859280" h="1046480">
                  <a:moveTo>
                    <a:pt x="1859280" y="1046480"/>
                  </a:moveTo>
                  <a:cubicBezTo>
                    <a:pt x="1386840" y="1009226"/>
                    <a:pt x="914400" y="971973"/>
                    <a:pt x="604520" y="797560"/>
                  </a:cubicBezTo>
                  <a:cubicBezTo>
                    <a:pt x="294640" y="623147"/>
                    <a:pt x="147320" y="311573"/>
                    <a:pt x="0" y="0"/>
                  </a:cubicBezTo>
                </a:path>
              </a:pathLst>
            </a:custGeom>
            <a:ln w="19050">
              <a:solidFill>
                <a:schemeClr val="accent2"/>
              </a:solidFill>
              <a:prstDash val="sysDash"/>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grpSp>
      <p:grpSp>
        <p:nvGrpSpPr>
          <p:cNvPr id="98" name="Group 97">
            <a:extLst>
              <a:ext uri="{FF2B5EF4-FFF2-40B4-BE49-F238E27FC236}">
                <a16:creationId xmlns:a16="http://schemas.microsoft.com/office/drawing/2014/main" id="{219489FF-49EF-2506-54E3-721C9DEDFF7D}"/>
              </a:ext>
            </a:extLst>
          </p:cNvPr>
          <p:cNvGrpSpPr/>
          <p:nvPr/>
        </p:nvGrpSpPr>
        <p:grpSpPr>
          <a:xfrm>
            <a:off x="735217" y="4290027"/>
            <a:ext cx="686406" cy="859826"/>
            <a:chOff x="5763630" y="5642167"/>
            <a:chExt cx="915208" cy="1146435"/>
          </a:xfrm>
        </p:grpSpPr>
        <p:grpSp>
          <p:nvGrpSpPr>
            <p:cNvPr id="99" name="Group 98">
              <a:extLst>
                <a:ext uri="{FF2B5EF4-FFF2-40B4-BE49-F238E27FC236}">
                  <a16:creationId xmlns:a16="http://schemas.microsoft.com/office/drawing/2014/main" id="{E6CDB769-4924-6BA5-3D66-1C072965850B}"/>
                </a:ext>
              </a:extLst>
            </p:cNvPr>
            <p:cNvGrpSpPr/>
            <p:nvPr/>
          </p:nvGrpSpPr>
          <p:grpSpPr>
            <a:xfrm>
              <a:off x="5763630" y="5662743"/>
              <a:ext cx="915208" cy="1125859"/>
              <a:chOff x="6469911" y="573024"/>
              <a:chExt cx="915208" cy="1125859"/>
            </a:xfrm>
          </p:grpSpPr>
          <p:sp>
            <p:nvSpPr>
              <p:cNvPr id="101" name="Rectangle: Rounded Corners 192">
                <a:extLst>
                  <a:ext uri="{FF2B5EF4-FFF2-40B4-BE49-F238E27FC236}">
                    <a16:creationId xmlns:a16="http://schemas.microsoft.com/office/drawing/2014/main" id="{601680DB-483D-9B22-0206-B4D73CA6BFD6}"/>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2" name="Rectangle 101">
                <a:extLst>
                  <a:ext uri="{FF2B5EF4-FFF2-40B4-BE49-F238E27FC236}">
                    <a16:creationId xmlns:a16="http://schemas.microsoft.com/office/drawing/2014/main" id="{17DFE363-30D5-536B-7CA2-B2F4A0AA8205}"/>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3" name="Isosceles Triangle 194">
                <a:extLst>
                  <a:ext uri="{FF2B5EF4-FFF2-40B4-BE49-F238E27FC236}">
                    <a16:creationId xmlns:a16="http://schemas.microsoft.com/office/drawing/2014/main" id="{AC9F27C8-6E47-D752-013E-12B577EA1FBD}"/>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04" name="Straight Connector 103">
                <a:extLst>
                  <a:ext uri="{FF2B5EF4-FFF2-40B4-BE49-F238E27FC236}">
                    <a16:creationId xmlns:a16="http://schemas.microsoft.com/office/drawing/2014/main" id="{63353696-0620-446B-803B-B91295B4C389}"/>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05" name="TextBox 104">
                <a:extLst>
                  <a:ext uri="{FF2B5EF4-FFF2-40B4-BE49-F238E27FC236}">
                    <a16:creationId xmlns:a16="http://schemas.microsoft.com/office/drawing/2014/main" id="{5A79BD68-0614-CFDD-329E-BA2EF7DCABEF}"/>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106" name="TextBox 105">
                <a:extLst>
                  <a:ext uri="{FF2B5EF4-FFF2-40B4-BE49-F238E27FC236}">
                    <a16:creationId xmlns:a16="http://schemas.microsoft.com/office/drawing/2014/main" id="{B82C6B02-4D71-A4FC-98AD-9004CCA8B6EE}"/>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100" name="Isosceles Triangle 191">
              <a:extLst>
                <a:ext uri="{FF2B5EF4-FFF2-40B4-BE49-F238E27FC236}">
                  <a16:creationId xmlns:a16="http://schemas.microsoft.com/office/drawing/2014/main" id="{E59BD09E-9887-E724-B94A-D83CED9353AC}"/>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223590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EA2EF2-EAF5-48FB-A301-1E55CE2F0B46}"/>
              </a:ext>
            </a:extLst>
          </p:cNvPr>
          <p:cNvSpPr>
            <a:spLocks noGrp="1"/>
          </p:cNvSpPr>
          <p:nvPr>
            <p:ph type="title"/>
          </p:nvPr>
        </p:nvSpPr>
        <p:spPr/>
        <p:txBody>
          <a:bodyPr/>
          <a:lstStyle/>
          <a:p>
            <a:r>
              <a:rPr lang="en-US" altLang="ja-JP" dirty="0"/>
              <a:t>WIS2 principles</a:t>
            </a:r>
            <a:endParaRPr lang="ja-JP" altLang="en-US" dirty="0"/>
          </a:p>
        </p:txBody>
      </p:sp>
    </p:spTree>
    <p:extLst>
      <p:ext uri="{BB962C8B-B14F-4D97-AF65-F5344CB8AC3E}">
        <p14:creationId xmlns:p14="http://schemas.microsoft.com/office/powerpoint/2010/main" val="1464784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5C6306E-D5CC-9364-AEC2-D15B02D52094}"/>
              </a:ext>
            </a:extLst>
          </p:cNvPr>
          <p:cNvPicPr>
            <a:picLocks noChangeAspect="1"/>
          </p:cNvPicPr>
          <p:nvPr/>
        </p:nvPicPr>
        <p:blipFill>
          <a:blip r:embed="rId3"/>
          <a:stretch>
            <a:fillRect/>
          </a:stretch>
        </p:blipFill>
        <p:spPr>
          <a:xfrm>
            <a:off x="35389" y="4731155"/>
            <a:ext cx="2197197" cy="1230629"/>
          </a:xfrm>
          <a:prstGeom prst="rect">
            <a:avLst/>
          </a:prstGeom>
        </p:spPr>
      </p:pic>
      <p:grpSp>
        <p:nvGrpSpPr>
          <p:cNvPr id="4" name="Group 3">
            <a:extLst>
              <a:ext uri="{FF2B5EF4-FFF2-40B4-BE49-F238E27FC236}">
                <a16:creationId xmlns:a16="http://schemas.microsoft.com/office/drawing/2014/main" id="{AEBAB22B-2E33-82BE-FFDC-A7EC58EAD5D8}"/>
              </a:ext>
            </a:extLst>
          </p:cNvPr>
          <p:cNvGrpSpPr/>
          <p:nvPr/>
        </p:nvGrpSpPr>
        <p:grpSpPr>
          <a:xfrm>
            <a:off x="129389" y="2210506"/>
            <a:ext cx="1806500" cy="2899867"/>
            <a:chOff x="4927089" y="1392421"/>
            <a:chExt cx="2408667" cy="3866489"/>
          </a:xfrm>
        </p:grpSpPr>
        <p:grpSp>
          <p:nvGrpSpPr>
            <p:cNvPr id="6" name="Group 5">
              <a:extLst>
                <a:ext uri="{FF2B5EF4-FFF2-40B4-BE49-F238E27FC236}">
                  <a16:creationId xmlns:a16="http://schemas.microsoft.com/office/drawing/2014/main" id="{D52E3A4B-B9CD-948F-02B3-E8E4DFAD6825}"/>
                </a:ext>
              </a:extLst>
            </p:cNvPr>
            <p:cNvGrpSpPr/>
            <p:nvPr/>
          </p:nvGrpSpPr>
          <p:grpSpPr>
            <a:xfrm>
              <a:off x="4927089" y="1683908"/>
              <a:ext cx="2408667" cy="3575002"/>
              <a:chOff x="4953000" y="695536"/>
              <a:chExt cx="2492444" cy="5135333"/>
            </a:xfrm>
          </p:grpSpPr>
          <p:sp>
            <p:nvSpPr>
              <p:cNvPr id="8" name="Rectangle: Rounded Corners 111">
                <a:extLst>
                  <a:ext uri="{FF2B5EF4-FFF2-40B4-BE49-F238E27FC236}">
                    <a16:creationId xmlns:a16="http://schemas.microsoft.com/office/drawing/2014/main" id="{51D26F50-EC5F-1163-8E87-F466C54FC426}"/>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9" name="TextBox 8">
                <a:extLst>
                  <a:ext uri="{FF2B5EF4-FFF2-40B4-BE49-F238E27FC236}">
                    <a16:creationId xmlns:a16="http://schemas.microsoft.com/office/drawing/2014/main" id="{1A803582-B65B-C65F-FFD8-1A4D339C3A18}"/>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7" name="Picture 6">
              <a:extLst>
                <a:ext uri="{FF2B5EF4-FFF2-40B4-BE49-F238E27FC236}">
                  <a16:creationId xmlns:a16="http://schemas.microsoft.com/office/drawing/2014/main" id="{D9B061EC-39C6-2BBE-0D5E-BA1382E92F8B}"/>
                </a:ext>
              </a:extLst>
            </p:cNvPr>
            <p:cNvPicPr>
              <a:picLocks noChangeAspect="1"/>
            </p:cNvPicPr>
            <p:nvPr/>
          </p:nvPicPr>
          <p:blipFill>
            <a:blip r:embed="rId4"/>
            <a:stretch>
              <a:fillRect/>
            </a:stretch>
          </p:blipFill>
          <p:spPr>
            <a:xfrm>
              <a:off x="5854819" y="1392421"/>
              <a:ext cx="518022" cy="504638"/>
            </a:xfrm>
            <a:prstGeom prst="rect">
              <a:avLst/>
            </a:prstGeom>
          </p:spPr>
        </p:pic>
      </p:grpSp>
      <p:grpSp>
        <p:nvGrpSpPr>
          <p:cNvPr id="10" name="Group 9">
            <a:extLst>
              <a:ext uri="{FF2B5EF4-FFF2-40B4-BE49-F238E27FC236}">
                <a16:creationId xmlns:a16="http://schemas.microsoft.com/office/drawing/2014/main" id="{49188B8B-E314-663C-DC50-57C78F862A82}"/>
              </a:ext>
            </a:extLst>
          </p:cNvPr>
          <p:cNvGrpSpPr/>
          <p:nvPr/>
        </p:nvGrpSpPr>
        <p:grpSpPr>
          <a:xfrm>
            <a:off x="419015" y="2619554"/>
            <a:ext cx="1599140" cy="892175"/>
            <a:chOff x="5313257" y="1290320"/>
            <a:chExt cx="2132187" cy="1189567"/>
          </a:xfrm>
        </p:grpSpPr>
        <p:sp>
          <p:nvSpPr>
            <p:cNvPr id="16" name="Rectangle 15">
              <a:extLst>
                <a:ext uri="{FF2B5EF4-FFF2-40B4-BE49-F238E27FC236}">
                  <a16:creationId xmlns:a16="http://schemas.microsoft.com/office/drawing/2014/main" id="{B3DC5D61-4921-85BA-5563-0C634440A4AD}"/>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57" name="Picture 56">
              <a:extLst>
                <a:ext uri="{FF2B5EF4-FFF2-40B4-BE49-F238E27FC236}">
                  <a16:creationId xmlns:a16="http://schemas.microsoft.com/office/drawing/2014/main" id="{35B03109-524E-A929-78E1-EF9FD3E5F58D}"/>
                </a:ext>
              </a:extLst>
            </p:cNvPr>
            <p:cNvPicPr>
              <a:picLocks noChangeAspect="1"/>
            </p:cNvPicPr>
            <p:nvPr/>
          </p:nvPicPr>
          <p:blipFill>
            <a:blip r:embed="rId5"/>
            <a:stretch>
              <a:fillRect/>
            </a:stretch>
          </p:blipFill>
          <p:spPr>
            <a:xfrm>
              <a:off x="5450838" y="1429250"/>
              <a:ext cx="312793" cy="455853"/>
            </a:xfrm>
            <a:prstGeom prst="rect">
              <a:avLst/>
            </a:prstGeom>
          </p:spPr>
        </p:pic>
        <p:pic>
          <p:nvPicPr>
            <p:cNvPr id="74" name="Picture 73">
              <a:extLst>
                <a:ext uri="{FF2B5EF4-FFF2-40B4-BE49-F238E27FC236}">
                  <a16:creationId xmlns:a16="http://schemas.microsoft.com/office/drawing/2014/main" id="{59A92922-DB70-44C8-D2DD-E122C6C1B8B9}"/>
                </a:ext>
              </a:extLst>
            </p:cNvPr>
            <p:cNvPicPr>
              <a:picLocks noChangeAspect="1"/>
            </p:cNvPicPr>
            <p:nvPr/>
          </p:nvPicPr>
          <p:blipFill>
            <a:blip r:embed="rId5"/>
            <a:stretch>
              <a:fillRect/>
            </a:stretch>
          </p:blipFill>
          <p:spPr>
            <a:xfrm>
              <a:off x="5828900" y="1429250"/>
              <a:ext cx="312793" cy="455853"/>
            </a:xfrm>
            <a:prstGeom prst="rect">
              <a:avLst/>
            </a:prstGeom>
          </p:spPr>
        </p:pic>
        <p:pic>
          <p:nvPicPr>
            <p:cNvPr id="75" name="Picture 74">
              <a:extLst>
                <a:ext uri="{FF2B5EF4-FFF2-40B4-BE49-F238E27FC236}">
                  <a16:creationId xmlns:a16="http://schemas.microsoft.com/office/drawing/2014/main" id="{3BA1A0CC-A3D4-A86B-D719-E056ED7D1DF2}"/>
                </a:ext>
              </a:extLst>
            </p:cNvPr>
            <p:cNvPicPr>
              <a:picLocks noChangeAspect="1"/>
            </p:cNvPicPr>
            <p:nvPr/>
          </p:nvPicPr>
          <p:blipFill>
            <a:blip r:embed="rId5"/>
            <a:stretch>
              <a:fillRect/>
            </a:stretch>
          </p:blipFill>
          <p:spPr>
            <a:xfrm>
              <a:off x="5607234" y="1927724"/>
              <a:ext cx="312793" cy="455853"/>
            </a:xfrm>
            <a:prstGeom prst="rect">
              <a:avLst/>
            </a:prstGeom>
          </p:spPr>
        </p:pic>
        <p:pic>
          <p:nvPicPr>
            <p:cNvPr id="76" name="Picture 75">
              <a:extLst>
                <a:ext uri="{FF2B5EF4-FFF2-40B4-BE49-F238E27FC236}">
                  <a16:creationId xmlns:a16="http://schemas.microsoft.com/office/drawing/2014/main" id="{DDBBA396-6D11-30B4-88B3-9709F7CDB9E9}"/>
                </a:ext>
              </a:extLst>
            </p:cNvPr>
            <p:cNvPicPr>
              <a:picLocks noChangeAspect="1"/>
            </p:cNvPicPr>
            <p:nvPr/>
          </p:nvPicPr>
          <p:blipFill>
            <a:blip r:embed="rId5"/>
            <a:stretch>
              <a:fillRect/>
            </a:stretch>
          </p:blipFill>
          <p:spPr>
            <a:xfrm>
              <a:off x="5985296" y="1927724"/>
              <a:ext cx="312793" cy="455853"/>
            </a:xfrm>
            <a:prstGeom prst="rect">
              <a:avLst/>
            </a:prstGeom>
          </p:spPr>
        </p:pic>
        <p:cxnSp>
          <p:nvCxnSpPr>
            <p:cNvPr id="77" name="Straight Connector 76">
              <a:extLst>
                <a:ext uri="{FF2B5EF4-FFF2-40B4-BE49-F238E27FC236}">
                  <a16:creationId xmlns:a16="http://schemas.microsoft.com/office/drawing/2014/main" id="{67D34703-5649-618B-9CB0-E7FB547164CD}"/>
                </a:ext>
              </a:extLst>
            </p:cNvPr>
            <p:cNvCxnSpPr>
              <a:cxnSpLocks/>
              <a:stCxn id="16"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78" name="Oval 77">
              <a:extLst>
                <a:ext uri="{FF2B5EF4-FFF2-40B4-BE49-F238E27FC236}">
                  <a16:creationId xmlns:a16="http://schemas.microsoft.com/office/drawing/2014/main" id="{BBD39D0B-0FB0-E8DC-3F7E-991C54EEEB58}"/>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9" name="TextBox 78">
              <a:extLst>
                <a:ext uri="{FF2B5EF4-FFF2-40B4-BE49-F238E27FC236}">
                  <a16:creationId xmlns:a16="http://schemas.microsoft.com/office/drawing/2014/main" id="{DEA799C2-B702-D966-81F8-ABD5139A8DA5}"/>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80" name="Group 79">
            <a:extLst>
              <a:ext uri="{FF2B5EF4-FFF2-40B4-BE49-F238E27FC236}">
                <a16:creationId xmlns:a16="http://schemas.microsoft.com/office/drawing/2014/main" id="{D27968C8-7068-0D73-51CF-785AC7290C32}"/>
              </a:ext>
            </a:extLst>
          </p:cNvPr>
          <p:cNvGrpSpPr/>
          <p:nvPr/>
        </p:nvGrpSpPr>
        <p:grpSpPr>
          <a:xfrm>
            <a:off x="419015" y="3730960"/>
            <a:ext cx="1599140" cy="892175"/>
            <a:chOff x="5313257" y="3889593"/>
            <a:chExt cx="2132187" cy="1189567"/>
          </a:xfrm>
        </p:grpSpPr>
        <p:sp>
          <p:nvSpPr>
            <p:cNvPr id="81" name="Rectangle 80">
              <a:extLst>
                <a:ext uri="{FF2B5EF4-FFF2-40B4-BE49-F238E27FC236}">
                  <a16:creationId xmlns:a16="http://schemas.microsoft.com/office/drawing/2014/main" id="{836295B6-D137-3856-5473-20C0C96EE4F5}"/>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82" name="Straight Connector 81">
              <a:extLst>
                <a:ext uri="{FF2B5EF4-FFF2-40B4-BE49-F238E27FC236}">
                  <a16:creationId xmlns:a16="http://schemas.microsoft.com/office/drawing/2014/main" id="{38FE25ED-A23D-AB72-9381-F4A77F6D6999}"/>
                </a:ext>
              </a:extLst>
            </p:cNvPr>
            <p:cNvCxnSpPr>
              <a:cxnSpLocks/>
              <a:stCxn id="81"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83" name="Oval 82">
              <a:extLst>
                <a:ext uri="{FF2B5EF4-FFF2-40B4-BE49-F238E27FC236}">
                  <a16:creationId xmlns:a16="http://schemas.microsoft.com/office/drawing/2014/main" id="{688677BD-27E3-DA58-0470-525768F8FEB1}"/>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4" name="TextBox 83">
              <a:extLst>
                <a:ext uri="{FF2B5EF4-FFF2-40B4-BE49-F238E27FC236}">
                  <a16:creationId xmlns:a16="http://schemas.microsoft.com/office/drawing/2014/main" id="{D1DCABFB-3B0F-2515-4445-6B00CA2DA698}"/>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85" name="Picture 84">
              <a:extLst>
                <a:ext uri="{FF2B5EF4-FFF2-40B4-BE49-F238E27FC236}">
                  <a16:creationId xmlns:a16="http://schemas.microsoft.com/office/drawing/2014/main" id="{621FC525-3CEC-397E-CE19-B612FCE48126}"/>
                </a:ext>
              </a:extLst>
            </p:cNvPr>
            <p:cNvPicPr>
              <a:picLocks noChangeAspect="1"/>
            </p:cNvPicPr>
            <p:nvPr/>
          </p:nvPicPr>
          <p:blipFill>
            <a:blip r:embed="rId6"/>
            <a:stretch>
              <a:fillRect/>
            </a:stretch>
          </p:blipFill>
          <p:spPr>
            <a:xfrm>
              <a:off x="5453660" y="4021798"/>
              <a:ext cx="327907" cy="477879"/>
            </a:xfrm>
            <a:prstGeom prst="rect">
              <a:avLst/>
            </a:prstGeom>
          </p:spPr>
        </p:pic>
        <p:pic>
          <p:nvPicPr>
            <p:cNvPr id="86" name="Picture 85">
              <a:extLst>
                <a:ext uri="{FF2B5EF4-FFF2-40B4-BE49-F238E27FC236}">
                  <a16:creationId xmlns:a16="http://schemas.microsoft.com/office/drawing/2014/main" id="{7684306D-B9D2-AA04-59DC-7BF6263F1A23}"/>
                </a:ext>
              </a:extLst>
            </p:cNvPr>
            <p:cNvPicPr>
              <a:picLocks noChangeAspect="1"/>
            </p:cNvPicPr>
            <p:nvPr/>
          </p:nvPicPr>
          <p:blipFill>
            <a:blip r:embed="rId6"/>
            <a:stretch>
              <a:fillRect/>
            </a:stretch>
          </p:blipFill>
          <p:spPr>
            <a:xfrm>
              <a:off x="5828900" y="4022297"/>
              <a:ext cx="327907" cy="477879"/>
            </a:xfrm>
            <a:prstGeom prst="rect">
              <a:avLst/>
            </a:prstGeom>
          </p:spPr>
        </p:pic>
        <p:pic>
          <p:nvPicPr>
            <p:cNvPr id="87" name="Picture 86">
              <a:extLst>
                <a:ext uri="{FF2B5EF4-FFF2-40B4-BE49-F238E27FC236}">
                  <a16:creationId xmlns:a16="http://schemas.microsoft.com/office/drawing/2014/main" id="{FF49CFAB-A7AB-0F98-C2A5-CCA70E3C695F}"/>
                </a:ext>
              </a:extLst>
            </p:cNvPr>
            <p:cNvPicPr>
              <a:picLocks noChangeAspect="1"/>
            </p:cNvPicPr>
            <p:nvPr/>
          </p:nvPicPr>
          <p:blipFill>
            <a:blip r:embed="rId6"/>
            <a:stretch>
              <a:fillRect/>
            </a:stretch>
          </p:blipFill>
          <p:spPr>
            <a:xfrm>
              <a:off x="5607234" y="4531559"/>
              <a:ext cx="327907" cy="477879"/>
            </a:xfrm>
            <a:prstGeom prst="rect">
              <a:avLst/>
            </a:prstGeom>
          </p:spPr>
        </p:pic>
        <p:pic>
          <p:nvPicPr>
            <p:cNvPr id="88" name="Picture 87">
              <a:extLst>
                <a:ext uri="{FF2B5EF4-FFF2-40B4-BE49-F238E27FC236}">
                  <a16:creationId xmlns:a16="http://schemas.microsoft.com/office/drawing/2014/main" id="{3F33505B-8EF1-29B3-E8AA-AFCA61A6A78E}"/>
                </a:ext>
              </a:extLst>
            </p:cNvPr>
            <p:cNvPicPr>
              <a:picLocks noChangeAspect="1"/>
            </p:cNvPicPr>
            <p:nvPr/>
          </p:nvPicPr>
          <p:blipFill>
            <a:blip r:embed="rId6"/>
            <a:stretch>
              <a:fillRect/>
            </a:stretch>
          </p:blipFill>
          <p:spPr>
            <a:xfrm>
              <a:off x="5982474" y="4532058"/>
              <a:ext cx="327907" cy="477879"/>
            </a:xfrm>
            <a:prstGeom prst="rect">
              <a:avLst/>
            </a:prstGeom>
          </p:spPr>
        </p:pic>
      </p:grpSp>
      <p:grpSp>
        <p:nvGrpSpPr>
          <p:cNvPr id="94" name="Group 93">
            <a:extLst>
              <a:ext uri="{FF2B5EF4-FFF2-40B4-BE49-F238E27FC236}">
                <a16:creationId xmlns:a16="http://schemas.microsoft.com/office/drawing/2014/main" id="{D9D02052-5D30-3C70-5D63-5653B3AAB674}"/>
              </a:ext>
            </a:extLst>
          </p:cNvPr>
          <p:cNvGrpSpPr/>
          <p:nvPr/>
        </p:nvGrpSpPr>
        <p:grpSpPr>
          <a:xfrm>
            <a:off x="600504" y="5055219"/>
            <a:ext cx="686406" cy="859826"/>
            <a:chOff x="5763630" y="5642167"/>
            <a:chExt cx="915208" cy="1146435"/>
          </a:xfrm>
        </p:grpSpPr>
        <p:grpSp>
          <p:nvGrpSpPr>
            <p:cNvPr id="97" name="Group 96">
              <a:extLst>
                <a:ext uri="{FF2B5EF4-FFF2-40B4-BE49-F238E27FC236}">
                  <a16:creationId xmlns:a16="http://schemas.microsoft.com/office/drawing/2014/main" id="{ED72E341-A065-F84D-0B44-376545848E48}"/>
                </a:ext>
              </a:extLst>
            </p:cNvPr>
            <p:cNvGrpSpPr/>
            <p:nvPr/>
          </p:nvGrpSpPr>
          <p:grpSpPr>
            <a:xfrm>
              <a:off x="5763630" y="5662743"/>
              <a:ext cx="915208" cy="1125859"/>
              <a:chOff x="6469911" y="573024"/>
              <a:chExt cx="915208" cy="1125859"/>
            </a:xfrm>
          </p:grpSpPr>
          <p:sp>
            <p:nvSpPr>
              <p:cNvPr id="100" name="Rectangle: Rounded Corners 192">
                <a:extLst>
                  <a:ext uri="{FF2B5EF4-FFF2-40B4-BE49-F238E27FC236}">
                    <a16:creationId xmlns:a16="http://schemas.microsoft.com/office/drawing/2014/main" id="{A5BE06F2-4EC0-BA07-303C-357B78A05781}"/>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1" name="Rectangle 100">
                <a:extLst>
                  <a:ext uri="{FF2B5EF4-FFF2-40B4-BE49-F238E27FC236}">
                    <a16:creationId xmlns:a16="http://schemas.microsoft.com/office/drawing/2014/main" id="{F4242868-CC72-BA34-F71A-E49649900E64}"/>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2" name="Isosceles Triangle 194">
                <a:extLst>
                  <a:ext uri="{FF2B5EF4-FFF2-40B4-BE49-F238E27FC236}">
                    <a16:creationId xmlns:a16="http://schemas.microsoft.com/office/drawing/2014/main" id="{12C834DD-90F2-56D3-EEBE-D9ED8C0AC135}"/>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03" name="Straight Connector 102">
                <a:extLst>
                  <a:ext uri="{FF2B5EF4-FFF2-40B4-BE49-F238E27FC236}">
                    <a16:creationId xmlns:a16="http://schemas.microsoft.com/office/drawing/2014/main" id="{86459182-FDEC-8503-0F6D-B58030CF9F56}"/>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04" name="TextBox 103">
                <a:extLst>
                  <a:ext uri="{FF2B5EF4-FFF2-40B4-BE49-F238E27FC236}">
                    <a16:creationId xmlns:a16="http://schemas.microsoft.com/office/drawing/2014/main" id="{3E64D281-F3B3-CB39-DE5F-A263B37CD830}"/>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105" name="TextBox 104">
                <a:extLst>
                  <a:ext uri="{FF2B5EF4-FFF2-40B4-BE49-F238E27FC236}">
                    <a16:creationId xmlns:a16="http://schemas.microsoft.com/office/drawing/2014/main" id="{0C305DD4-41A0-D0FE-8A31-1A9678CBCBDB}"/>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99" name="Isosceles Triangle 191">
              <a:extLst>
                <a:ext uri="{FF2B5EF4-FFF2-40B4-BE49-F238E27FC236}">
                  <a16:creationId xmlns:a16="http://schemas.microsoft.com/office/drawing/2014/main" id="{3FAE557A-FF34-6532-1C31-EC16F80DCE4A}"/>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7">
            <a:duotone>
              <a:schemeClr val="bg2">
                <a:shade val="45000"/>
                <a:satMod val="135000"/>
              </a:schemeClr>
              <a:prstClr val="white"/>
            </a:duotone>
          </a:blip>
          <a:stretch>
            <a:fillRect/>
          </a:stretch>
        </p:blipFill>
        <p:spPr>
          <a:xfrm>
            <a:off x="7867464" y="1049806"/>
            <a:ext cx="923624" cy="4846740"/>
          </a:xfrm>
          <a:prstGeom prst="rect">
            <a:avLst/>
          </a:prstGeom>
        </p:spPr>
      </p:pic>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8"/>
          <a:stretch>
            <a:fillRect/>
          </a:stretch>
        </p:blipFill>
        <p:spPr>
          <a:xfrm>
            <a:off x="3210577" y="1478873"/>
            <a:ext cx="3996275" cy="3900254"/>
          </a:xfrm>
          <a:prstGeom prst="rect">
            <a:avLst/>
          </a:prstGeom>
          <a:ln w="19050">
            <a:prstDash val="solid"/>
            <a:headEnd type="none" w="med" len="med"/>
            <a:tailEnd type="triangle" w="med" len="med"/>
          </a:ln>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89185" t="12889" r="1630" b="81161"/>
          <a:stretch/>
        </p:blipFill>
        <p:spPr>
          <a:xfrm>
            <a:off x="2986733" y="2970213"/>
            <a:ext cx="472440" cy="306086"/>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45482" t="1556" r="45555" b="92593"/>
          <a:stretch/>
        </p:blipFill>
        <p:spPr>
          <a:xfrm>
            <a:off x="3356390" y="4588336"/>
            <a:ext cx="461010" cy="30099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9">
            <a:extLst>
              <a:ext uri="{28A0092B-C50C-407E-A947-70E740481C1C}">
                <a14:useLocalDpi xmlns:a14="http://schemas.microsoft.com/office/drawing/2010/main" val="0"/>
              </a:ext>
            </a:extLst>
          </a:blip>
          <a:srcRect l="71852" t="64074" r="19185" b="30148"/>
          <a:stretch/>
        </p:blipFill>
        <p:spPr>
          <a:xfrm>
            <a:off x="6855547" y="4698939"/>
            <a:ext cx="461010" cy="29718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10370" t="35630" r="80593" b="58444"/>
          <a:stretch/>
        </p:blipFill>
        <p:spPr>
          <a:xfrm>
            <a:off x="4907060" y="3383212"/>
            <a:ext cx="464820" cy="304800"/>
          </a:xfrm>
          <a:prstGeom prst="rect">
            <a:avLst/>
          </a:prstGeom>
        </p:spPr>
      </p:pic>
      <p:sp>
        <p:nvSpPr>
          <p:cNvPr id="96" name="TextBox 95">
            <a:extLst>
              <a:ext uri="{FF2B5EF4-FFF2-40B4-BE49-F238E27FC236}">
                <a16:creationId xmlns:a16="http://schemas.microsoft.com/office/drawing/2014/main" id="{1738E696-4914-7E17-37F4-291817365707}"/>
              </a:ext>
            </a:extLst>
          </p:cNvPr>
          <p:cNvSpPr txBox="1"/>
          <p:nvPr/>
        </p:nvSpPr>
        <p:spPr>
          <a:xfrm>
            <a:off x="2176694" y="885859"/>
            <a:ext cx="5384973" cy="646331"/>
          </a:xfrm>
          <a:prstGeom prst="rect">
            <a:avLst/>
          </a:prstGeom>
          <a:noFill/>
        </p:spPr>
        <p:txBody>
          <a:bodyPr wrap="square" rtlCol="0">
            <a:spAutoFit/>
          </a:bodyPr>
          <a:lstStyle/>
          <a:p>
            <a:pPr algn="ctr" defTabSz="685800">
              <a:defRPr/>
            </a:pPr>
            <a:r>
              <a:rPr lang="en-GB" sz="1200"/>
              <a:t>2x Global Discovery Catalogues curate discovery metadata published by WIS2 Nodes allowing users to find datasets that meet their needs and see how to access data / subscribe to notifications</a:t>
            </a:r>
          </a:p>
        </p:txBody>
      </p:sp>
      <p:pic>
        <p:nvPicPr>
          <p:cNvPr id="59" name="Picture 58">
            <a:extLst>
              <a:ext uri="{FF2B5EF4-FFF2-40B4-BE49-F238E27FC236}">
                <a16:creationId xmlns:a16="http://schemas.microsoft.com/office/drawing/2014/main" id="{B265BCEC-777D-82C5-082F-59E8DB261D23}"/>
              </a:ext>
            </a:extLst>
          </p:cNvPr>
          <p:cNvPicPr>
            <a:picLocks noChangeAspect="1"/>
          </p:cNvPicPr>
          <p:nvPr/>
        </p:nvPicPr>
        <p:blipFill rotWithShape="1">
          <a:blip r:embed="rId10">
            <a:duotone>
              <a:schemeClr val="bg2">
                <a:shade val="45000"/>
                <a:satMod val="135000"/>
              </a:schemeClr>
              <a:prstClr val="white"/>
            </a:duotone>
          </a:blip>
          <a:srcRect t="4146" b="6043"/>
          <a:stretch/>
        </p:blipFill>
        <p:spPr>
          <a:xfrm>
            <a:off x="4138021" y="3218496"/>
            <a:ext cx="451426" cy="264029"/>
          </a:xfrm>
          <a:prstGeom prst="rect">
            <a:avLst/>
          </a:prstGeom>
        </p:spPr>
      </p:pic>
      <p:grpSp>
        <p:nvGrpSpPr>
          <p:cNvPr id="60" name="Group 59">
            <a:extLst>
              <a:ext uri="{FF2B5EF4-FFF2-40B4-BE49-F238E27FC236}">
                <a16:creationId xmlns:a16="http://schemas.microsoft.com/office/drawing/2014/main" id="{F1482CF8-C6BE-ABF4-C1A7-0C22B4B37B55}"/>
              </a:ext>
            </a:extLst>
          </p:cNvPr>
          <p:cNvGrpSpPr/>
          <p:nvPr/>
        </p:nvGrpSpPr>
        <p:grpSpPr>
          <a:xfrm>
            <a:off x="7249216" y="4083305"/>
            <a:ext cx="472440" cy="312420"/>
            <a:chOff x="1328657" y="2948702"/>
            <a:chExt cx="629920" cy="416560"/>
          </a:xfrm>
        </p:grpSpPr>
        <p:pic>
          <p:nvPicPr>
            <p:cNvPr id="61" name="Picture 60" descr="A group of flags of different countries/regions&#10;&#10;Description automatically generated">
              <a:extLst>
                <a:ext uri="{FF2B5EF4-FFF2-40B4-BE49-F238E27FC236}">
                  <a16:creationId xmlns:a16="http://schemas.microsoft.com/office/drawing/2014/main" id="{6D408140-2844-B644-D99B-5C53042A20A4}"/>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62" name="Rectangle: Rounded Corners 61">
              <a:extLst>
                <a:ext uri="{FF2B5EF4-FFF2-40B4-BE49-F238E27FC236}">
                  <a16:creationId xmlns:a16="http://schemas.microsoft.com/office/drawing/2014/main" id="{14C9F5F3-D473-CDAC-2EFB-2050C7453951}"/>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63" name="Group 62">
            <a:extLst>
              <a:ext uri="{FF2B5EF4-FFF2-40B4-BE49-F238E27FC236}">
                <a16:creationId xmlns:a16="http://schemas.microsoft.com/office/drawing/2014/main" id="{09BB6522-E6E4-A02F-C500-603B4B7C0B35}"/>
              </a:ext>
            </a:extLst>
          </p:cNvPr>
          <p:cNvGrpSpPr/>
          <p:nvPr/>
        </p:nvGrpSpPr>
        <p:grpSpPr>
          <a:xfrm>
            <a:off x="7385649" y="3506849"/>
            <a:ext cx="468630" cy="316230"/>
            <a:chOff x="2387497" y="2716584"/>
            <a:chExt cx="624840" cy="421640"/>
          </a:xfrm>
        </p:grpSpPr>
        <p:pic>
          <p:nvPicPr>
            <p:cNvPr id="64" name="Picture 63" descr="A group of flags of different countries/regions&#10;&#10;Description automatically generated">
              <a:extLst>
                <a:ext uri="{FF2B5EF4-FFF2-40B4-BE49-F238E27FC236}">
                  <a16:creationId xmlns:a16="http://schemas.microsoft.com/office/drawing/2014/main" id="{2C159E08-C353-3F53-BC9A-CDF77665CE3A}"/>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72" name="Rectangle: Rounded Corners 71">
              <a:extLst>
                <a:ext uri="{FF2B5EF4-FFF2-40B4-BE49-F238E27FC236}">
                  <a16:creationId xmlns:a16="http://schemas.microsoft.com/office/drawing/2014/main" id="{60C1BAB2-44BC-53FB-06EE-35078025AF0D}"/>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58" name="Group 57">
            <a:extLst>
              <a:ext uri="{FF2B5EF4-FFF2-40B4-BE49-F238E27FC236}">
                <a16:creationId xmlns:a16="http://schemas.microsoft.com/office/drawing/2014/main" id="{E17E10D9-922D-A6FA-024C-0A2F9E7ED50F}"/>
              </a:ext>
            </a:extLst>
          </p:cNvPr>
          <p:cNvGrpSpPr/>
          <p:nvPr/>
        </p:nvGrpSpPr>
        <p:grpSpPr>
          <a:xfrm>
            <a:off x="7882592" y="3519705"/>
            <a:ext cx="893315" cy="1134908"/>
            <a:chOff x="8046719" y="5254216"/>
            <a:chExt cx="1191086" cy="1513210"/>
          </a:xfrm>
        </p:grpSpPr>
        <p:sp>
          <p:nvSpPr>
            <p:cNvPr id="65" name="Rectangle: Rounded Corners 64">
              <a:extLst>
                <a:ext uri="{FF2B5EF4-FFF2-40B4-BE49-F238E27FC236}">
                  <a16:creationId xmlns:a16="http://schemas.microsoft.com/office/drawing/2014/main" id="{1E89A78E-65D9-F2D6-072A-BBB1FDA9109D}"/>
                </a:ext>
              </a:extLst>
            </p:cNvPr>
            <p:cNvSpPr/>
            <p:nvPr/>
          </p:nvSpPr>
          <p:spPr>
            <a:xfrm>
              <a:off x="8046719" y="5588467"/>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66" name="Picture 65">
              <a:extLst>
                <a:ext uri="{FF2B5EF4-FFF2-40B4-BE49-F238E27FC236}">
                  <a16:creationId xmlns:a16="http://schemas.microsoft.com/office/drawing/2014/main" id="{7214260E-191F-0C21-5946-E6654BB0482E}"/>
                </a:ext>
              </a:extLst>
            </p:cNvPr>
            <p:cNvPicPr>
              <a:picLocks noChangeAspect="1"/>
            </p:cNvPicPr>
            <p:nvPr/>
          </p:nvPicPr>
          <p:blipFill>
            <a:blip r:embed="rId4"/>
            <a:stretch>
              <a:fillRect/>
            </a:stretch>
          </p:blipFill>
          <p:spPr>
            <a:xfrm>
              <a:off x="8318061" y="5254216"/>
              <a:ext cx="664522" cy="676715"/>
            </a:xfrm>
            <a:prstGeom prst="rect">
              <a:avLst/>
            </a:prstGeom>
          </p:spPr>
        </p:pic>
        <p:sp>
          <p:nvSpPr>
            <p:cNvPr id="67" name="Oval 66">
              <a:extLst>
                <a:ext uri="{FF2B5EF4-FFF2-40B4-BE49-F238E27FC236}">
                  <a16:creationId xmlns:a16="http://schemas.microsoft.com/office/drawing/2014/main" id="{36B6A703-D576-3D30-34F4-49DFCF30B74B}"/>
                </a:ext>
              </a:extLst>
            </p:cNvPr>
            <p:cNvSpPr/>
            <p:nvPr/>
          </p:nvSpPr>
          <p:spPr>
            <a:xfrm>
              <a:off x="8408547" y="5343038"/>
              <a:ext cx="483550" cy="483550"/>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68" name="Picture 67">
              <a:extLst>
                <a:ext uri="{FF2B5EF4-FFF2-40B4-BE49-F238E27FC236}">
                  <a16:creationId xmlns:a16="http://schemas.microsoft.com/office/drawing/2014/main" id="{C435540D-F017-C54C-9D71-BAF94C11817C}"/>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contrast="40000"/>
                      </a14:imgEffect>
                    </a14:imgLayer>
                  </a14:imgProps>
                </a:ext>
              </a:extLst>
            </a:blip>
            <a:stretch>
              <a:fillRect/>
            </a:stretch>
          </p:blipFill>
          <p:spPr>
            <a:xfrm>
              <a:off x="8375743" y="5324989"/>
              <a:ext cx="538998" cy="519648"/>
            </a:xfrm>
            <a:prstGeom prst="rect">
              <a:avLst/>
            </a:prstGeom>
          </p:spPr>
        </p:pic>
        <p:sp>
          <p:nvSpPr>
            <p:cNvPr id="69" name="TextBox 68">
              <a:extLst>
                <a:ext uri="{FF2B5EF4-FFF2-40B4-BE49-F238E27FC236}">
                  <a16:creationId xmlns:a16="http://schemas.microsoft.com/office/drawing/2014/main" id="{A21F7587-03E8-BD92-A22B-F4F86239DCFB}"/>
                </a:ext>
              </a:extLst>
            </p:cNvPr>
            <p:cNvSpPr txBox="1"/>
            <p:nvPr/>
          </p:nvSpPr>
          <p:spPr>
            <a:xfrm>
              <a:off x="8058612" y="5905651"/>
              <a:ext cx="1179193" cy="861775"/>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Discovery</a:t>
              </a:r>
            </a:p>
            <a:p>
              <a:pPr algn="ctr"/>
              <a:r>
                <a:rPr lang="en-GB" sz="1200">
                  <a:solidFill>
                    <a:srgbClr val="1849D4"/>
                  </a:solidFill>
                  <a:latin typeface="Calibri" panose="020F0502020204030204"/>
                </a:rPr>
                <a:t>Catalogue</a:t>
              </a:r>
            </a:p>
          </p:txBody>
        </p:sp>
      </p:grpSp>
      <p:pic>
        <p:nvPicPr>
          <p:cNvPr id="70" name="Picture 69" descr="A group of flags of different countries/regions&#10;&#10;Description automatically generated">
            <a:extLst>
              <a:ext uri="{FF2B5EF4-FFF2-40B4-BE49-F238E27FC236}">
                <a16:creationId xmlns:a16="http://schemas.microsoft.com/office/drawing/2014/main" id="{406D6013-F469-50FB-0D87-1EE3B5CB02ED}"/>
              </a:ext>
            </a:extLst>
          </p:cNvPr>
          <p:cNvPicPr>
            <a:picLocks noChangeAspect="1"/>
          </p:cNvPicPr>
          <p:nvPr/>
        </p:nvPicPr>
        <p:blipFill rotWithShape="1">
          <a:blip r:embed="rId9">
            <a:extLst>
              <a:ext uri="{28A0092B-C50C-407E-A947-70E740481C1C}">
                <a14:useLocalDpi xmlns:a14="http://schemas.microsoft.com/office/drawing/2010/main" val="0"/>
              </a:ext>
            </a:extLst>
          </a:blip>
          <a:srcRect l="36741" t="18445" r="54370" b="75037"/>
          <a:stretch/>
        </p:blipFill>
        <p:spPr>
          <a:xfrm>
            <a:off x="3586895" y="2581442"/>
            <a:ext cx="457200" cy="335280"/>
          </a:xfrm>
          <a:prstGeom prst="rect">
            <a:avLst/>
          </a:prstGeom>
        </p:spPr>
      </p:pic>
      <p:sp>
        <p:nvSpPr>
          <p:cNvPr id="71" name="Freeform: Shape 70">
            <a:extLst>
              <a:ext uri="{FF2B5EF4-FFF2-40B4-BE49-F238E27FC236}">
                <a16:creationId xmlns:a16="http://schemas.microsoft.com/office/drawing/2014/main" id="{395E3E85-66BB-0757-F236-B610591CA0C8}"/>
              </a:ext>
            </a:extLst>
          </p:cNvPr>
          <p:cNvSpPr/>
          <p:nvPr/>
        </p:nvSpPr>
        <p:spPr>
          <a:xfrm>
            <a:off x="1546860" y="2922270"/>
            <a:ext cx="2259330" cy="2465070"/>
          </a:xfrm>
          <a:custGeom>
            <a:avLst/>
            <a:gdLst>
              <a:gd name="connsiteX0" fmla="*/ 0 w 3012440"/>
              <a:gd name="connsiteY0" fmla="*/ 3286760 h 3286760"/>
              <a:gd name="connsiteX1" fmla="*/ 2133600 w 3012440"/>
              <a:gd name="connsiteY1" fmla="*/ 2077720 h 3286760"/>
              <a:gd name="connsiteX2" fmla="*/ 3012440 w 3012440"/>
              <a:gd name="connsiteY2" fmla="*/ 0 h 3286760"/>
            </a:gdLst>
            <a:ahLst/>
            <a:cxnLst>
              <a:cxn ang="0">
                <a:pos x="connsiteX0" y="connsiteY0"/>
              </a:cxn>
              <a:cxn ang="0">
                <a:pos x="connsiteX1" y="connsiteY1"/>
              </a:cxn>
              <a:cxn ang="0">
                <a:pos x="connsiteX2" y="connsiteY2"/>
              </a:cxn>
            </a:cxnLst>
            <a:rect l="l" t="t" r="r" b="b"/>
            <a:pathLst>
              <a:path w="3012440" h="3286760">
                <a:moveTo>
                  <a:pt x="0" y="3286760"/>
                </a:moveTo>
                <a:cubicBezTo>
                  <a:pt x="815763" y="2956136"/>
                  <a:pt x="1631527" y="2625513"/>
                  <a:pt x="2133600" y="2077720"/>
                </a:cubicBezTo>
                <a:cubicBezTo>
                  <a:pt x="2635673" y="1529927"/>
                  <a:pt x="2824056" y="764963"/>
                  <a:pt x="3012440" y="0"/>
                </a:cubicBezTo>
              </a:path>
            </a:pathLst>
          </a:custGeom>
          <a:ln w="19050">
            <a:solidFill>
              <a:srgbClr val="00B0F0"/>
            </a:solidFill>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grpSp>
        <p:nvGrpSpPr>
          <p:cNvPr id="89" name="Group 88">
            <a:extLst>
              <a:ext uri="{FF2B5EF4-FFF2-40B4-BE49-F238E27FC236}">
                <a16:creationId xmlns:a16="http://schemas.microsoft.com/office/drawing/2014/main" id="{030EFAC8-853A-ECCA-F14B-5A525CFA2901}"/>
              </a:ext>
            </a:extLst>
          </p:cNvPr>
          <p:cNvGrpSpPr/>
          <p:nvPr/>
        </p:nvGrpSpPr>
        <p:grpSpPr>
          <a:xfrm>
            <a:off x="2659967" y="1976861"/>
            <a:ext cx="933450" cy="626399"/>
            <a:chOff x="10144760" y="5009438"/>
            <a:chExt cx="1244600" cy="835199"/>
          </a:xfrm>
        </p:grpSpPr>
        <p:sp>
          <p:nvSpPr>
            <p:cNvPr id="90" name="Rectangle: Rounded Corners 89">
              <a:extLst>
                <a:ext uri="{FF2B5EF4-FFF2-40B4-BE49-F238E27FC236}">
                  <a16:creationId xmlns:a16="http://schemas.microsoft.com/office/drawing/2014/main" id="{7B53F05F-F030-DF47-7909-4BBF7EFA6C05}"/>
                </a:ext>
              </a:extLst>
            </p:cNvPr>
            <p:cNvSpPr/>
            <p:nvPr/>
          </p:nvSpPr>
          <p:spPr>
            <a:xfrm>
              <a:off x="10144760" y="5009438"/>
              <a:ext cx="1244600" cy="835199"/>
            </a:xfrm>
            <a:prstGeom prst="roundRect">
              <a:avLst>
                <a:gd name="adj" fmla="val 8760"/>
              </a:avLst>
            </a:prstGeom>
            <a:solidFill>
              <a:sysClr val="window" lastClr="FFFFFF"/>
            </a:solidFill>
            <a:ln w="19050" cap="flat" cmpd="sng" algn="ctr">
              <a:solidFill>
                <a:sysClr val="window" lastClr="FFFFFF">
                  <a:lumMod val="50000"/>
                </a:sysClr>
              </a:solidFill>
              <a:prstDash val="sysDash"/>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91" name="TextBox 90">
              <a:extLst>
                <a:ext uri="{FF2B5EF4-FFF2-40B4-BE49-F238E27FC236}">
                  <a16:creationId xmlns:a16="http://schemas.microsoft.com/office/drawing/2014/main" id="{453E617E-E5A2-22F7-2A9C-6B687A6A5AE8}"/>
                </a:ext>
              </a:extLst>
            </p:cNvPr>
            <p:cNvSpPr txBox="1"/>
            <p:nvPr/>
          </p:nvSpPr>
          <p:spPr>
            <a:xfrm>
              <a:off x="10177463" y="5030687"/>
              <a:ext cx="1179193" cy="307776"/>
            </a:xfrm>
            <a:prstGeom prst="rect">
              <a:avLst/>
            </a:prstGeom>
            <a:noFill/>
          </p:spPr>
          <p:txBody>
            <a:bodyPr wrap="square" rtlCol="0">
              <a:spAutoFit/>
            </a:bodyPr>
            <a:lstStyle/>
            <a:p>
              <a:pPr algn="ctr" defTabSz="685800">
                <a:defRPr/>
              </a:pPr>
              <a:r>
                <a:rPr lang="en-GB" sz="900" kern="0">
                  <a:solidFill>
                    <a:prstClr val="white">
                      <a:lumMod val="50000"/>
                    </a:prstClr>
                  </a:solidFill>
                  <a:latin typeface="Calibri" panose="020F0502020204030204"/>
                </a:rPr>
                <a:t>search engines</a:t>
              </a:r>
            </a:p>
          </p:txBody>
        </p:sp>
        <p:pic>
          <p:nvPicPr>
            <p:cNvPr id="92" name="Picture 91">
              <a:extLst>
                <a:ext uri="{FF2B5EF4-FFF2-40B4-BE49-F238E27FC236}">
                  <a16:creationId xmlns:a16="http://schemas.microsoft.com/office/drawing/2014/main" id="{21C29795-272F-6A65-2516-AD6030490AC2}"/>
                </a:ext>
              </a:extLst>
            </p:cNvPr>
            <p:cNvPicPr>
              <a:picLocks noChangeAspect="1"/>
            </p:cNvPicPr>
            <p:nvPr/>
          </p:nvPicPr>
          <p:blipFill>
            <a:blip r:embed="rId13"/>
            <a:stretch>
              <a:fillRect/>
            </a:stretch>
          </p:blipFill>
          <p:spPr>
            <a:xfrm>
              <a:off x="10209233" y="5247044"/>
              <a:ext cx="577379" cy="577379"/>
            </a:xfrm>
            <a:prstGeom prst="rect">
              <a:avLst/>
            </a:prstGeom>
          </p:spPr>
        </p:pic>
        <p:pic>
          <p:nvPicPr>
            <p:cNvPr id="93" name="Picture 92">
              <a:extLst>
                <a:ext uri="{FF2B5EF4-FFF2-40B4-BE49-F238E27FC236}">
                  <a16:creationId xmlns:a16="http://schemas.microsoft.com/office/drawing/2014/main" id="{EDF55194-3C95-A448-2477-D9C6007BD5F2}"/>
                </a:ext>
              </a:extLst>
            </p:cNvPr>
            <p:cNvPicPr>
              <a:picLocks noChangeAspect="1"/>
            </p:cNvPicPr>
            <p:nvPr/>
          </p:nvPicPr>
          <p:blipFill rotWithShape="1">
            <a:blip r:embed="rId14"/>
            <a:srcRect l="24208" t="9771" r="24075" b="11546"/>
            <a:stretch/>
          </p:blipFill>
          <p:spPr>
            <a:xfrm>
              <a:off x="10818382" y="5253082"/>
              <a:ext cx="477520" cy="544883"/>
            </a:xfrm>
            <a:prstGeom prst="rect">
              <a:avLst/>
            </a:prstGeom>
          </p:spPr>
        </p:pic>
      </p:grpSp>
      <p:sp>
        <p:nvSpPr>
          <p:cNvPr id="95" name="Freeform: Shape 94">
            <a:extLst>
              <a:ext uri="{FF2B5EF4-FFF2-40B4-BE49-F238E27FC236}">
                <a16:creationId xmlns:a16="http://schemas.microsoft.com/office/drawing/2014/main" id="{E36B26BE-5D06-ADB2-A81D-6155A6707171}"/>
              </a:ext>
            </a:extLst>
          </p:cNvPr>
          <p:cNvSpPr/>
          <p:nvPr/>
        </p:nvSpPr>
        <p:spPr>
          <a:xfrm>
            <a:off x="1588770" y="4857172"/>
            <a:ext cx="5255567" cy="758774"/>
          </a:xfrm>
          <a:custGeom>
            <a:avLst/>
            <a:gdLst>
              <a:gd name="connsiteX0" fmla="*/ 0 w 6918960"/>
              <a:gd name="connsiteY0" fmla="*/ 1011699 h 1011699"/>
              <a:gd name="connsiteX1" fmla="*/ 3566160 w 6918960"/>
              <a:gd name="connsiteY1" fmla="*/ 163339 h 1011699"/>
              <a:gd name="connsiteX2" fmla="*/ 6918960 w 6918960"/>
              <a:gd name="connsiteY2" fmla="*/ 779 h 1011699"/>
            </a:gdLst>
            <a:ahLst/>
            <a:cxnLst>
              <a:cxn ang="0">
                <a:pos x="connsiteX0" y="connsiteY0"/>
              </a:cxn>
              <a:cxn ang="0">
                <a:pos x="connsiteX1" y="connsiteY1"/>
              </a:cxn>
              <a:cxn ang="0">
                <a:pos x="connsiteX2" y="connsiteY2"/>
              </a:cxn>
            </a:cxnLst>
            <a:rect l="l" t="t" r="r" b="b"/>
            <a:pathLst>
              <a:path w="6918960" h="1011699">
                <a:moveTo>
                  <a:pt x="0" y="1011699"/>
                </a:moveTo>
                <a:cubicBezTo>
                  <a:pt x="1206500" y="671762"/>
                  <a:pt x="2413000" y="331826"/>
                  <a:pt x="3566160" y="163339"/>
                </a:cubicBezTo>
                <a:cubicBezTo>
                  <a:pt x="4719320" y="-5148"/>
                  <a:pt x="5819140" y="-2185"/>
                  <a:pt x="6918960" y="779"/>
                </a:cubicBezTo>
              </a:path>
            </a:pathLst>
          </a:custGeom>
          <a:ln w="19050">
            <a:solidFill>
              <a:srgbClr val="00B0F0"/>
            </a:solidFill>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98" name="TextBox 97">
            <a:extLst>
              <a:ext uri="{FF2B5EF4-FFF2-40B4-BE49-F238E27FC236}">
                <a16:creationId xmlns:a16="http://schemas.microsoft.com/office/drawing/2014/main" id="{95C9BA34-78AF-BF23-7405-4A0176B2030F}"/>
              </a:ext>
            </a:extLst>
          </p:cNvPr>
          <p:cNvSpPr txBox="1"/>
          <p:nvPr/>
        </p:nvSpPr>
        <p:spPr>
          <a:xfrm>
            <a:off x="2180504" y="5508498"/>
            <a:ext cx="5384973" cy="461665"/>
          </a:xfrm>
          <a:prstGeom prst="rect">
            <a:avLst/>
          </a:prstGeom>
          <a:noFill/>
        </p:spPr>
        <p:txBody>
          <a:bodyPr wrap="square" rtlCol="0">
            <a:spAutoFit/>
          </a:bodyPr>
          <a:lstStyle/>
          <a:p>
            <a:pPr algn="ctr" defTabSz="685800">
              <a:defRPr/>
            </a:pPr>
            <a:r>
              <a:rPr lang="en-GB" sz="1200" dirty="0"/>
              <a:t>Global Discovery Catalogues are indexed by search engines allowing users to discover datasets using their preferred means</a:t>
            </a:r>
          </a:p>
        </p:txBody>
      </p:sp>
      <p:pic>
        <p:nvPicPr>
          <p:cNvPr id="2" name="Picture 1" descr="A group of flags of different countries/regions&#10;&#10;Description automatically generated">
            <a:extLst>
              <a:ext uri="{FF2B5EF4-FFF2-40B4-BE49-F238E27FC236}">
                <a16:creationId xmlns:a16="http://schemas.microsoft.com/office/drawing/2014/main" id="{815FFFE3-7C11-FD7C-A6E7-8C4BA4145875}"/>
              </a:ext>
            </a:extLst>
          </p:cNvPr>
          <p:cNvPicPr>
            <a:picLocks noChangeAspect="1"/>
          </p:cNvPicPr>
          <p:nvPr/>
        </p:nvPicPr>
        <p:blipFill rotWithShape="1">
          <a:blip r:embed="rId9">
            <a:extLst>
              <a:ext uri="{28A0092B-C50C-407E-A947-70E740481C1C}">
                <a14:useLocalDpi xmlns:a14="http://schemas.microsoft.com/office/drawing/2010/main" val="0"/>
              </a:ext>
            </a:extLst>
          </a:blip>
          <a:srcRect l="27926" t="35852" r="63037" b="58296"/>
          <a:stretch/>
        </p:blipFill>
        <p:spPr>
          <a:xfrm>
            <a:off x="5480639" y="3181535"/>
            <a:ext cx="464820" cy="300990"/>
          </a:xfrm>
          <a:prstGeom prst="rect">
            <a:avLst/>
          </a:prstGeom>
        </p:spPr>
      </p:pic>
      <p:sp>
        <p:nvSpPr>
          <p:cNvPr id="17" name="Freeform: Shape 70">
            <a:extLst>
              <a:ext uri="{FF2B5EF4-FFF2-40B4-BE49-F238E27FC236}">
                <a16:creationId xmlns:a16="http://schemas.microsoft.com/office/drawing/2014/main" id="{42AE3D26-D97B-6265-0F69-B6C18950BB0E}"/>
              </a:ext>
            </a:extLst>
          </p:cNvPr>
          <p:cNvSpPr/>
          <p:nvPr/>
        </p:nvSpPr>
        <p:spPr>
          <a:xfrm>
            <a:off x="1553591" y="3482525"/>
            <a:ext cx="3910066" cy="2009662"/>
          </a:xfrm>
          <a:custGeom>
            <a:avLst/>
            <a:gdLst>
              <a:gd name="connsiteX0" fmla="*/ 0 w 3012440"/>
              <a:gd name="connsiteY0" fmla="*/ 3286760 h 3286760"/>
              <a:gd name="connsiteX1" fmla="*/ 2133600 w 3012440"/>
              <a:gd name="connsiteY1" fmla="*/ 2077720 h 3286760"/>
              <a:gd name="connsiteX2" fmla="*/ 3012440 w 3012440"/>
              <a:gd name="connsiteY2" fmla="*/ 0 h 3286760"/>
            </a:gdLst>
            <a:ahLst/>
            <a:cxnLst>
              <a:cxn ang="0">
                <a:pos x="connsiteX0" y="connsiteY0"/>
              </a:cxn>
              <a:cxn ang="0">
                <a:pos x="connsiteX1" y="connsiteY1"/>
              </a:cxn>
              <a:cxn ang="0">
                <a:pos x="connsiteX2" y="connsiteY2"/>
              </a:cxn>
            </a:cxnLst>
            <a:rect l="l" t="t" r="r" b="b"/>
            <a:pathLst>
              <a:path w="3012440" h="3286760">
                <a:moveTo>
                  <a:pt x="0" y="3286760"/>
                </a:moveTo>
                <a:cubicBezTo>
                  <a:pt x="815763" y="2956136"/>
                  <a:pt x="1631527" y="2625513"/>
                  <a:pt x="2133600" y="2077720"/>
                </a:cubicBezTo>
                <a:cubicBezTo>
                  <a:pt x="2635673" y="1529927"/>
                  <a:pt x="2824056" y="764963"/>
                  <a:pt x="3012440" y="0"/>
                </a:cubicBezTo>
              </a:path>
            </a:pathLst>
          </a:custGeom>
          <a:ln w="19050">
            <a:solidFill>
              <a:srgbClr val="00B0F0"/>
            </a:solidFill>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Tree>
    <p:extLst>
      <p:ext uri="{BB962C8B-B14F-4D97-AF65-F5344CB8AC3E}">
        <p14:creationId xmlns:p14="http://schemas.microsoft.com/office/powerpoint/2010/main" val="33686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3">
            <a:duotone>
              <a:schemeClr val="bg2">
                <a:shade val="45000"/>
                <a:satMod val="135000"/>
              </a:schemeClr>
              <a:prstClr val="white"/>
            </a:duotone>
          </a:blip>
          <a:stretch>
            <a:fillRect/>
          </a:stretch>
        </p:blipFill>
        <p:spPr>
          <a:xfrm>
            <a:off x="7867464" y="1049806"/>
            <a:ext cx="923624" cy="4846740"/>
          </a:xfrm>
          <a:prstGeom prst="rect">
            <a:avLst/>
          </a:prstGeom>
        </p:spPr>
      </p:pic>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4"/>
          <a:stretch>
            <a:fillRect/>
          </a:stretch>
        </p:blipFill>
        <p:spPr>
          <a:xfrm>
            <a:off x="-2434" y="4770121"/>
            <a:ext cx="2197197" cy="1230629"/>
          </a:xfrm>
          <a:prstGeom prst="rect">
            <a:avLst/>
          </a:prstGeom>
        </p:spPr>
      </p:pic>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5"/>
          <a:stretch>
            <a:fillRect/>
          </a:stretch>
        </p:blipFill>
        <p:spPr>
          <a:xfrm>
            <a:off x="3210577" y="1478873"/>
            <a:ext cx="3996275" cy="3900254"/>
          </a:xfrm>
          <a:prstGeom prst="rect">
            <a:avLst/>
          </a:prstGeom>
          <a:ln w="19050">
            <a:prstDash val="solid"/>
            <a:headEnd type="none" w="med" len="med"/>
            <a:tailEnd type="triangle" w="med" len="med"/>
          </a:ln>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9185" t="12889" r="1630" b="81161"/>
          <a:stretch/>
        </p:blipFill>
        <p:spPr>
          <a:xfrm>
            <a:off x="2986733" y="2970213"/>
            <a:ext cx="472440" cy="306086"/>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45482" t="1556" r="45555" b="92593"/>
          <a:stretch/>
        </p:blipFill>
        <p:spPr>
          <a:xfrm>
            <a:off x="3356390" y="4588336"/>
            <a:ext cx="461010" cy="30099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6">
            <a:extLst>
              <a:ext uri="{28A0092B-C50C-407E-A947-70E740481C1C}">
                <a14:useLocalDpi xmlns:a14="http://schemas.microsoft.com/office/drawing/2010/main" val="0"/>
              </a:ext>
            </a:extLst>
          </a:blip>
          <a:srcRect l="71852" t="64074" r="19185" b="30148"/>
          <a:stretch/>
        </p:blipFill>
        <p:spPr>
          <a:xfrm>
            <a:off x="6855547" y="4563467"/>
            <a:ext cx="461010" cy="29718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10370" t="35630" r="80593" b="58444"/>
          <a:stretch/>
        </p:blipFill>
        <p:spPr>
          <a:xfrm>
            <a:off x="4907060" y="3383212"/>
            <a:ext cx="464820" cy="304800"/>
          </a:xfrm>
          <a:prstGeom prst="rect">
            <a:avLst/>
          </a:prstGeom>
        </p:spPr>
      </p:pic>
      <p:sp>
        <p:nvSpPr>
          <p:cNvPr id="96" name="TextBox 95">
            <a:extLst>
              <a:ext uri="{FF2B5EF4-FFF2-40B4-BE49-F238E27FC236}">
                <a16:creationId xmlns:a16="http://schemas.microsoft.com/office/drawing/2014/main" id="{1738E696-4914-7E17-37F4-291817365707}"/>
              </a:ext>
            </a:extLst>
          </p:cNvPr>
          <p:cNvSpPr txBox="1"/>
          <p:nvPr/>
        </p:nvSpPr>
        <p:spPr>
          <a:xfrm>
            <a:off x="2194763" y="885859"/>
            <a:ext cx="5528107" cy="646331"/>
          </a:xfrm>
          <a:prstGeom prst="rect">
            <a:avLst/>
          </a:prstGeom>
          <a:noFill/>
        </p:spPr>
        <p:txBody>
          <a:bodyPr wrap="square" rtlCol="0">
            <a:spAutoFit/>
          </a:bodyPr>
          <a:lstStyle/>
          <a:p>
            <a:pPr algn="ctr" defTabSz="685800">
              <a:defRPr/>
            </a:pPr>
            <a:r>
              <a:rPr lang="en-GB" sz="1200"/>
              <a:t>2x Global Monitors collect metrics from all other Global Services and publish real-time dashboards to indicate the health of the WIS2 system. Alerts are triggered when intervention is required by a service operator</a:t>
            </a:r>
          </a:p>
        </p:txBody>
      </p:sp>
      <p:pic>
        <p:nvPicPr>
          <p:cNvPr id="59" name="Picture 58">
            <a:extLst>
              <a:ext uri="{FF2B5EF4-FFF2-40B4-BE49-F238E27FC236}">
                <a16:creationId xmlns:a16="http://schemas.microsoft.com/office/drawing/2014/main" id="{B265BCEC-777D-82C5-082F-59E8DB261D23}"/>
              </a:ext>
            </a:extLst>
          </p:cNvPr>
          <p:cNvPicPr>
            <a:picLocks noChangeAspect="1"/>
          </p:cNvPicPr>
          <p:nvPr/>
        </p:nvPicPr>
        <p:blipFill rotWithShape="1">
          <a:blip r:embed="rId7">
            <a:duotone>
              <a:schemeClr val="bg2">
                <a:shade val="45000"/>
                <a:satMod val="135000"/>
              </a:schemeClr>
              <a:prstClr val="white"/>
            </a:duotone>
          </a:blip>
          <a:srcRect t="4146" b="6043"/>
          <a:stretch/>
        </p:blipFill>
        <p:spPr>
          <a:xfrm>
            <a:off x="4138021" y="3218496"/>
            <a:ext cx="451426" cy="264029"/>
          </a:xfrm>
          <a:prstGeom prst="rect">
            <a:avLst/>
          </a:prstGeom>
        </p:spPr>
      </p:pic>
      <p:grpSp>
        <p:nvGrpSpPr>
          <p:cNvPr id="60" name="Group 59">
            <a:extLst>
              <a:ext uri="{FF2B5EF4-FFF2-40B4-BE49-F238E27FC236}">
                <a16:creationId xmlns:a16="http://schemas.microsoft.com/office/drawing/2014/main" id="{F1482CF8-C6BE-ABF4-C1A7-0C22B4B37B55}"/>
              </a:ext>
            </a:extLst>
          </p:cNvPr>
          <p:cNvGrpSpPr/>
          <p:nvPr/>
        </p:nvGrpSpPr>
        <p:grpSpPr>
          <a:xfrm>
            <a:off x="7249216" y="4083305"/>
            <a:ext cx="472440" cy="312420"/>
            <a:chOff x="1328657" y="2948702"/>
            <a:chExt cx="629920" cy="416560"/>
          </a:xfrm>
        </p:grpSpPr>
        <p:pic>
          <p:nvPicPr>
            <p:cNvPr id="61" name="Picture 60" descr="A group of flags of different countries/regions&#10;&#10;Description automatically generated">
              <a:extLst>
                <a:ext uri="{FF2B5EF4-FFF2-40B4-BE49-F238E27FC236}">
                  <a16:creationId xmlns:a16="http://schemas.microsoft.com/office/drawing/2014/main" id="{6D408140-2844-B644-D99B-5C53042A20A4}"/>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62" name="Rectangle: Rounded Corners 61">
              <a:extLst>
                <a:ext uri="{FF2B5EF4-FFF2-40B4-BE49-F238E27FC236}">
                  <a16:creationId xmlns:a16="http://schemas.microsoft.com/office/drawing/2014/main" id="{14C9F5F3-D473-CDAC-2EFB-2050C7453951}"/>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63" name="Group 62">
            <a:extLst>
              <a:ext uri="{FF2B5EF4-FFF2-40B4-BE49-F238E27FC236}">
                <a16:creationId xmlns:a16="http://schemas.microsoft.com/office/drawing/2014/main" id="{09BB6522-E6E4-A02F-C500-603B4B7C0B35}"/>
              </a:ext>
            </a:extLst>
          </p:cNvPr>
          <p:cNvGrpSpPr/>
          <p:nvPr/>
        </p:nvGrpSpPr>
        <p:grpSpPr>
          <a:xfrm>
            <a:off x="7385649" y="3506849"/>
            <a:ext cx="468630" cy="316230"/>
            <a:chOff x="2387497" y="2716584"/>
            <a:chExt cx="624840" cy="421640"/>
          </a:xfrm>
        </p:grpSpPr>
        <p:pic>
          <p:nvPicPr>
            <p:cNvPr id="64" name="Picture 63" descr="A group of flags of different countries/regions&#10;&#10;Description automatically generated">
              <a:extLst>
                <a:ext uri="{FF2B5EF4-FFF2-40B4-BE49-F238E27FC236}">
                  <a16:creationId xmlns:a16="http://schemas.microsoft.com/office/drawing/2014/main" id="{2C159E08-C353-3F53-BC9A-CDF77665CE3A}"/>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72" name="Rectangle: Rounded Corners 71">
              <a:extLst>
                <a:ext uri="{FF2B5EF4-FFF2-40B4-BE49-F238E27FC236}">
                  <a16:creationId xmlns:a16="http://schemas.microsoft.com/office/drawing/2014/main" id="{60C1BAB2-44BC-53FB-06EE-35078025AF0D}"/>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73" name="Picture 72" descr="A group of flags of different countries/regions&#10;&#10;Description automatically generated">
            <a:extLst>
              <a:ext uri="{FF2B5EF4-FFF2-40B4-BE49-F238E27FC236}">
                <a16:creationId xmlns:a16="http://schemas.microsoft.com/office/drawing/2014/main" id="{001BF17E-A96C-1079-C996-ACD82B9E3863}"/>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27926" t="35852" r="63037" b="58296"/>
          <a:stretch/>
        </p:blipFill>
        <p:spPr>
          <a:xfrm>
            <a:off x="5592136" y="3160712"/>
            <a:ext cx="464820" cy="300990"/>
          </a:xfrm>
          <a:prstGeom prst="rect">
            <a:avLst/>
          </a:prstGeom>
        </p:spPr>
      </p:pic>
      <p:pic>
        <p:nvPicPr>
          <p:cNvPr id="70" name="Picture 69" descr="A group of flags of different countries/regions&#10;&#10;Description automatically generated">
            <a:extLst>
              <a:ext uri="{FF2B5EF4-FFF2-40B4-BE49-F238E27FC236}">
                <a16:creationId xmlns:a16="http://schemas.microsoft.com/office/drawing/2014/main" id="{406D6013-F469-50FB-0D87-1EE3B5CB02ED}"/>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36741" t="18445" r="54370" b="75037"/>
          <a:stretch/>
        </p:blipFill>
        <p:spPr>
          <a:xfrm>
            <a:off x="3586895" y="2581442"/>
            <a:ext cx="457200" cy="335280"/>
          </a:xfrm>
          <a:prstGeom prst="rect">
            <a:avLst/>
          </a:prstGeom>
        </p:spPr>
      </p:pic>
      <p:grpSp>
        <p:nvGrpSpPr>
          <p:cNvPr id="3" name="Group 2">
            <a:extLst>
              <a:ext uri="{FF2B5EF4-FFF2-40B4-BE49-F238E27FC236}">
                <a16:creationId xmlns:a16="http://schemas.microsoft.com/office/drawing/2014/main" id="{0F546C01-E816-BE89-02D5-C9B3CD65E95C}"/>
              </a:ext>
            </a:extLst>
          </p:cNvPr>
          <p:cNvGrpSpPr/>
          <p:nvPr/>
        </p:nvGrpSpPr>
        <p:grpSpPr>
          <a:xfrm>
            <a:off x="7895972" y="4749892"/>
            <a:ext cx="893315" cy="1135268"/>
            <a:chOff x="8757511" y="1478209"/>
            <a:chExt cx="1191086" cy="1513691"/>
          </a:xfrm>
        </p:grpSpPr>
        <p:grpSp>
          <p:nvGrpSpPr>
            <p:cNvPr id="4" name="Group 3">
              <a:extLst>
                <a:ext uri="{FF2B5EF4-FFF2-40B4-BE49-F238E27FC236}">
                  <a16:creationId xmlns:a16="http://schemas.microsoft.com/office/drawing/2014/main" id="{E0A3BD50-2795-FA73-7BA8-56A831D5B382}"/>
                </a:ext>
              </a:extLst>
            </p:cNvPr>
            <p:cNvGrpSpPr/>
            <p:nvPr/>
          </p:nvGrpSpPr>
          <p:grpSpPr>
            <a:xfrm>
              <a:off x="8757511" y="1816567"/>
              <a:ext cx="1191086" cy="1175333"/>
              <a:chOff x="5036819" y="3700401"/>
              <a:chExt cx="1191086" cy="1175333"/>
            </a:xfrm>
          </p:grpSpPr>
          <p:sp>
            <p:nvSpPr>
              <p:cNvPr id="9" name="Rectangle: Rounded Corners 8">
                <a:extLst>
                  <a:ext uri="{FF2B5EF4-FFF2-40B4-BE49-F238E27FC236}">
                    <a16:creationId xmlns:a16="http://schemas.microsoft.com/office/drawing/2014/main" id="{AA475939-5B69-80C9-2E1D-625F314644C0}"/>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 name="TextBox 9">
                <a:extLst>
                  <a:ext uri="{FF2B5EF4-FFF2-40B4-BE49-F238E27FC236}">
                    <a16:creationId xmlns:a16="http://schemas.microsoft.com/office/drawing/2014/main" id="{83162CBD-A622-EB7A-2474-D62C0B7442C6}"/>
                  </a:ext>
                </a:extLst>
              </p:cNvPr>
              <p:cNvSpPr txBox="1"/>
              <p:nvPr/>
            </p:nvSpPr>
            <p:spPr>
              <a:xfrm>
                <a:off x="5048712" y="4017585"/>
                <a:ext cx="1179193" cy="615553"/>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Monitor</a:t>
                </a:r>
              </a:p>
            </p:txBody>
          </p:sp>
        </p:grpSp>
        <p:pic>
          <p:nvPicPr>
            <p:cNvPr id="6" name="Picture 5">
              <a:extLst>
                <a:ext uri="{FF2B5EF4-FFF2-40B4-BE49-F238E27FC236}">
                  <a16:creationId xmlns:a16="http://schemas.microsoft.com/office/drawing/2014/main" id="{935A2A40-20C9-67B0-E6F7-1E7DF26EA573}"/>
                </a:ext>
              </a:extLst>
            </p:cNvPr>
            <p:cNvPicPr>
              <a:picLocks noChangeAspect="1"/>
            </p:cNvPicPr>
            <p:nvPr/>
          </p:nvPicPr>
          <p:blipFill>
            <a:blip r:embed="rId8"/>
            <a:stretch>
              <a:fillRect/>
            </a:stretch>
          </p:blipFill>
          <p:spPr>
            <a:xfrm>
              <a:off x="9013175" y="1478209"/>
              <a:ext cx="664522" cy="676715"/>
            </a:xfrm>
            <a:prstGeom prst="rect">
              <a:avLst/>
            </a:prstGeom>
          </p:spPr>
        </p:pic>
        <p:sp>
          <p:nvSpPr>
            <p:cNvPr id="7" name="Oval 6">
              <a:extLst>
                <a:ext uri="{FF2B5EF4-FFF2-40B4-BE49-F238E27FC236}">
                  <a16:creationId xmlns:a16="http://schemas.microsoft.com/office/drawing/2014/main" id="{8492D39D-AF14-DF5B-CB24-C589F78B7C5F}"/>
                </a:ext>
              </a:extLst>
            </p:cNvPr>
            <p:cNvSpPr/>
            <p:nvPr/>
          </p:nvSpPr>
          <p:spPr>
            <a:xfrm>
              <a:off x="9102642" y="1570149"/>
              <a:ext cx="485588" cy="48558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a:extLst>
                <a:ext uri="{FF2B5EF4-FFF2-40B4-BE49-F238E27FC236}">
                  <a16:creationId xmlns:a16="http://schemas.microsoft.com/office/drawing/2014/main" id="{0478A0A4-F5A8-5A57-F5DE-639A2A38620C}"/>
                </a:ext>
              </a:extLst>
            </p:cNvPr>
            <p:cNvPicPr>
              <a:picLocks noChangeAspect="1"/>
            </p:cNvPicPr>
            <p:nvPr/>
          </p:nvPicPr>
          <p:blipFill>
            <a:blip r:embed="rId9"/>
            <a:stretch>
              <a:fillRect/>
            </a:stretch>
          </p:blipFill>
          <p:spPr>
            <a:xfrm>
              <a:off x="9179498" y="1649456"/>
              <a:ext cx="335611" cy="343696"/>
            </a:xfrm>
            <a:prstGeom prst="rect">
              <a:avLst/>
            </a:prstGeom>
          </p:spPr>
        </p:pic>
      </p:grpSp>
      <p:pic>
        <p:nvPicPr>
          <p:cNvPr id="16" name="Picture 15" descr="A group of flags of different countries/regions&#10;&#10;Description automatically generated">
            <a:extLst>
              <a:ext uri="{FF2B5EF4-FFF2-40B4-BE49-F238E27FC236}">
                <a16:creationId xmlns:a16="http://schemas.microsoft.com/office/drawing/2014/main" id="{E526CFBA-DA6E-4C37-1273-3FB1F9C3194F}"/>
              </a:ext>
            </a:extLst>
          </p:cNvPr>
          <p:cNvPicPr>
            <a:picLocks noChangeAspect="1"/>
          </p:cNvPicPr>
          <p:nvPr/>
        </p:nvPicPr>
        <p:blipFill rotWithShape="1">
          <a:blip r:embed="rId6">
            <a:extLst>
              <a:ext uri="{28A0092B-C50C-407E-A947-70E740481C1C}">
                <a14:useLocalDpi xmlns:a14="http://schemas.microsoft.com/office/drawing/2010/main" val="0"/>
              </a:ext>
            </a:extLst>
          </a:blip>
          <a:srcRect l="45556" t="80963" r="45481" b="12889"/>
          <a:stretch/>
        </p:blipFill>
        <p:spPr>
          <a:xfrm>
            <a:off x="4978210" y="3948046"/>
            <a:ext cx="461010" cy="316230"/>
          </a:xfrm>
          <a:prstGeom prst="rect">
            <a:avLst/>
          </a:prstGeom>
        </p:spPr>
      </p:pic>
      <p:grpSp>
        <p:nvGrpSpPr>
          <p:cNvPr id="58" name="Group 57">
            <a:extLst>
              <a:ext uri="{FF2B5EF4-FFF2-40B4-BE49-F238E27FC236}">
                <a16:creationId xmlns:a16="http://schemas.microsoft.com/office/drawing/2014/main" id="{BA71EFB7-2490-8A52-7CB7-03E8B54945BE}"/>
              </a:ext>
            </a:extLst>
          </p:cNvPr>
          <p:cNvGrpSpPr/>
          <p:nvPr/>
        </p:nvGrpSpPr>
        <p:grpSpPr>
          <a:xfrm>
            <a:off x="129389" y="2210506"/>
            <a:ext cx="1806500" cy="2899867"/>
            <a:chOff x="4927089" y="1392421"/>
            <a:chExt cx="2408667" cy="3866489"/>
          </a:xfrm>
        </p:grpSpPr>
        <p:grpSp>
          <p:nvGrpSpPr>
            <p:cNvPr id="65" name="Group 64">
              <a:extLst>
                <a:ext uri="{FF2B5EF4-FFF2-40B4-BE49-F238E27FC236}">
                  <a16:creationId xmlns:a16="http://schemas.microsoft.com/office/drawing/2014/main" id="{44537139-1A48-8A5C-B358-3280FE2DA6F3}"/>
                </a:ext>
              </a:extLst>
            </p:cNvPr>
            <p:cNvGrpSpPr/>
            <p:nvPr/>
          </p:nvGrpSpPr>
          <p:grpSpPr>
            <a:xfrm>
              <a:off x="4927089" y="1683908"/>
              <a:ext cx="2408667" cy="3575002"/>
              <a:chOff x="4953000" y="695536"/>
              <a:chExt cx="2492444" cy="5135333"/>
            </a:xfrm>
          </p:grpSpPr>
          <p:sp>
            <p:nvSpPr>
              <p:cNvPr id="67" name="Rectangle: Rounded Corners 111">
                <a:extLst>
                  <a:ext uri="{FF2B5EF4-FFF2-40B4-BE49-F238E27FC236}">
                    <a16:creationId xmlns:a16="http://schemas.microsoft.com/office/drawing/2014/main" id="{B0EAF238-71D2-AF85-19AD-7CBD1FC82AA8}"/>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68" name="TextBox 67">
                <a:extLst>
                  <a:ext uri="{FF2B5EF4-FFF2-40B4-BE49-F238E27FC236}">
                    <a16:creationId xmlns:a16="http://schemas.microsoft.com/office/drawing/2014/main" id="{058AC6A2-36BB-B2FA-72FB-676AE9D2EBB0}"/>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66" name="Picture 65">
              <a:extLst>
                <a:ext uri="{FF2B5EF4-FFF2-40B4-BE49-F238E27FC236}">
                  <a16:creationId xmlns:a16="http://schemas.microsoft.com/office/drawing/2014/main" id="{4F31D299-9AA7-B763-9C37-F974B3953861}"/>
                </a:ext>
              </a:extLst>
            </p:cNvPr>
            <p:cNvPicPr>
              <a:picLocks noChangeAspect="1"/>
            </p:cNvPicPr>
            <p:nvPr/>
          </p:nvPicPr>
          <p:blipFill>
            <a:blip r:embed="rId8"/>
            <a:stretch>
              <a:fillRect/>
            </a:stretch>
          </p:blipFill>
          <p:spPr>
            <a:xfrm>
              <a:off x="5854819" y="1392421"/>
              <a:ext cx="518022" cy="504638"/>
            </a:xfrm>
            <a:prstGeom prst="rect">
              <a:avLst/>
            </a:prstGeom>
          </p:spPr>
        </p:pic>
      </p:grpSp>
      <p:grpSp>
        <p:nvGrpSpPr>
          <p:cNvPr id="69" name="Group 68">
            <a:extLst>
              <a:ext uri="{FF2B5EF4-FFF2-40B4-BE49-F238E27FC236}">
                <a16:creationId xmlns:a16="http://schemas.microsoft.com/office/drawing/2014/main" id="{9624DDDE-9190-46F0-FE52-1EEE570AA735}"/>
              </a:ext>
            </a:extLst>
          </p:cNvPr>
          <p:cNvGrpSpPr/>
          <p:nvPr/>
        </p:nvGrpSpPr>
        <p:grpSpPr>
          <a:xfrm>
            <a:off x="419015" y="2619554"/>
            <a:ext cx="1599140" cy="892175"/>
            <a:chOff x="5313257" y="1290320"/>
            <a:chExt cx="2132187" cy="1189567"/>
          </a:xfrm>
        </p:grpSpPr>
        <p:sp>
          <p:nvSpPr>
            <p:cNvPr id="71" name="Rectangle 70">
              <a:extLst>
                <a:ext uri="{FF2B5EF4-FFF2-40B4-BE49-F238E27FC236}">
                  <a16:creationId xmlns:a16="http://schemas.microsoft.com/office/drawing/2014/main" id="{F3A09204-3288-8605-2357-F5A400C7B0B9}"/>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74" name="Picture 73">
              <a:extLst>
                <a:ext uri="{FF2B5EF4-FFF2-40B4-BE49-F238E27FC236}">
                  <a16:creationId xmlns:a16="http://schemas.microsoft.com/office/drawing/2014/main" id="{1A3D5480-4EE6-0A71-EE52-CA09FE153EBA}"/>
                </a:ext>
              </a:extLst>
            </p:cNvPr>
            <p:cNvPicPr>
              <a:picLocks noChangeAspect="1"/>
            </p:cNvPicPr>
            <p:nvPr/>
          </p:nvPicPr>
          <p:blipFill>
            <a:blip r:embed="rId10"/>
            <a:stretch>
              <a:fillRect/>
            </a:stretch>
          </p:blipFill>
          <p:spPr>
            <a:xfrm>
              <a:off x="5450838" y="1429250"/>
              <a:ext cx="312793" cy="455853"/>
            </a:xfrm>
            <a:prstGeom prst="rect">
              <a:avLst/>
            </a:prstGeom>
          </p:spPr>
        </p:pic>
        <p:pic>
          <p:nvPicPr>
            <p:cNvPr id="75" name="Picture 74">
              <a:extLst>
                <a:ext uri="{FF2B5EF4-FFF2-40B4-BE49-F238E27FC236}">
                  <a16:creationId xmlns:a16="http://schemas.microsoft.com/office/drawing/2014/main" id="{1CFCE2D5-95FB-43D4-60A5-EE019560B09F}"/>
                </a:ext>
              </a:extLst>
            </p:cNvPr>
            <p:cNvPicPr>
              <a:picLocks noChangeAspect="1"/>
            </p:cNvPicPr>
            <p:nvPr/>
          </p:nvPicPr>
          <p:blipFill>
            <a:blip r:embed="rId10"/>
            <a:stretch>
              <a:fillRect/>
            </a:stretch>
          </p:blipFill>
          <p:spPr>
            <a:xfrm>
              <a:off x="5828900" y="1429250"/>
              <a:ext cx="312793" cy="455853"/>
            </a:xfrm>
            <a:prstGeom prst="rect">
              <a:avLst/>
            </a:prstGeom>
          </p:spPr>
        </p:pic>
        <p:pic>
          <p:nvPicPr>
            <p:cNvPr id="76" name="Picture 75">
              <a:extLst>
                <a:ext uri="{FF2B5EF4-FFF2-40B4-BE49-F238E27FC236}">
                  <a16:creationId xmlns:a16="http://schemas.microsoft.com/office/drawing/2014/main" id="{367A83D3-1F0A-5FA2-CBB8-89C023738D74}"/>
                </a:ext>
              </a:extLst>
            </p:cNvPr>
            <p:cNvPicPr>
              <a:picLocks noChangeAspect="1"/>
            </p:cNvPicPr>
            <p:nvPr/>
          </p:nvPicPr>
          <p:blipFill>
            <a:blip r:embed="rId10"/>
            <a:stretch>
              <a:fillRect/>
            </a:stretch>
          </p:blipFill>
          <p:spPr>
            <a:xfrm>
              <a:off x="5607234" y="1927724"/>
              <a:ext cx="312793" cy="455853"/>
            </a:xfrm>
            <a:prstGeom prst="rect">
              <a:avLst/>
            </a:prstGeom>
          </p:spPr>
        </p:pic>
        <p:pic>
          <p:nvPicPr>
            <p:cNvPr id="77" name="Picture 76">
              <a:extLst>
                <a:ext uri="{FF2B5EF4-FFF2-40B4-BE49-F238E27FC236}">
                  <a16:creationId xmlns:a16="http://schemas.microsoft.com/office/drawing/2014/main" id="{D91B425C-F30B-229D-D22F-8FAB1430618F}"/>
                </a:ext>
              </a:extLst>
            </p:cNvPr>
            <p:cNvPicPr>
              <a:picLocks noChangeAspect="1"/>
            </p:cNvPicPr>
            <p:nvPr/>
          </p:nvPicPr>
          <p:blipFill>
            <a:blip r:embed="rId10"/>
            <a:stretch>
              <a:fillRect/>
            </a:stretch>
          </p:blipFill>
          <p:spPr>
            <a:xfrm>
              <a:off x="5985296" y="1927724"/>
              <a:ext cx="312793" cy="455853"/>
            </a:xfrm>
            <a:prstGeom prst="rect">
              <a:avLst/>
            </a:prstGeom>
          </p:spPr>
        </p:pic>
        <p:cxnSp>
          <p:nvCxnSpPr>
            <p:cNvPr id="78" name="Straight Connector 77">
              <a:extLst>
                <a:ext uri="{FF2B5EF4-FFF2-40B4-BE49-F238E27FC236}">
                  <a16:creationId xmlns:a16="http://schemas.microsoft.com/office/drawing/2014/main" id="{0BF51D6A-65A0-4BDA-D854-3F8488615013}"/>
                </a:ext>
              </a:extLst>
            </p:cNvPr>
            <p:cNvCxnSpPr>
              <a:cxnSpLocks/>
              <a:stCxn id="71"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79" name="Oval 78">
              <a:extLst>
                <a:ext uri="{FF2B5EF4-FFF2-40B4-BE49-F238E27FC236}">
                  <a16:creationId xmlns:a16="http://schemas.microsoft.com/office/drawing/2014/main" id="{4BCEFBCB-EE43-D169-4DF2-3C8F87CE3C55}"/>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0" name="TextBox 79">
              <a:extLst>
                <a:ext uri="{FF2B5EF4-FFF2-40B4-BE49-F238E27FC236}">
                  <a16:creationId xmlns:a16="http://schemas.microsoft.com/office/drawing/2014/main" id="{6197ED25-40FD-AE25-CF1A-A772FCBF37CA}"/>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81" name="Group 80">
            <a:extLst>
              <a:ext uri="{FF2B5EF4-FFF2-40B4-BE49-F238E27FC236}">
                <a16:creationId xmlns:a16="http://schemas.microsoft.com/office/drawing/2014/main" id="{0D9DC764-68F6-5594-2E98-41F0015B6C18}"/>
              </a:ext>
            </a:extLst>
          </p:cNvPr>
          <p:cNvGrpSpPr/>
          <p:nvPr/>
        </p:nvGrpSpPr>
        <p:grpSpPr>
          <a:xfrm>
            <a:off x="419015" y="3730960"/>
            <a:ext cx="1599140" cy="892175"/>
            <a:chOff x="5313257" y="3889593"/>
            <a:chExt cx="2132187" cy="1189567"/>
          </a:xfrm>
        </p:grpSpPr>
        <p:sp>
          <p:nvSpPr>
            <p:cNvPr id="82" name="Rectangle 81">
              <a:extLst>
                <a:ext uri="{FF2B5EF4-FFF2-40B4-BE49-F238E27FC236}">
                  <a16:creationId xmlns:a16="http://schemas.microsoft.com/office/drawing/2014/main" id="{4AC9269E-29D0-3496-FC56-52FFF98B4345}"/>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83" name="Straight Connector 82">
              <a:extLst>
                <a:ext uri="{FF2B5EF4-FFF2-40B4-BE49-F238E27FC236}">
                  <a16:creationId xmlns:a16="http://schemas.microsoft.com/office/drawing/2014/main" id="{3AD24694-591D-79BB-05A5-960CCDD458B9}"/>
                </a:ext>
              </a:extLst>
            </p:cNvPr>
            <p:cNvCxnSpPr>
              <a:cxnSpLocks/>
              <a:stCxn id="82"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84" name="Oval 83">
              <a:extLst>
                <a:ext uri="{FF2B5EF4-FFF2-40B4-BE49-F238E27FC236}">
                  <a16:creationId xmlns:a16="http://schemas.microsoft.com/office/drawing/2014/main" id="{4E42E541-DE40-6CA4-8034-9B91950C6F66}"/>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5" name="TextBox 84">
              <a:extLst>
                <a:ext uri="{FF2B5EF4-FFF2-40B4-BE49-F238E27FC236}">
                  <a16:creationId xmlns:a16="http://schemas.microsoft.com/office/drawing/2014/main" id="{EF4A89B2-D333-5292-E3F9-EF974F2AD0C0}"/>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86" name="Picture 85">
              <a:extLst>
                <a:ext uri="{FF2B5EF4-FFF2-40B4-BE49-F238E27FC236}">
                  <a16:creationId xmlns:a16="http://schemas.microsoft.com/office/drawing/2014/main" id="{2DA08948-B8EC-3D78-228B-579832C619BF}"/>
                </a:ext>
              </a:extLst>
            </p:cNvPr>
            <p:cNvPicPr>
              <a:picLocks noChangeAspect="1"/>
            </p:cNvPicPr>
            <p:nvPr/>
          </p:nvPicPr>
          <p:blipFill>
            <a:blip r:embed="rId11"/>
            <a:stretch>
              <a:fillRect/>
            </a:stretch>
          </p:blipFill>
          <p:spPr>
            <a:xfrm>
              <a:off x="5453660" y="4021798"/>
              <a:ext cx="327907" cy="477879"/>
            </a:xfrm>
            <a:prstGeom prst="rect">
              <a:avLst/>
            </a:prstGeom>
          </p:spPr>
        </p:pic>
        <p:pic>
          <p:nvPicPr>
            <p:cNvPr id="87" name="Picture 86">
              <a:extLst>
                <a:ext uri="{FF2B5EF4-FFF2-40B4-BE49-F238E27FC236}">
                  <a16:creationId xmlns:a16="http://schemas.microsoft.com/office/drawing/2014/main" id="{408223EE-B993-DC69-09EC-EDA7F9D828D3}"/>
                </a:ext>
              </a:extLst>
            </p:cNvPr>
            <p:cNvPicPr>
              <a:picLocks noChangeAspect="1"/>
            </p:cNvPicPr>
            <p:nvPr/>
          </p:nvPicPr>
          <p:blipFill>
            <a:blip r:embed="rId11"/>
            <a:stretch>
              <a:fillRect/>
            </a:stretch>
          </p:blipFill>
          <p:spPr>
            <a:xfrm>
              <a:off x="5828900" y="4022297"/>
              <a:ext cx="327907" cy="477879"/>
            </a:xfrm>
            <a:prstGeom prst="rect">
              <a:avLst/>
            </a:prstGeom>
          </p:spPr>
        </p:pic>
        <p:pic>
          <p:nvPicPr>
            <p:cNvPr id="88" name="Picture 87">
              <a:extLst>
                <a:ext uri="{FF2B5EF4-FFF2-40B4-BE49-F238E27FC236}">
                  <a16:creationId xmlns:a16="http://schemas.microsoft.com/office/drawing/2014/main" id="{7F0134A4-42B3-CEE0-C872-23968EE29B50}"/>
                </a:ext>
              </a:extLst>
            </p:cNvPr>
            <p:cNvPicPr>
              <a:picLocks noChangeAspect="1"/>
            </p:cNvPicPr>
            <p:nvPr/>
          </p:nvPicPr>
          <p:blipFill>
            <a:blip r:embed="rId11"/>
            <a:stretch>
              <a:fillRect/>
            </a:stretch>
          </p:blipFill>
          <p:spPr>
            <a:xfrm>
              <a:off x="5607234" y="4531559"/>
              <a:ext cx="327907" cy="477879"/>
            </a:xfrm>
            <a:prstGeom prst="rect">
              <a:avLst/>
            </a:prstGeom>
          </p:spPr>
        </p:pic>
        <p:pic>
          <p:nvPicPr>
            <p:cNvPr id="89" name="Picture 88">
              <a:extLst>
                <a:ext uri="{FF2B5EF4-FFF2-40B4-BE49-F238E27FC236}">
                  <a16:creationId xmlns:a16="http://schemas.microsoft.com/office/drawing/2014/main" id="{9A964AEB-353E-DF91-2893-F1413545AA44}"/>
                </a:ext>
              </a:extLst>
            </p:cNvPr>
            <p:cNvPicPr>
              <a:picLocks noChangeAspect="1"/>
            </p:cNvPicPr>
            <p:nvPr/>
          </p:nvPicPr>
          <p:blipFill>
            <a:blip r:embed="rId11"/>
            <a:stretch>
              <a:fillRect/>
            </a:stretch>
          </p:blipFill>
          <p:spPr>
            <a:xfrm>
              <a:off x="5982474" y="4532058"/>
              <a:ext cx="327907" cy="477879"/>
            </a:xfrm>
            <a:prstGeom prst="rect">
              <a:avLst/>
            </a:prstGeom>
          </p:spPr>
        </p:pic>
      </p:grpSp>
      <p:grpSp>
        <p:nvGrpSpPr>
          <p:cNvPr id="90" name="Group 89">
            <a:extLst>
              <a:ext uri="{FF2B5EF4-FFF2-40B4-BE49-F238E27FC236}">
                <a16:creationId xmlns:a16="http://schemas.microsoft.com/office/drawing/2014/main" id="{220EB379-BCBA-0D7A-01B9-C2FE9BB2E5C0}"/>
              </a:ext>
            </a:extLst>
          </p:cNvPr>
          <p:cNvGrpSpPr/>
          <p:nvPr/>
        </p:nvGrpSpPr>
        <p:grpSpPr>
          <a:xfrm>
            <a:off x="600504" y="5055219"/>
            <a:ext cx="686406" cy="859826"/>
            <a:chOff x="5763630" y="5642167"/>
            <a:chExt cx="915208" cy="1146435"/>
          </a:xfrm>
        </p:grpSpPr>
        <p:grpSp>
          <p:nvGrpSpPr>
            <p:cNvPr id="91" name="Group 90">
              <a:extLst>
                <a:ext uri="{FF2B5EF4-FFF2-40B4-BE49-F238E27FC236}">
                  <a16:creationId xmlns:a16="http://schemas.microsoft.com/office/drawing/2014/main" id="{2A36B927-8753-7BE0-0369-D769F349A690}"/>
                </a:ext>
              </a:extLst>
            </p:cNvPr>
            <p:cNvGrpSpPr/>
            <p:nvPr/>
          </p:nvGrpSpPr>
          <p:grpSpPr>
            <a:xfrm>
              <a:off x="5763630" y="5662743"/>
              <a:ext cx="915208" cy="1125859"/>
              <a:chOff x="6469911" y="573024"/>
              <a:chExt cx="915208" cy="1125859"/>
            </a:xfrm>
          </p:grpSpPr>
          <p:sp>
            <p:nvSpPr>
              <p:cNvPr id="93" name="Rectangle: Rounded Corners 192">
                <a:extLst>
                  <a:ext uri="{FF2B5EF4-FFF2-40B4-BE49-F238E27FC236}">
                    <a16:creationId xmlns:a16="http://schemas.microsoft.com/office/drawing/2014/main" id="{49510E8A-8010-D47B-0E2A-0679C4D3F851}"/>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94" name="Rectangle 93">
                <a:extLst>
                  <a:ext uri="{FF2B5EF4-FFF2-40B4-BE49-F238E27FC236}">
                    <a16:creationId xmlns:a16="http://schemas.microsoft.com/office/drawing/2014/main" id="{6F281C6A-F270-F03D-599A-4CFA6007E023}"/>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95" name="Isosceles Triangle 194">
                <a:extLst>
                  <a:ext uri="{FF2B5EF4-FFF2-40B4-BE49-F238E27FC236}">
                    <a16:creationId xmlns:a16="http://schemas.microsoft.com/office/drawing/2014/main" id="{E089BE9A-0CC0-A189-9B82-668541FC371A}"/>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97" name="Straight Connector 96">
                <a:extLst>
                  <a:ext uri="{FF2B5EF4-FFF2-40B4-BE49-F238E27FC236}">
                    <a16:creationId xmlns:a16="http://schemas.microsoft.com/office/drawing/2014/main" id="{02BCF522-0FA3-370C-D012-66DC8A7B7D01}"/>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98" name="TextBox 97">
                <a:extLst>
                  <a:ext uri="{FF2B5EF4-FFF2-40B4-BE49-F238E27FC236}">
                    <a16:creationId xmlns:a16="http://schemas.microsoft.com/office/drawing/2014/main" id="{857741C3-A2CD-C233-28E2-5FD4E8E90649}"/>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99" name="TextBox 98">
                <a:extLst>
                  <a:ext uri="{FF2B5EF4-FFF2-40B4-BE49-F238E27FC236}">
                    <a16:creationId xmlns:a16="http://schemas.microsoft.com/office/drawing/2014/main" id="{9CE00699-37C4-737B-DE3E-6CE2253C93DE}"/>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92" name="Isosceles Triangle 191">
              <a:extLst>
                <a:ext uri="{FF2B5EF4-FFF2-40B4-BE49-F238E27FC236}">
                  <a16:creationId xmlns:a16="http://schemas.microsoft.com/office/drawing/2014/main" id="{138F39D0-DE1F-B7A5-96D2-03C99C9E8C45}"/>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262355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p:spPr>
      </p:pic>
      <p:sp>
        <p:nvSpPr>
          <p:cNvPr id="6" name="Title 1"/>
          <p:cNvSpPr txBox="1">
            <a:spLocks/>
          </p:cNvSpPr>
          <p:nvPr/>
        </p:nvSpPr>
        <p:spPr>
          <a:xfrm>
            <a:off x="457200" y="2002372"/>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rPr>
              <a:t>Thank you</a:t>
            </a:r>
          </a:p>
          <a:p>
            <a:r>
              <a:rPr lang="en-US" sz="4800" dirty="0">
                <a:solidFill>
                  <a:schemeClr val="bg1"/>
                </a:solidFill>
              </a:rPr>
              <a:t>Merci</a:t>
            </a:r>
          </a:p>
        </p:txBody>
      </p:sp>
    </p:spTree>
    <p:extLst>
      <p:ext uri="{BB962C8B-B14F-4D97-AF65-F5344CB8AC3E}">
        <p14:creationId xmlns:p14="http://schemas.microsoft.com/office/powerpoint/2010/main" val="38022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Technological change</a:t>
            </a:r>
          </a:p>
        </p:txBody>
      </p:sp>
      <p:sp>
        <p:nvSpPr>
          <p:cNvPr id="6" name="Slide Number Placeholder 5"/>
          <p:cNvSpPr>
            <a:spLocks noGrp="1"/>
          </p:cNvSpPr>
          <p:nvPr>
            <p:ph type="sldNum" sz="quarter" idx="12"/>
          </p:nvPr>
        </p:nvSpPr>
        <p:spPr>
          <a:xfrm>
            <a:off x="6457950" y="5624513"/>
            <a:ext cx="2057400" cy="273844"/>
          </a:xfrm>
        </p:spPr>
        <p:txBody>
          <a:bodyPr/>
          <a:lstStyle/>
          <a:p>
            <a:fld id="{02FCD5AC-5239-4317-A018-1F813C8A6B43}" type="slidenum">
              <a:rPr lang="en-GB" smtClean="0"/>
              <a:t>3</a:t>
            </a:fld>
            <a:endParaRPr lang="en-GB"/>
          </a:p>
        </p:txBody>
      </p:sp>
      <p:sp>
        <p:nvSpPr>
          <p:cNvPr id="3" name="TextBox 2"/>
          <p:cNvSpPr txBox="1"/>
          <p:nvPr/>
        </p:nvSpPr>
        <p:spPr>
          <a:xfrm>
            <a:off x="628651" y="1904286"/>
            <a:ext cx="530915" cy="923330"/>
          </a:xfrm>
          <a:prstGeom prst="rect">
            <a:avLst/>
          </a:prstGeom>
          <a:noFill/>
        </p:spPr>
        <p:txBody>
          <a:bodyPr wrap="none" rtlCol="0">
            <a:spAutoFit/>
          </a:bodyPr>
          <a:lstStyle/>
          <a:p>
            <a:r>
              <a:rPr lang="en-GB" sz="5400" dirty="0">
                <a:solidFill>
                  <a:schemeClr val="bg1">
                    <a:lumMod val="65000"/>
                  </a:schemeClr>
                </a:solidFill>
                <a:latin typeface="Arial Black" panose="020B0A04020102020204" pitchFamily="34" charset="0"/>
              </a:rPr>
              <a:t>“</a:t>
            </a:r>
          </a:p>
        </p:txBody>
      </p:sp>
      <p:sp>
        <p:nvSpPr>
          <p:cNvPr id="7" name="Title 1"/>
          <p:cNvSpPr txBox="1">
            <a:spLocks/>
          </p:cNvSpPr>
          <p:nvPr/>
        </p:nvSpPr>
        <p:spPr>
          <a:xfrm>
            <a:off x="1113398" y="1957627"/>
            <a:ext cx="7886700" cy="994172"/>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dirty="0"/>
              <a:t>Technological advances and the increasing demand for more and more diverse services from increasingly sophisticated and capable users changes rapidly the service delivery and business models in many parts of the world.</a:t>
            </a:r>
            <a:r>
              <a:rPr lang="en-US" sz="2100" dirty="0">
                <a:solidFill>
                  <a:schemeClr val="bg1">
                    <a:lumMod val="65000"/>
                  </a:schemeClr>
                </a:solidFill>
                <a:latin typeface="Arial Black" panose="020B0A04020102020204" pitchFamily="34" charset="0"/>
              </a:rPr>
              <a:t>”</a:t>
            </a:r>
            <a:endParaRPr lang="en-GB" sz="2100" dirty="0">
              <a:solidFill>
                <a:schemeClr val="bg1">
                  <a:lumMod val="65000"/>
                </a:schemeClr>
              </a:solidFill>
              <a:latin typeface="Arial Black" panose="020B0A04020102020204" pitchFamily="34" charset="0"/>
            </a:endParaRPr>
          </a:p>
        </p:txBody>
      </p:sp>
      <p:sp>
        <p:nvSpPr>
          <p:cNvPr id="8" name="Title 1"/>
          <p:cNvSpPr txBox="1">
            <a:spLocks/>
          </p:cNvSpPr>
          <p:nvPr/>
        </p:nvSpPr>
        <p:spPr>
          <a:xfrm>
            <a:off x="1113398" y="2884171"/>
            <a:ext cx="7886700" cy="310515"/>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100" dirty="0">
                <a:solidFill>
                  <a:srgbClr val="0070C0"/>
                </a:solidFill>
              </a:rPr>
              <a:t>WMO Strategic Plan (2020-2023)</a:t>
            </a:r>
            <a:endParaRPr lang="en-GB" sz="2100" dirty="0">
              <a:solidFill>
                <a:srgbClr val="0070C0"/>
              </a:solidFill>
              <a:latin typeface="Arial Black" panose="020B0A04020102020204" pitchFamily="34" charset="0"/>
            </a:endParaRPr>
          </a:p>
        </p:txBody>
      </p:sp>
      <p:sp>
        <p:nvSpPr>
          <p:cNvPr id="9" name="Title 1"/>
          <p:cNvSpPr txBox="1">
            <a:spLocks/>
          </p:cNvSpPr>
          <p:nvPr/>
        </p:nvSpPr>
        <p:spPr>
          <a:xfrm>
            <a:off x="1113398" y="3149706"/>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950" dirty="0"/>
              <a:t>Most Members are ill-prepared for the explosion in data volumes and the growing diversity of new data sources</a:t>
            </a:r>
            <a:r>
              <a:rPr lang="en-US" sz="1950" dirty="0"/>
              <a:t>.</a:t>
            </a:r>
            <a:r>
              <a:rPr lang="en-US" sz="1950" dirty="0">
                <a:solidFill>
                  <a:schemeClr val="bg1">
                    <a:lumMod val="65000"/>
                  </a:schemeClr>
                </a:solidFill>
                <a:latin typeface="Arial Black" panose="020B0A04020102020204" pitchFamily="34" charset="0"/>
              </a:rPr>
              <a:t>”</a:t>
            </a:r>
            <a:endParaRPr lang="en-GB" sz="1950" dirty="0">
              <a:solidFill>
                <a:schemeClr val="bg1">
                  <a:lumMod val="65000"/>
                </a:schemeClr>
              </a:solidFill>
              <a:latin typeface="Arial Black" panose="020B0A04020102020204" pitchFamily="34" charset="0"/>
            </a:endParaRPr>
          </a:p>
        </p:txBody>
      </p:sp>
      <p:sp>
        <p:nvSpPr>
          <p:cNvPr id="10" name="TextBox 9"/>
          <p:cNvSpPr txBox="1"/>
          <p:nvPr/>
        </p:nvSpPr>
        <p:spPr>
          <a:xfrm>
            <a:off x="628650" y="3246397"/>
            <a:ext cx="530915" cy="923330"/>
          </a:xfrm>
          <a:prstGeom prst="rect">
            <a:avLst/>
          </a:prstGeom>
          <a:noFill/>
        </p:spPr>
        <p:txBody>
          <a:bodyPr wrap="none" rtlCol="0">
            <a:spAutoFit/>
          </a:bodyPr>
          <a:lstStyle/>
          <a:p>
            <a:r>
              <a:rPr lang="en-GB" sz="5400" dirty="0">
                <a:solidFill>
                  <a:schemeClr val="bg1">
                    <a:lumMod val="65000"/>
                  </a:schemeClr>
                </a:solidFill>
                <a:latin typeface="Arial Black" panose="020B0A04020102020204" pitchFamily="34" charset="0"/>
              </a:rPr>
              <a:t>“</a:t>
            </a:r>
          </a:p>
        </p:txBody>
      </p:sp>
      <p:sp>
        <p:nvSpPr>
          <p:cNvPr id="11" name="Title 1"/>
          <p:cNvSpPr txBox="1">
            <a:spLocks/>
          </p:cNvSpPr>
          <p:nvPr/>
        </p:nvSpPr>
        <p:spPr>
          <a:xfrm>
            <a:off x="1113398" y="3661975"/>
            <a:ext cx="7886700" cy="310515"/>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100" dirty="0">
                <a:solidFill>
                  <a:srgbClr val="0070C0"/>
                </a:solidFill>
              </a:rPr>
              <a:t>Cg-17</a:t>
            </a:r>
            <a:endParaRPr lang="en-GB" sz="2100" dirty="0">
              <a:solidFill>
                <a:srgbClr val="0070C0"/>
              </a:solidFill>
              <a:latin typeface="Arial Black" panose="020B0A04020102020204" pitchFamily="34" charset="0"/>
            </a:endParaRPr>
          </a:p>
        </p:txBody>
      </p:sp>
      <p:sp>
        <p:nvSpPr>
          <p:cNvPr id="12" name="Title 1"/>
          <p:cNvSpPr txBox="1">
            <a:spLocks/>
          </p:cNvSpPr>
          <p:nvPr/>
        </p:nvSpPr>
        <p:spPr>
          <a:xfrm>
            <a:off x="1113398" y="4040395"/>
            <a:ext cx="7886700" cy="1621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950" dirty="0"/>
              <a:t>Cloud computing, Web services, data analytics, machine learning and other technologies present new operating concepts that will improve operational efficiency, information sharing and service delivery, and enable users to more effectively exploit data.</a:t>
            </a:r>
            <a:r>
              <a:rPr lang="en-US" sz="1950" dirty="0">
                <a:solidFill>
                  <a:schemeClr val="bg1">
                    <a:lumMod val="65000"/>
                  </a:schemeClr>
                </a:solidFill>
                <a:latin typeface="Arial Black" panose="020B0A04020102020204" pitchFamily="34" charset="0"/>
              </a:rPr>
              <a:t>”</a:t>
            </a:r>
            <a:endParaRPr lang="en-GB" sz="1950" dirty="0">
              <a:solidFill>
                <a:schemeClr val="bg1">
                  <a:lumMod val="65000"/>
                </a:schemeClr>
              </a:solidFill>
              <a:latin typeface="Arial Black" panose="020B0A04020102020204" pitchFamily="34" charset="0"/>
            </a:endParaRPr>
          </a:p>
        </p:txBody>
      </p:sp>
      <p:sp>
        <p:nvSpPr>
          <p:cNvPr id="13" name="TextBox 12"/>
          <p:cNvSpPr txBox="1"/>
          <p:nvPr/>
        </p:nvSpPr>
        <p:spPr>
          <a:xfrm>
            <a:off x="628649" y="4190722"/>
            <a:ext cx="530915" cy="923330"/>
          </a:xfrm>
          <a:prstGeom prst="rect">
            <a:avLst/>
          </a:prstGeom>
          <a:noFill/>
        </p:spPr>
        <p:txBody>
          <a:bodyPr wrap="none" rtlCol="0">
            <a:spAutoFit/>
          </a:bodyPr>
          <a:lstStyle/>
          <a:p>
            <a:r>
              <a:rPr lang="en-GB" sz="5400" dirty="0">
                <a:solidFill>
                  <a:schemeClr val="bg1">
                    <a:lumMod val="65000"/>
                  </a:schemeClr>
                </a:solidFill>
                <a:latin typeface="Arial Black" panose="020B0A04020102020204" pitchFamily="34" charset="0"/>
              </a:rPr>
              <a:t>“</a:t>
            </a:r>
          </a:p>
        </p:txBody>
      </p:sp>
      <p:sp>
        <p:nvSpPr>
          <p:cNvPr id="14" name="Title 1"/>
          <p:cNvSpPr txBox="1">
            <a:spLocks/>
          </p:cNvSpPr>
          <p:nvPr/>
        </p:nvSpPr>
        <p:spPr>
          <a:xfrm>
            <a:off x="1113398" y="5155115"/>
            <a:ext cx="7886700" cy="310515"/>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100" dirty="0">
                <a:solidFill>
                  <a:srgbClr val="0070C0"/>
                </a:solidFill>
              </a:rPr>
              <a:t>CBS led review of emerging data issues</a:t>
            </a:r>
            <a:endParaRPr lang="en-GB" sz="21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90388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B48B05CB-EBDB-A394-7542-4CA15A8EFAE0}"/>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70955">
            <a:off x="4111059" y="1495794"/>
            <a:ext cx="2581245" cy="1660849"/>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CC614564-B5FE-46DE-8358-31D0D725FC25}"/>
              </a:ext>
            </a:extLst>
          </p:cNvPr>
          <p:cNvSpPr txBox="1">
            <a:spLocks/>
          </p:cNvSpPr>
          <p:nvPr/>
        </p:nvSpPr>
        <p:spPr>
          <a:xfrm>
            <a:off x="167782" y="1060957"/>
            <a:ext cx="6661068" cy="222565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600" b="1" kern="1200">
                <a:solidFill>
                  <a:schemeClr val="bg1">
                    <a:lumMod val="95000"/>
                  </a:schemeClr>
                </a:solidFill>
                <a:latin typeface="Lato" panose="020F0502020204030203" pitchFamily="34" charset="0"/>
                <a:ea typeface="+mj-ea"/>
                <a:cs typeface="+mj-cs"/>
              </a:defRPr>
            </a:lvl1pPr>
          </a:lstStyle>
          <a:p>
            <a:pPr>
              <a:lnSpc>
                <a:spcPct val="120000"/>
              </a:lnSpc>
            </a:pPr>
            <a:r>
              <a:rPr lang="en-US" sz="1500" dirty="0">
                <a:solidFill>
                  <a:schemeClr val="tx1"/>
                </a:solidFill>
                <a:latin typeface="+mn-lt"/>
              </a:rPr>
              <a:t>1963 </a:t>
            </a:r>
            <a:r>
              <a:rPr lang="en-US" sz="1500" b="0" dirty="0">
                <a:solidFill>
                  <a:schemeClr val="tx1"/>
                </a:solidFill>
                <a:latin typeface="+mn-lt"/>
              </a:rPr>
              <a:t>World Weather Watch</a:t>
            </a:r>
          </a:p>
          <a:p>
            <a:pPr>
              <a:lnSpc>
                <a:spcPct val="120000"/>
              </a:lnSpc>
            </a:pPr>
            <a:r>
              <a:rPr lang="en-US" sz="1500" b="0" dirty="0">
                <a:solidFill>
                  <a:schemeClr val="tx1"/>
                </a:solidFill>
                <a:latin typeface="+mn-lt"/>
              </a:rPr>
              <a:t>    </a:t>
            </a:r>
            <a:r>
              <a:rPr lang="en-US" sz="1500" dirty="0">
                <a:solidFill>
                  <a:schemeClr val="tx1"/>
                </a:solidFill>
                <a:latin typeface="+mn-lt"/>
              </a:rPr>
              <a:t>1970s</a:t>
            </a:r>
            <a:r>
              <a:rPr lang="en-US" sz="1500" b="0" dirty="0">
                <a:solidFill>
                  <a:schemeClr val="tx1"/>
                </a:solidFill>
                <a:latin typeface="+mn-lt"/>
              </a:rPr>
              <a:t> Global Telecommunication System</a:t>
            </a:r>
          </a:p>
          <a:p>
            <a:pPr>
              <a:lnSpc>
                <a:spcPct val="120000"/>
              </a:lnSpc>
            </a:pPr>
            <a:r>
              <a:rPr lang="en-US" sz="1500" b="0" dirty="0">
                <a:solidFill>
                  <a:schemeClr val="tx1"/>
                </a:solidFill>
                <a:latin typeface="+mn-lt"/>
              </a:rPr>
              <a:t>        </a:t>
            </a:r>
            <a:r>
              <a:rPr lang="en-US" sz="1500" dirty="0">
                <a:solidFill>
                  <a:schemeClr val="tx1"/>
                </a:solidFill>
                <a:latin typeface="+mn-lt"/>
              </a:rPr>
              <a:t>2007</a:t>
            </a:r>
            <a:r>
              <a:rPr lang="en-US" sz="1500" b="0" dirty="0">
                <a:solidFill>
                  <a:schemeClr val="tx1"/>
                </a:solidFill>
                <a:latin typeface="+mn-lt"/>
              </a:rPr>
              <a:t> WMO Information System (WIS)</a:t>
            </a:r>
          </a:p>
          <a:p>
            <a:pPr>
              <a:lnSpc>
                <a:spcPct val="120000"/>
              </a:lnSpc>
            </a:pPr>
            <a:r>
              <a:rPr lang="en-US" sz="1500" dirty="0">
                <a:solidFill>
                  <a:srgbClr val="C00000"/>
                </a:solidFill>
                <a:latin typeface="+mn-lt"/>
              </a:rPr>
              <a:t>            2019</a:t>
            </a:r>
            <a:r>
              <a:rPr lang="en-US" sz="1500" b="0" dirty="0">
                <a:solidFill>
                  <a:srgbClr val="C00000"/>
                </a:solidFill>
                <a:latin typeface="+mn-lt"/>
              </a:rPr>
              <a:t> WMO Reform (Earth System Approach)</a:t>
            </a:r>
          </a:p>
          <a:p>
            <a:pPr>
              <a:lnSpc>
                <a:spcPct val="120000"/>
              </a:lnSpc>
            </a:pPr>
            <a:r>
              <a:rPr lang="en-US" sz="1500" b="0" dirty="0">
                <a:solidFill>
                  <a:srgbClr val="C00000"/>
                </a:solidFill>
                <a:latin typeface="+mn-lt"/>
              </a:rPr>
              <a:t>                </a:t>
            </a:r>
            <a:r>
              <a:rPr lang="en-US" sz="1500" dirty="0">
                <a:solidFill>
                  <a:srgbClr val="C00000"/>
                </a:solidFill>
                <a:latin typeface="+mn-lt"/>
              </a:rPr>
              <a:t>2021</a:t>
            </a:r>
            <a:r>
              <a:rPr lang="en-US" sz="1500" b="0" dirty="0">
                <a:solidFill>
                  <a:srgbClr val="C00000"/>
                </a:solidFill>
                <a:latin typeface="+mn-lt"/>
              </a:rPr>
              <a:t> WMO Unified Data Policy / GBON</a:t>
            </a:r>
          </a:p>
        </p:txBody>
      </p:sp>
      <p:sp>
        <p:nvSpPr>
          <p:cNvPr id="3" name="TextBox 2">
            <a:extLst>
              <a:ext uri="{FF2B5EF4-FFF2-40B4-BE49-F238E27FC236}">
                <a16:creationId xmlns:a16="http://schemas.microsoft.com/office/drawing/2014/main" id="{76BC0FB6-BAD9-C4BE-BFDD-E3951DE57476}"/>
              </a:ext>
            </a:extLst>
          </p:cNvPr>
          <p:cNvSpPr txBox="1"/>
          <p:nvPr/>
        </p:nvSpPr>
        <p:spPr>
          <a:xfrm>
            <a:off x="3804270" y="3166478"/>
            <a:ext cx="4842737" cy="3305520"/>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algn="ctr">
              <a:lnSpc>
                <a:spcPct val="120000"/>
              </a:lnSpc>
            </a:pPr>
            <a:r>
              <a:rPr lang="en-US" sz="3300" b="1" dirty="0">
                <a:solidFill>
                  <a:schemeClr val="tx2">
                    <a:lumMod val="75000"/>
                  </a:schemeClr>
                </a:solidFill>
              </a:rPr>
              <a:t>WIS 2.0</a:t>
            </a:r>
          </a:p>
          <a:p>
            <a:pPr lvl="1">
              <a:lnSpc>
                <a:spcPct val="120000"/>
              </a:lnSpc>
            </a:pPr>
            <a:r>
              <a:rPr lang="en-US" sz="1200" i="1" dirty="0">
                <a:solidFill>
                  <a:srgbClr val="2A2A2A"/>
                </a:solidFill>
                <a:latin typeface="Arial"/>
              </a:rPr>
              <a:t>… system of systems using Web-architecture and open standards to provide simple, timely and seamless sharing of trusted data and information …  </a:t>
            </a:r>
          </a:p>
          <a:p>
            <a:pPr marL="600075" lvl="1" indent="-257175">
              <a:lnSpc>
                <a:spcPct val="120000"/>
              </a:lnSpc>
              <a:buFont typeface="Arial" panose="020B0604020202020204" pitchFamily="34" charset="0"/>
              <a:buChar char="•"/>
            </a:pPr>
            <a:r>
              <a:rPr lang="en-US" sz="1500" dirty="0">
                <a:solidFill>
                  <a:srgbClr val="FF0000"/>
                </a:solidFill>
              </a:rPr>
              <a:t>Open Standards (OGC, W3C, IETF, …)</a:t>
            </a:r>
          </a:p>
          <a:p>
            <a:pPr marL="600075" lvl="1" indent="-257175">
              <a:lnSpc>
                <a:spcPct val="120000"/>
              </a:lnSpc>
              <a:buFont typeface="Arial" panose="020B0604020202020204" pitchFamily="34" charset="0"/>
              <a:buChar char="•"/>
            </a:pPr>
            <a:r>
              <a:rPr lang="en-US" sz="1500" dirty="0">
                <a:solidFill>
                  <a:srgbClr val="FF0000"/>
                </a:solidFill>
              </a:rPr>
              <a:t>Open Source (use off the shelf tools)</a:t>
            </a:r>
          </a:p>
          <a:p>
            <a:pPr marL="600075" lvl="1" indent="-257175">
              <a:lnSpc>
                <a:spcPct val="120000"/>
              </a:lnSpc>
              <a:buFont typeface="Arial" panose="020B0604020202020204" pitchFamily="34" charset="0"/>
              <a:buChar char="•"/>
            </a:pPr>
            <a:r>
              <a:rPr lang="en-US" sz="1500" dirty="0"/>
              <a:t>Data sharing through Web and publication/subscription (pub/sub) protocols</a:t>
            </a:r>
          </a:p>
          <a:p>
            <a:pPr marL="600075" lvl="1" indent="-257175">
              <a:lnSpc>
                <a:spcPct val="120000"/>
              </a:lnSpc>
              <a:buFont typeface="Arial" panose="020B0604020202020204" pitchFamily="34" charset="0"/>
              <a:buChar char="•"/>
            </a:pPr>
            <a:r>
              <a:rPr lang="en-US" sz="1500" dirty="0"/>
              <a:t>Cloud ready (turn-key solutions)</a:t>
            </a:r>
          </a:p>
          <a:p>
            <a:pPr marL="600075" lvl="1" indent="-257175">
              <a:lnSpc>
                <a:spcPct val="120000"/>
              </a:lnSpc>
              <a:buFont typeface="Arial" panose="020B0604020202020204" pitchFamily="34" charset="0"/>
              <a:buChar char="•"/>
            </a:pPr>
            <a:r>
              <a:rPr lang="en-US" sz="1500" dirty="0"/>
              <a:t>Web APIs (Application Programming Interface)</a:t>
            </a:r>
          </a:p>
          <a:p>
            <a:endParaRPr lang="en-US" dirty="0"/>
          </a:p>
        </p:txBody>
      </p:sp>
      <p:sp>
        <p:nvSpPr>
          <p:cNvPr id="5" name="Slide Number Placeholder 4">
            <a:extLst>
              <a:ext uri="{FF2B5EF4-FFF2-40B4-BE49-F238E27FC236}">
                <a16:creationId xmlns:a16="http://schemas.microsoft.com/office/drawing/2014/main" id="{5620B87E-20F6-FDB4-82EA-A0DA581FE631}"/>
              </a:ext>
            </a:extLst>
          </p:cNvPr>
          <p:cNvSpPr>
            <a:spLocks noGrp="1"/>
          </p:cNvSpPr>
          <p:nvPr>
            <p:ph type="sldNum" sz="quarter" idx="4"/>
          </p:nvPr>
        </p:nvSpPr>
        <p:spPr/>
        <p:txBody>
          <a:bodyPr/>
          <a:lstStyle/>
          <a:p>
            <a:fld id="{0F9F7EA0-3F56-4C7E-9B2D-3423B3AF0281}" type="slidenum">
              <a:rPr lang="en-US" smtClean="0"/>
              <a:pPr/>
              <a:t>4</a:t>
            </a:fld>
            <a:endParaRPr lang="en-US" dirty="0"/>
          </a:p>
        </p:txBody>
      </p:sp>
      <p:sp>
        <p:nvSpPr>
          <p:cNvPr id="6" name="Title 1">
            <a:extLst>
              <a:ext uri="{FF2B5EF4-FFF2-40B4-BE49-F238E27FC236}">
                <a16:creationId xmlns:a16="http://schemas.microsoft.com/office/drawing/2014/main" id="{E1FB5545-FCF8-BC2D-FA02-4EC293018C93}"/>
              </a:ext>
            </a:extLst>
          </p:cNvPr>
          <p:cNvSpPr>
            <a:spLocks noGrp="1"/>
          </p:cNvSpPr>
          <p:nvPr>
            <p:ph type="title"/>
          </p:nvPr>
        </p:nvSpPr>
        <p:spPr>
          <a:xfrm>
            <a:off x="574163" y="423127"/>
            <a:ext cx="7886700" cy="574212"/>
          </a:xfrm>
        </p:spPr>
        <p:txBody>
          <a:bodyPr>
            <a:noAutofit/>
          </a:bodyPr>
          <a:lstStyle/>
          <a:p>
            <a:r>
              <a:rPr lang="en-US" sz="3600" dirty="0"/>
              <a:t>WMO Information System (WIS 2.0)</a:t>
            </a:r>
          </a:p>
        </p:txBody>
      </p:sp>
      <p:pic>
        <p:nvPicPr>
          <p:cNvPr id="7" name="Picture 2" descr="Image result for ietf logo">
            <a:extLst>
              <a:ext uri="{FF2B5EF4-FFF2-40B4-BE49-F238E27FC236}">
                <a16:creationId xmlns:a16="http://schemas.microsoft.com/office/drawing/2014/main" id="{C8D3CBF5-40AA-314B-CC4A-BE9924C1B9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0214" y="4475479"/>
            <a:ext cx="769484" cy="410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w3c logo">
            <a:extLst>
              <a:ext uri="{FF2B5EF4-FFF2-40B4-BE49-F238E27FC236}">
                <a16:creationId xmlns:a16="http://schemas.microsoft.com/office/drawing/2014/main" id="{5654CB38-B9A2-18E2-0164-E4848DC890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763" y="4185106"/>
            <a:ext cx="602819" cy="410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ndoorGML OGC">
            <a:extLst>
              <a:ext uri="{FF2B5EF4-FFF2-40B4-BE49-F238E27FC236}">
                <a16:creationId xmlns:a16="http://schemas.microsoft.com/office/drawing/2014/main" id="{D9A3A23C-2E65-9B71-FF22-8271EED6E0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163" y="3548622"/>
            <a:ext cx="874840" cy="440189"/>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119;gbe90d9cf2c_12_0">
            <a:extLst>
              <a:ext uri="{FF2B5EF4-FFF2-40B4-BE49-F238E27FC236}">
                <a16:creationId xmlns:a16="http://schemas.microsoft.com/office/drawing/2014/main" id="{B0C53AF3-1FC1-57F7-0099-E4ECD35528FC}"/>
              </a:ext>
            </a:extLst>
          </p:cNvPr>
          <p:cNvPicPr preferRelativeResize="0"/>
          <p:nvPr/>
        </p:nvPicPr>
        <p:blipFill rotWithShape="1">
          <a:blip r:embed="rId7">
            <a:alphaModFix/>
          </a:blip>
          <a:srcRect/>
          <a:stretch/>
        </p:blipFill>
        <p:spPr>
          <a:xfrm rot="411341">
            <a:off x="1476458" y="3939348"/>
            <a:ext cx="944966" cy="390333"/>
          </a:xfrm>
          <a:prstGeom prst="rect">
            <a:avLst/>
          </a:prstGeom>
          <a:noFill/>
          <a:ln>
            <a:noFill/>
          </a:ln>
        </p:spPr>
      </p:pic>
      <p:pic>
        <p:nvPicPr>
          <p:cNvPr id="1026" name="Picture 2" descr="4 Ways Cloud Computing Can Save Money | TechnologyAdvice">
            <a:extLst>
              <a:ext uri="{FF2B5EF4-FFF2-40B4-BE49-F238E27FC236}">
                <a16:creationId xmlns:a16="http://schemas.microsoft.com/office/drawing/2014/main" id="{3C6DFBD4-628A-859E-66C5-56EAE7DA70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2436" y="3495741"/>
            <a:ext cx="697260" cy="493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ntegration Quick Start – RunSignup Blog">
            <a:extLst>
              <a:ext uri="{FF2B5EF4-FFF2-40B4-BE49-F238E27FC236}">
                <a16:creationId xmlns:a16="http://schemas.microsoft.com/office/drawing/2014/main" id="{6A498E58-922F-A538-B834-9B579D490F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6008" y="4280218"/>
            <a:ext cx="809966" cy="63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50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descr="A close up of a logo&#10;&#10;Description automatically generated">
            <a:extLst>
              <a:ext uri="{FF2B5EF4-FFF2-40B4-BE49-F238E27FC236}">
                <a16:creationId xmlns:a16="http://schemas.microsoft.com/office/drawing/2014/main" id="{3C9098F5-E9EB-D7FF-EC82-B98CFDD8D26F}"/>
              </a:ext>
            </a:extLst>
          </p:cNvPr>
          <p:cNvPicPr>
            <a:picLocks noChangeAspect="1"/>
          </p:cNvPicPr>
          <p:nvPr/>
        </p:nvPicPr>
        <p:blipFill>
          <a:blip r:embed="rId3"/>
          <a:stretch>
            <a:fillRect/>
          </a:stretch>
        </p:blipFill>
        <p:spPr>
          <a:xfrm>
            <a:off x="-2434" y="4672027"/>
            <a:ext cx="2197197" cy="1328723"/>
          </a:xfrm>
          <a:prstGeom prst="rect">
            <a:avLst/>
          </a:prstGeom>
        </p:spPr>
      </p:pic>
      <p:graphicFrame>
        <p:nvGraphicFramePr>
          <p:cNvPr id="2" name="Diagram 1">
            <a:extLst>
              <a:ext uri="{FF2B5EF4-FFF2-40B4-BE49-F238E27FC236}">
                <a16:creationId xmlns:a16="http://schemas.microsoft.com/office/drawing/2014/main" id="{4ABB05C6-2392-4338-EBEE-C117469F5297}"/>
              </a:ext>
            </a:extLst>
          </p:cNvPr>
          <p:cNvGraphicFramePr/>
          <p:nvPr/>
        </p:nvGraphicFramePr>
        <p:xfrm>
          <a:off x="1273048" y="1838099"/>
          <a:ext cx="6079862" cy="34466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ounded Rectangle 2">
            <a:extLst>
              <a:ext uri="{FF2B5EF4-FFF2-40B4-BE49-F238E27FC236}">
                <a16:creationId xmlns:a16="http://schemas.microsoft.com/office/drawing/2014/main" id="{D5904128-39F1-F7E8-DF47-611A498AF53A}"/>
              </a:ext>
            </a:extLst>
          </p:cNvPr>
          <p:cNvSpPr/>
          <p:nvPr/>
        </p:nvSpPr>
        <p:spPr>
          <a:xfrm>
            <a:off x="2914961" y="2313596"/>
            <a:ext cx="364156" cy="242312"/>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477" b="1" dirty="0">
                <a:solidFill>
                  <a:schemeClr val="tx2">
                    <a:lumMod val="50000"/>
                  </a:schemeClr>
                </a:solidFill>
                <a:latin typeface="Verdana" panose="020B0604030504040204" pitchFamily="34" charset="0"/>
                <a:ea typeface="Verdana" panose="020B0604030504040204" pitchFamily="34" charset="0"/>
              </a:rPr>
              <a:t>Pilot </a:t>
            </a:r>
            <a:r>
              <a:rPr lang="en-CH" sz="477" b="1" dirty="0">
                <a:solidFill>
                  <a:schemeClr val="tx2">
                    <a:lumMod val="50000"/>
                  </a:schemeClr>
                </a:solidFill>
                <a:latin typeface="Verdana" panose="020B0604030504040204" pitchFamily="34" charset="0"/>
                <a:ea typeface="Verdana" panose="020B0604030504040204" pitchFamily="34" charset="0"/>
              </a:rPr>
              <a:t>Global Brokers</a:t>
            </a:r>
          </a:p>
        </p:txBody>
      </p:sp>
      <p:sp>
        <p:nvSpPr>
          <p:cNvPr id="4" name="Rounded Rectangle 3">
            <a:extLst>
              <a:ext uri="{FF2B5EF4-FFF2-40B4-BE49-F238E27FC236}">
                <a16:creationId xmlns:a16="http://schemas.microsoft.com/office/drawing/2014/main" id="{57A93DDE-EDEB-1B63-2BF9-1EAB402BBEF4}"/>
              </a:ext>
            </a:extLst>
          </p:cNvPr>
          <p:cNvSpPr/>
          <p:nvPr/>
        </p:nvSpPr>
        <p:spPr>
          <a:xfrm>
            <a:off x="2914960" y="2604380"/>
            <a:ext cx="415614" cy="259983"/>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77" b="1" dirty="0">
                <a:solidFill>
                  <a:schemeClr val="tx2">
                    <a:lumMod val="50000"/>
                  </a:schemeClr>
                </a:solidFill>
                <a:latin typeface="Verdana" panose="020B0604030504040204" pitchFamily="34" charset="0"/>
                <a:ea typeface="Verdana" panose="020B0604030504040204" pitchFamily="34" charset="0"/>
              </a:rPr>
              <a:t>Pilot </a:t>
            </a:r>
            <a:r>
              <a:rPr lang="en-CH" sz="477" b="1" dirty="0">
                <a:solidFill>
                  <a:schemeClr val="tx2">
                    <a:lumMod val="50000"/>
                  </a:schemeClr>
                </a:solidFill>
                <a:latin typeface="Verdana" panose="020B0604030504040204" pitchFamily="34" charset="0"/>
                <a:ea typeface="Verdana" panose="020B0604030504040204" pitchFamily="34" charset="0"/>
              </a:rPr>
              <a:t>Global Caches</a:t>
            </a:r>
          </a:p>
        </p:txBody>
      </p:sp>
      <p:sp>
        <p:nvSpPr>
          <p:cNvPr id="5" name="Rounded Rectangle 4">
            <a:extLst>
              <a:ext uri="{FF2B5EF4-FFF2-40B4-BE49-F238E27FC236}">
                <a16:creationId xmlns:a16="http://schemas.microsoft.com/office/drawing/2014/main" id="{C5007411-8815-59F3-C91C-493B1485A22C}"/>
              </a:ext>
            </a:extLst>
          </p:cNvPr>
          <p:cNvSpPr/>
          <p:nvPr/>
        </p:nvSpPr>
        <p:spPr>
          <a:xfrm>
            <a:off x="3330576" y="2428865"/>
            <a:ext cx="498220" cy="301682"/>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77" b="1" dirty="0">
                <a:solidFill>
                  <a:schemeClr val="tx2">
                    <a:lumMod val="50000"/>
                  </a:schemeClr>
                </a:solidFill>
                <a:latin typeface="Verdana" panose="020B0604030504040204" pitchFamily="34" charset="0"/>
                <a:ea typeface="Verdana" panose="020B0604030504040204" pitchFamily="34" charset="0"/>
              </a:rPr>
              <a:t>Pilot </a:t>
            </a:r>
            <a:r>
              <a:rPr lang="en-CH" sz="477" b="1" dirty="0">
                <a:solidFill>
                  <a:schemeClr val="tx2">
                    <a:lumMod val="50000"/>
                  </a:schemeClr>
                </a:solidFill>
                <a:latin typeface="Verdana" panose="020B0604030504040204" pitchFamily="34" charset="0"/>
                <a:ea typeface="Verdana" panose="020B0604030504040204" pitchFamily="34" charset="0"/>
              </a:rPr>
              <a:t>Global Discovery Catalogue</a:t>
            </a:r>
          </a:p>
        </p:txBody>
      </p:sp>
      <p:sp>
        <p:nvSpPr>
          <p:cNvPr id="6" name="Rounded Rectangle 5">
            <a:extLst>
              <a:ext uri="{FF2B5EF4-FFF2-40B4-BE49-F238E27FC236}">
                <a16:creationId xmlns:a16="http://schemas.microsoft.com/office/drawing/2014/main" id="{24FC6C01-6E01-57F5-B005-19616204C02C}"/>
              </a:ext>
            </a:extLst>
          </p:cNvPr>
          <p:cNvSpPr/>
          <p:nvPr/>
        </p:nvSpPr>
        <p:spPr>
          <a:xfrm>
            <a:off x="2914960" y="2913193"/>
            <a:ext cx="347299" cy="225250"/>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477" b="1" dirty="0">
                <a:solidFill>
                  <a:schemeClr val="tx2">
                    <a:lumMod val="50000"/>
                  </a:schemeClr>
                </a:solidFill>
                <a:latin typeface="Verdana" panose="020B0604030504040204" pitchFamily="34" charset="0"/>
                <a:ea typeface="Verdana" panose="020B0604030504040204" pitchFamily="34" charset="0"/>
              </a:rPr>
              <a:t>NCs</a:t>
            </a:r>
          </a:p>
        </p:txBody>
      </p:sp>
      <p:sp>
        <p:nvSpPr>
          <p:cNvPr id="7" name="Rounded Rectangle 6">
            <a:extLst>
              <a:ext uri="{FF2B5EF4-FFF2-40B4-BE49-F238E27FC236}">
                <a16:creationId xmlns:a16="http://schemas.microsoft.com/office/drawing/2014/main" id="{DA81BECB-90A7-AF2F-7463-95090802C399}"/>
              </a:ext>
            </a:extLst>
          </p:cNvPr>
          <p:cNvSpPr/>
          <p:nvPr/>
        </p:nvSpPr>
        <p:spPr>
          <a:xfrm>
            <a:off x="3292622" y="2912005"/>
            <a:ext cx="413384" cy="225250"/>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477" b="1" dirty="0">
                <a:solidFill>
                  <a:schemeClr val="tx2">
                    <a:lumMod val="50000"/>
                  </a:schemeClr>
                </a:solidFill>
                <a:latin typeface="Verdana" panose="020B0604030504040204" pitchFamily="34" charset="0"/>
                <a:ea typeface="Verdana" panose="020B0604030504040204" pitchFamily="34" charset="0"/>
              </a:rPr>
              <a:t>DCPCs</a:t>
            </a:r>
          </a:p>
        </p:txBody>
      </p:sp>
      <p:sp>
        <p:nvSpPr>
          <p:cNvPr id="8" name="Rounded Rectangle 7">
            <a:extLst>
              <a:ext uri="{FF2B5EF4-FFF2-40B4-BE49-F238E27FC236}">
                <a16:creationId xmlns:a16="http://schemas.microsoft.com/office/drawing/2014/main" id="{EE962F82-4FB3-3014-1131-775857DB342A}"/>
              </a:ext>
            </a:extLst>
          </p:cNvPr>
          <p:cNvSpPr/>
          <p:nvPr/>
        </p:nvSpPr>
        <p:spPr>
          <a:xfrm>
            <a:off x="2407012" y="3537804"/>
            <a:ext cx="399200" cy="22525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rtlCol="0" anchor="ctr"/>
          <a:lstStyle/>
          <a:p>
            <a:pPr algn="ctr"/>
            <a:r>
              <a:rPr lang="en-CH" sz="477" b="1" dirty="0">
                <a:solidFill>
                  <a:schemeClr val="tx2">
                    <a:lumMod val="50000"/>
                  </a:schemeClr>
                </a:solidFill>
                <a:latin typeface="Verdana" panose="020B0604030504040204" pitchFamily="34" charset="0"/>
                <a:ea typeface="Verdana" panose="020B0604030504040204" pitchFamily="34" charset="0"/>
              </a:rPr>
              <a:t>WIS2 box release 1.0</a:t>
            </a:r>
          </a:p>
        </p:txBody>
      </p:sp>
      <p:sp>
        <p:nvSpPr>
          <p:cNvPr id="9" name="Rounded Rectangle 41">
            <a:extLst>
              <a:ext uri="{FF2B5EF4-FFF2-40B4-BE49-F238E27FC236}">
                <a16:creationId xmlns:a16="http://schemas.microsoft.com/office/drawing/2014/main" id="{037D4EF5-8C18-1DD4-000B-8316915493FD}"/>
              </a:ext>
            </a:extLst>
          </p:cNvPr>
          <p:cNvSpPr/>
          <p:nvPr/>
        </p:nvSpPr>
        <p:spPr>
          <a:xfrm>
            <a:off x="2344374" y="2681845"/>
            <a:ext cx="461839" cy="22525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477" b="1" dirty="0">
                <a:solidFill>
                  <a:schemeClr val="tx2">
                    <a:lumMod val="50000"/>
                  </a:schemeClr>
                </a:solidFill>
                <a:latin typeface="Verdana" panose="020B0604030504040204" pitchFamily="34" charset="0"/>
                <a:ea typeface="Verdana" panose="020B0604030504040204" pitchFamily="34" charset="0"/>
              </a:rPr>
              <a:t>Technical Regulations</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10" name="Rounded Rectangle 174">
            <a:extLst>
              <a:ext uri="{FF2B5EF4-FFF2-40B4-BE49-F238E27FC236}">
                <a16:creationId xmlns:a16="http://schemas.microsoft.com/office/drawing/2014/main" id="{8E3E195F-41AD-F985-B0EC-E4DC65274E50}"/>
              </a:ext>
            </a:extLst>
          </p:cNvPr>
          <p:cNvSpPr/>
          <p:nvPr/>
        </p:nvSpPr>
        <p:spPr>
          <a:xfrm>
            <a:off x="3517981" y="3538039"/>
            <a:ext cx="531212" cy="219867"/>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77" b="1">
                <a:solidFill>
                  <a:schemeClr val="tx2">
                    <a:lumMod val="50000"/>
                  </a:schemeClr>
                </a:solidFill>
                <a:latin typeface="Verdana" panose="020B0604030504040204" pitchFamily="34" charset="0"/>
                <a:ea typeface="Verdana" panose="020B0604030504040204" pitchFamily="34" charset="0"/>
              </a:rPr>
              <a:t>WIS2 Monitorin</a:t>
            </a:r>
            <a:r>
              <a:rPr lang="en-US" sz="477" b="1" dirty="0">
                <a:solidFill>
                  <a:schemeClr val="tx2">
                    <a:lumMod val="50000"/>
                  </a:schemeClr>
                </a:solidFill>
                <a:latin typeface="Verdana" panose="020B0604030504040204" pitchFamily="34" charset="0"/>
                <a:ea typeface="Verdana" panose="020B0604030504040204" pitchFamily="34" charset="0"/>
              </a:rPr>
              <a:t>g</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11" name="Rounded Rectangle 174">
            <a:extLst>
              <a:ext uri="{FF2B5EF4-FFF2-40B4-BE49-F238E27FC236}">
                <a16:creationId xmlns:a16="http://schemas.microsoft.com/office/drawing/2014/main" id="{354A283C-213A-6510-717B-D361F687A97D}"/>
              </a:ext>
            </a:extLst>
          </p:cNvPr>
          <p:cNvSpPr/>
          <p:nvPr/>
        </p:nvSpPr>
        <p:spPr>
          <a:xfrm>
            <a:off x="2914961" y="3837243"/>
            <a:ext cx="3403949" cy="192721"/>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77" b="1" dirty="0">
                <a:solidFill>
                  <a:schemeClr val="tx2">
                    <a:lumMod val="50000"/>
                  </a:schemeClr>
                </a:solidFill>
                <a:latin typeface="Verdana" panose="020B0604030504040204" pitchFamily="34" charset="0"/>
                <a:ea typeface="Verdana" panose="020B0604030504040204" pitchFamily="34" charset="0"/>
              </a:rPr>
              <a:t>Workshops and training</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12" name="Rounded Rectangle 166">
            <a:extLst>
              <a:ext uri="{FF2B5EF4-FFF2-40B4-BE49-F238E27FC236}">
                <a16:creationId xmlns:a16="http://schemas.microsoft.com/office/drawing/2014/main" id="{8E6A5E08-92C4-882F-A986-474738BDEA67}"/>
              </a:ext>
            </a:extLst>
          </p:cNvPr>
          <p:cNvSpPr/>
          <p:nvPr/>
        </p:nvSpPr>
        <p:spPr>
          <a:xfrm>
            <a:off x="4175741" y="2318835"/>
            <a:ext cx="876201" cy="22525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77" b="1">
                <a:solidFill>
                  <a:schemeClr val="tx2">
                    <a:lumMod val="50000"/>
                  </a:schemeClr>
                </a:solidFill>
                <a:latin typeface="Verdana" panose="020B0604030504040204" pitchFamily="34" charset="0"/>
                <a:ea typeface="Verdana" panose="020B0604030504040204" pitchFamily="34" charset="0"/>
              </a:rPr>
              <a:t>Pre-oper</a:t>
            </a:r>
            <a:r>
              <a:rPr lang="en-US" sz="477" b="1" dirty="0">
                <a:solidFill>
                  <a:schemeClr val="tx2">
                    <a:lumMod val="50000"/>
                  </a:schemeClr>
                </a:solidFill>
                <a:latin typeface="Verdana" panose="020B0604030504040204" pitchFamily="34" charset="0"/>
                <a:ea typeface="Verdana" panose="020B0604030504040204" pitchFamily="34" charset="0"/>
              </a:rPr>
              <a:t> </a:t>
            </a:r>
            <a:r>
              <a:rPr lang="en-CH" sz="477" b="1" dirty="0">
                <a:solidFill>
                  <a:schemeClr val="tx2">
                    <a:lumMod val="50000"/>
                  </a:schemeClr>
                </a:solidFill>
                <a:latin typeface="Verdana" panose="020B0604030504040204" pitchFamily="34" charset="0"/>
                <a:ea typeface="Verdana" panose="020B0604030504040204" pitchFamily="34" charset="0"/>
              </a:rPr>
              <a:t>Global Brokers</a:t>
            </a:r>
          </a:p>
        </p:txBody>
      </p:sp>
      <p:sp>
        <p:nvSpPr>
          <p:cNvPr id="13" name="Rounded Rectangle 169">
            <a:extLst>
              <a:ext uri="{FF2B5EF4-FFF2-40B4-BE49-F238E27FC236}">
                <a16:creationId xmlns:a16="http://schemas.microsoft.com/office/drawing/2014/main" id="{CF5ABFB0-0917-25E5-7B80-BB555DF211C0}"/>
              </a:ext>
            </a:extLst>
          </p:cNvPr>
          <p:cNvSpPr/>
          <p:nvPr/>
        </p:nvSpPr>
        <p:spPr>
          <a:xfrm>
            <a:off x="4175740" y="2593735"/>
            <a:ext cx="876201" cy="22525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77" b="1">
                <a:solidFill>
                  <a:schemeClr val="tx2">
                    <a:lumMod val="50000"/>
                  </a:schemeClr>
                </a:solidFill>
                <a:latin typeface="Verdana" panose="020B0604030504040204" pitchFamily="34" charset="0"/>
                <a:ea typeface="Verdana" panose="020B0604030504040204" pitchFamily="34" charset="0"/>
              </a:rPr>
              <a:t>Pre-oper</a:t>
            </a:r>
            <a:r>
              <a:rPr lang="en-US" sz="477" b="1" dirty="0">
                <a:solidFill>
                  <a:schemeClr val="tx2">
                    <a:lumMod val="50000"/>
                  </a:schemeClr>
                </a:solidFill>
                <a:latin typeface="Verdana" panose="020B0604030504040204" pitchFamily="34" charset="0"/>
                <a:ea typeface="Verdana" panose="020B0604030504040204" pitchFamily="34" charset="0"/>
              </a:rPr>
              <a:t> </a:t>
            </a:r>
            <a:r>
              <a:rPr lang="en-CH" sz="477" b="1" dirty="0">
                <a:solidFill>
                  <a:schemeClr val="tx2">
                    <a:lumMod val="50000"/>
                  </a:schemeClr>
                </a:solidFill>
                <a:latin typeface="Verdana" panose="020B0604030504040204" pitchFamily="34" charset="0"/>
                <a:ea typeface="Verdana" panose="020B0604030504040204" pitchFamily="34" charset="0"/>
              </a:rPr>
              <a:t>Global Caches</a:t>
            </a:r>
          </a:p>
        </p:txBody>
      </p:sp>
      <p:sp>
        <p:nvSpPr>
          <p:cNvPr id="14" name="Rounded Rectangle 173">
            <a:extLst>
              <a:ext uri="{FF2B5EF4-FFF2-40B4-BE49-F238E27FC236}">
                <a16:creationId xmlns:a16="http://schemas.microsoft.com/office/drawing/2014/main" id="{55D4FAAC-53C9-72E2-4FAA-481110944606}"/>
              </a:ext>
            </a:extLst>
          </p:cNvPr>
          <p:cNvSpPr/>
          <p:nvPr/>
        </p:nvSpPr>
        <p:spPr>
          <a:xfrm>
            <a:off x="4174093" y="2866767"/>
            <a:ext cx="893204" cy="293386"/>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77" b="1">
                <a:solidFill>
                  <a:schemeClr val="tx2">
                    <a:lumMod val="50000"/>
                  </a:schemeClr>
                </a:solidFill>
                <a:latin typeface="Verdana" panose="020B0604030504040204" pitchFamily="34" charset="0"/>
                <a:ea typeface="Verdana" panose="020B0604030504040204" pitchFamily="34" charset="0"/>
              </a:rPr>
              <a:t>Pre-oper</a:t>
            </a:r>
            <a:r>
              <a:rPr lang="en-US" sz="477" b="1" dirty="0">
                <a:solidFill>
                  <a:schemeClr val="tx2">
                    <a:lumMod val="50000"/>
                  </a:schemeClr>
                </a:solidFill>
                <a:latin typeface="Verdana" panose="020B0604030504040204" pitchFamily="34" charset="0"/>
                <a:ea typeface="Verdana" panose="020B0604030504040204" pitchFamily="34" charset="0"/>
              </a:rPr>
              <a:t> </a:t>
            </a:r>
            <a:r>
              <a:rPr lang="en-CH" sz="477" b="1" dirty="0">
                <a:solidFill>
                  <a:schemeClr val="tx2">
                    <a:lumMod val="50000"/>
                  </a:schemeClr>
                </a:solidFill>
                <a:latin typeface="Verdana" panose="020B0604030504040204" pitchFamily="34" charset="0"/>
                <a:ea typeface="Verdana" panose="020B0604030504040204" pitchFamily="34" charset="0"/>
              </a:rPr>
              <a:t>Global Discovery Catalogue</a:t>
            </a:r>
          </a:p>
        </p:txBody>
      </p:sp>
      <p:sp>
        <p:nvSpPr>
          <p:cNvPr id="15" name="Rounded Rectangle 174">
            <a:extLst>
              <a:ext uri="{FF2B5EF4-FFF2-40B4-BE49-F238E27FC236}">
                <a16:creationId xmlns:a16="http://schemas.microsoft.com/office/drawing/2014/main" id="{A561E270-FDAB-EFF1-A750-9EEB18B36EBF}"/>
              </a:ext>
            </a:extLst>
          </p:cNvPr>
          <p:cNvSpPr/>
          <p:nvPr/>
        </p:nvSpPr>
        <p:spPr>
          <a:xfrm>
            <a:off x="4172881" y="3539568"/>
            <a:ext cx="876200" cy="22525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477" b="1">
                <a:solidFill>
                  <a:schemeClr val="tx2">
                    <a:lumMod val="50000"/>
                  </a:schemeClr>
                </a:solidFill>
                <a:latin typeface="Verdana" panose="020B0604030504040204" pitchFamily="34" charset="0"/>
                <a:ea typeface="Verdana" panose="020B0604030504040204" pitchFamily="34" charset="0"/>
              </a:rPr>
              <a:t>NCs</a:t>
            </a:r>
            <a:r>
              <a:rPr lang="en-US" sz="477" b="1" dirty="0">
                <a:solidFill>
                  <a:schemeClr val="tx2">
                    <a:lumMod val="50000"/>
                  </a:schemeClr>
                </a:solidFill>
                <a:latin typeface="Verdana" panose="020B0604030504040204" pitchFamily="34" charset="0"/>
                <a:ea typeface="Verdana" panose="020B0604030504040204" pitchFamily="34" charset="0"/>
              </a:rPr>
              <a:t> &amp; DCPCs</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16" name="Rounded Rectangle 166">
            <a:extLst>
              <a:ext uri="{FF2B5EF4-FFF2-40B4-BE49-F238E27FC236}">
                <a16:creationId xmlns:a16="http://schemas.microsoft.com/office/drawing/2014/main" id="{571C7502-1EB2-1837-B3E5-25300173ED63}"/>
              </a:ext>
            </a:extLst>
          </p:cNvPr>
          <p:cNvSpPr/>
          <p:nvPr/>
        </p:nvSpPr>
        <p:spPr>
          <a:xfrm>
            <a:off x="5413952" y="2318835"/>
            <a:ext cx="876201" cy="22525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Global Brokers</a:t>
            </a:r>
            <a:r>
              <a:rPr lang="en-US"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operation</a:t>
            </a:r>
            <a:endParaRPr lang="en-CH"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ounded Rectangle 169">
            <a:extLst>
              <a:ext uri="{FF2B5EF4-FFF2-40B4-BE49-F238E27FC236}">
                <a16:creationId xmlns:a16="http://schemas.microsoft.com/office/drawing/2014/main" id="{64FA2A01-E28A-27E4-AED5-B35ED84FA57D}"/>
              </a:ext>
            </a:extLst>
          </p:cNvPr>
          <p:cNvSpPr/>
          <p:nvPr/>
        </p:nvSpPr>
        <p:spPr>
          <a:xfrm>
            <a:off x="5419418" y="2603836"/>
            <a:ext cx="876201" cy="22525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Global Caches</a:t>
            </a:r>
            <a:r>
              <a:rPr lang="en-US"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operation</a:t>
            </a:r>
            <a:endParaRPr lang="en-CH"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ounded Rectangle 173">
            <a:extLst>
              <a:ext uri="{FF2B5EF4-FFF2-40B4-BE49-F238E27FC236}">
                <a16:creationId xmlns:a16="http://schemas.microsoft.com/office/drawing/2014/main" id="{3D3C1B29-60FF-ACF2-7E41-C7381D3E4420}"/>
              </a:ext>
            </a:extLst>
          </p:cNvPr>
          <p:cNvSpPr/>
          <p:nvPr/>
        </p:nvSpPr>
        <p:spPr>
          <a:xfrm>
            <a:off x="5416890" y="2902054"/>
            <a:ext cx="893204" cy="293386"/>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Global Discovery Catalogue</a:t>
            </a:r>
            <a:r>
              <a:rPr lang="en-US"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operation</a:t>
            </a:r>
            <a:endParaRPr lang="en-CH"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ounded Rectangle 174">
            <a:extLst>
              <a:ext uri="{FF2B5EF4-FFF2-40B4-BE49-F238E27FC236}">
                <a16:creationId xmlns:a16="http://schemas.microsoft.com/office/drawing/2014/main" id="{7B727021-8E12-A067-C977-356F49AA0F14}"/>
              </a:ext>
            </a:extLst>
          </p:cNvPr>
          <p:cNvSpPr/>
          <p:nvPr/>
        </p:nvSpPr>
        <p:spPr>
          <a:xfrm>
            <a:off x="5422454" y="3558243"/>
            <a:ext cx="859197" cy="22525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477" b="1" dirty="0" err="1">
                <a:solidFill>
                  <a:schemeClr val="tx2">
                    <a:lumMod val="50000"/>
                  </a:schemeClr>
                </a:solidFill>
                <a:latin typeface="Verdana" panose="020B0604030504040204" pitchFamily="34" charset="0"/>
                <a:ea typeface="Verdana" panose="020B0604030504040204" pitchFamily="34" charset="0"/>
              </a:rPr>
              <a:t>NCs</a:t>
            </a:r>
            <a:r>
              <a:rPr lang="en-US" sz="477" b="1" dirty="0">
                <a:solidFill>
                  <a:schemeClr val="tx2">
                    <a:lumMod val="50000"/>
                  </a:schemeClr>
                </a:solidFill>
                <a:latin typeface="Verdana" panose="020B0604030504040204" pitchFamily="34" charset="0"/>
                <a:ea typeface="Verdana" panose="020B0604030504040204" pitchFamily="34" charset="0"/>
              </a:rPr>
              <a:t> &amp; DCPCs</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20" name="TextBox 19">
            <a:extLst>
              <a:ext uri="{FF2B5EF4-FFF2-40B4-BE49-F238E27FC236}">
                <a16:creationId xmlns:a16="http://schemas.microsoft.com/office/drawing/2014/main" id="{94734D61-B1D0-3248-09F8-D1A3BB8D3B11}"/>
              </a:ext>
            </a:extLst>
          </p:cNvPr>
          <p:cNvSpPr txBox="1"/>
          <p:nvPr/>
        </p:nvSpPr>
        <p:spPr>
          <a:xfrm>
            <a:off x="1924303" y="4407535"/>
            <a:ext cx="573179" cy="163211"/>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rtlCol="0" anchor="ctr"/>
          <a:lstStyle>
            <a:defPPr>
              <a:defRPr lang="en-CH"/>
            </a:defPPr>
            <a:lvl1pPr algn="ctr">
              <a:defRPr sz="700" b="1">
                <a:solidFill>
                  <a:schemeClr val="tx2">
                    <a:lumMod val="50000"/>
                  </a:schemeClr>
                </a:solidFill>
                <a:latin typeface="Verdana" panose="020B0604030504040204" pitchFamily="34" charset="0"/>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71" dirty="0"/>
              <a:t>INFCOM-2</a:t>
            </a:r>
          </a:p>
          <a:p>
            <a:r>
              <a:rPr lang="en-US" sz="371" dirty="0"/>
              <a:t>EC 75</a:t>
            </a:r>
            <a:endParaRPr lang="en-CH" sz="371" dirty="0"/>
          </a:p>
        </p:txBody>
      </p:sp>
      <p:sp>
        <p:nvSpPr>
          <p:cNvPr id="21" name="TextBox 20">
            <a:extLst>
              <a:ext uri="{FF2B5EF4-FFF2-40B4-BE49-F238E27FC236}">
                <a16:creationId xmlns:a16="http://schemas.microsoft.com/office/drawing/2014/main" id="{10050D61-23E6-F2E4-632F-1441BE70C2DD}"/>
              </a:ext>
            </a:extLst>
          </p:cNvPr>
          <p:cNvSpPr txBox="1"/>
          <p:nvPr/>
        </p:nvSpPr>
        <p:spPr>
          <a:xfrm>
            <a:off x="2858414" y="1825232"/>
            <a:ext cx="1090142" cy="288220"/>
          </a:xfrm>
          <a:prstGeom prst="rect">
            <a:avLst/>
          </a:prstGeom>
          <a:noFill/>
        </p:spPr>
        <p:txBody>
          <a:bodyPr wrap="square" rtlCol="0">
            <a:spAutoFit/>
          </a:bodyPr>
          <a:lstStyle/>
          <a:p>
            <a:r>
              <a:rPr lang="en-US" sz="1273" dirty="0">
                <a:solidFill>
                  <a:schemeClr val="accent5">
                    <a:lumMod val="50000"/>
                  </a:schemeClr>
                </a:solidFill>
              </a:rPr>
              <a:t>Pilot Phase</a:t>
            </a:r>
            <a:endParaRPr lang="en-CH" sz="1273" dirty="0">
              <a:solidFill>
                <a:schemeClr val="accent5">
                  <a:lumMod val="50000"/>
                </a:schemeClr>
              </a:solidFill>
            </a:endParaRPr>
          </a:p>
        </p:txBody>
      </p:sp>
      <p:sp>
        <p:nvSpPr>
          <p:cNvPr id="22" name="TextBox 21">
            <a:extLst>
              <a:ext uri="{FF2B5EF4-FFF2-40B4-BE49-F238E27FC236}">
                <a16:creationId xmlns:a16="http://schemas.microsoft.com/office/drawing/2014/main" id="{3E71541B-BB26-3799-A03A-719D3E8A4DE6}"/>
              </a:ext>
            </a:extLst>
          </p:cNvPr>
          <p:cNvSpPr txBox="1"/>
          <p:nvPr/>
        </p:nvSpPr>
        <p:spPr>
          <a:xfrm>
            <a:off x="3975623" y="1817630"/>
            <a:ext cx="1282622" cy="288220"/>
          </a:xfrm>
          <a:prstGeom prst="rect">
            <a:avLst/>
          </a:prstGeom>
          <a:noFill/>
        </p:spPr>
        <p:txBody>
          <a:bodyPr wrap="square" lIns="0" rtlCol="0">
            <a:spAutoFit/>
          </a:bodyPr>
          <a:lstStyle/>
          <a:p>
            <a:r>
              <a:rPr lang="en-US" sz="1273" dirty="0">
                <a:solidFill>
                  <a:schemeClr val="accent4">
                    <a:lumMod val="75000"/>
                  </a:schemeClr>
                </a:solidFill>
              </a:rPr>
              <a:t>Pre-operational</a:t>
            </a:r>
            <a:endParaRPr lang="en-CH" sz="1273" dirty="0">
              <a:solidFill>
                <a:schemeClr val="accent4">
                  <a:lumMod val="75000"/>
                </a:schemeClr>
              </a:solidFill>
            </a:endParaRPr>
          </a:p>
        </p:txBody>
      </p:sp>
      <p:sp>
        <p:nvSpPr>
          <p:cNvPr id="23" name="TextBox 22">
            <a:extLst>
              <a:ext uri="{FF2B5EF4-FFF2-40B4-BE49-F238E27FC236}">
                <a16:creationId xmlns:a16="http://schemas.microsoft.com/office/drawing/2014/main" id="{AC49751C-6638-7AE0-2743-EC31045EFD96}"/>
              </a:ext>
            </a:extLst>
          </p:cNvPr>
          <p:cNvSpPr txBox="1"/>
          <p:nvPr/>
        </p:nvSpPr>
        <p:spPr>
          <a:xfrm>
            <a:off x="5265469" y="1823389"/>
            <a:ext cx="1075732" cy="288220"/>
          </a:xfrm>
          <a:prstGeom prst="rect">
            <a:avLst/>
          </a:prstGeom>
          <a:noFill/>
        </p:spPr>
        <p:txBody>
          <a:bodyPr wrap="square" rtlCol="0">
            <a:spAutoFit/>
          </a:bodyPr>
          <a:lstStyle/>
          <a:p>
            <a:r>
              <a:rPr lang="en-US" sz="1273" dirty="0">
                <a:solidFill>
                  <a:schemeClr val="accent1">
                    <a:lumMod val="50000"/>
                  </a:schemeClr>
                </a:solidFill>
              </a:rPr>
              <a:t>Operational</a:t>
            </a:r>
            <a:endParaRPr lang="en-CH" sz="1273" dirty="0">
              <a:solidFill>
                <a:schemeClr val="accent1">
                  <a:lumMod val="50000"/>
                </a:schemeClr>
              </a:solidFill>
            </a:endParaRPr>
          </a:p>
        </p:txBody>
      </p:sp>
      <p:sp>
        <p:nvSpPr>
          <p:cNvPr id="24" name="TextBox 23">
            <a:extLst>
              <a:ext uri="{FF2B5EF4-FFF2-40B4-BE49-F238E27FC236}">
                <a16:creationId xmlns:a16="http://schemas.microsoft.com/office/drawing/2014/main" id="{8CA99ADE-61AD-354E-4AA7-90A9CE6C3877}"/>
              </a:ext>
            </a:extLst>
          </p:cNvPr>
          <p:cNvSpPr txBox="1"/>
          <p:nvPr/>
        </p:nvSpPr>
        <p:spPr>
          <a:xfrm>
            <a:off x="1673367" y="496479"/>
            <a:ext cx="5904373" cy="590931"/>
          </a:xfrm>
          <a:prstGeom prst="rect">
            <a:avLst/>
          </a:prstGeom>
          <a:noFill/>
        </p:spPr>
        <p:txBody>
          <a:bodyPr wrap="none" rtlCol="0">
            <a:spAutoFit/>
          </a:bodyPr>
          <a:lstStyle/>
          <a:p>
            <a:pPr algn="ctr">
              <a:lnSpc>
                <a:spcPct val="90000"/>
              </a:lnSpc>
              <a:spcBef>
                <a:spcPct val="0"/>
              </a:spcBef>
              <a:tabLst>
                <a:tab pos="288128" algn="l"/>
                <a:tab pos="576254" algn="l"/>
                <a:tab pos="864382" algn="l"/>
                <a:tab pos="1152509" algn="l"/>
                <a:tab pos="1440636" algn="l"/>
                <a:tab pos="1728762" algn="l"/>
                <a:tab pos="2016890" algn="l"/>
                <a:tab pos="2305016" algn="l"/>
                <a:tab pos="2593145" algn="l"/>
                <a:tab pos="2881271" algn="l"/>
                <a:tab pos="3169399" algn="l"/>
                <a:tab pos="3457525" algn="l"/>
                <a:tab pos="3745653" algn="l"/>
                <a:tab pos="4033779" algn="l"/>
                <a:tab pos="4321907" algn="l"/>
                <a:tab pos="4610034" algn="l"/>
                <a:tab pos="4898162" algn="l"/>
                <a:tab pos="5186288" algn="l"/>
                <a:tab pos="5474415" algn="l"/>
              </a:tabLst>
            </a:pPr>
            <a:r>
              <a:rPr lang="en-US" sz="3600" dirty="0">
                <a:latin typeface="+mj-lt"/>
                <a:ea typeface="+mj-ea"/>
                <a:cs typeface="+mj-cs"/>
              </a:rPr>
              <a:t>WIS2 implementation timeline</a:t>
            </a:r>
            <a:endParaRPr lang="en-CH" sz="3600" dirty="0">
              <a:latin typeface="+mj-lt"/>
              <a:ea typeface="+mj-ea"/>
              <a:cs typeface="+mj-cs"/>
            </a:endParaRPr>
          </a:p>
        </p:txBody>
      </p:sp>
      <p:cxnSp>
        <p:nvCxnSpPr>
          <p:cNvPr id="25" name="Straight Connector 24">
            <a:extLst>
              <a:ext uri="{FF2B5EF4-FFF2-40B4-BE49-F238E27FC236}">
                <a16:creationId xmlns:a16="http://schemas.microsoft.com/office/drawing/2014/main" id="{4AA6F061-B60A-46E2-7A0D-4A93E8DEA8F2}"/>
              </a:ext>
            </a:extLst>
          </p:cNvPr>
          <p:cNvCxnSpPr>
            <a:cxnSpLocks/>
          </p:cNvCxnSpPr>
          <p:nvPr/>
        </p:nvCxnSpPr>
        <p:spPr>
          <a:xfrm flipV="1">
            <a:off x="6366001" y="1967129"/>
            <a:ext cx="0" cy="1338845"/>
          </a:xfrm>
          <a:prstGeom prst="line">
            <a:avLst/>
          </a:prstGeom>
          <a:ln cmpd="dbl">
            <a:solidFill>
              <a:schemeClr val="accent2"/>
            </a:solidFill>
            <a:prstDash val="sysDash"/>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AE0DD5DF-071E-632A-9014-2CBEC763FAD1}"/>
              </a:ext>
            </a:extLst>
          </p:cNvPr>
          <p:cNvGrpSpPr/>
          <p:nvPr/>
        </p:nvGrpSpPr>
        <p:grpSpPr>
          <a:xfrm>
            <a:off x="1616586" y="3220390"/>
            <a:ext cx="5736324" cy="387810"/>
            <a:chOff x="621636" y="3163203"/>
            <a:chExt cx="10799710" cy="731316"/>
          </a:xfrm>
        </p:grpSpPr>
        <p:grpSp>
          <p:nvGrpSpPr>
            <p:cNvPr id="27" name="Group 26">
              <a:extLst>
                <a:ext uri="{FF2B5EF4-FFF2-40B4-BE49-F238E27FC236}">
                  <a16:creationId xmlns:a16="http://schemas.microsoft.com/office/drawing/2014/main" id="{670703F9-41B6-702A-F93E-1C09F9438D20}"/>
                </a:ext>
              </a:extLst>
            </p:cNvPr>
            <p:cNvGrpSpPr/>
            <p:nvPr/>
          </p:nvGrpSpPr>
          <p:grpSpPr>
            <a:xfrm>
              <a:off x="621636" y="3163203"/>
              <a:ext cx="1937333" cy="721791"/>
              <a:chOff x="8577299" y="5772506"/>
              <a:chExt cx="1896876" cy="721791"/>
            </a:xfrm>
          </p:grpSpPr>
          <p:sp>
            <p:nvSpPr>
              <p:cNvPr id="48" name="Flowchart: Collate 80">
                <a:extLst>
                  <a:ext uri="{FF2B5EF4-FFF2-40B4-BE49-F238E27FC236}">
                    <a16:creationId xmlns:a16="http://schemas.microsoft.com/office/drawing/2014/main" id="{41ECFCF2-BA6A-CA98-650B-3E63E33C9861}"/>
                  </a:ext>
                </a:extLst>
              </p:cNvPr>
              <p:cNvSpPr/>
              <p:nvPr/>
            </p:nvSpPr>
            <p:spPr>
              <a:xfrm>
                <a:off x="9667594"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dirty="0">
                  <a:solidFill>
                    <a:schemeClr val="tx1"/>
                  </a:solidFill>
                </a:endParaRPr>
              </a:p>
            </p:txBody>
          </p:sp>
          <p:sp>
            <p:nvSpPr>
              <p:cNvPr id="49" name="Flowchart: Collate 81">
                <a:extLst>
                  <a:ext uri="{FF2B5EF4-FFF2-40B4-BE49-F238E27FC236}">
                    <a16:creationId xmlns:a16="http://schemas.microsoft.com/office/drawing/2014/main" id="{D2F33668-7DD1-7E17-11CE-A5169BA29A85}"/>
                  </a:ext>
                </a:extLst>
              </p:cNvPr>
              <p:cNvSpPr/>
              <p:nvPr/>
            </p:nvSpPr>
            <p:spPr>
              <a:xfrm>
                <a:off x="8577299" y="5787216"/>
                <a:ext cx="104668" cy="313217"/>
              </a:xfrm>
              <a:prstGeom prst="flowChartCol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H" sz="477">
                  <a:solidFill>
                    <a:schemeClr val="tx1"/>
                  </a:solidFill>
                </a:endParaRPr>
              </a:p>
            </p:txBody>
          </p:sp>
          <p:sp>
            <p:nvSpPr>
              <p:cNvPr id="50" name="Flowchart: Collate 82">
                <a:extLst>
                  <a:ext uri="{FF2B5EF4-FFF2-40B4-BE49-F238E27FC236}">
                    <a16:creationId xmlns:a16="http://schemas.microsoft.com/office/drawing/2014/main" id="{D5B625D1-3690-2840-EA62-5AB6B0CBF9A0}"/>
                  </a:ext>
                </a:extLst>
              </p:cNvPr>
              <p:cNvSpPr/>
              <p:nvPr/>
            </p:nvSpPr>
            <p:spPr>
              <a:xfrm>
                <a:off x="9094731"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dirty="0">
                  <a:solidFill>
                    <a:schemeClr val="tx1"/>
                  </a:solidFill>
                </a:endParaRPr>
              </a:p>
            </p:txBody>
          </p:sp>
          <p:sp>
            <p:nvSpPr>
              <p:cNvPr id="51" name="Flowchart: Collate 83">
                <a:extLst>
                  <a:ext uri="{FF2B5EF4-FFF2-40B4-BE49-F238E27FC236}">
                    <a16:creationId xmlns:a16="http://schemas.microsoft.com/office/drawing/2014/main" id="{743E228E-6689-9606-1C9E-27ACBF539703}"/>
                  </a:ext>
                </a:extLst>
              </p:cNvPr>
              <p:cNvSpPr/>
              <p:nvPr/>
            </p:nvSpPr>
            <p:spPr>
              <a:xfrm>
                <a:off x="10238497" y="5782031"/>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a:solidFill>
                    <a:schemeClr val="tx1"/>
                  </a:solidFill>
                </a:endParaRPr>
              </a:p>
            </p:txBody>
          </p:sp>
          <p:sp>
            <p:nvSpPr>
              <p:cNvPr id="52" name="TextBox 51">
                <a:extLst>
                  <a:ext uri="{FF2B5EF4-FFF2-40B4-BE49-F238E27FC236}">
                    <a16:creationId xmlns:a16="http://schemas.microsoft.com/office/drawing/2014/main" id="{A73E9765-AFA2-37AE-F4A4-7C3E7BDBC9DE}"/>
                  </a:ext>
                </a:extLst>
              </p:cNvPr>
              <p:cNvSpPr txBox="1"/>
              <p:nvPr/>
            </p:nvSpPr>
            <p:spPr>
              <a:xfrm>
                <a:off x="8973049" y="6043284"/>
                <a:ext cx="366684" cy="451013"/>
              </a:xfrm>
              <a:prstGeom prst="rect">
                <a:avLst/>
              </a:prstGeom>
              <a:noFill/>
            </p:spPr>
            <p:txBody>
              <a:bodyPr wrap="square" rtlCol="0">
                <a:spAutoFit/>
              </a:bodyPr>
              <a:lstStyle/>
              <a:p>
                <a:r>
                  <a:rPr lang="en-US" sz="477" dirty="0">
                    <a:solidFill>
                      <a:schemeClr val="tx2">
                        <a:lumMod val="50000"/>
                      </a:schemeClr>
                    </a:solidFill>
                  </a:rPr>
                  <a:t>Q1</a:t>
                </a:r>
                <a:endParaRPr lang="en-CH" sz="477" dirty="0">
                  <a:solidFill>
                    <a:schemeClr val="tx2">
                      <a:lumMod val="50000"/>
                    </a:schemeClr>
                  </a:solidFill>
                </a:endParaRPr>
              </a:p>
            </p:txBody>
          </p:sp>
          <p:sp>
            <p:nvSpPr>
              <p:cNvPr id="53" name="TextBox 52">
                <a:extLst>
                  <a:ext uri="{FF2B5EF4-FFF2-40B4-BE49-F238E27FC236}">
                    <a16:creationId xmlns:a16="http://schemas.microsoft.com/office/drawing/2014/main" id="{F3760A77-EFCD-0DA6-08E2-FA6F5F333EFD}"/>
                  </a:ext>
                </a:extLst>
              </p:cNvPr>
              <p:cNvSpPr txBox="1"/>
              <p:nvPr/>
            </p:nvSpPr>
            <p:spPr>
              <a:xfrm>
                <a:off x="9545912" y="6043284"/>
                <a:ext cx="366684" cy="451013"/>
              </a:xfrm>
              <a:prstGeom prst="rect">
                <a:avLst/>
              </a:prstGeom>
              <a:noFill/>
            </p:spPr>
            <p:txBody>
              <a:bodyPr wrap="square" rtlCol="0">
                <a:spAutoFit/>
              </a:bodyPr>
              <a:lstStyle/>
              <a:p>
                <a:r>
                  <a:rPr lang="en-US" sz="477" dirty="0">
                    <a:solidFill>
                      <a:schemeClr val="tx2">
                        <a:lumMod val="50000"/>
                      </a:schemeClr>
                    </a:solidFill>
                  </a:rPr>
                  <a:t>Q2</a:t>
                </a:r>
                <a:endParaRPr lang="en-CH" sz="477" dirty="0">
                  <a:solidFill>
                    <a:schemeClr val="tx2">
                      <a:lumMod val="50000"/>
                    </a:schemeClr>
                  </a:solidFill>
                </a:endParaRPr>
              </a:p>
            </p:txBody>
          </p:sp>
          <p:sp>
            <p:nvSpPr>
              <p:cNvPr id="54" name="TextBox 53">
                <a:extLst>
                  <a:ext uri="{FF2B5EF4-FFF2-40B4-BE49-F238E27FC236}">
                    <a16:creationId xmlns:a16="http://schemas.microsoft.com/office/drawing/2014/main" id="{0A88B721-96A1-400B-F816-AD0AB6A3A263}"/>
                  </a:ext>
                </a:extLst>
              </p:cNvPr>
              <p:cNvSpPr txBox="1"/>
              <p:nvPr/>
            </p:nvSpPr>
            <p:spPr>
              <a:xfrm>
                <a:off x="10107491" y="6043284"/>
                <a:ext cx="366684" cy="451013"/>
              </a:xfrm>
              <a:prstGeom prst="rect">
                <a:avLst/>
              </a:prstGeom>
              <a:noFill/>
            </p:spPr>
            <p:txBody>
              <a:bodyPr wrap="square" rtlCol="0">
                <a:spAutoFit/>
              </a:bodyPr>
              <a:lstStyle/>
              <a:p>
                <a:r>
                  <a:rPr lang="en-US" sz="477" dirty="0">
                    <a:solidFill>
                      <a:schemeClr val="tx2">
                        <a:lumMod val="50000"/>
                      </a:schemeClr>
                    </a:solidFill>
                  </a:rPr>
                  <a:t>Q3</a:t>
                </a:r>
                <a:endParaRPr lang="en-CH" sz="477" dirty="0">
                  <a:solidFill>
                    <a:schemeClr val="tx2">
                      <a:lumMod val="50000"/>
                    </a:schemeClr>
                  </a:solidFill>
                </a:endParaRPr>
              </a:p>
            </p:txBody>
          </p:sp>
        </p:grpSp>
        <p:grpSp>
          <p:nvGrpSpPr>
            <p:cNvPr id="28" name="Group 27">
              <a:extLst>
                <a:ext uri="{FF2B5EF4-FFF2-40B4-BE49-F238E27FC236}">
                  <a16:creationId xmlns:a16="http://schemas.microsoft.com/office/drawing/2014/main" id="{9B2E586A-F577-47D8-2230-2EE9D598C70D}"/>
                </a:ext>
              </a:extLst>
            </p:cNvPr>
            <p:cNvGrpSpPr/>
            <p:nvPr/>
          </p:nvGrpSpPr>
          <p:grpSpPr>
            <a:xfrm>
              <a:off x="675083" y="3334522"/>
              <a:ext cx="10746263" cy="8052"/>
              <a:chOff x="717774" y="3305947"/>
              <a:chExt cx="10518843" cy="8052"/>
            </a:xfrm>
          </p:grpSpPr>
          <p:cxnSp>
            <p:nvCxnSpPr>
              <p:cNvPr id="46" name="Straight Arrow Connector 45">
                <a:extLst>
                  <a:ext uri="{FF2B5EF4-FFF2-40B4-BE49-F238E27FC236}">
                    <a16:creationId xmlns:a16="http://schemas.microsoft.com/office/drawing/2014/main" id="{B5CDDB76-2BB3-6C94-9C96-D7C554AE35BC}"/>
                  </a:ext>
                </a:extLst>
              </p:cNvPr>
              <p:cNvCxnSpPr>
                <a:cxnSpLocks/>
              </p:cNvCxnSpPr>
              <p:nvPr/>
            </p:nvCxnSpPr>
            <p:spPr>
              <a:xfrm>
                <a:off x="717774" y="3305947"/>
                <a:ext cx="6749560" cy="8052"/>
              </a:xfrm>
              <a:prstGeom prst="straightConnector1">
                <a:avLst/>
              </a:prstGeom>
              <a:ln cmpd="dbl">
                <a:solidFill>
                  <a:schemeClr val="accent6">
                    <a:lumMod val="7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705CA489-A125-3184-FB6C-009E5C5C5AE7}"/>
                  </a:ext>
                </a:extLst>
              </p:cNvPr>
              <p:cNvCxnSpPr>
                <a:cxnSpLocks/>
              </p:cNvCxnSpPr>
              <p:nvPr/>
            </p:nvCxnSpPr>
            <p:spPr>
              <a:xfrm>
                <a:off x="7467334" y="3313999"/>
                <a:ext cx="3769283" cy="0"/>
              </a:xfrm>
              <a:prstGeom prst="straightConnector1">
                <a:avLst/>
              </a:prstGeom>
              <a:ln cmpd="dbl">
                <a:solidFill>
                  <a:schemeClr val="accent6">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EE8A8D62-55D7-6AC6-7B82-535EED9B0633}"/>
                </a:ext>
              </a:extLst>
            </p:cNvPr>
            <p:cNvGrpSpPr/>
            <p:nvPr/>
          </p:nvGrpSpPr>
          <p:grpSpPr>
            <a:xfrm>
              <a:off x="2916263" y="3163203"/>
              <a:ext cx="2013605" cy="721791"/>
              <a:chOff x="8400060" y="5772506"/>
              <a:chExt cx="1971556" cy="721791"/>
            </a:xfrm>
          </p:grpSpPr>
          <p:sp>
            <p:nvSpPr>
              <p:cNvPr id="39" name="Flowchart: Collate 67">
                <a:extLst>
                  <a:ext uri="{FF2B5EF4-FFF2-40B4-BE49-F238E27FC236}">
                    <a16:creationId xmlns:a16="http://schemas.microsoft.com/office/drawing/2014/main" id="{7FDFDCE8-BA54-A9DD-F754-B752F436CBC0}"/>
                  </a:ext>
                </a:extLst>
              </p:cNvPr>
              <p:cNvSpPr/>
              <p:nvPr/>
            </p:nvSpPr>
            <p:spPr>
              <a:xfrm>
                <a:off x="9546385"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a:solidFill>
                    <a:schemeClr val="tx1"/>
                  </a:solidFill>
                </a:endParaRPr>
              </a:p>
            </p:txBody>
          </p:sp>
          <p:sp>
            <p:nvSpPr>
              <p:cNvPr id="40" name="Flowchart: Collate 68">
                <a:extLst>
                  <a:ext uri="{FF2B5EF4-FFF2-40B4-BE49-F238E27FC236}">
                    <a16:creationId xmlns:a16="http://schemas.microsoft.com/office/drawing/2014/main" id="{80037B9B-954A-9D5C-675E-A1BF04380B16}"/>
                  </a:ext>
                </a:extLst>
              </p:cNvPr>
              <p:cNvSpPr/>
              <p:nvPr/>
            </p:nvSpPr>
            <p:spPr>
              <a:xfrm>
                <a:off x="8400060" y="5787216"/>
                <a:ext cx="104668" cy="313217"/>
              </a:xfrm>
              <a:prstGeom prst="flowChartCol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H" sz="477">
                  <a:solidFill>
                    <a:schemeClr val="tx1"/>
                  </a:solidFill>
                </a:endParaRPr>
              </a:p>
            </p:txBody>
          </p:sp>
          <p:sp>
            <p:nvSpPr>
              <p:cNvPr id="41" name="Flowchart: Collate 69">
                <a:extLst>
                  <a:ext uri="{FF2B5EF4-FFF2-40B4-BE49-F238E27FC236}">
                    <a16:creationId xmlns:a16="http://schemas.microsoft.com/office/drawing/2014/main" id="{4828B3D0-7F90-2136-6A39-CA5754D3A5BF}"/>
                  </a:ext>
                </a:extLst>
              </p:cNvPr>
              <p:cNvSpPr/>
              <p:nvPr/>
            </p:nvSpPr>
            <p:spPr>
              <a:xfrm>
                <a:off x="8936188"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dirty="0">
                  <a:solidFill>
                    <a:schemeClr val="tx1"/>
                  </a:solidFill>
                </a:endParaRPr>
              </a:p>
            </p:txBody>
          </p:sp>
          <p:sp>
            <p:nvSpPr>
              <p:cNvPr id="42" name="Flowchart: Collate 70">
                <a:extLst>
                  <a:ext uri="{FF2B5EF4-FFF2-40B4-BE49-F238E27FC236}">
                    <a16:creationId xmlns:a16="http://schemas.microsoft.com/office/drawing/2014/main" id="{F52DA452-8C46-DC28-9315-2E85D409993E}"/>
                  </a:ext>
                </a:extLst>
              </p:cNvPr>
              <p:cNvSpPr/>
              <p:nvPr/>
            </p:nvSpPr>
            <p:spPr>
              <a:xfrm>
                <a:off x="10126612" y="5782031"/>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a:solidFill>
                    <a:schemeClr val="tx1"/>
                  </a:solidFill>
                </a:endParaRPr>
              </a:p>
            </p:txBody>
          </p:sp>
          <p:sp>
            <p:nvSpPr>
              <p:cNvPr id="43" name="TextBox 42">
                <a:extLst>
                  <a:ext uri="{FF2B5EF4-FFF2-40B4-BE49-F238E27FC236}">
                    <a16:creationId xmlns:a16="http://schemas.microsoft.com/office/drawing/2014/main" id="{5985B3B9-7ECA-B3EF-22F7-F910727C1270}"/>
                  </a:ext>
                </a:extLst>
              </p:cNvPr>
              <p:cNvSpPr txBox="1"/>
              <p:nvPr/>
            </p:nvSpPr>
            <p:spPr>
              <a:xfrm>
                <a:off x="8814504" y="6043284"/>
                <a:ext cx="366684" cy="451013"/>
              </a:xfrm>
              <a:prstGeom prst="rect">
                <a:avLst/>
              </a:prstGeom>
              <a:noFill/>
            </p:spPr>
            <p:txBody>
              <a:bodyPr wrap="square" rtlCol="0">
                <a:spAutoFit/>
              </a:bodyPr>
              <a:lstStyle/>
              <a:p>
                <a:r>
                  <a:rPr lang="en-US" sz="477" dirty="0">
                    <a:solidFill>
                      <a:schemeClr val="tx2">
                        <a:lumMod val="50000"/>
                      </a:schemeClr>
                    </a:solidFill>
                  </a:rPr>
                  <a:t>Q1</a:t>
                </a:r>
                <a:endParaRPr lang="en-CH" sz="477" dirty="0">
                  <a:solidFill>
                    <a:schemeClr val="tx2">
                      <a:lumMod val="50000"/>
                    </a:schemeClr>
                  </a:solidFill>
                </a:endParaRPr>
              </a:p>
            </p:txBody>
          </p:sp>
          <p:sp>
            <p:nvSpPr>
              <p:cNvPr id="44" name="TextBox 43">
                <a:extLst>
                  <a:ext uri="{FF2B5EF4-FFF2-40B4-BE49-F238E27FC236}">
                    <a16:creationId xmlns:a16="http://schemas.microsoft.com/office/drawing/2014/main" id="{9D470FEE-B06F-B795-9AC9-CA39219E7DE4}"/>
                  </a:ext>
                </a:extLst>
              </p:cNvPr>
              <p:cNvSpPr txBox="1"/>
              <p:nvPr/>
            </p:nvSpPr>
            <p:spPr>
              <a:xfrm>
                <a:off x="9424703" y="6043284"/>
                <a:ext cx="366684" cy="451013"/>
              </a:xfrm>
              <a:prstGeom prst="rect">
                <a:avLst/>
              </a:prstGeom>
              <a:noFill/>
            </p:spPr>
            <p:txBody>
              <a:bodyPr wrap="square" rtlCol="0">
                <a:spAutoFit/>
              </a:bodyPr>
              <a:lstStyle/>
              <a:p>
                <a:r>
                  <a:rPr lang="en-US" sz="477" dirty="0">
                    <a:solidFill>
                      <a:schemeClr val="tx2">
                        <a:lumMod val="50000"/>
                      </a:schemeClr>
                    </a:solidFill>
                  </a:rPr>
                  <a:t>Q2</a:t>
                </a:r>
                <a:endParaRPr lang="en-CH" sz="477" dirty="0">
                  <a:solidFill>
                    <a:schemeClr val="tx2">
                      <a:lumMod val="50000"/>
                    </a:schemeClr>
                  </a:solidFill>
                </a:endParaRPr>
              </a:p>
            </p:txBody>
          </p:sp>
          <p:sp>
            <p:nvSpPr>
              <p:cNvPr id="45" name="TextBox 44">
                <a:extLst>
                  <a:ext uri="{FF2B5EF4-FFF2-40B4-BE49-F238E27FC236}">
                    <a16:creationId xmlns:a16="http://schemas.microsoft.com/office/drawing/2014/main" id="{DD177E9C-4738-720E-93D8-C95F80F31562}"/>
                  </a:ext>
                </a:extLst>
              </p:cNvPr>
              <p:cNvSpPr txBox="1"/>
              <p:nvPr/>
            </p:nvSpPr>
            <p:spPr>
              <a:xfrm>
                <a:off x="10004932" y="6043284"/>
                <a:ext cx="366684" cy="451013"/>
              </a:xfrm>
              <a:prstGeom prst="rect">
                <a:avLst/>
              </a:prstGeom>
              <a:noFill/>
            </p:spPr>
            <p:txBody>
              <a:bodyPr wrap="square" rtlCol="0">
                <a:spAutoFit/>
              </a:bodyPr>
              <a:lstStyle/>
              <a:p>
                <a:r>
                  <a:rPr lang="en-US" sz="477" dirty="0">
                    <a:solidFill>
                      <a:schemeClr val="tx2">
                        <a:lumMod val="50000"/>
                      </a:schemeClr>
                    </a:solidFill>
                  </a:rPr>
                  <a:t>Q3</a:t>
                </a:r>
                <a:endParaRPr lang="en-CH" sz="477" dirty="0">
                  <a:solidFill>
                    <a:schemeClr val="tx2">
                      <a:lumMod val="50000"/>
                    </a:schemeClr>
                  </a:solidFill>
                </a:endParaRPr>
              </a:p>
            </p:txBody>
          </p:sp>
        </p:grpSp>
        <p:grpSp>
          <p:nvGrpSpPr>
            <p:cNvPr id="30" name="Group 29">
              <a:extLst>
                <a:ext uri="{FF2B5EF4-FFF2-40B4-BE49-F238E27FC236}">
                  <a16:creationId xmlns:a16="http://schemas.microsoft.com/office/drawing/2014/main" id="{B678F2A7-AB5F-7BDF-EA38-70613AEA0ADB}"/>
                </a:ext>
              </a:extLst>
            </p:cNvPr>
            <p:cNvGrpSpPr/>
            <p:nvPr/>
          </p:nvGrpSpPr>
          <p:grpSpPr>
            <a:xfrm>
              <a:off x="5239483" y="3172728"/>
              <a:ext cx="2013575" cy="721791"/>
              <a:chOff x="8222896" y="5772506"/>
              <a:chExt cx="1971526" cy="721791"/>
            </a:xfrm>
          </p:grpSpPr>
          <p:sp>
            <p:nvSpPr>
              <p:cNvPr id="32" name="Flowchart: Collate 89">
                <a:extLst>
                  <a:ext uri="{FF2B5EF4-FFF2-40B4-BE49-F238E27FC236}">
                    <a16:creationId xmlns:a16="http://schemas.microsoft.com/office/drawing/2014/main" id="{41F81E2A-D3DC-3BF3-08DF-381F51F37F6F}"/>
                  </a:ext>
                </a:extLst>
              </p:cNvPr>
              <p:cNvSpPr/>
              <p:nvPr/>
            </p:nvSpPr>
            <p:spPr>
              <a:xfrm>
                <a:off x="9369189"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a:solidFill>
                    <a:schemeClr val="tx1"/>
                  </a:solidFill>
                </a:endParaRPr>
              </a:p>
            </p:txBody>
          </p:sp>
          <p:sp>
            <p:nvSpPr>
              <p:cNvPr id="33" name="Flowchart: Collate 90">
                <a:extLst>
                  <a:ext uri="{FF2B5EF4-FFF2-40B4-BE49-F238E27FC236}">
                    <a16:creationId xmlns:a16="http://schemas.microsoft.com/office/drawing/2014/main" id="{E0E041BE-41A0-FFAC-98CD-536F1EFBAB64}"/>
                  </a:ext>
                </a:extLst>
              </p:cNvPr>
              <p:cNvSpPr/>
              <p:nvPr/>
            </p:nvSpPr>
            <p:spPr>
              <a:xfrm>
                <a:off x="8222896" y="5787216"/>
                <a:ext cx="104668" cy="313217"/>
              </a:xfrm>
              <a:prstGeom prst="flowChartCol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H" sz="477">
                  <a:solidFill>
                    <a:schemeClr val="tx1"/>
                  </a:solidFill>
                </a:endParaRPr>
              </a:p>
            </p:txBody>
          </p:sp>
          <p:sp>
            <p:nvSpPr>
              <p:cNvPr id="34" name="Flowchart: Collate 91">
                <a:extLst>
                  <a:ext uri="{FF2B5EF4-FFF2-40B4-BE49-F238E27FC236}">
                    <a16:creationId xmlns:a16="http://schemas.microsoft.com/office/drawing/2014/main" id="{865E415F-E466-B834-4178-375D4020CF18}"/>
                  </a:ext>
                </a:extLst>
              </p:cNvPr>
              <p:cNvSpPr/>
              <p:nvPr/>
            </p:nvSpPr>
            <p:spPr>
              <a:xfrm>
                <a:off x="8796296"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dirty="0">
                  <a:solidFill>
                    <a:schemeClr val="tx1"/>
                  </a:solidFill>
                </a:endParaRPr>
              </a:p>
            </p:txBody>
          </p:sp>
          <p:sp>
            <p:nvSpPr>
              <p:cNvPr id="35" name="Flowchart: Collate 92">
                <a:extLst>
                  <a:ext uri="{FF2B5EF4-FFF2-40B4-BE49-F238E27FC236}">
                    <a16:creationId xmlns:a16="http://schemas.microsoft.com/office/drawing/2014/main" id="{C88C29B6-1C64-19EB-5E00-CC757FE6122A}"/>
                  </a:ext>
                </a:extLst>
              </p:cNvPr>
              <p:cNvSpPr/>
              <p:nvPr/>
            </p:nvSpPr>
            <p:spPr>
              <a:xfrm>
                <a:off x="9949417" y="5782031"/>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a:solidFill>
                    <a:schemeClr val="tx1"/>
                  </a:solidFill>
                </a:endParaRPr>
              </a:p>
            </p:txBody>
          </p:sp>
          <p:sp>
            <p:nvSpPr>
              <p:cNvPr id="36" name="TextBox 35">
                <a:extLst>
                  <a:ext uri="{FF2B5EF4-FFF2-40B4-BE49-F238E27FC236}">
                    <a16:creationId xmlns:a16="http://schemas.microsoft.com/office/drawing/2014/main" id="{7A481C4A-DE13-B4C2-9EB7-80261BD369CA}"/>
                  </a:ext>
                </a:extLst>
              </p:cNvPr>
              <p:cNvSpPr txBox="1"/>
              <p:nvPr/>
            </p:nvSpPr>
            <p:spPr>
              <a:xfrm>
                <a:off x="8674615" y="6043284"/>
                <a:ext cx="366684" cy="451013"/>
              </a:xfrm>
              <a:prstGeom prst="rect">
                <a:avLst/>
              </a:prstGeom>
              <a:noFill/>
            </p:spPr>
            <p:txBody>
              <a:bodyPr wrap="square" rtlCol="0">
                <a:spAutoFit/>
              </a:bodyPr>
              <a:lstStyle/>
              <a:p>
                <a:r>
                  <a:rPr lang="en-US" sz="477" dirty="0">
                    <a:solidFill>
                      <a:schemeClr val="tx2">
                        <a:lumMod val="50000"/>
                      </a:schemeClr>
                    </a:solidFill>
                  </a:rPr>
                  <a:t>Q1</a:t>
                </a:r>
                <a:endParaRPr lang="en-CH" sz="477" dirty="0">
                  <a:solidFill>
                    <a:schemeClr val="tx2">
                      <a:lumMod val="50000"/>
                    </a:schemeClr>
                  </a:solidFill>
                </a:endParaRPr>
              </a:p>
            </p:txBody>
          </p:sp>
          <p:sp>
            <p:nvSpPr>
              <p:cNvPr id="37" name="TextBox 36">
                <a:extLst>
                  <a:ext uri="{FF2B5EF4-FFF2-40B4-BE49-F238E27FC236}">
                    <a16:creationId xmlns:a16="http://schemas.microsoft.com/office/drawing/2014/main" id="{315BD426-55D2-58CB-CFCE-505551DA0A61}"/>
                  </a:ext>
                </a:extLst>
              </p:cNvPr>
              <p:cNvSpPr txBox="1"/>
              <p:nvPr/>
            </p:nvSpPr>
            <p:spPr>
              <a:xfrm>
                <a:off x="9247507" y="6043284"/>
                <a:ext cx="366684" cy="451013"/>
              </a:xfrm>
              <a:prstGeom prst="rect">
                <a:avLst/>
              </a:prstGeom>
              <a:noFill/>
            </p:spPr>
            <p:txBody>
              <a:bodyPr wrap="square" rtlCol="0">
                <a:spAutoFit/>
              </a:bodyPr>
              <a:lstStyle/>
              <a:p>
                <a:r>
                  <a:rPr lang="en-US" sz="477" dirty="0">
                    <a:solidFill>
                      <a:schemeClr val="tx2">
                        <a:lumMod val="50000"/>
                      </a:schemeClr>
                    </a:solidFill>
                  </a:rPr>
                  <a:t>Q2</a:t>
                </a:r>
                <a:endParaRPr lang="en-CH" sz="477" dirty="0">
                  <a:solidFill>
                    <a:schemeClr val="tx2">
                      <a:lumMod val="50000"/>
                    </a:schemeClr>
                  </a:solidFill>
                </a:endParaRPr>
              </a:p>
            </p:txBody>
          </p:sp>
          <p:sp>
            <p:nvSpPr>
              <p:cNvPr id="38" name="TextBox 37">
                <a:extLst>
                  <a:ext uri="{FF2B5EF4-FFF2-40B4-BE49-F238E27FC236}">
                    <a16:creationId xmlns:a16="http://schemas.microsoft.com/office/drawing/2014/main" id="{F1FB36BE-B32F-7A1B-7575-54EBAFC99239}"/>
                  </a:ext>
                </a:extLst>
              </p:cNvPr>
              <p:cNvSpPr txBox="1"/>
              <p:nvPr/>
            </p:nvSpPr>
            <p:spPr>
              <a:xfrm>
                <a:off x="9827738" y="6043284"/>
                <a:ext cx="366684" cy="451013"/>
              </a:xfrm>
              <a:prstGeom prst="rect">
                <a:avLst/>
              </a:prstGeom>
              <a:noFill/>
            </p:spPr>
            <p:txBody>
              <a:bodyPr wrap="square" rtlCol="0">
                <a:spAutoFit/>
              </a:bodyPr>
              <a:lstStyle/>
              <a:p>
                <a:r>
                  <a:rPr lang="en-US" sz="477" dirty="0">
                    <a:solidFill>
                      <a:schemeClr val="tx2">
                        <a:lumMod val="50000"/>
                      </a:schemeClr>
                    </a:solidFill>
                  </a:rPr>
                  <a:t>Q3</a:t>
                </a:r>
                <a:endParaRPr lang="en-CH" sz="477" dirty="0">
                  <a:solidFill>
                    <a:schemeClr val="tx2">
                      <a:lumMod val="50000"/>
                    </a:schemeClr>
                  </a:solidFill>
                </a:endParaRPr>
              </a:p>
            </p:txBody>
          </p:sp>
        </p:grpSp>
        <p:sp>
          <p:nvSpPr>
            <p:cNvPr id="31" name="Flowchart: Collate 106">
              <a:extLst>
                <a:ext uri="{FF2B5EF4-FFF2-40B4-BE49-F238E27FC236}">
                  <a16:creationId xmlns:a16="http://schemas.microsoft.com/office/drawing/2014/main" id="{78FA72B9-9FFF-B7C9-B90D-E8CF6D1D0B99}"/>
                </a:ext>
              </a:extLst>
            </p:cNvPr>
            <p:cNvSpPr/>
            <p:nvPr/>
          </p:nvSpPr>
          <p:spPr>
            <a:xfrm>
              <a:off x="7566889" y="3184714"/>
              <a:ext cx="106900" cy="313217"/>
            </a:xfrm>
            <a:prstGeom prst="flowChartCol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H" sz="477">
                <a:solidFill>
                  <a:schemeClr val="tx1"/>
                </a:solidFill>
              </a:endParaRPr>
            </a:p>
          </p:txBody>
        </p:sp>
      </p:grpSp>
      <p:sp>
        <p:nvSpPr>
          <p:cNvPr id="55" name="TextBox 54">
            <a:extLst>
              <a:ext uri="{FF2B5EF4-FFF2-40B4-BE49-F238E27FC236}">
                <a16:creationId xmlns:a16="http://schemas.microsoft.com/office/drawing/2014/main" id="{48844348-9083-381C-C9B1-3F2601E66CBB}"/>
              </a:ext>
            </a:extLst>
          </p:cNvPr>
          <p:cNvSpPr txBox="1"/>
          <p:nvPr/>
        </p:nvSpPr>
        <p:spPr>
          <a:xfrm rot="16200000">
            <a:off x="6151746" y="2213507"/>
            <a:ext cx="648438" cy="288220"/>
          </a:xfrm>
          <a:prstGeom prst="rect">
            <a:avLst/>
          </a:prstGeom>
          <a:noFill/>
        </p:spPr>
        <p:txBody>
          <a:bodyPr wrap="square">
            <a:spAutoFit/>
          </a:bodyPr>
          <a:lstStyle/>
          <a:p>
            <a:pPr lvl="0"/>
            <a:r>
              <a:rPr lang="en-US" sz="1273" dirty="0">
                <a:ln/>
                <a:solidFill>
                  <a:schemeClr val="accent2">
                    <a:lumMod val="75000"/>
                  </a:schemeClr>
                </a:solidFill>
              </a:rPr>
              <a:t>2030</a:t>
            </a:r>
            <a:endParaRPr lang="en-CH" sz="1273" dirty="0">
              <a:solidFill>
                <a:schemeClr val="accent2">
                  <a:lumMod val="75000"/>
                </a:schemeClr>
              </a:solidFill>
            </a:endParaRPr>
          </a:p>
        </p:txBody>
      </p:sp>
      <p:sp>
        <p:nvSpPr>
          <p:cNvPr id="56" name="Rounded Rectangle 169">
            <a:extLst>
              <a:ext uri="{FF2B5EF4-FFF2-40B4-BE49-F238E27FC236}">
                <a16:creationId xmlns:a16="http://schemas.microsoft.com/office/drawing/2014/main" id="{F2A6B1CF-BFBC-0F06-8B6A-7605A27DF35E}"/>
              </a:ext>
            </a:extLst>
          </p:cNvPr>
          <p:cNvSpPr/>
          <p:nvPr/>
        </p:nvSpPr>
        <p:spPr>
          <a:xfrm>
            <a:off x="6423439" y="2588684"/>
            <a:ext cx="771860" cy="225250"/>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fr-FR" sz="477" b="1" dirty="0">
                <a:solidFill>
                  <a:schemeClr val="tx2">
                    <a:lumMod val="50000"/>
                  </a:schemeClr>
                </a:solidFill>
                <a:latin typeface="Verdana" panose="020B0604030504040204" pitchFamily="34" charset="0"/>
                <a:ea typeface="Verdana" panose="020B0604030504040204" pitchFamily="34" charset="0"/>
              </a:rPr>
              <a:t>Stop transition infrastructure</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57" name="TextBox 56">
            <a:extLst>
              <a:ext uri="{FF2B5EF4-FFF2-40B4-BE49-F238E27FC236}">
                <a16:creationId xmlns:a16="http://schemas.microsoft.com/office/drawing/2014/main" id="{D384C25D-06A9-C437-AE26-8543BE573353}"/>
              </a:ext>
            </a:extLst>
          </p:cNvPr>
          <p:cNvSpPr txBox="1"/>
          <p:nvPr/>
        </p:nvSpPr>
        <p:spPr>
          <a:xfrm>
            <a:off x="2900610" y="4402483"/>
            <a:ext cx="242116" cy="163211"/>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rtlCol="0" anchor="ctr"/>
          <a:lstStyle>
            <a:defPPr>
              <a:defRPr lang="en-CH"/>
            </a:defPPr>
            <a:lvl1pPr algn="ctr">
              <a:defRPr sz="700" b="1">
                <a:solidFill>
                  <a:schemeClr val="tx2">
                    <a:lumMod val="50000"/>
                  </a:schemeClr>
                </a:solidFill>
                <a:latin typeface="Verdana" panose="020B0604030504040204" pitchFamily="34" charset="0"/>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71" dirty="0"/>
              <a:t>Cg-19</a:t>
            </a:r>
          </a:p>
          <a:p>
            <a:r>
              <a:rPr lang="en-US" sz="371" dirty="0"/>
              <a:t>EC 76</a:t>
            </a:r>
            <a:endParaRPr lang="en-CH" sz="371" dirty="0"/>
          </a:p>
        </p:txBody>
      </p:sp>
      <p:sp>
        <p:nvSpPr>
          <p:cNvPr id="58" name="TextBox 57">
            <a:extLst>
              <a:ext uri="{FF2B5EF4-FFF2-40B4-BE49-F238E27FC236}">
                <a16:creationId xmlns:a16="http://schemas.microsoft.com/office/drawing/2014/main" id="{5A8643AC-87E4-5F93-4F6A-F58209CB2B43}"/>
              </a:ext>
            </a:extLst>
          </p:cNvPr>
          <p:cNvSpPr txBox="1"/>
          <p:nvPr/>
        </p:nvSpPr>
        <p:spPr>
          <a:xfrm>
            <a:off x="4135220" y="4401405"/>
            <a:ext cx="317294" cy="163211"/>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rtlCol="0" anchor="ctr"/>
          <a:lstStyle>
            <a:defPPr>
              <a:defRPr lang="en-CH"/>
            </a:defPPr>
            <a:lvl1pPr algn="ctr">
              <a:defRPr sz="700" b="1">
                <a:solidFill>
                  <a:schemeClr val="tx2">
                    <a:lumMod val="50000"/>
                  </a:schemeClr>
                </a:solidFill>
                <a:latin typeface="Verdana" panose="020B0604030504040204" pitchFamily="34" charset="0"/>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71" dirty="0"/>
              <a:t>INFCOM-3</a:t>
            </a:r>
          </a:p>
          <a:p>
            <a:r>
              <a:rPr lang="en-US" sz="371" dirty="0"/>
              <a:t>EC 77</a:t>
            </a:r>
            <a:endParaRPr lang="en-CH" sz="371" dirty="0"/>
          </a:p>
        </p:txBody>
      </p:sp>
      <p:sp>
        <p:nvSpPr>
          <p:cNvPr id="59" name="Rounded Rectangle 41">
            <a:extLst>
              <a:ext uri="{FF2B5EF4-FFF2-40B4-BE49-F238E27FC236}">
                <a16:creationId xmlns:a16="http://schemas.microsoft.com/office/drawing/2014/main" id="{06BFA58A-C0F4-2679-9D0B-F4BE9A351BE4}"/>
              </a:ext>
            </a:extLst>
          </p:cNvPr>
          <p:cNvSpPr/>
          <p:nvPr/>
        </p:nvSpPr>
        <p:spPr>
          <a:xfrm>
            <a:off x="2344374" y="2949986"/>
            <a:ext cx="461839" cy="22525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477" b="1" dirty="0">
                <a:solidFill>
                  <a:schemeClr val="tx2">
                    <a:lumMod val="50000"/>
                  </a:schemeClr>
                </a:solidFill>
                <a:latin typeface="Verdana" panose="020B0604030504040204" pitchFamily="34" charset="0"/>
                <a:ea typeface="Verdana" panose="020B0604030504040204" pitchFamily="34" charset="0"/>
              </a:rPr>
              <a:t>WIS 2.0</a:t>
            </a:r>
          </a:p>
          <a:p>
            <a:pPr algn="ctr"/>
            <a:r>
              <a:rPr lang="en-US" sz="477" b="1" dirty="0">
                <a:solidFill>
                  <a:schemeClr val="tx2">
                    <a:lumMod val="50000"/>
                  </a:schemeClr>
                </a:solidFill>
                <a:latin typeface="Verdana" panose="020B0604030504040204" pitchFamily="34" charset="0"/>
                <a:ea typeface="Verdana" panose="020B0604030504040204" pitchFamily="34" charset="0"/>
              </a:rPr>
              <a:t>Guidelines</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60" name="TextBox 59">
            <a:extLst>
              <a:ext uri="{FF2B5EF4-FFF2-40B4-BE49-F238E27FC236}">
                <a16:creationId xmlns:a16="http://schemas.microsoft.com/office/drawing/2014/main" id="{C828D59C-6377-CB2B-22E1-9C83925B51F4}"/>
              </a:ext>
            </a:extLst>
          </p:cNvPr>
          <p:cNvSpPr txBox="1"/>
          <p:nvPr/>
        </p:nvSpPr>
        <p:spPr>
          <a:xfrm>
            <a:off x="3927424" y="4643835"/>
            <a:ext cx="1193561" cy="239168"/>
          </a:xfrm>
          <a:prstGeom prst="rect">
            <a:avLst/>
          </a:prstGeom>
          <a:noFill/>
        </p:spPr>
        <p:txBody>
          <a:bodyPr wrap="square" lIns="0" rIns="0" rtlCol="0">
            <a:spAutoFit/>
          </a:bodyPr>
          <a:lstStyle>
            <a:defPPr>
              <a:defRPr lang="en-CH"/>
            </a:defPPr>
            <a:lvl1pPr marL="85725" indent="-85725">
              <a:buFont typeface="Arial" panose="020B0604020202020204" pitchFamily="34" charset="0"/>
              <a:buChar char="•"/>
              <a:defRPr sz="900">
                <a:solidFill>
                  <a:schemeClr val="tx2">
                    <a:lumMod val="75000"/>
                  </a:schemeClr>
                </a:solidFill>
              </a:defRPr>
            </a:lvl1pPr>
          </a:lstStyle>
          <a:p>
            <a:r>
              <a:rPr lang="en-US" sz="477" b="1" dirty="0"/>
              <a:t>Technical guidance in the Guide to WIS</a:t>
            </a:r>
          </a:p>
          <a:p>
            <a:r>
              <a:rPr lang="en-US" sz="477" b="1" dirty="0"/>
              <a:t>Report on WIS2 progress</a:t>
            </a:r>
            <a:endParaRPr lang="en-CH" sz="477" b="1" dirty="0"/>
          </a:p>
        </p:txBody>
      </p:sp>
      <p:sp>
        <p:nvSpPr>
          <p:cNvPr id="61" name="TextBox 60">
            <a:extLst>
              <a:ext uri="{FF2B5EF4-FFF2-40B4-BE49-F238E27FC236}">
                <a16:creationId xmlns:a16="http://schemas.microsoft.com/office/drawing/2014/main" id="{05C9F136-8659-D904-63F7-B6B8DF84E7A2}"/>
              </a:ext>
            </a:extLst>
          </p:cNvPr>
          <p:cNvSpPr txBox="1"/>
          <p:nvPr/>
        </p:nvSpPr>
        <p:spPr>
          <a:xfrm>
            <a:off x="2629481" y="4632818"/>
            <a:ext cx="1259316" cy="312586"/>
          </a:xfrm>
          <a:prstGeom prst="rect">
            <a:avLst/>
          </a:prstGeom>
          <a:noFill/>
        </p:spPr>
        <p:txBody>
          <a:bodyPr wrap="square" lIns="0" rIns="0" rtlCol="0">
            <a:spAutoFit/>
          </a:bodyPr>
          <a:lstStyle>
            <a:defPPr>
              <a:defRPr lang="en-CH"/>
            </a:defPPr>
            <a:lvl1pPr>
              <a:defRPr sz="1400">
                <a:solidFill>
                  <a:schemeClr val="tx2">
                    <a:lumMod val="75000"/>
                  </a:schemeClr>
                </a:solidFill>
              </a:defRPr>
            </a:lvl1pPr>
          </a:lstStyle>
          <a:p>
            <a:pPr marL="45457" indent="-45457">
              <a:buFont typeface="Arial" panose="020B0604020202020204" pitchFamily="34" charset="0"/>
              <a:buChar char="•"/>
            </a:pPr>
            <a:r>
              <a:rPr lang="en-US" sz="477" b="1" dirty="0"/>
              <a:t>WIS 2.0 Tech- Reg approved </a:t>
            </a:r>
          </a:p>
          <a:p>
            <a:pPr marL="45457" indent="-45457">
              <a:buFont typeface="Arial" panose="020B0604020202020204" pitchFamily="34" charset="0"/>
              <a:buChar char="•"/>
            </a:pPr>
            <a:r>
              <a:rPr lang="en-US" sz="477" b="1" dirty="0"/>
              <a:t>Guidelines for WIS 2.0 implementation published</a:t>
            </a:r>
          </a:p>
        </p:txBody>
      </p:sp>
      <p:sp>
        <p:nvSpPr>
          <p:cNvPr id="62" name="Rounded Rectangle 174">
            <a:extLst>
              <a:ext uri="{FF2B5EF4-FFF2-40B4-BE49-F238E27FC236}">
                <a16:creationId xmlns:a16="http://schemas.microsoft.com/office/drawing/2014/main" id="{E3FD7F24-81C9-4092-DEE5-58E57E5840B4}"/>
              </a:ext>
            </a:extLst>
          </p:cNvPr>
          <p:cNvSpPr/>
          <p:nvPr/>
        </p:nvSpPr>
        <p:spPr>
          <a:xfrm>
            <a:off x="2914962" y="3534570"/>
            <a:ext cx="567571" cy="225250"/>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477" b="1" dirty="0">
                <a:solidFill>
                  <a:schemeClr val="tx2">
                    <a:lumMod val="50000"/>
                  </a:schemeClr>
                </a:solidFill>
                <a:latin typeface="Verdana" panose="020B0604030504040204" pitchFamily="34" charset="0"/>
                <a:ea typeface="Verdana" panose="020B0604030504040204" pitchFamily="34" charset="0"/>
              </a:rPr>
              <a:t>Transition Infrastructure</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63" name="TextBox 62">
            <a:extLst>
              <a:ext uri="{FF2B5EF4-FFF2-40B4-BE49-F238E27FC236}">
                <a16:creationId xmlns:a16="http://schemas.microsoft.com/office/drawing/2014/main" id="{5BF9E030-2B0F-DF12-A59C-32266C7780E6}"/>
              </a:ext>
            </a:extLst>
          </p:cNvPr>
          <p:cNvSpPr txBox="1"/>
          <p:nvPr/>
        </p:nvSpPr>
        <p:spPr>
          <a:xfrm>
            <a:off x="5221528" y="4407535"/>
            <a:ext cx="2035688" cy="377347"/>
          </a:xfrm>
          <a:prstGeom prst="rect">
            <a:avLst/>
          </a:prstGeom>
          <a:noFill/>
        </p:spPr>
        <p:txBody>
          <a:bodyPr wrap="square">
            <a:spAutoFit/>
          </a:bodyPr>
          <a:lstStyle/>
          <a:p>
            <a:pPr marL="46299" indent="-46299">
              <a:buFont typeface="Arial" panose="020B0604020202020204" pitchFamily="34" charset="0"/>
              <a:buChar char="•"/>
            </a:pPr>
            <a:r>
              <a:rPr lang="en-US" sz="477" b="1" dirty="0">
                <a:solidFill>
                  <a:schemeClr val="tx2">
                    <a:lumMod val="75000"/>
                  </a:schemeClr>
                </a:solidFill>
              </a:rPr>
              <a:t>NCs/DCPCs may stop WIS1 functions if migrated to WIS2</a:t>
            </a:r>
          </a:p>
          <a:p>
            <a:pPr marL="46299" indent="-46299">
              <a:buFont typeface="Arial" panose="020B0604020202020204" pitchFamily="34" charset="0"/>
              <a:buChar char="•"/>
            </a:pPr>
            <a:r>
              <a:rPr lang="en-US" sz="477" b="1" dirty="0">
                <a:solidFill>
                  <a:schemeClr val="tx2">
                    <a:lumMod val="75000"/>
                  </a:schemeClr>
                </a:solidFill>
              </a:rPr>
              <a:t> GISCs contributing to Global Services may stop WIS1</a:t>
            </a:r>
          </a:p>
          <a:p>
            <a:pPr marL="46299" indent="-46299">
              <a:buFont typeface="Arial" panose="020B0604020202020204" pitchFamily="34" charset="0"/>
              <a:buChar char="•"/>
            </a:pPr>
            <a:r>
              <a:rPr lang="en-US" sz="898" b="1" dirty="0">
                <a:solidFill>
                  <a:srgbClr val="FF0000"/>
                </a:solidFill>
              </a:rPr>
              <a:t> Beginning of the transition</a:t>
            </a:r>
          </a:p>
        </p:txBody>
      </p:sp>
      <p:sp>
        <p:nvSpPr>
          <p:cNvPr id="64" name="Isosceles Triangle 19">
            <a:extLst>
              <a:ext uri="{FF2B5EF4-FFF2-40B4-BE49-F238E27FC236}">
                <a16:creationId xmlns:a16="http://schemas.microsoft.com/office/drawing/2014/main" id="{80488B26-42F3-2BF5-43B1-39FDDBEBD189}"/>
              </a:ext>
            </a:extLst>
          </p:cNvPr>
          <p:cNvSpPr/>
          <p:nvPr/>
        </p:nvSpPr>
        <p:spPr>
          <a:xfrm rot="5400000">
            <a:off x="1689838" y="4093993"/>
            <a:ext cx="269297" cy="349001"/>
          </a:xfrm>
          <a:prstGeom prst="triangle">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sz="955" dirty="0"/>
          </a:p>
        </p:txBody>
      </p:sp>
      <p:sp>
        <p:nvSpPr>
          <p:cNvPr id="65" name="Isosceles Triangle 99">
            <a:extLst>
              <a:ext uri="{FF2B5EF4-FFF2-40B4-BE49-F238E27FC236}">
                <a16:creationId xmlns:a16="http://schemas.microsoft.com/office/drawing/2014/main" id="{C1F4A823-2E1A-B736-FC1F-DAC4AFDB2FE0}"/>
              </a:ext>
            </a:extLst>
          </p:cNvPr>
          <p:cNvSpPr/>
          <p:nvPr/>
        </p:nvSpPr>
        <p:spPr>
          <a:xfrm rot="5400000">
            <a:off x="2926985" y="4078766"/>
            <a:ext cx="269297" cy="349001"/>
          </a:xfrm>
          <a:prstGeom prst="triangle">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sz="955" dirty="0"/>
          </a:p>
        </p:txBody>
      </p:sp>
      <p:sp>
        <p:nvSpPr>
          <p:cNvPr id="66" name="Isosceles Triangle 75">
            <a:extLst>
              <a:ext uri="{FF2B5EF4-FFF2-40B4-BE49-F238E27FC236}">
                <a16:creationId xmlns:a16="http://schemas.microsoft.com/office/drawing/2014/main" id="{C67FFED2-9816-0019-76E5-A2788AC191D3}"/>
              </a:ext>
            </a:extLst>
          </p:cNvPr>
          <p:cNvSpPr/>
          <p:nvPr/>
        </p:nvSpPr>
        <p:spPr>
          <a:xfrm rot="5400000">
            <a:off x="4155887" y="4078767"/>
            <a:ext cx="269297" cy="349001"/>
          </a:xfrm>
          <a:prstGeom prst="triangle">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sz="955" dirty="0"/>
          </a:p>
        </p:txBody>
      </p:sp>
      <p:sp>
        <p:nvSpPr>
          <p:cNvPr id="67" name="Isosceles Triangle 97">
            <a:extLst>
              <a:ext uri="{FF2B5EF4-FFF2-40B4-BE49-F238E27FC236}">
                <a16:creationId xmlns:a16="http://schemas.microsoft.com/office/drawing/2014/main" id="{E6A739AF-B03D-8D67-D110-9B7696364CCA}"/>
              </a:ext>
            </a:extLst>
          </p:cNvPr>
          <p:cNvSpPr/>
          <p:nvPr/>
        </p:nvSpPr>
        <p:spPr>
          <a:xfrm rot="5400000">
            <a:off x="5388575" y="4075688"/>
            <a:ext cx="269297" cy="349001"/>
          </a:xfrm>
          <a:prstGeom prst="triangle">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sz="955" dirty="0"/>
          </a:p>
        </p:txBody>
      </p:sp>
    </p:spTree>
    <p:extLst>
      <p:ext uri="{BB962C8B-B14F-4D97-AF65-F5344CB8AC3E}">
        <p14:creationId xmlns:p14="http://schemas.microsoft.com/office/powerpoint/2010/main" val="85404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26DFE19B-048A-8976-6283-F0D938131775}"/>
              </a:ext>
            </a:extLst>
          </p:cNvPr>
          <p:cNvGrpSpPr/>
          <p:nvPr/>
        </p:nvGrpSpPr>
        <p:grpSpPr>
          <a:xfrm>
            <a:off x="937534" y="1379516"/>
            <a:ext cx="7181848" cy="1377323"/>
            <a:chOff x="1167494" y="2086681"/>
            <a:chExt cx="7181848" cy="1377323"/>
          </a:xfrm>
        </p:grpSpPr>
        <p:sp>
          <p:nvSpPr>
            <p:cNvPr id="25" name="Round Diagonal Corner of Rectangle 24">
              <a:extLst>
                <a:ext uri="{FF2B5EF4-FFF2-40B4-BE49-F238E27FC236}">
                  <a16:creationId xmlns:a16="http://schemas.microsoft.com/office/drawing/2014/main" id="{497A2AD7-F3B8-D54B-B911-5B121A52F3F9}"/>
                </a:ext>
              </a:extLst>
            </p:cNvPr>
            <p:cNvSpPr/>
            <p:nvPr/>
          </p:nvSpPr>
          <p:spPr>
            <a:xfrm>
              <a:off x="1167494" y="2086681"/>
              <a:ext cx="7181848" cy="1377323"/>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Round Diagonal Corner of Rectangle 25">
              <a:extLst>
                <a:ext uri="{FF2B5EF4-FFF2-40B4-BE49-F238E27FC236}">
                  <a16:creationId xmlns:a16="http://schemas.microsoft.com/office/drawing/2014/main" id="{0CC0D678-1F92-D241-B8A0-C59E861D4D28}"/>
                </a:ext>
              </a:extLst>
            </p:cNvPr>
            <p:cNvSpPr/>
            <p:nvPr/>
          </p:nvSpPr>
          <p:spPr>
            <a:xfrm>
              <a:off x="1524001" y="2461849"/>
              <a:ext cx="1436914" cy="914400"/>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EAD6CCDB-A05C-A548-A986-A96E323D860F}"/>
                </a:ext>
              </a:extLst>
            </p:cNvPr>
            <p:cNvSpPr txBox="1"/>
            <p:nvPr/>
          </p:nvSpPr>
          <p:spPr>
            <a:xfrm>
              <a:off x="1605643" y="2576149"/>
              <a:ext cx="1273629" cy="646331"/>
            </a:xfrm>
            <a:prstGeom prst="rect">
              <a:avLst/>
            </a:prstGeom>
            <a:noFill/>
          </p:spPr>
          <p:txBody>
            <a:bodyPr wrap="square" rtlCol="0">
              <a:spAutoFit/>
            </a:bodyPr>
            <a:lstStyle/>
            <a:p>
              <a:pPr algn="ctr"/>
              <a:r>
                <a:rPr lang="en-GB" sz="1200" dirty="0"/>
                <a:t>Message Queuing Protocols</a:t>
              </a:r>
            </a:p>
          </p:txBody>
        </p:sp>
        <p:sp>
          <p:nvSpPr>
            <p:cNvPr id="28" name="Round Diagonal Corner of Rectangle 27">
              <a:extLst>
                <a:ext uri="{FF2B5EF4-FFF2-40B4-BE49-F238E27FC236}">
                  <a16:creationId xmlns:a16="http://schemas.microsoft.com/office/drawing/2014/main" id="{56A662E5-7234-334D-8FF0-291E48E8B50A}"/>
                </a:ext>
              </a:extLst>
            </p:cNvPr>
            <p:cNvSpPr/>
            <p:nvPr/>
          </p:nvSpPr>
          <p:spPr>
            <a:xfrm>
              <a:off x="3200401" y="2461849"/>
              <a:ext cx="1436914" cy="914400"/>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8F65DCA9-7F6C-0647-885D-B631A575873C}"/>
                </a:ext>
              </a:extLst>
            </p:cNvPr>
            <p:cNvSpPr txBox="1"/>
            <p:nvPr/>
          </p:nvSpPr>
          <p:spPr>
            <a:xfrm>
              <a:off x="3265718" y="2682380"/>
              <a:ext cx="1273629" cy="461665"/>
            </a:xfrm>
            <a:prstGeom prst="rect">
              <a:avLst/>
            </a:prstGeom>
            <a:noFill/>
          </p:spPr>
          <p:txBody>
            <a:bodyPr wrap="square" rtlCol="0">
              <a:spAutoFit/>
            </a:bodyPr>
            <a:lstStyle/>
            <a:p>
              <a:pPr algn="ctr"/>
              <a:r>
                <a:rPr lang="en-GB" sz="1200" dirty="0"/>
                <a:t>OGC Metadata Standard</a:t>
              </a:r>
            </a:p>
          </p:txBody>
        </p:sp>
        <p:sp>
          <p:nvSpPr>
            <p:cNvPr id="30" name="Round Diagonal Corner of Rectangle 29">
              <a:extLst>
                <a:ext uri="{FF2B5EF4-FFF2-40B4-BE49-F238E27FC236}">
                  <a16:creationId xmlns:a16="http://schemas.microsoft.com/office/drawing/2014/main" id="{C86AB179-45DA-CB41-928D-AF6357E43238}"/>
                </a:ext>
              </a:extLst>
            </p:cNvPr>
            <p:cNvSpPr/>
            <p:nvPr/>
          </p:nvSpPr>
          <p:spPr>
            <a:xfrm>
              <a:off x="4876801" y="2461849"/>
              <a:ext cx="1436914" cy="914400"/>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9387B167-9C81-1E4C-B551-B977B44016D2}"/>
                </a:ext>
              </a:extLst>
            </p:cNvPr>
            <p:cNvSpPr txBox="1"/>
            <p:nvPr/>
          </p:nvSpPr>
          <p:spPr>
            <a:xfrm>
              <a:off x="4969329" y="2521719"/>
              <a:ext cx="1273629" cy="830997"/>
            </a:xfrm>
            <a:prstGeom prst="rect">
              <a:avLst/>
            </a:prstGeom>
            <a:noFill/>
          </p:spPr>
          <p:txBody>
            <a:bodyPr wrap="square" rtlCol="0">
              <a:spAutoFit/>
            </a:bodyPr>
            <a:lstStyle/>
            <a:p>
              <a:pPr algn="ctr"/>
              <a:r>
                <a:rPr lang="en-GB" sz="1200" dirty="0"/>
                <a:t>Provide expandable services-architecture</a:t>
              </a:r>
            </a:p>
          </p:txBody>
        </p:sp>
        <p:sp>
          <p:nvSpPr>
            <p:cNvPr id="32" name="Round Diagonal Corner of Rectangle 31">
              <a:extLst>
                <a:ext uri="{FF2B5EF4-FFF2-40B4-BE49-F238E27FC236}">
                  <a16:creationId xmlns:a16="http://schemas.microsoft.com/office/drawing/2014/main" id="{1DA94E90-A138-1D48-8768-07FEB8A72FC2}"/>
                </a:ext>
              </a:extLst>
            </p:cNvPr>
            <p:cNvSpPr/>
            <p:nvPr/>
          </p:nvSpPr>
          <p:spPr>
            <a:xfrm>
              <a:off x="6580416" y="2461849"/>
              <a:ext cx="1436914" cy="914400"/>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2817727E-DE4E-324C-AFFC-7C7B21BF317E}"/>
                </a:ext>
              </a:extLst>
            </p:cNvPr>
            <p:cNvSpPr txBox="1"/>
            <p:nvPr/>
          </p:nvSpPr>
          <p:spPr>
            <a:xfrm>
              <a:off x="6579057" y="2706384"/>
              <a:ext cx="1436914" cy="461665"/>
            </a:xfrm>
            <a:prstGeom prst="rect">
              <a:avLst/>
            </a:prstGeom>
            <a:noFill/>
          </p:spPr>
          <p:txBody>
            <a:bodyPr wrap="square" rtlCol="0">
              <a:spAutoFit/>
            </a:bodyPr>
            <a:lstStyle/>
            <a:p>
              <a:pPr algn="ctr"/>
              <a:r>
                <a:rPr lang="en-GB" sz="1200" dirty="0"/>
                <a:t>Unified monitoring approach </a:t>
              </a:r>
            </a:p>
          </p:txBody>
        </p:sp>
        <p:sp>
          <p:nvSpPr>
            <p:cNvPr id="34" name="TextBox 33">
              <a:extLst>
                <a:ext uri="{FF2B5EF4-FFF2-40B4-BE49-F238E27FC236}">
                  <a16:creationId xmlns:a16="http://schemas.microsoft.com/office/drawing/2014/main" id="{AEB0B625-6AFC-6D42-9F27-B6006A6150F5}"/>
                </a:ext>
              </a:extLst>
            </p:cNvPr>
            <p:cNvSpPr txBox="1"/>
            <p:nvPr/>
          </p:nvSpPr>
          <p:spPr>
            <a:xfrm>
              <a:off x="1281786" y="2086681"/>
              <a:ext cx="2977242" cy="369332"/>
            </a:xfrm>
            <a:prstGeom prst="rect">
              <a:avLst/>
            </a:prstGeom>
            <a:noFill/>
          </p:spPr>
          <p:txBody>
            <a:bodyPr wrap="square" rtlCol="0">
              <a:spAutoFit/>
            </a:bodyPr>
            <a:lstStyle/>
            <a:p>
              <a:pPr algn="ctr"/>
              <a:r>
                <a:rPr lang="en-GB" dirty="0"/>
                <a:t>WIS2.0 Technical Foundations</a:t>
              </a:r>
            </a:p>
          </p:txBody>
        </p:sp>
      </p:grpSp>
      <p:grpSp>
        <p:nvGrpSpPr>
          <p:cNvPr id="41" name="Group 40">
            <a:extLst>
              <a:ext uri="{FF2B5EF4-FFF2-40B4-BE49-F238E27FC236}">
                <a16:creationId xmlns:a16="http://schemas.microsoft.com/office/drawing/2014/main" id="{88C87866-13F1-094B-A927-73841D1097DD}"/>
              </a:ext>
            </a:extLst>
          </p:cNvPr>
          <p:cNvGrpSpPr/>
          <p:nvPr/>
        </p:nvGrpSpPr>
        <p:grpSpPr>
          <a:xfrm>
            <a:off x="325212" y="4554637"/>
            <a:ext cx="8665029" cy="1377323"/>
            <a:chOff x="272142" y="5067695"/>
            <a:chExt cx="8665029" cy="1377323"/>
          </a:xfrm>
        </p:grpSpPr>
        <p:sp>
          <p:nvSpPr>
            <p:cNvPr id="13" name="Round Diagonal Corner of Rectangle 12">
              <a:extLst>
                <a:ext uri="{FF2B5EF4-FFF2-40B4-BE49-F238E27FC236}">
                  <a16:creationId xmlns:a16="http://schemas.microsoft.com/office/drawing/2014/main" id="{65454DD4-FD5A-0941-B1BA-9708FF096231}"/>
                </a:ext>
              </a:extLst>
            </p:cNvPr>
            <p:cNvSpPr/>
            <p:nvPr/>
          </p:nvSpPr>
          <p:spPr>
            <a:xfrm>
              <a:off x="272143" y="5067695"/>
              <a:ext cx="8665028" cy="1377323"/>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CC569920-238F-3848-9A71-320AB82A88CD}"/>
                </a:ext>
              </a:extLst>
            </p:cNvPr>
            <p:cNvGrpSpPr/>
            <p:nvPr/>
          </p:nvGrpSpPr>
          <p:grpSpPr>
            <a:xfrm>
              <a:off x="522515" y="5442863"/>
              <a:ext cx="1436914" cy="914400"/>
              <a:chOff x="522515" y="5442863"/>
              <a:chExt cx="1436914" cy="914400"/>
            </a:xfrm>
          </p:grpSpPr>
          <p:sp>
            <p:nvSpPr>
              <p:cNvPr id="5" name="Round Diagonal Corner of Rectangle 4">
                <a:extLst>
                  <a:ext uri="{FF2B5EF4-FFF2-40B4-BE49-F238E27FC236}">
                    <a16:creationId xmlns:a16="http://schemas.microsoft.com/office/drawing/2014/main" id="{10B9507A-4EC4-EA4D-A286-97A8494B68CD}"/>
                  </a:ext>
                </a:extLst>
              </p:cNvPr>
              <p:cNvSpPr/>
              <p:nvPr/>
            </p:nvSpPr>
            <p:spPr>
              <a:xfrm>
                <a:off x="522515" y="5442863"/>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5F1C6C71-9DF8-D34F-8C7E-BD85AA52F595}"/>
                  </a:ext>
                </a:extLst>
              </p:cNvPr>
              <p:cNvSpPr txBox="1"/>
              <p:nvPr/>
            </p:nvSpPr>
            <p:spPr>
              <a:xfrm>
                <a:off x="604157" y="5676909"/>
                <a:ext cx="1273629" cy="461665"/>
              </a:xfrm>
              <a:prstGeom prst="rect">
                <a:avLst/>
              </a:prstGeom>
              <a:noFill/>
            </p:spPr>
            <p:txBody>
              <a:bodyPr wrap="square" rtlCol="0">
                <a:spAutoFit/>
              </a:bodyPr>
              <a:lstStyle/>
              <a:p>
                <a:pPr algn="ctr"/>
                <a:r>
                  <a:rPr lang="en-GB" sz="1200" dirty="0"/>
                  <a:t>Emerging </a:t>
                </a:r>
              </a:p>
              <a:p>
                <a:pPr algn="ctr"/>
                <a:r>
                  <a:rPr lang="en-GB" sz="1200" dirty="0"/>
                  <a:t>Data Issues</a:t>
                </a:r>
              </a:p>
            </p:txBody>
          </p:sp>
        </p:grpSp>
        <p:grpSp>
          <p:nvGrpSpPr>
            <p:cNvPr id="3" name="Group 2">
              <a:extLst>
                <a:ext uri="{FF2B5EF4-FFF2-40B4-BE49-F238E27FC236}">
                  <a16:creationId xmlns:a16="http://schemas.microsoft.com/office/drawing/2014/main" id="{B0F71D3D-8208-7141-BE40-23C778F56955}"/>
                </a:ext>
              </a:extLst>
            </p:cNvPr>
            <p:cNvGrpSpPr/>
            <p:nvPr/>
          </p:nvGrpSpPr>
          <p:grpSpPr>
            <a:xfrm>
              <a:off x="2205719" y="5442863"/>
              <a:ext cx="1436914" cy="914400"/>
              <a:chOff x="2198915" y="5442863"/>
              <a:chExt cx="1436914" cy="914400"/>
            </a:xfrm>
          </p:grpSpPr>
          <p:sp>
            <p:nvSpPr>
              <p:cNvPr id="7" name="Round Diagonal Corner of Rectangle 6">
                <a:extLst>
                  <a:ext uri="{FF2B5EF4-FFF2-40B4-BE49-F238E27FC236}">
                    <a16:creationId xmlns:a16="http://schemas.microsoft.com/office/drawing/2014/main" id="{836270FF-488E-6444-A723-26B61CC4B691}"/>
                  </a:ext>
                </a:extLst>
              </p:cNvPr>
              <p:cNvSpPr/>
              <p:nvPr/>
            </p:nvSpPr>
            <p:spPr>
              <a:xfrm>
                <a:off x="2198915" y="5442863"/>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F0F0A5A8-FDF9-7741-B74F-5392BC0D79D3}"/>
                  </a:ext>
                </a:extLst>
              </p:cNvPr>
              <p:cNvSpPr txBox="1"/>
              <p:nvPr/>
            </p:nvSpPr>
            <p:spPr>
              <a:xfrm>
                <a:off x="2280557" y="5669230"/>
                <a:ext cx="1273629" cy="461665"/>
              </a:xfrm>
              <a:prstGeom prst="rect">
                <a:avLst/>
              </a:prstGeom>
              <a:noFill/>
            </p:spPr>
            <p:txBody>
              <a:bodyPr wrap="square" rtlCol="0">
                <a:spAutoFit/>
              </a:bodyPr>
              <a:lstStyle/>
              <a:p>
                <a:pPr algn="ctr"/>
                <a:r>
                  <a:rPr lang="en-GB" sz="1200" dirty="0"/>
                  <a:t>Support</a:t>
                </a:r>
              </a:p>
              <a:p>
                <a:pPr algn="ctr"/>
                <a:r>
                  <a:rPr lang="en-GB" sz="1200" dirty="0"/>
                  <a:t>GBON</a:t>
                </a:r>
              </a:p>
            </p:txBody>
          </p:sp>
        </p:grpSp>
        <p:grpSp>
          <p:nvGrpSpPr>
            <p:cNvPr id="4" name="Group 3">
              <a:extLst>
                <a:ext uri="{FF2B5EF4-FFF2-40B4-BE49-F238E27FC236}">
                  <a16:creationId xmlns:a16="http://schemas.microsoft.com/office/drawing/2014/main" id="{304F4567-8AA8-E842-BBB9-EB05391B79B1}"/>
                </a:ext>
              </a:extLst>
            </p:cNvPr>
            <p:cNvGrpSpPr/>
            <p:nvPr/>
          </p:nvGrpSpPr>
          <p:grpSpPr>
            <a:xfrm>
              <a:off x="3888923" y="5442863"/>
              <a:ext cx="1436914" cy="914400"/>
              <a:chOff x="3875315" y="5442863"/>
              <a:chExt cx="1436914" cy="914400"/>
            </a:xfrm>
          </p:grpSpPr>
          <p:sp>
            <p:nvSpPr>
              <p:cNvPr id="9" name="Round Diagonal Corner of Rectangle 8">
                <a:extLst>
                  <a:ext uri="{FF2B5EF4-FFF2-40B4-BE49-F238E27FC236}">
                    <a16:creationId xmlns:a16="http://schemas.microsoft.com/office/drawing/2014/main" id="{60A3F35F-A720-B74D-A47D-A66A22E5BCE0}"/>
                  </a:ext>
                </a:extLst>
              </p:cNvPr>
              <p:cNvSpPr/>
              <p:nvPr/>
            </p:nvSpPr>
            <p:spPr>
              <a:xfrm>
                <a:off x="3875315" y="5442863"/>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71CF87A1-EEE8-3C4E-BD53-E2168F28ABAD}"/>
                  </a:ext>
                </a:extLst>
              </p:cNvPr>
              <p:cNvSpPr txBox="1"/>
              <p:nvPr/>
            </p:nvSpPr>
            <p:spPr>
              <a:xfrm>
                <a:off x="3956957" y="5676906"/>
                <a:ext cx="1273629" cy="461665"/>
              </a:xfrm>
              <a:prstGeom prst="rect">
                <a:avLst/>
              </a:prstGeom>
              <a:noFill/>
            </p:spPr>
            <p:txBody>
              <a:bodyPr wrap="square" rtlCol="0">
                <a:spAutoFit/>
              </a:bodyPr>
              <a:lstStyle/>
              <a:p>
                <a:pPr algn="ctr"/>
                <a:r>
                  <a:rPr lang="en-GB" sz="1200" dirty="0"/>
                  <a:t>Support Unified</a:t>
                </a:r>
              </a:p>
              <a:p>
                <a:pPr algn="ctr"/>
                <a:r>
                  <a:rPr lang="en-GB" sz="1200" dirty="0"/>
                  <a:t>Data Policy</a:t>
                </a:r>
              </a:p>
            </p:txBody>
          </p:sp>
        </p:grpSp>
        <p:grpSp>
          <p:nvGrpSpPr>
            <p:cNvPr id="37" name="Group 36">
              <a:extLst>
                <a:ext uri="{FF2B5EF4-FFF2-40B4-BE49-F238E27FC236}">
                  <a16:creationId xmlns:a16="http://schemas.microsoft.com/office/drawing/2014/main" id="{3985B5EE-5B72-C143-A1C1-1637C35C8EFE}"/>
                </a:ext>
              </a:extLst>
            </p:cNvPr>
            <p:cNvGrpSpPr/>
            <p:nvPr/>
          </p:nvGrpSpPr>
          <p:grpSpPr>
            <a:xfrm>
              <a:off x="5572127" y="5437027"/>
              <a:ext cx="1436914" cy="914400"/>
              <a:chOff x="5543558" y="5437027"/>
              <a:chExt cx="1436914" cy="914400"/>
            </a:xfrm>
          </p:grpSpPr>
          <p:sp>
            <p:nvSpPr>
              <p:cNvPr id="11" name="Round Diagonal Corner of Rectangle 10">
                <a:extLst>
                  <a:ext uri="{FF2B5EF4-FFF2-40B4-BE49-F238E27FC236}">
                    <a16:creationId xmlns:a16="http://schemas.microsoft.com/office/drawing/2014/main" id="{1A12EEFD-FED0-9F40-B04D-9C1B6F923AF2}"/>
                  </a:ext>
                </a:extLst>
              </p:cNvPr>
              <p:cNvSpPr/>
              <p:nvPr/>
            </p:nvSpPr>
            <p:spPr>
              <a:xfrm>
                <a:off x="5543558" y="5437027"/>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1E0D8309-279D-6D4B-A730-2C7DA7AB20F8}"/>
                  </a:ext>
                </a:extLst>
              </p:cNvPr>
              <p:cNvSpPr txBox="1"/>
              <p:nvPr/>
            </p:nvSpPr>
            <p:spPr>
              <a:xfrm>
                <a:off x="5543558" y="5692840"/>
                <a:ext cx="1436914" cy="461665"/>
              </a:xfrm>
              <a:prstGeom prst="rect">
                <a:avLst/>
              </a:prstGeom>
              <a:noFill/>
            </p:spPr>
            <p:txBody>
              <a:bodyPr wrap="square" rtlCol="0">
                <a:spAutoFit/>
              </a:bodyPr>
              <a:lstStyle/>
              <a:p>
                <a:pPr algn="ctr"/>
                <a:r>
                  <a:rPr lang="en-GB" sz="1200" dirty="0"/>
                  <a:t>Support All</a:t>
                </a:r>
              </a:p>
              <a:p>
                <a:pPr algn="ctr"/>
                <a:r>
                  <a:rPr lang="en-GB" sz="1200" dirty="0"/>
                  <a:t>WMO Programmes</a:t>
                </a:r>
              </a:p>
            </p:txBody>
          </p:sp>
        </p:grpSp>
        <p:sp>
          <p:nvSpPr>
            <p:cNvPr id="14" name="TextBox 13">
              <a:extLst>
                <a:ext uri="{FF2B5EF4-FFF2-40B4-BE49-F238E27FC236}">
                  <a16:creationId xmlns:a16="http://schemas.microsoft.com/office/drawing/2014/main" id="{B59007D8-F80E-4E4A-8460-427E0A2D431A}"/>
                </a:ext>
              </a:extLst>
            </p:cNvPr>
            <p:cNvSpPr txBox="1"/>
            <p:nvPr/>
          </p:nvSpPr>
          <p:spPr>
            <a:xfrm>
              <a:off x="272142" y="5067695"/>
              <a:ext cx="2680603" cy="369332"/>
            </a:xfrm>
            <a:prstGeom prst="rect">
              <a:avLst/>
            </a:prstGeom>
            <a:noFill/>
          </p:spPr>
          <p:txBody>
            <a:bodyPr wrap="square" rtlCol="0">
              <a:spAutoFit/>
            </a:bodyPr>
            <a:lstStyle/>
            <a:p>
              <a:pPr algn="ctr"/>
              <a:r>
                <a:rPr lang="en-GB" dirty="0"/>
                <a:t>Business Requirements</a:t>
              </a:r>
            </a:p>
          </p:txBody>
        </p:sp>
        <p:grpSp>
          <p:nvGrpSpPr>
            <p:cNvPr id="38" name="Group 37">
              <a:extLst>
                <a:ext uri="{FF2B5EF4-FFF2-40B4-BE49-F238E27FC236}">
                  <a16:creationId xmlns:a16="http://schemas.microsoft.com/office/drawing/2014/main" id="{95AA057D-19CF-E94C-A410-DED9FFE45B3F}"/>
                </a:ext>
              </a:extLst>
            </p:cNvPr>
            <p:cNvGrpSpPr/>
            <p:nvPr/>
          </p:nvGrpSpPr>
          <p:grpSpPr>
            <a:xfrm>
              <a:off x="7255331" y="5437027"/>
              <a:ext cx="1436914" cy="914400"/>
              <a:chOff x="7255331" y="5437027"/>
              <a:chExt cx="1436914" cy="914400"/>
            </a:xfrm>
          </p:grpSpPr>
          <p:sp>
            <p:nvSpPr>
              <p:cNvPr id="35" name="Round Diagonal Corner of Rectangle 34">
                <a:extLst>
                  <a:ext uri="{FF2B5EF4-FFF2-40B4-BE49-F238E27FC236}">
                    <a16:creationId xmlns:a16="http://schemas.microsoft.com/office/drawing/2014/main" id="{EA15EC96-A2E8-6B4B-9F45-33B77960BCE8}"/>
                  </a:ext>
                </a:extLst>
              </p:cNvPr>
              <p:cNvSpPr/>
              <p:nvPr/>
            </p:nvSpPr>
            <p:spPr>
              <a:xfrm>
                <a:off x="7255331" y="5437027"/>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14A11D48-73C8-3344-9F4E-2F126868229A}"/>
                  </a:ext>
                </a:extLst>
              </p:cNvPr>
              <p:cNvSpPr txBox="1"/>
              <p:nvPr/>
            </p:nvSpPr>
            <p:spPr>
              <a:xfrm>
                <a:off x="7255331" y="5758161"/>
                <a:ext cx="1436914" cy="276999"/>
              </a:xfrm>
              <a:prstGeom prst="rect">
                <a:avLst/>
              </a:prstGeom>
              <a:noFill/>
            </p:spPr>
            <p:txBody>
              <a:bodyPr wrap="square" rtlCol="0">
                <a:spAutoFit/>
              </a:bodyPr>
              <a:lstStyle/>
              <a:p>
                <a:pPr algn="ctr"/>
                <a:r>
                  <a:rPr lang="en-GB" sz="1200" dirty="0"/>
                  <a:t>Replace GTS</a:t>
                </a:r>
              </a:p>
            </p:txBody>
          </p:sp>
        </p:grpSp>
      </p:grpSp>
      <p:grpSp>
        <p:nvGrpSpPr>
          <p:cNvPr id="23" name="Group 22">
            <a:extLst>
              <a:ext uri="{FF2B5EF4-FFF2-40B4-BE49-F238E27FC236}">
                <a16:creationId xmlns:a16="http://schemas.microsoft.com/office/drawing/2014/main" id="{7A5166DC-151F-1154-3311-EF5E21C2CD51}"/>
              </a:ext>
            </a:extLst>
          </p:cNvPr>
          <p:cNvGrpSpPr/>
          <p:nvPr/>
        </p:nvGrpSpPr>
        <p:grpSpPr>
          <a:xfrm>
            <a:off x="747030" y="3004989"/>
            <a:ext cx="7372352" cy="1377323"/>
            <a:chOff x="855887" y="3553358"/>
            <a:chExt cx="7372352" cy="1377323"/>
          </a:xfrm>
        </p:grpSpPr>
        <p:sp>
          <p:nvSpPr>
            <p:cNvPr id="15" name="Round Diagonal Corner of Rectangle 14">
              <a:extLst>
                <a:ext uri="{FF2B5EF4-FFF2-40B4-BE49-F238E27FC236}">
                  <a16:creationId xmlns:a16="http://schemas.microsoft.com/office/drawing/2014/main" id="{3C1EDB58-2839-F349-9055-573519738658}"/>
                </a:ext>
              </a:extLst>
            </p:cNvPr>
            <p:cNvSpPr/>
            <p:nvPr/>
          </p:nvSpPr>
          <p:spPr>
            <a:xfrm>
              <a:off x="1046391" y="3553358"/>
              <a:ext cx="7181848" cy="1377323"/>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ound Diagonal Corner of Rectangle 15">
              <a:extLst>
                <a:ext uri="{FF2B5EF4-FFF2-40B4-BE49-F238E27FC236}">
                  <a16:creationId xmlns:a16="http://schemas.microsoft.com/office/drawing/2014/main" id="{87D59EE8-5B1B-6C49-B06B-827D070CD3D4}"/>
                </a:ext>
              </a:extLst>
            </p:cNvPr>
            <p:cNvSpPr/>
            <p:nvPr/>
          </p:nvSpPr>
          <p:spPr>
            <a:xfrm>
              <a:off x="1402898" y="3928526"/>
              <a:ext cx="1436914" cy="914400"/>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641D4E41-A0B2-C148-8853-1DF8432D1CA0}"/>
                </a:ext>
              </a:extLst>
            </p:cNvPr>
            <p:cNvSpPr txBox="1"/>
            <p:nvPr/>
          </p:nvSpPr>
          <p:spPr>
            <a:xfrm>
              <a:off x="1484540" y="4152721"/>
              <a:ext cx="1273629" cy="461665"/>
            </a:xfrm>
            <a:prstGeom prst="rect">
              <a:avLst/>
            </a:prstGeom>
            <a:noFill/>
          </p:spPr>
          <p:txBody>
            <a:bodyPr wrap="square" rtlCol="0">
              <a:spAutoFit/>
            </a:bodyPr>
            <a:lstStyle/>
            <a:p>
              <a:pPr algn="ctr"/>
              <a:r>
                <a:rPr lang="en-GB" sz="1200" dirty="0"/>
                <a:t>Using open standards</a:t>
              </a:r>
            </a:p>
          </p:txBody>
        </p:sp>
        <p:sp>
          <p:nvSpPr>
            <p:cNvPr id="18" name="Round Diagonal Corner of Rectangle 17">
              <a:extLst>
                <a:ext uri="{FF2B5EF4-FFF2-40B4-BE49-F238E27FC236}">
                  <a16:creationId xmlns:a16="http://schemas.microsoft.com/office/drawing/2014/main" id="{28747A85-C7CC-0B40-B654-694998601DC9}"/>
                </a:ext>
              </a:extLst>
            </p:cNvPr>
            <p:cNvSpPr/>
            <p:nvPr/>
          </p:nvSpPr>
          <p:spPr>
            <a:xfrm>
              <a:off x="3079298" y="3928526"/>
              <a:ext cx="1436914" cy="914400"/>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1E42FAAF-6382-9847-BED0-6F960B9AE7A4}"/>
                </a:ext>
              </a:extLst>
            </p:cNvPr>
            <p:cNvSpPr txBox="1"/>
            <p:nvPr/>
          </p:nvSpPr>
          <p:spPr>
            <a:xfrm>
              <a:off x="3160940" y="4154893"/>
              <a:ext cx="1273629" cy="461665"/>
            </a:xfrm>
            <a:prstGeom prst="rect">
              <a:avLst/>
            </a:prstGeom>
            <a:noFill/>
          </p:spPr>
          <p:txBody>
            <a:bodyPr wrap="square" rtlCol="0">
              <a:spAutoFit/>
            </a:bodyPr>
            <a:lstStyle/>
            <a:p>
              <a:pPr algn="ctr"/>
              <a:r>
                <a:rPr lang="en-GB" sz="1200" dirty="0"/>
                <a:t>Using Web solutions</a:t>
              </a:r>
            </a:p>
          </p:txBody>
        </p:sp>
        <p:sp>
          <p:nvSpPr>
            <p:cNvPr id="20" name="Round Diagonal Corner of Rectangle 19">
              <a:extLst>
                <a:ext uri="{FF2B5EF4-FFF2-40B4-BE49-F238E27FC236}">
                  <a16:creationId xmlns:a16="http://schemas.microsoft.com/office/drawing/2014/main" id="{29A12C0E-6006-824D-B0FF-8F30D5036ABC}"/>
                </a:ext>
              </a:extLst>
            </p:cNvPr>
            <p:cNvSpPr/>
            <p:nvPr/>
          </p:nvSpPr>
          <p:spPr>
            <a:xfrm>
              <a:off x="4755698" y="3928526"/>
              <a:ext cx="1436914" cy="914400"/>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5BDB69B8-9E4B-A245-97C4-6C9CA98DDBE0}"/>
                </a:ext>
              </a:extLst>
            </p:cNvPr>
            <p:cNvSpPr txBox="1"/>
            <p:nvPr/>
          </p:nvSpPr>
          <p:spPr>
            <a:xfrm>
              <a:off x="4837339" y="4152720"/>
              <a:ext cx="1273629" cy="461665"/>
            </a:xfrm>
            <a:prstGeom prst="rect">
              <a:avLst/>
            </a:prstGeom>
            <a:noFill/>
          </p:spPr>
          <p:txBody>
            <a:bodyPr wrap="square" rtlCol="0">
              <a:spAutoFit/>
            </a:bodyPr>
            <a:lstStyle/>
            <a:p>
              <a:pPr algn="ctr"/>
              <a:r>
                <a:rPr lang="en-GB" sz="1200" dirty="0"/>
                <a:t>Cloud ready solutions</a:t>
              </a:r>
            </a:p>
          </p:txBody>
        </p:sp>
        <p:sp>
          <p:nvSpPr>
            <p:cNvPr id="22" name="Round Diagonal Corner of Rectangle 21">
              <a:extLst>
                <a:ext uri="{FF2B5EF4-FFF2-40B4-BE49-F238E27FC236}">
                  <a16:creationId xmlns:a16="http://schemas.microsoft.com/office/drawing/2014/main" id="{7FFB98C2-8090-ED48-95F2-00BB583A5B1A}"/>
                </a:ext>
              </a:extLst>
            </p:cNvPr>
            <p:cNvSpPr/>
            <p:nvPr/>
          </p:nvSpPr>
          <p:spPr>
            <a:xfrm>
              <a:off x="6459313" y="3928526"/>
              <a:ext cx="1436914" cy="914400"/>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408867F5-17A2-F849-9B1B-64C1817D7D0F}"/>
                </a:ext>
              </a:extLst>
            </p:cNvPr>
            <p:cNvSpPr txBox="1"/>
            <p:nvPr/>
          </p:nvSpPr>
          <p:spPr>
            <a:xfrm>
              <a:off x="855887" y="3553358"/>
              <a:ext cx="2977242" cy="369332"/>
            </a:xfrm>
            <a:prstGeom prst="rect">
              <a:avLst/>
            </a:prstGeom>
            <a:noFill/>
          </p:spPr>
          <p:txBody>
            <a:bodyPr wrap="square" rtlCol="0">
              <a:spAutoFit/>
            </a:bodyPr>
            <a:lstStyle/>
            <a:p>
              <a:pPr algn="ctr"/>
              <a:r>
                <a:rPr lang="en-GB" dirty="0"/>
                <a:t>Functional Requirements</a:t>
              </a:r>
            </a:p>
          </p:txBody>
        </p:sp>
        <p:sp>
          <p:nvSpPr>
            <p:cNvPr id="40" name="TextBox 39">
              <a:extLst>
                <a:ext uri="{FF2B5EF4-FFF2-40B4-BE49-F238E27FC236}">
                  <a16:creationId xmlns:a16="http://schemas.microsoft.com/office/drawing/2014/main" id="{6F952C4C-6470-8A4A-9EB5-D99E34732F1E}"/>
                </a:ext>
              </a:extLst>
            </p:cNvPr>
            <p:cNvSpPr txBox="1"/>
            <p:nvPr/>
          </p:nvSpPr>
          <p:spPr>
            <a:xfrm>
              <a:off x="6540955" y="4152720"/>
              <a:ext cx="1273629" cy="461665"/>
            </a:xfrm>
            <a:prstGeom prst="rect">
              <a:avLst/>
            </a:prstGeom>
            <a:noFill/>
          </p:spPr>
          <p:txBody>
            <a:bodyPr wrap="square" rtlCol="0">
              <a:spAutoFit/>
            </a:bodyPr>
            <a:lstStyle/>
            <a:p>
              <a:pPr algn="ctr"/>
              <a:r>
                <a:rPr lang="en-GB" sz="1200" dirty="0"/>
                <a:t>Support</a:t>
              </a:r>
            </a:p>
            <a:p>
              <a:pPr algn="ctr"/>
              <a:r>
                <a:rPr lang="en-GB" sz="1200" dirty="0"/>
                <a:t>Big Data</a:t>
              </a:r>
            </a:p>
          </p:txBody>
        </p:sp>
      </p:grpSp>
      <p:sp>
        <p:nvSpPr>
          <p:cNvPr id="42" name="Rectangle 1">
            <a:extLst>
              <a:ext uri="{FF2B5EF4-FFF2-40B4-BE49-F238E27FC236}">
                <a16:creationId xmlns:a16="http://schemas.microsoft.com/office/drawing/2014/main" id="{0EEB126C-2223-EC2B-3188-D937F2E1F45E}"/>
              </a:ext>
            </a:extLst>
          </p:cNvPr>
          <p:cNvSpPr>
            <a:spLocks noGrp="1" noChangeArrowheads="1"/>
          </p:cNvSpPr>
          <p:nvPr>
            <p:ph type="title"/>
          </p:nvPr>
        </p:nvSpPr>
        <p:spPr>
          <a:xfrm>
            <a:off x="531652" y="277033"/>
            <a:ext cx="7918560" cy="720000"/>
          </a:xfrm>
          <a:ln/>
        </p:spPr>
        <p:txBody>
          <a:bodyPr vert="horz" lIns="91440" tIns="22579" rIns="91440" bIns="45720" rtlCol="0" anchor="ctr">
            <a:normAutofit fontScale="90000"/>
          </a:bodyPr>
          <a:lstStyle/>
          <a:p>
            <a:pPr>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dirty="0"/>
              <a:t>WIS2 Solution Design</a:t>
            </a:r>
          </a:p>
        </p:txBody>
      </p:sp>
    </p:spTree>
    <p:extLst>
      <p:ext uri="{BB962C8B-B14F-4D97-AF65-F5344CB8AC3E}">
        <p14:creationId xmlns:p14="http://schemas.microsoft.com/office/powerpoint/2010/main" val="55409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3124F6EF-FB18-CDF2-3BC1-04834AC29EB9}"/>
              </a:ext>
            </a:extLst>
          </p:cNvPr>
          <p:cNvSpPr txBox="1"/>
          <p:nvPr/>
        </p:nvSpPr>
        <p:spPr>
          <a:xfrm>
            <a:off x="3079306" y="2554443"/>
            <a:ext cx="6252034" cy="2310954"/>
          </a:xfrm>
          <a:prstGeom prst="rect">
            <a:avLst/>
          </a:prstGeom>
          <a:noFill/>
        </p:spPr>
        <p:txBody>
          <a:bodyPr wrap="square" rtlCol="0">
            <a:spAutoFit/>
          </a:bodyPr>
          <a:lstStyle/>
          <a:p>
            <a:pPr defTabSz="685800">
              <a:lnSpc>
                <a:spcPct val="150000"/>
              </a:lnSpc>
              <a:defRPr/>
            </a:pPr>
            <a:r>
              <a:rPr lang="hr-HR" sz="1400" b="1" dirty="0">
                <a:solidFill>
                  <a:prstClr val="white"/>
                </a:solidFill>
                <a:latin typeface="Verdana" panose="020B0604030504040204" pitchFamily="34" charset="0"/>
                <a:ea typeface="Verdana" panose="020B0604030504040204" pitchFamily="34" charset="0"/>
              </a:rPr>
              <a:t>1</a:t>
            </a:r>
          </a:p>
          <a:p>
            <a:pPr defTabSz="685800">
              <a:lnSpc>
                <a:spcPct val="150000"/>
              </a:lnSpc>
              <a:defRPr/>
            </a:pPr>
            <a:r>
              <a:rPr lang="hr-HR" sz="1400" b="1" dirty="0">
                <a:solidFill>
                  <a:prstClr val="white"/>
                </a:solidFill>
                <a:latin typeface="Verdana" panose="020B0604030504040204" pitchFamily="34" charset="0"/>
                <a:ea typeface="Verdana" panose="020B0604030504040204" pitchFamily="34" charset="0"/>
              </a:rPr>
              <a:t>2</a:t>
            </a:r>
          </a:p>
          <a:p>
            <a:pPr defTabSz="685800">
              <a:lnSpc>
                <a:spcPct val="150000"/>
              </a:lnSpc>
              <a:defRPr/>
            </a:pPr>
            <a:r>
              <a:rPr lang="hr-HR" sz="1400" b="1" dirty="0">
                <a:solidFill>
                  <a:prstClr val="white"/>
                </a:solidFill>
                <a:latin typeface="Verdana" panose="020B0604030504040204" pitchFamily="34" charset="0"/>
                <a:ea typeface="Verdana" panose="020B0604030504040204" pitchFamily="34" charset="0"/>
              </a:rPr>
              <a:t>3</a:t>
            </a:r>
          </a:p>
          <a:p>
            <a:pPr defTabSz="685800">
              <a:lnSpc>
                <a:spcPct val="150000"/>
              </a:lnSpc>
              <a:defRPr/>
            </a:pPr>
            <a:r>
              <a:rPr lang="hr-HR" sz="1400" b="1" dirty="0">
                <a:solidFill>
                  <a:prstClr val="white"/>
                </a:solidFill>
                <a:latin typeface="Verdana" panose="020B0604030504040204" pitchFamily="34" charset="0"/>
                <a:ea typeface="Verdana" panose="020B0604030504040204" pitchFamily="34" charset="0"/>
              </a:rPr>
              <a:t>4</a:t>
            </a:r>
          </a:p>
          <a:p>
            <a:pPr defTabSz="685800">
              <a:lnSpc>
                <a:spcPct val="150000"/>
              </a:lnSpc>
              <a:defRPr/>
            </a:pPr>
            <a:r>
              <a:rPr lang="hr-HR" sz="1400" b="1" dirty="0">
                <a:solidFill>
                  <a:prstClr val="white"/>
                </a:solidFill>
                <a:latin typeface="Verdana" panose="020B0604030504040204" pitchFamily="34" charset="0"/>
                <a:ea typeface="Verdana" panose="020B0604030504040204" pitchFamily="34" charset="0"/>
              </a:rPr>
              <a:t>5</a:t>
            </a:r>
          </a:p>
          <a:p>
            <a:pPr defTabSz="685800">
              <a:lnSpc>
                <a:spcPct val="150000"/>
              </a:lnSpc>
              <a:defRPr/>
            </a:pPr>
            <a:r>
              <a:rPr lang="hr-HR" sz="1400" b="1" dirty="0">
                <a:solidFill>
                  <a:prstClr val="white"/>
                </a:solidFill>
                <a:latin typeface="Verdana" panose="020B0604030504040204" pitchFamily="34" charset="0"/>
                <a:ea typeface="Verdana" panose="020B0604030504040204" pitchFamily="34" charset="0"/>
              </a:rPr>
              <a:t>6</a:t>
            </a:r>
          </a:p>
          <a:p>
            <a:pPr defTabSz="685800">
              <a:lnSpc>
                <a:spcPct val="150000"/>
              </a:lnSpc>
              <a:defRPr/>
            </a:pPr>
            <a:endParaRPr lang="hr-HR" sz="1400" b="1" dirty="0">
              <a:solidFill>
                <a:srgbClr val="005BAA"/>
              </a:solidFill>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64CDDEE5-10C2-3A45-0917-2CAA4B594320}"/>
              </a:ext>
            </a:extLst>
          </p:cNvPr>
          <p:cNvPicPr>
            <a:picLocks noChangeAspect="1"/>
          </p:cNvPicPr>
          <p:nvPr/>
        </p:nvPicPr>
        <p:blipFill>
          <a:blip r:embed="rId2"/>
          <a:stretch>
            <a:fillRect/>
          </a:stretch>
        </p:blipFill>
        <p:spPr>
          <a:xfrm>
            <a:off x="369652" y="2074541"/>
            <a:ext cx="985838" cy="1435894"/>
          </a:xfrm>
          <a:prstGeom prst="rect">
            <a:avLst/>
          </a:prstGeom>
        </p:spPr>
      </p:pic>
      <p:pic>
        <p:nvPicPr>
          <p:cNvPr id="3" name="Picture 2">
            <a:extLst>
              <a:ext uri="{FF2B5EF4-FFF2-40B4-BE49-F238E27FC236}">
                <a16:creationId xmlns:a16="http://schemas.microsoft.com/office/drawing/2014/main" id="{3678D5DD-4161-2565-E0FD-E73213B61804}"/>
              </a:ext>
            </a:extLst>
          </p:cNvPr>
          <p:cNvPicPr>
            <a:picLocks noChangeAspect="1"/>
          </p:cNvPicPr>
          <p:nvPr/>
        </p:nvPicPr>
        <p:blipFill>
          <a:blip r:embed="rId2"/>
          <a:stretch>
            <a:fillRect/>
          </a:stretch>
        </p:blipFill>
        <p:spPr>
          <a:xfrm>
            <a:off x="2344651" y="1509795"/>
            <a:ext cx="985838" cy="1435894"/>
          </a:xfrm>
          <a:prstGeom prst="rect">
            <a:avLst/>
          </a:prstGeom>
        </p:spPr>
      </p:pic>
      <p:pic>
        <p:nvPicPr>
          <p:cNvPr id="7" name="Picture 6">
            <a:extLst>
              <a:ext uri="{FF2B5EF4-FFF2-40B4-BE49-F238E27FC236}">
                <a16:creationId xmlns:a16="http://schemas.microsoft.com/office/drawing/2014/main" id="{02214221-9CD9-5DB8-BB5A-DD32B3DD88FC}"/>
              </a:ext>
            </a:extLst>
          </p:cNvPr>
          <p:cNvPicPr>
            <a:picLocks noChangeAspect="1"/>
          </p:cNvPicPr>
          <p:nvPr/>
        </p:nvPicPr>
        <p:blipFill>
          <a:blip r:embed="rId2"/>
          <a:stretch>
            <a:fillRect/>
          </a:stretch>
        </p:blipFill>
        <p:spPr>
          <a:xfrm>
            <a:off x="2358415" y="2990447"/>
            <a:ext cx="985838" cy="1435894"/>
          </a:xfrm>
          <a:prstGeom prst="rect">
            <a:avLst/>
          </a:prstGeom>
        </p:spPr>
      </p:pic>
      <p:pic>
        <p:nvPicPr>
          <p:cNvPr id="8" name="Picture 7">
            <a:extLst>
              <a:ext uri="{FF2B5EF4-FFF2-40B4-BE49-F238E27FC236}">
                <a16:creationId xmlns:a16="http://schemas.microsoft.com/office/drawing/2014/main" id="{AD79D75D-7AC1-F6C0-2FA8-E08858D05541}"/>
              </a:ext>
            </a:extLst>
          </p:cNvPr>
          <p:cNvPicPr>
            <a:picLocks noChangeAspect="1"/>
          </p:cNvPicPr>
          <p:nvPr/>
        </p:nvPicPr>
        <p:blipFill>
          <a:blip r:embed="rId3"/>
          <a:stretch>
            <a:fillRect/>
          </a:stretch>
        </p:blipFill>
        <p:spPr>
          <a:xfrm>
            <a:off x="7908587" y="2000250"/>
            <a:ext cx="1028700" cy="1428750"/>
          </a:xfrm>
          <a:prstGeom prst="rect">
            <a:avLst/>
          </a:prstGeom>
        </p:spPr>
      </p:pic>
      <p:cxnSp>
        <p:nvCxnSpPr>
          <p:cNvPr id="11" name="Straight Arrow Connector 10">
            <a:extLst>
              <a:ext uri="{FF2B5EF4-FFF2-40B4-BE49-F238E27FC236}">
                <a16:creationId xmlns:a16="http://schemas.microsoft.com/office/drawing/2014/main" id="{B9A43E83-C05C-2731-D929-E7DC885D5BD4}"/>
              </a:ext>
            </a:extLst>
          </p:cNvPr>
          <p:cNvCxnSpPr>
            <a:cxnSpLocks/>
          </p:cNvCxnSpPr>
          <p:nvPr/>
        </p:nvCxnSpPr>
        <p:spPr>
          <a:xfrm flipV="1">
            <a:off x="1550247" y="2247714"/>
            <a:ext cx="693679" cy="41997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2" name="Straight Arrow Connector 11">
            <a:extLst>
              <a:ext uri="{FF2B5EF4-FFF2-40B4-BE49-F238E27FC236}">
                <a16:creationId xmlns:a16="http://schemas.microsoft.com/office/drawing/2014/main" id="{1780EE6C-A90B-DA6E-0295-15AFB33E542D}"/>
              </a:ext>
            </a:extLst>
          </p:cNvPr>
          <p:cNvCxnSpPr>
            <a:cxnSpLocks/>
          </p:cNvCxnSpPr>
          <p:nvPr/>
        </p:nvCxnSpPr>
        <p:spPr>
          <a:xfrm>
            <a:off x="1550247" y="3069508"/>
            <a:ext cx="693679" cy="38233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3" name="TextBox 12">
            <a:extLst>
              <a:ext uri="{FF2B5EF4-FFF2-40B4-BE49-F238E27FC236}">
                <a16:creationId xmlns:a16="http://schemas.microsoft.com/office/drawing/2014/main" id="{74214D51-20E4-BA99-8FE3-2F10856A1EF1}"/>
              </a:ext>
            </a:extLst>
          </p:cNvPr>
          <p:cNvSpPr txBox="1"/>
          <p:nvPr/>
        </p:nvSpPr>
        <p:spPr>
          <a:xfrm>
            <a:off x="2418172" y="2114047"/>
            <a:ext cx="879233" cy="461665"/>
          </a:xfrm>
          <a:prstGeom prst="rect">
            <a:avLst/>
          </a:prstGeom>
          <a:noFill/>
        </p:spPr>
        <p:txBody>
          <a:bodyPr wrap="square" rtlCol="0">
            <a:spAutoFit/>
          </a:bodyPr>
          <a:lstStyle/>
          <a:p>
            <a:pPr defTabSz="685800">
              <a:defRPr/>
            </a:pPr>
            <a:r>
              <a:rPr lang="en-CH" sz="1200" dirty="0">
                <a:solidFill>
                  <a:srgbClr val="FFFFFF">
                    <a:lumMod val="95000"/>
                  </a:srgbClr>
                </a:solidFill>
                <a:latin typeface="Arial" panose="020B0604020202020204"/>
              </a:rPr>
              <a:t>Volume I</a:t>
            </a:r>
          </a:p>
          <a:p>
            <a:pPr defTabSz="685800">
              <a:defRPr/>
            </a:pPr>
            <a:r>
              <a:rPr lang="en-CH" sz="1200" dirty="0">
                <a:solidFill>
                  <a:srgbClr val="FFFFFF">
                    <a:lumMod val="95000"/>
                  </a:srgbClr>
                </a:solidFill>
                <a:latin typeface="Arial" panose="020B0604020202020204"/>
              </a:rPr>
              <a:t>WIS 1.0</a:t>
            </a:r>
          </a:p>
        </p:txBody>
      </p:sp>
      <p:sp>
        <p:nvSpPr>
          <p:cNvPr id="14" name="TextBox 13">
            <a:extLst>
              <a:ext uri="{FF2B5EF4-FFF2-40B4-BE49-F238E27FC236}">
                <a16:creationId xmlns:a16="http://schemas.microsoft.com/office/drawing/2014/main" id="{8E939EFE-C75D-3CB6-6460-71872A57D047}"/>
              </a:ext>
            </a:extLst>
          </p:cNvPr>
          <p:cNvSpPr txBox="1"/>
          <p:nvPr/>
        </p:nvSpPr>
        <p:spPr>
          <a:xfrm>
            <a:off x="2423181" y="3579012"/>
            <a:ext cx="879233" cy="461665"/>
          </a:xfrm>
          <a:prstGeom prst="rect">
            <a:avLst/>
          </a:prstGeom>
          <a:noFill/>
        </p:spPr>
        <p:txBody>
          <a:bodyPr wrap="square" rtlCol="0">
            <a:spAutoFit/>
          </a:bodyPr>
          <a:lstStyle/>
          <a:p>
            <a:pPr defTabSz="685800">
              <a:defRPr/>
            </a:pPr>
            <a:r>
              <a:rPr lang="en-CH" sz="1200" dirty="0">
                <a:solidFill>
                  <a:srgbClr val="FFFFFF">
                    <a:lumMod val="95000"/>
                  </a:srgbClr>
                </a:solidFill>
                <a:latin typeface="Arial" panose="020B0604020202020204"/>
              </a:rPr>
              <a:t>Volume II</a:t>
            </a:r>
          </a:p>
          <a:p>
            <a:pPr defTabSz="685800">
              <a:defRPr/>
            </a:pPr>
            <a:r>
              <a:rPr lang="en-CH" sz="1200" dirty="0">
                <a:solidFill>
                  <a:srgbClr val="FFFFFF">
                    <a:lumMod val="95000"/>
                  </a:srgbClr>
                </a:solidFill>
                <a:latin typeface="Arial" panose="020B0604020202020204"/>
              </a:rPr>
              <a:t>WIS 2.0</a:t>
            </a:r>
          </a:p>
        </p:txBody>
      </p:sp>
      <p:sp>
        <p:nvSpPr>
          <p:cNvPr id="15" name="TextBox 14">
            <a:extLst>
              <a:ext uri="{FF2B5EF4-FFF2-40B4-BE49-F238E27FC236}">
                <a16:creationId xmlns:a16="http://schemas.microsoft.com/office/drawing/2014/main" id="{9BA0C3B6-BD26-24A5-0A40-2ACB6CAAB91E}"/>
              </a:ext>
            </a:extLst>
          </p:cNvPr>
          <p:cNvSpPr txBox="1"/>
          <p:nvPr/>
        </p:nvSpPr>
        <p:spPr>
          <a:xfrm>
            <a:off x="62047" y="1557911"/>
            <a:ext cx="2200238" cy="338554"/>
          </a:xfrm>
          <a:prstGeom prst="rect">
            <a:avLst/>
          </a:prstGeom>
          <a:noFill/>
        </p:spPr>
        <p:txBody>
          <a:bodyPr wrap="square" rtlCol="0">
            <a:spAutoFit/>
          </a:bodyPr>
          <a:lstStyle/>
          <a:p>
            <a:pPr algn="ctr" defTabSz="685800">
              <a:defRPr/>
            </a:pPr>
            <a:r>
              <a:rPr lang="en-US" sz="1600" dirty="0">
                <a:solidFill>
                  <a:srgbClr val="003777"/>
                </a:solidFill>
                <a:latin typeface="Arial" panose="020B0604020202020204"/>
              </a:rPr>
              <a:t>June 2023 Cg-19 </a:t>
            </a:r>
            <a:endParaRPr lang="en-CH" sz="1600" dirty="0">
              <a:solidFill>
                <a:srgbClr val="003777"/>
              </a:solidFill>
              <a:latin typeface="Arial" panose="020B0604020202020204"/>
            </a:endParaRPr>
          </a:p>
        </p:txBody>
      </p:sp>
      <p:sp>
        <p:nvSpPr>
          <p:cNvPr id="16" name="TextBox 15">
            <a:extLst>
              <a:ext uri="{FF2B5EF4-FFF2-40B4-BE49-F238E27FC236}">
                <a16:creationId xmlns:a16="http://schemas.microsoft.com/office/drawing/2014/main" id="{9E501560-DAA8-12B5-9277-902C7AA90377}"/>
              </a:ext>
            </a:extLst>
          </p:cNvPr>
          <p:cNvSpPr txBox="1"/>
          <p:nvPr/>
        </p:nvSpPr>
        <p:spPr>
          <a:xfrm>
            <a:off x="3709129" y="1557911"/>
            <a:ext cx="2795464" cy="338554"/>
          </a:xfrm>
          <a:prstGeom prst="rect">
            <a:avLst/>
          </a:prstGeom>
          <a:noFill/>
        </p:spPr>
        <p:txBody>
          <a:bodyPr wrap="square" rtlCol="0">
            <a:spAutoFit/>
          </a:bodyPr>
          <a:lstStyle>
            <a:defPPr>
              <a:defRPr lang="en-US"/>
            </a:defPPr>
            <a:lvl1pPr>
              <a:defRPr sz="2800">
                <a:solidFill>
                  <a:srgbClr val="003777"/>
                </a:solidFill>
              </a:defRPr>
            </a:lvl1pPr>
          </a:lstStyle>
          <a:p>
            <a:pPr algn="ctr" defTabSz="685800">
              <a:defRPr/>
            </a:pPr>
            <a:r>
              <a:rPr lang="en-US" sz="1600" dirty="0">
                <a:latin typeface="Arial" panose="020B0604020202020204"/>
              </a:rPr>
              <a:t>April 2024 INFCOM-3 </a:t>
            </a:r>
            <a:endParaRPr lang="en-CH" sz="1600" dirty="0">
              <a:latin typeface="Arial" panose="020B0604020202020204"/>
            </a:endParaRPr>
          </a:p>
        </p:txBody>
      </p:sp>
      <p:sp>
        <p:nvSpPr>
          <p:cNvPr id="17" name="TextBox 16">
            <a:extLst>
              <a:ext uri="{FF2B5EF4-FFF2-40B4-BE49-F238E27FC236}">
                <a16:creationId xmlns:a16="http://schemas.microsoft.com/office/drawing/2014/main" id="{2D771D57-A818-9433-DD3E-A9B637FAEBF1}"/>
              </a:ext>
            </a:extLst>
          </p:cNvPr>
          <p:cNvSpPr txBox="1"/>
          <p:nvPr/>
        </p:nvSpPr>
        <p:spPr>
          <a:xfrm>
            <a:off x="374643" y="2366092"/>
            <a:ext cx="947150" cy="461665"/>
          </a:xfrm>
          <a:prstGeom prst="rect">
            <a:avLst/>
          </a:prstGeom>
          <a:noFill/>
        </p:spPr>
        <p:txBody>
          <a:bodyPr wrap="square" rtlCol="0">
            <a:spAutoFit/>
          </a:bodyPr>
          <a:lstStyle/>
          <a:p>
            <a:pPr defTabSz="685800">
              <a:defRPr/>
            </a:pPr>
            <a:r>
              <a:rPr lang="en-US" sz="1200" dirty="0">
                <a:solidFill>
                  <a:srgbClr val="FFFFFF">
                    <a:lumMod val="95000"/>
                  </a:srgbClr>
                </a:solidFill>
                <a:latin typeface="Arial" panose="020B0604020202020204"/>
              </a:rPr>
              <a:t>Manual on</a:t>
            </a:r>
            <a:endParaRPr lang="en-CH" sz="1200" dirty="0">
              <a:solidFill>
                <a:srgbClr val="FFFFFF">
                  <a:lumMod val="95000"/>
                </a:srgbClr>
              </a:solidFill>
              <a:latin typeface="Arial" panose="020B0604020202020204"/>
            </a:endParaRPr>
          </a:p>
          <a:p>
            <a:pPr algn="ctr" defTabSz="685800">
              <a:defRPr/>
            </a:pPr>
            <a:r>
              <a:rPr lang="en-CH" sz="1200" dirty="0">
                <a:solidFill>
                  <a:srgbClr val="FFFFFF">
                    <a:lumMod val="95000"/>
                  </a:srgbClr>
                </a:solidFill>
                <a:latin typeface="Arial" panose="020B0604020202020204"/>
              </a:rPr>
              <a:t>WIS </a:t>
            </a:r>
          </a:p>
        </p:txBody>
      </p:sp>
      <p:sp>
        <p:nvSpPr>
          <p:cNvPr id="18" name="TextBox 17">
            <a:extLst>
              <a:ext uri="{FF2B5EF4-FFF2-40B4-BE49-F238E27FC236}">
                <a16:creationId xmlns:a16="http://schemas.microsoft.com/office/drawing/2014/main" id="{4C506941-0573-EB1C-99DC-6B60FCD29FFF}"/>
              </a:ext>
            </a:extLst>
          </p:cNvPr>
          <p:cNvSpPr txBox="1"/>
          <p:nvPr/>
        </p:nvSpPr>
        <p:spPr>
          <a:xfrm>
            <a:off x="295389" y="3833389"/>
            <a:ext cx="1922009" cy="400110"/>
          </a:xfrm>
          <a:prstGeom prst="rect">
            <a:avLst/>
          </a:prstGeom>
          <a:noFill/>
        </p:spPr>
        <p:txBody>
          <a:bodyPr wrap="square">
            <a:spAutoFit/>
          </a:bodyPr>
          <a:lstStyle/>
          <a:p>
            <a:pPr defTabSz="685800">
              <a:defRPr/>
            </a:pPr>
            <a:r>
              <a:rPr lang="en-US" sz="1000" dirty="0">
                <a:solidFill>
                  <a:srgbClr val="000000"/>
                </a:solidFill>
                <a:latin typeface="Arial" panose="020B0604020202020204"/>
                <a:hlinkClick r:id="rId4"/>
              </a:rPr>
              <a:t>Manual on WIS Volume II WMO Information System 2.0</a:t>
            </a:r>
            <a:endParaRPr lang="en-US" sz="1000" dirty="0">
              <a:solidFill>
                <a:srgbClr val="000000"/>
              </a:solidFill>
              <a:latin typeface="Arial" panose="020B0604020202020204"/>
            </a:endParaRPr>
          </a:p>
        </p:txBody>
      </p:sp>
      <p:pic>
        <p:nvPicPr>
          <p:cNvPr id="19" name="Picture 18">
            <a:extLst>
              <a:ext uri="{FF2B5EF4-FFF2-40B4-BE49-F238E27FC236}">
                <a16:creationId xmlns:a16="http://schemas.microsoft.com/office/drawing/2014/main" id="{A4F35E2E-BE5F-C08B-0956-BF1F46A53D7C}"/>
              </a:ext>
            </a:extLst>
          </p:cNvPr>
          <p:cNvPicPr>
            <a:picLocks noChangeAspect="1"/>
          </p:cNvPicPr>
          <p:nvPr/>
        </p:nvPicPr>
        <p:blipFill>
          <a:blip r:embed="rId5"/>
          <a:stretch>
            <a:fillRect/>
          </a:stretch>
        </p:blipFill>
        <p:spPr>
          <a:xfrm>
            <a:off x="4308125" y="2015392"/>
            <a:ext cx="1015069" cy="1442767"/>
          </a:xfrm>
          <a:prstGeom prst="rect">
            <a:avLst/>
          </a:prstGeom>
        </p:spPr>
      </p:pic>
      <p:cxnSp>
        <p:nvCxnSpPr>
          <p:cNvPr id="22" name="Straight Arrow Connector 21">
            <a:extLst>
              <a:ext uri="{FF2B5EF4-FFF2-40B4-BE49-F238E27FC236}">
                <a16:creationId xmlns:a16="http://schemas.microsoft.com/office/drawing/2014/main" id="{F95DE254-78CA-D9A9-5DF0-C8853B691666}"/>
              </a:ext>
            </a:extLst>
          </p:cNvPr>
          <p:cNvCxnSpPr>
            <a:cxnSpLocks/>
          </p:cNvCxnSpPr>
          <p:nvPr/>
        </p:nvCxnSpPr>
        <p:spPr>
          <a:xfrm flipV="1">
            <a:off x="5495127" y="2161148"/>
            <a:ext cx="693679" cy="41997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3" name="Straight Arrow Connector 22">
            <a:extLst>
              <a:ext uri="{FF2B5EF4-FFF2-40B4-BE49-F238E27FC236}">
                <a16:creationId xmlns:a16="http://schemas.microsoft.com/office/drawing/2014/main" id="{89FC8034-B57C-8AC0-3406-1A696A7BAA4B}"/>
              </a:ext>
            </a:extLst>
          </p:cNvPr>
          <p:cNvCxnSpPr>
            <a:cxnSpLocks/>
          </p:cNvCxnSpPr>
          <p:nvPr/>
        </p:nvCxnSpPr>
        <p:spPr>
          <a:xfrm>
            <a:off x="5495127" y="2982943"/>
            <a:ext cx="693679" cy="43507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7" name="TextBox 26">
            <a:extLst>
              <a:ext uri="{FF2B5EF4-FFF2-40B4-BE49-F238E27FC236}">
                <a16:creationId xmlns:a16="http://schemas.microsoft.com/office/drawing/2014/main" id="{9D206991-DB98-B741-F697-50828EED1FD0}"/>
              </a:ext>
            </a:extLst>
          </p:cNvPr>
          <p:cNvSpPr txBox="1"/>
          <p:nvPr/>
        </p:nvSpPr>
        <p:spPr>
          <a:xfrm>
            <a:off x="7958964" y="2137094"/>
            <a:ext cx="947150" cy="461665"/>
          </a:xfrm>
          <a:prstGeom prst="rect">
            <a:avLst/>
          </a:prstGeom>
          <a:noFill/>
        </p:spPr>
        <p:txBody>
          <a:bodyPr wrap="square" rtlCol="0">
            <a:spAutoFit/>
          </a:bodyPr>
          <a:lstStyle/>
          <a:p>
            <a:pPr algn="ctr" defTabSz="685800">
              <a:defRPr/>
            </a:pPr>
            <a:r>
              <a:rPr lang="en-US" sz="800" dirty="0">
                <a:solidFill>
                  <a:srgbClr val="FFFFFF">
                    <a:lumMod val="95000"/>
                  </a:srgbClr>
                </a:solidFill>
                <a:latin typeface="Arial" panose="020B0604020202020204"/>
              </a:rPr>
              <a:t>Transition  from WIS/</a:t>
            </a:r>
            <a:r>
              <a:rPr lang="en-US" sz="800">
                <a:solidFill>
                  <a:srgbClr val="FFFFFF">
                    <a:lumMod val="95000"/>
                  </a:srgbClr>
                </a:solidFill>
                <a:latin typeface="Arial" panose="020B0604020202020204"/>
              </a:rPr>
              <a:t>GTS </a:t>
            </a:r>
          </a:p>
          <a:p>
            <a:pPr algn="ctr" defTabSz="685800">
              <a:defRPr/>
            </a:pPr>
            <a:r>
              <a:rPr lang="en-US" sz="800">
                <a:solidFill>
                  <a:srgbClr val="FFFFFF">
                    <a:lumMod val="95000"/>
                  </a:srgbClr>
                </a:solidFill>
                <a:latin typeface="Arial" panose="020B0604020202020204"/>
              </a:rPr>
              <a:t>to </a:t>
            </a:r>
            <a:r>
              <a:rPr lang="en-US" sz="800" dirty="0">
                <a:solidFill>
                  <a:srgbClr val="FFFFFF">
                    <a:lumMod val="95000"/>
                  </a:srgbClr>
                </a:solidFill>
                <a:latin typeface="Arial" panose="020B0604020202020204"/>
              </a:rPr>
              <a:t>WIS2</a:t>
            </a:r>
            <a:endParaRPr lang="en-CH" sz="800" dirty="0">
              <a:solidFill>
                <a:srgbClr val="FFFFFF">
                  <a:lumMod val="95000"/>
                </a:srgbClr>
              </a:solidFill>
              <a:latin typeface="Arial" panose="020B0604020202020204"/>
            </a:endParaRPr>
          </a:p>
        </p:txBody>
      </p:sp>
      <p:sp>
        <p:nvSpPr>
          <p:cNvPr id="28" name="Plus Sign 34">
            <a:extLst>
              <a:ext uri="{FF2B5EF4-FFF2-40B4-BE49-F238E27FC236}">
                <a16:creationId xmlns:a16="http://schemas.microsoft.com/office/drawing/2014/main" id="{FEA0D927-9CE9-1B27-DD13-311447D2FEDC}"/>
              </a:ext>
            </a:extLst>
          </p:cNvPr>
          <p:cNvSpPr/>
          <p:nvPr/>
        </p:nvSpPr>
        <p:spPr>
          <a:xfrm>
            <a:off x="7517755" y="2689553"/>
            <a:ext cx="198656" cy="19753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CH" sz="1200">
              <a:solidFill>
                <a:srgbClr val="FFFFFF"/>
              </a:solidFill>
              <a:latin typeface="Arial" panose="020B0604020202020204"/>
            </a:endParaRPr>
          </a:p>
        </p:txBody>
      </p:sp>
      <p:sp>
        <p:nvSpPr>
          <p:cNvPr id="29" name="TextBox 28">
            <a:extLst>
              <a:ext uri="{FF2B5EF4-FFF2-40B4-BE49-F238E27FC236}">
                <a16:creationId xmlns:a16="http://schemas.microsoft.com/office/drawing/2014/main" id="{2C4A9270-F7B5-1900-574B-8636F9FACFE6}"/>
              </a:ext>
            </a:extLst>
          </p:cNvPr>
          <p:cNvSpPr txBox="1"/>
          <p:nvPr/>
        </p:nvSpPr>
        <p:spPr>
          <a:xfrm>
            <a:off x="2347049" y="1481887"/>
            <a:ext cx="947150" cy="461665"/>
          </a:xfrm>
          <a:prstGeom prst="rect">
            <a:avLst/>
          </a:prstGeom>
          <a:noFill/>
        </p:spPr>
        <p:txBody>
          <a:bodyPr wrap="square" rtlCol="0">
            <a:spAutoFit/>
          </a:bodyPr>
          <a:lstStyle/>
          <a:p>
            <a:pPr algn="ctr" defTabSz="685800">
              <a:defRPr/>
            </a:pPr>
            <a:r>
              <a:rPr lang="en-US" sz="1200" dirty="0">
                <a:solidFill>
                  <a:srgbClr val="FFFFFF">
                    <a:lumMod val="95000"/>
                  </a:srgbClr>
                </a:solidFill>
                <a:latin typeface="Arial" panose="020B0604020202020204"/>
              </a:rPr>
              <a:t>Manual on</a:t>
            </a:r>
          </a:p>
          <a:p>
            <a:pPr algn="ctr" defTabSz="685800">
              <a:defRPr/>
            </a:pPr>
            <a:r>
              <a:rPr lang="en-CH" sz="1200" dirty="0">
                <a:solidFill>
                  <a:srgbClr val="FFFFFF">
                    <a:lumMod val="95000"/>
                  </a:srgbClr>
                </a:solidFill>
                <a:latin typeface="Arial" panose="020B0604020202020204"/>
              </a:rPr>
              <a:t>WIS </a:t>
            </a:r>
          </a:p>
        </p:txBody>
      </p:sp>
      <p:sp>
        <p:nvSpPr>
          <p:cNvPr id="30" name="TextBox 29">
            <a:extLst>
              <a:ext uri="{FF2B5EF4-FFF2-40B4-BE49-F238E27FC236}">
                <a16:creationId xmlns:a16="http://schemas.microsoft.com/office/drawing/2014/main" id="{3F14E8EB-08E7-D111-7846-1B8F2CB47D65}"/>
              </a:ext>
            </a:extLst>
          </p:cNvPr>
          <p:cNvSpPr txBox="1"/>
          <p:nvPr/>
        </p:nvSpPr>
        <p:spPr>
          <a:xfrm>
            <a:off x="2375809" y="2981726"/>
            <a:ext cx="947150" cy="461665"/>
          </a:xfrm>
          <a:prstGeom prst="rect">
            <a:avLst/>
          </a:prstGeom>
          <a:noFill/>
        </p:spPr>
        <p:txBody>
          <a:bodyPr wrap="square" rtlCol="0">
            <a:spAutoFit/>
          </a:bodyPr>
          <a:lstStyle/>
          <a:p>
            <a:pPr defTabSz="685800">
              <a:defRPr/>
            </a:pPr>
            <a:r>
              <a:rPr lang="en-US" sz="1200" dirty="0">
                <a:solidFill>
                  <a:srgbClr val="FFFFFF">
                    <a:lumMod val="95000"/>
                  </a:srgbClr>
                </a:solidFill>
                <a:latin typeface="Arial" panose="020B0604020202020204"/>
              </a:rPr>
              <a:t>Manual on</a:t>
            </a:r>
            <a:endParaRPr lang="en-CH" sz="1200" dirty="0">
              <a:solidFill>
                <a:srgbClr val="FFFFFF">
                  <a:lumMod val="95000"/>
                </a:srgbClr>
              </a:solidFill>
              <a:latin typeface="Arial" panose="020B0604020202020204"/>
            </a:endParaRPr>
          </a:p>
          <a:p>
            <a:pPr algn="ctr" defTabSz="685800">
              <a:defRPr/>
            </a:pPr>
            <a:r>
              <a:rPr lang="en-CH" sz="1200" dirty="0">
                <a:solidFill>
                  <a:srgbClr val="FFFFFF">
                    <a:lumMod val="95000"/>
                  </a:srgbClr>
                </a:solidFill>
                <a:latin typeface="Arial" panose="020B0604020202020204"/>
              </a:rPr>
              <a:t>WIS </a:t>
            </a:r>
          </a:p>
        </p:txBody>
      </p:sp>
      <p:cxnSp>
        <p:nvCxnSpPr>
          <p:cNvPr id="33" name="Straight Connector 32">
            <a:extLst>
              <a:ext uri="{FF2B5EF4-FFF2-40B4-BE49-F238E27FC236}">
                <a16:creationId xmlns:a16="http://schemas.microsoft.com/office/drawing/2014/main" id="{7924FA06-186B-895B-4491-D0B6AB23FD7C}"/>
              </a:ext>
            </a:extLst>
          </p:cNvPr>
          <p:cNvCxnSpPr/>
          <p:nvPr/>
        </p:nvCxnSpPr>
        <p:spPr>
          <a:xfrm>
            <a:off x="3801161" y="1489160"/>
            <a:ext cx="0" cy="307731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4" name="Rectangle 3">
            <a:extLst>
              <a:ext uri="{FF2B5EF4-FFF2-40B4-BE49-F238E27FC236}">
                <a16:creationId xmlns:a16="http://schemas.microsoft.com/office/drawing/2014/main" id="{85A318D5-E76C-CDCC-5DF4-2AEF7D6A9C8A}"/>
              </a:ext>
            </a:extLst>
          </p:cNvPr>
          <p:cNvSpPr/>
          <p:nvPr/>
        </p:nvSpPr>
        <p:spPr>
          <a:xfrm>
            <a:off x="4396776" y="2197185"/>
            <a:ext cx="867914" cy="748919"/>
          </a:xfrm>
          <a:prstGeom prst="rect">
            <a:avLst/>
          </a:prstGeom>
          <a:solidFill>
            <a:srgbClr val="0072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26" name="TextBox 25">
            <a:extLst>
              <a:ext uri="{FF2B5EF4-FFF2-40B4-BE49-F238E27FC236}">
                <a16:creationId xmlns:a16="http://schemas.microsoft.com/office/drawing/2014/main" id="{BDA1097D-1511-D601-C4BC-63DEC6839099}"/>
              </a:ext>
            </a:extLst>
          </p:cNvPr>
          <p:cNvSpPr txBox="1"/>
          <p:nvPr/>
        </p:nvSpPr>
        <p:spPr>
          <a:xfrm>
            <a:off x="4345780" y="2402340"/>
            <a:ext cx="947150" cy="461665"/>
          </a:xfrm>
          <a:prstGeom prst="rect">
            <a:avLst/>
          </a:prstGeom>
          <a:noFill/>
        </p:spPr>
        <p:txBody>
          <a:bodyPr wrap="square" rtlCol="0">
            <a:spAutoFit/>
          </a:bodyPr>
          <a:lstStyle/>
          <a:p>
            <a:pPr algn="ctr" defTabSz="685800">
              <a:defRPr/>
            </a:pPr>
            <a:r>
              <a:rPr lang="en-US" sz="1200" dirty="0">
                <a:solidFill>
                  <a:srgbClr val="FFFFFF">
                    <a:lumMod val="95000"/>
                  </a:srgbClr>
                </a:solidFill>
                <a:latin typeface="Arial" panose="020B0604020202020204"/>
              </a:rPr>
              <a:t>Guide to</a:t>
            </a:r>
            <a:endParaRPr lang="en-CH" sz="1200" dirty="0">
              <a:solidFill>
                <a:srgbClr val="FFFFFF">
                  <a:lumMod val="95000"/>
                </a:srgbClr>
              </a:solidFill>
              <a:latin typeface="Arial" panose="020B0604020202020204"/>
            </a:endParaRPr>
          </a:p>
          <a:p>
            <a:pPr algn="ctr" defTabSz="685800">
              <a:defRPr/>
            </a:pPr>
            <a:r>
              <a:rPr lang="en-CH" sz="1200" dirty="0">
                <a:solidFill>
                  <a:srgbClr val="FFFFFF">
                    <a:lumMod val="95000"/>
                  </a:srgbClr>
                </a:solidFill>
                <a:latin typeface="Arial" panose="020B0604020202020204"/>
              </a:rPr>
              <a:t>WIS </a:t>
            </a:r>
          </a:p>
        </p:txBody>
      </p:sp>
      <p:grpSp>
        <p:nvGrpSpPr>
          <p:cNvPr id="35" name="Group 34">
            <a:extLst>
              <a:ext uri="{FF2B5EF4-FFF2-40B4-BE49-F238E27FC236}">
                <a16:creationId xmlns:a16="http://schemas.microsoft.com/office/drawing/2014/main" id="{41D701A0-53DE-0A65-C698-824600A0B5D0}"/>
              </a:ext>
            </a:extLst>
          </p:cNvPr>
          <p:cNvGrpSpPr/>
          <p:nvPr/>
        </p:nvGrpSpPr>
        <p:grpSpPr>
          <a:xfrm>
            <a:off x="6320689" y="1490214"/>
            <a:ext cx="1015069" cy="1442767"/>
            <a:chOff x="8427585" y="519381"/>
            <a:chExt cx="1353425" cy="1923689"/>
          </a:xfrm>
        </p:grpSpPr>
        <p:pic>
          <p:nvPicPr>
            <p:cNvPr id="20" name="Picture 19">
              <a:extLst>
                <a:ext uri="{FF2B5EF4-FFF2-40B4-BE49-F238E27FC236}">
                  <a16:creationId xmlns:a16="http://schemas.microsoft.com/office/drawing/2014/main" id="{13E9F771-932B-B3B5-DACF-F4DE4E0E86E3}"/>
                </a:ext>
              </a:extLst>
            </p:cNvPr>
            <p:cNvPicPr>
              <a:picLocks noChangeAspect="1"/>
            </p:cNvPicPr>
            <p:nvPr/>
          </p:nvPicPr>
          <p:blipFill>
            <a:blip r:embed="rId5"/>
            <a:stretch>
              <a:fillRect/>
            </a:stretch>
          </p:blipFill>
          <p:spPr>
            <a:xfrm>
              <a:off x="8427585" y="519381"/>
              <a:ext cx="1353425" cy="1923689"/>
            </a:xfrm>
            <a:prstGeom prst="rect">
              <a:avLst/>
            </a:prstGeom>
          </p:spPr>
        </p:pic>
        <p:sp>
          <p:nvSpPr>
            <p:cNvPr id="6" name="Rectangle 5">
              <a:extLst>
                <a:ext uri="{FF2B5EF4-FFF2-40B4-BE49-F238E27FC236}">
                  <a16:creationId xmlns:a16="http://schemas.microsoft.com/office/drawing/2014/main" id="{6496CDFD-04F0-5B38-4EBB-5C291AD7F08D}"/>
                </a:ext>
              </a:extLst>
            </p:cNvPr>
            <p:cNvSpPr/>
            <p:nvPr/>
          </p:nvSpPr>
          <p:spPr>
            <a:xfrm>
              <a:off x="8555130" y="757238"/>
              <a:ext cx="1157218" cy="998558"/>
            </a:xfrm>
            <a:prstGeom prst="rect">
              <a:avLst/>
            </a:prstGeom>
            <a:solidFill>
              <a:srgbClr val="0072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24" name="TextBox 23">
              <a:extLst>
                <a:ext uri="{FF2B5EF4-FFF2-40B4-BE49-F238E27FC236}">
                  <a16:creationId xmlns:a16="http://schemas.microsoft.com/office/drawing/2014/main" id="{5F4C4809-C0C2-64A9-EA29-976CF1D3CA45}"/>
                </a:ext>
              </a:extLst>
            </p:cNvPr>
            <p:cNvSpPr txBox="1"/>
            <p:nvPr/>
          </p:nvSpPr>
          <p:spPr>
            <a:xfrm>
              <a:off x="8608700" y="1207621"/>
              <a:ext cx="1172310" cy="615553"/>
            </a:xfrm>
            <a:prstGeom prst="rect">
              <a:avLst/>
            </a:prstGeom>
            <a:noFill/>
          </p:spPr>
          <p:txBody>
            <a:bodyPr wrap="square" rtlCol="0">
              <a:spAutoFit/>
            </a:bodyPr>
            <a:lstStyle/>
            <a:p>
              <a:pPr defTabSz="685800">
                <a:defRPr/>
              </a:pPr>
              <a:r>
                <a:rPr lang="en-CH" sz="1200" dirty="0">
                  <a:solidFill>
                    <a:srgbClr val="FFFFFF">
                      <a:lumMod val="95000"/>
                    </a:srgbClr>
                  </a:solidFill>
                  <a:latin typeface="Arial" panose="020B0604020202020204"/>
                </a:rPr>
                <a:t>Volume I</a:t>
              </a:r>
            </a:p>
            <a:p>
              <a:pPr defTabSz="685800">
                <a:defRPr/>
              </a:pPr>
              <a:r>
                <a:rPr lang="en-CH" sz="1200" dirty="0">
                  <a:solidFill>
                    <a:srgbClr val="FFFFFF">
                      <a:lumMod val="95000"/>
                    </a:srgbClr>
                  </a:solidFill>
                  <a:latin typeface="Arial" panose="020B0604020202020204"/>
                </a:rPr>
                <a:t>WIS 1.0</a:t>
              </a:r>
            </a:p>
          </p:txBody>
        </p:sp>
        <p:sp>
          <p:nvSpPr>
            <p:cNvPr id="31" name="TextBox 30">
              <a:extLst>
                <a:ext uri="{FF2B5EF4-FFF2-40B4-BE49-F238E27FC236}">
                  <a16:creationId xmlns:a16="http://schemas.microsoft.com/office/drawing/2014/main" id="{C4EE0182-39C4-CC79-E30D-2788A175B252}"/>
                </a:ext>
              </a:extLst>
            </p:cNvPr>
            <p:cNvSpPr txBox="1"/>
            <p:nvPr/>
          </p:nvSpPr>
          <p:spPr>
            <a:xfrm>
              <a:off x="8476340" y="531256"/>
              <a:ext cx="1262866" cy="615553"/>
            </a:xfrm>
            <a:prstGeom prst="rect">
              <a:avLst/>
            </a:prstGeom>
            <a:noFill/>
          </p:spPr>
          <p:txBody>
            <a:bodyPr wrap="square" rtlCol="0">
              <a:spAutoFit/>
            </a:bodyPr>
            <a:lstStyle/>
            <a:p>
              <a:pPr algn="ctr" defTabSz="685800">
                <a:defRPr/>
              </a:pPr>
              <a:r>
                <a:rPr lang="en-US" sz="1200" dirty="0">
                  <a:solidFill>
                    <a:srgbClr val="FFFFFF">
                      <a:lumMod val="95000"/>
                    </a:srgbClr>
                  </a:solidFill>
                  <a:latin typeface="Arial" panose="020B0604020202020204"/>
                </a:rPr>
                <a:t>Guide to</a:t>
              </a:r>
              <a:endParaRPr lang="en-CH" sz="1200" dirty="0">
                <a:solidFill>
                  <a:srgbClr val="FFFFFF">
                    <a:lumMod val="95000"/>
                  </a:srgbClr>
                </a:solidFill>
                <a:latin typeface="Arial" panose="020B0604020202020204"/>
              </a:endParaRPr>
            </a:p>
            <a:p>
              <a:pPr algn="ctr" defTabSz="685800">
                <a:defRPr/>
              </a:pPr>
              <a:r>
                <a:rPr lang="en-CH" sz="1200" dirty="0">
                  <a:solidFill>
                    <a:srgbClr val="FFFFFF">
                      <a:lumMod val="95000"/>
                    </a:srgbClr>
                  </a:solidFill>
                  <a:latin typeface="Arial" panose="020B0604020202020204"/>
                </a:rPr>
                <a:t>WIS </a:t>
              </a:r>
            </a:p>
          </p:txBody>
        </p:sp>
      </p:grpSp>
      <p:grpSp>
        <p:nvGrpSpPr>
          <p:cNvPr id="34" name="Group 33">
            <a:extLst>
              <a:ext uri="{FF2B5EF4-FFF2-40B4-BE49-F238E27FC236}">
                <a16:creationId xmlns:a16="http://schemas.microsoft.com/office/drawing/2014/main" id="{2B3EE92B-9511-CF5B-A816-70EBDBA4267F}"/>
              </a:ext>
            </a:extLst>
          </p:cNvPr>
          <p:cNvGrpSpPr/>
          <p:nvPr/>
        </p:nvGrpSpPr>
        <p:grpSpPr>
          <a:xfrm>
            <a:off x="6320689" y="2948227"/>
            <a:ext cx="1015069" cy="1449903"/>
            <a:chOff x="8427585" y="2696935"/>
            <a:chExt cx="1353425" cy="1933204"/>
          </a:xfrm>
        </p:grpSpPr>
        <p:pic>
          <p:nvPicPr>
            <p:cNvPr id="21" name="Picture 20">
              <a:extLst>
                <a:ext uri="{FF2B5EF4-FFF2-40B4-BE49-F238E27FC236}">
                  <a16:creationId xmlns:a16="http://schemas.microsoft.com/office/drawing/2014/main" id="{5EE82703-7722-E8CF-7788-F697D83A9A76}"/>
                </a:ext>
              </a:extLst>
            </p:cNvPr>
            <p:cNvPicPr>
              <a:picLocks noChangeAspect="1"/>
            </p:cNvPicPr>
            <p:nvPr/>
          </p:nvPicPr>
          <p:blipFill>
            <a:blip r:embed="rId5"/>
            <a:stretch>
              <a:fillRect/>
            </a:stretch>
          </p:blipFill>
          <p:spPr>
            <a:xfrm>
              <a:off x="8427585" y="2706450"/>
              <a:ext cx="1353425" cy="1923689"/>
            </a:xfrm>
            <a:prstGeom prst="rect">
              <a:avLst/>
            </a:prstGeom>
          </p:spPr>
        </p:pic>
        <p:sp>
          <p:nvSpPr>
            <p:cNvPr id="10" name="Rectangle 9">
              <a:extLst>
                <a:ext uri="{FF2B5EF4-FFF2-40B4-BE49-F238E27FC236}">
                  <a16:creationId xmlns:a16="http://schemas.microsoft.com/office/drawing/2014/main" id="{0E8DB3BD-9A02-F258-4F09-F8C1FFAEF427}"/>
                </a:ext>
              </a:extLst>
            </p:cNvPr>
            <p:cNvSpPr/>
            <p:nvPr/>
          </p:nvSpPr>
          <p:spPr>
            <a:xfrm>
              <a:off x="8547350" y="3011989"/>
              <a:ext cx="1157218" cy="998558"/>
            </a:xfrm>
            <a:prstGeom prst="rect">
              <a:avLst/>
            </a:prstGeom>
            <a:solidFill>
              <a:srgbClr val="0072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25" name="TextBox 24">
              <a:extLst>
                <a:ext uri="{FF2B5EF4-FFF2-40B4-BE49-F238E27FC236}">
                  <a16:creationId xmlns:a16="http://schemas.microsoft.com/office/drawing/2014/main" id="{1F29AC0B-6FE4-3F4C-99F7-11888BEE74F6}"/>
                </a:ext>
              </a:extLst>
            </p:cNvPr>
            <p:cNvSpPr txBox="1"/>
            <p:nvPr/>
          </p:nvSpPr>
          <p:spPr>
            <a:xfrm>
              <a:off x="8608700" y="3345128"/>
              <a:ext cx="1172310" cy="615553"/>
            </a:xfrm>
            <a:prstGeom prst="rect">
              <a:avLst/>
            </a:prstGeom>
            <a:noFill/>
          </p:spPr>
          <p:txBody>
            <a:bodyPr wrap="square" rtlCol="0">
              <a:spAutoFit/>
            </a:bodyPr>
            <a:lstStyle/>
            <a:p>
              <a:pPr defTabSz="685800">
                <a:defRPr/>
              </a:pPr>
              <a:r>
                <a:rPr lang="en-CH" sz="1200" dirty="0">
                  <a:solidFill>
                    <a:srgbClr val="FFFFFF">
                      <a:lumMod val="95000"/>
                    </a:srgbClr>
                  </a:solidFill>
                  <a:latin typeface="Arial" panose="020B0604020202020204"/>
                </a:rPr>
                <a:t>Volume II</a:t>
              </a:r>
            </a:p>
            <a:p>
              <a:pPr defTabSz="685800">
                <a:defRPr/>
              </a:pPr>
              <a:r>
                <a:rPr lang="en-CH" sz="1200" dirty="0">
                  <a:solidFill>
                    <a:srgbClr val="FFFFFF">
                      <a:lumMod val="95000"/>
                    </a:srgbClr>
                  </a:solidFill>
                  <a:latin typeface="Arial" panose="020B0604020202020204"/>
                </a:rPr>
                <a:t>WIS 2.0</a:t>
              </a:r>
            </a:p>
          </p:txBody>
        </p:sp>
        <p:sp>
          <p:nvSpPr>
            <p:cNvPr id="32" name="TextBox 31">
              <a:extLst>
                <a:ext uri="{FF2B5EF4-FFF2-40B4-BE49-F238E27FC236}">
                  <a16:creationId xmlns:a16="http://schemas.microsoft.com/office/drawing/2014/main" id="{60333C3E-0F54-2A9B-A79D-12C41E828120}"/>
                </a:ext>
              </a:extLst>
            </p:cNvPr>
            <p:cNvSpPr txBox="1"/>
            <p:nvPr/>
          </p:nvSpPr>
          <p:spPr>
            <a:xfrm>
              <a:off x="8472378" y="2696935"/>
              <a:ext cx="1262866" cy="615553"/>
            </a:xfrm>
            <a:prstGeom prst="rect">
              <a:avLst/>
            </a:prstGeom>
            <a:noFill/>
          </p:spPr>
          <p:txBody>
            <a:bodyPr wrap="square" rtlCol="0">
              <a:spAutoFit/>
            </a:bodyPr>
            <a:lstStyle/>
            <a:p>
              <a:pPr algn="ctr" defTabSz="685800">
                <a:defRPr/>
              </a:pPr>
              <a:r>
                <a:rPr lang="en-US" sz="1200" dirty="0">
                  <a:solidFill>
                    <a:srgbClr val="FFFFFF">
                      <a:lumMod val="95000"/>
                    </a:srgbClr>
                  </a:solidFill>
                  <a:latin typeface="Arial" panose="020B0604020202020204"/>
                </a:rPr>
                <a:t>Guide to</a:t>
              </a:r>
              <a:endParaRPr lang="en-CH" sz="1200" dirty="0">
                <a:solidFill>
                  <a:srgbClr val="FFFFFF">
                    <a:lumMod val="95000"/>
                  </a:srgbClr>
                </a:solidFill>
                <a:latin typeface="Arial" panose="020B0604020202020204"/>
              </a:endParaRPr>
            </a:p>
            <a:p>
              <a:pPr algn="ctr" defTabSz="685800">
                <a:defRPr/>
              </a:pPr>
              <a:r>
                <a:rPr lang="en-CH" sz="1200" dirty="0">
                  <a:solidFill>
                    <a:srgbClr val="FFFFFF">
                      <a:lumMod val="95000"/>
                    </a:srgbClr>
                  </a:solidFill>
                  <a:latin typeface="Arial" panose="020B0604020202020204"/>
                </a:rPr>
                <a:t>WIS </a:t>
              </a:r>
            </a:p>
          </p:txBody>
        </p:sp>
      </p:grpSp>
      <p:grpSp>
        <p:nvGrpSpPr>
          <p:cNvPr id="40" name="Group 39">
            <a:extLst>
              <a:ext uri="{FF2B5EF4-FFF2-40B4-BE49-F238E27FC236}">
                <a16:creationId xmlns:a16="http://schemas.microsoft.com/office/drawing/2014/main" id="{EC3B66AA-14AB-65BE-C0BD-3700308DB662}"/>
              </a:ext>
            </a:extLst>
          </p:cNvPr>
          <p:cNvGrpSpPr/>
          <p:nvPr/>
        </p:nvGrpSpPr>
        <p:grpSpPr>
          <a:xfrm>
            <a:off x="2322726" y="2959443"/>
            <a:ext cx="1061741" cy="2306522"/>
            <a:chOff x="3096968" y="2802924"/>
            <a:chExt cx="1415654" cy="3075362"/>
          </a:xfrm>
        </p:grpSpPr>
        <p:sp>
          <p:nvSpPr>
            <p:cNvPr id="37" name="Rectangle: Rounded Corners 36">
              <a:extLst>
                <a:ext uri="{FF2B5EF4-FFF2-40B4-BE49-F238E27FC236}">
                  <a16:creationId xmlns:a16="http://schemas.microsoft.com/office/drawing/2014/main" id="{25C47D5E-C30C-ECF9-68C7-9C9BB581FEA1}"/>
                </a:ext>
              </a:extLst>
            </p:cNvPr>
            <p:cNvSpPr/>
            <p:nvPr/>
          </p:nvSpPr>
          <p:spPr>
            <a:xfrm>
              <a:off x="3096968" y="2802924"/>
              <a:ext cx="1415654" cy="3075362"/>
            </a:xfrm>
            <a:prstGeom prst="roundRect">
              <a:avLst>
                <a:gd name="adj" fmla="val 2685"/>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39" name="TextBox 38">
              <a:extLst>
                <a:ext uri="{FF2B5EF4-FFF2-40B4-BE49-F238E27FC236}">
                  <a16:creationId xmlns:a16="http://schemas.microsoft.com/office/drawing/2014/main" id="{758EAEEA-2E39-AD50-4C61-65EE59B406E3}"/>
                </a:ext>
              </a:extLst>
            </p:cNvPr>
            <p:cNvSpPr txBox="1"/>
            <p:nvPr/>
          </p:nvSpPr>
          <p:spPr>
            <a:xfrm>
              <a:off x="3144555" y="4732945"/>
              <a:ext cx="1347282" cy="1107996"/>
            </a:xfrm>
            <a:prstGeom prst="rect">
              <a:avLst/>
            </a:prstGeom>
            <a:noFill/>
          </p:spPr>
          <p:txBody>
            <a:bodyPr wrap="square">
              <a:spAutoFit/>
            </a:bodyPr>
            <a:lstStyle/>
            <a:p>
              <a:pPr algn="ctr"/>
              <a:r>
                <a:rPr lang="en-GB" sz="800" i="1" dirty="0"/>
                <a:t>doc 8.3(1)</a:t>
              </a:r>
              <a:r>
                <a:rPr lang="en-GB" sz="800" dirty="0"/>
                <a:t> AMENDMENTS TO THE MANUAL ON THE WMO INFORMATION SYSTEM</a:t>
              </a:r>
            </a:p>
          </p:txBody>
        </p:sp>
      </p:grpSp>
      <p:grpSp>
        <p:nvGrpSpPr>
          <p:cNvPr id="41" name="Group 40">
            <a:extLst>
              <a:ext uri="{FF2B5EF4-FFF2-40B4-BE49-F238E27FC236}">
                <a16:creationId xmlns:a16="http://schemas.microsoft.com/office/drawing/2014/main" id="{B27121D5-781C-0D83-1FA4-567E4714BD3E}"/>
              </a:ext>
            </a:extLst>
          </p:cNvPr>
          <p:cNvGrpSpPr/>
          <p:nvPr/>
        </p:nvGrpSpPr>
        <p:grpSpPr>
          <a:xfrm>
            <a:off x="6296988" y="2932980"/>
            <a:ext cx="1061741" cy="2332987"/>
            <a:chOff x="3096968" y="3925865"/>
            <a:chExt cx="1415654" cy="1788550"/>
          </a:xfrm>
        </p:grpSpPr>
        <p:sp>
          <p:nvSpPr>
            <p:cNvPr id="42" name="Rectangle: Rounded Corners 41">
              <a:extLst>
                <a:ext uri="{FF2B5EF4-FFF2-40B4-BE49-F238E27FC236}">
                  <a16:creationId xmlns:a16="http://schemas.microsoft.com/office/drawing/2014/main" id="{011E0FE0-8A96-8886-1A38-D60905ACDFFE}"/>
                </a:ext>
              </a:extLst>
            </p:cNvPr>
            <p:cNvSpPr/>
            <p:nvPr/>
          </p:nvSpPr>
          <p:spPr>
            <a:xfrm>
              <a:off x="3096968" y="3925865"/>
              <a:ext cx="1415654" cy="1788550"/>
            </a:xfrm>
            <a:prstGeom prst="roundRect">
              <a:avLst>
                <a:gd name="adj" fmla="val 2685"/>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43" name="TextBox 42">
              <a:extLst>
                <a:ext uri="{FF2B5EF4-FFF2-40B4-BE49-F238E27FC236}">
                  <a16:creationId xmlns:a16="http://schemas.microsoft.com/office/drawing/2014/main" id="{1EEB57A2-BBBC-EDB1-223E-E0C928B1AEA1}"/>
                </a:ext>
              </a:extLst>
            </p:cNvPr>
            <p:cNvSpPr txBox="1"/>
            <p:nvPr/>
          </p:nvSpPr>
          <p:spPr>
            <a:xfrm>
              <a:off x="3144555" y="5025818"/>
              <a:ext cx="1347282" cy="542690"/>
            </a:xfrm>
            <a:prstGeom prst="rect">
              <a:avLst/>
            </a:prstGeom>
            <a:noFill/>
          </p:spPr>
          <p:txBody>
            <a:bodyPr wrap="square">
              <a:spAutoFit/>
            </a:bodyPr>
            <a:lstStyle/>
            <a:p>
              <a:pPr algn="ctr"/>
              <a:r>
                <a:rPr lang="en-GB" sz="800" i="1" dirty="0"/>
                <a:t>doc 8.3(3)</a:t>
              </a:r>
              <a:r>
                <a:rPr lang="en-GB" sz="800" dirty="0"/>
                <a:t>   UPDATE OF THE GUIDE TO THE WMO INFORMATION SYSTEM</a:t>
              </a:r>
            </a:p>
          </p:txBody>
        </p:sp>
      </p:grpSp>
      <p:grpSp>
        <p:nvGrpSpPr>
          <p:cNvPr id="44" name="Group 43">
            <a:extLst>
              <a:ext uri="{FF2B5EF4-FFF2-40B4-BE49-F238E27FC236}">
                <a16:creationId xmlns:a16="http://schemas.microsoft.com/office/drawing/2014/main" id="{082D6E5B-6DA6-EAED-522C-048F253AF620}"/>
              </a:ext>
            </a:extLst>
          </p:cNvPr>
          <p:cNvGrpSpPr/>
          <p:nvPr/>
        </p:nvGrpSpPr>
        <p:grpSpPr>
          <a:xfrm>
            <a:off x="7879329" y="1963531"/>
            <a:ext cx="1061741" cy="2462810"/>
            <a:chOff x="3096968" y="2802924"/>
            <a:chExt cx="1415654" cy="3283746"/>
          </a:xfrm>
        </p:grpSpPr>
        <p:sp>
          <p:nvSpPr>
            <p:cNvPr id="45" name="Rectangle: Rounded Corners 44">
              <a:extLst>
                <a:ext uri="{FF2B5EF4-FFF2-40B4-BE49-F238E27FC236}">
                  <a16:creationId xmlns:a16="http://schemas.microsoft.com/office/drawing/2014/main" id="{19861A6D-6445-5396-A9BD-9821020DA941}"/>
                </a:ext>
              </a:extLst>
            </p:cNvPr>
            <p:cNvSpPr/>
            <p:nvPr/>
          </p:nvSpPr>
          <p:spPr>
            <a:xfrm>
              <a:off x="3096968" y="2802924"/>
              <a:ext cx="1415654" cy="3283746"/>
            </a:xfrm>
            <a:prstGeom prst="roundRect">
              <a:avLst>
                <a:gd name="adj" fmla="val 2685"/>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46" name="TextBox 45">
              <a:extLst>
                <a:ext uri="{FF2B5EF4-FFF2-40B4-BE49-F238E27FC236}">
                  <a16:creationId xmlns:a16="http://schemas.microsoft.com/office/drawing/2014/main" id="{0FADA863-9797-C11B-E756-407025C143E3}"/>
                </a:ext>
              </a:extLst>
            </p:cNvPr>
            <p:cNvSpPr txBox="1"/>
            <p:nvPr/>
          </p:nvSpPr>
          <p:spPr>
            <a:xfrm>
              <a:off x="3144555" y="4732945"/>
              <a:ext cx="1347282" cy="1272143"/>
            </a:xfrm>
            <a:prstGeom prst="rect">
              <a:avLst/>
            </a:prstGeom>
            <a:noFill/>
          </p:spPr>
          <p:txBody>
            <a:bodyPr wrap="square">
              <a:spAutoFit/>
            </a:bodyPr>
            <a:lstStyle/>
            <a:p>
              <a:pPr algn="ctr"/>
              <a:r>
                <a:rPr lang="en-GB" sz="800" i="1" dirty="0"/>
                <a:t>doc 8.3(2)</a:t>
              </a:r>
              <a:r>
                <a:rPr lang="en-GB" sz="800" dirty="0"/>
                <a:t> TRANSITION FROM WIS 1.0 AND GTS TO WIS 2.0, INCLUDING CAPACITY DEVELOPMENT</a:t>
              </a:r>
            </a:p>
          </p:txBody>
        </p:sp>
      </p:grpSp>
      <p:sp>
        <p:nvSpPr>
          <p:cNvPr id="47" name="Rectangle 1">
            <a:extLst>
              <a:ext uri="{FF2B5EF4-FFF2-40B4-BE49-F238E27FC236}">
                <a16:creationId xmlns:a16="http://schemas.microsoft.com/office/drawing/2014/main" id="{2A252316-AB73-C9A5-46C4-20EB220DFFC3}"/>
              </a:ext>
            </a:extLst>
          </p:cNvPr>
          <p:cNvSpPr txBox="1">
            <a:spLocks noChangeArrowheads="1"/>
          </p:cNvSpPr>
          <p:nvPr/>
        </p:nvSpPr>
        <p:spPr>
          <a:xfrm>
            <a:off x="531652" y="277033"/>
            <a:ext cx="7918560" cy="720000"/>
          </a:xfrm>
          <a:prstGeom prst="rect">
            <a:avLst/>
          </a:prstGeom>
          <a:ln/>
        </p:spPr>
        <p:txBody>
          <a:bodyPr vert="horz" lIns="91440" tIns="22579"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dirty="0"/>
              <a:t>WIS2 Regulatory Material </a:t>
            </a:r>
          </a:p>
        </p:txBody>
      </p:sp>
      <p:sp>
        <p:nvSpPr>
          <p:cNvPr id="48" name="TextBox 47">
            <a:extLst>
              <a:ext uri="{FF2B5EF4-FFF2-40B4-BE49-F238E27FC236}">
                <a16:creationId xmlns:a16="http://schemas.microsoft.com/office/drawing/2014/main" id="{C1432D57-38BF-2FC4-2627-9A6EC1C9A57F}"/>
              </a:ext>
            </a:extLst>
          </p:cNvPr>
          <p:cNvSpPr txBox="1"/>
          <p:nvPr/>
        </p:nvSpPr>
        <p:spPr>
          <a:xfrm>
            <a:off x="4000378" y="5397764"/>
            <a:ext cx="2702259" cy="1131079"/>
          </a:xfrm>
          <a:prstGeom prst="rect">
            <a:avLst/>
          </a:prstGeom>
          <a:noFill/>
        </p:spPr>
        <p:txBody>
          <a:bodyPr wrap="square" rtlCol="0">
            <a:spAutoFit/>
          </a:bodyPr>
          <a:lstStyle/>
          <a:p>
            <a:r>
              <a:rPr lang="en-GB" sz="1350" dirty="0">
                <a:solidFill>
                  <a:srgbClr val="FF0000"/>
                </a:solidFill>
                <a:latin typeface="Calibri" panose="020F0502020204030204"/>
              </a:rPr>
              <a:t>Specifications of the WMO Core Metadata Profile version 2 and WIS Topic Hierarchy (a directory-like structure so that users can get access to the data they need)</a:t>
            </a:r>
          </a:p>
        </p:txBody>
      </p:sp>
      <p:sp>
        <p:nvSpPr>
          <p:cNvPr id="49" name="TextBox 48">
            <a:extLst>
              <a:ext uri="{FF2B5EF4-FFF2-40B4-BE49-F238E27FC236}">
                <a16:creationId xmlns:a16="http://schemas.microsoft.com/office/drawing/2014/main" id="{C0B0C661-A5EE-F5B9-F734-B503618D8B87}"/>
              </a:ext>
            </a:extLst>
          </p:cNvPr>
          <p:cNvSpPr txBox="1"/>
          <p:nvPr/>
        </p:nvSpPr>
        <p:spPr>
          <a:xfrm>
            <a:off x="4002799" y="4301393"/>
            <a:ext cx="2426255" cy="715581"/>
          </a:xfrm>
          <a:prstGeom prst="rect">
            <a:avLst/>
          </a:prstGeom>
          <a:noFill/>
        </p:spPr>
        <p:txBody>
          <a:bodyPr wrap="square" rtlCol="0">
            <a:spAutoFit/>
          </a:bodyPr>
          <a:lstStyle/>
          <a:p>
            <a:r>
              <a:rPr lang="en-GB" sz="1350" dirty="0">
                <a:solidFill>
                  <a:srgbClr val="FF0000"/>
                </a:solidFill>
                <a:latin typeface="Calibri" panose="020F0502020204030204"/>
              </a:rPr>
              <a:t>Definition of the architecture and roles (WIS2 Nodes and Global Service)</a:t>
            </a:r>
            <a:endParaRPr lang="en-GB" sz="1350" baseline="30000" dirty="0">
              <a:solidFill>
                <a:srgbClr val="FF0000"/>
              </a:solidFill>
              <a:latin typeface="Calibri" panose="020F0502020204030204"/>
            </a:endParaRPr>
          </a:p>
        </p:txBody>
      </p:sp>
      <p:sp>
        <p:nvSpPr>
          <p:cNvPr id="50" name="TextBox 49">
            <a:extLst>
              <a:ext uri="{FF2B5EF4-FFF2-40B4-BE49-F238E27FC236}">
                <a16:creationId xmlns:a16="http://schemas.microsoft.com/office/drawing/2014/main" id="{5782F4B9-FBD4-D7AB-8C99-42798BB3752E}"/>
              </a:ext>
            </a:extLst>
          </p:cNvPr>
          <p:cNvSpPr txBox="1"/>
          <p:nvPr/>
        </p:nvSpPr>
        <p:spPr>
          <a:xfrm>
            <a:off x="4002799" y="4930971"/>
            <a:ext cx="2411677" cy="507831"/>
          </a:xfrm>
          <a:prstGeom prst="rect">
            <a:avLst/>
          </a:prstGeom>
          <a:noFill/>
        </p:spPr>
        <p:txBody>
          <a:bodyPr wrap="square" rtlCol="0">
            <a:spAutoFit/>
          </a:bodyPr>
          <a:lstStyle/>
          <a:p>
            <a:r>
              <a:rPr lang="en-GB" sz="1350" dirty="0">
                <a:solidFill>
                  <a:srgbClr val="FF0000"/>
                </a:solidFill>
                <a:latin typeface="Calibri" panose="020F0502020204030204"/>
              </a:rPr>
              <a:t>Selection of protocols (MQTTS and HTTPS)</a:t>
            </a:r>
            <a:endParaRPr lang="en-GB" sz="1350" b="1" dirty="0">
              <a:solidFill>
                <a:srgbClr val="FF0000"/>
              </a:solidFill>
              <a:latin typeface="Calibri" panose="020F0502020204030204"/>
            </a:endParaRPr>
          </a:p>
        </p:txBody>
      </p:sp>
      <p:cxnSp>
        <p:nvCxnSpPr>
          <p:cNvPr id="51" name="Straight Arrow Connector 50">
            <a:extLst>
              <a:ext uri="{FF2B5EF4-FFF2-40B4-BE49-F238E27FC236}">
                <a16:creationId xmlns:a16="http://schemas.microsoft.com/office/drawing/2014/main" id="{44D8D134-1C49-6E53-ADDD-BB55A4A546E6}"/>
              </a:ext>
            </a:extLst>
          </p:cNvPr>
          <p:cNvCxnSpPr>
            <a:cxnSpLocks/>
            <a:stCxn id="49" idx="0"/>
          </p:cNvCxnSpPr>
          <p:nvPr/>
        </p:nvCxnSpPr>
        <p:spPr>
          <a:xfrm flipV="1">
            <a:off x="5215927" y="3819833"/>
            <a:ext cx="989396" cy="48156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16315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EA2EF2-EAF5-48FB-A301-1E55CE2F0B46}"/>
              </a:ext>
            </a:extLst>
          </p:cNvPr>
          <p:cNvSpPr>
            <a:spLocks noGrp="1"/>
          </p:cNvSpPr>
          <p:nvPr>
            <p:ph type="title"/>
          </p:nvPr>
        </p:nvSpPr>
        <p:spPr/>
        <p:txBody>
          <a:bodyPr/>
          <a:lstStyle/>
          <a:p>
            <a:r>
              <a:rPr lang="en-US" altLang="ja-JP" dirty="0"/>
              <a:t>Wis2 Architecture FOR real-time data exchange</a:t>
            </a:r>
            <a:endParaRPr lang="ja-JP" altLang="en-US" dirty="0"/>
          </a:p>
        </p:txBody>
      </p:sp>
    </p:spTree>
    <p:extLst>
      <p:ext uri="{BB962C8B-B14F-4D97-AF65-F5344CB8AC3E}">
        <p14:creationId xmlns:p14="http://schemas.microsoft.com/office/powerpoint/2010/main" val="415726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61DD0B75-42F6-B939-C850-0BA180FB4F2A}"/>
              </a:ext>
            </a:extLst>
          </p:cNvPr>
          <p:cNvPicPr>
            <a:picLocks noChangeAspect="1"/>
          </p:cNvPicPr>
          <p:nvPr/>
        </p:nvPicPr>
        <p:blipFill>
          <a:blip r:embed="rId3"/>
          <a:stretch>
            <a:fillRect/>
          </a:stretch>
        </p:blipFill>
        <p:spPr>
          <a:xfrm>
            <a:off x="3971519" y="4316499"/>
            <a:ext cx="1266119" cy="1158365"/>
          </a:xfrm>
          <a:prstGeom prst="rect">
            <a:avLst/>
          </a:prstGeom>
        </p:spPr>
      </p:pic>
      <p:sp>
        <p:nvSpPr>
          <p:cNvPr id="2" name="Title 1">
            <a:extLst>
              <a:ext uri="{FF2B5EF4-FFF2-40B4-BE49-F238E27FC236}">
                <a16:creationId xmlns:a16="http://schemas.microsoft.com/office/drawing/2014/main" id="{0E366907-43AC-0C44-9723-9D7DDA6A9A15}"/>
              </a:ext>
            </a:extLst>
          </p:cNvPr>
          <p:cNvSpPr>
            <a:spLocks noGrp="1"/>
          </p:cNvSpPr>
          <p:nvPr>
            <p:ph type="title"/>
          </p:nvPr>
        </p:nvSpPr>
        <p:spPr>
          <a:xfrm>
            <a:off x="1662620" y="492800"/>
            <a:ext cx="5818761" cy="627621"/>
          </a:xfrm>
        </p:spPr>
        <p:txBody>
          <a:bodyPr anchor="ctr">
            <a:normAutofit/>
          </a:bodyPr>
          <a:lstStyle/>
          <a:p>
            <a:pPr>
              <a:tabLst>
                <a:tab pos="384170" algn="l"/>
                <a:tab pos="768339" algn="l"/>
                <a:tab pos="1152509" algn="l"/>
                <a:tab pos="1536678" algn="l"/>
                <a:tab pos="1920848" algn="l"/>
                <a:tab pos="2305016" algn="l"/>
                <a:tab pos="2689187" algn="l"/>
                <a:tab pos="3073355" algn="l"/>
                <a:tab pos="3457526" algn="l"/>
                <a:tab pos="3841694" algn="l"/>
                <a:tab pos="4225865" algn="l"/>
                <a:tab pos="4610033" algn="l"/>
                <a:tab pos="4994204" algn="l"/>
                <a:tab pos="5378372" algn="l"/>
                <a:tab pos="5762543" algn="l"/>
                <a:tab pos="6146712" algn="l"/>
                <a:tab pos="6530882" algn="l"/>
                <a:tab pos="6915050" algn="l"/>
                <a:tab pos="7299220" algn="l"/>
              </a:tabLst>
            </a:pPr>
            <a:r>
              <a:rPr lang="en-CH" sz="2052" b="1" spc="-1">
                <a:solidFill>
                  <a:srgbClr val="5770BE"/>
                </a:solidFill>
                <a:latin typeface="Arial"/>
              </a:rPr>
              <a:t>WIS2 </a:t>
            </a:r>
            <a:r>
              <a:rPr lang="en-US" sz="2052" b="1" spc="-1" dirty="0">
                <a:solidFill>
                  <a:srgbClr val="5770BE"/>
                </a:solidFill>
                <a:latin typeface="Arial"/>
              </a:rPr>
              <a:t>Architecture</a:t>
            </a:r>
            <a:endParaRPr lang="en-CH" sz="2052" b="1" spc="-1" dirty="0">
              <a:solidFill>
                <a:srgbClr val="5770BE"/>
              </a:solidFill>
              <a:latin typeface="Arial"/>
            </a:endParaRPr>
          </a:p>
        </p:txBody>
      </p:sp>
      <p:pic>
        <p:nvPicPr>
          <p:cNvPr id="13" name="Picture 12" descr="A picture containing text, balloon, transport, aircraft&#10;&#10;Description automatically generated">
            <a:extLst>
              <a:ext uri="{FF2B5EF4-FFF2-40B4-BE49-F238E27FC236}">
                <a16:creationId xmlns:a16="http://schemas.microsoft.com/office/drawing/2014/main" id="{12AF265A-E246-9A0C-F2F5-907CA0EECE99}"/>
              </a:ext>
            </a:extLst>
          </p:cNvPr>
          <p:cNvPicPr>
            <a:picLocks noChangeAspect="1"/>
          </p:cNvPicPr>
          <p:nvPr/>
        </p:nvPicPr>
        <p:blipFill>
          <a:blip r:embed="rId4"/>
          <a:stretch>
            <a:fillRect/>
          </a:stretch>
        </p:blipFill>
        <p:spPr>
          <a:xfrm>
            <a:off x="3618385" y="1831588"/>
            <a:ext cx="1972386" cy="1972386"/>
          </a:xfrm>
          <a:prstGeom prst="rect">
            <a:avLst/>
          </a:prstGeom>
        </p:spPr>
      </p:pic>
      <p:sp>
        <p:nvSpPr>
          <p:cNvPr id="14" name="Rectangle 13">
            <a:extLst>
              <a:ext uri="{FF2B5EF4-FFF2-40B4-BE49-F238E27FC236}">
                <a16:creationId xmlns:a16="http://schemas.microsoft.com/office/drawing/2014/main" id="{A7E44E01-6C95-9890-8948-7923BD4F24EE}"/>
              </a:ext>
            </a:extLst>
          </p:cNvPr>
          <p:cNvSpPr/>
          <p:nvPr/>
        </p:nvSpPr>
        <p:spPr>
          <a:xfrm>
            <a:off x="5719864" y="2393487"/>
            <a:ext cx="1303647" cy="848575"/>
          </a:xfrm>
          <a:prstGeom prst="rect">
            <a:avLst/>
          </a:prstGeom>
          <a:noFill/>
        </p:spPr>
        <p:txBody>
          <a:bodyPr wrap="none" lIns="64653" tIns="32326" rIns="64653" bIns="32326">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545" b="1" dirty="0">
                <a:ln/>
                <a:solidFill>
                  <a:srgbClr val="003777"/>
                </a:solidFill>
              </a:rPr>
              <a:t>Global</a:t>
            </a:r>
          </a:p>
          <a:p>
            <a:pPr algn="ctr"/>
            <a:r>
              <a:rPr lang="en-US" sz="2545" b="1" dirty="0">
                <a:ln/>
                <a:solidFill>
                  <a:srgbClr val="003777"/>
                </a:solidFill>
              </a:rPr>
              <a:t> Services</a:t>
            </a:r>
          </a:p>
        </p:txBody>
      </p:sp>
      <p:sp>
        <p:nvSpPr>
          <p:cNvPr id="47" name="TextBox 46">
            <a:extLst>
              <a:ext uri="{FF2B5EF4-FFF2-40B4-BE49-F238E27FC236}">
                <a16:creationId xmlns:a16="http://schemas.microsoft.com/office/drawing/2014/main" id="{A0E9CE60-0A8D-A808-1631-443AF53A4291}"/>
              </a:ext>
            </a:extLst>
          </p:cNvPr>
          <p:cNvSpPr txBox="1"/>
          <p:nvPr/>
        </p:nvSpPr>
        <p:spPr>
          <a:xfrm>
            <a:off x="5114724" y="4710709"/>
            <a:ext cx="1266119" cy="701731"/>
          </a:xfrm>
          <a:prstGeom prst="rect">
            <a:avLst/>
          </a:prstGeom>
          <a:noFill/>
        </p:spPr>
        <p:txBody>
          <a:bodyPr wrap="square" rtlCol="0">
            <a:spAutoFit/>
          </a:bodyPr>
          <a:lstStyle/>
          <a:p>
            <a:r>
              <a:rPr lang="en-US" sz="1980" b="1" dirty="0">
                <a:solidFill>
                  <a:srgbClr val="1849D4"/>
                </a:solidFill>
              </a:rPr>
              <a:t>WIS2 node</a:t>
            </a:r>
            <a:endParaRPr lang="en-CH" sz="1980" b="1" dirty="0">
              <a:solidFill>
                <a:srgbClr val="1849D4"/>
              </a:solidFill>
            </a:endParaRPr>
          </a:p>
        </p:txBody>
      </p:sp>
    </p:spTree>
    <p:extLst>
      <p:ext uri="{BB962C8B-B14F-4D97-AF65-F5344CB8AC3E}">
        <p14:creationId xmlns:p14="http://schemas.microsoft.com/office/powerpoint/2010/main" val="1767491286"/>
      </p:ext>
    </p:extLst>
  </p:cSld>
  <p:clrMapOvr>
    <a:masterClrMapping/>
  </p:clrMapOvr>
</p:sld>
</file>

<file path=ppt/theme/theme1.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WMO_BLUE_Powerpoint_en_fr</Template>
  <TotalTime>92450</TotalTime>
  <Words>3004</Words>
  <Application>Microsoft Macintosh PowerPoint</Application>
  <PresentationFormat>On-screen Show (4:3)</PresentationFormat>
  <Paragraphs>458</Paragraphs>
  <Slides>22</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Arial Black</vt:lpstr>
      <vt:lpstr>Calibri</vt:lpstr>
      <vt:lpstr>Consolas</vt:lpstr>
      <vt:lpstr>Google Sans</vt:lpstr>
      <vt:lpstr>Lato</vt:lpstr>
      <vt:lpstr>Roboto</vt:lpstr>
      <vt:lpstr>system-ui</vt:lpstr>
      <vt:lpstr>Verdana</vt:lpstr>
      <vt:lpstr>Wingdings</vt:lpstr>
      <vt:lpstr>WMO_BLUE_Powerpoint_en_fr</vt:lpstr>
      <vt:lpstr>PowerPoint Presentation</vt:lpstr>
      <vt:lpstr>WIS2 principles</vt:lpstr>
      <vt:lpstr>Technological change</vt:lpstr>
      <vt:lpstr>WMO Information System (WIS 2.0)</vt:lpstr>
      <vt:lpstr>PowerPoint Presentation</vt:lpstr>
      <vt:lpstr>WIS2 Solution Design</vt:lpstr>
      <vt:lpstr>PowerPoint Presentation</vt:lpstr>
      <vt:lpstr>Wis2 Architecture FOR real-time data exchange</vt:lpstr>
      <vt:lpstr>WIS2 Architecture</vt:lpstr>
      <vt:lpstr>WIS2 node</vt:lpstr>
      <vt:lpstr>Global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Etienne Charpentier</dc:creator>
  <cp:lastModifiedBy>Remy Giraud</cp:lastModifiedBy>
  <cp:revision>126</cp:revision>
  <dcterms:created xsi:type="dcterms:W3CDTF">2018-03-12T08:33:49Z</dcterms:created>
  <dcterms:modified xsi:type="dcterms:W3CDTF">2024-11-06T18:25:12Z</dcterms:modified>
</cp:coreProperties>
</file>