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147472722" r:id="rId3"/>
    <p:sldId id="470" r:id="rId4"/>
    <p:sldId id="490" r:id="rId5"/>
    <p:sldId id="2147472725" r:id="rId6"/>
    <p:sldId id="2147472726" r:id="rId7"/>
    <p:sldId id="2147472727" r:id="rId8"/>
    <p:sldId id="2147472724" r:id="rId9"/>
    <p:sldId id="259" r:id="rId10"/>
    <p:sldId id="2147472723" r:id="rId11"/>
    <p:sldId id="2147472728" r:id="rId12"/>
    <p:sldId id="2147472729" r:id="rId13"/>
    <p:sldId id="2147472730" r:id="rId14"/>
    <p:sldId id="2147472731" r:id="rId15"/>
    <p:sldId id="2147472732" r:id="rId16"/>
    <p:sldId id="257" r:id="rId17"/>
    <p:sldId id="2147472733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F1A14B-EA6D-E14E-A2F6-86275C03B53B}" v="63" dt="2024-12-11T14:15:01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9"/>
    <p:restoredTop sz="94550"/>
  </p:normalViewPr>
  <p:slideViewPr>
    <p:cSldViewPr snapToGrid="0" snapToObjects="1">
      <p:cViewPr>
        <p:scale>
          <a:sx n="100" d="100"/>
          <a:sy n="100" d="100"/>
        </p:scale>
        <p:origin x="1504" y="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19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AF17FE-9A73-41B7-B146-5DD61C3D8AF7}" type="doc">
      <dgm:prSet loTypeId="urn:microsoft.com/office/officeart/2005/8/layout/vList3" loCatId="picture" qsTypeId="urn:microsoft.com/office/officeart/2005/8/quickstyle/simple1" qsCatId="simple" csTypeId="urn:microsoft.com/office/officeart/2005/8/colors/accent0_2" csCatId="mainScheme" phldr="1"/>
      <dgm:spPr/>
    </dgm:pt>
    <dgm:pt modelId="{350E919D-1C00-429F-BF0B-06A45B70ADA1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NCs / DCPCs are going to implement a WIS2 Node to exchange data in WIS2</a:t>
          </a:r>
          <a:endParaRPr lang="en-CH" dirty="0"/>
        </a:p>
      </dgm:t>
    </dgm:pt>
    <dgm:pt modelId="{03B57292-F5E3-414A-9764-8CBC37A42490}" type="parTrans" cxnId="{BAD99116-0530-4DC1-897A-996C714EEDC0}">
      <dgm:prSet/>
      <dgm:spPr/>
      <dgm:t>
        <a:bodyPr/>
        <a:lstStyle/>
        <a:p>
          <a:endParaRPr lang="en-CH"/>
        </a:p>
      </dgm:t>
    </dgm:pt>
    <dgm:pt modelId="{6337E091-4DA1-4318-83B3-CC48FCEB868D}" type="sibTrans" cxnId="{BAD99116-0530-4DC1-897A-996C714EEDC0}">
      <dgm:prSet/>
      <dgm:spPr/>
      <dgm:t>
        <a:bodyPr/>
        <a:lstStyle/>
        <a:p>
          <a:endParaRPr lang="en-CH"/>
        </a:p>
      </dgm:t>
    </dgm:pt>
    <dgm:pt modelId="{2357D645-736E-4D87-9596-09E3EE5FF7C4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The WIS2 Node shares data from an HTTPS service and sends notifications to MQTT subscribers</a:t>
          </a:r>
          <a:endParaRPr lang="en-CH" dirty="0"/>
        </a:p>
      </dgm:t>
    </dgm:pt>
    <dgm:pt modelId="{B493A2FB-69BD-4F6D-9B6D-D400329DB045}" type="parTrans" cxnId="{E645C9A4-0184-4D1A-A0BC-2464F0BA1FCA}">
      <dgm:prSet/>
      <dgm:spPr/>
      <dgm:t>
        <a:bodyPr/>
        <a:lstStyle/>
        <a:p>
          <a:endParaRPr lang="en-CH"/>
        </a:p>
      </dgm:t>
    </dgm:pt>
    <dgm:pt modelId="{4BDAB657-5FC8-40B8-819A-0944E6317E35}" type="sibTrans" cxnId="{E645C9A4-0184-4D1A-A0BC-2464F0BA1FCA}">
      <dgm:prSet/>
      <dgm:spPr/>
      <dgm:t>
        <a:bodyPr/>
        <a:lstStyle/>
        <a:p>
          <a:endParaRPr lang="en-CH"/>
        </a:p>
      </dgm:t>
    </dgm:pt>
    <dgm:pt modelId="{4AE830CA-B81F-4EE1-82B8-4E2ECEFF7687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No need to provide access to all the users in the world, only to some WIS2 Global Services</a:t>
          </a:r>
          <a:endParaRPr lang="en-CH" dirty="0"/>
        </a:p>
      </dgm:t>
    </dgm:pt>
    <dgm:pt modelId="{A83D31E5-ECA8-4EB8-B1BB-A87B9A35CEAB}" type="parTrans" cxnId="{B8E430AB-89E6-44C4-81A5-A4338BCD8DAE}">
      <dgm:prSet/>
      <dgm:spPr/>
      <dgm:t>
        <a:bodyPr/>
        <a:lstStyle/>
        <a:p>
          <a:endParaRPr lang="en-CH"/>
        </a:p>
      </dgm:t>
    </dgm:pt>
    <dgm:pt modelId="{9404DB5D-DC2E-4494-B395-140705B90371}" type="sibTrans" cxnId="{B8E430AB-89E6-44C4-81A5-A4338BCD8DAE}">
      <dgm:prSet/>
      <dgm:spPr/>
      <dgm:t>
        <a:bodyPr/>
        <a:lstStyle/>
        <a:p>
          <a:endParaRPr lang="en-CH"/>
        </a:p>
      </dgm:t>
    </dgm:pt>
    <dgm:pt modelId="{434173C3-46E6-40D7-BA7D-A304172C89D6}">
      <dgm:prSet phldrT="[Text]"/>
      <dgm:spPr/>
      <dgm:t>
        <a:bodyPr/>
        <a:lstStyle/>
        <a:p>
          <a:pPr algn="l">
            <a:buFont typeface="Wingdings" panose="05000000000000000000" pitchFamily="2" charset="2"/>
            <a:buChar char="q"/>
          </a:pPr>
          <a:r>
            <a:rPr lang="en-US" dirty="0"/>
            <a:t>WIS2 node is the platform for data</a:t>
          </a:r>
          <a:endParaRPr lang="en-CH" dirty="0"/>
        </a:p>
      </dgm:t>
    </dgm:pt>
    <dgm:pt modelId="{EFE6E3FE-7005-49F3-897F-213B21652A7D}" type="parTrans" cxnId="{4833255F-C2D9-4D68-A50F-362ECFBC291E}">
      <dgm:prSet/>
      <dgm:spPr/>
      <dgm:t>
        <a:bodyPr/>
        <a:lstStyle/>
        <a:p>
          <a:endParaRPr lang="en-GB"/>
        </a:p>
      </dgm:t>
    </dgm:pt>
    <dgm:pt modelId="{9C0DFAA8-F14E-4496-9576-779DDA0F29D6}" type="sibTrans" cxnId="{4833255F-C2D9-4D68-A50F-362ECFBC291E}">
      <dgm:prSet/>
      <dgm:spPr/>
      <dgm:t>
        <a:bodyPr/>
        <a:lstStyle/>
        <a:p>
          <a:endParaRPr lang="en-GB"/>
        </a:p>
      </dgm:t>
    </dgm:pt>
    <dgm:pt modelId="{B5FEFA07-4EFC-41B9-B508-467877AD988A}" type="pres">
      <dgm:prSet presAssocID="{76AF17FE-9A73-41B7-B146-5DD61C3D8AF7}" presName="linearFlow" presStyleCnt="0">
        <dgm:presLayoutVars>
          <dgm:dir/>
          <dgm:resizeHandles val="exact"/>
        </dgm:presLayoutVars>
      </dgm:prSet>
      <dgm:spPr/>
    </dgm:pt>
    <dgm:pt modelId="{14D3804A-E38D-4244-A4DF-D9BEC890DDEA}" type="pres">
      <dgm:prSet presAssocID="{434173C3-46E6-40D7-BA7D-A304172C89D6}" presName="composite" presStyleCnt="0"/>
      <dgm:spPr/>
    </dgm:pt>
    <dgm:pt modelId="{2FD79F02-E460-4536-B255-602FED97B9DD}" type="pres">
      <dgm:prSet presAssocID="{434173C3-46E6-40D7-BA7D-A304172C89D6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30E623F-E623-4A47-9023-D9D3DA7CA424}" type="pres">
      <dgm:prSet presAssocID="{434173C3-46E6-40D7-BA7D-A304172C89D6}" presName="txShp" presStyleLbl="node1" presStyleIdx="0" presStyleCnt="4">
        <dgm:presLayoutVars>
          <dgm:bulletEnabled val="1"/>
        </dgm:presLayoutVars>
      </dgm:prSet>
      <dgm:spPr/>
    </dgm:pt>
    <dgm:pt modelId="{C9AE16D5-8369-4E8E-AC92-D9ABB0CEB9CF}" type="pres">
      <dgm:prSet presAssocID="{9C0DFAA8-F14E-4496-9576-779DDA0F29D6}" presName="spacing" presStyleCnt="0"/>
      <dgm:spPr/>
    </dgm:pt>
    <dgm:pt modelId="{0ECC8740-6FC3-421E-9384-FBAA311CC6C4}" type="pres">
      <dgm:prSet presAssocID="{350E919D-1C00-429F-BF0B-06A45B70ADA1}" presName="composite" presStyleCnt="0"/>
      <dgm:spPr/>
    </dgm:pt>
    <dgm:pt modelId="{57AC9574-9FB3-409F-BE62-B69FFD58A62D}" type="pres">
      <dgm:prSet presAssocID="{350E919D-1C00-429F-BF0B-06A45B70ADA1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10352DD2-D2FC-4120-AA7F-A12E77C33DBD}" type="pres">
      <dgm:prSet presAssocID="{350E919D-1C00-429F-BF0B-06A45B70ADA1}" presName="txShp" presStyleLbl="node1" presStyleIdx="1" presStyleCnt="4">
        <dgm:presLayoutVars>
          <dgm:bulletEnabled val="1"/>
        </dgm:presLayoutVars>
      </dgm:prSet>
      <dgm:spPr/>
    </dgm:pt>
    <dgm:pt modelId="{DBFD95E8-CB20-441F-A56C-7179FE2935C7}" type="pres">
      <dgm:prSet presAssocID="{6337E091-4DA1-4318-83B3-CC48FCEB868D}" presName="spacing" presStyleCnt="0"/>
      <dgm:spPr/>
    </dgm:pt>
    <dgm:pt modelId="{7AC4BC9D-0553-44A6-8419-8EF3956B112F}" type="pres">
      <dgm:prSet presAssocID="{2357D645-736E-4D87-9596-09E3EE5FF7C4}" presName="composite" presStyleCnt="0"/>
      <dgm:spPr/>
    </dgm:pt>
    <dgm:pt modelId="{D9884946-BAAE-414B-B5DB-FE42E5C77CA9}" type="pres">
      <dgm:prSet presAssocID="{2357D645-736E-4D87-9596-09E3EE5FF7C4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15684B81-25BA-41CA-8FB3-018EA6BCFB4A}" type="pres">
      <dgm:prSet presAssocID="{2357D645-736E-4D87-9596-09E3EE5FF7C4}" presName="txShp" presStyleLbl="node1" presStyleIdx="2" presStyleCnt="4">
        <dgm:presLayoutVars>
          <dgm:bulletEnabled val="1"/>
        </dgm:presLayoutVars>
      </dgm:prSet>
      <dgm:spPr/>
    </dgm:pt>
    <dgm:pt modelId="{77BD6478-9860-4527-84D2-8E260BF6EB19}" type="pres">
      <dgm:prSet presAssocID="{4BDAB657-5FC8-40B8-819A-0944E6317E35}" presName="spacing" presStyleCnt="0"/>
      <dgm:spPr/>
    </dgm:pt>
    <dgm:pt modelId="{9BF615A7-7859-44CD-9E0B-3BAE76187F71}" type="pres">
      <dgm:prSet presAssocID="{4AE830CA-B81F-4EE1-82B8-4E2ECEFF7687}" presName="composite" presStyleCnt="0"/>
      <dgm:spPr/>
    </dgm:pt>
    <dgm:pt modelId="{21769C13-E38D-4209-9B64-5DD6CDC95CAA}" type="pres">
      <dgm:prSet presAssocID="{4AE830CA-B81F-4EE1-82B8-4E2ECEFF7687}" presName="imgShp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5A8A8DC8-8446-42C9-AFFA-25DB6CBBA623}" type="pres">
      <dgm:prSet presAssocID="{4AE830CA-B81F-4EE1-82B8-4E2ECEFF7687}" presName="txShp" presStyleLbl="node1" presStyleIdx="3" presStyleCnt="4">
        <dgm:presLayoutVars>
          <dgm:bulletEnabled val="1"/>
        </dgm:presLayoutVars>
      </dgm:prSet>
      <dgm:spPr/>
    </dgm:pt>
  </dgm:ptLst>
  <dgm:cxnLst>
    <dgm:cxn modelId="{BAD99116-0530-4DC1-897A-996C714EEDC0}" srcId="{76AF17FE-9A73-41B7-B146-5DD61C3D8AF7}" destId="{350E919D-1C00-429F-BF0B-06A45B70ADA1}" srcOrd="1" destOrd="0" parTransId="{03B57292-F5E3-414A-9764-8CBC37A42490}" sibTransId="{6337E091-4DA1-4318-83B3-CC48FCEB868D}"/>
    <dgm:cxn modelId="{30D4A63D-1A03-4072-8B5A-C9C181BC8053}" type="presOf" srcId="{350E919D-1C00-429F-BF0B-06A45B70ADA1}" destId="{10352DD2-D2FC-4120-AA7F-A12E77C33DBD}" srcOrd="0" destOrd="0" presId="urn:microsoft.com/office/officeart/2005/8/layout/vList3"/>
    <dgm:cxn modelId="{3E1B4544-7CE5-4F34-8417-DD43C06E6801}" type="presOf" srcId="{76AF17FE-9A73-41B7-B146-5DD61C3D8AF7}" destId="{B5FEFA07-4EFC-41B9-B508-467877AD988A}" srcOrd="0" destOrd="0" presId="urn:microsoft.com/office/officeart/2005/8/layout/vList3"/>
    <dgm:cxn modelId="{4833255F-C2D9-4D68-A50F-362ECFBC291E}" srcId="{76AF17FE-9A73-41B7-B146-5DD61C3D8AF7}" destId="{434173C3-46E6-40D7-BA7D-A304172C89D6}" srcOrd="0" destOrd="0" parTransId="{EFE6E3FE-7005-49F3-897F-213B21652A7D}" sibTransId="{9C0DFAA8-F14E-4496-9576-779DDA0F29D6}"/>
    <dgm:cxn modelId="{08CC1676-1AA6-4DD7-9F58-FAAD5EFCDA25}" type="presOf" srcId="{2357D645-736E-4D87-9596-09E3EE5FF7C4}" destId="{15684B81-25BA-41CA-8FB3-018EA6BCFB4A}" srcOrd="0" destOrd="0" presId="urn:microsoft.com/office/officeart/2005/8/layout/vList3"/>
    <dgm:cxn modelId="{03E1329D-D017-4725-8772-EA17E9F08D75}" type="presOf" srcId="{4AE830CA-B81F-4EE1-82B8-4E2ECEFF7687}" destId="{5A8A8DC8-8446-42C9-AFFA-25DB6CBBA623}" srcOrd="0" destOrd="0" presId="urn:microsoft.com/office/officeart/2005/8/layout/vList3"/>
    <dgm:cxn modelId="{32E381A1-6378-4961-9075-2F51EC8656AE}" type="presOf" srcId="{434173C3-46E6-40D7-BA7D-A304172C89D6}" destId="{430E623F-E623-4A47-9023-D9D3DA7CA424}" srcOrd="0" destOrd="0" presId="urn:microsoft.com/office/officeart/2005/8/layout/vList3"/>
    <dgm:cxn modelId="{E645C9A4-0184-4D1A-A0BC-2464F0BA1FCA}" srcId="{76AF17FE-9A73-41B7-B146-5DD61C3D8AF7}" destId="{2357D645-736E-4D87-9596-09E3EE5FF7C4}" srcOrd="2" destOrd="0" parTransId="{B493A2FB-69BD-4F6D-9B6D-D400329DB045}" sibTransId="{4BDAB657-5FC8-40B8-819A-0944E6317E35}"/>
    <dgm:cxn modelId="{B8E430AB-89E6-44C4-81A5-A4338BCD8DAE}" srcId="{76AF17FE-9A73-41B7-B146-5DD61C3D8AF7}" destId="{4AE830CA-B81F-4EE1-82B8-4E2ECEFF7687}" srcOrd="3" destOrd="0" parTransId="{A83D31E5-ECA8-4EB8-B1BB-A87B9A35CEAB}" sibTransId="{9404DB5D-DC2E-4494-B395-140705B90371}"/>
    <dgm:cxn modelId="{96BFB4D7-106D-40D4-9A72-5DA731031861}" type="presParOf" srcId="{B5FEFA07-4EFC-41B9-B508-467877AD988A}" destId="{14D3804A-E38D-4244-A4DF-D9BEC890DDEA}" srcOrd="0" destOrd="0" presId="urn:microsoft.com/office/officeart/2005/8/layout/vList3"/>
    <dgm:cxn modelId="{483B871D-913F-4C45-8723-D62697951E53}" type="presParOf" srcId="{14D3804A-E38D-4244-A4DF-D9BEC890DDEA}" destId="{2FD79F02-E460-4536-B255-602FED97B9DD}" srcOrd="0" destOrd="0" presId="urn:microsoft.com/office/officeart/2005/8/layout/vList3"/>
    <dgm:cxn modelId="{F41D9523-4E11-4B9D-9E52-ECFF04EF367D}" type="presParOf" srcId="{14D3804A-E38D-4244-A4DF-D9BEC890DDEA}" destId="{430E623F-E623-4A47-9023-D9D3DA7CA424}" srcOrd="1" destOrd="0" presId="urn:microsoft.com/office/officeart/2005/8/layout/vList3"/>
    <dgm:cxn modelId="{42C0AAF1-91C9-43F3-94E4-CD73FF685577}" type="presParOf" srcId="{B5FEFA07-4EFC-41B9-B508-467877AD988A}" destId="{C9AE16D5-8369-4E8E-AC92-D9ABB0CEB9CF}" srcOrd="1" destOrd="0" presId="urn:microsoft.com/office/officeart/2005/8/layout/vList3"/>
    <dgm:cxn modelId="{0DA1C362-508E-45BC-919F-D5BA7456B453}" type="presParOf" srcId="{B5FEFA07-4EFC-41B9-B508-467877AD988A}" destId="{0ECC8740-6FC3-421E-9384-FBAA311CC6C4}" srcOrd="2" destOrd="0" presId="urn:microsoft.com/office/officeart/2005/8/layout/vList3"/>
    <dgm:cxn modelId="{84774C40-C39F-48D9-9A8B-E225E88E154C}" type="presParOf" srcId="{0ECC8740-6FC3-421E-9384-FBAA311CC6C4}" destId="{57AC9574-9FB3-409F-BE62-B69FFD58A62D}" srcOrd="0" destOrd="0" presId="urn:microsoft.com/office/officeart/2005/8/layout/vList3"/>
    <dgm:cxn modelId="{4E38A0E3-19D8-45B0-84C6-8F1ED7942348}" type="presParOf" srcId="{0ECC8740-6FC3-421E-9384-FBAA311CC6C4}" destId="{10352DD2-D2FC-4120-AA7F-A12E77C33DBD}" srcOrd="1" destOrd="0" presId="urn:microsoft.com/office/officeart/2005/8/layout/vList3"/>
    <dgm:cxn modelId="{2BFC1FCE-450D-49CA-AFF6-0B2DDC0D1A10}" type="presParOf" srcId="{B5FEFA07-4EFC-41B9-B508-467877AD988A}" destId="{DBFD95E8-CB20-441F-A56C-7179FE2935C7}" srcOrd="3" destOrd="0" presId="urn:microsoft.com/office/officeart/2005/8/layout/vList3"/>
    <dgm:cxn modelId="{530F363A-2456-491B-B71E-00C82141A8EA}" type="presParOf" srcId="{B5FEFA07-4EFC-41B9-B508-467877AD988A}" destId="{7AC4BC9D-0553-44A6-8419-8EF3956B112F}" srcOrd="4" destOrd="0" presId="urn:microsoft.com/office/officeart/2005/8/layout/vList3"/>
    <dgm:cxn modelId="{B4CD5B84-A125-4DCF-93F7-8124EB9C0B88}" type="presParOf" srcId="{7AC4BC9D-0553-44A6-8419-8EF3956B112F}" destId="{D9884946-BAAE-414B-B5DB-FE42E5C77CA9}" srcOrd="0" destOrd="0" presId="urn:microsoft.com/office/officeart/2005/8/layout/vList3"/>
    <dgm:cxn modelId="{3453E51B-BEAB-427C-A771-B256843D0481}" type="presParOf" srcId="{7AC4BC9D-0553-44A6-8419-8EF3956B112F}" destId="{15684B81-25BA-41CA-8FB3-018EA6BCFB4A}" srcOrd="1" destOrd="0" presId="urn:microsoft.com/office/officeart/2005/8/layout/vList3"/>
    <dgm:cxn modelId="{B763B3A3-2379-470C-BBF8-8EA9DDA0E532}" type="presParOf" srcId="{B5FEFA07-4EFC-41B9-B508-467877AD988A}" destId="{77BD6478-9860-4527-84D2-8E260BF6EB19}" srcOrd="5" destOrd="0" presId="urn:microsoft.com/office/officeart/2005/8/layout/vList3"/>
    <dgm:cxn modelId="{03704564-FCB3-486C-82C3-9A1CD0004AC7}" type="presParOf" srcId="{B5FEFA07-4EFC-41B9-B508-467877AD988A}" destId="{9BF615A7-7859-44CD-9E0B-3BAE76187F71}" srcOrd="6" destOrd="0" presId="urn:microsoft.com/office/officeart/2005/8/layout/vList3"/>
    <dgm:cxn modelId="{21572213-CF38-4634-BD28-93C26F63CB0A}" type="presParOf" srcId="{9BF615A7-7859-44CD-9E0B-3BAE76187F71}" destId="{21769C13-E38D-4209-9B64-5DD6CDC95CAA}" srcOrd="0" destOrd="0" presId="urn:microsoft.com/office/officeart/2005/8/layout/vList3"/>
    <dgm:cxn modelId="{E219FC7D-5DB7-4F72-8F95-E497A83A91E6}" type="presParOf" srcId="{9BF615A7-7859-44CD-9E0B-3BAE76187F71}" destId="{5A8A8DC8-8446-42C9-AFFA-25DB6CBBA62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E623F-E623-4A47-9023-D9D3DA7CA424}">
      <dsp:nvSpPr>
        <dsp:cNvPr id="0" name=""/>
        <dsp:cNvSpPr/>
      </dsp:nvSpPr>
      <dsp:spPr>
        <a:xfrm rot="10800000">
          <a:off x="1105732" y="1788"/>
          <a:ext cx="3821704" cy="57248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452" tIns="45720" rIns="85344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200" kern="1200" dirty="0"/>
            <a:t>WIS2 node is the platform for data</a:t>
          </a:r>
          <a:endParaRPr lang="en-CH" sz="1200" kern="1200" dirty="0"/>
        </a:p>
      </dsp:txBody>
      <dsp:txXfrm rot="10800000">
        <a:off x="1248854" y="1788"/>
        <a:ext cx="3678582" cy="572489"/>
      </dsp:txXfrm>
    </dsp:sp>
    <dsp:sp modelId="{2FD79F02-E460-4536-B255-602FED97B9DD}">
      <dsp:nvSpPr>
        <dsp:cNvPr id="0" name=""/>
        <dsp:cNvSpPr/>
      </dsp:nvSpPr>
      <dsp:spPr>
        <a:xfrm>
          <a:off x="819487" y="1788"/>
          <a:ext cx="572489" cy="5724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52DD2-D2FC-4120-AA7F-A12E77C33DBD}">
      <dsp:nvSpPr>
        <dsp:cNvPr id="0" name=""/>
        <dsp:cNvSpPr/>
      </dsp:nvSpPr>
      <dsp:spPr>
        <a:xfrm rot="10800000">
          <a:off x="1105732" y="745170"/>
          <a:ext cx="3821704" cy="57248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45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200" kern="1200" dirty="0"/>
            <a:t>NCs / DCPCs are going to implement a WIS2 Node to exchange data in WIS2</a:t>
          </a:r>
          <a:endParaRPr lang="en-CH" sz="1200" kern="1200" dirty="0"/>
        </a:p>
      </dsp:txBody>
      <dsp:txXfrm rot="10800000">
        <a:off x="1248854" y="745170"/>
        <a:ext cx="3678582" cy="572489"/>
      </dsp:txXfrm>
    </dsp:sp>
    <dsp:sp modelId="{57AC9574-9FB3-409F-BE62-B69FFD58A62D}">
      <dsp:nvSpPr>
        <dsp:cNvPr id="0" name=""/>
        <dsp:cNvSpPr/>
      </dsp:nvSpPr>
      <dsp:spPr>
        <a:xfrm>
          <a:off x="819487" y="745170"/>
          <a:ext cx="572489" cy="5724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84B81-25BA-41CA-8FB3-018EA6BCFB4A}">
      <dsp:nvSpPr>
        <dsp:cNvPr id="0" name=""/>
        <dsp:cNvSpPr/>
      </dsp:nvSpPr>
      <dsp:spPr>
        <a:xfrm rot="10800000">
          <a:off x="1105732" y="1488552"/>
          <a:ext cx="3821704" cy="57248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45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200" kern="1200" dirty="0"/>
            <a:t>The WIS2 Node shares data from an HTTPS service and sends notifications to MQTT subscribers</a:t>
          </a:r>
          <a:endParaRPr lang="en-CH" sz="1200" kern="1200" dirty="0"/>
        </a:p>
      </dsp:txBody>
      <dsp:txXfrm rot="10800000">
        <a:off x="1248854" y="1488552"/>
        <a:ext cx="3678582" cy="572489"/>
      </dsp:txXfrm>
    </dsp:sp>
    <dsp:sp modelId="{D9884946-BAAE-414B-B5DB-FE42E5C77CA9}">
      <dsp:nvSpPr>
        <dsp:cNvPr id="0" name=""/>
        <dsp:cNvSpPr/>
      </dsp:nvSpPr>
      <dsp:spPr>
        <a:xfrm>
          <a:off x="819487" y="1488552"/>
          <a:ext cx="572489" cy="5724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8A8DC8-8446-42C9-AFFA-25DB6CBBA623}">
      <dsp:nvSpPr>
        <dsp:cNvPr id="0" name=""/>
        <dsp:cNvSpPr/>
      </dsp:nvSpPr>
      <dsp:spPr>
        <a:xfrm rot="10800000">
          <a:off x="1105732" y="2231934"/>
          <a:ext cx="3821704" cy="57248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45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200" kern="1200" dirty="0"/>
            <a:t>No need to provide access to all the users in the world, only to some WIS2 Global Services</a:t>
          </a:r>
          <a:endParaRPr lang="en-CH" sz="1200" kern="1200" dirty="0"/>
        </a:p>
      </dsp:txBody>
      <dsp:txXfrm rot="10800000">
        <a:off x="1248854" y="2231934"/>
        <a:ext cx="3678582" cy="572489"/>
      </dsp:txXfrm>
    </dsp:sp>
    <dsp:sp modelId="{21769C13-E38D-4209-9B64-5DD6CDC95CAA}">
      <dsp:nvSpPr>
        <dsp:cNvPr id="0" name=""/>
        <dsp:cNvSpPr/>
      </dsp:nvSpPr>
      <dsp:spPr>
        <a:xfrm>
          <a:off x="819487" y="2231934"/>
          <a:ext cx="572489" cy="5724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998F-8728-1549-83BA-986C6A26FE54}" type="datetimeFigureOut">
              <a:rPr lang="en-GB" smtClean="0"/>
              <a:pPr/>
              <a:t>10/12/2024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D7448-BA1D-3742-9819-D3EC6E0D6A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2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995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6A6583-2F41-77D1-F1E1-0F1E286E8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5B6646-77F9-12FF-A991-595D27B599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76EB73-341A-2AB8-3CF4-DFF7D4FE4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B1416-F95C-BF87-A686-89899A51F0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51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F6E31-7EEE-8DCB-080F-849D7B841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654164-1C0A-46BD-4909-10CCFA064C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80E6E2-ECB4-E39C-284E-A5CC0E3F25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26E0E-ED6E-5C7D-38EC-2D160FE38B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91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59BBF-F328-8D71-F1A3-164C307D0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7D197D-EA24-3439-6842-6C62337995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A5782B-4A22-C832-DF66-D85E2A2CC1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E886D-C223-6D1B-EBA3-03B7B6362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219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78ECE-EA5C-42FC-338B-B12B431F7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08BD58-B46F-CBF2-8632-3ACFCB1436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E3D206-4718-AEFC-7B4A-A4D389BB6A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F058E-14E5-C668-63E6-946F0EFBB6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65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045F4-DAF1-7089-2719-F0E6970B3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3EE2C7-4E16-E3FD-F344-3F4F0A01F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2D653B-D500-C6CA-C52C-482D3FC482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EADED-41C4-A1F2-7EBB-ECE08F145C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38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8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205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C2B7F-982D-5C81-54CD-45B4EA318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4FAC32-963C-D718-B397-E55E0BBBA9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2AA67D-3C8B-FCF4-EC40-19309D7741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3267F-5D91-B744-A660-1D5A5B973C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8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6EC2E-48CA-8724-D566-7A1ECA212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487889-D660-D29B-D3A3-137FCCAC29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A8DE7-46C9-0293-DA53-2DC1328754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4DD83-F542-043B-2EB6-AFE09DCEAA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7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65EBF-FE06-4041-3497-D36B67B5C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FAF56B-EAF5-1659-0C87-9C3722F925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29D3BF-8A66-CDCD-9D6D-4EA9A4B463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92D09-8AF4-CE65-3C38-DB77C317A4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4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4AB8-3A11-4583-AC31-2BAB11A696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368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EEE3B-B9AB-75E8-B829-CC7F2924E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451050-B2B2-D2E4-7569-7EA581D677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30A9C1-4E44-DA19-7F51-6CE80AADDE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B801B-1DE7-C548-59A8-C51D15F463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80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F802F-C529-CBFC-E03A-9C620007B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394A43-7F43-948F-73BF-119CA16F4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BBB912-E1AB-A459-E9FE-E9EAAA13B4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0B42B-3FC0-FB9F-AE5A-823EA0DBFA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D7448-BA1D-3742-9819-D3EC6E0D6AB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2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jp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1.xml"/><Relationship Id="rId5" Type="http://schemas.microsoft.com/office/2007/relationships/hdphoto" Target="../media/hdphoto1.wdp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6878" y="658174"/>
            <a:ext cx="8229600" cy="1536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WIS2 </a:t>
            </a:r>
            <a:r>
              <a:rPr lang="fr-FR" sz="4800" dirty="0">
                <a:solidFill>
                  <a:schemeClr val="bg1"/>
                </a:solidFill>
              </a:rPr>
              <a:t>Node : </a:t>
            </a:r>
            <a:r>
              <a:rPr lang="fr-FR" sz="4800" dirty="0" err="1">
                <a:solidFill>
                  <a:schemeClr val="bg1"/>
                </a:solidFill>
              </a:rPr>
              <a:t>Deployment</a:t>
            </a:r>
            <a:r>
              <a:rPr lang="fr-FR" sz="4800" dirty="0">
                <a:solidFill>
                  <a:schemeClr val="bg1"/>
                </a:solidFill>
              </a:rPr>
              <a:t> options</a:t>
            </a:r>
            <a:endParaRPr lang="fr-CH" sz="48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7890" y="2404144"/>
            <a:ext cx="6984928" cy="189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Rémy Giraud – Chair of SC-IMT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9EC4EB-E5F2-9C44-B693-BC962613BCE9}"/>
              </a:ext>
            </a:extLst>
          </p:cNvPr>
          <p:cNvSpPr/>
          <p:nvPr/>
        </p:nvSpPr>
        <p:spPr>
          <a:xfrm>
            <a:off x="2067225" y="5062011"/>
            <a:ext cx="1675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dirty="0" err="1">
                <a:solidFill>
                  <a:schemeClr val="bg1"/>
                </a:solidFill>
              </a:rPr>
              <a:t>Decembre</a:t>
            </a:r>
            <a:r>
              <a:rPr lang="fr-CH" dirty="0">
                <a:solidFill>
                  <a:schemeClr val="bg1"/>
                </a:solidFill>
              </a:rPr>
              <a:t> 2024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57C6A-354D-0F6F-2699-0A69C9077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A2A6CA6-1E0E-9138-3CFC-230FA4927CBE}"/>
              </a:ext>
            </a:extLst>
          </p:cNvPr>
          <p:cNvGrpSpPr/>
          <p:nvPr/>
        </p:nvGrpSpPr>
        <p:grpSpPr>
          <a:xfrm>
            <a:off x="2373895" y="3527648"/>
            <a:ext cx="2227403" cy="2165231"/>
            <a:chOff x="6837872" y="1406104"/>
            <a:chExt cx="2227403" cy="216523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E377C5B-8C9A-C12C-B08D-B8A58CF50A7C}"/>
                </a:ext>
              </a:extLst>
            </p:cNvPr>
            <p:cNvSpPr/>
            <p:nvPr/>
          </p:nvSpPr>
          <p:spPr>
            <a:xfrm>
              <a:off x="6837872" y="1406104"/>
              <a:ext cx="2165231" cy="2165231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R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9447036-C16F-FFE1-E45A-0CA2776365CE}"/>
                </a:ext>
              </a:extLst>
            </p:cNvPr>
            <p:cNvSpPr txBox="1"/>
            <p:nvPr/>
          </p:nvSpPr>
          <p:spPr>
            <a:xfrm>
              <a:off x="6900045" y="1548440"/>
              <a:ext cx="21652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accent1"/>
                  </a:solidFill>
                </a:rPr>
                <a:t>Where ?</a:t>
              </a:r>
            </a:p>
            <a:p>
              <a:pPr marL="285750" indent="-285750">
                <a:buFontTx/>
                <a:buChar char="-"/>
              </a:pPr>
              <a:r>
                <a:rPr lang="fr-FR" sz="1600" dirty="0" err="1">
                  <a:solidFill>
                    <a:schemeClr val="accent1"/>
                  </a:solidFill>
                </a:rPr>
                <a:t>Locally</a:t>
              </a:r>
              <a:r>
                <a:rPr lang="fr-FR" sz="1600" dirty="0">
                  <a:solidFill>
                    <a:schemeClr val="accent1"/>
                  </a:solidFill>
                </a:rPr>
                <a:t> (</a:t>
              </a:r>
              <a:r>
                <a:rPr lang="fr-FR" sz="1600" dirty="0" err="1">
                  <a:solidFill>
                    <a:schemeClr val="accent1"/>
                  </a:solidFill>
                </a:rPr>
                <a:t>internal</a:t>
              </a:r>
              <a:r>
                <a:rPr lang="fr-FR" sz="1600" dirty="0">
                  <a:solidFill>
                    <a:schemeClr val="accent1"/>
                  </a:solidFill>
                </a:rPr>
                <a:t> IT)</a:t>
              </a:r>
              <a:endParaRPr lang="en-FR" sz="1600" dirty="0">
                <a:solidFill>
                  <a:schemeClr val="accent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Commercial Cloud</a:t>
              </a: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Community Cloud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8626E90-79EC-7317-936A-712A73F8A75B}"/>
              </a:ext>
            </a:extLst>
          </p:cNvPr>
          <p:cNvGrpSpPr/>
          <p:nvPr/>
        </p:nvGrpSpPr>
        <p:grpSpPr>
          <a:xfrm>
            <a:off x="4539125" y="3527647"/>
            <a:ext cx="2227403" cy="2165231"/>
            <a:chOff x="6837872" y="1406104"/>
            <a:chExt cx="2227403" cy="216523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4AE2DF6-E5AD-BF91-20F5-18EDA8BF71DC}"/>
                </a:ext>
              </a:extLst>
            </p:cNvPr>
            <p:cNvSpPr/>
            <p:nvPr/>
          </p:nvSpPr>
          <p:spPr>
            <a:xfrm>
              <a:off x="6837872" y="1406104"/>
              <a:ext cx="2165231" cy="2165231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R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D919BFF-BC09-F9B7-FE44-481F13A4F912}"/>
                </a:ext>
              </a:extLst>
            </p:cNvPr>
            <p:cNvSpPr txBox="1"/>
            <p:nvPr/>
          </p:nvSpPr>
          <p:spPr>
            <a:xfrm>
              <a:off x="6900045" y="1548440"/>
              <a:ext cx="21652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accent1"/>
                  </a:solidFill>
                </a:rPr>
                <a:t>Who to run ?</a:t>
              </a:r>
            </a:p>
            <a:p>
              <a:pPr marL="285750" indent="-285750">
                <a:buFontTx/>
                <a:buChar char="-"/>
              </a:pPr>
              <a:r>
                <a:rPr lang="fr-FR" sz="1600" dirty="0">
                  <a:solidFill>
                    <a:schemeClr val="accent1"/>
                  </a:solidFill>
                </a:rPr>
                <a:t>Do </a:t>
              </a:r>
              <a:r>
                <a:rPr lang="fr-FR" sz="1600" dirty="0" err="1">
                  <a:solidFill>
                    <a:schemeClr val="accent1"/>
                  </a:solidFill>
                </a:rPr>
                <a:t>it</a:t>
              </a:r>
              <a:r>
                <a:rPr lang="fr-FR" sz="1600" dirty="0">
                  <a:solidFill>
                    <a:schemeClr val="accent1"/>
                  </a:solidFill>
                </a:rPr>
                <a:t> </a:t>
              </a:r>
              <a:r>
                <a:rPr lang="fr-FR" sz="1600" dirty="0" err="1">
                  <a:solidFill>
                    <a:schemeClr val="accent1"/>
                  </a:solidFill>
                </a:rPr>
                <a:t>yourself</a:t>
              </a:r>
              <a:endParaRPr lang="en-FR" sz="1600" dirty="0">
                <a:solidFill>
                  <a:schemeClr val="accent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Contract</a:t>
              </a: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Community help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C3BE9C4-8A2D-2B0C-2B76-9511EAA4128E}"/>
              </a:ext>
            </a:extLst>
          </p:cNvPr>
          <p:cNvGrpSpPr/>
          <p:nvPr/>
        </p:nvGrpSpPr>
        <p:grpSpPr>
          <a:xfrm>
            <a:off x="4539125" y="1362417"/>
            <a:ext cx="2227403" cy="2165231"/>
            <a:chOff x="6837872" y="1406104"/>
            <a:chExt cx="2227403" cy="216523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E9E9ED3-8A1D-66E7-A5D8-C83C0B79168B}"/>
                </a:ext>
              </a:extLst>
            </p:cNvPr>
            <p:cNvSpPr/>
            <p:nvPr/>
          </p:nvSpPr>
          <p:spPr>
            <a:xfrm>
              <a:off x="6837872" y="1406104"/>
              <a:ext cx="2165231" cy="2165231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R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7D61D6-ED8E-91B5-ACCA-80F1F07AE648}"/>
                </a:ext>
              </a:extLst>
            </p:cNvPr>
            <p:cNvSpPr txBox="1"/>
            <p:nvPr/>
          </p:nvSpPr>
          <p:spPr>
            <a:xfrm>
              <a:off x="6900045" y="1548440"/>
              <a:ext cx="21652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accent1"/>
                  </a:solidFill>
                </a:rPr>
                <a:t>How to install ?</a:t>
              </a:r>
            </a:p>
            <a:p>
              <a:pPr marL="285750" indent="-285750">
                <a:buFontTx/>
                <a:buChar char="-"/>
              </a:pPr>
              <a:r>
                <a:rPr lang="fr-FR" sz="1600" dirty="0">
                  <a:solidFill>
                    <a:schemeClr val="accent1"/>
                  </a:solidFill>
                </a:rPr>
                <a:t>Do </a:t>
              </a:r>
              <a:r>
                <a:rPr lang="fr-FR" sz="1600" dirty="0" err="1">
                  <a:solidFill>
                    <a:schemeClr val="accent1"/>
                  </a:solidFill>
                </a:rPr>
                <a:t>it</a:t>
              </a:r>
              <a:r>
                <a:rPr lang="fr-FR" sz="1600" dirty="0">
                  <a:solidFill>
                    <a:schemeClr val="accent1"/>
                  </a:solidFill>
                </a:rPr>
                <a:t> </a:t>
              </a:r>
              <a:r>
                <a:rPr lang="fr-FR" sz="1600" dirty="0" err="1">
                  <a:solidFill>
                    <a:schemeClr val="accent1"/>
                  </a:solidFill>
                </a:rPr>
                <a:t>yourself</a:t>
              </a:r>
              <a:endParaRPr lang="en-FR" sz="1600" dirty="0">
                <a:solidFill>
                  <a:schemeClr val="accent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Contract</a:t>
              </a: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Community help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9D8F158-AABC-0EBB-9CE5-B8A11B7F3140}"/>
              </a:ext>
            </a:extLst>
          </p:cNvPr>
          <p:cNvGrpSpPr/>
          <p:nvPr/>
        </p:nvGrpSpPr>
        <p:grpSpPr>
          <a:xfrm>
            <a:off x="2371479" y="1367445"/>
            <a:ext cx="2227403" cy="2165231"/>
            <a:chOff x="6837872" y="1406104"/>
            <a:chExt cx="2227403" cy="21652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61A3A22-02EB-2099-C67F-219AF1D245CF}"/>
                </a:ext>
              </a:extLst>
            </p:cNvPr>
            <p:cNvSpPr/>
            <p:nvPr/>
          </p:nvSpPr>
          <p:spPr>
            <a:xfrm>
              <a:off x="6837872" y="1406104"/>
              <a:ext cx="2165231" cy="2165231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R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C775F3-6471-AB98-4FE3-2E47EBE59C51}"/>
                </a:ext>
              </a:extLst>
            </p:cNvPr>
            <p:cNvSpPr txBox="1"/>
            <p:nvPr/>
          </p:nvSpPr>
          <p:spPr>
            <a:xfrm>
              <a:off x="6900045" y="1548440"/>
              <a:ext cx="216523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accent1"/>
                  </a:solidFill>
                </a:rPr>
                <a:t>Which</a:t>
              </a:r>
            </a:p>
            <a:p>
              <a:pPr marL="285750" indent="-285750">
                <a:buFontTx/>
                <a:buChar char="-"/>
              </a:pPr>
              <a:r>
                <a:rPr lang="en-GB" sz="1600" dirty="0">
                  <a:solidFill>
                    <a:schemeClr val="accent1"/>
                  </a:solidFill>
                </a:rPr>
                <a:t>O</a:t>
              </a:r>
              <a:r>
                <a:rPr lang="en-FR" sz="1600" dirty="0">
                  <a:solidFill>
                    <a:schemeClr val="accent1"/>
                  </a:solidFill>
                </a:rPr>
                <a:t>pen source option: WIS2 in a box</a:t>
              </a: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Commercial solutions: IBL, Campbell (soon),…</a:t>
              </a:r>
            </a:p>
            <a:p>
              <a:pPr marL="285750" indent="-285750">
                <a:buFontTx/>
                <a:buChar char="-"/>
              </a:pPr>
              <a:r>
                <a:rPr lang="en-FR" sz="1600" dirty="0">
                  <a:solidFill>
                    <a:schemeClr val="accent1"/>
                  </a:solidFill>
                </a:rPr>
                <a:t>Local development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FF3716-2C3C-F5D9-19E5-D4B15254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620" y="492800"/>
            <a:ext cx="5818761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US" sz="2052" b="1" spc="-1" dirty="0">
                <a:solidFill>
                  <a:srgbClr val="5770BE"/>
                </a:solidFill>
                <a:latin typeface="Arial"/>
              </a:rPr>
              <a:t>Which, How, Where, Who…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F5E08B-F561-2968-5A31-BD784EEDED86}"/>
              </a:ext>
            </a:extLst>
          </p:cNvPr>
          <p:cNvSpPr/>
          <p:nvPr/>
        </p:nvSpPr>
        <p:spPr>
          <a:xfrm>
            <a:off x="2371477" y="1367444"/>
            <a:ext cx="2165231" cy="216523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Which 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1CBE60-4AA7-09A2-AEDA-E7686A342C96}"/>
              </a:ext>
            </a:extLst>
          </p:cNvPr>
          <p:cNvSpPr/>
          <p:nvPr/>
        </p:nvSpPr>
        <p:spPr>
          <a:xfrm>
            <a:off x="4539124" y="1364930"/>
            <a:ext cx="2165231" cy="21652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How 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EE4172-79B4-9F97-EFA5-A40B273FDD05}"/>
              </a:ext>
            </a:extLst>
          </p:cNvPr>
          <p:cNvSpPr/>
          <p:nvPr/>
        </p:nvSpPr>
        <p:spPr>
          <a:xfrm>
            <a:off x="2371476" y="3537701"/>
            <a:ext cx="2165231" cy="21652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Where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DDA3C4-4D0C-30F5-293C-6C3CC3DDAD32}"/>
              </a:ext>
            </a:extLst>
          </p:cNvPr>
          <p:cNvSpPr/>
          <p:nvPr/>
        </p:nvSpPr>
        <p:spPr>
          <a:xfrm>
            <a:off x="4539124" y="3532674"/>
            <a:ext cx="2165231" cy="21652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Who ?</a:t>
            </a:r>
          </a:p>
        </p:txBody>
      </p:sp>
    </p:spTree>
    <p:extLst>
      <p:ext uri="{BB962C8B-B14F-4D97-AF65-F5344CB8AC3E}">
        <p14:creationId xmlns:p14="http://schemas.microsoft.com/office/powerpoint/2010/main" val="416949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AC290-4BB9-9F22-0308-4DED2FCE8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55FE8-5C3C-BF4A-7D10-7764EDF1B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Step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1 :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Assessing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the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context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of the Centre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BED916-A75C-ED9D-F564-94433A0074B5}"/>
              </a:ext>
            </a:extLst>
          </p:cNvPr>
          <p:cNvSpPr txBox="1"/>
          <p:nvPr/>
        </p:nvSpPr>
        <p:spPr>
          <a:xfrm>
            <a:off x="397145" y="1317388"/>
            <a:ext cx="80518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deploying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running a WIS2 Node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Linux, Network, Security,...</a:t>
            </a:r>
          </a:p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Is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reliable data centre ? A reliable Internet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Server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fr-FR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External support: What level of support the GISC or another country in the region can provide ?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cs typeface="Arial" panose="020B0604020202020204" pitchFamily="34" charset="0"/>
              </a:rPr>
              <a:t>Based on those findings, determine what offers the most likely successful outcome on the mid-/long-term</a:t>
            </a:r>
          </a:p>
        </p:txBody>
      </p:sp>
    </p:spTree>
    <p:extLst>
      <p:ext uri="{BB962C8B-B14F-4D97-AF65-F5344CB8AC3E}">
        <p14:creationId xmlns:p14="http://schemas.microsoft.com/office/powerpoint/2010/main" val="3409640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3D542-CF83-870F-1BCF-F2265D115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8B8B-ACFC-367A-91E3-D5971C24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Step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2 :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Which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software ?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309530-8305-B7AE-6E14-87701E86AB7D}"/>
              </a:ext>
            </a:extLst>
          </p:cNvPr>
          <p:cNvSpPr txBox="1"/>
          <p:nvPr/>
        </p:nvSpPr>
        <p:spPr>
          <a:xfrm>
            <a:off x="397145" y="1317388"/>
            <a:ext cx="80518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WIS2 in box: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upfront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software</a:t>
            </a:r>
          </a:p>
          <a:p>
            <a:pPr lvl="1">
              <a:tabLst>
                <a:tab pos="457200" algn="l"/>
              </a:tabLst>
            </a:pP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cs typeface="Times New Roman" panose="02020603050405020304" pitchFamily="18" charset="0"/>
              </a:rPr>
              <a:t>Commercial software: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CAPEX cost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OPEX cost – licencing, support, upgrade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Usable solution at GISC (eg. DWD) or other partner centre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(Probably) no upfront cost</a:t>
            </a:r>
          </a:p>
          <a:p>
            <a:pPr lvl="1"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26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DDAAA-B13A-971D-48DD-636A74B12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05F46-8B5A-1543-BA2A-69814EFC0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Step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3 : How to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install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?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7DB7F5-0821-EB56-3AB0-CE9573657172}"/>
              </a:ext>
            </a:extLst>
          </p:cNvPr>
          <p:cNvSpPr txBox="1"/>
          <p:nvPr/>
        </p:nvSpPr>
        <p:spPr>
          <a:xfrm>
            <a:off x="397145" y="1317388"/>
            <a:ext cx="805180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WIS2 in box: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yourself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If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commercial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</a:p>
          <a:p>
            <a:pPr lvl="1">
              <a:tabLst>
                <a:tab pos="457200" algn="l"/>
              </a:tabLst>
            </a:pP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cs typeface="Times New Roman" panose="02020603050405020304" pitchFamily="18" charset="0"/>
              </a:rPr>
              <a:t>Commercial software: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Installation contract with the supplier ?</a:t>
            </a: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Training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Usable solution at GISC (eg. DWD) or other partner centre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Typically by the hosting Centre</a:t>
            </a:r>
          </a:p>
          <a:p>
            <a:pPr lvl="1"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84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D1105-C2F9-85D9-29CC-814F53452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933FC-2C7F-06E6-E14F-2470438F8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Step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4 :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Where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to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install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?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F445FC-F061-CD92-D463-85683CDCF2A8}"/>
              </a:ext>
            </a:extLst>
          </p:cNvPr>
          <p:cNvSpPr txBox="1"/>
          <p:nvPr/>
        </p:nvSpPr>
        <p:spPr>
          <a:xfrm>
            <a:off x="397145" y="1317388"/>
            <a:ext cx="8051800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Locally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CAPEX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Server infrastructure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OPEX </a:t>
            </a:r>
            <a:r>
              <a:rPr lang="fr-FR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fr-FR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Server maintenance, Internet </a:t>
            </a:r>
            <a:r>
              <a:rPr lang="fr-FR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bandwidth</a:t>
            </a:r>
            <a:endParaRPr lang="fr-FR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Reliability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24/7 ? Internet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Linux (in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cases), Docker (WIS2 in a box), Security…</a:t>
            </a:r>
          </a:p>
          <a:p>
            <a:pPr lvl="1">
              <a:tabLst>
                <a:tab pos="457200" algn="l"/>
              </a:tabLst>
            </a:pP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cs typeface="Times New Roman" panose="02020603050405020304" pitchFamily="18" charset="0"/>
              </a:rPr>
              <a:t>Cloud based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OPEX cost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i="1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Note: High SLA but not 100%</a:t>
            </a:r>
            <a:endParaRPr lang="en-FR" i="1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Community cloud / partner data centre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GISC may offer to run the software in its data Centre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Partner may have a solution – eg. </a:t>
            </a:r>
            <a:r>
              <a:rPr lang="en-GB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rivate cloud</a:t>
            </a:r>
          </a:p>
          <a:p>
            <a:pPr lvl="1"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353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9B2A3-A77E-5718-6713-75F778F79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A25F-8932-EB39-F4CE-F7EA11570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Step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5 :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Who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to run ?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B7A5E4-0CEA-6C3F-9EAE-92968025CA0E}"/>
              </a:ext>
            </a:extLst>
          </p:cNvPr>
          <p:cNvSpPr txBox="1"/>
          <p:nvPr/>
        </p:nvSpPr>
        <p:spPr>
          <a:xfrm>
            <a:off x="397145" y="1317388"/>
            <a:ext cx="8051800" cy="321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WIS2 in box / Commercial software: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yourself</a:t>
            </a: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Operations are 24/7 –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commercial </a:t>
            </a:r>
            <a:r>
              <a:rPr lang="fr-FR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endParaRPr lang="fr-FR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SaaS – Software as a Service</a:t>
            </a:r>
          </a:p>
          <a:p>
            <a:pPr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If hosted in the cloud or partner data Centre, the GISC or the hosting partner are likely to provide 24/7 support</a:t>
            </a:r>
          </a:p>
          <a:p>
            <a:pPr lvl="1"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44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BAA11E79-F542-DC0F-71B6-8F1E0B009C17}"/>
              </a:ext>
            </a:extLst>
          </p:cNvPr>
          <p:cNvSpPr/>
          <p:nvPr/>
        </p:nvSpPr>
        <p:spPr>
          <a:xfrm>
            <a:off x="630242" y="3967709"/>
            <a:ext cx="2120791" cy="805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5BC5DC3-94BD-6BAC-7CDF-CBDA26E3D969}"/>
              </a:ext>
            </a:extLst>
          </p:cNvPr>
          <p:cNvSpPr/>
          <p:nvPr/>
        </p:nvSpPr>
        <p:spPr>
          <a:xfrm>
            <a:off x="630242" y="2335948"/>
            <a:ext cx="2120791" cy="15063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1AB906-3827-61A2-B3E6-FA9CDE38F5D6}"/>
              </a:ext>
            </a:extLst>
          </p:cNvPr>
          <p:cNvSpPr/>
          <p:nvPr/>
        </p:nvSpPr>
        <p:spPr>
          <a:xfrm>
            <a:off x="809809" y="2987664"/>
            <a:ext cx="683598" cy="657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E7AE87-FEE1-5604-46A8-5C3DB04BD04E}"/>
              </a:ext>
            </a:extLst>
          </p:cNvPr>
          <p:cNvSpPr/>
          <p:nvPr/>
        </p:nvSpPr>
        <p:spPr>
          <a:xfrm>
            <a:off x="1755937" y="2987664"/>
            <a:ext cx="805109" cy="657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logger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3E7AD8-DC36-3B53-2334-F431F513D2A2}"/>
              </a:ext>
            </a:extLst>
          </p:cNvPr>
          <p:cNvSpPr/>
          <p:nvPr/>
        </p:nvSpPr>
        <p:spPr>
          <a:xfrm>
            <a:off x="3188759" y="2851655"/>
            <a:ext cx="1290484" cy="929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Collection and Processing System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CC56C9-66FF-0EDD-5138-552426CF2C60}"/>
              </a:ext>
            </a:extLst>
          </p:cNvPr>
          <p:cNvSpPr/>
          <p:nvPr/>
        </p:nvSpPr>
        <p:spPr>
          <a:xfrm>
            <a:off x="5393967" y="2852991"/>
            <a:ext cx="1165122" cy="928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WIS2 Node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206F59A-0725-F8A0-1932-6250F8559DFC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1493407" y="3316599"/>
            <a:ext cx="2625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F496513-ACE1-C937-A135-770718D53A82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2561046" y="3316598"/>
            <a:ext cx="627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BF5EC1F-2F6E-6D5F-C7AA-AD8C9D03B34F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4479243" y="3316598"/>
            <a:ext cx="914724" cy="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9326A5D-CE31-ED29-283E-E7EEBB1DB2BA}"/>
              </a:ext>
            </a:extLst>
          </p:cNvPr>
          <p:cNvCxnSpPr>
            <a:cxnSpLocks/>
          </p:cNvCxnSpPr>
          <p:nvPr/>
        </p:nvCxnSpPr>
        <p:spPr>
          <a:xfrm flipH="1">
            <a:off x="2879018" y="2012781"/>
            <a:ext cx="12100" cy="3453580"/>
          </a:xfrm>
          <a:prstGeom prst="line">
            <a:avLst/>
          </a:prstGeom>
          <a:ln w="666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38B44A1-69FA-C92B-A137-724C87BA02FD}"/>
              </a:ext>
            </a:extLst>
          </p:cNvPr>
          <p:cNvCxnSpPr>
            <a:cxnSpLocks/>
          </p:cNvCxnSpPr>
          <p:nvPr/>
        </p:nvCxnSpPr>
        <p:spPr>
          <a:xfrm>
            <a:off x="6783293" y="1989698"/>
            <a:ext cx="0" cy="34766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76E1A08-8515-197A-0102-ECF9F7466F5D}"/>
              </a:ext>
            </a:extLst>
          </p:cNvPr>
          <p:cNvSpPr txBox="1"/>
          <p:nvPr/>
        </p:nvSpPr>
        <p:spPr>
          <a:xfrm>
            <a:off x="1421212" y="2373449"/>
            <a:ext cx="58221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Field</a:t>
            </a:r>
            <a:r>
              <a:rPr lang="en-AU" sz="1350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905E38-0D63-BB92-FBCA-E94605BC17B6}"/>
              </a:ext>
            </a:extLst>
          </p:cNvPr>
          <p:cNvSpPr txBox="1"/>
          <p:nvPr/>
        </p:nvSpPr>
        <p:spPr>
          <a:xfrm>
            <a:off x="2835454" y="1221211"/>
            <a:ext cx="1710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segment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73ED3A1-CB94-BF73-BC02-B9FB2FAD328E}"/>
              </a:ext>
            </a:extLst>
          </p:cNvPr>
          <p:cNvSpPr txBox="1"/>
          <p:nvPr/>
        </p:nvSpPr>
        <p:spPr>
          <a:xfrm>
            <a:off x="6508896" y="1210355"/>
            <a:ext cx="2132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segment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635D78A-8E21-E3EF-A93F-1C98825E391D}"/>
              </a:ext>
            </a:extLst>
          </p:cNvPr>
          <p:cNvSpPr/>
          <p:nvPr/>
        </p:nvSpPr>
        <p:spPr>
          <a:xfrm>
            <a:off x="1739048" y="4091153"/>
            <a:ext cx="841195" cy="4347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External</a:t>
            </a:r>
          </a:p>
          <a:p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80137995-9D73-68E7-3CEC-87F1A42FEA08}"/>
              </a:ext>
            </a:extLst>
          </p:cNvPr>
          <p:cNvCxnSpPr>
            <a:cxnSpLocks/>
            <a:stCxn id="45" idx="3"/>
            <a:endCxn id="5" idx="2"/>
          </p:cNvCxnSpPr>
          <p:nvPr/>
        </p:nvCxnSpPr>
        <p:spPr>
          <a:xfrm flipV="1">
            <a:off x="2580243" y="3781541"/>
            <a:ext cx="1253759" cy="5269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5144B3-2151-9C40-DF18-60C772FC1452}"/>
              </a:ext>
            </a:extLst>
          </p:cNvPr>
          <p:cNvCxnSpPr>
            <a:cxnSpLocks/>
            <a:stCxn id="4" idx="2"/>
            <a:endCxn id="45" idx="0"/>
          </p:cNvCxnSpPr>
          <p:nvPr/>
        </p:nvCxnSpPr>
        <p:spPr>
          <a:xfrm>
            <a:off x="2158492" y="3645533"/>
            <a:ext cx="1154" cy="44562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1DA8EAC-1F4B-5730-8CAC-87566C4781B6}"/>
              </a:ext>
            </a:extLst>
          </p:cNvPr>
          <p:cNvCxnSpPr>
            <a:cxnSpLocks/>
          </p:cNvCxnSpPr>
          <p:nvPr/>
        </p:nvCxnSpPr>
        <p:spPr>
          <a:xfrm>
            <a:off x="630242" y="2189721"/>
            <a:ext cx="2205212" cy="0"/>
          </a:xfrm>
          <a:prstGeom prst="straightConnector1">
            <a:avLst/>
          </a:prstGeom>
          <a:ln w="254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8E5C55-FCE6-278D-2D78-489ECA35EBFA}"/>
              </a:ext>
            </a:extLst>
          </p:cNvPr>
          <p:cNvSpPr txBox="1"/>
          <p:nvPr/>
        </p:nvSpPr>
        <p:spPr>
          <a:xfrm>
            <a:off x="1309647" y="1989699"/>
            <a:ext cx="8653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05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mile</a:t>
            </a:r>
          </a:p>
        </p:txBody>
      </p: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126CF513-97CB-95A9-AB28-792CAB363BCB}"/>
              </a:ext>
            </a:extLst>
          </p:cNvPr>
          <p:cNvCxnSpPr>
            <a:cxnSpLocks/>
            <a:stCxn id="3" idx="0"/>
            <a:endCxn id="5" idx="0"/>
          </p:cNvCxnSpPr>
          <p:nvPr/>
        </p:nvCxnSpPr>
        <p:spPr>
          <a:xfrm rot="5400000" flipH="1" flipV="1">
            <a:off x="2424800" y="1578463"/>
            <a:ext cx="136009" cy="2682394"/>
          </a:xfrm>
          <a:prstGeom prst="bentConnector3">
            <a:avLst>
              <a:gd name="adj1" fmla="val 2260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DC6C8E8B-6D8E-B7F0-D141-E1B1BADAD11C}"/>
              </a:ext>
            </a:extLst>
          </p:cNvPr>
          <p:cNvSpPr txBox="1"/>
          <p:nvPr/>
        </p:nvSpPr>
        <p:spPr>
          <a:xfrm>
            <a:off x="762218" y="4091153"/>
            <a:ext cx="80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Cloud or Satellite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F4072-0330-36AF-694C-6FF32520BE9D}"/>
              </a:ext>
            </a:extLst>
          </p:cNvPr>
          <p:cNvSpPr/>
          <p:nvPr/>
        </p:nvSpPr>
        <p:spPr>
          <a:xfrm>
            <a:off x="4197510" y="5096767"/>
            <a:ext cx="1427927" cy="928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Data Management System</a:t>
            </a:r>
          </a:p>
        </p:txBody>
      </p:sp>
      <p:cxnSp>
        <p:nvCxnSpPr>
          <p:cNvPr id="8" name="Connector: Elbow 51">
            <a:extLst>
              <a:ext uri="{FF2B5EF4-FFF2-40B4-BE49-F238E27FC236}">
                <a16:creationId xmlns:a16="http://schemas.microsoft.com/office/drawing/2014/main" id="{F7B1610B-B83F-B653-94A0-CCFF1FAFCEA3}"/>
              </a:ext>
            </a:extLst>
          </p:cNvPr>
          <p:cNvCxnSpPr>
            <a:cxnSpLocks/>
            <a:endCxn id="7" idx="0"/>
          </p:cNvCxnSpPr>
          <p:nvPr/>
        </p:nvCxnSpPr>
        <p:spPr>
          <a:xfrm rot="16200000" flipH="1">
            <a:off x="3817116" y="4002409"/>
            <a:ext cx="1314556" cy="8741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51">
            <a:extLst>
              <a:ext uri="{FF2B5EF4-FFF2-40B4-BE49-F238E27FC236}">
                <a16:creationId xmlns:a16="http://schemas.microsoft.com/office/drawing/2014/main" id="{49065A68-74CA-DF7C-8648-8340E7E38086}"/>
              </a:ext>
            </a:extLst>
          </p:cNvPr>
          <p:cNvCxnSpPr>
            <a:cxnSpLocks/>
            <a:stCxn id="7" idx="3"/>
            <a:endCxn id="6" idx="2"/>
          </p:cNvCxnSpPr>
          <p:nvPr/>
        </p:nvCxnSpPr>
        <p:spPr>
          <a:xfrm flipV="1">
            <a:off x="5625437" y="3781541"/>
            <a:ext cx="351091" cy="17795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38A1382-F92D-76EA-1E8D-4F972F3EE14B}"/>
              </a:ext>
            </a:extLst>
          </p:cNvPr>
          <p:cNvSpPr txBox="1"/>
          <p:nvPr/>
        </p:nvSpPr>
        <p:spPr>
          <a:xfrm>
            <a:off x="7387293" y="2935724"/>
            <a:ext cx="11317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5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WIS</a:t>
            </a:r>
          </a:p>
          <a:p>
            <a:r>
              <a:rPr lang="en-CH" sz="15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Services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6F03BC2-3499-8A71-78F2-38DFBC84B6F7}"/>
              </a:ext>
            </a:extLst>
          </p:cNvPr>
          <p:cNvCxnSpPr>
            <a:cxnSpLocks/>
            <a:stCxn id="6" idx="3"/>
            <a:endCxn id="15" idx="1"/>
          </p:cNvCxnSpPr>
          <p:nvPr/>
        </p:nvCxnSpPr>
        <p:spPr>
          <a:xfrm>
            <a:off x="6559089" y="3317266"/>
            <a:ext cx="828204" cy="10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9EDF62F-6C85-F737-3A42-E44815033526}"/>
              </a:ext>
            </a:extLst>
          </p:cNvPr>
          <p:cNvSpPr/>
          <p:nvPr/>
        </p:nvSpPr>
        <p:spPr>
          <a:xfrm>
            <a:off x="228600" y="2243615"/>
            <a:ext cx="6448926" cy="2601605"/>
          </a:xfrm>
          <a:prstGeom prst="rect">
            <a:avLst/>
          </a:prstGeom>
          <a:noFill/>
          <a:effectLst>
            <a:outerShdw blurRad="109476" dist="23000" dir="5400000" rotWithShape="0">
              <a:srgbClr val="FF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8E4872-0E89-5B54-29E6-32F7A3294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It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is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not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only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about the WIS2 Node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D61099-D1D0-71D0-1505-5496E1D0F286}"/>
              </a:ext>
            </a:extLst>
          </p:cNvPr>
          <p:cNvSpPr txBox="1"/>
          <p:nvPr/>
        </p:nvSpPr>
        <p:spPr>
          <a:xfrm>
            <a:off x="4028430" y="1894536"/>
            <a:ext cx="2127711" cy="6719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fr-FR" sz="1200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Observing</a:t>
            </a:r>
            <a:r>
              <a:rPr lang="fr-FR" sz="1200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platform data must </a:t>
            </a:r>
            <a:r>
              <a:rPr lang="fr-FR" sz="1200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fr-FR" sz="1200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WIS2 Node…</a:t>
            </a:r>
            <a:endParaRPr lang="fr-FR" sz="1200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07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67D5A-6348-CBCC-8A80-901071D77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6E53C-81E3-E69B-9ED3-D27B32AEE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Conclusion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87641-A8CE-06E7-53D0-D299C5A2B2C4}"/>
              </a:ext>
            </a:extLst>
          </p:cNvPr>
          <p:cNvSpPr txBox="1"/>
          <p:nvPr/>
        </p:nvSpPr>
        <p:spPr>
          <a:xfrm>
            <a:off x="397145" y="1317388"/>
            <a:ext cx="8051800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fr-FR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fr-FR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tempting</a:t>
            </a:r>
            <a:r>
              <a:rPr lang="fr-FR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Centres to run the software </a:t>
            </a:r>
            <a:r>
              <a:rPr lang="fr-FR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locally</a:t>
            </a:r>
            <a:r>
              <a:rPr lang="fr-FR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capabilities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(people and IT infrastructure) </a:t>
            </a: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fr-FR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unreliable</a:t>
            </a:r>
            <a:r>
              <a:rPr lang="fr-FR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option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the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context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of SOFF,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with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continuous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funding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externally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hosted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solutions, or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externally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supported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environment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are more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likely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to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ensure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a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mid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-, long-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term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compliance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with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GBON.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entire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communication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chain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(station -&gt; WIS2 Node) must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</a:t>
            </a:r>
            <a:r>
              <a:rPr lang="fr-FR" sz="2000" dirty="0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Verdana" panose="020B060403050404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considered</a:t>
            </a:r>
            <a:endParaRPr lang="en-FR" sz="2000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FR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28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2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>
                <a:solidFill>
                  <a:schemeClr val="bg1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5B170-A6B6-E6E1-37FD-FC394206B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80E7B9D-B865-26AA-B84E-2FA6EAB1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699934"/>
            <a:ext cx="7772400" cy="2069044"/>
          </a:xfrm>
        </p:spPr>
        <p:txBody>
          <a:bodyPr>
            <a:normAutofit/>
          </a:bodyPr>
          <a:lstStyle/>
          <a:p>
            <a:r>
              <a:rPr lang="en-US" altLang="ja-JP" dirty="0"/>
              <a:t>WIS2 roles: NC, DCPC and GISC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6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61DD0B75-42F6-B939-C850-0BA180FB4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519" y="4316499"/>
            <a:ext cx="1266119" cy="1158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366907-43AC-0C44-9723-9D7DDA6A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620" y="492800"/>
            <a:ext cx="5818761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CH" sz="2052" b="1" spc="-1">
                <a:solidFill>
                  <a:srgbClr val="5770BE"/>
                </a:solidFill>
                <a:latin typeface="Arial"/>
              </a:rPr>
              <a:t>WIS2 </a:t>
            </a:r>
            <a:r>
              <a:rPr lang="en-US" sz="2052" b="1" spc="-1" dirty="0">
                <a:solidFill>
                  <a:srgbClr val="5770BE"/>
                </a:solidFill>
                <a:latin typeface="Arial"/>
              </a:rPr>
              <a:t>Architecture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pic>
        <p:nvPicPr>
          <p:cNvPr id="13" name="Picture 12" descr="A picture containing text, balloon, transport, aircraft&#10;&#10;Description automatically generated">
            <a:extLst>
              <a:ext uri="{FF2B5EF4-FFF2-40B4-BE49-F238E27FC236}">
                <a16:creationId xmlns:a16="http://schemas.microsoft.com/office/drawing/2014/main" id="{12AF265A-E246-9A0C-F2F5-907CA0EECE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8385" y="1831588"/>
            <a:ext cx="1972386" cy="197238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7E44E01-6C95-9890-8948-7923BD4F24EE}"/>
              </a:ext>
            </a:extLst>
          </p:cNvPr>
          <p:cNvSpPr/>
          <p:nvPr/>
        </p:nvSpPr>
        <p:spPr>
          <a:xfrm>
            <a:off x="5719864" y="2393487"/>
            <a:ext cx="1303647" cy="848575"/>
          </a:xfrm>
          <a:prstGeom prst="rect">
            <a:avLst/>
          </a:prstGeom>
          <a:noFill/>
        </p:spPr>
        <p:txBody>
          <a:bodyPr wrap="none" lIns="64653" tIns="32326" rIns="64653" bIns="32326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545" b="1" dirty="0">
                <a:ln/>
                <a:solidFill>
                  <a:srgbClr val="003777"/>
                </a:solidFill>
              </a:rPr>
              <a:t>Global</a:t>
            </a:r>
          </a:p>
          <a:p>
            <a:pPr algn="ctr"/>
            <a:r>
              <a:rPr lang="en-US" sz="2545" b="1" dirty="0">
                <a:ln/>
                <a:solidFill>
                  <a:srgbClr val="003777"/>
                </a:solidFill>
              </a:rPr>
              <a:t> Services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0E9CE60-0A8D-A808-1631-443AF53A4291}"/>
              </a:ext>
            </a:extLst>
          </p:cNvPr>
          <p:cNvSpPr txBox="1"/>
          <p:nvPr/>
        </p:nvSpPr>
        <p:spPr>
          <a:xfrm>
            <a:off x="5114724" y="4710709"/>
            <a:ext cx="1266119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80" b="1" dirty="0">
                <a:solidFill>
                  <a:srgbClr val="1849D4"/>
                </a:solidFill>
              </a:rPr>
              <a:t>WIS2 node</a:t>
            </a:r>
            <a:endParaRPr lang="en-CH" sz="1980" b="1" dirty="0">
              <a:solidFill>
                <a:srgbClr val="1849D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9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balloon, transport, aircraft&#10;&#10;Description automatically generated">
            <a:extLst>
              <a:ext uri="{FF2B5EF4-FFF2-40B4-BE49-F238E27FC236}">
                <a16:creationId xmlns:a16="http://schemas.microsoft.com/office/drawing/2014/main" id="{7E7EBD5B-4FAD-AD0B-F8ED-D95BE179E2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6677" y="1855231"/>
            <a:ext cx="1972386" cy="19723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58F41E-C208-DBA0-C410-5123F264D00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615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69810" y="4364652"/>
            <a:ext cx="1266119" cy="1158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366907-43AC-0C44-9723-9D7DDA6A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620" y="486382"/>
            <a:ext cx="5818761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CH" sz="2052" b="1" spc="-1">
                <a:solidFill>
                  <a:srgbClr val="5770BE"/>
                </a:solidFill>
                <a:latin typeface="Arial"/>
              </a:rPr>
              <a:t>WIS2 </a:t>
            </a:r>
            <a:r>
              <a:rPr lang="en-US" sz="2052" b="1" spc="-1" dirty="0">
                <a:solidFill>
                  <a:srgbClr val="5770BE"/>
                </a:solidFill>
                <a:latin typeface="Arial"/>
              </a:rPr>
              <a:t>node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BD7D380-6A75-B24E-07F9-D0A2EF8B7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917526"/>
              </p:ext>
            </p:extLst>
          </p:nvPr>
        </p:nvGraphicFramePr>
        <p:xfrm>
          <a:off x="-323507" y="1873312"/>
          <a:ext cx="5746924" cy="280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A4368A4-7235-155A-F600-F0C124C94402}"/>
              </a:ext>
            </a:extLst>
          </p:cNvPr>
          <p:cNvSpPr/>
          <p:nvPr/>
        </p:nvSpPr>
        <p:spPr>
          <a:xfrm>
            <a:off x="5976019" y="2366686"/>
            <a:ext cx="1303647" cy="848575"/>
          </a:xfrm>
          <a:prstGeom prst="rect">
            <a:avLst/>
          </a:prstGeom>
          <a:noFill/>
        </p:spPr>
        <p:txBody>
          <a:bodyPr wrap="none" lIns="64653" tIns="32326" rIns="64653" bIns="32326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545" b="1" dirty="0">
                <a:ln/>
                <a:solidFill>
                  <a:srgbClr val="FFC000"/>
                </a:solidFill>
              </a:rPr>
              <a:t>Global</a:t>
            </a:r>
          </a:p>
          <a:p>
            <a:pPr algn="ctr"/>
            <a:r>
              <a:rPr lang="en-US" sz="2545" b="1" dirty="0">
                <a:ln/>
                <a:solidFill>
                  <a:srgbClr val="FFC000"/>
                </a:solidFill>
              </a:rPr>
              <a:t>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D8AFDA-4808-91D3-4A69-BC144A2653DE}"/>
              </a:ext>
            </a:extLst>
          </p:cNvPr>
          <p:cNvSpPr txBox="1"/>
          <p:nvPr/>
        </p:nvSpPr>
        <p:spPr>
          <a:xfrm>
            <a:off x="6172659" y="5516008"/>
            <a:ext cx="1266119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80" b="1" dirty="0">
                <a:solidFill>
                  <a:schemeClr val="tx2"/>
                </a:solidFill>
              </a:rPr>
              <a:t>WIS2 node</a:t>
            </a:r>
            <a:endParaRPr lang="en-CH" sz="1980" b="1" dirty="0">
              <a:solidFill>
                <a:schemeClr val="tx2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E103346-FDAD-6927-B2B6-AC61001AAB58}"/>
              </a:ext>
            </a:extLst>
          </p:cNvPr>
          <p:cNvCxnSpPr>
            <a:cxnSpLocks/>
          </p:cNvCxnSpPr>
          <p:nvPr/>
        </p:nvCxnSpPr>
        <p:spPr>
          <a:xfrm rot="5400000">
            <a:off x="5438987" y="4245300"/>
            <a:ext cx="1264495" cy="202849"/>
          </a:xfrm>
          <a:prstGeom prst="curvedConnector4">
            <a:avLst>
              <a:gd name="adj1" fmla="val 27098"/>
              <a:gd name="adj2" fmla="val 179681"/>
            </a:avLst>
          </a:prstGeom>
          <a:ln cap="sq">
            <a:bevel/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71B77FC-851C-50A8-318F-15AECBDFF159}"/>
              </a:ext>
            </a:extLst>
          </p:cNvPr>
          <p:cNvSpPr txBox="1"/>
          <p:nvPr/>
        </p:nvSpPr>
        <p:spPr>
          <a:xfrm rot="18724564">
            <a:off x="5466572" y="4370718"/>
            <a:ext cx="765021" cy="152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sz="989" dirty="0"/>
              <a:t>Subscribes to  </a:t>
            </a:r>
            <a:endParaRPr lang="en-CH" sz="989" dirty="0"/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CE27FE2B-A4E5-3C92-F881-069285141A6F}"/>
              </a:ext>
            </a:extLst>
          </p:cNvPr>
          <p:cNvCxnSpPr>
            <a:stCxn id="8" idx="2"/>
            <a:endCxn id="7" idx="0"/>
          </p:cNvCxnSpPr>
          <p:nvPr/>
        </p:nvCxnSpPr>
        <p:spPr>
          <a:xfrm>
            <a:off x="6602869" y="3827617"/>
            <a:ext cx="0" cy="5370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8044277-BDF1-ADDA-49E2-B2E1AC485C44}"/>
              </a:ext>
            </a:extLst>
          </p:cNvPr>
          <p:cNvSpPr txBox="1"/>
          <p:nvPr/>
        </p:nvSpPr>
        <p:spPr>
          <a:xfrm>
            <a:off x="6258483" y="3953175"/>
            <a:ext cx="738719" cy="30444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</a:lstStyle>
          <a:p>
            <a:r>
              <a:rPr lang="en-US" sz="989" b="1" dirty="0"/>
              <a:t>Downloads data</a:t>
            </a:r>
            <a:endParaRPr lang="en-CH" sz="989" b="1" dirty="0"/>
          </a:p>
        </p:txBody>
      </p:sp>
      <p:cxnSp>
        <p:nvCxnSpPr>
          <p:cNvPr id="148" name="Connector: Curved 147">
            <a:extLst>
              <a:ext uri="{FF2B5EF4-FFF2-40B4-BE49-F238E27FC236}">
                <a16:creationId xmlns:a16="http://schemas.microsoft.com/office/drawing/2014/main" id="{4404AEE8-F929-3DBD-12A3-8A25A98B372F}"/>
              </a:ext>
            </a:extLst>
          </p:cNvPr>
          <p:cNvCxnSpPr>
            <a:stCxn id="7" idx="3"/>
          </p:cNvCxnSpPr>
          <p:nvPr/>
        </p:nvCxnSpPr>
        <p:spPr>
          <a:xfrm flipH="1" flipV="1">
            <a:off x="6951977" y="3752266"/>
            <a:ext cx="283952" cy="1191570"/>
          </a:xfrm>
          <a:prstGeom prst="curvedConnector4">
            <a:avLst>
              <a:gd name="adj1" fmla="val -56922"/>
              <a:gd name="adj2" fmla="val 74303"/>
            </a:avLst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D9BA023-9A99-FB15-B0D1-3E662109F767}"/>
              </a:ext>
            </a:extLst>
          </p:cNvPr>
          <p:cNvSpPr txBox="1"/>
          <p:nvPr/>
        </p:nvSpPr>
        <p:spPr>
          <a:xfrm rot="19258275">
            <a:off x="6994762" y="3952212"/>
            <a:ext cx="1090257" cy="548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89" b="1" dirty="0"/>
              <a:t>Receives notifications of new data</a:t>
            </a:r>
            <a:endParaRPr lang="en-CH" sz="989" b="1" dirty="0"/>
          </a:p>
        </p:txBody>
      </p:sp>
    </p:spTree>
    <p:extLst>
      <p:ext uri="{BB962C8B-B14F-4D97-AF65-F5344CB8AC3E}">
        <p14:creationId xmlns:p14="http://schemas.microsoft.com/office/powerpoint/2010/main" val="61529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F3C0A-0A30-1E77-B5A7-35E025C7F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A174-2541-B7A0-A9CF-71FDC9544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620" y="492800"/>
            <a:ext cx="5818761" cy="627621"/>
          </a:xfrm>
        </p:spPr>
        <p:txBody>
          <a:bodyPr anchor="ctr">
            <a:normAutofit fontScale="90000"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GISC (</a:t>
            </a:r>
            <a:r>
              <a:rPr lang="en-GB" sz="2052" b="1" spc="-1" dirty="0">
                <a:solidFill>
                  <a:srgbClr val="5770BE"/>
                </a:solidFill>
                <a:latin typeface="Arial"/>
              </a:rPr>
              <a:t>Global Information System Centres) : Duties 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F9749C-A0A6-F13F-FDC4-AD8422945888}"/>
              </a:ext>
            </a:extLst>
          </p:cNvPr>
          <p:cNvSpPr txBox="1"/>
          <p:nvPr/>
        </p:nvSpPr>
        <p:spPr>
          <a:xfrm>
            <a:off x="368300" y="1292463"/>
            <a:ext cx="8051800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Manual on WIS :</a:t>
            </a: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Coordination of data sharing within its Area of Responsibility (</a:t>
            </a:r>
            <a:r>
              <a:rPr lang="en-GB" sz="16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AoR</a:t>
            </a: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 of training, support, other capacity building activities to WIS Centres within its </a:t>
            </a:r>
            <a:r>
              <a:rPr lang="en-GB" sz="16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AoR</a:t>
            </a: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Supporting continual improvement in quality of discovery metadata published by WIS Centres within its </a:t>
            </a:r>
            <a:r>
              <a:rPr lang="en-GB" sz="16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AoR</a:t>
            </a: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 of any global services included in the service offer;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system performance and data availability in its </a:t>
            </a:r>
            <a:r>
              <a:rPr lang="en-GB" sz="16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AoR</a:t>
            </a: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Coordinating the global operational performance of WIS;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Incident management.</a:t>
            </a:r>
            <a:endParaRPr lang="en-FR" sz="16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668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C9169-A0CB-B34F-4A85-3AF62AB1E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D60B0-0A58-032B-4714-4C1CB5022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620" y="492800"/>
            <a:ext cx="5818761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Who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are the </a:t>
            </a:r>
            <a:r>
              <a:rPr lang="fr-FR" sz="2052" b="1" spc="-1" dirty="0" err="1">
                <a:solidFill>
                  <a:srgbClr val="5770BE"/>
                </a:solidFill>
                <a:latin typeface="Arial"/>
              </a:rPr>
              <a:t>GISCs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 ?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21CB38-EE71-2488-ECA4-2E1B82741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037152"/>
              </p:ext>
            </p:extLst>
          </p:nvPr>
        </p:nvGraphicFramePr>
        <p:xfrm>
          <a:off x="571500" y="1243013"/>
          <a:ext cx="8191499" cy="4887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0451">
                  <a:extLst>
                    <a:ext uri="{9D8B030D-6E8A-4147-A177-3AD203B41FA5}">
                      <a16:colId xmlns:a16="http://schemas.microsoft.com/office/drawing/2014/main" val="2072267669"/>
                    </a:ext>
                  </a:extLst>
                </a:gridCol>
                <a:gridCol w="3056729">
                  <a:extLst>
                    <a:ext uri="{9D8B030D-6E8A-4147-A177-3AD203B41FA5}">
                      <a16:colId xmlns:a16="http://schemas.microsoft.com/office/drawing/2014/main" val="1692743667"/>
                    </a:ext>
                  </a:extLst>
                </a:gridCol>
                <a:gridCol w="3834319">
                  <a:extLst>
                    <a:ext uri="{9D8B030D-6E8A-4147-A177-3AD203B41FA5}">
                      <a16:colId xmlns:a16="http://schemas.microsoft.com/office/drawing/2014/main" val="2128495069"/>
                    </a:ext>
                  </a:extLst>
                </a:gridCol>
              </a:tblGrid>
              <a:tr h="2244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n-lt"/>
                        </a:rPr>
                        <a:t>Region</a:t>
                      </a:r>
                      <a:endParaRPr lang="en-GB" sz="1600" b="1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n-lt"/>
                        </a:rPr>
                        <a:t>Country</a:t>
                      </a:r>
                      <a:endParaRPr lang="en-GB" sz="1600" b="1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n-lt"/>
                        </a:rPr>
                        <a:t>Global Information System Centres (GISCs)</a:t>
                      </a:r>
                      <a:endParaRPr lang="en-GB" sz="1600" b="1" i="0" u="none" strike="noStrike" dirty="0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1511457369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Morocco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Casablanca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3593306424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South Africa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Pretoria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2647221664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China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Beijing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2714673817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India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New Delhi 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4280071327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Iran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Tehran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2762306652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Japan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Tokyo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1608212297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Republic of Korea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Seoul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1600189040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Saudi Arabia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Jeddah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1942958842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III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Brazil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Brasilia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1314416618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IV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United States of America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Washington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2764909742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V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Australia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Melbourne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521141677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VI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France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Toulouse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636560823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VI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Germany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Offenbach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1331164643"/>
                  </a:ext>
                </a:extLst>
              </a:tr>
              <a:tr h="273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VI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Russian Federation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Moscow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3456150397"/>
                  </a:ext>
                </a:extLst>
              </a:tr>
              <a:tr h="4704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VI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+mn-lt"/>
                        </a:rPr>
                        <a:t>United Kingdom of Great Britain and Northern Ireland</a:t>
                      </a:r>
                      <a:endParaRPr lang="en-GB" sz="1400" b="0" i="0" u="none" strike="noStrike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Exeter</a:t>
                      </a:r>
                      <a:endParaRPr lang="en-GB" sz="1400" b="0" i="0" u="none" strike="noStrike" dirty="0">
                        <a:solidFill>
                          <a:srgbClr val="656565"/>
                        </a:solidFill>
                        <a:effectLst/>
                        <a:latin typeface="+mn-lt"/>
                      </a:endParaRPr>
                    </a:p>
                  </a:txBody>
                  <a:tcPr marL="7687" marR="7687" marT="38434" marB="38434" anchor="b"/>
                </a:tc>
                <a:extLst>
                  <a:ext uri="{0D108BD9-81ED-4DB2-BD59-A6C34878D82A}">
                    <a16:rowId xmlns:a16="http://schemas.microsoft.com/office/drawing/2014/main" val="4044208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51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7D4F48-AB98-6146-796D-4FB739BE7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EA77D-E53A-6110-F903-19081767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11967"/>
            <a:ext cx="6966490" cy="627621"/>
          </a:xfrm>
        </p:spPr>
        <p:txBody>
          <a:bodyPr anchor="ctr">
            <a:normAutofit/>
          </a:bodyPr>
          <a:lstStyle/>
          <a:p>
            <a:pPr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GISC (</a:t>
            </a:r>
            <a:r>
              <a:rPr lang="en-GB" sz="2052" b="1" spc="-1" dirty="0">
                <a:solidFill>
                  <a:srgbClr val="5770BE"/>
                </a:solidFill>
                <a:latin typeface="Arial"/>
              </a:rPr>
              <a:t>Global Information System Centres) </a:t>
            </a:r>
            <a:r>
              <a:rPr lang="fr-FR" sz="2052" b="1" spc="-1" dirty="0">
                <a:solidFill>
                  <a:srgbClr val="5770BE"/>
                </a:solidFill>
                <a:latin typeface="Arial"/>
              </a:rPr>
              <a:t>in WIS 2.0</a:t>
            </a:r>
            <a:endParaRPr lang="en-CH" sz="2052" b="1" spc="-1" dirty="0">
              <a:solidFill>
                <a:srgbClr val="5770BE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68257E-B18C-65FD-254C-E20398EC8FD6}"/>
              </a:ext>
            </a:extLst>
          </p:cNvPr>
          <p:cNvSpPr txBox="1"/>
          <p:nvPr/>
        </p:nvSpPr>
        <p:spPr>
          <a:xfrm>
            <a:off x="397145" y="1139588"/>
            <a:ext cx="80518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WIS2.0, the management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slide - are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separate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done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Global Services.</a:t>
            </a:r>
          </a:p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 a recent meeting, all GISC were reminded of their duties in WIS2.0 context</a:t>
            </a:r>
            <a:endParaRPr lang="en-FR" sz="2000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 a minimum, GISC must be involved in the deployement process as described in the transition guide on WIS2.0. </a:t>
            </a:r>
            <a:endParaRPr lang="en-FR" sz="1600" dirty="0"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sz="1600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Two examples: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sz="1400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GISC Offenbach is providing a “WIS2 Node as a service” to Israël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FR" sz="1400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GISC Morocco is running WIS2 in a box in their Data Centre for a few countries in Africa. They helped installing WIS2 in a box in Burkina Faso.</a:t>
            </a:r>
          </a:p>
          <a:p>
            <a:pPr lvl="1" algn="ctr"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en-FR" dirty="0">
                <a:solidFill>
                  <a:srgbClr val="FF0000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Peer Advisors should liaise with the WIS Focal Point of the GISC to agree on the level of their contribution.</a:t>
            </a:r>
          </a:p>
        </p:txBody>
      </p:sp>
    </p:spTree>
    <p:extLst>
      <p:ext uri="{BB962C8B-B14F-4D97-AF65-F5344CB8AC3E}">
        <p14:creationId xmlns:p14="http://schemas.microsoft.com/office/powerpoint/2010/main" val="3155271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733CC-70CD-E246-4A24-9AB0A7D1C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1E9297F-81A3-EBCE-10F5-FFFA933B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699934"/>
            <a:ext cx="7772400" cy="2069044"/>
          </a:xfrm>
        </p:spPr>
        <p:txBody>
          <a:bodyPr>
            <a:normAutofit/>
          </a:bodyPr>
          <a:lstStyle/>
          <a:p>
            <a:r>
              <a:rPr lang="en-US" altLang="ja-JP" dirty="0"/>
              <a:t>WIS2 Nodes: Many choices…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176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52" b="1" spc="-1" dirty="0">
                <a:solidFill>
                  <a:srgbClr val="5770BE"/>
                </a:solidFill>
                <a:latin typeface="Arial"/>
              </a:rPr>
              <a:t>Choices, choices, choices…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BB27EF-55E6-BC45-244F-84DE96011D4A}"/>
              </a:ext>
            </a:extLst>
          </p:cNvPr>
          <p:cNvSpPr txBox="1"/>
          <p:nvPr/>
        </p:nvSpPr>
        <p:spPr>
          <a:xfrm>
            <a:off x="905933" y="1674674"/>
            <a:ext cx="752686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For providing data on WIS2, a WIS Centre must “operate” a WIS2 Node</a:t>
            </a:r>
          </a:p>
          <a:p>
            <a:pPr marL="342900" indent="-342900">
              <a:buFont typeface="Wingdings" pitchFamily="2" charset="2"/>
              <a:buChar char="Ø"/>
            </a:pPr>
            <a:endParaRPr lang="en-GB" sz="1800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Many choices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Which type of software : Open-source / Commercial software / Local implementation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Acquisition model for commercial software: CAPEX and OPEX / OPEX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Operating model : Self-Managed / Outsourced (commercial) / Outsource (community)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Running location : Locally / Partner organisation / Cloud</a:t>
            </a:r>
          </a:p>
          <a:p>
            <a:endParaRPr lang="en-FR" dirty="0"/>
          </a:p>
          <a:p>
            <a:endParaRPr lang="en-FR" dirty="0"/>
          </a:p>
          <a:p>
            <a:r>
              <a:rPr lang="en-FR" dirty="0"/>
              <a:t>This is not a one-size-fits-all situation.</a:t>
            </a:r>
          </a:p>
          <a:p>
            <a:endParaRPr lang="en-FR" dirty="0"/>
          </a:p>
          <a:p>
            <a:r>
              <a:rPr lang="en-FR" dirty="0"/>
              <a:t>The context of the Centre, the willingness of the GISC or other partners to support the countries are to be taken into consideration.</a:t>
            </a:r>
          </a:p>
        </p:txBody>
      </p:sp>
    </p:spTree>
    <p:extLst>
      <p:ext uri="{BB962C8B-B14F-4D97-AF65-F5344CB8AC3E}">
        <p14:creationId xmlns:p14="http://schemas.microsoft.com/office/powerpoint/2010/main" val="903881851"/>
      </p:ext>
    </p:extLst>
  </p:cSld>
  <p:clrMapOvr>
    <a:masterClrMapping/>
  </p:clrMapOvr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101290</TotalTime>
  <Words>1059</Words>
  <Application>Microsoft Macintosh PowerPoint</Application>
  <PresentationFormat>On-screen Show (4:3)</PresentationFormat>
  <Paragraphs>207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Verdana</vt:lpstr>
      <vt:lpstr>Wingdings</vt:lpstr>
      <vt:lpstr>WMO_BLUE_Powerpoint_en_fr</vt:lpstr>
      <vt:lpstr>PowerPoint Presentation</vt:lpstr>
      <vt:lpstr>WIS2 roles: NC, DCPC and GISC</vt:lpstr>
      <vt:lpstr>WIS2 Architecture</vt:lpstr>
      <vt:lpstr>WIS2 node</vt:lpstr>
      <vt:lpstr>GISC (Global Information System Centres) : Duties  </vt:lpstr>
      <vt:lpstr>Who are the GISCs ?</vt:lpstr>
      <vt:lpstr>GISC (Global Information System Centres) in WIS 2.0</vt:lpstr>
      <vt:lpstr>WIS2 Nodes: Many choices…</vt:lpstr>
      <vt:lpstr>Choices, choices, choices…</vt:lpstr>
      <vt:lpstr>Which, How, Where, Who…</vt:lpstr>
      <vt:lpstr>Step 1 : Assessing the context of the Centre</vt:lpstr>
      <vt:lpstr>Step 2 : Which software ?</vt:lpstr>
      <vt:lpstr>Step 3 : How to install ?</vt:lpstr>
      <vt:lpstr>Step 4 : Where to install ?</vt:lpstr>
      <vt:lpstr>Step 5 : Who to run ?</vt:lpstr>
      <vt:lpstr>It is not only about the WIS2 Node</vt:lpstr>
      <vt:lpstr>Conclusion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Etienne Charpentier</dc:creator>
  <cp:lastModifiedBy>Remy Giraud</cp:lastModifiedBy>
  <cp:revision>128</cp:revision>
  <dcterms:created xsi:type="dcterms:W3CDTF">2018-03-12T08:33:49Z</dcterms:created>
  <dcterms:modified xsi:type="dcterms:W3CDTF">2024-12-11T14:18:41Z</dcterms:modified>
</cp:coreProperties>
</file>