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67" r:id="rId6"/>
    <p:sldId id="364" r:id="rId7"/>
    <p:sldId id="368" r:id="rId8"/>
    <p:sldId id="365" r:id="rId9"/>
    <p:sldId id="372" r:id="rId10"/>
    <p:sldId id="371" r:id="rId11"/>
    <p:sldId id="370" r:id="rId12"/>
    <p:sldId id="373" r:id="rId13"/>
    <p:sldId id="396" r:id="rId14"/>
    <p:sldId id="260" r:id="rId15"/>
    <p:sldId id="402" r:id="rId16"/>
    <p:sldId id="366" r:id="rId17"/>
    <p:sldId id="378" r:id="rId18"/>
    <p:sldId id="403" r:id="rId19"/>
    <p:sldId id="379" r:id="rId20"/>
    <p:sldId id="369" r:id="rId21"/>
    <p:sldId id="404" r:id="rId22"/>
    <p:sldId id="363" r:id="rId23"/>
    <p:sldId id="345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3817" autoAdjust="0"/>
  </p:normalViewPr>
  <p:slideViewPr>
    <p:cSldViewPr snapToGrid="0" snapToObjects="1">
      <p:cViewPr varScale="1">
        <p:scale>
          <a:sx n="116" d="100"/>
          <a:sy n="116" d="100"/>
        </p:scale>
        <p:origin x="30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RA I WIGOS Workshop on AWS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02BB-CB61-4912-85EC-14C077801E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ysdvadsvabadfbfdssss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A46C-BEC2-443C-AC30-B059EEF0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6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RA I WIGOS Workshop on AWS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DDCE-DBAF-4EFC-B76C-D69C0CB6FF5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ysdvadsvabadfbfdssss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2B61-6A46-4C89-9789-AD6CA5ED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1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Označba mesta opomb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35844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4747F3-258E-4A96-A8A6-7830EC72DA3E}" type="slidenum">
              <a:rPr lang="sl-SI" altLang="sl-SI"/>
              <a:pPr/>
              <a:t>13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122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8000" y="1970944"/>
            <a:ext cx="10080000" cy="180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68000" y="3780000"/>
            <a:ext cx="1008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02262177-99E2-4142-83D5-B85D29DF02C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documents/20126/2071204/JCGM_200_2012.pdf/f0e1ad45-d337-bbeb-53a6-15fe649d0ff1" TargetMode="External"/><Relationship Id="rId2" Type="http://schemas.openxmlformats.org/officeDocument/2006/relationships/hyperlink" Target="https://library.wmo.int/doc_num.php?explnum_id=98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brary.wmo.int/index.php?lvl=notice_display&amp;id=17152#.YKdmN6FvFaQ" TargetMode="External"/><Relationship Id="rId5" Type="http://schemas.openxmlformats.org/officeDocument/2006/relationships/hyperlink" Target="https://community.wmo.int/activity-areas/imop/knowledge-sharing-portal" TargetMode="External"/><Relationship Id="rId4" Type="http://schemas.openxmlformats.org/officeDocument/2006/relationships/hyperlink" Target="https://www.bipm.org/documents/20126/2071204/JCGM_100_2008_E.pdf/cb0ef43f-baa5-11cf-3f85-4dcd86f77bd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R4pvWrYQyFpXmM&amp;tbnid=mJB0oSBJjnRDDM:&amp;ved=0CAUQjRw&amp;url=http://www.inmetro.gov.br/ccqm/organization.asp&amp;ei=3hVHUYbFL4akPeS9gKgL&amp;bvm=bv.43828540,d.ZWU&amp;psig=AFQjCNE_ZO12DxDigZzR0Imd_MQHVCNAbA&amp;ust=136369951125822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DB5FAA-8113-40BA-B0E7-54254D2C5D3F}"/>
              </a:ext>
            </a:extLst>
          </p:cNvPr>
          <p:cNvSpPr txBox="1">
            <a:spLocks/>
          </p:cNvSpPr>
          <p:nvPr/>
        </p:nvSpPr>
        <p:spPr>
          <a:xfrm>
            <a:off x="2285837" y="1809504"/>
            <a:ext cx="8278707" cy="2410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0090"/>
              </a:solidFill>
            </a:endParaRPr>
          </a:p>
          <a:p>
            <a:r>
              <a:rPr lang="en-US" sz="2800" kern="100" dirty="0">
                <a:effectLst/>
                <a:latin typeface="Verdana" panose="020B0604030504040204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Applicable approaches for traceability assurance in GBON stations </a:t>
            </a:r>
            <a:endParaRPr lang="sl-SI" sz="2800" kern="1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endParaRPr lang="en-US" sz="6000" b="1" dirty="0">
              <a:solidFill>
                <a:srgbClr val="00009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436331" y="3843184"/>
            <a:ext cx="1977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l-SI" sz="2400" i="1" dirty="0">
                <a:latin typeface="+mj-lt"/>
                <a:ea typeface="+mj-ea"/>
                <a:cs typeface="+mj-cs"/>
              </a:rPr>
              <a:t>Drago Groselj </a:t>
            </a:r>
            <a:endParaRPr lang="en-GB" sz="2400" i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05537C3-DFB6-4543-9C3C-130D1890CD00}"/>
              </a:ext>
            </a:extLst>
          </p:cNvPr>
          <p:cNvSpPr/>
          <p:nvPr/>
        </p:nvSpPr>
        <p:spPr>
          <a:xfrm>
            <a:off x="1488002" y="526654"/>
            <a:ext cx="9402420" cy="7682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Verdana" panose="020B0604030504040204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Online webinar on moving towards SOFF implementation – </a:t>
            </a:r>
            <a:endParaRPr lang="sl-SI" sz="1800" kern="1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Verdana" panose="020B0604030504040204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Calibration and field verification of the instruments in GBON stations </a:t>
            </a:r>
            <a:endParaRPr lang="sl-SI" sz="2400" dirty="0">
              <a:solidFill>
                <a:srgbClr val="00206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161F687-2C54-4D0F-A94A-78FB3FEC2657}"/>
              </a:ext>
            </a:extLst>
          </p:cNvPr>
          <p:cNvSpPr txBox="1"/>
          <p:nvPr/>
        </p:nvSpPr>
        <p:spPr>
          <a:xfrm>
            <a:off x="2036887" y="6211301"/>
            <a:ext cx="92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defRPr/>
            </a:pPr>
            <a:r>
              <a:rPr lang="sl-SI" sz="2000" dirty="0">
                <a:solidFill>
                  <a:srgbClr val="1F497D">
                    <a:lumMod val="75000"/>
                  </a:srgbClr>
                </a:solidFill>
              </a:rPr>
              <a:t>12</a:t>
            </a:r>
            <a:r>
              <a:rPr lang="sl-SI" sz="2000" baseline="30000" dirty="0">
                <a:solidFill>
                  <a:srgbClr val="1F497D">
                    <a:lumMod val="75000"/>
                  </a:srgbClr>
                </a:solidFill>
              </a:rPr>
              <a:t>th</a:t>
            </a:r>
            <a:r>
              <a:rPr lang="sl-SI" sz="2000" dirty="0">
                <a:solidFill>
                  <a:srgbClr val="1F497D">
                    <a:lumMod val="75000"/>
                  </a:srgbClr>
                </a:solidFill>
              </a:rPr>
              <a:t> November 2024</a:t>
            </a:r>
            <a:endParaRPr lang="en-GB" sz="20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2177-99E2-4142-83D5-B85D29DF02CF}" type="slidenum">
              <a:rPr lang="sl-SI" smtClean="0"/>
              <a:pPr/>
              <a:t>10</a:t>
            </a:fld>
            <a:endParaRPr lang="sl-SI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89922" y="68675"/>
            <a:ext cx="8876932" cy="6414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400" dirty="0"/>
              <a:t>WMO </a:t>
            </a:r>
            <a:r>
              <a:rPr lang="fr-FR" sz="4400" dirty="0"/>
              <a:t>Regional Instrument Centre</a:t>
            </a:r>
            <a:r>
              <a:rPr lang="sl-SI" sz="4400" dirty="0"/>
              <a:t>s</a:t>
            </a:r>
            <a:endParaRPr lang="fr-FR" sz="44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930129" y="1422951"/>
            <a:ext cx="2960496" cy="42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fr-FR" altLang="sl-SI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br>
              <a:rPr lang="fr-FR" altLang="sl-SI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endParaRPr lang="fr-FR" altLang="sl-SI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890626" y="1422951"/>
            <a:ext cx="3405753" cy="41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fr-FR" altLang="sl-SI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br>
              <a:rPr lang="fr-FR" altLang="sl-SI" sz="825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br>
              <a:rPr lang="fr-FR" altLang="sl-SI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endParaRPr lang="sl-SI" altLang="sl-SI" sz="825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5852822" y="4466677"/>
            <a:ext cx="207126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I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Alger (</a:t>
            </a:r>
            <a:r>
              <a:rPr lang="fr-FR" altLang="sl-SI" sz="1350" dirty="0" err="1">
                <a:solidFill>
                  <a:schemeClr val="tx2"/>
                </a:solidFill>
                <a:latin typeface="Trebuchet MS" panose="020B0603020202020204" pitchFamily="34" charset="0"/>
              </a:rPr>
              <a:t>Algeria</a:t>
            </a: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 err="1">
                <a:solidFill>
                  <a:schemeClr val="tx2"/>
                </a:solidFill>
                <a:latin typeface="Trebuchet MS" panose="020B0603020202020204" pitchFamily="34" charset="0"/>
              </a:rPr>
              <a:t>Cairo</a:t>
            </a: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 (</a:t>
            </a:r>
            <a:r>
              <a:rPr lang="fr-FR" altLang="sl-SI" sz="1350" dirty="0" err="1">
                <a:solidFill>
                  <a:schemeClr val="tx2"/>
                </a:solidFill>
                <a:latin typeface="Trebuchet MS" panose="020B0603020202020204" pitchFamily="34" charset="0"/>
              </a:rPr>
              <a:t>Egypt</a:t>
            </a: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Casablanca (</a:t>
            </a:r>
            <a:r>
              <a:rPr lang="fr-FR" altLang="sl-SI" sz="1350" dirty="0" err="1">
                <a:solidFill>
                  <a:schemeClr val="tx2"/>
                </a:solidFill>
                <a:latin typeface="Trebuchet MS" panose="020B0603020202020204" pitchFamily="34" charset="0"/>
              </a:rPr>
              <a:t>Morocco</a:t>
            </a: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Nairobi (Kenya)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Gaborone (Botswana)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endParaRPr lang="en-GB" sz="1350" dirty="0"/>
          </a:p>
        </p:txBody>
      </p:sp>
      <p:sp>
        <p:nvSpPr>
          <p:cNvPr id="13" name="Rectangle 3"/>
          <p:cNvSpPr/>
          <p:nvPr/>
        </p:nvSpPr>
        <p:spPr>
          <a:xfrm>
            <a:off x="7848154" y="2329030"/>
            <a:ext cx="1862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II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Beijing (China)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 *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Tsukuba (Japan)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 *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endParaRPr lang="en-GB" sz="1350" b="1" dirty="0"/>
          </a:p>
        </p:txBody>
      </p:sp>
      <p:sp>
        <p:nvSpPr>
          <p:cNvPr id="14" name="Rectangle 9"/>
          <p:cNvSpPr/>
          <p:nvPr/>
        </p:nvSpPr>
        <p:spPr>
          <a:xfrm>
            <a:off x="2188140" y="2220312"/>
            <a:ext cx="20272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IV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Bridgetown (Barbados)</a:t>
            </a:r>
            <a:endParaRPr lang="en-GB" sz="1350" dirty="0"/>
          </a:p>
        </p:txBody>
      </p:sp>
      <p:sp>
        <p:nvSpPr>
          <p:cNvPr id="15" name="Rectangle 10"/>
          <p:cNvSpPr/>
          <p:nvPr/>
        </p:nvSpPr>
        <p:spPr>
          <a:xfrm>
            <a:off x="7848154" y="3638276"/>
            <a:ext cx="213404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V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Manila (Philippines)</a:t>
            </a:r>
            <a:r>
              <a:rPr lang="sl-SI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Melbourne (Australia)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 *</a:t>
            </a:r>
            <a:endParaRPr lang="en-GB" sz="1350" b="1" dirty="0"/>
          </a:p>
        </p:txBody>
      </p:sp>
      <p:sp>
        <p:nvSpPr>
          <p:cNvPr id="16" name="Rectangle 11"/>
          <p:cNvSpPr/>
          <p:nvPr/>
        </p:nvSpPr>
        <p:spPr>
          <a:xfrm>
            <a:off x="5367601" y="868451"/>
            <a:ext cx="30795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VI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T</a:t>
            </a:r>
            <a:r>
              <a:rPr lang="sl-SI" altLang="sl-SI" sz="1350" dirty="0" err="1">
                <a:solidFill>
                  <a:schemeClr val="tx2"/>
                </a:solidFill>
                <a:latin typeface="Trebuchet MS" panose="020B0603020202020204" pitchFamily="34" charset="0"/>
              </a:rPr>
              <a:t>oulouse</a:t>
            </a: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 (France)</a:t>
            </a:r>
            <a:b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Bratislava (Slovakia)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 *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Ljubljana (Slovenia)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 *</a:t>
            </a:r>
          </a:p>
          <a:p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Munich, Hamburg (</a:t>
            </a:r>
            <a:r>
              <a:rPr lang="sl-SI" altLang="sl-SI" sz="135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Germany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) *</a:t>
            </a:r>
          </a:p>
          <a:p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Ankara (</a:t>
            </a:r>
            <a:r>
              <a:rPr lang="sl-SI" altLang="sl-SI" sz="135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Turkey</a:t>
            </a:r>
            <a:r>
              <a:rPr lang="sl-SI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) *</a:t>
            </a:r>
            <a:endParaRPr lang="fr-FR" altLang="sl-SI" sz="135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826621" y="4541166"/>
            <a:ext cx="22470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RA III</a:t>
            </a:r>
            <a:br>
              <a:rPr lang="fr-FR" altLang="sl-SI" sz="135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r-FR" altLang="sl-SI" sz="1350" dirty="0">
                <a:solidFill>
                  <a:schemeClr val="tx2"/>
                </a:solidFill>
                <a:latin typeface="Trebuchet MS" panose="020B0603020202020204" pitchFamily="34" charset="0"/>
              </a:rPr>
              <a:t>Buenos Aires (Argentina)</a:t>
            </a:r>
            <a:endParaRPr lang="fr-FR" altLang="sl-SI" sz="135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360" y="2378974"/>
            <a:ext cx="3303173" cy="1978075"/>
          </a:xfrm>
          <a:prstGeom prst="rect">
            <a:avLst/>
          </a:prstGeom>
        </p:spPr>
      </p:pic>
      <p:sp>
        <p:nvSpPr>
          <p:cNvPr id="19" name="Pravokotnik 18"/>
          <p:cNvSpPr/>
          <p:nvPr/>
        </p:nvSpPr>
        <p:spPr>
          <a:xfrm>
            <a:off x="3868486" y="6309502"/>
            <a:ext cx="679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600" dirty="0"/>
              <a:t>https://community.wmo.int/activity-areas/imop/Regional_Instrument_Centres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3936338" y="5837384"/>
            <a:ext cx="5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* </a:t>
            </a:r>
            <a:r>
              <a:rPr lang="sl-SI" dirty="0"/>
              <a:t> </a:t>
            </a:r>
            <a:r>
              <a:rPr lang="en-GB" dirty="0"/>
              <a:t>RIC is accredited according to ISO/IEC 17025.</a:t>
            </a:r>
          </a:p>
        </p:txBody>
      </p:sp>
    </p:spTree>
    <p:extLst>
      <p:ext uri="{BB962C8B-B14F-4D97-AF65-F5344CB8AC3E}">
        <p14:creationId xmlns:p14="http://schemas.microsoft.com/office/powerpoint/2010/main" val="39082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2177-99E2-4142-83D5-B85D29DF02CF}" type="slidenum">
              <a:rPr lang="sl-SI" smtClean="0"/>
              <a:pPr/>
              <a:t>11</a:t>
            </a:fld>
            <a:endParaRPr lang="sl-SI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6433" y="897026"/>
            <a:ext cx="10379133" cy="519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2438" indent="-452438"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sl-SI" altLang="sl-SI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An RIC shall assist Members of the Region, and possibly of other Regions, in </a:t>
            </a:r>
            <a:r>
              <a:rPr lang="en-GB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calibrating their national meteorological standards </a:t>
            </a: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and related environmental monitoring instruments;</a:t>
            </a:r>
            <a:endParaRPr lang="sl-SI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An RIC shall </a:t>
            </a:r>
            <a:r>
              <a:rPr lang="en-GB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participate in, and/or organize, interlaboratory comparisons</a:t>
            </a: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, and support instrument </a:t>
            </a:r>
            <a:r>
              <a:rPr lang="en-GB" sz="2000" dirty="0" err="1">
                <a:solidFill>
                  <a:schemeClr val="tx2"/>
                </a:solidFill>
                <a:cs typeface="Times New Roman" panose="02020603050405020304" pitchFamily="18" charset="0"/>
              </a:rPr>
              <a:t>intercomparisons</a:t>
            </a: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 following relevant WMO recommendations;</a:t>
            </a:r>
            <a:endParaRPr lang="sl-SI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According to relevant recommendations on the WMO Quality Management Framework, an RIC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shall make a positive contribution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to Members regarding the quality of measurements;</a:t>
            </a:r>
            <a:endParaRPr lang="sl-SI" sz="2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An RIC shall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advise Members on enquiries regarding instrument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performance, maintenance and the availability of relevant guidance materials;</a:t>
            </a:r>
            <a:endParaRPr lang="sl-SI" sz="2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An RIC shall </a:t>
            </a:r>
            <a:r>
              <a:rPr lang="en-GB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actively participate, or assist, in the organization of workshops </a:t>
            </a:r>
            <a:r>
              <a:rPr lang="en-GB" sz="2000" dirty="0">
                <a:solidFill>
                  <a:schemeClr val="tx2"/>
                </a:solidFill>
                <a:cs typeface="Times New Roman" panose="02020603050405020304" pitchFamily="18" charset="0"/>
              </a:rPr>
              <a:t>on calibration and maintenance of meteorological and related environmental instruments;</a:t>
            </a:r>
            <a:endParaRPr lang="sl-SI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sl-SI" altLang="sl-SI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134901" y="414901"/>
            <a:ext cx="10150665" cy="4270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dirty="0"/>
              <a:t>WMO ToR for RIC – </a:t>
            </a:r>
            <a:r>
              <a:rPr lang="sl-SI" dirty="0" err="1"/>
              <a:t>corresponding</a:t>
            </a:r>
            <a:r>
              <a:rPr lang="sl-SI" dirty="0"/>
              <a:t> </a:t>
            </a:r>
            <a:r>
              <a:rPr lang="sl-SI" dirty="0" err="1"/>
              <a:t>functions</a:t>
            </a:r>
            <a:r>
              <a:rPr lang="sl-SI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457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2177-99E2-4142-83D5-B85D29DF02CF}" type="slidenum">
              <a:rPr lang="sl-SI" smtClean="0"/>
              <a:pPr/>
              <a:t>12</a:t>
            </a:fld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877448" y="231747"/>
            <a:ext cx="6418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RICs calibration capabilities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988640" y="1361661"/>
          <a:ext cx="8214721" cy="4525965"/>
        </p:xfrm>
        <a:graphic>
          <a:graphicData uri="http://schemas.openxmlformats.org/drawingml/2006/table">
            <a:tbl>
              <a:tblPr/>
              <a:tblGrid>
                <a:gridCol w="53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2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1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73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699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9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humidity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Atmospheric pressure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Precipitation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radation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(air quality)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(electrical)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0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I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Algeria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II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7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III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7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IV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V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70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VI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 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9BC2E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56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56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Calibration capability without ISO/IEC 17025 accreditation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56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Calibration capability with ISO/IEC 17025 accreditation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8" marR="8428" marT="8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3706092" y="6033185"/>
            <a:ext cx="669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https://community.wmo.int/activity-areas/imop/Regional_Instrument_Centres</a:t>
            </a:r>
          </a:p>
        </p:txBody>
      </p:sp>
    </p:spTree>
    <p:extLst>
      <p:ext uri="{BB962C8B-B14F-4D97-AF65-F5344CB8AC3E}">
        <p14:creationId xmlns:p14="http://schemas.microsoft.com/office/powerpoint/2010/main" val="27433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739900" y="1331913"/>
            <a:ext cx="2465388" cy="72231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2"/>
                </a:solidFill>
              </a:rPr>
              <a:t>NMI, RIC, </a:t>
            </a:r>
          </a:p>
          <a:p>
            <a:pPr algn="ctr" eaLnBrk="1" hangingPunct="1">
              <a:defRPr/>
            </a:pPr>
            <a:r>
              <a:rPr lang="sl-SI" dirty="0" err="1">
                <a:solidFill>
                  <a:schemeClr val="tx2"/>
                </a:solidFill>
              </a:rPr>
              <a:t>Accreddited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err="1">
                <a:solidFill>
                  <a:schemeClr val="tx2"/>
                </a:solidFill>
              </a:rPr>
              <a:t>laboratory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981201" y="3089276"/>
            <a:ext cx="1992313" cy="7223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2"/>
                </a:solidFill>
              </a:rPr>
              <a:t>NMHS </a:t>
            </a:r>
            <a:r>
              <a:rPr lang="sl-SI" dirty="0" err="1">
                <a:solidFill>
                  <a:schemeClr val="tx2"/>
                </a:solidFill>
              </a:rPr>
              <a:t>Calibration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err="1">
                <a:solidFill>
                  <a:schemeClr val="tx2"/>
                </a:solidFill>
              </a:rPr>
              <a:t>laboratory</a:t>
            </a:r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14" name="Raven puščični konektor 13"/>
          <p:cNvCxnSpPr>
            <a:stCxn id="6" idx="2"/>
            <a:endCxn id="9" idx="0"/>
          </p:cNvCxnSpPr>
          <p:nvPr/>
        </p:nvCxnSpPr>
        <p:spPr>
          <a:xfrm>
            <a:off x="2971800" y="2054225"/>
            <a:ext cx="6350" cy="1035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aven konektor 67"/>
          <p:cNvCxnSpPr/>
          <p:nvPr/>
        </p:nvCxnSpPr>
        <p:spPr>
          <a:xfrm>
            <a:off x="1873250" y="2663826"/>
            <a:ext cx="8331200" cy="1111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PoljeZBesedilom 68"/>
          <p:cNvSpPr txBox="1">
            <a:spLocks noChangeArrowheads="1"/>
          </p:cNvSpPr>
          <p:nvPr/>
        </p:nvSpPr>
        <p:spPr bwMode="auto">
          <a:xfrm>
            <a:off x="8035925" y="2228850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External traceability</a:t>
            </a:r>
          </a:p>
        </p:txBody>
      </p:sp>
      <p:sp>
        <p:nvSpPr>
          <p:cNvPr id="28679" name="PoljeZBesedilom 69"/>
          <p:cNvSpPr txBox="1">
            <a:spLocks noChangeArrowheads="1"/>
          </p:cNvSpPr>
          <p:nvPr/>
        </p:nvSpPr>
        <p:spPr bwMode="auto">
          <a:xfrm>
            <a:off x="8043863" y="269557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Internal traceability</a:t>
            </a:r>
          </a:p>
        </p:txBody>
      </p:sp>
      <p:sp>
        <p:nvSpPr>
          <p:cNvPr id="34840" name="Rectangle 6"/>
          <p:cNvSpPr>
            <a:spLocks noChangeArrowheads="1"/>
          </p:cNvSpPr>
          <p:nvPr/>
        </p:nvSpPr>
        <p:spPr bwMode="auto">
          <a:xfrm>
            <a:off x="2666959" y="190500"/>
            <a:ext cx="7317301" cy="769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l-SI" sz="4400" dirty="0" err="1">
                <a:latin typeface="+mj-lt"/>
                <a:ea typeface="+mj-ea"/>
                <a:cs typeface="+mj-cs"/>
              </a:rPr>
              <a:t>Ground</a:t>
            </a:r>
            <a:r>
              <a:rPr lang="sl-SI" sz="4400" dirty="0">
                <a:latin typeface="+mj-lt"/>
                <a:ea typeface="+mj-ea"/>
                <a:cs typeface="+mj-cs"/>
              </a:rPr>
              <a:t> </a:t>
            </a:r>
            <a:r>
              <a:rPr lang="sl-SI" sz="4400" dirty="0" err="1">
                <a:latin typeface="+mj-lt"/>
                <a:ea typeface="+mj-ea"/>
                <a:cs typeface="+mj-cs"/>
              </a:rPr>
              <a:t>stations</a:t>
            </a:r>
            <a:r>
              <a:rPr lang="sl-SI" sz="4400" dirty="0">
                <a:latin typeface="+mj-lt"/>
                <a:ea typeface="+mj-ea"/>
                <a:cs typeface="+mj-cs"/>
              </a:rPr>
              <a:t> </a:t>
            </a:r>
            <a:r>
              <a:rPr lang="sl-SI" sz="4400" dirty="0" err="1">
                <a:latin typeface="+mj-lt"/>
                <a:ea typeface="+mj-ea"/>
                <a:cs typeface="+mj-cs"/>
              </a:rPr>
              <a:t>traceability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6410326" y="1331913"/>
            <a:ext cx="2620963" cy="72231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2"/>
                </a:solidFill>
              </a:rPr>
              <a:t>NMI, RIC,  </a:t>
            </a:r>
          </a:p>
          <a:p>
            <a:pPr algn="ctr" eaLnBrk="1" hangingPunct="1">
              <a:defRPr/>
            </a:pPr>
            <a:r>
              <a:rPr lang="sl-SI" dirty="0" err="1">
                <a:solidFill>
                  <a:schemeClr val="tx2"/>
                </a:solidFill>
              </a:rPr>
              <a:t>Accredited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err="1">
                <a:solidFill>
                  <a:schemeClr val="tx2"/>
                </a:solidFill>
              </a:rPr>
              <a:t>Laboratory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0" name="Pravokotnik 29"/>
          <p:cNvSpPr/>
          <p:nvPr/>
        </p:nvSpPr>
        <p:spPr>
          <a:xfrm>
            <a:off x="6670676" y="5362576"/>
            <a:ext cx="2100263" cy="7223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 err="1">
                <a:solidFill>
                  <a:schemeClr val="tx2"/>
                </a:solidFill>
              </a:rPr>
              <a:t>Ground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err="1">
                <a:solidFill>
                  <a:schemeClr val="tx2"/>
                </a:solidFill>
              </a:rPr>
              <a:t>stations</a:t>
            </a:r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31" name="Raven puščični konektor 30"/>
          <p:cNvCxnSpPr>
            <a:stCxn id="28" idx="2"/>
            <a:endCxn id="67" idx="0"/>
          </p:cNvCxnSpPr>
          <p:nvPr/>
        </p:nvCxnSpPr>
        <p:spPr>
          <a:xfrm>
            <a:off x="7720013" y="2054225"/>
            <a:ext cx="0" cy="15811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konektor 32"/>
          <p:cNvCxnSpPr>
            <a:stCxn id="67" idx="2"/>
            <a:endCxn id="30" idx="0"/>
          </p:cNvCxnSpPr>
          <p:nvPr/>
        </p:nvCxnSpPr>
        <p:spPr>
          <a:xfrm>
            <a:off x="7720013" y="4357689"/>
            <a:ext cx="0" cy="10048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ravokotnik 33"/>
          <p:cNvSpPr/>
          <p:nvPr/>
        </p:nvSpPr>
        <p:spPr>
          <a:xfrm>
            <a:off x="1933576" y="5362576"/>
            <a:ext cx="2100263" cy="7223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 err="1">
                <a:solidFill>
                  <a:schemeClr val="tx2"/>
                </a:solidFill>
              </a:rPr>
              <a:t>Ground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err="1">
                <a:solidFill>
                  <a:schemeClr val="tx2"/>
                </a:solidFill>
              </a:rPr>
              <a:t>stations</a:t>
            </a:r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40" name="Kolenski konektor 39"/>
          <p:cNvCxnSpPr>
            <a:stCxn id="9" idx="2"/>
            <a:endCxn id="34" idx="0"/>
          </p:cNvCxnSpPr>
          <p:nvPr/>
        </p:nvCxnSpPr>
        <p:spPr>
          <a:xfrm>
            <a:off x="2978150" y="3811589"/>
            <a:ext cx="6350" cy="155098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Kolenski konektor 47"/>
          <p:cNvCxnSpPr>
            <a:stCxn id="9" idx="3"/>
            <a:endCxn id="72" idx="0"/>
          </p:cNvCxnSpPr>
          <p:nvPr/>
        </p:nvCxnSpPr>
        <p:spPr>
          <a:xfrm>
            <a:off x="3973514" y="3449638"/>
            <a:ext cx="1387475" cy="715962"/>
          </a:xfrm>
          <a:prstGeom prst="bentConnector2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Kolenski konektor 53"/>
          <p:cNvCxnSpPr>
            <a:stCxn id="72" idx="2"/>
            <a:endCxn id="34" idx="3"/>
          </p:cNvCxnSpPr>
          <p:nvPr/>
        </p:nvCxnSpPr>
        <p:spPr>
          <a:xfrm rot="5400000">
            <a:off x="4279107" y="4642644"/>
            <a:ext cx="836612" cy="1327150"/>
          </a:xfrm>
          <a:prstGeom prst="bentConnector2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avokotnik 66"/>
          <p:cNvSpPr/>
          <p:nvPr/>
        </p:nvSpPr>
        <p:spPr>
          <a:xfrm>
            <a:off x="6670676" y="3635376"/>
            <a:ext cx="2100263" cy="7223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b="1" dirty="0" err="1">
                <a:solidFill>
                  <a:schemeClr val="tx2"/>
                </a:solidFill>
              </a:rPr>
              <a:t>Field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 err="1">
                <a:solidFill>
                  <a:schemeClr val="tx2"/>
                </a:solidFill>
              </a:rPr>
              <a:t>verification</a:t>
            </a:r>
            <a:r>
              <a:rPr lang="sl-SI" b="1" dirty="0">
                <a:solidFill>
                  <a:schemeClr val="tx2"/>
                </a:solidFill>
              </a:rPr>
              <a:t> kit</a:t>
            </a:r>
          </a:p>
        </p:txBody>
      </p:sp>
      <p:sp>
        <p:nvSpPr>
          <p:cNvPr id="72" name="Pravokotnik 71"/>
          <p:cNvSpPr/>
          <p:nvPr/>
        </p:nvSpPr>
        <p:spPr>
          <a:xfrm>
            <a:off x="4310063" y="4165601"/>
            <a:ext cx="2100262" cy="7223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63500" dir="27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b="1" dirty="0" err="1">
                <a:solidFill>
                  <a:schemeClr val="tx2"/>
                </a:solidFill>
              </a:rPr>
              <a:t>Field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 err="1">
                <a:solidFill>
                  <a:schemeClr val="tx2"/>
                </a:solidFill>
              </a:rPr>
              <a:t>verification</a:t>
            </a:r>
            <a:r>
              <a:rPr lang="sl-SI" b="1" dirty="0">
                <a:solidFill>
                  <a:schemeClr val="tx2"/>
                </a:solidFill>
              </a:rPr>
              <a:t> kit</a:t>
            </a:r>
          </a:p>
        </p:txBody>
      </p:sp>
    </p:spTree>
    <p:extLst>
      <p:ext uri="{BB962C8B-B14F-4D97-AF65-F5344CB8AC3E}">
        <p14:creationId xmlns:p14="http://schemas.microsoft.com/office/powerpoint/2010/main" val="16461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besedila 1"/>
          <p:cNvSpPr>
            <a:spLocks noGrp="1"/>
          </p:cNvSpPr>
          <p:nvPr>
            <p:ph type="body" sz="quarter" idx="4294967295"/>
          </p:nvPr>
        </p:nvSpPr>
        <p:spPr bwMode="auto">
          <a:xfrm>
            <a:off x="752483" y="1236663"/>
            <a:ext cx="11093528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Field </a:t>
            </a:r>
            <a:r>
              <a:rPr lang="sl-SI" sz="2800" dirty="0" err="1">
                <a:solidFill>
                  <a:schemeClr val="tx2"/>
                </a:solidFill>
              </a:rPr>
              <a:t>verification</a:t>
            </a:r>
            <a:r>
              <a:rPr lang="en-GB" sz="2800" dirty="0">
                <a:solidFill>
                  <a:schemeClr val="tx2"/>
                </a:solidFill>
              </a:rPr>
              <a:t> offers the ability to check/verify instrument on site. </a:t>
            </a:r>
            <a:endParaRPr lang="en-GB" altLang="sl-SI" sz="2800" dirty="0">
              <a:solidFill>
                <a:schemeClr val="tx2"/>
              </a:solidFill>
            </a:endParaRPr>
          </a:p>
          <a:p>
            <a:r>
              <a:rPr lang="en-GB" altLang="sl-SI" sz="2800" dirty="0">
                <a:solidFill>
                  <a:schemeClr val="tx2"/>
                </a:solidFill>
              </a:rPr>
              <a:t>Suitable also for NMHSs without calibration labs</a:t>
            </a:r>
            <a:r>
              <a:rPr lang="sl-SI" altLang="sl-SI" sz="2800" dirty="0">
                <a:solidFill>
                  <a:schemeClr val="tx2"/>
                </a:solidFill>
              </a:rPr>
              <a:t>.</a:t>
            </a:r>
            <a:endParaRPr lang="en-GB" altLang="sl-SI" sz="2800" dirty="0">
              <a:solidFill>
                <a:schemeClr val="tx2"/>
              </a:solidFill>
            </a:endParaRPr>
          </a:p>
          <a:p>
            <a:r>
              <a:rPr lang="en-GB" altLang="sl-SI" sz="2800" b="1" dirty="0">
                <a:solidFill>
                  <a:schemeClr val="tx2"/>
                </a:solidFill>
              </a:rPr>
              <a:t>Field verification is not calibration</a:t>
            </a:r>
            <a:r>
              <a:rPr lang="sl-SI" altLang="sl-SI" sz="2800" b="1" dirty="0">
                <a:solidFill>
                  <a:schemeClr val="tx2"/>
                </a:solidFill>
              </a:rPr>
              <a:t>.</a:t>
            </a:r>
            <a:endParaRPr lang="en-GB" altLang="sl-SI" sz="2800" b="1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Verification is usually done at one point against the working standard by placing the working standard as close to the instrument under </a:t>
            </a:r>
            <a:r>
              <a:rPr lang="sl-SI" sz="2800" dirty="0" err="1">
                <a:solidFill>
                  <a:schemeClr val="tx2"/>
                </a:solidFill>
              </a:rPr>
              <a:t>verification</a:t>
            </a:r>
            <a:r>
              <a:rPr lang="en-GB" sz="2800" dirty="0">
                <a:solidFill>
                  <a:schemeClr val="tx2"/>
                </a:solidFill>
              </a:rPr>
              <a:t> (</a:t>
            </a:r>
            <a:r>
              <a:rPr lang="sl-SI" sz="2800" dirty="0">
                <a:solidFill>
                  <a:schemeClr val="tx2"/>
                </a:solidFill>
              </a:rPr>
              <a:t>IUV</a:t>
            </a:r>
            <a:r>
              <a:rPr lang="en-GB" sz="2800" dirty="0">
                <a:solidFill>
                  <a:schemeClr val="tx2"/>
                </a:solidFill>
              </a:rPr>
              <a:t>) as possible.</a:t>
            </a:r>
            <a:endParaRPr lang="en-GB" altLang="sl-SI" sz="2800" dirty="0">
              <a:solidFill>
                <a:schemeClr val="tx2"/>
              </a:solidFill>
            </a:endParaRPr>
          </a:p>
          <a:p>
            <a:r>
              <a:rPr lang="en-GB" altLang="sl-SI" sz="2800" dirty="0">
                <a:solidFill>
                  <a:schemeClr val="tx2"/>
                </a:solidFill>
              </a:rPr>
              <a:t>Verification kit must be periodically recalibrated in</a:t>
            </a:r>
            <a:r>
              <a:rPr lang="sl-SI" altLang="sl-SI" sz="2800" dirty="0">
                <a:solidFill>
                  <a:schemeClr val="tx2"/>
                </a:solidFill>
              </a:rPr>
              <a:t> </a:t>
            </a:r>
            <a:r>
              <a:rPr lang="sl-SI" altLang="sl-SI" sz="2800" dirty="0" err="1">
                <a:solidFill>
                  <a:schemeClr val="tx2"/>
                </a:solidFill>
              </a:rPr>
              <a:t>calibration</a:t>
            </a:r>
            <a:r>
              <a:rPr lang="en-GB" altLang="sl-SI" sz="2800" dirty="0">
                <a:solidFill>
                  <a:schemeClr val="tx2"/>
                </a:solidFill>
              </a:rPr>
              <a:t> laboratory</a:t>
            </a:r>
            <a:r>
              <a:rPr lang="sl-SI" altLang="sl-SI" sz="2800" dirty="0">
                <a:solidFill>
                  <a:schemeClr val="tx2"/>
                </a:solidFill>
              </a:rPr>
              <a:t>.</a:t>
            </a:r>
          </a:p>
          <a:p>
            <a:r>
              <a:rPr lang="en-GB" altLang="sl-SI" sz="2800" dirty="0">
                <a:solidFill>
                  <a:schemeClr val="tx2"/>
                </a:solidFill>
              </a:rPr>
              <a:t>Suitable for traditional and AWS instruments</a:t>
            </a:r>
            <a:r>
              <a:rPr lang="sl-SI" altLang="sl-SI" sz="2800" dirty="0">
                <a:solidFill>
                  <a:schemeClr val="tx2"/>
                </a:solidFill>
              </a:rPr>
              <a:t>.</a:t>
            </a:r>
            <a:endParaRPr lang="en-GB" altLang="sl-SI" sz="2800" dirty="0">
              <a:solidFill>
                <a:schemeClr val="tx2"/>
              </a:solidFill>
            </a:endParaRPr>
          </a:p>
        </p:txBody>
      </p:sp>
      <p:sp>
        <p:nvSpPr>
          <p:cNvPr id="26627" name="Naslov 2"/>
          <p:cNvSpPr>
            <a:spLocks noGrp="1"/>
          </p:cNvSpPr>
          <p:nvPr>
            <p:ph type="title"/>
          </p:nvPr>
        </p:nvSpPr>
        <p:spPr bwMode="auto">
          <a:xfrm>
            <a:off x="1981201" y="270347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sl-SI" dirty="0"/>
              <a:t>Field verification </a:t>
            </a:r>
          </a:p>
        </p:txBody>
      </p:sp>
      <p:sp>
        <p:nvSpPr>
          <p:cNvPr id="27653" name="Ograda številke diapoz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89764" y="6492876"/>
            <a:ext cx="322103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266358-68BB-4174-8E0C-2420115ED9DB}" type="slidenum">
              <a:rPr lang="en-US" altLang="sl-SI">
                <a:solidFill>
                  <a:srgbClr val="6C6C6C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sl-SI">
              <a:solidFill>
                <a:srgbClr val="6C6C6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2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5B6FB9-9F26-3F22-B6DF-7D1C64CF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347"/>
            <a:ext cx="109728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Stabilization time must be allowed to reach temperature equilibrium between the working standard and the IUV. </a:t>
            </a:r>
          </a:p>
          <a:p>
            <a:r>
              <a:rPr lang="en-GB" sz="2800" dirty="0">
                <a:solidFill>
                  <a:schemeClr val="tx2"/>
                </a:solidFill>
              </a:rPr>
              <a:t>Attention must be paid to the proximity of the working standard to the IUV, the temperature gradients, the airflow, the pressure differences and any other factors that could influence the </a:t>
            </a:r>
            <a:r>
              <a:rPr lang="sl-SI" sz="2800" dirty="0" err="1">
                <a:solidFill>
                  <a:schemeClr val="tx2"/>
                </a:solidFill>
              </a:rPr>
              <a:t>verification</a:t>
            </a:r>
            <a:r>
              <a:rPr lang="en-GB" sz="2800" dirty="0">
                <a:solidFill>
                  <a:schemeClr val="tx2"/>
                </a:solidFill>
              </a:rPr>
              <a:t> results. </a:t>
            </a:r>
          </a:p>
          <a:p>
            <a:r>
              <a:rPr lang="en-GB" sz="2800" dirty="0">
                <a:solidFill>
                  <a:schemeClr val="tx2"/>
                </a:solidFill>
              </a:rPr>
              <a:t>The most important disadvantage is that the inspection is usually limited </a:t>
            </a:r>
            <a:r>
              <a:rPr lang="en-GB" sz="2800" b="1" dirty="0">
                <a:solidFill>
                  <a:schemeClr val="tx2"/>
                </a:solidFill>
              </a:rPr>
              <a:t>to one point</a:t>
            </a:r>
            <a:r>
              <a:rPr lang="en-GB" sz="2800" dirty="0">
                <a:solidFill>
                  <a:schemeClr val="tx2"/>
                </a:solidFill>
              </a:rPr>
              <a:t>. </a:t>
            </a:r>
          </a:p>
          <a:p>
            <a:r>
              <a:rPr lang="en-GB" sz="2800" dirty="0">
                <a:solidFill>
                  <a:schemeClr val="tx2"/>
                </a:solidFill>
              </a:rPr>
              <a:t>The second disadvantage is that if an error is reported, the IUV should be </a:t>
            </a:r>
            <a:r>
              <a:rPr lang="en-GB" sz="2800" b="1" dirty="0">
                <a:solidFill>
                  <a:schemeClr val="tx2"/>
                </a:solidFill>
              </a:rPr>
              <a:t>removed and replaced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sl-SI" sz="2800" dirty="0" err="1">
                <a:solidFill>
                  <a:schemeClr val="tx2"/>
                </a:solidFill>
              </a:rPr>
              <a:t>with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>a calibrated </a:t>
            </a:r>
            <a:r>
              <a:rPr lang="sl-SI" sz="2800" dirty="0">
                <a:solidFill>
                  <a:schemeClr val="tx2"/>
                </a:solidFill>
              </a:rPr>
              <a:t>instrument</a:t>
            </a:r>
            <a:r>
              <a:rPr lang="en-GB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1DFFCE7-B862-DA15-F25C-126CDA12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E7B29C48-A646-D671-5BFB-10EECBA9FD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1" y="270347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sl-SI" dirty="0"/>
              <a:t>Field verification </a:t>
            </a:r>
          </a:p>
        </p:txBody>
      </p:sp>
    </p:spTree>
    <p:extLst>
      <p:ext uri="{BB962C8B-B14F-4D97-AF65-F5344CB8AC3E}">
        <p14:creationId xmlns:p14="http://schemas.microsoft.com/office/powerpoint/2010/main" val="403610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742434" y="1047028"/>
            <a:ext cx="73628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sz="2400" dirty="0">
                <a:solidFill>
                  <a:schemeClr val="tx2"/>
                </a:solidFill>
              </a:rPr>
              <a:t>Robust instruments with display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</a:rPr>
              <a:t>  Battery powered with autonomy up to 8h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46836"/>
              </p:ext>
            </p:extLst>
          </p:nvPr>
        </p:nvGraphicFramePr>
        <p:xfrm>
          <a:off x="662780" y="2074383"/>
          <a:ext cx="4173537" cy="2124075"/>
        </p:xfrm>
        <a:graphic>
          <a:graphicData uri="http://schemas.openxmlformats.org/drawingml/2006/table">
            <a:tbl>
              <a:tblPr/>
              <a:tblGrid>
                <a:gridCol w="206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77788" marR="0" lvl="0" indent="-7778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Barometer with digital display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measure barometric pressure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Output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Digital display and RS232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Operating temperature range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-10 to 40°C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Power supply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Rechargeable battery pack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Operation time using battery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&gt;8h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Resolution (display)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0.01hPa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Measurement range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600 ... 1100 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Linearity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&lt;0.1 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Hysteresis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&lt;0.1 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Temperature dependence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0.1 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 accuracy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&lt;0.2 hPa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Long term stability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0.15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hPa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/year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60753"/>
              </p:ext>
            </p:extLst>
          </p:nvPr>
        </p:nvGraphicFramePr>
        <p:xfrm>
          <a:off x="5045601" y="2074383"/>
          <a:ext cx="4121150" cy="1295400"/>
        </p:xfrm>
        <a:graphic>
          <a:graphicData uri="http://schemas.openxmlformats.org/drawingml/2006/table">
            <a:tbl>
              <a:tblPr/>
              <a:tblGrid>
                <a:gridCol w="216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Thermometer with digital display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measure temperature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Output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Digital display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Power supply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Rechargeable battery pack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Operation time using battery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&gt;8h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Measurement range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​-40 ... +60 °C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​Temperature sensor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​Pt100 RTD IEC751 1/3 Class B ​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Resolution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0.1°C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31358"/>
              </p:ext>
            </p:extLst>
          </p:nvPr>
        </p:nvGraphicFramePr>
        <p:xfrm>
          <a:off x="701973" y="4462927"/>
          <a:ext cx="4173537" cy="1502655"/>
        </p:xfrm>
        <a:graphic>
          <a:graphicData uri="http://schemas.openxmlformats.org/drawingml/2006/table">
            <a:tbl>
              <a:tblPr/>
              <a:tblGrid>
                <a:gridCol w="216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7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Hygrometer with digital display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measure relative humidity</a:t>
                      </a:r>
                      <a:endParaRPr kumimoji="0" lang="sl-SI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Output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Digital display 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Power supply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Rechargeable battery pack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Operation time using battery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&gt;8h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Measurement range 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​0 ... 100 % RH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Resolution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0.1% RH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Accuracy at 20°C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&lt;1%</a:t>
                      </a:r>
                      <a:endParaRPr kumimoji="0" lang="sl-SI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Long-term stability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&lt;1 %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rh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/ year</a:t>
                      </a:r>
                      <a:endParaRPr kumimoji="0" lang="sl-S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80" name="Naslov 2"/>
          <p:cNvSpPr>
            <a:spLocks noGrp="1"/>
          </p:cNvSpPr>
          <p:nvPr>
            <p:ph type="title"/>
          </p:nvPr>
        </p:nvSpPr>
        <p:spPr bwMode="auto">
          <a:xfrm>
            <a:off x="1981200" y="344489"/>
            <a:ext cx="8229600" cy="6127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sl-SI" sz="2800" b="1" dirty="0">
                <a:solidFill>
                  <a:schemeClr val="accent1">
                    <a:lumMod val="75000"/>
                  </a:schemeClr>
                </a:solidFill>
              </a:rPr>
              <a:t>Specification of field verification kit - example</a:t>
            </a:r>
          </a:p>
        </p:txBody>
      </p:sp>
      <p:grpSp>
        <p:nvGrpSpPr>
          <p:cNvPr id="29805" name="Group 5"/>
          <p:cNvGrpSpPr>
            <a:grpSpLocks/>
          </p:cNvGrpSpPr>
          <p:nvPr/>
        </p:nvGrpSpPr>
        <p:grpSpPr bwMode="auto">
          <a:xfrm>
            <a:off x="9732615" y="944691"/>
            <a:ext cx="2022475" cy="2230437"/>
            <a:chOff x="1429" y="1026"/>
            <a:chExt cx="2993" cy="2851"/>
          </a:xfrm>
        </p:grpSpPr>
        <p:pic>
          <p:nvPicPr>
            <p:cNvPr id="2980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026"/>
              <a:ext cx="2890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09" name="Rectangle 7"/>
            <p:cNvSpPr>
              <a:spLocks noChangeArrowheads="1"/>
            </p:cNvSpPr>
            <p:nvPr/>
          </p:nvSpPr>
          <p:spPr bwMode="auto">
            <a:xfrm>
              <a:off x="3923" y="1480"/>
              <a:ext cx="408" cy="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9810" name="Rectangle 8"/>
            <p:cNvSpPr>
              <a:spLocks noChangeArrowheads="1"/>
            </p:cNvSpPr>
            <p:nvPr/>
          </p:nvSpPr>
          <p:spPr bwMode="auto">
            <a:xfrm>
              <a:off x="4014" y="2704"/>
              <a:ext cx="40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9811" name="Rectangle 9"/>
            <p:cNvSpPr>
              <a:spLocks noChangeArrowheads="1"/>
            </p:cNvSpPr>
            <p:nvPr/>
          </p:nvSpPr>
          <p:spPr bwMode="auto">
            <a:xfrm>
              <a:off x="1429" y="2432"/>
              <a:ext cx="40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29807" name="Ograda številke diapozitiva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89764" y="6492876"/>
            <a:ext cx="322103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7748B4-DF92-4267-9D62-9F729899E3AA}" type="slidenum">
              <a:rPr lang="en-US" altLang="sl-SI">
                <a:solidFill>
                  <a:srgbClr val="6C6C6C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sl-SI">
              <a:solidFill>
                <a:srgbClr val="6C6C6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H:\Služba_BackUp\Regionalni Instrumentacijski center\2013 Building resiliance to disaster\Montenegro\Slike\Dsc00738_2.jpg">
            <a:extLst>
              <a:ext uri="{FF2B5EF4-FFF2-40B4-BE49-F238E27FC236}">
                <a16:creationId xmlns:a16="http://schemas.microsoft.com/office/drawing/2014/main" id="{5860480A-CCE9-978F-30FA-C31C8421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80" y="3511973"/>
            <a:ext cx="23399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4">
            <a:extLst>
              <a:ext uri="{FF2B5EF4-FFF2-40B4-BE49-F238E27FC236}">
                <a16:creationId xmlns:a16="http://schemas.microsoft.com/office/drawing/2014/main" id="{1BA04FEA-63F0-7F68-848D-974C44BE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3518330"/>
            <a:ext cx="23447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0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58978"/>
              </p:ext>
            </p:extLst>
          </p:nvPr>
        </p:nvGraphicFramePr>
        <p:xfrm>
          <a:off x="1758092" y="1662113"/>
          <a:ext cx="8685771" cy="293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88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Instrument</a:t>
                      </a:r>
                    </a:p>
                  </a:txBody>
                  <a:tcPr marL="91438" marR="91438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Comparison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method</a:t>
                      </a:r>
                      <a:endParaRPr lang="sl-SI" sz="1800" dirty="0"/>
                    </a:p>
                  </a:txBody>
                  <a:tcPr marL="91438" marR="91438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Laboratory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uncertainty</a:t>
                      </a:r>
                      <a:endParaRPr lang="sl-SI" sz="1800" dirty="0"/>
                    </a:p>
                  </a:txBody>
                  <a:tcPr marL="91438" marR="91438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Field</a:t>
                      </a:r>
                      <a:r>
                        <a:rPr lang="sl-SI" sz="1800" dirty="0"/>
                        <a:t> tolerance</a:t>
                      </a:r>
                    </a:p>
                  </a:txBody>
                  <a:tcPr marL="91438" marR="91438" marT="45735" marB="457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8">
                <a:tc>
                  <a:txBody>
                    <a:bodyPr/>
                    <a:lstStyle/>
                    <a:p>
                      <a:r>
                        <a:rPr lang="sl-SI" sz="1800" dirty="0" err="1"/>
                        <a:t>Pressure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Within</a:t>
                      </a:r>
                      <a:r>
                        <a:rPr lang="sl-SI" sz="1800" baseline="0" dirty="0"/>
                        <a:t> Stevenson </a:t>
                      </a:r>
                      <a:r>
                        <a:rPr lang="sl-SI" sz="1800" baseline="0" dirty="0" err="1"/>
                        <a:t>scr</a:t>
                      </a:r>
                      <a:r>
                        <a:rPr lang="sl-SI" sz="1800" baseline="0" dirty="0"/>
                        <a:t>.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0.3hPa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0.5hPa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8">
                <a:tc>
                  <a:txBody>
                    <a:bodyPr/>
                    <a:lstStyle/>
                    <a:p>
                      <a:r>
                        <a:rPr lang="sl-SI" sz="1800" dirty="0"/>
                        <a:t>Temperature</a:t>
                      </a:r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err="1"/>
                        <a:t>Within</a:t>
                      </a:r>
                      <a:r>
                        <a:rPr lang="sl-SI" sz="1800" baseline="0" dirty="0"/>
                        <a:t> Stevenson </a:t>
                      </a:r>
                      <a:r>
                        <a:rPr lang="sl-SI" sz="1800" baseline="0" dirty="0" err="1"/>
                        <a:t>scr</a:t>
                      </a:r>
                      <a:r>
                        <a:rPr lang="sl-SI" sz="1800" baseline="0" dirty="0"/>
                        <a:t>.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0.1K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0.3K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88">
                <a:tc>
                  <a:txBody>
                    <a:bodyPr/>
                    <a:lstStyle/>
                    <a:p>
                      <a:r>
                        <a:rPr lang="sl-SI" sz="1800" dirty="0" err="1"/>
                        <a:t>Relative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humidity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err="1"/>
                        <a:t>Within</a:t>
                      </a:r>
                      <a:r>
                        <a:rPr lang="sl-SI" sz="1800" baseline="0" dirty="0"/>
                        <a:t> Stevenson </a:t>
                      </a:r>
                      <a:r>
                        <a:rPr lang="sl-SI" sz="1800" baseline="0" dirty="0" err="1"/>
                        <a:t>scr</a:t>
                      </a:r>
                      <a:r>
                        <a:rPr lang="sl-SI" sz="1800" baseline="0" dirty="0"/>
                        <a:t>.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2%</a:t>
                      </a:r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4%</a:t>
                      </a:r>
                    </a:p>
                  </a:txBody>
                  <a:tcPr marL="91438" marR="91438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r>
                        <a:rPr lang="sl-SI" sz="1800" dirty="0" err="1"/>
                        <a:t>Wind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direction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err="1"/>
                        <a:t>Compass</a:t>
                      </a:r>
                      <a:endParaRPr lang="sl-SI" sz="1800" dirty="0"/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5%</a:t>
                      </a:r>
                    </a:p>
                  </a:txBody>
                  <a:tcPr marL="91438" marR="91438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10%</a:t>
                      </a:r>
                    </a:p>
                  </a:txBody>
                  <a:tcPr marL="91438" marR="91438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3967163" y="769939"/>
            <a:ext cx="42148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sl-SI"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 of field tolerances</a:t>
            </a:r>
          </a:p>
        </p:txBody>
      </p:sp>
    </p:spTree>
    <p:extLst>
      <p:ext uri="{BB962C8B-B14F-4D97-AF65-F5344CB8AC3E}">
        <p14:creationId xmlns:p14="http://schemas.microsoft.com/office/powerpoint/2010/main" val="151343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33E745E-249B-2AF7-815F-BB597E07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F5642A5-DAC6-0AA2-71BD-2147E3ED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6231"/>
              </p:ext>
            </p:extLst>
          </p:nvPr>
        </p:nvGraphicFramePr>
        <p:xfrm>
          <a:off x="906162" y="737780"/>
          <a:ext cx="10379676" cy="459249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189838">
                  <a:extLst>
                    <a:ext uri="{9D8B030D-6E8A-4147-A177-3AD203B41FA5}">
                      <a16:colId xmlns:a16="http://schemas.microsoft.com/office/drawing/2014/main" val="681161924"/>
                    </a:ext>
                  </a:extLst>
                </a:gridCol>
                <a:gridCol w="5189838">
                  <a:extLst>
                    <a:ext uri="{9D8B030D-6E8A-4147-A177-3AD203B41FA5}">
                      <a16:colId xmlns:a16="http://schemas.microsoft.com/office/drawing/2014/main" val="1780870655"/>
                    </a:ext>
                  </a:extLst>
                </a:gridCol>
              </a:tblGrid>
              <a:tr h="377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Calibration laboratory</a:t>
                      </a:r>
                      <a:endParaRPr lang="sl-S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Field verification</a:t>
                      </a:r>
                      <a:endParaRPr lang="sl-S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2107416"/>
                  </a:ext>
                </a:extLst>
              </a:tr>
              <a:tr h="69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Large investment </a:t>
                      </a:r>
                      <a:r>
                        <a:rPr lang="sl-SI" sz="2000" b="0" kern="100" noProof="0" dirty="0">
                          <a:effectLst/>
                        </a:rPr>
                        <a:t>i</a:t>
                      </a:r>
                      <a:r>
                        <a:rPr lang="en-US" sz="2000" b="0" kern="100" noProof="0" dirty="0">
                          <a:effectLst/>
                        </a:rPr>
                        <a:t>n premises, infrastructure and human resources 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Initial calibration of instruments followed by one point field verification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6531433"/>
                  </a:ext>
                </a:extLst>
              </a:tr>
              <a:tr h="67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Training of </a:t>
                      </a:r>
                      <a:r>
                        <a:rPr lang="sl-SI" sz="2000" b="0" kern="100" noProof="0" dirty="0" err="1">
                          <a:effectLst/>
                        </a:rPr>
                        <a:t>calibration</a:t>
                      </a:r>
                      <a:r>
                        <a:rPr lang="sl-SI" sz="2000" b="0" kern="100" noProof="0" dirty="0">
                          <a:effectLst/>
                        </a:rPr>
                        <a:t> </a:t>
                      </a:r>
                      <a:r>
                        <a:rPr lang="en-US" sz="2000" b="0" kern="100" noProof="0" dirty="0">
                          <a:effectLst/>
                        </a:rPr>
                        <a:t>laboratory personnel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Moderate investment in transfer standards for verification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805544"/>
                  </a:ext>
                </a:extLst>
              </a:tr>
              <a:tr h="67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Standard operating procedures for calibration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Periodic recalibration of transfer standard – verification kit (NMI, RIC)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784247"/>
                  </a:ext>
                </a:extLst>
              </a:tr>
              <a:tr h="660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Logistics of equipment to laboratory and back to me</a:t>
                      </a:r>
                      <a:r>
                        <a:rPr lang="sl-SI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suring</a:t>
                      </a:r>
                      <a:r>
                        <a:rPr lang="en-US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Specific training for personnel providing field verification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3240205"/>
                  </a:ext>
                </a:extLst>
              </a:tr>
              <a:tr h="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ISO/IEC 17025 accreditation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sl-SI" sz="2000" b="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sl-SI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2000" b="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calibrated</a:t>
                      </a:r>
                      <a:r>
                        <a:rPr lang="sl-SI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2000" b="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spare</a:t>
                      </a:r>
                      <a:r>
                        <a:rPr lang="sl-SI" sz="2000" b="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2000" b="0" kern="100" noProof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instruments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482464"/>
                  </a:ext>
                </a:extLst>
              </a:tr>
              <a:tr h="45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noProof="0" dirty="0">
                          <a:effectLst/>
                        </a:rPr>
                        <a:t>Resources needed for ongoing operation and maintenance – traceability of laboratory standards 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noProof="0" dirty="0">
                          <a:effectLst/>
                        </a:rPr>
                        <a:t>Lack of guidance on field verification and field tolerances</a:t>
                      </a: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03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5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19</a:t>
            </a:fld>
            <a:endParaRPr lang="en-US"/>
          </a:p>
        </p:txBody>
      </p:sp>
      <p:sp>
        <p:nvSpPr>
          <p:cNvPr id="4" name="Pravokotnik 5"/>
          <p:cNvSpPr>
            <a:spLocks noChangeArrowheads="1"/>
          </p:cNvSpPr>
          <p:nvPr/>
        </p:nvSpPr>
        <p:spPr bwMode="auto">
          <a:xfrm>
            <a:off x="713992" y="358778"/>
            <a:ext cx="1561068" cy="4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lnSpc>
                <a:spcPct val="115000"/>
              </a:lnSpc>
              <a:buSzPts val="1200"/>
            </a:pPr>
            <a:r>
              <a:rPr lang="sl-SI" altLang="en-US" sz="2400" dirty="0" err="1">
                <a:latin typeface="+mj-lt"/>
                <a:ea typeface="+mj-ea"/>
                <a:cs typeface="+mj-cs"/>
              </a:rPr>
              <a:t>References</a:t>
            </a:r>
            <a:endParaRPr lang="en-US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13992" y="1226453"/>
            <a:ext cx="10684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Guide to Instruments and Methods of Observation</a:t>
            </a:r>
            <a:r>
              <a:rPr lang="sl-SI" dirty="0"/>
              <a:t>, </a:t>
            </a:r>
            <a:r>
              <a:rPr lang="en-GB" dirty="0"/>
              <a:t>2018 edition - Volume </a:t>
            </a:r>
            <a:r>
              <a:rPr lang="sl-SI" dirty="0"/>
              <a:t>I</a:t>
            </a:r>
            <a:r>
              <a:rPr lang="en-GB" dirty="0"/>
              <a:t>:</a:t>
            </a:r>
            <a:r>
              <a:rPr lang="sl-SI" dirty="0"/>
              <a:t> </a:t>
            </a:r>
            <a:r>
              <a:rPr lang="sl-SI" dirty="0" err="1"/>
              <a:t>Measurement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Meteorological</a:t>
            </a:r>
            <a:r>
              <a:rPr lang="sl-SI" dirty="0"/>
              <a:t> </a:t>
            </a:r>
            <a:r>
              <a:rPr lang="sl-SI" dirty="0" err="1"/>
              <a:t>Variables</a:t>
            </a:r>
            <a:r>
              <a:rPr lang="en-GB" dirty="0"/>
              <a:t>,</a:t>
            </a:r>
            <a:r>
              <a:rPr lang="it-IT" dirty="0"/>
              <a:t>, </a:t>
            </a:r>
            <a:r>
              <a:rPr lang="it-IT" dirty="0" err="1"/>
              <a:t>Annex</a:t>
            </a:r>
            <a:r>
              <a:rPr lang="it-IT" dirty="0"/>
              <a:t> </a:t>
            </a:r>
            <a:r>
              <a:rPr lang="sl-SI" dirty="0"/>
              <a:t>1</a:t>
            </a:r>
            <a:r>
              <a:rPr lang="it-IT" dirty="0"/>
              <a:t>.</a:t>
            </a:r>
            <a:r>
              <a:rPr lang="sl-SI" dirty="0"/>
              <a:t>B,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traceability</a:t>
            </a:r>
            <a:r>
              <a:rPr lang="sl-SI" dirty="0"/>
              <a:t> </a:t>
            </a:r>
            <a:r>
              <a:rPr lang="sl-SI" dirty="0" err="1"/>
              <a:t>assurance</a:t>
            </a:r>
            <a:r>
              <a:rPr lang="sl-SI" dirty="0"/>
              <a:t> </a:t>
            </a:r>
            <a:r>
              <a:rPr lang="sl-SI" dirty="0">
                <a:hlinkClick r:id="rId2"/>
              </a:rPr>
              <a:t>https://library.wmo.int/doc_num.php?explnum_id=9869</a:t>
            </a:r>
            <a:r>
              <a:rPr lang="sl-SI" dirty="0"/>
              <a:t>, </a:t>
            </a:r>
            <a:endParaRPr lang="en-GB" dirty="0"/>
          </a:p>
          <a:p>
            <a:r>
              <a:rPr lang="sl-SI" dirty="0"/>
              <a:t> </a:t>
            </a:r>
            <a:endParaRPr lang="en-GB" b="1" dirty="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4C3EAFC3-EE80-FC59-5DBD-746DF76E177B}"/>
              </a:ext>
            </a:extLst>
          </p:cNvPr>
          <p:cNvSpPr/>
          <p:nvPr/>
        </p:nvSpPr>
        <p:spPr>
          <a:xfrm>
            <a:off x="713992" y="2244825"/>
            <a:ext cx="11370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</a:t>
            </a:r>
            <a:r>
              <a:rPr lang="en-GB" dirty="0" err="1"/>
              <a:t>nternational</a:t>
            </a:r>
            <a:r>
              <a:rPr lang="en-GB" dirty="0"/>
              <a:t> vocabulary of metrology – Basic and general concepts and associated terms (VIM) </a:t>
            </a:r>
            <a:endParaRPr lang="sl-SI" dirty="0"/>
          </a:p>
          <a:p>
            <a:r>
              <a:rPr lang="sl-SI" dirty="0">
                <a:hlinkClick r:id="rId3"/>
              </a:rPr>
              <a:t>https://www.bipm.org/documents/20126/2071204/JCGM_200_2012.pdf/f0e1ad45-d337-bbeb-53a6-15fe649d0ff1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Guide</a:t>
            </a:r>
            <a:r>
              <a:rPr lang="sl-SI" dirty="0"/>
              <a:t> on </a:t>
            </a:r>
            <a:r>
              <a:rPr lang="sl-SI" dirty="0" err="1"/>
              <a:t>expression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uncertainty</a:t>
            </a:r>
            <a:endParaRPr lang="sl-SI" dirty="0"/>
          </a:p>
          <a:p>
            <a:r>
              <a:rPr lang="en-GB" dirty="0">
                <a:hlinkClick r:id="rId4"/>
              </a:rPr>
              <a:t>https://www.bipm.org/documents/20126/2071204/JCGM_100_2008_E.pdf/cb0ef43f-baa5-11cf-3f85-4dcd86f77bd6</a:t>
            </a:r>
            <a:endParaRPr lang="sl-SI" dirty="0"/>
          </a:p>
          <a:p>
            <a:endParaRPr lang="sl-SI" dirty="0"/>
          </a:p>
          <a:p>
            <a:pPr marR="82400"/>
            <a:r>
              <a:rPr lang="en-GB" dirty="0">
                <a:latin typeface="Calibri" panose="020F0502020204030204" pitchFamily="34" charset="0"/>
              </a:rPr>
              <a:t>WMO Knowledge Sharing Portal</a:t>
            </a:r>
          </a:p>
          <a:p>
            <a:pPr marR="12960"/>
            <a:r>
              <a:rPr lang="en-GB" dirty="0">
                <a:latin typeface="Calibri" panose="020F0502020204030204" pitchFamily="34" charset="0"/>
                <a:hlinkClick r:id="rId5"/>
              </a:rPr>
              <a:t>https://community.wmo.int/activity-areas/imop/knowledge-sharing-portal</a:t>
            </a:r>
            <a:endParaRPr lang="sl-SI" dirty="0">
              <a:latin typeface="Calibri" panose="020F0502020204030204" pitchFamily="34" charset="0"/>
            </a:endParaRPr>
          </a:p>
          <a:p>
            <a:pPr marR="12960"/>
            <a:endParaRPr lang="sl-SI" dirty="0">
              <a:latin typeface="Calibri" panose="020F0502020204030204" pitchFamily="34" charset="0"/>
            </a:endParaRPr>
          </a:p>
          <a:p>
            <a:pPr marR="12960"/>
            <a:r>
              <a:rPr lang="sl-SI" dirty="0"/>
              <a:t>IOM </a:t>
            </a:r>
            <a:r>
              <a:rPr lang="sl-SI" dirty="0" err="1"/>
              <a:t>report</a:t>
            </a:r>
            <a:r>
              <a:rPr lang="sl-SI" dirty="0"/>
              <a:t> 119: </a:t>
            </a:r>
            <a:r>
              <a:rPr lang="en-GB" dirty="0"/>
              <a:t>Guidance on the computation of calibration uncertainties</a:t>
            </a:r>
            <a:r>
              <a:rPr lang="sl-SI" dirty="0"/>
              <a:t> </a:t>
            </a:r>
            <a:r>
              <a:rPr lang="en-GB" dirty="0">
                <a:hlinkClick r:id="rId6"/>
              </a:rPr>
              <a:t>https://library.wmo.int/index.php?lvl=notice_display&amp;id=17152#.YKdmN6FvFaQ</a:t>
            </a:r>
            <a:endParaRPr lang="sl-SI" dirty="0"/>
          </a:p>
          <a:p>
            <a:pPr marR="12960"/>
            <a:endParaRPr lang="sl-SI" dirty="0">
              <a:latin typeface="Calibri" panose="020F0502020204030204" pitchFamily="34" charset="0"/>
            </a:endParaRPr>
          </a:p>
          <a:p>
            <a:pPr marR="12960"/>
            <a:endParaRPr lang="sl-S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Metrological</a:t>
            </a:r>
            <a:r>
              <a:rPr lang="sl-SI" dirty="0"/>
              <a:t> </a:t>
            </a:r>
            <a:r>
              <a:rPr lang="sl-SI" dirty="0" err="1"/>
              <a:t>traceability</a:t>
            </a: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420131" y="1590817"/>
            <a:ext cx="1144385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latin typeface="StoneSansITC-Medium"/>
              </a:rPr>
              <a:t>M</a:t>
            </a:r>
            <a:r>
              <a:rPr lang="en-US" dirty="0" err="1">
                <a:latin typeface="StoneSansITC-Medium"/>
              </a:rPr>
              <a:t>etrological</a:t>
            </a:r>
            <a:r>
              <a:rPr lang="en-US" dirty="0">
                <a:latin typeface="StoneSansITC-Medium"/>
              </a:rPr>
              <a:t> traceability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could be described as a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direct </a:t>
            </a:r>
            <a:r>
              <a:rPr lang="en-US" b="1" dirty="0">
                <a:latin typeface="StoneSansITC-Medium"/>
              </a:rPr>
              <a:t>link between a result of a measurement made in the field </a:t>
            </a:r>
            <a:r>
              <a:rPr lang="en-US" dirty="0">
                <a:latin typeface="StoneSansITC-Medium"/>
              </a:rPr>
              <a:t>and </a:t>
            </a:r>
            <a:r>
              <a:rPr lang="en-US" b="1" dirty="0">
                <a:latin typeface="StoneSansITC-Medium"/>
              </a:rPr>
              <a:t>a result obtained by the</a:t>
            </a:r>
            <a:r>
              <a:rPr lang="sl-SI" b="1" dirty="0">
                <a:latin typeface="StoneSansITC-Medium"/>
              </a:rPr>
              <a:t> </a:t>
            </a:r>
            <a:r>
              <a:rPr lang="en-US" b="1" dirty="0">
                <a:latin typeface="StoneSansITC-Medium"/>
              </a:rPr>
              <a:t>calibration process </a:t>
            </a:r>
            <a:r>
              <a:rPr lang="en-US" dirty="0">
                <a:latin typeface="StoneSansITC-Medium"/>
              </a:rPr>
              <a:t>in a calibration laboratory. </a:t>
            </a:r>
            <a:endParaRPr lang="sl-SI" dirty="0">
              <a:latin typeface="StoneSansITC-Medium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100" dirty="0">
              <a:latin typeface="StoneSansITC-Medium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toneSansITC-Medium"/>
              </a:rPr>
              <a:t>It ensures that different measurement methods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and instruments used in different countries at different times produce reliable, repeatable,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reproducible, compatible and comparable measurement results. </a:t>
            </a:r>
            <a:endParaRPr lang="sl-SI" dirty="0">
              <a:latin typeface="StoneSansITC-Medium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100" dirty="0">
              <a:latin typeface="StoneSansITC-Medium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toneSansITC-Medium"/>
              </a:rPr>
              <a:t>When a measurement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result is </a:t>
            </a:r>
            <a:r>
              <a:rPr lang="en-US" dirty="0" err="1">
                <a:latin typeface="StoneSansITC-Medium"/>
              </a:rPr>
              <a:t>metrologically</a:t>
            </a:r>
            <a:r>
              <a:rPr lang="en-US" dirty="0">
                <a:latin typeface="StoneSansITC-Medium"/>
              </a:rPr>
              <a:t> traceable, it can be confidently linked to the internationally accepted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measurement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references</a:t>
            </a:r>
            <a:r>
              <a:rPr lang="sl-SI" dirty="0">
                <a:latin typeface="StoneSansITC-Medium"/>
              </a:rPr>
              <a:t>.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483476" y="3923178"/>
            <a:ext cx="7445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ansITC-Medium"/>
              </a:rPr>
              <a:t>At the top of the metrological traceability chain there is an internationally defined and accepted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reference, in most cases the SI, whose technical and organizational infrastructure has been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developed and maintained by BIPM</a:t>
            </a:r>
            <a:r>
              <a:rPr lang="sl-SI" dirty="0">
                <a:latin typeface="StoneSansITC-Medium"/>
              </a:rPr>
              <a:t>.</a:t>
            </a:r>
            <a:endParaRPr lang="sl-SI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7" y="125560"/>
            <a:ext cx="1378632" cy="13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0.gstatic.com/images?q=tbn:ANd9GcT7p5MKqAbsSol_QlZGGi66PYq0gdd4dEA7W2JLg1PS1Lc3ytCQ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71" y="231454"/>
            <a:ext cx="2043114" cy="11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24" y="3566984"/>
            <a:ext cx="4168345" cy="32910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873073" y="4965991"/>
            <a:ext cx="6340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ansITC-Medium"/>
              </a:rPr>
              <a:t>NMIs are responsible for maintenance of national standards and dissemination of traceability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on the national level, either by themselves or by </a:t>
            </a:r>
            <a:r>
              <a:rPr lang="en-US" dirty="0" err="1">
                <a:latin typeface="StoneSansITC-Medium"/>
              </a:rPr>
              <a:t>DIs.</a:t>
            </a:r>
            <a:r>
              <a:rPr lang="en-US" dirty="0">
                <a:latin typeface="StoneSansITC-Medium"/>
              </a:rPr>
              <a:t> DIs are experienced institutes operating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at the top of the national metrology system.</a:t>
            </a:r>
            <a:endParaRPr lang="sl-SI" dirty="0">
              <a:latin typeface="StoneSansITC-Medium"/>
            </a:endParaRPr>
          </a:p>
          <a:p>
            <a:r>
              <a:rPr lang="en-US" dirty="0">
                <a:latin typeface="StoneSansITC-Medium"/>
              </a:rPr>
              <a:t> </a:t>
            </a:r>
            <a:endParaRPr lang="sl-SI" dirty="0">
              <a:latin typeface="StoneSansITC-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875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2002371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5623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sl-SI" dirty="0" err="1"/>
              <a:t>Main</a:t>
            </a:r>
            <a:r>
              <a:rPr lang="sl-SI" dirty="0"/>
              <a:t> </a:t>
            </a:r>
            <a:r>
              <a:rPr lang="sl-SI" dirty="0" err="1"/>
              <a:t>objective</a:t>
            </a: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529123" y="114300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StoneSansITC-Medium"/>
              </a:rPr>
              <a:t>The main objective of the calibration strategy for traceability assurance is to ensure the </a:t>
            </a:r>
            <a:r>
              <a:rPr lang="en-US" sz="2400" b="1" dirty="0">
                <a:latin typeface="StoneSansITC-Medium"/>
              </a:rPr>
              <a:t>proper</a:t>
            </a:r>
            <a:r>
              <a:rPr lang="sl-SI" sz="2400" b="1" dirty="0">
                <a:latin typeface="StoneSansITC-Medium"/>
              </a:rPr>
              <a:t> </a:t>
            </a:r>
            <a:r>
              <a:rPr lang="en-US" sz="2400" b="1" dirty="0">
                <a:latin typeface="StoneSansITC-Medium"/>
              </a:rPr>
              <a:t>traceability of measurement and calibration results to the SI</a:t>
            </a:r>
            <a:r>
              <a:rPr lang="en-US" sz="2400" dirty="0">
                <a:latin typeface="StoneSansITC-Medium"/>
              </a:rPr>
              <a:t>, through an unbroken chain of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calibrations, each contributing to the measurement uncertainty.</a:t>
            </a:r>
            <a:endParaRPr lang="sl-SI" sz="2400" dirty="0">
              <a:latin typeface="StoneSansITC-Medium"/>
            </a:endParaRPr>
          </a:p>
          <a:p>
            <a:endParaRPr lang="en-US" sz="2400" dirty="0">
              <a:latin typeface="StoneSansITC-Medium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EE3EE61-ADC7-EEAD-3C10-04EA9F6E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05" y="2844465"/>
            <a:ext cx="4311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6B1CA18-FDA6-78D8-F387-C1812713F878}"/>
              </a:ext>
            </a:extLst>
          </p:cNvPr>
          <p:cNvSpPr txBox="1"/>
          <p:nvPr/>
        </p:nvSpPr>
        <p:spPr>
          <a:xfrm>
            <a:off x="529123" y="2701498"/>
            <a:ext cx="5830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StoneSansITC-Medium"/>
              </a:rPr>
              <a:t>This strategy applies to meteorological measurements for which a traceability chain to the SI is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well established (measurements of temperature, atmospheric pressure, humidity,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wind speed, precipitation</a:t>
            </a:r>
            <a:r>
              <a:rPr lang="sl-SI" sz="2400" dirty="0">
                <a:latin typeface="StoneSansITC-Medium"/>
              </a:rPr>
              <a:t>, …</a:t>
            </a:r>
            <a:r>
              <a:rPr lang="en-US" sz="2400" dirty="0">
                <a:latin typeface="StoneSansITC-Medium"/>
              </a:rPr>
              <a:t> </a:t>
            </a:r>
            <a:r>
              <a:rPr lang="sl-SI" sz="2400" dirty="0">
                <a:latin typeface="StoneSansITC-Medium"/>
              </a:rPr>
              <a:t>)</a:t>
            </a:r>
            <a:r>
              <a:rPr lang="en-US" sz="2400" dirty="0">
                <a:latin typeface="StoneSansITC-Medium"/>
              </a:rPr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9938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455"/>
            <a:ext cx="10972800" cy="1143000"/>
          </a:xfrm>
        </p:spPr>
        <p:txBody>
          <a:bodyPr/>
          <a:lstStyle/>
          <a:p>
            <a:r>
              <a:rPr lang="sl-SI" dirty="0" err="1"/>
              <a:t>Responsibility</a:t>
            </a: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702879" y="1517454"/>
            <a:ext cx="10786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StoneSansITC-Medium"/>
              </a:rPr>
              <a:t>The responsibility for traceability assurance lies </a:t>
            </a:r>
            <a:r>
              <a:rPr lang="en-US" sz="2400" b="1" dirty="0">
                <a:latin typeface="StoneSansITC-Medium"/>
              </a:rPr>
              <a:t>with WMO Members</a:t>
            </a:r>
            <a:r>
              <a:rPr lang="en-US" sz="2400" dirty="0">
                <a:latin typeface="StoneSansITC-Medium"/>
              </a:rPr>
              <a:t>, who should ensure all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the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required calibrations as well as other necessary steps to achieve the objective of the strategy.</a:t>
            </a:r>
            <a:endParaRPr lang="sl-SI" sz="2400" dirty="0">
              <a:latin typeface="StoneSansITC-Medium"/>
            </a:endParaRPr>
          </a:p>
          <a:p>
            <a:endParaRPr lang="en-US" sz="2400" dirty="0">
              <a:latin typeface="StoneSansITC-Medium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StoneSansITC-Medium"/>
              </a:rPr>
              <a:t>It is up to each NMHS to choose the most suitable approach for its traceability assurance, but</a:t>
            </a:r>
            <a:r>
              <a:rPr lang="sl-SI" sz="2400" dirty="0">
                <a:latin typeface="StoneSansITC-Medium"/>
              </a:rPr>
              <a:t> </a:t>
            </a:r>
            <a:r>
              <a:rPr lang="en-US" sz="2400" dirty="0">
                <a:latin typeface="StoneSansITC-Medium"/>
              </a:rPr>
              <a:t>ensuring the metrological traceability of all measurement results is strongly recommended</a:t>
            </a:r>
            <a:r>
              <a:rPr lang="en-US" dirty="0">
                <a:latin typeface="StoneSansITC-Medium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067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Traceability</a:t>
            </a:r>
            <a:r>
              <a:rPr lang="sl-SI" dirty="0"/>
              <a:t> </a:t>
            </a:r>
            <a:r>
              <a:rPr lang="sl-SI" dirty="0" err="1"/>
              <a:t>assurance</a:t>
            </a:r>
            <a:r>
              <a:rPr lang="sl-SI" dirty="0"/>
              <a:t> </a:t>
            </a:r>
            <a:r>
              <a:rPr lang="sl-SI" dirty="0" err="1"/>
              <a:t>scenarios</a:t>
            </a: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709518" y="1713988"/>
            <a:ext cx="10872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StoneSansITC-Medium"/>
              </a:rPr>
              <a:t>Fully assured traceability – target, high confidence level in measurements;</a:t>
            </a:r>
          </a:p>
          <a:p>
            <a:pPr marL="457200" indent="-457200">
              <a:buFont typeface="+mj-lt"/>
              <a:buAutoNum type="arabicPeriod"/>
            </a:pPr>
            <a:endParaRPr lang="sl-SI" sz="2400" dirty="0">
              <a:latin typeface="StoneSansITC-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StoneSansITC-Medium"/>
              </a:rPr>
              <a:t>Assured traceability (without accreditation) – good confidence level but some risks;</a:t>
            </a:r>
            <a:r>
              <a:rPr lang="sl-SI" sz="2400" dirty="0">
                <a:latin typeface="StoneSansITC-Medium"/>
              </a:rPr>
              <a:t> </a:t>
            </a:r>
            <a:r>
              <a:rPr lang="sl-SI" sz="2400" dirty="0" err="1">
                <a:latin typeface="StoneSansITC-Medium"/>
              </a:rPr>
              <a:t>improvement</a:t>
            </a:r>
            <a:r>
              <a:rPr lang="sl-SI" sz="2400" dirty="0">
                <a:latin typeface="StoneSansITC-Medium"/>
              </a:rPr>
              <a:t> </a:t>
            </a:r>
            <a:r>
              <a:rPr lang="sl-SI" sz="2400" dirty="0" err="1">
                <a:latin typeface="StoneSansITC-Medium"/>
              </a:rPr>
              <a:t>recommended</a:t>
            </a:r>
            <a:r>
              <a:rPr lang="sl-SI" sz="2400" dirty="0">
                <a:latin typeface="StoneSansITC-Medium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sl-SI" sz="2400" dirty="0">
              <a:latin typeface="StoneSansITC-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StoneSansITC-Medium"/>
              </a:rPr>
              <a:t>Partially assured traceability – poor confidence and high risk; improvement required;</a:t>
            </a:r>
          </a:p>
          <a:p>
            <a:pPr marL="457200" indent="-457200">
              <a:buFont typeface="+mj-lt"/>
              <a:buAutoNum type="arabicPeriod"/>
            </a:pPr>
            <a:endParaRPr lang="sl-SI" sz="2400" dirty="0">
              <a:latin typeface="StoneSansITC-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StoneSansITC-Medium"/>
              </a:rPr>
              <a:t>Lack of traceability – level of confidence cannot be assessed; urgent need for</a:t>
            </a:r>
            <a:r>
              <a:rPr lang="sl-SI" sz="2400" dirty="0">
                <a:latin typeface="StoneSansITC-Medium"/>
              </a:rPr>
              <a:t> </a:t>
            </a:r>
            <a:r>
              <a:rPr lang="sl-SI" sz="2400" dirty="0" err="1">
                <a:latin typeface="StoneSansITC-Medium"/>
              </a:rPr>
              <a:t>improvement</a:t>
            </a:r>
            <a:r>
              <a:rPr lang="sl-SI" sz="2400" dirty="0">
                <a:latin typeface="StoneSansITC-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64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9241" y="-56694"/>
            <a:ext cx="1141949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Fully assured traceability – target, high confidence level in measurements</a:t>
            </a:r>
            <a:endParaRPr lang="sl-SI" sz="2800" b="1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8801" y="19121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5" name="Canvas 1"/>
          <p:cNvGrpSpPr>
            <a:grpSpLocks/>
          </p:cNvGrpSpPr>
          <p:nvPr/>
        </p:nvGrpSpPr>
        <p:grpSpPr bwMode="auto">
          <a:xfrm>
            <a:off x="-95218" y="1557694"/>
            <a:ext cx="5486400" cy="3949700"/>
            <a:chOff x="0" y="0"/>
            <a:chExt cx="54864" cy="39497"/>
          </a:xfrm>
        </p:grpSpPr>
        <p:sp>
          <p:nvSpPr>
            <p:cNvPr id="6" name="AutoShape 2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078" y="1243"/>
              <a:ext cx="48496" cy="36066"/>
              <a:chOff x="3078" y="1243"/>
              <a:chExt cx="48495" cy="36066"/>
            </a:xfrm>
          </p:grpSpPr>
          <p:sp>
            <p:nvSpPr>
              <p:cNvPr id="8" name="Oval 28"/>
              <p:cNvSpPr>
                <a:spLocks noChangeArrowheads="1"/>
              </p:cNvSpPr>
              <p:nvPr/>
            </p:nvSpPr>
            <p:spPr bwMode="auto">
              <a:xfrm>
                <a:off x="15663" y="24086"/>
                <a:ext cx="22959" cy="7823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9" name="Oval 26"/>
              <p:cNvSpPr>
                <a:spLocks noChangeArrowheads="1"/>
              </p:cNvSpPr>
              <p:nvPr/>
            </p:nvSpPr>
            <p:spPr bwMode="auto">
              <a:xfrm>
                <a:off x="28264" y="16161"/>
                <a:ext cx="10973" cy="7829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13976" y="1243"/>
                <a:ext cx="24945" cy="1353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9389" y="3511"/>
                <a:ext cx="14777" cy="2853"/>
              </a:xfrm>
              <a:prstGeom prst="rect">
                <a:avLst/>
              </a:prstGeom>
              <a:solidFill>
                <a:srgbClr val="1F497D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BIPM / SI Units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1202" y="10648"/>
                <a:ext cx="10769" cy="2882"/>
              </a:xfrm>
              <a:prstGeom prst="rect">
                <a:avLst/>
              </a:prstGeom>
              <a:solidFill>
                <a:srgbClr val="558ED5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NMI / DI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29309" y="18447"/>
                <a:ext cx="8047" cy="2877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RIC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18804" y="26305"/>
                <a:ext cx="17264" cy="2877"/>
              </a:xfrm>
              <a:prstGeom prst="rect">
                <a:avLst/>
              </a:prstGeom>
              <a:solidFill>
                <a:srgbClr val="C6D9F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NMHS / Cal Lab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7539" y="34399"/>
                <a:ext cx="10772" cy="286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21202" y="34397"/>
                <a:ext cx="10769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34649" y="34452"/>
                <a:ext cx="10770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36068" y="3081"/>
                <a:ext cx="12026" cy="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CIPM MRA 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Up-Down Arrow 16"/>
              <p:cNvSpPr>
                <a:spLocks noChangeArrowheads="1"/>
              </p:cNvSpPr>
              <p:nvPr/>
            </p:nvSpPr>
            <p:spPr bwMode="auto">
              <a:xfrm>
                <a:off x="26332" y="6655"/>
                <a:ext cx="1335" cy="3848"/>
              </a:xfrm>
              <a:prstGeom prst="upDownArrow">
                <a:avLst>
                  <a:gd name="adj1" fmla="val 50000"/>
                  <a:gd name="adj2" fmla="val 50002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0" name="Up-Down Arrow 17"/>
              <p:cNvSpPr>
                <a:spLocks noChangeArrowheads="1"/>
              </p:cNvSpPr>
              <p:nvPr/>
            </p:nvSpPr>
            <p:spPr bwMode="auto">
              <a:xfrm>
                <a:off x="25908" y="13817"/>
                <a:ext cx="1904" cy="11931"/>
              </a:xfrm>
              <a:prstGeom prst="upDownArrow">
                <a:avLst>
                  <a:gd name="adj1" fmla="val 50000"/>
                  <a:gd name="adj2" fmla="val 50014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1" name="Up-Down Arrow 18"/>
              <p:cNvSpPr>
                <a:spLocks noChangeArrowheads="1"/>
              </p:cNvSpPr>
              <p:nvPr/>
            </p:nvSpPr>
            <p:spPr bwMode="auto">
              <a:xfrm>
                <a:off x="30041" y="21516"/>
                <a:ext cx="457" cy="4504"/>
              </a:xfrm>
              <a:prstGeom prst="upDownArrow">
                <a:avLst>
                  <a:gd name="adj1" fmla="val 50000"/>
                  <a:gd name="adj2" fmla="val 50008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" name="Up-Down Arrow 19"/>
              <p:cNvSpPr>
                <a:spLocks noChangeArrowheads="1"/>
              </p:cNvSpPr>
              <p:nvPr/>
            </p:nvSpPr>
            <p:spPr bwMode="auto">
              <a:xfrm>
                <a:off x="30041" y="13822"/>
                <a:ext cx="457" cy="4491"/>
              </a:xfrm>
              <a:prstGeom prst="upDownArrow">
                <a:avLst>
                  <a:gd name="adj1" fmla="val 50000"/>
                  <a:gd name="adj2" fmla="val 50046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3" name="Left-Right Arrow 23"/>
              <p:cNvSpPr>
                <a:spLocks noChangeArrowheads="1"/>
              </p:cNvSpPr>
              <p:nvPr/>
            </p:nvSpPr>
            <p:spPr bwMode="auto">
              <a:xfrm rot="19295337" flipV="1">
                <a:off x="14367" y="31672"/>
                <a:ext cx="8000" cy="457"/>
              </a:xfrm>
              <a:prstGeom prst="leftRightArrow">
                <a:avLst>
                  <a:gd name="adj1" fmla="val 50000"/>
                  <a:gd name="adj2" fmla="val 50004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4" name="Left-Right Arrow 24"/>
              <p:cNvSpPr>
                <a:spLocks noChangeArrowheads="1"/>
              </p:cNvSpPr>
              <p:nvPr/>
            </p:nvSpPr>
            <p:spPr bwMode="auto">
              <a:xfrm rot="2231290" flipV="1">
                <a:off x="32193" y="31604"/>
                <a:ext cx="7685" cy="465"/>
              </a:xfrm>
              <a:prstGeom prst="leftRightArrow">
                <a:avLst>
                  <a:gd name="adj1" fmla="val 50000"/>
                  <a:gd name="adj2" fmla="val 49963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5" name="Left-Right Arrow 25"/>
              <p:cNvSpPr>
                <a:spLocks noChangeArrowheads="1"/>
              </p:cNvSpPr>
              <p:nvPr/>
            </p:nvSpPr>
            <p:spPr bwMode="auto">
              <a:xfrm rot="5400000" flipV="1">
                <a:off x="24604" y="31633"/>
                <a:ext cx="5060" cy="457"/>
              </a:xfrm>
              <a:prstGeom prst="leftRightArrow">
                <a:avLst>
                  <a:gd name="adj1" fmla="val 50000"/>
                  <a:gd name="adj2" fmla="val 50030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36911" y="15577"/>
                <a:ext cx="14221" cy="2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37356" y="24623"/>
                <a:ext cx="14218" cy="2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15747" y="18414"/>
                <a:ext cx="8449" cy="2870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Cal. Lab.</a:t>
                </a:r>
                <a:endParaRPr kumimoji="0" lang="fr-CH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>
                <a:off x="14421" y="15787"/>
                <a:ext cx="10972" cy="7824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3078" y="14883"/>
                <a:ext cx="14217" cy="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Up-Down Arrow 35"/>
              <p:cNvSpPr>
                <a:spLocks noChangeArrowheads="1"/>
              </p:cNvSpPr>
              <p:nvPr/>
            </p:nvSpPr>
            <p:spPr bwMode="auto">
              <a:xfrm>
                <a:off x="22507" y="13819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32" name="Up-Down Arrow 36"/>
              <p:cNvSpPr>
                <a:spLocks noChangeArrowheads="1"/>
              </p:cNvSpPr>
              <p:nvPr/>
            </p:nvSpPr>
            <p:spPr bwMode="auto">
              <a:xfrm>
                <a:off x="22507" y="21516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</p:grpSp>
      </p:grpSp>
      <p:sp>
        <p:nvSpPr>
          <p:cNvPr id="33" name="Pravokotnik 32"/>
          <p:cNvSpPr/>
          <p:nvPr/>
        </p:nvSpPr>
        <p:spPr>
          <a:xfrm>
            <a:off x="5287162" y="1431330"/>
            <a:ext cx="6455050" cy="524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Following preconditions have to be met to achieve this status:</a:t>
            </a: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NMHS has a calibration laboratory.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Laboratory personnel are well trained 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and competent to properly operate laboratory standards and equipment.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Calibration standards and equipment meet the target uncertainties required for calibrations</a:t>
            </a:r>
            <a:r>
              <a:rPr lang="sl-SI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Calibration standards and equipment are regularly calibrated and maintained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Quality management system, including all the calibration procedures, working instructions and forms, is well documented and applied in laboratory work. 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Calibration laboratory 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is accredited 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according to ISO/IEC 17025.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Calibration laboratory 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participates in </a:t>
            </a:r>
            <a:r>
              <a:rPr lang="sl-SI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ILC</a:t>
            </a:r>
            <a:r>
              <a:rPr lang="sl-SI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sl-SI" sz="2000" b="1" dirty="0">
              <a:solidFill>
                <a:srgbClr val="00000A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13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545" y="181208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Assured traceability (without accreditation) – good confidence level but</a:t>
            </a:r>
            <a:br>
              <a:rPr lang="en-US" sz="2800" b="1" dirty="0"/>
            </a:br>
            <a:r>
              <a:rPr lang="sl-SI" sz="2800" b="1" dirty="0"/>
              <a:t>some </a:t>
            </a:r>
            <a:r>
              <a:rPr lang="sl-SI" sz="2800" b="1" dirty="0" err="1"/>
              <a:t>risks</a:t>
            </a:r>
            <a:r>
              <a:rPr lang="sl-SI" sz="2800" b="1" dirty="0"/>
              <a:t>; </a:t>
            </a:r>
            <a:r>
              <a:rPr lang="sl-SI" sz="2800" b="1" dirty="0" err="1"/>
              <a:t>improvement</a:t>
            </a:r>
            <a:r>
              <a:rPr lang="sl-SI" sz="2800" b="1" dirty="0"/>
              <a:t> </a:t>
            </a:r>
            <a:r>
              <a:rPr lang="sl-SI" sz="2800" b="1" dirty="0" err="1"/>
              <a:t>recommended</a:t>
            </a:r>
            <a:endParaRPr lang="sl-SI" sz="2800" b="1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398821" y="21355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5" name="Canvas 1"/>
          <p:cNvGrpSpPr>
            <a:grpSpLocks/>
          </p:cNvGrpSpPr>
          <p:nvPr/>
        </p:nvGrpSpPr>
        <p:grpSpPr bwMode="auto">
          <a:xfrm>
            <a:off x="6586521" y="1831677"/>
            <a:ext cx="5486400" cy="3949700"/>
            <a:chOff x="0" y="0"/>
            <a:chExt cx="54864" cy="39497"/>
          </a:xfrm>
        </p:grpSpPr>
        <p:sp>
          <p:nvSpPr>
            <p:cNvPr id="6" name="AutoShape 2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078" y="1243"/>
              <a:ext cx="48054" cy="36066"/>
              <a:chOff x="3078" y="1243"/>
              <a:chExt cx="48054" cy="36066"/>
            </a:xfrm>
          </p:grpSpPr>
          <p:sp>
            <p:nvSpPr>
              <p:cNvPr id="8" name="Oval 26"/>
              <p:cNvSpPr>
                <a:spLocks noChangeArrowheads="1"/>
              </p:cNvSpPr>
              <p:nvPr/>
            </p:nvSpPr>
            <p:spPr bwMode="auto">
              <a:xfrm>
                <a:off x="28264" y="16161"/>
                <a:ext cx="10973" cy="7829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13976" y="1243"/>
                <a:ext cx="24945" cy="1353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19389" y="3511"/>
                <a:ext cx="14777" cy="2853"/>
              </a:xfrm>
              <a:prstGeom prst="rect">
                <a:avLst/>
              </a:prstGeom>
              <a:solidFill>
                <a:srgbClr val="1F497D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BIPM / SI Units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1202" y="10648"/>
                <a:ext cx="10769" cy="2882"/>
              </a:xfrm>
              <a:prstGeom prst="rect">
                <a:avLst/>
              </a:prstGeom>
              <a:solidFill>
                <a:srgbClr val="558ED5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NMI / DI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9309" y="18447"/>
                <a:ext cx="8047" cy="2877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RIC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18804" y="26305"/>
                <a:ext cx="17264" cy="2877"/>
              </a:xfrm>
              <a:prstGeom prst="rect">
                <a:avLst/>
              </a:prstGeom>
              <a:solidFill>
                <a:srgbClr val="C6D9F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NMHS / Cal Lab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7539" y="34399"/>
                <a:ext cx="10772" cy="286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21202" y="34397"/>
                <a:ext cx="10769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34649" y="34452"/>
                <a:ext cx="10770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36068" y="3081"/>
                <a:ext cx="12026" cy="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CIPM MRA 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Up-Down Arrow 16"/>
              <p:cNvSpPr>
                <a:spLocks noChangeArrowheads="1"/>
              </p:cNvSpPr>
              <p:nvPr/>
            </p:nvSpPr>
            <p:spPr bwMode="auto">
              <a:xfrm>
                <a:off x="26332" y="6655"/>
                <a:ext cx="1335" cy="3848"/>
              </a:xfrm>
              <a:prstGeom prst="upDownArrow">
                <a:avLst>
                  <a:gd name="adj1" fmla="val 50000"/>
                  <a:gd name="adj2" fmla="val 50002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9" name="Up-Down Arrow 17"/>
              <p:cNvSpPr>
                <a:spLocks noChangeArrowheads="1"/>
              </p:cNvSpPr>
              <p:nvPr/>
            </p:nvSpPr>
            <p:spPr bwMode="auto">
              <a:xfrm>
                <a:off x="25908" y="13817"/>
                <a:ext cx="1904" cy="11931"/>
              </a:xfrm>
              <a:prstGeom prst="upDownArrow">
                <a:avLst>
                  <a:gd name="adj1" fmla="val 50000"/>
                  <a:gd name="adj2" fmla="val 50014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0" name="Up-Down Arrow 18"/>
              <p:cNvSpPr>
                <a:spLocks noChangeArrowheads="1"/>
              </p:cNvSpPr>
              <p:nvPr/>
            </p:nvSpPr>
            <p:spPr bwMode="auto">
              <a:xfrm>
                <a:off x="30041" y="21516"/>
                <a:ext cx="457" cy="4504"/>
              </a:xfrm>
              <a:prstGeom prst="upDownArrow">
                <a:avLst>
                  <a:gd name="adj1" fmla="val 50000"/>
                  <a:gd name="adj2" fmla="val 50008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1" name="Up-Down Arrow 19"/>
              <p:cNvSpPr>
                <a:spLocks noChangeArrowheads="1"/>
              </p:cNvSpPr>
              <p:nvPr/>
            </p:nvSpPr>
            <p:spPr bwMode="auto">
              <a:xfrm>
                <a:off x="30041" y="13822"/>
                <a:ext cx="457" cy="4491"/>
              </a:xfrm>
              <a:prstGeom prst="upDownArrow">
                <a:avLst>
                  <a:gd name="adj1" fmla="val 50000"/>
                  <a:gd name="adj2" fmla="val 50046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" name="Left-Right Arrow 23"/>
              <p:cNvSpPr>
                <a:spLocks noChangeArrowheads="1"/>
              </p:cNvSpPr>
              <p:nvPr/>
            </p:nvSpPr>
            <p:spPr bwMode="auto">
              <a:xfrm rot="19295337" flipV="1">
                <a:off x="14367" y="31672"/>
                <a:ext cx="8000" cy="457"/>
              </a:xfrm>
              <a:prstGeom prst="leftRightArrow">
                <a:avLst>
                  <a:gd name="adj1" fmla="val 50000"/>
                  <a:gd name="adj2" fmla="val 50004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3" name="Left-Right Arrow 24"/>
              <p:cNvSpPr>
                <a:spLocks noChangeArrowheads="1"/>
              </p:cNvSpPr>
              <p:nvPr/>
            </p:nvSpPr>
            <p:spPr bwMode="auto">
              <a:xfrm rot="2231290" flipV="1">
                <a:off x="32193" y="31604"/>
                <a:ext cx="7685" cy="465"/>
              </a:xfrm>
              <a:prstGeom prst="leftRightArrow">
                <a:avLst>
                  <a:gd name="adj1" fmla="val 50000"/>
                  <a:gd name="adj2" fmla="val 49963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4" name="Left-Right Arrow 25"/>
              <p:cNvSpPr>
                <a:spLocks noChangeArrowheads="1"/>
              </p:cNvSpPr>
              <p:nvPr/>
            </p:nvSpPr>
            <p:spPr bwMode="auto">
              <a:xfrm rot="5400000" flipV="1">
                <a:off x="24604" y="31633"/>
                <a:ext cx="5060" cy="457"/>
              </a:xfrm>
              <a:prstGeom prst="leftRightArrow">
                <a:avLst>
                  <a:gd name="adj1" fmla="val 50000"/>
                  <a:gd name="adj2" fmla="val 50030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36911" y="15577"/>
                <a:ext cx="14221" cy="2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5747" y="18414"/>
                <a:ext cx="8449" cy="2870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Cal. Lab.</a:t>
                </a:r>
                <a:endParaRPr kumimoji="0" lang="fr-CH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14421" y="15787"/>
                <a:ext cx="10972" cy="7824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3078" y="14883"/>
                <a:ext cx="14217" cy="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Up-Down Arrow 35"/>
              <p:cNvSpPr>
                <a:spLocks noChangeArrowheads="1"/>
              </p:cNvSpPr>
              <p:nvPr/>
            </p:nvSpPr>
            <p:spPr bwMode="auto">
              <a:xfrm>
                <a:off x="22507" y="13819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30" name="Up-Down Arrow 36"/>
              <p:cNvSpPr>
                <a:spLocks noChangeArrowheads="1"/>
              </p:cNvSpPr>
              <p:nvPr/>
            </p:nvSpPr>
            <p:spPr bwMode="auto">
              <a:xfrm>
                <a:off x="22507" y="21516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</p:grpSp>
      </p:grpSp>
      <p:sp>
        <p:nvSpPr>
          <p:cNvPr id="31" name="Pravokotnik 30"/>
          <p:cNvSpPr/>
          <p:nvPr/>
        </p:nvSpPr>
        <p:spPr>
          <a:xfrm>
            <a:off x="376421" y="1282184"/>
            <a:ext cx="66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en-US" dirty="0">
                <a:latin typeface="StoneSansITC-Medium"/>
              </a:rPr>
              <a:t>– NMHS has a calibration laboratory, or at least portable calibration devices covering the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whole range of measured meteorological parameters;</a:t>
            </a:r>
            <a:endParaRPr lang="sl-SI" dirty="0">
              <a:latin typeface="StoneSansITC-Medium"/>
            </a:endParaRPr>
          </a:p>
          <a:p>
            <a:pPr marL="180975" indent="-180975"/>
            <a:r>
              <a:rPr lang="en-US" dirty="0">
                <a:latin typeface="StoneSansITC-Medium"/>
              </a:rPr>
              <a:t>– Laboratory personnel are well trained and competent to properly operate calibration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standards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and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equipment</a:t>
            </a:r>
            <a:r>
              <a:rPr lang="sl-SI" dirty="0">
                <a:latin typeface="StoneSansITC-Medium"/>
              </a:rPr>
              <a:t>;</a:t>
            </a:r>
          </a:p>
          <a:p>
            <a:pPr marL="180975" indent="-180975"/>
            <a:r>
              <a:rPr lang="en-US" dirty="0">
                <a:latin typeface="StoneSansITC-Medium"/>
              </a:rPr>
              <a:t>– Calibration standards and equipment meet the target uncertainties required for calibrations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of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meteorological</a:t>
            </a:r>
            <a:r>
              <a:rPr lang="sl-SI" dirty="0">
                <a:latin typeface="StoneSansITC-Medium"/>
              </a:rPr>
              <a:t> </a:t>
            </a:r>
            <a:r>
              <a:rPr lang="sl-SI" dirty="0" err="1">
                <a:latin typeface="StoneSansITC-Medium"/>
              </a:rPr>
              <a:t>instruments</a:t>
            </a:r>
            <a:r>
              <a:rPr lang="sl-SI" dirty="0">
                <a:latin typeface="StoneSansITC-Medium"/>
              </a:rPr>
              <a:t>;</a:t>
            </a:r>
          </a:p>
          <a:p>
            <a:pPr marL="180975" indent="-180975"/>
            <a:r>
              <a:rPr lang="en-US" dirty="0">
                <a:latin typeface="StoneSansITC-Medium"/>
              </a:rPr>
              <a:t>– Calibration standards and equipment are regularly calibrated and maintained.</a:t>
            </a:r>
            <a:endParaRPr lang="sl-SI" dirty="0">
              <a:latin typeface="StoneSansITC-Medium"/>
            </a:endParaRPr>
          </a:p>
          <a:p>
            <a:pPr marL="180975" indent="-180975"/>
            <a:endParaRPr lang="en-US" dirty="0">
              <a:latin typeface="StoneSansITC-Medium"/>
            </a:endParaRPr>
          </a:p>
          <a:p>
            <a:pPr marL="180975" indent="-180975"/>
            <a:r>
              <a:rPr lang="en-US" dirty="0">
                <a:latin typeface="StoneSansITC-Medium"/>
              </a:rPr>
              <a:t>In addition, the following are highly recommended:</a:t>
            </a:r>
          </a:p>
          <a:p>
            <a:pPr marL="180975" indent="-180975"/>
            <a:r>
              <a:rPr lang="en-US" dirty="0">
                <a:latin typeface="StoneSansITC-Medium"/>
              </a:rPr>
              <a:t>– Quality management system, including all the calibration procedures, working instructions</a:t>
            </a:r>
            <a:r>
              <a:rPr lang="sl-SI" dirty="0">
                <a:latin typeface="StoneSansITC-Medium"/>
              </a:rPr>
              <a:t> </a:t>
            </a:r>
            <a:r>
              <a:rPr lang="en-US" dirty="0">
                <a:latin typeface="StoneSansITC-Medium"/>
              </a:rPr>
              <a:t>and forms, should be documented and applied in laboratory work;</a:t>
            </a:r>
          </a:p>
          <a:p>
            <a:pPr marL="180975" indent="-180975"/>
            <a:r>
              <a:rPr lang="en-US" dirty="0">
                <a:latin typeface="StoneSansITC-Medium"/>
              </a:rPr>
              <a:t>– Although not accredited, calibration facilities should follow the requirements of</a:t>
            </a:r>
            <a:r>
              <a:rPr lang="sl-SI" dirty="0">
                <a:latin typeface="StoneSansITC-Medium"/>
              </a:rPr>
              <a:t> ISO/IEC 17025;</a:t>
            </a:r>
          </a:p>
          <a:p>
            <a:pPr marL="180975" indent="-180975"/>
            <a:r>
              <a:rPr lang="en-US" dirty="0">
                <a:latin typeface="StoneSansITC-Medium"/>
              </a:rPr>
              <a:t>– Participation in the </a:t>
            </a:r>
            <a:r>
              <a:rPr lang="sl-SI" dirty="0">
                <a:latin typeface="StoneSansITC-Medium"/>
              </a:rPr>
              <a:t>ILC</a:t>
            </a:r>
            <a:r>
              <a:rPr lang="en-US" dirty="0">
                <a:latin typeface="StoneSansITC-Medium"/>
              </a:rPr>
              <a:t>, which will be of great benefit.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591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548" y="85125"/>
            <a:ext cx="11263851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Partially assured traceability – poor confidence and high risk;</a:t>
            </a:r>
            <a:br>
              <a:rPr lang="en-US" sz="2800" b="1" dirty="0"/>
            </a:br>
            <a:r>
              <a:rPr lang="sl-SI" sz="2800" b="1" dirty="0" err="1"/>
              <a:t>improvement</a:t>
            </a:r>
            <a:r>
              <a:rPr lang="sl-SI" sz="2800" b="1" dirty="0"/>
              <a:t> </a:t>
            </a:r>
            <a:r>
              <a:rPr lang="sl-SI" sz="2800" b="1" dirty="0" err="1"/>
              <a:t>required</a:t>
            </a:r>
            <a:endParaRPr lang="sl-SI" sz="2800" b="1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90977" y="225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5" name="Canvas 1"/>
          <p:cNvGrpSpPr>
            <a:grpSpLocks/>
          </p:cNvGrpSpPr>
          <p:nvPr/>
        </p:nvGrpSpPr>
        <p:grpSpPr bwMode="auto">
          <a:xfrm>
            <a:off x="7155349" y="2324478"/>
            <a:ext cx="5486400" cy="3949700"/>
            <a:chOff x="0" y="0"/>
            <a:chExt cx="54864" cy="39497"/>
          </a:xfrm>
        </p:grpSpPr>
        <p:sp>
          <p:nvSpPr>
            <p:cNvPr id="6" name="AutoShape 2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78" y="1243"/>
              <a:ext cx="48054" cy="36066"/>
              <a:chOff x="3078" y="1243"/>
              <a:chExt cx="48054" cy="36066"/>
            </a:xfrm>
          </p:grpSpPr>
          <p:sp>
            <p:nvSpPr>
              <p:cNvPr id="8" name="Oval 26"/>
              <p:cNvSpPr>
                <a:spLocks noChangeArrowheads="1"/>
              </p:cNvSpPr>
              <p:nvPr/>
            </p:nvSpPr>
            <p:spPr bwMode="auto">
              <a:xfrm>
                <a:off x="28264" y="16161"/>
                <a:ext cx="10973" cy="7829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13976" y="1243"/>
                <a:ext cx="24945" cy="13533"/>
              </a:xfrm>
              <a:prstGeom prst="ellipse">
                <a:avLst/>
              </a:prstGeom>
              <a:noFill/>
              <a:ln w="254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19389" y="3511"/>
                <a:ext cx="14777" cy="2853"/>
              </a:xfrm>
              <a:prstGeom prst="rect">
                <a:avLst/>
              </a:prstGeom>
              <a:solidFill>
                <a:srgbClr val="1F497D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BIPM / SI Units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1202" y="10648"/>
                <a:ext cx="10769" cy="2882"/>
              </a:xfrm>
              <a:prstGeom prst="rect">
                <a:avLst/>
              </a:prstGeom>
              <a:solidFill>
                <a:srgbClr val="558ED5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NMI / DI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9309" y="18447"/>
                <a:ext cx="8047" cy="2877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RIC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16700" y="26292"/>
                <a:ext cx="22221" cy="28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altLang="sl-SI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NMHS / Field </a:t>
                </a:r>
                <a:r>
                  <a:rPr kumimoji="0" lang="sl-SI" altLang="sl-SI" sz="1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verification</a:t>
                </a:r>
                <a:r>
                  <a:rPr kumimoji="0" lang="fr-CH" altLang="sl-SI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kit</a:t>
                </a:r>
                <a:endParaRPr kumimoji="0" lang="fr-CH" altLang="sl-SI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7539" y="34399"/>
                <a:ext cx="10772" cy="286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21202" y="34397"/>
                <a:ext cx="10769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34649" y="34452"/>
                <a:ext cx="10770" cy="28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Met. sensor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36068" y="3081"/>
                <a:ext cx="12026" cy="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CIPM MRA 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Up-Down Arrow 16"/>
              <p:cNvSpPr>
                <a:spLocks noChangeArrowheads="1"/>
              </p:cNvSpPr>
              <p:nvPr/>
            </p:nvSpPr>
            <p:spPr bwMode="auto">
              <a:xfrm>
                <a:off x="26332" y="6655"/>
                <a:ext cx="1335" cy="3848"/>
              </a:xfrm>
              <a:prstGeom prst="upDownArrow">
                <a:avLst>
                  <a:gd name="adj1" fmla="val 50000"/>
                  <a:gd name="adj2" fmla="val 50002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19" name="Up-Down Arrow 17"/>
              <p:cNvSpPr>
                <a:spLocks noChangeArrowheads="1"/>
              </p:cNvSpPr>
              <p:nvPr/>
            </p:nvSpPr>
            <p:spPr bwMode="auto">
              <a:xfrm>
                <a:off x="26332" y="13812"/>
                <a:ext cx="573" cy="11931"/>
              </a:xfrm>
              <a:prstGeom prst="upDownArrow">
                <a:avLst>
                  <a:gd name="adj1" fmla="val 50000"/>
                  <a:gd name="adj2" fmla="val 50031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0" name="Up-Down Arrow 18"/>
              <p:cNvSpPr>
                <a:spLocks noChangeArrowheads="1"/>
              </p:cNvSpPr>
              <p:nvPr/>
            </p:nvSpPr>
            <p:spPr bwMode="auto">
              <a:xfrm>
                <a:off x="30041" y="21516"/>
                <a:ext cx="457" cy="4504"/>
              </a:xfrm>
              <a:prstGeom prst="upDownArrow">
                <a:avLst>
                  <a:gd name="adj1" fmla="val 50000"/>
                  <a:gd name="adj2" fmla="val 50008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1" name="Up-Down Arrow 19"/>
              <p:cNvSpPr>
                <a:spLocks noChangeArrowheads="1"/>
              </p:cNvSpPr>
              <p:nvPr/>
            </p:nvSpPr>
            <p:spPr bwMode="auto">
              <a:xfrm>
                <a:off x="30041" y="13822"/>
                <a:ext cx="457" cy="4491"/>
              </a:xfrm>
              <a:prstGeom prst="upDownArrow">
                <a:avLst>
                  <a:gd name="adj1" fmla="val 50000"/>
                  <a:gd name="adj2" fmla="val 50046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" name="Left-Right Arrow 23"/>
              <p:cNvSpPr>
                <a:spLocks noChangeArrowheads="1"/>
              </p:cNvSpPr>
              <p:nvPr/>
            </p:nvSpPr>
            <p:spPr bwMode="auto">
              <a:xfrm rot="19295337" flipV="1">
                <a:off x="14367" y="31672"/>
                <a:ext cx="8000" cy="457"/>
              </a:xfrm>
              <a:prstGeom prst="leftRightArrow">
                <a:avLst>
                  <a:gd name="adj1" fmla="val 50000"/>
                  <a:gd name="adj2" fmla="val 50004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3" name="Left-Right Arrow 24"/>
              <p:cNvSpPr>
                <a:spLocks noChangeArrowheads="1"/>
              </p:cNvSpPr>
              <p:nvPr/>
            </p:nvSpPr>
            <p:spPr bwMode="auto">
              <a:xfrm rot="2231290" flipV="1">
                <a:off x="32193" y="31604"/>
                <a:ext cx="7685" cy="465"/>
              </a:xfrm>
              <a:prstGeom prst="leftRightArrow">
                <a:avLst>
                  <a:gd name="adj1" fmla="val 50000"/>
                  <a:gd name="adj2" fmla="val 49963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4" name="Left-Right Arrow 25"/>
              <p:cNvSpPr>
                <a:spLocks noChangeArrowheads="1"/>
              </p:cNvSpPr>
              <p:nvPr/>
            </p:nvSpPr>
            <p:spPr bwMode="auto">
              <a:xfrm rot="5400000" flipV="1">
                <a:off x="24604" y="31633"/>
                <a:ext cx="5060" cy="457"/>
              </a:xfrm>
              <a:prstGeom prst="leftRightArrow">
                <a:avLst>
                  <a:gd name="adj1" fmla="val 50000"/>
                  <a:gd name="adj2" fmla="val 50030"/>
                </a:avLst>
              </a:prstGeom>
              <a:solidFill>
                <a:srgbClr val="4F81BD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36911" y="15577"/>
                <a:ext cx="14221" cy="2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5747" y="18414"/>
                <a:ext cx="8449" cy="2870"/>
              </a:xfrm>
              <a:prstGeom prst="rect">
                <a:avLst/>
              </a:prstGeom>
              <a:solidFill>
                <a:srgbClr val="8EB4E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altLang="sl-SI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Cal. Lab.</a:t>
                </a:r>
                <a:endParaRPr kumimoji="0" lang="fr-CH" altLang="sl-SI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14421" y="15787"/>
                <a:ext cx="10972" cy="7824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3078" y="14883"/>
                <a:ext cx="14217" cy="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altLang="sl-SI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ISO / IEC 17025</a:t>
                </a:r>
                <a:endParaRPr kumimoji="0" lang="hr-HR" altLang="sl-SI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Up-Down Arrow 35"/>
              <p:cNvSpPr>
                <a:spLocks noChangeArrowheads="1"/>
              </p:cNvSpPr>
              <p:nvPr/>
            </p:nvSpPr>
            <p:spPr bwMode="auto">
              <a:xfrm>
                <a:off x="22507" y="13819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30" name="Up-Down Arrow 36"/>
              <p:cNvSpPr>
                <a:spLocks noChangeArrowheads="1"/>
              </p:cNvSpPr>
              <p:nvPr/>
            </p:nvSpPr>
            <p:spPr bwMode="auto">
              <a:xfrm>
                <a:off x="22507" y="21516"/>
                <a:ext cx="451" cy="4496"/>
              </a:xfrm>
              <a:prstGeom prst="upDownArrow">
                <a:avLst>
                  <a:gd name="adj1" fmla="val 50000"/>
                  <a:gd name="adj2" fmla="val 49983"/>
                </a:avLst>
              </a:prstGeom>
              <a:solidFill>
                <a:srgbClr val="4F81BD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</p:grpSp>
      </p:grpSp>
      <p:sp>
        <p:nvSpPr>
          <p:cNvPr id="31" name="Pravokotnik 30"/>
          <p:cNvSpPr/>
          <p:nvPr/>
        </p:nvSpPr>
        <p:spPr>
          <a:xfrm>
            <a:off x="7714149" y="1223439"/>
            <a:ext cx="4477851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NMHS has no calibration laboratory.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NMHS has field </a:t>
            </a:r>
            <a:r>
              <a:rPr lang="sl-SI" b="1" dirty="0" err="1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verification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kit.</a:t>
            </a:r>
            <a:endParaRPr lang="sl-SI" sz="2000" b="1" dirty="0">
              <a:solidFill>
                <a:srgbClr val="00000A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170140" y="1156738"/>
            <a:ext cx="7318054" cy="529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Field </a:t>
            </a:r>
            <a:r>
              <a:rPr lang="sl-SI" b="1" dirty="0" err="1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verification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kit 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should be acquired, with the 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required metrological characteristics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regarding field instruments and with a calibration certificate issued by accredited calibration laboratory.  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The field </a:t>
            </a:r>
            <a:r>
              <a:rPr lang="sl-SI" dirty="0" err="1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verification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 kit should be 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regularly calibrated by NMI or DI, RIC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, of by </a:t>
            </a:r>
            <a:r>
              <a:rPr lang="en-US" b="1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any accredited calibration laboratory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, or by 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non-accredited laboratory at the worst case.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The field </a:t>
            </a:r>
            <a:r>
              <a:rPr lang="sl-SI" dirty="0" err="1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verification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 kit should be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checked before and after field use.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Personnel designated to operate the field </a:t>
            </a:r>
            <a:r>
              <a:rPr lang="sl-SI" dirty="0" err="1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verification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 kit should take part in appropriate training courses organized by RIC, NMI or other relevant institutions. 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Technical procedures for operating the field </a:t>
            </a:r>
            <a:r>
              <a:rPr lang="sl-SI" dirty="0" err="1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verification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MS Mincho"/>
              </a:rPr>
              <a:t> kit should be documented. 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00000A"/>
              </a:buClr>
              <a:buFont typeface="Arial" panose="020B0604020202020204" pitchFamily="34" charset="0"/>
              <a:buChar char="-"/>
              <a:tabLst>
                <a:tab pos="723900" algn="l"/>
                <a:tab pos="449580" algn="l"/>
              </a:tabLst>
            </a:pP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Field </a:t>
            </a:r>
            <a:r>
              <a:rPr lang="sl-SI" dirty="0" err="1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verification</a:t>
            </a:r>
            <a:r>
              <a:rPr lang="en-US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 should be performed on a regular time base.</a:t>
            </a:r>
            <a:endParaRPr lang="sl-SI" sz="2000" b="1" dirty="0">
              <a:solidFill>
                <a:srgbClr val="00000A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results of field </a:t>
            </a:r>
            <a:r>
              <a:rPr lang="sl-SI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documented.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815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</a:t>
            </a:r>
            <a:r>
              <a:rPr lang="en-GB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ck</a:t>
            </a:r>
            <a:r>
              <a:rPr lang="en-GB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traceability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not appropriate way </a:t>
            </a:r>
            <a:br>
              <a:rPr lang="sl-SI" dirty="0"/>
            </a:br>
            <a:r>
              <a:rPr lang="en-US" dirty="0"/>
              <a:t> </a:t>
            </a:r>
            <a:endParaRPr lang="sl-SI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872358" y="1400148"/>
            <a:ext cx="9848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 of metrological traceability leads to a lack of reliability of meteorological measurements, and consequently, highly reduces confidence in the implications of measurement data such as weather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forecasts, warnings, and climate analyses.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Ultimately this brings into question the usefulness to meteorological measurements for the global community. So the consequences of untraceable measurement results are severe. </a:t>
            </a:r>
            <a:endParaRPr lang="sl-S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03165" y="3944767"/>
            <a:ext cx="10585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Therefore, measurement traceability is essential and WMO Members are urged to assure</a:t>
            </a:r>
            <a:r>
              <a:rPr lang="sl-SI" sz="2400" b="1" dirty="0"/>
              <a:t> </a:t>
            </a:r>
            <a:r>
              <a:rPr lang="en-US" sz="2400" b="1" dirty="0"/>
              <a:t>traceability of all the measurements under their responsibility.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923553009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14" ma:contentTypeDescription="Create a new document." ma:contentTypeScope="" ma:versionID="294a8d8494923ccb318370b9a7640d0c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35a63504bf4688caa7893c2ed1362794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EA141B-FDB7-4FBF-9188-1023A723B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EAE7D-A216-454F-A717-F3E252466E7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6d886eb-95f6-47f3-bdfb-70dab5061c60"/>
    <ds:schemaRef ds:uri="http://purl.org/dc/elements/1.1/"/>
    <ds:schemaRef ds:uri="http://schemas.microsoft.com/office/2006/metadata/properties"/>
    <ds:schemaRef ds:uri="http://schemas.microsoft.com/sharepoint/v3"/>
    <ds:schemaRef ds:uri="3c76eea2-c21a-46e1-8f98-cfc2ba460d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288F00-2840-4442-8353-F5D1179C7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6eea2-c21a-46e1-8f98-cfc2ba460d51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4987</TotalTime>
  <Words>2209</Words>
  <Application>Microsoft Office PowerPoint</Application>
  <PresentationFormat>Širokozaslonsko</PresentationFormat>
  <Paragraphs>435</Paragraphs>
  <Slides>20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StoneSansITC-Medium</vt:lpstr>
      <vt:lpstr>Times New Roman</vt:lpstr>
      <vt:lpstr>Trebuchet MS</vt:lpstr>
      <vt:lpstr>Verdana</vt:lpstr>
      <vt:lpstr>Wingdings</vt:lpstr>
      <vt:lpstr>WMO_WHITE_Powerpoint_en_fr</vt:lpstr>
      <vt:lpstr>PowerPointova predstavitev</vt:lpstr>
      <vt:lpstr>Metrological traceability</vt:lpstr>
      <vt:lpstr>Main objective</vt:lpstr>
      <vt:lpstr>Responsibility</vt:lpstr>
      <vt:lpstr>Traceability assurance scenarios</vt:lpstr>
      <vt:lpstr>Fully assured traceability – target, high confidence level in measurements</vt:lpstr>
      <vt:lpstr>Assured traceability (without accreditation) – good confidence level but some risks; improvement recommended</vt:lpstr>
      <vt:lpstr>Partially assured traceability – poor confidence and high risk; improvement required</vt:lpstr>
      <vt:lpstr>Lack of traceability – not appropriate way   </vt:lpstr>
      <vt:lpstr>PowerPointova predstavitev</vt:lpstr>
      <vt:lpstr>PowerPointova predstavitev</vt:lpstr>
      <vt:lpstr>PowerPointova predstavitev</vt:lpstr>
      <vt:lpstr>PowerPointova predstavitev</vt:lpstr>
      <vt:lpstr>Field verification </vt:lpstr>
      <vt:lpstr>Field verification </vt:lpstr>
      <vt:lpstr>Specification of field verification kit - example</vt:lpstr>
      <vt:lpstr>PowerPointova predstavitev</vt:lpstr>
      <vt:lpstr>PowerPointova predstavitev</vt:lpstr>
      <vt:lpstr>PowerPointova predstavitev</vt:lpstr>
      <vt:lpstr>PowerPointova predstavitev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Belfiore</dc:creator>
  <cp:lastModifiedBy>Drago Groselj</cp:lastModifiedBy>
  <cp:revision>200</cp:revision>
  <cp:lastPrinted>2016-05-12T09:45:54Z</cp:lastPrinted>
  <dcterms:created xsi:type="dcterms:W3CDTF">2016-05-10T08:11:08Z</dcterms:created>
  <dcterms:modified xsi:type="dcterms:W3CDTF">2024-11-12T08:56:03Z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0x0101004237E1DFA11F9A49A85050D7E1585839</vt:lpwstr>
  </property>
</Properties>
</file>