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Override PartName="/ppt/changesInfos/changesInfo1.xml" ContentType="application/vnd.ms-powerpoint.changesinfo+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7" r:id="rId4"/>
  </p:sldMasterIdLst>
  <p:notesMasterIdLst>
    <p:notesMasterId r:id="rId22"/>
  </p:notesMasterIdLst>
  <p:sldIdLst>
    <p:sldId id="4212" r:id="rId5"/>
    <p:sldId id="280" r:id="rId6"/>
    <p:sldId id="4204" r:id="rId7"/>
    <p:sldId id="4217" r:id="rId8"/>
    <p:sldId id="4219" r:id="rId9"/>
    <p:sldId id="4218" r:id="rId10"/>
    <p:sldId id="4163" r:id="rId11"/>
    <p:sldId id="679" r:id="rId12"/>
    <p:sldId id="4208" r:id="rId13"/>
    <p:sldId id="4207" r:id="rId14"/>
    <p:sldId id="4205" r:id="rId15"/>
    <p:sldId id="293" r:id="rId16"/>
    <p:sldId id="4206" r:id="rId17"/>
    <p:sldId id="4211" r:id="rId18"/>
    <p:sldId id="4214" r:id="rId19"/>
    <p:sldId id="4213" r:id="rId20"/>
    <p:sldId id="4215"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EE40853-C355-F2E0-FF05-AB4063C97370}" name="Maaike Limper" initials="ML" userId="Maaike Limper" providerId="None"/>
  <p188:author id="{50BD7B73-A170-0646-8CC3-43A5E9F4E12B}" name="Timo" initials="T" userId="Timo" providerId="None"/>
  <p188:author id="{F26AE4BC-29DD-A7DC-2F00-36E2C26F6EE3}" name="Maaike Limper" initials="ML" userId="S::mlimper@wmo.int::01addef8-b35f-4ca1-a408-d2e3bf1de0ea"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42D3"/>
    <a:srgbClr val="004F9F"/>
    <a:srgbClr val="99FF66"/>
    <a:srgbClr val="E6B9B8"/>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635" autoAdjust="0"/>
    <p:restoredTop sz="94660"/>
  </p:normalViewPr>
  <p:slideViewPr>
    <p:cSldViewPr snapToGrid="0">
      <p:cViewPr>
        <p:scale>
          <a:sx n="75" d="100"/>
          <a:sy n="75" d="100"/>
        </p:scale>
        <p:origin x="774" y="59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28"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aike Limper" userId="01addef8-b35f-4ca1-a408-d2e3bf1de0ea" providerId="ADAL" clId="{CDD48E11-00E2-4718-AF52-CACD511F5655}"/>
    <pc:docChg chg="modSld">
      <pc:chgData name="Maaike Limper" userId="01addef8-b35f-4ca1-a408-d2e3bf1de0ea" providerId="ADAL" clId="{CDD48E11-00E2-4718-AF52-CACD511F5655}" dt="2025-09-11T06:51:37.269" v="0" actId="14100"/>
      <pc:docMkLst>
        <pc:docMk/>
      </pc:docMkLst>
      <pc:sldChg chg="modSp mod">
        <pc:chgData name="Maaike Limper" userId="01addef8-b35f-4ca1-a408-d2e3bf1de0ea" providerId="ADAL" clId="{CDD48E11-00E2-4718-AF52-CACD511F5655}" dt="2025-09-11T06:51:37.269" v="0" actId="14100"/>
        <pc:sldMkLst>
          <pc:docMk/>
          <pc:sldMk cId="2850783942" sldId="4204"/>
        </pc:sldMkLst>
        <pc:spChg chg="mod">
          <ac:chgData name="Maaike Limper" userId="01addef8-b35f-4ca1-a408-d2e3bf1de0ea" providerId="ADAL" clId="{CDD48E11-00E2-4718-AF52-CACD511F5655}" dt="2025-09-11T06:51:37.269" v="0" actId="14100"/>
          <ac:spMkLst>
            <pc:docMk/>
            <pc:sldMk cId="2850783942" sldId="4204"/>
            <ac:spMk id="10" creationId="{950245EF-2A04-2856-D5A0-E093D889A3E5}"/>
          </ac:spMkLst>
        </pc:spChg>
      </pc:sldChg>
    </pc:docChg>
  </pc:docChgLst>
  <pc:docChgLst>
    <pc:chgData name="Maaike Limper" userId="01addef8-b35f-4ca1-a408-d2e3bf1de0ea" providerId="ADAL" clId="{EEE8E720-AAC8-4990-9A7A-0C2870E1B100}"/>
    <pc:docChg chg="delSld modSld">
      <pc:chgData name="Maaike Limper" userId="01addef8-b35f-4ca1-a408-d2e3bf1de0ea" providerId="ADAL" clId="{EEE8E720-AAC8-4990-9A7A-0C2870E1B100}" dt="2025-08-12T08:49:25.219" v="1" actId="20577"/>
      <pc:docMkLst>
        <pc:docMk/>
      </pc:docMkLst>
      <pc:sldChg chg="del">
        <pc:chgData name="Maaike Limper" userId="01addef8-b35f-4ca1-a408-d2e3bf1de0ea" providerId="ADAL" clId="{EEE8E720-AAC8-4990-9A7A-0C2870E1B100}" dt="2025-08-12T08:49:17.633" v="0" actId="47"/>
        <pc:sldMkLst>
          <pc:docMk/>
          <pc:sldMk cId="1762037603" sldId="262"/>
        </pc:sldMkLst>
      </pc:sldChg>
      <pc:sldChg chg="del">
        <pc:chgData name="Maaike Limper" userId="01addef8-b35f-4ca1-a408-d2e3bf1de0ea" providerId="ADAL" clId="{EEE8E720-AAC8-4990-9A7A-0C2870E1B100}" dt="2025-08-12T08:49:17.633" v="0" actId="47"/>
        <pc:sldMkLst>
          <pc:docMk/>
          <pc:sldMk cId="2940375109" sldId="367"/>
        </pc:sldMkLst>
      </pc:sldChg>
      <pc:sldChg chg="del">
        <pc:chgData name="Maaike Limper" userId="01addef8-b35f-4ca1-a408-d2e3bf1de0ea" providerId="ADAL" clId="{EEE8E720-AAC8-4990-9A7A-0C2870E1B100}" dt="2025-08-12T08:49:17.633" v="0" actId="47"/>
        <pc:sldMkLst>
          <pc:docMk/>
          <pc:sldMk cId="2926561688" sldId="565"/>
        </pc:sldMkLst>
      </pc:sldChg>
      <pc:sldChg chg="del">
        <pc:chgData name="Maaike Limper" userId="01addef8-b35f-4ca1-a408-d2e3bf1de0ea" providerId="ADAL" clId="{EEE8E720-AAC8-4990-9A7A-0C2870E1B100}" dt="2025-08-12T08:49:17.633" v="0" actId="47"/>
        <pc:sldMkLst>
          <pc:docMk/>
          <pc:sldMk cId="2595311903" sldId="570"/>
        </pc:sldMkLst>
      </pc:sldChg>
      <pc:sldChg chg="del">
        <pc:chgData name="Maaike Limper" userId="01addef8-b35f-4ca1-a408-d2e3bf1de0ea" providerId="ADAL" clId="{EEE8E720-AAC8-4990-9A7A-0C2870E1B100}" dt="2025-08-12T08:49:17.633" v="0" actId="47"/>
        <pc:sldMkLst>
          <pc:docMk/>
          <pc:sldMk cId="3654188639" sldId="571"/>
        </pc:sldMkLst>
      </pc:sldChg>
      <pc:sldChg chg="del">
        <pc:chgData name="Maaike Limper" userId="01addef8-b35f-4ca1-a408-d2e3bf1de0ea" providerId="ADAL" clId="{EEE8E720-AAC8-4990-9A7A-0C2870E1B100}" dt="2025-08-12T08:49:17.633" v="0" actId="47"/>
        <pc:sldMkLst>
          <pc:docMk/>
          <pc:sldMk cId="1631749887" sldId="572"/>
        </pc:sldMkLst>
      </pc:sldChg>
      <pc:sldChg chg="del">
        <pc:chgData name="Maaike Limper" userId="01addef8-b35f-4ca1-a408-d2e3bf1de0ea" providerId="ADAL" clId="{EEE8E720-AAC8-4990-9A7A-0C2870E1B100}" dt="2025-08-12T08:49:17.633" v="0" actId="47"/>
        <pc:sldMkLst>
          <pc:docMk/>
          <pc:sldMk cId="2214392838" sldId="573"/>
        </pc:sldMkLst>
      </pc:sldChg>
      <pc:sldChg chg="del">
        <pc:chgData name="Maaike Limper" userId="01addef8-b35f-4ca1-a408-d2e3bf1de0ea" providerId="ADAL" clId="{EEE8E720-AAC8-4990-9A7A-0C2870E1B100}" dt="2025-08-12T08:49:17.633" v="0" actId="47"/>
        <pc:sldMkLst>
          <pc:docMk/>
          <pc:sldMk cId="3765217898" sldId="4202"/>
        </pc:sldMkLst>
      </pc:sldChg>
      <pc:sldChg chg="modSp mod">
        <pc:chgData name="Maaike Limper" userId="01addef8-b35f-4ca1-a408-d2e3bf1de0ea" providerId="ADAL" clId="{EEE8E720-AAC8-4990-9A7A-0C2870E1B100}" dt="2025-08-12T08:49:25.219" v="1" actId="20577"/>
        <pc:sldMkLst>
          <pc:docMk/>
          <pc:sldMk cId="3384268219" sldId="4212"/>
        </pc:sldMkLst>
        <pc:spChg chg="mod">
          <ac:chgData name="Maaike Limper" userId="01addef8-b35f-4ca1-a408-d2e3bf1de0ea" providerId="ADAL" clId="{EEE8E720-AAC8-4990-9A7A-0C2870E1B100}" dt="2025-08-12T08:49:25.219" v="1" actId="20577"/>
          <ac:spMkLst>
            <pc:docMk/>
            <pc:sldMk cId="3384268219" sldId="4212"/>
            <ac:spMk id="2" creationId="{15560A15-49C3-24FC-308E-1BEE416A7CFA}"/>
          </ac:spMkLst>
        </pc:spChg>
      </pc:sldChg>
      <pc:sldMasterChg chg="delSldLayout">
        <pc:chgData name="Maaike Limper" userId="01addef8-b35f-4ca1-a408-d2e3bf1de0ea" providerId="ADAL" clId="{EEE8E720-AAC8-4990-9A7A-0C2870E1B100}" dt="2025-08-12T08:49:17.633" v="0" actId="47"/>
        <pc:sldMasterMkLst>
          <pc:docMk/>
          <pc:sldMasterMk cId="842797122" sldId="2147483667"/>
        </pc:sldMasterMkLst>
        <pc:sldLayoutChg chg="del">
          <pc:chgData name="Maaike Limper" userId="01addef8-b35f-4ca1-a408-d2e3bf1de0ea" providerId="ADAL" clId="{EEE8E720-AAC8-4990-9A7A-0C2870E1B100}" dt="2025-08-12T08:49:17.633" v="0" actId="47"/>
          <pc:sldLayoutMkLst>
            <pc:docMk/>
            <pc:sldMasterMk cId="842797122" sldId="2147483667"/>
            <pc:sldLayoutMk cId="3786619686" sldId="2147483678"/>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aa-ET"/>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54ED003-2672-4CB3-8B17-1510E98960D4}" type="datetimeFigureOut">
              <a:rPr lang="aa-ET" smtClean="0"/>
              <a:t>12/09/2025</a:t>
            </a:fld>
            <a:endParaRPr lang="aa-ET"/>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aa-ET"/>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a-ET"/>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aa-ET"/>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8BD07EC-6360-493B-A5C5-7E3237A65453}" type="slidenum">
              <a:rPr lang="aa-ET" smtClean="0"/>
              <a:t>‹#›</a:t>
            </a:fld>
            <a:endParaRPr lang="aa-ET"/>
          </a:p>
        </p:txBody>
      </p:sp>
    </p:spTree>
    <p:extLst>
      <p:ext uri="{BB962C8B-B14F-4D97-AF65-F5344CB8AC3E}">
        <p14:creationId xmlns:p14="http://schemas.microsoft.com/office/powerpoint/2010/main" val="307895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a-ET"/>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CD7448-BA1D-3742-9819-D3EC6E0D6AB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9869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a-ET"/>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CD7448-BA1D-3742-9819-D3EC6E0D6AB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192904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a-ET"/>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CD7448-BA1D-3742-9819-D3EC6E0D6AB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931762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a-ET"/>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CD7448-BA1D-3742-9819-D3EC6E0D6AB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9869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a-ET"/>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CD7448-BA1D-3742-9819-D3EC6E0D6AB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614940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a-ET"/>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CD7448-BA1D-3742-9819-D3EC6E0D6AB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23367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a-ET"/>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CD7448-BA1D-3742-9819-D3EC6E0D6AB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550545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xmlns="" id="{ACC09337-932E-DF18-5552-8A10A7DDC8CC}"/>
              </a:ext>
            </a:extLst>
          </p:cNvPr>
          <p:cNvSpPr>
            <a:spLocks noGrp="1"/>
          </p:cNvSpPr>
          <p:nvPr>
            <p:ph type="title"/>
          </p:nvPr>
        </p:nvSpPr>
        <p:spPr>
          <a:xfrm>
            <a:off x="838200" y="755543"/>
            <a:ext cx="10515600" cy="1325563"/>
          </a:xfrm>
          <a:prstGeom prst="rect">
            <a:avLst/>
          </a:prstGeom>
        </p:spPr>
        <p:txBody>
          <a:bodyPr vert="horz" lIns="91440" tIns="45720" rIns="91440" bIns="45720" rtlCol="0" anchor="ctr">
            <a:normAutofit/>
          </a:bodyPr>
          <a:lstStyle>
            <a:lvl1pPr>
              <a:defRPr b="1">
                <a:solidFill>
                  <a:srgbClr val="005BAA"/>
                </a:solidFill>
              </a:defRPr>
            </a:lvl1pPr>
          </a:lstStyle>
          <a:p>
            <a:r>
              <a:rPr lang="en-GB" dirty="0"/>
              <a:t>Cover – Insert title</a:t>
            </a:r>
            <a:endParaRPr lang="x-none" dirty="0"/>
          </a:p>
        </p:txBody>
      </p:sp>
      <p:sp>
        <p:nvSpPr>
          <p:cNvPr id="7" name="Text Placeholder 2">
            <a:extLst>
              <a:ext uri="{FF2B5EF4-FFF2-40B4-BE49-F238E27FC236}">
                <a16:creationId xmlns:a16="http://schemas.microsoft.com/office/drawing/2014/main" xmlns="" id="{A0165C1A-53B3-D986-E0E9-DDD54523D08E}"/>
              </a:ext>
            </a:extLst>
          </p:cNvPr>
          <p:cNvSpPr>
            <a:spLocks noGrp="1"/>
          </p:cNvSpPr>
          <p:nvPr>
            <p:ph idx="1"/>
          </p:nvPr>
        </p:nvSpPr>
        <p:spPr>
          <a:xfrm>
            <a:off x="838200" y="2216043"/>
            <a:ext cx="10515600" cy="4351338"/>
          </a:xfrm>
          <a:prstGeom prst="rect">
            <a:avLst/>
          </a:prstGeom>
        </p:spPr>
        <p:txBody>
          <a:bodyPr vert="horz" lIns="91440" tIns="45720" rIns="91440" bIns="45720" rtlCol="0">
            <a:normAutofit/>
          </a:bodyPr>
          <a:lstStyle>
            <a:lvl1pPr algn="ctr">
              <a:defRPr sz="2800"/>
            </a:lvl1pPr>
            <a:lvl2pPr algn="ctr">
              <a:defRPr sz="2800"/>
            </a:lvl2pPr>
          </a:lstStyle>
          <a:p>
            <a:pPr lvl="0"/>
            <a:r>
              <a:rPr lang="en-GB" dirty="0"/>
              <a:t>Click to edit Master text styles</a:t>
            </a:r>
          </a:p>
          <a:p>
            <a:pPr lvl="1"/>
            <a:r>
              <a:rPr lang="en-GB" dirty="0"/>
              <a:t>Second level</a:t>
            </a:r>
          </a:p>
        </p:txBody>
      </p:sp>
    </p:spTree>
    <p:extLst>
      <p:ext uri="{BB962C8B-B14F-4D97-AF65-F5344CB8AC3E}">
        <p14:creationId xmlns:p14="http://schemas.microsoft.com/office/powerpoint/2010/main" val="28524426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xmlns="" id="{A23C0AB1-DC1A-370D-2DBC-7F636C925F8D}"/>
              </a:ext>
            </a:extLst>
          </p:cNvPr>
          <p:cNvSpPr>
            <a:spLocks noGrp="1"/>
          </p:cNvSpPr>
          <p:nvPr>
            <p:ph type="ctrTitle" hasCustomPrompt="1"/>
          </p:nvPr>
        </p:nvSpPr>
        <p:spPr>
          <a:xfrm>
            <a:off x="1524000" y="1122363"/>
            <a:ext cx="9144000" cy="685172"/>
          </a:xfrm>
          <a:prstGeom prst="rect">
            <a:avLst/>
          </a:prstGeom>
        </p:spPr>
        <p:txBody>
          <a:bodyPr anchor="b">
            <a:noAutofit/>
          </a:bodyPr>
          <a:lstStyle>
            <a:lvl1pPr algn="l">
              <a:defRPr sz="4400">
                <a:solidFill>
                  <a:srgbClr val="005BAA"/>
                </a:solidFill>
              </a:defRPr>
            </a:lvl1pPr>
          </a:lstStyle>
          <a:p>
            <a:r>
              <a:rPr lang="en-GB" dirty="0"/>
              <a:t>Content</a:t>
            </a:r>
            <a:endParaRPr lang="x-none" dirty="0"/>
          </a:p>
        </p:txBody>
      </p:sp>
      <p:sp>
        <p:nvSpPr>
          <p:cNvPr id="6" name="Subtitle 2">
            <a:extLst>
              <a:ext uri="{FF2B5EF4-FFF2-40B4-BE49-F238E27FC236}">
                <a16:creationId xmlns:a16="http://schemas.microsoft.com/office/drawing/2014/main" xmlns="" id="{4E4AFEC8-D7E6-FB46-B2C8-3E1FF5184111}"/>
              </a:ext>
            </a:extLst>
          </p:cNvPr>
          <p:cNvSpPr>
            <a:spLocks noGrp="1"/>
          </p:cNvSpPr>
          <p:nvPr>
            <p:ph type="subTitle" idx="1"/>
          </p:nvPr>
        </p:nvSpPr>
        <p:spPr>
          <a:xfrm>
            <a:off x="1524000" y="2041451"/>
            <a:ext cx="9144000" cy="3226981"/>
          </a:xfrm>
          <a:prstGeom prst="rect">
            <a:avLst/>
          </a:prstGeo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GB" dirty="0"/>
          </a:p>
        </p:txBody>
      </p:sp>
    </p:spTree>
    <p:extLst>
      <p:ext uri="{BB962C8B-B14F-4D97-AF65-F5344CB8AC3E}">
        <p14:creationId xmlns:p14="http://schemas.microsoft.com/office/powerpoint/2010/main" val="28559617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with bullet points slide">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xmlns="" id="{984C69AE-3299-1F59-997F-1709C1DD7A81}"/>
              </a:ext>
            </a:extLst>
          </p:cNvPr>
          <p:cNvSpPr>
            <a:spLocks noGrp="1"/>
          </p:cNvSpPr>
          <p:nvPr>
            <p:ph type="title" hasCustomPrompt="1"/>
          </p:nvPr>
        </p:nvSpPr>
        <p:spPr>
          <a:xfrm>
            <a:off x="838200" y="660902"/>
            <a:ext cx="10515600" cy="1325563"/>
          </a:xfrm>
          <a:prstGeom prst="rect">
            <a:avLst/>
          </a:prstGeom>
        </p:spPr>
        <p:txBody>
          <a:bodyPr/>
          <a:lstStyle>
            <a:lvl1pPr algn="l">
              <a:defRPr/>
            </a:lvl1pPr>
          </a:lstStyle>
          <a:p>
            <a:r>
              <a:rPr lang="en-GB" dirty="0"/>
              <a:t>Lorem Ipsum</a:t>
            </a:r>
            <a:endParaRPr lang="x-none" dirty="0"/>
          </a:p>
        </p:txBody>
      </p:sp>
      <p:sp>
        <p:nvSpPr>
          <p:cNvPr id="9" name="Text Placeholder 2">
            <a:extLst>
              <a:ext uri="{FF2B5EF4-FFF2-40B4-BE49-F238E27FC236}">
                <a16:creationId xmlns:a16="http://schemas.microsoft.com/office/drawing/2014/main" xmlns="" id="{4EDA0CF7-60D6-4B86-6F50-ECF55C6DBF3C}"/>
              </a:ext>
            </a:extLst>
          </p:cNvPr>
          <p:cNvSpPr>
            <a:spLocks noGrp="1"/>
          </p:cNvSpPr>
          <p:nvPr>
            <p:ph type="body" idx="1"/>
          </p:nvPr>
        </p:nvSpPr>
        <p:spPr>
          <a:xfrm>
            <a:off x="838200" y="2195584"/>
            <a:ext cx="10515600" cy="1500187"/>
          </a:xfrm>
          <a:prstGeom prst="rect">
            <a:avLst/>
          </a:prstGeom>
        </p:spPr>
        <p:txBody>
          <a:bodyPr/>
          <a:lstStyle>
            <a:lvl1pPr marL="0" indent="0">
              <a:buNone/>
              <a:defRPr sz="2200">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dirty="0"/>
              <a:t>Click to edit Master text styles</a:t>
            </a:r>
          </a:p>
        </p:txBody>
      </p:sp>
    </p:spTree>
    <p:extLst>
      <p:ext uri="{BB962C8B-B14F-4D97-AF65-F5344CB8AC3E}">
        <p14:creationId xmlns:p14="http://schemas.microsoft.com/office/powerpoint/2010/main" val="5211622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cientific Slide with Graph/Image">
    <p:spTree>
      <p:nvGrpSpPr>
        <p:cNvPr id="1" name=""/>
        <p:cNvGrpSpPr/>
        <p:nvPr/>
      </p:nvGrpSpPr>
      <p:grpSpPr>
        <a:xfrm>
          <a:off x="0" y="0"/>
          <a:ext cx="0" cy="0"/>
          <a:chOff x="0" y="0"/>
          <a:chExt cx="0" cy="0"/>
        </a:xfrm>
      </p:grpSpPr>
      <p:sp>
        <p:nvSpPr>
          <p:cNvPr id="7" name="Picture Placeholder 2">
            <a:extLst>
              <a:ext uri="{FF2B5EF4-FFF2-40B4-BE49-F238E27FC236}">
                <a16:creationId xmlns:a16="http://schemas.microsoft.com/office/drawing/2014/main" xmlns="" id="{E3AAD9ED-75F1-0289-7EF5-74AB2DFDDAFE}"/>
              </a:ext>
            </a:extLst>
          </p:cNvPr>
          <p:cNvSpPr>
            <a:spLocks noGrp="1"/>
          </p:cNvSpPr>
          <p:nvPr>
            <p:ph type="pic" idx="1"/>
          </p:nvPr>
        </p:nvSpPr>
        <p:spPr>
          <a:xfrm>
            <a:off x="6250112" y="1059400"/>
            <a:ext cx="5664915" cy="4560994"/>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x-none"/>
          </a:p>
        </p:txBody>
      </p:sp>
      <p:sp>
        <p:nvSpPr>
          <p:cNvPr id="8" name="Text Placeholder 2">
            <a:extLst>
              <a:ext uri="{FF2B5EF4-FFF2-40B4-BE49-F238E27FC236}">
                <a16:creationId xmlns:a16="http://schemas.microsoft.com/office/drawing/2014/main" xmlns="" id="{332C05C5-F63A-53B8-E6BB-6E73E6E74904}"/>
              </a:ext>
            </a:extLst>
          </p:cNvPr>
          <p:cNvSpPr>
            <a:spLocks noGrp="1"/>
          </p:cNvSpPr>
          <p:nvPr>
            <p:ph type="body" idx="10"/>
          </p:nvPr>
        </p:nvSpPr>
        <p:spPr>
          <a:xfrm>
            <a:off x="585197" y="1460093"/>
            <a:ext cx="5240250" cy="835650"/>
          </a:xfrm>
          <a:prstGeom prst="rect">
            <a:avLst/>
          </a:prstGeom>
        </p:spPr>
        <p:txBody>
          <a:bodyPr anchor="b">
            <a:noAutofit/>
          </a:bodyPr>
          <a:lstStyle>
            <a:lvl1pPr marL="0" indent="0">
              <a:buNone/>
              <a:defRPr sz="4400" b="1">
                <a:solidFill>
                  <a:srgbClr val="005BAA"/>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9" name="Content Placeholder 3">
            <a:extLst>
              <a:ext uri="{FF2B5EF4-FFF2-40B4-BE49-F238E27FC236}">
                <a16:creationId xmlns:a16="http://schemas.microsoft.com/office/drawing/2014/main" xmlns="" id="{759AFEE7-E5E4-8C50-6361-BB9205652ADC}"/>
              </a:ext>
            </a:extLst>
          </p:cNvPr>
          <p:cNvSpPr>
            <a:spLocks noGrp="1"/>
          </p:cNvSpPr>
          <p:nvPr>
            <p:ph sz="half" idx="2"/>
          </p:nvPr>
        </p:nvSpPr>
        <p:spPr>
          <a:xfrm>
            <a:off x="585197" y="2434976"/>
            <a:ext cx="5240250" cy="3185418"/>
          </a:xfrm>
          <a:prstGeom prst="rect">
            <a:avLst/>
          </a:prstGeom>
        </p:spPr>
        <p:txBody>
          <a:bodyPr/>
          <a:lstStyle>
            <a:lvl1pPr>
              <a:defRPr sz="2200"/>
            </a:lvl1pPr>
            <a:lvl2pPr>
              <a:defRPr sz="2200"/>
            </a:lvl2pPr>
            <a:lvl3pPr>
              <a:defRPr sz="2200"/>
            </a:lvl3pPr>
            <a:lvl4pPr>
              <a:defRPr sz="2200"/>
            </a:lvl4pPr>
            <a:lvl5pPr>
              <a:defRPr sz="2200"/>
            </a:lvl5pPr>
          </a:lstStyle>
          <a:p>
            <a:pPr lvl="0"/>
            <a:r>
              <a:rPr lang="en-GB" dirty="0"/>
              <a:t>Click to edit Master text styles</a:t>
            </a:r>
          </a:p>
        </p:txBody>
      </p:sp>
    </p:spTree>
    <p:extLst>
      <p:ext uri="{BB962C8B-B14F-4D97-AF65-F5344CB8AC3E}">
        <p14:creationId xmlns:p14="http://schemas.microsoft.com/office/powerpoint/2010/main" val="38262984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E217684-9640-7B9F-691F-3B5A26663162}"/>
              </a:ext>
            </a:extLst>
          </p:cNvPr>
          <p:cNvSpPr>
            <a:spLocks noGrp="1"/>
          </p:cNvSpPr>
          <p:nvPr>
            <p:ph type="title"/>
          </p:nvPr>
        </p:nvSpPr>
        <p:spPr>
          <a:xfrm>
            <a:off x="839788" y="365125"/>
            <a:ext cx="10515600" cy="1325563"/>
          </a:xfrm>
          <a:prstGeom prst="rect">
            <a:avLst/>
          </a:prstGeom>
        </p:spPr>
        <p:txBody>
          <a:bodyPr/>
          <a:lstStyle>
            <a:lvl1pPr>
              <a:defRPr b="1">
                <a:solidFill>
                  <a:srgbClr val="005BAA"/>
                </a:solidFill>
              </a:defRPr>
            </a:lvl1pPr>
          </a:lstStyle>
          <a:p>
            <a:r>
              <a:rPr lang="en-GB" dirty="0"/>
              <a:t>Click to edit Master title style</a:t>
            </a:r>
            <a:endParaRPr lang="x-none" dirty="0"/>
          </a:p>
        </p:txBody>
      </p:sp>
      <p:sp>
        <p:nvSpPr>
          <p:cNvPr id="3" name="Text Placeholder 2">
            <a:extLst>
              <a:ext uri="{FF2B5EF4-FFF2-40B4-BE49-F238E27FC236}">
                <a16:creationId xmlns:a16="http://schemas.microsoft.com/office/drawing/2014/main" xmlns="" id="{5E45FF9C-C20C-490B-6F06-81BD2D8FB7A6}"/>
              </a:ext>
            </a:extLst>
          </p:cNvPr>
          <p:cNvSpPr>
            <a:spLocks noGrp="1"/>
          </p:cNvSpPr>
          <p:nvPr>
            <p:ph type="body" idx="1"/>
          </p:nvPr>
        </p:nvSpPr>
        <p:spPr>
          <a:xfrm>
            <a:off x="839788" y="1681163"/>
            <a:ext cx="5157787" cy="823912"/>
          </a:xfrm>
          <a:prstGeom prst="rect">
            <a:avLst/>
          </a:prstGeom>
        </p:spPr>
        <p:txBody>
          <a:bodyPr anchor="b">
            <a:no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4" name="Content Placeholder 3">
            <a:extLst>
              <a:ext uri="{FF2B5EF4-FFF2-40B4-BE49-F238E27FC236}">
                <a16:creationId xmlns:a16="http://schemas.microsoft.com/office/drawing/2014/main" xmlns="" id="{64569EF0-726B-80A7-9DCD-6896F352D9AE}"/>
              </a:ext>
            </a:extLst>
          </p:cNvPr>
          <p:cNvSpPr>
            <a:spLocks noGrp="1"/>
          </p:cNvSpPr>
          <p:nvPr>
            <p:ph sz="half" idx="2"/>
          </p:nvPr>
        </p:nvSpPr>
        <p:spPr>
          <a:xfrm>
            <a:off x="839788" y="2505075"/>
            <a:ext cx="5157787" cy="3684588"/>
          </a:xfrm>
          <a:prstGeom prst="rect">
            <a:avLst/>
          </a:prstGeom>
        </p:spPr>
        <p:txBody>
          <a:bodyPr>
            <a:normAutofit/>
          </a:bodyPr>
          <a:lstStyle>
            <a:lvl1pPr marL="0" indent="0" algn="l">
              <a:buNone/>
              <a:defRPr sz="2200"/>
            </a:lvl1pPr>
            <a:lvl2pPr marL="457200" indent="0" algn="l">
              <a:buNone/>
              <a:defRPr sz="2200"/>
            </a:lvl2pPr>
            <a:lvl3pPr marL="914400" indent="0" algn="l">
              <a:buNone/>
              <a:defRPr sz="2200"/>
            </a:lvl3pPr>
            <a:lvl4pPr marL="1371600" indent="0" algn="l">
              <a:buNone/>
              <a:defRPr sz="2200"/>
            </a:lvl4pPr>
            <a:lvl5pPr marL="1828800" indent="0" algn="l">
              <a:buNone/>
              <a:defRPr sz="2200"/>
            </a:lvl5pPr>
          </a:lstStyle>
          <a:p>
            <a:pPr lvl="0"/>
            <a:r>
              <a:rPr lang="en-GB" dirty="0"/>
              <a:t>Click to edit Master text styles</a:t>
            </a:r>
          </a:p>
        </p:txBody>
      </p:sp>
      <p:sp>
        <p:nvSpPr>
          <p:cNvPr id="5" name="Text Placeholder 4">
            <a:extLst>
              <a:ext uri="{FF2B5EF4-FFF2-40B4-BE49-F238E27FC236}">
                <a16:creationId xmlns:a16="http://schemas.microsoft.com/office/drawing/2014/main" xmlns="" id="{614901CD-B4D9-4C0A-A8C1-D42233A2E284}"/>
              </a:ext>
            </a:extLst>
          </p:cNvPr>
          <p:cNvSpPr>
            <a:spLocks noGrp="1"/>
          </p:cNvSpPr>
          <p:nvPr>
            <p:ph type="body" sz="quarter" idx="3"/>
          </p:nvPr>
        </p:nvSpPr>
        <p:spPr>
          <a:xfrm>
            <a:off x="6172200" y="1681163"/>
            <a:ext cx="5183188" cy="823912"/>
          </a:xfrm>
          <a:prstGeom prst="rect">
            <a:avLst/>
          </a:prstGeom>
        </p:spPr>
        <p:txBody>
          <a:bodyPr anchor="b">
            <a:no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6" name="Content Placeholder 5">
            <a:extLst>
              <a:ext uri="{FF2B5EF4-FFF2-40B4-BE49-F238E27FC236}">
                <a16:creationId xmlns:a16="http://schemas.microsoft.com/office/drawing/2014/main" xmlns="" id="{BD05A26A-1F4A-80E3-3CF1-B5AF98EE4D3C}"/>
              </a:ext>
            </a:extLst>
          </p:cNvPr>
          <p:cNvSpPr>
            <a:spLocks noGrp="1"/>
          </p:cNvSpPr>
          <p:nvPr>
            <p:ph sz="quarter" idx="4"/>
          </p:nvPr>
        </p:nvSpPr>
        <p:spPr>
          <a:xfrm>
            <a:off x="6172200" y="2505075"/>
            <a:ext cx="5183188" cy="3684588"/>
          </a:xfrm>
          <a:prstGeom prst="rect">
            <a:avLst/>
          </a:prstGeom>
        </p:spPr>
        <p:txBody>
          <a:bodyPr>
            <a:normAutofit/>
          </a:bodyPr>
          <a:lstStyle>
            <a:lvl1pPr marL="0" indent="0" algn="l">
              <a:buNone/>
              <a:defRPr sz="2200"/>
            </a:lvl1pPr>
            <a:lvl2pPr marL="457200" indent="0" algn="l">
              <a:buNone/>
              <a:defRPr sz="2200"/>
            </a:lvl2pPr>
            <a:lvl3pPr marL="914400" indent="0" algn="l">
              <a:buNone/>
              <a:defRPr sz="2200"/>
            </a:lvl3pPr>
            <a:lvl4pPr marL="1371600" indent="0" algn="l">
              <a:buNone/>
              <a:defRPr sz="2200"/>
            </a:lvl4pPr>
            <a:lvl5pPr marL="1828800" indent="0" algn="l">
              <a:buNone/>
              <a:defRPr sz="2200"/>
            </a:lvl5pPr>
          </a:lstStyle>
          <a:p>
            <a:pPr lvl="0"/>
            <a:r>
              <a:rPr lang="en-GB" dirty="0"/>
              <a:t>Click to edit Master text styles</a:t>
            </a:r>
          </a:p>
        </p:txBody>
      </p:sp>
    </p:spTree>
    <p:extLst>
      <p:ext uri="{BB962C8B-B14F-4D97-AF65-F5344CB8AC3E}">
        <p14:creationId xmlns:p14="http://schemas.microsoft.com/office/powerpoint/2010/main" val="8255298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hank you Slide">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xmlns="" id="{4C3EAE96-DCE0-88A1-D4B1-3E38DC1986D1}"/>
              </a:ext>
            </a:extLst>
          </p:cNvPr>
          <p:cNvSpPr>
            <a:spLocks noGrp="1"/>
          </p:cNvSpPr>
          <p:nvPr>
            <p:ph type="title" hasCustomPrompt="1"/>
          </p:nvPr>
        </p:nvSpPr>
        <p:spPr>
          <a:xfrm>
            <a:off x="0" y="2103437"/>
            <a:ext cx="12192000" cy="1325563"/>
          </a:xfrm>
          <a:prstGeom prst="rect">
            <a:avLst/>
          </a:prstGeom>
        </p:spPr>
        <p:txBody>
          <a:bodyPr/>
          <a:lstStyle>
            <a:lvl1pPr>
              <a:defRPr>
                <a:solidFill>
                  <a:srgbClr val="005BAA"/>
                </a:solidFill>
              </a:defRPr>
            </a:lvl1pPr>
          </a:lstStyle>
          <a:p>
            <a:r>
              <a:rPr lang="en-GB" dirty="0"/>
              <a:t>Thank you.</a:t>
            </a:r>
            <a:endParaRPr lang="x-none" dirty="0"/>
          </a:p>
        </p:txBody>
      </p:sp>
      <p:sp>
        <p:nvSpPr>
          <p:cNvPr id="9" name="CuadroTexto 3">
            <a:extLst>
              <a:ext uri="{FF2B5EF4-FFF2-40B4-BE49-F238E27FC236}">
                <a16:creationId xmlns:a16="http://schemas.microsoft.com/office/drawing/2014/main" xmlns="" id="{002E4A1E-1EB0-0593-1C8D-3884AC9BB310}"/>
              </a:ext>
            </a:extLst>
          </p:cNvPr>
          <p:cNvSpPr txBox="1"/>
          <p:nvPr userDrawn="1"/>
        </p:nvSpPr>
        <p:spPr>
          <a:xfrm>
            <a:off x="3824879" y="4572080"/>
            <a:ext cx="4542242" cy="523926"/>
          </a:xfrm>
          <a:prstGeom prst="rect">
            <a:avLst/>
          </a:prstGeom>
          <a:noFill/>
        </p:spPr>
        <p:txBody>
          <a:bodyPr wrap="square" rtlCol="0">
            <a:spAutoFit/>
          </a:bodyPr>
          <a:lstStyle/>
          <a:p>
            <a:pPr marR="0" algn="ctr" rtl="0">
              <a:lnSpc>
                <a:spcPct val="150000"/>
              </a:lnSpc>
            </a:pPr>
            <a:r>
              <a:rPr lang="en-US" sz="3200" b="0" i="0" u="none" strike="noStrike" baseline="30000" dirty="0">
                <a:solidFill>
                  <a:srgbClr val="005BAA"/>
                </a:solidFill>
                <a:latin typeface="Arial" panose="020B0604020202020204" pitchFamily="34" charset="0"/>
                <a:ea typeface="Verdana" panose="020B0604030504040204" pitchFamily="34" charset="0"/>
                <a:cs typeface="Arial" panose="020B0604020202020204" pitchFamily="34" charset="0"/>
              </a:rPr>
              <a:t>wmo.int</a:t>
            </a:r>
          </a:p>
        </p:txBody>
      </p:sp>
    </p:spTree>
    <p:extLst>
      <p:ext uri="{BB962C8B-B14F-4D97-AF65-F5344CB8AC3E}">
        <p14:creationId xmlns:p14="http://schemas.microsoft.com/office/powerpoint/2010/main" val="28169427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53450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9259AF2F-52C6-9B46-B8B2-0579234AE62E}" type="slidenum">
              <a:rPr lang="en-US" smtClean="0"/>
              <a:t>‹#›</a:t>
            </a:fld>
            <a:endParaRPr lang="en-US"/>
          </a:p>
        </p:txBody>
      </p:sp>
    </p:spTree>
    <p:extLst>
      <p:ext uri="{BB962C8B-B14F-4D97-AF65-F5344CB8AC3E}">
        <p14:creationId xmlns:p14="http://schemas.microsoft.com/office/powerpoint/2010/main" val="25485084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9259AF2F-52C6-9B46-B8B2-0579234AE62E}" type="slidenum">
              <a:rPr lang="en-US" smtClean="0"/>
              <a:t>‹#›</a:t>
            </a:fld>
            <a:endParaRPr lang="en-US"/>
          </a:p>
        </p:txBody>
      </p:sp>
    </p:spTree>
    <p:extLst>
      <p:ext uri="{BB962C8B-B14F-4D97-AF65-F5344CB8AC3E}">
        <p14:creationId xmlns:p14="http://schemas.microsoft.com/office/powerpoint/2010/main" val="32849648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C6C007C7-A317-B3BD-4F67-1F0F9741F8A9}"/>
              </a:ext>
            </a:extLst>
          </p:cNvPr>
          <p:cNvPicPr>
            <a:picLocks noChangeAspect="1"/>
          </p:cNvPicPr>
          <p:nvPr userDrawn="1"/>
        </p:nvPicPr>
        <p:blipFill>
          <a:blip r:embed="rId11"/>
          <a:srcRect/>
          <a:stretch/>
        </p:blipFill>
        <p:spPr>
          <a:xfrm>
            <a:off x="0" y="3477952"/>
            <a:ext cx="12192000" cy="3380048"/>
          </a:xfrm>
          <a:prstGeom prst="rect">
            <a:avLst/>
          </a:prstGeom>
        </p:spPr>
      </p:pic>
      <p:sp>
        <p:nvSpPr>
          <p:cNvPr id="7" name="Title Placeholder 1">
            <a:extLst>
              <a:ext uri="{FF2B5EF4-FFF2-40B4-BE49-F238E27FC236}">
                <a16:creationId xmlns:a16="http://schemas.microsoft.com/office/drawing/2014/main" xmlns="" id="{B8A9C213-3E26-B848-BF1A-9E6EC69BD9F8}"/>
              </a:ext>
            </a:extLst>
          </p:cNvPr>
          <p:cNvSpPr>
            <a:spLocks noGrp="1"/>
          </p:cNvSpPr>
          <p:nvPr>
            <p:ph type="title"/>
          </p:nvPr>
        </p:nvSpPr>
        <p:spPr>
          <a:xfrm>
            <a:off x="836690" y="2204199"/>
            <a:ext cx="10515600" cy="1325563"/>
          </a:xfrm>
          <a:prstGeom prst="rect">
            <a:avLst/>
          </a:prstGeom>
        </p:spPr>
        <p:txBody>
          <a:bodyPr vert="horz" lIns="91440" tIns="45720" rIns="91440" bIns="45720" rtlCol="0" anchor="ctr">
            <a:normAutofit/>
          </a:bodyPr>
          <a:lstStyle/>
          <a:p>
            <a:r>
              <a:rPr lang="en-GB" dirty="0"/>
              <a:t>WMO PPT Style #2</a:t>
            </a:r>
            <a:endParaRPr lang="x-none" dirty="0"/>
          </a:p>
        </p:txBody>
      </p:sp>
    </p:spTree>
    <p:extLst>
      <p:ext uri="{BB962C8B-B14F-4D97-AF65-F5344CB8AC3E}">
        <p14:creationId xmlns:p14="http://schemas.microsoft.com/office/powerpoint/2010/main" val="842797122"/>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9" r:id="rId8"/>
    <p:sldLayoutId id="2147483680" r:id="rId9"/>
  </p:sldLayoutIdLst>
  <p:txStyles>
    <p:titleStyle>
      <a:lvl1pPr algn="ctr" defTabSz="914400" rtl="0" eaLnBrk="1" latinLnBrk="0" hangingPunct="1">
        <a:lnSpc>
          <a:spcPct val="90000"/>
        </a:lnSpc>
        <a:spcBef>
          <a:spcPct val="0"/>
        </a:spcBef>
        <a:buNone/>
        <a:defRPr sz="4400" b="1" kern="1200">
          <a:solidFill>
            <a:srgbClr val="005BAA"/>
          </a:solidFill>
          <a:latin typeface="Arial" panose="020B0604020202020204" pitchFamily="34" charset="0"/>
          <a:ea typeface="+mj-ea"/>
          <a:cs typeface="Arial" panose="020B0604020202020204" pitchFamily="34" charset="0"/>
        </a:defRPr>
      </a:lvl1pPr>
    </p:titleStyle>
    <p:bodyStyle>
      <a:lvl1pPr marL="228600" indent="-228600" algn="ct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ctr"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ctr"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ctr"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ctr"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3.jpg"/><Relationship Id="rId2" Type="http://schemas.openxmlformats.org/officeDocument/2006/relationships/notesSlide" Target="../notesSlides/notesSlide5.xml"/><Relationship Id="rId1" Type="http://schemas.openxmlformats.org/officeDocument/2006/relationships/slideLayout" Target="../slideLayouts/slideLayout9.xml"/><Relationship Id="rId4" Type="http://schemas.openxmlformats.org/officeDocument/2006/relationships/image" Target="../media/image64.png"/></Relationships>
</file>

<file path=ppt/slides/_rels/slide11.xml.rels><?xml version="1.0" encoding="UTF-8" standalone="yes"?>
<Relationships xmlns="http://schemas.openxmlformats.org/package/2006/relationships"><Relationship Id="rId8" Type="http://schemas.openxmlformats.org/officeDocument/2006/relationships/image" Target="../media/image69.jpg"/><Relationship Id="rId3" Type="http://schemas.openxmlformats.org/officeDocument/2006/relationships/image" Target="../media/image65.jpg"/><Relationship Id="rId7" Type="http://schemas.openxmlformats.org/officeDocument/2006/relationships/hyperlink" Target="https://community.wmo.int/en/wis-manual-volume-ii-wis2" TargetMode="External"/><Relationship Id="rId12" Type="http://schemas.openxmlformats.org/officeDocument/2006/relationships/image" Target="../media/image73.png"/><Relationship Id="rId2" Type="http://schemas.openxmlformats.org/officeDocument/2006/relationships/notesSlide" Target="../notesSlides/notesSlide6.xml"/><Relationship Id="rId1" Type="http://schemas.openxmlformats.org/officeDocument/2006/relationships/slideLayout" Target="../slideLayouts/slideLayout9.xml"/><Relationship Id="rId6" Type="http://schemas.openxmlformats.org/officeDocument/2006/relationships/image" Target="../media/image68.png"/><Relationship Id="rId11" Type="http://schemas.openxmlformats.org/officeDocument/2006/relationships/image" Target="../media/image72.png"/><Relationship Id="rId5" Type="http://schemas.openxmlformats.org/officeDocument/2006/relationships/image" Target="../media/image67.png"/><Relationship Id="rId10" Type="http://schemas.openxmlformats.org/officeDocument/2006/relationships/image" Target="../media/image71.png"/><Relationship Id="rId4" Type="http://schemas.openxmlformats.org/officeDocument/2006/relationships/image" Target="../media/image66.jpg"/><Relationship Id="rId9" Type="http://schemas.openxmlformats.org/officeDocument/2006/relationships/image" Target="../media/image70.png"/></Relationships>
</file>

<file path=ppt/slides/_rels/slide12.xml.rels><?xml version="1.0" encoding="UTF-8" standalone="yes"?>
<Relationships xmlns="http://schemas.openxmlformats.org/package/2006/relationships"><Relationship Id="rId2" Type="http://schemas.openxmlformats.org/officeDocument/2006/relationships/image" Target="../media/image74.jp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7.xml"/><Relationship Id="rId1" Type="http://schemas.openxmlformats.org/officeDocument/2006/relationships/slideLayout" Target="../slideLayouts/slideLayout9.xml"/><Relationship Id="rId4" Type="http://schemas.openxmlformats.org/officeDocument/2006/relationships/hyperlink" Target="https://github.com/wmo-im/wis2-topic-hierarchy/tree/main/topic-hierarchy" TargetMode="External"/></Relationships>
</file>

<file path=ppt/slides/_rels/slide14.xml.rels><?xml version="1.0" encoding="UTF-8" standalone="yes"?>
<Relationships xmlns="http://schemas.openxmlformats.org/package/2006/relationships"><Relationship Id="rId8" Type="http://schemas.openxmlformats.org/officeDocument/2006/relationships/image" Target="../media/image82.png"/><Relationship Id="rId13" Type="http://schemas.openxmlformats.org/officeDocument/2006/relationships/image" Target="../media/image87.png"/><Relationship Id="rId3" Type="http://schemas.openxmlformats.org/officeDocument/2006/relationships/image" Target="../media/image77.png"/><Relationship Id="rId7" Type="http://schemas.openxmlformats.org/officeDocument/2006/relationships/image" Target="../media/image81.png"/><Relationship Id="rId12" Type="http://schemas.openxmlformats.org/officeDocument/2006/relationships/image" Target="../media/image86.png"/><Relationship Id="rId2" Type="http://schemas.openxmlformats.org/officeDocument/2006/relationships/image" Target="../media/image76.png"/><Relationship Id="rId16" Type="http://schemas.openxmlformats.org/officeDocument/2006/relationships/image" Target="../media/image90.png"/><Relationship Id="rId1" Type="http://schemas.openxmlformats.org/officeDocument/2006/relationships/slideLayout" Target="../slideLayouts/slideLayout8.xml"/><Relationship Id="rId6" Type="http://schemas.openxmlformats.org/officeDocument/2006/relationships/image" Target="../media/image80.png"/><Relationship Id="rId11" Type="http://schemas.openxmlformats.org/officeDocument/2006/relationships/image" Target="../media/image85.png"/><Relationship Id="rId5" Type="http://schemas.openxmlformats.org/officeDocument/2006/relationships/image" Target="../media/image79.png"/><Relationship Id="rId15" Type="http://schemas.openxmlformats.org/officeDocument/2006/relationships/image" Target="../media/image89.png"/><Relationship Id="rId10" Type="http://schemas.openxmlformats.org/officeDocument/2006/relationships/image" Target="../media/image84.png"/><Relationship Id="rId4" Type="http://schemas.openxmlformats.org/officeDocument/2006/relationships/image" Target="../media/image78.png"/><Relationship Id="rId9" Type="http://schemas.openxmlformats.org/officeDocument/2006/relationships/image" Target="../media/image83.png"/><Relationship Id="rId14" Type="http://schemas.openxmlformats.org/officeDocument/2006/relationships/image" Target="../media/image88.png"/></Relationships>
</file>

<file path=ppt/slides/_rels/slide15.xml.rels><?xml version="1.0" encoding="UTF-8" standalone="yes"?>
<Relationships xmlns="http://schemas.openxmlformats.org/package/2006/relationships"><Relationship Id="rId8" Type="http://schemas.openxmlformats.org/officeDocument/2006/relationships/image" Target="../media/image95.png"/><Relationship Id="rId13" Type="http://schemas.openxmlformats.org/officeDocument/2006/relationships/image" Target="../media/image100.png"/><Relationship Id="rId3" Type="http://schemas.openxmlformats.org/officeDocument/2006/relationships/image" Target="../media/image45.jpg"/><Relationship Id="rId7" Type="http://schemas.openxmlformats.org/officeDocument/2006/relationships/image" Target="../media/image94.png"/><Relationship Id="rId12" Type="http://schemas.openxmlformats.org/officeDocument/2006/relationships/image" Target="../media/image99.png"/><Relationship Id="rId2" Type="http://schemas.openxmlformats.org/officeDocument/2006/relationships/image" Target="../media/image44.png"/><Relationship Id="rId16" Type="http://schemas.openxmlformats.org/officeDocument/2006/relationships/image" Target="../media/image102.png"/><Relationship Id="rId1" Type="http://schemas.openxmlformats.org/officeDocument/2006/relationships/slideLayout" Target="../slideLayouts/slideLayout8.xml"/><Relationship Id="rId6" Type="http://schemas.openxmlformats.org/officeDocument/2006/relationships/image" Target="../media/image93.png"/><Relationship Id="rId11" Type="http://schemas.openxmlformats.org/officeDocument/2006/relationships/image" Target="../media/image98.png"/><Relationship Id="rId5" Type="http://schemas.openxmlformats.org/officeDocument/2006/relationships/image" Target="../media/image92.png"/><Relationship Id="rId15" Type="http://schemas.openxmlformats.org/officeDocument/2006/relationships/image" Target="../media/image101.png"/><Relationship Id="rId10" Type="http://schemas.openxmlformats.org/officeDocument/2006/relationships/image" Target="../media/image97.png"/><Relationship Id="rId4" Type="http://schemas.openxmlformats.org/officeDocument/2006/relationships/image" Target="../media/image91.png"/><Relationship Id="rId9" Type="http://schemas.openxmlformats.org/officeDocument/2006/relationships/image" Target="../media/image96.png"/><Relationship Id="rId14" Type="http://schemas.openxmlformats.org/officeDocument/2006/relationships/image" Target="../media/image55.png"/></Relationships>
</file>

<file path=ppt/slides/_rels/slide16.xml.rels><?xml version="1.0" encoding="UTF-8" standalone="yes"?>
<Relationships xmlns="http://schemas.openxmlformats.org/package/2006/relationships"><Relationship Id="rId8" Type="http://schemas.openxmlformats.org/officeDocument/2006/relationships/image" Target="../media/image95.png"/><Relationship Id="rId13" Type="http://schemas.openxmlformats.org/officeDocument/2006/relationships/image" Target="../media/image101.png"/><Relationship Id="rId3" Type="http://schemas.openxmlformats.org/officeDocument/2006/relationships/image" Target="../media/image45.jpg"/><Relationship Id="rId7" Type="http://schemas.openxmlformats.org/officeDocument/2006/relationships/image" Target="../media/image94.png"/><Relationship Id="rId12" Type="http://schemas.openxmlformats.org/officeDocument/2006/relationships/image" Target="../media/image99.png"/><Relationship Id="rId17" Type="http://schemas.openxmlformats.org/officeDocument/2006/relationships/image" Target="../media/image104.png"/><Relationship Id="rId2" Type="http://schemas.openxmlformats.org/officeDocument/2006/relationships/image" Target="../media/image44.png"/><Relationship Id="rId16" Type="http://schemas.openxmlformats.org/officeDocument/2006/relationships/image" Target="../media/image103.png"/><Relationship Id="rId1" Type="http://schemas.openxmlformats.org/officeDocument/2006/relationships/slideLayout" Target="../slideLayouts/slideLayout8.xml"/><Relationship Id="rId6" Type="http://schemas.openxmlformats.org/officeDocument/2006/relationships/image" Target="../media/image93.png"/><Relationship Id="rId11" Type="http://schemas.openxmlformats.org/officeDocument/2006/relationships/image" Target="../media/image98.png"/><Relationship Id="rId5" Type="http://schemas.openxmlformats.org/officeDocument/2006/relationships/image" Target="../media/image92.png"/><Relationship Id="rId15" Type="http://schemas.openxmlformats.org/officeDocument/2006/relationships/image" Target="../media/image102.png"/><Relationship Id="rId10" Type="http://schemas.openxmlformats.org/officeDocument/2006/relationships/image" Target="../media/image97.png"/><Relationship Id="rId4" Type="http://schemas.openxmlformats.org/officeDocument/2006/relationships/image" Target="../media/image91.png"/><Relationship Id="rId9" Type="http://schemas.openxmlformats.org/officeDocument/2006/relationships/image" Target="../media/image96.png"/><Relationship Id="rId14" Type="http://schemas.openxmlformats.org/officeDocument/2006/relationships/image" Target="../media/image5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18" Type="http://schemas.openxmlformats.org/officeDocument/2006/relationships/image" Target="../media/image17.png"/><Relationship Id="rId26" Type="http://schemas.openxmlformats.org/officeDocument/2006/relationships/image" Target="../media/image25.jpg"/><Relationship Id="rId3" Type="http://schemas.openxmlformats.org/officeDocument/2006/relationships/image" Target="../media/image2.png"/><Relationship Id="rId21" Type="http://schemas.openxmlformats.org/officeDocument/2006/relationships/image" Target="../media/image20.png"/><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16.png"/><Relationship Id="rId25" Type="http://schemas.openxmlformats.org/officeDocument/2006/relationships/image" Target="../media/image24.png"/><Relationship Id="rId2" Type="http://schemas.openxmlformats.org/officeDocument/2006/relationships/notesSlide" Target="../notesSlides/notesSlide1.xml"/><Relationship Id="rId16" Type="http://schemas.openxmlformats.org/officeDocument/2006/relationships/image" Target="../media/image15.png"/><Relationship Id="rId20" Type="http://schemas.openxmlformats.org/officeDocument/2006/relationships/image" Target="../media/image19.png"/><Relationship Id="rId1" Type="http://schemas.openxmlformats.org/officeDocument/2006/relationships/slideLayout" Target="../slideLayouts/slideLayout9.xml"/><Relationship Id="rId6" Type="http://schemas.openxmlformats.org/officeDocument/2006/relationships/image" Target="../media/image5.png"/><Relationship Id="rId11" Type="http://schemas.openxmlformats.org/officeDocument/2006/relationships/image" Target="../media/image10.png"/><Relationship Id="rId24" Type="http://schemas.openxmlformats.org/officeDocument/2006/relationships/image" Target="../media/image23.png"/><Relationship Id="rId5" Type="http://schemas.openxmlformats.org/officeDocument/2006/relationships/image" Target="../media/image4.png"/><Relationship Id="rId15" Type="http://schemas.openxmlformats.org/officeDocument/2006/relationships/image" Target="../media/image14.png"/><Relationship Id="rId23" Type="http://schemas.openxmlformats.org/officeDocument/2006/relationships/image" Target="../media/image22.png"/><Relationship Id="rId10" Type="http://schemas.openxmlformats.org/officeDocument/2006/relationships/image" Target="../media/image9.png"/><Relationship Id="rId19" Type="http://schemas.openxmlformats.org/officeDocument/2006/relationships/image" Target="../media/image18.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 Id="rId22" Type="http://schemas.openxmlformats.org/officeDocument/2006/relationships/image" Target="../media/image21.png"/><Relationship Id="rId27" Type="http://schemas.openxmlformats.org/officeDocument/2006/relationships/image" Target="../media/image26.jpg"/></Relationships>
</file>

<file path=ppt/slides/_rels/slide4.xml.rels><?xml version="1.0" encoding="UTF-8" standalone="yes"?>
<Relationships xmlns="http://schemas.openxmlformats.org/package/2006/relationships"><Relationship Id="rId2" Type="http://schemas.openxmlformats.org/officeDocument/2006/relationships/hyperlink" Target="https://www.ecmwf.int/en/newsletter/176/computing/wis-20-wmo-data-sharing-21st-century" TargetMode="Externa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hyperlink" Target="https://library.wmo.int/idurl/4/58009" TargetMode="External"/><Relationship Id="rId2" Type="http://schemas.openxmlformats.org/officeDocument/2006/relationships/notesSlide" Target="../notesSlides/notesSlide2.xml"/><Relationship Id="rId1" Type="http://schemas.openxmlformats.org/officeDocument/2006/relationships/slideLayout" Target="../slideLayouts/slideLayout9.xml"/><Relationship Id="rId4" Type="http://schemas.openxmlformats.org/officeDocument/2006/relationships/image" Target="../media/image29.jpg"/></Relationships>
</file>

<file path=ppt/slides/_rels/slide8.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image" Target="../media/image40.png"/><Relationship Id="rId3" Type="http://schemas.openxmlformats.org/officeDocument/2006/relationships/image" Target="../media/image30.png"/><Relationship Id="rId7" Type="http://schemas.openxmlformats.org/officeDocument/2006/relationships/image" Target="../media/image34.png"/><Relationship Id="rId12" Type="http://schemas.openxmlformats.org/officeDocument/2006/relationships/image" Target="../media/image39.jpg"/><Relationship Id="rId2" Type="http://schemas.openxmlformats.org/officeDocument/2006/relationships/notesSlide" Target="../notesSlides/notesSlide3.xml"/><Relationship Id="rId16" Type="http://schemas.openxmlformats.org/officeDocument/2006/relationships/image" Target="../media/image43.png"/><Relationship Id="rId1" Type="http://schemas.openxmlformats.org/officeDocument/2006/relationships/slideLayout" Target="../slideLayouts/slideLayout9.xml"/><Relationship Id="rId6" Type="http://schemas.openxmlformats.org/officeDocument/2006/relationships/image" Target="../media/image33.png"/><Relationship Id="rId11" Type="http://schemas.openxmlformats.org/officeDocument/2006/relationships/image" Target="../media/image38.jpg"/><Relationship Id="rId5" Type="http://schemas.openxmlformats.org/officeDocument/2006/relationships/image" Target="../media/image32.png"/><Relationship Id="rId15" Type="http://schemas.openxmlformats.org/officeDocument/2006/relationships/image" Target="../media/image42.png"/><Relationship Id="rId10" Type="http://schemas.openxmlformats.org/officeDocument/2006/relationships/image" Target="../media/image37.png"/><Relationship Id="rId4" Type="http://schemas.openxmlformats.org/officeDocument/2006/relationships/image" Target="../media/image31.png"/><Relationship Id="rId9" Type="http://schemas.openxmlformats.org/officeDocument/2006/relationships/image" Target="../media/image36.png"/><Relationship Id="rId14" Type="http://schemas.openxmlformats.org/officeDocument/2006/relationships/image" Target="../media/image41.png"/></Relationships>
</file>

<file path=ppt/slides/_rels/slide9.xml.rels><?xml version="1.0" encoding="UTF-8" standalone="yes"?>
<Relationships xmlns="http://schemas.openxmlformats.org/package/2006/relationships"><Relationship Id="rId8" Type="http://schemas.openxmlformats.org/officeDocument/2006/relationships/image" Target="../media/image49.png"/><Relationship Id="rId13" Type="http://schemas.openxmlformats.org/officeDocument/2006/relationships/image" Target="../media/image54.png"/><Relationship Id="rId18" Type="http://schemas.openxmlformats.org/officeDocument/2006/relationships/image" Target="../media/image58.png"/><Relationship Id="rId3" Type="http://schemas.openxmlformats.org/officeDocument/2006/relationships/image" Target="../media/image44.png"/><Relationship Id="rId21" Type="http://schemas.openxmlformats.org/officeDocument/2006/relationships/image" Target="../media/image61.png"/><Relationship Id="rId7" Type="http://schemas.openxmlformats.org/officeDocument/2006/relationships/image" Target="../media/image48.png"/><Relationship Id="rId12" Type="http://schemas.openxmlformats.org/officeDocument/2006/relationships/image" Target="../media/image53.png"/><Relationship Id="rId17" Type="http://schemas.openxmlformats.org/officeDocument/2006/relationships/image" Target="../media/image57.png"/><Relationship Id="rId2" Type="http://schemas.openxmlformats.org/officeDocument/2006/relationships/notesSlide" Target="../notesSlides/notesSlide4.xml"/><Relationship Id="rId16" Type="http://schemas.openxmlformats.org/officeDocument/2006/relationships/image" Target="../media/image39.jpg"/><Relationship Id="rId20" Type="http://schemas.openxmlformats.org/officeDocument/2006/relationships/image" Target="../media/image60.png"/><Relationship Id="rId1" Type="http://schemas.openxmlformats.org/officeDocument/2006/relationships/slideLayout" Target="../slideLayouts/slideLayout9.xml"/><Relationship Id="rId6" Type="http://schemas.openxmlformats.org/officeDocument/2006/relationships/image" Target="../media/image47.png"/><Relationship Id="rId11" Type="http://schemas.openxmlformats.org/officeDocument/2006/relationships/image" Target="../media/image52.png"/><Relationship Id="rId5" Type="http://schemas.openxmlformats.org/officeDocument/2006/relationships/image" Target="../media/image46.png"/><Relationship Id="rId15" Type="http://schemas.openxmlformats.org/officeDocument/2006/relationships/image" Target="../media/image56.png"/><Relationship Id="rId10" Type="http://schemas.openxmlformats.org/officeDocument/2006/relationships/image" Target="../media/image51.png"/><Relationship Id="rId19" Type="http://schemas.openxmlformats.org/officeDocument/2006/relationships/image" Target="../media/image59.png"/><Relationship Id="rId4" Type="http://schemas.openxmlformats.org/officeDocument/2006/relationships/image" Target="../media/image45.jpg"/><Relationship Id="rId9" Type="http://schemas.openxmlformats.org/officeDocument/2006/relationships/image" Target="../media/image50.png"/><Relationship Id="rId14" Type="http://schemas.openxmlformats.org/officeDocument/2006/relationships/image" Target="../media/image55.png"/><Relationship Id="rId22" Type="http://schemas.openxmlformats.org/officeDocument/2006/relationships/image" Target="../media/image6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821316" y="2178588"/>
            <a:ext cx="11002352" cy="180186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altLang="zh-CN" sz="4800" b="1" dirty="0" smtClean="0">
                <a:solidFill>
                  <a:srgbClr val="004F9E"/>
                </a:solidFill>
                <a:effectLst>
                  <a:outerShdw blurRad="38100" dist="38100" dir="2700000" algn="tl">
                    <a:srgbClr val="000000">
                      <a:alpha val="43137"/>
                    </a:srgbClr>
                  </a:outerShdw>
                </a:effectLst>
                <a:latin typeface="Calibri"/>
              </a:rPr>
              <a:t>Introduction to WIS 2.0</a:t>
            </a:r>
            <a:endParaRPr lang="fr-CH" sz="4800" b="1" dirty="0">
              <a:solidFill>
                <a:srgbClr val="004F9E"/>
              </a:solidFill>
              <a:effectLst>
                <a:outerShdw blurRad="38100" dist="38100" dir="2700000" algn="tl">
                  <a:srgbClr val="000000">
                    <a:alpha val="43137"/>
                  </a:srgbClr>
                </a:outerShdw>
              </a:effectLst>
              <a:latin typeface="Calibri"/>
            </a:endParaRPr>
          </a:p>
        </p:txBody>
      </p:sp>
      <p:sp>
        <p:nvSpPr>
          <p:cNvPr id="6" name="Title 1"/>
          <p:cNvSpPr txBox="1">
            <a:spLocks/>
          </p:cNvSpPr>
          <p:nvPr/>
        </p:nvSpPr>
        <p:spPr>
          <a:xfrm>
            <a:off x="2830028" y="3980450"/>
            <a:ext cx="6984928" cy="2611703"/>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altLang="zh-CN" sz="2400" dirty="0" smtClean="0">
                <a:solidFill>
                  <a:srgbClr val="004F9E"/>
                </a:solidFill>
                <a:latin typeface="Calibri"/>
              </a:rPr>
              <a:t>Report by: </a:t>
            </a:r>
            <a:r>
              <a:rPr lang="en-US" sz="2400" dirty="0" smtClean="0">
                <a:solidFill>
                  <a:srgbClr val="004F9E"/>
                </a:solidFill>
                <a:latin typeface="Calibri"/>
              </a:rPr>
              <a:t>Lei XUE</a:t>
            </a:r>
            <a:endParaRPr lang="en-US" sz="2400" dirty="0" smtClean="0">
              <a:solidFill>
                <a:srgbClr val="004F9E"/>
              </a:solidFill>
              <a:latin typeface="Calibri"/>
            </a:endParaRPr>
          </a:p>
          <a:p>
            <a:r>
              <a:rPr lang="en-US" sz="2400" dirty="0">
                <a:solidFill>
                  <a:srgbClr val="004F9E"/>
                </a:solidFill>
                <a:latin typeface="Calibri"/>
              </a:rPr>
              <a:t>GISC Beijing</a:t>
            </a:r>
          </a:p>
          <a:p>
            <a:r>
              <a:rPr lang="en-US" altLang="zh-CN" sz="2400" dirty="0" smtClean="0">
                <a:solidFill>
                  <a:srgbClr val="004F9E"/>
                </a:solidFill>
                <a:latin typeface="Calibri"/>
              </a:rPr>
              <a:t>National </a:t>
            </a:r>
            <a:r>
              <a:rPr lang="en-US" altLang="zh-CN" sz="2400" dirty="0">
                <a:solidFill>
                  <a:srgbClr val="004F9E"/>
                </a:solidFill>
                <a:latin typeface="Calibri"/>
              </a:rPr>
              <a:t>Meteorological Information </a:t>
            </a:r>
            <a:r>
              <a:rPr lang="en-US" altLang="zh-CN" sz="2400" dirty="0" smtClean="0">
                <a:solidFill>
                  <a:srgbClr val="004F9E"/>
                </a:solidFill>
                <a:latin typeface="Calibri"/>
              </a:rPr>
              <a:t>Centre </a:t>
            </a:r>
            <a:r>
              <a:rPr lang="en-US" altLang="zh-CN" sz="2400" dirty="0">
                <a:solidFill>
                  <a:srgbClr val="004F9E"/>
                </a:solidFill>
                <a:latin typeface="Calibri"/>
              </a:rPr>
              <a:t>(NMIC)</a:t>
            </a:r>
          </a:p>
          <a:p>
            <a:r>
              <a:rPr lang="en-US" altLang="zh-CN" sz="2400" dirty="0" smtClean="0">
                <a:solidFill>
                  <a:srgbClr val="004F9E"/>
                </a:solidFill>
                <a:latin typeface="Calibri"/>
              </a:rPr>
              <a:t>China </a:t>
            </a:r>
            <a:r>
              <a:rPr lang="en-US" altLang="zh-CN" sz="2400" dirty="0">
                <a:solidFill>
                  <a:srgbClr val="004F9E"/>
                </a:solidFill>
                <a:latin typeface="Calibri"/>
              </a:rPr>
              <a:t>Meteorological Administration </a:t>
            </a:r>
            <a:r>
              <a:rPr lang="en-US" altLang="zh-CN" sz="2400" dirty="0" smtClean="0">
                <a:solidFill>
                  <a:srgbClr val="004F9E"/>
                </a:solidFill>
                <a:latin typeface="Calibri"/>
              </a:rPr>
              <a:t>(CMA)</a:t>
            </a:r>
          </a:p>
          <a:p>
            <a:r>
              <a:rPr lang="en-US" sz="2400" dirty="0" smtClean="0">
                <a:solidFill>
                  <a:srgbClr val="004F9E"/>
                </a:solidFill>
                <a:latin typeface="Calibri"/>
              </a:rPr>
              <a:t>September 15</a:t>
            </a:r>
            <a:r>
              <a:rPr lang="en-US" sz="2400" baseline="30000" dirty="0" smtClean="0">
                <a:solidFill>
                  <a:srgbClr val="004F9E"/>
                </a:solidFill>
                <a:latin typeface="Calibri"/>
              </a:rPr>
              <a:t>th</a:t>
            </a:r>
            <a:r>
              <a:rPr lang="en-US" sz="2400" dirty="0" smtClean="0">
                <a:solidFill>
                  <a:srgbClr val="004F9E"/>
                </a:solidFill>
                <a:latin typeface="Calibri"/>
              </a:rPr>
              <a:t>,  2025</a:t>
            </a:r>
            <a:endParaRPr lang="en-US" sz="2400" dirty="0">
              <a:solidFill>
                <a:srgbClr val="004F9E"/>
              </a:solidFill>
              <a:latin typeface="Calibri"/>
            </a:endParaRPr>
          </a:p>
        </p:txBody>
      </p:sp>
      <p:sp>
        <p:nvSpPr>
          <p:cNvPr id="7" name="TextBox 1">
            <a:extLst>
              <a:ext uri="{FF2B5EF4-FFF2-40B4-BE49-F238E27FC236}">
                <a16:creationId xmlns:a16="http://schemas.microsoft.com/office/drawing/2014/main" xmlns="" id="{7098FCE0-7367-487B-7043-8D91F8D9B34A}"/>
              </a:ext>
            </a:extLst>
          </p:cNvPr>
          <p:cNvSpPr txBox="1"/>
          <p:nvPr/>
        </p:nvSpPr>
        <p:spPr>
          <a:xfrm>
            <a:off x="5508311" y="460909"/>
            <a:ext cx="6589561" cy="369332"/>
          </a:xfrm>
          <a:prstGeom prst="rect">
            <a:avLst/>
          </a:prstGeom>
          <a:noFill/>
        </p:spPr>
        <p:txBody>
          <a:bodyPr wrap="none" rtlCol="0">
            <a:spAutoFit/>
          </a:bodyPr>
          <a:lstStyle/>
          <a:p>
            <a:pPr algn="ctr"/>
            <a:r>
              <a:rPr lang="x-none" b="1" i="1" dirty="0">
                <a:solidFill>
                  <a:srgbClr val="004F9E"/>
                </a:solidFill>
                <a:effectLst>
                  <a:outerShdw blurRad="38100" dist="38100" dir="2700000" algn="tl">
                    <a:srgbClr val="000000">
                      <a:alpha val="43137"/>
                    </a:srgbClr>
                  </a:outerShdw>
                </a:effectLst>
                <a:latin typeface="Calibri"/>
              </a:rPr>
              <a:t>WIS 2.0 Training Workshop</a:t>
            </a:r>
            <a:r>
              <a:rPr lang="en-US" b="1" i="1" dirty="0">
                <a:solidFill>
                  <a:srgbClr val="004F9E"/>
                </a:solidFill>
                <a:effectLst>
                  <a:outerShdw blurRad="38100" dist="38100" dir="2700000" algn="tl">
                    <a:srgbClr val="000000">
                      <a:alpha val="43137"/>
                    </a:srgbClr>
                  </a:outerShdw>
                </a:effectLst>
                <a:latin typeface="Calibri"/>
              </a:rPr>
              <a:t>, </a:t>
            </a:r>
            <a:r>
              <a:rPr lang="en-US" b="1" i="1" dirty="0" smtClean="0">
                <a:solidFill>
                  <a:srgbClr val="004F9E"/>
                </a:solidFill>
                <a:effectLst>
                  <a:outerShdw blurRad="38100" dist="38100" dir="2700000" algn="tl">
                    <a:srgbClr val="000000">
                      <a:alpha val="43137"/>
                    </a:srgbClr>
                  </a:outerShdw>
                </a:effectLst>
                <a:latin typeface="Calibri"/>
              </a:rPr>
              <a:t>Guangzhou,</a:t>
            </a:r>
            <a:r>
              <a:rPr lang="x-none" b="1" i="1" dirty="0" smtClean="0">
                <a:solidFill>
                  <a:srgbClr val="004F9E"/>
                </a:solidFill>
                <a:effectLst>
                  <a:outerShdw blurRad="38100" dist="38100" dir="2700000" algn="tl">
                    <a:srgbClr val="000000">
                      <a:alpha val="43137"/>
                    </a:srgbClr>
                  </a:outerShdw>
                </a:effectLst>
                <a:latin typeface="Calibri"/>
              </a:rPr>
              <a:t> </a:t>
            </a:r>
            <a:r>
              <a:rPr lang="en-US" b="1" i="1" dirty="0" smtClean="0">
                <a:solidFill>
                  <a:srgbClr val="004F9E"/>
                </a:solidFill>
                <a:effectLst>
                  <a:outerShdw blurRad="38100" dist="38100" dir="2700000" algn="tl">
                    <a:srgbClr val="000000">
                      <a:alpha val="43137"/>
                    </a:srgbClr>
                  </a:outerShdw>
                </a:effectLst>
                <a:latin typeface="Calibri"/>
              </a:rPr>
              <a:t>China</a:t>
            </a:r>
            <a:r>
              <a:rPr lang="x-none" b="1" i="1" dirty="0" smtClean="0">
                <a:solidFill>
                  <a:srgbClr val="004F9E"/>
                </a:solidFill>
                <a:effectLst>
                  <a:outerShdw blurRad="38100" dist="38100" dir="2700000" algn="tl">
                    <a:srgbClr val="000000">
                      <a:alpha val="43137"/>
                    </a:srgbClr>
                  </a:outerShdw>
                </a:effectLst>
                <a:latin typeface="Calibri"/>
              </a:rPr>
              <a:t>,</a:t>
            </a:r>
            <a:r>
              <a:rPr lang="en-US" b="1" i="1" dirty="0" smtClean="0">
                <a:solidFill>
                  <a:srgbClr val="004F9E"/>
                </a:solidFill>
                <a:effectLst>
                  <a:outerShdw blurRad="38100" dist="38100" dir="2700000" algn="tl">
                    <a:srgbClr val="000000">
                      <a:alpha val="43137"/>
                    </a:srgbClr>
                  </a:outerShdw>
                </a:effectLst>
                <a:latin typeface="Calibri"/>
              </a:rPr>
              <a:t> 15</a:t>
            </a:r>
            <a:r>
              <a:rPr lang="x-none" b="1" i="1" dirty="0" smtClean="0">
                <a:solidFill>
                  <a:srgbClr val="004F9E"/>
                </a:solidFill>
                <a:effectLst>
                  <a:outerShdw blurRad="38100" dist="38100" dir="2700000" algn="tl">
                    <a:srgbClr val="000000">
                      <a:alpha val="43137"/>
                    </a:srgbClr>
                  </a:outerShdw>
                </a:effectLst>
                <a:latin typeface="Calibri"/>
              </a:rPr>
              <a:t> </a:t>
            </a:r>
            <a:r>
              <a:rPr lang="en-US" b="1" i="1" dirty="0" smtClean="0">
                <a:solidFill>
                  <a:srgbClr val="004F9E"/>
                </a:solidFill>
                <a:effectLst>
                  <a:outerShdw blurRad="38100" dist="38100" dir="2700000" algn="tl">
                    <a:srgbClr val="000000">
                      <a:alpha val="43137"/>
                    </a:srgbClr>
                  </a:outerShdw>
                </a:effectLst>
                <a:latin typeface="Calibri"/>
              </a:rPr>
              <a:t>September</a:t>
            </a:r>
            <a:r>
              <a:rPr lang="x-none" b="1" i="1" dirty="0" smtClean="0">
                <a:solidFill>
                  <a:srgbClr val="004F9E"/>
                </a:solidFill>
                <a:effectLst>
                  <a:outerShdw blurRad="38100" dist="38100" dir="2700000" algn="tl">
                    <a:srgbClr val="000000">
                      <a:alpha val="43137"/>
                    </a:srgbClr>
                  </a:outerShdw>
                </a:effectLst>
                <a:latin typeface="Calibri"/>
              </a:rPr>
              <a:t> 202</a:t>
            </a:r>
            <a:r>
              <a:rPr lang="en-US" b="1" i="1" dirty="0" smtClean="0">
                <a:solidFill>
                  <a:srgbClr val="004F9E"/>
                </a:solidFill>
                <a:effectLst>
                  <a:outerShdw blurRad="38100" dist="38100" dir="2700000" algn="tl">
                    <a:srgbClr val="000000">
                      <a:alpha val="43137"/>
                    </a:srgbClr>
                  </a:outerShdw>
                </a:effectLst>
                <a:latin typeface="Calibri"/>
              </a:rPr>
              <a:t>5</a:t>
            </a:r>
            <a:r>
              <a:rPr lang="en-US" dirty="0" smtClean="0">
                <a:solidFill>
                  <a:srgbClr val="004F9E"/>
                </a:solidFill>
                <a:effectLst>
                  <a:outerShdw blurRad="38100" dist="38100" dir="2700000" algn="tl">
                    <a:srgbClr val="000000">
                      <a:alpha val="43137"/>
                    </a:srgbClr>
                  </a:outerShdw>
                </a:effectLst>
                <a:latin typeface="Calibri"/>
              </a:rPr>
              <a:t>​</a:t>
            </a:r>
            <a:endParaRPr lang="en-GB" dirty="0">
              <a:solidFill>
                <a:srgbClr val="004F9E"/>
              </a:solidFill>
              <a:effectLst>
                <a:outerShdw blurRad="38100" dist="38100" dir="2700000" algn="tl">
                  <a:srgbClr val="000000">
                    <a:alpha val="43137"/>
                  </a:srgbClr>
                </a:outerShdw>
              </a:effectLst>
              <a:latin typeface="Calibri"/>
            </a:endParaRPr>
          </a:p>
        </p:txBody>
      </p:sp>
    </p:spTree>
    <p:extLst>
      <p:ext uri="{BB962C8B-B14F-4D97-AF65-F5344CB8AC3E}">
        <p14:creationId xmlns:p14="http://schemas.microsoft.com/office/powerpoint/2010/main" val="33842682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object 2"/>
          <p:cNvPicPr/>
          <p:nvPr/>
        </p:nvPicPr>
        <p:blipFill>
          <a:blip r:embed="rId3" cstate="print"/>
          <a:stretch>
            <a:fillRect/>
          </a:stretch>
        </p:blipFill>
        <p:spPr>
          <a:xfrm>
            <a:off x="337" y="-1"/>
            <a:ext cx="12191619" cy="6858000"/>
          </a:xfrm>
          <a:prstGeom prst="rect">
            <a:avLst/>
          </a:prstGeom>
        </p:spPr>
      </p:pic>
      <p:sp>
        <p:nvSpPr>
          <p:cNvPr id="43" name="object 3"/>
          <p:cNvSpPr txBox="1">
            <a:spLocks noGrp="1"/>
          </p:cNvSpPr>
          <p:nvPr>
            <p:ph type="title"/>
          </p:nvPr>
        </p:nvSpPr>
        <p:spPr>
          <a:xfrm>
            <a:off x="722172" y="296037"/>
            <a:ext cx="6932295" cy="696595"/>
          </a:xfrm>
          <a:prstGeom prst="rect">
            <a:avLst/>
          </a:prstGeom>
        </p:spPr>
        <p:txBody>
          <a:bodyPr vert="horz" wrap="square" lIns="0" tIns="12700" rIns="0" bIns="0" rtlCol="0">
            <a:spAutoFit/>
          </a:bodyPr>
          <a:lstStyle/>
          <a:p>
            <a:pPr marL="12700">
              <a:lnSpc>
                <a:spcPct val="100000"/>
              </a:lnSpc>
              <a:spcBef>
                <a:spcPts val="100"/>
              </a:spcBef>
            </a:pPr>
            <a:r>
              <a:rPr sz="4400" dirty="0">
                <a:solidFill>
                  <a:schemeClr val="bg1"/>
                </a:solidFill>
              </a:rPr>
              <a:t>WIS2</a:t>
            </a:r>
            <a:r>
              <a:rPr sz="4400" spc="-15" dirty="0">
                <a:solidFill>
                  <a:schemeClr val="bg1"/>
                </a:solidFill>
              </a:rPr>
              <a:t> </a:t>
            </a:r>
            <a:r>
              <a:rPr sz="4400" dirty="0">
                <a:solidFill>
                  <a:schemeClr val="bg1"/>
                </a:solidFill>
              </a:rPr>
              <a:t>Global</a:t>
            </a:r>
            <a:r>
              <a:rPr sz="4400" spc="-25" dirty="0">
                <a:solidFill>
                  <a:schemeClr val="bg1"/>
                </a:solidFill>
              </a:rPr>
              <a:t> </a:t>
            </a:r>
            <a:r>
              <a:rPr sz="4400" dirty="0">
                <a:solidFill>
                  <a:schemeClr val="bg1"/>
                </a:solidFill>
              </a:rPr>
              <a:t>Service</a:t>
            </a:r>
            <a:r>
              <a:rPr sz="4400" spc="-20" dirty="0">
                <a:solidFill>
                  <a:schemeClr val="bg1"/>
                </a:solidFill>
              </a:rPr>
              <a:t> </a:t>
            </a:r>
            <a:r>
              <a:rPr sz="4400" spc="-10" dirty="0">
                <a:solidFill>
                  <a:schemeClr val="bg1"/>
                </a:solidFill>
              </a:rPr>
              <a:t>instances</a:t>
            </a:r>
            <a:endParaRPr sz="4400" dirty="0">
              <a:solidFill>
                <a:schemeClr val="bg1"/>
              </a:solidFill>
            </a:endParaRPr>
          </a:p>
        </p:txBody>
      </p:sp>
      <p:sp>
        <p:nvSpPr>
          <p:cNvPr id="44" name="object 4"/>
          <p:cNvSpPr txBox="1"/>
          <p:nvPr/>
        </p:nvSpPr>
        <p:spPr>
          <a:xfrm>
            <a:off x="2126995" y="2018538"/>
            <a:ext cx="866140" cy="757555"/>
          </a:xfrm>
          <a:prstGeom prst="rect">
            <a:avLst/>
          </a:prstGeom>
        </p:spPr>
        <p:txBody>
          <a:bodyPr vert="horz" wrap="square" lIns="0" tIns="12700" rIns="0" bIns="0" rtlCol="0">
            <a:spAutoFit/>
          </a:bodyPr>
          <a:lstStyle/>
          <a:p>
            <a:pPr marL="12700" marR="5080">
              <a:lnSpc>
                <a:spcPct val="100000"/>
              </a:lnSpc>
              <a:spcBef>
                <a:spcPts val="100"/>
              </a:spcBef>
            </a:pPr>
            <a:r>
              <a:rPr sz="2400" b="1" spc="-10" dirty="0">
                <a:solidFill>
                  <a:srgbClr val="FFFFFF"/>
                </a:solidFill>
                <a:latin typeface="Calibri"/>
                <a:cs typeface="Calibri"/>
              </a:rPr>
              <a:t>Global </a:t>
            </a:r>
            <a:r>
              <a:rPr sz="2400" b="1" spc="-30" dirty="0">
                <a:solidFill>
                  <a:srgbClr val="FFFFFF"/>
                </a:solidFill>
                <a:latin typeface="Calibri"/>
                <a:cs typeface="Calibri"/>
              </a:rPr>
              <a:t>Broker</a:t>
            </a:r>
            <a:endParaRPr sz="2400">
              <a:latin typeface="Calibri"/>
              <a:cs typeface="Calibri"/>
            </a:endParaRPr>
          </a:p>
        </p:txBody>
      </p:sp>
      <p:grpSp>
        <p:nvGrpSpPr>
          <p:cNvPr id="45" name="object 5"/>
          <p:cNvGrpSpPr/>
          <p:nvPr/>
        </p:nvGrpSpPr>
        <p:grpSpPr>
          <a:xfrm>
            <a:off x="3250692" y="1892680"/>
            <a:ext cx="6056630" cy="3173095"/>
            <a:chOff x="3250692" y="1892680"/>
            <a:chExt cx="6056630" cy="3173095"/>
          </a:xfrm>
        </p:grpSpPr>
        <p:sp>
          <p:nvSpPr>
            <p:cNvPr id="46" name="object 6"/>
            <p:cNvSpPr/>
            <p:nvPr/>
          </p:nvSpPr>
          <p:spPr>
            <a:xfrm>
              <a:off x="3285744" y="1909825"/>
              <a:ext cx="1083945" cy="1030605"/>
            </a:xfrm>
            <a:custGeom>
              <a:avLst/>
              <a:gdLst/>
              <a:ahLst/>
              <a:cxnLst/>
              <a:rect l="l" t="t" r="r" b="b"/>
              <a:pathLst>
                <a:path w="1083945" h="1030605">
                  <a:moveTo>
                    <a:pt x="541781" y="0"/>
                  </a:moveTo>
                  <a:lnTo>
                    <a:pt x="492469" y="2106"/>
                  </a:lnTo>
                  <a:lnTo>
                    <a:pt x="444397" y="8303"/>
                  </a:lnTo>
                  <a:lnTo>
                    <a:pt x="397756" y="18410"/>
                  </a:lnTo>
                  <a:lnTo>
                    <a:pt x="352739" y="32245"/>
                  </a:lnTo>
                  <a:lnTo>
                    <a:pt x="309535" y="49624"/>
                  </a:lnTo>
                  <a:lnTo>
                    <a:pt x="268336" y="70367"/>
                  </a:lnTo>
                  <a:lnTo>
                    <a:pt x="229335" y="94291"/>
                  </a:lnTo>
                  <a:lnTo>
                    <a:pt x="192721" y="121214"/>
                  </a:lnTo>
                  <a:lnTo>
                    <a:pt x="158686" y="150955"/>
                  </a:lnTo>
                  <a:lnTo>
                    <a:pt x="127422" y="183331"/>
                  </a:lnTo>
                  <a:lnTo>
                    <a:pt x="99119" y="218160"/>
                  </a:lnTo>
                  <a:lnTo>
                    <a:pt x="73970" y="255260"/>
                  </a:lnTo>
                  <a:lnTo>
                    <a:pt x="52165" y="294450"/>
                  </a:lnTo>
                  <a:lnTo>
                    <a:pt x="33895" y="335546"/>
                  </a:lnTo>
                  <a:lnTo>
                    <a:pt x="19353" y="378368"/>
                  </a:lnTo>
                  <a:lnTo>
                    <a:pt x="8729" y="422734"/>
                  </a:lnTo>
                  <a:lnTo>
                    <a:pt x="2214" y="468460"/>
                  </a:lnTo>
                  <a:lnTo>
                    <a:pt x="0" y="515365"/>
                  </a:lnTo>
                  <a:lnTo>
                    <a:pt x="2214" y="562251"/>
                  </a:lnTo>
                  <a:lnTo>
                    <a:pt x="8729" y="607960"/>
                  </a:lnTo>
                  <a:lnTo>
                    <a:pt x="19353" y="652309"/>
                  </a:lnTo>
                  <a:lnTo>
                    <a:pt x="33895" y="695117"/>
                  </a:lnTo>
                  <a:lnTo>
                    <a:pt x="52165" y="736202"/>
                  </a:lnTo>
                  <a:lnTo>
                    <a:pt x="73970" y="775382"/>
                  </a:lnTo>
                  <a:lnTo>
                    <a:pt x="99119" y="812473"/>
                  </a:lnTo>
                  <a:lnTo>
                    <a:pt x="127422" y="847295"/>
                  </a:lnTo>
                  <a:lnTo>
                    <a:pt x="158686" y="879665"/>
                  </a:lnTo>
                  <a:lnTo>
                    <a:pt x="192721" y="909401"/>
                  </a:lnTo>
                  <a:lnTo>
                    <a:pt x="229335" y="936321"/>
                  </a:lnTo>
                  <a:lnTo>
                    <a:pt x="268336" y="960242"/>
                  </a:lnTo>
                  <a:lnTo>
                    <a:pt x="309535" y="980983"/>
                  </a:lnTo>
                  <a:lnTo>
                    <a:pt x="352739" y="998361"/>
                  </a:lnTo>
                  <a:lnTo>
                    <a:pt x="397756" y="1012194"/>
                  </a:lnTo>
                  <a:lnTo>
                    <a:pt x="444397" y="1022301"/>
                  </a:lnTo>
                  <a:lnTo>
                    <a:pt x="492469" y="1028498"/>
                  </a:lnTo>
                  <a:lnTo>
                    <a:pt x="541781" y="1030604"/>
                  </a:lnTo>
                  <a:lnTo>
                    <a:pt x="591094" y="1028498"/>
                  </a:lnTo>
                  <a:lnTo>
                    <a:pt x="639166" y="1022301"/>
                  </a:lnTo>
                  <a:lnTo>
                    <a:pt x="685807" y="1012194"/>
                  </a:lnTo>
                  <a:lnTo>
                    <a:pt x="730824" y="998361"/>
                  </a:lnTo>
                  <a:lnTo>
                    <a:pt x="774028" y="980983"/>
                  </a:lnTo>
                  <a:lnTo>
                    <a:pt x="815227" y="960242"/>
                  </a:lnTo>
                  <a:lnTo>
                    <a:pt x="854228" y="936321"/>
                  </a:lnTo>
                  <a:lnTo>
                    <a:pt x="890842" y="909401"/>
                  </a:lnTo>
                  <a:lnTo>
                    <a:pt x="924877" y="879665"/>
                  </a:lnTo>
                  <a:lnTo>
                    <a:pt x="956141" y="847295"/>
                  </a:lnTo>
                  <a:lnTo>
                    <a:pt x="984444" y="812473"/>
                  </a:lnTo>
                  <a:lnTo>
                    <a:pt x="1009593" y="775382"/>
                  </a:lnTo>
                  <a:lnTo>
                    <a:pt x="1031398" y="736202"/>
                  </a:lnTo>
                  <a:lnTo>
                    <a:pt x="1049668" y="695117"/>
                  </a:lnTo>
                  <a:lnTo>
                    <a:pt x="1064210" y="652309"/>
                  </a:lnTo>
                  <a:lnTo>
                    <a:pt x="1074834" y="607960"/>
                  </a:lnTo>
                  <a:lnTo>
                    <a:pt x="1081349" y="562251"/>
                  </a:lnTo>
                  <a:lnTo>
                    <a:pt x="1083564" y="515365"/>
                  </a:lnTo>
                  <a:lnTo>
                    <a:pt x="1081349" y="468460"/>
                  </a:lnTo>
                  <a:lnTo>
                    <a:pt x="1074834" y="422734"/>
                  </a:lnTo>
                  <a:lnTo>
                    <a:pt x="1064210" y="378368"/>
                  </a:lnTo>
                  <a:lnTo>
                    <a:pt x="1049668" y="335546"/>
                  </a:lnTo>
                  <a:lnTo>
                    <a:pt x="1031398" y="294450"/>
                  </a:lnTo>
                  <a:lnTo>
                    <a:pt x="1009593" y="255260"/>
                  </a:lnTo>
                  <a:lnTo>
                    <a:pt x="984444" y="218160"/>
                  </a:lnTo>
                  <a:lnTo>
                    <a:pt x="956141" y="183331"/>
                  </a:lnTo>
                  <a:lnTo>
                    <a:pt x="924877" y="150955"/>
                  </a:lnTo>
                  <a:lnTo>
                    <a:pt x="890842" y="121214"/>
                  </a:lnTo>
                  <a:lnTo>
                    <a:pt x="854228" y="94291"/>
                  </a:lnTo>
                  <a:lnTo>
                    <a:pt x="815227" y="70367"/>
                  </a:lnTo>
                  <a:lnTo>
                    <a:pt x="774028" y="49624"/>
                  </a:lnTo>
                  <a:lnTo>
                    <a:pt x="730824" y="32245"/>
                  </a:lnTo>
                  <a:lnTo>
                    <a:pt x="685807" y="18410"/>
                  </a:lnTo>
                  <a:lnTo>
                    <a:pt x="639166" y="8303"/>
                  </a:lnTo>
                  <a:lnTo>
                    <a:pt x="591094" y="2106"/>
                  </a:lnTo>
                  <a:lnTo>
                    <a:pt x="541781" y="0"/>
                  </a:lnTo>
                  <a:close/>
                </a:path>
              </a:pathLst>
            </a:custGeom>
            <a:solidFill>
              <a:srgbClr val="F1AA84"/>
            </a:solidFill>
          </p:spPr>
          <p:txBody>
            <a:bodyPr wrap="square" lIns="0" tIns="0" rIns="0" bIns="0" rtlCol="0"/>
            <a:lstStyle/>
            <a:p>
              <a:endParaRPr/>
            </a:p>
          </p:txBody>
        </p:sp>
        <p:sp>
          <p:nvSpPr>
            <p:cNvPr id="47" name="object 7"/>
            <p:cNvSpPr/>
            <p:nvPr/>
          </p:nvSpPr>
          <p:spPr>
            <a:xfrm>
              <a:off x="3469335" y="2046579"/>
              <a:ext cx="716280" cy="2809240"/>
            </a:xfrm>
            <a:custGeom>
              <a:avLst/>
              <a:gdLst/>
              <a:ahLst/>
              <a:cxnLst/>
              <a:rect l="l" t="t" r="r" b="b"/>
              <a:pathLst>
                <a:path w="716279" h="2809240">
                  <a:moveTo>
                    <a:pt x="557923" y="2614968"/>
                  </a:moveTo>
                  <a:lnTo>
                    <a:pt x="545871" y="2635364"/>
                  </a:lnTo>
                  <a:lnTo>
                    <a:pt x="512381" y="2653131"/>
                  </a:lnTo>
                  <a:lnTo>
                    <a:pt x="507504" y="2654477"/>
                  </a:lnTo>
                  <a:lnTo>
                    <a:pt x="507504" y="2718511"/>
                  </a:lnTo>
                  <a:lnTo>
                    <a:pt x="507504" y="2737929"/>
                  </a:lnTo>
                  <a:lnTo>
                    <a:pt x="500786" y="2744406"/>
                  </a:lnTo>
                  <a:lnTo>
                    <a:pt x="480618" y="2744406"/>
                  </a:lnTo>
                  <a:lnTo>
                    <a:pt x="473900" y="2737929"/>
                  </a:lnTo>
                  <a:lnTo>
                    <a:pt x="473900" y="2718511"/>
                  </a:lnTo>
                  <a:lnTo>
                    <a:pt x="480618" y="2712047"/>
                  </a:lnTo>
                  <a:lnTo>
                    <a:pt x="500786" y="2712047"/>
                  </a:lnTo>
                  <a:lnTo>
                    <a:pt x="507504" y="2718511"/>
                  </a:lnTo>
                  <a:lnTo>
                    <a:pt x="507504" y="2654477"/>
                  </a:lnTo>
                  <a:lnTo>
                    <a:pt x="461378" y="2667152"/>
                  </a:lnTo>
                  <a:lnTo>
                    <a:pt x="396824" y="2676372"/>
                  </a:lnTo>
                  <a:lnTo>
                    <a:pt x="322668" y="2679687"/>
                  </a:lnTo>
                  <a:lnTo>
                    <a:pt x="248513" y="2676372"/>
                  </a:lnTo>
                  <a:lnTo>
                    <a:pt x="183959" y="2667152"/>
                  </a:lnTo>
                  <a:lnTo>
                    <a:pt x="132969" y="2653131"/>
                  </a:lnTo>
                  <a:lnTo>
                    <a:pt x="99466" y="2635364"/>
                  </a:lnTo>
                  <a:lnTo>
                    <a:pt x="87414" y="2614968"/>
                  </a:lnTo>
                  <a:lnTo>
                    <a:pt x="87414" y="2744406"/>
                  </a:lnTo>
                  <a:lnTo>
                    <a:pt x="132969" y="2782557"/>
                  </a:lnTo>
                  <a:lnTo>
                    <a:pt x="183959" y="2796590"/>
                  </a:lnTo>
                  <a:lnTo>
                    <a:pt x="248513" y="2805811"/>
                  </a:lnTo>
                  <a:lnTo>
                    <a:pt x="322668" y="2809113"/>
                  </a:lnTo>
                  <a:lnTo>
                    <a:pt x="396824" y="2805811"/>
                  </a:lnTo>
                  <a:lnTo>
                    <a:pt x="461378" y="2796590"/>
                  </a:lnTo>
                  <a:lnTo>
                    <a:pt x="512381" y="2782557"/>
                  </a:lnTo>
                  <a:lnTo>
                    <a:pt x="545871" y="2764802"/>
                  </a:lnTo>
                  <a:lnTo>
                    <a:pt x="557923" y="2744406"/>
                  </a:lnTo>
                  <a:lnTo>
                    <a:pt x="557923" y="2712047"/>
                  </a:lnTo>
                  <a:lnTo>
                    <a:pt x="557923" y="2679687"/>
                  </a:lnTo>
                  <a:lnTo>
                    <a:pt x="557923" y="2614968"/>
                  </a:lnTo>
                  <a:close/>
                </a:path>
                <a:path w="716279" h="2809240">
                  <a:moveTo>
                    <a:pt x="557923" y="2453182"/>
                  </a:moveTo>
                  <a:lnTo>
                    <a:pt x="545871" y="2473579"/>
                  </a:lnTo>
                  <a:lnTo>
                    <a:pt x="512381" y="2491333"/>
                  </a:lnTo>
                  <a:lnTo>
                    <a:pt x="507504" y="2492679"/>
                  </a:lnTo>
                  <a:lnTo>
                    <a:pt x="507504" y="2556726"/>
                  </a:lnTo>
                  <a:lnTo>
                    <a:pt x="507504" y="2576144"/>
                  </a:lnTo>
                  <a:lnTo>
                    <a:pt x="500786" y="2582608"/>
                  </a:lnTo>
                  <a:lnTo>
                    <a:pt x="480618" y="2582608"/>
                  </a:lnTo>
                  <a:lnTo>
                    <a:pt x="473900" y="2576144"/>
                  </a:lnTo>
                  <a:lnTo>
                    <a:pt x="473900" y="2556726"/>
                  </a:lnTo>
                  <a:lnTo>
                    <a:pt x="480618" y="2550249"/>
                  </a:lnTo>
                  <a:lnTo>
                    <a:pt x="500786" y="2550249"/>
                  </a:lnTo>
                  <a:lnTo>
                    <a:pt x="507504" y="2556726"/>
                  </a:lnTo>
                  <a:lnTo>
                    <a:pt x="507504" y="2492679"/>
                  </a:lnTo>
                  <a:lnTo>
                    <a:pt x="461378" y="2505367"/>
                  </a:lnTo>
                  <a:lnTo>
                    <a:pt x="396824" y="2514574"/>
                  </a:lnTo>
                  <a:lnTo>
                    <a:pt x="322668" y="2517889"/>
                  </a:lnTo>
                  <a:lnTo>
                    <a:pt x="248513" y="2514574"/>
                  </a:lnTo>
                  <a:lnTo>
                    <a:pt x="183959" y="2505367"/>
                  </a:lnTo>
                  <a:lnTo>
                    <a:pt x="132969" y="2491333"/>
                  </a:lnTo>
                  <a:lnTo>
                    <a:pt x="99466" y="2473579"/>
                  </a:lnTo>
                  <a:lnTo>
                    <a:pt x="87414" y="2453182"/>
                  </a:lnTo>
                  <a:lnTo>
                    <a:pt x="87414" y="2582608"/>
                  </a:lnTo>
                  <a:lnTo>
                    <a:pt x="132969" y="2620772"/>
                  </a:lnTo>
                  <a:lnTo>
                    <a:pt x="183959" y="2634792"/>
                  </a:lnTo>
                  <a:lnTo>
                    <a:pt x="248513" y="2644013"/>
                  </a:lnTo>
                  <a:lnTo>
                    <a:pt x="322668" y="2647327"/>
                  </a:lnTo>
                  <a:lnTo>
                    <a:pt x="396824" y="2644013"/>
                  </a:lnTo>
                  <a:lnTo>
                    <a:pt x="461378" y="2634792"/>
                  </a:lnTo>
                  <a:lnTo>
                    <a:pt x="512381" y="2620772"/>
                  </a:lnTo>
                  <a:lnTo>
                    <a:pt x="545871" y="2603004"/>
                  </a:lnTo>
                  <a:lnTo>
                    <a:pt x="557923" y="2582608"/>
                  </a:lnTo>
                  <a:lnTo>
                    <a:pt x="557923" y="2550249"/>
                  </a:lnTo>
                  <a:lnTo>
                    <a:pt x="557923" y="2517889"/>
                  </a:lnTo>
                  <a:lnTo>
                    <a:pt x="557923" y="2453182"/>
                  </a:lnTo>
                  <a:close/>
                </a:path>
                <a:path w="716279" h="2809240">
                  <a:moveTo>
                    <a:pt x="557923" y="2291384"/>
                  </a:moveTo>
                  <a:lnTo>
                    <a:pt x="545871" y="2311781"/>
                  </a:lnTo>
                  <a:lnTo>
                    <a:pt x="512381" y="2329548"/>
                  </a:lnTo>
                  <a:lnTo>
                    <a:pt x="507504" y="2330894"/>
                  </a:lnTo>
                  <a:lnTo>
                    <a:pt x="507504" y="2394928"/>
                  </a:lnTo>
                  <a:lnTo>
                    <a:pt x="507504" y="2414346"/>
                  </a:lnTo>
                  <a:lnTo>
                    <a:pt x="500786" y="2420823"/>
                  </a:lnTo>
                  <a:lnTo>
                    <a:pt x="480618" y="2420823"/>
                  </a:lnTo>
                  <a:lnTo>
                    <a:pt x="473900" y="2414346"/>
                  </a:lnTo>
                  <a:lnTo>
                    <a:pt x="473900" y="2394928"/>
                  </a:lnTo>
                  <a:lnTo>
                    <a:pt x="480618" y="2388463"/>
                  </a:lnTo>
                  <a:lnTo>
                    <a:pt x="500786" y="2388463"/>
                  </a:lnTo>
                  <a:lnTo>
                    <a:pt x="507504" y="2394928"/>
                  </a:lnTo>
                  <a:lnTo>
                    <a:pt x="507504" y="2330894"/>
                  </a:lnTo>
                  <a:lnTo>
                    <a:pt x="461378" y="2343569"/>
                  </a:lnTo>
                  <a:lnTo>
                    <a:pt x="396824" y="2352789"/>
                  </a:lnTo>
                  <a:lnTo>
                    <a:pt x="322668" y="2356104"/>
                  </a:lnTo>
                  <a:lnTo>
                    <a:pt x="248513" y="2352789"/>
                  </a:lnTo>
                  <a:lnTo>
                    <a:pt x="183959" y="2343569"/>
                  </a:lnTo>
                  <a:lnTo>
                    <a:pt x="132969" y="2329548"/>
                  </a:lnTo>
                  <a:lnTo>
                    <a:pt x="99466" y="2311781"/>
                  </a:lnTo>
                  <a:lnTo>
                    <a:pt x="87414" y="2291384"/>
                  </a:lnTo>
                  <a:lnTo>
                    <a:pt x="87414" y="2420823"/>
                  </a:lnTo>
                  <a:lnTo>
                    <a:pt x="132969" y="2458974"/>
                  </a:lnTo>
                  <a:lnTo>
                    <a:pt x="183959" y="2473007"/>
                  </a:lnTo>
                  <a:lnTo>
                    <a:pt x="248513" y="2482227"/>
                  </a:lnTo>
                  <a:lnTo>
                    <a:pt x="322668" y="2485529"/>
                  </a:lnTo>
                  <a:lnTo>
                    <a:pt x="396824" y="2482227"/>
                  </a:lnTo>
                  <a:lnTo>
                    <a:pt x="461378" y="2473007"/>
                  </a:lnTo>
                  <a:lnTo>
                    <a:pt x="512381" y="2458974"/>
                  </a:lnTo>
                  <a:lnTo>
                    <a:pt x="545871" y="2441219"/>
                  </a:lnTo>
                  <a:lnTo>
                    <a:pt x="557923" y="2420823"/>
                  </a:lnTo>
                  <a:lnTo>
                    <a:pt x="557923" y="2388463"/>
                  </a:lnTo>
                  <a:lnTo>
                    <a:pt x="557923" y="2356104"/>
                  </a:lnTo>
                  <a:lnTo>
                    <a:pt x="557923" y="2291384"/>
                  </a:lnTo>
                  <a:close/>
                </a:path>
                <a:path w="716279" h="2809240">
                  <a:moveTo>
                    <a:pt x="557923" y="2259025"/>
                  </a:moveTo>
                  <a:lnTo>
                    <a:pt x="512533" y="2220811"/>
                  </a:lnTo>
                  <a:lnTo>
                    <a:pt x="461606" y="2206802"/>
                  </a:lnTo>
                  <a:lnTo>
                    <a:pt x="397027" y="2197608"/>
                  </a:lnTo>
                  <a:lnTo>
                    <a:pt x="322668" y="2194306"/>
                  </a:lnTo>
                  <a:lnTo>
                    <a:pt x="248310" y="2197608"/>
                  </a:lnTo>
                  <a:lnTo>
                    <a:pt x="183730" y="2206802"/>
                  </a:lnTo>
                  <a:lnTo>
                    <a:pt x="132803" y="2220811"/>
                  </a:lnTo>
                  <a:lnTo>
                    <a:pt x="99415" y="2238578"/>
                  </a:lnTo>
                  <a:lnTo>
                    <a:pt x="87414" y="2259025"/>
                  </a:lnTo>
                  <a:lnTo>
                    <a:pt x="99415" y="2279485"/>
                  </a:lnTo>
                  <a:lnTo>
                    <a:pt x="132803" y="2297252"/>
                  </a:lnTo>
                  <a:lnTo>
                    <a:pt x="183730" y="2311260"/>
                  </a:lnTo>
                  <a:lnTo>
                    <a:pt x="248310" y="2320442"/>
                  </a:lnTo>
                  <a:lnTo>
                    <a:pt x="322668" y="2323744"/>
                  </a:lnTo>
                  <a:lnTo>
                    <a:pt x="397027" y="2320442"/>
                  </a:lnTo>
                  <a:lnTo>
                    <a:pt x="461606" y="2311260"/>
                  </a:lnTo>
                  <a:lnTo>
                    <a:pt x="512533" y="2297252"/>
                  </a:lnTo>
                  <a:lnTo>
                    <a:pt x="545922" y="2279485"/>
                  </a:lnTo>
                  <a:lnTo>
                    <a:pt x="557923" y="2259025"/>
                  </a:lnTo>
                  <a:close/>
                </a:path>
                <a:path w="716279" h="2809240">
                  <a:moveTo>
                    <a:pt x="715835" y="255104"/>
                  </a:moveTo>
                  <a:lnTo>
                    <a:pt x="710057" y="226517"/>
                  </a:lnTo>
                  <a:lnTo>
                    <a:pt x="693102" y="202298"/>
                  </a:lnTo>
                  <a:lnTo>
                    <a:pt x="668655" y="186855"/>
                  </a:lnTo>
                  <a:lnTo>
                    <a:pt x="639940" y="181381"/>
                  </a:lnTo>
                  <a:lnTo>
                    <a:pt x="610146" y="187083"/>
                  </a:lnTo>
                  <a:lnTo>
                    <a:pt x="572909" y="218833"/>
                  </a:lnTo>
                  <a:lnTo>
                    <a:pt x="563537" y="264121"/>
                  </a:lnTo>
                  <a:lnTo>
                    <a:pt x="563511" y="265036"/>
                  </a:lnTo>
                  <a:lnTo>
                    <a:pt x="440766" y="314553"/>
                  </a:lnTo>
                  <a:lnTo>
                    <a:pt x="413880" y="286473"/>
                  </a:lnTo>
                  <a:lnTo>
                    <a:pt x="377012" y="271449"/>
                  </a:lnTo>
                  <a:lnTo>
                    <a:pt x="377012" y="143979"/>
                  </a:lnTo>
                  <a:lnTo>
                    <a:pt x="399580" y="134239"/>
                  </a:lnTo>
                  <a:lnTo>
                    <a:pt x="417690" y="118300"/>
                  </a:lnTo>
                  <a:lnTo>
                    <a:pt x="429729" y="97548"/>
                  </a:lnTo>
                  <a:lnTo>
                    <a:pt x="434111" y="73367"/>
                  </a:lnTo>
                  <a:lnTo>
                    <a:pt x="428104" y="44881"/>
                  </a:lnTo>
                  <a:lnTo>
                    <a:pt x="411746" y="21551"/>
                  </a:lnTo>
                  <a:lnTo>
                    <a:pt x="387540" y="5791"/>
                  </a:lnTo>
                  <a:lnTo>
                    <a:pt x="357987" y="0"/>
                  </a:lnTo>
                  <a:lnTo>
                    <a:pt x="328422" y="5791"/>
                  </a:lnTo>
                  <a:lnTo>
                    <a:pt x="304215" y="21551"/>
                  </a:lnTo>
                  <a:lnTo>
                    <a:pt x="287870" y="44881"/>
                  </a:lnTo>
                  <a:lnTo>
                    <a:pt x="281863" y="73367"/>
                  </a:lnTo>
                  <a:lnTo>
                    <a:pt x="286232" y="97548"/>
                  </a:lnTo>
                  <a:lnTo>
                    <a:pt x="298272" y="118300"/>
                  </a:lnTo>
                  <a:lnTo>
                    <a:pt x="316382" y="134239"/>
                  </a:lnTo>
                  <a:lnTo>
                    <a:pt x="338950" y="143979"/>
                  </a:lnTo>
                  <a:lnTo>
                    <a:pt x="338950" y="270535"/>
                  </a:lnTo>
                  <a:lnTo>
                    <a:pt x="319227" y="276110"/>
                  </a:lnTo>
                  <a:lnTo>
                    <a:pt x="301726" y="285559"/>
                  </a:lnTo>
                  <a:lnTo>
                    <a:pt x="286905" y="298259"/>
                  </a:lnTo>
                  <a:lnTo>
                    <a:pt x="275196" y="313639"/>
                  </a:lnTo>
                  <a:lnTo>
                    <a:pt x="236562" y="298056"/>
                  </a:lnTo>
                  <a:lnTo>
                    <a:pt x="152450" y="264121"/>
                  </a:lnTo>
                  <a:lnTo>
                    <a:pt x="151879" y="241122"/>
                  </a:lnTo>
                  <a:lnTo>
                    <a:pt x="151853" y="240207"/>
                  </a:lnTo>
                  <a:lnTo>
                    <a:pt x="143408" y="217919"/>
                  </a:lnTo>
                  <a:lnTo>
                    <a:pt x="127825" y="199250"/>
                  </a:lnTo>
                  <a:lnTo>
                    <a:pt x="105829" y="186169"/>
                  </a:lnTo>
                  <a:lnTo>
                    <a:pt x="76034" y="180467"/>
                  </a:lnTo>
                  <a:lnTo>
                    <a:pt x="47307" y="185940"/>
                  </a:lnTo>
                  <a:lnTo>
                    <a:pt x="22860" y="201383"/>
                  </a:lnTo>
                  <a:lnTo>
                    <a:pt x="5918" y="225602"/>
                  </a:lnTo>
                  <a:lnTo>
                    <a:pt x="0" y="254317"/>
                  </a:lnTo>
                  <a:lnTo>
                    <a:pt x="5676" y="282003"/>
                  </a:lnTo>
                  <a:lnTo>
                    <a:pt x="21704" y="305562"/>
                  </a:lnTo>
                  <a:lnTo>
                    <a:pt x="46837" y="321894"/>
                  </a:lnTo>
                  <a:lnTo>
                    <a:pt x="71640" y="327329"/>
                  </a:lnTo>
                  <a:lnTo>
                    <a:pt x="96189" y="324764"/>
                  </a:lnTo>
                  <a:lnTo>
                    <a:pt x="118414" y="314807"/>
                  </a:lnTo>
                  <a:lnTo>
                    <a:pt x="136271" y="298056"/>
                  </a:lnTo>
                  <a:lnTo>
                    <a:pt x="261874" y="347573"/>
                  </a:lnTo>
                  <a:lnTo>
                    <a:pt x="260921" y="351243"/>
                  </a:lnTo>
                  <a:lnTo>
                    <a:pt x="260997" y="360413"/>
                  </a:lnTo>
                  <a:lnTo>
                    <a:pt x="262166" y="374408"/>
                  </a:lnTo>
                  <a:lnTo>
                    <a:pt x="265798" y="388721"/>
                  </a:lnTo>
                  <a:lnTo>
                    <a:pt x="271767" y="402183"/>
                  </a:lnTo>
                  <a:lnTo>
                    <a:pt x="279958" y="414515"/>
                  </a:lnTo>
                  <a:lnTo>
                    <a:pt x="181000" y="510819"/>
                  </a:lnTo>
                  <a:lnTo>
                    <a:pt x="157607" y="502221"/>
                  </a:lnTo>
                  <a:lnTo>
                    <a:pt x="133070" y="501180"/>
                  </a:lnTo>
                  <a:lnTo>
                    <a:pt x="109410" y="507720"/>
                  </a:lnTo>
                  <a:lnTo>
                    <a:pt x="88696" y="521817"/>
                  </a:lnTo>
                  <a:lnTo>
                    <a:pt x="72110" y="546011"/>
                  </a:lnTo>
                  <a:lnTo>
                    <a:pt x="66573" y="573633"/>
                  </a:lnTo>
                  <a:lnTo>
                    <a:pt x="72110" y="601256"/>
                  </a:lnTo>
                  <a:lnTo>
                    <a:pt x="88696" y="625449"/>
                  </a:lnTo>
                  <a:lnTo>
                    <a:pt x="113792" y="641438"/>
                  </a:lnTo>
                  <a:lnTo>
                    <a:pt x="142455" y="646772"/>
                  </a:lnTo>
                  <a:lnTo>
                    <a:pt x="171132" y="641438"/>
                  </a:lnTo>
                  <a:lnTo>
                    <a:pt x="196227" y="625449"/>
                  </a:lnTo>
                  <a:lnTo>
                    <a:pt x="210858" y="605485"/>
                  </a:lnTo>
                  <a:lnTo>
                    <a:pt x="217601" y="582803"/>
                  </a:lnTo>
                  <a:lnTo>
                    <a:pt x="217258" y="574548"/>
                  </a:lnTo>
                  <a:lnTo>
                    <a:pt x="216560" y="559041"/>
                  </a:lnTo>
                  <a:lnTo>
                    <a:pt x="207645" y="536486"/>
                  </a:lnTo>
                  <a:lnTo>
                    <a:pt x="234289" y="510819"/>
                  </a:lnTo>
                  <a:lnTo>
                    <a:pt x="308508" y="439280"/>
                  </a:lnTo>
                  <a:lnTo>
                    <a:pt x="319544" y="444766"/>
                  </a:lnTo>
                  <a:lnTo>
                    <a:pt x="331216" y="448792"/>
                  </a:lnTo>
                  <a:lnTo>
                    <a:pt x="343433" y="451269"/>
                  </a:lnTo>
                  <a:lnTo>
                    <a:pt x="356082" y="452120"/>
                  </a:lnTo>
                  <a:lnTo>
                    <a:pt x="359892" y="452120"/>
                  </a:lnTo>
                  <a:lnTo>
                    <a:pt x="372541" y="451269"/>
                  </a:lnTo>
                  <a:lnTo>
                    <a:pt x="384746" y="448792"/>
                  </a:lnTo>
                  <a:lnTo>
                    <a:pt x="396417" y="444766"/>
                  </a:lnTo>
                  <a:lnTo>
                    <a:pt x="407466" y="439280"/>
                  </a:lnTo>
                  <a:lnTo>
                    <a:pt x="508330" y="536486"/>
                  </a:lnTo>
                  <a:lnTo>
                    <a:pt x="499402" y="559041"/>
                  </a:lnTo>
                  <a:lnTo>
                    <a:pt x="498335" y="582803"/>
                  </a:lnTo>
                  <a:lnTo>
                    <a:pt x="505002" y="605485"/>
                  </a:lnTo>
                  <a:lnTo>
                    <a:pt x="505117" y="605878"/>
                  </a:lnTo>
                  <a:lnTo>
                    <a:pt x="519747" y="626364"/>
                  </a:lnTo>
                  <a:lnTo>
                    <a:pt x="544842" y="642353"/>
                  </a:lnTo>
                  <a:lnTo>
                    <a:pt x="573506" y="647687"/>
                  </a:lnTo>
                  <a:lnTo>
                    <a:pt x="602170" y="642353"/>
                  </a:lnTo>
                  <a:lnTo>
                    <a:pt x="627265" y="626364"/>
                  </a:lnTo>
                  <a:lnTo>
                    <a:pt x="643864" y="602183"/>
                  </a:lnTo>
                  <a:lnTo>
                    <a:pt x="649389" y="574548"/>
                  </a:lnTo>
                  <a:lnTo>
                    <a:pt x="643864" y="546925"/>
                  </a:lnTo>
                  <a:lnTo>
                    <a:pt x="627265" y="522732"/>
                  </a:lnTo>
                  <a:lnTo>
                    <a:pt x="611098" y="511733"/>
                  </a:lnTo>
                  <a:lnTo>
                    <a:pt x="606552" y="508635"/>
                  </a:lnTo>
                  <a:lnTo>
                    <a:pt x="583323" y="502221"/>
                  </a:lnTo>
                  <a:lnTo>
                    <a:pt x="580174" y="502221"/>
                  </a:lnTo>
                  <a:lnTo>
                    <a:pt x="558355" y="503135"/>
                  </a:lnTo>
                  <a:lnTo>
                    <a:pt x="534974" y="511733"/>
                  </a:lnTo>
                  <a:lnTo>
                    <a:pt x="460514" y="439280"/>
                  </a:lnTo>
                  <a:lnTo>
                    <a:pt x="436003" y="415442"/>
                  </a:lnTo>
                  <a:lnTo>
                    <a:pt x="444207" y="403225"/>
                  </a:lnTo>
                  <a:lnTo>
                    <a:pt x="450164" y="389991"/>
                  </a:lnTo>
                  <a:lnTo>
                    <a:pt x="453809" y="375716"/>
                  </a:lnTo>
                  <a:lnTo>
                    <a:pt x="455041" y="360413"/>
                  </a:lnTo>
                  <a:lnTo>
                    <a:pt x="455041" y="352158"/>
                  </a:lnTo>
                  <a:lnTo>
                    <a:pt x="454088" y="348488"/>
                  </a:lnTo>
                  <a:lnTo>
                    <a:pt x="540143" y="314553"/>
                  </a:lnTo>
                  <a:lnTo>
                    <a:pt x="579691" y="298970"/>
                  </a:lnTo>
                  <a:lnTo>
                    <a:pt x="597547" y="315328"/>
                  </a:lnTo>
                  <a:lnTo>
                    <a:pt x="619772" y="325335"/>
                  </a:lnTo>
                  <a:lnTo>
                    <a:pt x="644321" y="328117"/>
                  </a:lnTo>
                  <a:lnTo>
                    <a:pt x="669137" y="322808"/>
                  </a:lnTo>
                  <a:lnTo>
                    <a:pt x="693864" y="306095"/>
                  </a:lnTo>
                  <a:lnTo>
                    <a:pt x="698728" y="298970"/>
                  </a:lnTo>
                  <a:lnTo>
                    <a:pt x="709930" y="282575"/>
                  </a:lnTo>
                  <a:lnTo>
                    <a:pt x="715835" y="255104"/>
                  </a:lnTo>
                  <a:close/>
                </a:path>
              </a:pathLst>
            </a:custGeom>
            <a:solidFill>
              <a:srgbClr val="000000"/>
            </a:solidFill>
          </p:spPr>
          <p:txBody>
            <a:bodyPr wrap="square" lIns="0" tIns="0" rIns="0" bIns="0" rtlCol="0"/>
            <a:lstStyle/>
            <a:p>
              <a:endParaRPr/>
            </a:p>
          </p:txBody>
        </p:sp>
        <p:sp>
          <p:nvSpPr>
            <p:cNvPr id="48" name="object 8"/>
            <p:cNvSpPr/>
            <p:nvPr/>
          </p:nvSpPr>
          <p:spPr>
            <a:xfrm>
              <a:off x="8149082" y="1892680"/>
              <a:ext cx="1092200" cy="953769"/>
            </a:xfrm>
            <a:custGeom>
              <a:avLst/>
              <a:gdLst/>
              <a:ahLst/>
              <a:cxnLst/>
              <a:rect l="l" t="t" r="r" b="b"/>
              <a:pathLst>
                <a:path w="1092200" h="953769">
                  <a:moveTo>
                    <a:pt x="545846" y="0"/>
                  </a:moveTo>
                  <a:lnTo>
                    <a:pt x="496157" y="1947"/>
                  </a:lnTo>
                  <a:lnTo>
                    <a:pt x="447720" y="7678"/>
                  </a:lnTo>
                  <a:lnTo>
                    <a:pt x="400726" y="17023"/>
                  </a:lnTo>
                  <a:lnTo>
                    <a:pt x="355368" y="29815"/>
                  </a:lnTo>
                  <a:lnTo>
                    <a:pt x="311839" y="45885"/>
                  </a:lnTo>
                  <a:lnTo>
                    <a:pt x="270331" y="65066"/>
                  </a:lnTo>
                  <a:lnTo>
                    <a:pt x="231037" y="87189"/>
                  </a:lnTo>
                  <a:lnTo>
                    <a:pt x="194149" y="112086"/>
                  </a:lnTo>
                  <a:lnTo>
                    <a:pt x="159861" y="139588"/>
                  </a:lnTo>
                  <a:lnTo>
                    <a:pt x="128364" y="169529"/>
                  </a:lnTo>
                  <a:lnTo>
                    <a:pt x="99851" y="201739"/>
                  </a:lnTo>
                  <a:lnTo>
                    <a:pt x="74516" y="236050"/>
                  </a:lnTo>
                  <a:lnTo>
                    <a:pt x="52549" y="272295"/>
                  </a:lnTo>
                  <a:lnTo>
                    <a:pt x="34145" y="310304"/>
                  </a:lnTo>
                  <a:lnTo>
                    <a:pt x="19495" y="349911"/>
                  </a:lnTo>
                  <a:lnTo>
                    <a:pt x="8793" y="390946"/>
                  </a:lnTo>
                  <a:lnTo>
                    <a:pt x="2230" y="433242"/>
                  </a:lnTo>
                  <a:lnTo>
                    <a:pt x="0" y="476631"/>
                  </a:lnTo>
                  <a:lnTo>
                    <a:pt x="2230" y="520019"/>
                  </a:lnTo>
                  <a:lnTo>
                    <a:pt x="8793" y="562315"/>
                  </a:lnTo>
                  <a:lnTo>
                    <a:pt x="19495" y="603350"/>
                  </a:lnTo>
                  <a:lnTo>
                    <a:pt x="34145" y="642957"/>
                  </a:lnTo>
                  <a:lnTo>
                    <a:pt x="52549" y="680966"/>
                  </a:lnTo>
                  <a:lnTo>
                    <a:pt x="74516" y="717211"/>
                  </a:lnTo>
                  <a:lnTo>
                    <a:pt x="99851" y="751522"/>
                  </a:lnTo>
                  <a:lnTo>
                    <a:pt x="128364" y="783732"/>
                  </a:lnTo>
                  <a:lnTo>
                    <a:pt x="159861" y="813673"/>
                  </a:lnTo>
                  <a:lnTo>
                    <a:pt x="194149" y="841175"/>
                  </a:lnTo>
                  <a:lnTo>
                    <a:pt x="231037" y="866072"/>
                  </a:lnTo>
                  <a:lnTo>
                    <a:pt x="270331" y="888195"/>
                  </a:lnTo>
                  <a:lnTo>
                    <a:pt x="311839" y="907376"/>
                  </a:lnTo>
                  <a:lnTo>
                    <a:pt x="355368" y="923446"/>
                  </a:lnTo>
                  <a:lnTo>
                    <a:pt x="400726" y="936238"/>
                  </a:lnTo>
                  <a:lnTo>
                    <a:pt x="447720" y="945583"/>
                  </a:lnTo>
                  <a:lnTo>
                    <a:pt x="496157" y="951314"/>
                  </a:lnTo>
                  <a:lnTo>
                    <a:pt x="545846" y="953262"/>
                  </a:lnTo>
                  <a:lnTo>
                    <a:pt x="595534" y="951314"/>
                  </a:lnTo>
                  <a:lnTo>
                    <a:pt x="643971" y="945583"/>
                  </a:lnTo>
                  <a:lnTo>
                    <a:pt x="690965" y="936238"/>
                  </a:lnTo>
                  <a:lnTo>
                    <a:pt x="736323" y="923446"/>
                  </a:lnTo>
                  <a:lnTo>
                    <a:pt x="779852" y="907376"/>
                  </a:lnTo>
                  <a:lnTo>
                    <a:pt x="821360" y="888195"/>
                  </a:lnTo>
                  <a:lnTo>
                    <a:pt x="860654" y="866072"/>
                  </a:lnTo>
                  <a:lnTo>
                    <a:pt x="897542" y="841175"/>
                  </a:lnTo>
                  <a:lnTo>
                    <a:pt x="931830" y="813673"/>
                  </a:lnTo>
                  <a:lnTo>
                    <a:pt x="963327" y="783732"/>
                  </a:lnTo>
                  <a:lnTo>
                    <a:pt x="991840" y="751522"/>
                  </a:lnTo>
                  <a:lnTo>
                    <a:pt x="1017175" y="717211"/>
                  </a:lnTo>
                  <a:lnTo>
                    <a:pt x="1039142" y="680966"/>
                  </a:lnTo>
                  <a:lnTo>
                    <a:pt x="1057546" y="642957"/>
                  </a:lnTo>
                  <a:lnTo>
                    <a:pt x="1072196" y="603350"/>
                  </a:lnTo>
                  <a:lnTo>
                    <a:pt x="1082898" y="562315"/>
                  </a:lnTo>
                  <a:lnTo>
                    <a:pt x="1089461" y="520019"/>
                  </a:lnTo>
                  <a:lnTo>
                    <a:pt x="1091692" y="476631"/>
                  </a:lnTo>
                  <a:lnTo>
                    <a:pt x="1089461" y="433242"/>
                  </a:lnTo>
                  <a:lnTo>
                    <a:pt x="1082898" y="390946"/>
                  </a:lnTo>
                  <a:lnTo>
                    <a:pt x="1072196" y="349911"/>
                  </a:lnTo>
                  <a:lnTo>
                    <a:pt x="1057546" y="310304"/>
                  </a:lnTo>
                  <a:lnTo>
                    <a:pt x="1039142" y="272295"/>
                  </a:lnTo>
                  <a:lnTo>
                    <a:pt x="1017175" y="236050"/>
                  </a:lnTo>
                  <a:lnTo>
                    <a:pt x="991840" y="201739"/>
                  </a:lnTo>
                  <a:lnTo>
                    <a:pt x="963327" y="169529"/>
                  </a:lnTo>
                  <a:lnTo>
                    <a:pt x="931830" y="139588"/>
                  </a:lnTo>
                  <a:lnTo>
                    <a:pt x="897542" y="112086"/>
                  </a:lnTo>
                  <a:lnTo>
                    <a:pt x="860654" y="87189"/>
                  </a:lnTo>
                  <a:lnTo>
                    <a:pt x="821360" y="65066"/>
                  </a:lnTo>
                  <a:lnTo>
                    <a:pt x="779852" y="45885"/>
                  </a:lnTo>
                  <a:lnTo>
                    <a:pt x="736323" y="29815"/>
                  </a:lnTo>
                  <a:lnTo>
                    <a:pt x="690965" y="17023"/>
                  </a:lnTo>
                  <a:lnTo>
                    <a:pt x="643971" y="7678"/>
                  </a:lnTo>
                  <a:lnTo>
                    <a:pt x="595534" y="1947"/>
                  </a:lnTo>
                  <a:lnTo>
                    <a:pt x="545846" y="0"/>
                  </a:lnTo>
                  <a:close/>
                </a:path>
              </a:pathLst>
            </a:custGeom>
            <a:solidFill>
              <a:srgbClr val="C2F0C7"/>
            </a:solidFill>
          </p:spPr>
          <p:txBody>
            <a:bodyPr wrap="square" lIns="0" tIns="0" rIns="0" bIns="0" rtlCol="0"/>
            <a:lstStyle/>
            <a:p>
              <a:endParaRPr/>
            </a:p>
          </p:txBody>
        </p:sp>
        <p:sp>
          <p:nvSpPr>
            <p:cNvPr id="49" name="object 9"/>
            <p:cNvSpPr/>
            <p:nvPr/>
          </p:nvSpPr>
          <p:spPr>
            <a:xfrm>
              <a:off x="8288369" y="2078252"/>
              <a:ext cx="802005" cy="633095"/>
            </a:xfrm>
            <a:custGeom>
              <a:avLst/>
              <a:gdLst/>
              <a:ahLst/>
              <a:cxnLst/>
              <a:rect l="l" t="t" r="r" b="b"/>
              <a:pathLst>
                <a:path w="802004" h="633094">
                  <a:moveTo>
                    <a:pt x="476040" y="0"/>
                  </a:moveTo>
                  <a:lnTo>
                    <a:pt x="57796" y="128404"/>
                  </a:lnTo>
                  <a:lnTo>
                    <a:pt x="31713" y="169957"/>
                  </a:lnTo>
                  <a:lnTo>
                    <a:pt x="27366" y="206004"/>
                  </a:lnTo>
                  <a:lnTo>
                    <a:pt x="27620" y="215780"/>
                  </a:lnTo>
                  <a:lnTo>
                    <a:pt x="28546" y="225515"/>
                  </a:lnTo>
                  <a:lnTo>
                    <a:pt x="30141" y="235181"/>
                  </a:lnTo>
                  <a:lnTo>
                    <a:pt x="32401" y="244753"/>
                  </a:lnTo>
                  <a:lnTo>
                    <a:pt x="22801" y="253520"/>
                  </a:lnTo>
                  <a:lnTo>
                    <a:pt x="12264" y="268131"/>
                  </a:lnTo>
                  <a:lnTo>
                    <a:pt x="12167" y="268265"/>
                  </a:lnTo>
                  <a:lnTo>
                    <a:pt x="3550" y="289822"/>
                  </a:lnTo>
                  <a:lnTo>
                    <a:pt x="0" y="319023"/>
                  </a:lnTo>
                  <a:lnTo>
                    <a:pt x="2035" y="342763"/>
                  </a:lnTo>
                  <a:lnTo>
                    <a:pt x="8313" y="365757"/>
                  </a:lnTo>
                  <a:lnTo>
                    <a:pt x="18669" y="387564"/>
                  </a:lnTo>
                  <a:lnTo>
                    <a:pt x="32940" y="407743"/>
                  </a:lnTo>
                  <a:lnTo>
                    <a:pt x="30404" y="417712"/>
                  </a:lnTo>
                  <a:lnTo>
                    <a:pt x="27366" y="448188"/>
                  </a:lnTo>
                  <a:lnTo>
                    <a:pt x="31766" y="484421"/>
                  </a:lnTo>
                  <a:lnTo>
                    <a:pt x="51688" y="524008"/>
                  </a:lnTo>
                  <a:lnTo>
                    <a:pt x="352503" y="632584"/>
                  </a:lnTo>
                  <a:lnTo>
                    <a:pt x="355954" y="632773"/>
                  </a:lnTo>
                  <a:lnTo>
                    <a:pt x="357070" y="632584"/>
                  </a:lnTo>
                  <a:lnTo>
                    <a:pt x="403449" y="616008"/>
                  </a:lnTo>
                  <a:lnTo>
                    <a:pt x="354791" y="616008"/>
                  </a:lnTo>
                  <a:lnTo>
                    <a:pt x="68081" y="516174"/>
                  </a:lnTo>
                  <a:lnTo>
                    <a:pt x="62693" y="509771"/>
                  </a:lnTo>
                  <a:lnTo>
                    <a:pt x="55183" y="496722"/>
                  </a:lnTo>
                  <a:lnTo>
                    <a:pt x="48508" y="476403"/>
                  </a:lnTo>
                  <a:lnTo>
                    <a:pt x="45626" y="448188"/>
                  </a:lnTo>
                  <a:lnTo>
                    <a:pt x="45688" y="445578"/>
                  </a:lnTo>
                  <a:lnTo>
                    <a:pt x="45758" y="442671"/>
                  </a:lnTo>
                  <a:lnTo>
                    <a:pt x="45867" y="438093"/>
                  </a:lnTo>
                  <a:lnTo>
                    <a:pt x="46975" y="428059"/>
                  </a:lnTo>
                  <a:lnTo>
                    <a:pt x="48944" y="418130"/>
                  </a:lnTo>
                  <a:lnTo>
                    <a:pt x="51768" y="408349"/>
                  </a:lnTo>
                  <a:lnTo>
                    <a:pt x="52756" y="405604"/>
                  </a:lnTo>
                  <a:lnTo>
                    <a:pt x="52011" y="402603"/>
                  </a:lnTo>
                  <a:lnTo>
                    <a:pt x="26161" y="362122"/>
                  </a:lnTo>
                  <a:lnTo>
                    <a:pt x="18265" y="319023"/>
                  </a:lnTo>
                  <a:lnTo>
                    <a:pt x="22660" y="288806"/>
                  </a:lnTo>
                  <a:lnTo>
                    <a:pt x="32423" y="269150"/>
                  </a:lnTo>
                  <a:lnTo>
                    <a:pt x="42402" y="258379"/>
                  </a:lnTo>
                  <a:lnTo>
                    <a:pt x="47450" y="254851"/>
                  </a:lnTo>
                  <a:lnTo>
                    <a:pt x="51106" y="252981"/>
                  </a:lnTo>
                  <a:lnTo>
                    <a:pt x="52824" y="249139"/>
                  </a:lnTo>
                  <a:lnTo>
                    <a:pt x="45656" y="206004"/>
                  </a:lnTo>
                  <a:lnTo>
                    <a:pt x="48317" y="178866"/>
                  </a:lnTo>
                  <a:lnTo>
                    <a:pt x="66356" y="142874"/>
                  </a:lnTo>
                  <a:lnTo>
                    <a:pt x="474755" y="16818"/>
                  </a:lnTo>
                  <a:lnTo>
                    <a:pt x="527424" y="16818"/>
                  </a:lnTo>
                  <a:lnTo>
                    <a:pt x="478009" y="672"/>
                  </a:lnTo>
                  <a:lnTo>
                    <a:pt x="476040" y="0"/>
                  </a:lnTo>
                  <a:close/>
                </a:path>
                <a:path w="802004" h="633094">
                  <a:moveTo>
                    <a:pt x="785483" y="458326"/>
                  </a:moveTo>
                  <a:lnTo>
                    <a:pt x="731567" y="458326"/>
                  </a:lnTo>
                  <a:lnTo>
                    <a:pt x="765243" y="469090"/>
                  </a:lnTo>
                  <a:lnTo>
                    <a:pt x="765243" y="469245"/>
                  </a:lnTo>
                  <a:lnTo>
                    <a:pt x="354791" y="616008"/>
                  </a:lnTo>
                  <a:lnTo>
                    <a:pt x="403449" y="616008"/>
                  </a:lnTo>
                  <a:lnTo>
                    <a:pt x="799223" y="474492"/>
                  </a:lnTo>
                  <a:lnTo>
                    <a:pt x="801504" y="469790"/>
                  </a:lnTo>
                  <a:lnTo>
                    <a:pt x="798615" y="463506"/>
                  </a:lnTo>
                  <a:lnTo>
                    <a:pt x="796715" y="461838"/>
                  </a:lnTo>
                  <a:lnTo>
                    <a:pt x="785483" y="458326"/>
                  </a:lnTo>
                  <a:close/>
                </a:path>
                <a:path w="802004" h="633094">
                  <a:moveTo>
                    <a:pt x="82525" y="400074"/>
                  </a:moveTo>
                  <a:lnTo>
                    <a:pt x="77234" y="402112"/>
                  </a:lnTo>
                  <a:lnTo>
                    <a:pt x="74969" y="407205"/>
                  </a:lnTo>
                  <a:lnTo>
                    <a:pt x="74854" y="407743"/>
                  </a:lnTo>
                  <a:lnTo>
                    <a:pt x="74756" y="493261"/>
                  </a:lnTo>
                  <a:lnTo>
                    <a:pt x="77044" y="496241"/>
                  </a:lnTo>
                  <a:lnTo>
                    <a:pt x="353643" y="592617"/>
                  </a:lnTo>
                  <a:lnTo>
                    <a:pt x="356068" y="592617"/>
                  </a:lnTo>
                  <a:lnTo>
                    <a:pt x="403528" y="575644"/>
                  </a:lnTo>
                  <a:lnTo>
                    <a:pt x="354791" y="575644"/>
                  </a:lnTo>
                  <a:lnTo>
                    <a:pt x="92985" y="484421"/>
                  </a:lnTo>
                  <a:lnTo>
                    <a:pt x="92985" y="421050"/>
                  </a:lnTo>
                  <a:lnTo>
                    <a:pt x="142741" y="421050"/>
                  </a:lnTo>
                  <a:lnTo>
                    <a:pt x="82525" y="400074"/>
                  </a:lnTo>
                  <a:close/>
                </a:path>
                <a:path w="802004" h="633094">
                  <a:moveTo>
                    <a:pt x="744870" y="379361"/>
                  </a:moveTo>
                  <a:lnTo>
                    <a:pt x="726626" y="379361"/>
                  </a:lnTo>
                  <a:lnTo>
                    <a:pt x="726626" y="442672"/>
                  </a:lnTo>
                  <a:lnTo>
                    <a:pt x="354791" y="575644"/>
                  </a:lnTo>
                  <a:lnTo>
                    <a:pt x="403528" y="575644"/>
                  </a:lnTo>
                  <a:lnTo>
                    <a:pt x="731567" y="458326"/>
                  </a:lnTo>
                  <a:lnTo>
                    <a:pt x="785483" y="458326"/>
                  </a:lnTo>
                  <a:lnTo>
                    <a:pt x="744870" y="445578"/>
                  </a:lnTo>
                  <a:lnTo>
                    <a:pt x="744870" y="379361"/>
                  </a:lnTo>
                  <a:close/>
                </a:path>
                <a:path w="802004" h="633094">
                  <a:moveTo>
                    <a:pt x="142741" y="421050"/>
                  </a:moveTo>
                  <a:lnTo>
                    <a:pt x="92985" y="421050"/>
                  </a:lnTo>
                  <a:lnTo>
                    <a:pt x="353643" y="511889"/>
                  </a:lnTo>
                  <a:lnTo>
                    <a:pt x="356068" y="511889"/>
                  </a:lnTo>
                  <a:lnTo>
                    <a:pt x="403526" y="494916"/>
                  </a:lnTo>
                  <a:lnTo>
                    <a:pt x="354791" y="494916"/>
                  </a:lnTo>
                  <a:lnTo>
                    <a:pt x="142741" y="421050"/>
                  </a:lnTo>
                  <a:close/>
                </a:path>
                <a:path w="802004" h="633094">
                  <a:moveTo>
                    <a:pt x="789829" y="348159"/>
                  </a:moveTo>
                  <a:lnTo>
                    <a:pt x="709263" y="348159"/>
                  </a:lnTo>
                  <a:lnTo>
                    <a:pt x="748261" y="353921"/>
                  </a:lnTo>
                  <a:lnTo>
                    <a:pt x="354791" y="494916"/>
                  </a:lnTo>
                  <a:lnTo>
                    <a:pt x="403526" y="494916"/>
                  </a:lnTo>
                  <a:lnTo>
                    <a:pt x="726626" y="379361"/>
                  </a:lnTo>
                  <a:lnTo>
                    <a:pt x="744870" y="379361"/>
                  </a:lnTo>
                  <a:lnTo>
                    <a:pt x="744870" y="372741"/>
                  </a:lnTo>
                  <a:lnTo>
                    <a:pt x="789189" y="356158"/>
                  </a:lnTo>
                  <a:lnTo>
                    <a:pt x="791393" y="351422"/>
                  </a:lnTo>
                  <a:lnTo>
                    <a:pt x="789829" y="348159"/>
                  </a:lnTo>
                  <a:close/>
                </a:path>
                <a:path w="802004" h="633094">
                  <a:moveTo>
                    <a:pt x="55410" y="269705"/>
                  </a:moveTo>
                  <a:lnTo>
                    <a:pt x="54931" y="269705"/>
                  </a:lnTo>
                  <a:lnTo>
                    <a:pt x="49867" y="271656"/>
                  </a:lnTo>
                  <a:lnTo>
                    <a:pt x="47602" y="276748"/>
                  </a:lnTo>
                  <a:lnTo>
                    <a:pt x="47389" y="277751"/>
                  </a:lnTo>
                  <a:lnTo>
                    <a:pt x="47389" y="364096"/>
                  </a:lnTo>
                  <a:lnTo>
                    <a:pt x="49677" y="367076"/>
                  </a:lnTo>
                  <a:lnTo>
                    <a:pt x="353240" y="472830"/>
                  </a:lnTo>
                  <a:lnTo>
                    <a:pt x="355643" y="472830"/>
                  </a:lnTo>
                  <a:lnTo>
                    <a:pt x="403709" y="455884"/>
                  </a:lnTo>
                  <a:lnTo>
                    <a:pt x="354404" y="455884"/>
                  </a:lnTo>
                  <a:lnTo>
                    <a:pt x="65634" y="355277"/>
                  </a:lnTo>
                  <a:lnTo>
                    <a:pt x="65633" y="290607"/>
                  </a:lnTo>
                  <a:lnTo>
                    <a:pt x="115510" y="290607"/>
                  </a:lnTo>
                  <a:lnTo>
                    <a:pt x="55410" y="269705"/>
                  </a:lnTo>
                  <a:close/>
                </a:path>
                <a:path w="802004" h="633094">
                  <a:moveTo>
                    <a:pt x="717375" y="268131"/>
                  </a:moveTo>
                  <a:lnTo>
                    <a:pt x="699115" y="268131"/>
                  </a:lnTo>
                  <a:lnTo>
                    <a:pt x="699130" y="334321"/>
                  </a:lnTo>
                  <a:lnTo>
                    <a:pt x="354404" y="455884"/>
                  </a:lnTo>
                  <a:lnTo>
                    <a:pt x="403709" y="455884"/>
                  </a:lnTo>
                  <a:lnTo>
                    <a:pt x="709263" y="348159"/>
                  </a:lnTo>
                  <a:lnTo>
                    <a:pt x="789829" y="348159"/>
                  </a:lnTo>
                  <a:lnTo>
                    <a:pt x="788201" y="344762"/>
                  </a:lnTo>
                  <a:lnTo>
                    <a:pt x="785540" y="342946"/>
                  </a:lnTo>
                  <a:lnTo>
                    <a:pt x="717375" y="332976"/>
                  </a:lnTo>
                  <a:lnTo>
                    <a:pt x="717375" y="268131"/>
                  </a:lnTo>
                  <a:close/>
                </a:path>
                <a:path w="802004" h="633094">
                  <a:moveTo>
                    <a:pt x="115510" y="290607"/>
                  </a:moveTo>
                  <a:lnTo>
                    <a:pt x="65633" y="290607"/>
                  </a:lnTo>
                  <a:lnTo>
                    <a:pt x="353643" y="390797"/>
                  </a:lnTo>
                  <a:lnTo>
                    <a:pt x="356068" y="390797"/>
                  </a:lnTo>
                  <a:lnTo>
                    <a:pt x="403535" y="373824"/>
                  </a:lnTo>
                  <a:lnTo>
                    <a:pt x="354791" y="373824"/>
                  </a:lnTo>
                  <a:lnTo>
                    <a:pt x="115510" y="290607"/>
                  </a:lnTo>
                  <a:close/>
                </a:path>
                <a:path w="802004" h="633094">
                  <a:moveTo>
                    <a:pt x="785518" y="216142"/>
                  </a:moveTo>
                  <a:lnTo>
                    <a:pt x="731567" y="216142"/>
                  </a:lnTo>
                  <a:lnTo>
                    <a:pt x="765243" y="226906"/>
                  </a:lnTo>
                  <a:lnTo>
                    <a:pt x="765243" y="227061"/>
                  </a:lnTo>
                  <a:lnTo>
                    <a:pt x="354791" y="373824"/>
                  </a:lnTo>
                  <a:lnTo>
                    <a:pt x="403535" y="373824"/>
                  </a:lnTo>
                  <a:lnTo>
                    <a:pt x="699115" y="268131"/>
                  </a:lnTo>
                  <a:lnTo>
                    <a:pt x="717375" y="268131"/>
                  </a:lnTo>
                  <a:lnTo>
                    <a:pt x="717375" y="261585"/>
                  </a:lnTo>
                  <a:lnTo>
                    <a:pt x="799223" y="232308"/>
                  </a:lnTo>
                  <a:lnTo>
                    <a:pt x="801504" y="227606"/>
                  </a:lnTo>
                  <a:lnTo>
                    <a:pt x="798615" y="221322"/>
                  </a:lnTo>
                  <a:lnTo>
                    <a:pt x="796715" y="219654"/>
                  </a:lnTo>
                  <a:lnTo>
                    <a:pt x="785518" y="216142"/>
                  </a:lnTo>
                  <a:close/>
                </a:path>
                <a:path w="802004" h="633094">
                  <a:moveTo>
                    <a:pt x="82525" y="157890"/>
                  </a:moveTo>
                  <a:lnTo>
                    <a:pt x="77234" y="159928"/>
                  </a:lnTo>
                  <a:lnTo>
                    <a:pt x="74968" y="165021"/>
                  </a:lnTo>
                  <a:lnTo>
                    <a:pt x="74756" y="166023"/>
                  </a:lnTo>
                  <a:lnTo>
                    <a:pt x="74756" y="251077"/>
                  </a:lnTo>
                  <a:lnTo>
                    <a:pt x="77044" y="254057"/>
                  </a:lnTo>
                  <a:lnTo>
                    <a:pt x="353643" y="350433"/>
                  </a:lnTo>
                  <a:lnTo>
                    <a:pt x="356068" y="350433"/>
                  </a:lnTo>
                  <a:lnTo>
                    <a:pt x="403528" y="333460"/>
                  </a:lnTo>
                  <a:lnTo>
                    <a:pt x="354791" y="333460"/>
                  </a:lnTo>
                  <a:lnTo>
                    <a:pt x="92985" y="242237"/>
                  </a:lnTo>
                  <a:lnTo>
                    <a:pt x="92985" y="178866"/>
                  </a:lnTo>
                  <a:lnTo>
                    <a:pt x="142741" y="178866"/>
                  </a:lnTo>
                  <a:lnTo>
                    <a:pt x="82525" y="157890"/>
                  </a:lnTo>
                  <a:close/>
                </a:path>
                <a:path w="802004" h="633094">
                  <a:moveTo>
                    <a:pt x="744870" y="137177"/>
                  </a:moveTo>
                  <a:lnTo>
                    <a:pt x="726626" y="137177"/>
                  </a:lnTo>
                  <a:lnTo>
                    <a:pt x="726626" y="200488"/>
                  </a:lnTo>
                  <a:lnTo>
                    <a:pt x="354791" y="333460"/>
                  </a:lnTo>
                  <a:lnTo>
                    <a:pt x="403528" y="333460"/>
                  </a:lnTo>
                  <a:lnTo>
                    <a:pt x="731567" y="216142"/>
                  </a:lnTo>
                  <a:lnTo>
                    <a:pt x="785518" y="216142"/>
                  </a:lnTo>
                  <a:lnTo>
                    <a:pt x="744870" y="203394"/>
                  </a:lnTo>
                  <a:lnTo>
                    <a:pt x="744870" y="137177"/>
                  </a:lnTo>
                  <a:close/>
                </a:path>
                <a:path w="802004" h="633094">
                  <a:moveTo>
                    <a:pt x="142741" y="178866"/>
                  </a:moveTo>
                  <a:lnTo>
                    <a:pt x="92985" y="178866"/>
                  </a:lnTo>
                  <a:lnTo>
                    <a:pt x="353643" y="269705"/>
                  </a:lnTo>
                  <a:lnTo>
                    <a:pt x="356068" y="269705"/>
                  </a:lnTo>
                  <a:lnTo>
                    <a:pt x="403526" y="252732"/>
                  </a:lnTo>
                  <a:lnTo>
                    <a:pt x="354791" y="252732"/>
                  </a:lnTo>
                  <a:lnTo>
                    <a:pt x="142741" y="178866"/>
                  </a:lnTo>
                  <a:close/>
                </a:path>
                <a:path w="802004" h="633094">
                  <a:moveTo>
                    <a:pt x="527424" y="16818"/>
                  </a:moveTo>
                  <a:lnTo>
                    <a:pt x="474755" y="16818"/>
                  </a:lnTo>
                  <a:lnTo>
                    <a:pt x="755969" y="108720"/>
                  </a:lnTo>
                  <a:lnTo>
                    <a:pt x="756121" y="108720"/>
                  </a:lnTo>
                  <a:lnTo>
                    <a:pt x="755969" y="108875"/>
                  </a:lnTo>
                  <a:lnTo>
                    <a:pt x="354791" y="252732"/>
                  </a:lnTo>
                  <a:lnTo>
                    <a:pt x="403526" y="252732"/>
                  </a:lnTo>
                  <a:lnTo>
                    <a:pt x="726626" y="137177"/>
                  </a:lnTo>
                  <a:lnTo>
                    <a:pt x="744870" y="137177"/>
                  </a:lnTo>
                  <a:lnTo>
                    <a:pt x="744870" y="130557"/>
                  </a:lnTo>
                  <a:lnTo>
                    <a:pt x="789189" y="113974"/>
                  </a:lnTo>
                  <a:lnTo>
                    <a:pt x="791317" y="109238"/>
                  </a:lnTo>
                  <a:lnTo>
                    <a:pt x="789417" y="105128"/>
                  </a:lnTo>
                  <a:lnTo>
                    <a:pt x="788428" y="103076"/>
                  </a:lnTo>
                  <a:lnTo>
                    <a:pt x="786528" y="101475"/>
                  </a:lnTo>
                  <a:lnTo>
                    <a:pt x="527424" y="16818"/>
                  </a:lnTo>
                  <a:close/>
                </a:path>
              </a:pathLst>
            </a:custGeom>
            <a:solidFill>
              <a:srgbClr val="000000"/>
            </a:solidFill>
          </p:spPr>
          <p:txBody>
            <a:bodyPr wrap="square" lIns="0" tIns="0" rIns="0" bIns="0" rtlCol="0"/>
            <a:lstStyle/>
            <a:p>
              <a:endParaRPr/>
            </a:p>
          </p:txBody>
        </p:sp>
        <p:sp>
          <p:nvSpPr>
            <p:cNvPr id="50" name="object 10"/>
            <p:cNvSpPr/>
            <p:nvPr/>
          </p:nvSpPr>
          <p:spPr>
            <a:xfrm>
              <a:off x="8215502" y="4049395"/>
              <a:ext cx="1092200" cy="1012825"/>
            </a:xfrm>
            <a:custGeom>
              <a:avLst/>
              <a:gdLst/>
              <a:ahLst/>
              <a:cxnLst/>
              <a:rect l="l" t="t" r="r" b="b"/>
              <a:pathLst>
                <a:path w="1092200" h="1012825">
                  <a:moveTo>
                    <a:pt x="545973" y="0"/>
                  </a:moveTo>
                  <a:lnTo>
                    <a:pt x="496283" y="2068"/>
                  </a:lnTo>
                  <a:lnTo>
                    <a:pt x="447842" y="8153"/>
                  </a:lnTo>
                  <a:lnTo>
                    <a:pt x="400843" y="18077"/>
                  </a:lnTo>
                  <a:lnTo>
                    <a:pt x="355479" y="31661"/>
                  </a:lnTo>
                  <a:lnTo>
                    <a:pt x="311942" y="48727"/>
                  </a:lnTo>
                  <a:lnTo>
                    <a:pt x="270425" y="69097"/>
                  </a:lnTo>
                  <a:lnTo>
                    <a:pt x="231121" y="92591"/>
                  </a:lnTo>
                  <a:lnTo>
                    <a:pt x="194223" y="119032"/>
                  </a:lnTo>
                  <a:lnTo>
                    <a:pt x="159924" y="148240"/>
                  </a:lnTo>
                  <a:lnTo>
                    <a:pt x="128417" y="180038"/>
                  </a:lnTo>
                  <a:lnTo>
                    <a:pt x="99894" y="214247"/>
                  </a:lnTo>
                  <a:lnTo>
                    <a:pt x="74549" y="250688"/>
                  </a:lnTo>
                  <a:lnTo>
                    <a:pt x="52573" y="289183"/>
                  </a:lnTo>
                  <a:lnTo>
                    <a:pt x="34161" y="329554"/>
                  </a:lnTo>
                  <a:lnTo>
                    <a:pt x="19505" y="371621"/>
                  </a:lnTo>
                  <a:lnTo>
                    <a:pt x="8797" y="415208"/>
                  </a:lnTo>
                  <a:lnTo>
                    <a:pt x="2231" y="460134"/>
                  </a:lnTo>
                  <a:lnTo>
                    <a:pt x="0" y="506221"/>
                  </a:lnTo>
                  <a:lnTo>
                    <a:pt x="2231" y="552310"/>
                  </a:lnTo>
                  <a:lnTo>
                    <a:pt x="8797" y="597240"/>
                  </a:lnTo>
                  <a:lnTo>
                    <a:pt x="19505" y="640831"/>
                  </a:lnTo>
                  <a:lnTo>
                    <a:pt x="34161" y="682905"/>
                  </a:lnTo>
                  <a:lnTo>
                    <a:pt x="52573" y="723284"/>
                  </a:lnTo>
                  <a:lnTo>
                    <a:pt x="74549" y="761788"/>
                  </a:lnTo>
                  <a:lnTo>
                    <a:pt x="99894" y="798239"/>
                  </a:lnTo>
                  <a:lnTo>
                    <a:pt x="128417" y="832458"/>
                  </a:lnTo>
                  <a:lnTo>
                    <a:pt x="159924" y="864266"/>
                  </a:lnTo>
                  <a:lnTo>
                    <a:pt x="194223" y="893485"/>
                  </a:lnTo>
                  <a:lnTo>
                    <a:pt x="231121" y="919936"/>
                  </a:lnTo>
                  <a:lnTo>
                    <a:pt x="270425" y="943440"/>
                  </a:lnTo>
                  <a:lnTo>
                    <a:pt x="311942" y="963819"/>
                  </a:lnTo>
                  <a:lnTo>
                    <a:pt x="355479" y="980893"/>
                  </a:lnTo>
                  <a:lnTo>
                    <a:pt x="400843" y="994484"/>
                  </a:lnTo>
                  <a:lnTo>
                    <a:pt x="447842" y="1004413"/>
                  </a:lnTo>
                  <a:lnTo>
                    <a:pt x="496283" y="1010501"/>
                  </a:lnTo>
                  <a:lnTo>
                    <a:pt x="545973" y="1012570"/>
                  </a:lnTo>
                  <a:lnTo>
                    <a:pt x="595642" y="1010501"/>
                  </a:lnTo>
                  <a:lnTo>
                    <a:pt x="644065" y="1004413"/>
                  </a:lnTo>
                  <a:lnTo>
                    <a:pt x="691048" y="994484"/>
                  </a:lnTo>
                  <a:lnTo>
                    <a:pt x="736399" y="980893"/>
                  </a:lnTo>
                  <a:lnTo>
                    <a:pt x="779924" y="963819"/>
                  </a:lnTo>
                  <a:lnTo>
                    <a:pt x="821431" y="943440"/>
                  </a:lnTo>
                  <a:lnTo>
                    <a:pt x="860726" y="919936"/>
                  </a:lnTo>
                  <a:lnTo>
                    <a:pt x="897617" y="893485"/>
                  </a:lnTo>
                  <a:lnTo>
                    <a:pt x="931910" y="864266"/>
                  </a:lnTo>
                  <a:lnTo>
                    <a:pt x="963412" y="832458"/>
                  </a:lnTo>
                  <a:lnTo>
                    <a:pt x="991931" y="798239"/>
                  </a:lnTo>
                  <a:lnTo>
                    <a:pt x="1017274" y="761788"/>
                  </a:lnTo>
                  <a:lnTo>
                    <a:pt x="1039248" y="723284"/>
                  </a:lnTo>
                  <a:lnTo>
                    <a:pt x="1057658" y="682905"/>
                  </a:lnTo>
                  <a:lnTo>
                    <a:pt x="1072314" y="640831"/>
                  </a:lnTo>
                  <a:lnTo>
                    <a:pt x="1083021" y="597240"/>
                  </a:lnTo>
                  <a:lnTo>
                    <a:pt x="1089587" y="552310"/>
                  </a:lnTo>
                  <a:lnTo>
                    <a:pt x="1091819" y="506221"/>
                  </a:lnTo>
                  <a:lnTo>
                    <a:pt x="1089587" y="460134"/>
                  </a:lnTo>
                  <a:lnTo>
                    <a:pt x="1083021" y="415208"/>
                  </a:lnTo>
                  <a:lnTo>
                    <a:pt x="1072314" y="371621"/>
                  </a:lnTo>
                  <a:lnTo>
                    <a:pt x="1057658" y="329554"/>
                  </a:lnTo>
                  <a:lnTo>
                    <a:pt x="1039248" y="289183"/>
                  </a:lnTo>
                  <a:lnTo>
                    <a:pt x="1017274" y="250688"/>
                  </a:lnTo>
                  <a:lnTo>
                    <a:pt x="991931" y="214247"/>
                  </a:lnTo>
                  <a:lnTo>
                    <a:pt x="963412" y="180038"/>
                  </a:lnTo>
                  <a:lnTo>
                    <a:pt x="931910" y="148240"/>
                  </a:lnTo>
                  <a:lnTo>
                    <a:pt x="897617" y="119032"/>
                  </a:lnTo>
                  <a:lnTo>
                    <a:pt x="860726" y="92591"/>
                  </a:lnTo>
                  <a:lnTo>
                    <a:pt x="821431" y="69097"/>
                  </a:lnTo>
                  <a:lnTo>
                    <a:pt x="779924" y="48727"/>
                  </a:lnTo>
                  <a:lnTo>
                    <a:pt x="736399" y="31661"/>
                  </a:lnTo>
                  <a:lnTo>
                    <a:pt x="691048" y="18077"/>
                  </a:lnTo>
                  <a:lnTo>
                    <a:pt x="644065" y="8153"/>
                  </a:lnTo>
                  <a:lnTo>
                    <a:pt x="595642" y="2068"/>
                  </a:lnTo>
                  <a:lnTo>
                    <a:pt x="545973" y="0"/>
                  </a:lnTo>
                  <a:close/>
                </a:path>
              </a:pathLst>
            </a:custGeom>
            <a:solidFill>
              <a:srgbClr val="D9F1D0"/>
            </a:solidFill>
          </p:spPr>
          <p:txBody>
            <a:bodyPr wrap="square" lIns="0" tIns="0" rIns="0" bIns="0" rtlCol="0"/>
            <a:lstStyle/>
            <a:p>
              <a:endParaRPr/>
            </a:p>
          </p:txBody>
        </p:sp>
        <p:sp>
          <p:nvSpPr>
            <p:cNvPr id="51" name="object 11"/>
            <p:cNvSpPr/>
            <p:nvPr/>
          </p:nvSpPr>
          <p:spPr>
            <a:xfrm>
              <a:off x="8547862" y="4285944"/>
              <a:ext cx="571500" cy="541020"/>
            </a:xfrm>
            <a:custGeom>
              <a:avLst/>
              <a:gdLst/>
              <a:ahLst/>
              <a:cxnLst/>
              <a:rect l="l" t="t" r="r" b="b"/>
              <a:pathLst>
                <a:path w="571500" h="541020">
                  <a:moveTo>
                    <a:pt x="193243" y="166928"/>
                  </a:moveTo>
                  <a:lnTo>
                    <a:pt x="100825" y="166928"/>
                  </a:lnTo>
                  <a:lnTo>
                    <a:pt x="100825" y="445160"/>
                  </a:lnTo>
                  <a:lnTo>
                    <a:pt x="193243" y="445160"/>
                  </a:lnTo>
                  <a:lnTo>
                    <a:pt x="193243" y="166928"/>
                  </a:lnTo>
                  <a:close/>
                </a:path>
                <a:path w="571500" h="541020">
                  <a:moveTo>
                    <a:pt x="319278" y="0"/>
                  </a:moveTo>
                  <a:lnTo>
                    <a:pt x="226847" y="0"/>
                  </a:lnTo>
                  <a:lnTo>
                    <a:pt x="226847" y="445160"/>
                  </a:lnTo>
                  <a:lnTo>
                    <a:pt x="319278" y="445160"/>
                  </a:lnTo>
                  <a:lnTo>
                    <a:pt x="319278" y="0"/>
                  </a:lnTo>
                  <a:close/>
                </a:path>
                <a:path w="571500" h="541020">
                  <a:moveTo>
                    <a:pt x="445300" y="166928"/>
                  </a:moveTo>
                  <a:lnTo>
                    <a:pt x="352882" y="166928"/>
                  </a:lnTo>
                  <a:lnTo>
                    <a:pt x="352882" y="445160"/>
                  </a:lnTo>
                  <a:lnTo>
                    <a:pt x="445300" y="445160"/>
                  </a:lnTo>
                  <a:lnTo>
                    <a:pt x="445300" y="166928"/>
                  </a:lnTo>
                  <a:close/>
                </a:path>
                <a:path w="571500" h="541020">
                  <a:moveTo>
                    <a:pt x="571334" y="492721"/>
                  </a:moveTo>
                  <a:lnTo>
                    <a:pt x="50406" y="492721"/>
                  </a:lnTo>
                  <a:lnTo>
                    <a:pt x="50406" y="25"/>
                  </a:lnTo>
                  <a:lnTo>
                    <a:pt x="0" y="25"/>
                  </a:lnTo>
                  <a:lnTo>
                    <a:pt x="0" y="492721"/>
                  </a:lnTo>
                  <a:lnTo>
                    <a:pt x="0" y="540880"/>
                  </a:lnTo>
                  <a:lnTo>
                    <a:pt x="571334" y="540880"/>
                  </a:lnTo>
                  <a:lnTo>
                    <a:pt x="571334" y="492721"/>
                  </a:lnTo>
                  <a:close/>
                </a:path>
                <a:path w="571500" h="541020">
                  <a:moveTo>
                    <a:pt x="571334" y="302069"/>
                  </a:moveTo>
                  <a:lnTo>
                    <a:pt x="478904" y="302069"/>
                  </a:lnTo>
                  <a:lnTo>
                    <a:pt x="478904" y="445160"/>
                  </a:lnTo>
                  <a:lnTo>
                    <a:pt x="571334" y="445160"/>
                  </a:lnTo>
                  <a:lnTo>
                    <a:pt x="571334" y="302069"/>
                  </a:lnTo>
                  <a:close/>
                </a:path>
              </a:pathLst>
            </a:custGeom>
            <a:solidFill>
              <a:srgbClr val="000000"/>
            </a:solidFill>
          </p:spPr>
          <p:txBody>
            <a:bodyPr wrap="square" lIns="0" tIns="0" rIns="0" bIns="0" rtlCol="0"/>
            <a:lstStyle/>
            <a:p>
              <a:endParaRPr/>
            </a:p>
          </p:txBody>
        </p:sp>
        <p:pic>
          <p:nvPicPr>
            <p:cNvPr id="52" name="object 12"/>
            <p:cNvPicPr/>
            <p:nvPr/>
          </p:nvPicPr>
          <p:blipFill>
            <a:blip r:embed="rId4" cstate="print"/>
            <a:stretch>
              <a:fillRect/>
            </a:stretch>
          </p:blipFill>
          <p:spPr>
            <a:xfrm>
              <a:off x="3250692" y="4070616"/>
              <a:ext cx="1007376" cy="995159"/>
            </a:xfrm>
            <a:prstGeom prst="rect">
              <a:avLst/>
            </a:prstGeom>
          </p:spPr>
        </p:pic>
        <p:sp>
          <p:nvSpPr>
            <p:cNvPr id="53" name="object 13"/>
            <p:cNvSpPr/>
            <p:nvPr/>
          </p:nvSpPr>
          <p:spPr>
            <a:xfrm>
              <a:off x="3293872" y="4089526"/>
              <a:ext cx="926465" cy="914400"/>
            </a:xfrm>
            <a:custGeom>
              <a:avLst/>
              <a:gdLst/>
              <a:ahLst/>
              <a:cxnLst/>
              <a:rect l="l" t="t" r="r" b="b"/>
              <a:pathLst>
                <a:path w="926464" h="914400">
                  <a:moveTo>
                    <a:pt x="463168" y="0"/>
                  </a:moveTo>
                  <a:lnTo>
                    <a:pt x="415816" y="2360"/>
                  </a:lnTo>
                  <a:lnTo>
                    <a:pt x="369830" y="9289"/>
                  </a:lnTo>
                  <a:lnTo>
                    <a:pt x="325445" y="20557"/>
                  </a:lnTo>
                  <a:lnTo>
                    <a:pt x="282892" y="35933"/>
                  </a:lnTo>
                  <a:lnTo>
                    <a:pt x="242405" y="55187"/>
                  </a:lnTo>
                  <a:lnTo>
                    <a:pt x="204216" y="78090"/>
                  </a:lnTo>
                  <a:lnTo>
                    <a:pt x="168560" y="104411"/>
                  </a:lnTo>
                  <a:lnTo>
                    <a:pt x="135667" y="133921"/>
                  </a:lnTo>
                  <a:lnTo>
                    <a:pt x="105772" y="166390"/>
                  </a:lnTo>
                  <a:lnTo>
                    <a:pt x="79108" y="201587"/>
                  </a:lnTo>
                  <a:lnTo>
                    <a:pt x="55906" y="239283"/>
                  </a:lnTo>
                  <a:lnTo>
                    <a:pt x="36401" y="279249"/>
                  </a:lnTo>
                  <a:lnTo>
                    <a:pt x="20825" y="321253"/>
                  </a:lnTo>
                  <a:lnTo>
                    <a:pt x="9410" y="365066"/>
                  </a:lnTo>
                  <a:lnTo>
                    <a:pt x="2391" y="410458"/>
                  </a:lnTo>
                  <a:lnTo>
                    <a:pt x="0" y="457200"/>
                  </a:lnTo>
                  <a:lnTo>
                    <a:pt x="2391" y="503941"/>
                  </a:lnTo>
                  <a:lnTo>
                    <a:pt x="9410" y="549333"/>
                  </a:lnTo>
                  <a:lnTo>
                    <a:pt x="20825" y="593146"/>
                  </a:lnTo>
                  <a:lnTo>
                    <a:pt x="36401" y="635150"/>
                  </a:lnTo>
                  <a:lnTo>
                    <a:pt x="55906" y="675116"/>
                  </a:lnTo>
                  <a:lnTo>
                    <a:pt x="79108" y="712812"/>
                  </a:lnTo>
                  <a:lnTo>
                    <a:pt x="105772" y="748009"/>
                  </a:lnTo>
                  <a:lnTo>
                    <a:pt x="135667" y="780478"/>
                  </a:lnTo>
                  <a:lnTo>
                    <a:pt x="168560" y="809988"/>
                  </a:lnTo>
                  <a:lnTo>
                    <a:pt x="204216" y="836309"/>
                  </a:lnTo>
                  <a:lnTo>
                    <a:pt x="242405" y="859212"/>
                  </a:lnTo>
                  <a:lnTo>
                    <a:pt x="282892" y="878466"/>
                  </a:lnTo>
                  <a:lnTo>
                    <a:pt x="325445" y="893842"/>
                  </a:lnTo>
                  <a:lnTo>
                    <a:pt x="369830" y="905110"/>
                  </a:lnTo>
                  <a:lnTo>
                    <a:pt x="415816" y="912039"/>
                  </a:lnTo>
                  <a:lnTo>
                    <a:pt x="463168" y="914400"/>
                  </a:lnTo>
                  <a:lnTo>
                    <a:pt x="510520" y="912039"/>
                  </a:lnTo>
                  <a:lnTo>
                    <a:pt x="556501" y="905110"/>
                  </a:lnTo>
                  <a:lnTo>
                    <a:pt x="600880" y="893842"/>
                  </a:lnTo>
                  <a:lnTo>
                    <a:pt x="643425" y="878466"/>
                  </a:lnTo>
                  <a:lnTo>
                    <a:pt x="683903" y="859212"/>
                  </a:lnTo>
                  <a:lnTo>
                    <a:pt x="722080" y="836309"/>
                  </a:lnTo>
                  <a:lnTo>
                    <a:pt x="757726" y="809988"/>
                  </a:lnTo>
                  <a:lnTo>
                    <a:pt x="790606" y="780478"/>
                  </a:lnTo>
                  <a:lnTo>
                    <a:pt x="820489" y="748009"/>
                  </a:lnTo>
                  <a:lnTo>
                    <a:pt x="847143" y="712812"/>
                  </a:lnTo>
                  <a:lnTo>
                    <a:pt x="870333" y="675116"/>
                  </a:lnTo>
                  <a:lnTo>
                    <a:pt x="889829" y="635150"/>
                  </a:lnTo>
                  <a:lnTo>
                    <a:pt x="905397" y="593146"/>
                  </a:lnTo>
                  <a:lnTo>
                    <a:pt x="916805" y="549333"/>
                  </a:lnTo>
                  <a:lnTo>
                    <a:pt x="923820" y="503941"/>
                  </a:lnTo>
                  <a:lnTo>
                    <a:pt x="926211" y="457200"/>
                  </a:lnTo>
                  <a:lnTo>
                    <a:pt x="923820" y="410458"/>
                  </a:lnTo>
                  <a:lnTo>
                    <a:pt x="916805" y="365066"/>
                  </a:lnTo>
                  <a:lnTo>
                    <a:pt x="905397" y="321253"/>
                  </a:lnTo>
                  <a:lnTo>
                    <a:pt x="889829" y="279249"/>
                  </a:lnTo>
                  <a:lnTo>
                    <a:pt x="870333" y="239283"/>
                  </a:lnTo>
                  <a:lnTo>
                    <a:pt x="847143" y="201587"/>
                  </a:lnTo>
                  <a:lnTo>
                    <a:pt x="820489" y="166390"/>
                  </a:lnTo>
                  <a:lnTo>
                    <a:pt x="790606" y="133921"/>
                  </a:lnTo>
                  <a:lnTo>
                    <a:pt x="757726" y="104411"/>
                  </a:lnTo>
                  <a:lnTo>
                    <a:pt x="722080" y="78090"/>
                  </a:lnTo>
                  <a:lnTo>
                    <a:pt x="683903" y="55187"/>
                  </a:lnTo>
                  <a:lnTo>
                    <a:pt x="643425" y="35933"/>
                  </a:lnTo>
                  <a:lnTo>
                    <a:pt x="600880" y="20557"/>
                  </a:lnTo>
                  <a:lnTo>
                    <a:pt x="556501" y="9289"/>
                  </a:lnTo>
                  <a:lnTo>
                    <a:pt x="510520" y="2360"/>
                  </a:lnTo>
                  <a:lnTo>
                    <a:pt x="463168" y="0"/>
                  </a:lnTo>
                  <a:close/>
                </a:path>
              </a:pathLst>
            </a:custGeom>
            <a:solidFill>
              <a:srgbClr val="8EB4E2"/>
            </a:solidFill>
          </p:spPr>
          <p:txBody>
            <a:bodyPr wrap="square" lIns="0" tIns="0" rIns="0" bIns="0" rtlCol="0"/>
            <a:lstStyle/>
            <a:p>
              <a:endParaRPr/>
            </a:p>
          </p:txBody>
        </p:sp>
        <p:sp>
          <p:nvSpPr>
            <p:cNvPr id="54" name="object 14"/>
            <p:cNvSpPr/>
            <p:nvPr/>
          </p:nvSpPr>
          <p:spPr>
            <a:xfrm>
              <a:off x="3550183" y="4275264"/>
              <a:ext cx="389255" cy="546100"/>
            </a:xfrm>
            <a:custGeom>
              <a:avLst/>
              <a:gdLst/>
              <a:ahLst/>
              <a:cxnLst/>
              <a:rect l="l" t="t" r="r" b="b"/>
              <a:pathLst>
                <a:path w="389254" h="546100">
                  <a:moveTo>
                    <a:pt x="388835" y="373253"/>
                  </a:moveTo>
                  <a:lnTo>
                    <a:pt x="378879" y="391363"/>
                  </a:lnTo>
                  <a:lnTo>
                    <a:pt x="351193" y="407111"/>
                  </a:lnTo>
                  <a:lnTo>
                    <a:pt x="347179" y="408305"/>
                  </a:lnTo>
                  <a:lnTo>
                    <a:pt x="347179" y="465137"/>
                  </a:lnTo>
                  <a:lnTo>
                    <a:pt x="347179" y="482358"/>
                  </a:lnTo>
                  <a:lnTo>
                    <a:pt x="341617" y="488111"/>
                  </a:lnTo>
                  <a:lnTo>
                    <a:pt x="324954" y="488111"/>
                  </a:lnTo>
                  <a:lnTo>
                    <a:pt x="319405" y="482358"/>
                  </a:lnTo>
                  <a:lnTo>
                    <a:pt x="319405" y="465137"/>
                  </a:lnTo>
                  <a:lnTo>
                    <a:pt x="324954" y="459397"/>
                  </a:lnTo>
                  <a:lnTo>
                    <a:pt x="341617" y="459397"/>
                  </a:lnTo>
                  <a:lnTo>
                    <a:pt x="347179" y="465137"/>
                  </a:lnTo>
                  <a:lnTo>
                    <a:pt x="347179" y="408305"/>
                  </a:lnTo>
                  <a:lnTo>
                    <a:pt x="309054" y="419569"/>
                  </a:lnTo>
                  <a:lnTo>
                    <a:pt x="255701" y="427736"/>
                  </a:lnTo>
                  <a:lnTo>
                    <a:pt x="194411" y="430682"/>
                  </a:lnTo>
                  <a:lnTo>
                    <a:pt x="133134" y="427736"/>
                  </a:lnTo>
                  <a:lnTo>
                    <a:pt x="79781" y="419569"/>
                  </a:lnTo>
                  <a:lnTo>
                    <a:pt x="37630" y="407111"/>
                  </a:lnTo>
                  <a:lnTo>
                    <a:pt x="9944" y="391363"/>
                  </a:lnTo>
                  <a:lnTo>
                    <a:pt x="0" y="373253"/>
                  </a:lnTo>
                  <a:lnTo>
                    <a:pt x="0" y="488111"/>
                  </a:lnTo>
                  <a:lnTo>
                    <a:pt x="37630" y="521957"/>
                  </a:lnTo>
                  <a:lnTo>
                    <a:pt x="79781" y="534416"/>
                  </a:lnTo>
                  <a:lnTo>
                    <a:pt x="133134" y="542594"/>
                  </a:lnTo>
                  <a:lnTo>
                    <a:pt x="194411" y="545528"/>
                  </a:lnTo>
                  <a:lnTo>
                    <a:pt x="255701" y="542594"/>
                  </a:lnTo>
                  <a:lnTo>
                    <a:pt x="309054" y="534416"/>
                  </a:lnTo>
                  <a:lnTo>
                    <a:pt x="351193" y="521957"/>
                  </a:lnTo>
                  <a:lnTo>
                    <a:pt x="378879" y="506209"/>
                  </a:lnTo>
                  <a:lnTo>
                    <a:pt x="388835" y="488111"/>
                  </a:lnTo>
                  <a:lnTo>
                    <a:pt x="388835" y="459397"/>
                  </a:lnTo>
                  <a:lnTo>
                    <a:pt x="388835" y="430682"/>
                  </a:lnTo>
                  <a:lnTo>
                    <a:pt x="388835" y="373253"/>
                  </a:lnTo>
                  <a:close/>
                </a:path>
                <a:path w="389254" h="546100">
                  <a:moveTo>
                    <a:pt x="388835" y="229692"/>
                  </a:moveTo>
                  <a:lnTo>
                    <a:pt x="378879" y="247802"/>
                  </a:lnTo>
                  <a:lnTo>
                    <a:pt x="351193" y="263550"/>
                  </a:lnTo>
                  <a:lnTo>
                    <a:pt x="347179" y="264744"/>
                  </a:lnTo>
                  <a:lnTo>
                    <a:pt x="347179" y="321576"/>
                  </a:lnTo>
                  <a:lnTo>
                    <a:pt x="347179" y="338797"/>
                  </a:lnTo>
                  <a:lnTo>
                    <a:pt x="341617" y="344551"/>
                  </a:lnTo>
                  <a:lnTo>
                    <a:pt x="324954" y="344551"/>
                  </a:lnTo>
                  <a:lnTo>
                    <a:pt x="319405" y="338797"/>
                  </a:lnTo>
                  <a:lnTo>
                    <a:pt x="319405" y="321576"/>
                  </a:lnTo>
                  <a:lnTo>
                    <a:pt x="324954" y="315836"/>
                  </a:lnTo>
                  <a:lnTo>
                    <a:pt x="341617" y="315836"/>
                  </a:lnTo>
                  <a:lnTo>
                    <a:pt x="347179" y="321576"/>
                  </a:lnTo>
                  <a:lnTo>
                    <a:pt x="347179" y="264744"/>
                  </a:lnTo>
                  <a:lnTo>
                    <a:pt x="309054" y="276009"/>
                  </a:lnTo>
                  <a:lnTo>
                    <a:pt x="255701" y="284175"/>
                  </a:lnTo>
                  <a:lnTo>
                    <a:pt x="194411" y="287121"/>
                  </a:lnTo>
                  <a:lnTo>
                    <a:pt x="133134" y="284175"/>
                  </a:lnTo>
                  <a:lnTo>
                    <a:pt x="79781" y="276009"/>
                  </a:lnTo>
                  <a:lnTo>
                    <a:pt x="37630" y="263550"/>
                  </a:lnTo>
                  <a:lnTo>
                    <a:pt x="9944" y="247802"/>
                  </a:lnTo>
                  <a:lnTo>
                    <a:pt x="0" y="229692"/>
                  </a:lnTo>
                  <a:lnTo>
                    <a:pt x="0" y="344551"/>
                  </a:lnTo>
                  <a:lnTo>
                    <a:pt x="37630" y="378396"/>
                  </a:lnTo>
                  <a:lnTo>
                    <a:pt x="79781" y="390855"/>
                  </a:lnTo>
                  <a:lnTo>
                    <a:pt x="133134" y="399034"/>
                  </a:lnTo>
                  <a:lnTo>
                    <a:pt x="194411" y="401967"/>
                  </a:lnTo>
                  <a:lnTo>
                    <a:pt x="255701" y="399034"/>
                  </a:lnTo>
                  <a:lnTo>
                    <a:pt x="309054" y="390855"/>
                  </a:lnTo>
                  <a:lnTo>
                    <a:pt x="351193" y="378396"/>
                  </a:lnTo>
                  <a:lnTo>
                    <a:pt x="378879" y="362648"/>
                  </a:lnTo>
                  <a:lnTo>
                    <a:pt x="388835" y="344551"/>
                  </a:lnTo>
                  <a:lnTo>
                    <a:pt x="388835" y="315836"/>
                  </a:lnTo>
                  <a:lnTo>
                    <a:pt x="388835" y="287121"/>
                  </a:lnTo>
                  <a:lnTo>
                    <a:pt x="388835" y="229692"/>
                  </a:lnTo>
                  <a:close/>
                </a:path>
                <a:path w="389254" h="546100">
                  <a:moveTo>
                    <a:pt x="388835" y="86131"/>
                  </a:moveTo>
                  <a:lnTo>
                    <a:pt x="378879" y="104241"/>
                  </a:lnTo>
                  <a:lnTo>
                    <a:pt x="351193" y="119989"/>
                  </a:lnTo>
                  <a:lnTo>
                    <a:pt x="347179" y="121183"/>
                  </a:lnTo>
                  <a:lnTo>
                    <a:pt x="347179" y="178015"/>
                  </a:lnTo>
                  <a:lnTo>
                    <a:pt x="347179" y="195237"/>
                  </a:lnTo>
                  <a:lnTo>
                    <a:pt x="341617" y="200990"/>
                  </a:lnTo>
                  <a:lnTo>
                    <a:pt x="324954" y="200990"/>
                  </a:lnTo>
                  <a:lnTo>
                    <a:pt x="319405" y="195237"/>
                  </a:lnTo>
                  <a:lnTo>
                    <a:pt x="319405" y="178015"/>
                  </a:lnTo>
                  <a:lnTo>
                    <a:pt x="324954" y="172275"/>
                  </a:lnTo>
                  <a:lnTo>
                    <a:pt x="341617" y="172275"/>
                  </a:lnTo>
                  <a:lnTo>
                    <a:pt x="347179" y="178015"/>
                  </a:lnTo>
                  <a:lnTo>
                    <a:pt x="347179" y="121183"/>
                  </a:lnTo>
                  <a:lnTo>
                    <a:pt x="309054" y="132448"/>
                  </a:lnTo>
                  <a:lnTo>
                    <a:pt x="255701" y="140614"/>
                  </a:lnTo>
                  <a:lnTo>
                    <a:pt x="194411" y="143560"/>
                  </a:lnTo>
                  <a:lnTo>
                    <a:pt x="133134" y="140614"/>
                  </a:lnTo>
                  <a:lnTo>
                    <a:pt x="79781" y="132448"/>
                  </a:lnTo>
                  <a:lnTo>
                    <a:pt x="37630" y="119989"/>
                  </a:lnTo>
                  <a:lnTo>
                    <a:pt x="9944" y="104241"/>
                  </a:lnTo>
                  <a:lnTo>
                    <a:pt x="0" y="86131"/>
                  </a:lnTo>
                  <a:lnTo>
                    <a:pt x="0" y="200990"/>
                  </a:lnTo>
                  <a:lnTo>
                    <a:pt x="37630" y="234835"/>
                  </a:lnTo>
                  <a:lnTo>
                    <a:pt x="79781" y="247294"/>
                  </a:lnTo>
                  <a:lnTo>
                    <a:pt x="133134" y="255473"/>
                  </a:lnTo>
                  <a:lnTo>
                    <a:pt x="194411" y="258406"/>
                  </a:lnTo>
                  <a:lnTo>
                    <a:pt x="255701" y="255473"/>
                  </a:lnTo>
                  <a:lnTo>
                    <a:pt x="309054" y="247294"/>
                  </a:lnTo>
                  <a:lnTo>
                    <a:pt x="351193" y="234835"/>
                  </a:lnTo>
                  <a:lnTo>
                    <a:pt x="378879" y="219087"/>
                  </a:lnTo>
                  <a:lnTo>
                    <a:pt x="388835" y="200990"/>
                  </a:lnTo>
                  <a:lnTo>
                    <a:pt x="388835" y="172275"/>
                  </a:lnTo>
                  <a:lnTo>
                    <a:pt x="388835" y="143560"/>
                  </a:lnTo>
                  <a:lnTo>
                    <a:pt x="388835" y="86131"/>
                  </a:lnTo>
                  <a:close/>
                </a:path>
                <a:path w="389254" h="546100">
                  <a:moveTo>
                    <a:pt x="388835" y="57429"/>
                  </a:moveTo>
                  <a:lnTo>
                    <a:pt x="351332" y="23507"/>
                  </a:lnTo>
                  <a:lnTo>
                    <a:pt x="309245" y="11074"/>
                  </a:lnTo>
                  <a:lnTo>
                    <a:pt x="255866" y="2921"/>
                  </a:lnTo>
                  <a:lnTo>
                    <a:pt x="194411" y="0"/>
                  </a:lnTo>
                  <a:lnTo>
                    <a:pt x="132969" y="2921"/>
                  </a:lnTo>
                  <a:lnTo>
                    <a:pt x="79590" y="11074"/>
                  </a:lnTo>
                  <a:lnTo>
                    <a:pt x="37503" y="23507"/>
                  </a:lnTo>
                  <a:lnTo>
                    <a:pt x="9906" y="39268"/>
                  </a:lnTo>
                  <a:lnTo>
                    <a:pt x="0" y="57429"/>
                  </a:lnTo>
                  <a:lnTo>
                    <a:pt x="9906" y="75577"/>
                  </a:lnTo>
                  <a:lnTo>
                    <a:pt x="37503" y="91338"/>
                  </a:lnTo>
                  <a:lnTo>
                    <a:pt x="79590" y="103771"/>
                  </a:lnTo>
                  <a:lnTo>
                    <a:pt x="132969" y="111925"/>
                  </a:lnTo>
                  <a:lnTo>
                    <a:pt x="194411" y="114846"/>
                  </a:lnTo>
                  <a:lnTo>
                    <a:pt x="255866" y="111925"/>
                  </a:lnTo>
                  <a:lnTo>
                    <a:pt x="309245" y="103771"/>
                  </a:lnTo>
                  <a:lnTo>
                    <a:pt x="351332" y="91338"/>
                  </a:lnTo>
                  <a:lnTo>
                    <a:pt x="378929" y="75577"/>
                  </a:lnTo>
                  <a:lnTo>
                    <a:pt x="388835" y="57429"/>
                  </a:lnTo>
                  <a:close/>
                </a:path>
              </a:pathLst>
            </a:custGeom>
            <a:solidFill>
              <a:srgbClr val="000000"/>
            </a:solidFill>
          </p:spPr>
          <p:txBody>
            <a:bodyPr wrap="square" lIns="0" tIns="0" rIns="0" bIns="0" rtlCol="0"/>
            <a:lstStyle/>
            <a:p>
              <a:endParaRPr/>
            </a:p>
          </p:txBody>
        </p:sp>
      </p:grpSp>
      <p:sp>
        <p:nvSpPr>
          <p:cNvPr id="55" name="object 15"/>
          <p:cNvSpPr txBox="1"/>
          <p:nvPr/>
        </p:nvSpPr>
        <p:spPr>
          <a:xfrm>
            <a:off x="4526660" y="1775206"/>
            <a:ext cx="723265" cy="1245870"/>
          </a:xfrm>
          <a:prstGeom prst="rect">
            <a:avLst/>
          </a:prstGeom>
        </p:spPr>
        <p:txBody>
          <a:bodyPr vert="horz" wrap="square" lIns="0" tIns="13335" rIns="0" bIns="0" rtlCol="0">
            <a:spAutoFit/>
          </a:bodyPr>
          <a:lstStyle/>
          <a:p>
            <a:pPr marL="12700" marR="5080">
              <a:lnSpc>
                <a:spcPct val="100000"/>
              </a:lnSpc>
              <a:spcBef>
                <a:spcPts val="105"/>
              </a:spcBef>
            </a:pPr>
            <a:r>
              <a:rPr sz="2000" b="1" spc="-10" dirty="0">
                <a:solidFill>
                  <a:srgbClr val="C5DFB4"/>
                </a:solidFill>
                <a:latin typeface="Calibri"/>
                <a:cs typeface="Calibri"/>
              </a:rPr>
              <a:t>Brazil </a:t>
            </a:r>
            <a:r>
              <a:rPr sz="2000" b="1" spc="-20" dirty="0">
                <a:solidFill>
                  <a:srgbClr val="C5DFB4"/>
                </a:solidFill>
                <a:latin typeface="Calibri"/>
                <a:cs typeface="Calibri"/>
              </a:rPr>
              <a:t>France </a:t>
            </a:r>
            <a:r>
              <a:rPr sz="2000" b="1" spc="-10" dirty="0">
                <a:solidFill>
                  <a:srgbClr val="C5DFB4"/>
                </a:solidFill>
                <a:latin typeface="Calibri"/>
                <a:cs typeface="Calibri"/>
              </a:rPr>
              <a:t>China </a:t>
            </a:r>
            <a:r>
              <a:rPr sz="2000" b="1" spc="-25" dirty="0">
                <a:solidFill>
                  <a:srgbClr val="C5DFB4"/>
                </a:solidFill>
                <a:latin typeface="Calibri"/>
                <a:cs typeface="Calibri"/>
              </a:rPr>
              <a:t>USA</a:t>
            </a:r>
            <a:endParaRPr sz="2000">
              <a:latin typeface="Calibri"/>
              <a:cs typeface="Calibri"/>
            </a:endParaRPr>
          </a:p>
        </p:txBody>
      </p:sp>
      <p:sp>
        <p:nvSpPr>
          <p:cNvPr id="56" name="object 16"/>
          <p:cNvSpPr txBox="1"/>
          <p:nvPr/>
        </p:nvSpPr>
        <p:spPr>
          <a:xfrm>
            <a:off x="2053844" y="4204461"/>
            <a:ext cx="848360" cy="757555"/>
          </a:xfrm>
          <a:prstGeom prst="rect">
            <a:avLst/>
          </a:prstGeom>
        </p:spPr>
        <p:txBody>
          <a:bodyPr vert="horz" wrap="square" lIns="0" tIns="12700" rIns="0" bIns="0" rtlCol="0">
            <a:spAutoFit/>
          </a:bodyPr>
          <a:lstStyle/>
          <a:p>
            <a:pPr marL="12700" marR="5080">
              <a:lnSpc>
                <a:spcPct val="100000"/>
              </a:lnSpc>
              <a:spcBef>
                <a:spcPts val="100"/>
              </a:spcBef>
            </a:pPr>
            <a:r>
              <a:rPr sz="2400" b="1" spc="-10" dirty="0">
                <a:solidFill>
                  <a:srgbClr val="FFFFFF"/>
                </a:solidFill>
                <a:latin typeface="Calibri"/>
                <a:cs typeface="Calibri"/>
              </a:rPr>
              <a:t>Global Cache</a:t>
            </a:r>
            <a:endParaRPr sz="2400">
              <a:latin typeface="Calibri"/>
              <a:cs typeface="Calibri"/>
            </a:endParaRPr>
          </a:p>
        </p:txBody>
      </p:sp>
      <p:sp>
        <p:nvSpPr>
          <p:cNvPr id="57" name="object 17"/>
          <p:cNvSpPr txBox="1"/>
          <p:nvPr/>
        </p:nvSpPr>
        <p:spPr>
          <a:xfrm>
            <a:off x="4514850" y="3844544"/>
            <a:ext cx="1875789" cy="1855470"/>
          </a:xfrm>
          <a:prstGeom prst="rect">
            <a:avLst/>
          </a:prstGeom>
        </p:spPr>
        <p:txBody>
          <a:bodyPr vert="horz" wrap="square" lIns="0" tIns="12700" rIns="0" bIns="0" rtlCol="0">
            <a:spAutoFit/>
          </a:bodyPr>
          <a:lstStyle/>
          <a:p>
            <a:pPr marL="12700" marR="890269">
              <a:lnSpc>
                <a:spcPct val="100000"/>
              </a:lnSpc>
              <a:spcBef>
                <a:spcPts val="100"/>
              </a:spcBef>
            </a:pPr>
            <a:r>
              <a:rPr sz="2000" b="1" spc="-10" dirty="0">
                <a:solidFill>
                  <a:srgbClr val="C5DFB4"/>
                </a:solidFill>
                <a:latin typeface="Calibri"/>
                <a:cs typeface="Calibri"/>
              </a:rPr>
              <a:t>China </a:t>
            </a:r>
            <a:r>
              <a:rPr sz="2000" b="1" spc="-20" dirty="0">
                <a:solidFill>
                  <a:srgbClr val="C5DFB4"/>
                </a:solidFill>
                <a:latin typeface="Calibri"/>
                <a:cs typeface="Calibri"/>
              </a:rPr>
              <a:t>Germany </a:t>
            </a:r>
            <a:r>
              <a:rPr sz="2000" b="1" spc="-10" dirty="0">
                <a:solidFill>
                  <a:srgbClr val="C5DFB4"/>
                </a:solidFill>
                <a:latin typeface="Calibri"/>
                <a:cs typeface="Calibri"/>
              </a:rPr>
              <a:t>Japan</a:t>
            </a:r>
            <a:endParaRPr sz="2000">
              <a:latin typeface="Calibri"/>
              <a:cs typeface="Calibri"/>
            </a:endParaRPr>
          </a:p>
          <a:p>
            <a:pPr marL="12700" marR="5080">
              <a:lnSpc>
                <a:spcPct val="100000"/>
              </a:lnSpc>
            </a:pPr>
            <a:r>
              <a:rPr sz="2000" b="1" dirty="0">
                <a:solidFill>
                  <a:srgbClr val="C5DFB4"/>
                </a:solidFill>
                <a:latin typeface="Calibri"/>
                <a:cs typeface="Calibri"/>
              </a:rPr>
              <a:t>Republic</a:t>
            </a:r>
            <a:r>
              <a:rPr sz="2000" b="1" spc="-75" dirty="0">
                <a:solidFill>
                  <a:srgbClr val="C5DFB4"/>
                </a:solidFill>
                <a:latin typeface="Calibri"/>
                <a:cs typeface="Calibri"/>
              </a:rPr>
              <a:t> </a:t>
            </a:r>
            <a:r>
              <a:rPr sz="2000" b="1" dirty="0">
                <a:solidFill>
                  <a:srgbClr val="C5DFB4"/>
                </a:solidFill>
                <a:latin typeface="Calibri"/>
                <a:cs typeface="Calibri"/>
              </a:rPr>
              <a:t>of</a:t>
            </a:r>
            <a:r>
              <a:rPr sz="2000" b="1" spc="-50" dirty="0">
                <a:solidFill>
                  <a:srgbClr val="C5DFB4"/>
                </a:solidFill>
                <a:latin typeface="Calibri"/>
                <a:cs typeface="Calibri"/>
              </a:rPr>
              <a:t> </a:t>
            </a:r>
            <a:r>
              <a:rPr sz="2000" b="1" spc="-20" dirty="0">
                <a:solidFill>
                  <a:srgbClr val="C5DFB4"/>
                </a:solidFill>
                <a:latin typeface="Calibri"/>
                <a:cs typeface="Calibri"/>
              </a:rPr>
              <a:t>Korea </a:t>
            </a:r>
            <a:r>
              <a:rPr sz="2000" b="1" dirty="0">
                <a:solidFill>
                  <a:srgbClr val="C5DFB4"/>
                </a:solidFill>
                <a:latin typeface="Calibri"/>
                <a:cs typeface="Calibri"/>
              </a:rPr>
              <a:t>Saudia</a:t>
            </a:r>
            <a:r>
              <a:rPr sz="2000" b="1" spc="-25" dirty="0">
                <a:solidFill>
                  <a:srgbClr val="C5DFB4"/>
                </a:solidFill>
                <a:latin typeface="Calibri"/>
                <a:cs typeface="Calibri"/>
              </a:rPr>
              <a:t> </a:t>
            </a:r>
            <a:r>
              <a:rPr sz="2000" b="1" spc="-10" dirty="0">
                <a:solidFill>
                  <a:srgbClr val="C5DFB4"/>
                </a:solidFill>
                <a:latin typeface="Calibri"/>
                <a:cs typeface="Calibri"/>
              </a:rPr>
              <a:t>Arabia USA/UK</a:t>
            </a:r>
            <a:endParaRPr sz="2000">
              <a:latin typeface="Calibri"/>
              <a:cs typeface="Calibri"/>
            </a:endParaRPr>
          </a:p>
        </p:txBody>
      </p:sp>
      <p:sp>
        <p:nvSpPr>
          <p:cNvPr id="58" name="object 18"/>
          <p:cNvSpPr txBox="1"/>
          <p:nvPr/>
        </p:nvSpPr>
        <p:spPr>
          <a:xfrm>
            <a:off x="6657213" y="1850516"/>
            <a:ext cx="1288415" cy="1122680"/>
          </a:xfrm>
          <a:prstGeom prst="rect">
            <a:avLst/>
          </a:prstGeom>
        </p:spPr>
        <p:txBody>
          <a:bodyPr vert="horz" wrap="square" lIns="0" tIns="12700" rIns="0" bIns="0" rtlCol="0">
            <a:spAutoFit/>
          </a:bodyPr>
          <a:lstStyle/>
          <a:p>
            <a:pPr marL="12700" marR="5080">
              <a:lnSpc>
                <a:spcPct val="100000"/>
              </a:lnSpc>
              <a:spcBef>
                <a:spcPts val="100"/>
              </a:spcBef>
            </a:pPr>
            <a:r>
              <a:rPr sz="2400" b="1" spc="-10" dirty="0">
                <a:solidFill>
                  <a:srgbClr val="FFFFFF"/>
                </a:solidFill>
                <a:latin typeface="Calibri"/>
                <a:cs typeface="Calibri"/>
              </a:rPr>
              <a:t>Global Discovery </a:t>
            </a:r>
            <a:r>
              <a:rPr sz="2400" b="1" spc="-20" dirty="0">
                <a:solidFill>
                  <a:srgbClr val="FFFFFF"/>
                </a:solidFill>
                <a:latin typeface="Calibri"/>
                <a:cs typeface="Calibri"/>
              </a:rPr>
              <a:t>Catalogue</a:t>
            </a:r>
            <a:endParaRPr sz="2400">
              <a:latin typeface="Calibri"/>
              <a:cs typeface="Calibri"/>
            </a:endParaRPr>
          </a:p>
        </p:txBody>
      </p:sp>
      <p:sp>
        <p:nvSpPr>
          <p:cNvPr id="59" name="object 19"/>
          <p:cNvSpPr txBox="1"/>
          <p:nvPr/>
        </p:nvSpPr>
        <p:spPr>
          <a:xfrm>
            <a:off x="9449816" y="1820418"/>
            <a:ext cx="990600" cy="940435"/>
          </a:xfrm>
          <a:prstGeom prst="rect">
            <a:avLst/>
          </a:prstGeom>
        </p:spPr>
        <p:txBody>
          <a:bodyPr vert="horz" wrap="square" lIns="0" tIns="13335" rIns="0" bIns="0" rtlCol="0">
            <a:spAutoFit/>
          </a:bodyPr>
          <a:lstStyle/>
          <a:p>
            <a:pPr marL="12700" marR="5080">
              <a:lnSpc>
                <a:spcPct val="100000"/>
              </a:lnSpc>
              <a:spcBef>
                <a:spcPts val="105"/>
              </a:spcBef>
            </a:pPr>
            <a:r>
              <a:rPr sz="2000" b="1" spc="-10" dirty="0">
                <a:solidFill>
                  <a:srgbClr val="C5DFB4"/>
                </a:solidFill>
                <a:latin typeface="Calibri"/>
                <a:cs typeface="Calibri"/>
              </a:rPr>
              <a:t>Canada </a:t>
            </a:r>
            <a:r>
              <a:rPr sz="2000" b="1" spc="-10" dirty="0">
                <a:solidFill>
                  <a:srgbClr val="D9F1D0"/>
                </a:solidFill>
                <a:latin typeface="Calibri"/>
                <a:cs typeface="Calibri"/>
              </a:rPr>
              <a:t>China </a:t>
            </a:r>
            <a:r>
              <a:rPr sz="2000" b="1" spc="-20" dirty="0">
                <a:solidFill>
                  <a:srgbClr val="D9F1D0"/>
                </a:solidFill>
                <a:latin typeface="Calibri"/>
                <a:cs typeface="Calibri"/>
              </a:rPr>
              <a:t>Germany</a:t>
            </a:r>
            <a:endParaRPr sz="2000">
              <a:latin typeface="Calibri"/>
              <a:cs typeface="Calibri"/>
            </a:endParaRPr>
          </a:p>
        </p:txBody>
      </p:sp>
      <p:sp>
        <p:nvSpPr>
          <p:cNvPr id="60" name="object 20"/>
          <p:cNvSpPr txBox="1"/>
          <p:nvPr/>
        </p:nvSpPr>
        <p:spPr>
          <a:xfrm>
            <a:off x="6620002" y="4209999"/>
            <a:ext cx="1451610" cy="757555"/>
          </a:xfrm>
          <a:prstGeom prst="rect">
            <a:avLst/>
          </a:prstGeom>
        </p:spPr>
        <p:txBody>
          <a:bodyPr vert="horz" wrap="square" lIns="0" tIns="12700" rIns="0" bIns="0" rtlCol="0">
            <a:spAutoFit/>
          </a:bodyPr>
          <a:lstStyle/>
          <a:p>
            <a:pPr marL="12700">
              <a:lnSpc>
                <a:spcPct val="100000"/>
              </a:lnSpc>
              <a:spcBef>
                <a:spcPts val="100"/>
              </a:spcBef>
            </a:pPr>
            <a:r>
              <a:rPr sz="2400" b="1" spc="-10" dirty="0">
                <a:solidFill>
                  <a:srgbClr val="FFFFFF"/>
                </a:solidFill>
                <a:latin typeface="Calibri"/>
                <a:cs typeface="Calibri"/>
              </a:rPr>
              <a:t>Global</a:t>
            </a:r>
            <a:endParaRPr sz="2400">
              <a:latin typeface="Calibri"/>
              <a:cs typeface="Calibri"/>
            </a:endParaRPr>
          </a:p>
          <a:p>
            <a:pPr marL="12700">
              <a:lnSpc>
                <a:spcPct val="100000"/>
              </a:lnSpc>
              <a:spcBef>
                <a:spcPts val="5"/>
              </a:spcBef>
            </a:pPr>
            <a:r>
              <a:rPr sz="2400" b="1" spc="-10" dirty="0">
                <a:solidFill>
                  <a:srgbClr val="FFFFFF"/>
                </a:solidFill>
                <a:latin typeface="Calibri"/>
                <a:cs typeface="Calibri"/>
              </a:rPr>
              <a:t>Monitoring</a:t>
            </a:r>
            <a:endParaRPr sz="2400">
              <a:latin typeface="Calibri"/>
              <a:cs typeface="Calibri"/>
            </a:endParaRPr>
          </a:p>
        </p:txBody>
      </p:sp>
      <p:sp>
        <p:nvSpPr>
          <p:cNvPr id="61" name="object 21"/>
          <p:cNvSpPr txBox="1"/>
          <p:nvPr/>
        </p:nvSpPr>
        <p:spPr>
          <a:xfrm>
            <a:off x="9449816" y="4171315"/>
            <a:ext cx="957580" cy="636270"/>
          </a:xfrm>
          <a:prstGeom prst="rect">
            <a:avLst/>
          </a:prstGeom>
        </p:spPr>
        <p:txBody>
          <a:bodyPr vert="horz" wrap="square" lIns="0" tIns="12700" rIns="0" bIns="0" rtlCol="0">
            <a:spAutoFit/>
          </a:bodyPr>
          <a:lstStyle/>
          <a:p>
            <a:pPr marL="12700">
              <a:lnSpc>
                <a:spcPct val="100000"/>
              </a:lnSpc>
              <a:spcBef>
                <a:spcPts val="100"/>
              </a:spcBef>
            </a:pPr>
            <a:r>
              <a:rPr sz="2000" b="1" spc="-10" dirty="0">
                <a:solidFill>
                  <a:srgbClr val="C5DFB4"/>
                </a:solidFill>
                <a:latin typeface="Calibri"/>
                <a:cs typeface="Calibri"/>
              </a:rPr>
              <a:t>China</a:t>
            </a:r>
            <a:endParaRPr sz="2000">
              <a:latin typeface="Calibri"/>
              <a:cs typeface="Calibri"/>
            </a:endParaRPr>
          </a:p>
          <a:p>
            <a:pPr marL="12700">
              <a:lnSpc>
                <a:spcPct val="100000"/>
              </a:lnSpc>
            </a:pPr>
            <a:r>
              <a:rPr sz="2000" b="1" spc="-10" dirty="0">
                <a:solidFill>
                  <a:srgbClr val="C5DFB4"/>
                </a:solidFill>
                <a:latin typeface="Calibri"/>
                <a:cs typeface="Calibri"/>
              </a:rPr>
              <a:t>Morocco</a:t>
            </a:r>
            <a:endParaRPr sz="2000">
              <a:latin typeface="Calibri"/>
              <a:cs typeface="Calibri"/>
            </a:endParaRPr>
          </a:p>
        </p:txBody>
      </p:sp>
    </p:spTree>
    <p:extLst>
      <p:ext uri="{BB962C8B-B14F-4D97-AF65-F5344CB8AC3E}">
        <p14:creationId xmlns:p14="http://schemas.microsoft.com/office/powerpoint/2010/main" val="25253492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object 3"/>
          <p:cNvPicPr/>
          <p:nvPr/>
        </p:nvPicPr>
        <p:blipFill>
          <a:blip r:embed="rId3" cstate="print"/>
          <a:stretch>
            <a:fillRect/>
          </a:stretch>
        </p:blipFill>
        <p:spPr>
          <a:xfrm>
            <a:off x="2137537" y="2428113"/>
            <a:ext cx="985837" cy="1435862"/>
          </a:xfrm>
          <a:prstGeom prst="rect">
            <a:avLst/>
          </a:prstGeom>
        </p:spPr>
      </p:pic>
      <p:pic>
        <p:nvPicPr>
          <p:cNvPr id="13" name="object 4"/>
          <p:cNvPicPr/>
          <p:nvPr/>
        </p:nvPicPr>
        <p:blipFill>
          <a:blip r:embed="rId3" cstate="print"/>
          <a:stretch>
            <a:fillRect/>
          </a:stretch>
        </p:blipFill>
        <p:spPr>
          <a:xfrm>
            <a:off x="4112513" y="1863343"/>
            <a:ext cx="985837" cy="1435862"/>
          </a:xfrm>
          <a:prstGeom prst="rect">
            <a:avLst/>
          </a:prstGeom>
        </p:spPr>
      </p:pic>
      <p:pic>
        <p:nvPicPr>
          <p:cNvPr id="14" name="object 5"/>
          <p:cNvPicPr/>
          <p:nvPr/>
        </p:nvPicPr>
        <p:blipFill>
          <a:blip r:embed="rId3" cstate="print"/>
          <a:stretch>
            <a:fillRect/>
          </a:stretch>
        </p:blipFill>
        <p:spPr>
          <a:xfrm>
            <a:off x="4126230" y="3344037"/>
            <a:ext cx="985837" cy="1435861"/>
          </a:xfrm>
          <a:prstGeom prst="rect">
            <a:avLst/>
          </a:prstGeom>
        </p:spPr>
      </p:pic>
      <p:pic>
        <p:nvPicPr>
          <p:cNvPr id="15" name="object 6"/>
          <p:cNvPicPr/>
          <p:nvPr/>
        </p:nvPicPr>
        <p:blipFill>
          <a:blip r:embed="rId4" cstate="print"/>
          <a:stretch>
            <a:fillRect/>
          </a:stretch>
        </p:blipFill>
        <p:spPr>
          <a:xfrm>
            <a:off x="9798684" y="2620898"/>
            <a:ext cx="1007268" cy="1428750"/>
          </a:xfrm>
          <a:prstGeom prst="rect">
            <a:avLst/>
          </a:prstGeom>
        </p:spPr>
      </p:pic>
      <p:grpSp>
        <p:nvGrpSpPr>
          <p:cNvPr id="16" name="object 7"/>
          <p:cNvGrpSpPr/>
          <p:nvPr/>
        </p:nvGrpSpPr>
        <p:grpSpPr>
          <a:xfrm>
            <a:off x="3268979" y="2502395"/>
            <a:ext cx="858519" cy="588645"/>
            <a:chOff x="3025139" y="2148827"/>
            <a:chExt cx="858519" cy="588645"/>
          </a:xfrm>
        </p:grpSpPr>
        <p:pic>
          <p:nvPicPr>
            <p:cNvPr id="17" name="object 8"/>
            <p:cNvPicPr/>
            <p:nvPr/>
          </p:nvPicPr>
          <p:blipFill>
            <a:blip r:embed="rId5" cstate="print"/>
            <a:stretch>
              <a:fillRect/>
            </a:stretch>
          </p:blipFill>
          <p:spPr>
            <a:xfrm>
              <a:off x="3025139" y="2148827"/>
              <a:ext cx="857999" cy="588276"/>
            </a:xfrm>
            <a:prstGeom prst="rect">
              <a:avLst/>
            </a:prstGeom>
          </p:spPr>
        </p:pic>
        <p:sp>
          <p:nvSpPr>
            <p:cNvPr id="18" name="object 9"/>
            <p:cNvSpPr/>
            <p:nvPr/>
          </p:nvSpPr>
          <p:spPr>
            <a:xfrm>
              <a:off x="3067684" y="2247773"/>
              <a:ext cx="700405" cy="431165"/>
            </a:xfrm>
            <a:custGeom>
              <a:avLst/>
              <a:gdLst/>
              <a:ahLst/>
              <a:cxnLst/>
              <a:rect l="l" t="t" r="r" b="b"/>
              <a:pathLst>
                <a:path w="700404" h="431164">
                  <a:moveTo>
                    <a:pt x="628461" y="28544"/>
                  </a:moveTo>
                  <a:lnTo>
                    <a:pt x="0" y="409066"/>
                  </a:lnTo>
                  <a:lnTo>
                    <a:pt x="13081" y="430784"/>
                  </a:lnTo>
                  <a:lnTo>
                    <a:pt x="641638" y="50278"/>
                  </a:lnTo>
                  <a:lnTo>
                    <a:pt x="628461" y="28544"/>
                  </a:lnTo>
                  <a:close/>
                </a:path>
                <a:path w="700404" h="431164">
                  <a:moveTo>
                    <a:pt x="686405" y="21971"/>
                  </a:moveTo>
                  <a:lnTo>
                    <a:pt x="639317" y="21971"/>
                  </a:lnTo>
                  <a:lnTo>
                    <a:pt x="652526" y="43687"/>
                  </a:lnTo>
                  <a:lnTo>
                    <a:pt x="641638" y="50278"/>
                  </a:lnTo>
                  <a:lnTo>
                    <a:pt x="654812" y="72009"/>
                  </a:lnTo>
                  <a:lnTo>
                    <a:pt x="686405" y="21971"/>
                  </a:lnTo>
                  <a:close/>
                </a:path>
                <a:path w="700404" h="431164">
                  <a:moveTo>
                    <a:pt x="639317" y="21971"/>
                  </a:moveTo>
                  <a:lnTo>
                    <a:pt x="628461" y="28544"/>
                  </a:lnTo>
                  <a:lnTo>
                    <a:pt x="641638" y="50278"/>
                  </a:lnTo>
                  <a:lnTo>
                    <a:pt x="652526" y="43687"/>
                  </a:lnTo>
                  <a:lnTo>
                    <a:pt x="639317" y="21971"/>
                  </a:lnTo>
                  <a:close/>
                </a:path>
                <a:path w="700404" h="431164">
                  <a:moveTo>
                    <a:pt x="700277" y="0"/>
                  </a:moveTo>
                  <a:lnTo>
                    <a:pt x="615314" y="6857"/>
                  </a:lnTo>
                  <a:lnTo>
                    <a:pt x="628461" y="28544"/>
                  </a:lnTo>
                  <a:lnTo>
                    <a:pt x="639317" y="21971"/>
                  </a:lnTo>
                  <a:lnTo>
                    <a:pt x="686405" y="21971"/>
                  </a:lnTo>
                  <a:lnTo>
                    <a:pt x="700277" y="0"/>
                  </a:lnTo>
                  <a:close/>
                </a:path>
              </a:pathLst>
            </a:custGeom>
            <a:solidFill>
              <a:srgbClr val="4AACC5"/>
            </a:solidFill>
          </p:spPr>
          <p:txBody>
            <a:bodyPr wrap="square" lIns="0" tIns="0" rIns="0" bIns="0" rtlCol="0"/>
            <a:lstStyle/>
            <a:p>
              <a:endParaRPr/>
            </a:p>
          </p:txBody>
        </p:sp>
      </p:grpSp>
      <p:grpSp>
        <p:nvGrpSpPr>
          <p:cNvPr id="19" name="object 10"/>
          <p:cNvGrpSpPr/>
          <p:nvPr/>
        </p:nvGrpSpPr>
        <p:grpSpPr>
          <a:xfrm>
            <a:off x="3287235" y="3407389"/>
            <a:ext cx="748665" cy="451484"/>
            <a:chOff x="3043395" y="3053821"/>
            <a:chExt cx="748665" cy="451484"/>
          </a:xfrm>
        </p:grpSpPr>
        <p:pic>
          <p:nvPicPr>
            <p:cNvPr id="20" name="object 11"/>
            <p:cNvPicPr/>
            <p:nvPr/>
          </p:nvPicPr>
          <p:blipFill>
            <a:blip r:embed="rId6" cstate="print"/>
            <a:stretch>
              <a:fillRect/>
            </a:stretch>
          </p:blipFill>
          <p:spPr>
            <a:xfrm>
              <a:off x="3043395" y="3053821"/>
              <a:ext cx="748467" cy="450974"/>
            </a:xfrm>
            <a:prstGeom prst="rect">
              <a:avLst/>
            </a:prstGeom>
          </p:spPr>
        </p:pic>
        <p:sp>
          <p:nvSpPr>
            <p:cNvPr id="21" name="object 12"/>
            <p:cNvSpPr/>
            <p:nvPr/>
          </p:nvSpPr>
          <p:spPr>
            <a:xfrm>
              <a:off x="3068065" y="3058413"/>
              <a:ext cx="700405" cy="393700"/>
            </a:xfrm>
            <a:custGeom>
              <a:avLst/>
              <a:gdLst/>
              <a:ahLst/>
              <a:cxnLst/>
              <a:rect l="l" t="t" r="r" b="b"/>
              <a:pathLst>
                <a:path w="700404" h="393700">
                  <a:moveTo>
                    <a:pt x="626975" y="367716"/>
                  </a:moveTo>
                  <a:lnTo>
                    <a:pt x="614680" y="390016"/>
                  </a:lnTo>
                  <a:lnTo>
                    <a:pt x="699896" y="393446"/>
                  </a:lnTo>
                  <a:lnTo>
                    <a:pt x="686422" y="373888"/>
                  </a:lnTo>
                  <a:lnTo>
                    <a:pt x="638174" y="373888"/>
                  </a:lnTo>
                  <a:lnTo>
                    <a:pt x="626975" y="367716"/>
                  </a:lnTo>
                  <a:close/>
                </a:path>
                <a:path w="700404" h="393700">
                  <a:moveTo>
                    <a:pt x="639214" y="345516"/>
                  </a:moveTo>
                  <a:lnTo>
                    <a:pt x="626975" y="367716"/>
                  </a:lnTo>
                  <a:lnTo>
                    <a:pt x="638174" y="373888"/>
                  </a:lnTo>
                  <a:lnTo>
                    <a:pt x="650367" y="351663"/>
                  </a:lnTo>
                  <a:lnTo>
                    <a:pt x="639214" y="345516"/>
                  </a:lnTo>
                  <a:close/>
                </a:path>
                <a:path w="700404" h="393700">
                  <a:moveTo>
                    <a:pt x="651509" y="323214"/>
                  </a:moveTo>
                  <a:lnTo>
                    <a:pt x="639214" y="345516"/>
                  </a:lnTo>
                  <a:lnTo>
                    <a:pt x="650367" y="351663"/>
                  </a:lnTo>
                  <a:lnTo>
                    <a:pt x="638174" y="373888"/>
                  </a:lnTo>
                  <a:lnTo>
                    <a:pt x="686422" y="373888"/>
                  </a:lnTo>
                  <a:lnTo>
                    <a:pt x="651509" y="323214"/>
                  </a:lnTo>
                  <a:close/>
                </a:path>
                <a:path w="700404" h="393700">
                  <a:moveTo>
                    <a:pt x="12318" y="0"/>
                  </a:moveTo>
                  <a:lnTo>
                    <a:pt x="0" y="22225"/>
                  </a:lnTo>
                  <a:lnTo>
                    <a:pt x="626975" y="367716"/>
                  </a:lnTo>
                  <a:lnTo>
                    <a:pt x="639214" y="345516"/>
                  </a:lnTo>
                  <a:lnTo>
                    <a:pt x="12318" y="0"/>
                  </a:lnTo>
                  <a:close/>
                </a:path>
              </a:pathLst>
            </a:custGeom>
            <a:solidFill>
              <a:srgbClr val="4AACC5"/>
            </a:solidFill>
          </p:spPr>
          <p:txBody>
            <a:bodyPr wrap="square" lIns="0" tIns="0" rIns="0" bIns="0" rtlCol="0"/>
            <a:lstStyle/>
            <a:p>
              <a:endParaRPr/>
            </a:p>
          </p:txBody>
        </p:sp>
      </p:grpSp>
      <p:sp>
        <p:nvSpPr>
          <p:cNvPr id="22" name="object 13"/>
          <p:cNvSpPr txBox="1"/>
          <p:nvPr/>
        </p:nvSpPr>
        <p:spPr>
          <a:xfrm>
            <a:off x="4265168" y="2496439"/>
            <a:ext cx="616585" cy="391795"/>
          </a:xfrm>
          <a:prstGeom prst="rect">
            <a:avLst/>
          </a:prstGeom>
        </p:spPr>
        <p:txBody>
          <a:bodyPr vert="horz" wrap="square" lIns="0" tIns="12700" rIns="0" bIns="0" rtlCol="0">
            <a:spAutoFit/>
          </a:bodyPr>
          <a:lstStyle/>
          <a:p>
            <a:pPr marL="12700">
              <a:lnSpc>
                <a:spcPct val="100000"/>
              </a:lnSpc>
              <a:spcBef>
                <a:spcPts val="100"/>
              </a:spcBef>
            </a:pPr>
            <a:r>
              <a:rPr sz="1200" spc="-10" dirty="0">
                <a:solidFill>
                  <a:srgbClr val="F1F1F1"/>
                </a:solidFill>
                <a:latin typeface="Arial MT"/>
                <a:cs typeface="Arial MT"/>
              </a:rPr>
              <a:t>Volume</a:t>
            </a:r>
            <a:r>
              <a:rPr sz="1200" spc="-40" dirty="0">
                <a:solidFill>
                  <a:srgbClr val="F1F1F1"/>
                </a:solidFill>
                <a:latin typeface="Arial MT"/>
                <a:cs typeface="Arial MT"/>
              </a:rPr>
              <a:t> </a:t>
            </a:r>
            <a:r>
              <a:rPr sz="1200" spc="-50" dirty="0">
                <a:solidFill>
                  <a:srgbClr val="F1F1F1"/>
                </a:solidFill>
                <a:latin typeface="Arial MT"/>
                <a:cs typeface="Arial MT"/>
              </a:rPr>
              <a:t>I</a:t>
            </a:r>
            <a:endParaRPr sz="1200">
              <a:latin typeface="Arial MT"/>
              <a:cs typeface="Arial MT"/>
            </a:endParaRPr>
          </a:p>
          <a:p>
            <a:pPr marL="12700">
              <a:lnSpc>
                <a:spcPct val="100000"/>
              </a:lnSpc>
            </a:pPr>
            <a:r>
              <a:rPr sz="1200" dirty="0">
                <a:solidFill>
                  <a:srgbClr val="F1F1F1"/>
                </a:solidFill>
                <a:latin typeface="Arial MT"/>
                <a:cs typeface="Arial MT"/>
              </a:rPr>
              <a:t>WIS</a:t>
            </a:r>
            <a:r>
              <a:rPr sz="1200" spc="-25" dirty="0">
                <a:solidFill>
                  <a:srgbClr val="F1F1F1"/>
                </a:solidFill>
                <a:latin typeface="Arial MT"/>
                <a:cs typeface="Arial MT"/>
              </a:rPr>
              <a:t> 1.0</a:t>
            </a:r>
            <a:endParaRPr sz="1200">
              <a:latin typeface="Arial MT"/>
              <a:cs typeface="Arial MT"/>
            </a:endParaRPr>
          </a:p>
        </p:txBody>
      </p:sp>
      <p:sp>
        <p:nvSpPr>
          <p:cNvPr id="23" name="object 14"/>
          <p:cNvSpPr txBox="1"/>
          <p:nvPr/>
        </p:nvSpPr>
        <p:spPr>
          <a:xfrm>
            <a:off x="4270374" y="3961891"/>
            <a:ext cx="659130" cy="391160"/>
          </a:xfrm>
          <a:prstGeom prst="rect">
            <a:avLst/>
          </a:prstGeom>
        </p:spPr>
        <p:txBody>
          <a:bodyPr vert="horz" wrap="square" lIns="0" tIns="12700" rIns="0" bIns="0" rtlCol="0">
            <a:spAutoFit/>
          </a:bodyPr>
          <a:lstStyle/>
          <a:p>
            <a:pPr marL="12700" marR="5080">
              <a:lnSpc>
                <a:spcPct val="100000"/>
              </a:lnSpc>
              <a:spcBef>
                <a:spcPts val="100"/>
              </a:spcBef>
            </a:pPr>
            <a:r>
              <a:rPr sz="1200" spc="-10" dirty="0">
                <a:solidFill>
                  <a:srgbClr val="F1F1F1"/>
                </a:solidFill>
                <a:latin typeface="Arial MT"/>
                <a:cs typeface="Arial MT"/>
              </a:rPr>
              <a:t>Volume</a:t>
            </a:r>
            <a:r>
              <a:rPr sz="1200" spc="-40" dirty="0">
                <a:solidFill>
                  <a:srgbClr val="F1F1F1"/>
                </a:solidFill>
                <a:latin typeface="Arial MT"/>
                <a:cs typeface="Arial MT"/>
              </a:rPr>
              <a:t> </a:t>
            </a:r>
            <a:r>
              <a:rPr sz="1200" spc="-25" dirty="0">
                <a:solidFill>
                  <a:srgbClr val="F1F1F1"/>
                </a:solidFill>
                <a:latin typeface="Arial MT"/>
                <a:cs typeface="Arial MT"/>
              </a:rPr>
              <a:t>II </a:t>
            </a:r>
            <a:r>
              <a:rPr sz="1200" dirty="0">
                <a:solidFill>
                  <a:srgbClr val="F1F1F1"/>
                </a:solidFill>
                <a:latin typeface="Arial MT"/>
                <a:cs typeface="Arial MT"/>
              </a:rPr>
              <a:t>WIS</a:t>
            </a:r>
            <a:r>
              <a:rPr sz="1200" spc="-15" dirty="0">
                <a:solidFill>
                  <a:srgbClr val="F1F1F1"/>
                </a:solidFill>
                <a:latin typeface="Arial MT"/>
                <a:cs typeface="Arial MT"/>
              </a:rPr>
              <a:t> </a:t>
            </a:r>
            <a:r>
              <a:rPr sz="1200" spc="-25" dirty="0">
                <a:solidFill>
                  <a:srgbClr val="F1F1F1"/>
                </a:solidFill>
                <a:latin typeface="Arial MT"/>
                <a:cs typeface="Arial MT"/>
              </a:rPr>
              <a:t>2.0</a:t>
            </a:r>
            <a:endParaRPr sz="1200">
              <a:latin typeface="Arial MT"/>
              <a:cs typeface="Arial MT"/>
            </a:endParaRPr>
          </a:p>
        </p:txBody>
      </p:sp>
      <p:sp>
        <p:nvSpPr>
          <p:cNvPr id="24" name="object 15"/>
          <p:cNvSpPr txBox="1"/>
          <p:nvPr/>
        </p:nvSpPr>
        <p:spPr>
          <a:xfrm>
            <a:off x="2139822" y="1939874"/>
            <a:ext cx="1581785" cy="269240"/>
          </a:xfrm>
          <a:prstGeom prst="rect">
            <a:avLst/>
          </a:prstGeom>
        </p:spPr>
        <p:txBody>
          <a:bodyPr vert="horz" wrap="square" lIns="0" tIns="12065" rIns="0" bIns="0" rtlCol="0">
            <a:spAutoFit/>
          </a:bodyPr>
          <a:lstStyle/>
          <a:p>
            <a:pPr marL="12700">
              <a:lnSpc>
                <a:spcPct val="100000"/>
              </a:lnSpc>
              <a:spcBef>
                <a:spcPts val="95"/>
              </a:spcBef>
            </a:pPr>
            <a:r>
              <a:rPr sz="1600" dirty="0">
                <a:solidFill>
                  <a:srgbClr val="003777"/>
                </a:solidFill>
                <a:latin typeface="Arial MT"/>
                <a:cs typeface="Arial MT"/>
              </a:rPr>
              <a:t>June</a:t>
            </a:r>
            <a:r>
              <a:rPr sz="1600" spc="-10" dirty="0">
                <a:solidFill>
                  <a:srgbClr val="003777"/>
                </a:solidFill>
                <a:latin typeface="Arial MT"/>
                <a:cs typeface="Arial MT"/>
              </a:rPr>
              <a:t> </a:t>
            </a:r>
            <a:r>
              <a:rPr sz="1600" dirty="0">
                <a:solidFill>
                  <a:srgbClr val="003777"/>
                </a:solidFill>
                <a:latin typeface="Arial MT"/>
                <a:cs typeface="Arial MT"/>
              </a:rPr>
              <a:t>2023</a:t>
            </a:r>
            <a:r>
              <a:rPr sz="1600" spc="-10" dirty="0">
                <a:solidFill>
                  <a:srgbClr val="003777"/>
                </a:solidFill>
                <a:latin typeface="Arial MT"/>
                <a:cs typeface="Arial MT"/>
              </a:rPr>
              <a:t> Cg-</a:t>
            </a:r>
            <a:r>
              <a:rPr sz="1600" spc="-25" dirty="0">
                <a:solidFill>
                  <a:srgbClr val="003777"/>
                </a:solidFill>
                <a:latin typeface="Arial MT"/>
                <a:cs typeface="Arial MT"/>
              </a:rPr>
              <a:t>19</a:t>
            </a:r>
            <a:endParaRPr sz="1600">
              <a:latin typeface="Arial MT"/>
              <a:cs typeface="Arial MT"/>
            </a:endParaRPr>
          </a:p>
        </p:txBody>
      </p:sp>
      <p:sp>
        <p:nvSpPr>
          <p:cNvPr id="25" name="object 16"/>
          <p:cNvSpPr txBox="1"/>
          <p:nvPr/>
        </p:nvSpPr>
        <p:spPr>
          <a:xfrm>
            <a:off x="5889117" y="1939874"/>
            <a:ext cx="1973580" cy="269240"/>
          </a:xfrm>
          <a:prstGeom prst="rect">
            <a:avLst/>
          </a:prstGeom>
        </p:spPr>
        <p:txBody>
          <a:bodyPr vert="horz" wrap="square" lIns="0" tIns="12065" rIns="0" bIns="0" rtlCol="0">
            <a:spAutoFit/>
          </a:bodyPr>
          <a:lstStyle/>
          <a:p>
            <a:pPr marL="12700">
              <a:lnSpc>
                <a:spcPct val="100000"/>
              </a:lnSpc>
              <a:spcBef>
                <a:spcPts val="95"/>
              </a:spcBef>
            </a:pPr>
            <a:r>
              <a:rPr sz="1600" dirty="0">
                <a:solidFill>
                  <a:srgbClr val="003777"/>
                </a:solidFill>
                <a:latin typeface="Arial MT"/>
                <a:cs typeface="Arial MT"/>
              </a:rPr>
              <a:t>April 2024</a:t>
            </a:r>
            <a:r>
              <a:rPr sz="1600" spc="10" dirty="0">
                <a:solidFill>
                  <a:srgbClr val="003777"/>
                </a:solidFill>
                <a:latin typeface="Arial MT"/>
                <a:cs typeface="Arial MT"/>
              </a:rPr>
              <a:t> </a:t>
            </a:r>
            <a:r>
              <a:rPr sz="1600" spc="-20" dirty="0">
                <a:solidFill>
                  <a:srgbClr val="003777"/>
                </a:solidFill>
                <a:latin typeface="Arial MT"/>
                <a:cs typeface="Arial MT"/>
              </a:rPr>
              <a:t>INFCOM-</a:t>
            </a:r>
            <a:r>
              <a:rPr sz="1600" spc="-50" dirty="0">
                <a:solidFill>
                  <a:srgbClr val="003777"/>
                </a:solidFill>
                <a:latin typeface="Arial MT"/>
                <a:cs typeface="Arial MT"/>
              </a:rPr>
              <a:t>3</a:t>
            </a:r>
            <a:endParaRPr sz="1600">
              <a:latin typeface="Arial MT"/>
              <a:cs typeface="Arial MT"/>
            </a:endParaRPr>
          </a:p>
        </p:txBody>
      </p:sp>
      <p:sp>
        <p:nvSpPr>
          <p:cNvPr id="26" name="object 17"/>
          <p:cNvSpPr txBox="1"/>
          <p:nvPr/>
        </p:nvSpPr>
        <p:spPr>
          <a:xfrm>
            <a:off x="2221484" y="2748229"/>
            <a:ext cx="734695" cy="391795"/>
          </a:xfrm>
          <a:prstGeom prst="rect">
            <a:avLst/>
          </a:prstGeom>
        </p:spPr>
        <p:txBody>
          <a:bodyPr vert="horz" wrap="square" lIns="0" tIns="12700" rIns="0" bIns="0" rtlCol="0">
            <a:spAutoFit/>
          </a:bodyPr>
          <a:lstStyle/>
          <a:p>
            <a:pPr algn="ctr">
              <a:lnSpc>
                <a:spcPct val="100000"/>
              </a:lnSpc>
              <a:spcBef>
                <a:spcPts val="100"/>
              </a:spcBef>
            </a:pPr>
            <a:r>
              <a:rPr sz="1200" dirty="0">
                <a:solidFill>
                  <a:srgbClr val="F1F1F1"/>
                </a:solidFill>
                <a:latin typeface="Arial MT"/>
                <a:cs typeface="Arial MT"/>
              </a:rPr>
              <a:t>Manual</a:t>
            </a:r>
            <a:r>
              <a:rPr sz="1200" spc="-50" dirty="0">
                <a:solidFill>
                  <a:srgbClr val="F1F1F1"/>
                </a:solidFill>
                <a:latin typeface="Arial MT"/>
                <a:cs typeface="Arial MT"/>
              </a:rPr>
              <a:t> </a:t>
            </a:r>
            <a:r>
              <a:rPr sz="1200" spc="-25" dirty="0">
                <a:solidFill>
                  <a:srgbClr val="F1F1F1"/>
                </a:solidFill>
                <a:latin typeface="Arial MT"/>
                <a:cs typeface="Arial MT"/>
              </a:rPr>
              <a:t>on</a:t>
            </a:r>
            <a:endParaRPr sz="1200">
              <a:latin typeface="Arial MT"/>
              <a:cs typeface="Arial MT"/>
            </a:endParaRPr>
          </a:p>
          <a:p>
            <a:pPr marL="53340" algn="ctr">
              <a:lnSpc>
                <a:spcPct val="100000"/>
              </a:lnSpc>
              <a:spcBef>
                <a:spcPts val="5"/>
              </a:spcBef>
            </a:pPr>
            <a:r>
              <a:rPr sz="1200" spc="-25" dirty="0">
                <a:solidFill>
                  <a:srgbClr val="F1F1F1"/>
                </a:solidFill>
                <a:latin typeface="Arial MT"/>
                <a:cs typeface="Arial MT"/>
              </a:rPr>
              <a:t>WIS</a:t>
            </a:r>
            <a:endParaRPr sz="1200">
              <a:latin typeface="Arial MT"/>
              <a:cs typeface="Arial MT"/>
            </a:endParaRPr>
          </a:p>
        </p:txBody>
      </p:sp>
      <p:sp>
        <p:nvSpPr>
          <p:cNvPr id="27" name="object 18"/>
          <p:cNvSpPr txBox="1"/>
          <p:nvPr/>
        </p:nvSpPr>
        <p:spPr>
          <a:xfrm>
            <a:off x="2142235" y="4217670"/>
            <a:ext cx="1684655" cy="330200"/>
          </a:xfrm>
          <a:prstGeom prst="rect">
            <a:avLst/>
          </a:prstGeom>
        </p:spPr>
        <p:txBody>
          <a:bodyPr vert="horz" wrap="square" lIns="0" tIns="12065" rIns="0" bIns="0" rtlCol="0">
            <a:spAutoFit/>
          </a:bodyPr>
          <a:lstStyle/>
          <a:p>
            <a:pPr marL="12700">
              <a:lnSpc>
                <a:spcPct val="100000"/>
              </a:lnSpc>
              <a:spcBef>
                <a:spcPts val="95"/>
              </a:spcBef>
            </a:pPr>
            <a:r>
              <a:rPr sz="1000" u="sng" dirty="0">
                <a:solidFill>
                  <a:srgbClr val="0000FF"/>
                </a:solidFill>
                <a:uFill>
                  <a:solidFill>
                    <a:srgbClr val="0000FF"/>
                  </a:solidFill>
                </a:uFill>
                <a:latin typeface="Arial MT"/>
                <a:cs typeface="Arial MT"/>
                <a:hlinkClick r:id="rId7"/>
              </a:rPr>
              <a:t>Manual</a:t>
            </a:r>
            <a:r>
              <a:rPr sz="1000" u="sng" spc="-15" dirty="0">
                <a:solidFill>
                  <a:srgbClr val="0000FF"/>
                </a:solidFill>
                <a:uFill>
                  <a:solidFill>
                    <a:srgbClr val="0000FF"/>
                  </a:solidFill>
                </a:uFill>
                <a:latin typeface="Arial MT"/>
                <a:cs typeface="Arial MT"/>
                <a:hlinkClick r:id="rId7"/>
              </a:rPr>
              <a:t> </a:t>
            </a:r>
            <a:r>
              <a:rPr sz="1000" u="sng" dirty="0">
                <a:solidFill>
                  <a:srgbClr val="0000FF"/>
                </a:solidFill>
                <a:uFill>
                  <a:solidFill>
                    <a:srgbClr val="0000FF"/>
                  </a:solidFill>
                </a:uFill>
                <a:latin typeface="Arial MT"/>
                <a:cs typeface="Arial MT"/>
                <a:hlinkClick r:id="rId7"/>
              </a:rPr>
              <a:t>on</a:t>
            </a:r>
            <a:r>
              <a:rPr sz="1000" u="sng" spc="-35" dirty="0">
                <a:solidFill>
                  <a:srgbClr val="0000FF"/>
                </a:solidFill>
                <a:uFill>
                  <a:solidFill>
                    <a:srgbClr val="0000FF"/>
                  </a:solidFill>
                </a:uFill>
                <a:latin typeface="Arial MT"/>
                <a:cs typeface="Arial MT"/>
                <a:hlinkClick r:id="rId7"/>
              </a:rPr>
              <a:t> </a:t>
            </a:r>
            <a:r>
              <a:rPr sz="1000" u="sng" dirty="0">
                <a:solidFill>
                  <a:srgbClr val="0000FF"/>
                </a:solidFill>
                <a:uFill>
                  <a:solidFill>
                    <a:srgbClr val="0000FF"/>
                  </a:solidFill>
                </a:uFill>
                <a:latin typeface="Arial MT"/>
                <a:cs typeface="Arial MT"/>
                <a:hlinkClick r:id="rId7"/>
              </a:rPr>
              <a:t>WIS</a:t>
            </a:r>
            <a:r>
              <a:rPr sz="1000" u="sng" spc="-40" dirty="0">
                <a:solidFill>
                  <a:srgbClr val="0000FF"/>
                </a:solidFill>
                <a:uFill>
                  <a:solidFill>
                    <a:srgbClr val="0000FF"/>
                  </a:solidFill>
                </a:uFill>
                <a:latin typeface="Arial MT"/>
                <a:cs typeface="Arial MT"/>
                <a:hlinkClick r:id="rId7"/>
              </a:rPr>
              <a:t> </a:t>
            </a:r>
            <a:r>
              <a:rPr sz="1000" u="sng" dirty="0">
                <a:solidFill>
                  <a:srgbClr val="0000FF"/>
                </a:solidFill>
                <a:uFill>
                  <a:solidFill>
                    <a:srgbClr val="0000FF"/>
                  </a:solidFill>
                </a:uFill>
                <a:latin typeface="Arial MT"/>
                <a:cs typeface="Arial MT"/>
                <a:hlinkClick r:id="rId7"/>
              </a:rPr>
              <a:t>Volume</a:t>
            </a:r>
            <a:r>
              <a:rPr sz="1000" u="sng" spc="-35" dirty="0">
                <a:solidFill>
                  <a:srgbClr val="0000FF"/>
                </a:solidFill>
                <a:uFill>
                  <a:solidFill>
                    <a:srgbClr val="0000FF"/>
                  </a:solidFill>
                </a:uFill>
                <a:latin typeface="Arial MT"/>
                <a:cs typeface="Arial MT"/>
                <a:hlinkClick r:id="rId7"/>
              </a:rPr>
              <a:t> </a:t>
            </a:r>
            <a:r>
              <a:rPr sz="1000" u="sng" spc="-25" dirty="0">
                <a:solidFill>
                  <a:srgbClr val="0000FF"/>
                </a:solidFill>
                <a:uFill>
                  <a:solidFill>
                    <a:srgbClr val="0000FF"/>
                  </a:solidFill>
                </a:uFill>
                <a:latin typeface="Arial MT"/>
                <a:cs typeface="Arial MT"/>
                <a:hlinkClick r:id="rId7"/>
              </a:rPr>
              <a:t>II</a:t>
            </a:r>
            <a:endParaRPr sz="1000">
              <a:latin typeface="Arial MT"/>
              <a:cs typeface="Arial MT"/>
            </a:endParaRPr>
          </a:p>
          <a:p>
            <a:pPr marL="12700">
              <a:lnSpc>
                <a:spcPct val="100000"/>
              </a:lnSpc>
            </a:pPr>
            <a:r>
              <a:rPr sz="1000" u="sng" dirty="0">
                <a:solidFill>
                  <a:srgbClr val="0000FF"/>
                </a:solidFill>
                <a:uFill>
                  <a:solidFill>
                    <a:srgbClr val="0000FF"/>
                  </a:solidFill>
                </a:uFill>
                <a:latin typeface="Arial MT"/>
                <a:cs typeface="Arial MT"/>
                <a:hlinkClick r:id="rId7"/>
              </a:rPr>
              <a:t>WMO</a:t>
            </a:r>
            <a:r>
              <a:rPr sz="1000" u="sng" spc="-40" dirty="0">
                <a:solidFill>
                  <a:srgbClr val="0000FF"/>
                </a:solidFill>
                <a:uFill>
                  <a:solidFill>
                    <a:srgbClr val="0000FF"/>
                  </a:solidFill>
                </a:uFill>
                <a:latin typeface="Arial MT"/>
                <a:cs typeface="Arial MT"/>
                <a:hlinkClick r:id="rId7"/>
              </a:rPr>
              <a:t> </a:t>
            </a:r>
            <a:r>
              <a:rPr sz="1000" u="sng" spc="-10" dirty="0">
                <a:solidFill>
                  <a:srgbClr val="0000FF"/>
                </a:solidFill>
                <a:uFill>
                  <a:solidFill>
                    <a:srgbClr val="0000FF"/>
                  </a:solidFill>
                </a:uFill>
                <a:latin typeface="Arial MT"/>
                <a:cs typeface="Arial MT"/>
                <a:hlinkClick r:id="rId7"/>
              </a:rPr>
              <a:t>Information</a:t>
            </a:r>
            <a:r>
              <a:rPr sz="1000" u="sng" spc="-30" dirty="0">
                <a:solidFill>
                  <a:srgbClr val="0000FF"/>
                </a:solidFill>
                <a:uFill>
                  <a:solidFill>
                    <a:srgbClr val="0000FF"/>
                  </a:solidFill>
                </a:uFill>
                <a:latin typeface="Arial MT"/>
                <a:cs typeface="Arial MT"/>
                <a:hlinkClick r:id="rId7"/>
              </a:rPr>
              <a:t> </a:t>
            </a:r>
            <a:r>
              <a:rPr sz="1000" u="sng" dirty="0">
                <a:solidFill>
                  <a:srgbClr val="0000FF"/>
                </a:solidFill>
                <a:uFill>
                  <a:solidFill>
                    <a:srgbClr val="0000FF"/>
                  </a:solidFill>
                </a:uFill>
                <a:latin typeface="Arial MT"/>
                <a:cs typeface="Arial MT"/>
                <a:hlinkClick r:id="rId7"/>
              </a:rPr>
              <a:t>System</a:t>
            </a:r>
            <a:r>
              <a:rPr sz="1000" u="sng" spc="25" dirty="0">
                <a:solidFill>
                  <a:srgbClr val="0000FF"/>
                </a:solidFill>
                <a:uFill>
                  <a:solidFill>
                    <a:srgbClr val="0000FF"/>
                  </a:solidFill>
                </a:uFill>
                <a:latin typeface="Arial MT"/>
                <a:cs typeface="Arial MT"/>
                <a:hlinkClick r:id="rId7"/>
              </a:rPr>
              <a:t> </a:t>
            </a:r>
            <a:r>
              <a:rPr sz="1000" u="sng" spc="-25" dirty="0">
                <a:solidFill>
                  <a:srgbClr val="0000FF"/>
                </a:solidFill>
                <a:uFill>
                  <a:solidFill>
                    <a:srgbClr val="0000FF"/>
                  </a:solidFill>
                </a:uFill>
                <a:latin typeface="Arial MT"/>
                <a:cs typeface="Arial MT"/>
                <a:hlinkClick r:id="rId7"/>
              </a:rPr>
              <a:t>2.0</a:t>
            </a:r>
            <a:endParaRPr sz="1000">
              <a:latin typeface="Arial MT"/>
              <a:cs typeface="Arial MT"/>
            </a:endParaRPr>
          </a:p>
        </p:txBody>
      </p:sp>
      <p:pic>
        <p:nvPicPr>
          <p:cNvPr id="28" name="object 19"/>
          <p:cNvPicPr/>
          <p:nvPr/>
        </p:nvPicPr>
        <p:blipFill>
          <a:blip r:embed="rId8" cstate="print"/>
          <a:stretch>
            <a:fillRect/>
          </a:stretch>
        </p:blipFill>
        <p:spPr>
          <a:xfrm>
            <a:off x="6080506" y="2373638"/>
            <a:ext cx="1010500" cy="1433559"/>
          </a:xfrm>
          <a:prstGeom prst="rect">
            <a:avLst/>
          </a:prstGeom>
        </p:spPr>
      </p:pic>
      <p:grpSp>
        <p:nvGrpSpPr>
          <p:cNvPr id="29" name="object 20"/>
          <p:cNvGrpSpPr/>
          <p:nvPr/>
        </p:nvGrpSpPr>
        <p:grpSpPr>
          <a:xfrm>
            <a:off x="7231347" y="2506031"/>
            <a:ext cx="748665" cy="488950"/>
            <a:chOff x="6987507" y="2152463"/>
            <a:chExt cx="748665" cy="488950"/>
          </a:xfrm>
        </p:grpSpPr>
        <p:pic>
          <p:nvPicPr>
            <p:cNvPr id="30" name="object 21"/>
            <p:cNvPicPr/>
            <p:nvPr/>
          </p:nvPicPr>
          <p:blipFill>
            <a:blip r:embed="rId9" cstate="print"/>
            <a:stretch>
              <a:fillRect/>
            </a:stretch>
          </p:blipFill>
          <p:spPr>
            <a:xfrm>
              <a:off x="6987507" y="2152463"/>
              <a:ext cx="748467" cy="488722"/>
            </a:xfrm>
            <a:prstGeom prst="rect">
              <a:avLst/>
            </a:prstGeom>
          </p:spPr>
        </p:pic>
        <p:sp>
          <p:nvSpPr>
            <p:cNvPr id="31" name="object 22"/>
            <p:cNvSpPr/>
            <p:nvPr/>
          </p:nvSpPr>
          <p:spPr>
            <a:xfrm>
              <a:off x="7012559" y="2161158"/>
              <a:ext cx="700405" cy="431165"/>
            </a:xfrm>
            <a:custGeom>
              <a:avLst/>
              <a:gdLst/>
              <a:ahLst/>
              <a:cxnLst/>
              <a:rect l="l" t="t" r="r" b="b"/>
              <a:pathLst>
                <a:path w="700404" h="431164">
                  <a:moveTo>
                    <a:pt x="628461" y="28544"/>
                  </a:moveTo>
                  <a:lnTo>
                    <a:pt x="0" y="409066"/>
                  </a:lnTo>
                  <a:lnTo>
                    <a:pt x="13081" y="430783"/>
                  </a:lnTo>
                  <a:lnTo>
                    <a:pt x="641638" y="50278"/>
                  </a:lnTo>
                  <a:lnTo>
                    <a:pt x="628461" y="28544"/>
                  </a:lnTo>
                  <a:close/>
                </a:path>
                <a:path w="700404" h="431164">
                  <a:moveTo>
                    <a:pt x="686405" y="21970"/>
                  </a:moveTo>
                  <a:lnTo>
                    <a:pt x="639318" y="21970"/>
                  </a:lnTo>
                  <a:lnTo>
                    <a:pt x="652526" y="43687"/>
                  </a:lnTo>
                  <a:lnTo>
                    <a:pt x="641638" y="50278"/>
                  </a:lnTo>
                  <a:lnTo>
                    <a:pt x="654812" y="72008"/>
                  </a:lnTo>
                  <a:lnTo>
                    <a:pt x="686405" y="21970"/>
                  </a:lnTo>
                  <a:close/>
                </a:path>
                <a:path w="700404" h="431164">
                  <a:moveTo>
                    <a:pt x="639318" y="21970"/>
                  </a:moveTo>
                  <a:lnTo>
                    <a:pt x="628461" y="28544"/>
                  </a:lnTo>
                  <a:lnTo>
                    <a:pt x="641638" y="50278"/>
                  </a:lnTo>
                  <a:lnTo>
                    <a:pt x="652526" y="43687"/>
                  </a:lnTo>
                  <a:lnTo>
                    <a:pt x="639318" y="21970"/>
                  </a:lnTo>
                  <a:close/>
                </a:path>
                <a:path w="700404" h="431164">
                  <a:moveTo>
                    <a:pt x="700277" y="0"/>
                  </a:moveTo>
                  <a:lnTo>
                    <a:pt x="615315" y="6857"/>
                  </a:lnTo>
                  <a:lnTo>
                    <a:pt x="628461" y="28544"/>
                  </a:lnTo>
                  <a:lnTo>
                    <a:pt x="639318" y="21970"/>
                  </a:lnTo>
                  <a:lnTo>
                    <a:pt x="686405" y="21970"/>
                  </a:lnTo>
                  <a:lnTo>
                    <a:pt x="700277" y="0"/>
                  </a:lnTo>
                  <a:close/>
                </a:path>
              </a:pathLst>
            </a:custGeom>
            <a:solidFill>
              <a:srgbClr val="4AACC5"/>
            </a:solidFill>
          </p:spPr>
          <p:txBody>
            <a:bodyPr wrap="square" lIns="0" tIns="0" rIns="0" bIns="0" rtlCol="0"/>
            <a:lstStyle/>
            <a:p>
              <a:endParaRPr/>
            </a:p>
          </p:txBody>
        </p:sp>
      </p:grpSp>
      <p:grpSp>
        <p:nvGrpSpPr>
          <p:cNvPr id="32" name="object 23"/>
          <p:cNvGrpSpPr/>
          <p:nvPr/>
        </p:nvGrpSpPr>
        <p:grpSpPr>
          <a:xfrm>
            <a:off x="7231347" y="3320486"/>
            <a:ext cx="748665" cy="495934"/>
            <a:chOff x="6987507" y="2966918"/>
            <a:chExt cx="748665" cy="495934"/>
          </a:xfrm>
        </p:grpSpPr>
        <p:pic>
          <p:nvPicPr>
            <p:cNvPr id="33" name="object 24"/>
            <p:cNvPicPr/>
            <p:nvPr/>
          </p:nvPicPr>
          <p:blipFill>
            <a:blip r:embed="rId10" cstate="print"/>
            <a:stretch>
              <a:fillRect/>
            </a:stretch>
          </p:blipFill>
          <p:spPr>
            <a:xfrm>
              <a:off x="6987507" y="2966918"/>
              <a:ext cx="748467" cy="495445"/>
            </a:xfrm>
            <a:prstGeom prst="rect">
              <a:avLst/>
            </a:prstGeom>
          </p:spPr>
        </p:pic>
        <p:sp>
          <p:nvSpPr>
            <p:cNvPr id="34" name="object 25"/>
            <p:cNvSpPr/>
            <p:nvPr/>
          </p:nvSpPr>
          <p:spPr>
            <a:xfrm>
              <a:off x="7012432" y="2972181"/>
              <a:ext cx="700405" cy="446405"/>
            </a:xfrm>
            <a:custGeom>
              <a:avLst/>
              <a:gdLst/>
              <a:ahLst/>
              <a:cxnLst/>
              <a:rect l="l" t="t" r="r" b="b"/>
              <a:pathLst>
                <a:path w="700404" h="446404">
                  <a:moveTo>
                    <a:pt x="629061" y="416155"/>
                  </a:moveTo>
                  <a:lnTo>
                    <a:pt x="615569" y="437642"/>
                  </a:lnTo>
                  <a:lnTo>
                    <a:pt x="700404" y="445897"/>
                  </a:lnTo>
                  <a:lnTo>
                    <a:pt x="686404" y="422910"/>
                  </a:lnTo>
                  <a:lnTo>
                    <a:pt x="639826" y="422910"/>
                  </a:lnTo>
                  <a:lnTo>
                    <a:pt x="629061" y="416155"/>
                  </a:lnTo>
                  <a:close/>
                </a:path>
                <a:path w="700404" h="446404">
                  <a:moveTo>
                    <a:pt x="642590" y="394610"/>
                  </a:moveTo>
                  <a:lnTo>
                    <a:pt x="629061" y="416155"/>
                  </a:lnTo>
                  <a:lnTo>
                    <a:pt x="639826" y="422910"/>
                  </a:lnTo>
                  <a:lnTo>
                    <a:pt x="653288" y="401320"/>
                  </a:lnTo>
                  <a:lnTo>
                    <a:pt x="642590" y="394610"/>
                  </a:lnTo>
                  <a:close/>
                </a:path>
                <a:path w="700404" h="446404">
                  <a:moveTo>
                    <a:pt x="656082" y="373126"/>
                  </a:moveTo>
                  <a:lnTo>
                    <a:pt x="642590" y="394610"/>
                  </a:lnTo>
                  <a:lnTo>
                    <a:pt x="653288" y="401320"/>
                  </a:lnTo>
                  <a:lnTo>
                    <a:pt x="639826" y="422910"/>
                  </a:lnTo>
                  <a:lnTo>
                    <a:pt x="686404" y="422910"/>
                  </a:lnTo>
                  <a:lnTo>
                    <a:pt x="656082" y="373126"/>
                  </a:lnTo>
                  <a:close/>
                </a:path>
                <a:path w="700404" h="446404">
                  <a:moveTo>
                    <a:pt x="13462" y="0"/>
                  </a:moveTo>
                  <a:lnTo>
                    <a:pt x="0" y="21463"/>
                  </a:lnTo>
                  <a:lnTo>
                    <a:pt x="629061" y="416155"/>
                  </a:lnTo>
                  <a:lnTo>
                    <a:pt x="642590" y="394610"/>
                  </a:lnTo>
                  <a:lnTo>
                    <a:pt x="13462" y="0"/>
                  </a:lnTo>
                  <a:close/>
                </a:path>
              </a:pathLst>
            </a:custGeom>
            <a:solidFill>
              <a:srgbClr val="4AACC5"/>
            </a:solidFill>
          </p:spPr>
          <p:txBody>
            <a:bodyPr wrap="square" lIns="0" tIns="0" rIns="0" bIns="0" rtlCol="0"/>
            <a:lstStyle/>
            <a:p>
              <a:endParaRPr/>
            </a:p>
          </p:txBody>
        </p:sp>
      </p:grpSp>
      <p:sp>
        <p:nvSpPr>
          <p:cNvPr id="35" name="object 26"/>
          <p:cNvSpPr txBox="1"/>
          <p:nvPr/>
        </p:nvSpPr>
        <p:spPr>
          <a:xfrm>
            <a:off x="9955530" y="2787853"/>
            <a:ext cx="734060" cy="392430"/>
          </a:xfrm>
          <a:prstGeom prst="rect">
            <a:avLst/>
          </a:prstGeom>
        </p:spPr>
        <p:txBody>
          <a:bodyPr vert="horz" wrap="square" lIns="0" tIns="13335" rIns="0" bIns="0" rtlCol="0">
            <a:spAutoFit/>
          </a:bodyPr>
          <a:lstStyle/>
          <a:p>
            <a:pPr algn="ctr">
              <a:lnSpc>
                <a:spcPct val="100000"/>
              </a:lnSpc>
              <a:spcBef>
                <a:spcPts val="105"/>
              </a:spcBef>
            </a:pPr>
            <a:r>
              <a:rPr sz="800" dirty="0">
                <a:solidFill>
                  <a:srgbClr val="F1F1F1"/>
                </a:solidFill>
                <a:latin typeface="Arial MT"/>
                <a:cs typeface="Arial MT"/>
              </a:rPr>
              <a:t>Transition</a:t>
            </a:r>
            <a:r>
              <a:rPr sz="800" spc="175" dirty="0">
                <a:solidFill>
                  <a:srgbClr val="F1F1F1"/>
                </a:solidFill>
                <a:latin typeface="Arial MT"/>
                <a:cs typeface="Arial MT"/>
              </a:rPr>
              <a:t> </a:t>
            </a:r>
            <a:r>
              <a:rPr sz="800" spc="-20" dirty="0">
                <a:solidFill>
                  <a:srgbClr val="F1F1F1"/>
                </a:solidFill>
                <a:latin typeface="Arial MT"/>
                <a:cs typeface="Arial MT"/>
              </a:rPr>
              <a:t>from</a:t>
            </a:r>
            <a:endParaRPr sz="800">
              <a:latin typeface="Arial MT"/>
              <a:cs typeface="Arial MT"/>
            </a:endParaRPr>
          </a:p>
          <a:p>
            <a:pPr marL="2540" algn="ctr">
              <a:lnSpc>
                <a:spcPct val="100000"/>
              </a:lnSpc>
            </a:pPr>
            <a:r>
              <a:rPr sz="800" spc="-10" dirty="0">
                <a:solidFill>
                  <a:srgbClr val="F1F1F1"/>
                </a:solidFill>
                <a:latin typeface="Arial MT"/>
                <a:cs typeface="Arial MT"/>
              </a:rPr>
              <a:t>WIS/GTS</a:t>
            </a:r>
            <a:endParaRPr sz="800">
              <a:latin typeface="Arial MT"/>
              <a:cs typeface="Arial MT"/>
            </a:endParaRPr>
          </a:p>
          <a:p>
            <a:pPr marL="3175" algn="ctr">
              <a:lnSpc>
                <a:spcPct val="100000"/>
              </a:lnSpc>
            </a:pPr>
            <a:r>
              <a:rPr sz="800" dirty="0">
                <a:solidFill>
                  <a:srgbClr val="F1F1F1"/>
                </a:solidFill>
                <a:latin typeface="Arial MT"/>
                <a:cs typeface="Arial MT"/>
              </a:rPr>
              <a:t>to</a:t>
            </a:r>
            <a:r>
              <a:rPr sz="800" spc="-10" dirty="0">
                <a:solidFill>
                  <a:srgbClr val="F1F1F1"/>
                </a:solidFill>
                <a:latin typeface="Arial MT"/>
                <a:cs typeface="Arial MT"/>
              </a:rPr>
              <a:t> </a:t>
            </a:r>
            <a:r>
              <a:rPr sz="800" spc="-20" dirty="0">
                <a:solidFill>
                  <a:srgbClr val="F1F1F1"/>
                </a:solidFill>
                <a:latin typeface="Arial MT"/>
                <a:cs typeface="Arial MT"/>
              </a:rPr>
              <a:t>WIS2</a:t>
            </a:r>
            <a:endParaRPr sz="800">
              <a:latin typeface="Arial MT"/>
              <a:cs typeface="Arial MT"/>
            </a:endParaRPr>
          </a:p>
        </p:txBody>
      </p:sp>
      <p:pic>
        <p:nvPicPr>
          <p:cNvPr id="36" name="object 27"/>
          <p:cNvPicPr/>
          <p:nvPr/>
        </p:nvPicPr>
        <p:blipFill>
          <a:blip r:embed="rId11" cstate="print"/>
          <a:stretch>
            <a:fillRect/>
          </a:stretch>
        </p:blipFill>
        <p:spPr>
          <a:xfrm>
            <a:off x="9341866" y="3212338"/>
            <a:ext cx="171450" cy="170560"/>
          </a:xfrm>
          <a:prstGeom prst="rect">
            <a:avLst/>
          </a:prstGeom>
        </p:spPr>
      </p:pic>
      <p:sp>
        <p:nvSpPr>
          <p:cNvPr id="37" name="object 28"/>
          <p:cNvSpPr txBox="1"/>
          <p:nvPr/>
        </p:nvSpPr>
        <p:spPr>
          <a:xfrm>
            <a:off x="4220336" y="1864233"/>
            <a:ext cx="734695" cy="391160"/>
          </a:xfrm>
          <a:prstGeom prst="rect">
            <a:avLst/>
          </a:prstGeom>
        </p:spPr>
        <p:txBody>
          <a:bodyPr vert="horz" wrap="square" lIns="0" tIns="12700" rIns="0" bIns="0" rtlCol="0">
            <a:spAutoFit/>
          </a:bodyPr>
          <a:lstStyle/>
          <a:p>
            <a:pPr marL="220979" marR="5080" indent="-208915">
              <a:lnSpc>
                <a:spcPct val="100000"/>
              </a:lnSpc>
              <a:spcBef>
                <a:spcPts val="100"/>
              </a:spcBef>
            </a:pPr>
            <a:r>
              <a:rPr sz="1200" dirty="0">
                <a:solidFill>
                  <a:srgbClr val="F1F1F1"/>
                </a:solidFill>
                <a:latin typeface="Arial MT"/>
                <a:cs typeface="Arial MT"/>
              </a:rPr>
              <a:t>Manual</a:t>
            </a:r>
            <a:r>
              <a:rPr sz="1200" spc="-55" dirty="0">
                <a:solidFill>
                  <a:srgbClr val="F1F1F1"/>
                </a:solidFill>
                <a:latin typeface="Arial MT"/>
                <a:cs typeface="Arial MT"/>
              </a:rPr>
              <a:t> </a:t>
            </a:r>
            <a:r>
              <a:rPr sz="1200" spc="-25" dirty="0">
                <a:solidFill>
                  <a:srgbClr val="F1F1F1"/>
                </a:solidFill>
                <a:latin typeface="Arial MT"/>
                <a:cs typeface="Arial MT"/>
              </a:rPr>
              <a:t>on WIS</a:t>
            </a:r>
            <a:endParaRPr sz="1200">
              <a:latin typeface="Arial MT"/>
              <a:cs typeface="Arial MT"/>
            </a:endParaRPr>
          </a:p>
        </p:txBody>
      </p:sp>
      <p:sp>
        <p:nvSpPr>
          <p:cNvPr id="38" name="object 29"/>
          <p:cNvSpPr txBox="1"/>
          <p:nvPr/>
        </p:nvSpPr>
        <p:spPr>
          <a:xfrm>
            <a:off x="4222749" y="3364483"/>
            <a:ext cx="734695" cy="391160"/>
          </a:xfrm>
          <a:prstGeom prst="rect">
            <a:avLst/>
          </a:prstGeom>
        </p:spPr>
        <p:txBody>
          <a:bodyPr vert="horz" wrap="square" lIns="0" tIns="12700" rIns="0" bIns="0" rtlCol="0">
            <a:spAutoFit/>
          </a:bodyPr>
          <a:lstStyle/>
          <a:p>
            <a:pPr marL="247015" marR="5080" indent="-234950">
              <a:lnSpc>
                <a:spcPct val="100000"/>
              </a:lnSpc>
              <a:spcBef>
                <a:spcPts val="100"/>
              </a:spcBef>
            </a:pPr>
            <a:r>
              <a:rPr sz="1200" dirty="0">
                <a:solidFill>
                  <a:srgbClr val="F1F1F1"/>
                </a:solidFill>
                <a:latin typeface="Arial MT"/>
                <a:cs typeface="Arial MT"/>
              </a:rPr>
              <a:t>Manual</a:t>
            </a:r>
            <a:r>
              <a:rPr sz="1200" spc="-55" dirty="0">
                <a:solidFill>
                  <a:srgbClr val="F1F1F1"/>
                </a:solidFill>
                <a:latin typeface="Arial MT"/>
                <a:cs typeface="Arial MT"/>
              </a:rPr>
              <a:t> </a:t>
            </a:r>
            <a:r>
              <a:rPr sz="1200" spc="-25" dirty="0">
                <a:solidFill>
                  <a:srgbClr val="F1F1F1"/>
                </a:solidFill>
                <a:latin typeface="Arial MT"/>
                <a:cs typeface="Arial MT"/>
              </a:rPr>
              <a:t>on WIS</a:t>
            </a:r>
            <a:endParaRPr sz="1200">
              <a:latin typeface="Arial MT"/>
              <a:cs typeface="Arial MT"/>
            </a:endParaRPr>
          </a:p>
        </p:txBody>
      </p:sp>
      <p:grpSp>
        <p:nvGrpSpPr>
          <p:cNvPr id="39" name="object 30"/>
          <p:cNvGrpSpPr/>
          <p:nvPr/>
        </p:nvGrpSpPr>
        <p:grpSpPr>
          <a:xfrm>
            <a:off x="5516238" y="1831834"/>
            <a:ext cx="102235" cy="3141345"/>
            <a:chOff x="5272398" y="1478266"/>
            <a:chExt cx="102235" cy="3141345"/>
          </a:xfrm>
        </p:grpSpPr>
        <p:pic>
          <p:nvPicPr>
            <p:cNvPr id="40" name="object 31"/>
            <p:cNvPicPr/>
            <p:nvPr/>
          </p:nvPicPr>
          <p:blipFill>
            <a:blip r:embed="rId12" cstate="print"/>
            <a:stretch>
              <a:fillRect/>
            </a:stretch>
          </p:blipFill>
          <p:spPr>
            <a:xfrm>
              <a:off x="5272398" y="1478266"/>
              <a:ext cx="102029" cy="3141016"/>
            </a:xfrm>
            <a:prstGeom prst="rect">
              <a:avLst/>
            </a:prstGeom>
          </p:spPr>
        </p:pic>
        <p:sp>
          <p:nvSpPr>
            <p:cNvPr id="41" name="object 32"/>
            <p:cNvSpPr/>
            <p:nvPr/>
          </p:nvSpPr>
          <p:spPr>
            <a:xfrm>
              <a:off x="5325109" y="1489201"/>
              <a:ext cx="0" cy="3077210"/>
            </a:xfrm>
            <a:custGeom>
              <a:avLst/>
              <a:gdLst/>
              <a:ahLst/>
              <a:cxnLst/>
              <a:rect l="l" t="t" r="r" b="b"/>
              <a:pathLst>
                <a:path h="3077210">
                  <a:moveTo>
                    <a:pt x="0" y="0"/>
                  </a:moveTo>
                  <a:lnTo>
                    <a:pt x="0" y="3077210"/>
                  </a:lnTo>
                </a:path>
              </a:pathLst>
            </a:custGeom>
            <a:ln w="38100">
              <a:solidFill>
                <a:srgbClr val="C0504D"/>
              </a:solidFill>
            </a:ln>
          </p:spPr>
          <p:txBody>
            <a:bodyPr wrap="square" lIns="0" tIns="0" rIns="0" bIns="0" rtlCol="0"/>
            <a:lstStyle/>
            <a:p>
              <a:endParaRPr/>
            </a:p>
          </p:txBody>
        </p:sp>
      </p:grpSp>
      <p:sp>
        <p:nvSpPr>
          <p:cNvPr id="42" name="object 33"/>
          <p:cNvSpPr txBox="1"/>
          <p:nvPr/>
        </p:nvSpPr>
        <p:spPr>
          <a:xfrm>
            <a:off x="6164580" y="2550794"/>
            <a:ext cx="868044" cy="749300"/>
          </a:xfrm>
          <a:prstGeom prst="rect">
            <a:avLst/>
          </a:prstGeom>
          <a:solidFill>
            <a:srgbClr val="007148"/>
          </a:solidFill>
        </p:spPr>
        <p:txBody>
          <a:bodyPr vert="horz" wrap="square" lIns="0" tIns="71120" rIns="0" bIns="0" rtlCol="0">
            <a:spAutoFit/>
          </a:bodyPr>
          <a:lstStyle/>
          <a:p>
            <a:pPr>
              <a:lnSpc>
                <a:spcPct val="100000"/>
              </a:lnSpc>
              <a:spcBef>
                <a:spcPts val="560"/>
              </a:spcBef>
            </a:pPr>
            <a:endParaRPr sz="1200">
              <a:latin typeface="Times New Roman"/>
              <a:cs typeface="Times New Roman"/>
            </a:endParaRPr>
          </a:p>
          <a:p>
            <a:pPr marR="15875" algn="ctr">
              <a:lnSpc>
                <a:spcPct val="100000"/>
              </a:lnSpc>
            </a:pPr>
            <a:r>
              <a:rPr sz="1200" dirty="0">
                <a:solidFill>
                  <a:srgbClr val="F1F1F1"/>
                </a:solidFill>
                <a:latin typeface="Arial MT"/>
                <a:cs typeface="Arial MT"/>
              </a:rPr>
              <a:t>Guide</a:t>
            </a:r>
            <a:r>
              <a:rPr sz="1200" spc="-20" dirty="0">
                <a:solidFill>
                  <a:srgbClr val="F1F1F1"/>
                </a:solidFill>
                <a:latin typeface="Arial MT"/>
                <a:cs typeface="Arial MT"/>
              </a:rPr>
              <a:t> </a:t>
            </a:r>
            <a:r>
              <a:rPr sz="1200" spc="-25" dirty="0">
                <a:solidFill>
                  <a:srgbClr val="F1F1F1"/>
                </a:solidFill>
                <a:latin typeface="Arial MT"/>
                <a:cs typeface="Arial MT"/>
              </a:rPr>
              <a:t>to</a:t>
            </a:r>
            <a:endParaRPr sz="1200">
              <a:latin typeface="Arial MT"/>
              <a:cs typeface="Arial MT"/>
            </a:endParaRPr>
          </a:p>
          <a:p>
            <a:pPr marR="13970" algn="ctr">
              <a:lnSpc>
                <a:spcPct val="100000"/>
              </a:lnSpc>
              <a:spcBef>
                <a:spcPts val="5"/>
              </a:spcBef>
            </a:pPr>
            <a:r>
              <a:rPr sz="1200" spc="-25" dirty="0">
                <a:solidFill>
                  <a:srgbClr val="F1F1F1"/>
                </a:solidFill>
                <a:latin typeface="Arial MT"/>
                <a:cs typeface="Arial MT"/>
              </a:rPr>
              <a:t>WIS</a:t>
            </a:r>
            <a:endParaRPr sz="1200">
              <a:latin typeface="Arial MT"/>
              <a:cs typeface="Arial MT"/>
            </a:endParaRPr>
          </a:p>
        </p:txBody>
      </p:sp>
      <p:pic>
        <p:nvPicPr>
          <p:cNvPr id="43" name="object 34"/>
          <p:cNvPicPr/>
          <p:nvPr/>
        </p:nvPicPr>
        <p:blipFill>
          <a:blip r:embed="rId8" cstate="print"/>
          <a:stretch>
            <a:fillRect/>
          </a:stretch>
        </p:blipFill>
        <p:spPr>
          <a:xfrm>
            <a:off x="8093075" y="1848366"/>
            <a:ext cx="1010500" cy="1433559"/>
          </a:xfrm>
          <a:prstGeom prst="rect">
            <a:avLst/>
          </a:prstGeom>
        </p:spPr>
      </p:pic>
      <p:sp>
        <p:nvSpPr>
          <p:cNvPr id="44" name="object 35"/>
          <p:cNvSpPr txBox="1"/>
          <p:nvPr/>
        </p:nvSpPr>
        <p:spPr>
          <a:xfrm>
            <a:off x="8298307" y="1881073"/>
            <a:ext cx="600710" cy="208915"/>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F1F1F1"/>
                </a:solidFill>
                <a:latin typeface="Arial MT"/>
                <a:cs typeface="Arial MT"/>
              </a:rPr>
              <a:t>Guide</a:t>
            </a:r>
            <a:r>
              <a:rPr sz="1200" spc="-20" dirty="0">
                <a:solidFill>
                  <a:srgbClr val="F1F1F1"/>
                </a:solidFill>
                <a:latin typeface="Arial MT"/>
                <a:cs typeface="Arial MT"/>
              </a:rPr>
              <a:t> </a:t>
            </a:r>
            <a:r>
              <a:rPr sz="1200" spc="-25" dirty="0">
                <a:solidFill>
                  <a:srgbClr val="F1F1F1"/>
                </a:solidFill>
                <a:latin typeface="Arial MT"/>
                <a:cs typeface="Arial MT"/>
              </a:rPr>
              <a:t>to</a:t>
            </a:r>
            <a:endParaRPr sz="1200">
              <a:latin typeface="Arial MT"/>
              <a:cs typeface="Arial MT"/>
            </a:endParaRPr>
          </a:p>
        </p:txBody>
      </p:sp>
      <p:sp>
        <p:nvSpPr>
          <p:cNvPr id="45" name="object 36"/>
          <p:cNvSpPr txBox="1"/>
          <p:nvPr/>
        </p:nvSpPr>
        <p:spPr>
          <a:xfrm>
            <a:off x="8184133" y="2022220"/>
            <a:ext cx="868044" cy="749300"/>
          </a:xfrm>
          <a:prstGeom prst="rect">
            <a:avLst/>
          </a:prstGeom>
          <a:solidFill>
            <a:srgbClr val="007148"/>
          </a:solidFill>
        </p:spPr>
        <p:txBody>
          <a:bodyPr vert="horz" wrap="square" lIns="0" tIns="54610" rIns="0" bIns="0" rtlCol="0">
            <a:spAutoFit/>
          </a:bodyPr>
          <a:lstStyle/>
          <a:p>
            <a:pPr marR="29845" algn="ctr">
              <a:lnSpc>
                <a:spcPct val="100000"/>
              </a:lnSpc>
              <a:spcBef>
                <a:spcPts val="430"/>
              </a:spcBef>
            </a:pPr>
            <a:r>
              <a:rPr sz="1200" spc="-25" dirty="0">
                <a:solidFill>
                  <a:srgbClr val="F1F1F1"/>
                </a:solidFill>
                <a:latin typeface="Arial MT"/>
                <a:cs typeface="Arial MT"/>
              </a:rPr>
              <a:t>WIS</a:t>
            </a:r>
            <a:endParaRPr sz="1200">
              <a:latin typeface="Arial MT"/>
              <a:cs typeface="Arial MT"/>
            </a:endParaRPr>
          </a:p>
          <a:p>
            <a:pPr marL="132080" marR="136525" algn="ctr">
              <a:lnSpc>
                <a:spcPct val="100000"/>
              </a:lnSpc>
              <a:spcBef>
                <a:spcPts val="1115"/>
              </a:spcBef>
            </a:pPr>
            <a:r>
              <a:rPr sz="1200" spc="-10" dirty="0">
                <a:solidFill>
                  <a:srgbClr val="F1F1F1"/>
                </a:solidFill>
                <a:latin typeface="Arial MT"/>
                <a:cs typeface="Arial MT"/>
              </a:rPr>
              <a:t>Volume</a:t>
            </a:r>
            <a:r>
              <a:rPr sz="1200" spc="-40" dirty="0">
                <a:solidFill>
                  <a:srgbClr val="F1F1F1"/>
                </a:solidFill>
                <a:latin typeface="Arial MT"/>
                <a:cs typeface="Arial MT"/>
              </a:rPr>
              <a:t> </a:t>
            </a:r>
            <a:r>
              <a:rPr sz="1200" spc="-50" dirty="0">
                <a:solidFill>
                  <a:srgbClr val="F1F1F1"/>
                </a:solidFill>
                <a:latin typeface="Arial MT"/>
                <a:cs typeface="Arial MT"/>
              </a:rPr>
              <a:t>I </a:t>
            </a:r>
            <a:r>
              <a:rPr sz="1200" dirty="0">
                <a:solidFill>
                  <a:srgbClr val="F1F1F1"/>
                </a:solidFill>
                <a:latin typeface="Arial MT"/>
                <a:cs typeface="Arial MT"/>
              </a:rPr>
              <a:t>WIS</a:t>
            </a:r>
            <a:r>
              <a:rPr sz="1200" spc="-15" dirty="0">
                <a:solidFill>
                  <a:srgbClr val="F1F1F1"/>
                </a:solidFill>
                <a:latin typeface="Arial MT"/>
                <a:cs typeface="Arial MT"/>
              </a:rPr>
              <a:t> </a:t>
            </a:r>
            <a:r>
              <a:rPr sz="1200" spc="-25" dirty="0">
                <a:solidFill>
                  <a:srgbClr val="F1F1F1"/>
                </a:solidFill>
                <a:latin typeface="Arial MT"/>
                <a:cs typeface="Arial MT"/>
              </a:rPr>
              <a:t>1.0</a:t>
            </a:r>
            <a:endParaRPr sz="1200">
              <a:latin typeface="Arial MT"/>
              <a:cs typeface="Arial MT"/>
            </a:endParaRPr>
          </a:p>
        </p:txBody>
      </p:sp>
      <p:pic>
        <p:nvPicPr>
          <p:cNvPr id="46" name="object 37"/>
          <p:cNvPicPr/>
          <p:nvPr/>
        </p:nvPicPr>
        <p:blipFill>
          <a:blip r:embed="rId8" cstate="print"/>
          <a:stretch>
            <a:fillRect/>
          </a:stretch>
        </p:blipFill>
        <p:spPr>
          <a:xfrm>
            <a:off x="8093075" y="3313565"/>
            <a:ext cx="1010500" cy="1433559"/>
          </a:xfrm>
          <a:prstGeom prst="rect">
            <a:avLst/>
          </a:prstGeom>
        </p:spPr>
      </p:pic>
      <p:sp>
        <p:nvSpPr>
          <p:cNvPr id="47" name="object 38"/>
          <p:cNvSpPr txBox="1"/>
          <p:nvPr/>
        </p:nvSpPr>
        <p:spPr>
          <a:xfrm>
            <a:off x="8295258" y="3330956"/>
            <a:ext cx="600710"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F1F1F1"/>
                </a:solidFill>
                <a:latin typeface="Arial MT"/>
                <a:cs typeface="Arial MT"/>
              </a:rPr>
              <a:t>Guide</a:t>
            </a:r>
            <a:r>
              <a:rPr sz="1200" spc="-40" dirty="0">
                <a:solidFill>
                  <a:srgbClr val="F1F1F1"/>
                </a:solidFill>
                <a:latin typeface="Arial MT"/>
                <a:cs typeface="Arial MT"/>
              </a:rPr>
              <a:t> </a:t>
            </a:r>
            <a:r>
              <a:rPr sz="1200" spc="-25" dirty="0">
                <a:solidFill>
                  <a:srgbClr val="F1F1F1"/>
                </a:solidFill>
                <a:latin typeface="Arial MT"/>
                <a:cs typeface="Arial MT"/>
              </a:rPr>
              <a:t>to</a:t>
            </a:r>
            <a:endParaRPr sz="1200">
              <a:latin typeface="Arial MT"/>
              <a:cs typeface="Arial MT"/>
            </a:endParaRPr>
          </a:p>
        </p:txBody>
      </p:sp>
      <p:sp>
        <p:nvSpPr>
          <p:cNvPr id="48" name="object 39"/>
          <p:cNvSpPr txBox="1"/>
          <p:nvPr/>
        </p:nvSpPr>
        <p:spPr>
          <a:xfrm>
            <a:off x="8178292" y="3538093"/>
            <a:ext cx="868044" cy="749300"/>
          </a:xfrm>
          <a:prstGeom prst="rect">
            <a:avLst/>
          </a:prstGeom>
          <a:solidFill>
            <a:srgbClr val="007148"/>
          </a:solidFill>
        </p:spPr>
        <p:txBody>
          <a:bodyPr vert="horz" wrap="square" lIns="0" tIns="0" rIns="0" bIns="0" rtlCol="0">
            <a:spAutoFit/>
          </a:bodyPr>
          <a:lstStyle/>
          <a:p>
            <a:pPr marL="271145">
              <a:lnSpc>
                <a:spcPts val="1350"/>
              </a:lnSpc>
            </a:pPr>
            <a:r>
              <a:rPr sz="1200" spc="-25" dirty="0">
                <a:solidFill>
                  <a:srgbClr val="F1F1F1"/>
                </a:solidFill>
                <a:latin typeface="Arial MT"/>
                <a:cs typeface="Arial MT"/>
              </a:rPr>
              <a:t>WIS</a:t>
            </a:r>
            <a:endParaRPr sz="1200">
              <a:latin typeface="Arial MT"/>
              <a:cs typeface="Arial MT"/>
            </a:endParaRPr>
          </a:p>
          <a:p>
            <a:pPr marL="137795" marR="88265">
              <a:lnSpc>
                <a:spcPct val="100000"/>
              </a:lnSpc>
              <a:spcBef>
                <a:spcPts val="944"/>
              </a:spcBef>
            </a:pPr>
            <a:r>
              <a:rPr sz="1200" spc="-10" dirty="0">
                <a:solidFill>
                  <a:srgbClr val="F1F1F1"/>
                </a:solidFill>
                <a:latin typeface="Arial MT"/>
                <a:cs typeface="Arial MT"/>
              </a:rPr>
              <a:t>Volume</a:t>
            </a:r>
            <a:r>
              <a:rPr sz="1200" spc="-40" dirty="0">
                <a:solidFill>
                  <a:srgbClr val="F1F1F1"/>
                </a:solidFill>
                <a:latin typeface="Arial MT"/>
                <a:cs typeface="Arial MT"/>
              </a:rPr>
              <a:t> </a:t>
            </a:r>
            <a:r>
              <a:rPr sz="1200" spc="-25" dirty="0">
                <a:solidFill>
                  <a:srgbClr val="F1F1F1"/>
                </a:solidFill>
                <a:latin typeface="Arial MT"/>
                <a:cs typeface="Arial MT"/>
              </a:rPr>
              <a:t>II </a:t>
            </a:r>
            <a:r>
              <a:rPr sz="1200" dirty="0">
                <a:solidFill>
                  <a:srgbClr val="F1F1F1"/>
                </a:solidFill>
                <a:latin typeface="Arial MT"/>
                <a:cs typeface="Arial MT"/>
              </a:rPr>
              <a:t>WIS</a:t>
            </a:r>
            <a:r>
              <a:rPr sz="1200" spc="-15" dirty="0">
                <a:solidFill>
                  <a:srgbClr val="F1F1F1"/>
                </a:solidFill>
                <a:latin typeface="Arial MT"/>
                <a:cs typeface="Arial MT"/>
              </a:rPr>
              <a:t> </a:t>
            </a:r>
            <a:r>
              <a:rPr sz="1200" spc="-25" dirty="0">
                <a:solidFill>
                  <a:srgbClr val="F1F1F1"/>
                </a:solidFill>
                <a:latin typeface="Arial MT"/>
                <a:cs typeface="Arial MT"/>
              </a:rPr>
              <a:t>2.0</a:t>
            </a:r>
            <a:endParaRPr sz="1200">
              <a:latin typeface="Arial MT"/>
              <a:cs typeface="Arial MT"/>
            </a:endParaRPr>
          </a:p>
        </p:txBody>
      </p:sp>
      <p:sp>
        <p:nvSpPr>
          <p:cNvPr id="49" name="Rectangle 5">
            <a:extLst>
              <a:ext uri="{FF2B5EF4-FFF2-40B4-BE49-F238E27FC236}">
                <a16:creationId xmlns:a16="http://schemas.microsoft.com/office/drawing/2014/main" xmlns="" id="{700F0E71-DF08-3A7C-DBA4-85F60378B09A}"/>
              </a:ext>
            </a:extLst>
          </p:cNvPr>
          <p:cNvSpPr/>
          <p:nvPr/>
        </p:nvSpPr>
        <p:spPr>
          <a:xfrm>
            <a:off x="-53788" y="-13415"/>
            <a:ext cx="12245788" cy="734218"/>
          </a:xfrm>
          <a:prstGeom prst="rect">
            <a:avLst/>
          </a:prstGeom>
          <a:solidFill>
            <a:srgbClr val="034D9E"/>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a-ET" sz="3200" b="1" i="0" u="none" strike="noStrike" kern="1200" cap="none" spc="0" normalizeH="0" baseline="0" noProof="0" dirty="0">
                <a:ln>
                  <a:noFill/>
                </a:ln>
                <a:solidFill>
                  <a:prstClr val="white"/>
                </a:solidFill>
                <a:effectLst/>
                <a:uLnTx/>
                <a:uFillTx/>
                <a:latin typeface="Calibri"/>
                <a:ea typeface="+mn-ea"/>
                <a:cs typeface="+mn-cs"/>
              </a:rPr>
              <a:t>WIS</a:t>
            </a:r>
            <a:r>
              <a:rPr kumimoji="0" lang="en-US" sz="3200" b="1" i="0" u="none" strike="noStrike" kern="1200" cap="none" spc="0" normalizeH="0" baseline="0" noProof="0" dirty="0">
                <a:ln>
                  <a:noFill/>
                </a:ln>
                <a:solidFill>
                  <a:prstClr val="white"/>
                </a:solidFill>
                <a:effectLst/>
                <a:uLnTx/>
                <a:uFillTx/>
                <a:latin typeface="Calibri"/>
                <a:ea typeface="+mn-ea"/>
                <a:cs typeface="+mn-cs"/>
              </a:rPr>
              <a:t> </a:t>
            </a:r>
            <a:r>
              <a:rPr kumimoji="0" lang="aa-ET" sz="3200" b="1" i="0" u="none" strike="noStrike" kern="1200" cap="none" spc="0" normalizeH="0" baseline="0" noProof="0" dirty="0">
                <a:ln>
                  <a:noFill/>
                </a:ln>
                <a:solidFill>
                  <a:prstClr val="white"/>
                </a:solidFill>
                <a:effectLst/>
                <a:uLnTx/>
                <a:uFillTx/>
                <a:latin typeface="Calibri"/>
                <a:ea typeface="+mn-ea"/>
                <a:cs typeface="+mn-cs"/>
              </a:rPr>
              <a:t>2</a:t>
            </a:r>
            <a:r>
              <a:rPr kumimoji="0" lang="en-US" sz="3200" b="1" i="0" u="none" strike="noStrike" kern="1200" cap="none" spc="0" normalizeH="0" baseline="0" noProof="0" dirty="0" smtClean="0">
                <a:ln>
                  <a:noFill/>
                </a:ln>
                <a:solidFill>
                  <a:prstClr val="white"/>
                </a:solidFill>
                <a:effectLst/>
                <a:uLnTx/>
                <a:uFillTx/>
                <a:latin typeface="Calibri"/>
                <a:ea typeface="+mn-ea"/>
                <a:cs typeface="+mn-cs"/>
              </a:rPr>
              <a:t>.0</a:t>
            </a:r>
            <a:r>
              <a:rPr kumimoji="0" lang="en-GB" sz="3200" b="1" i="0" u="none" strike="noStrike" kern="1200" cap="none" spc="0" normalizeH="0" baseline="0" noProof="0" dirty="0" smtClean="0">
                <a:ln>
                  <a:noFill/>
                </a:ln>
                <a:solidFill>
                  <a:prstClr val="white"/>
                </a:solidFill>
                <a:effectLst/>
                <a:uLnTx/>
                <a:uFillTx/>
                <a:latin typeface="Calibri"/>
                <a:ea typeface="+mn-ea"/>
                <a:cs typeface="+mn-cs"/>
              </a:rPr>
              <a:t> Regulatory </a:t>
            </a:r>
            <a:r>
              <a:rPr kumimoji="0" lang="en-US" altLang="zh-CN" sz="3200" b="1" i="0" u="none" strike="noStrike" kern="1200" cap="none" spc="0" normalizeH="0" baseline="0" noProof="0" dirty="0" smtClean="0">
                <a:ln>
                  <a:noFill/>
                </a:ln>
                <a:solidFill>
                  <a:prstClr val="white"/>
                </a:solidFill>
                <a:effectLst/>
                <a:uLnTx/>
                <a:uFillTx/>
                <a:latin typeface="Calibri"/>
                <a:ea typeface="+mn-ea"/>
                <a:cs typeface="+mn-cs"/>
              </a:rPr>
              <a:t>material</a:t>
            </a:r>
            <a:endParaRPr kumimoji="0" lang="aa-ET" sz="3200" b="1"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5303998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bject 4"/>
          <p:cNvSpPr txBox="1"/>
          <p:nvPr/>
        </p:nvSpPr>
        <p:spPr>
          <a:xfrm>
            <a:off x="417982" y="1422273"/>
            <a:ext cx="6151880" cy="4330700"/>
          </a:xfrm>
          <a:prstGeom prst="rect">
            <a:avLst/>
          </a:prstGeom>
        </p:spPr>
        <p:txBody>
          <a:bodyPr vert="horz" wrap="square" lIns="0" tIns="12065" rIns="0" bIns="0" rtlCol="0">
            <a:spAutoFit/>
          </a:bodyPr>
          <a:lstStyle/>
          <a:p>
            <a:pPr marL="82550" algn="ctr">
              <a:lnSpc>
                <a:spcPct val="100000"/>
              </a:lnSpc>
              <a:spcBef>
                <a:spcPts val="95"/>
              </a:spcBef>
            </a:pPr>
            <a:r>
              <a:rPr sz="2200" b="1" dirty="0">
                <a:latin typeface="Verdana"/>
                <a:cs typeface="Verdana"/>
              </a:rPr>
              <a:t>Amendments</a:t>
            </a:r>
            <a:r>
              <a:rPr sz="2200" b="1" spc="-65" dirty="0">
                <a:latin typeface="Verdana"/>
                <a:cs typeface="Verdana"/>
              </a:rPr>
              <a:t> </a:t>
            </a:r>
            <a:r>
              <a:rPr sz="2200" b="1" dirty="0">
                <a:latin typeface="Verdana"/>
                <a:cs typeface="Verdana"/>
              </a:rPr>
              <a:t>to</a:t>
            </a:r>
            <a:r>
              <a:rPr sz="2200" b="1" spc="-70" dirty="0">
                <a:latin typeface="Verdana"/>
                <a:cs typeface="Verdana"/>
              </a:rPr>
              <a:t> </a:t>
            </a:r>
            <a:r>
              <a:rPr sz="2200" b="1" dirty="0">
                <a:latin typeface="Verdana"/>
                <a:cs typeface="Verdana"/>
              </a:rPr>
              <a:t>the</a:t>
            </a:r>
            <a:r>
              <a:rPr sz="2200" b="1" spc="-75" dirty="0">
                <a:latin typeface="Verdana"/>
                <a:cs typeface="Verdana"/>
              </a:rPr>
              <a:t> </a:t>
            </a:r>
            <a:r>
              <a:rPr sz="2200" b="1" dirty="0">
                <a:latin typeface="Verdana"/>
                <a:cs typeface="Verdana"/>
              </a:rPr>
              <a:t>Manual</a:t>
            </a:r>
            <a:r>
              <a:rPr sz="2200" b="1" spc="-35" dirty="0">
                <a:latin typeface="Verdana"/>
                <a:cs typeface="Verdana"/>
              </a:rPr>
              <a:t> </a:t>
            </a:r>
            <a:r>
              <a:rPr sz="2200" b="1" dirty="0">
                <a:latin typeface="Verdana"/>
                <a:cs typeface="Verdana"/>
              </a:rPr>
              <a:t>on</a:t>
            </a:r>
            <a:r>
              <a:rPr sz="2200" b="1" spc="-75" dirty="0">
                <a:latin typeface="Verdana"/>
                <a:cs typeface="Verdana"/>
              </a:rPr>
              <a:t> </a:t>
            </a:r>
            <a:r>
              <a:rPr sz="2200" b="1" spc="-25" dirty="0">
                <a:latin typeface="Verdana"/>
                <a:cs typeface="Verdana"/>
              </a:rPr>
              <a:t>WIS</a:t>
            </a:r>
            <a:endParaRPr sz="2200">
              <a:latin typeface="Verdana"/>
              <a:cs typeface="Verdana"/>
            </a:endParaRPr>
          </a:p>
          <a:p>
            <a:pPr marL="82550" algn="ctr">
              <a:lnSpc>
                <a:spcPct val="100000"/>
              </a:lnSpc>
              <a:spcBef>
                <a:spcPts val="1725"/>
              </a:spcBef>
            </a:pPr>
            <a:r>
              <a:rPr sz="2200" dirty="0">
                <a:latin typeface="Verdana"/>
                <a:cs typeface="Verdana"/>
              </a:rPr>
              <a:t>Addition</a:t>
            </a:r>
            <a:r>
              <a:rPr sz="2200" spc="-110" dirty="0">
                <a:latin typeface="Verdana"/>
                <a:cs typeface="Verdana"/>
              </a:rPr>
              <a:t> </a:t>
            </a:r>
            <a:r>
              <a:rPr sz="2200" spc="-25" dirty="0">
                <a:latin typeface="Verdana"/>
                <a:cs typeface="Verdana"/>
              </a:rPr>
              <a:t>of</a:t>
            </a:r>
            <a:endParaRPr sz="2200">
              <a:latin typeface="Verdana"/>
              <a:cs typeface="Verdana"/>
            </a:endParaRPr>
          </a:p>
          <a:p>
            <a:pPr marL="480059" marR="390525" indent="1905" algn="ctr">
              <a:lnSpc>
                <a:spcPct val="120000"/>
              </a:lnSpc>
              <a:spcBef>
                <a:spcPts val="1205"/>
              </a:spcBef>
            </a:pPr>
            <a:r>
              <a:rPr sz="2200" b="1" dirty="0">
                <a:solidFill>
                  <a:srgbClr val="1F3863"/>
                </a:solidFill>
                <a:latin typeface="Verdana"/>
                <a:cs typeface="Verdana"/>
              </a:rPr>
              <a:t>WMO</a:t>
            </a:r>
            <a:r>
              <a:rPr sz="2200" b="1" spc="-65" dirty="0">
                <a:solidFill>
                  <a:srgbClr val="1F3863"/>
                </a:solidFill>
                <a:latin typeface="Verdana"/>
                <a:cs typeface="Verdana"/>
              </a:rPr>
              <a:t> </a:t>
            </a:r>
            <a:r>
              <a:rPr sz="2200" b="1" dirty="0">
                <a:solidFill>
                  <a:srgbClr val="1F3863"/>
                </a:solidFill>
                <a:latin typeface="Verdana"/>
                <a:cs typeface="Verdana"/>
              </a:rPr>
              <a:t>Core</a:t>
            </a:r>
            <a:r>
              <a:rPr sz="2200" b="1" spc="-75" dirty="0">
                <a:solidFill>
                  <a:srgbClr val="1F3863"/>
                </a:solidFill>
                <a:latin typeface="Verdana"/>
                <a:cs typeface="Verdana"/>
              </a:rPr>
              <a:t> </a:t>
            </a:r>
            <a:r>
              <a:rPr sz="2200" b="1" dirty="0">
                <a:solidFill>
                  <a:srgbClr val="1F3863"/>
                </a:solidFill>
                <a:latin typeface="Verdana"/>
                <a:cs typeface="Verdana"/>
              </a:rPr>
              <a:t>Metadata</a:t>
            </a:r>
            <a:r>
              <a:rPr sz="2200" b="1" spc="-30" dirty="0">
                <a:solidFill>
                  <a:srgbClr val="1F3863"/>
                </a:solidFill>
                <a:latin typeface="Verdana"/>
                <a:cs typeface="Verdana"/>
              </a:rPr>
              <a:t> </a:t>
            </a:r>
            <a:r>
              <a:rPr sz="2200" b="1" dirty="0">
                <a:solidFill>
                  <a:srgbClr val="1F3863"/>
                </a:solidFill>
                <a:latin typeface="Verdana"/>
                <a:cs typeface="Verdana"/>
              </a:rPr>
              <a:t>Profile</a:t>
            </a:r>
            <a:r>
              <a:rPr sz="2200" b="1" spc="-75" dirty="0">
                <a:solidFill>
                  <a:srgbClr val="1F3863"/>
                </a:solidFill>
                <a:latin typeface="Verdana"/>
                <a:cs typeface="Verdana"/>
              </a:rPr>
              <a:t> </a:t>
            </a:r>
            <a:r>
              <a:rPr sz="2200" b="1" spc="-25" dirty="0">
                <a:solidFill>
                  <a:srgbClr val="1F3863"/>
                </a:solidFill>
                <a:latin typeface="Verdana"/>
                <a:cs typeface="Verdana"/>
              </a:rPr>
              <a:t>2.0 </a:t>
            </a:r>
            <a:r>
              <a:rPr sz="2200" b="1" dirty="0">
                <a:solidFill>
                  <a:srgbClr val="1F3863"/>
                </a:solidFill>
                <a:latin typeface="Verdana"/>
                <a:cs typeface="Verdana"/>
              </a:rPr>
              <a:t>(WCMP2)</a:t>
            </a:r>
            <a:r>
              <a:rPr sz="2200" b="1" i="1" dirty="0">
                <a:solidFill>
                  <a:srgbClr val="1F3863"/>
                </a:solidFill>
                <a:latin typeface="Verdana"/>
                <a:cs typeface="Verdana"/>
              </a:rPr>
              <a:t>–</a:t>
            </a:r>
            <a:r>
              <a:rPr sz="2200" b="1" i="1" spc="-45" dirty="0">
                <a:solidFill>
                  <a:srgbClr val="1F3863"/>
                </a:solidFill>
                <a:latin typeface="Verdana"/>
                <a:cs typeface="Verdana"/>
              </a:rPr>
              <a:t> </a:t>
            </a:r>
            <a:r>
              <a:rPr sz="2200" b="1" i="1" dirty="0">
                <a:solidFill>
                  <a:srgbClr val="1F3863"/>
                </a:solidFill>
                <a:latin typeface="Verdana"/>
                <a:cs typeface="Verdana"/>
              </a:rPr>
              <a:t>New</a:t>
            </a:r>
            <a:r>
              <a:rPr sz="2200" b="1" i="1" spc="-85" dirty="0">
                <a:solidFill>
                  <a:srgbClr val="1F3863"/>
                </a:solidFill>
                <a:latin typeface="Verdana"/>
                <a:cs typeface="Verdana"/>
              </a:rPr>
              <a:t> </a:t>
            </a:r>
            <a:r>
              <a:rPr sz="2200" b="1" i="1" dirty="0">
                <a:solidFill>
                  <a:srgbClr val="1F3863"/>
                </a:solidFill>
                <a:latin typeface="Verdana"/>
                <a:cs typeface="Verdana"/>
              </a:rPr>
              <a:t>standard</a:t>
            </a:r>
            <a:r>
              <a:rPr sz="2200" b="1" i="1" spc="-80" dirty="0">
                <a:solidFill>
                  <a:srgbClr val="1F3863"/>
                </a:solidFill>
                <a:latin typeface="Verdana"/>
                <a:cs typeface="Verdana"/>
              </a:rPr>
              <a:t> </a:t>
            </a:r>
            <a:r>
              <a:rPr sz="2200" b="1" i="1" dirty="0">
                <a:solidFill>
                  <a:srgbClr val="1F3863"/>
                </a:solidFill>
                <a:latin typeface="Verdana"/>
                <a:cs typeface="Verdana"/>
              </a:rPr>
              <a:t>for</a:t>
            </a:r>
            <a:r>
              <a:rPr sz="2200" b="1" i="1" spc="-90" dirty="0">
                <a:solidFill>
                  <a:srgbClr val="1F3863"/>
                </a:solidFill>
                <a:latin typeface="Verdana"/>
                <a:cs typeface="Verdana"/>
              </a:rPr>
              <a:t> </a:t>
            </a:r>
            <a:r>
              <a:rPr sz="2200" b="1" i="1" spc="-25" dirty="0">
                <a:solidFill>
                  <a:srgbClr val="1F3863"/>
                </a:solidFill>
                <a:latin typeface="Verdana"/>
                <a:cs typeface="Verdana"/>
              </a:rPr>
              <a:t>WIS </a:t>
            </a:r>
            <a:r>
              <a:rPr sz="2200" b="1" i="1" spc="-10" dirty="0">
                <a:solidFill>
                  <a:srgbClr val="1F3863"/>
                </a:solidFill>
                <a:latin typeface="Verdana"/>
                <a:cs typeface="Verdana"/>
              </a:rPr>
              <a:t>Metadata</a:t>
            </a:r>
            <a:endParaRPr sz="2200">
              <a:latin typeface="Verdana"/>
              <a:cs typeface="Verdana"/>
            </a:endParaRPr>
          </a:p>
          <a:p>
            <a:pPr marL="354965" indent="-342265">
              <a:lnSpc>
                <a:spcPts val="2280"/>
              </a:lnSpc>
              <a:spcBef>
                <a:spcPts val="980"/>
              </a:spcBef>
              <a:buFont typeface="Arial MT"/>
              <a:buChar char="•"/>
              <a:tabLst>
                <a:tab pos="354965" algn="l"/>
              </a:tabLst>
            </a:pPr>
            <a:r>
              <a:rPr sz="2000" dirty="0">
                <a:solidFill>
                  <a:srgbClr val="333333"/>
                </a:solidFill>
                <a:latin typeface="Calibri"/>
                <a:cs typeface="Calibri"/>
              </a:rPr>
              <a:t>Discovery</a:t>
            </a:r>
            <a:r>
              <a:rPr sz="2000" spc="-75" dirty="0">
                <a:solidFill>
                  <a:srgbClr val="333333"/>
                </a:solidFill>
                <a:latin typeface="Calibri"/>
                <a:cs typeface="Calibri"/>
              </a:rPr>
              <a:t> </a:t>
            </a:r>
            <a:r>
              <a:rPr sz="2000" spc="-10" dirty="0">
                <a:solidFill>
                  <a:srgbClr val="333333"/>
                </a:solidFill>
                <a:latin typeface="Calibri"/>
                <a:cs typeface="Calibri"/>
              </a:rPr>
              <a:t>metadata</a:t>
            </a:r>
            <a:r>
              <a:rPr sz="2000" spc="-55" dirty="0">
                <a:solidFill>
                  <a:srgbClr val="333333"/>
                </a:solidFill>
                <a:latin typeface="Calibri"/>
                <a:cs typeface="Calibri"/>
              </a:rPr>
              <a:t> </a:t>
            </a:r>
            <a:r>
              <a:rPr sz="2000" dirty="0">
                <a:solidFill>
                  <a:srgbClr val="333333"/>
                </a:solidFill>
                <a:latin typeface="Calibri"/>
                <a:cs typeface="Calibri"/>
              </a:rPr>
              <a:t>describes</a:t>
            </a:r>
            <a:r>
              <a:rPr sz="2000" spc="-65" dirty="0">
                <a:solidFill>
                  <a:srgbClr val="333333"/>
                </a:solidFill>
                <a:latin typeface="Calibri"/>
                <a:cs typeface="Calibri"/>
              </a:rPr>
              <a:t> </a:t>
            </a:r>
            <a:r>
              <a:rPr sz="2000" dirty="0">
                <a:solidFill>
                  <a:srgbClr val="333333"/>
                </a:solidFill>
                <a:latin typeface="Calibri"/>
                <a:cs typeface="Calibri"/>
              </a:rPr>
              <a:t>a</a:t>
            </a:r>
            <a:r>
              <a:rPr sz="2000" spc="-65" dirty="0">
                <a:solidFill>
                  <a:srgbClr val="333333"/>
                </a:solidFill>
                <a:latin typeface="Calibri"/>
                <a:cs typeface="Calibri"/>
              </a:rPr>
              <a:t> </a:t>
            </a:r>
            <a:r>
              <a:rPr sz="2000" dirty="0">
                <a:solidFill>
                  <a:srgbClr val="333333"/>
                </a:solidFill>
                <a:latin typeface="Calibri"/>
                <a:cs typeface="Calibri"/>
              </a:rPr>
              <a:t>given</a:t>
            </a:r>
            <a:r>
              <a:rPr sz="2000" spc="-75" dirty="0">
                <a:solidFill>
                  <a:srgbClr val="333333"/>
                </a:solidFill>
                <a:latin typeface="Calibri"/>
                <a:cs typeface="Calibri"/>
              </a:rPr>
              <a:t> </a:t>
            </a:r>
            <a:r>
              <a:rPr sz="2000" dirty="0">
                <a:solidFill>
                  <a:srgbClr val="333333"/>
                </a:solidFill>
                <a:latin typeface="Calibri"/>
                <a:cs typeface="Calibri"/>
              </a:rPr>
              <a:t>dataset</a:t>
            </a:r>
            <a:r>
              <a:rPr sz="2000" spc="-45" dirty="0">
                <a:solidFill>
                  <a:srgbClr val="333333"/>
                </a:solidFill>
                <a:latin typeface="Calibri"/>
                <a:cs typeface="Calibri"/>
              </a:rPr>
              <a:t> </a:t>
            </a:r>
            <a:r>
              <a:rPr sz="2000" spc="-25" dirty="0">
                <a:solidFill>
                  <a:srgbClr val="333333"/>
                </a:solidFill>
                <a:latin typeface="Calibri"/>
                <a:cs typeface="Calibri"/>
              </a:rPr>
              <a:t>or</a:t>
            </a:r>
            <a:endParaRPr sz="2000">
              <a:latin typeface="Calibri"/>
              <a:cs typeface="Calibri"/>
            </a:endParaRPr>
          </a:p>
          <a:p>
            <a:pPr marL="355600">
              <a:lnSpc>
                <a:spcPts val="2280"/>
              </a:lnSpc>
            </a:pPr>
            <a:r>
              <a:rPr sz="2000" spc="-10" dirty="0">
                <a:solidFill>
                  <a:srgbClr val="333333"/>
                </a:solidFill>
                <a:latin typeface="Calibri"/>
                <a:cs typeface="Calibri"/>
              </a:rPr>
              <a:t>collection</a:t>
            </a:r>
            <a:endParaRPr sz="2000">
              <a:latin typeface="Calibri"/>
              <a:cs typeface="Calibri"/>
            </a:endParaRPr>
          </a:p>
          <a:p>
            <a:pPr marL="355600" marR="5080" indent="-342900">
              <a:lnSpc>
                <a:spcPts val="2160"/>
              </a:lnSpc>
              <a:spcBef>
                <a:spcPts val="1040"/>
              </a:spcBef>
              <a:buFont typeface="Arial MT"/>
              <a:buChar char="•"/>
              <a:tabLst>
                <a:tab pos="355600" algn="l"/>
              </a:tabLst>
            </a:pPr>
            <a:r>
              <a:rPr sz="2000" dirty="0">
                <a:solidFill>
                  <a:srgbClr val="333333"/>
                </a:solidFill>
                <a:latin typeface="Calibri"/>
                <a:cs typeface="Calibri"/>
              </a:rPr>
              <a:t>Aligning</a:t>
            </a:r>
            <a:r>
              <a:rPr sz="2000" spc="-70" dirty="0">
                <a:solidFill>
                  <a:srgbClr val="333333"/>
                </a:solidFill>
                <a:latin typeface="Calibri"/>
                <a:cs typeface="Calibri"/>
              </a:rPr>
              <a:t> </a:t>
            </a:r>
            <a:r>
              <a:rPr sz="2000" dirty="0">
                <a:solidFill>
                  <a:srgbClr val="333333"/>
                </a:solidFill>
                <a:latin typeface="Calibri"/>
                <a:cs typeface="Calibri"/>
              </a:rPr>
              <a:t>with</a:t>
            </a:r>
            <a:r>
              <a:rPr sz="2000" spc="-45" dirty="0">
                <a:solidFill>
                  <a:srgbClr val="333333"/>
                </a:solidFill>
                <a:latin typeface="Calibri"/>
                <a:cs typeface="Calibri"/>
              </a:rPr>
              <a:t> </a:t>
            </a:r>
            <a:r>
              <a:rPr sz="2000" dirty="0">
                <a:solidFill>
                  <a:srgbClr val="333333"/>
                </a:solidFill>
                <a:latin typeface="Calibri"/>
                <a:cs typeface="Calibri"/>
              </a:rPr>
              <a:t>the</a:t>
            </a:r>
            <a:r>
              <a:rPr sz="2000" spc="-50" dirty="0">
                <a:solidFill>
                  <a:srgbClr val="333333"/>
                </a:solidFill>
                <a:latin typeface="Calibri"/>
                <a:cs typeface="Calibri"/>
              </a:rPr>
              <a:t> </a:t>
            </a:r>
            <a:r>
              <a:rPr sz="2000" dirty="0">
                <a:solidFill>
                  <a:srgbClr val="333333"/>
                </a:solidFill>
                <a:latin typeface="Calibri"/>
                <a:cs typeface="Calibri"/>
              </a:rPr>
              <a:t>WIS</a:t>
            </a:r>
            <a:r>
              <a:rPr sz="2000" spc="-55" dirty="0">
                <a:solidFill>
                  <a:srgbClr val="333333"/>
                </a:solidFill>
                <a:latin typeface="Calibri"/>
                <a:cs typeface="Calibri"/>
              </a:rPr>
              <a:t> </a:t>
            </a:r>
            <a:r>
              <a:rPr sz="2000" dirty="0">
                <a:solidFill>
                  <a:srgbClr val="333333"/>
                </a:solidFill>
                <a:latin typeface="Calibri"/>
                <a:cs typeface="Calibri"/>
              </a:rPr>
              <a:t>2.0</a:t>
            </a:r>
            <a:r>
              <a:rPr sz="2000" spc="-75" dirty="0">
                <a:solidFill>
                  <a:srgbClr val="333333"/>
                </a:solidFill>
                <a:latin typeface="Calibri"/>
                <a:cs typeface="Calibri"/>
              </a:rPr>
              <a:t> </a:t>
            </a:r>
            <a:r>
              <a:rPr sz="2000" dirty="0">
                <a:solidFill>
                  <a:srgbClr val="333333"/>
                </a:solidFill>
                <a:latin typeface="Calibri"/>
                <a:cs typeface="Calibri"/>
              </a:rPr>
              <a:t>Principles,</a:t>
            </a:r>
            <a:r>
              <a:rPr sz="2000" spc="-25" dirty="0">
                <a:solidFill>
                  <a:srgbClr val="333333"/>
                </a:solidFill>
                <a:latin typeface="Calibri"/>
                <a:cs typeface="Calibri"/>
              </a:rPr>
              <a:t> </a:t>
            </a:r>
            <a:r>
              <a:rPr sz="2000" dirty="0">
                <a:solidFill>
                  <a:srgbClr val="333333"/>
                </a:solidFill>
                <a:latin typeface="Calibri"/>
                <a:cs typeface="Calibri"/>
              </a:rPr>
              <a:t>discovery</a:t>
            </a:r>
            <a:r>
              <a:rPr sz="2000" spc="-50" dirty="0">
                <a:solidFill>
                  <a:srgbClr val="333333"/>
                </a:solidFill>
                <a:latin typeface="Calibri"/>
                <a:cs typeface="Calibri"/>
              </a:rPr>
              <a:t> </a:t>
            </a:r>
            <a:r>
              <a:rPr sz="2000" spc="-10" dirty="0">
                <a:solidFill>
                  <a:srgbClr val="333333"/>
                </a:solidFill>
                <a:latin typeface="Calibri"/>
                <a:cs typeface="Calibri"/>
              </a:rPr>
              <a:t>metadata </a:t>
            </a:r>
            <a:r>
              <a:rPr sz="2000" dirty="0">
                <a:solidFill>
                  <a:srgbClr val="333333"/>
                </a:solidFill>
                <a:latin typeface="Calibri"/>
                <a:cs typeface="Calibri"/>
              </a:rPr>
              <a:t>will</a:t>
            </a:r>
            <a:r>
              <a:rPr sz="2000" spc="-40" dirty="0">
                <a:solidFill>
                  <a:srgbClr val="333333"/>
                </a:solidFill>
                <a:latin typeface="Calibri"/>
                <a:cs typeface="Calibri"/>
              </a:rPr>
              <a:t> </a:t>
            </a:r>
            <a:r>
              <a:rPr sz="2000" dirty="0">
                <a:solidFill>
                  <a:srgbClr val="333333"/>
                </a:solidFill>
                <a:latin typeface="Calibri"/>
                <a:cs typeface="Calibri"/>
              </a:rPr>
              <a:t>be</a:t>
            </a:r>
            <a:r>
              <a:rPr sz="2000" spc="-45" dirty="0">
                <a:solidFill>
                  <a:srgbClr val="333333"/>
                </a:solidFill>
                <a:latin typeface="Calibri"/>
                <a:cs typeface="Calibri"/>
              </a:rPr>
              <a:t> </a:t>
            </a:r>
            <a:r>
              <a:rPr sz="2000" dirty="0">
                <a:solidFill>
                  <a:srgbClr val="333333"/>
                </a:solidFill>
                <a:latin typeface="Calibri"/>
                <a:cs typeface="Calibri"/>
              </a:rPr>
              <a:t>published</a:t>
            </a:r>
            <a:r>
              <a:rPr sz="2000" spc="-40" dirty="0">
                <a:solidFill>
                  <a:srgbClr val="333333"/>
                </a:solidFill>
                <a:latin typeface="Calibri"/>
                <a:cs typeface="Calibri"/>
              </a:rPr>
              <a:t> </a:t>
            </a:r>
            <a:r>
              <a:rPr sz="2000" dirty="0">
                <a:solidFill>
                  <a:srgbClr val="333333"/>
                </a:solidFill>
                <a:latin typeface="Calibri"/>
                <a:cs typeface="Calibri"/>
              </a:rPr>
              <a:t>to</a:t>
            </a:r>
            <a:r>
              <a:rPr sz="2000" spc="-40" dirty="0">
                <a:solidFill>
                  <a:srgbClr val="333333"/>
                </a:solidFill>
                <a:latin typeface="Calibri"/>
                <a:cs typeface="Calibri"/>
              </a:rPr>
              <a:t> </a:t>
            </a:r>
            <a:r>
              <a:rPr sz="2000" dirty="0">
                <a:solidFill>
                  <a:srgbClr val="333333"/>
                </a:solidFill>
                <a:latin typeface="Calibri"/>
                <a:cs typeface="Calibri"/>
              </a:rPr>
              <a:t>the</a:t>
            </a:r>
            <a:r>
              <a:rPr sz="2000" spc="-50" dirty="0">
                <a:solidFill>
                  <a:srgbClr val="333333"/>
                </a:solidFill>
                <a:latin typeface="Calibri"/>
                <a:cs typeface="Calibri"/>
              </a:rPr>
              <a:t> </a:t>
            </a:r>
            <a:r>
              <a:rPr sz="2000" dirty="0">
                <a:solidFill>
                  <a:srgbClr val="333333"/>
                </a:solidFill>
                <a:latin typeface="Calibri"/>
                <a:cs typeface="Calibri"/>
              </a:rPr>
              <a:t>Global</a:t>
            </a:r>
            <a:r>
              <a:rPr sz="2000" spc="-40" dirty="0">
                <a:solidFill>
                  <a:srgbClr val="333333"/>
                </a:solidFill>
                <a:latin typeface="Calibri"/>
                <a:cs typeface="Calibri"/>
              </a:rPr>
              <a:t> </a:t>
            </a:r>
            <a:r>
              <a:rPr sz="2000" dirty="0">
                <a:solidFill>
                  <a:srgbClr val="333333"/>
                </a:solidFill>
                <a:latin typeface="Calibri"/>
                <a:cs typeface="Calibri"/>
              </a:rPr>
              <a:t>Discovery</a:t>
            </a:r>
            <a:r>
              <a:rPr sz="2000" spc="-40" dirty="0">
                <a:solidFill>
                  <a:srgbClr val="333333"/>
                </a:solidFill>
                <a:latin typeface="Calibri"/>
                <a:cs typeface="Calibri"/>
              </a:rPr>
              <a:t> </a:t>
            </a:r>
            <a:r>
              <a:rPr sz="2000" spc="-10" dirty="0">
                <a:solidFill>
                  <a:srgbClr val="333333"/>
                </a:solidFill>
                <a:latin typeface="Calibri"/>
                <a:cs typeface="Calibri"/>
              </a:rPr>
              <a:t>Catalogue</a:t>
            </a:r>
            <a:endParaRPr sz="2000">
              <a:latin typeface="Calibri"/>
              <a:cs typeface="Calibri"/>
            </a:endParaRPr>
          </a:p>
          <a:p>
            <a:pPr marL="354965" indent="-342265">
              <a:lnSpc>
                <a:spcPts val="2280"/>
              </a:lnSpc>
              <a:spcBef>
                <a:spcPts val="725"/>
              </a:spcBef>
              <a:buFont typeface="Arial MT"/>
              <a:buChar char="•"/>
              <a:tabLst>
                <a:tab pos="354965" algn="l"/>
              </a:tabLst>
            </a:pPr>
            <a:r>
              <a:rPr sz="2000" dirty="0">
                <a:solidFill>
                  <a:srgbClr val="333333"/>
                </a:solidFill>
                <a:latin typeface="Calibri"/>
                <a:cs typeface="Calibri"/>
              </a:rPr>
              <a:t>WCMP2</a:t>
            </a:r>
            <a:r>
              <a:rPr sz="2000" spc="-55" dirty="0">
                <a:solidFill>
                  <a:srgbClr val="333333"/>
                </a:solidFill>
                <a:latin typeface="Calibri"/>
                <a:cs typeface="Calibri"/>
              </a:rPr>
              <a:t> </a:t>
            </a:r>
            <a:r>
              <a:rPr sz="2000" dirty="0">
                <a:solidFill>
                  <a:srgbClr val="333333"/>
                </a:solidFill>
                <a:latin typeface="Calibri"/>
                <a:cs typeface="Calibri"/>
              </a:rPr>
              <a:t>is</a:t>
            </a:r>
            <a:r>
              <a:rPr sz="2000" spc="-40" dirty="0">
                <a:solidFill>
                  <a:srgbClr val="333333"/>
                </a:solidFill>
                <a:latin typeface="Calibri"/>
                <a:cs typeface="Calibri"/>
              </a:rPr>
              <a:t> </a:t>
            </a:r>
            <a:r>
              <a:rPr sz="2000" dirty="0">
                <a:solidFill>
                  <a:srgbClr val="333333"/>
                </a:solidFill>
                <a:latin typeface="Calibri"/>
                <a:cs typeface="Calibri"/>
              </a:rPr>
              <a:t>an</a:t>
            </a:r>
            <a:r>
              <a:rPr sz="2000" spc="-30" dirty="0">
                <a:solidFill>
                  <a:srgbClr val="333333"/>
                </a:solidFill>
                <a:latin typeface="Calibri"/>
                <a:cs typeface="Calibri"/>
              </a:rPr>
              <a:t> </a:t>
            </a:r>
            <a:r>
              <a:rPr sz="2000" dirty="0">
                <a:solidFill>
                  <a:srgbClr val="333333"/>
                </a:solidFill>
                <a:latin typeface="Calibri"/>
                <a:cs typeface="Calibri"/>
              </a:rPr>
              <a:t>extension</a:t>
            </a:r>
            <a:r>
              <a:rPr sz="2000" spc="-15" dirty="0">
                <a:solidFill>
                  <a:srgbClr val="333333"/>
                </a:solidFill>
                <a:latin typeface="Calibri"/>
                <a:cs typeface="Calibri"/>
              </a:rPr>
              <a:t> </a:t>
            </a:r>
            <a:r>
              <a:rPr sz="2000" dirty="0">
                <a:solidFill>
                  <a:srgbClr val="333333"/>
                </a:solidFill>
                <a:latin typeface="Calibri"/>
                <a:cs typeface="Calibri"/>
              </a:rPr>
              <a:t>of</a:t>
            </a:r>
            <a:r>
              <a:rPr sz="2000" spc="-45" dirty="0">
                <a:solidFill>
                  <a:srgbClr val="333333"/>
                </a:solidFill>
                <a:latin typeface="Calibri"/>
                <a:cs typeface="Calibri"/>
              </a:rPr>
              <a:t> </a:t>
            </a:r>
            <a:r>
              <a:rPr sz="2000" dirty="0">
                <a:solidFill>
                  <a:srgbClr val="333333"/>
                </a:solidFill>
                <a:latin typeface="Calibri"/>
                <a:cs typeface="Calibri"/>
              </a:rPr>
              <a:t>the</a:t>
            </a:r>
            <a:r>
              <a:rPr sz="2000" spc="-35" dirty="0">
                <a:solidFill>
                  <a:srgbClr val="333333"/>
                </a:solidFill>
                <a:latin typeface="Calibri"/>
                <a:cs typeface="Calibri"/>
              </a:rPr>
              <a:t> </a:t>
            </a:r>
            <a:r>
              <a:rPr sz="2000" spc="-10" dirty="0">
                <a:solidFill>
                  <a:srgbClr val="333333"/>
                </a:solidFill>
                <a:latin typeface="Calibri"/>
                <a:cs typeface="Calibri"/>
              </a:rPr>
              <a:t>International</a:t>
            </a:r>
            <a:endParaRPr sz="2000">
              <a:latin typeface="Calibri"/>
              <a:cs typeface="Calibri"/>
            </a:endParaRPr>
          </a:p>
          <a:p>
            <a:pPr marL="355600">
              <a:lnSpc>
                <a:spcPts val="2280"/>
              </a:lnSpc>
            </a:pPr>
            <a:r>
              <a:rPr sz="2000" dirty="0">
                <a:solidFill>
                  <a:srgbClr val="333333"/>
                </a:solidFill>
                <a:latin typeface="Calibri"/>
                <a:cs typeface="Calibri"/>
              </a:rPr>
              <a:t>Standard</a:t>
            </a:r>
            <a:r>
              <a:rPr sz="2000" spc="-35" dirty="0">
                <a:solidFill>
                  <a:srgbClr val="333333"/>
                </a:solidFill>
                <a:latin typeface="Calibri"/>
                <a:cs typeface="Calibri"/>
              </a:rPr>
              <a:t> </a:t>
            </a:r>
            <a:r>
              <a:rPr sz="2000" dirty="0">
                <a:solidFill>
                  <a:srgbClr val="333333"/>
                </a:solidFill>
                <a:latin typeface="Calibri"/>
                <a:cs typeface="Calibri"/>
              </a:rPr>
              <a:t>OGC</a:t>
            </a:r>
            <a:r>
              <a:rPr sz="2000" spc="-45" dirty="0">
                <a:solidFill>
                  <a:srgbClr val="333333"/>
                </a:solidFill>
                <a:latin typeface="Calibri"/>
                <a:cs typeface="Calibri"/>
              </a:rPr>
              <a:t> </a:t>
            </a:r>
            <a:r>
              <a:rPr sz="2000" dirty="0">
                <a:solidFill>
                  <a:srgbClr val="333333"/>
                </a:solidFill>
                <a:latin typeface="Calibri"/>
                <a:cs typeface="Calibri"/>
              </a:rPr>
              <a:t>API</a:t>
            </a:r>
            <a:r>
              <a:rPr sz="2000" spc="-25" dirty="0">
                <a:solidFill>
                  <a:srgbClr val="333333"/>
                </a:solidFill>
                <a:latin typeface="Calibri"/>
                <a:cs typeface="Calibri"/>
              </a:rPr>
              <a:t> </a:t>
            </a:r>
            <a:r>
              <a:rPr sz="2000" dirty="0">
                <a:solidFill>
                  <a:srgbClr val="333333"/>
                </a:solidFill>
                <a:latin typeface="Calibri"/>
                <a:cs typeface="Calibri"/>
              </a:rPr>
              <a:t>-</a:t>
            </a:r>
            <a:r>
              <a:rPr sz="2000" spc="-35" dirty="0">
                <a:solidFill>
                  <a:srgbClr val="333333"/>
                </a:solidFill>
                <a:latin typeface="Calibri"/>
                <a:cs typeface="Calibri"/>
              </a:rPr>
              <a:t> </a:t>
            </a:r>
            <a:r>
              <a:rPr sz="2000" spc="-10" dirty="0">
                <a:solidFill>
                  <a:srgbClr val="333333"/>
                </a:solidFill>
                <a:latin typeface="Calibri"/>
                <a:cs typeface="Calibri"/>
              </a:rPr>
              <a:t>Records</a:t>
            </a:r>
            <a:endParaRPr sz="2000">
              <a:latin typeface="Calibri"/>
              <a:cs typeface="Calibri"/>
            </a:endParaRPr>
          </a:p>
        </p:txBody>
      </p:sp>
      <p:pic>
        <p:nvPicPr>
          <p:cNvPr id="12" name="object 5"/>
          <p:cNvPicPr/>
          <p:nvPr/>
        </p:nvPicPr>
        <p:blipFill>
          <a:blip r:embed="rId2" cstate="print"/>
          <a:stretch>
            <a:fillRect/>
          </a:stretch>
        </p:blipFill>
        <p:spPr>
          <a:xfrm>
            <a:off x="6733540" y="1587880"/>
            <a:ext cx="5238750" cy="3267075"/>
          </a:xfrm>
          <a:prstGeom prst="rect">
            <a:avLst/>
          </a:prstGeom>
        </p:spPr>
      </p:pic>
      <p:sp>
        <p:nvSpPr>
          <p:cNvPr id="13" name="Rectangle 5">
            <a:extLst>
              <a:ext uri="{FF2B5EF4-FFF2-40B4-BE49-F238E27FC236}">
                <a16:creationId xmlns:a16="http://schemas.microsoft.com/office/drawing/2014/main" xmlns="" id="{700F0E71-DF08-3A7C-DBA4-85F60378B09A}"/>
              </a:ext>
            </a:extLst>
          </p:cNvPr>
          <p:cNvSpPr/>
          <p:nvPr/>
        </p:nvSpPr>
        <p:spPr>
          <a:xfrm>
            <a:off x="-53788" y="-13415"/>
            <a:ext cx="12245788" cy="734218"/>
          </a:xfrm>
          <a:prstGeom prst="rect">
            <a:avLst/>
          </a:prstGeom>
          <a:solidFill>
            <a:srgbClr val="034D9E"/>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smtClean="0">
                <a:ln>
                  <a:noFill/>
                </a:ln>
                <a:solidFill>
                  <a:prstClr val="white"/>
                </a:solidFill>
                <a:effectLst/>
                <a:uLnTx/>
                <a:uFillTx/>
                <a:latin typeface="Calibri"/>
                <a:ea typeface="+mn-ea"/>
                <a:cs typeface="+mn-cs"/>
              </a:rPr>
              <a:t>The Manual On The WIS Metadata</a:t>
            </a:r>
            <a:endParaRPr kumimoji="0" lang="aa-ET" sz="3200" b="1"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6781426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object 2"/>
          <p:cNvSpPr txBox="1">
            <a:spLocks/>
          </p:cNvSpPr>
          <p:nvPr/>
        </p:nvSpPr>
        <p:spPr>
          <a:xfrm>
            <a:off x="390144" y="1856233"/>
            <a:ext cx="5864352" cy="2018501"/>
          </a:xfrm>
          <a:prstGeom prst="rect">
            <a:avLst/>
          </a:prstGeom>
        </p:spPr>
        <p:txBody>
          <a:bodyPr vert="horz" wrap="square" lIns="0" tIns="12700" rIns="0" bIns="0" rtlCol="0">
            <a:spAutoFit/>
          </a:bodyPr>
          <a:lstStyle>
            <a:lvl1pPr marL="228600" indent="-228600" algn="ct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ctr"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ctr"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ctr"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ctr"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07314" marR="97790">
              <a:lnSpc>
                <a:spcPct val="120000"/>
              </a:lnSpc>
              <a:spcBef>
                <a:spcPts val="100"/>
              </a:spcBef>
            </a:pPr>
            <a:r>
              <a:rPr lang="en-US" sz="2000" b="1" smtClean="0">
                <a:latin typeface="Verdana"/>
                <a:cs typeface="Verdana"/>
              </a:rPr>
              <a:t>WIS2</a:t>
            </a:r>
            <a:r>
              <a:rPr lang="en-US" sz="2000" b="1" spc="-30" smtClean="0">
                <a:latin typeface="Verdana"/>
                <a:cs typeface="Verdana"/>
              </a:rPr>
              <a:t> </a:t>
            </a:r>
            <a:r>
              <a:rPr lang="en-US" sz="2000" b="1" smtClean="0">
                <a:latin typeface="Verdana"/>
                <a:cs typeface="Verdana"/>
              </a:rPr>
              <a:t>Topic</a:t>
            </a:r>
            <a:r>
              <a:rPr lang="en-US" sz="2000" b="1" spc="-40" smtClean="0">
                <a:latin typeface="Verdana"/>
                <a:cs typeface="Verdana"/>
              </a:rPr>
              <a:t> </a:t>
            </a:r>
            <a:r>
              <a:rPr lang="en-US" sz="2000" b="1" smtClean="0">
                <a:latin typeface="Verdana"/>
                <a:cs typeface="Verdana"/>
              </a:rPr>
              <a:t>Hierarchy</a:t>
            </a:r>
            <a:r>
              <a:rPr lang="en-US" sz="2000" b="1" spc="-20" smtClean="0">
                <a:latin typeface="Verdana"/>
                <a:cs typeface="Verdana"/>
              </a:rPr>
              <a:t> </a:t>
            </a:r>
            <a:r>
              <a:rPr lang="en-US" sz="2000" smtClean="0">
                <a:latin typeface="Verdana"/>
                <a:cs typeface="Verdana"/>
              </a:rPr>
              <a:t>–</a:t>
            </a:r>
            <a:r>
              <a:rPr lang="en-US" sz="2000" spc="-20" smtClean="0">
                <a:latin typeface="Verdana"/>
                <a:cs typeface="Verdana"/>
              </a:rPr>
              <a:t> </a:t>
            </a:r>
            <a:r>
              <a:rPr lang="en-US" sz="2000" smtClean="0"/>
              <a:t>“Backbone”</a:t>
            </a:r>
            <a:r>
              <a:rPr lang="en-US" sz="2000" spc="-55" smtClean="0"/>
              <a:t> </a:t>
            </a:r>
            <a:r>
              <a:rPr lang="en-US" sz="2000" spc="-25" smtClean="0"/>
              <a:t>of </a:t>
            </a:r>
            <a:r>
              <a:rPr lang="en-US" sz="2000" smtClean="0"/>
              <a:t>the</a:t>
            </a:r>
            <a:r>
              <a:rPr lang="en-US" sz="2000" spc="-30" smtClean="0"/>
              <a:t> </a:t>
            </a:r>
            <a:r>
              <a:rPr lang="en-US" sz="2000" smtClean="0"/>
              <a:t>notification</a:t>
            </a:r>
            <a:r>
              <a:rPr lang="en-US" sz="2000" spc="-55" smtClean="0"/>
              <a:t> </a:t>
            </a:r>
            <a:r>
              <a:rPr lang="en-US" sz="2000" smtClean="0"/>
              <a:t>architecture</a:t>
            </a:r>
            <a:r>
              <a:rPr lang="en-US" sz="2000" spc="-65" smtClean="0"/>
              <a:t> </a:t>
            </a:r>
            <a:r>
              <a:rPr lang="en-US" sz="2000" smtClean="0"/>
              <a:t>where</a:t>
            </a:r>
            <a:r>
              <a:rPr lang="en-US" sz="2000" spc="-35" smtClean="0"/>
              <a:t> </a:t>
            </a:r>
            <a:r>
              <a:rPr lang="en-US" sz="2000" spc="-25" smtClean="0"/>
              <a:t>the </a:t>
            </a:r>
            <a:r>
              <a:rPr lang="en-US" sz="2000" smtClean="0"/>
              <a:t>messages</a:t>
            </a:r>
            <a:r>
              <a:rPr lang="en-US" sz="2000" spc="-60" smtClean="0"/>
              <a:t> </a:t>
            </a:r>
            <a:r>
              <a:rPr lang="en-US" sz="2000" smtClean="0"/>
              <a:t>will</a:t>
            </a:r>
            <a:r>
              <a:rPr lang="en-US" sz="2000" spc="-10" smtClean="0"/>
              <a:t> </a:t>
            </a:r>
            <a:r>
              <a:rPr lang="en-US" sz="2000" smtClean="0"/>
              <a:t>be</a:t>
            </a:r>
            <a:r>
              <a:rPr lang="en-US" sz="2000" spc="-35" smtClean="0"/>
              <a:t> </a:t>
            </a:r>
            <a:r>
              <a:rPr lang="en-US" sz="2000" spc="-10" smtClean="0"/>
              <a:t>available</a:t>
            </a:r>
          </a:p>
          <a:p>
            <a:pPr>
              <a:lnSpc>
                <a:spcPct val="100000"/>
              </a:lnSpc>
              <a:spcBef>
                <a:spcPts val="1680"/>
              </a:spcBef>
            </a:pPr>
            <a:r>
              <a:rPr lang="en-US" sz="2000" b="1" smtClean="0">
                <a:latin typeface="Verdana"/>
                <a:cs typeface="Verdana"/>
              </a:rPr>
              <a:t>WIS2</a:t>
            </a:r>
            <a:r>
              <a:rPr lang="en-US" sz="2000" b="1" spc="-30" smtClean="0">
                <a:latin typeface="Verdana"/>
                <a:cs typeface="Verdana"/>
              </a:rPr>
              <a:t> </a:t>
            </a:r>
            <a:r>
              <a:rPr lang="en-US" sz="2000" b="1" smtClean="0">
                <a:latin typeface="Verdana"/>
                <a:cs typeface="Verdana"/>
              </a:rPr>
              <a:t>Notification</a:t>
            </a:r>
            <a:r>
              <a:rPr lang="en-US" sz="2000" b="1" spc="-45" smtClean="0">
                <a:latin typeface="Verdana"/>
                <a:cs typeface="Verdana"/>
              </a:rPr>
              <a:t> </a:t>
            </a:r>
            <a:r>
              <a:rPr lang="en-US" sz="2000" b="1" smtClean="0">
                <a:latin typeface="Verdana"/>
                <a:cs typeface="Verdana"/>
              </a:rPr>
              <a:t>Message</a:t>
            </a:r>
            <a:r>
              <a:rPr lang="en-US" sz="2000" b="1" spc="-35" smtClean="0">
                <a:latin typeface="Verdana"/>
                <a:cs typeface="Verdana"/>
              </a:rPr>
              <a:t> </a:t>
            </a:r>
            <a:r>
              <a:rPr lang="en-US" sz="2000" smtClean="0">
                <a:latin typeface="Verdana"/>
                <a:cs typeface="Verdana"/>
              </a:rPr>
              <a:t>–</a:t>
            </a:r>
            <a:r>
              <a:rPr lang="en-US" sz="2000" spc="-25" smtClean="0">
                <a:latin typeface="Verdana"/>
                <a:cs typeface="Verdana"/>
              </a:rPr>
              <a:t> </a:t>
            </a:r>
            <a:r>
              <a:rPr lang="en-US" sz="2000" smtClean="0"/>
              <a:t>Format</a:t>
            </a:r>
            <a:r>
              <a:rPr lang="en-US" sz="2000" spc="-45" smtClean="0"/>
              <a:t> </a:t>
            </a:r>
            <a:r>
              <a:rPr lang="en-US" sz="2000" spc="-25" smtClean="0"/>
              <a:t>of</a:t>
            </a:r>
          </a:p>
          <a:p>
            <a:pPr marL="635">
              <a:lnSpc>
                <a:spcPct val="100000"/>
              </a:lnSpc>
              <a:spcBef>
                <a:spcPts val="480"/>
              </a:spcBef>
            </a:pPr>
            <a:r>
              <a:rPr lang="en-US" sz="2000" smtClean="0"/>
              <a:t>the</a:t>
            </a:r>
            <a:r>
              <a:rPr lang="en-US" sz="2000" spc="-35" smtClean="0"/>
              <a:t> </a:t>
            </a:r>
            <a:r>
              <a:rPr lang="en-US" sz="2000" smtClean="0"/>
              <a:t>Notification</a:t>
            </a:r>
            <a:r>
              <a:rPr lang="en-US" sz="2000" spc="-50" smtClean="0"/>
              <a:t> </a:t>
            </a:r>
            <a:r>
              <a:rPr lang="en-US" sz="2000" spc="-10" smtClean="0"/>
              <a:t>Messages</a:t>
            </a:r>
            <a:endParaRPr lang="en-US" sz="2000" spc="-10" dirty="0"/>
          </a:p>
        </p:txBody>
      </p:sp>
      <p:sp>
        <p:nvSpPr>
          <p:cNvPr id="28" name="object 3"/>
          <p:cNvSpPr/>
          <p:nvPr/>
        </p:nvSpPr>
        <p:spPr>
          <a:xfrm>
            <a:off x="8129903" y="5463955"/>
            <a:ext cx="401955" cy="186055"/>
          </a:xfrm>
          <a:custGeom>
            <a:avLst/>
            <a:gdLst/>
            <a:ahLst/>
            <a:cxnLst/>
            <a:rect l="l" t="t" r="r" b="b"/>
            <a:pathLst>
              <a:path w="401954" h="186054">
                <a:moveTo>
                  <a:pt x="401332" y="0"/>
                </a:moveTo>
                <a:lnTo>
                  <a:pt x="0" y="0"/>
                </a:lnTo>
                <a:lnTo>
                  <a:pt x="0" y="185495"/>
                </a:lnTo>
                <a:lnTo>
                  <a:pt x="401332" y="185495"/>
                </a:lnTo>
                <a:lnTo>
                  <a:pt x="401332" y="165620"/>
                </a:lnTo>
                <a:lnTo>
                  <a:pt x="44648" y="165620"/>
                </a:lnTo>
                <a:lnTo>
                  <a:pt x="58193" y="156677"/>
                </a:lnTo>
                <a:lnTo>
                  <a:pt x="30099" y="156677"/>
                </a:lnTo>
                <a:lnTo>
                  <a:pt x="30099" y="28486"/>
                </a:lnTo>
                <a:lnTo>
                  <a:pt x="58509" y="28486"/>
                </a:lnTo>
                <a:lnTo>
                  <a:pt x="45149" y="19874"/>
                </a:lnTo>
                <a:lnTo>
                  <a:pt x="401332" y="19874"/>
                </a:lnTo>
                <a:lnTo>
                  <a:pt x="401332" y="0"/>
                </a:lnTo>
                <a:close/>
              </a:path>
              <a:path w="401954" h="186054">
                <a:moveTo>
                  <a:pt x="287454" y="101028"/>
                </a:moveTo>
                <a:lnTo>
                  <a:pt x="259862" y="101028"/>
                </a:lnTo>
                <a:lnTo>
                  <a:pt x="357185" y="165620"/>
                </a:lnTo>
                <a:lnTo>
                  <a:pt x="401332" y="165620"/>
                </a:lnTo>
                <a:lnTo>
                  <a:pt x="401332" y="156346"/>
                </a:lnTo>
                <a:lnTo>
                  <a:pt x="371232" y="156346"/>
                </a:lnTo>
                <a:lnTo>
                  <a:pt x="287454" y="101028"/>
                </a:lnTo>
                <a:close/>
              </a:path>
              <a:path w="401954" h="186054">
                <a:moveTo>
                  <a:pt x="58509" y="28486"/>
                </a:moveTo>
                <a:lnTo>
                  <a:pt x="30099" y="28486"/>
                </a:lnTo>
                <a:lnTo>
                  <a:pt x="127924" y="91753"/>
                </a:lnTo>
                <a:lnTo>
                  <a:pt x="30099" y="156677"/>
                </a:lnTo>
                <a:lnTo>
                  <a:pt x="58193" y="156677"/>
                </a:lnTo>
                <a:lnTo>
                  <a:pt x="142472" y="101028"/>
                </a:lnTo>
                <a:lnTo>
                  <a:pt x="171034" y="101028"/>
                </a:lnTo>
                <a:lnTo>
                  <a:pt x="58509" y="28486"/>
                </a:lnTo>
                <a:close/>
              </a:path>
              <a:path w="401954" h="186054">
                <a:moveTo>
                  <a:pt x="401332" y="28818"/>
                </a:moveTo>
                <a:lnTo>
                  <a:pt x="371232" y="28818"/>
                </a:lnTo>
                <a:lnTo>
                  <a:pt x="371232" y="156346"/>
                </a:lnTo>
                <a:lnTo>
                  <a:pt x="401332" y="156346"/>
                </a:lnTo>
                <a:lnTo>
                  <a:pt x="401332" y="28818"/>
                </a:lnTo>
                <a:close/>
              </a:path>
              <a:path w="401954" h="186054">
                <a:moveTo>
                  <a:pt x="171034" y="101028"/>
                </a:moveTo>
                <a:lnTo>
                  <a:pt x="208692" y="130840"/>
                </a:lnTo>
                <a:lnTo>
                  <a:pt x="216217" y="128853"/>
                </a:lnTo>
                <a:lnTo>
                  <a:pt x="222237" y="125209"/>
                </a:lnTo>
                <a:lnTo>
                  <a:pt x="233061" y="118253"/>
                </a:lnTo>
                <a:lnTo>
                  <a:pt x="197656" y="118253"/>
                </a:lnTo>
                <a:lnTo>
                  <a:pt x="193642" y="115603"/>
                </a:lnTo>
                <a:lnTo>
                  <a:pt x="171034" y="101028"/>
                </a:lnTo>
                <a:close/>
              </a:path>
              <a:path w="401954" h="186054">
                <a:moveTo>
                  <a:pt x="401332" y="19874"/>
                </a:moveTo>
                <a:lnTo>
                  <a:pt x="356683" y="19874"/>
                </a:lnTo>
                <a:lnTo>
                  <a:pt x="207689" y="115603"/>
                </a:lnTo>
                <a:lnTo>
                  <a:pt x="203676" y="118253"/>
                </a:lnTo>
                <a:lnTo>
                  <a:pt x="233061" y="118253"/>
                </a:lnTo>
                <a:lnTo>
                  <a:pt x="259862" y="101028"/>
                </a:lnTo>
                <a:lnTo>
                  <a:pt x="287454" y="101028"/>
                </a:lnTo>
                <a:lnTo>
                  <a:pt x="273407" y="91753"/>
                </a:lnTo>
                <a:lnTo>
                  <a:pt x="371232" y="28818"/>
                </a:lnTo>
                <a:lnTo>
                  <a:pt x="401332" y="28818"/>
                </a:lnTo>
                <a:lnTo>
                  <a:pt x="401332" y="19874"/>
                </a:lnTo>
                <a:close/>
              </a:path>
            </a:pathLst>
          </a:custGeom>
          <a:solidFill>
            <a:srgbClr val="00AFEF"/>
          </a:solidFill>
        </p:spPr>
        <p:txBody>
          <a:bodyPr wrap="square" lIns="0" tIns="0" rIns="0" bIns="0" rtlCol="0"/>
          <a:lstStyle/>
          <a:p>
            <a:endParaRPr/>
          </a:p>
        </p:txBody>
      </p:sp>
      <p:sp>
        <p:nvSpPr>
          <p:cNvPr id="29" name="object 4"/>
          <p:cNvSpPr/>
          <p:nvPr/>
        </p:nvSpPr>
        <p:spPr>
          <a:xfrm>
            <a:off x="8149884" y="5765622"/>
            <a:ext cx="375285" cy="196215"/>
          </a:xfrm>
          <a:custGeom>
            <a:avLst/>
            <a:gdLst/>
            <a:ahLst/>
            <a:cxnLst/>
            <a:rect l="l" t="t" r="r" b="b"/>
            <a:pathLst>
              <a:path w="375284" h="196214">
                <a:moveTo>
                  <a:pt x="374888" y="0"/>
                </a:moveTo>
                <a:lnTo>
                  <a:pt x="0" y="0"/>
                </a:lnTo>
                <a:lnTo>
                  <a:pt x="0" y="196206"/>
                </a:lnTo>
                <a:lnTo>
                  <a:pt x="374888" y="196206"/>
                </a:lnTo>
                <a:lnTo>
                  <a:pt x="374888" y="175184"/>
                </a:lnTo>
                <a:lnTo>
                  <a:pt x="41706" y="175184"/>
                </a:lnTo>
                <a:lnTo>
                  <a:pt x="54359" y="165724"/>
                </a:lnTo>
                <a:lnTo>
                  <a:pt x="28116" y="165724"/>
                </a:lnTo>
                <a:lnTo>
                  <a:pt x="28116" y="30131"/>
                </a:lnTo>
                <a:lnTo>
                  <a:pt x="54653" y="30131"/>
                </a:lnTo>
                <a:lnTo>
                  <a:pt x="42174" y="21022"/>
                </a:lnTo>
                <a:lnTo>
                  <a:pt x="374888" y="21022"/>
                </a:lnTo>
                <a:lnTo>
                  <a:pt x="374888" y="0"/>
                </a:lnTo>
                <a:close/>
              </a:path>
              <a:path w="375284" h="196214">
                <a:moveTo>
                  <a:pt x="268513" y="106862"/>
                </a:moveTo>
                <a:lnTo>
                  <a:pt x="242740" y="106862"/>
                </a:lnTo>
                <a:lnTo>
                  <a:pt x="333650" y="175184"/>
                </a:lnTo>
                <a:lnTo>
                  <a:pt x="374888" y="175184"/>
                </a:lnTo>
                <a:lnTo>
                  <a:pt x="374888" y="165374"/>
                </a:lnTo>
                <a:lnTo>
                  <a:pt x="346771" y="165374"/>
                </a:lnTo>
                <a:lnTo>
                  <a:pt x="268513" y="106862"/>
                </a:lnTo>
                <a:close/>
              </a:path>
              <a:path w="375284" h="196214">
                <a:moveTo>
                  <a:pt x="54653" y="30131"/>
                </a:moveTo>
                <a:lnTo>
                  <a:pt x="28116" y="30131"/>
                </a:lnTo>
                <a:lnTo>
                  <a:pt x="119495" y="97052"/>
                </a:lnTo>
                <a:lnTo>
                  <a:pt x="28116" y="165724"/>
                </a:lnTo>
                <a:lnTo>
                  <a:pt x="54359" y="165724"/>
                </a:lnTo>
                <a:lnTo>
                  <a:pt x="133085" y="106862"/>
                </a:lnTo>
                <a:lnTo>
                  <a:pt x="159765" y="106862"/>
                </a:lnTo>
                <a:lnTo>
                  <a:pt x="54653" y="30131"/>
                </a:lnTo>
                <a:close/>
              </a:path>
              <a:path w="375284" h="196214">
                <a:moveTo>
                  <a:pt x="374888" y="30482"/>
                </a:moveTo>
                <a:lnTo>
                  <a:pt x="346771" y="30482"/>
                </a:lnTo>
                <a:lnTo>
                  <a:pt x="346771" y="165374"/>
                </a:lnTo>
                <a:lnTo>
                  <a:pt x="374888" y="165374"/>
                </a:lnTo>
                <a:lnTo>
                  <a:pt x="374888" y="30482"/>
                </a:lnTo>
                <a:close/>
              </a:path>
              <a:path w="375284" h="196214">
                <a:moveTo>
                  <a:pt x="159765" y="106862"/>
                </a:moveTo>
                <a:lnTo>
                  <a:pt x="133085" y="106862"/>
                </a:lnTo>
                <a:lnTo>
                  <a:pt x="168231" y="132439"/>
                </a:lnTo>
                <a:lnTo>
                  <a:pt x="173854" y="136293"/>
                </a:lnTo>
                <a:lnTo>
                  <a:pt x="180883" y="138395"/>
                </a:lnTo>
                <a:lnTo>
                  <a:pt x="194942" y="138395"/>
                </a:lnTo>
                <a:lnTo>
                  <a:pt x="201971" y="136293"/>
                </a:lnTo>
                <a:lnTo>
                  <a:pt x="207594" y="132439"/>
                </a:lnTo>
                <a:lnTo>
                  <a:pt x="217704" y="125081"/>
                </a:lnTo>
                <a:lnTo>
                  <a:pt x="184632" y="125081"/>
                </a:lnTo>
                <a:lnTo>
                  <a:pt x="180883" y="122278"/>
                </a:lnTo>
                <a:lnTo>
                  <a:pt x="159765" y="106862"/>
                </a:lnTo>
                <a:close/>
              </a:path>
              <a:path w="375284" h="196214">
                <a:moveTo>
                  <a:pt x="374888" y="21022"/>
                </a:moveTo>
                <a:lnTo>
                  <a:pt x="333181" y="21022"/>
                </a:lnTo>
                <a:lnTo>
                  <a:pt x="194004" y="122278"/>
                </a:lnTo>
                <a:lnTo>
                  <a:pt x="190255" y="125081"/>
                </a:lnTo>
                <a:lnTo>
                  <a:pt x="217704" y="125081"/>
                </a:lnTo>
                <a:lnTo>
                  <a:pt x="242740" y="106862"/>
                </a:lnTo>
                <a:lnTo>
                  <a:pt x="268513" y="106862"/>
                </a:lnTo>
                <a:lnTo>
                  <a:pt x="255392" y="97052"/>
                </a:lnTo>
                <a:lnTo>
                  <a:pt x="346771" y="30482"/>
                </a:lnTo>
                <a:lnTo>
                  <a:pt x="374888" y="30482"/>
                </a:lnTo>
                <a:lnTo>
                  <a:pt x="374888" y="21022"/>
                </a:lnTo>
                <a:close/>
              </a:path>
            </a:pathLst>
          </a:custGeom>
          <a:solidFill>
            <a:srgbClr val="000000"/>
          </a:solidFill>
        </p:spPr>
        <p:txBody>
          <a:bodyPr wrap="square" lIns="0" tIns="0" rIns="0" bIns="0" rtlCol="0"/>
          <a:lstStyle/>
          <a:p>
            <a:endParaRPr/>
          </a:p>
        </p:txBody>
      </p:sp>
      <p:sp>
        <p:nvSpPr>
          <p:cNvPr id="31" name="object 5"/>
          <p:cNvSpPr/>
          <p:nvPr/>
        </p:nvSpPr>
        <p:spPr>
          <a:xfrm>
            <a:off x="8617966" y="5561838"/>
            <a:ext cx="212725" cy="321945"/>
          </a:xfrm>
          <a:custGeom>
            <a:avLst/>
            <a:gdLst/>
            <a:ahLst/>
            <a:cxnLst/>
            <a:rect l="l" t="t" r="r" b="b"/>
            <a:pathLst>
              <a:path w="212725" h="321945">
                <a:moveTo>
                  <a:pt x="0" y="0"/>
                </a:moveTo>
                <a:lnTo>
                  <a:pt x="41362" y="1383"/>
                </a:lnTo>
                <a:lnTo>
                  <a:pt x="75152" y="5159"/>
                </a:lnTo>
                <a:lnTo>
                  <a:pt x="97940" y="10769"/>
                </a:lnTo>
                <a:lnTo>
                  <a:pt x="106299" y="17653"/>
                </a:lnTo>
                <a:lnTo>
                  <a:pt x="106299" y="142925"/>
                </a:lnTo>
                <a:lnTo>
                  <a:pt x="114659" y="149826"/>
                </a:lnTo>
                <a:lnTo>
                  <a:pt x="137461" y="155462"/>
                </a:lnTo>
                <a:lnTo>
                  <a:pt x="171289" y="159261"/>
                </a:lnTo>
                <a:lnTo>
                  <a:pt x="212725" y="160655"/>
                </a:lnTo>
                <a:lnTo>
                  <a:pt x="171289" y="162048"/>
                </a:lnTo>
                <a:lnTo>
                  <a:pt x="137461" y="165847"/>
                </a:lnTo>
                <a:lnTo>
                  <a:pt x="114659" y="171483"/>
                </a:lnTo>
                <a:lnTo>
                  <a:pt x="106299" y="178384"/>
                </a:lnTo>
                <a:lnTo>
                  <a:pt x="106299" y="303656"/>
                </a:lnTo>
                <a:lnTo>
                  <a:pt x="97940" y="310558"/>
                </a:lnTo>
                <a:lnTo>
                  <a:pt x="75152" y="316193"/>
                </a:lnTo>
                <a:lnTo>
                  <a:pt x="41362" y="319992"/>
                </a:lnTo>
                <a:lnTo>
                  <a:pt x="0" y="321386"/>
                </a:lnTo>
              </a:path>
            </a:pathLst>
          </a:custGeom>
          <a:ln w="6350">
            <a:solidFill>
              <a:srgbClr val="4471C4"/>
            </a:solidFill>
          </a:ln>
        </p:spPr>
        <p:txBody>
          <a:bodyPr wrap="square" lIns="0" tIns="0" rIns="0" bIns="0" rtlCol="0"/>
          <a:lstStyle/>
          <a:p>
            <a:endParaRPr/>
          </a:p>
        </p:txBody>
      </p:sp>
      <p:sp>
        <p:nvSpPr>
          <p:cNvPr id="32" name="object 6"/>
          <p:cNvSpPr txBox="1"/>
          <p:nvPr/>
        </p:nvSpPr>
        <p:spPr>
          <a:xfrm>
            <a:off x="320852" y="5522345"/>
            <a:ext cx="11507470" cy="1144270"/>
          </a:xfrm>
          <a:prstGeom prst="rect">
            <a:avLst/>
          </a:prstGeom>
          <a:solidFill>
            <a:schemeClr val="bg1"/>
          </a:solidFill>
        </p:spPr>
        <p:txBody>
          <a:bodyPr vert="horz" wrap="square" lIns="0" tIns="100330" rIns="0" bIns="0" rtlCol="0">
            <a:spAutoFit/>
          </a:bodyPr>
          <a:lstStyle/>
          <a:p>
            <a:pPr marR="1179195" algn="r">
              <a:lnSpc>
                <a:spcPct val="100000"/>
              </a:lnSpc>
              <a:spcBef>
                <a:spcPts val="790"/>
              </a:spcBef>
            </a:pPr>
            <a:r>
              <a:rPr sz="1200" dirty="0">
                <a:latin typeface="Verdana"/>
                <a:cs typeface="Verdana"/>
              </a:rPr>
              <a:t>Notification</a:t>
            </a:r>
            <a:r>
              <a:rPr sz="1200" spc="-35" dirty="0">
                <a:latin typeface="Verdana"/>
                <a:cs typeface="Verdana"/>
              </a:rPr>
              <a:t> </a:t>
            </a:r>
            <a:r>
              <a:rPr sz="1200" spc="-10" dirty="0">
                <a:latin typeface="Verdana"/>
                <a:cs typeface="Verdana"/>
              </a:rPr>
              <a:t>Message</a:t>
            </a:r>
            <a:endParaRPr sz="1200" dirty="0">
              <a:latin typeface="Verdana"/>
              <a:cs typeface="Verdana"/>
            </a:endParaRPr>
          </a:p>
          <a:p>
            <a:pPr marL="12700">
              <a:lnSpc>
                <a:spcPct val="100000"/>
              </a:lnSpc>
              <a:spcBef>
                <a:spcPts val="915"/>
              </a:spcBef>
            </a:pPr>
            <a:r>
              <a:rPr sz="1600" b="1" spc="-10" dirty="0">
                <a:solidFill>
                  <a:srgbClr val="0F243E"/>
                </a:solidFill>
                <a:latin typeface="Courier New"/>
                <a:cs typeface="Courier New"/>
              </a:rPr>
              <a:t>Example:</a:t>
            </a:r>
            <a:endParaRPr sz="1600" dirty="0">
              <a:latin typeface="Courier New"/>
              <a:cs typeface="Courier New"/>
            </a:endParaRPr>
          </a:p>
          <a:p>
            <a:pPr marL="12700" marR="5080">
              <a:lnSpc>
                <a:spcPct val="100000"/>
              </a:lnSpc>
            </a:pPr>
            <a:r>
              <a:rPr sz="1600" b="1" spc="-10" dirty="0">
                <a:solidFill>
                  <a:srgbClr val="C00000"/>
                </a:solidFill>
                <a:latin typeface="Courier New"/>
                <a:cs typeface="Courier New"/>
              </a:rPr>
              <a:t>origin</a:t>
            </a:r>
            <a:r>
              <a:rPr sz="1600" b="1" spc="-10" dirty="0">
                <a:latin typeface="Courier New"/>
                <a:cs typeface="Courier New"/>
              </a:rPr>
              <a:t>/</a:t>
            </a:r>
            <a:r>
              <a:rPr sz="1600" b="1" spc="-10" dirty="0">
                <a:solidFill>
                  <a:srgbClr val="00AF50"/>
                </a:solidFill>
                <a:latin typeface="Courier New"/>
                <a:cs typeface="Courier New"/>
              </a:rPr>
              <a:t>a</a:t>
            </a:r>
            <a:r>
              <a:rPr sz="1600" b="1" spc="-10" dirty="0">
                <a:latin typeface="Courier New"/>
                <a:cs typeface="Courier New"/>
              </a:rPr>
              <a:t>/wis2/</a:t>
            </a:r>
            <a:r>
              <a:rPr sz="1600" b="1" spc="-10" dirty="0">
                <a:solidFill>
                  <a:srgbClr val="006FC0"/>
                </a:solidFill>
                <a:latin typeface="Courier New"/>
                <a:cs typeface="Courier New"/>
              </a:rPr>
              <a:t>ca-eccc-</a:t>
            </a:r>
            <a:r>
              <a:rPr sz="1600" b="1" dirty="0">
                <a:solidFill>
                  <a:srgbClr val="006FC0"/>
                </a:solidFill>
                <a:latin typeface="Courier New"/>
                <a:cs typeface="Courier New"/>
              </a:rPr>
              <a:t>msc</a:t>
            </a:r>
            <a:r>
              <a:rPr sz="1600" b="1" dirty="0">
                <a:latin typeface="Courier New"/>
                <a:cs typeface="Courier New"/>
              </a:rPr>
              <a:t>/data/</a:t>
            </a:r>
            <a:r>
              <a:rPr sz="1600" b="1" dirty="0">
                <a:solidFill>
                  <a:srgbClr val="C00000"/>
                </a:solidFill>
                <a:latin typeface="Courier New"/>
                <a:cs typeface="Courier New"/>
              </a:rPr>
              <a:t>core</a:t>
            </a:r>
            <a:r>
              <a:rPr sz="1600" b="1" dirty="0">
                <a:latin typeface="Courier New"/>
                <a:cs typeface="Courier New"/>
              </a:rPr>
              <a:t>/</a:t>
            </a:r>
            <a:r>
              <a:rPr sz="1600" b="1" dirty="0">
                <a:solidFill>
                  <a:srgbClr val="00AF50"/>
                </a:solidFill>
                <a:latin typeface="Courier New"/>
                <a:cs typeface="Courier New"/>
              </a:rPr>
              <a:t>weather</a:t>
            </a:r>
            <a:r>
              <a:rPr sz="1600" b="1" dirty="0">
                <a:latin typeface="Courier New"/>
                <a:cs typeface="Courier New"/>
              </a:rPr>
              <a:t>/</a:t>
            </a:r>
            <a:r>
              <a:rPr sz="1600" b="1" spc="-114" dirty="0">
                <a:latin typeface="Courier New"/>
                <a:cs typeface="Courier New"/>
              </a:rPr>
              <a:t> </a:t>
            </a:r>
            <a:r>
              <a:rPr sz="1600" b="1" spc="-10" dirty="0">
                <a:solidFill>
                  <a:srgbClr val="17375E"/>
                </a:solidFill>
                <a:latin typeface="Courier New"/>
                <a:cs typeface="Courier New"/>
              </a:rPr>
              <a:t>surface-based-observations</a:t>
            </a:r>
            <a:r>
              <a:rPr sz="1600" b="1" spc="-10" dirty="0">
                <a:latin typeface="Courier New"/>
                <a:cs typeface="Courier New"/>
              </a:rPr>
              <a:t>/synop</a:t>
            </a:r>
            <a:r>
              <a:rPr sz="1600" b="1" spc="500" dirty="0">
                <a:latin typeface="Courier New"/>
                <a:cs typeface="Courier New"/>
              </a:rPr>
              <a:t> </a:t>
            </a:r>
            <a:r>
              <a:rPr sz="1600" b="1" spc="-10" dirty="0">
                <a:solidFill>
                  <a:srgbClr val="C00000"/>
                </a:solidFill>
                <a:latin typeface="Courier New"/>
                <a:cs typeface="Courier New"/>
              </a:rPr>
              <a:t>cache</a:t>
            </a:r>
            <a:r>
              <a:rPr sz="1600" b="1" spc="-10" dirty="0">
                <a:latin typeface="Courier New"/>
                <a:cs typeface="Courier New"/>
              </a:rPr>
              <a:t>/</a:t>
            </a:r>
            <a:r>
              <a:rPr sz="1600" b="1" spc="-10" dirty="0">
                <a:solidFill>
                  <a:srgbClr val="00AF50"/>
                </a:solidFill>
                <a:latin typeface="Courier New"/>
                <a:cs typeface="Courier New"/>
              </a:rPr>
              <a:t>a</a:t>
            </a:r>
            <a:r>
              <a:rPr sz="1600" b="1" spc="-10" dirty="0">
                <a:latin typeface="Courier New"/>
                <a:cs typeface="Courier New"/>
              </a:rPr>
              <a:t>/wis2/</a:t>
            </a:r>
            <a:r>
              <a:rPr sz="1600" b="1" spc="-10" dirty="0">
                <a:solidFill>
                  <a:srgbClr val="006FC0"/>
                </a:solidFill>
                <a:latin typeface="Courier New"/>
                <a:cs typeface="Courier New"/>
              </a:rPr>
              <a:t>int-ecmwf</a:t>
            </a:r>
            <a:r>
              <a:rPr sz="1600" b="1" spc="-10" dirty="0">
                <a:latin typeface="Courier New"/>
                <a:cs typeface="Courier New"/>
              </a:rPr>
              <a:t>/data/</a:t>
            </a:r>
            <a:r>
              <a:rPr sz="1600" b="1" spc="-10" dirty="0">
                <a:solidFill>
                  <a:srgbClr val="C00000"/>
                </a:solidFill>
                <a:latin typeface="Courier New"/>
                <a:cs typeface="Courier New"/>
              </a:rPr>
              <a:t>core</a:t>
            </a:r>
            <a:r>
              <a:rPr sz="1600" b="1" spc="-10" dirty="0">
                <a:latin typeface="Courier New"/>
                <a:cs typeface="Courier New"/>
              </a:rPr>
              <a:t>/</a:t>
            </a:r>
            <a:r>
              <a:rPr sz="1600" b="1" spc="-10" dirty="0">
                <a:solidFill>
                  <a:srgbClr val="00AF50"/>
                </a:solidFill>
                <a:latin typeface="Courier New"/>
                <a:cs typeface="Courier New"/>
              </a:rPr>
              <a:t>weather</a:t>
            </a:r>
            <a:r>
              <a:rPr sz="1600" b="1" spc="-10" dirty="0">
                <a:latin typeface="Courier New"/>
                <a:cs typeface="Courier New"/>
              </a:rPr>
              <a:t>/prediction/forecast/medium-range/deterministic/global</a:t>
            </a:r>
            <a:endParaRPr sz="1600" dirty="0">
              <a:latin typeface="Courier New"/>
              <a:cs typeface="Courier New"/>
            </a:endParaRPr>
          </a:p>
        </p:txBody>
      </p:sp>
      <p:pic>
        <p:nvPicPr>
          <p:cNvPr id="33" name="object 8"/>
          <p:cNvPicPr/>
          <p:nvPr/>
        </p:nvPicPr>
        <p:blipFill>
          <a:blip r:embed="rId3" cstate="print"/>
          <a:stretch>
            <a:fillRect/>
          </a:stretch>
        </p:blipFill>
        <p:spPr>
          <a:xfrm>
            <a:off x="6833732" y="1295887"/>
            <a:ext cx="5074559" cy="4044472"/>
          </a:xfrm>
          <a:prstGeom prst="rect">
            <a:avLst/>
          </a:prstGeom>
        </p:spPr>
      </p:pic>
      <p:sp>
        <p:nvSpPr>
          <p:cNvPr id="34" name="Rectangle 5">
            <a:extLst>
              <a:ext uri="{FF2B5EF4-FFF2-40B4-BE49-F238E27FC236}">
                <a16:creationId xmlns:a16="http://schemas.microsoft.com/office/drawing/2014/main" xmlns="" id="{700F0E71-DF08-3A7C-DBA4-85F60378B09A}"/>
              </a:ext>
            </a:extLst>
          </p:cNvPr>
          <p:cNvSpPr/>
          <p:nvPr/>
        </p:nvSpPr>
        <p:spPr>
          <a:xfrm>
            <a:off x="-53788" y="-13415"/>
            <a:ext cx="12245788" cy="734218"/>
          </a:xfrm>
          <a:prstGeom prst="rect">
            <a:avLst/>
          </a:prstGeom>
          <a:solidFill>
            <a:srgbClr val="034D9E"/>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smtClean="0">
                <a:ln>
                  <a:noFill/>
                </a:ln>
                <a:solidFill>
                  <a:prstClr val="white"/>
                </a:solidFill>
                <a:effectLst/>
                <a:uLnTx/>
                <a:uFillTx/>
                <a:latin typeface="Calibri"/>
                <a:ea typeface="+mn-ea"/>
                <a:cs typeface="+mn-cs"/>
              </a:rPr>
              <a:t>The Manual</a:t>
            </a:r>
            <a:r>
              <a:rPr kumimoji="0" lang="en-US" altLang="zh-CN" sz="3200" b="1" i="0" u="none" strike="noStrike" kern="1200" cap="none" spc="0" normalizeH="0" noProof="0" dirty="0" smtClean="0">
                <a:ln>
                  <a:noFill/>
                </a:ln>
                <a:solidFill>
                  <a:prstClr val="white"/>
                </a:solidFill>
                <a:effectLst/>
                <a:uLnTx/>
                <a:uFillTx/>
                <a:latin typeface="Calibri"/>
                <a:ea typeface="+mn-ea"/>
                <a:cs typeface="+mn-cs"/>
              </a:rPr>
              <a:t> On The WIS: Topic Hierarchy and Notification Messages</a:t>
            </a:r>
            <a:endParaRPr kumimoji="0" lang="aa-ET" sz="3200" b="1" i="0" u="none" strike="noStrike" kern="1200" cap="none" spc="0" normalizeH="0" baseline="0" noProof="0" dirty="0">
              <a:ln>
                <a:noFill/>
              </a:ln>
              <a:solidFill>
                <a:prstClr val="white"/>
              </a:solidFill>
              <a:effectLst/>
              <a:uLnTx/>
              <a:uFillTx/>
              <a:latin typeface="Calibri"/>
              <a:ea typeface="+mn-ea"/>
              <a:cs typeface="+mn-cs"/>
            </a:endParaRPr>
          </a:p>
        </p:txBody>
      </p:sp>
      <p:sp>
        <p:nvSpPr>
          <p:cNvPr id="3" name="矩形 2"/>
          <p:cNvSpPr/>
          <p:nvPr/>
        </p:nvSpPr>
        <p:spPr>
          <a:xfrm>
            <a:off x="585332" y="4508022"/>
            <a:ext cx="6096000" cy="923330"/>
          </a:xfrm>
          <a:prstGeom prst="rect">
            <a:avLst/>
          </a:prstGeom>
        </p:spPr>
        <p:txBody>
          <a:bodyPr>
            <a:spAutoFit/>
          </a:bodyPr>
          <a:lstStyle/>
          <a:p>
            <a:r>
              <a:rPr lang="zh-CN" altLang="en-US" dirty="0">
                <a:hlinkClick r:id="rId4"/>
              </a:rPr>
              <a:t>https://github.com/wmo-im/wis2-topic-hierarchy/tree/main/topic-</a:t>
            </a:r>
            <a:r>
              <a:rPr lang="zh-CN" altLang="en-US" dirty="0" smtClean="0">
                <a:hlinkClick r:id="rId4"/>
              </a:rPr>
              <a:t>hierarchy</a:t>
            </a:r>
            <a:endParaRPr lang="en-US" altLang="zh-CN" dirty="0" smtClean="0"/>
          </a:p>
          <a:p>
            <a:endParaRPr lang="zh-CN" altLang="en-US" dirty="0"/>
          </a:p>
        </p:txBody>
      </p:sp>
    </p:spTree>
    <p:extLst>
      <p:ext uri="{BB962C8B-B14F-4D97-AF65-F5344CB8AC3E}">
        <p14:creationId xmlns:p14="http://schemas.microsoft.com/office/powerpoint/2010/main" val="89449905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object 2"/>
          <p:cNvGrpSpPr/>
          <p:nvPr/>
        </p:nvGrpSpPr>
        <p:grpSpPr>
          <a:xfrm>
            <a:off x="4381500" y="1136891"/>
            <a:ext cx="3293745" cy="1117600"/>
            <a:chOff x="4381500" y="1136891"/>
            <a:chExt cx="3293745" cy="1117600"/>
          </a:xfrm>
        </p:grpSpPr>
        <p:pic>
          <p:nvPicPr>
            <p:cNvPr id="9" name="object 3"/>
            <p:cNvPicPr/>
            <p:nvPr/>
          </p:nvPicPr>
          <p:blipFill>
            <a:blip r:embed="rId2" cstate="print"/>
            <a:stretch>
              <a:fillRect/>
            </a:stretch>
          </p:blipFill>
          <p:spPr>
            <a:xfrm>
              <a:off x="4427198" y="1179533"/>
              <a:ext cx="3247686" cy="984574"/>
            </a:xfrm>
            <a:prstGeom prst="rect">
              <a:avLst/>
            </a:prstGeom>
          </p:spPr>
        </p:pic>
        <p:pic>
          <p:nvPicPr>
            <p:cNvPr id="10" name="object 4"/>
            <p:cNvPicPr/>
            <p:nvPr/>
          </p:nvPicPr>
          <p:blipFill>
            <a:blip r:embed="rId3" cstate="print"/>
            <a:stretch>
              <a:fillRect/>
            </a:stretch>
          </p:blipFill>
          <p:spPr>
            <a:xfrm>
              <a:off x="4381500" y="1136891"/>
              <a:ext cx="3093720" cy="1117104"/>
            </a:xfrm>
            <a:prstGeom prst="rect">
              <a:avLst/>
            </a:prstGeom>
          </p:spPr>
        </p:pic>
      </p:grpSp>
      <p:sp>
        <p:nvSpPr>
          <p:cNvPr id="11" name="object 5"/>
          <p:cNvSpPr txBox="1"/>
          <p:nvPr/>
        </p:nvSpPr>
        <p:spPr>
          <a:xfrm>
            <a:off x="4471542" y="1176235"/>
            <a:ext cx="3163570" cy="909955"/>
          </a:xfrm>
          <a:prstGeom prst="rect">
            <a:avLst/>
          </a:prstGeom>
          <a:solidFill>
            <a:srgbClr val="C5D9F0"/>
          </a:solidFill>
        </p:spPr>
        <p:txBody>
          <a:bodyPr vert="horz" wrap="square" lIns="0" tIns="30480" rIns="0" bIns="0" rtlCol="0">
            <a:spAutoFit/>
          </a:bodyPr>
          <a:lstStyle/>
          <a:p>
            <a:pPr marL="377825" indent="-286385">
              <a:lnSpc>
                <a:spcPts val="2050"/>
              </a:lnSpc>
              <a:spcBef>
                <a:spcPts val="240"/>
              </a:spcBef>
              <a:buFont typeface="Arial MT"/>
              <a:buChar char="•"/>
              <a:tabLst>
                <a:tab pos="377825" algn="l"/>
              </a:tabLst>
            </a:pPr>
            <a:r>
              <a:rPr sz="1800" b="1" dirty="0">
                <a:latin typeface="Calibri"/>
                <a:cs typeface="Calibri"/>
              </a:rPr>
              <a:t>Information</a:t>
            </a:r>
            <a:r>
              <a:rPr sz="1800" b="1" spc="-65" dirty="0">
                <a:latin typeface="Calibri"/>
                <a:cs typeface="Calibri"/>
              </a:rPr>
              <a:t> </a:t>
            </a:r>
            <a:r>
              <a:rPr sz="1800" b="1" spc="-10" dirty="0">
                <a:latin typeface="Calibri"/>
                <a:cs typeface="Calibri"/>
              </a:rPr>
              <a:t>management</a:t>
            </a:r>
            <a:endParaRPr sz="1800">
              <a:latin typeface="Calibri"/>
              <a:cs typeface="Calibri"/>
            </a:endParaRPr>
          </a:p>
          <a:p>
            <a:pPr marL="377825" indent="-286385">
              <a:lnSpc>
                <a:spcPts val="2050"/>
              </a:lnSpc>
              <a:buFont typeface="Arial MT"/>
              <a:buChar char="•"/>
              <a:tabLst>
                <a:tab pos="377825" algn="l"/>
              </a:tabLst>
            </a:pPr>
            <a:r>
              <a:rPr sz="1800" b="1" spc="-10" dirty="0">
                <a:latin typeface="Calibri"/>
                <a:cs typeface="Calibri"/>
              </a:rPr>
              <a:t>Security</a:t>
            </a:r>
            <a:endParaRPr sz="1800">
              <a:latin typeface="Calibri"/>
              <a:cs typeface="Calibri"/>
            </a:endParaRPr>
          </a:p>
          <a:p>
            <a:pPr marL="377825" indent="-286385">
              <a:lnSpc>
                <a:spcPct val="100000"/>
              </a:lnSpc>
              <a:spcBef>
                <a:spcPts val="110"/>
              </a:spcBef>
              <a:buFont typeface="Arial MT"/>
              <a:buChar char="•"/>
              <a:tabLst>
                <a:tab pos="377825" algn="l"/>
              </a:tabLst>
            </a:pPr>
            <a:r>
              <a:rPr sz="1800" b="1" spc="-10" dirty="0">
                <a:latin typeface="Calibri"/>
                <a:cs typeface="Calibri"/>
              </a:rPr>
              <a:t>Competencies</a:t>
            </a:r>
            <a:endParaRPr sz="1800">
              <a:latin typeface="Calibri"/>
              <a:cs typeface="Calibri"/>
            </a:endParaRPr>
          </a:p>
        </p:txBody>
      </p:sp>
      <p:grpSp>
        <p:nvGrpSpPr>
          <p:cNvPr id="12" name="object 6"/>
          <p:cNvGrpSpPr/>
          <p:nvPr/>
        </p:nvGrpSpPr>
        <p:grpSpPr>
          <a:xfrm>
            <a:off x="618744" y="1773935"/>
            <a:ext cx="3153410" cy="3534410"/>
            <a:chOff x="618744" y="1773935"/>
            <a:chExt cx="3153410" cy="3534410"/>
          </a:xfrm>
        </p:grpSpPr>
        <p:pic>
          <p:nvPicPr>
            <p:cNvPr id="13" name="object 7"/>
            <p:cNvPicPr/>
            <p:nvPr/>
          </p:nvPicPr>
          <p:blipFill>
            <a:blip r:embed="rId4" cstate="print"/>
            <a:stretch>
              <a:fillRect/>
            </a:stretch>
          </p:blipFill>
          <p:spPr>
            <a:xfrm>
              <a:off x="664459" y="1816599"/>
              <a:ext cx="3107444" cy="3491495"/>
            </a:xfrm>
            <a:prstGeom prst="rect">
              <a:avLst/>
            </a:prstGeom>
          </p:spPr>
        </p:pic>
        <p:pic>
          <p:nvPicPr>
            <p:cNvPr id="14" name="object 8"/>
            <p:cNvPicPr/>
            <p:nvPr/>
          </p:nvPicPr>
          <p:blipFill>
            <a:blip r:embed="rId5" cstate="print"/>
            <a:stretch>
              <a:fillRect/>
            </a:stretch>
          </p:blipFill>
          <p:spPr>
            <a:xfrm>
              <a:off x="618744" y="1773935"/>
              <a:ext cx="3142487" cy="3325367"/>
            </a:xfrm>
            <a:prstGeom prst="rect">
              <a:avLst/>
            </a:prstGeom>
          </p:spPr>
        </p:pic>
        <p:sp>
          <p:nvSpPr>
            <p:cNvPr id="15" name="object 9"/>
            <p:cNvSpPr/>
            <p:nvPr/>
          </p:nvSpPr>
          <p:spPr>
            <a:xfrm>
              <a:off x="681304" y="1824862"/>
              <a:ext cx="3023870" cy="3416300"/>
            </a:xfrm>
            <a:custGeom>
              <a:avLst/>
              <a:gdLst/>
              <a:ahLst/>
              <a:cxnLst/>
              <a:rect l="l" t="t" r="r" b="b"/>
              <a:pathLst>
                <a:path w="3023870" h="3416300">
                  <a:moveTo>
                    <a:pt x="3023869" y="0"/>
                  </a:moveTo>
                  <a:lnTo>
                    <a:pt x="0" y="0"/>
                  </a:lnTo>
                  <a:lnTo>
                    <a:pt x="0" y="3416300"/>
                  </a:lnTo>
                  <a:lnTo>
                    <a:pt x="3023869" y="3416300"/>
                  </a:lnTo>
                  <a:lnTo>
                    <a:pt x="3023869" y="0"/>
                  </a:lnTo>
                  <a:close/>
                </a:path>
              </a:pathLst>
            </a:custGeom>
            <a:solidFill>
              <a:srgbClr val="EBF0DE"/>
            </a:solidFill>
          </p:spPr>
          <p:txBody>
            <a:bodyPr wrap="square" lIns="0" tIns="0" rIns="0" bIns="0" rtlCol="0"/>
            <a:lstStyle/>
            <a:p>
              <a:endParaRPr/>
            </a:p>
          </p:txBody>
        </p:sp>
      </p:grpSp>
      <p:sp>
        <p:nvSpPr>
          <p:cNvPr id="16" name="object 10"/>
          <p:cNvSpPr txBox="1"/>
          <p:nvPr/>
        </p:nvSpPr>
        <p:spPr>
          <a:xfrm>
            <a:off x="760272" y="1842591"/>
            <a:ext cx="2757805" cy="3044190"/>
          </a:xfrm>
          <a:prstGeom prst="rect">
            <a:avLst/>
          </a:prstGeom>
        </p:spPr>
        <p:txBody>
          <a:bodyPr vert="horz" wrap="square" lIns="0" tIns="12700" rIns="0" bIns="0" rtlCol="0">
            <a:spAutoFit/>
          </a:bodyPr>
          <a:lstStyle/>
          <a:p>
            <a:pPr marL="299085" indent="-286385">
              <a:lnSpc>
                <a:spcPct val="100000"/>
              </a:lnSpc>
              <a:spcBef>
                <a:spcPts val="100"/>
              </a:spcBef>
              <a:buFont typeface="Arial MT"/>
              <a:buChar char="•"/>
              <a:tabLst>
                <a:tab pos="299085" algn="l"/>
              </a:tabLst>
            </a:pPr>
            <a:r>
              <a:rPr sz="1800" b="1" dirty="0">
                <a:latin typeface="Calibri"/>
                <a:cs typeface="Calibri"/>
              </a:rPr>
              <a:t>WIS2 </a:t>
            </a:r>
            <a:r>
              <a:rPr sz="1800" b="1" spc="-10" dirty="0">
                <a:latin typeface="Calibri"/>
                <a:cs typeface="Calibri"/>
              </a:rPr>
              <a:t>Architecture</a:t>
            </a:r>
            <a:endParaRPr sz="1800">
              <a:latin typeface="Calibri"/>
              <a:cs typeface="Calibri"/>
            </a:endParaRPr>
          </a:p>
          <a:p>
            <a:pPr marL="299085" indent="-286385">
              <a:lnSpc>
                <a:spcPct val="100000"/>
              </a:lnSpc>
              <a:spcBef>
                <a:spcPts val="5"/>
              </a:spcBef>
              <a:buFont typeface="Arial MT"/>
              <a:buChar char="•"/>
              <a:tabLst>
                <a:tab pos="299085" algn="l"/>
              </a:tabLst>
            </a:pPr>
            <a:r>
              <a:rPr sz="1800" b="1" spc="-10" dirty="0">
                <a:latin typeface="Calibri"/>
                <a:cs typeface="Calibri"/>
              </a:rPr>
              <a:t>Specifications</a:t>
            </a:r>
            <a:r>
              <a:rPr sz="1800" b="1" spc="-20" dirty="0">
                <a:latin typeface="Calibri"/>
                <a:cs typeface="Calibri"/>
              </a:rPr>
              <a:t> </a:t>
            </a:r>
            <a:r>
              <a:rPr sz="1800" b="1" dirty="0">
                <a:latin typeface="Calibri"/>
                <a:cs typeface="Calibri"/>
              </a:rPr>
              <a:t>of</a:t>
            </a:r>
            <a:r>
              <a:rPr sz="1800" b="1" spc="30" dirty="0">
                <a:latin typeface="Calibri"/>
                <a:cs typeface="Calibri"/>
              </a:rPr>
              <a:t> </a:t>
            </a:r>
            <a:r>
              <a:rPr sz="1800" b="1" spc="-20" dirty="0">
                <a:latin typeface="Calibri"/>
                <a:cs typeface="Calibri"/>
              </a:rPr>
              <a:t>WIS2</a:t>
            </a:r>
            <a:endParaRPr sz="1800">
              <a:latin typeface="Calibri"/>
              <a:cs typeface="Calibri"/>
            </a:endParaRPr>
          </a:p>
          <a:p>
            <a:pPr marL="299085" marR="5080" indent="-287020">
              <a:lnSpc>
                <a:spcPct val="100000"/>
              </a:lnSpc>
              <a:buFont typeface="Arial MT"/>
              <a:buChar char="•"/>
              <a:tabLst>
                <a:tab pos="299085" algn="l"/>
              </a:tabLst>
            </a:pPr>
            <a:r>
              <a:rPr sz="1800" b="1" spc="-10" dirty="0">
                <a:latin typeface="Calibri"/>
                <a:cs typeface="Calibri"/>
              </a:rPr>
              <a:t>Implementation</a:t>
            </a:r>
            <a:r>
              <a:rPr sz="1800" b="1" spc="5" dirty="0">
                <a:latin typeface="Calibri"/>
                <a:cs typeface="Calibri"/>
              </a:rPr>
              <a:t> </a:t>
            </a:r>
            <a:r>
              <a:rPr sz="1800" b="1" spc="-25" dirty="0">
                <a:latin typeface="Calibri"/>
                <a:cs typeface="Calibri"/>
              </a:rPr>
              <a:t>and </a:t>
            </a:r>
            <a:r>
              <a:rPr sz="1800" b="1" spc="-10" dirty="0">
                <a:latin typeface="Calibri"/>
                <a:cs typeface="Calibri"/>
              </a:rPr>
              <a:t>operation</a:t>
            </a:r>
            <a:r>
              <a:rPr sz="1800" b="1" spc="-50" dirty="0">
                <a:latin typeface="Calibri"/>
                <a:cs typeface="Calibri"/>
              </a:rPr>
              <a:t> </a:t>
            </a:r>
            <a:r>
              <a:rPr sz="1800" b="1" dirty="0">
                <a:latin typeface="Calibri"/>
                <a:cs typeface="Calibri"/>
              </a:rPr>
              <a:t>of</a:t>
            </a:r>
            <a:r>
              <a:rPr sz="1800" b="1" spc="-5" dirty="0">
                <a:latin typeface="Calibri"/>
                <a:cs typeface="Calibri"/>
              </a:rPr>
              <a:t> </a:t>
            </a:r>
            <a:r>
              <a:rPr sz="1800" b="1" dirty="0">
                <a:latin typeface="Calibri"/>
                <a:cs typeface="Calibri"/>
              </a:rPr>
              <a:t>a</a:t>
            </a:r>
            <a:r>
              <a:rPr sz="1800" b="1" spc="-10" dirty="0">
                <a:latin typeface="Calibri"/>
                <a:cs typeface="Calibri"/>
              </a:rPr>
              <a:t> </a:t>
            </a:r>
            <a:r>
              <a:rPr sz="1800" b="1" dirty="0">
                <a:latin typeface="Calibri"/>
                <a:cs typeface="Calibri"/>
              </a:rPr>
              <a:t>WIS2</a:t>
            </a:r>
            <a:r>
              <a:rPr sz="1800" b="1" spc="-10" dirty="0">
                <a:latin typeface="Calibri"/>
                <a:cs typeface="Calibri"/>
              </a:rPr>
              <a:t> </a:t>
            </a:r>
            <a:r>
              <a:rPr sz="1800" b="1" spc="-20" dirty="0">
                <a:latin typeface="Calibri"/>
                <a:cs typeface="Calibri"/>
              </a:rPr>
              <a:t>Node</a:t>
            </a:r>
            <a:endParaRPr sz="1800">
              <a:latin typeface="Calibri"/>
              <a:cs typeface="Calibri"/>
            </a:endParaRPr>
          </a:p>
          <a:p>
            <a:pPr marL="299085" marR="32384" indent="-287020">
              <a:lnSpc>
                <a:spcPct val="100000"/>
              </a:lnSpc>
              <a:buFont typeface="Arial MT"/>
              <a:buChar char="•"/>
              <a:tabLst>
                <a:tab pos="299085" algn="l"/>
              </a:tabLst>
            </a:pPr>
            <a:r>
              <a:rPr sz="1800" b="1" dirty="0">
                <a:latin typeface="Calibri"/>
                <a:cs typeface="Calibri"/>
              </a:rPr>
              <a:t>WIS2</a:t>
            </a:r>
            <a:r>
              <a:rPr sz="1800" b="1" spc="-20" dirty="0">
                <a:latin typeface="Calibri"/>
                <a:cs typeface="Calibri"/>
              </a:rPr>
              <a:t> </a:t>
            </a:r>
            <a:r>
              <a:rPr sz="1800" b="1" dirty="0">
                <a:latin typeface="Calibri"/>
                <a:cs typeface="Calibri"/>
              </a:rPr>
              <a:t>Node</a:t>
            </a:r>
            <a:r>
              <a:rPr sz="1800" b="1" spc="-35" dirty="0">
                <a:latin typeface="Calibri"/>
                <a:cs typeface="Calibri"/>
              </a:rPr>
              <a:t> </a:t>
            </a:r>
            <a:r>
              <a:rPr sz="1800" b="1" spc="-10" dirty="0">
                <a:latin typeface="Calibri"/>
                <a:cs typeface="Calibri"/>
              </a:rPr>
              <a:t>reference implementation:</a:t>
            </a:r>
            <a:r>
              <a:rPr sz="1800" b="1" spc="25" dirty="0">
                <a:latin typeface="Calibri"/>
                <a:cs typeface="Calibri"/>
              </a:rPr>
              <a:t> </a:t>
            </a:r>
            <a:r>
              <a:rPr sz="1800" b="1" spc="-10" dirty="0">
                <a:latin typeface="Calibri"/>
                <a:cs typeface="Calibri"/>
              </a:rPr>
              <a:t>wis2box</a:t>
            </a:r>
            <a:endParaRPr sz="1800">
              <a:latin typeface="Calibri"/>
              <a:cs typeface="Calibri"/>
            </a:endParaRPr>
          </a:p>
          <a:p>
            <a:pPr marL="299085" marR="442595" indent="-287020">
              <a:lnSpc>
                <a:spcPct val="100000"/>
              </a:lnSpc>
              <a:buFont typeface="Arial MT"/>
              <a:buChar char="•"/>
              <a:tabLst>
                <a:tab pos="299085" algn="l"/>
              </a:tabLst>
            </a:pPr>
            <a:r>
              <a:rPr sz="1800" b="1" spc="-10" dirty="0">
                <a:latin typeface="Calibri"/>
                <a:cs typeface="Calibri"/>
              </a:rPr>
              <a:t>Implementation</a:t>
            </a:r>
            <a:r>
              <a:rPr sz="1800" b="1" spc="5" dirty="0">
                <a:latin typeface="Calibri"/>
                <a:cs typeface="Calibri"/>
              </a:rPr>
              <a:t> </a:t>
            </a:r>
            <a:r>
              <a:rPr sz="1800" b="1" spc="-25" dirty="0">
                <a:latin typeface="Calibri"/>
                <a:cs typeface="Calibri"/>
              </a:rPr>
              <a:t>and </a:t>
            </a:r>
            <a:r>
              <a:rPr sz="1800" b="1" spc="-10" dirty="0">
                <a:latin typeface="Calibri"/>
                <a:cs typeface="Calibri"/>
              </a:rPr>
              <a:t>operation</a:t>
            </a:r>
            <a:r>
              <a:rPr sz="1800" b="1" spc="-45" dirty="0">
                <a:latin typeface="Calibri"/>
                <a:cs typeface="Calibri"/>
              </a:rPr>
              <a:t> </a:t>
            </a:r>
            <a:r>
              <a:rPr sz="1800" b="1" dirty="0">
                <a:latin typeface="Calibri"/>
                <a:cs typeface="Calibri"/>
              </a:rPr>
              <a:t>of</a:t>
            </a:r>
            <a:r>
              <a:rPr sz="1800" b="1" spc="5" dirty="0">
                <a:latin typeface="Calibri"/>
                <a:cs typeface="Calibri"/>
              </a:rPr>
              <a:t> </a:t>
            </a:r>
            <a:r>
              <a:rPr sz="1800" b="1" dirty="0">
                <a:latin typeface="Calibri"/>
                <a:cs typeface="Calibri"/>
              </a:rPr>
              <a:t>a </a:t>
            </a:r>
            <a:r>
              <a:rPr sz="1800" b="1" spc="-10" dirty="0">
                <a:latin typeface="Calibri"/>
                <a:cs typeface="Calibri"/>
              </a:rPr>
              <a:t>Global Service</a:t>
            </a:r>
            <a:endParaRPr sz="1800">
              <a:latin typeface="Calibri"/>
              <a:cs typeface="Calibri"/>
            </a:endParaRPr>
          </a:p>
          <a:p>
            <a:pPr marL="299085" marR="10160" indent="-287020">
              <a:lnSpc>
                <a:spcPct val="100000"/>
              </a:lnSpc>
              <a:buFont typeface="Arial MT"/>
              <a:buChar char="•"/>
              <a:tabLst>
                <a:tab pos="299085" algn="l"/>
              </a:tabLst>
            </a:pPr>
            <a:r>
              <a:rPr sz="1800" b="1" spc="-10" dirty="0">
                <a:latin typeface="Calibri"/>
                <a:cs typeface="Calibri"/>
              </a:rPr>
              <a:t>Procedure</a:t>
            </a:r>
            <a:r>
              <a:rPr sz="1800" b="1" spc="-65" dirty="0">
                <a:latin typeface="Calibri"/>
                <a:cs typeface="Calibri"/>
              </a:rPr>
              <a:t> </a:t>
            </a:r>
            <a:r>
              <a:rPr sz="1800" b="1" dirty="0">
                <a:latin typeface="Calibri"/>
                <a:cs typeface="Calibri"/>
              </a:rPr>
              <a:t>for</a:t>
            </a:r>
            <a:r>
              <a:rPr sz="1800" b="1" spc="-10" dirty="0">
                <a:latin typeface="Calibri"/>
                <a:cs typeface="Calibri"/>
              </a:rPr>
              <a:t> registration </a:t>
            </a:r>
            <a:r>
              <a:rPr sz="1800" b="1" dirty="0">
                <a:latin typeface="Calibri"/>
                <a:cs typeface="Calibri"/>
              </a:rPr>
              <a:t>of</a:t>
            </a:r>
            <a:r>
              <a:rPr sz="1800" b="1" spc="-15" dirty="0">
                <a:latin typeface="Calibri"/>
                <a:cs typeface="Calibri"/>
              </a:rPr>
              <a:t> </a:t>
            </a:r>
            <a:r>
              <a:rPr sz="1800" b="1" dirty="0">
                <a:latin typeface="Calibri"/>
                <a:cs typeface="Calibri"/>
              </a:rPr>
              <a:t>a</a:t>
            </a:r>
            <a:r>
              <a:rPr sz="1800" b="1" spc="5" dirty="0">
                <a:latin typeface="Calibri"/>
                <a:cs typeface="Calibri"/>
              </a:rPr>
              <a:t> </a:t>
            </a:r>
            <a:r>
              <a:rPr sz="1800" b="1" dirty="0">
                <a:latin typeface="Calibri"/>
                <a:cs typeface="Calibri"/>
              </a:rPr>
              <a:t>new</a:t>
            </a:r>
            <a:r>
              <a:rPr sz="1800" b="1" spc="-30" dirty="0">
                <a:latin typeface="Calibri"/>
                <a:cs typeface="Calibri"/>
              </a:rPr>
              <a:t> </a:t>
            </a:r>
            <a:r>
              <a:rPr sz="1800" b="1" dirty="0">
                <a:latin typeface="Calibri"/>
                <a:cs typeface="Calibri"/>
              </a:rPr>
              <a:t>Global</a:t>
            </a:r>
            <a:r>
              <a:rPr sz="1800" b="1" spc="-30" dirty="0">
                <a:latin typeface="Calibri"/>
                <a:cs typeface="Calibri"/>
              </a:rPr>
              <a:t> </a:t>
            </a:r>
            <a:r>
              <a:rPr sz="1800" b="1" spc="-10" dirty="0">
                <a:latin typeface="Calibri"/>
                <a:cs typeface="Calibri"/>
              </a:rPr>
              <a:t>Service</a:t>
            </a:r>
            <a:endParaRPr sz="1800">
              <a:latin typeface="Calibri"/>
              <a:cs typeface="Calibri"/>
            </a:endParaRPr>
          </a:p>
        </p:txBody>
      </p:sp>
      <p:grpSp>
        <p:nvGrpSpPr>
          <p:cNvPr id="17" name="object 11"/>
          <p:cNvGrpSpPr/>
          <p:nvPr/>
        </p:nvGrpSpPr>
        <p:grpSpPr>
          <a:xfrm>
            <a:off x="8337804" y="1773935"/>
            <a:ext cx="3302635" cy="3270885"/>
            <a:chOff x="8337804" y="1773935"/>
            <a:chExt cx="3302635" cy="3270885"/>
          </a:xfrm>
        </p:grpSpPr>
        <p:pic>
          <p:nvPicPr>
            <p:cNvPr id="18" name="object 12"/>
            <p:cNvPicPr/>
            <p:nvPr/>
          </p:nvPicPr>
          <p:blipFill>
            <a:blip r:embed="rId6" cstate="print"/>
            <a:stretch>
              <a:fillRect/>
            </a:stretch>
          </p:blipFill>
          <p:spPr>
            <a:xfrm>
              <a:off x="8383502" y="1816556"/>
              <a:ext cx="3247686" cy="3227908"/>
            </a:xfrm>
            <a:prstGeom prst="rect">
              <a:avLst/>
            </a:prstGeom>
          </p:spPr>
        </p:pic>
        <p:pic>
          <p:nvPicPr>
            <p:cNvPr id="19" name="object 13"/>
            <p:cNvPicPr/>
            <p:nvPr/>
          </p:nvPicPr>
          <p:blipFill>
            <a:blip r:embed="rId7" cstate="print"/>
            <a:stretch>
              <a:fillRect/>
            </a:stretch>
          </p:blipFill>
          <p:spPr>
            <a:xfrm>
              <a:off x="8337804" y="1773935"/>
              <a:ext cx="3302507" cy="3023616"/>
            </a:xfrm>
            <a:prstGeom prst="rect">
              <a:avLst/>
            </a:prstGeom>
          </p:spPr>
        </p:pic>
      </p:grpSp>
      <p:sp>
        <p:nvSpPr>
          <p:cNvPr id="20" name="object 14"/>
          <p:cNvSpPr txBox="1"/>
          <p:nvPr/>
        </p:nvSpPr>
        <p:spPr>
          <a:xfrm>
            <a:off x="8401050" y="1824863"/>
            <a:ext cx="3163570" cy="3153410"/>
          </a:xfrm>
          <a:prstGeom prst="rect">
            <a:avLst/>
          </a:prstGeom>
          <a:solidFill>
            <a:srgbClr val="FBD4B5"/>
          </a:solidFill>
        </p:spPr>
        <p:txBody>
          <a:bodyPr vert="horz" wrap="square" lIns="0" tIns="30480" rIns="0" bIns="0" rtlCol="0">
            <a:spAutoFit/>
          </a:bodyPr>
          <a:lstStyle/>
          <a:p>
            <a:pPr marL="378460" marR="567690" indent="-287020">
              <a:lnSpc>
                <a:spcPct val="100000"/>
              </a:lnSpc>
              <a:spcBef>
                <a:spcPts val="240"/>
              </a:spcBef>
              <a:buFont typeface="Arial MT"/>
              <a:buChar char="•"/>
              <a:tabLst>
                <a:tab pos="378460" algn="l"/>
              </a:tabLst>
            </a:pPr>
            <a:r>
              <a:rPr sz="1800" b="1" dirty="0">
                <a:latin typeface="Calibri"/>
                <a:cs typeface="Calibri"/>
              </a:rPr>
              <a:t>How</a:t>
            </a:r>
            <a:r>
              <a:rPr sz="1800" b="1" spc="-30" dirty="0">
                <a:latin typeface="Calibri"/>
                <a:cs typeface="Calibri"/>
              </a:rPr>
              <a:t> </a:t>
            </a:r>
            <a:r>
              <a:rPr sz="1800" b="1" dirty="0">
                <a:latin typeface="Calibri"/>
                <a:cs typeface="Calibri"/>
              </a:rPr>
              <a:t>to</a:t>
            </a:r>
            <a:r>
              <a:rPr sz="1800" b="1" spc="-30" dirty="0">
                <a:latin typeface="Calibri"/>
                <a:cs typeface="Calibri"/>
              </a:rPr>
              <a:t> </a:t>
            </a:r>
            <a:r>
              <a:rPr sz="1800" b="1" dirty="0">
                <a:latin typeface="Calibri"/>
                <a:cs typeface="Calibri"/>
              </a:rPr>
              <a:t>subscribe</a:t>
            </a:r>
            <a:r>
              <a:rPr sz="1800" b="1" spc="-30" dirty="0">
                <a:latin typeface="Calibri"/>
                <a:cs typeface="Calibri"/>
              </a:rPr>
              <a:t> </a:t>
            </a:r>
            <a:r>
              <a:rPr sz="1800" b="1" spc="-25" dirty="0">
                <a:latin typeface="Calibri"/>
                <a:cs typeface="Calibri"/>
              </a:rPr>
              <a:t>to </a:t>
            </a:r>
            <a:r>
              <a:rPr sz="1800" b="1" spc="-10" dirty="0">
                <a:latin typeface="Calibri"/>
                <a:cs typeface="Calibri"/>
              </a:rPr>
              <a:t>notifications </a:t>
            </a:r>
            <a:r>
              <a:rPr sz="1800" b="1" dirty="0">
                <a:latin typeface="Calibri"/>
                <a:cs typeface="Calibri"/>
              </a:rPr>
              <a:t>about</a:t>
            </a:r>
            <a:r>
              <a:rPr sz="1800" b="1" spc="5" dirty="0">
                <a:latin typeface="Calibri"/>
                <a:cs typeface="Calibri"/>
              </a:rPr>
              <a:t> </a:t>
            </a:r>
            <a:r>
              <a:rPr sz="1800" b="1" spc="-25" dirty="0">
                <a:latin typeface="Calibri"/>
                <a:cs typeface="Calibri"/>
              </a:rPr>
              <a:t>the </a:t>
            </a:r>
            <a:r>
              <a:rPr sz="1800" b="1" dirty="0">
                <a:latin typeface="Calibri"/>
                <a:cs typeface="Calibri"/>
              </a:rPr>
              <a:t>availability</a:t>
            </a:r>
            <a:r>
              <a:rPr sz="1800" b="1" spc="-70" dirty="0">
                <a:latin typeface="Calibri"/>
                <a:cs typeface="Calibri"/>
              </a:rPr>
              <a:t> </a:t>
            </a:r>
            <a:r>
              <a:rPr sz="1800" b="1" dirty="0">
                <a:latin typeface="Calibri"/>
                <a:cs typeface="Calibri"/>
              </a:rPr>
              <a:t>of</a:t>
            </a:r>
            <a:r>
              <a:rPr sz="1800" b="1" spc="-20" dirty="0">
                <a:latin typeface="Calibri"/>
                <a:cs typeface="Calibri"/>
              </a:rPr>
              <a:t> </a:t>
            </a:r>
            <a:r>
              <a:rPr sz="1800" b="1" dirty="0">
                <a:latin typeface="Calibri"/>
                <a:cs typeface="Calibri"/>
              </a:rPr>
              <a:t>new</a:t>
            </a:r>
            <a:r>
              <a:rPr sz="1800" b="1" spc="-55" dirty="0">
                <a:latin typeface="Calibri"/>
                <a:cs typeface="Calibri"/>
              </a:rPr>
              <a:t> </a:t>
            </a:r>
            <a:r>
              <a:rPr sz="1800" b="1" spc="-20" dirty="0">
                <a:latin typeface="Calibri"/>
                <a:cs typeface="Calibri"/>
              </a:rPr>
              <a:t>data</a:t>
            </a:r>
            <a:endParaRPr sz="1800">
              <a:latin typeface="Calibri"/>
              <a:cs typeface="Calibri"/>
            </a:endParaRPr>
          </a:p>
          <a:p>
            <a:pPr marL="378460" marR="177165" indent="-287020">
              <a:lnSpc>
                <a:spcPct val="100000"/>
              </a:lnSpc>
              <a:spcBef>
                <a:spcPts val="5"/>
              </a:spcBef>
              <a:buFont typeface="Arial MT"/>
              <a:buChar char="•"/>
              <a:tabLst>
                <a:tab pos="378460" algn="l"/>
              </a:tabLst>
            </a:pPr>
            <a:r>
              <a:rPr sz="1800" b="1" dirty="0">
                <a:latin typeface="Calibri"/>
                <a:cs typeface="Calibri"/>
              </a:rPr>
              <a:t>How</a:t>
            </a:r>
            <a:r>
              <a:rPr sz="1800" b="1" spc="-20" dirty="0">
                <a:latin typeface="Calibri"/>
                <a:cs typeface="Calibri"/>
              </a:rPr>
              <a:t> </a:t>
            </a:r>
            <a:r>
              <a:rPr sz="1800" b="1" dirty="0">
                <a:latin typeface="Calibri"/>
                <a:cs typeface="Calibri"/>
              </a:rPr>
              <a:t>to</a:t>
            </a:r>
            <a:r>
              <a:rPr sz="1800" b="1" spc="-15" dirty="0">
                <a:latin typeface="Calibri"/>
                <a:cs typeface="Calibri"/>
              </a:rPr>
              <a:t> </a:t>
            </a:r>
            <a:r>
              <a:rPr sz="1800" b="1" dirty="0">
                <a:latin typeface="Calibri"/>
                <a:cs typeface="Calibri"/>
              </a:rPr>
              <a:t>use</a:t>
            </a:r>
            <a:r>
              <a:rPr sz="1800" b="1" spc="-25" dirty="0">
                <a:latin typeface="Calibri"/>
                <a:cs typeface="Calibri"/>
              </a:rPr>
              <a:t> </a:t>
            </a:r>
            <a:r>
              <a:rPr sz="1800" b="1" dirty="0">
                <a:latin typeface="Calibri"/>
                <a:cs typeface="Calibri"/>
              </a:rPr>
              <a:t>a</a:t>
            </a:r>
            <a:r>
              <a:rPr sz="1800" b="1" spc="-5" dirty="0">
                <a:latin typeface="Calibri"/>
                <a:cs typeface="Calibri"/>
              </a:rPr>
              <a:t> </a:t>
            </a:r>
            <a:r>
              <a:rPr sz="1800" b="1" spc="-10" dirty="0">
                <a:latin typeface="Calibri"/>
                <a:cs typeface="Calibri"/>
              </a:rPr>
              <a:t>notification </a:t>
            </a:r>
            <a:r>
              <a:rPr sz="1800" b="1" dirty="0">
                <a:latin typeface="Calibri"/>
                <a:cs typeface="Calibri"/>
              </a:rPr>
              <a:t>message</a:t>
            </a:r>
            <a:r>
              <a:rPr sz="1800" b="1" spc="-55" dirty="0">
                <a:latin typeface="Calibri"/>
                <a:cs typeface="Calibri"/>
              </a:rPr>
              <a:t> </a:t>
            </a:r>
            <a:r>
              <a:rPr sz="1800" b="1" dirty="0">
                <a:latin typeface="Calibri"/>
                <a:cs typeface="Calibri"/>
              </a:rPr>
              <a:t>to</a:t>
            </a:r>
            <a:r>
              <a:rPr sz="1800" b="1" spc="-30" dirty="0">
                <a:latin typeface="Calibri"/>
                <a:cs typeface="Calibri"/>
              </a:rPr>
              <a:t> </a:t>
            </a:r>
            <a:r>
              <a:rPr sz="1800" b="1" dirty="0">
                <a:latin typeface="Calibri"/>
                <a:cs typeface="Calibri"/>
              </a:rPr>
              <a:t>decide</a:t>
            </a:r>
            <a:r>
              <a:rPr sz="1800" b="1" spc="-65" dirty="0">
                <a:latin typeface="Calibri"/>
                <a:cs typeface="Calibri"/>
              </a:rPr>
              <a:t> </a:t>
            </a:r>
            <a:r>
              <a:rPr sz="1800" b="1" spc="-10" dirty="0">
                <a:latin typeface="Calibri"/>
                <a:cs typeface="Calibri"/>
              </a:rPr>
              <a:t>whether </a:t>
            </a:r>
            <a:r>
              <a:rPr sz="1800" b="1" dirty="0">
                <a:latin typeface="Calibri"/>
                <a:cs typeface="Calibri"/>
              </a:rPr>
              <a:t>to</a:t>
            </a:r>
            <a:r>
              <a:rPr sz="1800" b="1" spc="-30" dirty="0">
                <a:latin typeface="Calibri"/>
                <a:cs typeface="Calibri"/>
              </a:rPr>
              <a:t> </a:t>
            </a:r>
            <a:r>
              <a:rPr sz="1800" b="1" dirty="0">
                <a:latin typeface="Calibri"/>
                <a:cs typeface="Calibri"/>
              </a:rPr>
              <a:t>download</a:t>
            </a:r>
            <a:r>
              <a:rPr sz="1800" b="1" spc="-55" dirty="0">
                <a:latin typeface="Calibri"/>
                <a:cs typeface="Calibri"/>
              </a:rPr>
              <a:t> </a:t>
            </a:r>
            <a:r>
              <a:rPr sz="1800" b="1" spc="-20" dirty="0">
                <a:latin typeface="Calibri"/>
                <a:cs typeface="Calibri"/>
              </a:rPr>
              <a:t>data</a:t>
            </a:r>
            <a:endParaRPr sz="1800">
              <a:latin typeface="Calibri"/>
              <a:cs typeface="Calibri"/>
            </a:endParaRPr>
          </a:p>
          <a:p>
            <a:pPr marL="378460" indent="-286385">
              <a:lnSpc>
                <a:spcPts val="1945"/>
              </a:lnSpc>
              <a:buFont typeface="Arial MT"/>
              <a:buChar char="•"/>
              <a:tabLst>
                <a:tab pos="378460" algn="l"/>
              </a:tabLst>
            </a:pPr>
            <a:r>
              <a:rPr sz="1800" b="1" dirty="0">
                <a:latin typeface="Calibri"/>
                <a:cs typeface="Calibri"/>
              </a:rPr>
              <a:t>How</a:t>
            </a:r>
            <a:r>
              <a:rPr sz="1800" b="1" spc="-25" dirty="0">
                <a:latin typeface="Calibri"/>
                <a:cs typeface="Calibri"/>
              </a:rPr>
              <a:t> </a:t>
            </a:r>
            <a:r>
              <a:rPr sz="1800" b="1" dirty="0">
                <a:latin typeface="Calibri"/>
                <a:cs typeface="Calibri"/>
              </a:rPr>
              <a:t>to</a:t>
            </a:r>
            <a:r>
              <a:rPr sz="1800" b="1" spc="-20" dirty="0">
                <a:latin typeface="Calibri"/>
                <a:cs typeface="Calibri"/>
              </a:rPr>
              <a:t> </a:t>
            </a:r>
            <a:r>
              <a:rPr sz="1800" b="1" dirty="0">
                <a:latin typeface="Calibri"/>
                <a:cs typeface="Calibri"/>
              </a:rPr>
              <a:t>download</a:t>
            </a:r>
            <a:r>
              <a:rPr sz="1800" b="1" spc="-25" dirty="0">
                <a:latin typeface="Calibri"/>
                <a:cs typeface="Calibri"/>
              </a:rPr>
              <a:t> </a:t>
            </a:r>
            <a:r>
              <a:rPr sz="1800" b="1" spc="-20" dirty="0">
                <a:latin typeface="Calibri"/>
                <a:cs typeface="Calibri"/>
              </a:rPr>
              <a:t>data</a:t>
            </a:r>
            <a:endParaRPr sz="1800">
              <a:latin typeface="Calibri"/>
              <a:cs typeface="Calibri"/>
            </a:endParaRPr>
          </a:p>
          <a:p>
            <a:pPr marL="378460" indent="-286385">
              <a:lnSpc>
                <a:spcPct val="100000"/>
              </a:lnSpc>
              <a:spcBef>
                <a:spcPts val="105"/>
              </a:spcBef>
              <a:buFont typeface="Arial MT"/>
              <a:buChar char="•"/>
              <a:tabLst>
                <a:tab pos="378460" algn="l"/>
              </a:tabLst>
            </a:pPr>
            <a:r>
              <a:rPr sz="1800" b="1" dirty="0">
                <a:latin typeface="Calibri"/>
                <a:cs typeface="Calibri"/>
              </a:rPr>
              <a:t>How</a:t>
            </a:r>
            <a:r>
              <a:rPr sz="1800" b="1" spc="-20" dirty="0">
                <a:latin typeface="Calibri"/>
                <a:cs typeface="Calibri"/>
              </a:rPr>
              <a:t> </a:t>
            </a:r>
            <a:r>
              <a:rPr sz="1800" b="1" dirty="0">
                <a:latin typeface="Calibri"/>
                <a:cs typeface="Calibri"/>
              </a:rPr>
              <a:t>to</a:t>
            </a:r>
            <a:r>
              <a:rPr sz="1800" b="1" spc="-15" dirty="0">
                <a:latin typeface="Calibri"/>
                <a:cs typeface="Calibri"/>
              </a:rPr>
              <a:t> </a:t>
            </a:r>
            <a:r>
              <a:rPr sz="1800" b="1" dirty="0">
                <a:latin typeface="Calibri"/>
                <a:cs typeface="Calibri"/>
              </a:rPr>
              <a:t>use</a:t>
            </a:r>
            <a:r>
              <a:rPr sz="1800" b="1" spc="-30" dirty="0">
                <a:latin typeface="Calibri"/>
                <a:cs typeface="Calibri"/>
              </a:rPr>
              <a:t> </a:t>
            </a:r>
            <a:r>
              <a:rPr sz="1800" b="1" spc="-20" dirty="0">
                <a:latin typeface="Calibri"/>
                <a:cs typeface="Calibri"/>
              </a:rPr>
              <a:t>data</a:t>
            </a:r>
            <a:endParaRPr sz="1800">
              <a:latin typeface="Calibri"/>
              <a:cs typeface="Calibri"/>
            </a:endParaRPr>
          </a:p>
          <a:p>
            <a:pPr marL="378460" marR="586105" indent="-287020">
              <a:lnSpc>
                <a:spcPts val="1939"/>
              </a:lnSpc>
              <a:spcBef>
                <a:spcPts val="359"/>
              </a:spcBef>
              <a:buFont typeface="Arial MT"/>
              <a:buChar char="•"/>
              <a:tabLst>
                <a:tab pos="378460" algn="l"/>
              </a:tabLst>
            </a:pPr>
            <a:r>
              <a:rPr sz="1800" b="1" dirty="0">
                <a:latin typeface="Calibri"/>
                <a:cs typeface="Calibri"/>
              </a:rPr>
              <a:t>How</a:t>
            </a:r>
            <a:r>
              <a:rPr sz="1800" b="1" spc="-35" dirty="0">
                <a:latin typeface="Calibri"/>
                <a:cs typeface="Calibri"/>
              </a:rPr>
              <a:t> </a:t>
            </a:r>
            <a:r>
              <a:rPr sz="1800" b="1" dirty="0">
                <a:latin typeface="Calibri"/>
                <a:cs typeface="Calibri"/>
              </a:rPr>
              <a:t>to</a:t>
            </a:r>
            <a:r>
              <a:rPr sz="1800" b="1" spc="-35" dirty="0">
                <a:latin typeface="Calibri"/>
                <a:cs typeface="Calibri"/>
              </a:rPr>
              <a:t> </a:t>
            </a:r>
            <a:r>
              <a:rPr sz="1800" b="1" dirty="0">
                <a:latin typeface="Calibri"/>
                <a:cs typeface="Calibri"/>
              </a:rPr>
              <a:t>provide</a:t>
            </a:r>
            <a:r>
              <a:rPr sz="1800" b="1" spc="-35" dirty="0">
                <a:latin typeface="Calibri"/>
                <a:cs typeface="Calibri"/>
              </a:rPr>
              <a:t> </a:t>
            </a:r>
            <a:r>
              <a:rPr sz="1800" b="1" dirty="0">
                <a:latin typeface="Calibri"/>
                <a:cs typeface="Calibri"/>
              </a:rPr>
              <a:t>data</a:t>
            </a:r>
            <a:r>
              <a:rPr sz="1800" b="1" spc="-50" dirty="0">
                <a:latin typeface="Calibri"/>
                <a:cs typeface="Calibri"/>
              </a:rPr>
              <a:t> </a:t>
            </a:r>
            <a:r>
              <a:rPr sz="1800" b="1" spc="-25" dirty="0">
                <a:latin typeface="Calibri"/>
                <a:cs typeface="Calibri"/>
              </a:rPr>
              <a:t>to </a:t>
            </a:r>
            <a:r>
              <a:rPr sz="1800" b="1" spc="-20" dirty="0">
                <a:latin typeface="Calibri"/>
                <a:cs typeface="Calibri"/>
              </a:rPr>
              <a:t>WIS2</a:t>
            </a:r>
            <a:endParaRPr sz="1800">
              <a:latin typeface="Calibri"/>
              <a:cs typeface="Calibri"/>
            </a:endParaRPr>
          </a:p>
        </p:txBody>
      </p:sp>
      <p:grpSp>
        <p:nvGrpSpPr>
          <p:cNvPr id="21" name="object 16"/>
          <p:cNvGrpSpPr/>
          <p:nvPr/>
        </p:nvGrpSpPr>
        <p:grpSpPr>
          <a:xfrm>
            <a:off x="4332732" y="2218944"/>
            <a:ext cx="3744595" cy="2795270"/>
            <a:chOff x="4332732" y="2218944"/>
            <a:chExt cx="3744595" cy="2795270"/>
          </a:xfrm>
        </p:grpSpPr>
        <p:pic>
          <p:nvPicPr>
            <p:cNvPr id="22" name="object 17"/>
            <p:cNvPicPr/>
            <p:nvPr/>
          </p:nvPicPr>
          <p:blipFill>
            <a:blip r:embed="rId8" cstate="print"/>
            <a:stretch>
              <a:fillRect/>
            </a:stretch>
          </p:blipFill>
          <p:spPr>
            <a:xfrm>
              <a:off x="4332732" y="2218944"/>
              <a:ext cx="3744467" cy="2795016"/>
            </a:xfrm>
            <a:prstGeom prst="rect">
              <a:avLst/>
            </a:prstGeom>
          </p:spPr>
        </p:pic>
        <p:pic>
          <p:nvPicPr>
            <p:cNvPr id="23" name="object 18"/>
            <p:cNvPicPr/>
            <p:nvPr/>
          </p:nvPicPr>
          <p:blipFill>
            <a:blip r:embed="rId9" cstate="print"/>
            <a:stretch>
              <a:fillRect/>
            </a:stretch>
          </p:blipFill>
          <p:spPr>
            <a:xfrm>
              <a:off x="4527423" y="2413762"/>
              <a:ext cx="3174619" cy="2225421"/>
            </a:xfrm>
            <a:prstGeom prst="rect">
              <a:avLst/>
            </a:prstGeom>
          </p:spPr>
        </p:pic>
      </p:grpSp>
      <p:sp>
        <p:nvSpPr>
          <p:cNvPr id="24" name="object 19"/>
          <p:cNvSpPr txBox="1"/>
          <p:nvPr/>
        </p:nvSpPr>
        <p:spPr>
          <a:xfrm>
            <a:off x="4606797" y="2374468"/>
            <a:ext cx="746760" cy="300355"/>
          </a:xfrm>
          <a:prstGeom prst="rect">
            <a:avLst/>
          </a:prstGeom>
        </p:spPr>
        <p:txBody>
          <a:bodyPr vert="horz" wrap="square" lIns="0" tIns="12700" rIns="0" bIns="0" rtlCol="0">
            <a:spAutoFit/>
          </a:bodyPr>
          <a:lstStyle/>
          <a:p>
            <a:pPr marL="12700">
              <a:lnSpc>
                <a:spcPct val="100000"/>
              </a:lnSpc>
              <a:spcBef>
                <a:spcPts val="100"/>
              </a:spcBef>
            </a:pPr>
            <a:r>
              <a:rPr sz="1800" b="1" dirty="0">
                <a:latin typeface="Calibri"/>
                <a:cs typeface="Calibri"/>
              </a:rPr>
              <a:t>WIS</a:t>
            </a:r>
            <a:r>
              <a:rPr sz="1800" b="1" spc="-15" dirty="0">
                <a:latin typeface="Calibri"/>
                <a:cs typeface="Calibri"/>
              </a:rPr>
              <a:t> </a:t>
            </a:r>
            <a:r>
              <a:rPr sz="1800" b="1" spc="-25" dirty="0">
                <a:latin typeface="Calibri"/>
                <a:cs typeface="Calibri"/>
              </a:rPr>
              <a:t>2.0</a:t>
            </a:r>
            <a:endParaRPr sz="1800">
              <a:latin typeface="Calibri"/>
              <a:cs typeface="Calibri"/>
            </a:endParaRPr>
          </a:p>
        </p:txBody>
      </p:sp>
      <p:grpSp>
        <p:nvGrpSpPr>
          <p:cNvPr id="25" name="object 20"/>
          <p:cNvGrpSpPr/>
          <p:nvPr/>
        </p:nvGrpSpPr>
        <p:grpSpPr>
          <a:xfrm>
            <a:off x="1816607" y="4829555"/>
            <a:ext cx="9037320" cy="1877695"/>
            <a:chOff x="1816607" y="4829555"/>
            <a:chExt cx="9037320" cy="1877695"/>
          </a:xfrm>
        </p:grpSpPr>
        <p:pic>
          <p:nvPicPr>
            <p:cNvPr id="26" name="object 21"/>
            <p:cNvPicPr/>
            <p:nvPr/>
          </p:nvPicPr>
          <p:blipFill>
            <a:blip r:embed="rId10" cstate="print"/>
            <a:stretch>
              <a:fillRect/>
            </a:stretch>
          </p:blipFill>
          <p:spPr>
            <a:xfrm>
              <a:off x="5044201" y="5516955"/>
              <a:ext cx="351964" cy="278973"/>
            </a:xfrm>
            <a:prstGeom prst="rect">
              <a:avLst/>
            </a:prstGeom>
          </p:spPr>
        </p:pic>
        <p:sp>
          <p:nvSpPr>
            <p:cNvPr id="27" name="object 22"/>
            <p:cNvSpPr/>
            <p:nvPr/>
          </p:nvSpPr>
          <p:spPr>
            <a:xfrm>
              <a:off x="5069458" y="5526658"/>
              <a:ext cx="302895" cy="220979"/>
            </a:xfrm>
            <a:custGeom>
              <a:avLst/>
              <a:gdLst/>
              <a:ahLst/>
              <a:cxnLst/>
              <a:rect l="l" t="t" r="r" b="b"/>
              <a:pathLst>
                <a:path w="302895" h="220979">
                  <a:moveTo>
                    <a:pt x="233183" y="33814"/>
                  </a:moveTo>
                  <a:lnTo>
                    <a:pt x="0" y="199656"/>
                  </a:lnTo>
                  <a:lnTo>
                    <a:pt x="14731" y="220357"/>
                  </a:lnTo>
                  <a:lnTo>
                    <a:pt x="247866" y="54463"/>
                  </a:lnTo>
                  <a:lnTo>
                    <a:pt x="233183" y="33814"/>
                  </a:lnTo>
                  <a:close/>
                </a:path>
                <a:path w="302895" h="220979">
                  <a:moveTo>
                    <a:pt x="288594" y="26415"/>
                  </a:moveTo>
                  <a:lnTo>
                    <a:pt x="243586" y="26415"/>
                  </a:lnTo>
                  <a:lnTo>
                    <a:pt x="258190" y="47116"/>
                  </a:lnTo>
                  <a:lnTo>
                    <a:pt x="247866" y="54463"/>
                  </a:lnTo>
                  <a:lnTo>
                    <a:pt x="262636" y="75234"/>
                  </a:lnTo>
                  <a:lnTo>
                    <a:pt x="288594" y="26415"/>
                  </a:lnTo>
                  <a:close/>
                </a:path>
                <a:path w="302895" h="220979">
                  <a:moveTo>
                    <a:pt x="243586" y="26415"/>
                  </a:moveTo>
                  <a:lnTo>
                    <a:pt x="233183" y="33814"/>
                  </a:lnTo>
                  <a:lnTo>
                    <a:pt x="247866" y="54463"/>
                  </a:lnTo>
                  <a:lnTo>
                    <a:pt x="258190" y="47116"/>
                  </a:lnTo>
                  <a:lnTo>
                    <a:pt x="243586" y="26415"/>
                  </a:lnTo>
                  <a:close/>
                </a:path>
                <a:path w="302895" h="220979">
                  <a:moveTo>
                    <a:pt x="302640" y="0"/>
                  </a:moveTo>
                  <a:lnTo>
                    <a:pt x="218439" y="13080"/>
                  </a:lnTo>
                  <a:lnTo>
                    <a:pt x="233183" y="33814"/>
                  </a:lnTo>
                  <a:lnTo>
                    <a:pt x="243586" y="26415"/>
                  </a:lnTo>
                  <a:lnTo>
                    <a:pt x="288594" y="26415"/>
                  </a:lnTo>
                  <a:lnTo>
                    <a:pt x="302640" y="0"/>
                  </a:lnTo>
                  <a:close/>
                </a:path>
              </a:pathLst>
            </a:custGeom>
            <a:solidFill>
              <a:srgbClr val="4F81BC"/>
            </a:solidFill>
          </p:spPr>
          <p:txBody>
            <a:bodyPr wrap="square" lIns="0" tIns="0" rIns="0" bIns="0" rtlCol="0"/>
            <a:lstStyle/>
            <a:p>
              <a:endParaRPr/>
            </a:p>
          </p:txBody>
        </p:sp>
        <p:pic>
          <p:nvPicPr>
            <p:cNvPr id="28" name="object 23"/>
            <p:cNvPicPr/>
            <p:nvPr/>
          </p:nvPicPr>
          <p:blipFill>
            <a:blip r:embed="rId11" cstate="print"/>
            <a:stretch>
              <a:fillRect/>
            </a:stretch>
          </p:blipFill>
          <p:spPr>
            <a:xfrm>
              <a:off x="6942127" y="5546948"/>
              <a:ext cx="379402" cy="245778"/>
            </a:xfrm>
            <a:prstGeom prst="rect">
              <a:avLst/>
            </a:prstGeom>
          </p:spPr>
        </p:pic>
        <p:sp>
          <p:nvSpPr>
            <p:cNvPr id="29" name="object 24"/>
            <p:cNvSpPr/>
            <p:nvPr/>
          </p:nvSpPr>
          <p:spPr>
            <a:xfrm>
              <a:off x="6962774" y="5555741"/>
              <a:ext cx="339725" cy="187960"/>
            </a:xfrm>
            <a:custGeom>
              <a:avLst/>
              <a:gdLst/>
              <a:ahLst/>
              <a:cxnLst/>
              <a:rect l="l" t="t" r="r" b="b"/>
              <a:pathLst>
                <a:path w="339725" h="187960">
                  <a:moveTo>
                    <a:pt x="73324" y="24349"/>
                  </a:moveTo>
                  <a:lnTo>
                    <a:pt x="61422" y="46809"/>
                  </a:lnTo>
                  <a:lnTo>
                    <a:pt x="327405" y="187490"/>
                  </a:lnTo>
                  <a:lnTo>
                    <a:pt x="339344" y="165036"/>
                  </a:lnTo>
                  <a:lnTo>
                    <a:pt x="73324" y="24349"/>
                  </a:lnTo>
                  <a:close/>
                </a:path>
                <a:path w="339725" h="187960">
                  <a:moveTo>
                    <a:pt x="0" y="0"/>
                  </a:moveTo>
                  <a:lnTo>
                    <a:pt x="49529" y="69253"/>
                  </a:lnTo>
                  <a:lnTo>
                    <a:pt x="61422" y="46809"/>
                  </a:lnTo>
                  <a:lnTo>
                    <a:pt x="50165" y="40855"/>
                  </a:lnTo>
                  <a:lnTo>
                    <a:pt x="62102" y="18415"/>
                  </a:lnTo>
                  <a:lnTo>
                    <a:pt x="76468" y="18415"/>
                  </a:lnTo>
                  <a:lnTo>
                    <a:pt x="85217" y="1905"/>
                  </a:lnTo>
                  <a:lnTo>
                    <a:pt x="0" y="0"/>
                  </a:lnTo>
                  <a:close/>
                </a:path>
                <a:path w="339725" h="187960">
                  <a:moveTo>
                    <a:pt x="62102" y="18415"/>
                  </a:moveTo>
                  <a:lnTo>
                    <a:pt x="50165" y="40855"/>
                  </a:lnTo>
                  <a:lnTo>
                    <a:pt x="61422" y="46809"/>
                  </a:lnTo>
                  <a:lnTo>
                    <a:pt x="73324" y="24349"/>
                  </a:lnTo>
                  <a:lnTo>
                    <a:pt x="62102" y="18415"/>
                  </a:lnTo>
                  <a:close/>
                </a:path>
                <a:path w="339725" h="187960">
                  <a:moveTo>
                    <a:pt x="76468" y="18415"/>
                  </a:moveTo>
                  <a:lnTo>
                    <a:pt x="62102" y="18415"/>
                  </a:lnTo>
                  <a:lnTo>
                    <a:pt x="73324" y="24349"/>
                  </a:lnTo>
                  <a:lnTo>
                    <a:pt x="76468" y="18415"/>
                  </a:lnTo>
                  <a:close/>
                </a:path>
              </a:pathLst>
            </a:custGeom>
            <a:solidFill>
              <a:srgbClr val="4F81BC"/>
            </a:solidFill>
          </p:spPr>
          <p:txBody>
            <a:bodyPr wrap="square" lIns="0" tIns="0" rIns="0" bIns="0" rtlCol="0"/>
            <a:lstStyle/>
            <a:p>
              <a:endParaRPr/>
            </a:p>
          </p:txBody>
        </p:sp>
        <p:pic>
          <p:nvPicPr>
            <p:cNvPr id="30" name="object 25"/>
            <p:cNvPicPr/>
            <p:nvPr/>
          </p:nvPicPr>
          <p:blipFill>
            <a:blip r:embed="rId12" cstate="print"/>
            <a:stretch>
              <a:fillRect/>
            </a:stretch>
          </p:blipFill>
          <p:spPr>
            <a:xfrm>
              <a:off x="1816607" y="5718047"/>
              <a:ext cx="9037320" cy="989088"/>
            </a:xfrm>
            <a:prstGeom prst="rect">
              <a:avLst/>
            </a:prstGeom>
          </p:spPr>
        </p:pic>
        <p:sp>
          <p:nvSpPr>
            <p:cNvPr id="31" name="object 26"/>
            <p:cNvSpPr/>
            <p:nvPr/>
          </p:nvSpPr>
          <p:spPr>
            <a:xfrm>
              <a:off x="1859533" y="5736983"/>
              <a:ext cx="8956675" cy="909955"/>
            </a:xfrm>
            <a:custGeom>
              <a:avLst/>
              <a:gdLst/>
              <a:ahLst/>
              <a:cxnLst/>
              <a:rect l="l" t="t" r="r" b="b"/>
              <a:pathLst>
                <a:path w="8956675" h="909954">
                  <a:moveTo>
                    <a:pt x="8956167" y="0"/>
                  </a:moveTo>
                  <a:lnTo>
                    <a:pt x="0" y="0"/>
                  </a:lnTo>
                  <a:lnTo>
                    <a:pt x="0" y="909485"/>
                  </a:lnTo>
                  <a:lnTo>
                    <a:pt x="8956167" y="909485"/>
                  </a:lnTo>
                  <a:lnTo>
                    <a:pt x="8956167" y="0"/>
                  </a:lnTo>
                  <a:close/>
                </a:path>
              </a:pathLst>
            </a:custGeom>
            <a:solidFill>
              <a:srgbClr val="DDD9C3"/>
            </a:solidFill>
          </p:spPr>
          <p:txBody>
            <a:bodyPr wrap="square" lIns="0" tIns="0" rIns="0" bIns="0" rtlCol="0"/>
            <a:lstStyle/>
            <a:p>
              <a:endParaRPr/>
            </a:p>
          </p:txBody>
        </p:sp>
        <p:pic>
          <p:nvPicPr>
            <p:cNvPr id="32" name="object 27"/>
            <p:cNvPicPr/>
            <p:nvPr/>
          </p:nvPicPr>
          <p:blipFill>
            <a:blip r:embed="rId13" cstate="print"/>
            <a:stretch>
              <a:fillRect/>
            </a:stretch>
          </p:blipFill>
          <p:spPr>
            <a:xfrm>
              <a:off x="4725923" y="4853927"/>
              <a:ext cx="2788920" cy="748271"/>
            </a:xfrm>
            <a:prstGeom prst="rect">
              <a:avLst/>
            </a:prstGeom>
          </p:spPr>
        </p:pic>
        <p:pic>
          <p:nvPicPr>
            <p:cNvPr id="33" name="object 28"/>
            <p:cNvPicPr/>
            <p:nvPr/>
          </p:nvPicPr>
          <p:blipFill>
            <a:blip r:embed="rId14" cstate="print"/>
            <a:stretch>
              <a:fillRect/>
            </a:stretch>
          </p:blipFill>
          <p:spPr>
            <a:xfrm>
              <a:off x="4680203" y="4829555"/>
              <a:ext cx="2382011" cy="856475"/>
            </a:xfrm>
            <a:prstGeom prst="rect">
              <a:avLst/>
            </a:prstGeom>
          </p:spPr>
        </p:pic>
        <p:sp>
          <p:nvSpPr>
            <p:cNvPr id="34" name="object 29"/>
            <p:cNvSpPr/>
            <p:nvPr/>
          </p:nvSpPr>
          <p:spPr>
            <a:xfrm>
              <a:off x="4752212" y="4880330"/>
              <a:ext cx="2687955" cy="646430"/>
            </a:xfrm>
            <a:custGeom>
              <a:avLst/>
              <a:gdLst/>
              <a:ahLst/>
              <a:cxnLst/>
              <a:rect l="l" t="t" r="r" b="b"/>
              <a:pathLst>
                <a:path w="2687954" h="646429">
                  <a:moveTo>
                    <a:pt x="2687573" y="0"/>
                  </a:moveTo>
                  <a:lnTo>
                    <a:pt x="0" y="0"/>
                  </a:lnTo>
                  <a:lnTo>
                    <a:pt x="0" y="646328"/>
                  </a:lnTo>
                  <a:lnTo>
                    <a:pt x="2687573" y="646328"/>
                  </a:lnTo>
                  <a:lnTo>
                    <a:pt x="2687573" y="0"/>
                  </a:lnTo>
                  <a:close/>
                </a:path>
              </a:pathLst>
            </a:custGeom>
            <a:solidFill>
              <a:srgbClr val="DDD9C3"/>
            </a:solidFill>
          </p:spPr>
          <p:txBody>
            <a:bodyPr wrap="square" lIns="0" tIns="0" rIns="0" bIns="0" rtlCol="0"/>
            <a:lstStyle/>
            <a:p>
              <a:endParaRPr/>
            </a:p>
          </p:txBody>
        </p:sp>
      </p:grpSp>
      <p:sp>
        <p:nvSpPr>
          <p:cNvPr id="35" name="object 30"/>
          <p:cNvSpPr txBox="1"/>
          <p:nvPr/>
        </p:nvSpPr>
        <p:spPr>
          <a:xfrm>
            <a:off x="4831460" y="4899152"/>
            <a:ext cx="1979295" cy="574040"/>
          </a:xfrm>
          <a:prstGeom prst="rect">
            <a:avLst/>
          </a:prstGeom>
        </p:spPr>
        <p:txBody>
          <a:bodyPr vert="horz" wrap="square" lIns="0" tIns="12700" rIns="0" bIns="0" rtlCol="0">
            <a:spAutoFit/>
          </a:bodyPr>
          <a:lstStyle/>
          <a:p>
            <a:pPr marL="12700" marR="5080">
              <a:lnSpc>
                <a:spcPct val="100000"/>
              </a:lnSpc>
              <a:spcBef>
                <a:spcPts val="100"/>
              </a:spcBef>
            </a:pPr>
            <a:r>
              <a:rPr sz="1800" b="1" spc="-10" dirty="0">
                <a:latin typeface="Calibri"/>
                <a:cs typeface="Calibri"/>
              </a:rPr>
              <a:t>Interoperability</a:t>
            </a:r>
            <a:r>
              <a:rPr sz="1800" b="1" spc="-30" dirty="0">
                <a:latin typeface="Calibri"/>
                <a:cs typeface="Calibri"/>
              </a:rPr>
              <a:t> </a:t>
            </a:r>
            <a:r>
              <a:rPr sz="1800" b="1" spc="-20" dirty="0">
                <a:latin typeface="Calibri"/>
                <a:cs typeface="Calibri"/>
              </a:rPr>
              <a:t>with </a:t>
            </a:r>
            <a:r>
              <a:rPr sz="1800" b="1" dirty="0">
                <a:latin typeface="Calibri"/>
                <a:cs typeface="Calibri"/>
              </a:rPr>
              <a:t>external</a:t>
            </a:r>
            <a:r>
              <a:rPr sz="1800" b="1" spc="-55" dirty="0">
                <a:latin typeface="Calibri"/>
                <a:cs typeface="Calibri"/>
              </a:rPr>
              <a:t> </a:t>
            </a:r>
            <a:r>
              <a:rPr sz="1800" b="1" spc="-10" dirty="0">
                <a:latin typeface="Calibri"/>
                <a:cs typeface="Calibri"/>
              </a:rPr>
              <a:t>systems</a:t>
            </a:r>
            <a:endParaRPr sz="1800">
              <a:latin typeface="Calibri"/>
              <a:cs typeface="Calibri"/>
            </a:endParaRPr>
          </a:p>
        </p:txBody>
      </p:sp>
      <p:sp>
        <p:nvSpPr>
          <p:cNvPr id="36" name="object 31"/>
          <p:cNvSpPr txBox="1"/>
          <p:nvPr/>
        </p:nvSpPr>
        <p:spPr>
          <a:xfrm>
            <a:off x="1962150" y="5772708"/>
            <a:ext cx="1852930" cy="599440"/>
          </a:xfrm>
          <a:prstGeom prst="rect">
            <a:avLst/>
          </a:prstGeom>
        </p:spPr>
        <p:txBody>
          <a:bodyPr vert="horz" wrap="square" lIns="0" tIns="85725" rIns="0" bIns="0" rtlCol="0">
            <a:spAutoFit/>
          </a:bodyPr>
          <a:lstStyle/>
          <a:p>
            <a:pPr algn="ctr">
              <a:lnSpc>
                <a:spcPct val="100000"/>
              </a:lnSpc>
              <a:spcBef>
                <a:spcPts val="675"/>
              </a:spcBef>
            </a:pPr>
            <a:r>
              <a:rPr sz="1400" b="1" spc="-20" dirty="0">
                <a:solidFill>
                  <a:srgbClr val="E36C09"/>
                </a:solidFill>
                <a:latin typeface="Arial"/>
                <a:cs typeface="Arial"/>
              </a:rPr>
              <a:t>WHOS</a:t>
            </a:r>
            <a:endParaRPr sz="1400">
              <a:latin typeface="Arial"/>
              <a:cs typeface="Arial"/>
            </a:endParaRPr>
          </a:p>
          <a:p>
            <a:pPr algn="ctr">
              <a:lnSpc>
                <a:spcPct val="100000"/>
              </a:lnSpc>
              <a:spcBef>
                <a:spcPts val="580"/>
              </a:spcBef>
            </a:pPr>
            <a:r>
              <a:rPr sz="1400" dirty="0">
                <a:solidFill>
                  <a:srgbClr val="E36C09"/>
                </a:solidFill>
                <a:latin typeface="Arial MT"/>
                <a:cs typeface="Arial MT"/>
              </a:rPr>
              <a:t>Hydrology</a:t>
            </a:r>
            <a:r>
              <a:rPr sz="1400" spc="-45" dirty="0">
                <a:solidFill>
                  <a:srgbClr val="E36C09"/>
                </a:solidFill>
                <a:latin typeface="Arial MT"/>
                <a:cs typeface="Arial MT"/>
              </a:rPr>
              <a:t> </a:t>
            </a:r>
            <a:r>
              <a:rPr sz="1400" dirty="0">
                <a:solidFill>
                  <a:srgbClr val="E36C09"/>
                </a:solidFill>
                <a:latin typeface="Arial MT"/>
                <a:cs typeface="Arial MT"/>
              </a:rPr>
              <a:t>data</a:t>
            </a:r>
            <a:r>
              <a:rPr sz="1400" spc="-30" dirty="0">
                <a:solidFill>
                  <a:srgbClr val="E36C09"/>
                </a:solidFill>
                <a:latin typeface="Arial MT"/>
                <a:cs typeface="Arial MT"/>
              </a:rPr>
              <a:t> </a:t>
            </a:r>
            <a:r>
              <a:rPr sz="1400" spc="-10" dirty="0">
                <a:solidFill>
                  <a:srgbClr val="E36C09"/>
                </a:solidFill>
                <a:latin typeface="Arial MT"/>
                <a:cs typeface="Arial MT"/>
              </a:rPr>
              <a:t>sharing</a:t>
            </a:r>
            <a:endParaRPr sz="1400">
              <a:latin typeface="Arial MT"/>
              <a:cs typeface="Arial MT"/>
            </a:endParaRPr>
          </a:p>
        </p:txBody>
      </p:sp>
      <p:sp>
        <p:nvSpPr>
          <p:cNvPr id="37" name="object 32"/>
          <p:cNvSpPr txBox="1"/>
          <p:nvPr/>
        </p:nvSpPr>
        <p:spPr>
          <a:xfrm>
            <a:off x="4252721" y="5772708"/>
            <a:ext cx="1870710" cy="812800"/>
          </a:xfrm>
          <a:prstGeom prst="rect">
            <a:avLst/>
          </a:prstGeom>
        </p:spPr>
        <p:txBody>
          <a:bodyPr vert="horz" wrap="square" lIns="0" tIns="85725" rIns="0" bIns="0" rtlCol="0">
            <a:spAutoFit/>
          </a:bodyPr>
          <a:lstStyle/>
          <a:p>
            <a:pPr marL="635" algn="ctr">
              <a:lnSpc>
                <a:spcPct val="100000"/>
              </a:lnSpc>
              <a:spcBef>
                <a:spcPts val="675"/>
              </a:spcBef>
            </a:pPr>
            <a:r>
              <a:rPr sz="1400" b="1" spc="-10" dirty="0">
                <a:solidFill>
                  <a:srgbClr val="006FC0"/>
                </a:solidFill>
                <a:latin typeface="Arial"/>
                <a:cs typeface="Arial"/>
              </a:rPr>
              <a:t>OpenCDMS</a:t>
            </a:r>
            <a:endParaRPr sz="1400">
              <a:latin typeface="Arial"/>
              <a:cs typeface="Arial"/>
            </a:endParaRPr>
          </a:p>
          <a:p>
            <a:pPr marL="12700" marR="5080" indent="-635" algn="ctr">
              <a:lnSpc>
                <a:spcPct val="100000"/>
              </a:lnSpc>
              <a:spcBef>
                <a:spcPts val="580"/>
              </a:spcBef>
            </a:pPr>
            <a:r>
              <a:rPr sz="1400" dirty="0">
                <a:solidFill>
                  <a:srgbClr val="006FC0"/>
                </a:solidFill>
                <a:latin typeface="Arial MT"/>
                <a:cs typeface="Arial MT"/>
              </a:rPr>
              <a:t>Data</a:t>
            </a:r>
            <a:r>
              <a:rPr sz="1400" spc="-40" dirty="0">
                <a:solidFill>
                  <a:srgbClr val="006FC0"/>
                </a:solidFill>
                <a:latin typeface="Arial MT"/>
                <a:cs typeface="Arial MT"/>
              </a:rPr>
              <a:t> </a:t>
            </a:r>
            <a:r>
              <a:rPr sz="1400" dirty="0">
                <a:solidFill>
                  <a:srgbClr val="006FC0"/>
                </a:solidFill>
                <a:latin typeface="Arial MT"/>
                <a:cs typeface="Arial MT"/>
              </a:rPr>
              <a:t>management</a:t>
            </a:r>
            <a:r>
              <a:rPr sz="1400" spc="-50" dirty="0">
                <a:solidFill>
                  <a:srgbClr val="006FC0"/>
                </a:solidFill>
                <a:latin typeface="Arial MT"/>
                <a:cs typeface="Arial MT"/>
              </a:rPr>
              <a:t> </a:t>
            </a:r>
            <a:r>
              <a:rPr sz="1400" spc="-25" dirty="0">
                <a:solidFill>
                  <a:srgbClr val="006FC0"/>
                </a:solidFill>
                <a:latin typeface="Arial MT"/>
                <a:cs typeface="Arial MT"/>
              </a:rPr>
              <a:t>and </a:t>
            </a:r>
            <a:r>
              <a:rPr sz="1400" dirty="0">
                <a:solidFill>
                  <a:srgbClr val="006FC0"/>
                </a:solidFill>
                <a:latin typeface="Arial MT"/>
                <a:cs typeface="Arial MT"/>
              </a:rPr>
              <a:t>data</a:t>
            </a:r>
            <a:r>
              <a:rPr sz="1400" spc="-40" dirty="0">
                <a:solidFill>
                  <a:srgbClr val="006FC0"/>
                </a:solidFill>
                <a:latin typeface="Arial MT"/>
                <a:cs typeface="Arial MT"/>
              </a:rPr>
              <a:t> </a:t>
            </a:r>
            <a:r>
              <a:rPr sz="1400" dirty="0">
                <a:solidFill>
                  <a:srgbClr val="006FC0"/>
                </a:solidFill>
                <a:latin typeface="Arial MT"/>
                <a:cs typeface="Arial MT"/>
              </a:rPr>
              <a:t>sharing</a:t>
            </a:r>
            <a:r>
              <a:rPr sz="1400" spc="-45" dirty="0">
                <a:solidFill>
                  <a:srgbClr val="006FC0"/>
                </a:solidFill>
                <a:latin typeface="Arial MT"/>
                <a:cs typeface="Arial MT"/>
              </a:rPr>
              <a:t> </a:t>
            </a:r>
            <a:r>
              <a:rPr sz="1400" dirty="0">
                <a:solidFill>
                  <a:srgbClr val="006FC0"/>
                </a:solidFill>
                <a:latin typeface="Arial MT"/>
                <a:cs typeface="Arial MT"/>
              </a:rPr>
              <a:t>for</a:t>
            </a:r>
            <a:r>
              <a:rPr sz="1400" spc="-25" dirty="0">
                <a:solidFill>
                  <a:srgbClr val="006FC0"/>
                </a:solidFill>
                <a:latin typeface="Arial MT"/>
                <a:cs typeface="Arial MT"/>
              </a:rPr>
              <a:t> </a:t>
            </a:r>
            <a:r>
              <a:rPr sz="1400" spc="-10" dirty="0">
                <a:solidFill>
                  <a:srgbClr val="006FC0"/>
                </a:solidFill>
                <a:latin typeface="Arial MT"/>
                <a:cs typeface="Arial MT"/>
              </a:rPr>
              <a:t>climate</a:t>
            </a:r>
            <a:endParaRPr sz="1400">
              <a:latin typeface="Arial MT"/>
              <a:cs typeface="Arial MT"/>
            </a:endParaRPr>
          </a:p>
        </p:txBody>
      </p:sp>
      <p:sp>
        <p:nvSpPr>
          <p:cNvPr id="38" name="object 33"/>
          <p:cNvSpPr txBox="1"/>
          <p:nvPr/>
        </p:nvSpPr>
        <p:spPr>
          <a:xfrm>
            <a:off x="6583171" y="5778805"/>
            <a:ext cx="1812289" cy="812800"/>
          </a:xfrm>
          <a:prstGeom prst="rect">
            <a:avLst/>
          </a:prstGeom>
        </p:spPr>
        <p:txBody>
          <a:bodyPr vert="horz" wrap="square" lIns="0" tIns="85725" rIns="0" bIns="0" rtlCol="0">
            <a:spAutoFit/>
          </a:bodyPr>
          <a:lstStyle/>
          <a:p>
            <a:pPr algn="ctr">
              <a:lnSpc>
                <a:spcPct val="100000"/>
              </a:lnSpc>
              <a:spcBef>
                <a:spcPts val="675"/>
              </a:spcBef>
            </a:pPr>
            <a:r>
              <a:rPr sz="1400" b="1" spc="-10" dirty="0">
                <a:solidFill>
                  <a:srgbClr val="4F6128"/>
                </a:solidFill>
                <a:latin typeface="Arial"/>
                <a:cs typeface="Arial"/>
              </a:rPr>
              <a:t>Cryosphere</a:t>
            </a:r>
            <a:endParaRPr sz="1400">
              <a:latin typeface="Arial"/>
              <a:cs typeface="Arial"/>
            </a:endParaRPr>
          </a:p>
          <a:p>
            <a:pPr algn="ctr">
              <a:lnSpc>
                <a:spcPct val="100000"/>
              </a:lnSpc>
              <a:spcBef>
                <a:spcPts val="580"/>
              </a:spcBef>
            </a:pPr>
            <a:r>
              <a:rPr sz="1400" dirty="0">
                <a:solidFill>
                  <a:srgbClr val="4F6128"/>
                </a:solidFill>
                <a:latin typeface="Arial MT"/>
                <a:cs typeface="Arial MT"/>
              </a:rPr>
              <a:t>Data</a:t>
            </a:r>
            <a:r>
              <a:rPr sz="1400" spc="-35" dirty="0">
                <a:solidFill>
                  <a:srgbClr val="4F6128"/>
                </a:solidFill>
                <a:latin typeface="Arial MT"/>
                <a:cs typeface="Arial MT"/>
              </a:rPr>
              <a:t> </a:t>
            </a:r>
            <a:r>
              <a:rPr sz="1400" dirty="0">
                <a:solidFill>
                  <a:srgbClr val="4F6128"/>
                </a:solidFill>
                <a:latin typeface="Arial MT"/>
                <a:cs typeface="Arial MT"/>
              </a:rPr>
              <a:t>sharing</a:t>
            </a:r>
            <a:r>
              <a:rPr sz="1400" spc="-45" dirty="0">
                <a:solidFill>
                  <a:srgbClr val="4F6128"/>
                </a:solidFill>
                <a:latin typeface="Arial MT"/>
                <a:cs typeface="Arial MT"/>
              </a:rPr>
              <a:t> </a:t>
            </a:r>
            <a:r>
              <a:rPr sz="1400" dirty="0">
                <a:solidFill>
                  <a:srgbClr val="4F6128"/>
                </a:solidFill>
                <a:latin typeface="Arial MT"/>
                <a:cs typeface="Arial MT"/>
              </a:rPr>
              <a:t>for</a:t>
            </a:r>
            <a:r>
              <a:rPr sz="1400" spc="-40" dirty="0">
                <a:solidFill>
                  <a:srgbClr val="4F6128"/>
                </a:solidFill>
                <a:latin typeface="Arial MT"/>
                <a:cs typeface="Arial MT"/>
              </a:rPr>
              <a:t> </a:t>
            </a:r>
            <a:r>
              <a:rPr sz="1400" spc="-25" dirty="0">
                <a:solidFill>
                  <a:srgbClr val="4F6128"/>
                </a:solidFill>
                <a:latin typeface="Arial MT"/>
                <a:cs typeface="Arial MT"/>
              </a:rPr>
              <a:t>the</a:t>
            </a:r>
            <a:endParaRPr sz="1400">
              <a:latin typeface="Arial MT"/>
              <a:cs typeface="Arial MT"/>
            </a:endParaRPr>
          </a:p>
          <a:p>
            <a:pPr algn="ctr">
              <a:lnSpc>
                <a:spcPct val="100000"/>
              </a:lnSpc>
            </a:pPr>
            <a:r>
              <a:rPr sz="1400" spc="-10" dirty="0">
                <a:solidFill>
                  <a:srgbClr val="4F6128"/>
                </a:solidFill>
                <a:latin typeface="Arial MT"/>
                <a:cs typeface="Arial MT"/>
              </a:rPr>
              <a:t>cryosphere</a:t>
            </a:r>
            <a:r>
              <a:rPr sz="1400" dirty="0">
                <a:solidFill>
                  <a:srgbClr val="4F6128"/>
                </a:solidFill>
                <a:latin typeface="Arial MT"/>
                <a:cs typeface="Arial MT"/>
              </a:rPr>
              <a:t> </a:t>
            </a:r>
            <a:r>
              <a:rPr sz="1400" spc="-10" dirty="0">
                <a:solidFill>
                  <a:srgbClr val="4F6128"/>
                </a:solidFill>
                <a:latin typeface="Arial MT"/>
                <a:cs typeface="Arial MT"/>
              </a:rPr>
              <a:t>community</a:t>
            </a:r>
            <a:endParaRPr sz="1400">
              <a:latin typeface="Arial MT"/>
              <a:cs typeface="Arial MT"/>
            </a:endParaRPr>
          </a:p>
        </p:txBody>
      </p:sp>
      <p:sp>
        <p:nvSpPr>
          <p:cNvPr id="39" name="object 34"/>
          <p:cNvSpPr txBox="1"/>
          <p:nvPr/>
        </p:nvSpPr>
        <p:spPr>
          <a:xfrm>
            <a:off x="8995664" y="5772708"/>
            <a:ext cx="1583055" cy="812800"/>
          </a:xfrm>
          <a:prstGeom prst="rect">
            <a:avLst/>
          </a:prstGeom>
        </p:spPr>
        <p:txBody>
          <a:bodyPr vert="horz" wrap="square" lIns="0" tIns="85725" rIns="0" bIns="0" rtlCol="0">
            <a:spAutoFit/>
          </a:bodyPr>
          <a:lstStyle/>
          <a:p>
            <a:pPr algn="ctr">
              <a:lnSpc>
                <a:spcPct val="100000"/>
              </a:lnSpc>
              <a:spcBef>
                <a:spcPts val="675"/>
              </a:spcBef>
            </a:pPr>
            <a:r>
              <a:rPr sz="1400" b="1" dirty="0">
                <a:solidFill>
                  <a:srgbClr val="5F497A"/>
                </a:solidFill>
                <a:latin typeface="Arial"/>
                <a:cs typeface="Arial"/>
              </a:rPr>
              <a:t>Weather</a:t>
            </a:r>
            <a:r>
              <a:rPr sz="1400" b="1" spc="-40" dirty="0">
                <a:solidFill>
                  <a:srgbClr val="5F497A"/>
                </a:solidFill>
                <a:latin typeface="Arial"/>
                <a:cs typeface="Arial"/>
              </a:rPr>
              <a:t> </a:t>
            </a:r>
            <a:r>
              <a:rPr sz="1400" b="1" spc="-10" dirty="0">
                <a:solidFill>
                  <a:srgbClr val="5F497A"/>
                </a:solidFill>
                <a:latin typeface="Arial"/>
                <a:cs typeface="Arial"/>
              </a:rPr>
              <a:t>Ocean</a:t>
            </a:r>
            <a:endParaRPr sz="1400">
              <a:latin typeface="Arial"/>
              <a:cs typeface="Arial"/>
            </a:endParaRPr>
          </a:p>
          <a:p>
            <a:pPr marL="12700" marR="5080" algn="ctr">
              <a:lnSpc>
                <a:spcPct val="100000"/>
              </a:lnSpc>
              <a:spcBef>
                <a:spcPts val="580"/>
              </a:spcBef>
            </a:pPr>
            <a:r>
              <a:rPr sz="1400" dirty="0">
                <a:solidFill>
                  <a:srgbClr val="5F497A"/>
                </a:solidFill>
                <a:latin typeface="Arial MT"/>
                <a:cs typeface="Arial MT"/>
              </a:rPr>
              <a:t>Data</a:t>
            </a:r>
            <a:r>
              <a:rPr sz="1400" spc="-35" dirty="0">
                <a:solidFill>
                  <a:srgbClr val="5F497A"/>
                </a:solidFill>
                <a:latin typeface="Arial MT"/>
                <a:cs typeface="Arial MT"/>
              </a:rPr>
              <a:t> </a:t>
            </a:r>
            <a:r>
              <a:rPr sz="1400" dirty="0">
                <a:solidFill>
                  <a:srgbClr val="5F497A"/>
                </a:solidFill>
                <a:latin typeface="Arial MT"/>
                <a:cs typeface="Arial MT"/>
              </a:rPr>
              <a:t>sharing</a:t>
            </a:r>
            <a:r>
              <a:rPr sz="1400" spc="-45" dirty="0">
                <a:solidFill>
                  <a:srgbClr val="5F497A"/>
                </a:solidFill>
                <a:latin typeface="Arial MT"/>
                <a:cs typeface="Arial MT"/>
              </a:rPr>
              <a:t> </a:t>
            </a:r>
            <a:r>
              <a:rPr sz="1400" dirty="0">
                <a:solidFill>
                  <a:srgbClr val="5F497A"/>
                </a:solidFill>
                <a:latin typeface="Arial MT"/>
                <a:cs typeface="Arial MT"/>
              </a:rPr>
              <a:t>for</a:t>
            </a:r>
            <a:r>
              <a:rPr sz="1400" spc="-40" dirty="0">
                <a:solidFill>
                  <a:srgbClr val="5F497A"/>
                </a:solidFill>
                <a:latin typeface="Arial MT"/>
                <a:cs typeface="Arial MT"/>
              </a:rPr>
              <a:t> </a:t>
            </a:r>
            <a:r>
              <a:rPr sz="1400" spc="-25" dirty="0">
                <a:solidFill>
                  <a:srgbClr val="5F497A"/>
                </a:solidFill>
                <a:latin typeface="Arial MT"/>
                <a:cs typeface="Arial MT"/>
              </a:rPr>
              <a:t>the </a:t>
            </a:r>
            <a:r>
              <a:rPr sz="1400" dirty="0">
                <a:solidFill>
                  <a:srgbClr val="5F497A"/>
                </a:solidFill>
                <a:latin typeface="Arial MT"/>
                <a:cs typeface="Arial MT"/>
              </a:rPr>
              <a:t>weather</a:t>
            </a:r>
            <a:r>
              <a:rPr sz="1400" spc="-45" dirty="0">
                <a:solidFill>
                  <a:srgbClr val="5F497A"/>
                </a:solidFill>
                <a:latin typeface="Arial MT"/>
                <a:cs typeface="Arial MT"/>
              </a:rPr>
              <a:t> </a:t>
            </a:r>
            <a:r>
              <a:rPr sz="1400" dirty="0">
                <a:solidFill>
                  <a:srgbClr val="5F497A"/>
                </a:solidFill>
                <a:latin typeface="Arial MT"/>
                <a:cs typeface="Arial MT"/>
              </a:rPr>
              <a:t>and</a:t>
            </a:r>
            <a:r>
              <a:rPr sz="1400" spc="-35" dirty="0">
                <a:solidFill>
                  <a:srgbClr val="5F497A"/>
                </a:solidFill>
                <a:latin typeface="Arial MT"/>
                <a:cs typeface="Arial MT"/>
              </a:rPr>
              <a:t> </a:t>
            </a:r>
            <a:r>
              <a:rPr sz="1400" spc="-10" dirty="0">
                <a:solidFill>
                  <a:srgbClr val="5F497A"/>
                </a:solidFill>
                <a:latin typeface="Arial MT"/>
                <a:cs typeface="Arial MT"/>
              </a:rPr>
              <a:t>ocean</a:t>
            </a:r>
            <a:endParaRPr sz="1400">
              <a:latin typeface="Arial MT"/>
              <a:cs typeface="Arial MT"/>
            </a:endParaRPr>
          </a:p>
        </p:txBody>
      </p:sp>
      <p:grpSp>
        <p:nvGrpSpPr>
          <p:cNvPr id="40" name="object 35"/>
          <p:cNvGrpSpPr/>
          <p:nvPr/>
        </p:nvGrpSpPr>
        <p:grpSpPr>
          <a:xfrm>
            <a:off x="2817876" y="5145023"/>
            <a:ext cx="6739255" cy="655320"/>
            <a:chOff x="2817876" y="5145023"/>
            <a:chExt cx="6739255" cy="655320"/>
          </a:xfrm>
        </p:grpSpPr>
        <p:pic>
          <p:nvPicPr>
            <p:cNvPr id="41" name="object 36"/>
            <p:cNvPicPr/>
            <p:nvPr/>
          </p:nvPicPr>
          <p:blipFill>
            <a:blip r:embed="rId15" cstate="print"/>
            <a:stretch>
              <a:fillRect/>
            </a:stretch>
          </p:blipFill>
          <p:spPr>
            <a:xfrm>
              <a:off x="2817876" y="5183123"/>
              <a:ext cx="2049779" cy="589788"/>
            </a:xfrm>
            <a:prstGeom prst="rect">
              <a:avLst/>
            </a:prstGeom>
          </p:spPr>
        </p:pic>
        <p:sp>
          <p:nvSpPr>
            <p:cNvPr id="42" name="object 37"/>
            <p:cNvSpPr/>
            <p:nvPr/>
          </p:nvSpPr>
          <p:spPr>
            <a:xfrm>
              <a:off x="2859913" y="5241797"/>
              <a:ext cx="1892935" cy="469900"/>
            </a:xfrm>
            <a:custGeom>
              <a:avLst/>
              <a:gdLst/>
              <a:ahLst/>
              <a:cxnLst/>
              <a:rect l="l" t="t" r="r" b="b"/>
              <a:pathLst>
                <a:path w="1892935" h="469900">
                  <a:moveTo>
                    <a:pt x="1816124" y="30225"/>
                  </a:moveTo>
                  <a:lnTo>
                    <a:pt x="1787144" y="30225"/>
                  </a:lnTo>
                  <a:lnTo>
                    <a:pt x="1475232" y="32638"/>
                  </a:lnTo>
                  <a:lnTo>
                    <a:pt x="1176147" y="38607"/>
                  </a:lnTo>
                  <a:lnTo>
                    <a:pt x="988695" y="46100"/>
                  </a:lnTo>
                  <a:lnTo>
                    <a:pt x="856488" y="53974"/>
                  </a:lnTo>
                  <a:lnTo>
                    <a:pt x="814324" y="57149"/>
                  </a:lnTo>
                  <a:lnTo>
                    <a:pt x="732916" y="64261"/>
                  </a:lnTo>
                  <a:lnTo>
                    <a:pt x="693674" y="68325"/>
                  </a:lnTo>
                  <a:lnTo>
                    <a:pt x="655701" y="72643"/>
                  </a:lnTo>
                  <a:lnTo>
                    <a:pt x="583311" y="82422"/>
                  </a:lnTo>
                  <a:lnTo>
                    <a:pt x="515747" y="93598"/>
                  </a:lnTo>
                  <a:lnTo>
                    <a:pt x="453771" y="106171"/>
                  </a:lnTo>
                  <a:lnTo>
                    <a:pt x="397256" y="120522"/>
                  </a:lnTo>
                  <a:lnTo>
                    <a:pt x="346075" y="136397"/>
                  </a:lnTo>
                  <a:lnTo>
                    <a:pt x="300100" y="153669"/>
                  </a:lnTo>
                  <a:lnTo>
                    <a:pt x="258699" y="172338"/>
                  </a:lnTo>
                  <a:lnTo>
                    <a:pt x="221614" y="192150"/>
                  </a:lnTo>
                  <a:lnTo>
                    <a:pt x="188594" y="213359"/>
                  </a:lnTo>
                  <a:lnTo>
                    <a:pt x="145795" y="246887"/>
                  </a:lnTo>
                  <a:lnTo>
                    <a:pt x="109855" y="282574"/>
                  </a:lnTo>
                  <a:lnTo>
                    <a:pt x="70866" y="332358"/>
                  </a:lnTo>
                  <a:lnTo>
                    <a:pt x="39497" y="384035"/>
                  </a:lnTo>
                  <a:lnTo>
                    <a:pt x="12573" y="436613"/>
                  </a:lnTo>
                  <a:lnTo>
                    <a:pt x="0" y="462902"/>
                  </a:lnTo>
                  <a:lnTo>
                    <a:pt x="14224" y="469785"/>
                  </a:lnTo>
                  <a:lnTo>
                    <a:pt x="26924" y="443496"/>
                  </a:lnTo>
                  <a:lnTo>
                    <a:pt x="39878" y="417271"/>
                  </a:lnTo>
                  <a:lnTo>
                    <a:pt x="68199" y="366001"/>
                  </a:lnTo>
                  <a:lnTo>
                    <a:pt x="102107" y="316610"/>
                  </a:lnTo>
                  <a:lnTo>
                    <a:pt x="132714" y="281304"/>
                  </a:lnTo>
                  <a:lnTo>
                    <a:pt x="169544" y="247649"/>
                  </a:lnTo>
                  <a:lnTo>
                    <a:pt x="213487" y="215899"/>
                  </a:lnTo>
                  <a:lnTo>
                    <a:pt x="247523" y="195960"/>
                  </a:lnTo>
                  <a:lnTo>
                    <a:pt x="285623" y="177164"/>
                  </a:lnTo>
                  <a:lnTo>
                    <a:pt x="328294" y="159638"/>
                  </a:lnTo>
                  <a:lnTo>
                    <a:pt x="375919" y="143255"/>
                  </a:lnTo>
                  <a:lnTo>
                    <a:pt x="428878" y="128396"/>
                  </a:lnTo>
                  <a:lnTo>
                    <a:pt x="487425" y="115188"/>
                  </a:lnTo>
                  <a:lnTo>
                    <a:pt x="551561" y="103504"/>
                  </a:lnTo>
                  <a:lnTo>
                    <a:pt x="621157" y="93090"/>
                  </a:lnTo>
                  <a:lnTo>
                    <a:pt x="695578" y="84073"/>
                  </a:lnTo>
                  <a:lnTo>
                    <a:pt x="774573" y="76326"/>
                  </a:lnTo>
                  <a:lnTo>
                    <a:pt x="857758" y="69849"/>
                  </a:lnTo>
                  <a:lnTo>
                    <a:pt x="944752" y="64261"/>
                  </a:lnTo>
                  <a:lnTo>
                    <a:pt x="1081659" y="57784"/>
                  </a:lnTo>
                  <a:lnTo>
                    <a:pt x="1373759" y="49910"/>
                  </a:lnTo>
                  <a:lnTo>
                    <a:pt x="1816203" y="46100"/>
                  </a:lnTo>
                  <a:lnTo>
                    <a:pt x="1816124" y="30225"/>
                  </a:lnTo>
                  <a:close/>
                </a:path>
                <a:path w="1892935" h="469900">
                  <a:moveTo>
                    <a:pt x="1815973" y="0"/>
                  </a:moveTo>
                  <a:lnTo>
                    <a:pt x="1816124" y="30225"/>
                  </a:lnTo>
                  <a:lnTo>
                    <a:pt x="1816228" y="51180"/>
                  </a:lnTo>
                  <a:lnTo>
                    <a:pt x="1816353" y="76199"/>
                  </a:lnTo>
                  <a:lnTo>
                    <a:pt x="1875856" y="46100"/>
                  </a:lnTo>
                  <a:lnTo>
                    <a:pt x="1828928" y="46100"/>
                  </a:lnTo>
                  <a:lnTo>
                    <a:pt x="1828801" y="30225"/>
                  </a:lnTo>
                  <a:lnTo>
                    <a:pt x="1877239" y="30225"/>
                  </a:lnTo>
                  <a:lnTo>
                    <a:pt x="1815973" y="0"/>
                  </a:lnTo>
                  <a:close/>
                </a:path>
                <a:path w="1892935" h="469900">
                  <a:moveTo>
                    <a:pt x="1877239" y="30225"/>
                  </a:moveTo>
                  <a:lnTo>
                    <a:pt x="1828801" y="30225"/>
                  </a:lnTo>
                  <a:lnTo>
                    <a:pt x="1828928" y="46100"/>
                  </a:lnTo>
                  <a:lnTo>
                    <a:pt x="1875856" y="46100"/>
                  </a:lnTo>
                  <a:lnTo>
                    <a:pt x="1892427" y="37718"/>
                  </a:lnTo>
                  <a:lnTo>
                    <a:pt x="1877239" y="30225"/>
                  </a:lnTo>
                  <a:close/>
                </a:path>
              </a:pathLst>
            </a:custGeom>
            <a:solidFill>
              <a:srgbClr val="497DBA"/>
            </a:solidFill>
          </p:spPr>
          <p:txBody>
            <a:bodyPr wrap="square" lIns="0" tIns="0" rIns="0" bIns="0" rtlCol="0"/>
            <a:lstStyle/>
            <a:p>
              <a:endParaRPr/>
            </a:p>
          </p:txBody>
        </p:sp>
        <p:pic>
          <p:nvPicPr>
            <p:cNvPr id="43" name="object 38"/>
            <p:cNvPicPr/>
            <p:nvPr/>
          </p:nvPicPr>
          <p:blipFill>
            <a:blip r:embed="rId16" cstate="print"/>
            <a:stretch>
              <a:fillRect/>
            </a:stretch>
          </p:blipFill>
          <p:spPr>
            <a:xfrm>
              <a:off x="7319772" y="5145023"/>
              <a:ext cx="2237231" cy="655307"/>
            </a:xfrm>
            <a:prstGeom prst="rect">
              <a:avLst/>
            </a:prstGeom>
          </p:spPr>
        </p:pic>
        <p:sp>
          <p:nvSpPr>
            <p:cNvPr id="44" name="object 39"/>
            <p:cNvSpPr/>
            <p:nvPr/>
          </p:nvSpPr>
          <p:spPr>
            <a:xfrm>
              <a:off x="7439025" y="5204078"/>
              <a:ext cx="2066925" cy="534670"/>
            </a:xfrm>
            <a:custGeom>
              <a:avLst/>
              <a:gdLst/>
              <a:ahLst/>
              <a:cxnLst/>
              <a:rect l="l" t="t" r="r" b="b"/>
              <a:pathLst>
                <a:path w="2066925" h="534670">
                  <a:moveTo>
                    <a:pt x="76295" y="28567"/>
                  </a:moveTo>
                  <a:lnTo>
                    <a:pt x="76220" y="36068"/>
                  </a:lnTo>
                  <a:lnTo>
                    <a:pt x="76104" y="47617"/>
                  </a:lnTo>
                  <a:lnTo>
                    <a:pt x="902080" y="61595"/>
                  </a:lnTo>
                  <a:lnTo>
                    <a:pt x="1133475" y="71120"/>
                  </a:lnTo>
                  <a:lnTo>
                    <a:pt x="1242186" y="77343"/>
                  </a:lnTo>
                  <a:lnTo>
                    <a:pt x="1345310" y="84582"/>
                  </a:lnTo>
                  <a:lnTo>
                    <a:pt x="1442466" y="93218"/>
                  </a:lnTo>
                  <a:lnTo>
                    <a:pt x="1533144" y="103124"/>
                  </a:lnTo>
                  <a:lnTo>
                    <a:pt x="1575816" y="108585"/>
                  </a:lnTo>
                  <a:lnTo>
                    <a:pt x="1616582" y="114427"/>
                  </a:lnTo>
                  <a:lnTo>
                    <a:pt x="1655318" y="120777"/>
                  </a:lnTo>
                  <a:lnTo>
                    <a:pt x="1727073" y="134366"/>
                  </a:lnTo>
                  <a:lnTo>
                    <a:pt x="1790192" y="149733"/>
                  </a:lnTo>
                  <a:lnTo>
                    <a:pt x="1844928" y="166624"/>
                  </a:lnTo>
                  <a:lnTo>
                    <a:pt x="1891410" y="185166"/>
                  </a:lnTo>
                  <a:lnTo>
                    <a:pt x="1930653" y="204978"/>
                  </a:lnTo>
                  <a:lnTo>
                    <a:pt x="1962911" y="226060"/>
                  </a:lnTo>
                  <a:lnTo>
                    <a:pt x="1999869" y="259588"/>
                  </a:lnTo>
                  <a:lnTo>
                    <a:pt x="2024760" y="295275"/>
                  </a:lnTo>
                  <a:lnTo>
                    <a:pt x="2039620" y="332867"/>
                  </a:lnTo>
                  <a:lnTo>
                    <a:pt x="2046604" y="372618"/>
                  </a:lnTo>
                  <a:lnTo>
                    <a:pt x="2047339" y="400710"/>
                  </a:lnTo>
                  <a:lnTo>
                    <a:pt x="2046858" y="413880"/>
                  </a:lnTo>
                  <a:lnTo>
                    <a:pt x="2044319" y="442518"/>
                  </a:lnTo>
                  <a:lnTo>
                    <a:pt x="2040254" y="471512"/>
                  </a:lnTo>
                  <a:lnTo>
                    <a:pt x="2034921" y="501065"/>
                  </a:lnTo>
                  <a:lnTo>
                    <a:pt x="2028952" y="530783"/>
                  </a:lnTo>
                  <a:lnTo>
                    <a:pt x="2047748" y="534492"/>
                  </a:lnTo>
                  <a:lnTo>
                    <a:pt x="2058924" y="474878"/>
                  </a:lnTo>
                  <a:lnTo>
                    <a:pt x="2065781" y="415556"/>
                  </a:lnTo>
                  <a:lnTo>
                    <a:pt x="2066417" y="400710"/>
                  </a:lnTo>
                  <a:lnTo>
                    <a:pt x="2066290" y="386080"/>
                  </a:lnTo>
                  <a:lnTo>
                    <a:pt x="2061591" y="342646"/>
                  </a:lnTo>
                  <a:lnTo>
                    <a:pt x="2048509" y="300609"/>
                  </a:lnTo>
                  <a:lnTo>
                    <a:pt x="2025015" y="260350"/>
                  </a:lnTo>
                  <a:lnTo>
                    <a:pt x="1989454" y="223012"/>
                  </a:lnTo>
                  <a:lnTo>
                    <a:pt x="1958467" y="199771"/>
                  </a:lnTo>
                  <a:lnTo>
                    <a:pt x="1921002" y="178181"/>
                  </a:lnTo>
                  <a:lnTo>
                    <a:pt x="1876552" y="158242"/>
                  </a:lnTo>
                  <a:lnTo>
                    <a:pt x="1824481" y="139954"/>
                  </a:lnTo>
                  <a:lnTo>
                    <a:pt x="1764538" y="123317"/>
                  </a:lnTo>
                  <a:lnTo>
                    <a:pt x="1696084" y="108712"/>
                  </a:lnTo>
                  <a:lnTo>
                    <a:pt x="1619630" y="95631"/>
                  </a:lnTo>
                  <a:lnTo>
                    <a:pt x="1578482" y="89789"/>
                  </a:lnTo>
                  <a:lnTo>
                    <a:pt x="1535429" y="84328"/>
                  </a:lnTo>
                  <a:lnTo>
                    <a:pt x="1490852" y="79121"/>
                  </a:lnTo>
                  <a:lnTo>
                    <a:pt x="1444498" y="74295"/>
                  </a:lnTo>
                  <a:lnTo>
                    <a:pt x="1346961" y="65659"/>
                  </a:lnTo>
                  <a:lnTo>
                    <a:pt x="1243456" y="58293"/>
                  </a:lnTo>
                  <a:lnTo>
                    <a:pt x="1134618" y="52070"/>
                  </a:lnTo>
                  <a:lnTo>
                    <a:pt x="902716" y="42545"/>
                  </a:lnTo>
                  <a:lnTo>
                    <a:pt x="76295" y="28567"/>
                  </a:lnTo>
                  <a:close/>
                </a:path>
                <a:path w="2066925" h="534670">
                  <a:moveTo>
                    <a:pt x="76580" y="0"/>
                  </a:moveTo>
                  <a:lnTo>
                    <a:pt x="0" y="37338"/>
                  </a:lnTo>
                  <a:lnTo>
                    <a:pt x="75819" y="76200"/>
                  </a:lnTo>
                  <a:lnTo>
                    <a:pt x="75924" y="65659"/>
                  </a:lnTo>
                  <a:lnTo>
                    <a:pt x="76029" y="55118"/>
                  </a:lnTo>
                  <a:lnTo>
                    <a:pt x="76104" y="47617"/>
                  </a:lnTo>
                  <a:lnTo>
                    <a:pt x="63371" y="47617"/>
                  </a:lnTo>
                  <a:lnTo>
                    <a:pt x="63486" y="38989"/>
                  </a:lnTo>
                  <a:lnTo>
                    <a:pt x="63601" y="30353"/>
                  </a:lnTo>
                  <a:lnTo>
                    <a:pt x="63625" y="28567"/>
                  </a:lnTo>
                  <a:lnTo>
                    <a:pt x="76295" y="28567"/>
                  </a:lnTo>
                  <a:lnTo>
                    <a:pt x="76580" y="0"/>
                  </a:lnTo>
                  <a:close/>
                </a:path>
                <a:path w="2066925" h="534670">
                  <a:moveTo>
                    <a:pt x="76295" y="28567"/>
                  </a:moveTo>
                  <a:lnTo>
                    <a:pt x="63625" y="28567"/>
                  </a:lnTo>
                  <a:lnTo>
                    <a:pt x="63601" y="30353"/>
                  </a:lnTo>
                  <a:lnTo>
                    <a:pt x="63486" y="38989"/>
                  </a:lnTo>
                  <a:lnTo>
                    <a:pt x="63371" y="47617"/>
                  </a:lnTo>
                  <a:lnTo>
                    <a:pt x="76104" y="47617"/>
                  </a:lnTo>
                  <a:lnTo>
                    <a:pt x="76220" y="36068"/>
                  </a:lnTo>
                  <a:lnTo>
                    <a:pt x="76295" y="28567"/>
                  </a:lnTo>
                  <a:close/>
                </a:path>
              </a:pathLst>
            </a:custGeom>
            <a:solidFill>
              <a:srgbClr val="497DBA"/>
            </a:solidFill>
          </p:spPr>
          <p:txBody>
            <a:bodyPr wrap="square" lIns="0" tIns="0" rIns="0" bIns="0" rtlCol="0"/>
            <a:lstStyle/>
            <a:p>
              <a:endParaRPr/>
            </a:p>
          </p:txBody>
        </p:sp>
      </p:grpSp>
      <p:sp>
        <p:nvSpPr>
          <p:cNvPr id="45" name="Rectangle 5">
            <a:extLst>
              <a:ext uri="{FF2B5EF4-FFF2-40B4-BE49-F238E27FC236}">
                <a16:creationId xmlns:a16="http://schemas.microsoft.com/office/drawing/2014/main" xmlns="" id="{700F0E71-DF08-3A7C-DBA4-85F60378B09A}"/>
              </a:ext>
            </a:extLst>
          </p:cNvPr>
          <p:cNvSpPr/>
          <p:nvPr/>
        </p:nvSpPr>
        <p:spPr>
          <a:xfrm>
            <a:off x="-53788" y="-13415"/>
            <a:ext cx="12245788" cy="734218"/>
          </a:xfrm>
          <a:prstGeom prst="rect">
            <a:avLst/>
          </a:prstGeom>
          <a:solidFill>
            <a:srgbClr val="034D9E"/>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prstClr val="white"/>
                </a:solidFill>
                <a:effectLst/>
                <a:uLnTx/>
                <a:uFillTx/>
                <a:latin typeface="Calibri"/>
                <a:ea typeface="+mn-ea"/>
                <a:cs typeface="+mn-cs"/>
              </a:rPr>
              <a:t>Guide to the WIS Volume II</a:t>
            </a:r>
            <a:endParaRPr kumimoji="0" lang="aa-ET" sz="3200" b="1"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9811698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object 2"/>
          <p:cNvGrpSpPr/>
          <p:nvPr/>
        </p:nvGrpSpPr>
        <p:grpSpPr>
          <a:xfrm>
            <a:off x="0" y="2078354"/>
            <a:ext cx="12192000" cy="4779645"/>
            <a:chOff x="0" y="2078354"/>
            <a:chExt cx="12192000" cy="4779645"/>
          </a:xfrm>
        </p:grpSpPr>
        <p:pic>
          <p:nvPicPr>
            <p:cNvPr id="4" name="object 3"/>
            <p:cNvPicPr/>
            <p:nvPr/>
          </p:nvPicPr>
          <p:blipFill>
            <a:blip r:embed="rId2" cstate="print"/>
            <a:stretch>
              <a:fillRect/>
            </a:stretch>
          </p:blipFill>
          <p:spPr>
            <a:xfrm>
              <a:off x="0" y="4387471"/>
              <a:ext cx="2089926" cy="2470526"/>
            </a:xfrm>
            <a:prstGeom prst="rect">
              <a:avLst/>
            </a:prstGeom>
          </p:spPr>
        </p:pic>
        <p:pic>
          <p:nvPicPr>
            <p:cNvPr id="5" name="object 4"/>
            <p:cNvPicPr/>
            <p:nvPr/>
          </p:nvPicPr>
          <p:blipFill>
            <a:blip r:embed="rId3" cstate="print"/>
            <a:stretch>
              <a:fillRect/>
            </a:stretch>
          </p:blipFill>
          <p:spPr>
            <a:xfrm>
              <a:off x="0" y="3477894"/>
              <a:ext cx="12191999" cy="3380104"/>
            </a:xfrm>
            <a:prstGeom prst="rect">
              <a:avLst/>
            </a:prstGeom>
          </p:spPr>
        </p:pic>
        <p:sp>
          <p:nvSpPr>
            <p:cNvPr id="6" name="object 5"/>
            <p:cNvSpPr/>
            <p:nvPr/>
          </p:nvSpPr>
          <p:spPr>
            <a:xfrm>
              <a:off x="4514850" y="2078354"/>
              <a:ext cx="3839210" cy="3290570"/>
            </a:xfrm>
            <a:custGeom>
              <a:avLst/>
              <a:gdLst/>
              <a:ahLst/>
              <a:cxnLst/>
              <a:rect l="l" t="t" r="r" b="b"/>
              <a:pathLst>
                <a:path w="3839209" h="3290570">
                  <a:moveTo>
                    <a:pt x="3839082" y="0"/>
                  </a:moveTo>
                  <a:lnTo>
                    <a:pt x="0" y="0"/>
                  </a:lnTo>
                  <a:lnTo>
                    <a:pt x="0" y="3290570"/>
                  </a:lnTo>
                  <a:lnTo>
                    <a:pt x="3839082" y="3290570"/>
                  </a:lnTo>
                  <a:lnTo>
                    <a:pt x="3839082" y="0"/>
                  </a:lnTo>
                  <a:close/>
                </a:path>
              </a:pathLst>
            </a:custGeom>
            <a:solidFill>
              <a:srgbClr val="DCE6F1"/>
            </a:solidFill>
          </p:spPr>
          <p:txBody>
            <a:bodyPr wrap="square" lIns="0" tIns="0" rIns="0" bIns="0" rtlCol="0"/>
            <a:lstStyle/>
            <a:p>
              <a:endParaRPr/>
            </a:p>
          </p:txBody>
        </p:sp>
      </p:grpSp>
      <p:sp>
        <p:nvSpPr>
          <p:cNvPr id="7" name="object 6"/>
          <p:cNvSpPr txBox="1"/>
          <p:nvPr/>
        </p:nvSpPr>
        <p:spPr>
          <a:xfrm>
            <a:off x="150088" y="892898"/>
            <a:ext cx="6159500" cy="831215"/>
          </a:xfrm>
          <a:prstGeom prst="rect">
            <a:avLst/>
          </a:prstGeom>
          <a:solidFill>
            <a:srgbClr val="EDEBE0"/>
          </a:solidFill>
        </p:spPr>
        <p:txBody>
          <a:bodyPr vert="horz" wrap="square" lIns="0" tIns="38100" rIns="0" bIns="0" rtlCol="0">
            <a:spAutoFit/>
          </a:bodyPr>
          <a:lstStyle/>
          <a:p>
            <a:pPr marL="144780" marR="137160" indent="165735">
              <a:lnSpc>
                <a:spcPct val="100000"/>
              </a:lnSpc>
              <a:spcBef>
                <a:spcPts val="300"/>
              </a:spcBef>
            </a:pPr>
            <a:r>
              <a:rPr sz="2400" b="1" i="1" dirty="0">
                <a:solidFill>
                  <a:srgbClr val="17375E"/>
                </a:solidFill>
                <a:latin typeface="Arial"/>
                <a:cs typeface="Arial"/>
              </a:rPr>
              <a:t>WMO</a:t>
            </a:r>
            <a:r>
              <a:rPr sz="2400" b="1" i="1" spc="-25" dirty="0">
                <a:solidFill>
                  <a:srgbClr val="17375E"/>
                </a:solidFill>
                <a:latin typeface="Arial"/>
                <a:cs typeface="Arial"/>
              </a:rPr>
              <a:t> </a:t>
            </a:r>
            <a:r>
              <a:rPr sz="2400" b="1" i="1" dirty="0">
                <a:solidFill>
                  <a:srgbClr val="C00000"/>
                </a:solidFill>
                <a:latin typeface="Arial"/>
                <a:cs typeface="Arial"/>
              </a:rPr>
              <a:t>core</a:t>
            </a:r>
            <a:r>
              <a:rPr sz="2400" b="1" i="1" spc="-45" dirty="0">
                <a:solidFill>
                  <a:srgbClr val="C00000"/>
                </a:solidFill>
                <a:latin typeface="Arial"/>
                <a:cs typeface="Arial"/>
              </a:rPr>
              <a:t> </a:t>
            </a:r>
            <a:r>
              <a:rPr sz="2400" b="1" i="1" dirty="0">
                <a:solidFill>
                  <a:srgbClr val="C00000"/>
                </a:solidFill>
                <a:latin typeface="Arial"/>
                <a:cs typeface="Arial"/>
              </a:rPr>
              <a:t>data</a:t>
            </a:r>
            <a:r>
              <a:rPr sz="2400" b="1" i="1" spc="-55" dirty="0">
                <a:solidFill>
                  <a:srgbClr val="C00000"/>
                </a:solidFill>
                <a:latin typeface="Arial"/>
                <a:cs typeface="Arial"/>
              </a:rPr>
              <a:t> </a:t>
            </a:r>
            <a:r>
              <a:rPr sz="2400" b="1" i="1" dirty="0">
                <a:solidFill>
                  <a:srgbClr val="17375E"/>
                </a:solidFill>
                <a:latin typeface="Arial"/>
                <a:cs typeface="Arial"/>
              </a:rPr>
              <a:t>(free</a:t>
            </a:r>
            <a:r>
              <a:rPr sz="2400" b="1" i="1" spc="-40" dirty="0">
                <a:solidFill>
                  <a:srgbClr val="17375E"/>
                </a:solidFill>
                <a:latin typeface="Arial"/>
                <a:cs typeface="Arial"/>
              </a:rPr>
              <a:t> </a:t>
            </a:r>
            <a:r>
              <a:rPr sz="2400" b="1" i="1" dirty="0">
                <a:solidFill>
                  <a:srgbClr val="17375E"/>
                </a:solidFill>
                <a:latin typeface="Arial"/>
                <a:cs typeface="Arial"/>
              </a:rPr>
              <a:t>and</a:t>
            </a:r>
            <a:r>
              <a:rPr sz="2400" b="1" i="1" spc="-60" dirty="0">
                <a:solidFill>
                  <a:srgbClr val="17375E"/>
                </a:solidFill>
                <a:latin typeface="Arial"/>
                <a:cs typeface="Arial"/>
              </a:rPr>
              <a:t> </a:t>
            </a:r>
            <a:r>
              <a:rPr sz="2400" b="1" i="1" spc="-10" dirty="0">
                <a:solidFill>
                  <a:srgbClr val="17375E"/>
                </a:solidFill>
                <a:latin typeface="Arial"/>
                <a:cs typeface="Arial"/>
              </a:rPr>
              <a:t>unrestricted) </a:t>
            </a:r>
            <a:r>
              <a:rPr sz="2400" b="1" i="1" dirty="0">
                <a:solidFill>
                  <a:srgbClr val="17375E"/>
                </a:solidFill>
                <a:latin typeface="Arial"/>
                <a:cs typeface="Arial"/>
              </a:rPr>
              <a:t>can</a:t>
            </a:r>
            <a:r>
              <a:rPr sz="2400" b="1" i="1" spc="-20" dirty="0">
                <a:solidFill>
                  <a:srgbClr val="17375E"/>
                </a:solidFill>
                <a:latin typeface="Arial"/>
                <a:cs typeface="Arial"/>
              </a:rPr>
              <a:t> </a:t>
            </a:r>
            <a:r>
              <a:rPr sz="2400" b="1" i="1" dirty="0">
                <a:solidFill>
                  <a:srgbClr val="17375E"/>
                </a:solidFill>
                <a:latin typeface="Arial"/>
                <a:cs typeface="Arial"/>
              </a:rPr>
              <a:t>be</a:t>
            </a:r>
            <a:r>
              <a:rPr sz="2400" b="1" i="1" spc="-15" dirty="0">
                <a:solidFill>
                  <a:srgbClr val="17375E"/>
                </a:solidFill>
                <a:latin typeface="Arial"/>
                <a:cs typeface="Arial"/>
              </a:rPr>
              <a:t> </a:t>
            </a:r>
            <a:r>
              <a:rPr sz="2400" b="1" i="1" dirty="0">
                <a:solidFill>
                  <a:srgbClr val="C00000"/>
                </a:solidFill>
                <a:latin typeface="Arial"/>
                <a:cs typeface="Arial"/>
              </a:rPr>
              <a:t>downloaded</a:t>
            </a:r>
            <a:r>
              <a:rPr sz="2400" b="1" i="1" spc="-55" dirty="0">
                <a:solidFill>
                  <a:srgbClr val="C00000"/>
                </a:solidFill>
                <a:latin typeface="Arial"/>
                <a:cs typeface="Arial"/>
              </a:rPr>
              <a:t> </a:t>
            </a:r>
            <a:r>
              <a:rPr sz="2400" b="1" i="1" dirty="0">
                <a:solidFill>
                  <a:srgbClr val="C00000"/>
                </a:solidFill>
                <a:latin typeface="Arial"/>
                <a:cs typeface="Arial"/>
              </a:rPr>
              <a:t>from</a:t>
            </a:r>
            <a:r>
              <a:rPr sz="2400" b="1" i="1" spc="-15" dirty="0">
                <a:solidFill>
                  <a:srgbClr val="C00000"/>
                </a:solidFill>
                <a:latin typeface="Arial"/>
                <a:cs typeface="Arial"/>
              </a:rPr>
              <a:t> </a:t>
            </a:r>
            <a:r>
              <a:rPr sz="2400" b="1" i="1" dirty="0">
                <a:solidFill>
                  <a:srgbClr val="C00000"/>
                </a:solidFill>
                <a:latin typeface="Arial"/>
                <a:cs typeface="Arial"/>
              </a:rPr>
              <a:t>a</a:t>
            </a:r>
            <a:r>
              <a:rPr sz="2400" b="1" i="1" spc="-25" dirty="0">
                <a:solidFill>
                  <a:srgbClr val="C00000"/>
                </a:solidFill>
                <a:latin typeface="Arial"/>
                <a:cs typeface="Arial"/>
              </a:rPr>
              <a:t> </a:t>
            </a:r>
            <a:r>
              <a:rPr sz="2400" b="1" i="1" dirty="0">
                <a:solidFill>
                  <a:srgbClr val="C00000"/>
                </a:solidFill>
                <a:latin typeface="Arial"/>
                <a:cs typeface="Arial"/>
              </a:rPr>
              <a:t>Global</a:t>
            </a:r>
            <a:r>
              <a:rPr sz="2400" b="1" i="1" spc="-50" dirty="0">
                <a:solidFill>
                  <a:srgbClr val="C00000"/>
                </a:solidFill>
                <a:latin typeface="Arial"/>
                <a:cs typeface="Arial"/>
              </a:rPr>
              <a:t> </a:t>
            </a:r>
            <a:r>
              <a:rPr sz="2400" b="1" i="1" spc="-10" dirty="0">
                <a:solidFill>
                  <a:srgbClr val="C00000"/>
                </a:solidFill>
                <a:latin typeface="Arial"/>
                <a:cs typeface="Arial"/>
              </a:rPr>
              <a:t>Cache</a:t>
            </a:r>
            <a:endParaRPr sz="2400">
              <a:latin typeface="Arial"/>
              <a:cs typeface="Arial"/>
            </a:endParaRPr>
          </a:p>
        </p:txBody>
      </p:sp>
      <p:sp>
        <p:nvSpPr>
          <p:cNvPr id="8" name="object 12"/>
          <p:cNvSpPr txBox="1"/>
          <p:nvPr/>
        </p:nvSpPr>
        <p:spPr>
          <a:xfrm>
            <a:off x="7691373" y="2121154"/>
            <a:ext cx="585470" cy="239395"/>
          </a:xfrm>
          <a:prstGeom prst="rect">
            <a:avLst/>
          </a:prstGeom>
        </p:spPr>
        <p:txBody>
          <a:bodyPr vert="horz" wrap="square" lIns="0" tIns="13335" rIns="0" bIns="0" rtlCol="0">
            <a:spAutoFit/>
          </a:bodyPr>
          <a:lstStyle/>
          <a:p>
            <a:pPr marL="12700">
              <a:lnSpc>
                <a:spcPct val="100000"/>
              </a:lnSpc>
              <a:spcBef>
                <a:spcPts val="105"/>
              </a:spcBef>
            </a:pPr>
            <a:r>
              <a:rPr sz="1400" b="1" i="1" dirty="0">
                <a:solidFill>
                  <a:srgbClr val="0F243E"/>
                </a:solidFill>
                <a:latin typeface="Calibri"/>
                <a:cs typeface="Calibri"/>
              </a:rPr>
              <a:t>WIS</a:t>
            </a:r>
            <a:r>
              <a:rPr sz="1400" b="1" i="1" spc="-25" dirty="0">
                <a:solidFill>
                  <a:srgbClr val="0F243E"/>
                </a:solidFill>
                <a:latin typeface="Calibri"/>
                <a:cs typeface="Calibri"/>
              </a:rPr>
              <a:t> 2.0</a:t>
            </a:r>
            <a:endParaRPr sz="1400">
              <a:latin typeface="Calibri"/>
              <a:cs typeface="Calibri"/>
            </a:endParaRPr>
          </a:p>
        </p:txBody>
      </p:sp>
      <p:sp>
        <p:nvSpPr>
          <p:cNvPr id="9" name="object 13"/>
          <p:cNvSpPr/>
          <p:nvPr/>
        </p:nvSpPr>
        <p:spPr>
          <a:xfrm>
            <a:off x="6213855" y="4348886"/>
            <a:ext cx="1977389" cy="452755"/>
          </a:xfrm>
          <a:custGeom>
            <a:avLst/>
            <a:gdLst/>
            <a:ahLst/>
            <a:cxnLst/>
            <a:rect l="l" t="t" r="r" b="b"/>
            <a:pathLst>
              <a:path w="1977390" h="452754">
                <a:moveTo>
                  <a:pt x="1977008" y="0"/>
                </a:moveTo>
                <a:lnTo>
                  <a:pt x="0" y="0"/>
                </a:lnTo>
                <a:lnTo>
                  <a:pt x="0" y="452602"/>
                </a:lnTo>
                <a:lnTo>
                  <a:pt x="1977008" y="452602"/>
                </a:lnTo>
                <a:lnTo>
                  <a:pt x="1977008" y="0"/>
                </a:lnTo>
                <a:close/>
              </a:path>
            </a:pathLst>
          </a:custGeom>
          <a:solidFill>
            <a:srgbClr val="8EB4E2"/>
          </a:solidFill>
        </p:spPr>
        <p:txBody>
          <a:bodyPr wrap="square" lIns="0" tIns="0" rIns="0" bIns="0" rtlCol="0"/>
          <a:lstStyle/>
          <a:p>
            <a:endParaRPr/>
          </a:p>
        </p:txBody>
      </p:sp>
      <p:sp>
        <p:nvSpPr>
          <p:cNvPr id="10" name="object 14"/>
          <p:cNvSpPr txBox="1"/>
          <p:nvPr/>
        </p:nvSpPr>
        <p:spPr>
          <a:xfrm>
            <a:off x="6989826" y="4429505"/>
            <a:ext cx="1124585" cy="269240"/>
          </a:xfrm>
          <a:prstGeom prst="rect">
            <a:avLst/>
          </a:prstGeom>
        </p:spPr>
        <p:txBody>
          <a:bodyPr vert="horz" wrap="square" lIns="0" tIns="12065" rIns="0" bIns="0" rtlCol="0">
            <a:spAutoFit/>
          </a:bodyPr>
          <a:lstStyle/>
          <a:p>
            <a:pPr marL="12700">
              <a:lnSpc>
                <a:spcPct val="100000"/>
              </a:lnSpc>
              <a:spcBef>
                <a:spcPts val="95"/>
              </a:spcBef>
            </a:pPr>
            <a:r>
              <a:rPr sz="1600" b="1" dirty="0">
                <a:latin typeface="Calibri"/>
                <a:cs typeface="Calibri"/>
              </a:rPr>
              <a:t>Global</a:t>
            </a:r>
            <a:r>
              <a:rPr sz="1600" b="1" spc="-35" dirty="0">
                <a:latin typeface="Calibri"/>
                <a:cs typeface="Calibri"/>
              </a:rPr>
              <a:t> </a:t>
            </a:r>
            <a:r>
              <a:rPr sz="1600" b="1" spc="-10" dirty="0">
                <a:latin typeface="Calibri"/>
                <a:cs typeface="Calibri"/>
              </a:rPr>
              <a:t>Cache</a:t>
            </a:r>
            <a:endParaRPr sz="1600">
              <a:latin typeface="Calibri"/>
              <a:cs typeface="Calibri"/>
            </a:endParaRPr>
          </a:p>
        </p:txBody>
      </p:sp>
      <p:sp>
        <p:nvSpPr>
          <p:cNvPr id="11" name="object 15"/>
          <p:cNvSpPr/>
          <p:nvPr/>
        </p:nvSpPr>
        <p:spPr>
          <a:xfrm>
            <a:off x="6209538" y="3481920"/>
            <a:ext cx="1981200" cy="453390"/>
          </a:xfrm>
          <a:custGeom>
            <a:avLst/>
            <a:gdLst/>
            <a:ahLst/>
            <a:cxnLst/>
            <a:rect l="l" t="t" r="r" b="b"/>
            <a:pathLst>
              <a:path w="1981200" h="453389">
                <a:moveTo>
                  <a:pt x="1981200" y="0"/>
                </a:moveTo>
                <a:lnTo>
                  <a:pt x="0" y="0"/>
                </a:lnTo>
                <a:lnTo>
                  <a:pt x="0" y="453174"/>
                </a:lnTo>
                <a:lnTo>
                  <a:pt x="1981200" y="453174"/>
                </a:lnTo>
                <a:lnTo>
                  <a:pt x="1981200" y="0"/>
                </a:lnTo>
                <a:close/>
              </a:path>
            </a:pathLst>
          </a:custGeom>
          <a:solidFill>
            <a:srgbClr val="E6B8B8"/>
          </a:solidFill>
        </p:spPr>
        <p:txBody>
          <a:bodyPr wrap="square" lIns="0" tIns="0" rIns="0" bIns="0" rtlCol="0"/>
          <a:lstStyle/>
          <a:p>
            <a:endParaRPr/>
          </a:p>
        </p:txBody>
      </p:sp>
      <p:sp>
        <p:nvSpPr>
          <p:cNvPr id="12" name="object 16"/>
          <p:cNvSpPr txBox="1"/>
          <p:nvPr/>
        </p:nvSpPr>
        <p:spPr>
          <a:xfrm>
            <a:off x="6924802" y="3562603"/>
            <a:ext cx="1186180" cy="269240"/>
          </a:xfrm>
          <a:prstGeom prst="rect">
            <a:avLst/>
          </a:prstGeom>
        </p:spPr>
        <p:txBody>
          <a:bodyPr vert="horz" wrap="square" lIns="0" tIns="12065" rIns="0" bIns="0" rtlCol="0">
            <a:spAutoFit/>
          </a:bodyPr>
          <a:lstStyle/>
          <a:p>
            <a:pPr marL="12700">
              <a:lnSpc>
                <a:spcPct val="100000"/>
              </a:lnSpc>
              <a:spcBef>
                <a:spcPts val="95"/>
              </a:spcBef>
            </a:pPr>
            <a:r>
              <a:rPr sz="1600" b="1" dirty="0">
                <a:latin typeface="Calibri"/>
                <a:cs typeface="Calibri"/>
              </a:rPr>
              <a:t>Global</a:t>
            </a:r>
            <a:r>
              <a:rPr sz="1600" b="1" spc="-35" dirty="0">
                <a:latin typeface="Calibri"/>
                <a:cs typeface="Calibri"/>
              </a:rPr>
              <a:t> </a:t>
            </a:r>
            <a:r>
              <a:rPr sz="1600" b="1" spc="-10" dirty="0">
                <a:latin typeface="Calibri"/>
                <a:cs typeface="Calibri"/>
              </a:rPr>
              <a:t>Broker</a:t>
            </a:r>
            <a:endParaRPr sz="1600">
              <a:latin typeface="Calibri"/>
              <a:cs typeface="Calibri"/>
            </a:endParaRPr>
          </a:p>
        </p:txBody>
      </p:sp>
      <p:grpSp>
        <p:nvGrpSpPr>
          <p:cNvPr id="13" name="object 17"/>
          <p:cNvGrpSpPr/>
          <p:nvPr/>
        </p:nvGrpSpPr>
        <p:grpSpPr>
          <a:xfrm>
            <a:off x="4573142" y="2119122"/>
            <a:ext cx="3618229" cy="2615565"/>
            <a:chOff x="4573142" y="2119122"/>
            <a:chExt cx="3618229" cy="2615565"/>
          </a:xfrm>
        </p:grpSpPr>
        <p:sp>
          <p:nvSpPr>
            <p:cNvPr id="14" name="object 18"/>
            <p:cNvSpPr/>
            <p:nvPr/>
          </p:nvSpPr>
          <p:spPr>
            <a:xfrm>
              <a:off x="6321619" y="3584712"/>
              <a:ext cx="277495" cy="260350"/>
            </a:xfrm>
            <a:custGeom>
              <a:avLst/>
              <a:gdLst/>
              <a:ahLst/>
              <a:cxnLst/>
              <a:rect l="l" t="t" r="r" b="b"/>
              <a:pathLst>
                <a:path w="277495" h="260350">
                  <a:moveTo>
                    <a:pt x="178262" y="176528"/>
                  </a:moveTo>
                  <a:lnTo>
                    <a:pt x="157727" y="176528"/>
                  </a:lnTo>
                  <a:lnTo>
                    <a:pt x="196770" y="215593"/>
                  </a:lnTo>
                  <a:lnTo>
                    <a:pt x="193317" y="224657"/>
                  </a:lnTo>
                  <a:lnTo>
                    <a:pt x="192903" y="234204"/>
                  </a:lnTo>
                  <a:lnTo>
                    <a:pt x="195483" y="243320"/>
                  </a:lnTo>
                  <a:lnTo>
                    <a:pt x="195527" y="243475"/>
                  </a:lnTo>
                  <a:lnTo>
                    <a:pt x="201190" y="251710"/>
                  </a:lnTo>
                  <a:lnTo>
                    <a:pt x="210905" y="258136"/>
                  </a:lnTo>
                  <a:lnTo>
                    <a:pt x="222001" y="260278"/>
                  </a:lnTo>
                  <a:lnTo>
                    <a:pt x="233097" y="258136"/>
                  </a:lnTo>
                  <a:lnTo>
                    <a:pt x="242812" y="251710"/>
                  </a:lnTo>
                  <a:lnTo>
                    <a:pt x="249235" y="241990"/>
                  </a:lnTo>
                  <a:lnTo>
                    <a:pt x="251376" y="230888"/>
                  </a:lnTo>
                  <a:lnTo>
                    <a:pt x="249235" y="219785"/>
                  </a:lnTo>
                  <a:lnTo>
                    <a:pt x="242812" y="210065"/>
                  </a:lnTo>
                  <a:lnTo>
                    <a:pt x="236555" y="205643"/>
                  </a:lnTo>
                  <a:lnTo>
                    <a:pt x="207084" y="205643"/>
                  </a:lnTo>
                  <a:lnTo>
                    <a:pt x="178262" y="176528"/>
                  </a:lnTo>
                  <a:close/>
                </a:path>
                <a:path w="277495" h="260350">
                  <a:moveTo>
                    <a:pt x="51509" y="201404"/>
                  </a:moveTo>
                  <a:lnTo>
                    <a:pt x="42352" y="204030"/>
                  </a:lnTo>
                  <a:lnTo>
                    <a:pt x="34335" y="209697"/>
                  </a:lnTo>
                  <a:lnTo>
                    <a:pt x="27913" y="219417"/>
                  </a:lnTo>
                  <a:lnTo>
                    <a:pt x="25772" y="230519"/>
                  </a:lnTo>
                  <a:lnTo>
                    <a:pt x="27913" y="241621"/>
                  </a:lnTo>
                  <a:lnTo>
                    <a:pt x="34335" y="251341"/>
                  </a:lnTo>
                  <a:lnTo>
                    <a:pt x="44050" y="257767"/>
                  </a:lnTo>
                  <a:lnTo>
                    <a:pt x="55146" y="259910"/>
                  </a:lnTo>
                  <a:lnTo>
                    <a:pt x="66242" y="257767"/>
                  </a:lnTo>
                  <a:lnTo>
                    <a:pt x="75957" y="251341"/>
                  </a:lnTo>
                  <a:lnTo>
                    <a:pt x="81510" y="243475"/>
                  </a:lnTo>
                  <a:lnTo>
                    <a:pt x="81620" y="243320"/>
                  </a:lnTo>
                  <a:lnTo>
                    <a:pt x="84231" y="234204"/>
                  </a:lnTo>
                  <a:lnTo>
                    <a:pt x="83830" y="224657"/>
                  </a:lnTo>
                  <a:lnTo>
                    <a:pt x="80377" y="215593"/>
                  </a:lnTo>
                  <a:lnTo>
                    <a:pt x="90690" y="205274"/>
                  </a:lnTo>
                  <a:lnTo>
                    <a:pt x="70064" y="205274"/>
                  </a:lnTo>
                  <a:lnTo>
                    <a:pt x="61011" y="201819"/>
                  </a:lnTo>
                  <a:lnTo>
                    <a:pt x="51509" y="201404"/>
                  </a:lnTo>
                  <a:close/>
                </a:path>
                <a:path w="277495" h="260350">
                  <a:moveTo>
                    <a:pt x="225799" y="201819"/>
                  </a:moveTo>
                  <a:lnTo>
                    <a:pt x="224583" y="201819"/>
                  </a:lnTo>
                  <a:lnTo>
                    <a:pt x="216137" y="202188"/>
                  </a:lnTo>
                  <a:lnTo>
                    <a:pt x="207084" y="205643"/>
                  </a:lnTo>
                  <a:lnTo>
                    <a:pt x="236555" y="205643"/>
                  </a:lnTo>
                  <a:lnTo>
                    <a:pt x="234795" y="204399"/>
                  </a:lnTo>
                  <a:lnTo>
                    <a:pt x="225799" y="201819"/>
                  </a:lnTo>
                  <a:close/>
                </a:path>
                <a:path w="277495" h="260350">
                  <a:moveTo>
                    <a:pt x="91776" y="119860"/>
                  </a:moveTo>
                  <a:lnTo>
                    <a:pt x="52963" y="119860"/>
                  </a:lnTo>
                  <a:lnTo>
                    <a:pt x="101372" y="139675"/>
                  </a:lnTo>
                  <a:lnTo>
                    <a:pt x="101004" y="141149"/>
                  </a:lnTo>
                  <a:lnTo>
                    <a:pt x="101004" y="152573"/>
                  </a:lnTo>
                  <a:lnTo>
                    <a:pt x="103582" y="160313"/>
                  </a:lnTo>
                  <a:lnTo>
                    <a:pt x="108370" y="166578"/>
                  </a:lnTo>
                  <a:lnTo>
                    <a:pt x="70064" y="205274"/>
                  </a:lnTo>
                  <a:lnTo>
                    <a:pt x="90690" y="205274"/>
                  </a:lnTo>
                  <a:lnTo>
                    <a:pt x="119420" y="176528"/>
                  </a:lnTo>
                  <a:lnTo>
                    <a:pt x="178262" y="176528"/>
                  </a:lnTo>
                  <a:lnTo>
                    <a:pt x="168777" y="166946"/>
                  </a:lnTo>
                  <a:lnTo>
                    <a:pt x="173565" y="160681"/>
                  </a:lnTo>
                  <a:lnTo>
                    <a:pt x="176144" y="153311"/>
                  </a:lnTo>
                  <a:lnTo>
                    <a:pt x="176052" y="141149"/>
                  </a:lnTo>
                  <a:lnTo>
                    <a:pt x="175775" y="140043"/>
                  </a:lnTo>
                  <a:lnTo>
                    <a:pt x="208850" y="126505"/>
                  </a:lnTo>
                  <a:lnTo>
                    <a:pt x="170691" y="126505"/>
                  </a:lnTo>
                  <a:lnTo>
                    <a:pt x="170345" y="126039"/>
                  </a:lnTo>
                  <a:lnTo>
                    <a:pt x="106529" y="126039"/>
                  </a:lnTo>
                  <a:lnTo>
                    <a:pt x="91776" y="119860"/>
                  </a:lnTo>
                  <a:close/>
                </a:path>
                <a:path w="277495" h="260350">
                  <a:moveTo>
                    <a:pt x="157727" y="176528"/>
                  </a:moveTo>
                  <a:lnTo>
                    <a:pt x="119420" y="176528"/>
                  </a:lnTo>
                  <a:lnTo>
                    <a:pt x="124945" y="179845"/>
                  </a:lnTo>
                  <a:lnTo>
                    <a:pt x="131207" y="181688"/>
                  </a:lnTo>
                  <a:lnTo>
                    <a:pt x="145940" y="181688"/>
                  </a:lnTo>
                  <a:lnTo>
                    <a:pt x="152202" y="179845"/>
                  </a:lnTo>
                  <a:lnTo>
                    <a:pt x="157727" y="176528"/>
                  </a:lnTo>
                  <a:close/>
                </a:path>
                <a:path w="277495" h="260350">
                  <a:moveTo>
                    <a:pt x="270417" y="120229"/>
                  </a:moveTo>
                  <a:lnTo>
                    <a:pt x="224486" y="120229"/>
                  </a:lnTo>
                  <a:lnTo>
                    <a:pt x="231307" y="126718"/>
                  </a:lnTo>
                  <a:lnTo>
                    <a:pt x="239911" y="130738"/>
                  </a:lnTo>
                  <a:lnTo>
                    <a:pt x="249413" y="131855"/>
                  </a:lnTo>
                  <a:lnTo>
                    <a:pt x="259019" y="129724"/>
                  </a:lnTo>
                  <a:lnTo>
                    <a:pt x="268590" y="123004"/>
                  </a:lnTo>
                  <a:lnTo>
                    <a:pt x="270417" y="120229"/>
                  </a:lnTo>
                  <a:close/>
                </a:path>
                <a:path w="277495" h="260350">
                  <a:moveTo>
                    <a:pt x="29432" y="72520"/>
                  </a:moveTo>
                  <a:lnTo>
                    <a:pt x="17847" y="74812"/>
                  </a:lnTo>
                  <a:lnTo>
                    <a:pt x="18172" y="74812"/>
                  </a:lnTo>
                  <a:lnTo>
                    <a:pt x="8851" y="80928"/>
                  </a:lnTo>
                  <a:lnTo>
                    <a:pt x="2290" y="90659"/>
                  </a:lnTo>
                  <a:lnTo>
                    <a:pt x="0" y="102199"/>
                  </a:lnTo>
                  <a:lnTo>
                    <a:pt x="2198" y="113324"/>
                  </a:lnTo>
                  <a:lnTo>
                    <a:pt x="8402" y="122791"/>
                  </a:lnTo>
                  <a:lnTo>
                    <a:pt x="18128" y="129356"/>
                  </a:lnTo>
                  <a:lnTo>
                    <a:pt x="27734" y="131538"/>
                  </a:lnTo>
                  <a:lnTo>
                    <a:pt x="37236" y="130507"/>
                  </a:lnTo>
                  <a:lnTo>
                    <a:pt x="45840" y="126505"/>
                  </a:lnTo>
                  <a:lnTo>
                    <a:pt x="52663" y="119860"/>
                  </a:lnTo>
                  <a:lnTo>
                    <a:pt x="91776" y="119860"/>
                  </a:lnTo>
                  <a:lnTo>
                    <a:pt x="59013" y="106138"/>
                  </a:lnTo>
                  <a:lnTo>
                    <a:pt x="58792" y="96896"/>
                  </a:lnTo>
                  <a:lnTo>
                    <a:pt x="58783" y="96527"/>
                  </a:lnTo>
                  <a:lnTo>
                    <a:pt x="55514" y="87573"/>
                  </a:lnTo>
                  <a:lnTo>
                    <a:pt x="49483" y="80070"/>
                  </a:lnTo>
                  <a:lnTo>
                    <a:pt x="40965" y="74812"/>
                  </a:lnTo>
                  <a:lnTo>
                    <a:pt x="29432" y="72520"/>
                  </a:lnTo>
                  <a:close/>
                </a:path>
                <a:path w="277495" h="260350">
                  <a:moveTo>
                    <a:pt x="247715" y="72889"/>
                  </a:moveTo>
                  <a:lnTo>
                    <a:pt x="218260" y="102199"/>
                  </a:lnTo>
                  <a:lnTo>
                    <a:pt x="218134" y="106507"/>
                  </a:lnTo>
                  <a:lnTo>
                    <a:pt x="170385" y="126505"/>
                  </a:lnTo>
                  <a:lnTo>
                    <a:pt x="208850" y="126505"/>
                  </a:lnTo>
                  <a:lnTo>
                    <a:pt x="224184" y="120229"/>
                  </a:lnTo>
                  <a:lnTo>
                    <a:pt x="270417" y="120229"/>
                  </a:lnTo>
                  <a:lnTo>
                    <a:pt x="274811" y="113555"/>
                  </a:lnTo>
                  <a:lnTo>
                    <a:pt x="277096" y="102516"/>
                  </a:lnTo>
                  <a:lnTo>
                    <a:pt x="274857" y="91028"/>
                  </a:lnTo>
                  <a:lnTo>
                    <a:pt x="268296" y="81296"/>
                  </a:lnTo>
                  <a:lnTo>
                    <a:pt x="258975" y="75181"/>
                  </a:lnTo>
                  <a:lnTo>
                    <a:pt x="259300" y="75181"/>
                  </a:lnTo>
                  <a:lnTo>
                    <a:pt x="247715" y="72889"/>
                  </a:lnTo>
                  <a:close/>
                </a:path>
                <a:path w="277495" h="260350">
                  <a:moveTo>
                    <a:pt x="138573" y="0"/>
                  </a:moveTo>
                  <a:lnTo>
                    <a:pt x="127132" y="2326"/>
                  </a:lnTo>
                  <a:lnTo>
                    <a:pt x="117762" y="8660"/>
                  </a:lnTo>
                  <a:lnTo>
                    <a:pt x="111432" y="18035"/>
                  </a:lnTo>
                  <a:lnTo>
                    <a:pt x="109107" y="29482"/>
                  </a:lnTo>
                  <a:lnTo>
                    <a:pt x="110799" y="39203"/>
                  </a:lnTo>
                  <a:lnTo>
                    <a:pt x="115460" y="47541"/>
                  </a:lnTo>
                  <a:lnTo>
                    <a:pt x="122470" y="53944"/>
                  </a:lnTo>
                  <a:lnTo>
                    <a:pt x="131207" y="57860"/>
                  </a:lnTo>
                  <a:lnTo>
                    <a:pt x="131207" y="108718"/>
                  </a:lnTo>
                  <a:lnTo>
                    <a:pt x="123570" y="110958"/>
                  </a:lnTo>
                  <a:lnTo>
                    <a:pt x="116796" y="114752"/>
                  </a:lnTo>
                  <a:lnTo>
                    <a:pt x="111058" y="119860"/>
                  </a:lnTo>
                  <a:lnTo>
                    <a:pt x="106529" y="126039"/>
                  </a:lnTo>
                  <a:lnTo>
                    <a:pt x="170345" y="126039"/>
                  </a:lnTo>
                  <a:lnTo>
                    <a:pt x="166037" y="120229"/>
                  </a:lnTo>
                  <a:lnTo>
                    <a:pt x="160213" y="115121"/>
                  </a:lnTo>
                  <a:lnTo>
                    <a:pt x="153422" y="111326"/>
                  </a:lnTo>
                  <a:lnTo>
                    <a:pt x="145940" y="109086"/>
                  </a:lnTo>
                  <a:lnTo>
                    <a:pt x="145940" y="57860"/>
                  </a:lnTo>
                  <a:lnTo>
                    <a:pt x="154676" y="53944"/>
                  </a:lnTo>
                  <a:lnTo>
                    <a:pt x="161686" y="47541"/>
                  </a:lnTo>
                  <a:lnTo>
                    <a:pt x="166348" y="39203"/>
                  </a:lnTo>
                  <a:lnTo>
                    <a:pt x="168040" y="29482"/>
                  </a:lnTo>
                  <a:lnTo>
                    <a:pt x="165715" y="18035"/>
                  </a:lnTo>
                  <a:lnTo>
                    <a:pt x="159384" y="8660"/>
                  </a:lnTo>
                  <a:lnTo>
                    <a:pt x="150015" y="2326"/>
                  </a:lnTo>
                  <a:lnTo>
                    <a:pt x="138573" y="0"/>
                  </a:lnTo>
                  <a:close/>
                </a:path>
              </a:pathLst>
            </a:custGeom>
            <a:solidFill>
              <a:srgbClr val="000000"/>
            </a:solidFill>
          </p:spPr>
          <p:txBody>
            <a:bodyPr wrap="square" lIns="0" tIns="0" rIns="0" bIns="0" rtlCol="0"/>
            <a:lstStyle/>
            <a:p>
              <a:endParaRPr/>
            </a:p>
          </p:txBody>
        </p:sp>
        <p:pic>
          <p:nvPicPr>
            <p:cNvPr id="15" name="object 19"/>
            <p:cNvPicPr/>
            <p:nvPr/>
          </p:nvPicPr>
          <p:blipFill>
            <a:blip r:embed="rId4" cstate="print"/>
            <a:stretch>
              <a:fillRect/>
            </a:stretch>
          </p:blipFill>
          <p:spPr>
            <a:xfrm>
              <a:off x="4573142" y="2119122"/>
              <a:ext cx="708545" cy="708532"/>
            </a:xfrm>
            <a:prstGeom prst="rect">
              <a:avLst/>
            </a:prstGeom>
          </p:spPr>
        </p:pic>
        <p:pic>
          <p:nvPicPr>
            <p:cNvPr id="16" name="object 20"/>
            <p:cNvPicPr/>
            <p:nvPr/>
          </p:nvPicPr>
          <p:blipFill>
            <a:blip r:embed="rId5" cstate="print"/>
            <a:stretch>
              <a:fillRect/>
            </a:stretch>
          </p:blipFill>
          <p:spPr>
            <a:xfrm>
              <a:off x="6347492" y="4417911"/>
              <a:ext cx="225384" cy="316201"/>
            </a:xfrm>
            <a:prstGeom prst="rect">
              <a:avLst/>
            </a:prstGeom>
          </p:spPr>
        </p:pic>
        <p:sp>
          <p:nvSpPr>
            <p:cNvPr id="17" name="object 21"/>
            <p:cNvSpPr/>
            <p:nvPr/>
          </p:nvSpPr>
          <p:spPr>
            <a:xfrm>
              <a:off x="6213855" y="2626448"/>
              <a:ext cx="1977389" cy="453390"/>
            </a:xfrm>
            <a:custGeom>
              <a:avLst/>
              <a:gdLst/>
              <a:ahLst/>
              <a:cxnLst/>
              <a:rect l="l" t="t" r="r" b="b"/>
              <a:pathLst>
                <a:path w="1977390" h="453389">
                  <a:moveTo>
                    <a:pt x="1977008" y="0"/>
                  </a:moveTo>
                  <a:lnTo>
                    <a:pt x="0" y="0"/>
                  </a:lnTo>
                  <a:lnTo>
                    <a:pt x="0" y="453174"/>
                  </a:lnTo>
                  <a:lnTo>
                    <a:pt x="1977008" y="453174"/>
                  </a:lnTo>
                  <a:lnTo>
                    <a:pt x="1977008" y="0"/>
                  </a:lnTo>
                  <a:close/>
                </a:path>
              </a:pathLst>
            </a:custGeom>
            <a:solidFill>
              <a:srgbClr val="D6E3BC"/>
            </a:solidFill>
          </p:spPr>
          <p:txBody>
            <a:bodyPr wrap="square" lIns="0" tIns="0" rIns="0" bIns="0" rtlCol="0"/>
            <a:lstStyle/>
            <a:p>
              <a:endParaRPr/>
            </a:p>
          </p:txBody>
        </p:sp>
      </p:grpSp>
      <p:sp>
        <p:nvSpPr>
          <p:cNvPr id="18" name="object 22"/>
          <p:cNvSpPr txBox="1"/>
          <p:nvPr/>
        </p:nvSpPr>
        <p:spPr>
          <a:xfrm>
            <a:off x="6672833" y="2584830"/>
            <a:ext cx="1440180" cy="513080"/>
          </a:xfrm>
          <a:prstGeom prst="rect">
            <a:avLst/>
          </a:prstGeom>
        </p:spPr>
        <p:txBody>
          <a:bodyPr vert="horz" wrap="square" lIns="0" tIns="12065" rIns="0" bIns="0" rtlCol="0">
            <a:spAutoFit/>
          </a:bodyPr>
          <a:lstStyle/>
          <a:p>
            <a:pPr marR="5080" algn="r">
              <a:lnSpc>
                <a:spcPct val="100000"/>
              </a:lnSpc>
              <a:spcBef>
                <a:spcPts val="95"/>
              </a:spcBef>
            </a:pPr>
            <a:r>
              <a:rPr sz="1600" b="1" dirty="0">
                <a:latin typeface="Calibri"/>
                <a:cs typeface="Calibri"/>
              </a:rPr>
              <a:t>Global</a:t>
            </a:r>
            <a:r>
              <a:rPr sz="1600" b="1" spc="-35" dirty="0">
                <a:latin typeface="Calibri"/>
                <a:cs typeface="Calibri"/>
              </a:rPr>
              <a:t> </a:t>
            </a:r>
            <a:r>
              <a:rPr sz="1600" b="1" spc="-10" dirty="0">
                <a:latin typeface="Calibri"/>
                <a:cs typeface="Calibri"/>
              </a:rPr>
              <a:t>Discovery</a:t>
            </a:r>
            <a:endParaRPr sz="1600">
              <a:latin typeface="Calibri"/>
              <a:cs typeface="Calibri"/>
            </a:endParaRPr>
          </a:p>
          <a:p>
            <a:pPr marR="5080" algn="r">
              <a:lnSpc>
                <a:spcPct val="100000"/>
              </a:lnSpc>
            </a:pPr>
            <a:r>
              <a:rPr sz="1600" b="1" spc="-10" dirty="0">
                <a:latin typeface="Calibri"/>
                <a:cs typeface="Calibri"/>
              </a:rPr>
              <a:t>Catalogue</a:t>
            </a:r>
            <a:endParaRPr sz="1600">
              <a:latin typeface="Calibri"/>
              <a:cs typeface="Calibri"/>
            </a:endParaRPr>
          </a:p>
        </p:txBody>
      </p:sp>
      <p:grpSp>
        <p:nvGrpSpPr>
          <p:cNvPr id="19" name="object 23"/>
          <p:cNvGrpSpPr/>
          <p:nvPr/>
        </p:nvGrpSpPr>
        <p:grpSpPr>
          <a:xfrm>
            <a:off x="5138928" y="2711175"/>
            <a:ext cx="2176780" cy="1931035"/>
            <a:chOff x="5138928" y="2711175"/>
            <a:chExt cx="2176780" cy="1931035"/>
          </a:xfrm>
        </p:grpSpPr>
        <p:sp>
          <p:nvSpPr>
            <p:cNvPr id="20" name="object 24"/>
            <p:cNvSpPr/>
            <p:nvPr/>
          </p:nvSpPr>
          <p:spPr>
            <a:xfrm>
              <a:off x="6300500" y="2711175"/>
              <a:ext cx="348615" cy="311150"/>
            </a:xfrm>
            <a:custGeom>
              <a:avLst/>
              <a:gdLst/>
              <a:ahLst/>
              <a:cxnLst/>
              <a:rect l="l" t="t" r="r" b="b"/>
              <a:pathLst>
                <a:path w="348615" h="311150">
                  <a:moveTo>
                    <a:pt x="206967" y="0"/>
                  </a:moveTo>
                  <a:lnTo>
                    <a:pt x="25128" y="63117"/>
                  </a:lnTo>
                  <a:lnTo>
                    <a:pt x="11898" y="101262"/>
                  </a:lnTo>
                  <a:lnTo>
                    <a:pt x="11977" y="108792"/>
                  </a:lnTo>
                  <a:lnTo>
                    <a:pt x="12613" y="114192"/>
                  </a:lnTo>
                  <a:lnTo>
                    <a:pt x="14087" y="120309"/>
                  </a:lnTo>
                  <a:lnTo>
                    <a:pt x="9913" y="124619"/>
                  </a:lnTo>
                  <a:lnTo>
                    <a:pt x="5290" y="131867"/>
                  </a:lnTo>
                  <a:lnTo>
                    <a:pt x="1543" y="142463"/>
                  </a:lnTo>
                  <a:lnTo>
                    <a:pt x="0" y="156817"/>
                  </a:lnTo>
                  <a:lnTo>
                    <a:pt x="816" y="167585"/>
                  </a:lnTo>
                  <a:lnTo>
                    <a:pt x="906" y="168576"/>
                  </a:lnTo>
                  <a:lnTo>
                    <a:pt x="3614" y="179789"/>
                  </a:lnTo>
                  <a:lnTo>
                    <a:pt x="8116" y="190509"/>
                  </a:lnTo>
                  <a:lnTo>
                    <a:pt x="14155" y="200163"/>
                  </a:lnTo>
                  <a:lnTo>
                    <a:pt x="14243" y="200726"/>
                  </a:lnTo>
                  <a:lnTo>
                    <a:pt x="12612" y="207078"/>
                  </a:lnTo>
                  <a:lnTo>
                    <a:pt x="11818" y="213682"/>
                  </a:lnTo>
                  <a:lnTo>
                    <a:pt x="11898" y="220309"/>
                  </a:lnTo>
                  <a:lnTo>
                    <a:pt x="22472" y="257579"/>
                  </a:lnTo>
                  <a:lnTo>
                    <a:pt x="153258" y="310950"/>
                  </a:lnTo>
                  <a:lnTo>
                    <a:pt x="155252" y="310950"/>
                  </a:lnTo>
                  <a:lnTo>
                    <a:pt x="175407" y="302802"/>
                  </a:lnTo>
                  <a:lnTo>
                    <a:pt x="154253" y="302802"/>
                  </a:lnTo>
                  <a:lnTo>
                    <a:pt x="29600" y="253728"/>
                  </a:lnTo>
                  <a:lnTo>
                    <a:pt x="19724" y="213682"/>
                  </a:lnTo>
                  <a:lnTo>
                    <a:pt x="20623" y="207078"/>
                  </a:lnTo>
                  <a:lnTo>
                    <a:pt x="22507" y="200726"/>
                  </a:lnTo>
                  <a:lnTo>
                    <a:pt x="22937" y="199376"/>
                  </a:lnTo>
                  <a:lnTo>
                    <a:pt x="22613" y="197902"/>
                  </a:lnTo>
                  <a:lnTo>
                    <a:pt x="7941" y="156817"/>
                  </a:lnTo>
                  <a:lnTo>
                    <a:pt x="9738" y="142849"/>
                  </a:lnTo>
                  <a:lnTo>
                    <a:pt x="22219" y="124354"/>
                  </a:lnTo>
                  <a:lnTo>
                    <a:pt x="22966" y="122465"/>
                  </a:lnTo>
                  <a:lnTo>
                    <a:pt x="22444" y="120706"/>
                  </a:lnTo>
                  <a:lnTo>
                    <a:pt x="20649" y="114384"/>
                  </a:lnTo>
                  <a:lnTo>
                    <a:pt x="19901" y="108792"/>
                  </a:lnTo>
                  <a:lnTo>
                    <a:pt x="19961" y="99979"/>
                  </a:lnTo>
                  <a:lnTo>
                    <a:pt x="21006" y="87922"/>
                  </a:lnTo>
                  <a:lnTo>
                    <a:pt x="21022" y="87739"/>
                  </a:lnTo>
                  <a:lnTo>
                    <a:pt x="23676" y="78613"/>
                  </a:lnTo>
                  <a:lnTo>
                    <a:pt x="23727" y="78438"/>
                  </a:lnTo>
                  <a:lnTo>
                    <a:pt x="26743" y="72792"/>
                  </a:lnTo>
                  <a:lnTo>
                    <a:pt x="28849" y="70230"/>
                  </a:lnTo>
                  <a:lnTo>
                    <a:pt x="206409" y="8267"/>
                  </a:lnTo>
                  <a:lnTo>
                    <a:pt x="229308" y="8267"/>
                  </a:lnTo>
                  <a:lnTo>
                    <a:pt x="207823" y="330"/>
                  </a:lnTo>
                  <a:lnTo>
                    <a:pt x="206967" y="0"/>
                  </a:lnTo>
                  <a:close/>
                </a:path>
                <a:path w="348615" h="311150">
                  <a:moveTo>
                    <a:pt x="341504" y="225292"/>
                  </a:moveTo>
                  <a:lnTo>
                    <a:pt x="318063" y="225292"/>
                  </a:lnTo>
                  <a:lnTo>
                    <a:pt x="332705" y="230583"/>
                  </a:lnTo>
                  <a:lnTo>
                    <a:pt x="154253" y="302802"/>
                  </a:lnTo>
                  <a:lnTo>
                    <a:pt x="175407" y="302802"/>
                  </a:lnTo>
                  <a:lnTo>
                    <a:pt x="347478" y="233239"/>
                  </a:lnTo>
                  <a:lnTo>
                    <a:pt x="348470" y="230927"/>
                  </a:lnTo>
                  <a:lnTo>
                    <a:pt x="347214" y="227839"/>
                  </a:lnTo>
                  <a:lnTo>
                    <a:pt x="346387" y="227019"/>
                  </a:lnTo>
                  <a:lnTo>
                    <a:pt x="341504" y="225292"/>
                  </a:lnTo>
                  <a:close/>
                </a:path>
                <a:path w="348615" h="311150">
                  <a:moveTo>
                    <a:pt x="35879" y="196658"/>
                  </a:moveTo>
                  <a:lnTo>
                    <a:pt x="33579" y="197660"/>
                  </a:lnTo>
                  <a:lnTo>
                    <a:pt x="32594" y="200163"/>
                  </a:lnTo>
                  <a:lnTo>
                    <a:pt x="32501" y="242465"/>
                  </a:lnTo>
                  <a:lnTo>
                    <a:pt x="33496" y="243930"/>
                  </a:lnTo>
                  <a:lnTo>
                    <a:pt x="153753" y="291304"/>
                  </a:lnTo>
                  <a:lnTo>
                    <a:pt x="154808" y="291304"/>
                  </a:lnTo>
                  <a:lnTo>
                    <a:pt x="175442" y="282961"/>
                  </a:lnTo>
                  <a:lnTo>
                    <a:pt x="154252" y="282961"/>
                  </a:lnTo>
                  <a:lnTo>
                    <a:pt x="40726" y="238237"/>
                  </a:lnTo>
                  <a:lnTo>
                    <a:pt x="40427" y="238237"/>
                  </a:lnTo>
                  <a:lnTo>
                    <a:pt x="40427" y="207078"/>
                  </a:lnTo>
                  <a:lnTo>
                    <a:pt x="62336" y="207078"/>
                  </a:lnTo>
                  <a:lnTo>
                    <a:pt x="35879" y="196658"/>
                  </a:lnTo>
                  <a:close/>
                </a:path>
                <a:path w="348615" h="311150">
                  <a:moveTo>
                    <a:pt x="323847" y="186477"/>
                  </a:moveTo>
                  <a:lnTo>
                    <a:pt x="315915" y="186477"/>
                  </a:lnTo>
                  <a:lnTo>
                    <a:pt x="315915" y="217597"/>
                  </a:lnTo>
                  <a:lnTo>
                    <a:pt x="154252" y="282961"/>
                  </a:lnTo>
                  <a:lnTo>
                    <a:pt x="175442" y="282961"/>
                  </a:lnTo>
                  <a:lnTo>
                    <a:pt x="318063" y="225292"/>
                  </a:lnTo>
                  <a:lnTo>
                    <a:pt x="341504" y="225292"/>
                  </a:lnTo>
                  <a:lnTo>
                    <a:pt x="323847" y="219026"/>
                  </a:lnTo>
                  <a:lnTo>
                    <a:pt x="323847" y="186477"/>
                  </a:lnTo>
                  <a:close/>
                </a:path>
                <a:path w="348615" h="311150">
                  <a:moveTo>
                    <a:pt x="62336" y="207078"/>
                  </a:moveTo>
                  <a:lnTo>
                    <a:pt x="40704" y="207078"/>
                  </a:lnTo>
                  <a:lnTo>
                    <a:pt x="153753" y="251622"/>
                  </a:lnTo>
                  <a:lnTo>
                    <a:pt x="154808" y="251622"/>
                  </a:lnTo>
                  <a:lnTo>
                    <a:pt x="175441" y="243278"/>
                  </a:lnTo>
                  <a:lnTo>
                    <a:pt x="154252" y="243278"/>
                  </a:lnTo>
                  <a:lnTo>
                    <a:pt x="62336" y="207078"/>
                  </a:lnTo>
                  <a:close/>
                </a:path>
                <a:path w="348615" h="311150">
                  <a:moveTo>
                    <a:pt x="343394" y="171139"/>
                  </a:moveTo>
                  <a:lnTo>
                    <a:pt x="308366" y="171139"/>
                  </a:lnTo>
                  <a:lnTo>
                    <a:pt x="325268" y="173917"/>
                  </a:lnTo>
                  <a:lnTo>
                    <a:pt x="154252" y="243278"/>
                  </a:lnTo>
                  <a:lnTo>
                    <a:pt x="175441" y="243278"/>
                  </a:lnTo>
                  <a:lnTo>
                    <a:pt x="315915" y="186477"/>
                  </a:lnTo>
                  <a:lnTo>
                    <a:pt x="323847" y="186477"/>
                  </a:lnTo>
                  <a:lnTo>
                    <a:pt x="323847" y="183223"/>
                  </a:lnTo>
                  <a:lnTo>
                    <a:pt x="343115" y="175071"/>
                  </a:lnTo>
                  <a:lnTo>
                    <a:pt x="344074" y="172743"/>
                  </a:lnTo>
                  <a:lnTo>
                    <a:pt x="343394" y="171139"/>
                  </a:lnTo>
                  <a:close/>
                </a:path>
                <a:path w="348615" h="311150">
                  <a:moveTo>
                    <a:pt x="24090" y="132575"/>
                  </a:moveTo>
                  <a:lnTo>
                    <a:pt x="23882" y="132575"/>
                  </a:lnTo>
                  <a:lnTo>
                    <a:pt x="21681" y="133534"/>
                  </a:lnTo>
                  <a:lnTo>
                    <a:pt x="20696" y="136037"/>
                  </a:lnTo>
                  <a:lnTo>
                    <a:pt x="20603" y="178973"/>
                  </a:lnTo>
                  <a:lnTo>
                    <a:pt x="21598" y="180438"/>
                  </a:lnTo>
                  <a:lnTo>
                    <a:pt x="153578" y="232422"/>
                  </a:lnTo>
                  <a:lnTo>
                    <a:pt x="154623" y="232422"/>
                  </a:lnTo>
                  <a:lnTo>
                    <a:pt x="175520" y="224092"/>
                  </a:lnTo>
                  <a:lnTo>
                    <a:pt x="154084" y="224092"/>
                  </a:lnTo>
                  <a:lnTo>
                    <a:pt x="28535" y="174638"/>
                  </a:lnTo>
                  <a:lnTo>
                    <a:pt x="28535" y="142849"/>
                  </a:lnTo>
                  <a:lnTo>
                    <a:pt x="50220" y="142849"/>
                  </a:lnTo>
                  <a:lnTo>
                    <a:pt x="24090" y="132575"/>
                  </a:lnTo>
                  <a:close/>
                </a:path>
                <a:path w="348615" h="311150">
                  <a:moveTo>
                    <a:pt x="311893" y="131867"/>
                  </a:moveTo>
                  <a:lnTo>
                    <a:pt x="303954" y="131867"/>
                  </a:lnTo>
                  <a:lnTo>
                    <a:pt x="303961" y="164337"/>
                  </a:lnTo>
                  <a:lnTo>
                    <a:pt x="154084" y="224092"/>
                  </a:lnTo>
                  <a:lnTo>
                    <a:pt x="175520" y="224092"/>
                  </a:lnTo>
                  <a:lnTo>
                    <a:pt x="308366" y="171139"/>
                  </a:lnTo>
                  <a:lnTo>
                    <a:pt x="343394" y="171139"/>
                  </a:lnTo>
                  <a:lnTo>
                    <a:pt x="342686" y="169469"/>
                  </a:lnTo>
                  <a:lnTo>
                    <a:pt x="341529" y="168577"/>
                  </a:lnTo>
                  <a:lnTo>
                    <a:pt x="311893" y="163676"/>
                  </a:lnTo>
                  <a:lnTo>
                    <a:pt x="311893" y="131867"/>
                  </a:lnTo>
                  <a:close/>
                </a:path>
                <a:path w="348615" h="311150">
                  <a:moveTo>
                    <a:pt x="50220" y="142849"/>
                  </a:moveTo>
                  <a:lnTo>
                    <a:pt x="28535" y="142849"/>
                  </a:lnTo>
                  <a:lnTo>
                    <a:pt x="153753" y="192098"/>
                  </a:lnTo>
                  <a:lnTo>
                    <a:pt x="154808" y="192098"/>
                  </a:lnTo>
                  <a:lnTo>
                    <a:pt x="175445" y="183755"/>
                  </a:lnTo>
                  <a:lnTo>
                    <a:pt x="154252" y="183755"/>
                  </a:lnTo>
                  <a:lnTo>
                    <a:pt x="50220" y="142849"/>
                  </a:lnTo>
                  <a:close/>
                </a:path>
                <a:path w="348615" h="311150">
                  <a:moveTo>
                    <a:pt x="341519" y="106246"/>
                  </a:moveTo>
                  <a:lnTo>
                    <a:pt x="318063" y="106246"/>
                  </a:lnTo>
                  <a:lnTo>
                    <a:pt x="332704" y="111537"/>
                  </a:lnTo>
                  <a:lnTo>
                    <a:pt x="154252" y="183755"/>
                  </a:lnTo>
                  <a:lnTo>
                    <a:pt x="175445" y="183755"/>
                  </a:lnTo>
                  <a:lnTo>
                    <a:pt x="303790" y="131867"/>
                  </a:lnTo>
                  <a:lnTo>
                    <a:pt x="311893" y="131867"/>
                  </a:lnTo>
                  <a:lnTo>
                    <a:pt x="311893" y="128583"/>
                  </a:lnTo>
                  <a:lnTo>
                    <a:pt x="347478" y="114192"/>
                  </a:lnTo>
                  <a:lnTo>
                    <a:pt x="348469" y="111881"/>
                  </a:lnTo>
                  <a:lnTo>
                    <a:pt x="347214" y="108792"/>
                  </a:lnTo>
                  <a:lnTo>
                    <a:pt x="346387" y="107972"/>
                  </a:lnTo>
                  <a:lnTo>
                    <a:pt x="341519" y="106246"/>
                  </a:lnTo>
                  <a:close/>
                </a:path>
                <a:path w="348615" h="311150">
                  <a:moveTo>
                    <a:pt x="35879" y="77611"/>
                  </a:moveTo>
                  <a:lnTo>
                    <a:pt x="33579" y="78613"/>
                  </a:lnTo>
                  <a:lnTo>
                    <a:pt x="32594" y="81117"/>
                  </a:lnTo>
                  <a:lnTo>
                    <a:pt x="32501" y="123418"/>
                  </a:lnTo>
                  <a:lnTo>
                    <a:pt x="33496" y="124883"/>
                  </a:lnTo>
                  <a:lnTo>
                    <a:pt x="153753" y="172257"/>
                  </a:lnTo>
                  <a:lnTo>
                    <a:pt x="154808" y="172257"/>
                  </a:lnTo>
                  <a:lnTo>
                    <a:pt x="175441" y="163914"/>
                  </a:lnTo>
                  <a:lnTo>
                    <a:pt x="154252" y="163914"/>
                  </a:lnTo>
                  <a:lnTo>
                    <a:pt x="40427" y="119073"/>
                  </a:lnTo>
                  <a:lnTo>
                    <a:pt x="40427" y="87922"/>
                  </a:lnTo>
                  <a:lnTo>
                    <a:pt x="62059" y="87922"/>
                  </a:lnTo>
                  <a:lnTo>
                    <a:pt x="35879" y="77611"/>
                  </a:lnTo>
                  <a:close/>
                </a:path>
                <a:path w="348615" h="311150">
                  <a:moveTo>
                    <a:pt x="323847" y="67430"/>
                  </a:moveTo>
                  <a:lnTo>
                    <a:pt x="315915" y="67430"/>
                  </a:lnTo>
                  <a:lnTo>
                    <a:pt x="315915" y="98551"/>
                  </a:lnTo>
                  <a:lnTo>
                    <a:pt x="154252" y="163914"/>
                  </a:lnTo>
                  <a:lnTo>
                    <a:pt x="175441" y="163914"/>
                  </a:lnTo>
                  <a:lnTo>
                    <a:pt x="318063" y="106246"/>
                  </a:lnTo>
                  <a:lnTo>
                    <a:pt x="341519" y="106246"/>
                  </a:lnTo>
                  <a:lnTo>
                    <a:pt x="323847" y="99979"/>
                  </a:lnTo>
                  <a:lnTo>
                    <a:pt x="323847" y="67430"/>
                  </a:lnTo>
                  <a:close/>
                </a:path>
                <a:path w="348615" h="311150">
                  <a:moveTo>
                    <a:pt x="62059" y="87922"/>
                  </a:moveTo>
                  <a:lnTo>
                    <a:pt x="40427" y="87922"/>
                  </a:lnTo>
                  <a:lnTo>
                    <a:pt x="153753" y="132575"/>
                  </a:lnTo>
                  <a:lnTo>
                    <a:pt x="154807" y="132575"/>
                  </a:lnTo>
                  <a:lnTo>
                    <a:pt x="175138" y="124354"/>
                  </a:lnTo>
                  <a:lnTo>
                    <a:pt x="154563" y="124354"/>
                  </a:lnTo>
                  <a:lnTo>
                    <a:pt x="62059" y="87922"/>
                  </a:lnTo>
                  <a:close/>
                </a:path>
                <a:path w="348615" h="311150">
                  <a:moveTo>
                    <a:pt x="229308" y="8267"/>
                  </a:moveTo>
                  <a:lnTo>
                    <a:pt x="206409" y="8267"/>
                  </a:lnTo>
                  <a:lnTo>
                    <a:pt x="328672" y="53442"/>
                  </a:lnTo>
                  <a:lnTo>
                    <a:pt x="153951" y="124354"/>
                  </a:lnTo>
                  <a:lnTo>
                    <a:pt x="175138" y="124354"/>
                  </a:lnTo>
                  <a:lnTo>
                    <a:pt x="315915" y="67430"/>
                  </a:lnTo>
                  <a:lnTo>
                    <a:pt x="323847" y="67430"/>
                  </a:lnTo>
                  <a:lnTo>
                    <a:pt x="323847" y="64176"/>
                  </a:lnTo>
                  <a:lnTo>
                    <a:pt x="343115" y="56024"/>
                  </a:lnTo>
                  <a:lnTo>
                    <a:pt x="344041" y="53696"/>
                  </a:lnTo>
                  <a:lnTo>
                    <a:pt x="342785" y="50667"/>
                  </a:lnTo>
                  <a:lnTo>
                    <a:pt x="341958" y="49880"/>
                  </a:lnTo>
                  <a:lnTo>
                    <a:pt x="229308" y="8267"/>
                  </a:lnTo>
                  <a:close/>
                </a:path>
              </a:pathLst>
            </a:custGeom>
            <a:solidFill>
              <a:srgbClr val="000000"/>
            </a:solidFill>
          </p:spPr>
          <p:txBody>
            <a:bodyPr wrap="square" lIns="0" tIns="0" rIns="0" bIns="0" rtlCol="0"/>
            <a:lstStyle/>
            <a:p>
              <a:endParaRPr/>
            </a:p>
          </p:txBody>
        </p:sp>
        <p:pic>
          <p:nvPicPr>
            <p:cNvPr id="21" name="object 25"/>
            <p:cNvPicPr/>
            <p:nvPr/>
          </p:nvPicPr>
          <p:blipFill>
            <a:blip r:embed="rId6" cstate="print"/>
            <a:stretch>
              <a:fillRect/>
            </a:stretch>
          </p:blipFill>
          <p:spPr>
            <a:xfrm>
              <a:off x="5138928" y="3608832"/>
              <a:ext cx="1109472" cy="233171"/>
            </a:xfrm>
            <a:prstGeom prst="rect">
              <a:avLst/>
            </a:prstGeom>
          </p:spPr>
        </p:pic>
        <p:sp>
          <p:nvSpPr>
            <p:cNvPr id="22" name="object 26"/>
            <p:cNvSpPr/>
            <p:nvPr/>
          </p:nvSpPr>
          <p:spPr>
            <a:xfrm>
              <a:off x="5257800" y="3669665"/>
              <a:ext cx="951865" cy="76200"/>
            </a:xfrm>
            <a:custGeom>
              <a:avLst/>
              <a:gdLst/>
              <a:ahLst/>
              <a:cxnLst/>
              <a:rect l="l" t="t" r="r" b="b"/>
              <a:pathLst>
                <a:path w="951864" h="76200">
                  <a:moveTo>
                    <a:pt x="76326" y="0"/>
                  </a:moveTo>
                  <a:lnTo>
                    <a:pt x="0" y="37973"/>
                  </a:lnTo>
                  <a:lnTo>
                    <a:pt x="76200" y="76200"/>
                  </a:lnTo>
                  <a:lnTo>
                    <a:pt x="76242" y="50810"/>
                  </a:lnTo>
                  <a:lnTo>
                    <a:pt x="63499" y="50810"/>
                  </a:lnTo>
                  <a:lnTo>
                    <a:pt x="63623" y="26162"/>
                  </a:lnTo>
                  <a:lnTo>
                    <a:pt x="63626" y="25410"/>
                  </a:lnTo>
                  <a:lnTo>
                    <a:pt x="76284" y="25410"/>
                  </a:lnTo>
                  <a:lnTo>
                    <a:pt x="76326" y="0"/>
                  </a:lnTo>
                  <a:close/>
                </a:path>
                <a:path w="951864" h="76200">
                  <a:moveTo>
                    <a:pt x="76284" y="25410"/>
                  </a:moveTo>
                  <a:lnTo>
                    <a:pt x="76242" y="50810"/>
                  </a:lnTo>
                  <a:lnTo>
                    <a:pt x="951738" y="51562"/>
                  </a:lnTo>
                  <a:lnTo>
                    <a:pt x="951738" y="26162"/>
                  </a:lnTo>
                  <a:lnTo>
                    <a:pt x="76284" y="25410"/>
                  </a:lnTo>
                  <a:close/>
                </a:path>
                <a:path w="951864" h="76200">
                  <a:moveTo>
                    <a:pt x="76284" y="25410"/>
                  </a:moveTo>
                  <a:lnTo>
                    <a:pt x="63626" y="25410"/>
                  </a:lnTo>
                  <a:lnTo>
                    <a:pt x="63623" y="26162"/>
                  </a:lnTo>
                  <a:lnTo>
                    <a:pt x="63499" y="50810"/>
                  </a:lnTo>
                  <a:lnTo>
                    <a:pt x="76242" y="50810"/>
                  </a:lnTo>
                  <a:lnTo>
                    <a:pt x="76284" y="25410"/>
                  </a:lnTo>
                  <a:close/>
                </a:path>
              </a:pathLst>
            </a:custGeom>
            <a:solidFill>
              <a:srgbClr val="D99593"/>
            </a:solidFill>
          </p:spPr>
          <p:txBody>
            <a:bodyPr wrap="square" lIns="0" tIns="0" rIns="0" bIns="0" rtlCol="0"/>
            <a:lstStyle/>
            <a:p>
              <a:endParaRPr/>
            </a:p>
          </p:txBody>
        </p:sp>
        <p:pic>
          <p:nvPicPr>
            <p:cNvPr id="23" name="object 27"/>
            <p:cNvPicPr/>
            <p:nvPr/>
          </p:nvPicPr>
          <p:blipFill>
            <a:blip r:embed="rId7" cstate="print"/>
            <a:stretch>
              <a:fillRect/>
            </a:stretch>
          </p:blipFill>
          <p:spPr>
            <a:xfrm>
              <a:off x="7080504" y="3835908"/>
              <a:ext cx="234670" cy="571500"/>
            </a:xfrm>
            <a:prstGeom prst="rect">
              <a:avLst/>
            </a:prstGeom>
          </p:spPr>
        </p:pic>
        <p:sp>
          <p:nvSpPr>
            <p:cNvPr id="24" name="object 28"/>
            <p:cNvSpPr/>
            <p:nvPr/>
          </p:nvSpPr>
          <p:spPr>
            <a:xfrm>
              <a:off x="7162546" y="3935094"/>
              <a:ext cx="76200" cy="414020"/>
            </a:xfrm>
            <a:custGeom>
              <a:avLst/>
              <a:gdLst/>
              <a:ahLst/>
              <a:cxnLst/>
              <a:rect l="l" t="t" r="r" b="b"/>
              <a:pathLst>
                <a:path w="76200" h="414020">
                  <a:moveTo>
                    <a:pt x="50673" y="63499"/>
                  </a:moveTo>
                  <a:lnTo>
                    <a:pt x="25273" y="63626"/>
                  </a:lnTo>
                  <a:lnTo>
                    <a:pt x="27050" y="413892"/>
                  </a:lnTo>
                  <a:lnTo>
                    <a:pt x="52451" y="413892"/>
                  </a:lnTo>
                  <a:lnTo>
                    <a:pt x="50738" y="76453"/>
                  </a:lnTo>
                  <a:lnTo>
                    <a:pt x="0" y="76453"/>
                  </a:lnTo>
                  <a:lnTo>
                    <a:pt x="50737" y="76200"/>
                  </a:lnTo>
                  <a:lnTo>
                    <a:pt x="50673" y="63499"/>
                  </a:lnTo>
                  <a:close/>
                </a:path>
                <a:path w="76200" h="414020">
                  <a:moveTo>
                    <a:pt x="37592" y="0"/>
                  </a:moveTo>
                  <a:lnTo>
                    <a:pt x="187" y="76072"/>
                  </a:lnTo>
                  <a:lnTo>
                    <a:pt x="124" y="76200"/>
                  </a:lnTo>
                  <a:lnTo>
                    <a:pt x="0" y="76453"/>
                  </a:lnTo>
                  <a:lnTo>
                    <a:pt x="25338" y="76453"/>
                  </a:lnTo>
                  <a:lnTo>
                    <a:pt x="25273" y="63626"/>
                  </a:lnTo>
                  <a:lnTo>
                    <a:pt x="69819" y="63499"/>
                  </a:lnTo>
                  <a:lnTo>
                    <a:pt x="37592" y="0"/>
                  </a:lnTo>
                  <a:close/>
                </a:path>
                <a:path w="76200" h="414020">
                  <a:moveTo>
                    <a:pt x="50737" y="76200"/>
                  </a:moveTo>
                  <a:lnTo>
                    <a:pt x="0" y="76453"/>
                  </a:lnTo>
                  <a:lnTo>
                    <a:pt x="50738" y="76453"/>
                  </a:lnTo>
                  <a:lnTo>
                    <a:pt x="50737" y="76200"/>
                  </a:lnTo>
                  <a:close/>
                </a:path>
                <a:path w="76200" h="414020">
                  <a:moveTo>
                    <a:pt x="69819" y="63499"/>
                  </a:moveTo>
                  <a:lnTo>
                    <a:pt x="50673" y="63499"/>
                  </a:lnTo>
                  <a:lnTo>
                    <a:pt x="50737" y="76200"/>
                  </a:lnTo>
                  <a:lnTo>
                    <a:pt x="76200" y="76072"/>
                  </a:lnTo>
                  <a:lnTo>
                    <a:pt x="69883" y="63626"/>
                  </a:lnTo>
                  <a:lnTo>
                    <a:pt x="69819" y="63499"/>
                  </a:lnTo>
                  <a:close/>
                </a:path>
              </a:pathLst>
            </a:custGeom>
            <a:solidFill>
              <a:srgbClr val="D99593"/>
            </a:solidFill>
          </p:spPr>
          <p:txBody>
            <a:bodyPr wrap="square" lIns="0" tIns="0" rIns="0" bIns="0" rtlCol="0"/>
            <a:lstStyle/>
            <a:p>
              <a:endParaRPr/>
            </a:p>
          </p:txBody>
        </p:sp>
        <p:pic>
          <p:nvPicPr>
            <p:cNvPr id="25" name="object 29"/>
            <p:cNvPicPr/>
            <p:nvPr/>
          </p:nvPicPr>
          <p:blipFill>
            <a:blip r:embed="rId8" cstate="print"/>
            <a:stretch>
              <a:fillRect/>
            </a:stretch>
          </p:blipFill>
          <p:spPr>
            <a:xfrm>
              <a:off x="7080504" y="3057118"/>
              <a:ext cx="234670" cy="559333"/>
            </a:xfrm>
            <a:prstGeom prst="rect">
              <a:avLst/>
            </a:prstGeom>
          </p:spPr>
        </p:pic>
        <p:sp>
          <p:nvSpPr>
            <p:cNvPr id="26" name="object 30"/>
            <p:cNvSpPr/>
            <p:nvPr/>
          </p:nvSpPr>
          <p:spPr>
            <a:xfrm>
              <a:off x="7162546" y="3079750"/>
              <a:ext cx="76200" cy="402590"/>
            </a:xfrm>
            <a:custGeom>
              <a:avLst/>
              <a:gdLst/>
              <a:ahLst/>
              <a:cxnLst/>
              <a:rect l="l" t="t" r="r" b="b"/>
              <a:pathLst>
                <a:path w="76200" h="402589">
                  <a:moveTo>
                    <a:pt x="0" y="325754"/>
                  </a:moveTo>
                  <a:lnTo>
                    <a:pt x="37592" y="402209"/>
                  </a:lnTo>
                  <a:lnTo>
                    <a:pt x="69808" y="338836"/>
                  </a:lnTo>
                  <a:lnTo>
                    <a:pt x="50673" y="338836"/>
                  </a:lnTo>
                  <a:lnTo>
                    <a:pt x="25273" y="338582"/>
                  </a:lnTo>
                  <a:lnTo>
                    <a:pt x="25339" y="325923"/>
                  </a:lnTo>
                  <a:lnTo>
                    <a:pt x="0" y="325754"/>
                  </a:lnTo>
                  <a:close/>
                </a:path>
                <a:path w="76200" h="402589">
                  <a:moveTo>
                    <a:pt x="25339" y="325923"/>
                  </a:moveTo>
                  <a:lnTo>
                    <a:pt x="25273" y="338582"/>
                  </a:lnTo>
                  <a:lnTo>
                    <a:pt x="50673" y="338836"/>
                  </a:lnTo>
                  <a:lnTo>
                    <a:pt x="50739" y="326093"/>
                  </a:lnTo>
                  <a:lnTo>
                    <a:pt x="25339" y="325923"/>
                  </a:lnTo>
                  <a:close/>
                </a:path>
                <a:path w="76200" h="402589">
                  <a:moveTo>
                    <a:pt x="50739" y="326093"/>
                  </a:moveTo>
                  <a:lnTo>
                    <a:pt x="50673" y="338836"/>
                  </a:lnTo>
                  <a:lnTo>
                    <a:pt x="69808" y="338836"/>
                  </a:lnTo>
                  <a:lnTo>
                    <a:pt x="76200" y="326263"/>
                  </a:lnTo>
                  <a:lnTo>
                    <a:pt x="50739" y="326093"/>
                  </a:lnTo>
                  <a:close/>
                </a:path>
                <a:path w="76200" h="402589">
                  <a:moveTo>
                    <a:pt x="52450" y="0"/>
                  </a:moveTo>
                  <a:lnTo>
                    <a:pt x="27050" y="0"/>
                  </a:lnTo>
                  <a:lnTo>
                    <a:pt x="25340" y="325754"/>
                  </a:lnTo>
                  <a:lnTo>
                    <a:pt x="25339" y="325923"/>
                  </a:lnTo>
                  <a:lnTo>
                    <a:pt x="50739" y="326093"/>
                  </a:lnTo>
                  <a:lnTo>
                    <a:pt x="52450" y="0"/>
                  </a:lnTo>
                  <a:close/>
                </a:path>
              </a:pathLst>
            </a:custGeom>
            <a:solidFill>
              <a:srgbClr val="D99593"/>
            </a:solidFill>
          </p:spPr>
          <p:txBody>
            <a:bodyPr wrap="square" lIns="0" tIns="0" rIns="0" bIns="0" rtlCol="0"/>
            <a:lstStyle/>
            <a:p>
              <a:endParaRPr/>
            </a:p>
          </p:txBody>
        </p:sp>
        <p:pic>
          <p:nvPicPr>
            <p:cNvPr id="27" name="object 31"/>
            <p:cNvPicPr/>
            <p:nvPr/>
          </p:nvPicPr>
          <p:blipFill>
            <a:blip r:embed="rId9" cstate="print"/>
            <a:stretch>
              <a:fillRect/>
            </a:stretch>
          </p:blipFill>
          <p:spPr>
            <a:xfrm>
              <a:off x="5138928" y="2820936"/>
              <a:ext cx="1121664" cy="1021067"/>
            </a:xfrm>
            <a:prstGeom prst="rect">
              <a:avLst/>
            </a:prstGeom>
          </p:spPr>
        </p:pic>
        <p:sp>
          <p:nvSpPr>
            <p:cNvPr id="28" name="object 32"/>
            <p:cNvSpPr/>
            <p:nvPr/>
          </p:nvSpPr>
          <p:spPr>
            <a:xfrm>
              <a:off x="5257800" y="2843657"/>
              <a:ext cx="964565" cy="864235"/>
            </a:xfrm>
            <a:custGeom>
              <a:avLst/>
              <a:gdLst/>
              <a:ahLst/>
              <a:cxnLst/>
              <a:rect l="l" t="t" r="r" b="b"/>
              <a:pathLst>
                <a:path w="964564" h="864235">
                  <a:moveTo>
                    <a:pt x="31496" y="784859"/>
                  </a:moveTo>
                  <a:lnTo>
                    <a:pt x="0" y="863980"/>
                  </a:lnTo>
                  <a:lnTo>
                    <a:pt x="82296" y="841628"/>
                  </a:lnTo>
                  <a:lnTo>
                    <a:pt x="72976" y="831214"/>
                  </a:lnTo>
                  <a:lnTo>
                    <a:pt x="55879" y="831214"/>
                  </a:lnTo>
                  <a:lnTo>
                    <a:pt x="38988" y="812291"/>
                  </a:lnTo>
                  <a:lnTo>
                    <a:pt x="48463" y="803821"/>
                  </a:lnTo>
                  <a:lnTo>
                    <a:pt x="31496" y="784859"/>
                  </a:lnTo>
                  <a:close/>
                </a:path>
                <a:path w="964564" h="864235">
                  <a:moveTo>
                    <a:pt x="48463" y="803821"/>
                  </a:moveTo>
                  <a:lnTo>
                    <a:pt x="38988" y="812291"/>
                  </a:lnTo>
                  <a:lnTo>
                    <a:pt x="55879" y="831214"/>
                  </a:lnTo>
                  <a:lnTo>
                    <a:pt x="65378" y="822723"/>
                  </a:lnTo>
                  <a:lnTo>
                    <a:pt x="48463" y="803821"/>
                  </a:lnTo>
                  <a:close/>
                </a:path>
                <a:path w="964564" h="864235">
                  <a:moveTo>
                    <a:pt x="65378" y="822723"/>
                  </a:moveTo>
                  <a:lnTo>
                    <a:pt x="55879" y="831214"/>
                  </a:lnTo>
                  <a:lnTo>
                    <a:pt x="72976" y="831214"/>
                  </a:lnTo>
                  <a:lnTo>
                    <a:pt x="65378" y="822723"/>
                  </a:lnTo>
                  <a:close/>
                </a:path>
                <a:path w="964564" h="864235">
                  <a:moveTo>
                    <a:pt x="947547" y="0"/>
                  </a:moveTo>
                  <a:lnTo>
                    <a:pt x="48463" y="803821"/>
                  </a:lnTo>
                  <a:lnTo>
                    <a:pt x="65378" y="822723"/>
                  </a:lnTo>
                  <a:lnTo>
                    <a:pt x="964438" y="18922"/>
                  </a:lnTo>
                  <a:lnTo>
                    <a:pt x="947547" y="0"/>
                  </a:lnTo>
                  <a:close/>
                </a:path>
              </a:pathLst>
            </a:custGeom>
            <a:solidFill>
              <a:srgbClr val="77923B"/>
            </a:solidFill>
          </p:spPr>
          <p:txBody>
            <a:bodyPr wrap="square" lIns="0" tIns="0" rIns="0" bIns="0" rtlCol="0"/>
            <a:lstStyle/>
            <a:p>
              <a:endParaRPr/>
            </a:p>
          </p:txBody>
        </p:sp>
        <p:pic>
          <p:nvPicPr>
            <p:cNvPr id="29" name="object 33"/>
            <p:cNvPicPr/>
            <p:nvPr/>
          </p:nvPicPr>
          <p:blipFill>
            <a:blip r:embed="rId10" cstate="print"/>
            <a:stretch>
              <a:fillRect/>
            </a:stretch>
          </p:blipFill>
          <p:spPr>
            <a:xfrm>
              <a:off x="5138928" y="3608806"/>
              <a:ext cx="1121664" cy="1033297"/>
            </a:xfrm>
            <a:prstGeom prst="rect">
              <a:avLst/>
            </a:prstGeom>
          </p:spPr>
        </p:pic>
        <p:sp>
          <p:nvSpPr>
            <p:cNvPr id="30" name="object 34"/>
            <p:cNvSpPr/>
            <p:nvPr/>
          </p:nvSpPr>
          <p:spPr>
            <a:xfrm>
              <a:off x="5257800" y="3707638"/>
              <a:ext cx="964565" cy="876935"/>
            </a:xfrm>
            <a:custGeom>
              <a:avLst/>
              <a:gdLst/>
              <a:ahLst/>
              <a:cxnLst/>
              <a:rect l="l" t="t" r="r" b="b"/>
              <a:pathLst>
                <a:path w="964564" h="876935">
                  <a:moveTo>
                    <a:pt x="65012" y="41791"/>
                  </a:moveTo>
                  <a:lnTo>
                    <a:pt x="47928" y="60655"/>
                  </a:lnTo>
                  <a:lnTo>
                    <a:pt x="947420" y="876935"/>
                  </a:lnTo>
                  <a:lnTo>
                    <a:pt x="964564" y="858138"/>
                  </a:lnTo>
                  <a:lnTo>
                    <a:pt x="65012" y="41791"/>
                  </a:lnTo>
                  <a:close/>
                </a:path>
                <a:path w="964564" h="876935">
                  <a:moveTo>
                    <a:pt x="0" y="0"/>
                  </a:moveTo>
                  <a:lnTo>
                    <a:pt x="30861" y="79501"/>
                  </a:lnTo>
                  <a:lnTo>
                    <a:pt x="47928" y="60655"/>
                  </a:lnTo>
                  <a:lnTo>
                    <a:pt x="38608" y="52197"/>
                  </a:lnTo>
                  <a:lnTo>
                    <a:pt x="55625" y="33274"/>
                  </a:lnTo>
                  <a:lnTo>
                    <a:pt x="72725" y="33274"/>
                  </a:lnTo>
                  <a:lnTo>
                    <a:pt x="82041" y="22987"/>
                  </a:lnTo>
                  <a:lnTo>
                    <a:pt x="0" y="0"/>
                  </a:lnTo>
                  <a:close/>
                </a:path>
                <a:path w="964564" h="876935">
                  <a:moveTo>
                    <a:pt x="55625" y="33274"/>
                  </a:moveTo>
                  <a:lnTo>
                    <a:pt x="38608" y="52197"/>
                  </a:lnTo>
                  <a:lnTo>
                    <a:pt x="47928" y="60655"/>
                  </a:lnTo>
                  <a:lnTo>
                    <a:pt x="65012" y="41791"/>
                  </a:lnTo>
                  <a:lnTo>
                    <a:pt x="55625" y="33274"/>
                  </a:lnTo>
                  <a:close/>
                </a:path>
                <a:path w="964564" h="876935">
                  <a:moveTo>
                    <a:pt x="72725" y="33274"/>
                  </a:moveTo>
                  <a:lnTo>
                    <a:pt x="55625" y="33274"/>
                  </a:lnTo>
                  <a:lnTo>
                    <a:pt x="65012" y="41791"/>
                  </a:lnTo>
                  <a:lnTo>
                    <a:pt x="72725" y="33274"/>
                  </a:lnTo>
                  <a:close/>
                </a:path>
              </a:pathLst>
            </a:custGeom>
            <a:solidFill>
              <a:srgbClr val="4F81BC"/>
            </a:solidFill>
          </p:spPr>
          <p:txBody>
            <a:bodyPr wrap="square" lIns="0" tIns="0" rIns="0" bIns="0" rtlCol="0"/>
            <a:lstStyle/>
            <a:p>
              <a:endParaRPr/>
            </a:p>
          </p:txBody>
        </p:sp>
      </p:grpSp>
      <p:sp>
        <p:nvSpPr>
          <p:cNvPr id="31" name="object 35"/>
          <p:cNvSpPr txBox="1"/>
          <p:nvPr/>
        </p:nvSpPr>
        <p:spPr>
          <a:xfrm>
            <a:off x="5693409" y="3527552"/>
            <a:ext cx="382905" cy="193675"/>
          </a:xfrm>
          <a:prstGeom prst="rect">
            <a:avLst/>
          </a:prstGeom>
        </p:spPr>
        <p:txBody>
          <a:bodyPr vert="horz" wrap="square" lIns="0" tIns="13335" rIns="0" bIns="0" rtlCol="0">
            <a:spAutoFit/>
          </a:bodyPr>
          <a:lstStyle/>
          <a:p>
            <a:pPr marL="12700">
              <a:lnSpc>
                <a:spcPct val="100000"/>
              </a:lnSpc>
              <a:spcBef>
                <a:spcPts val="105"/>
              </a:spcBef>
            </a:pPr>
            <a:r>
              <a:rPr sz="1100" b="1" spc="-20" dirty="0">
                <a:solidFill>
                  <a:srgbClr val="943735"/>
                </a:solidFill>
                <a:latin typeface="Calibri"/>
                <a:cs typeface="Calibri"/>
              </a:rPr>
              <a:t>MQTT</a:t>
            </a:r>
            <a:endParaRPr sz="1100">
              <a:latin typeface="Calibri"/>
              <a:cs typeface="Calibri"/>
            </a:endParaRPr>
          </a:p>
        </p:txBody>
      </p:sp>
      <p:grpSp>
        <p:nvGrpSpPr>
          <p:cNvPr id="32" name="object 36"/>
          <p:cNvGrpSpPr/>
          <p:nvPr/>
        </p:nvGrpSpPr>
        <p:grpSpPr>
          <a:xfrm>
            <a:off x="5523865" y="2961093"/>
            <a:ext cx="2132965" cy="1517015"/>
            <a:chOff x="5523865" y="2961093"/>
            <a:chExt cx="2132965" cy="1517015"/>
          </a:xfrm>
        </p:grpSpPr>
        <p:sp>
          <p:nvSpPr>
            <p:cNvPr id="33" name="object 37"/>
            <p:cNvSpPr/>
            <p:nvPr/>
          </p:nvSpPr>
          <p:spPr>
            <a:xfrm>
              <a:off x="5523865" y="3100831"/>
              <a:ext cx="234950" cy="255270"/>
            </a:xfrm>
            <a:custGeom>
              <a:avLst/>
              <a:gdLst/>
              <a:ahLst/>
              <a:cxnLst/>
              <a:rect l="l" t="t" r="r" b="b"/>
              <a:pathLst>
                <a:path w="234950" h="255270">
                  <a:moveTo>
                    <a:pt x="12954" y="182498"/>
                  </a:moveTo>
                  <a:lnTo>
                    <a:pt x="10795" y="182498"/>
                  </a:lnTo>
                  <a:lnTo>
                    <a:pt x="10413" y="182625"/>
                  </a:lnTo>
                  <a:lnTo>
                    <a:pt x="4952" y="187197"/>
                  </a:lnTo>
                  <a:lnTo>
                    <a:pt x="3683" y="188340"/>
                  </a:lnTo>
                  <a:lnTo>
                    <a:pt x="2667" y="189483"/>
                  </a:lnTo>
                  <a:lnTo>
                    <a:pt x="2032" y="190372"/>
                  </a:lnTo>
                  <a:lnTo>
                    <a:pt x="1270" y="191262"/>
                  </a:lnTo>
                  <a:lnTo>
                    <a:pt x="762" y="192023"/>
                  </a:lnTo>
                  <a:lnTo>
                    <a:pt x="381" y="192785"/>
                  </a:lnTo>
                  <a:lnTo>
                    <a:pt x="126" y="193420"/>
                  </a:lnTo>
                  <a:lnTo>
                    <a:pt x="0" y="194817"/>
                  </a:lnTo>
                  <a:lnTo>
                    <a:pt x="254" y="195325"/>
                  </a:lnTo>
                  <a:lnTo>
                    <a:pt x="59689" y="254762"/>
                  </a:lnTo>
                  <a:lnTo>
                    <a:pt x="60451" y="255269"/>
                  </a:lnTo>
                  <a:lnTo>
                    <a:pt x="61975" y="255269"/>
                  </a:lnTo>
                  <a:lnTo>
                    <a:pt x="72771" y="242315"/>
                  </a:lnTo>
                  <a:lnTo>
                    <a:pt x="72389" y="242062"/>
                  </a:lnTo>
                  <a:lnTo>
                    <a:pt x="47117" y="216662"/>
                  </a:lnTo>
                  <a:lnTo>
                    <a:pt x="57970" y="205866"/>
                  </a:lnTo>
                  <a:lnTo>
                    <a:pt x="36322" y="205866"/>
                  </a:lnTo>
                  <a:lnTo>
                    <a:pt x="12954" y="182498"/>
                  </a:lnTo>
                  <a:close/>
                </a:path>
                <a:path w="234950" h="255270">
                  <a:moveTo>
                    <a:pt x="96138" y="193420"/>
                  </a:moveTo>
                  <a:lnTo>
                    <a:pt x="70738" y="193420"/>
                  </a:lnTo>
                  <a:lnTo>
                    <a:pt x="95250" y="217931"/>
                  </a:lnTo>
                  <a:lnTo>
                    <a:pt x="95969" y="218693"/>
                  </a:lnTo>
                  <a:lnTo>
                    <a:pt x="96138" y="218947"/>
                  </a:lnTo>
                  <a:lnTo>
                    <a:pt x="96647" y="219075"/>
                  </a:lnTo>
                  <a:lnTo>
                    <a:pt x="98044" y="219075"/>
                  </a:lnTo>
                  <a:lnTo>
                    <a:pt x="98679" y="218693"/>
                  </a:lnTo>
                  <a:lnTo>
                    <a:pt x="98933" y="218693"/>
                  </a:lnTo>
                  <a:lnTo>
                    <a:pt x="100075" y="217931"/>
                  </a:lnTo>
                  <a:lnTo>
                    <a:pt x="100964" y="217169"/>
                  </a:lnTo>
                  <a:lnTo>
                    <a:pt x="101981" y="216534"/>
                  </a:lnTo>
                  <a:lnTo>
                    <a:pt x="105537" y="212978"/>
                  </a:lnTo>
                  <a:lnTo>
                    <a:pt x="107950" y="210184"/>
                  </a:lnTo>
                  <a:lnTo>
                    <a:pt x="108458" y="209295"/>
                  </a:lnTo>
                  <a:lnTo>
                    <a:pt x="108712" y="208660"/>
                  </a:lnTo>
                  <a:lnTo>
                    <a:pt x="109093" y="208025"/>
                  </a:lnTo>
                  <a:lnTo>
                    <a:pt x="109093" y="206628"/>
                  </a:lnTo>
                  <a:lnTo>
                    <a:pt x="108965" y="206120"/>
                  </a:lnTo>
                  <a:lnTo>
                    <a:pt x="108585" y="205866"/>
                  </a:lnTo>
                  <a:lnTo>
                    <a:pt x="96138" y="193420"/>
                  </a:lnTo>
                  <a:close/>
                </a:path>
                <a:path w="234950" h="255270">
                  <a:moveTo>
                    <a:pt x="48768" y="146176"/>
                  </a:moveTo>
                  <a:lnTo>
                    <a:pt x="47244" y="146176"/>
                  </a:lnTo>
                  <a:lnTo>
                    <a:pt x="46609" y="146557"/>
                  </a:lnTo>
                  <a:lnTo>
                    <a:pt x="45974" y="146812"/>
                  </a:lnTo>
                  <a:lnTo>
                    <a:pt x="45212" y="147446"/>
                  </a:lnTo>
                  <a:lnTo>
                    <a:pt x="44323" y="148081"/>
                  </a:lnTo>
                  <a:lnTo>
                    <a:pt x="43307" y="148843"/>
                  </a:lnTo>
                  <a:lnTo>
                    <a:pt x="42290" y="149732"/>
                  </a:lnTo>
                  <a:lnTo>
                    <a:pt x="39750" y="152272"/>
                  </a:lnTo>
                  <a:lnTo>
                    <a:pt x="38862" y="153415"/>
                  </a:lnTo>
                  <a:lnTo>
                    <a:pt x="37337" y="155193"/>
                  </a:lnTo>
                  <a:lnTo>
                    <a:pt x="36830" y="155955"/>
                  </a:lnTo>
                  <a:lnTo>
                    <a:pt x="36575" y="156590"/>
                  </a:lnTo>
                  <a:lnTo>
                    <a:pt x="36195" y="157225"/>
                  </a:lnTo>
                  <a:lnTo>
                    <a:pt x="36195" y="158750"/>
                  </a:lnTo>
                  <a:lnTo>
                    <a:pt x="36449" y="159130"/>
                  </a:lnTo>
                  <a:lnTo>
                    <a:pt x="59816" y="182498"/>
                  </a:lnTo>
                  <a:lnTo>
                    <a:pt x="59563" y="182498"/>
                  </a:lnTo>
                  <a:lnTo>
                    <a:pt x="36322" y="205866"/>
                  </a:lnTo>
                  <a:lnTo>
                    <a:pt x="57970" y="205866"/>
                  </a:lnTo>
                  <a:lnTo>
                    <a:pt x="70484" y="193420"/>
                  </a:lnTo>
                  <a:lnTo>
                    <a:pt x="96138" y="193420"/>
                  </a:lnTo>
                  <a:lnTo>
                    <a:pt x="49275" y="146557"/>
                  </a:lnTo>
                  <a:lnTo>
                    <a:pt x="48768" y="146176"/>
                  </a:lnTo>
                  <a:close/>
                </a:path>
                <a:path w="234950" h="255270">
                  <a:moveTo>
                    <a:pt x="108679" y="130428"/>
                  </a:moveTo>
                  <a:lnTo>
                    <a:pt x="83058" y="130428"/>
                  </a:lnTo>
                  <a:lnTo>
                    <a:pt x="133223" y="180720"/>
                  </a:lnTo>
                  <a:lnTo>
                    <a:pt x="133667" y="181101"/>
                  </a:lnTo>
                  <a:lnTo>
                    <a:pt x="134238" y="181482"/>
                  </a:lnTo>
                  <a:lnTo>
                    <a:pt x="135445" y="181482"/>
                  </a:lnTo>
                  <a:lnTo>
                    <a:pt x="136398" y="181101"/>
                  </a:lnTo>
                  <a:lnTo>
                    <a:pt x="137033" y="180720"/>
                  </a:lnTo>
                  <a:lnTo>
                    <a:pt x="137795" y="180212"/>
                  </a:lnTo>
                  <a:lnTo>
                    <a:pt x="138684" y="179450"/>
                  </a:lnTo>
                  <a:lnTo>
                    <a:pt x="139700" y="178815"/>
                  </a:lnTo>
                  <a:lnTo>
                    <a:pt x="146431" y="170941"/>
                  </a:lnTo>
                  <a:lnTo>
                    <a:pt x="146812" y="170306"/>
                  </a:lnTo>
                  <a:lnTo>
                    <a:pt x="146685" y="168401"/>
                  </a:lnTo>
                  <a:lnTo>
                    <a:pt x="146304" y="168147"/>
                  </a:lnTo>
                  <a:lnTo>
                    <a:pt x="108679" y="130428"/>
                  </a:lnTo>
                  <a:close/>
                </a:path>
                <a:path w="234950" h="255270">
                  <a:moveTo>
                    <a:pt x="102996" y="91058"/>
                  </a:moveTo>
                  <a:lnTo>
                    <a:pt x="101600" y="91058"/>
                  </a:lnTo>
                  <a:lnTo>
                    <a:pt x="56642" y="136016"/>
                  </a:lnTo>
                  <a:lnTo>
                    <a:pt x="56387" y="136397"/>
                  </a:lnTo>
                  <a:lnTo>
                    <a:pt x="56387" y="137667"/>
                  </a:lnTo>
                  <a:lnTo>
                    <a:pt x="56642" y="138302"/>
                  </a:lnTo>
                  <a:lnTo>
                    <a:pt x="56896" y="138810"/>
                  </a:lnTo>
                  <a:lnTo>
                    <a:pt x="57404" y="139445"/>
                  </a:lnTo>
                  <a:lnTo>
                    <a:pt x="57912" y="140207"/>
                  </a:lnTo>
                  <a:lnTo>
                    <a:pt x="59309" y="141858"/>
                  </a:lnTo>
                  <a:lnTo>
                    <a:pt x="61213" y="143763"/>
                  </a:lnTo>
                  <a:lnTo>
                    <a:pt x="62102" y="144525"/>
                  </a:lnTo>
                  <a:lnTo>
                    <a:pt x="62864" y="145033"/>
                  </a:lnTo>
                  <a:lnTo>
                    <a:pt x="63500" y="145668"/>
                  </a:lnTo>
                  <a:lnTo>
                    <a:pt x="65277" y="146557"/>
                  </a:lnTo>
                  <a:lnTo>
                    <a:pt x="66971" y="146557"/>
                  </a:lnTo>
                  <a:lnTo>
                    <a:pt x="67225" y="146176"/>
                  </a:lnTo>
                  <a:lnTo>
                    <a:pt x="67694" y="145668"/>
                  </a:lnTo>
                  <a:lnTo>
                    <a:pt x="83058" y="130428"/>
                  </a:lnTo>
                  <a:lnTo>
                    <a:pt x="108679" y="130428"/>
                  </a:lnTo>
                  <a:lnTo>
                    <a:pt x="95885" y="117601"/>
                  </a:lnTo>
                  <a:lnTo>
                    <a:pt x="111760" y="101726"/>
                  </a:lnTo>
                  <a:lnTo>
                    <a:pt x="112013" y="101345"/>
                  </a:lnTo>
                  <a:lnTo>
                    <a:pt x="112013" y="99948"/>
                  </a:lnTo>
                  <a:lnTo>
                    <a:pt x="109093" y="95884"/>
                  </a:lnTo>
                  <a:lnTo>
                    <a:pt x="108315" y="94995"/>
                  </a:lnTo>
                  <a:lnTo>
                    <a:pt x="106933" y="93598"/>
                  </a:lnTo>
                  <a:lnTo>
                    <a:pt x="107187" y="93598"/>
                  </a:lnTo>
                  <a:lnTo>
                    <a:pt x="105663" y="92582"/>
                  </a:lnTo>
                  <a:lnTo>
                    <a:pt x="104901" y="91947"/>
                  </a:lnTo>
                  <a:lnTo>
                    <a:pt x="104478" y="91693"/>
                  </a:lnTo>
                  <a:lnTo>
                    <a:pt x="102996" y="91058"/>
                  </a:lnTo>
                  <a:close/>
                </a:path>
                <a:path w="234950" h="255270">
                  <a:moveTo>
                    <a:pt x="170877" y="93598"/>
                  </a:moveTo>
                  <a:lnTo>
                    <a:pt x="145319" y="93598"/>
                  </a:lnTo>
                  <a:lnTo>
                    <a:pt x="182497" y="130682"/>
                  </a:lnTo>
                  <a:lnTo>
                    <a:pt x="183218" y="131444"/>
                  </a:lnTo>
                  <a:lnTo>
                    <a:pt x="183387" y="131698"/>
                  </a:lnTo>
                  <a:lnTo>
                    <a:pt x="183769" y="131825"/>
                  </a:lnTo>
                  <a:lnTo>
                    <a:pt x="185293" y="131825"/>
                  </a:lnTo>
                  <a:lnTo>
                    <a:pt x="185927" y="131444"/>
                  </a:lnTo>
                  <a:lnTo>
                    <a:pt x="186118" y="131444"/>
                  </a:lnTo>
                  <a:lnTo>
                    <a:pt x="196342" y="120776"/>
                  </a:lnTo>
                  <a:lnTo>
                    <a:pt x="196342" y="119252"/>
                  </a:lnTo>
                  <a:lnTo>
                    <a:pt x="196214" y="118871"/>
                  </a:lnTo>
                  <a:lnTo>
                    <a:pt x="195834" y="118617"/>
                  </a:lnTo>
                  <a:lnTo>
                    <a:pt x="171004" y="93725"/>
                  </a:lnTo>
                  <a:lnTo>
                    <a:pt x="170877" y="93598"/>
                  </a:lnTo>
                  <a:close/>
                </a:path>
                <a:path w="234950" h="255270">
                  <a:moveTo>
                    <a:pt x="119888" y="93598"/>
                  </a:moveTo>
                  <a:lnTo>
                    <a:pt x="110188" y="93598"/>
                  </a:lnTo>
                  <a:lnTo>
                    <a:pt x="110744" y="94233"/>
                  </a:lnTo>
                  <a:lnTo>
                    <a:pt x="111633" y="94995"/>
                  </a:lnTo>
                  <a:lnTo>
                    <a:pt x="112395" y="95503"/>
                  </a:lnTo>
                  <a:lnTo>
                    <a:pt x="113157" y="96138"/>
                  </a:lnTo>
                  <a:lnTo>
                    <a:pt x="114300" y="96773"/>
                  </a:lnTo>
                  <a:lnTo>
                    <a:pt x="114935" y="97027"/>
                  </a:lnTo>
                  <a:lnTo>
                    <a:pt x="116459" y="97027"/>
                  </a:lnTo>
                  <a:lnTo>
                    <a:pt x="119888" y="93598"/>
                  </a:lnTo>
                  <a:close/>
                </a:path>
                <a:path w="234950" h="255270">
                  <a:moveTo>
                    <a:pt x="223520" y="93598"/>
                  </a:moveTo>
                  <a:lnTo>
                    <a:pt x="222123" y="93598"/>
                  </a:lnTo>
                  <a:lnTo>
                    <a:pt x="222504" y="93725"/>
                  </a:lnTo>
                  <a:lnTo>
                    <a:pt x="223012" y="93725"/>
                  </a:lnTo>
                  <a:lnTo>
                    <a:pt x="223520" y="93598"/>
                  </a:lnTo>
                  <a:close/>
                </a:path>
                <a:path w="234950" h="255270">
                  <a:moveTo>
                    <a:pt x="109129" y="92582"/>
                  </a:moveTo>
                  <a:lnTo>
                    <a:pt x="105917" y="92582"/>
                  </a:lnTo>
                  <a:lnTo>
                    <a:pt x="106933" y="93598"/>
                  </a:lnTo>
                  <a:lnTo>
                    <a:pt x="110290" y="93598"/>
                  </a:lnTo>
                  <a:lnTo>
                    <a:pt x="109129" y="92582"/>
                  </a:lnTo>
                  <a:close/>
                </a:path>
                <a:path w="234950" h="255270">
                  <a:moveTo>
                    <a:pt x="144301" y="92582"/>
                  </a:moveTo>
                  <a:lnTo>
                    <a:pt x="120904" y="92582"/>
                  </a:lnTo>
                  <a:lnTo>
                    <a:pt x="119888" y="93598"/>
                  </a:lnTo>
                  <a:lnTo>
                    <a:pt x="145319" y="93598"/>
                  </a:lnTo>
                  <a:lnTo>
                    <a:pt x="144301" y="92582"/>
                  </a:lnTo>
                  <a:close/>
                </a:path>
                <a:path w="234950" h="255270">
                  <a:moveTo>
                    <a:pt x="220852" y="92582"/>
                  </a:moveTo>
                  <a:lnTo>
                    <a:pt x="169864" y="92582"/>
                  </a:lnTo>
                  <a:lnTo>
                    <a:pt x="170877" y="93598"/>
                  </a:lnTo>
                  <a:lnTo>
                    <a:pt x="221868" y="93598"/>
                  </a:lnTo>
                  <a:lnTo>
                    <a:pt x="220852" y="92582"/>
                  </a:lnTo>
                  <a:close/>
                </a:path>
                <a:path w="234950" h="255270">
                  <a:moveTo>
                    <a:pt x="203073" y="0"/>
                  </a:moveTo>
                  <a:lnTo>
                    <a:pt x="200151" y="380"/>
                  </a:lnTo>
                  <a:lnTo>
                    <a:pt x="197231" y="1396"/>
                  </a:lnTo>
                  <a:lnTo>
                    <a:pt x="194310" y="2285"/>
                  </a:lnTo>
                  <a:lnTo>
                    <a:pt x="191770" y="3428"/>
                  </a:lnTo>
                  <a:lnTo>
                    <a:pt x="187198" y="6476"/>
                  </a:lnTo>
                  <a:lnTo>
                    <a:pt x="185420" y="7873"/>
                  </a:lnTo>
                  <a:lnTo>
                    <a:pt x="183896" y="9016"/>
                  </a:lnTo>
                  <a:lnTo>
                    <a:pt x="180848" y="11810"/>
                  </a:lnTo>
                  <a:lnTo>
                    <a:pt x="163449" y="29209"/>
                  </a:lnTo>
                  <a:lnTo>
                    <a:pt x="162813" y="30606"/>
                  </a:lnTo>
                  <a:lnTo>
                    <a:pt x="162687" y="33654"/>
                  </a:lnTo>
                  <a:lnTo>
                    <a:pt x="163449" y="35178"/>
                  </a:lnTo>
                  <a:lnTo>
                    <a:pt x="220852" y="92582"/>
                  </a:lnTo>
                  <a:lnTo>
                    <a:pt x="221022" y="92582"/>
                  </a:lnTo>
                  <a:lnTo>
                    <a:pt x="221699" y="93598"/>
                  </a:lnTo>
                  <a:lnTo>
                    <a:pt x="223731" y="93598"/>
                  </a:lnTo>
                  <a:lnTo>
                    <a:pt x="225425" y="92582"/>
                  </a:lnTo>
                  <a:lnTo>
                    <a:pt x="226568" y="91693"/>
                  </a:lnTo>
                  <a:lnTo>
                    <a:pt x="227457" y="91058"/>
                  </a:lnTo>
                  <a:lnTo>
                    <a:pt x="232029" y="86487"/>
                  </a:lnTo>
                  <a:lnTo>
                    <a:pt x="232663" y="85597"/>
                  </a:lnTo>
                  <a:lnTo>
                    <a:pt x="233425" y="84708"/>
                  </a:lnTo>
                  <a:lnTo>
                    <a:pt x="233934" y="83819"/>
                  </a:lnTo>
                  <a:lnTo>
                    <a:pt x="234187" y="83184"/>
                  </a:lnTo>
                  <a:lnTo>
                    <a:pt x="234569" y="82550"/>
                  </a:lnTo>
                  <a:lnTo>
                    <a:pt x="234442" y="80644"/>
                  </a:lnTo>
                  <a:lnTo>
                    <a:pt x="234061" y="80390"/>
                  </a:lnTo>
                  <a:lnTo>
                    <a:pt x="214122" y="60325"/>
                  </a:lnTo>
                  <a:lnTo>
                    <a:pt x="223393" y="51053"/>
                  </a:lnTo>
                  <a:lnTo>
                    <a:pt x="223789" y="50545"/>
                  </a:lnTo>
                  <a:lnTo>
                    <a:pt x="204215" y="50545"/>
                  </a:lnTo>
                  <a:lnTo>
                    <a:pt x="183007" y="29337"/>
                  </a:lnTo>
                  <a:lnTo>
                    <a:pt x="189737" y="22605"/>
                  </a:lnTo>
                  <a:lnTo>
                    <a:pt x="191135" y="21335"/>
                  </a:lnTo>
                  <a:lnTo>
                    <a:pt x="192532" y="20319"/>
                  </a:lnTo>
                  <a:lnTo>
                    <a:pt x="193773" y="19303"/>
                  </a:lnTo>
                  <a:lnTo>
                    <a:pt x="194479" y="18922"/>
                  </a:lnTo>
                  <a:lnTo>
                    <a:pt x="195580" y="18414"/>
                  </a:lnTo>
                  <a:lnTo>
                    <a:pt x="197358" y="18033"/>
                  </a:lnTo>
                  <a:lnTo>
                    <a:pt x="198691" y="17652"/>
                  </a:lnTo>
                  <a:lnTo>
                    <a:pt x="229408" y="17652"/>
                  </a:lnTo>
                  <a:lnTo>
                    <a:pt x="228473" y="15493"/>
                  </a:lnTo>
                  <a:lnTo>
                    <a:pt x="225933" y="11810"/>
                  </a:lnTo>
                  <a:lnTo>
                    <a:pt x="222376" y="8381"/>
                  </a:lnTo>
                  <a:lnTo>
                    <a:pt x="219837" y="5841"/>
                  </a:lnTo>
                  <a:lnTo>
                    <a:pt x="217170" y="3809"/>
                  </a:lnTo>
                  <a:lnTo>
                    <a:pt x="214375" y="2539"/>
                  </a:lnTo>
                  <a:lnTo>
                    <a:pt x="211709" y="1142"/>
                  </a:lnTo>
                  <a:lnTo>
                    <a:pt x="208787" y="380"/>
                  </a:lnTo>
                  <a:lnTo>
                    <a:pt x="207454" y="380"/>
                  </a:lnTo>
                  <a:lnTo>
                    <a:pt x="203073" y="0"/>
                  </a:lnTo>
                  <a:close/>
                </a:path>
                <a:path w="234950" h="255270">
                  <a:moveTo>
                    <a:pt x="153162" y="41655"/>
                  </a:moveTo>
                  <a:lnTo>
                    <a:pt x="151002" y="41655"/>
                  </a:lnTo>
                  <a:lnTo>
                    <a:pt x="106172" y="86487"/>
                  </a:lnTo>
                  <a:lnTo>
                    <a:pt x="106299" y="88645"/>
                  </a:lnTo>
                  <a:lnTo>
                    <a:pt x="106552" y="89280"/>
                  </a:lnTo>
                  <a:lnTo>
                    <a:pt x="106934" y="89915"/>
                  </a:lnTo>
                  <a:lnTo>
                    <a:pt x="107569" y="90677"/>
                  </a:lnTo>
                  <a:lnTo>
                    <a:pt x="107823" y="91058"/>
                  </a:lnTo>
                  <a:lnTo>
                    <a:pt x="108294" y="91693"/>
                  </a:lnTo>
                  <a:lnTo>
                    <a:pt x="109056" y="92582"/>
                  </a:lnTo>
                  <a:lnTo>
                    <a:pt x="120904" y="92582"/>
                  </a:lnTo>
                  <a:lnTo>
                    <a:pt x="132587" y="80898"/>
                  </a:lnTo>
                  <a:lnTo>
                    <a:pt x="158209" y="80898"/>
                  </a:lnTo>
                  <a:lnTo>
                    <a:pt x="145414" y="68071"/>
                  </a:lnTo>
                  <a:lnTo>
                    <a:pt x="161417" y="52069"/>
                  </a:lnTo>
                  <a:lnTo>
                    <a:pt x="161534" y="50545"/>
                  </a:lnTo>
                  <a:lnTo>
                    <a:pt x="161289" y="49783"/>
                  </a:lnTo>
                  <a:lnTo>
                    <a:pt x="161036" y="49275"/>
                  </a:lnTo>
                  <a:lnTo>
                    <a:pt x="160655" y="48640"/>
                  </a:lnTo>
                  <a:lnTo>
                    <a:pt x="160020" y="47878"/>
                  </a:lnTo>
                  <a:lnTo>
                    <a:pt x="159512" y="47116"/>
                  </a:lnTo>
                  <a:lnTo>
                    <a:pt x="158750" y="46227"/>
                  </a:lnTo>
                  <a:lnTo>
                    <a:pt x="157734" y="45338"/>
                  </a:lnTo>
                  <a:lnTo>
                    <a:pt x="156845" y="44322"/>
                  </a:lnTo>
                  <a:lnTo>
                    <a:pt x="155194" y="42925"/>
                  </a:lnTo>
                  <a:lnTo>
                    <a:pt x="154432" y="42417"/>
                  </a:lnTo>
                  <a:lnTo>
                    <a:pt x="153797" y="41909"/>
                  </a:lnTo>
                  <a:lnTo>
                    <a:pt x="153162" y="41655"/>
                  </a:lnTo>
                  <a:close/>
                </a:path>
                <a:path w="234950" h="255270">
                  <a:moveTo>
                    <a:pt x="158209" y="80898"/>
                  </a:moveTo>
                  <a:lnTo>
                    <a:pt x="132587" y="80898"/>
                  </a:lnTo>
                  <a:lnTo>
                    <a:pt x="144301" y="92582"/>
                  </a:lnTo>
                  <a:lnTo>
                    <a:pt x="169864" y="92582"/>
                  </a:lnTo>
                  <a:lnTo>
                    <a:pt x="158209" y="80898"/>
                  </a:lnTo>
                  <a:close/>
                </a:path>
                <a:path w="234950" h="255270">
                  <a:moveTo>
                    <a:pt x="229408" y="17652"/>
                  </a:moveTo>
                  <a:lnTo>
                    <a:pt x="201168" y="17652"/>
                  </a:lnTo>
                  <a:lnTo>
                    <a:pt x="203885" y="18414"/>
                  </a:lnTo>
                  <a:lnTo>
                    <a:pt x="205612" y="18922"/>
                  </a:lnTo>
                  <a:lnTo>
                    <a:pt x="207772" y="20319"/>
                  </a:lnTo>
                  <a:lnTo>
                    <a:pt x="209931" y="22605"/>
                  </a:lnTo>
                  <a:lnTo>
                    <a:pt x="211582" y="24129"/>
                  </a:lnTo>
                  <a:lnTo>
                    <a:pt x="212851" y="25907"/>
                  </a:lnTo>
                  <a:lnTo>
                    <a:pt x="213740" y="27685"/>
                  </a:lnTo>
                  <a:lnTo>
                    <a:pt x="214757" y="29590"/>
                  </a:lnTo>
                  <a:lnTo>
                    <a:pt x="215264" y="31368"/>
                  </a:lnTo>
                  <a:lnTo>
                    <a:pt x="215375" y="35178"/>
                  </a:lnTo>
                  <a:lnTo>
                    <a:pt x="215137" y="36956"/>
                  </a:lnTo>
                  <a:lnTo>
                    <a:pt x="214249" y="38862"/>
                  </a:lnTo>
                  <a:lnTo>
                    <a:pt x="213487" y="40766"/>
                  </a:lnTo>
                  <a:lnTo>
                    <a:pt x="211962" y="42798"/>
                  </a:lnTo>
                  <a:lnTo>
                    <a:pt x="204215" y="50545"/>
                  </a:lnTo>
                  <a:lnTo>
                    <a:pt x="223789" y="50545"/>
                  </a:lnTo>
                  <a:lnTo>
                    <a:pt x="226468" y="47116"/>
                  </a:lnTo>
                  <a:lnTo>
                    <a:pt x="226949" y="46227"/>
                  </a:lnTo>
                  <a:lnTo>
                    <a:pt x="228600" y="42925"/>
                  </a:lnTo>
                  <a:lnTo>
                    <a:pt x="230759" y="38862"/>
                  </a:lnTo>
                  <a:lnTo>
                    <a:pt x="231828" y="35178"/>
                  </a:lnTo>
                  <a:lnTo>
                    <a:pt x="231983" y="33654"/>
                  </a:lnTo>
                  <a:lnTo>
                    <a:pt x="232008" y="33273"/>
                  </a:lnTo>
                  <a:lnTo>
                    <a:pt x="232131" y="31368"/>
                  </a:lnTo>
                  <a:lnTo>
                    <a:pt x="232246" y="29590"/>
                  </a:lnTo>
                  <a:lnTo>
                    <a:pt x="232369" y="27685"/>
                  </a:lnTo>
                  <a:lnTo>
                    <a:pt x="232410" y="27050"/>
                  </a:lnTo>
                  <a:lnTo>
                    <a:pt x="231648" y="23113"/>
                  </a:lnTo>
                  <a:lnTo>
                    <a:pt x="230124" y="19303"/>
                  </a:lnTo>
                  <a:lnTo>
                    <a:pt x="229408" y="17652"/>
                  </a:lnTo>
                  <a:close/>
                </a:path>
              </a:pathLst>
            </a:custGeom>
            <a:solidFill>
              <a:srgbClr val="4F6128"/>
            </a:solidFill>
          </p:spPr>
          <p:txBody>
            <a:bodyPr wrap="square" lIns="0" tIns="0" rIns="0" bIns="0" rtlCol="0"/>
            <a:lstStyle/>
            <a:p>
              <a:endParaRPr/>
            </a:p>
          </p:txBody>
        </p:sp>
        <p:sp>
          <p:nvSpPr>
            <p:cNvPr id="34" name="object 38"/>
            <p:cNvSpPr/>
            <p:nvPr/>
          </p:nvSpPr>
          <p:spPr>
            <a:xfrm>
              <a:off x="5712968" y="4001515"/>
              <a:ext cx="259715" cy="229870"/>
            </a:xfrm>
            <a:custGeom>
              <a:avLst/>
              <a:gdLst/>
              <a:ahLst/>
              <a:cxnLst/>
              <a:rect l="l" t="t" r="r" b="b"/>
              <a:pathLst>
                <a:path w="259714" h="229870">
                  <a:moveTo>
                    <a:pt x="229235" y="157479"/>
                  </a:moveTo>
                  <a:lnTo>
                    <a:pt x="223266" y="157479"/>
                  </a:lnTo>
                  <a:lnTo>
                    <a:pt x="221742" y="160019"/>
                  </a:lnTo>
                  <a:lnTo>
                    <a:pt x="167259" y="217169"/>
                  </a:lnTo>
                  <a:lnTo>
                    <a:pt x="166878" y="218439"/>
                  </a:lnTo>
                  <a:lnTo>
                    <a:pt x="166624" y="218439"/>
                  </a:lnTo>
                  <a:lnTo>
                    <a:pt x="166624" y="219709"/>
                  </a:lnTo>
                  <a:lnTo>
                    <a:pt x="166751" y="219709"/>
                  </a:lnTo>
                  <a:lnTo>
                    <a:pt x="167132" y="220979"/>
                  </a:lnTo>
                  <a:lnTo>
                    <a:pt x="167386" y="220979"/>
                  </a:lnTo>
                  <a:lnTo>
                    <a:pt x="169545" y="223519"/>
                  </a:lnTo>
                  <a:lnTo>
                    <a:pt x="171831" y="226059"/>
                  </a:lnTo>
                  <a:lnTo>
                    <a:pt x="174244" y="228599"/>
                  </a:lnTo>
                  <a:lnTo>
                    <a:pt x="176022" y="229869"/>
                  </a:lnTo>
                  <a:lnTo>
                    <a:pt x="180086" y="229869"/>
                  </a:lnTo>
                  <a:lnTo>
                    <a:pt x="199644" y="209549"/>
                  </a:lnTo>
                  <a:lnTo>
                    <a:pt x="223139" y="209549"/>
                  </a:lnTo>
                  <a:lnTo>
                    <a:pt x="221107" y="208279"/>
                  </a:lnTo>
                  <a:lnTo>
                    <a:pt x="219202" y="208279"/>
                  </a:lnTo>
                  <a:lnTo>
                    <a:pt x="217170" y="207009"/>
                  </a:lnTo>
                  <a:lnTo>
                    <a:pt x="215137" y="204469"/>
                  </a:lnTo>
                  <a:lnTo>
                    <a:pt x="209169" y="199389"/>
                  </a:lnTo>
                  <a:lnTo>
                    <a:pt x="229743" y="177799"/>
                  </a:lnTo>
                  <a:lnTo>
                    <a:pt x="250062" y="177799"/>
                  </a:lnTo>
                  <a:lnTo>
                    <a:pt x="248793" y="176529"/>
                  </a:lnTo>
                  <a:lnTo>
                    <a:pt x="247396" y="175259"/>
                  </a:lnTo>
                  <a:lnTo>
                    <a:pt x="245872" y="172719"/>
                  </a:lnTo>
                  <a:lnTo>
                    <a:pt x="229235" y="157479"/>
                  </a:lnTo>
                  <a:close/>
                </a:path>
                <a:path w="259714" h="229870">
                  <a:moveTo>
                    <a:pt x="250062" y="177799"/>
                  </a:moveTo>
                  <a:lnTo>
                    <a:pt x="229743" y="177799"/>
                  </a:lnTo>
                  <a:lnTo>
                    <a:pt x="236728" y="184149"/>
                  </a:lnTo>
                  <a:lnTo>
                    <a:pt x="237998" y="185419"/>
                  </a:lnTo>
                  <a:lnTo>
                    <a:pt x="239014" y="186689"/>
                  </a:lnTo>
                  <a:lnTo>
                    <a:pt x="240157" y="187959"/>
                  </a:lnTo>
                  <a:lnTo>
                    <a:pt x="241046" y="189229"/>
                  </a:lnTo>
                  <a:lnTo>
                    <a:pt x="242062" y="193039"/>
                  </a:lnTo>
                  <a:lnTo>
                    <a:pt x="241935" y="195579"/>
                  </a:lnTo>
                  <a:lnTo>
                    <a:pt x="241427" y="196849"/>
                  </a:lnTo>
                  <a:lnTo>
                    <a:pt x="240792" y="199389"/>
                  </a:lnTo>
                  <a:lnTo>
                    <a:pt x="239522" y="201929"/>
                  </a:lnTo>
                  <a:lnTo>
                    <a:pt x="237362" y="204469"/>
                  </a:lnTo>
                  <a:lnTo>
                    <a:pt x="235839" y="205739"/>
                  </a:lnTo>
                  <a:lnTo>
                    <a:pt x="232283" y="208279"/>
                  </a:lnTo>
                  <a:lnTo>
                    <a:pt x="230505" y="208279"/>
                  </a:lnTo>
                  <a:lnTo>
                    <a:pt x="228727" y="209549"/>
                  </a:lnTo>
                  <a:lnTo>
                    <a:pt x="199644" y="209549"/>
                  </a:lnTo>
                  <a:lnTo>
                    <a:pt x="205105" y="214629"/>
                  </a:lnTo>
                  <a:lnTo>
                    <a:pt x="209296" y="218439"/>
                  </a:lnTo>
                  <a:lnTo>
                    <a:pt x="213487" y="220979"/>
                  </a:lnTo>
                  <a:lnTo>
                    <a:pt x="217551" y="223519"/>
                  </a:lnTo>
                  <a:lnTo>
                    <a:pt x="225679" y="226059"/>
                  </a:lnTo>
                  <a:lnTo>
                    <a:pt x="237490" y="226059"/>
                  </a:lnTo>
                  <a:lnTo>
                    <a:pt x="241173" y="223519"/>
                  </a:lnTo>
                  <a:lnTo>
                    <a:pt x="244983" y="222249"/>
                  </a:lnTo>
                  <a:lnTo>
                    <a:pt x="248539" y="219709"/>
                  </a:lnTo>
                  <a:lnTo>
                    <a:pt x="251968" y="215899"/>
                  </a:lnTo>
                  <a:lnTo>
                    <a:pt x="254381" y="213359"/>
                  </a:lnTo>
                  <a:lnTo>
                    <a:pt x="256286" y="210819"/>
                  </a:lnTo>
                  <a:lnTo>
                    <a:pt x="258826" y="204469"/>
                  </a:lnTo>
                  <a:lnTo>
                    <a:pt x="259461" y="201929"/>
                  </a:lnTo>
                  <a:lnTo>
                    <a:pt x="259461" y="195579"/>
                  </a:lnTo>
                  <a:lnTo>
                    <a:pt x="259207" y="193039"/>
                  </a:lnTo>
                  <a:lnTo>
                    <a:pt x="257175" y="187959"/>
                  </a:lnTo>
                  <a:lnTo>
                    <a:pt x="255905" y="185419"/>
                  </a:lnTo>
                  <a:lnTo>
                    <a:pt x="254254" y="182879"/>
                  </a:lnTo>
                  <a:lnTo>
                    <a:pt x="252730" y="180339"/>
                  </a:lnTo>
                  <a:lnTo>
                    <a:pt x="251333" y="179069"/>
                  </a:lnTo>
                  <a:lnTo>
                    <a:pt x="250062" y="177799"/>
                  </a:lnTo>
                  <a:close/>
                </a:path>
                <a:path w="259714" h="229870">
                  <a:moveTo>
                    <a:pt x="169799" y="101599"/>
                  </a:moveTo>
                  <a:lnTo>
                    <a:pt x="169037" y="101599"/>
                  </a:lnTo>
                  <a:lnTo>
                    <a:pt x="168529" y="102869"/>
                  </a:lnTo>
                  <a:lnTo>
                    <a:pt x="166751" y="102869"/>
                  </a:lnTo>
                  <a:lnTo>
                    <a:pt x="165989" y="104139"/>
                  </a:lnTo>
                  <a:lnTo>
                    <a:pt x="165354" y="104139"/>
                  </a:lnTo>
                  <a:lnTo>
                    <a:pt x="163576" y="106679"/>
                  </a:lnTo>
                  <a:lnTo>
                    <a:pt x="162560" y="106679"/>
                  </a:lnTo>
                  <a:lnTo>
                    <a:pt x="161290" y="109219"/>
                  </a:lnTo>
                  <a:lnTo>
                    <a:pt x="160782" y="109219"/>
                  </a:lnTo>
                  <a:lnTo>
                    <a:pt x="160401" y="110489"/>
                  </a:lnTo>
                  <a:lnTo>
                    <a:pt x="160147" y="110489"/>
                  </a:lnTo>
                  <a:lnTo>
                    <a:pt x="159893" y="111759"/>
                  </a:lnTo>
                  <a:lnTo>
                    <a:pt x="159893" y="113029"/>
                  </a:lnTo>
                  <a:lnTo>
                    <a:pt x="160401" y="113029"/>
                  </a:lnTo>
                  <a:lnTo>
                    <a:pt x="176657" y="128269"/>
                  </a:lnTo>
                  <a:lnTo>
                    <a:pt x="127762" y="180339"/>
                  </a:lnTo>
                  <a:lnTo>
                    <a:pt x="127254" y="181609"/>
                  </a:lnTo>
                  <a:lnTo>
                    <a:pt x="127381" y="182879"/>
                  </a:lnTo>
                  <a:lnTo>
                    <a:pt x="127762" y="182879"/>
                  </a:lnTo>
                  <a:lnTo>
                    <a:pt x="128016" y="184149"/>
                  </a:lnTo>
                  <a:lnTo>
                    <a:pt x="130175" y="186689"/>
                  </a:lnTo>
                  <a:lnTo>
                    <a:pt x="131191" y="187959"/>
                  </a:lnTo>
                  <a:lnTo>
                    <a:pt x="132334" y="189229"/>
                  </a:lnTo>
                  <a:lnTo>
                    <a:pt x="133604" y="190499"/>
                  </a:lnTo>
                  <a:lnTo>
                    <a:pt x="135762" y="191769"/>
                  </a:lnTo>
                  <a:lnTo>
                    <a:pt x="136652" y="191769"/>
                  </a:lnTo>
                  <a:lnTo>
                    <a:pt x="137414" y="193039"/>
                  </a:lnTo>
                  <a:lnTo>
                    <a:pt x="140970" y="193039"/>
                  </a:lnTo>
                  <a:lnTo>
                    <a:pt x="189865" y="140969"/>
                  </a:lnTo>
                  <a:lnTo>
                    <a:pt x="211893" y="140969"/>
                  </a:lnTo>
                  <a:lnTo>
                    <a:pt x="170561" y="102869"/>
                  </a:lnTo>
                  <a:lnTo>
                    <a:pt x="169799" y="101599"/>
                  </a:lnTo>
                  <a:close/>
                </a:path>
                <a:path w="259714" h="229870">
                  <a:moveTo>
                    <a:pt x="211893" y="140969"/>
                  </a:moveTo>
                  <a:lnTo>
                    <a:pt x="189865" y="140969"/>
                  </a:lnTo>
                  <a:lnTo>
                    <a:pt x="206248" y="156209"/>
                  </a:lnTo>
                  <a:lnTo>
                    <a:pt x="209169" y="156209"/>
                  </a:lnTo>
                  <a:lnTo>
                    <a:pt x="209804" y="154939"/>
                  </a:lnTo>
                  <a:lnTo>
                    <a:pt x="210439" y="154939"/>
                  </a:lnTo>
                  <a:lnTo>
                    <a:pt x="212090" y="153669"/>
                  </a:lnTo>
                  <a:lnTo>
                    <a:pt x="213868" y="151129"/>
                  </a:lnTo>
                  <a:lnTo>
                    <a:pt x="215265" y="149859"/>
                  </a:lnTo>
                  <a:lnTo>
                    <a:pt x="216154" y="148589"/>
                  </a:lnTo>
                  <a:lnTo>
                    <a:pt x="216408" y="147319"/>
                  </a:lnTo>
                  <a:lnTo>
                    <a:pt x="216535" y="146049"/>
                  </a:lnTo>
                  <a:lnTo>
                    <a:pt x="216027" y="144779"/>
                  </a:lnTo>
                  <a:lnTo>
                    <a:pt x="211893" y="140969"/>
                  </a:lnTo>
                  <a:close/>
                </a:path>
                <a:path w="259714" h="229870">
                  <a:moveTo>
                    <a:pt x="89535" y="144779"/>
                  </a:moveTo>
                  <a:lnTo>
                    <a:pt x="86995" y="144779"/>
                  </a:lnTo>
                  <a:lnTo>
                    <a:pt x="87630" y="146049"/>
                  </a:lnTo>
                  <a:lnTo>
                    <a:pt x="89154" y="146049"/>
                  </a:lnTo>
                  <a:lnTo>
                    <a:pt x="89535" y="144779"/>
                  </a:lnTo>
                  <a:close/>
                </a:path>
                <a:path w="259714" h="229870">
                  <a:moveTo>
                    <a:pt x="119380" y="54609"/>
                  </a:moveTo>
                  <a:lnTo>
                    <a:pt x="116332" y="54609"/>
                  </a:lnTo>
                  <a:lnTo>
                    <a:pt x="114935" y="55879"/>
                  </a:lnTo>
                  <a:lnTo>
                    <a:pt x="114173" y="55879"/>
                  </a:lnTo>
                  <a:lnTo>
                    <a:pt x="111506" y="59689"/>
                  </a:lnTo>
                  <a:lnTo>
                    <a:pt x="110744" y="59689"/>
                  </a:lnTo>
                  <a:lnTo>
                    <a:pt x="110236" y="60959"/>
                  </a:lnTo>
                  <a:lnTo>
                    <a:pt x="109601" y="60959"/>
                  </a:lnTo>
                  <a:lnTo>
                    <a:pt x="108839" y="63499"/>
                  </a:lnTo>
                  <a:lnTo>
                    <a:pt x="108712" y="63499"/>
                  </a:lnTo>
                  <a:lnTo>
                    <a:pt x="108712" y="64769"/>
                  </a:lnTo>
                  <a:lnTo>
                    <a:pt x="109347" y="64769"/>
                  </a:lnTo>
                  <a:lnTo>
                    <a:pt x="125476" y="80009"/>
                  </a:lnTo>
                  <a:lnTo>
                    <a:pt x="76708" y="132079"/>
                  </a:lnTo>
                  <a:lnTo>
                    <a:pt x="76327" y="133349"/>
                  </a:lnTo>
                  <a:lnTo>
                    <a:pt x="76200" y="133349"/>
                  </a:lnTo>
                  <a:lnTo>
                    <a:pt x="76200" y="134619"/>
                  </a:lnTo>
                  <a:lnTo>
                    <a:pt x="76962" y="135889"/>
                  </a:lnTo>
                  <a:lnTo>
                    <a:pt x="77470" y="137159"/>
                  </a:lnTo>
                  <a:lnTo>
                    <a:pt x="78994" y="138429"/>
                  </a:lnTo>
                  <a:lnTo>
                    <a:pt x="81280" y="140969"/>
                  </a:lnTo>
                  <a:lnTo>
                    <a:pt x="83693" y="143509"/>
                  </a:lnTo>
                  <a:lnTo>
                    <a:pt x="84582" y="143509"/>
                  </a:lnTo>
                  <a:lnTo>
                    <a:pt x="85471" y="144779"/>
                  </a:lnTo>
                  <a:lnTo>
                    <a:pt x="89789" y="144779"/>
                  </a:lnTo>
                  <a:lnTo>
                    <a:pt x="138684" y="92709"/>
                  </a:lnTo>
                  <a:lnTo>
                    <a:pt x="159833" y="92709"/>
                  </a:lnTo>
                  <a:lnTo>
                    <a:pt x="119380" y="54609"/>
                  </a:lnTo>
                  <a:close/>
                </a:path>
                <a:path w="259714" h="229870">
                  <a:moveTo>
                    <a:pt x="60706" y="46989"/>
                  </a:moveTo>
                  <a:lnTo>
                    <a:pt x="38100" y="46989"/>
                  </a:lnTo>
                  <a:lnTo>
                    <a:pt x="62357" y="69849"/>
                  </a:lnTo>
                  <a:lnTo>
                    <a:pt x="37846" y="96519"/>
                  </a:lnTo>
                  <a:lnTo>
                    <a:pt x="37337" y="96519"/>
                  </a:lnTo>
                  <a:lnTo>
                    <a:pt x="37337" y="97789"/>
                  </a:lnTo>
                  <a:lnTo>
                    <a:pt x="38100" y="99059"/>
                  </a:lnTo>
                  <a:lnTo>
                    <a:pt x="38608" y="100329"/>
                  </a:lnTo>
                  <a:lnTo>
                    <a:pt x="40132" y="102869"/>
                  </a:lnTo>
                  <a:lnTo>
                    <a:pt x="42418" y="104139"/>
                  </a:lnTo>
                  <a:lnTo>
                    <a:pt x="43687" y="105409"/>
                  </a:lnTo>
                  <a:lnTo>
                    <a:pt x="44831" y="106679"/>
                  </a:lnTo>
                  <a:lnTo>
                    <a:pt x="45720" y="106679"/>
                  </a:lnTo>
                  <a:lnTo>
                    <a:pt x="46609" y="107949"/>
                  </a:lnTo>
                  <a:lnTo>
                    <a:pt x="47371" y="107949"/>
                  </a:lnTo>
                  <a:lnTo>
                    <a:pt x="48133" y="109219"/>
                  </a:lnTo>
                  <a:lnTo>
                    <a:pt x="50927" y="109219"/>
                  </a:lnTo>
                  <a:lnTo>
                    <a:pt x="97891" y="58419"/>
                  </a:lnTo>
                  <a:lnTo>
                    <a:pt x="72771" y="58419"/>
                  </a:lnTo>
                  <a:lnTo>
                    <a:pt x="60706" y="46989"/>
                  </a:lnTo>
                  <a:close/>
                </a:path>
                <a:path w="259714" h="229870">
                  <a:moveTo>
                    <a:pt x="157480" y="107949"/>
                  </a:moveTo>
                  <a:lnTo>
                    <a:pt x="155194" y="107949"/>
                  </a:lnTo>
                  <a:lnTo>
                    <a:pt x="155575" y="109219"/>
                  </a:lnTo>
                  <a:lnTo>
                    <a:pt x="156845" y="109219"/>
                  </a:lnTo>
                  <a:lnTo>
                    <a:pt x="157480" y="107949"/>
                  </a:lnTo>
                  <a:close/>
                </a:path>
                <a:path w="259714" h="229870">
                  <a:moveTo>
                    <a:pt x="159833" y="92709"/>
                  </a:moveTo>
                  <a:lnTo>
                    <a:pt x="138684" y="92709"/>
                  </a:lnTo>
                  <a:lnTo>
                    <a:pt x="154812" y="107949"/>
                  </a:lnTo>
                  <a:lnTo>
                    <a:pt x="157987" y="107949"/>
                  </a:lnTo>
                  <a:lnTo>
                    <a:pt x="159385" y="106679"/>
                  </a:lnTo>
                  <a:lnTo>
                    <a:pt x="160147" y="106679"/>
                  </a:lnTo>
                  <a:lnTo>
                    <a:pt x="160909" y="105409"/>
                  </a:lnTo>
                  <a:lnTo>
                    <a:pt x="161798" y="104139"/>
                  </a:lnTo>
                  <a:lnTo>
                    <a:pt x="162814" y="104139"/>
                  </a:lnTo>
                  <a:lnTo>
                    <a:pt x="163576" y="102869"/>
                  </a:lnTo>
                  <a:lnTo>
                    <a:pt x="164084" y="101599"/>
                  </a:lnTo>
                  <a:lnTo>
                    <a:pt x="164719" y="101599"/>
                  </a:lnTo>
                  <a:lnTo>
                    <a:pt x="165100" y="100329"/>
                  </a:lnTo>
                  <a:lnTo>
                    <a:pt x="165227" y="100329"/>
                  </a:lnTo>
                  <a:lnTo>
                    <a:pt x="165481" y="99059"/>
                  </a:lnTo>
                  <a:lnTo>
                    <a:pt x="165481" y="97789"/>
                  </a:lnTo>
                  <a:lnTo>
                    <a:pt x="165227" y="97789"/>
                  </a:lnTo>
                  <a:lnTo>
                    <a:pt x="159833" y="92709"/>
                  </a:lnTo>
                  <a:close/>
                </a:path>
                <a:path w="259714" h="229870">
                  <a:moveTo>
                    <a:pt x="61214" y="0"/>
                  </a:moveTo>
                  <a:lnTo>
                    <a:pt x="57785" y="0"/>
                  </a:lnTo>
                  <a:lnTo>
                    <a:pt x="508" y="60959"/>
                  </a:lnTo>
                  <a:lnTo>
                    <a:pt x="0" y="62229"/>
                  </a:lnTo>
                  <a:lnTo>
                    <a:pt x="127" y="63499"/>
                  </a:lnTo>
                  <a:lnTo>
                    <a:pt x="508" y="64769"/>
                  </a:lnTo>
                  <a:lnTo>
                    <a:pt x="762" y="64769"/>
                  </a:lnTo>
                  <a:lnTo>
                    <a:pt x="2159" y="66039"/>
                  </a:lnTo>
                  <a:lnTo>
                    <a:pt x="2794" y="67309"/>
                  </a:lnTo>
                  <a:lnTo>
                    <a:pt x="3810" y="68579"/>
                  </a:lnTo>
                  <a:lnTo>
                    <a:pt x="6477" y="71119"/>
                  </a:lnTo>
                  <a:lnTo>
                    <a:pt x="7493" y="71119"/>
                  </a:lnTo>
                  <a:lnTo>
                    <a:pt x="8509" y="72389"/>
                  </a:lnTo>
                  <a:lnTo>
                    <a:pt x="9398" y="72389"/>
                  </a:lnTo>
                  <a:lnTo>
                    <a:pt x="10160" y="73659"/>
                  </a:lnTo>
                  <a:lnTo>
                    <a:pt x="13589" y="73659"/>
                  </a:lnTo>
                  <a:lnTo>
                    <a:pt x="38100" y="46989"/>
                  </a:lnTo>
                  <a:lnTo>
                    <a:pt x="60706" y="46989"/>
                  </a:lnTo>
                  <a:lnTo>
                    <a:pt x="48641" y="35559"/>
                  </a:lnTo>
                  <a:lnTo>
                    <a:pt x="70866" y="12699"/>
                  </a:lnTo>
                  <a:lnTo>
                    <a:pt x="71247" y="12699"/>
                  </a:lnTo>
                  <a:lnTo>
                    <a:pt x="71374" y="11429"/>
                  </a:lnTo>
                  <a:lnTo>
                    <a:pt x="71501" y="11429"/>
                  </a:lnTo>
                  <a:lnTo>
                    <a:pt x="71374" y="10159"/>
                  </a:lnTo>
                  <a:lnTo>
                    <a:pt x="70612" y="8889"/>
                  </a:lnTo>
                  <a:lnTo>
                    <a:pt x="70104" y="8889"/>
                  </a:lnTo>
                  <a:lnTo>
                    <a:pt x="67564" y="5079"/>
                  </a:lnTo>
                  <a:lnTo>
                    <a:pt x="63881" y="2539"/>
                  </a:lnTo>
                  <a:lnTo>
                    <a:pt x="62992" y="1269"/>
                  </a:lnTo>
                  <a:lnTo>
                    <a:pt x="62103" y="1269"/>
                  </a:lnTo>
                  <a:lnTo>
                    <a:pt x="61214" y="0"/>
                  </a:lnTo>
                  <a:close/>
                </a:path>
                <a:path w="259714" h="229870">
                  <a:moveTo>
                    <a:pt x="97282" y="34289"/>
                  </a:moveTo>
                  <a:lnTo>
                    <a:pt x="95758" y="34289"/>
                  </a:lnTo>
                  <a:lnTo>
                    <a:pt x="94996" y="35559"/>
                  </a:lnTo>
                  <a:lnTo>
                    <a:pt x="72771" y="58419"/>
                  </a:lnTo>
                  <a:lnTo>
                    <a:pt x="97891" y="58419"/>
                  </a:lnTo>
                  <a:lnTo>
                    <a:pt x="108458" y="46989"/>
                  </a:lnTo>
                  <a:lnTo>
                    <a:pt x="108585" y="45719"/>
                  </a:lnTo>
                  <a:lnTo>
                    <a:pt x="108204" y="44449"/>
                  </a:lnTo>
                  <a:lnTo>
                    <a:pt x="107950" y="44449"/>
                  </a:lnTo>
                  <a:lnTo>
                    <a:pt x="106553" y="41909"/>
                  </a:lnTo>
                  <a:lnTo>
                    <a:pt x="105918" y="41909"/>
                  </a:lnTo>
                  <a:lnTo>
                    <a:pt x="103632" y="39369"/>
                  </a:lnTo>
                  <a:lnTo>
                    <a:pt x="101219" y="36829"/>
                  </a:lnTo>
                  <a:lnTo>
                    <a:pt x="100203" y="36829"/>
                  </a:lnTo>
                  <a:lnTo>
                    <a:pt x="99314" y="35559"/>
                  </a:lnTo>
                  <a:lnTo>
                    <a:pt x="98552" y="35559"/>
                  </a:lnTo>
                  <a:lnTo>
                    <a:pt x="97282" y="34289"/>
                  </a:lnTo>
                  <a:close/>
                </a:path>
              </a:pathLst>
            </a:custGeom>
            <a:solidFill>
              <a:srgbClr val="244060"/>
            </a:solidFill>
          </p:spPr>
          <p:txBody>
            <a:bodyPr wrap="square" lIns="0" tIns="0" rIns="0" bIns="0" rtlCol="0"/>
            <a:lstStyle/>
            <a:p>
              <a:endParaRPr/>
            </a:p>
          </p:txBody>
        </p:sp>
        <p:pic>
          <p:nvPicPr>
            <p:cNvPr id="35" name="object 39"/>
            <p:cNvPicPr/>
            <p:nvPr/>
          </p:nvPicPr>
          <p:blipFill>
            <a:blip r:embed="rId11" cstate="print"/>
            <a:stretch>
              <a:fillRect/>
            </a:stretch>
          </p:blipFill>
          <p:spPr>
            <a:xfrm>
              <a:off x="7423404" y="3918178"/>
              <a:ext cx="233172" cy="559333"/>
            </a:xfrm>
            <a:prstGeom prst="rect">
              <a:avLst/>
            </a:prstGeom>
          </p:spPr>
        </p:pic>
        <p:sp>
          <p:nvSpPr>
            <p:cNvPr id="36" name="object 40"/>
            <p:cNvSpPr/>
            <p:nvPr/>
          </p:nvSpPr>
          <p:spPr>
            <a:xfrm>
              <a:off x="7504682" y="3940301"/>
              <a:ext cx="76200" cy="402590"/>
            </a:xfrm>
            <a:custGeom>
              <a:avLst/>
              <a:gdLst/>
              <a:ahLst/>
              <a:cxnLst/>
              <a:rect l="l" t="t" r="r" b="b"/>
              <a:pathLst>
                <a:path w="76200" h="402589">
                  <a:moveTo>
                    <a:pt x="25213" y="326135"/>
                  </a:moveTo>
                  <a:lnTo>
                    <a:pt x="0" y="326135"/>
                  </a:lnTo>
                  <a:lnTo>
                    <a:pt x="37593" y="402209"/>
                  </a:lnTo>
                  <a:lnTo>
                    <a:pt x="69704" y="338836"/>
                  </a:lnTo>
                  <a:lnTo>
                    <a:pt x="25146" y="338836"/>
                  </a:lnTo>
                  <a:lnTo>
                    <a:pt x="25213" y="326135"/>
                  </a:lnTo>
                  <a:close/>
                </a:path>
                <a:path w="76200" h="402589">
                  <a:moveTo>
                    <a:pt x="52325" y="0"/>
                  </a:moveTo>
                  <a:lnTo>
                    <a:pt x="26924" y="0"/>
                  </a:lnTo>
                  <a:lnTo>
                    <a:pt x="25213" y="326135"/>
                  </a:lnTo>
                  <a:lnTo>
                    <a:pt x="25146" y="338836"/>
                  </a:lnTo>
                  <a:lnTo>
                    <a:pt x="50547" y="338836"/>
                  </a:lnTo>
                  <a:lnTo>
                    <a:pt x="52325" y="0"/>
                  </a:lnTo>
                  <a:close/>
                </a:path>
                <a:path w="76200" h="402589">
                  <a:moveTo>
                    <a:pt x="50614" y="326135"/>
                  </a:moveTo>
                  <a:lnTo>
                    <a:pt x="50547" y="338836"/>
                  </a:lnTo>
                  <a:lnTo>
                    <a:pt x="69704" y="338836"/>
                  </a:lnTo>
                  <a:lnTo>
                    <a:pt x="76074" y="326263"/>
                  </a:lnTo>
                  <a:lnTo>
                    <a:pt x="50614" y="326135"/>
                  </a:lnTo>
                  <a:close/>
                </a:path>
              </a:pathLst>
            </a:custGeom>
            <a:solidFill>
              <a:srgbClr val="375F92"/>
            </a:solidFill>
          </p:spPr>
          <p:txBody>
            <a:bodyPr wrap="square" lIns="0" tIns="0" rIns="0" bIns="0" rtlCol="0"/>
            <a:lstStyle/>
            <a:p>
              <a:endParaRPr/>
            </a:p>
          </p:txBody>
        </p:sp>
        <p:pic>
          <p:nvPicPr>
            <p:cNvPr id="37" name="object 41"/>
            <p:cNvPicPr/>
            <p:nvPr/>
          </p:nvPicPr>
          <p:blipFill>
            <a:blip r:embed="rId12" cstate="print"/>
            <a:stretch>
              <a:fillRect/>
            </a:stretch>
          </p:blipFill>
          <p:spPr>
            <a:xfrm>
              <a:off x="7406640" y="2961093"/>
              <a:ext cx="234670" cy="585254"/>
            </a:xfrm>
            <a:prstGeom prst="rect">
              <a:avLst/>
            </a:prstGeom>
          </p:spPr>
        </p:pic>
        <p:sp>
          <p:nvSpPr>
            <p:cNvPr id="38" name="object 42"/>
            <p:cNvSpPr/>
            <p:nvPr/>
          </p:nvSpPr>
          <p:spPr>
            <a:xfrm>
              <a:off x="7488301" y="3060445"/>
              <a:ext cx="76200" cy="428625"/>
            </a:xfrm>
            <a:custGeom>
              <a:avLst/>
              <a:gdLst/>
              <a:ahLst/>
              <a:cxnLst/>
              <a:rect l="l" t="t" r="r" b="b"/>
              <a:pathLst>
                <a:path w="76200" h="428625">
                  <a:moveTo>
                    <a:pt x="50800" y="63500"/>
                  </a:moveTo>
                  <a:lnTo>
                    <a:pt x="25400" y="63500"/>
                  </a:lnTo>
                  <a:lnTo>
                    <a:pt x="25400" y="428370"/>
                  </a:lnTo>
                  <a:lnTo>
                    <a:pt x="50800" y="428370"/>
                  </a:lnTo>
                  <a:lnTo>
                    <a:pt x="50800" y="63500"/>
                  </a:lnTo>
                  <a:close/>
                </a:path>
                <a:path w="76200" h="428625">
                  <a:moveTo>
                    <a:pt x="38100" y="0"/>
                  </a:moveTo>
                  <a:lnTo>
                    <a:pt x="0" y="76200"/>
                  </a:lnTo>
                  <a:lnTo>
                    <a:pt x="25400" y="76200"/>
                  </a:lnTo>
                  <a:lnTo>
                    <a:pt x="25400" y="63500"/>
                  </a:lnTo>
                  <a:lnTo>
                    <a:pt x="69850" y="63500"/>
                  </a:lnTo>
                  <a:lnTo>
                    <a:pt x="38100" y="0"/>
                  </a:lnTo>
                  <a:close/>
                </a:path>
                <a:path w="76200" h="428625">
                  <a:moveTo>
                    <a:pt x="69850" y="63500"/>
                  </a:moveTo>
                  <a:lnTo>
                    <a:pt x="50800" y="63500"/>
                  </a:lnTo>
                  <a:lnTo>
                    <a:pt x="50800" y="76200"/>
                  </a:lnTo>
                  <a:lnTo>
                    <a:pt x="76200" y="76200"/>
                  </a:lnTo>
                  <a:lnTo>
                    <a:pt x="69850" y="63500"/>
                  </a:lnTo>
                  <a:close/>
                </a:path>
              </a:pathLst>
            </a:custGeom>
            <a:solidFill>
              <a:srgbClr val="77923B"/>
            </a:solidFill>
          </p:spPr>
          <p:txBody>
            <a:bodyPr wrap="square" lIns="0" tIns="0" rIns="0" bIns="0" rtlCol="0"/>
            <a:lstStyle/>
            <a:p>
              <a:endParaRPr/>
            </a:p>
          </p:txBody>
        </p:sp>
      </p:grpSp>
      <p:sp>
        <p:nvSpPr>
          <p:cNvPr id="39" name="object 43"/>
          <p:cNvSpPr txBox="1"/>
          <p:nvPr/>
        </p:nvSpPr>
        <p:spPr>
          <a:xfrm>
            <a:off x="8616442" y="4350258"/>
            <a:ext cx="1184275" cy="193675"/>
          </a:xfrm>
          <a:prstGeom prst="rect">
            <a:avLst/>
          </a:prstGeom>
        </p:spPr>
        <p:txBody>
          <a:bodyPr vert="horz" wrap="square" lIns="0" tIns="12700" rIns="0" bIns="0" rtlCol="0">
            <a:spAutoFit/>
          </a:bodyPr>
          <a:lstStyle/>
          <a:p>
            <a:pPr marL="12700">
              <a:lnSpc>
                <a:spcPct val="100000"/>
              </a:lnSpc>
              <a:spcBef>
                <a:spcPts val="100"/>
              </a:spcBef>
            </a:pPr>
            <a:r>
              <a:rPr sz="1100" b="1" dirty="0">
                <a:solidFill>
                  <a:srgbClr val="375F92"/>
                </a:solidFill>
                <a:latin typeface="Calibri"/>
                <a:cs typeface="Calibri"/>
              </a:rPr>
              <a:t>download</a:t>
            </a:r>
            <a:r>
              <a:rPr sz="1100" b="1" spc="-35" dirty="0">
                <a:solidFill>
                  <a:srgbClr val="375F92"/>
                </a:solidFill>
                <a:latin typeface="Calibri"/>
                <a:cs typeface="Calibri"/>
              </a:rPr>
              <a:t> </a:t>
            </a:r>
            <a:r>
              <a:rPr sz="1100" b="1" dirty="0">
                <a:solidFill>
                  <a:srgbClr val="375F92"/>
                </a:solidFill>
                <a:latin typeface="Calibri"/>
                <a:cs typeface="Calibri"/>
              </a:rPr>
              <a:t>core</a:t>
            </a:r>
            <a:r>
              <a:rPr sz="1100" b="1" spc="-30" dirty="0">
                <a:solidFill>
                  <a:srgbClr val="375F92"/>
                </a:solidFill>
                <a:latin typeface="Calibri"/>
                <a:cs typeface="Calibri"/>
              </a:rPr>
              <a:t> </a:t>
            </a:r>
            <a:r>
              <a:rPr sz="1100" b="1" spc="-20" dirty="0">
                <a:solidFill>
                  <a:srgbClr val="375F92"/>
                </a:solidFill>
                <a:latin typeface="Calibri"/>
                <a:cs typeface="Calibri"/>
              </a:rPr>
              <a:t>data</a:t>
            </a:r>
            <a:endParaRPr sz="1100">
              <a:latin typeface="Calibri"/>
              <a:cs typeface="Calibri"/>
            </a:endParaRPr>
          </a:p>
        </p:txBody>
      </p:sp>
      <p:grpSp>
        <p:nvGrpSpPr>
          <p:cNvPr id="40" name="object 44"/>
          <p:cNvGrpSpPr/>
          <p:nvPr/>
        </p:nvGrpSpPr>
        <p:grpSpPr>
          <a:xfrm>
            <a:off x="3490848" y="3475685"/>
            <a:ext cx="6948805" cy="1235075"/>
            <a:chOff x="3490848" y="3475685"/>
            <a:chExt cx="6948805" cy="1235075"/>
          </a:xfrm>
        </p:grpSpPr>
        <p:pic>
          <p:nvPicPr>
            <p:cNvPr id="41" name="object 45"/>
            <p:cNvPicPr/>
            <p:nvPr/>
          </p:nvPicPr>
          <p:blipFill>
            <a:blip r:embed="rId13" cstate="print"/>
            <a:stretch>
              <a:fillRect/>
            </a:stretch>
          </p:blipFill>
          <p:spPr>
            <a:xfrm>
              <a:off x="8071103" y="3912095"/>
              <a:ext cx="2368296" cy="798588"/>
            </a:xfrm>
            <a:prstGeom prst="rect">
              <a:avLst/>
            </a:prstGeom>
          </p:spPr>
        </p:pic>
        <p:sp>
          <p:nvSpPr>
            <p:cNvPr id="42" name="object 46"/>
            <p:cNvSpPr/>
            <p:nvPr/>
          </p:nvSpPr>
          <p:spPr>
            <a:xfrm>
              <a:off x="8190864" y="3934713"/>
              <a:ext cx="2209800" cy="678815"/>
            </a:xfrm>
            <a:custGeom>
              <a:avLst/>
              <a:gdLst/>
              <a:ahLst/>
              <a:cxnLst/>
              <a:rect l="l" t="t" r="r" b="b"/>
              <a:pathLst>
                <a:path w="2209800" h="678814">
                  <a:moveTo>
                    <a:pt x="76200" y="602361"/>
                  </a:moveTo>
                  <a:lnTo>
                    <a:pt x="0" y="640461"/>
                  </a:lnTo>
                  <a:lnTo>
                    <a:pt x="76200" y="678561"/>
                  </a:lnTo>
                  <a:lnTo>
                    <a:pt x="76200" y="653161"/>
                  </a:lnTo>
                  <a:lnTo>
                    <a:pt x="63500" y="653161"/>
                  </a:lnTo>
                  <a:lnTo>
                    <a:pt x="63500" y="627761"/>
                  </a:lnTo>
                  <a:lnTo>
                    <a:pt x="76200" y="627761"/>
                  </a:lnTo>
                  <a:lnTo>
                    <a:pt x="76200" y="602361"/>
                  </a:lnTo>
                  <a:close/>
                </a:path>
                <a:path w="2209800" h="678814">
                  <a:moveTo>
                    <a:pt x="76200" y="627761"/>
                  </a:moveTo>
                  <a:lnTo>
                    <a:pt x="63500" y="627761"/>
                  </a:lnTo>
                  <a:lnTo>
                    <a:pt x="63500" y="653161"/>
                  </a:lnTo>
                  <a:lnTo>
                    <a:pt x="76200" y="653161"/>
                  </a:lnTo>
                  <a:lnTo>
                    <a:pt x="76200" y="627761"/>
                  </a:lnTo>
                  <a:close/>
                </a:path>
                <a:path w="2209800" h="678814">
                  <a:moveTo>
                    <a:pt x="2184400" y="627761"/>
                  </a:moveTo>
                  <a:lnTo>
                    <a:pt x="76200" y="627761"/>
                  </a:lnTo>
                  <a:lnTo>
                    <a:pt x="76200" y="653161"/>
                  </a:lnTo>
                  <a:lnTo>
                    <a:pt x="2204084" y="653161"/>
                  </a:lnTo>
                  <a:lnTo>
                    <a:pt x="2209800" y="647446"/>
                  </a:lnTo>
                  <a:lnTo>
                    <a:pt x="2209800" y="640461"/>
                  </a:lnTo>
                  <a:lnTo>
                    <a:pt x="2184400" y="640461"/>
                  </a:lnTo>
                  <a:lnTo>
                    <a:pt x="2184400" y="627761"/>
                  </a:lnTo>
                  <a:close/>
                </a:path>
                <a:path w="2209800" h="678814">
                  <a:moveTo>
                    <a:pt x="2209800" y="0"/>
                  </a:moveTo>
                  <a:lnTo>
                    <a:pt x="2184400" y="0"/>
                  </a:lnTo>
                  <a:lnTo>
                    <a:pt x="2184400" y="640461"/>
                  </a:lnTo>
                  <a:lnTo>
                    <a:pt x="2197100" y="627761"/>
                  </a:lnTo>
                  <a:lnTo>
                    <a:pt x="2209800" y="627761"/>
                  </a:lnTo>
                  <a:lnTo>
                    <a:pt x="2209800" y="0"/>
                  </a:lnTo>
                  <a:close/>
                </a:path>
                <a:path w="2209800" h="678814">
                  <a:moveTo>
                    <a:pt x="2209800" y="627761"/>
                  </a:moveTo>
                  <a:lnTo>
                    <a:pt x="2197100" y="627761"/>
                  </a:lnTo>
                  <a:lnTo>
                    <a:pt x="2184400" y="640461"/>
                  </a:lnTo>
                  <a:lnTo>
                    <a:pt x="2209800" y="640461"/>
                  </a:lnTo>
                  <a:lnTo>
                    <a:pt x="2209800" y="627761"/>
                  </a:lnTo>
                  <a:close/>
                </a:path>
              </a:pathLst>
            </a:custGeom>
            <a:solidFill>
              <a:srgbClr val="4F81BC"/>
            </a:solidFill>
          </p:spPr>
          <p:txBody>
            <a:bodyPr wrap="square" lIns="0" tIns="0" rIns="0" bIns="0" rtlCol="0"/>
            <a:lstStyle/>
            <a:p>
              <a:endParaRPr/>
            </a:p>
          </p:txBody>
        </p:sp>
        <p:sp>
          <p:nvSpPr>
            <p:cNvPr id="43" name="object 47"/>
            <p:cNvSpPr/>
            <p:nvPr/>
          </p:nvSpPr>
          <p:spPr>
            <a:xfrm>
              <a:off x="3490848" y="3475685"/>
              <a:ext cx="1752600" cy="410209"/>
            </a:xfrm>
            <a:custGeom>
              <a:avLst/>
              <a:gdLst/>
              <a:ahLst/>
              <a:cxnLst/>
              <a:rect l="l" t="t" r="r" b="b"/>
              <a:pathLst>
                <a:path w="1752600" h="410210">
                  <a:moveTo>
                    <a:pt x="1752600" y="0"/>
                  </a:moveTo>
                  <a:lnTo>
                    <a:pt x="0" y="0"/>
                  </a:lnTo>
                  <a:lnTo>
                    <a:pt x="0" y="409752"/>
                  </a:lnTo>
                  <a:lnTo>
                    <a:pt x="1752600" y="409752"/>
                  </a:lnTo>
                  <a:lnTo>
                    <a:pt x="1752600" y="0"/>
                  </a:lnTo>
                  <a:close/>
                </a:path>
              </a:pathLst>
            </a:custGeom>
            <a:solidFill>
              <a:srgbClr val="FFFFFF"/>
            </a:solidFill>
          </p:spPr>
          <p:txBody>
            <a:bodyPr wrap="square" lIns="0" tIns="0" rIns="0" bIns="0" rtlCol="0"/>
            <a:lstStyle/>
            <a:p>
              <a:endParaRPr/>
            </a:p>
          </p:txBody>
        </p:sp>
      </p:grpSp>
      <p:sp>
        <p:nvSpPr>
          <p:cNvPr id="44" name="object 48"/>
          <p:cNvSpPr txBox="1"/>
          <p:nvPr/>
        </p:nvSpPr>
        <p:spPr>
          <a:xfrm>
            <a:off x="3490848" y="3475685"/>
            <a:ext cx="1752600" cy="410209"/>
          </a:xfrm>
          <a:prstGeom prst="rect">
            <a:avLst/>
          </a:prstGeom>
          <a:ln w="25400">
            <a:solidFill>
              <a:srgbClr val="0F42D2"/>
            </a:solidFill>
          </a:ln>
        </p:spPr>
        <p:txBody>
          <a:bodyPr vert="horz" wrap="square" lIns="0" tIns="53340" rIns="0" bIns="0" rtlCol="0">
            <a:spAutoFit/>
          </a:bodyPr>
          <a:lstStyle/>
          <a:p>
            <a:pPr marL="612775">
              <a:lnSpc>
                <a:spcPct val="100000"/>
              </a:lnSpc>
              <a:spcBef>
                <a:spcPts val="420"/>
              </a:spcBef>
            </a:pPr>
            <a:r>
              <a:rPr sz="1800" b="1" spc="-10" dirty="0">
                <a:solidFill>
                  <a:srgbClr val="0F42D2"/>
                </a:solidFill>
                <a:latin typeface="Calibri"/>
                <a:cs typeface="Calibri"/>
              </a:rPr>
              <a:t>WIS2-</a:t>
            </a:r>
            <a:r>
              <a:rPr sz="1800" b="1" spc="-20" dirty="0">
                <a:solidFill>
                  <a:srgbClr val="0F42D2"/>
                </a:solidFill>
                <a:latin typeface="Calibri"/>
                <a:cs typeface="Calibri"/>
              </a:rPr>
              <a:t>node</a:t>
            </a:r>
            <a:endParaRPr sz="1800">
              <a:latin typeface="Calibri"/>
              <a:cs typeface="Calibri"/>
            </a:endParaRPr>
          </a:p>
        </p:txBody>
      </p:sp>
      <p:pic>
        <p:nvPicPr>
          <p:cNvPr id="45" name="object 49"/>
          <p:cNvPicPr/>
          <p:nvPr/>
        </p:nvPicPr>
        <p:blipFill>
          <a:blip r:embed="rId14" cstate="print"/>
          <a:stretch>
            <a:fillRect/>
          </a:stretch>
        </p:blipFill>
        <p:spPr>
          <a:xfrm>
            <a:off x="3571875" y="3513925"/>
            <a:ext cx="389559" cy="356400"/>
          </a:xfrm>
          <a:prstGeom prst="rect">
            <a:avLst/>
          </a:prstGeom>
        </p:spPr>
      </p:pic>
      <p:sp>
        <p:nvSpPr>
          <p:cNvPr id="46" name="object 50"/>
          <p:cNvSpPr txBox="1"/>
          <p:nvPr/>
        </p:nvSpPr>
        <p:spPr>
          <a:xfrm>
            <a:off x="1450975" y="2800553"/>
            <a:ext cx="3027680" cy="548640"/>
          </a:xfrm>
          <a:prstGeom prst="rect">
            <a:avLst/>
          </a:prstGeom>
        </p:spPr>
        <p:txBody>
          <a:bodyPr vert="horz" wrap="square" lIns="0" tIns="12700" rIns="0" bIns="0" rtlCol="0">
            <a:spAutoFit/>
          </a:bodyPr>
          <a:lstStyle/>
          <a:p>
            <a:pPr marL="716280">
              <a:lnSpc>
                <a:spcPct val="100000"/>
              </a:lnSpc>
              <a:spcBef>
                <a:spcPts val="100"/>
              </a:spcBef>
            </a:pPr>
            <a:r>
              <a:rPr sz="1800" b="1" spc="-10" dirty="0">
                <a:solidFill>
                  <a:srgbClr val="0F42D2"/>
                </a:solidFill>
                <a:latin typeface="Calibri"/>
                <a:cs typeface="Calibri"/>
              </a:rPr>
              <a:t>WIS2-</a:t>
            </a:r>
            <a:r>
              <a:rPr sz="1800" b="1" dirty="0">
                <a:solidFill>
                  <a:srgbClr val="0F42D2"/>
                </a:solidFill>
                <a:latin typeface="Calibri"/>
                <a:cs typeface="Calibri"/>
              </a:rPr>
              <a:t>Node</a:t>
            </a:r>
            <a:r>
              <a:rPr sz="1800" b="1" spc="-50" dirty="0">
                <a:solidFill>
                  <a:srgbClr val="0F42D2"/>
                </a:solidFill>
                <a:latin typeface="Calibri"/>
                <a:cs typeface="Calibri"/>
              </a:rPr>
              <a:t> </a:t>
            </a:r>
            <a:r>
              <a:rPr sz="1800" dirty="0">
                <a:solidFill>
                  <a:srgbClr val="0F42D2"/>
                </a:solidFill>
                <a:latin typeface="Calibri"/>
                <a:cs typeface="Calibri"/>
              </a:rPr>
              <a:t>publishes</a:t>
            </a:r>
            <a:r>
              <a:rPr sz="1800" spc="-5" dirty="0">
                <a:solidFill>
                  <a:srgbClr val="0F42D2"/>
                </a:solidFill>
                <a:latin typeface="Calibri"/>
                <a:cs typeface="Calibri"/>
              </a:rPr>
              <a:t> </a:t>
            </a:r>
            <a:r>
              <a:rPr sz="1800" spc="-25" dirty="0">
                <a:solidFill>
                  <a:srgbClr val="0F42D2"/>
                </a:solidFill>
                <a:latin typeface="Calibri"/>
                <a:cs typeface="Calibri"/>
              </a:rPr>
              <a:t>on</a:t>
            </a:r>
            <a:endParaRPr sz="1800">
              <a:latin typeface="Calibri"/>
              <a:cs typeface="Calibri"/>
            </a:endParaRPr>
          </a:p>
          <a:p>
            <a:pPr marL="12700">
              <a:lnSpc>
                <a:spcPct val="100000"/>
              </a:lnSpc>
              <a:spcBef>
                <a:spcPts val="35"/>
              </a:spcBef>
            </a:pPr>
            <a:r>
              <a:rPr sz="1600" spc="-10" dirty="0">
                <a:solidFill>
                  <a:srgbClr val="0F42D2"/>
                </a:solidFill>
                <a:latin typeface="Consolas"/>
                <a:cs typeface="Consolas"/>
              </a:rPr>
              <a:t>origin/a/wis2/…/data/core/…</a:t>
            </a:r>
            <a:endParaRPr sz="1600">
              <a:latin typeface="Consolas"/>
              <a:cs typeface="Consolas"/>
            </a:endParaRPr>
          </a:p>
        </p:txBody>
      </p:sp>
      <p:sp>
        <p:nvSpPr>
          <p:cNvPr id="47" name="object 51"/>
          <p:cNvSpPr txBox="1"/>
          <p:nvPr/>
        </p:nvSpPr>
        <p:spPr>
          <a:xfrm>
            <a:off x="5693409" y="5399633"/>
            <a:ext cx="3171190" cy="1340485"/>
          </a:xfrm>
          <a:prstGeom prst="rect">
            <a:avLst/>
          </a:prstGeom>
        </p:spPr>
        <p:txBody>
          <a:bodyPr vert="horz" wrap="square" lIns="0" tIns="11430" rIns="0" bIns="0" rtlCol="0">
            <a:spAutoFit/>
          </a:bodyPr>
          <a:lstStyle/>
          <a:p>
            <a:pPr marL="12700" marR="5080">
              <a:lnSpc>
                <a:spcPct val="100299"/>
              </a:lnSpc>
              <a:spcBef>
                <a:spcPts val="90"/>
              </a:spcBef>
            </a:pPr>
            <a:r>
              <a:rPr sz="1800" b="1" dirty="0">
                <a:solidFill>
                  <a:srgbClr val="1F487C"/>
                </a:solidFill>
                <a:latin typeface="Calibri"/>
                <a:cs typeface="Calibri"/>
              </a:rPr>
              <a:t>Global</a:t>
            </a:r>
            <a:r>
              <a:rPr sz="1800" b="1" spc="-60" dirty="0">
                <a:solidFill>
                  <a:srgbClr val="1F487C"/>
                </a:solidFill>
                <a:latin typeface="Calibri"/>
                <a:cs typeface="Calibri"/>
              </a:rPr>
              <a:t> </a:t>
            </a:r>
            <a:r>
              <a:rPr sz="1800" b="1" dirty="0">
                <a:solidFill>
                  <a:srgbClr val="1F487C"/>
                </a:solidFill>
                <a:latin typeface="Calibri"/>
                <a:cs typeface="Calibri"/>
              </a:rPr>
              <a:t>Cache</a:t>
            </a:r>
            <a:r>
              <a:rPr sz="1800" b="1" spc="-30" dirty="0">
                <a:solidFill>
                  <a:srgbClr val="1F487C"/>
                </a:solidFill>
                <a:latin typeface="Calibri"/>
                <a:cs typeface="Calibri"/>
              </a:rPr>
              <a:t> </a:t>
            </a:r>
            <a:r>
              <a:rPr sz="1800" dirty="0">
                <a:solidFill>
                  <a:srgbClr val="1F487C"/>
                </a:solidFill>
                <a:latin typeface="Calibri"/>
                <a:cs typeface="Calibri"/>
              </a:rPr>
              <a:t>subscribes</a:t>
            </a:r>
            <a:r>
              <a:rPr sz="1800" spc="-20" dirty="0">
                <a:solidFill>
                  <a:srgbClr val="1F487C"/>
                </a:solidFill>
                <a:latin typeface="Calibri"/>
                <a:cs typeface="Calibri"/>
              </a:rPr>
              <a:t> </a:t>
            </a:r>
            <a:r>
              <a:rPr sz="1800" spc="-25" dirty="0">
                <a:solidFill>
                  <a:srgbClr val="1F487C"/>
                </a:solidFill>
                <a:latin typeface="Calibri"/>
                <a:cs typeface="Calibri"/>
              </a:rPr>
              <a:t>to </a:t>
            </a:r>
            <a:r>
              <a:rPr sz="1600" spc="-10" dirty="0">
                <a:solidFill>
                  <a:srgbClr val="1F487C"/>
                </a:solidFill>
                <a:latin typeface="Consolas"/>
                <a:cs typeface="Consolas"/>
              </a:rPr>
              <a:t>origin/a/wis2/…/data/core/… </a:t>
            </a:r>
            <a:r>
              <a:rPr sz="1800" spc="-10" dirty="0">
                <a:solidFill>
                  <a:srgbClr val="1F487C"/>
                </a:solidFill>
                <a:latin typeface="Calibri"/>
                <a:cs typeface="Calibri"/>
              </a:rPr>
              <a:t>downloads </a:t>
            </a:r>
            <a:r>
              <a:rPr sz="1800" dirty="0">
                <a:solidFill>
                  <a:srgbClr val="1F487C"/>
                </a:solidFill>
                <a:latin typeface="Calibri"/>
                <a:cs typeface="Calibri"/>
              </a:rPr>
              <a:t>data</a:t>
            </a:r>
            <a:r>
              <a:rPr sz="1800" spc="-25" dirty="0">
                <a:solidFill>
                  <a:srgbClr val="1F487C"/>
                </a:solidFill>
                <a:latin typeface="Calibri"/>
                <a:cs typeface="Calibri"/>
              </a:rPr>
              <a:t> </a:t>
            </a:r>
            <a:r>
              <a:rPr sz="1800" dirty="0">
                <a:solidFill>
                  <a:srgbClr val="1F487C"/>
                </a:solidFill>
                <a:latin typeface="Calibri"/>
                <a:cs typeface="Calibri"/>
              </a:rPr>
              <a:t>from</a:t>
            </a:r>
            <a:r>
              <a:rPr sz="1800" spc="-15" dirty="0">
                <a:solidFill>
                  <a:srgbClr val="1F487C"/>
                </a:solidFill>
                <a:latin typeface="Calibri"/>
                <a:cs typeface="Calibri"/>
              </a:rPr>
              <a:t> </a:t>
            </a:r>
            <a:r>
              <a:rPr sz="1800" dirty="0">
                <a:solidFill>
                  <a:srgbClr val="1F487C"/>
                </a:solidFill>
                <a:latin typeface="Calibri"/>
                <a:cs typeface="Calibri"/>
              </a:rPr>
              <a:t>WIS2-</a:t>
            </a:r>
            <a:r>
              <a:rPr sz="1800" spc="-20" dirty="0">
                <a:solidFill>
                  <a:srgbClr val="1F487C"/>
                </a:solidFill>
                <a:latin typeface="Calibri"/>
                <a:cs typeface="Calibri"/>
              </a:rPr>
              <a:t>Node </a:t>
            </a:r>
            <a:r>
              <a:rPr sz="1800" dirty="0">
                <a:solidFill>
                  <a:srgbClr val="1F487C"/>
                </a:solidFill>
                <a:latin typeface="Calibri"/>
                <a:cs typeface="Calibri"/>
              </a:rPr>
              <a:t>and</a:t>
            </a:r>
            <a:r>
              <a:rPr sz="1800" spc="-55" dirty="0">
                <a:solidFill>
                  <a:srgbClr val="1F487C"/>
                </a:solidFill>
                <a:latin typeface="Calibri"/>
                <a:cs typeface="Calibri"/>
              </a:rPr>
              <a:t> </a:t>
            </a:r>
            <a:r>
              <a:rPr sz="1800" dirty="0">
                <a:solidFill>
                  <a:srgbClr val="1F487C"/>
                </a:solidFill>
                <a:latin typeface="Calibri"/>
                <a:cs typeface="Calibri"/>
              </a:rPr>
              <a:t>publishes</a:t>
            </a:r>
            <a:r>
              <a:rPr sz="1800" spc="-55" dirty="0">
                <a:solidFill>
                  <a:srgbClr val="1F487C"/>
                </a:solidFill>
                <a:latin typeface="Calibri"/>
                <a:cs typeface="Calibri"/>
              </a:rPr>
              <a:t> </a:t>
            </a:r>
            <a:r>
              <a:rPr sz="1800" dirty="0">
                <a:solidFill>
                  <a:srgbClr val="1F487C"/>
                </a:solidFill>
                <a:latin typeface="Calibri"/>
                <a:cs typeface="Calibri"/>
              </a:rPr>
              <a:t>new</a:t>
            </a:r>
            <a:r>
              <a:rPr sz="1800" spc="-60" dirty="0">
                <a:solidFill>
                  <a:srgbClr val="1F487C"/>
                </a:solidFill>
                <a:latin typeface="Calibri"/>
                <a:cs typeface="Calibri"/>
              </a:rPr>
              <a:t> </a:t>
            </a:r>
            <a:r>
              <a:rPr sz="1800" dirty="0">
                <a:solidFill>
                  <a:srgbClr val="1F487C"/>
                </a:solidFill>
                <a:latin typeface="Calibri"/>
                <a:cs typeface="Calibri"/>
              </a:rPr>
              <a:t>notification</a:t>
            </a:r>
            <a:r>
              <a:rPr sz="1800" spc="-45" dirty="0">
                <a:solidFill>
                  <a:srgbClr val="1F487C"/>
                </a:solidFill>
                <a:latin typeface="Calibri"/>
                <a:cs typeface="Calibri"/>
              </a:rPr>
              <a:t> </a:t>
            </a:r>
            <a:r>
              <a:rPr sz="1800" spc="-25" dirty="0">
                <a:solidFill>
                  <a:srgbClr val="1F487C"/>
                </a:solidFill>
                <a:latin typeface="Calibri"/>
                <a:cs typeface="Calibri"/>
              </a:rPr>
              <a:t>on </a:t>
            </a:r>
            <a:r>
              <a:rPr sz="1600" spc="-10" dirty="0">
                <a:solidFill>
                  <a:srgbClr val="1F487C"/>
                </a:solidFill>
                <a:latin typeface="Consolas"/>
                <a:cs typeface="Consolas"/>
              </a:rPr>
              <a:t>cache/a/wis2/…/data/core/…</a:t>
            </a:r>
            <a:endParaRPr sz="1600">
              <a:latin typeface="Consolas"/>
              <a:cs typeface="Consolas"/>
            </a:endParaRPr>
          </a:p>
        </p:txBody>
      </p:sp>
      <p:sp>
        <p:nvSpPr>
          <p:cNvPr id="48" name="object 52"/>
          <p:cNvSpPr txBox="1"/>
          <p:nvPr/>
        </p:nvSpPr>
        <p:spPr>
          <a:xfrm>
            <a:off x="8484234" y="2613152"/>
            <a:ext cx="3072765" cy="1092835"/>
          </a:xfrm>
          <a:prstGeom prst="rect">
            <a:avLst/>
          </a:prstGeom>
        </p:spPr>
        <p:txBody>
          <a:bodyPr vert="horz" wrap="square" lIns="0" tIns="12700" rIns="0" bIns="0" rtlCol="0">
            <a:spAutoFit/>
          </a:bodyPr>
          <a:lstStyle/>
          <a:p>
            <a:pPr marL="12700" marR="5080">
              <a:lnSpc>
                <a:spcPct val="100000"/>
              </a:lnSpc>
              <a:spcBef>
                <a:spcPts val="100"/>
              </a:spcBef>
            </a:pPr>
            <a:r>
              <a:rPr sz="1800" b="1" dirty="0">
                <a:latin typeface="Calibri"/>
                <a:cs typeface="Calibri"/>
              </a:rPr>
              <a:t>Data</a:t>
            </a:r>
            <a:r>
              <a:rPr sz="1800" b="1" spc="-35" dirty="0">
                <a:latin typeface="Calibri"/>
                <a:cs typeface="Calibri"/>
              </a:rPr>
              <a:t> </a:t>
            </a:r>
            <a:r>
              <a:rPr sz="1800" b="1" dirty="0">
                <a:latin typeface="Calibri"/>
                <a:cs typeface="Calibri"/>
              </a:rPr>
              <a:t>Consumer</a:t>
            </a:r>
            <a:r>
              <a:rPr sz="1800" b="1" spc="-65" dirty="0">
                <a:latin typeface="Calibri"/>
                <a:cs typeface="Calibri"/>
              </a:rPr>
              <a:t> </a:t>
            </a:r>
            <a:r>
              <a:rPr sz="1800" dirty="0">
                <a:latin typeface="Calibri"/>
                <a:cs typeface="Calibri"/>
              </a:rPr>
              <a:t>subscribes</a:t>
            </a:r>
            <a:r>
              <a:rPr sz="1800" spc="-35" dirty="0">
                <a:latin typeface="Calibri"/>
                <a:cs typeface="Calibri"/>
              </a:rPr>
              <a:t> </a:t>
            </a:r>
            <a:r>
              <a:rPr sz="1800" spc="-25" dirty="0">
                <a:latin typeface="Calibri"/>
                <a:cs typeface="Calibri"/>
              </a:rPr>
              <a:t>to </a:t>
            </a:r>
            <a:r>
              <a:rPr sz="1600" spc="-10" dirty="0">
                <a:latin typeface="Consolas"/>
                <a:cs typeface="Consolas"/>
              </a:rPr>
              <a:t>cache/a/wis2/…/data/core/… </a:t>
            </a:r>
            <a:r>
              <a:rPr sz="1800" dirty="0">
                <a:latin typeface="Calibri"/>
                <a:cs typeface="Calibri"/>
              </a:rPr>
              <a:t>and</a:t>
            </a:r>
            <a:r>
              <a:rPr sz="1800" spc="-20" dirty="0">
                <a:latin typeface="Calibri"/>
                <a:cs typeface="Calibri"/>
              </a:rPr>
              <a:t> </a:t>
            </a:r>
            <a:r>
              <a:rPr sz="1800" dirty="0">
                <a:latin typeface="Calibri"/>
                <a:cs typeface="Calibri"/>
              </a:rPr>
              <a:t>downloads</a:t>
            </a:r>
            <a:r>
              <a:rPr sz="1800" spc="-15" dirty="0">
                <a:latin typeface="Calibri"/>
                <a:cs typeface="Calibri"/>
              </a:rPr>
              <a:t> </a:t>
            </a:r>
            <a:r>
              <a:rPr sz="1800" dirty="0">
                <a:latin typeface="Calibri"/>
                <a:cs typeface="Calibri"/>
              </a:rPr>
              <a:t>data</a:t>
            </a:r>
            <a:r>
              <a:rPr sz="1800" spc="-30" dirty="0">
                <a:latin typeface="Calibri"/>
                <a:cs typeface="Calibri"/>
              </a:rPr>
              <a:t> </a:t>
            </a:r>
            <a:r>
              <a:rPr sz="1800" dirty="0">
                <a:latin typeface="Calibri"/>
                <a:cs typeface="Calibri"/>
              </a:rPr>
              <a:t>from</a:t>
            </a:r>
            <a:r>
              <a:rPr sz="1800" spc="-25" dirty="0">
                <a:latin typeface="Calibri"/>
                <a:cs typeface="Calibri"/>
              </a:rPr>
              <a:t> </a:t>
            </a:r>
            <a:r>
              <a:rPr sz="1800" spc="-10" dirty="0">
                <a:latin typeface="Calibri"/>
                <a:cs typeface="Calibri"/>
              </a:rPr>
              <a:t>Global Cache</a:t>
            </a:r>
            <a:endParaRPr sz="1800">
              <a:latin typeface="Calibri"/>
              <a:cs typeface="Calibri"/>
            </a:endParaRPr>
          </a:p>
        </p:txBody>
      </p:sp>
      <p:grpSp>
        <p:nvGrpSpPr>
          <p:cNvPr id="49" name="object 53"/>
          <p:cNvGrpSpPr/>
          <p:nvPr/>
        </p:nvGrpSpPr>
        <p:grpSpPr>
          <a:xfrm>
            <a:off x="8148828" y="3504209"/>
            <a:ext cx="2482215" cy="430530"/>
            <a:chOff x="8148828" y="3504209"/>
            <a:chExt cx="2482215" cy="430530"/>
          </a:xfrm>
        </p:grpSpPr>
        <p:pic>
          <p:nvPicPr>
            <p:cNvPr id="50" name="object 54"/>
            <p:cNvPicPr/>
            <p:nvPr/>
          </p:nvPicPr>
          <p:blipFill>
            <a:blip r:embed="rId15" cstate="print"/>
            <a:stretch>
              <a:fillRect/>
            </a:stretch>
          </p:blipFill>
          <p:spPr>
            <a:xfrm>
              <a:off x="8148828" y="3619525"/>
              <a:ext cx="2110739" cy="234670"/>
            </a:xfrm>
            <a:prstGeom prst="rect">
              <a:avLst/>
            </a:prstGeom>
          </p:spPr>
        </p:pic>
        <p:sp>
          <p:nvSpPr>
            <p:cNvPr id="51" name="object 55"/>
            <p:cNvSpPr/>
            <p:nvPr/>
          </p:nvSpPr>
          <p:spPr>
            <a:xfrm>
              <a:off x="8190738" y="3680967"/>
              <a:ext cx="1954530" cy="76200"/>
            </a:xfrm>
            <a:custGeom>
              <a:avLst/>
              <a:gdLst/>
              <a:ahLst/>
              <a:cxnLst/>
              <a:rect l="l" t="t" r="r" b="b"/>
              <a:pathLst>
                <a:path w="1954529" h="76200">
                  <a:moveTo>
                    <a:pt x="1878329" y="0"/>
                  </a:moveTo>
                  <a:lnTo>
                    <a:pt x="1878255" y="14858"/>
                  </a:lnTo>
                  <a:lnTo>
                    <a:pt x="1878137" y="38480"/>
                  </a:lnTo>
                  <a:lnTo>
                    <a:pt x="1878075" y="50799"/>
                  </a:lnTo>
                  <a:lnTo>
                    <a:pt x="1877948" y="76199"/>
                  </a:lnTo>
                  <a:lnTo>
                    <a:pt x="1929433" y="50799"/>
                  </a:lnTo>
                  <a:lnTo>
                    <a:pt x="1890776" y="50799"/>
                  </a:lnTo>
                  <a:lnTo>
                    <a:pt x="1890902" y="25399"/>
                  </a:lnTo>
                  <a:lnTo>
                    <a:pt x="1928543" y="25399"/>
                  </a:lnTo>
                  <a:lnTo>
                    <a:pt x="1878329" y="0"/>
                  </a:lnTo>
                  <a:close/>
                </a:path>
                <a:path w="1954529" h="76200">
                  <a:moveTo>
                    <a:pt x="126" y="14858"/>
                  </a:moveTo>
                  <a:lnTo>
                    <a:pt x="0" y="40258"/>
                  </a:lnTo>
                  <a:lnTo>
                    <a:pt x="1890775" y="50799"/>
                  </a:lnTo>
                  <a:lnTo>
                    <a:pt x="1878075" y="50799"/>
                  </a:lnTo>
                  <a:lnTo>
                    <a:pt x="1878137" y="38480"/>
                  </a:lnTo>
                  <a:lnTo>
                    <a:pt x="1878202" y="25399"/>
                  </a:lnTo>
                  <a:lnTo>
                    <a:pt x="1890902" y="25399"/>
                  </a:lnTo>
                  <a:lnTo>
                    <a:pt x="126" y="14858"/>
                  </a:lnTo>
                  <a:close/>
                </a:path>
                <a:path w="1954529" h="76200">
                  <a:moveTo>
                    <a:pt x="1928543" y="25399"/>
                  </a:moveTo>
                  <a:lnTo>
                    <a:pt x="1890902" y="25399"/>
                  </a:lnTo>
                  <a:lnTo>
                    <a:pt x="1890776" y="50799"/>
                  </a:lnTo>
                  <a:lnTo>
                    <a:pt x="1929433" y="50799"/>
                  </a:lnTo>
                  <a:lnTo>
                    <a:pt x="1954402" y="38480"/>
                  </a:lnTo>
                  <a:lnTo>
                    <a:pt x="1928543" y="25399"/>
                  </a:lnTo>
                  <a:close/>
                </a:path>
              </a:pathLst>
            </a:custGeom>
            <a:solidFill>
              <a:srgbClr val="D99593"/>
            </a:solidFill>
          </p:spPr>
          <p:txBody>
            <a:bodyPr wrap="square" lIns="0" tIns="0" rIns="0" bIns="0" rtlCol="0"/>
            <a:lstStyle/>
            <a:p>
              <a:endParaRPr/>
            </a:p>
          </p:txBody>
        </p:sp>
        <p:pic>
          <p:nvPicPr>
            <p:cNvPr id="52" name="object 56"/>
            <p:cNvPicPr/>
            <p:nvPr/>
          </p:nvPicPr>
          <p:blipFill>
            <a:blip r:embed="rId16" cstate="print"/>
            <a:stretch>
              <a:fillRect/>
            </a:stretch>
          </p:blipFill>
          <p:spPr>
            <a:xfrm>
              <a:off x="10145141" y="3504209"/>
              <a:ext cx="485775" cy="430504"/>
            </a:xfrm>
            <a:prstGeom prst="rect">
              <a:avLst/>
            </a:prstGeom>
          </p:spPr>
        </p:pic>
      </p:grpSp>
      <p:sp>
        <p:nvSpPr>
          <p:cNvPr id="53" name="Rectangle 5">
            <a:extLst>
              <a:ext uri="{FF2B5EF4-FFF2-40B4-BE49-F238E27FC236}">
                <a16:creationId xmlns:a16="http://schemas.microsoft.com/office/drawing/2014/main" xmlns="" id="{700F0E71-DF08-3A7C-DBA4-85F60378B09A}"/>
              </a:ext>
            </a:extLst>
          </p:cNvPr>
          <p:cNvSpPr/>
          <p:nvPr/>
        </p:nvSpPr>
        <p:spPr>
          <a:xfrm>
            <a:off x="-53788" y="-13415"/>
            <a:ext cx="12245788" cy="734218"/>
          </a:xfrm>
          <a:prstGeom prst="rect">
            <a:avLst/>
          </a:prstGeom>
          <a:solidFill>
            <a:srgbClr val="034D9E"/>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a-ET" sz="3200" b="1" i="0" u="none" strike="noStrike" kern="1200" cap="none" spc="0" normalizeH="0" baseline="0" noProof="0" dirty="0">
                <a:ln>
                  <a:noFill/>
                </a:ln>
                <a:solidFill>
                  <a:prstClr val="white"/>
                </a:solidFill>
                <a:effectLst/>
                <a:uLnTx/>
                <a:uFillTx/>
                <a:latin typeface="Calibri"/>
                <a:ea typeface="+mn-ea"/>
                <a:cs typeface="+mn-cs"/>
              </a:rPr>
              <a:t>WIS</a:t>
            </a:r>
            <a:r>
              <a:rPr kumimoji="0" lang="en-US" sz="3200" b="1" i="0" u="none" strike="noStrike" kern="1200" cap="none" spc="0" normalizeH="0" baseline="0" noProof="0" dirty="0">
                <a:ln>
                  <a:noFill/>
                </a:ln>
                <a:solidFill>
                  <a:prstClr val="white"/>
                </a:solidFill>
                <a:effectLst/>
                <a:uLnTx/>
                <a:uFillTx/>
                <a:latin typeface="Calibri"/>
                <a:ea typeface="+mn-ea"/>
                <a:cs typeface="+mn-cs"/>
              </a:rPr>
              <a:t> </a:t>
            </a:r>
            <a:r>
              <a:rPr kumimoji="0" lang="aa-ET" sz="3200" b="1" i="0" u="none" strike="noStrike" kern="1200" cap="none" spc="0" normalizeH="0" baseline="0" noProof="0" dirty="0">
                <a:ln>
                  <a:noFill/>
                </a:ln>
                <a:solidFill>
                  <a:prstClr val="white"/>
                </a:solidFill>
                <a:effectLst/>
                <a:uLnTx/>
                <a:uFillTx/>
                <a:latin typeface="Calibri"/>
                <a:ea typeface="+mn-ea"/>
                <a:cs typeface="+mn-cs"/>
              </a:rPr>
              <a:t>2</a:t>
            </a:r>
            <a:r>
              <a:rPr kumimoji="0" lang="en-US" sz="3200" b="1" i="0" u="none" strike="noStrike" kern="1200" cap="none" spc="0" normalizeH="0" baseline="0" noProof="0" dirty="0" smtClean="0">
                <a:ln>
                  <a:noFill/>
                </a:ln>
                <a:solidFill>
                  <a:prstClr val="white"/>
                </a:solidFill>
                <a:effectLst/>
                <a:uLnTx/>
                <a:uFillTx/>
                <a:latin typeface="Calibri"/>
                <a:ea typeface="+mn-ea"/>
                <a:cs typeface="+mn-cs"/>
              </a:rPr>
              <a:t>.0 supporting</a:t>
            </a:r>
            <a:r>
              <a:rPr kumimoji="0" lang="en-US" sz="3200" b="1" i="0" u="none" strike="noStrike" kern="1200" cap="none" spc="0" normalizeH="0" noProof="0" dirty="0" smtClean="0">
                <a:ln>
                  <a:noFill/>
                </a:ln>
                <a:solidFill>
                  <a:prstClr val="white"/>
                </a:solidFill>
                <a:effectLst/>
                <a:uLnTx/>
                <a:uFillTx/>
                <a:latin typeface="Calibri"/>
                <a:ea typeface="+mn-ea"/>
                <a:cs typeface="+mn-cs"/>
              </a:rPr>
              <a:t> core data exchange</a:t>
            </a:r>
            <a:endParaRPr kumimoji="0" lang="aa-ET" sz="3200" b="1"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1327350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object 2"/>
          <p:cNvGrpSpPr/>
          <p:nvPr/>
        </p:nvGrpSpPr>
        <p:grpSpPr>
          <a:xfrm>
            <a:off x="0" y="2078354"/>
            <a:ext cx="12192000" cy="4779645"/>
            <a:chOff x="0" y="2078354"/>
            <a:chExt cx="12192000" cy="4779645"/>
          </a:xfrm>
        </p:grpSpPr>
        <p:pic>
          <p:nvPicPr>
            <p:cNvPr id="4" name="object 3"/>
            <p:cNvPicPr/>
            <p:nvPr/>
          </p:nvPicPr>
          <p:blipFill>
            <a:blip r:embed="rId2" cstate="print"/>
            <a:stretch>
              <a:fillRect/>
            </a:stretch>
          </p:blipFill>
          <p:spPr>
            <a:xfrm>
              <a:off x="0" y="4387471"/>
              <a:ext cx="2089926" cy="2470526"/>
            </a:xfrm>
            <a:prstGeom prst="rect">
              <a:avLst/>
            </a:prstGeom>
          </p:spPr>
        </p:pic>
        <p:pic>
          <p:nvPicPr>
            <p:cNvPr id="5" name="object 4"/>
            <p:cNvPicPr/>
            <p:nvPr/>
          </p:nvPicPr>
          <p:blipFill>
            <a:blip r:embed="rId3" cstate="print"/>
            <a:stretch>
              <a:fillRect/>
            </a:stretch>
          </p:blipFill>
          <p:spPr>
            <a:xfrm>
              <a:off x="0" y="3477894"/>
              <a:ext cx="12191999" cy="3380104"/>
            </a:xfrm>
            <a:prstGeom prst="rect">
              <a:avLst/>
            </a:prstGeom>
          </p:spPr>
        </p:pic>
        <p:sp>
          <p:nvSpPr>
            <p:cNvPr id="6" name="object 5"/>
            <p:cNvSpPr/>
            <p:nvPr/>
          </p:nvSpPr>
          <p:spPr>
            <a:xfrm>
              <a:off x="4514850" y="2078354"/>
              <a:ext cx="3839210" cy="3290570"/>
            </a:xfrm>
            <a:custGeom>
              <a:avLst/>
              <a:gdLst/>
              <a:ahLst/>
              <a:cxnLst/>
              <a:rect l="l" t="t" r="r" b="b"/>
              <a:pathLst>
                <a:path w="3839209" h="3290570">
                  <a:moveTo>
                    <a:pt x="3839082" y="0"/>
                  </a:moveTo>
                  <a:lnTo>
                    <a:pt x="0" y="0"/>
                  </a:lnTo>
                  <a:lnTo>
                    <a:pt x="0" y="3290570"/>
                  </a:lnTo>
                  <a:lnTo>
                    <a:pt x="3839082" y="3290570"/>
                  </a:lnTo>
                  <a:lnTo>
                    <a:pt x="3839082" y="0"/>
                  </a:lnTo>
                  <a:close/>
                </a:path>
              </a:pathLst>
            </a:custGeom>
            <a:solidFill>
              <a:srgbClr val="DCE6F1"/>
            </a:solidFill>
          </p:spPr>
          <p:txBody>
            <a:bodyPr wrap="square" lIns="0" tIns="0" rIns="0" bIns="0" rtlCol="0"/>
            <a:lstStyle/>
            <a:p>
              <a:endParaRPr/>
            </a:p>
          </p:txBody>
        </p:sp>
      </p:grpSp>
      <p:sp>
        <p:nvSpPr>
          <p:cNvPr id="7" name="object 6"/>
          <p:cNvSpPr txBox="1"/>
          <p:nvPr/>
        </p:nvSpPr>
        <p:spPr>
          <a:xfrm>
            <a:off x="150088" y="892898"/>
            <a:ext cx="8386445" cy="831215"/>
          </a:xfrm>
          <a:prstGeom prst="rect">
            <a:avLst/>
          </a:prstGeom>
          <a:solidFill>
            <a:srgbClr val="EDEBE0"/>
          </a:solidFill>
        </p:spPr>
        <p:txBody>
          <a:bodyPr vert="horz" wrap="square" lIns="0" tIns="38100" rIns="0" bIns="0" rtlCol="0">
            <a:spAutoFit/>
          </a:bodyPr>
          <a:lstStyle/>
          <a:p>
            <a:pPr marL="247015" marR="232410" indent="-6350">
              <a:lnSpc>
                <a:spcPct val="100000"/>
              </a:lnSpc>
              <a:spcBef>
                <a:spcPts val="300"/>
              </a:spcBef>
            </a:pPr>
            <a:r>
              <a:rPr sz="2400" b="1" i="1" dirty="0">
                <a:solidFill>
                  <a:srgbClr val="1F487C"/>
                </a:solidFill>
                <a:latin typeface="Arial"/>
                <a:cs typeface="Arial"/>
              </a:rPr>
              <a:t>WMO</a:t>
            </a:r>
            <a:r>
              <a:rPr sz="2400" b="1" i="1" spc="-40" dirty="0">
                <a:solidFill>
                  <a:srgbClr val="1F487C"/>
                </a:solidFill>
                <a:latin typeface="Arial"/>
                <a:cs typeface="Arial"/>
              </a:rPr>
              <a:t> </a:t>
            </a:r>
            <a:r>
              <a:rPr sz="2400" b="1" i="1" dirty="0">
                <a:solidFill>
                  <a:srgbClr val="C00000"/>
                </a:solidFill>
                <a:latin typeface="Arial"/>
                <a:cs typeface="Arial"/>
              </a:rPr>
              <a:t>recommended</a:t>
            </a:r>
            <a:r>
              <a:rPr sz="2400" b="1" i="1" spc="-45" dirty="0">
                <a:solidFill>
                  <a:srgbClr val="C00000"/>
                </a:solidFill>
                <a:latin typeface="Arial"/>
                <a:cs typeface="Arial"/>
              </a:rPr>
              <a:t> </a:t>
            </a:r>
            <a:r>
              <a:rPr sz="2400" b="1" i="1" dirty="0">
                <a:solidFill>
                  <a:srgbClr val="C00000"/>
                </a:solidFill>
                <a:latin typeface="Arial"/>
                <a:cs typeface="Arial"/>
              </a:rPr>
              <a:t>data</a:t>
            </a:r>
            <a:r>
              <a:rPr sz="2400" b="1" i="1" spc="-60" dirty="0">
                <a:solidFill>
                  <a:srgbClr val="C00000"/>
                </a:solidFill>
                <a:latin typeface="Arial"/>
                <a:cs typeface="Arial"/>
              </a:rPr>
              <a:t> </a:t>
            </a:r>
            <a:r>
              <a:rPr sz="2400" b="1" i="1" dirty="0">
                <a:solidFill>
                  <a:srgbClr val="1F487C"/>
                </a:solidFill>
                <a:latin typeface="Arial"/>
                <a:cs typeface="Arial"/>
              </a:rPr>
              <a:t>shall</a:t>
            </a:r>
            <a:r>
              <a:rPr sz="2400" b="1" i="1" spc="-50" dirty="0">
                <a:solidFill>
                  <a:srgbClr val="1F487C"/>
                </a:solidFill>
                <a:latin typeface="Arial"/>
                <a:cs typeface="Arial"/>
              </a:rPr>
              <a:t> </a:t>
            </a:r>
            <a:r>
              <a:rPr sz="2400" b="1" i="1" dirty="0">
                <a:solidFill>
                  <a:srgbClr val="1F487C"/>
                </a:solidFill>
                <a:latin typeface="Arial"/>
                <a:cs typeface="Arial"/>
              </a:rPr>
              <a:t>be</a:t>
            </a:r>
            <a:r>
              <a:rPr sz="2400" b="1" i="1" spc="-65" dirty="0">
                <a:solidFill>
                  <a:srgbClr val="1F487C"/>
                </a:solidFill>
                <a:latin typeface="Arial"/>
                <a:cs typeface="Arial"/>
              </a:rPr>
              <a:t> </a:t>
            </a:r>
            <a:r>
              <a:rPr sz="2400" b="1" i="1" dirty="0">
                <a:solidFill>
                  <a:srgbClr val="1F487C"/>
                </a:solidFill>
                <a:latin typeface="Arial"/>
                <a:cs typeface="Arial"/>
              </a:rPr>
              <a:t>downloaded</a:t>
            </a:r>
            <a:r>
              <a:rPr sz="2400" b="1" i="1" spc="-80" dirty="0">
                <a:solidFill>
                  <a:srgbClr val="1F487C"/>
                </a:solidFill>
                <a:latin typeface="Arial"/>
                <a:cs typeface="Arial"/>
              </a:rPr>
              <a:t> </a:t>
            </a:r>
            <a:r>
              <a:rPr sz="2400" b="1" i="1" spc="-10" dirty="0">
                <a:solidFill>
                  <a:srgbClr val="C00000"/>
                </a:solidFill>
                <a:latin typeface="Arial"/>
                <a:cs typeface="Arial"/>
              </a:rPr>
              <a:t>directly </a:t>
            </a:r>
            <a:r>
              <a:rPr sz="2400" b="1" i="1" dirty="0">
                <a:solidFill>
                  <a:srgbClr val="C00000"/>
                </a:solidFill>
                <a:latin typeface="Arial"/>
                <a:cs typeface="Arial"/>
              </a:rPr>
              <a:t>from</a:t>
            </a:r>
            <a:r>
              <a:rPr sz="2400" b="1" i="1" spc="-35" dirty="0">
                <a:solidFill>
                  <a:srgbClr val="C00000"/>
                </a:solidFill>
                <a:latin typeface="Arial"/>
                <a:cs typeface="Arial"/>
              </a:rPr>
              <a:t> </a:t>
            </a:r>
            <a:r>
              <a:rPr sz="2400" b="1" i="1" dirty="0">
                <a:solidFill>
                  <a:srgbClr val="C00000"/>
                </a:solidFill>
                <a:latin typeface="Arial"/>
                <a:cs typeface="Arial"/>
              </a:rPr>
              <a:t>the</a:t>
            </a:r>
            <a:r>
              <a:rPr sz="2400" b="1" i="1" spc="-40" dirty="0">
                <a:solidFill>
                  <a:srgbClr val="C00000"/>
                </a:solidFill>
                <a:latin typeface="Arial"/>
                <a:cs typeface="Arial"/>
              </a:rPr>
              <a:t> </a:t>
            </a:r>
            <a:r>
              <a:rPr sz="2400" b="1" i="1" dirty="0">
                <a:solidFill>
                  <a:srgbClr val="C00000"/>
                </a:solidFill>
                <a:latin typeface="Arial"/>
                <a:cs typeface="Arial"/>
              </a:rPr>
              <a:t>WIS2</a:t>
            </a:r>
            <a:r>
              <a:rPr sz="2400" b="1" i="1" spc="-40" dirty="0">
                <a:solidFill>
                  <a:srgbClr val="C00000"/>
                </a:solidFill>
                <a:latin typeface="Arial"/>
                <a:cs typeface="Arial"/>
              </a:rPr>
              <a:t> </a:t>
            </a:r>
            <a:r>
              <a:rPr sz="2400" b="1" i="1" dirty="0">
                <a:solidFill>
                  <a:srgbClr val="C00000"/>
                </a:solidFill>
                <a:latin typeface="Arial"/>
                <a:cs typeface="Arial"/>
              </a:rPr>
              <a:t>Node</a:t>
            </a:r>
            <a:r>
              <a:rPr sz="2400" b="1" i="1" dirty="0">
                <a:solidFill>
                  <a:srgbClr val="1F487C"/>
                </a:solidFill>
                <a:latin typeface="Arial"/>
                <a:cs typeface="Arial"/>
              </a:rPr>
              <a:t>,</a:t>
            </a:r>
            <a:r>
              <a:rPr sz="2400" b="1" i="1" spc="-30" dirty="0">
                <a:solidFill>
                  <a:srgbClr val="1F487C"/>
                </a:solidFill>
                <a:latin typeface="Arial"/>
                <a:cs typeface="Arial"/>
              </a:rPr>
              <a:t> </a:t>
            </a:r>
            <a:r>
              <a:rPr sz="2400" b="1" i="1" dirty="0">
                <a:solidFill>
                  <a:srgbClr val="1F487C"/>
                </a:solidFill>
                <a:latin typeface="Arial"/>
                <a:cs typeface="Arial"/>
              </a:rPr>
              <a:t>access</a:t>
            </a:r>
            <a:r>
              <a:rPr sz="2400" b="1" i="1" spc="-5" dirty="0">
                <a:solidFill>
                  <a:srgbClr val="1F487C"/>
                </a:solidFill>
                <a:latin typeface="Arial"/>
                <a:cs typeface="Arial"/>
              </a:rPr>
              <a:t> </a:t>
            </a:r>
            <a:r>
              <a:rPr sz="2400" b="1" i="1" dirty="0">
                <a:solidFill>
                  <a:srgbClr val="C00000"/>
                </a:solidFill>
                <a:latin typeface="Arial"/>
                <a:cs typeface="Arial"/>
              </a:rPr>
              <a:t>can</a:t>
            </a:r>
            <a:r>
              <a:rPr sz="2400" b="1" i="1" spc="-30" dirty="0">
                <a:solidFill>
                  <a:srgbClr val="C00000"/>
                </a:solidFill>
                <a:latin typeface="Arial"/>
                <a:cs typeface="Arial"/>
              </a:rPr>
              <a:t> </a:t>
            </a:r>
            <a:r>
              <a:rPr sz="2400" b="1" i="1" dirty="0">
                <a:solidFill>
                  <a:srgbClr val="C00000"/>
                </a:solidFill>
                <a:latin typeface="Arial"/>
                <a:cs typeface="Arial"/>
              </a:rPr>
              <a:t>be</a:t>
            </a:r>
            <a:r>
              <a:rPr sz="2400" b="1" i="1" spc="-30" dirty="0">
                <a:solidFill>
                  <a:srgbClr val="C00000"/>
                </a:solidFill>
                <a:latin typeface="Arial"/>
                <a:cs typeface="Arial"/>
              </a:rPr>
              <a:t> </a:t>
            </a:r>
            <a:r>
              <a:rPr sz="2400" b="1" i="1" dirty="0">
                <a:solidFill>
                  <a:srgbClr val="C00000"/>
                </a:solidFill>
                <a:latin typeface="Arial"/>
                <a:cs typeface="Arial"/>
              </a:rPr>
              <a:t>open</a:t>
            </a:r>
            <a:r>
              <a:rPr sz="2400" b="1" i="1" spc="-40" dirty="0">
                <a:solidFill>
                  <a:srgbClr val="C00000"/>
                </a:solidFill>
                <a:latin typeface="Arial"/>
                <a:cs typeface="Arial"/>
              </a:rPr>
              <a:t> </a:t>
            </a:r>
            <a:r>
              <a:rPr sz="2400" b="1" i="1" dirty="0">
                <a:solidFill>
                  <a:srgbClr val="C00000"/>
                </a:solidFill>
                <a:latin typeface="Arial"/>
                <a:cs typeface="Arial"/>
              </a:rPr>
              <a:t>or</a:t>
            </a:r>
            <a:r>
              <a:rPr sz="2400" b="1" i="1" spc="-40" dirty="0">
                <a:solidFill>
                  <a:srgbClr val="C00000"/>
                </a:solidFill>
                <a:latin typeface="Arial"/>
                <a:cs typeface="Arial"/>
              </a:rPr>
              <a:t> </a:t>
            </a:r>
            <a:r>
              <a:rPr sz="2400" b="1" i="1" spc="-10" dirty="0">
                <a:solidFill>
                  <a:srgbClr val="C00000"/>
                </a:solidFill>
                <a:latin typeface="Arial"/>
                <a:cs typeface="Arial"/>
              </a:rPr>
              <a:t>restricted</a:t>
            </a:r>
            <a:endParaRPr sz="2400">
              <a:latin typeface="Arial"/>
              <a:cs typeface="Arial"/>
            </a:endParaRPr>
          </a:p>
        </p:txBody>
      </p:sp>
      <p:sp>
        <p:nvSpPr>
          <p:cNvPr id="8" name="object 12"/>
          <p:cNvSpPr txBox="1"/>
          <p:nvPr/>
        </p:nvSpPr>
        <p:spPr>
          <a:xfrm>
            <a:off x="7691373" y="2121154"/>
            <a:ext cx="585470" cy="239395"/>
          </a:xfrm>
          <a:prstGeom prst="rect">
            <a:avLst/>
          </a:prstGeom>
        </p:spPr>
        <p:txBody>
          <a:bodyPr vert="horz" wrap="square" lIns="0" tIns="13335" rIns="0" bIns="0" rtlCol="0">
            <a:spAutoFit/>
          </a:bodyPr>
          <a:lstStyle/>
          <a:p>
            <a:pPr marL="12700">
              <a:lnSpc>
                <a:spcPct val="100000"/>
              </a:lnSpc>
              <a:spcBef>
                <a:spcPts val="105"/>
              </a:spcBef>
            </a:pPr>
            <a:r>
              <a:rPr sz="1400" b="1" i="1" dirty="0">
                <a:solidFill>
                  <a:srgbClr val="0F243E"/>
                </a:solidFill>
                <a:latin typeface="Calibri"/>
                <a:cs typeface="Calibri"/>
              </a:rPr>
              <a:t>WIS</a:t>
            </a:r>
            <a:r>
              <a:rPr sz="1400" b="1" i="1" spc="-25" dirty="0">
                <a:solidFill>
                  <a:srgbClr val="0F243E"/>
                </a:solidFill>
                <a:latin typeface="Calibri"/>
                <a:cs typeface="Calibri"/>
              </a:rPr>
              <a:t> 2.0</a:t>
            </a:r>
            <a:endParaRPr sz="1400">
              <a:latin typeface="Calibri"/>
              <a:cs typeface="Calibri"/>
            </a:endParaRPr>
          </a:p>
        </p:txBody>
      </p:sp>
      <p:sp>
        <p:nvSpPr>
          <p:cNvPr id="9" name="object 13"/>
          <p:cNvSpPr/>
          <p:nvPr/>
        </p:nvSpPr>
        <p:spPr>
          <a:xfrm>
            <a:off x="6213855" y="4348886"/>
            <a:ext cx="1977389" cy="452755"/>
          </a:xfrm>
          <a:custGeom>
            <a:avLst/>
            <a:gdLst/>
            <a:ahLst/>
            <a:cxnLst/>
            <a:rect l="l" t="t" r="r" b="b"/>
            <a:pathLst>
              <a:path w="1977390" h="452754">
                <a:moveTo>
                  <a:pt x="1977008" y="0"/>
                </a:moveTo>
                <a:lnTo>
                  <a:pt x="0" y="0"/>
                </a:lnTo>
                <a:lnTo>
                  <a:pt x="0" y="452602"/>
                </a:lnTo>
                <a:lnTo>
                  <a:pt x="1977008" y="452602"/>
                </a:lnTo>
                <a:lnTo>
                  <a:pt x="1977008" y="0"/>
                </a:lnTo>
                <a:close/>
              </a:path>
            </a:pathLst>
          </a:custGeom>
          <a:solidFill>
            <a:srgbClr val="8EB4E2"/>
          </a:solidFill>
        </p:spPr>
        <p:txBody>
          <a:bodyPr wrap="square" lIns="0" tIns="0" rIns="0" bIns="0" rtlCol="0"/>
          <a:lstStyle/>
          <a:p>
            <a:endParaRPr/>
          </a:p>
        </p:txBody>
      </p:sp>
      <p:sp>
        <p:nvSpPr>
          <p:cNvPr id="10" name="object 14"/>
          <p:cNvSpPr txBox="1"/>
          <p:nvPr/>
        </p:nvSpPr>
        <p:spPr>
          <a:xfrm>
            <a:off x="6989826" y="4429505"/>
            <a:ext cx="1124585" cy="269240"/>
          </a:xfrm>
          <a:prstGeom prst="rect">
            <a:avLst/>
          </a:prstGeom>
        </p:spPr>
        <p:txBody>
          <a:bodyPr vert="horz" wrap="square" lIns="0" tIns="12065" rIns="0" bIns="0" rtlCol="0">
            <a:spAutoFit/>
          </a:bodyPr>
          <a:lstStyle/>
          <a:p>
            <a:pPr marL="12700">
              <a:lnSpc>
                <a:spcPct val="100000"/>
              </a:lnSpc>
              <a:spcBef>
                <a:spcPts val="95"/>
              </a:spcBef>
            </a:pPr>
            <a:r>
              <a:rPr sz="1600" b="1" dirty="0">
                <a:latin typeface="Calibri"/>
                <a:cs typeface="Calibri"/>
              </a:rPr>
              <a:t>Global</a:t>
            </a:r>
            <a:r>
              <a:rPr sz="1600" b="1" spc="-35" dirty="0">
                <a:latin typeface="Calibri"/>
                <a:cs typeface="Calibri"/>
              </a:rPr>
              <a:t> </a:t>
            </a:r>
            <a:r>
              <a:rPr sz="1600" b="1" spc="-10" dirty="0">
                <a:latin typeface="Calibri"/>
                <a:cs typeface="Calibri"/>
              </a:rPr>
              <a:t>Cache</a:t>
            </a:r>
            <a:endParaRPr sz="1600">
              <a:latin typeface="Calibri"/>
              <a:cs typeface="Calibri"/>
            </a:endParaRPr>
          </a:p>
        </p:txBody>
      </p:sp>
      <p:sp>
        <p:nvSpPr>
          <p:cNvPr id="11" name="object 15"/>
          <p:cNvSpPr/>
          <p:nvPr/>
        </p:nvSpPr>
        <p:spPr>
          <a:xfrm>
            <a:off x="6209538" y="3481920"/>
            <a:ext cx="1981200" cy="453390"/>
          </a:xfrm>
          <a:custGeom>
            <a:avLst/>
            <a:gdLst/>
            <a:ahLst/>
            <a:cxnLst/>
            <a:rect l="l" t="t" r="r" b="b"/>
            <a:pathLst>
              <a:path w="1981200" h="453389">
                <a:moveTo>
                  <a:pt x="1981200" y="0"/>
                </a:moveTo>
                <a:lnTo>
                  <a:pt x="0" y="0"/>
                </a:lnTo>
                <a:lnTo>
                  <a:pt x="0" y="453174"/>
                </a:lnTo>
                <a:lnTo>
                  <a:pt x="1981200" y="453174"/>
                </a:lnTo>
                <a:lnTo>
                  <a:pt x="1981200" y="0"/>
                </a:lnTo>
                <a:close/>
              </a:path>
            </a:pathLst>
          </a:custGeom>
          <a:solidFill>
            <a:srgbClr val="E6B8B8"/>
          </a:solidFill>
        </p:spPr>
        <p:txBody>
          <a:bodyPr wrap="square" lIns="0" tIns="0" rIns="0" bIns="0" rtlCol="0"/>
          <a:lstStyle/>
          <a:p>
            <a:endParaRPr/>
          </a:p>
        </p:txBody>
      </p:sp>
      <p:sp>
        <p:nvSpPr>
          <p:cNvPr id="12" name="object 16"/>
          <p:cNvSpPr txBox="1"/>
          <p:nvPr/>
        </p:nvSpPr>
        <p:spPr>
          <a:xfrm>
            <a:off x="6924802" y="3562603"/>
            <a:ext cx="1186180" cy="269240"/>
          </a:xfrm>
          <a:prstGeom prst="rect">
            <a:avLst/>
          </a:prstGeom>
        </p:spPr>
        <p:txBody>
          <a:bodyPr vert="horz" wrap="square" lIns="0" tIns="12065" rIns="0" bIns="0" rtlCol="0">
            <a:spAutoFit/>
          </a:bodyPr>
          <a:lstStyle/>
          <a:p>
            <a:pPr marL="12700">
              <a:lnSpc>
                <a:spcPct val="100000"/>
              </a:lnSpc>
              <a:spcBef>
                <a:spcPts val="95"/>
              </a:spcBef>
            </a:pPr>
            <a:r>
              <a:rPr sz="1600" b="1" dirty="0">
                <a:latin typeface="Calibri"/>
                <a:cs typeface="Calibri"/>
              </a:rPr>
              <a:t>Global</a:t>
            </a:r>
            <a:r>
              <a:rPr sz="1600" b="1" spc="-35" dirty="0">
                <a:latin typeface="Calibri"/>
                <a:cs typeface="Calibri"/>
              </a:rPr>
              <a:t> </a:t>
            </a:r>
            <a:r>
              <a:rPr sz="1600" b="1" spc="-10" dirty="0">
                <a:latin typeface="Calibri"/>
                <a:cs typeface="Calibri"/>
              </a:rPr>
              <a:t>Broker</a:t>
            </a:r>
            <a:endParaRPr sz="1600">
              <a:latin typeface="Calibri"/>
              <a:cs typeface="Calibri"/>
            </a:endParaRPr>
          </a:p>
        </p:txBody>
      </p:sp>
      <p:grpSp>
        <p:nvGrpSpPr>
          <p:cNvPr id="13" name="object 17"/>
          <p:cNvGrpSpPr/>
          <p:nvPr/>
        </p:nvGrpSpPr>
        <p:grpSpPr>
          <a:xfrm>
            <a:off x="4573142" y="2119122"/>
            <a:ext cx="3618229" cy="2615565"/>
            <a:chOff x="4573142" y="2119122"/>
            <a:chExt cx="3618229" cy="2615565"/>
          </a:xfrm>
        </p:grpSpPr>
        <p:sp>
          <p:nvSpPr>
            <p:cNvPr id="14" name="object 18"/>
            <p:cNvSpPr/>
            <p:nvPr/>
          </p:nvSpPr>
          <p:spPr>
            <a:xfrm>
              <a:off x="6321619" y="3584712"/>
              <a:ext cx="277495" cy="260350"/>
            </a:xfrm>
            <a:custGeom>
              <a:avLst/>
              <a:gdLst/>
              <a:ahLst/>
              <a:cxnLst/>
              <a:rect l="l" t="t" r="r" b="b"/>
              <a:pathLst>
                <a:path w="277495" h="260350">
                  <a:moveTo>
                    <a:pt x="178262" y="176528"/>
                  </a:moveTo>
                  <a:lnTo>
                    <a:pt x="157727" y="176528"/>
                  </a:lnTo>
                  <a:lnTo>
                    <a:pt x="196770" y="215593"/>
                  </a:lnTo>
                  <a:lnTo>
                    <a:pt x="193317" y="224657"/>
                  </a:lnTo>
                  <a:lnTo>
                    <a:pt x="192903" y="234204"/>
                  </a:lnTo>
                  <a:lnTo>
                    <a:pt x="195483" y="243320"/>
                  </a:lnTo>
                  <a:lnTo>
                    <a:pt x="195527" y="243475"/>
                  </a:lnTo>
                  <a:lnTo>
                    <a:pt x="201190" y="251710"/>
                  </a:lnTo>
                  <a:lnTo>
                    <a:pt x="210905" y="258136"/>
                  </a:lnTo>
                  <a:lnTo>
                    <a:pt x="222001" y="260278"/>
                  </a:lnTo>
                  <a:lnTo>
                    <a:pt x="233097" y="258136"/>
                  </a:lnTo>
                  <a:lnTo>
                    <a:pt x="242812" y="251710"/>
                  </a:lnTo>
                  <a:lnTo>
                    <a:pt x="249235" y="241990"/>
                  </a:lnTo>
                  <a:lnTo>
                    <a:pt x="251376" y="230888"/>
                  </a:lnTo>
                  <a:lnTo>
                    <a:pt x="249235" y="219785"/>
                  </a:lnTo>
                  <a:lnTo>
                    <a:pt x="242812" y="210065"/>
                  </a:lnTo>
                  <a:lnTo>
                    <a:pt x="236555" y="205643"/>
                  </a:lnTo>
                  <a:lnTo>
                    <a:pt x="207084" y="205643"/>
                  </a:lnTo>
                  <a:lnTo>
                    <a:pt x="178262" y="176528"/>
                  </a:lnTo>
                  <a:close/>
                </a:path>
                <a:path w="277495" h="260350">
                  <a:moveTo>
                    <a:pt x="51509" y="201404"/>
                  </a:moveTo>
                  <a:lnTo>
                    <a:pt x="42352" y="204030"/>
                  </a:lnTo>
                  <a:lnTo>
                    <a:pt x="34335" y="209697"/>
                  </a:lnTo>
                  <a:lnTo>
                    <a:pt x="27913" y="219417"/>
                  </a:lnTo>
                  <a:lnTo>
                    <a:pt x="25772" y="230519"/>
                  </a:lnTo>
                  <a:lnTo>
                    <a:pt x="27913" y="241621"/>
                  </a:lnTo>
                  <a:lnTo>
                    <a:pt x="34335" y="251341"/>
                  </a:lnTo>
                  <a:lnTo>
                    <a:pt x="44050" y="257767"/>
                  </a:lnTo>
                  <a:lnTo>
                    <a:pt x="55146" y="259910"/>
                  </a:lnTo>
                  <a:lnTo>
                    <a:pt x="66242" y="257767"/>
                  </a:lnTo>
                  <a:lnTo>
                    <a:pt x="75957" y="251341"/>
                  </a:lnTo>
                  <a:lnTo>
                    <a:pt x="81510" y="243475"/>
                  </a:lnTo>
                  <a:lnTo>
                    <a:pt x="81620" y="243320"/>
                  </a:lnTo>
                  <a:lnTo>
                    <a:pt x="84231" y="234204"/>
                  </a:lnTo>
                  <a:lnTo>
                    <a:pt x="83830" y="224657"/>
                  </a:lnTo>
                  <a:lnTo>
                    <a:pt x="80377" y="215593"/>
                  </a:lnTo>
                  <a:lnTo>
                    <a:pt x="90690" y="205274"/>
                  </a:lnTo>
                  <a:lnTo>
                    <a:pt x="70064" y="205274"/>
                  </a:lnTo>
                  <a:lnTo>
                    <a:pt x="61011" y="201819"/>
                  </a:lnTo>
                  <a:lnTo>
                    <a:pt x="51509" y="201404"/>
                  </a:lnTo>
                  <a:close/>
                </a:path>
                <a:path w="277495" h="260350">
                  <a:moveTo>
                    <a:pt x="225799" y="201819"/>
                  </a:moveTo>
                  <a:lnTo>
                    <a:pt x="224583" y="201819"/>
                  </a:lnTo>
                  <a:lnTo>
                    <a:pt x="216137" y="202188"/>
                  </a:lnTo>
                  <a:lnTo>
                    <a:pt x="207084" y="205643"/>
                  </a:lnTo>
                  <a:lnTo>
                    <a:pt x="236555" y="205643"/>
                  </a:lnTo>
                  <a:lnTo>
                    <a:pt x="234795" y="204399"/>
                  </a:lnTo>
                  <a:lnTo>
                    <a:pt x="225799" y="201819"/>
                  </a:lnTo>
                  <a:close/>
                </a:path>
                <a:path w="277495" h="260350">
                  <a:moveTo>
                    <a:pt x="91776" y="119860"/>
                  </a:moveTo>
                  <a:lnTo>
                    <a:pt x="52963" y="119860"/>
                  </a:lnTo>
                  <a:lnTo>
                    <a:pt x="101372" y="139675"/>
                  </a:lnTo>
                  <a:lnTo>
                    <a:pt x="101004" y="141149"/>
                  </a:lnTo>
                  <a:lnTo>
                    <a:pt x="101004" y="152573"/>
                  </a:lnTo>
                  <a:lnTo>
                    <a:pt x="103582" y="160313"/>
                  </a:lnTo>
                  <a:lnTo>
                    <a:pt x="108370" y="166578"/>
                  </a:lnTo>
                  <a:lnTo>
                    <a:pt x="70064" y="205274"/>
                  </a:lnTo>
                  <a:lnTo>
                    <a:pt x="90690" y="205274"/>
                  </a:lnTo>
                  <a:lnTo>
                    <a:pt x="119420" y="176528"/>
                  </a:lnTo>
                  <a:lnTo>
                    <a:pt x="178262" y="176528"/>
                  </a:lnTo>
                  <a:lnTo>
                    <a:pt x="168777" y="166946"/>
                  </a:lnTo>
                  <a:lnTo>
                    <a:pt x="173565" y="160681"/>
                  </a:lnTo>
                  <a:lnTo>
                    <a:pt x="176144" y="153311"/>
                  </a:lnTo>
                  <a:lnTo>
                    <a:pt x="176052" y="141149"/>
                  </a:lnTo>
                  <a:lnTo>
                    <a:pt x="175775" y="140043"/>
                  </a:lnTo>
                  <a:lnTo>
                    <a:pt x="208850" y="126505"/>
                  </a:lnTo>
                  <a:lnTo>
                    <a:pt x="170691" y="126505"/>
                  </a:lnTo>
                  <a:lnTo>
                    <a:pt x="170345" y="126039"/>
                  </a:lnTo>
                  <a:lnTo>
                    <a:pt x="106529" y="126039"/>
                  </a:lnTo>
                  <a:lnTo>
                    <a:pt x="91776" y="119860"/>
                  </a:lnTo>
                  <a:close/>
                </a:path>
                <a:path w="277495" h="260350">
                  <a:moveTo>
                    <a:pt x="157727" y="176528"/>
                  </a:moveTo>
                  <a:lnTo>
                    <a:pt x="119420" y="176528"/>
                  </a:lnTo>
                  <a:lnTo>
                    <a:pt x="124945" y="179845"/>
                  </a:lnTo>
                  <a:lnTo>
                    <a:pt x="131207" y="181688"/>
                  </a:lnTo>
                  <a:lnTo>
                    <a:pt x="145940" y="181688"/>
                  </a:lnTo>
                  <a:lnTo>
                    <a:pt x="152202" y="179845"/>
                  </a:lnTo>
                  <a:lnTo>
                    <a:pt x="157727" y="176528"/>
                  </a:lnTo>
                  <a:close/>
                </a:path>
                <a:path w="277495" h="260350">
                  <a:moveTo>
                    <a:pt x="270417" y="120229"/>
                  </a:moveTo>
                  <a:lnTo>
                    <a:pt x="224486" y="120229"/>
                  </a:lnTo>
                  <a:lnTo>
                    <a:pt x="231307" y="126718"/>
                  </a:lnTo>
                  <a:lnTo>
                    <a:pt x="239911" y="130738"/>
                  </a:lnTo>
                  <a:lnTo>
                    <a:pt x="249413" y="131855"/>
                  </a:lnTo>
                  <a:lnTo>
                    <a:pt x="259019" y="129724"/>
                  </a:lnTo>
                  <a:lnTo>
                    <a:pt x="268590" y="123004"/>
                  </a:lnTo>
                  <a:lnTo>
                    <a:pt x="270417" y="120229"/>
                  </a:lnTo>
                  <a:close/>
                </a:path>
                <a:path w="277495" h="260350">
                  <a:moveTo>
                    <a:pt x="29432" y="72520"/>
                  </a:moveTo>
                  <a:lnTo>
                    <a:pt x="17847" y="74812"/>
                  </a:lnTo>
                  <a:lnTo>
                    <a:pt x="18172" y="74812"/>
                  </a:lnTo>
                  <a:lnTo>
                    <a:pt x="8851" y="80928"/>
                  </a:lnTo>
                  <a:lnTo>
                    <a:pt x="2290" y="90659"/>
                  </a:lnTo>
                  <a:lnTo>
                    <a:pt x="0" y="102199"/>
                  </a:lnTo>
                  <a:lnTo>
                    <a:pt x="2198" y="113324"/>
                  </a:lnTo>
                  <a:lnTo>
                    <a:pt x="8402" y="122791"/>
                  </a:lnTo>
                  <a:lnTo>
                    <a:pt x="18128" y="129356"/>
                  </a:lnTo>
                  <a:lnTo>
                    <a:pt x="27734" y="131538"/>
                  </a:lnTo>
                  <a:lnTo>
                    <a:pt x="37236" y="130507"/>
                  </a:lnTo>
                  <a:lnTo>
                    <a:pt x="45840" y="126505"/>
                  </a:lnTo>
                  <a:lnTo>
                    <a:pt x="52663" y="119860"/>
                  </a:lnTo>
                  <a:lnTo>
                    <a:pt x="91776" y="119860"/>
                  </a:lnTo>
                  <a:lnTo>
                    <a:pt x="59013" y="106138"/>
                  </a:lnTo>
                  <a:lnTo>
                    <a:pt x="58792" y="96896"/>
                  </a:lnTo>
                  <a:lnTo>
                    <a:pt x="58783" y="96527"/>
                  </a:lnTo>
                  <a:lnTo>
                    <a:pt x="55514" y="87573"/>
                  </a:lnTo>
                  <a:lnTo>
                    <a:pt x="49483" y="80070"/>
                  </a:lnTo>
                  <a:lnTo>
                    <a:pt x="40965" y="74812"/>
                  </a:lnTo>
                  <a:lnTo>
                    <a:pt x="29432" y="72520"/>
                  </a:lnTo>
                  <a:close/>
                </a:path>
                <a:path w="277495" h="260350">
                  <a:moveTo>
                    <a:pt x="247715" y="72889"/>
                  </a:moveTo>
                  <a:lnTo>
                    <a:pt x="218260" y="102199"/>
                  </a:lnTo>
                  <a:lnTo>
                    <a:pt x="218134" y="106507"/>
                  </a:lnTo>
                  <a:lnTo>
                    <a:pt x="170385" y="126505"/>
                  </a:lnTo>
                  <a:lnTo>
                    <a:pt x="208850" y="126505"/>
                  </a:lnTo>
                  <a:lnTo>
                    <a:pt x="224184" y="120229"/>
                  </a:lnTo>
                  <a:lnTo>
                    <a:pt x="270417" y="120229"/>
                  </a:lnTo>
                  <a:lnTo>
                    <a:pt x="274811" y="113555"/>
                  </a:lnTo>
                  <a:lnTo>
                    <a:pt x="277096" y="102516"/>
                  </a:lnTo>
                  <a:lnTo>
                    <a:pt x="274857" y="91028"/>
                  </a:lnTo>
                  <a:lnTo>
                    <a:pt x="268296" y="81296"/>
                  </a:lnTo>
                  <a:lnTo>
                    <a:pt x="258975" y="75181"/>
                  </a:lnTo>
                  <a:lnTo>
                    <a:pt x="259300" y="75181"/>
                  </a:lnTo>
                  <a:lnTo>
                    <a:pt x="247715" y="72889"/>
                  </a:lnTo>
                  <a:close/>
                </a:path>
                <a:path w="277495" h="260350">
                  <a:moveTo>
                    <a:pt x="138573" y="0"/>
                  </a:moveTo>
                  <a:lnTo>
                    <a:pt x="127132" y="2326"/>
                  </a:lnTo>
                  <a:lnTo>
                    <a:pt x="117762" y="8660"/>
                  </a:lnTo>
                  <a:lnTo>
                    <a:pt x="111432" y="18035"/>
                  </a:lnTo>
                  <a:lnTo>
                    <a:pt x="109107" y="29482"/>
                  </a:lnTo>
                  <a:lnTo>
                    <a:pt x="110799" y="39203"/>
                  </a:lnTo>
                  <a:lnTo>
                    <a:pt x="115460" y="47541"/>
                  </a:lnTo>
                  <a:lnTo>
                    <a:pt x="122470" y="53944"/>
                  </a:lnTo>
                  <a:lnTo>
                    <a:pt x="131207" y="57860"/>
                  </a:lnTo>
                  <a:lnTo>
                    <a:pt x="131207" y="108718"/>
                  </a:lnTo>
                  <a:lnTo>
                    <a:pt x="123570" y="110958"/>
                  </a:lnTo>
                  <a:lnTo>
                    <a:pt x="116796" y="114752"/>
                  </a:lnTo>
                  <a:lnTo>
                    <a:pt x="111058" y="119860"/>
                  </a:lnTo>
                  <a:lnTo>
                    <a:pt x="106529" y="126039"/>
                  </a:lnTo>
                  <a:lnTo>
                    <a:pt x="170345" y="126039"/>
                  </a:lnTo>
                  <a:lnTo>
                    <a:pt x="166037" y="120229"/>
                  </a:lnTo>
                  <a:lnTo>
                    <a:pt x="160213" y="115121"/>
                  </a:lnTo>
                  <a:lnTo>
                    <a:pt x="153422" y="111326"/>
                  </a:lnTo>
                  <a:lnTo>
                    <a:pt x="145940" y="109086"/>
                  </a:lnTo>
                  <a:lnTo>
                    <a:pt x="145940" y="57860"/>
                  </a:lnTo>
                  <a:lnTo>
                    <a:pt x="154676" y="53944"/>
                  </a:lnTo>
                  <a:lnTo>
                    <a:pt x="161686" y="47541"/>
                  </a:lnTo>
                  <a:lnTo>
                    <a:pt x="166348" y="39203"/>
                  </a:lnTo>
                  <a:lnTo>
                    <a:pt x="168040" y="29482"/>
                  </a:lnTo>
                  <a:lnTo>
                    <a:pt x="165715" y="18035"/>
                  </a:lnTo>
                  <a:lnTo>
                    <a:pt x="159384" y="8660"/>
                  </a:lnTo>
                  <a:lnTo>
                    <a:pt x="150015" y="2326"/>
                  </a:lnTo>
                  <a:lnTo>
                    <a:pt x="138573" y="0"/>
                  </a:lnTo>
                  <a:close/>
                </a:path>
              </a:pathLst>
            </a:custGeom>
            <a:solidFill>
              <a:srgbClr val="000000"/>
            </a:solidFill>
          </p:spPr>
          <p:txBody>
            <a:bodyPr wrap="square" lIns="0" tIns="0" rIns="0" bIns="0" rtlCol="0"/>
            <a:lstStyle/>
            <a:p>
              <a:endParaRPr/>
            </a:p>
          </p:txBody>
        </p:sp>
        <p:pic>
          <p:nvPicPr>
            <p:cNvPr id="15" name="object 19"/>
            <p:cNvPicPr/>
            <p:nvPr/>
          </p:nvPicPr>
          <p:blipFill>
            <a:blip r:embed="rId4" cstate="print"/>
            <a:stretch>
              <a:fillRect/>
            </a:stretch>
          </p:blipFill>
          <p:spPr>
            <a:xfrm>
              <a:off x="4573142" y="2119122"/>
              <a:ext cx="708545" cy="708532"/>
            </a:xfrm>
            <a:prstGeom prst="rect">
              <a:avLst/>
            </a:prstGeom>
          </p:spPr>
        </p:pic>
        <p:pic>
          <p:nvPicPr>
            <p:cNvPr id="16" name="object 20"/>
            <p:cNvPicPr/>
            <p:nvPr/>
          </p:nvPicPr>
          <p:blipFill>
            <a:blip r:embed="rId5" cstate="print"/>
            <a:stretch>
              <a:fillRect/>
            </a:stretch>
          </p:blipFill>
          <p:spPr>
            <a:xfrm>
              <a:off x="6347492" y="4417911"/>
              <a:ext cx="225384" cy="316201"/>
            </a:xfrm>
            <a:prstGeom prst="rect">
              <a:avLst/>
            </a:prstGeom>
          </p:spPr>
        </p:pic>
        <p:sp>
          <p:nvSpPr>
            <p:cNvPr id="17" name="object 21"/>
            <p:cNvSpPr/>
            <p:nvPr/>
          </p:nvSpPr>
          <p:spPr>
            <a:xfrm>
              <a:off x="6213855" y="2626448"/>
              <a:ext cx="1977389" cy="453390"/>
            </a:xfrm>
            <a:custGeom>
              <a:avLst/>
              <a:gdLst/>
              <a:ahLst/>
              <a:cxnLst/>
              <a:rect l="l" t="t" r="r" b="b"/>
              <a:pathLst>
                <a:path w="1977390" h="453389">
                  <a:moveTo>
                    <a:pt x="1977008" y="0"/>
                  </a:moveTo>
                  <a:lnTo>
                    <a:pt x="0" y="0"/>
                  </a:lnTo>
                  <a:lnTo>
                    <a:pt x="0" y="453174"/>
                  </a:lnTo>
                  <a:lnTo>
                    <a:pt x="1977008" y="453174"/>
                  </a:lnTo>
                  <a:lnTo>
                    <a:pt x="1977008" y="0"/>
                  </a:lnTo>
                  <a:close/>
                </a:path>
              </a:pathLst>
            </a:custGeom>
            <a:solidFill>
              <a:srgbClr val="D6E3BC"/>
            </a:solidFill>
          </p:spPr>
          <p:txBody>
            <a:bodyPr wrap="square" lIns="0" tIns="0" rIns="0" bIns="0" rtlCol="0"/>
            <a:lstStyle/>
            <a:p>
              <a:endParaRPr/>
            </a:p>
          </p:txBody>
        </p:sp>
      </p:grpSp>
      <p:sp>
        <p:nvSpPr>
          <p:cNvPr id="18" name="object 22"/>
          <p:cNvSpPr txBox="1"/>
          <p:nvPr/>
        </p:nvSpPr>
        <p:spPr>
          <a:xfrm>
            <a:off x="6672833" y="2584830"/>
            <a:ext cx="1440180" cy="513080"/>
          </a:xfrm>
          <a:prstGeom prst="rect">
            <a:avLst/>
          </a:prstGeom>
        </p:spPr>
        <p:txBody>
          <a:bodyPr vert="horz" wrap="square" lIns="0" tIns="12065" rIns="0" bIns="0" rtlCol="0">
            <a:spAutoFit/>
          </a:bodyPr>
          <a:lstStyle/>
          <a:p>
            <a:pPr marR="5080" algn="r">
              <a:lnSpc>
                <a:spcPct val="100000"/>
              </a:lnSpc>
              <a:spcBef>
                <a:spcPts val="95"/>
              </a:spcBef>
            </a:pPr>
            <a:r>
              <a:rPr sz="1600" b="1" dirty="0">
                <a:latin typeface="Calibri"/>
                <a:cs typeface="Calibri"/>
              </a:rPr>
              <a:t>Global</a:t>
            </a:r>
            <a:r>
              <a:rPr sz="1600" b="1" spc="-35" dirty="0">
                <a:latin typeface="Calibri"/>
                <a:cs typeface="Calibri"/>
              </a:rPr>
              <a:t> </a:t>
            </a:r>
            <a:r>
              <a:rPr sz="1600" b="1" spc="-10" dirty="0">
                <a:latin typeface="Calibri"/>
                <a:cs typeface="Calibri"/>
              </a:rPr>
              <a:t>Discovery</a:t>
            </a:r>
            <a:endParaRPr sz="1600">
              <a:latin typeface="Calibri"/>
              <a:cs typeface="Calibri"/>
            </a:endParaRPr>
          </a:p>
          <a:p>
            <a:pPr marR="5080" algn="r">
              <a:lnSpc>
                <a:spcPct val="100000"/>
              </a:lnSpc>
            </a:pPr>
            <a:r>
              <a:rPr sz="1600" b="1" spc="-10" dirty="0">
                <a:latin typeface="Calibri"/>
                <a:cs typeface="Calibri"/>
              </a:rPr>
              <a:t>Catalogue</a:t>
            </a:r>
            <a:endParaRPr sz="1600">
              <a:latin typeface="Calibri"/>
              <a:cs typeface="Calibri"/>
            </a:endParaRPr>
          </a:p>
        </p:txBody>
      </p:sp>
      <p:grpSp>
        <p:nvGrpSpPr>
          <p:cNvPr id="19" name="object 23"/>
          <p:cNvGrpSpPr/>
          <p:nvPr/>
        </p:nvGrpSpPr>
        <p:grpSpPr>
          <a:xfrm>
            <a:off x="5138928" y="2711175"/>
            <a:ext cx="2176780" cy="1931035"/>
            <a:chOff x="5138928" y="2711175"/>
            <a:chExt cx="2176780" cy="1931035"/>
          </a:xfrm>
        </p:grpSpPr>
        <p:sp>
          <p:nvSpPr>
            <p:cNvPr id="20" name="object 24"/>
            <p:cNvSpPr/>
            <p:nvPr/>
          </p:nvSpPr>
          <p:spPr>
            <a:xfrm>
              <a:off x="6300500" y="2711175"/>
              <a:ext cx="348615" cy="311150"/>
            </a:xfrm>
            <a:custGeom>
              <a:avLst/>
              <a:gdLst/>
              <a:ahLst/>
              <a:cxnLst/>
              <a:rect l="l" t="t" r="r" b="b"/>
              <a:pathLst>
                <a:path w="348615" h="311150">
                  <a:moveTo>
                    <a:pt x="206967" y="0"/>
                  </a:moveTo>
                  <a:lnTo>
                    <a:pt x="25128" y="63117"/>
                  </a:lnTo>
                  <a:lnTo>
                    <a:pt x="11898" y="101262"/>
                  </a:lnTo>
                  <a:lnTo>
                    <a:pt x="11977" y="108792"/>
                  </a:lnTo>
                  <a:lnTo>
                    <a:pt x="12613" y="114192"/>
                  </a:lnTo>
                  <a:lnTo>
                    <a:pt x="14087" y="120309"/>
                  </a:lnTo>
                  <a:lnTo>
                    <a:pt x="9913" y="124619"/>
                  </a:lnTo>
                  <a:lnTo>
                    <a:pt x="5290" y="131867"/>
                  </a:lnTo>
                  <a:lnTo>
                    <a:pt x="1543" y="142463"/>
                  </a:lnTo>
                  <a:lnTo>
                    <a:pt x="0" y="156817"/>
                  </a:lnTo>
                  <a:lnTo>
                    <a:pt x="816" y="167585"/>
                  </a:lnTo>
                  <a:lnTo>
                    <a:pt x="906" y="168576"/>
                  </a:lnTo>
                  <a:lnTo>
                    <a:pt x="3614" y="179789"/>
                  </a:lnTo>
                  <a:lnTo>
                    <a:pt x="8116" y="190509"/>
                  </a:lnTo>
                  <a:lnTo>
                    <a:pt x="14155" y="200163"/>
                  </a:lnTo>
                  <a:lnTo>
                    <a:pt x="14243" y="200726"/>
                  </a:lnTo>
                  <a:lnTo>
                    <a:pt x="12612" y="207078"/>
                  </a:lnTo>
                  <a:lnTo>
                    <a:pt x="11818" y="213682"/>
                  </a:lnTo>
                  <a:lnTo>
                    <a:pt x="11898" y="220309"/>
                  </a:lnTo>
                  <a:lnTo>
                    <a:pt x="22472" y="257579"/>
                  </a:lnTo>
                  <a:lnTo>
                    <a:pt x="153258" y="310950"/>
                  </a:lnTo>
                  <a:lnTo>
                    <a:pt x="155252" y="310950"/>
                  </a:lnTo>
                  <a:lnTo>
                    <a:pt x="175407" y="302802"/>
                  </a:lnTo>
                  <a:lnTo>
                    <a:pt x="154253" y="302802"/>
                  </a:lnTo>
                  <a:lnTo>
                    <a:pt x="29600" y="253728"/>
                  </a:lnTo>
                  <a:lnTo>
                    <a:pt x="19724" y="213682"/>
                  </a:lnTo>
                  <a:lnTo>
                    <a:pt x="20623" y="207078"/>
                  </a:lnTo>
                  <a:lnTo>
                    <a:pt x="22507" y="200726"/>
                  </a:lnTo>
                  <a:lnTo>
                    <a:pt x="22937" y="199376"/>
                  </a:lnTo>
                  <a:lnTo>
                    <a:pt x="22613" y="197902"/>
                  </a:lnTo>
                  <a:lnTo>
                    <a:pt x="7941" y="156817"/>
                  </a:lnTo>
                  <a:lnTo>
                    <a:pt x="9738" y="142849"/>
                  </a:lnTo>
                  <a:lnTo>
                    <a:pt x="22219" y="124354"/>
                  </a:lnTo>
                  <a:lnTo>
                    <a:pt x="22966" y="122465"/>
                  </a:lnTo>
                  <a:lnTo>
                    <a:pt x="22444" y="120706"/>
                  </a:lnTo>
                  <a:lnTo>
                    <a:pt x="20649" y="114384"/>
                  </a:lnTo>
                  <a:lnTo>
                    <a:pt x="19901" y="108792"/>
                  </a:lnTo>
                  <a:lnTo>
                    <a:pt x="19961" y="99979"/>
                  </a:lnTo>
                  <a:lnTo>
                    <a:pt x="21006" y="87922"/>
                  </a:lnTo>
                  <a:lnTo>
                    <a:pt x="21022" y="87739"/>
                  </a:lnTo>
                  <a:lnTo>
                    <a:pt x="23676" y="78613"/>
                  </a:lnTo>
                  <a:lnTo>
                    <a:pt x="23727" y="78438"/>
                  </a:lnTo>
                  <a:lnTo>
                    <a:pt x="26743" y="72792"/>
                  </a:lnTo>
                  <a:lnTo>
                    <a:pt x="28849" y="70230"/>
                  </a:lnTo>
                  <a:lnTo>
                    <a:pt x="206409" y="8267"/>
                  </a:lnTo>
                  <a:lnTo>
                    <a:pt x="229308" y="8267"/>
                  </a:lnTo>
                  <a:lnTo>
                    <a:pt x="207823" y="330"/>
                  </a:lnTo>
                  <a:lnTo>
                    <a:pt x="206967" y="0"/>
                  </a:lnTo>
                  <a:close/>
                </a:path>
                <a:path w="348615" h="311150">
                  <a:moveTo>
                    <a:pt x="341504" y="225292"/>
                  </a:moveTo>
                  <a:lnTo>
                    <a:pt x="318063" y="225292"/>
                  </a:lnTo>
                  <a:lnTo>
                    <a:pt x="332705" y="230583"/>
                  </a:lnTo>
                  <a:lnTo>
                    <a:pt x="154253" y="302802"/>
                  </a:lnTo>
                  <a:lnTo>
                    <a:pt x="175407" y="302802"/>
                  </a:lnTo>
                  <a:lnTo>
                    <a:pt x="347478" y="233239"/>
                  </a:lnTo>
                  <a:lnTo>
                    <a:pt x="348470" y="230927"/>
                  </a:lnTo>
                  <a:lnTo>
                    <a:pt x="347214" y="227839"/>
                  </a:lnTo>
                  <a:lnTo>
                    <a:pt x="346387" y="227019"/>
                  </a:lnTo>
                  <a:lnTo>
                    <a:pt x="341504" y="225292"/>
                  </a:lnTo>
                  <a:close/>
                </a:path>
                <a:path w="348615" h="311150">
                  <a:moveTo>
                    <a:pt x="35879" y="196658"/>
                  </a:moveTo>
                  <a:lnTo>
                    <a:pt x="33579" y="197660"/>
                  </a:lnTo>
                  <a:lnTo>
                    <a:pt x="32594" y="200163"/>
                  </a:lnTo>
                  <a:lnTo>
                    <a:pt x="32501" y="242465"/>
                  </a:lnTo>
                  <a:lnTo>
                    <a:pt x="33496" y="243930"/>
                  </a:lnTo>
                  <a:lnTo>
                    <a:pt x="153753" y="291304"/>
                  </a:lnTo>
                  <a:lnTo>
                    <a:pt x="154808" y="291304"/>
                  </a:lnTo>
                  <a:lnTo>
                    <a:pt x="175442" y="282961"/>
                  </a:lnTo>
                  <a:lnTo>
                    <a:pt x="154252" y="282961"/>
                  </a:lnTo>
                  <a:lnTo>
                    <a:pt x="40726" y="238237"/>
                  </a:lnTo>
                  <a:lnTo>
                    <a:pt x="40427" y="238237"/>
                  </a:lnTo>
                  <a:lnTo>
                    <a:pt x="40427" y="207078"/>
                  </a:lnTo>
                  <a:lnTo>
                    <a:pt x="62336" y="207078"/>
                  </a:lnTo>
                  <a:lnTo>
                    <a:pt x="35879" y="196658"/>
                  </a:lnTo>
                  <a:close/>
                </a:path>
                <a:path w="348615" h="311150">
                  <a:moveTo>
                    <a:pt x="323847" y="186477"/>
                  </a:moveTo>
                  <a:lnTo>
                    <a:pt x="315915" y="186477"/>
                  </a:lnTo>
                  <a:lnTo>
                    <a:pt x="315915" y="217597"/>
                  </a:lnTo>
                  <a:lnTo>
                    <a:pt x="154252" y="282961"/>
                  </a:lnTo>
                  <a:lnTo>
                    <a:pt x="175442" y="282961"/>
                  </a:lnTo>
                  <a:lnTo>
                    <a:pt x="318063" y="225292"/>
                  </a:lnTo>
                  <a:lnTo>
                    <a:pt x="341504" y="225292"/>
                  </a:lnTo>
                  <a:lnTo>
                    <a:pt x="323847" y="219026"/>
                  </a:lnTo>
                  <a:lnTo>
                    <a:pt x="323847" y="186477"/>
                  </a:lnTo>
                  <a:close/>
                </a:path>
                <a:path w="348615" h="311150">
                  <a:moveTo>
                    <a:pt x="62336" y="207078"/>
                  </a:moveTo>
                  <a:lnTo>
                    <a:pt x="40704" y="207078"/>
                  </a:lnTo>
                  <a:lnTo>
                    <a:pt x="153753" y="251622"/>
                  </a:lnTo>
                  <a:lnTo>
                    <a:pt x="154808" y="251622"/>
                  </a:lnTo>
                  <a:lnTo>
                    <a:pt x="175441" y="243278"/>
                  </a:lnTo>
                  <a:lnTo>
                    <a:pt x="154252" y="243278"/>
                  </a:lnTo>
                  <a:lnTo>
                    <a:pt x="62336" y="207078"/>
                  </a:lnTo>
                  <a:close/>
                </a:path>
                <a:path w="348615" h="311150">
                  <a:moveTo>
                    <a:pt x="343394" y="171139"/>
                  </a:moveTo>
                  <a:lnTo>
                    <a:pt x="308366" y="171139"/>
                  </a:lnTo>
                  <a:lnTo>
                    <a:pt x="325268" y="173917"/>
                  </a:lnTo>
                  <a:lnTo>
                    <a:pt x="154252" y="243278"/>
                  </a:lnTo>
                  <a:lnTo>
                    <a:pt x="175441" y="243278"/>
                  </a:lnTo>
                  <a:lnTo>
                    <a:pt x="315915" y="186477"/>
                  </a:lnTo>
                  <a:lnTo>
                    <a:pt x="323847" y="186477"/>
                  </a:lnTo>
                  <a:lnTo>
                    <a:pt x="323847" y="183223"/>
                  </a:lnTo>
                  <a:lnTo>
                    <a:pt x="343115" y="175071"/>
                  </a:lnTo>
                  <a:lnTo>
                    <a:pt x="344074" y="172743"/>
                  </a:lnTo>
                  <a:lnTo>
                    <a:pt x="343394" y="171139"/>
                  </a:lnTo>
                  <a:close/>
                </a:path>
                <a:path w="348615" h="311150">
                  <a:moveTo>
                    <a:pt x="24090" y="132575"/>
                  </a:moveTo>
                  <a:lnTo>
                    <a:pt x="23882" y="132575"/>
                  </a:lnTo>
                  <a:lnTo>
                    <a:pt x="21681" y="133534"/>
                  </a:lnTo>
                  <a:lnTo>
                    <a:pt x="20696" y="136037"/>
                  </a:lnTo>
                  <a:lnTo>
                    <a:pt x="20603" y="178973"/>
                  </a:lnTo>
                  <a:lnTo>
                    <a:pt x="21598" y="180438"/>
                  </a:lnTo>
                  <a:lnTo>
                    <a:pt x="153578" y="232422"/>
                  </a:lnTo>
                  <a:lnTo>
                    <a:pt x="154623" y="232422"/>
                  </a:lnTo>
                  <a:lnTo>
                    <a:pt x="175520" y="224092"/>
                  </a:lnTo>
                  <a:lnTo>
                    <a:pt x="154084" y="224092"/>
                  </a:lnTo>
                  <a:lnTo>
                    <a:pt x="28535" y="174638"/>
                  </a:lnTo>
                  <a:lnTo>
                    <a:pt x="28535" y="142849"/>
                  </a:lnTo>
                  <a:lnTo>
                    <a:pt x="50220" y="142849"/>
                  </a:lnTo>
                  <a:lnTo>
                    <a:pt x="24090" y="132575"/>
                  </a:lnTo>
                  <a:close/>
                </a:path>
                <a:path w="348615" h="311150">
                  <a:moveTo>
                    <a:pt x="311893" y="131867"/>
                  </a:moveTo>
                  <a:lnTo>
                    <a:pt x="303954" y="131867"/>
                  </a:lnTo>
                  <a:lnTo>
                    <a:pt x="303961" y="164337"/>
                  </a:lnTo>
                  <a:lnTo>
                    <a:pt x="154084" y="224092"/>
                  </a:lnTo>
                  <a:lnTo>
                    <a:pt x="175520" y="224092"/>
                  </a:lnTo>
                  <a:lnTo>
                    <a:pt x="308366" y="171139"/>
                  </a:lnTo>
                  <a:lnTo>
                    <a:pt x="343394" y="171139"/>
                  </a:lnTo>
                  <a:lnTo>
                    <a:pt x="342686" y="169469"/>
                  </a:lnTo>
                  <a:lnTo>
                    <a:pt x="341529" y="168577"/>
                  </a:lnTo>
                  <a:lnTo>
                    <a:pt x="311893" y="163676"/>
                  </a:lnTo>
                  <a:lnTo>
                    <a:pt x="311893" y="131867"/>
                  </a:lnTo>
                  <a:close/>
                </a:path>
                <a:path w="348615" h="311150">
                  <a:moveTo>
                    <a:pt x="50220" y="142849"/>
                  </a:moveTo>
                  <a:lnTo>
                    <a:pt x="28535" y="142849"/>
                  </a:lnTo>
                  <a:lnTo>
                    <a:pt x="153753" y="192098"/>
                  </a:lnTo>
                  <a:lnTo>
                    <a:pt x="154808" y="192098"/>
                  </a:lnTo>
                  <a:lnTo>
                    <a:pt x="175445" y="183755"/>
                  </a:lnTo>
                  <a:lnTo>
                    <a:pt x="154252" y="183755"/>
                  </a:lnTo>
                  <a:lnTo>
                    <a:pt x="50220" y="142849"/>
                  </a:lnTo>
                  <a:close/>
                </a:path>
                <a:path w="348615" h="311150">
                  <a:moveTo>
                    <a:pt x="341519" y="106246"/>
                  </a:moveTo>
                  <a:lnTo>
                    <a:pt x="318063" y="106246"/>
                  </a:lnTo>
                  <a:lnTo>
                    <a:pt x="332704" y="111537"/>
                  </a:lnTo>
                  <a:lnTo>
                    <a:pt x="154252" y="183755"/>
                  </a:lnTo>
                  <a:lnTo>
                    <a:pt x="175445" y="183755"/>
                  </a:lnTo>
                  <a:lnTo>
                    <a:pt x="303790" y="131867"/>
                  </a:lnTo>
                  <a:lnTo>
                    <a:pt x="311893" y="131867"/>
                  </a:lnTo>
                  <a:lnTo>
                    <a:pt x="311893" y="128583"/>
                  </a:lnTo>
                  <a:lnTo>
                    <a:pt x="347478" y="114192"/>
                  </a:lnTo>
                  <a:lnTo>
                    <a:pt x="348469" y="111881"/>
                  </a:lnTo>
                  <a:lnTo>
                    <a:pt x="347214" y="108792"/>
                  </a:lnTo>
                  <a:lnTo>
                    <a:pt x="346387" y="107972"/>
                  </a:lnTo>
                  <a:lnTo>
                    <a:pt x="341519" y="106246"/>
                  </a:lnTo>
                  <a:close/>
                </a:path>
                <a:path w="348615" h="311150">
                  <a:moveTo>
                    <a:pt x="35879" y="77611"/>
                  </a:moveTo>
                  <a:lnTo>
                    <a:pt x="33579" y="78613"/>
                  </a:lnTo>
                  <a:lnTo>
                    <a:pt x="32594" y="81117"/>
                  </a:lnTo>
                  <a:lnTo>
                    <a:pt x="32501" y="123418"/>
                  </a:lnTo>
                  <a:lnTo>
                    <a:pt x="33496" y="124883"/>
                  </a:lnTo>
                  <a:lnTo>
                    <a:pt x="153753" y="172257"/>
                  </a:lnTo>
                  <a:lnTo>
                    <a:pt x="154808" y="172257"/>
                  </a:lnTo>
                  <a:lnTo>
                    <a:pt x="175441" y="163914"/>
                  </a:lnTo>
                  <a:lnTo>
                    <a:pt x="154252" y="163914"/>
                  </a:lnTo>
                  <a:lnTo>
                    <a:pt x="40427" y="119073"/>
                  </a:lnTo>
                  <a:lnTo>
                    <a:pt x="40427" y="87922"/>
                  </a:lnTo>
                  <a:lnTo>
                    <a:pt x="62059" y="87922"/>
                  </a:lnTo>
                  <a:lnTo>
                    <a:pt x="35879" y="77611"/>
                  </a:lnTo>
                  <a:close/>
                </a:path>
                <a:path w="348615" h="311150">
                  <a:moveTo>
                    <a:pt x="323847" y="67430"/>
                  </a:moveTo>
                  <a:lnTo>
                    <a:pt x="315915" y="67430"/>
                  </a:lnTo>
                  <a:lnTo>
                    <a:pt x="315915" y="98551"/>
                  </a:lnTo>
                  <a:lnTo>
                    <a:pt x="154252" y="163914"/>
                  </a:lnTo>
                  <a:lnTo>
                    <a:pt x="175441" y="163914"/>
                  </a:lnTo>
                  <a:lnTo>
                    <a:pt x="318063" y="106246"/>
                  </a:lnTo>
                  <a:lnTo>
                    <a:pt x="341519" y="106246"/>
                  </a:lnTo>
                  <a:lnTo>
                    <a:pt x="323847" y="99979"/>
                  </a:lnTo>
                  <a:lnTo>
                    <a:pt x="323847" y="67430"/>
                  </a:lnTo>
                  <a:close/>
                </a:path>
                <a:path w="348615" h="311150">
                  <a:moveTo>
                    <a:pt x="62059" y="87922"/>
                  </a:moveTo>
                  <a:lnTo>
                    <a:pt x="40427" y="87922"/>
                  </a:lnTo>
                  <a:lnTo>
                    <a:pt x="153753" y="132575"/>
                  </a:lnTo>
                  <a:lnTo>
                    <a:pt x="154807" y="132575"/>
                  </a:lnTo>
                  <a:lnTo>
                    <a:pt x="175138" y="124354"/>
                  </a:lnTo>
                  <a:lnTo>
                    <a:pt x="154563" y="124354"/>
                  </a:lnTo>
                  <a:lnTo>
                    <a:pt x="62059" y="87922"/>
                  </a:lnTo>
                  <a:close/>
                </a:path>
                <a:path w="348615" h="311150">
                  <a:moveTo>
                    <a:pt x="229308" y="8267"/>
                  </a:moveTo>
                  <a:lnTo>
                    <a:pt x="206409" y="8267"/>
                  </a:lnTo>
                  <a:lnTo>
                    <a:pt x="328672" y="53442"/>
                  </a:lnTo>
                  <a:lnTo>
                    <a:pt x="153951" y="124354"/>
                  </a:lnTo>
                  <a:lnTo>
                    <a:pt x="175138" y="124354"/>
                  </a:lnTo>
                  <a:lnTo>
                    <a:pt x="315915" y="67430"/>
                  </a:lnTo>
                  <a:lnTo>
                    <a:pt x="323847" y="67430"/>
                  </a:lnTo>
                  <a:lnTo>
                    <a:pt x="323847" y="64176"/>
                  </a:lnTo>
                  <a:lnTo>
                    <a:pt x="343115" y="56024"/>
                  </a:lnTo>
                  <a:lnTo>
                    <a:pt x="344041" y="53696"/>
                  </a:lnTo>
                  <a:lnTo>
                    <a:pt x="342785" y="50667"/>
                  </a:lnTo>
                  <a:lnTo>
                    <a:pt x="341958" y="49880"/>
                  </a:lnTo>
                  <a:lnTo>
                    <a:pt x="229308" y="8267"/>
                  </a:lnTo>
                  <a:close/>
                </a:path>
              </a:pathLst>
            </a:custGeom>
            <a:solidFill>
              <a:srgbClr val="000000"/>
            </a:solidFill>
          </p:spPr>
          <p:txBody>
            <a:bodyPr wrap="square" lIns="0" tIns="0" rIns="0" bIns="0" rtlCol="0"/>
            <a:lstStyle/>
            <a:p>
              <a:endParaRPr/>
            </a:p>
          </p:txBody>
        </p:sp>
        <p:pic>
          <p:nvPicPr>
            <p:cNvPr id="21" name="object 25"/>
            <p:cNvPicPr/>
            <p:nvPr/>
          </p:nvPicPr>
          <p:blipFill>
            <a:blip r:embed="rId6" cstate="print"/>
            <a:stretch>
              <a:fillRect/>
            </a:stretch>
          </p:blipFill>
          <p:spPr>
            <a:xfrm>
              <a:off x="5138928" y="3608832"/>
              <a:ext cx="1109472" cy="233171"/>
            </a:xfrm>
            <a:prstGeom prst="rect">
              <a:avLst/>
            </a:prstGeom>
          </p:spPr>
        </p:pic>
        <p:sp>
          <p:nvSpPr>
            <p:cNvPr id="22" name="object 26"/>
            <p:cNvSpPr/>
            <p:nvPr/>
          </p:nvSpPr>
          <p:spPr>
            <a:xfrm>
              <a:off x="5257800" y="3669665"/>
              <a:ext cx="951865" cy="76200"/>
            </a:xfrm>
            <a:custGeom>
              <a:avLst/>
              <a:gdLst/>
              <a:ahLst/>
              <a:cxnLst/>
              <a:rect l="l" t="t" r="r" b="b"/>
              <a:pathLst>
                <a:path w="951864" h="76200">
                  <a:moveTo>
                    <a:pt x="76326" y="0"/>
                  </a:moveTo>
                  <a:lnTo>
                    <a:pt x="0" y="37973"/>
                  </a:lnTo>
                  <a:lnTo>
                    <a:pt x="76200" y="76200"/>
                  </a:lnTo>
                  <a:lnTo>
                    <a:pt x="76242" y="50810"/>
                  </a:lnTo>
                  <a:lnTo>
                    <a:pt x="63499" y="50810"/>
                  </a:lnTo>
                  <a:lnTo>
                    <a:pt x="63623" y="26162"/>
                  </a:lnTo>
                  <a:lnTo>
                    <a:pt x="63626" y="25410"/>
                  </a:lnTo>
                  <a:lnTo>
                    <a:pt x="76284" y="25410"/>
                  </a:lnTo>
                  <a:lnTo>
                    <a:pt x="76326" y="0"/>
                  </a:lnTo>
                  <a:close/>
                </a:path>
                <a:path w="951864" h="76200">
                  <a:moveTo>
                    <a:pt x="76284" y="25410"/>
                  </a:moveTo>
                  <a:lnTo>
                    <a:pt x="76242" y="50810"/>
                  </a:lnTo>
                  <a:lnTo>
                    <a:pt x="951738" y="51562"/>
                  </a:lnTo>
                  <a:lnTo>
                    <a:pt x="951738" y="26162"/>
                  </a:lnTo>
                  <a:lnTo>
                    <a:pt x="76284" y="25410"/>
                  </a:lnTo>
                  <a:close/>
                </a:path>
                <a:path w="951864" h="76200">
                  <a:moveTo>
                    <a:pt x="76284" y="25410"/>
                  </a:moveTo>
                  <a:lnTo>
                    <a:pt x="63626" y="25410"/>
                  </a:lnTo>
                  <a:lnTo>
                    <a:pt x="63623" y="26162"/>
                  </a:lnTo>
                  <a:lnTo>
                    <a:pt x="63499" y="50810"/>
                  </a:lnTo>
                  <a:lnTo>
                    <a:pt x="76242" y="50810"/>
                  </a:lnTo>
                  <a:lnTo>
                    <a:pt x="76284" y="25410"/>
                  </a:lnTo>
                  <a:close/>
                </a:path>
              </a:pathLst>
            </a:custGeom>
            <a:solidFill>
              <a:srgbClr val="D99593"/>
            </a:solidFill>
          </p:spPr>
          <p:txBody>
            <a:bodyPr wrap="square" lIns="0" tIns="0" rIns="0" bIns="0" rtlCol="0"/>
            <a:lstStyle/>
            <a:p>
              <a:endParaRPr/>
            </a:p>
          </p:txBody>
        </p:sp>
        <p:pic>
          <p:nvPicPr>
            <p:cNvPr id="23" name="object 27"/>
            <p:cNvPicPr/>
            <p:nvPr/>
          </p:nvPicPr>
          <p:blipFill>
            <a:blip r:embed="rId7" cstate="print"/>
            <a:stretch>
              <a:fillRect/>
            </a:stretch>
          </p:blipFill>
          <p:spPr>
            <a:xfrm>
              <a:off x="7080504" y="3835908"/>
              <a:ext cx="234670" cy="571500"/>
            </a:xfrm>
            <a:prstGeom prst="rect">
              <a:avLst/>
            </a:prstGeom>
          </p:spPr>
        </p:pic>
        <p:sp>
          <p:nvSpPr>
            <p:cNvPr id="24" name="object 28"/>
            <p:cNvSpPr/>
            <p:nvPr/>
          </p:nvSpPr>
          <p:spPr>
            <a:xfrm>
              <a:off x="7162546" y="3935094"/>
              <a:ext cx="76200" cy="414020"/>
            </a:xfrm>
            <a:custGeom>
              <a:avLst/>
              <a:gdLst/>
              <a:ahLst/>
              <a:cxnLst/>
              <a:rect l="l" t="t" r="r" b="b"/>
              <a:pathLst>
                <a:path w="76200" h="414020">
                  <a:moveTo>
                    <a:pt x="50673" y="63499"/>
                  </a:moveTo>
                  <a:lnTo>
                    <a:pt x="25273" y="63626"/>
                  </a:lnTo>
                  <a:lnTo>
                    <a:pt x="27050" y="413892"/>
                  </a:lnTo>
                  <a:lnTo>
                    <a:pt x="52451" y="413892"/>
                  </a:lnTo>
                  <a:lnTo>
                    <a:pt x="50738" y="76453"/>
                  </a:lnTo>
                  <a:lnTo>
                    <a:pt x="0" y="76453"/>
                  </a:lnTo>
                  <a:lnTo>
                    <a:pt x="50737" y="76200"/>
                  </a:lnTo>
                  <a:lnTo>
                    <a:pt x="50673" y="63499"/>
                  </a:lnTo>
                  <a:close/>
                </a:path>
                <a:path w="76200" h="414020">
                  <a:moveTo>
                    <a:pt x="37592" y="0"/>
                  </a:moveTo>
                  <a:lnTo>
                    <a:pt x="187" y="76072"/>
                  </a:lnTo>
                  <a:lnTo>
                    <a:pt x="124" y="76200"/>
                  </a:lnTo>
                  <a:lnTo>
                    <a:pt x="0" y="76453"/>
                  </a:lnTo>
                  <a:lnTo>
                    <a:pt x="25338" y="76453"/>
                  </a:lnTo>
                  <a:lnTo>
                    <a:pt x="25273" y="63626"/>
                  </a:lnTo>
                  <a:lnTo>
                    <a:pt x="69819" y="63499"/>
                  </a:lnTo>
                  <a:lnTo>
                    <a:pt x="37592" y="0"/>
                  </a:lnTo>
                  <a:close/>
                </a:path>
                <a:path w="76200" h="414020">
                  <a:moveTo>
                    <a:pt x="50737" y="76200"/>
                  </a:moveTo>
                  <a:lnTo>
                    <a:pt x="0" y="76453"/>
                  </a:lnTo>
                  <a:lnTo>
                    <a:pt x="50738" y="76453"/>
                  </a:lnTo>
                  <a:lnTo>
                    <a:pt x="50737" y="76200"/>
                  </a:lnTo>
                  <a:close/>
                </a:path>
                <a:path w="76200" h="414020">
                  <a:moveTo>
                    <a:pt x="69819" y="63499"/>
                  </a:moveTo>
                  <a:lnTo>
                    <a:pt x="50673" y="63499"/>
                  </a:lnTo>
                  <a:lnTo>
                    <a:pt x="50737" y="76200"/>
                  </a:lnTo>
                  <a:lnTo>
                    <a:pt x="76200" y="76072"/>
                  </a:lnTo>
                  <a:lnTo>
                    <a:pt x="69883" y="63626"/>
                  </a:lnTo>
                  <a:lnTo>
                    <a:pt x="69819" y="63499"/>
                  </a:lnTo>
                  <a:close/>
                </a:path>
              </a:pathLst>
            </a:custGeom>
            <a:solidFill>
              <a:srgbClr val="D99593"/>
            </a:solidFill>
          </p:spPr>
          <p:txBody>
            <a:bodyPr wrap="square" lIns="0" tIns="0" rIns="0" bIns="0" rtlCol="0"/>
            <a:lstStyle/>
            <a:p>
              <a:endParaRPr/>
            </a:p>
          </p:txBody>
        </p:sp>
        <p:pic>
          <p:nvPicPr>
            <p:cNvPr id="25" name="object 29"/>
            <p:cNvPicPr/>
            <p:nvPr/>
          </p:nvPicPr>
          <p:blipFill>
            <a:blip r:embed="rId8" cstate="print"/>
            <a:stretch>
              <a:fillRect/>
            </a:stretch>
          </p:blipFill>
          <p:spPr>
            <a:xfrm>
              <a:off x="7080504" y="3057118"/>
              <a:ext cx="234670" cy="559333"/>
            </a:xfrm>
            <a:prstGeom prst="rect">
              <a:avLst/>
            </a:prstGeom>
          </p:spPr>
        </p:pic>
        <p:sp>
          <p:nvSpPr>
            <p:cNvPr id="26" name="object 30"/>
            <p:cNvSpPr/>
            <p:nvPr/>
          </p:nvSpPr>
          <p:spPr>
            <a:xfrm>
              <a:off x="7162546" y="3079750"/>
              <a:ext cx="76200" cy="402590"/>
            </a:xfrm>
            <a:custGeom>
              <a:avLst/>
              <a:gdLst/>
              <a:ahLst/>
              <a:cxnLst/>
              <a:rect l="l" t="t" r="r" b="b"/>
              <a:pathLst>
                <a:path w="76200" h="402589">
                  <a:moveTo>
                    <a:pt x="0" y="325754"/>
                  </a:moveTo>
                  <a:lnTo>
                    <a:pt x="37592" y="402209"/>
                  </a:lnTo>
                  <a:lnTo>
                    <a:pt x="69808" y="338836"/>
                  </a:lnTo>
                  <a:lnTo>
                    <a:pt x="50673" y="338836"/>
                  </a:lnTo>
                  <a:lnTo>
                    <a:pt x="25273" y="338582"/>
                  </a:lnTo>
                  <a:lnTo>
                    <a:pt x="25339" y="325923"/>
                  </a:lnTo>
                  <a:lnTo>
                    <a:pt x="0" y="325754"/>
                  </a:lnTo>
                  <a:close/>
                </a:path>
                <a:path w="76200" h="402589">
                  <a:moveTo>
                    <a:pt x="25339" y="325923"/>
                  </a:moveTo>
                  <a:lnTo>
                    <a:pt x="25273" y="338582"/>
                  </a:lnTo>
                  <a:lnTo>
                    <a:pt x="50673" y="338836"/>
                  </a:lnTo>
                  <a:lnTo>
                    <a:pt x="50739" y="326093"/>
                  </a:lnTo>
                  <a:lnTo>
                    <a:pt x="25339" y="325923"/>
                  </a:lnTo>
                  <a:close/>
                </a:path>
                <a:path w="76200" h="402589">
                  <a:moveTo>
                    <a:pt x="50739" y="326093"/>
                  </a:moveTo>
                  <a:lnTo>
                    <a:pt x="50673" y="338836"/>
                  </a:lnTo>
                  <a:lnTo>
                    <a:pt x="69808" y="338836"/>
                  </a:lnTo>
                  <a:lnTo>
                    <a:pt x="76200" y="326263"/>
                  </a:lnTo>
                  <a:lnTo>
                    <a:pt x="50739" y="326093"/>
                  </a:lnTo>
                  <a:close/>
                </a:path>
                <a:path w="76200" h="402589">
                  <a:moveTo>
                    <a:pt x="52450" y="0"/>
                  </a:moveTo>
                  <a:lnTo>
                    <a:pt x="27050" y="0"/>
                  </a:lnTo>
                  <a:lnTo>
                    <a:pt x="25340" y="325754"/>
                  </a:lnTo>
                  <a:lnTo>
                    <a:pt x="25339" y="325923"/>
                  </a:lnTo>
                  <a:lnTo>
                    <a:pt x="50739" y="326093"/>
                  </a:lnTo>
                  <a:lnTo>
                    <a:pt x="52450" y="0"/>
                  </a:lnTo>
                  <a:close/>
                </a:path>
              </a:pathLst>
            </a:custGeom>
            <a:solidFill>
              <a:srgbClr val="D99593"/>
            </a:solidFill>
          </p:spPr>
          <p:txBody>
            <a:bodyPr wrap="square" lIns="0" tIns="0" rIns="0" bIns="0" rtlCol="0"/>
            <a:lstStyle/>
            <a:p>
              <a:endParaRPr/>
            </a:p>
          </p:txBody>
        </p:sp>
        <p:pic>
          <p:nvPicPr>
            <p:cNvPr id="27" name="object 31"/>
            <p:cNvPicPr/>
            <p:nvPr/>
          </p:nvPicPr>
          <p:blipFill>
            <a:blip r:embed="rId9" cstate="print"/>
            <a:stretch>
              <a:fillRect/>
            </a:stretch>
          </p:blipFill>
          <p:spPr>
            <a:xfrm>
              <a:off x="5138928" y="2820936"/>
              <a:ext cx="1121664" cy="1021067"/>
            </a:xfrm>
            <a:prstGeom prst="rect">
              <a:avLst/>
            </a:prstGeom>
          </p:spPr>
        </p:pic>
        <p:sp>
          <p:nvSpPr>
            <p:cNvPr id="28" name="object 32"/>
            <p:cNvSpPr/>
            <p:nvPr/>
          </p:nvSpPr>
          <p:spPr>
            <a:xfrm>
              <a:off x="5257800" y="2843657"/>
              <a:ext cx="964565" cy="864235"/>
            </a:xfrm>
            <a:custGeom>
              <a:avLst/>
              <a:gdLst/>
              <a:ahLst/>
              <a:cxnLst/>
              <a:rect l="l" t="t" r="r" b="b"/>
              <a:pathLst>
                <a:path w="964564" h="864235">
                  <a:moveTo>
                    <a:pt x="31496" y="784859"/>
                  </a:moveTo>
                  <a:lnTo>
                    <a:pt x="0" y="863980"/>
                  </a:lnTo>
                  <a:lnTo>
                    <a:pt x="82296" y="841628"/>
                  </a:lnTo>
                  <a:lnTo>
                    <a:pt x="72976" y="831214"/>
                  </a:lnTo>
                  <a:lnTo>
                    <a:pt x="55879" y="831214"/>
                  </a:lnTo>
                  <a:lnTo>
                    <a:pt x="38988" y="812291"/>
                  </a:lnTo>
                  <a:lnTo>
                    <a:pt x="48463" y="803821"/>
                  </a:lnTo>
                  <a:lnTo>
                    <a:pt x="31496" y="784859"/>
                  </a:lnTo>
                  <a:close/>
                </a:path>
                <a:path w="964564" h="864235">
                  <a:moveTo>
                    <a:pt x="48463" y="803821"/>
                  </a:moveTo>
                  <a:lnTo>
                    <a:pt x="38988" y="812291"/>
                  </a:lnTo>
                  <a:lnTo>
                    <a:pt x="55879" y="831214"/>
                  </a:lnTo>
                  <a:lnTo>
                    <a:pt x="65378" y="822723"/>
                  </a:lnTo>
                  <a:lnTo>
                    <a:pt x="48463" y="803821"/>
                  </a:lnTo>
                  <a:close/>
                </a:path>
                <a:path w="964564" h="864235">
                  <a:moveTo>
                    <a:pt x="65378" y="822723"/>
                  </a:moveTo>
                  <a:lnTo>
                    <a:pt x="55879" y="831214"/>
                  </a:lnTo>
                  <a:lnTo>
                    <a:pt x="72976" y="831214"/>
                  </a:lnTo>
                  <a:lnTo>
                    <a:pt x="65378" y="822723"/>
                  </a:lnTo>
                  <a:close/>
                </a:path>
                <a:path w="964564" h="864235">
                  <a:moveTo>
                    <a:pt x="947547" y="0"/>
                  </a:moveTo>
                  <a:lnTo>
                    <a:pt x="48463" y="803821"/>
                  </a:lnTo>
                  <a:lnTo>
                    <a:pt x="65378" y="822723"/>
                  </a:lnTo>
                  <a:lnTo>
                    <a:pt x="964438" y="18922"/>
                  </a:lnTo>
                  <a:lnTo>
                    <a:pt x="947547" y="0"/>
                  </a:lnTo>
                  <a:close/>
                </a:path>
              </a:pathLst>
            </a:custGeom>
            <a:solidFill>
              <a:srgbClr val="77923B"/>
            </a:solidFill>
          </p:spPr>
          <p:txBody>
            <a:bodyPr wrap="square" lIns="0" tIns="0" rIns="0" bIns="0" rtlCol="0"/>
            <a:lstStyle/>
            <a:p>
              <a:endParaRPr/>
            </a:p>
          </p:txBody>
        </p:sp>
        <p:pic>
          <p:nvPicPr>
            <p:cNvPr id="29" name="object 33"/>
            <p:cNvPicPr/>
            <p:nvPr/>
          </p:nvPicPr>
          <p:blipFill>
            <a:blip r:embed="rId10" cstate="print"/>
            <a:stretch>
              <a:fillRect/>
            </a:stretch>
          </p:blipFill>
          <p:spPr>
            <a:xfrm>
              <a:off x="5138928" y="3608806"/>
              <a:ext cx="1121664" cy="1033297"/>
            </a:xfrm>
            <a:prstGeom prst="rect">
              <a:avLst/>
            </a:prstGeom>
          </p:spPr>
        </p:pic>
        <p:sp>
          <p:nvSpPr>
            <p:cNvPr id="30" name="object 34"/>
            <p:cNvSpPr/>
            <p:nvPr/>
          </p:nvSpPr>
          <p:spPr>
            <a:xfrm>
              <a:off x="5257800" y="3707638"/>
              <a:ext cx="964565" cy="876935"/>
            </a:xfrm>
            <a:custGeom>
              <a:avLst/>
              <a:gdLst/>
              <a:ahLst/>
              <a:cxnLst/>
              <a:rect l="l" t="t" r="r" b="b"/>
              <a:pathLst>
                <a:path w="964564" h="876935">
                  <a:moveTo>
                    <a:pt x="65012" y="41791"/>
                  </a:moveTo>
                  <a:lnTo>
                    <a:pt x="47928" y="60655"/>
                  </a:lnTo>
                  <a:lnTo>
                    <a:pt x="947420" y="876935"/>
                  </a:lnTo>
                  <a:lnTo>
                    <a:pt x="964564" y="858138"/>
                  </a:lnTo>
                  <a:lnTo>
                    <a:pt x="65012" y="41791"/>
                  </a:lnTo>
                  <a:close/>
                </a:path>
                <a:path w="964564" h="876935">
                  <a:moveTo>
                    <a:pt x="0" y="0"/>
                  </a:moveTo>
                  <a:lnTo>
                    <a:pt x="30861" y="79501"/>
                  </a:lnTo>
                  <a:lnTo>
                    <a:pt x="47928" y="60655"/>
                  </a:lnTo>
                  <a:lnTo>
                    <a:pt x="38608" y="52197"/>
                  </a:lnTo>
                  <a:lnTo>
                    <a:pt x="55625" y="33274"/>
                  </a:lnTo>
                  <a:lnTo>
                    <a:pt x="72725" y="33274"/>
                  </a:lnTo>
                  <a:lnTo>
                    <a:pt x="82041" y="22987"/>
                  </a:lnTo>
                  <a:lnTo>
                    <a:pt x="0" y="0"/>
                  </a:lnTo>
                  <a:close/>
                </a:path>
                <a:path w="964564" h="876935">
                  <a:moveTo>
                    <a:pt x="55625" y="33274"/>
                  </a:moveTo>
                  <a:lnTo>
                    <a:pt x="38608" y="52197"/>
                  </a:lnTo>
                  <a:lnTo>
                    <a:pt x="47928" y="60655"/>
                  </a:lnTo>
                  <a:lnTo>
                    <a:pt x="65012" y="41791"/>
                  </a:lnTo>
                  <a:lnTo>
                    <a:pt x="55625" y="33274"/>
                  </a:lnTo>
                  <a:close/>
                </a:path>
                <a:path w="964564" h="876935">
                  <a:moveTo>
                    <a:pt x="72725" y="33274"/>
                  </a:moveTo>
                  <a:lnTo>
                    <a:pt x="55625" y="33274"/>
                  </a:lnTo>
                  <a:lnTo>
                    <a:pt x="65012" y="41791"/>
                  </a:lnTo>
                  <a:lnTo>
                    <a:pt x="72725" y="33274"/>
                  </a:lnTo>
                  <a:close/>
                </a:path>
              </a:pathLst>
            </a:custGeom>
            <a:solidFill>
              <a:srgbClr val="4F81BC"/>
            </a:solidFill>
          </p:spPr>
          <p:txBody>
            <a:bodyPr wrap="square" lIns="0" tIns="0" rIns="0" bIns="0" rtlCol="0"/>
            <a:lstStyle/>
            <a:p>
              <a:endParaRPr/>
            </a:p>
          </p:txBody>
        </p:sp>
      </p:grpSp>
      <p:sp>
        <p:nvSpPr>
          <p:cNvPr id="31" name="object 35"/>
          <p:cNvSpPr txBox="1"/>
          <p:nvPr/>
        </p:nvSpPr>
        <p:spPr>
          <a:xfrm>
            <a:off x="5693409" y="3527552"/>
            <a:ext cx="382905" cy="193675"/>
          </a:xfrm>
          <a:prstGeom prst="rect">
            <a:avLst/>
          </a:prstGeom>
        </p:spPr>
        <p:txBody>
          <a:bodyPr vert="horz" wrap="square" lIns="0" tIns="13335" rIns="0" bIns="0" rtlCol="0">
            <a:spAutoFit/>
          </a:bodyPr>
          <a:lstStyle/>
          <a:p>
            <a:pPr marL="12700">
              <a:lnSpc>
                <a:spcPct val="100000"/>
              </a:lnSpc>
              <a:spcBef>
                <a:spcPts val="105"/>
              </a:spcBef>
            </a:pPr>
            <a:r>
              <a:rPr sz="1100" b="1" spc="-20" dirty="0">
                <a:solidFill>
                  <a:srgbClr val="943735"/>
                </a:solidFill>
                <a:latin typeface="Calibri"/>
                <a:cs typeface="Calibri"/>
              </a:rPr>
              <a:t>MQTT</a:t>
            </a:r>
            <a:endParaRPr sz="1100">
              <a:latin typeface="Calibri"/>
              <a:cs typeface="Calibri"/>
            </a:endParaRPr>
          </a:p>
        </p:txBody>
      </p:sp>
      <p:grpSp>
        <p:nvGrpSpPr>
          <p:cNvPr id="32" name="object 36"/>
          <p:cNvGrpSpPr/>
          <p:nvPr/>
        </p:nvGrpSpPr>
        <p:grpSpPr>
          <a:xfrm>
            <a:off x="3478148" y="2961093"/>
            <a:ext cx="6781800" cy="1517015"/>
            <a:chOff x="3478148" y="2961093"/>
            <a:chExt cx="6781800" cy="1517015"/>
          </a:xfrm>
        </p:grpSpPr>
        <p:sp>
          <p:nvSpPr>
            <p:cNvPr id="33" name="object 37"/>
            <p:cNvSpPr/>
            <p:nvPr/>
          </p:nvSpPr>
          <p:spPr>
            <a:xfrm>
              <a:off x="5523864" y="3100831"/>
              <a:ext cx="234950" cy="255270"/>
            </a:xfrm>
            <a:custGeom>
              <a:avLst/>
              <a:gdLst/>
              <a:ahLst/>
              <a:cxnLst/>
              <a:rect l="l" t="t" r="r" b="b"/>
              <a:pathLst>
                <a:path w="234950" h="255270">
                  <a:moveTo>
                    <a:pt x="12954" y="182498"/>
                  </a:moveTo>
                  <a:lnTo>
                    <a:pt x="10795" y="182498"/>
                  </a:lnTo>
                  <a:lnTo>
                    <a:pt x="10413" y="182625"/>
                  </a:lnTo>
                  <a:lnTo>
                    <a:pt x="4952" y="187197"/>
                  </a:lnTo>
                  <a:lnTo>
                    <a:pt x="3683" y="188340"/>
                  </a:lnTo>
                  <a:lnTo>
                    <a:pt x="2667" y="189483"/>
                  </a:lnTo>
                  <a:lnTo>
                    <a:pt x="2032" y="190372"/>
                  </a:lnTo>
                  <a:lnTo>
                    <a:pt x="1270" y="191262"/>
                  </a:lnTo>
                  <a:lnTo>
                    <a:pt x="762" y="192023"/>
                  </a:lnTo>
                  <a:lnTo>
                    <a:pt x="381" y="192785"/>
                  </a:lnTo>
                  <a:lnTo>
                    <a:pt x="126" y="193420"/>
                  </a:lnTo>
                  <a:lnTo>
                    <a:pt x="0" y="194817"/>
                  </a:lnTo>
                  <a:lnTo>
                    <a:pt x="254" y="195325"/>
                  </a:lnTo>
                  <a:lnTo>
                    <a:pt x="59689" y="254762"/>
                  </a:lnTo>
                  <a:lnTo>
                    <a:pt x="60451" y="255269"/>
                  </a:lnTo>
                  <a:lnTo>
                    <a:pt x="61975" y="255269"/>
                  </a:lnTo>
                  <a:lnTo>
                    <a:pt x="72771" y="242315"/>
                  </a:lnTo>
                  <a:lnTo>
                    <a:pt x="72389" y="242062"/>
                  </a:lnTo>
                  <a:lnTo>
                    <a:pt x="47117" y="216662"/>
                  </a:lnTo>
                  <a:lnTo>
                    <a:pt x="57970" y="205866"/>
                  </a:lnTo>
                  <a:lnTo>
                    <a:pt x="36322" y="205866"/>
                  </a:lnTo>
                  <a:lnTo>
                    <a:pt x="12954" y="182498"/>
                  </a:lnTo>
                  <a:close/>
                </a:path>
                <a:path w="234950" h="255270">
                  <a:moveTo>
                    <a:pt x="96138" y="193420"/>
                  </a:moveTo>
                  <a:lnTo>
                    <a:pt x="70738" y="193420"/>
                  </a:lnTo>
                  <a:lnTo>
                    <a:pt x="95250" y="217931"/>
                  </a:lnTo>
                  <a:lnTo>
                    <a:pt x="95969" y="218693"/>
                  </a:lnTo>
                  <a:lnTo>
                    <a:pt x="96138" y="218947"/>
                  </a:lnTo>
                  <a:lnTo>
                    <a:pt x="96647" y="219075"/>
                  </a:lnTo>
                  <a:lnTo>
                    <a:pt x="98044" y="219075"/>
                  </a:lnTo>
                  <a:lnTo>
                    <a:pt x="98679" y="218693"/>
                  </a:lnTo>
                  <a:lnTo>
                    <a:pt x="98933" y="218693"/>
                  </a:lnTo>
                  <a:lnTo>
                    <a:pt x="100075" y="217931"/>
                  </a:lnTo>
                  <a:lnTo>
                    <a:pt x="100964" y="217169"/>
                  </a:lnTo>
                  <a:lnTo>
                    <a:pt x="101981" y="216534"/>
                  </a:lnTo>
                  <a:lnTo>
                    <a:pt x="105537" y="212978"/>
                  </a:lnTo>
                  <a:lnTo>
                    <a:pt x="107950" y="210184"/>
                  </a:lnTo>
                  <a:lnTo>
                    <a:pt x="108458" y="209295"/>
                  </a:lnTo>
                  <a:lnTo>
                    <a:pt x="108712" y="208660"/>
                  </a:lnTo>
                  <a:lnTo>
                    <a:pt x="109093" y="208025"/>
                  </a:lnTo>
                  <a:lnTo>
                    <a:pt x="109093" y="206628"/>
                  </a:lnTo>
                  <a:lnTo>
                    <a:pt x="108965" y="206120"/>
                  </a:lnTo>
                  <a:lnTo>
                    <a:pt x="108585" y="205866"/>
                  </a:lnTo>
                  <a:lnTo>
                    <a:pt x="96138" y="193420"/>
                  </a:lnTo>
                  <a:close/>
                </a:path>
                <a:path w="234950" h="255270">
                  <a:moveTo>
                    <a:pt x="48768" y="146176"/>
                  </a:moveTo>
                  <a:lnTo>
                    <a:pt x="47244" y="146176"/>
                  </a:lnTo>
                  <a:lnTo>
                    <a:pt x="46609" y="146557"/>
                  </a:lnTo>
                  <a:lnTo>
                    <a:pt x="45974" y="146812"/>
                  </a:lnTo>
                  <a:lnTo>
                    <a:pt x="45212" y="147446"/>
                  </a:lnTo>
                  <a:lnTo>
                    <a:pt x="44323" y="148081"/>
                  </a:lnTo>
                  <a:lnTo>
                    <a:pt x="43307" y="148843"/>
                  </a:lnTo>
                  <a:lnTo>
                    <a:pt x="42290" y="149732"/>
                  </a:lnTo>
                  <a:lnTo>
                    <a:pt x="39750" y="152272"/>
                  </a:lnTo>
                  <a:lnTo>
                    <a:pt x="38862" y="153415"/>
                  </a:lnTo>
                  <a:lnTo>
                    <a:pt x="37337" y="155193"/>
                  </a:lnTo>
                  <a:lnTo>
                    <a:pt x="36830" y="155955"/>
                  </a:lnTo>
                  <a:lnTo>
                    <a:pt x="36575" y="156590"/>
                  </a:lnTo>
                  <a:lnTo>
                    <a:pt x="36195" y="157225"/>
                  </a:lnTo>
                  <a:lnTo>
                    <a:pt x="36195" y="158750"/>
                  </a:lnTo>
                  <a:lnTo>
                    <a:pt x="36449" y="159130"/>
                  </a:lnTo>
                  <a:lnTo>
                    <a:pt x="59816" y="182498"/>
                  </a:lnTo>
                  <a:lnTo>
                    <a:pt x="59563" y="182498"/>
                  </a:lnTo>
                  <a:lnTo>
                    <a:pt x="36322" y="205866"/>
                  </a:lnTo>
                  <a:lnTo>
                    <a:pt x="57970" y="205866"/>
                  </a:lnTo>
                  <a:lnTo>
                    <a:pt x="70484" y="193420"/>
                  </a:lnTo>
                  <a:lnTo>
                    <a:pt x="96138" y="193420"/>
                  </a:lnTo>
                  <a:lnTo>
                    <a:pt x="49275" y="146557"/>
                  </a:lnTo>
                  <a:lnTo>
                    <a:pt x="48768" y="146176"/>
                  </a:lnTo>
                  <a:close/>
                </a:path>
                <a:path w="234950" h="255270">
                  <a:moveTo>
                    <a:pt x="108679" y="130428"/>
                  </a:moveTo>
                  <a:lnTo>
                    <a:pt x="83058" y="130428"/>
                  </a:lnTo>
                  <a:lnTo>
                    <a:pt x="133223" y="180720"/>
                  </a:lnTo>
                  <a:lnTo>
                    <a:pt x="133667" y="181101"/>
                  </a:lnTo>
                  <a:lnTo>
                    <a:pt x="134238" y="181482"/>
                  </a:lnTo>
                  <a:lnTo>
                    <a:pt x="135445" y="181482"/>
                  </a:lnTo>
                  <a:lnTo>
                    <a:pt x="136398" y="181101"/>
                  </a:lnTo>
                  <a:lnTo>
                    <a:pt x="137033" y="180720"/>
                  </a:lnTo>
                  <a:lnTo>
                    <a:pt x="137795" y="180212"/>
                  </a:lnTo>
                  <a:lnTo>
                    <a:pt x="138684" y="179450"/>
                  </a:lnTo>
                  <a:lnTo>
                    <a:pt x="139700" y="178815"/>
                  </a:lnTo>
                  <a:lnTo>
                    <a:pt x="146431" y="170941"/>
                  </a:lnTo>
                  <a:lnTo>
                    <a:pt x="146812" y="170306"/>
                  </a:lnTo>
                  <a:lnTo>
                    <a:pt x="146685" y="168401"/>
                  </a:lnTo>
                  <a:lnTo>
                    <a:pt x="146304" y="168147"/>
                  </a:lnTo>
                  <a:lnTo>
                    <a:pt x="108679" y="130428"/>
                  </a:lnTo>
                  <a:close/>
                </a:path>
                <a:path w="234950" h="255270">
                  <a:moveTo>
                    <a:pt x="102996" y="91058"/>
                  </a:moveTo>
                  <a:lnTo>
                    <a:pt x="101600" y="91058"/>
                  </a:lnTo>
                  <a:lnTo>
                    <a:pt x="56642" y="136016"/>
                  </a:lnTo>
                  <a:lnTo>
                    <a:pt x="56387" y="136397"/>
                  </a:lnTo>
                  <a:lnTo>
                    <a:pt x="56387" y="137667"/>
                  </a:lnTo>
                  <a:lnTo>
                    <a:pt x="56642" y="138302"/>
                  </a:lnTo>
                  <a:lnTo>
                    <a:pt x="56896" y="138810"/>
                  </a:lnTo>
                  <a:lnTo>
                    <a:pt x="57404" y="139445"/>
                  </a:lnTo>
                  <a:lnTo>
                    <a:pt x="57912" y="140207"/>
                  </a:lnTo>
                  <a:lnTo>
                    <a:pt x="59309" y="141858"/>
                  </a:lnTo>
                  <a:lnTo>
                    <a:pt x="61213" y="143763"/>
                  </a:lnTo>
                  <a:lnTo>
                    <a:pt x="62102" y="144525"/>
                  </a:lnTo>
                  <a:lnTo>
                    <a:pt x="62864" y="145033"/>
                  </a:lnTo>
                  <a:lnTo>
                    <a:pt x="63500" y="145668"/>
                  </a:lnTo>
                  <a:lnTo>
                    <a:pt x="65277" y="146557"/>
                  </a:lnTo>
                  <a:lnTo>
                    <a:pt x="66971" y="146557"/>
                  </a:lnTo>
                  <a:lnTo>
                    <a:pt x="67225" y="146176"/>
                  </a:lnTo>
                  <a:lnTo>
                    <a:pt x="67694" y="145668"/>
                  </a:lnTo>
                  <a:lnTo>
                    <a:pt x="83058" y="130428"/>
                  </a:lnTo>
                  <a:lnTo>
                    <a:pt x="108679" y="130428"/>
                  </a:lnTo>
                  <a:lnTo>
                    <a:pt x="95885" y="117601"/>
                  </a:lnTo>
                  <a:lnTo>
                    <a:pt x="111760" y="101726"/>
                  </a:lnTo>
                  <a:lnTo>
                    <a:pt x="112013" y="101345"/>
                  </a:lnTo>
                  <a:lnTo>
                    <a:pt x="112013" y="99948"/>
                  </a:lnTo>
                  <a:lnTo>
                    <a:pt x="109093" y="95884"/>
                  </a:lnTo>
                  <a:lnTo>
                    <a:pt x="108315" y="94995"/>
                  </a:lnTo>
                  <a:lnTo>
                    <a:pt x="106933" y="93598"/>
                  </a:lnTo>
                  <a:lnTo>
                    <a:pt x="107187" y="93598"/>
                  </a:lnTo>
                  <a:lnTo>
                    <a:pt x="105663" y="92582"/>
                  </a:lnTo>
                  <a:lnTo>
                    <a:pt x="104901" y="91947"/>
                  </a:lnTo>
                  <a:lnTo>
                    <a:pt x="104478" y="91693"/>
                  </a:lnTo>
                  <a:lnTo>
                    <a:pt x="102996" y="91058"/>
                  </a:lnTo>
                  <a:close/>
                </a:path>
                <a:path w="234950" h="255270">
                  <a:moveTo>
                    <a:pt x="170877" y="93598"/>
                  </a:moveTo>
                  <a:lnTo>
                    <a:pt x="145319" y="93598"/>
                  </a:lnTo>
                  <a:lnTo>
                    <a:pt x="182497" y="130682"/>
                  </a:lnTo>
                  <a:lnTo>
                    <a:pt x="183218" y="131444"/>
                  </a:lnTo>
                  <a:lnTo>
                    <a:pt x="183387" y="131698"/>
                  </a:lnTo>
                  <a:lnTo>
                    <a:pt x="183769" y="131825"/>
                  </a:lnTo>
                  <a:lnTo>
                    <a:pt x="185293" y="131825"/>
                  </a:lnTo>
                  <a:lnTo>
                    <a:pt x="185927" y="131444"/>
                  </a:lnTo>
                  <a:lnTo>
                    <a:pt x="186118" y="131444"/>
                  </a:lnTo>
                  <a:lnTo>
                    <a:pt x="196342" y="120776"/>
                  </a:lnTo>
                  <a:lnTo>
                    <a:pt x="196342" y="119252"/>
                  </a:lnTo>
                  <a:lnTo>
                    <a:pt x="196214" y="118871"/>
                  </a:lnTo>
                  <a:lnTo>
                    <a:pt x="195834" y="118617"/>
                  </a:lnTo>
                  <a:lnTo>
                    <a:pt x="171004" y="93725"/>
                  </a:lnTo>
                  <a:lnTo>
                    <a:pt x="170877" y="93598"/>
                  </a:lnTo>
                  <a:close/>
                </a:path>
                <a:path w="234950" h="255270">
                  <a:moveTo>
                    <a:pt x="119888" y="93598"/>
                  </a:moveTo>
                  <a:lnTo>
                    <a:pt x="110188" y="93598"/>
                  </a:lnTo>
                  <a:lnTo>
                    <a:pt x="110744" y="94233"/>
                  </a:lnTo>
                  <a:lnTo>
                    <a:pt x="111633" y="94995"/>
                  </a:lnTo>
                  <a:lnTo>
                    <a:pt x="112395" y="95503"/>
                  </a:lnTo>
                  <a:lnTo>
                    <a:pt x="113157" y="96138"/>
                  </a:lnTo>
                  <a:lnTo>
                    <a:pt x="114300" y="96773"/>
                  </a:lnTo>
                  <a:lnTo>
                    <a:pt x="114935" y="97027"/>
                  </a:lnTo>
                  <a:lnTo>
                    <a:pt x="116459" y="97027"/>
                  </a:lnTo>
                  <a:lnTo>
                    <a:pt x="119888" y="93598"/>
                  </a:lnTo>
                  <a:close/>
                </a:path>
                <a:path w="234950" h="255270">
                  <a:moveTo>
                    <a:pt x="223520" y="93598"/>
                  </a:moveTo>
                  <a:lnTo>
                    <a:pt x="222123" y="93598"/>
                  </a:lnTo>
                  <a:lnTo>
                    <a:pt x="222504" y="93725"/>
                  </a:lnTo>
                  <a:lnTo>
                    <a:pt x="223012" y="93725"/>
                  </a:lnTo>
                  <a:lnTo>
                    <a:pt x="223520" y="93598"/>
                  </a:lnTo>
                  <a:close/>
                </a:path>
                <a:path w="234950" h="255270">
                  <a:moveTo>
                    <a:pt x="109129" y="92582"/>
                  </a:moveTo>
                  <a:lnTo>
                    <a:pt x="105917" y="92582"/>
                  </a:lnTo>
                  <a:lnTo>
                    <a:pt x="106933" y="93598"/>
                  </a:lnTo>
                  <a:lnTo>
                    <a:pt x="110290" y="93598"/>
                  </a:lnTo>
                  <a:lnTo>
                    <a:pt x="109129" y="92582"/>
                  </a:lnTo>
                  <a:close/>
                </a:path>
                <a:path w="234950" h="255270">
                  <a:moveTo>
                    <a:pt x="144301" y="92582"/>
                  </a:moveTo>
                  <a:lnTo>
                    <a:pt x="120904" y="92582"/>
                  </a:lnTo>
                  <a:lnTo>
                    <a:pt x="119888" y="93598"/>
                  </a:lnTo>
                  <a:lnTo>
                    <a:pt x="145319" y="93598"/>
                  </a:lnTo>
                  <a:lnTo>
                    <a:pt x="144301" y="92582"/>
                  </a:lnTo>
                  <a:close/>
                </a:path>
                <a:path w="234950" h="255270">
                  <a:moveTo>
                    <a:pt x="220852" y="92582"/>
                  </a:moveTo>
                  <a:lnTo>
                    <a:pt x="169864" y="92582"/>
                  </a:lnTo>
                  <a:lnTo>
                    <a:pt x="170877" y="93598"/>
                  </a:lnTo>
                  <a:lnTo>
                    <a:pt x="221868" y="93598"/>
                  </a:lnTo>
                  <a:lnTo>
                    <a:pt x="220852" y="92582"/>
                  </a:lnTo>
                  <a:close/>
                </a:path>
                <a:path w="234950" h="255270">
                  <a:moveTo>
                    <a:pt x="203073" y="0"/>
                  </a:moveTo>
                  <a:lnTo>
                    <a:pt x="200151" y="380"/>
                  </a:lnTo>
                  <a:lnTo>
                    <a:pt x="197231" y="1396"/>
                  </a:lnTo>
                  <a:lnTo>
                    <a:pt x="194310" y="2285"/>
                  </a:lnTo>
                  <a:lnTo>
                    <a:pt x="191770" y="3428"/>
                  </a:lnTo>
                  <a:lnTo>
                    <a:pt x="187198" y="6476"/>
                  </a:lnTo>
                  <a:lnTo>
                    <a:pt x="185420" y="7873"/>
                  </a:lnTo>
                  <a:lnTo>
                    <a:pt x="183896" y="9016"/>
                  </a:lnTo>
                  <a:lnTo>
                    <a:pt x="180848" y="11810"/>
                  </a:lnTo>
                  <a:lnTo>
                    <a:pt x="163449" y="29209"/>
                  </a:lnTo>
                  <a:lnTo>
                    <a:pt x="162813" y="30606"/>
                  </a:lnTo>
                  <a:lnTo>
                    <a:pt x="162687" y="33654"/>
                  </a:lnTo>
                  <a:lnTo>
                    <a:pt x="163449" y="35178"/>
                  </a:lnTo>
                  <a:lnTo>
                    <a:pt x="220852" y="92582"/>
                  </a:lnTo>
                  <a:lnTo>
                    <a:pt x="221022" y="92582"/>
                  </a:lnTo>
                  <a:lnTo>
                    <a:pt x="221699" y="93598"/>
                  </a:lnTo>
                  <a:lnTo>
                    <a:pt x="223731" y="93598"/>
                  </a:lnTo>
                  <a:lnTo>
                    <a:pt x="225425" y="92582"/>
                  </a:lnTo>
                  <a:lnTo>
                    <a:pt x="226568" y="91693"/>
                  </a:lnTo>
                  <a:lnTo>
                    <a:pt x="227457" y="91058"/>
                  </a:lnTo>
                  <a:lnTo>
                    <a:pt x="232029" y="86487"/>
                  </a:lnTo>
                  <a:lnTo>
                    <a:pt x="232663" y="85597"/>
                  </a:lnTo>
                  <a:lnTo>
                    <a:pt x="233425" y="84708"/>
                  </a:lnTo>
                  <a:lnTo>
                    <a:pt x="233934" y="83819"/>
                  </a:lnTo>
                  <a:lnTo>
                    <a:pt x="234187" y="83184"/>
                  </a:lnTo>
                  <a:lnTo>
                    <a:pt x="234569" y="82550"/>
                  </a:lnTo>
                  <a:lnTo>
                    <a:pt x="234442" y="80644"/>
                  </a:lnTo>
                  <a:lnTo>
                    <a:pt x="234061" y="80390"/>
                  </a:lnTo>
                  <a:lnTo>
                    <a:pt x="214122" y="60325"/>
                  </a:lnTo>
                  <a:lnTo>
                    <a:pt x="223393" y="51053"/>
                  </a:lnTo>
                  <a:lnTo>
                    <a:pt x="223789" y="50545"/>
                  </a:lnTo>
                  <a:lnTo>
                    <a:pt x="204215" y="50545"/>
                  </a:lnTo>
                  <a:lnTo>
                    <a:pt x="183007" y="29337"/>
                  </a:lnTo>
                  <a:lnTo>
                    <a:pt x="189737" y="22605"/>
                  </a:lnTo>
                  <a:lnTo>
                    <a:pt x="191135" y="21335"/>
                  </a:lnTo>
                  <a:lnTo>
                    <a:pt x="192532" y="20319"/>
                  </a:lnTo>
                  <a:lnTo>
                    <a:pt x="193773" y="19303"/>
                  </a:lnTo>
                  <a:lnTo>
                    <a:pt x="194479" y="18922"/>
                  </a:lnTo>
                  <a:lnTo>
                    <a:pt x="195580" y="18414"/>
                  </a:lnTo>
                  <a:lnTo>
                    <a:pt x="197358" y="18033"/>
                  </a:lnTo>
                  <a:lnTo>
                    <a:pt x="198691" y="17652"/>
                  </a:lnTo>
                  <a:lnTo>
                    <a:pt x="229408" y="17652"/>
                  </a:lnTo>
                  <a:lnTo>
                    <a:pt x="228473" y="15493"/>
                  </a:lnTo>
                  <a:lnTo>
                    <a:pt x="225933" y="11810"/>
                  </a:lnTo>
                  <a:lnTo>
                    <a:pt x="222376" y="8381"/>
                  </a:lnTo>
                  <a:lnTo>
                    <a:pt x="219837" y="5841"/>
                  </a:lnTo>
                  <a:lnTo>
                    <a:pt x="217170" y="3809"/>
                  </a:lnTo>
                  <a:lnTo>
                    <a:pt x="214375" y="2539"/>
                  </a:lnTo>
                  <a:lnTo>
                    <a:pt x="211709" y="1142"/>
                  </a:lnTo>
                  <a:lnTo>
                    <a:pt x="208787" y="380"/>
                  </a:lnTo>
                  <a:lnTo>
                    <a:pt x="207454" y="380"/>
                  </a:lnTo>
                  <a:lnTo>
                    <a:pt x="203073" y="0"/>
                  </a:lnTo>
                  <a:close/>
                </a:path>
                <a:path w="234950" h="255270">
                  <a:moveTo>
                    <a:pt x="153162" y="41655"/>
                  </a:moveTo>
                  <a:lnTo>
                    <a:pt x="151002" y="41655"/>
                  </a:lnTo>
                  <a:lnTo>
                    <a:pt x="106172" y="86487"/>
                  </a:lnTo>
                  <a:lnTo>
                    <a:pt x="106299" y="88645"/>
                  </a:lnTo>
                  <a:lnTo>
                    <a:pt x="106552" y="89280"/>
                  </a:lnTo>
                  <a:lnTo>
                    <a:pt x="106934" y="89915"/>
                  </a:lnTo>
                  <a:lnTo>
                    <a:pt x="107569" y="90677"/>
                  </a:lnTo>
                  <a:lnTo>
                    <a:pt x="107823" y="91058"/>
                  </a:lnTo>
                  <a:lnTo>
                    <a:pt x="108294" y="91693"/>
                  </a:lnTo>
                  <a:lnTo>
                    <a:pt x="109056" y="92582"/>
                  </a:lnTo>
                  <a:lnTo>
                    <a:pt x="120904" y="92582"/>
                  </a:lnTo>
                  <a:lnTo>
                    <a:pt x="132587" y="80898"/>
                  </a:lnTo>
                  <a:lnTo>
                    <a:pt x="158209" y="80898"/>
                  </a:lnTo>
                  <a:lnTo>
                    <a:pt x="145414" y="68071"/>
                  </a:lnTo>
                  <a:lnTo>
                    <a:pt x="161417" y="52069"/>
                  </a:lnTo>
                  <a:lnTo>
                    <a:pt x="161534" y="50545"/>
                  </a:lnTo>
                  <a:lnTo>
                    <a:pt x="161289" y="49783"/>
                  </a:lnTo>
                  <a:lnTo>
                    <a:pt x="161036" y="49275"/>
                  </a:lnTo>
                  <a:lnTo>
                    <a:pt x="160655" y="48640"/>
                  </a:lnTo>
                  <a:lnTo>
                    <a:pt x="160020" y="47878"/>
                  </a:lnTo>
                  <a:lnTo>
                    <a:pt x="159512" y="47116"/>
                  </a:lnTo>
                  <a:lnTo>
                    <a:pt x="158750" y="46227"/>
                  </a:lnTo>
                  <a:lnTo>
                    <a:pt x="157734" y="45338"/>
                  </a:lnTo>
                  <a:lnTo>
                    <a:pt x="156845" y="44322"/>
                  </a:lnTo>
                  <a:lnTo>
                    <a:pt x="155194" y="42925"/>
                  </a:lnTo>
                  <a:lnTo>
                    <a:pt x="154432" y="42417"/>
                  </a:lnTo>
                  <a:lnTo>
                    <a:pt x="153797" y="41909"/>
                  </a:lnTo>
                  <a:lnTo>
                    <a:pt x="153162" y="41655"/>
                  </a:lnTo>
                  <a:close/>
                </a:path>
                <a:path w="234950" h="255270">
                  <a:moveTo>
                    <a:pt x="158209" y="80898"/>
                  </a:moveTo>
                  <a:lnTo>
                    <a:pt x="132587" y="80898"/>
                  </a:lnTo>
                  <a:lnTo>
                    <a:pt x="144301" y="92582"/>
                  </a:lnTo>
                  <a:lnTo>
                    <a:pt x="169864" y="92582"/>
                  </a:lnTo>
                  <a:lnTo>
                    <a:pt x="158209" y="80898"/>
                  </a:lnTo>
                  <a:close/>
                </a:path>
                <a:path w="234950" h="255270">
                  <a:moveTo>
                    <a:pt x="229408" y="17652"/>
                  </a:moveTo>
                  <a:lnTo>
                    <a:pt x="201168" y="17652"/>
                  </a:lnTo>
                  <a:lnTo>
                    <a:pt x="203885" y="18414"/>
                  </a:lnTo>
                  <a:lnTo>
                    <a:pt x="205612" y="18922"/>
                  </a:lnTo>
                  <a:lnTo>
                    <a:pt x="207772" y="20319"/>
                  </a:lnTo>
                  <a:lnTo>
                    <a:pt x="209931" y="22605"/>
                  </a:lnTo>
                  <a:lnTo>
                    <a:pt x="211582" y="24129"/>
                  </a:lnTo>
                  <a:lnTo>
                    <a:pt x="212851" y="25907"/>
                  </a:lnTo>
                  <a:lnTo>
                    <a:pt x="213740" y="27685"/>
                  </a:lnTo>
                  <a:lnTo>
                    <a:pt x="214757" y="29590"/>
                  </a:lnTo>
                  <a:lnTo>
                    <a:pt x="215264" y="31368"/>
                  </a:lnTo>
                  <a:lnTo>
                    <a:pt x="215375" y="35178"/>
                  </a:lnTo>
                  <a:lnTo>
                    <a:pt x="215137" y="36956"/>
                  </a:lnTo>
                  <a:lnTo>
                    <a:pt x="214249" y="38862"/>
                  </a:lnTo>
                  <a:lnTo>
                    <a:pt x="213487" y="40766"/>
                  </a:lnTo>
                  <a:lnTo>
                    <a:pt x="211962" y="42798"/>
                  </a:lnTo>
                  <a:lnTo>
                    <a:pt x="204215" y="50545"/>
                  </a:lnTo>
                  <a:lnTo>
                    <a:pt x="223789" y="50545"/>
                  </a:lnTo>
                  <a:lnTo>
                    <a:pt x="226468" y="47116"/>
                  </a:lnTo>
                  <a:lnTo>
                    <a:pt x="226949" y="46227"/>
                  </a:lnTo>
                  <a:lnTo>
                    <a:pt x="228600" y="42925"/>
                  </a:lnTo>
                  <a:lnTo>
                    <a:pt x="230759" y="38862"/>
                  </a:lnTo>
                  <a:lnTo>
                    <a:pt x="231828" y="35178"/>
                  </a:lnTo>
                  <a:lnTo>
                    <a:pt x="231983" y="33654"/>
                  </a:lnTo>
                  <a:lnTo>
                    <a:pt x="232008" y="33273"/>
                  </a:lnTo>
                  <a:lnTo>
                    <a:pt x="232131" y="31368"/>
                  </a:lnTo>
                  <a:lnTo>
                    <a:pt x="232246" y="29590"/>
                  </a:lnTo>
                  <a:lnTo>
                    <a:pt x="232369" y="27685"/>
                  </a:lnTo>
                  <a:lnTo>
                    <a:pt x="232410" y="27050"/>
                  </a:lnTo>
                  <a:lnTo>
                    <a:pt x="231648" y="23113"/>
                  </a:lnTo>
                  <a:lnTo>
                    <a:pt x="230124" y="19303"/>
                  </a:lnTo>
                  <a:lnTo>
                    <a:pt x="229408" y="17652"/>
                  </a:lnTo>
                  <a:close/>
                </a:path>
              </a:pathLst>
            </a:custGeom>
            <a:solidFill>
              <a:srgbClr val="4F6128"/>
            </a:solidFill>
          </p:spPr>
          <p:txBody>
            <a:bodyPr wrap="square" lIns="0" tIns="0" rIns="0" bIns="0" rtlCol="0"/>
            <a:lstStyle/>
            <a:p>
              <a:endParaRPr/>
            </a:p>
          </p:txBody>
        </p:sp>
        <p:sp>
          <p:nvSpPr>
            <p:cNvPr id="34" name="object 38"/>
            <p:cNvSpPr/>
            <p:nvPr/>
          </p:nvSpPr>
          <p:spPr>
            <a:xfrm>
              <a:off x="5712967" y="4001515"/>
              <a:ext cx="259715" cy="229870"/>
            </a:xfrm>
            <a:custGeom>
              <a:avLst/>
              <a:gdLst/>
              <a:ahLst/>
              <a:cxnLst/>
              <a:rect l="l" t="t" r="r" b="b"/>
              <a:pathLst>
                <a:path w="259714" h="229870">
                  <a:moveTo>
                    <a:pt x="229235" y="157479"/>
                  </a:moveTo>
                  <a:lnTo>
                    <a:pt x="223266" y="157479"/>
                  </a:lnTo>
                  <a:lnTo>
                    <a:pt x="221742" y="160019"/>
                  </a:lnTo>
                  <a:lnTo>
                    <a:pt x="167259" y="217169"/>
                  </a:lnTo>
                  <a:lnTo>
                    <a:pt x="166878" y="218439"/>
                  </a:lnTo>
                  <a:lnTo>
                    <a:pt x="166624" y="218439"/>
                  </a:lnTo>
                  <a:lnTo>
                    <a:pt x="166624" y="219709"/>
                  </a:lnTo>
                  <a:lnTo>
                    <a:pt x="166751" y="219709"/>
                  </a:lnTo>
                  <a:lnTo>
                    <a:pt x="167132" y="220979"/>
                  </a:lnTo>
                  <a:lnTo>
                    <a:pt x="167386" y="220979"/>
                  </a:lnTo>
                  <a:lnTo>
                    <a:pt x="169545" y="223519"/>
                  </a:lnTo>
                  <a:lnTo>
                    <a:pt x="171831" y="226059"/>
                  </a:lnTo>
                  <a:lnTo>
                    <a:pt x="174244" y="228599"/>
                  </a:lnTo>
                  <a:lnTo>
                    <a:pt x="176022" y="229869"/>
                  </a:lnTo>
                  <a:lnTo>
                    <a:pt x="180086" y="229869"/>
                  </a:lnTo>
                  <a:lnTo>
                    <a:pt x="199644" y="209549"/>
                  </a:lnTo>
                  <a:lnTo>
                    <a:pt x="223139" y="209549"/>
                  </a:lnTo>
                  <a:lnTo>
                    <a:pt x="221107" y="208279"/>
                  </a:lnTo>
                  <a:lnTo>
                    <a:pt x="219202" y="208279"/>
                  </a:lnTo>
                  <a:lnTo>
                    <a:pt x="217170" y="207009"/>
                  </a:lnTo>
                  <a:lnTo>
                    <a:pt x="215137" y="204469"/>
                  </a:lnTo>
                  <a:lnTo>
                    <a:pt x="209169" y="199389"/>
                  </a:lnTo>
                  <a:lnTo>
                    <a:pt x="229743" y="177799"/>
                  </a:lnTo>
                  <a:lnTo>
                    <a:pt x="250062" y="177799"/>
                  </a:lnTo>
                  <a:lnTo>
                    <a:pt x="248793" y="176529"/>
                  </a:lnTo>
                  <a:lnTo>
                    <a:pt x="247396" y="175259"/>
                  </a:lnTo>
                  <a:lnTo>
                    <a:pt x="245872" y="172719"/>
                  </a:lnTo>
                  <a:lnTo>
                    <a:pt x="229235" y="157479"/>
                  </a:lnTo>
                  <a:close/>
                </a:path>
                <a:path w="259714" h="229870">
                  <a:moveTo>
                    <a:pt x="250062" y="177799"/>
                  </a:moveTo>
                  <a:lnTo>
                    <a:pt x="229743" y="177799"/>
                  </a:lnTo>
                  <a:lnTo>
                    <a:pt x="236728" y="184149"/>
                  </a:lnTo>
                  <a:lnTo>
                    <a:pt x="237998" y="185419"/>
                  </a:lnTo>
                  <a:lnTo>
                    <a:pt x="239014" y="186689"/>
                  </a:lnTo>
                  <a:lnTo>
                    <a:pt x="240157" y="187959"/>
                  </a:lnTo>
                  <a:lnTo>
                    <a:pt x="241046" y="189229"/>
                  </a:lnTo>
                  <a:lnTo>
                    <a:pt x="242062" y="193039"/>
                  </a:lnTo>
                  <a:lnTo>
                    <a:pt x="241935" y="195579"/>
                  </a:lnTo>
                  <a:lnTo>
                    <a:pt x="241427" y="196849"/>
                  </a:lnTo>
                  <a:lnTo>
                    <a:pt x="240792" y="199389"/>
                  </a:lnTo>
                  <a:lnTo>
                    <a:pt x="239522" y="201929"/>
                  </a:lnTo>
                  <a:lnTo>
                    <a:pt x="237362" y="204469"/>
                  </a:lnTo>
                  <a:lnTo>
                    <a:pt x="235839" y="205739"/>
                  </a:lnTo>
                  <a:lnTo>
                    <a:pt x="232283" y="208279"/>
                  </a:lnTo>
                  <a:lnTo>
                    <a:pt x="230505" y="208279"/>
                  </a:lnTo>
                  <a:lnTo>
                    <a:pt x="228727" y="209549"/>
                  </a:lnTo>
                  <a:lnTo>
                    <a:pt x="199644" y="209549"/>
                  </a:lnTo>
                  <a:lnTo>
                    <a:pt x="205105" y="214629"/>
                  </a:lnTo>
                  <a:lnTo>
                    <a:pt x="209296" y="218439"/>
                  </a:lnTo>
                  <a:lnTo>
                    <a:pt x="213487" y="220979"/>
                  </a:lnTo>
                  <a:lnTo>
                    <a:pt x="217551" y="223519"/>
                  </a:lnTo>
                  <a:lnTo>
                    <a:pt x="225679" y="226059"/>
                  </a:lnTo>
                  <a:lnTo>
                    <a:pt x="237490" y="226059"/>
                  </a:lnTo>
                  <a:lnTo>
                    <a:pt x="241173" y="223519"/>
                  </a:lnTo>
                  <a:lnTo>
                    <a:pt x="244983" y="222249"/>
                  </a:lnTo>
                  <a:lnTo>
                    <a:pt x="248539" y="219709"/>
                  </a:lnTo>
                  <a:lnTo>
                    <a:pt x="251968" y="215899"/>
                  </a:lnTo>
                  <a:lnTo>
                    <a:pt x="254381" y="213359"/>
                  </a:lnTo>
                  <a:lnTo>
                    <a:pt x="256286" y="210819"/>
                  </a:lnTo>
                  <a:lnTo>
                    <a:pt x="258826" y="204469"/>
                  </a:lnTo>
                  <a:lnTo>
                    <a:pt x="259461" y="201929"/>
                  </a:lnTo>
                  <a:lnTo>
                    <a:pt x="259461" y="195579"/>
                  </a:lnTo>
                  <a:lnTo>
                    <a:pt x="259207" y="193039"/>
                  </a:lnTo>
                  <a:lnTo>
                    <a:pt x="257175" y="187959"/>
                  </a:lnTo>
                  <a:lnTo>
                    <a:pt x="255905" y="185419"/>
                  </a:lnTo>
                  <a:lnTo>
                    <a:pt x="254254" y="182879"/>
                  </a:lnTo>
                  <a:lnTo>
                    <a:pt x="252730" y="180339"/>
                  </a:lnTo>
                  <a:lnTo>
                    <a:pt x="251333" y="179069"/>
                  </a:lnTo>
                  <a:lnTo>
                    <a:pt x="250062" y="177799"/>
                  </a:lnTo>
                  <a:close/>
                </a:path>
                <a:path w="259714" h="229870">
                  <a:moveTo>
                    <a:pt x="169799" y="101599"/>
                  </a:moveTo>
                  <a:lnTo>
                    <a:pt x="169037" y="101599"/>
                  </a:lnTo>
                  <a:lnTo>
                    <a:pt x="168529" y="102869"/>
                  </a:lnTo>
                  <a:lnTo>
                    <a:pt x="166751" y="102869"/>
                  </a:lnTo>
                  <a:lnTo>
                    <a:pt x="165989" y="104139"/>
                  </a:lnTo>
                  <a:lnTo>
                    <a:pt x="165354" y="104139"/>
                  </a:lnTo>
                  <a:lnTo>
                    <a:pt x="163576" y="106679"/>
                  </a:lnTo>
                  <a:lnTo>
                    <a:pt x="162560" y="106679"/>
                  </a:lnTo>
                  <a:lnTo>
                    <a:pt x="161290" y="109219"/>
                  </a:lnTo>
                  <a:lnTo>
                    <a:pt x="160782" y="109219"/>
                  </a:lnTo>
                  <a:lnTo>
                    <a:pt x="160401" y="110489"/>
                  </a:lnTo>
                  <a:lnTo>
                    <a:pt x="160147" y="110489"/>
                  </a:lnTo>
                  <a:lnTo>
                    <a:pt x="159893" y="111759"/>
                  </a:lnTo>
                  <a:lnTo>
                    <a:pt x="159893" y="113029"/>
                  </a:lnTo>
                  <a:lnTo>
                    <a:pt x="160401" y="113029"/>
                  </a:lnTo>
                  <a:lnTo>
                    <a:pt x="176657" y="128269"/>
                  </a:lnTo>
                  <a:lnTo>
                    <a:pt x="127762" y="180339"/>
                  </a:lnTo>
                  <a:lnTo>
                    <a:pt x="127254" y="181609"/>
                  </a:lnTo>
                  <a:lnTo>
                    <a:pt x="127381" y="182879"/>
                  </a:lnTo>
                  <a:lnTo>
                    <a:pt x="127762" y="182879"/>
                  </a:lnTo>
                  <a:lnTo>
                    <a:pt x="128016" y="184149"/>
                  </a:lnTo>
                  <a:lnTo>
                    <a:pt x="130175" y="186689"/>
                  </a:lnTo>
                  <a:lnTo>
                    <a:pt x="131191" y="187959"/>
                  </a:lnTo>
                  <a:lnTo>
                    <a:pt x="132334" y="189229"/>
                  </a:lnTo>
                  <a:lnTo>
                    <a:pt x="133604" y="190499"/>
                  </a:lnTo>
                  <a:lnTo>
                    <a:pt x="135762" y="191769"/>
                  </a:lnTo>
                  <a:lnTo>
                    <a:pt x="136652" y="191769"/>
                  </a:lnTo>
                  <a:lnTo>
                    <a:pt x="137414" y="193039"/>
                  </a:lnTo>
                  <a:lnTo>
                    <a:pt x="140970" y="193039"/>
                  </a:lnTo>
                  <a:lnTo>
                    <a:pt x="189865" y="140969"/>
                  </a:lnTo>
                  <a:lnTo>
                    <a:pt x="211893" y="140969"/>
                  </a:lnTo>
                  <a:lnTo>
                    <a:pt x="170561" y="102869"/>
                  </a:lnTo>
                  <a:lnTo>
                    <a:pt x="169799" y="101599"/>
                  </a:lnTo>
                  <a:close/>
                </a:path>
                <a:path w="259714" h="229870">
                  <a:moveTo>
                    <a:pt x="211893" y="140969"/>
                  </a:moveTo>
                  <a:lnTo>
                    <a:pt x="189865" y="140969"/>
                  </a:lnTo>
                  <a:lnTo>
                    <a:pt x="206248" y="156209"/>
                  </a:lnTo>
                  <a:lnTo>
                    <a:pt x="209169" y="156209"/>
                  </a:lnTo>
                  <a:lnTo>
                    <a:pt x="209804" y="154939"/>
                  </a:lnTo>
                  <a:lnTo>
                    <a:pt x="210439" y="154939"/>
                  </a:lnTo>
                  <a:lnTo>
                    <a:pt x="212090" y="153669"/>
                  </a:lnTo>
                  <a:lnTo>
                    <a:pt x="213868" y="151129"/>
                  </a:lnTo>
                  <a:lnTo>
                    <a:pt x="215265" y="149859"/>
                  </a:lnTo>
                  <a:lnTo>
                    <a:pt x="216154" y="148589"/>
                  </a:lnTo>
                  <a:lnTo>
                    <a:pt x="216408" y="147319"/>
                  </a:lnTo>
                  <a:lnTo>
                    <a:pt x="216535" y="146049"/>
                  </a:lnTo>
                  <a:lnTo>
                    <a:pt x="216027" y="144779"/>
                  </a:lnTo>
                  <a:lnTo>
                    <a:pt x="211893" y="140969"/>
                  </a:lnTo>
                  <a:close/>
                </a:path>
                <a:path w="259714" h="229870">
                  <a:moveTo>
                    <a:pt x="89535" y="144779"/>
                  </a:moveTo>
                  <a:lnTo>
                    <a:pt x="86995" y="144779"/>
                  </a:lnTo>
                  <a:lnTo>
                    <a:pt x="87630" y="146049"/>
                  </a:lnTo>
                  <a:lnTo>
                    <a:pt x="89154" y="146049"/>
                  </a:lnTo>
                  <a:lnTo>
                    <a:pt x="89535" y="144779"/>
                  </a:lnTo>
                  <a:close/>
                </a:path>
                <a:path w="259714" h="229870">
                  <a:moveTo>
                    <a:pt x="119380" y="54609"/>
                  </a:moveTo>
                  <a:lnTo>
                    <a:pt x="116332" y="54609"/>
                  </a:lnTo>
                  <a:lnTo>
                    <a:pt x="114935" y="55879"/>
                  </a:lnTo>
                  <a:lnTo>
                    <a:pt x="114173" y="55879"/>
                  </a:lnTo>
                  <a:lnTo>
                    <a:pt x="111506" y="59689"/>
                  </a:lnTo>
                  <a:lnTo>
                    <a:pt x="110744" y="59689"/>
                  </a:lnTo>
                  <a:lnTo>
                    <a:pt x="110236" y="60959"/>
                  </a:lnTo>
                  <a:lnTo>
                    <a:pt x="109601" y="60959"/>
                  </a:lnTo>
                  <a:lnTo>
                    <a:pt x="108839" y="63499"/>
                  </a:lnTo>
                  <a:lnTo>
                    <a:pt x="108712" y="63499"/>
                  </a:lnTo>
                  <a:lnTo>
                    <a:pt x="108712" y="64769"/>
                  </a:lnTo>
                  <a:lnTo>
                    <a:pt x="109347" y="64769"/>
                  </a:lnTo>
                  <a:lnTo>
                    <a:pt x="125476" y="80009"/>
                  </a:lnTo>
                  <a:lnTo>
                    <a:pt x="76708" y="132079"/>
                  </a:lnTo>
                  <a:lnTo>
                    <a:pt x="76327" y="133349"/>
                  </a:lnTo>
                  <a:lnTo>
                    <a:pt x="76200" y="133349"/>
                  </a:lnTo>
                  <a:lnTo>
                    <a:pt x="76200" y="134619"/>
                  </a:lnTo>
                  <a:lnTo>
                    <a:pt x="76962" y="135889"/>
                  </a:lnTo>
                  <a:lnTo>
                    <a:pt x="77470" y="137159"/>
                  </a:lnTo>
                  <a:lnTo>
                    <a:pt x="78994" y="138429"/>
                  </a:lnTo>
                  <a:lnTo>
                    <a:pt x="81280" y="140969"/>
                  </a:lnTo>
                  <a:lnTo>
                    <a:pt x="83693" y="143509"/>
                  </a:lnTo>
                  <a:lnTo>
                    <a:pt x="84582" y="143509"/>
                  </a:lnTo>
                  <a:lnTo>
                    <a:pt x="85471" y="144779"/>
                  </a:lnTo>
                  <a:lnTo>
                    <a:pt x="89789" y="144779"/>
                  </a:lnTo>
                  <a:lnTo>
                    <a:pt x="138684" y="92709"/>
                  </a:lnTo>
                  <a:lnTo>
                    <a:pt x="159833" y="92709"/>
                  </a:lnTo>
                  <a:lnTo>
                    <a:pt x="119380" y="54609"/>
                  </a:lnTo>
                  <a:close/>
                </a:path>
                <a:path w="259714" h="229870">
                  <a:moveTo>
                    <a:pt x="60706" y="46989"/>
                  </a:moveTo>
                  <a:lnTo>
                    <a:pt x="38100" y="46989"/>
                  </a:lnTo>
                  <a:lnTo>
                    <a:pt x="62357" y="69849"/>
                  </a:lnTo>
                  <a:lnTo>
                    <a:pt x="37846" y="96519"/>
                  </a:lnTo>
                  <a:lnTo>
                    <a:pt x="37337" y="96519"/>
                  </a:lnTo>
                  <a:lnTo>
                    <a:pt x="37337" y="97789"/>
                  </a:lnTo>
                  <a:lnTo>
                    <a:pt x="38100" y="99059"/>
                  </a:lnTo>
                  <a:lnTo>
                    <a:pt x="38608" y="100329"/>
                  </a:lnTo>
                  <a:lnTo>
                    <a:pt x="40132" y="102869"/>
                  </a:lnTo>
                  <a:lnTo>
                    <a:pt x="42418" y="104139"/>
                  </a:lnTo>
                  <a:lnTo>
                    <a:pt x="43687" y="105409"/>
                  </a:lnTo>
                  <a:lnTo>
                    <a:pt x="44831" y="106679"/>
                  </a:lnTo>
                  <a:lnTo>
                    <a:pt x="45720" y="106679"/>
                  </a:lnTo>
                  <a:lnTo>
                    <a:pt x="46609" y="107949"/>
                  </a:lnTo>
                  <a:lnTo>
                    <a:pt x="47371" y="107949"/>
                  </a:lnTo>
                  <a:lnTo>
                    <a:pt x="48133" y="109219"/>
                  </a:lnTo>
                  <a:lnTo>
                    <a:pt x="50927" y="109219"/>
                  </a:lnTo>
                  <a:lnTo>
                    <a:pt x="97891" y="58419"/>
                  </a:lnTo>
                  <a:lnTo>
                    <a:pt x="72771" y="58419"/>
                  </a:lnTo>
                  <a:lnTo>
                    <a:pt x="60706" y="46989"/>
                  </a:lnTo>
                  <a:close/>
                </a:path>
                <a:path w="259714" h="229870">
                  <a:moveTo>
                    <a:pt x="157480" y="107949"/>
                  </a:moveTo>
                  <a:lnTo>
                    <a:pt x="155194" y="107949"/>
                  </a:lnTo>
                  <a:lnTo>
                    <a:pt x="155575" y="109219"/>
                  </a:lnTo>
                  <a:lnTo>
                    <a:pt x="156845" y="109219"/>
                  </a:lnTo>
                  <a:lnTo>
                    <a:pt x="157480" y="107949"/>
                  </a:lnTo>
                  <a:close/>
                </a:path>
                <a:path w="259714" h="229870">
                  <a:moveTo>
                    <a:pt x="159833" y="92709"/>
                  </a:moveTo>
                  <a:lnTo>
                    <a:pt x="138684" y="92709"/>
                  </a:lnTo>
                  <a:lnTo>
                    <a:pt x="154812" y="107949"/>
                  </a:lnTo>
                  <a:lnTo>
                    <a:pt x="157987" y="107949"/>
                  </a:lnTo>
                  <a:lnTo>
                    <a:pt x="159385" y="106679"/>
                  </a:lnTo>
                  <a:lnTo>
                    <a:pt x="160147" y="106679"/>
                  </a:lnTo>
                  <a:lnTo>
                    <a:pt x="160909" y="105409"/>
                  </a:lnTo>
                  <a:lnTo>
                    <a:pt x="161798" y="104139"/>
                  </a:lnTo>
                  <a:lnTo>
                    <a:pt x="162814" y="104139"/>
                  </a:lnTo>
                  <a:lnTo>
                    <a:pt x="163576" y="102869"/>
                  </a:lnTo>
                  <a:lnTo>
                    <a:pt x="164084" y="101599"/>
                  </a:lnTo>
                  <a:lnTo>
                    <a:pt x="164719" y="101599"/>
                  </a:lnTo>
                  <a:lnTo>
                    <a:pt x="165100" y="100329"/>
                  </a:lnTo>
                  <a:lnTo>
                    <a:pt x="165227" y="100329"/>
                  </a:lnTo>
                  <a:lnTo>
                    <a:pt x="165481" y="99059"/>
                  </a:lnTo>
                  <a:lnTo>
                    <a:pt x="165481" y="97789"/>
                  </a:lnTo>
                  <a:lnTo>
                    <a:pt x="165227" y="97789"/>
                  </a:lnTo>
                  <a:lnTo>
                    <a:pt x="159833" y="92709"/>
                  </a:lnTo>
                  <a:close/>
                </a:path>
                <a:path w="259714" h="229870">
                  <a:moveTo>
                    <a:pt x="61214" y="0"/>
                  </a:moveTo>
                  <a:lnTo>
                    <a:pt x="57785" y="0"/>
                  </a:lnTo>
                  <a:lnTo>
                    <a:pt x="508" y="60959"/>
                  </a:lnTo>
                  <a:lnTo>
                    <a:pt x="0" y="62229"/>
                  </a:lnTo>
                  <a:lnTo>
                    <a:pt x="127" y="63499"/>
                  </a:lnTo>
                  <a:lnTo>
                    <a:pt x="508" y="64769"/>
                  </a:lnTo>
                  <a:lnTo>
                    <a:pt x="762" y="64769"/>
                  </a:lnTo>
                  <a:lnTo>
                    <a:pt x="2159" y="66039"/>
                  </a:lnTo>
                  <a:lnTo>
                    <a:pt x="2794" y="67309"/>
                  </a:lnTo>
                  <a:lnTo>
                    <a:pt x="3810" y="68579"/>
                  </a:lnTo>
                  <a:lnTo>
                    <a:pt x="6477" y="71119"/>
                  </a:lnTo>
                  <a:lnTo>
                    <a:pt x="7493" y="71119"/>
                  </a:lnTo>
                  <a:lnTo>
                    <a:pt x="8509" y="72389"/>
                  </a:lnTo>
                  <a:lnTo>
                    <a:pt x="9398" y="72389"/>
                  </a:lnTo>
                  <a:lnTo>
                    <a:pt x="10160" y="73659"/>
                  </a:lnTo>
                  <a:lnTo>
                    <a:pt x="13589" y="73659"/>
                  </a:lnTo>
                  <a:lnTo>
                    <a:pt x="38100" y="46989"/>
                  </a:lnTo>
                  <a:lnTo>
                    <a:pt x="60706" y="46989"/>
                  </a:lnTo>
                  <a:lnTo>
                    <a:pt x="48641" y="35559"/>
                  </a:lnTo>
                  <a:lnTo>
                    <a:pt x="70866" y="12699"/>
                  </a:lnTo>
                  <a:lnTo>
                    <a:pt x="71247" y="12699"/>
                  </a:lnTo>
                  <a:lnTo>
                    <a:pt x="71374" y="11429"/>
                  </a:lnTo>
                  <a:lnTo>
                    <a:pt x="71501" y="11429"/>
                  </a:lnTo>
                  <a:lnTo>
                    <a:pt x="71374" y="10159"/>
                  </a:lnTo>
                  <a:lnTo>
                    <a:pt x="70612" y="8889"/>
                  </a:lnTo>
                  <a:lnTo>
                    <a:pt x="70104" y="8889"/>
                  </a:lnTo>
                  <a:lnTo>
                    <a:pt x="67564" y="5079"/>
                  </a:lnTo>
                  <a:lnTo>
                    <a:pt x="63881" y="2539"/>
                  </a:lnTo>
                  <a:lnTo>
                    <a:pt x="62992" y="1269"/>
                  </a:lnTo>
                  <a:lnTo>
                    <a:pt x="62103" y="1269"/>
                  </a:lnTo>
                  <a:lnTo>
                    <a:pt x="61214" y="0"/>
                  </a:lnTo>
                  <a:close/>
                </a:path>
                <a:path w="259714" h="229870">
                  <a:moveTo>
                    <a:pt x="97282" y="34289"/>
                  </a:moveTo>
                  <a:lnTo>
                    <a:pt x="95758" y="34289"/>
                  </a:lnTo>
                  <a:lnTo>
                    <a:pt x="94996" y="35559"/>
                  </a:lnTo>
                  <a:lnTo>
                    <a:pt x="72771" y="58419"/>
                  </a:lnTo>
                  <a:lnTo>
                    <a:pt x="97891" y="58419"/>
                  </a:lnTo>
                  <a:lnTo>
                    <a:pt x="108458" y="46989"/>
                  </a:lnTo>
                  <a:lnTo>
                    <a:pt x="108585" y="45719"/>
                  </a:lnTo>
                  <a:lnTo>
                    <a:pt x="108204" y="44449"/>
                  </a:lnTo>
                  <a:lnTo>
                    <a:pt x="107950" y="44449"/>
                  </a:lnTo>
                  <a:lnTo>
                    <a:pt x="106553" y="41909"/>
                  </a:lnTo>
                  <a:lnTo>
                    <a:pt x="105918" y="41909"/>
                  </a:lnTo>
                  <a:lnTo>
                    <a:pt x="103632" y="39369"/>
                  </a:lnTo>
                  <a:lnTo>
                    <a:pt x="101219" y="36829"/>
                  </a:lnTo>
                  <a:lnTo>
                    <a:pt x="100203" y="36829"/>
                  </a:lnTo>
                  <a:lnTo>
                    <a:pt x="99314" y="35559"/>
                  </a:lnTo>
                  <a:lnTo>
                    <a:pt x="98552" y="35559"/>
                  </a:lnTo>
                  <a:lnTo>
                    <a:pt x="97282" y="34289"/>
                  </a:lnTo>
                  <a:close/>
                </a:path>
              </a:pathLst>
            </a:custGeom>
            <a:solidFill>
              <a:srgbClr val="244060"/>
            </a:solidFill>
          </p:spPr>
          <p:txBody>
            <a:bodyPr wrap="square" lIns="0" tIns="0" rIns="0" bIns="0" rtlCol="0"/>
            <a:lstStyle/>
            <a:p>
              <a:endParaRPr/>
            </a:p>
          </p:txBody>
        </p:sp>
        <p:pic>
          <p:nvPicPr>
            <p:cNvPr id="35" name="object 39"/>
            <p:cNvPicPr/>
            <p:nvPr/>
          </p:nvPicPr>
          <p:blipFill>
            <a:blip r:embed="rId11" cstate="print"/>
            <a:stretch>
              <a:fillRect/>
            </a:stretch>
          </p:blipFill>
          <p:spPr>
            <a:xfrm>
              <a:off x="7423403" y="3918178"/>
              <a:ext cx="233172" cy="559333"/>
            </a:xfrm>
            <a:prstGeom prst="rect">
              <a:avLst/>
            </a:prstGeom>
          </p:spPr>
        </p:pic>
        <p:sp>
          <p:nvSpPr>
            <p:cNvPr id="36" name="object 40"/>
            <p:cNvSpPr/>
            <p:nvPr/>
          </p:nvSpPr>
          <p:spPr>
            <a:xfrm>
              <a:off x="7504682" y="3940301"/>
              <a:ext cx="76200" cy="402590"/>
            </a:xfrm>
            <a:custGeom>
              <a:avLst/>
              <a:gdLst/>
              <a:ahLst/>
              <a:cxnLst/>
              <a:rect l="l" t="t" r="r" b="b"/>
              <a:pathLst>
                <a:path w="76200" h="402589">
                  <a:moveTo>
                    <a:pt x="25213" y="326135"/>
                  </a:moveTo>
                  <a:lnTo>
                    <a:pt x="0" y="326135"/>
                  </a:lnTo>
                  <a:lnTo>
                    <a:pt x="37593" y="402209"/>
                  </a:lnTo>
                  <a:lnTo>
                    <a:pt x="69704" y="338836"/>
                  </a:lnTo>
                  <a:lnTo>
                    <a:pt x="25146" y="338836"/>
                  </a:lnTo>
                  <a:lnTo>
                    <a:pt x="25213" y="326135"/>
                  </a:lnTo>
                  <a:close/>
                </a:path>
                <a:path w="76200" h="402589">
                  <a:moveTo>
                    <a:pt x="52325" y="0"/>
                  </a:moveTo>
                  <a:lnTo>
                    <a:pt x="26924" y="0"/>
                  </a:lnTo>
                  <a:lnTo>
                    <a:pt x="25213" y="326135"/>
                  </a:lnTo>
                  <a:lnTo>
                    <a:pt x="25146" y="338836"/>
                  </a:lnTo>
                  <a:lnTo>
                    <a:pt x="50547" y="338836"/>
                  </a:lnTo>
                  <a:lnTo>
                    <a:pt x="52325" y="0"/>
                  </a:lnTo>
                  <a:close/>
                </a:path>
                <a:path w="76200" h="402589">
                  <a:moveTo>
                    <a:pt x="50614" y="326135"/>
                  </a:moveTo>
                  <a:lnTo>
                    <a:pt x="50547" y="338836"/>
                  </a:lnTo>
                  <a:lnTo>
                    <a:pt x="69704" y="338836"/>
                  </a:lnTo>
                  <a:lnTo>
                    <a:pt x="76074" y="326263"/>
                  </a:lnTo>
                  <a:lnTo>
                    <a:pt x="50614" y="326135"/>
                  </a:lnTo>
                  <a:close/>
                </a:path>
              </a:pathLst>
            </a:custGeom>
            <a:solidFill>
              <a:srgbClr val="375F92"/>
            </a:solidFill>
          </p:spPr>
          <p:txBody>
            <a:bodyPr wrap="square" lIns="0" tIns="0" rIns="0" bIns="0" rtlCol="0"/>
            <a:lstStyle/>
            <a:p>
              <a:endParaRPr/>
            </a:p>
          </p:txBody>
        </p:sp>
        <p:pic>
          <p:nvPicPr>
            <p:cNvPr id="37" name="object 41"/>
            <p:cNvPicPr/>
            <p:nvPr/>
          </p:nvPicPr>
          <p:blipFill>
            <a:blip r:embed="rId12" cstate="print"/>
            <a:stretch>
              <a:fillRect/>
            </a:stretch>
          </p:blipFill>
          <p:spPr>
            <a:xfrm>
              <a:off x="7406639" y="2961093"/>
              <a:ext cx="234670" cy="585254"/>
            </a:xfrm>
            <a:prstGeom prst="rect">
              <a:avLst/>
            </a:prstGeom>
          </p:spPr>
        </p:pic>
        <p:sp>
          <p:nvSpPr>
            <p:cNvPr id="38" name="object 42"/>
            <p:cNvSpPr/>
            <p:nvPr/>
          </p:nvSpPr>
          <p:spPr>
            <a:xfrm>
              <a:off x="7488301" y="3060445"/>
              <a:ext cx="76200" cy="428625"/>
            </a:xfrm>
            <a:custGeom>
              <a:avLst/>
              <a:gdLst/>
              <a:ahLst/>
              <a:cxnLst/>
              <a:rect l="l" t="t" r="r" b="b"/>
              <a:pathLst>
                <a:path w="76200" h="428625">
                  <a:moveTo>
                    <a:pt x="50800" y="63500"/>
                  </a:moveTo>
                  <a:lnTo>
                    <a:pt x="25400" y="63500"/>
                  </a:lnTo>
                  <a:lnTo>
                    <a:pt x="25400" y="428370"/>
                  </a:lnTo>
                  <a:lnTo>
                    <a:pt x="50800" y="428370"/>
                  </a:lnTo>
                  <a:lnTo>
                    <a:pt x="50800" y="63500"/>
                  </a:lnTo>
                  <a:close/>
                </a:path>
                <a:path w="76200" h="428625">
                  <a:moveTo>
                    <a:pt x="38100" y="0"/>
                  </a:moveTo>
                  <a:lnTo>
                    <a:pt x="0" y="76200"/>
                  </a:lnTo>
                  <a:lnTo>
                    <a:pt x="25400" y="76200"/>
                  </a:lnTo>
                  <a:lnTo>
                    <a:pt x="25400" y="63500"/>
                  </a:lnTo>
                  <a:lnTo>
                    <a:pt x="69850" y="63500"/>
                  </a:lnTo>
                  <a:lnTo>
                    <a:pt x="38100" y="0"/>
                  </a:lnTo>
                  <a:close/>
                </a:path>
                <a:path w="76200" h="428625">
                  <a:moveTo>
                    <a:pt x="69850" y="63500"/>
                  </a:moveTo>
                  <a:lnTo>
                    <a:pt x="50800" y="63500"/>
                  </a:lnTo>
                  <a:lnTo>
                    <a:pt x="50800" y="76200"/>
                  </a:lnTo>
                  <a:lnTo>
                    <a:pt x="76200" y="76200"/>
                  </a:lnTo>
                  <a:lnTo>
                    <a:pt x="69850" y="63500"/>
                  </a:lnTo>
                  <a:close/>
                </a:path>
              </a:pathLst>
            </a:custGeom>
            <a:solidFill>
              <a:srgbClr val="77923B"/>
            </a:solidFill>
          </p:spPr>
          <p:txBody>
            <a:bodyPr wrap="square" lIns="0" tIns="0" rIns="0" bIns="0" rtlCol="0"/>
            <a:lstStyle/>
            <a:p>
              <a:endParaRPr/>
            </a:p>
          </p:txBody>
        </p:sp>
        <p:pic>
          <p:nvPicPr>
            <p:cNvPr id="39" name="object 43"/>
            <p:cNvPicPr/>
            <p:nvPr/>
          </p:nvPicPr>
          <p:blipFill>
            <a:blip r:embed="rId13" cstate="print"/>
            <a:stretch>
              <a:fillRect/>
            </a:stretch>
          </p:blipFill>
          <p:spPr>
            <a:xfrm>
              <a:off x="8148827" y="3619525"/>
              <a:ext cx="2110739" cy="234670"/>
            </a:xfrm>
            <a:prstGeom prst="rect">
              <a:avLst/>
            </a:prstGeom>
          </p:spPr>
        </p:pic>
        <p:sp>
          <p:nvSpPr>
            <p:cNvPr id="40" name="object 44"/>
            <p:cNvSpPr/>
            <p:nvPr/>
          </p:nvSpPr>
          <p:spPr>
            <a:xfrm>
              <a:off x="8190738" y="3680967"/>
              <a:ext cx="1954530" cy="76200"/>
            </a:xfrm>
            <a:custGeom>
              <a:avLst/>
              <a:gdLst/>
              <a:ahLst/>
              <a:cxnLst/>
              <a:rect l="l" t="t" r="r" b="b"/>
              <a:pathLst>
                <a:path w="1954529" h="76200">
                  <a:moveTo>
                    <a:pt x="1878329" y="0"/>
                  </a:moveTo>
                  <a:lnTo>
                    <a:pt x="1878255" y="14858"/>
                  </a:lnTo>
                  <a:lnTo>
                    <a:pt x="1878137" y="38480"/>
                  </a:lnTo>
                  <a:lnTo>
                    <a:pt x="1878075" y="50799"/>
                  </a:lnTo>
                  <a:lnTo>
                    <a:pt x="1877948" y="76199"/>
                  </a:lnTo>
                  <a:lnTo>
                    <a:pt x="1929433" y="50799"/>
                  </a:lnTo>
                  <a:lnTo>
                    <a:pt x="1890776" y="50799"/>
                  </a:lnTo>
                  <a:lnTo>
                    <a:pt x="1890902" y="25399"/>
                  </a:lnTo>
                  <a:lnTo>
                    <a:pt x="1928543" y="25399"/>
                  </a:lnTo>
                  <a:lnTo>
                    <a:pt x="1878329" y="0"/>
                  </a:lnTo>
                  <a:close/>
                </a:path>
                <a:path w="1954529" h="76200">
                  <a:moveTo>
                    <a:pt x="126" y="14858"/>
                  </a:moveTo>
                  <a:lnTo>
                    <a:pt x="0" y="40258"/>
                  </a:lnTo>
                  <a:lnTo>
                    <a:pt x="1890775" y="50799"/>
                  </a:lnTo>
                  <a:lnTo>
                    <a:pt x="1878075" y="50799"/>
                  </a:lnTo>
                  <a:lnTo>
                    <a:pt x="1878137" y="38480"/>
                  </a:lnTo>
                  <a:lnTo>
                    <a:pt x="1878202" y="25399"/>
                  </a:lnTo>
                  <a:lnTo>
                    <a:pt x="1890902" y="25399"/>
                  </a:lnTo>
                  <a:lnTo>
                    <a:pt x="126" y="14858"/>
                  </a:lnTo>
                  <a:close/>
                </a:path>
                <a:path w="1954529" h="76200">
                  <a:moveTo>
                    <a:pt x="1928543" y="25399"/>
                  </a:moveTo>
                  <a:lnTo>
                    <a:pt x="1890902" y="25399"/>
                  </a:lnTo>
                  <a:lnTo>
                    <a:pt x="1890776" y="50799"/>
                  </a:lnTo>
                  <a:lnTo>
                    <a:pt x="1929433" y="50799"/>
                  </a:lnTo>
                  <a:lnTo>
                    <a:pt x="1954402" y="38480"/>
                  </a:lnTo>
                  <a:lnTo>
                    <a:pt x="1928543" y="25399"/>
                  </a:lnTo>
                  <a:close/>
                </a:path>
              </a:pathLst>
            </a:custGeom>
            <a:solidFill>
              <a:srgbClr val="D99593"/>
            </a:solidFill>
          </p:spPr>
          <p:txBody>
            <a:bodyPr wrap="square" lIns="0" tIns="0" rIns="0" bIns="0" rtlCol="0"/>
            <a:lstStyle/>
            <a:p>
              <a:endParaRPr/>
            </a:p>
          </p:txBody>
        </p:sp>
        <p:sp>
          <p:nvSpPr>
            <p:cNvPr id="41" name="object 45"/>
            <p:cNvSpPr/>
            <p:nvPr/>
          </p:nvSpPr>
          <p:spPr>
            <a:xfrm>
              <a:off x="3490848" y="3475685"/>
              <a:ext cx="1752600" cy="410209"/>
            </a:xfrm>
            <a:custGeom>
              <a:avLst/>
              <a:gdLst/>
              <a:ahLst/>
              <a:cxnLst/>
              <a:rect l="l" t="t" r="r" b="b"/>
              <a:pathLst>
                <a:path w="1752600" h="410210">
                  <a:moveTo>
                    <a:pt x="1752600" y="0"/>
                  </a:moveTo>
                  <a:lnTo>
                    <a:pt x="0" y="0"/>
                  </a:lnTo>
                  <a:lnTo>
                    <a:pt x="0" y="409752"/>
                  </a:lnTo>
                  <a:lnTo>
                    <a:pt x="1752600" y="409752"/>
                  </a:lnTo>
                  <a:lnTo>
                    <a:pt x="1752600" y="0"/>
                  </a:lnTo>
                  <a:close/>
                </a:path>
              </a:pathLst>
            </a:custGeom>
            <a:solidFill>
              <a:srgbClr val="FFFFFF"/>
            </a:solidFill>
          </p:spPr>
          <p:txBody>
            <a:bodyPr wrap="square" lIns="0" tIns="0" rIns="0" bIns="0" rtlCol="0"/>
            <a:lstStyle/>
            <a:p>
              <a:endParaRPr/>
            </a:p>
          </p:txBody>
        </p:sp>
        <p:sp>
          <p:nvSpPr>
            <p:cNvPr id="42" name="object 46"/>
            <p:cNvSpPr/>
            <p:nvPr/>
          </p:nvSpPr>
          <p:spPr>
            <a:xfrm>
              <a:off x="3490848" y="3475685"/>
              <a:ext cx="1752600" cy="410209"/>
            </a:xfrm>
            <a:custGeom>
              <a:avLst/>
              <a:gdLst/>
              <a:ahLst/>
              <a:cxnLst/>
              <a:rect l="l" t="t" r="r" b="b"/>
              <a:pathLst>
                <a:path w="1752600" h="410210">
                  <a:moveTo>
                    <a:pt x="0" y="409752"/>
                  </a:moveTo>
                  <a:lnTo>
                    <a:pt x="1752600" y="409752"/>
                  </a:lnTo>
                  <a:lnTo>
                    <a:pt x="1752600" y="0"/>
                  </a:lnTo>
                  <a:lnTo>
                    <a:pt x="0" y="0"/>
                  </a:lnTo>
                  <a:lnTo>
                    <a:pt x="0" y="409752"/>
                  </a:lnTo>
                  <a:close/>
                </a:path>
              </a:pathLst>
            </a:custGeom>
            <a:ln w="25400">
              <a:solidFill>
                <a:srgbClr val="0F42D2"/>
              </a:solidFill>
            </a:ln>
          </p:spPr>
          <p:txBody>
            <a:bodyPr wrap="square" lIns="0" tIns="0" rIns="0" bIns="0" rtlCol="0"/>
            <a:lstStyle/>
            <a:p>
              <a:endParaRPr/>
            </a:p>
          </p:txBody>
        </p:sp>
      </p:grpSp>
      <p:sp>
        <p:nvSpPr>
          <p:cNvPr id="43" name="object 47"/>
          <p:cNvSpPr txBox="1"/>
          <p:nvPr/>
        </p:nvSpPr>
        <p:spPr>
          <a:xfrm>
            <a:off x="4080764" y="3516248"/>
            <a:ext cx="1082040" cy="299720"/>
          </a:xfrm>
          <a:prstGeom prst="rect">
            <a:avLst/>
          </a:prstGeom>
        </p:spPr>
        <p:txBody>
          <a:bodyPr vert="horz" wrap="square" lIns="0" tIns="12700" rIns="0" bIns="0" rtlCol="0">
            <a:spAutoFit/>
          </a:bodyPr>
          <a:lstStyle/>
          <a:p>
            <a:pPr marL="12700">
              <a:lnSpc>
                <a:spcPct val="100000"/>
              </a:lnSpc>
              <a:spcBef>
                <a:spcPts val="100"/>
              </a:spcBef>
            </a:pPr>
            <a:r>
              <a:rPr sz="1800" b="1" dirty="0">
                <a:solidFill>
                  <a:srgbClr val="0F42D2"/>
                </a:solidFill>
                <a:latin typeface="Calibri"/>
                <a:cs typeface="Calibri"/>
              </a:rPr>
              <a:t>WIS2</a:t>
            </a:r>
            <a:r>
              <a:rPr sz="1800" b="1" spc="-40" dirty="0">
                <a:solidFill>
                  <a:srgbClr val="0F42D2"/>
                </a:solidFill>
                <a:latin typeface="Calibri"/>
                <a:cs typeface="Calibri"/>
              </a:rPr>
              <a:t> </a:t>
            </a:r>
            <a:r>
              <a:rPr sz="1800" b="1" spc="-20" dirty="0">
                <a:solidFill>
                  <a:srgbClr val="0F42D2"/>
                </a:solidFill>
                <a:latin typeface="Calibri"/>
                <a:cs typeface="Calibri"/>
              </a:rPr>
              <a:t>Node</a:t>
            </a:r>
            <a:endParaRPr sz="1800" dirty="0">
              <a:latin typeface="Calibri"/>
              <a:cs typeface="Calibri"/>
            </a:endParaRPr>
          </a:p>
        </p:txBody>
      </p:sp>
      <p:grpSp>
        <p:nvGrpSpPr>
          <p:cNvPr id="44" name="object 48"/>
          <p:cNvGrpSpPr/>
          <p:nvPr/>
        </p:nvGrpSpPr>
        <p:grpSpPr>
          <a:xfrm>
            <a:off x="3571875" y="3504209"/>
            <a:ext cx="7059295" cy="430530"/>
            <a:chOff x="3571875" y="3504209"/>
            <a:chExt cx="7059295" cy="430530"/>
          </a:xfrm>
        </p:grpSpPr>
        <p:pic>
          <p:nvPicPr>
            <p:cNvPr id="45" name="object 49"/>
            <p:cNvPicPr/>
            <p:nvPr/>
          </p:nvPicPr>
          <p:blipFill>
            <a:blip r:embed="rId14" cstate="print"/>
            <a:stretch>
              <a:fillRect/>
            </a:stretch>
          </p:blipFill>
          <p:spPr>
            <a:xfrm>
              <a:off x="3571875" y="3513924"/>
              <a:ext cx="389559" cy="356400"/>
            </a:xfrm>
            <a:prstGeom prst="rect">
              <a:avLst/>
            </a:prstGeom>
          </p:spPr>
        </p:pic>
        <p:pic>
          <p:nvPicPr>
            <p:cNvPr id="46" name="object 50"/>
            <p:cNvPicPr/>
            <p:nvPr/>
          </p:nvPicPr>
          <p:blipFill>
            <a:blip r:embed="rId15" cstate="print"/>
            <a:stretch>
              <a:fillRect/>
            </a:stretch>
          </p:blipFill>
          <p:spPr>
            <a:xfrm>
              <a:off x="10145141" y="3504209"/>
              <a:ext cx="485775" cy="430504"/>
            </a:xfrm>
            <a:prstGeom prst="rect">
              <a:avLst/>
            </a:prstGeom>
          </p:spPr>
        </p:pic>
      </p:grpSp>
      <p:sp>
        <p:nvSpPr>
          <p:cNvPr id="47" name="object 51"/>
          <p:cNvSpPr txBox="1"/>
          <p:nvPr/>
        </p:nvSpPr>
        <p:spPr>
          <a:xfrm>
            <a:off x="674319" y="2800553"/>
            <a:ext cx="3804920" cy="548640"/>
          </a:xfrm>
          <a:prstGeom prst="rect">
            <a:avLst/>
          </a:prstGeom>
        </p:spPr>
        <p:txBody>
          <a:bodyPr vert="horz" wrap="square" lIns="0" tIns="12700" rIns="0" bIns="0" rtlCol="0">
            <a:spAutoFit/>
          </a:bodyPr>
          <a:lstStyle/>
          <a:p>
            <a:pPr marL="1493520">
              <a:lnSpc>
                <a:spcPct val="100000"/>
              </a:lnSpc>
              <a:spcBef>
                <a:spcPts val="100"/>
              </a:spcBef>
            </a:pPr>
            <a:r>
              <a:rPr sz="1800" b="1" spc="-10" dirty="0">
                <a:solidFill>
                  <a:srgbClr val="0F42D2"/>
                </a:solidFill>
                <a:latin typeface="Calibri"/>
                <a:cs typeface="Calibri"/>
              </a:rPr>
              <a:t>WIS2-</a:t>
            </a:r>
            <a:r>
              <a:rPr sz="1800" b="1" dirty="0">
                <a:solidFill>
                  <a:srgbClr val="0F42D2"/>
                </a:solidFill>
                <a:latin typeface="Calibri"/>
                <a:cs typeface="Calibri"/>
              </a:rPr>
              <a:t>Node</a:t>
            </a:r>
            <a:r>
              <a:rPr sz="1800" b="1" spc="-50" dirty="0">
                <a:solidFill>
                  <a:srgbClr val="0F42D2"/>
                </a:solidFill>
                <a:latin typeface="Calibri"/>
                <a:cs typeface="Calibri"/>
              </a:rPr>
              <a:t> </a:t>
            </a:r>
            <a:r>
              <a:rPr sz="1800" dirty="0">
                <a:solidFill>
                  <a:srgbClr val="0F42D2"/>
                </a:solidFill>
                <a:latin typeface="Calibri"/>
                <a:cs typeface="Calibri"/>
              </a:rPr>
              <a:t>publishes</a:t>
            </a:r>
            <a:r>
              <a:rPr sz="1800" spc="-5" dirty="0">
                <a:solidFill>
                  <a:srgbClr val="0F42D2"/>
                </a:solidFill>
                <a:latin typeface="Calibri"/>
                <a:cs typeface="Calibri"/>
              </a:rPr>
              <a:t> </a:t>
            </a:r>
            <a:r>
              <a:rPr sz="1800" spc="-25" dirty="0">
                <a:solidFill>
                  <a:srgbClr val="0F42D2"/>
                </a:solidFill>
                <a:latin typeface="Calibri"/>
                <a:cs typeface="Calibri"/>
              </a:rPr>
              <a:t>on</a:t>
            </a:r>
            <a:endParaRPr sz="1800">
              <a:latin typeface="Calibri"/>
              <a:cs typeface="Calibri"/>
            </a:endParaRPr>
          </a:p>
          <a:p>
            <a:pPr marL="12700">
              <a:lnSpc>
                <a:spcPct val="100000"/>
              </a:lnSpc>
              <a:spcBef>
                <a:spcPts val="35"/>
              </a:spcBef>
            </a:pPr>
            <a:r>
              <a:rPr sz="1600" spc="-10" dirty="0">
                <a:solidFill>
                  <a:srgbClr val="0F42D2"/>
                </a:solidFill>
                <a:latin typeface="Consolas"/>
                <a:cs typeface="Consolas"/>
              </a:rPr>
              <a:t>origin/a/wis2/…/data/recommended/…</a:t>
            </a:r>
            <a:endParaRPr sz="1600">
              <a:latin typeface="Consolas"/>
              <a:cs typeface="Consolas"/>
            </a:endParaRPr>
          </a:p>
        </p:txBody>
      </p:sp>
      <p:sp>
        <p:nvSpPr>
          <p:cNvPr id="48" name="object 52"/>
          <p:cNvSpPr txBox="1"/>
          <p:nvPr/>
        </p:nvSpPr>
        <p:spPr>
          <a:xfrm>
            <a:off x="8364728" y="2625293"/>
            <a:ext cx="3806190" cy="819150"/>
          </a:xfrm>
          <a:prstGeom prst="rect">
            <a:avLst/>
          </a:prstGeom>
        </p:spPr>
        <p:txBody>
          <a:bodyPr vert="horz" wrap="square" lIns="0" tIns="12700" rIns="0" bIns="0" rtlCol="0">
            <a:spAutoFit/>
          </a:bodyPr>
          <a:lstStyle/>
          <a:p>
            <a:pPr marL="12700" marR="5080">
              <a:lnSpc>
                <a:spcPct val="100000"/>
              </a:lnSpc>
              <a:spcBef>
                <a:spcPts val="100"/>
              </a:spcBef>
            </a:pPr>
            <a:r>
              <a:rPr sz="1800" b="1" dirty="0">
                <a:latin typeface="Calibri"/>
                <a:cs typeface="Calibri"/>
              </a:rPr>
              <a:t>Data</a:t>
            </a:r>
            <a:r>
              <a:rPr sz="1800" b="1" spc="-40" dirty="0">
                <a:latin typeface="Calibri"/>
                <a:cs typeface="Calibri"/>
              </a:rPr>
              <a:t> </a:t>
            </a:r>
            <a:r>
              <a:rPr sz="1800" b="1" dirty="0">
                <a:latin typeface="Calibri"/>
                <a:cs typeface="Calibri"/>
              </a:rPr>
              <a:t>Consumer</a:t>
            </a:r>
            <a:r>
              <a:rPr sz="1800" b="1" spc="-70" dirty="0">
                <a:latin typeface="Calibri"/>
                <a:cs typeface="Calibri"/>
              </a:rPr>
              <a:t> </a:t>
            </a:r>
            <a:r>
              <a:rPr sz="1800" dirty="0">
                <a:latin typeface="Calibri"/>
                <a:cs typeface="Calibri"/>
              </a:rPr>
              <a:t>subscribes</a:t>
            </a:r>
            <a:r>
              <a:rPr sz="1800" spc="-35" dirty="0">
                <a:latin typeface="Calibri"/>
                <a:cs typeface="Calibri"/>
              </a:rPr>
              <a:t> </a:t>
            </a:r>
            <a:r>
              <a:rPr sz="1800" spc="-25" dirty="0">
                <a:latin typeface="Calibri"/>
                <a:cs typeface="Calibri"/>
              </a:rPr>
              <a:t>to </a:t>
            </a:r>
            <a:r>
              <a:rPr sz="1600" spc="-10" dirty="0">
                <a:latin typeface="Consolas"/>
                <a:cs typeface="Consolas"/>
              </a:rPr>
              <a:t>origin/a/wis2/…/data/recommended/… </a:t>
            </a:r>
            <a:r>
              <a:rPr sz="1800" dirty="0">
                <a:latin typeface="Calibri"/>
                <a:cs typeface="Calibri"/>
              </a:rPr>
              <a:t>and</a:t>
            </a:r>
            <a:r>
              <a:rPr sz="1800" spc="-5" dirty="0">
                <a:latin typeface="Calibri"/>
                <a:cs typeface="Calibri"/>
              </a:rPr>
              <a:t> </a:t>
            </a:r>
            <a:r>
              <a:rPr sz="1800" spc="-10" dirty="0">
                <a:latin typeface="Calibri"/>
                <a:cs typeface="Calibri"/>
              </a:rPr>
              <a:t>downloads</a:t>
            </a:r>
            <a:r>
              <a:rPr sz="1800" spc="-5" dirty="0">
                <a:latin typeface="Calibri"/>
                <a:cs typeface="Calibri"/>
              </a:rPr>
              <a:t> </a:t>
            </a:r>
            <a:r>
              <a:rPr sz="1800" dirty="0">
                <a:latin typeface="Calibri"/>
                <a:cs typeface="Calibri"/>
              </a:rPr>
              <a:t>data</a:t>
            </a:r>
            <a:r>
              <a:rPr sz="1800" spc="-20" dirty="0">
                <a:latin typeface="Calibri"/>
                <a:cs typeface="Calibri"/>
              </a:rPr>
              <a:t> </a:t>
            </a:r>
            <a:r>
              <a:rPr sz="1800" dirty="0">
                <a:latin typeface="Calibri"/>
                <a:cs typeface="Calibri"/>
              </a:rPr>
              <a:t>from</a:t>
            </a:r>
            <a:r>
              <a:rPr sz="1800" spc="-20" dirty="0">
                <a:latin typeface="Calibri"/>
                <a:cs typeface="Calibri"/>
              </a:rPr>
              <a:t> </a:t>
            </a:r>
            <a:r>
              <a:rPr sz="1800" spc="-10" dirty="0">
                <a:latin typeface="Calibri"/>
                <a:cs typeface="Calibri"/>
              </a:rPr>
              <a:t>WIS2-</a:t>
            </a:r>
            <a:r>
              <a:rPr sz="1800" spc="-20" dirty="0">
                <a:latin typeface="Calibri"/>
                <a:cs typeface="Calibri"/>
              </a:rPr>
              <a:t>Node</a:t>
            </a:r>
            <a:endParaRPr sz="1800">
              <a:latin typeface="Calibri"/>
              <a:cs typeface="Calibri"/>
            </a:endParaRPr>
          </a:p>
        </p:txBody>
      </p:sp>
      <p:sp>
        <p:nvSpPr>
          <p:cNvPr id="49" name="object 53"/>
          <p:cNvSpPr txBox="1"/>
          <p:nvPr/>
        </p:nvSpPr>
        <p:spPr>
          <a:xfrm>
            <a:off x="8482076" y="5263134"/>
            <a:ext cx="1775460" cy="193675"/>
          </a:xfrm>
          <a:prstGeom prst="rect">
            <a:avLst/>
          </a:prstGeom>
        </p:spPr>
        <p:txBody>
          <a:bodyPr vert="horz" wrap="square" lIns="0" tIns="12700" rIns="0" bIns="0" rtlCol="0">
            <a:spAutoFit/>
          </a:bodyPr>
          <a:lstStyle/>
          <a:p>
            <a:pPr marL="12700">
              <a:lnSpc>
                <a:spcPct val="100000"/>
              </a:lnSpc>
              <a:spcBef>
                <a:spcPts val="100"/>
              </a:spcBef>
            </a:pPr>
            <a:r>
              <a:rPr sz="1100" b="1" dirty="0">
                <a:solidFill>
                  <a:srgbClr val="375F92"/>
                </a:solidFill>
                <a:latin typeface="Calibri"/>
                <a:cs typeface="Calibri"/>
              </a:rPr>
              <a:t>download</a:t>
            </a:r>
            <a:r>
              <a:rPr sz="1100" b="1" spc="-50" dirty="0">
                <a:solidFill>
                  <a:srgbClr val="375F92"/>
                </a:solidFill>
                <a:latin typeface="Calibri"/>
                <a:cs typeface="Calibri"/>
              </a:rPr>
              <a:t> </a:t>
            </a:r>
            <a:r>
              <a:rPr sz="1100" b="1" dirty="0">
                <a:solidFill>
                  <a:srgbClr val="375F92"/>
                </a:solidFill>
                <a:latin typeface="Calibri"/>
                <a:cs typeface="Calibri"/>
              </a:rPr>
              <a:t>recommended</a:t>
            </a:r>
            <a:r>
              <a:rPr sz="1100" b="1" spc="-60" dirty="0">
                <a:solidFill>
                  <a:srgbClr val="375F92"/>
                </a:solidFill>
                <a:latin typeface="Calibri"/>
                <a:cs typeface="Calibri"/>
              </a:rPr>
              <a:t> </a:t>
            </a:r>
            <a:r>
              <a:rPr sz="1100" b="1" spc="-20" dirty="0">
                <a:solidFill>
                  <a:srgbClr val="375F92"/>
                </a:solidFill>
                <a:latin typeface="Calibri"/>
                <a:cs typeface="Calibri"/>
              </a:rPr>
              <a:t>data</a:t>
            </a:r>
            <a:endParaRPr sz="1100">
              <a:latin typeface="Calibri"/>
              <a:cs typeface="Calibri"/>
            </a:endParaRPr>
          </a:p>
        </p:txBody>
      </p:sp>
      <p:grpSp>
        <p:nvGrpSpPr>
          <p:cNvPr id="50" name="object 54"/>
          <p:cNvGrpSpPr/>
          <p:nvPr/>
        </p:nvGrpSpPr>
        <p:grpSpPr>
          <a:xfrm>
            <a:off x="4209034" y="3785628"/>
            <a:ext cx="6230620" cy="1811020"/>
            <a:chOff x="4209034" y="3785628"/>
            <a:chExt cx="6230620" cy="1811020"/>
          </a:xfrm>
        </p:grpSpPr>
        <p:pic>
          <p:nvPicPr>
            <p:cNvPr id="51" name="object 55"/>
            <p:cNvPicPr/>
            <p:nvPr/>
          </p:nvPicPr>
          <p:blipFill>
            <a:blip r:embed="rId16" cstate="print"/>
            <a:stretch>
              <a:fillRect/>
            </a:stretch>
          </p:blipFill>
          <p:spPr>
            <a:xfrm>
              <a:off x="4247388" y="3785628"/>
              <a:ext cx="6192012" cy="1810512"/>
            </a:xfrm>
            <a:prstGeom prst="rect">
              <a:avLst/>
            </a:prstGeom>
          </p:spPr>
        </p:pic>
        <p:sp>
          <p:nvSpPr>
            <p:cNvPr id="52" name="object 56"/>
            <p:cNvSpPr/>
            <p:nvPr/>
          </p:nvSpPr>
          <p:spPr>
            <a:xfrm>
              <a:off x="4329049" y="3885437"/>
              <a:ext cx="6071870" cy="1653539"/>
            </a:xfrm>
            <a:custGeom>
              <a:avLst/>
              <a:gdLst/>
              <a:ahLst/>
              <a:cxnLst/>
              <a:rect l="l" t="t" r="r" b="b"/>
              <a:pathLst>
                <a:path w="6071870" h="1653539">
                  <a:moveTo>
                    <a:pt x="50800" y="63500"/>
                  </a:moveTo>
                  <a:lnTo>
                    <a:pt x="25400" y="63500"/>
                  </a:lnTo>
                  <a:lnTo>
                    <a:pt x="25400" y="1647317"/>
                  </a:lnTo>
                  <a:lnTo>
                    <a:pt x="31114" y="1653032"/>
                  </a:lnTo>
                  <a:lnTo>
                    <a:pt x="6065901" y="1653032"/>
                  </a:lnTo>
                  <a:lnTo>
                    <a:pt x="6071616" y="1647317"/>
                  </a:lnTo>
                  <a:lnTo>
                    <a:pt x="6071616" y="1640332"/>
                  </a:lnTo>
                  <a:lnTo>
                    <a:pt x="50800" y="1640332"/>
                  </a:lnTo>
                  <a:lnTo>
                    <a:pt x="38100" y="1627632"/>
                  </a:lnTo>
                  <a:lnTo>
                    <a:pt x="50800" y="1627632"/>
                  </a:lnTo>
                  <a:lnTo>
                    <a:pt x="50800" y="63500"/>
                  </a:lnTo>
                  <a:close/>
                </a:path>
                <a:path w="6071870" h="1653539">
                  <a:moveTo>
                    <a:pt x="50800" y="1627632"/>
                  </a:moveTo>
                  <a:lnTo>
                    <a:pt x="38100" y="1627632"/>
                  </a:lnTo>
                  <a:lnTo>
                    <a:pt x="50800" y="1640332"/>
                  </a:lnTo>
                  <a:lnTo>
                    <a:pt x="50800" y="1627632"/>
                  </a:lnTo>
                  <a:close/>
                </a:path>
                <a:path w="6071870" h="1653539">
                  <a:moveTo>
                    <a:pt x="6046216" y="1627632"/>
                  </a:moveTo>
                  <a:lnTo>
                    <a:pt x="50800" y="1627632"/>
                  </a:lnTo>
                  <a:lnTo>
                    <a:pt x="50800" y="1640332"/>
                  </a:lnTo>
                  <a:lnTo>
                    <a:pt x="6046216" y="1640332"/>
                  </a:lnTo>
                  <a:lnTo>
                    <a:pt x="6046216" y="1627632"/>
                  </a:lnTo>
                  <a:close/>
                </a:path>
                <a:path w="6071870" h="1653539">
                  <a:moveTo>
                    <a:pt x="6071616" y="49275"/>
                  </a:moveTo>
                  <a:lnTo>
                    <a:pt x="6046216" y="49275"/>
                  </a:lnTo>
                  <a:lnTo>
                    <a:pt x="6046216" y="1640332"/>
                  </a:lnTo>
                  <a:lnTo>
                    <a:pt x="6058916" y="1627632"/>
                  </a:lnTo>
                  <a:lnTo>
                    <a:pt x="6071616" y="1627632"/>
                  </a:lnTo>
                  <a:lnTo>
                    <a:pt x="6071616" y="49275"/>
                  </a:lnTo>
                  <a:close/>
                </a:path>
                <a:path w="6071870" h="1653539">
                  <a:moveTo>
                    <a:pt x="6071616" y="1627632"/>
                  </a:moveTo>
                  <a:lnTo>
                    <a:pt x="6058916" y="1627632"/>
                  </a:lnTo>
                  <a:lnTo>
                    <a:pt x="6046216" y="1640332"/>
                  </a:lnTo>
                  <a:lnTo>
                    <a:pt x="6071616" y="1640332"/>
                  </a:lnTo>
                  <a:lnTo>
                    <a:pt x="6071616" y="1627632"/>
                  </a:lnTo>
                  <a:close/>
                </a:path>
                <a:path w="6071870" h="1653539">
                  <a:moveTo>
                    <a:pt x="38100" y="0"/>
                  </a:moveTo>
                  <a:lnTo>
                    <a:pt x="0" y="76200"/>
                  </a:lnTo>
                  <a:lnTo>
                    <a:pt x="25400" y="76200"/>
                  </a:lnTo>
                  <a:lnTo>
                    <a:pt x="25400" y="63500"/>
                  </a:lnTo>
                  <a:lnTo>
                    <a:pt x="69850" y="63500"/>
                  </a:lnTo>
                  <a:lnTo>
                    <a:pt x="38100" y="0"/>
                  </a:lnTo>
                  <a:close/>
                </a:path>
                <a:path w="6071870" h="1653539">
                  <a:moveTo>
                    <a:pt x="69850" y="63500"/>
                  </a:moveTo>
                  <a:lnTo>
                    <a:pt x="50800" y="63500"/>
                  </a:lnTo>
                  <a:lnTo>
                    <a:pt x="50800" y="76200"/>
                  </a:lnTo>
                  <a:lnTo>
                    <a:pt x="76200" y="76200"/>
                  </a:lnTo>
                  <a:lnTo>
                    <a:pt x="69850" y="63500"/>
                  </a:lnTo>
                  <a:close/>
                </a:path>
              </a:pathLst>
            </a:custGeom>
            <a:solidFill>
              <a:srgbClr val="4F81BC"/>
            </a:solidFill>
          </p:spPr>
          <p:txBody>
            <a:bodyPr wrap="square" lIns="0" tIns="0" rIns="0" bIns="0" rtlCol="0"/>
            <a:lstStyle/>
            <a:p>
              <a:endParaRPr/>
            </a:p>
          </p:txBody>
        </p:sp>
        <p:sp>
          <p:nvSpPr>
            <p:cNvPr id="53" name="object 57"/>
            <p:cNvSpPr/>
            <p:nvPr/>
          </p:nvSpPr>
          <p:spPr>
            <a:xfrm>
              <a:off x="4209034" y="4192370"/>
              <a:ext cx="318770" cy="417195"/>
            </a:xfrm>
            <a:custGeom>
              <a:avLst/>
              <a:gdLst/>
              <a:ahLst/>
              <a:cxnLst/>
              <a:rect l="l" t="t" r="r" b="b"/>
              <a:pathLst>
                <a:path w="318770" h="417195">
                  <a:moveTo>
                    <a:pt x="159006" y="190132"/>
                  </a:moveTo>
                  <a:lnTo>
                    <a:pt x="197" y="190132"/>
                  </a:lnTo>
                  <a:lnTo>
                    <a:pt x="197" y="405789"/>
                  </a:lnTo>
                  <a:lnTo>
                    <a:pt x="158987" y="417137"/>
                  </a:lnTo>
                  <a:lnTo>
                    <a:pt x="317777" y="405789"/>
                  </a:lnTo>
                  <a:lnTo>
                    <a:pt x="159337" y="405789"/>
                  </a:lnTo>
                  <a:lnTo>
                    <a:pt x="11558" y="395221"/>
                  </a:lnTo>
                  <a:lnTo>
                    <a:pt x="11558" y="200677"/>
                  </a:lnTo>
                  <a:lnTo>
                    <a:pt x="159006" y="190132"/>
                  </a:lnTo>
                  <a:close/>
                </a:path>
                <a:path w="318770" h="417195">
                  <a:moveTo>
                    <a:pt x="317777" y="190132"/>
                  </a:moveTo>
                  <a:lnTo>
                    <a:pt x="159006" y="190132"/>
                  </a:lnTo>
                  <a:lnTo>
                    <a:pt x="306454" y="200677"/>
                  </a:lnTo>
                  <a:lnTo>
                    <a:pt x="306454" y="395221"/>
                  </a:lnTo>
                  <a:lnTo>
                    <a:pt x="158676" y="405789"/>
                  </a:lnTo>
                  <a:lnTo>
                    <a:pt x="317777" y="405789"/>
                  </a:lnTo>
                  <a:lnTo>
                    <a:pt x="317777" y="190132"/>
                  </a:lnTo>
                  <a:close/>
                </a:path>
                <a:path w="318770" h="417195">
                  <a:moveTo>
                    <a:pt x="159001" y="0"/>
                  </a:moveTo>
                  <a:lnTo>
                    <a:pt x="112588" y="9372"/>
                  </a:lnTo>
                  <a:lnTo>
                    <a:pt x="74686" y="34933"/>
                  </a:lnTo>
                  <a:lnTo>
                    <a:pt x="49133" y="72849"/>
                  </a:lnTo>
                  <a:lnTo>
                    <a:pt x="39791" y="119143"/>
                  </a:lnTo>
                  <a:lnTo>
                    <a:pt x="39697" y="187285"/>
                  </a:lnTo>
                  <a:lnTo>
                    <a:pt x="0" y="190132"/>
                  </a:lnTo>
                  <a:lnTo>
                    <a:pt x="318175" y="190132"/>
                  </a:lnTo>
                  <a:lnTo>
                    <a:pt x="278240" y="187286"/>
                  </a:lnTo>
                  <a:lnTo>
                    <a:pt x="278240" y="186524"/>
                  </a:lnTo>
                  <a:lnTo>
                    <a:pt x="51114" y="186524"/>
                  </a:lnTo>
                  <a:lnTo>
                    <a:pt x="51133" y="119143"/>
                  </a:lnTo>
                  <a:lnTo>
                    <a:pt x="59583" y="77264"/>
                  </a:lnTo>
                  <a:lnTo>
                    <a:pt x="82705" y="42949"/>
                  </a:lnTo>
                  <a:lnTo>
                    <a:pt x="117001" y="19813"/>
                  </a:lnTo>
                  <a:lnTo>
                    <a:pt x="159001" y="11329"/>
                  </a:lnTo>
                  <a:lnTo>
                    <a:pt x="208317" y="11329"/>
                  </a:lnTo>
                  <a:lnTo>
                    <a:pt x="205415" y="9372"/>
                  </a:lnTo>
                  <a:lnTo>
                    <a:pt x="159001" y="0"/>
                  </a:lnTo>
                  <a:close/>
                </a:path>
                <a:path w="318770" h="417195">
                  <a:moveTo>
                    <a:pt x="159006" y="28356"/>
                  </a:moveTo>
                  <a:lnTo>
                    <a:pt x="123687" y="35491"/>
                  </a:lnTo>
                  <a:lnTo>
                    <a:pt x="94845" y="54947"/>
                  </a:lnTo>
                  <a:lnTo>
                    <a:pt x="75399" y="83805"/>
                  </a:lnTo>
                  <a:lnTo>
                    <a:pt x="68269" y="119143"/>
                  </a:lnTo>
                  <a:lnTo>
                    <a:pt x="68269" y="185380"/>
                  </a:lnTo>
                  <a:lnTo>
                    <a:pt x="50971" y="186524"/>
                  </a:lnTo>
                  <a:lnTo>
                    <a:pt x="266898" y="186524"/>
                  </a:lnTo>
                  <a:lnTo>
                    <a:pt x="249743" y="185380"/>
                  </a:lnTo>
                  <a:lnTo>
                    <a:pt x="249743" y="184586"/>
                  </a:lnTo>
                  <a:lnTo>
                    <a:pt x="79611" y="184586"/>
                  </a:lnTo>
                  <a:lnTo>
                    <a:pt x="79611" y="119143"/>
                  </a:lnTo>
                  <a:lnTo>
                    <a:pt x="85851" y="88223"/>
                  </a:lnTo>
                  <a:lnTo>
                    <a:pt x="102866" y="62972"/>
                  </a:lnTo>
                  <a:lnTo>
                    <a:pt x="128103" y="45948"/>
                  </a:lnTo>
                  <a:lnTo>
                    <a:pt x="159006" y="39705"/>
                  </a:lnTo>
                  <a:lnTo>
                    <a:pt x="200572" y="39705"/>
                  </a:lnTo>
                  <a:lnTo>
                    <a:pt x="194325" y="35491"/>
                  </a:lnTo>
                  <a:lnTo>
                    <a:pt x="159006" y="28356"/>
                  </a:lnTo>
                  <a:close/>
                </a:path>
                <a:path w="318770" h="417195">
                  <a:moveTo>
                    <a:pt x="208317" y="11329"/>
                  </a:moveTo>
                  <a:lnTo>
                    <a:pt x="159001" y="11329"/>
                  </a:lnTo>
                  <a:lnTo>
                    <a:pt x="200999" y="19813"/>
                  </a:lnTo>
                  <a:lnTo>
                    <a:pt x="235295" y="42949"/>
                  </a:lnTo>
                  <a:lnTo>
                    <a:pt x="258419" y="77264"/>
                  </a:lnTo>
                  <a:lnTo>
                    <a:pt x="266870" y="119143"/>
                  </a:lnTo>
                  <a:lnTo>
                    <a:pt x="266898" y="186524"/>
                  </a:lnTo>
                  <a:lnTo>
                    <a:pt x="278240" y="186524"/>
                  </a:lnTo>
                  <a:lnTo>
                    <a:pt x="278212" y="119143"/>
                  </a:lnTo>
                  <a:lnTo>
                    <a:pt x="268870" y="72849"/>
                  </a:lnTo>
                  <a:lnTo>
                    <a:pt x="243316" y="34933"/>
                  </a:lnTo>
                  <a:lnTo>
                    <a:pt x="208317" y="11329"/>
                  </a:lnTo>
                  <a:close/>
                </a:path>
                <a:path w="318770" h="417195">
                  <a:moveTo>
                    <a:pt x="159006" y="178755"/>
                  </a:moveTo>
                  <a:lnTo>
                    <a:pt x="79611" y="184586"/>
                  </a:lnTo>
                  <a:lnTo>
                    <a:pt x="238401" y="184586"/>
                  </a:lnTo>
                  <a:lnTo>
                    <a:pt x="159006" y="178755"/>
                  </a:lnTo>
                  <a:close/>
                </a:path>
                <a:path w="318770" h="417195">
                  <a:moveTo>
                    <a:pt x="200572" y="39705"/>
                  </a:moveTo>
                  <a:lnTo>
                    <a:pt x="159006" y="39705"/>
                  </a:lnTo>
                  <a:lnTo>
                    <a:pt x="189909" y="45948"/>
                  </a:lnTo>
                  <a:lnTo>
                    <a:pt x="215146" y="62972"/>
                  </a:lnTo>
                  <a:lnTo>
                    <a:pt x="232161" y="88223"/>
                  </a:lnTo>
                  <a:lnTo>
                    <a:pt x="238401" y="119143"/>
                  </a:lnTo>
                  <a:lnTo>
                    <a:pt x="238401" y="184586"/>
                  </a:lnTo>
                  <a:lnTo>
                    <a:pt x="249743" y="184586"/>
                  </a:lnTo>
                  <a:lnTo>
                    <a:pt x="249743" y="119143"/>
                  </a:lnTo>
                  <a:lnTo>
                    <a:pt x="242613" y="83805"/>
                  </a:lnTo>
                  <a:lnTo>
                    <a:pt x="223167" y="54947"/>
                  </a:lnTo>
                  <a:lnTo>
                    <a:pt x="200572" y="39705"/>
                  </a:lnTo>
                  <a:close/>
                </a:path>
              </a:pathLst>
            </a:custGeom>
            <a:solidFill>
              <a:srgbClr val="000000"/>
            </a:solidFill>
          </p:spPr>
          <p:txBody>
            <a:bodyPr wrap="square" lIns="0" tIns="0" rIns="0" bIns="0" rtlCol="0"/>
            <a:lstStyle/>
            <a:p>
              <a:endParaRPr/>
            </a:p>
          </p:txBody>
        </p:sp>
        <p:pic>
          <p:nvPicPr>
            <p:cNvPr id="54" name="object 58"/>
            <p:cNvPicPr/>
            <p:nvPr/>
          </p:nvPicPr>
          <p:blipFill>
            <a:blip r:embed="rId17" cstate="print"/>
            <a:stretch>
              <a:fillRect/>
            </a:stretch>
          </p:blipFill>
          <p:spPr>
            <a:xfrm>
              <a:off x="4328339" y="4444914"/>
              <a:ext cx="79399" cy="107837"/>
            </a:xfrm>
            <a:prstGeom prst="rect">
              <a:avLst/>
            </a:prstGeom>
          </p:spPr>
        </p:pic>
      </p:grpSp>
      <p:sp>
        <p:nvSpPr>
          <p:cNvPr id="55" name="object 59"/>
          <p:cNvSpPr txBox="1"/>
          <p:nvPr/>
        </p:nvSpPr>
        <p:spPr>
          <a:xfrm>
            <a:off x="3336163" y="3964051"/>
            <a:ext cx="1000760"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17375E"/>
                </a:solidFill>
                <a:latin typeface="Arial MT"/>
                <a:cs typeface="Arial MT"/>
              </a:rPr>
              <a:t>access</a:t>
            </a:r>
            <a:r>
              <a:rPr sz="1200" spc="-20" dirty="0">
                <a:solidFill>
                  <a:srgbClr val="17375E"/>
                </a:solidFill>
                <a:latin typeface="Arial MT"/>
                <a:cs typeface="Arial MT"/>
              </a:rPr>
              <a:t> </a:t>
            </a:r>
            <a:r>
              <a:rPr sz="1200" spc="-10" dirty="0">
                <a:solidFill>
                  <a:srgbClr val="17375E"/>
                </a:solidFill>
                <a:latin typeface="Arial MT"/>
                <a:cs typeface="Arial MT"/>
              </a:rPr>
              <a:t>control</a:t>
            </a:r>
            <a:endParaRPr sz="1200">
              <a:latin typeface="Arial MT"/>
              <a:cs typeface="Arial MT"/>
            </a:endParaRPr>
          </a:p>
        </p:txBody>
      </p:sp>
      <p:sp>
        <p:nvSpPr>
          <p:cNvPr id="56" name="Rectangle 5">
            <a:extLst>
              <a:ext uri="{FF2B5EF4-FFF2-40B4-BE49-F238E27FC236}">
                <a16:creationId xmlns:a16="http://schemas.microsoft.com/office/drawing/2014/main" xmlns="" id="{700F0E71-DF08-3A7C-DBA4-85F60378B09A}"/>
              </a:ext>
            </a:extLst>
          </p:cNvPr>
          <p:cNvSpPr/>
          <p:nvPr/>
        </p:nvSpPr>
        <p:spPr>
          <a:xfrm>
            <a:off x="-53788" y="-13415"/>
            <a:ext cx="12245788" cy="734218"/>
          </a:xfrm>
          <a:prstGeom prst="rect">
            <a:avLst/>
          </a:prstGeom>
          <a:solidFill>
            <a:srgbClr val="034D9E"/>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a-ET" sz="3200" b="1" i="0" u="none" strike="noStrike" kern="1200" cap="none" spc="0" normalizeH="0" baseline="0" noProof="0" dirty="0">
                <a:ln>
                  <a:noFill/>
                </a:ln>
                <a:solidFill>
                  <a:prstClr val="white"/>
                </a:solidFill>
                <a:effectLst/>
                <a:uLnTx/>
                <a:uFillTx/>
                <a:latin typeface="Calibri"/>
                <a:ea typeface="+mn-ea"/>
                <a:cs typeface="+mn-cs"/>
              </a:rPr>
              <a:t>WIS</a:t>
            </a:r>
            <a:r>
              <a:rPr kumimoji="0" lang="en-US" sz="3200" b="1" i="0" u="none" strike="noStrike" kern="1200" cap="none" spc="0" normalizeH="0" baseline="0" noProof="0" dirty="0">
                <a:ln>
                  <a:noFill/>
                </a:ln>
                <a:solidFill>
                  <a:prstClr val="white"/>
                </a:solidFill>
                <a:effectLst/>
                <a:uLnTx/>
                <a:uFillTx/>
                <a:latin typeface="Calibri"/>
                <a:ea typeface="+mn-ea"/>
                <a:cs typeface="+mn-cs"/>
              </a:rPr>
              <a:t> </a:t>
            </a:r>
            <a:r>
              <a:rPr kumimoji="0" lang="aa-ET" sz="3200" b="1" i="0" u="none" strike="noStrike" kern="1200" cap="none" spc="0" normalizeH="0" baseline="0" noProof="0" dirty="0">
                <a:ln>
                  <a:noFill/>
                </a:ln>
                <a:solidFill>
                  <a:prstClr val="white"/>
                </a:solidFill>
                <a:effectLst/>
                <a:uLnTx/>
                <a:uFillTx/>
                <a:latin typeface="Calibri"/>
                <a:ea typeface="+mn-ea"/>
                <a:cs typeface="+mn-cs"/>
              </a:rPr>
              <a:t>2</a:t>
            </a:r>
            <a:r>
              <a:rPr kumimoji="0" lang="en-US" sz="3200" b="1" i="0" u="none" strike="noStrike" kern="1200" cap="none" spc="0" normalizeH="0" baseline="0" noProof="0" dirty="0" smtClean="0">
                <a:ln>
                  <a:noFill/>
                </a:ln>
                <a:solidFill>
                  <a:prstClr val="white"/>
                </a:solidFill>
                <a:effectLst/>
                <a:uLnTx/>
                <a:uFillTx/>
                <a:latin typeface="Calibri"/>
                <a:ea typeface="+mn-ea"/>
                <a:cs typeface="+mn-cs"/>
              </a:rPr>
              <a:t>.0</a:t>
            </a:r>
            <a:r>
              <a:rPr lang="en-GB" sz="3200" b="1" dirty="0">
                <a:solidFill>
                  <a:prstClr val="white"/>
                </a:solidFill>
                <a:latin typeface="Calibri"/>
              </a:rPr>
              <a:t> </a:t>
            </a:r>
            <a:r>
              <a:rPr lang="en-GB" sz="3200" b="1" dirty="0" smtClean="0">
                <a:solidFill>
                  <a:prstClr val="white"/>
                </a:solidFill>
                <a:latin typeface="Calibri"/>
              </a:rPr>
              <a:t>supporting recommended data and national needs</a:t>
            </a:r>
            <a:endParaRPr kumimoji="0" lang="aa-ET" sz="3200" b="1"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6375893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xmlns="" id="{59BEA16A-2165-DAF2-34B5-DD9866A01F7F}"/>
              </a:ext>
            </a:extLst>
          </p:cNvPr>
          <p:cNvSpPr txBox="1">
            <a:spLocks/>
          </p:cNvSpPr>
          <p:nvPr/>
        </p:nvSpPr>
        <p:spPr>
          <a:xfrm>
            <a:off x="1981200" y="1122875"/>
            <a:ext cx="8229600" cy="4820725"/>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800" dirty="0">
                <a:latin typeface="Segoe UI" panose="020B0502040204020203" pitchFamily="34" charset="0"/>
                <a:cs typeface="Segoe UI" panose="020B0502040204020203" pitchFamily="34" charset="0"/>
              </a:rPr>
              <a:t>Thank you</a:t>
            </a:r>
          </a:p>
          <a:p>
            <a:r>
              <a:rPr lang="en-US" sz="4800" dirty="0">
                <a:latin typeface="Segoe UI" panose="020B0502040204020203" pitchFamily="34" charset="0"/>
                <a:cs typeface="Segoe UI" panose="020B0502040204020203" pitchFamily="34" charset="0"/>
              </a:rPr>
              <a:t>Merci</a:t>
            </a:r>
          </a:p>
          <a:p>
            <a:r>
              <a:rPr lang="en-US" sz="4800" dirty="0">
                <a:latin typeface="Segoe UI" panose="020B0502040204020203" pitchFamily="34" charset="0"/>
                <a:cs typeface="Segoe UI" panose="020B0502040204020203" pitchFamily="34" charset="0"/>
              </a:rPr>
              <a:t>Gracias</a:t>
            </a:r>
          </a:p>
          <a:p>
            <a:r>
              <a:rPr lang="ar-MA" sz="4800" dirty="0">
                <a:latin typeface="Segoe UI" panose="020B0502040204020203" pitchFamily="34" charset="0"/>
                <a:cs typeface="Segoe UI" panose="020B0502040204020203" pitchFamily="34" charset="0"/>
              </a:rPr>
              <a:t>شكرا</a:t>
            </a:r>
            <a:endParaRPr lang="en-US" sz="4800" dirty="0">
              <a:latin typeface="Segoe UI" panose="020B0502040204020203" pitchFamily="34" charset="0"/>
              <a:cs typeface="Segoe UI" panose="020B0502040204020203" pitchFamily="34" charset="0"/>
            </a:endParaRPr>
          </a:p>
          <a:p>
            <a:r>
              <a:rPr lang="ja-JP" altLang="en-US" sz="4800" dirty="0">
                <a:latin typeface="Segoe UI" panose="020B0502040204020203" pitchFamily="34" charset="0"/>
                <a:cs typeface="Segoe UI" panose="020B0502040204020203" pitchFamily="34" charset="0"/>
              </a:rPr>
              <a:t>谢谢</a:t>
            </a:r>
            <a:endParaRPr lang="aa-ET" altLang="ja-JP" sz="4800" dirty="0">
              <a:latin typeface="Segoe UI" panose="020B0502040204020203" pitchFamily="34" charset="0"/>
              <a:cs typeface="Segoe UI" panose="020B0502040204020203" pitchFamily="34" charset="0"/>
            </a:endParaRPr>
          </a:p>
          <a:p>
            <a:r>
              <a:rPr lang="az-Cyrl-AZ" sz="4800" dirty="0">
                <a:latin typeface="Segoe UI" panose="020B0502040204020203" pitchFamily="34" charset="0"/>
                <a:cs typeface="Segoe UI" panose="020B0502040204020203" pitchFamily="34" charset="0"/>
              </a:rPr>
              <a:t>Спасибо </a:t>
            </a:r>
            <a:endParaRPr lang="en-US" altLang="ja-JP" sz="4800" dirty="0">
              <a:latin typeface="Segoe UI" panose="020B0502040204020203" pitchFamily="34" charset="0"/>
              <a:cs typeface="Segoe UI" panose="020B0502040204020203" pitchFamily="34" charset="0"/>
            </a:endParaRPr>
          </a:p>
          <a:p>
            <a:endParaRPr lang="en-US" sz="4800" dirty="0"/>
          </a:p>
        </p:txBody>
      </p:sp>
    </p:spTree>
    <p:extLst>
      <p:ext uri="{BB962C8B-B14F-4D97-AF65-F5344CB8AC3E}">
        <p14:creationId xmlns:p14="http://schemas.microsoft.com/office/powerpoint/2010/main" val="9323183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xmlns="" id="{5E82329F-72D5-5777-749D-43F67F59CB17}"/>
              </a:ext>
            </a:extLst>
          </p:cNvPr>
          <p:cNvSpPr/>
          <p:nvPr/>
        </p:nvSpPr>
        <p:spPr>
          <a:xfrm>
            <a:off x="251382" y="1987567"/>
            <a:ext cx="11940618" cy="4870433"/>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aa-ET"/>
          </a:p>
        </p:txBody>
      </p:sp>
      <p:sp>
        <p:nvSpPr>
          <p:cNvPr id="2" name="Title 1"/>
          <p:cNvSpPr>
            <a:spLocks noGrp="1"/>
          </p:cNvSpPr>
          <p:nvPr>
            <p:ph type="title"/>
          </p:nvPr>
        </p:nvSpPr>
        <p:spPr>
          <a:xfrm>
            <a:off x="-75414" y="0"/>
            <a:ext cx="12267414" cy="791852"/>
          </a:xfrm>
          <a:solidFill>
            <a:srgbClr val="004F9F"/>
          </a:solidFill>
        </p:spPr>
        <p:txBody>
          <a:bodyPr>
            <a:normAutofit/>
          </a:bodyPr>
          <a:lstStyle/>
          <a:p>
            <a:r>
              <a:rPr lang="en-US">
                <a:solidFill>
                  <a:schemeClr val="bg1"/>
                </a:solidFill>
              </a:rPr>
              <a:t>Overview</a:t>
            </a:r>
          </a:p>
        </p:txBody>
      </p:sp>
      <p:sp>
        <p:nvSpPr>
          <p:cNvPr id="3" name="TextBox 2">
            <a:extLst>
              <a:ext uri="{FF2B5EF4-FFF2-40B4-BE49-F238E27FC236}">
                <a16:creationId xmlns:a16="http://schemas.microsoft.com/office/drawing/2014/main" xmlns="" id="{967310BB-297D-38E3-DBEE-E0574C4CBE13}"/>
              </a:ext>
            </a:extLst>
          </p:cNvPr>
          <p:cNvSpPr txBox="1"/>
          <p:nvPr/>
        </p:nvSpPr>
        <p:spPr>
          <a:xfrm>
            <a:off x="1605981" y="1659285"/>
            <a:ext cx="8430672" cy="3108543"/>
          </a:xfrm>
          <a:prstGeom prst="rect">
            <a:avLst/>
          </a:prstGeom>
          <a:noFill/>
        </p:spPr>
        <p:txBody>
          <a:bodyPr wrap="square" lIns="91440" tIns="45720" rIns="91440" bIns="45720" rtlCol="0" anchor="t">
            <a:spAutoFit/>
          </a:bodyPr>
          <a:lstStyle/>
          <a:p>
            <a:pPr marL="457200" indent="-457200">
              <a:buFont typeface="Arial" panose="020B0604020202020204" pitchFamily="34" charset="0"/>
              <a:buChar char="•"/>
            </a:pPr>
            <a:r>
              <a:rPr lang="en-US" altLang="zh-CN" sz="2800" dirty="0" smtClean="0">
                <a:solidFill>
                  <a:srgbClr val="004F9F"/>
                </a:solidFill>
                <a:ea typeface="Verdana" panose="020B0604030504040204" pitchFamily="34" charset="0"/>
              </a:rPr>
              <a:t>Evolution of WMO data exchange</a:t>
            </a:r>
            <a:endParaRPr lang="en-US" sz="2800" dirty="0">
              <a:solidFill>
                <a:srgbClr val="004F9F"/>
              </a:solidFill>
              <a:ea typeface="Verdana" panose="020B0604030504040204" pitchFamily="34" charset="0"/>
            </a:endParaRPr>
          </a:p>
          <a:p>
            <a:pPr marL="457200" indent="-457200">
              <a:buFont typeface="Arial" panose="020B0604020202020204" pitchFamily="34" charset="0"/>
              <a:buChar char="•"/>
            </a:pPr>
            <a:r>
              <a:rPr lang="en-US" sz="2800" dirty="0" smtClean="0">
                <a:solidFill>
                  <a:srgbClr val="004F9F"/>
                </a:solidFill>
                <a:ea typeface="Verdana" panose="020B0604030504040204" pitchFamily="34" charset="0"/>
              </a:rPr>
              <a:t>What’s wrong with GTS</a:t>
            </a:r>
            <a:endParaRPr lang="en-US" sz="2800" dirty="0">
              <a:solidFill>
                <a:srgbClr val="004F9F"/>
              </a:solidFill>
              <a:ea typeface="Verdana" panose="020B0604030504040204" pitchFamily="34" charset="0"/>
            </a:endParaRPr>
          </a:p>
          <a:p>
            <a:pPr marL="457200" indent="-457200">
              <a:buFont typeface="Arial" panose="020B0604020202020204" pitchFamily="34" charset="0"/>
              <a:buChar char="•"/>
            </a:pPr>
            <a:r>
              <a:rPr lang="en-US" sz="2800" dirty="0" smtClean="0">
                <a:solidFill>
                  <a:srgbClr val="004F9F"/>
                </a:solidFill>
                <a:ea typeface="Verdana" panose="020B0604030504040204" pitchFamily="34" charset="0"/>
              </a:rPr>
              <a:t>Comparison between GTS and WIS 2.0</a:t>
            </a:r>
            <a:endParaRPr lang="en-US" sz="2800" dirty="0">
              <a:solidFill>
                <a:srgbClr val="004F9F"/>
              </a:solidFill>
              <a:ea typeface="Verdana" panose="020B0604030504040204" pitchFamily="34" charset="0"/>
            </a:endParaRPr>
          </a:p>
          <a:p>
            <a:pPr marL="457200" indent="-457200">
              <a:buFont typeface="Arial" panose="020B0604020202020204" pitchFamily="34" charset="0"/>
              <a:buChar char="•"/>
            </a:pPr>
            <a:r>
              <a:rPr lang="en-US" sz="2800" dirty="0" smtClean="0">
                <a:solidFill>
                  <a:srgbClr val="004F9F"/>
                </a:solidFill>
                <a:ea typeface="Verdana"/>
              </a:rPr>
              <a:t>WMO Unified Data Policy</a:t>
            </a:r>
            <a:endParaRPr lang="en-US" sz="2800" dirty="0">
              <a:solidFill>
                <a:srgbClr val="004F9F"/>
              </a:solidFill>
              <a:ea typeface="Verdana" panose="020B0604030504040204" pitchFamily="34" charset="0"/>
            </a:endParaRPr>
          </a:p>
          <a:p>
            <a:pPr marL="457200" indent="-457200">
              <a:buFont typeface="Arial" panose="020B0604020202020204" pitchFamily="34" charset="0"/>
              <a:buChar char="•"/>
            </a:pPr>
            <a:r>
              <a:rPr lang="en-US" sz="2800" dirty="0">
                <a:solidFill>
                  <a:srgbClr val="004F9F"/>
                </a:solidFill>
                <a:ea typeface="Verdana" panose="020B0604030504040204" pitchFamily="34" charset="0"/>
              </a:rPr>
              <a:t>WIS2 Components</a:t>
            </a:r>
          </a:p>
          <a:p>
            <a:pPr marL="457200" indent="-457200">
              <a:buFont typeface="Arial" panose="020B0604020202020204" pitchFamily="34" charset="0"/>
              <a:buChar char="•"/>
            </a:pPr>
            <a:r>
              <a:rPr lang="aa-ET" altLang="zh-CN" sz="2800" dirty="0">
                <a:solidFill>
                  <a:srgbClr val="004F9F"/>
                </a:solidFill>
                <a:ea typeface="Verdana" panose="020B0604030504040204" pitchFamily="34" charset="0"/>
              </a:rPr>
              <a:t>WIS</a:t>
            </a:r>
            <a:r>
              <a:rPr lang="en-US" altLang="zh-CN" sz="2800" dirty="0">
                <a:solidFill>
                  <a:srgbClr val="004F9F"/>
                </a:solidFill>
                <a:ea typeface="Verdana" panose="020B0604030504040204" pitchFamily="34" charset="0"/>
              </a:rPr>
              <a:t> </a:t>
            </a:r>
            <a:r>
              <a:rPr lang="aa-ET" altLang="zh-CN" sz="2800" dirty="0">
                <a:solidFill>
                  <a:srgbClr val="004F9F"/>
                </a:solidFill>
                <a:ea typeface="Verdana" panose="020B0604030504040204" pitchFamily="34" charset="0"/>
              </a:rPr>
              <a:t>2</a:t>
            </a:r>
            <a:r>
              <a:rPr lang="en-US" altLang="zh-CN" sz="2800" dirty="0">
                <a:solidFill>
                  <a:srgbClr val="004F9F"/>
                </a:solidFill>
                <a:ea typeface="Verdana" panose="020B0604030504040204" pitchFamily="34" charset="0"/>
              </a:rPr>
              <a:t>.0</a:t>
            </a:r>
            <a:r>
              <a:rPr lang="en-GB" altLang="zh-CN" sz="2800" dirty="0">
                <a:solidFill>
                  <a:srgbClr val="004F9F"/>
                </a:solidFill>
                <a:ea typeface="Verdana" panose="020B0604030504040204" pitchFamily="34" charset="0"/>
              </a:rPr>
              <a:t> Regulatory </a:t>
            </a:r>
            <a:r>
              <a:rPr lang="en-US" altLang="zh-CN" sz="2800" dirty="0">
                <a:solidFill>
                  <a:srgbClr val="004F9F"/>
                </a:solidFill>
                <a:ea typeface="Verdana" panose="020B0604030504040204" pitchFamily="34" charset="0"/>
              </a:rPr>
              <a:t>material</a:t>
            </a:r>
            <a:endParaRPr lang="aa-ET" altLang="zh-CN" sz="2800" dirty="0">
              <a:solidFill>
                <a:srgbClr val="004F9F"/>
              </a:solidFill>
              <a:ea typeface="Verdana" panose="020B0604030504040204" pitchFamily="34" charset="0"/>
            </a:endParaRPr>
          </a:p>
          <a:p>
            <a:pPr marL="457200" indent="-457200">
              <a:buFont typeface="Arial" panose="020B0604020202020204" pitchFamily="34" charset="0"/>
              <a:buChar char="•"/>
            </a:pPr>
            <a:r>
              <a:rPr lang="en-US" sz="2800" dirty="0" smtClean="0">
                <a:solidFill>
                  <a:srgbClr val="004F9F"/>
                </a:solidFill>
                <a:ea typeface="Verdana" panose="020B0604030504040204" pitchFamily="34" charset="0"/>
              </a:rPr>
              <a:t>WIS 2.0 </a:t>
            </a:r>
            <a:r>
              <a:rPr lang="en-US" altLang="zh-CN" sz="2800" dirty="0" smtClean="0">
                <a:solidFill>
                  <a:srgbClr val="004F9F"/>
                </a:solidFill>
                <a:ea typeface="Verdana" panose="020B0604030504040204" pitchFamily="34" charset="0"/>
              </a:rPr>
              <a:t>Supporting Data Exchange</a:t>
            </a:r>
            <a:endParaRPr lang="en-US" sz="2800" dirty="0">
              <a:solidFill>
                <a:srgbClr val="004F9F"/>
              </a:solidFill>
              <a:ea typeface="Verdana" panose="020B0604030504040204" pitchFamily="34" charset="0"/>
            </a:endParaRPr>
          </a:p>
        </p:txBody>
      </p:sp>
      <p:sp>
        <p:nvSpPr>
          <p:cNvPr id="47" name="AutoShape 4">
            <a:extLst>
              <a:ext uri="{FF2B5EF4-FFF2-40B4-BE49-F238E27FC236}">
                <a16:creationId xmlns:a16="http://schemas.microsoft.com/office/drawing/2014/main" xmlns="" id="{37899D14-80AD-158B-FBEA-4778BED53EC2}"/>
              </a:ext>
            </a:extLst>
          </p:cNvPr>
          <p:cNvSpPr>
            <a:spLocks noChangeAspect="1" noChangeArrowheads="1"/>
          </p:cNvSpPr>
          <p:nvPr/>
        </p:nvSpPr>
        <p:spPr bwMode="auto">
          <a:xfrm>
            <a:off x="3786326" y="3214456"/>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aa-ET"/>
          </a:p>
        </p:txBody>
      </p:sp>
      <p:sp>
        <p:nvSpPr>
          <p:cNvPr id="49" name="AutoShape 4">
            <a:extLst>
              <a:ext uri="{FF2B5EF4-FFF2-40B4-BE49-F238E27FC236}">
                <a16:creationId xmlns:a16="http://schemas.microsoft.com/office/drawing/2014/main" xmlns="" id="{58850381-F7DA-FF7D-7087-C966066523A9}"/>
              </a:ext>
            </a:extLst>
          </p:cNvPr>
          <p:cNvSpPr>
            <a:spLocks noChangeAspect="1" noChangeArrowheads="1"/>
          </p:cNvSpPr>
          <p:nvPr/>
        </p:nvSpPr>
        <p:spPr bwMode="auto">
          <a:xfrm>
            <a:off x="816793" y="3219634"/>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aa-ET"/>
          </a:p>
        </p:txBody>
      </p:sp>
    </p:spTree>
    <p:extLst>
      <p:ext uri="{BB962C8B-B14F-4D97-AF65-F5344CB8AC3E}">
        <p14:creationId xmlns:p14="http://schemas.microsoft.com/office/powerpoint/2010/main" val="5059165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object 2"/>
          <p:cNvGrpSpPr/>
          <p:nvPr/>
        </p:nvGrpSpPr>
        <p:grpSpPr>
          <a:xfrm>
            <a:off x="92608" y="889954"/>
            <a:ext cx="7573136" cy="1085760"/>
            <a:chOff x="179693" y="1295109"/>
            <a:chExt cx="7573136" cy="1085760"/>
          </a:xfrm>
        </p:grpSpPr>
        <p:sp>
          <p:nvSpPr>
            <p:cNvPr id="44" name="object 4"/>
            <p:cNvSpPr/>
            <p:nvPr/>
          </p:nvSpPr>
          <p:spPr>
            <a:xfrm>
              <a:off x="185534" y="2253869"/>
              <a:ext cx="7567295" cy="127000"/>
            </a:xfrm>
            <a:custGeom>
              <a:avLst/>
              <a:gdLst/>
              <a:ahLst/>
              <a:cxnLst/>
              <a:rect l="l" t="t" r="r" b="b"/>
              <a:pathLst>
                <a:path w="7567295" h="127000">
                  <a:moveTo>
                    <a:pt x="7439926" y="0"/>
                  </a:moveTo>
                  <a:lnTo>
                    <a:pt x="7439926" y="127000"/>
                  </a:lnTo>
                  <a:lnTo>
                    <a:pt x="7547876" y="73025"/>
                  </a:lnTo>
                  <a:lnTo>
                    <a:pt x="7452753" y="73025"/>
                  </a:lnTo>
                  <a:lnTo>
                    <a:pt x="7452753" y="53975"/>
                  </a:lnTo>
                  <a:lnTo>
                    <a:pt x="7547876" y="53975"/>
                  </a:lnTo>
                  <a:lnTo>
                    <a:pt x="7439926" y="0"/>
                  </a:lnTo>
                  <a:close/>
                </a:path>
                <a:path w="7567295" h="127000">
                  <a:moveTo>
                    <a:pt x="7439926" y="53975"/>
                  </a:moveTo>
                  <a:lnTo>
                    <a:pt x="0" y="53975"/>
                  </a:lnTo>
                  <a:lnTo>
                    <a:pt x="0" y="73025"/>
                  </a:lnTo>
                  <a:lnTo>
                    <a:pt x="7439926" y="73025"/>
                  </a:lnTo>
                  <a:lnTo>
                    <a:pt x="7439926" y="53975"/>
                  </a:lnTo>
                  <a:close/>
                </a:path>
                <a:path w="7567295" h="127000">
                  <a:moveTo>
                    <a:pt x="7547876" y="53975"/>
                  </a:moveTo>
                  <a:lnTo>
                    <a:pt x="7452753" y="53975"/>
                  </a:lnTo>
                  <a:lnTo>
                    <a:pt x="7452753" y="73025"/>
                  </a:lnTo>
                  <a:lnTo>
                    <a:pt x="7547876" y="73025"/>
                  </a:lnTo>
                  <a:lnTo>
                    <a:pt x="7566926" y="63500"/>
                  </a:lnTo>
                  <a:lnTo>
                    <a:pt x="7547876" y="53975"/>
                  </a:lnTo>
                  <a:close/>
                </a:path>
              </a:pathLst>
            </a:custGeom>
            <a:solidFill>
              <a:srgbClr val="4F81BC"/>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pic>
          <p:nvPicPr>
            <p:cNvPr id="45" name="object 5"/>
            <p:cNvPicPr/>
            <p:nvPr/>
          </p:nvPicPr>
          <p:blipFill>
            <a:blip r:embed="rId3" cstate="print"/>
            <a:stretch>
              <a:fillRect/>
            </a:stretch>
          </p:blipFill>
          <p:spPr>
            <a:xfrm>
              <a:off x="179693" y="1295109"/>
              <a:ext cx="279169" cy="338845"/>
            </a:xfrm>
            <a:prstGeom prst="rect">
              <a:avLst/>
            </a:prstGeom>
          </p:spPr>
        </p:pic>
        <p:pic>
          <p:nvPicPr>
            <p:cNvPr id="46" name="object 6"/>
            <p:cNvPicPr/>
            <p:nvPr/>
          </p:nvPicPr>
          <p:blipFill>
            <a:blip r:embed="rId4" cstate="print"/>
            <a:stretch>
              <a:fillRect/>
            </a:stretch>
          </p:blipFill>
          <p:spPr>
            <a:xfrm>
              <a:off x="226685" y="1321816"/>
              <a:ext cx="190274" cy="249809"/>
            </a:xfrm>
            <a:prstGeom prst="rect">
              <a:avLst/>
            </a:prstGeom>
          </p:spPr>
        </p:pic>
        <p:sp>
          <p:nvSpPr>
            <p:cNvPr id="47" name="object 7"/>
            <p:cNvSpPr/>
            <p:nvPr/>
          </p:nvSpPr>
          <p:spPr>
            <a:xfrm>
              <a:off x="226685" y="1321816"/>
              <a:ext cx="190500" cy="250190"/>
            </a:xfrm>
            <a:custGeom>
              <a:avLst/>
              <a:gdLst/>
              <a:ahLst/>
              <a:cxnLst/>
              <a:rect l="l" t="t" r="r" b="b"/>
              <a:pathLst>
                <a:path w="190500" h="250190">
                  <a:moveTo>
                    <a:pt x="162404" y="27812"/>
                  </a:moveTo>
                  <a:lnTo>
                    <a:pt x="183307" y="59312"/>
                  </a:lnTo>
                  <a:lnTo>
                    <a:pt x="190274" y="95123"/>
                  </a:lnTo>
                  <a:lnTo>
                    <a:pt x="183307" y="130933"/>
                  </a:lnTo>
                  <a:lnTo>
                    <a:pt x="162404" y="162433"/>
                  </a:lnTo>
                  <a:lnTo>
                    <a:pt x="143697" y="182389"/>
                  </a:lnTo>
                  <a:lnTo>
                    <a:pt x="126249" y="203596"/>
                  </a:lnTo>
                  <a:lnTo>
                    <a:pt x="110060" y="226065"/>
                  </a:lnTo>
                  <a:lnTo>
                    <a:pt x="95132" y="249809"/>
                  </a:lnTo>
                  <a:lnTo>
                    <a:pt x="80206" y="226065"/>
                  </a:lnTo>
                  <a:lnTo>
                    <a:pt x="64020" y="203596"/>
                  </a:lnTo>
                  <a:lnTo>
                    <a:pt x="46572" y="182389"/>
                  </a:lnTo>
                  <a:lnTo>
                    <a:pt x="27860" y="162433"/>
                  </a:lnTo>
                  <a:lnTo>
                    <a:pt x="6965" y="130933"/>
                  </a:lnTo>
                  <a:lnTo>
                    <a:pt x="0" y="95123"/>
                  </a:lnTo>
                  <a:lnTo>
                    <a:pt x="6965" y="59312"/>
                  </a:lnTo>
                  <a:lnTo>
                    <a:pt x="27860" y="27812"/>
                  </a:lnTo>
                  <a:lnTo>
                    <a:pt x="59336" y="6953"/>
                  </a:lnTo>
                  <a:lnTo>
                    <a:pt x="95137" y="0"/>
                  </a:lnTo>
                  <a:lnTo>
                    <a:pt x="130936" y="6953"/>
                  </a:lnTo>
                  <a:lnTo>
                    <a:pt x="162404" y="27812"/>
                  </a:lnTo>
                  <a:close/>
                </a:path>
              </a:pathLst>
            </a:custGeom>
            <a:ln w="25400">
              <a:solidFill>
                <a:srgbClr val="4F81BC"/>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pic>
          <p:nvPicPr>
            <p:cNvPr id="48" name="object 8"/>
            <p:cNvPicPr/>
            <p:nvPr/>
          </p:nvPicPr>
          <p:blipFill>
            <a:blip r:embed="rId5" cstate="print"/>
            <a:stretch>
              <a:fillRect/>
            </a:stretch>
          </p:blipFill>
          <p:spPr>
            <a:xfrm>
              <a:off x="247815" y="1342898"/>
              <a:ext cx="148005" cy="148081"/>
            </a:xfrm>
            <a:prstGeom prst="rect">
              <a:avLst/>
            </a:prstGeom>
          </p:spPr>
        </p:pic>
      </p:grpSp>
      <p:sp>
        <p:nvSpPr>
          <p:cNvPr id="49" name="object 10"/>
          <p:cNvSpPr txBox="1"/>
          <p:nvPr/>
        </p:nvSpPr>
        <p:spPr>
          <a:xfrm>
            <a:off x="356805" y="720803"/>
            <a:ext cx="1670050" cy="711200"/>
          </a:xfrm>
          <a:prstGeom prst="rect">
            <a:avLst/>
          </a:prstGeom>
        </p:spPr>
        <p:txBody>
          <a:bodyPr vert="horz" wrap="square" lIns="0" tIns="116839" rIns="0" bIns="0" rtlCol="0">
            <a:spAutoFit/>
          </a:bodyPr>
          <a:lstStyle/>
          <a:p>
            <a:pPr marL="12700">
              <a:spcBef>
                <a:spcPts val="919"/>
              </a:spcBef>
            </a:pPr>
            <a:r>
              <a:rPr sz="1900" b="1" kern="0" spc="-20" dirty="0">
                <a:solidFill>
                  <a:srgbClr val="17375E"/>
                </a:solidFill>
                <a:cs typeface="Calibri"/>
              </a:rPr>
              <a:t>1963</a:t>
            </a:r>
            <a:endParaRPr sz="1900" kern="0">
              <a:solidFill>
                <a:sysClr val="windowText" lastClr="000000"/>
              </a:solidFill>
              <a:cs typeface="Calibri"/>
            </a:endParaRPr>
          </a:p>
          <a:p>
            <a:pPr marL="12700">
              <a:spcBef>
                <a:spcPts val="615"/>
              </a:spcBef>
            </a:pPr>
            <a:r>
              <a:rPr sz="1400" b="1" kern="0" spc="-10" dirty="0">
                <a:solidFill>
                  <a:srgbClr val="244060"/>
                </a:solidFill>
                <a:cs typeface="Calibri"/>
              </a:rPr>
              <a:t>World</a:t>
            </a:r>
            <a:r>
              <a:rPr sz="1400" b="1" kern="0" spc="-50" dirty="0">
                <a:solidFill>
                  <a:srgbClr val="244060"/>
                </a:solidFill>
                <a:cs typeface="Calibri"/>
              </a:rPr>
              <a:t> </a:t>
            </a:r>
            <a:r>
              <a:rPr sz="1400" b="1" kern="0" spc="-10" dirty="0">
                <a:solidFill>
                  <a:srgbClr val="244060"/>
                </a:solidFill>
                <a:cs typeface="Calibri"/>
              </a:rPr>
              <a:t>Weather</a:t>
            </a:r>
            <a:r>
              <a:rPr sz="1400" b="1" kern="0" spc="-55" dirty="0">
                <a:solidFill>
                  <a:srgbClr val="244060"/>
                </a:solidFill>
                <a:cs typeface="Calibri"/>
              </a:rPr>
              <a:t> </a:t>
            </a:r>
            <a:r>
              <a:rPr sz="1400" b="1" kern="0" spc="-20" dirty="0">
                <a:solidFill>
                  <a:srgbClr val="244060"/>
                </a:solidFill>
                <a:cs typeface="Calibri"/>
              </a:rPr>
              <a:t>Watch</a:t>
            </a:r>
            <a:endParaRPr sz="1400" kern="0">
              <a:solidFill>
                <a:sysClr val="windowText" lastClr="000000"/>
              </a:solidFill>
              <a:cs typeface="Calibri"/>
            </a:endParaRPr>
          </a:p>
        </p:txBody>
      </p:sp>
      <p:grpSp>
        <p:nvGrpSpPr>
          <p:cNvPr id="50" name="object 11"/>
          <p:cNvGrpSpPr/>
          <p:nvPr/>
        </p:nvGrpSpPr>
        <p:grpSpPr>
          <a:xfrm>
            <a:off x="164374" y="1139927"/>
            <a:ext cx="1466850" cy="1829435"/>
            <a:chOff x="251459" y="1545082"/>
            <a:chExt cx="1466850" cy="1829435"/>
          </a:xfrm>
        </p:grpSpPr>
        <p:sp>
          <p:nvSpPr>
            <p:cNvPr id="51" name="object 12"/>
            <p:cNvSpPr/>
            <p:nvPr/>
          </p:nvSpPr>
          <p:spPr>
            <a:xfrm>
              <a:off x="321817" y="1551432"/>
              <a:ext cx="0" cy="766445"/>
            </a:xfrm>
            <a:custGeom>
              <a:avLst/>
              <a:gdLst/>
              <a:ahLst/>
              <a:cxnLst/>
              <a:rect l="l" t="t" r="r" b="b"/>
              <a:pathLst>
                <a:path h="766444">
                  <a:moveTo>
                    <a:pt x="0" y="0"/>
                  </a:moveTo>
                  <a:lnTo>
                    <a:pt x="0" y="765937"/>
                  </a:lnTo>
                </a:path>
              </a:pathLst>
            </a:custGeom>
            <a:ln w="12700">
              <a:solidFill>
                <a:srgbClr val="4F81BC"/>
              </a:solidFill>
              <a:prstDash val="sysDash"/>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pic>
          <p:nvPicPr>
            <p:cNvPr id="52" name="object 13"/>
            <p:cNvPicPr/>
            <p:nvPr/>
          </p:nvPicPr>
          <p:blipFill>
            <a:blip r:embed="rId6" cstate="print"/>
            <a:stretch>
              <a:fillRect/>
            </a:stretch>
          </p:blipFill>
          <p:spPr>
            <a:xfrm>
              <a:off x="251459" y="2267686"/>
              <a:ext cx="135534" cy="135534"/>
            </a:xfrm>
            <a:prstGeom prst="rect">
              <a:avLst/>
            </a:prstGeom>
          </p:spPr>
        </p:pic>
        <p:sp>
          <p:nvSpPr>
            <p:cNvPr id="53" name="object 14"/>
            <p:cNvSpPr/>
            <p:nvPr/>
          </p:nvSpPr>
          <p:spPr>
            <a:xfrm>
              <a:off x="297179" y="2293112"/>
              <a:ext cx="48895" cy="48895"/>
            </a:xfrm>
            <a:custGeom>
              <a:avLst/>
              <a:gdLst/>
              <a:ahLst/>
              <a:cxnLst/>
              <a:rect l="l" t="t" r="r" b="b"/>
              <a:pathLst>
                <a:path w="48895" h="48894">
                  <a:moveTo>
                    <a:pt x="24206" y="0"/>
                  </a:moveTo>
                  <a:lnTo>
                    <a:pt x="14782" y="1914"/>
                  </a:lnTo>
                  <a:lnTo>
                    <a:pt x="7088" y="7127"/>
                  </a:lnTo>
                  <a:lnTo>
                    <a:pt x="1901" y="14841"/>
                  </a:lnTo>
                  <a:lnTo>
                    <a:pt x="0" y="24257"/>
                  </a:lnTo>
                  <a:lnTo>
                    <a:pt x="1901" y="33672"/>
                  </a:lnTo>
                  <a:lnTo>
                    <a:pt x="7088" y="41386"/>
                  </a:lnTo>
                  <a:lnTo>
                    <a:pt x="14782" y="46599"/>
                  </a:lnTo>
                  <a:lnTo>
                    <a:pt x="24206" y="48513"/>
                  </a:lnTo>
                  <a:lnTo>
                    <a:pt x="33637" y="46599"/>
                  </a:lnTo>
                  <a:lnTo>
                    <a:pt x="41335" y="41386"/>
                  </a:lnTo>
                  <a:lnTo>
                    <a:pt x="46523" y="33672"/>
                  </a:lnTo>
                  <a:lnTo>
                    <a:pt x="48425" y="24257"/>
                  </a:lnTo>
                  <a:lnTo>
                    <a:pt x="46523" y="14841"/>
                  </a:lnTo>
                  <a:lnTo>
                    <a:pt x="41335" y="7127"/>
                  </a:lnTo>
                  <a:lnTo>
                    <a:pt x="33637" y="1914"/>
                  </a:lnTo>
                  <a:lnTo>
                    <a:pt x="24206" y="0"/>
                  </a:lnTo>
                  <a:close/>
                </a:path>
              </a:pathLst>
            </a:custGeom>
            <a:solidFill>
              <a:srgbClr val="4F81BC"/>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54" name="object 15"/>
            <p:cNvSpPr/>
            <p:nvPr/>
          </p:nvSpPr>
          <p:spPr>
            <a:xfrm>
              <a:off x="297179" y="2293112"/>
              <a:ext cx="48895" cy="48895"/>
            </a:xfrm>
            <a:custGeom>
              <a:avLst/>
              <a:gdLst/>
              <a:ahLst/>
              <a:cxnLst/>
              <a:rect l="l" t="t" r="r" b="b"/>
              <a:pathLst>
                <a:path w="48895" h="48894">
                  <a:moveTo>
                    <a:pt x="0" y="24257"/>
                  </a:moveTo>
                  <a:lnTo>
                    <a:pt x="1901" y="14841"/>
                  </a:lnTo>
                  <a:lnTo>
                    <a:pt x="7088" y="7127"/>
                  </a:lnTo>
                  <a:lnTo>
                    <a:pt x="14782" y="1914"/>
                  </a:lnTo>
                  <a:lnTo>
                    <a:pt x="24206" y="0"/>
                  </a:lnTo>
                  <a:lnTo>
                    <a:pt x="33637" y="1914"/>
                  </a:lnTo>
                  <a:lnTo>
                    <a:pt x="41335" y="7127"/>
                  </a:lnTo>
                  <a:lnTo>
                    <a:pt x="46523" y="14841"/>
                  </a:lnTo>
                  <a:lnTo>
                    <a:pt x="48425" y="24257"/>
                  </a:lnTo>
                  <a:lnTo>
                    <a:pt x="46523" y="33672"/>
                  </a:lnTo>
                  <a:lnTo>
                    <a:pt x="41335" y="41386"/>
                  </a:lnTo>
                  <a:lnTo>
                    <a:pt x="33637" y="46599"/>
                  </a:lnTo>
                  <a:lnTo>
                    <a:pt x="24206" y="48513"/>
                  </a:lnTo>
                  <a:lnTo>
                    <a:pt x="14782" y="46599"/>
                  </a:lnTo>
                  <a:lnTo>
                    <a:pt x="7088" y="41386"/>
                  </a:lnTo>
                  <a:lnTo>
                    <a:pt x="1901" y="33672"/>
                  </a:lnTo>
                  <a:lnTo>
                    <a:pt x="0" y="24257"/>
                  </a:lnTo>
                  <a:close/>
                </a:path>
              </a:pathLst>
            </a:custGeom>
            <a:ln w="6350">
              <a:solidFill>
                <a:srgbClr val="FFFFFF"/>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pic>
          <p:nvPicPr>
            <p:cNvPr id="55" name="object 16"/>
            <p:cNvPicPr/>
            <p:nvPr/>
          </p:nvPicPr>
          <p:blipFill>
            <a:blip r:embed="rId7" cstate="print"/>
            <a:stretch>
              <a:fillRect/>
            </a:stretch>
          </p:blipFill>
          <p:spPr>
            <a:xfrm>
              <a:off x="1439996" y="3046434"/>
              <a:ext cx="277761" cy="327742"/>
            </a:xfrm>
            <a:prstGeom prst="rect">
              <a:avLst/>
            </a:prstGeom>
          </p:spPr>
        </p:pic>
        <p:pic>
          <p:nvPicPr>
            <p:cNvPr id="56" name="object 17"/>
            <p:cNvPicPr/>
            <p:nvPr/>
          </p:nvPicPr>
          <p:blipFill>
            <a:blip r:embed="rId8" cstate="print"/>
            <a:stretch>
              <a:fillRect/>
            </a:stretch>
          </p:blipFill>
          <p:spPr>
            <a:xfrm>
              <a:off x="1485931" y="3063113"/>
              <a:ext cx="190309" cy="249809"/>
            </a:xfrm>
            <a:prstGeom prst="rect">
              <a:avLst/>
            </a:prstGeom>
          </p:spPr>
        </p:pic>
        <p:sp>
          <p:nvSpPr>
            <p:cNvPr id="57" name="object 18"/>
            <p:cNvSpPr/>
            <p:nvPr/>
          </p:nvSpPr>
          <p:spPr>
            <a:xfrm>
              <a:off x="1485931" y="3063113"/>
              <a:ext cx="190500" cy="250190"/>
            </a:xfrm>
            <a:custGeom>
              <a:avLst/>
              <a:gdLst/>
              <a:ahLst/>
              <a:cxnLst/>
              <a:rect l="l" t="t" r="r" b="b"/>
              <a:pathLst>
                <a:path w="190500" h="250189">
                  <a:moveTo>
                    <a:pt x="27908" y="221996"/>
                  </a:moveTo>
                  <a:lnTo>
                    <a:pt x="6977" y="190496"/>
                  </a:lnTo>
                  <a:lnTo>
                    <a:pt x="0" y="154686"/>
                  </a:lnTo>
                  <a:lnTo>
                    <a:pt x="6977" y="118875"/>
                  </a:lnTo>
                  <a:lnTo>
                    <a:pt x="27908" y="87375"/>
                  </a:lnTo>
                  <a:lnTo>
                    <a:pt x="46603" y="67419"/>
                  </a:lnTo>
                  <a:lnTo>
                    <a:pt x="64023" y="46212"/>
                  </a:lnTo>
                  <a:lnTo>
                    <a:pt x="80182" y="23743"/>
                  </a:lnTo>
                  <a:lnTo>
                    <a:pt x="95091" y="0"/>
                  </a:lnTo>
                  <a:lnTo>
                    <a:pt x="110019" y="23743"/>
                  </a:lnTo>
                  <a:lnTo>
                    <a:pt x="126222" y="46212"/>
                  </a:lnTo>
                  <a:lnTo>
                    <a:pt x="143686" y="67419"/>
                  </a:lnTo>
                  <a:lnTo>
                    <a:pt x="162401" y="87375"/>
                  </a:lnTo>
                  <a:lnTo>
                    <a:pt x="183332" y="118875"/>
                  </a:lnTo>
                  <a:lnTo>
                    <a:pt x="190309" y="154686"/>
                  </a:lnTo>
                  <a:lnTo>
                    <a:pt x="183332" y="190496"/>
                  </a:lnTo>
                  <a:lnTo>
                    <a:pt x="162401" y="221996"/>
                  </a:lnTo>
                  <a:lnTo>
                    <a:pt x="130903" y="242855"/>
                  </a:lnTo>
                  <a:lnTo>
                    <a:pt x="95107" y="249809"/>
                  </a:lnTo>
                  <a:lnTo>
                    <a:pt x="59334" y="242855"/>
                  </a:lnTo>
                  <a:lnTo>
                    <a:pt x="27908" y="221996"/>
                  </a:lnTo>
                  <a:close/>
                </a:path>
              </a:pathLst>
            </a:custGeom>
            <a:ln w="25400">
              <a:solidFill>
                <a:srgbClr val="4F81BC"/>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pic>
          <p:nvPicPr>
            <p:cNvPr id="58" name="object 19"/>
            <p:cNvPicPr/>
            <p:nvPr/>
          </p:nvPicPr>
          <p:blipFill>
            <a:blip r:embed="rId9" cstate="print"/>
            <a:stretch>
              <a:fillRect/>
            </a:stretch>
          </p:blipFill>
          <p:spPr>
            <a:xfrm>
              <a:off x="1507109" y="3143758"/>
              <a:ext cx="147954" cy="148081"/>
            </a:xfrm>
            <a:prstGeom prst="rect">
              <a:avLst/>
            </a:prstGeom>
          </p:spPr>
        </p:pic>
      </p:grpSp>
      <p:sp>
        <p:nvSpPr>
          <p:cNvPr id="59" name="object 20"/>
          <p:cNvSpPr txBox="1"/>
          <p:nvPr/>
        </p:nvSpPr>
        <p:spPr>
          <a:xfrm>
            <a:off x="1615985" y="2155927"/>
            <a:ext cx="1993900" cy="785495"/>
          </a:xfrm>
          <a:prstGeom prst="rect">
            <a:avLst/>
          </a:prstGeom>
        </p:spPr>
        <p:txBody>
          <a:bodyPr vert="horz" wrap="square" lIns="0" tIns="34290" rIns="0" bIns="0" rtlCol="0">
            <a:spAutoFit/>
          </a:bodyPr>
          <a:lstStyle/>
          <a:p>
            <a:pPr marL="12700" marR="5080">
              <a:lnSpc>
                <a:spcPts val="1540"/>
              </a:lnSpc>
              <a:spcBef>
                <a:spcPts val="270"/>
              </a:spcBef>
            </a:pPr>
            <a:r>
              <a:rPr sz="1400" b="1" kern="0" dirty="0">
                <a:solidFill>
                  <a:srgbClr val="4F6128"/>
                </a:solidFill>
                <a:cs typeface="Calibri"/>
              </a:rPr>
              <a:t>Global</a:t>
            </a:r>
            <a:r>
              <a:rPr sz="1400" b="1" kern="0" spc="-25" dirty="0">
                <a:solidFill>
                  <a:srgbClr val="4F6128"/>
                </a:solidFill>
                <a:cs typeface="Calibri"/>
              </a:rPr>
              <a:t> </a:t>
            </a:r>
            <a:r>
              <a:rPr sz="1400" b="1" kern="0" spc="-10" dirty="0">
                <a:solidFill>
                  <a:srgbClr val="4F6128"/>
                </a:solidFill>
                <a:cs typeface="Calibri"/>
              </a:rPr>
              <a:t>Telecommunication System</a:t>
            </a:r>
            <a:r>
              <a:rPr sz="1400" b="1" kern="0" spc="-50" dirty="0">
                <a:solidFill>
                  <a:srgbClr val="4F6128"/>
                </a:solidFill>
                <a:cs typeface="Calibri"/>
              </a:rPr>
              <a:t> </a:t>
            </a:r>
            <a:r>
              <a:rPr sz="1400" b="1" kern="0" spc="-10" dirty="0">
                <a:solidFill>
                  <a:srgbClr val="4F6128"/>
                </a:solidFill>
                <a:cs typeface="Calibri"/>
              </a:rPr>
              <a:t>(GTS)</a:t>
            </a:r>
            <a:endParaRPr sz="1400" kern="0">
              <a:solidFill>
                <a:sysClr val="windowText" lastClr="000000"/>
              </a:solidFill>
              <a:cs typeface="Calibri"/>
            </a:endParaRPr>
          </a:p>
          <a:p>
            <a:pPr marL="12700">
              <a:spcBef>
                <a:spcPts val="455"/>
              </a:spcBef>
            </a:pPr>
            <a:r>
              <a:rPr sz="1900" b="1" kern="0" spc="-10" dirty="0">
                <a:solidFill>
                  <a:srgbClr val="4F6128"/>
                </a:solidFill>
                <a:cs typeface="Calibri"/>
              </a:rPr>
              <a:t>1970s</a:t>
            </a:r>
            <a:endParaRPr sz="1900" kern="0">
              <a:solidFill>
                <a:sysClr val="windowText" lastClr="000000"/>
              </a:solidFill>
              <a:cs typeface="Calibri"/>
            </a:endParaRPr>
          </a:p>
        </p:txBody>
      </p:sp>
      <p:grpSp>
        <p:nvGrpSpPr>
          <p:cNvPr id="60" name="object 21"/>
          <p:cNvGrpSpPr/>
          <p:nvPr/>
        </p:nvGrpSpPr>
        <p:grpSpPr>
          <a:xfrm>
            <a:off x="1423198" y="889954"/>
            <a:ext cx="1466850" cy="1795145"/>
            <a:chOff x="1510283" y="1295109"/>
            <a:chExt cx="1466850" cy="1795145"/>
          </a:xfrm>
        </p:grpSpPr>
        <p:sp>
          <p:nvSpPr>
            <p:cNvPr id="61" name="object 22"/>
            <p:cNvSpPr/>
            <p:nvPr/>
          </p:nvSpPr>
          <p:spPr>
            <a:xfrm>
              <a:off x="1581022" y="2317369"/>
              <a:ext cx="0" cy="766445"/>
            </a:xfrm>
            <a:custGeom>
              <a:avLst/>
              <a:gdLst/>
              <a:ahLst/>
              <a:cxnLst/>
              <a:rect l="l" t="t" r="r" b="b"/>
              <a:pathLst>
                <a:path h="766444">
                  <a:moveTo>
                    <a:pt x="0" y="0"/>
                  </a:moveTo>
                  <a:lnTo>
                    <a:pt x="0" y="765936"/>
                  </a:lnTo>
                </a:path>
              </a:pathLst>
            </a:custGeom>
            <a:ln w="12700">
              <a:solidFill>
                <a:srgbClr val="4F81BC"/>
              </a:solidFill>
              <a:prstDash val="sysDash"/>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pic>
          <p:nvPicPr>
            <p:cNvPr id="62" name="object 23"/>
            <p:cNvPicPr/>
            <p:nvPr/>
          </p:nvPicPr>
          <p:blipFill>
            <a:blip r:embed="rId10" cstate="print"/>
            <a:stretch>
              <a:fillRect/>
            </a:stretch>
          </p:blipFill>
          <p:spPr>
            <a:xfrm>
              <a:off x="1510283" y="2267686"/>
              <a:ext cx="135534" cy="135534"/>
            </a:xfrm>
            <a:prstGeom prst="rect">
              <a:avLst/>
            </a:prstGeom>
          </p:spPr>
        </p:pic>
        <p:sp>
          <p:nvSpPr>
            <p:cNvPr id="63" name="object 24"/>
            <p:cNvSpPr/>
            <p:nvPr/>
          </p:nvSpPr>
          <p:spPr>
            <a:xfrm>
              <a:off x="1556384" y="2293112"/>
              <a:ext cx="48895" cy="48895"/>
            </a:xfrm>
            <a:custGeom>
              <a:avLst/>
              <a:gdLst/>
              <a:ahLst/>
              <a:cxnLst/>
              <a:rect l="l" t="t" r="r" b="b"/>
              <a:pathLst>
                <a:path w="48894" h="48894">
                  <a:moveTo>
                    <a:pt x="24256" y="0"/>
                  </a:moveTo>
                  <a:lnTo>
                    <a:pt x="14841" y="1914"/>
                  </a:lnTo>
                  <a:lnTo>
                    <a:pt x="7127" y="7127"/>
                  </a:lnTo>
                  <a:lnTo>
                    <a:pt x="1914" y="14841"/>
                  </a:lnTo>
                  <a:lnTo>
                    <a:pt x="0" y="24257"/>
                  </a:lnTo>
                  <a:lnTo>
                    <a:pt x="1914" y="33672"/>
                  </a:lnTo>
                  <a:lnTo>
                    <a:pt x="7127" y="41386"/>
                  </a:lnTo>
                  <a:lnTo>
                    <a:pt x="14841" y="46599"/>
                  </a:lnTo>
                  <a:lnTo>
                    <a:pt x="24256" y="48513"/>
                  </a:lnTo>
                  <a:lnTo>
                    <a:pt x="33672" y="46599"/>
                  </a:lnTo>
                  <a:lnTo>
                    <a:pt x="41386" y="41386"/>
                  </a:lnTo>
                  <a:lnTo>
                    <a:pt x="46599" y="33672"/>
                  </a:lnTo>
                  <a:lnTo>
                    <a:pt x="48514" y="24257"/>
                  </a:lnTo>
                  <a:lnTo>
                    <a:pt x="46599" y="14841"/>
                  </a:lnTo>
                  <a:lnTo>
                    <a:pt x="41386" y="7127"/>
                  </a:lnTo>
                  <a:lnTo>
                    <a:pt x="33672" y="1914"/>
                  </a:lnTo>
                  <a:lnTo>
                    <a:pt x="24256" y="0"/>
                  </a:lnTo>
                  <a:close/>
                </a:path>
              </a:pathLst>
            </a:custGeom>
            <a:solidFill>
              <a:srgbClr val="4F81BC"/>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64" name="object 25"/>
            <p:cNvSpPr/>
            <p:nvPr/>
          </p:nvSpPr>
          <p:spPr>
            <a:xfrm>
              <a:off x="1556384" y="2293112"/>
              <a:ext cx="48895" cy="48895"/>
            </a:xfrm>
            <a:custGeom>
              <a:avLst/>
              <a:gdLst/>
              <a:ahLst/>
              <a:cxnLst/>
              <a:rect l="l" t="t" r="r" b="b"/>
              <a:pathLst>
                <a:path w="48894" h="48894">
                  <a:moveTo>
                    <a:pt x="0" y="24257"/>
                  </a:moveTo>
                  <a:lnTo>
                    <a:pt x="1914" y="14841"/>
                  </a:lnTo>
                  <a:lnTo>
                    <a:pt x="7127" y="7127"/>
                  </a:lnTo>
                  <a:lnTo>
                    <a:pt x="14841" y="1914"/>
                  </a:lnTo>
                  <a:lnTo>
                    <a:pt x="24256" y="0"/>
                  </a:lnTo>
                  <a:lnTo>
                    <a:pt x="33672" y="1914"/>
                  </a:lnTo>
                  <a:lnTo>
                    <a:pt x="41386" y="7127"/>
                  </a:lnTo>
                  <a:lnTo>
                    <a:pt x="46599" y="14841"/>
                  </a:lnTo>
                  <a:lnTo>
                    <a:pt x="48514" y="24257"/>
                  </a:lnTo>
                  <a:lnTo>
                    <a:pt x="46599" y="33672"/>
                  </a:lnTo>
                  <a:lnTo>
                    <a:pt x="41386" y="41386"/>
                  </a:lnTo>
                  <a:lnTo>
                    <a:pt x="33672" y="46599"/>
                  </a:lnTo>
                  <a:lnTo>
                    <a:pt x="24256" y="48513"/>
                  </a:lnTo>
                  <a:lnTo>
                    <a:pt x="14841" y="46599"/>
                  </a:lnTo>
                  <a:lnTo>
                    <a:pt x="7127" y="41386"/>
                  </a:lnTo>
                  <a:lnTo>
                    <a:pt x="1914" y="33672"/>
                  </a:lnTo>
                  <a:lnTo>
                    <a:pt x="0" y="24257"/>
                  </a:lnTo>
                  <a:close/>
                </a:path>
              </a:pathLst>
            </a:custGeom>
            <a:ln w="6350">
              <a:solidFill>
                <a:srgbClr val="FFFFFF"/>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pic>
          <p:nvPicPr>
            <p:cNvPr id="66" name="object 26"/>
            <p:cNvPicPr/>
            <p:nvPr/>
          </p:nvPicPr>
          <p:blipFill>
            <a:blip r:embed="rId11" cstate="print"/>
            <a:stretch>
              <a:fillRect/>
            </a:stretch>
          </p:blipFill>
          <p:spPr>
            <a:xfrm>
              <a:off x="2698820" y="1295109"/>
              <a:ext cx="277761" cy="338845"/>
            </a:xfrm>
            <a:prstGeom prst="rect">
              <a:avLst/>
            </a:prstGeom>
          </p:spPr>
        </p:pic>
        <p:pic>
          <p:nvPicPr>
            <p:cNvPr id="67" name="object 27"/>
            <p:cNvPicPr/>
            <p:nvPr/>
          </p:nvPicPr>
          <p:blipFill>
            <a:blip r:embed="rId12" cstate="print"/>
            <a:stretch>
              <a:fillRect/>
            </a:stretch>
          </p:blipFill>
          <p:spPr>
            <a:xfrm>
              <a:off x="2745136" y="1321816"/>
              <a:ext cx="190309" cy="249809"/>
            </a:xfrm>
            <a:prstGeom prst="rect">
              <a:avLst/>
            </a:prstGeom>
          </p:spPr>
        </p:pic>
        <p:sp>
          <p:nvSpPr>
            <p:cNvPr id="68" name="object 28"/>
            <p:cNvSpPr/>
            <p:nvPr/>
          </p:nvSpPr>
          <p:spPr>
            <a:xfrm>
              <a:off x="2745136" y="1321816"/>
              <a:ext cx="190500" cy="250190"/>
            </a:xfrm>
            <a:custGeom>
              <a:avLst/>
              <a:gdLst/>
              <a:ahLst/>
              <a:cxnLst/>
              <a:rect l="l" t="t" r="r" b="b"/>
              <a:pathLst>
                <a:path w="190500" h="250190">
                  <a:moveTo>
                    <a:pt x="162401" y="27812"/>
                  </a:moveTo>
                  <a:lnTo>
                    <a:pt x="183332" y="59312"/>
                  </a:lnTo>
                  <a:lnTo>
                    <a:pt x="190309" y="95123"/>
                  </a:lnTo>
                  <a:lnTo>
                    <a:pt x="183332" y="130933"/>
                  </a:lnTo>
                  <a:lnTo>
                    <a:pt x="162401" y="162433"/>
                  </a:lnTo>
                  <a:lnTo>
                    <a:pt x="143706" y="182389"/>
                  </a:lnTo>
                  <a:lnTo>
                    <a:pt x="126285" y="203596"/>
                  </a:lnTo>
                  <a:lnTo>
                    <a:pt x="110126" y="226065"/>
                  </a:lnTo>
                  <a:lnTo>
                    <a:pt x="95218" y="249809"/>
                  </a:lnTo>
                  <a:lnTo>
                    <a:pt x="80236" y="226065"/>
                  </a:lnTo>
                  <a:lnTo>
                    <a:pt x="64039" y="203596"/>
                  </a:lnTo>
                  <a:lnTo>
                    <a:pt x="46605" y="182389"/>
                  </a:lnTo>
                  <a:lnTo>
                    <a:pt x="27908" y="162433"/>
                  </a:lnTo>
                  <a:lnTo>
                    <a:pt x="6977" y="130933"/>
                  </a:lnTo>
                  <a:lnTo>
                    <a:pt x="0" y="95123"/>
                  </a:lnTo>
                  <a:lnTo>
                    <a:pt x="6977" y="59312"/>
                  </a:lnTo>
                  <a:lnTo>
                    <a:pt x="27908" y="27812"/>
                  </a:lnTo>
                  <a:lnTo>
                    <a:pt x="59352" y="6953"/>
                  </a:lnTo>
                  <a:lnTo>
                    <a:pt x="95154" y="0"/>
                  </a:lnTo>
                  <a:lnTo>
                    <a:pt x="130956" y="6953"/>
                  </a:lnTo>
                  <a:lnTo>
                    <a:pt x="162401" y="27812"/>
                  </a:lnTo>
                  <a:close/>
                </a:path>
              </a:pathLst>
            </a:custGeom>
            <a:ln w="25400">
              <a:solidFill>
                <a:srgbClr val="4F81BC"/>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pic>
          <p:nvPicPr>
            <p:cNvPr id="69" name="object 29"/>
            <p:cNvPicPr/>
            <p:nvPr/>
          </p:nvPicPr>
          <p:blipFill>
            <a:blip r:embed="rId13" cstate="print"/>
            <a:stretch>
              <a:fillRect/>
            </a:stretch>
          </p:blipFill>
          <p:spPr>
            <a:xfrm>
              <a:off x="2766313" y="1342898"/>
              <a:ext cx="147955" cy="148081"/>
            </a:xfrm>
            <a:prstGeom prst="rect">
              <a:avLst/>
            </a:prstGeom>
          </p:spPr>
        </p:pic>
      </p:grpSp>
      <p:sp>
        <p:nvSpPr>
          <p:cNvPr id="70" name="object 30"/>
          <p:cNvSpPr txBox="1"/>
          <p:nvPr/>
        </p:nvSpPr>
        <p:spPr>
          <a:xfrm>
            <a:off x="2840645" y="720803"/>
            <a:ext cx="1952625" cy="906144"/>
          </a:xfrm>
          <a:prstGeom prst="rect">
            <a:avLst/>
          </a:prstGeom>
        </p:spPr>
        <p:txBody>
          <a:bodyPr vert="horz" wrap="square" lIns="0" tIns="116839" rIns="0" bIns="0" rtlCol="0">
            <a:spAutoFit/>
          </a:bodyPr>
          <a:lstStyle/>
          <a:p>
            <a:pPr marL="12700">
              <a:spcBef>
                <a:spcPts val="919"/>
              </a:spcBef>
            </a:pPr>
            <a:r>
              <a:rPr sz="1900" b="1" kern="0" spc="-20" dirty="0">
                <a:solidFill>
                  <a:srgbClr val="4F6128"/>
                </a:solidFill>
                <a:cs typeface="Calibri"/>
              </a:rPr>
              <a:t>2007</a:t>
            </a:r>
            <a:endParaRPr sz="1900" kern="0">
              <a:solidFill>
                <a:sysClr val="windowText" lastClr="000000"/>
              </a:solidFill>
              <a:cs typeface="Calibri"/>
            </a:endParaRPr>
          </a:p>
          <a:p>
            <a:pPr marL="12700" marR="5080">
              <a:lnSpc>
                <a:spcPts val="1540"/>
              </a:lnSpc>
              <a:spcBef>
                <a:spcPts val="785"/>
              </a:spcBef>
            </a:pPr>
            <a:r>
              <a:rPr sz="1400" b="1" kern="0" dirty="0">
                <a:solidFill>
                  <a:srgbClr val="0F243E"/>
                </a:solidFill>
                <a:cs typeface="Calibri"/>
              </a:rPr>
              <a:t>WMO</a:t>
            </a:r>
            <a:r>
              <a:rPr sz="1400" b="1" kern="0" spc="-10" dirty="0">
                <a:solidFill>
                  <a:srgbClr val="0F243E"/>
                </a:solidFill>
                <a:cs typeface="Calibri"/>
              </a:rPr>
              <a:t> Information</a:t>
            </a:r>
            <a:r>
              <a:rPr sz="1400" b="1" kern="0" spc="-20" dirty="0">
                <a:solidFill>
                  <a:srgbClr val="0F243E"/>
                </a:solidFill>
                <a:cs typeface="Calibri"/>
              </a:rPr>
              <a:t> </a:t>
            </a:r>
            <a:r>
              <a:rPr sz="1400" b="1" kern="0" spc="-10" dirty="0">
                <a:solidFill>
                  <a:srgbClr val="0F243E"/>
                </a:solidFill>
                <a:cs typeface="Calibri"/>
              </a:rPr>
              <a:t>System (WIS)</a:t>
            </a:r>
            <a:endParaRPr sz="1400" kern="0">
              <a:solidFill>
                <a:sysClr val="windowText" lastClr="000000"/>
              </a:solidFill>
              <a:cs typeface="Calibri"/>
            </a:endParaRPr>
          </a:p>
        </p:txBody>
      </p:sp>
      <p:grpSp>
        <p:nvGrpSpPr>
          <p:cNvPr id="71" name="object 31"/>
          <p:cNvGrpSpPr/>
          <p:nvPr/>
        </p:nvGrpSpPr>
        <p:grpSpPr>
          <a:xfrm>
            <a:off x="2682022" y="1139927"/>
            <a:ext cx="1468120" cy="1829435"/>
            <a:chOff x="2769107" y="1545082"/>
            <a:chExt cx="1468120" cy="1829435"/>
          </a:xfrm>
        </p:grpSpPr>
        <p:sp>
          <p:nvSpPr>
            <p:cNvPr id="72" name="object 32"/>
            <p:cNvSpPr/>
            <p:nvPr/>
          </p:nvSpPr>
          <p:spPr>
            <a:xfrm>
              <a:off x="2840354" y="1551432"/>
              <a:ext cx="0" cy="766445"/>
            </a:xfrm>
            <a:custGeom>
              <a:avLst/>
              <a:gdLst/>
              <a:ahLst/>
              <a:cxnLst/>
              <a:rect l="l" t="t" r="r" b="b"/>
              <a:pathLst>
                <a:path h="766444">
                  <a:moveTo>
                    <a:pt x="0" y="0"/>
                  </a:moveTo>
                  <a:lnTo>
                    <a:pt x="0" y="765937"/>
                  </a:lnTo>
                </a:path>
              </a:pathLst>
            </a:custGeom>
            <a:ln w="12700">
              <a:solidFill>
                <a:srgbClr val="4F81BC"/>
              </a:solidFill>
              <a:prstDash val="sysDash"/>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pic>
          <p:nvPicPr>
            <p:cNvPr id="73" name="object 33"/>
            <p:cNvPicPr/>
            <p:nvPr/>
          </p:nvPicPr>
          <p:blipFill>
            <a:blip r:embed="rId14" cstate="print"/>
            <a:stretch>
              <a:fillRect/>
            </a:stretch>
          </p:blipFill>
          <p:spPr>
            <a:xfrm>
              <a:off x="2769107" y="2267686"/>
              <a:ext cx="135534" cy="135534"/>
            </a:xfrm>
            <a:prstGeom prst="rect">
              <a:avLst/>
            </a:prstGeom>
          </p:spPr>
        </p:pic>
        <p:sp>
          <p:nvSpPr>
            <p:cNvPr id="74" name="object 34"/>
            <p:cNvSpPr/>
            <p:nvPr/>
          </p:nvSpPr>
          <p:spPr>
            <a:xfrm>
              <a:off x="2815589" y="2293112"/>
              <a:ext cx="48895" cy="48895"/>
            </a:xfrm>
            <a:custGeom>
              <a:avLst/>
              <a:gdLst/>
              <a:ahLst/>
              <a:cxnLst/>
              <a:rect l="l" t="t" r="r" b="b"/>
              <a:pathLst>
                <a:path w="48894" h="48894">
                  <a:moveTo>
                    <a:pt x="24257" y="0"/>
                  </a:moveTo>
                  <a:lnTo>
                    <a:pt x="14841" y="1914"/>
                  </a:lnTo>
                  <a:lnTo>
                    <a:pt x="7127" y="7127"/>
                  </a:lnTo>
                  <a:lnTo>
                    <a:pt x="1914" y="14841"/>
                  </a:lnTo>
                  <a:lnTo>
                    <a:pt x="0" y="24257"/>
                  </a:lnTo>
                  <a:lnTo>
                    <a:pt x="1914" y="33672"/>
                  </a:lnTo>
                  <a:lnTo>
                    <a:pt x="7127" y="41386"/>
                  </a:lnTo>
                  <a:lnTo>
                    <a:pt x="14841" y="46599"/>
                  </a:lnTo>
                  <a:lnTo>
                    <a:pt x="24257" y="48513"/>
                  </a:lnTo>
                  <a:lnTo>
                    <a:pt x="33672" y="46599"/>
                  </a:lnTo>
                  <a:lnTo>
                    <a:pt x="41386" y="41386"/>
                  </a:lnTo>
                  <a:lnTo>
                    <a:pt x="46599" y="33672"/>
                  </a:lnTo>
                  <a:lnTo>
                    <a:pt x="48514" y="24257"/>
                  </a:lnTo>
                  <a:lnTo>
                    <a:pt x="46599" y="14841"/>
                  </a:lnTo>
                  <a:lnTo>
                    <a:pt x="41386" y="7127"/>
                  </a:lnTo>
                  <a:lnTo>
                    <a:pt x="33672" y="1914"/>
                  </a:lnTo>
                  <a:lnTo>
                    <a:pt x="24257" y="0"/>
                  </a:lnTo>
                  <a:close/>
                </a:path>
              </a:pathLst>
            </a:custGeom>
            <a:solidFill>
              <a:srgbClr val="4F81BC"/>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75" name="object 35"/>
            <p:cNvSpPr/>
            <p:nvPr/>
          </p:nvSpPr>
          <p:spPr>
            <a:xfrm>
              <a:off x="2815589" y="2293112"/>
              <a:ext cx="48895" cy="48895"/>
            </a:xfrm>
            <a:custGeom>
              <a:avLst/>
              <a:gdLst/>
              <a:ahLst/>
              <a:cxnLst/>
              <a:rect l="l" t="t" r="r" b="b"/>
              <a:pathLst>
                <a:path w="48894" h="48894">
                  <a:moveTo>
                    <a:pt x="0" y="24257"/>
                  </a:moveTo>
                  <a:lnTo>
                    <a:pt x="1914" y="14841"/>
                  </a:lnTo>
                  <a:lnTo>
                    <a:pt x="7127" y="7127"/>
                  </a:lnTo>
                  <a:lnTo>
                    <a:pt x="14841" y="1914"/>
                  </a:lnTo>
                  <a:lnTo>
                    <a:pt x="24257" y="0"/>
                  </a:lnTo>
                  <a:lnTo>
                    <a:pt x="33672" y="1914"/>
                  </a:lnTo>
                  <a:lnTo>
                    <a:pt x="41386" y="7127"/>
                  </a:lnTo>
                  <a:lnTo>
                    <a:pt x="46599" y="14841"/>
                  </a:lnTo>
                  <a:lnTo>
                    <a:pt x="48514" y="24257"/>
                  </a:lnTo>
                  <a:lnTo>
                    <a:pt x="46599" y="33672"/>
                  </a:lnTo>
                  <a:lnTo>
                    <a:pt x="41386" y="41386"/>
                  </a:lnTo>
                  <a:lnTo>
                    <a:pt x="33672" y="46599"/>
                  </a:lnTo>
                  <a:lnTo>
                    <a:pt x="24257" y="48513"/>
                  </a:lnTo>
                  <a:lnTo>
                    <a:pt x="14841" y="46599"/>
                  </a:lnTo>
                  <a:lnTo>
                    <a:pt x="7127" y="41386"/>
                  </a:lnTo>
                  <a:lnTo>
                    <a:pt x="1914" y="33672"/>
                  </a:lnTo>
                  <a:lnTo>
                    <a:pt x="0" y="24257"/>
                  </a:lnTo>
                  <a:close/>
                </a:path>
              </a:pathLst>
            </a:custGeom>
            <a:ln w="6350">
              <a:solidFill>
                <a:srgbClr val="FFFFFF"/>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pic>
          <p:nvPicPr>
            <p:cNvPr id="76" name="object 36"/>
            <p:cNvPicPr/>
            <p:nvPr/>
          </p:nvPicPr>
          <p:blipFill>
            <a:blip r:embed="rId15" cstate="print"/>
            <a:stretch>
              <a:fillRect/>
            </a:stretch>
          </p:blipFill>
          <p:spPr>
            <a:xfrm>
              <a:off x="3957689" y="3046434"/>
              <a:ext cx="279169" cy="327742"/>
            </a:xfrm>
            <a:prstGeom prst="rect">
              <a:avLst/>
            </a:prstGeom>
          </p:spPr>
        </p:pic>
        <p:pic>
          <p:nvPicPr>
            <p:cNvPr id="77" name="object 37"/>
            <p:cNvPicPr/>
            <p:nvPr/>
          </p:nvPicPr>
          <p:blipFill>
            <a:blip r:embed="rId16" cstate="print"/>
            <a:stretch>
              <a:fillRect/>
            </a:stretch>
          </p:blipFill>
          <p:spPr>
            <a:xfrm>
              <a:off x="4004341" y="3063113"/>
              <a:ext cx="190309" cy="249809"/>
            </a:xfrm>
            <a:prstGeom prst="rect">
              <a:avLst/>
            </a:prstGeom>
          </p:spPr>
        </p:pic>
        <p:sp>
          <p:nvSpPr>
            <p:cNvPr id="78" name="object 38"/>
            <p:cNvSpPr/>
            <p:nvPr/>
          </p:nvSpPr>
          <p:spPr>
            <a:xfrm>
              <a:off x="4004341" y="3063113"/>
              <a:ext cx="190500" cy="250190"/>
            </a:xfrm>
            <a:custGeom>
              <a:avLst/>
              <a:gdLst/>
              <a:ahLst/>
              <a:cxnLst/>
              <a:rect l="l" t="t" r="r" b="b"/>
              <a:pathLst>
                <a:path w="190500" h="250189">
                  <a:moveTo>
                    <a:pt x="27908" y="221996"/>
                  </a:moveTo>
                  <a:lnTo>
                    <a:pt x="6977" y="190496"/>
                  </a:lnTo>
                  <a:lnTo>
                    <a:pt x="0" y="154686"/>
                  </a:lnTo>
                  <a:lnTo>
                    <a:pt x="6977" y="118875"/>
                  </a:lnTo>
                  <a:lnTo>
                    <a:pt x="27908" y="87375"/>
                  </a:lnTo>
                  <a:lnTo>
                    <a:pt x="46622" y="67419"/>
                  </a:lnTo>
                  <a:lnTo>
                    <a:pt x="64087" y="46212"/>
                  </a:lnTo>
                  <a:lnTo>
                    <a:pt x="80289" y="23743"/>
                  </a:lnTo>
                  <a:lnTo>
                    <a:pt x="95218" y="0"/>
                  </a:lnTo>
                  <a:lnTo>
                    <a:pt x="110126" y="23743"/>
                  </a:lnTo>
                  <a:lnTo>
                    <a:pt x="126285" y="46212"/>
                  </a:lnTo>
                  <a:lnTo>
                    <a:pt x="143706" y="67419"/>
                  </a:lnTo>
                  <a:lnTo>
                    <a:pt x="162401" y="87375"/>
                  </a:lnTo>
                  <a:lnTo>
                    <a:pt x="183332" y="118875"/>
                  </a:lnTo>
                  <a:lnTo>
                    <a:pt x="190309" y="154686"/>
                  </a:lnTo>
                  <a:lnTo>
                    <a:pt x="183332" y="190496"/>
                  </a:lnTo>
                  <a:lnTo>
                    <a:pt x="162401" y="221996"/>
                  </a:lnTo>
                  <a:lnTo>
                    <a:pt x="130974" y="242855"/>
                  </a:lnTo>
                  <a:lnTo>
                    <a:pt x="95202" y="249809"/>
                  </a:lnTo>
                  <a:lnTo>
                    <a:pt x="59406" y="242855"/>
                  </a:lnTo>
                  <a:lnTo>
                    <a:pt x="27908" y="221996"/>
                  </a:lnTo>
                  <a:close/>
                </a:path>
              </a:pathLst>
            </a:custGeom>
            <a:ln w="25399">
              <a:solidFill>
                <a:srgbClr val="4F81BC"/>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pic>
          <p:nvPicPr>
            <p:cNvPr id="79" name="object 39"/>
            <p:cNvPicPr/>
            <p:nvPr/>
          </p:nvPicPr>
          <p:blipFill>
            <a:blip r:embed="rId17" cstate="print"/>
            <a:stretch>
              <a:fillRect/>
            </a:stretch>
          </p:blipFill>
          <p:spPr>
            <a:xfrm>
              <a:off x="4025518" y="3143758"/>
              <a:ext cx="147954" cy="148081"/>
            </a:xfrm>
            <a:prstGeom prst="rect">
              <a:avLst/>
            </a:prstGeom>
          </p:spPr>
        </p:pic>
      </p:grpSp>
      <p:sp>
        <p:nvSpPr>
          <p:cNvPr id="80" name="object 40"/>
          <p:cNvSpPr txBox="1"/>
          <p:nvPr/>
        </p:nvSpPr>
        <p:spPr>
          <a:xfrm>
            <a:off x="4134775" y="2155927"/>
            <a:ext cx="2101850" cy="239395"/>
          </a:xfrm>
          <a:prstGeom prst="rect">
            <a:avLst/>
          </a:prstGeom>
        </p:spPr>
        <p:txBody>
          <a:bodyPr vert="horz" wrap="square" lIns="0" tIns="13335" rIns="0" bIns="0" rtlCol="0">
            <a:spAutoFit/>
          </a:bodyPr>
          <a:lstStyle/>
          <a:p>
            <a:pPr marL="12700">
              <a:spcBef>
                <a:spcPts val="105"/>
              </a:spcBef>
            </a:pPr>
            <a:r>
              <a:rPr sz="1400" b="1" kern="0" dirty="0">
                <a:solidFill>
                  <a:srgbClr val="974707"/>
                </a:solidFill>
                <a:cs typeface="Calibri"/>
              </a:rPr>
              <a:t>WMO</a:t>
            </a:r>
            <a:r>
              <a:rPr sz="1400" b="1" kern="0" spc="-45" dirty="0">
                <a:solidFill>
                  <a:srgbClr val="974707"/>
                </a:solidFill>
                <a:cs typeface="Calibri"/>
              </a:rPr>
              <a:t> </a:t>
            </a:r>
            <a:r>
              <a:rPr sz="1400" b="1" kern="0" spc="-10" dirty="0">
                <a:solidFill>
                  <a:srgbClr val="974707"/>
                </a:solidFill>
                <a:cs typeface="Calibri"/>
              </a:rPr>
              <a:t>Reform</a:t>
            </a:r>
            <a:r>
              <a:rPr sz="1400" b="1" kern="0" spc="-50" dirty="0">
                <a:solidFill>
                  <a:srgbClr val="974707"/>
                </a:solidFill>
                <a:cs typeface="Calibri"/>
              </a:rPr>
              <a:t> </a:t>
            </a:r>
            <a:r>
              <a:rPr sz="1400" b="1" kern="0" dirty="0">
                <a:solidFill>
                  <a:srgbClr val="974707"/>
                </a:solidFill>
                <a:cs typeface="Calibri"/>
              </a:rPr>
              <a:t>(Earth</a:t>
            </a:r>
            <a:r>
              <a:rPr sz="1400" b="1" kern="0" spc="-35" dirty="0">
                <a:solidFill>
                  <a:srgbClr val="974707"/>
                </a:solidFill>
                <a:cs typeface="Calibri"/>
              </a:rPr>
              <a:t> </a:t>
            </a:r>
            <a:r>
              <a:rPr sz="1400" b="1" kern="0" spc="-10" dirty="0">
                <a:solidFill>
                  <a:srgbClr val="974707"/>
                </a:solidFill>
                <a:cs typeface="Calibri"/>
              </a:rPr>
              <a:t>System</a:t>
            </a:r>
            <a:endParaRPr sz="1400" kern="0">
              <a:solidFill>
                <a:sysClr val="windowText" lastClr="000000"/>
              </a:solidFill>
              <a:cs typeface="Calibri"/>
            </a:endParaRPr>
          </a:p>
        </p:txBody>
      </p:sp>
      <p:sp>
        <p:nvSpPr>
          <p:cNvPr id="81" name="object 41"/>
          <p:cNvSpPr txBox="1"/>
          <p:nvPr/>
        </p:nvSpPr>
        <p:spPr>
          <a:xfrm>
            <a:off x="4134775" y="2305180"/>
            <a:ext cx="798830" cy="636270"/>
          </a:xfrm>
          <a:prstGeom prst="rect">
            <a:avLst/>
          </a:prstGeom>
        </p:spPr>
        <p:txBody>
          <a:bodyPr vert="horz" wrap="square" lIns="0" tIns="59054" rIns="0" bIns="0" rtlCol="0">
            <a:spAutoFit/>
          </a:bodyPr>
          <a:lstStyle/>
          <a:p>
            <a:pPr marL="12700">
              <a:spcBef>
                <a:spcPts val="464"/>
              </a:spcBef>
            </a:pPr>
            <a:r>
              <a:rPr sz="1400" b="1" kern="0" spc="-10" dirty="0">
                <a:solidFill>
                  <a:srgbClr val="974707"/>
                </a:solidFill>
                <a:cs typeface="Calibri"/>
              </a:rPr>
              <a:t>Approach)</a:t>
            </a:r>
            <a:endParaRPr sz="1400" kern="0">
              <a:solidFill>
                <a:sysClr val="windowText" lastClr="000000"/>
              </a:solidFill>
              <a:cs typeface="Calibri"/>
            </a:endParaRPr>
          </a:p>
          <a:p>
            <a:pPr marL="12700">
              <a:spcBef>
                <a:spcPts val="480"/>
              </a:spcBef>
            </a:pPr>
            <a:r>
              <a:rPr sz="1900" b="1" kern="0" spc="-20" dirty="0">
                <a:solidFill>
                  <a:srgbClr val="974707"/>
                </a:solidFill>
                <a:cs typeface="Calibri"/>
              </a:rPr>
              <a:t>2019</a:t>
            </a:r>
            <a:endParaRPr sz="1900" kern="0">
              <a:solidFill>
                <a:sysClr val="windowText" lastClr="000000"/>
              </a:solidFill>
              <a:cs typeface="Calibri"/>
            </a:endParaRPr>
          </a:p>
        </p:txBody>
      </p:sp>
      <p:grpSp>
        <p:nvGrpSpPr>
          <p:cNvPr id="82" name="object 42"/>
          <p:cNvGrpSpPr/>
          <p:nvPr/>
        </p:nvGrpSpPr>
        <p:grpSpPr>
          <a:xfrm>
            <a:off x="3942370" y="889954"/>
            <a:ext cx="1466850" cy="1795145"/>
            <a:chOff x="4029455" y="1295109"/>
            <a:chExt cx="1466850" cy="1795145"/>
          </a:xfrm>
        </p:grpSpPr>
        <p:sp>
          <p:nvSpPr>
            <p:cNvPr id="83" name="object 43"/>
            <p:cNvSpPr/>
            <p:nvPr/>
          </p:nvSpPr>
          <p:spPr>
            <a:xfrm>
              <a:off x="4099559" y="2317369"/>
              <a:ext cx="0" cy="766445"/>
            </a:xfrm>
            <a:custGeom>
              <a:avLst/>
              <a:gdLst/>
              <a:ahLst/>
              <a:cxnLst/>
              <a:rect l="l" t="t" r="r" b="b"/>
              <a:pathLst>
                <a:path h="766444">
                  <a:moveTo>
                    <a:pt x="0" y="0"/>
                  </a:moveTo>
                  <a:lnTo>
                    <a:pt x="0" y="765936"/>
                  </a:lnTo>
                </a:path>
              </a:pathLst>
            </a:custGeom>
            <a:ln w="12700">
              <a:solidFill>
                <a:srgbClr val="4F81BC"/>
              </a:solidFill>
              <a:prstDash val="sysDash"/>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pic>
          <p:nvPicPr>
            <p:cNvPr id="84" name="object 44"/>
            <p:cNvPicPr/>
            <p:nvPr/>
          </p:nvPicPr>
          <p:blipFill>
            <a:blip r:embed="rId18" cstate="print"/>
            <a:stretch>
              <a:fillRect/>
            </a:stretch>
          </p:blipFill>
          <p:spPr>
            <a:xfrm>
              <a:off x="4029455" y="2267686"/>
              <a:ext cx="135534" cy="135534"/>
            </a:xfrm>
            <a:prstGeom prst="rect">
              <a:avLst/>
            </a:prstGeom>
          </p:spPr>
        </p:pic>
        <p:sp>
          <p:nvSpPr>
            <p:cNvPr id="85" name="object 45"/>
            <p:cNvSpPr/>
            <p:nvPr/>
          </p:nvSpPr>
          <p:spPr>
            <a:xfrm>
              <a:off x="4074921" y="2293112"/>
              <a:ext cx="48895" cy="48895"/>
            </a:xfrm>
            <a:custGeom>
              <a:avLst/>
              <a:gdLst/>
              <a:ahLst/>
              <a:cxnLst/>
              <a:rect l="l" t="t" r="r" b="b"/>
              <a:pathLst>
                <a:path w="48895" h="48894">
                  <a:moveTo>
                    <a:pt x="24129" y="0"/>
                  </a:moveTo>
                  <a:lnTo>
                    <a:pt x="14733" y="1914"/>
                  </a:lnTo>
                  <a:lnTo>
                    <a:pt x="7064" y="7127"/>
                  </a:lnTo>
                  <a:lnTo>
                    <a:pt x="1895" y="14841"/>
                  </a:lnTo>
                  <a:lnTo>
                    <a:pt x="0" y="24257"/>
                  </a:lnTo>
                  <a:lnTo>
                    <a:pt x="1895" y="33672"/>
                  </a:lnTo>
                  <a:lnTo>
                    <a:pt x="7064" y="41386"/>
                  </a:lnTo>
                  <a:lnTo>
                    <a:pt x="14733" y="46599"/>
                  </a:lnTo>
                  <a:lnTo>
                    <a:pt x="24129" y="48513"/>
                  </a:lnTo>
                  <a:lnTo>
                    <a:pt x="33599" y="46599"/>
                  </a:lnTo>
                  <a:lnTo>
                    <a:pt x="41306" y="41386"/>
                  </a:lnTo>
                  <a:lnTo>
                    <a:pt x="46489" y="33672"/>
                  </a:lnTo>
                  <a:lnTo>
                    <a:pt x="48387" y="24257"/>
                  </a:lnTo>
                  <a:lnTo>
                    <a:pt x="46489" y="14841"/>
                  </a:lnTo>
                  <a:lnTo>
                    <a:pt x="41306" y="7127"/>
                  </a:lnTo>
                  <a:lnTo>
                    <a:pt x="33599" y="1914"/>
                  </a:lnTo>
                  <a:lnTo>
                    <a:pt x="24129" y="0"/>
                  </a:lnTo>
                  <a:close/>
                </a:path>
              </a:pathLst>
            </a:custGeom>
            <a:solidFill>
              <a:srgbClr val="4F81BC"/>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86" name="object 46"/>
            <p:cNvSpPr/>
            <p:nvPr/>
          </p:nvSpPr>
          <p:spPr>
            <a:xfrm>
              <a:off x="4074921" y="2293112"/>
              <a:ext cx="48895" cy="48895"/>
            </a:xfrm>
            <a:custGeom>
              <a:avLst/>
              <a:gdLst/>
              <a:ahLst/>
              <a:cxnLst/>
              <a:rect l="l" t="t" r="r" b="b"/>
              <a:pathLst>
                <a:path w="48895" h="48894">
                  <a:moveTo>
                    <a:pt x="0" y="24257"/>
                  </a:moveTo>
                  <a:lnTo>
                    <a:pt x="1895" y="14841"/>
                  </a:lnTo>
                  <a:lnTo>
                    <a:pt x="7064" y="7127"/>
                  </a:lnTo>
                  <a:lnTo>
                    <a:pt x="14733" y="1914"/>
                  </a:lnTo>
                  <a:lnTo>
                    <a:pt x="24129" y="0"/>
                  </a:lnTo>
                  <a:lnTo>
                    <a:pt x="33599" y="1914"/>
                  </a:lnTo>
                  <a:lnTo>
                    <a:pt x="41306" y="7127"/>
                  </a:lnTo>
                  <a:lnTo>
                    <a:pt x="46489" y="14841"/>
                  </a:lnTo>
                  <a:lnTo>
                    <a:pt x="48387" y="24257"/>
                  </a:lnTo>
                  <a:lnTo>
                    <a:pt x="46489" y="33672"/>
                  </a:lnTo>
                  <a:lnTo>
                    <a:pt x="41306" y="41386"/>
                  </a:lnTo>
                  <a:lnTo>
                    <a:pt x="33599" y="46599"/>
                  </a:lnTo>
                  <a:lnTo>
                    <a:pt x="24129" y="48513"/>
                  </a:lnTo>
                  <a:lnTo>
                    <a:pt x="14733" y="46599"/>
                  </a:lnTo>
                  <a:lnTo>
                    <a:pt x="7064" y="41386"/>
                  </a:lnTo>
                  <a:lnTo>
                    <a:pt x="1895" y="33672"/>
                  </a:lnTo>
                  <a:lnTo>
                    <a:pt x="0" y="24257"/>
                  </a:lnTo>
                  <a:close/>
                </a:path>
              </a:pathLst>
            </a:custGeom>
            <a:ln w="6350">
              <a:solidFill>
                <a:srgbClr val="FFFFFF"/>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pic>
          <p:nvPicPr>
            <p:cNvPr id="87" name="object 47"/>
            <p:cNvPicPr/>
            <p:nvPr/>
          </p:nvPicPr>
          <p:blipFill>
            <a:blip r:embed="rId3" cstate="print"/>
            <a:stretch>
              <a:fillRect/>
            </a:stretch>
          </p:blipFill>
          <p:spPr>
            <a:xfrm>
              <a:off x="5216513" y="1295109"/>
              <a:ext cx="279169" cy="338845"/>
            </a:xfrm>
            <a:prstGeom prst="rect">
              <a:avLst/>
            </a:prstGeom>
          </p:spPr>
        </p:pic>
        <p:pic>
          <p:nvPicPr>
            <p:cNvPr id="88" name="object 48"/>
            <p:cNvPicPr/>
            <p:nvPr/>
          </p:nvPicPr>
          <p:blipFill>
            <a:blip r:embed="rId19" cstate="print"/>
            <a:stretch>
              <a:fillRect/>
            </a:stretch>
          </p:blipFill>
          <p:spPr>
            <a:xfrm>
              <a:off x="5263641" y="1321816"/>
              <a:ext cx="190246" cy="249809"/>
            </a:xfrm>
            <a:prstGeom prst="rect">
              <a:avLst/>
            </a:prstGeom>
          </p:spPr>
        </p:pic>
        <p:sp>
          <p:nvSpPr>
            <p:cNvPr id="89" name="object 49"/>
            <p:cNvSpPr/>
            <p:nvPr/>
          </p:nvSpPr>
          <p:spPr>
            <a:xfrm>
              <a:off x="5263641" y="1321816"/>
              <a:ext cx="190500" cy="250190"/>
            </a:xfrm>
            <a:custGeom>
              <a:avLst/>
              <a:gdLst/>
              <a:ahLst/>
              <a:cxnLst/>
              <a:rect l="l" t="t" r="r" b="b"/>
              <a:pathLst>
                <a:path w="190500" h="250190">
                  <a:moveTo>
                    <a:pt x="162433" y="27812"/>
                  </a:moveTo>
                  <a:lnTo>
                    <a:pt x="183292" y="59312"/>
                  </a:lnTo>
                  <a:lnTo>
                    <a:pt x="190246" y="95123"/>
                  </a:lnTo>
                  <a:lnTo>
                    <a:pt x="183292" y="130933"/>
                  </a:lnTo>
                  <a:lnTo>
                    <a:pt x="162433" y="162433"/>
                  </a:lnTo>
                  <a:lnTo>
                    <a:pt x="143718" y="182389"/>
                  </a:lnTo>
                  <a:lnTo>
                    <a:pt x="126253" y="203596"/>
                  </a:lnTo>
                  <a:lnTo>
                    <a:pt x="110051" y="226065"/>
                  </a:lnTo>
                  <a:lnTo>
                    <a:pt x="95123" y="249809"/>
                  </a:lnTo>
                  <a:lnTo>
                    <a:pt x="80194" y="226065"/>
                  </a:lnTo>
                  <a:lnTo>
                    <a:pt x="63992" y="203596"/>
                  </a:lnTo>
                  <a:lnTo>
                    <a:pt x="46527" y="182389"/>
                  </a:lnTo>
                  <a:lnTo>
                    <a:pt x="27812" y="162433"/>
                  </a:lnTo>
                  <a:lnTo>
                    <a:pt x="6953" y="130933"/>
                  </a:lnTo>
                  <a:lnTo>
                    <a:pt x="0" y="95123"/>
                  </a:lnTo>
                  <a:lnTo>
                    <a:pt x="6953" y="59312"/>
                  </a:lnTo>
                  <a:lnTo>
                    <a:pt x="27812" y="27812"/>
                  </a:lnTo>
                  <a:lnTo>
                    <a:pt x="59312" y="6953"/>
                  </a:lnTo>
                  <a:lnTo>
                    <a:pt x="95123" y="0"/>
                  </a:lnTo>
                  <a:lnTo>
                    <a:pt x="130933" y="6953"/>
                  </a:lnTo>
                  <a:lnTo>
                    <a:pt x="162433" y="27812"/>
                  </a:lnTo>
                  <a:close/>
                </a:path>
              </a:pathLst>
            </a:custGeom>
            <a:ln w="25399">
              <a:solidFill>
                <a:srgbClr val="4F81BC"/>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pic>
          <p:nvPicPr>
            <p:cNvPr id="90" name="object 50"/>
            <p:cNvPicPr/>
            <p:nvPr/>
          </p:nvPicPr>
          <p:blipFill>
            <a:blip r:embed="rId20" cstate="print"/>
            <a:stretch>
              <a:fillRect/>
            </a:stretch>
          </p:blipFill>
          <p:spPr>
            <a:xfrm>
              <a:off x="5284723" y="1342898"/>
              <a:ext cx="148081" cy="148081"/>
            </a:xfrm>
            <a:prstGeom prst="rect">
              <a:avLst/>
            </a:prstGeom>
          </p:spPr>
        </p:pic>
      </p:grpSp>
      <p:sp>
        <p:nvSpPr>
          <p:cNvPr id="91" name="object 51"/>
          <p:cNvSpPr txBox="1"/>
          <p:nvPr/>
        </p:nvSpPr>
        <p:spPr>
          <a:xfrm>
            <a:off x="5394235" y="720803"/>
            <a:ext cx="1903095" cy="906144"/>
          </a:xfrm>
          <a:prstGeom prst="rect">
            <a:avLst/>
          </a:prstGeom>
        </p:spPr>
        <p:txBody>
          <a:bodyPr vert="horz" wrap="square" lIns="0" tIns="116839" rIns="0" bIns="0" rtlCol="0">
            <a:spAutoFit/>
          </a:bodyPr>
          <a:lstStyle/>
          <a:p>
            <a:pPr marL="12700">
              <a:spcBef>
                <a:spcPts val="919"/>
              </a:spcBef>
            </a:pPr>
            <a:r>
              <a:rPr sz="1900" b="1" kern="0" spc="-20" dirty="0">
                <a:solidFill>
                  <a:srgbClr val="4F6128"/>
                </a:solidFill>
                <a:cs typeface="Calibri"/>
              </a:rPr>
              <a:t>2021</a:t>
            </a:r>
            <a:endParaRPr sz="1900" kern="0">
              <a:solidFill>
                <a:sysClr val="windowText" lastClr="000000"/>
              </a:solidFill>
              <a:cs typeface="Calibri"/>
            </a:endParaRPr>
          </a:p>
          <a:p>
            <a:pPr marL="12700" marR="5080">
              <a:lnSpc>
                <a:spcPts val="1540"/>
              </a:lnSpc>
              <a:spcBef>
                <a:spcPts val="785"/>
              </a:spcBef>
            </a:pPr>
            <a:r>
              <a:rPr sz="1400" b="1" kern="0" dirty="0">
                <a:solidFill>
                  <a:srgbClr val="77923B"/>
                </a:solidFill>
                <a:cs typeface="Calibri"/>
              </a:rPr>
              <a:t>WMO</a:t>
            </a:r>
            <a:r>
              <a:rPr sz="1400" b="1" kern="0" spc="-45" dirty="0">
                <a:solidFill>
                  <a:srgbClr val="77923B"/>
                </a:solidFill>
                <a:cs typeface="Calibri"/>
              </a:rPr>
              <a:t> </a:t>
            </a:r>
            <a:r>
              <a:rPr sz="1400" b="1" kern="0" dirty="0">
                <a:solidFill>
                  <a:srgbClr val="77923B"/>
                </a:solidFill>
                <a:cs typeface="Calibri"/>
              </a:rPr>
              <a:t>Unified</a:t>
            </a:r>
            <a:r>
              <a:rPr sz="1400" b="1" kern="0" spc="-45" dirty="0">
                <a:solidFill>
                  <a:srgbClr val="77923B"/>
                </a:solidFill>
                <a:cs typeface="Calibri"/>
              </a:rPr>
              <a:t> </a:t>
            </a:r>
            <a:r>
              <a:rPr sz="1400" b="1" kern="0" dirty="0">
                <a:solidFill>
                  <a:srgbClr val="77923B"/>
                </a:solidFill>
                <a:cs typeface="Calibri"/>
              </a:rPr>
              <a:t>Data</a:t>
            </a:r>
            <a:r>
              <a:rPr sz="1400" b="1" kern="0" spc="-65" dirty="0">
                <a:solidFill>
                  <a:srgbClr val="77923B"/>
                </a:solidFill>
                <a:cs typeface="Calibri"/>
              </a:rPr>
              <a:t> </a:t>
            </a:r>
            <a:r>
              <a:rPr sz="1400" b="1" kern="0" spc="-10" dirty="0">
                <a:solidFill>
                  <a:srgbClr val="77923B"/>
                </a:solidFill>
                <a:cs typeface="Calibri"/>
              </a:rPr>
              <a:t>Policy </a:t>
            </a:r>
            <a:r>
              <a:rPr sz="1400" b="1" kern="0" dirty="0">
                <a:solidFill>
                  <a:srgbClr val="77923B"/>
                </a:solidFill>
                <a:cs typeface="Calibri"/>
              </a:rPr>
              <a:t>(Core,</a:t>
            </a:r>
            <a:r>
              <a:rPr sz="1400" b="1" kern="0" spc="-45" dirty="0">
                <a:solidFill>
                  <a:srgbClr val="77923B"/>
                </a:solidFill>
                <a:cs typeface="Calibri"/>
              </a:rPr>
              <a:t> </a:t>
            </a:r>
            <a:r>
              <a:rPr sz="1400" b="1" kern="0" spc="-10" dirty="0">
                <a:solidFill>
                  <a:srgbClr val="77923B"/>
                </a:solidFill>
                <a:cs typeface="Calibri"/>
              </a:rPr>
              <a:t>Recommended)</a:t>
            </a:r>
            <a:endParaRPr sz="1400" kern="0">
              <a:solidFill>
                <a:sysClr val="windowText" lastClr="000000"/>
              </a:solidFill>
              <a:cs typeface="Calibri"/>
            </a:endParaRPr>
          </a:p>
        </p:txBody>
      </p:sp>
      <p:grpSp>
        <p:nvGrpSpPr>
          <p:cNvPr id="92" name="object 52"/>
          <p:cNvGrpSpPr/>
          <p:nvPr/>
        </p:nvGrpSpPr>
        <p:grpSpPr>
          <a:xfrm>
            <a:off x="5201194" y="1146277"/>
            <a:ext cx="6810883" cy="5307100"/>
            <a:chOff x="5288279" y="1551432"/>
            <a:chExt cx="6810883" cy="5307100"/>
          </a:xfrm>
        </p:grpSpPr>
        <p:sp>
          <p:nvSpPr>
            <p:cNvPr id="93" name="object 53"/>
            <p:cNvSpPr/>
            <p:nvPr/>
          </p:nvSpPr>
          <p:spPr>
            <a:xfrm>
              <a:off x="5358764" y="1551432"/>
              <a:ext cx="0" cy="766445"/>
            </a:xfrm>
            <a:custGeom>
              <a:avLst/>
              <a:gdLst/>
              <a:ahLst/>
              <a:cxnLst/>
              <a:rect l="l" t="t" r="r" b="b"/>
              <a:pathLst>
                <a:path h="766444">
                  <a:moveTo>
                    <a:pt x="0" y="0"/>
                  </a:moveTo>
                  <a:lnTo>
                    <a:pt x="0" y="765937"/>
                  </a:lnTo>
                </a:path>
              </a:pathLst>
            </a:custGeom>
            <a:ln w="12700">
              <a:solidFill>
                <a:srgbClr val="4F81BC"/>
              </a:solidFill>
              <a:prstDash val="sysDash"/>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pic>
          <p:nvPicPr>
            <p:cNvPr id="94" name="object 54"/>
            <p:cNvPicPr/>
            <p:nvPr/>
          </p:nvPicPr>
          <p:blipFill>
            <a:blip r:embed="rId21" cstate="print"/>
            <a:stretch>
              <a:fillRect/>
            </a:stretch>
          </p:blipFill>
          <p:spPr>
            <a:xfrm>
              <a:off x="5288279" y="2267686"/>
              <a:ext cx="135534" cy="135534"/>
            </a:xfrm>
            <a:prstGeom prst="rect">
              <a:avLst/>
            </a:prstGeom>
          </p:spPr>
        </p:pic>
        <p:sp>
          <p:nvSpPr>
            <p:cNvPr id="95" name="object 55"/>
            <p:cNvSpPr/>
            <p:nvPr/>
          </p:nvSpPr>
          <p:spPr>
            <a:xfrm>
              <a:off x="5334126" y="2293112"/>
              <a:ext cx="48895" cy="48895"/>
            </a:xfrm>
            <a:custGeom>
              <a:avLst/>
              <a:gdLst/>
              <a:ahLst/>
              <a:cxnLst/>
              <a:rect l="l" t="t" r="r" b="b"/>
              <a:pathLst>
                <a:path w="48895" h="48894">
                  <a:moveTo>
                    <a:pt x="24257" y="0"/>
                  </a:moveTo>
                  <a:lnTo>
                    <a:pt x="14787" y="1914"/>
                  </a:lnTo>
                  <a:lnTo>
                    <a:pt x="7080" y="7127"/>
                  </a:lnTo>
                  <a:lnTo>
                    <a:pt x="1897" y="14841"/>
                  </a:lnTo>
                  <a:lnTo>
                    <a:pt x="0" y="24257"/>
                  </a:lnTo>
                  <a:lnTo>
                    <a:pt x="1897" y="33672"/>
                  </a:lnTo>
                  <a:lnTo>
                    <a:pt x="7080" y="41386"/>
                  </a:lnTo>
                  <a:lnTo>
                    <a:pt x="14787" y="46599"/>
                  </a:lnTo>
                  <a:lnTo>
                    <a:pt x="24257" y="48513"/>
                  </a:lnTo>
                  <a:lnTo>
                    <a:pt x="33653" y="46599"/>
                  </a:lnTo>
                  <a:lnTo>
                    <a:pt x="41322" y="41386"/>
                  </a:lnTo>
                  <a:lnTo>
                    <a:pt x="46491" y="33672"/>
                  </a:lnTo>
                  <a:lnTo>
                    <a:pt x="48387" y="24257"/>
                  </a:lnTo>
                  <a:lnTo>
                    <a:pt x="46491" y="14841"/>
                  </a:lnTo>
                  <a:lnTo>
                    <a:pt x="41322" y="7127"/>
                  </a:lnTo>
                  <a:lnTo>
                    <a:pt x="33653" y="1914"/>
                  </a:lnTo>
                  <a:lnTo>
                    <a:pt x="24257" y="0"/>
                  </a:lnTo>
                  <a:close/>
                </a:path>
              </a:pathLst>
            </a:custGeom>
            <a:solidFill>
              <a:srgbClr val="4F81BC"/>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96" name="object 56"/>
            <p:cNvSpPr/>
            <p:nvPr/>
          </p:nvSpPr>
          <p:spPr>
            <a:xfrm>
              <a:off x="5334126" y="2293112"/>
              <a:ext cx="48895" cy="48895"/>
            </a:xfrm>
            <a:custGeom>
              <a:avLst/>
              <a:gdLst/>
              <a:ahLst/>
              <a:cxnLst/>
              <a:rect l="l" t="t" r="r" b="b"/>
              <a:pathLst>
                <a:path w="48895" h="48894">
                  <a:moveTo>
                    <a:pt x="0" y="24257"/>
                  </a:moveTo>
                  <a:lnTo>
                    <a:pt x="1897" y="14841"/>
                  </a:lnTo>
                  <a:lnTo>
                    <a:pt x="7080" y="7127"/>
                  </a:lnTo>
                  <a:lnTo>
                    <a:pt x="14787" y="1914"/>
                  </a:lnTo>
                  <a:lnTo>
                    <a:pt x="24257" y="0"/>
                  </a:lnTo>
                  <a:lnTo>
                    <a:pt x="33653" y="1914"/>
                  </a:lnTo>
                  <a:lnTo>
                    <a:pt x="41322" y="7127"/>
                  </a:lnTo>
                  <a:lnTo>
                    <a:pt x="46491" y="14841"/>
                  </a:lnTo>
                  <a:lnTo>
                    <a:pt x="48387" y="24257"/>
                  </a:lnTo>
                  <a:lnTo>
                    <a:pt x="46491" y="33672"/>
                  </a:lnTo>
                  <a:lnTo>
                    <a:pt x="41322" y="41386"/>
                  </a:lnTo>
                  <a:lnTo>
                    <a:pt x="33653" y="46599"/>
                  </a:lnTo>
                  <a:lnTo>
                    <a:pt x="24257" y="48513"/>
                  </a:lnTo>
                  <a:lnTo>
                    <a:pt x="14787" y="46599"/>
                  </a:lnTo>
                  <a:lnTo>
                    <a:pt x="7080" y="41386"/>
                  </a:lnTo>
                  <a:lnTo>
                    <a:pt x="1897" y="33672"/>
                  </a:lnTo>
                  <a:lnTo>
                    <a:pt x="0" y="24257"/>
                  </a:lnTo>
                  <a:close/>
                </a:path>
              </a:pathLst>
            </a:custGeom>
            <a:ln w="6350">
              <a:solidFill>
                <a:srgbClr val="FFFFFF"/>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97" name="object 57"/>
            <p:cNvSpPr/>
            <p:nvPr/>
          </p:nvSpPr>
          <p:spPr>
            <a:xfrm>
              <a:off x="5804407" y="2859303"/>
              <a:ext cx="6294755" cy="3999229"/>
            </a:xfrm>
            <a:custGeom>
              <a:avLst/>
              <a:gdLst/>
              <a:ahLst/>
              <a:cxnLst/>
              <a:rect l="l" t="t" r="r" b="b"/>
              <a:pathLst>
                <a:path w="6294755" h="3999229">
                  <a:moveTo>
                    <a:pt x="6294755" y="0"/>
                  </a:moveTo>
                  <a:lnTo>
                    <a:pt x="0" y="0"/>
                  </a:lnTo>
                  <a:lnTo>
                    <a:pt x="0" y="3998696"/>
                  </a:lnTo>
                  <a:lnTo>
                    <a:pt x="6294755" y="3998696"/>
                  </a:lnTo>
                  <a:lnTo>
                    <a:pt x="6294755" y="0"/>
                  </a:lnTo>
                  <a:close/>
                </a:path>
              </a:pathLst>
            </a:custGeom>
            <a:solidFill>
              <a:srgbClr val="EDEBE0"/>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grpSp>
      <p:sp>
        <p:nvSpPr>
          <p:cNvPr id="98" name="object 58"/>
          <p:cNvSpPr txBox="1"/>
          <p:nvPr/>
        </p:nvSpPr>
        <p:spPr>
          <a:xfrm>
            <a:off x="5796824" y="2347993"/>
            <a:ext cx="5918835" cy="1614805"/>
          </a:xfrm>
          <a:prstGeom prst="rect">
            <a:avLst/>
          </a:prstGeom>
        </p:spPr>
        <p:txBody>
          <a:bodyPr vert="horz" wrap="square" lIns="0" tIns="186055" rIns="0" bIns="0" rtlCol="0">
            <a:spAutoFit/>
          </a:bodyPr>
          <a:lstStyle/>
          <a:p>
            <a:pPr marL="220345" algn="ctr">
              <a:spcBef>
                <a:spcPts val="1465"/>
              </a:spcBef>
            </a:pPr>
            <a:r>
              <a:rPr sz="3300" b="1" kern="0" dirty="0">
                <a:solidFill>
                  <a:srgbClr val="17375E"/>
                </a:solidFill>
                <a:cs typeface="Calibri"/>
              </a:rPr>
              <a:t>WIS </a:t>
            </a:r>
            <a:r>
              <a:rPr sz="3300" b="1" kern="0" spc="-25" dirty="0">
                <a:solidFill>
                  <a:srgbClr val="17375E"/>
                </a:solidFill>
                <a:cs typeface="Calibri"/>
              </a:rPr>
              <a:t>2.0</a:t>
            </a:r>
            <a:endParaRPr sz="3300" kern="0" dirty="0">
              <a:solidFill>
                <a:sysClr val="windowText" lastClr="000000"/>
              </a:solidFill>
              <a:cs typeface="Calibri"/>
            </a:endParaRPr>
          </a:p>
          <a:p>
            <a:pPr marL="12700" marR="5080">
              <a:lnSpc>
                <a:spcPct val="120100"/>
              </a:lnSpc>
              <a:spcBef>
                <a:spcPts val="270"/>
              </a:spcBef>
            </a:pPr>
            <a:r>
              <a:rPr sz="1600" i="1" kern="0" dirty="0">
                <a:solidFill>
                  <a:srgbClr val="2A2A2A"/>
                </a:solidFill>
                <a:latin typeface="Arial"/>
                <a:cs typeface="Arial"/>
              </a:rPr>
              <a:t>…</a:t>
            </a:r>
            <a:r>
              <a:rPr sz="1600" i="1" kern="0" spc="-10" dirty="0">
                <a:solidFill>
                  <a:srgbClr val="2A2A2A"/>
                </a:solidFill>
                <a:latin typeface="Arial"/>
                <a:cs typeface="Arial"/>
              </a:rPr>
              <a:t> collaborative</a:t>
            </a:r>
            <a:r>
              <a:rPr sz="1600" i="1" kern="0" spc="-40" dirty="0">
                <a:solidFill>
                  <a:srgbClr val="2A2A2A"/>
                </a:solidFill>
                <a:latin typeface="Arial"/>
                <a:cs typeface="Arial"/>
              </a:rPr>
              <a:t> </a:t>
            </a:r>
            <a:r>
              <a:rPr sz="1600" i="1" kern="0" dirty="0">
                <a:solidFill>
                  <a:srgbClr val="2A2A2A"/>
                </a:solidFill>
                <a:latin typeface="Arial"/>
                <a:cs typeface="Arial"/>
              </a:rPr>
              <a:t>system</a:t>
            </a:r>
            <a:r>
              <a:rPr sz="1600" i="1" kern="0" spc="-5" dirty="0">
                <a:solidFill>
                  <a:srgbClr val="2A2A2A"/>
                </a:solidFill>
                <a:latin typeface="Arial"/>
                <a:cs typeface="Arial"/>
              </a:rPr>
              <a:t> </a:t>
            </a:r>
            <a:r>
              <a:rPr sz="1600" i="1" kern="0" dirty="0">
                <a:solidFill>
                  <a:srgbClr val="2A2A2A"/>
                </a:solidFill>
                <a:latin typeface="Arial"/>
                <a:cs typeface="Arial"/>
              </a:rPr>
              <a:t>of</a:t>
            </a:r>
            <a:r>
              <a:rPr sz="1600" i="1" kern="0" spc="-5" dirty="0">
                <a:solidFill>
                  <a:srgbClr val="2A2A2A"/>
                </a:solidFill>
                <a:latin typeface="Arial"/>
                <a:cs typeface="Arial"/>
              </a:rPr>
              <a:t> </a:t>
            </a:r>
            <a:r>
              <a:rPr sz="1600" i="1" kern="0" dirty="0">
                <a:solidFill>
                  <a:srgbClr val="2A2A2A"/>
                </a:solidFill>
                <a:latin typeface="Arial"/>
                <a:cs typeface="Arial"/>
              </a:rPr>
              <a:t>systems using</a:t>
            </a:r>
            <a:r>
              <a:rPr sz="1600" i="1" kern="0" spc="-30" dirty="0">
                <a:solidFill>
                  <a:srgbClr val="2A2A2A"/>
                </a:solidFill>
                <a:latin typeface="Arial"/>
                <a:cs typeface="Arial"/>
              </a:rPr>
              <a:t> </a:t>
            </a:r>
            <a:r>
              <a:rPr sz="1600" i="1" kern="0" dirty="0">
                <a:solidFill>
                  <a:srgbClr val="2A2A2A"/>
                </a:solidFill>
                <a:latin typeface="Arial"/>
                <a:cs typeface="Arial"/>
              </a:rPr>
              <a:t>Web-</a:t>
            </a:r>
            <a:r>
              <a:rPr sz="1600" i="1" kern="0" spc="-10" dirty="0">
                <a:solidFill>
                  <a:srgbClr val="2A2A2A"/>
                </a:solidFill>
                <a:latin typeface="Arial"/>
                <a:cs typeface="Arial"/>
              </a:rPr>
              <a:t>architecture</a:t>
            </a:r>
            <a:r>
              <a:rPr sz="1600" i="1" kern="0" spc="-20" dirty="0">
                <a:solidFill>
                  <a:srgbClr val="2A2A2A"/>
                </a:solidFill>
                <a:latin typeface="Arial"/>
                <a:cs typeface="Arial"/>
              </a:rPr>
              <a:t> </a:t>
            </a:r>
            <a:r>
              <a:rPr sz="1600" i="1" kern="0" spc="-25" dirty="0">
                <a:solidFill>
                  <a:srgbClr val="2A2A2A"/>
                </a:solidFill>
                <a:latin typeface="Arial"/>
                <a:cs typeface="Arial"/>
              </a:rPr>
              <a:t>and </a:t>
            </a:r>
            <a:r>
              <a:rPr sz="1600" i="1" kern="0" dirty="0">
                <a:solidFill>
                  <a:srgbClr val="2A2A2A"/>
                </a:solidFill>
                <a:latin typeface="Arial"/>
                <a:cs typeface="Arial"/>
              </a:rPr>
              <a:t>open</a:t>
            </a:r>
            <a:r>
              <a:rPr sz="1600" i="1" kern="0" spc="-40" dirty="0">
                <a:solidFill>
                  <a:srgbClr val="2A2A2A"/>
                </a:solidFill>
                <a:latin typeface="Arial"/>
                <a:cs typeface="Arial"/>
              </a:rPr>
              <a:t> </a:t>
            </a:r>
            <a:r>
              <a:rPr sz="1600" i="1" kern="0" dirty="0">
                <a:solidFill>
                  <a:srgbClr val="2A2A2A"/>
                </a:solidFill>
                <a:latin typeface="Arial"/>
                <a:cs typeface="Arial"/>
              </a:rPr>
              <a:t>standards</a:t>
            </a:r>
            <a:r>
              <a:rPr sz="1600" i="1" kern="0" spc="-25" dirty="0">
                <a:solidFill>
                  <a:srgbClr val="2A2A2A"/>
                </a:solidFill>
                <a:latin typeface="Arial"/>
                <a:cs typeface="Arial"/>
              </a:rPr>
              <a:t> </a:t>
            </a:r>
            <a:r>
              <a:rPr sz="1600" i="1" kern="0" dirty="0">
                <a:solidFill>
                  <a:srgbClr val="2A2A2A"/>
                </a:solidFill>
                <a:latin typeface="Arial"/>
                <a:cs typeface="Arial"/>
              </a:rPr>
              <a:t>to</a:t>
            </a:r>
            <a:r>
              <a:rPr sz="1600" i="1" kern="0" spc="-30" dirty="0">
                <a:solidFill>
                  <a:srgbClr val="2A2A2A"/>
                </a:solidFill>
                <a:latin typeface="Arial"/>
                <a:cs typeface="Arial"/>
              </a:rPr>
              <a:t> </a:t>
            </a:r>
            <a:r>
              <a:rPr sz="1600" i="1" kern="0" dirty="0">
                <a:solidFill>
                  <a:srgbClr val="2A2A2A"/>
                </a:solidFill>
                <a:latin typeface="Arial"/>
                <a:cs typeface="Arial"/>
              </a:rPr>
              <a:t>provide</a:t>
            </a:r>
            <a:r>
              <a:rPr sz="1600" i="1" kern="0" spc="-40" dirty="0">
                <a:solidFill>
                  <a:srgbClr val="2A2A2A"/>
                </a:solidFill>
                <a:latin typeface="Arial"/>
                <a:cs typeface="Arial"/>
              </a:rPr>
              <a:t> </a:t>
            </a:r>
            <a:r>
              <a:rPr sz="1600" i="1" kern="0" dirty="0">
                <a:solidFill>
                  <a:srgbClr val="2A2A2A"/>
                </a:solidFill>
                <a:latin typeface="Arial"/>
                <a:cs typeface="Arial"/>
              </a:rPr>
              <a:t>simple,</a:t>
            </a:r>
            <a:r>
              <a:rPr sz="1600" i="1" kern="0" spc="-25" dirty="0">
                <a:solidFill>
                  <a:srgbClr val="2A2A2A"/>
                </a:solidFill>
                <a:latin typeface="Arial"/>
                <a:cs typeface="Arial"/>
              </a:rPr>
              <a:t> </a:t>
            </a:r>
            <a:r>
              <a:rPr sz="1600" i="1" kern="0" dirty="0">
                <a:solidFill>
                  <a:srgbClr val="2A2A2A"/>
                </a:solidFill>
                <a:latin typeface="Arial"/>
                <a:cs typeface="Arial"/>
              </a:rPr>
              <a:t>timely</a:t>
            </a:r>
            <a:r>
              <a:rPr sz="1600" i="1" kern="0" spc="-30" dirty="0">
                <a:solidFill>
                  <a:srgbClr val="2A2A2A"/>
                </a:solidFill>
                <a:latin typeface="Arial"/>
                <a:cs typeface="Arial"/>
              </a:rPr>
              <a:t> </a:t>
            </a:r>
            <a:r>
              <a:rPr sz="1600" i="1" kern="0" dirty="0">
                <a:solidFill>
                  <a:srgbClr val="2A2A2A"/>
                </a:solidFill>
                <a:latin typeface="Arial"/>
                <a:cs typeface="Arial"/>
              </a:rPr>
              <a:t>and</a:t>
            </a:r>
            <a:r>
              <a:rPr sz="1600" i="1" kern="0" spc="-40" dirty="0">
                <a:solidFill>
                  <a:srgbClr val="2A2A2A"/>
                </a:solidFill>
                <a:latin typeface="Arial"/>
                <a:cs typeface="Arial"/>
              </a:rPr>
              <a:t> </a:t>
            </a:r>
            <a:r>
              <a:rPr sz="1600" i="1" kern="0" dirty="0">
                <a:solidFill>
                  <a:srgbClr val="2A2A2A"/>
                </a:solidFill>
                <a:latin typeface="Arial"/>
                <a:cs typeface="Arial"/>
              </a:rPr>
              <a:t>seamless</a:t>
            </a:r>
            <a:r>
              <a:rPr sz="1600" i="1" kern="0" spc="-35" dirty="0">
                <a:solidFill>
                  <a:srgbClr val="2A2A2A"/>
                </a:solidFill>
                <a:latin typeface="Arial"/>
                <a:cs typeface="Arial"/>
              </a:rPr>
              <a:t> </a:t>
            </a:r>
            <a:r>
              <a:rPr sz="1600" i="1" kern="0" dirty="0">
                <a:solidFill>
                  <a:srgbClr val="2A2A2A"/>
                </a:solidFill>
                <a:latin typeface="Arial"/>
                <a:cs typeface="Arial"/>
              </a:rPr>
              <a:t>sharing</a:t>
            </a:r>
            <a:r>
              <a:rPr sz="1600" i="1" kern="0" spc="-40" dirty="0">
                <a:solidFill>
                  <a:srgbClr val="2A2A2A"/>
                </a:solidFill>
                <a:latin typeface="Arial"/>
                <a:cs typeface="Arial"/>
              </a:rPr>
              <a:t> </a:t>
            </a:r>
            <a:r>
              <a:rPr sz="1600" i="1" kern="0" spc="-25" dirty="0">
                <a:solidFill>
                  <a:srgbClr val="2A2A2A"/>
                </a:solidFill>
                <a:latin typeface="Arial"/>
                <a:cs typeface="Arial"/>
              </a:rPr>
              <a:t>of </a:t>
            </a:r>
            <a:r>
              <a:rPr sz="1600" i="1" kern="0" dirty="0">
                <a:solidFill>
                  <a:srgbClr val="2A2A2A"/>
                </a:solidFill>
                <a:latin typeface="Arial"/>
                <a:cs typeface="Arial"/>
              </a:rPr>
              <a:t>trusted</a:t>
            </a:r>
            <a:r>
              <a:rPr sz="1600" i="1" kern="0" spc="-35" dirty="0">
                <a:solidFill>
                  <a:srgbClr val="2A2A2A"/>
                </a:solidFill>
                <a:latin typeface="Arial"/>
                <a:cs typeface="Arial"/>
              </a:rPr>
              <a:t> </a:t>
            </a:r>
            <a:r>
              <a:rPr sz="1600" i="1" kern="0" dirty="0">
                <a:solidFill>
                  <a:srgbClr val="2A2A2A"/>
                </a:solidFill>
                <a:latin typeface="Arial"/>
                <a:cs typeface="Arial"/>
              </a:rPr>
              <a:t>data</a:t>
            </a:r>
            <a:r>
              <a:rPr sz="1600" i="1" kern="0" spc="-45" dirty="0">
                <a:solidFill>
                  <a:srgbClr val="2A2A2A"/>
                </a:solidFill>
                <a:latin typeface="Arial"/>
                <a:cs typeface="Arial"/>
              </a:rPr>
              <a:t> </a:t>
            </a:r>
            <a:r>
              <a:rPr sz="1600" i="1" kern="0" dirty="0">
                <a:solidFill>
                  <a:srgbClr val="2A2A2A"/>
                </a:solidFill>
                <a:latin typeface="Arial"/>
                <a:cs typeface="Arial"/>
              </a:rPr>
              <a:t>and</a:t>
            </a:r>
            <a:r>
              <a:rPr sz="1600" i="1" kern="0" spc="-55" dirty="0">
                <a:solidFill>
                  <a:srgbClr val="2A2A2A"/>
                </a:solidFill>
                <a:latin typeface="Arial"/>
                <a:cs typeface="Arial"/>
              </a:rPr>
              <a:t> </a:t>
            </a:r>
            <a:r>
              <a:rPr sz="1600" i="1" kern="0" dirty="0">
                <a:solidFill>
                  <a:srgbClr val="2A2A2A"/>
                </a:solidFill>
                <a:latin typeface="Arial"/>
                <a:cs typeface="Arial"/>
              </a:rPr>
              <a:t>information</a:t>
            </a:r>
            <a:r>
              <a:rPr sz="1600" i="1" kern="0" spc="-35" dirty="0">
                <a:solidFill>
                  <a:srgbClr val="2A2A2A"/>
                </a:solidFill>
                <a:latin typeface="Arial"/>
                <a:cs typeface="Arial"/>
              </a:rPr>
              <a:t> </a:t>
            </a:r>
            <a:r>
              <a:rPr sz="1600" i="1" kern="0" spc="-50" dirty="0">
                <a:solidFill>
                  <a:srgbClr val="2A2A2A"/>
                </a:solidFill>
                <a:latin typeface="Arial"/>
                <a:cs typeface="Arial"/>
              </a:rPr>
              <a:t>…</a:t>
            </a:r>
            <a:endParaRPr sz="1600" kern="0" dirty="0">
              <a:solidFill>
                <a:sysClr val="windowText" lastClr="000000"/>
              </a:solidFill>
              <a:latin typeface="Arial"/>
              <a:cs typeface="Arial"/>
            </a:endParaRPr>
          </a:p>
        </p:txBody>
      </p:sp>
      <p:sp>
        <p:nvSpPr>
          <p:cNvPr id="99" name="object 59"/>
          <p:cNvSpPr txBox="1"/>
          <p:nvPr/>
        </p:nvSpPr>
        <p:spPr>
          <a:xfrm>
            <a:off x="6139724" y="3932910"/>
            <a:ext cx="5721985" cy="2341410"/>
          </a:xfrm>
          <a:prstGeom prst="rect">
            <a:avLst/>
          </a:prstGeom>
        </p:spPr>
        <p:txBody>
          <a:bodyPr vert="horz" wrap="square" lIns="0" tIns="67310" rIns="0" bIns="0" rtlCol="0">
            <a:spAutoFit/>
          </a:bodyPr>
          <a:lstStyle/>
          <a:p>
            <a:pPr marL="269875" indent="-257175">
              <a:spcBef>
                <a:spcPts val="530"/>
              </a:spcBef>
              <a:buFont typeface="Arial MT"/>
              <a:buChar char="•"/>
              <a:tabLst>
                <a:tab pos="269875" algn="l"/>
              </a:tabLst>
            </a:pPr>
            <a:r>
              <a:rPr sz="1600" kern="0" dirty="0">
                <a:solidFill>
                  <a:sysClr val="windowText" lastClr="000000"/>
                </a:solidFill>
                <a:cs typeface="Calibri"/>
              </a:rPr>
              <a:t>Open</a:t>
            </a:r>
            <a:r>
              <a:rPr sz="1600" kern="0" spc="-35" dirty="0">
                <a:solidFill>
                  <a:sysClr val="windowText" lastClr="000000"/>
                </a:solidFill>
                <a:cs typeface="Calibri"/>
              </a:rPr>
              <a:t> </a:t>
            </a:r>
            <a:r>
              <a:rPr sz="1600" kern="0" dirty="0">
                <a:solidFill>
                  <a:sysClr val="windowText" lastClr="000000"/>
                </a:solidFill>
                <a:cs typeface="Calibri"/>
              </a:rPr>
              <a:t>Standards</a:t>
            </a:r>
            <a:r>
              <a:rPr sz="1600" kern="0" spc="-45" dirty="0">
                <a:solidFill>
                  <a:sysClr val="windowText" lastClr="000000"/>
                </a:solidFill>
                <a:cs typeface="Calibri"/>
              </a:rPr>
              <a:t> </a:t>
            </a:r>
            <a:r>
              <a:rPr sz="1600" kern="0" dirty="0">
                <a:solidFill>
                  <a:sysClr val="windowText" lastClr="000000"/>
                </a:solidFill>
                <a:cs typeface="Calibri"/>
              </a:rPr>
              <a:t>(OGC,</a:t>
            </a:r>
            <a:r>
              <a:rPr sz="1600" kern="0" spc="-25" dirty="0">
                <a:solidFill>
                  <a:sysClr val="windowText" lastClr="000000"/>
                </a:solidFill>
                <a:cs typeface="Calibri"/>
              </a:rPr>
              <a:t> </a:t>
            </a:r>
            <a:r>
              <a:rPr sz="1600" kern="0" dirty="0">
                <a:solidFill>
                  <a:sysClr val="windowText" lastClr="000000"/>
                </a:solidFill>
                <a:cs typeface="Calibri"/>
              </a:rPr>
              <a:t>W3C,</a:t>
            </a:r>
            <a:r>
              <a:rPr sz="1600" kern="0" spc="-25" dirty="0">
                <a:solidFill>
                  <a:sysClr val="windowText" lastClr="000000"/>
                </a:solidFill>
                <a:cs typeface="Calibri"/>
              </a:rPr>
              <a:t> </a:t>
            </a:r>
            <a:r>
              <a:rPr sz="1600" kern="0" dirty="0">
                <a:solidFill>
                  <a:sysClr val="windowText" lastClr="000000"/>
                </a:solidFill>
                <a:cs typeface="Calibri"/>
              </a:rPr>
              <a:t>IETF,</a:t>
            </a:r>
            <a:r>
              <a:rPr sz="1600" kern="0" spc="-40" dirty="0">
                <a:solidFill>
                  <a:sysClr val="windowText" lastClr="000000"/>
                </a:solidFill>
                <a:cs typeface="Calibri"/>
              </a:rPr>
              <a:t> </a:t>
            </a:r>
            <a:r>
              <a:rPr sz="1600" kern="0" spc="-25" dirty="0">
                <a:solidFill>
                  <a:sysClr val="windowText" lastClr="000000"/>
                </a:solidFill>
                <a:cs typeface="Calibri"/>
              </a:rPr>
              <a:t>…)</a:t>
            </a:r>
            <a:endParaRPr sz="1600" kern="0" dirty="0">
              <a:solidFill>
                <a:sysClr val="windowText" lastClr="000000"/>
              </a:solidFill>
              <a:cs typeface="Calibri"/>
            </a:endParaRPr>
          </a:p>
          <a:p>
            <a:pPr marL="269875" indent="-257175">
              <a:spcBef>
                <a:spcPts val="434"/>
              </a:spcBef>
              <a:buFont typeface="Arial MT"/>
              <a:buChar char="•"/>
              <a:tabLst>
                <a:tab pos="269875" algn="l"/>
              </a:tabLst>
            </a:pPr>
            <a:r>
              <a:rPr sz="1600" kern="0" dirty="0">
                <a:solidFill>
                  <a:sysClr val="windowText" lastClr="000000"/>
                </a:solidFill>
                <a:cs typeface="Calibri"/>
              </a:rPr>
              <a:t>Free</a:t>
            </a:r>
            <a:r>
              <a:rPr sz="1600" kern="0" spc="-45" dirty="0">
                <a:solidFill>
                  <a:sysClr val="windowText" lastClr="000000"/>
                </a:solidFill>
                <a:cs typeface="Calibri"/>
              </a:rPr>
              <a:t> </a:t>
            </a:r>
            <a:r>
              <a:rPr sz="1600" kern="0" dirty="0">
                <a:solidFill>
                  <a:sysClr val="windowText" lastClr="000000"/>
                </a:solidFill>
                <a:cs typeface="Calibri"/>
              </a:rPr>
              <a:t>and</a:t>
            </a:r>
            <a:r>
              <a:rPr sz="1600" kern="0" spc="-25" dirty="0">
                <a:solidFill>
                  <a:sysClr val="windowText" lastClr="000000"/>
                </a:solidFill>
                <a:cs typeface="Calibri"/>
              </a:rPr>
              <a:t> </a:t>
            </a:r>
            <a:r>
              <a:rPr sz="1600" kern="0" dirty="0">
                <a:solidFill>
                  <a:sysClr val="windowText" lastClr="000000"/>
                </a:solidFill>
                <a:cs typeface="Calibri"/>
              </a:rPr>
              <a:t>Open</a:t>
            </a:r>
            <a:r>
              <a:rPr sz="1600" kern="0" spc="-45" dirty="0">
                <a:solidFill>
                  <a:sysClr val="windowText" lastClr="000000"/>
                </a:solidFill>
                <a:cs typeface="Calibri"/>
              </a:rPr>
              <a:t> </a:t>
            </a:r>
            <a:r>
              <a:rPr sz="1600" kern="0" dirty="0">
                <a:solidFill>
                  <a:sysClr val="windowText" lastClr="000000"/>
                </a:solidFill>
                <a:cs typeface="Calibri"/>
              </a:rPr>
              <a:t>Source</a:t>
            </a:r>
            <a:r>
              <a:rPr sz="1600" kern="0" spc="-25" dirty="0">
                <a:solidFill>
                  <a:sysClr val="windowText" lastClr="000000"/>
                </a:solidFill>
                <a:cs typeface="Calibri"/>
              </a:rPr>
              <a:t> </a:t>
            </a:r>
            <a:r>
              <a:rPr sz="1600" kern="0" spc="-10" dirty="0">
                <a:solidFill>
                  <a:sysClr val="windowText" lastClr="000000"/>
                </a:solidFill>
                <a:cs typeface="Calibri"/>
              </a:rPr>
              <a:t>tooling</a:t>
            </a:r>
            <a:endParaRPr sz="1600" kern="0" dirty="0">
              <a:solidFill>
                <a:sysClr val="windowText" lastClr="000000"/>
              </a:solidFill>
              <a:cs typeface="Calibri"/>
            </a:endParaRPr>
          </a:p>
          <a:p>
            <a:pPr marL="269875" indent="-257175">
              <a:spcBef>
                <a:spcPts val="430"/>
              </a:spcBef>
              <a:buFont typeface="Arial MT"/>
              <a:buChar char="•"/>
              <a:tabLst>
                <a:tab pos="269875" algn="l"/>
              </a:tabLst>
            </a:pPr>
            <a:r>
              <a:rPr sz="1600" kern="0" dirty="0">
                <a:solidFill>
                  <a:sysClr val="windowText" lastClr="000000"/>
                </a:solidFill>
                <a:cs typeface="Calibri"/>
              </a:rPr>
              <a:t>Data</a:t>
            </a:r>
            <a:r>
              <a:rPr sz="1600" kern="0" spc="-45" dirty="0">
                <a:solidFill>
                  <a:sysClr val="windowText" lastClr="000000"/>
                </a:solidFill>
                <a:cs typeface="Calibri"/>
              </a:rPr>
              <a:t> </a:t>
            </a:r>
            <a:r>
              <a:rPr sz="1600" kern="0" dirty="0">
                <a:solidFill>
                  <a:sysClr val="windowText" lastClr="000000"/>
                </a:solidFill>
                <a:cs typeface="Calibri"/>
              </a:rPr>
              <a:t>sharing</a:t>
            </a:r>
            <a:r>
              <a:rPr sz="1600" kern="0" spc="-45" dirty="0">
                <a:solidFill>
                  <a:sysClr val="windowText" lastClr="000000"/>
                </a:solidFill>
                <a:cs typeface="Calibri"/>
              </a:rPr>
              <a:t> </a:t>
            </a:r>
            <a:r>
              <a:rPr sz="1600" kern="0" dirty="0">
                <a:solidFill>
                  <a:sysClr val="windowText" lastClr="000000"/>
                </a:solidFill>
                <a:cs typeface="Calibri"/>
              </a:rPr>
              <a:t>through</a:t>
            </a:r>
            <a:r>
              <a:rPr sz="1600" kern="0" spc="-35" dirty="0">
                <a:solidFill>
                  <a:sysClr val="windowText" lastClr="000000"/>
                </a:solidFill>
                <a:cs typeface="Calibri"/>
              </a:rPr>
              <a:t> </a:t>
            </a:r>
            <a:r>
              <a:rPr sz="1600" kern="0" dirty="0">
                <a:solidFill>
                  <a:sysClr val="windowText" lastClr="000000"/>
                </a:solidFill>
                <a:cs typeface="Calibri"/>
              </a:rPr>
              <a:t>Web</a:t>
            </a:r>
            <a:r>
              <a:rPr sz="1600" kern="0" spc="-35" dirty="0">
                <a:solidFill>
                  <a:sysClr val="windowText" lastClr="000000"/>
                </a:solidFill>
                <a:cs typeface="Calibri"/>
              </a:rPr>
              <a:t> </a:t>
            </a:r>
            <a:r>
              <a:rPr sz="1600" kern="0" dirty="0">
                <a:solidFill>
                  <a:sysClr val="windowText" lastClr="000000"/>
                </a:solidFill>
                <a:cs typeface="Calibri"/>
              </a:rPr>
              <a:t>and</a:t>
            </a:r>
            <a:r>
              <a:rPr sz="1600" kern="0" spc="-50" dirty="0">
                <a:solidFill>
                  <a:sysClr val="windowText" lastClr="000000"/>
                </a:solidFill>
                <a:cs typeface="Calibri"/>
              </a:rPr>
              <a:t> </a:t>
            </a:r>
            <a:r>
              <a:rPr sz="1600" kern="0" spc="-10" dirty="0">
                <a:solidFill>
                  <a:sysClr val="windowText" lastClr="000000"/>
                </a:solidFill>
                <a:cs typeface="Calibri"/>
              </a:rPr>
              <a:t>real-</a:t>
            </a:r>
            <a:r>
              <a:rPr sz="1600" kern="0" dirty="0">
                <a:solidFill>
                  <a:sysClr val="windowText" lastClr="000000"/>
                </a:solidFill>
                <a:cs typeface="Calibri"/>
              </a:rPr>
              <a:t>time</a:t>
            </a:r>
            <a:r>
              <a:rPr sz="1600" kern="0" spc="-35" dirty="0">
                <a:solidFill>
                  <a:sysClr val="windowText" lastClr="000000"/>
                </a:solidFill>
                <a:cs typeface="Calibri"/>
              </a:rPr>
              <a:t> </a:t>
            </a:r>
            <a:r>
              <a:rPr sz="1600" kern="0" dirty="0">
                <a:solidFill>
                  <a:sysClr val="windowText" lastClr="000000"/>
                </a:solidFill>
                <a:cs typeface="Calibri"/>
              </a:rPr>
              <a:t>notifications</a:t>
            </a:r>
            <a:r>
              <a:rPr sz="1600" kern="0" spc="-25" dirty="0">
                <a:solidFill>
                  <a:sysClr val="windowText" lastClr="000000"/>
                </a:solidFill>
                <a:cs typeface="Calibri"/>
              </a:rPr>
              <a:t> </a:t>
            </a:r>
            <a:r>
              <a:rPr sz="1600" kern="0" spc="-20" dirty="0">
                <a:solidFill>
                  <a:sysClr val="windowText" lastClr="000000"/>
                </a:solidFill>
                <a:cs typeface="Calibri"/>
              </a:rPr>
              <a:t>with</a:t>
            </a:r>
            <a:endParaRPr sz="1600" kern="0" dirty="0">
              <a:solidFill>
                <a:sysClr val="windowText" lastClr="000000"/>
              </a:solidFill>
              <a:cs typeface="Calibri"/>
            </a:endParaRPr>
          </a:p>
          <a:p>
            <a:pPr marL="269875">
              <a:spcBef>
                <a:spcPts val="430"/>
              </a:spcBef>
            </a:pPr>
            <a:r>
              <a:rPr sz="1600" kern="0" spc="-10" dirty="0">
                <a:solidFill>
                  <a:sysClr val="windowText" lastClr="000000"/>
                </a:solidFill>
                <a:cs typeface="Calibri"/>
              </a:rPr>
              <a:t>publication/subscription</a:t>
            </a:r>
            <a:r>
              <a:rPr sz="1600" kern="0" spc="5" dirty="0">
                <a:solidFill>
                  <a:sysClr val="windowText" lastClr="000000"/>
                </a:solidFill>
                <a:cs typeface="Calibri"/>
              </a:rPr>
              <a:t> </a:t>
            </a:r>
            <a:r>
              <a:rPr sz="1600" kern="0" dirty="0">
                <a:solidFill>
                  <a:sysClr val="windowText" lastClr="000000"/>
                </a:solidFill>
                <a:cs typeface="Calibri"/>
              </a:rPr>
              <a:t>(pub/sub)</a:t>
            </a:r>
            <a:r>
              <a:rPr sz="1600" kern="0" spc="-10" dirty="0">
                <a:solidFill>
                  <a:sysClr val="windowText" lastClr="000000"/>
                </a:solidFill>
                <a:cs typeface="Calibri"/>
              </a:rPr>
              <a:t> protocols</a:t>
            </a:r>
            <a:endParaRPr sz="1600" kern="0" dirty="0">
              <a:solidFill>
                <a:sysClr val="windowText" lastClr="000000"/>
              </a:solidFill>
              <a:cs typeface="Calibri"/>
            </a:endParaRPr>
          </a:p>
          <a:p>
            <a:pPr marL="269875" indent="-257175">
              <a:spcBef>
                <a:spcPts val="434"/>
              </a:spcBef>
              <a:buFont typeface="Arial MT"/>
              <a:buChar char="•"/>
              <a:tabLst>
                <a:tab pos="269875" algn="l"/>
              </a:tabLst>
            </a:pPr>
            <a:r>
              <a:rPr sz="1600" kern="0" dirty="0">
                <a:solidFill>
                  <a:sysClr val="windowText" lastClr="000000"/>
                </a:solidFill>
                <a:cs typeface="Calibri"/>
              </a:rPr>
              <a:t>Cloud</a:t>
            </a:r>
            <a:r>
              <a:rPr sz="1600" kern="0" spc="-20" dirty="0">
                <a:solidFill>
                  <a:sysClr val="windowText" lastClr="000000"/>
                </a:solidFill>
                <a:cs typeface="Calibri"/>
              </a:rPr>
              <a:t> </a:t>
            </a:r>
            <a:r>
              <a:rPr sz="1600" kern="0" dirty="0">
                <a:solidFill>
                  <a:sysClr val="windowText" lastClr="000000"/>
                </a:solidFill>
                <a:cs typeface="Calibri"/>
              </a:rPr>
              <a:t>ready</a:t>
            </a:r>
            <a:r>
              <a:rPr sz="1600" kern="0" spc="-15" dirty="0">
                <a:solidFill>
                  <a:sysClr val="windowText" lastClr="000000"/>
                </a:solidFill>
                <a:cs typeface="Calibri"/>
              </a:rPr>
              <a:t> </a:t>
            </a:r>
            <a:r>
              <a:rPr sz="1600" kern="0" spc="-10" dirty="0">
                <a:solidFill>
                  <a:sysClr val="windowText" lastClr="000000"/>
                </a:solidFill>
                <a:cs typeface="Calibri"/>
              </a:rPr>
              <a:t>(turn-</a:t>
            </a:r>
            <a:r>
              <a:rPr sz="1600" kern="0" dirty="0">
                <a:solidFill>
                  <a:sysClr val="windowText" lastClr="000000"/>
                </a:solidFill>
                <a:cs typeface="Calibri"/>
              </a:rPr>
              <a:t>key</a:t>
            </a:r>
            <a:r>
              <a:rPr sz="1600" kern="0" spc="-20" dirty="0">
                <a:solidFill>
                  <a:sysClr val="windowText" lastClr="000000"/>
                </a:solidFill>
                <a:cs typeface="Calibri"/>
              </a:rPr>
              <a:t> </a:t>
            </a:r>
            <a:r>
              <a:rPr sz="1600" kern="0" spc="-10" dirty="0">
                <a:solidFill>
                  <a:sysClr val="windowText" lastClr="000000"/>
                </a:solidFill>
                <a:cs typeface="Calibri"/>
              </a:rPr>
              <a:t>solutions)</a:t>
            </a:r>
            <a:endParaRPr sz="1600" kern="0" dirty="0">
              <a:solidFill>
                <a:sysClr val="windowText" lastClr="000000"/>
              </a:solidFill>
              <a:cs typeface="Calibri"/>
            </a:endParaRPr>
          </a:p>
          <a:p>
            <a:pPr marL="269875" marR="873760" indent="-257810">
              <a:lnSpc>
                <a:spcPct val="120000"/>
              </a:lnSpc>
              <a:buFont typeface="Arial MT"/>
              <a:buChar char="•"/>
              <a:tabLst>
                <a:tab pos="269875" algn="l"/>
              </a:tabLst>
            </a:pPr>
            <a:r>
              <a:rPr sz="1600" kern="0" dirty="0">
                <a:solidFill>
                  <a:sysClr val="windowText" lastClr="000000"/>
                </a:solidFill>
                <a:cs typeface="Calibri"/>
              </a:rPr>
              <a:t>Web</a:t>
            </a:r>
            <a:r>
              <a:rPr sz="1600" kern="0" spc="-30" dirty="0">
                <a:solidFill>
                  <a:sysClr val="windowText" lastClr="000000"/>
                </a:solidFill>
                <a:cs typeface="Calibri"/>
              </a:rPr>
              <a:t> </a:t>
            </a:r>
            <a:r>
              <a:rPr sz="1600" kern="0" dirty="0">
                <a:solidFill>
                  <a:sysClr val="windowText" lastClr="000000"/>
                </a:solidFill>
                <a:cs typeface="Calibri"/>
              </a:rPr>
              <a:t>services</a:t>
            </a:r>
            <a:r>
              <a:rPr sz="1600" kern="0" spc="-30" dirty="0">
                <a:solidFill>
                  <a:sysClr val="windowText" lastClr="000000"/>
                </a:solidFill>
                <a:cs typeface="Calibri"/>
              </a:rPr>
              <a:t> </a:t>
            </a:r>
            <a:r>
              <a:rPr sz="1600" kern="0" dirty="0">
                <a:solidFill>
                  <a:sysClr val="windowText" lastClr="000000"/>
                </a:solidFill>
                <a:cs typeface="Calibri"/>
              </a:rPr>
              <a:t>and</a:t>
            </a:r>
            <a:r>
              <a:rPr sz="1600" kern="0" spc="-45" dirty="0">
                <a:solidFill>
                  <a:sysClr val="windowText" lastClr="000000"/>
                </a:solidFill>
                <a:cs typeface="Calibri"/>
              </a:rPr>
              <a:t> </a:t>
            </a:r>
            <a:r>
              <a:rPr sz="1600" kern="0" dirty="0">
                <a:solidFill>
                  <a:sysClr val="windowText" lastClr="000000"/>
                </a:solidFill>
                <a:cs typeface="Calibri"/>
              </a:rPr>
              <a:t>APIs</a:t>
            </a:r>
            <a:r>
              <a:rPr sz="1600" kern="0" spc="-50" dirty="0">
                <a:solidFill>
                  <a:sysClr val="windowText" lastClr="000000"/>
                </a:solidFill>
                <a:cs typeface="Calibri"/>
              </a:rPr>
              <a:t> </a:t>
            </a:r>
            <a:r>
              <a:rPr sz="1600" kern="0" dirty="0">
                <a:solidFill>
                  <a:sysClr val="windowText" lastClr="000000"/>
                </a:solidFill>
                <a:cs typeface="Calibri"/>
              </a:rPr>
              <a:t>(Application</a:t>
            </a:r>
            <a:r>
              <a:rPr sz="1600" kern="0" spc="-5" dirty="0">
                <a:solidFill>
                  <a:sysClr val="windowText" lastClr="000000"/>
                </a:solidFill>
                <a:cs typeface="Calibri"/>
              </a:rPr>
              <a:t> </a:t>
            </a:r>
            <a:r>
              <a:rPr sz="1600" kern="0" spc="-10" dirty="0">
                <a:solidFill>
                  <a:sysClr val="windowText" lastClr="000000"/>
                </a:solidFill>
                <a:cs typeface="Calibri"/>
              </a:rPr>
              <a:t>Programming Interface)</a:t>
            </a:r>
            <a:endParaRPr sz="1600" kern="0" dirty="0">
              <a:solidFill>
                <a:sysClr val="windowText" lastClr="000000"/>
              </a:solidFill>
              <a:cs typeface="Calibri"/>
            </a:endParaRPr>
          </a:p>
        </p:txBody>
      </p:sp>
      <p:grpSp>
        <p:nvGrpSpPr>
          <p:cNvPr id="100" name="object 61"/>
          <p:cNvGrpSpPr/>
          <p:nvPr/>
        </p:nvGrpSpPr>
        <p:grpSpPr>
          <a:xfrm>
            <a:off x="1997366" y="3842436"/>
            <a:ext cx="2751455" cy="1415415"/>
            <a:chOff x="2084451" y="4247591"/>
            <a:chExt cx="2751455" cy="1415415"/>
          </a:xfrm>
        </p:grpSpPr>
        <p:pic>
          <p:nvPicPr>
            <p:cNvPr id="101" name="object 62"/>
            <p:cNvPicPr/>
            <p:nvPr/>
          </p:nvPicPr>
          <p:blipFill>
            <a:blip r:embed="rId22" cstate="print"/>
            <a:stretch>
              <a:fillRect/>
            </a:stretch>
          </p:blipFill>
          <p:spPr>
            <a:xfrm>
              <a:off x="2875915" y="5227332"/>
              <a:ext cx="769480" cy="410514"/>
            </a:xfrm>
            <a:prstGeom prst="rect">
              <a:avLst/>
            </a:prstGeom>
          </p:spPr>
        </p:pic>
        <p:pic>
          <p:nvPicPr>
            <p:cNvPr id="102" name="object 63"/>
            <p:cNvPicPr/>
            <p:nvPr/>
          </p:nvPicPr>
          <p:blipFill>
            <a:blip r:embed="rId23" cstate="print"/>
            <a:stretch>
              <a:fillRect/>
            </a:stretch>
          </p:blipFill>
          <p:spPr>
            <a:xfrm>
              <a:off x="2084451" y="4936947"/>
              <a:ext cx="602818" cy="410514"/>
            </a:xfrm>
            <a:prstGeom prst="rect">
              <a:avLst/>
            </a:prstGeom>
          </p:spPr>
        </p:pic>
        <p:pic>
          <p:nvPicPr>
            <p:cNvPr id="103" name="object 64"/>
            <p:cNvPicPr/>
            <p:nvPr/>
          </p:nvPicPr>
          <p:blipFill>
            <a:blip r:embed="rId24" cstate="print"/>
            <a:stretch>
              <a:fillRect/>
            </a:stretch>
          </p:blipFill>
          <p:spPr>
            <a:xfrm>
              <a:off x="2249805" y="4300461"/>
              <a:ext cx="874839" cy="440194"/>
            </a:xfrm>
            <a:prstGeom prst="rect">
              <a:avLst/>
            </a:prstGeom>
          </p:spPr>
        </p:pic>
        <p:pic>
          <p:nvPicPr>
            <p:cNvPr id="104" name="object 65"/>
            <p:cNvPicPr/>
            <p:nvPr/>
          </p:nvPicPr>
          <p:blipFill>
            <a:blip r:embed="rId25" cstate="print"/>
            <a:stretch>
              <a:fillRect/>
            </a:stretch>
          </p:blipFill>
          <p:spPr>
            <a:xfrm>
              <a:off x="3174155" y="4641062"/>
              <a:ext cx="940272" cy="495211"/>
            </a:xfrm>
            <a:prstGeom prst="rect">
              <a:avLst/>
            </a:prstGeom>
          </p:spPr>
        </p:pic>
        <p:pic>
          <p:nvPicPr>
            <p:cNvPr id="105" name="object 66"/>
            <p:cNvPicPr/>
            <p:nvPr/>
          </p:nvPicPr>
          <p:blipFill>
            <a:blip r:embed="rId26" cstate="print"/>
            <a:stretch>
              <a:fillRect/>
            </a:stretch>
          </p:blipFill>
          <p:spPr>
            <a:xfrm>
              <a:off x="4138041" y="4247591"/>
              <a:ext cx="697255" cy="493064"/>
            </a:xfrm>
            <a:prstGeom prst="rect">
              <a:avLst/>
            </a:prstGeom>
          </p:spPr>
        </p:pic>
        <p:pic>
          <p:nvPicPr>
            <p:cNvPr id="106" name="object 67"/>
            <p:cNvPicPr/>
            <p:nvPr/>
          </p:nvPicPr>
          <p:blipFill>
            <a:blip r:embed="rId27" cstate="print"/>
            <a:stretch>
              <a:fillRect/>
            </a:stretch>
          </p:blipFill>
          <p:spPr>
            <a:xfrm>
              <a:off x="3951605" y="5032070"/>
              <a:ext cx="809967" cy="630809"/>
            </a:xfrm>
            <a:prstGeom prst="rect">
              <a:avLst/>
            </a:prstGeom>
          </p:spPr>
        </p:pic>
      </p:grpSp>
      <p:sp>
        <p:nvSpPr>
          <p:cNvPr id="107" name="Rectangle 5">
            <a:extLst>
              <a:ext uri="{FF2B5EF4-FFF2-40B4-BE49-F238E27FC236}">
                <a16:creationId xmlns:a16="http://schemas.microsoft.com/office/drawing/2014/main" xmlns="" id="{700F0E71-DF08-3A7C-DBA4-85F60378B09A}"/>
              </a:ext>
            </a:extLst>
          </p:cNvPr>
          <p:cNvSpPr/>
          <p:nvPr/>
        </p:nvSpPr>
        <p:spPr>
          <a:xfrm>
            <a:off x="-53788" y="-13415"/>
            <a:ext cx="12245788" cy="734218"/>
          </a:xfrm>
          <a:prstGeom prst="rect">
            <a:avLst/>
          </a:prstGeom>
          <a:solidFill>
            <a:srgbClr val="034D9E"/>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smtClean="0">
                <a:ln>
                  <a:noFill/>
                </a:ln>
                <a:solidFill>
                  <a:prstClr val="white"/>
                </a:solidFill>
                <a:effectLst/>
                <a:uLnTx/>
                <a:uFillTx/>
                <a:latin typeface="Calibri"/>
                <a:ea typeface="+mn-ea"/>
                <a:cs typeface="+mn-cs"/>
              </a:rPr>
              <a:t>Evolution of WMO data exchange</a:t>
            </a:r>
            <a:endParaRPr kumimoji="0" lang="aa-ET" sz="3200" b="1"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8507839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75414" y="0"/>
            <a:ext cx="12267414" cy="791852"/>
          </a:xfrm>
          <a:solidFill>
            <a:srgbClr val="004F9F"/>
          </a:solidFill>
        </p:spPr>
        <p:txBody>
          <a:bodyPr>
            <a:normAutofit/>
          </a:bodyPr>
          <a:lstStyle/>
          <a:p>
            <a:r>
              <a:rPr lang="en-US" sz="3200" dirty="0" smtClean="0">
                <a:solidFill>
                  <a:schemeClr val="bg1"/>
                </a:solidFill>
              </a:rPr>
              <a:t>What’s wrong with GTS</a:t>
            </a:r>
            <a:endParaRPr lang="en-US" sz="3200" dirty="0">
              <a:solidFill>
                <a:schemeClr val="bg1"/>
              </a:solidFill>
            </a:endParaRPr>
          </a:p>
        </p:txBody>
      </p:sp>
      <p:sp>
        <p:nvSpPr>
          <p:cNvPr id="9" name="object 4"/>
          <p:cNvSpPr txBox="1"/>
          <p:nvPr/>
        </p:nvSpPr>
        <p:spPr>
          <a:xfrm>
            <a:off x="255771" y="907033"/>
            <a:ext cx="11733029" cy="4198585"/>
          </a:xfrm>
          <a:prstGeom prst="rect">
            <a:avLst/>
          </a:prstGeom>
          <a:solidFill>
            <a:schemeClr val="bg1"/>
          </a:solidFill>
        </p:spPr>
        <p:txBody>
          <a:bodyPr vert="horz" wrap="square" lIns="0" tIns="12700" rIns="0" bIns="0" rtlCol="0">
            <a:spAutoFit/>
          </a:bodyPr>
          <a:lstStyle/>
          <a:p>
            <a:pPr indent="-288000">
              <a:lnSpc>
                <a:spcPct val="100000"/>
              </a:lnSpc>
              <a:buFont typeface="Arial" panose="020B0604020202020204" pitchFamily="34" charset="0"/>
              <a:buChar char="•"/>
            </a:pPr>
            <a:r>
              <a:rPr lang="en-US" altLang="zh-CN" sz="1600" dirty="0" smtClean="0"/>
              <a:t>The </a:t>
            </a:r>
            <a:r>
              <a:rPr lang="en-US" altLang="zh-CN" sz="1600" dirty="0"/>
              <a:t>mechanism to exchange data through the GTS is based on a </a:t>
            </a:r>
            <a:r>
              <a:rPr lang="en-US" altLang="zh-CN" sz="1600" dirty="0">
                <a:solidFill>
                  <a:srgbClr val="FF0000"/>
                </a:solidFill>
              </a:rPr>
              <a:t>‘store and forward’ </a:t>
            </a:r>
            <a:r>
              <a:rPr lang="en-US" altLang="zh-CN" sz="1600" dirty="0"/>
              <a:t>mechanism. A message received by a </a:t>
            </a:r>
            <a:r>
              <a:rPr lang="en-US" altLang="zh-CN" sz="1600" dirty="0" err="1"/>
              <a:t>centre</a:t>
            </a:r>
            <a:r>
              <a:rPr lang="en-US" altLang="zh-CN" sz="1600" dirty="0"/>
              <a:t> is stored and forwarded to the ‘next’ </a:t>
            </a:r>
            <a:r>
              <a:rPr lang="en-US" altLang="zh-CN" sz="1600" dirty="0" err="1"/>
              <a:t>centre</a:t>
            </a:r>
            <a:r>
              <a:rPr lang="en-US" altLang="zh-CN" sz="1600" dirty="0"/>
              <a:t> in a complex point-to-point topology designed in 1969 and still operational today with very few changes. This mechanism, which predates the Internet, uses private networks to ensure the high availability of connections between NMHSs. Today, however, migrating to the Internet could provide a </a:t>
            </a:r>
            <a:r>
              <a:rPr lang="en-US" altLang="zh-CN" sz="1600" dirty="0">
                <a:solidFill>
                  <a:srgbClr val="FF0000"/>
                </a:solidFill>
              </a:rPr>
              <a:t>similar level of resilience at lower costs</a:t>
            </a:r>
            <a:r>
              <a:rPr lang="en-US" altLang="zh-CN" sz="1600" dirty="0"/>
              <a:t>. </a:t>
            </a:r>
            <a:endParaRPr lang="en-US" altLang="zh-CN" sz="1600" dirty="0" smtClean="0"/>
          </a:p>
          <a:p>
            <a:pPr indent="-288000">
              <a:lnSpc>
                <a:spcPct val="100000"/>
              </a:lnSpc>
              <a:buFont typeface="Arial" panose="020B0604020202020204" pitchFamily="34" charset="0"/>
              <a:buChar char="•"/>
            </a:pPr>
            <a:r>
              <a:rPr lang="en-US" altLang="zh-CN" sz="1600" dirty="0" smtClean="0"/>
              <a:t>In </a:t>
            </a:r>
            <a:r>
              <a:rPr lang="en-US" altLang="zh-CN" sz="1600" dirty="0"/>
              <a:t>GTS, the messages are routed from one point to another of the network using identifiers called </a:t>
            </a:r>
            <a:r>
              <a:rPr lang="en-US" altLang="zh-CN" sz="1600" dirty="0">
                <a:solidFill>
                  <a:srgbClr val="FF0000"/>
                </a:solidFill>
              </a:rPr>
              <a:t>‘GTS headers’. </a:t>
            </a:r>
            <a:r>
              <a:rPr lang="en-US" altLang="zh-CN" sz="1600" dirty="0"/>
              <a:t>Based on groups of six letters, these headers are statically assigned to bulletins, and ‘routing tables’ are maintained in each transmission </a:t>
            </a:r>
            <a:r>
              <a:rPr lang="en-US" altLang="zh-CN" sz="1600" dirty="0" err="1"/>
              <a:t>centre</a:t>
            </a:r>
            <a:r>
              <a:rPr lang="en-US" altLang="zh-CN" sz="1600" dirty="0"/>
              <a:t> to direct the messages along the planned route through the network. However, the static nature of routing tables and the relatively simple syntax of the GTS identifiers are </a:t>
            </a:r>
            <a:r>
              <a:rPr lang="en-US" altLang="zh-CN" sz="1600" dirty="0">
                <a:solidFill>
                  <a:srgbClr val="FF0000"/>
                </a:solidFill>
              </a:rPr>
              <a:t>not scalable </a:t>
            </a:r>
            <a:r>
              <a:rPr lang="en-US" altLang="zh-CN" sz="1600" dirty="0"/>
              <a:t>to the current explosion in both volume and variety of data. </a:t>
            </a:r>
            <a:endParaRPr lang="en-US" altLang="zh-CN" sz="1600" dirty="0" smtClean="0"/>
          </a:p>
          <a:p>
            <a:pPr indent="-288000">
              <a:lnSpc>
                <a:spcPct val="100000"/>
              </a:lnSpc>
              <a:buFont typeface="Arial" panose="020B0604020202020204" pitchFamily="34" charset="0"/>
              <a:buChar char="•"/>
            </a:pPr>
            <a:r>
              <a:rPr lang="en-US" altLang="zh-CN" sz="1600" dirty="0" smtClean="0"/>
              <a:t>A </a:t>
            </a:r>
            <a:r>
              <a:rPr lang="en-US" altLang="zh-CN" sz="1600" dirty="0"/>
              <a:t>further limitation of the GTS is the </a:t>
            </a:r>
            <a:r>
              <a:rPr lang="en-US" altLang="zh-CN" sz="1600" dirty="0">
                <a:solidFill>
                  <a:srgbClr val="FF0000"/>
                </a:solidFill>
              </a:rPr>
              <a:t>complexity of the topology</a:t>
            </a:r>
            <a:r>
              <a:rPr lang="en-US" altLang="zh-CN" sz="1600" dirty="0"/>
              <a:t>, which requires a level of coordination between WMO Members that is sometimes difficult to reach for various technical and political reasons. However, the </a:t>
            </a:r>
            <a:r>
              <a:rPr lang="en-US" altLang="zh-CN" sz="1600" dirty="0" smtClean="0"/>
              <a:t>Internet </a:t>
            </a:r>
            <a:r>
              <a:rPr lang="en-US" altLang="zh-CN" sz="1600" dirty="0"/>
              <a:t>and web technologies as a backbone for global data and information exchange offer </a:t>
            </a:r>
            <a:r>
              <a:rPr lang="en-US" altLang="zh-CN" sz="1600" dirty="0" smtClean="0"/>
              <a:t>a straightforward way to help the WMO resolve many of the fundamental data exchange issues related to the architecture of </a:t>
            </a:r>
            <a:r>
              <a:rPr lang="en-US" altLang="zh-CN" sz="1600" dirty="0"/>
              <a:t>the GTS.</a:t>
            </a:r>
            <a:endParaRPr sz="1600" dirty="0">
              <a:latin typeface="Calibri"/>
              <a:cs typeface="Calibri"/>
            </a:endParaRPr>
          </a:p>
        </p:txBody>
      </p:sp>
      <p:sp>
        <p:nvSpPr>
          <p:cNvPr id="2" name="矩形 1"/>
          <p:cNvSpPr/>
          <p:nvPr/>
        </p:nvSpPr>
        <p:spPr>
          <a:xfrm>
            <a:off x="406400" y="5380672"/>
            <a:ext cx="11239500" cy="584775"/>
          </a:xfrm>
          <a:prstGeom prst="rect">
            <a:avLst/>
          </a:prstGeom>
        </p:spPr>
        <p:txBody>
          <a:bodyPr wrap="square">
            <a:spAutoFit/>
          </a:bodyPr>
          <a:lstStyle/>
          <a:p>
            <a:r>
              <a:rPr lang="en-US" altLang="zh-CN" sz="1600" i="1" dirty="0"/>
              <a:t>WIS 2.0: WMO data sharing in the 21st century Enrico </a:t>
            </a:r>
            <a:r>
              <a:rPr lang="en-US" altLang="zh-CN" sz="1600" i="1" dirty="0" err="1"/>
              <a:t>Fucile</a:t>
            </a:r>
            <a:r>
              <a:rPr lang="en-US" altLang="zh-CN" sz="1600" i="1" dirty="0"/>
              <a:t> (WMO), Jeremy Tandy (UK Met Office), Tom </a:t>
            </a:r>
            <a:r>
              <a:rPr lang="en-US" altLang="zh-CN" sz="1600" i="1" dirty="0" err="1"/>
              <a:t>Kralidis</a:t>
            </a:r>
            <a:r>
              <a:rPr lang="en-US" altLang="zh-CN" sz="1600" i="1" dirty="0"/>
              <a:t> (Environment and Climate Change Canada), </a:t>
            </a:r>
            <a:r>
              <a:rPr lang="en-US" altLang="zh-CN" sz="1600" i="1" dirty="0" err="1"/>
              <a:t>Rémy</a:t>
            </a:r>
            <a:r>
              <a:rPr lang="en-US" altLang="zh-CN" sz="1600" i="1" dirty="0"/>
              <a:t> Giraud (</a:t>
            </a:r>
            <a:r>
              <a:rPr lang="en-US" altLang="zh-CN" sz="1600" i="1" dirty="0" err="1"/>
              <a:t>Météo</a:t>
            </a:r>
            <a:r>
              <a:rPr lang="en-US" altLang="zh-CN" sz="1600" i="1" dirty="0"/>
              <a:t>‑France)</a:t>
            </a:r>
            <a:endParaRPr lang="zh-CN" altLang="en-US" sz="1600" i="1" dirty="0"/>
          </a:p>
        </p:txBody>
      </p:sp>
      <p:sp>
        <p:nvSpPr>
          <p:cNvPr id="3" name="矩形 2"/>
          <p:cNvSpPr/>
          <p:nvPr/>
        </p:nvSpPr>
        <p:spPr>
          <a:xfrm>
            <a:off x="406400" y="5965447"/>
            <a:ext cx="11442700" cy="584775"/>
          </a:xfrm>
          <a:prstGeom prst="rect">
            <a:avLst/>
          </a:prstGeom>
          <a:solidFill>
            <a:schemeClr val="bg1"/>
          </a:solidFill>
        </p:spPr>
        <p:txBody>
          <a:bodyPr wrap="square">
            <a:spAutoFit/>
          </a:bodyPr>
          <a:lstStyle/>
          <a:p>
            <a:r>
              <a:rPr lang="zh-CN" altLang="en-US" sz="1600" dirty="0">
                <a:solidFill>
                  <a:srgbClr val="1042D3"/>
                </a:solidFill>
                <a:hlinkClick r:id="rId2"/>
              </a:rPr>
              <a:t>https://www.ecmwf.int/en/newsletter/176/computing/wis-20-wmo-data-sharing-21st-</a:t>
            </a:r>
            <a:r>
              <a:rPr lang="zh-CN" altLang="en-US" sz="1600" dirty="0" smtClean="0">
                <a:solidFill>
                  <a:srgbClr val="1042D3"/>
                </a:solidFill>
                <a:hlinkClick r:id="rId2"/>
              </a:rPr>
              <a:t>century</a:t>
            </a:r>
            <a:endParaRPr lang="en-US" altLang="zh-CN" sz="1600" dirty="0" smtClean="0">
              <a:solidFill>
                <a:srgbClr val="1042D3"/>
              </a:solidFill>
            </a:endParaRPr>
          </a:p>
          <a:p>
            <a:endParaRPr lang="zh-CN" altLang="en-US" sz="1600" dirty="0"/>
          </a:p>
        </p:txBody>
      </p:sp>
    </p:spTree>
    <p:extLst>
      <p:ext uri="{BB962C8B-B14F-4D97-AF65-F5344CB8AC3E}">
        <p14:creationId xmlns:p14="http://schemas.microsoft.com/office/powerpoint/2010/main" val="38588204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75414" y="0"/>
            <a:ext cx="12267414" cy="791852"/>
          </a:xfrm>
          <a:solidFill>
            <a:srgbClr val="004F9F"/>
          </a:solidFill>
        </p:spPr>
        <p:txBody>
          <a:bodyPr>
            <a:normAutofit/>
          </a:bodyPr>
          <a:lstStyle/>
          <a:p>
            <a:r>
              <a:rPr lang="en-US" altLang="zh-CN" sz="3200" dirty="0">
                <a:solidFill>
                  <a:schemeClr val="bg1"/>
                </a:solidFill>
              </a:rPr>
              <a:t>Comparison between GTS</a:t>
            </a:r>
            <a:r>
              <a:rPr lang="zh-CN" altLang="en-US" sz="3200" dirty="0">
                <a:solidFill>
                  <a:schemeClr val="bg1"/>
                </a:solidFill>
              </a:rPr>
              <a:t> </a:t>
            </a:r>
            <a:r>
              <a:rPr lang="en-US" altLang="zh-CN" sz="3200" dirty="0">
                <a:solidFill>
                  <a:schemeClr val="bg1"/>
                </a:solidFill>
              </a:rPr>
              <a:t>and WIS 2.0</a:t>
            </a:r>
            <a:endParaRPr lang="en-US" sz="3200" dirty="0">
              <a:solidFill>
                <a:schemeClr val="bg1"/>
              </a:solidFill>
            </a:endParaRPr>
          </a:p>
        </p:txBody>
      </p:sp>
      <p:sp>
        <p:nvSpPr>
          <p:cNvPr id="58" name="Oval 5">
            <a:extLst>
              <a:ext uri="{FF2B5EF4-FFF2-40B4-BE49-F238E27FC236}">
                <a16:creationId xmlns:a16="http://schemas.microsoft.com/office/drawing/2014/main" xmlns="" id="{3FB8E321-C6A8-4DA9-AAD9-DACF06B5092E}"/>
              </a:ext>
            </a:extLst>
          </p:cNvPr>
          <p:cNvSpPr/>
          <p:nvPr/>
        </p:nvSpPr>
        <p:spPr>
          <a:xfrm>
            <a:off x="6712547" y="1840988"/>
            <a:ext cx="4541851" cy="3817412"/>
          </a:xfrm>
          <a:prstGeom prst="ellipse">
            <a:avLst/>
          </a:prstGeom>
          <a:solidFill>
            <a:srgbClr val="1F497D">
              <a:lumMod val="20000"/>
              <a:lumOff val="80000"/>
            </a:srgbClr>
          </a:solidFill>
          <a:ln w="25400" cap="flat" cmpd="sng" algn="ctr">
            <a:solidFill>
              <a:srgbClr val="4F81BD">
                <a:lumMod val="40000"/>
                <a:lumOff val="60000"/>
              </a:srgbClr>
            </a:solidFill>
            <a:prstDash val="solid"/>
          </a:ln>
          <a:effectLst/>
          <a:scene3d>
            <a:camera prst="orthographicFront"/>
            <a:lightRig rig="threePt" dir="t"/>
          </a:scene3d>
          <a:sp3d>
            <a:bevelT/>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aa-ET" sz="1800"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59" name="Oval 1046">
            <a:extLst>
              <a:ext uri="{FF2B5EF4-FFF2-40B4-BE49-F238E27FC236}">
                <a16:creationId xmlns:a16="http://schemas.microsoft.com/office/drawing/2014/main" xmlns="" id="{5588F363-E56F-4F6E-AF88-AD511020897E}"/>
              </a:ext>
            </a:extLst>
          </p:cNvPr>
          <p:cNvSpPr/>
          <p:nvPr/>
        </p:nvSpPr>
        <p:spPr>
          <a:xfrm>
            <a:off x="7185038" y="2411768"/>
            <a:ext cx="3619597" cy="2675852"/>
          </a:xfrm>
          <a:prstGeom prst="ellipse">
            <a:avLst/>
          </a:prstGeom>
          <a:solidFill>
            <a:srgbClr val="9BBB59">
              <a:lumMod val="60000"/>
              <a:lumOff val="40000"/>
            </a:srgbClr>
          </a:solidFill>
          <a:ln w="25400" cap="flat" cmpd="sng" algn="ctr">
            <a:solidFill>
              <a:srgbClr val="EEECE1">
                <a:lumMod val="90000"/>
              </a:srgbClr>
            </a:solidFill>
            <a:prstDash val="solid"/>
          </a:ln>
          <a:effectLst/>
          <a:scene3d>
            <a:camera prst="orthographicFront"/>
            <a:lightRig rig="threePt" dir="t"/>
          </a:scene3d>
          <a:sp3d>
            <a:bevelT/>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aa-ET" sz="1800" b="0" i="0" u="none" strike="noStrike" kern="0" cap="none" spc="0" normalizeH="0" baseline="0" noProof="0" dirty="0" smtClean="0">
              <a:ln>
                <a:noFill/>
              </a:ln>
              <a:solidFill>
                <a:prstClr val="white"/>
              </a:solidFill>
              <a:effectLst/>
              <a:uLnTx/>
              <a:uFillTx/>
              <a:latin typeface="Calibri"/>
              <a:ea typeface="+mn-ea"/>
              <a:cs typeface="+mn-cs"/>
            </a:endParaRPr>
          </a:p>
        </p:txBody>
      </p:sp>
      <p:pic>
        <p:nvPicPr>
          <p:cNvPr id="60" name="Picture 2" descr="Guidelines on the Role, Operation and Management of National Meteorological  and Hydrological Services">
            <a:extLst>
              <a:ext uri="{FF2B5EF4-FFF2-40B4-BE49-F238E27FC236}">
                <a16:creationId xmlns:a16="http://schemas.microsoft.com/office/drawing/2014/main" xmlns="" id="{D9F3BFF0-9FC9-4301-8FE9-FDBEA75E5C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700" y="2059749"/>
            <a:ext cx="5103960" cy="353496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61" name="Picture 22" descr="A picture containing blue, ball&#10;&#10;Description automatically generated">
            <a:extLst>
              <a:ext uri="{FF2B5EF4-FFF2-40B4-BE49-F238E27FC236}">
                <a16:creationId xmlns:a16="http://schemas.microsoft.com/office/drawing/2014/main" xmlns="" id="{D48A7260-ED5E-4125-830B-AD012B731A6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97348" y="3190259"/>
            <a:ext cx="1006467" cy="1006467"/>
          </a:xfrm>
          <a:prstGeom prst="rect">
            <a:avLst/>
          </a:prstGeom>
        </p:spPr>
      </p:pic>
      <p:grpSp>
        <p:nvGrpSpPr>
          <p:cNvPr id="62" name="Group 11">
            <a:extLst>
              <a:ext uri="{FF2B5EF4-FFF2-40B4-BE49-F238E27FC236}">
                <a16:creationId xmlns:a16="http://schemas.microsoft.com/office/drawing/2014/main" xmlns="" id="{B6F5E923-143C-494F-9F35-63520B424E94}"/>
              </a:ext>
            </a:extLst>
          </p:cNvPr>
          <p:cNvGrpSpPr/>
          <p:nvPr/>
        </p:nvGrpSpPr>
        <p:grpSpPr>
          <a:xfrm>
            <a:off x="7772034" y="2709870"/>
            <a:ext cx="755626" cy="655235"/>
            <a:chOff x="1312545" y="71"/>
            <a:chExt cx="1310630" cy="1506471"/>
          </a:xfrm>
        </p:grpSpPr>
        <p:sp>
          <p:nvSpPr>
            <p:cNvPr id="63" name="Hexagon 12">
              <a:extLst>
                <a:ext uri="{FF2B5EF4-FFF2-40B4-BE49-F238E27FC236}">
                  <a16:creationId xmlns:a16="http://schemas.microsoft.com/office/drawing/2014/main" xmlns="" id="{19634EB4-B713-4346-863E-29DF6AFCC0DC}"/>
                </a:ext>
              </a:extLst>
            </p:cNvPr>
            <p:cNvSpPr/>
            <p:nvPr/>
          </p:nvSpPr>
          <p:spPr>
            <a:xfrm rot="5400000">
              <a:off x="1214624" y="97992"/>
              <a:ext cx="1506471" cy="1310630"/>
            </a:xfrm>
            <a:prstGeom prst="hexagon">
              <a:avLst>
                <a:gd name="adj" fmla="val 25000"/>
                <a:gd name="vf" fmla="val 115470"/>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a:scene3d>
              <a:camera prst="orthographicFront"/>
              <a:lightRig rig="threePt" dir="t"/>
            </a:scene3d>
            <a:sp3d>
              <a:bevelT prst="angle"/>
            </a:sp3d>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aa-ET" sz="1800"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64" name="Hexagon 4">
              <a:extLst>
                <a:ext uri="{FF2B5EF4-FFF2-40B4-BE49-F238E27FC236}">
                  <a16:creationId xmlns:a16="http://schemas.microsoft.com/office/drawing/2014/main" xmlns="" id="{501F9C51-470C-47E9-B3A7-7C1E0E543AB3}"/>
                </a:ext>
              </a:extLst>
            </p:cNvPr>
            <p:cNvSpPr txBox="1"/>
            <p:nvPr/>
          </p:nvSpPr>
          <p:spPr>
            <a:xfrm>
              <a:off x="1516784" y="234830"/>
              <a:ext cx="902150" cy="1036955"/>
            </a:xfrm>
            <a:prstGeom prst="rect">
              <a:avLst/>
            </a:prstGeom>
            <a:noFill/>
            <a:ln>
              <a:noFill/>
            </a:ln>
            <a:effectLst/>
          </p:spPr>
          <p:txBody>
            <a:bodyPr spcFirstLastPara="0" vert="horz" wrap="square" lIns="0" tIns="0" rIns="0" bIns="0" numCol="1" spcCol="1270" anchor="ctr" anchorCtr="0">
              <a:noAutofit/>
            </a:bodyPr>
            <a:lstStyle/>
            <a:p>
              <a:pPr marL="0" marR="0" lvl="0" indent="0" algn="ctr" defTabSz="1600200" eaLnBrk="1" fontAlgn="auto" latinLnBrk="0" hangingPunct="1">
                <a:lnSpc>
                  <a:spcPct val="90000"/>
                </a:lnSpc>
                <a:spcBef>
                  <a:spcPct val="0"/>
                </a:spcBef>
                <a:spcAft>
                  <a:spcPct val="35000"/>
                </a:spcAft>
                <a:buClrTx/>
                <a:buSzTx/>
                <a:buFontTx/>
                <a:buNone/>
                <a:tabLst/>
                <a:defRPr/>
              </a:pPr>
              <a:r>
                <a:rPr kumimoji="0" lang="en-US" sz="1200" b="1" i="0" u="none" strike="noStrike" kern="0" cap="none" spc="0" normalizeH="0" baseline="0" noProof="0" dirty="0" smtClean="0">
                  <a:ln>
                    <a:noFill/>
                  </a:ln>
                  <a:solidFill>
                    <a:prstClr val="white"/>
                  </a:solidFill>
                  <a:effectLst/>
                  <a:uLnTx/>
                  <a:uFillTx/>
                  <a:latin typeface="Calibri"/>
                  <a:ea typeface="+mn-ea"/>
                  <a:cs typeface="+mn-cs"/>
                </a:rPr>
                <a:t>Global Cache</a:t>
              </a:r>
              <a:endParaRPr kumimoji="0" lang="aa-ET" sz="1200" b="1" i="0" u="none" strike="noStrike" kern="0" cap="none" spc="0" normalizeH="0" baseline="0" noProof="0" dirty="0" smtClean="0">
                <a:ln>
                  <a:noFill/>
                </a:ln>
                <a:solidFill>
                  <a:prstClr val="white"/>
                </a:solidFill>
                <a:effectLst/>
                <a:uLnTx/>
                <a:uFillTx/>
                <a:latin typeface="Calibri"/>
                <a:ea typeface="+mn-ea"/>
                <a:cs typeface="+mn-cs"/>
              </a:endParaRPr>
            </a:p>
          </p:txBody>
        </p:sp>
      </p:grpSp>
      <p:grpSp>
        <p:nvGrpSpPr>
          <p:cNvPr id="65" name="Group 14">
            <a:extLst>
              <a:ext uri="{FF2B5EF4-FFF2-40B4-BE49-F238E27FC236}">
                <a16:creationId xmlns:a16="http://schemas.microsoft.com/office/drawing/2014/main" xmlns="" id="{EED539D2-63F8-48CF-B068-B4F34829AEAD}"/>
              </a:ext>
            </a:extLst>
          </p:cNvPr>
          <p:cNvGrpSpPr/>
          <p:nvPr/>
        </p:nvGrpSpPr>
        <p:grpSpPr>
          <a:xfrm>
            <a:off x="9454004" y="2663273"/>
            <a:ext cx="755627" cy="661591"/>
            <a:chOff x="1312545" y="71"/>
            <a:chExt cx="1310630" cy="1506471"/>
          </a:xfrm>
        </p:grpSpPr>
        <p:sp>
          <p:nvSpPr>
            <p:cNvPr id="66" name="Hexagon 15">
              <a:extLst>
                <a:ext uri="{FF2B5EF4-FFF2-40B4-BE49-F238E27FC236}">
                  <a16:creationId xmlns:a16="http://schemas.microsoft.com/office/drawing/2014/main" xmlns="" id="{CF705154-88F8-495C-84E6-3DC84F74547D}"/>
                </a:ext>
              </a:extLst>
            </p:cNvPr>
            <p:cNvSpPr/>
            <p:nvPr/>
          </p:nvSpPr>
          <p:spPr>
            <a:xfrm rot="5400000">
              <a:off x="1214624" y="97992"/>
              <a:ext cx="1506471" cy="1310630"/>
            </a:xfrm>
            <a:prstGeom prst="hexagon">
              <a:avLst>
                <a:gd name="adj" fmla="val 25000"/>
                <a:gd name="vf" fmla="val 115470"/>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a:scene3d>
              <a:camera prst="orthographicFront"/>
              <a:lightRig rig="threePt" dir="t"/>
            </a:scene3d>
            <a:sp3d>
              <a:bevelT prst="angle"/>
            </a:sp3d>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aa-ET" sz="1800"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67" name="Hexagon 4">
              <a:extLst>
                <a:ext uri="{FF2B5EF4-FFF2-40B4-BE49-F238E27FC236}">
                  <a16:creationId xmlns:a16="http://schemas.microsoft.com/office/drawing/2014/main" xmlns="" id="{C4DE7797-4E80-43D1-89EC-157AF06AE28E}"/>
                </a:ext>
              </a:extLst>
            </p:cNvPr>
            <p:cNvSpPr txBox="1"/>
            <p:nvPr/>
          </p:nvSpPr>
          <p:spPr>
            <a:xfrm>
              <a:off x="1516784" y="234829"/>
              <a:ext cx="902150" cy="1036954"/>
            </a:xfrm>
            <a:prstGeom prst="rect">
              <a:avLst/>
            </a:prstGeom>
            <a:noFill/>
            <a:ln>
              <a:noFill/>
            </a:ln>
            <a:effectLst/>
            <a:scene3d>
              <a:camera prst="orthographicFront"/>
              <a:lightRig rig="threePt" dir="t"/>
            </a:scene3d>
            <a:sp3d>
              <a:bevelT prst="angle"/>
            </a:sp3d>
          </p:spPr>
          <p:txBody>
            <a:bodyPr spcFirstLastPara="0" vert="horz" wrap="square" lIns="0" tIns="0" rIns="0" bIns="0" numCol="1" spcCol="1270" anchor="ctr" anchorCtr="0">
              <a:noAutofit/>
            </a:bodyPr>
            <a:lstStyle/>
            <a:p>
              <a:pPr marL="0" marR="0" lvl="0" indent="0" algn="ctr" defTabSz="1600200" eaLnBrk="1" fontAlgn="auto" latinLnBrk="0" hangingPunct="1">
                <a:lnSpc>
                  <a:spcPct val="90000"/>
                </a:lnSpc>
                <a:spcBef>
                  <a:spcPct val="0"/>
                </a:spcBef>
                <a:spcAft>
                  <a:spcPct val="35000"/>
                </a:spcAft>
                <a:buClrTx/>
                <a:buSzTx/>
                <a:buFontTx/>
                <a:buNone/>
                <a:tabLst/>
                <a:defRPr/>
              </a:pPr>
              <a:r>
                <a:rPr kumimoji="0" lang="en-US" sz="1200" b="1" i="0" u="none" strike="noStrike" kern="0" cap="none" spc="0" normalizeH="0" baseline="0" noProof="0" dirty="0" smtClean="0">
                  <a:ln>
                    <a:noFill/>
                  </a:ln>
                  <a:solidFill>
                    <a:prstClr val="white"/>
                  </a:solidFill>
                  <a:effectLst/>
                  <a:uLnTx/>
                  <a:uFillTx/>
                  <a:latin typeface="Calibri"/>
                  <a:ea typeface="+mn-ea"/>
                  <a:cs typeface="+mn-cs"/>
                </a:rPr>
                <a:t>Global Broker</a:t>
              </a:r>
              <a:endParaRPr kumimoji="0" lang="aa-ET" sz="1200" b="1" i="0" u="none" strike="noStrike" kern="0" cap="none" spc="0" normalizeH="0" baseline="0" noProof="0" dirty="0" smtClean="0">
                <a:ln>
                  <a:noFill/>
                </a:ln>
                <a:solidFill>
                  <a:prstClr val="white"/>
                </a:solidFill>
                <a:effectLst/>
                <a:uLnTx/>
                <a:uFillTx/>
                <a:latin typeface="Calibri"/>
                <a:ea typeface="+mn-ea"/>
                <a:cs typeface="+mn-cs"/>
              </a:endParaRPr>
            </a:p>
          </p:txBody>
        </p:sp>
      </p:grpSp>
      <p:grpSp>
        <p:nvGrpSpPr>
          <p:cNvPr id="68" name="Group 17">
            <a:extLst>
              <a:ext uri="{FF2B5EF4-FFF2-40B4-BE49-F238E27FC236}">
                <a16:creationId xmlns:a16="http://schemas.microsoft.com/office/drawing/2014/main" xmlns="" id="{DE45450E-CF2A-4745-A779-22D8493AF869}"/>
              </a:ext>
            </a:extLst>
          </p:cNvPr>
          <p:cNvGrpSpPr/>
          <p:nvPr/>
        </p:nvGrpSpPr>
        <p:grpSpPr>
          <a:xfrm>
            <a:off x="9392766" y="4071811"/>
            <a:ext cx="826825" cy="661590"/>
            <a:chOff x="1312545" y="71"/>
            <a:chExt cx="1310630" cy="1506471"/>
          </a:xfrm>
        </p:grpSpPr>
        <p:sp>
          <p:nvSpPr>
            <p:cNvPr id="69" name="Hexagon 18">
              <a:extLst>
                <a:ext uri="{FF2B5EF4-FFF2-40B4-BE49-F238E27FC236}">
                  <a16:creationId xmlns:a16="http://schemas.microsoft.com/office/drawing/2014/main" xmlns="" id="{9E506F88-B1C6-43B7-B44E-2069118C879C}"/>
                </a:ext>
              </a:extLst>
            </p:cNvPr>
            <p:cNvSpPr/>
            <p:nvPr/>
          </p:nvSpPr>
          <p:spPr>
            <a:xfrm rot="5400000">
              <a:off x="1214624" y="97992"/>
              <a:ext cx="1506471" cy="1310630"/>
            </a:xfrm>
            <a:prstGeom prst="hexagon">
              <a:avLst>
                <a:gd name="adj" fmla="val 25000"/>
                <a:gd name="vf" fmla="val 115470"/>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a:scene3d>
              <a:camera prst="orthographicFront"/>
              <a:lightRig rig="threePt" dir="t"/>
            </a:scene3d>
            <a:sp3d>
              <a:bevelT prst="angle"/>
            </a:sp3d>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aa-ET" sz="1800"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70" name="Hexagon 4">
              <a:extLst>
                <a:ext uri="{FF2B5EF4-FFF2-40B4-BE49-F238E27FC236}">
                  <a16:creationId xmlns:a16="http://schemas.microsoft.com/office/drawing/2014/main" xmlns="" id="{1ED06187-A719-4069-A98E-C1678D6C15E1}"/>
                </a:ext>
              </a:extLst>
            </p:cNvPr>
            <p:cNvSpPr txBox="1"/>
            <p:nvPr/>
          </p:nvSpPr>
          <p:spPr>
            <a:xfrm>
              <a:off x="1432715" y="234829"/>
              <a:ext cx="986218" cy="1036953"/>
            </a:xfrm>
            <a:prstGeom prst="rect">
              <a:avLst/>
            </a:prstGeom>
            <a:noFill/>
            <a:ln>
              <a:noFill/>
            </a:ln>
            <a:effectLst/>
          </p:spPr>
          <p:txBody>
            <a:bodyPr spcFirstLastPara="0" vert="horz" wrap="square" lIns="0" tIns="0" rIns="0" bIns="0" numCol="1" spcCol="1270" anchor="ctr" anchorCtr="0">
              <a:noAutofit/>
            </a:bodyPr>
            <a:lstStyle/>
            <a:p>
              <a:pPr marL="0" marR="0" lvl="0" indent="0" algn="ctr" defTabSz="1600200" eaLnBrk="1" fontAlgn="auto" latinLnBrk="0" hangingPunct="1">
                <a:lnSpc>
                  <a:spcPct val="90000"/>
                </a:lnSpc>
                <a:spcBef>
                  <a:spcPct val="0"/>
                </a:spcBef>
                <a:spcAft>
                  <a:spcPct val="35000"/>
                </a:spcAft>
                <a:buClrTx/>
                <a:buSzTx/>
                <a:buFontTx/>
                <a:buNone/>
                <a:tabLst/>
                <a:defRPr/>
              </a:pPr>
              <a:r>
                <a:rPr kumimoji="0" lang="en-US" sz="1000" b="1" i="0" u="none" strike="noStrike" kern="0" cap="none" spc="0" normalizeH="0" baseline="0" noProof="0" dirty="0" smtClean="0">
                  <a:ln>
                    <a:noFill/>
                  </a:ln>
                  <a:solidFill>
                    <a:prstClr val="white"/>
                  </a:solidFill>
                  <a:effectLst/>
                  <a:uLnTx/>
                  <a:uFillTx/>
                  <a:latin typeface="Calibri"/>
                  <a:ea typeface="+mn-ea"/>
                  <a:cs typeface="+mn-cs"/>
                </a:rPr>
                <a:t>Global Monitoring</a:t>
              </a:r>
              <a:endParaRPr kumimoji="0" lang="aa-ET" sz="1000" b="1" i="0" u="none" strike="noStrike" kern="0" cap="none" spc="0" normalizeH="0" baseline="0" noProof="0" dirty="0" smtClean="0">
                <a:ln>
                  <a:noFill/>
                </a:ln>
                <a:solidFill>
                  <a:prstClr val="white"/>
                </a:solidFill>
                <a:effectLst/>
                <a:uLnTx/>
                <a:uFillTx/>
                <a:latin typeface="Calibri"/>
                <a:ea typeface="+mn-ea"/>
                <a:cs typeface="+mn-cs"/>
              </a:endParaRPr>
            </a:p>
          </p:txBody>
        </p:sp>
      </p:grpSp>
      <p:grpSp>
        <p:nvGrpSpPr>
          <p:cNvPr id="71" name="Group 21">
            <a:extLst>
              <a:ext uri="{FF2B5EF4-FFF2-40B4-BE49-F238E27FC236}">
                <a16:creationId xmlns:a16="http://schemas.microsoft.com/office/drawing/2014/main" xmlns="" id="{7FC887C2-41B1-457D-911A-93384E4AE163}"/>
              </a:ext>
            </a:extLst>
          </p:cNvPr>
          <p:cNvGrpSpPr/>
          <p:nvPr/>
        </p:nvGrpSpPr>
        <p:grpSpPr>
          <a:xfrm>
            <a:off x="7796430" y="4081568"/>
            <a:ext cx="755628" cy="690385"/>
            <a:chOff x="1312545" y="71"/>
            <a:chExt cx="1310630" cy="1506471"/>
          </a:xfrm>
        </p:grpSpPr>
        <p:sp>
          <p:nvSpPr>
            <p:cNvPr id="72" name="Hexagon 23">
              <a:extLst>
                <a:ext uri="{FF2B5EF4-FFF2-40B4-BE49-F238E27FC236}">
                  <a16:creationId xmlns:a16="http://schemas.microsoft.com/office/drawing/2014/main" xmlns="" id="{7FCA31A4-6393-4508-9648-7A70BEB9E498}"/>
                </a:ext>
              </a:extLst>
            </p:cNvPr>
            <p:cNvSpPr/>
            <p:nvPr/>
          </p:nvSpPr>
          <p:spPr>
            <a:xfrm rot="5400000">
              <a:off x="1214624" y="97992"/>
              <a:ext cx="1506471" cy="1310630"/>
            </a:xfrm>
            <a:prstGeom prst="hexagon">
              <a:avLst>
                <a:gd name="adj" fmla="val 25000"/>
                <a:gd name="vf" fmla="val 115470"/>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a:scene3d>
              <a:camera prst="orthographicFront"/>
              <a:lightRig rig="threePt" dir="t"/>
            </a:scene3d>
            <a:sp3d>
              <a:bevelT prst="angle"/>
            </a:sp3d>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aa-ET" sz="1800"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73" name="Hexagon 4">
              <a:extLst>
                <a:ext uri="{FF2B5EF4-FFF2-40B4-BE49-F238E27FC236}">
                  <a16:creationId xmlns:a16="http://schemas.microsoft.com/office/drawing/2014/main" xmlns="" id="{2E174F02-7349-479C-9FEE-B55F7CCA4CA1}"/>
                </a:ext>
              </a:extLst>
            </p:cNvPr>
            <p:cNvSpPr txBox="1"/>
            <p:nvPr/>
          </p:nvSpPr>
          <p:spPr>
            <a:xfrm>
              <a:off x="1516783" y="234829"/>
              <a:ext cx="1073527" cy="1036954"/>
            </a:xfrm>
            <a:prstGeom prst="rect">
              <a:avLst/>
            </a:prstGeom>
            <a:noFill/>
            <a:ln>
              <a:noFill/>
            </a:ln>
            <a:effectLst/>
            <a:scene3d>
              <a:camera prst="orthographicFront"/>
              <a:lightRig rig="threePt" dir="t"/>
            </a:scene3d>
            <a:sp3d>
              <a:bevelT prst="angle"/>
            </a:sp3d>
          </p:spPr>
          <p:txBody>
            <a:bodyPr spcFirstLastPara="0" vert="horz" wrap="square" lIns="0" tIns="0" rIns="0" bIns="0" numCol="1" spcCol="1270" anchor="ctr" anchorCtr="0">
              <a:noAutofit/>
            </a:bodyPr>
            <a:lstStyle/>
            <a:p>
              <a:pPr marL="0" marR="0" lvl="0" indent="0" algn="ctr" defTabSz="1600200" eaLnBrk="1" fontAlgn="auto" latinLnBrk="0" hangingPunct="1">
                <a:lnSpc>
                  <a:spcPct val="90000"/>
                </a:lnSpc>
                <a:spcBef>
                  <a:spcPct val="0"/>
                </a:spcBef>
                <a:spcAft>
                  <a:spcPct val="35000"/>
                </a:spcAft>
                <a:buClrTx/>
                <a:buSzTx/>
                <a:buFontTx/>
                <a:buNone/>
                <a:tabLst/>
                <a:defRPr/>
              </a:pPr>
              <a:r>
                <a:rPr kumimoji="0" lang="en-US" sz="1200" b="1" i="0" u="none" strike="noStrike" kern="0" cap="none" spc="0" normalizeH="0" baseline="0" noProof="0" dirty="0" smtClean="0">
                  <a:ln>
                    <a:noFill/>
                  </a:ln>
                  <a:solidFill>
                    <a:prstClr val="white"/>
                  </a:solidFill>
                  <a:effectLst/>
                  <a:uLnTx/>
                  <a:uFillTx/>
                  <a:latin typeface="Calibri"/>
                  <a:ea typeface="+mn-ea"/>
                  <a:cs typeface="+mn-cs"/>
                </a:rPr>
                <a:t>G- Data Discovery</a:t>
              </a:r>
              <a:endParaRPr kumimoji="0" lang="aa-ET" sz="1200" b="1" i="0" u="none" strike="noStrike" kern="0" cap="none" spc="0" normalizeH="0" baseline="0" noProof="0" dirty="0" smtClean="0">
                <a:ln>
                  <a:noFill/>
                </a:ln>
                <a:solidFill>
                  <a:prstClr val="white"/>
                </a:solidFill>
                <a:effectLst/>
                <a:uLnTx/>
                <a:uFillTx/>
                <a:latin typeface="Calibri"/>
                <a:ea typeface="+mn-ea"/>
                <a:cs typeface="+mn-cs"/>
              </a:endParaRPr>
            </a:p>
          </p:txBody>
        </p:sp>
      </p:grpSp>
      <p:sp>
        <p:nvSpPr>
          <p:cNvPr id="74" name="Rectangle 20">
            <a:extLst>
              <a:ext uri="{FF2B5EF4-FFF2-40B4-BE49-F238E27FC236}">
                <a16:creationId xmlns:a16="http://schemas.microsoft.com/office/drawing/2014/main" xmlns="" id="{A796280F-D1EC-4F05-85FB-1E2F771C6E76}"/>
              </a:ext>
            </a:extLst>
          </p:cNvPr>
          <p:cNvSpPr/>
          <p:nvPr/>
        </p:nvSpPr>
        <p:spPr>
          <a:xfrm>
            <a:off x="8162851" y="1735583"/>
            <a:ext cx="1675460" cy="769441"/>
          </a:xfrm>
          <a:prstGeom prst="rect">
            <a:avLst/>
          </a:prstGeom>
          <a:noFill/>
          <a:scene3d>
            <a:camera prst="orthographicFront"/>
            <a:lightRig rig="soft" dir="t">
              <a:rot lat="0" lon="0" rev="15600000"/>
            </a:lightRig>
          </a:scene3d>
          <a:sp3d extrusionH="76200">
            <a:bevelT prst="angle"/>
            <a:extrusionClr>
              <a:srgbClr val="EEECE1">
                <a:lumMod val="25000"/>
              </a:srgbClr>
            </a:extrusionClr>
          </a:sp3d>
        </p:spPr>
        <p:txBody>
          <a:bodyPr wrap="square" lIns="91440" tIns="45720" rIns="91440" bIns="45720">
            <a:spAutoFit/>
            <a:sp3d extrusionH="57150" prstMaterial="softEdge">
              <a:bevelT w="25400" h="38100"/>
            </a:sp3d>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400" b="1" i="0" u="none" strike="noStrike" kern="0" cap="none" spc="0" normalizeH="0" baseline="0" noProof="0" dirty="0" smtClean="0">
                <a:ln/>
                <a:solidFill>
                  <a:srgbClr val="4BACC6">
                    <a:lumMod val="75000"/>
                  </a:srgbClr>
                </a:solidFill>
                <a:effectLst/>
                <a:uLnTx/>
                <a:uFillTx/>
                <a:latin typeface="Calibri"/>
              </a:rPr>
              <a:t>WIS2</a:t>
            </a:r>
            <a:endParaRPr kumimoji="0" lang="aa-ET" sz="4400" b="1" i="0" u="none" strike="noStrike" kern="0" cap="none" spc="0" normalizeH="0" baseline="0" noProof="0" dirty="0" smtClean="0">
              <a:ln/>
              <a:solidFill>
                <a:srgbClr val="4BACC6">
                  <a:lumMod val="75000"/>
                </a:srgbClr>
              </a:solidFill>
              <a:effectLst/>
              <a:uLnTx/>
              <a:uFillTx/>
              <a:latin typeface="Calibri"/>
            </a:endParaRPr>
          </a:p>
        </p:txBody>
      </p:sp>
      <p:cxnSp>
        <p:nvCxnSpPr>
          <p:cNvPr id="75" name="Straight Connector 26">
            <a:extLst>
              <a:ext uri="{FF2B5EF4-FFF2-40B4-BE49-F238E27FC236}">
                <a16:creationId xmlns:a16="http://schemas.microsoft.com/office/drawing/2014/main" xmlns="" id="{1569CA82-95D4-4CFA-857D-5F97CCF113DC}"/>
              </a:ext>
            </a:extLst>
          </p:cNvPr>
          <p:cNvCxnSpPr>
            <a:cxnSpLocks/>
          </p:cNvCxnSpPr>
          <p:nvPr/>
        </p:nvCxnSpPr>
        <p:spPr>
          <a:xfrm>
            <a:off x="8347791" y="3243639"/>
            <a:ext cx="260180" cy="228052"/>
          </a:xfrm>
          <a:prstGeom prst="line">
            <a:avLst/>
          </a:prstGeom>
          <a:noFill/>
          <a:ln w="9525" cap="flat" cmpd="sng" algn="ctr">
            <a:solidFill>
              <a:srgbClr val="4F81BD">
                <a:shade val="95000"/>
                <a:satMod val="105000"/>
              </a:srgbClr>
            </a:solidFill>
            <a:prstDash val="solid"/>
          </a:ln>
          <a:effectLst/>
        </p:spPr>
      </p:cxnSp>
      <p:cxnSp>
        <p:nvCxnSpPr>
          <p:cNvPr id="76" name="Straight Connector 28">
            <a:extLst>
              <a:ext uri="{FF2B5EF4-FFF2-40B4-BE49-F238E27FC236}">
                <a16:creationId xmlns:a16="http://schemas.microsoft.com/office/drawing/2014/main" xmlns="" id="{3C724B44-E862-46F4-A21B-CF18BFA26CBA}"/>
              </a:ext>
            </a:extLst>
          </p:cNvPr>
          <p:cNvCxnSpPr>
            <a:cxnSpLocks/>
          </p:cNvCxnSpPr>
          <p:nvPr/>
        </p:nvCxnSpPr>
        <p:spPr>
          <a:xfrm flipV="1">
            <a:off x="9331795" y="3221765"/>
            <a:ext cx="289773" cy="249926"/>
          </a:xfrm>
          <a:prstGeom prst="line">
            <a:avLst/>
          </a:prstGeom>
          <a:noFill/>
          <a:ln w="9525" cap="flat" cmpd="sng" algn="ctr">
            <a:solidFill>
              <a:srgbClr val="4F81BD">
                <a:shade val="95000"/>
                <a:satMod val="105000"/>
              </a:srgbClr>
            </a:solidFill>
            <a:prstDash val="solid"/>
          </a:ln>
          <a:effectLst/>
        </p:spPr>
      </p:cxnSp>
      <p:cxnSp>
        <p:nvCxnSpPr>
          <p:cNvPr id="77" name="Straight Connector 30">
            <a:extLst>
              <a:ext uri="{FF2B5EF4-FFF2-40B4-BE49-F238E27FC236}">
                <a16:creationId xmlns:a16="http://schemas.microsoft.com/office/drawing/2014/main" xmlns="" id="{2E56A27E-BE56-42E0-8F0B-FF142B5B9C18}"/>
              </a:ext>
            </a:extLst>
          </p:cNvPr>
          <p:cNvCxnSpPr>
            <a:cxnSpLocks/>
          </p:cNvCxnSpPr>
          <p:nvPr/>
        </p:nvCxnSpPr>
        <p:spPr>
          <a:xfrm>
            <a:off x="9316201" y="3954878"/>
            <a:ext cx="288805" cy="233866"/>
          </a:xfrm>
          <a:prstGeom prst="line">
            <a:avLst/>
          </a:prstGeom>
          <a:noFill/>
          <a:ln w="9525" cap="flat" cmpd="sng" algn="ctr">
            <a:solidFill>
              <a:srgbClr val="4F81BD">
                <a:shade val="95000"/>
                <a:satMod val="105000"/>
              </a:srgbClr>
            </a:solidFill>
            <a:prstDash val="solid"/>
          </a:ln>
          <a:effectLst/>
        </p:spPr>
      </p:cxnSp>
      <p:cxnSp>
        <p:nvCxnSpPr>
          <p:cNvPr id="78" name="Straight Connector 32">
            <a:extLst>
              <a:ext uri="{FF2B5EF4-FFF2-40B4-BE49-F238E27FC236}">
                <a16:creationId xmlns:a16="http://schemas.microsoft.com/office/drawing/2014/main" xmlns="" id="{5308C18F-8EB3-41FA-A36B-5E84BA43E5FC}"/>
              </a:ext>
            </a:extLst>
          </p:cNvPr>
          <p:cNvCxnSpPr>
            <a:cxnSpLocks/>
          </p:cNvCxnSpPr>
          <p:nvPr/>
        </p:nvCxnSpPr>
        <p:spPr>
          <a:xfrm flipH="1">
            <a:off x="8347792" y="3917826"/>
            <a:ext cx="353823" cy="251686"/>
          </a:xfrm>
          <a:prstGeom prst="line">
            <a:avLst/>
          </a:prstGeom>
          <a:noFill/>
          <a:ln w="9525" cap="flat" cmpd="sng" algn="ctr">
            <a:solidFill>
              <a:srgbClr val="4F81BD">
                <a:shade val="95000"/>
                <a:satMod val="105000"/>
              </a:srgbClr>
            </a:solidFill>
            <a:prstDash val="solid"/>
          </a:ln>
          <a:effectLst/>
        </p:spPr>
      </p:cxnSp>
      <p:sp>
        <p:nvSpPr>
          <p:cNvPr id="79" name="Rectangle 25">
            <a:extLst>
              <a:ext uri="{FF2B5EF4-FFF2-40B4-BE49-F238E27FC236}">
                <a16:creationId xmlns:a16="http://schemas.microsoft.com/office/drawing/2014/main" xmlns="" id="{57392533-CC8D-4286-A202-0ADB33C6D5D8}"/>
              </a:ext>
            </a:extLst>
          </p:cNvPr>
          <p:cNvSpPr/>
          <p:nvPr/>
        </p:nvSpPr>
        <p:spPr>
          <a:xfrm>
            <a:off x="2653625" y="1344220"/>
            <a:ext cx="1002006" cy="707886"/>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defTabSz="914400"/>
            <a:r>
              <a:rPr lang="en-US" sz="4000" b="1" dirty="0">
                <a:ln/>
                <a:solidFill>
                  <a:srgbClr val="C0504D">
                    <a:lumMod val="50000"/>
                  </a:srgbClr>
                </a:solidFill>
                <a:latin typeface="Calibri"/>
              </a:rPr>
              <a:t>GTS</a:t>
            </a:r>
          </a:p>
        </p:txBody>
      </p:sp>
      <p:sp>
        <p:nvSpPr>
          <p:cNvPr id="85" name="Rectangle: Rounded Corners 1049">
            <a:extLst>
              <a:ext uri="{FF2B5EF4-FFF2-40B4-BE49-F238E27FC236}">
                <a16:creationId xmlns:a16="http://schemas.microsoft.com/office/drawing/2014/main" xmlns="" id="{86F09953-FE0E-4FAB-AEA4-DF67E7415D78}"/>
              </a:ext>
            </a:extLst>
          </p:cNvPr>
          <p:cNvSpPr/>
          <p:nvPr/>
        </p:nvSpPr>
        <p:spPr>
          <a:xfrm>
            <a:off x="6766490" y="3443728"/>
            <a:ext cx="404577" cy="271326"/>
          </a:xfrm>
          <a:prstGeom prst="roundRect">
            <a:avLst/>
          </a:prstGeom>
          <a:solidFill>
            <a:srgbClr val="C0504D">
              <a:lumMod val="60000"/>
              <a:lumOff val="40000"/>
            </a:srgbClr>
          </a:solidFill>
          <a:ln w="25400" cap="flat" cmpd="sng" algn="ctr">
            <a:solidFill>
              <a:srgbClr val="8064A2">
                <a:lumMod val="75000"/>
              </a:srgbClr>
            </a:solidFill>
            <a:prstDash val="solid"/>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smtClean="0">
                <a:ln>
                  <a:noFill/>
                </a:ln>
                <a:solidFill>
                  <a:prstClr val="white"/>
                </a:solidFill>
                <a:effectLst/>
                <a:uLnTx/>
                <a:uFillTx/>
                <a:latin typeface="Calibri"/>
                <a:ea typeface="+mn-ea"/>
                <a:cs typeface="+mn-cs"/>
              </a:rPr>
              <a:t>WIS2 node</a:t>
            </a:r>
            <a:endParaRPr kumimoji="0" lang="aa-ET" sz="800" b="1"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86" name="Rectangle: Rounded Corners 91">
            <a:extLst>
              <a:ext uri="{FF2B5EF4-FFF2-40B4-BE49-F238E27FC236}">
                <a16:creationId xmlns:a16="http://schemas.microsoft.com/office/drawing/2014/main" xmlns="" id="{B145A318-0D62-4E3D-A474-8AC707ADC399}"/>
              </a:ext>
            </a:extLst>
          </p:cNvPr>
          <p:cNvSpPr/>
          <p:nvPr/>
        </p:nvSpPr>
        <p:spPr>
          <a:xfrm>
            <a:off x="6905780" y="4246777"/>
            <a:ext cx="404577" cy="271326"/>
          </a:xfrm>
          <a:prstGeom prst="roundRect">
            <a:avLst/>
          </a:prstGeom>
          <a:solidFill>
            <a:srgbClr val="C0504D">
              <a:lumMod val="60000"/>
              <a:lumOff val="40000"/>
            </a:srgbClr>
          </a:solidFill>
          <a:ln w="25400" cap="flat" cmpd="sng" algn="ctr">
            <a:solidFill>
              <a:srgbClr val="8064A2">
                <a:lumMod val="75000"/>
              </a:srgbClr>
            </a:solidFill>
            <a:prstDash val="solid"/>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smtClean="0">
                <a:ln>
                  <a:noFill/>
                </a:ln>
                <a:solidFill>
                  <a:prstClr val="white"/>
                </a:solidFill>
                <a:effectLst/>
                <a:uLnTx/>
                <a:uFillTx/>
                <a:latin typeface="Calibri"/>
                <a:ea typeface="+mn-ea"/>
                <a:cs typeface="+mn-cs"/>
              </a:rPr>
              <a:t>WIS2 node</a:t>
            </a:r>
            <a:endParaRPr kumimoji="0" lang="aa-ET" sz="800" b="1"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87" name="Rectangle: Rounded Corners 92">
            <a:extLst>
              <a:ext uri="{FF2B5EF4-FFF2-40B4-BE49-F238E27FC236}">
                <a16:creationId xmlns:a16="http://schemas.microsoft.com/office/drawing/2014/main" xmlns="" id="{675378A9-99CF-4658-9443-8392B65C3BEF}"/>
              </a:ext>
            </a:extLst>
          </p:cNvPr>
          <p:cNvSpPr/>
          <p:nvPr/>
        </p:nvSpPr>
        <p:spPr>
          <a:xfrm>
            <a:off x="7547248" y="4895422"/>
            <a:ext cx="404577" cy="271326"/>
          </a:xfrm>
          <a:prstGeom prst="roundRect">
            <a:avLst/>
          </a:prstGeom>
          <a:solidFill>
            <a:srgbClr val="C0504D">
              <a:lumMod val="60000"/>
              <a:lumOff val="40000"/>
            </a:srgbClr>
          </a:solidFill>
          <a:ln w="25400" cap="flat" cmpd="sng" algn="ctr">
            <a:solidFill>
              <a:srgbClr val="8064A2">
                <a:lumMod val="75000"/>
              </a:srgbClr>
            </a:solidFill>
            <a:prstDash val="solid"/>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smtClean="0">
                <a:ln>
                  <a:noFill/>
                </a:ln>
                <a:solidFill>
                  <a:prstClr val="white"/>
                </a:solidFill>
                <a:effectLst/>
                <a:uLnTx/>
                <a:uFillTx/>
                <a:latin typeface="Calibri"/>
                <a:ea typeface="+mn-ea"/>
                <a:cs typeface="+mn-cs"/>
              </a:rPr>
              <a:t>WIS2 node</a:t>
            </a:r>
            <a:endParaRPr kumimoji="0" lang="aa-ET" sz="800" b="1"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88" name="Rectangle: Rounded Corners 93">
            <a:extLst>
              <a:ext uri="{FF2B5EF4-FFF2-40B4-BE49-F238E27FC236}">
                <a16:creationId xmlns:a16="http://schemas.microsoft.com/office/drawing/2014/main" xmlns="" id="{B185D462-6FE6-47C3-B56B-C918B014D28D}"/>
              </a:ext>
            </a:extLst>
          </p:cNvPr>
          <p:cNvSpPr/>
          <p:nvPr/>
        </p:nvSpPr>
        <p:spPr>
          <a:xfrm>
            <a:off x="8305685" y="5182228"/>
            <a:ext cx="404577" cy="271326"/>
          </a:xfrm>
          <a:prstGeom prst="roundRect">
            <a:avLst/>
          </a:prstGeom>
          <a:solidFill>
            <a:srgbClr val="C0504D">
              <a:lumMod val="60000"/>
              <a:lumOff val="40000"/>
            </a:srgbClr>
          </a:solidFill>
          <a:ln w="25400" cap="flat" cmpd="sng" algn="ctr">
            <a:solidFill>
              <a:srgbClr val="8064A2">
                <a:lumMod val="75000"/>
              </a:srgbClr>
            </a:solidFill>
            <a:prstDash val="solid"/>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smtClean="0">
                <a:ln>
                  <a:noFill/>
                </a:ln>
                <a:solidFill>
                  <a:prstClr val="white"/>
                </a:solidFill>
                <a:effectLst/>
                <a:uLnTx/>
                <a:uFillTx/>
                <a:latin typeface="Calibri"/>
                <a:ea typeface="+mn-ea"/>
                <a:cs typeface="+mn-cs"/>
              </a:rPr>
              <a:t>WIS2 node</a:t>
            </a:r>
            <a:endParaRPr kumimoji="0" lang="aa-ET" sz="800" b="1"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89" name="Rectangle: Rounded Corners 94">
            <a:extLst>
              <a:ext uri="{FF2B5EF4-FFF2-40B4-BE49-F238E27FC236}">
                <a16:creationId xmlns:a16="http://schemas.microsoft.com/office/drawing/2014/main" xmlns="" id="{FAC1FF1E-5333-4FFF-A07F-56A2FFA4DEAF}"/>
              </a:ext>
            </a:extLst>
          </p:cNvPr>
          <p:cNvSpPr/>
          <p:nvPr/>
        </p:nvSpPr>
        <p:spPr>
          <a:xfrm>
            <a:off x="9236989" y="5240613"/>
            <a:ext cx="404577" cy="271326"/>
          </a:xfrm>
          <a:prstGeom prst="roundRect">
            <a:avLst/>
          </a:prstGeom>
          <a:solidFill>
            <a:srgbClr val="C0504D">
              <a:lumMod val="60000"/>
              <a:lumOff val="40000"/>
            </a:srgbClr>
          </a:solidFill>
          <a:ln w="25400" cap="flat" cmpd="sng" algn="ctr">
            <a:solidFill>
              <a:srgbClr val="8064A2">
                <a:lumMod val="75000"/>
              </a:srgbClr>
            </a:solidFill>
            <a:prstDash val="solid"/>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smtClean="0">
                <a:ln>
                  <a:noFill/>
                </a:ln>
                <a:solidFill>
                  <a:prstClr val="white"/>
                </a:solidFill>
                <a:effectLst/>
                <a:uLnTx/>
                <a:uFillTx/>
                <a:latin typeface="Calibri"/>
                <a:ea typeface="+mn-ea"/>
                <a:cs typeface="+mn-cs"/>
              </a:rPr>
              <a:t>WIS2 node</a:t>
            </a:r>
            <a:endParaRPr kumimoji="0" lang="aa-ET" sz="800" b="1"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90" name="Rectangle: Rounded Corners 95">
            <a:extLst>
              <a:ext uri="{FF2B5EF4-FFF2-40B4-BE49-F238E27FC236}">
                <a16:creationId xmlns:a16="http://schemas.microsoft.com/office/drawing/2014/main" xmlns="" id="{F67F0E37-8165-47CD-91DD-B2C1BF1BB100}"/>
              </a:ext>
            </a:extLst>
          </p:cNvPr>
          <p:cNvSpPr/>
          <p:nvPr/>
        </p:nvSpPr>
        <p:spPr>
          <a:xfrm>
            <a:off x="10610518" y="4394920"/>
            <a:ext cx="404577" cy="271326"/>
          </a:xfrm>
          <a:prstGeom prst="roundRect">
            <a:avLst/>
          </a:prstGeom>
          <a:solidFill>
            <a:srgbClr val="C0504D">
              <a:lumMod val="60000"/>
              <a:lumOff val="40000"/>
            </a:srgbClr>
          </a:solidFill>
          <a:ln w="25400" cap="flat" cmpd="sng" algn="ctr">
            <a:solidFill>
              <a:srgbClr val="8064A2">
                <a:lumMod val="75000"/>
              </a:srgbClr>
            </a:solidFill>
            <a:prstDash val="solid"/>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smtClean="0">
                <a:ln>
                  <a:noFill/>
                </a:ln>
                <a:solidFill>
                  <a:prstClr val="white"/>
                </a:solidFill>
                <a:effectLst/>
                <a:uLnTx/>
                <a:uFillTx/>
                <a:latin typeface="Calibri"/>
                <a:ea typeface="+mn-ea"/>
                <a:cs typeface="+mn-cs"/>
              </a:rPr>
              <a:t>WIS2 node</a:t>
            </a:r>
            <a:endParaRPr kumimoji="0" lang="aa-ET" sz="800" b="1"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91" name="Rectangle: Rounded Corners 96">
            <a:extLst>
              <a:ext uri="{FF2B5EF4-FFF2-40B4-BE49-F238E27FC236}">
                <a16:creationId xmlns:a16="http://schemas.microsoft.com/office/drawing/2014/main" xmlns="" id="{8F9EBB1E-410B-41CE-8FF8-4B332DAEA9FF}"/>
              </a:ext>
            </a:extLst>
          </p:cNvPr>
          <p:cNvSpPr/>
          <p:nvPr/>
        </p:nvSpPr>
        <p:spPr>
          <a:xfrm>
            <a:off x="10820978" y="3444705"/>
            <a:ext cx="404577" cy="271326"/>
          </a:xfrm>
          <a:prstGeom prst="roundRect">
            <a:avLst/>
          </a:prstGeom>
          <a:solidFill>
            <a:srgbClr val="C0504D">
              <a:lumMod val="60000"/>
              <a:lumOff val="40000"/>
            </a:srgbClr>
          </a:solidFill>
          <a:ln w="25400" cap="flat" cmpd="sng" algn="ctr">
            <a:solidFill>
              <a:srgbClr val="8064A2">
                <a:lumMod val="75000"/>
              </a:srgbClr>
            </a:solidFill>
            <a:prstDash val="solid"/>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smtClean="0">
                <a:ln>
                  <a:noFill/>
                </a:ln>
                <a:solidFill>
                  <a:prstClr val="white"/>
                </a:solidFill>
                <a:effectLst/>
                <a:uLnTx/>
                <a:uFillTx/>
                <a:latin typeface="Calibri"/>
                <a:ea typeface="+mn-ea"/>
                <a:cs typeface="+mn-cs"/>
              </a:rPr>
              <a:t>WIS2 node</a:t>
            </a:r>
            <a:endParaRPr kumimoji="0" lang="aa-ET" sz="800" b="1"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93" name="Oval 1051">
            <a:extLst>
              <a:ext uri="{FF2B5EF4-FFF2-40B4-BE49-F238E27FC236}">
                <a16:creationId xmlns:a16="http://schemas.microsoft.com/office/drawing/2014/main" xmlns="" id="{34A7C250-46A4-4306-BC14-42CB9602CDDA}"/>
              </a:ext>
            </a:extLst>
          </p:cNvPr>
          <p:cNvSpPr/>
          <p:nvPr/>
        </p:nvSpPr>
        <p:spPr>
          <a:xfrm>
            <a:off x="6751190" y="4335398"/>
            <a:ext cx="56332" cy="59522"/>
          </a:xfrm>
          <a:prstGeom prst="ellipse">
            <a:avLst/>
          </a:prstGeom>
          <a:solidFill>
            <a:srgbClr val="C0504D">
              <a:lumMod val="60000"/>
              <a:lumOff val="40000"/>
            </a:srgbClr>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aa-ET" sz="1800" b="0" i="0" u="none" strike="noStrike" kern="0" cap="none" spc="0" normalizeH="0" baseline="0" noProof="0" smtClean="0">
              <a:ln>
                <a:noFill/>
              </a:ln>
              <a:solidFill>
                <a:prstClr val="white"/>
              </a:solidFill>
              <a:effectLst/>
              <a:uLnTx/>
              <a:uFillTx/>
              <a:latin typeface="Calibri"/>
              <a:ea typeface="+mn-ea"/>
              <a:cs typeface="+mn-cs"/>
            </a:endParaRPr>
          </a:p>
        </p:txBody>
      </p:sp>
      <p:cxnSp>
        <p:nvCxnSpPr>
          <p:cNvPr id="96" name="Straight Connector 1058">
            <a:extLst>
              <a:ext uri="{FF2B5EF4-FFF2-40B4-BE49-F238E27FC236}">
                <a16:creationId xmlns:a16="http://schemas.microsoft.com/office/drawing/2014/main" xmlns="" id="{9FDB889A-0CB8-4663-B2A7-1E2BFD4AC532}"/>
              </a:ext>
            </a:extLst>
          </p:cNvPr>
          <p:cNvCxnSpPr/>
          <p:nvPr/>
        </p:nvCxnSpPr>
        <p:spPr>
          <a:xfrm flipV="1">
            <a:off x="7185037" y="3221765"/>
            <a:ext cx="586996" cy="326096"/>
          </a:xfrm>
          <a:prstGeom prst="line">
            <a:avLst/>
          </a:prstGeom>
          <a:noFill/>
          <a:ln w="9525" cap="flat" cmpd="sng" algn="ctr">
            <a:solidFill>
              <a:srgbClr val="4F81BD"/>
            </a:solidFill>
            <a:prstDash val="dash"/>
            <a:round/>
            <a:headEnd type="none" w="med" len="med"/>
            <a:tailEnd type="none" w="med" len="med"/>
          </a:ln>
          <a:effectLst/>
        </p:spPr>
      </p:cxnSp>
      <p:cxnSp>
        <p:nvCxnSpPr>
          <p:cNvPr id="97" name="Straight Connector 1060">
            <a:extLst>
              <a:ext uri="{FF2B5EF4-FFF2-40B4-BE49-F238E27FC236}">
                <a16:creationId xmlns:a16="http://schemas.microsoft.com/office/drawing/2014/main" xmlns="" id="{193DC301-BFB5-4213-AFC3-4B51434919AF}"/>
              </a:ext>
            </a:extLst>
          </p:cNvPr>
          <p:cNvCxnSpPr>
            <a:cxnSpLocks/>
            <a:stCxn id="86" idx="3"/>
          </p:cNvCxnSpPr>
          <p:nvPr/>
        </p:nvCxnSpPr>
        <p:spPr>
          <a:xfrm flipV="1">
            <a:off x="7310356" y="3262998"/>
            <a:ext cx="751078" cy="1119443"/>
          </a:xfrm>
          <a:prstGeom prst="line">
            <a:avLst/>
          </a:prstGeom>
          <a:noFill/>
          <a:ln w="9525" cap="flat" cmpd="sng" algn="ctr">
            <a:solidFill>
              <a:srgbClr val="4F81BD"/>
            </a:solidFill>
            <a:prstDash val="dash"/>
            <a:round/>
            <a:headEnd type="none" w="med" len="med"/>
            <a:tailEnd type="none" w="med" len="med"/>
          </a:ln>
          <a:effectLst/>
        </p:spPr>
      </p:cxnSp>
      <p:cxnSp>
        <p:nvCxnSpPr>
          <p:cNvPr id="98" name="Straight Connector 1063">
            <a:extLst>
              <a:ext uri="{FF2B5EF4-FFF2-40B4-BE49-F238E27FC236}">
                <a16:creationId xmlns:a16="http://schemas.microsoft.com/office/drawing/2014/main" xmlns="" id="{C41C0AD3-03F2-4106-A875-D07F8A3E582A}"/>
              </a:ext>
            </a:extLst>
          </p:cNvPr>
          <p:cNvCxnSpPr>
            <a:endCxn id="66" idx="5"/>
          </p:cNvCxnSpPr>
          <p:nvPr/>
        </p:nvCxnSpPr>
        <p:spPr>
          <a:xfrm flipH="1" flipV="1">
            <a:off x="10209630" y="3159465"/>
            <a:ext cx="595004" cy="388396"/>
          </a:xfrm>
          <a:prstGeom prst="line">
            <a:avLst/>
          </a:prstGeom>
          <a:noFill/>
          <a:ln w="9525" cap="flat" cmpd="sng" algn="ctr">
            <a:solidFill>
              <a:srgbClr val="C0504D"/>
            </a:solidFill>
            <a:prstDash val="dash"/>
            <a:round/>
            <a:headEnd type="none" w="med" len="med"/>
            <a:tailEnd type="none" w="med" len="med"/>
          </a:ln>
          <a:effectLst/>
        </p:spPr>
      </p:cxnSp>
      <p:cxnSp>
        <p:nvCxnSpPr>
          <p:cNvPr id="99" name="Straight Connector 1065">
            <a:extLst>
              <a:ext uri="{FF2B5EF4-FFF2-40B4-BE49-F238E27FC236}">
                <a16:creationId xmlns:a16="http://schemas.microsoft.com/office/drawing/2014/main" xmlns="" id="{02A76123-44DE-4040-B0A0-C21ACE77437D}"/>
              </a:ext>
            </a:extLst>
          </p:cNvPr>
          <p:cNvCxnSpPr/>
          <p:nvPr/>
        </p:nvCxnSpPr>
        <p:spPr>
          <a:xfrm flipH="1" flipV="1">
            <a:off x="9942787" y="3262998"/>
            <a:ext cx="667731" cy="1131923"/>
          </a:xfrm>
          <a:prstGeom prst="line">
            <a:avLst/>
          </a:prstGeom>
          <a:noFill/>
          <a:ln w="9525" cap="flat" cmpd="sng" algn="ctr">
            <a:solidFill>
              <a:srgbClr val="C0504D"/>
            </a:solidFill>
            <a:prstDash val="dash"/>
            <a:round/>
            <a:headEnd type="none" w="med" len="med"/>
            <a:tailEnd type="none" w="med" len="med"/>
          </a:ln>
          <a:effectLst/>
        </p:spPr>
      </p:cxnSp>
      <p:cxnSp>
        <p:nvCxnSpPr>
          <p:cNvPr id="100" name="Straight Connector 1067">
            <a:extLst>
              <a:ext uri="{FF2B5EF4-FFF2-40B4-BE49-F238E27FC236}">
                <a16:creationId xmlns:a16="http://schemas.microsoft.com/office/drawing/2014/main" xmlns="" id="{84BE43CB-3AE4-41BA-81E1-AE61AD86E9E2}"/>
              </a:ext>
            </a:extLst>
          </p:cNvPr>
          <p:cNvCxnSpPr>
            <a:cxnSpLocks/>
            <a:stCxn id="88" idx="0"/>
          </p:cNvCxnSpPr>
          <p:nvPr/>
        </p:nvCxnSpPr>
        <p:spPr>
          <a:xfrm flipH="1" flipV="1">
            <a:off x="8341573" y="4721892"/>
            <a:ext cx="166401" cy="460336"/>
          </a:xfrm>
          <a:prstGeom prst="line">
            <a:avLst/>
          </a:prstGeom>
          <a:noFill/>
          <a:ln w="9525" cap="flat" cmpd="sng" algn="ctr">
            <a:solidFill>
              <a:srgbClr val="F79646"/>
            </a:solidFill>
            <a:prstDash val="dash"/>
            <a:round/>
            <a:headEnd type="none" w="med" len="med"/>
            <a:tailEnd type="none" w="med" len="med"/>
          </a:ln>
          <a:effectLst/>
        </p:spPr>
      </p:cxnSp>
      <p:cxnSp>
        <p:nvCxnSpPr>
          <p:cNvPr id="101" name="Straight Connector 1070">
            <a:extLst>
              <a:ext uri="{FF2B5EF4-FFF2-40B4-BE49-F238E27FC236}">
                <a16:creationId xmlns:a16="http://schemas.microsoft.com/office/drawing/2014/main" xmlns="" id="{14352BD1-24F7-43D3-B121-9DA90950C672}"/>
              </a:ext>
            </a:extLst>
          </p:cNvPr>
          <p:cNvCxnSpPr/>
          <p:nvPr/>
        </p:nvCxnSpPr>
        <p:spPr>
          <a:xfrm flipV="1">
            <a:off x="7772034" y="4664368"/>
            <a:ext cx="179791" cy="231055"/>
          </a:xfrm>
          <a:prstGeom prst="line">
            <a:avLst/>
          </a:prstGeom>
          <a:noFill/>
          <a:ln w="9525" cap="flat" cmpd="sng" algn="ctr">
            <a:solidFill>
              <a:srgbClr val="F79646"/>
            </a:solidFill>
            <a:prstDash val="dash"/>
            <a:round/>
            <a:headEnd type="none" w="med" len="med"/>
            <a:tailEnd type="none" w="med" len="med"/>
          </a:ln>
          <a:effectLst/>
        </p:spPr>
      </p:cxnSp>
      <p:cxnSp>
        <p:nvCxnSpPr>
          <p:cNvPr id="102" name="Straight Connector 1072">
            <a:extLst>
              <a:ext uri="{FF2B5EF4-FFF2-40B4-BE49-F238E27FC236}">
                <a16:creationId xmlns:a16="http://schemas.microsoft.com/office/drawing/2014/main" xmlns="" id="{3F8E3865-BF39-4958-95AD-0F3DC4A363C9}"/>
              </a:ext>
            </a:extLst>
          </p:cNvPr>
          <p:cNvCxnSpPr>
            <a:cxnSpLocks/>
            <a:endCxn id="73" idx="3"/>
          </p:cNvCxnSpPr>
          <p:nvPr/>
        </p:nvCxnSpPr>
        <p:spPr>
          <a:xfrm flipH="1" flipV="1">
            <a:off x="8533110" y="4426760"/>
            <a:ext cx="900200" cy="800482"/>
          </a:xfrm>
          <a:prstGeom prst="line">
            <a:avLst/>
          </a:prstGeom>
          <a:noFill/>
          <a:ln w="9525" cap="flat" cmpd="sng" algn="ctr">
            <a:solidFill>
              <a:srgbClr val="F79646"/>
            </a:solidFill>
            <a:prstDash val="dash"/>
            <a:round/>
            <a:headEnd type="none" w="med" len="med"/>
            <a:tailEnd type="none" w="med" len="med"/>
          </a:ln>
          <a:effectLst/>
        </p:spPr>
      </p:cxnSp>
      <p:sp>
        <p:nvSpPr>
          <p:cNvPr id="103" name="Oval 1076">
            <a:extLst>
              <a:ext uri="{FF2B5EF4-FFF2-40B4-BE49-F238E27FC236}">
                <a16:creationId xmlns:a16="http://schemas.microsoft.com/office/drawing/2014/main" xmlns="" id="{D5149993-061B-4AEB-9336-8A11E793ECDB}"/>
              </a:ext>
            </a:extLst>
          </p:cNvPr>
          <p:cNvSpPr/>
          <p:nvPr/>
        </p:nvSpPr>
        <p:spPr>
          <a:xfrm>
            <a:off x="10780191" y="3917954"/>
            <a:ext cx="440962" cy="365729"/>
          </a:xfrm>
          <a:prstGeom prst="ellipse">
            <a:avLst/>
          </a:prstGeom>
          <a:solidFill>
            <a:srgbClr val="F79646">
              <a:lumMod val="60000"/>
              <a:lumOff val="40000"/>
            </a:srgbClr>
          </a:solidFill>
          <a:ln w="25400" cap="flat" cmpd="sng" algn="ctr">
            <a:solidFill>
              <a:srgbClr val="4F81BD">
                <a:shade val="50000"/>
              </a:srgbClr>
            </a:solidFill>
            <a:prstDash val="solid"/>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smtClean="0">
                <a:ln>
                  <a:noFill/>
                </a:ln>
                <a:solidFill>
                  <a:srgbClr val="4F81BD">
                    <a:lumMod val="50000"/>
                  </a:srgbClr>
                </a:solidFill>
                <a:effectLst/>
                <a:uLnTx/>
                <a:uFillTx/>
                <a:latin typeface="Calibri"/>
                <a:ea typeface="+mn-ea"/>
                <a:cs typeface="+mn-cs"/>
              </a:rPr>
              <a:t>Sensor</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smtClean="0">
                <a:ln>
                  <a:noFill/>
                </a:ln>
                <a:solidFill>
                  <a:srgbClr val="4F81BD">
                    <a:lumMod val="50000"/>
                  </a:srgbClr>
                </a:solidFill>
                <a:effectLst/>
                <a:uLnTx/>
                <a:uFillTx/>
                <a:latin typeface="Calibri"/>
                <a:ea typeface="+mn-ea"/>
                <a:cs typeface="+mn-cs"/>
              </a:rPr>
              <a:t>Center</a:t>
            </a:r>
            <a:endParaRPr kumimoji="0" lang="aa-ET" sz="800" b="1" i="0" u="none" strike="noStrike" kern="0" cap="none" spc="0" normalizeH="0" baseline="0" noProof="0" dirty="0" smtClean="0">
              <a:ln>
                <a:noFill/>
              </a:ln>
              <a:solidFill>
                <a:srgbClr val="4F81BD">
                  <a:lumMod val="50000"/>
                </a:srgbClr>
              </a:solidFill>
              <a:effectLst/>
              <a:uLnTx/>
              <a:uFillTx/>
              <a:latin typeface="Calibri"/>
              <a:ea typeface="+mn-ea"/>
              <a:cs typeface="+mn-cs"/>
            </a:endParaRPr>
          </a:p>
        </p:txBody>
      </p:sp>
      <p:sp>
        <p:nvSpPr>
          <p:cNvPr id="104" name="Oval 125">
            <a:extLst>
              <a:ext uri="{FF2B5EF4-FFF2-40B4-BE49-F238E27FC236}">
                <a16:creationId xmlns:a16="http://schemas.microsoft.com/office/drawing/2014/main" xmlns="" id="{6BAD11B4-E070-478A-8382-C3282FDD5F6B}"/>
              </a:ext>
            </a:extLst>
          </p:cNvPr>
          <p:cNvSpPr/>
          <p:nvPr/>
        </p:nvSpPr>
        <p:spPr>
          <a:xfrm>
            <a:off x="10025229" y="4857555"/>
            <a:ext cx="440962" cy="365729"/>
          </a:xfrm>
          <a:prstGeom prst="ellipse">
            <a:avLst/>
          </a:prstGeom>
          <a:solidFill>
            <a:srgbClr val="F79646">
              <a:lumMod val="60000"/>
              <a:lumOff val="40000"/>
            </a:srgbClr>
          </a:solidFill>
          <a:ln w="25400" cap="flat" cmpd="sng" algn="ctr">
            <a:solidFill>
              <a:srgbClr val="4F81BD">
                <a:shade val="50000"/>
              </a:srgbClr>
            </a:solidFill>
            <a:prstDash val="solid"/>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smtClean="0">
                <a:ln>
                  <a:noFill/>
                </a:ln>
                <a:solidFill>
                  <a:srgbClr val="4F81BD">
                    <a:lumMod val="50000"/>
                  </a:srgbClr>
                </a:solidFill>
                <a:effectLst/>
                <a:uLnTx/>
                <a:uFillTx/>
                <a:latin typeface="Calibri"/>
                <a:ea typeface="+mn-ea"/>
                <a:cs typeface="+mn-cs"/>
              </a:rPr>
              <a:t>Sensor</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smtClean="0">
                <a:ln>
                  <a:noFill/>
                </a:ln>
                <a:solidFill>
                  <a:srgbClr val="4F81BD">
                    <a:lumMod val="50000"/>
                  </a:srgbClr>
                </a:solidFill>
                <a:effectLst/>
                <a:uLnTx/>
                <a:uFillTx/>
                <a:latin typeface="Calibri"/>
                <a:ea typeface="+mn-ea"/>
                <a:cs typeface="+mn-cs"/>
              </a:rPr>
              <a:t>Center</a:t>
            </a:r>
            <a:endParaRPr kumimoji="0" lang="aa-ET" sz="800" b="1" i="0" u="none" strike="noStrike" kern="0" cap="none" spc="0" normalizeH="0" baseline="0" noProof="0" dirty="0" smtClean="0">
              <a:ln>
                <a:noFill/>
              </a:ln>
              <a:solidFill>
                <a:srgbClr val="4F81BD">
                  <a:lumMod val="50000"/>
                </a:srgbClr>
              </a:solidFill>
              <a:effectLst/>
              <a:uLnTx/>
              <a:uFillTx/>
              <a:latin typeface="Calibri"/>
              <a:ea typeface="+mn-ea"/>
              <a:cs typeface="+mn-cs"/>
            </a:endParaRPr>
          </a:p>
        </p:txBody>
      </p:sp>
      <p:cxnSp>
        <p:nvCxnSpPr>
          <p:cNvPr id="105" name="Straight Connector 1078">
            <a:extLst>
              <a:ext uri="{FF2B5EF4-FFF2-40B4-BE49-F238E27FC236}">
                <a16:creationId xmlns:a16="http://schemas.microsoft.com/office/drawing/2014/main" xmlns="" id="{A3E229B8-CAD0-45E3-ACF8-0D1DD12D5ED5}"/>
              </a:ext>
            </a:extLst>
          </p:cNvPr>
          <p:cNvCxnSpPr>
            <a:endCxn id="103" idx="2"/>
          </p:cNvCxnSpPr>
          <p:nvPr/>
        </p:nvCxnSpPr>
        <p:spPr>
          <a:xfrm flipV="1">
            <a:off x="10209631" y="4100819"/>
            <a:ext cx="570561" cy="226063"/>
          </a:xfrm>
          <a:prstGeom prst="line">
            <a:avLst/>
          </a:prstGeom>
          <a:noFill/>
          <a:ln w="9525" cap="flat" cmpd="sng" algn="ctr">
            <a:solidFill>
              <a:sysClr val="windowText" lastClr="000000"/>
            </a:solidFill>
            <a:prstDash val="dash"/>
            <a:round/>
            <a:headEnd type="none" w="med" len="med"/>
            <a:tailEnd type="none" w="med" len="med"/>
          </a:ln>
          <a:effectLst/>
        </p:spPr>
      </p:cxnSp>
      <p:cxnSp>
        <p:nvCxnSpPr>
          <p:cNvPr id="106" name="Straight Connector 1080">
            <a:extLst>
              <a:ext uri="{FF2B5EF4-FFF2-40B4-BE49-F238E27FC236}">
                <a16:creationId xmlns:a16="http://schemas.microsoft.com/office/drawing/2014/main" xmlns="" id="{CEA8186A-B87D-45EB-B0A5-F79706F11C77}"/>
              </a:ext>
            </a:extLst>
          </p:cNvPr>
          <p:cNvCxnSpPr>
            <a:cxnSpLocks/>
            <a:stCxn id="104" idx="1"/>
          </p:cNvCxnSpPr>
          <p:nvPr/>
        </p:nvCxnSpPr>
        <p:spPr>
          <a:xfrm flipH="1" flipV="1">
            <a:off x="9960324" y="4630304"/>
            <a:ext cx="129482" cy="280811"/>
          </a:xfrm>
          <a:prstGeom prst="line">
            <a:avLst/>
          </a:prstGeom>
          <a:noFill/>
          <a:ln w="9525" cap="flat" cmpd="sng" algn="ctr">
            <a:solidFill>
              <a:sysClr val="windowText" lastClr="000000"/>
            </a:solidFill>
            <a:prstDash val="dash"/>
            <a:round/>
            <a:headEnd type="none" w="med" len="med"/>
            <a:tailEnd type="none" w="med" len="med"/>
          </a:ln>
          <a:effectLst/>
        </p:spPr>
      </p:cxnSp>
      <p:sp>
        <p:nvSpPr>
          <p:cNvPr id="107" name="TextBox 65">
            <a:extLst>
              <a:ext uri="{FF2B5EF4-FFF2-40B4-BE49-F238E27FC236}">
                <a16:creationId xmlns:a16="http://schemas.microsoft.com/office/drawing/2014/main" xmlns="" id="{4FC03A64-1859-4C1D-9AAB-DE7AD6018E89}"/>
              </a:ext>
            </a:extLst>
          </p:cNvPr>
          <p:cNvSpPr txBox="1"/>
          <p:nvPr/>
        </p:nvSpPr>
        <p:spPr>
          <a:xfrm rot="2637285">
            <a:off x="10078662" y="2506279"/>
            <a:ext cx="945067" cy="369332"/>
          </a:xfrm>
          <a:prstGeom prst="rect">
            <a:avLst/>
          </a:prstGeom>
          <a:noFill/>
        </p:spPr>
        <p:txBody>
          <a:bodyPr wrap="none" rtlCol="0">
            <a:normAutofit/>
          </a:bodyPr>
          <a:lstStyle/>
          <a:p>
            <a:pPr defTabSz="914400"/>
            <a:r>
              <a:rPr lang="en-US" dirty="0">
                <a:solidFill>
                  <a:prstClr val="black"/>
                </a:solidFill>
                <a:latin typeface="Calibri"/>
              </a:rPr>
              <a:t>Internet</a:t>
            </a:r>
            <a:endParaRPr lang="aa-ET" dirty="0">
              <a:solidFill>
                <a:prstClr val="black"/>
              </a:solidFill>
              <a:latin typeface="Calibri"/>
            </a:endParaRPr>
          </a:p>
        </p:txBody>
      </p:sp>
      <p:sp>
        <p:nvSpPr>
          <p:cNvPr id="108" name="TextBox 139">
            <a:extLst>
              <a:ext uri="{FF2B5EF4-FFF2-40B4-BE49-F238E27FC236}">
                <a16:creationId xmlns:a16="http://schemas.microsoft.com/office/drawing/2014/main" xmlns="" id="{88654EEC-7F1F-4BBD-909D-342525EC6DD1}"/>
              </a:ext>
            </a:extLst>
          </p:cNvPr>
          <p:cNvSpPr txBox="1"/>
          <p:nvPr/>
        </p:nvSpPr>
        <p:spPr>
          <a:xfrm rot="18931250">
            <a:off x="7012585" y="2490409"/>
            <a:ext cx="945067" cy="369332"/>
          </a:xfrm>
          <a:prstGeom prst="rect">
            <a:avLst/>
          </a:prstGeom>
          <a:noFill/>
        </p:spPr>
        <p:txBody>
          <a:bodyPr wrap="none" rtlCol="0">
            <a:normAutofit/>
          </a:bodyPr>
          <a:lstStyle/>
          <a:p>
            <a:pPr defTabSz="914400"/>
            <a:r>
              <a:rPr lang="en-US" dirty="0">
                <a:solidFill>
                  <a:prstClr val="black"/>
                </a:solidFill>
                <a:latin typeface="Calibri"/>
              </a:rPr>
              <a:t>Internet</a:t>
            </a:r>
            <a:endParaRPr lang="aa-ET" dirty="0">
              <a:solidFill>
                <a:prstClr val="black"/>
              </a:solidFill>
              <a:latin typeface="Calibri"/>
            </a:endParaRPr>
          </a:p>
        </p:txBody>
      </p:sp>
    </p:spTree>
    <p:extLst>
      <p:ext uri="{BB962C8B-B14F-4D97-AF65-F5344CB8AC3E}">
        <p14:creationId xmlns:p14="http://schemas.microsoft.com/office/powerpoint/2010/main" val="2160349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repeatCount="indefinite" accel="50000" decel="50000" fill="hold" grpId="0" nodeType="withEffect">
                                  <p:stCondLst>
                                    <p:cond delay="0"/>
                                  </p:stCondLst>
                                  <p:endCondLst>
                                    <p:cond evt="onNext" delay="0">
                                      <p:tgtEl>
                                        <p:sldTgt/>
                                      </p:tgtEl>
                                    </p:cond>
                                  </p:endCondLst>
                                  <p:childTnLst>
                                    <p:animMotion origin="layout" path="M 1.875E-6 -7.40741E-7 L 1.875E-6 0.00023 C -0.00248 0.00162 -0.00495 0.00278 -0.00716 0.00463 C -0.0082 0.00556 -0.00886 0.00718 -0.0099 0.00787 C -0.01107 0.0088 -0.01224 0.0088 -0.01341 0.00949 C -0.01432 0.00995 -0.01524 0.01065 -0.01615 0.01111 C -0.01732 0.01273 -0.01836 0.01458 -0.01966 0.01574 C -0.02057 0.01667 -0.02149 0.01667 -0.0224 0.01736 C -0.02331 0.01829 -0.02422 0.01945 -0.025 0.0206 C -0.02539 0.02222 -0.02552 0.02384 -0.02591 0.02546 C -0.02669 0.02778 -0.028 0.0294 -0.02865 0.03171 C -0.03125 0.04213 -0.02709 0.0382 -0.03216 0.0412 C -0.03242 0.04329 -0.03334 0.05 -0.03399 0.05232 C -0.03451 0.05417 -0.03529 0.05556 -0.03581 0.05718 C -0.03685 0.06065 -0.03724 0.06435 -0.03932 0.06667 C -0.04011 0.06759 -0.04115 0.06782 -0.04206 0.06829 C -0.04362 0.07662 -0.04193 0.06991 -0.04466 0.07616 C -0.04531 0.07778 -0.04557 0.07986 -0.04649 0.08102 C -0.04727 0.08195 -0.04831 0.08195 -0.04909 0.08264 C -0.04948 0.08403 -0.04935 0.08634 -0.05 0.08727 C -0.05104 0.08866 -0.05248 0.08796 -0.05365 0.08889 C -0.05456 0.08958 -0.05534 0.09144 -0.05625 0.09213 C -0.05768 0.09306 -0.05925 0.09306 -0.06081 0.09375 C -0.06172 0.09398 -0.0625 0.09468 -0.06341 0.09537 C -0.06576 0.09421 -0.0681 0.09236 -0.07057 0.09213 C -0.07982 0.09074 -0.08906 0.0912 -0.09818 0.09051 C -0.10209 0.09028 -0.10599 0.08958 -0.1099 0.08889 C -0.1125 0.08843 -0.11524 0.08773 -0.11784 0.08727 C -0.1211 0.08681 -0.12448 0.08634 -0.12774 0.08565 C -0.12943 0.08542 -0.13125 0.08472 -0.13307 0.08403 C -0.13516 0.08357 -0.13724 0.0831 -0.13932 0.08264 C -0.1612 0.07616 -0.12292 0.08704 -0.14909 0.07778 C -0.15326 0.07639 -0.16823 0.07477 -0.17057 0.07454 C -0.1711 0.07153 -0.1707 0.0669 -0.17227 0.06505 C -0.17474 0.06227 -0.17761 0.05972 -0.17943 0.05556 C -0.18112 0.05185 -0.18294 0.04398 -0.18568 0.04282 L -0.19284 0.03958 C -0.19427 0.03796 -0.19584 0.03634 -0.19727 0.03495 C -0.19844 0.0338 -0.19987 0.03333 -0.20091 0.03171 C -0.20195 0.03009 -0.20248 0.02708 -0.20352 0.02546 C -0.20768 0.01875 -0.20807 0.01945 -0.2125 0.01736 C -0.21302 0.01644 -0.2138 0.01551 -0.21432 0.01435 C -0.21511 0.01157 -0.21576 0.00347 -0.21602 0.00162 C -0.21628 -7.40741E-7 -0.21667 -0.00162 -0.21693 -0.00324 C -0.21732 -0.00532 -0.21732 -0.00764 -0.21784 -0.00949 C -0.21823 -0.01088 -0.21927 -0.01134 -0.21966 -0.01273 C -0.22018 -0.01458 -0.22018 -0.0169 -0.22044 -0.01898 " pathEditMode="relative" rAng="0" ptsTypes="AAAAAAAAAAAAAAAAAAAAAAAAAAAAAAAAAAAAAAAAAAAAAAA">
                                      <p:cBhvr>
                                        <p:cTn id="6" dur="2000" fill="hold"/>
                                        <p:tgtEl>
                                          <p:spTgt spid="93"/>
                                        </p:tgtEl>
                                        <p:attrNameLst>
                                          <p:attrName>ppt_x</p:attrName>
                                          <p:attrName>ppt_y</p:attrName>
                                        </p:attrNameLst>
                                      </p:cBhvr>
                                      <p:rCtr x="-11029" y="381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75414" y="0"/>
            <a:ext cx="12267414" cy="791852"/>
          </a:xfrm>
          <a:solidFill>
            <a:srgbClr val="004F9F"/>
          </a:solidFill>
        </p:spPr>
        <p:txBody>
          <a:bodyPr>
            <a:normAutofit/>
          </a:bodyPr>
          <a:lstStyle/>
          <a:p>
            <a:r>
              <a:rPr lang="en-US" altLang="zh-CN" sz="3200" dirty="0" smtClean="0">
                <a:solidFill>
                  <a:schemeClr val="bg1"/>
                </a:solidFill>
              </a:rPr>
              <a:t>Comparison </a:t>
            </a:r>
            <a:r>
              <a:rPr lang="en-US" sz="3200" dirty="0" smtClean="0">
                <a:solidFill>
                  <a:schemeClr val="bg1"/>
                </a:solidFill>
              </a:rPr>
              <a:t>between GTS</a:t>
            </a:r>
            <a:r>
              <a:rPr lang="zh-CN" altLang="en-US" sz="3200" dirty="0">
                <a:solidFill>
                  <a:schemeClr val="bg1"/>
                </a:solidFill>
              </a:rPr>
              <a:t> </a:t>
            </a:r>
            <a:r>
              <a:rPr lang="en-US" altLang="zh-CN" sz="3200" dirty="0" smtClean="0">
                <a:solidFill>
                  <a:schemeClr val="bg1"/>
                </a:solidFill>
              </a:rPr>
              <a:t>and WIS 2.0</a:t>
            </a:r>
            <a:endParaRPr lang="en-US" sz="3200" dirty="0">
              <a:solidFill>
                <a:schemeClr val="bg1"/>
              </a:solidFill>
            </a:endParaRPr>
          </a:p>
        </p:txBody>
      </p:sp>
      <p:sp>
        <p:nvSpPr>
          <p:cNvPr id="6" name="圆角矩形 5"/>
          <p:cNvSpPr/>
          <p:nvPr/>
        </p:nvSpPr>
        <p:spPr>
          <a:xfrm>
            <a:off x="143339" y="836712"/>
            <a:ext cx="5980011" cy="5664629"/>
          </a:xfrm>
          <a:prstGeom prst="roundRect">
            <a:avLst>
              <a:gd name="adj" fmla="val 3339"/>
            </a:avLst>
          </a:prstGeom>
          <a:solidFill>
            <a:sysClr val="window" lastClr="FFFFFF"/>
          </a:solidFill>
          <a:ln w="12700" cap="flat" cmpd="sng" algn="ctr">
            <a:solidFill>
              <a:srgbClr val="C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smtClean="0">
              <a:ln>
                <a:noFill/>
              </a:ln>
              <a:solidFill>
                <a:prstClr val="black"/>
              </a:solidFill>
              <a:effectLst/>
              <a:uLnTx/>
              <a:uFillTx/>
              <a:latin typeface="Calibri"/>
              <a:ea typeface="幼圆"/>
              <a:cs typeface="+mn-cs"/>
            </a:endParaRPr>
          </a:p>
        </p:txBody>
      </p:sp>
      <p:sp>
        <p:nvSpPr>
          <p:cNvPr id="7" name="圆角矩形 6"/>
          <p:cNvSpPr/>
          <p:nvPr/>
        </p:nvSpPr>
        <p:spPr>
          <a:xfrm>
            <a:off x="239350" y="932723"/>
            <a:ext cx="5664629" cy="480053"/>
          </a:xfrm>
          <a:prstGeom prst="roundRect">
            <a:avLst/>
          </a:prstGeom>
          <a:solidFill>
            <a:srgbClr val="C00000">
              <a:alpha val="5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2400" b="0" i="0" u="none" strike="noStrike" kern="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cs typeface="+mn-cs"/>
              </a:rPr>
              <a:t>GTS / WIS1.0</a:t>
            </a:r>
            <a:endParaRPr kumimoji="0" lang="en-US" sz="2400" b="0" i="0" u="none" strike="noStrike" kern="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10" name="文本框 9"/>
          <p:cNvSpPr txBox="1"/>
          <p:nvPr/>
        </p:nvSpPr>
        <p:spPr bwMode="auto">
          <a:xfrm>
            <a:off x="335361" y="1508787"/>
            <a:ext cx="3031599" cy="1610762"/>
          </a:xfrm>
          <a:prstGeom prst="rect">
            <a:avLst/>
          </a:prstGeom>
          <a:noFill/>
          <a:ln>
            <a:noFill/>
          </a:ln>
          <a:effectLst/>
        </p:spPr>
        <p:txBody>
          <a:bodyPr wrap="none" rtlCol="0">
            <a:spAutoFit/>
          </a:bodyPr>
          <a:lstStyle/>
          <a:p>
            <a:pPr marL="0" marR="0" lvl="0" indent="0" defTabSz="914400" eaLnBrk="1" fontAlgn="auto" latinLnBrk="0" hangingPunct="1">
              <a:lnSpc>
                <a:spcPct val="200000"/>
              </a:lnSpc>
              <a:spcBef>
                <a:spcPts val="0"/>
              </a:spcBef>
              <a:spcAft>
                <a:spcPts val="0"/>
              </a:spcAft>
              <a:buClrTx/>
              <a:buSzTx/>
              <a:buFontTx/>
              <a:buNone/>
              <a:tabLst/>
              <a:defRPr/>
            </a:pPr>
            <a:r>
              <a:rPr kumimoji="0" lang="en-US" altLang="zh-CN" sz="2133" b="1" i="0" u="dbl" strike="noStrike" kern="0" cap="none" spc="0" normalizeH="0" baseline="0" noProof="0" dirty="0" smtClean="0">
                <a:ln>
                  <a:noFill/>
                </a:ln>
                <a:solidFill>
                  <a:prstClr val="black"/>
                </a:solidFill>
                <a:effectLst/>
                <a:uLnTx/>
                <a:uFill>
                  <a:solidFill>
                    <a:srgbClr val="C00000"/>
                  </a:solidFill>
                </a:uFill>
                <a:latin typeface="微软雅黑" panose="020B0503020204020204" pitchFamily="34" charset="-122"/>
                <a:ea typeface="微软雅黑" panose="020B0503020204020204" pitchFamily="34" charset="-122"/>
                <a:cs typeface="+mn-cs"/>
              </a:rPr>
              <a:t>Op. Data</a:t>
            </a:r>
            <a:r>
              <a:rPr kumimoji="0" lang="zh-CN" altLang="en-US" sz="2133" b="1" i="0" u="dbl" strike="noStrike" kern="0" cap="none" spc="0" normalizeH="0" baseline="0" noProof="0" dirty="0" smtClean="0">
                <a:ln>
                  <a:noFill/>
                </a:ln>
                <a:solidFill>
                  <a:prstClr val="black"/>
                </a:solidFill>
                <a:effectLst/>
                <a:uLnTx/>
                <a:uFill>
                  <a:solidFill>
                    <a:srgbClr val="C00000"/>
                  </a:solidFill>
                </a:uFill>
                <a:latin typeface="微软雅黑" panose="020B0503020204020204" pitchFamily="34" charset="-122"/>
                <a:ea typeface="微软雅黑" panose="020B0503020204020204" pitchFamily="34" charset="-122"/>
                <a:cs typeface="+mn-cs"/>
              </a:rPr>
              <a:t>：</a:t>
            </a:r>
            <a:endParaRPr kumimoji="0" lang="en-US" altLang="zh-CN" sz="2133" b="1" i="0" u="dbl" strike="noStrike" kern="0" cap="none" spc="0" normalizeH="0" baseline="0" noProof="0" dirty="0" smtClean="0">
              <a:ln>
                <a:noFill/>
              </a:ln>
              <a:solidFill>
                <a:prstClr val="black"/>
              </a:solidFill>
              <a:effectLst/>
              <a:uLnTx/>
              <a:uFill>
                <a:solidFill>
                  <a:srgbClr val="C00000"/>
                </a:solidFill>
              </a:uFill>
              <a:latin typeface="微软雅黑" panose="020B0503020204020204" pitchFamily="34" charset="-122"/>
              <a:ea typeface="微软雅黑" panose="020B0503020204020204" pitchFamily="34" charset="-122"/>
              <a:cs typeface="+mn-cs"/>
            </a:endParaRPr>
          </a:p>
          <a:p>
            <a:pPr marL="380990" marR="0" lvl="0" indent="-380990" defTabSz="91440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altLang="zh-CN" sz="1867" b="0" i="0" u="none" strike="noStrike" kern="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cs typeface="+mn-cs"/>
              </a:rPr>
              <a:t>SYNOP observations</a:t>
            </a:r>
          </a:p>
          <a:p>
            <a:pPr marL="380990" marR="0" lvl="0" indent="-380990" defTabSz="91440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altLang="zh-CN" sz="1867" b="0" i="0" u="none" strike="noStrike" kern="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cs typeface="+mn-cs"/>
              </a:rPr>
              <a:t>Low/Med. GRID NWP</a:t>
            </a:r>
          </a:p>
          <a:p>
            <a:pPr marL="380990" marR="0" lvl="0" indent="-380990" defTabSz="91440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altLang="zh-CN" sz="1867" b="0" i="0" u="none" strike="noStrike" kern="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cs typeface="+mn-cs"/>
              </a:rPr>
              <a:t>Satellites L2 data</a:t>
            </a:r>
          </a:p>
        </p:txBody>
      </p:sp>
      <p:sp>
        <p:nvSpPr>
          <p:cNvPr id="11" name="文本框 10"/>
          <p:cNvSpPr txBox="1"/>
          <p:nvPr/>
        </p:nvSpPr>
        <p:spPr bwMode="auto">
          <a:xfrm>
            <a:off x="335359" y="3236979"/>
            <a:ext cx="2679388" cy="1610762"/>
          </a:xfrm>
          <a:prstGeom prst="rect">
            <a:avLst/>
          </a:prstGeom>
          <a:noFill/>
          <a:ln>
            <a:noFill/>
          </a:ln>
          <a:effectLst/>
        </p:spPr>
        <p:txBody>
          <a:bodyPr wrap="none" rtlCol="0">
            <a:spAutoFit/>
          </a:bodyPr>
          <a:lstStyle/>
          <a:p>
            <a:pPr marL="0" marR="0" lvl="0" indent="0" defTabSz="914400" eaLnBrk="1" fontAlgn="auto" latinLnBrk="0" hangingPunct="1">
              <a:lnSpc>
                <a:spcPct val="200000"/>
              </a:lnSpc>
              <a:spcBef>
                <a:spcPts val="0"/>
              </a:spcBef>
              <a:spcAft>
                <a:spcPts val="0"/>
              </a:spcAft>
              <a:buClrTx/>
              <a:buSzTx/>
              <a:buFontTx/>
              <a:buNone/>
              <a:tabLst/>
              <a:defRPr/>
            </a:pPr>
            <a:r>
              <a:rPr kumimoji="0" lang="en-US" altLang="zh-CN" sz="2133" b="1" i="0" u="dbl" strike="noStrike" kern="0" cap="none" spc="0" normalizeH="0" baseline="0" noProof="0" dirty="0" smtClean="0">
                <a:ln>
                  <a:noFill/>
                </a:ln>
                <a:solidFill>
                  <a:prstClr val="black"/>
                </a:solidFill>
                <a:effectLst/>
                <a:uLnTx/>
                <a:uFill>
                  <a:solidFill>
                    <a:srgbClr val="C00000"/>
                  </a:solidFill>
                </a:uFill>
                <a:latin typeface="微软雅黑" panose="020B0503020204020204" pitchFamily="34" charset="-122"/>
                <a:ea typeface="微软雅黑" panose="020B0503020204020204" pitchFamily="34" charset="-122"/>
                <a:cs typeface="+mn-cs"/>
              </a:rPr>
              <a:t>Trans. Link</a:t>
            </a:r>
            <a:r>
              <a:rPr kumimoji="0" lang="zh-CN" altLang="en-US" sz="2133" b="1" i="0" u="dbl" strike="noStrike" kern="0" cap="none" spc="0" normalizeH="0" baseline="0" noProof="0" dirty="0" smtClean="0">
                <a:ln>
                  <a:noFill/>
                </a:ln>
                <a:solidFill>
                  <a:prstClr val="black"/>
                </a:solidFill>
                <a:effectLst/>
                <a:uLnTx/>
                <a:uFill>
                  <a:solidFill>
                    <a:srgbClr val="C00000"/>
                  </a:solidFill>
                </a:uFill>
                <a:latin typeface="微软雅黑" panose="020B0503020204020204" pitchFamily="34" charset="-122"/>
                <a:ea typeface="微软雅黑" panose="020B0503020204020204" pitchFamily="34" charset="-122"/>
                <a:cs typeface="+mn-cs"/>
              </a:rPr>
              <a:t>：</a:t>
            </a:r>
            <a:endParaRPr kumimoji="0" lang="en-US" altLang="zh-CN" sz="2133" b="1" i="0" u="dbl" strike="noStrike" kern="0" cap="none" spc="0" normalizeH="0" baseline="0" noProof="0" dirty="0" smtClean="0">
              <a:ln>
                <a:noFill/>
              </a:ln>
              <a:solidFill>
                <a:prstClr val="black"/>
              </a:solidFill>
              <a:effectLst/>
              <a:uLnTx/>
              <a:uFill>
                <a:solidFill>
                  <a:srgbClr val="C00000"/>
                </a:solidFill>
              </a:uFill>
              <a:latin typeface="微软雅黑" panose="020B0503020204020204" pitchFamily="34" charset="-122"/>
              <a:ea typeface="微软雅黑" panose="020B0503020204020204" pitchFamily="34" charset="-122"/>
              <a:cs typeface="+mn-cs"/>
            </a:endParaRPr>
          </a:p>
          <a:p>
            <a:pPr marL="380990" marR="0" lvl="0" indent="-380990" defTabSz="91440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altLang="zh-CN" sz="1867" b="0" i="0" u="none" strike="noStrike" kern="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cs typeface="+mn-cs"/>
              </a:rPr>
              <a:t>Dedicated Line</a:t>
            </a:r>
          </a:p>
          <a:p>
            <a:pPr marL="380990" marR="0" lvl="0" indent="-380990" defTabSz="91440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altLang="zh-CN" sz="1867" b="0" i="0" u="none" strike="noStrike" kern="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cs typeface="+mn-cs"/>
              </a:rPr>
              <a:t>Satellite Broadcast</a:t>
            </a:r>
          </a:p>
          <a:p>
            <a:pPr marL="380990" marR="0" lvl="0" indent="-380990" defTabSz="91440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altLang="zh-CN" sz="1867" b="0" i="0" u="none" strike="noStrike" kern="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cs typeface="+mn-cs"/>
              </a:rPr>
              <a:t>FTP</a:t>
            </a:r>
            <a:r>
              <a:rPr kumimoji="0" lang="zh-CN" altLang="en-US" sz="1867" b="0" i="0" u="none" strike="noStrike" kern="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cs typeface="+mn-cs"/>
              </a:rPr>
              <a:t> </a:t>
            </a:r>
            <a:r>
              <a:rPr kumimoji="0" lang="en-US" altLang="zh-CN" sz="1867" b="0" i="0" u="none" strike="noStrike" kern="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cs typeface="+mn-cs"/>
              </a:rPr>
              <a:t>push</a:t>
            </a:r>
          </a:p>
        </p:txBody>
      </p:sp>
      <p:sp>
        <p:nvSpPr>
          <p:cNvPr id="12" name="文本框 11"/>
          <p:cNvSpPr txBox="1"/>
          <p:nvPr/>
        </p:nvSpPr>
        <p:spPr bwMode="auto">
          <a:xfrm>
            <a:off x="3167675" y="1508787"/>
            <a:ext cx="2719912" cy="1836528"/>
          </a:xfrm>
          <a:prstGeom prst="rect">
            <a:avLst/>
          </a:prstGeom>
          <a:noFill/>
          <a:ln>
            <a:noFill/>
          </a:ln>
          <a:effectLst/>
        </p:spPr>
        <p:txBody>
          <a:bodyPr wrap="none" rtlCol="0">
            <a:spAutoFit/>
          </a:bodyPr>
          <a:lstStyle/>
          <a:p>
            <a:pPr marL="0" marR="0" lvl="0" indent="0" defTabSz="914400" eaLnBrk="1" fontAlgn="auto" latinLnBrk="0" hangingPunct="1">
              <a:lnSpc>
                <a:spcPct val="200000"/>
              </a:lnSpc>
              <a:spcBef>
                <a:spcPts val="0"/>
              </a:spcBef>
              <a:spcAft>
                <a:spcPts val="0"/>
              </a:spcAft>
              <a:buClrTx/>
              <a:buSzTx/>
              <a:buFontTx/>
              <a:buNone/>
              <a:tabLst/>
              <a:defRPr/>
            </a:pPr>
            <a:r>
              <a:rPr kumimoji="0" lang="en-US" altLang="zh-CN" sz="2133" b="1" i="0" u="dbl" strike="noStrike" kern="0" cap="none" spc="0" normalizeH="0" baseline="0" noProof="0" dirty="0" smtClean="0">
                <a:ln>
                  <a:noFill/>
                </a:ln>
                <a:solidFill>
                  <a:prstClr val="black"/>
                </a:solidFill>
                <a:effectLst/>
                <a:uLnTx/>
                <a:uFill>
                  <a:solidFill>
                    <a:srgbClr val="C00000"/>
                  </a:solidFill>
                </a:uFill>
                <a:latin typeface="微软雅黑" panose="020B0503020204020204" pitchFamily="34" charset="-122"/>
                <a:ea typeface="微软雅黑" panose="020B0503020204020204" pitchFamily="34" charset="-122"/>
                <a:cs typeface="+mn-cs"/>
              </a:rPr>
              <a:t>Data ID &amp; Route</a:t>
            </a:r>
            <a:r>
              <a:rPr kumimoji="0" lang="zh-CN" altLang="en-US" sz="2133" b="1" i="0" u="dbl" strike="noStrike" kern="0" cap="none" spc="0" normalizeH="0" baseline="0" noProof="0" dirty="0" smtClean="0">
                <a:ln>
                  <a:noFill/>
                </a:ln>
                <a:solidFill>
                  <a:prstClr val="black"/>
                </a:solidFill>
                <a:effectLst/>
                <a:uLnTx/>
                <a:uFill>
                  <a:solidFill>
                    <a:srgbClr val="C00000"/>
                  </a:solidFill>
                </a:uFill>
                <a:latin typeface="微软雅黑" panose="020B0503020204020204" pitchFamily="34" charset="-122"/>
                <a:ea typeface="微软雅黑" panose="020B0503020204020204" pitchFamily="34" charset="-122"/>
                <a:cs typeface="+mn-cs"/>
              </a:rPr>
              <a:t>：</a:t>
            </a:r>
            <a:endParaRPr kumimoji="0" lang="en-US" altLang="zh-CN" sz="2133" b="1" i="0" u="dbl" strike="noStrike" kern="0" cap="none" spc="0" normalizeH="0" baseline="0" noProof="0" dirty="0" smtClean="0">
              <a:ln>
                <a:noFill/>
              </a:ln>
              <a:solidFill>
                <a:prstClr val="black"/>
              </a:solidFill>
              <a:effectLst/>
              <a:uLnTx/>
              <a:uFill>
                <a:solidFill>
                  <a:srgbClr val="C00000"/>
                </a:solidFill>
              </a:uFill>
              <a:latin typeface="微软雅黑" panose="020B0503020204020204" pitchFamily="34" charset="-122"/>
              <a:ea typeface="微软雅黑" panose="020B0503020204020204" pitchFamily="34" charset="-122"/>
              <a:cs typeface="+mn-cs"/>
            </a:endParaRPr>
          </a:p>
          <a:p>
            <a:pPr marL="380990" marR="0" lvl="0" indent="-380990" defTabSz="91440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altLang="zh-CN" sz="1867" b="0" i="0" u="none" strike="noStrike" kern="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cs typeface="+mn-cs"/>
              </a:rPr>
              <a:t>GTS</a:t>
            </a:r>
            <a:r>
              <a:rPr kumimoji="0" lang="zh-CN" altLang="en-US" sz="1867" b="0" i="0" u="none" strike="noStrike" kern="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cs typeface="+mn-cs"/>
              </a:rPr>
              <a:t> </a:t>
            </a:r>
            <a:r>
              <a:rPr kumimoji="0" lang="en-US" altLang="zh-CN" sz="1867" b="0" i="0" u="none" strike="noStrike" kern="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cs typeface="+mn-cs"/>
              </a:rPr>
              <a:t>bulletins head</a:t>
            </a:r>
          </a:p>
          <a:p>
            <a:pPr marL="0" marR="0" lvl="1" indent="0" defTabSz="914400" eaLnBrk="1" fontAlgn="auto" latinLnBrk="0" hangingPunct="1">
              <a:lnSpc>
                <a:spcPct val="100000"/>
              </a:lnSpc>
              <a:spcBef>
                <a:spcPts val="0"/>
              </a:spcBef>
              <a:spcAft>
                <a:spcPts val="0"/>
              </a:spcAft>
              <a:buClrTx/>
              <a:buSzTx/>
              <a:buFontTx/>
              <a:buNone/>
              <a:tabLst/>
              <a:defRPr/>
            </a:pPr>
            <a:r>
              <a:rPr kumimoji="0" lang="en-US" altLang="zh-CN" sz="1467" b="0" i="0" u="none" strike="noStrike" kern="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cs typeface="+mn-cs"/>
              </a:rPr>
              <a:t>(</a:t>
            </a:r>
            <a:r>
              <a:rPr kumimoji="0" lang="en-US" altLang="zh-CN" sz="1467" b="0" i="0" u="none" strike="noStrike" kern="0" cap="none" spc="0" normalizeH="0" baseline="0" noProof="0" dirty="0" err="1" smtClean="0">
                <a:ln>
                  <a:noFill/>
                </a:ln>
                <a:solidFill>
                  <a:prstClr val="black"/>
                </a:solidFill>
                <a:effectLst/>
                <a:uLnTx/>
                <a:uFillTx/>
                <a:latin typeface="微软雅黑" panose="020B0503020204020204" pitchFamily="34" charset="-122"/>
                <a:ea typeface="微软雅黑" panose="020B0503020204020204" pitchFamily="34" charset="-122"/>
                <a:cs typeface="+mn-cs"/>
              </a:rPr>
              <a:t>TTAAii</a:t>
            </a:r>
            <a:r>
              <a:rPr kumimoji="0" lang="en-US" altLang="zh-CN" sz="1467" b="0" i="0" u="none" strike="noStrike" kern="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cs typeface="+mn-cs"/>
              </a:rPr>
              <a:t> CCCC)</a:t>
            </a:r>
          </a:p>
          <a:p>
            <a:pPr marL="380990" marR="0" lvl="0" indent="-380990" defTabSz="91440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altLang="zh-CN" sz="1867" b="0" i="0" u="none" strike="noStrike" kern="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cs typeface="+mn-cs"/>
              </a:rPr>
              <a:t>GTS MSS</a:t>
            </a:r>
          </a:p>
          <a:p>
            <a:pPr marL="380990" marR="0" lvl="0" indent="-380990" defTabSz="91440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altLang="zh-CN" sz="1867" b="0" i="0" u="none" strike="noStrike" kern="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cs typeface="+mn-cs"/>
              </a:rPr>
              <a:t>Fix routes</a:t>
            </a:r>
          </a:p>
        </p:txBody>
      </p:sp>
      <p:sp>
        <p:nvSpPr>
          <p:cNvPr id="13" name="文本框 12"/>
          <p:cNvSpPr txBox="1"/>
          <p:nvPr/>
        </p:nvSpPr>
        <p:spPr bwMode="auto">
          <a:xfrm>
            <a:off x="3167676" y="3236979"/>
            <a:ext cx="3018775" cy="1898084"/>
          </a:xfrm>
          <a:prstGeom prst="rect">
            <a:avLst/>
          </a:prstGeom>
          <a:noFill/>
          <a:ln>
            <a:noFill/>
          </a:ln>
          <a:effectLst/>
        </p:spPr>
        <p:txBody>
          <a:bodyPr wrap="none" rtlCol="0">
            <a:spAutoFit/>
          </a:bodyPr>
          <a:lstStyle/>
          <a:p>
            <a:pPr marL="0" marR="0" lvl="0" indent="0" defTabSz="914400" eaLnBrk="1" fontAlgn="auto" latinLnBrk="0" hangingPunct="1">
              <a:lnSpc>
                <a:spcPct val="200000"/>
              </a:lnSpc>
              <a:spcBef>
                <a:spcPts val="0"/>
              </a:spcBef>
              <a:spcAft>
                <a:spcPts val="0"/>
              </a:spcAft>
              <a:buClrTx/>
              <a:buSzTx/>
              <a:buFontTx/>
              <a:buNone/>
              <a:tabLst/>
              <a:defRPr/>
            </a:pPr>
            <a:r>
              <a:rPr kumimoji="0" lang="en-US" altLang="zh-CN" sz="2133" b="1" i="0" u="dbl" strike="noStrike" kern="0" cap="none" spc="0" normalizeH="0" baseline="0" noProof="0" dirty="0" smtClean="0">
                <a:ln>
                  <a:noFill/>
                </a:ln>
                <a:solidFill>
                  <a:prstClr val="black"/>
                </a:solidFill>
                <a:effectLst/>
                <a:uLnTx/>
                <a:uFill>
                  <a:solidFill>
                    <a:srgbClr val="C00000"/>
                  </a:solidFill>
                </a:uFill>
                <a:latin typeface="微软雅黑" panose="020B0503020204020204" pitchFamily="34" charset="-122"/>
                <a:ea typeface="微软雅黑" panose="020B0503020204020204" pitchFamily="34" charset="-122"/>
                <a:cs typeface="+mn-cs"/>
              </a:rPr>
              <a:t>Data Discovery</a:t>
            </a:r>
            <a:r>
              <a:rPr kumimoji="0" lang="zh-CN" altLang="en-US" sz="2133" b="1" i="0" u="dbl" strike="noStrike" kern="0" cap="none" spc="0" normalizeH="0" baseline="0" noProof="0" dirty="0" smtClean="0">
                <a:ln>
                  <a:noFill/>
                </a:ln>
                <a:solidFill>
                  <a:prstClr val="black"/>
                </a:solidFill>
                <a:effectLst/>
                <a:uLnTx/>
                <a:uFill>
                  <a:solidFill>
                    <a:srgbClr val="C00000"/>
                  </a:solidFill>
                </a:uFill>
                <a:latin typeface="微软雅黑" panose="020B0503020204020204" pitchFamily="34" charset="-122"/>
                <a:ea typeface="微软雅黑" panose="020B0503020204020204" pitchFamily="34" charset="-122"/>
                <a:cs typeface="+mn-cs"/>
              </a:rPr>
              <a:t>：</a:t>
            </a:r>
            <a:endParaRPr kumimoji="0" lang="en-US" altLang="zh-CN" sz="2133" b="1" i="0" u="dbl" strike="noStrike" kern="0" cap="none" spc="0" normalizeH="0" baseline="0" noProof="0" dirty="0" smtClean="0">
              <a:ln>
                <a:noFill/>
              </a:ln>
              <a:solidFill>
                <a:prstClr val="black"/>
              </a:solidFill>
              <a:effectLst/>
              <a:uLnTx/>
              <a:uFill>
                <a:solidFill>
                  <a:srgbClr val="C00000"/>
                </a:solidFill>
              </a:uFill>
              <a:latin typeface="微软雅黑" panose="020B0503020204020204" pitchFamily="34" charset="-122"/>
              <a:ea typeface="微软雅黑" panose="020B0503020204020204" pitchFamily="34" charset="-122"/>
              <a:cs typeface="+mn-cs"/>
            </a:endParaRPr>
          </a:p>
          <a:p>
            <a:pPr marL="380990" marR="0" lvl="0" indent="-380990" defTabSz="91440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altLang="zh-CN" sz="1867" b="0" i="0" u="none" strike="noStrike" kern="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cs typeface="+mn-cs"/>
              </a:rPr>
              <a:t>GTS</a:t>
            </a:r>
            <a:r>
              <a:rPr kumimoji="0" lang="zh-CN" altLang="en-US" sz="1867" b="0" i="0" u="none" strike="noStrike" kern="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cs typeface="+mn-cs"/>
              </a:rPr>
              <a:t>：</a:t>
            </a:r>
            <a:r>
              <a:rPr kumimoji="0" lang="en-US" altLang="zh-CN" sz="1867" b="0" i="0" u="none" strike="noStrike" kern="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cs typeface="+mn-cs"/>
              </a:rPr>
              <a:t>p2p</a:t>
            </a:r>
          </a:p>
          <a:p>
            <a:pPr marL="380990" marR="0" lvl="0" indent="-380990" defTabSz="91440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altLang="zh-CN" sz="1867" b="0" i="0" u="none" strike="noStrike" kern="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cs typeface="+mn-cs"/>
              </a:rPr>
              <a:t>WIS1</a:t>
            </a:r>
            <a:r>
              <a:rPr kumimoji="0" lang="zh-CN" altLang="en-US" sz="1867" b="0" i="0" u="none" strike="noStrike" kern="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cs typeface="+mn-cs"/>
              </a:rPr>
              <a:t>：</a:t>
            </a:r>
            <a:r>
              <a:rPr kumimoji="0" lang="en-US" altLang="zh-CN" sz="1867" b="0" i="0" u="none" strike="noStrike" kern="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cs typeface="+mn-cs"/>
              </a:rPr>
              <a:t>MD catalogue</a:t>
            </a:r>
          </a:p>
          <a:p>
            <a:pPr marL="380990" marR="0" lvl="0" indent="-380990" defTabSz="91440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altLang="zh-CN" sz="1867" b="0" i="0" u="none" strike="noStrike" kern="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cs typeface="+mn-cs"/>
              </a:rPr>
              <a:t>Internet Search</a:t>
            </a:r>
            <a:r>
              <a:rPr kumimoji="0" lang="zh-CN" altLang="en-US" sz="1867" b="0" i="0" u="none" strike="noStrike" kern="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cs typeface="+mn-cs"/>
              </a:rPr>
              <a:t>：</a:t>
            </a:r>
            <a:r>
              <a:rPr kumimoji="0" lang="en-US" altLang="zh-CN" sz="1867" b="0" i="0" u="none" strike="noStrike" kern="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cs typeface="+mn-cs"/>
              </a:rPr>
              <a:t>NO</a:t>
            </a:r>
          </a:p>
          <a:p>
            <a:pPr marL="380990" marR="0" lvl="0" indent="-380990" defTabSz="91440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altLang="zh-CN" sz="1867" b="0" i="0" u="none" strike="noStrike" kern="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cs typeface="+mn-cs"/>
              </a:rPr>
              <a:t>Flow setup</a:t>
            </a:r>
            <a:r>
              <a:rPr kumimoji="0" lang="zh-CN" altLang="en-US" sz="1867" b="0" i="0" u="none" strike="noStrike" kern="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cs typeface="+mn-cs"/>
              </a:rPr>
              <a:t>：</a:t>
            </a:r>
            <a:r>
              <a:rPr kumimoji="0" lang="en-US" altLang="zh-CN" sz="1867" b="0" i="0" u="none" strike="noStrike" kern="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cs typeface="+mn-cs"/>
              </a:rPr>
              <a:t>slow</a:t>
            </a:r>
          </a:p>
        </p:txBody>
      </p:sp>
      <p:sp>
        <p:nvSpPr>
          <p:cNvPr id="14" name="文本框 13"/>
          <p:cNvSpPr txBox="1"/>
          <p:nvPr/>
        </p:nvSpPr>
        <p:spPr bwMode="auto">
          <a:xfrm>
            <a:off x="335359" y="4773149"/>
            <a:ext cx="5501442" cy="1610762"/>
          </a:xfrm>
          <a:prstGeom prst="rect">
            <a:avLst/>
          </a:prstGeom>
          <a:noFill/>
          <a:ln>
            <a:noFill/>
          </a:ln>
          <a:effectLst/>
        </p:spPr>
        <p:txBody>
          <a:bodyPr wrap="none" rtlCol="0">
            <a:spAutoFit/>
          </a:bodyPr>
          <a:lstStyle/>
          <a:p>
            <a:pPr marL="0" marR="0" lvl="0" indent="0" defTabSz="914400" eaLnBrk="1" fontAlgn="auto" latinLnBrk="0" hangingPunct="1">
              <a:lnSpc>
                <a:spcPct val="200000"/>
              </a:lnSpc>
              <a:spcBef>
                <a:spcPts val="0"/>
              </a:spcBef>
              <a:spcAft>
                <a:spcPts val="0"/>
              </a:spcAft>
              <a:buClrTx/>
              <a:buSzTx/>
              <a:buFontTx/>
              <a:buNone/>
              <a:tabLst/>
              <a:defRPr/>
            </a:pPr>
            <a:r>
              <a:rPr kumimoji="0" lang="en-US" altLang="zh-CN" sz="2133" b="1" i="0" u="dbl" strike="noStrike" kern="0" cap="none" spc="0" normalizeH="0" baseline="0" noProof="0" dirty="0" smtClean="0">
                <a:ln>
                  <a:noFill/>
                </a:ln>
                <a:solidFill>
                  <a:prstClr val="black"/>
                </a:solidFill>
                <a:effectLst/>
                <a:uLnTx/>
                <a:uFill>
                  <a:solidFill>
                    <a:srgbClr val="C00000"/>
                  </a:solidFill>
                </a:uFill>
                <a:latin typeface="微软雅黑" panose="020B0503020204020204" pitchFamily="34" charset="-122"/>
                <a:ea typeface="微软雅黑" panose="020B0503020204020204" pitchFamily="34" charset="-122"/>
                <a:cs typeface="+mn-cs"/>
              </a:rPr>
              <a:t>Protocols &amp; Code Formats</a:t>
            </a:r>
            <a:r>
              <a:rPr kumimoji="0" lang="zh-CN" altLang="en-US" sz="2133" b="1" i="0" u="dbl" strike="noStrike" kern="0" cap="none" spc="0" normalizeH="0" baseline="0" noProof="0" dirty="0" smtClean="0">
                <a:ln>
                  <a:noFill/>
                </a:ln>
                <a:solidFill>
                  <a:prstClr val="black"/>
                </a:solidFill>
                <a:effectLst/>
                <a:uLnTx/>
                <a:uFill>
                  <a:solidFill>
                    <a:srgbClr val="C00000"/>
                  </a:solidFill>
                </a:uFill>
                <a:latin typeface="微软雅黑" panose="020B0503020204020204" pitchFamily="34" charset="-122"/>
                <a:ea typeface="微软雅黑" panose="020B0503020204020204" pitchFamily="34" charset="-122"/>
                <a:cs typeface="+mn-cs"/>
              </a:rPr>
              <a:t>：</a:t>
            </a:r>
            <a:endParaRPr kumimoji="0" lang="en-US" altLang="zh-CN" sz="2133" b="1" i="0" u="dbl" strike="noStrike" kern="0" cap="none" spc="0" normalizeH="0" baseline="0" noProof="0" dirty="0" smtClean="0">
              <a:ln>
                <a:noFill/>
              </a:ln>
              <a:solidFill>
                <a:prstClr val="black"/>
              </a:solidFill>
              <a:effectLst/>
              <a:uLnTx/>
              <a:uFill>
                <a:solidFill>
                  <a:srgbClr val="C00000"/>
                </a:solidFill>
              </a:uFill>
              <a:latin typeface="微软雅黑" panose="020B0503020204020204" pitchFamily="34" charset="-122"/>
              <a:ea typeface="微软雅黑" panose="020B0503020204020204" pitchFamily="34" charset="-122"/>
              <a:cs typeface="+mn-cs"/>
            </a:endParaRPr>
          </a:p>
          <a:p>
            <a:pPr marL="380990" marR="0" lvl="0" indent="-380990" defTabSz="91440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altLang="zh-CN" sz="1867" b="0" i="0" u="none" strike="noStrike" kern="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cs typeface="+mn-cs"/>
              </a:rPr>
              <a:t>FTP (since 1970</a:t>
            </a:r>
            <a:r>
              <a:rPr kumimoji="0" lang="en-US" altLang="zh-CN" sz="1867" b="0" i="0" u="none" strike="noStrike" kern="0" cap="none" spc="0" normalizeH="0" baseline="30000" noProof="0" dirty="0" smtClean="0">
                <a:ln>
                  <a:noFill/>
                </a:ln>
                <a:solidFill>
                  <a:prstClr val="black"/>
                </a:solidFill>
                <a:effectLst/>
                <a:uLnTx/>
                <a:uFillTx/>
                <a:latin typeface="微软雅黑" panose="020B0503020204020204" pitchFamily="34" charset="-122"/>
                <a:ea typeface="微软雅黑" panose="020B0503020204020204" pitchFamily="34" charset="-122"/>
                <a:cs typeface="+mn-cs"/>
              </a:rPr>
              <a:t>th</a:t>
            </a:r>
            <a:r>
              <a:rPr kumimoji="0" lang="en-US" altLang="zh-CN" sz="1867" b="0" i="0" u="none" strike="noStrike" kern="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cs typeface="+mn-cs"/>
              </a:rPr>
              <a:t>)</a:t>
            </a:r>
          </a:p>
          <a:p>
            <a:pPr marL="380990" marR="0" lvl="0" indent="-380990" defTabSz="91440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altLang="zh-CN" sz="1867" b="0" i="0" u="none" strike="noStrike" kern="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cs typeface="+mn-cs"/>
              </a:rPr>
              <a:t>WMO community only</a:t>
            </a:r>
            <a:r>
              <a:rPr kumimoji="0" lang="zh-CN" altLang="en-US" sz="1867" b="0" i="0" u="none" strike="noStrike" kern="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cs typeface="+mn-cs"/>
              </a:rPr>
              <a:t>：</a:t>
            </a:r>
            <a:r>
              <a:rPr kumimoji="0" lang="en-US" altLang="zh-CN" sz="1867" b="0" i="0" u="none" strike="noStrike" kern="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cs typeface="+mn-cs"/>
              </a:rPr>
              <a:t>TAC</a:t>
            </a:r>
            <a:r>
              <a:rPr kumimoji="0" lang="zh-CN" altLang="en-US" sz="1867" b="0" i="0" u="none" strike="noStrike" kern="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cs typeface="+mn-cs"/>
              </a:rPr>
              <a:t>、</a:t>
            </a:r>
            <a:r>
              <a:rPr kumimoji="0" lang="en-US" altLang="zh-CN" sz="1867" b="0" i="0" u="none" strike="noStrike" kern="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cs typeface="+mn-cs"/>
              </a:rPr>
              <a:t>BUFR</a:t>
            </a:r>
            <a:r>
              <a:rPr kumimoji="0" lang="zh-CN" altLang="en-US" sz="1867" b="0" i="0" u="none" strike="noStrike" kern="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cs typeface="+mn-cs"/>
              </a:rPr>
              <a:t>、</a:t>
            </a:r>
            <a:r>
              <a:rPr kumimoji="0" lang="en-US" altLang="zh-CN" sz="1867" b="0" i="0" u="none" strike="noStrike" kern="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cs typeface="+mn-cs"/>
              </a:rPr>
              <a:t>GRIB</a:t>
            </a:r>
          </a:p>
          <a:p>
            <a:pPr marL="380990" marR="0" lvl="0" indent="-380990" defTabSz="91440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altLang="zh-CN" sz="1867" b="0" i="0" u="none" strike="noStrike" kern="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cs typeface="+mn-cs"/>
              </a:rPr>
              <a:t>code/decode</a:t>
            </a:r>
            <a:r>
              <a:rPr kumimoji="0" lang="zh-CN" altLang="en-US" sz="1867" b="0" i="0" u="none" strike="noStrike" kern="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cs typeface="+mn-cs"/>
              </a:rPr>
              <a:t>：</a:t>
            </a:r>
            <a:r>
              <a:rPr kumimoji="0" lang="en-US" altLang="zh-CN" sz="1867" b="0" i="0" u="none" strike="noStrike" kern="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cs typeface="+mn-cs"/>
              </a:rPr>
              <a:t>specific software modules</a:t>
            </a:r>
          </a:p>
        </p:txBody>
      </p:sp>
      <p:sp>
        <p:nvSpPr>
          <p:cNvPr id="15" name="圆角矩形 14"/>
          <p:cNvSpPr/>
          <p:nvPr/>
        </p:nvSpPr>
        <p:spPr>
          <a:xfrm>
            <a:off x="6219360" y="836712"/>
            <a:ext cx="5856651" cy="5664629"/>
          </a:xfrm>
          <a:prstGeom prst="roundRect">
            <a:avLst>
              <a:gd name="adj" fmla="val 3339"/>
            </a:avLst>
          </a:prstGeom>
          <a:solidFill>
            <a:sysClr val="window" lastClr="FFFFFF"/>
          </a:solidFill>
          <a:ln w="12700" cap="flat" cmpd="sng" algn="ctr">
            <a:solidFill>
              <a:srgbClr val="00B0F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smtClean="0">
              <a:ln>
                <a:noFill/>
              </a:ln>
              <a:solidFill>
                <a:prstClr val="black"/>
              </a:solidFill>
              <a:effectLst/>
              <a:uLnTx/>
              <a:uFillTx/>
              <a:latin typeface="Calibri"/>
              <a:ea typeface="幼圆"/>
              <a:cs typeface="+mn-cs"/>
            </a:endParaRPr>
          </a:p>
        </p:txBody>
      </p:sp>
      <p:sp>
        <p:nvSpPr>
          <p:cNvPr id="16" name="圆角矩形 15"/>
          <p:cNvSpPr/>
          <p:nvPr/>
        </p:nvSpPr>
        <p:spPr>
          <a:xfrm>
            <a:off x="6315371" y="932723"/>
            <a:ext cx="5664629" cy="480053"/>
          </a:xfrm>
          <a:prstGeom prst="roundRect">
            <a:avLst/>
          </a:prstGeom>
          <a:solidFill>
            <a:srgbClr val="00B0F0">
              <a:alpha val="5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2400" b="0" i="0" u="none" strike="noStrike" kern="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cs typeface="+mn-cs"/>
              </a:rPr>
              <a:t>WIS2.0</a:t>
            </a:r>
            <a:endParaRPr kumimoji="0" lang="en-US" sz="2400" b="0" i="0" u="none" strike="noStrike" kern="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17" name="文本框 16"/>
          <p:cNvSpPr txBox="1"/>
          <p:nvPr/>
        </p:nvSpPr>
        <p:spPr bwMode="auto">
          <a:xfrm>
            <a:off x="6411381" y="1508787"/>
            <a:ext cx="2828916" cy="1610762"/>
          </a:xfrm>
          <a:prstGeom prst="rect">
            <a:avLst/>
          </a:prstGeom>
          <a:noFill/>
          <a:ln>
            <a:noFill/>
          </a:ln>
          <a:effectLst/>
        </p:spPr>
        <p:txBody>
          <a:bodyPr wrap="none" rtlCol="0">
            <a:spAutoFit/>
          </a:bodyPr>
          <a:lstStyle/>
          <a:p>
            <a:pPr marL="0" marR="0" lvl="0" indent="0" defTabSz="914400" eaLnBrk="1" fontAlgn="auto" latinLnBrk="0" hangingPunct="1">
              <a:lnSpc>
                <a:spcPct val="200000"/>
              </a:lnSpc>
              <a:spcBef>
                <a:spcPts val="0"/>
              </a:spcBef>
              <a:spcAft>
                <a:spcPts val="0"/>
              </a:spcAft>
              <a:buClrTx/>
              <a:buSzTx/>
              <a:buFontTx/>
              <a:buNone/>
              <a:tabLst/>
              <a:defRPr/>
            </a:pPr>
            <a:r>
              <a:rPr kumimoji="0" lang="en-US" altLang="zh-CN" sz="2133" b="1" i="0" u="dbl" strike="noStrike" kern="0" cap="none" spc="0" normalizeH="0" baseline="0" noProof="0" dirty="0" smtClean="0">
                <a:ln>
                  <a:noFill/>
                </a:ln>
                <a:solidFill>
                  <a:prstClr val="black"/>
                </a:solidFill>
                <a:effectLst/>
                <a:uLnTx/>
                <a:uFill>
                  <a:solidFill>
                    <a:srgbClr val="00B0F0"/>
                  </a:solidFill>
                </a:uFill>
                <a:latin typeface="微软雅黑" panose="020B0503020204020204" pitchFamily="34" charset="-122"/>
                <a:ea typeface="微软雅黑" panose="020B0503020204020204" pitchFamily="34" charset="-122"/>
                <a:cs typeface="+mn-cs"/>
              </a:rPr>
              <a:t>Op. Data</a:t>
            </a:r>
            <a:r>
              <a:rPr kumimoji="0" lang="zh-CN" altLang="en-US" sz="2133" b="1" i="0" u="dbl" strike="noStrike" kern="0" cap="none" spc="0" normalizeH="0" baseline="0" noProof="0" dirty="0" smtClean="0">
                <a:ln>
                  <a:noFill/>
                </a:ln>
                <a:solidFill>
                  <a:prstClr val="black"/>
                </a:solidFill>
                <a:effectLst/>
                <a:uLnTx/>
                <a:uFill>
                  <a:solidFill>
                    <a:srgbClr val="00B0F0"/>
                  </a:solidFill>
                </a:uFill>
                <a:latin typeface="微软雅黑" panose="020B0503020204020204" pitchFamily="34" charset="-122"/>
                <a:ea typeface="微软雅黑" panose="020B0503020204020204" pitchFamily="34" charset="-122"/>
                <a:cs typeface="+mn-cs"/>
              </a:rPr>
              <a:t>：</a:t>
            </a:r>
            <a:endParaRPr kumimoji="0" lang="en-US" altLang="zh-CN" sz="2133" b="1" i="0" u="dbl" strike="noStrike" kern="0" cap="none" spc="0" normalizeH="0" baseline="0" noProof="0" dirty="0" smtClean="0">
              <a:ln>
                <a:noFill/>
              </a:ln>
              <a:solidFill>
                <a:prstClr val="black"/>
              </a:solidFill>
              <a:effectLst/>
              <a:uLnTx/>
              <a:uFill>
                <a:solidFill>
                  <a:srgbClr val="00B0F0"/>
                </a:solidFill>
              </a:uFill>
              <a:latin typeface="微软雅黑" panose="020B0503020204020204" pitchFamily="34" charset="-122"/>
              <a:ea typeface="微软雅黑" panose="020B0503020204020204" pitchFamily="34" charset="-122"/>
              <a:cs typeface="+mn-cs"/>
            </a:endParaRPr>
          </a:p>
          <a:p>
            <a:pPr marL="380990" marR="0" lvl="0" indent="-380990" defTabSz="91440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altLang="zh-CN" sz="1867" b="0" i="0" u="none" strike="noStrike" kern="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cs typeface="+mn-cs"/>
              </a:rPr>
              <a:t>GBON</a:t>
            </a:r>
            <a:r>
              <a:rPr kumimoji="0" lang="zh-CN" altLang="en-US" sz="1867" b="0" i="0" u="none" strike="noStrike" kern="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cs typeface="+mn-cs"/>
              </a:rPr>
              <a:t> </a:t>
            </a:r>
            <a:r>
              <a:rPr kumimoji="0" lang="en-US" altLang="zh-CN" sz="1867" b="0" i="0" u="none" strike="noStrike" kern="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cs typeface="+mn-cs"/>
              </a:rPr>
              <a:t>observations</a:t>
            </a:r>
          </a:p>
          <a:p>
            <a:pPr marL="380990" marR="0" lvl="0" indent="-380990" defTabSz="91440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altLang="zh-CN" sz="1867" b="0" i="0" u="none" strike="noStrike" kern="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cs typeface="+mn-cs"/>
              </a:rPr>
              <a:t>High GRID NWP</a:t>
            </a:r>
          </a:p>
          <a:p>
            <a:pPr marL="380990" marR="0" lvl="0" indent="-380990" defTabSz="91440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altLang="zh-CN" sz="1867" b="0" i="0" u="none" strike="noStrike" kern="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cs typeface="+mn-cs"/>
              </a:rPr>
              <a:t>High Res. Satellites</a:t>
            </a:r>
          </a:p>
        </p:txBody>
      </p:sp>
      <p:sp>
        <p:nvSpPr>
          <p:cNvPr id="18" name="文本框 17"/>
          <p:cNvSpPr txBox="1"/>
          <p:nvPr/>
        </p:nvSpPr>
        <p:spPr bwMode="auto">
          <a:xfrm>
            <a:off x="6411381" y="3236979"/>
            <a:ext cx="2407197" cy="1610762"/>
          </a:xfrm>
          <a:prstGeom prst="rect">
            <a:avLst/>
          </a:prstGeom>
          <a:noFill/>
          <a:ln>
            <a:noFill/>
          </a:ln>
          <a:effectLst/>
        </p:spPr>
        <p:txBody>
          <a:bodyPr wrap="none" rtlCol="0">
            <a:spAutoFit/>
          </a:bodyPr>
          <a:lstStyle/>
          <a:p>
            <a:pPr marL="0" marR="0" lvl="0" indent="0" defTabSz="914400" eaLnBrk="1" fontAlgn="auto" latinLnBrk="0" hangingPunct="1">
              <a:lnSpc>
                <a:spcPct val="200000"/>
              </a:lnSpc>
              <a:spcBef>
                <a:spcPts val="0"/>
              </a:spcBef>
              <a:spcAft>
                <a:spcPts val="0"/>
              </a:spcAft>
              <a:buClrTx/>
              <a:buSzTx/>
              <a:buFontTx/>
              <a:buNone/>
              <a:tabLst/>
              <a:defRPr/>
            </a:pPr>
            <a:r>
              <a:rPr kumimoji="0" lang="en-US" altLang="zh-CN" sz="2133" b="1" i="0" u="dbl" strike="noStrike" kern="0" cap="none" spc="0" normalizeH="0" baseline="0" noProof="0" dirty="0" smtClean="0">
                <a:ln>
                  <a:noFill/>
                </a:ln>
                <a:solidFill>
                  <a:prstClr val="black"/>
                </a:solidFill>
                <a:effectLst/>
                <a:uLnTx/>
                <a:uFill>
                  <a:solidFill>
                    <a:srgbClr val="00B0F0"/>
                  </a:solidFill>
                </a:uFill>
                <a:latin typeface="微软雅黑" panose="020B0503020204020204" pitchFamily="34" charset="-122"/>
                <a:ea typeface="微软雅黑" panose="020B0503020204020204" pitchFamily="34" charset="-122"/>
                <a:cs typeface="+mn-cs"/>
              </a:rPr>
              <a:t>Trans. Link</a:t>
            </a:r>
            <a:r>
              <a:rPr kumimoji="0" lang="zh-CN" altLang="en-US" sz="2133" b="1" i="0" u="dbl" strike="noStrike" kern="0" cap="none" spc="0" normalizeH="0" baseline="0" noProof="0" dirty="0" smtClean="0">
                <a:ln>
                  <a:noFill/>
                </a:ln>
                <a:solidFill>
                  <a:prstClr val="black"/>
                </a:solidFill>
                <a:effectLst/>
                <a:uLnTx/>
                <a:uFill>
                  <a:solidFill>
                    <a:srgbClr val="00B0F0"/>
                  </a:solidFill>
                </a:uFill>
                <a:latin typeface="微软雅黑" panose="020B0503020204020204" pitchFamily="34" charset="-122"/>
                <a:ea typeface="微软雅黑" panose="020B0503020204020204" pitchFamily="34" charset="-122"/>
                <a:cs typeface="+mn-cs"/>
              </a:rPr>
              <a:t>：</a:t>
            </a:r>
            <a:endParaRPr kumimoji="0" lang="en-US" altLang="zh-CN" sz="2133" b="1" i="0" u="dbl" strike="noStrike" kern="0" cap="none" spc="0" normalizeH="0" baseline="0" noProof="0" dirty="0" smtClean="0">
              <a:ln>
                <a:noFill/>
              </a:ln>
              <a:solidFill>
                <a:prstClr val="black"/>
              </a:solidFill>
              <a:effectLst/>
              <a:uLnTx/>
              <a:uFill>
                <a:solidFill>
                  <a:srgbClr val="00B0F0"/>
                </a:solidFill>
              </a:uFill>
              <a:latin typeface="微软雅黑" panose="020B0503020204020204" pitchFamily="34" charset="-122"/>
              <a:ea typeface="微软雅黑" panose="020B0503020204020204" pitchFamily="34" charset="-122"/>
              <a:cs typeface="+mn-cs"/>
            </a:endParaRPr>
          </a:p>
          <a:p>
            <a:pPr marL="380990" marR="0" lvl="0" indent="-380990" defTabSz="91440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altLang="zh-CN" sz="1867" b="0" i="0" u="none" strike="noStrike" kern="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cs typeface="+mn-cs"/>
              </a:rPr>
              <a:t>Internet (public)</a:t>
            </a:r>
          </a:p>
          <a:p>
            <a:pPr marL="380990" marR="0" lvl="0" indent="-380990" defTabSz="91440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altLang="zh-CN" sz="1867" b="0" i="0" u="none" strike="noStrike" kern="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cs typeface="+mn-cs"/>
              </a:rPr>
              <a:t>Cloud (public)</a:t>
            </a:r>
          </a:p>
          <a:p>
            <a:pPr marL="380990" marR="0" lvl="0" indent="-380990" defTabSz="91440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altLang="zh-CN" sz="1867" b="0" i="0" u="none" strike="noStrike" kern="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cs typeface="+mn-cs"/>
              </a:rPr>
              <a:t>Mesh network</a:t>
            </a:r>
          </a:p>
        </p:txBody>
      </p:sp>
      <p:sp>
        <p:nvSpPr>
          <p:cNvPr id="19" name="文本框 18"/>
          <p:cNvSpPr txBox="1"/>
          <p:nvPr/>
        </p:nvSpPr>
        <p:spPr bwMode="auto">
          <a:xfrm>
            <a:off x="9243697" y="1508787"/>
            <a:ext cx="2755819" cy="1610762"/>
          </a:xfrm>
          <a:prstGeom prst="rect">
            <a:avLst/>
          </a:prstGeom>
          <a:noFill/>
          <a:ln>
            <a:noFill/>
          </a:ln>
          <a:effectLst/>
        </p:spPr>
        <p:txBody>
          <a:bodyPr wrap="none" rtlCol="0">
            <a:spAutoFit/>
          </a:bodyPr>
          <a:lstStyle/>
          <a:p>
            <a:pPr marL="0" marR="0" lvl="0" indent="0" defTabSz="914400" eaLnBrk="1" fontAlgn="auto" latinLnBrk="0" hangingPunct="1">
              <a:lnSpc>
                <a:spcPct val="200000"/>
              </a:lnSpc>
              <a:spcBef>
                <a:spcPts val="0"/>
              </a:spcBef>
              <a:spcAft>
                <a:spcPts val="0"/>
              </a:spcAft>
              <a:buClrTx/>
              <a:buSzTx/>
              <a:buFontTx/>
              <a:buNone/>
              <a:tabLst/>
              <a:defRPr/>
            </a:pPr>
            <a:r>
              <a:rPr kumimoji="0" lang="en-US" altLang="zh-CN" sz="2133" b="1" i="0" u="dbl" strike="noStrike" kern="0" cap="none" spc="0" normalizeH="0" baseline="0" noProof="0" dirty="0" smtClean="0">
                <a:ln>
                  <a:noFill/>
                </a:ln>
                <a:solidFill>
                  <a:prstClr val="black"/>
                </a:solidFill>
                <a:effectLst/>
                <a:uLnTx/>
                <a:uFill>
                  <a:solidFill>
                    <a:srgbClr val="00B0F0"/>
                  </a:solidFill>
                </a:uFill>
                <a:latin typeface="微软雅黑" panose="020B0503020204020204" pitchFamily="34" charset="-122"/>
                <a:ea typeface="微软雅黑" panose="020B0503020204020204" pitchFamily="34" charset="-122"/>
                <a:cs typeface="+mn-cs"/>
              </a:rPr>
              <a:t>Data ID &amp; Route</a:t>
            </a:r>
            <a:r>
              <a:rPr kumimoji="0" lang="zh-CN" altLang="en-US" sz="2133" b="1" i="0" u="dbl" strike="noStrike" kern="0" cap="none" spc="0" normalizeH="0" baseline="0" noProof="0" dirty="0" smtClean="0">
                <a:ln>
                  <a:noFill/>
                </a:ln>
                <a:solidFill>
                  <a:prstClr val="black"/>
                </a:solidFill>
                <a:effectLst/>
                <a:uLnTx/>
                <a:uFill>
                  <a:solidFill>
                    <a:srgbClr val="00B0F0"/>
                  </a:solidFill>
                </a:uFill>
                <a:latin typeface="微软雅黑" panose="020B0503020204020204" pitchFamily="34" charset="-122"/>
                <a:ea typeface="微软雅黑" panose="020B0503020204020204" pitchFamily="34" charset="-122"/>
                <a:cs typeface="+mn-cs"/>
              </a:rPr>
              <a:t>：</a:t>
            </a:r>
            <a:endParaRPr kumimoji="0" lang="en-US" altLang="zh-CN" sz="2133" b="1" i="0" u="dbl" strike="noStrike" kern="0" cap="none" spc="0" normalizeH="0" baseline="0" noProof="0" dirty="0" smtClean="0">
              <a:ln>
                <a:noFill/>
              </a:ln>
              <a:solidFill>
                <a:prstClr val="black"/>
              </a:solidFill>
              <a:effectLst/>
              <a:uLnTx/>
              <a:uFill>
                <a:solidFill>
                  <a:srgbClr val="00B0F0"/>
                </a:solidFill>
              </a:uFill>
              <a:latin typeface="微软雅黑" panose="020B0503020204020204" pitchFamily="34" charset="-122"/>
              <a:ea typeface="微软雅黑" panose="020B0503020204020204" pitchFamily="34" charset="-122"/>
              <a:cs typeface="+mn-cs"/>
            </a:endParaRPr>
          </a:p>
          <a:p>
            <a:pPr marL="380990" marR="0" lvl="0" indent="-380990" defTabSz="91440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altLang="zh-CN" sz="1867" b="0" i="0" u="none" strike="noStrike" kern="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cs typeface="+mn-cs"/>
              </a:rPr>
              <a:t>Topics in MQ</a:t>
            </a:r>
          </a:p>
          <a:p>
            <a:pPr marL="380990" marR="0" lvl="0" indent="-380990" defTabSz="91440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altLang="zh-CN" sz="1867" b="0" i="0" u="none" strike="noStrike" kern="0" cap="none" spc="0" normalizeH="0" baseline="0" noProof="0" dirty="0" err="1" smtClean="0">
                <a:ln>
                  <a:noFill/>
                </a:ln>
                <a:solidFill>
                  <a:prstClr val="black"/>
                </a:solidFill>
                <a:effectLst/>
                <a:uLnTx/>
                <a:uFillTx/>
                <a:latin typeface="微软雅黑" panose="020B0503020204020204" pitchFamily="34" charset="-122"/>
                <a:ea typeface="微软雅黑" panose="020B0503020204020204" pitchFamily="34" charset="-122"/>
                <a:cs typeface="+mn-cs"/>
              </a:rPr>
              <a:t>MsgID</a:t>
            </a:r>
            <a:r>
              <a:rPr kumimoji="0" lang="en-US" altLang="zh-CN" sz="1867" b="0" i="0" u="none" strike="noStrike" kern="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cs typeface="+mn-cs"/>
              </a:rPr>
              <a:t> &amp; </a:t>
            </a:r>
            <a:r>
              <a:rPr kumimoji="0" lang="en-US" altLang="zh-CN" sz="1867" b="0" i="0" u="none" strike="noStrike" kern="0" cap="none" spc="0" normalizeH="0" baseline="0" noProof="0" dirty="0" err="1" smtClean="0">
                <a:ln>
                  <a:noFill/>
                </a:ln>
                <a:solidFill>
                  <a:prstClr val="black"/>
                </a:solidFill>
                <a:effectLst/>
                <a:uLnTx/>
                <a:uFillTx/>
                <a:latin typeface="微软雅黑" panose="020B0503020204020204" pitchFamily="34" charset="-122"/>
                <a:ea typeface="微软雅黑" panose="020B0503020204020204" pitchFamily="34" charset="-122"/>
                <a:cs typeface="+mn-cs"/>
              </a:rPr>
              <a:t>RouteKey</a:t>
            </a:r>
            <a:endParaRPr kumimoji="0" lang="en-US" altLang="zh-CN" sz="1867" b="0" i="0" u="none" strike="noStrike" kern="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cs typeface="+mn-cs"/>
            </a:endParaRPr>
          </a:p>
          <a:p>
            <a:pPr marL="380990" marR="0" lvl="0" indent="-380990" defTabSz="91440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altLang="zh-CN" sz="1867" b="0" i="0" u="none" strike="noStrike" kern="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cs typeface="+mn-cs"/>
              </a:rPr>
              <a:t>Subscribe/Publish</a:t>
            </a:r>
          </a:p>
        </p:txBody>
      </p:sp>
      <p:sp>
        <p:nvSpPr>
          <p:cNvPr id="20" name="文本框 19"/>
          <p:cNvSpPr txBox="1"/>
          <p:nvPr/>
        </p:nvSpPr>
        <p:spPr bwMode="auto">
          <a:xfrm>
            <a:off x="9243696" y="3236979"/>
            <a:ext cx="2960362" cy="1610762"/>
          </a:xfrm>
          <a:prstGeom prst="rect">
            <a:avLst/>
          </a:prstGeom>
          <a:noFill/>
          <a:ln>
            <a:noFill/>
          </a:ln>
          <a:effectLst/>
        </p:spPr>
        <p:txBody>
          <a:bodyPr wrap="none" rtlCol="0">
            <a:spAutoFit/>
          </a:bodyPr>
          <a:lstStyle/>
          <a:p>
            <a:pPr marL="0" marR="0" lvl="0" indent="0" defTabSz="914400" eaLnBrk="1" fontAlgn="auto" latinLnBrk="0" hangingPunct="1">
              <a:lnSpc>
                <a:spcPct val="200000"/>
              </a:lnSpc>
              <a:spcBef>
                <a:spcPts val="0"/>
              </a:spcBef>
              <a:spcAft>
                <a:spcPts val="0"/>
              </a:spcAft>
              <a:buClrTx/>
              <a:buSzTx/>
              <a:buFontTx/>
              <a:buNone/>
              <a:tabLst/>
              <a:defRPr/>
            </a:pPr>
            <a:r>
              <a:rPr kumimoji="0" lang="en-US" altLang="zh-CN" sz="2133" b="1" i="0" u="dbl" strike="noStrike" kern="0" cap="none" spc="0" normalizeH="0" baseline="0" noProof="0" dirty="0" smtClean="0">
                <a:ln>
                  <a:noFill/>
                </a:ln>
                <a:solidFill>
                  <a:prstClr val="black"/>
                </a:solidFill>
                <a:effectLst/>
                <a:uLnTx/>
                <a:uFill>
                  <a:solidFill>
                    <a:srgbClr val="00B0F0"/>
                  </a:solidFill>
                </a:uFill>
                <a:latin typeface="微软雅黑" panose="020B0503020204020204" pitchFamily="34" charset="-122"/>
                <a:ea typeface="微软雅黑" panose="020B0503020204020204" pitchFamily="34" charset="-122"/>
                <a:cs typeface="+mn-cs"/>
              </a:rPr>
              <a:t>Data Discovery</a:t>
            </a:r>
            <a:r>
              <a:rPr kumimoji="0" lang="zh-CN" altLang="en-US" sz="2133" b="1" i="0" u="dbl" strike="noStrike" kern="0" cap="none" spc="0" normalizeH="0" baseline="0" noProof="0" dirty="0" smtClean="0">
                <a:ln>
                  <a:noFill/>
                </a:ln>
                <a:solidFill>
                  <a:prstClr val="black"/>
                </a:solidFill>
                <a:effectLst/>
                <a:uLnTx/>
                <a:uFill>
                  <a:solidFill>
                    <a:srgbClr val="00B0F0"/>
                  </a:solidFill>
                </a:uFill>
                <a:latin typeface="微软雅黑" panose="020B0503020204020204" pitchFamily="34" charset="-122"/>
                <a:ea typeface="微软雅黑" panose="020B0503020204020204" pitchFamily="34" charset="-122"/>
                <a:cs typeface="+mn-cs"/>
              </a:rPr>
              <a:t>：</a:t>
            </a:r>
            <a:endParaRPr kumimoji="0" lang="en-US" altLang="zh-CN" sz="2133" b="1" i="0" u="dbl" strike="noStrike" kern="0" cap="none" spc="0" normalizeH="0" baseline="0" noProof="0" dirty="0" smtClean="0">
              <a:ln>
                <a:noFill/>
              </a:ln>
              <a:solidFill>
                <a:prstClr val="black"/>
              </a:solidFill>
              <a:effectLst/>
              <a:uLnTx/>
              <a:uFill>
                <a:solidFill>
                  <a:srgbClr val="00B0F0"/>
                </a:solidFill>
              </a:uFill>
              <a:latin typeface="微软雅黑" panose="020B0503020204020204" pitchFamily="34" charset="-122"/>
              <a:ea typeface="微软雅黑" panose="020B0503020204020204" pitchFamily="34" charset="-122"/>
              <a:cs typeface="+mn-cs"/>
            </a:endParaRPr>
          </a:p>
          <a:p>
            <a:pPr marL="380990" marR="0" lvl="0" indent="-380990" defTabSz="91440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altLang="zh-CN" sz="1867" b="0" i="0" u="none" strike="noStrike" kern="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cs typeface="+mn-cs"/>
              </a:rPr>
              <a:t>Global Discovery</a:t>
            </a:r>
          </a:p>
          <a:p>
            <a:pPr marL="380990" marR="0" lvl="0" indent="-380990" defTabSz="91440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altLang="zh-CN" sz="1867" b="0" i="0" u="none" strike="noStrike" kern="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cs typeface="+mn-cs"/>
              </a:rPr>
              <a:t>Internet Search</a:t>
            </a:r>
          </a:p>
          <a:p>
            <a:pPr marL="380990" marR="0" lvl="0" indent="-380990" defTabSz="91440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altLang="zh-CN" sz="1867" b="0" i="0" u="none" strike="noStrike" kern="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cs typeface="+mn-cs"/>
              </a:rPr>
              <a:t>Retrieval by Sub/Pub</a:t>
            </a:r>
          </a:p>
        </p:txBody>
      </p:sp>
      <p:sp>
        <p:nvSpPr>
          <p:cNvPr id="21" name="文本框 20"/>
          <p:cNvSpPr txBox="1"/>
          <p:nvPr/>
        </p:nvSpPr>
        <p:spPr bwMode="auto">
          <a:xfrm>
            <a:off x="6411380" y="4773149"/>
            <a:ext cx="5674502" cy="1610762"/>
          </a:xfrm>
          <a:prstGeom prst="rect">
            <a:avLst/>
          </a:prstGeom>
          <a:noFill/>
          <a:ln>
            <a:noFill/>
          </a:ln>
          <a:effectLst/>
        </p:spPr>
        <p:txBody>
          <a:bodyPr wrap="none" rtlCol="0">
            <a:spAutoFit/>
          </a:bodyPr>
          <a:lstStyle/>
          <a:p>
            <a:pPr marL="0" marR="0" lvl="0" indent="0" defTabSz="914400" eaLnBrk="1" fontAlgn="auto" latinLnBrk="0" hangingPunct="1">
              <a:lnSpc>
                <a:spcPct val="200000"/>
              </a:lnSpc>
              <a:spcBef>
                <a:spcPts val="0"/>
              </a:spcBef>
              <a:spcAft>
                <a:spcPts val="0"/>
              </a:spcAft>
              <a:buClrTx/>
              <a:buSzTx/>
              <a:buFontTx/>
              <a:buNone/>
              <a:tabLst/>
              <a:defRPr/>
            </a:pPr>
            <a:r>
              <a:rPr kumimoji="0" lang="en-US" altLang="zh-CN" sz="2133" b="1" i="0" u="dbl" strike="noStrike" kern="0" cap="none" spc="0" normalizeH="0" baseline="0" noProof="0" dirty="0" smtClean="0">
                <a:ln>
                  <a:noFill/>
                </a:ln>
                <a:solidFill>
                  <a:prstClr val="black"/>
                </a:solidFill>
                <a:effectLst/>
                <a:uLnTx/>
                <a:uFill>
                  <a:solidFill>
                    <a:srgbClr val="C00000"/>
                  </a:solidFill>
                </a:uFill>
                <a:latin typeface="微软雅黑" panose="020B0503020204020204" pitchFamily="34" charset="-122"/>
                <a:ea typeface="微软雅黑" panose="020B0503020204020204" pitchFamily="34" charset="-122"/>
                <a:cs typeface="+mn-cs"/>
              </a:rPr>
              <a:t>Protocols &amp; Code Formats </a:t>
            </a:r>
            <a:r>
              <a:rPr kumimoji="0" lang="zh-CN" altLang="en-US" sz="2133" b="1" i="0" u="dbl" strike="noStrike" kern="0" cap="none" spc="0" normalizeH="0" baseline="0" noProof="0" dirty="0" smtClean="0">
                <a:ln>
                  <a:noFill/>
                </a:ln>
                <a:solidFill>
                  <a:prstClr val="black"/>
                </a:solidFill>
                <a:effectLst/>
                <a:uLnTx/>
                <a:uFill>
                  <a:solidFill>
                    <a:srgbClr val="00B0F0"/>
                  </a:solidFill>
                </a:uFill>
                <a:latin typeface="微软雅黑" panose="020B0503020204020204" pitchFamily="34" charset="-122"/>
                <a:ea typeface="微软雅黑" panose="020B0503020204020204" pitchFamily="34" charset="-122"/>
                <a:cs typeface="+mn-cs"/>
              </a:rPr>
              <a:t>：</a:t>
            </a:r>
            <a:endParaRPr kumimoji="0" lang="en-US" altLang="zh-CN" sz="2133" b="1" i="0" u="dbl" strike="noStrike" kern="0" cap="none" spc="0" normalizeH="0" baseline="0" noProof="0" dirty="0" smtClean="0">
              <a:ln>
                <a:noFill/>
              </a:ln>
              <a:solidFill>
                <a:prstClr val="black"/>
              </a:solidFill>
              <a:effectLst/>
              <a:uLnTx/>
              <a:uFill>
                <a:solidFill>
                  <a:srgbClr val="00B0F0"/>
                </a:solidFill>
              </a:uFill>
              <a:latin typeface="微软雅黑" panose="020B0503020204020204" pitchFamily="34" charset="-122"/>
              <a:ea typeface="微软雅黑" panose="020B0503020204020204" pitchFamily="34" charset="-122"/>
              <a:cs typeface="+mn-cs"/>
            </a:endParaRPr>
          </a:p>
          <a:p>
            <a:pPr marL="380990" marR="0" lvl="0" indent="-380990" defTabSz="91440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altLang="zh-CN" sz="1867" b="0" i="0" u="none" strike="noStrike" kern="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cs typeface="+mn-cs"/>
              </a:rPr>
              <a:t>Industrial Web</a:t>
            </a:r>
            <a:r>
              <a:rPr kumimoji="0" lang="zh-CN" altLang="en-US" sz="1867" b="0" i="0" u="none" strike="noStrike" kern="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cs typeface="+mn-cs"/>
              </a:rPr>
              <a:t> </a:t>
            </a:r>
            <a:r>
              <a:rPr kumimoji="0" lang="en-US" altLang="zh-CN" sz="1867" b="0" i="0" u="none" strike="noStrike" kern="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cs typeface="+mn-cs"/>
              </a:rPr>
              <a:t>Tech. Standards</a:t>
            </a:r>
          </a:p>
          <a:p>
            <a:pPr marL="380990" marR="0" lvl="0" indent="-380990" defTabSz="91440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altLang="zh-CN" sz="1867" b="0" i="0" u="none" strike="noStrike" kern="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cs typeface="+mn-cs"/>
              </a:rPr>
              <a:t>Common Format</a:t>
            </a:r>
            <a:r>
              <a:rPr kumimoji="0" lang="zh-CN" altLang="en-US" sz="1867" b="0" i="0" u="none" strike="noStrike" kern="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cs typeface="+mn-cs"/>
              </a:rPr>
              <a:t>：</a:t>
            </a:r>
            <a:r>
              <a:rPr kumimoji="0" lang="en-US" altLang="zh-CN" sz="1867" b="0" i="0" u="none" strike="noStrike" kern="0" cap="none" spc="0" normalizeH="0" baseline="0" noProof="0" dirty="0" err="1" smtClean="0">
                <a:ln>
                  <a:noFill/>
                </a:ln>
                <a:solidFill>
                  <a:prstClr val="black"/>
                </a:solidFill>
                <a:effectLst/>
                <a:uLnTx/>
                <a:uFillTx/>
                <a:latin typeface="微软雅黑" panose="020B0503020204020204" pitchFamily="34" charset="-122"/>
                <a:ea typeface="微软雅黑" panose="020B0503020204020204" pitchFamily="34" charset="-122"/>
                <a:cs typeface="+mn-cs"/>
              </a:rPr>
              <a:t>NetCDF</a:t>
            </a:r>
            <a:r>
              <a:rPr kumimoji="0" lang="zh-CN" altLang="en-US" sz="1867" b="0" i="0" u="none" strike="noStrike" kern="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cs typeface="+mn-cs"/>
              </a:rPr>
              <a:t>、</a:t>
            </a:r>
            <a:r>
              <a:rPr kumimoji="0" lang="en-US" altLang="zh-CN" sz="1867" b="0" i="0" u="none" strike="noStrike" kern="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cs typeface="+mn-cs"/>
              </a:rPr>
              <a:t>JSON</a:t>
            </a:r>
            <a:r>
              <a:rPr kumimoji="0" lang="zh-CN" altLang="en-US" sz="1867" b="0" i="0" u="none" strike="noStrike" kern="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cs typeface="+mn-cs"/>
              </a:rPr>
              <a:t>、</a:t>
            </a:r>
            <a:r>
              <a:rPr kumimoji="0" lang="en-US" altLang="zh-CN" sz="1867" b="0" i="0" u="none" strike="noStrike" kern="0" cap="none" spc="0" normalizeH="0" baseline="0" noProof="0" dirty="0" err="1" smtClean="0">
                <a:ln>
                  <a:noFill/>
                </a:ln>
                <a:solidFill>
                  <a:prstClr val="black"/>
                </a:solidFill>
                <a:effectLst/>
                <a:uLnTx/>
                <a:uFillTx/>
                <a:latin typeface="微软雅黑" panose="020B0503020204020204" pitchFamily="34" charset="-122"/>
                <a:ea typeface="微软雅黑" panose="020B0503020204020204" pitchFamily="34" charset="-122"/>
                <a:cs typeface="+mn-cs"/>
              </a:rPr>
              <a:t>GeoXXX</a:t>
            </a:r>
            <a:endParaRPr kumimoji="0" lang="en-US" altLang="zh-CN" sz="1867" b="0" i="0" u="none" strike="noStrike" kern="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cs typeface="+mn-cs"/>
            </a:endParaRPr>
          </a:p>
          <a:p>
            <a:pPr marL="380990" marR="0" lvl="0" indent="-380990" defTabSz="91440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altLang="zh-CN" sz="1867" b="0" i="0" u="none" strike="noStrike" kern="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cs typeface="+mn-cs"/>
              </a:rPr>
              <a:t>code/decode</a:t>
            </a:r>
            <a:r>
              <a:rPr kumimoji="0" lang="zh-CN" altLang="en-US" sz="1867" b="0" i="0" u="none" strike="noStrike" kern="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cs typeface="+mn-cs"/>
              </a:rPr>
              <a:t>：</a:t>
            </a:r>
            <a:r>
              <a:rPr kumimoji="0" lang="en-US" altLang="zh-CN" sz="1867" b="0" i="0" u="none" strike="noStrike" kern="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cs typeface="+mn-cs"/>
              </a:rPr>
              <a:t>GIS common modules</a:t>
            </a:r>
          </a:p>
        </p:txBody>
      </p:sp>
    </p:spTree>
    <p:extLst>
      <p:ext uri="{BB962C8B-B14F-4D97-AF65-F5344CB8AC3E}">
        <p14:creationId xmlns:p14="http://schemas.microsoft.com/office/powerpoint/2010/main" val="35598093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object 4"/>
          <p:cNvSpPr txBox="1"/>
          <p:nvPr/>
        </p:nvSpPr>
        <p:spPr>
          <a:xfrm>
            <a:off x="361899" y="1020571"/>
            <a:ext cx="8488045" cy="5014595"/>
          </a:xfrm>
          <a:prstGeom prst="rect">
            <a:avLst/>
          </a:prstGeom>
        </p:spPr>
        <p:txBody>
          <a:bodyPr vert="horz" wrap="square" lIns="0" tIns="12700" rIns="0" bIns="0" rtlCol="0">
            <a:spAutoFit/>
          </a:bodyPr>
          <a:lstStyle/>
          <a:p>
            <a:pPr marL="12700">
              <a:lnSpc>
                <a:spcPct val="100000"/>
              </a:lnSpc>
              <a:spcBef>
                <a:spcPts val="100"/>
              </a:spcBef>
            </a:pPr>
            <a:r>
              <a:rPr sz="2400" b="1" dirty="0">
                <a:latin typeface="Calibri"/>
                <a:cs typeface="Calibri"/>
              </a:rPr>
              <a:t>WMO</a:t>
            </a:r>
            <a:r>
              <a:rPr sz="2400" b="1" spc="-65" dirty="0">
                <a:latin typeface="Calibri"/>
                <a:cs typeface="Calibri"/>
              </a:rPr>
              <a:t> </a:t>
            </a:r>
            <a:r>
              <a:rPr sz="2400" b="1" dirty="0">
                <a:latin typeface="Calibri"/>
                <a:cs typeface="Calibri"/>
              </a:rPr>
              <a:t>Unified</a:t>
            </a:r>
            <a:r>
              <a:rPr sz="2400" b="1" spc="-60" dirty="0">
                <a:latin typeface="Calibri"/>
                <a:cs typeface="Calibri"/>
              </a:rPr>
              <a:t> </a:t>
            </a:r>
            <a:r>
              <a:rPr sz="2400" b="1" dirty="0">
                <a:latin typeface="Calibri"/>
                <a:cs typeface="Calibri"/>
              </a:rPr>
              <a:t>Data</a:t>
            </a:r>
            <a:r>
              <a:rPr sz="2400" b="1" spc="-55" dirty="0">
                <a:latin typeface="Calibri"/>
                <a:cs typeface="Calibri"/>
              </a:rPr>
              <a:t> </a:t>
            </a:r>
            <a:r>
              <a:rPr sz="2400" b="1" spc="-20" dirty="0">
                <a:latin typeface="Calibri"/>
                <a:cs typeface="Calibri"/>
              </a:rPr>
              <a:t>Policy,</a:t>
            </a:r>
            <a:r>
              <a:rPr sz="2400" b="1" spc="-80" dirty="0">
                <a:latin typeface="Calibri"/>
                <a:cs typeface="Calibri"/>
              </a:rPr>
              <a:t> </a:t>
            </a:r>
            <a:r>
              <a:rPr sz="2400" b="1" u="sng" dirty="0">
                <a:solidFill>
                  <a:srgbClr val="0000FF"/>
                </a:solidFill>
                <a:uFill>
                  <a:solidFill>
                    <a:srgbClr val="0000FF"/>
                  </a:solidFill>
                </a:uFill>
                <a:latin typeface="Calibri"/>
                <a:cs typeface="Calibri"/>
                <a:hlinkClick r:id="rId3"/>
              </a:rPr>
              <a:t>Resolution</a:t>
            </a:r>
            <a:r>
              <a:rPr sz="2400" b="1" u="sng" spc="-60" dirty="0">
                <a:solidFill>
                  <a:srgbClr val="0000FF"/>
                </a:solidFill>
                <a:uFill>
                  <a:solidFill>
                    <a:srgbClr val="0000FF"/>
                  </a:solidFill>
                </a:uFill>
                <a:latin typeface="Calibri"/>
                <a:cs typeface="Calibri"/>
                <a:hlinkClick r:id="rId3"/>
              </a:rPr>
              <a:t> </a:t>
            </a:r>
            <a:r>
              <a:rPr sz="2400" b="1" u="sng" dirty="0">
                <a:solidFill>
                  <a:srgbClr val="0000FF"/>
                </a:solidFill>
                <a:uFill>
                  <a:solidFill>
                    <a:srgbClr val="0000FF"/>
                  </a:solidFill>
                </a:uFill>
                <a:latin typeface="Calibri"/>
                <a:cs typeface="Calibri"/>
                <a:hlinkClick r:id="rId3"/>
              </a:rPr>
              <a:t>1</a:t>
            </a:r>
            <a:r>
              <a:rPr sz="2400" b="1" spc="-70" dirty="0">
                <a:solidFill>
                  <a:srgbClr val="0000FF"/>
                </a:solidFill>
                <a:latin typeface="Calibri"/>
                <a:cs typeface="Calibri"/>
              </a:rPr>
              <a:t> </a:t>
            </a:r>
            <a:r>
              <a:rPr sz="2400" b="1" spc="-20" dirty="0">
                <a:latin typeface="Calibri"/>
                <a:cs typeface="Calibri"/>
              </a:rPr>
              <a:t>(Cg-</a:t>
            </a:r>
            <a:r>
              <a:rPr sz="2400" b="1" spc="-10" dirty="0">
                <a:latin typeface="Calibri"/>
                <a:cs typeface="Calibri"/>
              </a:rPr>
              <a:t>Ext(2021))</a:t>
            </a:r>
            <a:endParaRPr sz="2400" dirty="0">
              <a:latin typeface="Calibri"/>
              <a:cs typeface="Calibri"/>
            </a:endParaRPr>
          </a:p>
          <a:p>
            <a:pPr marL="34290">
              <a:lnSpc>
                <a:spcPct val="100000"/>
              </a:lnSpc>
              <a:spcBef>
                <a:spcPts val="1835"/>
              </a:spcBef>
            </a:pPr>
            <a:r>
              <a:rPr sz="1800" dirty="0">
                <a:latin typeface="Calibri"/>
                <a:cs typeface="Calibri"/>
              </a:rPr>
              <a:t>Adopted</a:t>
            </a:r>
            <a:r>
              <a:rPr sz="1800" spc="-45" dirty="0">
                <a:latin typeface="Calibri"/>
                <a:cs typeface="Calibri"/>
              </a:rPr>
              <a:t> </a:t>
            </a:r>
            <a:r>
              <a:rPr sz="1800" dirty="0">
                <a:latin typeface="Calibri"/>
                <a:cs typeface="Calibri"/>
              </a:rPr>
              <a:t>in</a:t>
            </a:r>
            <a:r>
              <a:rPr sz="1800" spc="-35" dirty="0">
                <a:latin typeface="Calibri"/>
                <a:cs typeface="Calibri"/>
              </a:rPr>
              <a:t> </a:t>
            </a:r>
            <a:r>
              <a:rPr sz="1800" dirty="0">
                <a:latin typeface="Calibri"/>
                <a:cs typeface="Calibri"/>
              </a:rPr>
              <a:t>2021,</a:t>
            </a:r>
            <a:r>
              <a:rPr sz="1800" spc="-40" dirty="0">
                <a:latin typeface="Calibri"/>
                <a:cs typeface="Calibri"/>
              </a:rPr>
              <a:t> </a:t>
            </a:r>
            <a:r>
              <a:rPr sz="1800" dirty="0">
                <a:latin typeface="Calibri"/>
                <a:cs typeface="Calibri"/>
              </a:rPr>
              <a:t>this</a:t>
            </a:r>
            <a:r>
              <a:rPr sz="1800" spc="-45" dirty="0">
                <a:latin typeface="Calibri"/>
                <a:cs typeface="Calibri"/>
              </a:rPr>
              <a:t> </a:t>
            </a:r>
            <a:r>
              <a:rPr sz="1800" dirty="0">
                <a:latin typeface="Calibri"/>
                <a:cs typeface="Calibri"/>
              </a:rPr>
              <a:t>unified</a:t>
            </a:r>
            <a:r>
              <a:rPr sz="1800" spc="-25" dirty="0">
                <a:latin typeface="Calibri"/>
                <a:cs typeface="Calibri"/>
              </a:rPr>
              <a:t> </a:t>
            </a:r>
            <a:r>
              <a:rPr sz="1800" dirty="0">
                <a:latin typeface="Calibri"/>
                <a:cs typeface="Calibri"/>
              </a:rPr>
              <a:t>policy</a:t>
            </a:r>
            <a:r>
              <a:rPr sz="1800" spc="-25" dirty="0">
                <a:latin typeface="Calibri"/>
                <a:cs typeface="Calibri"/>
              </a:rPr>
              <a:t> </a:t>
            </a:r>
            <a:r>
              <a:rPr sz="1800" dirty="0">
                <a:latin typeface="Calibri"/>
                <a:cs typeface="Calibri"/>
              </a:rPr>
              <a:t>for</a:t>
            </a:r>
            <a:r>
              <a:rPr sz="1800" spc="-45" dirty="0">
                <a:latin typeface="Calibri"/>
                <a:cs typeface="Calibri"/>
              </a:rPr>
              <a:t> </a:t>
            </a:r>
            <a:r>
              <a:rPr sz="1800" dirty="0">
                <a:latin typeface="Calibri"/>
                <a:cs typeface="Calibri"/>
              </a:rPr>
              <a:t>the</a:t>
            </a:r>
            <a:r>
              <a:rPr sz="1800" spc="-40" dirty="0">
                <a:latin typeface="Calibri"/>
                <a:cs typeface="Calibri"/>
              </a:rPr>
              <a:t> </a:t>
            </a:r>
            <a:r>
              <a:rPr sz="1800" spc="-10" dirty="0">
                <a:latin typeface="Calibri"/>
                <a:cs typeface="Calibri"/>
              </a:rPr>
              <a:t>international</a:t>
            </a:r>
            <a:r>
              <a:rPr sz="1800" spc="-25" dirty="0">
                <a:latin typeface="Calibri"/>
                <a:cs typeface="Calibri"/>
              </a:rPr>
              <a:t> </a:t>
            </a:r>
            <a:r>
              <a:rPr sz="1800" spc="-10" dirty="0">
                <a:latin typeface="Calibri"/>
                <a:cs typeface="Calibri"/>
              </a:rPr>
              <a:t>exchange</a:t>
            </a:r>
            <a:r>
              <a:rPr sz="1800" spc="-45" dirty="0">
                <a:latin typeface="Calibri"/>
                <a:cs typeface="Calibri"/>
              </a:rPr>
              <a:t> </a:t>
            </a:r>
            <a:r>
              <a:rPr sz="1800" dirty="0">
                <a:latin typeface="Calibri"/>
                <a:cs typeface="Calibri"/>
              </a:rPr>
              <a:t>of</a:t>
            </a:r>
            <a:r>
              <a:rPr sz="1800" spc="-40" dirty="0">
                <a:latin typeface="Calibri"/>
                <a:cs typeface="Calibri"/>
              </a:rPr>
              <a:t> </a:t>
            </a:r>
            <a:r>
              <a:rPr sz="1800" spc="-10" dirty="0">
                <a:latin typeface="Calibri"/>
                <a:cs typeface="Calibri"/>
              </a:rPr>
              <a:t>Earth</a:t>
            </a:r>
            <a:endParaRPr sz="1800" dirty="0">
              <a:latin typeface="Calibri"/>
              <a:cs typeface="Calibri"/>
            </a:endParaRPr>
          </a:p>
          <a:p>
            <a:pPr marL="34290" marR="375285">
              <a:lnSpc>
                <a:spcPct val="100000"/>
              </a:lnSpc>
            </a:pPr>
            <a:r>
              <a:rPr sz="1800" spc="-10" dirty="0">
                <a:latin typeface="Calibri"/>
                <a:cs typeface="Calibri"/>
              </a:rPr>
              <a:t>system</a:t>
            </a:r>
            <a:r>
              <a:rPr sz="1800" spc="-65" dirty="0">
                <a:latin typeface="Calibri"/>
                <a:cs typeface="Calibri"/>
              </a:rPr>
              <a:t> </a:t>
            </a:r>
            <a:r>
              <a:rPr sz="1800" dirty="0">
                <a:latin typeface="Calibri"/>
                <a:cs typeface="Calibri"/>
              </a:rPr>
              <a:t>data</a:t>
            </a:r>
            <a:r>
              <a:rPr sz="1800" spc="-55" dirty="0">
                <a:latin typeface="Calibri"/>
                <a:cs typeface="Calibri"/>
              </a:rPr>
              <a:t> </a:t>
            </a:r>
            <a:r>
              <a:rPr sz="1800" dirty="0">
                <a:latin typeface="Calibri"/>
                <a:cs typeface="Calibri"/>
              </a:rPr>
              <a:t>reaffirms</a:t>
            </a:r>
            <a:r>
              <a:rPr sz="1800" spc="-50" dirty="0">
                <a:latin typeface="Calibri"/>
                <a:cs typeface="Calibri"/>
              </a:rPr>
              <a:t> </a:t>
            </a:r>
            <a:r>
              <a:rPr sz="1800" spc="-10" dirty="0">
                <a:latin typeface="Calibri"/>
                <a:cs typeface="Calibri"/>
              </a:rPr>
              <a:t>WMO’s</a:t>
            </a:r>
            <a:r>
              <a:rPr sz="1800" spc="-55" dirty="0">
                <a:latin typeface="Calibri"/>
                <a:cs typeface="Calibri"/>
              </a:rPr>
              <a:t> </a:t>
            </a:r>
            <a:r>
              <a:rPr sz="1800" dirty="0">
                <a:latin typeface="Calibri"/>
                <a:cs typeface="Calibri"/>
              </a:rPr>
              <a:t>commitment</a:t>
            </a:r>
            <a:r>
              <a:rPr sz="1800" spc="-50" dirty="0">
                <a:latin typeface="Calibri"/>
                <a:cs typeface="Calibri"/>
              </a:rPr>
              <a:t> </a:t>
            </a:r>
            <a:r>
              <a:rPr sz="1800" dirty="0">
                <a:latin typeface="Calibri"/>
                <a:cs typeface="Calibri"/>
              </a:rPr>
              <a:t>to</a:t>
            </a:r>
            <a:r>
              <a:rPr sz="1800" spc="-60" dirty="0">
                <a:latin typeface="Calibri"/>
                <a:cs typeface="Calibri"/>
              </a:rPr>
              <a:t> </a:t>
            </a:r>
            <a:r>
              <a:rPr sz="1800" dirty="0">
                <a:latin typeface="Calibri"/>
                <a:cs typeface="Calibri"/>
              </a:rPr>
              <a:t>free</a:t>
            </a:r>
            <a:r>
              <a:rPr sz="1800" spc="-40" dirty="0">
                <a:latin typeface="Calibri"/>
                <a:cs typeface="Calibri"/>
              </a:rPr>
              <a:t> </a:t>
            </a:r>
            <a:r>
              <a:rPr sz="1800" dirty="0">
                <a:latin typeface="Calibri"/>
                <a:cs typeface="Calibri"/>
              </a:rPr>
              <a:t>and</a:t>
            </a:r>
            <a:r>
              <a:rPr sz="1800" spc="-60" dirty="0">
                <a:latin typeface="Calibri"/>
                <a:cs typeface="Calibri"/>
              </a:rPr>
              <a:t> </a:t>
            </a:r>
            <a:r>
              <a:rPr sz="1800" spc="-10" dirty="0">
                <a:latin typeface="Calibri"/>
                <a:cs typeface="Calibri"/>
              </a:rPr>
              <a:t>unrestricted</a:t>
            </a:r>
            <a:r>
              <a:rPr sz="1800" spc="-30" dirty="0">
                <a:latin typeface="Calibri"/>
                <a:cs typeface="Calibri"/>
              </a:rPr>
              <a:t> </a:t>
            </a:r>
            <a:r>
              <a:rPr sz="1800" spc="-10" dirty="0">
                <a:latin typeface="Calibri"/>
                <a:cs typeface="Calibri"/>
              </a:rPr>
              <a:t>exchange</a:t>
            </a:r>
            <a:r>
              <a:rPr sz="1800" spc="-50" dirty="0">
                <a:latin typeface="Calibri"/>
                <a:cs typeface="Calibri"/>
              </a:rPr>
              <a:t> </a:t>
            </a:r>
            <a:r>
              <a:rPr sz="1800" dirty="0">
                <a:latin typeface="Calibri"/>
                <a:cs typeface="Calibri"/>
              </a:rPr>
              <a:t>of</a:t>
            </a:r>
            <a:r>
              <a:rPr sz="1800" spc="-55" dirty="0">
                <a:latin typeface="Calibri"/>
                <a:cs typeface="Calibri"/>
              </a:rPr>
              <a:t> </a:t>
            </a:r>
            <a:r>
              <a:rPr sz="1800" spc="-10" dirty="0">
                <a:latin typeface="Calibri"/>
                <a:cs typeface="Calibri"/>
              </a:rPr>
              <a:t>Earth system</a:t>
            </a:r>
            <a:r>
              <a:rPr sz="1800" spc="-55" dirty="0">
                <a:latin typeface="Calibri"/>
                <a:cs typeface="Calibri"/>
              </a:rPr>
              <a:t> </a:t>
            </a:r>
            <a:r>
              <a:rPr sz="1800" dirty="0">
                <a:latin typeface="Calibri"/>
                <a:cs typeface="Calibri"/>
              </a:rPr>
              <a:t>data</a:t>
            </a:r>
            <a:r>
              <a:rPr sz="1800" spc="-45" dirty="0">
                <a:latin typeface="Calibri"/>
                <a:cs typeface="Calibri"/>
              </a:rPr>
              <a:t> </a:t>
            </a:r>
            <a:r>
              <a:rPr sz="1800" dirty="0">
                <a:latin typeface="Calibri"/>
                <a:cs typeface="Calibri"/>
              </a:rPr>
              <a:t>necessary</a:t>
            </a:r>
            <a:r>
              <a:rPr sz="1800" spc="-60" dirty="0">
                <a:latin typeface="Calibri"/>
                <a:cs typeface="Calibri"/>
              </a:rPr>
              <a:t> </a:t>
            </a:r>
            <a:r>
              <a:rPr sz="1800" dirty="0">
                <a:latin typeface="Calibri"/>
                <a:cs typeface="Calibri"/>
              </a:rPr>
              <a:t>for</a:t>
            </a:r>
            <a:r>
              <a:rPr sz="1800" spc="-35" dirty="0">
                <a:latin typeface="Calibri"/>
                <a:cs typeface="Calibri"/>
              </a:rPr>
              <a:t> </a:t>
            </a:r>
            <a:r>
              <a:rPr sz="1800" dirty="0">
                <a:latin typeface="Calibri"/>
                <a:cs typeface="Calibri"/>
              </a:rPr>
              <a:t>the</a:t>
            </a:r>
            <a:r>
              <a:rPr sz="1800" spc="-45" dirty="0">
                <a:latin typeface="Calibri"/>
                <a:cs typeface="Calibri"/>
              </a:rPr>
              <a:t> </a:t>
            </a:r>
            <a:r>
              <a:rPr sz="1800" dirty="0">
                <a:latin typeface="Calibri"/>
                <a:cs typeface="Calibri"/>
              </a:rPr>
              <a:t>provision</a:t>
            </a:r>
            <a:r>
              <a:rPr sz="1800" spc="-35" dirty="0">
                <a:latin typeface="Calibri"/>
                <a:cs typeface="Calibri"/>
              </a:rPr>
              <a:t> </a:t>
            </a:r>
            <a:r>
              <a:rPr sz="1800" dirty="0">
                <a:latin typeface="Calibri"/>
                <a:cs typeface="Calibri"/>
              </a:rPr>
              <a:t>of</a:t>
            </a:r>
            <a:r>
              <a:rPr sz="1800" spc="-45" dirty="0">
                <a:latin typeface="Calibri"/>
                <a:cs typeface="Calibri"/>
              </a:rPr>
              <a:t> </a:t>
            </a:r>
            <a:r>
              <a:rPr sz="1800" dirty="0">
                <a:latin typeface="Calibri"/>
                <a:cs typeface="Calibri"/>
              </a:rPr>
              <a:t>services</a:t>
            </a:r>
            <a:r>
              <a:rPr sz="1800" spc="-30" dirty="0">
                <a:latin typeface="Calibri"/>
                <a:cs typeface="Calibri"/>
              </a:rPr>
              <a:t> </a:t>
            </a:r>
            <a:r>
              <a:rPr sz="1800" dirty="0">
                <a:latin typeface="Calibri"/>
                <a:cs typeface="Calibri"/>
              </a:rPr>
              <a:t>in</a:t>
            </a:r>
            <a:r>
              <a:rPr sz="1800" spc="-35" dirty="0">
                <a:latin typeface="Calibri"/>
                <a:cs typeface="Calibri"/>
              </a:rPr>
              <a:t> </a:t>
            </a:r>
            <a:r>
              <a:rPr sz="1800" dirty="0">
                <a:latin typeface="Calibri"/>
                <a:cs typeface="Calibri"/>
              </a:rPr>
              <a:t>support</a:t>
            </a:r>
            <a:r>
              <a:rPr sz="1800" spc="-50" dirty="0">
                <a:latin typeface="Calibri"/>
                <a:cs typeface="Calibri"/>
              </a:rPr>
              <a:t> </a:t>
            </a:r>
            <a:r>
              <a:rPr sz="1800" dirty="0">
                <a:latin typeface="Calibri"/>
                <a:cs typeface="Calibri"/>
              </a:rPr>
              <a:t>of</a:t>
            </a:r>
            <a:r>
              <a:rPr sz="1800" spc="-50" dirty="0">
                <a:latin typeface="Calibri"/>
                <a:cs typeface="Calibri"/>
              </a:rPr>
              <a:t> </a:t>
            </a:r>
            <a:r>
              <a:rPr sz="1800" dirty="0">
                <a:latin typeface="Calibri"/>
                <a:cs typeface="Calibri"/>
              </a:rPr>
              <a:t>the</a:t>
            </a:r>
            <a:r>
              <a:rPr sz="1800" spc="-30" dirty="0">
                <a:latin typeface="Calibri"/>
                <a:cs typeface="Calibri"/>
              </a:rPr>
              <a:t> </a:t>
            </a:r>
            <a:r>
              <a:rPr sz="1800" spc="-10" dirty="0">
                <a:latin typeface="Calibri"/>
                <a:cs typeface="Calibri"/>
              </a:rPr>
              <a:t>protection</a:t>
            </a:r>
            <a:r>
              <a:rPr sz="1800" spc="-25" dirty="0">
                <a:latin typeface="Calibri"/>
                <a:cs typeface="Calibri"/>
              </a:rPr>
              <a:t> </a:t>
            </a:r>
            <a:r>
              <a:rPr sz="1800" dirty="0">
                <a:latin typeface="Calibri"/>
                <a:cs typeface="Calibri"/>
              </a:rPr>
              <a:t>of</a:t>
            </a:r>
            <a:r>
              <a:rPr sz="1800" spc="-45" dirty="0">
                <a:latin typeface="Calibri"/>
                <a:cs typeface="Calibri"/>
              </a:rPr>
              <a:t> </a:t>
            </a:r>
            <a:r>
              <a:rPr sz="1800" dirty="0">
                <a:latin typeface="Calibri"/>
                <a:cs typeface="Calibri"/>
              </a:rPr>
              <a:t>life</a:t>
            </a:r>
            <a:r>
              <a:rPr sz="1800" spc="-30" dirty="0">
                <a:latin typeface="Calibri"/>
                <a:cs typeface="Calibri"/>
              </a:rPr>
              <a:t> </a:t>
            </a:r>
            <a:r>
              <a:rPr sz="1800" spc="-50" dirty="0">
                <a:latin typeface="Calibri"/>
                <a:cs typeface="Calibri"/>
              </a:rPr>
              <a:t>a </a:t>
            </a:r>
            <a:r>
              <a:rPr sz="1800" dirty="0">
                <a:latin typeface="Calibri"/>
                <a:cs typeface="Calibri"/>
              </a:rPr>
              <a:t>property</a:t>
            </a:r>
            <a:r>
              <a:rPr sz="1800" spc="-30" dirty="0">
                <a:latin typeface="Calibri"/>
                <a:cs typeface="Calibri"/>
              </a:rPr>
              <a:t> </a:t>
            </a:r>
            <a:r>
              <a:rPr sz="1800" dirty="0">
                <a:latin typeface="Calibri"/>
                <a:cs typeface="Calibri"/>
              </a:rPr>
              <a:t>and</a:t>
            </a:r>
            <a:r>
              <a:rPr sz="1800" spc="-15" dirty="0">
                <a:latin typeface="Calibri"/>
                <a:cs typeface="Calibri"/>
              </a:rPr>
              <a:t> </a:t>
            </a:r>
            <a:r>
              <a:rPr sz="1800" dirty="0">
                <a:latin typeface="Calibri"/>
                <a:cs typeface="Calibri"/>
              </a:rPr>
              <a:t>for</a:t>
            </a:r>
            <a:r>
              <a:rPr sz="1800" spc="-25" dirty="0">
                <a:latin typeface="Calibri"/>
                <a:cs typeface="Calibri"/>
              </a:rPr>
              <a:t> </a:t>
            </a:r>
            <a:r>
              <a:rPr sz="1800" dirty="0">
                <a:latin typeface="Calibri"/>
                <a:cs typeface="Calibri"/>
              </a:rPr>
              <a:t>the</a:t>
            </a:r>
            <a:r>
              <a:rPr sz="1800" spc="-15" dirty="0">
                <a:latin typeface="Calibri"/>
                <a:cs typeface="Calibri"/>
              </a:rPr>
              <a:t> </a:t>
            </a:r>
            <a:r>
              <a:rPr sz="1800" spc="-20" dirty="0">
                <a:latin typeface="Calibri"/>
                <a:cs typeface="Calibri"/>
              </a:rPr>
              <a:t>well-</a:t>
            </a:r>
            <a:r>
              <a:rPr sz="1800" dirty="0">
                <a:latin typeface="Calibri"/>
                <a:cs typeface="Calibri"/>
              </a:rPr>
              <a:t>being</a:t>
            </a:r>
            <a:r>
              <a:rPr sz="1800" spc="-10" dirty="0">
                <a:latin typeface="Calibri"/>
                <a:cs typeface="Calibri"/>
              </a:rPr>
              <a:t> </a:t>
            </a:r>
            <a:r>
              <a:rPr sz="1800" dirty="0">
                <a:latin typeface="Calibri"/>
                <a:cs typeface="Calibri"/>
              </a:rPr>
              <a:t>of</a:t>
            </a:r>
            <a:r>
              <a:rPr sz="1800" spc="-20" dirty="0">
                <a:latin typeface="Calibri"/>
                <a:cs typeface="Calibri"/>
              </a:rPr>
              <a:t> </a:t>
            </a:r>
            <a:r>
              <a:rPr sz="1800" dirty="0">
                <a:latin typeface="Calibri"/>
                <a:cs typeface="Calibri"/>
              </a:rPr>
              <a:t>all</a:t>
            </a:r>
            <a:r>
              <a:rPr sz="1800" spc="-25" dirty="0">
                <a:latin typeface="Calibri"/>
                <a:cs typeface="Calibri"/>
              </a:rPr>
              <a:t> </a:t>
            </a:r>
            <a:r>
              <a:rPr sz="1800" spc="-10" dirty="0">
                <a:latin typeface="Calibri"/>
                <a:cs typeface="Calibri"/>
              </a:rPr>
              <a:t>nations.</a:t>
            </a:r>
            <a:endParaRPr sz="1800" dirty="0">
              <a:latin typeface="Calibri"/>
              <a:cs typeface="Calibri"/>
            </a:endParaRPr>
          </a:p>
          <a:p>
            <a:pPr marL="34290">
              <a:lnSpc>
                <a:spcPct val="100000"/>
              </a:lnSpc>
              <a:spcBef>
                <a:spcPts val="2160"/>
              </a:spcBef>
            </a:pPr>
            <a:r>
              <a:rPr sz="1800" spc="-10" dirty="0">
                <a:latin typeface="Calibri"/>
                <a:cs typeface="Calibri"/>
              </a:rPr>
              <a:t>International</a:t>
            </a:r>
            <a:r>
              <a:rPr sz="1800" spc="-45" dirty="0">
                <a:latin typeface="Calibri"/>
                <a:cs typeface="Calibri"/>
              </a:rPr>
              <a:t> </a:t>
            </a:r>
            <a:r>
              <a:rPr sz="1800" dirty="0">
                <a:latin typeface="Calibri"/>
                <a:cs typeface="Calibri"/>
              </a:rPr>
              <a:t>provision</a:t>
            </a:r>
            <a:r>
              <a:rPr sz="1800" spc="-40" dirty="0">
                <a:latin typeface="Calibri"/>
                <a:cs typeface="Calibri"/>
              </a:rPr>
              <a:t> </a:t>
            </a:r>
            <a:r>
              <a:rPr sz="1800" dirty="0">
                <a:latin typeface="Calibri"/>
                <a:cs typeface="Calibri"/>
              </a:rPr>
              <a:t>and</a:t>
            </a:r>
            <a:r>
              <a:rPr sz="1800" spc="-45" dirty="0">
                <a:latin typeface="Calibri"/>
                <a:cs typeface="Calibri"/>
              </a:rPr>
              <a:t> </a:t>
            </a:r>
            <a:r>
              <a:rPr sz="1800" spc="-10" dirty="0">
                <a:latin typeface="Calibri"/>
                <a:cs typeface="Calibri"/>
              </a:rPr>
              <a:t>exchange</a:t>
            </a:r>
            <a:r>
              <a:rPr sz="1800" spc="-50" dirty="0">
                <a:latin typeface="Calibri"/>
                <a:cs typeface="Calibri"/>
              </a:rPr>
              <a:t> </a:t>
            </a:r>
            <a:r>
              <a:rPr sz="1800" dirty="0">
                <a:latin typeface="Calibri"/>
                <a:cs typeface="Calibri"/>
              </a:rPr>
              <a:t>of</a:t>
            </a:r>
            <a:r>
              <a:rPr sz="1800" spc="-45" dirty="0">
                <a:latin typeface="Calibri"/>
                <a:cs typeface="Calibri"/>
              </a:rPr>
              <a:t> </a:t>
            </a:r>
            <a:r>
              <a:rPr sz="1800" dirty="0">
                <a:latin typeface="Calibri"/>
                <a:cs typeface="Calibri"/>
              </a:rPr>
              <a:t>Earth</a:t>
            </a:r>
            <a:r>
              <a:rPr sz="1800" spc="-50" dirty="0">
                <a:latin typeface="Calibri"/>
                <a:cs typeface="Calibri"/>
              </a:rPr>
              <a:t> </a:t>
            </a:r>
            <a:r>
              <a:rPr sz="1800" spc="-10" dirty="0">
                <a:latin typeface="Calibri"/>
                <a:cs typeface="Calibri"/>
              </a:rPr>
              <a:t>system</a:t>
            </a:r>
            <a:r>
              <a:rPr sz="1800" spc="-60" dirty="0">
                <a:latin typeface="Calibri"/>
                <a:cs typeface="Calibri"/>
              </a:rPr>
              <a:t> </a:t>
            </a:r>
            <a:r>
              <a:rPr sz="1800" dirty="0">
                <a:latin typeface="Calibri"/>
                <a:cs typeface="Calibri"/>
              </a:rPr>
              <a:t>data</a:t>
            </a:r>
            <a:r>
              <a:rPr sz="1800" spc="-50" dirty="0">
                <a:latin typeface="Calibri"/>
                <a:cs typeface="Calibri"/>
              </a:rPr>
              <a:t> </a:t>
            </a:r>
            <a:r>
              <a:rPr sz="1800" dirty="0">
                <a:latin typeface="Calibri"/>
                <a:cs typeface="Calibri"/>
              </a:rPr>
              <a:t>shall</a:t>
            </a:r>
            <a:r>
              <a:rPr sz="1800" spc="-45" dirty="0">
                <a:latin typeface="Calibri"/>
                <a:cs typeface="Calibri"/>
              </a:rPr>
              <a:t> </a:t>
            </a:r>
            <a:r>
              <a:rPr sz="1800" dirty="0">
                <a:latin typeface="Calibri"/>
                <a:cs typeface="Calibri"/>
              </a:rPr>
              <a:t>follow</a:t>
            </a:r>
            <a:r>
              <a:rPr sz="1800" spc="-35" dirty="0">
                <a:latin typeface="Calibri"/>
                <a:cs typeface="Calibri"/>
              </a:rPr>
              <a:t> </a:t>
            </a:r>
            <a:r>
              <a:rPr sz="1800" dirty="0">
                <a:latin typeface="Calibri"/>
                <a:cs typeface="Calibri"/>
              </a:rPr>
              <a:t>a</a:t>
            </a:r>
            <a:r>
              <a:rPr sz="1800" spc="-50" dirty="0">
                <a:latin typeface="Calibri"/>
                <a:cs typeface="Calibri"/>
              </a:rPr>
              <a:t> </a:t>
            </a:r>
            <a:r>
              <a:rPr sz="1800" dirty="0">
                <a:latin typeface="Calibri"/>
                <a:cs typeface="Calibri"/>
              </a:rPr>
              <a:t>2-tier</a:t>
            </a:r>
            <a:r>
              <a:rPr sz="1800" spc="-40" dirty="0">
                <a:latin typeface="Calibri"/>
                <a:cs typeface="Calibri"/>
              </a:rPr>
              <a:t> </a:t>
            </a:r>
            <a:r>
              <a:rPr sz="1800" spc="-10" dirty="0">
                <a:latin typeface="Calibri"/>
                <a:cs typeface="Calibri"/>
              </a:rPr>
              <a:t>approa</a:t>
            </a:r>
            <a:endParaRPr sz="1800" dirty="0">
              <a:latin typeface="Calibri"/>
              <a:cs typeface="Calibri"/>
            </a:endParaRPr>
          </a:p>
          <a:p>
            <a:pPr marL="377190" marR="431165" indent="-342900">
              <a:lnSpc>
                <a:spcPct val="100000"/>
              </a:lnSpc>
              <a:spcBef>
                <a:spcPts val="2160"/>
              </a:spcBef>
              <a:buAutoNum type="arabicParenBoth"/>
              <a:tabLst>
                <a:tab pos="377190" algn="l"/>
              </a:tabLst>
            </a:pPr>
            <a:r>
              <a:rPr sz="1800" spc="-10" dirty="0">
                <a:latin typeface="Calibri"/>
                <a:cs typeface="Calibri"/>
              </a:rPr>
              <a:t>Members</a:t>
            </a:r>
            <a:r>
              <a:rPr sz="1800" spc="-30" dirty="0">
                <a:latin typeface="Calibri"/>
                <a:cs typeface="Calibri"/>
              </a:rPr>
              <a:t> </a:t>
            </a:r>
            <a:r>
              <a:rPr sz="1800" b="1" dirty="0">
                <a:latin typeface="Calibri"/>
                <a:cs typeface="Calibri"/>
              </a:rPr>
              <a:t>shall</a:t>
            </a:r>
            <a:r>
              <a:rPr sz="1800" b="1" spc="-60" dirty="0">
                <a:latin typeface="Calibri"/>
                <a:cs typeface="Calibri"/>
              </a:rPr>
              <a:t> </a:t>
            </a:r>
            <a:r>
              <a:rPr sz="1800" dirty="0">
                <a:latin typeface="Calibri"/>
                <a:cs typeface="Calibri"/>
              </a:rPr>
              <a:t>provide</a:t>
            </a:r>
            <a:r>
              <a:rPr sz="1800" spc="-25" dirty="0">
                <a:latin typeface="Calibri"/>
                <a:cs typeface="Calibri"/>
              </a:rPr>
              <a:t> </a:t>
            </a:r>
            <a:r>
              <a:rPr sz="1800" dirty="0">
                <a:latin typeface="Calibri"/>
                <a:cs typeface="Calibri"/>
              </a:rPr>
              <a:t>on</a:t>
            </a:r>
            <a:r>
              <a:rPr sz="1800" spc="-30" dirty="0">
                <a:latin typeface="Calibri"/>
                <a:cs typeface="Calibri"/>
              </a:rPr>
              <a:t> </a:t>
            </a:r>
            <a:r>
              <a:rPr sz="1800" dirty="0">
                <a:latin typeface="Calibri"/>
                <a:cs typeface="Calibri"/>
              </a:rPr>
              <a:t>a</a:t>
            </a:r>
            <a:r>
              <a:rPr sz="1800" spc="-40" dirty="0">
                <a:latin typeface="Calibri"/>
                <a:cs typeface="Calibri"/>
              </a:rPr>
              <a:t> </a:t>
            </a:r>
            <a:r>
              <a:rPr sz="1800" dirty="0">
                <a:latin typeface="Calibri"/>
                <a:cs typeface="Calibri"/>
              </a:rPr>
              <a:t>free</a:t>
            </a:r>
            <a:r>
              <a:rPr sz="1800" spc="-35" dirty="0">
                <a:latin typeface="Calibri"/>
                <a:cs typeface="Calibri"/>
              </a:rPr>
              <a:t> </a:t>
            </a:r>
            <a:r>
              <a:rPr sz="1800" dirty="0">
                <a:latin typeface="Calibri"/>
                <a:cs typeface="Calibri"/>
              </a:rPr>
              <a:t>and</a:t>
            </a:r>
            <a:r>
              <a:rPr sz="1800" spc="-30" dirty="0">
                <a:latin typeface="Calibri"/>
                <a:cs typeface="Calibri"/>
              </a:rPr>
              <a:t> </a:t>
            </a:r>
            <a:r>
              <a:rPr sz="1800" spc="-10" dirty="0">
                <a:latin typeface="Calibri"/>
                <a:cs typeface="Calibri"/>
              </a:rPr>
              <a:t>unrestricted</a:t>
            </a:r>
            <a:r>
              <a:rPr sz="1800" spc="-15" dirty="0">
                <a:latin typeface="Calibri"/>
                <a:cs typeface="Calibri"/>
              </a:rPr>
              <a:t> </a:t>
            </a:r>
            <a:r>
              <a:rPr sz="1800" dirty="0">
                <a:latin typeface="Calibri"/>
                <a:cs typeface="Calibri"/>
              </a:rPr>
              <a:t>basis</a:t>
            </a:r>
            <a:r>
              <a:rPr sz="1800" spc="-30" dirty="0">
                <a:latin typeface="Calibri"/>
                <a:cs typeface="Calibri"/>
              </a:rPr>
              <a:t> </a:t>
            </a:r>
            <a:r>
              <a:rPr sz="1800" b="1" dirty="0">
                <a:latin typeface="Calibri"/>
                <a:cs typeface="Calibri"/>
              </a:rPr>
              <a:t>Core</a:t>
            </a:r>
            <a:r>
              <a:rPr sz="1800" b="1" spc="-30" dirty="0">
                <a:latin typeface="Calibri"/>
                <a:cs typeface="Calibri"/>
              </a:rPr>
              <a:t> </a:t>
            </a:r>
            <a:r>
              <a:rPr sz="1800" dirty="0">
                <a:latin typeface="Calibri"/>
                <a:cs typeface="Calibri"/>
              </a:rPr>
              <a:t>data</a:t>
            </a:r>
            <a:r>
              <a:rPr sz="1800" spc="-40" dirty="0">
                <a:latin typeface="Calibri"/>
                <a:cs typeface="Calibri"/>
              </a:rPr>
              <a:t> </a:t>
            </a:r>
            <a:r>
              <a:rPr sz="1800" dirty="0">
                <a:latin typeface="Calibri"/>
                <a:cs typeface="Calibri"/>
              </a:rPr>
              <a:t>that</a:t>
            </a:r>
            <a:r>
              <a:rPr sz="1800" spc="-45" dirty="0">
                <a:latin typeface="Calibri"/>
                <a:cs typeface="Calibri"/>
              </a:rPr>
              <a:t> </a:t>
            </a:r>
            <a:r>
              <a:rPr sz="1800" dirty="0">
                <a:latin typeface="Calibri"/>
                <a:cs typeface="Calibri"/>
              </a:rPr>
              <a:t>is</a:t>
            </a:r>
            <a:r>
              <a:rPr sz="1800" spc="-40" dirty="0">
                <a:latin typeface="Calibri"/>
                <a:cs typeface="Calibri"/>
              </a:rPr>
              <a:t> </a:t>
            </a:r>
            <a:r>
              <a:rPr sz="1800" spc="-10" dirty="0">
                <a:latin typeface="Calibri"/>
                <a:cs typeface="Calibri"/>
              </a:rPr>
              <a:t>necessary </a:t>
            </a:r>
            <a:r>
              <a:rPr sz="1800" dirty="0">
                <a:latin typeface="Calibri"/>
                <a:cs typeface="Calibri"/>
              </a:rPr>
              <a:t>provision</a:t>
            </a:r>
            <a:r>
              <a:rPr sz="1800" spc="-60" dirty="0">
                <a:latin typeface="Calibri"/>
                <a:cs typeface="Calibri"/>
              </a:rPr>
              <a:t> </a:t>
            </a:r>
            <a:r>
              <a:rPr sz="1800" dirty="0">
                <a:latin typeface="Calibri"/>
                <a:cs typeface="Calibri"/>
              </a:rPr>
              <a:t>of</a:t>
            </a:r>
            <a:r>
              <a:rPr sz="1800" spc="-75" dirty="0">
                <a:latin typeface="Calibri"/>
                <a:cs typeface="Calibri"/>
              </a:rPr>
              <a:t> </a:t>
            </a:r>
            <a:r>
              <a:rPr sz="1800" dirty="0">
                <a:latin typeface="Calibri"/>
                <a:cs typeface="Calibri"/>
              </a:rPr>
              <a:t>safety</a:t>
            </a:r>
            <a:r>
              <a:rPr sz="1800" spc="-65" dirty="0">
                <a:latin typeface="Calibri"/>
                <a:cs typeface="Calibri"/>
              </a:rPr>
              <a:t> </a:t>
            </a:r>
            <a:r>
              <a:rPr sz="1800" dirty="0">
                <a:latin typeface="Calibri"/>
                <a:cs typeface="Calibri"/>
              </a:rPr>
              <a:t>critical</a:t>
            </a:r>
            <a:r>
              <a:rPr sz="1800" spc="-50" dirty="0">
                <a:latin typeface="Calibri"/>
                <a:cs typeface="Calibri"/>
              </a:rPr>
              <a:t> </a:t>
            </a:r>
            <a:r>
              <a:rPr sz="1800" spc="-10" dirty="0">
                <a:latin typeface="Calibri"/>
                <a:cs typeface="Calibri"/>
              </a:rPr>
              <a:t>services</a:t>
            </a:r>
            <a:endParaRPr sz="1800" dirty="0">
              <a:latin typeface="Calibri"/>
              <a:cs typeface="Calibri"/>
            </a:endParaRPr>
          </a:p>
          <a:p>
            <a:pPr marL="377190" marR="454025" indent="-342900">
              <a:lnSpc>
                <a:spcPct val="100000"/>
              </a:lnSpc>
              <a:buAutoNum type="arabicParenBoth"/>
              <a:tabLst>
                <a:tab pos="377190" algn="l"/>
              </a:tabLst>
            </a:pPr>
            <a:r>
              <a:rPr sz="1800" spc="-10" dirty="0">
                <a:latin typeface="Calibri"/>
                <a:cs typeface="Calibri"/>
              </a:rPr>
              <a:t>Members</a:t>
            </a:r>
            <a:r>
              <a:rPr sz="1800" spc="-45" dirty="0">
                <a:latin typeface="Calibri"/>
                <a:cs typeface="Calibri"/>
              </a:rPr>
              <a:t> </a:t>
            </a:r>
            <a:r>
              <a:rPr sz="1800" b="1" dirty="0">
                <a:latin typeface="Calibri"/>
                <a:cs typeface="Calibri"/>
              </a:rPr>
              <a:t>should</a:t>
            </a:r>
            <a:r>
              <a:rPr sz="1800" b="1" spc="-90" dirty="0">
                <a:latin typeface="Calibri"/>
                <a:cs typeface="Calibri"/>
              </a:rPr>
              <a:t> </a:t>
            </a:r>
            <a:r>
              <a:rPr sz="1800" dirty="0">
                <a:latin typeface="Calibri"/>
                <a:cs typeface="Calibri"/>
              </a:rPr>
              <a:t>provide</a:t>
            </a:r>
            <a:r>
              <a:rPr sz="1800" spc="-40" dirty="0">
                <a:latin typeface="Calibri"/>
                <a:cs typeface="Calibri"/>
              </a:rPr>
              <a:t> </a:t>
            </a:r>
            <a:r>
              <a:rPr sz="1800" dirty="0">
                <a:latin typeface="Calibri"/>
                <a:cs typeface="Calibri"/>
              </a:rPr>
              <a:t>the</a:t>
            </a:r>
            <a:r>
              <a:rPr sz="1800" spc="-40" dirty="0">
                <a:latin typeface="Calibri"/>
                <a:cs typeface="Calibri"/>
              </a:rPr>
              <a:t> </a:t>
            </a:r>
            <a:r>
              <a:rPr sz="1800" b="1" dirty="0">
                <a:latin typeface="Calibri"/>
                <a:cs typeface="Calibri"/>
              </a:rPr>
              <a:t>Recommended</a:t>
            </a:r>
            <a:r>
              <a:rPr sz="1800" b="1" spc="-55" dirty="0">
                <a:latin typeface="Calibri"/>
                <a:cs typeface="Calibri"/>
              </a:rPr>
              <a:t> </a:t>
            </a:r>
            <a:r>
              <a:rPr sz="1800" dirty="0">
                <a:latin typeface="Calibri"/>
                <a:cs typeface="Calibri"/>
              </a:rPr>
              <a:t>data</a:t>
            </a:r>
            <a:r>
              <a:rPr sz="1800" spc="-75" dirty="0">
                <a:latin typeface="Calibri"/>
                <a:cs typeface="Calibri"/>
              </a:rPr>
              <a:t> </a:t>
            </a:r>
            <a:r>
              <a:rPr sz="1800" dirty="0">
                <a:latin typeface="Calibri"/>
                <a:cs typeface="Calibri"/>
              </a:rPr>
              <a:t>that</a:t>
            </a:r>
            <a:r>
              <a:rPr sz="1800" spc="-55" dirty="0">
                <a:latin typeface="Calibri"/>
                <a:cs typeface="Calibri"/>
              </a:rPr>
              <a:t> </a:t>
            </a:r>
            <a:r>
              <a:rPr sz="1800" dirty="0">
                <a:latin typeface="Calibri"/>
                <a:cs typeface="Calibri"/>
              </a:rPr>
              <a:t>are</a:t>
            </a:r>
            <a:r>
              <a:rPr sz="1800" spc="-55" dirty="0">
                <a:latin typeface="Calibri"/>
                <a:cs typeface="Calibri"/>
              </a:rPr>
              <a:t> </a:t>
            </a:r>
            <a:r>
              <a:rPr sz="1800" dirty="0">
                <a:latin typeface="Calibri"/>
                <a:cs typeface="Calibri"/>
              </a:rPr>
              <a:t>required</a:t>
            </a:r>
            <a:r>
              <a:rPr sz="1800" spc="-30" dirty="0">
                <a:latin typeface="Calibri"/>
                <a:cs typeface="Calibri"/>
              </a:rPr>
              <a:t> </a:t>
            </a:r>
            <a:r>
              <a:rPr sz="1800" dirty="0">
                <a:latin typeface="Calibri"/>
                <a:cs typeface="Calibri"/>
              </a:rPr>
              <a:t>to</a:t>
            </a:r>
            <a:r>
              <a:rPr sz="1800" spc="-55" dirty="0">
                <a:latin typeface="Calibri"/>
                <a:cs typeface="Calibri"/>
              </a:rPr>
              <a:t> </a:t>
            </a:r>
            <a:r>
              <a:rPr sz="1800" dirty="0">
                <a:latin typeface="Calibri"/>
                <a:cs typeface="Calibri"/>
              </a:rPr>
              <a:t>support</a:t>
            </a:r>
            <a:r>
              <a:rPr sz="1800" spc="-65" dirty="0">
                <a:latin typeface="Calibri"/>
                <a:cs typeface="Calibri"/>
              </a:rPr>
              <a:t> </a:t>
            </a:r>
            <a:r>
              <a:rPr sz="1800" spc="-25" dirty="0">
                <a:latin typeface="Calibri"/>
                <a:cs typeface="Calibri"/>
              </a:rPr>
              <a:t>Ear </a:t>
            </a:r>
            <a:r>
              <a:rPr sz="1800" spc="-10" dirty="0">
                <a:latin typeface="Calibri"/>
                <a:cs typeface="Calibri"/>
              </a:rPr>
              <a:t>system</a:t>
            </a:r>
            <a:r>
              <a:rPr sz="1800" spc="-75" dirty="0">
                <a:latin typeface="Calibri"/>
                <a:cs typeface="Calibri"/>
              </a:rPr>
              <a:t> </a:t>
            </a:r>
            <a:r>
              <a:rPr sz="1800" dirty="0">
                <a:latin typeface="Calibri"/>
                <a:cs typeface="Calibri"/>
              </a:rPr>
              <a:t>monitoring</a:t>
            </a:r>
            <a:r>
              <a:rPr sz="1800" spc="-50" dirty="0">
                <a:latin typeface="Calibri"/>
                <a:cs typeface="Calibri"/>
              </a:rPr>
              <a:t> </a:t>
            </a:r>
            <a:r>
              <a:rPr sz="1800" dirty="0">
                <a:latin typeface="Calibri"/>
                <a:cs typeface="Calibri"/>
              </a:rPr>
              <a:t>and</a:t>
            </a:r>
            <a:r>
              <a:rPr sz="1800" spc="-50" dirty="0">
                <a:latin typeface="Calibri"/>
                <a:cs typeface="Calibri"/>
              </a:rPr>
              <a:t> </a:t>
            </a:r>
            <a:r>
              <a:rPr sz="1800" spc="-10" dirty="0">
                <a:latin typeface="Calibri"/>
                <a:cs typeface="Calibri"/>
              </a:rPr>
              <a:t>prediction</a:t>
            </a:r>
            <a:endParaRPr sz="1800" dirty="0">
              <a:latin typeface="Calibri"/>
              <a:cs typeface="Calibri"/>
            </a:endParaRPr>
          </a:p>
          <a:p>
            <a:pPr marL="34290">
              <a:lnSpc>
                <a:spcPct val="100000"/>
              </a:lnSpc>
              <a:spcBef>
                <a:spcPts val="2160"/>
              </a:spcBef>
            </a:pPr>
            <a:r>
              <a:rPr sz="1800" spc="-10" dirty="0">
                <a:latin typeface="Calibri"/>
                <a:cs typeface="Calibri"/>
              </a:rPr>
              <a:t>Members</a:t>
            </a:r>
            <a:r>
              <a:rPr sz="1800" spc="-50" dirty="0">
                <a:latin typeface="Calibri"/>
                <a:cs typeface="Calibri"/>
              </a:rPr>
              <a:t> </a:t>
            </a:r>
            <a:r>
              <a:rPr sz="1800" b="1" dirty="0">
                <a:latin typeface="Calibri"/>
                <a:cs typeface="Calibri"/>
              </a:rPr>
              <a:t>should</a:t>
            </a:r>
            <a:r>
              <a:rPr sz="1800" b="1" spc="-75" dirty="0">
                <a:latin typeface="Calibri"/>
                <a:cs typeface="Calibri"/>
              </a:rPr>
              <a:t> </a:t>
            </a:r>
            <a:r>
              <a:rPr sz="1800" dirty="0">
                <a:latin typeface="Calibri"/>
                <a:cs typeface="Calibri"/>
              </a:rPr>
              <a:t>provide</a:t>
            </a:r>
            <a:r>
              <a:rPr sz="1800" spc="-35" dirty="0">
                <a:latin typeface="Calibri"/>
                <a:cs typeface="Calibri"/>
              </a:rPr>
              <a:t> </a:t>
            </a:r>
            <a:r>
              <a:rPr sz="1800" b="1" dirty="0">
                <a:latin typeface="Calibri"/>
                <a:cs typeface="Calibri"/>
              </a:rPr>
              <a:t>Recommended</a:t>
            </a:r>
            <a:r>
              <a:rPr sz="1800" b="1" spc="-95" dirty="0">
                <a:latin typeface="Calibri"/>
                <a:cs typeface="Calibri"/>
              </a:rPr>
              <a:t> </a:t>
            </a:r>
            <a:r>
              <a:rPr sz="1800" dirty="0">
                <a:latin typeface="Calibri"/>
                <a:cs typeface="Calibri"/>
              </a:rPr>
              <a:t>data</a:t>
            </a:r>
            <a:r>
              <a:rPr sz="1800" spc="-45" dirty="0">
                <a:latin typeface="Calibri"/>
                <a:cs typeface="Calibri"/>
              </a:rPr>
              <a:t> </a:t>
            </a:r>
            <a:r>
              <a:rPr sz="1800" dirty="0">
                <a:latin typeface="Calibri"/>
                <a:cs typeface="Calibri"/>
              </a:rPr>
              <a:t>without</a:t>
            </a:r>
            <a:r>
              <a:rPr sz="1800" spc="-35" dirty="0">
                <a:latin typeface="Calibri"/>
                <a:cs typeface="Calibri"/>
              </a:rPr>
              <a:t> </a:t>
            </a:r>
            <a:r>
              <a:rPr sz="1800" dirty="0">
                <a:latin typeface="Calibri"/>
                <a:cs typeface="Calibri"/>
              </a:rPr>
              <a:t>charge</a:t>
            </a:r>
            <a:r>
              <a:rPr sz="1800" spc="-45" dirty="0">
                <a:latin typeface="Calibri"/>
                <a:cs typeface="Calibri"/>
              </a:rPr>
              <a:t> </a:t>
            </a:r>
            <a:r>
              <a:rPr sz="1800" dirty="0">
                <a:latin typeface="Calibri"/>
                <a:cs typeface="Calibri"/>
              </a:rPr>
              <a:t>to</a:t>
            </a:r>
            <a:r>
              <a:rPr sz="1800" spc="-50" dirty="0">
                <a:latin typeface="Calibri"/>
                <a:cs typeface="Calibri"/>
              </a:rPr>
              <a:t> </a:t>
            </a:r>
            <a:r>
              <a:rPr sz="1800" dirty="0">
                <a:latin typeface="Calibri"/>
                <a:cs typeface="Calibri"/>
              </a:rPr>
              <a:t>public</a:t>
            </a:r>
            <a:r>
              <a:rPr sz="1800" spc="-20" dirty="0">
                <a:latin typeface="Calibri"/>
                <a:cs typeface="Calibri"/>
              </a:rPr>
              <a:t> </a:t>
            </a:r>
            <a:r>
              <a:rPr sz="1800" dirty="0">
                <a:latin typeface="Calibri"/>
                <a:cs typeface="Calibri"/>
              </a:rPr>
              <a:t>research</a:t>
            </a:r>
            <a:r>
              <a:rPr sz="1800" spc="-50" dirty="0">
                <a:latin typeface="Calibri"/>
                <a:cs typeface="Calibri"/>
              </a:rPr>
              <a:t> </a:t>
            </a:r>
            <a:r>
              <a:rPr sz="1800" spc="-25" dirty="0">
                <a:latin typeface="Calibri"/>
                <a:cs typeface="Calibri"/>
              </a:rPr>
              <a:t>and</a:t>
            </a:r>
            <a:endParaRPr sz="1800" dirty="0">
              <a:latin typeface="Calibri"/>
              <a:cs typeface="Calibri"/>
            </a:endParaRPr>
          </a:p>
          <a:p>
            <a:pPr marL="34290">
              <a:lnSpc>
                <a:spcPct val="100000"/>
              </a:lnSpc>
              <a:spcBef>
                <a:spcPts val="5"/>
              </a:spcBef>
            </a:pPr>
            <a:r>
              <a:rPr sz="1800" spc="-10" dirty="0">
                <a:latin typeface="Calibri"/>
                <a:cs typeface="Calibri"/>
              </a:rPr>
              <a:t>educational</a:t>
            </a:r>
            <a:r>
              <a:rPr sz="1800" spc="-20" dirty="0">
                <a:latin typeface="Calibri"/>
                <a:cs typeface="Calibri"/>
              </a:rPr>
              <a:t> </a:t>
            </a:r>
            <a:r>
              <a:rPr sz="1800" spc="-10" dirty="0">
                <a:latin typeface="Calibri"/>
                <a:cs typeface="Calibri"/>
              </a:rPr>
              <a:t>communities </a:t>
            </a:r>
            <a:r>
              <a:rPr sz="1800" dirty="0">
                <a:latin typeface="Calibri"/>
                <a:cs typeface="Calibri"/>
              </a:rPr>
              <a:t>for</a:t>
            </a:r>
            <a:r>
              <a:rPr sz="1800" spc="-20" dirty="0">
                <a:latin typeface="Calibri"/>
                <a:cs typeface="Calibri"/>
              </a:rPr>
              <a:t> </a:t>
            </a:r>
            <a:r>
              <a:rPr sz="1800" spc="-10" dirty="0">
                <a:latin typeface="Calibri"/>
                <a:cs typeface="Calibri"/>
              </a:rPr>
              <a:t>non-commercial</a:t>
            </a:r>
            <a:r>
              <a:rPr sz="1800" spc="-15" dirty="0">
                <a:latin typeface="Calibri"/>
                <a:cs typeface="Calibri"/>
              </a:rPr>
              <a:t> </a:t>
            </a:r>
            <a:r>
              <a:rPr sz="1800" spc="-25" dirty="0">
                <a:latin typeface="Calibri"/>
                <a:cs typeface="Calibri"/>
              </a:rPr>
              <a:t>use</a:t>
            </a:r>
            <a:endParaRPr sz="1800" dirty="0">
              <a:latin typeface="Calibri"/>
              <a:cs typeface="Calibri"/>
            </a:endParaRPr>
          </a:p>
          <a:p>
            <a:pPr marL="34290">
              <a:lnSpc>
                <a:spcPct val="100000"/>
              </a:lnSpc>
              <a:spcBef>
                <a:spcPts val="2160"/>
              </a:spcBef>
            </a:pPr>
            <a:r>
              <a:rPr sz="1800" spc="-10" dirty="0">
                <a:latin typeface="Calibri"/>
                <a:cs typeface="Calibri"/>
              </a:rPr>
              <a:t>Encourages</a:t>
            </a:r>
            <a:r>
              <a:rPr sz="1800" spc="-50" dirty="0">
                <a:latin typeface="Calibri"/>
                <a:cs typeface="Calibri"/>
              </a:rPr>
              <a:t> </a:t>
            </a:r>
            <a:r>
              <a:rPr sz="1800" dirty="0">
                <a:latin typeface="Calibri"/>
                <a:cs typeface="Calibri"/>
              </a:rPr>
              <a:t>all</a:t>
            </a:r>
            <a:r>
              <a:rPr sz="1800" spc="-50" dirty="0">
                <a:latin typeface="Calibri"/>
                <a:cs typeface="Calibri"/>
              </a:rPr>
              <a:t> </a:t>
            </a:r>
            <a:r>
              <a:rPr sz="1800" dirty="0">
                <a:latin typeface="Calibri"/>
                <a:cs typeface="Calibri"/>
              </a:rPr>
              <a:t>users</a:t>
            </a:r>
            <a:r>
              <a:rPr sz="1800" spc="-50" dirty="0">
                <a:latin typeface="Calibri"/>
                <a:cs typeface="Calibri"/>
              </a:rPr>
              <a:t> </a:t>
            </a:r>
            <a:r>
              <a:rPr sz="1800" dirty="0">
                <a:latin typeface="Calibri"/>
                <a:cs typeface="Calibri"/>
              </a:rPr>
              <a:t>of</a:t>
            </a:r>
            <a:r>
              <a:rPr sz="1800" spc="-55" dirty="0">
                <a:latin typeface="Calibri"/>
                <a:cs typeface="Calibri"/>
              </a:rPr>
              <a:t> </a:t>
            </a:r>
            <a:r>
              <a:rPr sz="1800" dirty="0">
                <a:latin typeface="Calibri"/>
                <a:cs typeface="Calibri"/>
              </a:rPr>
              <a:t>Earth</a:t>
            </a:r>
            <a:r>
              <a:rPr sz="1800" spc="-55" dirty="0">
                <a:latin typeface="Calibri"/>
                <a:cs typeface="Calibri"/>
              </a:rPr>
              <a:t> </a:t>
            </a:r>
            <a:r>
              <a:rPr sz="1800" spc="-10" dirty="0">
                <a:latin typeface="Calibri"/>
                <a:cs typeface="Calibri"/>
              </a:rPr>
              <a:t>system</a:t>
            </a:r>
            <a:r>
              <a:rPr sz="1800" spc="-55" dirty="0">
                <a:latin typeface="Calibri"/>
                <a:cs typeface="Calibri"/>
              </a:rPr>
              <a:t> </a:t>
            </a:r>
            <a:r>
              <a:rPr sz="1800" dirty="0">
                <a:latin typeface="Calibri"/>
                <a:cs typeface="Calibri"/>
              </a:rPr>
              <a:t>data</a:t>
            </a:r>
            <a:r>
              <a:rPr sz="1800" spc="-55" dirty="0">
                <a:latin typeface="Calibri"/>
                <a:cs typeface="Calibri"/>
              </a:rPr>
              <a:t> </a:t>
            </a:r>
            <a:r>
              <a:rPr sz="1800" dirty="0">
                <a:latin typeface="Calibri"/>
                <a:cs typeface="Calibri"/>
              </a:rPr>
              <a:t>to</a:t>
            </a:r>
            <a:r>
              <a:rPr sz="1800" spc="-50" dirty="0">
                <a:latin typeface="Calibri"/>
                <a:cs typeface="Calibri"/>
              </a:rPr>
              <a:t> </a:t>
            </a:r>
            <a:r>
              <a:rPr sz="1800" b="1" dirty="0">
                <a:latin typeface="Calibri"/>
                <a:cs typeface="Calibri"/>
              </a:rPr>
              <a:t>attribute</a:t>
            </a:r>
            <a:r>
              <a:rPr sz="1800" b="1" spc="-65" dirty="0">
                <a:latin typeface="Calibri"/>
                <a:cs typeface="Calibri"/>
              </a:rPr>
              <a:t> </a:t>
            </a:r>
            <a:r>
              <a:rPr sz="1800" dirty="0">
                <a:latin typeface="Calibri"/>
                <a:cs typeface="Calibri"/>
              </a:rPr>
              <a:t>the</a:t>
            </a:r>
            <a:r>
              <a:rPr sz="1800" spc="-50" dirty="0">
                <a:latin typeface="Calibri"/>
                <a:cs typeface="Calibri"/>
              </a:rPr>
              <a:t> </a:t>
            </a:r>
            <a:r>
              <a:rPr sz="1800" dirty="0">
                <a:latin typeface="Calibri"/>
                <a:cs typeface="Calibri"/>
              </a:rPr>
              <a:t>source</a:t>
            </a:r>
            <a:r>
              <a:rPr sz="1800" spc="-40" dirty="0">
                <a:latin typeface="Calibri"/>
                <a:cs typeface="Calibri"/>
              </a:rPr>
              <a:t> </a:t>
            </a:r>
            <a:r>
              <a:rPr sz="1800" dirty="0">
                <a:latin typeface="Calibri"/>
                <a:cs typeface="Calibri"/>
              </a:rPr>
              <a:t>of</a:t>
            </a:r>
            <a:r>
              <a:rPr sz="1800" spc="-55" dirty="0">
                <a:latin typeface="Calibri"/>
                <a:cs typeface="Calibri"/>
              </a:rPr>
              <a:t> </a:t>
            </a:r>
            <a:r>
              <a:rPr sz="1800" dirty="0">
                <a:latin typeface="Calibri"/>
                <a:cs typeface="Calibri"/>
              </a:rPr>
              <a:t>data</a:t>
            </a:r>
            <a:r>
              <a:rPr sz="1800" spc="-50" dirty="0">
                <a:latin typeface="Calibri"/>
                <a:cs typeface="Calibri"/>
              </a:rPr>
              <a:t> </a:t>
            </a:r>
            <a:r>
              <a:rPr sz="1800" dirty="0">
                <a:latin typeface="Calibri"/>
                <a:cs typeface="Calibri"/>
              </a:rPr>
              <a:t>wherever</a:t>
            </a:r>
            <a:r>
              <a:rPr sz="1800" spc="-45" dirty="0">
                <a:latin typeface="Calibri"/>
                <a:cs typeface="Calibri"/>
              </a:rPr>
              <a:t> </a:t>
            </a:r>
            <a:r>
              <a:rPr sz="1800" spc="-10" dirty="0">
                <a:latin typeface="Calibri"/>
                <a:cs typeface="Calibri"/>
              </a:rPr>
              <a:t>possible</a:t>
            </a:r>
            <a:endParaRPr sz="1800" dirty="0">
              <a:latin typeface="Calibri"/>
              <a:cs typeface="Calibri"/>
            </a:endParaRPr>
          </a:p>
        </p:txBody>
      </p:sp>
      <p:pic>
        <p:nvPicPr>
          <p:cNvPr id="26" name="object 5"/>
          <p:cNvPicPr/>
          <p:nvPr/>
        </p:nvPicPr>
        <p:blipFill>
          <a:blip r:embed="rId4" cstate="print"/>
          <a:stretch>
            <a:fillRect/>
          </a:stretch>
        </p:blipFill>
        <p:spPr>
          <a:xfrm>
            <a:off x="8590570" y="1143000"/>
            <a:ext cx="3251204" cy="4444121"/>
          </a:xfrm>
          <a:prstGeom prst="rect">
            <a:avLst/>
          </a:prstGeom>
        </p:spPr>
      </p:pic>
      <p:sp>
        <p:nvSpPr>
          <p:cNvPr id="27" name="Rectangle 5">
            <a:extLst>
              <a:ext uri="{FF2B5EF4-FFF2-40B4-BE49-F238E27FC236}">
                <a16:creationId xmlns:a16="http://schemas.microsoft.com/office/drawing/2014/main" xmlns="" id="{700F0E71-DF08-3A7C-DBA4-85F60378B09A}"/>
              </a:ext>
            </a:extLst>
          </p:cNvPr>
          <p:cNvSpPr/>
          <p:nvPr/>
        </p:nvSpPr>
        <p:spPr>
          <a:xfrm>
            <a:off x="-53788" y="-13415"/>
            <a:ext cx="12245788" cy="734218"/>
          </a:xfrm>
          <a:prstGeom prst="rect">
            <a:avLst/>
          </a:prstGeom>
          <a:solidFill>
            <a:srgbClr val="034D9E"/>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prstClr val="white"/>
                </a:solidFill>
                <a:effectLst/>
                <a:uLnTx/>
                <a:uFillTx/>
                <a:latin typeface="Calibri"/>
                <a:ea typeface="+mn-ea"/>
                <a:cs typeface="+mn-cs"/>
              </a:rPr>
              <a:t>WMO </a:t>
            </a:r>
            <a:r>
              <a:rPr kumimoji="0" lang="en-US" altLang="zh-CN" sz="3200" b="1" i="0" u="none" strike="noStrike" kern="1200" cap="none" spc="0" normalizeH="0" baseline="0" noProof="0" dirty="0" smtClean="0">
                <a:ln>
                  <a:noFill/>
                </a:ln>
                <a:solidFill>
                  <a:prstClr val="white"/>
                </a:solidFill>
                <a:effectLst/>
                <a:uLnTx/>
                <a:uFillTx/>
                <a:latin typeface="Calibri"/>
                <a:ea typeface="+mn-ea"/>
                <a:cs typeface="+mn-cs"/>
              </a:rPr>
              <a:t>Unified Data </a:t>
            </a:r>
            <a:r>
              <a:rPr lang="en-US" altLang="zh-CN" sz="3200" b="1" dirty="0">
                <a:solidFill>
                  <a:prstClr val="white"/>
                </a:solidFill>
                <a:latin typeface="Calibri"/>
              </a:rPr>
              <a:t>P</a:t>
            </a:r>
            <a:r>
              <a:rPr kumimoji="0" lang="en-US" altLang="zh-CN" sz="3200" b="1" i="0" u="none" strike="noStrike" kern="1200" cap="none" spc="0" normalizeH="0" baseline="0" noProof="0" dirty="0" err="1" smtClean="0">
                <a:ln>
                  <a:noFill/>
                </a:ln>
                <a:solidFill>
                  <a:prstClr val="white"/>
                </a:solidFill>
                <a:effectLst/>
                <a:uLnTx/>
                <a:uFillTx/>
                <a:latin typeface="Calibri"/>
                <a:ea typeface="+mn-ea"/>
                <a:cs typeface="+mn-cs"/>
              </a:rPr>
              <a:t>olicy</a:t>
            </a:r>
            <a:endParaRPr kumimoji="0" lang="aa-ET" sz="3200" b="1"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4937336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object 3"/>
          <p:cNvPicPr/>
          <p:nvPr/>
        </p:nvPicPr>
        <p:blipFill>
          <a:blip r:embed="rId3" cstate="print"/>
          <a:stretch>
            <a:fillRect/>
          </a:stretch>
        </p:blipFill>
        <p:spPr>
          <a:xfrm>
            <a:off x="5958605" y="1547367"/>
            <a:ext cx="1866488" cy="1893937"/>
          </a:xfrm>
          <a:prstGeom prst="rect">
            <a:avLst/>
          </a:prstGeom>
        </p:spPr>
      </p:pic>
      <p:pic>
        <p:nvPicPr>
          <p:cNvPr id="15" name="object 4"/>
          <p:cNvPicPr/>
          <p:nvPr/>
        </p:nvPicPr>
        <p:blipFill>
          <a:blip r:embed="rId4" cstate="print"/>
          <a:stretch>
            <a:fillRect/>
          </a:stretch>
        </p:blipFill>
        <p:spPr>
          <a:xfrm>
            <a:off x="6307331" y="4761077"/>
            <a:ext cx="1306191" cy="1283843"/>
          </a:xfrm>
          <a:prstGeom prst="rect">
            <a:avLst/>
          </a:prstGeom>
        </p:spPr>
      </p:pic>
      <p:sp>
        <p:nvSpPr>
          <p:cNvPr id="16" name="object 5"/>
          <p:cNvSpPr/>
          <p:nvPr/>
        </p:nvSpPr>
        <p:spPr>
          <a:xfrm>
            <a:off x="794397" y="1767585"/>
            <a:ext cx="4307840" cy="619125"/>
          </a:xfrm>
          <a:custGeom>
            <a:avLst/>
            <a:gdLst/>
            <a:ahLst/>
            <a:cxnLst/>
            <a:rect l="l" t="t" r="r" b="b"/>
            <a:pathLst>
              <a:path w="4307840" h="619125">
                <a:moveTo>
                  <a:pt x="4307446" y="618743"/>
                </a:moveTo>
                <a:lnTo>
                  <a:pt x="309384" y="618743"/>
                </a:lnTo>
                <a:lnTo>
                  <a:pt x="0" y="309372"/>
                </a:lnTo>
                <a:lnTo>
                  <a:pt x="309384" y="0"/>
                </a:lnTo>
                <a:lnTo>
                  <a:pt x="4307446" y="0"/>
                </a:lnTo>
                <a:lnTo>
                  <a:pt x="4307446" y="618743"/>
                </a:lnTo>
                <a:close/>
              </a:path>
            </a:pathLst>
          </a:custGeom>
          <a:ln w="25400">
            <a:solidFill>
              <a:srgbClr val="1B4170"/>
            </a:solidFill>
          </a:ln>
        </p:spPr>
        <p:txBody>
          <a:bodyPr wrap="square" lIns="0" tIns="0" rIns="0" bIns="0" rtlCol="0"/>
          <a:lstStyle/>
          <a:p>
            <a:endParaRPr/>
          </a:p>
        </p:txBody>
      </p:sp>
      <p:sp>
        <p:nvSpPr>
          <p:cNvPr id="17" name="object 6"/>
          <p:cNvSpPr txBox="1"/>
          <p:nvPr/>
        </p:nvSpPr>
        <p:spPr>
          <a:xfrm>
            <a:off x="1209547" y="1823465"/>
            <a:ext cx="3489960" cy="462915"/>
          </a:xfrm>
          <a:prstGeom prst="rect">
            <a:avLst/>
          </a:prstGeom>
        </p:spPr>
        <p:txBody>
          <a:bodyPr vert="horz" wrap="square" lIns="0" tIns="36195" rIns="0" bIns="0" rtlCol="0">
            <a:spAutoFit/>
          </a:bodyPr>
          <a:lstStyle/>
          <a:p>
            <a:pPr marL="12700" marR="5080">
              <a:lnSpc>
                <a:spcPts val="1639"/>
              </a:lnSpc>
              <a:spcBef>
                <a:spcPts val="285"/>
              </a:spcBef>
            </a:pPr>
            <a:r>
              <a:rPr sz="1500" dirty="0">
                <a:solidFill>
                  <a:srgbClr val="001F5F"/>
                </a:solidFill>
                <a:latin typeface="Calibri"/>
                <a:cs typeface="Calibri"/>
              </a:rPr>
              <a:t>Each</a:t>
            </a:r>
            <a:r>
              <a:rPr sz="1500" spc="-25" dirty="0">
                <a:solidFill>
                  <a:srgbClr val="001F5F"/>
                </a:solidFill>
                <a:latin typeface="Calibri"/>
                <a:cs typeface="Calibri"/>
              </a:rPr>
              <a:t> </a:t>
            </a:r>
            <a:r>
              <a:rPr sz="1500" dirty="0">
                <a:solidFill>
                  <a:srgbClr val="001F5F"/>
                </a:solidFill>
                <a:latin typeface="Calibri"/>
                <a:cs typeface="Calibri"/>
              </a:rPr>
              <a:t>WMO</a:t>
            </a:r>
            <a:r>
              <a:rPr sz="1500" spc="-30" dirty="0">
                <a:solidFill>
                  <a:srgbClr val="001F5F"/>
                </a:solidFill>
                <a:latin typeface="Calibri"/>
                <a:cs typeface="Calibri"/>
              </a:rPr>
              <a:t> </a:t>
            </a:r>
            <a:r>
              <a:rPr sz="1500" dirty="0">
                <a:solidFill>
                  <a:srgbClr val="001F5F"/>
                </a:solidFill>
                <a:latin typeface="Calibri"/>
                <a:cs typeface="Calibri"/>
              </a:rPr>
              <a:t>Member</a:t>
            </a:r>
            <a:r>
              <a:rPr sz="1500" spc="-45" dirty="0">
                <a:solidFill>
                  <a:srgbClr val="001F5F"/>
                </a:solidFill>
                <a:latin typeface="Calibri"/>
                <a:cs typeface="Calibri"/>
              </a:rPr>
              <a:t> </a:t>
            </a:r>
            <a:r>
              <a:rPr sz="1500" dirty="0">
                <a:solidFill>
                  <a:srgbClr val="001F5F"/>
                </a:solidFill>
                <a:latin typeface="Calibri"/>
                <a:cs typeface="Calibri"/>
              </a:rPr>
              <a:t>shall</a:t>
            </a:r>
            <a:r>
              <a:rPr sz="1500" spc="-40" dirty="0">
                <a:solidFill>
                  <a:srgbClr val="001F5F"/>
                </a:solidFill>
                <a:latin typeface="Calibri"/>
                <a:cs typeface="Calibri"/>
              </a:rPr>
              <a:t> </a:t>
            </a:r>
            <a:r>
              <a:rPr sz="1500" spc="-10" dirty="0">
                <a:solidFill>
                  <a:srgbClr val="001F5F"/>
                </a:solidFill>
                <a:latin typeface="Calibri"/>
                <a:cs typeface="Calibri"/>
              </a:rPr>
              <a:t>implement</a:t>
            </a:r>
            <a:r>
              <a:rPr sz="1500" spc="-45" dirty="0">
                <a:solidFill>
                  <a:srgbClr val="001F5F"/>
                </a:solidFill>
                <a:latin typeface="Calibri"/>
                <a:cs typeface="Calibri"/>
              </a:rPr>
              <a:t> </a:t>
            </a:r>
            <a:r>
              <a:rPr sz="1500" dirty="0">
                <a:solidFill>
                  <a:srgbClr val="001F5F"/>
                </a:solidFill>
                <a:latin typeface="Calibri"/>
                <a:cs typeface="Calibri"/>
              </a:rPr>
              <a:t>at</a:t>
            </a:r>
            <a:r>
              <a:rPr sz="1500" spc="-30" dirty="0">
                <a:solidFill>
                  <a:srgbClr val="001F5F"/>
                </a:solidFill>
                <a:latin typeface="Calibri"/>
                <a:cs typeface="Calibri"/>
              </a:rPr>
              <a:t> </a:t>
            </a:r>
            <a:r>
              <a:rPr sz="1500" spc="-10" dirty="0">
                <a:solidFill>
                  <a:srgbClr val="001F5F"/>
                </a:solidFill>
                <a:latin typeface="Calibri"/>
                <a:cs typeface="Calibri"/>
              </a:rPr>
              <a:t>least </a:t>
            </a:r>
            <a:r>
              <a:rPr sz="1500" dirty="0">
                <a:solidFill>
                  <a:srgbClr val="001F5F"/>
                </a:solidFill>
                <a:latin typeface="Calibri"/>
                <a:cs typeface="Calibri"/>
              </a:rPr>
              <a:t>one</a:t>
            </a:r>
            <a:r>
              <a:rPr sz="1500" spc="-35" dirty="0">
                <a:solidFill>
                  <a:srgbClr val="001F5F"/>
                </a:solidFill>
                <a:latin typeface="Calibri"/>
                <a:cs typeface="Calibri"/>
              </a:rPr>
              <a:t> </a:t>
            </a:r>
            <a:r>
              <a:rPr sz="1500" dirty="0">
                <a:solidFill>
                  <a:srgbClr val="001F5F"/>
                </a:solidFill>
                <a:latin typeface="Calibri"/>
                <a:cs typeface="Calibri"/>
              </a:rPr>
              <a:t>WIS2</a:t>
            </a:r>
            <a:r>
              <a:rPr sz="1500" spc="-20" dirty="0">
                <a:solidFill>
                  <a:srgbClr val="001F5F"/>
                </a:solidFill>
                <a:latin typeface="Calibri"/>
                <a:cs typeface="Calibri"/>
              </a:rPr>
              <a:t> </a:t>
            </a:r>
            <a:r>
              <a:rPr sz="1500" dirty="0">
                <a:solidFill>
                  <a:srgbClr val="001F5F"/>
                </a:solidFill>
                <a:latin typeface="Calibri"/>
                <a:cs typeface="Calibri"/>
              </a:rPr>
              <a:t>node</a:t>
            </a:r>
            <a:r>
              <a:rPr sz="1500" spc="-40" dirty="0">
                <a:solidFill>
                  <a:srgbClr val="001F5F"/>
                </a:solidFill>
                <a:latin typeface="Calibri"/>
                <a:cs typeface="Calibri"/>
              </a:rPr>
              <a:t> </a:t>
            </a:r>
            <a:r>
              <a:rPr sz="1500" dirty="0">
                <a:solidFill>
                  <a:srgbClr val="001F5F"/>
                </a:solidFill>
                <a:latin typeface="Calibri"/>
                <a:cs typeface="Calibri"/>
              </a:rPr>
              <a:t>to</a:t>
            </a:r>
            <a:r>
              <a:rPr sz="1500" spc="-25" dirty="0">
                <a:solidFill>
                  <a:srgbClr val="001F5F"/>
                </a:solidFill>
                <a:latin typeface="Calibri"/>
                <a:cs typeface="Calibri"/>
              </a:rPr>
              <a:t> </a:t>
            </a:r>
            <a:r>
              <a:rPr sz="1500" dirty="0">
                <a:solidFill>
                  <a:srgbClr val="001F5F"/>
                </a:solidFill>
                <a:latin typeface="Calibri"/>
                <a:cs typeface="Calibri"/>
              </a:rPr>
              <a:t>share</a:t>
            </a:r>
            <a:r>
              <a:rPr sz="1500" spc="-30" dirty="0">
                <a:solidFill>
                  <a:srgbClr val="001F5F"/>
                </a:solidFill>
                <a:latin typeface="Calibri"/>
                <a:cs typeface="Calibri"/>
              </a:rPr>
              <a:t> </a:t>
            </a:r>
            <a:r>
              <a:rPr sz="1500" dirty="0">
                <a:solidFill>
                  <a:srgbClr val="001F5F"/>
                </a:solidFill>
                <a:latin typeface="Calibri"/>
                <a:cs typeface="Calibri"/>
              </a:rPr>
              <a:t>data</a:t>
            </a:r>
            <a:r>
              <a:rPr sz="1500" spc="-30" dirty="0">
                <a:solidFill>
                  <a:srgbClr val="001F5F"/>
                </a:solidFill>
                <a:latin typeface="Calibri"/>
                <a:cs typeface="Calibri"/>
              </a:rPr>
              <a:t> </a:t>
            </a:r>
            <a:r>
              <a:rPr sz="1500" dirty="0">
                <a:solidFill>
                  <a:srgbClr val="001F5F"/>
                </a:solidFill>
                <a:latin typeface="Calibri"/>
                <a:cs typeface="Calibri"/>
              </a:rPr>
              <a:t>in</a:t>
            </a:r>
            <a:r>
              <a:rPr sz="1500" spc="-20" dirty="0">
                <a:solidFill>
                  <a:srgbClr val="001F5F"/>
                </a:solidFill>
                <a:latin typeface="Calibri"/>
                <a:cs typeface="Calibri"/>
              </a:rPr>
              <a:t> WIS2</a:t>
            </a:r>
            <a:endParaRPr sz="1500">
              <a:latin typeface="Calibri"/>
              <a:cs typeface="Calibri"/>
            </a:endParaRPr>
          </a:p>
        </p:txBody>
      </p:sp>
      <p:grpSp>
        <p:nvGrpSpPr>
          <p:cNvPr id="18" name="object 7"/>
          <p:cNvGrpSpPr/>
          <p:nvPr/>
        </p:nvGrpSpPr>
        <p:grpSpPr>
          <a:xfrm>
            <a:off x="472312" y="1754885"/>
            <a:ext cx="644525" cy="644525"/>
            <a:chOff x="472312" y="1754885"/>
            <a:chExt cx="644525" cy="644525"/>
          </a:xfrm>
        </p:grpSpPr>
        <p:pic>
          <p:nvPicPr>
            <p:cNvPr id="19" name="object 8"/>
            <p:cNvPicPr/>
            <p:nvPr/>
          </p:nvPicPr>
          <p:blipFill>
            <a:blip r:embed="rId5" cstate="print"/>
            <a:stretch>
              <a:fillRect/>
            </a:stretch>
          </p:blipFill>
          <p:spPr>
            <a:xfrm>
              <a:off x="485012" y="1767585"/>
              <a:ext cx="618769" cy="618743"/>
            </a:xfrm>
            <a:prstGeom prst="rect">
              <a:avLst/>
            </a:prstGeom>
          </p:spPr>
        </p:pic>
        <p:sp>
          <p:nvSpPr>
            <p:cNvPr id="20" name="object 9"/>
            <p:cNvSpPr/>
            <p:nvPr/>
          </p:nvSpPr>
          <p:spPr>
            <a:xfrm>
              <a:off x="485012" y="1767585"/>
              <a:ext cx="619125" cy="619125"/>
            </a:xfrm>
            <a:custGeom>
              <a:avLst/>
              <a:gdLst/>
              <a:ahLst/>
              <a:cxnLst/>
              <a:rect l="l" t="t" r="r" b="b"/>
              <a:pathLst>
                <a:path w="619125" h="619125">
                  <a:moveTo>
                    <a:pt x="0" y="309372"/>
                  </a:moveTo>
                  <a:lnTo>
                    <a:pt x="3354" y="263637"/>
                  </a:lnTo>
                  <a:lnTo>
                    <a:pt x="13099" y="219991"/>
                  </a:lnTo>
                  <a:lnTo>
                    <a:pt x="28755" y="178913"/>
                  </a:lnTo>
                  <a:lnTo>
                    <a:pt x="49844" y="140880"/>
                  </a:lnTo>
                  <a:lnTo>
                    <a:pt x="75887" y="106368"/>
                  </a:lnTo>
                  <a:lnTo>
                    <a:pt x="106406" y="75856"/>
                  </a:lnTo>
                  <a:lnTo>
                    <a:pt x="140922" y="49821"/>
                  </a:lnTo>
                  <a:lnTo>
                    <a:pt x="178957" y="28740"/>
                  </a:lnTo>
                  <a:lnTo>
                    <a:pt x="220031" y="13091"/>
                  </a:lnTo>
                  <a:lnTo>
                    <a:pt x="263666" y="3352"/>
                  </a:lnTo>
                  <a:lnTo>
                    <a:pt x="309384" y="0"/>
                  </a:lnTo>
                  <a:lnTo>
                    <a:pt x="355102" y="3352"/>
                  </a:lnTo>
                  <a:lnTo>
                    <a:pt x="398738" y="13091"/>
                  </a:lnTo>
                  <a:lnTo>
                    <a:pt x="439812" y="28740"/>
                  </a:lnTo>
                  <a:lnTo>
                    <a:pt x="477846" y="49821"/>
                  </a:lnTo>
                  <a:lnTo>
                    <a:pt x="512362" y="75856"/>
                  </a:lnTo>
                  <a:lnTo>
                    <a:pt x="542881" y="106368"/>
                  </a:lnTo>
                  <a:lnTo>
                    <a:pt x="568924" y="140880"/>
                  </a:lnTo>
                  <a:lnTo>
                    <a:pt x="590013" y="178913"/>
                  </a:lnTo>
                  <a:lnTo>
                    <a:pt x="605670" y="219991"/>
                  </a:lnTo>
                  <a:lnTo>
                    <a:pt x="615414" y="263637"/>
                  </a:lnTo>
                  <a:lnTo>
                    <a:pt x="618769" y="309372"/>
                  </a:lnTo>
                  <a:lnTo>
                    <a:pt x="615414" y="355078"/>
                  </a:lnTo>
                  <a:lnTo>
                    <a:pt x="605670" y="398705"/>
                  </a:lnTo>
                  <a:lnTo>
                    <a:pt x="590013" y="439775"/>
                  </a:lnTo>
                  <a:lnTo>
                    <a:pt x="568924" y="477807"/>
                  </a:lnTo>
                  <a:lnTo>
                    <a:pt x="542881" y="512323"/>
                  </a:lnTo>
                  <a:lnTo>
                    <a:pt x="512362" y="542844"/>
                  </a:lnTo>
                  <a:lnTo>
                    <a:pt x="477846" y="568890"/>
                  </a:lnTo>
                  <a:lnTo>
                    <a:pt x="439812" y="589982"/>
                  </a:lnTo>
                  <a:lnTo>
                    <a:pt x="398738" y="605641"/>
                  </a:lnTo>
                  <a:lnTo>
                    <a:pt x="355102" y="615388"/>
                  </a:lnTo>
                  <a:lnTo>
                    <a:pt x="309384" y="618743"/>
                  </a:lnTo>
                  <a:lnTo>
                    <a:pt x="263666" y="615388"/>
                  </a:lnTo>
                  <a:lnTo>
                    <a:pt x="220031" y="605641"/>
                  </a:lnTo>
                  <a:lnTo>
                    <a:pt x="178957" y="589982"/>
                  </a:lnTo>
                  <a:lnTo>
                    <a:pt x="140922" y="568890"/>
                  </a:lnTo>
                  <a:lnTo>
                    <a:pt x="106406" y="542844"/>
                  </a:lnTo>
                  <a:lnTo>
                    <a:pt x="75887" y="512323"/>
                  </a:lnTo>
                  <a:lnTo>
                    <a:pt x="49844" y="477807"/>
                  </a:lnTo>
                  <a:lnTo>
                    <a:pt x="28755" y="439775"/>
                  </a:lnTo>
                  <a:lnTo>
                    <a:pt x="13099" y="398705"/>
                  </a:lnTo>
                  <a:lnTo>
                    <a:pt x="3354" y="355078"/>
                  </a:lnTo>
                  <a:lnTo>
                    <a:pt x="0" y="309372"/>
                  </a:lnTo>
                  <a:close/>
                </a:path>
              </a:pathLst>
            </a:custGeom>
            <a:ln w="25399">
              <a:solidFill>
                <a:srgbClr val="1B4170"/>
              </a:solidFill>
            </a:ln>
          </p:spPr>
          <p:txBody>
            <a:bodyPr wrap="square" lIns="0" tIns="0" rIns="0" bIns="0" rtlCol="0"/>
            <a:lstStyle/>
            <a:p>
              <a:endParaRPr/>
            </a:p>
          </p:txBody>
        </p:sp>
      </p:grpSp>
      <p:sp>
        <p:nvSpPr>
          <p:cNvPr id="21" name="object 10"/>
          <p:cNvSpPr/>
          <p:nvPr/>
        </p:nvSpPr>
        <p:spPr>
          <a:xfrm>
            <a:off x="794397" y="2570988"/>
            <a:ext cx="4307840" cy="619125"/>
          </a:xfrm>
          <a:custGeom>
            <a:avLst/>
            <a:gdLst/>
            <a:ahLst/>
            <a:cxnLst/>
            <a:rect l="l" t="t" r="r" b="b"/>
            <a:pathLst>
              <a:path w="4307840" h="619125">
                <a:moveTo>
                  <a:pt x="4307446" y="618744"/>
                </a:moveTo>
                <a:lnTo>
                  <a:pt x="309384" y="618744"/>
                </a:lnTo>
                <a:lnTo>
                  <a:pt x="0" y="309372"/>
                </a:lnTo>
                <a:lnTo>
                  <a:pt x="309384" y="0"/>
                </a:lnTo>
                <a:lnTo>
                  <a:pt x="4307446" y="0"/>
                </a:lnTo>
                <a:lnTo>
                  <a:pt x="4307446" y="618744"/>
                </a:lnTo>
                <a:close/>
              </a:path>
            </a:pathLst>
          </a:custGeom>
          <a:ln w="25400">
            <a:solidFill>
              <a:srgbClr val="1B4170"/>
            </a:solidFill>
          </a:ln>
        </p:spPr>
        <p:txBody>
          <a:bodyPr wrap="square" lIns="0" tIns="0" rIns="0" bIns="0" rtlCol="0"/>
          <a:lstStyle/>
          <a:p>
            <a:endParaRPr/>
          </a:p>
        </p:txBody>
      </p:sp>
      <p:sp>
        <p:nvSpPr>
          <p:cNvPr id="22" name="object 11"/>
          <p:cNvSpPr txBox="1"/>
          <p:nvPr/>
        </p:nvSpPr>
        <p:spPr>
          <a:xfrm>
            <a:off x="1572260" y="2626867"/>
            <a:ext cx="3073400" cy="462915"/>
          </a:xfrm>
          <a:prstGeom prst="rect">
            <a:avLst/>
          </a:prstGeom>
        </p:spPr>
        <p:txBody>
          <a:bodyPr vert="horz" wrap="square" lIns="0" tIns="12700" rIns="0" bIns="0" rtlCol="0">
            <a:spAutoFit/>
          </a:bodyPr>
          <a:lstStyle/>
          <a:p>
            <a:pPr algn="ctr">
              <a:lnSpc>
                <a:spcPts val="1720"/>
              </a:lnSpc>
              <a:spcBef>
                <a:spcPts val="100"/>
              </a:spcBef>
            </a:pPr>
            <a:r>
              <a:rPr sz="1500" dirty="0">
                <a:solidFill>
                  <a:srgbClr val="001F5F"/>
                </a:solidFill>
                <a:latin typeface="Calibri"/>
                <a:cs typeface="Calibri"/>
              </a:rPr>
              <a:t>A</a:t>
            </a:r>
            <a:r>
              <a:rPr sz="1500" spc="-20" dirty="0">
                <a:solidFill>
                  <a:srgbClr val="001F5F"/>
                </a:solidFill>
                <a:latin typeface="Calibri"/>
                <a:cs typeface="Calibri"/>
              </a:rPr>
              <a:t> </a:t>
            </a:r>
            <a:r>
              <a:rPr sz="1500" dirty="0">
                <a:solidFill>
                  <a:srgbClr val="001F5F"/>
                </a:solidFill>
                <a:latin typeface="Calibri"/>
                <a:cs typeface="Calibri"/>
              </a:rPr>
              <a:t>WIS2</a:t>
            </a:r>
            <a:r>
              <a:rPr sz="1500" spc="-25" dirty="0">
                <a:solidFill>
                  <a:srgbClr val="001F5F"/>
                </a:solidFill>
                <a:latin typeface="Calibri"/>
                <a:cs typeface="Calibri"/>
              </a:rPr>
              <a:t> </a:t>
            </a:r>
            <a:r>
              <a:rPr sz="1500" dirty="0">
                <a:solidFill>
                  <a:srgbClr val="001F5F"/>
                </a:solidFill>
                <a:latin typeface="Calibri"/>
                <a:cs typeface="Calibri"/>
              </a:rPr>
              <a:t>node</a:t>
            </a:r>
            <a:r>
              <a:rPr sz="1500" spc="-30" dirty="0">
                <a:solidFill>
                  <a:srgbClr val="001F5F"/>
                </a:solidFill>
                <a:latin typeface="Calibri"/>
                <a:cs typeface="Calibri"/>
              </a:rPr>
              <a:t> </a:t>
            </a:r>
            <a:r>
              <a:rPr sz="1500" spc="-10" dirty="0">
                <a:solidFill>
                  <a:srgbClr val="001F5F"/>
                </a:solidFill>
                <a:latin typeface="Calibri"/>
                <a:cs typeface="Calibri"/>
              </a:rPr>
              <a:t>replaces</a:t>
            </a:r>
            <a:r>
              <a:rPr sz="1500" spc="-20" dirty="0">
                <a:solidFill>
                  <a:srgbClr val="001F5F"/>
                </a:solidFill>
                <a:latin typeface="Calibri"/>
                <a:cs typeface="Calibri"/>
              </a:rPr>
              <a:t> </a:t>
            </a:r>
            <a:r>
              <a:rPr sz="1500" dirty="0">
                <a:solidFill>
                  <a:srgbClr val="001F5F"/>
                </a:solidFill>
                <a:latin typeface="Calibri"/>
                <a:cs typeface="Calibri"/>
              </a:rPr>
              <a:t>the</a:t>
            </a:r>
            <a:r>
              <a:rPr sz="1500" spc="-20" dirty="0">
                <a:solidFill>
                  <a:srgbClr val="001F5F"/>
                </a:solidFill>
                <a:latin typeface="Calibri"/>
                <a:cs typeface="Calibri"/>
              </a:rPr>
              <a:t> </a:t>
            </a:r>
            <a:r>
              <a:rPr sz="1500" dirty="0">
                <a:solidFill>
                  <a:srgbClr val="001F5F"/>
                </a:solidFill>
                <a:latin typeface="Calibri"/>
                <a:cs typeface="Calibri"/>
              </a:rPr>
              <a:t>GTS</a:t>
            </a:r>
            <a:r>
              <a:rPr sz="1500" spc="-15" dirty="0">
                <a:solidFill>
                  <a:srgbClr val="001F5F"/>
                </a:solidFill>
                <a:latin typeface="Calibri"/>
                <a:cs typeface="Calibri"/>
              </a:rPr>
              <a:t> </a:t>
            </a:r>
            <a:r>
              <a:rPr sz="1500" spc="-10" dirty="0">
                <a:solidFill>
                  <a:srgbClr val="001F5F"/>
                </a:solidFill>
                <a:latin typeface="Calibri"/>
                <a:cs typeface="Calibri"/>
              </a:rPr>
              <a:t>Message</a:t>
            </a:r>
            <a:endParaRPr sz="1500" dirty="0">
              <a:latin typeface="Calibri"/>
              <a:cs typeface="Calibri"/>
            </a:endParaRPr>
          </a:p>
          <a:p>
            <a:pPr algn="ctr">
              <a:lnSpc>
                <a:spcPts val="1720"/>
              </a:lnSpc>
            </a:pPr>
            <a:r>
              <a:rPr sz="1500" spc="-10" dirty="0">
                <a:solidFill>
                  <a:srgbClr val="001F5F"/>
                </a:solidFill>
                <a:latin typeface="Calibri"/>
                <a:cs typeface="Calibri"/>
              </a:rPr>
              <a:t>Switching</a:t>
            </a:r>
            <a:r>
              <a:rPr sz="1500" dirty="0">
                <a:solidFill>
                  <a:srgbClr val="001F5F"/>
                </a:solidFill>
                <a:latin typeface="Calibri"/>
                <a:cs typeface="Calibri"/>
              </a:rPr>
              <a:t> </a:t>
            </a:r>
            <a:r>
              <a:rPr sz="1500" spc="-10" dirty="0">
                <a:solidFill>
                  <a:srgbClr val="001F5F"/>
                </a:solidFill>
                <a:latin typeface="Calibri"/>
                <a:cs typeface="Calibri"/>
              </a:rPr>
              <a:t>System</a:t>
            </a:r>
            <a:endParaRPr sz="1500" dirty="0">
              <a:latin typeface="Calibri"/>
              <a:cs typeface="Calibri"/>
            </a:endParaRPr>
          </a:p>
        </p:txBody>
      </p:sp>
      <p:grpSp>
        <p:nvGrpSpPr>
          <p:cNvPr id="23" name="object 12"/>
          <p:cNvGrpSpPr/>
          <p:nvPr/>
        </p:nvGrpSpPr>
        <p:grpSpPr>
          <a:xfrm>
            <a:off x="472312" y="2558288"/>
            <a:ext cx="644525" cy="644525"/>
            <a:chOff x="472312" y="2558288"/>
            <a:chExt cx="644525" cy="644525"/>
          </a:xfrm>
        </p:grpSpPr>
        <p:pic>
          <p:nvPicPr>
            <p:cNvPr id="24" name="object 13"/>
            <p:cNvPicPr/>
            <p:nvPr/>
          </p:nvPicPr>
          <p:blipFill>
            <a:blip r:embed="rId5" cstate="print"/>
            <a:stretch>
              <a:fillRect/>
            </a:stretch>
          </p:blipFill>
          <p:spPr>
            <a:xfrm>
              <a:off x="485012" y="2570988"/>
              <a:ext cx="618769" cy="618744"/>
            </a:xfrm>
            <a:prstGeom prst="rect">
              <a:avLst/>
            </a:prstGeom>
          </p:spPr>
        </p:pic>
        <p:sp>
          <p:nvSpPr>
            <p:cNvPr id="25" name="object 14"/>
            <p:cNvSpPr/>
            <p:nvPr/>
          </p:nvSpPr>
          <p:spPr>
            <a:xfrm>
              <a:off x="485012" y="2570988"/>
              <a:ext cx="619125" cy="619125"/>
            </a:xfrm>
            <a:custGeom>
              <a:avLst/>
              <a:gdLst/>
              <a:ahLst/>
              <a:cxnLst/>
              <a:rect l="l" t="t" r="r" b="b"/>
              <a:pathLst>
                <a:path w="619125" h="619125">
                  <a:moveTo>
                    <a:pt x="0" y="309372"/>
                  </a:moveTo>
                  <a:lnTo>
                    <a:pt x="3354" y="263665"/>
                  </a:lnTo>
                  <a:lnTo>
                    <a:pt x="13099" y="220038"/>
                  </a:lnTo>
                  <a:lnTo>
                    <a:pt x="28755" y="178968"/>
                  </a:lnTo>
                  <a:lnTo>
                    <a:pt x="49844" y="140936"/>
                  </a:lnTo>
                  <a:lnTo>
                    <a:pt x="75887" y="106420"/>
                  </a:lnTo>
                  <a:lnTo>
                    <a:pt x="106406" y="75899"/>
                  </a:lnTo>
                  <a:lnTo>
                    <a:pt x="140922" y="49853"/>
                  </a:lnTo>
                  <a:lnTo>
                    <a:pt x="178957" y="28761"/>
                  </a:lnTo>
                  <a:lnTo>
                    <a:pt x="220031" y="13102"/>
                  </a:lnTo>
                  <a:lnTo>
                    <a:pt x="263666" y="3355"/>
                  </a:lnTo>
                  <a:lnTo>
                    <a:pt x="309384" y="0"/>
                  </a:lnTo>
                  <a:lnTo>
                    <a:pt x="355102" y="3355"/>
                  </a:lnTo>
                  <a:lnTo>
                    <a:pt x="398738" y="13102"/>
                  </a:lnTo>
                  <a:lnTo>
                    <a:pt x="439812" y="28761"/>
                  </a:lnTo>
                  <a:lnTo>
                    <a:pt x="477846" y="49853"/>
                  </a:lnTo>
                  <a:lnTo>
                    <a:pt x="512362" y="75899"/>
                  </a:lnTo>
                  <a:lnTo>
                    <a:pt x="542881" y="106420"/>
                  </a:lnTo>
                  <a:lnTo>
                    <a:pt x="568924" y="140936"/>
                  </a:lnTo>
                  <a:lnTo>
                    <a:pt x="590013" y="178968"/>
                  </a:lnTo>
                  <a:lnTo>
                    <a:pt x="605670" y="220038"/>
                  </a:lnTo>
                  <a:lnTo>
                    <a:pt x="615414" y="263665"/>
                  </a:lnTo>
                  <a:lnTo>
                    <a:pt x="618769" y="309372"/>
                  </a:lnTo>
                  <a:lnTo>
                    <a:pt x="615414" y="355106"/>
                  </a:lnTo>
                  <a:lnTo>
                    <a:pt x="605670" y="398752"/>
                  </a:lnTo>
                  <a:lnTo>
                    <a:pt x="590013" y="439830"/>
                  </a:lnTo>
                  <a:lnTo>
                    <a:pt x="568924" y="477863"/>
                  </a:lnTo>
                  <a:lnTo>
                    <a:pt x="542881" y="512375"/>
                  </a:lnTo>
                  <a:lnTo>
                    <a:pt x="512362" y="542887"/>
                  </a:lnTo>
                  <a:lnTo>
                    <a:pt x="477846" y="568922"/>
                  </a:lnTo>
                  <a:lnTo>
                    <a:pt x="439812" y="590003"/>
                  </a:lnTo>
                  <a:lnTo>
                    <a:pt x="398738" y="605652"/>
                  </a:lnTo>
                  <a:lnTo>
                    <a:pt x="355102" y="615391"/>
                  </a:lnTo>
                  <a:lnTo>
                    <a:pt x="309384" y="618744"/>
                  </a:lnTo>
                  <a:lnTo>
                    <a:pt x="263666" y="615391"/>
                  </a:lnTo>
                  <a:lnTo>
                    <a:pt x="220031" y="605652"/>
                  </a:lnTo>
                  <a:lnTo>
                    <a:pt x="178957" y="590003"/>
                  </a:lnTo>
                  <a:lnTo>
                    <a:pt x="140922" y="568922"/>
                  </a:lnTo>
                  <a:lnTo>
                    <a:pt x="106406" y="542887"/>
                  </a:lnTo>
                  <a:lnTo>
                    <a:pt x="75887" y="512375"/>
                  </a:lnTo>
                  <a:lnTo>
                    <a:pt x="49844" y="477863"/>
                  </a:lnTo>
                  <a:lnTo>
                    <a:pt x="28755" y="439830"/>
                  </a:lnTo>
                  <a:lnTo>
                    <a:pt x="13099" y="398752"/>
                  </a:lnTo>
                  <a:lnTo>
                    <a:pt x="3354" y="355106"/>
                  </a:lnTo>
                  <a:lnTo>
                    <a:pt x="0" y="309372"/>
                  </a:lnTo>
                  <a:close/>
                </a:path>
              </a:pathLst>
            </a:custGeom>
            <a:ln w="25399">
              <a:solidFill>
                <a:srgbClr val="1B4170"/>
              </a:solidFill>
            </a:ln>
          </p:spPr>
          <p:txBody>
            <a:bodyPr wrap="square" lIns="0" tIns="0" rIns="0" bIns="0" rtlCol="0"/>
            <a:lstStyle/>
            <a:p>
              <a:endParaRPr/>
            </a:p>
          </p:txBody>
        </p:sp>
      </p:grpSp>
      <p:grpSp>
        <p:nvGrpSpPr>
          <p:cNvPr id="26" name="object 15"/>
          <p:cNvGrpSpPr/>
          <p:nvPr/>
        </p:nvGrpSpPr>
        <p:grpSpPr>
          <a:xfrm>
            <a:off x="781697" y="3361816"/>
            <a:ext cx="4333240" cy="644525"/>
            <a:chOff x="781697" y="3361816"/>
            <a:chExt cx="4333240" cy="644525"/>
          </a:xfrm>
        </p:grpSpPr>
        <p:sp>
          <p:nvSpPr>
            <p:cNvPr id="27" name="object 16"/>
            <p:cNvSpPr/>
            <p:nvPr/>
          </p:nvSpPr>
          <p:spPr>
            <a:xfrm>
              <a:off x="794397" y="3374516"/>
              <a:ext cx="4307840" cy="619125"/>
            </a:xfrm>
            <a:custGeom>
              <a:avLst/>
              <a:gdLst/>
              <a:ahLst/>
              <a:cxnLst/>
              <a:rect l="l" t="t" r="r" b="b"/>
              <a:pathLst>
                <a:path w="4307840" h="619125">
                  <a:moveTo>
                    <a:pt x="4307446" y="0"/>
                  </a:moveTo>
                  <a:lnTo>
                    <a:pt x="309384" y="0"/>
                  </a:lnTo>
                  <a:lnTo>
                    <a:pt x="0" y="309372"/>
                  </a:lnTo>
                  <a:lnTo>
                    <a:pt x="309384" y="618744"/>
                  </a:lnTo>
                  <a:lnTo>
                    <a:pt x="4307446" y="618744"/>
                  </a:lnTo>
                  <a:lnTo>
                    <a:pt x="4307446" y="0"/>
                  </a:lnTo>
                  <a:close/>
                </a:path>
              </a:pathLst>
            </a:custGeom>
            <a:solidFill>
              <a:srgbClr val="FFFFFF"/>
            </a:solidFill>
          </p:spPr>
          <p:txBody>
            <a:bodyPr wrap="square" lIns="0" tIns="0" rIns="0" bIns="0" rtlCol="0"/>
            <a:lstStyle/>
            <a:p>
              <a:endParaRPr/>
            </a:p>
          </p:txBody>
        </p:sp>
        <p:sp>
          <p:nvSpPr>
            <p:cNvPr id="28" name="object 17"/>
            <p:cNvSpPr/>
            <p:nvPr/>
          </p:nvSpPr>
          <p:spPr>
            <a:xfrm>
              <a:off x="794397" y="3374516"/>
              <a:ext cx="4307840" cy="619125"/>
            </a:xfrm>
            <a:custGeom>
              <a:avLst/>
              <a:gdLst/>
              <a:ahLst/>
              <a:cxnLst/>
              <a:rect l="l" t="t" r="r" b="b"/>
              <a:pathLst>
                <a:path w="4307840" h="619125">
                  <a:moveTo>
                    <a:pt x="4307446" y="618744"/>
                  </a:moveTo>
                  <a:lnTo>
                    <a:pt x="309384" y="618744"/>
                  </a:lnTo>
                  <a:lnTo>
                    <a:pt x="0" y="309372"/>
                  </a:lnTo>
                  <a:lnTo>
                    <a:pt x="309384" y="0"/>
                  </a:lnTo>
                  <a:lnTo>
                    <a:pt x="4307446" y="0"/>
                  </a:lnTo>
                  <a:lnTo>
                    <a:pt x="4307446" y="618744"/>
                  </a:lnTo>
                  <a:close/>
                </a:path>
              </a:pathLst>
            </a:custGeom>
            <a:ln w="25400">
              <a:solidFill>
                <a:srgbClr val="1B4170"/>
              </a:solidFill>
            </a:ln>
          </p:spPr>
          <p:txBody>
            <a:bodyPr wrap="square" lIns="0" tIns="0" rIns="0" bIns="0" rtlCol="0"/>
            <a:lstStyle/>
            <a:p>
              <a:endParaRPr/>
            </a:p>
          </p:txBody>
        </p:sp>
      </p:grpSp>
      <p:sp>
        <p:nvSpPr>
          <p:cNvPr id="29" name="object 18"/>
          <p:cNvSpPr txBox="1"/>
          <p:nvPr/>
        </p:nvSpPr>
        <p:spPr>
          <a:xfrm>
            <a:off x="1307083" y="3430651"/>
            <a:ext cx="3603625" cy="462915"/>
          </a:xfrm>
          <a:prstGeom prst="rect">
            <a:avLst/>
          </a:prstGeom>
        </p:spPr>
        <p:txBody>
          <a:bodyPr vert="horz" wrap="square" lIns="0" tIns="36195" rIns="0" bIns="0" rtlCol="0">
            <a:spAutoFit/>
          </a:bodyPr>
          <a:lstStyle/>
          <a:p>
            <a:pPr marL="1603375" marR="5080" indent="-1591310">
              <a:lnSpc>
                <a:spcPts val="1639"/>
              </a:lnSpc>
              <a:spcBef>
                <a:spcPts val="285"/>
              </a:spcBef>
            </a:pPr>
            <a:r>
              <a:rPr sz="1500" dirty="0">
                <a:solidFill>
                  <a:srgbClr val="001F5F"/>
                </a:solidFill>
                <a:latin typeface="Calibri"/>
                <a:cs typeface="Calibri"/>
              </a:rPr>
              <a:t>Data</a:t>
            </a:r>
            <a:r>
              <a:rPr sz="1500" spc="-35" dirty="0">
                <a:solidFill>
                  <a:srgbClr val="001F5F"/>
                </a:solidFill>
                <a:latin typeface="Calibri"/>
                <a:cs typeface="Calibri"/>
              </a:rPr>
              <a:t> </a:t>
            </a:r>
            <a:r>
              <a:rPr sz="1500" dirty="0">
                <a:solidFill>
                  <a:srgbClr val="001F5F"/>
                </a:solidFill>
                <a:latin typeface="Calibri"/>
                <a:cs typeface="Calibri"/>
              </a:rPr>
              <a:t>and</a:t>
            </a:r>
            <a:r>
              <a:rPr sz="1500" spc="-30" dirty="0">
                <a:solidFill>
                  <a:srgbClr val="001F5F"/>
                </a:solidFill>
                <a:latin typeface="Calibri"/>
                <a:cs typeface="Calibri"/>
              </a:rPr>
              <a:t> </a:t>
            </a:r>
            <a:r>
              <a:rPr sz="1500" spc="-10" dirty="0">
                <a:solidFill>
                  <a:srgbClr val="001F5F"/>
                </a:solidFill>
                <a:latin typeface="Calibri"/>
                <a:cs typeface="Calibri"/>
              </a:rPr>
              <a:t>metadata</a:t>
            </a:r>
            <a:r>
              <a:rPr sz="1500" spc="-35" dirty="0">
                <a:solidFill>
                  <a:srgbClr val="001F5F"/>
                </a:solidFill>
                <a:latin typeface="Calibri"/>
                <a:cs typeface="Calibri"/>
              </a:rPr>
              <a:t> </a:t>
            </a:r>
            <a:r>
              <a:rPr sz="1500" dirty="0">
                <a:solidFill>
                  <a:srgbClr val="001F5F"/>
                </a:solidFill>
                <a:latin typeface="Calibri"/>
                <a:cs typeface="Calibri"/>
              </a:rPr>
              <a:t>are</a:t>
            </a:r>
            <a:r>
              <a:rPr sz="1500" spc="-35" dirty="0">
                <a:solidFill>
                  <a:srgbClr val="001F5F"/>
                </a:solidFill>
                <a:latin typeface="Calibri"/>
                <a:cs typeface="Calibri"/>
              </a:rPr>
              <a:t> </a:t>
            </a:r>
            <a:r>
              <a:rPr sz="1500" dirty="0">
                <a:solidFill>
                  <a:srgbClr val="001F5F"/>
                </a:solidFill>
                <a:latin typeface="Calibri"/>
                <a:cs typeface="Calibri"/>
              </a:rPr>
              <a:t>shared</a:t>
            </a:r>
            <a:r>
              <a:rPr sz="1500" spc="-35" dirty="0">
                <a:solidFill>
                  <a:srgbClr val="001F5F"/>
                </a:solidFill>
                <a:latin typeface="Calibri"/>
                <a:cs typeface="Calibri"/>
              </a:rPr>
              <a:t> </a:t>
            </a:r>
            <a:r>
              <a:rPr sz="1500" dirty="0">
                <a:solidFill>
                  <a:srgbClr val="001F5F"/>
                </a:solidFill>
                <a:latin typeface="Calibri"/>
                <a:cs typeface="Calibri"/>
              </a:rPr>
              <a:t>through</a:t>
            </a:r>
            <a:r>
              <a:rPr sz="1500" spc="-50" dirty="0">
                <a:solidFill>
                  <a:srgbClr val="001F5F"/>
                </a:solidFill>
                <a:latin typeface="Calibri"/>
                <a:cs typeface="Calibri"/>
              </a:rPr>
              <a:t> </a:t>
            </a:r>
            <a:r>
              <a:rPr sz="1500" dirty="0">
                <a:solidFill>
                  <a:srgbClr val="001F5F"/>
                </a:solidFill>
                <a:latin typeface="Calibri"/>
                <a:cs typeface="Calibri"/>
              </a:rPr>
              <a:t>a</a:t>
            </a:r>
            <a:r>
              <a:rPr sz="1500" spc="-35" dirty="0">
                <a:solidFill>
                  <a:srgbClr val="001F5F"/>
                </a:solidFill>
                <a:latin typeface="Calibri"/>
                <a:cs typeface="Calibri"/>
              </a:rPr>
              <a:t> </a:t>
            </a:r>
            <a:r>
              <a:rPr sz="1500" spc="-20" dirty="0">
                <a:solidFill>
                  <a:srgbClr val="001F5F"/>
                </a:solidFill>
                <a:latin typeface="Calibri"/>
                <a:cs typeface="Calibri"/>
              </a:rPr>
              <a:t>WIS2 node</a:t>
            </a:r>
            <a:endParaRPr sz="1500">
              <a:latin typeface="Calibri"/>
              <a:cs typeface="Calibri"/>
            </a:endParaRPr>
          </a:p>
        </p:txBody>
      </p:sp>
      <p:grpSp>
        <p:nvGrpSpPr>
          <p:cNvPr id="30" name="object 19"/>
          <p:cNvGrpSpPr/>
          <p:nvPr/>
        </p:nvGrpSpPr>
        <p:grpSpPr>
          <a:xfrm>
            <a:off x="472312" y="3361816"/>
            <a:ext cx="644525" cy="644525"/>
            <a:chOff x="472312" y="3361816"/>
            <a:chExt cx="644525" cy="644525"/>
          </a:xfrm>
        </p:grpSpPr>
        <p:pic>
          <p:nvPicPr>
            <p:cNvPr id="31" name="object 20"/>
            <p:cNvPicPr/>
            <p:nvPr/>
          </p:nvPicPr>
          <p:blipFill>
            <a:blip r:embed="rId5" cstate="print"/>
            <a:stretch>
              <a:fillRect/>
            </a:stretch>
          </p:blipFill>
          <p:spPr>
            <a:xfrm>
              <a:off x="485012" y="3374516"/>
              <a:ext cx="618769" cy="618744"/>
            </a:xfrm>
            <a:prstGeom prst="rect">
              <a:avLst/>
            </a:prstGeom>
          </p:spPr>
        </p:pic>
        <p:sp>
          <p:nvSpPr>
            <p:cNvPr id="32" name="object 21"/>
            <p:cNvSpPr/>
            <p:nvPr/>
          </p:nvSpPr>
          <p:spPr>
            <a:xfrm>
              <a:off x="485012" y="3374516"/>
              <a:ext cx="619125" cy="619125"/>
            </a:xfrm>
            <a:custGeom>
              <a:avLst/>
              <a:gdLst/>
              <a:ahLst/>
              <a:cxnLst/>
              <a:rect l="l" t="t" r="r" b="b"/>
              <a:pathLst>
                <a:path w="619125" h="619125">
                  <a:moveTo>
                    <a:pt x="0" y="309372"/>
                  </a:moveTo>
                  <a:lnTo>
                    <a:pt x="3354" y="263637"/>
                  </a:lnTo>
                  <a:lnTo>
                    <a:pt x="13099" y="219991"/>
                  </a:lnTo>
                  <a:lnTo>
                    <a:pt x="28755" y="178913"/>
                  </a:lnTo>
                  <a:lnTo>
                    <a:pt x="49844" y="140880"/>
                  </a:lnTo>
                  <a:lnTo>
                    <a:pt x="75887" y="106368"/>
                  </a:lnTo>
                  <a:lnTo>
                    <a:pt x="106406" y="75856"/>
                  </a:lnTo>
                  <a:lnTo>
                    <a:pt x="140922" y="49821"/>
                  </a:lnTo>
                  <a:lnTo>
                    <a:pt x="178957" y="28740"/>
                  </a:lnTo>
                  <a:lnTo>
                    <a:pt x="220031" y="13091"/>
                  </a:lnTo>
                  <a:lnTo>
                    <a:pt x="263666" y="3352"/>
                  </a:lnTo>
                  <a:lnTo>
                    <a:pt x="309384" y="0"/>
                  </a:lnTo>
                  <a:lnTo>
                    <a:pt x="355102" y="3352"/>
                  </a:lnTo>
                  <a:lnTo>
                    <a:pt x="398738" y="13091"/>
                  </a:lnTo>
                  <a:lnTo>
                    <a:pt x="439812" y="28740"/>
                  </a:lnTo>
                  <a:lnTo>
                    <a:pt x="477846" y="49821"/>
                  </a:lnTo>
                  <a:lnTo>
                    <a:pt x="512362" y="75856"/>
                  </a:lnTo>
                  <a:lnTo>
                    <a:pt x="542881" y="106368"/>
                  </a:lnTo>
                  <a:lnTo>
                    <a:pt x="568924" y="140880"/>
                  </a:lnTo>
                  <a:lnTo>
                    <a:pt x="590013" y="178913"/>
                  </a:lnTo>
                  <a:lnTo>
                    <a:pt x="605670" y="219991"/>
                  </a:lnTo>
                  <a:lnTo>
                    <a:pt x="615414" y="263637"/>
                  </a:lnTo>
                  <a:lnTo>
                    <a:pt x="618769" y="309372"/>
                  </a:lnTo>
                  <a:lnTo>
                    <a:pt x="615414" y="355078"/>
                  </a:lnTo>
                  <a:lnTo>
                    <a:pt x="605670" y="398705"/>
                  </a:lnTo>
                  <a:lnTo>
                    <a:pt x="590013" y="439775"/>
                  </a:lnTo>
                  <a:lnTo>
                    <a:pt x="568924" y="477807"/>
                  </a:lnTo>
                  <a:lnTo>
                    <a:pt x="542881" y="512323"/>
                  </a:lnTo>
                  <a:lnTo>
                    <a:pt x="512362" y="542844"/>
                  </a:lnTo>
                  <a:lnTo>
                    <a:pt x="477846" y="568890"/>
                  </a:lnTo>
                  <a:lnTo>
                    <a:pt x="439812" y="589982"/>
                  </a:lnTo>
                  <a:lnTo>
                    <a:pt x="398738" y="605641"/>
                  </a:lnTo>
                  <a:lnTo>
                    <a:pt x="355102" y="615388"/>
                  </a:lnTo>
                  <a:lnTo>
                    <a:pt x="309384" y="618744"/>
                  </a:lnTo>
                  <a:lnTo>
                    <a:pt x="263666" y="615388"/>
                  </a:lnTo>
                  <a:lnTo>
                    <a:pt x="220031" y="605641"/>
                  </a:lnTo>
                  <a:lnTo>
                    <a:pt x="178957" y="589982"/>
                  </a:lnTo>
                  <a:lnTo>
                    <a:pt x="140922" y="568890"/>
                  </a:lnTo>
                  <a:lnTo>
                    <a:pt x="106406" y="542844"/>
                  </a:lnTo>
                  <a:lnTo>
                    <a:pt x="75887" y="512323"/>
                  </a:lnTo>
                  <a:lnTo>
                    <a:pt x="49844" y="477807"/>
                  </a:lnTo>
                  <a:lnTo>
                    <a:pt x="28755" y="439775"/>
                  </a:lnTo>
                  <a:lnTo>
                    <a:pt x="13099" y="398705"/>
                  </a:lnTo>
                  <a:lnTo>
                    <a:pt x="3354" y="355078"/>
                  </a:lnTo>
                  <a:lnTo>
                    <a:pt x="0" y="309372"/>
                  </a:lnTo>
                  <a:close/>
                </a:path>
              </a:pathLst>
            </a:custGeom>
            <a:ln w="25399">
              <a:solidFill>
                <a:srgbClr val="1B4170"/>
              </a:solidFill>
            </a:ln>
          </p:spPr>
          <p:txBody>
            <a:bodyPr wrap="square" lIns="0" tIns="0" rIns="0" bIns="0" rtlCol="0"/>
            <a:lstStyle/>
            <a:p>
              <a:endParaRPr/>
            </a:p>
          </p:txBody>
        </p:sp>
      </p:grpSp>
      <p:grpSp>
        <p:nvGrpSpPr>
          <p:cNvPr id="33" name="object 22"/>
          <p:cNvGrpSpPr/>
          <p:nvPr/>
        </p:nvGrpSpPr>
        <p:grpSpPr>
          <a:xfrm>
            <a:off x="781697" y="4165219"/>
            <a:ext cx="4333240" cy="644525"/>
            <a:chOff x="781697" y="4165219"/>
            <a:chExt cx="4333240" cy="644525"/>
          </a:xfrm>
        </p:grpSpPr>
        <p:sp>
          <p:nvSpPr>
            <p:cNvPr id="34" name="object 23"/>
            <p:cNvSpPr/>
            <p:nvPr/>
          </p:nvSpPr>
          <p:spPr>
            <a:xfrm>
              <a:off x="794397" y="4177919"/>
              <a:ext cx="4307840" cy="619125"/>
            </a:xfrm>
            <a:custGeom>
              <a:avLst/>
              <a:gdLst/>
              <a:ahLst/>
              <a:cxnLst/>
              <a:rect l="l" t="t" r="r" b="b"/>
              <a:pathLst>
                <a:path w="4307840" h="619125">
                  <a:moveTo>
                    <a:pt x="4307446" y="0"/>
                  </a:moveTo>
                  <a:lnTo>
                    <a:pt x="309384" y="0"/>
                  </a:lnTo>
                  <a:lnTo>
                    <a:pt x="0" y="309371"/>
                  </a:lnTo>
                  <a:lnTo>
                    <a:pt x="309384" y="618870"/>
                  </a:lnTo>
                  <a:lnTo>
                    <a:pt x="4307446" y="618870"/>
                  </a:lnTo>
                  <a:lnTo>
                    <a:pt x="4307446" y="0"/>
                  </a:lnTo>
                  <a:close/>
                </a:path>
              </a:pathLst>
            </a:custGeom>
            <a:solidFill>
              <a:srgbClr val="FFFFFF"/>
            </a:solidFill>
          </p:spPr>
          <p:txBody>
            <a:bodyPr wrap="square" lIns="0" tIns="0" rIns="0" bIns="0" rtlCol="0"/>
            <a:lstStyle/>
            <a:p>
              <a:endParaRPr/>
            </a:p>
          </p:txBody>
        </p:sp>
        <p:sp>
          <p:nvSpPr>
            <p:cNvPr id="35" name="object 24"/>
            <p:cNvSpPr/>
            <p:nvPr/>
          </p:nvSpPr>
          <p:spPr>
            <a:xfrm>
              <a:off x="794397" y="4177919"/>
              <a:ext cx="4307840" cy="619125"/>
            </a:xfrm>
            <a:custGeom>
              <a:avLst/>
              <a:gdLst/>
              <a:ahLst/>
              <a:cxnLst/>
              <a:rect l="l" t="t" r="r" b="b"/>
              <a:pathLst>
                <a:path w="4307840" h="619125">
                  <a:moveTo>
                    <a:pt x="4307446" y="618870"/>
                  </a:moveTo>
                  <a:lnTo>
                    <a:pt x="309384" y="618870"/>
                  </a:lnTo>
                  <a:lnTo>
                    <a:pt x="0" y="309371"/>
                  </a:lnTo>
                  <a:lnTo>
                    <a:pt x="309384" y="0"/>
                  </a:lnTo>
                  <a:lnTo>
                    <a:pt x="4307446" y="0"/>
                  </a:lnTo>
                  <a:lnTo>
                    <a:pt x="4307446" y="618870"/>
                  </a:lnTo>
                  <a:close/>
                </a:path>
              </a:pathLst>
            </a:custGeom>
            <a:ln w="25400">
              <a:solidFill>
                <a:srgbClr val="1B4170"/>
              </a:solidFill>
            </a:ln>
          </p:spPr>
          <p:txBody>
            <a:bodyPr wrap="square" lIns="0" tIns="0" rIns="0" bIns="0" rtlCol="0"/>
            <a:lstStyle/>
            <a:p>
              <a:endParaRPr/>
            </a:p>
          </p:txBody>
        </p:sp>
      </p:grpSp>
      <p:sp>
        <p:nvSpPr>
          <p:cNvPr id="36" name="object 25"/>
          <p:cNvSpPr txBox="1"/>
          <p:nvPr/>
        </p:nvSpPr>
        <p:spPr>
          <a:xfrm>
            <a:off x="1314703" y="4233748"/>
            <a:ext cx="3588385" cy="463550"/>
          </a:xfrm>
          <a:prstGeom prst="rect">
            <a:avLst/>
          </a:prstGeom>
        </p:spPr>
        <p:txBody>
          <a:bodyPr vert="horz" wrap="square" lIns="0" tIns="12700" rIns="0" bIns="0" rtlCol="0">
            <a:spAutoFit/>
          </a:bodyPr>
          <a:lstStyle/>
          <a:p>
            <a:pPr marL="12700">
              <a:lnSpc>
                <a:spcPts val="1725"/>
              </a:lnSpc>
              <a:spcBef>
                <a:spcPts val="100"/>
              </a:spcBef>
            </a:pPr>
            <a:r>
              <a:rPr sz="1500" dirty="0">
                <a:solidFill>
                  <a:srgbClr val="001F5F"/>
                </a:solidFill>
                <a:latin typeface="Calibri"/>
                <a:cs typeface="Calibri"/>
              </a:rPr>
              <a:t>A</a:t>
            </a:r>
            <a:r>
              <a:rPr sz="1500" spc="-15" dirty="0">
                <a:solidFill>
                  <a:srgbClr val="001F5F"/>
                </a:solidFill>
                <a:latin typeface="Calibri"/>
                <a:cs typeface="Calibri"/>
              </a:rPr>
              <a:t> </a:t>
            </a:r>
            <a:r>
              <a:rPr sz="1500" dirty="0">
                <a:solidFill>
                  <a:srgbClr val="001F5F"/>
                </a:solidFill>
                <a:latin typeface="Calibri"/>
                <a:cs typeface="Calibri"/>
              </a:rPr>
              <a:t>WIS2</a:t>
            </a:r>
            <a:r>
              <a:rPr sz="1500" spc="-25" dirty="0">
                <a:solidFill>
                  <a:srgbClr val="001F5F"/>
                </a:solidFill>
                <a:latin typeface="Calibri"/>
                <a:cs typeface="Calibri"/>
              </a:rPr>
              <a:t> </a:t>
            </a:r>
            <a:r>
              <a:rPr sz="1500" dirty="0">
                <a:solidFill>
                  <a:srgbClr val="001F5F"/>
                </a:solidFill>
                <a:latin typeface="Calibri"/>
                <a:cs typeface="Calibri"/>
              </a:rPr>
              <a:t>Node</a:t>
            </a:r>
            <a:r>
              <a:rPr sz="1500" spc="-20" dirty="0">
                <a:solidFill>
                  <a:srgbClr val="001F5F"/>
                </a:solidFill>
                <a:latin typeface="Calibri"/>
                <a:cs typeface="Calibri"/>
              </a:rPr>
              <a:t> </a:t>
            </a:r>
            <a:r>
              <a:rPr sz="1500" dirty="0">
                <a:solidFill>
                  <a:srgbClr val="001F5F"/>
                </a:solidFill>
                <a:latin typeface="Calibri"/>
                <a:cs typeface="Calibri"/>
              </a:rPr>
              <a:t>shares</a:t>
            </a:r>
            <a:r>
              <a:rPr sz="1500" spc="-25" dirty="0">
                <a:solidFill>
                  <a:srgbClr val="001F5F"/>
                </a:solidFill>
                <a:latin typeface="Calibri"/>
                <a:cs typeface="Calibri"/>
              </a:rPr>
              <a:t> </a:t>
            </a:r>
            <a:r>
              <a:rPr sz="1500" dirty="0">
                <a:solidFill>
                  <a:srgbClr val="001F5F"/>
                </a:solidFill>
                <a:latin typeface="Calibri"/>
                <a:cs typeface="Calibri"/>
              </a:rPr>
              <a:t>data</a:t>
            </a:r>
            <a:r>
              <a:rPr sz="1500" spc="-15" dirty="0">
                <a:solidFill>
                  <a:srgbClr val="001F5F"/>
                </a:solidFill>
                <a:latin typeface="Calibri"/>
                <a:cs typeface="Calibri"/>
              </a:rPr>
              <a:t> </a:t>
            </a:r>
            <a:r>
              <a:rPr sz="1500" dirty="0">
                <a:solidFill>
                  <a:srgbClr val="001F5F"/>
                </a:solidFill>
                <a:latin typeface="Calibri"/>
                <a:cs typeface="Calibri"/>
              </a:rPr>
              <a:t>via</a:t>
            </a:r>
            <a:r>
              <a:rPr sz="1500" spc="-10" dirty="0">
                <a:solidFill>
                  <a:srgbClr val="001F5F"/>
                </a:solidFill>
                <a:latin typeface="Calibri"/>
                <a:cs typeface="Calibri"/>
              </a:rPr>
              <a:t> </a:t>
            </a:r>
            <a:r>
              <a:rPr sz="1500" dirty="0">
                <a:solidFill>
                  <a:srgbClr val="001F5F"/>
                </a:solidFill>
                <a:latin typeface="Calibri"/>
                <a:cs typeface="Calibri"/>
              </a:rPr>
              <a:t>an</a:t>
            </a:r>
            <a:r>
              <a:rPr sz="1500" spc="-20" dirty="0">
                <a:solidFill>
                  <a:srgbClr val="001F5F"/>
                </a:solidFill>
                <a:latin typeface="Calibri"/>
                <a:cs typeface="Calibri"/>
              </a:rPr>
              <a:t> </a:t>
            </a:r>
            <a:r>
              <a:rPr sz="1500" dirty="0">
                <a:solidFill>
                  <a:srgbClr val="001F5F"/>
                </a:solidFill>
                <a:latin typeface="Calibri"/>
                <a:cs typeface="Calibri"/>
              </a:rPr>
              <a:t>HTTPS</a:t>
            </a:r>
            <a:r>
              <a:rPr sz="1500" spc="-35" dirty="0">
                <a:solidFill>
                  <a:srgbClr val="001F5F"/>
                </a:solidFill>
                <a:latin typeface="Calibri"/>
                <a:cs typeface="Calibri"/>
              </a:rPr>
              <a:t> </a:t>
            </a:r>
            <a:r>
              <a:rPr sz="1500" spc="-10" dirty="0">
                <a:solidFill>
                  <a:srgbClr val="001F5F"/>
                </a:solidFill>
                <a:latin typeface="Calibri"/>
                <a:cs typeface="Calibri"/>
              </a:rPr>
              <a:t>service</a:t>
            </a:r>
            <a:endParaRPr sz="1500">
              <a:latin typeface="Calibri"/>
              <a:cs typeface="Calibri"/>
            </a:endParaRPr>
          </a:p>
          <a:p>
            <a:pPr marL="81280">
              <a:lnSpc>
                <a:spcPts val="1725"/>
              </a:lnSpc>
            </a:pPr>
            <a:r>
              <a:rPr sz="1500" dirty="0">
                <a:solidFill>
                  <a:srgbClr val="001F5F"/>
                </a:solidFill>
                <a:latin typeface="Calibri"/>
                <a:cs typeface="Calibri"/>
              </a:rPr>
              <a:t>and</a:t>
            </a:r>
            <a:r>
              <a:rPr sz="1500" spc="-25" dirty="0">
                <a:solidFill>
                  <a:srgbClr val="001F5F"/>
                </a:solidFill>
                <a:latin typeface="Calibri"/>
                <a:cs typeface="Calibri"/>
              </a:rPr>
              <a:t> </a:t>
            </a:r>
            <a:r>
              <a:rPr sz="1500" dirty="0">
                <a:solidFill>
                  <a:srgbClr val="001F5F"/>
                </a:solidFill>
                <a:latin typeface="Calibri"/>
                <a:cs typeface="Calibri"/>
              </a:rPr>
              <a:t>sends</a:t>
            </a:r>
            <a:r>
              <a:rPr sz="1500" spc="-20" dirty="0">
                <a:solidFill>
                  <a:srgbClr val="001F5F"/>
                </a:solidFill>
                <a:latin typeface="Calibri"/>
                <a:cs typeface="Calibri"/>
              </a:rPr>
              <a:t> </a:t>
            </a:r>
            <a:r>
              <a:rPr sz="1500" spc="-10" dirty="0">
                <a:solidFill>
                  <a:srgbClr val="001F5F"/>
                </a:solidFill>
                <a:latin typeface="Calibri"/>
                <a:cs typeface="Calibri"/>
              </a:rPr>
              <a:t>notifications</a:t>
            </a:r>
            <a:r>
              <a:rPr sz="1500" spc="-35" dirty="0">
                <a:solidFill>
                  <a:srgbClr val="001F5F"/>
                </a:solidFill>
                <a:latin typeface="Calibri"/>
                <a:cs typeface="Calibri"/>
              </a:rPr>
              <a:t> </a:t>
            </a:r>
            <a:r>
              <a:rPr sz="1500" dirty="0">
                <a:solidFill>
                  <a:srgbClr val="001F5F"/>
                </a:solidFill>
                <a:latin typeface="Calibri"/>
                <a:cs typeface="Calibri"/>
              </a:rPr>
              <a:t>to</a:t>
            </a:r>
            <a:r>
              <a:rPr sz="1500" spc="-20" dirty="0">
                <a:solidFill>
                  <a:srgbClr val="001F5F"/>
                </a:solidFill>
                <a:latin typeface="Calibri"/>
                <a:cs typeface="Calibri"/>
              </a:rPr>
              <a:t> </a:t>
            </a:r>
            <a:r>
              <a:rPr sz="1500" dirty="0">
                <a:solidFill>
                  <a:srgbClr val="001F5F"/>
                </a:solidFill>
                <a:latin typeface="Calibri"/>
                <a:cs typeface="Calibri"/>
              </a:rPr>
              <a:t>MQTT</a:t>
            </a:r>
            <a:r>
              <a:rPr sz="1500" spc="-15" dirty="0">
                <a:solidFill>
                  <a:srgbClr val="001F5F"/>
                </a:solidFill>
                <a:latin typeface="Calibri"/>
                <a:cs typeface="Calibri"/>
              </a:rPr>
              <a:t> </a:t>
            </a:r>
            <a:r>
              <a:rPr sz="1500" spc="-10" dirty="0">
                <a:solidFill>
                  <a:srgbClr val="001F5F"/>
                </a:solidFill>
                <a:latin typeface="Calibri"/>
                <a:cs typeface="Calibri"/>
              </a:rPr>
              <a:t>subscribers</a:t>
            </a:r>
            <a:endParaRPr sz="1500">
              <a:latin typeface="Calibri"/>
              <a:cs typeface="Calibri"/>
            </a:endParaRPr>
          </a:p>
        </p:txBody>
      </p:sp>
      <p:grpSp>
        <p:nvGrpSpPr>
          <p:cNvPr id="37" name="object 26"/>
          <p:cNvGrpSpPr/>
          <p:nvPr/>
        </p:nvGrpSpPr>
        <p:grpSpPr>
          <a:xfrm>
            <a:off x="472312" y="4165219"/>
            <a:ext cx="644525" cy="644525"/>
            <a:chOff x="472312" y="4165219"/>
            <a:chExt cx="644525" cy="644525"/>
          </a:xfrm>
        </p:grpSpPr>
        <p:pic>
          <p:nvPicPr>
            <p:cNvPr id="38" name="object 27"/>
            <p:cNvPicPr/>
            <p:nvPr/>
          </p:nvPicPr>
          <p:blipFill>
            <a:blip r:embed="rId5" cstate="print"/>
            <a:stretch>
              <a:fillRect/>
            </a:stretch>
          </p:blipFill>
          <p:spPr>
            <a:xfrm>
              <a:off x="485012" y="4177919"/>
              <a:ext cx="618769" cy="618744"/>
            </a:xfrm>
            <a:prstGeom prst="rect">
              <a:avLst/>
            </a:prstGeom>
          </p:spPr>
        </p:pic>
        <p:sp>
          <p:nvSpPr>
            <p:cNvPr id="39" name="object 28"/>
            <p:cNvSpPr/>
            <p:nvPr/>
          </p:nvSpPr>
          <p:spPr>
            <a:xfrm>
              <a:off x="485012" y="4177919"/>
              <a:ext cx="619125" cy="619125"/>
            </a:xfrm>
            <a:custGeom>
              <a:avLst/>
              <a:gdLst/>
              <a:ahLst/>
              <a:cxnLst/>
              <a:rect l="l" t="t" r="r" b="b"/>
              <a:pathLst>
                <a:path w="619125" h="619125">
                  <a:moveTo>
                    <a:pt x="0" y="309371"/>
                  </a:moveTo>
                  <a:lnTo>
                    <a:pt x="3354" y="263665"/>
                  </a:lnTo>
                  <a:lnTo>
                    <a:pt x="13099" y="220038"/>
                  </a:lnTo>
                  <a:lnTo>
                    <a:pt x="28755" y="178968"/>
                  </a:lnTo>
                  <a:lnTo>
                    <a:pt x="49844" y="140936"/>
                  </a:lnTo>
                  <a:lnTo>
                    <a:pt x="75887" y="106420"/>
                  </a:lnTo>
                  <a:lnTo>
                    <a:pt x="106406" y="75899"/>
                  </a:lnTo>
                  <a:lnTo>
                    <a:pt x="140922" y="49853"/>
                  </a:lnTo>
                  <a:lnTo>
                    <a:pt x="178957" y="28761"/>
                  </a:lnTo>
                  <a:lnTo>
                    <a:pt x="220031" y="13102"/>
                  </a:lnTo>
                  <a:lnTo>
                    <a:pt x="263666" y="3355"/>
                  </a:lnTo>
                  <a:lnTo>
                    <a:pt x="309384" y="0"/>
                  </a:lnTo>
                  <a:lnTo>
                    <a:pt x="355102" y="3355"/>
                  </a:lnTo>
                  <a:lnTo>
                    <a:pt x="398738" y="13102"/>
                  </a:lnTo>
                  <a:lnTo>
                    <a:pt x="439812" y="28761"/>
                  </a:lnTo>
                  <a:lnTo>
                    <a:pt x="477846" y="49853"/>
                  </a:lnTo>
                  <a:lnTo>
                    <a:pt x="512362" y="75899"/>
                  </a:lnTo>
                  <a:lnTo>
                    <a:pt x="542881" y="106420"/>
                  </a:lnTo>
                  <a:lnTo>
                    <a:pt x="568924" y="140936"/>
                  </a:lnTo>
                  <a:lnTo>
                    <a:pt x="590013" y="178968"/>
                  </a:lnTo>
                  <a:lnTo>
                    <a:pt x="605670" y="220038"/>
                  </a:lnTo>
                  <a:lnTo>
                    <a:pt x="615414" y="263665"/>
                  </a:lnTo>
                  <a:lnTo>
                    <a:pt x="618769" y="309371"/>
                  </a:lnTo>
                  <a:lnTo>
                    <a:pt x="615414" y="355109"/>
                  </a:lnTo>
                  <a:lnTo>
                    <a:pt x="605670" y="398763"/>
                  </a:lnTo>
                  <a:lnTo>
                    <a:pt x="590013" y="439853"/>
                  </a:lnTo>
                  <a:lnTo>
                    <a:pt x="568924" y="477902"/>
                  </a:lnTo>
                  <a:lnTo>
                    <a:pt x="542881" y="512430"/>
                  </a:lnTo>
                  <a:lnTo>
                    <a:pt x="512362" y="542959"/>
                  </a:lnTo>
                  <a:lnTo>
                    <a:pt x="477846" y="569011"/>
                  </a:lnTo>
                  <a:lnTo>
                    <a:pt x="439812" y="590107"/>
                  </a:lnTo>
                  <a:lnTo>
                    <a:pt x="398738" y="605767"/>
                  </a:lnTo>
                  <a:lnTo>
                    <a:pt x="355102" y="615515"/>
                  </a:lnTo>
                  <a:lnTo>
                    <a:pt x="309384" y="618870"/>
                  </a:lnTo>
                  <a:lnTo>
                    <a:pt x="263666" y="615515"/>
                  </a:lnTo>
                  <a:lnTo>
                    <a:pt x="220031" y="605767"/>
                  </a:lnTo>
                  <a:lnTo>
                    <a:pt x="178957" y="590107"/>
                  </a:lnTo>
                  <a:lnTo>
                    <a:pt x="140922" y="569011"/>
                  </a:lnTo>
                  <a:lnTo>
                    <a:pt x="106406" y="542959"/>
                  </a:lnTo>
                  <a:lnTo>
                    <a:pt x="75887" y="512430"/>
                  </a:lnTo>
                  <a:lnTo>
                    <a:pt x="49844" y="477902"/>
                  </a:lnTo>
                  <a:lnTo>
                    <a:pt x="28755" y="439853"/>
                  </a:lnTo>
                  <a:lnTo>
                    <a:pt x="13099" y="398763"/>
                  </a:lnTo>
                  <a:lnTo>
                    <a:pt x="3354" y="355109"/>
                  </a:lnTo>
                  <a:lnTo>
                    <a:pt x="0" y="309371"/>
                  </a:lnTo>
                  <a:close/>
                </a:path>
              </a:pathLst>
            </a:custGeom>
            <a:ln w="25399">
              <a:solidFill>
                <a:srgbClr val="1B4170"/>
              </a:solidFill>
            </a:ln>
          </p:spPr>
          <p:txBody>
            <a:bodyPr wrap="square" lIns="0" tIns="0" rIns="0" bIns="0" rtlCol="0"/>
            <a:lstStyle/>
            <a:p>
              <a:endParaRPr/>
            </a:p>
          </p:txBody>
        </p:sp>
      </p:grpSp>
      <p:grpSp>
        <p:nvGrpSpPr>
          <p:cNvPr id="40" name="object 29"/>
          <p:cNvGrpSpPr/>
          <p:nvPr/>
        </p:nvGrpSpPr>
        <p:grpSpPr>
          <a:xfrm>
            <a:off x="781697" y="4968747"/>
            <a:ext cx="4333240" cy="644525"/>
            <a:chOff x="781697" y="4968747"/>
            <a:chExt cx="4333240" cy="644525"/>
          </a:xfrm>
        </p:grpSpPr>
        <p:sp>
          <p:nvSpPr>
            <p:cNvPr id="41" name="object 30"/>
            <p:cNvSpPr/>
            <p:nvPr/>
          </p:nvSpPr>
          <p:spPr>
            <a:xfrm>
              <a:off x="794397" y="4981447"/>
              <a:ext cx="4307840" cy="619125"/>
            </a:xfrm>
            <a:custGeom>
              <a:avLst/>
              <a:gdLst/>
              <a:ahLst/>
              <a:cxnLst/>
              <a:rect l="l" t="t" r="r" b="b"/>
              <a:pathLst>
                <a:path w="4307840" h="619125">
                  <a:moveTo>
                    <a:pt x="4307446" y="0"/>
                  </a:moveTo>
                  <a:lnTo>
                    <a:pt x="309384" y="0"/>
                  </a:lnTo>
                  <a:lnTo>
                    <a:pt x="0" y="309371"/>
                  </a:lnTo>
                  <a:lnTo>
                    <a:pt x="309384" y="618756"/>
                  </a:lnTo>
                  <a:lnTo>
                    <a:pt x="4307446" y="618756"/>
                  </a:lnTo>
                  <a:lnTo>
                    <a:pt x="4307446" y="0"/>
                  </a:lnTo>
                  <a:close/>
                </a:path>
              </a:pathLst>
            </a:custGeom>
            <a:solidFill>
              <a:srgbClr val="FFFFFF"/>
            </a:solidFill>
          </p:spPr>
          <p:txBody>
            <a:bodyPr wrap="square" lIns="0" tIns="0" rIns="0" bIns="0" rtlCol="0"/>
            <a:lstStyle/>
            <a:p>
              <a:endParaRPr/>
            </a:p>
          </p:txBody>
        </p:sp>
        <p:sp>
          <p:nvSpPr>
            <p:cNvPr id="42" name="object 31"/>
            <p:cNvSpPr/>
            <p:nvPr/>
          </p:nvSpPr>
          <p:spPr>
            <a:xfrm>
              <a:off x="794397" y="4981447"/>
              <a:ext cx="4307840" cy="619125"/>
            </a:xfrm>
            <a:custGeom>
              <a:avLst/>
              <a:gdLst/>
              <a:ahLst/>
              <a:cxnLst/>
              <a:rect l="l" t="t" r="r" b="b"/>
              <a:pathLst>
                <a:path w="4307840" h="619125">
                  <a:moveTo>
                    <a:pt x="4307446" y="618756"/>
                  </a:moveTo>
                  <a:lnTo>
                    <a:pt x="309384" y="618756"/>
                  </a:lnTo>
                  <a:lnTo>
                    <a:pt x="0" y="309371"/>
                  </a:lnTo>
                  <a:lnTo>
                    <a:pt x="309384" y="0"/>
                  </a:lnTo>
                  <a:lnTo>
                    <a:pt x="4307446" y="0"/>
                  </a:lnTo>
                  <a:lnTo>
                    <a:pt x="4307446" y="618756"/>
                  </a:lnTo>
                  <a:close/>
                </a:path>
              </a:pathLst>
            </a:custGeom>
            <a:ln w="25399">
              <a:solidFill>
                <a:srgbClr val="1B4170"/>
              </a:solidFill>
            </a:ln>
          </p:spPr>
          <p:txBody>
            <a:bodyPr wrap="square" lIns="0" tIns="0" rIns="0" bIns="0" rtlCol="0"/>
            <a:lstStyle/>
            <a:p>
              <a:endParaRPr/>
            </a:p>
          </p:txBody>
        </p:sp>
      </p:grpSp>
      <p:sp>
        <p:nvSpPr>
          <p:cNvPr id="43" name="object 32"/>
          <p:cNvSpPr txBox="1"/>
          <p:nvPr/>
        </p:nvSpPr>
        <p:spPr>
          <a:xfrm>
            <a:off x="1360424" y="5037835"/>
            <a:ext cx="3495040" cy="462915"/>
          </a:xfrm>
          <a:prstGeom prst="rect">
            <a:avLst/>
          </a:prstGeom>
        </p:spPr>
        <p:txBody>
          <a:bodyPr vert="horz" wrap="square" lIns="0" tIns="36195" rIns="0" bIns="0" rtlCol="0">
            <a:spAutoFit/>
          </a:bodyPr>
          <a:lstStyle/>
          <a:p>
            <a:pPr marL="1492250" marR="5080" indent="-1480185">
              <a:lnSpc>
                <a:spcPts val="1639"/>
              </a:lnSpc>
              <a:spcBef>
                <a:spcPts val="285"/>
              </a:spcBef>
            </a:pPr>
            <a:r>
              <a:rPr sz="1500" dirty="0">
                <a:solidFill>
                  <a:srgbClr val="001F5F"/>
                </a:solidFill>
                <a:latin typeface="Calibri"/>
                <a:cs typeface="Calibri"/>
              </a:rPr>
              <a:t>A</a:t>
            </a:r>
            <a:r>
              <a:rPr sz="1500" spc="-10" dirty="0">
                <a:solidFill>
                  <a:srgbClr val="001F5F"/>
                </a:solidFill>
                <a:latin typeface="Calibri"/>
                <a:cs typeface="Calibri"/>
              </a:rPr>
              <a:t> </a:t>
            </a:r>
            <a:r>
              <a:rPr sz="1500" dirty="0">
                <a:solidFill>
                  <a:srgbClr val="001F5F"/>
                </a:solidFill>
                <a:latin typeface="Calibri"/>
                <a:cs typeface="Calibri"/>
              </a:rPr>
              <a:t>WIS2</a:t>
            </a:r>
            <a:r>
              <a:rPr sz="1500" spc="-20" dirty="0">
                <a:solidFill>
                  <a:srgbClr val="001F5F"/>
                </a:solidFill>
                <a:latin typeface="Calibri"/>
                <a:cs typeface="Calibri"/>
              </a:rPr>
              <a:t> </a:t>
            </a:r>
            <a:r>
              <a:rPr sz="1500" dirty="0">
                <a:solidFill>
                  <a:srgbClr val="001F5F"/>
                </a:solidFill>
                <a:latin typeface="Calibri"/>
                <a:cs typeface="Calibri"/>
              </a:rPr>
              <a:t>node</a:t>
            </a:r>
            <a:r>
              <a:rPr sz="1500" spc="-15" dirty="0">
                <a:solidFill>
                  <a:srgbClr val="001F5F"/>
                </a:solidFill>
                <a:latin typeface="Calibri"/>
                <a:cs typeface="Calibri"/>
              </a:rPr>
              <a:t> </a:t>
            </a:r>
            <a:r>
              <a:rPr sz="1500" dirty="0">
                <a:solidFill>
                  <a:srgbClr val="001F5F"/>
                </a:solidFill>
                <a:latin typeface="Calibri"/>
                <a:cs typeface="Calibri"/>
              </a:rPr>
              <a:t>shares</a:t>
            </a:r>
            <a:r>
              <a:rPr sz="1500" spc="-15" dirty="0">
                <a:solidFill>
                  <a:srgbClr val="001F5F"/>
                </a:solidFill>
                <a:latin typeface="Calibri"/>
                <a:cs typeface="Calibri"/>
              </a:rPr>
              <a:t> </a:t>
            </a:r>
            <a:r>
              <a:rPr sz="1500" spc="-10" dirty="0">
                <a:solidFill>
                  <a:srgbClr val="001F5F"/>
                </a:solidFill>
                <a:latin typeface="Calibri"/>
                <a:cs typeface="Calibri"/>
              </a:rPr>
              <a:t>notifications</a:t>
            </a:r>
            <a:r>
              <a:rPr sz="1500" spc="-50" dirty="0">
                <a:solidFill>
                  <a:srgbClr val="001F5F"/>
                </a:solidFill>
                <a:latin typeface="Calibri"/>
                <a:cs typeface="Calibri"/>
              </a:rPr>
              <a:t> </a:t>
            </a:r>
            <a:r>
              <a:rPr sz="1500" dirty="0">
                <a:solidFill>
                  <a:srgbClr val="001F5F"/>
                </a:solidFill>
                <a:latin typeface="Calibri"/>
                <a:cs typeface="Calibri"/>
              </a:rPr>
              <a:t>with </a:t>
            </a:r>
            <a:r>
              <a:rPr sz="1500" spc="-10" dirty="0">
                <a:solidFill>
                  <a:srgbClr val="001F5F"/>
                </a:solidFill>
                <a:latin typeface="Calibri"/>
                <a:cs typeface="Calibri"/>
              </a:rPr>
              <a:t>Global Broker</a:t>
            </a:r>
            <a:endParaRPr sz="1500">
              <a:latin typeface="Calibri"/>
              <a:cs typeface="Calibri"/>
            </a:endParaRPr>
          </a:p>
        </p:txBody>
      </p:sp>
      <p:grpSp>
        <p:nvGrpSpPr>
          <p:cNvPr id="44" name="object 33"/>
          <p:cNvGrpSpPr/>
          <p:nvPr/>
        </p:nvGrpSpPr>
        <p:grpSpPr>
          <a:xfrm>
            <a:off x="472312" y="4968747"/>
            <a:ext cx="644525" cy="644525"/>
            <a:chOff x="472312" y="4968747"/>
            <a:chExt cx="644525" cy="644525"/>
          </a:xfrm>
        </p:grpSpPr>
        <p:pic>
          <p:nvPicPr>
            <p:cNvPr id="45" name="object 34"/>
            <p:cNvPicPr/>
            <p:nvPr/>
          </p:nvPicPr>
          <p:blipFill>
            <a:blip r:embed="rId5" cstate="print"/>
            <a:stretch>
              <a:fillRect/>
            </a:stretch>
          </p:blipFill>
          <p:spPr>
            <a:xfrm>
              <a:off x="485012" y="4981447"/>
              <a:ext cx="618769" cy="618756"/>
            </a:xfrm>
            <a:prstGeom prst="rect">
              <a:avLst/>
            </a:prstGeom>
          </p:spPr>
        </p:pic>
        <p:sp>
          <p:nvSpPr>
            <p:cNvPr id="46" name="object 35"/>
            <p:cNvSpPr/>
            <p:nvPr/>
          </p:nvSpPr>
          <p:spPr>
            <a:xfrm>
              <a:off x="485012" y="4981447"/>
              <a:ext cx="619125" cy="619125"/>
            </a:xfrm>
            <a:custGeom>
              <a:avLst/>
              <a:gdLst/>
              <a:ahLst/>
              <a:cxnLst/>
              <a:rect l="l" t="t" r="r" b="b"/>
              <a:pathLst>
                <a:path w="619125" h="619125">
                  <a:moveTo>
                    <a:pt x="0" y="309371"/>
                  </a:moveTo>
                  <a:lnTo>
                    <a:pt x="3354" y="263665"/>
                  </a:lnTo>
                  <a:lnTo>
                    <a:pt x="13099" y="220038"/>
                  </a:lnTo>
                  <a:lnTo>
                    <a:pt x="28755" y="178968"/>
                  </a:lnTo>
                  <a:lnTo>
                    <a:pt x="49844" y="140936"/>
                  </a:lnTo>
                  <a:lnTo>
                    <a:pt x="75887" y="106420"/>
                  </a:lnTo>
                  <a:lnTo>
                    <a:pt x="106406" y="75899"/>
                  </a:lnTo>
                  <a:lnTo>
                    <a:pt x="140922" y="49853"/>
                  </a:lnTo>
                  <a:lnTo>
                    <a:pt x="178957" y="28761"/>
                  </a:lnTo>
                  <a:lnTo>
                    <a:pt x="220031" y="13102"/>
                  </a:lnTo>
                  <a:lnTo>
                    <a:pt x="263666" y="3355"/>
                  </a:lnTo>
                  <a:lnTo>
                    <a:pt x="309384" y="0"/>
                  </a:lnTo>
                  <a:lnTo>
                    <a:pt x="355102" y="3355"/>
                  </a:lnTo>
                  <a:lnTo>
                    <a:pt x="398738" y="13102"/>
                  </a:lnTo>
                  <a:lnTo>
                    <a:pt x="439812" y="28761"/>
                  </a:lnTo>
                  <a:lnTo>
                    <a:pt x="477846" y="49853"/>
                  </a:lnTo>
                  <a:lnTo>
                    <a:pt x="512362" y="75899"/>
                  </a:lnTo>
                  <a:lnTo>
                    <a:pt x="542881" y="106420"/>
                  </a:lnTo>
                  <a:lnTo>
                    <a:pt x="568924" y="140936"/>
                  </a:lnTo>
                  <a:lnTo>
                    <a:pt x="590013" y="178968"/>
                  </a:lnTo>
                  <a:lnTo>
                    <a:pt x="605670" y="220038"/>
                  </a:lnTo>
                  <a:lnTo>
                    <a:pt x="615414" y="263665"/>
                  </a:lnTo>
                  <a:lnTo>
                    <a:pt x="618769" y="309371"/>
                  </a:lnTo>
                  <a:lnTo>
                    <a:pt x="615414" y="355078"/>
                  </a:lnTo>
                  <a:lnTo>
                    <a:pt x="605670" y="398706"/>
                  </a:lnTo>
                  <a:lnTo>
                    <a:pt x="590013" y="439777"/>
                  </a:lnTo>
                  <a:lnTo>
                    <a:pt x="568924" y="477811"/>
                  </a:lnTo>
                  <a:lnTo>
                    <a:pt x="542881" y="512329"/>
                  </a:lnTo>
                  <a:lnTo>
                    <a:pt x="512362" y="542851"/>
                  </a:lnTo>
                  <a:lnTo>
                    <a:pt x="477846" y="568899"/>
                  </a:lnTo>
                  <a:lnTo>
                    <a:pt x="439812" y="589993"/>
                  </a:lnTo>
                  <a:lnTo>
                    <a:pt x="398738" y="605653"/>
                  </a:lnTo>
                  <a:lnTo>
                    <a:pt x="355102" y="615400"/>
                  </a:lnTo>
                  <a:lnTo>
                    <a:pt x="309384" y="618756"/>
                  </a:lnTo>
                  <a:lnTo>
                    <a:pt x="263666" y="615400"/>
                  </a:lnTo>
                  <a:lnTo>
                    <a:pt x="220031" y="605653"/>
                  </a:lnTo>
                  <a:lnTo>
                    <a:pt x="178957" y="589993"/>
                  </a:lnTo>
                  <a:lnTo>
                    <a:pt x="140922" y="568899"/>
                  </a:lnTo>
                  <a:lnTo>
                    <a:pt x="106406" y="542851"/>
                  </a:lnTo>
                  <a:lnTo>
                    <a:pt x="75887" y="512329"/>
                  </a:lnTo>
                  <a:lnTo>
                    <a:pt x="49844" y="477811"/>
                  </a:lnTo>
                  <a:lnTo>
                    <a:pt x="28755" y="439777"/>
                  </a:lnTo>
                  <a:lnTo>
                    <a:pt x="13099" y="398706"/>
                  </a:lnTo>
                  <a:lnTo>
                    <a:pt x="3354" y="355078"/>
                  </a:lnTo>
                  <a:lnTo>
                    <a:pt x="0" y="309371"/>
                  </a:lnTo>
                  <a:close/>
                </a:path>
              </a:pathLst>
            </a:custGeom>
            <a:ln w="25400">
              <a:solidFill>
                <a:srgbClr val="1B4170"/>
              </a:solidFill>
            </a:ln>
          </p:spPr>
          <p:txBody>
            <a:bodyPr wrap="square" lIns="0" tIns="0" rIns="0" bIns="0" rtlCol="0"/>
            <a:lstStyle/>
            <a:p>
              <a:endParaRPr/>
            </a:p>
          </p:txBody>
        </p:sp>
      </p:grpSp>
      <p:sp>
        <p:nvSpPr>
          <p:cNvPr id="47" name="object 36"/>
          <p:cNvSpPr txBox="1"/>
          <p:nvPr/>
        </p:nvSpPr>
        <p:spPr>
          <a:xfrm>
            <a:off x="6084570" y="6111341"/>
            <a:ext cx="1623060" cy="452120"/>
          </a:xfrm>
          <a:prstGeom prst="rect">
            <a:avLst/>
          </a:prstGeom>
        </p:spPr>
        <p:txBody>
          <a:bodyPr vert="horz" wrap="square" lIns="0" tIns="12065" rIns="0" bIns="0" rtlCol="0">
            <a:spAutoFit/>
          </a:bodyPr>
          <a:lstStyle/>
          <a:p>
            <a:pPr marL="12700">
              <a:lnSpc>
                <a:spcPct val="100000"/>
              </a:lnSpc>
              <a:spcBef>
                <a:spcPts val="95"/>
              </a:spcBef>
            </a:pPr>
            <a:r>
              <a:rPr sz="2800" b="1" dirty="0">
                <a:solidFill>
                  <a:srgbClr val="1F487C"/>
                </a:solidFill>
                <a:latin typeface="Calibri"/>
                <a:cs typeface="Calibri"/>
              </a:rPr>
              <a:t>WIS2</a:t>
            </a:r>
            <a:r>
              <a:rPr sz="2800" b="1" spc="-60" dirty="0">
                <a:solidFill>
                  <a:srgbClr val="1F487C"/>
                </a:solidFill>
                <a:latin typeface="Calibri"/>
                <a:cs typeface="Calibri"/>
              </a:rPr>
              <a:t> </a:t>
            </a:r>
            <a:r>
              <a:rPr sz="2800" b="1" spc="-20" dirty="0">
                <a:solidFill>
                  <a:srgbClr val="1F487C"/>
                </a:solidFill>
                <a:latin typeface="Calibri"/>
                <a:cs typeface="Calibri"/>
              </a:rPr>
              <a:t>node</a:t>
            </a:r>
            <a:endParaRPr sz="2800">
              <a:latin typeface="Calibri"/>
              <a:cs typeface="Calibri"/>
            </a:endParaRPr>
          </a:p>
        </p:txBody>
      </p:sp>
      <p:grpSp>
        <p:nvGrpSpPr>
          <p:cNvPr id="48" name="object 37"/>
          <p:cNvGrpSpPr/>
          <p:nvPr/>
        </p:nvGrpSpPr>
        <p:grpSpPr>
          <a:xfrm>
            <a:off x="5508116" y="3668267"/>
            <a:ext cx="885190" cy="1870075"/>
            <a:chOff x="5508116" y="3668267"/>
            <a:chExt cx="885190" cy="1870075"/>
          </a:xfrm>
        </p:grpSpPr>
        <p:pic>
          <p:nvPicPr>
            <p:cNvPr id="49" name="object 38"/>
            <p:cNvPicPr/>
            <p:nvPr/>
          </p:nvPicPr>
          <p:blipFill>
            <a:blip r:embed="rId6" cstate="print"/>
            <a:stretch>
              <a:fillRect/>
            </a:stretch>
          </p:blipFill>
          <p:spPr>
            <a:xfrm>
              <a:off x="5926835" y="3668267"/>
              <a:ext cx="397763" cy="1869948"/>
            </a:xfrm>
            <a:prstGeom prst="rect">
              <a:avLst/>
            </a:prstGeom>
          </p:spPr>
        </p:pic>
        <p:pic>
          <p:nvPicPr>
            <p:cNvPr id="50" name="object 39"/>
            <p:cNvPicPr/>
            <p:nvPr/>
          </p:nvPicPr>
          <p:blipFill>
            <a:blip r:embed="rId7" cstate="print"/>
            <a:stretch>
              <a:fillRect/>
            </a:stretch>
          </p:blipFill>
          <p:spPr>
            <a:xfrm>
              <a:off x="5508116" y="3701922"/>
              <a:ext cx="884936" cy="1701800"/>
            </a:xfrm>
            <a:prstGeom prst="rect">
              <a:avLst/>
            </a:prstGeom>
          </p:spPr>
        </p:pic>
      </p:grpSp>
      <p:grpSp>
        <p:nvGrpSpPr>
          <p:cNvPr id="53" name="object 40"/>
          <p:cNvGrpSpPr/>
          <p:nvPr/>
        </p:nvGrpSpPr>
        <p:grpSpPr>
          <a:xfrm>
            <a:off x="6444741" y="3544823"/>
            <a:ext cx="850265" cy="1351915"/>
            <a:chOff x="6444741" y="3544823"/>
            <a:chExt cx="850265" cy="1351915"/>
          </a:xfrm>
        </p:grpSpPr>
        <p:pic>
          <p:nvPicPr>
            <p:cNvPr id="54" name="object 41"/>
            <p:cNvPicPr/>
            <p:nvPr/>
          </p:nvPicPr>
          <p:blipFill>
            <a:blip r:embed="rId8" cstate="print"/>
            <a:stretch>
              <a:fillRect/>
            </a:stretch>
          </p:blipFill>
          <p:spPr>
            <a:xfrm>
              <a:off x="6792467" y="3544823"/>
              <a:ext cx="234670" cy="1351788"/>
            </a:xfrm>
            <a:prstGeom prst="rect">
              <a:avLst/>
            </a:prstGeom>
          </p:spPr>
        </p:pic>
        <p:sp>
          <p:nvSpPr>
            <p:cNvPr id="55" name="object 42"/>
            <p:cNvSpPr/>
            <p:nvPr/>
          </p:nvSpPr>
          <p:spPr>
            <a:xfrm>
              <a:off x="6873874" y="3567048"/>
              <a:ext cx="76200" cy="1194435"/>
            </a:xfrm>
            <a:custGeom>
              <a:avLst/>
              <a:gdLst/>
              <a:ahLst/>
              <a:cxnLst/>
              <a:rect l="l" t="t" r="r" b="b"/>
              <a:pathLst>
                <a:path w="76200" h="1194435">
                  <a:moveTo>
                    <a:pt x="25400" y="1117853"/>
                  </a:moveTo>
                  <a:lnTo>
                    <a:pt x="0" y="1117853"/>
                  </a:lnTo>
                  <a:lnTo>
                    <a:pt x="38100" y="1194053"/>
                  </a:lnTo>
                  <a:lnTo>
                    <a:pt x="69850" y="1130553"/>
                  </a:lnTo>
                  <a:lnTo>
                    <a:pt x="25400" y="1130553"/>
                  </a:lnTo>
                  <a:lnTo>
                    <a:pt x="25400" y="1117853"/>
                  </a:lnTo>
                  <a:close/>
                </a:path>
                <a:path w="76200" h="1194435">
                  <a:moveTo>
                    <a:pt x="50800" y="0"/>
                  </a:moveTo>
                  <a:lnTo>
                    <a:pt x="25400" y="0"/>
                  </a:lnTo>
                  <a:lnTo>
                    <a:pt x="25400" y="1130553"/>
                  </a:lnTo>
                  <a:lnTo>
                    <a:pt x="50800" y="1130553"/>
                  </a:lnTo>
                  <a:lnTo>
                    <a:pt x="50800" y="0"/>
                  </a:lnTo>
                  <a:close/>
                </a:path>
                <a:path w="76200" h="1194435">
                  <a:moveTo>
                    <a:pt x="76200" y="1117853"/>
                  </a:moveTo>
                  <a:lnTo>
                    <a:pt x="50800" y="1117853"/>
                  </a:lnTo>
                  <a:lnTo>
                    <a:pt x="50800" y="1130553"/>
                  </a:lnTo>
                  <a:lnTo>
                    <a:pt x="69850" y="1130553"/>
                  </a:lnTo>
                  <a:lnTo>
                    <a:pt x="76200" y="1117853"/>
                  </a:lnTo>
                  <a:close/>
                </a:path>
              </a:pathLst>
            </a:custGeom>
            <a:solidFill>
              <a:srgbClr val="4F81BC"/>
            </a:solidFill>
          </p:spPr>
          <p:txBody>
            <a:bodyPr wrap="square" lIns="0" tIns="0" rIns="0" bIns="0" rtlCol="0"/>
            <a:lstStyle/>
            <a:p>
              <a:endParaRPr/>
            </a:p>
          </p:txBody>
        </p:sp>
        <p:sp>
          <p:nvSpPr>
            <p:cNvPr id="56" name="object 43"/>
            <p:cNvSpPr/>
            <p:nvPr/>
          </p:nvSpPr>
          <p:spPr>
            <a:xfrm>
              <a:off x="6444741" y="4032529"/>
              <a:ext cx="850265" cy="431165"/>
            </a:xfrm>
            <a:custGeom>
              <a:avLst/>
              <a:gdLst/>
              <a:ahLst/>
              <a:cxnLst/>
              <a:rect l="l" t="t" r="r" b="b"/>
              <a:pathLst>
                <a:path w="850265" h="431164">
                  <a:moveTo>
                    <a:pt x="849858" y="0"/>
                  </a:moveTo>
                  <a:lnTo>
                    <a:pt x="0" y="0"/>
                  </a:lnTo>
                  <a:lnTo>
                    <a:pt x="0" y="430885"/>
                  </a:lnTo>
                  <a:lnTo>
                    <a:pt x="849858" y="430885"/>
                  </a:lnTo>
                  <a:lnTo>
                    <a:pt x="849858" y="0"/>
                  </a:lnTo>
                  <a:close/>
                </a:path>
              </a:pathLst>
            </a:custGeom>
            <a:solidFill>
              <a:srgbClr val="FFFFFF"/>
            </a:solidFill>
          </p:spPr>
          <p:txBody>
            <a:bodyPr wrap="square" lIns="0" tIns="0" rIns="0" bIns="0" rtlCol="0"/>
            <a:lstStyle/>
            <a:p>
              <a:endParaRPr/>
            </a:p>
          </p:txBody>
        </p:sp>
      </p:grpSp>
      <p:sp>
        <p:nvSpPr>
          <p:cNvPr id="57" name="object 44"/>
          <p:cNvSpPr txBox="1"/>
          <p:nvPr/>
        </p:nvSpPr>
        <p:spPr>
          <a:xfrm>
            <a:off x="6432930" y="4008501"/>
            <a:ext cx="858519" cy="452755"/>
          </a:xfrm>
          <a:prstGeom prst="rect">
            <a:avLst/>
          </a:prstGeom>
        </p:spPr>
        <p:txBody>
          <a:bodyPr vert="horz" wrap="square" lIns="0" tIns="12700" rIns="0" bIns="0" rtlCol="0">
            <a:spAutoFit/>
          </a:bodyPr>
          <a:lstStyle/>
          <a:p>
            <a:pPr marL="12700" marR="5080">
              <a:lnSpc>
                <a:spcPct val="100000"/>
              </a:lnSpc>
              <a:spcBef>
                <a:spcPts val="100"/>
              </a:spcBef>
            </a:pPr>
            <a:r>
              <a:rPr sz="1400" b="1" spc="-10" dirty="0">
                <a:latin typeface="Calibri"/>
                <a:cs typeface="Calibri"/>
              </a:rPr>
              <a:t>Downloads </a:t>
            </a:r>
            <a:r>
              <a:rPr sz="1400" b="1" dirty="0">
                <a:latin typeface="Calibri"/>
                <a:cs typeface="Calibri"/>
              </a:rPr>
              <a:t>data</a:t>
            </a:r>
            <a:r>
              <a:rPr sz="1400" b="1" spc="-55" dirty="0">
                <a:latin typeface="Calibri"/>
                <a:cs typeface="Calibri"/>
              </a:rPr>
              <a:t> </a:t>
            </a:r>
            <a:r>
              <a:rPr sz="1400" b="1" spc="-20" dirty="0">
                <a:latin typeface="Calibri"/>
                <a:cs typeface="Calibri"/>
              </a:rPr>
              <a:t>from</a:t>
            </a:r>
            <a:endParaRPr sz="1400">
              <a:latin typeface="Calibri"/>
              <a:cs typeface="Calibri"/>
            </a:endParaRPr>
          </a:p>
        </p:txBody>
      </p:sp>
      <p:grpSp>
        <p:nvGrpSpPr>
          <p:cNvPr id="58" name="object 45"/>
          <p:cNvGrpSpPr/>
          <p:nvPr/>
        </p:nvGrpSpPr>
        <p:grpSpPr>
          <a:xfrm>
            <a:off x="7294498" y="1431048"/>
            <a:ext cx="4585335" cy="4107179"/>
            <a:chOff x="7294498" y="1431048"/>
            <a:chExt cx="4585335" cy="4107179"/>
          </a:xfrm>
        </p:grpSpPr>
        <p:pic>
          <p:nvPicPr>
            <p:cNvPr id="59" name="object 46"/>
            <p:cNvPicPr/>
            <p:nvPr/>
          </p:nvPicPr>
          <p:blipFill>
            <a:blip r:embed="rId9" cstate="print"/>
            <a:stretch>
              <a:fillRect/>
            </a:stretch>
          </p:blipFill>
          <p:spPr>
            <a:xfrm>
              <a:off x="7432547" y="3636264"/>
              <a:ext cx="460260" cy="1901952"/>
            </a:xfrm>
            <a:prstGeom prst="rect">
              <a:avLst/>
            </a:prstGeom>
          </p:spPr>
        </p:pic>
        <p:pic>
          <p:nvPicPr>
            <p:cNvPr id="60" name="object 47"/>
            <p:cNvPicPr/>
            <p:nvPr/>
          </p:nvPicPr>
          <p:blipFill>
            <a:blip r:embed="rId10" cstate="print"/>
            <a:stretch>
              <a:fillRect/>
            </a:stretch>
          </p:blipFill>
          <p:spPr>
            <a:xfrm>
              <a:off x="7294498" y="3567048"/>
              <a:ext cx="1663065" cy="1836039"/>
            </a:xfrm>
            <a:prstGeom prst="rect">
              <a:avLst/>
            </a:prstGeom>
          </p:spPr>
        </p:pic>
        <p:pic>
          <p:nvPicPr>
            <p:cNvPr id="61" name="object 48"/>
            <p:cNvPicPr/>
            <p:nvPr/>
          </p:nvPicPr>
          <p:blipFill>
            <a:blip r:embed="rId11" cstate="print"/>
            <a:stretch>
              <a:fillRect/>
            </a:stretch>
          </p:blipFill>
          <p:spPr>
            <a:xfrm>
              <a:off x="11212562" y="1500499"/>
              <a:ext cx="667270" cy="550403"/>
            </a:xfrm>
            <a:prstGeom prst="rect">
              <a:avLst/>
            </a:prstGeom>
          </p:spPr>
        </p:pic>
        <p:pic>
          <p:nvPicPr>
            <p:cNvPr id="62" name="object 49"/>
            <p:cNvPicPr/>
            <p:nvPr/>
          </p:nvPicPr>
          <p:blipFill>
            <a:blip r:embed="rId11" cstate="print"/>
            <a:stretch>
              <a:fillRect/>
            </a:stretch>
          </p:blipFill>
          <p:spPr>
            <a:xfrm>
              <a:off x="11110071" y="3068060"/>
              <a:ext cx="667261" cy="550403"/>
            </a:xfrm>
            <a:prstGeom prst="rect">
              <a:avLst/>
            </a:prstGeom>
          </p:spPr>
        </p:pic>
        <p:pic>
          <p:nvPicPr>
            <p:cNvPr id="63" name="object 50"/>
            <p:cNvPicPr/>
            <p:nvPr/>
          </p:nvPicPr>
          <p:blipFill>
            <a:blip r:embed="rId12" cstate="print"/>
            <a:stretch>
              <a:fillRect/>
            </a:stretch>
          </p:blipFill>
          <p:spPr>
            <a:xfrm>
              <a:off x="10498581" y="1996287"/>
              <a:ext cx="904773" cy="904773"/>
            </a:xfrm>
            <a:prstGeom prst="rect">
              <a:avLst/>
            </a:prstGeom>
          </p:spPr>
        </p:pic>
        <p:pic>
          <p:nvPicPr>
            <p:cNvPr id="64" name="object 51"/>
            <p:cNvPicPr/>
            <p:nvPr/>
          </p:nvPicPr>
          <p:blipFill>
            <a:blip r:embed="rId13" cstate="print"/>
            <a:stretch>
              <a:fillRect/>
            </a:stretch>
          </p:blipFill>
          <p:spPr>
            <a:xfrm>
              <a:off x="7976615" y="1431048"/>
              <a:ext cx="3334512" cy="792467"/>
            </a:xfrm>
            <a:prstGeom prst="rect">
              <a:avLst/>
            </a:prstGeom>
          </p:spPr>
        </p:pic>
        <p:sp>
          <p:nvSpPr>
            <p:cNvPr id="66" name="object 52"/>
            <p:cNvSpPr/>
            <p:nvPr/>
          </p:nvSpPr>
          <p:spPr>
            <a:xfrm>
              <a:off x="8096503" y="1456435"/>
              <a:ext cx="3174365" cy="669290"/>
            </a:xfrm>
            <a:custGeom>
              <a:avLst/>
              <a:gdLst/>
              <a:ahLst/>
              <a:cxnLst/>
              <a:rect l="l" t="t" r="r" b="b"/>
              <a:pathLst>
                <a:path w="3174365" h="669289">
                  <a:moveTo>
                    <a:pt x="75946" y="593089"/>
                  </a:moveTo>
                  <a:lnTo>
                    <a:pt x="0" y="632460"/>
                  </a:lnTo>
                  <a:lnTo>
                    <a:pt x="76580" y="669289"/>
                  </a:lnTo>
                  <a:lnTo>
                    <a:pt x="76379" y="645160"/>
                  </a:lnTo>
                  <a:lnTo>
                    <a:pt x="63626" y="645160"/>
                  </a:lnTo>
                  <a:lnTo>
                    <a:pt x="63500" y="632460"/>
                  </a:lnTo>
                  <a:lnTo>
                    <a:pt x="63373" y="619760"/>
                  </a:lnTo>
                  <a:lnTo>
                    <a:pt x="76110" y="619610"/>
                  </a:lnTo>
                  <a:lnTo>
                    <a:pt x="75988" y="598169"/>
                  </a:lnTo>
                  <a:lnTo>
                    <a:pt x="75946" y="593089"/>
                  </a:lnTo>
                  <a:close/>
                </a:path>
                <a:path w="3174365" h="669289">
                  <a:moveTo>
                    <a:pt x="76167" y="619610"/>
                  </a:moveTo>
                  <a:lnTo>
                    <a:pt x="63373" y="619760"/>
                  </a:lnTo>
                  <a:lnTo>
                    <a:pt x="63500" y="632460"/>
                  </a:lnTo>
                  <a:lnTo>
                    <a:pt x="63626" y="645160"/>
                  </a:lnTo>
                  <a:lnTo>
                    <a:pt x="76378" y="645010"/>
                  </a:lnTo>
                  <a:lnTo>
                    <a:pt x="76274" y="632460"/>
                  </a:lnTo>
                  <a:lnTo>
                    <a:pt x="76167" y="619610"/>
                  </a:lnTo>
                  <a:close/>
                </a:path>
                <a:path w="3174365" h="669289">
                  <a:moveTo>
                    <a:pt x="76378" y="645010"/>
                  </a:moveTo>
                  <a:lnTo>
                    <a:pt x="63626" y="645160"/>
                  </a:lnTo>
                  <a:lnTo>
                    <a:pt x="76379" y="645160"/>
                  </a:lnTo>
                  <a:lnTo>
                    <a:pt x="76378" y="645010"/>
                  </a:lnTo>
                  <a:close/>
                </a:path>
                <a:path w="3174365" h="669289">
                  <a:moveTo>
                    <a:pt x="1673352" y="461010"/>
                  </a:moveTo>
                  <a:lnTo>
                    <a:pt x="1633702" y="472496"/>
                  </a:lnTo>
                  <a:lnTo>
                    <a:pt x="1543786" y="494079"/>
                  </a:lnTo>
                  <a:lnTo>
                    <a:pt x="1493520" y="504189"/>
                  </a:lnTo>
                  <a:lnTo>
                    <a:pt x="1442773" y="512528"/>
                  </a:lnTo>
                  <a:lnTo>
                    <a:pt x="1382522" y="523239"/>
                  </a:lnTo>
                  <a:lnTo>
                    <a:pt x="1322451" y="532129"/>
                  </a:lnTo>
                  <a:lnTo>
                    <a:pt x="1125601" y="558800"/>
                  </a:lnTo>
                  <a:lnTo>
                    <a:pt x="982345" y="574039"/>
                  </a:lnTo>
                  <a:lnTo>
                    <a:pt x="752601" y="593089"/>
                  </a:lnTo>
                  <a:lnTo>
                    <a:pt x="508052" y="607130"/>
                  </a:lnTo>
                  <a:lnTo>
                    <a:pt x="341383" y="614691"/>
                  </a:lnTo>
                  <a:lnTo>
                    <a:pt x="171169" y="618496"/>
                  </a:lnTo>
                  <a:lnTo>
                    <a:pt x="76167" y="619610"/>
                  </a:lnTo>
                  <a:lnTo>
                    <a:pt x="76274" y="632460"/>
                  </a:lnTo>
                  <a:lnTo>
                    <a:pt x="76378" y="645010"/>
                  </a:lnTo>
                  <a:lnTo>
                    <a:pt x="172085" y="643889"/>
                  </a:lnTo>
                  <a:lnTo>
                    <a:pt x="342646" y="640079"/>
                  </a:lnTo>
                  <a:lnTo>
                    <a:pt x="674370" y="623569"/>
                  </a:lnTo>
                  <a:lnTo>
                    <a:pt x="754281" y="618496"/>
                  </a:lnTo>
                  <a:lnTo>
                    <a:pt x="909827" y="605789"/>
                  </a:lnTo>
                  <a:lnTo>
                    <a:pt x="984757" y="598169"/>
                  </a:lnTo>
                  <a:lnTo>
                    <a:pt x="1057782" y="591819"/>
                  </a:lnTo>
                  <a:lnTo>
                    <a:pt x="1128522" y="584200"/>
                  </a:lnTo>
                  <a:lnTo>
                    <a:pt x="1326261" y="557529"/>
                  </a:lnTo>
                  <a:lnTo>
                    <a:pt x="1386586" y="548639"/>
                  </a:lnTo>
                  <a:lnTo>
                    <a:pt x="1443990" y="538479"/>
                  </a:lnTo>
                  <a:lnTo>
                    <a:pt x="1498092" y="528319"/>
                  </a:lnTo>
                  <a:lnTo>
                    <a:pt x="1498346" y="528319"/>
                  </a:lnTo>
                  <a:lnTo>
                    <a:pt x="1549019" y="518160"/>
                  </a:lnTo>
                  <a:lnTo>
                    <a:pt x="1549273" y="518160"/>
                  </a:lnTo>
                  <a:lnTo>
                    <a:pt x="1596390" y="508000"/>
                  </a:lnTo>
                  <a:lnTo>
                    <a:pt x="1596771" y="508000"/>
                  </a:lnTo>
                  <a:lnTo>
                    <a:pt x="1640204" y="496569"/>
                  </a:lnTo>
                  <a:lnTo>
                    <a:pt x="1640459" y="496569"/>
                  </a:lnTo>
                  <a:lnTo>
                    <a:pt x="1680082" y="486410"/>
                  </a:lnTo>
                  <a:lnTo>
                    <a:pt x="1680464" y="486410"/>
                  </a:lnTo>
                  <a:lnTo>
                    <a:pt x="1716151" y="474979"/>
                  </a:lnTo>
                  <a:lnTo>
                    <a:pt x="1716659" y="474979"/>
                  </a:lnTo>
                  <a:lnTo>
                    <a:pt x="1748027" y="463550"/>
                  </a:lnTo>
                  <a:lnTo>
                    <a:pt x="1748663" y="463550"/>
                  </a:lnTo>
                  <a:lnTo>
                    <a:pt x="1751444" y="462279"/>
                  </a:lnTo>
                  <a:lnTo>
                    <a:pt x="1672971" y="462279"/>
                  </a:lnTo>
                  <a:lnTo>
                    <a:pt x="1673352" y="461010"/>
                  </a:lnTo>
                  <a:close/>
                </a:path>
                <a:path w="3174365" h="669289">
                  <a:moveTo>
                    <a:pt x="1442773" y="512528"/>
                  </a:moveTo>
                  <a:lnTo>
                    <a:pt x="1439151" y="513123"/>
                  </a:lnTo>
                  <a:lnTo>
                    <a:pt x="1439425" y="513123"/>
                  </a:lnTo>
                  <a:lnTo>
                    <a:pt x="1442773" y="512528"/>
                  </a:lnTo>
                  <a:close/>
                </a:path>
                <a:path w="3174365" h="669289">
                  <a:moveTo>
                    <a:pt x="1543821" y="494079"/>
                  </a:moveTo>
                  <a:lnTo>
                    <a:pt x="1543609" y="494079"/>
                  </a:lnTo>
                  <a:lnTo>
                    <a:pt x="1542584" y="494327"/>
                  </a:lnTo>
                  <a:lnTo>
                    <a:pt x="1543821" y="494079"/>
                  </a:lnTo>
                  <a:close/>
                </a:path>
                <a:path w="3174365" h="669289">
                  <a:moveTo>
                    <a:pt x="1600058" y="480375"/>
                  </a:moveTo>
                  <a:lnTo>
                    <a:pt x="1590174" y="482687"/>
                  </a:lnTo>
                  <a:lnTo>
                    <a:pt x="1590570" y="482687"/>
                  </a:lnTo>
                  <a:lnTo>
                    <a:pt x="1600058" y="480375"/>
                  </a:lnTo>
                  <a:close/>
                </a:path>
                <a:path w="3174365" h="669289">
                  <a:moveTo>
                    <a:pt x="1633741" y="472496"/>
                  </a:moveTo>
                  <a:lnTo>
                    <a:pt x="1633532" y="472496"/>
                  </a:lnTo>
                  <a:lnTo>
                    <a:pt x="1632584" y="472769"/>
                  </a:lnTo>
                  <a:lnTo>
                    <a:pt x="1633741" y="472496"/>
                  </a:lnTo>
                  <a:close/>
                </a:path>
                <a:path w="3174365" h="669289">
                  <a:moveTo>
                    <a:pt x="1798954" y="439419"/>
                  </a:moveTo>
                  <a:lnTo>
                    <a:pt x="1739392" y="439419"/>
                  </a:lnTo>
                  <a:lnTo>
                    <a:pt x="1708023" y="450850"/>
                  </a:lnTo>
                  <a:lnTo>
                    <a:pt x="1708530" y="450850"/>
                  </a:lnTo>
                  <a:lnTo>
                    <a:pt x="1672971" y="462279"/>
                  </a:lnTo>
                  <a:lnTo>
                    <a:pt x="1751444" y="462279"/>
                  </a:lnTo>
                  <a:lnTo>
                    <a:pt x="1776476" y="450850"/>
                  </a:lnTo>
                  <a:lnTo>
                    <a:pt x="1798954" y="439419"/>
                  </a:lnTo>
                  <a:close/>
                </a:path>
                <a:path w="3174365" h="669289">
                  <a:moveTo>
                    <a:pt x="1765680" y="427989"/>
                  </a:moveTo>
                  <a:lnTo>
                    <a:pt x="1738756" y="439419"/>
                  </a:lnTo>
                  <a:lnTo>
                    <a:pt x="1800098" y="439419"/>
                  </a:lnTo>
                  <a:lnTo>
                    <a:pt x="1815902" y="429260"/>
                  </a:lnTo>
                  <a:lnTo>
                    <a:pt x="1764792" y="429260"/>
                  </a:lnTo>
                  <a:lnTo>
                    <a:pt x="1765680" y="427989"/>
                  </a:lnTo>
                  <a:close/>
                </a:path>
                <a:path w="3174365" h="669289">
                  <a:moveTo>
                    <a:pt x="1803269" y="406888"/>
                  </a:moveTo>
                  <a:lnTo>
                    <a:pt x="1786127" y="417829"/>
                  </a:lnTo>
                  <a:lnTo>
                    <a:pt x="1787271" y="417829"/>
                  </a:lnTo>
                  <a:lnTo>
                    <a:pt x="1764792" y="429260"/>
                  </a:lnTo>
                  <a:lnTo>
                    <a:pt x="1815902" y="429260"/>
                  </a:lnTo>
                  <a:lnTo>
                    <a:pt x="1817877" y="427989"/>
                  </a:lnTo>
                  <a:lnTo>
                    <a:pt x="1819402" y="426719"/>
                  </a:lnTo>
                  <a:lnTo>
                    <a:pt x="1832355" y="414019"/>
                  </a:lnTo>
                  <a:lnTo>
                    <a:pt x="1834388" y="412750"/>
                  </a:lnTo>
                  <a:lnTo>
                    <a:pt x="1837537" y="407669"/>
                  </a:lnTo>
                  <a:lnTo>
                    <a:pt x="1802384" y="407669"/>
                  </a:lnTo>
                  <a:lnTo>
                    <a:pt x="1803269" y="406888"/>
                  </a:lnTo>
                  <a:close/>
                </a:path>
                <a:path w="3174365" h="669289">
                  <a:moveTo>
                    <a:pt x="1804035" y="406400"/>
                  </a:moveTo>
                  <a:lnTo>
                    <a:pt x="1803269" y="406888"/>
                  </a:lnTo>
                  <a:lnTo>
                    <a:pt x="1802384" y="407669"/>
                  </a:lnTo>
                  <a:lnTo>
                    <a:pt x="1804035" y="406400"/>
                  </a:lnTo>
                  <a:close/>
                </a:path>
                <a:path w="3174365" h="669289">
                  <a:moveTo>
                    <a:pt x="1838325" y="406400"/>
                  </a:moveTo>
                  <a:lnTo>
                    <a:pt x="1804035" y="406400"/>
                  </a:lnTo>
                  <a:lnTo>
                    <a:pt x="1802384" y="407669"/>
                  </a:lnTo>
                  <a:lnTo>
                    <a:pt x="1837537" y="407669"/>
                  </a:lnTo>
                  <a:lnTo>
                    <a:pt x="1838325" y="406400"/>
                  </a:lnTo>
                  <a:close/>
                </a:path>
                <a:path w="3174365" h="669289">
                  <a:moveTo>
                    <a:pt x="1814328" y="397130"/>
                  </a:moveTo>
                  <a:lnTo>
                    <a:pt x="1803269" y="406888"/>
                  </a:lnTo>
                  <a:lnTo>
                    <a:pt x="1804035" y="406400"/>
                  </a:lnTo>
                  <a:lnTo>
                    <a:pt x="1838325" y="406400"/>
                  </a:lnTo>
                  <a:lnTo>
                    <a:pt x="1842262" y="400050"/>
                  </a:lnTo>
                  <a:lnTo>
                    <a:pt x="1842854" y="398779"/>
                  </a:lnTo>
                  <a:lnTo>
                    <a:pt x="1813305" y="398779"/>
                  </a:lnTo>
                  <a:lnTo>
                    <a:pt x="1814328" y="397130"/>
                  </a:lnTo>
                  <a:close/>
                </a:path>
                <a:path w="3174365" h="669289">
                  <a:moveTo>
                    <a:pt x="1815338" y="396239"/>
                  </a:moveTo>
                  <a:lnTo>
                    <a:pt x="1814328" y="397130"/>
                  </a:lnTo>
                  <a:lnTo>
                    <a:pt x="1813305" y="398779"/>
                  </a:lnTo>
                  <a:lnTo>
                    <a:pt x="1815338" y="396239"/>
                  </a:lnTo>
                  <a:close/>
                </a:path>
                <a:path w="3174365" h="669289">
                  <a:moveTo>
                    <a:pt x="1844040" y="396239"/>
                  </a:moveTo>
                  <a:lnTo>
                    <a:pt x="1815338" y="396239"/>
                  </a:lnTo>
                  <a:lnTo>
                    <a:pt x="1813305" y="398779"/>
                  </a:lnTo>
                  <a:lnTo>
                    <a:pt x="1842854" y="398779"/>
                  </a:lnTo>
                  <a:lnTo>
                    <a:pt x="1844040" y="396239"/>
                  </a:lnTo>
                  <a:close/>
                </a:path>
                <a:path w="3174365" h="669289">
                  <a:moveTo>
                    <a:pt x="1819912" y="388124"/>
                  </a:moveTo>
                  <a:lnTo>
                    <a:pt x="1814328" y="397130"/>
                  </a:lnTo>
                  <a:lnTo>
                    <a:pt x="1815338" y="396239"/>
                  </a:lnTo>
                  <a:lnTo>
                    <a:pt x="1844040" y="396239"/>
                  </a:lnTo>
                  <a:lnTo>
                    <a:pt x="1845225" y="391160"/>
                  </a:lnTo>
                  <a:lnTo>
                    <a:pt x="1819275" y="391160"/>
                  </a:lnTo>
                  <a:lnTo>
                    <a:pt x="1819912" y="388124"/>
                  </a:lnTo>
                  <a:close/>
                </a:path>
                <a:path w="3174365" h="669289">
                  <a:moveTo>
                    <a:pt x="1821179" y="386079"/>
                  </a:moveTo>
                  <a:lnTo>
                    <a:pt x="1819912" y="388124"/>
                  </a:lnTo>
                  <a:lnTo>
                    <a:pt x="1819275" y="391160"/>
                  </a:lnTo>
                  <a:lnTo>
                    <a:pt x="1821179" y="386079"/>
                  </a:lnTo>
                  <a:close/>
                </a:path>
                <a:path w="3174365" h="669289">
                  <a:moveTo>
                    <a:pt x="1846410" y="386079"/>
                  </a:moveTo>
                  <a:lnTo>
                    <a:pt x="1821179" y="386079"/>
                  </a:lnTo>
                  <a:lnTo>
                    <a:pt x="1819275" y="391160"/>
                  </a:lnTo>
                  <a:lnTo>
                    <a:pt x="1845225" y="391160"/>
                  </a:lnTo>
                  <a:lnTo>
                    <a:pt x="1846410" y="386079"/>
                  </a:lnTo>
                  <a:close/>
                </a:path>
                <a:path w="3174365" h="669289">
                  <a:moveTo>
                    <a:pt x="2270315" y="162559"/>
                  </a:moveTo>
                  <a:lnTo>
                    <a:pt x="2255396" y="165143"/>
                  </a:lnTo>
                  <a:lnTo>
                    <a:pt x="2138022" y="165143"/>
                  </a:lnTo>
                  <a:lnTo>
                    <a:pt x="2111527" y="172823"/>
                  </a:lnTo>
                  <a:lnTo>
                    <a:pt x="2111278" y="172823"/>
                  </a:lnTo>
                  <a:lnTo>
                    <a:pt x="2085720" y="180340"/>
                  </a:lnTo>
                  <a:lnTo>
                    <a:pt x="2060894" y="189297"/>
                  </a:lnTo>
                  <a:lnTo>
                    <a:pt x="2060647" y="189297"/>
                  </a:lnTo>
                  <a:lnTo>
                    <a:pt x="2037079" y="198119"/>
                  </a:lnTo>
                  <a:lnTo>
                    <a:pt x="2036826" y="198119"/>
                  </a:lnTo>
                  <a:lnTo>
                    <a:pt x="2013966" y="207010"/>
                  </a:lnTo>
                  <a:lnTo>
                    <a:pt x="2013585" y="207010"/>
                  </a:lnTo>
                  <a:lnTo>
                    <a:pt x="1991868" y="215900"/>
                  </a:lnTo>
                  <a:lnTo>
                    <a:pt x="1991487" y="215900"/>
                  </a:lnTo>
                  <a:lnTo>
                    <a:pt x="1970786" y="226060"/>
                  </a:lnTo>
                  <a:lnTo>
                    <a:pt x="1970404" y="226060"/>
                  </a:lnTo>
                  <a:lnTo>
                    <a:pt x="1950847" y="236219"/>
                  </a:lnTo>
                  <a:lnTo>
                    <a:pt x="1950466" y="236219"/>
                  </a:lnTo>
                  <a:lnTo>
                    <a:pt x="1932177" y="246379"/>
                  </a:lnTo>
                  <a:lnTo>
                    <a:pt x="1931670" y="246379"/>
                  </a:lnTo>
                  <a:lnTo>
                    <a:pt x="1914652" y="256539"/>
                  </a:lnTo>
                  <a:lnTo>
                    <a:pt x="1914144" y="257810"/>
                  </a:lnTo>
                  <a:lnTo>
                    <a:pt x="1898396" y="267969"/>
                  </a:lnTo>
                  <a:lnTo>
                    <a:pt x="1883537" y="279400"/>
                  </a:lnTo>
                  <a:lnTo>
                    <a:pt x="1883028" y="280669"/>
                  </a:lnTo>
                  <a:lnTo>
                    <a:pt x="1870202" y="290829"/>
                  </a:lnTo>
                  <a:lnTo>
                    <a:pt x="1869567" y="292100"/>
                  </a:lnTo>
                  <a:lnTo>
                    <a:pt x="1858137" y="303529"/>
                  </a:lnTo>
                  <a:lnTo>
                    <a:pt x="1847723" y="314960"/>
                  </a:lnTo>
                  <a:lnTo>
                    <a:pt x="1846961" y="316229"/>
                  </a:lnTo>
                  <a:lnTo>
                    <a:pt x="1838832" y="327660"/>
                  </a:lnTo>
                  <a:lnTo>
                    <a:pt x="1838071" y="328929"/>
                  </a:lnTo>
                  <a:lnTo>
                    <a:pt x="1831721" y="340360"/>
                  </a:lnTo>
                  <a:lnTo>
                    <a:pt x="1831086" y="341629"/>
                  </a:lnTo>
                  <a:lnTo>
                    <a:pt x="1826387" y="353060"/>
                  </a:lnTo>
                  <a:lnTo>
                    <a:pt x="1825878" y="355600"/>
                  </a:lnTo>
                  <a:lnTo>
                    <a:pt x="1822957" y="367029"/>
                  </a:lnTo>
                  <a:lnTo>
                    <a:pt x="1822703" y="369569"/>
                  </a:lnTo>
                  <a:lnTo>
                    <a:pt x="1821942" y="378460"/>
                  </a:lnTo>
                  <a:lnTo>
                    <a:pt x="1821893" y="378693"/>
                  </a:lnTo>
                  <a:lnTo>
                    <a:pt x="1821688" y="381000"/>
                  </a:lnTo>
                  <a:lnTo>
                    <a:pt x="1821408" y="381000"/>
                  </a:lnTo>
                  <a:lnTo>
                    <a:pt x="1819912" y="388124"/>
                  </a:lnTo>
                  <a:lnTo>
                    <a:pt x="1821179" y="386079"/>
                  </a:lnTo>
                  <a:lnTo>
                    <a:pt x="1846410" y="386079"/>
                  </a:lnTo>
                  <a:lnTo>
                    <a:pt x="1846706" y="384810"/>
                  </a:lnTo>
                  <a:lnTo>
                    <a:pt x="1846961" y="382269"/>
                  </a:lnTo>
                  <a:lnTo>
                    <a:pt x="1847073" y="381000"/>
                  </a:lnTo>
                  <a:lnTo>
                    <a:pt x="1821688" y="381000"/>
                  </a:lnTo>
                  <a:lnTo>
                    <a:pt x="1821918" y="378693"/>
                  </a:lnTo>
                  <a:lnTo>
                    <a:pt x="1847278" y="378693"/>
                  </a:lnTo>
                  <a:lnTo>
                    <a:pt x="1847751" y="373379"/>
                  </a:lnTo>
                  <a:lnTo>
                    <a:pt x="1847596" y="373379"/>
                  </a:lnTo>
                  <a:lnTo>
                    <a:pt x="1847848" y="372280"/>
                  </a:lnTo>
                  <a:lnTo>
                    <a:pt x="1847977" y="370839"/>
                  </a:lnTo>
                  <a:lnTo>
                    <a:pt x="1848180" y="370839"/>
                  </a:lnTo>
                  <a:lnTo>
                    <a:pt x="1849829" y="363668"/>
                  </a:lnTo>
                  <a:lnTo>
                    <a:pt x="1850004" y="363230"/>
                  </a:lnTo>
                  <a:lnTo>
                    <a:pt x="1850517" y="360679"/>
                  </a:lnTo>
                  <a:lnTo>
                    <a:pt x="1851025" y="360679"/>
                  </a:lnTo>
                  <a:lnTo>
                    <a:pt x="1854580" y="351789"/>
                  </a:lnTo>
                  <a:lnTo>
                    <a:pt x="1860296" y="341629"/>
                  </a:lnTo>
                  <a:lnTo>
                    <a:pt x="1859661" y="341629"/>
                  </a:lnTo>
                  <a:lnTo>
                    <a:pt x="1866239" y="332231"/>
                  </a:lnTo>
                  <a:lnTo>
                    <a:pt x="1866892" y="331478"/>
                  </a:lnTo>
                  <a:lnTo>
                    <a:pt x="1867662" y="330200"/>
                  </a:lnTo>
                  <a:lnTo>
                    <a:pt x="1868000" y="330200"/>
                  </a:lnTo>
                  <a:lnTo>
                    <a:pt x="1876805" y="320039"/>
                  </a:lnTo>
                  <a:lnTo>
                    <a:pt x="1877299" y="320039"/>
                  </a:lnTo>
                  <a:lnTo>
                    <a:pt x="1887347" y="309879"/>
                  </a:lnTo>
                  <a:lnTo>
                    <a:pt x="1886712" y="309879"/>
                  </a:lnTo>
                  <a:lnTo>
                    <a:pt x="1899539" y="299719"/>
                  </a:lnTo>
                  <a:lnTo>
                    <a:pt x="1899030" y="299719"/>
                  </a:lnTo>
                  <a:lnTo>
                    <a:pt x="1913381" y="288289"/>
                  </a:lnTo>
                  <a:lnTo>
                    <a:pt x="1914496" y="288289"/>
                  </a:lnTo>
                  <a:lnTo>
                    <a:pt x="1928495" y="278129"/>
                  </a:lnTo>
                  <a:lnTo>
                    <a:pt x="1929877" y="278129"/>
                  </a:lnTo>
                  <a:lnTo>
                    <a:pt x="1945004" y="267969"/>
                  </a:lnTo>
                  <a:lnTo>
                    <a:pt x="1944497" y="267969"/>
                  </a:lnTo>
                  <a:lnTo>
                    <a:pt x="1962785" y="259079"/>
                  </a:lnTo>
                  <a:lnTo>
                    <a:pt x="1962403" y="259079"/>
                  </a:lnTo>
                  <a:lnTo>
                    <a:pt x="1981962" y="248919"/>
                  </a:lnTo>
                  <a:lnTo>
                    <a:pt x="1981580" y="248919"/>
                  </a:lnTo>
                  <a:lnTo>
                    <a:pt x="2002154" y="238760"/>
                  </a:lnTo>
                  <a:lnTo>
                    <a:pt x="2004615" y="238760"/>
                  </a:lnTo>
                  <a:lnTo>
                    <a:pt x="2023618" y="229869"/>
                  </a:lnTo>
                  <a:lnTo>
                    <a:pt x="2023237" y="229869"/>
                  </a:lnTo>
                  <a:lnTo>
                    <a:pt x="2045634" y="221065"/>
                  </a:lnTo>
                  <a:lnTo>
                    <a:pt x="2069465" y="212089"/>
                  </a:lnTo>
                  <a:lnTo>
                    <a:pt x="2072700" y="212089"/>
                  </a:lnTo>
                  <a:lnTo>
                    <a:pt x="2093414" y="204551"/>
                  </a:lnTo>
                  <a:lnTo>
                    <a:pt x="2144590" y="189297"/>
                  </a:lnTo>
                  <a:lnTo>
                    <a:pt x="2226885" y="170234"/>
                  </a:lnTo>
                  <a:lnTo>
                    <a:pt x="2228258" y="169970"/>
                  </a:lnTo>
                  <a:lnTo>
                    <a:pt x="2270315" y="162559"/>
                  </a:lnTo>
                  <a:close/>
                </a:path>
                <a:path w="3174365" h="669289">
                  <a:moveTo>
                    <a:pt x="1847848" y="372280"/>
                  </a:moveTo>
                  <a:lnTo>
                    <a:pt x="1847596" y="373379"/>
                  </a:lnTo>
                  <a:lnTo>
                    <a:pt x="1847751" y="373379"/>
                  </a:lnTo>
                  <a:lnTo>
                    <a:pt x="1847848" y="372280"/>
                  </a:lnTo>
                  <a:close/>
                </a:path>
                <a:path w="3174365" h="669289">
                  <a:moveTo>
                    <a:pt x="1848180" y="370839"/>
                  </a:moveTo>
                  <a:lnTo>
                    <a:pt x="1847977" y="370839"/>
                  </a:lnTo>
                  <a:lnTo>
                    <a:pt x="1847848" y="372280"/>
                  </a:lnTo>
                  <a:lnTo>
                    <a:pt x="1848180" y="370839"/>
                  </a:lnTo>
                  <a:close/>
                </a:path>
                <a:path w="3174365" h="669289">
                  <a:moveTo>
                    <a:pt x="1851025" y="360679"/>
                  </a:moveTo>
                  <a:lnTo>
                    <a:pt x="1850517" y="360679"/>
                  </a:lnTo>
                  <a:lnTo>
                    <a:pt x="1849930" y="363230"/>
                  </a:lnTo>
                  <a:lnTo>
                    <a:pt x="1851025" y="360679"/>
                  </a:lnTo>
                  <a:close/>
                </a:path>
                <a:path w="3174365" h="669289">
                  <a:moveTo>
                    <a:pt x="1868000" y="330200"/>
                  </a:moveTo>
                  <a:lnTo>
                    <a:pt x="1867662" y="330200"/>
                  </a:lnTo>
                  <a:lnTo>
                    <a:pt x="1866767" y="331478"/>
                  </a:lnTo>
                  <a:lnTo>
                    <a:pt x="1868000" y="330200"/>
                  </a:lnTo>
                  <a:close/>
                </a:path>
                <a:path w="3174365" h="669289">
                  <a:moveTo>
                    <a:pt x="1877299" y="320039"/>
                  </a:moveTo>
                  <a:lnTo>
                    <a:pt x="1876805" y="320039"/>
                  </a:lnTo>
                  <a:lnTo>
                    <a:pt x="1876044" y="321310"/>
                  </a:lnTo>
                  <a:lnTo>
                    <a:pt x="1877299" y="320039"/>
                  </a:lnTo>
                  <a:close/>
                </a:path>
                <a:path w="3174365" h="669289">
                  <a:moveTo>
                    <a:pt x="1914496" y="288289"/>
                  </a:moveTo>
                  <a:lnTo>
                    <a:pt x="1913381" y="288289"/>
                  </a:lnTo>
                  <a:lnTo>
                    <a:pt x="1912747" y="289560"/>
                  </a:lnTo>
                  <a:lnTo>
                    <a:pt x="1914496" y="288289"/>
                  </a:lnTo>
                  <a:close/>
                </a:path>
                <a:path w="3174365" h="669289">
                  <a:moveTo>
                    <a:pt x="1929877" y="278129"/>
                  </a:moveTo>
                  <a:lnTo>
                    <a:pt x="1928495" y="278129"/>
                  </a:lnTo>
                  <a:lnTo>
                    <a:pt x="1927987" y="279400"/>
                  </a:lnTo>
                  <a:lnTo>
                    <a:pt x="1929877" y="278129"/>
                  </a:lnTo>
                  <a:close/>
                </a:path>
                <a:path w="3174365" h="669289">
                  <a:moveTo>
                    <a:pt x="2004615" y="238760"/>
                  </a:moveTo>
                  <a:lnTo>
                    <a:pt x="2002154" y="238760"/>
                  </a:lnTo>
                  <a:lnTo>
                    <a:pt x="2001901" y="240029"/>
                  </a:lnTo>
                  <a:lnTo>
                    <a:pt x="2004615" y="238760"/>
                  </a:lnTo>
                  <a:close/>
                </a:path>
                <a:path w="3174365" h="669289">
                  <a:moveTo>
                    <a:pt x="2053716" y="218016"/>
                  </a:moveTo>
                  <a:lnTo>
                    <a:pt x="2045624" y="221065"/>
                  </a:lnTo>
                  <a:lnTo>
                    <a:pt x="2045876" y="221065"/>
                  </a:lnTo>
                  <a:lnTo>
                    <a:pt x="2053716" y="218016"/>
                  </a:lnTo>
                  <a:close/>
                </a:path>
                <a:path w="3174365" h="669289">
                  <a:moveTo>
                    <a:pt x="2072700" y="212089"/>
                  </a:moveTo>
                  <a:lnTo>
                    <a:pt x="2069465" y="212089"/>
                  </a:lnTo>
                  <a:lnTo>
                    <a:pt x="2069211" y="213360"/>
                  </a:lnTo>
                  <a:lnTo>
                    <a:pt x="2072700" y="212089"/>
                  </a:lnTo>
                  <a:close/>
                </a:path>
                <a:path w="3174365" h="669289">
                  <a:moveTo>
                    <a:pt x="2095065" y="204030"/>
                  </a:moveTo>
                  <a:lnTo>
                    <a:pt x="2093373" y="204551"/>
                  </a:lnTo>
                  <a:lnTo>
                    <a:pt x="2093624" y="204551"/>
                  </a:lnTo>
                  <a:lnTo>
                    <a:pt x="2095065" y="204030"/>
                  </a:lnTo>
                  <a:close/>
                </a:path>
                <a:path w="3174365" h="669289">
                  <a:moveTo>
                    <a:pt x="2131885" y="193039"/>
                  </a:moveTo>
                  <a:lnTo>
                    <a:pt x="2118396" y="196954"/>
                  </a:lnTo>
                  <a:lnTo>
                    <a:pt x="2118772" y="196954"/>
                  </a:lnTo>
                  <a:lnTo>
                    <a:pt x="2131885" y="193039"/>
                  </a:lnTo>
                  <a:close/>
                </a:path>
                <a:path w="3174365" h="669289">
                  <a:moveTo>
                    <a:pt x="2146111" y="188916"/>
                  </a:moveTo>
                  <a:lnTo>
                    <a:pt x="2144544" y="189297"/>
                  </a:lnTo>
                  <a:lnTo>
                    <a:pt x="2144795" y="189297"/>
                  </a:lnTo>
                  <a:lnTo>
                    <a:pt x="2146111" y="188916"/>
                  </a:lnTo>
                  <a:close/>
                </a:path>
                <a:path w="3174365" h="669289">
                  <a:moveTo>
                    <a:pt x="2182647" y="180340"/>
                  </a:moveTo>
                  <a:lnTo>
                    <a:pt x="2171334" y="182936"/>
                  </a:lnTo>
                  <a:lnTo>
                    <a:pt x="2171586" y="182936"/>
                  </a:lnTo>
                  <a:lnTo>
                    <a:pt x="2182647" y="180340"/>
                  </a:lnTo>
                  <a:close/>
                </a:path>
                <a:path w="3174365" h="669289">
                  <a:moveTo>
                    <a:pt x="2210333" y="173989"/>
                  </a:moveTo>
                  <a:lnTo>
                    <a:pt x="2198765" y="176585"/>
                  </a:lnTo>
                  <a:lnTo>
                    <a:pt x="2199017" y="176585"/>
                  </a:lnTo>
                  <a:lnTo>
                    <a:pt x="2210333" y="173989"/>
                  </a:lnTo>
                  <a:close/>
                </a:path>
                <a:path w="3174365" h="669289">
                  <a:moveTo>
                    <a:pt x="2228258" y="169970"/>
                  </a:moveTo>
                  <a:lnTo>
                    <a:pt x="2226832" y="170234"/>
                  </a:lnTo>
                  <a:lnTo>
                    <a:pt x="2227084" y="170234"/>
                  </a:lnTo>
                  <a:lnTo>
                    <a:pt x="2228258" y="169970"/>
                  </a:lnTo>
                  <a:close/>
                </a:path>
                <a:path w="3174365" h="669289">
                  <a:moveTo>
                    <a:pt x="2853436" y="121919"/>
                  </a:moveTo>
                  <a:lnTo>
                    <a:pt x="2402967" y="121919"/>
                  </a:lnTo>
                  <a:lnTo>
                    <a:pt x="2372360" y="124460"/>
                  </a:lnTo>
                  <a:lnTo>
                    <a:pt x="2371979" y="124460"/>
                  </a:lnTo>
                  <a:lnTo>
                    <a:pt x="2341499" y="127000"/>
                  </a:lnTo>
                  <a:lnTo>
                    <a:pt x="2341245" y="127000"/>
                  </a:lnTo>
                  <a:lnTo>
                    <a:pt x="2311146" y="130810"/>
                  </a:lnTo>
                  <a:lnTo>
                    <a:pt x="2310892" y="130810"/>
                  </a:lnTo>
                  <a:lnTo>
                    <a:pt x="2281047" y="134619"/>
                  </a:lnTo>
                  <a:lnTo>
                    <a:pt x="2280793" y="134619"/>
                  </a:lnTo>
                  <a:lnTo>
                    <a:pt x="2251455" y="139700"/>
                  </a:lnTo>
                  <a:lnTo>
                    <a:pt x="2251202" y="139700"/>
                  </a:lnTo>
                  <a:lnTo>
                    <a:pt x="2222373" y="146050"/>
                  </a:lnTo>
                  <a:lnTo>
                    <a:pt x="2222119" y="146050"/>
                  </a:lnTo>
                  <a:lnTo>
                    <a:pt x="2193798" y="151129"/>
                  </a:lnTo>
                  <a:lnTo>
                    <a:pt x="2193544" y="151129"/>
                  </a:lnTo>
                  <a:lnTo>
                    <a:pt x="2165857" y="157479"/>
                  </a:lnTo>
                  <a:lnTo>
                    <a:pt x="2165477" y="157479"/>
                  </a:lnTo>
                  <a:lnTo>
                    <a:pt x="2138271" y="165143"/>
                  </a:lnTo>
                  <a:lnTo>
                    <a:pt x="2255396" y="165143"/>
                  </a:lnTo>
                  <a:lnTo>
                    <a:pt x="2284716" y="160062"/>
                  </a:lnTo>
                  <a:lnTo>
                    <a:pt x="2284395" y="160062"/>
                  </a:lnTo>
                  <a:lnTo>
                    <a:pt x="2314575" y="156210"/>
                  </a:lnTo>
                  <a:lnTo>
                    <a:pt x="2314321" y="156210"/>
                  </a:lnTo>
                  <a:lnTo>
                    <a:pt x="2344045" y="152447"/>
                  </a:lnTo>
                  <a:lnTo>
                    <a:pt x="2343469" y="152447"/>
                  </a:lnTo>
                  <a:lnTo>
                    <a:pt x="2374519" y="149860"/>
                  </a:lnTo>
                  <a:lnTo>
                    <a:pt x="2374265" y="149860"/>
                  </a:lnTo>
                  <a:lnTo>
                    <a:pt x="2404999" y="147319"/>
                  </a:lnTo>
                  <a:lnTo>
                    <a:pt x="2404745" y="147319"/>
                  </a:lnTo>
                  <a:lnTo>
                    <a:pt x="2435605" y="144779"/>
                  </a:lnTo>
                  <a:lnTo>
                    <a:pt x="2465959" y="144779"/>
                  </a:lnTo>
                  <a:lnTo>
                    <a:pt x="2496947" y="143510"/>
                  </a:lnTo>
                  <a:lnTo>
                    <a:pt x="2559177" y="143510"/>
                  </a:lnTo>
                  <a:lnTo>
                    <a:pt x="2681859" y="138429"/>
                  </a:lnTo>
                  <a:lnTo>
                    <a:pt x="2740914" y="133350"/>
                  </a:lnTo>
                  <a:lnTo>
                    <a:pt x="2741168" y="133350"/>
                  </a:lnTo>
                  <a:lnTo>
                    <a:pt x="2826385" y="125729"/>
                  </a:lnTo>
                  <a:lnTo>
                    <a:pt x="2853436" y="121919"/>
                  </a:lnTo>
                  <a:close/>
                </a:path>
                <a:path w="3174365" h="669289">
                  <a:moveTo>
                    <a:pt x="2905562" y="115580"/>
                  </a:moveTo>
                  <a:lnTo>
                    <a:pt x="2619756" y="115580"/>
                  </a:lnTo>
                  <a:lnTo>
                    <a:pt x="2558415" y="118110"/>
                  </a:lnTo>
                  <a:lnTo>
                    <a:pt x="2496693" y="118110"/>
                  </a:lnTo>
                  <a:lnTo>
                    <a:pt x="2465324" y="119379"/>
                  </a:lnTo>
                  <a:lnTo>
                    <a:pt x="2434081" y="119379"/>
                  </a:lnTo>
                  <a:lnTo>
                    <a:pt x="2403221" y="121919"/>
                  </a:lnTo>
                  <a:lnTo>
                    <a:pt x="2853690" y="121919"/>
                  </a:lnTo>
                  <a:lnTo>
                    <a:pt x="2880105" y="119379"/>
                  </a:lnTo>
                  <a:lnTo>
                    <a:pt x="2905562" y="115580"/>
                  </a:lnTo>
                  <a:close/>
                </a:path>
                <a:path w="3174365" h="669289">
                  <a:moveTo>
                    <a:pt x="2954139" y="107971"/>
                  </a:moveTo>
                  <a:lnTo>
                    <a:pt x="2738883" y="107971"/>
                  </a:lnTo>
                  <a:lnTo>
                    <a:pt x="2679837" y="113050"/>
                  </a:lnTo>
                  <a:lnTo>
                    <a:pt x="2604611" y="116205"/>
                  </a:lnTo>
                  <a:lnTo>
                    <a:pt x="2619756" y="115580"/>
                  </a:lnTo>
                  <a:lnTo>
                    <a:pt x="2905692" y="115580"/>
                  </a:lnTo>
                  <a:lnTo>
                    <a:pt x="2930398" y="111760"/>
                  </a:lnTo>
                  <a:lnTo>
                    <a:pt x="2930652" y="111760"/>
                  </a:lnTo>
                  <a:lnTo>
                    <a:pt x="2954139" y="107971"/>
                  </a:lnTo>
                  <a:close/>
                </a:path>
                <a:path w="3174365" h="669289">
                  <a:moveTo>
                    <a:pt x="3053703" y="86398"/>
                  </a:moveTo>
                  <a:lnTo>
                    <a:pt x="2926339" y="86398"/>
                  </a:lnTo>
                  <a:lnTo>
                    <a:pt x="2876677" y="93979"/>
                  </a:lnTo>
                  <a:lnTo>
                    <a:pt x="2850515" y="96519"/>
                  </a:lnTo>
                  <a:lnTo>
                    <a:pt x="2823591" y="100329"/>
                  </a:lnTo>
                  <a:lnTo>
                    <a:pt x="2727379" y="108963"/>
                  </a:lnTo>
                  <a:lnTo>
                    <a:pt x="2738883" y="107971"/>
                  </a:lnTo>
                  <a:lnTo>
                    <a:pt x="2954269" y="107971"/>
                  </a:lnTo>
                  <a:lnTo>
                    <a:pt x="2954528" y="106679"/>
                  </a:lnTo>
                  <a:lnTo>
                    <a:pt x="2999231" y="99060"/>
                  </a:lnTo>
                  <a:lnTo>
                    <a:pt x="2999486" y="99060"/>
                  </a:lnTo>
                  <a:lnTo>
                    <a:pt x="3020314" y="93979"/>
                  </a:lnTo>
                  <a:lnTo>
                    <a:pt x="3039872" y="90169"/>
                  </a:lnTo>
                  <a:lnTo>
                    <a:pt x="3040126" y="90169"/>
                  </a:lnTo>
                  <a:lnTo>
                    <a:pt x="3053703" y="86398"/>
                  </a:lnTo>
                  <a:close/>
                </a:path>
                <a:path w="3174365" h="669289">
                  <a:moveTo>
                    <a:pt x="3120351" y="64832"/>
                  </a:moveTo>
                  <a:lnTo>
                    <a:pt x="3033792" y="64832"/>
                  </a:lnTo>
                  <a:lnTo>
                    <a:pt x="3014726" y="69850"/>
                  </a:lnTo>
                  <a:lnTo>
                    <a:pt x="2994279" y="73660"/>
                  </a:lnTo>
                  <a:lnTo>
                    <a:pt x="2971920" y="78890"/>
                  </a:lnTo>
                  <a:lnTo>
                    <a:pt x="2918417" y="87629"/>
                  </a:lnTo>
                  <a:lnTo>
                    <a:pt x="2926339" y="86398"/>
                  </a:lnTo>
                  <a:lnTo>
                    <a:pt x="3053703" y="86398"/>
                  </a:lnTo>
                  <a:lnTo>
                    <a:pt x="3058414" y="85089"/>
                  </a:lnTo>
                  <a:lnTo>
                    <a:pt x="3058795" y="85089"/>
                  </a:lnTo>
                  <a:lnTo>
                    <a:pt x="3075813" y="80010"/>
                  </a:lnTo>
                  <a:lnTo>
                    <a:pt x="3076194" y="80010"/>
                  </a:lnTo>
                  <a:lnTo>
                    <a:pt x="3092196" y="74929"/>
                  </a:lnTo>
                  <a:lnTo>
                    <a:pt x="3106547" y="69850"/>
                  </a:lnTo>
                  <a:lnTo>
                    <a:pt x="3107054" y="69850"/>
                  </a:lnTo>
                  <a:lnTo>
                    <a:pt x="3120351" y="64832"/>
                  </a:lnTo>
                  <a:close/>
                </a:path>
                <a:path w="3174365" h="669289">
                  <a:moveTo>
                    <a:pt x="3121152" y="35560"/>
                  </a:moveTo>
                  <a:lnTo>
                    <a:pt x="3109849" y="40639"/>
                  </a:lnTo>
                  <a:lnTo>
                    <a:pt x="3110484" y="40639"/>
                  </a:lnTo>
                  <a:lnTo>
                    <a:pt x="3097656" y="45719"/>
                  </a:lnTo>
                  <a:lnTo>
                    <a:pt x="3098165" y="45719"/>
                  </a:lnTo>
                  <a:lnTo>
                    <a:pt x="3084166" y="50719"/>
                  </a:lnTo>
                  <a:lnTo>
                    <a:pt x="3083964" y="50874"/>
                  </a:lnTo>
                  <a:lnTo>
                    <a:pt x="3081570" y="51646"/>
                  </a:lnTo>
                  <a:lnTo>
                    <a:pt x="3081069" y="51825"/>
                  </a:lnTo>
                  <a:lnTo>
                    <a:pt x="3068383" y="55961"/>
                  </a:lnTo>
                  <a:lnTo>
                    <a:pt x="3067528" y="56176"/>
                  </a:lnTo>
                  <a:lnTo>
                    <a:pt x="3053064" y="59411"/>
                  </a:lnTo>
                  <a:lnTo>
                    <a:pt x="3029203" y="66040"/>
                  </a:lnTo>
                  <a:lnTo>
                    <a:pt x="3033792" y="64832"/>
                  </a:lnTo>
                  <a:lnTo>
                    <a:pt x="3120405" y="64832"/>
                  </a:lnTo>
                  <a:lnTo>
                    <a:pt x="3131820" y="58419"/>
                  </a:lnTo>
                  <a:lnTo>
                    <a:pt x="3132454" y="58419"/>
                  </a:lnTo>
                  <a:lnTo>
                    <a:pt x="3142361" y="53339"/>
                  </a:lnTo>
                  <a:lnTo>
                    <a:pt x="3143377" y="53339"/>
                  </a:lnTo>
                  <a:lnTo>
                    <a:pt x="3151378" y="46989"/>
                  </a:lnTo>
                  <a:lnTo>
                    <a:pt x="3152648" y="46989"/>
                  </a:lnTo>
                  <a:lnTo>
                    <a:pt x="3158998" y="40639"/>
                  </a:lnTo>
                  <a:lnTo>
                    <a:pt x="3160395" y="39369"/>
                  </a:lnTo>
                  <a:lnTo>
                    <a:pt x="3162744" y="36829"/>
                  </a:lnTo>
                  <a:lnTo>
                    <a:pt x="3120517" y="36829"/>
                  </a:lnTo>
                  <a:lnTo>
                    <a:pt x="3121152" y="35560"/>
                  </a:lnTo>
                  <a:close/>
                </a:path>
                <a:path w="3174365" h="669289">
                  <a:moveTo>
                    <a:pt x="3053051" y="59411"/>
                  </a:moveTo>
                  <a:lnTo>
                    <a:pt x="3051517" y="59755"/>
                  </a:lnTo>
                  <a:lnTo>
                    <a:pt x="3051815" y="59755"/>
                  </a:lnTo>
                  <a:lnTo>
                    <a:pt x="3053051" y="59411"/>
                  </a:lnTo>
                  <a:close/>
                </a:path>
                <a:path w="3174365" h="669289">
                  <a:moveTo>
                    <a:pt x="3068465" y="55961"/>
                  </a:moveTo>
                  <a:lnTo>
                    <a:pt x="3068195" y="55961"/>
                  </a:lnTo>
                  <a:lnTo>
                    <a:pt x="3067528" y="56176"/>
                  </a:lnTo>
                  <a:lnTo>
                    <a:pt x="3068465" y="55961"/>
                  </a:lnTo>
                  <a:close/>
                </a:path>
                <a:path w="3174365" h="669289">
                  <a:moveTo>
                    <a:pt x="3084166" y="50719"/>
                  </a:moveTo>
                  <a:lnTo>
                    <a:pt x="3081570" y="51646"/>
                  </a:lnTo>
                  <a:lnTo>
                    <a:pt x="3083964" y="50874"/>
                  </a:lnTo>
                  <a:lnTo>
                    <a:pt x="3084166" y="50719"/>
                  </a:lnTo>
                  <a:close/>
                </a:path>
                <a:path w="3174365" h="669289">
                  <a:moveTo>
                    <a:pt x="3130296" y="30479"/>
                  </a:moveTo>
                  <a:lnTo>
                    <a:pt x="3120517" y="36829"/>
                  </a:lnTo>
                  <a:lnTo>
                    <a:pt x="3162744" y="36829"/>
                  </a:lnTo>
                  <a:lnTo>
                    <a:pt x="3165094" y="34289"/>
                  </a:lnTo>
                  <a:lnTo>
                    <a:pt x="3166745" y="31750"/>
                  </a:lnTo>
                  <a:lnTo>
                    <a:pt x="3129406" y="31750"/>
                  </a:lnTo>
                  <a:lnTo>
                    <a:pt x="3130296" y="30479"/>
                  </a:lnTo>
                  <a:close/>
                </a:path>
                <a:path w="3174365" h="669289">
                  <a:moveTo>
                    <a:pt x="3171035" y="21589"/>
                  </a:moveTo>
                  <a:lnTo>
                    <a:pt x="3142615" y="21589"/>
                  </a:lnTo>
                  <a:lnTo>
                    <a:pt x="3141805" y="22224"/>
                  </a:lnTo>
                  <a:lnTo>
                    <a:pt x="3141218" y="22860"/>
                  </a:lnTo>
                  <a:lnTo>
                    <a:pt x="3140995" y="22860"/>
                  </a:lnTo>
                  <a:lnTo>
                    <a:pt x="3136138" y="26669"/>
                  </a:lnTo>
                  <a:lnTo>
                    <a:pt x="3137407" y="26669"/>
                  </a:lnTo>
                  <a:lnTo>
                    <a:pt x="3129406" y="31750"/>
                  </a:lnTo>
                  <a:lnTo>
                    <a:pt x="3166745" y="31750"/>
                  </a:lnTo>
                  <a:lnTo>
                    <a:pt x="3169539" y="26669"/>
                  </a:lnTo>
                  <a:lnTo>
                    <a:pt x="3170809" y="22860"/>
                  </a:lnTo>
                  <a:lnTo>
                    <a:pt x="3141218" y="22860"/>
                  </a:lnTo>
                  <a:lnTo>
                    <a:pt x="3141916" y="22224"/>
                  </a:lnTo>
                  <a:lnTo>
                    <a:pt x="3170922" y="22224"/>
                  </a:lnTo>
                  <a:lnTo>
                    <a:pt x="3171035" y="21589"/>
                  </a:lnTo>
                  <a:close/>
                </a:path>
                <a:path w="3174365" h="669289">
                  <a:moveTo>
                    <a:pt x="3172169" y="15239"/>
                  </a:moveTo>
                  <a:lnTo>
                    <a:pt x="3147060" y="15239"/>
                  </a:lnTo>
                  <a:lnTo>
                    <a:pt x="3145701" y="18183"/>
                  </a:lnTo>
                  <a:lnTo>
                    <a:pt x="3145543" y="18183"/>
                  </a:lnTo>
                  <a:lnTo>
                    <a:pt x="3145290" y="18457"/>
                  </a:lnTo>
                  <a:lnTo>
                    <a:pt x="3144266" y="20319"/>
                  </a:lnTo>
                  <a:lnTo>
                    <a:pt x="3143567" y="20319"/>
                  </a:lnTo>
                  <a:lnTo>
                    <a:pt x="3141805" y="22224"/>
                  </a:lnTo>
                  <a:lnTo>
                    <a:pt x="3142615" y="21589"/>
                  </a:lnTo>
                  <a:lnTo>
                    <a:pt x="3171035" y="21589"/>
                  </a:lnTo>
                  <a:lnTo>
                    <a:pt x="3171262" y="20319"/>
                  </a:lnTo>
                  <a:lnTo>
                    <a:pt x="3144266" y="20319"/>
                  </a:lnTo>
                  <a:lnTo>
                    <a:pt x="3145379" y="18457"/>
                  </a:lnTo>
                  <a:lnTo>
                    <a:pt x="3171595" y="18457"/>
                  </a:lnTo>
                  <a:lnTo>
                    <a:pt x="3172169" y="15239"/>
                  </a:lnTo>
                  <a:close/>
                </a:path>
                <a:path w="3174365" h="669289">
                  <a:moveTo>
                    <a:pt x="3145914" y="17531"/>
                  </a:moveTo>
                  <a:lnTo>
                    <a:pt x="3145690" y="17729"/>
                  </a:lnTo>
                  <a:lnTo>
                    <a:pt x="3145848" y="17729"/>
                  </a:lnTo>
                  <a:lnTo>
                    <a:pt x="3145914" y="17531"/>
                  </a:lnTo>
                  <a:close/>
                </a:path>
                <a:path w="3174365" h="669289">
                  <a:moveTo>
                    <a:pt x="3147060" y="15239"/>
                  </a:moveTo>
                  <a:lnTo>
                    <a:pt x="3145967" y="17227"/>
                  </a:lnTo>
                  <a:lnTo>
                    <a:pt x="3145914" y="17531"/>
                  </a:lnTo>
                  <a:lnTo>
                    <a:pt x="3146142" y="17227"/>
                  </a:lnTo>
                  <a:lnTo>
                    <a:pt x="3147060" y="15239"/>
                  </a:lnTo>
                  <a:close/>
                </a:path>
                <a:path w="3174365" h="669289">
                  <a:moveTo>
                    <a:pt x="3148965" y="0"/>
                  </a:moveTo>
                  <a:lnTo>
                    <a:pt x="3145967" y="17227"/>
                  </a:lnTo>
                  <a:lnTo>
                    <a:pt x="3147060" y="15239"/>
                  </a:lnTo>
                  <a:lnTo>
                    <a:pt x="3172169" y="15239"/>
                  </a:lnTo>
                  <a:lnTo>
                    <a:pt x="3173984" y="5079"/>
                  </a:lnTo>
                  <a:lnTo>
                    <a:pt x="3148965" y="0"/>
                  </a:lnTo>
                  <a:close/>
                </a:path>
              </a:pathLst>
            </a:custGeom>
            <a:solidFill>
              <a:srgbClr val="4F81BC"/>
            </a:solidFill>
          </p:spPr>
          <p:txBody>
            <a:bodyPr wrap="square" lIns="0" tIns="0" rIns="0" bIns="0" rtlCol="0"/>
            <a:lstStyle/>
            <a:p>
              <a:endParaRPr/>
            </a:p>
          </p:txBody>
        </p:sp>
        <p:sp>
          <p:nvSpPr>
            <p:cNvPr id="67" name="object 53"/>
            <p:cNvSpPr/>
            <p:nvPr/>
          </p:nvSpPr>
          <p:spPr>
            <a:xfrm>
              <a:off x="9268967" y="1762836"/>
              <a:ext cx="1082040" cy="215900"/>
            </a:xfrm>
            <a:custGeom>
              <a:avLst/>
              <a:gdLst/>
              <a:ahLst/>
              <a:cxnLst/>
              <a:rect l="l" t="t" r="r" b="b"/>
              <a:pathLst>
                <a:path w="1082040" h="215900">
                  <a:moveTo>
                    <a:pt x="1081989" y="0"/>
                  </a:moveTo>
                  <a:lnTo>
                    <a:pt x="0" y="0"/>
                  </a:lnTo>
                  <a:lnTo>
                    <a:pt x="0" y="215442"/>
                  </a:lnTo>
                  <a:lnTo>
                    <a:pt x="1081989" y="215442"/>
                  </a:lnTo>
                  <a:lnTo>
                    <a:pt x="1081989" y="0"/>
                  </a:lnTo>
                  <a:close/>
                </a:path>
              </a:pathLst>
            </a:custGeom>
            <a:solidFill>
              <a:srgbClr val="FFFFFF"/>
            </a:solidFill>
          </p:spPr>
          <p:txBody>
            <a:bodyPr wrap="square" lIns="0" tIns="0" rIns="0" bIns="0" rtlCol="0"/>
            <a:lstStyle/>
            <a:p>
              <a:endParaRPr/>
            </a:p>
          </p:txBody>
        </p:sp>
      </p:grpSp>
      <p:sp>
        <p:nvSpPr>
          <p:cNvPr id="70" name="object 54"/>
          <p:cNvSpPr txBox="1"/>
          <p:nvPr/>
        </p:nvSpPr>
        <p:spPr>
          <a:xfrm>
            <a:off x="9257538" y="1738376"/>
            <a:ext cx="1004569" cy="239395"/>
          </a:xfrm>
          <a:prstGeom prst="rect">
            <a:avLst/>
          </a:prstGeom>
        </p:spPr>
        <p:txBody>
          <a:bodyPr vert="horz" wrap="square" lIns="0" tIns="13335" rIns="0" bIns="0" rtlCol="0">
            <a:spAutoFit/>
          </a:bodyPr>
          <a:lstStyle/>
          <a:p>
            <a:pPr marL="12700">
              <a:lnSpc>
                <a:spcPct val="100000"/>
              </a:lnSpc>
              <a:spcBef>
                <a:spcPts val="105"/>
              </a:spcBef>
            </a:pPr>
            <a:r>
              <a:rPr sz="1400" b="1" dirty="0">
                <a:latin typeface="Calibri"/>
                <a:cs typeface="Calibri"/>
              </a:rPr>
              <a:t>Subscribes</a:t>
            </a:r>
            <a:r>
              <a:rPr sz="1400" b="1" spc="-75" dirty="0">
                <a:latin typeface="Calibri"/>
                <a:cs typeface="Calibri"/>
              </a:rPr>
              <a:t> </a:t>
            </a:r>
            <a:r>
              <a:rPr sz="1400" b="1" spc="-25" dirty="0">
                <a:latin typeface="Calibri"/>
                <a:cs typeface="Calibri"/>
              </a:rPr>
              <a:t>to</a:t>
            </a:r>
            <a:endParaRPr sz="1400">
              <a:latin typeface="Calibri"/>
              <a:cs typeface="Calibri"/>
            </a:endParaRPr>
          </a:p>
        </p:txBody>
      </p:sp>
      <p:grpSp>
        <p:nvGrpSpPr>
          <p:cNvPr id="71" name="object 55"/>
          <p:cNvGrpSpPr/>
          <p:nvPr/>
        </p:nvGrpSpPr>
        <p:grpSpPr>
          <a:xfrm>
            <a:off x="7952231" y="2842247"/>
            <a:ext cx="3540760" cy="1252855"/>
            <a:chOff x="7952231" y="2842247"/>
            <a:chExt cx="3540760" cy="1252855"/>
          </a:xfrm>
        </p:grpSpPr>
        <p:pic>
          <p:nvPicPr>
            <p:cNvPr id="72" name="object 56"/>
            <p:cNvPicPr/>
            <p:nvPr/>
          </p:nvPicPr>
          <p:blipFill>
            <a:blip r:embed="rId14" cstate="print"/>
            <a:stretch>
              <a:fillRect/>
            </a:stretch>
          </p:blipFill>
          <p:spPr>
            <a:xfrm>
              <a:off x="7952231" y="2842247"/>
              <a:ext cx="3540252" cy="1252740"/>
            </a:xfrm>
            <a:prstGeom prst="rect">
              <a:avLst/>
            </a:prstGeom>
          </p:spPr>
        </p:pic>
        <p:sp>
          <p:nvSpPr>
            <p:cNvPr id="73" name="object 57"/>
            <p:cNvSpPr/>
            <p:nvPr/>
          </p:nvSpPr>
          <p:spPr>
            <a:xfrm>
              <a:off x="8071357" y="2905124"/>
              <a:ext cx="3383279" cy="1131570"/>
            </a:xfrm>
            <a:custGeom>
              <a:avLst/>
              <a:gdLst/>
              <a:ahLst/>
              <a:cxnLst/>
              <a:rect l="l" t="t" r="r" b="b"/>
              <a:pathLst>
                <a:path w="3383279" h="1131570">
                  <a:moveTo>
                    <a:pt x="76363" y="25833"/>
                  </a:moveTo>
                  <a:lnTo>
                    <a:pt x="76335" y="27939"/>
                  </a:lnTo>
                  <a:lnTo>
                    <a:pt x="76216" y="36829"/>
                  </a:lnTo>
                  <a:lnTo>
                    <a:pt x="76132" y="43179"/>
                  </a:lnTo>
                  <a:lnTo>
                    <a:pt x="76024" y="51248"/>
                  </a:lnTo>
                  <a:lnTo>
                    <a:pt x="136271" y="53339"/>
                  </a:lnTo>
                  <a:lnTo>
                    <a:pt x="203962" y="57150"/>
                  </a:lnTo>
                  <a:lnTo>
                    <a:pt x="271145" y="62229"/>
                  </a:lnTo>
                  <a:lnTo>
                    <a:pt x="337947" y="68579"/>
                  </a:lnTo>
                  <a:lnTo>
                    <a:pt x="404114" y="76200"/>
                  </a:lnTo>
                  <a:lnTo>
                    <a:pt x="533781" y="96520"/>
                  </a:lnTo>
                  <a:lnTo>
                    <a:pt x="597026" y="107950"/>
                  </a:lnTo>
                  <a:lnTo>
                    <a:pt x="659130" y="120650"/>
                  </a:lnTo>
                  <a:lnTo>
                    <a:pt x="719836" y="134620"/>
                  </a:lnTo>
                  <a:lnTo>
                    <a:pt x="836930" y="165100"/>
                  </a:lnTo>
                  <a:lnTo>
                    <a:pt x="892810" y="181610"/>
                  </a:lnTo>
                  <a:lnTo>
                    <a:pt x="946912" y="199389"/>
                  </a:lnTo>
                  <a:lnTo>
                    <a:pt x="998855" y="218439"/>
                  </a:lnTo>
                  <a:lnTo>
                    <a:pt x="1048766" y="237489"/>
                  </a:lnTo>
                  <a:lnTo>
                    <a:pt x="1119251" y="267970"/>
                  </a:lnTo>
                  <a:lnTo>
                    <a:pt x="1162939" y="288289"/>
                  </a:lnTo>
                  <a:lnTo>
                    <a:pt x="1184021" y="299720"/>
                  </a:lnTo>
                  <a:lnTo>
                    <a:pt x="1204214" y="309879"/>
                  </a:lnTo>
                  <a:lnTo>
                    <a:pt x="1242822" y="332739"/>
                  </a:lnTo>
                  <a:lnTo>
                    <a:pt x="1278255" y="355600"/>
                  </a:lnTo>
                  <a:lnTo>
                    <a:pt x="1310767" y="378460"/>
                  </a:lnTo>
                  <a:lnTo>
                    <a:pt x="1353693" y="412750"/>
                  </a:lnTo>
                  <a:lnTo>
                    <a:pt x="1366139" y="425450"/>
                  </a:lnTo>
                  <a:lnTo>
                    <a:pt x="1377950" y="436879"/>
                  </a:lnTo>
                  <a:lnTo>
                    <a:pt x="1388745" y="448310"/>
                  </a:lnTo>
                  <a:lnTo>
                    <a:pt x="1398651" y="461010"/>
                  </a:lnTo>
                  <a:lnTo>
                    <a:pt x="1407668" y="472439"/>
                  </a:lnTo>
                  <a:lnTo>
                    <a:pt x="1429131" y="508000"/>
                  </a:lnTo>
                  <a:lnTo>
                    <a:pt x="1444498" y="556260"/>
                  </a:lnTo>
                  <a:lnTo>
                    <a:pt x="1446745" y="590550"/>
                  </a:lnTo>
                  <a:lnTo>
                    <a:pt x="1446784" y="591820"/>
                  </a:lnTo>
                  <a:lnTo>
                    <a:pt x="1452118" y="631189"/>
                  </a:lnTo>
                  <a:lnTo>
                    <a:pt x="1463548" y="670560"/>
                  </a:lnTo>
                  <a:lnTo>
                    <a:pt x="1480820" y="709929"/>
                  </a:lnTo>
                  <a:lnTo>
                    <a:pt x="1512189" y="760730"/>
                  </a:lnTo>
                  <a:lnTo>
                    <a:pt x="1552321" y="808989"/>
                  </a:lnTo>
                  <a:lnTo>
                    <a:pt x="1600453" y="855980"/>
                  </a:lnTo>
                  <a:lnTo>
                    <a:pt x="1655952" y="900430"/>
                  </a:lnTo>
                  <a:lnTo>
                    <a:pt x="1717928" y="942339"/>
                  </a:lnTo>
                  <a:lnTo>
                    <a:pt x="1751202" y="961389"/>
                  </a:lnTo>
                  <a:lnTo>
                    <a:pt x="1785874" y="980439"/>
                  </a:lnTo>
                  <a:lnTo>
                    <a:pt x="1821942" y="998219"/>
                  </a:lnTo>
                  <a:lnTo>
                    <a:pt x="1859152" y="1016000"/>
                  </a:lnTo>
                  <a:lnTo>
                    <a:pt x="1897380" y="1031239"/>
                  </a:lnTo>
                  <a:lnTo>
                    <a:pt x="1936877" y="1046480"/>
                  </a:lnTo>
                  <a:lnTo>
                    <a:pt x="1977136" y="1060450"/>
                  </a:lnTo>
                  <a:lnTo>
                    <a:pt x="2060321" y="1085850"/>
                  </a:lnTo>
                  <a:lnTo>
                    <a:pt x="2102993" y="1096009"/>
                  </a:lnTo>
                  <a:lnTo>
                    <a:pt x="2190242" y="1113789"/>
                  </a:lnTo>
                  <a:lnTo>
                    <a:pt x="2234438" y="1120139"/>
                  </a:lnTo>
                  <a:lnTo>
                    <a:pt x="2279269" y="1125220"/>
                  </a:lnTo>
                  <a:lnTo>
                    <a:pt x="2324100" y="1129030"/>
                  </a:lnTo>
                  <a:lnTo>
                    <a:pt x="2369185" y="1131570"/>
                  </a:lnTo>
                  <a:lnTo>
                    <a:pt x="2504440" y="1131570"/>
                  </a:lnTo>
                  <a:lnTo>
                    <a:pt x="2549144" y="1129030"/>
                  </a:lnTo>
                  <a:lnTo>
                    <a:pt x="2593594" y="1127759"/>
                  </a:lnTo>
                  <a:lnTo>
                    <a:pt x="2637790" y="1125220"/>
                  </a:lnTo>
                  <a:lnTo>
                    <a:pt x="2724531" y="1117600"/>
                  </a:lnTo>
                  <a:lnTo>
                    <a:pt x="2818987" y="1106170"/>
                  </a:lnTo>
                  <a:lnTo>
                    <a:pt x="2370455" y="1106170"/>
                  </a:lnTo>
                  <a:lnTo>
                    <a:pt x="2326259" y="1103630"/>
                  </a:lnTo>
                  <a:lnTo>
                    <a:pt x="2282190" y="1099820"/>
                  </a:lnTo>
                  <a:lnTo>
                    <a:pt x="2238375" y="1094739"/>
                  </a:lnTo>
                  <a:lnTo>
                    <a:pt x="2194814" y="1088389"/>
                  </a:lnTo>
                  <a:lnTo>
                    <a:pt x="2151761" y="1080770"/>
                  </a:lnTo>
                  <a:lnTo>
                    <a:pt x="2109216" y="1071880"/>
                  </a:lnTo>
                  <a:lnTo>
                    <a:pt x="2026031" y="1049020"/>
                  </a:lnTo>
                  <a:lnTo>
                    <a:pt x="1985518" y="1036319"/>
                  </a:lnTo>
                  <a:lnTo>
                    <a:pt x="1907286" y="1008380"/>
                  </a:lnTo>
                  <a:lnTo>
                    <a:pt x="1869694" y="991869"/>
                  </a:lnTo>
                  <a:lnTo>
                    <a:pt x="1833245" y="975359"/>
                  </a:lnTo>
                  <a:lnTo>
                    <a:pt x="1798066" y="957580"/>
                  </a:lnTo>
                  <a:lnTo>
                    <a:pt x="1764157" y="939800"/>
                  </a:lnTo>
                  <a:lnTo>
                    <a:pt x="1700784" y="900430"/>
                  </a:lnTo>
                  <a:lnTo>
                    <a:pt x="1643634" y="858519"/>
                  </a:lnTo>
                  <a:lnTo>
                    <a:pt x="1593596" y="815339"/>
                  </a:lnTo>
                  <a:lnTo>
                    <a:pt x="1551177" y="769619"/>
                  </a:lnTo>
                  <a:lnTo>
                    <a:pt x="1517269" y="722629"/>
                  </a:lnTo>
                  <a:lnTo>
                    <a:pt x="1497711" y="687070"/>
                  </a:lnTo>
                  <a:lnTo>
                    <a:pt x="1483487" y="650239"/>
                  </a:lnTo>
                  <a:lnTo>
                    <a:pt x="1473200" y="603250"/>
                  </a:lnTo>
                  <a:lnTo>
                    <a:pt x="1472285" y="591820"/>
                  </a:lnTo>
                  <a:lnTo>
                    <a:pt x="1472184" y="590550"/>
                  </a:lnTo>
                  <a:lnTo>
                    <a:pt x="1469390" y="549910"/>
                  </a:lnTo>
                  <a:lnTo>
                    <a:pt x="1457578" y="510539"/>
                  </a:lnTo>
                  <a:lnTo>
                    <a:pt x="1436751" y="469900"/>
                  </a:lnTo>
                  <a:lnTo>
                    <a:pt x="1407541" y="431800"/>
                  </a:lnTo>
                  <a:lnTo>
                    <a:pt x="1370330" y="393700"/>
                  </a:lnTo>
                  <a:lnTo>
                    <a:pt x="1356233" y="382270"/>
                  </a:lnTo>
                  <a:lnTo>
                    <a:pt x="1341374" y="369570"/>
                  </a:lnTo>
                  <a:lnTo>
                    <a:pt x="1325752" y="358139"/>
                  </a:lnTo>
                  <a:lnTo>
                    <a:pt x="1309370" y="345439"/>
                  </a:lnTo>
                  <a:lnTo>
                    <a:pt x="1292225" y="334010"/>
                  </a:lnTo>
                  <a:lnTo>
                    <a:pt x="1255649" y="311150"/>
                  </a:lnTo>
                  <a:lnTo>
                    <a:pt x="1216278" y="288289"/>
                  </a:lnTo>
                  <a:lnTo>
                    <a:pt x="1174115" y="265429"/>
                  </a:lnTo>
                  <a:lnTo>
                    <a:pt x="1129538" y="245110"/>
                  </a:lnTo>
                  <a:lnTo>
                    <a:pt x="1106297" y="233679"/>
                  </a:lnTo>
                  <a:lnTo>
                    <a:pt x="1082421" y="223520"/>
                  </a:lnTo>
                  <a:lnTo>
                    <a:pt x="1057910" y="214629"/>
                  </a:lnTo>
                  <a:lnTo>
                    <a:pt x="1007364" y="194310"/>
                  </a:lnTo>
                  <a:lnTo>
                    <a:pt x="954786" y="175260"/>
                  </a:lnTo>
                  <a:lnTo>
                    <a:pt x="900049" y="157479"/>
                  </a:lnTo>
                  <a:lnTo>
                    <a:pt x="785368" y="124460"/>
                  </a:lnTo>
                  <a:lnTo>
                    <a:pt x="725551" y="110489"/>
                  </a:lnTo>
                  <a:lnTo>
                    <a:pt x="664337" y="95250"/>
                  </a:lnTo>
                  <a:lnTo>
                    <a:pt x="601599" y="82550"/>
                  </a:lnTo>
                  <a:lnTo>
                    <a:pt x="537845" y="71120"/>
                  </a:lnTo>
                  <a:lnTo>
                    <a:pt x="407162" y="50800"/>
                  </a:lnTo>
                  <a:lnTo>
                    <a:pt x="340487" y="43179"/>
                  </a:lnTo>
                  <a:lnTo>
                    <a:pt x="273176" y="36829"/>
                  </a:lnTo>
                  <a:lnTo>
                    <a:pt x="205359" y="31750"/>
                  </a:lnTo>
                  <a:lnTo>
                    <a:pt x="137033" y="27939"/>
                  </a:lnTo>
                  <a:lnTo>
                    <a:pt x="76363" y="25833"/>
                  </a:lnTo>
                  <a:close/>
                </a:path>
                <a:path w="3383279" h="1131570">
                  <a:moveTo>
                    <a:pt x="3357753" y="890269"/>
                  </a:moveTo>
                  <a:lnTo>
                    <a:pt x="3351403" y="910589"/>
                  </a:lnTo>
                  <a:lnTo>
                    <a:pt x="3348482" y="915669"/>
                  </a:lnTo>
                  <a:lnTo>
                    <a:pt x="3344545" y="919480"/>
                  </a:lnTo>
                  <a:lnTo>
                    <a:pt x="3340227" y="924559"/>
                  </a:lnTo>
                  <a:lnTo>
                    <a:pt x="3335147" y="929639"/>
                  </a:lnTo>
                  <a:lnTo>
                    <a:pt x="3329305" y="934719"/>
                  </a:lnTo>
                  <a:lnTo>
                    <a:pt x="3323209" y="939800"/>
                  </a:lnTo>
                  <a:lnTo>
                    <a:pt x="3316478" y="943609"/>
                  </a:lnTo>
                  <a:lnTo>
                    <a:pt x="3300730" y="953769"/>
                  </a:lnTo>
                  <a:lnTo>
                    <a:pt x="3282823" y="963930"/>
                  </a:lnTo>
                  <a:lnTo>
                    <a:pt x="3262630" y="972819"/>
                  </a:lnTo>
                  <a:lnTo>
                    <a:pt x="3240405" y="982980"/>
                  </a:lnTo>
                  <a:lnTo>
                    <a:pt x="3216148" y="991869"/>
                  </a:lnTo>
                  <a:lnTo>
                    <a:pt x="3190113" y="1002030"/>
                  </a:lnTo>
                  <a:lnTo>
                    <a:pt x="3162300" y="1010919"/>
                  </a:lnTo>
                  <a:lnTo>
                    <a:pt x="3132709" y="1019809"/>
                  </a:lnTo>
                  <a:lnTo>
                    <a:pt x="3101594" y="1027430"/>
                  </a:lnTo>
                  <a:lnTo>
                    <a:pt x="3068955" y="1036319"/>
                  </a:lnTo>
                  <a:lnTo>
                    <a:pt x="2999486" y="1051559"/>
                  </a:lnTo>
                  <a:lnTo>
                    <a:pt x="2962783" y="1057909"/>
                  </a:lnTo>
                  <a:lnTo>
                    <a:pt x="2925191" y="1065530"/>
                  </a:lnTo>
                  <a:lnTo>
                    <a:pt x="2886202" y="1071880"/>
                  </a:lnTo>
                  <a:lnTo>
                    <a:pt x="2722118" y="1092200"/>
                  </a:lnTo>
                  <a:lnTo>
                    <a:pt x="2636139" y="1099820"/>
                  </a:lnTo>
                  <a:lnTo>
                    <a:pt x="2592451" y="1102359"/>
                  </a:lnTo>
                  <a:lnTo>
                    <a:pt x="2548255" y="1103630"/>
                  </a:lnTo>
                  <a:lnTo>
                    <a:pt x="2503805" y="1106170"/>
                  </a:lnTo>
                  <a:lnTo>
                    <a:pt x="2818987" y="1106170"/>
                  </a:lnTo>
                  <a:lnTo>
                    <a:pt x="2849753" y="1102359"/>
                  </a:lnTo>
                  <a:lnTo>
                    <a:pt x="2967355" y="1083309"/>
                  </a:lnTo>
                  <a:lnTo>
                    <a:pt x="3039999" y="1068070"/>
                  </a:lnTo>
                  <a:lnTo>
                    <a:pt x="3107817" y="1052830"/>
                  </a:lnTo>
                  <a:lnTo>
                    <a:pt x="3169412" y="1035050"/>
                  </a:lnTo>
                  <a:lnTo>
                    <a:pt x="3224657" y="1016000"/>
                  </a:lnTo>
                  <a:lnTo>
                    <a:pt x="3249676" y="1007109"/>
                  </a:lnTo>
                  <a:lnTo>
                    <a:pt x="3272663" y="996950"/>
                  </a:lnTo>
                  <a:lnTo>
                    <a:pt x="3293872" y="986789"/>
                  </a:lnTo>
                  <a:lnTo>
                    <a:pt x="3312922" y="976630"/>
                  </a:lnTo>
                  <a:lnTo>
                    <a:pt x="3329940" y="965200"/>
                  </a:lnTo>
                  <a:lnTo>
                    <a:pt x="3337814" y="960119"/>
                  </a:lnTo>
                  <a:lnTo>
                    <a:pt x="3345053" y="953769"/>
                  </a:lnTo>
                  <a:lnTo>
                    <a:pt x="3351657" y="948689"/>
                  </a:lnTo>
                  <a:lnTo>
                    <a:pt x="3357626" y="943609"/>
                  </a:lnTo>
                  <a:lnTo>
                    <a:pt x="3363214" y="937259"/>
                  </a:lnTo>
                  <a:lnTo>
                    <a:pt x="3368040" y="930909"/>
                  </a:lnTo>
                  <a:lnTo>
                    <a:pt x="3372358" y="925830"/>
                  </a:lnTo>
                  <a:lnTo>
                    <a:pt x="3383153" y="891539"/>
                  </a:lnTo>
                  <a:lnTo>
                    <a:pt x="3357753" y="890269"/>
                  </a:lnTo>
                  <a:close/>
                </a:path>
                <a:path w="3383279" h="1131570">
                  <a:moveTo>
                    <a:pt x="76708" y="0"/>
                  </a:moveTo>
                  <a:lnTo>
                    <a:pt x="0" y="36829"/>
                  </a:lnTo>
                  <a:lnTo>
                    <a:pt x="75692" y="76200"/>
                  </a:lnTo>
                  <a:lnTo>
                    <a:pt x="75793" y="68579"/>
                  </a:lnTo>
                  <a:lnTo>
                    <a:pt x="75895" y="60960"/>
                  </a:lnTo>
                  <a:lnTo>
                    <a:pt x="75996" y="53339"/>
                  </a:lnTo>
                  <a:lnTo>
                    <a:pt x="76024" y="51248"/>
                  </a:lnTo>
                  <a:lnTo>
                    <a:pt x="63119" y="50800"/>
                  </a:lnTo>
                  <a:lnTo>
                    <a:pt x="63690" y="31750"/>
                  </a:lnTo>
                  <a:lnTo>
                    <a:pt x="63804" y="27939"/>
                  </a:lnTo>
                  <a:lnTo>
                    <a:pt x="63881" y="25400"/>
                  </a:lnTo>
                  <a:lnTo>
                    <a:pt x="76369" y="25400"/>
                  </a:lnTo>
                  <a:lnTo>
                    <a:pt x="76708" y="0"/>
                  </a:lnTo>
                  <a:close/>
                </a:path>
                <a:path w="3383279" h="1131570">
                  <a:moveTo>
                    <a:pt x="63881" y="25400"/>
                  </a:moveTo>
                  <a:lnTo>
                    <a:pt x="63119" y="50800"/>
                  </a:lnTo>
                  <a:lnTo>
                    <a:pt x="76024" y="51248"/>
                  </a:lnTo>
                  <a:lnTo>
                    <a:pt x="76132" y="43179"/>
                  </a:lnTo>
                  <a:lnTo>
                    <a:pt x="76216" y="36829"/>
                  </a:lnTo>
                  <a:lnTo>
                    <a:pt x="76335" y="27939"/>
                  </a:lnTo>
                  <a:lnTo>
                    <a:pt x="76363" y="25833"/>
                  </a:lnTo>
                  <a:lnTo>
                    <a:pt x="63881" y="25400"/>
                  </a:lnTo>
                  <a:close/>
                </a:path>
                <a:path w="3383279" h="1131570">
                  <a:moveTo>
                    <a:pt x="76369" y="25400"/>
                  </a:moveTo>
                  <a:lnTo>
                    <a:pt x="63881" y="25400"/>
                  </a:lnTo>
                  <a:lnTo>
                    <a:pt x="76363" y="25833"/>
                  </a:lnTo>
                  <a:lnTo>
                    <a:pt x="76369" y="25400"/>
                  </a:lnTo>
                  <a:close/>
                </a:path>
              </a:pathLst>
            </a:custGeom>
            <a:solidFill>
              <a:srgbClr val="4F81BC"/>
            </a:solidFill>
          </p:spPr>
          <p:txBody>
            <a:bodyPr wrap="square" lIns="0" tIns="0" rIns="0" bIns="0" rtlCol="0"/>
            <a:lstStyle/>
            <a:p>
              <a:endParaRPr/>
            </a:p>
          </p:txBody>
        </p:sp>
      </p:grpSp>
      <p:sp>
        <p:nvSpPr>
          <p:cNvPr id="74" name="object 58"/>
          <p:cNvSpPr txBox="1"/>
          <p:nvPr/>
        </p:nvSpPr>
        <p:spPr>
          <a:xfrm>
            <a:off x="8555355" y="3344875"/>
            <a:ext cx="1789430" cy="307975"/>
          </a:xfrm>
          <a:prstGeom prst="rect">
            <a:avLst/>
          </a:prstGeom>
          <a:solidFill>
            <a:srgbClr val="FFFFFF"/>
          </a:solidFill>
        </p:spPr>
        <p:txBody>
          <a:bodyPr vert="horz" wrap="square" lIns="0" tIns="34290" rIns="0" bIns="0" rtlCol="0">
            <a:spAutoFit/>
          </a:bodyPr>
          <a:lstStyle/>
          <a:p>
            <a:pPr marL="92075">
              <a:lnSpc>
                <a:spcPct val="100000"/>
              </a:lnSpc>
              <a:spcBef>
                <a:spcPts val="270"/>
              </a:spcBef>
            </a:pPr>
            <a:r>
              <a:rPr sz="1400" b="1" dirty="0">
                <a:latin typeface="Calibri"/>
                <a:cs typeface="Calibri"/>
              </a:rPr>
              <a:t>Downloads</a:t>
            </a:r>
            <a:r>
              <a:rPr sz="1400" b="1" spc="-55" dirty="0">
                <a:latin typeface="Calibri"/>
                <a:cs typeface="Calibri"/>
              </a:rPr>
              <a:t> </a:t>
            </a:r>
            <a:r>
              <a:rPr sz="1400" b="1" dirty="0">
                <a:latin typeface="Calibri"/>
                <a:cs typeface="Calibri"/>
              </a:rPr>
              <a:t>data</a:t>
            </a:r>
            <a:r>
              <a:rPr sz="1400" b="1" spc="-55" dirty="0">
                <a:latin typeface="Calibri"/>
                <a:cs typeface="Calibri"/>
              </a:rPr>
              <a:t> </a:t>
            </a:r>
            <a:r>
              <a:rPr sz="1400" b="1" spc="-20" dirty="0">
                <a:latin typeface="Calibri"/>
                <a:cs typeface="Calibri"/>
              </a:rPr>
              <a:t>from</a:t>
            </a:r>
            <a:endParaRPr sz="1400">
              <a:latin typeface="Calibri"/>
              <a:cs typeface="Calibri"/>
            </a:endParaRPr>
          </a:p>
        </p:txBody>
      </p:sp>
      <p:grpSp>
        <p:nvGrpSpPr>
          <p:cNvPr id="75" name="object 59"/>
          <p:cNvGrpSpPr/>
          <p:nvPr/>
        </p:nvGrpSpPr>
        <p:grpSpPr>
          <a:xfrm>
            <a:off x="8040623" y="2269896"/>
            <a:ext cx="2573020" cy="431165"/>
            <a:chOff x="8040623" y="2269896"/>
            <a:chExt cx="2573020" cy="431165"/>
          </a:xfrm>
        </p:grpSpPr>
        <p:pic>
          <p:nvPicPr>
            <p:cNvPr id="76" name="object 60"/>
            <p:cNvPicPr/>
            <p:nvPr/>
          </p:nvPicPr>
          <p:blipFill>
            <a:blip r:embed="rId15" cstate="print"/>
            <a:stretch>
              <a:fillRect/>
            </a:stretch>
          </p:blipFill>
          <p:spPr>
            <a:xfrm>
              <a:off x="8040623" y="2350007"/>
              <a:ext cx="2572512" cy="233172"/>
            </a:xfrm>
            <a:prstGeom prst="rect">
              <a:avLst/>
            </a:prstGeom>
          </p:spPr>
        </p:pic>
        <p:sp>
          <p:nvSpPr>
            <p:cNvPr id="77" name="object 61"/>
            <p:cNvSpPr/>
            <p:nvPr/>
          </p:nvSpPr>
          <p:spPr>
            <a:xfrm>
              <a:off x="8096376" y="2409951"/>
              <a:ext cx="2402205" cy="76200"/>
            </a:xfrm>
            <a:custGeom>
              <a:avLst/>
              <a:gdLst/>
              <a:ahLst/>
              <a:cxnLst/>
              <a:rect l="l" t="t" r="r" b="b"/>
              <a:pathLst>
                <a:path w="2402204" h="76200">
                  <a:moveTo>
                    <a:pt x="2326258" y="0"/>
                  </a:moveTo>
                  <a:lnTo>
                    <a:pt x="2325751" y="76200"/>
                  </a:lnTo>
                  <a:lnTo>
                    <a:pt x="2377325" y="50926"/>
                  </a:lnTo>
                  <a:lnTo>
                    <a:pt x="2338578" y="50926"/>
                  </a:lnTo>
                  <a:lnTo>
                    <a:pt x="2338699" y="38735"/>
                  </a:lnTo>
                  <a:lnTo>
                    <a:pt x="2338753" y="33400"/>
                  </a:lnTo>
                  <a:lnTo>
                    <a:pt x="2338831" y="25526"/>
                  </a:lnTo>
                  <a:lnTo>
                    <a:pt x="2376308" y="25526"/>
                  </a:lnTo>
                  <a:lnTo>
                    <a:pt x="2326258" y="0"/>
                  </a:lnTo>
                  <a:close/>
                </a:path>
                <a:path w="2402204" h="76200">
                  <a:moveTo>
                    <a:pt x="126" y="8000"/>
                  </a:moveTo>
                  <a:lnTo>
                    <a:pt x="0" y="33400"/>
                  </a:lnTo>
                  <a:lnTo>
                    <a:pt x="2338577" y="50926"/>
                  </a:lnTo>
                  <a:lnTo>
                    <a:pt x="2325919" y="50926"/>
                  </a:lnTo>
                  <a:lnTo>
                    <a:pt x="2326036" y="33400"/>
                  </a:lnTo>
                  <a:lnTo>
                    <a:pt x="2326088" y="25526"/>
                  </a:lnTo>
                  <a:lnTo>
                    <a:pt x="2338832" y="25526"/>
                  </a:lnTo>
                  <a:lnTo>
                    <a:pt x="126" y="8000"/>
                  </a:lnTo>
                  <a:close/>
                </a:path>
                <a:path w="2402204" h="76200">
                  <a:moveTo>
                    <a:pt x="2376308" y="25526"/>
                  </a:moveTo>
                  <a:lnTo>
                    <a:pt x="2338831" y="25526"/>
                  </a:lnTo>
                  <a:lnTo>
                    <a:pt x="2338753" y="33400"/>
                  </a:lnTo>
                  <a:lnTo>
                    <a:pt x="2338699" y="38735"/>
                  </a:lnTo>
                  <a:lnTo>
                    <a:pt x="2338578" y="50926"/>
                  </a:lnTo>
                  <a:lnTo>
                    <a:pt x="2377325" y="50926"/>
                  </a:lnTo>
                  <a:lnTo>
                    <a:pt x="2402204" y="38735"/>
                  </a:lnTo>
                  <a:lnTo>
                    <a:pt x="2376308" y="25526"/>
                  </a:lnTo>
                  <a:close/>
                </a:path>
              </a:pathLst>
            </a:custGeom>
            <a:solidFill>
              <a:srgbClr val="4F81BC"/>
            </a:solidFill>
          </p:spPr>
          <p:txBody>
            <a:bodyPr wrap="square" lIns="0" tIns="0" rIns="0" bIns="0" rtlCol="0"/>
            <a:lstStyle/>
            <a:p>
              <a:endParaRPr/>
            </a:p>
          </p:txBody>
        </p:sp>
        <p:sp>
          <p:nvSpPr>
            <p:cNvPr id="78" name="object 62"/>
            <p:cNvSpPr/>
            <p:nvPr/>
          </p:nvSpPr>
          <p:spPr>
            <a:xfrm>
              <a:off x="8478773" y="2269896"/>
              <a:ext cx="1825625" cy="431165"/>
            </a:xfrm>
            <a:custGeom>
              <a:avLst/>
              <a:gdLst/>
              <a:ahLst/>
              <a:cxnLst/>
              <a:rect l="l" t="t" r="r" b="b"/>
              <a:pathLst>
                <a:path w="1825625" h="431164">
                  <a:moveTo>
                    <a:pt x="1825625" y="0"/>
                  </a:moveTo>
                  <a:lnTo>
                    <a:pt x="0" y="0"/>
                  </a:lnTo>
                  <a:lnTo>
                    <a:pt x="0" y="430885"/>
                  </a:lnTo>
                  <a:lnTo>
                    <a:pt x="1825625" y="430885"/>
                  </a:lnTo>
                  <a:lnTo>
                    <a:pt x="1825625" y="0"/>
                  </a:lnTo>
                  <a:close/>
                </a:path>
              </a:pathLst>
            </a:custGeom>
            <a:solidFill>
              <a:srgbClr val="FFFFFF"/>
            </a:solidFill>
          </p:spPr>
          <p:txBody>
            <a:bodyPr wrap="square" lIns="0" tIns="0" rIns="0" bIns="0" rtlCol="0"/>
            <a:lstStyle/>
            <a:p>
              <a:endParaRPr/>
            </a:p>
          </p:txBody>
        </p:sp>
      </p:grpSp>
      <p:sp>
        <p:nvSpPr>
          <p:cNvPr id="79" name="object 63"/>
          <p:cNvSpPr txBox="1"/>
          <p:nvPr/>
        </p:nvSpPr>
        <p:spPr>
          <a:xfrm>
            <a:off x="8467090" y="2245613"/>
            <a:ext cx="1818005" cy="452755"/>
          </a:xfrm>
          <a:prstGeom prst="rect">
            <a:avLst/>
          </a:prstGeom>
        </p:spPr>
        <p:txBody>
          <a:bodyPr vert="horz" wrap="square" lIns="0" tIns="13335" rIns="0" bIns="0" rtlCol="0">
            <a:spAutoFit/>
          </a:bodyPr>
          <a:lstStyle/>
          <a:p>
            <a:pPr marL="12700" marR="5080">
              <a:lnSpc>
                <a:spcPct val="100000"/>
              </a:lnSpc>
              <a:spcBef>
                <a:spcPts val="105"/>
              </a:spcBef>
            </a:pPr>
            <a:r>
              <a:rPr sz="1400" b="1" spc="-10" dirty="0">
                <a:latin typeface="Calibri"/>
                <a:cs typeface="Calibri"/>
              </a:rPr>
              <a:t>Receives</a:t>
            </a:r>
            <a:r>
              <a:rPr sz="1400" b="1" spc="25" dirty="0">
                <a:latin typeface="Calibri"/>
                <a:cs typeface="Calibri"/>
              </a:rPr>
              <a:t> </a:t>
            </a:r>
            <a:r>
              <a:rPr sz="1400" b="1" spc="-10" dirty="0">
                <a:latin typeface="Calibri"/>
                <a:cs typeface="Calibri"/>
              </a:rPr>
              <a:t>notifications</a:t>
            </a:r>
            <a:r>
              <a:rPr sz="1400" b="1" spc="10" dirty="0">
                <a:latin typeface="Calibri"/>
                <a:cs typeface="Calibri"/>
              </a:rPr>
              <a:t> </a:t>
            </a:r>
            <a:r>
              <a:rPr sz="1400" b="1" spc="-25" dirty="0">
                <a:latin typeface="Calibri"/>
                <a:cs typeface="Calibri"/>
              </a:rPr>
              <a:t>of </a:t>
            </a:r>
            <a:r>
              <a:rPr sz="1400" b="1" dirty="0">
                <a:latin typeface="Calibri"/>
                <a:cs typeface="Calibri"/>
              </a:rPr>
              <a:t>new</a:t>
            </a:r>
            <a:r>
              <a:rPr sz="1400" b="1" spc="-45" dirty="0">
                <a:latin typeface="Calibri"/>
                <a:cs typeface="Calibri"/>
              </a:rPr>
              <a:t> </a:t>
            </a:r>
            <a:r>
              <a:rPr sz="1400" b="1" dirty="0">
                <a:latin typeface="Calibri"/>
                <a:cs typeface="Calibri"/>
              </a:rPr>
              <a:t>data</a:t>
            </a:r>
            <a:r>
              <a:rPr sz="1400" b="1" spc="-55" dirty="0">
                <a:latin typeface="Calibri"/>
                <a:cs typeface="Calibri"/>
              </a:rPr>
              <a:t> </a:t>
            </a:r>
            <a:r>
              <a:rPr sz="1400" b="1" spc="-20" dirty="0">
                <a:latin typeface="Calibri"/>
                <a:cs typeface="Calibri"/>
              </a:rPr>
              <a:t>from</a:t>
            </a:r>
            <a:endParaRPr sz="1400">
              <a:latin typeface="Calibri"/>
              <a:cs typeface="Calibri"/>
            </a:endParaRPr>
          </a:p>
        </p:txBody>
      </p:sp>
      <p:grpSp>
        <p:nvGrpSpPr>
          <p:cNvPr id="80" name="object 64"/>
          <p:cNvGrpSpPr/>
          <p:nvPr/>
        </p:nvGrpSpPr>
        <p:grpSpPr>
          <a:xfrm>
            <a:off x="7976616" y="929627"/>
            <a:ext cx="3310254" cy="927100"/>
            <a:chOff x="7976616" y="929627"/>
            <a:chExt cx="3310254" cy="927100"/>
          </a:xfrm>
        </p:grpSpPr>
        <p:pic>
          <p:nvPicPr>
            <p:cNvPr id="81" name="object 65"/>
            <p:cNvPicPr/>
            <p:nvPr/>
          </p:nvPicPr>
          <p:blipFill>
            <a:blip r:embed="rId16" cstate="print"/>
            <a:stretch>
              <a:fillRect/>
            </a:stretch>
          </p:blipFill>
          <p:spPr>
            <a:xfrm>
              <a:off x="7976616" y="929627"/>
              <a:ext cx="3310128" cy="926604"/>
            </a:xfrm>
            <a:prstGeom prst="rect">
              <a:avLst/>
            </a:prstGeom>
          </p:spPr>
        </p:pic>
        <p:sp>
          <p:nvSpPr>
            <p:cNvPr id="82" name="object 66"/>
            <p:cNvSpPr/>
            <p:nvPr/>
          </p:nvSpPr>
          <p:spPr>
            <a:xfrm>
              <a:off x="8096504" y="956690"/>
              <a:ext cx="3147060" cy="801370"/>
            </a:xfrm>
            <a:custGeom>
              <a:avLst/>
              <a:gdLst/>
              <a:ahLst/>
              <a:cxnLst/>
              <a:rect l="l" t="t" r="r" b="b"/>
              <a:pathLst>
                <a:path w="3147059" h="801369">
                  <a:moveTo>
                    <a:pt x="75692" y="724916"/>
                  </a:moveTo>
                  <a:lnTo>
                    <a:pt x="0" y="764032"/>
                  </a:lnTo>
                  <a:lnTo>
                    <a:pt x="76835" y="801116"/>
                  </a:lnTo>
                  <a:lnTo>
                    <a:pt x="76455" y="775843"/>
                  </a:lnTo>
                  <a:lnTo>
                    <a:pt x="63753" y="775843"/>
                  </a:lnTo>
                  <a:lnTo>
                    <a:pt x="63641" y="768350"/>
                  </a:lnTo>
                  <a:lnTo>
                    <a:pt x="63576" y="764032"/>
                  </a:lnTo>
                  <a:lnTo>
                    <a:pt x="63489" y="758189"/>
                  </a:lnTo>
                  <a:lnTo>
                    <a:pt x="63373" y="750443"/>
                  </a:lnTo>
                  <a:lnTo>
                    <a:pt x="75911" y="750249"/>
                  </a:lnTo>
                  <a:lnTo>
                    <a:pt x="75963" y="742991"/>
                  </a:lnTo>
                  <a:lnTo>
                    <a:pt x="75811" y="732903"/>
                  </a:lnTo>
                  <a:lnTo>
                    <a:pt x="75692" y="724916"/>
                  </a:lnTo>
                  <a:close/>
                </a:path>
                <a:path w="3147059" h="801369">
                  <a:moveTo>
                    <a:pt x="870736" y="702230"/>
                  </a:moveTo>
                  <a:lnTo>
                    <a:pt x="708792" y="702230"/>
                  </a:lnTo>
                  <a:lnTo>
                    <a:pt x="573014" y="719314"/>
                  </a:lnTo>
                  <a:lnTo>
                    <a:pt x="434381" y="732903"/>
                  </a:lnTo>
                  <a:lnTo>
                    <a:pt x="290874" y="742991"/>
                  </a:lnTo>
                  <a:lnTo>
                    <a:pt x="145965" y="749182"/>
                  </a:lnTo>
                  <a:lnTo>
                    <a:pt x="63373" y="750443"/>
                  </a:lnTo>
                  <a:lnTo>
                    <a:pt x="63489" y="758189"/>
                  </a:lnTo>
                  <a:lnTo>
                    <a:pt x="63576" y="764032"/>
                  </a:lnTo>
                  <a:lnTo>
                    <a:pt x="63641" y="768350"/>
                  </a:lnTo>
                  <a:lnTo>
                    <a:pt x="63753" y="775843"/>
                  </a:lnTo>
                  <a:lnTo>
                    <a:pt x="76452" y="775649"/>
                  </a:lnTo>
                  <a:lnTo>
                    <a:pt x="76343" y="768350"/>
                  </a:lnTo>
                  <a:lnTo>
                    <a:pt x="76278" y="764032"/>
                  </a:lnTo>
                  <a:lnTo>
                    <a:pt x="76191" y="758189"/>
                  </a:lnTo>
                  <a:lnTo>
                    <a:pt x="76071" y="750249"/>
                  </a:lnTo>
                  <a:lnTo>
                    <a:pt x="517832" y="750249"/>
                  </a:lnTo>
                  <a:lnTo>
                    <a:pt x="576706" y="744474"/>
                  </a:lnTo>
                  <a:lnTo>
                    <a:pt x="576078" y="744474"/>
                  </a:lnTo>
                  <a:lnTo>
                    <a:pt x="712343" y="727329"/>
                  </a:lnTo>
                  <a:lnTo>
                    <a:pt x="712597" y="727329"/>
                  </a:lnTo>
                  <a:lnTo>
                    <a:pt x="778128" y="717676"/>
                  </a:lnTo>
                  <a:lnTo>
                    <a:pt x="842137" y="707263"/>
                  </a:lnTo>
                  <a:lnTo>
                    <a:pt x="842391" y="707263"/>
                  </a:lnTo>
                  <a:lnTo>
                    <a:pt x="870736" y="702230"/>
                  </a:lnTo>
                  <a:close/>
                </a:path>
                <a:path w="3147059" h="801369">
                  <a:moveTo>
                    <a:pt x="76452" y="775649"/>
                  </a:moveTo>
                  <a:lnTo>
                    <a:pt x="63753" y="775843"/>
                  </a:lnTo>
                  <a:lnTo>
                    <a:pt x="76455" y="775843"/>
                  </a:lnTo>
                  <a:lnTo>
                    <a:pt x="76452" y="775649"/>
                  </a:lnTo>
                  <a:close/>
                </a:path>
                <a:path w="3147059" h="801369">
                  <a:moveTo>
                    <a:pt x="517832" y="750249"/>
                  </a:moveTo>
                  <a:lnTo>
                    <a:pt x="76071" y="750249"/>
                  </a:lnTo>
                  <a:lnTo>
                    <a:pt x="76191" y="758189"/>
                  </a:lnTo>
                  <a:lnTo>
                    <a:pt x="76278" y="764032"/>
                  </a:lnTo>
                  <a:lnTo>
                    <a:pt x="76343" y="768350"/>
                  </a:lnTo>
                  <a:lnTo>
                    <a:pt x="76452" y="775649"/>
                  </a:lnTo>
                  <a:lnTo>
                    <a:pt x="146939" y="774573"/>
                  </a:lnTo>
                  <a:lnTo>
                    <a:pt x="147320" y="774573"/>
                  </a:lnTo>
                  <a:lnTo>
                    <a:pt x="292862" y="768350"/>
                  </a:lnTo>
                  <a:lnTo>
                    <a:pt x="293243" y="768350"/>
                  </a:lnTo>
                  <a:lnTo>
                    <a:pt x="436499" y="758189"/>
                  </a:lnTo>
                  <a:lnTo>
                    <a:pt x="436879" y="758189"/>
                  </a:lnTo>
                  <a:lnTo>
                    <a:pt x="517832" y="750249"/>
                  </a:lnTo>
                  <a:close/>
                </a:path>
                <a:path w="3147059" h="801369">
                  <a:moveTo>
                    <a:pt x="437996" y="732558"/>
                  </a:moveTo>
                  <a:lnTo>
                    <a:pt x="433123" y="732903"/>
                  </a:lnTo>
                  <a:lnTo>
                    <a:pt x="434381" y="732903"/>
                  </a:lnTo>
                  <a:lnTo>
                    <a:pt x="437996" y="732558"/>
                  </a:lnTo>
                  <a:close/>
                </a:path>
                <a:path w="3147059" h="801369">
                  <a:moveTo>
                    <a:pt x="1347221" y="577961"/>
                  </a:moveTo>
                  <a:lnTo>
                    <a:pt x="1273591" y="577961"/>
                  </a:lnTo>
                  <a:lnTo>
                    <a:pt x="1227871" y="592691"/>
                  </a:lnTo>
                  <a:lnTo>
                    <a:pt x="1179222" y="607046"/>
                  </a:lnTo>
                  <a:lnTo>
                    <a:pt x="1128039" y="621017"/>
                  </a:lnTo>
                  <a:lnTo>
                    <a:pt x="1074317" y="634479"/>
                  </a:lnTo>
                  <a:lnTo>
                    <a:pt x="1018413" y="647192"/>
                  </a:lnTo>
                  <a:lnTo>
                    <a:pt x="960247" y="659511"/>
                  </a:lnTo>
                  <a:lnTo>
                    <a:pt x="900049" y="671195"/>
                  </a:lnTo>
                  <a:lnTo>
                    <a:pt x="837946" y="682244"/>
                  </a:lnTo>
                  <a:lnTo>
                    <a:pt x="774192" y="692658"/>
                  </a:lnTo>
                  <a:lnTo>
                    <a:pt x="706367" y="702535"/>
                  </a:lnTo>
                  <a:lnTo>
                    <a:pt x="708792" y="702230"/>
                  </a:lnTo>
                  <a:lnTo>
                    <a:pt x="870736" y="702230"/>
                  </a:lnTo>
                  <a:lnTo>
                    <a:pt x="904621" y="696213"/>
                  </a:lnTo>
                  <a:lnTo>
                    <a:pt x="904875" y="696213"/>
                  </a:lnTo>
                  <a:lnTo>
                    <a:pt x="965200" y="684403"/>
                  </a:lnTo>
                  <a:lnTo>
                    <a:pt x="965453" y="684403"/>
                  </a:lnTo>
                  <a:lnTo>
                    <a:pt x="1023874" y="672084"/>
                  </a:lnTo>
                  <a:lnTo>
                    <a:pt x="1080262" y="659130"/>
                  </a:lnTo>
                  <a:lnTo>
                    <a:pt x="1080008" y="659130"/>
                  </a:lnTo>
                  <a:lnTo>
                    <a:pt x="1134364" y="645541"/>
                  </a:lnTo>
                  <a:lnTo>
                    <a:pt x="1134618" y="645413"/>
                  </a:lnTo>
                  <a:lnTo>
                    <a:pt x="1186052" y="631444"/>
                  </a:lnTo>
                  <a:lnTo>
                    <a:pt x="1186306" y="631444"/>
                  </a:lnTo>
                  <a:lnTo>
                    <a:pt x="1235328" y="616966"/>
                  </a:lnTo>
                  <a:lnTo>
                    <a:pt x="1235582" y="616838"/>
                  </a:lnTo>
                  <a:lnTo>
                    <a:pt x="1281684" y="601980"/>
                  </a:lnTo>
                  <a:lnTo>
                    <a:pt x="1325372" y="586486"/>
                  </a:lnTo>
                  <a:lnTo>
                    <a:pt x="1347221" y="577961"/>
                  </a:lnTo>
                  <a:close/>
                </a:path>
                <a:path w="3147059" h="801369">
                  <a:moveTo>
                    <a:pt x="1077257" y="633745"/>
                  </a:moveTo>
                  <a:lnTo>
                    <a:pt x="1074043" y="634479"/>
                  </a:lnTo>
                  <a:lnTo>
                    <a:pt x="1074317" y="634479"/>
                  </a:lnTo>
                  <a:lnTo>
                    <a:pt x="1077257" y="633745"/>
                  </a:lnTo>
                  <a:close/>
                </a:path>
                <a:path w="3147059" h="801369">
                  <a:moveTo>
                    <a:pt x="1130840" y="620255"/>
                  </a:moveTo>
                  <a:lnTo>
                    <a:pt x="1127813" y="621017"/>
                  </a:lnTo>
                  <a:lnTo>
                    <a:pt x="1128039" y="621017"/>
                  </a:lnTo>
                  <a:lnTo>
                    <a:pt x="1130840" y="620255"/>
                  </a:lnTo>
                  <a:close/>
                </a:path>
                <a:path w="3147059" h="801369">
                  <a:moveTo>
                    <a:pt x="1181799" y="606288"/>
                  </a:moveTo>
                  <a:lnTo>
                    <a:pt x="1179035" y="607046"/>
                  </a:lnTo>
                  <a:lnTo>
                    <a:pt x="1179222" y="607046"/>
                  </a:lnTo>
                  <a:lnTo>
                    <a:pt x="1181799" y="606288"/>
                  </a:lnTo>
                  <a:close/>
                </a:path>
                <a:path w="3147059" h="801369">
                  <a:moveTo>
                    <a:pt x="1229630" y="592130"/>
                  </a:moveTo>
                  <a:lnTo>
                    <a:pt x="1227720" y="592691"/>
                  </a:lnTo>
                  <a:lnTo>
                    <a:pt x="1227871" y="592691"/>
                  </a:lnTo>
                  <a:lnTo>
                    <a:pt x="1229630" y="592130"/>
                  </a:lnTo>
                  <a:close/>
                </a:path>
                <a:path w="3147059" h="801369">
                  <a:moveTo>
                    <a:pt x="1419032" y="546992"/>
                  </a:moveTo>
                  <a:lnTo>
                    <a:pt x="1356854" y="546992"/>
                  </a:lnTo>
                  <a:lnTo>
                    <a:pt x="1316295" y="562809"/>
                  </a:lnTo>
                  <a:lnTo>
                    <a:pt x="1269411" y="579310"/>
                  </a:lnTo>
                  <a:lnTo>
                    <a:pt x="1273591" y="577961"/>
                  </a:lnTo>
                  <a:lnTo>
                    <a:pt x="1347221" y="577961"/>
                  </a:lnTo>
                  <a:lnTo>
                    <a:pt x="1366012" y="570611"/>
                  </a:lnTo>
                  <a:lnTo>
                    <a:pt x="1366228" y="570611"/>
                  </a:lnTo>
                  <a:lnTo>
                    <a:pt x="1403603" y="554355"/>
                  </a:lnTo>
                  <a:lnTo>
                    <a:pt x="1403850" y="554355"/>
                  </a:lnTo>
                  <a:lnTo>
                    <a:pt x="1419032" y="546992"/>
                  </a:lnTo>
                  <a:close/>
                </a:path>
                <a:path w="3147059" h="801369">
                  <a:moveTo>
                    <a:pt x="1356854" y="546992"/>
                  </a:moveTo>
                  <a:lnTo>
                    <a:pt x="1356227" y="547177"/>
                  </a:lnTo>
                  <a:lnTo>
                    <a:pt x="1354598" y="547878"/>
                  </a:lnTo>
                  <a:lnTo>
                    <a:pt x="1356854" y="546992"/>
                  </a:lnTo>
                  <a:close/>
                </a:path>
                <a:path w="3147059" h="801369">
                  <a:moveTo>
                    <a:pt x="1504827" y="465768"/>
                  </a:moveTo>
                  <a:lnTo>
                    <a:pt x="1482852" y="482219"/>
                  </a:lnTo>
                  <a:lnTo>
                    <a:pt x="1482381" y="482532"/>
                  </a:lnTo>
                  <a:lnTo>
                    <a:pt x="1482039" y="482726"/>
                  </a:lnTo>
                  <a:lnTo>
                    <a:pt x="1456485" y="498724"/>
                  </a:lnTo>
                  <a:lnTo>
                    <a:pt x="1428257" y="514305"/>
                  </a:lnTo>
                  <a:lnTo>
                    <a:pt x="1426483" y="515255"/>
                  </a:lnTo>
                  <a:lnTo>
                    <a:pt x="1393525" y="531018"/>
                  </a:lnTo>
                  <a:lnTo>
                    <a:pt x="1393096" y="531318"/>
                  </a:lnTo>
                  <a:lnTo>
                    <a:pt x="1356227" y="547177"/>
                  </a:lnTo>
                  <a:lnTo>
                    <a:pt x="1356854" y="546992"/>
                  </a:lnTo>
                  <a:lnTo>
                    <a:pt x="1419032" y="546992"/>
                  </a:lnTo>
                  <a:lnTo>
                    <a:pt x="1437894" y="537845"/>
                  </a:lnTo>
                  <a:lnTo>
                    <a:pt x="1438528" y="537591"/>
                  </a:lnTo>
                  <a:lnTo>
                    <a:pt x="1468881" y="520954"/>
                  </a:lnTo>
                  <a:lnTo>
                    <a:pt x="1469517" y="520573"/>
                  </a:lnTo>
                  <a:lnTo>
                    <a:pt x="1496441" y="503682"/>
                  </a:lnTo>
                  <a:lnTo>
                    <a:pt x="1497202" y="503047"/>
                  </a:lnTo>
                  <a:lnTo>
                    <a:pt x="1520317" y="485901"/>
                  </a:lnTo>
                  <a:lnTo>
                    <a:pt x="1521205" y="485267"/>
                  </a:lnTo>
                  <a:lnTo>
                    <a:pt x="1540382" y="467995"/>
                  </a:lnTo>
                  <a:lnTo>
                    <a:pt x="1541399" y="466979"/>
                  </a:lnTo>
                  <a:lnTo>
                    <a:pt x="1541955" y="466344"/>
                  </a:lnTo>
                  <a:lnTo>
                    <a:pt x="1504188" y="466344"/>
                  </a:lnTo>
                  <a:lnTo>
                    <a:pt x="1504827" y="465768"/>
                  </a:lnTo>
                  <a:close/>
                </a:path>
                <a:path w="3147059" h="801369">
                  <a:moveTo>
                    <a:pt x="1393525" y="531018"/>
                  </a:moveTo>
                  <a:lnTo>
                    <a:pt x="1392847" y="531318"/>
                  </a:lnTo>
                  <a:lnTo>
                    <a:pt x="1391183" y="532146"/>
                  </a:lnTo>
                  <a:lnTo>
                    <a:pt x="1393096" y="531318"/>
                  </a:lnTo>
                  <a:lnTo>
                    <a:pt x="1393525" y="531018"/>
                  </a:lnTo>
                  <a:close/>
                </a:path>
                <a:path w="3147059" h="801369">
                  <a:moveTo>
                    <a:pt x="1428257" y="514305"/>
                  </a:moveTo>
                  <a:lnTo>
                    <a:pt x="1426283" y="515255"/>
                  </a:lnTo>
                  <a:lnTo>
                    <a:pt x="1426887" y="515061"/>
                  </a:lnTo>
                  <a:lnTo>
                    <a:pt x="1428257" y="514305"/>
                  </a:lnTo>
                  <a:close/>
                </a:path>
                <a:path w="3147059" h="801369">
                  <a:moveTo>
                    <a:pt x="1536786" y="433725"/>
                  </a:moveTo>
                  <a:lnTo>
                    <a:pt x="1524253" y="447929"/>
                  </a:lnTo>
                  <a:lnTo>
                    <a:pt x="1523365" y="449072"/>
                  </a:lnTo>
                  <a:lnTo>
                    <a:pt x="1522840" y="449596"/>
                  </a:lnTo>
                  <a:lnTo>
                    <a:pt x="1522236" y="450088"/>
                  </a:lnTo>
                  <a:lnTo>
                    <a:pt x="1505077" y="465582"/>
                  </a:lnTo>
                  <a:lnTo>
                    <a:pt x="1504188" y="466344"/>
                  </a:lnTo>
                  <a:lnTo>
                    <a:pt x="1541955" y="466344"/>
                  </a:lnTo>
                  <a:lnTo>
                    <a:pt x="1556624" y="449596"/>
                  </a:lnTo>
                  <a:lnTo>
                    <a:pt x="1557781" y="447929"/>
                  </a:lnTo>
                  <a:lnTo>
                    <a:pt x="1566268" y="434467"/>
                  </a:lnTo>
                  <a:lnTo>
                    <a:pt x="1536319" y="434467"/>
                  </a:lnTo>
                  <a:lnTo>
                    <a:pt x="1536786" y="433725"/>
                  </a:lnTo>
                  <a:close/>
                </a:path>
                <a:path w="3147059" h="801369">
                  <a:moveTo>
                    <a:pt x="1567309" y="432816"/>
                  </a:moveTo>
                  <a:lnTo>
                    <a:pt x="1537589" y="432816"/>
                  </a:lnTo>
                  <a:lnTo>
                    <a:pt x="1536319" y="434467"/>
                  </a:lnTo>
                  <a:lnTo>
                    <a:pt x="1566268" y="434467"/>
                  </a:lnTo>
                  <a:lnTo>
                    <a:pt x="1567309" y="432816"/>
                  </a:lnTo>
                  <a:close/>
                </a:path>
                <a:path w="3147059" h="801369">
                  <a:moveTo>
                    <a:pt x="1546564" y="418214"/>
                  </a:moveTo>
                  <a:lnTo>
                    <a:pt x="1536786" y="433725"/>
                  </a:lnTo>
                  <a:lnTo>
                    <a:pt x="1537589" y="432816"/>
                  </a:lnTo>
                  <a:lnTo>
                    <a:pt x="1567309" y="432816"/>
                  </a:lnTo>
                  <a:lnTo>
                    <a:pt x="1568830" y="430403"/>
                  </a:lnTo>
                  <a:lnTo>
                    <a:pt x="1569974" y="428244"/>
                  </a:lnTo>
                  <a:lnTo>
                    <a:pt x="1573485" y="419100"/>
                  </a:lnTo>
                  <a:lnTo>
                    <a:pt x="1546225" y="419100"/>
                  </a:lnTo>
                  <a:lnTo>
                    <a:pt x="1546564" y="418214"/>
                  </a:lnTo>
                  <a:close/>
                </a:path>
                <a:path w="3147059" h="801369">
                  <a:moveTo>
                    <a:pt x="1547368" y="416941"/>
                  </a:moveTo>
                  <a:lnTo>
                    <a:pt x="1546564" y="418214"/>
                  </a:lnTo>
                  <a:lnTo>
                    <a:pt x="1546225" y="419100"/>
                  </a:lnTo>
                  <a:lnTo>
                    <a:pt x="1547368" y="416941"/>
                  </a:lnTo>
                  <a:close/>
                </a:path>
                <a:path w="3147059" h="801369">
                  <a:moveTo>
                    <a:pt x="1574315" y="416941"/>
                  </a:moveTo>
                  <a:lnTo>
                    <a:pt x="1547368" y="416941"/>
                  </a:lnTo>
                  <a:lnTo>
                    <a:pt x="1546225" y="419100"/>
                  </a:lnTo>
                  <a:lnTo>
                    <a:pt x="1573485" y="419100"/>
                  </a:lnTo>
                  <a:lnTo>
                    <a:pt x="1574315" y="416941"/>
                  </a:lnTo>
                  <a:close/>
                </a:path>
                <a:path w="3147059" h="801369">
                  <a:moveTo>
                    <a:pt x="1552378" y="403078"/>
                  </a:moveTo>
                  <a:lnTo>
                    <a:pt x="1546564" y="418214"/>
                  </a:lnTo>
                  <a:lnTo>
                    <a:pt x="1547368" y="416941"/>
                  </a:lnTo>
                  <a:lnTo>
                    <a:pt x="1574315" y="416941"/>
                  </a:lnTo>
                  <a:lnTo>
                    <a:pt x="1576704" y="410718"/>
                  </a:lnTo>
                  <a:lnTo>
                    <a:pt x="1577340" y="407797"/>
                  </a:lnTo>
                  <a:lnTo>
                    <a:pt x="1577767" y="404495"/>
                  </a:lnTo>
                  <a:lnTo>
                    <a:pt x="1552194" y="404495"/>
                  </a:lnTo>
                  <a:lnTo>
                    <a:pt x="1552378" y="403078"/>
                  </a:lnTo>
                  <a:close/>
                </a:path>
                <a:path w="3147059" h="801369">
                  <a:moveTo>
                    <a:pt x="1552955" y="401574"/>
                  </a:moveTo>
                  <a:lnTo>
                    <a:pt x="1552378" y="403078"/>
                  </a:lnTo>
                  <a:lnTo>
                    <a:pt x="1552194" y="404495"/>
                  </a:lnTo>
                  <a:lnTo>
                    <a:pt x="1552955" y="401574"/>
                  </a:lnTo>
                  <a:close/>
                </a:path>
                <a:path w="3147059" h="801369">
                  <a:moveTo>
                    <a:pt x="1578145" y="401574"/>
                  </a:moveTo>
                  <a:lnTo>
                    <a:pt x="1552955" y="401574"/>
                  </a:lnTo>
                  <a:lnTo>
                    <a:pt x="1552194" y="404495"/>
                  </a:lnTo>
                  <a:lnTo>
                    <a:pt x="1577767" y="404495"/>
                  </a:lnTo>
                  <a:lnTo>
                    <a:pt x="1578145" y="401574"/>
                  </a:lnTo>
                  <a:close/>
                </a:path>
                <a:path w="3147059" h="801369">
                  <a:moveTo>
                    <a:pt x="3146679" y="0"/>
                  </a:moveTo>
                  <a:lnTo>
                    <a:pt x="2987294" y="2412"/>
                  </a:lnTo>
                  <a:lnTo>
                    <a:pt x="2986913" y="2412"/>
                  </a:lnTo>
                  <a:lnTo>
                    <a:pt x="2841244" y="8636"/>
                  </a:lnTo>
                  <a:lnTo>
                    <a:pt x="2840863" y="8636"/>
                  </a:lnTo>
                  <a:lnTo>
                    <a:pt x="2697606" y="18796"/>
                  </a:lnTo>
                  <a:lnTo>
                    <a:pt x="2697353" y="18796"/>
                  </a:lnTo>
                  <a:lnTo>
                    <a:pt x="2557526" y="32512"/>
                  </a:lnTo>
                  <a:lnTo>
                    <a:pt x="2557145" y="32512"/>
                  </a:lnTo>
                  <a:lnTo>
                    <a:pt x="2421890" y="49657"/>
                  </a:lnTo>
                  <a:lnTo>
                    <a:pt x="2421636" y="49657"/>
                  </a:lnTo>
                  <a:lnTo>
                    <a:pt x="2356104" y="59309"/>
                  </a:lnTo>
                  <a:lnTo>
                    <a:pt x="2355850" y="59309"/>
                  </a:lnTo>
                  <a:lnTo>
                    <a:pt x="2291969" y="69723"/>
                  </a:lnTo>
                  <a:lnTo>
                    <a:pt x="2229485" y="80772"/>
                  </a:lnTo>
                  <a:lnTo>
                    <a:pt x="2229357" y="80772"/>
                  </a:lnTo>
                  <a:lnTo>
                    <a:pt x="2168905" y="92456"/>
                  </a:lnTo>
                  <a:lnTo>
                    <a:pt x="2110359" y="104901"/>
                  </a:lnTo>
                  <a:lnTo>
                    <a:pt x="2110104" y="105029"/>
                  </a:lnTo>
                  <a:lnTo>
                    <a:pt x="2053971" y="117983"/>
                  </a:lnTo>
                  <a:lnTo>
                    <a:pt x="2053717" y="117983"/>
                  </a:lnTo>
                  <a:lnTo>
                    <a:pt x="1999742" y="131445"/>
                  </a:lnTo>
                  <a:lnTo>
                    <a:pt x="1999488" y="131445"/>
                  </a:lnTo>
                  <a:lnTo>
                    <a:pt x="1948052" y="145542"/>
                  </a:lnTo>
                  <a:lnTo>
                    <a:pt x="1947799" y="145542"/>
                  </a:lnTo>
                  <a:lnTo>
                    <a:pt x="1898903" y="160020"/>
                  </a:lnTo>
                  <a:lnTo>
                    <a:pt x="1852028" y="175133"/>
                  </a:lnTo>
                  <a:lnTo>
                    <a:pt x="1852168" y="175133"/>
                  </a:lnTo>
                  <a:lnTo>
                    <a:pt x="1808734" y="190373"/>
                  </a:lnTo>
                  <a:lnTo>
                    <a:pt x="1808352" y="190626"/>
                  </a:lnTo>
                  <a:lnTo>
                    <a:pt x="1768094" y="206248"/>
                  </a:lnTo>
                  <a:lnTo>
                    <a:pt x="1767713" y="206501"/>
                  </a:lnTo>
                  <a:lnTo>
                    <a:pt x="1730502" y="222504"/>
                  </a:lnTo>
                  <a:lnTo>
                    <a:pt x="1696212" y="239141"/>
                  </a:lnTo>
                  <a:lnTo>
                    <a:pt x="1695703" y="239522"/>
                  </a:lnTo>
                  <a:lnTo>
                    <a:pt x="1665224" y="256159"/>
                  </a:lnTo>
                  <a:lnTo>
                    <a:pt x="1613916" y="290957"/>
                  </a:lnTo>
                  <a:lnTo>
                    <a:pt x="1577467" y="327533"/>
                  </a:lnTo>
                  <a:lnTo>
                    <a:pt x="1557527" y="366395"/>
                  </a:lnTo>
                  <a:lnTo>
                    <a:pt x="1552378" y="403078"/>
                  </a:lnTo>
                  <a:lnTo>
                    <a:pt x="1552955" y="401574"/>
                  </a:lnTo>
                  <a:lnTo>
                    <a:pt x="1578145" y="401574"/>
                  </a:lnTo>
                  <a:lnTo>
                    <a:pt x="1581533" y="375412"/>
                  </a:lnTo>
                  <a:lnTo>
                    <a:pt x="1581277" y="375412"/>
                  </a:lnTo>
                  <a:lnTo>
                    <a:pt x="1581912" y="372491"/>
                  </a:lnTo>
                  <a:lnTo>
                    <a:pt x="1582377" y="372491"/>
                  </a:lnTo>
                  <a:lnTo>
                    <a:pt x="1587019" y="360172"/>
                  </a:lnTo>
                  <a:lnTo>
                    <a:pt x="1586738" y="360172"/>
                  </a:lnTo>
                  <a:lnTo>
                    <a:pt x="1587880" y="357886"/>
                  </a:lnTo>
                  <a:lnTo>
                    <a:pt x="1588179" y="357886"/>
                  </a:lnTo>
                  <a:lnTo>
                    <a:pt x="1596826" y="344170"/>
                  </a:lnTo>
                  <a:lnTo>
                    <a:pt x="1596644" y="344170"/>
                  </a:lnTo>
                  <a:lnTo>
                    <a:pt x="1597787" y="342646"/>
                  </a:lnTo>
                  <a:lnTo>
                    <a:pt x="1597978" y="342646"/>
                  </a:lnTo>
                  <a:lnTo>
                    <a:pt x="1611884" y="326771"/>
                  </a:lnTo>
                  <a:lnTo>
                    <a:pt x="1612128" y="326771"/>
                  </a:lnTo>
                  <a:lnTo>
                    <a:pt x="1629077" y="311404"/>
                  </a:lnTo>
                  <a:lnTo>
                    <a:pt x="1629257" y="311208"/>
                  </a:lnTo>
                  <a:lnTo>
                    <a:pt x="1629918" y="310642"/>
                  </a:lnTo>
                  <a:lnTo>
                    <a:pt x="1630058" y="310642"/>
                  </a:lnTo>
                  <a:lnTo>
                    <a:pt x="1651329" y="294894"/>
                  </a:lnTo>
                  <a:lnTo>
                    <a:pt x="1651721" y="294582"/>
                  </a:lnTo>
                  <a:lnTo>
                    <a:pt x="1678177" y="278003"/>
                  </a:lnTo>
                  <a:lnTo>
                    <a:pt x="1707439" y="261997"/>
                  </a:lnTo>
                  <a:lnTo>
                    <a:pt x="1707270" y="261997"/>
                  </a:lnTo>
                  <a:lnTo>
                    <a:pt x="1740484" y="245949"/>
                  </a:lnTo>
                  <a:lnTo>
                    <a:pt x="1777364" y="229922"/>
                  </a:lnTo>
                  <a:lnTo>
                    <a:pt x="1817642" y="214241"/>
                  </a:lnTo>
                  <a:lnTo>
                    <a:pt x="1859164" y="199501"/>
                  </a:lnTo>
                  <a:lnTo>
                    <a:pt x="1905844" y="184454"/>
                  </a:lnTo>
                  <a:lnTo>
                    <a:pt x="1954805" y="169994"/>
                  </a:lnTo>
                  <a:lnTo>
                    <a:pt x="1954529" y="169994"/>
                  </a:lnTo>
                  <a:lnTo>
                    <a:pt x="2005950" y="156028"/>
                  </a:lnTo>
                  <a:lnTo>
                    <a:pt x="2059572" y="142680"/>
                  </a:lnTo>
                  <a:lnTo>
                    <a:pt x="2059299" y="142680"/>
                  </a:lnTo>
                  <a:lnTo>
                    <a:pt x="2115517" y="129736"/>
                  </a:lnTo>
                  <a:lnTo>
                    <a:pt x="2169295" y="118341"/>
                  </a:lnTo>
                  <a:lnTo>
                    <a:pt x="2171131" y="117983"/>
                  </a:lnTo>
                  <a:lnTo>
                    <a:pt x="2173636" y="117422"/>
                  </a:lnTo>
                  <a:lnTo>
                    <a:pt x="2233800" y="105743"/>
                  </a:lnTo>
                  <a:lnTo>
                    <a:pt x="2296039" y="94785"/>
                  </a:lnTo>
                  <a:lnTo>
                    <a:pt x="2295764" y="94785"/>
                  </a:lnTo>
                  <a:lnTo>
                    <a:pt x="2359785" y="84368"/>
                  </a:lnTo>
                  <a:lnTo>
                    <a:pt x="2359510" y="84368"/>
                  </a:lnTo>
                  <a:lnTo>
                    <a:pt x="2425063" y="74839"/>
                  </a:lnTo>
                  <a:lnTo>
                    <a:pt x="2424777" y="74839"/>
                  </a:lnTo>
                  <a:lnTo>
                    <a:pt x="2559942" y="57832"/>
                  </a:lnTo>
                  <a:lnTo>
                    <a:pt x="2559457" y="57832"/>
                  </a:lnTo>
                  <a:lnTo>
                    <a:pt x="2699512" y="44093"/>
                  </a:lnTo>
                  <a:lnTo>
                    <a:pt x="2699159" y="44093"/>
                  </a:lnTo>
                  <a:lnTo>
                    <a:pt x="2842766" y="34036"/>
                  </a:lnTo>
                  <a:lnTo>
                    <a:pt x="2842387" y="34036"/>
                  </a:lnTo>
                  <a:lnTo>
                    <a:pt x="2987675" y="27702"/>
                  </a:lnTo>
                  <a:lnTo>
                    <a:pt x="2986519" y="27702"/>
                  </a:lnTo>
                  <a:lnTo>
                    <a:pt x="3147060" y="25400"/>
                  </a:lnTo>
                  <a:lnTo>
                    <a:pt x="3146808" y="8636"/>
                  </a:lnTo>
                  <a:lnTo>
                    <a:pt x="3146715" y="2412"/>
                  </a:lnTo>
                  <a:lnTo>
                    <a:pt x="3146679" y="0"/>
                  </a:lnTo>
                  <a:close/>
                </a:path>
                <a:path w="3147059" h="801369">
                  <a:moveTo>
                    <a:pt x="1581912" y="372491"/>
                  </a:moveTo>
                  <a:lnTo>
                    <a:pt x="1581277" y="375412"/>
                  </a:lnTo>
                  <a:lnTo>
                    <a:pt x="1581668" y="374373"/>
                  </a:lnTo>
                  <a:lnTo>
                    <a:pt x="1581912" y="372491"/>
                  </a:lnTo>
                  <a:close/>
                </a:path>
                <a:path w="3147059" h="801369">
                  <a:moveTo>
                    <a:pt x="1581668" y="374373"/>
                  </a:moveTo>
                  <a:lnTo>
                    <a:pt x="1581277" y="375412"/>
                  </a:lnTo>
                  <a:lnTo>
                    <a:pt x="1581533" y="375412"/>
                  </a:lnTo>
                  <a:lnTo>
                    <a:pt x="1581668" y="374373"/>
                  </a:lnTo>
                  <a:close/>
                </a:path>
                <a:path w="3147059" h="801369">
                  <a:moveTo>
                    <a:pt x="1582377" y="372491"/>
                  </a:moveTo>
                  <a:lnTo>
                    <a:pt x="1581912" y="372491"/>
                  </a:lnTo>
                  <a:lnTo>
                    <a:pt x="1581668" y="374373"/>
                  </a:lnTo>
                  <a:lnTo>
                    <a:pt x="1582377" y="372491"/>
                  </a:lnTo>
                  <a:close/>
                </a:path>
                <a:path w="3147059" h="801369">
                  <a:moveTo>
                    <a:pt x="1587880" y="357886"/>
                  </a:moveTo>
                  <a:lnTo>
                    <a:pt x="1586738" y="360172"/>
                  </a:lnTo>
                  <a:lnTo>
                    <a:pt x="1587437" y="359061"/>
                  </a:lnTo>
                  <a:lnTo>
                    <a:pt x="1587880" y="357886"/>
                  </a:lnTo>
                  <a:close/>
                </a:path>
                <a:path w="3147059" h="801369">
                  <a:moveTo>
                    <a:pt x="1587437" y="359061"/>
                  </a:moveTo>
                  <a:lnTo>
                    <a:pt x="1586738" y="360172"/>
                  </a:lnTo>
                  <a:lnTo>
                    <a:pt x="1587019" y="360172"/>
                  </a:lnTo>
                  <a:lnTo>
                    <a:pt x="1587437" y="359061"/>
                  </a:lnTo>
                  <a:close/>
                </a:path>
                <a:path w="3147059" h="801369">
                  <a:moveTo>
                    <a:pt x="1588179" y="357886"/>
                  </a:moveTo>
                  <a:lnTo>
                    <a:pt x="1587880" y="357886"/>
                  </a:lnTo>
                  <a:lnTo>
                    <a:pt x="1587437" y="359061"/>
                  </a:lnTo>
                  <a:lnTo>
                    <a:pt x="1588179" y="357886"/>
                  </a:lnTo>
                  <a:close/>
                </a:path>
                <a:path w="3147059" h="801369">
                  <a:moveTo>
                    <a:pt x="1597294" y="343427"/>
                  </a:moveTo>
                  <a:lnTo>
                    <a:pt x="1596644" y="344170"/>
                  </a:lnTo>
                  <a:lnTo>
                    <a:pt x="1596826" y="344170"/>
                  </a:lnTo>
                  <a:lnTo>
                    <a:pt x="1597294" y="343427"/>
                  </a:lnTo>
                  <a:close/>
                </a:path>
                <a:path w="3147059" h="801369">
                  <a:moveTo>
                    <a:pt x="1597978" y="342646"/>
                  </a:moveTo>
                  <a:lnTo>
                    <a:pt x="1597787" y="342646"/>
                  </a:lnTo>
                  <a:lnTo>
                    <a:pt x="1597294" y="343427"/>
                  </a:lnTo>
                  <a:lnTo>
                    <a:pt x="1597978" y="342646"/>
                  </a:lnTo>
                  <a:close/>
                </a:path>
                <a:path w="3147059" h="801369">
                  <a:moveTo>
                    <a:pt x="1612128" y="326771"/>
                  </a:moveTo>
                  <a:lnTo>
                    <a:pt x="1611884" y="326771"/>
                  </a:lnTo>
                  <a:lnTo>
                    <a:pt x="1611216" y="327533"/>
                  </a:lnTo>
                  <a:lnTo>
                    <a:pt x="1612128" y="326771"/>
                  </a:lnTo>
                  <a:close/>
                </a:path>
                <a:path w="3147059" h="801369">
                  <a:moveTo>
                    <a:pt x="1630058" y="310642"/>
                  </a:moveTo>
                  <a:lnTo>
                    <a:pt x="1629918" y="310642"/>
                  </a:lnTo>
                  <a:lnTo>
                    <a:pt x="1629293" y="311208"/>
                  </a:lnTo>
                  <a:lnTo>
                    <a:pt x="1630058" y="310642"/>
                  </a:lnTo>
                  <a:close/>
                </a:path>
                <a:path w="3147059" h="801369">
                  <a:moveTo>
                    <a:pt x="1708327" y="261574"/>
                  </a:moveTo>
                  <a:lnTo>
                    <a:pt x="1707875" y="261704"/>
                  </a:lnTo>
                  <a:lnTo>
                    <a:pt x="1707270" y="261997"/>
                  </a:lnTo>
                  <a:lnTo>
                    <a:pt x="1708003" y="261704"/>
                  </a:lnTo>
                  <a:lnTo>
                    <a:pt x="1708211" y="261574"/>
                  </a:lnTo>
                  <a:close/>
                </a:path>
                <a:path w="3147059" h="801369">
                  <a:moveTo>
                    <a:pt x="1707974" y="261704"/>
                  </a:moveTo>
                  <a:lnTo>
                    <a:pt x="1707270" y="261997"/>
                  </a:lnTo>
                  <a:lnTo>
                    <a:pt x="1707439" y="261997"/>
                  </a:lnTo>
                  <a:lnTo>
                    <a:pt x="1707974" y="261704"/>
                  </a:lnTo>
                  <a:close/>
                </a:path>
                <a:path w="3147059" h="801369">
                  <a:moveTo>
                    <a:pt x="1777554" y="229922"/>
                  </a:moveTo>
                  <a:lnTo>
                    <a:pt x="1777332" y="229922"/>
                  </a:lnTo>
                  <a:lnTo>
                    <a:pt x="1775336" y="230791"/>
                  </a:lnTo>
                  <a:lnTo>
                    <a:pt x="1777554" y="229922"/>
                  </a:lnTo>
                  <a:close/>
                </a:path>
                <a:path w="3147059" h="801369">
                  <a:moveTo>
                    <a:pt x="1957945" y="169067"/>
                  </a:moveTo>
                  <a:lnTo>
                    <a:pt x="1954529" y="169994"/>
                  </a:lnTo>
                  <a:lnTo>
                    <a:pt x="1954805" y="169994"/>
                  </a:lnTo>
                  <a:lnTo>
                    <a:pt x="1957945" y="169067"/>
                  </a:lnTo>
                  <a:close/>
                </a:path>
                <a:path w="3147059" h="801369">
                  <a:moveTo>
                    <a:pt x="2006181" y="156028"/>
                  </a:moveTo>
                  <a:lnTo>
                    <a:pt x="2005969" y="156028"/>
                  </a:lnTo>
                  <a:lnTo>
                    <a:pt x="2003279" y="156754"/>
                  </a:lnTo>
                  <a:lnTo>
                    <a:pt x="2006181" y="156028"/>
                  </a:lnTo>
                  <a:close/>
                </a:path>
                <a:path w="3147059" h="801369">
                  <a:moveTo>
                    <a:pt x="2062786" y="141880"/>
                  </a:moveTo>
                  <a:lnTo>
                    <a:pt x="2059299" y="142680"/>
                  </a:lnTo>
                  <a:lnTo>
                    <a:pt x="2059572" y="142680"/>
                  </a:lnTo>
                  <a:lnTo>
                    <a:pt x="2062786" y="141880"/>
                  </a:lnTo>
                  <a:close/>
                </a:path>
                <a:path w="3147059" h="801369">
                  <a:moveTo>
                    <a:pt x="2115834" y="129736"/>
                  </a:moveTo>
                  <a:lnTo>
                    <a:pt x="2115536" y="129736"/>
                  </a:lnTo>
                  <a:lnTo>
                    <a:pt x="2111583" y="130642"/>
                  </a:lnTo>
                  <a:lnTo>
                    <a:pt x="2115834" y="129736"/>
                  </a:lnTo>
                  <a:close/>
                </a:path>
                <a:path w="3147059" h="801369">
                  <a:moveTo>
                    <a:pt x="2174000" y="117422"/>
                  </a:moveTo>
                  <a:lnTo>
                    <a:pt x="2173656" y="117422"/>
                  </a:lnTo>
                  <a:lnTo>
                    <a:pt x="2171012" y="117983"/>
                  </a:lnTo>
                  <a:lnTo>
                    <a:pt x="2174000" y="117422"/>
                  </a:lnTo>
                  <a:close/>
                </a:path>
                <a:path w="3147059" h="801369">
                  <a:moveTo>
                    <a:pt x="2234198" y="105743"/>
                  </a:moveTo>
                  <a:lnTo>
                    <a:pt x="2233777" y="105743"/>
                  </a:lnTo>
                  <a:lnTo>
                    <a:pt x="2229387" y="106601"/>
                  </a:lnTo>
                  <a:lnTo>
                    <a:pt x="2234198" y="105743"/>
                  </a:lnTo>
                  <a:close/>
                </a:path>
                <a:path w="3147059" h="801369">
                  <a:moveTo>
                    <a:pt x="2299158" y="94236"/>
                  </a:moveTo>
                  <a:lnTo>
                    <a:pt x="2295764" y="94785"/>
                  </a:lnTo>
                  <a:lnTo>
                    <a:pt x="2296039" y="94785"/>
                  </a:lnTo>
                  <a:lnTo>
                    <a:pt x="2299158" y="94236"/>
                  </a:lnTo>
                  <a:close/>
                </a:path>
                <a:path w="3147059" h="801369">
                  <a:moveTo>
                    <a:pt x="2362086" y="83993"/>
                  </a:moveTo>
                  <a:lnTo>
                    <a:pt x="2359510" y="84368"/>
                  </a:lnTo>
                  <a:lnTo>
                    <a:pt x="2359785" y="84368"/>
                  </a:lnTo>
                  <a:lnTo>
                    <a:pt x="2362086" y="83993"/>
                  </a:lnTo>
                  <a:close/>
                </a:path>
                <a:path w="3147059" h="801369">
                  <a:moveTo>
                    <a:pt x="2426904" y="74571"/>
                  </a:moveTo>
                  <a:lnTo>
                    <a:pt x="2424777" y="74839"/>
                  </a:lnTo>
                  <a:lnTo>
                    <a:pt x="2425063" y="74839"/>
                  </a:lnTo>
                  <a:lnTo>
                    <a:pt x="2426904" y="74571"/>
                  </a:lnTo>
                  <a:close/>
                </a:path>
                <a:path w="3147059" h="801369">
                  <a:moveTo>
                    <a:pt x="2561654" y="57616"/>
                  </a:moveTo>
                  <a:lnTo>
                    <a:pt x="2559457" y="57832"/>
                  </a:lnTo>
                  <a:lnTo>
                    <a:pt x="2559942" y="57832"/>
                  </a:lnTo>
                  <a:lnTo>
                    <a:pt x="2561654" y="57616"/>
                  </a:lnTo>
                  <a:close/>
                </a:path>
                <a:path w="3147059" h="801369">
                  <a:moveTo>
                    <a:pt x="2561658" y="57616"/>
                  </a:moveTo>
                  <a:lnTo>
                    <a:pt x="2559942" y="57832"/>
                  </a:lnTo>
                  <a:lnTo>
                    <a:pt x="2560078" y="57832"/>
                  </a:lnTo>
                  <a:lnTo>
                    <a:pt x="2561658" y="57616"/>
                  </a:lnTo>
                  <a:close/>
                </a:path>
              </a:pathLst>
            </a:custGeom>
            <a:solidFill>
              <a:srgbClr val="4F81BC"/>
            </a:solidFill>
          </p:spPr>
          <p:txBody>
            <a:bodyPr wrap="square" lIns="0" tIns="0" rIns="0" bIns="0" rtlCol="0"/>
            <a:lstStyle/>
            <a:p>
              <a:endParaRPr/>
            </a:p>
          </p:txBody>
        </p:sp>
      </p:grpSp>
      <p:sp>
        <p:nvSpPr>
          <p:cNvPr id="83" name="object 67"/>
          <p:cNvSpPr txBox="1"/>
          <p:nvPr/>
        </p:nvSpPr>
        <p:spPr>
          <a:xfrm>
            <a:off x="8845168" y="1131138"/>
            <a:ext cx="1611630" cy="215900"/>
          </a:xfrm>
          <a:prstGeom prst="rect">
            <a:avLst/>
          </a:prstGeom>
          <a:solidFill>
            <a:srgbClr val="FFFFFF"/>
          </a:solidFill>
        </p:spPr>
        <p:txBody>
          <a:bodyPr vert="horz" wrap="square" lIns="0" tIns="0" rIns="0" bIns="0" rtlCol="0">
            <a:spAutoFit/>
          </a:bodyPr>
          <a:lstStyle/>
          <a:p>
            <a:pPr marL="635">
              <a:lnSpc>
                <a:spcPts val="1590"/>
              </a:lnSpc>
            </a:pPr>
            <a:r>
              <a:rPr sz="1400" b="1" spc="-10" dirty="0">
                <a:latin typeface="Calibri"/>
                <a:cs typeface="Calibri"/>
              </a:rPr>
              <a:t>Discovers</a:t>
            </a:r>
            <a:r>
              <a:rPr sz="1400" b="1" spc="-35" dirty="0">
                <a:latin typeface="Calibri"/>
                <a:cs typeface="Calibri"/>
              </a:rPr>
              <a:t> </a:t>
            </a:r>
            <a:r>
              <a:rPr sz="1400" b="1" dirty="0">
                <a:latin typeface="Calibri"/>
                <a:cs typeface="Calibri"/>
              </a:rPr>
              <a:t>data</a:t>
            </a:r>
            <a:r>
              <a:rPr sz="1400" b="1" spc="-35" dirty="0">
                <a:latin typeface="Calibri"/>
                <a:cs typeface="Calibri"/>
              </a:rPr>
              <a:t> </a:t>
            </a:r>
            <a:r>
              <a:rPr sz="1400" b="1" spc="-20" dirty="0">
                <a:latin typeface="Calibri"/>
                <a:cs typeface="Calibri"/>
              </a:rPr>
              <a:t>from</a:t>
            </a:r>
            <a:endParaRPr sz="1400">
              <a:latin typeface="Calibri"/>
              <a:cs typeface="Calibri"/>
            </a:endParaRPr>
          </a:p>
        </p:txBody>
      </p:sp>
      <p:sp>
        <p:nvSpPr>
          <p:cNvPr id="84" name="object 68"/>
          <p:cNvSpPr txBox="1"/>
          <p:nvPr/>
        </p:nvSpPr>
        <p:spPr>
          <a:xfrm>
            <a:off x="5739129" y="1087628"/>
            <a:ext cx="2264410" cy="452120"/>
          </a:xfrm>
          <a:prstGeom prst="rect">
            <a:avLst/>
          </a:prstGeom>
        </p:spPr>
        <p:txBody>
          <a:bodyPr vert="horz" wrap="square" lIns="0" tIns="12065" rIns="0" bIns="0" rtlCol="0">
            <a:spAutoFit/>
          </a:bodyPr>
          <a:lstStyle/>
          <a:p>
            <a:pPr marL="12700">
              <a:lnSpc>
                <a:spcPct val="100000"/>
              </a:lnSpc>
              <a:spcBef>
                <a:spcPts val="95"/>
              </a:spcBef>
            </a:pPr>
            <a:r>
              <a:rPr sz="2800" b="1" dirty="0">
                <a:solidFill>
                  <a:srgbClr val="1F487C"/>
                </a:solidFill>
                <a:latin typeface="Calibri"/>
                <a:cs typeface="Calibri"/>
              </a:rPr>
              <a:t>Global</a:t>
            </a:r>
            <a:r>
              <a:rPr sz="2800" b="1" spc="-80" dirty="0">
                <a:solidFill>
                  <a:srgbClr val="1F487C"/>
                </a:solidFill>
                <a:latin typeface="Calibri"/>
                <a:cs typeface="Calibri"/>
              </a:rPr>
              <a:t> </a:t>
            </a:r>
            <a:r>
              <a:rPr sz="2800" b="1" spc="-10" dirty="0">
                <a:solidFill>
                  <a:srgbClr val="1F487C"/>
                </a:solidFill>
                <a:latin typeface="Calibri"/>
                <a:cs typeface="Calibri"/>
              </a:rPr>
              <a:t>Services</a:t>
            </a:r>
            <a:endParaRPr sz="2800">
              <a:latin typeface="Calibri"/>
              <a:cs typeface="Calibri"/>
            </a:endParaRPr>
          </a:p>
        </p:txBody>
      </p:sp>
      <p:sp>
        <p:nvSpPr>
          <p:cNvPr id="85" name="Rectangle 5">
            <a:extLst>
              <a:ext uri="{FF2B5EF4-FFF2-40B4-BE49-F238E27FC236}">
                <a16:creationId xmlns:a16="http://schemas.microsoft.com/office/drawing/2014/main" xmlns="" id="{700F0E71-DF08-3A7C-DBA4-85F60378B09A}"/>
              </a:ext>
            </a:extLst>
          </p:cNvPr>
          <p:cNvSpPr/>
          <p:nvPr/>
        </p:nvSpPr>
        <p:spPr>
          <a:xfrm>
            <a:off x="-53788" y="-13415"/>
            <a:ext cx="12245788" cy="734218"/>
          </a:xfrm>
          <a:prstGeom prst="rect">
            <a:avLst/>
          </a:prstGeom>
          <a:solidFill>
            <a:srgbClr val="034D9E"/>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prstClr val="white"/>
                </a:solidFill>
                <a:effectLst/>
                <a:uLnTx/>
                <a:uFillTx/>
                <a:latin typeface="Calibri"/>
                <a:ea typeface="+mn-ea"/>
                <a:cs typeface="+mn-cs"/>
              </a:rPr>
              <a:t>WIS2 Components</a:t>
            </a:r>
            <a:endParaRPr kumimoji="0" lang="aa-ET" sz="3200" b="1"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5985175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object 2"/>
          <p:cNvGrpSpPr/>
          <p:nvPr/>
        </p:nvGrpSpPr>
        <p:grpSpPr>
          <a:xfrm>
            <a:off x="0" y="3477894"/>
            <a:ext cx="12192000" cy="3380104"/>
            <a:chOff x="0" y="3477894"/>
            <a:chExt cx="12192000" cy="3380104"/>
          </a:xfrm>
        </p:grpSpPr>
        <p:pic>
          <p:nvPicPr>
            <p:cNvPr id="31" name="object 3"/>
            <p:cNvPicPr/>
            <p:nvPr/>
          </p:nvPicPr>
          <p:blipFill>
            <a:blip r:embed="rId3" cstate="print"/>
            <a:stretch>
              <a:fillRect/>
            </a:stretch>
          </p:blipFill>
          <p:spPr>
            <a:xfrm>
              <a:off x="0" y="4387472"/>
              <a:ext cx="2089926" cy="2470526"/>
            </a:xfrm>
            <a:prstGeom prst="rect">
              <a:avLst/>
            </a:prstGeom>
          </p:spPr>
        </p:pic>
        <p:pic>
          <p:nvPicPr>
            <p:cNvPr id="32" name="object 4"/>
            <p:cNvPicPr/>
            <p:nvPr/>
          </p:nvPicPr>
          <p:blipFill>
            <a:blip r:embed="rId4" cstate="print"/>
            <a:stretch>
              <a:fillRect/>
            </a:stretch>
          </p:blipFill>
          <p:spPr>
            <a:xfrm>
              <a:off x="0" y="3477894"/>
              <a:ext cx="12191999" cy="3380104"/>
            </a:xfrm>
            <a:prstGeom prst="rect">
              <a:avLst/>
            </a:prstGeom>
          </p:spPr>
        </p:pic>
      </p:grpSp>
      <p:grpSp>
        <p:nvGrpSpPr>
          <p:cNvPr id="33" name="object 5"/>
          <p:cNvGrpSpPr/>
          <p:nvPr/>
        </p:nvGrpSpPr>
        <p:grpSpPr>
          <a:xfrm>
            <a:off x="2317935" y="1530094"/>
            <a:ext cx="989330" cy="977265"/>
            <a:chOff x="2317935" y="1530094"/>
            <a:chExt cx="989330" cy="977265"/>
          </a:xfrm>
        </p:grpSpPr>
        <p:pic>
          <p:nvPicPr>
            <p:cNvPr id="34" name="object 6"/>
            <p:cNvPicPr/>
            <p:nvPr/>
          </p:nvPicPr>
          <p:blipFill>
            <a:blip r:embed="rId5" cstate="print"/>
            <a:stretch>
              <a:fillRect/>
            </a:stretch>
          </p:blipFill>
          <p:spPr>
            <a:xfrm>
              <a:off x="2317935" y="1530094"/>
              <a:ext cx="989225" cy="976899"/>
            </a:xfrm>
            <a:prstGeom prst="rect">
              <a:avLst/>
            </a:prstGeom>
          </p:spPr>
        </p:pic>
        <p:sp>
          <p:nvSpPr>
            <p:cNvPr id="35" name="object 7"/>
            <p:cNvSpPr/>
            <p:nvPr/>
          </p:nvSpPr>
          <p:spPr>
            <a:xfrm>
              <a:off x="2351658" y="1539874"/>
              <a:ext cx="926465" cy="914400"/>
            </a:xfrm>
            <a:custGeom>
              <a:avLst/>
              <a:gdLst/>
              <a:ahLst/>
              <a:cxnLst/>
              <a:rect l="l" t="t" r="r" b="b"/>
              <a:pathLst>
                <a:path w="926464" h="914400">
                  <a:moveTo>
                    <a:pt x="463169" y="0"/>
                  </a:moveTo>
                  <a:lnTo>
                    <a:pt x="415816" y="2360"/>
                  </a:lnTo>
                  <a:lnTo>
                    <a:pt x="369830" y="9289"/>
                  </a:lnTo>
                  <a:lnTo>
                    <a:pt x="325445" y="20557"/>
                  </a:lnTo>
                  <a:lnTo>
                    <a:pt x="282892" y="35933"/>
                  </a:lnTo>
                  <a:lnTo>
                    <a:pt x="242405" y="55187"/>
                  </a:lnTo>
                  <a:lnTo>
                    <a:pt x="204216" y="78090"/>
                  </a:lnTo>
                  <a:lnTo>
                    <a:pt x="168560" y="104411"/>
                  </a:lnTo>
                  <a:lnTo>
                    <a:pt x="135667" y="133921"/>
                  </a:lnTo>
                  <a:lnTo>
                    <a:pt x="105772" y="166390"/>
                  </a:lnTo>
                  <a:lnTo>
                    <a:pt x="79108" y="201587"/>
                  </a:lnTo>
                  <a:lnTo>
                    <a:pt x="55906" y="239283"/>
                  </a:lnTo>
                  <a:lnTo>
                    <a:pt x="36401" y="279249"/>
                  </a:lnTo>
                  <a:lnTo>
                    <a:pt x="20825" y="321253"/>
                  </a:lnTo>
                  <a:lnTo>
                    <a:pt x="9410" y="365066"/>
                  </a:lnTo>
                  <a:lnTo>
                    <a:pt x="2391" y="410458"/>
                  </a:lnTo>
                  <a:lnTo>
                    <a:pt x="0" y="457200"/>
                  </a:lnTo>
                  <a:lnTo>
                    <a:pt x="2391" y="503941"/>
                  </a:lnTo>
                  <a:lnTo>
                    <a:pt x="9410" y="549333"/>
                  </a:lnTo>
                  <a:lnTo>
                    <a:pt x="20825" y="593146"/>
                  </a:lnTo>
                  <a:lnTo>
                    <a:pt x="36401" y="635150"/>
                  </a:lnTo>
                  <a:lnTo>
                    <a:pt x="55906" y="675116"/>
                  </a:lnTo>
                  <a:lnTo>
                    <a:pt x="79108" y="712812"/>
                  </a:lnTo>
                  <a:lnTo>
                    <a:pt x="105772" y="748009"/>
                  </a:lnTo>
                  <a:lnTo>
                    <a:pt x="135667" y="780478"/>
                  </a:lnTo>
                  <a:lnTo>
                    <a:pt x="168560" y="809988"/>
                  </a:lnTo>
                  <a:lnTo>
                    <a:pt x="204216" y="836309"/>
                  </a:lnTo>
                  <a:lnTo>
                    <a:pt x="242405" y="859212"/>
                  </a:lnTo>
                  <a:lnTo>
                    <a:pt x="282892" y="878466"/>
                  </a:lnTo>
                  <a:lnTo>
                    <a:pt x="325445" y="893842"/>
                  </a:lnTo>
                  <a:lnTo>
                    <a:pt x="369830" y="905110"/>
                  </a:lnTo>
                  <a:lnTo>
                    <a:pt x="415816" y="912039"/>
                  </a:lnTo>
                  <a:lnTo>
                    <a:pt x="463169" y="914400"/>
                  </a:lnTo>
                  <a:lnTo>
                    <a:pt x="510520" y="912039"/>
                  </a:lnTo>
                  <a:lnTo>
                    <a:pt x="556501" y="905110"/>
                  </a:lnTo>
                  <a:lnTo>
                    <a:pt x="600880" y="893842"/>
                  </a:lnTo>
                  <a:lnTo>
                    <a:pt x="643425" y="878466"/>
                  </a:lnTo>
                  <a:lnTo>
                    <a:pt x="683903" y="859212"/>
                  </a:lnTo>
                  <a:lnTo>
                    <a:pt x="722080" y="836309"/>
                  </a:lnTo>
                  <a:lnTo>
                    <a:pt x="757726" y="809988"/>
                  </a:lnTo>
                  <a:lnTo>
                    <a:pt x="790606" y="780478"/>
                  </a:lnTo>
                  <a:lnTo>
                    <a:pt x="820489" y="748009"/>
                  </a:lnTo>
                  <a:lnTo>
                    <a:pt x="847143" y="712812"/>
                  </a:lnTo>
                  <a:lnTo>
                    <a:pt x="870333" y="675116"/>
                  </a:lnTo>
                  <a:lnTo>
                    <a:pt x="889829" y="635150"/>
                  </a:lnTo>
                  <a:lnTo>
                    <a:pt x="905397" y="593146"/>
                  </a:lnTo>
                  <a:lnTo>
                    <a:pt x="916805" y="549333"/>
                  </a:lnTo>
                  <a:lnTo>
                    <a:pt x="923820" y="503941"/>
                  </a:lnTo>
                  <a:lnTo>
                    <a:pt x="926211" y="457200"/>
                  </a:lnTo>
                  <a:lnTo>
                    <a:pt x="923820" y="410458"/>
                  </a:lnTo>
                  <a:lnTo>
                    <a:pt x="916805" y="365066"/>
                  </a:lnTo>
                  <a:lnTo>
                    <a:pt x="905397" y="321253"/>
                  </a:lnTo>
                  <a:lnTo>
                    <a:pt x="889829" y="279249"/>
                  </a:lnTo>
                  <a:lnTo>
                    <a:pt x="870333" y="239283"/>
                  </a:lnTo>
                  <a:lnTo>
                    <a:pt x="847143" y="201587"/>
                  </a:lnTo>
                  <a:lnTo>
                    <a:pt x="820489" y="166390"/>
                  </a:lnTo>
                  <a:lnTo>
                    <a:pt x="790606" y="133921"/>
                  </a:lnTo>
                  <a:lnTo>
                    <a:pt x="757726" y="104411"/>
                  </a:lnTo>
                  <a:lnTo>
                    <a:pt x="722080" y="78090"/>
                  </a:lnTo>
                  <a:lnTo>
                    <a:pt x="683903" y="55187"/>
                  </a:lnTo>
                  <a:lnTo>
                    <a:pt x="643425" y="35933"/>
                  </a:lnTo>
                  <a:lnTo>
                    <a:pt x="600880" y="20557"/>
                  </a:lnTo>
                  <a:lnTo>
                    <a:pt x="556501" y="9289"/>
                  </a:lnTo>
                  <a:lnTo>
                    <a:pt x="510520" y="2360"/>
                  </a:lnTo>
                  <a:lnTo>
                    <a:pt x="463169" y="0"/>
                  </a:lnTo>
                  <a:close/>
                </a:path>
              </a:pathLst>
            </a:custGeom>
            <a:solidFill>
              <a:srgbClr val="FCEADA"/>
            </a:solidFill>
          </p:spPr>
          <p:txBody>
            <a:bodyPr wrap="square" lIns="0" tIns="0" rIns="0" bIns="0" rtlCol="0"/>
            <a:lstStyle/>
            <a:p>
              <a:endParaRPr/>
            </a:p>
          </p:txBody>
        </p:sp>
        <p:sp>
          <p:nvSpPr>
            <p:cNvPr id="36" name="object 8"/>
            <p:cNvSpPr/>
            <p:nvPr/>
          </p:nvSpPr>
          <p:spPr>
            <a:xfrm>
              <a:off x="2626372" y="1753247"/>
              <a:ext cx="472440" cy="488315"/>
            </a:xfrm>
            <a:custGeom>
              <a:avLst/>
              <a:gdLst/>
              <a:ahLst/>
              <a:cxnLst/>
              <a:rect l="l" t="t" r="r" b="b"/>
              <a:pathLst>
                <a:path w="472439" h="488314">
                  <a:moveTo>
                    <a:pt x="159715" y="151053"/>
                  </a:moveTo>
                  <a:lnTo>
                    <a:pt x="83324" y="151053"/>
                  </a:lnTo>
                  <a:lnTo>
                    <a:pt x="83324" y="402285"/>
                  </a:lnTo>
                  <a:lnTo>
                    <a:pt x="159715" y="402285"/>
                  </a:lnTo>
                  <a:lnTo>
                    <a:pt x="159715" y="151053"/>
                  </a:lnTo>
                  <a:close/>
                </a:path>
                <a:path w="472439" h="488314">
                  <a:moveTo>
                    <a:pt x="263867" y="317"/>
                  </a:moveTo>
                  <a:lnTo>
                    <a:pt x="187490" y="317"/>
                  </a:lnTo>
                  <a:lnTo>
                    <a:pt x="187490" y="402285"/>
                  </a:lnTo>
                  <a:lnTo>
                    <a:pt x="263867" y="402285"/>
                  </a:lnTo>
                  <a:lnTo>
                    <a:pt x="263867" y="317"/>
                  </a:lnTo>
                  <a:close/>
                </a:path>
                <a:path w="472439" h="488314">
                  <a:moveTo>
                    <a:pt x="368020" y="151053"/>
                  </a:moveTo>
                  <a:lnTo>
                    <a:pt x="291642" y="151053"/>
                  </a:lnTo>
                  <a:lnTo>
                    <a:pt x="291642" y="402285"/>
                  </a:lnTo>
                  <a:lnTo>
                    <a:pt x="368020" y="402285"/>
                  </a:lnTo>
                  <a:lnTo>
                    <a:pt x="368020" y="151053"/>
                  </a:lnTo>
                  <a:close/>
                </a:path>
                <a:path w="472439" h="488314">
                  <a:moveTo>
                    <a:pt x="472173" y="445414"/>
                  </a:moveTo>
                  <a:lnTo>
                    <a:pt x="41668" y="445414"/>
                  </a:lnTo>
                  <a:lnTo>
                    <a:pt x="41668" y="0"/>
                  </a:lnTo>
                  <a:lnTo>
                    <a:pt x="0" y="0"/>
                  </a:lnTo>
                  <a:lnTo>
                    <a:pt x="0" y="445414"/>
                  </a:lnTo>
                  <a:lnTo>
                    <a:pt x="0" y="488022"/>
                  </a:lnTo>
                  <a:lnTo>
                    <a:pt x="472173" y="488022"/>
                  </a:lnTo>
                  <a:lnTo>
                    <a:pt x="472173" y="445414"/>
                  </a:lnTo>
                  <a:close/>
                </a:path>
                <a:path w="472439" h="488314">
                  <a:moveTo>
                    <a:pt x="472173" y="273075"/>
                  </a:moveTo>
                  <a:lnTo>
                    <a:pt x="395795" y="273075"/>
                  </a:lnTo>
                  <a:lnTo>
                    <a:pt x="395795" y="402285"/>
                  </a:lnTo>
                  <a:lnTo>
                    <a:pt x="472173" y="402285"/>
                  </a:lnTo>
                  <a:lnTo>
                    <a:pt x="472173" y="273075"/>
                  </a:lnTo>
                  <a:close/>
                </a:path>
              </a:pathLst>
            </a:custGeom>
            <a:solidFill>
              <a:srgbClr val="000000"/>
            </a:solidFill>
          </p:spPr>
          <p:txBody>
            <a:bodyPr wrap="square" lIns="0" tIns="0" rIns="0" bIns="0" rtlCol="0"/>
            <a:lstStyle/>
            <a:p>
              <a:endParaRPr/>
            </a:p>
          </p:txBody>
        </p:sp>
      </p:grpSp>
      <p:sp>
        <p:nvSpPr>
          <p:cNvPr id="37" name="object 9"/>
          <p:cNvSpPr txBox="1"/>
          <p:nvPr/>
        </p:nvSpPr>
        <p:spPr>
          <a:xfrm>
            <a:off x="1403730" y="745947"/>
            <a:ext cx="3149600" cy="635000"/>
          </a:xfrm>
          <a:prstGeom prst="rect">
            <a:avLst/>
          </a:prstGeom>
        </p:spPr>
        <p:txBody>
          <a:bodyPr vert="horz" wrap="square" lIns="0" tIns="12065" rIns="0" bIns="0" rtlCol="0">
            <a:spAutoFit/>
          </a:bodyPr>
          <a:lstStyle/>
          <a:p>
            <a:pPr marL="12700">
              <a:lnSpc>
                <a:spcPct val="100000"/>
              </a:lnSpc>
              <a:spcBef>
                <a:spcPts val="95"/>
              </a:spcBef>
            </a:pPr>
            <a:r>
              <a:rPr sz="4000" dirty="0">
                <a:solidFill>
                  <a:srgbClr val="1F487C"/>
                </a:solidFill>
                <a:latin typeface="Calibri"/>
                <a:cs typeface="Calibri"/>
              </a:rPr>
              <a:t>Global </a:t>
            </a:r>
            <a:r>
              <a:rPr sz="4000" spc="-10" dirty="0">
                <a:solidFill>
                  <a:srgbClr val="1F487C"/>
                </a:solidFill>
                <a:latin typeface="Calibri"/>
                <a:cs typeface="Calibri"/>
              </a:rPr>
              <a:t>Services</a:t>
            </a:r>
            <a:endParaRPr sz="4000">
              <a:latin typeface="Calibri"/>
              <a:cs typeface="Calibri"/>
            </a:endParaRPr>
          </a:p>
        </p:txBody>
      </p:sp>
      <p:grpSp>
        <p:nvGrpSpPr>
          <p:cNvPr id="38" name="object 10"/>
          <p:cNvGrpSpPr/>
          <p:nvPr/>
        </p:nvGrpSpPr>
        <p:grpSpPr>
          <a:xfrm>
            <a:off x="5958840" y="2898660"/>
            <a:ext cx="1007744" cy="995680"/>
            <a:chOff x="5958840" y="2898660"/>
            <a:chExt cx="1007744" cy="995680"/>
          </a:xfrm>
        </p:grpSpPr>
        <p:pic>
          <p:nvPicPr>
            <p:cNvPr id="39" name="object 11"/>
            <p:cNvPicPr/>
            <p:nvPr/>
          </p:nvPicPr>
          <p:blipFill>
            <a:blip r:embed="rId6" cstate="print"/>
            <a:stretch>
              <a:fillRect/>
            </a:stretch>
          </p:blipFill>
          <p:spPr>
            <a:xfrm>
              <a:off x="5958840" y="2898660"/>
              <a:ext cx="1007376" cy="995159"/>
            </a:xfrm>
            <a:prstGeom prst="rect">
              <a:avLst/>
            </a:prstGeom>
          </p:spPr>
        </p:pic>
        <p:sp>
          <p:nvSpPr>
            <p:cNvPr id="40" name="object 12"/>
            <p:cNvSpPr/>
            <p:nvPr/>
          </p:nvSpPr>
          <p:spPr>
            <a:xfrm>
              <a:off x="6002147" y="2918586"/>
              <a:ext cx="926465" cy="914400"/>
            </a:xfrm>
            <a:custGeom>
              <a:avLst/>
              <a:gdLst/>
              <a:ahLst/>
              <a:cxnLst/>
              <a:rect l="l" t="t" r="r" b="b"/>
              <a:pathLst>
                <a:path w="926465" h="914400">
                  <a:moveTo>
                    <a:pt x="463041" y="0"/>
                  </a:moveTo>
                  <a:lnTo>
                    <a:pt x="415690" y="2360"/>
                  </a:lnTo>
                  <a:lnTo>
                    <a:pt x="369709" y="9289"/>
                  </a:lnTo>
                  <a:lnTo>
                    <a:pt x="325330" y="20557"/>
                  </a:lnTo>
                  <a:lnTo>
                    <a:pt x="282785" y="35933"/>
                  </a:lnTo>
                  <a:lnTo>
                    <a:pt x="242307" y="55187"/>
                  </a:lnTo>
                  <a:lnTo>
                    <a:pt x="204130" y="78090"/>
                  </a:lnTo>
                  <a:lnTo>
                    <a:pt x="168484" y="104411"/>
                  </a:lnTo>
                  <a:lnTo>
                    <a:pt x="135604" y="133921"/>
                  </a:lnTo>
                  <a:lnTo>
                    <a:pt x="105721" y="166390"/>
                  </a:lnTo>
                  <a:lnTo>
                    <a:pt x="79067" y="201587"/>
                  </a:lnTo>
                  <a:lnTo>
                    <a:pt x="55877" y="239283"/>
                  </a:lnTo>
                  <a:lnTo>
                    <a:pt x="36381" y="279249"/>
                  </a:lnTo>
                  <a:lnTo>
                    <a:pt x="20813" y="321253"/>
                  </a:lnTo>
                  <a:lnTo>
                    <a:pt x="9405" y="365066"/>
                  </a:lnTo>
                  <a:lnTo>
                    <a:pt x="2390" y="410458"/>
                  </a:lnTo>
                  <a:lnTo>
                    <a:pt x="0" y="457200"/>
                  </a:lnTo>
                  <a:lnTo>
                    <a:pt x="2390" y="503962"/>
                  </a:lnTo>
                  <a:lnTo>
                    <a:pt x="9405" y="549370"/>
                  </a:lnTo>
                  <a:lnTo>
                    <a:pt x="20813" y="593193"/>
                  </a:lnTo>
                  <a:lnTo>
                    <a:pt x="36381" y="635204"/>
                  </a:lnTo>
                  <a:lnTo>
                    <a:pt x="55877" y="675172"/>
                  </a:lnTo>
                  <a:lnTo>
                    <a:pt x="79067" y="712868"/>
                  </a:lnTo>
                  <a:lnTo>
                    <a:pt x="105721" y="748062"/>
                  </a:lnTo>
                  <a:lnTo>
                    <a:pt x="135604" y="780526"/>
                  </a:lnTo>
                  <a:lnTo>
                    <a:pt x="168484" y="810029"/>
                  </a:lnTo>
                  <a:lnTo>
                    <a:pt x="204130" y="836343"/>
                  </a:lnTo>
                  <a:lnTo>
                    <a:pt x="242307" y="859238"/>
                  </a:lnTo>
                  <a:lnTo>
                    <a:pt x="282785" y="878484"/>
                  </a:lnTo>
                  <a:lnTo>
                    <a:pt x="325330" y="893853"/>
                  </a:lnTo>
                  <a:lnTo>
                    <a:pt x="369709" y="905115"/>
                  </a:lnTo>
                  <a:lnTo>
                    <a:pt x="415690" y="912040"/>
                  </a:lnTo>
                  <a:lnTo>
                    <a:pt x="463041" y="914400"/>
                  </a:lnTo>
                  <a:lnTo>
                    <a:pt x="510394" y="912040"/>
                  </a:lnTo>
                  <a:lnTo>
                    <a:pt x="556380" y="905115"/>
                  </a:lnTo>
                  <a:lnTo>
                    <a:pt x="600765" y="893853"/>
                  </a:lnTo>
                  <a:lnTo>
                    <a:pt x="643318" y="878484"/>
                  </a:lnTo>
                  <a:lnTo>
                    <a:pt x="683805" y="859238"/>
                  </a:lnTo>
                  <a:lnTo>
                    <a:pt x="721994" y="836343"/>
                  </a:lnTo>
                  <a:lnTo>
                    <a:pt x="757650" y="810029"/>
                  </a:lnTo>
                  <a:lnTo>
                    <a:pt x="790543" y="780526"/>
                  </a:lnTo>
                  <a:lnTo>
                    <a:pt x="820438" y="748062"/>
                  </a:lnTo>
                  <a:lnTo>
                    <a:pt x="847102" y="712868"/>
                  </a:lnTo>
                  <a:lnTo>
                    <a:pt x="870304" y="675172"/>
                  </a:lnTo>
                  <a:lnTo>
                    <a:pt x="889809" y="635204"/>
                  </a:lnTo>
                  <a:lnTo>
                    <a:pt x="905385" y="593193"/>
                  </a:lnTo>
                  <a:lnTo>
                    <a:pt x="916800" y="549370"/>
                  </a:lnTo>
                  <a:lnTo>
                    <a:pt x="923819" y="503962"/>
                  </a:lnTo>
                  <a:lnTo>
                    <a:pt x="926210" y="457200"/>
                  </a:lnTo>
                  <a:lnTo>
                    <a:pt x="923819" y="410458"/>
                  </a:lnTo>
                  <a:lnTo>
                    <a:pt x="916800" y="365066"/>
                  </a:lnTo>
                  <a:lnTo>
                    <a:pt x="905385" y="321253"/>
                  </a:lnTo>
                  <a:lnTo>
                    <a:pt x="889809" y="279249"/>
                  </a:lnTo>
                  <a:lnTo>
                    <a:pt x="870304" y="239283"/>
                  </a:lnTo>
                  <a:lnTo>
                    <a:pt x="847102" y="201587"/>
                  </a:lnTo>
                  <a:lnTo>
                    <a:pt x="820438" y="166390"/>
                  </a:lnTo>
                  <a:lnTo>
                    <a:pt x="790543" y="133921"/>
                  </a:lnTo>
                  <a:lnTo>
                    <a:pt x="757650" y="104411"/>
                  </a:lnTo>
                  <a:lnTo>
                    <a:pt x="721994" y="78090"/>
                  </a:lnTo>
                  <a:lnTo>
                    <a:pt x="683805" y="55187"/>
                  </a:lnTo>
                  <a:lnTo>
                    <a:pt x="643318" y="35933"/>
                  </a:lnTo>
                  <a:lnTo>
                    <a:pt x="600765" y="20557"/>
                  </a:lnTo>
                  <a:lnTo>
                    <a:pt x="556380" y="9289"/>
                  </a:lnTo>
                  <a:lnTo>
                    <a:pt x="510394" y="2360"/>
                  </a:lnTo>
                  <a:lnTo>
                    <a:pt x="463041" y="0"/>
                  </a:lnTo>
                  <a:close/>
                </a:path>
              </a:pathLst>
            </a:custGeom>
            <a:solidFill>
              <a:srgbClr val="8EB4E2"/>
            </a:solidFill>
          </p:spPr>
          <p:txBody>
            <a:bodyPr wrap="square" lIns="0" tIns="0" rIns="0" bIns="0" rtlCol="0"/>
            <a:lstStyle/>
            <a:p>
              <a:endParaRPr/>
            </a:p>
          </p:txBody>
        </p:sp>
        <p:sp>
          <p:nvSpPr>
            <p:cNvPr id="41" name="object 13"/>
            <p:cNvSpPr/>
            <p:nvPr/>
          </p:nvSpPr>
          <p:spPr>
            <a:xfrm>
              <a:off x="6258331" y="3104451"/>
              <a:ext cx="389255" cy="546100"/>
            </a:xfrm>
            <a:custGeom>
              <a:avLst/>
              <a:gdLst/>
              <a:ahLst/>
              <a:cxnLst/>
              <a:rect l="l" t="t" r="r" b="b"/>
              <a:pathLst>
                <a:path w="389254" h="546100">
                  <a:moveTo>
                    <a:pt x="388835" y="373253"/>
                  </a:moveTo>
                  <a:lnTo>
                    <a:pt x="378879" y="391363"/>
                  </a:lnTo>
                  <a:lnTo>
                    <a:pt x="351193" y="407111"/>
                  </a:lnTo>
                  <a:lnTo>
                    <a:pt x="347179" y="408305"/>
                  </a:lnTo>
                  <a:lnTo>
                    <a:pt x="347179" y="465137"/>
                  </a:lnTo>
                  <a:lnTo>
                    <a:pt x="347179" y="482358"/>
                  </a:lnTo>
                  <a:lnTo>
                    <a:pt x="341617" y="488111"/>
                  </a:lnTo>
                  <a:lnTo>
                    <a:pt x="324954" y="488111"/>
                  </a:lnTo>
                  <a:lnTo>
                    <a:pt x="319405" y="482358"/>
                  </a:lnTo>
                  <a:lnTo>
                    <a:pt x="319405" y="465137"/>
                  </a:lnTo>
                  <a:lnTo>
                    <a:pt x="324954" y="459397"/>
                  </a:lnTo>
                  <a:lnTo>
                    <a:pt x="341617" y="459397"/>
                  </a:lnTo>
                  <a:lnTo>
                    <a:pt x="347179" y="465137"/>
                  </a:lnTo>
                  <a:lnTo>
                    <a:pt x="347179" y="408305"/>
                  </a:lnTo>
                  <a:lnTo>
                    <a:pt x="309054" y="419569"/>
                  </a:lnTo>
                  <a:lnTo>
                    <a:pt x="255701" y="427736"/>
                  </a:lnTo>
                  <a:lnTo>
                    <a:pt x="194411" y="430682"/>
                  </a:lnTo>
                  <a:lnTo>
                    <a:pt x="133134" y="427736"/>
                  </a:lnTo>
                  <a:lnTo>
                    <a:pt x="79781" y="419569"/>
                  </a:lnTo>
                  <a:lnTo>
                    <a:pt x="37630" y="407111"/>
                  </a:lnTo>
                  <a:lnTo>
                    <a:pt x="9944" y="391363"/>
                  </a:lnTo>
                  <a:lnTo>
                    <a:pt x="0" y="373253"/>
                  </a:lnTo>
                  <a:lnTo>
                    <a:pt x="0" y="488111"/>
                  </a:lnTo>
                  <a:lnTo>
                    <a:pt x="37630" y="521957"/>
                  </a:lnTo>
                  <a:lnTo>
                    <a:pt x="79781" y="534416"/>
                  </a:lnTo>
                  <a:lnTo>
                    <a:pt x="133134" y="542594"/>
                  </a:lnTo>
                  <a:lnTo>
                    <a:pt x="194411" y="545528"/>
                  </a:lnTo>
                  <a:lnTo>
                    <a:pt x="255701" y="542594"/>
                  </a:lnTo>
                  <a:lnTo>
                    <a:pt x="309054" y="534416"/>
                  </a:lnTo>
                  <a:lnTo>
                    <a:pt x="351193" y="521957"/>
                  </a:lnTo>
                  <a:lnTo>
                    <a:pt x="378879" y="506209"/>
                  </a:lnTo>
                  <a:lnTo>
                    <a:pt x="388835" y="488111"/>
                  </a:lnTo>
                  <a:lnTo>
                    <a:pt x="388835" y="459397"/>
                  </a:lnTo>
                  <a:lnTo>
                    <a:pt x="388835" y="430682"/>
                  </a:lnTo>
                  <a:lnTo>
                    <a:pt x="388835" y="373253"/>
                  </a:lnTo>
                  <a:close/>
                </a:path>
                <a:path w="389254" h="546100">
                  <a:moveTo>
                    <a:pt x="388835" y="229692"/>
                  </a:moveTo>
                  <a:lnTo>
                    <a:pt x="378879" y="247802"/>
                  </a:lnTo>
                  <a:lnTo>
                    <a:pt x="351193" y="263550"/>
                  </a:lnTo>
                  <a:lnTo>
                    <a:pt x="347179" y="264744"/>
                  </a:lnTo>
                  <a:lnTo>
                    <a:pt x="347179" y="321576"/>
                  </a:lnTo>
                  <a:lnTo>
                    <a:pt x="347179" y="338797"/>
                  </a:lnTo>
                  <a:lnTo>
                    <a:pt x="341617" y="344551"/>
                  </a:lnTo>
                  <a:lnTo>
                    <a:pt x="324954" y="344551"/>
                  </a:lnTo>
                  <a:lnTo>
                    <a:pt x="319405" y="338797"/>
                  </a:lnTo>
                  <a:lnTo>
                    <a:pt x="319405" y="321576"/>
                  </a:lnTo>
                  <a:lnTo>
                    <a:pt x="324954" y="315836"/>
                  </a:lnTo>
                  <a:lnTo>
                    <a:pt x="341617" y="315836"/>
                  </a:lnTo>
                  <a:lnTo>
                    <a:pt x="347179" y="321576"/>
                  </a:lnTo>
                  <a:lnTo>
                    <a:pt x="347179" y="264744"/>
                  </a:lnTo>
                  <a:lnTo>
                    <a:pt x="309054" y="276009"/>
                  </a:lnTo>
                  <a:lnTo>
                    <a:pt x="255701" y="284175"/>
                  </a:lnTo>
                  <a:lnTo>
                    <a:pt x="194411" y="287121"/>
                  </a:lnTo>
                  <a:lnTo>
                    <a:pt x="133134" y="284175"/>
                  </a:lnTo>
                  <a:lnTo>
                    <a:pt x="79781" y="276009"/>
                  </a:lnTo>
                  <a:lnTo>
                    <a:pt x="37630" y="263550"/>
                  </a:lnTo>
                  <a:lnTo>
                    <a:pt x="9944" y="247802"/>
                  </a:lnTo>
                  <a:lnTo>
                    <a:pt x="0" y="229692"/>
                  </a:lnTo>
                  <a:lnTo>
                    <a:pt x="0" y="344551"/>
                  </a:lnTo>
                  <a:lnTo>
                    <a:pt x="37630" y="378396"/>
                  </a:lnTo>
                  <a:lnTo>
                    <a:pt x="79781" y="390855"/>
                  </a:lnTo>
                  <a:lnTo>
                    <a:pt x="133134" y="399034"/>
                  </a:lnTo>
                  <a:lnTo>
                    <a:pt x="194411" y="401967"/>
                  </a:lnTo>
                  <a:lnTo>
                    <a:pt x="255701" y="399034"/>
                  </a:lnTo>
                  <a:lnTo>
                    <a:pt x="309054" y="390855"/>
                  </a:lnTo>
                  <a:lnTo>
                    <a:pt x="351193" y="378396"/>
                  </a:lnTo>
                  <a:lnTo>
                    <a:pt x="378879" y="362648"/>
                  </a:lnTo>
                  <a:lnTo>
                    <a:pt x="388835" y="344551"/>
                  </a:lnTo>
                  <a:lnTo>
                    <a:pt x="388835" y="315836"/>
                  </a:lnTo>
                  <a:lnTo>
                    <a:pt x="388835" y="287121"/>
                  </a:lnTo>
                  <a:lnTo>
                    <a:pt x="388835" y="229692"/>
                  </a:lnTo>
                  <a:close/>
                </a:path>
                <a:path w="389254" h="546100">
                  <a:moveTo>
                    <a:pt x="388835" y="86131"/>
                  </a:moveTo>
                  <a:lnTo>
                    <a:pt x="378879" y="104241"/>
                  </a:lnTo>
                  <a:lnTo>
                    <a:pt x="351193" y="119989"/>
                  </a:lnTo>
                  <a:lnTo>
                    <a:pt x="347179" y="121183"/>
                  </a:lnTo>
                  <a:lnTo>
                    <a:pt x="347179" y="178015"/>
                  </a:lnTo>
                  <a:lnTo>
                    <a:pt x="347179" y="195237"/>
                  </a:lnTo>
                  <a:lnTo>
                    <a:pt x="341617" y="200990"/>
                  </a:lnTo>
                  <a:lnTo>
                    <a:pt x="324954" y="200990"/>
                  </a:lnTo>
                  <a:lnTo>
                    <a:pt x="319405" y="195237"/>
                  </a:lnTo>
                  <a:lnTo>
                    <a:pt x="319405" y="178015"/>
                  </a:lnTo>
                  <a:lnTo>
                    <a:pt x="324954" y="172275"/>
                  </a:lnTo>
                  <a:lnTo>
                    <a:pt x="341617" y="172275"/>
                  </a:lnTo>
                  <a:lnTo>
                    <a:pt x="347179" y="178015"/>
                  </a:lnTo>
                  <a:lnTo>
                    <a:pt x="347179" y="121183"/>
                  </a:lnTo>
                  <a:lnTo>
                    <a:pt x="309054" y="132448"/>
                  </a:lnTo>
                  <a:lnTo>
                    <a:pt x="255701" y="140614"/>
                  </a:lnTo>
                  <a:lnTo>
                    <a:pt x="194411" y="143560"/>
                  </a:lnTo>
                  <a:lnTo>
                    <a:pt x="133134" y="140614"/>
                  </a:lnTo>
                  <a:lnTo>
                    <a:pt x="79781" y="132448"/>
                  </a:lnTo>
                  <a:lnTo>
                    <a:pt x="37630" y="119989"/>
                  </a:lnTo>
                  <a:lnTo>
                    <a:pt x="9944" y="104241"/>
                  </a:lnTo>
                  <a:lnTo>
                    <a:pt x="0" y="86131"/>
                  </a:lnTo>
                  <a:lnTo>
                    <a:pt x="0" y="200990"/>
                  </a:lnTo>
                  <a:lnTo>
                    <a:pt x="37630" y="234835"/>
                  </a:lnTo>
                  <a:lnTo>
                    <a:pt x="79781" y="247294"/>
                  </a:lnTo>
                  <a:lnTo>
                    <a:pt x="133134" y="255473"/>
                  </a:lnTo>
                  <a:lnTo>
                    <a:pt x="194411" y="258406"/>
                  </a:lnTo>
                  <a:lnTo>
                    <a:pt x="255701" y="255473"/>
                  </a:lnTo>
                  <a:lnTo>
                    <a:pt x="309054" y="247294"/>
                  </a:lnTo>
                  <a:lnTo>
                    <a:pt x="351193" y="234835"/>
                  </a:lnTo>
                  <a:lnTo>
                    <a:pt x="378879" y="219087"/>
                  </a:lnTo>
                  <a:lnTo>
                    <a:pt x="388835" y="200990"/>
                  </a:lnTo>
                  <a:lnTo>
                    <a:pt x="388835" y="172275"/>
                  </a:lnTo>
                  <a:lnTo>
                    <a:pt x="388835" y="143560"/>
                  </a:lnTo>
                  <a:lnTo>
                    <a:pt x="388835" y="86131"/>
                  </a:lnTo>
                  <a:close/>
                </a:path>
                <a:path w="389254" h="546100">
                  <a:moveTo>
                    <a:pt x="388835" y="57429"/>
                  </a:moveTo>
                  <a:lnTo>
                    <a:pt x="351332" y="23507"/>
                  </a:lnTo>
                  <a:lnTo>
                    <a:pt x="309245" y="11074"/>
                  </a:lnTo>
                  <a:lnTo>
                    <a:pt x="255866" y="2921"/>
                  </a:lnTo>
                  <a:lnTo>
                    <a:pt x="194411" y="0"/>
                  </a:lnTo>
                  <a:lnTo>
                    <a:pt x="132969" y="2921"/>
                  </a:lnTo>
                  <a:lnTo>
                    <a:pt x="79590" y="11074"/>
                  </a:lnTo>
                  <a:lnTo>
                    <a:pt x="37503" y="23507"/>
                  </a:lnTo>
                  <a:lnTo>
                    <a:pt x="9906" y="39268"/>
                  </a:lnTo>
                  <a:lnTo>
                    <a:pt x="0" y="57429"/>
                  </a:lnTo>
                  <a:lnTo>
                    <a:pt x="9906" y="75577"/>
                  </a:lnTo>
                  <a:lnTo>
                    <a:pt x="37503" y="91338"/>
                  </a:lnTo>
                  <a:lnTo>
                    <a:pt x="79590" y="103771"/>
                  </a:lnTo>
                  <a:lnTo>
                    <a:pt x="132969" y="111925"/>
                  </a:lnTo>
                  <a:lnTo>
                    <a:pt x="194411" y="114846"/>
                  </a:lnTo>
                  <a:lnTo>
                    <a:pt x="255866" y="111925"/>
                  </a:lnTo>
                  <a:lnTo>
                    <a:pt x="309245" y="103771"/>
                  </a:lnTo>
                  <a:lnTo>
                    <a:pt x="351332" y="91338"/>
                  </a:lnTo>
                  <a:lnTo>
                    <a:pt x="378929" y="75577"/>
                  </a:lnTo>
                  <a:lnTo>
                    <a:pt x="388835" y="57429"/>
                  </a:lnTo>
                  <a:close/>
                </a:path>
              </a:pathLst>
            </a:custGeom>
            <a:solidFill>
              <a:srgbClr val="000000"/>
            </a:solidFill>
          </p:spPr>
          <p:txBody>
            <a:bodyPr wrap="square" lIns="0" tIns="0" rIns="0" bIns="0" rtlCol="0"/>
            <a:lstStyle/>
            <a:p>
              <a:endParaRPr/>
            </a:p>
          </p:txBody>
        </p:sp>
      </p:grpSp>
      <p:sp>
        <p:nvSpPr>
          <p:cNvPr id="42" name="object 14"/>
          <p:cNvSpPr txBox="1"/>
          <p:nvPr/>
        </p:nvSpPr>
        <p:spPr>
          <a:xfrm>
            <a:off x="7014464" y="3115818"/>
            <a:ext cx="508000" cy="452755"/>
          </a:xfrm>
          <a:prstGeom prst="rect">
            <a:avLst/>
          </a:prstGeom>
        </p:spPr>
        <p:txBody>
          <a:bodyPr vert="horz" wrap="square" lIns="0" tIns="13335" rIns="0" bIns="0" rtlCol="0">
            <a:spAutoFit/>
          </a:bodyPr>
          <a:lstStyle/>
          <a:p>
            <a:pPr marL="12700" marR="5080">
              <a:lnSpc>
                <a:spcPct val="100000"/>
              </a:lnSpc>
              <a:spcBef>
                <a:spcPts val="105"/>
              </a:spcBef>
            </a:pPr>
            <a:r>
              <a:rPr sz="1400" b="1" spc="-10" dirty="0">
                <a:solidFill>
                  <a:srgbClr val="1F487C"/>
                </a:solidFill>
                <a:latin typeface="Calibri"/>
                <a:cs typeface="Calibri"/>
              </a:rPr>
              <a:t>Global Cache</a:t>
            </a:r>
            <a:endParaRPr sz="1400">
              <a:latin typeface="Calibri"/>
              <a:cs typeface="Calibri"/>
            </a:endParaRPr>
          </a:p>
        </p:txBody>
      </p:sp>
      <p:sp>
        <p:nvSpPr>
          <p:cNvPr id="43" name="object 15"/>
          <p:cNvSpPr txBox="1"/>
          <p:nvPr/>
        </p:nvSpPr>
        <p:spPr>
          <a:xfrm>
            <a:off x="2192527" y="3007868"/>
            <a:ext cx="768350" cy="666115"/>
          </a:xfrm>
          <a:prstGeom prst="rect">
            <a:avLst/>
          </a:prstGeom>
        </p:spPr>
        <p:txBody>
          <a:bodyPr vert="horz" wrap="square" lIns="0" tIns="13335" rIns="0" bIns="0" rtlCol="0">
            <a:spAutoFit/>
          </a:bodyPr>
          <a:lstStyle/>
          <a:p>
            <a:pPr marL="12700" marR="5080">
              <a:lnSpc>
                <a:spcPct val="100000"/>
              </a:lnSpc>
              <a:spcBef>
                <a:spcPts val="105"/>
              </a:spcBef>
            </a:pPr>
            <a:r>
              <a:rPr sz="1400" b="1" spc="-10" dirty="0">
                <a:solidFill>
                  <a:srgbClr val="1F487C"/>
                </a:solidFill>
                <a:latin typeface="Calibri"/>
                <a:cs typeface="Calibri"/>
              </a:rPr>
              <a:t>Global Discovery Catalogue</a:t>
            </a:r>
            <a:endParaRPr sz="1400">
              <a:latin typeface="Calibri"/>
              <a:cs typeface="Calibri"/>
            </a:endParaRPr>
          </a:p>
        </p:txBody>
      </p:sp>
      <p:sp>
        <p:nvSpPr>
          <p:cNvPr id="44" name="object 16"/>
          <p:cNvSpPr txBox="1"/>
          <p:nvPr/>
        </p:nvSpPr>
        <p:spPr>
          <a:xfrm>
            <a:off x="4604765" y="3115818"/>
            <a:ext cx="523875" cy="452755"/>
          </a:xfrm>
          <a:prstGeom prst="rect">
            <a:avLst/>
          </a:prstGeom>
        </p:spPr>
        <p:txBody>
          <a:bodyPr vert="horz" wrap="square" lIns="0" tIns="13335" rIns="0" bIns="0" rtlCol="0">
            <a:spAutoFit/>
          </a:bodyPr>
          <a:lstStyle/>
          <a:p>
            <a:pPr marL="12700" marR="5080">
              <a:lnSpc>
                <a:spcPct val="100000"/>
              </a:lnSpc>
              <a:spcBef>
                <a:spcPts val="105"/>
              </a:spcBef>
            </a:pPr>
            <a:r>
              <a:rPr sz="1400" b="1" spc="-10" dirty="0">
                <a:solidFill>
                  <a:srgbClr val="1F487C"/>
                </a:solidFill>
                <a:latin typeface="Calibri"/>
                <a:cs typeface="Calibri"/>
              </a:rPr>
              <a:t>Global Broker</a:t>
            </a:r>
            <a:endParaRPr sz="1400">
              <a:latin typeface="Calibri"/>
              <a:cs typeface="Calibri"/>
            </a:endParaRPr>
          </a:p>
        </p:txBody>
      </p:sp>
      <p:sp>
        <p:nvSpPr>
          <p:cNvPr id="45" name="object 17"/>
          <p:cNvSpPr txBox="1"/>
          <p:nvPr/>
        </p:nvSpPr>
        <p:spPr>
          <a:xfrm>
            <a:off x="3390391" y="1709420"/>
            <a:ext cx="863600" cy="452755"/>
          </a:xfrm>
          <a:prstGeom prst="rect">
            <a:avLst/>
          </a:prstGeom>
        </p:spPr>
        <p:txBody>
          <a:bodyPr vert="horz" wrap="square" lIns="0" tIns="13335" rIns="0" bIns="0" rtlCol="0">
            <a:spAutoFit/>
          </a:bodyPr>
          <a:lstStyle/>
          <a:p>
            <a:pPr marL="12700" marR="5080">
              <a:lnSpc>
                <a:spcPct val="100000"/>
              </a:lnSpc>
              <a:spcBef>
                <a:spcPts val="105"/>
              </a:spcBef>
            </a:pPr>
            <a:r>
              <a:rPr sz="1400" b="1" spc="-10" dirty="0">
                <a:solidFill>
                  <a:srgbClr val="1F487C"/>
                </a:solidFill>
                <a:latin typeface="Calibri"/>
                <a:cs typeface="Calibri"/>
              </a:rPr>
              <a:t>Global Monitoring</a:t>
            </a:r>
            <a:endParaRPr sz="1400">
              <a:latin typeface="Calibri"/>
              <a:cs typeface="Calibri"/>
            </a:endParaRPr>
          </a:p>
        </p:txBody>
      </p:sp>
      <p:grpSp>
        <p:nvGrpSpPr>
          <p:cNvPr id="46" name="object 18"/>
          <p:cNvGrpSpPr/>
          <p:nvPr/>
        </p:nvGrpSpPr>
        <p:grpSpPr>
          <a:xfrm>
            <a:off x="5544311" y="3926966"/>
            <a:ext cx="2274570" cy="1304290"/>
            <a:chOff x="5544311" y="3926966"/>
            <a:chExt cx="2274570" cy="1304290"/>
          </a:xfrm>
        </p:grpSpPr>
        <p:pic>
          <p:nvPicPr>
            <p:cNvPr id="47" name="object 19"/>
            <p:cNvPicPr/>
            <p:nvPr/>
          </p:nvPicPr>
          <p:blipFill>
            <a:blip r:embed="rId7" cstate="print"/>
            <a:stretch>
              <a:fillRect/>
            </a:stretch>
          </p:blipFill>
          <p:spPr>
            <a:xfrm>
              <a:off x="5544311" y="4799075"/>
              <a:ext cx="2274569" cy="432054"/>
            </a:xfrm>
            <a:prstGeom prst="rect">
              <a:avLst/>
            </a:prstGeom>
          </p:spPr>
        </p:pic>
        <p:sp>
          <p:nvSpPr>
            <p:cNvPr id="48" name="object 20"/>
            <p:cNvSpPr/>
            <p:nvPr/>
          </p:nvSpPr>
          <p:spPr>
            <a:xfrm>
              <a:off x="5560186" y="3926966"/>
              <a:ext cx="1800225" cy="1233805"/>
            </a:xfrm>
            <a:custGeom>
              <a:avLst/>
              <a:gdLst/>
              <a:ahLst/>
              <a:cxnLst/>
              <a:rect l="l" t="t" r="r" b="b"/>
              <a:pathLst>
                <a:path w="1800225" h="1233804">
                  <a:moveTo>
                    <a:pt x="1594358" y="0"/>
                  </a:moveTo>
                  <a:lnTo>
                    <a:pt x="205612" y="0"/>
                  </a:lnTo>
                  <a:lnTo>
                    <a:pt x="158473" y="5431"/>
                  </a:lnTo>
                  <a:lnTo>
                    <a:pt x="115197" y="20902"/>
                  </a:lnTo>
                  <a:lnTo>
                    <a:pt x="77020" y="45176"/>
                  </a:lnTo>
                  <a:lnTo>
                    <a:pt x="45176" y="77020"/>
                  </a:lnTo>
                  <a:lnTo>
                    <a:pt x="20902" y="115197"/>
                  </a:lnTo>
                  <a:lnTo>
                    <a:pt x="5431" y="158473"/>
                  </a:lnTo>
                  <a:lnTo>
                    <a:pt x="0" y="205612"/>
                  </a:lnTo>
                  <a:lnTo>
                    <a:pt x="0" y="1028064"/>
                  </a:lnTo>
                  <a:lnTo>
                    <a:pt x="5431" y="1075244"/>
                  </a:lnTo>
                  <a:lnTo>
                    <a:pt x="20902" y="1118535"/>
                  </a:lnTo>
                  <a:lnTo>
                    <a:pt x="45176" y="1156710"/>
                  </a:lnTo>
                  <a:lnTo>
                    <a:pt x="77020" y="1188541"/>
                  </a:lnTo>
                  <a:lnTo>
                    <a:pt x="115197" y="1212798"/>
                  </a:lnTo>
                  <a:lnTo>
                    <a:pt x="158473" y="1228253"/>
                  </a:lnTo>
                  <a:lnTo>
                    <a:pt x="205612" y="1233677"/>
                  </a:lnTo>
                  <a:lnTo>
                    <a:pt x="1594358" y="1233677"/>
                  </a:lnTo>
                  <a:lnTo>
                    <a:pt x="1641497" y="1228253"/>
                  </a:lnTo>
                  <a:lnTo>
                    <a:pt x="1684773" y="1212798"/>
                  </a:lnTo>
                  <a:lnTo>
                    <a:pt x="1722950" y="1188541"/>
                  </a:lnTo>
                  <a:lnTo>
                    <a:pt x="1754794" y="1156710"/>
                  </a:lnTo>
                  <a:lnTo>
                    <a:pt x="1779068" y="1118535"/>
                  </a:lnTo>
                  <a:lnTo>
                    <a:pt x="1794539" y="1075244"/>
                  </a:lnTo>
                  <a:lnTo>
                    <a:pt x="1799970" y="1028064"/>
                  </a:lnTo>
                  <a:lnTo>
                    <a:pt x="1799970" y="205612"/>
                  </a:lnTo>
                  <a:lnTo>
                    <a:pt x="1794539" y="158473"/>
                  </a:lnTo>
                  <a:lnTo>
                    <a:pt x="1779068" y="115197"/>
                  </a:lnTo>
                  <a:lnTo>
                    <a:pt x="1754794" y="77020"/>
                  </a:lnTo>
                  <a:lnTo>
                    <a:pt x="1722950" y="45176"/>
                  </a:lnTo>
                  <a:lnTo>
                    <a:pt x="1684773" y="20902"/>
                  </a:lnTo>
                  <a:lnTo>
                    <a:pt x="1641497" y="5431"/>
                  </a:lnTo>
                  <a:lnTo>
                    <a:pt x="1594358" y="0"/>
                  </a:lnTo>
                  <a:close/>
                </a:path>
              </a:pathLst>
            </a:custGeom>
            <a:solidFill>
              <a:srgbClr val="8EB4E2"/>
            </a:solidFill>
          </p:spPr>
          <p:txBody>
            <a:bodyPr wrap="square" lIns="0" tIns="0" rIns="0" bIns="0" rtlCol="0"/>
            <a:lstStyle/>
            <a:p>
              <a:endParaRPr/>
            </a:p>
          </p:txBody>
        </p:sp>
      </p:grpSp>
      <p:sp>
        <p:nvSpPr>
          <p:cNvPr id="49" name="object 21"/>
          <p:cNvSpPr txBox="1"/>
          <p:nvPr/>
        </p:nvSpPr>
        <p:spPr>
          <a:xfrm>
            <a:off x="5699886" y="4144467"/>
            <a:ext cx="1405255" cy="758825"/>
          </a:xfrm>
          <a:prstGeom prst="rect">
            <a:avLst/>
          </a:prstGeom>
        </p:spPr>
        <p:txBody>
          <a:bodyPr vert="horz" wrap="square" lIns="0" tIns="32384" rIns="0" bIns="0" rtlCol="0">
            <a:spAutoFit/>
          </a:bodyPr>
          <a:lstStyle/>
          <a:p>
            <a:pPr marL="12700" marR="5080">
              <a:lnSpc>
                <a:spcPct val="90000"/>
              </a:lnSpc>
              <a:spcBef>
                <a:spcPts val="254"/>
              </a:spcBef>
            </a:pPr>
            <a:r>
              <a:rPr sz="1300" b="1" dirty="0">
                <a:solidFill>
                  <a:srgbClr val="0F243E"/>
                </a:solidFill>
                <a:latin typeface="Calibri"/>
                <a:cs typeface="Calibri"/>
              </a:rPr>
              <a:t>Provides</a:t>
            </a:r>
            <a:r>
              <a:rPr sz="1300" b="1" spc="-35" dirty="0">
                <a:solidFill>
                  <a:srgbClr val="0F243E"/>
                </a:solidFill>
                <a:latin typeface="Calibri"/>
                <a:cs typeface="Calibri"/>
              </a:rPr>
              <a:t> </a:t>
            </a:r>
            <a:r>
              <a:rPr sz="1300" b="1" dirty="0">
                <a:solidFill>
                  <a:srgbClr val="0F243E"/>
                </a:solidFill>
                <a:latin typeface="Calibri"/>
                <a:cs typeface="Calibri"/>
              </a:rPr>
              <a:t>users</a:t>
            </a:r>
            <a:r>
              <a:rPr sz="1300" b="1" spc="-35" dirty="0">
                <a:solidFill>
                  <a:srgbClr val="0F243E"/>
                </a:solidFill>
                <a:latin typeface="Calibri"/>
                <a:cs typeface="Calibri"/>
              </a:rPr>
              <a:t> </a:t>
            </a:r>
            <a:r>
              <a:rPr sz="1300" b="1" spc="-20" dirty="0">
                <a:solidFill>
                  <a:srgbClr val="0F243E"/>
                </a:solidFill>
                <a:latin typeface="Calibri"/>
                <a:cs typeface="Calibri"/>
              </a:rPr>
              <a:t>HTTP </a:t>
            </a:r>
            <a:r>
              <a:rPr sz="1300" b="1" dirty="0">
                <a:solidFill>
                  <a:srgbClr val="0F243E"/>
                </a:solidFill>
                <a:latin typeface="Calibri"/>
                <a:cs typeface="Calibri"/>
              </a:rPr>
              <a:t>download</a:t>
            </a:r>
            <a:r>
              <a:rPr sz="1300" b="1" spc="-30" dirty="0">
                <a:solidFill>
                  <a:srgbClr val="0F243E"/>
                </a:solidFill>
                <a:latin typeface="Calibri"/>
                <a:cs typeface="Calibri"/>
              </a:rPr>
              <a:t> </a:t>
            </a:r>
            <a:r>
              <a:rPr sz="1300" b="1" dirty="0">
                <a:solidFill>
                  <a:srgbClr val="0F243E"/>
                </a:solidFill>
                <a:latin typeface="Calibri"/>
                <a:cs typeface="Calibri"/>
              </a:rPr>
              <a:t>of</a:t>
            </a:r>
            <a:r>
              <a:rPr sz="1300" b="1" spc="-35" dirty="0">
                <a:solidFill>
                  <a:srgbClr val="0F243E"/>
                </a:solidFill>
                <a:latin typeface="Calibri"/>
                <a:cs typeface="Calibri"/>
              </a:rPr>
              <a:t> </a:t>
            </a:r>
            <a:r>
              <a:rPr sz="1300" b="1" u="sng" spc="-20" dirty="0">
                <a:solidFill>
                  <a:srgbClr val="0F243E"/>
                </a:solidFill>
                <a:uFill>
                  <a:solidFill>
                    <a:srgbClr val="0F243E"/>
                  </a:solidFill>
                </a:uFill>
                <a:latin typeface="Calibri"/>
                <a:cs typeface="Calibri"/>
              </a:rPr>
              <a:t>core</a:t>
            </a:r>
            <a:r>
              <a:rPr sz="1300" b="1" spc="-20" dirty="0">
                <a:solidFill>
                  <a:srgbClr val="0F243E"/>
                </a:solidFill>
                <a:latin typeface="Calibri"/>
                <a:cs typeface="Calibri"/>
              </a:rPr>
              <a:t> </a:t>
            </a:r>
            <a:r>
              <a:rPr sz="1300" b="1" dirty="0">
                <a:solidFill>
                  <a:srgbClr val="0F243E"/>
                </a:solidFill>
                <a:latin typeface="Calibri"/>
                <a:cs typeface="Calibri"/>
              </a:rPr>
              <a:t>data</a:t>
            </a:r>
            <a:r>
              <a:rPr sz="1300" b="1" spc="-40" dirty="0">
                <a:solidFill>
                  <a:srgbClr val="0F243E"/>
                </a:solidFill>
                <a:latin typeface="Calibri"/>
                <a:cs typeface="Calibri"/>
              </a:rPr>
              <a:t> </a:t>
            </a:r>
            <a:r>
              <a:rPr sz="1300" b="1" dirty="0">
                <a:solidFill>
                  <a:srgbClr val="0F243E"/>
                </a:solidFill>
                <a:latin typeface="Calibri"/>
                <a:cs typeface="Calibri"/>
              </a:rPr>
              <a:t>cached</a:t>
            </a:r>
            <a:r>
              <a:rPr sz="1300" b="1" spc="-10" dirty="0">
                <a:solidFill>
                  <a:srgbClr val="0F243E"/>
                </a:solidFill>
                <a:latin typeface="Calibri"/>
                <a:cs typeface="Calibri"/>
              </a:rPr>
              <a:t> </a:t>
            </a:r>
            <a:r>
              <a:rPr sz="1300" b="1" spc="-20" dirty="0">
                <a:solidFill>
                  <a:srgbClr val="0F243E"/>
                </a:solidFill>
                <a:latin typeface="Calibri"/>
                <a:cs typeface="Calibri"/>
              </a:rPr>
              <a:t>from </a:t>
            </a:r>
            <a:r>
              <a:rPr sz="1300" b="1" dirty="0">
                <a:solidFill>
                  <a:srgbClr val="0F243E"/>
                </a:solidFill>
                <a:latin typeface="Calibri"/>
                <a:cs typeface="Calibri"/>
              </a:rPr>
              <a:t>WIS2</a:t>
            </a:r>
            <a:r>
              <a:rPr sz="1300" b="1" spc="-25" dirty="0">
                <a:solidFill>
                  <a:srgbClr val="0F243E"/>
                </a:solidFill>
                <a:latin typeface="Calibri"/>
                <a:cs typeface="Calibri"/>
              </a:rPr>
              <a:t> </a:t>
            </a:r>
            <a:r>
              <a:rPr sz="1300" b="1" spc="-10" dirty="0">
                <a:solidFill>
                  <a:srgbClr val="0F243E"/>
                </a:solidFill>
                <a:latin typeface="Calibri"/>
                <a:cs typeface="Calibri"/>
              </a:rPr>
              <a:t>nodes</a:t>
            </a:r>
            <a:endParaRPr sz="1300">
              <a:latin typeface="Calibri"/>
              <a:cs typeface="Calibri"/>
            </a:endParaRPr>
          </a:p>
        </p:txBody>
      </p:sp>
      <p:grpSp>
        <p:nvGrpSpPr>
          <p:cNvPr id="50" name="object 22"/>
          <p:cNvGrpSpPr/>
          <p:nvPr/>
        </p:nvGrpSpPr>
        <p:grpSpPr>
          <a:xfrm>
            <a:off x="3118104" y="3926966"/>
            <a:ext cx="2274570" cy="1304290"/>
            <a:chOff x="3118104" y="3926966"/>
            <a:chExt cx="2274570" cy="1304290"/>
          </a:xfrm>
        </p:grpSpPr>
        <p:pic>
          <p:nvPicPr>
            <p:cNvPr id="51" name="object 23"/>
            <p:cNvPicPr/>
            <p:nvPr/>
          </p:nvPicPr>
          <p:blipFill>
            <a:blip r:embed="rId8" cstate="print"/>
            <a:stretch>
              <a:fillRect/>
            </a:stretch>
          </p:blipFill>
          <p:spPr>
            <a:xfrm>
              <a:off x="3118104" y="4799075"/>
              <a:ext cx="2274570" cy="432054"/>
            </a:xfrm>
            <a:prstGeom prst="rect">
              <a:avLst/>
            </a:prstGeom>
          </p:spPr>
        </p:pic>
        <p:sp>
          <p:nvSpPr>
            <p:cNvPr id="52" name="object 24"/>
            <p:cNvSpPr/>
            <p:nvPr/>
          </p:nvSpPr>
          <p:spPr>
            <a:xfrm>
              <a:off x="3134233" y="3926966"/>
              <a:ext cx="1800225" cy="1233805"/>
            </a:xfrm>
            <a:custGeom>
              <a:avLst/>
              <a:gdLst/>
              <a:ahLst/>
              <a:cxnLst/>
              <a:rect l="l" t="t" r="r" b="b"/>
              <a:pathLst>
                <a:path w="1800225" h="1233804">
                  <a:moveTo>
                    <a:pt x="1594358" y="0"/>
                  </a:moveTo>
                  <a:lnTo>
                    <a:pt x="205613" y="0"/>
                  </a:lnTo>
                  <a:lnTo>
                    <a:pt x="158473" y="5431"/>
                  </a:lnTo>
                  <a:lnTo>
                    <a:pt x="115197" y="20902"/>
                  </a:lnTo>
                  <a:lnTo>
                    <a:pt x="77020" y="45176"/>
                  </a:lnTo>
                  <a:lnTo>
                    <a:pt x="45176" y="77020"/>
                  </a:lnTo>
                  <a:lnTo>
                    <a:pt x="20902" y="115197"/>
                  </a:lnTo>
                  <a:lnTo>
                    <a:pt x="5431" y="158473"/>
                  </a:lnTo>
                  <a:lnTo>
                    <a:pt x="0" y="205612"/>
                  </a:lnTo>
                  <a:lnTo>
                    <a:pt x="0" y="1028064"/>
                  </a:lnTo>
                  <a:lnTo>
                    <a:pt x="5431" y="1075244"/>
                  </a:lnTo>
                  <a:lnTo>
                    <a:pt x="20902" y="1118535"/>
                  </a:lnTo>
                  <a:lnTo>
                    <a:pt x="45176" y="1156710"/>
                  </a:lnTo>
                  <a:lnTo>
                    <a:pt x="77020" y="1188541"/>
                  </a:lnTo>
                  <a:lnTo>
                    <a:pt x="115197" y="1212798"/>
                  </a:lnTo>
                  <a:lnTo>
                    <a:pt x="158473" y="1228253"/>
                  </a:lnTo>
                  <a:lnTo>
                    <a:pt x="205613" y="1233677"/>
                  </a:lnTo>
                  <a:lnTo>
                    <a:pt x="1594358" y="1233677"/>
                  </a:lnTo>
                  <a:lnTo>
                    <a:pt x="1641497" y="1228253"/>
                  </a:lnTo>
                  <a:lnTo>
                    <a:pt x="1684773" y="1212798"/>
                  </a:lnTo>
                  <a:lnTo>
                    <a:pt x="1722950" y="1188541"/>
                  </a:lnTo>
                  <a:lnTo>
                    <a:pt x="1754794" y="1156710"/>
                  </a:lnTo>
                  <a:lnTo>
                    <a:pt x="1779068" y="1118535"/>
                  </a:lnTo>
                  <a:lnTo>
                    <a:pt x="1794539" y="1075244"/>
                  </a:lnTo>
                  <a:lnTo>
                    <a:pt x="1799970" y="1028064"/>
                  </a:lnTo>
                  <a:lnTo>
                    <a:pt x="1799970" y="205612"/>
                  </a:lnTo>
                  <a:lnTo>
                    <a:pt x="1794539" y="158473"/>
                  </a:lnTo>
                  <a:lnTo>
                    <a:pt x="1779068" y="115197"/>
                  </a:lnTo>
                  <a:lnTo>
                    <a:pt x="1754794" y="77020"/>
                  </a:lnTo>
                  <a:lnTo>
                    <a:pt x="1722950" y="45176"/>
                  </a:lnTo>
                  <a:lnTo>
                    <a:pt x="1684773" y="20902"/>
                  </a:lnTo>
                  <a:lnTo>
                    <a:pt x="1641497" y="5431"/>
                  </a:lnTo>
                  <a:lnTo>
                    <a:pt x="1594358" y="0"/>
                  </a:lnTo>
                  <a:close/>
                </a:path>
              </a:pathLst>
            </a:custGeom>
            <a:solidFill>
              <a:srgbClr val="E6B8B8"/>
            </a:solidFill>
          </p:spPr>
          <p:txBody>
            <a:bodyPr wrap="square" lIns="0" tIns="0" rIns="0" bIns="0" rtlCol="0"/>
            <a:lstStyle/>
            <a:p>
              <a:endParaRPr/>
            </a:p>
          </p:txBody>
        </p:sp>
      </p:grpSp>
      <p:sp>
        <p:nvSpPr>
          <p:cNvPr id="53" name="object 25"/>
          <p:cNvSpPr txBox="1"/>
          <p:nvPr/>
        </p:nvSpPr>
        <p:spPr>
          <a:xfrm>
            <a:off x="3362071" y="4055745"/>
            <a:ext cx="1323975" cy="936625"/>
          </a:xfrm>
          <a:prstGeom prst="rect">
            <a:avLst/>
          </a:prstGeom>
        </p:spPr>
        <p:txBody>
          <a:bodyPr vert="horz" wrap="square" lIns="0" tIns="34925" rIns="0" bIns="0" rtlCol="0">
            <a:spAutoFit/>
          </a:bodyPr>
          <a:lstStyle/>
          <a:p>
            <a:pPr marL="12700" marR="5080">
              <a:lnSpc>
                <a:spcPts val="1400"/>
              </a:lnSpc>
              <a:spcBef>
                <a:spcPts val="275"/>
              </a:spcBef>
            </a:pPr>
            <a:r>
              <a:rPr sz="1300" b="1" dirty="0">
                <a:solidFill>
                  <a:srgbClr val="0F243E"/>
                </a:solidFill>
                <a:latin typeface="Calibri"/>
                <a:cs typeface="Calibri"/>
              </a:rPr>
              <a:t>Sends</a:t>
            </a:r>
            <a:r>
              <a:rPr sz="1300" b="1" spc="-20" dirty="0">
                <a:solidFill>
                  <a:srgbClr val="0F243E"/>
                </a:solidFill>
                <a:latin typeface="Calibri"/>
                <a:cs typeface="Calibri"/>
              </a:rPr>
              <a:t> </a:t>
            </a:r>
            <a:r>
              <a:rPr sz="1300" b="1" spc="-10" dirty="0">
                <a:solidFill>
                  <a:srgbClr val="0F243E"/>
                </a:solidFill>
                <a:latin typeface="Calibri"/>
                <a:cs typeface="Calibri"/>
              </a:rPr>
              <a:t>notifications </a:t>
            </a:r>
            <a:r>
              <a:rPr sz="1300" b="1" dirty="0">
                <a:solidFill>
                  <a:srgbClr val="0F243E"/>
                </a:solidFill>
                <a:latin typeface="Calibri"/>
                <a:cs typeface="Calibri"/>
              </a:rPr>
              <a:t>of</a:t>
            </a:r>
            <a:r>
              <a:rPr sz="1300" b="1" spc="-10" dirty="0">
                <a:solidFill>
                  <a:srgbClr val="0F243E"/>
                </a:solidFill>
                <a:latin typeface="Calibri"/>
                <a:cs typeface="Calibri"/>
              </a:rPr>
              <a:t> </a:t>
            </a:r>
            <a:r>
              <a:rPr sz="1300" b="1" dirty="0">
                <a:solidFill>
                  <a:srgbClr val="0F243E"/>
                </a:solidFill>
                <a:latin typeface="Calibri"/>
                <a:cs typeface="Calibri"/>
              </a:rPr>
              <a:t>new</a:t>
            </a:r>
            <a:r>
              <a:rPr sz="1300" b="1" spc="-20" dirty="0">
                <a:solidFill>
                  <a:srgbClr val="0F243E"/>
                </a:solidFill>
                <a:latin typeface="Calibri"/>
                <a:cs typeface="Calibri"/>
              </a:rPr>
              <a:t> </a:t>
            </a:r>
            <a:r>
              <a:rPr sz="1300" b="1" dirty="0">
                <a:solidFill>
                  <a:srgbClr val="0F243E"/>
                </a:solidFill>
                <a:latin typeface="Calibri"/>
                <a:cs typeface="Calibri"/>
              </a:rPr>
              <a:t>data</a:t>
            </a:r>
            <a:r>
              <a:rPr sz="1300" b="1" spc="-10" dirty="0">
                <a:solidFill>
                  <a:srgbClr val="0F243E"/>
                </a:solidFill>
                <a:latin typeface="Calibri"/>
                <a:cs typeface="Calibri"/>
              </a:rPr>
              <a:t> </a:t>
            </a:r>
            <a:r>
              <a:rPr sz="1300" b="1" dirty="0">
                <a:solidFill>
                  <a:srgbClr val="0F243E"/>
                </a:solidFill>
                <a:latin typeface="Calibri"/>
                <a:cs typeface="Calibri"/>
              </a:rPr>
              <a:t>to</a:t>
            </a:r>
            <a:r>
              <a:rPr sz="1300" b="1" spc="-5" dirty="0">
                <a:solidFill>
                  <a:srgbClr val="0F243E"/>
                </a:solidFill>
                <a:latin typeface="Calibri"/>
                <a:cs typeface="Calibri"/>
              </a:rPr>
              <a:t> </a:t>
            </a:r>
            <a:r>
              <a:rPr sz="1300" b="1" spc="-25" dirty="0">
                <a:solidFill>
                  <a:srgbClr val="0F243E"/>
                </a:solidFill>
                <a:latin typeface="Calibri"/>
                <a:cs typeface="Calibri"/>
              </a:rPr>
              <a:t>be </a:t>
            </a:r>
            <a:r>
              <a:rPr sz="1300" b="1" dirty="0">
                <a:solidFill>
                  <a:srgbClr val="0F243E"/>
                </a:solidFill>
                <a:latin typeface="Calibri"/>
                <a:cs typeface="Calibri"/>
              </a:rPr>
              <a:t>downloaded</a:t>
            </a:r>
            <a:r>
              <a:rPr sz="1300" b="1" spc="-70" dirty="0">
                <a:solidFill>
                  <a:srgbClr val="0F243E"/>
                </a:solidFill>
                <a:latin typeface="Calibri"/>
                <a:cs typeface="Calibri"/>
              </a:rPr>
              <a:t> </a:t>
            </a:r>
            <a:r>
              <a:rPr sz="1300" b="1" spc="-20" dirty="0">
                <a:solidFill>
                  <a:srgbClr val="0F243E"/>
                </a:solidFill>
                <a:latin typeface="Calibri"/>
                <a:cs typeface="Calibri"/>
              </a:rPr>
              <a:t>from </a:t>
            </a:r>
            <a:r>
              <a:rPr sz="1300" b="1" dirty="0">
                <a:solidFill>
                  <a:srgbClr val="0F243E"/>
                </a:solidFill>
                <a:latin typeface="Calibri"/>
                <a:cs typeface="Calibri"/>
              </a:rPr>
              <a:t>Global</a:t>
            </a:r>
            <a:r>
              <a:rPr sz="1300" b="1" spc="-25" dirty="0">
                <a:solidFill>
                  <a:srgbClr val="0F243E"/>
                </a:solidFill>
                <a:latin typeface="Calibri"/>
                <a:cs typeface="Calibri"/>
              </a:rPr>
              <a:t> </a:t>
            </a:r>
            <a:r>
              <a:rPr sz="1300" b="1" dirty="0">
                <a:solidFill>
                  <a:srgbClr val="0F243E"/>
                </a:solidFill>
                <a:latin typeface="Calibri"/>
                <a:cs typeface="Calibri"/>
              </a:rPr>
              <a:t>Caches</a:t>
            </a:r>
            <a:r>
              <a:rPr sz="1300" b="1" spc="-30" dirty="0">
                <a:solidFill>
                  <a:srgbClr val="0F243E"/>
                </a:solidFill>
                <a:latin typeface="Calibri"/>
                <a:cs typeface="Calibri"/>
              </a:rPr>
              <a:t> </a:t>
            </a:r>
            <a:r>
              <a:rPr sz="1300" b="1" spc="-25" dirty="0">
                <a:solidFill>
                  <a:srgbClr val="0F243E"/>
                </a:solidFill>
                <a:latin typeface="Calibri"/>
                <a:cs typeface="Calibri"/>
              </a:rPr>
              <a:t>or </a:t>
            </a:r>
            <a:r>
              <a:rPr sz="1300" b="1" dirty="0">
                <a:solidFill>
                  <a:srgbClr val="0F243E"/>
                </a:solidFill>
                <a:latin typeface="Calibri"/>
                <a:cs typeface="Calibri"/>
              </a:rPr>
              <a:t>WIS2</a:t>
            </a:r>
            <a:r>
              <a:rPr sz="1300" b="1" spc="-25" dirty="0">
                <a:solidFill>
                  <a:srgbClr val="0F243E"/>
                </a:solidFill>
                <a:latin typeface="Calibri"/>
                <a:cs typeface="Calibri"/>
              </a:rPr>
              <a:t> </a:t>
            </a:r>
            <a:r>
              <a:rPr sz="1300" b="1" spc="-10" dirty="0">
                <a:solidFill>
                  <a:srgbClr val="0F243E"/>
                </a:solidFill>
                <a:latin typeface="Calibri"/>
                <a:cs typeface="Calibri"/>
              </a:rPr>
              <a:t>nodes</a:t>
            </a:r>
            <a:endParaRPr sz="1300">
              <a:latin typeface="Calibri"/>
              <a:cs typeface="Calibri"/>
            </a:endParaRPr>
          </a:p>
        </p:txBody>
      </p:sp>
      <p:grpSp>
        <p:nvGrpSpPr>
          <p:cNvPr id="54" name="object 26"/>
          <p:cNvGrpSpPr/>
          <p:nvPr/>
        </p:nvGrpSpPr>
        <p:grpSpPr>
          <a:xfrm>
            <a:off x="697991" y="3926966"/>
            <a:ext cx="2274570" cy="1304290"/>
            <a:chOff x="697991" y="3926966"/>
            <a:chExt cx="2274570" cy="1304290"/>
          </a:xfrm>
        </p:grpSpPr>
        <p:pic>
          <p:nvPicPr>
            <p:cNvPr id="55" name="object 27"/>
            <p:cNvPicPr/>
            <p:nvPr/>
          </p:nvPicPr>
          <p:blipFill>
            <a:blip r:embed="rId9" cstate="print"/>
            <a:stretch>
              <a:fillRect/>
            </a:stretch>
          </p:blipFill>
          <p:spPr>
            <a:xfrm>
              <a:off x="697991" y="4799075"/>
              <a:ext cx="2274570" cy="432054"/>
            </a:xfrm>
            <a:prstGeom prst="rect">
              <a:avLst/>
            </a:prstGeom>
          </p:spPr>
        </p:pic>
        <p:sp>
          <p:nvSpPr>
            <p:cNvPr id="56" name="object 28"/>
            <p:cNvSpPr/>
            <p:nvPr/>
          </p:nvSpPr>
          <p:spPr>
            <a:xfrm>
              <a:off x="714514" y="3926966"/>
              <a:ext cx="1800225" cy="1233805"/>
            </a:xfrm>
            <a:custGeom>
              <a:avLst/>
              <a:gdLst/>
              <a:ahLst/>
              <a:cxnLst/>
              <a:rect l="l" t="t" r="r" b="b"/>
              <a:pathLst>
                <a:path w="1800225" h="1233804">
                  <a:moveTo>
                    <a:pt x="1594345" y="0"/>
                  </a:moveTo>
                  <a:lnTo>
                    <a:pt x="205625" y="0"/>
                  </a:lnTo>
                  <a:lnTo>
                    <a:pt x="158477" y="5431"/>
                  </a:lnTo>
                  <a:lnTo>
                    <a:pt x="115196" y="20902"/>
                  </a:lnTo>
                  <a:lnTo>
                    <a:pt x="77017" y="45176"/>
                  </a:lnTo>
                  <a:lnTo>
                    <a:pt x="45173" y="77020"/>
                  </a:lnTo>
                  <a:lnTo>
                    <a:pt x="20900" y="115197"/>
                  </a:lnTo>
                  <a:lnTo>
                    <a:pt x="5430" y="158473"/>
                  </a:lnTo>
                  <a:lnTo>
                    <a:pt x="0" y="205612"/>
                  </a:lnTo>
                  <a:lnTo>
                    <a:pt x="0" y="1028064"/>
                  </a:lnTo>
                  <a:lnTo>
                    <a:pt x="5430" y="1075244"/>
                  </a:lnTo>
                  <a:lnTo>
                    <a:pt x="20900" y="1118535"/>
                  </a:lnTo>
                  <a:lnTo>
                    <a:pt x="45173" y="1156710"/>
                  </a:lnTo>
                  <a:lnTo>
                    <a:pt x="77017" y="1188541"/>
                  </a:lnTo>
                  <a:lnTo>
                    <a:pt x="115196" y="1212798"/>
                  </a:lnTo>
                  <a:lnTo>
                    <a:pt x="158477" y="1228253"/>
                  </a:lnTo>
                  <a:lnTo>
                    <a:pt x="205625" y="1233677"/>
                  </a:lnTo>
                  <a:lnTo>
                    <a:pt x="1594345" y="1233677"/>
                  </a:lnTo>
                  <a:lnTo>
                    <a:pt x="1641484" y="1228253"/>
                  </a:lnTo>
                  <a:lnTo>
                    <a:pt x="1684760" y="1212798"/>
                  </a:lnTo>
                  <a:lnTo>
                    <a:pt x="1722937" y="1188541"/>
                  </a:lnTo>
                  <a:lnTo>
                    <a:pt x="1754781" y="1156710"/>
                  </a:lnTo>
                  <a:lnTo>
                    <a:pt x="1779056" y="1118535"/>
                  </a:lnTo>
                  <a:lnTo>
                    <a:pt x="1794526" y="1075244"/>
                  </a:lnTo>
                  <a:lnTo>
                    <a:pt x="1799958" y="1028064"/>
                  </a:lnTo>
                  <a:lnTo>
                    <a:pt x="1799958" y="205612"/>
                  </a:lnTo>
                  <a:lnTo>
                    <a:pt x="1794526" y="158473"/>
                  </a:lnTo>
                  <a:lnTo>
                    <a:pt x="1779056" y="115197"/>
                  </a:lnTo>
                  <a:lnTo>
                    <a:pt x="1754781" y="77020"/>
                  </a:lnTo>
                  <a:lnTo>
                    <a:pt x="1722937" y="45176"/>
                  </a:lnTo>
                  <a:lnTo>
                    <a:pt x="1684760" y="20902"/>
                  </a:lnTo>
                  <a:lnTo>
                    <a:pt x="1641484" y="5431"/>
                  </a:lnTo>
                  <a:lnTo>
                    <a:pt x="1594345" y="0"/>
                  </a:lnTo>
                  <a:close/>
                </a:path>
              </a:pathLst>
            </a:custGeom>
            <a:solidFill>
              <a:srgbClr val="EBF0DE"/>
            </a:solidFill>
          </p:spPr>
          <p:txBody>
            <a:bodyPr wrap="square" lIns="0" tIns="0" rIns="0" bIns="0" rtlCol="0"/>
            <a:lstStyle/>
            <a:p>
              <a:endParaRPr/>
            </a:p>
          </p:txBody>
        </p:sp>
      </p:grpSp>
      <p:sp>
        <p:nvSpPr>
          <p:cNvPr id="57" name="object 29"/>
          <p:cNvSpPr txBox="1"/>
          <p:nvPr/>
        </p:nvSpPr>
        <p:spPr>
          <a:xfrm>
            <a:off x="853541" y="4144467"/>
            <a:ext cx="1510030" cy="580390"/>
          </a:xfrm>
          <a:prstGeom prst="rect">
            <a:avLst/>
          </a:prstGeom>
        </p:spPr>
        <p:txBody>
          <a:bodyPr vert="horz" wrap="square" lIns="0" tIns="31750" rIns="0" bIns="0" rtlCol="0">
            <a:spAutoFit/>
          </a:bodyPr>
          <a:lstStyle/>
          <a:p>
            <a:pPr marL="12700" marR="5080">
              <a:lnSpc>
                <a:spcPct val="90100"/>
              </a:lnSpc>
              <a:spcBef>
                <a:spcPts val="250"/>
              </a:spcBef>
            </a:pPr>
            <a:r>
              <a:rPr sz="1300" b="1" dirty="0">
                <a:solidFill>
                  <a:srgbClr val="0F243E"/>
                </a:solidFill>
                <a:latin typeface="Calibri"/>
                <a:cs typeface="Calibri"/>
              </a:rPr>
              <a:t>Provides</a:t>
            </a:r>
            <a:r>
              <a:rPr sz="1300" b="1" spc="-25" dirty="0">
                <a:solidFill>
                  <a:srgbClr val="0F243E"/>
                </a:solidFill>
                <a:latin typeface="Calibri"/>
                <a:cs typeface="Calibri"/>
              </a:rPr>
              <a:t> </a:t>
            </a:r>
            <a:r>
              <a:rPr sz="1300" b="1" dirty="0">
                <a:solidFill>
                  <a:srgbClr val="0F243E"/>
                </a:solidFill>
                <a:latin typeface="Calibri"/>
                <a:cs typeface="Calibri"/>
              </a:rPr>
              <a:t>an</a:t>
            </a:r>
            <a:r>
              <a:rPr sz="1300" b="1" spc="-25" dirty="0">
                <a:solidFill>
                  <a:srgbClr val="0F243E"/>
                </a:solidFill>
                <a:latin typeface="Calibri"/>
                <a:cs typeface="Calibri"/>
              </a:rPr>
              <a:t> </a:t>
            </a:r>
            <a:r>
              <a:rPr sz="1300" b="1" dirty="0">
                <a:solidFill>
                  <a:srgbClr val="0F243E"/>
                </a:solidFill>
                <a:latin typeface="Calibri"/>
                <a:cs typeface="Calibri"/>
              </a:rPr>
              <a:t>API</a:t>
            </a:r>
            <a:r>
              <a:rPr sz="1300" b="1" spc="-25" dirty="0">
                <a:solidFill>
                  <a:srgbClr val="0F243E"/>
                </a:solidFill>
                <a:latin typeface="Calibri"/>
                <a:cs typeface="Calibri"/>
              </a:rPr>
              <a:t> to </a:t>
            </a:r>
            <a:r>
              <a:rPr sz="1300" b="1" dirty="0">
                <a:solidFill>
                  <a:srgbClr val="0F243E"/>
                </a:solidFill>
                <a:latin typeface="Calibri"/>
                <a:cs typeface="Calibri"/>
              </a:rPr>
              <a:t>discover</a:t>
            </a:r>
            <a:r>
              <a:rPr sz="1300" b="1" spc="-45" dirty="0">
                <a:solidFill>
                  <a:srgbClr val="0F243E"/>
                </a:solidFill>
                <a:latin typeface="Calibri"/>
                <a:cs typeface="Calibri"/>
              </a:rPr>
              <a:t> </a:t>
            </a:r>
            <a:r>
              <a:rPr sz="1300" b="1" dirty="0">
                <a:solidFill>
                  <a:srgbClr val="0F243E"/>
                </a:solidFill>
                <a:latin typeface="Calibri"/>
                <a:cs typeface="Calibri"/>
              </a:rPr>
              <a:t>datasets</a:t>
            </a:r>
            <a:r>
              <a:rPr sz="1300" b="1" spc="-45" dirty="0">
                <a:solidFill>
                  <a:srgbClr val="0F243E"/>
                </a:solidFill>
                <a:latin typeface="Calibri"/>
                <a:cs typeface="Calibri"/>
              </a:rPr>
              <a:t> </a:t>
            </a:r>
            <a:r>
              <a:rPr sz="1300" b="1" spc="-25" dirty="0">
                <a:solidFill>
                  <a:srgbClr val="0F243E"/>
                </a:solidFill>
                <a:latin typeface="Calibri"/>
                <a:cs typeface="Calibri"/>
              </a:rPr>
              <a:t>and </a:t>
            </a:r>
            <a:r>
              <a:rPr sz="1300" b="1" spc="-10" dirty="0">
                <a:solidFill>
                  <a:srgbClr val="0F243E"/>
                </a:solidFill>
                <a:latin typeface="Calibri"/>
                <a:cs typeface="Calibri"/>
              </a:rPr>
              <a:t>services</a:t>
            </a:r>
            <a:endParaRPr sz="1300">
              <a:latin typeface="Calibri"/>
              <a:cs typeface="Calibri"/>
            </a:endParaRPr>
          </a:p>
        </p:txBody>
      </p:sp>
      <p:grpSp>
        <p:nvGrpSpPr>
          <p:cNvPr id="58" name="object 30"/>
          <p:cNvGrpSpPr/>
          <p:nvPr/>
        </p:nvGrpSpPr>
        <p:grpSpPr>
          <a:xfrm>
            <a:off x="1114044" y="630910"/>
            <a:ext cx="10434320" cy="5234940"/>
            <a:chOff x="1114044" y="630910"/>
            <a:chExt cx="10434320" cy="5234940"/>
          </a:xfrm>
        </p:grpSpPr>
        <p:sp>
          <p:nvSpPr>
            <p:cNvPr id="59" name="object 31"/>
            <p:cNvSpPr/>
            <p:nvPr/>
          </p:nvSpPr>
          <p:spPr>
            <a:xfrm>
              <a:off x="1947036" y="1125855"/>
              <a:ext cx="8792210" cy="1927225"/>
            </a:xfrm>
            <a:custGeom>
              <a:avLst/>
              <a:gdLst/>
              <a:ahLst/>
              <a:cxnLst/>
              <a:rect l="l" t="t" r="r" b="b"/>
              <a:pathLst>
                <a:path w="8792210" h="1927225">
                  <a:moveTo>
                    <a:pt x="8791829" y="0"/>
                  </a:moveTo>
                  <a:lnTo>
                    <a:pt x="0" y="1926717"/>
                  </a:lnTo>
                </a:path>
              </a:pathLst>
            </a:custGeom>
            <a:ln w="9525">
              <a:solidFill>
                <a:srgbClr val="9BBA58"/>
              </a:solidFill>
              <a:prstDash val="sysDash"/>
            </a:ln>
          </p:spPr>
          <p:txBody>
            <a:bodyPr wrap="square" lIns="0" tIns="0" rIns="0" bIns="0" rtlCol="0"/>
            <a:lstStyle/>
            <a:p>
              <a:endParaRPr/>
            </a:p>
          </p:txBody>
        </p:sp>
        <p:sp>
          <p:nvSpPr>
            <p:cNvPr id="60" name="object 32"/>
            <p:cNvSpPr/>
            <p:nvPr/>
          </p:nvSpPr>
          <p:spPr>
            <a:xfrm>
              <a:off x="4368291" y="1655444"/>
              <a:ext cx="5967730" cy="1397635"/>
            </a:xfrm>
            <a:custGeom>
              <a:avLst/>
              <a:gdLst/>
              <a:ahLst/>
              <a:cxnLst/>
              <a:rect l="l" t="t" r="r" b="b"/>
              <a:pathLst>
                <a:path w="5967730" h="1397635">
                  <a:moveTo>
                    <a:pt x="5967603" y="0"/>
                  </a:moveTo>
                  <a:lnTo>
                    <a:pt x="0" y="1397127"/>
                  </a:lnTo>
                </a:path>
              </a:pathLst>
            </a:custGeom>
            <a:ln w="9525">
              <a:solidFill>
                <a:srgbClr val="C0504D"/>
              </a:solidFill>
              <a:prstDash val="sysDash"/>
            </a:ln>
          </p:spPr>
          <p:txBody>
            <a:bodyPr wrap="square" lIns="0" tIns="0" rIns="0" bIns="0" rtlCol="0"/>
            <a:lstStyle/>
            <a:p>
              <a:endParaRPr/>
            </a:p>
          </p:txBody>
        </p:sp>
        <p:sp>
          <p:nvSpPr>
            <p:cNvPr id="61" name="object 33"/>
            <p:cNvSpPr/>
            <p:nvPr/>
          </p:nvSpPr>
          <p:spPr>
            <a:xfrm>
              <a:off x="6792722" y="2061972"/>
              <a:ext cx="3903345" cy="990600"/>
            </a:xfrm>
            <a:custGeom>
              <a:avLst/>
              <a:gdLst/>
              <a:ahLst/>
              <a:cxnLst/>
              <a:rect l="l" t="t" r="r" b="b"/>
              <a:pathLst>
                <a:path w="3903345" h="990600">
                  <a:moveTo>
                    <a:pt x="3902836" y="0"/>
                  </a:moveTo>
                  <a:lnTo>
                    <a:pt x="0" y="990600"/>
                  </a:lnTo>
                </a:path>
              </a:pathLst>
            </a:custGeom>
            <a:ln w="9525">
              <a:solidFill>
                <a:srgbClr val="4F81BC"/>
              </a:solidFill>
              <a:prstDash val="sysDash"/>
            </a:ln>
          </p:spPr>
          <p:txBody>
            <a:bodyPr wrap="square" lIns="0" tIns="0" rIns="0" bIns="0" rtlCol="0"/>
            <a:lstStyle/>
            <a:p>
              <a:endParaRPr/>
            </a:p>
          </p:txBody>
        </p:sp>
        <p:pic>
          <p:nvPicPr>
            <p:cNvPr id="62" name="object 34"/>
            <p:cNvPicPr/>
            <p:nvPr/>
          </p:nvPicPr>
          <p:blipFill>
            <a:blip r:embed="rId10" cstate="print"/>
            <a:stretch>
              <a:fillRect/>
            </a:stretch>
          </p:blipFill>
          <p:spPr>
            <a:xfrm>
              <a:off x="6230041" y="2170430"/>
              <a:ext cx="1229176" cy="335407"/>
            </a:xfrm>
            <a:prstGeom prst="rect">
              <a:avLst/>
            </a:prstGeom>
          </p:spPr>
        </p:pic>
        <p:pic>
          <p:nvPicPr>
            <p:cNvPr id="63" name="object 35"/>
            <p:cNvPicPr/>
            <p:nvPr/>
          </p:nvPicPr>
          <p:blipFill>
            <a:blip r:embed="rId11" cstate="print"/>
            <a:stretch>
              <a:fillRect/>
            </a:stretch>
          </p:blipFill>
          <p:spPr>
            <a:xfrm>
              <a:off x="7656957" y="2333625"/>
              <a:ext cx="1310259" cy="377825"/>
            </a:xfrm>
            <a:prstGeom prst="rect">
              <a:avLst/>
            </a:prstGeom>
          </p:spPr>
        </p:pic>
        <p:pic>
          <p:nvPicPr>
            <p:cNvPr id="64" name="object 36"/>
            <p:cNvPicPr/>
            <p:nvPr/>
          </p:nvPicPr>
          <p:blipFill>
            <a:blip r:embed="rId12" cstate="print"/>
            <a:stretch>
              <a:fillRect/>
            </a:stretch>
          </p:blipFill>
          <p:spPr>
            <a:xfrm>
              <a:off x="3535679" y="2898660"/>
              <a:ext cx="1005865" cy="995159"/>
            </a:xfrm>
            <a:prstGeom prst="rect">
              <a:avLst/>
            </a:prstGeom>
          </p:spPr>
        </p:pic>
        <p:sp>
          <p:nvSpPr>
            <p:cNvPr id="66" name="object 37"/>
            <p:cNvSpPr/>
            <p:nvPr/>
          </p:nvSpPr>
          <p:spPr>
            <a:xfrm>
              <a:off x="3577717" y="2918587"/>
              <a:ext cx="926465" cy="914400"/>
            </a:xfrm>
            <a:custGeom>
              <a:avLst/>
              <a:gdLst/>
              <a:ahLst/>
              <a:cxnLst/>
              <a:rect l="l" t="t" r="r" b="b"/>
              <a:pathLst>
                <a:path w="926464" h="914400">
                  <a:moveTo>
                    <a:pt x="463042" y="0"/>
                  </a:moveTo>
                  <a:lnTo>
                    <a:pt x="415690" y="2360"/>
                  </a:lnTo>
                  <a:lnTo>
                    <a:pt x="369709" y="9289"/>
                  </a:lnTo>
                  <a:lnTo>
                    <a:pt x="325330" y="20557"/>
                  </a:lnTo>
                  <a:lnTo>
                    <a:pt x="282785" y="35933"/>
                  </a:lnTo>
                  <a:lnTo>
                    <a:pt x="242307" y="55187"/>
                  </a:lnTo>
                  <a:lnTo>
                    <a:pt x="204130" y="78090"/>
                  </a:lnTo>
                  <a:lnTo>
                    <a:pt x="168484" y="104411"/>
                  </a:lnTo>
                  <a:lnTo>
                    <a:pt x="135604" y="133921"/>
                  </a:lnTo>
                  <a:lnTo>
                    <a:pt x="105721" y="166390"/>
                  </a:lnTo>
                  <a:lnTo>
                    <a:pt x="79067" y="201587"/>
                  </a:lnTo>
                  <a:lnTo>
                    <a:pt x="55877" y="239283"/>
                  </a:lnTo>
                  <a:lnTo>
                    <a:pt x="36381" y="279249"/>
                  </a:lnTo>
                  <a:lnTo>
                    <a:pt x="20813" y="321253"/>
                  </a:lnTo>
                  <a:lnTo>
                    <a:pt x="9405" y="365066"/>
                  </a:lnTo>
                  <a:lnTo>
                    <a:pt x="2390" y="410458"/>
                  </a:lnTo>
                  <a:lnTo>
                    <a:pt x="0" y="457200"/>
                  </a:lnTo>
                  <a:lnTo>
                    <a:pt x="2390" y="503962"/>
                  </a:lnTo>
                  <a:lnTo>
                    <a:pt x="9405" y="549370"/>
                  </a:lnTo>
                  <a:lnTo>
                    <a:pt x="20813" y="593193"/>
                  </a:lnTo>
                  <a:lnTo>
                    <a:pt x="36381" y="635204"/>
                  </a:lnTo>
                  <a:lnTo>
                    <a:pt x="55877" y="675172"/>
                  </a:lnTo>
                  <a:lnTo>
                    <a:pt x="79067" y="712868"/>
                  </a:lnTo>
                  <a:lnTo>
                    <a:pt x="105721" y="748062"/>
                  </a:lnTo>
                  <a:lnTo>
                    <a:pt x="135604" y="780526"/>
                  </a:lnTo>
                  <a:lnTo>
                    <a:pt x="168484" y="810029"/>
                  </a:lnTo>
                  <a:lnTo>
                    <a:pt x="204130" y="836343"/>
                  </a:lnTo>
                  <a:lnTo>
                    <a:pt x="242307" y="859238"/>
                  </a:lnTo>
                  <a:lnTo>
                    <a:pt x="282785" y="878484"/>
                  </a:lnTo>
                  <a:lnTo>
                    <a:pt x="325330" y="893853"/>
                  </a:lnTo>
                  <a:lnTo>
                    <a:pt x="369709" y="905115"/>
                  </a:lnTo>
                  <a:lnTo>
                    <a:pt x="415690" y="912040"/>
                  </a:lnTo>
                  <a:lnTo>
                    <a:pt x="463042" y="914400"/>
                  </a:lnTo>
                  <a:lnTo>
                    <a:pt x="510394" y="912040"/>
                  </a:lnTo>
                  <a:lnTo>
                    <a:pt x="556380" y="905115"/>
                  </a:lnTo>
                  <a:lnTo>
                    <a:pt x="600765" y="893853"/>
                  </a:lnTo>
                  <a:lnTo>
                    <a:pt x="643318" y="878484"/>
                  </a:lnTo>
                  <a:lnTo>
                    <a:pt x="683805" y="859238"/>
                  </a:lnTo>
                  <a:lnTo>
                    <a:pt x="721994" y="836343"/>
                  </a:lnTo>
                  <a:lnTo>
                    <a:pt x="757650" y="810029"/>
                  </a:lnTo>
                  <a:lnTo>
                    <a:pt x="790543" y="780526"/>
                  </a:lnTo>
                  <a:lnTo>
                    <a:pt x="820438" y="748062"/>
                  </a:lnTo>
                  <a:lnTo>
                    <a:pt x="847102" y="712868"/>
                  </a:lnTo>
                  <a:lnTo>
                    <a:pt x="870304" y="675172"/>
                  </a:lnTo>
                  <a:lnTo>
                    <a:pt x="889809" y="635204"/>
                  </a:lnTo>
                  <a:lnTo>
                    <a:pt x="905385" y="593193"/>
                  </a:lnTo>
                  <a:lnTo>
                    <a:pt x="916800" y="549370"/>
                  </a:lnTo>
                  <a:lnTo>
                    <a:pt x="923819" y="503962"/>
                  </a:lnTo>
                  <a:lnTo>
                    <a:pt x="926211" y="457200"/>
                  </a:lnTo>
                  <a:lnTo>
                    <a:pt x="923819" y="410458"/>
                  </a:lnTo>
                  <a:lnTo>
                    <a:pt x="916800" y="365066"/>
                  </a:lnTo>
                  <a:lnTo>
                    <a:pt x="905385" y="321253"/>
                  </a:lnTo>
                  <a:lnTo>
                    <a:pt x="889809" y="279249"/>
                  </a:lnTo>
                  <a:lnTo>
                    <a:pt x="870304" y="239283"/>
                  </a:lnTo>
                  <a:lnTo>
                    <a:pt x="847102" y="201587"/>
                  </a:lnTo>
                  <a:lnTo>
                    <a:pt x="820438" y="166390"/>
                  </a:lnTo>
                  <a:lnTo>
                    <a:pt x="790543" y="133921"/>
                  </a:lnTo>
                  <a:lnTo>
                    <a:pt x="757650" y="104411"/>
                  </a:lnTo>
                  <a:lnTo>
                    <a:pt x="721994" y="78090"/>
                  </a:lnTo>
                  <a:lnTo>
                    <a:pt x="683805" y="55187"/>
                  </a:lnTo>
                  <a:lnTo>
                    <a:pt x="643318" y="35933"/>
                  </a:lnTo>
                  <a:lnTo>
                    <a:pt x="600765" y="20557"/>
                  </a:lnTo>
                  <a:lnTo>
                    <a:pt x="556380" y="9289"/>
                  </a:lnTo>
                  <a:lnTo>
                    <a:pt x="510394" y="2360"/>
                  </a:lnTo>
                  <a:lnTo>
                    <a:pt x="463042" y="0"/>
                  </a:lnTo>
                  <a:close/>
                </a:path>
              </a:pathLst>
            </a:custGeom>
            <a:solidFill>
              <a:srgbClr val="D99593"/>
            </a:solidFill>
          </p:spPr>
          <p:txBody>
            <a:bodyPr wrap="square" lIns="0" tIns="0" rIns="0" bIns="0" rtlCol="0"/>
            <a:lstStyle/>
            <a:p>
              <a:endParaRPr/>
            </a:p>
          </p:txBody>
        </p:sp>
        <p:sp>
          <p:nvSpPr>
            <p:cNvPr id="67" name="object 38"/>
            <p:cNvSpPr/>
            <p:nvPr/>
          </p:nvSpPr>
          <p:spPr>
            <a:xfrm>
              <a:off x="3734557" y="3039903"/>
              <a:ext cx="612140" cy="575310"/>
            </a:xfrm>
            <a:custGeom>
              <a:avLst/>
              <a:gdLst/>
              <a:ahLst/>
              <a:cxnLst/>
              <a:rect l="l" t="t" r="r" b="b"/>
              <a:pathLst>
                <a:path w="612139" h="575310">
                  <a:moveTo>
                    <a:pt x="393612" y="389783"/>
                  </a:moveTo>
                  <a:lnTo>
                    <a:pt x="348268" y="389783"/>
                  </a:lnTo>
                  <a:lnTo>
                    <a:pt x="434478" y="476040"/>
                  </a:lnTo>
                  <a:lnTo>
                    <a:pt x="426853" y="496053"/>
                  </a:lnTo>
                  <a:lnTo>
                    <a:pt x="431636" y="537261"/>
                  </a:lnTo>
                  <a:lnTo>
                    <a:pt x="465688" y="569976"/>
                  </a:lnTo>
                  <a:lnTo>
                    <a:pt x="490189" y="574706"/>
                  </a:lnTo>
                  <a:lnTo>
                    <a:pt x="514689" y="569976"/>
                  </a:lnTo>
                  <a:lnTo>
                    <a:pt x="536140" y="555787"/>
                  </a:lnTo>
                  <a:lnTo>
                    <a:pt x="550322" y="534324"/>
                  </a:lnTo>
                  <a:lnTo>
                    <a:pt x="555049" y="509810"/>
                  </a:lnTo>
                  <a:lnTo>
                    <a:pt x="550322" y="485296"/>
                  </a:lnTo>
                  <a:lnTo>
                    <a:pt x="536140" y="463834"/>
                  </a:lnTo>
                  <a:lnTo>
                    <a:pt x="522324" y="454069"/>
                  </a:lnTo>
                  <a:lnTo>
                    <a:pt x="457250" y="454069"/>
                  </a:lnTo>
                  <a:lnTo>
                    <a:pt x="393612" y="389783"/>
                  </a:lnTo>
                  <a:close/>
                </a:path>
                <a:path w="612139" h="575310">
                  <a:moveTo>
                    <a:pt x="113734" y="444711"/>
                  </a:moveTo>
                  <a:lnTo>
                    <a:pt x="93516" y="450508"/>
                  </a:lnTo>
                  <a:lnTo>
                    <a:pt x="75814" y="463020"/>
                  </a:lnTo>
                  <a:lnTo>
                    <a:pt x="61632" y="484482"/>
                  </a:lnTo>
                  <a:lnTo>
                    <a:pt x="56905" y="508996"/>
                  </a:lnTo>
                  <a:lnTo>
                    <a:pt x="61632" y="533510"/>
                  </a:lnTo>
                  <a:lnTo>
                    <a:pt x="75814" y="554973"/>
                  </a:lnTo>
                  <a:lnTo>
                    <a:pt x="97265" y="569162"/>
                  </a:lnTo>
                  <a:lnTo>
                    <a:pt x="121765" y="573892"/>
                  </a:lnTo>
                  <a:lnTo>
                    <a:pt x="146266" y="569163"/>
                  </a:lnTo>
                  <a:lnTo>
                    <a:pt x="167717" y="554973"/>
                  </a:lnTo>
                  <a:lnTo>
                    <a:pt x="180221" y="537261"/>
                  </a:lnTo>
                  <a:lnTo>
                    <a:pt x="185987" y="517134"/>
                  </a:lnTo>
                  <a:lnTo>
                    <a:pt x="185701" y="509810"/>
                  </a:lnTo>
                  <a:lnTo>
                    <a:pt x="185101" y="496053"/>
                  </a:lnTo>
                  <a:lnTo>
                    <a:pt x="177476" y="476040"/>
                  </a:lnTo>
                  <a:lnTo>
                    <a:pt x="200248" y="453255"/>
                  </a:lnTo>
                  <a:lnTo>
                    <a:pt x="154704" y="453255"/>
                  </a:lnTo>
                  <a:lnTo>
                    <a:pt x="134714" y="445626"/>
                  </a:lnTo>
                  <a:lnTo>
                    <a:pt x="113734" y="444711"/>
                  </a:lnTo>
                  <a:close/>
                </a:path>
                <a:path w="612139" h="575310">
                  <a:moveTo>
                    <a:pt x="498575" y="445626"/>
                  </a:moveTo>
                  <a:lnTo>
                    <a:pt x="495889" y="445626"/>
                  </a:lnTo>
                  <a:lnTo>
                    <a:pt x="477239" y="446440"/>
                  </a:lnTo>
                  <a:lnTo>
                    <a:pt x="457250" y="454069"/>
                  </a:lnTo>
                  <a:lnTo>
                    <a:pt x="522324" y="454069"/>
                  </a:lnTo>
                  <a:lnTo>
                    <a:pt x="518438" y="451322"/>
                  </a:lnTo>
                  <a:lnTo>
                    <a:pt x="498575" y="445626"/>
                  </a:lnTo>
                  <a:close/>
                </a:path>
                <a:path w="612139" h="575310">
                  <a:moveTo>
                    <a:pt x="202191" y="264466"/>
                  </a:moveTo>
                  <a:lnTo>
                    <a:pt x="116479" y="264466"/>
                  </a:lnTo>
                  <a:lnTo>
                    <a:pt x="223834" y="308408"/>
                  </a:lnTo>
                  <a:lnTo>
                    <a:pt x="223021" y="311663"/>
                  </a:lnTo>
                  <a:lnTo>
                    <a:pt x="232285" y="356864"/>
                  </a:lnTo>
                  <a:lnTo>
                    <a:pt x="239287" y="367812"/>
                  </a:lnTo>
                  <a:lnTo>
                    <a:pt x="154704" y="453255"/>
                  </a:lnTo>
                  <a:lnTo>
                    <a:pt x="200248" y="453255"/>
                  </a:lnTo>
                  <a:lnTo>
                    <a:pt x="263685" y="389783"/>
                  </a:lnTo>
                  <a:lnTo>
                    <a:pt x="393612" y="389783"/>
                  </a:lnTo>
                  <a:lnTo>
                    <a:pt x="372667" y="368626"/>
                  </a:lnTo>
                  <a:lnTo>
                    <a:pt x="379669" y="357793"/>
                  </a:lnTo>
                  <a:lnTo>
                    <a:pt x="384765" y="346044"/>
                  </a:lnTo>
                  <a:lnTo>
                    <a:pt x="387878" y="333380"/>
                  </a:lnTo>
                  <a:lnTo>
                    <a:pt x="388933" y="319801"/>
                  </a:lnTo>
                  <a:lnTo>
                    <a:pt x="388933" y="312477"/>
                  </a:lnTo>
                  <a:lnTo>
                    <a:pt x="388120" y="309222"/>
                  </a:lnTo>
                  <a:lnTo>
                    <a:pt x="461678" y="279114"/>
                  </a:lnTo>
                  <a:lnTo>
                    <a:pt x="376734" y="279114"/>
                  </a:lnTo>
                  <a:lnTo>
                    <a:pt x="376130" y="278300"/>
                  </a:lnTo>
                  <a:lnTo>
                    <a:pt x="235220" y="278300"/>
                  </a:lnTo>
                  <a:lnTo>
                    <a:pt x="202191" y="264466"/>
                  </a:lnTo>
                  <a:close/>
                </a:path>
                <a:path w="612139" h="575310">
                  <a:moveTo>
                    <a:pt x="348268" y="389783"/>
                  </a:moveTo>
                  <a:lnTo>
                    <a:pt x="263685" y="389783"/>
                  </a:lnTo>
                  <a:lnTo>
                    <a:pt x="273127" y="394653"/>
                  </a:lnTo>
                  <a:lnTo>
                    <a:pt x="283103" y="398225"/>
                  </a:lnTo>
                  <a:lnTo>
                    <a:pt x="293536" y="400425"/>
                  </a:lnTo>
                  <a:lnTo>
                    <a:pt x="304350" y="401175"/>
                  </a:lnTo>
                  <a:lnTo>
                    <a:pt x="307604" y="401175"/>
                  </a:lnTo>
                  <a:lnTo>
                    <a:pt x="318418" y="400425"/>
                  </a:lnTo>
                  <a:lnTo>
                    <a:pt x="328851" y="398225"/>
                  </a:lnTo>
                  <a:lnTo>
                    <a:pt x="338826" y="394653"/>
                  </a:lnTo>
                  <a:lnTo>
                    <a:pt x="348268" y="389783"/>
                  </a:lnTo>
                  <a:close/>
                </a:path>
                <a:path w="612139" h="575310">
                  <a:moveTo>
                    <a:pt x="597218" y="265280"/>
                  </a:moveTo>
                  <a:lnTo>
                    <a:pt x="495475" y="265280"/>
                  </a:lnTo>
                  <a:lnTo>
                    <a:pt x="510737" y="279800"/>
                  </a:lnTo>
                  <a:lnTo>
                    <a:pt x="529735" y="288675"/>
                  </a:lnTo>
                  <a:lnTo>
                    <a:pt x="550716" y="291142"/>
                  </a:lnTo>
                  <a:lnTo>
                    <a:pt x="571925" y="286438"/>
                  </a:lnTo>
                  <a:lnTo>
                    <a:pt x="593058" y="271599"/>
                  </a:lnTo>
                  <a:lnTo>
                    <a:pt x="597093" y="265471"/>
                  </a:lnTo>
                  <a:lnTo>
                    <a:pt x="597218" y="265280"/>
                  </a:lnTo>
                  <a:close/>
                </a:path>
                <a:path w="612139" h="575310">
                  <a:moveTo>
                    <a:pt x="64987" y="160129"/>
                  </a:moveTo>
                  <a:lnTo>
                    <a:pt x="40436" y="164986"/>
                  </a:lnTo>
                  <a:lnTo>
                    <a:pt x="19544" y="178692"/>
                  </a:lnTo>
                  <a:lnTo>
                    <a:pt x="5057" y="200180"/>
                  </a:lnTo>
                  <a:lnTo>
                    <a:pt x="0" y="225661"/>
                  </a:lnTo>
                  <a:lnTo>
                    <a:pt x="4854" y="250226"/>
                  </a:lnTo>
                  <a:lnTo>
                    <a:pt x="18553" y="271129"/>
                  </a:lnTo>
                  <a:lnTo>
                    <a:pt x="40029" y="285624"/>
                  </a:lnTo>
                  <a:lnTo>
                    <a:pt x="61238" y="290442"/>
                  </a:lnTo>
                  <a:lnTo>
                    <a:pt x="82219" y="288167"/>
                  </a:lnTo>
                  <a:lnTo>
                    <a:pt x="101217" y="279330"/>
                  </a:lnTo>
                  <a:lnTo>
                    <a:pt x="116479" y="264466"/>
                  </a:lnTo>
                  <a:lnTo>
                    <a:pt x="202191" y="264466"/>
                  </a:lnTo>
                  <a:lnTo>
                    <a:pt x="130305" y="234358"/>
                  </a:lnTo>
                  <a:lnTo>
                    <a:pt x="129816" y="213951"/>
                  </a:lnTo>
                  <a:lnTo>
                    <a:pt x="129797" y="213137"/>
                  </a:lnTo>
                  <a:lnTo>
                    <a:pt x="122579" y="193365"/>
                  </a:lnTo>
                  <a:lnTo>
                    <a:pt x="109261" y="176798"/>
                  </a:lnTo>
                  <a:lnTo>
                    <a:pt x="90453" y="165189"/>
                  </a:lnTo>
                  <a:lnTo>
                    <a:pt x="64987" y="160129"/>
                  </a:lnTo>
                  <a:close/>
                </a:path>
                <a:path w="612139" h="575310">
                  <a:moveTo>
                    <a:pt x="546967" y="160943"/>
                  </a:moveTo>
                  <a:lnTo>
                    <a:pt x="503036" y="177612"/>
                  </a:lnTo>
                  <a:lnTo>
                    <a:pt x="482272" y="213951"/>
                  </a:lnTo>
                  <a:lnTo>
                    <a:pt x="481673" y="234358"/>
                  </a:lnTo>
                  <a:lnTo>
                    <a:pt x="481649" y="235172"/>
                  </a:lnTo>
                  <a:lnTo>
                    <a:pt x="376734" y="279114"/>
                  </a:lnTo>
                  <a:lnTo>
                    <a:pt x="461678" y="279114"/>
                  </a:lnTo>
                  <a:lnTo>
                    <a:pt x="495475" y="265280"/>
                  </a:lnTo>
                  <a:lnTo>
                    <a:pt x="597218" y="265280"/>
                  </a:lnTo>
                  <a:lnTo>
                    <a:pt x="606795" y="250735"/>
                  </a:lnTo>
                  <a:lnTo>
                    <a:pt x="611840" y="226360"/>
                  </a:lnTo>
                  <a:lnTo>
                    <a:pt x="606897" y="200994"/>
                  </a:lnTo>
                  <a:lnTo>
                    <a:pt x="592410" y="179506"/>
                  </a:lnTo>
                  <a:lnTo>
                    <a:pt x="571518" y="165800"/>
                  </a:lnTo>
                  <a:lnTo>
                    <a:pt x="546967" y="160943"/>
                  </a:lnTo>
                  <a:close/>
                </a:path>
                <a:path w="612139" h="575310">
                  <a:moveTo>
                    <a:pt x="305977" y="0"/>
                  </a:moveTo>
                  <a:lnTo>
                    <a:pt x="280714" y="5136"/>
                  </a:lnTo>
                  <a:lnTo>
                    <a:pt x="260026" y="19122"/>
                  </a:lnTo>
                  <a:lnTo>
                    <a:pt x="246047" y="39822"/>
                  </a:lnTo>
                  <a:lnTo>
                    <a:pt x="240913" y="65099"/>
                  </a:lnTo>
                  <a:lnTo>
                    <a:pt x="244649" y="86561"/>
                  </a:lnTo>
                  <a:lnTo>
                    <a:pt x="254943" y="104972"/>
                  </a:lnTo>
                  <a:lnTo>
                    <a:pt x="270421" y="119111"/>
                  </a:lnTo>
                  <a:lnTo>
                    <a:pt x="289711" y="127757"/>
                  </a:lnTo>
                  <a:lnTo>
                    <a:pt x="289711" y="240054"/>
                  </a:lnTo>
                  <a:lnTo>
                    <a:pt x="272848" y="245000"/>
                  </a:lnTo>
                  <a:lnTo>
                    <a:pt x="257891" y="253379"/>
                  </a:lnTo>
                  <a:lnTo>
                    <a:pt x="245221" y="264657"/>
                  </a:lnTo>
                  <a:lnTo>
                    <a:pt x="235220" y="278300"/>
                  </a:lnTo>
                  <a:lnTo>
                    <a:pt x="376130" y="278300"/>
                  </a:lnTo>
                  <a:lnTo>
                    <a:pt x="366618" y="265471"/>
                  </a:lnTo>
                  <a:lnTo>
                    <a:pt x="353758" y="254193"/>
                  </a:lnTo>
                  <a:lnTo>
                    <a:pt x="338763" y="245814"/>
                  </a:lnTo>
                  <a:lnTo>
                    <a:pt x="322243" y="240868"/>
                  </a:lnTo>
                  <a:lnTo>
                    <a:pt x="322243" y="127757"/>
                  </a:lnTo>
                  <a:lnTo>
                    <a:pt x="341533" y="119111"/>
                  </a:lnTo>
                  <a:lnTo>
                    <a:pt x="357011" y="104973"/>
                  </a:lnTo>
                  <a:lnTo>
                    <a:pt x="367305" y="86562"/>
                  </a:lnTo>
                  <a:lnTo>
                    <a:pt x="371041" y="65099"/>
                  </a:lnTo>
                  <a:lnTo>
                    <a:pt x="365907" y="39822"/>
                  </a:lnTo>
                  <a:lnTo>
                    <a:pt x="351928" y="19123"/>
                  </a:lnTo>
                  <a:lnTo>
                    <a:pt x="331240" y="5136"/>
                  </a:lnTo>
                  <a:lnTo>
                    <a:pt x="305977" y="0"/>
                  </a:lnTo>
                  <a:close/>
                </a:path>
              </a:pathLst>
            </a:custGeom>
            <a:solidFill>
              <a:srgbClr val="000000"/>
            </a:solidFill>
          </p:spPr>
          <p:txBody>
            <a:bodyPr wrap="square" lIns="0" tIns="0" rIns="0" bIns="0" rtlCol="0"/>
            <a:lstStyle/>
            <a:p>
              <a:endParaRPr/>
            </a:p>
          </p:txBody>
        </p:sp>
        <p:pic>
          <p:nvPicPr>
            <p:cNvPr id="68" name="object 39"/>
            <p:cNvPicPr/>
            <p:nvPr/>
          </p:nvPicPr>
          <p:blipFill>
            <a:blip r:embed="rId13" cstate="print"/>
            <a:stretch>
              <a:fillRect/>
            </a:stretch>
          </p:blipFill>
          <p:spPr>
            <a:xfrm>
              <a:off x="1114044" y="2898660"/>
              <a:ext cx="1007376" cy="995159"/>
            </a:xfrm>
            <a:prstGeom prst="rect">
              <a:avLst/>
            </a:prstGeom>
          </p:spPr>
        </p:pic>
        <p:sp>
          <p:nvSpPr>
            <p:cNvPr id="69" name="object 40"/>
            <p:cNvSpPr/>
            <p:nvPr/>
          </p:nvSpPr>
          <p:spPr>
            <a:xfrm>
              <a:off x="1156449" y="2918587"/>
              <a:ext cx="926465" cy="914400"/>
            </a:xfrm>
            <a:custGeom>
              <a:avLst/>
              <a:gdLst/>
              <a:ahLst/>
              <a:cxnLst/>
              <a:rect l="l" t="t" r="r" b="b"/>
              <a:pathLst>
                <a:path w="926464" h="914400">
                  <a:moveTo>
                    <a:pt x="463054" y="0"/>
                  </a:moveTo>
                  <a:lnTo>
                    <a:pt x="415703" y="2360"/>
                  </a:lnTo>
                  <a:lnTo>
                    <a:pt x="369721" y="9289"/>
                  </a:lnTo>
                  <a:lnTo>
                    <a:pt x="325341" y="20557"/>
                  </a:lnTo>
                  <a:lnTo>
                    <a:pt x="282796" y="35933"/>
                  </a:lnTo>
                  <a:lnTo>
                    <a:pt x="242317" y="55187"/>
                  </a:lnTo>
                  <a:lnTo>
                    <a:pt x="204138" y="78090"/>
                  </a:lnTo>
                  <a:lnTo>
                    <a:pt x="168492" y="104411"/>
                  </a:lnTo>
                  <a:lnTo>
                    <a:pt x="135610" y="133921"/>
                  </a:lnTo>
                  <a:lnTo>
                    <a:pt x="105726" y="166390"/>
                  </a:lnTo>
                  <a:lnTo>
                    <a:pt x="79071" y="201587"/>
                  </a:lnTo>
                  <a:lnTo>
                    <a:pt x="55880" y="239283"/>
                  </a:lnTo>
                  <a:lnTo>
                    <a:pt x="36383" y="279249"/>
                  </a:lnTo>
                  <a:lnTo>
                    <a:pt x="20814" y="321253"/>
                  </a:lnTo>
                  <a:lnTo>
                    <a:pt x="9405" y="365066"/>
                  </a:lnTo>
                  <a:lnTo>
                    <a:pt x="2390" y="410458"/>
                  </a:lnTo>
                  <a:lnTo>
                    <a:pt x="0" y="457200"/>
                  </a:lnTo>
                  <a:lnTo>
                    <a:pt x="2390" y="503962"/>
                  </a:lnTo>
                  <a:lnTo>
                    <a:pt x="9405" y="549370"/>
                  </a:lnTo>
                  <a:lnTo>
                    <a:pt x="20814" y="593193"/>
                  </a:lnTo>
                  <a:lnTo>
                    <a:pt x="36383" y="635204"/>
                  </a:lnTo>
                  <a:lnTo>
                    <a:pt x="55880" y="675172"/>
                  </a:lnTo>
                  <a:lnTo>
                    <a:pt x="79071" y="712868"/>
                  </a:lnTo>
                  <a:lnTo>
                    <a:pt x="105726" y="748062"/>
                  </a:lnTo>
                  <a:lnTo>
                    <a:pt x="135610" y="780526"/>
                  </a:lnTo>
                  <a:lnTo>
                    <a:pt x="168492" y="810029"/>
                  </a:lnTo>
                  <a:lnTo>
                    <a:pt x="204138" y="836343"/>
                  </a:lnTo>
                  <a:lnTo>
                    <a:pt x="242317" y="859238"/>
                  </a:lnTo>
                  <a:lnTo>
                    <a:pt x="282796" y="878484"/>
                  </a:lnTo>
                  <a:lnTo>
                    <a:pt x="325341" y="893853"/>
                  </a:lnTo>
                  <a:lnTo>
                    <a:pt x="369721" y="905115"/>
                  </a:lnTo>
                  <a:lnTo>
                    <a:pt x="415703" y="912040"/>
                  </a:lnTo>
                  <a:lnTo>
                    <a:pt x="463054" y="914400"/>
                  </a:lnTo>
                  <a:lnTo>
                    <a:pt x="510407" y="912040"/>
                  </a:lnTo>
                  <a:lnTo>
                    <a:pt x="556392" y="905115"/>
                  </a:lnTo>
                  <a:lnTo>
                    <a:pt x="600778" y="893853"/>
                  </a:lnTo>
                  <a:lnTo>
                    <a:pt x="643331" y="878484"/>
                  </a:lnTo>
                  <a:lnTo>
                    <a:pt x="683818" y="859238"/>
                  </a:lnTo>
                  <a:lnTo>
                    <a:pt x="722006" y="836343"/>
                  </a:lnTo>
                  <a:lnTo>
                    <a:pt x="757663" y="810029"/>
                  </a:lnTo>
                  <a:lnTo>
                    <a:pt x="790555" y="780526"/>
                  </a:lnTo>
                  <a:lnTo>
                    <a:pt x="820450" y="748062"/>
                  </a:lnTo>
                  <a:lnTo>
                    <a:pt x="847115" y="712868"/>
                  </a:lnTo>
                  <a:lnTo>
                    <a:pt x="870317" y="675172"/>
                  </a:lnTo>
                  <a:lnTo>
                    <a:pt x="889822" y="635204"/>
                  </a:lnTo>
                  <a:lnTo>
                    <a:pt x="905398" y="593193"/>
                  </a:lnTo>
                  <a:lnTo>
                    <a:pt x="916812" y="549370"/>
                  </a:lnTo>
                  <a:lnTo>
                    <a:pt x="923832" y="503962"/>
                  </a:lnTo>
                  <a:lnTo>
                    <a:pt x="926223" y="457200"/>
                  </a:lnTo>
                  <a:lnTo>
                    <a:pt x="923832" y="410458"/>
                  </a:lnTo>
                  <a:lnTo>
                    <a:pt x="916812" y="365066"/>
                  </a:lnTo>
                  <a:lnTo>
                    <a:pt x="905398" y="321253"/>
                  </a:lnTo>
                  <a:lnTo>
                    <a:pt x="889822" y="279249"/>
                  </a:lnTo>
                  <a:lnTo>
                    <a:pt x="870317" y="239283"/>
                  </a:lnTo>
                  <a:lnTo>
                    <a:pt x="847115" y="201587"/>
                  </a:lnTo>
                  <a:lnTo>
                    <a:pt x="820450" y="166390"/>
                  </a:lnTo>
                  <a:lnTo>
                    <a:pt x="790555" y="133921"/>
                  </a:lnTo>
                  <a:lnTo>
                    <a:pt x="757663" y="104411"/>
                  </a:lnTo>
                  <a:lnTo>
                    <a:pt x="722006" y="78090"/>
                  </a:lnTo>
                  <a:lnTo>
                    <a:pt x="683818" y="55187"/>
                  </a:lnTo>
                  <a:lnTo>
                    <a:pt x="643331" y="35933"/>
                  </a:lnTo>
                  <a:lnTo>
                    <a:pt x="600778" y="20557"/>
                  </a:lnTo>
                  <a:lnTo>
                    <a:pt x="556392" y="9289"/>
                  </a:lnTo>
                  <a:lnTo>
                    <a:pt x="510407" y="2360"/>
                  </a:lnTo>
                  <a:lnTo>
                    <a:pt x="463054" y="0"/>
                  </a:lnTo>
                  <a:close/>
                </a:path>
              </a:pathLst>
            </a:custGeom>
            <a:solidFill>
              <a:srgbClr val="EBF0DE"/>
            </a:solidFill>
          </p:spPr>
          <p:txBody>
            <a:bodyPr wrap="square" lIns="0" tIns="0" rIns="0" bIns="0" rtlCol="0"/>
            <a:lstStyle/>
            <a:p>
              <a:endParaRPr/>
            </a:p>
          </p:txBody>
        </p:sp>
        <p:sp>
          <p:nvSpPr>
            <p:cNvPr id="70" name="object 41"/>
            <p:cNvSpPr/>
            <p:nvPr/>
          </p:nvSpPr>
          <p:spPr>
            <a:xfrm>
              <a:off x="1274624" y="3096617"/>
              <a:ext cx="680085" cy="607060"/>
            </a:xfrm>
            <a:custGeom>
              <a:avLst/>
              <a:gdLst/>
              <a:ahLst/>
              <a:cxnLst/>
              <a:rect l="l" t="t" r="r" b="b"/>
              <a:pathLst>
                <a:path w="680085" h="607060">
                  <a:moveTo>
                    <a:pt x="403841" y="0"/>
                  </a:moveTo>
                  <a:lnTo>
                    <a:pt x="49030" y="123157"/>
                  </a:lnTo>
                  <a:lnTo>
                    <a:pt x="26903" y="163012"/>
                  </a:lnTo>
                  <a:lnTo>
                    <a:pt x="23215" y="197586"/>
                  </a:lnTo>
                  <a:lnTo>
                    <a:pt x="23431" y="206962"/>
                  </a:lnTo>
                  <a:lnTo>
                    <a:pt x="24216" y="216299"/>
                  </a:lnTo>
                  <a:lnTo>
                    <a:pt x="25570" y="225571"/>
                  </a:lnTo>
                  <a:lnTo>
                    <a:pt x="27487" y="234752"/>
                  </a:lnTo>
                  <a:lnTo>
                    <a:pt x="19343" y="243160"/>
                  </a:lnTo>
                  <a:lnTo>
                    <a:pt x="10404" y="257174"/>
                  </a:lnTo>
                  <a:lnTo>
                    <a:pt x="10322" y="257303"/>
                  </a:lnTo>
                  <a:lnTo>
                    <a:pt x="3011" y="277979"/>
                  </a:lnTo>
                  <a:lnTo>
                    <a:pt x="0" y="305986"/>
                  </a:lnTo>
                  <a:lnTo>
                    <a:pt x="1727" y="328756"/>
                  </a:lnTo>
                  <a:lnTo>
                    <a:pt x="7052" y="350811"/>
                  </a:lnTo>
                  <a:lnTo>
                    <a:pt x="15837" y="371727"/>
                  </a:lnTo>
                  <a:lnTo>
                    <a:pt x="27944" y="391081"/>
                  </a:lnTo>
                  <a:lnTo>
                    <a:pt x="25792" y="400643"/>
                  </a:lnTo>
                  <a:lnTo>
                    <a:pt x="24284" y="410317"/>
                  </a:lnTo>
                  <a:lnTo>
                    <a:pt x="23422" y="420191"/>
                  </a:lnTo>
                  <a:lnTo>
                    <a:pt x="23328" y="424582"/>
                  </a:lnTo>
                  <a:lnTo>
                    <a:pt x="23215" y="429873"/>
                  </a:lnTo>
                  <a:lnTo>
                    <a:pt x="26948" y="464626"/>
                  </a:lnTo>
                  <a:lnTo>
                    <a:pt x="26973" y="464856"/>
                  </a:lnTo>
                  <a:lnTo>
                    <a:pt x="43849" y="502595"/>
                  </a:lnTo>
                  <a:lnTo>
                    <a:pt x="299041" y="606734"/>
                  </a:lnTo>
                  <a:lnTo>
                    <a:pt x="301968" y="606915"/>
                  </a:lnTo>
                  <a:lnTo>
                    <a:pt x="302915" y="606734"/>
                  </a:lnTo>
                  <a:lnTo>
                    <a:pt x="342260" y="590836"/>
                  </a:lnTo>
                  <a:lnTo>
                    <a:pt x="300982" y="590836"/>
                  </a:lnTo>
                  <a:lnTo>
                    <a:pt x="57756" y="495081"/>
                  </a:lnTo>
                  <a:lnTo>
                    <a:pt x="53185" y="488940"/>
                  </a:lnTo>
                  <a:lnTo>
                    <a:pt x="46814" y="476424"/>
                  </a:lnTo>
                  <a:lnTo>
                    <a:pt x="41151" y="456935"/>
                  </a:lnTo>
                  <a:lnTo>
                    <a:pt x="38706" y="429873"/>
                  </a:lnTo>
                  <a:lnTo>
                    <a:pt x="38818" y="424582"/>
                  </a:lnTo>
                  <a:lnTo>
                    <a:pt x="44755" y="389029"/>
                  </a:lnTo>
                  <a:lnTo>
                    <a:pt x="44123" y="386151"/>
                  </a:lnTo>
                  <a:lnTo>
                    <a:pt x="22193" y="347324"/>
                  </a:lnTo>
                  <a:lnTo>
                    <a:pt x="15495" y="305986"/>
                  </a:lnTo>
                  <a:lnTo>
                    <a:pt x="19001" y="278731"/>
                  </a:lnTo>
                  <a:lnTo>
                    <a:pt x="19098" y="277979"/>
                  </a:lnTo>
                  <a:lnTo>
                    <a:pt x="19223" y="277004"/>
                  </a:lnTo>
                  <a:lnTo>
                    <a:pt x="27505" y="258151"/>
                  </a:lnTo>
                  <a:lnTo>
                    <a:pt x="35971" y="247821"/>
                  </a:lnTo>
                  <a:lnTo>
                    <a:pt x="40253" y="244437"/>
                  </a:lnTo>
                  <a:lnTo>
                    <a:pt x="43355" y="242643"/>
                  </a:lnTo>
                  <a:lnTo>
                    <a:pt x="44813" y="238959"/>
                  </a:lnTo>
                  <a:lnTo>
                    <a:pt x="38731" y="197586"/>
                  </a:lnTo>
                  <a:lnTo>
                    <a:pt x="40989" y="171557"/>
                  </a:lnTo>
                  <a:lnTo>
                    <a:pt x="41020" y="171200"/>
                  </a:lnTo>
                  <a:lnTo>
                    <a:pt x="402752" y="16131"/>
                  </a:lnTo>
                  <a:lnTo>
                    <a:pt x="447433" y="16131"/>
                  </a:lnTo>
                  <a:lnTo>
                    <a:pt x="405512" y="645"/>
                  </a:lnTo>
                  <a:lnTo>
                    <a:pt x="403841" y="0"/>
                  </a:lnTo>
                  <a:close/>
                </a:path>
                <a:path w="680085" h="607060">
                  <a:moveTo>
                    <a:pt x="666353" y="439597"/>
                  </a:moveTo>
                  <a:lnTo>
                    <a:pt x="620614" y="439597"/>
                  </a:lnTo>
                  <a:lnTo>
                    <a:pt x="649183" y="449921"/>
                  </a:lnTo>
                  <a:lnTo>
                    <a:pt x="649183" y="450070"/>
                  </a:lnTo>
                  <a:lnTo>
                    <a:pt x="300982" y="590836"/>
                  </a:lnTo>
                  <a:lnTo>
                    <a:pt x="342260" y="590836"/>
                  </a:lnTo>
                  <a:lnTo>
                    <a:pt x="678009" y="455102"/>
                  </a:lnTo>
                  <a:lnTo>
                    <a:pt x="679944" y="450592"/>
                  </a:lnTo>
                  <a:lnTo>
                    <a:pt x="677493" y="444566"/>
                  </a:lnTo>
                  <a:lnTo>
                    <a:pt x="675881" y="442965"/>
                  </a:lnTo>
                  <a:lnTo>
                    <a:pt x="666353" y="439597"/>
                  </a:lnTo>
                  <a:close/>
                </a:path>
                <a:path w="680085" h="607060">
                  <a:moveTo>
                    <a:pt x="70009" y="383725"/>
                  </a:moveTo>
                  <a:lnTo>
                    <a:pt x="65520" y="385680"/>
                  </a:lnTo>
                  <a:lnTo>
                    <a:pt x="63598" y="390565"/>
                  </a:lnTo>
                  <a:lnTo>
                    <a:pt x="63501" y="391081"/>
                  </a:lnTo>
                  <a:lnTo>
                    <a:pt x="63418" y="473104"/>
                  </a:lnTo>
                  <a:lnTo>
                    <a:pt x="65359" y="475963"/>
                  </a:lnTo>
                  <a:lnTo>
                    <a:pt x="300008" y="568401"/>
                  </a:lnTo>
                  <a:lnTo>
                    <a:pt x="302065" y="568401"/>
                  </a:lnTo>
                  <a:lnTo>
                    <a:pt x="342327" y="552121"/>
                  </a:lnTo>
                  <a:lnTo>
                    <a:pt x="300982" y="552121"/>
                  </a:lnTo>
                  <a:lnTo>
                    <a:pt x="78882" y="464626"/>
                  </a:lnTo>
                  <a:lnTo>
                    <a:pt x="78882" y="403844"/>
                  </a:lnTo>
                  <a:lnTo>
                    <a:pt x="121092" y="403844"/>
                  </a:lnTo>
                  <a:lnTo>
                    <a:pt x="70009" y="383725"/>
                  </a:lnTo>
                  <a:close/>
                </a:path>
                <a:path w="680085" h="607060">
                  <a:moveTo>
                    <a:pt x="631900" y="363859"/>
                  </a:moveTo>
                  <a:lnTo>
                    <a:pt x="616422" y="363859"/>
                  </a:lnTo>
                  <a:lnTo>
                    <a:pt x="616422" y="424582"/>
                  </a:lnTo>
                  <a:lnTo>
                    <a:pt x="300982" y="552121"/>
                  </a:lnTo>
                  <a:lnTo>
                    <a:pt x="342327" y="552121"/>
                  </a:lnTo>
                  <a:lnTo>
                    <a:pt x="620614" y="439597"/>
                  </a:lnTo>
                  <a:lnTo>
                    <a:pt x="666353" y="439597"/>
                  </a:lnTo>
                  <a:lnTo>
                    <a:pt x="631900" y="427370"/>
                  </a:lnTo>
                  <a:lnTo>
                    <a:pt x="631900" y="363859"/>
                  </a:lnTo>
                  <a:close/>
                </a:path>
                <a:path w="680085" h="607060">
                  <a:moveTo>
                    <a:pt x="121092" y="403844"/>
                  </a:moveTo>
                  <a:lnTo>
                    <a:pt x="78882" y="403844"/>
                  </a:lnTo>
                  <a:lnTo>
                    <a:pt x="300008" y="490971"/>
                  </a:lnTo>
                  <a:lnTo>
                    <a:pt x="302065" y="490971"/>
                  </a:lnTo>
                  <a:lnTo>
                    <a:pt x="342325" y="474692"/>
                  </a:lnTo>
                  <a:lnTo>
                    <a:pt x="300982" y="474692"/>
                  </a:lnTo>
                  <a:lnTo>
                    <a:pt x="121092" y="403844"/>
                  </a:lnTo>
                  <a:close/>
                </a:path>
                <a:path w="680085" h="607060">
                  <a:moveTo>
                    <a:pt x="670040" y="333932"/>
                  </a:moveTo>
                  <a:lnTo>
                    <a:pt x="601693" y="333932"/>
                  </a:lnTo>
                  <a:lnTo>
                    <a:pt x="634673" y="339352"/>
                  </a:lnTo>
                  <a:lnTo>
                    <a:pt x="634802" y="339352"/>
                  </a:lnTo>
                  <a:lnTo>
                    <a:pt x="634673" y="339501"/>
                  </a:lnTo>
                  <a:lnTo>
                    <a:pt x="300982" y="474692"/>
                  </a:lnTo>
                  <a:lnTo>
                    <a:pt x="342325" y="474692"/>
                  </a:lnTo>
                  <a:lnTo>
                    <a:pt x="616422" y="363859"/>
                  </a:lnTo>
                  <a:lnTo>
                    <a:pt x="631900" y="363859"/>
                  </a:lnTo>
                  <a:lnTo>
                    <a:pt x="631900" y="357509"/>
                  </a:lnTo>
                  <a:lnTo>
                    <a:pt x="669497" y="341604"/>
                  </a:lnTo>
                  <a:lnTo>
                    <a:pt x="671367" y="337062"/>
                  </a:lnTo>
                  <a:lnTo>
                    <a:pt x="670040" y="333932"/>
                  </a:lnTo>
                  <a:close/>
                </a:path>
                <a:path w="680085" h="607060">
                  <a:moveTo>
                    <a:pt x="47006" y="258684"/>
                  </a:moveTo>
                  <a:lnTo>
                    <a:pt x="46600" y="258684"/>
                  </a:lnTo>
                  <a:lnTo>
                    <a:pt x="42304" y="260555"/>
                  </a:lnTo>
                  <a:lnTo>
                    <a:pt x="40382" y="265439"/>
                  </a:lnTo>
                  <a:lnTo>
                    <a:pt x="40202" y="266401"/>
                  </a:lnTo>
                  <a:lnTo>
                    <a:pt x="40202" y="349218"/>
                  </a:lnTo>
                  <a:lnTo>
                    <a:pt x="42143" y="352076"/>
                  </a:lnTo>
                  <a:lnTo>
                    <a:pt x="299666" y="453509"/>
                  </a:lnTo>
                  <a:lnTo>
                    <a:pt x="301704" y="453509"/>
                  </a:lnTo>
                  <a:lnTo>
                    <a:pt x="342481" y="437255"/>
                  </a:lnTo>
                  <a:lnTo>
                    <a:pt x="300653" y="437255"/>
                  </a:lnTo>
                  <a:lnTo>
                    <a:pt x="55679" y="340759"/>
                  </a:lnTo>
                  <a:lnTo>
                    <a:pt x="55679" y="278731"/>
                  </a:lnTo>
                  <a:lnTo>
                    <a:pt x="97991" y="278731"/>
                  </a:lnTo>
                  <a:lnTo>
                    <a:pt x="47006" y="258684"/>
                  </a:lnTo>
                  <a:close/>
                </a:path>
                <a:path w="680085" h="607060">
                  <a:moveTo>
                    <a:pt x="608574" y="257174"/>
                  </a:moveTo>
                  <a:lnTo>
                    <a:pt x="593084" y="257174"/>
                  </a:lnTo>
                  <a:lnTo>
                    <a:pt x="593097" y="320660"/>
                  </a:lnTo>
                  <a:lnTo>
                    <a:pt x="300653" y="437255"/>
                  </a:lnTo>
                  <a:lnTo>
                    <a:pt x="342481" y="437255"/>
                  </a:lnTo>
                  <a:lnTo>
                    <a:pt x="601693" y="333932"/>
                  </a:lnTo>
                  <a:lnTo>
                    <a:pt x="670040" y="333932"/>
                  </a:lnTo>
                  <a:lnTo>
                    <a:pt x="668658" y="330674"/>
                  </a:lnTo>
                  <a:lnTo>
                    <a:pt x="666401" y="328932"/>
                  </a:lnTo>
                  <a:lnTo>
                    <a:pt x="608574" y="319369"/>
                  </a:lnTo>
                  <a:lnTo>
                    <a:pt x="608574" y="257174"/>
                  </a:lnTo>
                  <a:close/>
                </a:path>
                <a:path w="680085" h="607060">
                  <a:moveTo>
                    <a:pt x="97991" y="278731"/>
                  </a:moveTo>
                  <a:lnTo>
                    <a:pt x="55679" y="278731"/>
                  </a:lnTo>
                  <a:lnTo>
                    <a:pt x="300008" y="374828"/>
                  </a:lnTo>
                  <a:lnTo>
                    <a:pt x="302065" y="374828"/>
                  </a:lnTo>
                  <a:lnTo>
                    <a:pt x="342333" y="358548"/>
                  </a:lnTo>
                  <a:lnTo>
                    <a:pt x="300982" y="358548"/>
                  </a:lnTo>
                  <a:lnTo>
                    <a:pt x="97991" y="278731"/>
                  </a:lnTo>
                  <a:close/>
                </a:path>
                <a:path w="680085" h="607060">
                  <a:moveTo>
                    <a:pt x="666382" y="207310"/>
                  </a:moveTo>
                  <a:lnTo>
                    <a:pt x="620614" y="207310"/>
                  </a:lnTo>
                  <a:lnTo>
                    <a:pt x="649183" y="217634"/>
                  </a:lnTo>
                  <a:lnTo>
                    <a:pt x="649183" y="217782"/>
                  </a:lnTo>
                  <a:lnTo>
                    <a:pt x="300982" y="358548"/>
                  </a:lnTo>
                  <a:lnTo>
                    <a:pt x="342333" y="358548"/>
                  </a:lnTo>
                  <a:lnTo>
                    <a:pt x="593084" y="257174"/>
                  </a:lnTo>
                  <a:lnTo>
                    <a:pt x="608574" y="257174"/>
                  </a:lnTo>
                  <a:lnTo>
                    <a:pt x="608574" y="250896"/>
                  </a:lnTo>
                  <a:lnTo>
                    <a:pt x="678009" y="222815"/>
                  </a:lnTo>
                  <a:lnTo>
                    <a:pt x="679944" y="218305"/>
                  </a:lnTo>
                  <a:lnTo>
                    <a:pt x="677493" y="212278"/>
                  </a:lnTo>
                  <a:lnTo>
                    <a:pt x="675881" y="210678"/>
                  </a:lnTo>
                  <a:lnTo>
                    <a:pt x="666382" y="207310"/>
                  </a:lnTo>
                  <a:close/>
                </a:path>
                <a:path w="680085" h="607060">
                  <a:moveTo>
                    <a:pt x="70009" y="151438"/>
                  </a:moveTo>
                  <a:lnTo>
                    <a:pt x="65520" y="153393"/>
                  </a:lnTo>
                  <a:lnTo>
                    <a:pt x="63598" y="158277"/>
                  </a:lnTo>
                  <a:lnTo>
                    <a:pt x="63418" y="159239"/>
                  </a:lnTo>
                  <a:lnTo>
                    <a:pt x="63418" y="240817"/>
                  </a:lnTo>
                  <a:lnTo>
                    <a:pt x="65359" y="243675"/>
                  </a:lnTo>
                  <a:lnTo>
                    <a:pt x="300008" y="336113"/>
                  </a:lnTo>
                  <a:lnTo>
                    <a:pt x="302065" y="336113"/>
                  </a:lnTo>
                  <a:lnTo>
                    <a:pt x="342327" y="319834"/>
                  </a:lnTo>
                  <a:lnTo>
                    <a:pt x="300982" y="319834"/>
                  </a:lnTo>
                  <a:lnTo>
                    <a:pt x="78882" y="232338"/>
                  </a:lnTo>
                  <a:lnTo>
                    <a:pt x="78882" y="171557"/>
                  </a:lnTo>
                  <a:lnTo>
                    <a:pt x="121092" y="171557"/>
                  </a:lnTo>
                  <a:lnTo>
                    <a:pt x="70009" y="151438"/>
                  </a:lnTo>
                  <a:close/>
                </a:path>
                <a:path w="680085" h="607060">
                  <a:moveTo>
                    <a:pt x="631900" y="131571"/>
                  </a:moveTo>
                  <a:lnTo>
                    <a:pt x="616422" y="131571"/>
                  </a:lnTo>
                  <a:lnTo>
                    <a:pt x="616422" y="192295"/>
                  </a:lnTo>
                  <a:lnTo>
                    <a:pt x="300982" y="319834"/>
                  </a:lnTo>
                  <a:lnTo>
                    <a:pt x="342327" y="319834"/>
                  </a:lnTo>
                  <a:lnTo>
                    <a:pt x="620614" y="207310"/>
                  </a:lnTo>
                  <a:lnTo>
                    <a:pt x="666382" y="207310"/>
                  </a:lnTo>
                  <a:lnTo>
                    <a:pt x="631900" y="195082"/>
                  </a:lnTo>
                  <a:lnTo>
                    <a:pt x="631900" y="131571"/>
                  </a:lnTo>
                  <a:close/>
                </a:path>
                <a:path w="680085" h="607060">
                  <a:moveTo>
                    <a:pt x="121092" y="171557"/>
                  </a:moveTo>
                  <a:lnTo>
                    <a:pt x="78882" y="171557"/>
                  </a:lnTo>
                  <a:lnTo>
                    <a:pt x="300008" y="258684"/>
                  </a:lnTo>
                  <a:lnTo>
                    <a:pt x="302065" y="258684"/>
                  </a:lnTo>
                  <a:lnTo>
                    <a:pt x="342325" y="242404"/>
                  </a:lnTo>
                  <a:lnTo>
                    <a:pt x="300982" y="242404"/>
                  </a:lnTo>
                  <a:lnTo>
                    <a:pt x="121092" y="171557"/>
                  </a:lnTo>
                  <a:close/>
                </a:path>
                <a:path w="680085" h="607060">
                  <a:moveTo>
                    <a:pt x="447433" y="16131"/>
                  </a:moveTo>
                  <a:lnTo>
                    <a:pt x="402752" y="16131"/>
                  </a:lnTo>
                  <a:lnTo>
                    <a:pt x="641315" y="104277"/>
                  </a:lnTo>
                  <a:lnTo>
                    <a:pt x="641444" y="104277"/>
                  </a:lnTo>
                  <a:lnTo>
                    <a:pt x="641315" y="104426"/>
                  </a:lnTo>
                  <a:lnTo>
                    <a:pt x="300982" y="242404"/>
                  </a:lnTo>
                  <a:lnTo>
                    <a:pt x="342325" y="242404"/>
                  </a:lnTo>
                  <a:lnTo>
                    <a:pt x="616422" y="131571"/>
                  </a:lnTo>
                  <a:lnTo>
                    <a:pt x="631900" y="131571"/>
                  </a:lnTo>
                  <a:lnTo>
                    <a:pt x="631900" y="125222"/>
                  </a:lnTo>
                  <a:lnTo>
                    <a:pt x="669497" y="109317"/>
                  </a:lnTo>
                  <a:lnTo>
                    <a:pt x="671302" y="104774"/>
                  </a:lnTo>
                  <a:lnTo>
                    <a:pt x="669690" y="100832"/>
                  </a:lnTo>
                  <a:lnTo>
                    <a:pt x="668852" y="98864"/>
                  </a:lnTo>
                  <a:lnTo>
                    <a:pt x="667240" y="97328"/>
                  </a:lnTo>
                  <a:lnTo>
                    <a:pt x="447433" y="16131"/>
                  </a:lnTo>
                  <a:close/>
                </a:path>
              </a:pathLst>
            </a:custGeom>
            <a:solidFill>
              <a:srgbClr val="000000"/>
            </a:solidFill>
          </p:spPr>
          <p:txBody>
            <a:bodyPr wrap="square" lIns="0" tIns="0" rIns="0" bIns="0" rtlCol="0"/>
            <a:lstStyle/>
            <a:p>
              <a:endParaRPr/>
            </a:p>
          </p:txBody>
        </p:sp>
        <p:pic>
          <p:nvPicPr>
            <p:cNvPr id="71" name="object 42"/>
            <p:cNvPicPr/>
            <p:nvPr/>
          </p:nvPicPr>
          <p:blipFill>
            <a:blip r:embed="rId14" cstate="print"/>
            <a:stretch>
              <a:fillRect/>
            </a:stretch>
          </p:blipFill>
          <p:spPr>
            <a:xfrm>
              <a:off x="8054721" y="4397413"/>
              <a:ext cx="899045" cy="822540"/>
            </a:xfrm>
            <a:prstGeom prst="rect">
              <a:avLst/>
            </a:prstGeom>
          </p:spPr>
        </p:pic>
        <p:sp>
          <p:nvSpPr>
            <p:cNvPr id="72" name="object 43"/>
            <p:cNvSpPr/>
            <p:nvPr/>
          </p:nvSpPr>
          <p:spPr>
            <a:xfrm>
              <a:off x="8504300" y="2378456"/>
              <a:ext cx="1907539" cy="2019300"/>
            </a:xfrm>
            <a:custGeom>
              <a:avLst/>
              <a:gdLst/>
              <a:ahLst/>
              <a:cxnLst/>
              <a:rect l="l" t="t" r="r" b="b"/>
              <a:pathLst>
                <a:path w="1907540" h="2019300">
                  <a:moveTo>
                    <a:pt x="1907285" y="0"/>
                  </a:moveTo>
                  <a:lnTo>
                    <a:pt x="0" y="2018919"/>
                  </a:lnTo>
                </a:path>
              </a:pathLst>
            </a:custGeom>
            <a:ln w="9525">
              <a:solidFill>
                <a:srgbClr val="4F81BC"/>
              </a:solidFill>
              <a:prstDash val="sysDash"/>
            </a:ln>
          </p:spPr>
          <p:txBody>
            <a:bodyPr wrap="square" lIns="0" tIns="0" rIns="0" bIns="0" rtlCol="0"/>
            <a:lstStyle/>
            <a:p>
              <a:endParaRPr/>
            </a:p>
          </p:txBody>
        </p:sp>
        <p:pic>
          <p:nvPicPr>
            <p:cNvPr id="73" name="object 44"/>
            <p:cNvPicPr/>
            <p:nvPr/>
          </p:nvPicPr>
          <p:blipFill>
            <a:blip r:embed="rId15" cstate="print"/>
            <a:stretch>
              <a:fillRect/>
            </a:stretch>
          </p:blipFill>
          <p:spPr>
            <a:xfrm>
              <a:off x="8689848" y="2521838"/>
              <a:ext cx="1398270" cy="1485900"/>
            </a:xfrm>
            <a:prstGeom prst="rect">
              <a:avLst/>
            </a:prstGeom>
          </p:spPr>
        </p:pic>
        <p:pic>
          <p:nvPicPr>
            <p:cNvPr id="74" name="object 45"/>
            <p:cNvPicPr/>
            <p:nvPr/>
          </p:nvPicPr>
          <p:blipFill>
            <a:blip r:embed="rId16" cstate="print"/>
            <a:stretch>
              <a:fillRect/>
            </a:stretch>
          </p:blipFill>
          <p:spPr>
            <a:xfrm>
              <a:off x="10572369" y="630910"/>
              <a:ext cx="904760" cy="904773"/>
            </a:xfrm>
            <a:prstGeom prst="rect">
              <a:avLst/>
            </a:prstGeom>
          </p:spPr>
        </p:pic>
        <p:pic>
          <p:nvPicPr>
            <p:cNvPr id="75" name="object 46"/>
            <p:cNvPicPr/>
            <p:nvPr/>
          </p:nvPicPr>
          <p:blipFill>
            <a:blip r:embed="rId17" cstate="print"/>
            <a:stretch>
              <a:fillRect/>
            </a:stretch>
          </p:blipFill>
          <p:spPr>
            <a:xfrm>
              <a:off x="5356352" y="1862963"/>
              <a:ext cx="1148461" cy="318135"/>
            </a:xfrm>
            <a:prstGeom prst="rect">
              <a:avLst/>
            </a:prstGeom>
          </p:spPr>
        </p:pic>
        <p:pic>
          <p:nvPicPr>
            <p:cNvPr id="76" name="object 47"/>
            <p:cNvPicPr/>
            <p:nvPr/>
          </p:nvPicPr>
          <p:blipFill>
            <a:blip r:embed="rId16" cstate="print"/>
            <a:stretch>
              <a:fillRect/>
            </a:stretch>
          </p:blipFill>
          <p:spPr>
            <a:xfrm>
              <a:off x="10643108" y="1538325"/>
              <a:ext cx="904773" cy="904773"/>
            </a:xfrm>
            <a:prstGeom prst="rect">
              <a:avLst/>
            </a:prstGeom>
          </p:spPr>
        </p:pic>
        <p:pic>
          <p:nvPicPr>
            <p:cNvPr id="77" name="object 48"/>
            <p:cNvPicPr/>
            <p:nvPr/>
          </p:nvPicPr>
          <p:blipFill>
            <a:blip r:embed="rId14" cstate="print"/>
            <a:stretch>
              <a:fillRect/>
            </a:stretch>
          </p:blipFill>
          <p:spPr>
            <a:xfrm>
              <a:off x="9171432" y="4777714"/>
              <a:ext cx="899045" cy="822540"/>
            </a:xfrm>
            <a:prstGeom prst="rect">
              <a:avLst/>
            </a:prstGeom>
          </p:spPr>
        </p:pic>
        <p:sp>
          <p:nvSpPr>
            <p:cNvPr id="78" name="object 49"/>
            <p:cNvSpPr/>
            <p:nvPr/>
          </p:nvSpPr>
          <p:spPr>
            <a:xfrm>
              <a:off x="9620885" y="2443099"/>
              <a:ext cx="1292225" cy="2334895"/>
            </a:xfrm>
            <a:custGeom>
              <a:avLst/>
              <a:gdLst/>
              <a:ahLst/>
              <a:cxnLst/>
              <a:rect l="l" t="t" r="r" b="b"/>
              <a:pathLst>
                <a:path w="1292225" h="2334895">
                  <a:moveTo>
                    <a:pt x="1292225" y="0"/>
                  </a:moveTo>
                  <a:lnTo>
                    <a:pt x="0" y="2334641"/>
                  </a:lnTo>
                </a:path>
              </a:pathLst>
            </a:custGeom>
            <a:ln w="9525">
              <a:solidFill>
                <a:srgbClr val="4F81BC"/>
              </a:solidFill>
              <a:prstDash val="sysDash"/>
            </a:ln>
          </p:spPr>
          <p:txBody>
            <a:bodyPr wrap="square" lIns="0" tIns="0" rIns="0" bIns="0" rtlCol="0"/>
            <a:lstStyle/>
            <a:p>
              <a:endParaRPr/>
            </a:p>
          </p:txBody>
        </p:sp>
        <p:pic>
          <p:nvPicPr>
            <p:cNvPr id="79" name="object 50"/>
            <p:cNvPicPr/>
            <p:nvPr/>
          </p:nvPicPr>
          <p:blipFill>
            <a:blip r:embed="rId18" cstate="print"/>
            <a:stretch>
              <a:fillRect/>
            </a:stretch>
          </p:blipFill>
          <p:spPr>
            <a:xfrm>
              <a:off x="9588626" y="2742311"/>
              <a:ext cx="1025525" cy="1759458"/>
            </a:xfrm>
            <a:prstGeom prst="rect">
              <a:avLst/>
            </a:prstGeom>
          </p:spPr>
        </p:pic>
        <p:pic>
          <p:nvPicPr>
            <p:cNvPr id="80" name="object 51"/>
            <p:cNvPicPr/>
            <p:nvPr/>
          </p:nvPicPr>
          <p:blipFill>
            <a:blip r:embed="rId14" cstate="print"/>
            <a:stretch>
              <a:fillRect/>
            </a:stretch>
          </p:blipFill>
          <p:spPr>
            <a:xfrm>
              <a:off x="10380599" y="5043271"/>
              <a:ext cx="899045" cy="822540"/>
            </a:xfrm>
            <a:prstGeom prst="rect">
              <a:avLst/>
            </a:prstGeom>
          </p:spPr>
        </p:pic>
      </p:grpSp>
      <p:sp>
        <p:nvSpPr>
          <p:cNvPr id="81" name="object 52"/>
          <p:cNvSpPr txBox="1"/>
          <p:nvPr/>
        </p:nvSpPr>
        <p:spPr>
          <a:xfrm>
            <a:off x="7900543" y="5197081"/>
            <a:ext cx="3496310" cy="1051560"/>
          </a:xfrm>
          <a:prstGeom prst="rect">
            <a:avLst/>
          </a:prstGeom>
        </p:spPr>
        <p:txBody>
          <a:bodyPr vert="horz" wrap="square" lIns="0" tIns="87630" rIns="0" bIns="0" rtlCol="0">
            <a:spAutoFit/>
          </a:bodyPr>
          <a:lstStyle/>
          <a:p>
            <a:pPr marL="12700">
              <a:lnSpc>
                <a:spcPct val="100000"/>
              </a:lnSpc>
              <a:spcBef>
                <a:spcPts val="690"/>
              </a:spcBef>
            </a:pPr>
            <a:r>
              <a:rPr sz="2000" b="1" dirty="0">
                <a:solidFill>
                  <a:srgbClr val="17375E"/>
                </a:solidFill>
                <a:latin typeface="Calibri"/>
                <a:cs typeface="Calibri"/>
              </a:rPr>
              <a:t>WIS2 </a:t>
            </a:r>
            <a:r>
              <a:rPr sz="2000" b="1" spc="-20" dirty="0">
                <a:solidFill>
                  <a:srgbClr val="17375E"/>
                </a:solidFill>
                <a:latin typeface="Calibri"/>
                <a:cs typeface="Calibri"/>
              </a:rPr>
              <a:t>node</a:t>
            </a:r>
            <a:endParaRPr sz="2000">
              <a:latin typeface="Calibri"/>
              <a:cs typeface="Calibri"/>
            </a:endParaRPr>
          </a:p>
          <a:p>
            <a:pPr marL="1129030">
              <a:lnSpc>
                <a:spcPts val="2245"/>
              </a:lnSpc>
              <a:spcBef>
                <a:spcPts val="595"/>
              </a:spcBef>
            </a:pPr>
            <a:r>
              <a:rPr sz="2000" b="1" dirty="0">
                <a:solidFill>
                  <a:srgbClr val="17375E"/>
                </a:solidFill>
                <a:latin typeface="Calibri"/>
                <a:cs typeface="Calibri"/>
              </a:rPr>
              <a:t>WIS2</a:t>
            </a:r>
            <a:r>
              <a:rPr sz="2000" b="1" spc="-10" dirty="0">
                <a:solidFill>
                  <a:srgbClr val="17375E"/>
                </a:solidFill>
                <a:latin typeface="Calibri"/>
                <a:cs typeface="Calibri"/>
              </a:rPr>
              <a:t> </a:t>
            </a:r>
            <a:r>
              <a:rPr sz="2000" b="1" spc="-20" dirty="0">
                <a:solidFill>
                  <a:srgbClr val="17375E"/>
                </a:solidFill>
                <a:latin typeface="Calibri"/>
                <a:cs typeface="Calibri"/>
              </a:rPr>
              <a:t>node</a:t>
            </a:r>
            <a:endParaRPr sz="2000">
              <a:latin typeface="Calibri"/>
              <a:cs typeface="Calibri"/>
            </a:endParaRPr>
          </a:p>
          <a:p>
            <a:pPr marL="2338705">
              <a:lnSpc>
                <a:spcPts val="2245"/>
              </a:lnSpc>
            </a:pPr>
            <a:r>
              <a:rPr sz="2000" b="1" dirty="0">
                <a:solidFill>
                  <a:srgbClr val="17375E"/>
                </a:solidFill>
                <a:latin typeface="Calibri"/>
                <a:cs typeface="Calibri"/>
              </a:rPr>
              <a:t>WIS2 </a:t>
            </a:r>
            <a:r>
              <a:rPr sz="2000" b="1" spc="-20" dirty="0">
                <a:solidFill>
                  <a:srgbClr val="17375E"/>
                </a:solidFill>
                <a:latin typeface="Calibri"/>
                <a:cs typeface="Calibri"/>
              </a:rPr>
              <a:t>node</a:t>
            </a:r>
            <a:endParaRPr sz="2000">
              <a:latin typeface="Calibri"/>
              <a:cs typeface="Calibri"/>
            </a:endParaRPr>
          </a:p>
        </p:txBody>
      </p:sp>
      <p:grpSp>
        <p:nvGrpSpPr>
          <p:cNvPr id="82" name="object 53"/>
          <p:cNvGrpSpPr/>
          <p:nvPr/>
        </p:nvGrpSpPr>
        <p:grpSpPr>
          <a:xfrm>
            <a:off x="0" y="784479"/>
            <a:ext cx="11477117" cy="4656200"/>
            <a:chOff x="0" y="784479"/>
            <a:chExt cx="11477117" cy="4656200"/>
          </a:xfrm>
        </p:grpSpPr>
        <p:sp>
          <p:nvSpPr>
            <p:cNvPr id="83" name="object 54"/>
            <p:cNvSpPr/>
            <p:nvPr/>
          </p:nvSpPr>
          <p:spPr>
            <a:xfrm>
              <a:off x="10830052" y="2316226"/>
              <a:ext cx="647065" cy="2727325"/>
            </a:xfrm>
            <a:custGeom>
              <a:avLst/>
              <a:gdLst/>
              <a:ahLst/>
              <a:cxnLst/>
              <a:rect l="l" t="t" r="r" b="b"/>
              <a:pathLst>
                <a:path w="647065" h="2727325">
                  <a:moveTo>
                    <a:pt x="647065" y="0"/>
                  </a:moveTo>
                  <a:lnTo>
                    <a:pt x="0" y="2727071"/>
                  </a:lnTo>
                </a:path>
              </a:pathLst>
            </a:custGeom>
            <a:ln w="9525">
              <a:solidFill>
                <a:srgbClr val="4F81BC"/>
              </a:solidFill>
              <a:prstDash val="sysDash"/>
            </a:ln>
          </p:spPr>
          <p:txBody>
            <a:bodyPr wrap="square" lIns="0" tIns="0" rIns="0" bIns="0" rtlCol="0"/>
            <a:lstStyle/>
            <a:p>
              <a:endParaRPr/>
            </a:p>
          </p:txBody>
        </p:sp>
        <p:pic>
          <p:nvPicPr>
            <p:cNvPr id="84" name="object 55"/>
            <p:cNvPicPr/>
            <p:nvPr/>
          </p:nvPicPr>
          <p:blipFill>
            <a:blip r:embed="rId19" cstate="print"/>
            <a:stretch>
              <a:fillRect/>
            </a:stretch>
          </p:blipFill>
          <p:spPr>
            <a:xfrm>
              <a:off x="10679303" y="2868295"/>
              <a:ext cx="566166" cy="1928240"/>
            </a:xfrm>
            <a:prstGeom prst="rect">
              <a:avLst/>
            </a:prstGeom>
          </p:spPr>
        </p:pic>
        <p:pic>
          <p:nvPicPr>
            <p:cNvPr id="85" name="object 56"/>
            <p:cNvPicPr/>
            <p:nvPr/>
          </p:nvPicPr>
          <p:blipFill>
            <a:blip r:embed="rId20" cstate="print"/>
            <a:stretch>
              <a:fillRect/>
            </a:stretch>
          </p:blipFill>
          <p:spPr>
            <a:xfrm>
              <a:off x="515112" y="1324355"/>
              <a:ext cx="7089648" cy="4116324"/>
            </a:xfrm>
            <a:prstGeom prst="rect">
              <a:avLst/>
            </a:prstGeom>
          </p:spPr>
        </p:pic>
        <p:sp>
          <p:nvSpPr>
            <p:cNvPr id="86" name="object 57"/>
            <p:cNvSpPr/>
            <p:nvPr/>
          </p:nvSpPr>
          <p:spPr>
            <a:xfrm>
              <a:off x="562101" y="1348358"/>
              <a:ext cx="6999605" cy="4027170"/>
            </a:xfrm>
            <a:custGeom>
              <a:avLst/>
              <a:gdLst/>
              <a:ahLst/>
              <a:cxnLst/>
              <a:rect l="l" t="t" r="r" b="b"/>
              <a:pathLst>
                <a:path w="6999605" h="4027170">
                  <a:moveTo>
                    <a:pt x="0" y="286385"/>
                  </a:moveTo>
                  <a:lnTo>
                    <a:pt x="3749" y="239913"/>
                  </a:lnTo>
                  <a:lnTo>
                    <a:pt x="14602" y="195836"/>
                  </a:lnTo>
                  <a:lnTo>
                    <a:pt x="31971" y="154741"/>
                  </a:lnTo>
                  <a:lnTo>
                    <a:pt x="55266" y="117216"/>
                  </a:lnTo>
                  <a:lnTo>
                    <a:pt x="83896" y="83851"/>
                  </a:lnTo>
                  <a:lnTo>
                    <a:pt x="117271" y="55233"/>
                  </a:lnTo>
                  <a:lnTo>
                    <a:pt x="154803" y="31951"/>
                  </a:lnTo>
                  <a:lnTo>
                    <a:pt x="195901" y="14592"/>
                  </a:lnTo>
                  <a:lnTo>
                    <a:pt x="239975" y="3746"/>
                  </a:lnTo>
                  <a:lnTo>
                    <a:pt x="286435" y="0"/>
                  </a:lnTo>
                  <a:lnTo>
                    <a:pt x="6712966" y="0"/>
                  </a:lnTo>
                  <a:lnTo>
                    <a:pt x="6759406" y="3746"/>
                  </a:lnTo>
                  <a:lnTo>
                    <a:pt x="6803466" y="14592"/>
                  </a:lnTo>
                  <a:lnTo>
                    <a:pt x="6844553" y="31951"/>
                  </a:lnTo>
                  <a:lnTo>
                    <a:pt x="6882079" y="55233"/>
                  </a:lnTo>
                  <a:lnTo>
                    <a:pt x="6915451" y="83851"/>
                  </a:lnTo>
                  <a:lnTo>
                    <a:pt x="6944080" y="117216"/>
                  </a:lnTo>
                  <a:lnTo>
                    <a:pt x="6967375" y="154741"/>
                  </a:lnTo>
                  <a:lnTo>
                    <a:pt x="6984745" y="195836"/>
                  </a:lnTo>
                  <a:lnTo>
                    <a:pt x="6995601" y="239913"/>
                  </a:lnTo>
                  <a:lnTo>
                    <a:pt x="6999351" y="286385"/>
                  </a:lnTo>
                  <a:lnTo>
                    <a:pt x="6999351" y="3740530"/>
                  </a:lnTo>
                  <a:lnTo>
                    <a:pt x="6995601" y="3787006"/>
                  </a:lnTo>
                  <a:lnTo>
                    <a:pt x="6984746" y="3831093"/>
                  </a:lnTo>
                  <a:lnTo>
                    <a:pt x="6967375" y="3872202"/>
                  </a:lnTo>
                  <a:lnTo>
                    <a:pt x="6944080" y="3909743"/>
                  </a:lnTo>
                  <a:lnTo>
                    <a:pt x="6915451" y="3943127"/>
                  </a:lnTo>
                  <a:lnTo>
                    <a:pt x="6882079" y="3971764"/>
                  </a:lnTo>
                  <a:lnTo>
                    <a:pt x="6844553" y="3995064"/>
                  </a:lnTo>
                  <a:lnTo>
                    <a:pt x="6803466" y="4012436"/>
                  </a:lnTo>
                  <a:lnTo>
                    <a:pt x="6759406" y="4023293"/>
                  </a:lnTo>
                  <a:lnTo>
                    <a:pt x="6712966" y="4027042"/>
                  </a:lnTo>
                  <a:lnTo>
                    <a:pt x="286435" y="4027042"/>
                  </a:lnTo>
                  <a:lnTo>
                    <a:pt x="239975" y="4023293"/>
                  </a:lnTo>
                  <a:lnTo>
                    <a:pt x="195901" y="4012436"/>
                  </a:lnTo>
                  <a:lnTo>
                    <a:pt x="154803" y="3995064"/>
                  </a:lnTo>
                  <a:lnTo>
                    <a:pt x="117271" y="3971764"/>
                  </a:lnTo>
                  <a:lnTo>
                    <a:pt x="83896" y="3943127"/>
                  </a:lnTo>
                  <a:lnTo>
                    <a:pt x="55266" y="3909743"/>
                  </a:lnTo>
                  <a:lnTo>
                    <a:pt x="31971" y="3872202"/>
                  </a:lnTo>
                  <a:lnTo>
                    <a:pt x="14602" y="3831093"/>
                  </a:lnTo>
                  <a:lnTo>
                    <a:pt x="3749" y="3787006"/>
                  </a:lnTo>
                  <a:lnTo>
                    <a:pt x="0" y="3740530"/>
                  </a:lnTo>
                  <a:lnTo>
                    <a:pt x="0" y="286385"/>
                  </a:lnTo>
                  <a:close/>
                </a:path>
              </a:pathLst>
            </a:custGeom>
            <a:ln w="9525">
              <a:solidFill>
                <a:srgbClr val="497DBA"/>
              </a:solidFill>
              <a:prstDash val="sysDot"/>
            </a:ln>
          </p:spPr>
          <p:txBody>
            <a:bodyPr wrap="square" lIns="0" tIns="0" rIns="0" bIns="0" rtlCol="0"/>
            <a:lstStyle/>
            <a:p>
              <a:endParaRPr/>
            </a:p>
          </p:txBody>
        </p:sp>
        <p:pic>
          <p:nvPicPr>
            <p:cNvPr id="87" name="object 58"/>
            <p:cNvPicPr/>
            <p:nvPr/>
          </p:nvPicPr>
          <p:blipFill>
            <a:blip r:embed="rId21" cstate="print"/>
            <a:stretch>
              <a:fillRect/>
            </a:stretch>
          </p:blipFill>
          <p:spPr>
            <a:xfrm>
              <a:off x="0" y="784479"/>
              <a:ext cx="1472056" cy="1472057"/>
            </a:xfrm>
            <a:prstGeom prst="rect">
              <a:avLst/>
            </a:prstGeom>
          </p:spPr>
        </p:pic>
      </p:grpSp>
      <p:pic>
        <p:nvPicPr>
          <p:cNvPr id="88" name="object 63"/>
          <p:cNvPicPr/>
          <p:nvPr/>
        </p:nvPicPr>
        <p:blipFill>
          <a:blip r:embed="rId22" cstate="print"/>
          <a:stretch>
            <a:fillRect/>
          </a:stretch>
        </p:blipFill>
        <p:spPr>
          <a:xfrm>
            <a:off x="11362817" y="1078585"/>
            <a:ext cx="726325" cy="904773"/>
          </a:xfrm>
          <a:prstGeom prst="rect">
            <a:avLst/>
          </a:prstGeom>
        </p:spPr>
      </p:pic>
      <p:sp>
        <p:nvSpPr>
          <p:cNvPr id="89" name="object 64"/>
          <p:cNvSpPr txBox="1"/>
          <p:nvPr/>
        </p:nvSpPr>
        <p:spPr>
          <a:xfrm>
            <a:off x="10397108" y="1354582"/>
            <a:ext cx="1029335" cy="299720"/>
          </a:xfrm>
          <a:prstGeom prst="rect">
            <a:avLst/>
          </a:prstGeom>
        </p:spPr>
        <p:txBody>
          <a:bodyPr vert="horz" wrap="square" lIns="0" tIns="12700" rIns="0" bIns="0" rtlCol="0">
            <a:spAutoFit/>
          </a:bodyPr>
          <a:lstStyle/>
          <a:p>
            <a:pPr marL="12700">
              <a:lnSpc>
                <a:spcPct val="100000"/>
              </a:lnSpc>
              <a:spcBef>
                <a:spcPts val="100"/>
              </a:spcBef>
            </a:pPr>
            <a:r>
              <a:rPr sz="1800" b="1" dirty="0">
                <a:solidFill>
                  <a:srgbClr val="17375E"/>
                </a:solidFill>
                <a:latin typeface="Calibri"/>
                <a:cs typeface="Calibri"/>
              </a:rPr>
              <a:t>Data</a:t>
            </a:r>
            <a:r>
              <a:rPr sz="1800" b="1" spc="-15" dirty="0">
                <a:solidFill>
                  <a:srgbClr val="17375E"/>
                </a:solidFill>
                <a:latin typeface="Calibri"/>
                <a:cs typeface="Calibri"/>
              </a:rPr>
              <a:t> </a:t>
            </a:r>
            <a:r>
              <a:rPr sz="1800" b="1" spc="-10" dirty="0">
                <a:solidFill>
                  <a:srgbClr val="17375E"/>
                </a:solidFill>
                <a:latin typeface="Calibri"/>
                <a:cs typeface="Calibri"/>
              </a:rPr>
              <a:t>users</a:t>
            </a:r>
            <a:endParaRPr sz="1800">
              <a:latin typeface="Calibri"/>
              <a:cs typeface="Calibri"/>
            </a:endParaRPr>
          </a:p>
        </p:txBody>
      </p:sp>
      <p:sp>
        <p:nvSpPr>
          <p:cNvPr id="90" name="object 65"/>
          <p:cNvSpPr/>
          <p:nvPr/>
        </p:nvSpPr>
        <p:spPr>
          <a:xfrm>
            <a:off x="5560187" y="5640793"/>
            <a:ext cx="3100705" cy="963294"/>
          </a:xfrm>
          <a:custGeom>
            <a:avLst/>
            <a:gdLst/>
            <a:ahLst/>
            <a:cxnLst/>
            <a:rect l="l" t="t" r="r" b="b"/>
            <a:pathLst>
              <a:path w="3100704" h="963295">
                <a:moveTo>
                  <a:pt x="81280" y="203898"/>
                </a:moveTo>
                <a:lnTo>
                  <a:pt x="0" y="178409"/>
                </a:lnTo>
                <a:lnTo>
                  <a:pt x="28448" y="258737"/>
                </a:lnTo>
                <a:lnTo>
                  <a:pt x="81280" y="203898"/>
                </a:lnTo>
                <a:close/>
              </a:path>
              <a:path w="3100704" h="963295">
                <a:moveTo>
                  <a:pt x="86360" y="255028"/>
                </a:moveTo>
                <a:lnTo>
                  <a:pt x="58928" y="228574"/>
                </a:lnTo>
                <a:lnTo>
                  <a:pt x="52324" y="235419"/>
                </a:lnTo>
                <a:lnTo>
                  <a:pt x="79629" y="261874"/>
                </a:lnTo>
                <a:lnTo>
                  <a:pt x="86360" y="255028"/>
                </a:lnTo>
                <a:close/>
              </a:path>
              <a:path w="3100704" h="963295">
                <a:moveTo>
                  <a:pt x="134493" y="300977"/>
                </a:moveTo>
                <a:lnTo>
                  <a:pt x="106934" y="274777"/>
                </a:lnTo>
                <a:lnTo>
                  <a:pt x="100330" y="281686"/>
                </a:lnTo>
                <a:lnTo>
                  <a:pt x="128016" y="307898"/>
                </a:lnTo>
                <a:lnTo>
                  <a:pt x="134493" y="300977"/>
                </a:lnTo>
                <a:close/>
              </a:path>
              <a:path w="3100704" h="963295">
                <a:moveTo>
                  <a:pt x="183261" y="346443"/>
                </a:moveTo>
                <a:lnTo>
                  <a:pt x="155321" y="320535"/>
                </a:lnTo>
                <a:lnTo>
                  <a:pt x="148844" y="327520"/>
                </a:lnTo>
                <a:lnTo>
                  <a:pt x="176784" y="353428"/>
                </a:lnTo>
                <a:lnTo>
                  <a:pt x="183261" y="346443"/>
                </a:lnTo>
                <a:close/>
              </a:path>
              <a:path w="3100704" h="963295">
                <a:moveTo>
                  <a:pt x="232537" y="391287"/>
                </a:moveTo>
                <a:lnTo>
                  <a:pt x="204216" y="365760"/>
                </a:lnTo>
                <a:lnTo>
                  <a:pt x="197866" y="372821"/>
                </a:lnTo>
                <a:lnTo>
                  <a:pt x="226060" y="398360"/>
                </a:lnTo>
                <a:lnTo>
                  <a:pt x="232537" y="391287"/>
                </a:lnTo>
                <a:close/>
              </a:path>
              <a:path w="3100704" h="963295">
                <a:moveTo>
                  <a:pt x="282448" y="435279"/>
                </a:moveTo>
                <a:lnTo>
                  <a:pt x="253746" y="410286"/>
                </a:lnTo>
                <a:lnTo>
                  <a:pt x="247523" y="417474"/>
                </a:lnTo>
                <a:lnTo>
                  <a:pt x="276225" y="442468"/>
                </a:lnTo>
                <a:lnTo>
                  <a:pt x="282448" y="435279"/>
                </a:lnTo>
                <a:close/>
              </a:path>
              <a:path w="3100704" h="963295">
                <a:moveTo>
                  <a:pt x="288290" y="86753"/>
                </a:moveTo>
                <a:lnTo>
                  <a:pt x="207264" y="60388"/>
                </a:lnTo>
                <a:lnTo>
                  <a:pt x="234823" y="141020"/>
                </a:lnTo>
                <a:lnTo>
                  <a:pt x="288290" y="86753"/>
                </a:lnTo>
                <a:close/>
              </a:path>
              <a:path w="3100704" h="963295">
                <a:moveTo>
                  <a:pt x="297434" y="142494"/>
                </a:moveTo>
                <a:lnTo>
                  <a:pt x="270256" y="115798"/>
                </a:lnTo>
                <a:lnTo>
                  <a:pt x="263652" y="122580"/>
                </a:lnTo>
                <a:lnTo>
                  <a:pt x="289941" y="148590"/>
                </a:lnTo>
                <a:lnTo>
                  <a:pt x="290830" y="149352"/>
                </a:lnTo>
                <a:lnTo>
                  <a:pt x="297434" y="142494"/>
                </a:lnTo>
                <a:close/>
              </a:path>
              <a:path w="3100704" h="963295">
                <a:moveTo>
                  <a:pt x="333248" y="478307"/>
                </a:moveTo>
                <a:lnTo>
                  <a:pt x="304038" y="453872"/>
                </a:lnTo>
                <a:lnTo>
                  <a:pt x="297942" y="461187"/>
                </a:lnTo>
                <a:lnTo>
                  <a:pt x="327152" y="485622"/>
                </a:lnTo>
                <a:lnTo>
                  <a:pt x="333248" y="478307"/>
                </a:lnTo>
                <a:close/>
              </a:path>
              <a:path w="3100704" h="963295">
                <a:moveTo>
                  <a:pt x="345313" y="188772"/>
                </a:moveTo>
                <a:lnTo>
                  <a:pt x="317881" y="162369"/>
                </a:lnTo>
                <a:lnTo>
                  <a:pt x="311277" y="169214"/>
                </a:lnTo>
                <a:lnTo>
                  <a:pt x="333375" y="190525"/>
                </a:lnTo>
                <a:lnTo>
                  <a:pt x="338836" y="195681"/>
                </a:lnTo>
                <a:lnTo>
                  <a:pt x="345313" y="188772"/>
                </a:lnTo>
                <a:close/>
              </a:path>
              <a:path w="3100704" h="963295">
                <a:moveTo>
                  <a:pt x="385064" y="520115"/>
                </a:moveTo>
                <a:lnTo>
                  <a:pt x="355219" y="496455"/>
                </a:lnTo>
                <a:lnTo>
                  <a:pt x="349250" y="503923"/>
                </a:lnTo>
                <a:lnTo>
                  <a:pt x="379095" y="527583"/>
                </a:lnTo>
                <a:lnTo>
                  <a:pt x="385064" y="520115"/>
                </a:lnTo>
                <a:close/>
              </a:path>
              <a:path w="3100704" h="963295">
                <a:moveTo>
                  <a:pt x="393827" y="234492"/>
                </a:moveTo>
                <a:lnTo>
                  <a:pt x="383540" y="225107"/>
                </a:lnTo>
                <a:lnTo>
                  <a:pt x="366014" y="208457"/>
                </a:lnTo>
                <a:lnTo>
                  <a:pt x="359537" y="215353"/>
                </a:lnTo>
                <a:lnTo>
                  <a:pt x="377190" y="232105"/>
                </a:lnTo>
                <a:lnTo>
                  <a:pt x="387350" y="241503"/>
                </a:lnTo>
                <a:lnTo>
                  <a:pt x="393827" y="234492"/>
                </a:lnTo>
                <a:close/>
              </a:path>
              <a:path w="3100704" h="963295">
                <a:moveTo>
                  <a:pt x="437896" y="560501"/>
                </a:moveTo>
                <a:lnTo>
                  <a:pt x="407416" y="537692"/>
                </a:lnTo>
                <a:lnTo>
                  <a:pt x="401701" y="545325"/>
                </a:lnTo>
                <a:lnTo>
                  <a:pt x="432181" y="568121"/>
                </a:lnTo>
                <a:lnTo>
                  <a:pt x="437896" y="560501"/>
                </a:lnTo>
                <a:close/>
              </a:path>
              <a:path w="3100704" h="963295">
                <a:moveTo>
                  <a:pt x="442976" y="279374"/>
                </a:moveTo>
                <a:lnTo>
                  <a:pt x="427736" y="265811"/>
                </a:lnTo>
                <a:lnTo>
                  <a:pt x="414782" y="253873"/>
                </a:lnTo>
                <a:lnTo>
                  <a:pt x="408305" y="260870"/>
                </a:lnTo>
                <a:lnTo>
                  <a:pt x="421386" y="272935"/>
                </a:lnTo>
                <a:lnTo>
                  <a:pt x="436626" y="286486"/>
                </a:lnTo>
                <a:lnTo>
                  <a:pt x="442976" y="279374"/>
                </a:lnTo>
                <a:close/>
              </a:path>
              <a:path w="3100704" h="963295">
                <a:moveTo>
                  <a:pt x="486791" y="24498"/>
                </a:moveTo>
                <a:lnTo>
                  <a:pt x="405257" y="0"/>
                </a:lnTo>
                <a:lnTo>
                  <a:pt x="434594" y="79984"/>
                </a:lnTo>
                <a:lnTo>
                  <a:pt x="457441" y="55702"/>
                </a:lnTo>
                <a:lnTo>
                  <a:pt x="471551" y="68948"/>
                </a:lnTo>
                <a:lnTo>
                  <a:pt x="478028" y="62014"/>
                </a:lnTo>
                <a:lnTo>
                  <a:pt x="463931" y="48793"/>
                </a:lnTo>
                <a:lnTo>
                  <a:pt x="472135" y="40068"/>
                </a:lnTo>
                <a:lnTo>
                  <a:pt x="486791" y="24498"/>
                </a:lnTo>
                <a:close/>
              </a:path>
              <a:path w="3100704" h="963295">
                <a:moveTo>
                  <a:pt x="491998" y="599274"/>
                </a:moveTo>
                <a:lnTo>
                  <a:pt x="460756" y="577418"/>
                </a:lnTo>
                <a:lnTo>
                  <a:pt x="455295" y="585228"/>
                </a:lnTo>
                <a:lnTo>
                  <a:pt x="486537" y="607072"/>
                </a:lnTo>
                <a:lnTo>
                  <a:pt x="491998" y="599274"/>
                </a:lnTo>
                <a:close/>
              </a:path>
              <a:path w="3100704" h="963295">
                <a:moveTo>
                  <a:pt x="493141" y="323189"/>
                </a:moveTo>
                <a:lnTo>
                  <a:pt x="472567" y="305752"/>
                </a:lnTo>
                <a:lnTo>
                  <a:pt x="464312" y="298373"/>
                </a:lnTo>
                <a:lnTo>
                  <a:pt x="457962" y="305485"/>
                </a:lnTo>
                <a:lnTo>
                  <a:pt x="466471" y="313004"/>
                </a:lnTo>
                <a:lnTo>
                  <a:pt x="486918" y="330441"/>
                </a:lnTo>
                <a:lnTo>
                  <a:pt x="493141" y="323189"/>
                </a:lnTo>
                <a:close/>
              </a:path>
              <a:path w="3100704" h="963295">
                <a:moveTo>
                  <a:pt x="527050" y="107048"/>
                </a:moveTo>
                <a:lnTo>
                  <a:pt x="498983" y="81330"/>
                </a:lnTo>
                <a:lnTo>
                  <a:pt x="492506" y="88353"/>
                </a:lnTo>
                <a:lnTo>
                  <a:pt x="520700" y="114071"/>
                </a:lnTo>
                <a:lnTo>
                  <a:pt x="527050" y="107048"/>
                </a:lnTo>
                <a:close/>
              </a:path>
              <a:path w="3100704" h="963295">
                <a:moveTo>
                  <a:pt x="544322" y="365721"/>
                </a:moveTo>
                <a:lnTo>
                  <a:pt x="518287" y="344627"/>
                </a:lnTo>
                <a:lnTo>
                  <a:pt x="514858" y="341731"/>
                </a:lnTo>
                <a:lnTo>
                  <a:pt x="508635" y="348983"/>
                </a:lnTo>
                <a:lnTo>
                  <a:pt x="512191" y="352031"/>
                </a:lnTo>
                <a:lnTo>
                  <a:pt x="538226" y="373113"/>
                </a:lnTo>
                <a:lnTo>
                  <a:pt x="544322" y="365721"/>
                </a:lnTo>
                <a:close/>
              </a:path>
              <a:path w="3100704" h="963295">
                <a:moveTo>
                  <a:pt x="547243" y="636231"/>
                </a:moveTo>
                <a:lnTo>
                  <a:pt x="515366" y="615480"/>
                </a:lnTo>
                <a:lnTo>
                  <a:pt x="510159" y="623468"/>
                </a:lnTo>
                <a:lnTo>
                  <a:pt x="542036" y="644220"/>
                </a:lnTo>
                <a:lnTo>
                  <a:pt x="547243" y="636231"/>
                </a:lnTo>
                <a:close/>
              </a:path>
              <a:path w="3100704" h="963295">
                <a:moveTo>
                  <a:pt x="576580" y="151676"/>
                </a:moveTo>
                <a:lnTo>
                  <a:pt x="559308" y="136448"/>
                </a:lnTo>
                <a:lnTo>
                  <a:pt x="548132" y="126326"/>
                </a:lnTo>
                <a:lnTo>
                  <a:pt x="541782" y="133362"/>
                </a:lnTo>
                <a:lnTo>
                  <a:pt x="552958" y="143598"/>
                </a:lnTo>
                <a:lnTo>
                  <a:pt x="570230" y="158813"/>
                </a:lnTo>
                <a:lnTo>
                  <a:pt x="576580" y="151676"/>
                </a:lnTo>
                <a:close/>
              </a:path>
              <a:path w="3100704" h="963295">
                <a:moveTo>
                  <a:pt x="596646" y="406704"/>
                </a:moveTo>
                <a:lnTo>
                  <a:pt x="566420" y="383565"/>
                </a:lnTo>
                <a:lnTo>
                  <a:pt x="560578" y="391134"/>
                </a:lnTo>
                <a:lnTo>
                  <a:pt x="590931" y="414274"/>
                </a:lnTo>
                <a:lnTo>
                  <a:pt x="596646" y="406704"/>
                </a:lnTo>
                <a:close/>
              </a:path>
              <a:path w="3100704" h="963295">
                <a:moveTo>
                  <a:pt x="603885" y="671131"/>
                </a:moveTo>
                <a:lnTo>
                  <a:pt x="571119" y="651637"/>
                </a:lnTo>
                <a:lnTo>
                  <a:pt x="566293" y="659815"/>
                </a:lnTo>
                <a:lnTo>
                  <a:pt x="598932" y="679310"/>
                </a:lnTo>
                <a:lnTo>
                  <a:pt x="603885" y="671131"/>
                </a:lnTo>
                <a:close/>
              </a:path>
              <a:path w="3100704" h="963295">
                <a:moveTo>
                  <a:pt x="626872" y="195173"/>
                </a:moveTo>
                <a:lnTo>
                  <a:pt x="597916" y="170510"/>
                </a:lnTo>
                <a:lnTo>
                  <a:pt x="591693" y="177761"/>
                </a:lnTo>
                <a:lnTo>
                  <a:pt x="620776" y="202425"/>
                </a:lnTo>
                <a:lnTo>
                  <a:pt x="626872" y="195173"/>
                </a:lnTo>
                <a:close/>
              </a:path>
              <a:path w="3100704" h="963295">
                <a:moveTo>
                  <a:pt x="650367" y="445960"/>
                </a:moveTo>
                <a:lnTo>
                  <a:pt x="619379" y="423760"/>
                </a:lnTo>
                <a:lnTo>
                  <a:pt x="613918" y="431507"/>
                </a:lnTo>
                <a:lnTo>
                  <a:pt x="644779" y="453694"/>
                </a:lnTo>
                <a:lnTo>
                  <a:pt x="650367" y="445960"/>
                </a:lnTo>
                <a:close/>
              </a:path>
              <a:path w="3100704" h="963295">
                <a:moveTo>
                  <a:pt x="661543" y="703999"/>
                </a:moveTo>
                <a:lnTo>
                  <a:pt x="657606" y="701878"/>
                </a:lnTo>
                <a:lnTo>
                  <a:pt x="628269" y="685660"/>
                </a:lnTo>
                <a:lnTo>
                  <a:pt x="623697" y="693991"/>
                </a:lnTo>
                <a:lnTo>
                  <a:pt x="653161" y="710298"/>
                </a:lnTo>
                <a:lnTo>
                  <a:pt x="657098" y="712419"/>
                </a:lnTo>
                <a:lnTo>
                  <a:pt x="661543" y="703999"/>
                </a:lnTo>
                <a:close/>
              </a:path>
              <a:path w="3100704" h="963295">
                <a:moveTo>
                  <a:pt x="678307" y="237286"/>
                </a:moveTo>
                <a:lnTo>
                  <a:pt x="676656" y="235978"/>
                </a:lnTo>
                <a:lnTo>
                  <a:pt x="648843" y="213347"/>
                </a:lnTo>
                <a:lnTo>
                  <a:pt x="642874" y="220738"/>
                </a:lnTo>
                <a:lnTo>
                  <a:pt x="670814" y="243522"/>
                </a:lnTo>
                <a:lnTo>
                  <a:pt x="672465" y="244817"/>
                </a:lnTo>
                <a:lnTo>
                  <a:pt x="678307" y="237286"/>
                </a:lnTo>
                <a:close/>
              </a:path>
              <a:path w="3100704" h="963295">
                <a:moveTo>
                  <a:pt x="705612" y="483069"/>
                </a:moveTo>
                <a:lnTo>
                  <a:pt x="673735" y="462038"/>
                </a:lnTo>
                <a:lnTo>
                  <a:pt x="668528" y="469976"/>
                </a:lnTo>
                <a:lnTo>
                  <a:pt x="700278" y="491020"/>
                </a:lnTo>
                <a:lnTo>
                  <a:pt x="705612" y="483069"/>
                </a:lnTo>
                <a:close/>
              </a:path>
              <a:path w="3100704" h="963295">
                <a:moveTo>
                  <a:pt x="720725" y="734288"/>
                </a:moveTo>
                <a:lnTo>
                  <a:pt x="718439" y="733221"/>
                </a:lnTo>
                <a:lnTo>
                  <a:pt x="687832" y="717842"/>
                </a:lnTo>
                <a:lnTo>
                  <a:pt x="686816" y="717346"/>
                </a:lnTo>
                <a:lnTo>
                  <a:pt x="682371" y="725766"/>
                </a:lnTo>
                <a:lnTo>
                  <a:pt x="714375" y="741832"/>
                </a:lnTo>
                <a:lnTo>
                  <a:pt x="716661" y="742911"/>
                </a:lnTo>
                <a:lnTo>
                  <a:pt x="720725" y="734288"/>
                </a:lnTo>
                <a:close/>
              </a:path>
              <a:path w="3100704" h="963295">
                <a:moveTo>
                  <a:pt x="731266" y="277583"/>
                </a:moveTo>
                <a:lnTo>
                  <a:pt x="717169" y="267335"/>
                </a:lnTo>
                <a:lnTo>
                  <a:pt x="700913" y="254762"/>
                </a:lnTo>
                <a:lnTo>
                  <a:pt x="695071" y="262293"/>
                </a:lnTo>
                <a:lnTo>
                  <a:pt x="711581" y="275031"/>
                </a:lnTo>
                <a:lnTo>
                  <a:pt x="725678" y="285280"/>
                </a:lnTo>
                <a:lnTo>
                  <a:pt x="731266" y="277583"/>
                </a:lnTo>
                <a:close/>
              </a:path>
              <a:path w="3100704" h="963295">
                <a:moveTo>
                  <a:pt x="762254" y="517867"/>
                </a:moveTo>
                <a:lnTo>
                  <a:pt x="729615" y="498055"/>
                </a:lnTo>
                <a:lnTo>
                  <a:pt x="724662" y="506183"/>
                </a:lnTo>
                <a:lnTo>
                  <a:pt x="757301" y="525995"/>
                </a:lnTo>
                <a:lnTo>
                  <a:pt x="762254" y="517867"/>
                </a:lnTo>
                <a:close/>
              </a:path>
              <a:path w="3100704" h="963295">
                <a:moveTo>
                  <a:pt x="781304" y="761936"/>
                </a:moveTo>
                <a:lnTo>
                  <a:pt x="749681" y="747941"/>
                </a:lnTo>
                <a:lnTo>
                  <a:pt x="746633" y="746467"/>
                </a:lnTo>
                <a:lnTo>
                  <a:pt x="742569" y="755091"/>
                </a:lnTo>
                <a:lnTo>
                  <a:pt x="745871" y="756640"/>
                </a:lnTo>
                <a:lnTo>
                  <a:pt x="777367" y="770648"/>
                </a:lnTo>
                <a:lnTo>
                  <a:pt x="781304" y="761936"/>
                </a:lnTo>
                <a:close/>
              </a:path>
              <a:path w="3100704" h="963295">
                <a:moveTo>
                  <a:pt x="785622" y="316001"/>
                </a:moveTo>
                <a:lnTo>
                  <a:pt x="758571" y="297535"/>
                </a:lnTo>
                <a:lnTo>
                  <a:pt x="754380" y="294424"/>
                </a:lnTo>
                <a:lnTo>
                  <a:pt x="748792" y="302120"/>
                </a:lnTo>
                <a:lnTo>
                  <a:pt x="753237" y="305396"/>
                </a:lnTo>
                <a:lnTo>
                  <a:pt x="780161" y="323862"/>
                </a:lnTo>
                <a:lnTo>
                  <a:pt x="785622" y="316001"/>
                </a:lnTo>
                <a:close/>
              </a:path>
              <a:path w="3100704" h="963295">
                <a:moveTo>
                  <a:pt x="820293" y="549846"/>
                </a:moveTo>
                <a:lnTo>
                  <a:pt x="815467" y="547357"/>
                </a:lnTo>
                <a:lnTo>
                  <a:pt x="787019" y="531622"/>
                </a:lnTo>
                <a:lnTo>
                  <a:pt x="782447" y="539953"/>
                </a:lnTo>
                <a:lnTo>
                  <a:pt x="811149" y="555840"/>
                </a:lnTo>
                <a:lnTo>
                  <a:pt x="815975" y="558330"/>
                </a:lnTo>
                <a:lnTo>
                  <a:pt x="820293" y="549846"/>
                </a:lnTo>
                <a:close/>
              </a:path>
              <a:path w="3100704" h="963295">
                <a:moveTo>
                  <a:pt x="841375" y="352171"/>
                </a:moveTo>
                <a:lnTo>
                  <a:pt x="809244" y="331762"/>
                </a:lnTo>
                <a:lnTo>
                  <a:pt x="804164" y="339813"/>
                </a:lnTo>
                <a:lnTo>
                  <a:pt x="836295" y="360210"/>
                </a:lnTo>
                <a:lnTo>
                  <a:pt x="841375" y="352171"/>
                </a:lnTo>
                <a:close/>
              </a:path>
              <a:path w="3100704" h="963295">
                <a:moveTo>
                  <a:pt x="842899" y="786815"/>
                </a:moveTo>
                <a:lnTo>
                  <a:pt x="813689" y="775474"/>
                </a:lnTo>
                <a:lnTo>
                  <a:pt x="807593" y="772909"/>
                </a:lnTo>
                <a:lnTo>
                  <a:pt x="803910" y="781697"/>
                </a:lnTo>
                <a:lnTo>
                  <a:pt x="810260" y="784352"/>
                </a:lnTo>
                <a:lnTo>
                  <a:pt x="839470" y="795693"/>
                </a:lnTo>
                <a:lnTo>
                  <a:pt x="842899" y="786815"/>
                </a:lnTo>
                <a:close/>
              </a:path>
              <a:path w="3100704" h="963295">
                <a:moveTo>
                  <a:pt x="879983" y="578993"/>
                </a:moveTo>
                <a:lnTo>
                  <a:pt x="870077" y="574497"/>
                </a:lnTo>
                <a:lnTo>
                  <a:pt x="845693" y="562724"/>
                </a:lnTo>
                <a:lnTo>
                  <a:pt x="841502" y="571296"/>
                </a:lnTo>
                <a:lnTo>
                  <a:pt x="866140" y="583171"/>
                </a:lnTo>
                <a:lnTo>
                  <a:pt x="876046" y="587667"/>
                </a:lnTo>
                <a:lnTo>
                  <a:pt x="879983" y="578993"/>
                </a:lnTo>
                <a:close/>
              </a:path>
              <a:path w="3100704" h="963295">
                <a:moveTo>
                  <a:pt x="898779" y="385241"/>
                </a:moveTo>
                <a:lnTo>
                  <a:pt x="889508" y="380314"/>
                </a:lnTo>
                <a:lnTo>
                  <a:pt x="865886" y="366560"/>
                </a:lnTo>
                <a:lnTo>
                  <a:pt x="861060" y="374802"/>
                </a:lnTo>
                <a:lnTo>
                  <a:pt x="885063" y="388747"/>
                </a:lnTo>
                <a:lnTo>
                  <a:pt x="894334" y="393661"/>
                </a:lnTo>
                <a:lnTo>
                  <a:pt x="898779" y="385241"/>
                </a:lnTo>
                <a:close/>
              </a:path>
              <a:path w="3100704" h="963295">
                <a:moveTo>
                  <a:pt x="905637" y="808824"/>
                </a:moveTo>
                <a:lnTo>
                  <a:pt x="879856" y="800163"/>
                </a:lnTo>
                <a:lnTo>
                  <a:pt x="869569" y="796505"/>
                </a:lnTo>
                <a:lnTo>
                  <a:pt x="866394" y="805472"/>
                </a:lnTo>
                <a:lnTo>
                  <a:pt x="876808" y="809193"/>
                </a:lnTo>
                <a:lnTo>
                  <a:pt x="902589" y="817841"/>
                </a:lnTo>
                <a:lnTo>
                  <a:pt x="905637" y="808824"/>
                </a:lnTo>
                <a:close/>
              </a:path>
              <a:path w="3100704" h="963295">
                <a:moveTo>
                  <a:pt x="941070" y="605104"/>
                </a:moveTo>
                <a:lnTo>
                  <a:pt x="926719" y="599363"/>
                </a:lnTo>
                <a:lnTo>
                  <a:pt x="906018" y="590562"/>
                </a:lnTo>
                <a:lnTo>
                  <a:pt x="902423" y="599363"/>
                </a:lnTo>
                <a:lnTo>
                  <a:pt x="923163" y="608215"/>
                </a:lnTo>
                <a:lnTo>
                  <a:pt x="937641" y="613956"/>
                </a:lnTo>
                <a:lnTo>
                  <a:pt x="941070" y="605104"/>
                </a:lnTo>
                <a:close/>
              </a:path>
              <a:path w="3100704" h="963295">
                <a:moveTo>
                  <a:pt x="958088" y="415315"/>
                </a:moveTo>
                <a:lnTo>
                  <a:pt x="935736" y="404710"/>
                </a:lnTo>
                <a:lnTo>
                  <a:pt x="924052" y="398576"/>
                </a:lnTo>
                <a:lnTo>
                  <a:pt x="919607" y="406996"/>
                </a:lnTo>
                <a:lnTo>
                  <a:pt x="931672" y="413308"/>
                </a:lnTo>
                <a:lnTo>
                  <a:pt x="954011" y="423926"/>
                </a:lnTo>
                <a:lnTo>
                  <a:pt x="958088" y="415315"/>
                </a:lnTo>
                <a:close/>
              </a:path>
              <a:path w="3100704" h="963295">
                <a:moveTo>
                  <a:pt x="969010" y="828738"/>
                </a:moveTo>
                <a:lnTo>
                  <a:pt x="949452" y="822883"/>
                </a:lnTo>
                <a:lnTo>
                  <a:pt x="932688" y="817575"/>
                </a:lnTo>
                <a:lnTo>
                  <a:pt x="929767" y="826655"/>
                </a:lnTo>
                <a:lnTo>
                  <a:pt x="946658" y="832002"/>
                </a:lnTo>
                <a:lnTo>
                  <a:pt x="966343" y="837857"/>
                </a:lnTo>
                <a:lnTo>
                  <a:pt x="969010" y="828738"/>
                </a:lnTo>
                <a:close/>
              </a:path>
              <a:path w="3100704" h="963295">
                <a:moveTo>
                  <a:pt x="1003554" y="627964"/>
                </a:moveTo>
                <a:lnTo>
                  <a:pt x="985139" y="621677"/>
                </a:lnTo>
                <a:lnTo>
                  <a:pt x="967740" y="615276"/>
                </a:lnTo>
                <a:lnTo>
                  <a:pt x="964438" y="624217"/>
                </a:lnTo>
                <a:lnTo>
                  <a:pt x="982091" y="630682"/>
                </a:lnTo>
                <a:lnTo>
                  <a:pt x="1000379" y="636981"/>
                </a:lnTo>
                <a:lnTo>
                  <a:pt x="1003554" y="627964"/>
                </a:lnTo>
                <a:close/>
              </a:path>
              <a:path w="3100704" h="963295">
                <a:moveTo>
                  <a:pt x="1018908" y="442188"/>
                </a:moveTo>
                <a:lnTo>
                  <a:pt x="983742" y="427456"/>
                </a:lnTo>
                <a:lnTo>
                  <a:pt x="980059" y="436232"/>
                </a:lnTo>
                <a:lnTo>
                  <a:pt x="1015238" y="450964"/>
                </a:lnTo>
                <a:lnTo>
                  <a:pt x="1018908" y="442188"/>
                </a:lnTo>
                <a:close/>
              </a:path>
              <a:path w="3100704" h="963295">
                <a:moveTo>
                  <a:pt x="1033018" y="846950"/>
                </a:moveTo>
                <a:lnTo>
                  <a:pt x="1022985" y="844270"/>
                </a:lnTo>
                <a:lnTo>
                  <a:pt x="996442" y="836739"/>
                </a:lnTo>
                <a:lnTo>
                  <a:pt x="993762" y="845896"/>
                </a:lnTo>
                <a:lnTo>
                  <a:pt x="1020559" y="853478"/>
                </a:lnTo>
                <a:lnTo>
                  <a:pt x="1030605" y="856145"/>
                </a:lnTo>
                <a:lnTo>
                  <a:pt x="1033018" y="846950"/>
                </a:lnTo>
                <a:close/>
              </a:path>
              <a:path w="3100704" h="963295">
                <a:moveTo>
                  <a:pt x="1066787" y="648347"/>
                </a:moveTo>
                <a:lnTo>
                  <a:pt x="1046607" y="642200"/>
                </a:lnTo>
                <a:lnTo>
                  <a:pt x="1030478" y="636968"/>
                </a:lnTo>
                <a:lnTo>
                  <a:pt x="1027557" y="646023"/>
                </a:lnTo>
                <a:lnTo>
                  <a:pt x="1043813" y="651306"/>
                </a:lnTo>
                <a:lnTo>
                  <a:pt x="1064006" y="657466"/>
                </a:lnTo>
                <a:lnTo>
                  <a:pt x="1066787" y="648347"/>
                </a:lnTo>
                <a:close/>
              </a:path>
              <a:path w="3100704" h="963295">
                <a:moveTo>
                  <a:pt x="1081011" y="465620"/>
                </a:moveTo>
                <a:lnTo>
                  <a:pt x="1045210" y="452564"/>
                </a:lnTo>
                <a:lnTo>
                  <a:pt x="1042035" y="461505"/>
                </a:lnTo>
                <a:lnTo>
                  <a:pt x="1077709" y="474573"/>
                </a:lnTo>
                <a:lnTo>
                  <a:pt x="1081011" y="465620"/>
                </a:lnTo>
                <a:close/>
              </a:path>
              <a:path w="3100704" h="963295">
                <a:moveTo>
                  <a:pt x="1097826" y="863688"/>
                </a:moveTo>
                <a:lnTo>
                  <a:pt x="1061085" y="854443"/>
                </a:lnTo>
                <a:lnTo>
                  <a:pt x="1060704" y="854316"/>
                </a:lnTo>
                <a:lnTo>
                  <a:pt x="1058113" y="863688"/>
                </a:lnTo>
                <a:lnTo>
                  <a:pt x="1058786" y="863688"/>
                </a:lnTo>
                <a:lnTo>
                  <a:pt x="1095235" y="872845"/>
                </a:lnTo>
                <a:lnTo>
                  <a:pt x="1097508" y="863688"/>
                </a:lnTo>
                <a:lnTo>
                  <a:pt x="1097826" y="863688"/>
                </a:lnTo>
                <a:close/>
              </a:path>
              <a:path w="3100704" h="963295">
                <a:moveTo>
                  <a:pt x="1130681" y="666775"/>
                </a:moveTo>
                <a:lnTo>
                  <a:pt x="1111631" y="661581"/>
                </a:lnTo>
                <a:lnTo>
                  <a:pt x="1094105" y="656488"/>
                </a:lnTo>
                <a:lnTo>
                  <a:pt x="1091438" y="665632"/>
                </a:lnTo>
                <a:lnTo>
                  <a:pt x="1109091" y="670775"/>
                </a:lnTo>
                <a:lnTo>
                  <a:pt x="1128268" y="675957"/>
                </a:lnTo>
                <a:lnTo>
                  <a:pt x="1130681" y="666775"/>
                </a:lnTo>
                <a:close/>
              </a:path>
              <a:path w="3100704" h="963295">
                <a:moveTo>
                  <a:pt x="1144270" y="485673"/>
                </a:moveTo>
                <a:lnTo>
                  <a:pt x="1107948" y="474560"/>
                </a:lnTo>
                <a:lnTo>
                  <a:pt x="1105027" y="483603"/>
                </a:lnTo>
                <a:lnTo>
                  <a:pt x="1107186" y="484327"/>
                </a:lnTo>
                <a:lnTo>
                  <a:pt x="1134491" y="492734"/>
                </a:lnTo>
                <a:lnTo>
                  <a:pt x="1141603" y="494817"/>
                </a:lnTo>
                <a:lnTo>
                  <a:pt x="1144270" y="485673"/>
                </a:lnTo>
                <a:close/>
              </a:path>
              <a:path w="3100704" h="963295">
                <a:moveTo>
                  <a:pt x="1162304" y="878738"/>
                </a:moveTo>
                <a:lnTo>
                  <a:pt x="1139698" y="873658"/>
                </a:lnTo>
                <a:lnTo>
                  <a:pt x="1125220" y="870229"/>
                </a:lnTo>
                <a:lnTo>
                  <a:pt x="1123061" y="879500"/>
                </a:lnTo>
                <a:lnTo>
                  <a:pt x="1137666" y="882954"/>
                </a:lnTo>
                <a:lnTo>
                  <a:pt x="1160272" y="888034"/>
                </a:lnTo>
                <a:lnTo>
                  <a:pt x="1162304" y="878738"/>
                </a:lnTo>
                <a:close/>
              </a:path>
              <a:path w="3100704" h="963295">
                <a:moveTo>
                  <a:pt x="1195197" y="683399"/>
                </a:moveTo>
                <a:lnTo>
                  <a:pt x="1179703" y="679653"/>
                </a:lnTo>
                <a:lnTo>
                  <a:pt x="1158240" y="674090"/>
                </a:lnTo>
                <a:lnTo>
                  <a:pt x="1155928" y="683399"/>
                </a:lnTo>
                <a:lnTo>
                  <a:pt x="1156284" y="683399"/>
                </a:lnTo>
                <a:lnTo>
                  <a:pt x="1177417" y="688911"/>
                </a:lnTo>
                <a:lnTo>
                  <a:pt x="1192911" y="692658"/>
                </a:lnTo>
                <a:lnTo>
                  <a:pt x="1195197" y="683399"/>
                </a:lnTo>
                <a:close/>
              </a:path>
              <a:path w="3100704" h="963295">
                <a:moveTo>
                  <a:pt x="1208405" y="503529"/>
                </a:moveTo>
                <a:lnTo>
                  <a:pt x="1193927" y="499745"/>
                </a:lnTo>
                <a:lnTo>
                  <a:pt x="1171702" y="493610"/>
                </a:lnTo>
                <a:lnTo>
                  <a:pt x="1169162" y="502805"/>
                </a:lnTo>
                <a:lnTo>
                  <a:pt x="1191514" y="508965"/>
                </a:lnTo>
                <a:lnTo>
                  <a:pt x="1205992" y="512737"/>
                </a:lnTo>
                <a:lnTo>
                  <a:pt x="1208405" y="503529"/>
                </a:lnTo>
                <a:close/>
              </a:path>
              <a:path w="3100704" h="963295">
                <a:moveTo>
                  <a:pt x="1227455" y="892543"/>
                </a:moveTo>
                <a:lnTo>
                  <a:pt x="1220851" y="891247"/>
                </a:lnTo>
                <a:lnTo>
                  <a:pt x="1190117" y="884834"/>
                </a:lnTo>
                <a:lnTo>
                  <a:pt x="1188212" y="894156"/>
                </a:lnTo>
                <a:lnTo>
                  <a:pt x="1218946" y="900595"/>
                </a:lnTo>
                <a:lnTo>
                  <a:pt x="1225550" y="901890"/>
                </a:lnTo>
                <a:lnTo>
                  <a:pt x="1227455" y="892543"/>
                </a:lnTo>
                <a:close/>
              </a:path>
              <a:path w="3100704" h="963295">
                <a:moveTo>
                  <a:pt x="1259967" y="698195"/>
                </a:moveTo>
                <a:lnTo>
                  <a:pt x="1250315" y="696188"/>
                </a:lnTo>
                <a:lnTo>
                  <a:pt x="1222883" y="689978"/>
                </a:lnTo>
                <a:lnTo>
                  <a:pt x="1220724" y="699262"/>
                </a:lnTo>
                <a:lnTo>
                  <a:pt x="1248410" y="705523"/>
                </a:lnTo>
                <a:lnTo>
                  <a:pt x="1258062" y="707529"/>
                </a:lnTo>
                <a:lnTo>
                  <a:pt x="1259967" y="698195"/>
                </a:lnTo>
                <a:close/>
              </a:path>
              <a:path w="3100704" h="963295">
                <a:moveTo>
                  <a:pt x="1273048" y="519214"/>
                </a:moveTo>
                <a:lnTo>
                  <a:pt x="1253236" y="514756"/>
                </a:lnTo>
                <a:lnTo>
                  <a:pt x="1235964" y="510540"/>
                </a:lnTo>
                <a:lnTo>
                  <a:pt x="1233678" y="519798"/>
                </a:lnTo>
                <a:lnTo>
                  <a:pt x="1251077" y="524052"/>
                </a:lnTo>
                <a:lnTo>
                  <a:pt x="1270889" y="528510"/>
                </a:lnTo>
                <a:lnTo>
                  <a:pt x="1273048" y="519214"/>
                </a:lnTo>
                <a:close/>
              </a:path>
              <a:path w="3100704" h="963295">
                <a:moveTo>
                  <a:pt x="1292860" y="904684"/>
                </a:moveTo>
                <a:lnTo>
                  <a:pt x="1262126" y="899325"/>
                </a:lnTo>
                <a:lnTo>
                  <a:pt x="1255522" y="898017"/>
                </a:lnTo>
                <a:lnTo>
                  <a:pt x="1253617" y="907376"/>
                </a:lnTo>
                <a:lnTo>
                  <a:pt x="1260475" y="908710"/>
                </a:lnTo>
                <a:lnTo>
                  <a:pt x="1291209" y="914069"/>
                </a:lnTo>
                <a:lnTo>
                  <a:pt x="1292860" y="904684"/>
                </a:lnTo>
                <a:close/>
              </a:path>
              <a:path w="3100704" h="963295">
                <a:moveTo>
                  <a:pt x="1325118" y="711619"/>
                </a:moveTo>
                <a:lnTo>
                  <a:pt x="1322959" y="711212"/>
                </a:lnTo>
                <a:lnTo>
                  <a:pt x="1288034" y="703986"/>
                </a:lnTo>
                <a:lnTo>
                  <a:pt x="1286002" y="713308"/>
                </a:lnTo>
                <a:lnTo>
                  <a:pt x="1321308" y="720585"/>
                </a:lnTo>
                <a:lnTo>
                  <a:pt x="1323467" y="720991"/>
                </a:lnTo>
                <a:lnTo>
                  <a:pt x="1325118" y="711619"/>
                </a:lnTo>
                <a:close/>
              </a:path>
              <a:path w="3100704" h="963295">
                <a:moveTo>
                  <a:pt x="1338072" y="533209"/>
                </a:moveTo>
                <a:lnTo>
                  <a:pt x="1314831" y="528637"/>
                </a:lnTo>
                <a:lnTo>
                  <a:pt x="1300861" y="525487"/>
                </a:lnTo>
                <a:lnTo>
                  <a:pt x="1298829" y="534784"/>
                </a:lnTo>
                <a:lnTo>
                  <a:pt x="1313053" y="537984"/>
                </a:lnTo>
                <a:lnTo>
                  <a:pt x="1336167" y="542556"/>
                </a:lnTo>
                <a:lnTo>
                  <a:pt x="1338072" y="533209"/>
                </a:lnTo>
                <a:close/>
              </a:path>
              <a:path w="3100704" h="963295">
                <a:moveTo>
                  <a:pt x="1358519" y="915809"/>
                </a:moveTo>
                <a:lnTo>
                  <a:pt x="1346073" y="913980"/>
                </a:lnTo>
                <a:lnTo>
                  <a:pt x="1321054" y="909599"/>
                </a:lnTo>
                <a:lnTo>
                  <a:pt x="1319403" y="918984"/>
                </a:lnTo>
                <a:lnTo>
                  <a:pt x="1344676" y="923404"/>
                </a:lnTo>
                <a:lnTo>
                  <a:pt x="1357122" y="925233"/>
                </a:lnTo>
                <a:lnTo>
                  <a:pt x="1358519" y="915809"/>
                </a:lnTo>
                <a:close/>
              </a:path>
              <a:path w="3100704" h="963295">
                <a:moveTo>
                  <a:pt x="1390777" y="723392"/>
                </a:moveTo>
                <a:lnTo>
                  <a:pt x="1353312" y="716661"/>
                </a:lnTo>
                <a:lnTo>
                  <a:pt x="1351661" y="726046"/>
                </a:lnTo>
                <a:lnTo>
                  <a:pt x="1389126" y="732777"/>
                </a:lnTo>
                <a:lnTo>
                  <a:pt x="1390777" y="723392"/>
                </a:lnTo>
                <a:close/>
              </a:path>
              <a:path w="3100704" h="963295">
                <a:moveTo>
                  <a:pt x="1403477" y="545439"/>
                </a:moveTo>
                <a:lnTo>
                  <a:pt x="1378204" y="541096"/>
                </a:lnTo>
                <a:lnTo>
                  <a:pt x="1366139" y="538721"/>
                </a:lnTo>
                <a:lnTo>
                  <a:pt x="1364234" y="548068"/>
                </a:lnTo>
                <a:lnTo>
                  <a:pt x="1376553" y="550481"/>
                </a:lnTo>
                <a:lnTo>
                  <a:pt x="1401826" y="554837"/>
                </a:lnTo>
                <a:lnTo>
                  <a:pt x="1403477" y="545439"/>
                </a:lnTo>
                <a:close/>
              </a:path>
              <a:path w="3100704" h="963295">
                <a:moveTo>
                  <a:pt x="1424432" y="925601"/>
                </a:moveTo>
                <a:lnTo>
                  <a:pt x="1386713" y="920013"/>
                </a:lnTo>
                <a:lnTo>
                  <a:pt x="1385316" y="929436"/>
                </a:lnTo>
                <a:lnTo>
                  <a:pt x="1423035" y="935024"/>
                </a:lnTo>
                <a:lnTo>
                  <a:pt x="1424432" y="925601"/>
                </a:lnTo>
                <a:close/>
              </a:path>
              <a:path w="3100704" h="963295">
                <a:moveTo>
                  <a:pt x="1456563" y="733539"/>
                </a:moveTo>
                <a:lnTo>
                  <a:pt x="1418844" y="727837"/>
                </a:lnTo>
                <a:lnTo>
                  <a:pt x="1417447" y="737247"/>
                </a:lnTo>
                <a:lnTo>
                  <a:pt x="1455166" y="742962"/>
                </a:lnTo>
                <a:lnTo>
                  <a:pt x="1456563" y="733539"/>
                </a:lnTo>
                <a:close/>
              </a:path>
              <a:path w="3100704" h="963295">
                <a:moveTo>
                  <a:pt x="1469136" y="556031"/>
                </a:moveTo>
                <a:lnTo>
                  <a:pt x="1442847" y="552221"/>
                </a:lnTo>
                <a:lnTo>
                  <a:pt x="1431671" y="550278"/>
                </a:lnTo>
                <a:lnTo>
                  <a:pt x="1430020" y="559676"/>
                </a:lnTo>
                <a:lnTo>
                  <a:pt x="1441577" y="561644"/>
                </a:lnTo>
                <a:lnTo>
                  <a:pt x="1467866" y="565454"/>
                </a:lnTo>
                <a:lnTo>
                  <a:pt x="1469136" y="556031"/>
                </a:lnTo>
                <a:close/>
              </a:path>
              <a:path w="3100704" h="963295">
                <a:moveTo>
                  <a:pt x="1490472" y="934021"/>
                </a:moveTo>
                <a:lnTo>
                  <a:pt x="1474216" y="932154"/>
                </a:lnTo>
                <a:lnTo>
                  <a:pt x="1452626" y="929386"/>
                </a:lnTo>
                <a:lnTo>
                  <a:pt x="1451483" y="938822"/>
                </a:lnTo>
                <a:lnTo>
                  <a:pt x="1473073" y="941616"/>
                </a:lnTo>
                <a:lnTo>
                  <a:pt x="1489329" y="943483"/>
                </a:lnTo>
                <a:lnTo>
                  <a:pt x="1490472" y="934021"/>
                </a:lnTo>
                <a:close/>
              </a:path>
              <a:path w="3100704" h="963295">
                <a:moveTo>
                  <a:pt x="1522603" y="742162"/>
                </a:moveTo>
                <a:lnTo>
                  <a:pt x="1484757" y="737476"/>
                </a:lnTo>
                <a:lnTo>
                  <a:pt x="1483614" y="746925"/>
                </a:lnTo>
                <a:lnTo>
                  <a:pt x="1521333" y="751611"/>
                </a:lnTo>
                <a:lnTo>
                  <a:pt x="1522603" y="742162"/>
                </a:lnTo>
                <a:close/>
              </a:path>
              <a:path w="3100704" h="963295">
                <a:moveTo>
                  <a:pt x="1535176" y="564870"/>
                </a:moveTo>
                <a:lnTo>
                  <a:pt x="1508506" y="561721"/>
                </a:lnTo>
                <a:lnTo>
                  <a:pt x="1497457" y="560120"/>
                </a:lnTo>
                <a:lnTo>
                  <a:pt x="1496060" y="569556"/>
                </a:lnTo>
                <a:lnTo>
                  <a:pt x="1507363" y="571182"/>
                </a:lnTo>
                <a:lnTo>
                  <a:pt x="1534033" y="574319"/>
                </a:lnTo>
                <a:lnTo>
                  <a:pt x="1535176" y="564870"/>
                </a:lnTo>
                <a:close/>
              </a:path>
              <a:path w="3100704" h="963295">
                <a:moveTo>
                  <a:pt x="1556639" y="941019"/>
                </a:moveTo>
                <a:lnTo>
                  <a:pt x="1518793" y="937260"/>
                </a:lnTo>
                <a:lnTo>
                  <a:pt x="1517777" y="946734"/>
                </a:lnTo>
                <a:lnTo>
                  <a:pt x="1555750" y="950493"/>
                </a:lnTo>
                <a:lnTo>
                  <a:pt x="1556639" y="941019"/>
                </a:lnTo>
                <a:close/>
              </a:path>
              <a:path w="3100704" h="963295">
                <a:moveTo>
                  <a:pt x="1588643" y="749465"/>
                </a:moveTo>
                <a:lnTo>
                  <a:pt x="1586357" y="749261"/>
                </a:lnTo>
                <a:lnTo>
                  <a:pt x="1550797" y="745617"/>
                </a:lnTo>
                <a:lnTo>
                  <a:pt x="1549908" y="755091"/>
                </a:lnTo>
                <a:lnTo>
                  <a:pt x="1585468" y="758748"/>
                </a:lnTo>
                <a:lnTo>
                  <a:pt x="1587881" y="758952"/>
                </a:lnTo>
                <a:lnTo>
                  <a:pt x="1588643" y="749465"/>
                </a:lnTo>
                <a:close/>
              </a:path>
              <a:path w="3100704" h="963295">
                <a:moveTo>
                  <a:pt x="1601343" y="571931"/>
                </a:moveTo>
                <a:lnTo>
                  <a:pt x="1574673" y="569518"/>
                </a:lnTo>
                <a:lnTo>
                  <a:pt x="1563497" y="568210"/>
                </a:lnTo>
                <a:lnTo>
                  <a:pt x="1562354" y="577672"/>
                </a:lnTo>
                <a:lnTo>
                  <a:pt x="1573784" y="579005"/>
                </a:lnTo>
                <a:lnTo>
                  <a:pt x="1600454" y="581418"/>
                </a:lnTo>
                <a:lnTo>
                  <a:pt x="1601343" y="571931"/>
                </a:lnTo>
                <a:close/>
              </a:path>
              <a:path w="3100704" h="963295">
                <a:moveTo>
                  <a:pt x="1622933" y="946492"/>
                </a:moveTo>
                <a:lnTo>
                  <a:pt x="1603121" y="945083"/>
                </a:lnTo>
                <a:lnTo>
                  <a:pt x="1585087" y="943521"/>
                </a:lnTo>
                <a:lnTo>
                  <a:pt x="1584198" y="953008"/>
                </a:lnTo>
                <a:lnTo>
                  <a:pt x="1602486" y="954582"/>
                </a:lnTo>
                <a:lnTo>
                  <a:pt x="1622298" y="955992"/>
                </a:lnTo>
                <a:lnTo>
                  <a:pt x="1622933" y="946492"/>
                </a:lnTo>
                <a:close/>
              </a:path>
              <a:path w="3100704" h="963295">
                <a:moveTo>
                  <a:pt x="1655064" y="754824"/>
                </a:moveTo>
                <a:lnTo>
                  <a:pt x="1624330" y="752589"/>
                </a:lnTo>
                <a:lnTo>
                  <a:pt x="1617091" y="751954"/>
                </a:lnTo>
                <a:lnTo>
                  <a:pt x="1616329" y="761441"/>
                </a:lnTo>
                <a:lnTo>
                  <a:pt x="1623568" y="762088"/>
                </a:lnTo>
                <a:lnTo>
                  <a:pt x="1654302" y="764324"/>
                </a:lnTo>
                <a:lnTo>
                  <a:pt x="1655064" y="754824"/>
                </a:lnTo>
                <a:close/>
              </a:path>
              <a:path w="3100704" h="963295">
                <a:moveTo>
                  <a:pt x="1667637" y="577215"/>
                </a:moveTo>
                <a:lnTo>
                  <a:pt x="1640967" y="575513"/>
                </a:lnTo>
                <a:lnTo>
                  <a:pt x="1629791" y="574509"/>
                </a:lnTo>
                <a:lnTo>
                  <a:pt x="1628902" y="583996"/>
                </a:lnTo>
                <a:lnTo>
                  <a:pt x="1640332" y="585025"/>
                </a:lnTo>
                <a:lnTo>
                  <a:pt x="1667002" y="586714"/>
                </a:lnTo>
                <a:lnTo>
                  <a:pt x="1667637" y="577215"/>
                </a:lnTo>
                <a:close/>
              </a:path>
              <a:path w="3100704" h="963295">
                <a:moveTo>
                  <a:pt x="1689354" y="950633"/>
                </a:moveTo>
                <a:lnTo>
                  <a:pt x="1651381" y="948448"/>
                </a:lnTo>
                <a:lnTo>
                  <a:pt x="1650873" y="957948"/>
                </a:lnTo>
                <a:lnTo>
                  <a:pt x="1688973" y="960145"/>
                </a:lnTo>
                <a:lnTo>
                  <a:pt x="1689354" y="950633"/>
                </a:lnTo>
                <a:close/>
              </a:path>
              <a:path w="3100704" h="963295">
                <a:moveTo>
                  <a:pt x="1721485" y="758405"/>
                </a:moveTo>
                <a:lnTo>
                  <a:pt x="1699895" y="757529"/>
                </a:lnTo>
                <a:lnTo>
                  <a:pt x="1683512" y="756577"/>
                </a:lnTo>
                <a:lnTo>
                  <a:pt x="1682877" y="766089"/>
                </a:lnTo>
                <a:lnTo>
                  <a:pt x="1699514" y="767054"/>
                </a:lnTo>
                <a:lnTo>
                  <a:pt x="1721104" y="767918"/>
                </a:lnTo>
                <a:lnTo>
                  <a:pt x="1721485" y="758405"/>
                </a:lnTo>
                <a:close/>
              </a:path>
              <a:path w="3100704" h="963295">
                <a:moveTo>
                  <a:pt x="1734058" y="580529"/>
                </a:moveTo>
                <a:lnTo>
                  <a:pt x="1706753" y="579704"/>
                </a:lnTo>
                <a:lnTo>
                  <a:pt x="1696085" y="579018"/>
                </a:lnTo>
                <a:lnTo>
                  <a:pt x="1695577" y="588530"/>
                </a:lnTo>
                <a:lnTo>
                  <a:pt x="1706499" y="589216"/>
                </a:lnTo>
                <a:lnTo>
                  <a:pt x="1733804" y="590054"/>
                </a:lnTo>
                <a:lnTo>
                  <a:pt x="1734058" y="580529"/>
                </a:lnTo>
                <a:close/>
              </a:path>
              <a:path w="3100704" h="963295">
                <a:moveTo>
                  <a:pt x="1755902" y="952931"/>
                </a:moveTo>
                <a:lnTo>
                  <a:pt x="1731137" y="952322"/>
                </a:lnTo>
                <a:lnTo>
                  <a:pt x="1717929" y="951788"/>
                </a:lnTo>
                <a:lnTo>
                  <a:pt x="1717548" y="961301"/>
                </a:lnTo>
                <a:lnTo>
                  <a:pt x="1730883" y="961834"/>
                </a:lnTo>
                <a:lnTo>
                  <a:pt x="1755648" y="962456"/>
                </a:lnTo>
                <a:lnTo>
                  <a:pt x="1755902" y="952931"/>
                </a:lnTo>
                <a:close/>
              </a:path>
              <a:path w="3100704" h="963295">
                <a:moveTo>
                  <a:pt x="1787906" y="760107"/>
                </a:moveTo>
                <a:lnTo>
                  <a:pt x="1778508" y="760107"/>
                </a:lnTo>
                <a:lnTo>
                  <a:pt x="1749933" y="759371"/>
                </a:lnTo>
                <a:lnTo>
                  <a:pt x="1749679" y="768896"/>
                </a:lnTo>
                <a:lnTo>
                  <a:pt x="1778406" y="769632"/>
                </a:lnTo>
                <a:lnTo>
                  <a:pt x="1787906" y="769632"/>
                </a:lnTo>
                <a:lnTo>
                  <a:pt x="1787906" y="760107"/>
                </a:lnTo>
                <a:close/>
              </a:path>
              <a:path w="3100704" h="963295">
                <a:moveTo>
                  <a:pt x="1800606" y="581698"/>
                </a:moveTo>
                <a:lnTo>
                  <a:pt x="1771904" y="581698"/>
                </a:lnTo>
                <a:lnTo>
                  <a:pt x="1762633" y="581406"/>
                </a:lnTo>
                <a:lnTo>
                  <a:pt x="1762379" y="590931"/>
                </a:lnTo>
                <a:lnTo>
                  <a:pt x="1771904" y="591223"/>
                </a:lnTo>
                <a:lnTo>
                  <a:pt x="1800606" y="591223"/>
                </a:lnTo>
                <a:lnTo>
                  <a:pt x="1800606" y="581698"/>
                </a:lnTo>
                <a:close/>
              </a:path>
              <a:path w="3100704" h="963295">
                <a:moveTo>
                  <a:pt x="1822577" y="963168"/>
                </a:moveTo>
                <a:lnTo>
                  <a:pt x="1822564" y="962964"/>
                </a:lnTo>
                <a:lnTo>
                  <a:pt x="1822450" y="953643"/>
                </a:lnTo>
                <a:lnTo>
                  <a:pt x="1814830" y="953643"/>
                </a:lnTo>
                <a:lnTo>
                  <a:pt x="1784350" y="953439"/>
                </a:lnTo>
                <a:lnTo>
                  <a:pt x="1784350" y="962964"/>
                </a:lnTo>
                <a:lnTo>
                  <a:pt x="1814957" y="963168"/>
                </a:lnTo>
                <a:lnTo>
                  <a:pt x="1822577" y="963168"/>
                </a:lnTo>
                <a:close/>
              </a:path>
              <a:path w="3100704" h="963295">
                <a:moveTo>
                  <a:pt x="1854708" y="769239"/>
                </a:moveTo>
                <a:lnTo>
                  <a:pt x="1854466" y="760234"/>
                </a:lnTo>
                <a:lnTo>
                  <a:pt x="1854454" y="759714"/>
                </a:lnTo>
                <a:lnTo>
                  <a:pt x="1847850" y="759904"/>
                </a:lnTo>
                <a:lnTo>
                  <a:pt x="1816481" y="760234"/>
                </a:lnTo>
                <a:lnTo>
                  <a:pt x="1816481" y="769759"/>
                </a:lnTo>
                <a:lnTo>
                  <a:pt x="1848104" y="769429"/>
                </a:lnTo>
                <a:lnTo>
                  <a:pt x="1854708" y="769239"/>
                </a:lnTo>
                <a:close/>
              </a:path>
              <a:path w="3100704" h="963295">
                <a:moveTo>
                  <a:pt x="1867408" y="590270"/>
                </a:moveTo>
                <a:lnTo>
                  <a:pt x="1867065" y="581698"/>
                </a:lnTo>
                <a:lnTo>
                  <a:pt x="1867027" y="580745"/>
                </a:lnTo>
                <a:lnTo>
                  <a:pt x="1835785" y="581698"/>
                </a:lnTo>
                <a:lnTo>
                  <a:pt x="1829181" y="581698"/>
                </a:lnTo>
                <a:lnTo>
                  <a:pt x="1829181" y="591223"/>
                </a:lnTo>
                <a:lnTo>
                  <a:pt x="1836166" y="591223"/>
                </a:lnTo>
                <a:lnTo>
                  <a:pt x="1867408" y="590270"/>
                </a:lnTo>
                <a:close/>
              </a:path>
              <a:path w="3100704" h="963295">
                <a:moveTo>
                  <a:pt x="1889252" y="961796"/>
                </a:moveTo>
                <a:lnTo>
                  <a:pt x="1889023" y="953312"/>
                </a:lnTo>
                <a:lnTo>
                  <a:pt x="1888998" y="952271"/>
                </a:lnTo>
                <a:lnTo>
                  <a:pt x="1854847" y="953312"/>
                </a:lnTo>
                <a:lnTo>
                  <a:pt x="1851025" y="953312"/>
                </a:lnTo>
                <a:lnTo>
                  <a:pt x="1851126" y="961796"/>
                </a:lnTo>
                <a:lnTo>
                  <a:pt x="1851152" y="962837"/>
                </a:lnTo>
                <a:lnTo>
                  <a:pt x="1854669" y="962837"/>
                </a:lnTo>
                <a:lnTo>
                  <a:pt x="1889252" y="961796"/>
                </a:lnTo>
                <a:close/>
              </a:path>
              <a:path w="3100704" h="963295">
                <a:moveTo>
                  <a:pt x="1921510" y="766559"/>
                </a:moveTo>
                <a:lnTo>
                  <a:pt x="1921002" y="758888"/>
                </a:lnTo>
                <a:lnTo>
                  <a:pt x="1920875" y="757059"/>
                </a:lnTo>
                <a:lnTo>
                  <a:pt x="1919224" y="757059"/>
                </a:lnTo>
                <a:lnTo>
                  <a:pt x="1883283" y="758888"/>
                </a:lnTo>
                <a:lnTo>
                  <a:pt x="1883029" y="758888"/>
                </a:lnTo>
                <a:lnTo>
                  <a:pt x="1883232" y="766559"/>
                </a:lnTo>
                <a:lnTo>
                  <a:pt x="1883283" y="768413"/>
                </a:lnTo>
                <a:lnTo>
                  <a:pt x="1883549" y="768413"/>
                </a:lnTo>
                <a:lnTo>
                  <a:pt x="1919986" y="766559"/>
                </a:lnTo>
                <a:lnTo>
                  <a:pt x="1921510" y="766559"/>
                </a:lnTo>
                <a:close/>
              </a:path>
              <a:path w="3100704" h="963295">
                <a:moveTo>
                  <a:pt x="1934210" y="586282"/>
                </a:moveTo>
                <a:lnTo>
                  <a:pt x="1933359" y="577240"/>
                </a:lnTo>
                <a:lnTo>
                  <a:pt x="1933321" y="576795"/>
                </a:lnTo>
                <a:lnTo>
                  <a:pt x="1928368" y="577240"/>
                </a:lnTo>
                <a:lnTo>
                  <a:pt x="1896338" y="579437"/>
                </a:lnTo>
                <a:lnTo>
                  <a:pt x="1895602" y="579437"/>
                </a:lnTo>
                <a:lnTo>
                  <a:pt x="1895868" y="586282"/>
                </a:lnTo>
                <a:lnTo>
                  <a:pt x="1895983" y="588949"/>
                </a:lnTo>
                <a:lnTo>
                  <a:pt x="1896986" y="588949"/>
                </a:lnTo>
                <a:lnTo>
                  <a:pt x="1929257" y="586727"/>
                </a:lnTo>
                <a:lnTo>
                  <a:pt x="1934210" y="586282"/>
                </a:lnTo>
                <a:close/>
              </a:path>
              <a:path w="3100704" h="963295">
                <a:moveTo>
                  <a:pt x="1956054" y="958354"/>
                </a:moveTo>
                <a:lnTo>
                  <a:pt x="1955558" y="951064"/>
                </a:lnTo>
                <a:lnTo>
                  <a:pt x="1955495" y="950137"/>
                </a:lnTo>
                <a:lnTo>
                  <a:pt x="1955419" y="948855"/>
                </a:lnTo>
                <a:lnTo>
                  <a:pt x="1937004" y="950137"/>
                </a:lnTo>
                <a:lnTo>
                  <a:pt x="1917446" y="951064"/>
                </a:lnTo>
                <a:lnTo>
                  <a:pt x="1917827" y="958354"/>
                </a:lnTo>
                <a:lnTo>
                  <a:pt x="1917954" y="960577"/>
                </a:lnTo>
                <a:lnTo>
                  <a:pt x="1937639" y="959637"/>
                </a:lnTo>
                <a:lnTo>
                  <a:pt x="1956054" y="958354"/>
                </a:lnTo>
                <a:close/>
              </a:path>
              <a:path w="3100704" h="963295">
                <a:moveTo>
                  <a:pt x="1988058" y="760958"/>
                </a:moveTo>
                <a:lnTo>
                  <a:pt x="1987169" y="751471"/>
                </a:lnTo>
                <a:lnTo>
                  <a:pt x="1954149" y="754595"/>
                </a:lnTo>
                <a:lnTo>
                  <a:pt x="1949323" y="754926"/>
                </a:lnTo>
                <a:lnTo>
                  <a:pt x="1950046" y="764082"/>
                </a:lnTo>
                <a:lnTo>
                  <a:pt x="1950085" y="764425"/>
                </a:lnTo>
                <a:lnTo>
                  <a:pt x="1955038" y="764082"/>
                </a:lnTo>
                <a:lnTo>
                  <a:pt x="1988058" y="760958"/>
                </a:lnTo>
                <a:close/>
              </a:path>
              <a:path w="3100704" h="963295">
                <a:moveTo>
                  <a:pt x="2000758" y="579069"/>
                </a:moveTo>
                <a:lnTo>
                  <a:pt x="1999361" y="569633"/>
                </a:lnTo>
                <a:lnTo>
                  <a:pt x="1987423" y="571258"/>
                </a:lnTo>
                <a:lnTo>
                  <a:pt x="1961642" y="574192"/>
                </a:lnTo>
                <a:lnTo>
                  <a:pt x="1962785" y="583653"/>
                </a:lnTo>
                <a:lnTo>
                  <a:pt x="1988693" y="580694"/>
                </a:lnTo>
                <a:lnTo>
                  <a:pt x="2000758" y="579069"/>
                </a:lnTo>
                <a:close/>
              </a:path>
              <a:path w="3100704" h="963295">
                <a:moveTo>
                  <a:pt x="2022729" y="952563"/>
                </a:moveTo>
                <a:lnTo>
                  <a:pt x="2021674" y="943864"/>
                </a:lnTo>
                <a:lnTo>
                  <a:pt x="2021586" y="943102"/>
                </a:lnTo>
                <a:lnTo>
                  <a:pt x="2015109" y="943864"/>
                </a:lnTo>
                <a:lnTo>
                  <a:pt x="1983740" y="946708"/>
                </a:lnTo>
                <a:lnTo>
                  <a:pt x="1984629" y="956195"/>
                </a:lnTo>
                <a:lnTo>
                  <a:pt x="2016125" y="953325"/>
                </a:lnTo>
                <a:lnTo>
                  <a:pt x="2022729" y="952563"/>
                </a:lnTo>
                <a:close/>
              </a:path>
              <a:path w="3100704" h="963295">
                <a:moveTo>
                  <a:pt x="2054479" y="752373"/>
                </a:moveTo>
                <a:lnTo>
                  <a:pt x="2053082" y="742950"/>
                </a:lnTo>
                <a:lnTo>
                  <a:pt x="2021840" y="747483"/>
                </a:lnTo>
                <a:lnTo>
                  <a:pt x="2015490" y="748207"/>
                </a:lnTo>
                <a:lnTo>
                  <a:pt x="2016531" y="756907"/>
                </a:lnTo>
                <a:lnTo>
                  <a:pt x="2016633" y="757669"/>
                </a:lnTo>
                <a:lnTo>
                  <a:pt x="2023110" y="756907"/>
                </a:lnTo>
                <a:lnTo>
                  <a:pt x="2054479" y="752373"/>
                </a:lnTo>
                <a:close/>
              </a:path>
              <a:path w="3100704" h="963295">
                <a:moveTo>
                  <a:pt x="2066671" y="567994"/>
                </a:moveTo>
                <a:lnTo>
                  <a:pt x="2064893" y="558634"/>
                </a:lnTo>
                <a:lnTo>
                  <a:pt x="2043684" y="562737"/>
                </a:lnTo>
                <a:lnTo>
                  <a:pt x="2027555" y="565429"/>
                </a:lnTo>
                <a:lnTo>
                  <a:pt x="2029079" y="574827"/>
                </a:lnTo>
                <a:lnTo>
                  <a:pt x="2045462" y="572084"/>
                </a:lnTo>
                <a:lnTo>
                  <a:pt x="2066671" y="567994"/>
                </a:lnTo>
                <a:close/>
              </a:path>
              <a:path w="3100704" h="963295">
                <a:moveTo>
                  <a:pt x="2088896" y="943952"/>
                </a:moveTo>
                <a:lnTo>
                  <a:pt x="2087626" y="934529"/>
                </a:lnTo>
                <a:lnTo>
                  <a:pt x="2053082" y="939406"/>
                </a:lnTo>
                <a:lnTo>
                  <a:pt x="2049907" y="939774"/>
                </a:lnTo>
                <a:lnTo>
                  <a:pt x="2050999" y="948842"/>
                </a:lnTo>
                <a:lnTo>
                  <a:pt x="2051050" y="949223"/>
                </a:lnTo>
                <a:lnTo>
                  <a:pt x="2054352" y="948842"/>
                </a:lnTo>
                <a:lnTo>
                  <a:pt x="2088896" y="943952"/>
                </a:lnTo>
                <a:close/>
              </a:path>
              <a:path w="3100704" h="963295">
                <a:moveTo>
                  <a:pt x="2120392" y="739952"/>
                </a:moveTo>
                <a:lnTo>
                  <a:pt x="2118156" y="730897"/>
                </a:lnTo>
                <a:lnTo>
                  <a:pt x="2118106" y="730681"/>
                </a:lnTo>
                <a:lnTo>
                  <a:pt x="2117344" y="730897"/>
                </a:lnTo>
                <a:lnTo>
                  <a:pt x="2086229" y="737247"/>
                </a:lnTo>
                <a:lnTo>
                  <a:pt x="2081149" y="738136"/>
                </a:lnTo>
                <a:lnTo>
                  <a:pt x="2082673" y="747522"/>
                </a:lnTo>
                <a:lnTo>
                  <a:pt x="2088261" y="746569"/>
                </a:lnTo>
                <a:lnTo>
                  <a:pt x="2119503" y="740156"/>
                </a:lnTo>
                <a:lnTo>
                  <a:pt x="2120392" y="739952"/>
                </a:lnTo>
                <a:close/>
              </a:path>
              <a:path w="3100704" h="963295">
                <a:moveTo>
                  <a:pt x="2131822" y="552081"/>
                </a:moveTo>
                <a:lnTo>
                  <a:pt x="2129155" y="542937"/>
                </a:lnTo>
                <a:lnTo>
                  <a:pt x="2123059" y="544741"/>
                </a:lnTo>
                <a:lnTo>
                  <a:pt x="2097024" y="551561"/>
                </a:lnTo>
                <a:lnTo>
                  <a:pt x="2092706" y="552538"/>
                </a:lnTo>
                <a:lnTo>
                  <a:pt x="2094738" y="561835"/>
                </a:lnTo>
                <a:lnTo>
                  <a:pt x="2099437" y="560781"/>
                </a:lnTo>
                <a:lnTo>
                  <a:pt x="2125726" y="553885"/>
                </a:lnTo>
                <a:lnTo>
                  <a:pt x="2131822" y="552081"/>
                </a:lnTo>
                <a:close/>
              </a:path>
              <a:path w="3100704" h="963295">
                <a:moveTo>
                  <a:pt x="2154809" y="932078"/>
                </a:moveTo>
                <a:lnTo>
                  <a:pt x="2152904" y="922743"/>
                </a:lnTo>
                <a:lnTo>
                  <a:pt x="2126107" y="928116"/>
                </a:lnTo>
                <a:lnTo>
                  <a:pt x="2115693" y="929868"/>
                </a:lnTo>
                <a:lnTo>
                  <a:pt x="2117217" y="939266"/>
                </a:lnTo>
                <a:lnTo>
                  <a:pt x="2128012" y="937463"/>
                </a:lnTo>
                <a:lnTo>
                  <a:pt x="2154809" y="932078"/>
                </a:lnTo>
                <a:close/>
              </a:path>
              <a:path w="3100704" h="963295">
                <a:moveTo>
                  <a:pt x="2185162" y="723112"/>
                </a:moveTo>
                <a:lnTo>
                  <a:pt x="2182368" y="714006"/>
                </a:lnTo>
                <a:lnTo>
                  <a:pt x="2177415" y="715543"/>
                </a:lnTo>
                <a:lnTo>
                  <a:pt x="2147570" y="723696"/>
                </a:lnTo>
                <a:lnTo>
                  <a:pt x="2145919" y="724065"/>
                </a:lnTo>
                <a:lnTo>
                  <a:pt x="2148090" y="732878"/>
                </a:lnTo>
                <a:lnTo>
                  <a:pt x="2148205" y="733323"/>
                </a:lnTo>
                <a:lnTo>
                  <a:pt x="2149983" y="732878"/>
                </a:lnTo>
                <a:lnTo>
                  <a:pt x="2180209" y="724649"/>
                </a:lnTo>
                <a:lnTo>
                  <a:pt x="2185162" y="723112"/>
                </a:lnTo>
                <a:close/>
              </a:path>
              <a:path w="3100704" h="963295">
                <a:moveTo>
                  <a:pt x="2195576" y="531406"/>
                </a:moveTo>
                <a:lnTo>
                  <a:pt x="2192401" y="522439"/>
                </a:lnTo>
                <a:lnTo>
                  <a:pt x="2173986" y="529018"/>
                </a:lnTo>
                <a:lnTo>
                  <a:pt x="2156460" y="534720"/>
                </a:lnTo>
                <a:lnTo>
                  <a:pt x="2159381" y="543775"/>
                </a:lnTo>
                <a:lnTo>
                  <a:pt x="2177161" y="537984"/>
                </a:lnTo>
                <a:lnTo>
                  <a:pt x="2195576" y="531406"/>
                </a:lnTo>
                <a:close/>
              </a:path>
              <a:path w="3100704" h="963295">
                <a:moveTo>
                  <a:pt x="2219985" y="916559"/>
                </a:moveTo>
                <a:lnTo>
                  <a:pt x="2217420" y="907262"/>
                </a:lnTo>
                <a:lnTo>
                  <a:pt x="2195322" y="913130"/>
                </a:lnTo>
                <a:lnTo>
                  <a:pt x="2180717" y="916559"/>
                </a:lnTo>
                <a:lnTo>
                  <a:pt x="2182876" y="925830"/>
                </a:lnTo>
                <a:lnTo>
                  <a:pt x="2197862" y="922337"/>
                </a:lnTo>
                <a:lnTo>
                  <a:pt x="2219566" y="916559"/>
                </a:lnTo>
                <a:lnTo>
                  <a:pt x="2219985" y="916559"/>
                </a:lnTo>
                <a:close/>
              </a:path>
              <a:path w="3100704" h="963295">
                <a:moveTo>
                  <a:pt x="2248662" y="702005"/>
                </a:moveTo>
                <a:lnTo>
                  <a:pt x="2245360" y="693089"/>
                </a:lnTo>
                <a:lnTo>
                  <a:pt x="2235835" y="696683"/>
                </a:lnTo>
                <a:lnTo>
                  <a:pt x="2209546" y="705599"/>
                </a:lnTo>
                <a:lnTo>
                  <a:pt x="2212594" y="714616"/>
                </a:lnTo>
                <a:lnTo>
                  <a:pt x="2239137" y="705599"/>
                </a:lnTo>
                <a:lnTo>
                  <a:pt x="2248662" y="702005"/>
                </a:lnTo>
                <a:close/>
              </a:path>
              <a:path w="3100704" h="963295">
                <a:moveTo>
                  <a:pt x="2257806" y="506361"/>
                </a:moveTo>
                <a:lnTo>
                  <a:pt x="2253869" y="497700"/>
                </a:lnTo>
                <a:lnTo>
                  <a:pt x="2247900" y="500392"/>
                </a:lnTo>
                <a:lnTo>
                  <a:pt x="2223516" y="510527"/>
                </a:lnTo>
                <a:lnTo>
                  <a:pt x="2218944" y="512318"/>
                </a:lnTo>
                <a:lnTo>
                  <a:pt x="2222373" y="521195"/>
                </a:lnTo>
                <a:lnTo>
                  <a:pt x="2227199" y="519328"/>
                </a:lnTo>
                <a:lnTo>
                  <a:pt x="2251837" y="509066"/>
                </a:lnTo>
                <a:lnTo>
                  <a:pt x="2257806" y="506361"/>
                </a:lnTo>
                <a:close/>
              </a:path>
              <a:path w="3100704" h="963295">
                <a:moveTo>
                  <a:pt x="2283968" y="897077"/>
                </a:moveTo>
                <a:lnTo>
                  <a:pt x="2280920" y="888034"/>
                </a:lnTo>
                <a:lnTo>
                  <a:pt x="2262505" y="894168"/>
                </a:lnTo>
                <a:lnTo>
                  <a:pt x="2244852" y="899477"/>
                </a:lnTo>
                <a:lnTo>
                  <a:pt x="2247519" y="908596"/>
                </a:lnTo>
                <a:lnTo>
                  <a:pt x="2265553" y="903211"/>
                </a:lnTo>
                <a:lnTo>
                  <a:pt x="2283968" y="897077"/>
                </a:lnTo>
                <a:close/>
              </a:path>
              <a:path w="3100704" h="963295">
                <a:moveTo>
                  <a:pt x="2310765" y="676948"/>
                </a:moveTo>
                <a:lnTo>
                  <a:pt x="2306955" y="668235"/>
                </a:lnTo>
                <a:lnTo>
                  <a:pt x="2292731" y="674484"/>
                </a:lnTo>
                <a:lnTo>
                  <a:pt x="2271903" y="682917"/>
                </a:lnTo>
                <a:lnTo>
                  <a:pt x="2275586" y="691730"/>
                </a:lnTo>
                <a:lnTo>
                  <a:pt x="2296541" y="683209"/>
                </a:lnTo>
                <a:lnTo>
                  <a:pt x="2310765" y="676948"/>
                </a:lnTo>
                <a:close/>
              </a:path>
              <a:path w="3100704" h="963295">
                <a:moveTo>
                  <a:pt x="2318004" y="477291"/>
                </a:moveTo>
                <a:lnTo>
                  <a:pt x="2313686" y="468820"/>
                </a:lnTo>
                <a:lnTo>
                  <a:pt x="2295525" y="478116"/>
                </a:lnTo>
                <a:lnTo>
                  <a:pt x="2279650" y="485749"/>
                </a:lnTo>
                <a:lnTo>
                  <a:pt x="2283841" y="494334"/>
                </a:lnTo>
                <a:lnTo>
                  <a:pt x="2299970" y="486587"/>
                </a:lnTo>
                <a:lnTo>
                  <a:pt x="2318004" y="477291"/>
                </a:lnTo>
                <a:close/>
              </a:path>
              <a:path w="3100704" h="963295">
                <a:moveTo>
                  <a:pt x="2346833" y="874001"/>
                </a:moveTo>
                <a:lnTo>
                  <a:pt x="2343277" y="865162"/>
                </a:lnTo>
                <a:lnTo>
                  <a:pt x="2327656" y="871410"/>
                </a:lnTo>
                <a:lnTo>
                  <a:pt x="2307844" y="878687"/>
                </a:lnTo>
                <a:lnTo>
                  <a:pt x="2311146" y="887628"/>
                </a:lnTo>
                <a:lnTo>
                  <a:pt x="2331212" y="880249"/>
                </a:lnTo>
                <a:lnTo>
                  <a:pt x="2346833" y="874001"/>
                </a:lnTo>
                <a:close/>
              </a:path>
              <a:path w="3100704" h="963295">
                <a:moveTo>
                  <a:pt x="2371217" y="648220"/>
                </a:moveTo>
                <a:lnTo>
                  <a:pt x="2366899" y="639711"/>
                </a:lnTo>
                <a:lnTo>
                  <a:pt x="2348103" y="649160"/>
                </a:lnTo>
                <a:lnTo>
                  <a:pt x="2332863" y="656424"/>
                </a:lnTo>
                <a:lnTo>
                  <a:pt x="2336927" y="665035"/>
                </a:lnTo>
                <a:lnTo>
                  <a:pt x="2352421" y="657682"/>
                </a:lnTo>
                <a:lnTo>
                  <a:pt x="2371217" y="648220"/>
                </a:lnTo>
                <a:close/>
              </a:path>
              <a:path w="3100704" h="963295">
                <a:moveTo>
                  <a:pt x="2376551" y="444601"/>
                </a:moveTo>
                <a:lnTo>
                  <a:pt x="2371471" y="436473"/>
                </a:lnTo>
                <a:lnTo>
                  <a:pt x="2364994" y="440474"/>
                </a:lnTo>
                <a:lnTo>
                  <a:pt x="2338578" y="455180"/>
                </a:lnTo>
                <a:lnTo>
                  <a:pt x="2343150" y="463499"/>
                </a:lnTo>
                <a:lnTo>
                  <a:pt x="2369947" y="448602"/>
                </a:lnTo>
                <a:lnTo>
                  <a:pt x="2376551" y="444601"/>
                </a:lnTo>
                <a:close/>
              </a:path>
              <a:path w="3100704" h="963295">
                <a:moveTo>
                  <a:pt x="2408301" y="847623"/>
                </a:moveTo>
                <a:lnTo>
                  <a:pt x="2404364" y="838987"/>
                </a:lnTo>
                <a:lnTo>
                  <a:pt x="2391283" y="845032"/>
                </a:lnTo>
                <a:lnTo>
                  <a:pt x="2369566" y="854329"/>
                </a:lnTo>
                <a:lnTo>
                  <a:pt x="2373376" y="863079"/>
                </a:lnTo>
                <a:lnTo>
                  <a:pt x="2395220" y="853668"/>
                </a:lnTo>
                <a:lnTo>
                  <a:pt x="2408301" y="847623"/>
                </a:lnTo>
                <a:close/>
              </a:path>
              <a:path w="3100704" h="963295">
                <a:moveTo>
                  <a:pt x="2430018" y="616242"/>
                </a:moveTo>
                <a:lnTo>
                  <a:pt x="2425319" y="607961"/>
                </a:lnTo>
                <a:lnTo>
                  <a:pt x="2402205" y="621080"/>
                </a:lnTo>
                <a:lnTo>
                  <a:pt x="2392172" y="626478"/>
                </a:lnTo>
                <a:lnTo>
                  <a:pt x="2396617" y="634873"/>
                </a:lnTo>
                <a:lnTo>
                  <a:pt x="2406904" y="629361"/>
                </a:lnTo>
                <a:lnTo>
                  <a:pt x="2430018" y="616242"/>
                </a:lnTo>
                <a:close/>
              </a:path>
              <a:path w="3100704" h="963295">
                <a:moveTo>
                  <a:pt x="2433066" y="409067"/>
                </a:moveTo>
                <a:lnTo>
                  <a:pt x="2427859" y="401142"/>
                </a:lnTo>
                <a:lnTo>
                  <a:pt x="2410206" y="412851"/>
                </a:lnTo>
                <a:lnTo>
                  <a:pt x="2395855" y="421563"/>
                </a:lnTo>
                <a:lnTo>
                  <a:pt x="2400935" y="429691"/>
                </a:lnTo>
                <a:lnTo>
                  <a:pt x="2415413" y="420789"/>
                </a:lnTo>
                <a:lnTo>
                  <a:pt x="2433066" y="409067"/>
                </a:lnTo>
                <a:close/>
              </a:path>
              <a:path w="3100704" h="963295">
                <a:moveTo>
                  <a:pt x="2468372" y="818210"/>
                </a:moveTo>
                <a:lnTo>
                  <a:pt x="2464054" y="809777"/>
                </a:lnTo>
                <a:lnTo>
                  <a:pt x="2453259" y="815416"/>
                </a:lnTo>
                <a:lnTo>
                  <a:pt x="2430018" y="826833"/>
                </a:lnTo>
                <a:lnTo>
                  <a:pt x="2434209" y="835380"/>
                </a:lnTo>
                <a:lnTo>
                  <a:pt x="2457704" y="823849"/>
                </a:lnTo>
                <a:lnTo>
                  <a:pt x="2468372" y="818210"/>
                </a:lnTo>
                <a:close/>
              </a:path>
              <a:path w="3100704" h="963295">
                <a:moveTo>
                  <a:pt x="2487168" y="581317"/>
                </a:moveTo>
                <a:lnTo>
                  <a:pt x="2481961" y="573354"/>
                </a:lnTo>
                <a:lnTo>
                  <a:pt x="2455037" y="590232"/>
                </a:lnTo>
                <a:lnTo>
                  <a:pt x="2449703" y="593407"/>
                </a:lnTo>
                <a:lnTo>
                  <a:pt x="2454656" y="601586"/>
                </a:lnTo>
                <a:lnTo>
                  <a:pt x="2460117" y="598297"/>
                </a:lnTo>
                <a:lnTo>
                  <a:pt x="2487168" y="581317"/>
                </a:lnTo>
                <a:close/>
              </a:path>
              <a:path w="3100704" h="963295">
                <a:moveTo>
                  <a:pt x="2488184" y="371144"/>
                </a:moveTo>
                <a:lnTo>
                  <a:pt x="2482596" y="363385"/>
                </a:lnTo>
                <a:lnTo>
                  <a:pt x="2454402" y="383514"/>
                </a:lnTo>
                <a:lnTo>
                  <a:pt x="2451608" y="385343"/>
                </a:lnTo>
                <a:lnTo>
                  <a:pt x="2456942" y="393280"/>
                </a:lnTo>
                <a:lnTo>
                  <a:pt x="2459990" y="391261"/>
                </a:lnTo>
                <a:lnTo>
                  <a:pt x="2488184" y="371144"/>
                </a:lnTo>
                <a:close/>
              </a:path>
              <a:path w="3100704" h="963295">
                <a:moveTo>
                  <a:pt x="2527046" y="786028"/>
                </a:moveTo>
                <a:lnTo>
                  <a:pt x="2522220" y="777798"/>
                </a:lnTo>
                <a:lnTo>
                  <a:pt x="2513711" y="782751"/>
                </a:lnTo>
                <a:lnTo>
                  <a:pt x="2489073" y="796417"/>
                </a:lnTo>
                <a:lnTo>
                  <a:pt x="2493772" y="804760"/>
                </a:lnTo>
                <a:lnTo>
                  <a:pt x="2518537" y="790981"/>
                </a:lnTo>
                <a:lnTo>
                  <a:pt x="2527046" y="786028"/>
                </a:lnTo>
                <a:close/>
              </a:path>
              <a:path w="3100704" h="963295">
                <a:moveTo>
                  <a:pt x="2541651" y="331228"/>
                </a:moveTo>
                <a:lnTo>
                  <a:pt x="2535936" y="323634"/>
                </a:lnTo>
                <a:lnTo>
                  <a:pt x="2505583" y="346646"/>
                </a:lnTo>
                <a:lnTo>
                  <a:pt x="2511298" y="354241"/>
                </a:lnTo>
                <a:lnTo>
                  <a:pt x="2541651" y="331228"/>
                </a:lnTo>
                <a:close/>
              </a:path>
              <a:path w="3100704" h="963295">
                <a:moveTo>
                  <a:pt x="2542413" y="543902"/>
                </a:moveTo>
                <a:lnTo>
                  <a:pt x="2537079" y="536079"/>
                </a:lnTo>
                <a:lnTo>
                  <a:pt x="2506726" y="557123"/>
                </a:lnTo>
                <a:lnTo>
                  <a:pt x="2505837" y="557720"/>
                </a:lnTo>
                <a:lnTo>
                  <a:pt x="2511044" y="565696"/>
                </a:lnTo>
                <a:lnTo>
                  <a:pt x="2512187" y="564934"/>
                </a:lnTo>
                <a:lnTo>
                  <a:pt x="2542413" y="543902"/>
                </a:lnTo>
                <a:close/>
              </a:path>
              <a:path w="3100704" h="963295">
                <a:moveTo>
                  <a:pt x="2584196" y="751370"/>
                </a:moveTo>
                <a:lnTo>
                  <a:pt x="2579116" y="743343"/>
                </a:lnTo>
                <a:lnTo>
                  <a:pt x="2573020" y="747229"/>
                </a:lnTo>
                <a:lnTo>
                  <a:pt x="2546731" y="763397"/>
                </a:lnTo>
                <a:lnTo>
                  <a:pt x="2551811" y="771499"/>
                </a:lnTo>
                <a:lnTo>
                  <a:pt x="2578100" y="755256"/>
                </a:lnTo>
                <a:lnTo>
                  <a:pt x="2584196" y="751370"/>
                </a:lnTo>
                <a:close/>
              </a:path>
              <a:path w="3100704" h="963295">
                <a:moveTo>
                  <a:pt x="2594102" y="289610"/>
                </a:moveTo>
                <a:lnTo>
                  <a:pt x="2588006" y="282282"/>
                </a:lnTo>
                <a:lnTo>
                  <a:pt x="2582926" y="286473"/>
                </a:lnTo>
                <a:lnTo>
                  <a:pt x="2558288" y="306031"/>
                </a:lnTo>
                <a:lnTo>
                  <a:pt x="2564257" y="313486"/>
                </a:lnTo>
                <a:lnTo>
                  <a:pt x="2589022" y="293801"/>
                </a:lnTo>
                <a:lnTo>
                  <a:pt x="2594102" y="289610"/>
                </a:lnTo>
                <a:close/>
              </a:path>
              <a:path w="3100704" h="963295">
                <a:moveTo>
                  <a:pt x="2596515" y="504609"/>
                </a:moveTo>
                <a:lnTo>
                  <a:pt x="2590800" y="496976"/>
                </a:lnTo>
                <a:lnTo>
                  <a:pt x="2560320" y="519772"/>
                </a:lnTo>
                <a:lnTo>
                  <a:pt x="2566035" y="527405"/>
                </a:lnTo>
                <a:lnTo>
                  <a:pt x="2596515" y="504609"/>
                </a:lnTo>
                <a:close/>
              </a:path>
              <a:path w="3100704" h="963295">
                <a:moveTo>
                  <a:pt x="2640076" y="714616"/>
                </a:moveTo>
                <a:lnTo>
                  <a:pt x="2634615" y="706793"/>
                </a:lnTo>
                <a:lnTo>
                  <a:pt x="2630932" y="709320"/>
                </a:lnTo>
                <a:lnTo>
                  <a:pt x="2603119" y="727964"/>
                </a:lnTo>
                <a:lnTo>
                  <a:pt x="2608326" y="735888"/>
                </a:lnTo>
                <a:lnTo>
                  <a:pt x="2636393" y="717143"/>
                </a:lnTo>
                <a:lnTo>
                  <a:pt x="2640076" y="714616"/>
                </a:lnTo>
                <a:close/>
              </a:path>
              <a:path w="3100704" h="963295">
                <a:moveTo>
                  <a:pt x="2645283" y="246786"/>
                </a:moveTo>
                <a:lnTo>
                  <a:pt x="2639060" y="239547"/>
                </a:lnTo>
                <a:lnTo>
                  <a:pt x="2624709" y="251841"/>
                </a:lnTo>
                <a:lnTo>
                  <a:pt x="2609977" y="264045"/>
                </a:lnTo>
                <a:lnTo>
                  <a:pt x="2616073" y="271373"/>
                </a:lnTo>
                <a:lnTo>
                  <a:pt x="2630932" y="259080"/>
                </a:lnTo>
                <a:lnTo>
                  <a:pt x="2645283" y="246786"/>
                </a:lnTo>
                <a:close/>
              </a:path>
              <a:path w="3100704" h="963295">
                <a:moveTo>
                  <a:pt x="2649220" y="463537"/>
                </a:moveTo>
                <a:lnTo>
                  <a:pt x="2643251" y="456082"/>
                </a:lnTo>
                <a:lnTo>
                  <a:pt x="2613406" y="479780"/>
                </a:lnTo>
                <a:lnTo>
                  <a:pt x="2619375" y="487235"/>
                </a:lnTo>
                <a:lnTo>
                  <a:pt x="2649220" y="463537"/>
                </a:lnTo>
                <a:close/>
              </a:path>
              <a:path w="3100704" h="963295">
                <a:moveTo>
                  <a:pt x="2694432" y="675805"/>
                </a:moveTo>
                <a:lnTo>
                  <a:pt x="2688844" y="668121"/>
                </a:lnTo>
                <a:lnTo>
                  <a:pt x="2658110" y="690486"/>
                </a:lnTo>
                <a:lnTo>
                  <a:pt x="2663571" y="698309"/>
                </a:lnTo>
                <a:lnTo>
                  <a:pt x="2665222" y="697179"/>
                </a:lnTo>
                <a:lnTo>
                  <a:pt x="2694432" y="675805"/>
                </a:lnTo>
                <a:close/>
              </a:path>
              <a:path w="3100704" h="963295">
                <a:moveTo>
                  <a:pt x="2695702" y="203111"/>
                </a:moveTo>
                <a:lnTo>
                  <a:pt x="2689479" y="195961"/>
                </a:lnTo>
                <a:lnTo>
                  <a:pt x="2666111" y="216446"/>
                </a:lnTo>
                <a:lnTo>
                  <a:pt x="2660777" y="220980"/>
                </a:lnTo>
                <a:lnTo>
                  <a:pt x="2667000" y="228219"/>
                </a:lnTo>
                <a:lnTo>
                  <a:pt x="2672334" y="223608"/>
                </a:lnTo>
                <a:lnTo>
                  <a:pt x="2695702" y="203111"/>
                </a:lnTo>
                <a:close/>
              </a:path>
              <a:path w="3100704" h="963295">
                <a:moveTo>
                  <a:pt x="2700782" y="421144"/>
                </a:moveTo>
                <a:lnTo>
                  <a:pt x="2694686" y="413816"/>
                </a:lnTo>
                <a:lnTo>
                  <a:pt x="2665476" y="438175"/>
                </a:lnTo>
                <a:lnTo>
                  <a:pt x="2671445" y="445503"/>
                </a:lnTo>
                <a:lnTo>
                  <a:pt x="2700782" y="421144"/>
                </a:lnTo>
                <a:close/>
              </a:path>
              <a:path w="3100704" h="963295">
                <a:moveTo>
                  <a:pt x="2745613" y="158838"/>
                </a:moveTo>
                <a:lnTo>
                  <a:pt x="2739263" y="151726"/>
                </a:lnTo>
                <a:lnTo>
                  <a:pt x="2710815" y="177101"/>
                </a:lnTo>
                <a:lnTo>
                  <a:pt x="2717165" y="184213"/>
                </a:lnTo>
                <a:lnTo>
                  <a:pt x="2745613" y="158838"/>
                </a:lnTo>
                <a:close/>
              </a:path>
              <a:path w="3100704" h="963295">
                <a:moveTo>
                  <a:pt x="2747772" y="635635"/>
                </a:moveTo>
                <a:lnTo>
                  <a:pt x="2741930" y="628103"/>
                </a:lnTo>
                <a:lnTo>
                  <a:pt x="2716022" y="648233"/>
                </a:lnTo>
                <a:lnTo>
                  <a:pt x="2711831" y="651256"/>
                </a:lnTo>
                <a:lnTo>
                  <a:pt x="2717546" y="658952"/>
                </a:lnTo>
                <a:lnTo>
                  <a:pt x="2721864" y="655751"/>
                </a:lnTo>
                <a:lnTo>
                  <a:pt x="2747772" y="635635"/>
                </a:lnTo>
                <a:close/>
              </a:path>
              <a:path w="3100704" h="963295">
                <a:moveTo>
                  <a:pt x="2751455" y="377571"/>
                </a:moveTo>
                <a:lnTo>
                  <a:pt x="2745105" y="370382"/>
                </a:lnTo>
                <a:lnTo>
                  <a:pt x="2716403" y="395363"/>
                </a:lnTo>
                <a:lnTo>
                  <a:pt x="2722626" y="402551"/>
                </a:lnTo>
                <a:lnTo>
                  <a:pt x="2751455" y="377571"/>
                </a:lnTo>
                <a:close/>
              </a:path>
              <a:path w="3100704" h="963295">
                <a:moveTo>
                  <a:pt x="2795397" y="114427"/>
                </a:moveTo>
                <a:lnTo>
                  <a:pt x="2789047" y="107327"/>
                </a:lnTo>
                <a:lnTo>
                  <a:pt x="2760599" y="132702"/>
                </a:lnTo>
                <a:lnTo>
                  <a:pt x="2766949" y="139801"/>
                </a:lnTo>
                <a:lnTo>
                  <a:pt x="2795397" y="114427"/>
                </a:lnTo>
                <a:close/>
              </a:path>
              <a:path w="3100704" h="963295">
                <a:moveTo>
                  <a:pt x="2800096" y="594156"/>
                </a:moveTo>
                <a:lnTo>
                  <a:pt x="2794127" y="586765"/>
                </a:lnTo>
                <a:lnTo>
                  <a:pt x="2771521" y="605155"/>
                </a:lnTo>
                <a:lnTo>
                  <a:pt x="2764536" y="610590"/>
                </a:lnTo>
                <a:lnTo>
                  <a:pt x="2770378" y="618121"/>
                </a:lnTo>
                <a:lnTo>
                  <a:pt x="2777617" y="612533"/>
                </a:lnTo>
                <a:lnTo>
                  <a:pt x="2800096" y="594156"/>
                </a:lnTo>
                <a:close/>
              </a:path>
              <a:path w="3100704" h="963295">
                <a:moveTo>
                  <a:pt x="2801239" y="333095"/>
                </a:moveTo>
                <a:lnTo>
                  <a:pt x="2794889" y="326009"/>
                </a:lnTo>
                <a:lnTo>
                  <a:pt x="2766441" y="351472"/>
                </a:lnTo>
                <a:lnTo>
                  <a:pt x="2772791" y="358559"/>
                </a:lnTo>
                <a:lnTo>
                  <a:pt x="2801239" y="333095"/>
                </a:lnTo>
                <a:close/>
              </a:path>
              <a:path w="3100704" h="963295">
                <a:moveTo>
                  <a:pt x="2850515" y="288099"/>
                </a:moveTo>
                <a:lnTo>
                  <a:pt x="2844038" y="281076"/>
                </a:lnTo>
                <a:lnTo>
                  <a:pt x="2815971" y="306806"/>
                </a:lnTo>
                <a:lnTo>
                  <a:pt x="2822321" y="313829"/>
                </a:lnTo>
                <a:lnTo>
                  <a:pt x="2850515" y="288099"/>
                </a:lnTo>
                <a:close/>
              </a:path>
              <a:path w="3100704" h="963295">
                <a:moveTo>
                  <a:pt x="2851531" y="551573"/>
                </a:moveTo>
                <a:lnTo>
                  <a:pt x="2845435" y="544322"/>
                </a:lnTo>
                <a:lnTo>
                  <a:pt x="2826385" y="560451"/>
                </a:lnTo>
                <a:lnTo>
                  <a:pt x="2816225" y="568718"/>
                </a:lnTo>
                <a:lnTo>
                  <a:pt x="2822321" y="576110"/>
                </a:lnTo>
                <a:lnTo>
                  <a:pt x="2832608" y="567702"/>
                </a:lnTo>
                <a:lnTo>
                  <a:pt x="2851531" y="551573"/>
                </a:lnTo>
                <a:close/>
              </a:path>
              <a:path w="3100704" h="963295">
                <a:moveTo>
                  <a:pt x="2899156" y="242519"/>
                </a:moveTo>
                <a:lnTo>
                  <a:pt x="2892679" y="235572"/>
                </a:lnTo>
                <a:lnTo>
                  <a:pt x="2864866" y="261620"/>
                </a:lnTo>
                <a:lnTo>
                  <a:pt x="2871343" y="268566"/>
                </a:lnTo>
                <a:lnTo>
                  <a:pt x="2899156" y="242519"/>
                </a:lnTo>
                <a:close/>
              </a:path>
              <a:path w="3100704" h="963295">
                <a:moveTo>
                  <a:pt x="2902204" y="508101"/>
                </a:moveTo>
                <a:lnTo>
                  <a:pt x="2895981" y="500938"/>
                </a:lnTo>
                <a:lnTo>
                  <a:pt x="2880614" y="514388"/>
                </a:lnTo>
                <a:lnTo>
                  <a:pt x="2867152" y="525805"/>
                </a:lnTo>
                <a:lnTo>
                  <a:pt x="2873375" y="533057"/>
                </a:lnTo>
                <a:lnTo>
                  <a:pt x="2886837" y="521550"/>
                </a:lnTo>
                <a:lnTo>
                  <a:pt x="2902204" y="508101"/>
                </a:lnTo>
                <a:close/>
              </a:path>
              <a:path w="3100704" h="963295">
                <a:moveTo>
                  <a:pt x="2947797" y="196938"/>
                </a:moveTo>
                <a:lnTo>
                  <a:pt x="2941320" y="189979"/>
                </a:lnTo>
                <a:lnTo>
                  <a:pt x="2913507" y="216027"/>
                </a:lnTo>
                <a:lnTo>
                  <a:pt x="2919984" y="222986"/>
                </a:lnTo>
                <a:lnTo>
                  <a:pt x="2947797" y="196938"/>
                </a:lnTo>
                <a:close/>
              </a:path>
              <a:path w="3100704" h="963295">
                <a:moveTo>
                  <a:pt x="2952242" y="463981"/>
                </a:moveTo>
                <a:lnTo>
                  <a:pt x="2945892" y="456895"/>
                </a:lnTo>
                <a:lnTo>
                  <a:pt x="2934335" y="467283"/>
                </a:lnTo>
                <a:lnTo>
                  <a:pt x="2917444" y="482104"/>
                </a:lnTo>
                <a:lnTo>
                  <a:pt x="2923667" y="489267"/>
                </a:lnTo>
                <a:lnTo>
                  <a:pt x="2940685" y="474370"/>
                </a:lnTo>
                <a:lnTo>
                  <a:pt x="2952242" y="463981"/>
                </a:lnTo>
                <a:close/>
              </a:path>
              <a:path w="3100704" h="963295">
                <a:moveTo>
                  <a:pt x="3001962" y="419404"/>
                </a:moveTo>
                <a:lnTo>
                  <a:pt x="2995422" y="412305"/>
                </a:lnTo>
                <a:lnTo>
                  <a:pt x="2987675" y="419404"/>
                </a:lnTo>
                <a:lnTo>
                  <a:pt x="2967228" y="437807"/>
                </a:lnTo>
                <a:lnTo>
                  <a:pt x="2973578" y="444893"/>
                </a:lnTo>
                <a:lnTo>
                  <a:pt x="2994152" y="426427"/>
                </a:lnTo>
                <a:lnTo>
                  <a:pt x="3001810" y="419404"/>
                </a:lnTo>
                <a:lnTo>
                  <a:pt x="3001962" y="419404"/>
                </a:lnTo>
                <a:close/>
              </a:path>
              <a:path w="3100704" h="963295">
                <a:moveTo>
                  <a:pt x="3051048" y="374294"/>
                </a:moveTo>
                <a:lnTo>
                  <a:pt x="3044571" y="367271"/>
                </a:lnTo>
                <a:lnTo>
                  <a:pt x="3016504" y="393014"/>
                </a:lnTo>
                <a:lnTo>
                  <a:pt x="3022981" y="400024"/>
                </a:lnTo>
                <a:lnTo>
                  <a:pt x="3051048" y="374294"/>
                </a:lnTo>
                <a:close/>
              </a:path>
              <a:path w="3100704" h="963295">
                <a:moveTo>
                  <a:pt x="3100197" y="329272"/>
                </a:moveTo>
                <a:lnTo>
                  <a:pt x="3093720" y="322249"/>
                </a:lnTo>
                <a:lnTo>
                  <a:pt x="3065653" y="347980"/>
                </a:lnTo>
                <a:lnTo>
                  <a:pt x="3072130" y="355003"/>
                </a:lnTo>
                <a:lnTo>
                  <a:pt x="3100197" y="329272"/>
                </a:lnTo>
                <a:close/>
              </a:path>
            </a:pathLst>
          </a:custGeom>
          <a:solidFill>
            <a:srgbClr val="4F81BC"/>
          </a:solidFill>
        </p:spPr>
        <p:txBody>
          <a:bodyPr wrap="square" lIns="0" tIns="0" rIns="0" bIns="0" rtlCol="0"/>
          <a:lstStyle/>
          <a:p>
            <a:endParaRPr/>
          </a:p>
        </p:txBody>
      </p:sp>
      <p:sp>
        <p:nvSpPr>
          <p:cNvPr id="91" name="object 66"/>
          <p:cNvSpPr txBox="1"/>
          <p:nvPr/>
        </p:nvSpPr>
        <p:spPr>
          <a:xfrm>
            <a:off x="5937250" y="6591706"/>
            <a:ext cx="2840355" cy="208279"/>
          </a:xfrm>
          <a:prstGeom prst="rect">
            <a:avLst/>
          </a:prstGeom>
        </p:spPr>
        <p:txBody>
          <a:bodyPr vert="horz" wrap="square" lIns="0" tIns="12700" rIns="0" bIns="0" rtlCol="0">
            <a:spAutoFit/>
          </a:bodyPr>
          <a:lstStyle/>
          <a:p>
            <a:pPr marL="12700">
              <a:lnSpc>
                <a:spcPct val="100000"/>
              </a:lnSpc>
              <a:spcBef>
                <a:spcPts val="100"/>
              </a:spcBef>
            </a:pPr>
            <a:r>
              <a:rPr sz="1200" b="1" dirty="0">
                <a:solidFill>
                  <a:srgbClr val="17375E"/>
                </a:solidFill>
                <a:latin typeface="Calibri"/>
                <a:cs typeface="Calibri"/>
              </a:rPr>
              <a:t>Scale</a:t>
            </a:r>
            <a:r>
              <a:rPr sz="1200" b="1" spc="-30" dirty="0">
                <a:solidFill>
                  <a:srgbClr val="17375E"/>
                </a:solidFill>
                <a:latin typeface="Calibri"/>
                <a:cs typeface="Calibri"/>
              </a:rPr>
              <a:t> </a:t>
            </a:r>
            <a:r>
              <a:rPr sz="1200" b="1" dirty="0">
                <a:solidFill>
                  <a:srgbClr val="17375E"/>
                </a:solidFill>
                <a:latin typeface="Calibri"/>
                <a:cs typeface="Calibri"/>
              </a:rPr>
              <a:t>to</a:t>
            </a:r>
            <a:r>
              <a:rPr sz="1200" b="1" spc="-10" dirty="0">
                <a:solidFill>
                  <a:srgbClr val="17375E"/>
                </a:solidFill>
                <a:latin typeface="Calibri"/>
                <a:cs typeface="Calibri"/>
              </a:rPr>
              <a:t> highly-</a:t>
            </a:r>
            <a:r>
              <a:rPr sz="1200" b="1" dirty="0">
                <a:solidFill>
                  <a:srgbClr val="17375E"/>
                </a:solidFill>
                <a:latin typeface="Calibri"/>
                <a:cs typeface="Calibri"/>
              </a:rPr>
              <a:t>available,</a:t>
            </a:r>
            <a:r>
              <a:rPr sz="1200" b="1" spc="-15" dirty="0">
                <a:solidFill>
                  <a:srgbClr val="17375E"/>
                </a:solidFill>
                <a:latin typeface="Calibri"/>
                <a:cs typeface="Calibri"/>
              </a:rPr>
              <a:t> </a:t>
            </a:r>
            <a:r>
              <a:rPr sz="1200" b="1" dirty="0">
                <a:solidFill>
                  <a:srgbClr val="17375E"/>
                </a:solidFill>
                <a:latin typeface="Calibri"/>
                <a:cs typeface="Calibri"/>
              </a:rPr>
              <a:t>global data</a:t>
            </a:r>
            <a:r>
              <a:rPr sz="1200" b="1" spc="-10" dirty="0">
                <a:solidFill>
                  <a:srgbClr val="17375E"/>
                </a:solidFill>
                <a:latin typeface="Calibri"/>
                <a:cs typeface="Calibri"/>
              </a:rPr>
              <a:t> sharing</a:t>
            </a:r>
            <a:endParaRPr sz="1200">
              <a:latin typeface="Calibri"/>
              <a:cs typeface="Calibri"/>
            </a:endParaRPr>
          </a:p>
        </p:txBody>
      </p:sp>
      <p:sp>
        <p:nvSpPr>
          <p:cNvPr id="92" name="Rectangle 5">
            <a:extLst>
              <a:ext uri="{FF2B5EF4-FFF2-40B4-BE49-F238E27FC236}">
                <a16:creationId xmlns:a16="http://schemas.microsoft.com/office/drawing/2014/main" xmlns="" id="{700F0E71-DF08-3A7C-DBA4-85F60378B09A}"/>
              </a:ext>
            </a:extLst>
          </p:cNvPr>
          <p:cNvSpPr/>
          <p:nvPr/>
        </p:nvSpPr>
        <p:spPr>
          <a:xfrm>
            <a:off x="-53788" y="-13415"/>
            <a:ext cx="12245788" cy="734218"/>
          </a:xfrm>
          <a:prstGeom prst="rect">
            <a:avLst/>
          </a:prstGeom>
          <a:solidFill>
            <a:srgbClr val="034D9E"/>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a-ET" sz="3200" b="1" i="0" u="none" strike="noStrike" kern="1200" cap="none" spc="0" normalizeH="0" baseline="0" noProof="0" dirty="0" smtClean="0">
                <a:ln>
                  <a:noFill/>
                </a:ln>
                <a:solidFill>
                  <a:prstClr val="white"/>
                </a:solidFill>
                <a:effectLst/>
                <a:uLnTx/>
                <a:uFillTx/>
                <a:latin typeface="Calibri"/>
                <a:ea typeface="+mn-ea"/>
                <a:cs typeface="+mn-cs"/>
              </a:rPr>
              <a:t>WI</a:t>
            </a:r>
            <a:r>
              <a:rPr lang="en-US" sz="3200" b="1" noProof="0" dirty="0" smtClean="0">
                <a:solidFill>
                  <a:prstClr val="white"/>
                </a:solidFill>
                <a:latin typeface="Calibri"/>
              </a:rPr>
              <a:t>S2 Components: Global Services</a:t>
            </a:r>
            <a:endParaRPr kumimoji="0" lang="aa-ET" sz="3200" b="1"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258214593"/>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5585CC5CA741C488DCE8014D9DA0253" ma:contentTypeVersion="17" ma:contentTypeDescription="Create a new document." ma:contentTypeScope="" ma:versionID="beb44114a97e3a05714e501070f74285">
  <xsd:schema xmlns:xsd="http://www.w3.org/2001/XMLSchema" xmlns:xs="http://www.w3.org/2001/XMLSchema" xmlns:p="http://schemas.microsoft.com/office/2006/metadata/properties" xmlns:ns3="07df4b02-2634-4913-b2a1-f788f994a0fa" xmlns:ns4="fd0d016c-c8c6-419f-8b19-58ce7732d002" targetNamespace="http://schemas.microsoft.com/office/2006/metadata/properties" ma:root="true" ma:fieldsID="43dfb435d6eea3e0b687d1f99d3e3fc1" ns3:_="" ns4:_="">
    <xsd:import namespace="07df4b02-2634-4913-b2a1-f788f994a0fa"/>
    <xsd:import namespace="fd0d016c-c8c6-419f-8b19-58ce7732d002"/>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4:SharedWithUsers" minOccurs="0"/>
                <xsd:element ref="ns4:SharedWithDetails" minOccurs="0"/>
                <xsd:element ref="ns4:SharingHintHash" minOccurs="0"/>
                <xsd:element ref="ns3:MediaServiceDateTaken" minOccurs="0"/>
                <xsd:element ref="ns3:MediaLengthInSeconds" minOccurs="0"/>
                <xsd:element ref="ns3:MediaServiceOCR" minOccurs="0"/>
                <xsd:element ref="ns3:_activity" minOccurs="0"/>
                <xsd:element ref="ns3:MediaServiceObjectDetectorVersions" minOccurs="0"/>
                <xsd:element ref="ns3:MediaServiceSystemTag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7df4b02-2634-4913-b2a1-f788f994a0f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OCR" ma:index="20" nillable="true" ma:displayName="Extracted Text" ma:internalName="MediaServiceOCR" ma:readOnly="true">
      <xsd:simpleType>
        <xsd:restriction base="dms:Note">
          <xsd:maxLength value="255"/>
        </xsd:restriction>
      </xsd:simpleType>
    </xsd:element>
    <xsd:element name="_activity" ma:index="21" nillable="true" ma:displayName="_activity" ma:hidden="true" ma:internalName="_activity">
      <xsd:simpleType>
        <xsd:restriction base="dms:Note"/>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ystemTags" ma:index="23" nillable="true" ma:displayName="MediaServiceSystemTags" ma:hidden="true" ma:internalName="MediaServiceSystemTags" ma:readOnly="true">
      <xsd:simpleType>
        <xsd:restriction base="dms:Note"/>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d0d016c-c8c6-419f-8b19-58ce7732d002"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SharingHintHash" ma:index="17"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07df4b02-2634-4913-b2a1-f788f994a0fa" xsi:nil="true"/>
  </documentManagement>
</p:properties>
</file>

<file path=customXml/itemProps1.xml><?xml version="1.0" encoding="utf-8"?>
<ds:datastoreItem xmlns:ds="http://schemas.openxmlformats.org/officeDocument/2006/customXml" ds:itemID="{6DB01859-7AF9-49AC-83AE-2247BBB95E7C}">
  <ds:schemaRefs>
    <ds:schemaRef ds:uri="07df4b02-2634-4913-b2a1-f788f994a0fa"/>
    <ds:schemaRef ds:uri="fd0d016c-c8c6-419f-8b19-58ce7732d00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F727FCF3-D210-4447-9999-135BE84AA52C}">
  <ds:schemaRefs>
    <ds:schemaRef ds:uri="http://schemas.microsoft.com/sharepoint/v3/contenttype/forms"/>
  </ds:schemaRefs>
</ds:datastoreItem>
</file>

<file path=customXml/itemProps3.xml><?xml version="1.0" encoding="utf-8"?>
<ds:datastoreItem xmlns:ds="http://schemas.openxmlformats.org/officeDocument/2006/customXml" ds:itemID="{4FA777BE-1691-46D3-B5EF-D93DCFCAC224}">
  <ds:schemaRefs>
    <ds:schemaRef ds:uri="http://purl.org/dc/terms/"/>
    <ds:schemaRef ds:uri="http://schemas.openxmlformats.org/package/2006/metadata/core-properties"/>
    <ds:schemaRef ds:uri="http://purl.org/dc/elements/1.1/"/>
    <ds:schemaRef ds:uri="http://www.w3.org/XML/1998/namespace"/>
    <ds:schemaRef ds:uri="http://schemas.microsoft.com/office/2006/documentManagement/types"/>
    <ds:schemaRef ds:uri="http://schemas.microsoft.com/office/infopath/2007/PartnerControls"/>
    <ds:schemaRef ds:uri="07df4b02-2634-4913-b2a1-f788f994a0fa"/>
    <ds:schemaRef ds:uri="fd0d016c-c8c6-419f-8b19-58ce7732d002"/>
    <ds:schemaRef ds:uri="http://schemas.microsoft.com/office/2006/metadata/properties"/>
    <ds:schemaRef ds:uri="http://purl.org/dc/dcmitype/"/>
  </ds:schemaRefs>
</ds:datastoreItem>
</file>

<file path=docMetadata/LabelInfo.xml><?xml version="1.0" encoding="utf-8"?>
<clbl:labelList xmlns:clbl="http://schemas.microsoft.com/office/2020/mipLabelMetadata">
  <clbl:label id="{e962d134-526b-49fe-8fc7-dd80537250d0}" enabled="1" method="Standard" siteId="{eaa6be54-4687-40c4-9827-c044bd8e8d3c}" removed="0"/>
</clbl:labelList>
</file>

<file path=docProps/app.xml><?xml version="1.0" encoding="utf-8"?>
<Properties xmlns="http://schemas.openxmlformats.org/officeDocument/2006/extended-properties" xmlns:vt="http://schemas.openxmlformats.org/officeDocument/2006/docPropsVTypes">
  <Template>WMO2016_Powerpoint_WIDESCREEN_dark_en_fr</Template>
  <TotalTime>696</TotalTime>
  <Words>1495</Words>
  <Application>Microsoft Office PowerPoint</Application>
  <PresentationFormat>宽屏</PresentationFormat>
  <Paragraphs>265</Paragraphs>
  <Slides>17</Slides>
  <Notes>7</Notes>
  <HiddenSlides>0</HiddenSlides>
  <MMClips>0</MMClips>
  <ScaleCrop>false</ScaleCrop>
  <HeadingPairs>
    <vt:vector size="6" baseType="variant">
      <vt:variant>
        <vt:lpstr>已用的字体</vt:lpstr>
      </vt:variant>
      <vt:variant>
        <vt:i4>15</vt:i4>
      </vt:variant>
      <vt:variant>
        <vt:lpstr>主题</vt:lpstr>
      </vt:variant>
      <vt:variant>
        <vt:i4>1</vt:i4>
      </vt:variant>
      <vt:variant>
        <vt:lpstr>幻灯片标题</vt:lpstr>
      </vt:variant>
      <vt:variant>
        <vt:i4>17</vt:i4>
      </vt:variant>
    </vt:vector>
  </HeadingPairs>
  <TitlesOfParts>
    <vt:vector size="33" baseType="lpstr">
      <vt:lpstr>Aptos</vt:lpstr>
      <vt:lpstr>Aptos Display</vt:lpstr>
      <vt:lpstr>Arial MT</vt:lpstr>
      <vt:lpstr>游ゴシック Light</vt:lpstr>
      <vt:lpstr>等线</vt:lpstr>
      <vt:lpstr>等线 Light</vt:lpstr>
      <vt:lpstr>微软雅黑</vt:lpstr>
      <vt:lpstr>幼圆</vt:lpstr>
      <vt:lpstr>Arial</vt:lpstr>
      <vt:lpstr>Calibri</vt:lpstr>
      <vt:lpstr>Consolas</vt:lpstr>
      <vt:lpstr>Courier New</vt:lpstr>
      <vt:lpstr>Segoe UI</vt:lpstr>
      <vt:lpstr>Times New Roman</vt:lpstr>
      <vt:lpstr>Verdana</vt:lpstr>
      <vt:lpstr>Custom Design</vt:lpstr>
      <vt:lpstr>PowerPoint 演示文稿</vt:lpstr>
      <vt:lpstr>Overview</vt:lpstr>
      <vt:lpstr>PowerPoint 演示文稿</vt:lpstr>
      <vt:lpstr>What’s wrong with GTS</vt:lpstr>
      <vt:lpstr>Comparison between GTS and WIS 2.0</vt:lpstr>
      <vt:lpstr>Comparison between GTS and WIS 2.0</vt:lpstr>
      <vt:lpstr>PowerPoint 演示文稿</vt:lpstr>
      <vt:lpstr>PowerPoint 演示文稿</vt:lpstr>
      <vt:lpstr>PowerPoint 演示文稿</vt:lpstr>
      <vt:lpstr>WIS2 Global Service instances</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Timo</dc:creator>
  <cp:lastModifiedBy>薛蕾:部门领导</cp:lastModifiedBy>
  <cp:revision>27</cp:revision>
  <dcterms:created xsi:type="dcterms:W3CDTF">2022-11-22T08:46:11Z</dcterms:created>
  <dcterms:modified xsi:type="dcterms:W3CDTF">2025-09-12T09:42:31Z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0x01010015585CC5CA741C488DCE8014D9DA0253</vt:lpwstr>
  </property>
</Properties>
</file>