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78" r:id="rId6"/>
    <p:sldId id="1666" r:id="rId7"/>
    <p:sldId id="1681" r:id="rId8"/>
    <p:sldId id="1673" r:id="rId9"/>
    <p:sldId id="1667" r:id="rId10"/>
    <p:sldId id="1676" r:id="rId11"/>
    <p:sldId id="1674" r:id="rId12"/>
    <p:sldId id="1675" r:id="rId13"/>
    <p:sldId id="1682" r:id="rId14"/>
    <p:sldId id="1683" r:id="rId15"/>
    <p:sldId id="1685" r:id="rId16"/>
    <p:sldId id="1684" r:id="rId17"/>
    <p:sldId id="1686" r:id="rId18"/>
    <p:sldId id="16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lara Josipovic" initials="KJ" lastIdx="1" clrIdx="0">
    <p:extLst>
      <p:ext uri="{19B8F6BF-5375-455C-9EA6-DF929625EA0E}">
        <p15:presenceInfo xmlns:p15="http://schemas.microsoft.com/office/powerpoint/2012/main" userId="S::kjosipovic@wmo.int::3db77c78-b6f0-40c7-a5c2-2c2a2ad414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68"/>
    <p:restoredTop sz="97625"/>
  </p:normalViewPr>
  <p:slideViewPr>
    <p:cSldViewPr snapToGrid="0" snapToObjects="1">
      <p:cViewPr>
        <p:scale>
          <a:sx n="75" d="100"/>
          <a:sy n="75" d="100"/>
        </p:scale>
        <p:origin x="1176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C799-4231-2346-88CD-50EB4F7D6D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7F83-D93D-B848-B8B4-C00862A7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10179-53D6-2541-984B-2302772D1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A9576-B9E5-EC45-822F-70872F47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7FFFE-58EC-AD47-BCC4-79F7901E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61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04409-47BD-B745-9631-8FBF6F0C9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0928A-9CEF-C94B-9E3D-ECF41CE9C8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DCF3C-E871-1246-AA8C-C00AA837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2C893-02D2-3A40-92BD-4F289774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0ACCC-903D-8849-B627-3B3B1442F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1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9679AA-F95A-6C49-924E-ED19D1BA6F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B20FD-2E08-4D4E-ABFE-5B18E37C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7732CF-C083-EB49-AADB-8BF4409C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EBAD8-8AEC-6745-9184-44F30BB2B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D1102-6943-F445-BF9F-18E890F0B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A14A7-5367-6641-89B3-ED5206D45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EACD7-D93B-FE43-8595-62E80F9C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CB0E1-F717-8543-8276-E0FF351B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43B9-2296-0545-AA12-2E6E33536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8FCBA-5B72-1847-A4B5-B5B6FBAE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6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917ED-B526-3741-9437-CAA67CD3D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0CB9E6-61FE-0E4A-9EA7-A54AAE05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C00FF-8B7B-2849-8F0B-844EBBDCB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0EA24-2FF2-8645-B2F8-2B04E162F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747AD9-32FD-5D40-8739-004AAA5CF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8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F550-CB93-6440-9E7D-1990C0230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34B28-9891-9C48-BBF7-3FA840B144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8933CE-EA8D-4D49-A832-CFE5A31CF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8EF8E-143E-4648-850C-FFE87BCD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3E1F61-4260-9C4D-AB89-CE7BE42C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40F333-43E3-5847-B0EC-E9AB122D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8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806A-B7D2-7140-9436-1143278A7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E6735-5C95-C54F-8E6D-915607B71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5059F-B372-DB48-B36F-AA1616F3B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46C662-5F07-F443-B63B-58577DB75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1AC9D6-AFA3-A546-BB82-E3D4FE01C9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A8E6B6-73E5-CA41-8BD4-041E50F46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D955FE-D63C-D841-944B-31661EB3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D28364-DF09-0447-BD31-D77CF631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9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7A369-3332-8449-82FA-53904157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4008B-3EEF-6E40-9202-C50512A3B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C30F60-22F5-CF4F-8300-0C23FA8D6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26F9C5-71CD-DF4D-87AE-1E560337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17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0D5756-9533-5947-8AA4-A55E45B54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54A894-2BDD-664C-9734-01944B8EE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938AFC-927D-0E4C-8765-513AA32F5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84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B2AB-6FB0-3F4B-B296-90A3EB5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6C93C-3293-7641-AEA6-C4007B00A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9A7650-C748-FB4E-9BA6-288E3E3F41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D49-D3A1-B74F-A8BB-1077D7DCE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82356-7C2E-8A4E-9BC3-2381AEED3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408F6-B699-7C45-B509-8772F6DF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1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6179F-7EA1-A64F-AA5A-4307727C6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E14D99-0F9D-1849-B080-00CC58551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78331-B9EE-984C-BF89-C28E8A1BA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ECBAC-97ED-0B47-A77B-78F83C64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5CB222-F7B7-A440-BD6A-F188B516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D5C41-6ADD-3445-9543-8CBA4F2CC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E42707-DAB0-9642-AB96-BCDAFE10A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C5FAD-B53E-A44E-ACCE-FA8671073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C309E-16C9-9949-AF70-5ED1258102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ED87-2C30-6C46-8CD5-5737BBF046EB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5BAAE-3D1C-F24D-97C2-A7BE90B75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00EC8-E292-F447-B047-35F0458B26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B117-5D75-FF4D-911A-5C2264440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3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oscar.wmo.int/surfac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79">
            <a:extLst>
              <a:ext uri="{FF2B5EF4-FFF2-40B4-BE49-F238E27FC236}">
                <a16:creationId xmlns:a16="http://schemas.microsoft.com/office/drawing/2014/main" id="{50DC470F-8FB5-1046-DB29-6CDD88E3C900}"/>
              </a:ext>
            </a:extLst>
          </p:cNvPr>
          <p:cNvSpPr/>
          <p:nvPr/>
        </p:nvSpPr>
        <p:spPr>
          <a:xfrm>
            <a:off x="1071904" y="1537659"/>
            <a:ext cx="10048183" cy="130805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5100"/>
              </a:lnSpc>
              <a:defRPr sz="1800"/>
            </a:pPr>
            <a:r>
              <a:rPr lang="en-US" sz="4400" b="1" kern="1000" spc="-1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OSCAR/</a:t>
            </a:r>
            <a:r>
              <a:rPr lang="en-US" sz="4400" b="1" kern="1000" spc="-1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Surface </a:t>
            </a:r>
          </a:p>
          <a:p>
            <a:pPr algn="ctr">
              <a:lnSpc>
                <a:spcPts val="5100"/>
              </a:lnSpc>
              <a:defRPr sz="1800"/>
            </a:pPr>
            <a:r>
              <a:rPr lang="en-US" sz="4400" b="1" kern="1000" spc="-1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Montserrat-Regular"/>
              </a:rPr>
              <a:t>Online Training Course</a:t>
            </a:r>
            <a:endParaRPr lang="en-US" sz="4400" b="1" kern="1000" spc="-10" dirty="0">
              <a:solidFill>
                <a:srgbClr val="005A9C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Montserrat-Regular"/>
            </a:endParaRPr>
          </a:p>
        </p:txBody>
      </p:sp>
      <p:sp>
        <p:nvSpPr>
          <p:cNvPr id="3" name="Shape 79">
            <a:extLst>
              <a:ext uri="{FF2B5EF4-FFF2-40B4-BE49-F238E27FC236}">
                <a16:creationId xmlns:a16="http://schemas.microsoft.com/office/drawing/2014/main" id="{0AC8DC69-52BC-0B66-C447-18F9A1C66E34}"/>
              </a:ext>
            </a:extLst>
          </p:cNvPr>
          <p:cNvSpPr/>
          <p:nvPr/>
        </p:nvSpPr>
        <p:spPr>
          <a:xfrm>
            <a:off x="1071905" y="3689684"/>
            <a:ext cx="10048183" cy="86177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800" b="0" i="0" u="none" strike="noStrike" baseline="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Session 3: Analysis on your national observational network and its representation in OSCAR/Surface</a:t>
            </a:r>
          </a:p>
        </p:txBody>
      </p:sp>
    </p:spTree>
    <p:extLst>
      <p:ext uri="{BB962C8B-B14F-4D97-AF65-F5344CB8AC3E}">
        <p14:creationId xmlns:p14="http://schemas.microsoft.com/office/powerpoint/2010/main" val="2102021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6DF51F8-4564-B717-5BAE-4BF87F47DFAA}"/>
              </a:ext>
            </a:extLst>
          </p:cNvPr>
          <p:cNvSpPr txBox="1"/>
          <p:nvPr/>
        </p:nvSpPr>
        <p:spPr>
          <a:xfrm>
            <a:off x="3630782" y="408765"/>
            <a:ext cx="5395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zh-CN" sz="2400" dirty="0">
                <a:highlight>
                  <a:srgbClr val="FFFF00"/>
                </a:highlight>
                <a:latin typeface="Arial" panose="020B0604020202020204" pitchFamily="34" charset="0"/>
                <a:ea typeface="AR PL SungtiL GB"/>
                <a:cs typeface="Arial" panose="020B0604020202020204" pitchFamily="34" charset="0"/>
              </a:rPr>
              <a:t>L</a:t>
            </a:r>
            <a:r>
              <a:rPr lang="de-DE" altLang="zh-CN" sz="2400" dirty="0">
                <a:effectLst/>
                <a:highlight>
                  <a:srgbClr val="FFFF00"/>
                </a:highlight>
                <a:latin typeface="Arial" panose="020B0604020202020204" pitchFamily="34" charset="0"/>
                <a:ea typeface="AR PL SungtiL GB"/>
                <a:cs typeface="Arial" panose="020B0604020202020204" pitchFamily="34" charset="0"/>
              </a:rPr>
              <a:t>ack metadata </a:t>
            </a:r>
            <a:r>
              <a:rPr lang="de-DE" altLang="zh-CN" sz="2400" dirty="0">
                <a:effectLst/>
                <a:latin typeface="Arial" panose="020B0604020202020204" pitchFamily="34" charset="0"/>
                <a:ea typeface="AR PL SungtiL GB"/>
                <a:cs typeface="Arial" panose="020B0604020202020204" pitchFamily="34" charset="0"/>
              </a:rPr>
              <a:t>in OSCAR/Surface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9B90766-9950-85E7-FC2C-FB56CBEA5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26" y="1153275"/>
            <a:ext cx="5796355" cy="2795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685A291-5880-EB7F-2159-2756A709A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172" y="2828857"/>
            <a:ext cx="6547418" cy="29889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31DA6FF-5652-201F-32A7-2CE5C839D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2949" y="4769148"/>
            <a:ext cx="5691287" cy="1995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059FDBC-9818-B360-F882-A3B06E3AD2B5}"/>
              </a:ext>
            </a:extLst>
          </p:cNvPr>
          <p:cNvSpPr txBox="1"/>
          <p:nvPr/>
        </p:nvSpPr>
        <p:spPr>
          <a:xfrm>
            <a:off x="6618567" y="1230719"/>
            <a:ext cx="4332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Important metadata</a:t>
            </a:r>
            <a:r>
              <a:rPr lang="zh-CN" altLang="en-US" sz="1800" b="1" i="0" u="none" strike="no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1800" b="1" i="0" u="none" strike="noStrike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Latitude</a:t>
            </a:r>
            <a:r>
              <a:rPr lang="en-US" altLang="zh-CN" dirty="0"/>
              <a:t>       </a:t>
            </a:r>
            <a:r>
              <a:rPr lang="en-US" altLang="zh-CN" sz="1800" b="1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Longitude       Elevation</a:t>
            </a:r>
            <a:endParaRPr lang="en-US" altLang="zh-CN" b="1" dirty="0">
              <a:solidFill>
                <a:srgbClr val="00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b="1" dirty="0"/>
              <a:t>Declared reporting status</a:t>
            </a:r>
          </a:p>
          <a:p>
            <a:r>
              <a:rPr lang="en-US" altLang="zh-CN" b="1" dirty="0"/>
              <a:t>WIGOS Station Identifier(s)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6F1975A-CA00-AB52-A675-914E9C21EFB1}"/>
              </a:ext>
            </a:extLst>
          </p:cNvPr>
          <p:cNvSpPr txBox="1"/>
          <p:nvPr/>
        </p:nvSpPr>
        <p:spPr>
          <a:xfrm>
            <a:off x="369443" y="3998014"/>
            <a:ext cx="21007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No Elevation 116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BF209A-AFD7-E318-FEB8-99549A249B48}"/>
              </a:ext>
            </a:extLst>
          </p:cNvPr>
          <p:cNvSpPr txBox="1"/>
          <p:nvPr/>
        </p:nvSpPr>
        <p:spPr>
          <a:xfrm>
            <a:off x="3109703" y="5846260"/>
            <a:ext cx="3103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0" u="none" strike="noStrike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No Latitude/Longitude  26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EB1108E-5F2E-1A9F-F22E-F03DDF2ED1AB}"/>
              </a:ext>
            </a:extLst>
          </p:cNvPr>
          <p:cNvSpPr txBox="1"/>
          <p:nvPr/>
        </p:nvSpPr>
        <p:spPr>
          <a:xfrm>
            <a:off x="9626479" y="4122817"/>
            <a:ext cx="25655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Declared reporting Status Unknown  20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44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6">
            <a:extLst>
              <a:ext uri="{FF2B5EF4-FFF2-40B4-BE49-F238E27FC236}">
                <a16:creationId xmlns:a16="http://schemas.microsoft.com/office/drawing/2014/main" id="{AD9671BB-CEF0-E7C1-F80A-C0B0CB97FF4F}"/>
              </a:ext>
            </a:extLst>
          </p:cNvPr>
          <p:cNvSpPr/>
          <p:nvPr/>
        </p:nvSpPr>
        <p:spPr>
          <a:xfrm>
            <a:off x="682625" y="974090"/>
            <a:ext cx="11390630" cy="21355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762885" algn="l" rtl="0" eaLnBrk="0">
              <a:lnSpc>
                <a:spcPts val="4405"/>
              </a:lnSpc>
            </a:pPr>
            <a:endParaRPr sz="2000" dirty="0"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rect">
            <a:extLst>
              <a:ext uri="{FF2B5EF4-FFF2-40B4-BE49-F238E27FC236}">
                <a16:creationId xmlns:a16="http://schemas.microsoft.com/office/drawing/2014/main" id="{6CD2B528-D103-47AE-C8AF-5108810816F0}"/>
              </a:ext>
            </a:extLst>
          </p:cNvPr>
          <p:cNvSpPr/>
          <p:nvPr/>
        </p:nvSpPr>
        <p:spPr>
          <a:xfrm>
            <a:off x="0" y="658367"/>
            <a:ext cx="182879" cy="556260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" name="文本框 1">
            <a:extLst>
              <a:ext uri="{FF2B5EF4-FFF2-40B4-BE49-F238E27FC236}">
                <a16:creationId xmlns:a16="http://schemas.microsoft.com/office/drawing/2014/main" id="{071FF195-A52A-E186-1FD3-51642EF9B73D}"/>
              </a:ext>
            </a:extLst>
          </p:cNvPr>
          <p:cNvSpPr txBox="1"/>
          <p:nvPr/>
        </p:nvSpPr>
        <p:spPr>
          <a:xfrm>
            <a:off x="716990" y="1214627"/>
            <a:ext cx="107257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Fill in the metadata of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snow depth</a:t>
            </a:r>
            <a:r>
              <a:rPr lang="en-US" altLang="zh-CN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</a:p>
          <a:p>
            <a:pPr algn="l">
              <a:buClrTx/>
              <a:buSzTx/>
              <a:buFontTx/>
            </a:pPr>
            <a:endParaRPr lang="en-US" altLang="zh-CN" sz="1600" dirty="0"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l"/>
            </a:pPr>
            <a:r>
              <a:rPr lang="en-US" altLang="zh-CN" sz="16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The metadata of </a:t>
            </a:r>
            <a:r>
              <a:rPr lang="en-US" altLang="zh-CN" sz="16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306</a:t>
            </a:r>
            <a:r>
              <a:rPr lang="en-US" altLang="zh-CN" sz="16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land surface stations </a:t>
            </a:r>
            <a:r>
              <a:rPr lang="en-US" altLang="zh-CN" sz="160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were added </a:t>
            </a:r>
            <a:r>
              <a:rPr lang="en-US" altLang="zh-CN" sz="16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by using the </a:t>
            </a:r>
            <a:r>
              <a:rPr lang="en-US" altLang="zh-CN" sz="16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Web Client Tool</a:t>
            </a:r>
            <a:r>
              <a:rPr lang="en-US" altLang="zh-CN" sz="16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sz="160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29BF1376-9E5F-3F7A-80F4-9B4FABA93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114" y="2466716"/>
            <a:ext cx="5167047" cy="231488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E5D923FB-5CC2-3925-E485-D66F51BD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2907" y="2257778"/>
            <a:ext cx="4911599" cy="45370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1" name="文本框 11">
            <a:extLst>
              <a:ext uri="{FF2B5EF4-FFF2-40B4-BE49-F238E27FC236}">
                <a16:creationId xmlns:a16="http://schemas.microsoft.com/office/drawing/2014/main" id="{CBE9BC76-AAC8-68EB-8EF2-73BBEAB6C4AC}"/>
              </a:ext>
            </a:extLst>
          </p:cNvPr>
          <p:cNvSpPr txBox="1"/>
          <p:nvPr/>
        </p:nvSpPr>
        <p:spPr>
          <a:xfrm>
            <a:off x="1811866" y="373673"/>
            <a:ext cx="8383273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en-US" sz="31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en-US" altLang="zh-CN" sz="31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xample of China---</a:t>
            </a:r>
            <a:r>
              <a:rPr sz="31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lack metadata </a:t>
            </a:r>
          </a:p>
        </p:txBody>
      </p:sp>
    </p:spTree>
    <p:extLst>
      <p:ext uri="{BB962C8B-B14F-4D97-AF65-F5344CB8AC3E}">
        <p14:creationId xmlns:p14="http://schemas.microsoft.com/office/powerpoint/2010/main" val="37261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C3CDAFD-8DCC-0BB6-B03E-FFBAF3DEEA4D}"/>
              </a:ext>
            </a:extLst>
          </p:cNvPr>
          <p:cNvSpPr txBox="1"/>
          <p:nvPr/>
        </p:nvSpPr>
        <p:spPr>
          <a:xfrm>
            <a:off x="2517445" y="357391"/>
            <a:ext cx="75361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400">
                <a:highlight>
                  <a:srgbClr val="FFFF00"/>
                </a:highlight>
                <a:latin typeface="Arial" panose="020B0604020202020204" pitchFamily="34" charset="0"/>
                <a:ea typeface="AR PL SungtiL GB"/>
                <a:cs typeface="Arial" panose="020B0604020202020204" pitchFamily="34" charset="0"/>
              </a:defRPr>
            </a:lvl1pPr>
          </a:lstStyle>
          <a:p>
            <a:r>
              <a:rPr lang="de-DE" altLang="zh-CN" dirty="0"/>
              <a:t>Stations that need to be updated in OSCAR/Surface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16C2B2F-22AA-8256-4138-19808D98E195}"/>
              </a:ext>
            </a:extLst>
          </p:cNvPr>
          <p:cNvSpPr txBox="1"/>
          <p:nvPr/>
        </p:nvSpPr>
        <p:spPr>
          <a:xfrm>
            <a:off x="1181418" y="1015500"/>
            <a:ext cx="649347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WDQMS: </a:t>
            </a:r>
            <a:r>
              <a:rPr lang="en-US" altLang="zh-CN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Not expected to report during the period according to OSCAR/Surface schedule, yet data was received.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983FAA9-BCE5-7FBE-65FC-370847B8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022" t="7294" r="9111"/>
          <a:stretch/>
        </p:blipFill>
        <p:spPr>
          <a:xfrm>
            <a:off x="312786" y="1791320"/>
            <a:ext cx="4961263" cy="34048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 descr="表格&#10;&#10;AI 生成的内容可能不正确。">
            <a:extLst>
              <a:ext uri="{FF2B5EF4-FFF2-40B4-BE49-F238E27FC236}">
                <a16:creationId xmlns:a16="http://schemas.microsoft.com/office/drawing/2014/main" id="{29CB741E-6C48-46F1-2B2D-01DBA380D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441" y="1536280"/>
            <a:ext cx="3013038" cy="50702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 descr="地图&#10;&#10;AI 生成的内容可能不正确。">
            <a:extLst>
              <a:ext uri="{FF2B5EF4-FFF2-40B4-BE49-F238E27FC236}">
                <a16:creationId xmlns:a16="http://schemas.microsoft.com/office/drawing/2014/main" id="{937959A4-AE91-4AEC-8AE8-D25F47E01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596" y="3618384"/>
            <a:ext cx="4385654" cy="30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87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3">
            <a:extLst>
              <a:ext uri="{FF2B5EF4-FFF2-40B4-BE49-F238E27FC236}">
                <a16:creationId xmlns:a16="http://schemas.microsoft.com/office/drawing/2014/main" id="{8ADB5123-0DC1-F0A6-F499-B3F936244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940" y="2545080"/>
            <a:ext cx="3269615" cy="41084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6" name="textbox 46">
            <a:extLst>
              <a:ext uri="{FF2B5EF4-FFF2-40B4-BE49-F238E27FC236}">
                <a16:creationId xmlns:a16="http://schemas.microsoft.com/office/drawing/2014/main" id="{33647BF4-D4F8-5E62-D4B7-0200AC7F2C88}"/>
              </a:ext>
            </a:extLst>
          </p:cNvPr>
          <p:cNvSpPr/>
          <p:nvPr/>
        </p:nvSpPr>
        <p:spPr>
          <a:xfrm>
            <a:off x="682625" y="974090"/>
            <a:ext cx="11390630" cy="213550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lang="en-US" altLang="en-US" sz="100" dirty="0"/>
          </a:p>
          <a:p>
            <a:pPr marL="2762885" algn="l" rtl="0" eaLnBrk="0">
              <a:lnSpc>
                <a:spcPts val="4405"/>
              </a:lnSpc>
            </a:pPr>
            <a:endParaRPr sz="2000" dirty="0"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rect">
            <a:extLst>
              <a:ext uri="{FF2B5EF4-FFF2-40B4-BE49-F238E27FC236}">
                <a16:creationId xmlns:a16="http://schemas.microsoft.com/office/drawing/2014/main" id="{756AF790-95ED-7265-156B-6986244DA421}"/>
              </a:ext>
            </a:extLst>
          </p:cNvPr>
          <p:cNvSpPr/>
          <p:nvPr/>
        </p:nvSpPr>
        <p:spPr>
          <a:xfrm>
            <a:off x="0" y="658367"/>
            <a:ext cx="182879" cy="556260"/>
          </a:xfrm>
          <a:prstGeom prst="rect">
            <a:avLst/>
          </a:prstGeom>
          <a:solidFill>
            <a:srgbClr val="4472C4">
              <a:alpha val="100000"/>
            </a:srgbClr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F09A1A9B-11C0-B8C3-D16C-FE9D26EA2824}"/>
              </a:ext>
            </a:extLst>
          </p:cNvPr>
          <p:cNvSpPr txBox="1"/>
          <p:nvPr/>
        </p:nvSpPr>
        <p:spPr>
          <a:xfrm>
            <a:off x="1290143" y="1074673"/>
            <a:ext cx="98288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Modification of the 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frequency of station reports</a:t>
            </a:r>
            <a:r>
              <a:rPr lang="en-US" altLang="zh-CN" sz="20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</a:p>
          <a:p>
            <a:pPr algn="l">
              <a:buClrTx/>
              <a:buSzTx/>
              <a:buFontTx/>
            </a:pPr>
            <a:endParaRPr lang="en-US" altLang="zh-CN" dirty="0"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l"/>
            </a:pPr>
            <a:r>
              <a:rPr lang="en-US" altLang="zh-CN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The metadata of </a:t>
            </a:r>
            <a:r>
              <a:rPr lang="en-US" altLang="zh-CN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58</a:t>
            </a:r>
            <a:r>
              <a:rPr lang="en-US" altLang="zh-CN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upper-air stations were updated by using the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Web Client Tool</a:t>
            </a:r>
            <a:r>
              <a:rPr lang="en-US" altLang="zh-CN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</a:t>
            </a:r>
            <a:endParaRPr lang="en-US" altLang="zh-CN" dirty="0"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indent="-285750" algn="l">
              <a:buClrTx/>
              <a:buSzTx/>
              <a:buFont typeface="Wingdings" panose="05000000000000000000" charset="0"/>
              <a:buChar char="l"/>
            </a:pPr>
            <a:endParaRPr lang="en-US" altLang="zh-CN" dirty="0"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id="{93CCCA2C-AAB0-78A3-5755-1259BCC9353F}"/>
              </a:ext>
            </a:extLst>
          </p:cNvPr>
          <p:cNvSpPr txBox="1"/>
          <p:nvPr/>
        </p:nvSpPr>
        <p:spPr>
          <a:xfrm>
            <a:off x="312420" y="2176780"/>
            <a:ext cx="29839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sz="16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Eg. 0-20000-0-58424 </a:t>
            </a:r>
            <a:r>
              <a:rPr lang="en-US" sz="1600" b="0" i="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station</a:t>
            </a:r>
            <a:r>
              <a:rPr lang="en-US" altLang="zh-CN" sz="1600" dirty="0"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sp>
        <p:nvSpPr>
          <p:cNvPr id="10" name="文本框 11">
            <a:extLst>
              <a:ext uri="{FF2B5EF4-FFF2-40B4-BE49-F238E27FC236}">
                <a16:creationId xmlns:a16="http://schemas.microsoft.com/office/drawing/2014/main" id="{F5A51E96-846C-6E21-4891-25EBC2D2BF6F}"/>
              </a:ext>
            </a:extLst>
          </p:cNvPr>
          <p:cNvSpPr txBox="1"/>
          <p:nvPr/>
        </p:nvSpPr>
        <p:spPr>
          <a:xfrm>
            <a:off x="2593411" y="317113"/>
            <a:ext cx="7222278" cy="574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buClrTx/>
              <a:buSzTx/>
              <a:buFontTx/>
            </a:pPr>
            <a:r>
              <a:rPr lang="en-US" altLang="zh-CN" sz="28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Example of China--- </a:t>
            </a:r>
            <a:r>
              <a:rPr sz="28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updated</a:t>
            </a:r>
            <a:r>
              <a:rPr lang="en-US" sz="28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800" dirty="0">
                <a:ln w="6350" cap="flat" cmpd="sng">
                  <a:solidFill>
                    <a:srgbClr val="2F5597">
                      <a:alpha val="100000"/>
                    </a:srgbClr>
                  </a:solidFill>
                  <a:prstDash val="solid"/>
                  <a:miter lim="0"/>
                </a:ln>
                <a:solidFill>
                  <a:srgbClr val="2F5597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metadata</a:t>
            </a:r>
            <a:endParaRPr sz="2800" dirty="0">
              <a:ln w="6350" cap="flat" cmpd="sng">
                <a:solidFill>
                  <a:srgbClr val="2F5597">
                    <a:alpha val="100000"/>
                  </a:srgbClr>
                </a:solidFill>
                <a:prstDash val="solid"/>
                <a:miter lim="0"/>
              </a:ln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>
              <a:buClrTx/>
              <a:buSzTx/>
              <a:buFontTx/>
            </a:pPr>
            <a:endParaRPr sz="2800" dirty="0">
              <a:ln w="6350" cap="flat" cmpd="sng">
                <a:solidFill>
                  <a:srgbClr val="2F5597">
                    <a:alpha val="100000"/>
                  </a:srgbClr>
                </a:solidFill>
                <a:prstDash val="solid"/>
                <a:miter lim="0"/>
              </a:ln>
              <a:solidFill>
                <a:srgbClr val="2F5597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1" name="表格 3">
            <a:extLst>
              <a:ext uri="{FF2B5EF4-FFF2-40B4-BE49-F238E27FC236}">
                <a16:creationId xmlns:a16="http://schemas.microsoft.com/office/drawing/2014/main" id="{D517F224-DC89-5820-FCEF-985190773C1C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50850" y="2545080"/>
          <a:ext cx="10737850" cy="889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9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5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692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b="1" kern="100" dirty="0">
                          <a:effectLst/>
                        </a:rPr>
                        <a:t>Name</a:t>
                      </a:r>
                      <a:endParaRPr lang="zh-CN" sz="1200" b="1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b="1" kern="100" dirty="0">
                          <a:effectLst/>
                        </a:rPr>
                        <a:t>WIGOS ID</a:t>
                      </a:r>
                      <a:endParaRPr lang="zh-CN" sz="1200" b="1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b="1" kern="100" dirty="0">
                          <a:effectLst/>
                        </a:rPr>
                        <a:t>Information that need to be updated</a:t>
                      </a:r>
                      <a:endParaRPr lang="zh-CN" sz="1200" b="1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b="1" kern="100" dirty="0">
                          <a:effectLst/>
                        </a:rPr>
                        <a:t>Best methodology to update stations</a:t>
                      </a:r>
                      <a:endParaRPr lang="zh-CN" sz="1200" b="1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b="1" kern="100" dirty="0">
                          <a:effectLst/>
                        </a:rPr>
                        <a:t>Methodology I want to use to update stations</a:t>
                      </a:r>
                      <a:endParaRPr lang="zh-CN" sz="1200" b="1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kern="100">
                          <a:effectLst/>
                        </a:rPr>
                        <a:t>ANQING</a:t>
                      </a:r>
                      <a:endParaRPr lang="zh-CN" sz="1200" kern="10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kern="100">
                          <a:effectLst/>
                        </a:rPr>
                        <a:t>0-20000-0-58424</a:t>
                      </a:r>
                      <a:endParaRPr lang="zh-CN" sz="1200" kern="10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kern="100">
                          <a:effectLst/>
                        </a:rPr>
                        <a:t>Reporting interval</a:t>
                      </a:r>
                      <a:endParaRPr lang="zh-CN" sz="1200" kern="10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kern="100" dirty="0">
                          <a:effectLst/>
                        </a:rPr>
                        <a:t>Web Client Tool</a:t>
                      </a:r>
                      <a:endParaRPr lang="zh-CN" sz="1200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de-DE" sz="1000" kern="100" dirty="0">
                          <a:effectLst/>
                        </a:rPr>
                        <a:t>Web Client Tool</a:t>
                      </a:r>
                      <a:endParaRPr lang="zh-CN" sz="1200" kern="100" dirty="0">
                        <a:effectLst/>
                        <a:latin typeface="Liberation Serif"/>
                        <a:ea typeface="AR PL SungtiL GB"/>
                        <a:cs typeface="Lohit Devanagari"/>
                      </a:endParaRPr>
                    </a:p>
                  </a:txBody>
                  <a:tcPr marL="31750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图片 5">
            <a:extLst>
              <a:ext uri="{FF2B5EF4-FFF2-40B4-BE49-F238E27FC236}">
                <a16:creationId xmlns:a16="http://schemas.microsoft.com/office/drawing/2014/main" id="{51930842-6F88-11CB-42EF-87256588C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32" y="3532348"/>
            <a:ext cx="5717751" cy="283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7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E84B4-D856-E01B-6161-CABB36248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B296479-D2FA-6234-7DE4-046D82EEF279}"/>
              </a:ext>
            </a:extLst>
          </p:cNvPr>
          <p:cNvSpPr txBox="1"/>
          <p:nvPr/>
        </p:nvSpPr>
        <p:spPr>
          <a:xfrm>
            <a:off x="471990" y="909623"/>
            <a:ext cx="1102139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6.) Take the station list and evaluate for each category or task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which methodology is the best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add the additional meta data to OSCAR/Surface (graphical user interface dialogues, web client, graphical user interface XML upload or API) and what would you feel most comfortable with.</a:t>
            </a: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7.) Add this information to the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Word document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You can use the attached Word document as a template for your report.</a:t>
            </a:r>
          </a:p>
          <a:p>
            <a:pPr algn="l">
              <a:buNone/>
            </a:pP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8.) You can add further thoughts and questions to the report.</a:t>
            </a: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9.) Upload the report.</a:t>
            </a:r>
          </a:p>
          <a:p>
            <a:pPr algn="l"/>
            <a:endParaRPr lang="en-US" altLang="zh-CN" sz="2000" dirty="0">
              <a:solidFill>
                <a:srgbClr val="1D2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altLang="zh-CN" sz="2000" b="0" i="0" dirty="0">
                <a:solidFill>
                  <a:srgbClr val="1D2125"/>
                </a:solidFill>
                <a:effectLst/>
                <a:latin typeface="-apple-system"/>
              </a:rPr>
              <a:t>If something is unclear check the mentioned parts of the OSCAR/Surface user manual or post your question in the forum (a place to mingle).</a:t>
            </a: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2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1392C-BBD9-B23D-062D-9468CDFE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31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FR" sz="6000" b="1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Thank you.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747C3C7-0FBD-0752-91F7-A3D4F8F0C8A9}"/>
              </a:ext>
            </a:extLst>
          </p:cNvPr>
          <p:cNvSpPr txBox="1"/>
          <p:nvPr/>
        </p:nvSpPr>
        <p:spPr>
          <a:xfrm>
            <a:off x="3824879" y="6020736"/>
            <a:ext cx="4542242" cy="523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>
              <a:lnSpc>
                <a:spcPct val="150000"/>
              </a:lnSpc>
            </a:pPr>
            <a:r>
              <a:rPr lang="en-US" sz="3200" b="0" i="0" u="none" strike="noStrike" baseline="30000" dirty="0">
                <a:solidFill>
                  <a:srgbClr val="005A9C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wmo.int</a:t>
            </a:r>
          </a:p>
        </p:txBody>
      </p:sp>
    </p:spTree>
    <p:extLst>
      <p:ext uri="{BB962C8B-B14F-4D97-AF65-F5344CB8AC3E}">
        <p14:creationId xmlns:p14="http://schemas.microsoft.com/office/powerpoint/2010/main" val="289045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5DBAD56-13FB-C123-B8A1-36FA6CA3A856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9696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b="1" dirty="0">
                <a:solidFill>
                  <a:srgbClr val="002060"/>
                </a:solidFill>
                <a:latin typeface="+mn-lt"/>
              </a:rPr>
              <a:t>Learning topics</a:t>
            </a:r>
            <a:endParaRPr lang="en-CH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24DB4F-A6CE-F1AF-1E74-2236DEFB219C}"/>
              </a:ext>
            </a:extLst>
          </p:cNvPr>
          <p:cNvSpPr txBox="1"/>
          <p:nvPr/>
        </p:nvSpPr>
        <p:spPr>
          <a:xfrm>
            <a:off x="838200" y="1272119"/>
            <a:ext cx="10515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This session is the wrap-up session of the course.</a:t>
            </a:r>
          </a:p>
          <a:p>
            <a:endParaRPr lang="en-US" sz="2000" dirty="0"/>
          </a:p>
          <a:p>
            <a:r>
              <a:rPr lang="en-US" sz="2000" dirty="0"/>
              <a:t>Now you know how to find information in OSCAR/Surface and got to test and compare </a:t>
            </a:r>
            <a:r>
              <a:rPr lang="en-US" sz="2000" dirty="0">
                <a:solidFill>
                  <a:srgbClr val="FF0000"/>
                </a:solidFill>
              </a:rPr>
              <a:t>five different methods </a:t>
            </a:r>
            <a:r>
              <a:rPr lang="en-US" sz="2000" dirty="0"/>
              <a:t>how to register and edit stations in OSCAR/Surface:</a:t>
            </a:r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OSCAR/Surface graphical user interface (GUI) standard registration dialogue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OSCAR/Surface GUI templates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OSCAR/Surface </a:t>
            </a:r>
            <a:r>
              <a:rPr lang="en-US" sz="2000" dirty="0" err="1">
                <a:solidFill>
                  <a:srgbClr val="FF0000"/>
                </a:solidFill>
              </a:rPr>
              <a:t>webclient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OSCAR Surface GUI XML upload (XML representation of stations)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The OSCAR/Surface API (XML representation of stations)</a:t>
            </a:r>
          </a:p>
          <a:p>
            <a:endParaRPr lang="en-US" sz="2000" dirty="0"/>
          </a:p>
          <a:p>
            <a:r>
              <a:rPr lang="en-US" sz="2000" dirty="0"/>
              <a:t>In this session you will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do an analysis on your national observational network </a:t>
            </a:r>
            <a:r>
              <a:rPr lang="en-US" sz="2000" dirty="0"/>
              <a:t>and its representation in OSCAR/Surface, which will help you to identify future tasks to be done in OSCAR/Surface. You will also reflect on everything you have learned in this course and </a:t>
            </a: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which methodology is the best </a:t>
            </a:r>
            <a:r>
              <a:rPr lang="en-US" sz="2000" dirty="0"/>
              <a:t>to use for the tasks you are planning to do in future.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41163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6487C5B2-CB60-439E-FD4B-9AF0984DB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37399"/>
              </p:ext>
            </p:extLst>
          </p:nvPr>
        </p:nvGraphicFramePr>
        <p:xfrm>
          <a:off x="251790" y="697718"/>
          <a:ext cx="11688420" cy="6135630"/>
        </p:xfrm>
        <a:graphic>
          <a:graphicData uri="http://schemas.openxmlformats.org/drawingml/2006/table">
            <a:tbl>
              <a:tblPr/>
              <a:tblGrid>
                <a:gridCol w="1241287">
                  <a:extLst>
                    <a:ext uri="{9D8B030D-6E8A-4147-A177-3AD203B41FA5}">
                      <a16:colId xmlns:a16="http://schemas.microsoft.com/office/drawing/2014/main" val="20088477"/>
                    </a:ext>
                  </a:extLst>
                </a:gridCol>
                <a:gridCol w="4121426">
                  <a:extLst>
                    <a:ext uri="{9D8B030D-6E8A-4147-A177-3AD203B41FA5}">
                      <a16:colId xmlns:a16="http://schemas.microsoft.com/office/drawing/2014/main" val="1009605360"/>
                    </a:ext>
                  </a:extLst>
                </a:gridCol>
                <a:gridCol w="2805044">
                  <a:extLst>
                    <a:ext uri="{9D8B030D-6E8A-4147-A177-3AD203B41FA5}">
                      <a16:colId xmlns:a16="http://schemas.microsoft.com/office/drawing/2014/main" val="3951534017"/>
                    </a:ext>
                  </a:extLst>
                </a:gridCol>
                <a:gridCol w="3520663">
                  <a:extLst>
                    <a:ext uri="{9D8B030D-6E8A-4147-A177-3AD203B41FA5}">
                      <a16:colId xmlns:a16="http://schemas.microsoft.com/office/drawing/2014/main" val="3351740431"/>
                    </a:ext>
                  </a:extLst>
                </a:gridCol>
              </a:tblGrid>
              <a:tr h="39329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Method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Suitable Scenarios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Target Users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Advantages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538654"/>
                  </a:ext>
                </a:extLst>
              </a:tr>
              <a:tr h="10125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GUI Standard Registration Dialogue</a:t>
                      </a:r>
                      <a:endParaRPr lang="en-US" sz="1600" b="0" dirty="0">
                        <a:effectLst/>
                      </a:endParaRP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Complex</a:t>
                      </a:r>
                      <a:r>
                        <a:rPr lang="en-US" sz="1600" b="0" dirty="0">
                          <a:effectLst/>
                        </a:rPr>
                        <a:t> metadata input,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new</a:t>
                      </a:r>
                      <a:r>
                        <a:rPr lang="en-US" sz="1600" b="0" dirty="0">
                          <a:effectLst/>
                        </a:rPr>
                        <a:t> station registration/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in-depth</a:t>
                      </a:r>
                      <a:r>
                        <a:rPr lang="en-US" sz="1600" b="0" dirty="0">
                          <a:effectLst/>
                        </a:rPr>
                        <a:t> editing,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non-standard</a:t>
                      </a:r>
                      <a:r>
                        <a:rPr lang="en-US" sz="1600" b="0" dirty="0">
                          <a:effectLst/>
                        </a:rPr>
                        <a:t> scenarios (e.g., custom observing platforms, special instrument specifications)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Advanced users</a:t>
                      </a:r>
                      <a:r>
                        <a:rPr lang="en-US" sz="1600" b="0" dirty="0">
                          <a:effectLst/>
                        </a:rPr>
                        <a:t>, metadata managers, users requiring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detailed control </a:t>
                      </a:r>
                      <a:r>
                        <a:rPr lang="en-US" sz="1600" b="0" dirty="0">
                          <a:effectLst/>
                        </a:rPr>
                        <a:t>over fields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suited for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detailed</a:t>
                      </a:r>
                      <a:r>
                        <a:rPr lang="en-US" sz="1600" b="0" dirty="0">
                          <a:effectLst/>
                        </a:rPr>
                        <a:t> metadata management and meeting WIGOS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complex</a:t>
                      </a:r>
                      <a:r>
                        <a:rPr lang="en-US" sz="1600" b="0" dirty="0">
                          <a:effectLst/>
                        </a:rPr>
                        <a:t> field requirements (e.g., WSI, coordinate history)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803359"/>
                  </a:ext>
                </a:extLst>
              </a:tr>
              <a:tr h="101255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GUI Templates</a:t>
                      </a:r>
                      <a:endParaRPr lang="en-US" sz="1600" b="0" dirty="0">
                        <a:effectLst/>
                      </a:endParaRP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Quick</a:t>
                      </a:r>
                      <a:r>
                        <a:rPr lang="en-US" sz="1600" b="0" dirty="0">
                          <a:effectLst/>
                        </a:rPr>
                        <a:t> registration for common station types (SYNOP, AWS, radiosonde stations, etc.),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new users</a:t>
                      </a:r>
                      <a:r>
                        <a:rPr lang="en-US" sz="1600" b="0" dirty="0">
                          <a:effectLst/>
                        </a:rPr>
                        <a:t>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repetitive</a:t>
                      </a:r>
                      <a:r>
                        <a:rPr lang="en-US" sz="1600" b="0" dirty="0">
                          <a:effectLst/>
                        </a:rPr>
                        <a:t> registration (e.g., similar stations within the same network)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New users</a:t>
                      </a:r>
                      <a:r>
                        <a:rPr lang="en-US" sz="1600" b="0" dirty="0">
                          <a:effectLst/>
                        </a:rPr>
                        <a:t>, occasional users, administrators handling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standardized</a:t>
                      </a:r>
                      <a:r>
                        <a:rPr lang="en-US" sz="1600" b="0" dirty="0">
                          <a:effectLst/>
                        </a:rPr>
                        <a:t> station types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reduces manual input</a:t>
                      </a:r>
                      <a:r>
                        <a:rPr lang="en-US" sz="1600" b="0" dirty="0">
                          <a:effectLst/>
                        </a:rPr>
                        <a:t>; embeds WIGOS standards to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minimize formatting errors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95922"/>
                  </a:ext>
                </a:extLst>
              </a:tr>
              <a:tr h="12590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Web Client Tool</a:t>
                      </a:r>
                      <a:endParaRPr lang="en-US" sz="1600" b="0" dirty="0">
                        <a:effectLst/>
                      </a:endParaRP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Batch</a:t>
                      </a:r>
                      <a:r>
                        <a:rPr lang="en-US" sz="1600" b="0" dirty="0">
                          <a:effectLst/>
                        </a:rPr>
                        <a:t> operations (create stations, modify WSIs, update reporting schedules, add program affiliations),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cross-station uniform </a:t>
                      </a:r>
                      <a:r>
                        <a:rPr lang="en-US" sz="1600" b="0" dirty="0">
                          <a:effectLst/>
                        </a:rPr>
                        <a:t>modifications (e.g., adding the same network affiliation to multiple stations)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Regional</a:t>
                      </a:r>
                      <a:r>
                        <a:rPr lang="en-US" sz="1600" b="0" dirty="0">
                          <a:effectLst/>
                        </a:rPr>
                        <a:t> administrators, users managing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large </a:t>
                      </a:r>
                      <a:r>
                        <a:rPr lang="en-US" altLang="zh-CN" sz="1600" b="0" dirty="0">
                          <a:solidFill>
                            <a:srgbClr val="FF0000"/>
                          </a:solidFill>
                          <a:effectLst/>
                        </a:rPr>
                        <a:t>number </a:t>
                      </a:r>
                      <a:r>
                        <a:rPr lang="en-US" altLang="zh-CN" sz="1600" b="0" dirty="0">
                          <a:effectLst/>
                        </a:rPr>
                        <a:t>of </a:t>
                      </a:r>
                      <a:r>
                        <a:rPr lang="en-US" sz="1600" b="0" dirty="0">
                          <a:effectLst/>
                        </a:rPr>
                        <a:t>station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Efficient handling of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large-scale data</a:t>
                      </a:r>
                      <a:r>
                        <a:rPr lang="en-US" sz="1600" b="0" dirty="0">
                          <a:effectLst/>
                        </a:rPr>
                        <a:t>; supports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offline</a:t>
                      </a:r>
                      <a:r>
                        <a:rPr lang="en-US" sz="1600" b="0" dirty="0">
                          <a:effectLst/>
                        </a:rPr>
                        <a:t> template filling; ideal for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national/regional batch </a:t>
                      </a:r>
                      <a:r>
                        <a:rPr lang="en-US" sz="1600" b="0" dirty="0">
                          <a:effectLst/>
                        </a:rPr>
                        <a:t>management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195927"/>
                  </a:ext>
                </a:extLst>
              </a:tr>
              <a:tr h="119921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GUI XML Upload</a:t>
                      </a:r>
                      <a:endParaRPr lang="en-US" sz="1600" b="0" dirty="0">
                        <a:effectLst/>
                      </a:endParaRP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Inter-system</a:t>
                      </a:r>
                      <a:r>
                        <a:rPr lang="en-US" sz="1600" b="0" dirty="0">
                          <a:effectLst/>
                        </a:rPr>
                        <a:t> data exchange (e.g., import/export from external databases); advanced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customization</a:t>
                      </a:r>
                      <a:r>
                        <a:rPr lang="en-US" sz="1600" b="0" dirty="0">
                          <a:effectLst/>
                        </a:rPr>
                        <a:t> (supplementing fields not covered by the GUI)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Technical users, data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engineers</a:t>
                      </a:r>
                      <a:r>
                        <a:rPr lang="en-US" sz="1600" b="0" dirty="0">
                          <a:effectLst/>
                        </a:rPr>
                        <a:t>, users performing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system-to-system</a:t>
                      </a:r>
                      <a:r>
                        <a:rPr lang="en-US" sz="1600" b="0" dirty="0">
                          <a:effectLst/>
                        </a:rPr>
                        <a:t> data migration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Supports complex metadata structures; suitable for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data migration</a:t>
                      </a:r>
                      <a:r>
                        <a:rPr lang="en-US" sz="1600" b="0" dirty="0">
                          <a:effectLst/>
                        </a:rPr>
                        <a:t>, and in-depth editing for technical users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184629"/>
                  </a:ext>
                </a:extLst>
              </a:tr>
              <a:tr h="125900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API</a:t>
                      </a:r>
                      <a:endParaRPr lang="en-US" sz="1600" b="0" dirty="0">
                        <a:effectLst/>
                      </a:endParaRP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Real-time interaction</a:t>
                      </a:r>
                      <a:r>
                        <a:rPr lang="en-US" sz="1600" b="0" dirty="0">
                          <a:effectLst/>
                        </a:rPr>
                        <a:t> with third-party systems,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programmable batch </a:t>
                      </a:r>
                      <a:r>
                        <a:rPr lang="en-US" sz="1600" b="0" dirty="0">
                          <a:effectLst/>
                        </a:rPr>
                        <a:t>processing (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script-driven</a:t>
                      </a:r>
                      <a:r>
                        <a:rPr lang="en-US" sz="1600" b="0" dirty="0">
                          <a:effectLst/>
                        </a:rPr>
                        <a:t>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large-scale</a:t>
                      </a:r>
                      <a:r>
                        <a:rPr lang="en-US" sz="1600" b="0" dirty="0">
                          <a:effectLst/>
                        </a:rPr>
                        <a:t> operations),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machine-readable</a:t>
                      </a:r>
                      <a:r>
                        <a:rPr lang="en-US" sz="1600" b="0" dirty="0">
                          <a:effectLst/>
                        </a:rPr>
                        <a:t> format interaction (JSON/XML)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Developers</a:t>
                      </a:r>
                      <a:r>
                        <a:rPr lang="en-US" sz="1600" b="0" dirty="0">
                          <a:effectLst/>
                        </a:rPr>
                        <a:t>, organizations requiring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automated workflows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>
                          <a:effectLst/>
                        </a:rPr>
                        <a:t>Enables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automation and large-scale </a:t>
                      </a:r>
                      <a:r>
                        <a:rPr lang="en-US" sz="1600" b="0" dirty="0">
                          <a:effectLst/>
                        </a:rPr>
                        <a:t>operations;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facilitates integration </a:t>
                      </a:r>
                      <a:r>
                        <a:rPr lang="en-US" sz="1600" b="0" dirty="0">
                          <a:effectLst/>
                        </a:rPr>
                        <a:t>with other WMO systems (e.g., WDQMS); suitable for technical teams and system-level </a:t>
                      </a:r>
                      <a:r>
                        <a:rPr lang="en-US" sz="1600" b="0" dirty="0">
                          <a:solidFill>
                            <a:srgbClr val="FF0000"/>
                          </a:solidFill>
                          <a:effectLst/>
                        </a:rPr>
                        <a:t>data synchronization</a:t>
                      </a:r>
                    </a:p>
                  </a:txBody>
                  <a:tcPr marL="19851" marR="19851" marT="13234" marB="132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09443"/>
                  </a:ext>
                </a:extLst>
              </a:tr>
            </a:tbl>
          </a:graphicData>
        </a:graphic>
      </p:graphicFrame>
      <p:sp>
        <p:nvSpPr>
          <p:cNvPr id="3" name="文本框 2">
            <a:extLst>
              <a:ext uri="{FF2B5EF4-FFF2-40B4-BE49-F238E27FC236}">
                <a16:creationId xmlns:a16="http://schemas.microsoft.com/office/drawing/2014/main" id="{5CE8A3C1-E2C4-48B5-7977-74B8E7E5448E}"/>
              </a:ext>
            </a:extLst>
          </p:cNvPr>
          <p:cNvSpPr txBox="1"/>
          <p:nvPr/>
        </p:nvSpPr>
        <p:spPr>
          <a:xfrm>
            <a:off x="4177638" y="127357"/>
            <a:ext cx="39652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/>
              <a:t>OSCAR/Surface User Manual</a:t>
            </a:r>
            <a:endParaRPr lang="zh-CN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57876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8BB8F1D-5C9D-4293-B588-B0E5DDD5B344}"/>
              </a:ext>
            </a:extLst>
          </p:cNvPr>
          <p:cNvSpPr txBox="1"/>
          <p:nvPr/>
        </p:nvSpPr>
        <p:spPr>
          <a:xfrm>
            <a:off x="375477" y="85443"/>
            <a:ext cx="11224592" cy="15881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ea typeface="+mj-ea"/>
                <a:cs typeface="+mj-cs"/>
              </a:defRPr>
            </a:lvl1pPr>
          </a:lstStyle>
          <a:p>
            <a:r>
              <a:rPr lang="en-US" altLang="zh-CN" dirty="0"/>
              <a:t>Assignment 7: </a:t>
            </a:r>
          </a:p>
          <a:p>
            <a:r>
              <a:rPr lang="en-US" altLang="zh-CN" dirty="0" err="1"/>
              <a:t>Analyse</a:t>
            </a:r>
            <a:r>
              <a:rPr lang="en-US" altLang="zh-CN" dirty="0"/>
              <a:t> current national network and course reflection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2895C25-7B92-8A8E-D521-211F0DE8876B}"/>
              </a:ext>
            </a:extLst>
          </p:cNvPr>
          <p:cNvSpPr txBox="1"/>
          <p:nvPr/>
        </p:nvSpPr>
        <p:spPr>
          <a:xfrm>
            <a:off x="1157355" y="2068851"/>
            <a:ext cx="10058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ow your national observational network</a:t>
            </a:r>
            <a:r>
              <a:rPr lang="en-US" altLang="zh-CN" sz="2000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1D21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represented in OSCAR/Surface</a:t>
            </a: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rgbClr val="1D2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stations or station information is missing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OSCAR/Surface</a:t>
            </a:r>
            <a:endParaRPr lang="en-US" altLang="zh-CN" sz="2000" b="1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endParaRPr lang="en-US" altLang="zh-CN" sz="2000" b="1" dirty="0">
              <a:solidFill>
                <a:srgbClr val="1D2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altLang="zh-CN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hich methods or tools to edit and register stations</a:t>
            </a:r>
            <a:r>
              <a:rPr lang="en-US" altLang="zh-CN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OSCAR/Surface are the most useful ones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5FAF634-A580-04DD-A145-814359F94DF8}"/>
              </a:ext>
            </a:extLst>
          </p:cNvPr>
          <p:cNvSpPr txBox="1"/>
          <p:nvPr/>
        </p:nvSpPr>
        <p:spPr>
          <a:xfrm>
            <a:off x="1942546" y="4912091"/>
            <a:ext cx="8488018" cy="87203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ocus on future tasks </a:t>
            </a:r>
            <a:r>
              <a:rPr lang="en-US" altLang="zh-CN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according to your gap analysis (missing stations etc.). </a:t>
            </a:r>
            <a:endParaRPr lang="en-US" altLang="zh-CN" dirty="0">
              <a:solidFill>
                <a:srgbClr val="1D2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zh-CN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pload a report </a:t>
            </a:r>
            <a:r>
              <a:rPr lang="en-US" altLang="zh-CN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the template provided.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72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1DBB23D-6CB4-2DE2-DFBF-7423AC64CC56}"/>
              </a:ext>
            </a:extLst>
          </p:cNvPr>
          <p:cNvSpPr txBox="1"/>
          <p:nvPr/>
        </p:nvSpPr>
        <p:spPr>
          <a:xfrm>
            <a:off x="839305" y="851147"/>
            <a:ext cx="1102139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zh-CN" sz="2400" b="1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use the following steps as a guidance:</a:t>
            </a:r>
          </a:p>
          <a:p>
            <a:pPr algn="l">
              <a:buNone/>
            </a:pP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1.) Go to OSCAR/Surface (no need to login for this exercise): </a:t>
            </a:r>
            <a:r>
              <a:rPr lang="en-US" altLang="zh-CN" sz="2000" b="0" i="0" u="none" strike="noStrike" dirty="0">
                <a:solidFill>
                  <a:srgbClr val="0F6CB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https://oscar.wmo.int/surface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.</a:t>
            </a: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2.) Use the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advanced search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 the search tab to find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all stations from your country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Be aware of the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reporting status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for a complete comparison it could be helpful to set this to any (or test different options).</a:t>
            </a:r>
          </a:p>
          <a:p>
            <a:pPr algn="l">
              <a:buNone/>
            </a:pP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3.)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Download the station list as a table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import it into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compare the output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with a list or similar document of your national observational network.</a:t>
            </a:r>
          </a:p>
        </p:txBody>
      </p:sp>
    </p:spTree>
    <p:extLst>
      <p:ext uri="{BB962C8B-B14F-4D97-AF65-F5344CB8AC3E}">
        <p14:creationId xmlns:p14="http://schemas.microsoft.com/office/powerpoint/2010/main" val="1888461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ED1D8484-385E-DEB9-411E-07C6311A5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8" y="111823"/>
            <a:ext cx="5196713" cy="3475724"/>
          </a:xfrm>
          <a:prstGeom prst="rect">
            <a:avLst/>
          </a:prstGeom>
          <a:noFill/>
          <a:ln>
            <a:solidFill>
              <a:srgbClr val="005A9C"/>
            </a:solidFill>
          </a:ln>
        </p:spPr>
      </p:pic>
      <p:pic>
        <p:nvPicPr>
          <p:cNvPr id="15" name="图片 14" descr="图形用户界面, 文本, 应用程序, 聊天或短信&#10;&#10;AI 生成的内容可能不正确。">
            <a:extLst>
              <a:ext uri="{FF2B5EF4-FFF2-40B4-BE49-F238E27FC236}">
                <a16:creationId xmlns:a16="http://schemas.microsoft.com/office/drawing/2014/main" id="{35A9F314-3399-C619-7358-76117BD5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236" y="111823"/>
            <a:ext cx="1803493" cy="1431999"/>
          </a:xfrm>
          <a:prstGeom prst="rect">
            <a:avLst/>
          </a:prstGeom>
          <a:noFill/>
          <a:ln>
            <a:solidFill>
              <a:srgbClr val="005A9C"/>
            </a:solidFill>
          </a:ln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FE280E4-7735-82E5-0B05-598857797777}"/>
              </a:ext>
            </a:extLst>
          </p:cNvPr>
          <p:cNvSpPr/>
          <p:nvPr/>
        </p:nvSpPr>
        <p:spPr>
          <a:xfrm>
            <a:off x="10254703" y="1256748"/>
            <a:ext cx="1173087" cy="23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" name="图片 2" descr="地图&#10;&#10;AI 生成的内容可能不正确。">
            <a:extLst>
              <a:ext uri="{FF2B5EF4-FFF2-40B4-BE49-F238E27FC236}">
                <a16:creationId xmlns:a16="http://schemas.microsoft.com/office/drawing/2014/main" id="{10872144-90A8-5CD3-1DC1-543C61A0F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8082" y="60629"/>
            <a:ext cx="3713262" cy="6544882"/>
          </a:xfrm>
          <a:prstGeom prst="rect">
            <a:avLst/>
          </a:prstGeom>
          <a:noFill/>
          <a:ln>
            <a:solidFill>
              <a:srgbClr val="005A9C"/>
            </a:solidFill>
          </a:ln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6991443-9ABB-9320-300B-F31E98D8EF6F}"/>
              </a:ext>
            </a:extLst>
          </p:cNvPr>
          <p:cNvSpPr/>
          <p:nvPr/>
        </p:nvSpPr>
        <p:spPr>
          <a:xfrm>
            <a:off x="8635037" y="394404"/>
            <a:ext cx="702364" cy="2341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CA9B7AEF-CB26-A2B8-1BCB-7C1DEAE8464C}"/>
              </a:ext>
            </a:extLst>
          </p:cNvPr>
          <p:cNvSpPr/>
          <p:nvPr/>
        </p:nvSpPr>
        <p:spPr>
          <a:xfrm>
            <a:off x="9412686" y="511465"/>
            <a:ext cx="524372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图形用户界面, 应用程序, 表格&#10;&#10;AI 生成的内容可能不正确。">
            <a:extLst>
              <a:ext uri="{FF2B5EF4-FFF2-40B4-BE49-F238E27FC236}">
                <a16:creationId xmlns:a16="http://schemas.microsoft.com/office/drawing/2014/main" id="{BBD5076F-8092-7A08-A054-212ADF227E4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9524" b="3999"/>
          <a:stretch/>
        </p:blipFill>
        <p:spPr>
          <a:xfrm>
            <a:off x="172678" y="3631582"/>
            <a:ext cx="5196713" cy="3071258"/>
          </a:xfrm>
          <a:prstGeom prst="rect">
            <a:avLst/>
          </a:prstGeom>
          <a:noFill/>
          <a:ln>
            <a:solidFill>
              <a:srgbClr val="005A9C"/>
            </a:solidFill>
          </a:ln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F9E38F8-40D9-C2BB-2CA0-661F10F8DC93}"/>
              </a:ext>
            </a:extLst>
          </p:cNvPr>
          <p:cNvSpPr/>
          <p:nvPr/>
        </p:nvSpPr>
        <p:spPr>
          <a:xfrm>
            <a:off x="242684" y="4389987"/>
            <a:ext cx="2951216" cy="19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20EBAA6-5611-FEDF-2612-BBD57DA6C9D6}"/>
              </a:ext>
            </a:extLst>
          </p:cNvPr>
          <p:cNvSpPr/>
          <p:nvPr/>
        </p:nvSpPr>
        <p:spPr>
          <a:xfrm>
            <a:off x="4381318" y="6462193"/>
            <a:ext cx="837117" cy="1906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33C9DF7-DDDC-1B85-7F32-866FA3ABA706}"/>
              </a:ext>
            </a:extLst>
          </p:cNvPr>
          <p:cNvSpPr txBox="1"/>
          <p:nvPr/>
        </p:nvSpPr>
        <p:spPr>
          <a:xfrm>
            <a:off x="9815715" y="2651485"/>
            <a:ext cx="13260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CSV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EXCEL</a:t>
            </a:r>
            <a:r>
              <a:rPr lang="zh-CN" altLang="en-US" dirty="0"/>
              <a:t> </a:t>
            </a:r>
            <a:r>
              <a:rPr lang="en-US" altLang="zh-CN" dirty="0"/>
              <a:t>sheet</a:t>
            </a:r>
          </a:p>
        </p:txBody>
      </p:sp>
      <p:sp>
        <p:nvSpPr>
          <p:cNvPr id="13" name="箭头: 下 12">
            <a:extLst>
              <a:ext uri="{FF2B5EF4-FFF2-40B4-BE49-F238E27FC236}">
                <a16:creationId xmlns:a16="http://schemas.microsoft.com/office/drawing/2014/main" id="{F1AF82AE-9076-1CB1-E3FA-A5C542D60E8F}"/>
              </a:ext>
            </a:extLst>
          </p:cNvPr>
          <p:cNvSpPr/>
          <p:nvPr/>
        </p:nvSpPr>
        <p:spPr>
          <a:xfrm>
            <a:off x="10059689" y="3114810"/>
            <a:ext cx="195014" cy="628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467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C7152-3921-7666-5828-4CAD93780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C20410D-8A3B-08A8-8790-2A7E3A7B5B61}"/>
              </a:ext>
            </a:extLst>
          </p:cNvPr>
          <p:cNvSpPr txBox="1"/>
          <p:nvPr/>
        </p:nvSpPr>
        <p:spPr>
          <a:xfrm>
            <a:off x="494747" y="378488"/>
            <a:ext cx="110213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4.)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Analyze the differences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OSCAR/Surface compared to your existing national observing network:</a:t>
            </a:r>
          </a:p>
          <a:p>
            <a:pPr algn="l">
              <a:buNone/>
            </a:pP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all or just a subset of stations represented in OSCAR/Surface?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Make a list of the missing stations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that you want to add in OSCAR/Surface. Mark the ones that you want to register during the next days.</a:t>
            </a: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there differences in the detail of representation of the stations/metadata? Which stations do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lack metadata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OSCAR/Surface (reporting status, schedule, photo, etc.)? Mark for which stations you want to add metadata in the next days.</a:t>
            </a: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there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other information missing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OSCAR/Surface that need to be filled (station contacts etc.)? Make a list which further information you want to add during this course.</a:t>
            </a:r>
            <a:b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How actual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the information in OSCAR/Surface? Make a list with stations that need to be updated because metadata is outdated .</a:t>
            </a:r>
          </a:p>
        </p:txBody>
      </p:sp>
    </p:spTree>
    <p:extLst>
      <p:ext uri="{BB962C8B-B14F-4D97-AF65-F5344CB8AC3E}">
        <p14:creationId xmlns:p14="http://schemas.microsoft.com/office/powerpoint/2010/main" val="4076854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D204B-A527-B2D0-5E87-C9570271F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28A6A261-7D24-F62C-54A1-C6CA7B0EF91C}"/>
              </a:ext>
            </a:extLst>
          </p:cNvPr>
          <p:cNvSpPr txBox="1"/>
          <p:nvPr/>
        </p:nvSpPr>
        <p:spPr>
          <a:xfrm>
            <a:off x="437321" y="1306141"/>
            <a:ext cx="579120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5.) Summarize your results in the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Word document (see template below)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buNone/>
            </a:pPr>
            <a:endParaRPr lang="en-US" altLang="zh-CN" sz="2000" dirty="0">
              <a:solidFill>
                <a:srgbClr val="1D2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Make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list containing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stations missing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OSCAR/Surface, 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list of stations for which you have identified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significant differences in the metadata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other missing data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list of stations that need to be 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updated</a:t>
            </a: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l">
              <a:buNone/>
            </a:pPr>
            <a:endParaRPr lang="en-US" altLang="zh-CN" sz="2000" dirty="0">
              <a:solidFill>
                <a:srgbClr val="1D21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endParaRPr lang="en-US" altLang="zh-CN" sz="2000" b="0" i="0" dirty="0">
              <a:solidFill>
                <a:srgbClr val="1D21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None/>
            </a:pPr>
            <a:r>
              <a:rPr lang="en-US" altLang="zh-CN" sz="20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can use the attached Word document as a template for your report.</a:t>
            </a:r>
          </a:p>
        </p:txBody>
      </p:sp>
      <p:pic>
        <p:nvPicPr>
          <p:cNvPr id="4" name="图片 3" descr="文本&#10;&#10;AI 生成的内容可能不正确。">
            <a:extLst>
              <a:ext uri="{FF2B5EF4-FFF2-40B4-BE49-F238E27FC236}">
                <a16:creationId xmlns:a16="http://schemas.microsoft.com/office/drawing/2014/main" id="{F179993C-A3A3-327C-DAA4-682CC2975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3130" y="120331"/>
            <a:ext cx="5276940" cy="6664327"/>
          </a:xfrm>
          <a:prstGeom prst="rect">
            <a:avLst/>
          </a:prstGeom>
          <a:ln>
            <a:solidFill>
              <a:srgbClr val="005A9C"/>
            </a:solidFill>
          </a:ln>
        </p:spPr>
      </p:pic>
    </p:spTree>
    <p:extLst>
      <p:ext uri="{BB962C8B-B14F-4D97-AF65-F5344CB8AC3E}">
        <p14:creationId xmlns:p14="http://schemas.microsoft.com/office/powerpoint/2010/main" val="3825370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2265643D-2BEC-0592-1F94-8524F9951F30}"/>
              </a:ext>
            </a:extLst>
          </p:cNvPr>
          <p:cNvSpPr txBox="1"/>
          <p:nvPr/>
        </p:nvSpPr>
        <p:spPr>
          <a:xfrm>
            <a:off x="3850441" y="399218"/>
            <a:ext cx="48593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0" i="0" dirty="0">
                <a:solidFill>
                  <a:srgbClr val="1D212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Missing station </a:t>
            </a:r>
            <a:r>
              <a:rPr lang="en-US" altLang="zh-CN" sz="2400" b="0" i="0" dirty="0">
                <a:solidFill>
                  <a:srgbClr val="1D21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 OSCAR/Surface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C07C9F-5905-3247-A8DE-B1B14021356E}"/>
              </a:ext>
            </a:extLst>
          </p:cNvPr>
          <p:cNvSpPr txBox="1"/>
          <p:nvPr/>
        </p:nvSpPr>
        <p:spPr>
          <a:xfrm>
            <a:off x="1853626" y="1147134"/>
            <a:ext cx="715286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Open Sans" panose="020B0606030504020204" pitchFamily="34" charset="0"/>
              </a:rPr>
              <a:t>WDQMS: </a:t>
            </a:r>
            <a:r>
              <a:rPr lang="en-US" altLang="zh-CN" sz="1600" b="0" i="0" dirty="0">
                <a:effectLst/>
                <a:latin typeface="Open Sans" panose="020B0606030504020204" pitchFamily="34" charset="0"/>
              </a:rPr>
              <a:t>There is no corresponding station ID in OSCAR/Surface.</a:t>
            </a:r>
            <a:endParaRPr lang="zh-CN" altLang="en-US" sz="1600" dirty="0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B898342-37EA-6671-4523-FFF7CC3ABFD3}"/>
              </a:ext>
            </a:extLst>
          </p:cNvPr>
          <p:cNvGrpSpPr/>
          <p:nvPr/>
        </p:nvGrpSpPr>
        <p:grpSpPr>
          <a:xfrm>
            <a:off x="1807130" y="1720458"/>
            <a:ext cx="8320607" cy="5009699"/>
            <a:chOff x="1620783" y="1484581"/>
            <a:chExt cx="8298939" cy="480354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D304DF29-88B2-3448-3424-BC968BC91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555" t="7263" r="8872" b="7534"/>
            <a:stretch/>
          </p:blipFill>
          <p:spPr>
            <a:xfrm>
              <a:off x="1620783" y="1484581"/>
              <a:ext cx="8298939" cy="4803544"/>
            </a:xfrm>
            <a:prstGeom prst="rect">
              <a:avLst/>
            </a:prstGeom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4C748C9-6763-3C38-2647-C298E21B20C6}"/>
                </a:ext>
              </a:extLst>
            </p:cNvPr>
            <p:cNvSpPr/>
            <p:nvPr/>
          </p:nvSpPr>
          <p:spPr>
            <a:xfrm>
              <a:off x="1731172" y="5838013"/>
              <a:ext cx="1421446" cy="22745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C14BC90-9B0A-60C3-9E8D-4FA0B03112DA}"/>
                </a:ext>
              </a:extLst>
            </p:cNvPr>
            <p:cNvSpPr/>
            <p:nvPr/>
          </p:nvSpPr>
          <p:spPr>
            <a:xfrm>
              <a:off x="4475833" y="3598498"/>
              <a:ext cx="900441" cy="21578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365134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845*77"/>
  <p:tag name="TABLE_ENDDRAG_RECT" val="35*210*845*7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F6497A16C24847AD78F11B87F7D548" ma:contentTypeVersion="16" ma:contentTypeDescription="Create a new document." ma:contentTypeScope="" ma:versionID="b24a09ef88d31fe2c332dfc9acf6ef94">
  <xsd:schema xmlns:xsd="http://www.w3.org/2001/XMLSchema" xmlns:xs="http://www.w3.org/2001/XMLSchema" xmlns:p="http://schemas.microsoft.com/office/2006/metadata/properties" xmlns:ns2="0238f0ac-9b23-40a1-9bea-3608b3f97744" xmlns:ns3="9dd362d0-63f2-4e3c-ac06-664d054c738d" targetNamespace="http://schemas.microsoft.com/office/2006/metadata/properties" ma:root="true" ma:fieldsID="7541654dec875a3a88b8e896f4da81bb" ns2:_="" ns3:_="">
    <xsd:import namespace="0238f0ac-9b23-40a1-9bea-3608b3f97744"/>
    <xsd:import namespace="9dd362d0-63f2-4e3c-ac06-664d054c738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ImageMetadataListItemId" minOccurs="0"/>
                <xsd:element ref="ns2:ImageMetadataListFieldId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8f0ac-9b23-40a1-9bea-3608b3f9774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2a3b380-abf6-46f2-87bb-c2c114de1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mageMetadataListItemId" ma:index="20" nillable="true" ma:displayName="ImageMetadataListItemId" ma:hidden="true" ma:indexed="true" ma:internalName="ImageMetadataListItemId">
      <xsd:simpleType>
        <xsd:restriction base="dms:Unknown"/>
      </xsd:simpleType>
    </xsd:element>
    <xsd:element name="ImageMetadataListFieldId" ma:index="21" nillable="true" ma:displayName="ImageMetadataListFieldId" ma:hidden="true" ma:indexed="true" ma:internalName="ImageMetadataListFieldId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d362d0-63f2-4e3c-ac06-664d054c738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db17dc8f-c558-43f2-ab9d-5ed955ab729e}" ma:internalName="TaxCatchAll" ma:showField="CatchAllData" ma:web="9dd362d0-63f2-4e3c-ac06-664d054c73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MetadataListFieldId xmlns="0238f0ac-9b23-40a1-9bea-3608b3f97744" xsi:nil="true"/>
    <_dlc_DocId xmlns="9dd362d0-63f2-4e3c-ac06-664d054c738d">WMOOMM-1555984692-689</_dlc_DocId>
    <TaxCatchAll xmlns="9dd362d0-63f2-4e3c-ac06-664d054c738d" xsi:nil="true"/>
    <lcf76f155ced4ddcb4097134ff3c332f xmlns="0238f0ac-9b23-40a1-9bea-3608b3f97744">
      <Terms xmlns="http://schemas.microsoft.com/office/infopath/2007/PartnerControls"/>
    </lcf76f155ced4ddcb4097134ff3c332f>
    <ImageMetadataListItemId xmlns="0238f0ac-9b23-40a1-9bea-3608b3f97744" xsi:nil="true"/>
    <_dlc_DocIdUrl xmlns="9dd362d0-63f2-4e3c-ac06-664d054c738d">
      <Url>https://wmoomm.sharepoint.com/sites/Hub/_layouts/15/DocIdRedir.aspx?ID=WMOOMM-1555984692-689</Url>
      <Description>WMOOMM-1555984692-689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A07A5B3-48F2-4A82-B805-E2035ABF9C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38f0ac-9b23-40a1-9bea-3608b3f97744"/>
    <ds:schemaRef ds:uri="9dd362d0-63f2-4e3c-ac06-664d054c7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A3B44-D623-4C2A-AA23-C7D80C044A73}">
  <ds:schemaRefs>
    <ds:schemaRef ds:uri="http://schemas.microsoft.com/office/2006/metadata/properties"/>
    <ds:schemaRef ds:uri="http://schemas.microsoft.com/office/infopath/2007/PartnerControls"/>
    <ds:schemaRef ds:uri="0238f0ac-9b23-40a1-9bea-3608b3f97744"/>
    <ds:schemaRef ds:uri="9dd362d0-63f2-4e3c-ac06-664d054c738d"/>
  </ds:schemaRefs>
</ds:datastoreItem>
</file>

<file path=customXml/itemProps3.xml><?xml version="1.0" encoding="utf-8"?>
<ds:datastoreItem xmlns:ds="http://schemas.openxmlformats.org/officeDocument/2006/customXml" ds:itemID="{5E565FD8-2DDA-4874-A528-7291DA8AE3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9EF1A46-B682-40F7-BBC5-399330EB74E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40314</TotalTime>
  <Words>1224</Words>
  <Application>Microsoft Office PowerPoint</Application>
  <PresentationFormat>宽屏</PresentationFormat>
  <Paragraphs>116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-apple-system</vt:lpstr>
      <vt:lpstr>Liberation Serif</vt:lpstr>
      <vt:lpstr>等线</vt:lpstr>
      <vt:lpstr>微软雅黑</vt:lpstr>
      <vt:lpstr>Arial</vt:lpstr>
      <vt:lpstr>Calibri</vt:lpstr>
      <vt:lpstr>Calibri Light</vt:lpstr>
      <vt:lpstr>Open Sans</vt:lpstr>
      <vt:lpstr>Wingdings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Klara Josipovic</dc:creator>
  <cp:lastModifiedBy>施丽娟</cp:lastModifiedBy>
  <cp:revision>28</cp:revision>
  <dcterms:created xsi:type="dcterms:W3CDTF">2024-01-11T14:19:20Z</dcterms:created>
  <dcterms:modified xsi:type="dcterms:W3CDTF">2025-05-08T05:23:06Z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0x01010063F6497A16C24847AD78F11B87F7D548</vt:lpwstr>
  </property>
  <property fmtid="{D5CDD505-2E9C-101B-9397-08002B2CF9AE}" pid="3" name="_dlc_DocIdItemGuid">
    <vt:lpwstr>d9410c5b-4b37-4c8f-8899-06403149ffc9</vt:lpwstr>
  </property>
  <property fmtid="{D5CDD505-2E9C-101B-9397-08002B2CF9AE}" pid="4" name="MediaServiceImageTags">
    <vt:lpwstr/>
  </property>
</Properties>
</file>