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7" r:id="rId5"/>
  </p:sldMasterIdLst>
  <p:notesMasterIdLst>
    <p:notesMasterId r:id="rId11"/>
  </p:notesMasterIdLst>
  <p:sldIdLst>
    <p:sldId id="576" r:id="rId6"/>
    <p:sldId id="580" r:id="rId7"/>
    <p:sldId id="581" r:id="rId8"/>
    <p:sldId id="582" r:id="rId9"/>
    <p:sldId id="58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E40853-C355-F2E0-FF05-AB4063C97370}" name="Maaike Limper" initials="ML" userId="Maaike Limper" providerId="None"/>
  <p188:author id="{50BD7B73-A170-0646-8CC3-43A5E9F4E12B}" name="Timo" initials="T" userId="Timo" providerId="None"/>
  <p188:author id="{F26AE4BC-29DD-A7DC-2F00-36E2C26F6EE3}" name="Maaike Limper" initials="ML" userId="S::mlimper@wmo.int::01addef8-b35f-4ca1-a408-d2e3bf1de0e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042D3"/>
    <a:srgbClr val="007A37"/>
    <a:srgbClr val="004F9F"/>
    <a:srgbClr val="D5E3F0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ED003-2672-4CB3-8B17-1510E98960D4}" type="datetimeFigureOut">
              <a:rPr lang="en-CH" smtClean="0"/>
              <a:t>16/04/2025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D07EC-6360-493B-A5C5-7E3237A6545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78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/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B796776-E13E-EE70-1024-61D0E54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3A33BDE-5827-B978-8782-68D8565E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4470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3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CC09337-932E-DF18-5552-8A10A7DD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5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5BAA"/>
                </a:solidFill>
              </a:defRPr>
            </a:lvl1pPr>
          </a:lstStyle>
          <a:p>
            <a:r>
              <a:rPr lang="en-GB" dirty="0"/>
              <a:t>Cover – Insert title</a:t>
            </a:r>
            <a:endParaRPr lang="en-FR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165C1A-53B3-D986-E0E9-DDD54523D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0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 sz="2800"/>
            </a:lvl1pPr>
            <a:lvl2pPr algn="ctr"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5244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2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E43E974-FF92-2065-59B5-7198AC9AFE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37" y="0"/>
            <a:ext cx="12474857" cy="701748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AAFC96D-DE28-DCBB-6A7D-6E7FC08F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#1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5803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6C007C7-A317-B3BD-4F67-1F0F9741F8A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3477952"/>
            <a:ext cx="12192000" cy="3380048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8A9C213-3E26-B848-BF1A-9E6EC69B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90" y="22041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WMO PPT Style #2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8427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5B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41481-C6BF-C213-3477-846899AA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2706"/>
            <a:ext cx="10515600" cy="1710404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WIS 2.0 implementation plan</a:t>
            </a:r>
            <a:br>
              <a:rPr lang="en-US" sz="4400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fr-F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32FE87-8E39-0B1B-1D0C-BD0FECEFC06F}"/>
              </a:ext>
            </a:extLst>
          </p:cNvPr>
          <p:cNvSpPr txBox="1"/>
          <p:nvPr/>
        </p:nvSpPr>
        <p:spPr>
          <a:xfrm>
            <a:off x="3173896" y="3906382"/>
            <a:ext cx="4837044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700" b="1" dirty="0">
                <a:solidFill>
                  <a:schemeClr val="bg1"/>
                </a:solidFill>
                <a:latin typeface="Calibri"/>
              </a:rPr>
              <a:t>YOUR NAME</a:t>
            </a:r>
            <a:br>
              <a:rPr lang="en-US" sz="1700" b="1" dirty="0">
                <a:solidFill>
                  <a:schemeClr val="bg1"/>
                </a:solidFill>
                <a:latin typeface="Calibri"/>
              </a:rPr>
            </a:br>
            <a:r>
              <a:rPr lang="en-US" sz="1700" b="1" dirty="0">
                <a:solidFill>
                  <a:schemeClr val="bg1"/>
                </a:solidFill>
                <a:latin typeface="Calibri"/>
              </a:rPr>
              <a:t>YOUR ORGANIZATION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Calibri"/>
              </a:rPr>
              <a:t>YOUR COUNTRY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endParaRPr lang="en-CH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9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BDD7205-A12F-C611-452B-852EC6C4ADFE}"/>
              </a:ext>
            </a:extLst>
          </p:cNvPr>
          <p:cNvSpPr/>
          <p:nvPr/>
        </p:nvSpPr>
        <p:spPr>
          <a:xfrm>
            <a:off x="-53788" y="0"/>
            <a:ext cx="12245788" cy="734218"/>
          </a:xfrm>
          <a:prstGeom prst="rect">
            <a:avLst/>
          </a:prstGeom>
          <a:solidFill>
            <a:srgbClr val="034D9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Software</a:t>
            </a:r>
            <a:endParaRPr lang="en-CH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417925-69B8-0F24-8315-D30FC5EA1087}"/>
              </a:ext>
            </a:extLst>
          </p:cNvPr>
          <p:cNvSpPr txBox="1"/>
          <p:nvPr/>
        </p:nvSpPr>
        <p:spPr>
          <a:xfrm>
            <a:off x="1297857" y="2001411"/>
            <a:ext cx="10503617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What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software are you considering to use to implement WIS 2.0?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Commercial software provider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wis2box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+mj-lt"/>
              </a:rPr>
              <a:t>Custom/modify existing system to be WIS 2.0 compliant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j-lt"/>
              <a:cs typeface="Calibri"/>
            </a:endParaRPr>
          </a:p>
          <a:p>
            <a:r>
              <a:rPr lang="en-US" sz="1400" dirty="0">
                <a:cs typeface="Calibri"/>
              </a:rPr>
              <a:t>Considerations: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Do you already have a contract with a supplier that offers WIS 2.0 compliant solutions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Is your current solution developed in-house?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do you have a local software development team that could adapt your existing system to be compliant with WIS 2.0 ?</a:t>
            </a:r>
          </a:p>
          <a:p>
            <a:endParaRPr lang="en-US" sz="2000" dirty="0"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CA65F6-4E34-F4C1-D9C7-A86307D3FEF1}"/>
              </a:ext>
            </a:extLst>
          </p:cNvPr>
          <p:cNvSpPr/>
          <p:nvPr/>
        </p:nvSpPr>
        <p:spPr>
          <a:xfrm>
            <a:off x="249865" y="907090"/>
            <a:ext cx="719469" cy="719469"/>
          </a:xfrm>
          <a:prstGeom prst="rect">
            <a:avLst/>
          </a:prstGeom>
          <a:blipFill rotWithShape="0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4143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BDD7205-A12F-C611-452B-852EC6C4ADFE}"/>
              </a:ext>
            </a:extLst>
          </p:cNvPr>
          <p:cNvSpPr/>
          <p:nvPr/>
        </p:nvSpPr>
        <p:spPr>
          <a:xfrm>
            <a:off x="-53788" y="0"/>
            <a:ext cx="12245788" cy="734218"/>
          </a:xfrm>
          <a:prstGeom prst="rect">
            <a:avLst/>
          </a:prstGeom>
          <a:solidFill>
            <a:srgbClr val="034D9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Hosting a WIS2-node</a:t>
            </a:r>
            <a:endParaRPr lang="en-CH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417925-69B8-0F24-8315-D30FC5EA1087}"/>
              </a:ext>
            </a:extLst>
          </p:cNvPr>
          <p:cNvSpPr txBox="1"/>
          <p:nvPr/>
        </p:nvSpPr>
        <p:spPr>
          <a:xfrm>
            <a:off x="637151" y="1966333"/>
            <a:ext cx="11304678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How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will you host your WIS2 solution 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On-premises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Public cloud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Private cloud</a:t>
            </a:r>
          </a:p>
          <a:p>
            <a:endParaRPr lang="en-US" sz="2400" dirty="0">
              <a:cs typeface="Calibri"/>
            </a:endParaRPr>
          </a:p>
          <a:p>
            <a:r>
              <a:rPr lang="en-US" sz="1400" dirty="0">
                <a:cs typeface="Calibri"/>
              </a:rPr>
              <a:t>Considerations: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Do you have an existing solution that could provide instance to host your WIS2 node ?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Or do you have the option to procure a new service with a cloud vendor?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For hosting on-premise: do you have the required IT support to provide host maintenance, networking and a fixed host address?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Are you already working with another country in the region that could help provide you with an instance for hosting the WIS2 node?</a:t>
            </a:r>
          </a:p>
          <a:p>
            <a:endParaRPr lang="en-US" sz="2000" dirty="0">
              <a:cs typeface="Calibri"/>
            </a:endParaRPr>
          </a:p>
        </p:txBody>
      </p:sp>
      <p:pic>
        <p:nvPicPr>
          <p:cNvPr id="2" name="Picture 4" descr="Corporate Cyber Security? On cloud vs on Premise - Esprinet">
            <a:extLst>
              <a:ext uri="{FF2B5EF4-FFF2-40B4-BE49-F238E27FC236}">
                <a16:creationId xmlns:a16="http://schemas.microsoft.com/office/drawing/2014/main" id="{C181119E-C87D-7081-77A1-F096CEE97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063" y="802984"/>
            <a:ext cx="1094582" cy="109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icona-cloud">
            <a:extLst>
              <a:ext uri="{FF2B5EF4-FFF2-40B4-BE49-F238E27FC236}">
                <a16:creationId xmlns:a16="http://schemas.microsoft.com/office/drawing/2014/main" id="{44C35BD9-0762-0E40-8D1C-C14720A5A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7" y="802984"/>
            <a:ext cx="1094583" cy="109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0" descr="Web Icon Logo PNG Vector (EPS) Free Download">
            <a:extLst>
              <a:ext uri="{FF2B5EF4-FFF2-40B4-BE49-F238E27FC236}">
                <a16:creationId xmlns:a16="http://schemas.microsoft.com/office/drawing/2014/main" id="{BD07626E-3C04-89B9-FA95-A55654DA5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387" y="5895951"/>
            <a:ext cx="679442" cy="67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D82C99-819E-42E7-481C-FC788B602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675" y="6033483"/>
            <a:ext cx="624534" cy="624534"/>
          </a:xfrm>
          <a:prstGeom prst="rect">
            <a:avLst/>
          </a:prstGeom>
        </p:spPr>
      </p:pic>
      <p:pic>
        <p:nvPicPr>
          <p:cNvPr id="11" name="Picture 24" descr="Firewall Generic color lineal-color icon">
            <a:extLst>
              <a:ext uri="{FF2B5EF4-FFF2-40B4-BE49-F238E27FC236}">
                <a16:creationId xmlns:a16="http://schemas.microsoft.com/office/drawing/2014/main" id="{1327658C-BDE6-04C6-F58D-D61CD3B2E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002" y="5839391"/>
            <a:ext cx="792562" cy="79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4DEAFC7-275F-81A4-E051-4A0E6A76E444}"/>
              </a:ext>
            </a:extLst>
          </p:cNvPr>
          <p:cNvSpPr txBox="1"/>
          <p:nvPr/>
        </p:nvSpPr>
        <p:spPr>
          <a:xfrm>
            <a:off x="5757862" y="1253948"/>
            <a:ext cx="442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vs</a:t>
            </a:r>
            <a:endParaRPr lang="en-CH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8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BDD7205-A12F-C611-452B-852EC6C4ADFE}"/>
              </a:ext>
            </a:extLst>
          </p:cNvPr>
          <p:cNvSpPr/>
          <p:nvPr/>
        </p:nvSpPr>
        <p:spPr>
          <a:xfrm>
            <a:off x="-53788" y="0"/>
            <a:ext cx="12245788" cy="734218"/>
          </a:xfrm>
          <a:prstGeom prst="rect">
            <a:avLst/>
          </a:prstGeom>
          <a:solidFill>
            <a:srgbClr val="034D9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Operations</a:t>
            </a:r>
            <a:endParaRPr lang="en-CH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417925-69B8-0F24-8315-D30FC5EA1087}"/>
              </a:ext>
            </a:extLst>
          </p:cNvPr>
          <p:cNvSpPr txBox="1"/>
          <p:nvPr/>
        </p:nvSpPr>
        <p:spPr>
          <a:xfrm>
            <a:off x="1307083" y="1566952"/>
            <a:ext cx="10434344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will operate, monitor and maintain the WIS2 node: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NMHS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Regional, sub-regional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Private company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Combination of the above</a:t>
            </a:r>
          </a:p>
          <a:p>
            <a:endParaRPr lang="en-US" sz="2400" dirty="0">
              <a:cs typeface="Calibri"/>
            </a:endParaRPr>
          </a:p>
          <a:p>
            <a:r>
              <a:rPr lang="en-US" sz="1400" dirty="0">
                <a:cs typeface="Calibri"/>
              </a:rPr>
              <a:t>Considerations: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Who is responsible for the maintenance of your IT infrastructure and software updates? (your team, Private company, other to specify)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Who is responsible for updating OSCAR/Surface and designating GBON stations?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cs typeface="Calibri"/>
              </a:rPr>
              <a:t>Are you currently relying on another country for your data transfer on GTS/WIS that can assist you with operations in WIS2?</a:t>
            </a:r>
          </a:p>
          <a:p>
            <a:endParaRPr lang="en-US" sz="24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pic>
        <p:nvPicPr>
          <p:cNvPr id="2" name="Picture 16" descr="Monitoring Ultimatearm Outline icon">
            <a:extLst>
              <a:ext uri="{FF2B5EF4-FFF2-40B4-BE49-F238E27FC236}">
                <a16:creationId xmlns:a16="http://schemas.microsoft.com/office/drawing/2014/main" id="{20ED16ED-040C-090E-2FF1-E57B067F5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2723" y="5695950"/>
            <a:ext cx="930128" cy="93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227616-958E-E1A3-E35A-CC5E0BEFF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35" y="1245244"/>
            <a:ext cx="662271" cy="6622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4A1F53-A2DA-CAE0-F7B1-5B9E3D9A6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915" y="1787748"/>
            <a:ext cx="423773" cy="4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0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7F055-5465-EF96-7743-57783BBE2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3311" y="1287903"/>
            <a:ext cx="10994174" cy="2045159"/>
          </a:xfrm>
        </p:spPr>
        <p:txBody>
          <a:bodyPr/>
          <a:lstStyle/>
          <a:p>
            <a:pPr marL="0" indent="0" algn="l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When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(rough timeline) would you be able to implement WIS 2.0 ? </a:t>
            </a:r>
          </a:p>
          <a:p>
            <a:pPr marL="0" indent="0" algn="l">
              <a:buNone/>
            </a:pP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Considerations:</a:t>
            </a:r>
          </a:p>
          <a:p>
            <a:pPr algn="l"/>
            <a:r>
              <a:rPr lang="en-US" sz="1400" dirty="0">
                <a:cs typeface="Calibri"/>
              </a:rPr>
              <a:t>Do you currently have contracts with suppliers with a duration ending between 2025 and 2030 ?</a:t>
            </a:r>
          </a:p>
          <a:p>
            <a:pPr algn="l"/>
            <a:r>
              <a:rPr lang="en-US" sz="1400" dirty="0">
                <a:cs typeface="Calibri"/>
              </a:rPr>
              <a:t>Do you have new projects being implemented between 2025 and 2030 that could be integrated in your WIS2 implementation timeline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421A2A-DA1A-05DE-03DA-50CD366FF13C}"/>
              </a:ext>
            </a:extLst>
          </p:cNvPr>
          <p:cNvSpPr/>
          <p:nvPr/>
        </p:nvSpPr>
        <p:spPr>
          <a:xfrm>
            <a:off x="-53788" y="0"/>
            <a:ext cx="12245788" cy="734218"/>
          </a:xfrm>
          <a:prstGeom prst="rect">
            <a:avLst/>
          </a:prstGeom>
          <a:solidFill>
            <a:srgbClr val="034D9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Timeline</a:t>
            </a:r>
            <a:endParaRPr lang="en-CH" sz="3200" b="1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0814514-E9F2-C258-F8C1-A6AB3F2A6A50}"/>
              </a:ext>
            </a:extLst>
          </p:cNvPr>
          <p:cNvGrpSpPr/>
          <p:nvPr/>
        </p:nvGrpSpPr>
        <p:grpSpPr>
          <a:xfrm>
            <a:off x="1404730" y="3866454"/>
            <a:ext cx="8666922" cy="1262137"/>
            <a:chOff x="1404730" y="4330280"/>
            <a:chExt cx="8666922" cy="1262137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A676CF4-781F-693E-0F6B-31A00CC549B7}"/>
                </a:ext>
              </a:extLst>
            </p:cNvPr>
            <p:cNvCxnSpPr/>
            <p:nvPr/>
          </p:nvCxnSpPr>
          <p:spPr>
            <a:xfrm>
              <a:off x="1404730" y="4916557"/>
              <a:ext cx="86669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F364EC8-D8A6-D5BB-56BB-3AF8EDE9ABCE}"/>
                </a:ext>
              </a:extLst>
            </p:cNvPr>
            <p:cNvCxnSpPr>
              <a:cxnSpLocks/>
            </p:cNvCxnSpPr>
            <p:nvPr/>
          </p:nvCxnSpPr>
          <p:spPr>
            <a:xfrm>
              <a:off x="2517915" y="4333461"/>
              <a:ext cx="0" cy="583096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E3523CD-E3B4-3D11-3624-070E534B74BE}"/>
                </a:ext>
              </a:extLst>
            </p:cNvPr>
            <p:cNvCxnSpPr>
              <a:cxnSpLocks/>
            </p:cNvCxnSpPr>
            <p:nvPr/>
          </p:nvCxnSpPr>
          <p:spPr>
            <a:xfrm>
              <a:off x="5068957" y="4333461"/>
              <a:ext cx="0" cy="583096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9AE13AE-1831-7012-3A4E-A33C5D5A0253}"/>
                </a:ext>
              </a:extLst>
            </p:cNvPr>
            <p:cNvCxnSpPr>
              <a:cxnSpLocks/>
            </p:cNvCxnSpPr>
            <p:nvPr/>
          </p:nvCxnSpPr>
          <p:spPr>
            <a:xfrm>
              <a:off x="7991055" y="4330280"/>
              <a:ext cx="0" cy="583096"/>
            </a:xfrm>
            <a:prstGeom prst="line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FB3675-D9DA-E878-E830-6D1B898A014A}"/>
                </a:ext>
              </a:extLst>
            </p:cNvPr>
            <p:cNvSpPr txBox="1"/>
            <p:nvPr/>
          </p:nvSpPr>
          <p:spPr>
            <a:xfrm>
              <a:off x="3289856" y="4457905"/>
              <a:ext cx="980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2025</a:t>
              </a:r>
              <a:endParaRPr lang="en-CH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43E2013-ADC4-C203-CFFE-9FEC27AF01FF}"/>
                </a:ext>
              </a:extLst>
            </p:cNvPr>
            <p:cNvSpPr txBox="1"/>
            <p:nvPr/>
          </p:nvSpPr>
          <p:spPr>
            <a:xfrm>
              <a:off x="5920398" y="4457905"/>
              <a:ext cx="980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2026</a:t>
              </a:r>
              <a:endParaRPr lang="en-CH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2CE6BA2-114B-4403-FDBE-C0CB146099EE}"/>
                </a:ext>
              </a:extLst>
            </p:cNvPr>
            <p:cNvSpPr txBox="1"/>
            <p:nvPr/>
          </p:nvSpPr>
          <p:spPr>
            <a:xfrm>
              <a:off x="8259419" y="4457905"/>
              <a:ext cx="980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90000"/>
                      <a:lumOff val="10000"/>
                    </a:schemeClr>
                  </a:solidFill>
                </a:rPr>
                <a:t>2027</a:t>
              </a:r>
              <a:endParaRPr lang="en-CH" dirty="0">
                <a:solidFill>
                  <a:schemeClr val="tx2">
                    <a:lumMod val="90000"/>
                    <a:lumOff val="10000"/>
                  </a:schemeClr>
                </a:solidFill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4DC9B9A-898C-936A-6A78-F149D94E9CD8}"/>
                </a:ext>
              </a:extLst>
            </p:cNvPr>
            <p:cNvCxnSpPr/>
            <p:nvPr/>
          </p:nvCxnSpPr>
          <p:spPr>
            <a:xfrm flipV="1">
              <a:off x="2517915" y="4913376"/>
              <a:ext cx="0" cy="67904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81DBC83-B186-0239-0054-832DB68500F9}"/>
                </a:ext>
              </a:extLst>
            </p:cNvPr>
            <p:cNvCxnSpPr/>
            <p:nvPr/>
          </p:nvCxnSpPr>
          <p:spPr>
            <a:xfrm flipV="1">
              <a:off x="5068957" y="4913376"/>
              <a:ext cx="0" cy="67904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B6EF382-9264-BBCC-C2CD-57DCC664193D}"/>
                </a:ext>
              </a:extLst>
            </p:cNvPr>
            <p:cNvCxnSpPr/>
            <p:nvPr/>
          </p:nvCxnSpPr>
          <p:spPr>
            <a:xfrm flipV="1">
              <a:off x="7991055" y="4898533"/>
              <a:ext cx="0" cy="67904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C5012C5-4C79-67AE-D0CA-41F8229BFF90}"/>
                </a:ext>
              </a:extLst>
            </p:cNvPr>
            <p:cNvSpPr txBox="1"/>
            <p:nvPr/>
          </p:nvSpPr>
          <p:spPr>
            <a:xfrm>
              <a:off x="1461059" y="4457905"/>
              <a:ext cx="1056853" cy="369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  <a:endParaRPr lang="en-CH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CE8846-97AC-9B5D-A4FD-9269A79EBCA1}"/>
                </a:ext>
              </a:extLst>
            </p:cNvPr>
            <p:cNvSpPr txBox="1"/>
            <p:nvPr/>
          </p:nvSpPr>
          <p:spPr>
            <a:xfrm>
              <a:off x="1461058" y="5041001"/>
              <a:ext cx="1056853" cy="369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Tasks</a:t>
              </a:r>
              <a:endParaRPr lang="en-CH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8859E58-07E9-1769-3A66-C5C41C19A0B8}"/>
              </a:ext>
            </a:extLst>
          </p:cNvPr>
          <p:cNvSpPr txBox="1"/>
          <p:nvPr/>
        </p:nvSpPr>
        <p:spPr>
          <a:xfrm>
            <a:off x="2653743" y="4606984"/>
            <a:ext cx="221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  <a:endParaRPr lang="en-CH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68DD96-A0E6-270A-92E0-FA038D09443E}"/>
              </a:ext>
            </a:extLst>
          </p:cNvPr>
          <p:cNvSpPr txBox="1"/>
          <p:nvPr/>
        </p:nvSpPr>
        <p:spPr>
          <a:xfrm>
            <a:off x="5123642" y="4509417"/>
            <a:ext cx="2653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  <a:endParaRPr lang="en-CH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B8409F-D146-CC26-A562-502861F1604A}"/>
              </a:ext>
            </a:extLst>
          </p:cNvPr>
          <p:cNvSpPr txBox="1"/>
          <p:nvPr/>
        </p:nvSpPr>
        <p:spPr>
          <a:xfrm>
            <a:off x="8077209" y="4571745"/>
            <a:ext cx="2653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-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652077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585CC5CA741C488DCE8014D9DA0253" ma:contentTypeVersion="17" ma:contentTypeDescription="Create a new document." ma:contentTypeScope="" ma:versionID="beb44114a97e3a05714e501070f74285">
  <xsd:schema xmlns:xsd="http://www.w3.org/2001/XMLSchema" xmlns:xs="http://www.w3.org/2001/XMLSchema" xmlns:p="http://schemas.microsoft.com/office/2006/metadata/properties" xmlns:ns3="07df4b02-2634-4913-b2a1-f788f994a0fa" xmlns:ns4="fd0d016c-c8c6-419f-8b19-58ce7732d002" targetNamespace="http://schemas.microsoft.com/office/2006/metadata/properties" ma:root="true" ma:fieldsID="43dfb435d6eea3e0b687d1f99d3e3fc1" ns3:_="" ns4:_="">
    <xsd:import namespace="07df4b02-2634-4913-b2a1-f788f994a0fa"/>
    <xsd:import namespace="fd0d016c-c8c6-419f-8b19-58ce7732d0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f4b02-2634-4913-b2a1-f788f994a0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d016c-c8c6-419f-8b19-58ce7732d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7df4b02-2634-4913-b2a1-f788f994a0f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01859-7AF9-49AC-83AE-2247BBB95E7C}">
  <ds:schemaRefs>
    <ds:schemaRef ds:uri="07df4b02-2634-4913-b2a1-f788f994a0fa"/>
    <ds:schemaRef ds:uri="fd0d016c-c8c6-419f-8b19-58ce7732d0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FA777BE-1691-46D3-B5EF-D93DCFCAC224}">
  <ds:schemaRefs>
    <ds:schemaRef ds:uri="http://purl.org/dc/terms/"/>
    <ds:schemaRef ds:uri="http://purl.org/dc/elements/1.1/"/>
    <ds:schemaRef ds:uri="07df4b02-2634-4913-b2a1-f788f994a0fa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fd0d016c-c8c6-419f-8b19-58ce7732d002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727FCF3-D210-4447-9999-135BE84AA5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WMO2016_Powerpoint_WIDESCREEN_dark_en_fr</Template>
  <TotalTime>0</TotalTime>
  <Words>339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Courier New</vt:lpstr>
      <vt:lpstr>Office Theme</vt:lpstr>
      <vt:lpstr>Custom Design</vt:lpstr>
      <vt:lpstr>WIS 2.0 implementation plan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</dc:creator>
  <cp:lastModifiedBy>Maaike Limper</cp:lastModifiedBy>
  <cp:revision>13</cp:revision>
  <dcterms:created xsi:type="dcterms:W3CDTF">2022-11-22T08:46:11Z</dcterms:created>
  <dcterms:modified xsi:type="dcterms:W3CDTF">2025-04-16T09:45:57Z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0x01010015585CC5CA741C488DCE8014D9DA0253</vt:lpwstr>
  </property>
</Properties>
</file>