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9" autoAdjust="0"/>
    <p:restoredTop sz="94660"/>
  </p:normalViewPr>
  <p:slideViewPr>
    <p:cSldViewPr snapToGrid="0">
      <p:cViewPr varScale="1">
        <p:scale>
          <a:sx n="97" d="100"/>
          <a:sy n="97" d="100"/>
        </p:scale>
        <p:origin x="3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one,Sharon (elle | she, her) (ECCC)" userId="9808ce54-832c-44d5-8b77-e31961d0ae0d" providerId="ADAL" clId="{28391026-01BE-4CF7-A680-999F28666786}"/>
    <pc:docChg chg="modSld">
      <pc:chgData name="Stone,Sharon (elle | she, her) (ECCC)" userId="9808ce54-832c-44d5-8b77-e31961d0ae0d" providerId="ADAL" clId="{28391026-01BE-4CF7-A680-999F28666786}" dt="2026-03-05T12:44:50.978" v="58" actId="20577"/>
      <pc:docMkLst>
        <pc:docMk/>
      </pc:docMkLst>
      <pc:sldChg chg="modSp mod">
        <pc:chgData name="Stone,Sharon (elle | she, her) (ECCC)" userId="9808ce54-832c-44d5-8b77-e31961d0ae0d" providerId="ADAL" clId="{28391026-01BE-4CF7-A680-999F28666786}" dt="2026-03-05T12:44:50.978" v="58" actId="20577"/>
        <pc:sldMkLst>
          <pc:docMk/>
          <pc:sldMk cId="2472391656" sldId="257"/>
        </pc:sldMkLst>
        <pc:graphicFrameChg chg="modGraphic">
          <ac:chgData name="Stone,Sharon (elle | she, her) (ECCC)" userId="9808ce54-832c-44d5-8b77-e31961d0ae0d" providerId="ADAL" clId="{28391026-01BE-4CF7-A680-999F28666786}" dt="2026-03-05T12:44:50.978" v="58" actId="20577"/>
          <ac:graphicFrameMkLst>
            <pc:docMk/>
            <pc:sldMk cId="2472391656" sldId="257"/>
            <ac:graphicFrameMk id="4" creationId="{22EA8A06-2E54-A047-DE57-3746461F8F2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C71CC-ECCF-465E-8403-E9722B691CF3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CA2B4-5B7F-464F-B5A0-68576EE049A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9435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CA2B4-5B7F-464F-B5A0-68576EE049AE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96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81486-35B9-9E08-EE5D-AD44C26D3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E617D1-3ECE-C8A0-5C9F-C1114DDD5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74F8B-4CF5-FEBB-0C05-EA055CCC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7D9FC-CF6E-DA7B-7091-D040C7FB6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5923C-B1E4-F834-C9D9-6513A68B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012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A1D72-C349-AC59-F354-19EAC84BA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FF4D6C-EE49-7093-9381-CD2F5444B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437CA-30B1-62B3-CCCE-2ABD4F8B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D6E23-5557-A0AA-F0A9-51E9BB5D3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6DFBF-9669-8D25-03F0-BD43A9357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393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6AB7B0-06CE-2A99-3D52-5E8C46EBD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0FACE6-8D2C-9A0B-F23C-4B25E6478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3304D-49DC-6C1A-28C0-98F36D866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084DB-FF1D-E747-E5D0-1A67B9DEA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D7496-CA8F-606F-66CB-3C19228FC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3052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5E592-27EC-B5E1-8967-A9405CFDF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28A05-E056-E584-25CF-DC5706AAD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2B20E-A272-BE19-6BDB-81B534B84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287FB-49B0-8DA9-10B7-A2BDA804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607C8-5389-DA25-2998-3FFA76886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4538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68586-F465-640D-FD33-A30B7D3A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AEBB1-742B-87C3-F26F-5D014643A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1001C-BC4A-A379-4BFC-57FA2946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86249-1B64-74E5-1F78-98712896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A959-C0C1-F6D2-CF9F-4AD80039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96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5273C-7260-0B9F-11B5-C94A2F13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D72C0-6951-54DD-A326-6815B83B6B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A96B8-DBBB-F2FA-5BC2-DC2522E28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42CC3-FAD0-726B-310B-DD934CA26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09686-58AA-F605-E7DA-E441FA3E4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81F0E-3C41-A7E5-B963-A43F9FD43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017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2AC01-7099-4A3D-00BC-E16F8521A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73263-2D7B-1A91-69F1-6A869593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ED57A-4E49-AB37-46FC-37CB8A03B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DDBF3A-CB4C-5B9C-DF7D-9301F2BD3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D1E4F5-3B58-8433-8800-205789171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D396F7-7C54-154F-045F-CCF0E0C7A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55B5C-FD69-E705-7EF5-85CA18519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1DA20-15EF-5713-D07A-64AD1DFA7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60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7917D-6F84-E1AB-FA86-75641B2DE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D117F-A335-6B74-DFC2-9675857F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1BFF7-82B9-8E3D-7FAF-A7F439CEE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47B89F-EFFE-AE70-0F9F-D791C6F7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040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B03F4-BBCA-B56A-A8BB-29BE49B8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D10CB-5C8A-3308-2CD8-ACEB92CB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7EF80-19CF-8859-9703-D509AE078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57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34B-45A4-5335-FBBA-64A4DFB3C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CF6EA-1C6E-F4E5-FE09-A37C7D47D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DD842-DC67-6157-9B85-1280CF9D9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7EF01-360A-6BE3-3275-DF99C319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D2172-A4E9-5368-20AB-562CF5D5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683F6-EB7B-2EDF-88AE-2A2F95CB8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629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FEF29-F8C3-1BB6-DDD6-C8F4723FE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254C73-7ED9-2245-757B-FD9A28C24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94D99-997B-7540-155E-410F6052D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9E776-B74E-F051-7067-A1205228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FD6086-8682-78DC-8679-AA1E3213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73BA7-FE75-B6CB-9759-B3A123F9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816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54B4B-E161-7A86-9F46-B9B9490DE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599802-D0CC-96CB-09E3-91D536C81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FBB0F-2C57-1CB0-2E32-1045506888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2E7B9F-78ED-4A05-B0AD-CF1924CBFAE8}" type="datetimeFigureOut">
              <a:rPr lang="en-CA" smtClean="0"/>
              <a:t>2026-03-04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E5F2F-77E3-E247-0592-FD4F602A5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93AAB-64CA-5CCF-9E05-40A12B61F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7DE62E-C6C1-4DD0-B132-4C61AB79515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940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FC8050-6313-8F66-C005-CEDDBE272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AU" sz="4600" dirty="0"/>
              <a:t>Description of new fields on IMS and demonstration for creating and managing GBON tickets, with emphasis on follow‑up and interaction with NFPs</a:t>
            </a:r>
            <a:endParaRPr lang="en-CA" sz="4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BE4C8-5132-8F10-5423-AE0DCCC22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b="1" dirty="0"/>
              <a:t>Karl Monnik </a:t>
            </a:r>
          </a:p>
          <a:p>
            <a:pPr algn="l"/>
            <a:r>
              <a:rPr lang="en-US" b="1" dirty="0"/>
              <a:t>Sharon Stone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263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EA8A06-2E54-A047-DE57-3746461F8F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677295"/>
              </p:ext>
            </p:extLst>
          </p:nvPr>
        </p:nvGraphicFramePr>
        <p:xfrm>
          <a:off x="216569" y="512433"/>
          <a:ext cx="11634535" cy="624890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447973">
                  <a:extLst>
                    <a:ext uri="{9D8B030D-6E8A-4147-A177-3AD203B41FA5}">
                      <a16:colId xmlns:a16="http://schemas.microsoft.com/office/drawing/2014/main" val="2418801657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175047690"/>
                    </a:ext>
                  </a:extLst>
                </a:gridCol>
                <a:gridCol w="4919362">
                  <a:extLst>
                    <a:ext uri="{9D8B030D-6E8A-4147-A177-3AD203B41FA5}">
                      <a16:colId xmlns:a16="http://schemas.microsoft.com/office/drawing/2014/main" val="1223255448"/>
                    </a:ext>
                  </a:extLst>
                </a:gridCol>
              </a:tblGrid>
              <a:tr h="2825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Process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1478" marR="9183" marT="2296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Regional WIGOS Center (RWC)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1478" marR="9183" marT="2296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WIGOS National Focal Point (NFP)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1478" marR="9183" marT="2296" marB="0" anchor="ctr"/>
                </a:tc>
                <a:extLst>
                  <a:ext uri="{0D108BD9-81ED-4DB2-BD59-A6C34878D82A}">
                    <a16:rowId xmlns:a16="http://schemas.microsoft.com/office/drawing/2014/main" val="2492925529"/>
                  </a:ext>
                </a:extLst>
              </a:tr>
              <a:tr h="97285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Issue Identification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(Step 1)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1478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Monitor station performance in WDQMS and identify issue; </a:t>
                      </a:r>
                    </a:p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Log into IMS and create a ticket with detailed information; 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8" marR="2296" marT="2296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11478" marR="2296" marT="2296" marB="0" anchor="ctr"/>
                </a:tc>
                <a:extLst>
                  <a:ext uri="{0D108BD9-81ED-4DB2-BD59-A6C34878D82A}">
                    <a16:rowId xmlns:a16="http://schemas.microsoft.com/office/drawing/2014/main" val="3523603580"/>
                  </a:ext>
                </a:extLst>
              </a:tr>
              <a:tr h="742762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Issue Raised as Incident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(Step 2)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5150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Change the ticket status to "Incident" in the IMS tool and assign to the NFP; 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50" marR="2296" marT="2296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45150" marR="2296" marT="2296" marB="0" anchor="ctr"/>
                </a:tc>
                <a:extLst>
                  <a:ext uri="{0D108BD9-81ED-4DB2-BD59-A6C34878D82A}">
                    <a16:rowId xmlns:a16="http://schemas.microsoft.com/office/drawing/2014/main" val="2672488603"/>
                  </a:ext>
                </a:extLst>
              </a:tr>
              <a:tr h="120293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Receipt Confirmation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(Step 3)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1478" marR="2296" marT="2296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11478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Confirm the receipt of the ticket through the "Comment" section of the IMS tool to indicate the start of the investigation.</a:t>
                      </a:r>
                    </a:p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Update the ticket status to “Confirm” or “Under Investigation" according to the NFP’s response.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8" marR="2296" marT="2296" marB="0" anchor="ctr"/>
                </a:tc>
                <a:extLst>
                  <a:ext uri="{0D108BD9-81ED-4DB2-BD59-A6C34878D82A}">
                    <a16:rowId xmlns:a16="http://schemas.microsoft.com/office/drawing/2014/main" val="1416842580"/>
                  </a:ext>
                </a:extLst>
              </a:tr>
              <a:tr h="742762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Action Proposal 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(Step 4)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5150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Evaluate the action proposal provided by the NFP and decide whether to update the ticket status to "In Progress".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50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Identify the cause of the incident and provide detailed action proposals in the ticket.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50" marR="2296" marT="2296" marB="0" anchor="ctr"/>
                </a:tc>
                <a:extLst>
                  <a:ext uri="{0D108BD9-81ED-4DB2-BD59-A6C34878D82A}">
                    <a16:rowId xmlns:a16="http://schemas.microsoft.com/office/drawing/2014/main" val="2162415976"/>
                  </a:ext>
                </a:extLst>
              </a:tr>
              <a:tr h="51267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Incident Status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(Step 5)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1478" marR="2296" marT="2296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11478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Notify the RWC when the incident has been rectified.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8" marR="2296" marT="2296" marB="0" anchor="ctr"/>
                </a:tc>
                <a:extLst>
                  <a:ext uri="{0D108BD9-81ED-4DB2-BD59-A6C34878D82A}">
                    <a16:rowId xmlns:a16="http://schemas.microsoft.com/office/drawing/2014/main" val="3602404403"/>
                  </a:ext>
                </a:extLst>
              </a:tr>
              <a:tr h="742762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Incident Rectification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(Step 6)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5150" marR="2296" marT="2296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Update the ticket to “Resolved “ </a:t>
                      </a:r>
                    </a:p>
                    <a:p>
                      <a:pPr marL="342900" marR="0" lvl="0" indent="-342900"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  <a:latin typeface="+mn-lt"/>
                        </a:rPr>
                        <a:t>Close </a:t>
                      </a:r>
                      <a:r>
                        <a:rPr lang="en-US" sz="1800" dirty="0">
                          <a:effectLst/>
                          <a:latin typeface="+mn-lt"/>
                        </a:rPr>
                        <a:t>the original ticket.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50" marR="2296" marT="2296" marB="0" anchor="ctr"/>
                </a:tc>
                <a:tc>
                  <a:txBody>
                    <a:bodyPr/>
                    <a:lstStyle/>
                    <a:p>
                      <a:pPr marL="228600" marR="0"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5150" marR="2296" marT="2296" marB="0" anchor="ctr"/>
                </a:tc>
                <a:extLst>
                  <a:ext uri="{0D108BD9-81ED-4DB2-BD59-A6C34878D82A}">
                    <a16:rowId xmlns:a16="http://schemas.microsoft.com/office/drawing/2014/main" val="1821217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391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222</Words>
  <Application>Microsoft Office PowerPoint</Application>
  <PresentationFormat>Widescreen</PresentationFormat>
  <Paragraphs>30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Description of new fields on IMS and demonstration for creating and managing GBON tickets, with emphasis on follow‑up and interaction with NFPs</vt:lpstr>
      <vt:lpstr>PowerPoint Presentation</vt:lpstr>
    </vt:vector>
  </TitlesOfParts>
  <Company>Environment and Climate Change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Stone,Sharon (elle | she, her) (ECCC)</dc:creator>
  <cp:lastModifiedBy>Stone,Sharon (elle | she, her) (ECCC)</cp:lastModifiedBy>
  <cp:revision>1</cp:revision>
  <dcterms:created xsi:type="dcterms:W3CDTF">2026-03-05T00:22:58Z</dcterms:created>
  <dcterms:modified xsi:type="dcterms:W3CDTF">2026-03-05T12:44:55Z</dcterms:modified>
</cp:coreProperties>
</file>