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sldIdLst>
    <p:sldId id="278" r:id="rId3"/>
    <p:sldId id="275" r:id="rId4"/>
    <p:sldId id="283" r:id="rId5"/>
    <p:sldId id="1350" r:id="rId6"/>
    <p:sldId id="1352" r:id="rId7"/>
    <p:sldId id="1353" r:id="rId8"/>
    <p:sldId id="1358" r:id="rId9"/>
    <p:sldId id="1354" r:id="rId10"/>
    <p:sldId id="1360" r:id="rId11"/>
    <p:sldId id="1355" r:id="rId12"/>
    <p:sldId id="1372" r:id="rId13"/>
    <p:sldId id="1356" r:id="rId14"/>
    <p:sldId id="1357" r:id="rId15"/>
    <p:sldId id="1364" r:id="rId16"/>
    <p:sldId id="1368" r:id="rId17"/>
    <p:sldId id="1369" r:id="rId18"/>
    <p:sldId id="1371" r:id="rId19"/>
    <p:sldId id="1373" r:id="rId20"/>
    <p:sldId id="279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2D597-DDFD-455C-A16B-AB6EB554B122}" type="datetimeFigureOut">
              <a:rPr lang="zh-CN" altLang="en-US" smtClean="0"/>
              <a:t>2025/2/23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6EB16-8AA1-4EB1-9DA7-7D259AF734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7772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B33025-A235-B78D-F1D2-14809BF849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744F890-7AFF-50AC-FD2E-C3AF13861D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776C723-A0B1-82F4-2759-98EC6C633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DE56-7810-4F32-835A-82538BC1A600}" type="datetimeFigureOut">
              <a:rPr lang="zh-CN" altLang="en-US" smtClean="0"/>
              <a:t>2025/2/23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3BFF341-197B-7B41-F59F-615BDE1AC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C72C426-8357-4AB3-257A-1B7AC0389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3992-8DCD-4FF0-AC3F-6E969009BA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1715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6D9C62-D016-8038-350D-0F72D9BFB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E629858-5A68-B027-5D4F-1161F1F93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DBFB8A-643D-DFC6-4C42-FDBCCC8C1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DE56-7810-4F32-835A-82538BC1A600}" type="datetimeFigureOut">
              <a:rPr lang="zh-CN" altLang="en-US" smtClean="0"/>
              <a:t>2025/2/23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DA03184-90AB-6400-9DB2-EC6FB8CDB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A5DED3F-44DE-46F2-E63C-A893675F4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3992-8DCD-4FF0-AC3F-6E969009BA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844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CD92458-BE38-3483-3799-5C39A30B44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8DCEF94-D633-14A9-CEA3-5FBA9E0A2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8069F8D-1A99-9CF3-338B-8AC4897D7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DE56-7810-4F32-835A-82538BC1A600}" type="datetimeFigureOut">
              <a:rPr lang="zh-CN" altLang="en-US" smtClean="0"/>
              <a:t>2025/2/23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E747AFC-CE7C-F4C4-7BEB-DA2AF11FA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0575F9-0D7C-F612-83B5-61231F90B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3992-8DCD-4FF0-AC3F-6E969009BA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6644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C799-4231-2346-88CD-50EB4F7D6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A7F83-D93D-B848-B8B4-C00862A7B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10179-53D6-2541-984B-2302772D1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A9576-B9E5-EC45-822F-70872F47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7FFFE-58EC-AD47-BCC4-79F7901E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10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A14A7-5367-6641-89B3-ED5206D45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EACD7-D93B-FE43-8595-62E80F9C1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CB0E1-F717-8543-8276-E0FF351BF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C43B9-2296-0545-AA12-2E6E3353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8FCBA-5B72-1847-A4B5-B5B6FBAE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77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917ED-B526-3741-9437-CAA67CD3D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CB9E6-61FE-0E4A-9EA7-A54AAE054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C00FF-8B7B-2849-8F0B-844EBBDCB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0EA24-2FF2-8645-B2F8-2B04E162F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47AD9-32FD-5D40-8739-004AAA5CF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95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CF550-CB93-6440-9E7D-1990C0230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34B28-9891-9C48-BBF7-3FA840B14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8933CE-EA8D-4D49-A832-CFE5A31CF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8EF8E-143E-4648-850C-FFE87BCD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E1F61-4260-9C4D-AB89-CE7BE42C2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0F333-43E3-5847-B0EC-E9AB122D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47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7806A-B7D2-7140-9436-1143278A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E6735-5C95-C54F-8E6D-915607B71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5059F-B372-DB48-B36F-AA1616F3B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6C662-5F07-F443-B63B-58577DB757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1AC9D6-AFA3-A546-BB82-E3D4FE01C9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A8E6B6-73E5-CA41-8BD4-041E50F46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D955FE-D63C-D841-944B-31661EB3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D28364-DF09-0447-BD31-D77CF6314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38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7A369-3332-8449-82FA-53904157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14008B-3EEF-6E40-9202-C50512A3B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C30F60-22F5-CF4F-8300-0C23FA8D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26F9C5-71CD-DF4D-87AE-1E5603379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195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0D5756-9533-5947-8AA4-A55E45B54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4A894-2BDD-664C-9734-01944B8EE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38AFC-927D-0E4C-8765-513AA32F5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8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0B2AB-6FB0-3F4B-B296-90A3EB5BD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6C93C-3293-7641-AEA6-C4007B00A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A7650-C748-FB4E-9BA6-288E3E3F4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EDD49-D3A1-B74F-A8BB-1077D7DCE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82356-7C2E-8A4E-9BC3-2381AEED3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408F6-B699-7C45-B509-8772F6DF4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29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102136-F1A8-0F30-CE3C-798398F4D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F6747C-B391-E2DD-F877-298646B69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49FFE07-C549-CCD2-4F90-28AC83434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DE56-7810-4F32-835A-82538BC1A600}" type="datetimeFigureOut">
              <a:rPr lang="zh-CN" altLang="en-US" smtClean="0"/>
              <a:t>2025/2/23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42097BB-CBDB-ED15-3333-CCF349D9C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50F93E-8F48-1ABC-940C-35BB2EAAF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3992-8DCD-4FF0-AC3F-6E969009BA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02304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179F-7EA1-A64F-AA5A-4307727C6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14D99-0F9D-1849-B080-00CC58551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78331-B9EE-984C-BF89-C28E8A1BA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ECBAC-97ED-0B47-A77B-78F83C64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CB222-F7B7-A440-BD6A-F188B5160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D5C41-6ADD-3445-9543-8CBA4F2CC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6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04409-47BD-B745-9631-8FBF6F0C9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0928A-9CEF-C94B-9E3D-ECF41CE9C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DCF3C-E871-1246-AA8C-C00AA837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2C893-02D2-3A40-92BD-4F289774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0ACCC-903D-8849-B627-3B3B1442F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014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679AA-F95A-6C49-924E-ED19D1BA6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B20FD-2E08-4D4E-ABFE-5B18E37C8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732CF-C083-EB49-AADB-8BF4409CC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EBAD8-8AEC-6745-9184-44F30BB2B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D1102-6943-F445-BF9F-18E890F0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222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147C90-46C8-2BB5-FBC4-F0722DDBB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EBEF061-AC64-5FBD-945D-FD272D966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FDFA1E7-2C63-2A58-A19B-85F1D15C9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DE56-7810-4F32-835A-82538BC1A600}" type="datetimeFigureOut">
              <a:rPr lang="zh-CN" altLang="en-US" smtClean="0"/>
              <a:t>2025/2/23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7667C1-8EAF-6159-5505-152DFB22D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B65C528-7C16-6A75-AD02-CFC185891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3992-8DCD-4FF0-AC3F-6E969009BA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088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51D096-4E56-6DE8-1DC6-1C73EA6F0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D8C6456-7226-78E5-6AD8-5105E19DBC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31D349E-1BC2-35E3-39C8-FC7957443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130D929-54DD-D448-0E38-147FF7194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DE56-7810-4F32-835A-82538BC1A600}" type="datetimeFigureOut">
              <a:rPr lang="zh-CN" altLang="en-US" smtClean="0"/>
              <a:t>2025/2/23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30FF65C-B2F7-4333-A16A-1430A19E4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62AABB8-FEEA-84AD-CB1F-F4C1572B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3992-8DCD-4FF0-AC3F-6E969009BA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802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EF34D1-5631-73FD-5261-150FB4702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AB58D96-8CD0-4D4D-689B-F149C3AFC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615BCBB-6981-0EEB-06A2-2FFEBAE3F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B1C1E6D-36FF-F5FE-1A39-7680486DDA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1A5EEB5-FEB6-D1C4-99FC-0E76891B09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8DCF3AA-1D66-78E0-C174-1BFFA106C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DE56-7810-4F32-835A-82538BC1A600}" type="datetimeFigureOut">
              <a:rPr lang="zh-CN" altLang="en-US" smtClean="0"/>
              <a:t>2025/2/23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1B07ED5-70F5-3F09-D100-110318D7A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7D0A5D5-6A21-EAB7-D6DD-48BA4CC4F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3992-8DCD-4FF0-AC3F-6E969009BA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395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9DCE99-FB5D-285F-322B-39CBA8044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6A3EF6C-1FF0-15F4-A48B-C7C801635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DE56-7810-4F32-835A-82538BC1A600}" type="datetimeFigureOut">
              <a:rPr lang="zh-CN" altLang="en-US" smtClean="0"/>
              <a:t>2025/2/23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430BDCA-0ACE-4306-34D1-0D5D6C829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CBE328C-AEE9-75AA-858D-63FA9532B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3992-8DCD-4FF0-AC3F-6E969009BA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2618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DF0A3F5-0441-A8FB-E8FA-EEF066156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DE56-7810-4F32-835A-82538BC1A600}" type="datetimeFigureOut">
              <a:rPr lang="zh-CN" altLang="en-US" smtClean="0"/>
              <a:t>2025/2/23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30A6DAB-C8DC-8033-5251-C7E4647D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907C0DC-0263-CBF2-0E0F-534ADA589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3992-8DCD-4FF0-AC3F-6E969009BA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7304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F3FFCE-8106-99D4-D51F-5425C63A0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6C3D01D-4A3D-8C7A-9CEF-1DA5DEEDC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5029675-A112-93C4-222A-7AB3690028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243A33D-56EC-C6E5-AF3E-0F488F285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DE56-7810-4F32-835A-82538BC1A600}" type="datetimeFigureOut">
              <a:rPr lang="zh-CN" altLang="en-US" smtClean="0"/>
              <a:t>2025/2/23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461B8F4-0D0A-3943-853B-D2E4D23F5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2C337F1-619F-C278-9715-626522D7B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3992-8DCD-4FF0-AC3F-6E969009BA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7367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528835-6F66-A6A9-26D3-4EA487BB8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B9D23D6-62D5-7A7C-1B2F-D180926B71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D2EADF1-E8CD-683F-5854-DFFA33A942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E53A8ED-5572-EBBC-9214-CBF43A8A9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DE56-7810-4F32-835A-82538BC1A600}" type="datetimeFigureOut">
              <a:rPr lang="zh-CN" altLang="en-US" smtClean="0"/>
              <a:t>2025/2/23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56FCA0C-F718-360A-C0E4-930BABF0D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41CDC6B-6E46-E14B-4D66-FF5943A5F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3992-8DCD-4FF0-AC3F-6E969009BA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0595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0443FB2-CC28-8ED4-7557-14D8DA245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37FD398-EB38-1ABE-EF3C-C5DF596BC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4F78D70-765F-6DB8-A796-678DF74902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DDE56-7810-4F32-835A-82538BC1A600}" type="datetimeFigureOut">
              <a:rPr lang="zh-CN" altLang="en-US" smtClean="0"/>
              <a:t>2025/2/23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2D3AD3-B07E-4036-B720-354B0AE008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17A2A50-9B2F-3502-7F7C-5AFBDE9094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233992-8DCD-4FF0-AC3F-6E969009BA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281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E42707-DAB0-9642-AB96-BCDAFE10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C5FAD-B53E-A44E-ACCE-FA8671073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C309E-16C9-9949-AF70-5ED1258102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EED87-2C30-6C46-8CD5-5737BBF046EB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5BAAE-3D1C-F24D-97C2-A7BE90B75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00EC8-E292-F447-B047-35F0458B2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88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9">
            <a:extLst>
              <a:ext uri="{FF2B5EF4-FFF2-40B4-BE49-F238E27FC236}">
                <a16:creationId xmlns:a16="http://schemas.microsoft.com/office/drawing/2014/main" id="{D43B275B-84BF-C21D-40E8-7D1235DF538A}"/>
              </a:ext>
            </a:extLst>
          </p:cNvPr>
          <p:cNvSpPr/>
          <p:nvPr/>
        </p:nvSpPr>
        <p:spPr>
          <a:xfrm>
            <a:off x="1146935" y="2121286"/>
            <a:ext cx="10048183" cy="455446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pPr>
            <a:endParaRPr kumimoji="0" lang="en-US" sz="4400" b="1" i="0" u="none" strike="noStrike" kern="1000" cap="none" spc="-10" normalizeH="0" baseline="0" noProof="0" dirty="0">
              <a:ln>
                <a:noFill/>
              </a:ln>
              <a:solidFill>
                <a:srgbClr val="005A9C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</p:txBody>
      </p:sp>
      <p:sp>
        <p:nvSpPr>
          <p:cNvPr id="5" name="Shape 79">
            <a:extLst>
              <a:ext uri="{FF2B5EF4-FFF2-40B4-BE49-F238E27FC236}">
                <a16:creationId xmlns:a16="http://schemas.microsoft.com/office/drawing/2014/main" id="{09DABE98-0BBB-BC8C-CDAE-C2AFF3268DAE}"/>
              </a:ext>
            </a:extLst>
          </p:cNvPr>
          <p:cNvSpPr/>
          <p:nvPr/>
        </p:nvSpPr>
        <p:spPr>
          <a:xfrm>
            <a:off x="911938" y="4471504"/>
            <a:ext cx="10048183" cy="129266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H" sz="2800" b="0" i="0" u="none" strike="noStrike" kern="1200" cap="none" spc="0" normalizeH="0" baseline="0" noProof="0" dirty="0">
              <a:ln>
                <a:noFill/>
              </a:ln>
              <a:solidFill>
                <a:srgbClr val="005A9C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5A9C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TT-RWC</a:t>
            </a:r>
            <a:endParaRPr kumimoji="0" lang="hr-HR" sz="2800" b="0" i="0" u="none" strike="noStrike" kern="1200" cap="none" spc="0" normalizeH="0" baseline="0" noProof="0" dirty="0">
              <a:ln>
                <a:noFill/>
              </a:ln>
              <a:solidFill>
                <a:srgbClr val="005A9C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2800" b="0" i="0" u="none" strike="noStrike" kern="1200" cap="none" spc="0" normalizeH="0" baseline="0" noProof="0" dirty="0">
                <a:ln>
                  <a:noFill/>
                </a:ln>
                <a:solidFill>
                  <a:srgbClr val="005A9C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25 F</a:t>
            </a:r>
            <a:r>
              <a:rPr kumimoji="0" lang="en-US" altLang="zh-CN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5A9C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eb</a:t>
            </a:r>
            <a:r>
              <a:rPr lang="en-US" altLang="zh-CN" sz="280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r>
              <a:rPr kumimoji="0" lang="fr-CH" sz="2800" b="0" i="0" u="none" strike="noStrike" kern="1200" cap="none" spc="0" normalizeH="0" baseline="0" noProof="0" dirty="0">
                <a:ln>
                  <a:noFill/>
                </a:ln>
                <a:solidFill>
                  <a:srgbClr val="005A9C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2025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5A9C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7A52715D-D388-8A97-F459-37ADEE12FC41}"/>
              </a:ext>
            </a:extLst>
          </p:cNvPr>
          <p:cNvSpPr txBox="1"/>
          <p:nvPr/>
        </p:nvSpPr>
        <p:spPr>
          <a:xfrm>
            <a:off x="-220394" y="633762"/>
            <a:ext cx="67196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sz="1800" b="1" dirty="0">
                <a:effectLst/>
                <a:latin typeface="Verdan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Webinar for Regional WIGOS Centres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005A9C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87A1121-9878-0B8C-F229-DA8A8DF8843C}"/>
              </a:ext>
            </a:extLst>
          </p:cNvPr>
          <p:cNvSpPr txBox="1"/>
          <p:nvPr/>
        </p:nvSpPr>
        <p:spPr>
          <a:xfrm>
            <a:off x="1243398" y="2019104"/>
            <a:ext cx="993765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Update of Technical Guidelines for RWC on WDQMS</a:t>
            </a:r>
            <a:br>
              <a:rPr lang="en-US" altLang="zh-CN" sz="36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altLang="zh-CN" sz="36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(WMO-No. 1224)</a:t>
            </a:r>
            <a:endParaRPr lang="zh-CN" altLang="en-US" sz="3600" b="1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021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>
            <a:extLst>
              <a:ext uri="{FF2B5EF4-FFF2-40B4-BE49-F238E27FC236}">
                <a16:creationId xmlns:a16="http://schemas.microsoft.com/office/drawing/2014/main" id="{DF4ADA53-6FD3-1FEA-F5B3-77609E1452EE}"/>
              </a:ext>
            </a:extLst>
          </p:cNvPr>
          <p:cNvSpPr txBox="1"/>
          <p:nvPr/>
        </p:nvSpPr>
        <p:spPr>
          <a:xfrm>
            <a:off x="609601" y="1165137"/>
            <a:ext cx="10855570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Surface Land </a:t>
            </a:r>
            <a:r>
              <a:rPr lang="zh-CN" alt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Observations – Station Compliance (Availability of Surface Land Observations (GBON)):</a:t>
            </a:r>
          </a:p>
          <a:p>
            <a:pPr marL="446088"/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Review the available webtool outputs and other quality monitoring reports to identify stations that show any non-compliance concerning 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availability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46088"/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a station did not meet the GBON compliance criteria for surface land observations for 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or more days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an IMP as described in Chapter 5 should be initiated by raising a ticket in the Incident Management System which is assigned to the WDQMS NFP of the Member operating the station.</a:t>
            </a: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Upper-Air Land </a:t>
            </a:r>
            <a:r>
              <a:rPr lang="zh-CN" alt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Observations – Station Compliance (Availability of Upper-Air Land Observations (GBON)):</a:t>
            </a:r>
          </a:p>
          <a:p>
            <a:pPr marL="446088"/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Review the available webtool outputs and other quality monitoring reports to identify stations that show any non-compliance concerning 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availability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46088"/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a station did not meet the GBON compliance criteria for surface land observations for 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or more days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an IMP as described in Chapter 5 should be initiated by raising a ticket in the Incident Management System which is assigned to the WDQMS NFP of the Member operating the station.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F5E45CA3-8500-23CD-6D1A-8EDA3266F786}"/>
              </a:ext>
            </a:extLst>
          </p:cNvPr>
          <p:cNvSpPr txBox="1"/>
          <p:nvPr/>
        </p:nvSpPr>
        <p:spPr>
          <a:xfrm>
            <a:off x="-597875" y="514289"/>
            <a:ext cx="90760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4.2.2  Global Basic Observing Network (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GBON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18358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0A75C8DD-7AA4-75AA-9F39-BA2AC55516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379383"/>
              </p:ext>
            </p:extLst>
          </p:nvPr>
        </p:nvGraphicFramePr>
        <p:xfrm>
          <a:off x="557938" y="1854200"/>
          <a:ext cx="10967311" cy="3987801"/>
        </p:xfrm>
        <a:graphic>
          <a:graphicData uri="http://schemas.openxmlformats.org/drawingml/2006/table">
            <a:tbl>
              <a:tblPr/>
              <a:tblGrid>
                <a:gridCol w="1943962">
                  <a:extLst>
                    <a:ext uri="{9D8B030D-6E8A-4147-A177-3AD203B41FA5}">
                      <a16:colId xmlns:a16="http://schemas.microsoft.com/office/drawing/2014/main" val="3438166599"/>
                    </a:ext>
                  </a:extLst>
                </a:gridCol>
                <a:gridCol w="4519790">
                  <a:extLst>
                    <a:ext uri="{9D8B030D-6E8A-4147-A177-3AD203B41FA5}">
                      <a16:colId xmlns:a16="http://schemas.microsoft.com/office/drawing/2014/main" val="3466131897"/>
                    </a:ext>
                  </a:extLst>
                </a:gridCol>
                <a:gridCol w="4503559">
                  <a:extLst>
                    <a:ext uri="{9D8B030D-6E8A-4147-A177-3AD203B41FA5}">
                      <a16:colId xmlns:a16="http://schemas.microsoft.com/office/drawing/2014/main" val="1305429003"/>
                    </a:ext>
                  </a:extLst>
                </a:gridCol>
              </a:tblGrid>
              <a:tr h="6097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Dimension</a:t>
                      </a:r>
                      <a:endParaRPr lang="en-US" altLang="zh-CN" sz="3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61" marR="2861" marT="28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Surface land</a:t>
                      </a:r>
                      <a:endParaRPr lang="en-US" altLang="zh-CN" sz="4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61" marR="2861" marT="28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Upper - air land</a:t>
                      </a:r>
                      <a:endParaRPr lang="en-US" altLang="zh-CN" sz="4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61" marR="2861" marT="28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1464612"/>
                  </a:ext>
                </a:extLst>
              </a:tr>
              <a:tr h="5673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Data Availability Issues</a:t>
                      </a:r>
                      <a:endParaRPr lang="en-US" altLang="zh-CN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74" marR="68674" marT="34337" marB="343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- The station did not report 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any data</a:t>
                      </a:r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 the previous day (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black dot</a:t>
                      </a:r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).</a:t>
                      </a:r>
                      <a:endParaRPr lang="en-US" altLang="zh-CN" sz="3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61" marR="2861" marT="28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- The station did not report any 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complete sounding </a:t>
                      </a:r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the previous day (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black dot</a:t>
                      </a:r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).</a:t>
                      </a:r>
                      <a:endParaRPr lang="en-US" altLang="zh-CN" sz="3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61" marR="2861" marT="28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5587295"/>
                  </a:ext>
                </a:extLst>
              </a:tr>
              <a:tr h="141340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- The total number of reports is significantly lower than the expected number of observations as defined in the observing schedule for international dissemination in OSCAR/Surface (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orange/red dot</a:t>
                      </a:r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).</a:t>
                      </a:r>
                      <a:endParaRPr lang="en-US" altLang="zh-CN" sz="3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61" marR="2861" marT="28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- The station reported 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only one complete sounding </a:t>
                      </a:r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the previous day (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orange dot</a:t>
                      </a:r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).</a:t>
                      </a:r>
                      <a:endParaRPr lang="en-US" altLang="zh-CN" sz="3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61" marR="2861" marT="28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2558787"/>
                  </a:ext>
                </a:extLst>
              </a:tr>
              <a:tr h="13972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Incident Management Process</a:t>
                      </a:r>
                      <a:endParaRPr lang="en-US" altLang="zh-CN" sz="3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61" marR="2861" marT="28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- If a station does 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not meet the GBON </a:t>
                      </a:r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compliance criteria for surface land observations </a:t>
                      </a:r>
                      <a:r>
                        <a:rPr lang="en-US" altLang="zh-CN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for </a:t>
                      </a:r>
                      <a:r>
                        <a:rPr lang="en-US" altLang="zh-CN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2 or more days</a:t>
                      </a:r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, an incident management process should be initiated.</a:t>
                      </a:r>
                      <a:endParaRPr lang="en-US" altLang="zh-CN" sz="3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61" marR="2861" marT="28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zh-CN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same</a:t>
                      </a:r>
                      <a:endParaRPr lang="en-US" altLang="zh-CN" sz="3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61" marR="2861" marT="28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5802701"/>
                  </a:ext>
                </a:extLst>
              </a:tr>
            </a:tbl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65AC90A8-ECC7-824F-206A-E9891513B87B}"/>
              </a:ext>
            </a:extLst>
          </p:cNvPr>
          <p:cNvSpPr txBox="1"/>
          <p:nvPr/>
        </p:nvSpPr>
        <p:spPr>
          <a:xfrm>
            <a:off x="1192825" y="863539"/>
            <a:ext cx="90760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4.2.2  Global Basic Observing Network (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GBON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11056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010C2CC2-7BC6-9593-18E5-BB97CE877460}"/>
              </a:ext>
            </a:extLst>
          </p:cNvPr>
          <p:cNvSpPr txBox="1"/>
          <p:nvPr/>
        </p:nvSpPr>
        <p:spPr>
          <a:xfrm>
            <a:off x="550985" y="1064986"/>
            <a:ext cx="11090030" cy="53091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>
              <a:spcBef>
                <a:spcPts val="600"/>
              </a:spcBef>
              <a:spcAft>
                <a:spcPts val="600"/>
              </a:spcAft>
            </a:pPr>
            <a:r>
              <a:rPr lang="en-US" altLang="zh-CN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4.3.1 Global Basic Observing Network (GBON)</a:t>
            </a:r>
          </a:p>
          <a:p>
            <a:pPr algn="l" fontAlgn="base">
              <a:spcBef>
                <a:spcPts val="600"/>
              </a:spcBef>
              <a:spcAft>
                <a:spcPts val="600"/>
              </a:spcAft>
            </a:pPr>
            <a:r>
              <a:rPr lang="en-US" altLang="zh-CN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4.3.1.1 </a:t>
            </a:r>
            <a:r>
              <a:rPr lang="en-US" altLang="zh-CN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Surface Land </a:t>
            </a:r>
            <a:r>
              <a:rPr lang="en-US" altLang="zh-CN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Observations – Station Compliance (Availability of Surface Land Observations (GBON))</a:t>
            </a:r>
          </a:p>
          <a:p>
            <a:pPr algn="l" fontAlgn="base">
              <a:buFont typeface="+mj-lt"/>
              <a:buAutoNum type="arabicPeriod"/>
            </a:pPr>
            <a:r>
              <a:rPr lang="en-US" altLang="zh-CN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Review Availability</a:t>
            </a:r>
            <a:r>
              <a:rPr lang="en-US" altLang="zh-C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n-US" altLang="zh-CN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Review the available webtool outputs and quality monitoring reports to identify stations that show any non-compliance concerning data availability.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n-US" altLang="zh-CN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Reasons for non-compliance might include:</a:t>
            </a:r>
          </a:p>
          <a:p>
            <a:pPr marL="1257300" lvl="2" indent="-342900" algn="l" fontAlgn="base">
              <a:buFont typeface="+mj-lt"/>
              <a:buAutoNum type="alphaLcParenR"/>
            </a:pPr>
            <a:r>
              <a:rPr lang="en-US" altLang="zh-CN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station </a:t>
            </a:r>
            <a:r>
              <a:rPr lang="en-US" altLang="zh-C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reported less than 10 days </a:t>
            </a:r>
            <a:r>
              <a:rPr lang="en-US" altLang="zh-CN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the month (category: data availability) – </a:t>
            </a:r>
            <a:r>
              <a:rPr lang="en-US" altLang="zh-C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white dot </a:t>
            </a:r>
            <a:r>
              <a:rPr lang="en-US" altLang="zh-CN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WDQMS webtool.</a:t>
            </a:r>
          </a:p>
          <a:p>
            <a:pPr marL="1257300" lvl="2" indent="-342900" algn="l" fontAlgn="base">
              <a:buFont typeface="+mj-lt"/>
              <a:buAutoNum type="alphaLcParenR"/>
            </a:pPr>
            <a:r>
              <a:rPr lang="en-US" altLang="zh-CN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station </a:t>
            </a:r>
            <a:r>
              <a:rPr lang="en-US" altLang="zh-C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did not report any data </a:t>
            </a:r>
            <a:r>
              <a:rPr lang="en-US" altLang="zh-CN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the month (category: data availability) – </a:t>
            </a:r>
            <a:r>
              <a:rPr lang="en-US" altLang="zh-C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black dot </a:t>
            </a:r>
            <a:r>
              <a:rPr lang="en-US" altLang="zh-CN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WDQMS webtool.</a:t>
            </a:r>
          </a:p>
          <a:p>
            <a:pPr marL="1257300" lvl="2" indent="-342900" algn="l" fontAlgn="base">
              <a:buFont typeface="+mj-lt"/>
              <a:buAutoNum type="alphaLcParenR"/>
            </a:pPr>
            <a:r>
              <a:rPr lang="en-US" altLang="zh-CN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total number of reports is significantly lower than the expected number of observations for the month (category: data availability) – </a:t>
            </a:r>
            <a:r>
              <a:rPr lang="en-US" altLang="zh-C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orange/red dot </a:t>
            </a:r>
            <a:r>
              <a:rPr lang="en-US" altLang="zh-CN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WDQMS webtool.</a:t>
            </a:r>
          </a:p>
          <a:p>
            <a:pPr algn="l" fontAlgn="base">
              <a:buFont typeface="+mj-lt"/>
              <a:buAutoNum type="arabicPeriod"/>
            </a:pPr>
            <a:r>
              <a:rPr lang="en-US" altLang="zh-CN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Initiate Incident Management Process</a:t>
            </a:r>
            <a:r>
              <a:rPr lang="en-US" altLang="zh-CN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n-US" altLang="zh-CN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a station did not meet the GBON compliance criteria for surface land observations, an Incident Management Process (IMP) as described in Chapter 5 should be initiated by raising a ticket in the Incident Management System (IMS) which is assigned to the WDQMS NFP of the Member operating the station.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7A64248-F039-639C-D4F6-F9B34C5BD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61" y="183886"/>
            <a:ext cx="12330839" cy="86423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Monthly task</a:t>
            </a:r>
            <a:b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(Detailed chapter 4.3)</a:t>
            </a:r>
            <a:endParaRPr lang="fr-CH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977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BC6605-F0AF-4E74-7935-A674E98A2A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A63EFB5B-59A3-0EB6-E980-29A1D062EB50}"/>
              </a:ext>
            </a:extLst>
          </p:cNvPr>
          <p:cNvSpPr txBox="1"/>
          <p:nvPr/>
        </p:nvSpPr>
        <p:spPr>
          <a:xfrm>
            <a:off x="764344" y="943066"/>
            <a:ext cx="10663311" cy="5093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4.3.1.2 </a:t>
            </a:r>
            <a:r>
              <a:rPr lang="en-US" altLang="zh-CN" sz="20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Upper-Air Land </a:t>
            </a:r>
            <a:r>
              <a:rPr lang="en-US" altLang="zh-CN" sz="20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Observations – Station Compliance (Availability of Upper-Air Land Observations (GBON))</a:t>
            </a:r>
          </a:p>
          <a:p>
            <a:pPr algn="l" fontAlgn="base">
              <a:buFont typeface="+mj-lt"/>
              <a:buAutoNum type="arabicPeriod"/>
            </a:pPr>
            <a:r>
              <a:rPr lang="en-US" altLang="zh-CN" sz="20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Review Availability</a:t>
            </a:r>
            <a:r>
              <a:rPr lang="en-US" altLang="zh-CN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en-US" altLang="zh-CN" sz="2000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Review the available webtool outputs and quality monitoring reports to identify stations that show any non-compliance concerning data availability.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en-US" altLang="zh-CN" sz="2000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Reasons for non-compliance might include:</a:t>
            </a:r>
          </a:p>
          <a:p>
            <a:pPr marL="1143000" lvl="2" indent="-228600" algn="l" fontAlgn="base">
              <a:buFont typeface="+mj-lt"/>
              <a:buAutoNum type="arabicPeriod"/>
            </a:pPr>
            <a:r>
              <a:rPr lang="en-US" altLang="zh-CN" sz="2000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station </a:t>
            </a:r>
            <a:r>
              <a:rPr lang="en-US" altLang="zh-CN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did not report any </a:t>
            </a:r>
            <a:r>
              <a:rPr lang="en-US" altLang="zh-CN" sz="2000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complete soundings </a:t>
            </a:r>
            <a:r>
              <a:rPr lang="en-US" altLang="zh-CN" sz="2000" dirty="0">
                <a:solidFill>
                  <a:srgbClr val="0606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month </a:t>
            </a:r>
            <a:r>
              <a:rPr lang="en-US" altLang="zh-CN" sz="2000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(category: data availability) – </a:t>
            </a:r>
            <a:r>
              <a:rPr lang="en-US" altLang="zh-CN" sz="20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black dot </a:t>
            </a:r>
            <a:r>
              <a:rPr lang="en-US" altLang="zh-CN" sz="2000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WDQMS webtool.</a:t>
            </a:r>
          </a:p>
          <a:p>
            <a:pPr marL="1143000" lvl="2" indent="-228600" algn="l" fontAlgn="base">
              <a:buFont typeface="+mj-lt"/>
              <a:buAutoNum type="arabicPeriod"/>
            </a:pPr>
            <a:r>
              <a:rPr lang="en-US" altLang="zh-CN" sz="2000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total number of complete soundings is significantly lower than the expected number of soundings for the month (category: data availability) – </a:t>
            </a:r>
            <a:r>
              <a:rPr lang="en-US" altLang="zh-CN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orange/red dot </a:t>
            </a:r>
            <a:r>
              <a:rPr lang="en-US" altLang="zh-CN" sz="2000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WDQMS webtool.</a:t>
            </a:r>
          </a:p>
          <a:p>
            <a:pPr algn="l" fontAlgn="base">
              <a:buFont typeface="+mj-lt"/>
              <a:buAutoNum type="arabicPeriod"/>
            </a:pPr>
            <a:r>
              <a:rPr lang="en-US" altLang="zh-CN" sz="20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Initiate Incident Management Process</a:t>
            </a:r>
            <a:r>
              <a:rPr lang="en-US" altLang="zh-CN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en-US" altLang="zh-CN" sz="2000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a station did not meet the GBON compliance criteria for upper-air land observations, an Incident Management Process (IMP) as described in Chapter 5 should be initiated by raising a ticket in the Incident Management System (IMS) which is assigned to the WDQMS NFP of the Member operating the station.</a:t>
            </a:r>
          </a:p>
        </p:txBody>
      </p:sp>
    </p:spTree>
    <p:extLst>
      <p:ext uri="{BB962C8B-B14F-4D97-AF65-F5344CB8AC3E}">
        <p14:creationId xmlns:p14="http://schemas.microsoft.com/office/powerpoint/2010/main" val="1385908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A438DEE8-4970-3FCC-4F99-E449F0ECD9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896194"/>
              </p:ext>
            </p:extLst>
          </p:nvPr>
        </p:nvGraphicFramePr>
        <p:xfrm>
          <a:off x="607085" y="2101850"/>
          <a:ext cx="11083167" cy="3524251"/>
        </p:xfrm>
        <a:graphic>
          <a:graphicData uri="http://schemas.openxmlformats.org/drawingml/2006/table">
            <a:tbl>
              <a:tblPr/>
              <a:tblGrid>
                <a:gridCol w="2469050">
                  <a:extLst>
                    <a:ext uri="{9D8B030D-6E8A-4147-A177-3AD203B41FA5}">
                      <a16:colId xmlns:a16="http://schemas.microsoft.com/office/drawing/2014/main" val="60366119"/>
                    </a:ext>
                  </a:extLst>
                </a:gridCol>
                <a:gridCol w="5945944">
                  <a:extLst>
                    <a:ext uri="{9D8B030D-6E8A-4147-A177-3AD203B41FA5}">
                      <a16:colId xmlns:a16="http://schemas.microsoft.com/office/drawing/2014/main" val="1898535686"/>
                    </a:ext>
                  </a:extLst>
                </a:gridCol>
                <a:gridCol w="2668173">
                  <a:extLst>
                    <a:ext uri="{9D8B030D-6E8A-4147-A177-3AD203B41FA5}">
                      <a16:colId xmlns:a16="http://schemas.microsoft.com/office/drawing/2014/main" val="1685589488"/>
                    </a:ext>
                  </a:extLst>
                </a:gridCol>
              </a:tblGrid>
              <a:tr h="4980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Dimension</a:t>
                      </a:r>
                      <a:endParaRPr lang="en-US" altLang="zh-CN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88" marR="3788" marT="3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Surface Land</a:t>
                      </a:r>
                      <a:endParaRPr lang="fr-FR" altLang="zh-CN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88" marR="3788" marT="3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Upper-air Land</a:t>
                      </a:r>
                      <a:endParaRPr lang="en-US" altLang="zh-CN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88" marR="3788" marT="3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4682290"/>
                  </a:ext>
                </a:extLst>
              </a:tr>
              <a:tr h="57852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Data Availability Issues</a:t>
                      </a:r>
                      <a:endParaRPr lang="en-US" altLang="zh-CN" sz="2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100" marR="109100" marT="54550" marB="545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- Station reported less than 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10 days</a:t>
                      </a:r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 for the month (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white dot</a:t>
                      </a:r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).</a:t>
                      </a:r>
                      <a:endParaRPr lang="en-US" altLang="zh-CN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88" marR="3788" marT="3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Not the case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　</a:t>
                      </a:r>
                      <a:endParaRPr lang="zh-CN" altLang="en-US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88" marR="3788" marT="3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197279"/>
                  </a:ext>
                </a:extLst>
              </a:tr>
              <a:tr h="5785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- Station did 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not report any data </a:t>
                      </a:r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for the month (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black dot</a:t>
                      </a:r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).</a:t>
                      </a:r>
                      <a:endParaRPr lang="en-US" altLang="zh-CN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88" marR="3788" marT="3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same</a:t>
                      </a:r>
                      <a:endParaRPr lang="en-US" altLang="zh-CN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88" marR="3788" marT="3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2271251"/>
                  </a:ext>
                </a:extLst>
              </a:tr>
              <a:tr h="83440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- The total number of reports is 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significantly lower than</a:t>
                      </a:r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 the expected number of observations for the month</a:t>
                      </a:r>
                    </a:p>
                    <a:p>
                      <a:pPr marL="0" indent="0" algn="l" fontAlgn="ctr">
                        <a:buFontTx/>
                        <a:buNone/>
                      </a:pPr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     (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orange/red dot</a:t>
                      </a:r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).</a:t>
                      </a:r>
                      <a:endParaRPr lang="en-US" altLang="zh-CN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88" marR="3788" marT="3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same</a:t>
                      </a:r>
                      <a:endParaRPr lang="en-US" altLang="zh-CN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88" marR="3788" marT="3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3057803"/>
                  </a:ext>
                </a:extLst>
              </a:tr>
              <a:tr h="103477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Incident Management Process</a:t>
                      </a:r>
                      <a:endParaRPr lang="en-US" altLang="zh-CN" sz="2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88" marR="3788" marT="3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- If a station does 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not meet the GBON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compliance criteria f</a:t>
                      </a:r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or surface land observations, an incident management process should be initiated.</a:t>
                      </a:r>
                      <a:endParaRPr lang="en-US" altLang="zh-CN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88" marR="3788" marT="3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same</a:t>
                      </a:r>
                      <a:endParaRPr lang="en-US" altLang="zh-CN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88" marR="3788" marT="3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99177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15BB6-2648-704C-41D7-657C617BF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61" y="183886"/>
            <a:ext cx="12330839" cy="86423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Monthly task</a:t>
            </a:r>
            <a:b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(Detailed chapter 4.3)</a:t>
            </a:r>
            <a:endParaRPr lang="fr-CH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B8366BB-7470-9DA7-82CC-903A3B80A05D}"/>
              </a:ext>
            </a:extLst>
          </p:cNvPr>
          <p:cNvSpPr txBox="1"/>
          <p:nvPr/>
        </p:nvSpPr>
        <p:spPr>
          <a:xfrm>
            <a:off x="709613" y="1279194"/>
            <a:ext cx="62325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altLang="zh-CN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4.3.1 Global Basic Observing Network (GBON)</a:t>
            </a:r>
          </a:p>
        </p:txBody>
      </p:sp>
    </p:spTree>
    <p:extLst>
      <p:ext uri="{BB962C8B-B14F-4D97-AF65-F5344CB8AC3E}">
        <p14:creationId xmlns:p14="http://schemas.microsoft.com/office/powerpoint/2010/main" val="1370860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3DFE3DAA-4A7F-6103-B8B6-06AFEC2E72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899406"/>
              </p:ext>
            </p:extLst>
          </p:nvPr>
        </p:nvGraphicFramePr>
        <p:xfrm>
          <a:off x="418428" y="797169"/>
          <a:ext cx="11355143" cy="5996377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576775">
                  <a:extLst>
                    <a:ext uri="{9D8B030D-6E8A-4147-A177-3AD203B41FA5}">
                      <a16:colId xmlns:a16="http://schemas.microsoft.com/office/drawing/2014/main" val="2734709994"/>
                    </a:ext>
                  </a:extLst>
                </a:gridCol>
                <a:gridCol w="5863037">
                  <a:extLst>
                    <a:ext uri="{9D8B030D-6E8A-4147-A177-3AD203B41FA5}">
                      <a16:colId xmlns:a16="http://schemas.microsoft.com/office/drawing/2014/main" val="3674978986"/>
                    </a:ext>
                  </a:extLst>
                </a:gridCol>
                <a:gridCol w="3915331">
                  <a:extLst>
                    <a:ext uri="{9D8B030D-6E8A-4147-A177-3AD203B41FA5}">
                      <a16:colId xmlns:a16="http://schemas.microsoft.com/office/drawing/2014/main" val="812544970"/>
                    </a:ext>
                  </a:extLst>
                </a:gridCol>
              </a:tblGrid>
              <a:tr h="3236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cap="none" spc="3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 Process</a:t>
                      </a:r>
                      <a:endParaRPr lang="en-US" sz="1600" b="1" i="0" u="none" strike="noStrike" cap="none" spc="3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7480" marT="2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cap="none" spc="3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RWC</a:t>
                      </a:r>
                      <a:endParaRPr lang="en-US" sz="1800" b="1" i="0" u="none" strike="noStrike" cap="none" spc="3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7480" marT="2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cap="none" spc="3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NFP</a:t>
                      </a:r>
                      <a:endParaRPr lang="en-US" sz="1800" b="1" i="0" u="none" strike="noStrike" cap="none" spc="3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7480" marT="2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481947"/>
                  </a:ext>
                </a:extLst>
              </a:tr>
              <a:tr h="9293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 Identification</a:t>
                      </a:r>
                    </a:p>
                    <a:p>
                      <a:pPr algn="ctr" fontAlgn="ctr"/>
                      <a:r>
                        <a:rPr lang="en-US" sz="14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  <a:endParaRPr lang="en-US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2119" marT="2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66700" indent="-1778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cap="none" spc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Monitor</a:t>
                      </a:r>
                      <a:r>
                        <a:rPr lang="en-US" sz="14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station performance daily and </a:t>
                      </a:r>
                      <a:r>
                        <a:rPr lang="en-US" sz="1400" u="none" strike="noStrike" cap="none" spc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identify/evaluate</a:t>
                      </a:r>
                      <a:r>
                        <a:rPr lang="en-US" sz="14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issues; </a:t>
                      </a:r>
                    </a:p>
                    <a:p>
                      <a:pPr marL="266700" indent="-1778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</a:t>
                      </a:r>
                      <a:r>
                        <a:rPr lang="en-US" sz="1400" u="none" strike="noStrike" cap="none" spc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ticket </a:t>
                      </a:r>
                      <a:r>
                        <a:rPr lang="en-US" sz="14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detailed information; </a:t>
                      </a:r>
                    </a:p>
                    <a:p>
                      <a:pPr marL="266700" indent="-1778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observe the issue for </a:t>
                      </a:r>
                      <a:r>
                        <a:rPr lang="en-US" sz="1400" u="none" strike="noStrike" cap="none" spc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days in NRT monitoring </a:t>
                      </a:r>
                      <a:r>
                        <a:rPr lang="en-US" sz="14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lang="en-US" sz="1400" u="none" strike="noStrike" cap="none" spc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days in GBON monitoring</a:t>
                      </a:r>
                      <a:r>
                        <a:rPr lang="en-US" sz="14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before deciding whether to escalate it to an incident.</a:t>
                      </a:r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2119" marT="2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66700" indent="-17780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 report issues to RWC if noticed, but </a:t>
                      </a:r>
                      <a:r>
                        <a:rPr lang="en-US" sz="1400" u="none" strike="noStrike" kern="1200" cap="none" spc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specific</a:t>
                      </a:r>
                      <a:r>
                        <a:rPr lang="en-US" sz="140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primary responsibility at this stage.</a:t>
                      </a:r>
                    </a:p>
                  </a:txBody>
                  <a:tcPr marL="0" marR="2119" marT="2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476057"/>
                  </a:ext>
                </a:extLst>
              </a:tr>
              <a:tr h="1141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 Raised as Incident</a:t>
                      </a:r>
                    </a:p>
                    <a:p>
                      <a:pPr algn="ctr" fontAlgn="ctr"/>
                      <a:r>
                        <a:rPr lang="en-US" sz="14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(B)</a:t>
                      </a:r>
                      <a:endParaRPr lang="en-US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7401" marR="2119" marT="2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-1778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the issue is serious, change the ticket status to </a:t>
                      </a:r>
                      <a:r>
                        <a:rPr lang="en-US" sz="1400" u="none" strike="noStrike" cap="none" spc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"Incident" </a:t>
                      </a:r>
                      <a:r>
                        <a:rPr lang="en-US" sz="14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the IMS tool and assign to </a:t>
                      </a:r>
                      <a:r>
                        <a:rPr lang="en-US" sz="1400" u="none" strike="noStrike" cap="none" spc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NFP</a:t>
                      </a:r>
                      <a:r>
                        <a:rPr lang="en-US" sz="14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</a:p>
                    <a:p>
                      <a:pPr marL="266700" indent="-1778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the issue disappears may choose to further monitor the station performance for 2 more days before closing the issue (</a:t>
                      </a:r>
                      <a:r>
                        <a:rPr lang="en-US" sz="1400" u="none" strike="noStrike" cap="none" spc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incident</a:t>
                      </a:r>
                      <a:r>
                        <a:rPr lang="en-US" sz="14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 </a:t>
                      </a:r>
                    </a:p>
                    <a:p>
                      <a:pPr marL="266700" indent="-1778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immediately </a:t>
                      </a:r>
                      <a:r>
                        <a:rPr lang="en-US" sz="1400" u="none" strike="noStrike" cap="none" spc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convert a significant issue </a:t>
                      </a:r>
                      <a:r>
                        <a:rPr lang="en-US" sz="14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an incident.</a:t>
                      </a:r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7401" marR="2119" marT="2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-17780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Receive the notification from RWC and prepare to </a:t>
                      </a:r>
                      <a:r>
                        <a:rPr lang="en-US" sz="1400" u="none" strike="noStrike" kern="1200" cap="none" spc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take actions </a:t>
                      </a:r>
                      <a:r>
                        <a:rPr lang="en-US" sz="140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solve the incident.</a:t>
                      </a:r>
                    </a:p>
                  </a:txBody>
                  <a:tcPr marL="37401" marR="2119" marT="2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174087"/>
                  </a:ext>
                </a:extLst>
              </a:tr>
              <a:tr h="6976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Receipt Confirmation</a:t>
                      </a:r>
                    </a:p>
                    <a:p>
                      <a:pPr algn="ctr" fontAlgn="ctr"/>
                      <a:r>
                        <a:rPr lang="en-US" sz="14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</a:t>
                      </a:r>
                      <a:endParaRPr lang="en-US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2119" marT="2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66700" indent="-17780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Wait for the NFP to confirm the receipt of the ticket and update the ticket status to “Confirm” or </a:t>
                      </a:r>
                      <a:r>
                        <a:rPr lang="en-US" sz="1400" u="none" strike="noStrike" kern="1200" cap="none" spc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“Under Investigation" </a:t>
                      </a:r>
                      <a:r>
                        <a:rPr lang="en-US" sz="140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according to the NFP’s response.</a:t>
                      </a:r>
                    </a:p>
                  </a:txBody>
                  <a:tcPr marL="0" marR="2119" marT="2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66700" indent="-17780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Confirm the receipt of the ticket through the </a:t>
                      </a:r>
                      <a:r>
                        <a:rPr lang="en-US" sz="1400" u="none" strike="noStrike" kern="1200" cap="none" spc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"Comment" section</a:t>
                      </a:r>
                      <a:r>
                        <a:rPr lang="en-US" sz="140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the IMS tool to indicate the start of the investigation.</a:t>
                      </a:r>
                    </a:p>
                  </a:txBody>
                  <a:tcPr marL="0" marR="2119" marT="2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024715"/>
                  </a:ext>
                </a:extLst>
              </a:tr>
              <a:tr h="4658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 Proposal </a:t>
                      </a:r>
                    </a:p>
                    <a:p>
                      <a:pPr algn="ctr" fontAlgn="ctr"/>
                      <a:r>
                        <a:rPr lang="en-US" sz="14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(D)</a:t>
                      </a:r>
                      <a:endParaRPr lang="en-US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7401" marR="2119" marT="2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-17780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kern="1200" cap="none" spc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Evaluate the action proposal </a:t>
                      </a:r>
                      <a:r>
                        <a:rPr lang="en-US" sz="140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provided by the NFP and decide whether to update the ticket status to "In Progress".</a:t>
                      </a:r>
                    </a:p>
                  </a:txBody>
                  <a:tcPr marL="37401" marR="2119" marT="2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-17780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Identify the </a:t>
                      </a:r>
                      <a:r>
                        <a:rPr lang="en-US" sz="1400" u="none" strike="noStrike" kern="1200" cap="none" spc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cause of the incident </a:t>
                      </a:r>
                      <a:r>
                        <a:rPr lang="en-US" sz="140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 provide </a:t>
                      </a:r>
                      <a:r>
                        <a:rPr lang="en-US" sz="1400" u="none" strike="noStrike" kern="1200" cap="none" spc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detailed action proposals </a:t>
                      </a:r>
                      <a:r>
                        <a:rPr lang="en-US" sz="140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the ticket.</a:t>
                      </a:r>
                    </a:p>
                  </a:txBody>
                  <a:tcPr marL="37401" marR="2119" marT="2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071122"/>
                  </a:ext>
                </a:extLst>
              </a:tr>
              <a:tr h="13694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Incident Status</a:t>
                      </a:r>
                    </a:p>
                    <a:p>
                      <a:pPr algn="ctr" fontAlgn="ctr"/>
                      <a:r>
                        <a:rPr lang="en-US" sz="14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(E)</a:t>
                      </a:r>
                      <a:endParaRPr lang="en-US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2119" marT="2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66700" indent="-17780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kern="1200" cap="none" spc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Understand the incident status </a:t>
                      </a:r>
                      <a:r>
                        <a:rPr lang="en-US" sz="140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based on the monthly updates provided by the NFP; </a:t>
                      </a:r>
                    </a:p>
                    <a:p>
                      <a:pPr marL="266700" indent="-17780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update the ticket to </a:t>
                      </a:r>
                      <a:r>
                        <a:rPr lang="en-US" sz="1400" u="none" strike="noStrike" kern="1200" cap="none" spc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“Won’t fix" </a:t>
                      </a:r>
                      <a:r>
                        <a:rPr lang="en-US" sz="140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the incident cannot be resolved; </a:t>
                      </a:r>
                    </a:p>
                    <a:p>
                      <a:pPr marL="266700" indent="-17780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kern="1200" cap="none" spc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close </a:t>
                      </a:r>
                      <a:r>
                        <a:rPr lang="en-US" sz="140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original ticket and start a new process if the cause is incorrect.</a:t>
                      </a:r>
                    </a:p>
                  </a:txBody>
                  <a:tcPr marL="0" marR="2119" marT="2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66700" indent="-17780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kern="1200" cap="none" spc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Regularly update </a:t>
                      </a:r>
                      <a:r>
                        <a:rPr lang="en-US" sz="140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RWC on the incident status through the </a:t>
                      </a:r>
                      <a:r>
                        <a:rPr lang="en-US" sz="1400" u="none" strike="noStrike" kern="1200" cap="none" spc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"Comments" </a:t>
                      </a:r>
                      <a:r>
                        <a:rPr lang="en-US" sz="140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section of the ticket, including actions taken and action logs.</a:t>
                      </a:r>
                    </a:p>
                  </a:txBody>
                  <a:tcPr marL="0" marR="2119" marT="2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5967026"/>
                  </a:ext>
                </a:extLst>
              </a:tr>
              <a:tr h="9293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Incident Rectification</a:t>
                      </a:r>
                    </a:p>
                    <a:p>
                      <a:pPr algn="ctr" fontAlgn="ctr"/>
                      <a:r>
                        <a:rPr lang="en-US" sz="14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(F)</a:t>
                      </a:r>
                      <a:endParaRPr lang="en-US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7401" marR="2119" marT="2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-17780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kern="1200" cap="none" spc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Check the rectification </a:t>
                      </a:r>
                      <a:r>
                        <a:rPr lang="en-US" sz="140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reported by the NFP and decide whether to </a:t>
                      </a:r>
                      <a:r>
                        <a:rPr lang="en-US" sz="1400" u="none" strike="noStrike" kern="1200" cap="none" spc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“Resolve” </a:t>
                      </a:r>
                      <a:r>
                        <a:rPr lang="en-US" sz="140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ticket;</a:t>
                      </a:r>
                    </a:p>
                    <a:p>
                      <a:pPr marL="266700" indent="-17780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there are still problems, request </a:t>
                      </a:r>
                      <a:r>
                        <a:rPr lang="en-US" sz="1400" u="none" strike="noStrike" kern="1200" cap="none" spc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further actions </a:t>
                      </a:r>
                      <a:r>
                        <a:rPr lang="en-US" sz="140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from the NFP; </a:t>
                      </a:r>
                    </a:p>
                    <a:p>
                      <a:pPr marL="266700" indent="-17780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may choose to further monitor the station performance </a:t>
                      </a:r>
                      <a:r>
                        <a:rPr lang="en-US" sz="1400" u="none" strike="noStrike" kern="1200" cap="none" spc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2 days </a:t>
                      </a:r>
                      <a:r>
                        <a:rPr lang="en-US" sz="140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before closing.</a:t>
                      </a:r>
                    </a:p>
                  </a:txBody>
                  <a:tcPr marL="37401" marR="2119" marT="2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-17780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kern="1200" cap="none" spc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Notify the RWC </a:t>
                      </a:r>
                      <a:r>
                        <a:rPr lang="en-US" sz="140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when the incident has been rectified.</a:t>
                      </a:r>
                    </a:p>
                  </a:txBody>
                  <a:tcPr marL="37401" marR="2119" marT="2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143551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F6AE00A-5D1B-C11A-C3F4-342BD1122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14" y="152030"/>
            <a:ext cx="11894667" cy="51853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3600" b="1" i="0" dirty="0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Incident Management Process </a:t>
            </a:r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(Detailed chapter 5)</a:t>
            </a:r>
            <a:endParaRPr lang="fr-CH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51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D7FBA439-0602-D6AD-51C0-E2F8BD75C0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403107"/>
              </p:ext>
            </p:extLst>
          </p:nvPr>
        </p:nvGraphicFramePr>
        <p:xfrm>
          <a:off x="453683" y="2210142"/>
          <a:ext cx="11355143" cy="2310276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576775">
                  <a:extLst>
                    <a:ext uri="{9D8B030D-6E8A-4147-A177-3AD203B41FA5}">
                      <a16:colId xmlns:a16="http://schemas.microsoft.com/office/drawing/2014/main" val="226593322"/>
                    </a:ext>
                  </a:extLst>
                </a:gridCol>
                <a:gridCol w="5863037">
                  <a:extLst>
                    <a:ext uri="{9D8B030D-6E8A-4147-A177-3AD203B41FA5}">
                      <a16:colId xmlns:a16="http://schemas.microsoft.com/office/drawing/2014/main" val="2982653256"/>
                    </a:ext>
                  </a:extLst>
                </a:gridCol>
                <a:gridCol w="3915331">
                  <a:extLst>
                    <a:ext uri="{9D8B030D-6E8A-4147-A177-3AD203B41FA5}">
                      <a16:colId xmlns:a16="http://schemas.microsoft.com/office/drawing/2014/main" val="97208003"/>
                    </a:ext>
                  </a:extLst>
                </a:gridCol>
              </a:tblGrid>
              <a:tr h="4999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cap="none" spc="3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 Process</a:t>
                      </a:r>
                      <a:endParaRPr lang="en-US" sz="1800" b="1" i="0" u="none" strike="noStrike" cap="none" spc="3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7480" marT="2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cap="none" spc="3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RWC</a:t>
                      </a:r>
                      <a:endParaRPr lang="en-US" sz="1800" b="1" i="0" u="none" strike="noStrike" cap="none" spc="3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7480" marT="2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cap="none" spc="3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NFP</a:t>
                      </a:r>
                      <a:endParaRPr lang="en-US" sz="1800" b="1" i="0" u="none" strike="noStrike" cap="none" spc="3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7480" marT="2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1994845"/>
                  </a:ext>
                </a:extLst>
              </a:tr>
              <a:tr h="18102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Incident Escalation Procedure</a:t>
                      </a:r>
                      <a:endParaRPr lang="en-US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2119" marT="2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66700" indent="-17780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Escalate the incident to the </a:t>
                      </a:r>
                      <a:r>
                        <a:rPr lang="en-US" sz="1600" b="0" u="none" strike="noStrike" kern="1200" cap="none" spc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WMO Secretariat </a:t>
                      </a:r>
                      <a:r>
                        <a:rPr lang="en-US" sz="1600" b="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unable to contact the NFP or the incident is severe and remains a "known problem"; </a:t>
                      </a:r>
                    </a:p>
                    <a:p>
                      <a:pPr marL="266700" indent="-17780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some cases of bilateral cooperation, can directly contact the </a:t>
                      </a:r>
                      <a:r>
                        <a:rPr lang="en-US" sz="1600" b="0" u="none" strike="noStrike" kern="1200" cap="none" spc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Permanent Representative </a:t>
                      </a:r>
                      <a:r>
                        <a:rPr lang="en-US" sz="1600" b="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 the member and inform the WMO Regional Office.</a:t>
                      </a:r>
                    </a:p>
                  </a:txBody>
                  <a:tcPr marL="0" marR="2119" marT="2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66700" indent="-17780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u="none" strike="noStrike" kern="1200" cap="none" spc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Coordinate internally </a:t>
                      </a:r>
                      <a:r>
                        <a:rPr lang="en-US" sz="1600" b="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the NMHS or cooperate with other relevant parties if unable to solve the problem; </a:t>
                      </a:r>
                    </a:p>
                    <a:p>
                      <a:pPr marL="266700" indent="-17780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u="none" strike="noStrike" kern="1200" cap="none" spc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escalate </a:t>
                      </a:r>
                      <a:r>
                        <a:rPr lang="en-US" sz="1600" b="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unresolved problem to a higher level within the NMHS.</a:t>
                      </a:r>
                    </a:p>
                  </a:txBody>
                  <a:tcPr marL="0" marR="2119" marT="2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390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965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AE78424-867C-7E73-A961-65C48E532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303127"/>
              </p:ext>
            </p:extLst>
          </p:nvPr>
        </p:nvGraphicFramePr>
        <p:xfrm>
          <a:off x="973846" y="1109331"/>
          <a:ext cx="10541640" cy="5614692"/>
        </p:xfrm>
        <a:graphic>
          <a:graphicData uri="http://schemas.openxmlformats.org/drawingml/2006/table">
            <a:tbl>
              <a:tblPr/>
              <a:tblGrid>
                <a:gridCol w="1915155">
                  <a:extLst>
                    <a:ext uri="{9D8B030D-6E8A-4147-A177-3AD203B41FA5}">
                      <a16:colId xmlns:a16="http://schemas.microsoft.com/office/drawing/2014/main" val="1357334331"/>
                    </a:ext>
                  </a:extLst>
                </a:gridCol>
                <a:gridCol w="5916110">
                  <a:extLst>
                    <a:ext uri="{9D8B030D-6E8A-4147-A177-3AD203B41FA5}">
                      <a16:colId xmlns:a16="http://schemas.microsoft.com/office/drawing/2014/main" val="1087933695"/>
                    </a:ext>
                  </a:extLst>
                </a:gridCol>
                <a:gridCol w="2710375">
                  <a:extLst>
                    <a:ext uri="{9D8B030D-6E8A-4147-A177-3AD203B41FA5}">
                      <a16:colId xmlns:a16="http://schemas.microsoft.com/office/drawing/2014/main" val="2368088684"/>
                    </a:ext>
                  </a:extLst>
                </a:gridCol>
              </a:tblGrid>
              <a:tr h="5459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Process</a:t>
                      </a:r>
                      <a:endParaRPr lang="en-US" altLang="zh-CN" sz="3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RWC</a:t>
                      </a:r>
                      <a:endParaRPr lang="en-US" altLang="zh-CN" sz="3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NFP</a:t>
                      </a:r>
                      <a:endParaRPr lang="en-US" altLang="zh-CN" sz="3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221382"/>
                  </a:ext>
                </a:extLst>
              </a:tr>
              <a:tr h="1922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Monthly Reports</a:t>
                      </a:r>
                      <a:endParaRPr lang="en-US" altLang="zh-CN" sz="3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Use the WDQMS webtool to 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generate performance reports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Include in the report: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total number of observations per station compared to the required number according to OSCAR/Surface; monthly average timeliness per station and number of significantly delayed reports; monthly station metadata reports.</a:t>
                      </a:r>
                      <a:endParaRPr lang="en-US" altLang="zh-CN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No specific responsibilities</a:t>
                      </a:r>
                      <a:endParaRPr lang="en-US" altLang="zh-CN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113361"/>
                  </a:ext>
                </a:extLst>
              </a:tr>
              <a:tr h="3146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Quarterly Reports</a:t>
                      </a:r>
                      <a:endParaRPr lang="en-US" altLang="zh-CN" sz="3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Prepare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quarterly reports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to the WDQMS NFPs of their affiliated Members and make them available online on the RWC website.</a:t>
                      </a: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Include in the report: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list of raised incident tickets within the evaluated period per Member; list of outstanding incident tickets from previous evaluated period; list of activities in relation to correcting/improving the WIGOS metadata of Members; quarterly availability results for the evaluated period per monitoring network per Member; quarterly quality results for the evaluated period per monitoring network per Member; quarterly station metadata results per Member; optional functions conducted by RWC (if any).</a:t>
                      </a:r>
                      <a:endParaRPr lang="en-US" altLang="zh-CN" sz="2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Provide necessary information </a:t>
                      </a:r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to RWC for the compilation of quarterly reports when requested.</a:t>
                      </a:r>
                      <a:endParaRPr lang="en-US" altLang="zh-CN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9591251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937BD246-DA70-15EB-0280-51EF051D2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333" y="379834"/>
            <a:ext cx="11894667" cy="51853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3600" b="1" i="0" dirty="0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Quality Performance Reports </a:t>
            </a:r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(Detailed chapter 6)</a:t>
            </a:r>
            <a:endParaRPr lang="fr-CH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38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40CFA46-10E5-B9D7-F0EC-85ED385F0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883" y="430634"/>
            <a:ext cx="11894667" cy="51853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3600" b="1" i="0" dirty="0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Priority Levels of Issues </a:t>
            </a:r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(Detailed Annex 1)</a:t>
            </a:r>
            <a:endParaRPr lang="fr-CH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99135BD3-9990-DCAA-6D01-0F919346DF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887755"/>
              </p:ext>
            </p:extLst>
          </p:nvPr>
        </p:nvGraphicFramePr>
        <p:xfrm>
          <a:off x="704850" y="1325498"/>
          <a:ext cx="10782300" cy="4973701"/>
        </p:xfrm>
        <a:graphic>
          <a:graphicData uri="http://schemas.openxmlformats.org/drawingml/2006/table">
            <a:tbl>
              <a:tblPr firstRow="1" firstCol="1" bandRow="1"/>
              <a:tblGrid>
                <a:gridCol w="1315232">
                  <a:extLst>
                    <a:ext uri="{9D8B030D-6E8A-4147-A177-3AD203B41FA5}">
                      <a16:colId xmlns:a16="http://schemas.microsoft.com/office/drawing/2014/main" val="2151775420"/>
                    </a:ext>
                  </a:extLst>
                </a:gridCol>
                <a:gridCol w="1009213">
                  <a:extLst>
                    <a:ext uri="{9D8B030D-6E8A-4147-A177-3AD203B41FA5}">
                      <a16:colId xmlns:a16="http://schemas.microsoft.com/office/drawing/2014/main" val="2684100717"/>
                    </a:ext>
                  </a:extLst>
                </a:gridCol>
                <a:gridCol w="4120805">
                  <a:extLst>
                    <a:ext uri="{9D8B030D-6E8A-4147-A177-3AD203B41FA5}">
                      <a16:colId xmlns:a16="http://schemas.microsoft.com/office/drawing/2014/main" val="3457246415"/>
                    </a:ext>
                  </a:extLst>
                </a:gridCol>
                <a:gridCol w="4337050">
                  <a:extLst>
                    <a:ext uri="{9D8B030D-6E8A-4147-A177-3AD203B41FA5}">
                      <a16:colId xmlns:a16="http://schemas.microsoft.com/office/drawing/2014/main" val="2700592558"/>
                    </a:ext>
                  </a:extLst>
                </a:gridCol>
              </a:tblGrid>
              <a:tr h="39477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zh-CN" sz="1400" u="none" spc="-2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zh-CN" sz="1400" u="none" spc="-2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800" b="1" u="none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Surface land</a:t>
                      </a:r>
                      <a:endParaRPr lang="zh-CN" sz="1800" b="1" u="none" spc="-2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800" b="1" u="none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Upper-air land</a:t>
                      </a:r>
                      <a:endParaRPr lang="zh-CN" sz="1800" b="1" u="none" spc="-2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2975692"/>
                  </a:ext>
                </a:extLst>
              </a:tr>
              <a:tr h="707308">
                <a:tc row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800" b="1" u="none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Station Metadata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800" b="0" u="none" spc="-2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(new additions)</a:t>
                      </a:r>
                      <a:endParaRPr lang="zh-CN" sz="1800" b="0" u="none" spc="-2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1" u="none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Low</a:t>
                      </a:r>
                      <a:endParaRPr lang="zh-CN" sz="1600" b="1" u="none" spc="-2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66700" indent="-17780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spc="-2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One </a:t>
                      </a:r>
                      <a:r>
                        <a:rPr lang="en-GB" sz="1400" u="none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station reported </a:t>
                      </a:r>
                      <a:r>
                        <a:rPr lang="en-GB" sz="1400" u="none" spc="-2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&gt;100% data availability</a:t>
                      </a:r>
                      <a:endParaRPr lang="zh-CN" sz="1400" u="none" spc="-2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66700" indent="-17780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kern="12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total number of reports of </a:t>
                      </a:r>
                      <a:r>
                        <a:rPr lang="en-GB" sz="1400" u="none" kern="1200" spc="-2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one </a:t>
                      </a:r>
                      <a:r>
                        <a:rPr lang="en-GB" sz="1400" u="none" kern="12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station</a:t>
                      </a:r>
                      <a:r>
                        <a:rPr lang="en-GB" sz="1400" u="none" kern="1200" spc="-2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u="none" kern="12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</a:t>
                      </a:r>
                      <a:r>
                        <a:rPr lang="en-GB" sz="1400" u="none" kern="1200" spc="-2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higher than the expected</a:t>
                      </a:r>
                      <a:r>
                        <a:rPr lang="en-GB" sz="1400" u="none" kern="12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number of soundings as defined in OSCAR/Surface</a:t>
                      </a:r>
                      <a:endParaRPr lang="zh-CN" altLang="en-US" sz="1400" u="none" kern="1200" spc="-2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155309"/>
                  </a:ext>
                </a:extLst>
              </a:tr>
              <a:tr h="70730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1" u="none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Medium</a:t>
                      </a:r>
                      <a:endParaRPr lang="zh-CN" altLang="en-US" sz="1600" b="1" u="none" spc="-2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66700" indent="-17780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kern="1200" spc="-2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Several/all </a:t>
                      </a:r>
                      <a:r>
                        <a:rPr lang="en-GB" sz="1400" u="none" kern="12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stations of one Member reported </a:t>
                      </a:r>
                      <a:r>
                        <a:rPr lang="en-GB" sz="1400" u="none" kern="1200" spc="-2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&gt;100% data availability</a:t>
                      </a:r>
                      <a:endParaRPr lang="zh-CN" altLang="en-US" sz="1400" u="none" kern="1200" spc="-2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66700" indent="-17780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kern="12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total number of reports of </a:t>
                      </a:r>
                      <a:r>
                        <a:rPr lang="en-GB" sz="1400" u="none" kern="1200" spc="-2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several/all</a:t>
                      </a:r>
                      <a:r>
                        <a:rPr lang="en-GB" sz="1400" u="none" kern="12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station of one Member are </a:t>
                      </a:r>
                      <a:r>
                        <a:rPr lang="en-GB" sz="1400" u="none" kern="1200" spc="-2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higher than the expected </a:t>
                      </a:r>
                      <a:r>
                        <a:rPr lang="en-GB" sz="1400" u="none" kern="12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number of soundings as defined in OSCAR/Surface</a:t>
                      </a:r>
                      <a:endParaRPr lang="zh-CN" altLang="en-US" sz="1400" u="none" kern="1200" spc="-2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8360241"/>
                  </a:ext>
                </a:extLst>
              </a:tr>
              <a:tr h="70730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66700" indent="-17780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kern="1200" spc="-2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One </a:t>
                      </a:r>
                      <a:r>
                        <a:rPr lang="en-GB" sz="1400" u="none" kern="12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station reported data but is </a:t>
                      </a:r>
                      <a:r>
                        <a:rPr lang="en-GB" sz="1400" u="none" kern="1200" spc="-2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not expected</a:t>
                      </a:r>
                      <a:r>
                        <a:rPr lang="en-GB" sz="1400" u="none" kern="12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to send reports during the period according to OSCAR/Surface schedule</a:t>
                      </a:r>
                      <a:endParaRPr lang="zh-CN" altLang="en-US" sz="1400" u="none" kern="1200" spc="-2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8900" indent="0" algn="ctr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u="none" kern="12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same</a:t>
                      </a:r>
                      <a:endParaRPr lang="zh-CN" altLang="en-US" sz="1400" u="none" kern="1200" spc="-2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4237475"/>
                  </a:ext>
                </a:extLst>
              </a:tr>
              <a:tr h="94307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1" u="none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High</a:t>
                      </a:r>
                      <a:endParaRPr lang="zh-CN" altLang="en-US" sz="1600" b="1" u="none" spc="-2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66700" indent="-17780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altLang="zh-CN" sz="1400" u="none" kern="1200" spc="-2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Several/All </a:t>
                      </a:r>
                      <a:r>
                        <a:rPr lang="en-GB" altLang="zh-CN" sz="1400" u="none" kern="12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stations of one Member reported data but is </a:t>
                      </a:r>
                      <a:r>
                        <a:rPr lang="en-GB" altLang="zh-CN" sz="1400" u="none" kern="1200" spc="-2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not expected</a:t>
                      </a:r>
                      <a:r>
                        <a:rPr lang="en-GB" altLang="zh-CN" sz="1400" u="none" kern="12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to send reports during the period according to OSCAR/Surface schedule</a:t>
                      </a:r>
                      <a:endParaRPr lang="zh-CN" altLang="en-US" sz="1400" u="none" kern="1200" spc="-2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8900" indent="0" algn="ctr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u="none" kern="12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same</a:t>
                      </a:r>
                      <a:endParaRPr lang="zh-CN" altLang="en-US" sz="1400" u="none" kern="1200" spc="-2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8301534"/>
                  </a:ext>
                </a:extLst>
              </a:tr>
              <a:tr h="70730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66700" indent="-17780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kern="1200" spc="-2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One </a:t>
                      </a:r>
                      <a:r>
                        <a:rPr lang="en-GB" sz="1400" u="none" kern="12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station reported data but there is </a:t>
                      </a:r>
                      <a:r>
                        <a:rPr lang="en-GB" sz="1400" u="none" kern="1200" spc="-2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 corresponding station ID</a:t>
                      </a:r>
                      <a:r>
                        <a:rPr lang="en-GB" sz="1400" u="none" kern="12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(not registered) in OSCAR/Surface</a:t>
                      </a:r>
                      <a:endParaRPr lang="zh-CN" altLang="en-US" sz="1400" u="none" kern="1200" spc="-2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8900" indent="0" algn="ctr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u="none" kern="12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same</a:t>
                      </a:r>
                      <a:endParaRPr lang="zh-CN" altLang="en-US" sz="1400" u="none" kern="1200" spc="-2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4244610"/>
                  </a:ext>
                </a:extLst>
              </a:tr>
              <a:tr h="80661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1" u="none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Very High</a:t>
                      </a:r>
                      <a:endParaRPr lang="zh-CN" sz="1600" b="1" u="none" spc="-2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66700" indent="-17780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u="none" kern="1200" spc="-2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Several/All </a:t>
                      </a:r>
                      <a:r>
                        <a:rPr lang="en-GB" sz="1400" u="none" kern="12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stations of one Member reported data but there are </a:t>
                      </a:r>
                      <a:r>
                        <a:rPr lang="en-GB" sz="1400" u="none" kern="1200" spc="-2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 corresponding station IDs </a:t>
                      </a:r>
                      <a:r>
                        <a:rPr lang="en-GB" sz="1400" u="none" kern="12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(not registered) in OSCAR/Surface</a:t>
                      </a:r>
                      <a:endParaRPr lang="zh-CN" altLang="en-US" sz="1400" u="none" kern="1200" spc="-2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8900" indent="0" algn="ctr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u="none" kern="12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same</a:t>
                      </a:r>
                      <a:endParaRPr lang="zh-CN" altLang="en-US" sz="1400" u="none" kern="1200" spc="-2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1076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684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1392C-BBD9-B23D-062D-9468CDFE4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31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FR" sz="6000" b="1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Thank you.</a:t>
            </a:r>
          </a:p>
        </p:txBody>
      </p:sp>
      <p:sp>
        <p:nvSpPr>
          <p:cNvPr id="3" name="CuadroTexto 3">
            <a:extLst>
              <a:ext uri="{FF2B5EF4-FFF2-40B4-BE49-F238E27FC236}">
                <a16:creationId xmlns:a16="http://schemas.microsoft.com/office/drawing/2014/main" id="{5747C3C7-0FBD-0752-91F7-A3D4F8F0C8A9}"/>
              </a:ext>
            </a:extLst>
          </p:cNvPr>
          <p:cNvSpPr txBox="1"/>
          <p:nvPr/>
        </p:nvSpPr>
        <p:spPr>
          <a:xfrm>
            <a:off x="3824879" y="6020736"/>
            <a:ext cx="4542242" cy="52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30000" noProof="0">
                <a:ln>
                  <a:noFill/>
                </a:ln>
                <a:solidFill>
                  <a:srgbClr val="005A9C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wmo.int</a:t>
            </a:r>
          </a:p>
        </p:txBody>
      </p:sp>
    </p:spTree>
    <p:extLst>
      <p:ext uri="{BB962C8B-B14F-4D97-AF65-F5344CB8AC3E}">
        <p14:creationId xmlns:p14="http://schemas.microsoft.com/office/powerpoint/2010/main" val="2890452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D357CFB-5460-EAC2-C974-227280418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03695"/>
            <a:ext cx="12330839" cy="86423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of Technical Guidelines for RWC on WDQMS</a:t>
            </a:r>
            <a:b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(WMO-No. 1224)</a:t>
            </a:r>
            <a:endParaRPr lang="fr-CH" b="1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90CFD60A-7A2B-537C-E605-66E022C8E5C9}"/>
              </a:ext>
            </a:extLst>
          </p:cNvPr>
          <p:cNvSpPr txBox="1"/>
          <p:nvPr/>
        </p:nvSpPr>
        <p:spPr>
          <a:xfrm>
            <a:off x="628972" y="1713670"/>
            <a:ext cx="11159753" cy="4311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1050"/>
              </a:spcAft>
            </a:pPr>
            <a:r>
              <a:rPr lang="en-US" altLang="zh-CN" sz="24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There is a significant update of this publication that includes: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rgbClr val="FF0000"/>
                </a:solidFill>
                <a:latin typeface="Arial"/>
                <a:ea typeface="Verdana"/>
                <a:cs typeface="Arial"/>
              </a:rPr>
              <a:t>New</a:t>
            </a:r>
            <a:r>
              <a:rPr lang="en-US" altLang="zh-CN" sz="2400" dirty="0">
                <a:latin typeface="Arial"/>
                <a:ea typeface="Verdana"/>
                <a:cs typeface="Arial"/>
              </a:rPr>
              <a:t> content related to </a:t>
            </a:r>
            <a:r>
              <a:rPr lang="en-US" altLang="zh-CN" sz="2400" b="1" dirty="0">
                <a:solidFill>
                  <a:srgbClr val="FF0000"/>
                </a:solidFill>
                <a:latin typeface="Arial"/>
                <a:ea typeface="Verdana"/>
                <a:cs typeface="Arial"/>
              </a:rPr>
              <a:t>GBON </a:t>
            </a:r>
            <a:r>
              <a:rPr lang="en-US" altLang="zh-CN" sz="2400" dirty="0">
                <a:latin typeface="Arial"/>
                <a:ea typeface="Verdana"/>
                <a:cs typeface="Arial"/>
              </a:rPr>
              <a:t>in general, and </a:t>
            </a:r>
            <a:r>
              <a:rPr lang="en-US" altLang="zh-CN" sz="2400" b="1" dirty="0">
                <a:solidFill>
                  <a:srgbClr val="FF0000"/>
                </a:solidFill>
                <a:latin typeface="Arial"/>
                <a:ea typeface="Verdana"/>
                <a:cs typeface="Arial"/>
              </a:rPr>
              <a:t>GBON compliance monitoring</a:t>
            </a:r>
            <a:r>
              <a:rPr lang="en-US" altLang="zh-CN" sz="2400" dirty="0">
                <a:latin typeface="Arial"/>
                <a:ea typeface="Verdana"/>
                <a:cs typeface="Arial"/>
              </a:rPr>
              <a:t> in particular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solidFill>
                  <a:srgbClr val="FF0000"/>
                </a:solidFill>
                <a:latin typeface="Arial"/>
                <a:ea typeface="Verdana"/>
                <a:cs typeface="Arial"/>
              </a:rPr>
              <a:t>New</a:t>
            </a:r>
            <a:r>
              <a:rPr lang="en-GB" altLang="zh-CN" sz="2400" dirty="0">
                <a:latin typeface="Arial"/>
                <a:ea typeface="Verdana"/>
                <a:cs typeface="Arial"/>
              </a:rPr>
              <a:t> chapter on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</a:rPr>
              <a:t>metadata management </a:t>
            </a:r>
            <a:r>
              <a:rPr lang="en-US" altLang="zh-CN" sz="2400" dirty="0">
                <a:solidFill>
                  <a:srgbClr val="192338"/>
                </a:solidFill>
                <a:latin typeface="arial" panose="020B0604020202020204" pitchFamily="34" charset="0"/>
              </a:rPr>
              <a:t>(chapter 2)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Detailed daily task and monthly task </a:t>
            </a:r>
            <a:r>
              <a:rPr lang="en-US" altLang="zh-CN" sz="2400" b="0" i="0" dirty="0">
                <a:solidFill>
                  <a:srgbClr val="192338"/>
                </a:solidFill>
                <a:effectLst/>
                <a:latin typeface="arial" panose="020B0604020202020204" pitchFamily="34" charset="0"/>
              </a:rPr>
              <a:t>(chapter 4.2, 4.3)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b="0" i="0" dirty="0">
                <a:solidFill>
                  <a:srgbClr val="192338"/>
                </a:solidFill>
                <a:effectLst/>
                <a:latin typeface="arial" panose="020B0604020202020204" pitchFamily="34" charset="0"/>
              </a:rPr>
              <a:t>extraction of relevant parts on RWC’s roles, technical infrastructure and staff competences and their inclusion in the WIGOS Guide,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b="0" i="0" dirty="0">
                <a:solidFill>
                  <a:srgbClr val="192338"/>
                </a:solidFill>
                <a:effectLst/>
                <a:latin typeface="arial" panose="020B0604020202020204" pitchFamily="34" charset="0"/>
              </a:rPr>
              <a:t>updated guidance related to WIGOS Tools, particularly WDQMS and Incident Management System websites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b="0" i="0" dirty="0">
                <a:solidFill>
                  <a:srgbClr val="192338"/>
                </a:solidFill>
                <a:effectLst/>
                <a:latin typeface="arial" panose="020B0604020202020204" pitchFamily="34" charset="0"/>
              </a:rPr>
              <a:t>deletion of annexes 1, 5, 6, 7.</a:t>
            </a:r>
          </a:p>
        </p:txBody>
      </p:sp>
    </p:spTree>
    <p:extLst>
      <p:ext uri="{BB962C8B-B14F-4D97-AF65-F5344CB8AC3E}">
        <p14:creationId xmlns:p14="http://schemas.microsoft.com/office/powerpoint/2010/main" val="1193871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1D60FB4-6BF6-473C-61D4-9DC800751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773" y="26659"/>
            <a:ext cx="5438455" cy="1046322"/>
          </a:xfrm>
        </p:spPr>
        <p:txBody>
          <a:bodyPr>
            <a:noAutofit/>
          </a:bodyPr>
          <a:lstStyle/>
          <a:p>
            <a:pPr algn="ctr"/>
            <a:r>
              <a:rPr lang="fr-CH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WMO-No 1224: </a:t>
            </a:r>
            <a:r>
              <a:rPr lang="fr-CH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fr-CH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edition</a:t>
            </a:r>
            <a:endParaRPr lang="fr-CH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98F263C-2AEF-7E42-82C6-788F41B2AAD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-103121" y="4874899"/>
            <a:ext cx="3153923" cy="2083350"/>
          </a:xfrm>
          <a:prstGeom prst="rect">
            <a:avLst/>
          </a:prstGeom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0D78CEE5-7EE2-8455-46D9-0A227CB4FC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070" t="6111" r="4659" b="17362"/>
          <a:stretch/>
        </p:blipFill>
        <p:spPr>
          <a:xfrm>
            <a:off x="903106" y="922231"/>
            <a:ext cx="4289788" cy="590911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440F9F2-1E2E-17C4-DECB-753364182E0D}"/>
              </a:ext>
            </a:extLst>
          </p:cNvPr>
          <p:cNvSpPr txBox="1">
            <a:spLocks/>
          </p:cNvSpPr>
          <p:nvPr/>
        </p:nvSpPr>
        <p:spPr>
          <a:xfrm>
            <a:off x="6424773" y="0"/>
            <a:ext cx="5438454" cy="1046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H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WMO-No 1224: </a:t>
            </a:r>
            <a:r>
              <a:rPr lang="fr-CH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edition</a:t>
            </a:r>
          </a:p>
        </p:txBody>
      </p:sp>
      <p:cxnSp>
        <p:nvCxnSpPr>
          <p:cNvPr id="8" name="Straight Connector 11">
            <a:extLst>
              <a:ext uri="{FF2B5EF4-FFF2-40B4-BE49-F238E27FC236}">
                <a16:creationId xmlns:a16="http://schemas.microsoft.com/office/drawing/2014/main" id="{FD46B580-E725-0A55-5A01-BA2755B6328E}"/>
              </a:ext>
            </a:extLst>
          </p:cNvPr>
          <p:cNvCxnSpPr/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7">
            <a:extLst>
              <a:ext uri="{FF2B5EF4-FFF2-40B4-BE49-F238E27FC236}">
                <a16:creationId xmlns:a16="http://schemas.microsoft.com/office/drawing/2014/main" id="{1DF7C5C3-0535-F525-B392-DF0B96F9FE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9109" y="922231"/>
            <a:ext cx="4430892" cy="588831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4599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FF3C7076-1C69-CBEC-BB91-5E9DCFA9138D}"/>
              </a:ext>
            </a:extLst>
          </p:cNvPr>
          <p:cNvSpPr txBox="1"/>
          <p:nvPr/>
        </p:nvSpPr>
        <p:spPr>
          <a:xfrm>
            <a:off x="970669" y="1514350"/>
            <a:ext cx="10532013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 startAt="2"/>
            </a:pPr>
            <a:r>
              <a:rPr lang="en-US" altLang="zh-CN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METADATA MANAGEMENT</a:t>
            </a:r>
          </a:p>
          <a:p>
            <a:endParaRPr lang="en-US" altLang="zh-CN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 Links between OSCAR/Surface and WDQMS webtool</a:t>
            </a:r>
          </a:p>
          <a:p>
            <a:endParaRPr lang="en-US" altLang="zh-CN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b="1" i="0" dirty="0">
                <a:solidFill>
                  <a:srgbClr val="FF0000"/>
                </a:solidFill>
                <a:effectLst/>
                <a:latin typeface="-apple-system"/>
              </a:rPr>
              <a:t>Daily Metadata Updates</a:t>
            </a:r>
            <a:r>
              <a:rPr lang="en-US" altLang="zh-CN" b="0" i="0" dirty="0">
                <a:solidFill>
                  <a:srgbClr val="FF0000"/>
                </a:solidFill>
                <a:effectLst/>
                <a:latin typeface="-apple-system"/>
              </a:rPr>
              <a:t>:</a:t>
            </a:r>
          </a:p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The WDQMS webtool retrieves metadata information from OSCAR/Surface on a daily basis. For example, the availability maps are generated in near-real time by comparing the observations received by the NWP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Centres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against the schedules retrieved from OSCAR/Surface. Therefore, if the metadata has been updated today, tomorrow's maps should reflect that change. If a new station is added to OSCAR/Surface, it should appear on the WDQMS availability map on the next day. If that does not happen, it means that some fields may have not been correctly populated in OSCAR/Surface and this needs to be reported to the RWCs. This new station should be shared by the member in GTS/WIS2 accordingly so green dots appear in the WDQMS map in the following days.</a:t>
            </a:r>
          </a:p>
          <a:p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b="1" i="0" dirty="0">
                <a:solidFill>
                  <a:srgbClr val="FF0000"/>
                </a:solidFill>
                <a:effectLst/>
                <a:latin typeface="-apple-system"/>
              </a:rPr>
              <a:t>Monitoring Results for GOS and GBON Stations:</a:t>
            </a:r>
          </a:p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In the case of Global Observing System (GOS) surface and upper-air stations on land, the monitoring results of the actual performance of each station, produced by the WDQMS webtool, are provided to OSCAR/Surface and displayed as “Assessed reporting status”.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6C37F26-1F28-1372-8DC3-72DCCEF67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61" y="183886"/>
            <a:ext cx="12330839" cy="86423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WIGOS metadata-related updates  </a:t>
            </a:r>
            <a:endParaRPr lang="fr-CH" b="1" dirty="0">
              <a:solidFill>
                <a:srgbClr val="7030A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8AC0B91-1292-BC40-4255-D0AE0D95C1C9}"/>
              </a:ext>
            </a:extLst>
          </p:cNvPr>
          <p:cNvSpPr txBox="1"/>
          <p:nvPr/>
        </p:nvSpPr>
        <p:spPr>
          <a:xfrm>
            <a:off x="5311183" y="848066"/>
            <a:ext cx="23744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zh-CN" sz="2000" b="1" dirty="0">
                <a:solidFill>
                  <a:srgbClr val="FF0000"/>
                </a:solidFill>
                <a:latin typeface="Arial"/>
                <a:ea typeface="Verdana"/>
                <a:cs typeface="Arial"/>
              </a:rPr>
              <a:t>(New chapter 2)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718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58516C-115F-2F0C-0345-7068D83A19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D7E1A7A1-5694-7438-B158-86E5C7407295}"/>
              </a:ext>
            </a:extLst>
          </p:cNvPr>
          <p:cNvSpPr txBox="1"/>
          <p:nvPr/>
        </p:nvSpPr>
        <p:spPr>
          <a:xfrm>
            <a:off x="905021" y="651531"/>
            <a:ext cx="1012873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zh-CN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 Evaluation of WIGOS Metadata</a:t>
            </a:r>
          </a:p>
          <a:p>
            <a:endParaRPr lang="en-US" altLang="zh-CN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b="1" i="0" dirty="0">
                <a:solidFill>
                  <a:srgbClr val="FF0000"/>
                </a:solidFill>
                <a:effectLst/>
                <a:latin typeface="-apple-system"/>
              </a:rPr>
              <a:t>Station Metadata: </a:t>
            </a:r>
          </a:p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The received observations are more or less than the required number of bulletins as determined by the observing schedule for international exchange according to OSCAR/Surface for GOS stations; or the station is not expected to report during the period according to OSCAR/Surface schedule or operational status, yet data was received. A station may also report data but is not registered in OSCAR/Surface. Such stations can only be identified by their Traditional Station Identifier (TSI), WIGOS Station Identifier (WSI), or location in the WDQMS Webtool.</a:t>
            </a:r>
          </a:p>
          <a:p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b="1" i="0" dirty="0">
                <a:solidFill>
                  <a:srgbClr val="FF0000"/>
                </a:solidFill>
                <a:effectLst/>
                <a:latin typeface="-apple-system"/>
              </a:rPr>
              <a:t>Important Note:</a:t>
            </a:r>
          </a:p>
          <a:p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RWCs are not responsible for correcting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station metadata.</a:t>
            </a:r>
          </a:p>
        </p:txBody>
      </p:sp>
    </p:spTree>
    <p:extLst>
      <p:ext uri="{BB962C8B-B14F-4D97-AF65-F5344CB8AC3E}">
        <p14:creationId xmlns:p14="http://schemas.microsoft.com/office/powerpoint/2010/main" val="4190570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0A77AD4A-14B2-A442-B29F-05C28582EECD}"/>
              </a:ext>
            </a:extLst>
          </p:cNvPr>
          <p:cNvSpPr txBox="1"/>
          <p:nvPr/>
        </p:nvSpPr>
        <p:spPr>
          <a:xfrm>
            <a:off x="975360" y="1048121"/>
            <a:ext cx="10499188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Evaluate Station Performance</a:t>
            </a:r>
          </a:p>
          <a:p>
            <a:pPr marL="646113" indent="-285750" algn="l" fontAlgn="base">
              <a:buFont typeface="Arial" panose="020B0604020202020204" pitchFamily="34" charset="0"/>
              <a:buChar char="•"/>
            </a:pPr>
            <a:r>
              <a:rPr lang="en-US" altLang="zh-CN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Daily review of automated quality monitoring reports from WIGOS Monitoring </a:t>
            </a:r>
            <a:r>
              <a:rPr lang="en-US" altLang="zh-CN" b="0" i="0" dirty="0" err="1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Centres</a:t>
            </a:r>
            <a:r>
              <a:rPr lang="en-US" altLang="zh-CN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via the WDQMS webtool and other supplementary monitoring portals.</a:t>
            </a:r>
          </a:p>
          <a:p>
            <a:pPr marL="646113" indent="-285750" algn="l" fontAlgn="base">
              <a:buFont typeface="Arial" panose="020B0604020202020204" pitchFamily="34" charset="0"/>
              <a:buChar char="•"/>
            </a:pPr>
            <a:r>
              <a:rPr lang="en-US" altLang="zh-CN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Assess compliance with data availability, timeliness, and quality targets.</a:t>
            </a:r>
          </a:p>
          <a:p>
            <a:pPr marL="646113" indent="-285750" fontAlgn="base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606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possible sources of non compliance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altLang="zh-CN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Address Monitoring Centre Discrepancies</a:t>
            </a:r>
          </a:p>
          <a:p>
            <a:pPr marL="646113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606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Initiate incident management only if most WIGOS Monitoring </a:t>
            </a:r>
            <a:r>
              <a:rPr lang="en-US" altLang="zh-CN" dirty="0" err="1">
                <a:solidFill>
                  <a:srgbClr val="0606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Centres</a:t>
            </a:r>
            <a:r>
              <a:rPr lang="en-US" altLang="zh-CN" dirty="0">
                <a:solidFill>
                  <a:srgbClr val="0606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show similar non-compliance issues.</a:t>
            </a:r>
          </a:p>
          <a:p>
            <a:pPr algn="l" fontAlgn="base">
              <a:spcBef>
                <a:spcPts val="600"/>
              </a:spcBef>
              <a:spcAft>
                <a:spcPts val="600"/>
              </a:spcAft>
            </a:pPr>
            <a:r>
              <a:rPr lang="en-US" altLang="zh-CN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altLang="zh-CN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Incident Ticketing</a:t>
            </a:r>
          </a:p>
          <a:p>
            <a:pPr marL="646113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606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Raise incident tickets for non-compliant stations, grouping multiple stations with the same issue under one ticket if applicable.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altLang="zh-CN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altLang="zh-CN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Check New Reporting Stations</a:t>
            </a:r>
          </a:p>
          <a:p>
            <a:pPr marL="646113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606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Verify if stations that did not report the previous day have started reporting.</a:t>
            </a:r>
          </a:p>
          <a:p>
            <a:pPr algn="l" fontAlgn="base">
              <a:spcBef>
                <a:spcPts val="600"/>
              </a:spcBef>
              <a:spcAft>
                <a:spcPts val="600"/>
              </a:spcAft>
            </a:pPr>
            <a:r>
              <a:rPr lang="en-US" altLang="zh-CN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Address Reported Issues</a:t>
            </a:r>
          </a:p>
          <a:p>
            <a:pPr marL="646113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606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performance of stations reported by users (e.g., WIGOS Monitoring </a:t>
            </a:r>
            <a:r>
              <a:rPr lang="en-US" altLang="zh-CN" dirty="0" err="1">
                <a:solidFill>
                  <a:srgbClr val="0606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Centres</a:t>
            </a:r>
            <a:r>
              <a:rPr lang="en-US" altLang="zh-CN" dirty="0">
                <a:solidFill>
                  <a:srgbClr val="0606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Global NWP </a:t>
            </a:r>
            <a:r>
              <a:rPr lang="en-US" altLang="zh-CN" dirty="0" err="1">
                <a:solidFill>
                  <a:srgbClr val="0606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Centres</a:t>
            </a:r>
            <a:r>
              <a:rPr lang="en-US" altLang="zh-CN" dirty="0">
                <a:solidFill>
                  <a:srgbClr val="0606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or RA Members).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E7691F4-240F-EBA8-DD85-2FF555E2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61" y="183886"/>
            <a:ext cx="12330839" cy="86423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Daily task</a:t>
            </a:r>
            <a:b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(Detailed chapter 4.2)</a:t>
            </a:r>
            <a:endParaRPr lang="fr-CH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058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9C4C70AE-E6E4-8217-E175-47AEF0A9B0DE}"/>
              </a:ext>
            </a:extLst>
          </p:cNvPr>
          <p:cNvSpPr txBox="1"/>
          <p:nvPr/>
        </p:nvSpPr>
        <p:spPr>
          <a:xfrm>
            <a:off x="736210" y="404398"/>
            <a:ext cx="11066584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 Monitor Previous Issues</a:t>
            </a:r>
            <a:r>
              <a:rPr lang="en-US" altLang="zh-CN" sz="20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n-US" altLang="zh-CN" sz="2000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Re-evaluate stations with past issues to check for performance improvement.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n-US" altLang="zh-CN" sz="2000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Initiate an Incident Management Process (IMP) if an issue persists for 5 consecutive days.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Monitor Incident Tickets:</a:t>
            </a:r>
          </a:p>
          <a:p>
            <a:pPr marL="742950" lvl="1" indent="-285750" algn="l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Daily tracking of incident tickets to ensure members acknowledge, propose actions, and provide regular updates.</a:t>
            </a:r>
          </a:p>
          <a:p>
            <a:pPr algn="l" fontAlgn="base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8. Confirm Incident Rectification</a:t>
            </a:r>
            <a:r>
              <a:rPr lang="en-US" altLang="zh-CN" sz="20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 algn="l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Verify and close incident tickets after successful rectification by the member's WDQMS NFP.</a:t>
            </a:r>
          </a:p>
          <a:p>
            <a:pPr algn="l" fontAlgn="base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9. Investigate Metadata Issues</a:t>
            </a:r>
            <a:r>
              <a:rPr lang="en-US" altLang="zh-CN" sz="20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 algn="l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Request WDQMS NFPs to investigate and update OSCAR/Surface entries if metadata errors are suspected.</a:t>
            </a:r>
          </a:p>
          <a:p>
            <a:pPr algn="l" fontAlgn="base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10. Handle "Won’t Fix" and Escalation</a:t>
            </a:r>
            <a:r>
              <a:rPr lang="en-US" altLang="zh-CN" sz="20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 algn="l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Update ticket status to "Won’t Fix" if immediate action is not possible, and escalate to WMO Secretariat if necessary (when no response from the WDQMS NFP by any means).</a:t>
            </a:r>
          </a:p>
        </p:txBody>
      </p:sp>
    </p:spTree>
    <p:extLst>
      <p:ext uri="{BB962C8B-B14F-4D97-AF65-F5344CB8AC3E}">
        <p14:creationId xmlns:p14="http://schemas.microsoft.com/office/powerpoint/2010/main" val="3256845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6A4C2277-2517-41E0-4F37-B93AC87BEECA}"/>
              </a:ext>
            </a:extLst>
          </p:cNvPr>
          <p:cNvSpPr txBox="1"/>
          <p:nvPr/>
        </p:nvSpPr>
        <p:spPr>
          <a:xfrm>
            <a:off x="834682" y="1662994"/>
            <a:ext cx="1018032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buFont typeface="+mj-lt"/>
              <a:buAutoNum type="arabicPeriod"/>
            </a:pPr>
            <a:r>
              <a:rPr lang="en-US" altLang="zh-CN" sz="20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Surface</a:t>
            </a:r>
            <a:r>
              <a:rPr lang="en-US" altLang="zh-CN" sz="2000" b="1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Land Observations (Global NWP) – Availability, Quality, </a:t>
            </a:r>
            <a:r>
              <a:rPr lang="en-US" altLang="zh-CN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Timeliness, </a:t>
            </a:r>
            <a:r>
              <a:rPr lang="en-US" altLang="zh-CN" sz="20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Station Metadata</a:t>
            </a:r>
            <a:r>
              <a:rPr lang="en-US" altLang="zh-CN" sz="20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algn="l" fontAlgn="base"/>
            <a:r>
              <a:rPr lang="en-US" altLang="zh-CN" sz="2000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Review the available </a:t>
            </a:r>
            <a:r>
              <a:rPr lang="en-US" altLang="zh-CN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WDQMS webtool outputs (maps and graphics) and other quality monitoring reports to identify stations </a:t>
            </a:r>
            <a:r>
              <a:rPr lang="en-US" altLang="zh-CN" sz="2000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 show any </a:t>
            </a:r>
            <a:r>
              <a:rPr lang="en-US" altLang="zh-CN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non-compliance</a:t>
            </a:r>
            <a:r>
              <a:rPr lang="en-US" altLang="zh-CN" sz="2000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concerning </a:t>
            </a:r>
            <a:r>
              <a:rPr lang="en-US" altLang="zh-CN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 availability, timeliness, quality, and station metadata </a:t>
            </a:r>
            <a:r>
              <a:rPr lang="en-US" altLang="zh-CN" sz="2000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regarding the WDQMS performance targets.</a:t>
            </a:r>
          </a:p>
          <a:p>
            <a:pPr lvl="1" algn="l" fontAlgn="base"/>
            <a:endParaRPr lang="en-US" altLang="zh-CN" sz="2000" b="0" i="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>
              <a:buFont typeface="+mj-lt"/>
              <a:buAutoNum type="arabicPeriod"/>
            </a:pPr>
            <a:r>
              <a:rPr lang="en-US" altLang="zh-CN" sz="20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Upper-Air </a:t>
            </a:r>
            <a:r>
              <a:rPr lang="en-US" altLang="zh-CN" sz="20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Land Observations (Global NWP) – Availability, Quality, </a:t>
            </a:r>
            <a:r>
              <a:rPr lang="en-US" altLang="zh-CN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Timeliness, </a:t>
            </a:r>
            <a:r>
              <a:rPr lang="en-US" altLang="zh-CN" sz="20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Station Metadata</a:t>
            </a:r>
            <a:r>
              <a:rPr lang="en-US" altLang="zh-CN" sz="20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algn="l" fontAlgn="base"/>
            <a:r>
              <a:rPr lang="en-US" altLang="zh-CN" sz="2000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Review the available webtool outputs and other quality monitoring reports to identify stations that show any </a:t>
            </a:r>
            <a:r>
              <a:rPr lang="en-US" altLang="zh-CN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non-compliance</a:t>
            </a:r>
            <a:r>
              <a:rPr lang="en-US" altLang="zh-CN" sz="2000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concerning the </a:t>
            </a:r>
            <a:r>
              <a:rPr lang="en-US" altLang="zh-CN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received upper-air (soundings) observations and quality results </a:t>
            </a:r>
            <a:r>
              <a:rPr lang="en-US" altLang="zh-CN" sz="2000" b="0" i="0" dirty="0">
                <a:solidFill>
                  <a:srgbClr val="06060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regarding the WDQMS performance targets.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460FED4D-806C-AAFB-F86D-F7F9069AE359}"/>
              </a:ext>
            </a:extLst>
          </p:cNvPr>
          <p:cNvSpPr txBox="1"/>
          <p:nvPr/>
        </p:nvSpPr>
        <p:spPr>
          <a:xfrm>
            <a:off x="1606063" y="420506"/>
            <a:ext cx="90760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4.2.1 Near Real-Time NWP Monitoring of the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GOS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 Networks</a:t>
            </a:r>
          </a:p>
        </p:txBody>
      </p:sp>
    </p:spTree>
    <p:extLst>
      <p:ext uri="{BB962C8B-B14F-4D97-AF65-F5344CB8AC3E}">
        <p14:creationId xmlns:p14="http://schemas.microsoft.com/office/powerpoint/2010/main" val="673370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596B43EE-9BFC-41DA-5B89-184196134C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109958"/>
              </p:ext>
            </p:extLst>
          </p:nvPr>
        </p:nvGraphicFramePr>
        <p:xfrm>
          <a:off x="307682" y="1015521"/>
          <a:ext cx="11240086" cy="5803060"/>
        </p:xfrm>
        <a:graphic>
          <a:graphicData uri="http://schemas.openxmlformats.org/drawingml/2006/table">
            <a:tbl>
              <a:tblPr/>
              <a:tblGrid>
                <a:gridCol w="1345809">
                  <a:extLst>
                    <a:ext uri="{9D8B030D-6E8A-4147-A177-3AD203B41FA5}">
                      <a16:colId xmlns:a16="http://schemas.microsoft.com/office/drawing/2014/main" val="3023152910"/>
                    </a:ext>
                  </a:extLst>
                </a:gridCol>
                <a:gridCol w="7201584">
                  <a:extLst>
                    <a:ext uri="{9D8B030D-6E8A-4147-A177-3AD203B41FA5}">
                      <a16:colId xmlns:a16="http://schemas.microsoft.com/office/drawing/2014/main" val="3205411468"/>
                    </a:ext>
                  </a:extLst>
                </a:gridCol>
                <a:gridCol w="2692693">
                  <a:extLst>
                    <a:ext uri="{9D8B030D-6E8A-4147-A177-3AD203B41FA5}">
                      <a16:colId xmlns:a16="http://schemas.microsoft.com/office/drawing/2014/main" val="110427769"/>
                    </a:ext>
                  </a:extLst>
                </a:gridCol>
              </a:tblGrid>
              <a:tr h="3711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Dimension</a:t>
                      </a:r>
                      <a:endParaRPr lang="en-US" altLang="zh-CN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88" marR="3788" marT="3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Surface Land</a:t>
                      </a:r>
                      <a:endParaRPr lang="en-US" altLang="zh-CN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88" marR="3788" marT="3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Upper-air Land</a:t>
                      </a:r>
                      <a:endParaRPr lang="en-US" altLang="zh-CN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88" marR="3788" marT="3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1484346"/>
                  </a:ext>
                </a:extLst>
              </a:tr>
              <a:tr h="578187">
                <a:tc rowSpan="3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Data Availability Issues</a:t>
                      </a:r>
                      <a:endParaRPr lang="en-US" altLang="zh-CN" sz="2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089" marR="109089" marT="54544" marB="545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- Station did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not report any data </a:t>
                      </a:r>
                      <a:r>
                        <a:rPr lang="en-US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since the previous day (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black dot</a:t>
                      </a:r>
                      <a:r>
                        <a:rPr lang="en-US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)</a:t>
                      </a:r>
                      <a:endParaRPr lang="en-US" altLang="zh-CN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88" marR="3788" marT="3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same</a:t>
                      </a:r>
                      <a:endParaRPr lang="en-US" sz="1400" b="0" i="0" u="none" strike="noStrike" kern="1200" dirty="0">
                        <a:solidFill>
                          <a:srgbClr val="222222"/>
                        </a:solidFill>
                        <a:effectLst/>
                        <a:highlight>
                          <a:srgbClr val="FFFF00"/>
                        </a:highlight>
                        <a:latin typeface="Segoe UI" panose="020B0502040204020203" pitchFamily="34" charset="0"/>
                        <a:ea typeface="等线" panose="02010600030101010101" pitchFamily="2" charset="-122"/>
                        <a:cs typeface="+mn-cs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4147"/>
                  </a:ext>
                </a:extLst>
              </a:tr>
              <a:tr h="57136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2000" algn="l" fontAlgn="ctr"/>
                      <a:r>
                        <a:rPr lang="en-US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- The total number of reports is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significantly</a:t>
                      </a:r>
                      <a:r>
                        <a:rPr lang="en-US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lower than </a:t>
                      </a:r>
                      <a:r>
                        <a:rPr lang="en-US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the expected number of observations as defined in the observing schedule in WIS and OSCAR/Surface (</a:t>
                      </a:r>
                      <a:r>
                        <a:rPr lang="en-U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orange </a:t>
                      </a:r>
                      <a:r>
                        <a:rPr lang="en-US" altLang="zh-CN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dot/red</a:t>
                      </a:r>
                      <a:r>
                        <a:rPr lang="en-US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)</a:t>
                      </a:r>
                      <a:endParaRPr lang="en-US" altLang="zh-CN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88" marR="3788" marT="3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FontTx/>
                        <a:buNone/>
                      </a:pPr>
                      <a:r>
                        <a:rPr lang="en-US" sz="1400" b="0" i="0" u="sng" strike="noStrike" kern="1200" dirty="0">
                          <a:solidFill>
                            <a:srgbClr val="222222"/>
                          </a:solidFill>
                          <a:effectLst/>
                          <a:latin typeface="Segoe UI" panose="020B0502040204020203" pitchFamily="34" charset="0"/>
                          <a:ea typeface="等线" panose="02010600030101010101" pitchFamily="2" charset="-122"/>
                          <a:cs typeface="+mn-cs"/>
                        </a:rPr>
                        <a:t>Daily: </a:t>
                      </a:r>
                      <a:r>
                        <a:rPr lang="en-US" sz="1400" b="0" i="0" u="none" strike="noStrike" kern="1200" dirty="0">
                          <a:solidFill>
                            <a:srgbClr val="222222"/>
                          </a:solidFill>
                          <a:effectLst/>
                          <a:latin typeface="Segoe UI" panose="020B0502040204020203" pitchFamily="34" charset="0"/>
                          <a:ea typeface="等线" panose="02010600030101010101" pitchFamily="2" charset="-122"/>
                          <a:cs typeface="+mn-cs"/>
                        </a:rPr>
                        <a:t>same (</a:t>
                      </a:r>
                      <a:r>
                        <a:rPr lang="en-U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等线" panose="02010600030101010101" pitchFamily="2" charset="-122"/>
                          <a:cs typeface="+mn-cs"/>
                        </a:rPr>
                        <a:t>orange dot</a:t>
                      </a:r>
                      <a:r>
                        <a:rPr lang="en-US" sz="1400" b="0" i="0" u="none" strike="noStrike" kern="1200" dirty="0">
                          <a:solidFill>
                            <a:srgbClr val="222222"/>
                          </a:solidFill>
                          <a:effectLst/>
                          <a:latin typeface="Segoe UI" panose="020B0502040204020203" pitchFamily="34" charset="0"/>
                          <a:ea typeface="等线" panose="02010600030101010101" pitchFamily="2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sng" strike="noStrike" kern="1200" dirty="0">
                          <a:solidFill>
                            <a:srgbClr val="222222"/>
                          </a:solidFill>
                          <a:effectLst/>
                          <a:latin typeface="Segoe UI" panose="020B0502040204020203" pitchFamily="34" charset="0"/>
                          <a:ea typeface="等线" panose="02010600030101010101" pitchFamily="2" charset="-122"/>
                          <a:cs typeface="+mn-cs"/>
                        </a:rPr>
                        <a:t>Six hours</a:t>
                      </a:r>
                      <a:r>
                        <a:rPr lang="en-US" sz="1400" b="0" i="0" u="none" strike="noStrike" kern="1200" dirty="0">
                          <a:solidFill>
                            <a:srgbClr val="222222"/>
                          </a:solidFill>
                          <a:effectLst/>
                          <a:latin typeface="Segoe UI" panose="020B0502040204020203" pitchFamily="34" charset="0"/>
                          <a:ea typeface="等线" panose="02010600030101010101" pitchFamily="2" charset="-122"/>
                          <a:cs typeface="+mn-cs"/>
                        </a:rPr>
                        <a:t>: incomplete launch (missing variables) (</a:t>
                      </a:r>
                      <a:r>
                        <a:rPr lang="en-U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等线" panose="02010600030101010101" pitchFamily="2" charset="-122"/>
                          <a:cs typeface="+mn-cs"/>
                        </a:rPr>
                        <a:t>orange dot</a:t>
                      </a:r>
                      <a:r>
                        <a:rPr lang="en-US" sz="1400" b="0" i="0" u="none" strike="noStrike" kern="1200" dirty="0">
                          <a:solidFill>
                            <a:srgbClr val="222222"/>
                          </a:solidFill>
                          <a:effectLst/>
                          <a:latin typeface="Segoe UI" panose="020B0502040204020203" pitchFamily="34" charset="0"/>
                          <a:ea typeface="等线" panose="02010600030101010101" pitchFamily="2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kern="1200" dirty="0">
                        <a:solidFill>
                          <a:srgbClr val="222222"/>
                        </a:solidFill>
                        <a:effectLst/>
                        <a:latin typeface="Segoe UI" panose="020B0502040204020203" pitchFamily="34" charset="0"/>
                        <a:ea typeface="等线" panose="02010600030101010101" pitchFamily="2" charset="-122"/>
                        <a:cs typeface="+mn-cs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980199"/>
                  </a:ext>
                </a:extLst>
              </a:tr>
              <a:tr h="21856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 algn="l" fontAlgn="ctr"/>
                      <a:endParaRPr lang="en-US" altLang="zh-CN" sz="2400" b="0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88" marR="3788" marT="3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FontTx/>
                        <a:buNone/>
                      </a:pPr>
                      <a:endParaRPr lang="en-US" sz="1400" b="0" i="0" u="sng" strike="noStrike" kern="1200" dirty="0">
                        <a:solidFill>
                          <a:srgbClr val="222222"/>
                        </a:solidFill>
                        <a:effectLst/>
                        <a:latin typeface="Segoe UI" panose="020B0502040204020203" pitchFamily="34" charset="0"/>
                        <a:ea typeface="等线" panose="02010600030101010101" pitchFamily="2" charset="-122"/>
                        <a:cs typeface="+mn-cs"/>
                      </a:endParaRPr>
                    </a:p>
                    <a:p>
                      <a:pPr marL="0" indent="0" algn="l" defTabSz="914400" rtl="0" eaLnBrk="1" fontAlgn="ctr" latinLnBrk="0" hangingPunct="1">
                        <a:buFontTx/>
                        <a:buNone/>
                      </a:pPr>
                      <a:r>
                        <a:rPr lang="en-US" sz="1400" b="0" i="0" u="sng" strike="noStrike" kern="1200" dirty="0">
                          <a:solidFill>
                            <a:srgbClr val="222222"/>
                          </a:solidFill>
                          <a:effectLst/>
                          <a:latin typeface="Segoe UI" panose="020B0502040204020203" pitchFamily="34" charset="0"/>
                          <a:ea typeface="等线" panose="02010600030101010101" pitchFamily="2" charset="-122"/>
                          <a:cs typeface="+mn-cs"/>
                        </a:rPr>
                        <a:t>Daily</a:t>
                      </a:r>
                      <a:r>
                        <a:rPr lang="en-US" sz="1400" b="0" i="0" u="none" strike="noStrike" kern="1200" dirty="0">
                          <a:solidFill>
                            <a:srgbClr val="222222"/>
                          </a:solidFill>
                          <a:effectLst/>
                          <a:latin typeface="Segoe UI" panose="020B0502040204020203" pitchFamily="34" charset="0"/>
                          <a:ea typeface="等线" panose="02010600030101010101" pitchFamily="2" charset="-122"/>
                          <a:cs typeface="+mn-cs"/>
                        </a:rPr>
                        <a:t>: same (</a:t>
                      </a:r>
                      <a:r>
                        <a:rPr lang="en-U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等线" panose="02010600030101010101" pitchFamily="2" charset="-122"/>
                          <a:cs typeface="+mn-cs"/>
                        </a:rPr>
                        <a:t>red dot</a:t>
                      </a:r>
                      <a:r>
                        <a:rPr lang="en-US" sz="1400" b="0" i="0" u="none" strike="noStrike" kern="1200" dirty="0">
                          <a:solidFill>
                            <a:srgbClr val="222222"/>
                          </a:solidFill>
                          <a:effectLst/>
                          <a:latin typeface="Segoe UI" panose="020B0502040204020203" pitchFamily="34" charset="0"/>
                          <a:ea typeface="等线" panose="02010600030101010101" pitchFamily="2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sng" strike="noStrike" kern="1200" dirty="0">
                          <a:solidFill>
                            <a:srgbClr val="222222"/>
                          </a:solidFill>
                          <a:effectLst/>
                          <a:latin typeface="Segoe UI" panose="020B0502040204020203" pitchFamily="34" charset="0"/>
                          <a:ea typeface="等线" panose="02010600030101010101" pitchFamily="2" charset="-122"/>
                          <a:cs typeface="+mn-cs"/>
                        </a:rPr>
                        <a:t>Six hours</a:t>
                      </a:r>
                      <a:r>
                        <a:rPr lang="en-US" sz="1400" b="0" i="0" u="none" strike="noStrike" kern="1200" dirty="0">
                          <a:solidFill>
                            <a:srgbClr val="222222"/>
                          </a:solidFill>
                          <a:effectLst/>
                          <a:latin typeface="Segoe UI" panose="020B0502040204020203" pitchFamily="34" charset="0"/>
                          <a:ea typeface="等线" panose="02010600030101010101" pitchFamily="2" charset="-122"/>
                          <a:cs typeface="+mn-cs"/>
                        </a:rPr>
                        <a:t>: </a:t>
                      </a:r>
                      <a:r>
                        <a:rPr lang="es-AR" sz="1400" b="0" i="0" u="none" strike="noStrike" kern="1200" dirty="0">
                          <a:solidFill>
                            <a:srgbClr val="222222"/>
                          </a:solidFill>
                          <a:effectLst/>
                          <a:latin typeface="Segoe UI" panose="020B0502040204020203" pitchFamily="34" charset="0"/>
                          <a:ea typeface="等线" panose="02010600030101010101" pitchFamily="2" charset="-122"/>
                          <a:cs typeface="+mn-cs"/>
                        </a:rPr>
                        <a:t>Incomplete </a:t>
                      </a:r>
                      <a:r>
                        <a:rPr lang="es-AR" sz="1400" b="0" i="0" u="none" strike="noStrike" kern="1200" dirty="0" err="1">
                          <a:solidFill>
                            <a:srgbClr val="222222"/>
                          </a:solidFill>
                          <a:effectLst/>
                          <a:latin typeface="Segoe UI" panose="020B0502040204020203" pitchFamily="34" charset="0"/>
                          <a:ea typeface="等线" panose="02010600030101010101" pitchFamily="2" charset="-122"/>
                          <a:cs typeface="+mn-cs"/>
                        </a:rPr>
                        <a:t>launch</a:t>
                      </a:r>
                      <a:r>
                        <a:rPr lang="es-AR" sz="1400" b="0" i="0" u="none" strike="noStrike" kern="1200" dirty="0">
                          <a:solidFill>
                            <a:srgbClr val="222222"/>
                          </a:solidFill>
                          <a:effectLst/>
                          <a:latin typeface="Segoe UI" panose="020B0502040204020203" pitchFamily="34" charset="0"/>
                          <a:ea typeface="等线" panose="02010600030101010101" pitchFamily="2" charset="-122"/>
                          <a:cs typeface="+mn-cs"/>
                        </a:rPr>
                        <a:t> (</a:t>
                      </a:r>
                      <a:r>
                        <a:rPr lang="es-AR" sz="1400" b="0" i="0" u="none" strike="noStrike" kern="1200" dirty="0" err="1">
                          <a:solidFill>
                            <a:srgbClr val="222222"/>
                          </a:solidFill>
                          <a:effectLst/>
                          <a:latin typeface="Segoe UI" panose="020B0502040204020203" pitchFamily="34" charset="0"/>
                          <a:ea typeface="等线" panose="02010600030101010101" pitchFamily="2" charset="-122"/>
                          <a:cs typeface="+mn-cs"/>
                        </a:rPr>
                        <a:t>missing</a:t>
                      </a:r>
                      <a:r>
                        <a:rPr lang="es-AR" sz="1400" b="0" i="0" u="none" strike="noStrike" kern="1200" dirty="0">
                          <a:solidFill>
                            <a:srgbClr val="222222"/>
                          </a:solidFill>
                          <a:effectLst/>
                          <a:latin typeface="Segoe UI" panose="020B0502040204020203" pitchFamily="34" charset="0"/>
                          <a:ea typeface="等线" panose="02010600030101010101" pitchFamily="2" charset="-122"/>
                          <a:cs typeface="+mn-cs"/>
                        </a:rPr>
                        <a:t> </a:t>
                      </a:r>
                      <a:r>
                        <a:rPr lang="es-AR" sz="1400" b="0" i="0" u="none" strike="noStrike" kern="1200" dirty="0" err="1">
                          <a:solidFill>
                            <a:srgbClr val="222222"/>
                          </a:solidFill>
                          <a:effectLst/>
                          <a:latin typeface="Segoe UI" panose="020B0502040204020203" pitchFamily="34" charset="0"/>
                          <a:ea typeface="等线" panose="02010600030101010101" pitchFamily="2" charset="-122"/>
                          <a:cs typeface="+mn-cs"/>
                        </a:rPr>
                        <a:t>layers</a:t>
                      </a:r>
                      <a:r>
                        <a:rPr lang="es-AR" sz="1400" b="0" i="0" u="none" strike="noStrike" kern="1200" dirty="0">
                          <a:solidFill>
                            <a:srgbClr val="222222"/>
                          </a:solidFill>
                          <a:effectLst/>
                          <a:latin typeface="Segoe UI" panose="020B0502040204020203" pitchFamily="34" charset="0"/>
                          <a:ea typeface="等线" panose="02010600030101010101" pitchFamily="2" charset="-122"/>
                          <a:cs typeface="+mn-cs"/>
                        </a:rPr>
                        <a:t>) </a:t>
                      </a:r>
                      <a:r>
                        <a:rPr lang="en-US" sz="1400" b="0" i="0" u="none" strike="noStrike" kern="1200" dirty="0">
                          <a:solidFill>
                            <a:srgbClr val="222222"/>
                          </a:solidFill>
                          <a:effectLst/>
                          <a:latin typeface="Segoe UI" panose="020B0502040204020203" pitchFamily="34" charset="0"/>
                          <a:ea typeface="等线" panose="02010600030101010101" pitchFamily="2" charset="-122"/>
                          <a:cs typeface="+mn-cs"/>
                        </a:rPr>
                        <a:t>(</a:t>
                      </a:r>
                      <a:r>
                        <a:rPr lang="en-U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等线" panose="02010600030101010101" pitchFamily="2" charset="-122"/>
                          <a:cs typeface="+mn-cs"/>
                        </a:rPr>
                        <a:t>red dot</a:t>
                      </a:r>
                      <a:r>
                        <a:rPr lang="en-US" sz="1400" b="0" i="0" u="none" strike="noStrike" kern="1200" dirty="0">
                          <a:solidFill>
                            <a:srgbClr val="222222"/>
                          </a:solidFill>
                          <a:effectLst/>
                          <a:latin typeface="Segoe UI" panose="020B0502040204020203" pitchFamily="34" charset="0"/>
                          <a:ea typeface="等线" panose="02010600030101010101" pitchFamily="2" charset="-122"/>
                          <a:cs typeface="+mn-cs"/>
                        </a:rPr>
                        <a:t>)</a:t>
                      </a:r>
                    </a:p>
                    <a:p>
                      <a:pPr marL="0" indent="0" algn="l" defTabSz="914400" rtl="0" eaLnBrk="1" fontAlgn="ctr" latinLnBrk="0" hangingPunct="1">
                        <a:buFontTx/>
                        <a:buNone/>
                      </a:pPr>
                      <a:endParaRPr lang="en-US" sz="1400" b="0" i="0" u="none" strike="noStrike" kern="1200" dirty="0">
                        <a:solidFill>
                          <a:srgbClr val="222222"/>
                        </a:solidFill>
                        <a:effectLst/>
                        <a:latin typeface="Segoe UI" panose="020B0502040204020203" pitchFamily="34" charset="0"/>
                        <a:ea typeface="等线" panose="02010600030101010101" pitchFamily="2" charset="-122"/>
                        <a:cs typeface="+mn-cs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4159811"/>
                  </a:ext>
                </a:extLst>
              </a:tr>
              <a:tr h="7606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Data Quality Issues</a:t>
                      </a:r>
                      <a:endParaRPr lang="en-US" altLang="zh-CN" sz="2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88" marR="3788" marT="3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- The daily averaged quality results received from WIGOS Monitoring </a:t>
                      </a:r>
                      <a:r>
                        <a:rPr lang="en-US" sz="14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Centres</a:t>
                      </a:r>
                      <a:r>
                        <a:rPr lang="en-US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 (for example, derived from OB results from Global NWP </a:t>
                      </a:r>
                      <a:r>
                        <a:rPr lang="en-US" sz="14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Centres</a:t>
                      </a:r>
                      <a:r>
                        <a:rPr lang="en-US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exceed the WMO threshold requirements </a:t>
                      </a:r>
                      <a:r>
                        <a:rPr lang="en-US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concerning a particular variable or variables (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yellow/orange/red dot</a:t>
                      </a:r>
                      <a:r>
                        <a:rPr lang="en-US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)</a:t>
                      </a:r>
                      <a:endParaRPr lang="en-US" altLang="zh-CN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88" marR="3788" marT="3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same</a:t>
                      </a:r>
                      <a:endParaRPr lang="en-US" altLang="zh-CN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88" marR="3788" marT="3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254387"/>
                  </a:ext>
                </a:extLst>
              </a:tr>
              <a:tr h="5713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Timeliness Issues</a:t>
                      </a:r>
                      <a:endParaRPr lang="en-US" altLang="zh-CN" sz="2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88" marR="3788" marT="3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The data received with a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significant delay</a:t>
                      </a:r>
                      <a:r>
                        <a:rPr lang="en-US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, which may lead to a situation where data could not be used in near-</a:t>
                      </a:r>
                      <a:r>
                        <a:rPr lang="en-US" sz="14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realtime</a:t>
                      </a:r>
                      <a:r>
                        <a:rPr lang="en-US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 applications (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not quantified </a:t>
                      </a:r>
                      <a:r>
                        <a:rPr lang="en-US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in WDQMS webtool currently)</a:t>
                      </a:r>
                      <a:endParaRPr lang="en-US" altLang="zh-CN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88" marR="3788" marT="3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same</a:t>
                      </a:r>
                      <a:endParaRPr lang="en-US" altLang="zh-CN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88" marR="3788" marT="3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1820702"/>
                  </a:ext>
                </a:extLst>
              </a:tr>
              <a:tr h="55637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Metadata Issues</a:t>
                      </a:r>
                      <a:endParaRPr lang="en-US" altLang="zh-CN" sz="2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089" marR="109089" marT="54544" marB="545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The total number of reports is 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higher than 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expected number of observations defined in the observing schedule for international dissemination in OSCAR/Surface (</a:t>
                      </a: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pink dot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0" lang="en-US" altLang="zh-CN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788" marR="3788" marT="3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same</a:t>
                      </a:r>
                    </a:p>
                  </a:txBody>
                  <a:tcPr marL="3788" marR="3788" marT="3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543461"/>
                  </a:ext>
                </a:extLst>
              </a:tr>
              <a:tr h="493241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109089" marR="109089" marT="54544" marB="545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- The station is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not expected </a:t>
                      </a:r>
                      <a:r>
                        <a:rPr lang="en-US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to send reports during the period according to OSCAR/Surface schedule or operational status (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grey dot</a:t>
                      </a:r>
                      <a:r>
                        <a:rPr lang="en-US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)</a:t>
                      </a:r>
                      <a:endParaRPr lang="en-US" altLang="zh-CN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88" marR="3788" marT="3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sz="14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same</a:t>
                      </a:r>
                      <a:endParaRPr lang="en-US" altLang="zh-CN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88" marR="3788" marT="3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948204"/>
                  </a:ext>
                </a:extLst>
              </a:tr>
              <a:tr h="54547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US" sz="1400" b="0" i="0" u="none" strike="noStrike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The station send reports but there is </a:t>
                      </a:r>
                      <a:r>
                        <a:rPr lang="en-US" sz="14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no corresponding station ID </a:t>
                      </a:r>
                      <a:r>
                        <a:rPr lang="en-US" sz="1400" b="0" i="0" u="none" strike="noStrike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(not registered) in OSCAR/Surface </a:t>
                      </a:r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yellow dot</a:t>
                      </a:r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)</a:t>
                      </a:r>
                      <a:endParaRPr lang="en-US" altLang="zh-CN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88" marR="3788" marT="3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</a:rPr>
                        <a:t>same</a:t>
                      </a:r>
                      <a:endParaRPr lang="en-US" altLang="zh-CN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88" marR="3788" marT="3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4462237"/>
                  </a:ext>
                </a:extLst>
              </a:tr>
            </a:tbl>
          </a:graphicData>
        </a:graphic>
      </p:graphicFrame>
      <p:sp>
        <p:nvSpPr>
          <p:cNvPr id="2" name="文本框 1">
            <a:extLst>
              <a:ext uri="{FF2B5EF4-FFF2-40B4-BE49-F238E27FC236}">
                <a16:creationId xmlns:a16="http://schemas.microsoft.com/office/drawing/2014/main" id="{02F9CE14-301D-301A-E97C-18C59DD0C279}"/>
              </a:ext>
            </a:extLst>
          </p:cNvPr>
          <p:cNvSpPr txBox="1"/>
          <p:nvPr/>
        </p:nvSpPr>
        <p:spPr>
          <a:xfrm>
            <a:off x="1606063" y="553856"/>
            <a:ext cx="90760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4.2.1 Near Real-Time NWP Monitoring of the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GOS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 Networks</a:t>
            </a:r>
          </a:p>
        </p:txBody>
      </p:sp>
    </p:spTree>
    <p:extLst>
      <p:ext uri="{BB962C8B-B14F-4D97-AF65-F5344CB8AC3E}">
        <p14:creationId xmlns:p14="http://schemas.microsoft.com/office/powerpoint/2010/main" val="1796145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1671</TotalTime>
  <Words>2820</Words>
  <Application>Microsoft Office PowerPoint</Application>
  <PresentationFormat>宽屏</PresentationFormat>
  <Paragraphs>225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-apple-system</vt:lpstr>
      <vt:lpstr>等线</vt:lpstr>
      <vt:lpstr>等线 Light</vt:lpstr>
      <vt:lpstr>Arial</vt:lpstr>
      <vt:lpstr>Arial</vt:lpstr>
      <vt:lpstr>Calibri</vt:lpstr>
      <vt:lpstr>Calibri Light</vt:lpstr>
      <vt:lpstr>Segoe UI</vt:lpstr>
      <vt:lpstr>Verdana</vt:lpstr>
      <vt:lpstr>Office 主题​​</vt:lpstr>
      <vt:lpstr>Office Theme</vt:lpstr>
      <vt:lpstr>PowerPoint 演示文稿</vt:lpstr>
      <vt:lpstr>Update of Technical Guidelines for RWC on WDQMS  (WMO-No. 1224)</vt:lpstr>
      <vt:lpstr>WMO-No 1224: 2018 edition</vt:lpstr>
      <vt:lpstr>WIGOS metadata-related updates  </vt:lpstr>
      <vt:lpstr>PowerPoint 演示文稿</vt:lpstr>
      <vt:lpstr>Daily task (Detailed chapter 4.2)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Monthly task (Detailed chapter 4.3)</vt:lpstr>
      <vt:lpstr>PowerPoint 演示文稿</vt:lpstr>
      <vt:lpstr>Monthly task (Detailed chapter 4.3)</vt:lpstr>
      <vt:lpstr>The Incident Management Process (Detailed chapter 5)</vt:lpstr>
      <vt:lpstr>PowerPoint 演示文稿</vt:lpstr>
      <vt:lpstr>Quality Performance Reports (Detailed chapter 6)</vt:lpstr>
      <vt:lpstr>Priority Levels of Issues (Detailed Annex 1)</vt:lpstr>
      <vt:lpstr>Thank you.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丽娟 施</dc:creator>
  <cp:lastModifiedBy>丽娟 施</cp:lastModifiedBy>
  <cp:revision>27</cp:revision>
  <dcterms:created xsi:type="dcterms:W3CDTF">2025-01-02T03:30:39Z</dcterms:created>
  <dcterms:modified xsi:type="dcterms:W3CDTF">2025-02-23T08:24:47Z</dcterms:modified>
</cp:coreProperties>
</file>