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25"/>
  </p:notesMasterIdLst>
  <p:sldIdLst>
    <p:sldId id="390" r:id="rId5"/>
    <p:sldId id="261" r:id="rId6"/>
    <p:sldId id="264" r:id="rId7"/>
    <p:sldId id="391" r:id="rId8"/>
    <p:sldId id="396" r:id="rId9"/>
    <p:sldId id="256" r:id="rId10"/>
    <p:sldId id="392" r:id="rId11"/>
    <p:sldId id="397" r:id="rId12"/>
    <p:sldId id="398" r:id="rId13"/>
    <p:sldId id="393" r:id="rId14"/>
    <p:sldId id="276" r:id="rId15"/>
    <p:sldId id="277" r:id="rId16"/>
    <p:sldId id="394" r:id="rId17"/>
    <p:sldId id="274" r:id="rId18"/>
    <p:sldId id="399" r:id="rId19"/>
    <p:sldId id="257" r:id="rId20"/>
    <p:sldId id="395" r:id="rId21"/>
    <p:sldId id="290" r:id="rId22"/>
    <p:sldId id="291" r:id="rId23"/>
    <p:sldId id="34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75" d="100"/>
          <a:sy n="75" d="100"/>
        </p:scale>
        <p:origin x="29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35A22-4898-4782-9139-8185B861FDFB}" type="datetimeFigureOut">
              <a:rPr lang="fr-FR" smtClean="0"/>
              <a:t>03/10/2024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F6AE1-EA7C-490C-905A-BB189FA4E4CB}" type="slidenum">
              <a:rPr lang="fr-FR" smtClean="0"/>
              <a:t>‹#›</a:t>
            </a:fld>
            <a:endParaRPr lang="fr-FR"/>
          </a:p>
        </p:txBody>
      </p:sp>
    </p:spTree>
    <p:extLst>
      <p:ext uri="{BB962C8B-B14F-4D97-AF65-F5344CB8AC3E}">
        <p14:creationId xmlns:p14="http://schemas.microsoft.com/office/powerpoint/2010/main" val="159122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Modeling inventories require extra processing steps to meet the needs of an air quality model. These extra steps include</a:t>
            </a:r>
            <a:r>
              <a:rPr kumimoji="0" lang="en-US" sz="1200" b="0" i="0" u="none" strike="noStrike" kern="1200" cap="none" spc="0" normalizeH="0" baseline="0" noProof="0" dirty="0">
                <a:ln>
                  <a:noFill/>
                </a:ln>
                <a:solidFill>
                  <a:srgbClr val="2580CC"/>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2580CC"/>
                </a:solidFill>
                <a:effectLst/>
                <a:uLnTx/>
                <a:uFillTx/>
                <a:latin typeface="Calibri" panose="020F0502020204030204"/>
                <a:ea typeface="+mn-ea"/>
                <a:cs typeface="+mn-cs"/>
              </a:rPr>
              <a:t>temporal allocation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create hourly emissions), </a:t>
            </a:r>
            <a:r>
              <a:rPr kumimoji="0" lang="en-US" sz="1200" b="1" i="0" u="none" strike="noStrike" kern="1200" cap="none" spc="0" normalizeH="0" baseline="0" noProof="0" dirty="0">
                <a:ln>
                  <a:noFill/>
                </a:ln>
                <a:solidFill>
                  <a:srgbClr val="2580CC"/>
                </a:solidFill>
                <a:effectLst/>
                <a:uLnTx/>
                <a:uFillTx/>
                <a:latin typeface="Calibri" panose="020F0502020204030204"/>
                <a:ea typeface="+mn-ea"/>
                <a:cs typeface="+mn-cs"/>
              </a:rPr>
              <a:t>spatial allocation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create gridded emissions)</a:t>
            </a:r>
            <a:endParaRPr lang="fr-FR" dirty="0"/>
          </a:p>
          <a:p>
            <a:endParaRPr lang="fr-FR" dirty="0"/>
          </a:p>
        </p:txBody>
      </p:sp>
      <p:sp>
        <p:nvSpPr>
          <p:cNvPr id="4" name="Slide Number Placeholder 3"/>
          <p:cNvSpPr>
            <a:spLocks noGrp="1"/>
          </p:cNvSpPr>
          <p:nvPr>
            <p:ph type="sldNum" sz="quarter" idx="5"/>
          </p:nvPr>
        </p:nvSpPr>
        <p:spPr/>
        <p:txBody>
          <a:bodyPr/>
          <a:lstStyle/>
          <a:p>
            <a:fld id="{4B4F6AE1-EA7C-490C-905A-BB189FA4E4CB}" type="slidenum">
              <a:rPr lang="fr-FR" smtClean="0"/>
              <a:t>9</a:t>
            </a:fld>
            <a:endParaRPr lang="fr-FR"/>
          </a:p>
        </p:txBody>
      </p:sp>
    </p:spTree>
    <p:extLst>
      <p:ext uri="{BB962C8B-B14F-4D97-AF65-F5344CB8AC3E}">
        <p14:creationId xmlns:p14="http://schemas.microsoft.com/office/powerpoint/2010/main" val="91956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7" name="Google Shape;51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8" name="Google Shape;51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25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1337-7B4B-6E2F-2034-1ACD23269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552CAB72-E295-0AFD-3BD9-9B2C4D030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F97DD37-235B-ACE4-EC67-02C1579D3E5B}"/>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5" name="Footer Placeholder 4">
            <a:extLst>
              <a:ext uri="{FF2B5EF4-FFF2-40B4-BE49-F238E27FC236}">
                <a16:creationId xmlns:a16="http://schemas.microsoft.com/office/drawing/2014/main" id="{B8088C84-3F7B-C83A-4A30-F8FB0649446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B405A5E-D95D-1A51-57AB-4C2AEACD09E2}"/>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135591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67A7-5F51-5E77-1F36-5C1592F9A6A1}"/>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82D9391-7443-95DF-3AAB-009EC14DE9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213A6FB-78EA-9A45-8924-B9D24F7BD1AB}"/>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5" name="Footer Placeholder 4">
            <a:extLst>
              <a:ext uri="{FF2B5EF4-FFF2-40B4-BE49-F238E27FC236}">
                <a16:creationId xmlns:a16="http://schemas.microsoft.com/office/drawing/2014/main" id="{AE49FECE-F726-06DB-4805-E75DC5C6CC9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1962D21-4BC3-8B17-9498-60440AFA899C}"/>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125141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E9551-510A-8F55-E6C3-E38EA04552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BEA75D2-FE0D-880E-BC4A-3453DA02E5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AF12D87-F245-FC6E-B0BF-7CB293BB18F2}"/>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5" name="Footer Placeholder 4">
            <a:extLst>
              <a:ext uri="{FF2B5EF4-FFF2-40B4-BE49-F238E27FC236}">
                <a16:creationId xmlns:a16="http://schemas.microsoft.com/office/drawing/2014/main" id="{7963116F-E183-A720-7DE9-22E5D0CC55F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F8F3E83-7F31-AC37-6739-D97664D5B280}"/>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113363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CDA50B4-F774-4526-865E-C562C64FF330}" type="slidenum">
              <a:t>‹#›</a:t>
            </a:fld>
            <a:endParaRPr/>
          </a:p>
        </p:txBody>
      </p:sp>
      <p:sp>
        <p:nvSpPr>
          <p:cNvPr id="4" name="PlaceHolder 3"/>
          <p:cNvSpPr>
            <a:spLocks noGrp="1"/>
          </p:cNvSpPr>
          <p:nvPr>
            <p:ph type="dt" idx="6"/>
          </p:nvPr>
        </p:nvSpPr>
        <p:spPr/>
        <p:txBody>
          <a:bodyPr/>
          <a:lstStyle/>
          <a:p>
            <a:endParaRPr/>
          </a:p>
        </p:txBody>
      </p:sp>
    </p:spTree>
    <p:extLst>
      <p:ext uri="{BB962C8B-B14F-4D97-AF65-F5344CB8AC3E}">
        <p14:creationId xmlns:p14="http://schemas.microsoft.com/office/powerpoint/2010/main" val="286239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30"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US" sz="387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7678E9D-79ED-47D9-AABE-0FBE565B4D52}" type="slidenum">
              <a:t>‹#›</a:t>
            </a:fld>
            <a:endParaRPr/>
          </a:p>
        </p:txBody>
      </p:sp>
      <p:sp>
        <p:nvSpPr>
          <p:cNvPr id="6" name="PlaceHolder 5"/>
          <p:cNvSpPr>
            <a:spLocks noGrp="1"/>
          </p:cNvSpPr>
          <p:nvPr>
            <p:ph type="dt" idx="6"/>
          </p:nvPr>
        </p:nvSpPr>
        <p:spPr/>
        <p:txBody>
          <a:bodyPr/>
          <a:lstStyle/>
          <a:p>
            <a:endParaRPr/>
          </a:p>
        </p:txBody>
      </p:sp>
    </p:spTree>
    <p:extLst>
      <p:ext uri="{BB962C8B-B14F-4D97-AF65-F5344CB8AC3E}">
        <p14:creationId xmlns:p14="http://schemas.microsoft.com/office/powerpoint/2010/main" val="16949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32" name="PlaceHolder 2"/>
          <p:cNvSpPr>
            <a:spLocks noGrp="1"/>
          </p:cNvSpPr>
          <p:nvPr>
            <p:ph/>
          </p:nvPr>
        </p:nvSpPr>
        <p:spPr>
          <a:xfrm>
            <a:off x="609562" y="1604399"/>
            <a:ext cx="10971684"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914AB872-48A3-4584-8E30-E4DE226FFD07}" type="slidenum">
              <a:t>‹#›</a:t>
            </a:fld>
            <a:endParaRPr/>
          </a:p>
        </p:txBody>
      </p:sp>
      <p:sp>
        <p:nvSpPr>
          <p:cNvPr id="6" name="PlaceHolder 5"/>
          <p:cNvSpPr>
            <a:spLocks noGrp="1"/>
          </p:cNvSpPr>
          <p:nvPr>
            <p:ph type="dt" idx="6"/>
          </p:nvPr>
        </p:nvSpPr>
        <p:spPr/>
        <p:txBody>
          <a:bodyPr/>
          <a:lstStyle/>
          <a:p>
            <a:endParaRPr/>
          </a:p>
        </p:txBody>
      </p:sp>
    </p:spTree>
    <p:extLst>
      <p:ext uri="{BB962C8B-B14F-4D97-AF65-F5344CB8AC3E}">
        <p14:creationId xmlns:p14="http://schemas.microsoft.com/office/powerpoint/2010/main" val="340714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34" name="PlaceHolder 2"/>
          <p:cNvSpPr>
            <a:spLocks noGrp="1"/>
          </p:cNvSpPr>
          <p:nvPr>
            <p:ph/>
          </p:nvPr>
        </p:nvSpPr>
        <p:spPr>
          <a:xfrm>
            <a:off x="609562"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135" name="PlaceHolder 3"/>
          <p:cNvSpPr>
            <a:spLocks noGrp="1"/>
          </p:cNvSpPr>
          <p:nvPr>
            <p:ph/>
          </p:nvPr>
        </p:nvSpPr>
        <p:spPr>
          <a:xfrm>
            <a:off x="6231903"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40BD4C61-C435-4FB2-BBA5-ED2E4716154E}" type="slidenum">
              <a:t>‹#›</a:t>
            </a:fld>
            <a:endParaRPr/>
          </a:p>
        </p:txBody>
      </p:sp>
      <p:sp>
        <p:nvSpPr>
          <p:cNvPr id="7" name="PlaceHolder 6"/>
          <p:cNvSpPr>
            <a:spLocks noGrp="1"/>
          </p:cNvSpPr>
          <p:nvPr>
            <p:ph type="dt" idx="6"/>
          </p:nvPr>
        </p:nvSpPr>
        <p:spPr/>
        <p:txBody>
          <a:bodyPr/>
          <a:lstStyle/>
          <a:p>
            <a:endParaRPr/>
          </a:p>
        </p:txBody>
      </p:sp>
    </p:spTree>
    <p:extLst>
      <p:ext uri="{BB962C8B-B14F-4D97-AF65-F5344CB8AC3E}">
        <p14:creationId xmlns:p14="http://schemas.microsoft.com/office/powerpoint/2010/main" val="2179155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2BC5DF9-6F3C-4CC0-AC98-4CE5A18683DC}" type="slidenum">
              <a:t>‹#›</a:t>
            </a:fld>
            <a:endParaRPr/>
          </a:p>
        </p:txBody>
      </p:sp>
      <p:sp>
        <p:nvSpPr>
          <p:cNvPr id="5" name="PlaceHolder 4"/>
          <p:cNvSpPr>
            <a:spLocks noGrp="1"/>
          </p:cNvSpPr>
          <p:nvPr>
            <p:ph type="dt" idx="6"/>
          </p:nvPr>
        </p:nvSpPr>
        <p:spPr/>
        <p:txBody>
          <a:bodyPr/>
          <a:lstStyle/>
          <a:p>
            <a:endParaRPr/>
          </a:p>
        </p:txBody>
      </p:sp>
    </p:spTree>
    <p:extLst>
      <p:ext uri="{BB962C8B-B14F-4D97-AF65-F5344CB8AC3E}">
        <p14:creationId xmlns:p14="http://schemas.microsoft.com/office/powerpoint/2010/main" val="345540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09562" y="273423"/>
            <a:ext cx="10971684" cy="5307359"/>
          </a:xfrm>
          <a:prstGeom prst="rect">
            <a:avLst/>
          </a:prstGeom>
          <a:noFill/>
          <a:ln w="0">
            <a:noFill/>
          </a:ln>
        </p:spPr>
        <p:txBody>
          <a:bodyPr lIns="0" tIns="0" rIns="0" bIns="0" anchor="ctr">
            <a:noAutofit/>
          </a:bodyPr>
          <a:lstStyle/>
          <a:p>
            <a:pPr algn="ctr">
              <a:buNone/>
            </a:pPr>
            <a:endParaRPr lang="en-US" sz="387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DB30C81-DEF1-4DF1-9695-5B4BE532A86C}" type="slidenum">
              <a:t>‹#›</a:t>
            </a:fld>
            <a:endParaRPr/>
          </a:p>
        </p:txBody>
      </p:sp>
      <p:sp>
        <p:nvSpPr>
          <p:cNvPr id="5" name="PlaceHolder 4"/>
          <p:cNvSpPr>
            <a:spLocks noGrp="1"/>
          </p:cNvSpPr>
          <p:nvPr>
            <p:ph type="dt" idx="6"/>
          </p:nvPr>
        </p:nvSpPr>
        <p:spPr/>
        <p:txBody>
          <a:bodyPr/>
          <a:lstStyle/>
          <a:p>
            <a:endParaRPr/>
          </a:p>
        </p:txBody>
      </p:sp>
    </p:spTree>
    <p:extLst>
      <p:ext uri="{BB962C8B-B14F-4D97-AF65-F5344CB8AC3E}">
        <p14:creationId xmlns:p14="http://schemas.microsoft.com/office/powerpoint/2010/main" val="100670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39" name="PlaceHolder 2"/>
          <p:cNvSpPr>
            <a:spLocks noGrp="1"/>
          </p:cNvSpPr>
          <p:nvPr>
            <p:ph/>
          </p:nvPr>
        </p:nvSpPr>
        <p:spPr>
          <a:xfrm>
            <a:off x="609562"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40" name="PlaceHolder 3"/>
          <p:cNvSpPr>
            <a:spLocks noGrp="1"/>
          </p:cNvSpPr>
          <p:nvPr>
            <p:ph/>
          </p:nvPr>
        </p:nvSpPr>
        <p:spPr>
          <a:xfrm>
            <a:off x="6231903"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141" name="PlaceHolder 4"/>
          <p:cNvSpPr>
            <a:spLocks noGrp="1"/>
          </p:cNvSpPr>
          <p:nvPr>
            <p:ph/>
          </p:nvPr>
        </p:nvSpPr>
        <p:spPr>
          <a:xfrm>
            <a:off x="609562"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0255043-C121-4A62-8561-6DF68BB0FB2C}" type="slidenum">
              <a:t>‹#›</a:t>
            </a:fld>
            <a:endParaRPr/>
          </a:p>
        </p:txBody>
      </p:sp>
      <p:sp>
        <p:nvSpPr>
          <p:cNvPr id="8" name="PlaceHolder 7"/>
          <p:cNvSpPr>
            <a:spLocks noGrp="1"/>
          </p:cNvSpPr>
          <p:nvPr>
            <p:ph type="dt" idx="6"/>
          </p:nvPr>
        </p:nvSpPr>
        <p:spPr/>
        <p:txBody>
          <a:bodyPr/>
          <a:lstStyle/>
          <a:p>
            <a:endParaRPr/>
          </a:p>
        </p:txBody>
      </p:sp>
    </p:spTree>
    <p:extLst>
      <p:ext uri="{BB962C8B-B14F-4D97-AF65-F5344CB8AC3E}">
        <p14:creationId xmlns:p14="http://schemas.microsoft.com/office/powerpoint/2010/main" val="180473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43" name="PlaceHolder 2"/>
          <p:cNvSpPr>
            <a:spLocks noGrp="1"/>
          </p:cNvSpPr>
          <p:nvPr>
            <p:ph/>
          </p:nvPr>
        </p:nvSpPr>
        <p:spPr>
          <a:xfrm>
            <a:off x="609562"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144" name="PlaceHolder 3"/>
          <p:cNvSpPr>
            <a:spLocks noGrp="1"/>
          </p:cNvSpPr>
          <p:nvPr>
            <p:ph/>
          </p:nvPr>
        </p:nvSpPr>
        <p:spPr>
          <a:xfrm>
            <a:off x="6231903"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45" name="PlaceHolder 4"/>
          <p:cNvSpPr>
            <a:spLocks noGrp="1"/>
          </p:cNvSpPr>
          <p:nvPr>
            <p:ph/>
          </p:nvPr>
        </p:nvSpPr>
        <p:spPr>
          <a:xfrm>
            <a:off x="6231903"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EE82501A-7EEA-498A-9A6E-A935DB201AD2}" type="slidenum">
              <a:t>‹#›</a:t>
            </a:fld>
            <a:endParaRPr/>
          </a:p>
        </p:txBody>
      </p:sp>
      <p:sp>
        <p:nvSpPr>
          <p:cNvPr id="8" name="PlaceHolder 7"/>
          <p:cNvSpPr>
            <a:spLocks noGrp="1"/>
          </p:cNvSpPr>
          <p:nvPr>
            <p:ph type="dt" idx="6"/>
          </p:nvPr>
        </p:nvSpPr>
        <p:spPr/>
        <p:txBody>
          <a:bodyPr/>
          <a:lstStyle/>
          <a:p>
            <a:endParaRPr/>
          </a:p>
        </p:txBody>
      </p:sp>
    </p:spTree>
    <p:extLst>
      <p:ext uri="{BB962C8B-B14F-4D97-AF65-F5344CB8AC3E}">
        <p14:creationId xmlns:p14="http://schemas.microsoft.com/office/powerpoint/2010/main" val="223357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0DCB-FE20-473E-87E4-0824620A7FF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724F26D-7207-C583-0927-A03C918C8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10546A4-9D73-E019-5AC9-FAD0C9956A06}"/>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5" name="Footer Placeholder 4">
            <a:extLst>
              <a:ext uri="{FF2B5EF4-FFF2-40B4-BE49-F238E27FC236}">
                <a16:creationId xmlns:a16="http://schemas.microsoft.com/office/drawing/2014/main" id="{E687EA17-29E2-7FF2-8E21-F04FDA4C3BE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2BB39F7-04BE-0BFC-CA8E-0A621D328242}"/>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3504332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47" name="PlaceHolder 2"/>
          <p:cNvSpPr>
            <a:spLocks noGrp="1"/>
          </p:cNvSpPr>
          <p:nvPr>
            <p:ph/>
          </p:nvPr>
        </p:nvSpPr>
        <p:spPr>
          <a:xfrm>
            <a:off x="609562"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48" name="PlaceHolder 3"/>
          <p:cNvSpPr>
            <a:spLocks noGrp="1"/>
          </p:cNvSpPr>
          <p:nvPr>
            <p:ph/>
          </p:nvPr>
        </p:nvSpPr>
        <p:spPr>
          <a:xfrm>
            <a:off x="6231903"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49" name="PlaceHolder 4"/>
          <p:cNvSpPr>
            <a:spLocks noGrp="1"/>
          </p:cNvSpPr>
          <p:nvPr>
            <p:ph/>
          </p:nvPr>
        </p:nvSpPr>
        <p:spPr>
          <a:xfrm>
            <a:off x="609562" y="3681627"/>
            <a:ext cx="10971684"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7D20F533-5124-4BF9-8FCE-955D5D145973}" type="slidenum">
              <a:t>‹#›</a:t>
            </a:fld>
            <a:endParaRPr/>
          </a:p>
        </p:txBody>
      </p:sp>
      <p:sp>
        <p:nvSpPr>
          <p:cNvPr id="8" name="PlaceHolder 7"/>
          <p:cNvSpPr>
            <a:spLocks noGrp="1"/>
          </p:cNvSpPr>
          <p:nvPr>
            <p:ph type="dt" idx="6"/>
          </p:nvPr>
        </p:nvSpPr>
        <p:spPr/>
        <p:txBody>
          <a:bodyPr/>
          <a:lstStyle/>
          <a:p>
            <a:endParaRPr/>
          </a:p>
        </p:txBody>
      </p:sp>
    </p:spTree>
    <p:extLst>
      <p:ext uri="{BB962C8B-B14F-4D97-AF65-F5344CB8AC3E}">
        <p14:creationId xmlns:p14="http://schemas.microsoft.com/office/powerpoint/2010/main" val="141924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51" name="PlaceHolder 2"/>
          <p:cNvSpPr>
            <a:spLocks noGrp="1"/>
          </p:cNvSpPr>
          <p:nvPr>
            <p:ph/>
          </p:nvPr>
        </p:nvSpPr>
        <p:spPr>
          <a:xfrm>
            <a:off x="609562" y="1604399"/>
            <a:ext cx="10971684"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52" name="PlaceHolder 3"/>
          <p:cNvSpPr>
            <a:spLocks noGrp="1"/>
          </p:cNvSpPr>
          <p:nvPr>
            <p:ph/>
          </p:nvPr>
        </p:nvSpPr>
        <p:spPr>
          <a:xfrm>
            <a:off x="609562" y="3681627"/>
            <a:ext cx="10971684"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2911F1FB-EDCA-4A79-910A-767392D86FED}" type="slidenum">
              <a:t>‹#›</a:t>
            </a:fld>
            <a:endParaRPr/>
          </a:p>
        </p:txBody>
      </p:sp>
      <p:sp>
        <p:nvSpPr>
          <p:cNvPr id="7" name="PlaceHolder 6"/>
          <p:cNvSpPr>
            <a:spLocks noGrp="1"/>
          </p:cNvSpPr>
          <p:nvPr>
            <p:ph type="dt" idx="6"/>
          </p:nvPr>
        </p:nvSpPr>
        <p:spPr/>
        <p:txBody>
          <a:bodyPr/>
          <a:lstStyle/>
          <a:p>
            <a:endParaRPr/>
          </a:p>
        </p:txBody>
      </p:sp>
    </p:spTree>
    <p:extLst>
      <p:ext uri="{BB962C8B-B14F-4D97-AF65-F5344CB8AC3E}">
        <p14:creationId xmlns:p14="http://schemas.microsoft.com/office/powerpoint/2010/main" val="65330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54" name="PlaceHolder 2"/>
          <p:cNvSpPr>
            <a:spLocks noGrp="1"/>
          </p:cNvSpPr>
          <p:nvPr>
            <p:ph/>
          </p:nvPr>
        </p:nvSpPr>
        <p:spPr>
          <a:xfrm>
            <a:off x="609562"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55" name="PlaceHolder 3"/>
          <p:cNvSpPr>
            <a:spLocks noGrp="1"/>
          </p:cNvSpPr>
          <p:nvPr>
            <p:ph/>
          </p:nvPr>
        </p:nvSpPr>
        <p:spPr>
          <a:xfrm>
            <a:off x="6231903"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56" name="PlaceHolder 4"/>
          <p:cNvSpPr>
            <a:spLocks noGrp="1"/>
          </p:cNvSpPr>
          <p:nvPr>
            <p:ph/>
          </p:nvPr>
        </p:nvSpPr>
        <p:spPr>
          <a:xfrm>
            <a:off x="609562"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57" name="PlaceHolder 5"/>
          <p:cNvSpPr>
            <a:spLocks noGrp="1"/>
          </p:cNvSpPr>
          <p:nvPr>
            <p:ph/>
          </p:nvPr>
        </p:nvSpPr>
        <p:spPr>
          <a:xfrm>
            <a:off x="6231903"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1DF299CA-302E-4CE8-A7B7-4863D8D82F48}" type="slidenum">
              <a:t>‹#›</a:t>
            </a:fld>
            <a:endParaRPr/>
          </a:p>
        </p:txBody>
      </p:sp>
      <p:sp>
        <p:nvSpPr>
          <p:cNvPr id="9" name="PlaceHolder 8"/>
          <p:cNvSpPr>
            <a:spLocks noGrp="1"/>
          </p:cNvSpPr>
          <p:nvPr>
            <p:ph type="dt" idx="6"/>
          </p:nvPr>
        </p:nvSpPr>
        <p:spPr/>
        <p:txBody>
          <a:bodyPr/>
          <a:lstStyle/>
          <a:p>
            <a:endParaRPr/>
          </a:p>
        </p:txBody>
      </p:sp>
    </p:spTree>
    <p:extLst>
      <p:ext uri="{BB962C8B-B14F-4D97-AF65-F5344CB8AC3E}">
        <p14:creationId xmlns:p14="http://schemas.microsoft.com/office/powerpoint/2010/main" val="3542719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US" sz="5648" b="0" strike="noStrike" spc="-1">
              <a:latin typeface="Arial"/>
            </a:endParaRPr>
          </a:p>
        </p:txBody>
      </p:sp>
      <p:sp>
        <p:nvSpPr>
          <p:cNvPr id="159" name="PlaceHolder 2"/>
          <p:cNvSpPr>
            <a:spLocks noGrp="1"/>
          </p:cNvSpPr>
          <p:nvPr>
            <p:ph/>
          </p:nvPr>
        </p:nvSpPr>
        <p:spPr>
          <a:xfrm>
            <a:off x="609562" y="1604399"/>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60" name="PlaceHolder 3"/>
          <p:cNvSpPr>
            <a:spLocks noGrp="1"/>
          </p:cNvSpPr>
          <p:nvPr>
            <p:ph/>
          </p:nvPr>
        </p:nvSpPr>
        <p:spPr>
          <a:xfrm>
            <a:off x="4319184" y="1604399"/>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61" name="PlaceHolder 4"/>
          <p:cNvSpPr>
            <a:spLocks noGrp="1"/>
          </p:cNvSpPr>
          <p:nvPr>
            <p:ph/>
          </p:nvPr>
        </p:nvSpPr>
        <p:spPr>
          <a:xfrm>
            <a:off x="8028370" y="1604399"/>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62" name="PlaceHolder 5"/>
          <p:cNvSpPr>
            <a:spLocks noGrp="1"/>
          </p:cNvSpPr>
          <p:nvPr>
            <p:ph/>
          </p:nvPr>
        </p:nvSpPr>
        <p:spPr>
          <a:xfrm>
            <a:off x="609562" y="3681627"/>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63" name="PlaceHolder 6"/>
          <p:cNvSpPr>
            <a:spLocks noGrp="1"/>
          </p:cNvSpPr>
          <p:nvPr>
            <p:ph/>
          </p:nvPr>
        </p:nvSpPr>
        <p:spPr>
          <a:xfrm>
            <a:off x="4319184" y="3681627"/>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64" name="PlaceHolder 7"/>
          <p:cNvSpPr>
            <a:spLocks noGrp="1"/>
          </p:cNvSpPr>
          <p:nvPr>
            <p:ph/>
          </p:nvPr>
        </p:nvSpPr>
        <p:spPr>
          <a:xfrm>
            <a:off x="8028370" y="3681627"/>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AC3BB8F5-62B3-4591-BC90-18769B897589}" type="slidenum">
              <a:t>‹#›</a:t>
            </a:fld>
            <a:endParaRPr/>
          </a:p>
        </p:txBody>
      </p:sp>
      <p:sp>
        <p:nvSpPr>
          <p:cNvPr id="11" name="PlaceHolder 10"/>
          <p:cNvSpPr>
            <a:spLocks noGrp="1"/>
          </p:cNvSpPr>
          <p:nvPr>
            <p:ph type="dt" idx="6"/>
          </p:nvPr>
        </p:nvSpPr>
        <p:spPr/>
        <p:txBody>
          <a:bodyPr/>
          <a:lstStyle/>
          <a:p>
            <a:endParaRPr/>
          </a:p>
        </p:txBody>
      </p:sp>
    </p:spTree>
    <p:extLst>
      <p:ext uri="{BB962C8B-B14F-4D97-AF65-F5344CB8AC3E}">
        <p14:creationId xmlns:p14="http://schemas.microsoft.com/office/powerpoint/2010/main" val="1378769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2188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309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7870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re. Texte et diagramme" type="txAndObj">
  <p:cSld name="1_Titre. Texte et diagramme">
    <p:spTree>
      <p:nvGrpSpPr>
        <p:cNvPr id="1" name="Shape 36"/>
        <p:cNvGrpSpPr/>
        <p:nvPr/>
      </p:nvGrpSpPr>
      <p:grpSpPr>
        <a:xfrm>
          <a:off x="0" y="0"/>
          <a:ext cx="0" cy="0"/>
          <a:chOff x="0" y="0"/>
          <a:chExt cx="0" cy="0"/>
        </a:xfrm>
      </p:grpSpPr>
      <p:sp>
        <p:nvSpPr>
          <p:cNvPr id="37" name="Google Shape;37;p9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8106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gradFill>
          <a:gsLst>
            <a:gs pos="0">
              <a:srgbClr val="204162"/>
            </a:gs>
            <a:gs pos="100000">
              <a:srgbClr val="8EB1C0"/>
            </a:gs>
          </a:gsLst>
          <a:lin ang="5400000" scaled="0"/>
        </a:gradFill>
        <a:effectLst/>
      </p:bgPr>
    </p:bg>
    <p:spTree>
      <p:nvGrpSpPr>
        <p:cNvPr id="1" name="Shape 43"/>
        <p:cNvGrpSpPr/>
        <p:nvPr/>
      </p:nvGrpSpPr>
      <p:grpSpPr>
        <a:xfrm>
          <a:off x="0" y="0"/>
          <a:ext cx="0" cy="0"/>
          <a:chOff x="0" y="0"/>
          <a:chExt cx="0" cy="0"/>
        </a:xfrm>
      </p:grpSpPr>
      <p:sp>
        <p:nvSpPr>
          <p:cNvPr id="44" name="Google Shape;44;p94"/>
          <p:cNvSpPr/>
          <p:nvPr/>
        </p:nvSpPr>
        <p:spPr>
          <a:xfrm>
            <a:off x="0" y="0"/>
            <a:ext cx="12192000" cy="6858000"/>
          </a:xfrm>
          <a:prstGeom prst="rect">
            <a:avLst/>
          </a:prstGeom>
          <a:gradFill>
            <a:gsLst>
              <a:gs pos="0">
                <a:srgbClr val="204162"/>
              </a:gs>
              <a:gs pos="100000">
                <a:srgbClr val="68A1B8"/>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 name="Google Shape;45;p94"/>
          <p:cNvSpPr/>
          <p:nvPr/>
        </p:nvSpPr>
        <p:spPr>
          <a:xfrm>
            <a:off x="-1905000" y="4286250"/>
            <a:ext cx="1725083" cy="742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46" name="Google Shape;46;p94" descr="EEA-logo_white"/>
          <p:cNvPicPr preferRelativeResize="0"/>
          <p:nvPr/>
        </p:nvPicPr>
        <p:blipFill rotWithShape="1">
          <a:blip r:embed="rId2">
            <a:alphaModFix/>
          </a:blip>
          <a:srcRect/>
          <a:stretch/>
        </p:blipFill>
        <p:spPr>
          <a:xfrm>
            <a:off x="8401064" y="6165850"/>
            <a:ext cx="3712633" cy="560388"/>
          </a:xfrm>
          <a:prstGeom prst="rect">
            <a:avLst/>
          </a:prstGeom>
          <a:noFill/>
          <a:ln>
            <a:noFill/>
          </a:ln>
        </p:spPr>
      </p:pic>
      <p:sp>
        <p:nvSpPr>
          <p:cNvPr id="47" name="Google Shape;47;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71644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0"/>
        <p:cNvGrpSpPr/>
        <p:nvPr/>
      </p:nvGrpSpPr>
      <p:grpSpPr>
        <a:xfrm>
          <a:off x="0" y="0"/>
          <a:ext cx="0" cy="0"/>
          <a:chOff x="0" y="0"/>
          <a:chExt cx="0" cy="0"/>
        </a:xfrm>
      </p:grpSpPr>
      <p:sp>
        <p:nvSpPr>
          <p:cNvPr id="91" name="Google Shape;91;p10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0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3" name="Google Shape;93;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795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EFA2-55AE-164F-924C-E4DA7E5BE7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7C9317D2-BB7C-65F6-6456-E44DE71AB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F504A-023B-1B9D-8F97-834349328FB6}"/>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5" name="Footer Placeholder 4">
            <a:extLst>
              <a:ext uri="{FF2B5EF4-FFF2-40B4-BE49-F238E27FC236}">
                <a16:creationId xmlns:a16="http://schemas.microsoft.com/office/drawing/2014/main" id="{84D744F0-9B6E-49C1-ACFD-AC5892BFEDD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476CD2-00FE-F912-BE98-6C19CE960237}"/>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1937163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6"/>
        <p:cNvGrpSpPr/>
        <p:nvPr/>
      </p:nvGrpSpPr>
      <p:grpSpPr>
        <a:xfrm>
          <a:off x="0" y="0"/>
          <a:ext cx="0" cy="0"/>
          <a:chOff x="0" y="0"/>
          <a:chExt cx="0" cy="0"/>
        </a:xfrm>
      </p:grpSpPr>
      <p:sp>
        <p:nvSpPr>
          <p:cNvPr id="97" name="Google Shape;97;p10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0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9" name="Google Shape;99;p10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0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 name="Google Shape;101;p10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802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5"/>
        <p:cNvGrpSpPr/>
        <p:nvPr/>
      </p:nvGrpSpPr>
      <p:grpSpPr>
        <a:xfrm>
          <a:off x="0" y="0"/>
          <a:ext cx="0" cy="0"/>
          <a:chOff x="0" y="0"/>
          <a:chExt cx="0" cy="0"/>
        </a:xfrm>
      </p:grpSpPr>
      <p:sp>
        <p:nvSpPr>
          <p:cNvPr id="106" name="Google Shape;106;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0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10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166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2"/>
        <p:cNvGrpSpPr/>
        <p:nvPr/>
      </p:nvGrpSpPr>
      <p:grpSpPr>
        <a:xfrm>
          <a:off x="0" y="0"/>
          <a:ext cx="0" cy="0"/>
          <a:chOff x="0" y="0"/>
          <a:chExt cx="0" cy="0"/>
        </a:xfrm>
      </p:grpSpPr>
      <p:sp>
        <p:nvSpPr>
          <p:cNvPr id="113" name="Google Shape;113;p10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04"/>
          <p:cNvSpPr>
            <a:spLocks noGrp="1"/>
          </p:cNvSpPr>
          <p:nvPr>
            <p:ph type="pic" idx="2"/>
          </p:nvPr>
        </p:nvSpPr>
        <p:spPr>
          <a:xfrm>
            <a:off x="5183188" y="987425"/>
            <a:ext cx="6172200" cy="4873625"/>
          </a:xfrm>
          <a:prstGeom prst="rect">
            <a:avLst/>
          </a:prstGeom>
          <a:noFill/>
          <a:ln>
            <a:noFill/>
          </a:ln>
        </p:spPr>
      </p:sp>
      <p:sp>
        <p:nvSpPr>
          <p:cNvPr id="115" name="Google Shape;115;p10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2141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9"/>
        <p:cNvGrpSpPr/>
        <p:nvPr/>
      </p:nvGrpSpPr>
      <p:grpSpPr>
        <a:xfrm>
          <a:off x="0" y="0"/>
          <a:ext cx="0" cy="0"/>
          <a:chOff x="0" y="0"/>
          <a:chExt cx="0" cy="0"/>
        </a:xfrm>
      </p:grpSpPr>
      <p:sp>
        <p:nvSpPr>
          <p:cNvPr id="120" name="Google Shape;120;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0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9967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5"/>
        <p:cNvGrpSpPr/>
        <p:nvPr/>
      </p:nvGrpSpPr>
      <p:grpSpPr>
        <a:xfrm>
          <a:off x="0" y="0"/>
          <a:ext cx="0" cy="0"/>
          <a:chOff x="0" y="0"/>
          <a:chExt cx="0" cy="0"/>
        </a:xfrm>
      </p:grpSpPr>
      <p:sp>
        <p:nvSpPr>
          <p:cNvPr id="126" name="Google Shape;126;p10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0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1359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F657E-6344-4D14-95E2-9660891640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I"/>
          </a:p>
        </p:txBody>
      </p:sp>
      <p:sp>
        <p:nvSpPr>
          <p:cNvPr id="3" name="Sous-titre 2">
            <a:extLst>
              <a:ext uri="{FF2B5EF4-FFF2-40B4-BE49-F238E27FC236}">
                <a16:creationId xmlns:a16="http://schemas.microsoft.com/office/drawing/2014/main" id="{8049340B-2471-46D3-867A-AA70BE758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I"/>
          </a:p>
        </p:txBody>
      </p:sp>
      <p:sp>
        <p:nvSpPr>
          <p:cNvPr id="4" name="Espace réservé de la date 3">
            <a:extLst>
              <a:ext uri="{FF2B5EF4-FFF2-40B4-BE49-F238E27FC236}">
                <a16:creationId xmlns:a16="http://schemas.microsoft.com/office/drawing/2014/main" id="{A583509D-82A9-413F-B5C2-890FB1BF08D2}"/>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5" name="Espace réservé du pied de page 4">
            <a:extLst>
              <a:ext uri="{FF2B5EF4-FFF2-40B4-BE49-F238E27FC236}">
                <a16:creationId xmlns:a16="http://schemas.microsoft.com/office/drawing/2014/main" id="{CE1B0B42-C627-40EF-930C-687DDD543261}"/>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654F7FCB-F7B0-45C7-9BE2-921B0E372F00}"/>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2063379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A884D-4CAC-4C3B-BF1A-FCF891E00BA0}"/>
              </a:ext>
            </a:extLst>
          </p:cNvPr>
          <p:cNvSpPr>
            <a:spLocks noGrp="1"/>
          </p:cNvSpPr>
          <p:nvPr>
            <p:ph type="title"/>
          </p:nvPr>
        </p:nvSpPr>
        <p:spPr/>
        <p:txBody>
          <a:bodyPr/>
          <a:lstStyle/>
          <a:p>
            <a:r>
              <a:rPr lang="fr-FR"/>
              <a:t>Modifiez le style du titre</a:t>
            </a:r>
            <a:endParaRPr lang="fr-CI"/>
          </a:p>
        </p:txBody>
      </p:sp>
      <p:sp>
        <p:nvSpPr>
          <p:cNvPr id="3" name="Espace réservé du contenu 2">
            <a:extLst>
              <a:ext uri="{FF2B5EF4-FFF2-40B4-BE49-F238E27FC236}">
                <a16:creationId xmlns:a16="http://schemas.microsoft.com/office/drawing/2014/main" id="{BD77A86F-6174-45BE-A344-87D91DCB125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C85DF39F-0AB3-4791-864B-0525F67E9B15}"/>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5" name="Espace réservé du pied de page 4">
            <a:extLst>
              <a:ext uri="{FF2B5EF4-FFF2-40B4-BE49-F238E27FC236}">
                <a16:creationId xmlns:a16="http://schemas.microsoft.com/office/drawing/2014/main" id="{84BCE726-DDE7-4F24-A4C5-DC8DEEA03513}"/>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FC3E644C-00D9-46E6-9A47-F8C949CC9688}"/>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1260263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15092-A22E-4BFE-9C76-A6D6D77997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I"/>
          </a:p>
        </p:txBody>
      </p:sp>
      <p:sp>
        <p:nvSpPr>
          <p:cNvPr id="3" name="Espace réservé du texte 2">
            <a:extLst>
              <a:ext uri="{FF2B5EF4-FFF2-40B4-BE49-F238E27FC236}">
                <a16:creationId xmlns:a16="http://schemas.microsoft.com/office/drawing/2014/main" id="{ADC14CEC-5FC3-47FB-B350-1C108DB09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5CA9DD-C86B-44B3-83B4-A87F408A4EBD}"/>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5" name="Espace réservé du pied de page 4">
            <a:extLst>
              <a:ext uri="{FF2B5EF4-FFF2-40B4-BE49-F238E27FC236}">
                <a16:creationId xmlns:a16="http://schemas.microsoft.com/office/drawing/2014/main" id="{102495E1-7963-4222-9927-CE560258BD26}"/>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B2E85DFE-0A57-4E5D-8E0C-5FDD3477A626}"/>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2778516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88362-4F79-4455-850B-1AE7CCF435CE}"/>
              </a:ext>
            </a:extLst>
          </p:cNvPr>
          <p:cNvSpPr>
            <a:spLocks noGrp="1"/>
          </p:cNvSpPr>
          <p:nvPr>
            <p:ph type="title"/>
          </p:nvPr>
        </p:nvSpPr>
        <p:spPr/>
        <p:txBody>
          <a:bodyPr/>
          <a:lstStyle/>
          <a:p>
            <a:r>
              <a:rPr lang="fr-FR"/>
              <a:t>Modifiez le style du titre</a:t>
            </a:r>
            <a:endParaRPr lang="fr-CI"/>
          </a:p>
        </p:txBody>
      </p:sp>
      <p:sp>
        <p:nvSpPr>
          <p:cNvPr id="3" name="Espace réservé du contenu 2">
            <a:extLst>
              <a:ext uri="{FF2B5EF4-FFF2-40B4-BE49-F238E27FC236}">
                <a16:creationId xmlns:a16="http://schemas.microsoft.com/office/drawing/2014/main" id="{91F2EE4A-B838-44CC-B9B2-78CEF4D2F9F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u contenu 3">
            <a:extLst>
              <a:ext uri="{FF2B5EF4-FFF2-40B4-BE49-F238E27FC236}">
                <a16:creationId xmlns:a16="http://schemas.microsoft.com/office/drawing/2014/main" id="{C80AA1BB-D02A-4328-93C2-260537E695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5" name="Espace réservé de la date 4">
            <a:extLst>
              <a:ext uri="{FF2B5EF4-FFF2-40B4-BE49-F238E27FC236}">
                <a16:creationId xmlns:a16="http://schemas.microsoft.com/office/drawing/2014/main" id="{B917DECE-0E46-4936-833A-4066148B6E1B}"/>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6" name="Espace réservé du pied de page 5">
            <a:extLst>
              <a:ext uri="{FF2B5EF4-FFF2-40B4-BE49-F238E27FC236}">
                <a16:creationId xmlns:a16="http://schemas.microsoft.com/office/drawing/2014/main" id="{2D4066B9-B970-4A49-92C7-4E8D3AEC31F2}"/>
              </a:ext>
            </a:extLst>
          </p:cNvPr>
          <p:cNvSpPr>
            <a:spLocks noGrp="1"/>
          </p:cNvSpPr>
          <p:nvPr>
            <p:ph type="ftr" sz="quarter" idx="11"/>
          </p:nvPr>
        </p:nvSpPr>
        <p:spPr/>
        <p:txBody>
          <a:bodyPr/>
          <a:lstStyle/>
          <a:p>
            <a:endParaRPr lang="fr-CI"/>
          </a:p>
        </p:txBody>
      </p:sp>
      <p:sp>
        <p:nvSpPr>
          <p:cNvPr id="7" name="Espace réservé du numéro de diapositive 6">
            <a:extLst>
              <a:ext uri="{FF2B5EF4-FFF2-40B4-BE49-F238E27FC236}">
                <a16:creationId xmlns:a16="http://schemas.microsoft.com/office/drawing/2014/main" id="{162C40E8-147E-47DC-942C-5B177A2393DC}"/>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2526198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D8FA0-BF2E-461F-A23B-540E81471A77}"/>
              </a:ext>
            </a:extLst>
          </p:cNvPr>
          <p:cNvSpPr>
            <a:spLocks noGrp="1"/>
          </p:cNvSpPr>
          <p:nvPr>
            <p:ph type="title"/>
          </p:nvPr>
        </p:nvSpPr>
        <p:spPr>
          <a:xfrm>
            <a:off x="839788" y="365125"/>
            <a:ext cx="10515600" cy="1325563"/>
          </a:xfrm>
        </p:spPr>
        <p:txBody>
          <a:bodyPr/>
          <a:lstStyle/>
          <a:p>
            <a:r>
              <a:rPr lang="fr-FR"/>
              <a:t>Modifiez le style du titre</a:t>
            </a:r>
            <a:endParaRPr lang="fr-CI"/>
          </a:p>
        </p:txBody>
      </p:sp>
      <p:sp>
        <p:nvSpPr>
          <p:cNvPr id="3" name="Espace réservé du texte 2">
            <a:extLst>
              <a:ext uri="{FF2B5EF4-FFF2-40B4-BE49-F238E27FC236}">
                <a16:creationId xmlns:a16="http://schemas.microsoft.com/office/drawing/2014/main" id="{C21E04A0-61A1-48BC-A9AE-AAD5C2455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931E5FF-E65D-4E3D-94D6-6099944445E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5" name="Espace réservé du texte 4">
            <a:extLst>
              <a:ext uri="{FF2B5EF4-FFF2-40B4-BE49-F238E27FC236}">
                <a16:creationId xmlns:a16="http://schemas.microsoft.com/office/drawing/2014/main" id="{ECFE98FB-4316-494B-831C-39249E907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93F4229-B77E-4BA8-A2D1-E49EE7E62D8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7" name="Espace réservé de la date 6">
            <a:extLst>
              <a:ext uri="{FF2B5EF4-FFF2-40B4-BE49-F238E27FC236}">
                <a16:creationId xmlns:a16="http://schemas.microsoft.com/office/drawing/2014/main" id="{576725C6-0B56-4462-80D4-8ADA81651CFF}"/>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8" name="Espace réservé du pied de page 7">
            <a:extLst>
              <a:ext uri="{FF2B5EF4-FFF2-40B4-BE49-F238E27FC236}">
                <a16:creationId xmlns:a16="http://schemas.microsoft.com/office/drawing/2014/main" id="{A88DA77D-1B55-408D-BDED-4FD2E6834B03}"/>
              </a:ext>
            </a:extLst>
          </p:cNvPr>
          <p:cNvSpPr>
            <a:spLocks noGrp="1"/>
          </p:cNvSpPr>
          <p:nvPr>
            <p:ph type="ftr" sz="quarter" idx="11"/>
          </p:nvPr>
        </p:nvSpPr>
        <p:spPr/>
        <p:txBody>
          <a:bodyPr/>
          <a:lstStyle/>
          <a:p>
            <a:endParaRPr lang="fr-CI"/>
          </a:p>
        </p:txBody>
      </p:sp>
      <p:sp>
        <p:nvSpPr>
          <p:cNvPr id="9" name="Espace réservé du numéro de diapositive 8">
            <a:extLst>
              <a:ext uri="{FF2B5EF4-FFF2-40B4-BE49-F238E27FC236}">
                <a16:creationId xmlns:a16="http://schemas.microsoft.com/office/drawing/2014/main" id="{576AED84-435E-4E52-A769-30CFDABE3CC9}"/>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416746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D204-6312-FCEC-5AAD-850B93C81EC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A9941B4-64C2-7094-2929-787AAFEEB5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5E4885E5-7898-2F9B-752B-4EB211ECD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6D5AAB8-7BBF-5E9C-AC75-32A2643C2312}"/>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6" name="Footer Placeholder 5">
            <a:extLst>
              <a:ext uri="{FF2B5EF4-FFF2-40B4-BE49-F238E27FC236}">
                <a16:creationId xmlns:a16="http://schemas.microsoft.com/office/drawing/2014/main" id="{52A30FE8-5D7A-C400-257A-11C970AE4DB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CDF3EF79-F837-8AF3-39DE-B45322C14AD8}"/>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3424901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775D4-E762-47E2-8EF6-1E5E8AFD404B}"/>
              </a:ext>
            </a:extLst>
          </p:cNvPr>
          <p:cNvSpPr>
            <a:spLocks noGrp="1"/>
          </p:cNvSpPr>
          <p:nvPr>
            <p:ph type="title"/>
          </p:nvPr>
        </p:nvSpPr>
        <p:spPr/>
        <p:txBody>
          <a:bodyPr/>
          <a:lstStyle/>
          <a:p>
            <a:r>
              <a:rPr lang="fr-FR"/>
              <a:t>Modifiez le style du titre</a:t>
            </a:r>
            <a:endParaRPr lang="fr-CI"/>
          </a:p>
        </p:txBody>
      </p:sp>
      <p:sp>
        <p:nvSpPr>
          <p:cNvPr id="3" name="Espace réservé de la date 2">
            <a:extLst>
              <a:ext uri="{FF2B5EF4-FFF2-40B4-BE49-F238E27FC236}">
                <a16:creationId xmlns:a16="http://schemas.microsoft.com/office/drawing/2014/main" id="{1AA2DE5C-F675-4974-93F7-CDF4B96DEADA}"/>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4" name="Espace réservé du pied de page 3">
            <a:extLst>
              <a:ext uri="{FF2B5EF4-FFF2-40B4-BE49-F238E27FC236}">
                <a16:creationId xmlns:a16="http://schemas.microsoft.com/office/drawing/2014/main" id="{937CF437-C053-43EE-8680-A4336F24C595}"/>
              </a:ext>
            </a:extLst>
          </p:cNvPr>
          <p:cNvSpPr>
            <a:spLocks noGrp="1"/>
          </p:cNvSpPr>
          <p:nvPr>
            <p:ph type="ftr" sz="quarter" idx="11"/>
          </p:nvPr>
        </p:nvSpPr>
        <p:spPr/>
        <p:txBody>
          <a:bodyPr/>
          <a:lstStyle/>
          <a:p>
            <a:endParaRPr lang="fr-CI"/>
          </a:p>
        </p:txBody>
      </p:sp>
      <p:sp>
        <p:nvSpPr>
          <p:cNvPr id="5" name="Espace réservé du numéro de diapositive 4">
            <a:extLst>
              <a:ext uri="{FF2B5EF4-FFF2-40B4-BE49-F238E27FC236}">
                <a16:creationId xmlns:a16="http://schemas.microsoft.com/office/drawing/2014/main" id="{618CF82B-2FD2-4B6D-870B-B821A1E4C26A}"/>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2552033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53076C-4B49-482C-9D23-BA6F0ECD2BB6}"/>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3" name="Espace réservé du pied de page 2">
            <a:extLst>
              <a:ext uri="{FF2B5EF4-FFF2-40B4-BE49-F238E27FC236}">
                <a16:creationId xmlns:a16="http://schemas.microsoft.com/office/drawing/2014/main" id="{A8482EDC-7903-46D5-A0F5-CED18803C31C}"/>
              </a:ext>
            </a:extLst>
          </p:cNvPr>
          <p:cNvSpPr>
            <a:spLocks noGrp="1"/>
          </p:cNvSpPr>
          <p:nvPr>
            <p:ph type="ftr" sz="quarter" idx="11"/>
          </p:nvPr>
        </p:nvSpPr>
        <p:spPr/>
        <p:txBody>
          <a:bodyPr/>
          <a:lstStyle/>
          <a:p>
            <a:endParaRPr lang="fr-CI"/>
          </a:p>
        </p:txBody>
      </p:sp>
      <p:sp>
        <p:nvSpPr>
          <p:cNvPr id="4" name="Espace réservé du numéro de diapositive 3">
            <a:extLst>
              <a:ext uri="{FF2B5EF4-FFF2-40B4-BE49-F238E27FC236}">
                <a16:creationId xmlns:a16="http://schemas.microsoft.com/office/drawing/2014/main" id="{5AEEAC22-BA12-4EA7-B67D-5AE3E167C5F2}"/>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2218180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CBB29-6ECF-4893-8398-79E5CF2C38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I"/>
          </a:p>
        </p:txBody>
      </p:sp>
      <p:sp>
        <p:nvSpPr>
          <p:cNvPr id="3" name="Espace réservé du contenu 2">
            <a:extLst>
              <a:ext uri="{FF2B5EF4-FFF2-40B4-BE49-F238E27FC236}">
                <a16:creationId xmlns:a16="http://schemas.microsoft.com/office/drawing/2014/main" id="{78AA3D58-249E-46A9-A52D-B5E984B3F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u texte 3">
            <a:extLst>
              <a:ext uri="{FF2B5EF4-FFF2-40B4-BE49-F238E27FC236}">
                <a16:creationId xmlns:a16="http://schemas.microsoft.com/office/drawing/2014/main" id="{C51AB178-FE86-41DB-8AE7-E963378C1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90B2DE-C180-4B03-9FB8-F5172D039AE4}"/>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6" name="Espace réservé du pied de page 5">
            <a:extLst>
              <a:ext uri="{FF2B5EF4-FFF2-40B4-BE49-F238E27FC236}">
                <a16:creationId xmlns:a16="http://schemas.microsoft.com/office/drawing/2014/main" id="{646A1ED7-A7CB-4940-B71A-EF49A0FC686F}"/>
              </a:ext>
            </a:extLst>
          </p:cNvPr>
          <p:cNvSpPr>
            <a:spLocks noGrp="1"/>
          </p:cNvSpPr>
          <p:nvPr>
            <p:ph type="ftr" sz="quarter" idx="11"/>
          </p:nvPr>
        </p:nvSpPr>
        <p:spPr/>
        <p:txBody>
          <a:bodyPr/>
          <a:lstStyle/>
          <a:p>
            <a:endParaRPr lang="fr-CI"/>
          </a:p>
        </p:txBody>
      </p:sp>
      <p:sp>
        <p:nvSpPr>
          <p:cNvPr id="7" name="Espace réservé du numéro de diapositive 6">
            <a:extLst>
              <a:ext uri="{FF2B5EF4-FFF2-40B4-BE49-F238E27FC236}">
                <a16:creationId xmlns:a16="http://schemas.microsoft.com/office/drawing/2014/main" id="{82931E6E-E47E-4DFD-AC14-DABAC13EE188}"/>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3848032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3672D-82E3-49AA-ADF0-BF276FC2CF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I"/>
          </a:p>
        </p:txBody>
      </p:sp>
      <p:sp>
        <p:nvSpPr>
          <p:cNvPr id="3" name="Espace réservé pour une image  2">
            <a:extLst>
              <a:ext uri="{FF2B5EF4-FFF2-40B4-BE49-F238E27FC236}">
                <a16:creationId xmlns:a16="http://schemas.microsoft.com/office/drawing/2014/main" id="{D76ABE5A-B57B-46A6-9FE3-55DD05CE2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I"/>
          </a:p>
        </p:txBody>
      </p:sp>
      <p:sp>
        <p:nvSpPr>
          <p:cNvPr id="4" name="Espace réservé du texte 3">
            <a:extLst>
              <a:ext uri="{FF2B5EF4-FFF2-40B4-BE49-F238E27FC236}">
                <a16:creationId xmlns:a16="http://schemas.microsoft.com/office/drawing/2014/main" id="{CB4AD57A-57D5-4646-B803-A102C678A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E5C27-E2B0-4CE5-8489-9E2A8D9671B2}"/>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6" name="Espace réservé du pied de page 5">
            <a:extLst>
              <a:ext uri="{FF2B5EF4-FFF2-40B4-BE49-F238E27FC236}">
                <a16:creationId xmlns:a16="http://schemas.microsoft.com/office/drawing/2014/main" id="{34884DD7-3AE4-4FE2-8D0D-9F69E258FA17}"/>
              </a:ext>
            </a:extLst>
          </p:cNvPr>
          <p:cNvSpPr>
            <a:spLocks noGrp="1"/>
          </p:cNvSpPr>
          <p:nvPr>
            <p:ph type="ftr" sz="quarter" idx="11"/>
          </p:nvPr>
        </p:nvSpPr>
        <p:spPr/>
        <p:txBody>
          <a:bodyPr/>
          <a:lstStyle/>
          <a:p>
            <a:endParaRPr lang="fr-CI"/>
          </a:p>
        </p:txBody>
      </p:sp>
      <p:sp>
        <p:nvSpPr>
          <p:cNvPr id="7" name="Espace réservé du numéro de diapositive 6">
            <a:extLst>
              <a:ext uri="{FF2B5EF4-FFF2-40B4-BE49-F238E27FC236}">
                <a16:creationId xmlns:a16="http://schemas.microsoft.com/office/drawing/2014/main" id="{AB32CED5-DA9D-4B0B-B70F-18734A580794}"/>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652953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A9D0E-0490-4506-80EB-9729A6F1D35D}"/>
              </a:ext>
            </a:extLst>
          </p:cNvPr>
          <p:cNvSpPr>
            <a:spLocks noGrp="1"/>
          </p:cNvSpPr>
          <p:nvPr>
            <p:ph type="title"/>
          </p:nvPr>
        </p:nvSpPr>
        <p:spPr/>
        <p:txBody>
          <a:bodyPr/>
          <a:lstStyle/>
          <a:p>
            <a:r>
              <a:rPr lang="fr-FR"/>
              <a:t>Modifiez le style du titre</a:t>
            </a:r>
            <a:endParaRPr lang="fr-CI"/>
          </a:p>
        </p:txBody>
      </p:sp>
      <p:sp>
        <p:nvSpPr>
          <p:cNvPr id="3" name="Espace réservé du texte vertical 2">
            <a:extLst>
              <a:ext uri="{FF2B5EF4-FFF2-40B4-BE49-F238E27FC236}">
                <a16:creationId xmlns:a16="http://schemas.microsoft.com/office/drawing/2014/main" id="{415468EA-0360-4340-B1A5-4CB6497A498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5453B731-52FE-465A-A9C6-8CF649C093ED}"/>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5" name="Espace réservé du pied de page 4">
            <a:extLst>
              <a:ext uri="{FF2B5EF4-FFF2-40B4-BE49-F238E27FC236}">
                <a16:creationId xmlns:a16="http://schemas.microsoft.com/office/drawing/2014/main" id="{887A0897-0E84-46E5-8315-B572E0980251}"/>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63B5D96E-B98B-4CFE-B251-83C59AB65254}"/>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3708074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5A5739-9475-4243-A666-6D4225B0A07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I"/>
          </a:p>
        </p:txBody>
      </p:sp>
      <p:sp>
        <p:nvSpPr>
          <p:cNvPr id="3" name="Espace réservé du texte vertical 2">
            <a:extLst>
              <a:ext uri="{FF2B5EF4-FFF2-40B4-BE49-F238E27FC236}">
                <a16:creationId xmlns:a16="http://schemas.microsoft.com/office/drawing/2014/main" id="{99584C72-9B20-4EBD-8DA0-B8307687684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2BF09EF6-E75D-4032-81BC-DB988E703946}"/>
              </a:ext>
            </a:extLst>
          </p:cNvPr>
          <p:cNvSpPr>
            <a:spLocks noGrp="1"/>
          </p:cNvSpPr>
          <p:nvPr>
            <p:ph type="dt" sz="half" idx="10"/>
          </p:nvPr>
        </p:nvSpPr>
        <p:spPr/>
        <p:txBody>
          <a:bodyPr/>
          <a:lstStyle/>
          <a:p>
            <a:fld id="{B185FC77-9122-4D89-85D1-DF4301A5C28A}" type="datetimeFigureOut">
              <a:rPr lang="fr-CI" smtClean="0"/>
              <a:t>03/10/2024</a:t>
            </a:fld>
            <a:endParaRPr lang="fr-CI"/>
          </a:p>
        </p:txBody>
      </p:sp>
      <p:sp>
        <p:nvSpPr>
          <p:cNvPr id="5" name="Espace réservé du pied de page 4">
            <a:extLst>
              <a:ext uri="{FF2B5EF4-FFF2-40B4-BE49-F238E27FC236}">
                <a16:creationId xmlns:a16="http://schemas.microsoft.com/office/drawing/2014/main" id="{13A29FA9-5BD2-45BD-9454-01F71942C583}"/>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C37F6490-A210-4381-BC4F-204B002C0C63}"/>
              </a:ext>
            </a:extLst>
          </p:cNvPr>
          <p:cNvSpPr>
            <a:spLocks noGrp="1"/>
          </p:cNvSpPr>
          <p:nvPr>
            <p:ph type="sldNum" sz="quarter" idx="12"/>
          </p:nvPr>
        </p:nvSpPr>
        <p:spPr/>
        <p:txBody>
          <a:bodyPr/>
          <a:lstStyle/>
          <a:p>
            <a:fld id="{FDA6CA20-77F7-4390-BD56-1B41B0B1E605}" type="slidenum">
              <a:rPr lang="fr-CI" smtClean="0"/>
              <a:t>‹#›</a:t>
            </a:fld>
            <a:endParaRPr lang="fr-CI"/>
          </a:p>
        </p:txBody>
      </p:sp>
    </p:spTree>
    <p:extLst>
      <p:ext uri="{BB962C8B-B14F-4D97-AF65-F5344CB8AC3E}">
        <p14:creationId xmlns:p14="http://schemas.microsoft.com/office/powerpoint/2010/main" val="133239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667D-7104-7605-5EB5-21D19156FC89}"/>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1D9247C-03F0-C5D4-6BD4-3055D80D7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613B9-25BC-5D00-BD04-A0DA6657F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5761867C-B46C-060B-A2D4-EC704AF4B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2910B-B02A-8A51-F7AD-F59064AEFB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BA9786D4-70C1-A88D-D38C-98BB5FD67F3B}"/>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8" name="Footer Placeholder 7">
            <a:extLst>
              <a:ext uri="{FF2B5EF4-FFF2-40B4-BE49-F238E27FC236}">
                <a16:creationId xmlns:a16="http://schemas.microsoft.com/office/drawing/2014/main" id="{F12BBC9C-A9F6-6CB0-BB40-58922C2A24CB}"/>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F6A98472-DAAA-3E60-2E08-0A0484FF5B3A}"/>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180386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65E7-648B-145B-8CD0-647F042C4A2B}"/>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C94103F-1975-D291-2766-4A42C0D34629}"/>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4" name="Footer Placeholder 3">
            <a:extLst>
              <a:ext uri="{FF2B5EF4-FFF2-40B4-BE49-F238E27FC236}">
                <a16:creationId xmlns:a16="http://schemas.microsoft.com/office/drawing/2014/main" id="{670612E5-3F06-8C40-22B6-23194120FC7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597B6220-51DF-3442-E1A2-E4AC8275727A}"/>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247057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ABA43-FDBA-10F1-E3B7-E5EC28F3F6B2}"/>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3" name="Footer Placeholder 2">
            <a:extLst>
              <a:ext uri="{FF2B5EF4-FFF2-40B4-BE49-F238E27FC236}">
                <a16:creationId xmlns:a16="http://schemas.microsoft.com/office/drawing/2014/main" id="{13AB3F9A-5355-8B62-A918-3DB99FE88F16}"/>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ED2015C-B28A-19DC-7FA8-CDF5A1924EA0}"/>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342802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4D79-8AB3-C9AC-26BF-D10E61DCE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74811E42-459B-02DD-40E5-CAED0BAB5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9133596-DEFC-1522-D354-8A31FAAE1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601F0-42F9-ACE9-EB1E-D9255E5F28FF}"/>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6" name="Footer Placeholder 5">
            <a:extLst>
              <a:ext uri="{FF2B5EF4-FFF2-40B4-BE49-F238E27FC236}">
                <a16:creationId xmlns:a16="http://schemas.microsoft.com/office/drawing/2014/main" id="{2E444277-1995-3635-C0CC-112D6FF404D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44A088D-E769-F695-DD7D-37E074B6C470}"/>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45283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A43A-D549-1E8E-88AC-2D7908C2E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B8E4155B-A369-551B-AEF1-0C366B5DB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8E661A19-167E-761F-3756-3DA6A4160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EA34D-A6C4-6BAC-542A-3D3214116F05}"/>
              </a:ext>
            </a:extLst>
          </p:cNvPr>
          <p:cNvSpPr>
            <a:spLocks noGrp="1"/>
          </p:cNvSpPr>
          <p:nvPr>
            <p:ph type="dt" sz="half" idx="10"/>
          </p:nvPr>
        </p:nvSpPr>
        <p:spPr/>
        <p:txBody>
          <a:bodyPr/>
          <a:lstStyle/>
          <a:p>
            <a:fld id="{A2B88374-1434-4A0C-BB99-ADF06186DDF3}" type="datetimeFigureOut">
              <a:rPr lang="fr-FR" smtClean="0"/>
              <a:t>03/10/2024</a:t>
            </a:fld>
            <a:endParaRPr lang="fr-FR"/>
          </a:p>
        </p:txBody>
      </p:sp>
      <p:sp>
        <p:nvSpPr>
          <p:cNvPr id="6" name="Footer Placeholder 5">
            <a:extLst>
              <a:ext uri="{FF2B5EF4-FFF2-40B4-BE49-F238E27FC236}">
                <a16:creationId xmlns:a16="http://schemas.microsoft.com/office/drawing/2014/main" id="{1FFCDADA-CDBE-CF89-2343-CDB43C53497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714505-EBBF-F228-ECC6-BCDB6D79430D}"/>
              </a:ext>
            </a:extLst>
          </p:cNvPr>
          <p:cNvSpPr>
            <a:spLocks noGrp="1"/>
          </p:cNvSpPr>
          <p:nvPr>
            <p:ph type="sldNum" sz="quarter" idx="12"/>
          </p:nvPr>
        </p:nvSpPr>
        <p:spPr/>
        <p:txBody>
          <a:bodyPr/>
          <a:lstStyle/>
          <a:p>
            <a:fld id="{856AD2FD-11C9-4449-8F7F-ECCBE35E9B66}" type="slidenum">
              <a:rPr lang="fr-FR" smtClean="0"/>
              <a:t>‹#›</a:t>
            </a:fld>
            <a:endParaRPr lang="fr-FR"/>
          </a:p>
        </p:txBody>
      </p:sp>
    </p:spTree>
    <p:extLst>
      <p:ext uri="{BB962C8B-B14F-4D97-AF65-F5344CB8AC3E}">
        <p14:creationId xmlns:p14="http://schemas.microsoft.com/office/powerpoint/2010/main" val="90357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63FA82-37C0-BDC7-4ED3-8C79D6B9A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7A61A98-1D1B-C086-0C71-7D27D8E0F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015D705-AE25-E53C-1842-699E12E19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88374-1434-4A0C-BB99-ADF06186DDF3}" type="datetimeFigureOut">
              <a:rPr lang="fr-FR" smtClean="0"/>
              <a:t>03/10/2024</a:t>
            </a:fld>
            <a:endParaRPr lang="fr-FR"/>
          </a:p>
        </p:txBody>
      </p:sp>
      <p:sp>
        <p:nvSpPr>
          <p:cNvPr id="5" name="Footer Placeholder 4">
            <a:extLst>
              <a:ext uri="{FF2B5EF4-FFF2-40B4-BE49-F238E27FC236}">
                <a16:creationId xmlns:a16="http://schemas.microsoft.com/office/drawing/2014/main" id="{824EB82D-FBC3-5B8D-E33A-493752905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815A383-A142-2E79-C504-12BFB54B5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AD2FD-11C9-4449-8F7F-ECCBE35E9B66}" type="slidenum">
              <a:rPr lang="fr-FR" smtClean="0"/>
              <a:t>‹#›</a:t>
            </a:fld>
            <a:endParaRPr lang="fr-FR"/>
          </a:p>
        </p:txBody>
      </p:sp>
    </p:spTree>
    <p:extLst>
      <p:ext uri="{BB962C8B-B14F-4D97-AF65-F5344CB8AC3E}">
        <p14:creationId xmlns:p14="http://schemas.microsoft.com/office/powerpoint/2010/main" val="152347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PlaceHolder 1"/>
          <p:cNvSpPr>
            <a:spLocks noGrp="1"/>
          </p:cNvSpPr>
          <p:nvPr>
            <p:ph type="ftr" idx="4"/>
          </p:nvPr>
        </p:nvSpPr>
        <p:spPr>
          <a:xfrm>
            <a:off x="4168970" y="6246052"/>
            <a:ext cx="3863318" cy="471959"/>
          </a:xfrm>
          <a:prstGeom prst="rect">
            <a:avLst/>
          </a:prstGeom>
          <a:noFill/>
          <a:ln w="0">
            <a:noFill/>
          </a:ln>
        </p:spPr>
        <p:txBody>
          <a:bodyPr lIns="0" tIns="0" rIns="0" bIns="0" anchor="t">
            <a:noAutofit/>
          </a:bodyPr>
          <a:lstStyle>
            <a:lvl1pPr algn="ctr">
              <a:lnSpc>
                <a:spcPct val="100000"/>
              </a:lnSpc>
              <a:buNone/>
              <a:defRPr lang="en-US" sz="1693" b="0" strike="noStrike" spc="-1">
                <a:latin typeface="Times New Roman"/>
              </a:defRPr>
            </a:lvl1pPr>
          </a:lstStyle>
          <a:p>
            <a:pPr algn="ctr">
              <a:lnSpc>
                <a:spcPct val="100000"/>
              </a:lnSpc>
              <a:buNone/>
            </a:pPr>
            <a:r>
              <a:rPr lang="en-US" sz="1693" b="0" strike="noStrike" spc="-1">
                <a:latin typeface="Times New Roman"/>
              </a:rPr>
              <a:t>&lt;footer&gt;</a:t>
            </a:r>
            <a:endParaRPr lang="en-US" sz="1693" b="0" strike="noStrike" spc="-1">
              <a:latin typeface="Arial"/>
            </a:endParaRPr>
          </a:p>
        </p:txBody>
      </p:sp>
      <p:sp>
        <p:nvSpPr>
          <p:cNvPr id="125" name="PlaceHolder 2"/>
          <p:cNvSpPr>
            <a:spLocks noGrp="1"/>
          </p:cNvSpPr>
          <p:nvPr>
            <p:ph type="sldNum" idx="5"/>
          </p:nvPr>
        </p:nvSpPr>
        <p:spPr>
          <a:xfrm>
            <a:off x="8740251" y="6246052"/>
            <a:ext cx="2839689" cy="471959"/>
          </a:xfrm>
          <a:prstGeom prst="rect">
            <a:avLst/>
          </a:prstGeom>
          <a:noFill/>
          <a:ln w="0">
            <a:noFill/>
          </a:ln>
        </p:spPr>
        <p:txBody>
          <a:bodyPr lIns="0" tIns="0" rIns="0" bIns="0" anchor="t">
            <a:noAutofit/>
          </a:bodyPr>
          <a:lstStyle>
            <a:lvl1pPr algn="r">
              <a:lnSpc>
                <a:spcPct val="100000"/>
              </a:lnSpc>
              <a:buNone/>
              <a:defRPr lang="en-US" sz="1693" b="0" strike="noStrike" spc="-1">
                <a:latin typeface="Times New Roman"/>
              </a:defRPr>
            </a:lvl1pPr>
          </a:lstStyle>
          <a:p>
            <a:pPr algn="r">
              <a:lnSpc>
                <a:spcPct val="100000"/>
              </a:lnSpc>
              <a:buNone/>
            </a:pPr>
            <a:fld id="{4BE71CDE-8ED8-4E14-9365-9856A83C802C}" type="slidenum">
              <a:rPr lang="en-US" sz="1693" b="0" strike="noStrike" spc="-1">
                <a:latin typeface="Times New Roman"/>
              </a:rPr>
              <a:t>‹#›</a:t>
            </a:fld>
            <a:endParaRPr lang="en-US" sz="1693" b="0" strike="noStrike" spc="-1">
              <a:latin typeface="Arial"/>
            </a:endParaRPr>
          </a:p>
        </p:txBody>
      </p:sp>
      <p:sp>
        <p:nvSpPr>
          <p:cNvPr id="126" name="PlaceHolder 3"/>
          <p:cNvSpPr>
            <a:spLocks noGrp="1"/>
          </p:cNvSpPr>
          <p:nvPr>
            <p:ph type="dt" idx="6"/>
          </p:nvPr>
        </p:nvSpPr>
        <p:spPr>
          <a:xfrm>
            <a:off x="609127" y="6246052"/>
            <a:ext cx="2839689" cy="471959"/>
          </a:xfrm>
          <a:prstGeom prst="rect">
            <a:avLst/>
          </a:prstGeom>
          <a:noFill/>
          <a:ln w="0">
            <a:noFill/>
          </a:ln>
        </p:spPr>
        <p:txBody>
          <a:bodyPr lIns="0" tIns="0" rIns="0" bIns="0" anchor="t">
            <a:noAutofit/>
          </a:bodyPr>
          <a:lstStyle>
            <a:lvl1pPr>
              <a:defRPr lang="en-US" sz="1693" b="0" strike="noStrike" spc="-1">
                <a:latin typeface="Arial"/>
              </a:defRPr>
            </a:lvl1pPr>
          </a:lstStyle>
          <a:p>
            <a:r>
              <a:rPr lang="en-US" sz="1693" b="0" strike="noStrike" spc="-1">
                <a:latin typeface="Arial"/>
              </a:rPr>
              <a:t>&lt;date/time&gt;</a:t>
            </a:r>
          </a:p>
        </p:txBody>
      </p:sp>
      <p:sp>
        <p:nvSpPr>
          <p:cNvPr id="127" name="PlaceHolder 4"/>
          <p:cNvSpPr>
            <a:spLocks noGrp="1"/>
          </p:cNvSpPr>
          <p:nvPr>
            <p:ph type="title"/>
          </p:nvPr>
        </p:nvSpPr>
        <p:spPr>
          <a:xfrm>
            <a:off x="609127" y="272987"/>
            <a:ext cx="10971249" cy="1144631"/>
          </a:xfrm>
          <a:prstGeom prst="rect">
            <a:avLst/>
          </a:prstGeom>
          <a:noFill/>
          <a:ln w="0">
            <a:noFill/>
          </a:ln>
        </p:spPr>
        <p:txBody>
          <a:bodyPr lIns="0" tIns="0" rIns="0" bIns="0" anchor="ctr">
            <a:noAutofit/>
          </a:bodyPr>
          <a:lstStyle/>
          <a:p>
            <a:pPr algn="ctr">
              <a:buNone/>
            </a:pPr>
            <a:r>
              <a:rPr lang="en-US" sz="5648" b="0" strike="noStrike" spc="-1">
                <a:latin typeface="Arial"/>
              </a:rPr>
              <a:t>Click to edit the title text format</a:t>
            </a:r>
          </a:p>
        </p:txBody>
      </p:sp>
      <p:sp>
        <p:nvSpPr>
          <p:cNvPr id="128" name="PlaceHolder 5"/>
          <p:cNvSpPr>
            <a:spLocks noGrp="1"/>
          </p:cNvSpPr>
          <p:nvPr>
            <p:ph type="body"/>
          </p:nvPr>
        </p:nvSpPr>
        <p:spPr>
          <a:xfrm>
            <a:off x="609127" y="1603963"/>
            <a:ext cx="10971249" cy="3976819"/>
          </a:xfrm>
          <a:prstGeom prst="rect">
            <a:avLst/>
          </a:prstGeom>
          <a:noFill/>
          <a:ln w="0">
            <a:noFill/>
          </a:ln>
        </p:spPr>
        <p:txBody>
          <a:bodyPr lIns="0" tIns="0" rIns="0" bIns="0" anchor="t">
            <a:normAutofit/>
          </a:bodyPr>
          <a:lstStyle/>
          <a:p>
            <a:pPr marL="432000" indent="-324000">
              <a:spcBef>
                <a:spcPts val="1414"/>
              </a:spcBef>
              <a:buClr>
                <a:srgbClr val="000000"/>
              </a:buClr>
              <a:buSzPct val="45000"/>
              <a:buFont typeface="Wingdings" charset="2"/>
              <a:buChar char=""/>
            </a:pPr>
            <a:r>
              <a:rPr lang="en-US" sz="3870" b="0" strike="noStrike" spc="-1">
                <a:latin typeface="Arial"/>
              </a:rPr>
              <a:t>Click to edit the outline text format</a:t>
            </a:r>
          </a:p>
          <a:p>
            <a:pPr marL="1044922" lvl="1" indent="-391846">
              <a:spcBef>
                <a:spcPts val="1368"/>
              </a:spcBef>
              <a:buClr>
                <a:srgbClr val="000000"/>
              </a:buClr>
              <a:buSzPct val="75000"/>
              <a:buFont typeface="Symbol" charset="2"/>
              <a:buChar char=""/>
            </a:pPr>
            <a:r>
              <a:rPr lang="en-US" sz="3386" b="0" strike="noStrike" spc="-1">
                <a:latin typeface="Arial"/>
              </a:rPr>
              <a:t>Second Outline Level</a:t>
            </a:r>
          </a:p>
          <a:p>
            <a:pPr marL="1567382" lvl="2" indent="-348307">
              <a:spcBef>
                <a:spcPts val="1026"/>
              </a:spcBef>
              <a:buClr>
                <a:srgbClr val="000000"/>
              </a:buClr>
              <a:buSzPct val="45000"/>
              <a:buFont typeface="Wingdings" charset="2"/>
              <a:buChar char=""/>
            </a:pPr>
            <a:r>
              <a:rPr lang="en-US" sz="2903" b="0" strike="noStrike" spc="-1">
                <a:latin typeface="Arial"/>
              </a:rPr>
              <a:t>Third Outline Level</a:t>
            </a:r>
          </a:p>
          <a:p>
            <a:pPr marL="2089843" lvl="3" indent="-261230">
              <a:spcBef>
                <a:spcPts val="682"/>
              </a:spcBef>
              <a:buClr>
                <a:srgbClr val="000000"/>
              </a:buClr>
              <a:buSzPct val="75000"/>
              <a:buFont typeface="Symbol" charset="2"/>
              <a:buChar char=""/>
            </a:pPr>
            <a:r>
              <a:rPr lang="en-US" sz="2419" b="0" strike="noStrike" spc="-1">
                <a:latin typeface="Arial"/>
              </a:rPr>
              <a:t>Fourth Outline Level</a:t>
            </a:r>
          </a:p>
          <a:p>
            <a:pPr marL="2612304" lvl="4" indent="-261230">
              <a:spcBef>
                <a:spcPts val="340"/>
              </a:spcBef>
              <a:buClr>
                <a:srgbClr val="000000"/>
              </a:buClr>
              <a:buSzPct val="45000"/>
              <a:buFont typeface="Wingdings" charset="2"/>
              <a:buChar char=""/>
            </a:pPr>
            <a:r>
              <a:rPr lang="en-US" sz="2419" b="0" strike="noStrike" spc="-1">
                <a:latin typeface="Arial"/>
              </a:rPr>
              <a:t>Fifth Outline Level</a:t>
            </a:r>
          </a:p>
          <a:p>
            <a:pPr marL="3134765" lvl="5" indent="-261230">
              <a:spcBef>
                <a:spcPts val="340"/>
              </a:spcBef>
              <a:buClr>
                <a:srgbClr val="000000"/>
              </a:buClr>
              <a:buSzPct val="45000"/>
              <a:buFont typeface="Wingdings" charset="2"/>
              <a:buChar char=""/>
            </a:pPr>
            <a:r>
              <a:rPr lang="en-US" sz="2419" b="0" strike="noStrike" spc="-1">
                <a:latin typeface="Arial"/>
              </a:rPr>
              <a:t>Sixth Outline Level</a:t>
            </a:r>
          </a:p>
          <a:p>
            <a:pPr marL="3657226" lvl="6" indent="-261230">
              <a:spcBef>
                <a:spcPts val="340"/>
              </a:spcBef>
              <a:buClr>
                <a:srgbClr val="000000"/>
              </a:buClr>
              <a:buSzPct val="45000"/>
              <a:buFont typeface="Wingdings" charset="2"/>
              <a:buChar char=""/>
            </a:pPr>
            <a:r>
              <a:rPr lang="en-US" sz="2419" b="0" strike="noStrike" spc="-1">
                <a:latin typeface="Arial"/>
              </a:rPr>
              <a:t>Seventh Outline Level</a:t>
            </a:r>
          </a:p>
        </p:txBody>
      </p:sp>
    </p:spTree>
    <p:extLst>
      <p:ext uri="{BB962C8B-B14F-4D97-AF65-F5344CB8AC3E}">
        <p14:creationId xmlns:p14="http://schemas.microsoft.com/office/powerpoint/2010/main" val="1865841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105875" rtl="0" eaLnBrk="1" latinLnBrk="0" hangingPunct="1">
        <a:lnSpc>
          <a:spcPct val="90000"/>
        </a:lnSpc>
        <a:spcBef>
          <a:spcPct val="0"/>
        </a:spcBef>
        <a:buNone/>
        <a:defRPr sz="5321" kern="1200">
          <a:solidFill>
            <a:schemeClr val="tx1"/>
          </a:solidFill>
          <a:latin typeface="+mj-lt"/>
          <a:ea typeface="+mj-ea"/>
          <a:cs typeface="+mj-cs"/>
        </a:defRPr>
      </a:lvl1pPr>
    </p:titleStyle>
    <p:bodyStyle>
      <a:lvl1pPr marL="522461" indent="-391846" algn="l" defTabSz="1105875" rtl="0" eaLnBrk="1" latinLnBrk="0" hangingPunct="1">
        <a:lnSpc>
          <a:spcPct val="90000"/>
        </a:lnSpc>
        <a:spcBef>
          <a:spcPts val="1710"/>
        </a:spcBef>
        <a:buClr>
          <a:srgbClr val="000000"/>
        </a:buClr>
        <a:buSzPct val="45000"/>
        <a:buFont typeface="Wingdings" charset="2"/>
        <a:buChar char=""/>
        <a:defRPr sz="3386" kern="1200">
          <a:solidFill>
            <a:schemeClr val="tx1"/>
          </a:solidFill>
          <a:latin typeface="+mn-lt"/>
          <a:ea typeface="+mn-ea"/>
          <a:cs typeface="+mn-cs"/>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fr-FR"/>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01332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3552C8-A652-4D0D-8D1F-3BAFC30BE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I"/>
          </a:p>
        </p:txBody>
      </p:sp>
      <p:sp>
        <p:nvSpPr>
          <p:cNvPr id="3" name="Espace réservé du texte 2">
            <a:extLst>
              <a:ext uri="{FF2B5EF4-FFF2-40B4-BE49-F238E27FC236}">
                <a16:creationId xmlns:a16="http://schemas.microsoft.com/office/drawing/2014/main" id="{C904AB76-B41B-4B92-8065-810CD0F12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30D02AEC-2319-436A-93E3-C50A0620A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5FC77-9122-4D89-85D1-DF4301A5C28A}" type="datetimeFigureOut">
              <a:rPr lang="fr-CI" smtClean="0"/>
              <a:t>03/10/2024</a:t>
            </a:fld>
            <a:endParaRPr lang="fr-CI"/>
          </a:p>
        </p:txBody>
      </p:sp>
      <p:sp>
        <p:nvSpPr>
          <p:cNvPr id="5" name="Espace réservé du pied de page 4">
            <a:extLst>
              <a:ext uri="{FF2B5EF4-FFF2-40B4-BE49-F238E27FC236}">
                <a16:creationId xmlns:a16="http://schemas.microsoft.com/office/drawing/2014/main" id="{2D7C4062-C1F7-4620-B241-AD2B67D1D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I"/>
          </a:p>
        </p:txBody>
      </p:sp>
      <p:sp>
        <p:nvSpPr>
          <p:cNvPr id="6" name="Espace réservé du numéro de diapositive 5">
            <a:extLst>
              <a:ext uri="{FF2B5EF4-FFF2-40B4-BE49-F238E27FC236}">
                <a16:creationId xmlns:a16="http://schemas.microsoft.com/office/drawing/2014/main" id="{E7A7141C-2638-48CC-ACA1-8944468F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6CA20-77F7-4390-BD56-1B41B0B1E605}" type="slidenum">
              <a:rPr lang="fr-CI" smtClean="0"/>
              <a:t>‹#›</a:t>
            </a:fld>
            <a:endParaRPr lang="fr-CI"/>
          </a:p>
        </p:txBody>
      </p:sp>
    </p:spTree>
    <p:extLst>
      <p:ext uri="{BB962C8B-B14F-4D97-AF65-F5344CB8AC3E}">
        <p14:creationId xmlns:p14="http://schemas.microsoft.com/office/powerpoint/2010/main" val="14819108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mailto:sekkeith@yahoo.fr"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data.un.org/Explorer.aspx" TargetMode="External"/><Relationship Id="rId5" Type="http://schemas.openxmlformats.org/officeDocument/2006/relationships/image" Target="../media/image22.png"/><Relationship Id="rId4" Type="http://schemas.openxmlformats.org/officeDocument/2006/relationships/hyperlink" Target="https://www.iea.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sedac.ciesin.columbia.edu/data/collection/gpw-v4"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8.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oleObject" Target="../embeddings/oleObject2.bin"/><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p:cNvSpPr>
          <p:nvPr>
            <p:ph type="subTitle"/>
          </p:nvPr>
        </p:nvSpPr>
        <p:spPr>
          <a:xfrm>
            <a:off x="877268" y="2538378"/>
            <a:ext cx="10970865" cy="1312804"/>
          </a:xfrm>
          <a:prstGeom prst="rect">
            <a:avLst/>
          </a:prstGeom>
          <a:noFill/>
          <a:ln w="0">
            <a:noFill/>
          </a:ln>
        </p:spPr>
        <p:txBody>
          <a:bodyPr lIns="0" tIns="0" rIns="0" bIns="0" anchor="ctr">
            <a:noAutofit/>
          </a:bodyPr>
          <a:lstStyle/>
          <a:p>
            <a:pPr algn="ctr">
              <a:buNone/>
            </a:pPr>
            <a:r>
              <a:rPr lang="en-US" sz="4800" spc="-1" dirty="0">
                <a:latin typeface="Arial"/>
              </a:rPr>
              <a:t>African emission data processing</a:t>
            </a:r>
          </a:p>
        </p:txBody>
      </p:sp>
      <p:sp>
        <p:nvSpPr>
          <p:cNvPr id="5" name="TextBox 4">
            <a:extLst>
              <a:ext uri="{FF2B5EF4-FFF2-40B4-BE49-F238E27FC236}">
                <a16:creationId xmlns:a16="http://schemas.microsoft.com/office/drawing/2014/main" id="{B03352A8-9DD0-E4CC-B6F9-DFF41862C054}"/>
              </a:ext>
            </a:extLst>
          </p:cNvPr>
          <p:cNvSpPr txBox="1"/>
          <p:nvPr/>
        </p:nvSpPr>
        <p:spPr>
          <a:xfrm>
            <a:off x="2899832" y="4674761"/>
            <a:ext cx="6096000"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0000"/>
                </a:solidFill>
                <a:effectLst/>
                <a:uLnTx/>
                <a:uFillTx/>
                <a:latin typeface="Calibri"/>
                <a:ea typeface="Calibri"/>
                <a:cs typeface="Calibri"/>
                <a:sym typeface="Calibri"/>
              </a:rPr>
              <a:t>Sekou KEITA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1" i="0" u="none" strike="noStrike" kern="0" cap="none" spc="0" normalizeH="0" baseline="0" noProof="0" dirty="0" err="1">
                <a:ln>
                  <a:noFill/>
                </a:ln>
                <a:solidFill>
                  <a:srgbClr val="000000"/>
                </a:solidFill>
                <a:effectLst/>
                <a:uLnTx/>
                <a:uFillTx/>
                <a:latin typeface="Calibri"/>
                <a:ea typeface="Calibri"/>
                <a:cs typeface="Calibri"/>
                <a:sym typeface="Calibri"/>
              </a:rPr>
              <a:t>University</a:t>
            </a: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 Peleforo Gon Coulibaly</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 Korhogo, Côte d’Ivoire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Email: </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hlinkClick r:id="rId2"/>
              </a:rPr>
              <a:t>sekkeith@yahoo.fr</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lang="fr-FR" sz="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7" name="Image 2">
            <a:extLst>
              <a:ext uri="{FF2B5EF4-FFF2-40B4-BE49-F238E27FC236}">
                <a16:creationId xmlns:a16="http://schemas.microsoft.com/office/drawing/2014/main" id="{26C6A05D-13C7-6E0F-6322-E017B2F7C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791" y="173569"/>
            <a:ext cx="2017817" cy="826682"/>
          </a:xfrm>
          <a:prstGeom prst="rect">
            <a:avLst/>
          </a:prstGeom>
        </p:spPr>
      </p:pic>
      <p:pic>
        <p:nvPicPr>
          <p:cNvPr id="8" name="Image 3">
            <a:extLst>
              <a:ext uri="{FF2B5EF4-FFF2-40B4-BE49-F238E27FC236}">
                <a16:creationId xmlns:a16="http://schemas.microsoft.com/office/drawing/2014/main" id="{9E4F74D1-9702-CF67-535E-B47FC0BBED89}"/>
              </a:ext>
            </a:extLst>
          </p:cNvPr>
          <p:cNvPicPr>
            <a:picLocks noChangeAspect="1"/>
          </p:cNvPicPr>
          <p:nvPr/>
        </p:nvPicPr>
        <p:blipFill>
          <a:blip r:embed="rId4"/>
          <a:stretch>
            <a:fillRect/>
          </a:stretch>
        </p:blipFill>
        <p:spPr>
          <a:xfrm>
            <a:off x="10687228" y="103270"/>
            <a:ext cx="894204" cy="888975"/>
          </a:xfrm>
          <a:prstGeom prst="rect">
            <a:avLst/>
          </a:prstGeom>
        </p:spPr>
      </p:pic>
      <p:pic>
        <p:nvPicPr>
          <p:cNvPr id="9" name="Image 9">
            <a:extLst>
              <a:ext uri="{FF2B5EF4-FFF2-40B4-BE49-F238E27FC236}">
                <a16:creationId xmlns:a16="http://schemas.microsoft.com/office/drawing/2014/main" id="{565B5479-061A-1683-4118-75D54315A2C9}"/>
              </a:ext>
            </a:extLst>
          </p:cNvPr>
          <p:cNvPicPr/>
          <p:nvPr/>
        </p:nvPicPr>
        <p:blipFill>
          <a:blip r:embed="rId5"/>
          <a:stretch/>
        </p:blipFill>
        <p:spPr>
          <a:xfrm>
            <a:off x="2513314" y="226403"/>
            <a:ext cx="2596320" cy="789840"/>
          </a:xfrm>
          <a:prstGeom prst="rect">
            <a:avLst/>
          </a:prstGeom>
          <a:ln w="0">
            <a:noFill/>
          </a:ln>
        </p:spPr>
      </p:pic>
      <p:pic>
        <p:nvPicPr>
          <p:cNvPr id="10" name="Image 6">
            <a:extLst>
              <a:ext uri="{FF2B5EF4-FFF2-40B4-BE49-F238E27FC236}">
                <a16:creationId xmlns:a16="http://schemas.microsoft.com/office/drawing/2014/main" id="{2FA23565-C65E-D6EE-58C7-AAD31DACEEB9}"/>
              </a:ext>
            </a:extLst>
          </p:cNvPr>
          <p:cNvPicPr/>
          <p:nvPr/>
        </p:nvPicPr>
        <p:blipFill>
          <a:blip r:embed="rId6"/>
          <a:stretch/>
        </p:blipFill>
        <p:spPr>
          <a:xfrm>
            <a:off x="55033" y="6120000"/>
            <a:ext cx="2100240" cy="738000"/>
          </a:xfrm>
          <a:prstGeom prst="rect">
            <a:avLst/>
          </a:prstGeom>
          <a:ln w="0">
            <a:noFill/>
          </a:ln>
        </p:spPr>
      </p:pic>
      <p:pic>
        <p:nvPicPr>
          <p:cNvPr id="11" name="Image 10">
            <a:extLst>
              <a:ext uri="{FF2B5EF4-FFF2-40B4-BE49-F238E27FC236}">
                <a16:creationId xmlns:a16="http://schemas.microsoft.com/office/drawing/2014/main" id="{05ABA267-9E3D-9C2D-11FB-675165DE79F6}"/>
              </a:ext>
            </a:extLst>
          </p:cNvPr>
          <p:cNvPicPr/>
          <p:nvPr/>
        </p:nvPicPr>
        <p:blipFill>
          <a:blip r:embed="rId7"/>
          <a:stretch/>
        </p:blipFill>
        <p:spPr>
          <a:xfrm>
            <a:off x="2284952" y="6125400"/>
            <a:ext cx="1001160" cy="732600"/>
          </a:xfrm>
          <a:prstGeom prst="rect">
            <a:avLst/>
          </a:prstGeom>
          <a:ln w="0">
            <a:noFill/>
          </a:ln>
        </p:spPr>
      </p:pic>
      <p:pic>
        <p:nvPicPr>
          <p:cNvPr id="12" name="Image 13">
            <a:extLst>
              <a:ext uri="{FF2B5EF4-FFF2-40B4-BE49-F238E27FC236}">
                <a16:creationId xmlns:a16="http://schemas.microsoft.com/office/drawing/2014/main" id="{10C648D7-8814-3FDE-82CA-B6BDDCF8617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366" y="173569"/>
            <a:ext cx="969433" cy="991884"/>
          </a:xfrm>
          <a:prstGeom prst="rect">
            <a:avLst/>
          </a:prstGeom>
          <a:noFill/>
          <a:ln>
            <a:noFill/>
          </a:ln>
        </p:spPr>
      </p:pic>
      <p:pic>
        <p:nvPicPr>
          <p:cNvPr id="13" name="Image 132">
            <a:extLst>
              <a:ext uri="{FF2B5EF4-FFF2-40B4-BE49-F238E27FC236}">
                <a16:creationId xmlns:a16="http://schemas.microsoft.com/office/drawing/2014/main" id="{0B748B6F-B1EE-B4FF-CCA1-89A4A868A4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5331" y="6298603"/>
            <a:ext cx="1533101" cy="529763"/>
          </a:xfrm>
          <a:prstGeom prst="rect">
            <a:avLst/>
          </a:prstGeom>
        </p:spPr>
      </p:pic>
      <p:pic>
        <p:nvPicPr>
          <p:cNvPr id="14" name="Picture 68">
            <a:extLst>
              <a:ext uri="{FF2B5EF4-FFF2-40B4-BE49-F238E27FC236}">
                <a16:creationId xmlns:a16="http://schemas.microsoft.com/office/drawing/2014/main" id="{14ECAD7A-D95E-1C90-88CC-EFA2A8F5C266}"/>
              </a:ext>
            </a:extLst>
          </p:cNvPr>
          <p:cNvPicPr>
            <a:picLocks noChangeAspect="1"/>
          </p:cNvPicPr>
          <p:nvPr/>
        </p:nvPicPr>
        <p:blipFill>
          <a:blip r:embed="rId10"/>
          <a:stretch>
            <a:fillRect/>
          </a:stretch>
        </p:blipFill>
        <p:spPr>
          <a:xfrm>
            <a:off x="10687228" y="6328237"/>
            <a:ext cx="1476882" cy="4704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10054-546A-C148-96ED-F78BFF6D3CD0}"/>
              </a:ext>
            </a:extLst>
          </p:cNvPr>
          <p:cNvSpPr txBox="1"/>
          <p:nvPr/>
        </p:nvSpPr>
        <p:spPr>
          <a:xfrm>
            <a:off x="800101" y="140669"/>
            <a:ext cx="11120966"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0000"/>
              </a:buClr>
              <a:buSzPts val="3200"/>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3. General methodology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 name="Google Shape;302;p11">
            <a:extLst>
              <a:ext uri="{FF2B5EF4-FFF2-40B4-BE49-F238E27FC236}">
                <a16:creationId xmlns:a16="http://schemas.microsoft.com/office/drawing/2014/main" id="{E52945CB-9C1A-86E5-5C58-E7D06080C463}"/>
              </a:ext>
            </a:extLst>
          </p:cNvPr>
          <p:cNvSpPr/>
          <p:nvPr/>
        </p:nvSpPr>
        <p:spPr>
          <a:xfrm>
            <a:off x="3570289" y="1951727"/>
            <a:ext cx="5228431" cy="923306"/>
          </a:xfrm>
          <a:prstGeom prst="rect">
            <a:avLst/>
          </a:prstGeom>
          <a:noFill/>
          <a:ln w="508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303;p11">
            <a:extLst>
              <a:ext uri="{FF2B5EF4-FFF2-40B4-BE49-F238E27FC236}">
                <a16:creationId xmlns:a16="http://schemas.microsoft.com/office/drawing/2014/main" id="{7A08DA71-CCD2-951D-37A7-B620B1EAD033}"/>
              </a:ext>
            </a:extLst>
          </p:cNvPr>
          <p:cNvSpPr txBox="1"/>
          <p:nvPr/>
        </p:nvSpPr>
        <p:spPr>
          <a:xfrm>
            <a:off x="1955404" y="838386"/>
            <a:ext cx="8458200" cy="53340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800000"/>
              </a:buClr>
              <a:buSzPts val="2800"/>
              <a:buFont typeface="Calibri"/>
              <a:buNone/>
              <a:tabLst/>
              <a:defRPr/>
            </a:pPr>
            <a:r>
              <a:rPr lang="en-US" sz="2800" b="1" dirty="0">
                <a:solidFill>
                  <a:srgbClr val="FF0000"/>
                </a:solidFill>
                <a:sym typeface="Calibri"/>
              </a:rPr>
              <a:t>Emissions Calculation General Methodology</a:t>
            </a:r>
            <a:endParaRPr sz="2800" b="1" dirty="0">
              <a:solidFill>
                <a:srgbClr val="FF0000"/>
              </a:solidFill>
              <a:sym typeface="Calibri"/>
            </a:endParaRPr>
          </a:p>
        </p:txBody>
      </p:sp>
      <p:sp>
        <p:nvSpPr>
          <p:cNvPr id="25" name="Google Shape;304;p11">
            <a:extLst>
              <a:ext uri="{FF2B5EF4-FFF2-40B4-BE49-F238E27FC236}">
                <a16:creationId xmlns:a16="http://schemas.microsoft.com/office/drawing/2014/main" id="{76C06880-E2EF-B806-72B8-057AB462DF13}"/>
              </a:ext>
            </a:extLst>
          </p:cNvPr>
          <p:cNvSpPr txBox="1"/>
          <p:nvPr/>
        </p:nvSpPr>
        <p:spPr>
          <a:xfrm>
            <a:off x="3149603" y="1908865"/>
            <a:ext cx="5892800" cy="707862"/>
          </a:xfrm>
          <a:prstGeom prst="rect">
            <a:avLst/>
          </a:prstGeom>
          <a:noFill/>
          <a:ln>
            <a:noFill/>
          </a:ln>
        </p:spPr>
        <p:txBody>
          <a:bodyPr spcFirstLastPara="1" wrap="square" lIns="91400" tIns="45700" rIns="914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E</a:t>
            </a:r>
            <a:r>
              <a:rPr kumimoji="0" lang="en-US" sz="3200" b="0" i="0" u="none" strike="noStrike" kern="0" cap="none" spc="0" normalizeH="0" baseline="-25000" noProof="0">
                <a:ln>
                  <a:noFill/>
                </a:ln>
                <a:solidFill>
                  <a:srgbClr val="000000"/>
                </a:solidFill>
                <a:effectLst/>
                <a:uLnTx/>
                <a:uFillTx/>
                <a:latin typeface="Calibri"/>
                <a:ea typeface="Calibri"/>
                <a:cs typeface="Calibri"/>
                <a:sym typeface="Calibri"/>
              </a:rPr>
              <a:t>X</a:t>
            </a: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4000" b="0" i="0" u="none" strike="noStrike" kern="0" cap="none" spc="0" normalizeH="0" baseline="0" noProof="0">
                <a:ln>
                  <a:noFill/>
                </a:ln>
                <a:solidFill>
                  <a:srgbClr val="000000"/>
                </a:solidFill>
                <a:effectLst/>
                <a:uLnTx/>
                <a:uFillTx/>
                <a:latin typeface="Calibri"/>
                <a:ea typeface="Calibri"/>
                <a:cs typeface="Calibri"/>
                <a:sym typeface="Calibri"/>
              </a:rPr>
              <a:t>Σ</a:t>
            </a:r>
            <a:r>
              <a:rPr kumimoji="0" lang="en-US" sz="3200" b="0" i="0" u="none" strike="noStrike" kern="0" cap="none" spc="0" normalizeH="0" baseline="-25000" noProof="0">
                <a:ln>
                  <a:noFill/>
                </a:ln>
                <a:solidFill>
                  <a:srgbClr val="000000"/>
                </a:solidFill>
                <a:effectLst/>
                <a:uLnTx/>
                <a:uFillTx/>
                <a:latin typeface="Calibri"/>
                <a:ea typeface="Calibri"/>
                <a:cs typeface="Calibri"/>
                <a:sym typeface="Calibri"/>
              </a:rPr>
              <a:t>S</a:t>
            </a: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 [EF</a:t>
            </a:r>
            <a:r>
              <a:rPr kumimoji="0" lang="en-US" sz="3200" b="0" i="0" u="none" strike="noStrike" kern="0" cap="none" spc="0" normalizeH="0" baseline="-25000" noProof="0">
                <a:ln>
                  <a:noFill/>
                </a:ln>
                <a:solidFill>
                  <a:srgbClr val="000000"/>
                </a:solidFill>
                <a:effectLst/>
                <a:uLnTx/>
                <a:uFillTx/>
                <a:latin typeface="Calibri"/>
                <a:ea typeface="Calibri"/>
                <a:cs typeface="Calibri"/>
                <a:sym typeface="Calibri"/>
              </a:rPr>
              <a:t>X,S</a:t>
            </a: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 • A</a:t>
            </a:r>
            <a:r>
              <a:rPr kumimoji="0" lang="en-US" sz="3200" b="0" i="0" u="none" strike="noStrike" kern="0" cap="none" spc="0" normalizeH="0" baseline="-25000" noProof="0">
                <a:ln>
                  <a:noFill/>
                </a:ln>
                <a:solidFill>
                  <a:srgbClr val="000000"/>
                </a:solidFill>
                <a:effectLst/>
                <a:uLnTx/>
                <a:uFillTx/>
                <a:latin typeface="Calibri"/>
                <a:ea typeface="Calibri"/>
                <a:cs typeface="Calibri"/>
                <a:sym typeface="Calibri"/>
              </a:rPr>
              <a:t>S</a:t>
            </a: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 • (1 – CE</a:t>
            </a:r>
            <a:r>
              <a:rPr kumimoji="0" lang="en-US" sz="3200" b="0" i="0" u="none" strike="noStrike" kern="0" cap="none" spc="0" normalizeH="0" baseline="-25000" noProof="0">
                <a:ln>
                  <a:noFill/>
                </a:ln>
                <a:solidFill>
                  <a:srgbClr val="000000"/>
                </a:solidFill>
                <a:effectLst/>
                <a:uLnTx/>
                <a:uFillTx/>
                <a:latin typeface="Calibri"/>
                <a:ea typeface="Calibri"/>
                <a:cs typeface="Calibri"/>
                <a:sym typeface="Calibri"/>
              </a:rPr>
              <a:t>X,S</a:t>
            </a: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26" name="Google Shape;305;p11">
            <a:extLst>
              <a:ext uri="{FF2B5EF4-FFF2-40B4-BE49-F238E27FC236}">
                <a16:creationId xmlns:a16="http://schemas.microsoft.com/office/drawing/2014/main" id="{5AC9FC7B-6ECD-A218-0EC5-AF401E572AD0}"/>
              </a:ext>
            </a:extLst>
          </p:cNvPr>
          <p:cNvCxnSpPr/>
          <p:nvPr/>
        </p:nvCxnSpPr>
        <p:spPr>
          <a:xfrm>
            <a:off x="3149603" y="2242238"/>
            <a:ext cx="539750" cy="0"/>
          </a:xfrm>
          <a:prstGeom prst="straightConnector1">
            <a:avLst/>
          </a:prstGeom>
          <a:solidFill>
            <a:schemeClr val="accent1"/>
          </a:solidFill>
          <a:ln w="9525" cap="flat" cmpd="sng">
            <a:solidFill>
              <a:schemeClr val="dk1"/>
            </a:solidFill>
            <a:prstDash val="solid"/>
            <a:round/>
            <a:headEnd type="none" w="sm" len="sm"/>
            <a:tailEnd type="stealth" w="med" len="med"/>
          </a:ln>
        </p:spPr>
      </p:cxnSp>
      <p:cxnSp>
        <p:nvCxnSpPr>
          <p:cNvPr id="27" name="Google Shape;306;p11">
            <a:extLst>
              <a:ext uri="{FF2B5EF4-FFF2-40B4-BE49-F238E27FC236}">
                <a16:creationId xmlns:a16="http://schemas.microsoft.com/office/drawing/2014/main" id="{F89B3FA4-D081-FC8A-87C7-70BF265151E6}"/>
              </a:ext>
            </a:extLst>
          </p:cNvPr>
          <p:cNvCxnSpPr>
            <a:cxnSpLocks/>
            <a:stCxn id="34" idx="0"/>
          </p:cNvCxnSpPr>
          <p:nvPr/>
        </p:nvCxnSpPr>
        <p:spPr>
          <a:xfrm flipV="1">
            <a:off x="2319976" y="2243683"/>
            <a:ext cx="2310713" cy="481376"/>
          </a:xfrm>
          <a:prstGeom prst="straightConnector1">
            <a:avLst/>
          </a:prstGeom>
          <a:solidFill>
            <a:schemeClr val="accent1"/>
          </a:solidFill>
          <a:ln w="9525" cap="flat" cmpd="sng">
            <a:solidFill>
              <a:schemeClr val="dk1"/>
            </a:solidFill>
            <a:prstDash val="solid"/>
            <a:round/>
            <a:headEnd type="none" w="sm" len="sm"/>
            <a:tailEnd type="stealth" w="med" len="med"/>
          </a:ln>
        </p:spPr>
      </p:cxnSp>
      <p:cxnSp>
        <p:nvCxnSpPr>
          <p:cNvPr id="28" name="Google Shape;308;p11">
            <a:extLst>
              <a:ext uri="{FF2B5EF4-FFF2-40B4-BE49-F238E27FC236}">
                <a16:creationId xmlns:a16="http://schemas.microsoft.com/office/drawing/2014/main" id="{03C28AFD-F46E-B493-8633-61C5FE3BCED6}"/>
              </a:ext>
            </a:extLst>
          </p:cNvPr>
          <p:cNvCxnSpPr/>
          <p:nvPr/>
        </p:nvCxnSpPr>
        <p:spPr>
          <a:xfrm rot="10800000" flipH="1">
            <a:off x="4273550" y="2616893"/>
            <a:ext cx="946150" cy="688975"/>
          </a:xfrm>
          <a:prstGeom prst="straightConnector1">
            <a:avLst/>
          </a:prstGeom>
          <a:solidFill>
            <a:schemeClr val="accent1"/>
          </a:solidFill>
          <a:ln w="9525" cap="flat" cmpd="sng">
            <a:solidFill>
              <a:schemeClr val="dk1"/>
            </a:solidFill>
            <a:prstDash val="solid"/>
            <a:round/>
            <a:headEnd type="none" w="sm" len="sm"/>
            <a:tailEnd type="stealth" w="med" len="med"/>
          </a:ln>
        </p:spPr>
      </p:cxnSp>
      <p:cxnSp>
        <p:nvCxnSpPr>
          <p:cNvPr id="29" name="Google Shape;309;p11">
            <a:extLst>
              <a:ext uri="{FF2B5EF4-FFF2-40B4-BE49-F238E27FC236}">
                <a16:creationId xmlns:a16="http://schemas.microsoft.com/office/drawing/2014/main" id="{39EA1823-8DBF-D0EC-B002-AF543CA35590}"/>
              </a:ext>
            </a:extLst>
          </p:cNvPr>
          <p:cNvCxnSpPr/>
          <p:nvPr/>
        </p:nvCxnSpPr>
        <p:spPr>
          <a:xfrm rot="10800000">
            <a:off x="6397630" y="2616893"/>
            <a:ext cx="595313" cy="688975"/>
          </a:xfrm>
          <a:prstGeom prst="straightConnector1">
            <a:avLst/>
          </a:prstGeom>
          <a:solidFill>
            <a:schemeClr val="accent1"/>
          </a:solidFill>
          <a:ln w="9525" cap="flat" cmpd="sng">
            <a:solidFill>
              <a:schemeClr val="dk1"/>
            </a:solidFill>
            <a:prstDash val="solid"/>
            <a:round/>
            <a:headEnd type="none" w="sm" len="sm"/>
            <a:tailEnd type="stealth" w="med" len="med"/>
          </a:ln>
        </p:spPr>
      </p:cxnSp>
      <p:cxnSp>
        <p:nvCxnSpPr>
          <p:cNvPr id="30" name="Google Shape;310;p11">
            <a:extLst>
              <a:ext uri="{FF2B5EF4-FFF2-40B4-BE49-F238E27FC236}">
                <a16:creationId xmlns:a16="http://schemas.microsoft.com/office/drawing/2014/main" id="{739C2384-F45B-35DF-30AD-3DDBB32106FD}"/>
              </a:ext>
            </a:extLst>
          </p:cNvPr>
          <p:cNvCxnSpPr>
            <a:cxnSpLocks/>
          </p:cNvCxnSpPr>
          <p:nvPr/>
        </p:nvCxnSpPr>
        <p:spPr>
          <a:xfrm flipH="1" flipV="1">
            <a:off x="8259763" y="2594663"/>
            <a:ext cx="1131891" cy="169703"/>
          </a:xfrm>
          <a:prstGeom prst="straightConnector1">
            <a:avLst/>
          </a:prstGeom>
          <a:solidFill>
            <a:schemeClr val="accent1"/>
          </a:solidFill>
          <a:ln w="9525" cap="flat" cmpd="sng">
            <a:solidFill>
              <a:schemeClr val="dk1"/>
            </a:solidFill>
            <a:prstDash val="solid"/>
            <a:round/>
            <a:headEnd type="none" w="sm" len="sm"/>
            <a:tailEnd type="stealth" w="med" len="med"/>
          </a:ln>
        </p:spPr>
      </p:cxnSp>
      <p:sp>
        <p:nvSpPr>
          <p:cNvPr id="31" name="Google Shape;311;p11">
            <a:extLst>
              <a:ext uri="{FF2B5EF4-FFF2-40B4-BE49-F238E27FC236}">
                <a16:creationId xmlns:a16="http://schemas.microsoft.com/office/drawing/2014/main" id="{0EFE2A09-BBE7-2AB6-D525-79B301CC26D1}"/>
              </a:ext>
            </a:extLst>
          </p:cNvPr>
          <p:cNvSpPr txBox="1"/>
          <p:nvPr/>
        </p:nvSpPr>
        <p:spPr>
          <a:xfrm>
            <a:off x="3016255" y="3077062"/>
            <a:ext cx="3515778" cy="923289"/>
          </a:xfrm>
          <a:prstGeom prst="rect">
            <a:avLst/>
          </a:prstGeom>
          <a:solidFill>
            <a:srgbClr val="E1EFD8"/>
          </a:solid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Emissions factor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mass of compound X emitted by source S per unit activity; “representative”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312;p11">
            <a:extLst>
              <a:ext uri="{FF2B5EF4-FFF2-40B4-BE49-F238E27FC236}">
                <a16:creationId xmlns:a16="http://schemas.microsoft.com/office/drawing/2014/main" id="{D1EDABFE-87D4-4169-4048-AA67FF6F27D6}"/>
              </a:ext>
            </a:extLst>
          </p:cNvPr>
          <p:cNvSpPr txBox="1"/>
          <p:nvPr/>
        </p:nvSpPr>
        <p:spPr>
          <a:xfrm>
            <a:off x="7043748" y="3126350"/>
            <a:ext cx="3852771" cy="646290"/>
          </a:xfrm>
          <a:prstGeom prst="rect">
            <a:avLst/>
          </a:prstGeom>
          <a:solidFill>
            <a:srgbClr val="FFF2CC"/>
          </a:solid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Activity of source S</a:t>
            </a: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 e.g., amount of fuel burned, vehicle miles driven, etc.;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13;p11">
            <a:extLst>
              <a:ext uri="{FF2B5EF4-FFF2-40B4-BE49-F238E27FC236}">
                <a16:creationId xmlns:a16="http://schemas.microsoft.com/office/drawing/2014/main" id="{9AADAB07-2C7B-515F-F4BC-82EAFC6FAF3E}"/>
              </a:ext>
            </a:extLst>
          </p:cNvPr>
          <p:cNvSpPr txBox="1"/>
          <p:nvPr/>
        </p:nvSpPr>
        <p:spPr>
          <a:xfrm>
            <a:off x="9391654" y="1951727"/>
            <a:ext cx="2529413" cy="923289"/>
          </a:xfrm>
          <a:prstGeom prst="rect">
            <a:avLst/>
          </a:prstGeom>
          <a:solidFill>
            <a:srgbClr val="DDEAF6"/>
          </a:solid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Effectiveness of control measures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for compound X at source 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307;p11">
            <a:extLst>
              <a:ext uri="{FF2B5EF4-FFF2-40B4-BE49-F238E27FC236}">
                <a16:creationId xmlns:a16="http://schemas.microsoft.com/office/drawing/2014/main" id="{9AA4BDE2-EA53-5F34-8FC9-6ECEC1F909C0}"/>
              </a:ext>
            </a:extLst>
          </p:cNvPr>
          <p:cNvSpPr txBox="1"/>
          <p:nvPr/>
        </p:nvSpPr>
        <p:spPr>
          <a:xfrm>
            <a:off x="1261533" y="2725059"/>
            <a:ext cx="2116886" cy="369291"/>
          </a:xfrm>
          <a:prstGeom prst="rect">
            <a:avLst/>
          </a:prstGeom>
          <a:solidFill>
            <a:srgbClr val="D8E2F3"/>
          </a:solid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Sum up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all sources 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314;p11">
            <a:extLst>
              <a:ext uri="{FF2B5EF4-FFF2-40B4-BE49-F238E27FC236}">
                <a16:creationId xmlns:a16="http://schemas.microsoft.com/office/drawing/2014/main" id="{CA70F3D2-8F46-E6F0-CBC3-F1169CA3FF12}"/>
              </a:ext>
            </a:extLst>
          </p:cNvPr>
          <p:cNvSpPr txBox="1"/>
          <p:nvPr/>
        </p:nvSpPr>
        <p:spPr>
          <a:xfrm>
            <a:off x="960967" y="1951727"/>
            <a:ext cx="2260071" cy="646290"/>
          </a:xfrm>
          <a:prstGeom prst="rect">
            <a:avLst/>
          </a:prstGeom>
          <a:solidFill>
            <a:srgbClr val="EDEDED"/>
          </a:solid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Total mass emissions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of compound X</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TextBox 45">
            <a:extLst>
              <a:ext uri="{FF2B5EF4-FFF2-40B4-BE49-F238E27FC236}">
                <a16:creationId xmlns:a16="http://schemas.microsoft.com/office/drawing/2014/main" id="{5DCC2D10-950F-94C1-1DAC-10B19CAAE735}"/>
              </a:ext>
            </a:extLst>
          </p:cNvPr>
          <p:cNvSpPr txBox="1"/>
          <p:nvPr/>
        </p:nvSpPr>
        <p:spPr>
          <a:xfrm>
            <a:off x="522289" y="4390936"/>
            <a:ext cx="9184744" cy="1569660"/>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 are two </a:t>
            </a:r>
            <a:r>
              <a:rPr lang="en-US" sz="2400" dirty="0"/>
              <a:t>approach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develop an emission inventory :</a:t>
            </a:r>
          </a:p>
          <a:p>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Tx/>
              <a:buChar char="-"/>
            </a:pPr>
            <a:r>
              <a:rPr lang="en-US" sz="2400" dirty="0">
                <a:solidFill>
                  <a:prstClr val="black"/>
                </a:solidFill>
                <a:latin typeface="Calibri" panose="020F0502020204030204"/>
              </a:rPr>
              <a:t>Bottom-up approach</a:t>
            </a:r>
          </a:p>
          <a:p>
            <a:pPr marL="285750" indent="-285750">
              <a:buFontTx/>
              <a:buChar char="-"/>
            </a:pPr>
            <a:r>
              <a:rPr lang="en-US" sz="2400" dirty="0">
                <a:solidFill>
                  <a:prstClr val="black"/>
                </a:solidFill>
                <a:latin typeface="Calibri" panose="020F0502020204030204"/>
              </a:rPr>
              <a:t>Top-down approach</a:t>
            </a:r>
            <a:endParaRPr lang="fr-FR" sz="2400" dirty="0"/>
          </a:p>
        </p:txBody>
      </p:sp>
    </p:spTree>
    <p:extLst>
      <p:ext uri="{BB962C8B-B14F-4D97-AF65-F5344CB8AC3E}">
        <p14:creationId xmlns:p14="http://schemas.microsoft.com/office/powerpoint/2010/main" val="350211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12243-5CD4-9683-3A76-15E04E12DE74}"/>
              </a:ext>
            </a:extLst>
          </p:cNvPr>
          <p:cNvSpPr txBox="1"/>
          <p:nvPr/>
        </p:nvSpPr>
        <p:spPr>
          <a:xfrm>
            <a:off x="118325" y="111479"/>
            <a:ext cx="11857775" cy="2308324"/>
          </a:xfrm>
          <a:prstGeom prst="rect">
            <a:avLst/>
          </a:prstGeom>
          <a:noFill/>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A top-down approach </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This approach involves estimating emissions at an aggregated level (e.g., national or state) and then scaling down the data, using activity data, to represent the specific area to be inventoried. For example, if a state-level estimate for a specific emissions source was developed, it could potentially be scaled down to a particular urban area through use of population data for that urban area. </a:t>
            </a:r>
          </a:p>
          <a:p>
            <a:pPr algn="just"/>
            <a:r>
              <a:rPr lang="en-US" sz="20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58A4A96F-BD4F-ED0D-B547-A08EEFF3F723}"/>
              </a:ext>
            </a:extLst>
          </p:cNvPr>
          <p:cNvPicPr>
            <a:picLocks noChangeAspect="1"/>
          </p:cNvPicPr>
          <p:nvPr/>
        </p:nvPicPr>
        <p:blipFill>
          <a:blip r:embed="rId2"/>
          <a:stretch>
            <a:fillRect/>
          </a:stretch>
        </p:blipFill>
        <p:spPr>
          <a:xfrm>
            <a:off x="7966924" y="2490467"/>
            <a:ext cx="4076910" cy="2914800"/>
          </a:xfrm>
          <a:prstGeom prst="rect">
            <a:avLst/>
          </a:prstGeom>
        </p:spPr>
      </p:pic>
      <p:sp>
        <p:nvSpPr>
          <p:cNvPr id="6" name="TextBox 5">
            <a:extLst>
              <a:ext uri="{FF2B5EF4-FFF2-40B4-BE49-F238E27FC236}">
                <a16:creationId xmlns:a16="http://schemas.microsoft.com/office/drawing/2014/main" id="{0673CFF7-5099-1F1D-C8EC-2C5598123C53}"/>
              </a:ext>
            </a:extLst>
          </p:cNvPr>
          <p:cNvSpPr txBox="1"/>
          <p:nvPr/>
        </p:nvSpPr>
        <p:spPr>
          <a:xfrm>
            <a:off x="215899" y="2269341"/>
            <a:ext cx="7675033" cy="4093428"/>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This approach is </a:t>
            </a:r>
            <a:r>
              <a:rPr lang="en-US" sz="2000" b="1" dirty="0">
                <a:latin typeface="Arial" panose="020B0604020202020204" pitchFamily="34" charset="0"/>
                <a:cs typeface="Arial" panose="020B0604020202020204" pitchFamily="34" charset="0"/>
              </a:rPr>
              <a:t>usually used</a:t>
            </a:r>
            <a:r>
              <a:rPr lang="en-US" sz="2000" dirty="0">
                <a:latin typeface="Arial" panose="020B0604020202020204" pitchFamily="34" charset="0"/>
                <a:cs typeface="Arial" panose="020B0604020202020204" pitchFamily="34" charset="0"/>
              </a:rPr>
              <a:t> when: </a:t>
            </a: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local data are not available, </a:t>
            </a: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 cost to gather local information is prohibitive, or</a:t>
            </a: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 end-use of the data does not justify the cost of collecting detailed, site-specific data.</a:t>
            </a:r>
          </a:p>
          <a:p>
            <a:pPr algn="just"/>
            <a:r>
              <a:rPr lang="en-US" sz="2000" b="1" u="sng" dirty="0">
                <a:latin typeface="Arial" panose="020B0604020202020204" pitchFamily="34" charset="0"/>
                <a:cs typeface="Arial" panose="020B0604020202020204" pitchFamily="34" charset="0"/>
              </a:rPr>
              <a:t>Advantages</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An advantage of the top-down approach is that by utilizing readily available activity and emission data, it requires less resources. </a:t>
            </a:r>
          </a:p>
          <a:p>
            <a:pPr algn="just"/>
            <a:r>
              <a:rPr lang="en-US" sz="2000" b="1" u="sng" dirty="0">
                <a:latin typeface="Arial" panose="020B0604020202020204" pitchFamily="34" charset="0"/>
                <a:cs typeface="Arial" panose="020B0604020202020204" pitchFamily="34" charset="0"/>
              </a:rPr>
              <a:t>Disadvantages</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One potential challenge with this approach is that an emission estimate will lose some accuracy due to the uncertainty associated with the estimate, and to the representativeness of the estimate when extrapolated to the local level.</a:t>
            </a:r>
          </a:p>
        </p:txBody>
      </p:sp>
    </p:spTree>
    <p:extLst>
      <p:ext uri="{BB962C8B-B14F-4D97-AF65-F5344CB8AC3E}">
        <p14:creationId xmlns:p14="http://schemas.microsoft.com/office/powerpoint/2010/main" val="39376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5D3C19-98EA-4FA2-F0BA-8E9672382CD5}"/>
              </a:ext>
            </a:extLst>
          </p:cNvPr>
          <p:cNvSpPr>
            <a:spLocks noChangeArrowheads="1"/>
          </p:cNvSpPr>
          <p:nvPr/>
        </p:nvSpPr>
        <p:spPr bwMode="auto">
          <a:xfrm>
            <a:off x="124097" y="221508"/>
            <a:ext cx="116403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FF0000"/>
                </a:solidFill>
                <a:effectLst/>
                <a:latin typeface="Arial" panose="020B0604020202020204" pitchFamily="34" charset="0"/>
              </a:rPr>
              <a:t>A </a:t>
            </a:r>
            <a:r>
              <a:rPr kumimoji="0" lang="fr-FR" altLang="fr-FR" sz="2400" b="1" i="0" u="none" strike="noStrike" cap="none" normalizeH="0" baseline="0" dirty="0" err="1">
                <a:ln>
                  <a:noFill/>
                </a:ln>
                <a:solidFill>
                  <a:srgbClr val="FF0000"/>
                </a:solidFill>
                <a:effectLst/>
                <a:latin typeface="Arial" panose="020B0604020202020204" pitchFamily="34" charset="0"/>
              </a:rPr>
              <a:t>bottom</a:t>
            </a:r>
            <a:r>
              <a:rPr kumimoji="0" lang="fr-FR" altLang="fr-FR" sz="2400" b="1" i="0" u="none" strike="noStrike" cap="none" normalizeH="0" baseline="0" dirty="0">
                <a:ln>
                  <a:noFill/>
                </a:ln>
                <a:solidFill>
                  <a:srgbClr val="FF0000"/>
                </a:solidFill>
                <a:effectLst/>
                <a:latin typeface="Arial" panose="020B0604020202020204" pitchFamily="34" charset="0"/>
              </a:rPr>
              <a:t>-up </a:t>
            </a:r>
            <a:r>
              <a:rPr kumimoji="0" lang="fr-FR" altLang="fr-FR" sz="2400" b="1" i="0" u="none" strike="noStrike" cap="none" normalizeH="0" baseline="0" dirty="0" err="1">
                <a:ln>
                  <a:noFill/>
                </a:ln>
                <a:solidFill>
                  <a:srgbClr val="FF0000"/>
                </a:solidFill>
                <a:effectLst/>
                <a:latin typeface="Arial" panose="020B0604020202020204" pitchFamily="34" charset="0"/>
              </a:rPr>
              <a:t>approach</a:t>
            </a:r>
            <a:r>
              <a:rPr kumimoji="0" lang="fr-FR" altLang="fr-FR" sz="2400" b="1" i="0" u="none" strike="noStrike" cap="none" normalizeH="0" baseline="0" dirty="0">
                <a:ln>
                  <a:noFill/>
                </a:ln>
                <a:solidFill>
                  <a:srgbClr val="FF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It </a:t>
            </a:r>
            <a:r>
              <a:rPr kumimoji="0" lang="fr-FR" altLang="fr-FR" sz="2000" b="0" i="0" u="none" strike="noStrike" cap="none" normalizeH="0" baseline="0" dirty="0" err="1">
                <a:ln>
                  <a:noFill/>
                </a:ln>
                <a:solidFill>
                  <a:schemeClr val="tx1"/>
                </a:solidFill>
                <a:effectLst/>
                <a:latin typeface="Arial" panose="020B0604020202020204" pitchFamily="34" charset="0"/>
              </a:rPr>
              <a:t>estimates</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emissions</a:t>
            </a:r>
            <a:r>
              <a:rPr kumimoji="0" lang="fr-FR" altLang="fr-FR" sz="2000" b="0" i="0" u="none" strike="noStrike" cap="none" normalizeH="0" baseline="0" dirty="0">
                <a:ln>
                  <a:noFill/>
                </a:ln>
                <a:solidFill>
                  <a:schemeClr val="tx1"/>
                </a:solidFill>
                <a:effectLst/>
                <a:latin typeface="Arial" panose="020B0604020202020204" pitchFamily="34" charset="0"/>
              </a:rPr>
              <a:t> for the </a:t>
            </a:r>
            <a:r>
              <a:rPr kumimoji="0" lang="fr-FR" altLang="fr-FR" sz="2000" b="0" i="0" u="none" strike="noStrike" cap="none" normalizeH="0" baseline="0" dirty="0" err="1">
                <a:ln>
                  <a:noFill/>
                </a:ln>
                <a:solidFill>
                  <a:schemeClr val="tx1"/>
                </a:solidFill>
                <a:effectLst/>
                <a:latin typeface="Arial" panose="020B0604020202020204" pitchFamily="34" charset="0"/>
              </a:rPr>
              <a:t>individual</a:t>
            </a:r>
            <a:r>
              <a:rPr kumimoji="0" lang="fr-FR" altLang="fr-FR" sz="2000" b="0" i="0" u="none" strike="noStrike" cap="none" normalizeH="0" baseline="0" dirty="0">
                <a:ln>
                  <a:noFill/>
                </a:ln>
                <a:solidFill>
                  <a:schemeClr val="tx1"/>
                </a:solidFill>
                <a:effectLst/>
                <a:latin typeface="Arial" panose="020B0604020202020204" pitchFamily="34" charset="0"/>
              </a:rPr>
              <a:t> sources </a:t>
            </a:r>
            <a:r>
              <a:rPr kumimoji="0" lang="fr-FR" altLang="fr-FR" sz="2000" b="0" i="0" u="none" strike="noStrike" cap="none" normalizeH="0" baseline="0" dirty="0" err="1">
                <a:ln>
                  <a:noFill/>
                </a:ln>
                <a:solidFill>
                  <a:schemeClr val="tx1"/>
                </a:solidFill>
                <a:effectLst/>
                <a:latin typeface="Arial" panose="020B0604020202020204" pitchFamily="34" charset="0"/>
              </a:rPr>
              <a:t>that</a:t>
            </a:r>
            <a:r>
              <a:rPr kumimoji="0" lang="fr-FR" altLang="fr-FR" sz="2000" b="0" i="0" u="none" strike="noStrike" cap="none" normalizeH="0" baseline="0" dirty="0">
                <a:ln>
                  <a:noFill/>
                </a:ln>
                <a:solidFill>
                  <a:schemeClr val="tx1"/>
                </a:solidFill>
                <a:effectLst/>
                <a:latin typeface="Arial" panose="020B0604020202020204" pitchFamily="34" charset="0"/>
              </a:rPr>
              <a:t> are </a:t>
            </a:r>
            <a:r>
              <a:rPr kumimoji="0" lang="fr-FR" altLang="fr-FR" sz="2000" b="0" i="0" u="none" strike="noStrike" cap="none" normalizeH="0" baseline="0" dirty="0" err="1">
                <a:ln>
                  <a:noFill/>
                </a:ln>
                <a:solidFill>
                  <a:schemeClr val="tx1"/>
                </a:solidFill>
                <a:effectLst/>
                <a:latin typeface="Arial" panose="020B0604020202020204" pitchFamily="34" charset="0"/>
              </a:rPr>
              <a:t>present</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within</a:t>
            </a:r>
            <a:r>
              <a:rPr kumimoji="0" lang="fr-FR" altLang="fr-FR" sz="2000" b="0" i="0" u="none" strike="noStrike" cap="none" normalizeH="0" baseline="0" dirty="0">
                <a:ln>
                  <a:noFill/>
                </a:ln>
                <a:solidFill>
                  <a:schemeClr val="tx1"/>
                </a:solidFill>
                <a:effectLst/>
                <a:latin typeface="Arial" panose="020B0604020202020204" pitchFamily="34" charset="0"/>
              </a:rPr>
              <a:t> the area of </a:t>
            </a:r>
            <a:r>
              <a:rPr kumimoji="0" lang="fr-FR" altLang="fr-FR" sz="2000" b="0" i="0" u="none" strike="noStrike" cap="none" normalizeH="0" baseline="0" dirty="0" err="1">
                <a:ln>
                  <a:noFill/>
                </a:ln>
                <a:solidFill>
                  <a:schemeClr val="tx1"/>
                </a:solidFill>
                <a:effectLst/>
                <a:latin typeface="Arial" panose="020B0604020202020204" pitchFamily="34" charset="0"/>
              </a:rPr>
              <a:t>interest</a:t>
            </a:r>
            <a:r>
              <a:rPr kumimoji="0" lang="fr-FR" altLang="fr-FR" sz="2000" b="0" i="0" u="none" strike="noStrike" cap="none" normalizeH="0" baseline="0" dirty="0">
                <a:ln>
                  <a:noFill/>
                </a:ln>
                <a:solidFill>
                  <a:schemeClr val="tx1"/>
                </a:solidFill>
                <a:effectLst/>
                <a:latin typeface="Arial" panose="020B0604020202020204" pitchFamily="34" charset="0"/>
              </a:rPr>
              <a:t> (state or </a:t>
            </a:r>
            <a:r>
              <a:rPr kumimoji="0" lang="fr-FR" altLang="fr-FR" sz="2000" b="0" i="0" u="none" strike="noStrike" cap="none" normalizeH="0" baseline="0" dirty="0" err="1">
                <a:ln>
                  <a:noFill/>
                </a:ln>
                <a:solidFill>
                  <a:schemeClr val="tx1"/>
                </a:solidFill>
                <a:effectLst/>
                <a:latin typeface="Arial" panose="020B0604020202020204" pitchFamily="34" charset="0"/>
              </a:rPr>
              <a:t>county</a:t>
            </a:r>
            <a:r>
              <a:rPr kumimoji="0" lang="fr-FR" altLang="fr-FR" sz="2000" b="0" i="0" u="none" strike="noStrike" cap="none" normalizeH="0" baseline="0" dirty="0">
                <a:ln>
                  <a:noFill/>
                </a:ln>
                <a:solidFill>
                  <a:schemeClr val="tx1"/>
                </a:solidFill>
                <a:effectLst/>
                <a:latin typeface="Arial" panose="020B0604020202020204" pitchFamily="34" charset="0"/>
              </a:rPr>
              <a:t>, for </a:t>
            </a:r>
            <a:r>
              <a:rPr kumimoji="0" lang="fr-FR" altLang="fr-FR" sz="2000" b="0" i="0" u="none" strike="noStrike" cap="none" normalizeH="0" baseline="0" dirty="0" err="1">
                <a:ln>
                  <a:noFill/>
                </a:ln>
                <a:solidFill>
                  <a:schemeClr val="tx1"/>
                </a:solidFill>
                <a:effectLst/>
                <a:latin typeface="Arial" panose="020B0604020202020204" pitchFamily="34" charset="0"/>
              </a:rPr>
              <a:t>example</a:t>
            </a:r>
            <a:r>
              <a:rPr kumimoji="0" lang="fr-FR" altLang="fr-FR" sz="2000" b="0" i="0" u="none" strike="noStrike" cap="none" normalizeH="0" baseline="0" dirty="0">
                <a:ln>
                  <a:noFill/>
                </a:ln>
                <a:solidFill>
                  <a:schemeClr val="tx1"/>
                </a:solidFill>
                <a:effectLst/>
                <a:latin typeface="Arial" panose="020B0604020202020204" pitchFamily="34" charset="0"/>
              </a:rPr>
              <a:t>) and </a:t>
            </a:r>
            <a:r>
              <a:rPr kumimoji="0" lang="fr-FR" altLang="fr-FR" sz="2000" b="0" i="0" u="none" strike="noStrike" cap="none" normalizeH="0" baseline="0" dirty="0" err="1">
                <a:ln>
                  <a:noFill/>
                </a:ln>
                <a:solidFill>
                  <a:schemeClr val="tx1"/>
                </a:solidFill>
                <a:effectLst/>
                <a:latin typeface="Arial" panose="020B0604020202020204" pitchFamily="34" charset="0"/>
              </a:rPr>
              <a:t>then</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sums</a:t>
            </a:r>
            <a:r>
              <a:rPr kumimoji="0" lang="fr-FR" altLang="fr-FR" sz="2000" b="0" i="0" u="none" strike="noStrike" cap="none" normalizeH="0" baseline="0" dirty="0">
                <a:ln>
                  <a:noFill/>
                </a:ln>
                <a:solidFill>
                  <a:schemeClr val="tx1"/>
                </a:solidFill>
                <a:effectLst/>
                <a:latin typeface="Arial" panose="020B0604020202020204" pitchFamily="34" charset="0"/>
              </a:rPr>
              <a:t> all sources to </a:t>
            </a:r>
            <a:r>
              <a:rPr kumimoji="0" lang="fr-FR" altLang="fr-FR" sz="2000" b="0" i="0" u="none" strike="noStrike" cap="none" normalizeH="0" baseline="0" dirty="0" err="1">
                <a:ln>
                  <a:noFill/>
                </a:ln>
                <a:solidFill>
                  <a:schemeClr val="tx1"/>
                </a:solidFill>
                <a:effectLst/>
                <a:latin typeface="Arial" panose="020B0604020202020204" pitchFamily="34" charset="0"/>
              </a:rPr>
              <a:t>obtain</a:t>
            </a:r>
            <a:r>
              <a:rPr kumimoji="0" lang="fr-FR" altLang="fr-FR" sz="2000" b="0" i="0" u="none" strike="noStrike" cap="none" normalizeH="0" baseline="0" dirty="0">
                <a:ln>
                  <a:noFill/>
                </a:ln>
                <a:solidFill>
                  <a:schemeClr val="tx1"/>
                </a:solidFill>
                <a:effectLst/>
                <a:latin typeface="Arial" panose="020B0604020202020204" pitchFamily="34" charset="0"/>
              </a:rPr>
              <a:t> total </a:t>
            </a:r>
            <a:r>
              <a:rPr kumimoji="0" lang="fr-FR" altLang="fr-FR" sz="2000" b="0" i="0" u="none" strike="noStrike" cap="none" normalizeH="0" baseline="0" dirty="0" err="1">
                <a:ln>
                  <a:noFill/>
                </a:ln>
                <a:solidFill>
                  <a:schemeClr val="tx1"/>
                </a:solidFill>
                <a:effectLst/>
                <a:latin typeface="Arial" panose="020B0604020202020204" pitchFamily="34" charset="0"/>
              </a:rPr>
              <a:t>estimates</a:t>
            </a:r>
            <a:r>
              <a:rPr kumimoji="0" lang="fr-FR" altLang="fr-FR" sz="2000" b="0" i="0" u="none" strike="noStrike" cap="none" normalizeH="0" baseline="0" dirty="0">
                <a:ln>
                  <a:noFill/>
                </a:ln>
                <a:solidFill>
                  <a:schemeClr val="tx1"/>
                </a:solidFill>
                <a:effectLst/>
                <a:latin typeface="Arial" panose="020B0604020202020204" pitchFamily="34" charset="0"/>
              </a:rPr>
              <a:t> for the area of </a:t>
            </a:r>
            <a:r>
              <a:rPr kumimoji="0" lang="fr-FR" altLang="fr-FR" sz="2000" b="0" i="0" u="none" strike="noStrike" cap="none" normalizeH="0" baseline="0" dirty="0" err="1">
                <a:ln>
                  <a:noFill/>
                </a:ln>
                <a:solidFill>
                  <a:schemeClr val="tx1"/>
                </a:solidFill>
                <a:effectLst/>
                <a:latin typeface="Arial" panose="020B0604020202020204" pitchFamily="34" charset="0"/>
              </a:rPr>
              <a:t>interest</a:t>
            </a:r>
            <a:r>
              <a:rPr kumimoji="0" lang="fr-FR" altLang="fr-FR" sz="2000" b="0" i="0" u="none" strike="noStrike" cap="none" normalizeH="0" baseline="0" dirty="0">
                <a:ln>
                  <a:noFill/>
                </a:ln>
                <a:solidFill>
                  <a:schemeClr val="tx1"/>
                </a:solidFill>
                <a:effectLst/>
                <a:latin typeface="Arial" panose="020B0604020202020204" pitchFamily="34" charset="0"/>
              </a:rPr>
              <a:t>. This </a:t>
            </a:r>
            <a:r>
              <a:rPr kumimoji="0" lang="fr-FR" altLang="fr-FR" sz="2000" b="0" i="0" u="none" strike="noStrike" cap="none" normalizeH="0" baseline="0" dirty="0" err="1">
                <a:ln>
                  <a:noFill/>
                </a:ln>
                <a:solidFill>
                  <a:schemeClr val="tx1"/>
                </a:solidFill>
                <a:effectLst/>
                <a:latin typeface="Arial" panose="020B0604020202020204" pitchFamily="34" charset="0"/>
              </a:rPr>
              <a:t>method</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requires</a:t>
            </a:r>
            <a:r>
              <a:rPr kumimoji="0" lang="fr-FR" altLang="fr-FR" sz="2000" b="0" i="0" u="none" strike="noStrike" cap="none" normalizeH="0" baseline="0" dirty="0">
                <a:ln>
                  <a:noFill/>
                </a:ln>
                <a:solidFill>
                  <a:schemeClr val="tx1"/>
                </a:solidFill>
                <a:effectLst/>
                <a:latin typeface="Arial" panose="020B0604020202020204" pitchFamily="34" charset="0"/>
              </a:rPr>
              <a:t> more </a:t>
            </a:r>
            <a:r>
              <a:rPr kumimoji="0" lang="fr-FR" altLang="fr-FR" sz="2000" b="0" i="0" u="none" strike="noStrike" cap="none" normalizeH="0" baseline="0" dirty="0" err="1">
                <a:ln>
                  <a:noFill/>
                </a:ln>
                <a:solidFill>
                  <a:schemeClr val="tx1"/>
                </a:solidFill>
                <a:effectLst/>
                <a:latin typeface="Arial" panose="020B0604020202020204" pitchFamily="34" charset="0"/>
              </a:rPr>
              <a:t>resources</a:t>
            </a:r>
            <a:r>
              <a:rPr kumimoji="0" lang="fr-FR" altLang="fr-FR" sz="2000" b="0" i="0" u="none" strike="noStrike" cap="none" normalizeH="0" baseline="0" dirty="0">
                <a:ln>
                  <a:noFill/>
                </a:ln>
                <a:solidFill>
                  <a:schemeClr val="tx1"/>
                </a:solidFill>
                <a:effectLst/>
                <a:latin typeface="Arial" panose="020B0604020202020204" pitchFamily="34" charset="0"/>
              </a:rPr>
              <a:t> to </a:t>
            </a:r>
            <a:r>
              <a:rPr kumimoji="0" lang="fr-FR" altLang="fr-FR" sz="2000" b="0" i="0" u="none" strike="noStrike" cap="none" normalizeH="0" baseline="0" dirty="0" err="1">
                <a:ln>
                  <a:noFill/>
                </a:ln>
                <a:solidFill>
                  <a:schemeClr val="tx1"/>
                </a:solidFill>
                <a:effectLst/>
                <a:latin typeface="Arial" panose="020B0604020202020204" pitchFamily="34" charset="0"/>
              </a:rPr>
              <a:t>collect</a:t>
            </a:r>
            <a:r>
              <a:rPr kumimoji="0" lang="fr-FR" altLang="fr-FR" sz="2000" b="0" i="0" u="none" strike="noStrike" cap="none" normalizeH="0" baseline="0" dirty="0">
                <a:ln>
                  <a:noFill/>
                </a:ln>
                <a:solidFill>
                  <a:schemeClr val="tx1"/>
                </a:solidFill>
                <a:effectLst/>
                <a:latin typeface="Arial" panose="020B0604020202020204" pitchFamily="34" charset="0"/>
              </a:rPr>
              <a:t> the site-</a:t>
            </a:r>
            <a:r>
              <a:rPr kumimoji="0" lang="fr-FR" altLang="fr-FR" sz="2000" b="0" i="0" u="none" strike="noStrike" cap="none" normalizeH="0" baseline="0" dirty="0" err="1">
                <a:ln>
                  <a:noFill/>
                </a:ln>
                <a:solidFill>
                  <a:schemeClr val="tx1"/>
                </a:solidFill>
                <a:effectLst/>
                <a:latin typeface="Arial" panose="020B0604020202020204" pitchFamily="34" charset="0"/>
              </a:rPr>
              <a:t>specific</a:t>
            </a:r>
            <a:r>
              <a:rPr kumimoji="0" lang="fr-FR" altLang="fr-FR" sz="2000" b="0" i="0" u="none" strike="noStrike" cap="none" normalizeH="0" baseline="0" dirty="0">
                <a:ln>
                  <a:noFill/>
                </a:ln>
                <a:solidFill>
                  <a:schemeClr val="tx1"/>
                </a:solidFill>
                <a:effectLst/>
                <a:latin typeface="Arial" panose="020B0604020202020204" pitchFamily="34" charset="0"/>
              </a:rPr>
              <a:t> information (e.g., </a:t>
            </a:r>
            <a:r>
              <a:rPr kumimoji="0" lang="fr-FR" altLang="fr-FR" sz="2000" b="0" i="0" u="none" strike="noStrike" cap="none" normalizeH="0" baseline="0" dirty="0" err="1">
                <a:ln>
                  <a:noFill/>
                </a:ln>
                <a:solidFill>
                  <a:schemeClr val="tx1"/>
                </a:solidFill>
                <a:effectLst/>
                <a:latin typeface="Arial" panose="020B0604020202020204" pitchFamily="34" charset="0"/>
              </a:rPr>
              <a:t>emission</a:t>
            </a:r>
            <a:r>
              <a:rPr kumimoji="0" lang="fr-FR" altLang="fr-FR" sz="2000" b="0" i="0" u="none" strike="noStrike" cap="none" normalizeH="0" baseline="0" dirty="0">
                <a:ln>
                  <a:noFill/>
                </a:ln>
                <a:solidFill>
                  <a:schemeClr val="tx1"/>
                </a:solidFill>
                <a:effectLst/>
                <a:latin typeface="Arial" panose="020B0604020202020204" pitchFamily="34" charset="0"/>
              </a:rPr>
              <a:t> sources, </a:t>
            </a:r>
            <a:r>
              <a:rPr kumimoji="0" lang="fr-FR" altLang="fr-FR" sz="2000" b="0" i="0" u="none" strike="noStrike" cap="none" normalizeH="0" baseline="0" dirty="0" err="1">
                <a:ln>
                  <a:noFill/>
                </a:ln>
                <a:solidFill>
                  <a:schemeClr val="tx1"/>
                </a:solidFill>
                <a:effectLst/>
                <a:latin typeface="Arial" panose="020B0604020202020204" pitchFamily="34" charset="0"/>
              </a:rPr>
              <a:t>activity</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levels</a:t>
            </a:r>
            <a:r>
              <a:rPr kumimoji="0" lang="fr-FR" altLang="fr-FR" sz="2000" b="0" i="0" u="none" strike="noStrike" cap="none" normalizeH="0" baseline="0" dirty="0">
                <a:ln>
                  <a:noFill/>
                </a:ln>
                <a:solidFill>
                  <a:schemeClr val="tx1"/>
                </a:solidFill>
                <a:effectLst/>
                <a:latin typeface="Arial" panose="020B0604020202020204" pitchFamily="34" charset="0"/>
              </a:rPr>
              <a:t>, and </a:t>
            </a:r>
            <a:r>
              <a:rPr kumimoji="0" lang="fr-FR" altLang="fr-FR" sz="2000" b="0" i="0" u="none" strike="noStrike" cap="none" normalizeH="0" baseline="0" dirty="0" err="1">
                <a:ln>
                  <a:noFill/>
                </a:ln>
                <a:solidFill>
                  <a:schemeClr val="tx1"/>
                </a:solidFill>
                <a:effectLst/>
                <a:latin typeface="Arial" panose="020B0604020202020204" pitchFamily="34" charset="0"/>
              </a:rPr>
              <a:t>emission</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factors</a:t>
            </a:r>
            <a:r>
              <a:rPr kumimoji="0" lang="fr-FR" altLang="fr-FR" sz="2000" b="0" i="0" u="none" strike="noStrike" cap="none" normalizeH="0" baseline="0" dirty="0">
                <a:ln>
                  <a:noFill/>
                </a:ln>
                <a:solidFill>
                  <a:schemeClr val="tx1"/>
                </a:solidFill>
                <a:effectLst/>
                <a:latin typeface="Arial" panose="020B0604020202020204" pitchFamily="34" charset="0"/>
              </a:rPr>
              <a:t>). The </a:t>
            </a:r>
            <a:r>
              <a:rPr kumimoji="0" lang="fr-FR" altLang="fr-FR" sz="2000" b="0" i="0" u="none" strike="noStrike" cap="none" normalizeH="0" baseline="0" dirty="0" err="1">
                <a:ln>
                  <a:noFill/>
                </a:ln>
                <a:solidFill>
                  <a:schemeClr val="tx1"/>
                </a:solidFill>
                <a:effectLst/>
                <a:latin typeface="Arial" panose="020B0604020202020204" pitchFamily="34" charset="0"/>
              </a:rPr>
              <a:t>results</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however</a:t>
            </a:r>
            <a:r>
              <a:rPr kumimoji="0" lang="fr-FR" altLang="fr-FR" sz="2000" b="0" i="0" u="none" strike="noStrike" cap="none" normalizeH="0" baseline="0" dirty="0">
                <a:ln>
                  <a:noFill/>
                </a:ln>
                <a:solidFill>
                  <a:schemeClr val="tx1"/>
                </a:solidFill>
                <a:effectLst/>
                <a:latin typeface="Arial" panose="020B0604020202020204" pitchFamily="34" charset="0"/>
              </a:rPr>
              <a:t>; are </a:t>
            </a:r>
            <a:r>
              <a:rPr kumimoji="0" lang="fr-FR" altLang="fr-FR" sz="2000" b="0" i="0" u="none" strike="noStrike" cap="none" normalizeH="0" baseline="0" dirty="0" err="1">
                <a:ln>
                  <a:noFill/>
                </a:ln>
                <a:solidFill>
                  <a:schemeClr val="tx1"/>
                </a:solidFill>
                <a:effectLst/>
                <a:latin typeface="Arial" panose="020B0604020202020204" pitchFamily="34" charset="0"/>
              </a:rPr>
              <a:t>generally</a:t>
            </a:r>
            <a:r>
              <a:rPr kumimoji="0" lang="fr-FR" altLang="fr-FR" sz="2000" b="0" i="0" u="none" strike="noStrike" cap="none" normalizeH="0" baseline="0" dirty="0">
                <a:ln>
                  <a:noFill/>
                </a:ln>
                <a:solidFill>
                  <a:schemeClr val="tx1"/>
                </a:solidFill>
                <a:effectLst/>
                <a:latin typeface="Arial" panose="020B0604020202020204" pitchFamily="34" charset="0"/>
              </a:rPr>
              <a:t> more </a:t>
            </a:r>
            <a:r>
              <a:rPr kumimoji="0" lang="fr-FR" altLang="fr-FR" sz="2000" b="0" i="0" u="none" strike="noStrike" cap="none" normalizeH="0" baseline="0" dirty="0" err="1">
                <a:ln>
                  <a:noFill/>
                </a:ln>
                <a:solidFill>
                  <a:schemeClr val="tx1"/>
                </a:solidFill>
                <a:effectLst/>
                <a:latin typeface="Arial" panose="020B0604020202020204" pitchFamily="34" charset="0"/>
              </a:rPr>
              <a:t>accurate</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than</a:t>
            </a:r>
            <a:r>
              <a:rPr kumimoji="0" lang="fr-FR" altLang="fr-FR" sz="2000" b="0" i="0" u="none" strike="noStrike" cap="none" normalizeH="0" baseline="0" dirty="0">
                <a:ln>
                  <a:noFill/>
                </a:ln>
                <a:solidFill>
                  <a:schemeClr val="tx1"/>
                </a:solidFill>
                <a:effectLst/>
                <a:latin typeface="Arial" panose="020B0604020202020204" pitchFamily="34" charset="0"/>
              </a:rPr>
              <a:t> a top-down </a:t>
            </a:r>
            <a:r>
              <a:rPr kumimoji="0" lang="fr-FR" altLang="fr-FR" sz="2000" b="0" i="0" u="none" strike="noStrike" cap="none" normalizeH="0" baseline="0" dirty="0" err="1">
                <a:ln>
                  <a:noFill/>
                </a:ln>
                <a:solidFill>
                  <a:schemeClr val="tx1"/>
                </a:solidFill>
                <a:effectLst/>
                <a:latin typeface="Arial" panose="020B0604020202020204" pitchFamily="34" charset="0"/>
              </a:rPr>
              <a:t>approach</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because</a:t>
            </a:r>
            <a:r>
              <a:rPr kumimoji="0" lang="fr-FR" altLang="fr-FR" sz="2000" b="0" i="0" u="none" strike="noStrike" cap="none" normalizeH="0" baseline="0" dirty="0">
                <a:ln>
                  <a:noFill/>
                </a:ln>
                <a:solidFill>
                  <a:schemeClr val="tx1"/>
                </a:solidFill>
                <a:effectLst/>
                <a:latin typeface="Arial" panose="020B0604020202020204" pitchFamily="34" charset="0"/>
              </a:rPr>
              <a:t> data are </a:t>
            </a:r>
            <a:r>
              <a:rPr kumimoji="0" lang="fr-FR" altLang="fr-FR" sz="2000" b="0" i="0" u="none" strike="noStrike" cap="none" normalizeH="0" baseline="0" dirty="0" err="1">
                <a:ln>
                  <a:noFill/>
                </a:ln>
                <a:solidFill>
                  <a:schemeClr val="tx1"/>
                </a:solidFill>
                <a:effectLst/>
                <a:latin typeface="Arial" panose="020B0604020202020204" pitchFamily="34" charset="0"/>
              </a:rPr>
              <a:t>collected</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directly</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from</a:t>
            </a:r>
            <a:r>
              <a:rPr kumimoji="0" lang="fr-FR" altLang="fr-FR" sz="2000" b="0" i="0" u="none" strike="noStrike" cap="none" normalizeH="0" baseline="0" dirty="0">
                <a:ln>
                  <a:noFill/>
                </a:ln>
                <a:solidFill>
                  <a:schemeClr val="tx1"/>
                </a:solidFill>
                <a:effectLst/>
                <a:latin typeface="Arial" panose="020B0604020202020204" pitchFamily="34" charset="0"/>
              </a:rPr>
              <a:t> the </a:t>
            </a:r>
            <a:r>
              <a:rPr kumimoji="0" lang="fr-FR" altLang="fr-FR" sz="2000" b="0" i="0" u="none" strike="noStrike" cap="none" normalizeH="0" baseline="0" dirty="0" err="1">
                <a:ln>
                  <a:noFill/>
                </a:ln>
                <a:solidFill>
                  <a:schemeClr val="tx1"/>
                </a:solidFill>
                <a:effectLst/>
                <a:latin typeface="Arial" panose="020B0604020202020204" pitchFamily="34" charset="0"/>
              </a:rPr>
              <a:t>individual</a:t>
            </a:r>
            <a:r>
              <a:rPr kumimoji="0" lang="fr-FR" altLang="fr-FR" sz="2000" b="0" i="0" u="none" strike="noStrike" cap="none" normalizeH="0" baseline="0" dirty="0">
                <a:ln>
                  <a:noFill/>
                </a:ln>
                <a:solidFill>
                  <a:schemeClr val="tx1"/>
                </a:solidFill>
                <a:effectLst/>
                <a:latin typeface="Arial" panose="020B0604020202020204" pitchFamily="34" charset="0"/>
              </a:rPr>
              <a:t> sources.</a:t>
            </a:r>
          </a:p>
        </p:txBody>
      </p:sp>
      <p:pic>
        <p:nvPicPr>
          <p:cNvPr id="4098" name="Picture 2">
            <a:extLst>
              <a:ext uri="{FF2B5EF4-FFF2-40B4-BE49-F238E27FC236}">
                <a16:creationId xmlns:a16="http://schemas.microsoft.com/office/drawing/2014/main" id="{DE44258F-C4BC-FB09-F6AC-DD0966446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33" y="2968655"/>
            <a:ext cx="4546285" cy="32420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6D2DAC-4E36-653F-6102-8009D988F586}"/>
              </a:ext>
            </a:extLst>
          </p:cNvPr>
          <p:cNvSpPr txBox="1"/>
          <p:nvPr/>
        </p:nvSpPr>
        <p:spPr>
          <a:xfrm>
            <a:off x="194733" y="2673625"/>
            <a:ext cx="7213600"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This </a:t>
            </a:r>
            <a:r>
              <a:rPr kumimoji="0" lang="fr-FR" altLang="fr-FR" sz="2000" b="0" i="0" u="none" strike="noStrike" cap="none" normalizeH="0" baseline="0" dirty="0" err="1">
                <a:ln>
                  <a:noFill/>
                </a:ln>
                <a:solidFill>
                  <a:schemeClr val="tx1"/>
                </a:solidFill>
                <a:effectLst/>
                <a:latin typeface="Arial" panose="020B0604020202020204" pitchFamily="34" charset="0"/>
              </a:rPr>
              <a:t>approach</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is</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1" i="0" u="none" strike="noStrike" cap="none" normalizeH="0" baseline="0" dirty="0" err="1">
                <a:ln>
                  <a:noFill/>
                </a:ln>
                <a:solidFill>
                  <a:schemeClr val="tx1"/>
                </a:solidFill>
                <a:effectLst/>
                <a:latin typeface="Arial" panose="020B0604020202020204" pitchFamily="34" charset="0"/>
              </a:rPr>
              <a:t>usually</a:t>
            </a:r>
            <a:r>
              <a:rPr kumimoji="0" lang="fr-FR" altLang="fr-FR" sz="2000" b="1" i="0" u="none" strike="noStrike" cap="none" normalizeH="0" baseline="0" dirty="0">
                <a:ln>
                  <a:noFill/>
                </a:ln>
                <a:solidFill>
                  <a:schemeClr val="tx1"/>
                </a:solidFill>
                <a:effectLst/>
                <a:latin typeface="Arial" panose="020B0604020202020204" pitchFamily="34" charset="0"/>
              </a:rPr>
              <a:t> </a:t>
            </a:r>
            <a:r>
              <a:rPr kumimoji="0" lang="fr-FR" altLang="fr-FR" sz="2000" b="1" i="0" u="none" strike="noStrike" cap="none" normalizeH="0" baseline="0" dirty="0" err="1">
                <a:ln>
                  <a:noFill/>
                </a:ln>
                <a:solidFill>
                  <a:schemeClr val="tx1"/>
                </a:solidFill>
                <a:effectLst/>
                <a:latin typeface="Arial" panose="020B0604020202020204" pitchFamily="34" charset="0"/>
              </a:rPr>
              <a:t>used</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when</a:t>
            </a:r>
            <a:r>
              <a:rPr kumimoji="0" lang="fr-FR" altLang="fr-FR"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chemeClr val="tx1"/>
                </a:solidFill>
                <a:effectLst/>
                <a:latin typeface="Arial" panose="020B0604020202020204" pitchFamily="34" charset="0"/>
              </a:rPr>
              <a:t>source/</a:t>
            </a:r>
            <a:r>
              <a:rPr kumimoji="0" lang="fr-FR" altLang="fr-FR" sz="2000" b="0" i="0" u="none" strike="noStrike" cap="none" normalizeH="0" baseline="0" dirty="0" err="1">
                <a:ln>
                  <a:noFill/>
                </a:ln>
                <a:solidFill>
                  <a:schemeClr val="tx1"/>
                </a:solidFill>
                <a:effectLst/>
                <a:latin typeface="Arial" panose="020B0604020202020204" pitchFamily="34" charset="0"/>
              </a:rPr>
              <a:t>category-specific</a:t>
            </a:r>
            <a:r>
              <a:rPr kumimoji="0" lang="fr-FR" altLang="fr-FR" sz="2000" b="0" i="0" u="none" strike="noStrike" cap="none" normalizeH="0" baseline="0" dirty="0">
                <a:ln>
                  <a:noFill/>
                </a:ln>
                <a:solidFill>
                  <a:schemeClr val="tx1"/>
                </a:solidFill>
                <a:effectLst/>
                <a:latin typeface="Arial" panose="020B0604020202020204" pitchFamily="34" charset="0"/>
              </a:rPr>
              <a:t> data are </a:t>
            </a:r>
            <a:r>
              <a:rPr kumimoji="0" lang="fr-FR" altLang="fr-FR" sz="2000" b="0" i="0" u="none" strike="noStrike" cap="none" normalizeH="0" baseline="0" dirty="0" err="1">
                <a:ln>
                  <a:noFill/>
                </a:ln>
                <a:solidFill>
                  <a:schemeClr val="tx1"/>
                </a:solidFill>
                <a:effectLst/>
                <a:latin typeface="Arial" panose="020B0604020202020204" pitchFamily="34" charset="0"/>
              </a:rPr>
              <a:t>available</a:t>
            </a:r>
            <a:r>
              <a:rPr kumimoji="0" lang="fr-FR" altLang="fr-FR" sz="2000" b="0" i="0" u="none" strike="noStrike" cap="none" normalizeH="0" baseline="0" dirty="0">
                <a:ln>
                  <a:noFill/>
                </a:ln>
                <a:solidFill>
                  <a:schemeClr val="tx1"/>
                </a:solidFill>
                <a:effectLst/>
                <a:latin typeface="Arial" panose="020B0604020202020204" pitchFamily="34" charset="0"/>
              </a:rPr>
              <a:t> and/or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chemeClr val="tx1"/>
                </a:solidFill>
                <a:effectLst/>
                <a:latin typeface="Arial" panose="020B0604020202020204" pitchFamily="34" charset="0"/>
              </a:rPr>
              <a:t>the end use </a:t>
            </a:r>
            <a:r>
              <a:rPr kumimoji="0" lang="fr-FR" altLang="fr-FR" sz="2000" b="0" i="0" u="none" strike="noStrike" cap="none" normalizeH="0" baseline="0" dirty="0" err="1">
                <a:ln>
                  <a:noFill/>
                </a:ln>
                <a:solidFill>
                  <a:schemeClr val="tx1"/>
                </a:solidFill>
                <a:effectLst/>
                <a:latin typeface="Arial" panose="020B0604020202020204" pitchFamily="34" charset="0"/>
              </a:rPr>
              <a:t>inventory</a:t>
            </a:r>
            <a:r>
              <a:rPr kumimoji="0" lang="fr-FR" altLang="fr-FR" sz="2000" b="0" i="0" u="none" strike="noStrike" cap="none" normalizeH="0" baseline="0" dirty="0">
                <a:ln>
                  <a:noFill/>
                </a:ln>
                <a:solidFill>
                  <a:schemeClr val="tx1"/>
                </a:solidFill>
                <a:effectLst/>
                <a:latin typeface="Arial" panose="020B0604020202020204" pitchFamily="34" charset="0"/>
              </a:rPr>
              <a:t> justifies the </a:t>
            </a:r>
            <a:r>
              <a:rPr kumimoji="0" lang="fr-FR" altLang="fr-FR" sz="2000" b="0" i="0" u="none" strike="noStrike" cap="none" normalizeH="0" baseline="0" dirty="0" err="1">
                <a:ln>
                  <a:noFill/>
                </a:ln>
                <a:solidFill>
                  <a:schemeClr val="tx1"/>
                </a:solidFill>
                <a:effectLst/>
                <a:latin typeface="Arial" panose="020B0604020202020204" pitchFamily="34" charset="0"/>
              </a:rPr>
              <a:t>cost</a:t>
            </a:r>
            <a:r>
              <a:rPr kumimoji="0" lang="fr-FR" altLang="fr-FR" sz="2000" b="0" i="0" u="none" strike="noStrike" cap="none" normalizeH="0" baseline="0" dirty="0">
                <a:ln>
                  <a:noFill/>
                </a:ln>
                <a:solidFill>
                  <a:schemeClr val="tx1"/>
                </a:solidFill>
                <a:effectLst/>
                <a:latin typeface="Arial" panose="020B0604020202020204" pitchFamily="34" charset="0"/>
              </a:rPr>
              <a:t> of </a:t>
            </a:r>
            <a:r>
              <a:rPr kumimoji="0" lang="fr-FR" altLang="fr-FR" sz="2000" b="0" i="0" u="none" strike="noStrike" cap="none" normalizeH="0" baseline="0" dirty="0" err="1">
                <a:ln>
                  <a:noFill/>
                </a:ln>
                <a:solidFill>
                  <a:schemeClr val="tx1"/>
                </a:solidFill>
                <a:effectLst/>
                <a:latin typeface="Arial" panose="020B0604020202020204" pitchFamily="34" charset="0"/>
              </a:rPr>
              <a:t>collecting</a:t>
            </a:r>
            <a:r>
              <a:rPr kumimoji="0" lang="fr-FR" altLang="fr-FR" sz="2000" b="0" i="0" u="none" strike="noStrike" cap="none" normalizeH="0" baseline="0" dirty="0">
                <a:ln>
                  <a:noFill/>
                </a:ln>
                <a:solidFill>
                  <a:schemeClr val="tx1"/>
                </a:solidFill>
                <a:effectLst/>
                <a:latin typeface="Arial" panose="020B0604020202020204" pitchFamily="34" charset="0"/>
              </a:rPr>
              <a:t> site-</a:t>
            </a:r>
            <a:r>
              <a:rPr kumimoji="0" lang="fr-FR" altLang="fr-FR" sz="2000" b="0" i="0" u="none" strike="noStrike" cap="none" normalizeH="0" baseline="0" dirty="0" err="1">
                <a:ln>
                  <a:noFill/>
                </a:ln>
                <a:solidFill>
                  <a:schemeClr val="tx1"/>
                </a:solidFill>
                <a:effectLst/>
                <a:latin typeface="Arial" panose="020B0604020202020204" pitchFamily="34" charset="0"/>
              </a:rPr>
              <a:t>specific</a:t>
            </a:r>
            <a:r>
              <a:rPr kumimoji="0" lang="fr-FR" altLang="fr-FR" sz="2000" b="0" i="0" u="none" strike="noStrike" cap="none" normalizeH="0" baseline="0" dirty="0">
                <a:ln>
                  <a:noFill/>
                </a:ln>
                <a:solidFill>
                  <a:schemeClr val="tx1"/>
                </a:solidFill>
                <a:effectLst/>
                <a:latin typeface="Arial" panose="020B0604020202020204" pitchFamily="34" charset="0"/>
              </a:rPr>
              <a:t> data.</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sng" strike="noStrike" cap="none" normalizeH="0" baseline="0" dirty="0" err="1">
                <a:ln>
                  <a:noFill/>
                </a:ln>
                <a:solidFill>
                  <a:schemeClr val="tx1"/>
                </a:solidFill>
                <a:effectLst/>
                <a:latin typeface="Arial" panose="020B0604020202020204" pitchFamily="34" charset="0"/>
              </a:rPr>
              <a:t>Advantages</a:t>
            </a:r>
            <a:endParaRPr kumimoji="0" lang="fr-FR" altLang="fr-F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An </a:t>
            </a:r>
            <a:r>
              <a:rPr kumimoji="0" lang="fr-FR" altLang="fr-FR" sz="2000" b="0" i="0" u="none" strike="noStrike" cap="none" normalizeH="0" baseline="0" dirty="0" err="1">
                <a:ln>
                  <a:noFill/>
                </a:ln>
                <a:solidFill>
                  <a:schemeClr val="tx1"/>
                </a:solidFill>
                <a:effectLst/>
                <a:latin typeface="Arial" panose="020B0604020202020204" pitchFamily="34" charset="0"/>
              </a:rPr>
              <a:t>advantage</a:t>
            </a:r>
            <a:r>
              <a:rPr kumimoji="0" lang="fr-FR" altLang="fr-FR" sz="2000" b="0" i="0" u="none" strike="noStrike" cap="none" normalizeH="0" baseline="0" dirty="0">
                <a:ln>
                  <a:noFill/>
                </a:ln>
                <a:solidFill>
                  <a:schemeClr val="tx1"/>
                </a:solidFill>
                <a:effectLst/>
                <a:latin typeface="Arial" panose="020B0604020202020204" pitchFamily="34" charset="0"/>
              </a:rPr>
              <a:t> of the </a:t>
            </a:r>
            <a:r>
              <a:rPr kumimoji="0" lang="fr-FR" altLang="fr-FR" sz="2000" b="0" i="0" u="none" strike="noStrike" cap="none" normalizeH="0" baseline="0" dirty="0" err="1">
                <a:ln>
                  <a:noFill/>
                </a:ln>
                <a:solidFill>
                  <a:schemeClr val="tx1"/>
                </a:solidFill>
                <a:effectLst/>
                <a:latin typeface="Arial" panose="020B0604020202020204" pitchFamily="34" charset="0"/>
              </a:rPr>
              <a:t>bottom</a:t>
            </a:r>
            <a:r>
              <a:rPr kumimoji="0" lang="fr-FR" altLang="fr-FR" sz="2000" b="0" i="0" u="none" strike="noStrike" cap="none" normalizeH="0" baseline="0" dirty="0">
                <a:ln>
                  <a:noFill/>
                </a:ln>
                <a:solidFill>
                  <a:schemeClr val="tx1"/>
                </a:solidFill>
                <a:effectLst/>
                <a:latin typeface="Arial" panose="020B0604020202020204" pitchFamily="34" charset="0"/>
              </a:rPr>
              <a:t>-up </a:t>
            </a:r>
            <a:r>
              <a:rPr kumimoji="0" lang="fr-FR" altLang="fr-FR" sz="2000" b="0" i="0" u="none" strike="noStrike" cap="none" normalizeH="0" baseline="0" dirty="0" err="1">
                <a:ln>
                  <a:noFill/>
                </a:ln>
                <a:solidFill>
                  <a:schemeClr val="tx1"/>
                </a:solidFill>
                <a:effectLst/>
                <a:latin typeface="Arial" panose="020B0604020202020204" pitchFamily="34" charset="0"/>
              </a:rPr>
              <a:t>approach</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is</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that</a:t>
            </a:r>
            <a:r>
              <a:rPr kumimoji="0" lang="fr-FR" altLang="fr-FR" sz="2000" b="0" i="0" u="none" strike="noStrike" cap="none" normalizeH="0" baseline="0" dirty="0">
                <a:ln>
                  <a:noFill/>
                </a:ln>
                <a:solidFill>
                  <a:schemeClr val="tx1"/>
                </a:solidFill>
                <a:effectLst/>
                <a:latin typeface="Arial" panose="020B0604020202020204" pitchFamily="34" charset="0"/>
              </a:rPr>
              <a:t> the </a:t>
            </a:r>
            <a:r>
              <a:rPr kumimoji="0" lang="fr-FR" altLang="fr-FR" sz="2000" b="0" i="0" u="none" strike="noStrike" cap="none" normalizeH="0" baseline="0" dirty="0" err="1">
                <a:ln>
                  <a:noFill/>
                </a:ln>
                <a:solidFill>
                  <a:schemeClr val="tx1"/>
                </a:solidFill>
                <a:effectLst/>
                <a:latin typeface="Arial" panose="020B0604020202020204" pitchFamily="34" charset="0"/>
              </a:rPr>
              <a:t>accuracy</a:t>
            </a:r>
            <a:r>
              <a:rPr kumimoji="0" lang="fr-FR" altLang="fr-FR" sz="2000" b="0" i="0" u="none" strike="noStrike" cap="none" normalizeH="0" baseline="0" dirty="0">
                <a:ln>
                  <a:noFill/>
                </a:ln>
                <a:solidFill>
                  <a:schemeClr val="tx1"/>
                </a:solidFill>
                <a:effectLst/>
                <a:latin typeface="Arial" panose="020B0604020202020204" pitchFamily="34" charset="0"/>
              </a:rPr>
              <a:t> of the </a:t>
            </a:r>
            <a:r>
              <a:rPr kumimoji="0" lang="fr-FR" altLang="fr-FR" sz="2000" b="0" i="0" u="none" strike="noStrike" cap="none" normalizeH="0" baseline="0" dirty="0" err="1">
                <a:ln>
                  <a:noFill/>
                </a:ln>
                <a:solidFill>
                  <a:schemeClr val="tx1"/>
                </a:solidFill>
                <a:effectLst/>
                <a:latin typeface="Arial" panose="020B0604020202020204" pitchFamily="34" charset="0"/>
              </a:rPr>
              <a:t>inventory</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will</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be</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greatly</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enhanced</a:t>
            </a:r>
            <a:r>
              <a:rPr kumimoji="0" lang="fr-FR" altLang="fr-FR" sz="2000" b="0" i="0" u="none" strike="noStrike" cap="none" normalizeH="0" baseline="0" dirty="0">
                <a:ln>
                  <a:noFill/>
                </a:ln>
                <a:solidFill>
                  <a:schemeClr val="tx1"/>
                </a:solidFill>
                <a:effectLst/>
                <a:latin typeface="Arial" panose="020B0604020202020204" pitchFamily="34" charset="0"/>
              </a:rPr>
              <a:t> (if all the sources </a:t>
            </a:r>
            <a:r>
              <a:rPr kumimoji="0" lang="fr-FR" altLang="fr-FR" sz="2000" b="0" i="0" u="none" strike="noStrike" cap="none" normalizeH="0" baseline="0" dirty="0" err="1">
                <a:ln>
                  <a:noFill/>
                </a:ln>
                <a:solidFill>
                  <a:schemeClr val="tx1"/>
                </a:solidFill>
                <a:effectLst/>
                <a:latin typeface="Arial" panose="020B0604020202020204" pitchFamily="34" charset="0"/>
              </a:rPr>
              <a:t>within</a:t>
            </a:r>
            <a:r>
              <a:rPr kumimoji="0" lang="fr-FR" altLang="fr-FR" sz="2000" b="0" i="0" u="none" strike="noStrike" cap="none" normalizeH="0" baseline="0" dirty="0">
                <a:ln>
                  <a:noFill/>
                </a:ln>
                <a:solidFill>
                  <a:schemeClr val="tx1"/>
                </a:solidFill>
                <a:effectLst/>
                <a:latin typeface="Arial" panose="020B0604020202020204" pitchFamily="34" charset="0"/>
              </a:rPr>
              <a:t> the area are </a:t>
            </a:r>
            <a:r>
              <a:rPr kumimoji="0" lang="fr-FR" altLang="fr-FR" sz="2000" b="0" i="0" u="none" strike="noStrike" cap="none" normalizeH="0" baseline="0" dirty="0" err="1">
                <a:ln>
                  <a:noFill/>
                </a:ln>
                <a:solidFill>
                  <a:schemeClr val="tx1"/>
                </a:solidFill>
                <a:effectLst/>
                <a:latin typeface="Arial" panose="020B0604020202020204" pitchFamily="34" charset="0"/>
              </a:rPr>
              <a:t>identified</a:t>
            </a:r>
            <a:r>
              <a:rPr kumimoji="0" lang="fr-FR" altLang="fr-FR" sz="2000" b="0" i="0" u="none" strike="noStrike" cap="none" normalizeH="0" baseline="0" dirty="0">
                <a:ln>
                  <a:noFill/>
                </a:ln>
                <a:solidFill>
                  <a:schemeClr val="tx1"/>
                </a:solidFill>
                <a:effectLst/>
                <a:latin typeface="Arial" panose="020B0604020202020204" pitchFamily="34" charset="0"/>
              </a:rPr>
              <a:t> and </a:t>
            </a:r>
            <a:r>
              <a:rPr kumimoji="0" lang="fr-FR" altLang="fr-FR" sz="2000" b="0" i="0" u="none" strike="noStrike" cap="none" normalizeH="0" baseline="0" dirty="0" err="1">
                <a:ln>
                  <a:noFill/>
                </a:ln>
                <a:solidFill>
                  <a:schemeClr val="tx1"/>
                </a:solidFill>
                <a:effectLst/>
                <a:latin typeface="Arial" panose="020B0604020202020204" pitchFamily="34" charset="0"/>
              </a:rPr>
              <a:t>estimated</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accurately</a:t>
            </a:r>
            <a:r>
              <a:rPr kumimoji="0" lang="fr-FR" altLang="fr-FR"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sng" strike="noStrike" cap="none" normalizeH="0" baseline="0" dirty="0" err="1">
                <a:ln>
                  <a:noFill/>
                </a:ln>
                <a:solidFill>
                  <a:schemeClr val="tx1"/>
                </a:solidFill>
                <a:effectLst/>
                <a:latin typeface="Arial" panose="020B0604020202020204" pitchFamily="34" charset="0"/>
              </a:rPr>
              <a:t>Disadvantages</a:t>
            </a:r>
            <a:endParaRPr kumimoji="0" lang="fr-FR" altLang="fr-F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One </a:t>
            </a:r>
            <a:r>
              <a:rPr kumimoji="0" lang="fr-FR" altLang="fr-FR" sz="2000" b="0" i="0" u="none" strike="noStrike" cap="none" normalizeH="0" baseline="0" dirty="0" err="1">
                <a:ln>
                  <a:noFill/>
                </a:ln>
                <a:solidFill>
                  <a:schemeClr val="tx1"/>
                </a:solidFill>
                <a:effectLst/>
                <a:latin typeface="Arial" panose="020B0604020202020204" pitchFamily="34" charset="0"/>
              </a:rPr>
              <a:t>potential</a:t>
            </a:r>
            <a:r>
              <a:rPr kumimoji="0" lang="fr-FR" altLang="fr-FR" sz="2000" b="0" i="0" u="none" strike="noStrike" cap="none" normalizeH="0" baseline="0" dirty="0">
                <a:ln>
                  <a:noFill/>
                </a:ln>
                <a:solidFill>
                  <a:schemeClr val="tx1"/>
                </a:solidFill>
                <a:effectLst/>
                <a:latin typeface="Arial" panose="020B0604020202020204" pitchFamily="34" charset="0"/>
              </a:rPr>
              <a:t> challenge </a:t>
            </a:r>
            <a:r>
              <a:rPr kumimoji="0" lang="fr-FR" altLang="fr-FR" sz="2000" b="0" i="0" u="none" strike="noStrike" cap="none" normalizeH="0" baseline="0" dirty="0" err="1">
                <a:ln>
                  <a:noFill/>
                </a:ln>
                <a:solidFill>
                  <a:schemeClr val="tx1"/>
                </a:solidFill>
                <a:effectLst/>
                <a:latin typeface="Arial" panose="020B0604020202020204" pitchFamily="34" charset="0"/>
              </a:rPr>
              <a:t>with</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this</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approach</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is</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that</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it</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requires</a:t>
            </a:r>
            <a:r>
              <a:rPr kumimoji="0" lang="fr-FR" altLang="fr-FR" sz="2000" b="0" i="0" u="none" strike="noStrike" cap="none" normalizeH="0" baseline="0" dirty="0">
                <a:ln>
                  <a:noFill/>
                </a:ln>
                <a:solidFill>
                  <a:schemeClr val="tx1"/>
                </a:solidFill>
                <a:effectLst/>
                <a:latin typeface="Arial" panose="020B0604020202020204" pitchFamily="34" charset="0"/>
              </a:rPr>
              <a:t> more </a:t>
            </a:r>
            <a:r>
              <a:rPr kumimoji="0" lang="fr-FR" altLang="fr-FR" sz="2000" b="0" i="0" u="none" strike="noStrike" cap="none" normalizeH="0" baseline="0" dirty="0" err="1">
                <a:ln>
                  <a:noFill/>
                </a:ln>
                <a:solidFill>
                  <a:schemeClr val="tx1"/>
                </a:solidFill>
                <a:effectLst/>
                <a:latin typeface="Arial" panose="020B0604020202020204" pitchFamily="34" charset="0"/>
              </a:rPr>
              <a:t>resources</a:t>
            </a:r>
            <a:r>
              <a:rPr kumimoji="0" lang="fr-FR" altLang="fr-FR" sz="2000" b="0" i="0" u="none" strike="noStrike" cap="none" normalizeH="0" baseline="0" dirty="0">
                <a:ln>
                  <a:noFill/>
                </a:ln>
                <a:solidFill>
                  <a:schemeClr val="tx1"/>
                </a:solidFill>
                <a:effectLst/>
                <a:latin typeface="Arial" panose="020B0604020202020204" pitchFamily="34" charset="0"/>
              </a:rPr>
              <a:t> (e.g., time, money).</a:t>
            </a:r>
            <a:endParaRPr lang="fr-FR" sz="2000" dirty="0"/>
          </a:p>
        </p:txBody>
      </p:sp>
    </p:spTree>
    <p:extLst>
      <p:ext uri="{BB962C8B-B14F-4D97-AF65-F5344CB8AC3E}">
        <p14:creationId xmlns:p14="http://schemas.microsoft.com/office/powerpoint/2010/main" val="283339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10054-546A-C148-96ED-F78BFF6D3CD0}"/>
              </a:ext>
            </a:extLst>
          </p:cNvPr>
          <p:cNvSpPr txBox="1"/>
          <p:nvPr/>
        </p:nvSpPr>
        <p:spPr>
          <a:xfrm>
            <a:off x="800101" y="140669"/>
            <a:ext cx="11120966" cy="646331"/>
          </a:xfrm>
          <a:prstGeom prst="rect">
            <a:avLst/>
          </a:prstGeom>
          <a:noFill/>
        </p:spPr>
        <p:txBody>
          <a:bodyPr wrap="square">
            <a:spAutoFit/>
          </a:bodyPr>
          <a:lstStyle/>
          <a:p>
            <a:pPr>
              <a:buClr>
                <a:srgbClr val="000000"/>
              </a:buClr>
              <a:buSzPts val="3200"/>
              <a:defRPr/>
            </a:pPr>
            <a:r>
              <a:rPr lang="en-US" sz="3600" b="1" kern="0" dirty="0">
                <a:solidFill>
                  <a:srgbClr val="000000"/>
                </a:solidFill>
                <a:latin typeface="Calibri" panose="020F0502020204030204" pitchFamily="34" charset="0"/>
                <a:ea typeface="Calibri"/>
                <a:cs typeface="Calibri" panose="020F0502020204030204" pitchFamily="34" charset="0"/>
                <a:sym typeface="Calibri"/>
              </a:rPr>
              <a:t>4</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Activity data</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b="1" kern="0" dirty="0">
                <a:solidFill>
                  <a:srgbClr val="000000"/>
                </a:solidFill>
                <a:latin typeface="Calibri" panose="020F0502020204030204" pitchFamily="34" charset="0"/>
                <a:cs typeface="Calibri" panose="020F0502020204030204" pitchFamily="34" charset="0"/>
                <a:sym typeface="Arial"/>
              </a:rPr>
              <a:t>and</a:t>
            </a:r>
            <a:r>
              <a:rPr lang="en-US" sz="3600" kern="0" dirty="0">
                <a:solidFill>
                  <a:srgbClr val="000000"/>
                </a:solidFill>
                <a:latin typeface="Calibri" panose="020F0502020204030204" pitchFamily="34" charset="0"/>
                <a:cs typeface="Calibri" panose="020F0502020204030204" pitchFamily="34" charset="0"/>
                <a:sym typeface="Arial"/>
              </a:rPr>
              <a:t> </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Emissions factors</a:t>
            </a:r>
          </a:p>
        </p:txBody>
      </p:sp>
      <p:sp>
        <p:nvSpPr>
          <p:cNvPr id="3" name="TextBox 2">
            <a:extLst>
              <a:ext uri="{FF2B5EF4-FFF2-40B4-BE49-F238E27FC236}">
                <a16:creationId xmlns:a16="http://schemas.microsoft.com/office/drawing/2014/main" id="{E6037847-3FF9-03E2-B7D1-F197B781FD35}"/>
              </a:ext>
            </a:extLst>
          </p:cNvPr>
          <p:cNvSpPr txBox="1"/>
          <p:nvPr/>
        </p:nvSpPr>
        <p:spPr>
          <a:xfrm>
            <a:off x="546100" y="1044771"/>
            <a:ext cx="11303000" cy="2677656"/>
          </a:xfrm>
          <a:prstGeom prst="rect">
            <a:avLst/>
          </a:prstGeom>
          <a:noFill/>
        </p:spPr>
        <p:txBody>
          <a:bodyPr wrap="square">
            <a:spAutoFit/>
          </a:bodyPr>
          <a:lstStyle/>
          <a:p>
            <a:r>
              <a:rPr lang="fr-FR" sz="2400" b="1" dirty="0" err="1">
                <a:solidFill>
                  <a:srgbClr val="FF0000"/>
                </a:solidFill>
                <a:effectLst/>
                <a:latin typeface="Arial" panose="020B0604020202020204" pitchFamily="34" charset="0"/>
                <a:cs typeface="Arial" panose="020B0604020202020204" pitchFamily="34" charset="0"/>
              </a:rPr>
              <a:t>What</a:t>
            </a:r>
            <a:r>
              <a:rPr lang="fr-FR" sz="2400" b="1" dirty="0">
                <a:solidFill>
                  <a:srgbClr val="FF0000"/>
                </a:solidFill>
                <a:effectLst/>
                <a:latin typeface="Arial" panose="020B0604020202020204" pitchFamily="34" charset="0"/>
                <a:cs typeface="Arial" panose="020B0604020202020204" pitchFamily="34" charset="0"/>
              </a:rPr>
              <a:t> are Activity Data?</a:t>
            </a:r>
          </a:p>
          <a:p>
            <a:endParaRPr lang="fr-FR" sz="2400" dirty="0">
              <a:effectLst/>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Activity data quantify the level of activity of a pollution source.</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 level of activity is sometimes expressed as the throughput (i.e. the material input to the process, such as the quantity of fuel used over a month, or the output of the process, such as the number of items produced over a year). </a:t>
            </a:r>
            <a:endParaRPr lang="fr-FR"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A90059-C57A-E21A-5D69-02932C789F36}"/>
              </a:ext>
            </a:extLst>
          </p:cNvPr>
          <p:cNvSpPr txBox="1"/>
          <p:nvPr/>
        </p:nvSpPr>
        <p:spPr>
          <a:xfrm>
            <a:off x="516466" y="4076408"/>
            <a:ext cx="11082867" cy="2677656"/>
          </a:xfrm>
          <a:prstGeom prst="rect">
            <a:avLst/>
          </a:prstGeom>
          <a:no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Data collection</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Data collection is an integral part of developing (and updating) an inventory.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data can be gathered from a variety of sources, including other inventories, governmental agencies, research institutes, articles in scientific journals or industry related organizations.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4" name="Google Shape;384;p19"/>
          <p:cNvPicPr preferRelativeResize="0"/>
          <p:nvPr/>
        </p:nvPicPr>
        <p:blipFill rotWithShape="1">
          <a:blip r:embed="rId3">
            <a:alphaModFix/>
          </a:blip>
          <a:srcRect/>
          <a:stretch/>
        </p:blipFill>
        <p:spPr>
          <a:xfrm>
            <a:off x="8009468" y="738051"/>
            <a:ext cx="2832099" cy="3499516"/>
          </a:xfrm>
          <a:prstGeom prst="rect">
            <a:avLst/>
          </a:prstGeom>
          <a:noFill/>
          <a:ln>
            <a:noFill/>
          </a:ln>
        </p:spPr>
      </p:pic>
      <p:sp>
        <p:nvSpPr>
          <p:cNvPr id="385" name="Google Shape;385;p19"/>
          <p:cNvSpPr txBox="1"/>
          <p:nvPr/>
        </p:nvSpPr>
        <p:spPr>
          <a:xfrm>
            <a:off x="249768" y="2720773"/>
            <a:ext cx="6985000" cy="1569620"/>
          </a:xfrm>
          <a:prstGeom prst="rect">
            <a:avLst/>
          </a:prstGeom>
          <a:noFill/>
          <a:ln>
            <a:noFill/>
          </a:ln>
        </p:spPr>
        <p:txBody>
          <a:bodyPr spcFirstLastPara="1" wrap="square" lIns="91425" tIns="45700" rIns="91425" bIns="45700" anchor="t" anchorCtr="0">
            <a:spAutoFit/>
          </a:bodyPr>
          <a:lstStyle/>
          <a:p>
            <a:pPr marL="342900" indent="-342900">
              <a:buClr>
                <a:srgbClr val="000000"/>
              </a:buClr>
              <a:buFont typeface="Wingdings" panose="05000000000000000000" pitchFamily="2" charset="2"/>
              <a:buChar char="Ø"/>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International Energy Agency </a:t>
            </a:r>
            <a:r>
              <a:rPr lang="en-US" sz="2400" b="1" kern="0" dirty="0">
                <a:solidFill>
                  <a:srgbClr val="000000"/>
                </a:solidFill>
                <a:latin typeface="Calibri"/>
                <a:ea typeface="Calibri"/>
                <a:cs typeface="Calibri"/>
                <a:sym typeface="Calibri"/>
              </a:rPr>
              <a:t>(</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IEA</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400" i="0" u="none" strike="noStrike" kern="0" cap="none" spc="0" normalizeH="0" baseline="0" noProof="0" dirty="0">
                <a:ln>
                  <a:noFill/>
                </a:ln>
                <a:solidFill>
                  <a:srgbClr val="000000"/>
                </a:solidFill>
                <a:effectLst/>
                <a:uLnTx/>
                <a:uFillTx/>
                <a:latin typeface="Calibri"/>
                <a:ea typeface="Calibri"/>
                <a:cs typeface="Calibri"/>
                <a:sym typeface="Calibri"/>
                <a:hlinkClick r:id="rId4"/>
              </a:rPr>
              <a:t>https://www.iea.org</a:t>
            </a:r>
            <a:r>
              <a:rPr kumimoji="0" lang="en-US" sz="2400" i="0" u="none" strike="noStrike" kern="0" cap="none" spc="0" normalizeH="0" baseline="0" noProof="0" dirty="0">
                <a:ln>
                  <a:noFill/>
                </a:ln>
                <a:solidFill>
                  <a:srgbClr val="000000"/>
                </a:solidFill>
                <a:effectLst/>
                <a:uLnTx/>
                <a:uFillTx/>
                <a:latin typeface="Calibri"/>
                <a:ea typeface="Calibri"/>
                <a:cs typeface="Calibri"/>
                <a:sym typeface="Calibri"/>
              </a:rPr>
              <a:t> </a:t>
            </a:r>
            <a:r>
              <a:rPr lang="en-US" sz="2400" b="1" kern="0" dirty="0">
                <a:solidFill>
                  <a:srgbClr val="000000"/>
                </a:solidFill>
                <a:latin typeface="Calibri"/>
                <a:ea typeface="Calibri"/>
                <a:cs typeface="Calibri"/>
                <a:sym typeface="Calibri"/>
              </a:rPr>
              <a:t>) </a:t>
            </a:r>
            <a:r>
              <a:rPr lang="en-US" sz="2400" b="1" kern="0" dirty="0">
                <a:solidFill>
                  <a:srgbClr val="000000"/>
                </a:solidFill>
                <a:latin typeface="Calibri"/>
                <a:ea typeface="Calibri"/>
                <a:cs typeface="Calibri"/>
                <a:sym typeface="Wingdings" pitchFamily="2" charset="2"/>
              </a:rPr>
              <a:t> </a:t>
            </a:r>
            <a:r>
              <a:rPr lang="en-US" sz="2400" kern="0" dirty="0">
                <a:solidFill>
                  <a:srgbClr val="000000"/>
                </a:solidFill>
                <a:latin typeface="Calibri"/>
                <a:ea typeface="Calibri"/>
                <a:cs typeface="Calibri"/>
                <a:sym typeface="Calibri"/>
              </a:rPr>
              <a:t>Data are not free </a:t>
            </a:r>
            <a:r>
              <a:rPr lang="en-US" sz="2400" kern="0" dirty="0">
                <a:solidFill>
                  <a:srgbClr val="000000"/>
                </a:solidFill>
                <a:latin typeface="Calibri"/>
                <a:ea typeface="Calibri"/>
                <a:cs typeface="Calibri"/>
                <a:sym typeface="Wingdings" pitchFamily="2" charset="2"/>
              </a:rPr>
              <a:t> </a:t>
            </a:r>
            <a:r>
              <a:rPr lang="en-US" sz="2400" kern="0" dirty="0">
                <a:solidFill>
                  <a:srgbClr val="000000"/>
                </a:solidFill>
                <a:latin typeface="Calibri"/>
                <a:ea typeface="Calibri"/>
                <a:cs typeface="Calibri"/>
                <a:sym typeface="Calibri"/>
              </a:rPr>
              <a:t>cannot be put directly on a website and cannot be shared (</a:t>
            </a:r>
            <a:r>
              <a:rPr kumimoji="0" lang="en-US" sz="2400" i="0" u="none" strike="noStrike" kern="0" cap="none" spc="0" normalizeH="0" baseline="0" noProof="0" dirty="0">
                <a:ln>
                  <a:noFill/>
                </a:ln>
                <a:solidFill>
                  <a:srgbClr val="000000"/>
                </a:solidFill>
                <a:effectLst/>
                <a:uLnTx/>
                <a:uFillTx/>
                <a:latin typeface="Calibri"/>
                <a:ea typeface="Calibri"/>
                <a:cs typeface="Calibri"/>
                <a:sym typeface="Calibri"/>
              </a:rPr>
              <a:t>The dataset used by many groups)</a:t>
            </a:r>
            <a:endParaRPr lang="en-US" sz="2400" kern="0" dirty="0">
              <a:solidFill>
                <a:srgbClr val="000000"/>
              </a:solidFill>
              <a:latin typeface="Calibri"/>
              <a:ea typeface="Calibri"/>
              <a:cs typeface="Calibri"/>
              <a:sym typeface="Calibri"/>
            </a:endParaRPr>
          </a:p>
        </p:txBody>
      </p:sp>
      <p:pic>
        <p:nvPicPr>
          <p:cNvPr id="5" name="Google Shape;393;p20">
            <a:extLst>
              <a:ext uri="{FF2B5EF4-FFF2-40B4-BE49-F238E27FC236}">
                <a16:creationId xmlns:a16="http://schemas.microsoft.com/office/drawing/2014/main" id="{DE58A849-3B53-94E6-BACA-8C60471F1C2C}"/>
              </a:ext>
            </a:extLst>
          </p:cNvPr>
          <p:cNvPicPr preferRelativeResize="0"/>
          <p:nvPr/>
        </p:nvPicPr>
        <p:blipFill rotWithShape="1">
          <a:blip r:embed="rId5">
            <a:alphaModFix/>
          </a:blip>
          <a:srcRect b="38457"/>
          <a:stretch/>
        </p:blipFill>
        <p:spPr>
          <a:xfrm>
            <a:off x="5139267" y="4201419"/>
            <a:ext cx="6985001" cy="2907443"/>
          </a:xfrm>
          <a:prstGeom prst="rect">
            <a:avLst/>
          </a:prstGeom>
          <a:noFill/>
          <a:ln>
            <a:noFill/>
          </a:ln>
        </p:spPr>
      </p:pic>
      <p:sp>
        <p:nvSpPr>
          <p:cNvPr id="6" name="Google Shape;385;p19">
            <a:extLst>
              <a:ext uri="{FF2B5EF4-FFF2-40B4-BE49-F238E27FC236}">
                <a16:creationId xmlns:a16="http://schemas.microsoft.com/office/drawing/2014/main" id="{B0BDA909-8E81-B72D-87F3-B484CB0A1454}"/>
              </a:ext>
            </a:extLst>
          </p:cNvPr>
          <p:cNvSpPr txBox="1"/>
          <p:nvPr/>
        </p:nvSpPr>
        <p:spPr>
          <a:xfrm>
            <a:off x="249768" y="4650668"/>
            <a:ext cx="4817534" cy="1569620"/>
          </a:xfrm>
          <a:prstGeom prst="rect">
            <a:avLst/>
          </a:prstGeom>
          <a:noFill/>
          <a:ln>
            <a:noFill/>
          </a:ln>
        </p:spPr>
        <p:txBody>
          <a:bodyPr spcFirstLastPara="1" wrap="square" lIns="91425" tIns="45700" rIns="91425" bIns="45700" anchor="t" anchorCtr="0">
            <a:spAutoFit/>
          </a:bodyPr>
          <a:lstStyle/>
          <a:p>
            <a:pPr marL="342900" indent="-342900">
              <a:buClr>
                <a:srgbClr val="000000"/>
              </a:buClr>
              <a:buFont typeface="Wingdings" panose="05000000000000000000" pitchFamily="2" charset="2"/>
              <a:buChar char="Ø"/>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Undata</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t>
            </a:r>
            <a:r>
              <a:rPr lang="en-US" sz="2400" b="1" kern="0" dirty="0">
                <a:solidFill>
                  <a:srgbClr val="000000"/>
                </a:solidFill>
                <a:latin typeface="Calibri"/>
                <a:ea typeface="Calibri"/>
                <a:cs typeface="Calibri"/>
                <a:sym typeface="Calibri"/>
              </a:rPr>
              <a:t>Energy statistics database</a:t>
            </a:r>
            <a:r>
              <a:rPr lang="en-US" sz="1400" kern="0" dirty="0">
                <a:solidFill>
                  <a:srgbClr val="000000"/>
                </a:solidFill>
                <a:cs typeface="Arial"/>
                <a:sym typeface="Arial"/>
              </a:rPr>
              <a:t> </a:t>
            </a:r>
            <a:r>
              <a:rPr lang="en-US" sz="2400" b="1" u="sng" kern="0" dirty="0">
                <a:solidFill>
                  <a:srgbClr val="000000"/>
                </a:solidFill>
                <a:latin typeface="Calibri"/>
                <a:ea typeface="Calibri"/>
                <a:cs typeface="Calibri"/>
                <a:sym typeface="Calibri"/>
              </a:rPr>
              <a:t>(</a:t>
            </a:r>
            <a:r>
              <a:rPr kumimoji="0" lang="en-US" sz="2400" i="0" u="sng" strike="noStrike" kern="0" cap="none" spc="0" normalizeH="0" baseline="0" noProof="0" dirty="0">
                <a:ln>
                  <a:noFill/>
                </a:ln>
                <a:solidFill>
                  <a:srgbClr val="000000"/>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http://data.un.org/Explorer.aspx</a:t>
            </a:r>
            <a:r>
              <a:rPr kumimoji="0" lang="en-US" sz="2400" b="1" i="0" u="sng" strike="noStrike" kern="0" cap="none" spc="0" normalizeH="0" baseline="0" noProof="0" dirty="0">
                <a:ln>
                  <a:noFill/>
                </a:ln>
                <a:solidFill>
                  <a:srgbClr val="000000"/>
                </a:solidFill>
                <a:effectLst/>
                <a:uLnTx/>
                <a:uFillTx/>
                <a:latin typeface="Calibri"/>
                <a:ea typeface="Calibri"/>
                <a:cs typeface="Calibri"/>
                <a:sym typeface="Calibri"/>
              </a:rPr>
              <a:t>)</a:t>
            </a:r>
            <a:r>
              <a:rPr lang="en-US" sz="2400" b="1" kern="0" dirty="0">
                <a:solidFill>
                  <a:srgbClr val="000000"/>
                </a:solidFill>
                <a:latin typeface="Calibri"/>
                <a:ea typeface="Calibri"/>
                <a:cs typeface="Calibri"/>
                <a:sym typeface="Wingdings" pitchFamily="2" charset="2"/>
              </a:rPr>
              <a:t>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A free dataset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Wingdings" pitchFamily="2" charset="2"/>
              </a:rPr>
              <a:t></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t>
            </a:r>
            <a:r>
              <a:rPr lang="en-US" sz="2400" b="1" kern="0" dirty="0">
                <a:solidFill>
                  <a:srgbClr val="000000"/>
                </a:solidFill>
                <a:latin typeface="Calibri"/>
                <a:ea typeface="Calibri"/>
                <a:cs typeface="Calibri"/>
                <a:sym typeface="Calibri"/>
              </a:rPr>
              <a:t>Open to all </a:t>
            </a:r>
            <a:r>
              <a:rPr lang="en-US" sz="2400" b="1" kern="0" dirty="0">
                <a:solidFill>
                  <a:srgbClr val="000000"/>
                </a:solidFill>
                <a:latin typeface="Calibri"/>
                <a:ea typeface="Calibri"/>
                <a:cs typeface="Calibri"/>
                <a:sym typeface="Wingdings" pitchFamily="2" charset="2"/>
              </a:rPr>
              <a:t> </a:t>
            </a:r>
            <a:r>
              <a:rPr lang="en-US" sz="2400" b="1" kern="0" dirty="0">
                <a:solidFill>
                  <a:srgbClr val="000000"/>
                </a:solidFill>
                <a:latin typeface="Calibri"/>
                <a:ea typeface="Calibri"/>
                <a:cs typeface="Calibri"/>
                <a:sym typeface="Calibri"/>
              </a:rPr>
              <a:t>can be shared</a:t>
            </a:r>
          </a:p>
        </p:txBody>
      </p:sp>
      <p:sp>
        <p:nvSpPr>
          <p:cNvPr id="7" name="Google Shape;385;p19">
            <a:extLst>
              <a:ext uri="{FF2B5EF4-FFF2-40B4-BE49-F238E27FC236}">
                <a16:creationId xmlns:a16="http://schemas.microsoft.com/office/drawing/2014/main" id="{BDFAE589-33EB-8A62-C585-1A43E4FA7A88}"/>
              </a:ext>
            </a:extLst>
          </p:cNvPr>
          <p:cNvSpPr txBox="1"/>
          <p:nvPr/>
        </p:nvSpPr>
        <p:spPr>
          <a:xfrm>
            <a:off x="182035" y="955062"/>
            <a:ext cx="4817534" cy="1569620"/>
          </a:xfrm>
          <a:prstGeom prst="rect">
            <a:avLst/>
          </a:prstGeom>
          <a:noFill/>
          <a:ln>
            <a:noFill/>
          </a:ln>
        </p:spPr>
        <p:txBody>
          <a:bodyPr spcFirstLastPara="1" wrap="square" lIns="91425" tIns="45700" rIns="91425" bIns="45700" anchor="t" anchorCtr="0">
            <a:spAutoFit/>
          </a:bodyPr>
          <a:lstStyle/>
          <a:p>
            <a:pPr>
              <a:buClr>
                <a:srgbClr val="000000"/>
              </a:buClr>
            </a:pPr>
            <a:r>
              <a:rPr kumimoji="0" lang="en-US" sz="2400" b="1" i="0" u="none" strike="noStrike" kern="0" cap="none" spc="0" normalizeH="0" baseline="0" noProof="0" dirty="0" err="1">
                <a:ln>
                  <a:noFill/>
                </a:ln>
                <a:solidFill>
                  <a:srgbClr val="FF0000"/>
                </a:solidFill>
                <a:effectLst/>
                <a:uLnTx/>
                <a:uFillTx/>
                <a:latin typeface="Calibri"/>
                <a:ea typeface="Calibri"/>
                <a:cs typeface="Calibri"/>
                <a:sym typeface="Calibri"/>
              </a:rPr>
              <a:t>Acces</a:t>
            </a:r>
            <a:r>
              <a:rPr kumimoji="0" lang="en-US" sz="2400" b="1" i="0" u="none" strike="noStrike" kern="0" cap="none" spc="0" normalizeH="0" baseline="0" noProof="0" dirty="0">
                <a:ln>
                  <a:noFill/>
                </a:ln>
                <a:solidFill>
                  <a:srgbClr val="FF0000"/>
                </a:solidFill>
                <a:effectLst/>
                <a:uLnTx/>
                <a:uFillTx/>
                <a:latin typeface="Calibri"/>
                <a:ea typeface="Calibri"/>
                <a:cs typeface="Calibri"/>
                <a:sym typeface="Calibri"/>
              </a:rPr>
              <a:t> to activity data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a:t>
            </a:r>
          </a:p>
          <a:p>
            <a:pPr marL="342900" indent="-342900">
              <a:buClr>
                <a:srgbClr val="000000"/>
              </a:buClr>
              <a:buFont typeface="Wingdings" panose="05000000000000000000" pitchFamily="2" charset="2"/>
              <a:buChar char="Ø"/>
            </a:pPr>
            <a:endParaRPr lang="en-US" sz="2400" b="1" kern="0" dirty="0">
              <a:solidFill>
                <a:srgbClr val="000000"/>
              </a:solidFill>
              <a:latin typeface="Calibri"/>
              <a:ea typeface="Calibri"/>
              <a:cs typeface="Calibri"/>
              <a:sym typeface="Calibri"/>
            </a:endParaRPr>
          </a:p>
          <a:p>
            <a:pPr marL="342900" indent="-342900">
              <a:buClr>
                <a:srgbClr val="000000"/>
              </a:buClr>
              <a:buFont typeface="Wingdings" panose="05000000000000000000" pitchFamily="2" charset="2"/>
              <a:buChar char="Ø"/>
            </a:pPr>
            <a:r>
              <a:rPr kumimoji="0" lang="en-US" sz="2400" i="0" u="none" strike="noStrike" kern="0" cap="none" spc="0" normalizeH="0" baseline="0" noProof="0" dirty="0">
                <a:ln>
                  <a:noFill/>
                </a:ln>
                <a:solidFill>
                  <a:srgbClr val="000000"/>
                </a:solidFill>
                <a:effectLst/>
                <a:uLnTx/>
                <a:uFillTx/>
                <a:latin typeface="Calibri"/>
                <a:ea typeface="Calibri"/>
                <a:cs typeface="Calibri"/>
                <a:sym typeface="Calibri"/>
              </a:rPr>
              <a:t>National statistical data as disaggregated as possible </a:t>
            </a:r>
            <a:endParaRPr lang="en-US" sz="2400" kern="0" dirty="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8D45B69E-1FB1-D9F2-A07E-7034324C8145}"/>
              </a:ext>
            </a:extLst>
          </p:cNvPr>
          <p:cNvSpPr txBox="1"/>
          <p:nvPr/>
        </p:nvSpPr>
        <p:spPr>
          <a:xfrm>
            <a:off x="482601" y="56506"/>
            <a:ext cx="11120966" cy="646331"/>
          </a:xfrm>
          <a:prstGeom prst="rect">
            <a:avLst/>
          </a:prstGeom>
          <a:noFill/>
        </p:spPr>
        <p:txBody>
          <a:bodyPr wrap="square">
            <a:spAutoFit/>
          </a:bodyPr>
          <a:lstStyle/>
          <a:p>
            <a:pPr>
              <a:buClr>
                <a:srgbClr val="000000"/>
              </a:buClr>
              <a:buSzPts val="3200"/>
              <a:defRPr/>
            </a:pPr>
            <a:r>
              <a:rPr lang="en-US" sz="3600" b="1" kern="0" dirty="0">
                <a:solidFill>
                  <a:srgbClr val="000000"/>
                </a:solidFill>
                <a:latin typeface="Calibri" panose="020F0502020204030204" pitchFamily="34" charset="0"/>
                <a:ea typeface="Calibri"/>
                <a:cs typeface="Calibri" panose="020F0502020204030204" pitchFamily="34" charset="0"/>
                <a:sym typeface="Calibri"/>
              </a:rPr>
              <a:t>4</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Activity data</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b="1" kern="0" dirty="0">
                <a:solidFill>
                  <a:srgbClr val="000000"/>
                </a:solidFill>
                <a:latin typeface="Calibri" panose="020F0502020204030204" pitchFamily="34" charset="0"/>
                <a:cs typeface="Calibri" panose="020F0502020204030204" pitchFamily="34" charset="0"/>
                <a:sym typeface="Arial"/>
              </a:rPr>
              <a:t>and</a:t>
            </a:r>
            <a:r>
              <a:rPr lang="en-US" sz="3600" kern="0" dirty="0">
                <a:solidFill>
                  <a:srgbClr val="000000"/>
                </a:solidFill>
                <a:latin typeface="Calibri" panose="020F0502020204030204" pitchFamily="34" charset="0"/>
                <a:cs typeface="Calibri" panose="020F0502020204030204" pitchFamily="34" charset="0"/>
                <a:sym typeface="Arial"/>
              </a:rPr>
              <a:t> </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Emissions factors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A097D-009D-7211-BFCA-3781B6D99044}"/>
              </a:ext>
            </a:extLst>
          </p:cNvPr>
          <p:cNvSpPr txBox="1"/>
          <p:nvPr/>
        </p:nvSpPr>
        <p:spPr>
          <a:xfrm>
            <a:off x="482601" y="56506"/>
            <a:ext cx="11120966" cy="646331"/>
          </a:xfrm>
          <a:prstGeom prst="rect">
            <a:avLst/>
          </a:prstGeom>
          <a:noFill/>
        </p:spPr>
        <p:txBody>
          <a:bodyPr wrap="square">
            <a:spAutoFit/>
          </a:bodyPr>
          <a:lstStyle/>
          <a:p>
            <a:pPr>
              <a:buClr>
                <a:srgbClr val="000000"/>
              </a:buClr>
              <a:buSzPts val="3200"/>
              <a:defRPr/>
            </a:pPr>
            <a:r>
              <a:rPr lang="en-US" sz="3600" b="1" kern="0" dirty="0">
                <a:solidFill>
                  <a:srgbClr val="000000"/>
                </a:solidFill>
                <a:latin typeface="Calibri" panose="020F0502020204030204" pitchFamily="34" charset="0"/>
                <a:ea typeface="Calibri"/>
                <a:cs typeface="Calibri" panose="020F0502020204030204" pitchFamily="34" charset="0"/>
                <a:sym typeface="Calibri"/>
              </a:rPr>
              <a:t>4</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Activity data</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b="1" kern="0" dirty="0">
                <a:solidFill>
                  <a:srgbClr val="000000"/>
                </a:solidFill>
                <a:latin typeface="Calibri" panose="020F0502020204030204" pitchFamily="34" charset="0"/>
                <a:cs typeface="Calibri" panose="020F0502020204030204" pitchFamily="34" charset="0"/>
                <a:sym typeface="Arial"/>
              </a:rPr>
              <a:t>and</a:t>
            </a:r>
            <a:r>
              <a:rPr lang="en-US" sz="3600" kern="0" dirty="0">
                <a:solidFill>
                  <a:srgbClr val="000000"/>
                </a:solidFill>
                <a:latin typeface="Calibri" panose="020F0502020204030204" pitchFamily="34" charset="0"/>
                <a:cs typeface="Calibri" panose="020F0502020204030204" pitchFamily="34" charset="0"/>
                <a:sym typeface="Arial"/>
              </a:rPr>
              <a:t> </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Emissions factors</a:t>
            </a:r>
          </a:p>
        </p:txBody>
      </p:sp>
      <p:sp>
        <p:nvSpPr>
          <p:cNvPr id="8" name="TextBox 7">
            <a:extLst>
              <a:ext uri="{FF2B5EF4-FFF2-40B4-BE49-F238E27FC236}">
                <a16:creationId xmlns:a16="http://schemas.microsoft.com/office/drawing/2014/main" id="{1DA80F50-07E0-04C0-5304-F723DB1912C3}"/>
              </a:ext>
            </a:extLst>
          </p:cNvPr>
          <p:cNvSpPr txBox="1"/>
          <p:nvPr/>
        </p:nvSpPr>
        <p:spPr>
          <a:xfrm>
            <a:off x="270933" y="1081039"/>
            <a:ext cx="11739034" cy="1569660"/>
          </a:xfrm>
          <a:prstGeom prst="rect">
            <a:avLst/>
          </a:prstGeom>
          <a:noFill/>
        </p:spPr>
        <p:txBody>
          <a:bodyPr wrap="square">
            <a:spAutoFit/>
          </a:bodyPr>
          <a:lstStyle/>
          <a:p>
            <a:r>
              <a:rPr lang="en-US" sz="2400" b="1" dirty="0">
                <a:solidFill>
                  <a:srgbClr val="FF0000"/>
                </a:solidFill>
                <a:effectLst/>
                <a:latin typeface="Arial" panose="020B0604020202020204" pitchFamily="34" charset="0"/>
                <a:cs typeface="Arial" panose="020B0604020202020204" pitchFamily="34" charset="0"/>
              </a:rPr>
              <a:t>Emission Factor</a:t>
            </a:r>
          </a:p>
          <a:p>
            <a:r>
              <a:rPr lang="en-US" sz="2400" dirty="0">
                <a:effectLst/>
                <a:latin typeface="Arial" panose="020B0604020202020204" pitchFamily="34" charset="0"/>
                <a:cs typeface="Arial" panose="020B0604020202020204" pitchFamily="34" charset="0"/>
              </a:rPr>
              <a:t>An emission factor is </a:t>
            </a:r>
            <a:r>
              <a:rPr lang="en-US" sz="2400" dirty="0">
                <a:latin typeface="Arial" panose="020B0604020202020204" pitchFamily="34" charset="0"/>
                <a:cs typeface="Arial" panose="020B0604020202020204" pitchFamily="34" charset="0"/>
              </a:rPr>
              <a:t>a representative value that attempts to relate the typical quantity of a pollutant, emitted by a specific type of activity. These representative values can then be used to develop emission estimates for other, similar activities or facilities.</a:t>
            </a:r>
          </a:p>
        </p:txBody>
      </p:sp>
      <p:pic>
        <p:nvPicPr>
          <p:cNvPr id="9" name="Picture 8">
            <a:extLst>
              <a:ext uri="{FF2B5EF4-FFF2-40B4-BE49-F238E27FC236}">
                <a16:creationId xmlns:a16="http://schemas.microsoft.com/office/drawing/2014/main" id="{55A04729-7719-E7AE-E790-0C3D8E625D0A}"/>
              </a:ext>
            </a:extLst>
          </p:cNvPr>
          <p:cNvPicPr>
            <a:picLocks noChangeAspect="1"/>
          </p:cNvPicPr>
          <p:nvPr/>
        </p:nvPicPr>
        <p:blipFill>
          <a:blip r:embed="rId2"/>
          <a:stretch>
            <a:fillRect/>
          </a:stretch>
        </p:blipFill>
        <p:spPr>
          <a:xfrm>
            <a:off x="7093376" y="3333170"/>
            <a:ext cx="3991180" cy="2886223"/>
          </a:xfrm>
          <a:prstGeom prst="rect">
            <a:avLst/>
          </a:prstGeom>
        </p:spPr>
      </p:pic>
      <p:sp>
        <p:nvSpPr>
          <p:cNvPr id="10" name="TextBox 9">
            <a:extLst>
              <a:ext uri="{FF2B5EF4-FFF2-40B4-BE49-F238E27FC236}">
                <a16:creationId xmlns:a16="http://schemas.microsoft.com/office/drawing/2014/main" id="{BFF645EE-DB28-0618-1B0A-83CF77896A67}"/>
              </a:ext>
            </a:extLst>
          </p:cNvPr>
          <p:cNvSpPr txBox="1"/>
          <p:nvPr/>
        </p:nvSpPr>
        <p:spPr>
          <a:xfrm>
            <a:off x="270933" y="3503136"/>
            <a:ext cx="6443134" cy="304698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Emission factors are generally developed by using the data from one or more sources of a </a:t>
            </a:r>
            <a:r>
              <a:rPr lang="en-US" sz="2400" b="1" dirty="0">
                <a:latin typeface="Arial" panose="020B0604020202020204" pitchFamily="34" charset="0"/>
                <a:cs typeface="Arial" panose="020B0604020202020204" pitchFamily="34" charset="0"/>
              </a:rPr>
              <a:t>similar emitting activity</a:t>
            </a:r>
            <a:r>
              <a:rPr lang="en-US" sz="2400" dirty="0">
                <a:latin typeface="Arial" panose="020B0604020202020204" pitchFamily="34" charset="0"/>
                <a:cs typeface="Arial" panose="020B0604020202020204" pitchFamily="34" charset="0"/>
              </a:rPr>
              <a:t> with the goal of representing the</a:t>
            </a:r>
            <a:r>
              <a:rPr lang="en-US" sz="2400" b="1" dirty="0">
                <a:latin typeface="Arial" panose="020B0604020202020204" pitchFamily="34" charset="0"/>
                <a:cs typeface="Arial" panose="020B0604020202020204" pitchFamily="34" charset="0"/>
              </a:rPr>
              <a:t> typical values</a:t>
            </a:r>
            <a:r>
              <a:rPr lang="en-US" sz="2400" dirty="0">
                <a:latin typeface="Arial" panose="020B0604020202020204" pitchFamily="34" charset="0"/>
                <a:cs typeface="Arial" panose="020B0604020202020204" pitchFamily="34" charset="0"/>
              </a:rPr>
              <a:t> for that process. </a:t>
            </a:r>
          </a:p>
          <a:p>
            <a:r>
              <a:rPr lang="en-US" sz="2400" dirty="0">
                <a:latin typeface="Arial" panose="020B0604020202020204" pitchFamily="34" charset="0"/>
                <a:cs typeface="Arial" panose="020B0604020202020204" pitchFamily="34" charset="0"/>
              </a:rPr>
              <a:t>However, these are only typical values, and do not necessarily represent what is occurring at a specific source.</a:t>
            </a:r>
          </a:p>
        </p:txBody>
      </p:sp>
    </p:spTree>
    <p:extLst>
      <p:ext uri="{BB962C8B-B14F-4D97-AF65-F5344CB8AC3E}">
        <p14:creationId xmlns:p14="http://schemas.microsoft.com/office/powerpoint/2010/main" val="216282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58865F8-B8CC-44CA-8768-CC89D0E9E8FE}"/>
              </a:ext>
            </a:extLst>
          </p:cNvPr>
          <p:cNvSpPr txBox="1">
            <a:spLocks/>
          </p:cNvSpPr>
          <p:nvPr/>
        </p:nvSpPr>
        <p:spPr>
          <a:xfrm>
            <a:off x="92615" y="482626"/>
            <a:ext cx="12006769" cy="88652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b="1" kern="0" dirty="0">
                <a:solidFill>
                  <a:srgbClr val="FF0000"/>
                </a:solidFill>
                <a:latin typeface="Calibri"/>
                <a:ea typeface="Calibri"/>
                <a:cs typeface="Calibri"/>
              </a:rPr>
              <a:t>EMISSION FACTORS (EF) </a:t>
            </a:r>
            <a:r>
              <a:rPr lang="fr-FR" sz="2400" b="1" kern="0" dirty="0" err="1">
                <a:solidFill>
                  <a:srgbClr val="FF0000"/>
                </a:solidFill>
                <a:latin typeface="Calibri"/>
                <a:ea typeface="Calibri"/>
                <a:cs typeface="Calibri"/>
              </a:rPr>
              <a:t>measurement</a:t>
            </a:r>
            <a:endParaRPr lang="fr-FR" sz="2400" b="1" kern="0" dirty="0">
              <a:solidFill>
                <a:srgbClr val="FF0000"/>
              </a:solidFill>
              <a:latin typeface="Calibri"/>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Method :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Carbon mass balance </a:t>
            </a:r>
            <a:r>
              <a:rPr kumimoji="0" lang="fr-FR"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method</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Image 2">
            <a:extLst>
              <a:ext uri="{FF2B5EF4-FFF2-40B4-BE49-F238E27FC236}">
                <a16:creationId xmlns:a16="http://schemas.microsoft.com/office/drawing/2014/main" id="{6F1DFC4D-4ABE-43DA-BA79-DA517BD095CE}"/>
              </a:ext>
            </a:extLst>
          </p:cNvPr>
          <p:cNvPicPr>
            <a:picLocks noChangeAspect="1"/>
          </p:cNvPicPr>
          <p:nvPr/>
        </p:nvPicPr>
        <p:blipFill>
          <a:blip r:embed="rId2"/>
          <a:stretch>
            <a:fillRect/>
          </a:stretch>
        </p:blipFill>
        <p:spPr>
          <a:xfrm>
            <a:off x="1130163" y="2215982"/>
            <a:ext cx="9121140" cy="1417320"/>
          </a:xfrm>
          <a:prstGeom prst="rect">
            <a:avLst/>
          </a:prstGeom>
        </p:spPr>
      </p:pic>
      <p:sp>
        <p:nvSpPr>
          <p:cNvPr id="5" name="ZoneTexte 4">
            <a:extLst>
              <a:ext uri="{FF2B5EF4-FFF2-40B4-BE49-F238E27FC236}">
                <a16:creationId xmlns:a16="http://schemas.microsoft.com/office/drawing/2014/main" id="{1C52A694-D846-4CE5-AE62-4A455C46908E}"/>
              </a:ext>
            </a:extLst>
          </p:cNvPr>
          <p:cNvSpPr txBox="1"/>
          <p:nvPr/>
        </p:nvSpPr>
        <p:spPr>
          <a:xfrm>
            <a:off x="211835" y="5113831"/>
            <a:ext cx="5884166"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Equipments</a:t>
            </a:r>
            <a:r>
              <a:rPr kumimoji="0" lang="fr-FR" sz="2400" b="1" i="1"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fr-FR" sz="2400" b="1" i="1" u="none" strike="noStrike" kern="1200" cap="none" spc="0" normalizeH="0" baseline="0" noProof="0" dirty="0" err="1">
                <a:ln>
                  <a:noFill/>
                </a:ln>
                <a:solidFill>
                  <a:prstClr val="black"/>
                </a:solidFill>
                <a:effectLst/>
                <a:uLnTx/>
                <a:uFillTx/>
                <a:latin typeface="Calibri" panose="020F0502020204030204"/>
                <a:ea typeface="+mn-ea"/>
                <a:cs typeface="+mn-cs"/>
              </a:rPr>
              <a:t>measurements</a:t>
            </a:r>
            <a:r>
              <a:rPr kumimoji="0" lang="fr-FR" sz="2400" b="1" i="1" u="none" strike="noStrike" kern="1200" cap="none" spc="0" normalizeH="0" baseline="0" noProof="0" dirty="0">
                <a:ln>
                  <a:noFill/>
                </a:ln>
                <a:solidFill>
                  <a:prstClr val="black"/>
                </a:solidFill>
                <a:effectLst/>
                <a:uLnTx/>
                <a:uFillTx/>
                <a:latin typeface="Calibri" panose="020F0502020204030204"/>
                <a:ea typeface="+mn-ea"/>
                <a:cs typeface="+mn-cs"/>
              </a:rPr>
              <a:t> on the </a:t>
            </a:r>
            <a:r>
              <a:rPr kumimoji="0" lang="fr-FR" sz="2400" b="1" i="1" u="none" strike="noStrike" kern="1200" cap="none" spc="0" normalizeH="0" baseline="0" noProof="0" dirty="0" err="1">
                <a:ln>
                  <a:noFill/>
                </a:ln>
                <a:solidFill>
                  <a:prstClr val="black"/>
                </a:solidFill>
                <a:effectLst/>
                <a:uLnTx/>
                <a:uFillTx/>
                <a:latin typeface="Calibri" panose="020F0502020204030204"/>
                <a:ea typeface="+mn-ea"/>
                <a:cs typeface="+mn-cs"/>
              </a:rPr>
              <a:t>field</a:t>
            </a:r>
            <a:r>
              <a:rPr kumimoji="0" lang="fr-FR" sz="2400" b="1"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ZoneTexte 6">
            <a:extLst>
              <a:ext uri="{FF2B5EF4-FFF2-40B4-BE49-F238E27FC236}">
                <a16:creationId xmlns:a16="http://schemas.microsoft.com/office/drawing/2014/main" id="{58DA0159-2027-4BC8-A268-A950A2244790}"/>
              </a:ext>
            </a:extLst>
          </p:cNvPr>
          <p:cNvSpPr txBox="1"/>
          <p:nvPr/>
        </p:nvSpPr>
        <p:spPr>
          <a:xfrm>
            <a:off x="427383" y="5578759"/>
            <a:ext cx="3747051"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Qtrak</a:t>
            </a: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(TSI) for CO and CO</a:t>
            </a:r>
            <a:r>
              <a:rPr kumimoji="0" lang="fr-FR" sz="18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Filter</a:t>
            </a: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holder</a:t>
            </a: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for PM sampling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VOC sampler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Image 9">
            <a:extLst>
              <a:ext uri="{FF2B5EF4-FFF2-40B4-BE49-F238E27FC236}">
                <a16:creationId xmlns:a16="http://schemas.microsoft.com/office/drawing/2014/main" id="{CE9CF472-30C6-4EE0-AEE2-8C871EAA3670}"/>
              </a:ext>
            </a:extLst>
          </p:cNvPr>
          <p:cNvPicPr>
            <a:picLocks noChangeAspect="1"/>
          </p:cNvPicPr>
          <p:nvPr/>
        </p:nvPicPr>
        <p:blipFill>
          <a:blip r:embed="rId3"/>
          <a:stretch>
            <a:fillRect/>
          </a:stretch>
        </p:blipFill>
        <p:spPr>
          <a:xfrm>
            <a:off x="5457053" y="3613364"/>
            <a:ext cx="5800982" cy="1188725"/>
          </a:xfrm>
          <a:prstGeom prst="rect">
            <a:avLst/>
          </a:prstGeom>
        </p:spPr>
      </p:pic>
      <p:sp>
        <p:nvSpPr>
          <p:cNvPr id="11" name="ZoneTexte 10">
            <a:extLst>
              <a:ext uri="{FF2B5EF4-FFF2-40B4-BE49-F238E27FC236}">
                <a16:creationId xmlns:a16="http://schemas.microsoft.com/office/drawing/2014/main" id="{B82DC9E7-CDFC-489C-AC68-C967DF87CD64}"/>
              </a:ext>
            </a:extLst>
          </p:cNvPr>
          <p:cNvSpPr txBox="1"/>
          <p:nvPr/>
        </p:nvSpPr>
        <p:spPr>
          <a:xfrm>
            <a:off x="162955" y="4075227"/>
            <a:ext cx="4611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EF (g of x / kg of dry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matter</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4" name="Flèche : droite 13">
            <a:extLst>
              <a:ext uri="{FF2B5EF4-FFF2-40B4-BE49-F238E27FC236}">
                <a16:creationId xmlns:a16="http://schemas.microsoft.com/office/drawing/2014/main" id="{E54FFF92-C3F9-45F0-BF8D-7EA5E47EA8E4}"/>
              </a:ext>
            </a:extLst>
          </p:cNvPr>
          <p:cNvSpPr/>
          <p:nvPr/>
        </p:nvSpPr>
        <p:spPr>
          <a:xfrm>
            <a:off x="4835800" y="4274169"/>
            <a:ext cx="560364" cy="1942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2FE9F39-C5A4-D920-3A2D-1605A8C48617}"/>
              </a:ext>
            </a:extLst>
          </p:cNvPr>
          <p:cNvSpPr txBox="1"/>
          <p:nvPr/>
        </p:nvSpPr>
        <p:spPr>
          <a:xfrm>
            <a:off x="211835" y="1386887"/>
            <a:ext cx="11950531"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In this method, emissions are determined based on the amount of material that enters a process, the amount that leaves the process, and the amount destroyed, transformed or created within the process. </a:t>
            </a:r>
            <a:endParaRPr lang="fr-FR" sz="20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FE54A03-4777-C9B9-194E-BFDAE903CF54}"/>
              </a:ext>
            </a:extLst>
          </p:cNvPr>
          <p:cNvPicPr>
            <a:picLocks noChangeAspect="1"/>
          </p:cNvPicPr>
          <p:nvPr/>
        </p:nvPicPr>
        <p:blipFill>
          <a:blip r:embed="rId4"/>
          <a:stretch>
            <a:fillRect/>
          </a:stretch>
        </p:blipFill>
        <p:spPr>
          <a:xfrm>
            <a:off x="6925743" y="4830233"/>
            <a:ext cx="3284493" cy="2065883"/>
          </a:xfrm>
          <a:prstGeom prst="rect">
            <a:avLst/>
          </a:prstGeom>
          <a:ln>
            <a:solidFill>
              <a:schemeClr val="tx1"/>
            </a:solidFill>
          </a:ln>
        </p:spPr>
      </p:pic>
      <p:sp>
        <p:nvSpPr>
          <p:cNvPr id="17" name="Flèche : droite 13">
            <a:extLst>
              <a:ext uri="{FF2B5EF4-FFF2-40B4-BE49-F238E27FC236}">
                <a16:creationId xmlns:a16="http://schemas.microsoft.com/office/drawing/2014/main" id="{0595CF87-EF38-2D7D-BE3F-010CBA4AA7E8}"/>
              </a:ext>
            </a:extLst>
          </p:cNvPr>
          <p:cNvSpPr/>
          <p:nvPr/>
        </p:nvSpPr>
        <p:spPr>
          <a:xfrm>
            <a:off x="5457053" y="5661463"/>
            <a:ext cx="1353331" cy="25585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934B465-C775-AE1D-ED32-E433FE562EDE}"/>
              </a:ext>
            </a:extLst>
          </p:cNvPr>
          <p:cNvSpPr txBox="1"/>
          <p:nvPr/>
        </p:nvSpPr>
        <p:spPr>
          <a:xfrm>
            <a:off x="5190068" y="6569768"/>
            <a:ext cx="1735676" cy="338554"/>
          </a:xfrm>
          <a:prstGeom prst="rect">
            <a:avLst/>
          </a:prstGeom>
          <a:noFill/>
        </p:spPr>
        <p:txBody>
          <a:bodyPr wrap="square" rtlCol="0">
            <a:spAutoFit/>
          </a:bodyPr>
          <a:lstStyle/>
          <a:p>
            <a:r>
              <a:rPr lang="fr-FR" sz="1600" i="1" dirty="0"/>
              <a:t>Keita et al. (2018)</a:t>
            </a:r>
          </a:p>
        </p:txBody>
      </p:sp>
    </p:spTree>
    <p:extLst>
      <p:ext uri="{BB962C8B-B14F-4D97-AF65-F5344CB8AC3E}">
        <p14:creationId xmlns:p14="http://schemas.microsoft.com/office/powerpoint/2010/main" val="188738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10054-546A-C148-96ED-F78BFF6D3CD0}"/>
              </a:ext>
            </a:extLst>
          </p:cNvPr>
          <p:cNvSpPr txBox="1"/>
          <p:nvPr/>
        </p:nvSpPr>
        <p:spPr>
          <a:xfrm>
            <a:off x="800101" y="140669"/>
            <a:ext cx="11120966" cy="646331"/>
          </a:xfrm>
          <a:prstGeom prst="rect">
            <a:avLst/>
          </a:prstGeom>
          <a:noFill/>
        </p:spPr>
        <p:txBody>
          <a:bodyPr wrap="square">
            <a:spAutoFit/>
          </a:bodyPr>
          <a:lstStyle/>
          <a:p>
            <a:pPr>
              <a:buClr>
                <a:srgbClr val="000000"/>
              </a:buClr>
              <a:buSzPts val="3200"/>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5. Spatial/temporal variations</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 name="TextBox 2">
            <a:extLst>
              <a:ext uri="{FF2B5EF4-FFF2-40B4-BE49-F238E27FC236}">
                <a16:creationId xmlns:a16="http://schemas.microsoft.com/office/drawing/2014/main" id="{450CCF99-65A1-27BC-067F-F19ABA5BEAB3}"/>
              </a:ext>
            </a:extLst>
          </p:cNvPr>
          <p:cNvSpPr txBox="1"/>
          <p:nvPr/>
        </p:nvSpPr>
        <p:spPr>
          <a:xfrm>
            <a:off x="237068" y="982176"/>
            <a:ext cx="11387666" cy="4893647"/>
          </a:xfrm>
          <a:prstGeom prst="rect">
            <a:avLst/>
          </a:prstGeom>
          <a:no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T</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emporal</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variations</a:t>
            </a:r>
          </a:p>
          <a:p>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r>
              <a:rPr lang="en-US" sz="2400" dirty="0">
                <a:solidFill>
                  <a:srgbClr val="313537"/>
                </a:solidFill>
                <a:latin typeface="Arial" panose="020B0604020202020204" pitchFamily="34" charset="0"/>
                <a:cs typeface="Arial" panose="020B0604020202020204" pitchFamily="34" charset="0"/>
              </a:rPr>
              <a:t>For</a:t>
            </a:r>
            <a:r>
              <a:rPr kumimoji="0" lang="en-US" sz="2400" b="0" i="0" u="none" strike="noStrike" kern="1200" cap="none" spc="0" normalizeH="0" baseline="0" noProof="0" dirty="0">
                <a:ln>
                  <a:noFill/>
                </a:ln>
                <a:solidFill>
                  <a:srgbClr val="313537"/>
                </a:solidFill>
                <a:effectLst/>
                <a:uLnTx/>
                <a:uFillTx/>
                <a:latin typeface="Arial" panose="020B0604020202020204" pitchFamily="34" charset="0"/>
                <a:cs typeface="Arial" panose="020B0604020202020204" pitchFamily="34" charset="0"/>
              </a:rPr>
              <a:t> emissions inventory, there may be information reflecting the </a:t>
            </a:r>
            <a:r>
              <a:rPr kumimoji="0" lang="en-US" sz="2400" b="1" i="0" u="none" strike="noStrike" kern="1200" cap="none" spc="0" normalizeH="0" baseline="0" noProof="0" dirty="0">
                <a:ln>
                  <a:noFill/>
                </a:ln>
                <a:solidFill>
                  <a:srgbClr val="313537"/>
                </a:solidFill>
                <a:effectLst/>
                <a:uLnTx/>
                <a:uFillTx/>
                <a:latin typeface="Arial" panose="020B0604020202020204" pitchFamily="34" charset="0"/>
                <a:cs typeface="Arial" panose="020B0604020202020204" pitchFamily="34" charset="0"/>
              </a:rPr>
              <a:t>temporal variability</a:t>
            </a:r>
            <a:r>
              <a:rPr kumimoji="0" lang="en-US" sz="2400" b="0" i="0" u="none" strike="noStrike" kern="1200" cap="none" spc="0" normalizeH="0" baseline="0" noProof="0" dirty="0">
                <a:ln>
                  <a:noFill/>
                </a:ln>
                <a:solidFill>
                  <a:srgbClr val="313537"/>
                </a:solidFill>
                <a:effectLst/>
                <a:uLnTx/>
                <a:uFillTx/>
                <a:latin typeface="Arial" panose="020B0604020202020204" pitchFamily="34" charset="0"/>
                <a:cs typeface="Arial" panose="020B0604020202020204" pitchFamily="34" charset="0"/>
              </a:rPr>
              <a:t> of the emissions within the inventory time period. </a:t>
            </a:r>
          </a:p>
          <a:p>
            <a:endParaRPr kumimoji="0" lang="en-US" sz="2400" b="0" i="0" u="none" strike="noStrike" kern="1200" cap="none" spc="0" normalizeH="0" baseline="0" noProof="0" dirty="0">
              <a:ln>
                <a:noFill/>
              </a:ln>
              <a:solidFill>
                <a:srgbClr val="313537"/>
              </a:solidFill>
              <a:effectLst/>
              <a:uLnTx/>
              <a:uFillTx/>
              <a:latin typeface="Arial" panose="020B0604020202020204" pitchFamily="34" charset="0"/>
              <a:cs typeface="Arial" panose="020B0604020202020204" pitchFamily="34" charset="0"/>
            </a:endParaRPr>
          </a:p>
          <a:p>
            <a:r>
              <a:rPr kumimoji="0" lang="en-US" sz="2400" b="0" i="0" u="none" strike="noStrike" kern="1200" cap="none" spc="0" normalizeH="0" baseline="0" noProof="0" dirty="0">
                <a:ln>
                  <a:noFill/>
                </a:ln>
                <a:solidFill>
                  <a:srgbClr val="313537"/>
                </a:solidFill>
                <a:effectLst/>
                <a:uLnTx/>
                <a:uFillTx/>
                <a:latin typeface="Arial" panose="020B0604020202020204" pitchFamily="34" charset="0"/>
                <a:cs typeface="Arial" panose="020B0604020202020204" pitchFamily="34" charset="0"/>
              </a:rPr>
              <a:t>Inventories may provide seasonal, monthly, daily or even hourly variation data for some sources in order to accurately reflect the temporal variation in emissions. </a:t>
            </a:r>
          </a:p>
          <a:p>
            <a:endParaRPr kumimoji="0" lang="en-US" sz="2400" b="0" i="0" u="none" strike="noStrike" kern="1200" cap="none" spc="0" normalizeH="0" baseline="0" noProof="0" dirty="0">
              <a:ln>
                <a:noFill/>
              </a:ln>
              <a:solidFill>
                <a:srgbClr val="313537"/>
              </a:solidFill>
              <a:effectLst/>
              <a:uLnTx/>
              <a:uFillTx/>
              <a:latin typeface="Arial" panose="020B0604020202020204" pitchFamily="34" charset="0"/>
              <a:cs typeface="Arial" panose="020B0604020202020204" pitchFamily="34" charset="0"/>
            </a:endParaRPr>
          </a:p>
          <a:p>
            <a:r>
              <a:rPr kumimoji="0" lang="en-US" sz="2400" b="0" i="0" u="none" strike="noStrike" kern="1200" cap="none" spc="0" normalizeH="0" baseline="0" noProof="0" dirty="0">
                <a:ln>
                  <a:noFill/>
                </a:ln>
                <a:solidFill>
                  <a:srgbClr val="313537"/>
                </a:solidFill>
                <a:effectLst/>
                <a:uLnTx/>
                <a:uFillTx/>
                <a:latin typeface="Arial" panose="020B0604020202020204" pitchFamily="34" charset="0"/>
                <a:cs typeface="Arial" panose="020B0604020202020204" pitchFamily="34" charset="0"/>
              </a:rPr>
              <a:t>For example, some facilities may operate continuously throughout the year, while others only operate during certain hours of the day or during certain seasons of the year. In addition, the activity levels of fires, residential wood combustion, some mobile sources and agricultural operations are strongly dependent upon the time of day and/or season of the year.</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5"/>
          <p:cNvSpPr txBox="1">
            <a:spLocks noGrp="1"/>
          </p:cNvSpPr>
          <p:nvPr>
            <p:ph type="title"/>
          </p:nvPr>
        </p:nvSpPr>
        <p:spPr>
          <a:xfrm>
            <a:off x="410633" y="816505"/>
            <a:ext cx="2933700" cy="7327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dirty="0">
                <a:solidFill>
                  <a:srgbClr val="C00000"/>
                </a:solidFill>
                <a:latin typeface="Calibri"/>
                <a:ea typeface="Calibri"/>
                <a:cs typeface="Calibri"/>
                <a:sym typeface="Calibri"/>
              </a:rPr>
              <a:t>Population data</a:t>
            </a:r>
            <a:endParaRPr dirty="0">
              <a:solidFill>
                <a:srgbClr val="C00000"/>
              </a:solidFill>
            </a:endParaRPr>
          </a:p>
        </p:txBody>
      </p:sp>
      <p:sp>
        <p:nvSpPr>
          <p:cNvPr id="521" name="Google Shape;521;p35"/>
          <p:cNvSpPr txBox="1">
            <a:spLocks noGrp="1"/>
          </p:cNvSpPr>
          <p:nvPr>
            <p:ph type="body" idx="1"/>
          </p:nvPr>
        </p:nvSpPr>
        <p:spPr>
          <a:xfrm>
            <a:off x="609600" y="1600201"/>
            <a:ext cx="5384800" cy="163894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US" dirty="0"/>
              <a:t>Data used by many groups: CIESIN</a:t>
            </a:r>
            <a:endParaRPr dirty="0"/>
          </a:p>
          <a:p>
            <a:pPr marL="0" lvl="0" indent="0" algn="l" rtl="0">
              <a:lnSpc>
                <a:spcPct val="90000"/>
              </a:lnSpc>
              <a:spcBef>
                <a:spcPts val="1000"/>
              </a:spcBef>
              <a:spcAft>
                <a:spcPts val="0"/>
              </a:spcAft>
              <a:buClr>
                <a:schemeClr val="dk1"/>
              </a:buClr>
              <a:buSzPts val="2800"/>
              <a:buNone/>
            </a:pPr>
            <a:r>
              <a:rPr lang="en-US" dirty="0">
                <a:hlinkClick r:id="rId3"/>
              </a:rPr>
              <a:t>https://sedac.ciesin.columbia.edu/data/collection/gpw-v4</a:t>
            </a:r>
            <a:r>
              <a:rPr lang="en-US" dirty="0"/>
              <a:t>.</a:t>
            </a:r>
          </a:p>
          <a:p>
            <a:pPr marL="0" lvl="0" indent="0" algn="l" rtl="0">
              <a:lnSpc>
                <a:spcPct val="90000"/>
              </a:lnSpc>
              <a:spcBef>
                <a:spcPts val="1000"/>
              </a:spcBef>
              <a:spcAft>
                <a:spcPts val="0"/>
              </a:spcAft>
              <a:buClr>
                <a:schemeClr val="dk1"/>
              </a:buClr>
              <a:buSzPts val="2800"/>
              <a:buNone/>
            </a:pPr>
            <a:r>
              <a:rPr lang="en-US" dirty="0"/>
              <a:t>Shapefile, </a:t>
            </a:r>
            <a:r>
              <a:rPr lang="en-US" dirty="0" err="1"/>
              <a:t>NetCDF</a:t>
            </a:r>
            <a:endParaRPr dirty="0"/>
          </a:p>
        </p:txBody>
      </p:sp>
      <p:pic>
        <p:nvPicPr>
          <p:cNvPr id="522" name="Google Shape;522;p35"/>
          <p:cNvPicPr preferRelativeResize="0"/>
          <p:nvPr/>
        </p:nvPicPr>
        <p:blipFill rotWithShape="1">
          <a:blip r:embed="rId4">
            <a:alphaModFix/>
          </a:blip>
          <a:srcRect/>
          <a:stretch/>
        </p:blipFill>
        <p:spPr>
          <a:xfrm>
            <a:off x="6269567" y="948266"/>
            <a:ext cx="4965700" cy="2861205"/>
          </a:xfrm>
          <a:prstGeom prst="rect">
            <a:avLst/>
          </a:prstGeom>
          <a:noFill/>
          <a:ln>
            <a:noFill/>
          </a:ln>
        </p:spPr>
      </p:pic>
      <p:sp>
        <p:nvSpPr>
          <p:cNvPr id="2" name="Google Shape;512;p34">
            <a:extLst>
              <a:ext uri="{FF2B5EF4-FFF2-40B4-BE49-F238E27FC236}">
                <a16:creationId xmlns:a16="http://schemas.microsoft.com/office/drawing/2014/main" id="{35E56EE9-D65F-59CB-580C-1B2E1D37C1F0}"/>
              </a:ext>
            </a:extLst>
          </p:cNvPr>
          <p:cNvSpPr txBox="1">
            <a:spLocks/>
          </p:cNvSpPr>
          <p:nvPr/>
        </p:nvSpPr>
        <p:spPr>
          <a:xfrm>
            <a:off x="465667" y="3251201"/>
            <a:ext cx="3149600" cy="73275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3200"/>
              <a:buFont typeface="Calibri"/>
              <a:buNone/>
              <a:tabLst/>
              <a:defRPr/>
            </a:pPr>
            <a:r>
              <a:rPr kumimoji="0" lang="en-US" sz="3200" b="1" i="0" u="none" strike="noStrike" kern="0" cap="none" spc="0" normalizeH="0" baseline="0" noProof="0" dirty="0">
                <a:ln>
                  <a:noFill/>
                </a:ln>
                <a:solidFill>
                  <a:srgbClr val="C00000"/>
                </a:solidFill>
                <a:effectLst/>
                <a:uLnTx/>
                <a:uFillTx/>
                <a:latin typeface="Calibri"/>
                <a:ea typeface="Calibri"/>
                <a:cs typeface="Calibri"/>
                <a:sym typeface="Calibri"/>
              </a:rPr>
              <a:t>Road traffic data</a:t>
            </a:r>
            <a:endParaRPr kumimoji="0" lang="en-US" sz="4400" b="0"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3" name="Google Shape;513;p34">
            <a:extLst>
              <a:ext uri="{FF2B5EF4-FFF2-40B4-BE49-F238E27FC236}">
                <a16:creationId xmlns:a16="http://schemas.microsoft.com/office/drawing/2014/main" id="{97F8B561-AED1-F90E-F548-C7EC5851CEC4}"/>
              </a:ext>
            </a:extLst>
          </p:cNvPr>
          <p:cNvSpPr txBox="1">
            <a:spLocks/>
          </p:cNvSpPr>
          <p:nvPr/>
        </p:nvSpPr>
        <p:spPr>
          <a:xfrm>
            <a:off x="465667" y="3709574"/>
            <a:ext cx="5078278" cy="2623491"/>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127000" algn="l" defTabSz="914400" rtl="0" eaLnBrk="1" fontAlgn="auto" latinLnBrk="0" hangingPunct="1">
              <a:lnSpc>
                <a:spcPct val="90000"/>
              </a:lnSpc>
              <a:spcBef>
                <a:spcPts val="0"/>
              </a:spcBef>
              <a:spcAft>
                <a:spcPts val="0"/>
              </a:spcAft>
              <a:buClr>
                <a:srgbClr val="000000"/>
              </a:buClr>
              <a:buSzPts val="1600"/>
              <a:buFont typeface="Arial"/>
              <a:buNone/>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Datasets commonly used:</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000000"/>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Geographical Information Systems (GIS): public versions exist, </a:t>
            </a:r>
          </a:p>
          <a:p>
            <a:pPr marL="342900" marR="0" lvl="0" indent="-342900" algn="l" defTabSz="914400" rtl="0" eaLnBrk="1" fontAlgn="auto" latinLnBrk="0" hangingPunct="1">
              <a:lnSpc>
                <a:spcPct val="90000"/>
              </a:lnSpc>
              <a:spcBef>
                <a:spcPts val="1000"/>
              </a:spcBef>
              <a:spcAft>
                <a:spcPts val="0"/>
              </a:spcAft>
              <a:buClr>
                <a:srgbClr val="000000"/>
              </a:buClr>
              <a:buSzPts val="2000"/>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libri"/>
                <a:ea typeface="Calibri"/>
                <a:cs typeface="Calibri"/>
                <a:sym typeface="Calibri"/>
              </a:rPr>
              <a:t>Tomtom</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(tomtom.com): not all publicly available</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000000"/>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Google Community Mobility Reports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000000"/>
              </a:buClr>
              <a:buSzPts val="2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Many national and cities datasets</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27000" algn="l" defTabSz="914400" rtl="0" eaLnBrk="1" fontAlgn="auto" latinLnBrk="0" hangingPunct="1">
              <a:lnSpc>
                <a:spcPct val="90000"/>
              </a:lnSpc>
              <a:spcBef>
                <a:spcPts val="1000"/>
              </a:spcBef>
              <a:spcAft>
                <a:spcPts val="0"/>
              </a:spcAft>
              <a:buClr>
                <a:srgbClr val="000000"/>
              </a:buClr>
              <a:buSzPts val="1600"/>
              <a:buFont typeface="Calibri"/>
              <a:buNone/>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27000" algn="l" defTabSz="914400" rtl="0" eaLnBrk="1" fontAlgn="auto" latinLnBrk="0" hangingPunct="1">
              <a:lnSpc>
                <a:spcPct val="90000"/>
              </a:lnSpc>
              <a:spcBef>
                <a:spcPts val="1000"/>
              </a:spcBef>
              <a:spcAft>
                <a:spcPts val="0"/>
              </a:spcAft>
              <a:buClr>
                <a:srgbClr val="000000"/>
              </a:buClr>
              <a:buSzPts val="1600"/>
              <a:buFont typeface="Arial"/>
              <a:buNone/>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1600"/>
              <a:buFont typeface="Verdana"/>
              <a:buNone/>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 name="Google Shape;514;p34" descr="Wegintensiteit">
            <a:extLst>
              <a:ext uri="{FF2B5EF4-FFF2-40B4-BE49-F238E27FC236}">
                <a16:creationId xmlns:a16="http://schemas.microsoft.com/office/drawing/2014/main" id="{219DFDC2-20CB-60AC-CC4E-A4DFD55D73BF}"/>
              </a:ext>
            </a:extLst>
          </p:cNvPr>
          <p:cNvPicPr preferRelativeResize="0"/>
          <p:nvPr/>
        </p:nvPicPr>
        <p:blipFill rotWithShape="1">
          <a:blip r:embed="rId5">
            <a:alphaModFix/>
          </a:blip>
          <a:srcRect/>
          <a:stretch/>
        </p:blipFill>
        <p:spPr>
          <a:xfrm>
            <a:off x="6350000" y="3852333"/>
            <a:ext cx="3238500" cy="3146430"/>
          </a:xfrm>
          <a:prstGeom prst="rect">
            <a:avLst/>
          </a:prstGeom>
          <a:noFill/>
          <a:ln>
            <a:noFill/>
          </a:ln>
        </p:spPr>
      </p:pic>
      <p:sp>
        <p:nvSpPr>
          <p:cNvPr id="5" name="TextBox 4">
            <a:extLst>
              <a:ext uri="{FF2B5EF4-FFF2-40B4-BE49-F238E27FC236}">
                <a16:creationId xmlns:a16="http://schemas.microsoft.com/office/drawing/2014/main" id="{7B9D2950-344D-475C-0279-03FBBF2791C3}"/>
              </a:ext>
            </a:extLst>
          </p:cNvPr>
          <p:cNvSpPr txBox="1"/>
          <p:nvPr/>
        </p:nvSpPr>
        <p:spPr>
          <a:xfrm>
            <a:off x="1185332" y="203136"/>
            <a:ext cx="96858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3. Spatial/temporal variations and VOCs speciation</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aphicFrame>
        <p:nvGraphicFramePr>
          <p:cNvPr id="529" name="Google Shape;529;p36"/>
          <p:cNvGraphicFramePr/>
          <p:nvPr/>
        </p:nvGraphicFramePr>
        <p:xfrm>
          <a:off x="103414" y="1359520"/>
          <a:ext cx="5247519" cy="2615580"/>
        </p:xfrm>
        <a:graphic>
          <a:graphicData uri="http://schemas.openxmlformats.org/presentationml/2006/ole">
            <mc:AlternateContent xmlns:mc="http://schemas.openxmlformats.org/markup-compatibility/2006">
              <mc:Choice xmlns:v="urn:schemas-microsoft-com:vml" Requires="v">
                <p:oleObj r:id="rId3" imgW="5486400" imgH="2954338" progId="Excel.Chart.8">
                  <p:embed/>
                </p:oleObj>
              </mc:Choice>
              <mc:Fallback>
                <p:oleObj r:id="rId3" imgW="5486400" imgH="2954338" progId="Excel.Chart.8">
                  <p:embed/>
                  <p:pic>
                    <p:nvPicPr>
                      <p:cNvPr id="529" name="Google Shape;529;p36"/>
                      <p:cNvPicPr preferRelativeResize="0"/>
                      <p:nvPr/>
                    </p:nvPicPr>
                    <p:blipFill rotWithShape="1">
                      <a:blip r:embed="rId4">
                        <a:alphaModFix/>
                      </a:blip>
                      <a:srcRect/>
                      <a:stretch/>
                    </p:blipFill>
                    <p:spPr>
                      <a:xfrm>
                        <a:off x="103414" y="1359520"/>
                        <a:ext cx="5247519" cy="2615580"/>
                      </a:xfrm>
                      <a:prstGeom prst="rect">
                        <a:avLst/>
                      </a:prstGeom>
                      <a:noFill/>
                      <a:ln>
                        <a:noFill/>
                      </a:ln>
                    </p:spPr>
                  </p:pic>
                </p:oleObj>
              </mc:Fallback>
            </mc:AlternateContent>
          </a:graphicData>
        </a:graphic>
      </p:graphicFrame>
      <p:graphicFrame>
        <p:nvGraphicFramePr>
          <p:cNvPr id="530" name="Google Shape;530;p36"/>
          <p:cNvGraphicFramePr/>
          <p:nvPr/>
        </p:nvGraphicFramePr>
        <p:xfrm>
          <a:off x="5848350" y="2179724"/>
          <a:ext cx="5815012" cy="2971800"/>
        </p:xfrm>
        <a:graphic>
          <a:graphicData uri="http://schemas.openxmlformats.org/presentationml/2006/ole">
            <mc:AlternateContent xmlns:mc="http://schemas.openxmlformats.org/markup-compatibility/2006">
              <mc:Choice xmlns:v="urn:schemas-microsoft-com:vml" Requires="v">
                <p:oleObj r:id="rId5" imgW="5815012" imgH="2971800" progId="Excel.Sheet.8">
                  <p:embed/>
                </p:oleObj>
              </mc:Choice>
              <mc:Fallback>
                <p:oleObj r:id="rId5" imgW="5815012" imgH="2971800" progId="Excel.Sheet.8">
                  <p:embed/>
                  <p:pic>
                    <p:nvPicPr>
                      <p:cNvPr id="530" name="Google Shape;530;p36"/>
                      <p:cNvPicPr preferRelativeResize="0"/>
                      <p:nvPr/>
                    </p:nvPicPr>
                    <p:blipFill rotWithShape="1">
                      <a:blip r:embed="rId6">
                        <a:alphaModFix/>
                      </a:blip>
                      <a:srcRect/>
                      <a:stretch/>
                    </p:blipFill>
                    <p:spPr>
                      <a:xfrm>
                        <a:off x="5848350" y="2179724"/>
                        <a:ext cx="5815012" cy="2971800"/>
                      </a:xfrm>
                      <a:prstGeom prst="rect">
                        <a:avLst/>
                      </a:prstGeom>
                      <a:noFill/>
                      <a:ln>
                        <a:noFill/>
                      </a:ln>
                    </p:spPr>
                  </p:pic>
                </p:oleObj>
              </mc:Fallback>
            </mc:AlternateContent>
          </a:graphicData>
        </a:graphic>
      </p:graphicFrame>
      <p:sp>
        <p:nvSpPr>
          <p:cNvPr id="531" name="Google Shape;531;p36"/>
          <p:cNvSpPr/>
          <p:nvPr/>
        </p:nvSpPr>
        <p:spPr>
          <a:xfrm>
            <a:off x="340783" y="4163262"/>
            <a:ext cx="4159251" cy="449548"/>
          </a:xfrm>
          <a:prstGeom prst="rect">
            <a:avLst/>
          </a:prstGeom>
          <a:noFill/>
          <a:ln>
            <a:noFill/>
          </a:ln>
        </p:spPr>
        <p:txBody>
          <a:bodyPr spcFirstLastPara="1" wrap="square" lIns="0" tIns="140400" rIns="91440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From RIVM, the Netherlands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32" name="Google Shape;532;p36"/>
          <p:cNvSpPr txBox="1"/>
          <p:nvPr/>
        </p:nvSpPr>
        <p:spPr>
          <a:xfrm>
            <a:off x="3903834" y="1306246"/>
            <a:ext cx="1535998"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Seasonal</a:t>
            </a:r>
            <a:endParaRPr kumimoji="0"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3" name="Google Shape;533;p36"/>
          <p:cNvSpPr txBox="1"/>
          <p:nvPr/>
        </p:nvSpPr>
        <p:spPr>
          <a:xfrm>
            <a:off x="10578731" y="4628425"/>
            <a:ext cx="1208985"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diurnal</a:t>
            </a:r>
            <a:endParaRPr kumimoji="0"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4" name="Google Shape;534;p36"/>
          <p:cNvSpPr txBox="1"/>
          <p:nvPr/>
        </p:nvSpPr>
        <p:spPr>
          <a:xfrm>
            <a:off x="8708030" y="1306246"/>
            <a:ext cx="2989199" cy="923330"/>
          </a:xfrm>
          <a:prstGeom prst="rect">
            <a:avLst/>
          </a:prstGeom>
          <a:noFill/>
          <a:ln w="9525" cap="flat" cmpd="sng">
            <a:solidFill>
              <a:srgbClr val="00009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Not much details on differences between countries, species, etc.</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Google Shape;535;p36"/>
          <p:cNvSpPr txBox="1"/>
          <p:nvPr/>
        </p:nvSpPr>
        <p:spPr>
          <a:xfrm>
            <a:off x="260350" y="164813"/>
            <a:ext cx="10874067" cy="9541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pitchFamily="34" charset="0"/>
                <a:ea typeface="Calibri"/>
                <a:cs typeface="Calibri" panose="020F0502020204030204" pitchFamily="34" charset="0"/>
                <a:sym typeface="Calibri"/>
              </a:rPr>
              <a:t>Temporal variations of the emissions: data used for a long time</a:t>
            </a:r>
            <a:endParaRPr kumimoji="0" sz="3200" b="1" i="0" u="none" strike="noStrike" kern="0" cap="none" spc="0" normalizeH="0" baseline="0" noProof="0" dirty="0">
              <a:ln>
                <a:noFill/>
              </a:ln>
              <a:solidFill>
                <a:srgbClr val="C00000"/>
              </a:solidFill>
              <a:effectLst/>
              <a:uLnTx/>
              <a:uFillTx/>
              <a:latin typeface="Calibri" panose="020F0502020204030204" pitchFamily="34" charset="0"/>
              <a:ea typeface="Calibri"/>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Many datasets/models use old data from TNO in the Netherlands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F8ACCDE0-FAA0-5340-D4D9-E418B712FA31}"/>
              </a:ext>
            </a:extLst>
          </p:cNvPr>
          <p:cNvSpPr txBox="1"/>
          <p:nvPr/>
        </p:nvSpPr>
        <p:spPr>
          <a:xfrm>
            <a:off x="139699" y="5182477"/>
            <a:ext cx="103251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Some recent works use Guevara et al.(2021) data</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BABC4F0E-7D4E-789E-0997-8F46DC66C579}"/>
              </a:ext>
            </a:extLst>
          </p:cNvPr>
          <p:cNvSpPr txBox="1"/>
          <p:nvPr/>
        </p:nvSpPr>
        <p:spPr>
          <a:xfrm>
            <a:off x="139699" y="5644142"/>
            <a:ext cx="114469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Gridded monthly, weekly, daily and hourly temporal profiles </a:t>
            </a: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Wingdings" pitchFamily="2" charset="2"/>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Sectoral coverage: energy &amp; manufacturing industry, residential/commercial combustion, road transport, agriculture aviation, shipping</a:t>
            </a:r>
          </a:p>
        </p:txBody>
      </p:sp>
      <p:sp>
        <p:nvSpPr>
          <p:cNvPr id="6" name="TextBox 5">
            <a:extLst>
              <a:ext uri="{FF2B5EF4-FFF2-40B4-BE49-F238E27FC236}">
                <a16:creationId xmlns:a16="http://schemas.microsoft.com/office/drawing/2014/main" id="{B92CF358-5382-500F-21A6-E89801B72532}"/>
              </a:ext>
            </a:extLst>
          </p:cNvPr>
          <p:cNvSpPr txBox="1"/>
          <p:nvPr/>
        </p:nvSpPr>
        <p:spPr>
          <a:xfrm>
            <a:off x="188383" y="6323759"/>
            <a:ext cx="103251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Need of temporal variation specific for African countries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p:nvPr/>
        </p:nvSpPr>
        <p:spPr>
          <a:xfrm>
            <a:off x="1847850" y="692150"/>
            <a:ext cx="8496300" cy="457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00"/>
              </a:solidFill>
              <a:effectLst/>
              <a:uLnTx/>
              <a:uFillTx/>
              <a:latin typeface="Calibri"/>
              <a:ea typeface="Calibri"/>
              <a:cs typeface="Calibri"/>
              <a:sym typeface="Calibri"/>
            </a:endParaRPr>
          </a:p>
        </p:txBody>
      </p:sp>
      <p:sp>
        <p:nvSpPr>
          <p:cNvPr id="265" name="Google Shape;265;p6"/>
          <p:cNvSpPr txBox="1"/>
          <p:nvPr/>
        </p:nvSpPr>
        <p:spPr>
          <a:xfrm>
            <a:off x="795220" y="492807"/>
            <a:ext cx="10601559" cy="57246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00000"/>
                </a:solidFill>
                <a:effectLst/>
                <a:uLnTx/>
                <a:uFillTx/>
                <a:latin typeface="Calibri"/>
                <a:ea typeface="Calibri"/>
                <a:cs typeface="Calibri"/>
                <a:sym typeface="Calibri"/>
              </a:rPr>
              <a:t>Emissions Needs in Atmospheric Research</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Wingdings" pitchFamily="2" charset="2"/>
              </a:rPr>
              <a:t></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 Analysis and forecasting of atmospheric composition, observations from campaigns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Noto Sans Symbols"/>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Noto Sans Symbols"/>
                <a:ea typeface="Noto Sans Symbols"/>
                <a:cs typeface="Noto Sans Symbols"/>
                <a:sym typeface="Noto Sans Symbols"/>
              </a:rPr>
              <a: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wide range of chemical species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Noto Sans Symbols"/>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Noto Sans Symbols"/>
                <a:ea typeface="Noto Sans Symbols"/>
                <a:cs typeface="Noto Sans Symbols"/>
                <a:sym typeface="Noto Sans Symbols"/>
              </a:rPr>
              <a: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high spatial and temporal resolution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Wingdings" pitchFamily="2" charset="2"/>
              </a:rPr>
              <a:t></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 Global scale, long-range transport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Noto Sans Symbols"/>
                <a:ea typeface="Noto Sans Symbols"/>
                <a:cs typeface="Noto Sans Symbols"/>
                <a:sym typeface="Noto Sans Symbols"/>
              </a:rPr>
              <a: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limited number of chemical species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Noto Sans Symbols"/>
                <a:ea typeface="Noto Sans Symbols"/>
                <a:cs typeface="Noto Sans Symbols"/>
                <a:sym typeface="Noto Sans Symbols"/>
              </a:rPr>
              <a: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moderate spatial and temporal resolution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Noto Sans Symbols"/>
                <a:ea typeface="Noto Sans Symbols"/>
                <a:cs typeface="Noto Sans Symbols"/>
                <a:sym typeface="Noto Sans Symbols"/>
              </a:rPr>
              <a: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long-term variation (a few decades)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Noto Sans Symbols"/>
                <a:ea typeface="Noto Sans Symbols"/>
                <a:cs typeface="Noto Sans Symbols"/>
                <a:sym typeface="Noto Sans Symbols"/>
              </a:rPr>
              <a: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need some coupling emissions/meteorological conditions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Wingdings" pitchFamily="2" charset="2"/>
              </a:rPr>
              <a:t></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 Climate studies: impact of climate on emissions and of emissions on climate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46037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Noto Sans Symbols"/>
                <a:ea typeface="Noto Sans Symbols"/>
                <a:cs typeface="Noto Sans Symbols"/>
                <a:sym typeface="Noto Sans Symbols"/>
              </a:rPr>
              <a:t>•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long-lived species, aerosols and a few ozone precursors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803275" marR="0" lvl="0" indent="-342900"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emissions models or algorithms to take into account land-use and human-related changes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803275" marR="0" lvl="0" indent="-342900"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past/future realistic scenarios (decades-century)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2"/>
          <p:cNvSpPr txBox="1"/>
          <p:nvPr/>
        </p:nvSpPr>
        <p:spPr>
          <a:xfrm>
            <a:off x="1193032" y="2252027"/>
            <a:ext cx="10328660" cy="19881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2800"/>
              <a:buFont typeface="Calibri"/>
              <a:buNone/>
              <a:tabLst/>
              <a:defRPr/>
            </a:pPr>
            <a:r>
              <a:rPr kumimoji="0" lang="en-US" sz="4800" b="1" i="0" u="none" strike="noStrike" kern="0" cap="none" spc="0" normalizeH="0" baseline="0" noProof="0" dirty="0">
                <a:ln>
                  <a:noFill/>
                </a:ln>
                <a:solidFill>
                  <a:srgbClr val="000000"/>
                </a:solidFill>
                <a:effectLst/>
                <a:uLnTx/>
                <a:uFillTx/>
                <a:latin typeface="Calibri"/>
                <a:ea typeface="Calibri"/>
                <a:cs typeface="Calibri"/>
                <a:sym typeface="Calibri"/>
              </a:rPr>
              <a:t>Thank you</a:t>
            </a:r>
            <a:endParaRPr kumimoji="0" lang="en-US" sz="4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01361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p:nvPr/>
        </p:nvSpPr>
        <p:spPr>
          <a:xfrm>
            <a:off x="558800" y="428178"/>
            <a:ext cx="9774767" cy="48012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514350" indent="-514350">
              <a:lnSpc>
                <a:spcPct val="150000"/>
              </a:lnSpc>
              <a:buClr>
                <a:srgbClr val="000000"/>
              </a:buClr>
              <a:buSzPts val="3200"/>
              <a:buFont typeface="Calibri"/>
              <a:buAutoNum type="arabicPeriod"/>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Principle of emission inventory preparation</a:t>
            </a:r>
          </a:p>
          <a:p>
            <a:pPr marL="514350" indent="-514350">
              <a:lnSpc>
                <a:spcPct val="150000"/>
              </a:lnSpc>
              <a:buClr>
                <a:srgbClr val="000000"/>
              </a:buClr>
              <a:buSzPts val="3200"/>
              <a:buFont typeface="Calibri"/>
              <a:buAutoNum type="arabicPeriod"/>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The different types of emitters and sources</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514350" marR="0" lvl="0" indent="-514350" algn="l" defTabSz="914400" rtl="0" eaLnBrk="1" fontAlgn="auto" latinLnBrk="0" hangingPunct="1">
              <a:lnSpc>
                <a:spcPct val="150000"/>
              </a:lnSpc>
              <a:spcBef>
                <a:spcPts val="0"/>
              </a:spcBef>
              <a:spcAft>
                <a:spcPts val="0"/>
              </a:spcAft>
              <a:buClr>
                <a:srgbClr val="000000"/>
              </a:buClr>
              <a:buSzPts val="3200"/>
              <a:buFont typeface="Calibri"/>
              <a:buAutoNum type="arabicPeriod"/>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General methodology</a:t>
            </a:r>
            <a:endParaRPr kumimoji="0"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514350" marR="0" lvl="0" indent="-514350" algn="l" defTabSz="914400" rtl="0" eaLnBrk="1" fontAlgn="auto" latinLnBrk="0" hangingPunct="1">
              <a:lnSpc>
                <a:spcPct val="150000"/>
              </a:lnSpc>
              <a:spcBef>
                <a:spcPts val="0"/>
              </a:spcBef>
              <a:spcAft>
                <a:spcPts val="0"/>
              </a:spcAft>
              <a:buClr>
                <a:srgbClr val="000000"/>
              </a:buClr>
              <a:buSzPts val="3200"/>
              <a:buFont typeface="Calibri"/>
              <a:buAutoNum type="arabicPeriod"/>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Activity data</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b="1" kern="0" dirty="0">
                <a:solidFill>
                  <a:srgbClr val="000000"/>
                </a:solidFill>
                <a:latin typeface="Calibri" panose="020F0502020204030204" pitchFamily="34" charset="0"/>
                <a:cs typeface="Calibri" panose="020F0502020204030204" pitchFamily="34" charset="0"/>
                <a:sym typeface="Arial"/>
              </a:rPr>
              <a:t>and</a:t>
            </a:r>
            <a:r>
              <a:rPr lang="en-US" sz="3600" kern="0" dirty="0">
                <a:solidFill>
                  <a:srgbClr val="000000"/>
                </a:solidFill>
                <a:latin typeface="Calibri" panose="020F0502020204030204" pitchFamily="34" charset="0"/>
                <a:cs typeface="Calibri" panose="020F0502020204030204" pitchFamily="34" charset="0"/>
                <a:sym typeface="Arial"/>
              </a:rPr>
              <a:t> </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Emissions factors</a:t>
            </a:r>
          </a:p>
          <a:p>
            <a:pPr marL="514350" marR="0" lvl="0" indent="-514350" algn="l" defTabSz="914400" rtl="0" eaLnBrk="1" fontAlgn="auto" latinLnBrk="0" hangingPunct="1">
              <a:lnSpc>
                <a:spcPct val="150000"/>
              </a:lnSpc>
              <a:spcBef>
                <a:spcPts val="0"/>
              </a:spcBef>
              <a:spcAft>
                <a:spcPts val="0"/>
              </a:spcAft>
              <a:buClr>
                <a:srgbClr val="000000"/>
              </a:buClr>
              <a:buSzPts val="3200"/>
              <a:buFont typeface="Arial"/>
              <a:buAutoNum type="arabicPeriod" startAt="5"/>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Spatial/temporal variations</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596010-35AF-D7D8-845B-2FEE329C7E4C}"/>
              </a:ext>
            </a:extLst>
          </p:cNvPr>
          <p:cNvSpPr txBox="1"/>
          <p:nvPr/>
        </p:nvSpPr>
        <p:spPr>
          <a:xfrm>
            <a:off x="478367" y="657073"/>
            <a:ext cx="1148079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What is an Air Emissions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Air pollution can negatively impact both public health and the environment. These pollutants are generated by human activities such as vehicle use, industrial operations, and agricultural practices, as well as by natural events such as wildfires. Emissions inventories provide a foundation for understanding and addressing air pollution.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Generally, an emissions inventory describes the sources of emissions for a given air pollutant, or pollutants, and how much of each pollutant is emitted by each source. More precisely, an emissions inventory is a comprehensive listing of: </a:t>
            </a:r>
          </a:p>
        </p:txBody>
      </p:sp>
      <p:sp>
        <p:nvSpPr>
          <p:cNvPr id="6" name="Rectangle 1">
            <a:extLst>
              <a:ext uri="{FF2B5EF4-FFF2-40B4-BE49-F238E27FC236}">
                <a16:creationId xmlns:a16="http://schemas.microsoft.com/office/drawing/2014/main" id="{CEAC2E0B-D4B8-A039-8BFE-2BA8487E686C}"/>
              </a:ext>
            </a:extLst>
          </p:cNvPr>
          <p:cNvSpPr>
            <a:spLocks noChangeArrowheads="1"/>
          </p:cNvSpPr>
          <p:nvPr/>
        </p:nvSpPr>
        <p:spPr bwMode="auto">
          <a:xfrm>
            <a:off x="425450" y="3076229"/>
            <a:ext cx="113411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specific</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air </a:t>
            </a:r>
            <a:r>
              <a:rPr kumimoji="0" lang="fr-FR" altLang="fr-FR" sz="1800" b="1" i="0" u="none" strike="noStrike" kern="1200" cap="none" spc="0" normalizeH="0" baseline="0" noProof="0" dirty="0" err="1">
                <a:ln>
                  <a:noFill/>
                </a:ln>
                <a:solidFill>
                  <a:srgbClr val="2580CC"/>
                </a:solidFill>
                <a:effectLst/>
                <a:uLnTx/>
                <a:uFillTx/>
                <a:latin typeface="Arial" panose="020B0604020202020204" pitchFamily="34" charset="0"/>
                <a:ea typeface="+mn-ea"/>
                <a:cs typeface="+mn-cs"/>
              </a:rPr>
              <a:t>pollutants</a:t>
            </a:r>
            <a:endParaRPr kumimoji="0" lang="fr-FR" altLang="fr-FR" sz="1800" b="1" i="0" u="none" strike="noStrike" kern="1200" cap="none" spc="0" normalizeH="0" baseline="0" noProof="0" dirty="0">
              <a:ln>
                <a:noFill/>
              </a:ln>
              <a:solidFill>
                <a:srgbClr val="2580CC"/>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emitted</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by </a:t>
            </a: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specific</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a:t>
            </a:r>
            <a:r>
              <a:rPr kumimoji="0" lang="fr-FR" altLang="fr-FR" sz="1800" b="1" i="0" u="none" strike="noStrike" kern="1200" cap="none" spc="0" normalizeH="0" baseline="0" noProof="0" dirty="0">
                <a:ln>
                  <a:noFill/>
                </a:ln>
                <a:solidFill>
                  <a:srgbClr val="2580CC"/>
                </a:solidFill>
                <a:effectLst/>
                <a:uLnTx/>
                <a:uFillTx/>
                <a:latin typeface="Arial" panose="020B0604020202020204" pitchFamily="34" charset="0"/>
                <a:ea typeface="+mn-ea"/>
                <a:cs typeface="+mn-cs"/>
              </a:rPr>
              <a:t>sources</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within</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a </a:t>
            </a: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given</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a:t>
            </a:r>
            <a:r>
              <a:rPr kumimoji="0" lang="fr-FR" altLang="fr-FR" sz="1800" b="1" i="0" u="none" strike="noStrike" kern="1200" cap="none" spc="0" normalizeH="0" baseline="0" noProof="0" dirty="0" err="1">
                <a:ln>
                  <a:noFill/>
                </a:ln>
                <a:solidFill>
                  <a:srgbClr val="2580CC"/>
                </a:solidFill>
                <a:effectLst/>
                <a:uLnTx/>
                <a:uFillTx/>
                <a:latin typeface="Arial" panose="020B0604020202020204" pitchFamily="34" charset="0"/>
                <a:ea typeface="+mn-ea"/>
                <a:cs typeface="+mn-cs"/>
              </a:rPr>
              <a:t>geographic</a:t>
            </a:r>
            <a:r>
              <a:rPr kumimoji="0" lang="fr-FR" altLang="fr-FR" sz="1800" b="1" i="0" u="none" strike="noStrike" kern="1200" cap="none" spc="0" normalizeH="0" baseline="0" noProof="0" dirty="0">
                <a:ln>
                  <a:noFill/>
                </a:ln>
                <a:solidFill>
                  <a:srgbClr val="2580CC"/>
                </a:solidFill>
                <a:effectLst/>
                <a:uLnTx/>
                <a:uFillTx/>
                <a:latin typeface="Arial" panose="020B0604020202020204" pitchFamily="34" charset="0"/>
                <a:ea typeface="+mn-ea"/>
                <a:cs typeface="+mn-cs"/>
              </a:rPr>
              <a:t> area</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over a </a:t>
            </a: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given</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a:t>
            </a:r>
            <a:r>
              <a:rPr kumimoji="0" lang="fr-FR" altLang="fr-FR" sz="1800" b="1" i="0" u="none" strike="noStrike" kern="1200" cap="none" spc="0" normalizeH="0" baseline="0" noProof="0" dirty="0">
                <a:ln>
                  <a:noFill/>
                </a:ln>
                <a:solidFill>
                  <a:srgbClr val="2580CC"/>
                </a:solidFill>
                <a:effectLst/>
                <a:uLnTx/>
                <a:uFillTx/>
                <a:latin typeface="Arial" panose="020B0604020202020204" pitchFamily="34" charset="0"/>
                <a:ea typeface="+mn-ea"/>
                <a:cs typeface="+mn-cs"/>
              </a:rPr>
              <a:t>time </a:t>
            </a:r>
            <a:r>
              <a:rPr kumimoji="0" lang="fr-FR" altLang="fr-FR" sz="1800" b="1" i="0" u="none" strike="noStrike" kern="1200" cap="none" spc="0" normalizeH="0" baseline="0" noProof="0" dirty="0" err="1">
                <a:ln>
                  <a:noFill/>
                </a:ln>
                <a:solidFill>
                  <a:srgbClr val="2580CC"/>
                </a:solidFill>
                <a:effectLst/>
                <a:uLnTx/>
                <a:uFillTx/>
                <a:latin typeface="Arial" panose="020B0604020202020204" pitchFamily="34" charset="0"/>
                <a:ea typeface="+mn-ea"/>
                <a:cs typeface="+mn-cs"/>
              </a:rPr>
              <a:t>period</a:t>
            </a:r>
            <a:endParaRPr kumimoji="0" lang="fr-FR" altLang="fr-FR" sz="1800" b="1" i="0" u="none" strike="noStrike" kern="1200" cap="none" spc="0" normalizeH="0" baseline="0" noProof="0" dirty="0">
              <a:ln>
                <a:noFill/>
              </a:ln>
              <a:solidFill>
                <a:srgbClr val="2580CC"/>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indicating</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the </a:t>
            </a:r>
            <a:r>
              <a:rPr kumimoji="0" lang="fr-FR" altLang="fr-FR" sz="1800" b="1" i="0" u="none" strike="noStrike" kern="1200" cap="none" spc="0" normalizeH="0" baseline="0" noProof="0" dirty="0" err="1">
                <a:ln>
                  <a:noFill/>
                </a:ln>
                <a:solidFill>
                  <a:srgbClr val="2580CC"/>
                </a:solidFill>
                <a:effectLst/>
                <a:uLnTx/>
                <a:uFillTx/>
                <a:latin typeface="Arial" panose="020B0604020202020204" pitchFamily="34" charset="0"/>
                <a:ea typeface="+mn-ea"/>
                <a:cs typeface="+mn-cs"/>
              </a:rPr>
              <a:t>quantity</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 of the </a:t>
            </a: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pollutant</a:t>
            </a:r>
            <a:r>
              <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rPr>
              <a:t>(s) </a:t>
            </a:r>
            <a:r>
              <a:rPr kumimoji="0" lang="fr-FR" altLang="fr-FR" sz="1800" b="0" i="0" u="none" strike="noStrike" kern="1200" cap="none" spc="0" normalizeH="0" baseline="0" noProof="0" dirty="0" err="1">
                <a:ln>
                  <a:noFill/>
                </a:ln>
                <a:solidFill>
                  <a:srgbClr val="313537"/>
                </a:solidFill>
                <a:effectLst/>
                <a:uLnTx/>
                <a:uFillTx/>
                <a:latin typeface="Arial" panose="020B0604020202020204" pitchFamily="34" charset="0"/>
                <a:ea typeface="+mn-ea"/>
                <a:cs typeface="+mn-cs"/>
              </a:rPr>
              <a:t>emitted</a:t>
            </a:r>
            <a:endParaRPr kumimoji="0" lang="fr-FR" altLang="fr-FR" sz="1800" b="0" i="0" u="none" strike="noStrike" kern="1200" cap="none" spc="0" normalizeH="0" baseline="0" noProof="0" dirty="0">
              <a:ln>
                <a:noFill/>
              </a:ln>
              <a:solidFill>
                <a:srgbClr val="313537"/>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Emissions inventories are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fundamental</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to air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quality</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management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because</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they</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provide</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information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that</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can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be</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used</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to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identify</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quantify</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and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prioritize</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pollutants</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for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reductions</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emissions</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sources and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geographic</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areas of focus. For modeling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studies</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inventory</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must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be</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gridded</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A99BC2C8-7130-2DF7-8D35-90462430DA1B}"/>
              </a:ext>
            </a:extLst>
          </p:cNvPr>
          <p:cNvSpPr txBox="1"/>
          <p:nvPr/>
        </p:nvSpPr>
        <p:spPr>
          <a:xfrm>
            <a:off x="478367" y="0"/>
            <a:ext cx="11120966" cy="646331"/>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
                <a:srgbClr val="000000"/>
              </a:buClr>
              <a:buSzPts val="3200"/>
              <a:buFont typeface="Calibri"/>
              <a:buAutoNum type="arabicPeriod"/>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Principle of emission inventory preparation</a:t>
            </a:r>
          </a:p>
        </p:txBody>
      </p:sp>
    </p:spTree>
    <p:extLst>
      <p:ext uri="{BB962C8B-B14F-4D97-AF65-F5344CB8AC3E}">
        <p14:creationId xmlns:p14="http://schemas.microsoft.com/office/powerpoint/2010/main" val="100300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596010-35AF-D7D8-845B-2FEE329C7E4C}"/>
              </a:ext>
            </a:extLst>
          </p:cNvPr>
          <p:cNvSpPr txBox="1"/>
          <p:nvPr/>
        </p:nvSpPr>
        <p:spPr>
          <a:xfrm>
            <a:off x="355600" y="775607"/>
            <a:ext cx="11480799"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Emissions Inventory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develop an emission inventory, we need to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Identify the sources (emitters) with the relevant pollutants associated, in the space and time zone under consideration.</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Determine the activity of each source.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Determine emission for each source using the different method.</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Sum over all sources identified</a:t>
            </a:r>
          </a:p>
        </p:txBody>
      </p:sp>
      <p:sp>
        <p:nvSpPr>
          <p:cNvPr id="2" name="TextBox 1">
            <a:extLst>
              <a:ext uri="{FF2B5EF4-FFF2-40B4-BE49-F238E27FC236}">
                <a16:creationId xmlns:a16="http://schemas.microsoft.com/office/drawing/2014/main" id="{A99BC2C8-7130-2DF7-8D35-90462430DA1B}"/>
              </a:ext>
            </a:extLst>
          </p:cNvPr>
          <p:cNvSpPr txBox="1"/>
          <p:nvPr/>
        </p:nvSpPr>
        <p:spPr>
          <a:xfrm>
            <a:off x="478367" y="0"/>
            <a:ext cx="11120966" cy="646331"/>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
                <a:srgbClr val="000000"/>
              </a:buClr>
              <a:buSzPts val="3200"/>
              <a:buFont typeface="Calibri"/>
              <a:buAutoNum type="arabicPeriod"/>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Principle of emission inventory preparation</a:t>
            </a:r>
          </a:p>
        </p:txBody>
      </p:sp>
    </p:spTree>
    <p:extLst>
      <p:ext uri="{BB962C8B-B14F-4D97-AF65-F5344CB8AC3E}">
        <p14:creationId xmlns:p14="http://schemas.microsoft.com/office/powerpoint/2010/main" val="217737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10054-546A-C148-96ED-F78BFF6D3CD0}"/>
              </a:ext>
            </a:extLst>
          </p:cNvPr>
          <p:cNvSpPr txBox="1"/>
          <p:nvPr/>
        </p:nvSpPr>
        <p:spPr>
          <a:xfrm>
            <a:off x="800101" y="140669"/>
            <a:ext cx="11120966" cy="646331"/>
          </a:xfrm>
          <a:prstGeom prst="rect">
            <a:avLst/>
          </a:prstGeom>
          <a:noFill/>
        </p:spPr>
        <p:txBody>
          <a:bodyPr wrap="square">
            <a:spAutoFit/>
          </a:bodyPr>
          <a:lstStyle/>
          <a:p>
            <a:pPr>
              <a:buClr>
                <a:srgbClr val="000000"/>
              </a:buClr>
              <a:buSzPts val="3200"/>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2. The different types of emitters and sources</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6" name="TextBox 5">
            <a:extLst>
              <a:ext uri="{FF2B5EF4-FFF2-40B4-BE49-F238E27FC236}">
                <a16:creationId xmlns:a16="http://schemas.microsoft.com/office/drawing/2014/main" id="{BA635B54-BECD-DEA1-CD44-64FC66159850}"/>
              </a:ext>
            </a:extLst>
          </p:cNvPr>
          <p:cNvSpPr txBox="1"/>
          <p:nvPr/>
        </p:nvSpPr>
        <p:spPr>
          <a:xfrm>
            <a:off x="215900" y="1052606"/>
            <a:ext cx="11781367" cy="5632311"/>
          </a:xfrm>
          <a:prstGeom prst="rect">
            <a:avLst/>
          </a:prstGeom>
          <a:noFill/>
        </p:spPr>
        <p:txBody>
          <a:bodyPr wrap="square">
            <a:spAutoFit/>
          </a:bodyPr>
          <a:lstStyle/>
          <a:p>
            <a:r>
              <a:rPr lang="fr-FR" sz="2800" b="1" dirty="0" err="1">
                <a:solidFill>
                  <a:srgbClr val="FF0000"/>
                </a:solidFill>
              </a:rPr>
              <a:t>Different</a:t>
            </a:r>
            <a:r>
              <a:rPr lang="fr-FR" sz="2800" b="1" dirty="0">
                <a:solidFill>
                  <a:srgbClr val="FF0000"/>
                </a:solidFill>
              </a:rPr>
              <a:t> type of </a:t>
            </a:r>
            <a:r>
              <a:rPr lang="fr-FR" sz="2800" b="1" dirty="0" err="1">
                <a:solidFill>
                  <a:srgbClr val="FF0000"/>
                </a:solidFill>
              </a:rPr>
              <a:t>pollutants</a:t>
            </a:r>
            <a:endParaRPr lang="fr-FR" sz="2800" b="1" dirty="0">
              <a:solidFill>
                <a:srgbClr val="FF0000"/>
              </a:solidFill>
            </a:endParaRPr>
          </a:p>
          <a:p>
            <a:endParaRPr lang="fr-FR" sz="2000" b="1" dirty="0">
              <a:solidFill>
                <a:srgbClr val="FF0000"/>
              </a:solidFill>
            </a:endParaRPr>
          </a:p>
          <a:p>
            <a:r>
              <a:rPr lang="fr-FR" sz="2400" dirty="0" err="1">
                <a:solidFill>
                  <a:srgbClr val="313537"/>
                </a:solidFill>
                <a:effectLst/>
              </a:rPr>
              <a:t>Commonlly</a:t>
            </a:r>
            <a:r>
              <a:rPr lang="fr-FR" sz="2400" dirty="0">
                <a:solidFill>
                  <a:srgbClr val="313537"/>
                </a:solidFill>
                <a:effectLst/>
              </a:rPr>
              <a:t> six </a:t>
            </a:r>
            <a:r>
              <a:rPr lang="fr-FR" sz="2400" dirty="0" err="1">
                <a:solidFill>
                  <a:srgbClr val="313537"/>
                </a:solidFill>
                <a:effectLst/>
              </a:rPr>
              <a:t>pollutants</a:t>
            </a:r>
            <a:r>
              <a:rPr lang="fr-FR" sz="2400" dirty="0">
                <a:solidFill>
                  <a:srgbClr val="313537"/>
                </a:solidFill>
                <a:effectLst/>
              </a:rPr>
              <a:t> are </a:t>
            </a:r>
            <a:r>
              <a:rPr lang="fr-FR" sz="2400" dirty="0" err="1">
                <a:solidFill>
                  <a:srgbClr val="313537"/>
                </a:solidFill>
                <a:effectLst/>
              </a:rPr>
              <a:t>usually</a:t>
            </a:r>
            <a:r>
              <a:rPr lang="fr-FR" sz="2400" dirty="0">
                <a:solidFill>
                  <a:srgbClr val="313537"/>
                </a:solidFill>
                <a:effectLst/>
              </a:rPr>
              <a:t> </a:t>
            </a:r>
            <a:r>
              <a:rPr lang="fr-FR" sz="2400" dirty="0" err="1">
                <a:solidFill>
                  <a:srgbClr val="313537"/>
                </a:solidFill>
                <a:effectLst/>
              </a:rPr>
              <a:t>adress</a:t>
            </a:r>
            <a:r>
              <a:rPr lang="fr-FR" sz="2400" dirty="0">
                <a:solidFill>
                  <a:srgbClr val="313537"/>
                </a:solidFill>
                <a:effectLst/>
              </a:rPr>
              <a:t> by Air </a:t>
            </a:r>
            <a:r>
              <a:rPr lang="fr-FR" sz="2400" dirty="0" err="1">
                <a:solidFill>
                  <a:srgbClr val="313537"/>
                </a:solidFill>
                <a:effectLst/>
              </a:rPr>
              <a:t>quality</a:t>
            </a:r>
            <a:r>
              <a:rPr lang="fr-FR" sz="2400" dirty="0">
                <a:solidFill>
                  <a:srgbClr val="313537"/>
                </a:solidFill>
                <a:effectLst/>
              </a:rPr>
              <a:t> Agency. </a:t>
            </a:r>
            <a:r>
              <a:rPr lang="fr-FR" sz="2400" dirty="0" err="1">
                <a:solidFill>
                  <a:srgbClr val="313537"/>
                </a:solidFill>
                <a:effectLst/>
              </a:rPr>
              <a:t>These</a:t>
            </a:r>
            <a:r>
              <a:rPr lang="fr-FR" sz="2400" dirty="0">
                <a:solidFill>
                  <a:srgbClr val="313537"/>
                </a:solidFill>
                <a:effectLst/>
              </a:rPr>
              <a:t> </a:t>
            </a:r>
            <a:r>
              <a:rPr lang="fr-FR" sz="2400" dirty="0" err="1">
                <a:solidFill>
                  <a:srgbClr val="313537"/>
                </a:solidFill>
                <a:effectLst/>
              </a:rPr>
              <a:t>pollutants</a:t>
            </a:r>
            <a:r>
              <a:rPr lang="fr-FR" sz="2400" dirty="0">
                <a:solidFill>
                  <a:srgbClr val="313537"/>
                </a:solidFill>
                <a:effectLst/>
              </a:rPr>
              <a:t> are: ozone, </a:t>
            </a:r>
            <a:r>
              <a:rPr lang="fr-FR" sz="2400" dirty="0" err="1">
                <a:solidFill>
                  <a:srgbClr val="313537"/>
                </a:solidFill>
                <a:effectLst/>
              </a:rPr>
              <a:t>particulate</a:t>
            </a:r>
            <a:r>
              <a:rPr lang="fr-FR" sz="2400" dirty="0">
                <a:solidFill>
                  <a:srgbClr val="313537"/>
                </a:solidFill>
                <a:effectLst/>
              </a:rPr>
              <a:t> </a:t>
            </a:r>
            <a:r>
              <a:rPr lang="fr-FR" sz="2400" dirty="0" err="1">
                <a:solidFill>
                  <a:srgbClr val="313537"/>
                </a:solidFill>
                <a:effectLst/>
              </a:rPr>
              <a:t>matter</a:t>
            </a:r>
            <a:r>
              <a:rPr lang="fr-FR" sz="2400" dirty="0">
                <a:solidFill>
                  <a:srgbClr val="313537"/>
                </a:solidFill>
                <a:effectLst/>
              </a:rPr>
              <a:t> (PM), </a:t>
            </a:r>
            <a:r>
              <a:rPr lang="fr-FR" sz="2400" dirty="0" err="1">
                <a:solidFill>
                  <a:srgbClr val="313537"/>
                </a:solidFill>
                <a:effectLst/>
              </a:rPr>
              <a:t>sulfur</a:t>
            </a:r>
            <a:r>
              <a:rPr lang="fr-FR" sz="2400" dirty="0">
                <a:solidFill>
                  <a:srgbClr val="313537"/>
                </a:solidFill>
                <a:effectLst/>
              </a:rPr>
              <a:t> </a:t>
            </a:r>
            <a:r>
              <a:rPr lang="fr-FR" sz="2400" dirty="0" err="1">
                <a:solidFill>
                  <a:srgbClr val="313537"/>
                </a:solidFill>
                <a:effectLst/>
              </a:rPr>
              <a:t>dioxide</a:t>
            </a:r>
            <a:r>
              <a:rPr lang="fr-FR" sz="2400" dirty="0">
                <a:solidFill>
                  <a:srgbClr val="313537"/>
                </a:solidFill>
                <a:effectLst/>
              </a:rPr>
              <a:t> (SO</a:t>
            </a:r>
            <a:r>
              <a:rPr lang="fr-FR" sz="2400" baseline="-25000" dirty="0">
                <a:solidFill>
                  <a:srgbClr val="313537"/>
                </a:solidFill>
                <a:effectLst/>
              </a:rPr>
              <a:t>2</a:t>
            </a:r>
            <a:r>
              <a:rPr lang="fr-FR" sz="2400" dirty="0">
                <a:solidFill>
                  <a:srgbClr val="313537"/>
                </a:solidFill>
                <a:effectLst/>
              </a:rPr>
              <a:t>), </a:t>
            </a:r>
            <a:r>
              <a:rPr lang="fr-FR" sz="2400" dirty="0" err="1">
                <a:solidFill>
                  <a:srgbClr val="313537"/>
                </a:solidFill>
                <a:effectLst/>
              </a:rPr>
              <a:t>nitrogen</a:t>
            </a:r>
            <a:r>
              <a:rPr lang="fr-FR" sz="2400" dirty="0">
                <a:solidFill>
                  <a:srgbClr val="313537"/>
                </a:solidFill>
                <a:effectLst/>
              </a:rPr>
              <a:t> </a:t>
            </a:r>
            <a:r>
              <a:rPr lang="fr-FR" sz="2400" dirty="0" err="1">
                <a:solidFill>
                  <a:srgbClr val="313537"/>
                </a:solidFill>
                <a:effectLst/>
              </a:rPr>
              <a:t>dioxide</a:t>
            </a:r>
            <a:r>
              <a:rPr lang="fr-FR" sz="2400" dirty="0">
                <a:solidFill>
                  <a:srgbClr val="313537"/>
                </a:solidFill>
                <a:effectLst/>
              </a:rPr>
              <a:t> (NO</a:t>
            </a:r>
            <a:r>
              <a:rPr lang="fr-FR" sz="2400" baseline="-25000" dirty="0">
                <a:solidFill>
                  <a:srgbClr val="313537"/>
                </a:solidFill>
                <a:effectLst/>
              </a:rPr>
              <a:t>2</a:t>
            </a:r>
            <a:r>
              <a:rPr lang="fr-FR" sz="2400" dirty="0">
                <a:solidFill>
                  <a:srgbClr val="313537"/>
                </a:solidFill>
                <a:effectLst/>
              </a:rPr>
              <a:t>), </a:t>
            </a:r>
            <a:r>
              <a:rPr lang="fr-FR" sz="2400" dirty="0" err="1">
                <a:solidFill>
                  <a:srgbClr val="313537"/>
                </a:solidFill>
                <a:effectLst/>
              </a:rPr>
              <a:t>carbon</a:t>
            </a:r>
            <a:r>
              <a:rPr lang="fr-FR" sz="2400" dirty="0">
                <a:solidFill>
                  <a:srgbClr val="313537"/>
                </a:solidFill>
                <a:effectLst/>
              </a:rPr>
              <a:t> </a:t>
            </a:r>
            <a:r>
              <a:rPr lang="fr-FR" sz="2400" dirty="0" err="1">
                <a:solidFill>
                  <a:srgbClr val="313537"/>
                </a:solidFill>
                <a:effectLst/>
              </a:rPr>
              <a:t>monoxide</a:t>
            </a:r>
            <a:r>
              <a:rPr lang="fr-FR" sz="2400" dirty="0">
                <a:solidFill>
                  <a:srgbClr val="313537"/>
                </a:solidFill>
                <a:effectLst/>
              </a:rPr>
              <a:t> (CO) and lead (Pb).  </a:t>
            </a:r>
            <a:endParaRPr lang="fr-FR" sz="2400" dirty="0"/>
          </a:p>
          <a:p>
            <a:endParaRPr lang="fr-FR" sz="2400" dirty="0"/>
          </a:p>
          <a:p>
            <a:r>
              <a:rPr lang="en-US" sz="2400" dirty="0">
                <a:solidFill>
                  <a:srgbClr val="313537"/>
                </a:solidFill>
                <a:effectLst/>
              </a:rPr>
              <a:t>While most pollutants are </a:t>
            </a:r>
            <a:r>
              <a:rPr lang="en-US" sz="2400" dirty="0">
                <a:solidFill>
                  <a:srgbClr val="313537"/>
                </a:solidFill>
              </a:rPr>
              <a:t>directly</a:t>
            </a:r>
            <a:r>
              <a:rPr lang="en-US" sz="2400" dirty="0">
                <a:solidFill>
                  <a:srgbClr val="313537"/>
                </a:solidFill>
                <a:effectLst/>
              </a:rPr>
              <a:t> emitted by sources, some are formed as a result of complex chemical reactions within the atmosphere.</a:t>
            </a:r>
          </a:p>
          <a:p>
            <a:endParaRPr lang="en-US" sz="2400" dirty="0">
              <a:solidFill>
                <a:srgbClr val="313537"/>
              </a:solidFill>
              <a:effectLst/>
            </a:endParaRPr>
          </a:p>
          <a:p>
            <a:r>
              <a:rPr lang="en-US" sz="2400" dirty="0">
                <a:solidFill>
                  <a:srgbClr val="313537"/>
                </a:solidFill>
                <a:effectLst/>
              </a:rPr>
              <a:t>As an example, ozone is not emitted directly into the air, but is created by chemical reactions between oxides of nitrogen (NO</a:t>
            </a:r>
            <a:r>
              <a:rPr lang="en-US" sz="2400" baseline="-25000" dirty="0">
                <a:solidFill>
                  <a:srgbClr val="313537"/>
                </a:solidFill>
                <a:effectLst/>
              </a:rPr>
              <a:t>x</a:t>
            </a:r>
            <a:r>
              <a:rPr lang="en-US" sz="2400" dirty="0">
                <a:solidFill>
                  <a:srgbClr val="313537"/>
                </a:solidFill>
                <a:effectLst/>
              </a:rPr>
              <a:t>) and volatile organic compounds (VOC). </a:t>
            </a:r>
          </a:p>
          <a:p>
            <a:endParaRPr lang="en-US" sz="2400" dirty="0">
              <a:solidFill>
                <a:srgbClr val="313537"/>
              </a:solidFill>
              <a:effectLst/>
            </a:endParaRPr>
          </a:p>
          <a:p>
            <a:r>
              <a:rPr lang="en-US" sz="2400" dirty="0">
                <a:solidFill>
                  <a:srgbClr val="313537"/>
                </a:solidFill>
                <a:effectLst/>
              </a:rPr>
              <a:t>Additionally, PM is both directly emitted and formed through chemical reactions. Pollutants that react to form these pollutants are called </a:t>
            </a:r>
            <a:r>
              <a:rPr lang="en-US" sz="2400" i="1" dirty="0">
                <a:solidFill>
                  <a:srgbClr val="313537"/>
                </a:solidFill>
                <a:effectLst/>
              </a:rPr>
              <a:t>precursor pollutants</a:t>
            </a:r>
            <a:r>
              <a:rPr lang="en-US" sz="2400" dirty="0">
                <a:solidFill>
                  <a:srgbClr val="313537"/>
                </a:solidFill>
                <a:effectLst/>
              </a:rPr>
              <a:t> or simply </a:t>
            </a:r>
            <a:r>
              <a:rPr lang="en-US" sz="2400" i="1" dirty="0">
                <a:solidFill>
                  <a:srgbClr val="313537"/>
                </a:solidFill>
                <a:effectLst/>
              </a:rPr>
              <a:t>precursors</a:t>
            </a:r>
            <a:r>
              <a:rPr lang="en-US" sz="2400" dirty="0">
                <a:solidFill>
                  <a:srgbClr val="313537"/>
                </a:solidFill>
                <a:effectLst/>
              </a:rPr>
              <a:t>. </a:t>
            </a:r>
            <a:endParaRPr lang="en-US" sz="2400" dirty="0"/>
          </a:p>
          <a:p>
            <a:r>
              <a:rPr lang="en-US" sz="2400" dirty="0">
                <a:solidFill>
                  <a:srgbClr val="313537"/>
                </a:solidFill>
                <a:effectLst/>
              </a:rPr>
              <a:t>In inventories, the directly-emitted pollutants and their precursors are often addressed.</a:t>
            </a:r>
            <a:endParaRPr lang="fr-FR" sz="2400" dirty="0"/>
          </a:p>
        </p:txBody>
      </p:sp>
    </p:spTree>
    <p:extLst>
      <p:ext uri="{BB962C8B-B14F-4D97-AF65-F5344CB8AC3E}">
        <p14:creationId xmlns:p14="http://schemas.microsoft.com/office/powerpoint/2010/main" val="375094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254246-B92B-B434-9BF0-41B9DF91E9DE}"/>
              </a:ext>
            </a:extLst>
          </p:cNvPr>
          <p:cNvSpPr txBox="1"/>
          <p:nvPr/>
        </p:nvSpPr>
        <p:spPr>
          <a:xfrm>
            <a:off x="135466" y="740688"/>
            <a:ext cx="11269134" cy="1938992"/>
          </a:xfrm>
          <a:prstGeom prst="rect">
            <a:avLst/>
          </a:prstGeom>
          <a:noFill/>
        </p:spPr>
        <p:txBody>
          <a:bodyPr wrap="square">
            <a:spAutoFit/>
          </a:bodyPr>
          <a:lstStyle/>
          <a:p>
            <a:r>
              <a:rPr lang="fr-FR" sz="2400" b="1" dirty="0" err="1">
                <a:solidFill>
                  <a:srgbClr val="FF0000"/>
                </a:solidFill>
              </a:rPr>
              <a:t>Different</a:t>
            </a:r>
            <a:r>
              <a:rPr lang="fr-FR" sz="2400" b="1" dirty="0">
                <a:solidFill>
                  <a:srgbClr val="FF0000"/>
                </a:solidFill>
              </a:rPr>
              <a:t> type of </a:t>
            </a:r>
            <a:r>
              <a:rPr lang="fr-FR" sz="2400" b="1" dirty="0" err="1">
                <a:solidFill>
                  <a:srgbClr val="FF0000"/>
                </a:solidFill>
              </a:rPr>
              <a:t>pollutants</a:t>
            </a:r>
            <a:endParaRPr lang="fr-FR" sz="2400" b="1" dirty="0">
              <a:solidFill>
                <a:srgbClr val="FF0000"/>
              </a:solidFill>
            </a:endParaRPr>
          </a:p>
          <a:p>
            <a:endParaRPr lang="en-US" sz="2400" b="1" dirty="0"/>
          </a:p>
          <a:p>
            <a:r>
              <a:rPr lang="en-US" sz="2400" dirty="0"/>
              <a:t>It is beneficial for emissions inventories that are used for air quality management to contain data on multiple types of pollutants, because emissions sources emit multiple types of pollutants. </a:t>
            </a:r>
          </a:p>
        </p:txBody>
      </p:sp>
      <p:sp>
        <p:nvSpPr>
          <p:cNvPr id="6" name="TextBox 5">
            <a:extLst>
              <a:ext uri="{FF2B5EF4-FFF2-40B4-BE49-F238E27FC236}">
                <a16:creationId xmlns:a16="http://schemas.microsoft.com/office/drawing/2014/main" id="{8A8D938F-D744-2CC5-419D-DDDBD9EECDB1}"/>
              </a:ext>
            </a:extLst>
          </p:cNvPr>
          <p:cNvSpPr txBox="1"/>
          <p:nvPr/>
        </p:nvSpPr>
        <p:spPr>
          <a:xfrm>
            <a:off x="757768" y="44671"/>
            <a:ext cx="11120966" cy="646331"/>
          </a:xfrm>
          <a:prstGeom prst="rect">
            <a:avLst/>
          </a:prstGeom>
          <a:noFill/>
        </p:spPr>
        <p:txBody>
          <a:bodyPr wrap="square">
            <a:spAutoFit/>
          </a:bodyPr>
          <a:lstStyle/>
          <a:p>
            <a:pPr>
              <a:buClr>
                <a:srgbClr val="000000"/>
              </a:buClr>
              <a:buSzPts val="3200"/>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2. The different types of emitters and sources</a:t>
            </a:r>
          </a:p>
        </p:txBody>
      </p:sp>
      <p:pic>
        <p:nvPicPr>
          <p:cNvPr id="8" name="Picture 7">
            <a:extLst>
              <a:ext uri="{FF2B5EF4-FFF2-40B4-BE49-F238E27FC236}">
                <a16:creationId xmlns:a16="http://schemas.microsoft.com/office/drawing/2014/main" id="{5ECD1B77-61E3-7993-B6CC-595173054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076" y="3229714"/>
            <a:ext cx="6054179" cy="3183786"/>
          </a:xfrm>
          <a:prstGeom prst="rect">
            <a:avLst/>
          </a:prstGeom>
        </p:spPr>
      </p:pic>
      <p:sp>
        <p:nvSpPr>
          <p:cNvPr id="10" name="TextBox 9">
            <a:extLst>
              <a:ext uri="{FF2B5EF4-FFF2-40B4-BE49-F238E27FC236}">
                <a16:creationId xmlns:a16="http://schemas.microsoft.com/office/drawing/2014/main" id="{943F608E-C9DE-841A-FAEB-306D8536BAF3}"/>
              </a:ext>
            </a:extLst>
          </p:cNvPr>
          <p:cNvSpPr txBox="1"/>
          <p:nvPr/>
        </p:nvSpPr>
        <p:spPr>
          <a:xfrm>
            <a:off x="135465" y="2664148"/>
            <a:ext cx="5868459" cy="4154984"/>
          </a:xfrm>
          <a:prstGeom prst="rect">
            <a:avLst/>
          </a:prstGeom>
          <a:noFill/>
        </p:spPr>
        <p:txBody>
          <a:bodyPr wrap="square">
            <a:spAutoFit/>
          </a:bodyPr>
          <a:lstStyle/>
          <a:p>
            <a:r>
              <a:rPr lang="en-US" sz="2400" dirty="0"/>
              <a:t>It help air agencies develop strategies that will address multiple air pollutants, as well as have the potential to reduce costs and increase the public health and environmental benefits associated with air quality management. </a:t>
            </a:r>
          </a:p>
          <a:p>
            <a:endParaRPr lang="en-US" sz="2400" dirty="0"/>
          </a:p>
          <a:p>
            <a:r>
              <a:rPr lang="fr-FR" sz="2400" dirty="0"/>
              <a:t>For </a:t>
            </a:r>
            <a:r>
              <a:rPr lang="fr-FR" sz="2400" dirty="0" err="1"/>
              <a:t>example</a:t>
            </a:r>
            <a:r>
              <a:rPr lang="fr-FR" sz="2400" dirty="0"/>
              <a:t>, sources </a:t>
            </a:r>
            <a:r>
              <a:rPr lang="fr-FR" sz="2400" dirty="0" err="1"/>
              <a:t>that</a:t>
            </a:r>
            <a:r>
              <a:rPr lang="fr-FR" sz="2400" dirty="0"/>
              <a:t> </a:t>
            </a:r>
            <a:r>
              <a:rPr lang="fr-FR" sz="2400" dirty="0" err="1"/>
              <a:t>burn</a:t>
            </a:r>
            <a:r>
              <a:rPr lang="fr-FR" sz="2400" dirty="0"/>
              <a:t> </a:t>
            </a:r>
            <a:r>
              <a:rPr lang="fr-FR" sz="2400" dirty="0" err="1"/>
              <a:t>fossil</a:t>
            </a:r>
            <a:r>
              <a:rPr lang="fr-FR" sz="2400" dirty="0"/>
              <a:t> fuels </a:t>
            </a:r>
            <a:r>
              <a:rPr lang="fr-FR" sz="2400" dirty="0" err="1"/>
              <a:t>emit</a:t>
            </a:r>
            <a:r>
              <a:rPr lang="fr-FR" sz="2400" dirty="0"/>
              <a:t> NO</a:t>
            </a:r>
            <a:r>
              <a:rPr lang="fr-FR" sz="2400" baseline="-25000" dirty="0"/>
              <a:t>X</a:t>
            </a:r>
            <a:r>
              <a:rPr lang="fr-FR" sz="2400" dirty="0"/>
              <a:t>, PM</a:t>
            </a:r>
            <a:r>
              <a:rPr lang="fr-FR" sz="2400" baseline="-25000" dirty="0"/>
              <a:t>2.5</a:t>
            </a:r>
            <a:r>
              <a:rPr lang="fr-FR" sz="2400" dirty="0"/>
              <a:t>, CO, VOC (</a:t>
            </a:r>
            <a:r>
              <a:rPr lang="fr-FR" sz="2400" dirty="0" err="1"/>
              <a:t>formaldehyde</a:t>
            </a:r>
            <a:r>
              <a:rPr lang="fr-FR" sz="2400" dirty="0"/>
              <a:t>, </a:t>
            </a:r>
            <a:r>
              <a:rPr lang="fr-FR" sz="2400" dirty="0" err="1"/>
              <a:t>benzene</a:t>
            </a:r>
            <a:r>
              <a:rPr lang="fr-FR" sz="2400" dirty="0"/>
              <a:t>, </a:t>
            </a:r>
            <a:r>
              <a:rPr lang="fr-FR" sz="2400" dirty="0" err="1"/>
              <a:t>ethyl</a:t>
            </a:r>
            <a:r>
              <a:rPr lang="fr-FR" sz="2400" dirty="0"/>
              <a:t> </a:t>
            </a:r>
            <a:r>
              <a:rPr lang="fr-FR" sz="2400" dirty="0" err="1"/>
              <a:t>benzene</a:t>
            </a:r>
            <a:r>
              <a:rPr lang="fr-FR" sz="2400" dirty="0"/>
              <a:t>, </a:t>
            </a:r>
            <a:r>
              <a:rPr lang="fr-FR" sz="2400" dirty="0" err="1"/>
              <a:t>toluene</a:t>
            </a:r>
            <a:r>
              <a:rPr lang="fr-FR" sz="2400" dirty="0"/>
              <a:t>) and </a:t>
            </a:r>
            <a:r>
              <a:rPr lang="fr-FR" sz="2400" dirty="0" err="1"/>
              <a:t>also</a:t>
            </a:r>
            <a:r>
              <a:rPr lang="fr-FR" sz="2400" dirty="0"/>
              <a:t> </a:t>
            </a:r>
            <a:r>
              <a:rPr lang="fr-FR" sz="2400" dirty="0" err="1"/>
              <a:t>GHGs</a:t>
            </a:r>
            <a:r>
              <a:rPr lang="fr-FR" sz="2400" dirty="0"/>
              <a:t> (e.g., </a:t>
            </a:r>
            <a:r>
              <a:rPr lang="fr-FR" sz="2400" dirty="0" err="1"/>
              <a:t>carbon</a:t>
            </a:r>
            <a:r>
              <a:rPr lang="fr-FR" sz="2400" dirty="0"/>
              <a:t> </a:t>
            </a:r>
            <a:r>
              <a:rPr lang="fr-FR" sz="2400" dirty="0" err="1"/>
              <a:t>dioxide</a:t>
            </a:r>
            <a:r>
              <a:rPr lang="fr-FR" sz="2400" dirty="0"/>
              <a:t>, </a:t>
            </a:r>
            <a:r>
              <a:rPr lang="fr-FR" sz="2400" dirty="0" err="1"/>
              <a:t>methane</a:t>
            </a:r>
            <a:r>
              <a:rPr lang="fr-FR" sz="2400" dirty="0"/>
              <a:t>).</a:t>
            </a:r>
          </a:p>
        </p:txBody>
      </p:sp>
      <p:sp>
        <p:nvSpPr>
          <p:cNvPr id="11" name="TextBox 10">
            <a:extLst>
              <a:ext uri="{FF2B5EF4-FFF2-40B4-BE49-F238E27FC236}">
                <a16:creationId xmlns:a16="http://schemas.microsoft.com/office/drawing/2014/main" id="{EA3DAF0F-3A2B-FC71-199E-DD008B8E3694}"/>
              </a:ext>
            </a:extLst>
          </p:cNvPr>
          <p:cNvSpPr txBox="1"/>
          <p:nvPr/>
        </p:nvSpPr>
        <p:spPr>
          <a:xfrm>
            <a:off x="6565900" y="6515100"/>
            <a:ext cx="1934633" cy="307777"/>
          </a:xfrm>
          <a:prstGeom prst="rect">
            <a:avLst/>
          </a:prstGeom>
          <a:noFill/>
        </p:spPr>
        <p:txBody>
          <a:bodyPr wrap="square" rtlCol="0">
            <a:spAutoFit/>
          </a:bodyPr>
          <a:lstStyle/>
          <a:p>
            <a:r>
              <a:rPr lang="fr-FR" sz="1400" dirty="0"/>
              <a:t>Aldo Ferreira et al. 2008</a:t>
            </a:r>
          </a:p>
        </p:txBody>
      </p:sp>
    </p:spTree>
    <p:extLst>
      <p:ext uri="{BB962C8B-B14F-4D97-AF65-F5344CB8AC3E}">
        <p14:creationId xmlns:p14="http://schemas.microsoft.com/office/powerpoint/2010/main" val="51422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10054-546A-C148-96ED-F78BFF6D3CD0}"/>
              </a:ext>
            </a:extLst>
          </p:cNvPr>
          <p:cNvSpPr txBox="1"/>
          <p:nvPr/>
        </p:nvSpPr>
        <p:spPr>
          <a:xfrm>
            <a:off x="800101" y="140669"/>
            <a:ext cx="11120966" cy="646331"/>
          </a:xfrm>
          <a:prstGeom prst="rect">
            <a:avLst/>
          </a:prstGeom>
          <a:noFill/>
        </p:spPr>
        <p:txBody>
          <a:bodyPr wrap="square">
            <a:spAutoFit/>
          </a:bodyPr>
          <a:lstStyle/>
          <a:p>
            <a:pPr>
              <a:buClr>
                <a:srgbClr val="000000"/>
              </a:buClr>
              <a:buSzPts val="3200"/>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2. The different types of emitters and sources</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6" name="TextBox 5">
            <a:extLst>
              <a:ext uri="{FF2B5EF4-FFF2-40B4-BE49-F238E27FC236}">
                <a16:creationId xmlns:a16="http://schemas.microsoft.com/office/drawing/2014/main" id="{BA635B54-BECD-DEA1-CD44-64FC66159850}"/>
              </a:ext>
            </a:extLst>
          </p:cNvPr>
          <p:cNvSpPr txBox="1"/>
          <p:nvPr/>
        </p:nvSpPr>
        <p:spPr>
          <a:xfrm>
            <a:off x="215900" y="1052606"/>
            <a:ext cx="11781367" cy="2677656"/>
          </a:xfrm>
          <a:prstGeom prst="rect">
            <a:avLst/>
          </a:prstGeom>
          <a:noFill/>
        </p:spPr>
        <p:txBody>
          <a:bodyPr wrap="square">
            <a:spAutoFit/>
          </a:bodyPr>
          <a:lstStyle/>
          <a:p>
            <a:r>
              <a:rPr lang="fr-FR" sz="2800" b="1" dirty="0" err="1">
                <a:solidFill>
                  <a:srgbClr val="FF0000"/>
                </a:solidFill>
              </a:rPr>
              <a:t>Anthropogenics</a:t>
            </a:r>
            <a:r>
              <a:rPr lang="fr-FR" sz="2800" b="1" dirty="0">
                <a:solidFill>
                  <a:srgbClr val="FF0000"/>
                </a:solidFill>
              </a:rPr>
              <a:t> sources</a:t>
            </a:r>
          </a:p>
          <a:p>
            <a:endParaRPr lang="fr-FR" sz="2000" b="1" dirty="0">
              <a:solidFill>
                <a:srgbClr val="FF0000"/>
              </a:solidFill>
            </a:endParaRPr>
          </a:p>
          <a:p>
            <a:r>
              <a:rPr lang="en-US" sz="2400" dirty="0">
                <a:solidFill>
                  <a:srgbClr val="313537"/>
                </a:solidFill>
                <a:effectLst/>
              </a:rPr>
              <a:t>Emissions inventories provide source information that identifies the emissions source.</a:t>
            </a:r>
          </a:p>
          <a:p>
            <a:endParaRPr lang="en-US" sz="2400" dirty="0">
              <a:effectLst/>
            </a:endParaRPr>
          </a:p>
          <a:p>
            <a:r>
              <a:rPr lang="en-US" sz="2400" dirty="0">
                <a:solidFill>
                  <a:srgbClr val="313537"/>
                </a:solidFill>
                <a:effectLst/>
              </a:rPr>
              <a:t>Inventories may contain a variety of different source types, including both</a:t>
            </a:r>
            <a:r>
              <a:rPr lang="en-US" sz="2400" i="1" dirty="0">
                <a:solidFill>
                  <a:srgbClr val="313537"/>
                </a:solidFill>
                <a:effectLst/>
              </a:rPr>
              <a:t> </a:t>
            </a:r>
            <a:r>
              <a:rPr lang="en-US" sz="2400" b="1" i="1" dirty="0">
                <a:solidFill>
                  <a:srgbClr val="313537"/>
                </a:solidFill>
                <a:effectLst/>
              </a:rPr>
              <a:t>anthropogenic</a:t>
            </a:r>
            <a:r>
              <a:rPr lang="en-US" sz="2400" dirty="0">
                <a:solidFill>
                  <a:srgbClr val="313537"/>
                </a:solidFill>
                <a:effectLst/>
              </a:rPr>
              <a:t> (related to human activity) or </a:t>
            </a:r>
            <a:r>
              <a:rPr lang="en-US" sz="2400" b="1" i="1" dirty="0">
                <a:solidFill>
                  <a:srgbClr val="313537"/>
                </a:solidFill>
                <a:effectLst/>
              </a:rPr>
              <a:t>natural</a:t>
            </a:r>
            <a:r>
              <a:rPr lang="en-US" sz="2400" dirty="0">
                <a:solidFill>
                  <a:srgbClr val="313537"/>
                </a:solidFill>
                <a:effectLst/>
              </a:rPr>
              <a:t> (related to naturally occurring activity). </a:t>
            </a:r>
          </a:p>
          <a:p>
            <a:endParaRPr lang="en-US" sz="2400" dirty="0">
              <a:solidFill>
                <a:srgbClr val="313537"/>
              </a:solidFill>
            </a:endParaRPr>
          </a:p>
        </p:txBody>
      </p:sp>
      <p:pic>
        <p:nvPicPr>
          <p:cNvPr id="3" name="Picture 2">
            <a:extLst>
              <a:ext uri="{FF2B5EF4-FFF2-40B4-BE49-F238E27FC236}">
                <a16:creationId xmlns:a16="http://schemas.microsoft.com/office/drawing/2014/main" id="{0BF2C8DE-C2E6-78B4-4A59-1E5097F0A6DC}"/>
              </a:ext>
            </a:extLst>
          </p:cNvPr>
          <p:cNvPicPr>
            <a:picLocks noChangeAspect="1"/>
          </p:cNvPicPr>
          <p:nvPr/>
        </p:nvPicPr>
        <p:blipFill>
          <a:blip r:embed="rId2"/>
          <a:stretch>
            <a:fillRect/>
          </a:stretch>
        </p:blipFill>
        <p:spPr>
          <a:xfrm>
            <a:off x="2238979" y="5138779"/>
            <a:ext cx="4279763" cy="1719221"/>
          </a:xfrm>
          <a:prstGeom prst="rect">
            <a:avLst/>
          </a:prstGeom>
        </p:spPr>
      </p:pic>
      <p:pic>
        <p:nvPicPr>
          <p:cNvPr id="4" name="Picture 3">
            <a:extLst>
              <a:ext uri="{FF2B5EF4-FFF2-40B4-BE49-F238E27FC236}">
                <a16:creationId xmlns:a16="http://schemas.microsoft.com/office/drawing/2014/main" id="{F7D877EE-43EF-5A15-13AA-5849A4110BC6}"/>
              </a:ext>
            </a:extLst>
          </p:cNvPr>
          <p:cNvPicPr>
            <a:picLocks noChangeAspect="1"/>
          </p:cNvPicPr>
          <p:nvPr/>
        </p:nvPicPr>
        <p:blipFill>
          <a:blip r:embed="rId3"/>
          <a:stretch>
            <a:fillRect/>
          </a:stretch>
        </p:blipFill>
        <p:spPr>
          <a:xfrm>
            <a:off x="6360584" y="4877563"/>
            <a:ext cx="2926334" cy="1920406"/>
          </a:xfrm>
          <a:prstGeom prst="rect">
            <a:avLst/>
          </a:prstGeom>
        </p:spPr>
      </p:pic>
      <p:pic>
        <p:nvPicPr>
          <p:cNvPr id="7" name="Picture 6">
            <a:extLst>
              <a:ext uri="{FF2B5EF4-FFF2-40B4-BE49-F238E27FC236}">
                <a16:creationId xmlns:a16="http://schemas.microsoft.com/office/drawing/2014/main" id="{BCA7841E-97F2-1D5F-02C2-812A6D368CDA}"/>
              </a:ext>
            </a:extLst>
          </p:cNvPr>
          <p:cNvPicPr>
            <a:picLocks noChangeAspect="1"/>
          </p:cNvPicPr>
          <p:nvPr/>
        </p:nvPicPr>
        <p:blipFill>
          <a:blip r:embed="rId4"/>
          <a:stretch>
            <a:fillRect/>
          </a:stretch>
        </p:blipFill>
        <p:spPr>
          <a:xfrm>
            <a:off x="145828" y="4877563"/>
            <a:ext cx="2902840" cy="1783333"/>
          </a:xfrm>
          <a:prstGeom prst="rect">
            <a:avLst/>
          </a:prstGeom>
        </p:spPr>
      </p:pic>
      <p:pic>
        <p:nvPicPr>
          <p:cNvPr id="8" name="Picture 7">
            <a:extLst>
              <a:ext uri="{FF2B5EF4-FFF2-40B4-BE49-F238E27FC236}">
                <a16:creationId xmlns:a16="http://schemas.microsoft.com/office/drawing/2014/main" id="{496A7F7F-2ABF-21F6-FED3-2BC53DDFF4D2}"/>
              </a:ext>
            </a:extLst>
          </p:cNvPr>
          <p:cNvPicPr>
            <a:picLocks noChangeAspect="1"/>
          </p:cNvPicPr>
          <p:nvPr/>
        </p:nvPicPr>
        <p:blipFill>
          <a:blip r:embed="rId5"/>
          <a:stretch>
            <a:fillRect/>
          </a:stretch>
        </p:blipFill>
        <p:spPr>
          <a:xfrm>
            <a:off x="9515282" y="4508920"/>
            <a:ext cx="2719052" cy="2005758"/>
          </a:xfrm>
          <a:prstGeom prst="rect">
            <a:avLst/>
          </a:prstGeom>
        </p:spPr>
      </p:pic>
      <p:pic>
        <p:nvPicPr>
          <p:cNvPr id="9" name="Picture 8">
            <a:extLst>
              <a:ext uri="{FF2B5EF4-FFF2-40B4-BE49-F238E27FC236}">
                <a16:creationId xmlns:a16="http://schemas.microsoft.com/office/drawing/2014/main" id="{A3B7D9C1-2721-0B00-6BB3-30F8B7CC872F}"/>
              </a:ext>
            </a:extLst>
          </p:cNvPr>
          <p:cNvPicPr>
            <a:picLocks noChangeAspect="1"/>
          </p:cNvPicPr>
          <p:nvPr/>
        </p:nvPicPr>
        <p:blipFill>
          <a:blip r:embed="rId6"/>
          <a:stretch>
            <a:fillRect/>
          </a:stretch>
        </p:blipFill>
        <p:spPr>
          <a:xfrm>
            <a:off x="8073709" y="3944038"/>
            <a:ext cx="2426418" cy="1713124"/>
          </a:xfrm>
          <a:prstGeom prst="rect">
            <a:avLst/>
          </a:prstGeom>
        </p:spPr>
      </p:pic>
      <p:pic>
        <p:nvPicPr>
          <p:cNvPr id="10" name="Picture 9">
            <a:extLst>
              <a:ext uri="{FF2B5EF4-FFF2-40B4-BE49-F238E27FC236}">
                <a16:creationId xmlns:a16="http://schemas.microsoft.com/office/drawing/2014/main" id="{B1CC5C22-0FDC-3A07-5256-93BBBF99F1E9}"/>
              </a:ext>
            </a:extLst>
          </p:cNvPr>
          <p:cNvPicPr>
            <a:picLocks noChangeAspect="1"/>
          </p:cNvPicPr>
          <p:nvPr/>
        </p:nvPicPr>
        <p:blipFill>
          <a:blip r:embed="rId7"/>
          <a:srcRect t="33001"/>
          <a:stretch/>
        </p:blipFill>
        <p:spPr>
          <a:xfrm>
            <a:off x="2111128" y="4036763"/>
            <a:ext cx="4377307" cy="1768631"/>
          </a:xfrm>
          <a:prstGeom prst="rect">
            <a:avLst/>
          </a:prstGeom>
        </p:spPr>
      </p:pic>
    </p:spTree>
    <p:extLst>
      <p:ext uri="{BB962C8B-B14F-4D97-AF65-F5344CB8AC3E}">
        <p14:creationId xmlns:p14="http://schemas.microsoft.com/office/powerpoint/2010/main" val="334002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10054-546A-C148-96ED-F78BFF6D3CD0}"/>
              </a:ext>
            </a:extLst>
          </p:cNvPr>
          <p:cNvSpPr txBox="1"/>
          <p:nvPr/>
        </p:nvSpPr>
        <p:spPr>
          <a:xfrm>
            <a:off x="800101" y="140669"/>
            <a:ext cx="11120966"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0000"/>
              </a:buClr>
              <a:buSzPts val="3200"/>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3. General methodology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36" name="Picture 35">
            <a:extLst>
              <a:ext uri="{FF2B5EF4-FFF2-40B4-BE49-F238E27FC236}">
                <a16:creationId xmlns:a16="http://schemas.microsoft.com/office/drawing/2014/main" id="{7BE35C58-8842-B848-0CC3-4C7D63D1D659}"/>
              </a:ext>
            </a:extLst>
          </p:cNvPr>
          <p:cNvPicPr>
            <a:picLocks noChangeAspect="1"/>
          </p:cNvPicPr>
          <p:nvPr/>
        </p:nvPicPr>
        <p:blipFill>
          <a:blip r:embed="rId3"/>
          <a:stretch>
            <a:fillRect/>
          </a:stretch>
        </p:blipFill>
        <p:spPr>
          <a:xfrm>
            <a:off x="2053172" y="2108038"/>
            <a:ext cx="8111065" cy="3440276"/>
          </a:xfrm>
          <a:prstGeom prst="rect">
            <a:avLst/>
          </a:prstGeom>
        </p:spPr>
      </p:pic>
      <p:sp>
        <p:nvSpPr>
          <p:cNvPr id="37" name="Arrow: Down 36">
            <a:extLst>
              <a:ext uri="{FF2B5EF4-FFF2-40B4-BE49-F238E27FC236}">
                <a16:creationId xmlns:a16="http://schemas.microsoft.com/office/drawing/2014/main" id="{F6EBCDAB-CABD-8A4D-B2FC-4F997DCEA29E}"/>
              </a:ext>
            </a:extLst>
          </p:cNvPr>
          <p:cNvSpPr/>
          <p:nvPr/>
        </p:nvSpPr>
        <p:spPr>
          <a:xfrm rot="5400000">
            <a:off x="8544059" y="4244636"/>
            <a:ext cx="145785" cy="1606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Google Shape;314;p11">
            <a:extLst>
              <a:ext uri="{FF2B5EF4-FFF2-40B4-BE49-F238E27FC236}">
                <a16:creationId xmlns:a16="http://schemas.microsoft.com/office/drawing/2014/main" id="{5F7D7236-223D-A38B-9F93-6671DC0D6511}"/>
              </a:ext>
            </a:extLst>
          </p:cNvPr>
          <p:cNvSpPr txBox="1"/>
          <p:nvPr/>
        </p:nvSpPr>
        <p:spPr>
          <a:xfrm>
            <a:off x="67738" y="3598495"/>
            <a:ext cx="1900767" cy="369291"/>
          </a:xfrm>
          <a:prstGeom prst="rect">
            <a:avLst/>
          </a:prstGeom>
          <a:solidFill>
            <a:srgbClr val="EDEDED"/>
          </a:solid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Spatial Surrogates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Arrow: Down 2">
            <a:extLst>
              <a:ext uri="{FF2B5EF4-FFF2-40B4-BE49-F238E27FC236}">
                <a16:creationId xmlns:a16="http://schemas.microsoft.com/office/drawing/2014/main" id="{95DC16F4-3E49-7DA4-7B44-5078D5D585B4}"/>
              </a:ext>
            </a:extLst>
          </p:cNvPr>
          <p:cNvSpPr/>
          <p:nvPr/>
        </p:nvSpPr>
        <p:spPr>
          <a:xfrm rot="16200000">
            <a:off x="828499" y="3349806"/>
            <a:ext cx="254000" cy="1606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a:extLst>
              <a:ext uri="{FF2B5EF4-FFF2-40B4-BE49-F238E27FC236}">
                <a16:creationId xmlns:a16="http://schemas.microsoft.com/office/drawing/2014/main" id="{30A27F62-0B9B-6693-5008-F4DE5CD7E04E}"/>
              </a:ext>
            </a:extLst>
          </p:cNvPr>
          <p:cNvPicPr>
            <a:picLocks noChangeAspect="1"/>
          </p:cNvPicPr>
          <p:nvPr/>
        </p:nvPicPr>
        <p:blipFill>
          <a:blip r:embed="rId4"/>
          <a:srcRect l="28241" t="8601" r="34405" b="61071"/>
          <a:stretch/>
        </p:blipFill>
        <p:spPr>
          <a:xfrm>
            <a:off x="9567335" y="4547145"/>
            <a:ext cx="2315632" cy="1001169"/>
          </a:xfrm>
          <a:prstGeom prst="rect">
            <a:avLst/>
          </a:prstGeom>
        </p:spPr>
      </p:pic>
      <p:sp>
        <p:nvSpPr>
          <p:cNvPr id="7" name="Google Shape;314;p11">
            <a:extLst>
              <a:ext uri="{FF2B5EF4-FFF2-40B4-BE49-F238E27FC236}">
                <a16:creationId xmlns:a16="http://schemas.microsoft.com/office/drawing/2014/main" id="{FCD32D2D-923B-26D8-8F97-F1C72287E4A1}"/>
              </a:ext>
            </a:extLst>
          </p:cNvPr>
          <p:cNvSpPr txBox="1"/>
          <p:nvPr/>
        </p:nvSpPr>
        <p:spPr>
          <a:xfrm>
            <a:off x="5156204" y="924339"/>
            <a:ext cx="1727201" cy="523180"/>
          </a:xfrm>
          <a:prstGeom prst="rect">
            <a:avLst/>
          </a:prstGeom>
          <a:solidFill>
            <a:srgbClr val="EDEDED"/>
          </a:solid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Emissions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9" name="Straight Arrow Connector 8">
            <a:extLst>
              <a:ext uri="{FF2B5EF4-FFF2-40B4-BE49-F238E27FC236}">
                <a16:creationId xmlns:a16="http://schemas.microsoft.com/office/drawing/2014/main" id="{20767FB4-98CE-B9A6-084F-0D5E79A8BC49}"/>
              </a:ext>
            </a:extLst>
          </p:cNvPr>
          <p:cNvCxnSpPr>
            <a:stCxn id="7" idx="2"/>
          </p:cNvCxnSpPr>
          <p:nvPr/>
        </p:nvCxnSpPr>
        <p:spPr>
          <a:xfrm flipH="1">
            <a:off x="3670305" y="1447519"/>
            <a:ext cx="2349500" cy="660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CBCA246-B30D-B6BF-12C2-5E7D1FAF62B8}"/>
              </a:ext>
            </a:extLst>
          </p:cNvPr>
          <p:cNvCxnSpPr>
            <a:cxnSpLocks/>
            <a:stCxn id="7" idx="2"/>
          </p:cNvCxnSpPr>
          <p:nvPr/>
        </p:nvCxnSpPr>
        <p:spPr>
          <a:xfrm>
            <a:off x="6019805" y="1447519"/>
            <a:ext cx="2954867" cy="660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F375C2-B089-B432-2572-0ACBF1BCAFFB}"/>
              </a:ext>
            </a:extLst>
          </p:cNvPr>
          <p:cNvCxnSpPr>
            <a:cxnSpLocks/>
            <a:endCxn id="36" idx="0"/>
          </p:cNvCxnSpPr>
          <p:nvPr/>
        </p:nvCxnSpPr>
        <p:spPr>
          <a:xfrm>
            <a:off x="6055787" y="1459087"/>
            <a:ext cx="52918" cy="648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rrow: Bent 15">
            <a:extLst>
              <a:ext uri="{FF2B5EF4-FFF2-40B4-BE49-F238E27FC236}">
                <a16:creationId xmlns:a16="http://schemas.microsoft.com/office/drawing/2014/main" id="{7147C390-1DCA-8CE6-66EA-426E49C38EC0}"/>
              </a:ext>
            </a:extLst>
          </p:cNvPr>
          <p:cNvSpPr/>
          <p:nvPr/>
        </p:nvSpPr>
        <p:spPr>
          <a:xfrm rot="5400000">
            <a:off x="10176934" y="4017432"/>
            <a:ext cx="503767" cy="444500"/>
          </a:xfrm>
          <a:prstGeom prst="bentArrow">
            <a:avLst>
              <a:gd name="adj1" fmla="val 9762"/>
              <a:gd name="adj2" fmla="val 2500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Google Shape;314;p11">
            <a:extLst>
              <a:ext uri="{FF2B5EF4-FFF2-40B4-BE49-F238E27FC236}">
                <a16:creationId xmlns:a16="http://schemas.microsoft.com/office/drawing/2014/main" id="{ED064A6F-C292-EF3F-14A7-561A63A7E281}"/>
              </a:ext>
            </a:extLst>
          </p:cNvPr>
          <p:cNvSpPr txBox="1"/>
          <p:nvPr/>
        </p:nvSpPr>
        <p:spPr>
          <a:xfrm>
            <a:off x="4288368" y="5800107"/>
            <a:ext cx="2662765" cy="646290"/>
          </a:xfrm>
          <a:prstGeom prst="rect">
            <a:avLst/>
          </a:prstGeom>
          <a:solidFill>
            <a:srgbClr val="EDEDED"/>
          </a:solidFill>
          <a:ln>
            <a:noFill/>
          </a:ln>
        </p:spPr>
        <p:txBody>
          <a:bodyPr spcFirstLastPara="1" wrap="square" lIns="91400" tIns="45700" rIns="914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Calibri"/>
                <a:ea typeface="Calibri"/>
                <a:cs typeface="Calibri"/>
                <a:sym typeface="Calibri"/>
              </a:rPr>
              <a:t>Hourly gridded emissions for air quality modeling</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46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4842</TotalTime>
  <Words>1917</Words>
  <Application>Microsoft Office PowerPoint</Application>
  <PresentationFormat>Widescreen</PresentationFormat>
  <Paragraphs>189</Paragraphs>
  <Slides>20</Slides>
  <Notes>7</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20</vt:i4>
      </vt:variant>
    </vt:vector>
  </HeadingPairs>
  <TitlesOfParts>
    <vt:vector size="34" baseType="lpstr">
      <vt:lpstr>Arial</vt:lpstr>
      <vt:lpstr>Calibri</vt:lpstr>
      <vt:lpstr>Calibri Light</vt:lpstr>
      <vt:lpstr>Noto Sans Symbols</vt:lpstr>
      <vt:lpstr>Symbol</vt:lpstr>
      <vt:lpstr>Times New Roman</vt:lpstr>
      <vt:lpstr>Verdana</vt:lpstr>
      <vt:lpstr>Wingdings</vt:lpstr>
      <vt:lpstr>Office Theme</vt:lpstr>
      <vt:lpstr>4_Office Theme</vt:lpstr>
      <vt:lpstr>1_Office Theme</vt:lpstr>
      <vt:lpstr>Thème Office</vt:lpstr>
      <vt:lpstr>Microsoft Excel Chart</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data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Sekou KEITA</dc:creator>
  <cp:lastModifiedBy>Sekou KEITA</cp:lastModifiedBy>
  <cp:revision>5</cp:revision>
  <dcterms:created xsi:type="dcterms:W3CDTF">2024-10-03T12:23:22Z</dcterms:created>
  <dcterms:modified xsi:type="dcterms:W3CDTF">2024-10-06T21:05:39Z</dcterms:modified>
</cp:coreProperties>
</file>