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90" r:id="rId3"/>
    <p:sldId id="257" r:id="rId4"/>
    <p:sldId id="260" r:id="rId5"/>
    <p:sldId id="262" r:id="rId6"/>
    <p:sldId id="264" r:id="rId7"/>
    <p:sldId id="572" r:id="rId8"/>
    <p:sldId id="575" r:id="rId9"/>
    <p:sldId id="576" r:id="rId10"/>
    <p:sldId id="269" r:id="rId11"/>
    <p:sldId id="261" r:id="rId12"/>
    <p:sldId id="268" r:id="rId13"/>
    <p:sldId id="574" r:id="rId14"/>
    <p:sldId id="57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4209C-3AC8-8FE9-2E32-2EA554592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8EFE6-885D-6CA9-0FF5-011BFA578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5719B-3B37-82DF-1F79-34163BE7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9F4-ECF9-48F9-B762-F3DEBDA23064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7D900-A522-80EE-6A5C-B9319C52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EEED8-8243-08D9-DB1C-A8445A83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2B3C-73AA-4BAA-B5AE-F5886526C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647D-01CC-08AE-6724-0B8B8C15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AB732-2F56-7BC2-AB7D-6215AC75C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076F-F7A1-DD12-C28A-AABB913D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9F4-ECF9-48F9-B762-F3DEBDA23064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01DFA-DFE2-24B3-2E58-08792858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905F9-ECDC-B8C5-B95D-62489C1E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2B3C-73AA-4BAA-B5AE-F5886526C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65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E27AA-E6A9-2352-611A-F65B1E880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945E0-F9BA-C1FF-ABEB-4811BAE5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CDF9-D339-6B4D-C229-77F00D7A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9F4-ECF9-48F9-B762-F3DEBDA23064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E2173-494D-8BE9-9CBC-B5B4D9BE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2DCF3-2249-74F8-C336-7103F86C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2B3C-73AA-4BAA-B5AE-F5886526C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86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CDA50B4-F774-4526-865E-C562C64FF33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569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5648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87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7678E9D-79ED-47D9-AABE-0FBE565B4D5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62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5648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14AB872-48A3-4584-8E30-E4DE226FFD0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161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5648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5354133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03" y="1604399"/>
            <a:ext cx="5354133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0BD4C61-C435-4FB2-BBA5-ED2E4716154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919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5648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2BC5DF9-6F3C-4CC0-AC98-4CE5A18683D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69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609562" y="273423"/>
            <a:ext cx="10971684" cy="53073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87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DB30C81-DEF1-4DF1-9695-5B4BE532A86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74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5648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03" y="1604399"/>
            <a:ext cx="5354133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9562" y="3681627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0255043-C121-4A62-8561-6DF68BB0FB2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238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5648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5354133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03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231903" y="3681627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E82501A-7EEA-498A-9A6E-A935DB201AD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99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B134-E699-B910-3A2E-2AE2EB39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0B15-2C0B-5E36-A8EA-16AC794B5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54547-F869-F2F8-8E5C-E9C54A0C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9F4-ECF9-48F9-B762-F3DEBDA23064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B163-DDA1-D372-B3F6-E6C42F79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93BB1-66FB-CA68-424D-08908509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2B3C-73AA-4BAA-B5AE-F5886526C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24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5648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03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09562" y="3681627"/>
            <a:ext cx="10971684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D20F533-5124-4BF9-8FCE-955D5D14597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987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5648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10971684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09562" y="3681627"/>
            <a:ext cx="10971684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911F1FB-EDCA-4A79-910A-767392D86FE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4109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5648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1903" y="1604399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9562" y="3681627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6231903" y="3681627"/>
            <a:ext cx="535413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DF299CA-302E-4CE8-A7B7-4863D8D82F4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236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5648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353241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319184" y="1604399"/>
            <a:ext cx="353241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8028370" y="1604399"/>
            <a:ext cx="353241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609562" y="3681627"/>
            <a:ext cx="353241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4319184" y="3681627"/>
            <a:ext cx="353241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8028370" y="3681627"/>
            <a:ext cx="3532413" cy="1896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C3BB8F5-62B3-4591-BC90-18769B89758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58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B8D7-AA0B-0200-84D1-DCDD22AE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47769-A6A1-CB3B-0754-2482A3499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7FBDA-2AAA-7F07-7E6D-FBCFC6DE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9F4-ECF9-48F9-B762-F3DEBDA23064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1F20F-3BAF-8832-A404-6534DA05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1E07D-4853-A72D-749D-299D6135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2B3C-73AA-4BAA-B5AE-F5886526C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57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5DE7-A90A-3A26-B372-B2DE1557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09FF1-F233-6EB0-172A-77B8262E4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EBE13-B548-9703-C262-814279460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B6341-76FA-3100-6545-87C6BDDF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9F4-ECF9-48F9-B762-F3DEBDA23064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C1948-1AA0-3155-BE2D-EED27248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564A2-81E5-19E4-0779-ACE6A6AA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2B3C-73AA-4BAA-B5AE-F5886526C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84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ADEF-C709-7C3D-FF60-F7001D81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A42A1-39AF-27A7-497B-2DA217B88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8C1D4-1BCD-27BE-686E-7CE232BA0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317BD-DE45-A369-22FA-06EEE7BBC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73550-08B5-B39F-6CAC-54201277B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EDC4B-B1EE-771E-B833-C2ECFB52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9F4-ECF9-48F9-B762-F3DEBDA23064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4F12A-2425-621B-93BD-D51060ED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2450F1-80C6-7CDD-2FF8-2845796E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2B3C-73AA-4BAA-B5AE-F5886526C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39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4F7F-61B7-9C9E-5792-268E4DF4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51C13-F65F-0E1C-D43F-5FADF5D7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9F4-ECF9-48F9-B762-F3DEBDA23064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16269-2FDD-35D7-B810-E0E49BE2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22C47-6200-3E54-D577-902A179F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2B3C-73AA-4BAA-B5AE-F5886526C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63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8B8EC-DAA0-8BD9-1E36-84D167A9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9F4-ECF9-48F9-B762-F3DEBDA23064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C8739-EEA6-200E-BC3D-CAC24D8F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60CE4-0E72-CCC0-722B-03F9F207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2B3C-73AA-4BAA-B5AE-F5886526C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47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F65B-5EC4-3855-D5C6-5EE635DE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9F890-9E82-35C8-2E76-1A01B8B72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D13B5-8574-E0E4-1DCF-4C2DD7ED6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BDAE8-00FF-1A67-F43F-1B8B1A61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9F4-ECF9-48F9-B762-F3DEBDA23064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53DB8-84DB-FC6F-DBA2-FFC58A08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827A9-4A10-6314-92B4-D5A4AB5B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2B3C-73AA-4BAA-B5AE-F5886526C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12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D067-A9B8-9384-E1B2-582CF5B8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F151B-CC7F-41B9-9778-F576F44B1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69DD8-4274-E4A7-D56D-7ECE2E6FD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0F9F3-C6BB-A54C-DC52-9136AB63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9F4-ECF9-48F9-B762-F3DEBDA23064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A3589-E648-95EE-AD1B-19F3A2C0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BBD15-9418-06CB-E1C7-58CD45C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2B3C-73AA-4BAA-B5AE-F5886526C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7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941373-3734-B014-4B60-5D1FB2A6C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3AC6F-20AB-B5F5-CEDE-2EECC810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8B1DF-9E88-E630-C27B-9EFFA6ECF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A9F4-ECF9-48F9-B762-F3DEBDA23064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AD536-EE6C-10FC-6465-B48C74571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2D4ED-B1EE-E8C3-032F-F43C4FAA7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42B3C-73AA-4BAA-B5AE-F5886526C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60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ftr" idx="4"/>
          </p:nvPr>
        </p:nvSpPr>
        <p:spPr>
          <a:xfrm>
            <a:off x="4168970" y="6246052"/>
            <a:ext cx="3863318" cy="471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en-US" sz="1693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693" b="0" strike="noStrike" spc="-1">
                <a:latin typeface="Times New Roman"/>
              </a:rPr>
              <a:t>&lt;footer&gt;</a:t>
            </a:r>
            <a:endParaRPr lang="en-US" sz="1693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ldNum" idx="5"/>
          </p:nvPr>
        </p:nvSpPr>
        <p:spPr>
          <a:xfrm>
            <a:off x="8740251" y="6246052"/>
            <a:ext cx="2839689" cy="471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en-US" sz="1693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BE71CDE-8ED8-4E14-9365-9856A83C802C}" type="slidenum">
              <a:rPr lang="en-US" sz="1693" b="0" strike="noStrike" spc="-1">
                <a:latin typeface="Times New Roman"/>
              </a:rPr>
              <a:t>‹#›</a:t>
            </a:fld>
            <a:endParaRPr lang="en-US" sz="1693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6"/>
          </p:nvPr>
        </p:nvSpPr>
        <p:spPr>
          <a:xfrm>
            <a:off x="609127" y="6246052"/>
            <a:ext cx="2839689" cy="4719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US" sz="1693" b="0" strike="noStrike" spc="-1">
                <a:latin typeface="Arial"/>
              </a:defRPr>
            </a:lvl1pPr>
          </a:lstStyle>
          <a:p>
            <a:r>
              <a:rPr lang="en-US" sz="1693" b="0" strike="noStrike" spc="-1">
                <a:latin typeface="Arial"/>
              </a:rPr>
              <a:t>&lt;date/time&gt;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609127" y="272987"/>
            <a:ext cx="10971249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5648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127" y="1603963"/>
            <a:ext cx="10971249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870" b="0" strike="noStrike" spc="-1">
                <a:latin typeface="Arial"/>
              </a:rPr>
              <a:t>Click to edit the outline text format</a:t>
            </a:r>
          </a:p>
          <a:p>
            <a:pPr marL="1044922" lvl="1" indent="-391846">
              <a:spcBef>
                <a:spcPts val="13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386" b="0" strike="noStrike" spc="-1">
                <a:latin typeface="Arial"/>
              </a:rPr>
              <a:t>Second Outline Level</a:t>
            </a:r>
          </a:p>
          <a:p>
            <a:pPr marL="1567382" lvl="2" indent="-348307">
              <a:spcBef>
                <a:spcPts val="102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b="0" strike="noStrike" spc="-1">
                <a:latin typeface="Arial"/>
              </a:rPr>
              <a:t>Third Outline Level</a:t>
            </a:r>
          </a:p>
          <a:p>
            <a:pPr marL="2089843" lvl="3" indent="-261230">
              <a:spcBef>
                <a:spcPts val="68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19" b="0" strike="noStrike" spc="-1">
                <a:latin typeface="Arial"/>
              </a:rPr>
              <a:t>Fourth Outline Level</a:t>
            </a:r>
          </a:p>
          <a:p>
            <a:pPr marL="2612304" lvl="4" indent="-26123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19" b="0" strike="noStrike" spc="-1">
                <a:latin typeface="Arial"/>
              </a:rPr>
              <a:t>Fifth Outline Level</a:t>
            </a:r>
          </a:p>
          <a:p>
            <a:pPr marL="3134765" lvl="5" indent="-26123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19" b="0" strike="noStrike" spc="-1">
                <a:latin typeface="Arial"/>
              </a:rPr>
              <a:t>Sixth Outline Level</a:t>
            </a:r>
          </a:p>
          <a:p>
            <a:pPr marL="3657226" lvl="6" indent="-26123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19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39606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05875" rtl="0" eaLnBrk="1" latinLnBrk="0" hangingPunct="1">
        <a:lnSpc>
          <a:spcPct val="90000"/>
        </a:lnSpc>
        <a:spcBef>
          <a:spcPct val="0"/>
        </a:spcBef>
        <a:buNone/>
        <a:defRPr sz="53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461" indent="-391846" algn="l" defTabSz="1105875" rtl="0" eaLnBrk="1" latinLnBrk="0" hangingPunct="1">
        <a:lnSpc>
          <a:spcPct val="90000"/>
        </a:lnSpc>
        <a:spcBef>
          <a:spcPts val="1710"/>
        </a:spcBef>
        <a:buClr>
          <a:srgbClr val="000000"/>
        </a:buClr>
        <a:buSzPct val="45000"/>
        <a:buFont typeface="Wingdings" charset="2"/>
        <a:buChar char="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82940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2pPr>
      <a:lvl3pPr marL="1382344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419" kern="1200">
          <a:solidFill>
            <a:schemeClr val="tx1"/>
          </a:solidFill>
          <a:latin typeface="+mn-lt"/>
          <a:ea typeface="+mn-ea"/>
          <a:cs typeface="+mn-cs"/>
        </a:defRPr>
      </a:lvl3pPr>
      <a:lvl4pPr marL="1935282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48822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304115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594095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4147033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69997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3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875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813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75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68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626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564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50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sekkeith@yahoo.fr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39/D3EA00131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iacenter.org/analysis/working-groups" TargetMode="External"/><Relationship Id="rId2" Type="http://schemas.openxmlformats.org/officeDocument/2006/relationships/hyperlink" Target="http://eccad.aeris-data.fr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kkeith@yahoo.fr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thy.leal-liousse@aero.obs-mip.fr" TargetMode="External"/><Relationship Id="rId4" Type="http://schemas.openxmlformats.org/officeDocument/2006/relationships/hyperlink" Target="mailto:mogeshnaidoo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ccad3.sedoo.fr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subTitle"/>
          </p:nvPr>
        </p:nvSpPr>
        <p:spPr>
          <a:xfrm>
            <a:off x="877268" y="2538378"/>
            <a:ext cx="10970865" cy="131280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800" spc="-1" dirty="0">
                <a:latin typeface="Arial"/>
              </a:rPr>
              <a:t>Emissions inventories in Africa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352A8-9DD0-E4CC-B6F9-DFF41862C054}"/>
              </a:ext>
            </a:extLst>
          </p:cNvPr>
          <p:cNvSpPr txBox="1"/>
          <p:nvPr/>
        </p:nvSpPr>
        <p:spPr>
          <a:xfrm>
            <a:off x="2899832" y="4674761"/>
            <a:ext cx="6096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Sekou KEITA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University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Peleforo Gon Coulibaly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Korhogo, Côte d’Ivoire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/>
              </a:rPr>
              <a:t>sekkeith@yahoo.fr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fr-FR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26C6A05D-13C7-6E0F-6322-E017B2F7C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1" y="173569"/>
            <a:ext cx="2017817" cy="826682"/>
          </a:xfrm>
          <a:prstGeom prst="rect">
            <a:avLst/>
          </a:prstGeom>
        </p:spPr>
      </p:pic>
      <p:pic>
        <p:nvPicPr>
          <p:cNvPr id="8" name="Image 3">
            <a:extLst>
              <a:ext uri="{FF2B5EF4-FFF2-40B4-BE49-F238E27FC236}">
                <a16:creationId xmlns:a16="http://schemas.microsoft.com/office/drawing/2014/main" id="{9E4F74D1-9702-CF67-535E-B47FC0BBE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228" y="103270"/>
            <a:ext cx="894204" cy="888975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565B5479-061A-1683-4118-75D54315A2C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2513314" y="226403"/>
            <a:ext cx="2596320" cy="789840"/>
          </a:xfrm>
          <a:prstGeom prst="rect">
            <a:avLst/>
          </a:prstGeom>
          <a:ln w="0">
            <a:noFill/>
          </a:ln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2FA23565-C65E-D6EE-58C7-AAD31DACEEB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5033" y="6120000"/>
            <a:ext cx="2100240" cy="738000"/>
          </a:xfrm>
          <a:prstGeom prst="rect">
            <a:avLst/>
          </a:prstGeom>
          <a:ln w="0"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5ABA267-9E3D-9C2D-11FB-675165DE79F6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2284952" y="6125400"/>
            <a:ext cx="1001160" cy="732600"/>
          </a:xfrm>
          <a:prstGeom prst="rect">
            <a:avLst/>
          </a:prstGeom>
          <a:ln w="0">
            <a:noFill/>
          </a:ln>
        </p:spPr>
      </p:pic>
      <p:pic>
        <p:nvPicPr>
          <p:cNvPr id="12" name="Image 13">
            <a:extLst>
              <a:ext uri="{FF2B5EF4-FFF2-40B4-BE49-F238E27FC236}">
                <a16:creationId xmlns:a16="http://schemas.microsoft.com/office/drawing/2014/main" id="{10C648D7-8814-3FDE-82CA-B6BDDCF8617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6" y="173569"/>
            <a:ext cx="969433" cy="99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32">
            <a:extLst>
              <a:ext uri="{FF2B5EF4-FFF2-40B4-BE49-F238E27FC236}">
                <a16:creationId xmlns:a16="http://schemas.microsoft.com/office/drawing/2014/main" id="{0B748B6F-B1EE-B4FF-CCA1-89A4A868A4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31" y="6298603"/>
            <a:ext cx="1533101" cy="529763"/>
          </a:xfrm>
          <a:prstGeom prst="rect">
            <a:avLst/>
          </a:prstGeom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id="{14ECAD7A-D95E-1C90-88CC-EFA2A8F5C2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7228" y="6328237"/>
            <a:ext cx="1476882" cy="4704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777E587E-E74D-401E-843B-39D0595E34F4}"/>
              </a:ext>
            </a:extLst>
          </p:cNvPr>
          <p:cNvSpPr txBox="1"/>
          <p:nvPr/>
        </p:nvSpPr>
        <p:spPr>
          <a:xfrm>
            <a:off x="0" y="2"/>
            <a:ext cx="1219199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URBAN: Abidjan emission inventory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3B81DD8-7662-4280-88BD-C33B0D93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FFC9-0B81-4711-9CE8-4B1F342778AB}" type="slidenum">
              <a:rPr lang="fr-CI" smtClean="0"/>
              <a:t>10</a:t>
            </a:fld>
            <a:endParaRPr lang="fr-C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8E1753-06B4-4029-8CA8-644B00239636}"/>
              </a:ext>
            </a:extLst>
          </p:cNvPr>
          <p:cNvSpPr/>
          <p:nvPr/>
        </p:nvSpPr>
        <p:spPr>
          <a:xfrm>
            <a:off x="726831" y="945803"/>
            <a:ext cx="11371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and SPATIAL DISTRIBUTION OF EMISSIONS IN ABIDJAN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F42127D-CA4D-43B4-A10C-89B29382B06D}"/>
              </a:ext>
            </a:extLst>
          </p:cNvPr>
          <p:cNvSpPr txBox="1"/>
          <p:nvPr/>
        </p:nvSpPr>
        <p:spPr>
          <a:xfrm>
            <a:off x="71171" y="3048271"/>
            <a:ext cx="4824385" cy="280076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Traffic</a:t>
            </a:r>
            <a:r>
              <a:rPr lang="en-US" sz="1600" dirty="0"/>
              <a:t>: road density combined with road occupancy by vehicle types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Residential and commercial</a:t>
            </a:r>
            <a:r>
              <a:rPr lang="en-US" sz="1600" dirty="0"/>
              <a:t>: population density combined with poverty indices per communes in Abidjan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Waste and Industry </a:t>
            </a:r>
            <a:r>
              <a:rPr lang="en-US" sz="1600" dirty="0"/>
              <a:t>: population density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Power plants </a:t>
            </a:r>
            <a:r>
              <a:rPr lang="en-US" sz="1600" dirty="0"/>
              <a:t>: real locations</a:t>
            </a:r>
          </a:p>
          <a:p>
            <a:r>
              <a:rPr lang="en-US" sz="1600" i="1" dirty="0"/>
              <a:t>=&gt; For these 3 sources, downscaling of the national inventory from Keita et al. (2021)</a:t>
            </a:r>
            <a:endParaRPr lang="fr-CI" sz="1600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0BF50E6-E4AC-4F99-9053-8637ECBDF92C}"/>
              </a:ext>
            </a:extLst>
          </p:cNvPr>
          <p:cNvSpPr txBox="1"/>
          <p:nvPr/>
        </p:nvSpPr>
        <p:spPr>
          <a:xfrm>
            <a:off x="5087490" y="5847744"/>
            <a:ext cx="6115878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NB: used as input data for WRF-Chem model (see </a:t>
            </a:r>
            <a:r>
              <a:rPr lang="en-GB" sz="14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Gnamien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CI" sz="1400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Espace réservé du contenu 1">
            <a:extLst>
              <a:ext uri="{FF2B5EF4-FFF2-40B4-BE49-F238E27FC236}">
                <a16:creationId xmlns:a16="http://schemas.microsoft.com/office/drawing/2014/main" id="{A553F010-F701-43C6-B5DA-8D4695C79854}"/>
              </a:ext>
            </a:extLst>
          </p:cNvPr>
          <p:cNvSpPr txBox="1">
            <a:spLocks/>
          </p:cNvSpPr>
          <p:nvPr/>
        </p:nvSpPr>
        <p:spPr>
          <a:xfrm>
            <a:off x="5566353" y="1657147"/>
            <a:ext cx="5945944" cy="4831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fr-FR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  <a:r>
              <a:rPr lang="en-GB" altLang="fr-FR" sz="2000" b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ottom-up</a:t>
            </a:r>
            <a:r>
              <a:rPr lang="en-US" alt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</a:t>
            </a:r>
            <a:r>
              <a:rPr lang="en-GB" altLang="fr-FR" sz="2000" b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: </a:t>
            </a:r>
            <a:r>
              <a:rPr lang="en-GB" alt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E(g) = FC(kg) </a:t>
            </a:r>
            <a:r>
              <a:rPr lang="en-GB" altLang="fr-FR" sz="14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GB" alt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EF(g/kg) </a:t>
            </a:r>
            <a:r>
              <a:rPr lang="en-GB" altLang="fr-FR" sz="14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GB" alt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CE</a:t>
            </a: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E8D27-818C-4216-AA50-016CD7AF2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333" y="2980563"/>
            <a:ext cx="6560534" cy="258562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506E8720-39DE-47AB-BE8F-FA0AB25FAF72}"/>
              </a:ext>
            </a:extLst>
          </p:cNvPr>
          <p:cNvSpPr/>
          <p:nvPr/>
        </p:nvSpPr>
        <p:spPr>
          <a:xfrm>
            <a:off x="8407792" y="2140315"/>
            <a:ext cx="426720" cy="644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67">
            <a:extLst>
              <a:ext uri="{FF2B5EF4-FFF2-40B4-BE49-F238E27FC236}">
                <a16:creationId xmlns:a16="http://schemas.microsoft.com/office/drawing/2014/main" id="{85656EA9-CE15-447D-9E9A-10A20AE7F83A}"/>
              </a:ext>
            </a:extLst>
          </p:cNvPr>
          <p:cNvSpPr txBox="1"/>
          <p:nvPr/>
        </p:nvSpPr>
        <p:spPr>
          <a:xfrm>
            <a:off x="71172" y="1757709"/>
            <a:ext cx="4824384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FC</a:t>
            </a:r>
            <a:r>
              <a:rPr lang="en-US" sz="1600" dirty="0"/>
              <a:t>: fuel consumption (city and national database)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EF</a:t>
            </a:r>
            <a:r>
              <a:rPr lang="en-US" sz="1600" dirty="0"/>
              <a:t>: Keita et al., 2018 for BC and OC and literature for others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AD7D93-8CF3-4E5D-A9D7-4398E4A6408C}"/>
              </a:ext>
            </a:extLst>
          </p:cNvPr>
          <p:cNvSpPr txBox="1"/>
          <p:nvPr/>
        </p:nvSpPr>
        <p:spPr>
          <a:xfrm>
            <a:off x="122988" y="6277302"/>
            <a:ext cx="118724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Keita et al.</a:t>
            </a:r>
            <a:r>
              <a:rPr lang="en-GB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2018) </a:t>
            </a:r>
            <a:r>
              <a:rPr lang="en-GB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Particle and VOC emission factor measurements for anthropogenic sources in West Africa, Atmospheric Chem. Phys., 18(10), 7691–7708, doi:10.5194/acp-18-7691-2018.</a:t>
            </a:r>
            <a:endParaRPr lang="fr-FR" sz="1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9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0573B99-D83D-4490-B3C1-1BF2853A4A85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URBAN: Abidjan emission inventory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384FB1-9C23-464F-9901-E5D19E59E86B}"/>
              </a:ext>
            </a:extLst>
          </p:cNvPr>
          <p:cNvSpPr txBox="1"/>
          <p:nvPr/>
        </p:nvSpPr>
        <p:spPr>
          <a:xfrm>
            <a:off x="2876311" y="1331460"/>
            <a:ext cx="625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Emissions are spatially allocated to 1 km x 1 km at Abidjan scale</a:t>
            </a:r>
            <a:endParaRPr lang="fr-CI" b="1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24DFAA-5449-4ADA-B32B-67397F1D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FFC9-0B81-4711-9CE8-4B1F342778AB}" type="slidenum">
              <a:rPr lang="fr-CI" smtClean="0"/>
              <a:t>11</a:t>
            </a:fld>
            <a:endParaRPr lang="fr-CI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0D917CD-A974-4FDA-8CBC-D1551AB529CA}"/>
              </a:ext>
            </a:extLst>
          </p:cNvPr>
          <p:cNvSpPr txBox="1"/>
          <p:nvPr/>
        </p:nvSpPr>
        <p:spPr>
          <a:xfrm>
            <a:off x="3046826" y="807877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EMISSIONS SPATIAL DISTRIBUTION</a:t>
            </a:r>
            <a:endParaRPr lang="fr-CI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5717613-A90E-406D-BD21-DCB5ED057D94}"/>
              </a:ext>
            </a:extLst>
          </p:cNvPr>
          <p:cNvSpPr txBox="1"/>
          <p:nvPr/>
        </p:nvSpPr>
        <p:spPr>
          <a:xfrm>
            <a:off x="95469" y="5796868"/>
            <a:ext cx="118214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80.4% of emissions on main roads, 17.2% on secondary roads and 2.5% on other types of roads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The highest emissions of the domestic sector are found in densely populated areas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0E289C9-3BA6-46DE-B2F0-52CE27590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345" r="1812" b="13949"/>
          <a:stretch/>
        </p:blipFill>
        <p:spPr>
          <a:xfrm>
            <a:off x="181848" y="1687648"/>
            <a:ext cx="5914150" cy="3497366"/>
          </a:xfrm>
          <a:prstGeom prst="rect">
            <a:avLst/>
          </a:prstGeom>
        </p:spPr>
      </p:pic>
      <p:sp>
        <p:nvSpPr>
          <p:cNvPr id="13" name="ZoneTexte 9">
            <a:extLst>
              <a:ext uri="{FF2B5EF4-FFF2-40B4-BE49-F238E27FC236}">
                <a16:creationId xmlns:a16="http://schemas.microsoft.com/office/drawing/2014/main" id="{6F08E6EF-7DBC-40D0-8A5A-EDD9E78C57F2}"/>
              </a:ext>
            </a:extLst>
          </p:cNvPr>
          <p:cNvSpPr txBox="1"/>
          <p:nvPr/>
        </p:nvSpPr>
        <p:spPr>
          <a:xfrm>
            <a:off x="3273192" y="2387990"/>
            <a:ext cx="19424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2198.8 tons</a:t>
            </a:r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BFCF47E0-2A77-A69C-F041-6C0207CCD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73" y="1934232"/>
            <a:ext cx="6182376" cy="32651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D26A74-D8B7-721F-9BAD-AB67D5813AB1}"/>
              </a:ext>
            </a:extLst>
          </p:cNvPr>
          <p:cNvSpPr/>
          <p:nvPr/>
        </p:nvSpPr>
        <p:spPr>
          <a:xfrm>
            <a:off x="747740" y="5282831"/>
            <a:ext cx="1023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Gnamien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 et al. 2024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Chemical characterization of urban aerosols in Abidjan and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Korhogo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 (Côte d’Ivoire) from 2018 to 2020 and the identification of their potential emission sources,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Environ. Sci.: Atmos., 3, 1741–1757,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hlinkClick r:id="rId4"/>
              </a:rPr>
              <a:t>https://doi.org/10.1039/D3EA00131H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3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584C444-A3AE-4C6D-8EEE-178CEB9C5163}"/>
              </a:ext>
            </a:extLst>
          </p:cNvPr>
          <p:cNvSpPr txBox="1"/>
          <p:nvPr/>
        </p:nvSpPr>
        <p:spPr>
          <a:xfrm>
            <a:off x="29632" y="35761"/>
            <a:ext cx="1216236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oper Black" charset="0"/>
                <a:ea typeface="Cooper Black" charset="0"/>
                <a:cs typeface="Cooper Black" charset="0"/>
              </a:rPr>
              <a:t>Conclusions</a:t>
            </a:r>
            <a:endParaRPr lang="en-US" sz="3000" b="1" dirty="0">
              <a:solidFill>
                <a:schemeClr val="bg1"/>
              </a:solidFill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54F3F0-F6D5-460D-AD63-7BE4CDE95BCE}"/>
              </a:ext>
            </a:extLst>
          </p:cNvPr>
          <p:cNvSpPr txBox="1"/>
          <p:nvPr/>
        </p:nvSpPr>
        <p:spPr>
          <a:xfrm>
            <a:off x="262466" y="1047291"/>
            <a:ext cx="1148926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Dacciwav1 provides </a:t>
            </a:r>
            <a:r>
              <a:rPr lang="en-GB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detailed regional estimates </a:t>
            </a:r>
            <a:r>
              <a:rPr lang="en-GB" sz="24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of BC, OC, SO</a:t>
            </a:r>
            <a:r>
              <a:rPr lang="en-GB" sz="2400" b="1" kern="0" baseline="-25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GB" sz="24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, NOx, CO, VOC </a:t>
            </a:r>
            <a:r>
              <a:rPr lang="en-GB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for the period </a:t>
            </a:r>
            <a:r>
              <a:rPr lang="en-GB" sz="24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1990-2015 </a:t>
            </a:r>
            <a:r>
              <a:rPr lang="en-GB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in yearly </a:t>
            </a:r>
            <a:r>
              <a:rPr lang="en-GB" sz="24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0.1° x 0.1° </a:t>
            </a:r>
            <a:r>
              <a:rPr lang="en-GB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maps (available on ECCAD </a:t>
            </a:r>
            <a:r>
              <a:rPr lang="en-GB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  <a:hlinkClick r:id="rId2"/>
              </a:rPr>
              <a:t>http://eccad.aeris-data.fr/</a:t>
            </a:r>
            <a:r>
              <a:rPr lang="en-GB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kern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Dacciwav2 provides </a:t>
            </a:r>
            <a:r>
              <a:rPr lang="en-GB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detailed regional estimates </a:t>
            </a:r>
            <a:r>
              <a:rPr lang="en-GB" sz="24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of CO</a:t>
            </a:r>
            <a:r>
              <a:rPr lang="en-GB" sz="2400" b="1" kern="0" baseline="-25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GB" sz="24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ff, CO</a:t>
            </a:r>
            <a:r>
              <a:rPr lang="en-GB" sz="2400" b="1" kern="0" baseline="-25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GB" sz="24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bf, CH</a:t>
            </a:r>
            <a:r>
              <a:rPr lang="en-GB" sz="2400" b="1" kern="0" baseline="-25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GB" sz="24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, BC, OC, SO</a:t>
            </a:r>
            <a:r>
              <a:rPr lang="en-GB" sz="2400" b="1" kern="0" baseline="-25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GB" sz="24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, NOx, CO, VOC </a:t>
            </a:r>
            <a:r>
              <a:rPr lang="en-GB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for the period </a:t>
            </a:r>
            <a:r>
              <a:rPr lang="en-GB" sz="24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2010-2018 </a:t>
            </a:r>
            <a:r>
              <a:rPr lang="en-GB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in yearly </a:t>
            </a:r>
            <a:r>
              <a:rPr lang="en-GB" sz="24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0.1° x 0.1° </a:t>
            </a:r>
            <a:r>
              <a:rPr lang="en-GB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maps including both combustion and non combustion sources (available on ECCAD </a:t>
            </a:r>
            <a:r>
              <a:rPr lang="en-GB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  <a:hlinkClick r:id="rId2"/>
              </a:rPr>
              <a:t>http://eccad.aeris-data.fr/</a:t>
            </a:r>
            <a:r>
              <a:rPr lang="en-GB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kern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P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rovides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urban emissions estimates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of BC, OC</a:t>
            </a:r>
            <a:r>
              <a:rPr lang="en-GB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and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SO</a:t>
            </a:r>
            <a:r>
              <a:rPr kumimoji="0" lang="en-GB" sz="24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for the period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2014-2019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in yearly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0.01° x 0.01°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maps for Abidjan</a:t>
            </a:r>
            <a:endParaRPr lang="fr-FR" sz="24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kern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AFE working group on Africa emissions in GEIA (</a:t>
            </a:r>
            <a:r>
              <a:rPr lang="en-US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  <a:hlinkClick r:id="rId3"/>
              </a:rPr>
              <a:t>http://www.geiacenter.org/analysis/working-groups</a:t>
            </a:r>
            <a:r>
              <a:rPr lang="en-US" sz="24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) will allow to gather all regional information specific in Africa to improve emission inventories (next meeting in July 2022).</a:t>
            </a:r>
            <a:endParaRPr lang="fr-FR" sz="2400" kern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3600" kern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0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CAE300-B2BB-405B-BEEB-C2C837B2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2" y="4194903"/>
            <a:ext cx="7073347" cy="2242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8000" dirty="0"/>
              <a:t>THANK YOU !</a:t>
            </a:r>
          </a:p>
          <a:p>
            <a:pPr marL="0" indent="0">
              <a:buNone/>
            </a:pPr>
            <a:endParaRPr lang="fr-FR" sz="5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676586-BC87-499E-841B-24E4E2FB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FFC9-0B81-4711-9CE8-4B1F342778AB}" type="slidenum">
              <a:rPr lang="fr-CI" smtClean="0"/>
              <a:t>13</a:t>
            </a:fld>
            <a:endParaRPr lang="fr-CI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CA46BC2-8E17-4D7A-8958-D87F654DCC76}"/>
              </a:ext>
            </a:extLst>
          </p:cNvPr>
          <p:cNvSpPr txBox="1">
            <a:spLocks/>
          </p:cNvSpPr>
          <p:nvPr/>
        </p:nvSpPr>
        <p:spPr>
          <a:xfrm>
            <a:off x="264062" y="446368"/>
            <a:ext cx="10515600" cy="3829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 err="1">
                <a:latin typeface="Arial Narrow" charset="0"/>
                <a:ea typeface="Arial Narrow" charset="0"/>
                <a:cs typeface="Arial Narrow" charset="0"/>
              </a:rPr>
              <a:t>Working</a:t>
            </a:r>
            <a:r>
              <a:rPr lang="fr-FR" sz="4400" dirty="0">
                <a:latin typeface="Arial Narrow" charset="0"/>
                <a:ea typeface="Arial Narrow" charset="0"/>
                <a:cs typeface="Arial Narrow" charset="0"/>
              </a:rPr>
              <a:t> group </a:t>
            </a:r>
            <a:r>
              <a:rPr lang="fr-FR" sz="4400" dirty="0" err="1">
                <a:latin typeface="Arial Narrow" charset="0"/>
                <a:ea typeface="Arial Narrow" charset="0"/>
                <a:cs typeface="Arial Narrow" charset="0"/>
              </a:rPr>
              <a:t>AFrican</a:t>
            </a:r>
            <a:r>
              <a:rPr lang="fr-FR" sz="4400" dirty="0">
                <a:latin typeface="Arial Narrow" charset="0"/>
                <a:ea typeface="Arial Narrow" charset="0"/>
                <a:cs typeface="Arial Narrow" charset="0"/>
              </a:rPr>
              <a:t> Emissions (AFE)-GEIA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are interested to join AFE group, please contact us !</a:t>
            </a:r>
            <a:endParaRPr lang="fr-CI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B94186-8912-48C7-A110-51230B1F7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78" y="1270000"/>
            <a:ext cx="2171700" cy="2159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E17C11-8DCC-44FA-8022-1DF38D4E9601}"/>
              </a:ext>
            </a:extLst>
          </p:cNvPr>
          <p:cNvSpPr txBox="1"/>
          <p:nvPr/>
        </p:nvSpPr>
        <p:spPr>
          <a:xfrm>
            <a:off x="4838025" y="1333837"/>
            <a:ext cx="54333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Contacts</a:t>
            </a:r>
            <a:r>
              <a:rPr lang="fr-FR" dirty="0"/>
              <a:t>: 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Sekou Keita: Côte d’Ivoire, 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  <a:hlinkClick r:id="rId3"/>
              </a:rPr>
              <a:t>sekkeith@yahoo.fr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Tx/>
              <a:buChar char="-"/>
            </a:pPr>
            <a:r>
              <a:rPr lang="fr-FR" dirty="0" err="1">
                <a:latin typeface="Arial Narrow" charset="0"/>
                <a:ea typeface="Arial Narrow" charset="0"/>
                <a:cs typeface="Arial Narrow" charset="0"/>
              </a:rPr>
              <a:t>Mogesh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dirty="0" err="1">
                <a:latin typeface="Arial Narrow" charset="0"/>
                <a:ea typeface="Arial Narrow" charset="0"/>
                <a:cs typeface="Arial Narrow" charset="0"/>
              </a:rPr>
              <a:t>Naidoo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: South </a:t>
            </a:r>
            <a:r>
              <a:rPr lang="fr-FR" dirty="0" err="1">
                <a:latin typeface="Arial Narrow" charset="0"/>
                <a:ea typeface="Arial Narrow" charset="0"/>
                <a:cs typeface="Arial Narrow" charset="0"/>
              </a:rPr>
              <a:t>Africa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 ,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  <a:hlinkClick r:id="rId4"/>
              </a:rPr>
              <a:t>mogeshnaidoo@gmail.com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Cathy </a:t>
            </a:r>
            <a:r>
              <a:rPr lang="fr-FR" dirty="0" err="1">
                <a:latin typeface="Arial Narrow" charset="0"/>
                <a:ea typeface="Arial Narrow" charset="0"/>
                <a:cs typeface="Arial Narrow" charset="0"/>
              </a:rPr>
              <a:t>Liousse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 : France,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  <a:hlinkClick r:id="rId5"/>
              </a:rPr>
              <a:t>cathy.leal-liousse@aero.obs-mip.fr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6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7">
            <a:extLst>
              <a:ext uri="{FF2B5EF4-FFF2-40B4-BE49-F238E27FC236}">
                <a16:creationId xmlns:a16="http://schemas.microsoft.com/office/drawing/2014/main" id="{44C90B57-D261-49F8-AB02-D592DD2F7994}"/>
              </a:ext>
            </a:extLst>
          </p:cNvPr>
          <p:cNvSpPr txBox="1">
            <a:spLocks/>
          </p:cNvSpPr>
          <p:nvPr/>
        </p:nvSpPr>
        <p:spPr>
          <a:xfrm>
            <a:off x="249768" y="1841870"/>
            <a:ext cx="7935876" cy="36550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FC DATA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Period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1990-2015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Fossil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fuel and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biofuel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United Nations </a:t>
            </a: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database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 (UN) 1990-2015, 54 </a:t>
            </a: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African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 countries and 22 fuels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International Energy Agency data (IEA) 1990 – 2015,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28 African countries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Two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wheel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vehicles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Two-wheel numbers and FC based on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Assamoi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Liousse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, (2010) and DHS data.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Waste burning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WB = P ×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MSWp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×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Pfrac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x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Bfrac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WB</a:t>
            </a:r>
            <a:r>
              <a:rPr lang="en-US" sz="1400" baseline="-25000" dirty="0" err="1">
                <a:latin typeface="Calibri" charset="0"/>
                <a:ea typeface="Calibri" charset="0"/>
                <a:cs typeface="Calibri" charset="0"/>
              </a:rPr>
              <a:t>residential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+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Wb</a:t>
            </a:r>
            <a:r>
              <a:rPr lang="en-US" sz="1400" baseline="-25000" dirty="0" err="1">
                <a:latin typeface="Calibri" charset="0"/>
                <a:ea typeface="Calibri" charset="0"/>
                <a:cs typeface="Calibri" charset="0"/>
              </a:rPr>
              <a:t>dump</a:t>
            </a:r>
            <a:r>
              <a:rPr lang="en-US" sz="1400" baseline="-250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(IPCC, 2006; </a:t>
            </a: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Wiedinmyer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 et al. 2014)</a:t>
            </a:r>
          </a:p>
          <a:p>
            <a:pPr marL="0" indent="0">
              <a:spcBef>
                <a:spcPts val="0"/>
              </a:spcBef>
              <a:buNone/>
            </a:pP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EF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Provided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from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ground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field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measurements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Africa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  (Keita et al., 2018) and </a:t>
            </a: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literature</a:t>
            </a:r>
            <a:endParaRPr lang="fr-FR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E9BD6411-2B0B-4306-9399-F1177E6147A8}"/>
              </a:ext>
            </a:extLst>
          </p:cNvPr>
          <p:cNvSpPr txBox="1">
            <a:spLocks/>
          </p:cNvSpPr>
          <p:nvPr/>
        </p:nvSpPr>
        <p:spPr>
          <a:xfrm>
            <a:off x="287866" y="875184"/>
            <a:ext cx="11616267" cy="733678"/>
          </a:xfrm>
          <a:prstGeom prst="rect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fr-FR" sz="1800" b="1" i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en-US" altLang="fr-FR" sz="1800" i="1" dirty="0">
                <a:latin typeface="Calibri" charset="0"/>
                <a:ea typeface="Calibri" charset="0"/>
                <a:cs typeface="Calibri" charset="0"/>
              </a:rPr>
              <a:t>: Anthropogenic source inventories: fuel consumptions </a:t>
            </a:r>
            <a:r>
              <a:rPr lang="en-US" altLang="fr-FR" sz="1800" b="1" i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(FC)</a:t>
            </a:r>
            <a:r>
              <a:rPr lang="en-US" altLang="fr-FR" sz="1800" i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fr-FR" sz="1800" i="1" dirty="0">
                <a:latin typeface="Calibri" charset="0"/>
                <a:ea typeface="Calibri" charset="0"/>
                <a:cs typeface="Calibri" charset="0"/>
              </a:rPr>
              <a:t>are combined with emission factors </a:t>
            </a:r>
            <a:r>
              <a:rPr lang="en-US" altLang="fr-FR" sz="1800" b="1" i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(EF) </a:t>
            </a:r>
            <a:r>
              <a:rPr lang="en-US" altLang="fr-FR" sz="1800" i="1" dirty="0">
                <a:latin typeface="Calibri" charset="0"/>
                <a:ea typeface="Calibri" charset="0"/>
                <a:cs typeface="Calibri" charset="0"/>
              </a:rPr>
              <a:t>to derive emission inventory at the country level</a:t>
            </a:r>
            <a:r>
              <a:rPr lang="en-US" altLang="fr-FR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fr-FR" sz="1800" i="1" dirty="0">
                <a:latin typeface="Calibri" charset="0"/>
                <a:ea typeface="Calibri" charset="0"/>
                <a:cs typeface="Calibri" charset="0"/>
              </a:rPr>
              <a:t>using “bottom-up” approach </a:t>
            </a:r>
            <a:r>
              <a:rPr lang="en-US" altLang="fr-FR" sz="1800" b="1" i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(E = FC * EF* </a:t>
            </a:r>
            <a:r>
              <a:rPr lang="en-US" altLang="fr-FR" sz="1800" b="1" i="1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CE)</a:t>
            </a:r>
            <a:endParaRPr lang="fr-FR" altLang="fr-FR" sz="18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935BF8-7A0F-43D8-8742-F9CE17BDA8F5}"/>
              </a:ext>
            </a:extLst>
          </p:cNvPr>
          <p:cNvSpPr txBox="1"/>
          <p:nvPr/>
        </p:nvSpPr>
        <p:spPr>
          <a:xfrm>
            <a:off x="0" y="-22517"/>
            <a:ext cx="12158133" cy="668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oper Black" charset="0"/>
                <a:ea typeface="Cooper Black" charset="0"/>
                <a:cs typeface="Cooper Black" charset="0"/>
              </a:rPr>
              <a:t>DACCIWA inventory version1</a:t>
            </a:r>
          </a:p>
        </p:txBody>
      </p:sp>
      <p:sp>
        <p:nvSpPr>
          <p:cNvPr id="6" name="Text Box 229">
            <a:extLst>
              <a:ext uri="{FF2B5EF4-FFF2-40B4-BE49-F238E27FC236}">
                <a16:creationId xmlns:a16="http://schemas.microsoft.com/office/drawing/2014/main" id="{477F3658-DABD-43F2-8804-F46C70154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1956836"/>
            <a:ext cx="4631267" cy="330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208" tIns="36104" rIns="72208" bIns="36104">
            <a:spAutoFit/>
          </a:bodyPr>
          <a:lstStyle/>
          <a:p>
            <a:pPr indent="-342900" defTabSz="721519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Including combustion sources 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" indent="-285750" defTabSz="721519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DOMESTIC FIRE</a:t>
            </a:r>
          </a:p>
          <a:p>
            <a:pPr marL="71437" indent="-285750" defTabSz="721519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CHARCOAL MAKING</a:t>
            </a:r>
          </a:p>
          <a:p>
            <a:pPr marL="71437" indent="-285750" defTabSz="721519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TRAFFIC</a:t>
            </a:r>
          </a:p>
          <a:p>
            <a:pPr marL="71437" indent="-285750" defTabSz="721519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INDUSTRY</a:t>
            </a:r>
          </a:p>
          <a:p>
            <a:pPr marL="71437" indent="-28575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POWER PLANT </a:t>
            </a:r>
          </a:p>
          <a:p>
            <a:pPr marL="71437" indent="-28575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WASTE BURNING</a:t>
            </a:r>
          </a:p>
          <a:p>
            <a:pPr marL="71437" indent="-28575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FLARING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A03E8AF-170A-4596-A82A-181F62CEA974}"/>
              </a:ext>
            </a:extLst>
          </p:cNvPr>
          <p:cNvCxnSpPr/>
          <p:nvPr/>
        </p:nvCxnSpPr>
        <p:spPr>
          <a:xfrm>
            <a:off x="7301415" y="2239241"/>
            <a:ext cx="0" cy="295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87689B8-41A5-44BF-855E-A8FD74D0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FFC9-0B81-4711-9CE8-4B1F342778AB}" type="slidenum">
              <a:rPr lang="fr-CI" smtClean="0"/>
              <a:t>2</a:t>
            </a:fld>
            <a:endParaRPr lang="fr-CI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E5972C-BD23-457F-8AB0-F584BA588CF4}"/>
              </a:ext>
            </a:extLst>
          </p:cNvPr>
          <p:cNvSpPr txBox="1"/>
          <p:nvPr/>
        </p:nvSpPr>
        <p:spPr>
          <a:xfrm>
            <a:off x="284589" y="5940851"/>
            <a:ext cx="8268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Domestic fire: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Population density given by CIESIN (Gridded Population of the World Future Estimate: GPWFE)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Road traffic: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African country road networks given by Africa infrastructure, (2009) and EDGAR road networks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Power plant :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African power plant networks given by Africa infrastructure, (2009)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Flaring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: DMSP and VIIRS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E3C64-FFDF-4413-904D-253784E73281}"/>
              </a:ext>
            </a:extLst>
          </p:cNvPr>
          <p:cNvSpPr/>
          <p:nvPr/>
        </p:nvSpPr>
        <p:spPr>
          <a:xfrm>
            <a:off x="249768" y="5523841"/>
            <a:ext cx="6516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SPATIAL DISTRIBUTION OF EMISSION (0.1° x 0.1° resolution)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1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1F6F9CC-FE9E-425F-AA93-5F31C0B83EB8}"/>
              </a:ext>
            </a:extLst>
          </p:cNvPr>
          <p:cNvSpPr txBox="1"/>
          <p:nvPr/>
        </p:nvSpPr>
        <p:spPr>
          <a:xfrm>
            <a:off x="0" y="-38098"/>
            <a:ext cx="12192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oper Black" charset="0"/>
                <a:ea typeface="Cooper Black" charset="0"/>
                <a:cs typeface="Cooper Black" charset="0"/>
              </a:rPr>
              <a:t>Emission trend and comparisons</a:t>
            </a:r>
            <a:endParaRPr lang="en-US" sz="3000" b="1" dirty="0">
              <a:solidFill>
                <a:schemeClr val="bg1"/>
              </a:solidFill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312B31-13AC-463A-A7C5-77D024D15693}"/>
              </a:ext>
            </a:extLst>
          </p:cNvPr>
          <p:cNvSpPr txBox="1"/>
          <p:nvPr/>
        </p:nvSpPr>
        <p:spPr>
          <a:xfrm>
            <a:off x="1651605" y="954633"/>
            <a:ext cx="844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African BC and NOx emission trend from 1990 to 2015</a:t>
            </a:r>
            <a:endParaRPr lang="fr-FR"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3593A8-870D-4269-BBC2-4A38657D74A5}"/>
              </a:ext>
            </a:extLst>
          </p:cNvPr>
          <p:cNvPicPr/>
          <p:nvPr/>
        </p:nvPicPr>
        <p:blipFill rotWithShape="1">
          <a:blip r:embed="rId2"/>
          <a:srcRect l="4762" t="10555" r="8963"/>
          <a:stretch/>
        </p:blipFill>
        <p:spPr>
          <a:xfrm>
            <a:off x="258233" y="2006600"/>
            <a:ext cx="6210300" cy="48513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6BE7062-ED36-488B-86F7-8A1598DBD9F0}"/>
              </a:ext>
            </a:extLst>
          </p:cNvPr>
          <p:cNvSpPr txBox="1"/>
          <p:nvPr/>
        </p:nvSpPr>
        <p:spPr>
          <a:xfrm>
            <a:off x="7219155" y="2350386"/>
            <a:ext cx="45706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Emissions are globally increasing over the period 1990-2015.</a:t>
            </a:r>
          </a:p>
          <a:p>
            <a:pPr marL="285750" indent="-285750">
              <a:buFont typeface="Wingdings" charset="2"/>
              <a:buChar char="§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There are some differences between this regional inventory and other global inventories dues to choice of EF and activity data</a:t>
            </a:r>
          </a:p>
          <a:p>
            <a:pPr marL="285750" indent="-285750">
              <a:buFont typeface="Wingdings" charset="2"/>
              <a:buChar char="§"/>
            </a:pPr>
            <a:endParaRPr lang="en-GB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This work has been published in Earth System Science Data journal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81455E-316E-42F7-A88E-F1142758D664}"/>
              </a:ext>
            </a:extLst>
          </p:cNvPr>
          <p:cNvSpPr txBox="1"/>
          <p:nvPr/>
        </p:nvSpPr>
        <p:spPr>
          <a:xfrm>
            <a:off x="7314820" y="5748340"/>
            <a:ext cx="4377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African Anthropogenic Emissions Inventory for gases and particles from 1990 to 2015, </a:t>
            </a:r>
            <a:r>
              <a:rPr lang="en-US" sz="1200" b="1" i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1200" i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Keita et al. 2021 </a:t>
            </a:r>
            <a:r>
              <a:rPr lang="fr-FR" sz="1200" i="1" dirty="0">
                <a:solidFill>
                  <a:srgbClr val="196691"/>
                </a:solidFill>
                <a:latin typeface="Calibri" charset="0"/>
                <a:ea typeface="Calibri" charset="0"/>
                <a:cs typeface="Calibri" charset="0"/>
              </a:rPr>
              <a:t>https://doi.org/10.5194/essd-13-3691-2021</a:t>
            </a:r>
            <a:r>
              <a:rPr lang="en-US" sz="1200" b="1" i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fr-CI" sz="12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A1E0E7-BE53-45E7-82E2-DD802EC4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FFC9-0B81-4711-9CE8-4B1F342778AB}" type="slidenum">
              <a:rPr lang="fr-CI" smtClean="0"/>
              <a:t>3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39225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0573B99-D83D-4490-B3C1-1BF2853A4A85}"/>
              </a:ext>
            </a:extLst>
          </p:cNvPr>
          <p:cNvSpPr txBox="1"/>
          <p:nvPr/>
        </p:nvSpPr>
        <p:spPr>
          <a:xfrm>
            <a:off x="50800" y="1"/>
            <a:ext cx="121411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oper Black" charset="0"/>
                <a:ea typeface="Cooper Black" charset="0"/>
                <a:cs typeface="Cooper Black" charset="0"/>
              </a:rPr>
              <a:t>African sectoral emissions by region</a:t>
            </a:r>
            <a:endParaRPr lang="en-US" sz="3000" b="1" dirty="0">
              <a:solidFill>
                <a:schemeClr val="bg1"/>
              </a:solidFill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A905DE-61E1-4424-959C-09B5FE62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FFC9-0B81-4711-9CE8-4B1F342778AB}" type="slidenum">
              <a:rPr lang="fr-CI" smtClean="0"/>
              <a:t>4</a:t>
            </a:fld>
            <a:endParaRPr lang="fr-CI"/>
          </a:p>
        </p:txBody>
      </p:sp>
      <p:sp>
        <p:nvSpPr>
          <p:cNvPr id="2" name="ZoneTexte 1"/>
          <p:cNvSpPr txBox="1"/>
          <p:nvPr/>
        </p:nvSpPr>
        <p:spPr>
          <a:xfrm>
            <a:off x="918245" y="4518898"/>
            <a:ext cx="92713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alibri" charset="0"/>
                <a:ea typeface="Calibri" charset="0"/>
                <a:cs typeface="Calibri" charset="0"/>
              </a:rPr>
              <a:t>A few </a:t>
            </a:r>
            <a:r>
              <a:rPr lang="fr-FR" sz="2800" b="1" dirty="0" err="1">
                <a:latin typeface="Calibri" charset="0"/>
                <a:ea typeface="Calibri" charset="0"/>
                <a:cs typeface="Calibri" charset="0"/>
              </a:rPr>
              <a:t>features</a:t>
            </a:r>
            <a:r>
              <a:rPr lang="fr-FR" sz="2800" b="1" dirty="0">
                <a:latin typeface="Calibri" charset="0"/>
                <a:ea typeface="Calibri" charset="0"/>
                <a:cs typeface="Calibri" charset="0"/>
              </a:rPr>
              <a:t> :</a:t>
            </a:r>
          </a:p>
          <a:p>
            <a:endParaRPr lang="fr-FR" b="1" dirty="0">
              <a:latin typeface="Calibri" charset="0"/>
              <a:ea typeface="Calibri" charset="0"/>
              <a:cs typeface="Calibri" charset="0"/>
            </a:endParaRPr>
          </a:p>
          <a:p>
            <a:pPr marL="252000" indent="-285750">
              <a:buFont typeface="Wingdings" charset="2"/>
              <a:buChar char="§"/>
            </a:pP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BC, OC, CO,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VOCs</a:t>
            </a: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 : importance of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domestic</a:t>
            </a: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fires</a:t>
            </a: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waste</a:t>
            </a: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burning</a:t>
            </a: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, transport </a:t>
            </a:r>
            <a:r>
              <a:rPr lang="mr-IN" sz="2000" dirty="0">
                <a:latin typeface="Calibri" charset="0"/>
                <a:ea typeface="Calibri" charset="0"/>
                <a:cs typeface="Calibri" charset="0"/>
              </a:rPr>
              <a:t>…</a:t>
            </a:r>
            <a:endParaRPr lang="fr-FR" sz="2000" dirty="0">
              <a:latin typeface="Calibri" charset="0"/>
              <a:ea typeface="Calibri" charset="0"/>
              <a:cs typeface="Calibri" charset="0"/>
            </a:endParaRPr>
          </a:p>
          <a:p>
            <a:pPr marL="252000" indent="-285750">
              <a:buFont typeface="Wingdings" charset="2"/>
              <a:buChar char="§"/>
            </a:pP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NOx, SO</a:t>
            </a:r>
            <a:r>
              <a:rPr lang="fr-FR" sz="20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 : importance of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energy</a:t>
            </a: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industry</a:t>
            </a: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 and transport</a:t>
            </a:r>
          </a:p>
          <a:p>
            <a:pPr marL="252000" indent="-285750">
              <a:buFont typeface="Wingdings" charset="2"/>
              <a:buChar char="§"/>
            </a:pP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BC and OC in West and East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Africa</a:t>
            </a: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 :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domestic</a:t>
            </a: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fires</a:t>
            </a:r>
            <a:endParaRPr lang="fr-FR" sz="2000" dirty="0">
              <a:latin typeface="Calibri" charset="0"/>
              <a:ea typeface="Calibri" charset="0"/>
              <a:cs typeface="Calibri" charset="0"/>
            </a:endParaRPr>
          </a:p>
          <a:p>
            <a:pPr marL="252000" indent="-285750">
              <a:buFont typeface="Wingdings" charset="2"/>
              <a:buChar char="§"/>
            </a:pP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NOx in South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Africa</a:t>
            </a: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 :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energy</a:t>
            </a: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industry</a:t>
            </a:r>
            <a:endParaRPr lang="fr-FR" sz="2000" dirty="0">
              <a:latin typeface="Calibri" charset="0"/>
              <a:ea typeface="Calibri" charset="0"/>
              <a:cs typeface="Calibri" charset="0"/>
            </a:endParaRPr>
          </a:p>
          <a:p>
            <a:pPr marL="252000" indent="-285750">
              <a:buFont typeface="Wingdings" charset="2"/>
              <a:buChar char="§"/>
            </a:pP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North </a:t>
            </a:r>
            <a:r>
              <a:rPr lang="fr-FR" sz="2000" dirty="0" err="1">
                <a:latin typeface="Calibri" charset="0"/>
                <a:ea typeface="Calibri" charset="0"/>
                <a:cs typeface="Calibri" charset="0"/>
              </a:rPr>
              <a:t>Africa</a:t>
            </a:r>
            <a:r>
              <a:rPr lang="fr-FR" sz="2000" dirty="0">
                <a:latin typeface="Calibri" charset="0"/>
                <a:ea typeface="Calibri" charset="0"/>
                <a:cs typeface="Calibri" charset="0"/>
              </a:rPr>
              <a:t> : Transport and Waste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04D541-2B0F-42EA-A30E-536C1411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36" y="1436249"/>
            <a:ext cx="11340540" cy="30350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1277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991DBF7-5FB6-4C56-96D9-EABED16FA647}"/>
              </a:ext>
            </a:extLst>
          </p:cNvPr>
          <p:cNvSpPr txBox="1"/>
          <p:nvPr/>
        </p:nvSpPr>
        <p:spPr>
          <a:xfrm>
            <a:off x="46567" y="-33866"/>
            <a:ext cx="121030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oper Black" charset="0"/>
                <a:ea typeface="Cooper Black" charset="0"/>
                <a:cs typeface="Cooper Black" charset="0"/>
              </a:rPr>
              <a:t>Emission spatial distribution</a:t>
            </a:r>
            <a:endParaRPr lang="en-US" sz="3000" b="1" dirty="0">
              <a:solidFill>
                <a:schemeClr val="bg1"/>
              </a:solidFill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0F1B3C-7BCF-45B2-8756-13695269A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r="8697"/>
          <a:stretch/>
        </p:blipFill>
        <p:spPr>
          <a:xfrm>
            <a:off x="888817" y="2227909"/>
            <a:ext cx="4505732" cy="40476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C2786B-8A93-42E9-8270-22E64A0EB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50" y="2227908"/>
            <a:ext cx="5396815" cy="404761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F170B19-4150-4BD4-9460-9871297A30D8}"/>
              </a:ext>
            </a:extLst>
          </p:cNvPr>
          <p:cNvSpPr txBox="1"/>
          <p:nvPr/>
        </p:nvSpPr>
        <p:spPr>
          <a:xfrm>
            <a:off x="1063138" y="6056268"/>
            <a:ext cx="9051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Figure: Spatial distribution of total anthropogenic BC and NOx emissions in 2015</a:t>
            </a:r>
            <a:endParaRPr lang="fr-C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F7E69D-1578-472F-AC52-999675D83FA5}"/>
              </a:ext>
            </a:extLst>
          </p:cNvPr>
          <p:cNvSpPr txBox="1"/>
          <p:nvPr/>
        </p:nvSpPr>
        <p:spPr>
          <a:xfrm>
            <a:off x="1958987" y="1833407"/>
            <a:ext cx="156511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1353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83A890-9E77-4F05-9EF6-03244AFFBE5B}"/>
              </a:ext>
            </a:extLst>
          </p:cNvPr>
          <p:cNvSpPr txBox="1"/>
          <p:nvPr/>
        </p:nvSpPr>
        <p:spPr>
          <a:xfrm>
            <a:off x="6378356" y="1833407"/>
            <a:ext cx="245871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7906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NOx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8E49B7-374B-4038-ACA4-9EDBC6B5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FFC9-0B81-4711-9CE8-4B1F342778AB}" type="slidenum">
              <a:rPr lang="fr-CI" smtClean="0"/>
              <a:t>5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87551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7">
            <a:extLst>
              <a:ext uri="{FF2B5EF4-FFF2-40B4-BE49-F238E27FC236}">
                <a16:creationId xmlns:a16="http://schemas.microsoft.com/office/drawing/2014/main" id="{44C90B57-D261-49F8-AB02-D592DD2F7994}"/>
              </a:ext>
            </a:extLst>
          </p:cNvPr>
          <p:cNvSpPr txBox="1">
            <a:spLocks/>
          </p:cNvSpPr>
          <p:nvPr/>
        </p:nvSpPr>
        <p:spPr>
          <a:xfrm>
            <a:off x="309033" y="2048808"/>
            <a:ext cx="6663265" cy="366944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FC DATA </a:t>
            </a:r>
          </a:p>
          <a:p>
            <a:pPr marL="0" indent="0">
              <a:buNone/>
            </a:pP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Period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2010-2018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Come </a:t>
            </a:r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from</a:t>
            </a:r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same</a:t>
            </a:r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 sources </a:t>
            </a:r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than</a:t>
            </a:r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 version 1 but </a:t>
            </a:r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updated</a:t>
            </a:r>
            <a:endParaRPr lang="fr-FR" sz="16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EF DATA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For GHG </a:t>
            </a:r>
          </a:p>
          <a:p>
            <a:pPr marL="0" indent="0">
              <a:buNone/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CO</a:t>
            </a:r>
            <a:r>
              <a:rPr lang="en-US" sz="16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EF from Keita et al. (2018) for residential, commercial, road transport and open waste burning; </a:t>
            </a:r>
          </a:p>
          <a:p>
            <a:pPr marL="0" indent="0">
              <a:buNone/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CO</a:t>
            </a:r>
            <a:r>
              <a:rPr lang="en-US" sz="16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and CH</a:t>
            </a:r>
            <a:r>
              <a:rPr lang="en-US" sz="1600" baseline="-25000" dirty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emission factors from Akagi et al. (2011) for charcoal making and solid waste burning, and from Doumbia et al. (2018) for gas flaring. </a:t>
            </a:r>
          </a:p>
          <a:p>
            <a:pPr marL="0" indent="0">
              <a:buNone/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For all other sources, we used default emission factors from IPCC (2006)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For air pollutants</a:t>
            </a:r>
          </a:p>
          <a:p>
            <a:pPr marL="0" indent="0">
              <a:buNone/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We have used the same values than in version 1</a:t>
            </a:r>
          </a:p>
          <a:p>
            <a:pPr marL="0" indent="0">
              <a:buNone/>
            </a:pPr>
            <a:endParaRPr lang="fr-FR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E9BD6411-2B0B-4306-9399-F1177E6147A8}"/>
              </a:ext>
            </a:extLst>
          </p:cNvPr>
          <p:cNvSpPr txBox="1">
            <a:spLocks/>
          </p:cNvSpPr>
          <p:nvPr/>
        </p:nvSpPr>
        <p:spPr>
          <a:xfrm>
            <a:off x="309033" y="872415"/>
            <a:ext cx="11391900" cy="805501"/>
          </a:xfrm>
          <a:prstGeom prst="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fr-FR" sz="2000" b="1" i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en-US" altLang="fr-FR" sz="2000" i="1" dirty="0">
                <a:latin typeface="Calibri" charset="0"/>
                <a:ea typeface="Calibri" charset="0"/>
                <a:cs typeface="Calibri" charset="0"/>
              </a:rPr>
              <a:t>: Anthropogenic source inventories: fuel consumptions </a:t>
            </a:r>
            <a:r>
              <a:rPr lang="en-US" altLang="fr-FR" sz="2000" i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(FC) </a:t>
            </a:r>
            <a:r>
              <a:rPr lang="en-US" altLang="fr-FR" sz="2000" i="1" dirty="0">
                <a:latin typeface="Calibri" charset="0"/>
                <a:ea typeface="Calibri" charset="0"/>
                <a:cs typeface="Calibri" charset="0"/>
              </a:rPr>
              <a:t>are combined with emission factors </a:t>
            </a:r>
            <a:r>
              <a:rPr lang="en-US" altLang="fr-FR" sz="2000" i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(EF) </a:t>
            </a:r>
            <a:r>
              <a:rPr lang="en-US" altLang="fr-FR" sz="2000" i="1" dirty="0">
                <a:latin typeface="Calibri" charset="0"/>
                <a:ea typeface="Calibri" charset="0"/>
                <a:cs typeface="Calibri" charset="0"/>
              </a:rPr>
              <a:t>to derive emission inventory at the country level</a:t>
            </a:r>
            <a:r>
              <a:rPr lang="en-US" altLang="fr-FR" sz="3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fr-FR" sz="2000" i="1" dirty="0">
                <a:latin typeface="Calibri" charset="0"/>
                <a:ea typeface="Calibri" charset="0"/>
                <a:cs typeface="Calibri" charset="0"/>
              </a:rPr>
              <a:t>using “bottom-up” approach </a:t>
            </a:r>
            <a:r>
              <a:rPr lang="en-US" altLang="fr-FR" sz="2000" i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(E = FC * EF* CE)</a:t>
            </a:r>
            <a:endParaRPr lang="fr-FR" altLang="fr-FR" sz="2000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fr-FR" altLang="fr-FR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935BF8-7A0F-43D8-8742-F9CE17BDA8F5}"/>
              </a:ext>
            </a:extLst>
          </p:cNvPr>
          <p:cNvSpPr txBox="1"/>
          <p:nvPr/>
        </p:nvSpPr>
        <p:spPr>
          <a:xfrm>
            <a:off x="0" y="1"/>
            <a:ext cx="12153900" cy="646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oper Black" charset="0"/>
                <a:ea typeface="Cooper Black" charset="0"/>
                <a:cs typeface="Cooper Black" charset="0"/>
              </a:rPr>
              <a:t>DACCIWA inventory version 2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A03E8AF-170A-4596-A82A-181F62CEA974}"/>
              </a:ext>
            </a:extLst>
          </p:cNvPr>
          <p:cNvCxnSpPr/>
          <p:nvPr/>
        </p:nvCxnSpPr>
        <p:spPr>
          <a:xfrm>
            <a:off x="7387105" y="2404807"/>
            <a:ext cx="0" cy="4140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87689B8-41A5-44BF-855E-A8FD74D0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FFC9-0B81-4711-9CE8-4B1F342778AB}" type="slidenum">
              <a:rPr lang="fr-CI" smtClean="0"/>
              <a:t>6</a:t>
            </a:fld>
            <a:endParaRPr lang="fr-CI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E5972C-BD23-457F-8AB0-F584BA588CF4}"/>
              </a:ext>
            </a:extLst>
          </p:cNvPr>
          <p:cNvSpPr txBox="1"/>
          <p:nvPr/>
        </p:nvSpPr>
        <p:spPr>
          <a:xfrm>
            <a:off x="341812" y="6193828"/>
            <a:ext cx="826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Same proxies than in version 1 but updated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For non combustions sources, we used CAMS-GLOB-ANT proxies</a:t>
            </a:r>
            <a:endParaRPr lang="fr-FR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E3C64-FFDF-4413-904D-253784E73281}"/>
              </a:ext>
            </a:extLst>
          </p:cNvPr>
          <p:cNvSpPr/>
          <p:nvPr/>
        </p:nvSpPr>
        <p:spPr>
          <a:xfrm>
            <a:off x="309033" y="5852184"/>
            <a:ext cx="5004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SPATIAL DISTRIBUTION (0.1° x 0.1° resolution)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BD3DC72-D4E4-4C3B-817C-A38F93E3D01E}"/>
              </a:ext>
            </a:extLst>
          </p:cNvPr>
          <p:cNvSpPr txBox="1"/>
          <p:nvPr/>
        </p:nvSpPr>
        <p:spPr>
          <a:xfrm>
            <a:off x="7482833" y="2363371"/>
            <a:ext cx="3743967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Energy</a:t>
            </a:r>
            <a:endParaRPr lang="fr-FR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        - Power plant</a:t>
            </a:r>
          </a:p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        -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Flaring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        -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Residential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        -  Commercial and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Industry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        - 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Industrial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process</a:t>
            </a:r>
            <a:endParaRPr lang="fr-FR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Waste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          - Open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solid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waste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burning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endParaRPr lang="fr-FR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E8B018A-961A-4F4D-AFA0-2B1092E598ED}"/>
              </a:ext>
            </a:extLst>
          </p:cNvPr>
          <p:cNvSpPr txBox="1"/>
          <p:nvPr/>
        </p:nvSpPr>
        <p:spPr>
          <a:xfrm>
            <a:off x="7520246" y="1994038"/>
            <a:ext cx="3401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Combustion</a:t>
            </a:r>
            <a:r>
              <a:rPr lang="fr-FR" sz="20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sources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5D8E559-5DE4-463D-8B7A-22225F9EE879}"/>
              </a:ext>
            </a:extLst>
          </p:cNvPr>
          <p:cNvSpPr txBox="1"/>
          <p:nvPr/>
        </p:nvSpPr>
        <p:spPr>
          <a:xfrm>
            <a:off x="7387105" y="5195663"/>
            <a:ext cx="305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Non combustion sources 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A627D1-4EFD-4148-A0E8-AD1D16453699}"/>
              </a:ext>
            </a:extLst>
          </p:cNvPr>
          <p:cNvSpPr txBox="1"/>
          <p:nvPr/>
        </p:nvSpPr>
        <p:spPr>
          <a:xfrm>
            <a:off x="7482833" y="5517787"/>
            <a:ext cx="431123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Energy</a:t>
            </a:r>
            <a:endParaRPr lang="fr-FR" sz="1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        - </a:t>
            </a:r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oil</a:t>
            </a:r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gas</a:t>
            </a:r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 fugitive </a:t>
            </a:r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emissions</a:t>
            </a:r>
            <a:endParaRPr lang="fr-FR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        - </a:t>
            </a:r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coal</a:t>
            </a:r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mining</a:t>
            </a:r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 fugitive </a:t>
            </a:r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emissions</a:t>
            </a:r>
            <a:endParaRPr lang="fr-FR" sz="16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Others</a:t>
            </a:r>
            <a:endParaRPr lang="fr-FR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        - Agricultural soils</a:t>
            </a:r>
            <a:endParaRPr lang="fr-FR" sz="16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7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827904A-6236-4727-BDC9-EF38670536C6}"/>
              </a:ext>
            </a:extLst>
          </p:cNvPr>
          <p:cNvSpPr txBox="1"/>
          <p:nvPr/>
        </p:nvSpPr>
        <p:spPr>
          <a:xfrm>
            <a:off x="0" y="35762"/>
            <a:ext cx="12141200" cy="9541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oper Black" charset="0"/>
                <a:ea typeface="Cooper Black" charset="0"/>
                <a:cs typeface="Cooper Black" charset="0"/>
              </a:rPr>
              <a:t>Comparison of air pollutant emissions between DACCIWAv2 and global inventories (1990-2018)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04E2BA-FF8B-40FD-BFEB-028F8DADC329}"/>
              </a:ext>
            </a:extLst>
          </p:cNvPr>
          <p:cNvSpPr txBox="1"/>
          <p:nvPr/>
        </p:nvSpPr>
        <p:spPr>
          <a:xfrm>
            <a:off x="7205133" y="1257284"/>
            <a:ext cx="50334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There are some differences between our regional inventory and global inventories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Differences due to the reasons previously mentioned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The highest relative differences observe between our both version 14 % (SO2) follow by NMVOC (10 %).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 Highest relative difference : HTAPv3 – Dacciwav2 for OC (71%) ; SO2 (54%)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B7995A-E169-4E35-AD0F-B915CE176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9" t="10549" r="8857" b="1685"/>
          <a:stretch/>
        </p:blipFill>
        <p:spPr>
          <a:xfrm>
            <a:off x="292100" y="1162294"/>
            <a:ext cx="6841067" cy="565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7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1F6F9CC-FE9E-425F-AA93-5F31C0B83EB8}"/>
              </a:ext>
            </a:extLst>
          </p:cNvPr>
          <p:cNvSpPr txBox="1"/>
          <p:nvPr/>
        </p:nvSpPr>
        <p:spPr>
          <a:xfrm>
            <a:off x="46568" y="0"/>
            <a:ext cx="12145432" cy="11129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oper Black" charset="0"/>
                <a:ea typeface="Cooper Black" charset="0"/>
                <a:cs typeface="Cooper Black" charset="0"/>
              </a:rPr>
              <a:t>Comparison of OC and NOx emissions between DACCIWAv2 and HTAPv3 </a:t>
            </a:r>
            <a:endParaRPr lang="en-US" sz="2800" b="1" dirty="0">
              <a:solidFill>
                <a:schemeClr val="bg1"/>
              </a:solidFill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A1E0E7-BE53-45E7-82E2-DD802EC4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FFC9-0B81-4711-9CE8-4B1F342778AB}" type="slidenum">
              <a:rPr lang="fr-CI" smtClean="0"/>
              <a:t>8</a:t>
            </a:fld>
            <a:endParaRPr lang="fr-CI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471CDB2-A717-4A6C-8C31-79F93996099D}"/>
              </a:ext>
            </a:extLst>
          </p:cNvPr>
          <p:cNvSpPr txBox="1"/>
          <p:nvPr/>
        </p:nvSpPr>
        <p:spPr>
          <a:xfrm>
            <a:off x="186267" y="1192293"/>
            <a:ext cx="11819466" cy="7107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00"/>
              </a:spcAft>
              <a:tabLst>
                <a:tab pos="448945" algn="l"/>
              </a:tabLst>
            </a:pPr>
            <a:r>
              <a:rPr lang="en-GB" i="1" kern="100" dirty="0">
                <a:latin typeface="Calibri" charset="0"/>
                <a:ea typeface="Calibri" charset="0"/>
                <a:cs typeface="Calibri" charset="0"/>
              </a:rPr>
              <a:t>DACCIWAv2 inventory developed in the frame of CoCO2 project for the period 2010-2018 for CO</a:t>
            </a:r>
            <a:r>
              <a:rPr lang="en-GB" i="1" kern="1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GB" i="1" kern="100" dirty="0">
                <a:latin typeface="Calibri" charset="0"/>
                <a:ea typeface="Calibri" charset="0"/>
                <a:cs typeface="Calibri" charset="0"/>
              </a:rPr>
              <a:t> and CH</a:t>
            </a:r>
            <a:r>
              <a:rPr lang="en-GB" i="1" kern="100" baseline="-25000" dirty="0">
                <a:latin typeface="Calibri" charset="0"/>
                <a:ea typeface="Calibri" charset="0"/>
                <a:cs typeface="Calibri" charset="0"/>
              </a:rPr>
              <a:t>4  </a:t>
            </a:r>
            <a:r>
              <a:rPr lang="en-GB" i="1" kern="100" dirty="0">
                <a:latin typeface="Calibri" charset="0"/>
                <a:ea typeface="Calibri" charset="0"/>
                <a:cs typeface="Calibri" charset="0"/>
              </a:rPr>
              <a:t>also with air pollutants. Yearly </a:t>
            </a:r>
            <a:r>
              <a:rPr lang="en-GB" i="1" kern="100" dirty="0" err="1">
                <a:latin typeface="Calibri" charset="0"/>
                <a:ea typeface="Calibri" charset="0"/>
                <a:cs typeface="Calibri" charset="0"/>
              </a:rPr>
              <a:t>Netcdf</a:t>
            </a:r>
            <a:r>
              <a:rPr lang="en-GB" i="1" kern="100" dirty="0">
                <a:latin typeface="Calibri" charset="0"/>
                <a:ea typeface="Calibri" charset="0"/>
                <a:cs typeface="Calibri" charset="0"/>
              </a:rPr>
              <a:t> files for CO</a:t>
            </a:r>
            <a:r>
              <a:rPr lang="en-GB" i="1" kern="1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GB" i="1" kern="100" dirty="0">
                <a:latin typeface="Calibri" charset="0"/>
                <a:ea typeface="Calibri" charset="0"/>
                <a:cs typeface="Calibri" charset="0"/>
              </a:rPr>
              <a:t>_ff , CO</a:t>
            </a:r>
            <a:r>
              <a:rPr lang="en-GB" i="1" kern="1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GB" i="1" kern="100" dirty="0">
                <a:latin typeface="Calibri" charset="0"/>
                <a:ea typeface="Calibri" charset="0"/>
                <a:cs typeface="Calibri" charset="0"/>
              </a:rPr>
              <a:t>_bf , CH</a:t>
            </a:r>
            <a:r>
              <a:rPr lang="en-GB" i="1" kern="100" baseline="-25000" dirty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GB" i="1" kern="100" dirty="0">
                <a:latin typeface="Calibri" charset="0"/>
                <a:ea typeface="Calibri" charset="0"/>
                <a:cs typeface="Calibri" charset="0"/>
              </a:rPr>
              <a:t> and air pollutants are available on ECCAD site </a:t>
            </a:r>
            <a:r>
              <a:rPr lang="en-GB" i="1" u="sng" kern="100" dirty="0">
                <a:solidFill>
                  <a:srgbClr val="000080"/>
                </a:solidFill>
                <a:latin typeface="Calibri" charset="0"/>
                <a:ea typeface="Calibri" charset="0"/>
                <a:cs typeface="Calibri" charset="0"/>
                <a:hlinkClick r:id="rId2"/>
              </a:rPr>
              <a:t>https://eccad3.sedoo.fr/</a:t>
            </a:r>
            <a:r>
              <a:rPr lang="en-GB" i="1" kern="1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fr-FR" i="1" kern="1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AEA9BE-B3E1-4A28-9B17-CDF8C0370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5" t="10697" r="8154" b="4468"/>
          <a:stretch/>
        </p:blipFill>
        <p:spPr>
          <a:xfrm>
            <a:off x="297870" y="1924994"/>
            <a:ext cx="6270628" cy="493300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B1D9EE9-9941-4A4C-BA96-3C5180193B09}"/>
              </a:ext>
            </a:extLst>
          </p:cNvPr>
          <p:cNvSpPr txBox="1"/>
          <p:nvPr/>
        </p:nvSpPr>
        <p:spPr>
          <a:xfrm>
            <a:off x="7119026" y="2236270"/>
            <a:ext cx="406544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Large </a:t>
            </a:r>
            <a:r>
              <a:rPr lang="fr-FR" sz="2000" dirty="0" err="1"/>
              <a:t>differences</a:t>
            </a:r>
            <a:r>
              <a:rPr lang="fr-FR" sz="2000" dirty="0"/>
              <a:t> for </a:t>
            </a:r>
            <a:r>
              <a:rPr lang="fr-FR" sz="2000" dirty="0" err="1"/>
              <a:t>sectoral</a:t>
            </a:r>
            <a:r>
              <a:rPr lang="fr-FR" sz="2000" dirty="0"/>
              <a:t> </a:t>
            </a:r>
            <a:r>
              <a:rPr lang="fr-FR" sz="2000" dirty="0" err="1"/>
              <a:t>emissions</a:t>
            </a:r>
            <a:r>
              <a:rPr lang="fr-FR" sz="2000" dirty="0"/>
              <a:t> :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OC (</a:t>
            </a:r>
            <a:r>
              <a:rPr lang="fr-FR" sz="2000" dirty="0" err="1"/>
              <a:t>residential</a:t>
            </a:r>
            <a:r>
              <a:rPr lang="fr-FR" sz="2000" dirty="0"/>
              <a:t> :64%, </a:t>
            </a:r>
            <a:r>
              <a:rPr lang="fr-FR" sz="2000" dirty="0" err="1"/>
              <a:t>waste</a:t>
            </a:r>
            <a:r>
              <a:rPr lang="fr-FR" sz="2000" dirty="0"/>
              <a:t> : 78%, road : 80%, </a:t>
            </a:r>
            <a:r>
              <a:rPr lang="fr-FR" sz="2000" dirty="0" err="1"/>
              <a:t>industry</a:t>
            </a:r>
            <a:r>
              <a:rPr lang="fr-FR" sz="2000" dirty="0"/>
              <a:t> : 67%)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NOx (</a:t>
            </a:r>
            <a:r>
              <a:rPr lang="fr-FR" sz="2000" dirty="0" err="1"/>
              <a:t>waste</a:t>
            </a:r>
            <a:r>
              <a:rPr lang="fr-FR" sz="2000" dirty="0"/>
              <a:t> : 81%, </a:t>
            </a:r>
            <a:r>
              <a:rPr lang="fr-FR" sz="2000" dirty="0" err="1"/>
              <a:t>industry</a:t>
            </a:r>
            <a:r>
              <a:rPr lang="fr-FR" sz="2000" dirty="0"/>
              <a:t> : 70%, </a:t>
            </a:r>
            <a:r>
              <a:rPr lang="fr-FR" sz="2000" dirty="0" err="1"/>
              <a:t>residential</a:t>
            </a:r>
            <a:r>
              <a:rPr lang="fr-FR" sz="2000" dirty="0"/>
              <a:t> : 61%, </a:t>
            </a:r>
            <a:r>
              <a:rPr lang="fr-FR" sz="2000" dirty="0" err="1"/>
              <a:t>energy</a:t>
            </a:r>
            <a:r>
              <a:rPr lang="fr-FR" sz="2000" dirty="0"/>
              <a:t> : 51%, road : 2%)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NOx </a:t>
            </a:r>
            <a:r>
              <a:rPr lang="fr-FR" sz="2000" dirty="0" err="1"/>
              <a:t>emissions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road </a:t>
            </a:r>
            <a:r>
              <a:rPr lang="fr-FR" sz="2000" dirty="0" err="1"/>
              <a:t>roughly</a:t>
            </a:r>
            <a:r>
              <a:rPr lang="fr-FR" sz="2000" dirty="0"/>
              <a:t> the </a:t>
            </a:r>
            <a:r>
              <a:rPr lang="fr-FR" sz="2000" dirty="0" err="1"/>
              <a:t>same</a:t>
            </a: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3851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BA1F531-48DA-54FC-AA53-3B5E2E439BFD}"/>
              </a:ext>
            </a:extLst>
          </p:cNvPr>
          <p:cNvSpPr txBox="1"/>
          <p:nvPr/>
        </p:nvSpPr>
        <p:spPr>
          <a:xfrm>
            <a:off x="0" y="-173566"/>
            <a:ext cx="121919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oper Black" charset="0"/>
                <a:ea typeface="Cooper Black" charset="0"/>
                <a:cs typeface="Cooper Black" charset="0"/>
              </a:rPr>
              <a:t>Some results : DACCIWA inventory v2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0C166-8D1C-0DCF-9176-9071A1320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10351" r="7907" b="7011"/>
          <a:stretch/>
        </p:blipFill>
        <p:spPr>
          <a:xfrm>
            <a:off x="40173" y="1581050"/>
            <a:ext cx="6849325" cy="5168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26A15C-954B-0EF3-2C66-8B4AEE409F31}"/>
              </a:ext>
            </a:extLst>
          </p:cNvPr>
          <p:cNvSpPr/>
          <p:nvPr/>
        </p:nvSpPr>
        <p:spPr>
          <a:xfrm>
            <a:off x="971659" y="1071259"/>
            <a:ext cx="5814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Comparison of GHG emissions with some inventories</a:t>
            </a:r>
          </a:p>
          <a:p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C00BF-60B7-CC90-2858-625AE5239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038" y="622053"/>
            <a:ext cx="3898740" cy="34719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460E75-05B2-16A7-C9C8-47CDF3571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498" y="3466297"/>
            <a:ext cx="4259789" cy="37934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8A05DE-EC8C-14ED-470A-721783BEFD42}"/>
              </a:ext>
            </a:extLst>
          </p:cNvPr>
          <p:cNvSpPr/>
          <p:nvPr/>
        </p:nvSpPr>
        <p:spPr>
          <a:xfrm>
            <a:off x="6968838" y="472765"/>
            <a:ext cx="5274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Sectoral Spatial distribution of CO</a:t>
            </a:r>
            <a:r>
              <a:rPr lang="en-US" sz="2000" b="1" baseline="-25000" dirty="0"/>
              <a:t>2_ff</a:t>
            </a:r>
            <a:r>
              <a:rPr lang="en-US" sz="2000" b="1" dirty="0"/>
              <a:t> emissions</a:t>
            </a:r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076216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1362</Words>
  <Application>Microsoft Office PowerPoint</Application>
  <PresentationFormat>Widescreen</PresentationFormat>
  <Paragraphs>161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Cooper Black</vt:lpstr>
      <vt:lpstr>Symbol</vt:lpstr>
      <vt:lpstr>Times New Roman</vt:lpstr>
      <vt:lpstr>Wingdings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sekou keita</dc:creator>
  <cp:lastModifiedBy>sekou keita</cp:lastModifiedBy>
  <cp:revision>2</cp:revision>
  <dcterms:created xsi:type="dcterms:W3CDTF">2024-09-29T21:19:58Z</dcterms:created>
  <dcterms:modified xsi:type="dcterms:W3CDTF">2024-09-30T06:29:18Z</dcterms:modified>
</cp:coreProperties>
</file>