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099" r:id="rId2"/>
    <p:sldId id="3103" r:id="rId3"/>
    <p:sldId id="1354" r:id="rId4"/>
    <p:sldId id="1358" r:id="rId5"/>
    <p:sldId id="992" r:id="rId6"/>
    <p:sldId id="3050" r:id="rId7"/>
    <p:sldId id="334" r:id="rId8"/>
    <p:sldId id="2984" r:id="rId9"/>
    <p:sldId id="419" r:id="rId10"/>
    <p:sldId id="611" r:id="rId11"/>
    <p:sldId id="867" r:id="rId12"/>
    <p:sldId id="3093" r:id="rId13"/>
    <p:sldId id="2981" r:id="rId14"/>
    <p:sldId id="283" r:id="rId15"/>
    <p:sldId id="710" r:id="rId16"/>
    <p:sldId id="3068" r:id="rId17"/>
    <p:sldId id="3100" r:id="rId18"/>
    <p:sldId id="3102" r:id="rId19"/>
    <p:sldId id="3101" r:id="rId20"/>
    <p:sldId id="1317" r:id="rId21"/>
    <p:sldId id="1345" r:id="rId22"/>
    <p:sldId id="3069" r:id="rId23"/>
    <p:sldId id="3019" r:id="rId24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61"/>
    <p:restoredTop sz="95915"/>
  </p:normalViewPr>
  <p:slideViewPr>
    <p:cSldViewPr snapToGrid="0">
      <p:cViewPr varScale="1">
        <p:scale>
          <a:sx n="119" d="100"/>
          <a:sy n="119" d="100"/>
        </p:scale>
        <p:origin x="20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F6C524-FA48-4564-9617-C22DD883C269}" type="doc">
      <dgm:prSet loTypeId="urn:microsoft.com/office/officeart/2005/8/layout/cycle5" loCatId="cycle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17BBB50-3B71-486C-BBBF-1845B0CF180B}">
      <dgm:prSet phldrT="[Text]"/>
      <dgm:spPr/>
      <dgm:t>
        <a:bodyPr/>
        <a:lstStyle/>
        <a:p>
          <a:pPr algn="ctr"/>
          <a:r>
            <a:rPr lang="en-US" dirty="0"/>
            <a:t>Clouds</a:t>
          </a:r>
          <a:br>
            <a:rPr lang="en-US" dirty="0"/>
          </a:br>
          <a:r>
            <a:rPr lang="en-US" b="1" dirty="0"/>
            <a:t>aerosol effects</a:t>
          </a:r>
          <a:br>
            <a:rPr lang="en-US" dirty="0"/>
          </a:br>
          <a:r>
            <a:rPr lang="en-US" dirty="0"/>
            <a:t>+ 6 %  </a:t>
          </a:r>
        </a:p>
      </dgm:t>
    </dgm:pt>
    <dgm:pt modelId="{D7ED755F-569B-4C74-BDE4-4F3C75F43F8D}" type="parTrans" cxnId="{1C241BA5-B35D-4BE7-A45E-0BC3476188DC}">
      <dgm:prSet/>
      <dgm:spPr/>
      <dgm:t>
        <a:bodyPr/>
        <a:lstStyle/>
        <a:p>
          <a:pPr algn="l"/>
          <a:endParaRPr lang="en-US"/>
        </a:p>
      </dgm:t>
    </dgm:pt>
    <dgm:pt modelId="{7A5504C2-B2CC-4796-9664-1E88638BEB2E}" type="sibTrans" cxnId="{1C241BA5-B35D-4BE7-A45E-0BC3476188DC}">
      <dgm:prSet/>
      <dgm:spPr/>
      <dgm:t>
        <a:bodyPr/>
        <a:lstStyle/>
        <a:p>
          <a:pPr algn="l"/>
          <a:endParaRPr lang="en-US"/>
        </a:p>
      </dgm:t>
    </dgm:pt>
    <dgm:pt modelId="{D357BD8A-9C62-4708-9FC6-9D41250962FE}">
      <dgm:prSet phldrT="[Text]"/>
      <dgm:spPr/>
      <dgm:t>
        <a:bodyPr/>
        <a:lstStyle/>
        <a:p>
          <a:pPr algn="ctr"/>
          <a:r>
            <a:rPr lang="en-US" dirty="0"/>
            <a:t>Diffuse radiation</a:t>
          </a:r>
        </a:p>
        <a:p>
          <a:pPr algn="ctr"/>
          <a:r>
            <a:rPr lang="en-US" dirty="0"/>
            <a:t>Global Radiation</a:t>
          </a:r>
        </a:p>
        <a:p>
          <a:pPr algn="ctr"/>
          <a:r>
            <a:rPr lang="en-US" dirty="0"/>
            <a:t>+ 1.5 %</a:t>
          </a:r>
        </a:p>
      </dgm:t>
    </dgm:pt>
    <dgm:pt modelId="{3B8214A4-54AD-4CC2-AED6-FB8B761DF68B}" type="parTrans" cxnId="{A941850F-A8FC-4018-A8F5-E92AC823EA43}">
      <dgm:prSet/>
      <dgm:spPr/>
      <dgm:t>
        <a:bodyPr/>
        <a:lstStyle/>
        <a:p>
          <a:pPr algn="l"/>
          <a:endParaRPr lang="en-US"/>
        </a:p>
      </dgm:t>
    </dgm:pt>
    <dgm:pt modelId="{B2D9CCF0-986E-4EF2-BEDE-131FBEF8B783}" type="sibTrans" cxnId="{A941850F-A8FC-4018-A8F5-E92AC823EA43}">
      <dgm:prSet/>
      <dgm:spPr/>
      <dgm:t>
        <a:bodyPr/>
        <a:lstStyle/>
        <a:p>
          <a:pPr algn="l"/>
          <a:endParaRPr lang="en-US"/>
        </a:p>
      </dgm:t>
    </dgm:pt>
    <dgm:pt modelId="{D72CCEC7-0AB9-4B68-A01C-8366CDEFDB1E}">
      <dgm:prSet phldrT="[Text]"/>
      <dgm:spPr/>
      <dgm:t>
        <a:bodyPr/>
        <a:lstStyle/>
        <a:p>
          <a:pPr algn="ctr"/>
          <a:r>
            <a:rPr lang="en-US" dirty="0"/>
            <a:t>Photosynthesis</a:t>
          </a:r>
          <a:br>
            <a:rPr lang="en-US" dirty="0"/>
          </a:br>
          <a:r>
            <a:rPr lang="en-US" b="1" dirty="0"/>
            <a:t>Carbon sink</a:t>
          </a:r>
          <a:endParaRPr lang="en-US" dirty="0"/>
        </a:p>
      </dgm:t>
    </dgm:pt>
    <dgm:pt modelId="{FE4D4AAC-5171-4E84-B82A-95A89BE277B2}" type="parTrans" cxnId="{A9E49C1A-1B98-4F3E-9509-27862BD84009}">
      <dgm:prSet/>
      <dgm:spPr/>
      <dgm:t>
        <a:bodyPr/>
        <a:lstStyle/>
        <a:p>
          <a:pPr algn="l"/>
          <a:endParaRPr lang="en-US"/>
        </a:p>
      </dgm:t>
    </dgm:pt>
    <dgm:pt modelId="{5A121566-469D-45E8-90F2-973CC0A802D9}" type="sibTrans" cxnId="{A9E49C1A-1B98-4F3E-9509-27862BD84009}">
      <dgm:prSet/>
      <dgm:spPr/>
      <dgm:t>
        <a:bodyPr/>
        <a:lstStyle/>
        <a:p>
          <a:pPr algn="l"/>
          <a:endParaRPr lang="en-US"/>
        </a:p>
      </dgm:t>
    </dgm:pt>
    <dgm:pt modelId="{450E0D6D-F986-4221-949F-9638410385B2}">
      <dgm:prSet phldrT="[Text]"/>
      <dgm:spPr/>
      <dgm:t>
        <a:bodyPr/>
        <a:lstStyle/>
        <a:p>
          <a:pPr algn="ctr"/>
          <a:r>
            <a:rPr lang="en-US" dirty="0"/>
            <a:t>Volatile organic compounds</a:t>
          </a:r>
        </a:p>
        <a:p>
          <a:pPr algn="ctr"/>
          <a:r>
            <a:rPr lang="en-US" dirty="0"/>
            <a:t>+ 6 </a:t>
          </a:r>
          <a:r>
            <a:rPr lang="en-US" b="1" dirty="0"/>
            <a:t>%</a:t>
          </a:r>
        </a:p>
      </dgm:t>
    </dgm:pt>
    <dgm:pt modelId="{DF8BFE31-6DF9-4332-9746-EACCEE99234D}" type="parTrans" cxnId="{1B278B05-ABE9-4419-8C7B-DBDC81DB3BB6}">
      <dgm:prSet/>
      <dgm:spPr/>
      <dgm:t>
        <a:bodyPr/>
        <a:lstStyle/>
        <a:p>
          <a:pPr algn="l"/>
          <a:endParaRPr lang="en-US"/>
        </a:p>
      </dgm:t>
    </dgm:pt>
    <dgm:pt modelId="{8B2D2C79-947A-4BDF-82D3-296155F0998B}" type="sibTrans" cxnId="{1B278B05-ABE9-4419-8C7B-DBDC81DB3BB6}">
      <dgm:prSet/>
      <dgm:spPr/>
      <dgm:t>
        <a:bodyPr/>
        <a:lstStyle/>
        <a:p>
          <a:pPr algn="l"/>
          <a:endParaRPr lang="en-US"/>
        </a:p>
      </dgm:t>
    </dgm:pt>
    <dgm:pt modelId="{47DF3DB5-BD12-4BD0-8349-53519F9A1113}" type="pres">
      <dgm:prSet presAssocID="{C2F6C524-FA48-4564-9617-C22DD883C269}" presName="cycle" presStyleCnt="0">
        <dgm:presLayoutVars>
          <dgm:dir/>
          <dgm:resizeHandles val="exact"/>
        </dgm:presLayoutVars>
      </dgm:prSet>
      <dgm:spPr/>
    </dgm:pt>
    <dgm:pt modelId="{163D1161-1CFC-42EF-B323-42B9493930BA}" type="pres">
      <dgm:prSet presAssocID="{E17BBB50-3B71-486C-BBBF-1845B0CF180B}" presName="node" presStyleLbl="node1" presStyleIdx="0" presStyleCnt="4">
        <dgm:presLayoutVars>
          <dgm:bulletEnabled val="1"/>
        </dgm:presLayoutVars>
      </dgm:prSet>
      <dgm:spPr/>
    </dgm:pt>
    <dgm:pt modelId="{A72E5B82-E22A-42FA-B88D-5149547AB569}" type="pres">
      <dgm:prSet presAssocID="{E17BBB50-3B71-486C-BBBF-1845B0CF180B}" presName="spNode" presStyleCnt="0"/>
      <dgm:spPr/>
    </dgm:pt>
    <dgm:pt modelId="{54B3CEA8-47F7-4687-A2AC-76EFCE3AB6DE}" type="pres">
      <dgm:prSet presAssocID="{7A5504C2-B2CC-4796-9664-1E88638BEB2E}" presName="sibTrans" presStyleLbl="sibTrans1D1" presStyleIdx="0" presStyleCnt="4"/>
      <dgm:spPr/>
    </dgm:pt>
    <dgm:pt modelId="{761E27ED-23B2-4169-AB74-9AF5EFE961C0}" type="pres">
      <dgm:prSet presAssocID="{D357BD8A-9C62-4708-9FC6-9D41250962FE}" presName="node" presStyleLbl="node1" presStyleIdx="1" presStyleCnt="4">
        <dgm:presLayoutVars>
          <dgm:bulletEnabled val="1"/>
        </dgm:presLayoutVars>
      </dgm:prSet>
      <dgm:spPr/>
    </dgm:pt>
    <dgm:pt modelId="{261EBABB-AE76-416D-99E9-81F192006DF3}" type="pres">
      <dgm:prSet presAssocID="{D357BD8A-9C62-4708-9FC6-9D41250962FE}" presName="spNode" presStyleCnt="0"/>
      <dgm:spPr/>
    </dgm:pt>
    <dgm:pt modelId="{A85CD061-0DD4-49C2-BF20-3775C6258405}" type="pres">
      <dgm:prSet presAssocID="{B2D9CCF0-986E-4EF2-BEDE-131FBEF8B783}" presName="sibTrans" presStyleLbl="sibTrans1D1" presStyleIdx="1" presStyleCnt="4"/>
      <dgm:spPr/>
    </dgm:pt>
    <dgm:pt modelId="{58ED2282-E35F-42C3-847D-66619BFB9C9D}" type="pres">
      <dgm:prSet presAssocID="{D72CCEC7-0AB9-4B68-A01C-8366CDEFDB1E}" presName="node" presStyleLbl="node1" presStyleIdx="2" presStyleCnt="4">
        <dgm:presLayoutVars>
          <dgm:bulletEnabled val="1"/>
        </dgm:presLayoutVars>
      </dgm:prSet>
      <dgm:spPr/>
    </dgm:pt>
    <dgm:pt modelId="{03FE3193-F7A3-45A2-ADAE-CE7B73C89DAB}" type="pres">
      <dgm:prSet presAssocID="{D72CCEC7-0AB9-4B68-A01C-8366CDEFDB1E}" presName="spNode" presStyleCnt="0"/>
      <dgm:spPr/>
    </dgm:pt>
    <dgm:pt modelId="{2BB4467E-1655-4D63-A8E6-9DC75E7DF09D}" type="pres">
      <dgm:prSet presAssocID="{5A121566-469D-45E8-90F2-973CC0A802D9}" presName="sibTrans" presStyleLbl="sibTrans1D1" presStyleIdx="2" presStyleCnt="4"/>
      <dgm:spPr/>
    </dgm:pt>
    <dgm:pt modelId="{3E2FE0E9-5C99-417D-B2F6-15C2D10DD3C3}" type="pres">
      <dgm:prSet presAssocID="{450E0D6D-F986-4221-949F-9638410385B2}" presName="node" presStyleLbl="node1" presStyleIdx="3" presStyleCnt="4">
        <dgm:presLayoutVars>
          <dgm:bulletEnabled val="1"/>
        </dgm:presLayoutVars>
      </dgm:prSet>
      <dgm:spPr/>
    </dgm:pt>
    <dgm:pt modelId="{0397D749-1BC8-470B-A07D-19C6CE96337B}" type="pres">
      <dgm:prSet presAssocID="{450E0D6D-F986-4221-949F-9638410385B2}" presName="spNode" presStyleCnt="0"/>
      <dgm:spPr/>
    </dgm:pt>
    <dgm:pt modelId="{77C89451-00E0-4D2A-9620-03BA64DDA1CF}" type="pres">
      <dgm:prSet presAssocID="{8B2D2C79-947A-4BDF-82D3-296155F0998B}" presName="sibTrans" presStyleLbl="sibTrans1D1" presStyleIdx="3" presStyleCnt="4"/>
      <dgm:spPr/>
    </dgm:pt>
  </dgm:ptLst>
  <dgm:cxnLst>
    <dgm:cxn modelId="{1B278B05-ABE9-4419-8C7B-DBDC81DB3BB6}" srcId="{C2F6C524-FA48-4564-9617-C22DD883C269}" destId="{450E0D6D-F986-4221-949F-9638410385B2}" srcOrd="3" destOrd="0" parTransId="{DF8BFE31-6DF9-4332-9746-EACCEE99234D}" sibTransId="{8B2D2C79-947A-4BDF-82D3-296155F0998B}"/>
    <dgm:cxn modelId="{A941850F-A8FC-4018-A8F5-E92AC823EA43}" srcId="{C2F6C524-FA48-4564-9617-C22DD883C269}" destId="{D357BD8A-9C62-4708-9FC6-9D41250962FE}" srcOrd="1" destOrd="0" parTransId="{3B8214A4-54AD-4CC2-AED6-FB8B761DF68B}" sibTransId="{B2D9CCF0-986E-4EF2-BEDE-131FBEF8B783}"/>
    <dgm:cxn modelId="{77FC6F16-84AC-E442-8FB4-8BA26885605A}" type="presOf" srcId="{7A5504C2-B2CC-4796-9664-1E88638BEB2E}" destId="{54B3CEA8-47F7-4687-A2AC-76EFCE3AB6DE}" srcOrd="0" destOrd="0" presId="urn:microsoft.com/office/officeart/2005/8/layout/cycle5"/>
    <dgm:cxn modelId="{A9E49C1A-1B98-4F3E-9509-27862BD84009}" srcId="{C2F6C524-FA48-4564-9617-C22DD883C269}" destId="{D72CCEC7-0AB9-4B68-A01C-8366CDEFDB1E}" srcOrd="2" destOrd="0" parTransId="{FE4D4AAC-5171-4E84-B82A-95A89BE277B2}" sibTransId="{5A121566-469D-45E8-90F2-973CC0A802D9}"/>
    <dgm:cxn modelId="{F9247D1E-0209-1E4A-B794-9CED952FC2D0}" type="presOf" srcId="{E17BBB50-3B71-486C-BBBF-1845B0CF180B}" destId="{163D1161-1CFC-42EF-B323-42B9493930BA}" srcOrd="0" destOrd="0" presId="urn:microsoft.com/office/officeart/2005/8/layout/cycle5"/>
    <dgm:cxn modelId="{10B04A23-BFAD-334B-A9FD-A16A3F5EE270}" type="presOf" srcId="{D357BD8A-9C62-4708-9FC6-9D41250962FE}" destId="{761E27ED-23B2-4169-AB74-9AF5EFE961C0}" srcOrd="0" destOrd="0" presId="urn:microsoft.com/office/officeart/2005/8/layout/cycle5"/>
    <dgm:cxn modelId="{EF494628-B90F-684F-A34F-027C2E3A733A}" type="presOf" srcId="{B2D9CCF0-986E-4EF2-BEDE-131FBEF8B783}" destId="{A85CD061-0DD4-49C2-BF20-3775C6258405}" srcOrd="0" destOrd="0" presId="urn:microsoft.com/office/officeart/2005/8/layout/cycle5"/>
    <dgm:cxn modelId="{139D6337-8463-9348-B5BE-717466C2AAE6}" type="presOf" srcId="{450E0D6D-F986-4221-949F-9638410385B2}" destId="{3E2FE0E9-5C99-417D-B2F6-15C2D10DD3C3}" srcOrd="0" destOrd="0" presId="urn:microsoft.com/office/officeart/2005/8/layout/cycle5"/>
    <dgm:cxn modelId="{9D286D64-DE6E-A449-A9B2-9FCA4CD83A1A}" type="presOf" srcId="{5A121566-469D-45E8-90F2-973CC0A802D9}" destId="{2BB4467E-1655-4D63-A8E6-9DC75E7DF09D}" srcOrd="0" destOrd="0" presId="urn:microsoft.com/office/officeart/2005/8/layout/cycle5"/>
    <dgm:cxn modelId="{E2665271-5480-0846-BBBE-273773D336EB}" type="presOf" srcId="{8B2D2C79-947A-4BDF-82D3-296155F0998B}" destId="{77C89451-00E0-4D2A-9620-03BA64DDA1CF}" srcOrd="0" destOrd="0" presId="urn:microsoft.com/office/officeart/2005/8/layout/cycle5"/>
    <dgm:cxn modelId="{237F1579-EA87-D348-A67F-FF5EDBD14769}" type="presOf" srcId="{C2F6C524-FA48-4564-9617-C22DD883C269}" destId="{47DF3DB5-BD12-4BD0-8349-53519F9A1113}" srcOrd="0" destOrd="0" presId="urn:microsoft.com/office/officeart/2005/8/layout/cycle5"/>
    <dgm:cxn modelId="{DEA1BF84-687A-3B4F-983B-69600912BFB3}" type="presOf" srcId="{D72CCEC7-0AB9-4B68-A01C-8366CDEFDB1E}" destId="{58ED2282-E35F-42C3-847D-66619BFB9C9D}" srcOrd="0" destOrd="0" presId="urn:microsoft.com/office/officeart/2005/8/layout/cycle5"/>
    <dgm:cxn modelId="{1C241BA5-B35D-4BE7-A45E-0BC3476188DC}" srcId="{C2F6C524-FA48-4564-9617-C22DD883C269}" destId="{E17BBB50-3B71-486C-BBBF-1845B0CF180B}" srcOrd="0" destOrd="0" parTransId="{D7ED755F-569B-4C74-BDE4-4F3C75F43F8D}" sibTransId="{7A5504C2-B2CC-4796-9664-1E88638BEB2E}"/>
    <dgm:cxn modelId="{CE1C6E8F-CAC4-3F42-917D-8F490985A073}" type="presParOf" srcId="{47DF3DB5-BD12-4BD0-8349-53519F9A1113}" destId="{163D1161-1CFC-42EF-B323-42B9493930BA}" srcOrd="0" destOrd="0" presId="urn:microsoft.com/office/officeart/2005/8/layout/cycle5"/>
    <dgm:cxn modelId="{FA1127BA-D3C3-D249-A250-E068036CCB91}" type="presParOf" srcId="{47DF3DB5-BD12-4BD0-8349-53519F9A1113}" destId="{A72E5B82-E22A-42FA-B88D-5149547AB569}" srcOrd="1" destOrd="0" presId="urn:microsoft.com/office/officeart/2005/8/layout/cycle5"/>
    <dgm:cxn modelId="{3FF00E27-2ADB-714B-A896-63259DA5052F}" type="presParOf" srcId="{47DF3DB5-BD12-4BD0-8349-53519F9A1113}" destId="{54B3CEA8-47F7-4687-A2AC-76EFCE3AB6DE}" srcOrd="2" destOrd="0" presId="urn:microsoft.com/office/officeart/2005/8/layout/cycle5"/>
    <dgm:cxn modelId="{9A645253-134C-7C46-8E37-31982C84139F}" type="presParOf" srcId="{47DF3DB5-BD12-4BD0-8349-53519F9A1113}" destId="{761E27ED-23B2-4169-AB74-9AF5EFE961C0}" srcOrd="3" destOrd="0" presId="urn:microsoft.com/office/officeart/2005/8/layout/cycle5"/>
    <dgm:cxn modelId="{A5CFA357-7820-0545-9DB8-C3B308D483BC}" type="presParOf" srcId="{47DF3DB5-BD12-4BD0-8349-53519F9A1113}" destId="{261EBABB-AE76-416D-99E9-81F192006DF3}" srcOrd="4" destOrd="0" presId="urn:microsoft.com/office/officeart/2005/8/layout/cycle5"/>
    <dgm:cxn modelId="{75B282B0-966F-A044-B55D-57D339164360}" type="presParOf" srcId="{47DF3DB5-BD12-4BD0-8349-53519F9A1113}" destId="{A85CD061-0DD4-49C2-BF20-3775C6258405}" srcOrd="5" destOrd="0" presId="urn:microsoft.com/office/officeart/2005/8/layout/cycle5"/>
    <dgm:cxn modelId="{077A253E-98A5-D340-ADE6-FEC35FDFCA41}" type="presParOf" srcId="{47DF3DB5-BD12-4BD0-8349-53519F9A1113}" destId="{58ED2282-E35F-42C3-847D-66619BFB9C9D}" srcOrd="6" destOrd="0" presId="urn:microsoft.com/office/officeart/2005/8/layout/cycle5"/>
    <dgm:cxn modelId="{E24F6BE5-19CC-E647-9358-E64FD331BDB9}" type="presParOf" srcId="{47DF3DB5-BD12-4BD0-8349-53519F9A1113}" destId="{03FE3193-F7A3-45A2-ADAE-CE7B73C89DAB}" srcOrd="7" destOrd="0" presId="urn:microsoft.com/office/officeart/2005/8/layout/cycle5"/>
    <dgm:cxn modelId="{D1F70E17-DB63-D945-A95D-523AFFC1DFBE}" type="presParOf" srcId="{47DF3DB5-BD12-4BD0-8349-53519F9A1113}" destId="{2BB4467E-1655-4D63-A8E6-9DC75E7DF09D}" srcOrd="8" destOrd="0" presId="urn:microsoft.com/office/officeart/2005/8/layout/cycle5"/>
    <dgm:cxn modelId="{DAD672B5-722A-AE49-99F2-E19288D316E1}" type="presParOf" srcId="{47DF3DB5-BD12-4BD0-8349-53519F9A1113}" destId="{3E2FE0E9-5C99-417D-B2F6-15C2D10DD3C3}" srcOrd="9" destOrd="0" presId="urn:microsoft.com/office/officeart/2005/8/layout/cycle5"/>
    <dgm:cxn modelId="{A3F57633-E87C-D243-A9AD-36A6208AE6B5}" type="presParOf" srcId="{47DF3DB5-BD12-4BD0-8349-53519F9A1113}" destId="{0397D749-1BC8-470B-A07D-19C6CE96337B}" srcOrd="10" destOrd="0" presId="urn:microsoft.com/office/officeart/2005/8/layout/cycle5"/>
    <dgm:cxn modelId="{ADFE022C-C0D5-0F4E-A173-73CB37077207}" type="presParOf" srcId="{47DF3DB5-BD12-4BD0-8349-53519F9A1113}" destId="{77C89451-00E0-4D2A-9620-03BA64DDA1CF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D1161-1CFC-42EF-B323-42B9493930BA}">
      <dsp:nvSpPr>
        <dsp:cNvPr id="0" name=""/>
        <dsp:cNvSpPr/>
      </dsp:nvSpPr>
      <dsp:spPr>
        <a:xfrm>
          <a:off x="1902106" y="1223"/>
          <a:ext cx="1659341" cy="10785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Clouds</a:t>
          </a:r>
          <a:br>
            <a:rPr lang="en-US" sz="1600" kern="1200" dirty="0"/>
          </a:br>
          <a:r>
            <a:rPr lang="en-US" sz="1600" b="1" kern="1200" dirty="0"/>
            <a:t>aerosol effects</a:t>
          </a:r>
          <a:br>
            <a:rPr lang="en-US" sz="1600" kern="1200" dirty="0"/>
          </a:br>
          <a:r>
            <a:rPr lang="en-US" sz="1600" kern="1200" dirty="0"/>
            <a:t>+ 6 %  </a:t>
          </a:r>
        </a:p>
      </dsp:txBody>
      <dsp:txXfrm>
        <a:off x="1954757" y="53874"/>
        <a:ext cx="1554039" cy="973269"/>
      </dsp:txXfrm>
    </dsp:sp>
    <dsp:sp modelId="{54B3CEA8-47F7-4687-A2AC-76EFCE3AB6DE}">
      <dsp:nvSpPr>
        <dsp:cNvPr id="0" name=""/>
        <dsp:cNvSpPr/>
      </dsp:nvSpPr>
      <dsp:spPr>
        <a:xfrm>
          <a:off x="948824" y="540509"/>
          <a:ext cx="3565905" cy="3565905"/>
        </a:xfrm>
        <a:custGeom>
          <a:avLst/>
          <a:gdLst/>
          <a:ahLst/>
          <a:cxnLst/>
          <a:rect l="0" t="0" r="0" b="0"/>
          <a:pathLst>
            <a:path>
              <a:moveTo>
                <a:pt x="2841989" y="348602"/>
              </a:moveTo>
              <a:arcTo wR="1782952" hR="1782952" stAng="18386395" swAng="1634771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1E27ED-23B2-4169-AB74-9AF5EFE961C0}">
      <dsp:nvSpPr>
        <dsp:cNvPr id="0" name=""/>
        <dsp:cNvSpPr/>
      </dsp:nvSpPr>
      <dsp:spPr>
        <a:xfrm>
          <a:off x="3685059" y="1784176"/>
          <a:ext cx="1659341" cy="10785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Diffuse radiation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Global Radiation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+ 1.5 %</a:t>
          </a:r>
        </a:p>
      </dsp:txBody>
      <dsp:txXfrm>
        <a:off x="3737710" y="1836827"/>
        <a:ext cx="1554039" cy="973269"/>
      </dsp:txXfrm>
    </dsp:sp>
    <dsp:sp modelId="{A85CD061-0DD4-49C2-BF20-3775C6258405}">
      <dsp:nvSpPr>
        <dsp:cNvPr id="0" name=""/>
        <dsp:cNvSpPr/>
      </dsp:nvSpPr>
      <dsp:spPr>
        <a:xfrm>
          <a:off x="948824" y="540509"/>
          <a:ext cx="3565905" cy="3565905"/>
        </a:xfrm>
        <a:custGeom>
          <a:avLst/>
          <a:gdLst/>
          <a:ahLst/>
          <a:cxnLst/>
          <a:rect l="0" t="0" r="0" b="0"/>
          <a:pathLst>
            <a:path>
              <a:moveTo>
                <a:pt x="3381153" y="2573314"/>
              </a:moveTo>
              <a:arcTo wR="1782952" hR="1782952" stAng="1578833" swAng="1634771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ED2282-E35F-42C3-847D-66619BFB9C9D}">
      <dsp:nvSpPr>
        <dsp:cNvPr id="0" name=""/>
        <dsp:cNvSpPr/>
      </dsp:nvSpPr>
      <dsp:spPr>
        <a:xfrm>
          <a:off x="1902106" y="3567128"/>
          <a:ext cx="1659341" cy="10785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Photosynthesis</a:t>
          </a:r>
          <a:br>
            <a:rPr lang="en-US" sz="1600" kern="1200" dirty="0"/>
          </a:br>
          <a:r>
            <a:rPr lang="en-US" sz="1600" b="1" kern="1200" dirty="0"/>
            <a:t>Carbon sink</a:t>
          </a:r>
          <a:endParaRPr lang="en-US" sz="1600" kern="1200" dirty="0"/>
        </a:p>
      </dsp:txBody>
      <dsp:txXfrm>
        <a:off x="1954757" y="3619779"/>
        <a:ext cx="1554039" cy="973269"/>
      </dsp:txXfrm>
    </dsp:sp>
    <dsp:sp modelId="{2BB4467E-1655-4D63-A8E6-9DC75E7DF09D}">
      <dsp:nvSpPr>
        <dsp:cNvPr id="0" name=""/>
        <dsp:cNvSpPr/>
      </dsp:nvSpPr>
      <dsp:spPr>
        <a:xfrm>
          <a:off x="948824" y="540509"/>
          <a:ext cx="3565905" cy="3565905"/>
        </a:xfrm>
        <a:custGeom>
          <a:avLst/>
          <a:gdLst/>
          <a:ahLst/>
          <a:cxnLst/>
          <a:rect l="0" t="0" r="0" b="0"/>
          <a:pathLst>
            <a:path>
              <a:moveTo>
                <a:pt x="723915" y="3217302"/>
              </a:moveTo>
              <a:arcTo wR="1782952" hR="1782952" stAng="7586395" swAng="1634771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2FE0E9-5C99-417D-B2F6-15C2D10DD3C3}">
      <dsp:nvSpPr>
        <dsp:cNvPr id="0" name=""/>
        <dsp:cNvSpPr/>
      </dsp:nvSpPr>
      <dsp:spPr>
        <a:xfrm>
          <a:off x="119153" y="1784176"/>
          <a:ext cx="1659341" cy="10785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Volatile organic compounds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+ 6 </a:t>
          </a:r>
          <a:r>
            <a:rPr lang="en-US" sz="1600" b="1" kern="1200" dirty="0"/>
            <a:t>%</a:t>
          </a:r>
        </a:p>
      </dsp:txBody>
      <dsp:txXfrm>
        <a:off x="171804" y="1836827"/>
        <a:ext cx="1554039" cy="973269"/>
      </dsp:txXfrm>
    </dsp:sp>
    <dsp:sp modelId="{77C89451-00E0-4D2A-9620-03BA64DDA1CF}">
      <dsp:nvSpPr>
        <dsp:cNvPr id="0" name=""/>
        <dsp:cNvSpPr/>
      </dsp:nvSpPr>
      <dsp:spPr>
        <a:xfrm>
          <a:off x="948824" y="540509"/>
          <a:ext cx="3565905" cy="3565905"/>
        </a:xfrm>
        <a:custGeom>
          <a:avLst/>
          <a:gdLst/>
          <a:ahLst/>
          <a:cxnLst/>
          <a:rect l="0" t="0" r="0" b="0"/>
          <a:pathLst>
            <a:path>
              <a:moveTo>
                <a:pt x="184751" y="992590"/>
              </a:moveTo>
              <a:arcTo wR="1782952" hR="1782952" stAng="12378833" swAng="1634771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400D3-5794-544B-A9ED-CEACBAC2A03A}" type="datetimeFigureOut">
              <a:rPr lang="en-FI" smtClean="0"/>
              <a:t>29.9.2024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77389-7346-3644-A29D-27AFCFF0DBF0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1750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128CC-6E22-0A42-AE9D-F3590448EF2B}" type="slidenum">
              <a:rPr lang="en-FI" smtClean="0"/>
              <a:t>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0265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128CC-6E22-0A42-AE9D-F3590448EF2B}" type="slidenum">
              <a:rPr lang="en-FI" smtClean="0"/>
              <a:t>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2443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D325C-9928-694F-B250-E9D20A5054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59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D325C-9928-694F-B250-E9D20A5054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19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772AF-0402-451A-A177-E77D1868B0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48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D325C-9928-694F-B250-E9D20A5054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48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128CC-6E22-0A42-AE9D-F3590448EF2B}" type="slidenum">
              <a:rPr lang="en-FI" smtClean="0"/>
              <a:t>20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45131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F85F0-B95D-B1B1-4024-561A4EB74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D604D-5E5D-12C2-50F5-ECE9CBAFC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D6436-8BA6-A34D-7F68-6F9F08102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B4DE-4B51-4841-9CAD-B041D4014714}" type="datetimeFigureOut">
              <a:rPr lang="en-FI" smtClean="0"/>
              <a:t>29.9.2024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267CE-DB15-C0FF-6C6C-B226CAE02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0AFF5-F5EF-F79B-DD18-98C512B3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D765-A7DB-BA44-8576-828C2E46577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85388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B8D5D-AE86-0295-3A0A-4E4E1A703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7BFC50-F50F-3B66-BF5F-D59C6AF9C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6AA48-88C7-73C8-E014-0F1092CE5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B4DE-4B51-4841-9CAD-B041D4014714}" type="datetimeFigureOut">
              <a:rPr lang="en-FI" smtClean="0"/>
              <a:t>29.9.2024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13427-EA81-5E71-F6DB-FC1B058B6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B1A97-3C15-E6EE-04B2-24EBAAF0B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D765-A7DB-BA44-8576-828C2E46577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2511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3CB7D2-CAE9-DC2E-0B49-74DAADCA5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AA7974-74BB-8EB0-B368-EEDBEA5DB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0994B-2BDE-C630-6F64-1840BB063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B4DE-4B51-4841-9CAD-B041D4014714}" type="datetimeFigureOut">
              <a:rPr lang="en-FI" smtClean="0"/>
              <a:t>29.9.2024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C7694-EEA8-9015-04EC-2C10114E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54F6A-7555-850F-B770-7AD20DCA3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D765-A7DB-BA44-8576-828C2E46577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09212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72467-1CAB-CB03-9DD9-3275CC9EE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7C3AE4-8436-3E50-8A66-B1F360F13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F69F20C-50F7-8A53-C369-8C3DE3C87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5908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33556"/>
                </a:solidFill>
              </a:defRPr>
            </a:lvl1pPr>
          </a:lstStyle>
          <a:p>
            <a:fld id="{97E33C07-BB33-2A48-9ECE-941491DC9AFB}" type="slidenum">
              <a:rPr lang="en-FI" smtClean="0"/>
              <a:pPr/>
              <a:t>‹#›</a:t>
            </a:fld>
            <a:r>
              <a:rPr lang="en-FI"/>
              <a:t>/8</a:t>
            </a:r>
          </a:p>
        </p:txBody>
      </p:sp>
    </p:spTree>
    <p:extLst>
      <p:ext uri="{BB962C8B-B14F-4D97-AF65-F5344CB8AC3E}">
        <p14:creationId xmlns:p14="http://schemas.microsoft.com/office/powerpoint/2010/main" val="3926462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ECD85-D08B-6F68-FCFF-CF796B858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135B6-6A03-9A7A-AD13-978CF0543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ED95F-B067-0BDF-02C5-2362FCD6D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B4DE-4B51-4841-9CAD-B041D4014714}" type="datetimeFigureOut">
              <a:rPr lang="en-FI" smtClean="0"/>
              <a:t>29.9.2024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71F62-8E99-6647-AE9D-4EBDE416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EEC38-0BFA-3CDD-9A8C-0D34E9C4B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D765-A7DB-BA44-8576-828C2E46577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3398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4151E-9A3C-7EC5-2429-1C276EE39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F963C-E458-4419-3069-A37EB4717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B28A6-08DD-EF81-0C39-46DD7672E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B4DE-4B51-4841-9CAD-B041D4014714}" type="datetimeFigureOut">
              <a:rPr lang="en-FI" smtClean="0"/>
              <a:t>29.9.2024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44B20-79A2-A681-10F0-62E4CA3A2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5629D-7DFF-A98B-654A-9BFB5AD3F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D765-A7DB-BA44-8576-828C2E46577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6354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E2607-483F-CA36-399B-A85B3814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CDEAD-F3A2-EC56-2A20-60322615E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C7009D-9018-5988-C82A-8ED42B870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02A85-58D4-9EF3-BC4C-DA8257FCF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B4DE-4B51-4841-9CAD-B041D4014714}" type="datetimeFigureOut">
              <a:rPr lang="en-FI" smtClean="0"/>
              <a:t>29.9.2024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4AE03-C748-8D6E-337F-B3A91AE36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53F09-FF04-16C1-74DA-A0A544038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D765-A7DB-BA44-8576-828C2E46577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50510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9676A-B77D-A3AA-83C4-023EF0916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5202E-76DB-9A73-DF61-A39CDBB0F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8CC37-E032-7DFE-0339-CFD5187F4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74902-EE23-5643-557E-D8E210ECC5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643597-84FD-5DC2-2B89-83D5572D6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7F5294-B4A3-B796-D882-14628D3B6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B4DE-4B51-4841-9CAD-B041D4014714}" type="datetimeFigureOut">
              <a:rPr lang="en-FI" smtClean="0"/>
              <a:t>29.9.2024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DDC32D-16ED-B66B-1C05-1713A02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8B6216-1385-D95B-0837-23AAF43BA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D765-A7DB-BA44-8576-828C2E46577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2607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B0D26-F744-14B7-0892-77CBC4F7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0C3DA-DACB-8DC5-3E5D-D77C8F88B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B4DE-4B51-4841-9CAD-B041D4014714}" type="datetimeFigureOut">
              <a:rPr lang="en-FI" smtClean="0"/>
              <a:t>29.9.2024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F8A383-03AC-9D0F-2951-50E98E470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00B94-AD38-2DED-D220-3043C7FF3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D765-A7DB-BA44-8576-828C2E46577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9071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2A2F8F-A27C-1F0A-B2E6-B14517986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B4DE-4B51-4841-9CAD-B041D4014714}" type="datetimeFigureOut">
              <a:rPr lang="en-FI" smtClean="0"/>
              <a:t>29.9.2024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A779C-5799-816C-2742-426D61434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7E4B5-EF11-74E5-322B-5E212B6E5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D765-A7DB-BA44-8576-828C2E46577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150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F89E7-9C24-3D14-BF59-9855EF735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24527-CB25-FE0F-A3D5-E187B1C33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05A6D-185C-4388-86B6-653ECBF23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C4FE2-B598-C231-66DA-CF865F0DE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B4DE-4B51-4841-9CAD-B041D4014714}" type="datetimeFigureOut">
              <a:rPr lang="en-FI" smtClean="0"/>
              <a:t>29.9.2024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65095-77CF-1483-11B3-3F211CF6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BD447-05EC-BAF9-2559-0977C5095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D765-A7DB-BA44-8576-828C2E46577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47599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D7FD-C884-A7FC-D436-B527B70B8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236F26-770D-3F00-9B16-360F183346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7DC59-68E3-A98E-6C12-873773EED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178F9-EB2E-C39C-F2E2-F709F756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B4DE-4B51-4841-9CAD-B041D4014714}" type="datetimeFigureOut">
              <a:rPr lang="en-FI" smtClean="0"/>
              <a:t>29.9.2024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1DDF5-AD9C-9B3A-804D-74025391F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BE156-1E23-0555-7476-52CF66F2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D765-A7DB-BA44-8576-828C2E46577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55916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67483E-A1D3-71E2-29D7-14714CAA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EA2B6-E1B0-7614-0C4A-AAB4C4AAC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7927E-9381-B795-13FE-46F13EAE9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FB4DE-4B51-4841-9CAD-B041D4014714}" type="datetimeFigureOut">
              <a:rPr lang="en-FI" smtClean="0"/>
              <a:t>29.9.2024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D4860-27BF-FD33-AF27-D4472719C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C1376-BAA5-4C50-771F-5BBB59A71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AD765-A7DB-BA44-8576-828C2E465777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4766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9.emf"/><Relationship Id="rId4" Type="http://schemas.openxmlformats.org/officeDocument/2006/relationships/image" Target="../media/image18.emf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google.com/url?sa=i&amp;rct=j&amp;q=&amp;esrc=s&amp;source=images&amp;cd=&amp;ved=2ahUKEwjl3ePB-N_cAhXGxaYKHdvaDKYQjRx6BAgBEAU&amp;url=https://www.thebeijinger.com/blog/2014/01/04/fewer-half-beijings-2013-days-were-blue-sky-days&amp;psig=AOvVaw0JCs1mBZ0ZbuHRhQDJSggP&amp;ust=1533903098229246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4A6A7E-B09A-ACBE-5DB2-66F0D4627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844" y="508000"/>
            <a:ext cx="10769600" cy="3001963"/>
          </a:xfrm>
        </p:spPr>
        <p:txBody>
          <a:bodyPr>
            <a:noAutofit/>
          </a:bodyPr>
          <a:lstStyle/>
          <a:p>
            <a:r>
              <a:rPr lang="en-GB" sz="4400" dirty="0">
                <a:effectLst/>
                <a:latin typeface="+mn-lt"/>
              </a:rPr>
              <a:t>Integrated observations:</a:t>
            </a:r>
            <a:br>
              <a:rPr lang="en-GB" sz="4400" dirty="0">
                <a:effectLst/>
                <a:latin typeface="+mn-lt"/>
              </a:rPr>
            </a:br>
            <a:r>
              <a:rPr lang="en-GB" sz="4400" dirty="0">
                <a:effectLst/>
                <a:latin typeface="+mn-lt"/>
              </a:rPr>
              <a:t>On the importance of continuous/long-term comprehensive observations </a:t>
            </a:r>
            <a:br>
              <a:rPr lang="en-GB" sz="3600" dirty="0">
                <a:effectLst/>
                <a:latin typeface="+mn-lt"/>
              </a:rPr>
            </a:br>
            <a:endParaRPr lang="en-FI" sz="3600" dirty="0">
              <a:latin typeface="+mn-lt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46F2F57-1FB6-668A-7381-39E7B2DAD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911"/>
            <a:ext cx="9144000" cy="1907821"/>
          </a:xfrm>
        </p:spPr>
        <p:txBody>
          <a:bodyPr/>
          <a:lstStyle/>
          <a:p>
            <a:r>
              <a:rPr lang="en-FI" dirty="0"/>
              <a:t>Markku Kulmala</a:t>
            </a:r>
          </a:p>
          <a:p>
            <a:r>
              <a:rPr lang="en-FI" dirty="0"/>
              <a:t>University of Helsinki, Finland</a:t>
            </a:r>
          </a:p>
          <a:p>
            <a:r>
              <a:rPr lang="en-FI" dirty="0"/>
              <a:t>INAR/PHYSICS</a:t>
            </a:r>
          </a:p>
        </p:txBody>
      </p:sp>
    </p:spTree>
    <p:extLst>
      <p:ext uri="{BB962C8B-B14F-4D97-AF65-F5344CB8AC3E}">
        <p14:creationId xmlns:p14="http://schemas.microsoft.com/office/powerpoint/2010/main" val="1127471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390526"/>
            <a:ext cx="7010400" cy="8286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i-FI"/>
              <a:t>SMEAR II-station (boreal forest, country side)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81200" y="1600201"/>
            <a:ext cx="4025900" cy="4525963"/>
          </a:xfrm>
        </p:spPr>
        <p:txBody>
          <a:bodyPr/>
          <a:lstStyle/>
          <a:p>
            <a:pPr marL="669925" lvl="1" indent="-196850"/>
            <a:endParaRPr lang="fi-FI"/>
          </a:p>
          <a:p>
            <a:pPr marL="282575" indent="-282575">
              <a:buNone/>
            </a:pPr>
            <a:endParaRPr lang="fi-FI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279651" y="4581525"/>
            <a:ext cx="1008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fi-FI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203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tsikkokuva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63552" y="749814"/>
            <a:ext cx="8100392" cy="476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927648" y="538814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Lakes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6280" y="5445225"/>
            <a:ext cx="143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Peatlands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67609" y="5906890"/>
            <a:ext cx="79446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/>
              <a:t>Site</a:t>
            </a:r>
            <a:r>
              <a:rPr lang="fi-FI" sz="2400" b="1" dirty="0"/>
              <a:t> for ICOS, ACTRIS, </a:t>
            </a:r>
            <a:r>
              <a:rPr lang="fi-FI" sz="2400" b="1" dirty="0" err="1"/>
              <a:t>eLTER</a:t>
            </a:r>
            <a:r>
              <a:rPr lang="fi-FI" sz="2400" b="1" dirty="0"/>
              <a:t>, ANAEE, LifeWatch, …</a:t>
            </a:r>
          </a:p>
          <a:p>
            <a:r>
              <a:rPr lang="fi-FI" sz="2000" b="1" dirty="0" err="1"/>
              <a:t>Also</a:t>
            </a:r>
            <a:r>
              <a:rPr lang="fi-FI" sz="2000" b="1" dirty="0"/>
              <a:t> WMO, EMEP, CARBOEUROPE, NITROEUROPE, EUCAARI, PEGASOS,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6904" y="188640"/>
            <a:ext cx="7394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/>
              <a:t>CONTINUOUS, COMPREHENSIVE OBSERVATIONS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3872" y="5517232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URBAN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3512" y="5013177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Over 1200</a:t>
            </a:r>
          </a:p>
          <a:p>
            <a:r>
              <a:rPr lang="en-US" sz="2000" b="1" dirty="0"/>
              <a:t>different </a:t>
            </a:r>
          </a:p>
          <a:p>
            <a:r>
              <a:rPr lang="en-US" sz="2000" b="1" dirty="0"/>
              <a:t>variables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20EFC-026E-2141-B7E4-DF2111165A3D}"/>
              </a:ext>
            </a:extLst>
          </p:cNvPr>
          <p:cNvSpPr txBox="1"/>
          <p:nvPr/>
        </p:nvSpPr>
        <p:spPr>
          <a:xfrm>
            <a:off x="-359229" y="1180407"/>
            <a:ext cx="26778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fi-FI" b="1" dirty="0"/>
              <a:t>SMEAR II: </a:t>
            </a:r>
            <a:r>
              <a:rPr lang="fi-FI" b="1" dirty="0" err="1"/>
              <a:t>Big</a:t>
            </a:r>
            <a:r>
              <a:rPr lang="fi-FI" b="1" dirty="0"/>
              <a:t> Data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i-FI" b="1" dirty="0"/>
              <a:t>1 min data: </a:t>
            </a:r>
          </a:p>
          <a:p>
            <a:pPr lvl="1" algn="just"/>
            <a:r>
              <a:rPr lang="fi-FI" b="1" dirty="0"/>
              <a:t>       &gt; 1e10 </a:t>
            </a:r>
            <a:r>
              <a:rPr lang="fi-FI" b="1" dirty="0" err="1"/>
              <a:t>points</a:t>
            </a:r>
            <a:endParaRPr lang="fi-FI" b="1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i-FI" b="1" dirty="0"/>
              <a:t>1 s data:   </a:t>
            </a:r>
          </a:p>
          <a:p>
            <a:pPr lvl="1" algn="just"/>
            <a:r>
              <a:rPr lang="fi-FI" b="1" dirty="0"/>
              <a:t>      &gt;  7e11 </a:t>
            </a:r>
            <a:r>
              <a:rPr lang="fi-FI" b="1" dirty="0" err="1"/>
              <a:t>points</a:t>
            </a:r>
            <a:endParaRPr lang="fi-FI" b="1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i-FI" b="1" dirty="0"/>
              <a:t>10 </a:t>
            </a:r>
            <a:r>
              <a:rPr lang="fi-FI" b="1" dirty="0" err="1"/>
              <a:t>hz</a:t>
            </a:r>
            <a:r>
              <a:rPr lang="fi-FI" b="1" dirty="0"/>
              <a:t> </a:t>
            </a:r>
            <a:r>
              <a:rPr lang="fi-FI" b="1" dirty="0" err="1"/>
              <a:t>flux</a:t>
            </a:r>
            <a:r>
              <a:rPr lang="fi-FI" b="1" dirty="0"/>
              <a:t> data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86942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9" r="132" b="3288"/>
          <a:stretch/>
        </p:blipFill>
        <p:spPr>
          <a:xfrm>
            <a:off x="-14906" y="1136967"/>
            <a:ext cx="8484933" cy="50294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322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Snip Diagonal Corner Rectangle 24"/>
          <p:cNvSpPr/>
          <p:nvPr/>
        </p:nvSpPr>
        <p:spPr>
          <a:xfrm>
            <a:off x="346964" y="5615475"/>
            <a:ext cx="1232369" cy="124893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545167" y="5663816"/>
            <a:ext cx="6493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Calibri" charset="0"/>
              </a:rPr>
              <a:t>CO</a:t>
            </a:r>
            <a:r>
              <a:rPr lang="en-US" baseline="-25000" dirty="0">
                <a:latin typeface="Calibri" charset="0"/>
              </a:rPr>
              <a:t>2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619638" y="6107338"/>
            <a:ext cx="552737" cy="373055"/>
          </a:xfrm>
          <a:prstGeom prst="straightConnector1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2"/>
          <p:cNvSpPr txBox="1">
            <a:spLocks noChangeArrowheads="1"/>
          </p:cNvSpPr>
          <p:nvPr/>
        </p:nvSpPr>
        <p:spPr bwMode="auto">
          <a:xfrm>
            <a:off x="1767632" y="6295727"/>
            <a:ext cx="7569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 dirty="0">
                <a:latin typeface="+mn-lt"/>
              </a:rPr>
              <a:t>+ 8 %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89446" y="6145186"/>
            <a:ext cx="11319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+mn-lt"/>
              </a:rPr>
              <a:t>+ 10 ppm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697495" y="6441063"/>
            <a:ext cx="273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Kulmala et al., 2014, BER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682" y="3631215"/>
            <a:ext cx="5281560" cy="3240000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9746014" y="4729095"/>
            <a:ext cx="1979150" cy="584775"/>
          </a:xfrm>
          <a:prstGeom prst="rect">
            <a:avLst/>
          </a:prstGeom>
          <a:solidFill>
            <a:srgbClr val="FFF8E2"/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20 largest metropolitan areas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761207" y="3009225"/>
            <a:ext cx="2364021" cy="1569660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Arctic-Boreal PEEX area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Eastern Asian PEEX area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Amazonas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Sahara + EMME region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Africa</a:t>
            </a:r>
          </a:p>
        </p:txBody>
      </p:sp>
      <p:graphicFrame>
        <p:nvGraphicFramePr>
          <p:cNvPr id="19" name="Diagram 18"/>
          <p:cNvGraphicFramePr/>
          <p:nvPr/>
        </p:nvGraphicFramePr>
        <p:xfrm>
          <a:off x="260067" y="1545968"/>
          <a:ext cx="5463554" cy="4646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66276" y="4670735"/>
            <a:ext cx="336222" cy="133648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156831" y="3718629"/>
            <a:ext cx="118885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241445" y="5021483"/>
            <a:ext cx="956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+ 0.7 %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7F8A2-2A6D-724A-934F-C486ABBE7781}"/>
              </a:ext>
            </a:extLst>
          </p:cNvPr>
          <p:cNvSpPr txBox="1"/>
          <p:nvPr/>
        </p:nvSpPr>
        <p:spPr>
          <a:xfrm>
            <a:off x="4921957" y="1511198"/>
            <a:ext cx="770030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CARBON SINK PLUS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/>
              <a:t>VOCs</a:t>
            </a:r>
            <a:r>
              <a:rPr lang="fi-FI" sz="2400" dirty="0"/>
              <a:t>, </a:t>
            </a:r>
            <a:r>
              <a:rPr lang="fi-FI" sz="2400" dirty="0" err="1"/>
              <a:t>Aerosols</a:t>
            </a:r>
            <a:r>
              <a:rPr lang="fi-FI" sz="2400" dirty="0"/>
              <a:t>, </a:t>
            </a:r>
            <a:r>
              <a:rPr lang="fi-FI" sz="2400" dirty="0" err="1"/>
              <a:t>clouds</a:t>
            </a:r>
            <a:r>
              <a:rPr lang="fi-FI" sz="2400" dirty="0"/>
              <a:t>, </a:t>
            </a:r>
            <a:r>
              <a:rPr lang="fi-FI" sz="2400" dirty="0" err="1"/>
              <a:t>precipitation</a:t>
            </a:r>
            <a:r>
              <a:rPr lang="fi-FI" sz="2400" dirty="0"/>
              <a:t>, albedo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Max 1.8 x </a:t>
            </a:r>
            <a:r>
              <a:rPr lang="fi-FI" sz="2400" dirty="0" err="1"/>
              <a:t>carbon</a:t>
            </a:r>
            <a:r>
              <a:rPr lang="fi-FI" sz="2400" dirty="0"/>
              <a:t> </a:t>
            </a:r>
            <a:r>
              <a:rPr lang="fi-FI" sz="2400" dirty="0" err="1"/>
              <a:t>sink</a:t>
            </a:r>
            <a:r>
              <a:rPr lang="fi-FI" sz="2400" dirty="0"/>
              <a:t> (</a:t>
            </a:r>
            <a:r>
              <a:rPr lang="fi-FI" sz="2400" dirty="0" err="1"/>
              <a:t>Hyytiälä</a:t>
            </a:r>
            <a:r>
              <a:rPr lang="fi-FI" sz="2400" dirty="0"/>
              <a:t> / SMEAR II </a:t>
            </a:r>
            <a:r>
              <a:rPr lang="fi-FI" sz="2400" dirty="0" err="1"/>
              <a:t>results</a:t>
            </a:r>
            <a:r>
              <a:rPr lang="fi-FI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/>
              <a:t>Uncertainties</a:t>
            </a:r>
            <a:endParaRPr lang="fi-FI" sz="2400" dirty="0"/>
          </a:p>
          <a:p>
            <a:r>
              <a:rPr lang="fi-FI" sz="2400" dirty="0"/>
              <a:t>	=&gt; </a:t>
            </a:r>
            <a:r>
              <a:rPr lang="fi-FI" sz="2400" dirty="0" err="1"/>
              <a:t>observations</a:t>
            </a:r>
            <a:r>
              <a:rPr lang="fi-FI" sz="2400" dirty="0"/>
              <a:t> / </a:t>
            </a:r>
            <a:r>
              <a:rPr lang="fi-FI" sz="2400" dirty="0" err="1"/>
              <a:t>models</a:t>
            </a: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/>
          </a:p>
          <a:p>
            <a:endParaRPr lang="fi-FI" sz="2400" b="1" dirty="0"/>
          </a:p>
          <a:p>
            <a:endParaRPr lang="fi-FI" dirty="0"/>
          </a:p>
        </p:txBody>
      </p:sp>
      <p:sp>
        <p:nvSpPr>
          <p:cNvPr id="35" name="Rectangle 34"/>
          <p:cNvSpPr/>
          <p:nvPr/>
        </p:nvSpPr>
        <p:spPr>
          <a:xfrm>
            <a:off x="223284" y="101498"/>
            <a:ext cx="11953811" cy="1308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>
              <a:defRPr/>
            </a:pPr>
            <a:r>
              <a:rPr lang="fi-FI" sz="4000" b="1" dirty="0">
                <a:solidFill>
                  <a:schemeClr val="bg2">
                    <a:lumMod val="25000"/>
                  </a:schemeClr>
                </a:solidFill>
              </a:rPr>
              <a:t>THE POTENTIAL OF SMEAR CONCEPT: </a:t>
            </a:r>
          </a:p>
          <a:p>
            <a:pPr>
              <a:defRPr/>
            </a:pPr>
            <a:r>
              <a:rPr lang="fi-FI" sz="4000" b="1" dirty="0">
                <a:solidFill>
                  <a:schemeClr val="bg2">
                    <a:lumMod val="25000"/>
                  </a:schemeClr>
                </a:solidFill>
              </a:rPr>
              <a:t>GLOBAL COMPREHENSIVE FEEDBACK ANALYSIS </a:t>
            </a:r>
          </a:p>
        </p:txBody>
      </p:sp>
    </p:spTree>
    <p:extLst>
      <p:ext uri="{BB962C8B-B14F-4D97-AF65-F5344CB8AC3E}">
        <p14:creationId xmlns:p14="http://schemas.microsoft.com/office/powerpoint/2010/main" val="4184944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30" y="-511153"/>
            <a:ext cx="5361141" cy="7046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01531" y="-492991"/>
            <a:ext cx="2091846" cy="7214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383019-A43A-454D-87F2-67E56C079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81" y="-1610195"/>
            <a:ext cx="4754114" cy="681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31178D-950D-C346-A5BD-74195C8AA15D}"/>
              </a:ext>
            </a:extLst>
          </p:cNvPr>
          <p:cNvSpPr/>
          <p:nvPr/>
        </p:nvSpPr>
        <p:spPr>
          <a:xfrm>
            <a:off x="1323586" y="3858019"/>
            <a:ext cx="9607463" cy="2254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1973DF-B790-9C49-8E76-EF40533FDC43}"/>
              </a:ext>
            </a:extLst>
          </p:cNvPr>
          <p:cNvSpPr txBox="1"/>
          <p:nvPr/>
        </p:nvSpPr>
        <p:spPr>
          <a:xfrm>
            <a:off x="1524000" y="378956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1400" dirty="0">
                <a:ea typeface="DejaVu Sans" charset="0"/>
                <a:cs typeface="DejaVu Sans" charset="0"/>
              </a:rPr>
              <a:t>	    Nature  (2015), Nature 526, 497–499 	          Nature (2018), Nature 553, 21–23</a:t>
            </a:r>
          </a:p>
        </p:txBody>
      </p:sp>
      <p:sp>
        <p:nvSpPr>
          <p:cNvPr id="7" name="Rectangle 6"/>
          <p:cNvSpPr/>
          <p:nvPr/>
        </p:nvSpPr>
        <p:spPr>
          <a:xfrm>
            <a:off x="1837151" y="4264045"/>
            <a:ext cx="8680860" cy="2229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/>
                </a:solidFill>
              </a:rPr>
              <a:t>To meet global grand challenges: The answer is a global Earth observatory — 1,000 or more well-equipped ground stations around the world that track environments and key ecosystems fully and continuously</a:t>
            </a:r>
          </a:p>
          <a:p>
            <a:endParaRPr lang="en-US" sz="800" b="1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Researchers could find new mechanisms and feedback loops in this coherent data set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Policymakers could test policies and their impacts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Companies could develop environmental services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38261" y="6050073"/>
            <a:ext cx="9144000" cy="10699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81587" tIns="40793" rIns="81587" bIns="4079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400" dirty="0"/>
              <a:t>Academician, Professor </a:t>
            </a:r>
            <a:r>
              <a:rPr lang="en-GB" sz="1400" b="1" dirty="0"/>
              <a:t>Markku Kulmala</a:t>
            </a:r>
            <a:r>
              <a:rPr lang="en-GB" sz="1400" dirty="0"/>
              <a:t> </a:t>
            </a:r>
            <a:br>
              <a:rPr lang="en-GB" sz="1400" dirty="0"/>
            </a:br>
            <a:r>
              <a:rPr lang="en-GB" sz="1400" dirty="0"/>
              <a:t>University of Helsinki, Faculty of Science, Institute for Atmospheric and Earth System Research (INAR) / Physics </a:t>
            </a:r>
            <a:endParaRPr lang="en-GB" altLang="en-US" sz="1400" dirty="0"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altLang="en-US" sz="1400" dirty="0" err="1">
                <a:ea typeface="DejaVu Sans" charset="0"/>
                <a:cs typeface="DejaVu Sans" charset="0"/>
              </a:rPr>
              <a:t>markku.kulmala@helsinki.fi</a:t>
            </a:r>
            <a:endParaRPr lang="en-GB" altLang="en-US" sz="1400" dirty="0"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91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age result for beijing haze clea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054" y="1220827"/>
            <a:ext cx="8432800" cy="538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76072" y="636052"/>
            <a:ext cx="405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Beijing, China</a:t>
            </a:r>
          </a:p>
        </p:txBody>
      </p:sp>
    </p:spTree>
    <p:extLst>
      <p:ext uri="{BB962C8B-B14F-4D97-AF65-F5344CB8AC3E}">
        <p14:creationId xmlns:p14="http://schemas.microsoft.com/office/powerpoint/2010/main" val="3316278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3">
            <a:extLst>
              <a:ext uri="{FF2B5EF4-FFF2-40B4-BE49-F238E27FC236}">
                <a16:creationId xmlns:a16="http://schemas.microsoft.com/office/drawing/2014/main" id="{98535BDD-F7E9-1841-A69C-34F4BDC44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73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4D3428CE-4CDB-6F6D-788E-1CD072B92313}"/>
              </a:ext>
            </a:extLst>
          </p:cNvPr>
          <p:cNvGrpSpPr/>
          <p:nvPr/>
        </p:nvGrpSpPr>
        <p:grpSpPr>
          <a:xfrm>
            <a:off x="251171" y="563034"/>
            <a:ext cx="7416404" cy="5031029"/>
            <a:chOff x="299939" y="800778"/>
            <a:chExt cx="7416404" cy="503102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7A22910-069C-80AC-449C-A09AB8470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392" y="1875504"/>
              <a:ext cx="7022354" cy="3956303"/>
            </a:xfrm>
            <a:prstGeom prst="rect">
              <a:avLst/>
            </a:prstGeom>
          </p:spPr>
        </p:pic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ED6B7C0-8EE4-4E02-8503-3073E91ACFFF}"/>
                </a:ext>
              </a:extLst>
            </p:cNvPr>
            <p:cNvGrpSpPr/>
            <p:nvPr/>
          </p:nvGrpSpPr>
          <p:grpSpPr>
            <a:xfrm>
              <a:off x="299939" y="800778"/>
              <a:ext cx="7416404" cy="2089291"/>
              <a:chOff x="482323" y="1212851"/>
              <a:chExt cx="6485865" cy="1767203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6667593-A37B-5DB0-DE6C-D1217DFCBB36}"/>
                  </a:ext>
                </a:extLst>
              </p:cNvPr>
              <p:cNvSpPr/>
              <p:nvPr/>
            </p:nvSpPr>
            <p:spPr>
              <a:xfrm>
                <a:off x="482323" y="1212851"/>
                <a:ext cx="3482739" cy="7221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2209" tIns="31105" rIns="62209" bIns="31105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DD390248-3343-0027-E868-20EE8A69EF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51150" y="2298701"/>
                <a:ext cx="490464" cy="681353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47687F-7FA7-3721-BAB0-1720AEF73975}"/>
                  </a:ext>
                </a:extLst>
              </p:cNvPr>
              <p:cNvSpPr txBox="1"/>
              <p:nvPr/>
            </p:nvSpPr>
            <p:spPr>
              <a:xfrm>
                <a:off x="5405538" y="1752010"/>
                <a:ext cx="1562650" cy="546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b="1" dirty="0">
                    <a:solidFill>
                      <a:srgbClr val="C00000"/>
                    </a:solidFill>
                  </a:rPr>
                  <a:t>10% of global population 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85811B6-BDEF-773C-4D1D-28C12849F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58"/>
            <a:ext cx="12192000" cy="122400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rgbClr val="317D9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China Gigacity - </a:t>
            </a:r>
            <a:r>
              <a:rPr lang="en-US" altLang="zh-CN" sz="3200" dirty="0">
                <a:solidFill>
                  <a:srgbClr val="317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living lab for haze study</a:t>
            </a:r>
            <a:endParaRPr lang="zh-CN" altLang="en-US" sz="3200" dirty="0">
              <a:solidFill>
                <a:srgbClr val="317D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7653C-A17E-59FA-27CB-5F9D23C0B3A4}"/>
              </a:ext>
            </a:extLst>
          </p:cNvPr>
          <p:cNvSpPr txBox="1"/>
          <p:nvPr/>
        </p:nvSpPr>
        <p:spPr>
          <a:xfrm>
            <a:off x="7923662" y="6536315"/>
            <a:ext cx="3038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Kulmala &amp; Ding et al., 2021, ACP</a:t>
            </a:r>
            <a:r>
              <a:rPr lang="en-US" dirty="0"/>
              <a:t>; MODIS</a:t>
            </a:r>
            <a:endParaRPr lang="fi-FI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B90312AB-AF12-5627-960C-609CA3832472}"/>
              </a:ext>
            </a:extLst>
          </p:cNvPr>
          <p:cNvSpPr/>
          <p:nvPr/>
        </p:nvSpPr>
        <p:spPr>
          <a:xfrm rot="5400000">
            <a:off x="71953" y="-72874"/>
            <a:ext cx="580786" cy="724693"/>
          </a:xfrm>
          <a:prstGeom prst="rtTriangle">
            <a:avLst/>
          </a:prstGeom>
          <a:solidFill>
            <a:srgbClr val="317D91"/>
          </a:solidFill>
          <a:ln>
            <a:solidFill>
              <a:srgbClr val="317D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1AE4FF-6182-532B-9588-A335E8F443E0}"/>
              </a:ext>
            </a:extLst>
          </p:cNvPr>
          <p:cNvSpPr/>
          <p:nvPr/>
        </p:nvSpPr>
        <p:spPr>
          <a:xfrm>
            <a:off x="11004974" y="6437567"/>
            <a:ext cx="432000" cy="432000"/>
          </a:xfrm>
          <a:prstGeom prst="rect">
            <a:avLst/>
          </a:prstGeom>
          <a:solidFill>
            <a:srgbClr val="327D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b="1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53A3082-5EFC-91A8-5B86-3BCCA19ECD6B}"/>
              </a:ext>
            </a:extLst>
          </p:cNvPr>
          <p:cNvSpPr txBox="1">
            <a:spLocks/>
          </p:cNvSpPr>
          <p:nvPr/>
        </p:nvSpPr>
        <p:spPr>
          <a:xfrm>
            <a:off x="10918373" y="6529316"/>
            <a:ext cx="58017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97E33C07-BB33-2A48-9ECE-941491DC9AFB}" type="slidenum">
              <a:rPr lang="en-FI" sz="1200" b="1" smtClean="0">
                <a:solidFill>
                  <a:schemeClr val="bg1"/>
                </a:solidFill>
              </a:rPr>
              <a:pPr algn="r"/>
              <a:t>16</a:t>
            </a:fld>
            <a:r>
              <a:rPr lang="en-FI" sz="1200" b="1" dirty="0">
                <a:solidFill>
                  <a:schemeClr val="bg1"/>
                </a:solidFill>
              </a:rPr>
              <a:t>/</a:t>
            </a:r>
            <a:r>
              <a:rPr lang="en-US" sz="1200" b="1" dirty="0">
                <a:solidFill>
                  <a:schemeClr val="bg1"/>
                </a:solidFill>
              </a:rPr>
              <a:t>10</a:t>
            </a:r>
            <a:endParaRPr lang="en-FI" sz="1200" b="1" dirty="0">
              <a:solidFill>
                <a:schemeClr val="bg1"/>
              </a:solidFill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A1D4F83D-A68F-D8E1-D39B-311C6A8C41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1" r="8801"/>
          <a:stretch/>
        </p:blipFill>
        <p:spPr bwMode="auto">
          <a:xfrm>
            <a:off x="7744234" y="1780396"/>
            <a:ext cx="3839769" cy="360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9A4A4A2-97AB-A7F5-9857-A66E3AA69709}"/>
              </a:ext>
            </a:extLst>
          </p:cNvPr>
          <p:cNvSpPr txBox="1"/>
          <p:nvPr/>
        </p:nvSpPr>
        <p:spPr>
          <a:xfrm>
            <a:off x="9942036" y="213673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</a:rPr>
              <a:t>Beijing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66862D-226C-1665-DFD7-64F45E8E3BE7}"/>
              </a:ext>
            </a:extLst>
          </p:cNvPr>
          <p:cNvSpPr txBox="1"/>
          <p:nvPr/>
        </p:nvSpPr>
        <p:spPr>
          <a:xfrm>
            <a:off x="10306667" y="484547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</a:rPr>
              <a:t>Shanghai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0ECF44-4D95-1C29-BD8F-A07E8DC33773}"/>
              </a:ext>
            </a:extLst>
          </p:cNvPr>
          <p:cNvSpPr txBox="1"/>
          <p:nvPr/>
        </p:nvSpPr>
        <p:spPr>
          <a:xfrm>
            <a:off x="7772809" y="4131231"/>
            <a:ext cx="1046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</a:rPr>
              <a:t>Xi’an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9D03CC2-9274-5467-E904-6853EFF1C005}"/>
              </a:ext>
            </a:extLst>
          </p:cNvPr>
          <p:cNvSpPr/>
          <p:nvPr/>
        </p:nvSpPr>
        <p:spPr>
          <a:xfrm rot="2182625">
            <a:off x="4997147" y="2695075"/>
            <a:ext cx="673674" cy="50424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0E3196D-49CE-AF67-985A-9BE23EC369EA}"/>
              </a:ext>
            </a:extLst>
          </p:cNvPr>
          <p:cNvSpPr/>
          <p:nvPr/>
        </p:nvSpPr>
        <p:spPr>
          <a:xfrm rot="3521472">
            <a:off x="3563293" y="3283798"/>
            <a:ext cx="1501560" cy="83789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7FD209C-39D6-14E7-5574-C622C9DA5482}"/>
              </a:ext>
            </a:extLst>
          </p:cNvPr>
          <p:cNvSpPr/>
          <p:nvPr/>
        </p:nvSpPr>
        <p:spPr>
          <a:xfrm rot="6396811">
            <a:off x="2700416" y="4137224"/>
            <a:ext cx="611399" cy="35734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E9A2552-C359-2F1E-E5E1-EB306C39B4C5}"/>
              </a:ext>
            </a:extLst>
          </p:cNvPr>
          <p:cNvSpPr/>
          <p:nvPr/>
        </p:nvSpPr>
        <p:spPr>
          <a:xfrm>
            <a:off x="8137350" y="2417523"/>
            <a:ext cx="3048391" cy="2404998"/>
          </a:xfrm>
          <a:custGeom>
            <a:avLst/>
            <a:gdLst>
              <a:gd name="connsiteX0" fmla="*/ 1703540 w 2943616"/>
              <a:gd name="connsiteY0" fmla="*/ 0 h 2404998"/>
              <a:gd name="connsiteX1" fmla="*/ 0 w 2943616"/>
              <a:gd name="connsiteY1" fmla="*/ 1778696 h 2404998"/>
              <a:gd name="connsiteX2" fmla="*/ 2943616 w 2943616"/>
              <a:gd name="connsiteY2" fmla="*/ 2404998 h 2404998"/>
              <a:gd name="connsiteX3" fmla="*/ 1703540 w 2943616"/>
              <a:gd name="connsiteY3" fmla="*/ 0 h 2404998"/>
              <a:gd name="connsiteX0" fmla="*/ 1808315 w 3048391"/>
              <a:gd name="connsiteY0" fmla="*/ 0 h 2404998"/>
              <a:gd name="connsiteX1" fmla="*/ 0 w 3048391"/>
              <a:gd name="connsiteY1" fmla="*/ 1607246 h 2404998"/>
              <a:gd name="connsiteX2" fmla="*/ 3048391 w 3048391"/>
              <a:gd name="connsiteY2" fmla="*/ 2404998 h 2404998"/>
              <a:gd name="connsiteX3" fmla="*/ 1808315 w 3048391"/>
              <a:gd name="connsiteY3" fmla="*/ 0 h 240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391" h="2404998">
                <a:moveTo>
                  <a:pt x="1808315" y="0"/>
                </a:moveTo>
                <a:lnTo>
                  <a:pt x="0" y="1607246"/>
                </a:lnTo>
                <a:lnTo>
                  <a:pt x="3048391" y="2404998"/>
                </a:lnTo>
                <a:lnTo>
                  <a:pt x="1808315" y="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916870C-53E8-D084-D273-29E7A28C49A6}"/>
              </a:ext>
            </a:extLst>
          </p:cNvPr>
          <p:cNvGrpSpPr/>
          <p:nvPr/>
        </p:nvGrpSpPr>
        <p:grpSpPr>
          <a:xfrm>
            <a:off x="744556" y="5881809"/>
            <a:ext cx="9795349" cy="605035"/>
            <a:chOff x="744556" y="5979345"/>
            <a:chExt cx="9795349" cy="60503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F1ABCF9-D956-BC98-AC92-B6303CBA7893}"/>
                </a:ext>
              </a:extLst>
            </p:cNvPr>
            <p:cNvGrpSpPr/>
            <p:nvPr/>
          </p:nvGrpSpPr>
          <p:grpSpPr>
            <a:xfrm>
              <a:off x="744556" y="6044380"/>
              <a:ext cx="9795349" cy="540000"/>
              <a:chOff x="1554024" y="1989747"/>
              <a:chExt cx="9795349" cy="54000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9857768-4A8B-B9DE-04FC-904316EBC60F}"/>
                  </a:ext>
                </a:extLst>
              </p:cNvPr>
              <p:cNvSpPr/>
              <p:nvPr/>
            </p:nvSpPr>
            <p:spPr>
              <a:xfrm>
                <a:off x="1554024" y="1989747"/>
                <a:ext cx="138731" cy="540000"/>
              </a:xfrm>
              <a:prstGeom prst="rect">
                <a:avLst/>
              </a:prstGeom>
              <a:solidFill>
                <a:srgbClr val="327D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480888C-A302-871C-AD4B-B953ED4BDFC2}"/>
                  </a:ext>
                </a:extLst>
              </p:cNvPr>
              <p:cNvSpPr/>
              <p:nvPr/>
            </p:nvSpPr>
            <p:spPr>
              <a:xfrm>
                <a:off x="1669678" y="1989747"/>
                <a:ext cx="9679695" cy="540000"/>
              </a:xfrm>
              <a:prstGeom prst="rect">
                <a:avLst/>
              </a:prstGeom>
              <a:solidFill>
                <a:srgbClr val="D9D9D9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DFE18A4-4291-FB91-EDC8-6782C342F2EC}"/>
                </a:ext>
              </a:extLst>
            </p:cNvPr>
            <p:cNvSpPr txBox="1"/>
            <p:nvPr/>
          </p:nvSpPr>
          <p:spPr>
            <a:xfrm>
              <a:off x="998941" y="5979345"/>
              <a:ext cx="9540964" cy="5373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Knowledge for global development, especially global south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386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6F47C-E697-C9A1-5589-6B27A2739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Beijing vs Hyytiälä    Polluted / Clean</a:t>
            </a:r>
          </a:p>
        </p:txBody>
      </p:sp>
      <p:pic>
        <p:nvPicPr>
          <p:cNvPr id="4" name="Content Placeholder 3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AE6224EE-BE43-E928-8FC5-B7E6B70C3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154" y="2032793"/>
            <a:ext cx="6423950" cy="462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96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401F4-A8FE-F424-7ED6-5EAF6DC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9A819B-C67E-F1B6-B762-E8379E4A267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6446" y="1250066"/>
            <a:ext cx="9167149" cy="538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30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FF794E-4B6A-AF6E-D2E7-C563AA808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Time over land   / Time over polluted land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0C99EA-CA3E-1497-8079-58E1EC4EE4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FI" dirty="0"/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0D32EB6-AD5D-EFCA-3824-A562AB9D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537" y="2040572"/>
            <a:ext cx="4619263" cy="3804643"/>
          </a:xfrm>
          <a:prstGeom prst="rect">
            <a:avLst/>
          </a:prstGeom>
        </p:spPr>
      </p:pic>
      <p:pic>
        <p:nvPicPr>
          <p:cNvPr id="8" name="Content Placeholder 7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E4A3368F-D1DD-10AE-A599-0EDC427A61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80394"/>
            <a:ext cx="51816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68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BC819-EEC0-ED91-21F2-A937B6CE5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92CAB5-C45E-C960-2895-B7ABCA804E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1DF376-C553-BE63-84DF-63EA7D043CA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D315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GB" sz="3200" dirty="0">
                <a:solidFill>
                  <a:srgbClr val="317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knowledge gaps 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02A3D144-31C0-2F1E-27F4-C77746D0C52E}"/>
              </a:ext>
            </a:extLst>
          </p:cNvPr>
          <p:cNvSpPr/>
          <p:nvPr/>
        </p:nvSpPr>
        <p:spPr>
          <a:xfrm rot="5400000">
            <a:off x="71953" y="-72874"/>
            <a:ext cx="580786" cy="724693"/>
          </a:xfrm>
          <a:prstGeom prst="rtTriangle">
            <a:avLst/>
          </a:prstGeom>
          <a:solidFill>
            <a:srgbClr val="317D91"/>
          </a:solidFill>
          <a:ln>
            <a:solidFill>
              <a:srgbClr val="317D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CFEA48-3B02-CB6B-B009-8724B78A817F}"/>
              </a:ext>
            </a:extLst>
          </p:cNvPr>
          <p:cNvGrpSpPr/>
          <p:nvPr/>
        </p:nvGrpSpPr>
        <p:grpSpPr>
          <a:xfrm>
            <a:off x="469899" y="1027906"/>
            <a:ext cx="10996332" cy="5659200"/>
            <a:chOff x="469899" y="1027906"/>
            <a:chExt cx="10996332" cy="56592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61919FA-E5E7-ED4C-5217-10486087CD19}"/>
                </a:ext>
              </a:extLst>
            </p:cNvPr>
            <p:cNvGrpSpPr/>
            <p:nvPr/>
          </p:nvGrpSpPr>
          <p:grpSpPr>
            <a:xfrm>
              <a:off x="469899" y="1027906"/>
              <a:ext cx="10996332" cy="5659200"/>
              <a:chOff x="469899" y="1027906"/>
              <a:chExt cx="10996332" cy="565920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1599A90-A886-5888-31DF-6B583E7A9C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69899" y="1027906"/>
                <a:ext cx="10996332" cy="5659200"/>
              </a:xfrm>
              <a:prstGeom prst="rect">
                <a:avLst/>
              </a:prstGeom>
            </p:spPr>
          </p:pic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26D572FD-6EF7-76C6-8DF7-890491BF4E88}"/>
                  </a:ext>
                </a:extLst>
              </p:cNvPr>
              <p:cNvSpPr/>
              <p:nvPr/>
            </p:nvSpPr>
            <p:spPr>
              <a:xfrm>
                <a:off x="1140989" y="2971800"/>
                <a:ext cx="338187" cy="144555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5A5CFD-B886-DBA9-1F6C-6A8C9F81C3B3}"/>
                </a:ext>
              </a:extLst>
            </p:cNvPr>
            <p:cNvSpPr txBox="1"/>
            <p:nvPr/>
          </p:nvSpPr>
          <p:spPr>
            <a:xfrm rot="16200000">
              <a:off x="-914067" y="3509913"/>
              <a:ext cx="39966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800" dirty="0"/>
                <a:t>Aerosol particle size in diameter (nm)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B5DC1A6-B05E-504D-B1E9-E24E8E27A842}"/>
              </a:ext>
            </a:extLst>
          </p:cNvPr>
          <p:cNvSpPr txBox="1"/>
          <p:nvPr/>
        </p:nvSpPr>
        <p:spPr>
          <a:xfrm>
            <a:off x="1979188" y="1066121"/>
            <a:ext cx="6099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Aerosol size distribution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C7B7DE-49E9-876C-BAEE-E57AC53DF873}"/>
              </a:ext>
            </a:extLst>
          </p:cNvPr>
          <p:cNvSpPr txBox="1"/>
          <p:nvPr/>
        </p:nvSpPr>
        <p:spPr>
          <a:xfrm rot="19001285">
            <a:off x="3751535" y="3912520"/>
            <a:ext cx="3134522" cy="2207450"/>
          </a:xfrm>
          <a:prstGeom prst="rect">
            <a:avLst/>
          </a:prstGeom>
          <a:noFill/>
        </p:spPr>
        <p:txBody>
          <a:bodyPr wrap="square">
            <a:prstTxWarp prst="textArchUp">
              <a:avLst>
                <a:gd name="adj" fmla="val 13352512"/>
              </a:avLst>
            </a:prstTxWarp>
            <a:spAutoFit/>
          </a:bodyPr>
          <a:lstStyle/>
          <a:p>
            <a:r>
              <a:rPr lang="en-GB" sz="2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Solution needed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ED0D2B-1A4A-C127-7964-5A0C3EA90B22}"/>
              </a:ext>
            </a:extLst>
          </p:cNvPr>
          <p:cNvSpPr txBox="1"/>
          <p:nvPr/>
        </p:nvSpPr>
        <p:spPr>
          <a:xfrm>
            <a:off x="7822967" y="2826307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85000"/>
                  </a:schemeClr>
                </a:solidFill>
              </a:rPr>
              <a:t>Haze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EB7D0E-E4C3-7AE6-BCB0-61CB2A41659B}"/>
              </a:ext>
            </a:extLst>
          </p:cNvPr>
          <p:cNvSpPr txBox="1"/>
          <p:nvPr/>
        </p:nvSpPr>
        <p:spPr>
          <a:xfrm rot="19068843">
            <a:off x="3151922" y="3782357"/>
            <a:ext cx="2236510" cy="65528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GB" sz="1800" dirty="0">
                <a:solidFill>
                  <a:schemeClr val="bg1">
                    <a:lumMod val="85000"/>
                  </a:schemeClr>
                </a:solidFill>
              </a:rPr>
              <a:t>Vapor condensation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0FF2CE-1062-07EB-10C0-3183F2DB2E26}"/>
              </a:ext>
            </a:extLst>
          </p:cNvPr>
          <p:cNvSpPr txBox="1"/>
          <p:nvPr/>
        </p:nvSpPr>
        <p:spPr>
          <a:xfrm rot="18703861">
            <a:off x="4505718" y="4204727"/>
            <a:ext cx="2351926" cy="970653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596046"/>
              </a:avLst>
            </a:prstTxWarp>
            <a:spAutoFit/>
          </a:bodyPr>
          <a:lstStyle/>
          <a:p>
            <a:r>
              <a:rPr lang="en-GB" sz="1800" dirty="0">
                <a:solidFill>
                  <a:schemeClr val="bg1">
                    <a:lumMod val="85000"/>
                  </a:schemeClr>
                </a:solidFill>
              </a:rPr>
              <a:t>Multiphase chemistry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44DECC-DB59-C2EE-AFA7-06F2DCD7AA76}"/>
              </a:ext>
            </a:extLst>
          </p:cNvPr>
          <p:cNvSpPr/>
          <p:nvPr/>
        </p:nvSpPr>
        <p:spPr>
          <a:xfrm>
            <a:off x="11004974" y="6437567"/>
            <a:ext cx="432000" cy="432000"/>
          </a:xfrm>
          <a:prstGeom prst="rect">
            <a:avLst/>
          </a:prstGeom>
          <a:solidFill>
            <a:srgbClr val="327D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b="1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86F4F59-0295-947D-7F5B-337D25A5B7CA}"/>
              </a:ext>
            </a:extLst>
          </p:cNvPr>
          <p:cNvSpPr txBox="1">
            <a:spLocks/>
          </p:cNvSpPr>
          <p:nvPr/>
        </p:nvSpPr>
        <p:spPr>
          <a:xfrm>
            <a:off x="10918373" y="6529316"/>
            <a:ext cx="58017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97E33C07-BB33-2A48-9ECE-941491DC9AFB}" type="slidenum">
              <a:rPr lang="en-FI" sz="1200" b="1" smtClean="0">
                <a:solidFill>
                  <a:schemeClr val="bg1"/>
                </a:solidFill>
              </a:rPr>
              <a:pPr algn="r"/>
              <a:t>2</a:t>
            </a:fld>
            <a:r>
              <a:rPr lang="en-FI" sz="1200" b="1" dirty="0">
                <a:solidFill>
                  <a:schemeClr val="bg1"/>
                </a:solidFill>
              </a:rPr>
              <a:t>/</a:t>
            </a:r>
            <a:r>
              <a:rPr lang="en-US" sz="1200" b="1" dirty="0">
                <a:solidFill>
                  <a:schemeClr val="bg1"/>
                </a:solidFill>
              </a:rPr>
              <a:t>10</a:t>
            </a:r>
            <a:endParaRPr lang="en-FI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58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91606C1-A131-2506-9974-6A25D6945BBC}"/>
              </a:ext>
            </a:extLst>
          </p:cNvPr>
          <p:cNvGrpSpPr/>
          <p:nvPr/>
        </p:nvGrpSpPr>
        <p:grpSpPr>
          <a:xfrm>
            <a:off x="744893" y="1245086"/>
            <a:ext cx="8065444" cy="540000"/>
            <a:chOff x="1554024" y="1989747"/>
            <a:chExt cx="7952093" cy="540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3A06AF-BD41-CC9A-F4B3-64634D2F4945}"/>
                </a:ext>
              </a:extLst>
            </p:cNvPr>
            <p:cNvSpPr/>
            <p:nvPr/>
          </p:nvSpPr>
          <p:spPr>
            <a:xfrm>
              <a:off x="1554024" y="1989747"/>
              <a:ext cx="138731" cy="540000"/>
            </a:xfrm>
            <a:prstGeom prst="rect">
              <a:avLst/>
            </a:prstGeom>
            <a:solidFill>
              <a:srgbClr val="327D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B0BD2FC-7442-C987-1712-7404A6ED58BB}"/>
                </a:ext>
              </a:extLst>
            </p:cNvPr>
            <p:cNvSpPr/>
            <p:nvPr/>
          </p:nvSpPr>
          <p:spPr>
            <a:xfrm>
              <a:off x="1669679" y="1989747"/>
              <a:ext cx="7836438" cy="540000"/>
            </a:xfrm>
            <a:prstGeom prst="rect">
              <a:avLst/>
            </a:prstGeom>
            <a:solidFill>
              <a:srgbClr val="D9D9D9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3" name="Picture 32" descr="A map of the world&#10;&#10;Description automatically generated">
            <a:extLst>
              <a:ext uri="{FF2B5EF4-FFF2-40B4-BE49-F238E27FC236}">
                <a16:creationId xmlns:a16="http://schemas.microsoft.com/office/drawing/2014/main" id="{C21FCE8B-DF6A-D21F-2A57-E6BFD6AC4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65"/>
          <a:stretch/>
        </p:blipFill>
        <p:spPr>
          <a:xfrm>
            <a:off x="860210" y="1957901"/>
            <a:ext cx="7372501" cy="3913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A19B90-57FC-4CFF-641E-F996B846B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"/>
            <a:ext cx="12192000" cy="122415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altLang="zh-CN" sz="3200" dirty="0">
                <a:solidFill>
                  <a:srgbClr val="317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Haze - Air Pollution “Cocktails”</a:t>
            </a:r>
            <a:br>
              <a:rPr lang="en-US" altLang="zh-CN" sz="3200" dirty="0">
                <a:solidFill>
                  <a:srgbClr val="317D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800" dirty="0">
                <a:solidFill>
                  <a:srgbClr val="317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aerosol particles with strong health and climate impact</a:t>
            </a:r>
            <a:endParaRPr lang="en-US" sz="2800" dirty="0">
              <a:solidFill>
                <a:srgbClr val="317D9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7A0A39-58FE-0B22-82EA-745B876404B8}"/>
              </a:ext>
            </a:extLst>
          </p:cNvPr>
          <p:cNvGrpSpPr/>
          <p:nvPr/>
        </p:nvGrpSpPr>
        <p:grpSpPr>
          <a:xfrm>
            <a:off x="9110652" y="4456338"/>
            <a:ext cx="2326322" cy="1384260"/>
            <a:chOff x="8722594" y="4733043"/>
            <a:chExt cx="2520000" cy="1475318"/>
          </a:xfrm>
        </p:grpSpPr>
        <p:pic>
          <p:nvPicPr>
            <p:cNvPr id="10" name="Picture 7" descr="20151208092507148.jpg">
              <a:extLst>
                <a:ext uri="{FF2B5EF4-FFF2-40B4-BE49-F238E27FC236}">
                  <a16:creationId xmlns:a16="http://schemas.microsoft.com/office/drawing/2014/main" id="{0FDBFF60-3EE1-4110-AC02-07967E1EE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08" b="5767"/>
            <a:stretch/>
          </p:blipFill>
          <p:spPr>
            <a:xfrm>
              <a:off x="8722594" y="4733043"/>
              <a:ext cx="2520000" cy="1475318"/>
            </a:xfrm>
            <a:prstGeom prst="rect">
              <a:avLst/>
            </a:prstGeom>
          </p:spPr>
        </p:pic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F45D9E6B-1DD0-48CD-9A82-5147DA3CFFF0}"/>
                </a:ext>
              </a:extLst>
            </p:cNvPr>
            <p:cNvSpPr txBox="1"/>
            <p:nvPr/>
          </p:nvSpPr>
          <p:spPr>
            <a:xfrm>
              <a:off x="8812929" y="4759073"/>
              <a:ext cx="1044515" cy="2975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r>
                <a:rPr lang="en-DE" sz="1600" b="1" dirty="0">
                  <a:solidFill>
                    <a:srgbClr val="000000"/>
                  </a:solidFill>
                </a:rPr>
                <a:t>Beijing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ED431FC-950E-EA28-7D8E-41C34BC25829}"/>
              </a:ext>
            </a:extLst>
          </p:cNvPr>
          <p:cNvGrpSpPr/>
          <p:nvPr/>
        </p:nvGrpSpPr>
        <p:grpSpPr>
          <a:xfrm>
            <a:off x="9110651" y="1571982"/>
            <a:ext cx="2326323" cy="1413855"/>
            <a:chOff x="9284207" y="2087599"/>
            <a:chExt cx="2143444" cy="1252592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490E151F-BE46-2CCC-B9AD-750103F6E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84207" y="2087599"/>
              <a:ext cx="2143444" cy="1252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E4C2A8-1809-9570-7389-7EA316D8A07E}"/>
                </a:ext>
              </a:extLst>
            </p:cNvPr>
            <p:cNvSpPr txBox="1"/>
            <p:nvPr/>
          </p:nvSpPr>
          <p:spPr>
            <a:xfrm>
              <a:off x="9358807" y="2087599"/>
              <a:ext cx="997121" cy="2975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600" b="1"/>
              </a:lvl1pPr>
            </a:lstStyle>
            <a:p>
              <a:r>
                <a:rPr lang="en-DE" dirty="0"/>
                <a:t>Jakarta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164E1F-8667-6182-51D3-D4EC369F750E}"/>
              </a:ext>
            </a:extLst>
          </p:cNvPr>
          <p:cNvGrpSpPr/>
          <p:nvPr/>
        </p:nvGrpSpPr>
        <p:grpSpPr>
          <a:xfrm>
            <a:off x="9110652" y="3023209"/>
            <a:ext cx="2326322" cy="1384260"/>
            <a:chOff x="8907652" y="2973505"/>
            <a:chExt cx="2520000" cy="147531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93ADC0A-6D4F-E114-B6F7-6D7B3731A840}"/>
                </a:ext>
              </a:extLst>
            </p:cNvPr>
            <p:cNvGrpSpPr/>
            <p:nvPr/>
          </p:nvGrpSpPr>
          <p:grpSpPr>
            <a:xfrm>
              <a:off x="8907652" y="2973505"/>
              <a:ext cx="2520000" cy="1475318"/>
              <a:chOff x="8722594" y="3191220"/>
              <a:chExt cx="2520000" cy="1475318"/>
            </a:xfrm>
          </p:grpSpPr>
          <p:pic>
            <p:nvPicPr>
              <p:cNvPr id="11" name="Picture 8">
                <a:extLst>
                  <a:ext uri="{FF2B5EF4-FFF2-40B4-BE49-F238E27FC236}">
                    <a16:creationId xmlns:a16="http://schemas.microsoft.com/office/drawing/2014/main" id="{B53A0897-EC94-4F6B-B75B-74DB229346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1027"/>
              <a:stretch/>
            </p:blipFill>
            <p:spPr>
              <a:xfrm>
                <a:off x="8722594" y="3191220"/>
                <a:ext cx="2520000" cy="1475318"/>
              </a:xfrm>
              <a:prstGeom prst="rect">
                <a:avLst/>
              </a:prstGeom>
            </p:spPr>
          </p:pic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7F7C6E9D-B6D7-4628-A506-C42A65AC27EA}"/>
                  </a:ext>
                </a:extLst>
              </p:cNvPr>
              <p:cNvSpPr txBox="1"/>
              <p:nvPr/>
            </p:nvSpPr>
            <p:spPr>
              <a:xfrm>
                <a:off x="8812930" y="3203306"/>
                <a:ext cx="841367" cy="3579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400" tIns="25400" rIns="25400" bIns="25400" numCol="1" spcCol="38100" rtlCol="0" anchor="ctr">
                <a:spAutoFit/>
              </a:bodyPr>
              <a:lstStyle/>
              <a:p>
                <a:r>
                  <a:rPr lang="en-DE" sz="1600" b="1" dirty="0">
                    <a:solidFill>
                      <a:srgbClr val="000000"/>
                    </a:solidFill>
                  </a:rPr>
                  <a:t>Delhi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E45F81-2971-6B8D-F54D-5CE81F316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10" t="51027"/>
            <a:stretch/>
          </p:blipFill>
          <p:spPr>
            <a:xfrm>
              <a:off x="10241401" y="2975949"/>
              <a:ext cx="1175366" cy="147287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259C658-66D1-F9CC-C2E4-79284F5AA2C5}"/>
              </a:ext>
            </a:extLst>
          </p:cNvPr>
          <p:cNvSpPr txBox="1"/>
          <p:nvPr/>
        </p:nvSpPr>
        <p:spPr>
          <a:xfrm>
            <a:off x="914506" y="1250218"/>
            <a:ext cx="794814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Up to</a:t>
            </a:r>
            <a:r>
              <a:rPr lang="en-US" sz="1800" b="1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million pre-mature deaths caused by aerosol pollution </a:t>
            </a:r>
            <a:r>
              <a:rPr lang="en-US" sz="1800" b="1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EB7477-DA96-AE77-4AC2-25BB2367B300}"/>
              </a:ext>
            </a:extLst>
          </p:cNvPr>
          <p:cNvSpPr txBox="1"/>
          <p:nvPr/>
        </p:nvSpPr>
        <p:spPr>
          <a:xfrm>
            <a:off x="6920201" y="6537799"/>
            <a:ext cx="4084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Ni &amp; Cheng 2023; Burnett PNAS 2018; GBD Lancet 2020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598CC5-D14C-E5EC-6033-9F184797EED1}"/>
              </a:ext>
            </a:extLst>
          </p:cNvPr>
          <p:cNvGrpSpPr/>
          <p:nvPr/>
        </p:nvGrpSpPr>
        <p:grpSpPr>
          <a:xfrm>
            <a:off x="744556" y="5926413"/>
            <a:ext cx="9795349" cy="560431"/>
            <a:chOff x="744556" y="6023949"/>
            <a:chExt cx="9795349" cy="56043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8089A70-6A46-85B8-22FC-E9795D3C886C}"/>
                </a:ext>
              </a:extLst>
            </p:cNvPr>
            <p:cNvGrpSpPr/>
            <p:nvPr/>
          </p:nvGrpSpPr>
          <p:grpSpPr>
            <a:xfrm>
              <a:off x="744556" y="6044380"/>
              <a:ext cx="8770919" cy="540000"/>
              <a:chOff x="1554024" y="1989747"/>
              <a:chExt cx="8770919" cy="54000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39B5B63-85C3-FF76-CEDE-140B6472AB43}"/>
                  </a:ext>
                </a:extLst>
              </p:cNvPr>
              <p:cNvSpPr/>
              <p:nvPr/>
            </p:nvSpPr>
            <p:spPr>
              <a:xfrm>
                <a:off x="1554024" y="1989747"/>
                <a:ext cx="138731" cy="540000"/>
              </a:xfrm>
              <a:prstGeom prst="rect">
                <a:avLst/>
              </a:prstGeom>
              <a:solidFill>
                <a:srgbClr val="327D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C68685D-0996-C41D-FEAD-8568BA0FD470}"/>
                  </a:ext>
                </a:extLst>
              </p:cNvPr>
              <p:cNvSpPr/>
              <p:nvPr/>
            </p:nvSpPr>
            <p:spPr>
              <a:xfrm>
                <a:off x="1669678" y="1989747"/>
                <a:ext cx="8655265" cy="540000"/>
              </a:xfrm>
              <a:prstGeom prst="rect">
                <a:avLst/>
              </a:prstGeom>
              <a:solidFill>
                <a:srgbClr val="D9D9D9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15A24D-C3E3-479F-D44E-89B2DAB2226E}"/>
                </a:ext>
              </a:extLst>
            </p:cNvPr>
            <p:cNvSpPr txBox="1"/>
            <p:nvPr/>
          </p:nvSpPr>
          <p:spPr>
            <a:xfrm>
              <a:off x="998941" y="6023949"/>
              <a:ext cx="9540964" cy="4564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Aerosols remain the largest uncertainty in climate assessment</a:t>
              </a:r>
              <a:r>
                <a:rPr lang="en-US" altLang="zh-CN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 (IPCC, 2021)</a:t>
              </a:r>
              <a:r>
                <a:rPr 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800" b="1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EEF33ECE-8EFD-6B5B-E7CB-C9A71480391D}"/>
              </a:ext>
            </a:extLst>
          </p:cNvPr>
          <p:cNvSpPr/>
          <p:nvPr/>
        </p:nvSpPr>
        <p:spPr>
          <a:xfrm rot="5400000">
            <a:off x="71953" y="-72874"/>
            <a:ext cx="580786" cy="724693"/>
          </a:xfrm>
          <a:prstGeom prst="rtTriangle">
            <a:avLst/>
          </a:prstGeom>
          <a:solidFill>
            <a:srgbClr val="317D91"/>
          </a:solidFill>
          <a:ln>
            <a:solidFill>
              <a:srgbClr val="317D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3D7E07-0FDD-602F-1398-C096B71B780D}"/>
              </a:ext>
            </a:extLst>
          </p:cNvPr>
          <p:cNvSpPr/>
          <p:nvPr/>
        </p:nvSpPr>
        <p:spPr>
          <a:xfrm>
            <a:off x="11004974" y="6437567"/>
            <a:ext cx="432000" cy="432000"/>
          </a:xfrm>
          <a:prstGeom prst="rect">
            <a:avLst/>
          </a:prstGeom>
          <a:solidFill>
            <a:srgbClr val="327D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71A782F-1A1E-3A9B-DD83-346A5F9F45E7}"/>
              </a:ext>
            </a:extLst>
          </p:cNvPr>
          <p:cNvSpPr txBox="1">
            <a:spLocks/>
          </p:cNvSpPr>
          <p:nvPr/>
        </p:nvSpPr>
        <p:spPr>
          <a:xfrm>
            <a:off x="10918373" y="6529316"/>
            <a:ext cx="58017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97E33C07-BB33-2A48-9ECE-941491DC9AFB}" type="slidenum">
              <a:rPr lang="en-FI" sz="1200" b="1" smtClean="0">
                <a:solidFill>
                  <a:schemeClr val="bg1"/>
                </a:solidFill>
              </a:rPr>
              <a:pPr algn="r"/>
              <a:t>20</a:t>
            </a:fld>
            <a:r>
              <a:rPr lang="en-FI" sz="1200" b="1" dirty="0">
                <a:solidFill>
                  <a:schemeClr val="bg1"/>
                </a:solidFill>
              </a:rPr>
              <a:t>/</a:t>
            </a:r>
            <a:r>
              <a:rPr lang="en-US" sz="1200" b="1" dirty="0">
                <a:solidFill>
                  <a:schemeClr val="bg1"/>
                </a:solidFill>
              </a:rPr>
              <a:t>10</a:t>
            </a:r>
            <a:endParaRPr lang="en-FI" sz="12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953B94-C282-C261-F6BE-89EC644CADDE}"/>
              </a:ext>
            </a:extLst>
          </p:cNvPr>
          <p:cNvSpPr txBox="1"/>
          <p:nvPr/>
        </p:nvSpPr>
        <p:spPr>
          <a:xfrm>
            <a:off x="9249683" y="1251993"/>
            <a:ext cx="2268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Haze</a:t>
            </a:r>
            <a:r>
              <a:rPr lang="en-GB" dirty="0"/>
              <a:t> vs. </a:t>
            </a:r>
            <a:r>
              <a:rPr lang="en-GB" b="1" dirty="0">
                <a:solidFill>
                  <a:schemeClr val="tx1"/>
                </a:solidFill>
              </a:rPr>
              <a:t>clear blue sky</a:t>
            </a:r>
          </a:p>
        </p:txBody>
      </p:sp>
    </p:spTree>
    <p:extLst>
      <p:ext uri="{BB962C8B-B14F-4D97-AF65-F5344CB8AC3E}">
        <p14:creationId xmlns:p14="http://schemas.microsoft.com/office/powerpoint/2010/main" val="3918351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8C19C2A-7C77-5FC3-1B05-42B874773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478" t="26523" r="18505" b="10579"/>
          <a:stretch/>
        </p:blipFill>
        <p:spPr>
          <a:xfrm>
            <a:off x="1998714" y="1093057"/>
            <a:ext cx="8640000" cy="48509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F8197D2-7A2E-40CF-9331-397D5EC6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43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rgbClr val="317D9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China Gigacity </a:t>
            </a:r>
            <a:r>
              <a:rPr lang="en-GB" sz="3200" dirty="0">
                <a:solidFill>
                  <a:srgbClr val="317D9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3200" dirty="0">
                <a:solidFill>
                  <a:srgbClr val="317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Paradigm for other global gigacities </a:t>
            </a:r>
            <a:endParaRPr lang="zh-CN" altLang="en-US" sz="3200" dirty="0">
              <a:solidFill>
                <a:srgbClr val="317D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8684A0A1-BA3E-47A0-8FB6-B700C79D07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478" t="26523" r="18505" b="10579"/>
          <a:stretch/>
        </p:blipFill>
        <p:spPr>
          <a:xfrm>
            <a:off x="1998714" y="1093056"/>
            <a:ext cx="8640000" cy="4850919"/>
          </a:xfrm>
          <a:prstGeom prst="rect">
            <a:avLst/>
          </a:prstGeo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373331FC-BC57-229A-38F9-038773944DFB}"/>
              </a:ext>
            </a:extLst>
          </p:cNvPr>
          <p:cNvSpPr/>
          <p:nvPr/>
        </p:nvSpPr>
        <p:spPr>
          <a:xfrm rot="5400000">
            <a:off x="71953" y="-72874"/>
            <a:ext cx="580786" cy="724693"/>
          </a:xfrm>
          <a:prstGeom prst="rtTriangle">
            <a:avLst/>
          </a:prstGeom>
          <a:solidFill>
            <a:srgbClr val="317D91"/>
          </a:solidFill>
          <a:ln>
            <a:solidFill>
              <a:srgbClr val="317D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781499-032D-5210-9A8F-15B8747D738D}"/>
              </a:ext>
            </a:extLst>
          </p:cNvPr>
          <p:cNvSpPr txBox="1"/>
          <p:nvPr/>
        </p:nvSpPr>
        <p:spPr>
          <a:xfrm>
            <a:off x="201168" y="6343975"/>
            <a:ext cx="11875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DANIEL HOORNWEG and KEVIN POPE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Population predictions for the world’s largest cities in the 21st century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Environment &amp; Urbanization, 2016.</a:t>
            </a:r>
          </a:p>
          <a:p>
            <a:pPr algn="ctr"/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</a:rPr>
              <a:t>journals.sagepub.com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</a:rPr>
              <a:t>doi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/pdf/10.1177/0956247816663557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781041C6-55D5-35D8-C6F8-96FF9A669ED5}"/>
              </a:ext>
            </a:extLst>
          </p:cNvPr>
          <p:cNvSpPr txBox="1"/>
          <p:nvPr/>
        </p:nvSpPr>
        <p:spPr>
          <a:xfrm>
            <a:off x="-1" y="5586926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Knowledge</a:t>
            </a:r>
            <a:r>
              <a:rPr lang="en-GB" sz="2400" dirty="0"/>
              <a:t> for </a:t>
            </a:r>
            <a:r>
              <a:rPr lang="en-GB" sz="2400" b="1" dirty="0">
                <a:solidFill>
                  <a:srgbClr val="C00000"/>
                </a:solidFill>
              </a:rPr>
              <a:t>global</a:t>
            </a:r>
            <a:r>
              <a:rPr lang="en-GB" sz="2400" dirty="0"/>
              <a:t> development, especially </a:t>
            </a:r>
            <a:r>
              <a:rPr lang="en-GB" sz="2400" b="1" dirty="0">
                <a:solidFill>
                  <a:srgbClr val="C00000"/>
                </a:solidFill>
              </a:rPr>
              <a:t>global south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9326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A4BCD7-754C-125E-6D14-9684D6F90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twas.org</a:t>
            </a:r>
            <a:r>
              <a:rPr lang="en-GB" dirty="0"/>
              <a:t>/</a:t>
            </a:r>
            <a:endParaRPr lang="en-FI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3ADECB-6AC3-5F07-5688-3754E96E9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I" dirty="0"/>
              <a:t>The World Academy of Science</a:t>
            </a:r>
          </a:p>
          <a:p>
            <a:r>
              <a:rPr lang="en-FI" dirty="0"/>
              <a:t>Members over 120 different countries</a:t>
            </a:r>
          </a:p>
          <a:p>
            <a:r>
              <a:rPr lang="en-FI" dirty="0"/>
              <a:t>Potential for very big impact in Global Grand Challenges</a:t>
            </a:r>
          </a:p>
          <a:p>
            <a:endParaRPr lang="en-FI" dirty="0"/>
          </a:p>
          <a:p>
            <a:endParaRPr lang="en-FI" dirty="0"/>
          </a:p>
          <a:p>
            <a:r>
              <a:rPr lang="en-FI" dirty="0"/>
              <a:t>Climate expert education (Ph.D. level) with local Universities</a:t>
            </a:r>
          </a:p>
        </p:txBody>
      </p:sp>
    </p:spTree>
    <p:extLst>
      <p:ext uri="{BB962C8B-B14F-4D97-AF65-F5344CB8AC3E}">
        <p14:creationId xmlns:p14="http://schemas.microsoft.com/office/powerpoint/2010/main" val="1025138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31" y="539486"/>
            <a:ext cx="12344262" cy="57790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6863-FC0F-41F6-9F63-741445B8EF71}" type="slidenum">
              <a:rPr lang="en-GB" smtClean="0"/>
              <a:t>23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 rot="19961753">
            <a:off x="4110189" y="3228944"/>
            <a:ext cx="2005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chemeClr val="bg1"/>
                </a:solidFill>
              </a:rPr>
              <a:t>+</a:t>
            </a:r>
            <a:r>
              <a:rPr lang="en-US" sz="2000" b="1" dirty="0">
                <a:solidFill>
                  <a:schemeClr val="bg1"/>
                </a:solidFill>
              </a:rPr>
              <a:t>Nitrates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5E8651-CF2B-9C43-9B9C-DF1D38BD9223}"/>
              </a:ext>
            </a:extLst>
          </p:cNvPr>
          <p:cNvSpPr txBox="1"/>
          <p:nvPr/>
        </p:nvSpPr>
        <p:spPr>
          <a:xfrm>
            <a:off x="3371850" y="114300"/>
            <a:ext cx="43867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400" dirty="0"/>
              <a:t>HAZE 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ED1083-323F-DB44-B4B4-F996440481A5}"/>
              </a:ext>
            </a:extLst>
          </p:cNvPr>
          <p:cNvSpPr txBox="1"/>
          <p:nvPr/>
        </p:nvSpPr>
        <p:spPr>
          <a:xfrm>
            <a:off x="7915275" y="6186488"/>
            <a:ext cx="390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Kulmala et al., 2021, </a:t>
            </a:r>
            <a:r>
              <a:rPr lang="fi-FI" dirty="0" err="1"/>
              <a:t>Faraday</a:t>
            </a:r>
            <a:r>
              <a:rPr lang="fi-FI" dirty="0"/>
              <a:t> </a:t>
            </a:r>
            <a:r>
              <a:rPr lang="fi-FI" dirty="0" err="1"/>
              <a:t>Discussion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4082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17067-1674-3803-D638-8EA98A737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10"/>
          <a:stretch/>
        </p:blipFill>
        <p:spPr>
          <a:xfrm>
            <a:off x="6720263" y="4406122"/>
            <a:ext cx="4064000" cy="2026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F417C7-2815-3BB2-BE44-C7EAC471B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251"/>
          <a:stretch/>
        </p:blipFill>
        <p:spPr>
          <a:xfrm>
            <a:off x="470444" y="4416700"/>
            <a:ext cx="4064000" cy="20208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1DF376-C553-BE63-84DF-63EA7D043CA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D315C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GB" sz="3200" dirty="0">
                <a:solidFill>
                  <a:srgbClr val="317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knowledge gaps 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02A3D144-31C0-2F1E-27F4-C77746D0C52E}"/>
              </a:ext>
            </a:extLst>
          </p:cNvPr>
          <p:cNvSpPr/>
          <p:nvPr/>
        </p:nvSpPr>
        <p:spPr>
          <a:xfrm rot="5400000">
            <a:off x="71953" y="-72874"/>
            <a:ext cx="580786" cy="724693"/>
          </a:xfrm>
          <a:prstGeom prst="rtTriangle">
            <a:avLst/>
          </a:prstGeom>
          <a:solidFill>
            <a:srgbClr val="317D91"/>
          </a:solidFill>
          <a:ln>
            <a:solidFill>
              <a:srgbClr val="317D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CFEA48-3B02-CB6B-B009-8724B78A817F}"/>
              </a:ext>
            </a:extLst>
          </p:cNvPr>
          <p:cNvGrpSpPr/>
          <p:nvPr/>
        </p:nvGrpSpPr>
        <p:grpSpPr>
          <a:xfrm>
            <a:off x="469899" y="1027906"/>
            <a:ext cx="10996332" cy="2871741"/>
            <a:chOff x="469899" y="1027906"/>
            <a:chExt cx="10996332" cy="56592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61919FA-E5E7-ED4C-5217-10486087CD19}"/>
                </a:ext>
              </a:extLst>
            </p:cNvPr>
            <p:cNvGrpSpPr/>
            <p:nvPr/>
          </p:nvGrpSpPr>
          <p:grpSpPr>
            <a:xfrm>
              <a:off x="469899" y="1027906"/>
              <a:ext cx="10996332" cy="5659200"/>
              <a:chOff x="469899" y="1027906"/>
              <a:chExt cx="10996332" cy="565920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1599A90-A886-5888-31DF-6B583E7A9C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69899" y="1027906"/>
                <a:ext cx="10996332" cy="5659200"/>
              </a:xfrm>
              <a:prstGeom prst="rect">
                <a:avLst/>
              </a:prstGeom>
            </p:spPr>
          </p:pic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26D572FD-6EF7-76C6-8DF7-890491BF4E88}"/>
                  </a:ext>
                </a:extLst>
              </p:cNvPr>
              <p:cNvSpPr/>
              <p:nvPr/>
            </p:nvSpPr>
            <p:spPr>
              <a:xfrm>
                <a:off x="1140989" y="2971800"/>
                <a:ext cx="338187" cy="144555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5A5CFD-B886-DBA9-1F6C-6A8C9F81C3B3}"/>
                </a:ext>
              </a:extLst>
            </p:cNvPr>
            <p:cNvSpPr txBox="1"/>
            <p:nvPr/>
          </p:nvSpPr>
          <p:spPr>
            <a:xfrm rot="16200000">
              <a:off x="-1210401" y="3460953"/>
              <a:ext cx="447791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/>
                <a:t>Aerosol particle size in diameter (nm)</a:t>
              </a:r>
            </a:p>
          </p:txBody>
        </p:sp>
      </p:grpSp>
      <p:sp>
        <p:nvSpPr>
          <p:cNvPr id="5" name="Down Arrow 4">
            <a:extLst>
              <a:ext uri="{FF2B5EF4-FFF2-40B4-BE49-F238E27FC236}">
                <a16:creationId xmlns:a16="http://schemas.microsoft.com/office/drawing/2014/main" id="{50972CA4-5F9B-F2E7-B3E1-414448C4BBA9}"/>
              </a:ext>
            </a:extLst>
          </p:cNvPr>
          <p:cNvSpPr/>
          <p:nvPr/>
        </p:nvSpPr>
        <p:spPr>
          <a:xfrm>
            <a:off x="3091543" y="3127829"/>
            <a:ext cx="181428" cy="1224236"/>
          </a:xfrm>
          <a:prstGeom prst="downArrow">
            <a:avLst>
              <a:gd name="adj1" fmla="val 50000"/>
              <a:gd name="adj2" fmla="val 98000"/>
            </a:avLst>
          </a:prstGeom>
          <a:solidFill>
            <a:srgbClr val="317D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EFD4BB7C-2465-EE2D-F3F6-680B7559DB47}"/>
              </a:ext>
            </a:extLst>
          </p:cNvPr>
          <p:cNvSpPr/>
          <p:nvPr/>
        </p:nvSpPr>
        <p:spPr>
          <a:xfrm>
            <a:off x="7497714" y="3123451"/>
            <a:ext cx="181428" cy="1224236"/>
          </a:xfrm>
          <a:prstGeom prst="downArrow">
            <a:avLst>
              <a:gd name="adj1" fmla="val 50000"/>
              <a:gd name="adj2" fmla="val 98000"/>
            </a:avLst>
          </a:prstGeom>
          <a:solidFill>
            <a:srgbClr val="317D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9985F-FFF5-4116-9899-F497813B838E}"/>
              </a:ext>
            </a:extLst>
          </p:cNvPr>
          <p:cNvSpPr txBox="1"/>
          <p:nvPr/>
        </p:nvSpPr>
        <p:spPr>
          <a:xfrm>
            <a:off x="7669765" y="378209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Next 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350992-8999-F65B-DA0D-872517F79C84}"/>
              </a:ext>
            </a:extLst>
          </p:cNvPr>
          <p:cNvSpPr txBox="1"/>
          <p:nvPr/>
        </p:nvSpPr>
        <p:spPr>
          <a:xfrm>
            <a:off x="4866983" y="5301105"/>
            <a:ext cx="17395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chemeClr val="tx1"/>
                </a:solidFill>
              </a:rPr>
              <a:t>Meteorology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B4F4800-A46B-93AE-8FBC-B0CB99B7915D}"/>
              </a:ext>
            </a:extLst>
          </p:cNvPr>
          <p:cNvCxnSpPr>
            <a:cxnSpLocks/>
          </p:cNvCxnSpPr>
          <p:nvPr/>
        </p:nvCxnSpPr>
        <p:spPr>
          <a:xfrm>
            <a:off x="4690808" y="5820229"/>
            <a:ext cx="2029455" cy="0"/>
          </a:xfrm>
          <a:prstGeom prst="straightConnector1">
            <a:avLst/>
          </a:prstGeom>
          <a:ln w="57150">
            <a:solidFill>
              <a:srgbClr val="317D9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E511AF8-1A17-03A4-AC36-83761BEA5914}"/>
              </a:ext>
            </a:extLst>
          </p:cNvPr>
          <p:cNvSpPr txBox="1"/>
          <p:nvPr/>
        </p:nvSpPr>
        <p:spPr>
          <a:xfrm>
            <a:off x="5721767" y="445777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coupling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163B4D-295E-FE0F-B8F6-F9C458A94066}"/>
              </a:ext>
            </a:extLst>
          </p:cNvPr>
          <p:cNvSpPr txBox="1"/>
          <p:nvPr/>
        </p:nvSpPr>
        <p:spPr>
          <a:xfrm>
            <a:off x="10158331" y="4469163"/>
            <a:ext cx="777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b="1" dirty="0"/>
              <a:t>23.2.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7EF502-46F8-9F5B-93BD-007E2B8A08E7}"/>
              </a:ext>
            </a:extLst>
          </p:cNvPr>
          <p:cNvSpPr txBox="1"/>
          <p:nvPr/>
        </p:nvSpPr>
        <p:spPr>
          <a:xfrm>
            <a:off x="3870019" y="4469164"/>
            <a:ext cx="777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b="1" dirty="0"/>
              <a:t>22.2.</a:t>
            </a:r>
          </a:p>
        </p:txBody>
      </p:sp>
      <p:sp>
        <p:nvSpPr>
          <p:cNvPr id="14" name="Up-down Arrow 13">
            <a:extLst>
              <a:ext uri="{FF2B5EF4-FFF2-40B4-BE49-F238E27FC236}">
                <a16:creationId xmlns:a16="http://schemas.microsoft.com/office/drawing/2014/main" id="{02A4D93A-0480-AA08-C5C4-7785FC971106}"/>
              </a:ext>
            </a:extLst>
          </p:cNvPr>
          <p:cNvSpPr/>
          <p:nvPr/>
        </p:nvSpPr>
        <p:spPr>
          <a:xfrm>
            <a:off x="5348408" y="4118009"/>
            <a:ext cx="416859" cy="1048871"/>
          </a:xfrm>
          <a:prstGeom prst="upDownArrow">
            <a:avLst/>
          </a:prstGeom>
          <a:solidFill>
            <a:srgbClr val="317D9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2D08B79-7973-A738-F678-0C99253FB6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03" t="87447" b="-597"/>
          <a:stretch/>
        </p:blipFill>
        <p:spPr>
          <a:xfrm rot="16200000">
            <a:off x="10100111" y="5138789"/>
            <a:ext cx="1955656" cy="352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7A494-5EFC-6C33-A189-1153F6C1FE31}"/>
              </a:ext>
            </a:extLst>
          </p:cNvPr>
          <p:cNvSpPr txBox="1"/>
          <p:nvPr/>
        </p:nvSpPr>
        <p:spPr>
          <a:xfrm>
            <a:off x="11083623" y="6050511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/>
              <a:t>0.0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AA64E6-4B1C-E037-6E62-E4F6F00AAC00}"/>
              </a:ext>
            </a:extLst>
          </p:cNvPr>
          <p:cNvSpPr txBox="1"/>
          <p:nvPr/>
        </p:nvSpPr>
        <p:spPr>
          <a:xfrm rot="16200000">
            <a:off x="11002702" y="5218760"/>
            <a:ext cx="5741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I" dirty="0"/>
              <a:t>AOD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542A93-E6E7-1B40-B3B2-11C49C63DCCE}"/>
              </a:ext>
            </a:extLst>
          </p:cNvPr>
          <p:cNvSpPr txBox="1"/>
          <p:nvPr/>
        </p:nvSpPr>
        <p:spPr>
          <a:xfrm>
            <a:off x="11071830" y="4305441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dirty="0"/>
              <a:t>0.5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9200B9-E361-A361-3F29-05E2DA153EE0}"/>
              </a:ext>
            </a:extLst>
          </p:cNvPr>
          <p:cNvSpPr txBox="1"/>
          <p:nvPr/>
        </p:nvSpPr>
        <p:spPr>
          <a:xfrm>
            <a:off x="685286" y="5990291"/>
            <a:ext cx="378951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/>
              <a:t>Aerosol Optical Depth (AOD, MODIS Satellite)</a:t>
            </a:r>
            <a:endParaRPr lang="en-FI" sz="1300" b="1" dirty="0"/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E8BB2D1B-B700-48B5-B46B-937541021E22}"/>
              </a:ext>
            </a:extLst>
          </p:cNvPr>
          <p:cNvSpPr/>
          <p:nvPr/>
        </p:nvSpPr>
        <p:spPr>
          <a:xfrm>
            <a:off x="11004974" y="6437567"/>
            <a:ext cx="432000" cy="432000"/>
          </a:xfrm>
          <a:prstGeom prst="rect">
            <a:avLst/>
          </a:prstGeom>
          <a:solidFill>
            <a:srgbClr val="327D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b="1" dirty="0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9E22820D-ACA9-49DD-94E2-0242F2F752F8}"/>
              </a:ext>
            </a:extLst>
          </p:cNvPr>
          <p:cNvSpPr txBox="1">
            <a:spLocks/>
          </p:cNvSpPr>
          <p:nvPr/>
        </p:nvSpPr>
        <p:spPr>
          <a:xfrm>
            <a:off x="10918373" y="6529316"/>
            <a:ext cx="58017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97E33C07-BB33-2A48-9ECE-941491DC9AFB}" type="slidenum">
              <a:rPr lang="en-FI" sz="1200" b="1" smtClean="0">
                <a:solidFill>
                  <a:schemeClr val="bg1"/>
                </a:solidFill>
              </a:rPr>
              <a:pPr algn="r"/>
              <a:t>3</a:t>
            </a:fld>
            <a:r>
              <a:rPr lang="en-FI" sz="1200" b="1" dirty="0">
                <a:solidFill>
                  <a:schemeClr val="bg1"/>
                </a:solidFill>
              </a:rPr>
              <a:t>/</a:t>
            </a:r>
            <a:r>
              <a:rPr lang="en-US" sz="1200" b="1" dirty="0">
                <a:solidFill>
                  <a:schemeClr val="bg1"/>
                </a:solidFill>
              </a:rPr>
              <a:t>10</a:t>
            </a:r>
            <a:endParaRPr lang="en-FI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20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EEF33ECE-8EFD-6B5B-E7CB-C9A71480391D}"/>
              </a:ext>
            </a:extLst>
          </p:cNvPr>
          <p:cNvSpPr/>
          <p:nvPr/>
        </p:nvSpPr>
        <p:spPr>
          <a:xfrm rot="5400000">
            <a:off x="71953" y="-72874"/>
            <a:ext cx="580786" cy="724693"/>
          </a:xfrm>
          <a:prstGeom prst="rtTriangle">
            <a:avLst/>
          </a:prstGeom>
          <a:solidFill>
            <a:srgbClr val="317D91"/>
          </a:solidFill>
          <a:ln>
            <a:solidFill>
              <a:srgbClr val="317D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1D96BA-9409-4619-BE9D-5F819A664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"/>
            <a:ext cx="12192000" cy="1224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rgbClr val="317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Challenge - to understand airborne production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B953E9ED-54C4-8C47-A8A9-ED29B1ED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038"/>
          <a:stretch/>
        </p:blipFill>
        <p:spPr>
          <a:xfrm>
            <a:off x="638820" y="837762"/>
            <a:ext cx="10858748" cy="5610539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F0EAB681-EDFD-CC4C-DBAC-EAA7D26465D6}"/>
              </a:ext>
            </a:extLst>
          </p:cNvPr>
          <p:cNvSpPr/>
          <p:nvPr/>
        </p:nvSpPr>
        <p:spPr>
          <a:xfrm>
            <a:off x="5078987" y="4423846"/>
            <a:ext cx="56887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4110BAF3-5B05-5B10-155C-41BC296AFF97}"/>
              </a:ext>
            </a:extLst>
          </p:cNvPr>
          <p:cNvSpPr/>
          <p:nvPr/>
        </p:nvSpPr>
        <p:spPr>
          <a:xfrm>
            <a:off x="5231387" y="4576246"/>
            <a:ext cx="56887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9976D9EB-4B58-A294-7C4C-A0972219889E}"/>
              </a:ext>
            </a:extLst>
          </p:cNvPr>
          <p:cNvSpPr/>
          <p:nvPr/>
        </p:nvSpPr>
        <p:spPr>
          <a:xfrm>
            <a:off x="5383787" y="4456503"/>
            <a:ext cx="56887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7ED3D73-7FF8-44A8-9D55-E3A703254DF0}"/>
              </a:ext>
            </a:extLst>
          </p:cNvPr>
          <p:cNvSpPr/>
          <p:nvPr/>
        </p:nvSpPr>
        <p:spPr>
          <a:xfrm>
            <a:off x="5242273" y="4478274"/>
            <a:ext cx="56887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0E65B8FE-F999-51DC-EA4F-08AB28096D28}"/>
              </a:ext>
            </a:extLst>
          </p:cNvPr>
          <p:cNvSpPr/>
          <p:nvPr/>
        </p:nvSpPr>
        <p:spPr>
          <a:xfrm>
            <a:off x="5296700" y="4325872"/>
            <a:ext cx="56887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C1FD4869-0933-039C-B19A-60FCD2A4C8D1}"/>
              </a:ext>
            </a:extLst>
          </p:cNvPr>
          <p:cNvSpPr/>
          <p:nvPr/>
        </p:nvSpPr>
        <p:spPr>
          <a:xfrm>
            <a:off x="5198731" y="4347648"/>
            <a:ext cx="56887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860AA232-6005-036C-CB40-11EA49C4C4EB}"/>
              </a:ext>
            </a:extLst>
          </p:cNvPr>
          <p:cNvSpPr/>
          <p:nvPr/>
        </p:nvSpPr>
        <p:spPr>
          <a:xfrm>
            <a:off x="5100759" y="4314988"/>
            <a:ext cx="56887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CDC4662E-58B3-AFBC-E7B8-AF2B90627774}"/>
              </a:ext>
            </a:extLst>
          </p:cNvPr>
          <p:cNvSpPr/>
          <p:nvPr/>
        </p:nvSpPr>
        <p:spPr>
          <a:xfrm>
            <a:off x="5438215" y="4325874"/>
            <a:ext cx="56887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0A867506-412D-6CAE-C072-CD6AB529A2C4}"/>
              </a:ext>
            </a:extLst>
          </p:cNvPr>
          <p:cNvSpPr/>
          <p:nvPr/>
        </p:nvSpPr>
        <p:spPr>
          <a:xfrm>
            <a:off x="5264044" y="4195243"/>
            <a:ext cx="56887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DFAE7E8A-EE9C-6A6D-4CE0-DF174CC599D3}"/>
              </a:ext>
            </a:extLst>
          </p:cNvPr>
          <p:cNvSpPr/>
          <p:nvPr/>
        </p:nvSpPr>
        <p:spPr>
          <a:xfrm>
            <a:off x="5383787" y="4554477"/>
            <a:ext cx="56887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6594A4A3-28F6-4B7C-F526-88777BEFE1E3}"/>
              </a:ext>
            </a:extLst>
          </p:cNvPr>
          <p:cNvSpPr/>
          <p:nvPr/>
        </p:nvSpPr>
        <p:spPr>
          <a:xfrm>
            <a:off x="5383787" y="4162591"/>
            <a:ext cx="56887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AD136D45-2374-ED06-74EA-C6E22027CCF6}"/>
              </a:ext>
            </a:extLst>
          </p:cNvPr>
          <p:cNvSpPr/>
          <p:nvPr/>
        </p:nvSpPr>
        <p:spPr>
          <a:xfrm>
            <a:off x="5536187" y="4500047"/>
            <a:ext cx="56887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E5D86A8A-B535-9C4D-7FFB-E1B88FAC93BD}"/>
              </a:ext>
            </a:extLst>
          </p:cNvPr>
          <p:cNvSpPr/>
          <p:nvPr/>
        </p:nvSpPr>
        <p:spPr>
          <a:xfrm>
            <a:off x="5536187" y="4227904"/>
            <a:ext cx="56887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CFD94476-19AC-B72D-807D-D80638655D2E}"/>
              </a:ext>
            </a:extLst>
          </p:cNvPr>
          <p:cNvSpPr/>
          <p:nvPr/>
        </p:nvSpPr>
        <p:spPr>
          <a:xfrm>
            <a:off x="5536187" y="4358534"/>
            <a:ext cx="56887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8C913727-9140-A255-ABB3-72A9B63207AA}"/>
              </a:ext>
            </a:extLst>
          </p:cNvPr>
          <p:cNvSpPr/>
          <p:nvPr/>
        </p:nvSpPr>
        <p:spPr>
          <a:xfrm>
            <a:off x="5666815" y="4314991"/>
            <a:ext cx="56887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C98946DB-DC1E-4FAF-4DE0-D7B95ED93B8E}"/>
              </a:ext>
            </a:extLst>
          </p:cNvPr>
          <p:cNvSpPr/>
          <p:nvPr/>
        </p:nvSpPr>
        <p:spPr>
          <a:xfrm>
            <a:off x="5677701" y="4445619"/>
            <a:ext cx="56887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68F79A36-2967-7C13-9F32-9BBC8CAF35C5}"/>
              </a:ext>
            </a:extLst>
          </p:cNvPr>
          <p:cNvSpPr/>
          <p:nvPr/>
        </p:nvSpPr>
        <p:spPr>
          <a:xfrm>
            <a:off x="5786558" y="4369419"/>
            <a:ext cx="56887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7A0BD634-E848-B5F5-C3B1-0331E911033A}"/>
              </a:ext>
            </a:extLst>
          </p:cNvPr>
          <p:cNvSpPr/>
          <p:nvPr/>
        </p:nvSpPr>
        <p:spPr>
          <a:xfrm>
            <a:off x="3191834" y="4271451"/>
            <a:ext cx="138265" cy="15239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DDC8224F-6755-ABD9-9585-AED324FDB67E}"/>
              </a:ext>
            </a:extLst>
          </p:cNvPr>
          <p:cNvSpPr/>
          <p:nvPr/>
        </p:nvSpPr>
        <p:spPr>
          <a:xfrm>
            <a:off x="3386842" y="4088917"/>
            <a:ext cx="224712" cy="22607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0387C51D-6CAF-4C5F-569C-24D0687084B8}"/>
              </a:ext>
            </a:extLst>
          </p:cNvPr>
          <p:cNvSpPr/>
          <p:nvPr/>
        </p:nvSpPr>
        <p:spPr>
          <a:xfrm>
            <a:off x="3333108" y="4412386"/>
            <a:ext cx="85325" cy="8766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C87824CD-472C-8ADF-53E7-41E28BDC99D2}"/>
              </a:ext>
            </a:extLst>
          </p:cNvPr>
          <p:cNvSpPr/>
          <p:nvPr/>
        </p:nvSpPr>
        <p:spPr>
          <a:xfrm>
            <a:off x="3637216" y="4228908"/>
            <a:ext cx="223210" cy="2280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D56BC6BD-8F45-37C1-C05A-DCD4791CC529}"/>
              </a:ext>
            </a:extLst>
          </p:cNvPr>
          <p:cNvSpPr/>
          <p:nvPr/>
        </p:nvSpPr>
        <p:spPr>
          <a:xfrm>
            <a:off x="3160566" y="4575873"/>
            <a:ext cx="82258" cy="6250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B9F65F6A-E2B0-2889-8F9E-430F7823E14A}"/>
              </a:ext>
            </a:extLst>
          </p:cNvPr>
          <p:cNvSpPr/>
          <p:nvPr/>
        </p:nvSpPr>
        <p:spPr>
          <a:xfrm>
            <a:off x="3397592" y="4620828"/>
            <a:ext cx="138265" cy="15239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E113EE8C-7202-02CE-0CAC-6EEAB1CFD750}"/>
              </a:ext>
            </a:extLst>
          </p:cNvPr>
          <p:cNvSpPr/>
          <p:nvPr/>
        </p:nvSpPr>
        <p:spPr>
          <a:xfrm>
            <a:off x="3007721" y="4461810"/>
            <a:ext cx="105383" cy="9259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666B1CC3-9F87-E931-F958-4FDDA99F4341}"/>
              </a:ext>
            </a:extLst>
          </p:cNvPr>
          <p:cNvSpPr/>
          <p:nvPr/>
        </p:nvSpPr>
        <p:spPr>
          <a:xfrm>
            <a:off x="3518971" y="4401520"/>
            <a:ext cx="138265" cy="15239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80A9FC28-2C25-4DD6-A4E8-2C07202341BD}"/>
              </a:ext>
            </a:extLst>
          </p:cNvPr>
          <p:cNvSpPr txBox="1"/>
          <p:nvPr/>
        </p:nvSpPr>
        <p:spPr>
          <a:xfrm>
            <a:off x="5157646" y="3806354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gases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280A2B2B-15B8-D400-53E0-8F2781BCD437}"/>
              </a:ext>
            </a:extLst>
          </p:cNvPr>
          <p:cNvSpPr/>
          <p:nvPr/>
        </p:nvSpPr>
        <p:spPr>
          <a:xfrm>
            <a:off x="3660865" y="4614210"/>
            <a:ext cx="105383" cy="9259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1FDABF1A-CFF8-B623-10C5-70AF5A90C88B}"/>
              </a:ext>
            </a:extLst>
          </p:cNvPr>
          <p:cNvSpPr txBox="1"/>
          <p:nvPr/>
        </p:nvSpPr>
        <p:spPr>
          <a:xfrm>
            <a:off x="2089716" y="4141362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aerosol</a:t>
            </a:r>
          </a:p>
          <a:p>
            <a:r>
              <a:rPr lang="en-GB" b="1" i="1" dirty="0"/>
              <a:t>particles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373C652F-C981-AFA5-2F53-49B38F16B938}"/>
              </a:ext>
            </a:extLst>
          </p:cNvPr>
          <p:cNvGrpSpPr/>
          <p:nvPr/>
        </p:nvGrpSpPr>
        <p:grpSpPr>
          <a:xfrm>
            <a:off x="4004237" y="1020278"/>
            <a:ext cx="7419464" cy="5362359"/>
            <a:chOff x="4003759" y="1219603"/>
            <a:chExt cx="7419464" cy="4932994"/>
          </a:xfrm>
          <a:solidFill>
            <a:srgbClr val="000000">
              <a:alpha val="10588"/>
            </a:srgbClr>
          </a:solidFill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85054F2D-F58E-48BE-E382-D54A35D80ACC}"/>
                </a:ext>
              </a:extLst>
            </p:cNvPr>
            <p:cNvSpPr/>
            <p:nvPr/>
          </p:nvSpPr>
          <p:spPr>
            <a:xfrm>
              <a:off x="7656826" y="1219603"/>
              <a:ext cx="3766397" cy="49329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Triangle 150">
              <a:extLst>
                <a:ext uri="{FF2B5EF4-FFF2-40B4-BE49-F238E27FC236}">
                  <a16:creationId xmlns:a16="http://schemas.microsoft.com/office/drawing/2014/main" id="{A97D1D45-C491-1164-B8FA-FB2307E72B7F}"/>
                </a:ext>
              </a:extLst>
            </p:cNvPr>
            <p:cNvSpPr/>
            <p:nvPr/>
          </p:nvSpPr>
          <p:spPr>
            <a:xfrm rot="10800000">
              <a:off x="4003759" y="1222851"/>
              <a:ext cx="3652352" cy="492974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E7898B66-787E-EB00-5995-EE38EEAA8792}"/>
              </a:ext>
            </a:extLst>
          </p:cNvPr>
          <p:cNvCxnSpPr>
            <a:cxnSpLocks/>
          </p:cNvCxnSpPr>
          <p:nvPr/>
        </p:nvCxnSpPr>
        <p:spPr>
          <a:xfrm>
            <a:off x="6062228" y="4381393"/>
            <a:ext cx="1252972" cy="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Oval 153">
            <a:extLst>
              <a:ext uri="{FF2B5EF4-FFF2-40B4-BE49-F238E27FC236}">
                <a16:creationId xmlns:a16="http://schemas.microsoft.com/office/drawing/2014/main" id="{EB9355DC-137F-EADC-0F3A-7CE9B3D951F0}"/>
              </a:ext>
            </a:extLst>
          </p:cNvPr>
          <p:cNvSpPr/>
          <p:nvPr/>
        </p:nvSpPr>
        <p:spPr>
          <a:xfrm>
            <a:off x="7839096" y="4227909"/>
            <a:ext cx="138265" cy="15239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A1A11085-4B5E-A5E5-F9EE-21294E1834C6}"/>
              </a:ext>
            </a:extLst>
          </p:cNvPr>
          <p:cNvSpPr/>
          <p:nvPr/>
        </p:nvSpPr>
        <p:spPr>
          <a:xfrm>
            <a:off x="7960275" y="3935242"/>
            <a:ext cx="224712" cy="22607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A1EB0F37-0784-4CD6-68A9-9B4A1B2B358C}"/>
              </a:ext>
            </a:extLst>
          </p:cNvPr>
          <p:cNvSpPr/>
          <p:nvPr/>
        </p:nvSpPr>
        <p:spPr>
          <a:xfrm>
            <a:off x="8015145" y="4385606"/>
            <a:ext cx="105383" cy="9259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5676C720-F120-F8AC-858C-CB43FDD0DFA3}"/>
              </a:ext>
            </a:extLst>
          </p:cNvPr>
          <p:cNvSpPr/>
          <p:nvPr/>
        </p:nvSpPr>
        <p:spPr>
          <a:xfrm>
            <a:off x="8256097" y="4011759"/>
            <a:ext cx="224712" cy="22607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3E0E9114-03FB-B9DF-6772-4B5E73DF5A46}"/>
              </a:ext>
            </a:extLst>
          </p:cNvPr>
          <p:cNvSpPr/>
          <p:nvPr/>
        </p:nvSpPr>
        <p:spPr>
          <a:xfrm>
            <a:off x="8133010" y="4249679"/>
            <a:ext cx="138265" cy="15239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6A745786-8713-2BEC-48DB-2D84E2E548EE}"/>
              </a:ext>
            </a:extLst>
          </p:cNvPr>
          <p:cNvSpPr/>
          <p:nvPr/>
        </p:nvSpPr>
        <p:spPr>
          <a:xfrm>
            <a:off x="7621382" y="4380310"/>
            <a:ext cx="88515" cy="8925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59EBD4E3-B4A1-8692-BE36-1FC9BE26E2EE}"/>
              </a:ext>
            </a:extLst>
          </p:cNvPr>
          <p:cNvSpPr/>
          <p:nvPr/>
        </p:nvSpPr>
        <p:spPr>
          <a:xfrm>
            <a:off x="7773782" y="4532710"/>
            <a:ext cx="88515" cy="8925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9116677B-6766-413C-3C6A-3EB3F5B71FEE}"/>
              </a:ext>
            </a:extLst>
          </p:cNvPr>
          <p:cNvSpPr/>
          <p:nvPr/>
        </p:nvSpPr>
        <p:spPr>
          <a:xfrm>
            <a:off x="7752011" y="4119052"/>
            <a:ext cx="45719" cy="7619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24AE4D71-1880-C144-96C1-02372FE0039B}"/>
              </a:ext>
            </a:extLst>
          </p:cNvPr>
          <p:cNvSpPr/>
          <p:nvPr/>
        </p:nvSpPr>
        <p:spPr>
          <a:xfrm>
            <a:off x="7762898" y="4369421"/>
            <a:ext cx="45719" cy="7619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1B896A35-9B31-21F5-508D-BAC47BED907A}"/>
              </a:ext>
            </a:extLst>
          </p:cNvPr>
          <p:cNvSpPr/>
          <p:nvPr/>
        </p:nvSpPr>
        <p:spPr>
          <a:xfrm>
            <a:off x="7654040" y="4271452"/>
            <a:ext cx="45719" cy="7619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E931E63D-16FF-6A83-CD05-4D45DE27246B}"/>
              </a:ext>
            </a:extLst>
          </p:cNvPr>
          <p:cNvSpPr/>
          <p:nvPr/>
        </p:nvSpPr>
        <p:spPr>
          <a:xfrm>
            <a:off x="7523412" y="4271452"/>
            <a:ext cx="45719" cy="7619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9CACE978-60FC-B3BE-72E5-B5235E5AC072}"/>
              </a:ext>
            </a:extLst>
          </p:cNvPr>
          <p:cNvSpPr/>
          <p:nvPr/>
        </p:nvSpPr>
        <p:spPr>
          <a:xfrm>
            <a:off x="7643154" y="4151708"/>
            <a:ext cx="45719" cy="7619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8912ADC5-E020-41A1-9FE8-D60097EFDF11}"/>
              </a:ext>
            </a:extLst>
          </p:cNvPr>
          <p:cNvSpPr/>
          <p:nvPr/>
        </p:nvSpPr>
        <p:spPr>
          <a:xfrm>
            <a:off x="7917173" y="4429149"/>
            <a:ext cx="105383" cy="9259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CE79D15C-3A56-345D-8691-075B61CE037B}"/>
              </a:ext>
            </a:extLst>
          </p:cNvPr>
          <p:cNvSpPr/>
          <p:nvPr/>
        </p:nvSpPr>
        <p:spPr>
          <a:xfrm>
            <a:off x="8285410" y="4402079"/>
            <a:ext cx="138265" cy="15239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CBE320A0-C79E-D135-BA59-B308F76D02EB}"/>
              </a:ext>
            </a:extLst>
          </p:cNvPr>
          <p:cNvSpPr/>
          <p:nvPr/>
        </p:nvSpPr>
        <p:spPr>
          <a:xfrm>
            <a:off x="8426923" y="4282337"/>
            <a:ext cx="138265" cy="15239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F8930A0D-D981-7F0A-CCE5-5ABADB3A69FA}"/>
              </a:ext>
            </a:extLst>
          </p:cNvPr>
          <p:cNvSpPr/>
          <p:nvPr/>
        </p:nvSpPr>
        <p:spPr>
          <a:xfrm>
            <a:off x="8167545" y="4538006"/>
            <a:ext cx="105383" cy="9259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97219111-C89B-9F3D-ED22-2153FD6AD1C5}"/>
              </a:ext>
            </a:extLst>
          </p:cNvPr>
          <p:cNvSpPr/>
          <p:nvPr/>
        </p:nvSpPr>
        <p:spPr>
          <a:xfrm>
            <a:off x="8550011" y="3946444"/>
            <a:ext cx="224712" cy="22607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61E8DACA-6C7D-94D2-F57E-4B45D877785D}"/>
              </a:ext>
            </a:extLst>
          </p:cNvPr>
          <p:cNvSpPr/>
          <p:nvPr/>
        </p:nvSpPr>
        <p:spPr>
          <a:xfrm>
            <a:off x="7490755" y="4434738"/>
            <a:ext cx="45719" cy="7619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42B68589-E1B1-8D6D-A0CD-6FBD2E86C179}"/>
              </a:ext>
            </a:extLst>
          </p:cNvPr>
          <p:cNvSpPr/>
          <p:nvPr/>
        </p:nvSpPr>
        <p:spPr>
          <a:xfrm>
            <a:off x="7675812" y="4423852"/>
            <a:ext cx="45719" cy="7619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6B08252B-479C-529F-DE1E-4F8B3064636F}"/>
              </a:ext>
            </a:extLst>
          </p:cNvPr>
          <p:cNvSpPr txBox="1"/>
          <p:nvPr/>
        </p:nvSpPr>
        <p:spPr>
          <a:xfrm>
            <a:off x="8882558" y="4044193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aerosol</a:t>
            </a:r>
          </a:p>
          <a:p>
            <a:r>
              <a:rPr lang="en-GB" b="1" i="1" dirty="0"/>
              <a:t>particles</a:t>
            </a: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722C6D31-6E24-975B-53E3-61F22E158339}"/>
              </a:ext>
            </a:extLst>
          </p:cNvPr>
          <p:cNvSpPr/>
          <p:nvPr/>
        </p:nvSpPr>
        <p:spPr>
          <a:xfrm>
            <a:off x="8288772" y="3707031"/>
            <a:ext cx="224712" cy="22607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1D67F081-745B-B006-177F-37C3B46B38A0}"/>
              </a:ext>
            </a:extLst>
          </p:cNvPr>
          <p:cNvSpPr/>
          <p:nvPr/>
        </p:nvSpPr>
        <p:spPr>
          <a:xfrm>
            <a:off x="7960717" y="4559779"/>
            <a:ext cx="105383" cy="9259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F1C8677E-C4AB-1FA2-F660-32625C52A81E}"/>
              </a:ext>
            </a:extLst>
          </p:cNvPr>
          <p:cNvSpPr/>
          <p:nvPr/>
        </p:nvSpPr>
        <p:spPr>
          <a:xfrm>
            <a:off x="8579323" y="4434737"/>
            <a:ext cx="138265" cy="15239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12CCE75-7478-3615-4F28-D1F6E444103A}"/>
              </a:ext>
            </a:extLst>
          </p:cNvPr>
          <p:cNvSpPr/>
          <p:nvPr/>
        </p:nvSpPr>
        <p:spPr>
          <a:xfrm>
            <a:off x="8668288" y="4298520"/>
            <a:ext cx="105383" cy="9259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D4172D-A0BA-F203-0A77-C762D3EDC019}"/>
              </a:ext>
            </a:extLst>
          </p:cNvPr>
          <p:cNvSpPr/>
          <p:nvPr/>
        </p:nvSpPr>
        <p:spPr>
          <a:xfrm>
            <a:off x="11004974" y="6437567"/>
            <a:ext cx="432000" cy="432000"/>
          </a:xfrm>
          <a:prstGeom prst="rect">
            <a:avLst/>
          </a:prstGeom>
          <a:solidFill>
            <a:srgbClr val="327D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b="1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6D207311-6506-BBBC-2E1C-32959D72E6CF}"/>
              </a:ext>
            </a:extLst>
          </p:cNvPr>
          <p:cNvSpPr txBox="1">
            <a:spLocks/>
          </p:cNvSpPr>
          <p:nvPr/>
        </p:nvSpPr>
        <p:spPr>
          <a:xfrm>
            <a:off x="10918373" y="6529316"/>
            <a:ext cx="580179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97E33C07-BB33-2A48-9ECE-941491DC9AFB}" type="slidenum">
              <a:rPr lang="en-FI" sz="1200" b="1" smtClean="0">
                <a:solidFill>
                  <a:schemeClr val="bg1"/>
                </a:solidFill>
              </a:rPr>
              <a:pPr algn="r"/>
              <a:t>4</a:t>
            </a:fld>
            <a:r>
              <a:rPr lang="en-FI" sz="1200" b="1" dirty="0">
                <a:solidFill>
                  <a:schemeClr val="bg1"/>
                </a:solidFill>
              </a:rPr>
              <a:t>/</a:t>
            </a:r>
            <a:r>
              <a:rPr lang="en-US" sz="1200" b="1" dirty="0">
                <a:solidFill>
                  <a:schemeClr val="bg1"/>
                </a:solidFill>
              </a:rPr>
              <a:t>10</a:t>
            </a:r>
            <a:endParaRPr lang="en-FI" sz="1200" b="1" dirty="0">
              <a:solidFill>
                <a:schemeClr val="bg1"/>
              </a:solidFill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39434D2-8ADA-9918-FE21-71A3CE43AF74}"/>
              </a:ext>
            </a:extLst>
          </p:cNvPr>
          <p:cNvSpPr txBox="1"/>
          <p:nvPr/>
        </p:nvSpPr>
        <p:spPr>
          <a:xfrm>
            <a:off x="1715568" y="1459764"/>
            <a:ext cx="3425578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schemeClr val="bg1"/>
                </a:solidFill>
              </a:rPr>
              <a:t>Direct emission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straightforward to cut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F47A214E-3690-134F-62A4-5639580CFE9D}"/>
              </a:ext>
            </a:extLst>
          </p:cNvPr>
          <p:cNvSpPr txBox="1"/>
          <p:nvPr/>
        </p:nvSpPr>
        <p:spPr>
          <a:xfrm>
            <a:off x="5260140" y="1364035"/>
            <a:ext cx="6238412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>
                <a:solidFill>
                  <a:schemeClr val="bg1"/>
                </a:solidFill>
              </a:rPr>
              <a:t>Airborne production</a:t>
            </a:r>
          </a:p>
          <a:p>
            <a:pPr marL="342900" lvl="2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often dominating but difficult to master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very non-linear processes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complex coupling with meteorology &amp; climate</a:t>
            </a:r>
          </a:p>
        </p:txBody>
      </p:sp>
    </p:spTree>
    <p:extLst>
      <p:ext uri="{BB962C8B-B14F-4D97-AF65-F5344CB8AC3E}">
        <p14:creationId xmlns:p14="http://schemas.microsoft.com/office/powerpoint/2010/main" val="230485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3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3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3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3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3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3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3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3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3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3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3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3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3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3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3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3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3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3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3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3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3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3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3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3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3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3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/>
      <p:bldP spid="174" grpId="0" animBg="1"/>
      <p:bldP spid="175" grpId="0" animBg="1"/>
      <p:bldP spid="176" grpId="0" animBg="1"/>
      <p:bldP spid="177" grpId="0" animBg="1"/>
      <p:bldP spid="1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mages.clipartpanda.com/industry-clipart-0511-1012-2713-0003_Industrial_Factory_with_Smokestacks_clipart_image.jpg">
            <a:extLst>
              <a:ext uri="{FF2B5EF4-FFF2-40B4-BE49-F238E27FC236}">
                <a16:creationId xmlns:a16="http://schemas.microsoft.com/office/drawing/2014/main" id="{5513E1D7-4395-0A45-87CF-A1A6298502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80" y="4350320"/>
            <a:ext cx="1655069" cy="86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BBFD42-3633-654C-A9E8-CCBCA10DB1A2}"/>
              </a:ext>
            </a:extLst>
          </p:cNvPr>
          <p:cNvSpPr txBox="1"/>
          <p:nvPr/>
        </p:nvSpPr>
        <p:spPr>
          <a:xfrm>
            <a:off x="5742577" y="4271325"/>
            <a:ext cx="599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latin typeface="+mj-lt"/>
              </a:rPr>
              <a:t>SO</a:t>
            </a:r>
            <a:r>
              <a:rPr lang="fi-FI" sz="1200" b="1" baseline="-25000" dirty="0">
                <a:latin typeface="+mj-lt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49B80-1FA1-6842-8D75-399900268E2B}"/>
              </a:ext>
            </a:extLst>
          </p:cNvPr>
          <p:cNvSpPr txBox="1"/>
          <p:nvPr/>
        </p:nvSpPr>
        <p:spPr>
          <a:xfrm>
            <a:off x="5357723" y="4431623"/>
            <a:ext cx="618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latin typeface="+mj-lt"/>
              </a:rPr>
              <a:t>DMA</a:t>
            </a:r>
            <a:endParaRPr lang="fi-FI" sz="1200" b="1" baseline="-250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8F68C-55A1-E14E-AF4C-89ABB4467AE1}"/>
              </a:ext>
            </a:extLst>
          </p:cNvPr>
          <p:cNvSpPr txBox="1"/>
          <p:nvPr/>
        </p:nvSpPr>
        <p:spPr>
          <a:xfrm>
            <a:off x="6272804" y="4213257"/>
            <a:ext cx="711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latin typeface="+mj-lt"/>
              </a:rPr>
              <a:t>VOCs</a:t>
            </a:r>
            <a:endParaRPr lang="fi-FI" sz="1200" b="1" baseline="-25000" dirty="0">
              <a:latin typeface="+mj-lt"/>
            </a:endParaRPr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71667498-A88B-CA46-A919-563C214D5BE7}"/>
              </a:ext>
            </a:extLst>
          </p:cNvPr>
          <p:cNvSpPr/>
          <p:nvPr/>
        </p:nvSpPr>
        <p:spPr>
          <a:xfrm>
            <a:off x="6109830" y="3777516"/>
            <a:ext cx="183952" cy="523222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093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E234A467-6759-BB46-B5E9-7D8C71AF7F9E}"/>
              </a:ext>
            </a:extLst>
          </p:cNvPr>
          <p:cNvSpPr/>
          <p:nvPr/>
        </p:nvSpPr>
        <p:spPr>
          <a:xfrm>
            <a:off x="5562928" y="3899898"/>
            <a:ext cx="179648" cy="403210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093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74A5A0FD-1587-0943-A9BA-C372B93712C1}"/>
              </a:ext>
            </a:extLst>
          </p:cNvPr>
          <p:cNvSpPr/>
          <p:nvPr/>
        </p:nvSpPr>
        <p:spPr>
          <a:xfrm>
            <a:off x="3174321" y="3633519"/>
            <a:ext cx="6163577" cy="2729377"/>
          </a:xfrm>
          <a:prstGeom prst="arc">
            <a:avLst>
              <a:gd name="adj1" fmla="val 10905837"/>
              <a:gd name="adj2" fmla="val 64448"/>
            </a:avLst>
          </a:prstGeom>
          <a:ln w="25400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 sz="1093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734F6715-873C-4040-A140-67C5E8FC83B0}"/>
              </a:ext>
            </a:extLst>
          </p:cNvPr>
          <p:cNvSpPr/>
          <p:nvPr/>
        </p:nvSpPr>
        <p:spPr>
          <a:xfrm>
            <a:off x="3174321" y="3382320"/>
            <a:ext cx="6163577" cy="3024046"/>
          </a:xfrm>
          <a:prstGeom prst="arc">
            <a:avLst>
              <a:gd name="adj1" fmla="val 10668397"/>
              <a:gd name="adj2" fmla="val 64448"/>
            </a:avLst>
          </a:prstGeom>
          <a:ln w="25400" cmpd="sng">
            <a:solidFill>
              <a:schemeClr val="accent2"/>
            </a:solidFill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 sz="1093"/>
          </a:p>
        </p:txBody>
      </p:sp>
      <p:sp>
        <p:nvSpPr>
          <p:cNvPr id="34" name="Up Arrow 33">
            <a:extLst>
              <a:ext uri="{FF2B5EF4-FFF2-40B4-BE49-F238E27FC236}">
                <a16:creationId xmlns:a16="http://schemas.microsoft.com/office/drawing/2014/main" id="{9C486FD0-9C23-BB49-BA4D-033AB9AD0DB0}"/>
              </a:ext>
            </a:extLst>
          </p:cNvPr>
          <p:cNvSpPr/>
          <p:nvPr/>
        </p:nvSpPr>
        <p:spPr>
          <a:xfrm rot="16200000">
            <a:off x="4805926" y="3715684"/>
            <a:ext cx="195782" cy="551651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093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C47D44-0711-7B45-9FA3-5A778099271D}"/>
              </a:ext>
            </a:extLst>
          </p:cNvPr>
          <p:cNvSpPr txBox="1"/>
          <p:nvPr/>
        </p:nvSpPr>
        <p:spPr>
          <a:xfrm>
            <a:off x="6903565" y="4312120"/>
            <a:ext cx="92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latin typeface="+mj-lt"/>
              </a:rPr>
              <a:t>Primary particles</a:t>
            </a:r>
            <a:endParaRPr lang="fi-FI" sz="1200" b="1" baseline="-25000" dirty="0">
              <a:latin typeface="+mj-lt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9E5A6F8-BF84-FE41-BEF5-E1CEDC3DC5B9}"/>
              </a:ext>
            </a:extLst>
          </p:cNvPr>
          <p:cNvCxnSpPr>
            <a:cxnSpLocks/>
          </p:cNvCxnSpPr>
          <p:nvPr/>
        </p:nvCxnSpPr>
        <p:spPr>
          <a:xfrm>
            <a:off x="6256107" y="3382322"/>
            <a:ext cx="0" cy="220495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601295E-7211-9841-8EDC-D721AEA723BA}"/>
              </a:ext>
            </a:extLst>
          </p:cNvPr>
          <p:cNvSpPr txBox="1"/>
          <p:nvPr/>
        </p:nvSpPr>
        <p:spPr>
          <a:xfrm>
            <a:off x="4123036" y="4504161"/>
            <a:ext cx="649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latin typeface="+mj-lt"/>
              </a:rPr>
              <a:t>DMA</a:t>
            </a:r>
            <a:endParaRPr lang="fi-FI" sz="1200" b="1" baseline="-25000" dirty="0">
              <a:latin typeface="+mj-l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B7B37D-2119-2244-AC36-7FE05EE7B1E7}"/>
              </a:ext>
            </a:extLst>
          </p:cNvPr>
          <p:cNvSpPr txBox="1"/>
          <p:nvPr/>
        </p:nvSpPr>
        <p:spPr>
          <a:xfrm>
            <a:off x="3659055" y="4565163"/>
            <a:ext cx="523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latin typeface="+mj-lt"/>
              </a:rPr>
              <a:t>NH</a:t>
            </a:r>
            <a:r>
              <a:rPr lang="fi-FI" sz="1200" b="1" baseline="-25000" dirty="0">
                <a:latin typeface="+mj-lt"/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FEB643A-511D-5345-A264-D6FBFA71B479}"/>
              </a:ext>
            </a:extLst>
          </p:cNvPr>
          <p:cNvSpPr txBox="1"/>
          <p:nvPr/>
        </p:nvSpPr>
        <p:spPr>
          <a:xfrm>
            <a:off x="8138002" y="4512961"/>
            <a:ext cx="570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latin typeface="+mj-lt"/>
              </a:rPr>
              <a:t>VOCs</a:t>
            </a:r>
            <a:endParaRPr lang="fi-FI" sz="1200" b="1" baseline="-25000" dirty="0">
              <a:latin typeface="+mj-lt"/>
            </a:endParaRPr>
          </a:p>
        </p:txBody>
      </p:sp>
      <p:pic>
        <p:nvPicPr>
          <p:cNvPr id="64" name="Picture 6" descr="cow%20clipart">
            <a:extLst>
              <a:ext uri="{FF2B5EF4-FFF2-40B4-BE49-F238E27FC236}">
                <a16:creationId xmlns:a16="http://schemas.microsoft.com/office/drawing/2014/main" id="{5D31EDC1-F1B8-844C-863A-E18C0C862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442" y="4912357"/>
            <a:ext cx="470351" cy="32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463B9AE-4D09-654A-BF34-26227C5F3D8C}"/>
              </a:ext>
            </a:extLst>
          </p:cNvPr>
          <p:cNvSpPr/>
          <p:nvPr/>
        </p:nvSpPr>
        <p:spPr>
          <a:xfrm>
            <a:off x="2362245" y="2494414"/>
            <a:ext cx="640702" cy="337208"/>
          </a:xfrm>
          <a:prstGeom prst="ellipse">
            <a:avLst/>
          </a:prstGeom>
          <a:noFill/>
          <a:ln w="3175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93"/>
          </a:p>
        </p:txBody>
      </p:sp>
      <p:sp>
        <p:nvSpPr>
          <p:cNvPr id="46" name="Up Arrow 45">
            <a:extLst>
              <a:ext uri="{FF2B5EF4-FFF2-40B4-BE49-F238E27FC236}">
                <a16:creationId xmlns:a16="http://schemas.microsoft.com/office/drawing/2014/main" id="{B167E153-58E7-A14A-9F52-6BF5BF81FE90}"/>
              </a:ext>
            </a:extLst>
          </p:cNvPr>
          <p:cNvSpPr/>
          <p:nvPr/>
        </p:nvSpPr>
        <p:spPr>
          <a:xfrm>
            <a:off x="6893121" y="3893618"/>
            <a:ext cx="179648" cy="403210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093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7" name="Up Arrow 46">
            <a:extLst>
              <a:ext uri="{FF2B5EF4-FFF2-40B4-BE49-F238E27FC236}">
                <a16:creationId xmlns:a16="http://schemas.microsoft.com/office/drawing/2014/main" id="{5A1B9ECE-09EA-2344-B684-8D37B7D30AFC}"/>
              </a:ext>
            </a:extLst>
          </p:cNvPr>
          <p:cNvSpPr/>
          <p:nvPr/>
        </p:nvSpPr>
        <p:spPr>
          <a:xfrm rot="16200000">
            <a:off x="8185195" y="4588942"/>
            <a:ext cx="195782" cy="551651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093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8" name="Up Arrow 47">
            <a:extLst>
              <a:ext uri="{FF2B5EF4-FFF2-40B4-BE49-F238E27FC236}">
                <a16:creationId xmlns:a16="http://schemas.microsoft.com/office/drawing/2014/main" id="{FE5EBB27-2A5C-6F43-905A-C04ACD7BC553}"/>
              </a:ext>
            </a:extLst>
          </p:cNvPr>
          <p:cNvSpPr/>
          <p:nvPr/>
        </p:nvSpPr>
        <p:spPr>
          <a:xfrm rot="5400000">
            <a:off x="3996841" y="4611980"/>
            <a:ext cx="195782" cy="551651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093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9" name="Up Arrow 48">
            <a:extLst>
              <a:ext uri="{FF2B5EF4-FFF2-40B4-BE49-F238E27FC236}">
                <a16:creationId xmlns:a16="http://schemas.microsoft.com/office/drawing/2014/main" id="{163F6BB5-FA42-0A4D-8914-3051174E8F73}"/>
              </a:ext>
            </a:extLst>
          </p:cNvPr>
          <p:cNvSpPr/>
          <p:nvPr/>
        </p:nvSpPr>
        <p:spPr>
          <a:xfrm rot="5400000">
            <a:off x="7469206" y="3696148"/>
            <a:ext cx="195782" cy="551651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093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0EE63D-75D6-6A4C-AD55-ABEFE92B6FD9}"/>
              </a:ext>
            </a:extLst>
          </p:cNvPr>
          <p:cNvGrpSpPr/>
          <p:nvPr/>
        </p:nvGrpSpPr>
        <p:grpSpPr>
          <a:xfrm>
            <a:off x="1754247" y="1172790"/>
            <a:ext cx="5114543" cy="1964097"/>
            <a:chOff x="-7649" y="403780"/>
            <a:chExt cx="6819391" cy="261879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50B7AFC-6124-0446-A2E5-58E632AB05B9}"/>
                </a:ext>
              </a:extLst>
            </p:cNvPr>
            <p:cNvGrpSpPr/>
            <p:nvPr/>
          </p:nvGrpSpPr>
          <p:grpSpPr>
            <a:xfrm>
              <a:off x="-7649" y="403780"/>
              <a:ext cx="6819391" cy="2618796"/>
              <a:chOff x="-201537" y="71062"/>
              <a:chExt cx="6829703" cy="3008679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B8CE5979-4A53-944D-B7D3-B9B535FB8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1537" y="71062"/>
                <a:ext cx="6829703" cy="3008679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E9FC69-524B-E841-B113-79EE732B98B1}"/>
                  </a:ext>
                </a:extLst>
              </p:cNvPr>
              <p:cNvSpPr txBox="1"/>
              <p:nvPr/>
            </p:nvSpPr>
            <p:spPr>
              <a:xfrm>
                <a:off x="580719" y="1733339"/>
                <a:ext cx="1264496" cy="990075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i-FI" sz="1200" b="1" dirty="0">
                    <a:latin typeface="+mj-lt"/>
                  </a:rPr>
                  <a:t>H</a:t>
                </a:r>
                <a:r>
                  <a:rPr lang="fi-FI" sz="1200" b="1" baseline="-25000" dirty="0">
                    <a:latin typeface="+mj-lt"/>
                  </a:rPr>
                  <a:t>2</a:t>
                </a:r>
                <a:r>
                  <a:rPr lang="fi-FI" sz="1200" b="1" dirty="0">
                    <a:latin typeface="+mj-lt"/>
                  </a:rPr>
                  <a:t>SO</a:t>
                </a:r>
                <a:r>
                  <a:rPr lang="fi-FI" sz="1200" b="1" baseline="-25000" dirty="0">
                    <a:latin typeface="+mj-lt"/>
                  </a:rPr>
                  <a:t>4 </a:t>
                </a:r>
                <a:r>
                  <a:rPr lang="fi-FI" sz="1200" b="1" dirty="0">
                    <a:latin typeface="+mj-lt"/>
                  </a:rPr>
                  <a:t>+ DMA </a:t>
                </a:r>
              </a:p>
              <a:p>
                <a:r>
                  <a:rPr lang="fi-FI" sz="1200" b="1" dirty="0">
                    <a:latin typeface="+mj-lt"/>
                  </a:rPr>
                  <a:t>NH</a:t>
                </a:r>
                <a:r>
                  <a:rPr lang="fi-FI" sz="1200" b="1" baseline="-25000" dirty="0">
                    <a:latin typeface="+mj-lt"/>
                  </a:rPr>
                  <a:t>3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0A1B5A4-D724-4B44-B0E3-EA07B4207950}"/>
                  </a:ext>
                </a:extLst>
              </p:cNvPr>
              <p:cNvSpPr txBox="1"/>
              <p:nvPr/>
            </p:nvSpPr>
            <p:spPr>
              <a:xfrm>
                <a:off x="3292154" y="508932"/>
                <a:ext cx="1825267" cy="42431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i-FI" sz="1200" b="1" dirty="0">
                    <a:latin typeface="+mj-lt"/>
                  </a:rPr>
                  <a:t>&gt; 80 % </a:t>
                </a:r>
                <a:r>
                  <a:rPr lang="fi-FI" sz="1200" b="1" dirty="0" err="1">
                    <a:latin typeface="+mj-lt"/>
                  </a:rPr>
                  <a:t>airborne</a:t>
                </a:r>
                <a:r>
                  <a:rPr lang="fi-FI" sz="1200" b="1" dirty="0">
                    <a:latin typeface="+mj-lt"/>
                  </a:rPr>
                  <a:t> </a:t>
                </a: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E47C262-07CC-2840-AB5F-960EE52C0C51}"/>
                  </a:ext>
                </a:extLst>
              </p:cNvPr>
              <p:cNvSpPr/>
              <p:nvPr/>
            </p:nvSpPr>
            <p:spPr>
              <a:xfrm>
                <a:off x="3428912" y="1144276"/>
                <a:ext cx="1589035" cy="583919"/>
              </a:xfrm>
              <a:prstGeom prst="ellipse">
                <a:avLst/>
              </a:prstGeom>
              <a:noFill/>
              <a:ln w="34925">
                <a:solidFill>
                  <a:schemeClr val="bg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093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374DE7-F102-3840-8CE4-3EE56CB85C24}"/>
                </a:ext>
              </a:extLst>
            </p:cNvPr>
            <p:cNvSpPr/>
            <p:nvPr/>
          </p:nvSpPr>
          <p:spPr>
            <a:xfrm>
              <a:off x="1971927" y="404817"/>
              <a:ext cx="2365495" cy="164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093"/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1BF13EF-2EFF-2F47-B2D0-F7981A696F6B}"/>
              </a:ext>
            </a:extLst>
          </p:cNvPr>
          <p:cNvSpPr/>
          <p:nvPr/>
        </p:nvSpPr>
        <p:spPr>
          <a:xfrm>
            <a:off x="1844145" y="989597"/>
            <a:ext cx="4995547" cy="2202882"/>
          </a:xfrm>
          <a:prstGeom prst="round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93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E230A3-DEE4-B243-80EB-9DCC69513F70}"/>
              </a:ext>
            </a:extLst>
          </p:cNvPr>
          <p:cNvGrpSpPr/>
          <p:nvPr/>
        </p:nvGrpSpPr>
        <p:grpSpPr>
          <a:xfrm>
            <a:off x="7309085" y="1607197"/>
            <a:ext cx="2423657" cy="1529690"/>
            <a:chOff x="7398357" y="1066128"/>
            <a:chExt cx="3231543" cy="2039587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82B26BF-9EE0-D149-99CD-BC6D716D3DFF}"/>
                </a:ext>
              </a:extLst>
            </p:cNvPr>
            <p:cNvSpPr/>
            <p:nvPr/>
          </p:nvSpPr>
          <p:spPr>
            <a:xfrm>
              <a:off x="8786248" y="1449097"/>
              <a:ext cx="1053548" cy="96535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3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B70713B-436E-B14B-9D3E-675009524831}"/>
                </a:ext>
              </a:extLst>
            </p:cNvPr>
            <p:cNvSpPr/>
            <p:nvPr/>
          </p:nvSpPr>
          <p:spPr>
            <a:xfrm>
              <a:off x="8149230" y="2130921"/>
              <a:ext cx="159744" cy="150989"/>
            </a:xfrm>
            <a:prstGeom prst="ellipse">
              <a:avLst/>
            </a:prstGeom>
            <a:solidFill>
              <a:schemeClr val="accent3"/>
            </a:solidFill>
            <a:ln w="635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3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33074E7-3796-B54B-BAE8-B35E5D5EDF26}"/>
                </a:ext>
              </a:extLst>
            </p:cNvPr>
            <p:cNvSpPr/>
            <p:nvPr/>
          </p:nvSpPr>
          <p:spPr>
            <a:xfrm>
              <a:off x="8204825" y="2126578"/>
              <a:ext cx="145406" cy="142629"/>
            </a:xfrm>
            <a:prstGeom prst="ellipse">
              <a:avLst/>
            </a:prstGeom>
            <a:solidFill>
              <a:schemeClr val="accent3"/>
            </a:solidFill>
            <a:ln w="635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3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ED20242-8EF4-0C41-B6D0-9682E94A1E6D}"/>
                </a:ext>
              </a:extLst>
            </p:cNvPr>
            <p:cNvSpPr/>
            <p:nvPr/>
          </p:nvSpPr>
          <p:spPr>
            <a:xfrm>
              <a:off x="8190194" y="2191844"/>
              <a:ext cx="113668" cy="107898"/>
            </a:xfrm>
            <a:prstGeom prst="ellipse">
              <a:avLst/>
            </a:prstGeom>
            <a:solidFill>
              <a:schemeClr val="accent3"/>
            </a:solidFill>
            <a:ln w="635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3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CD92567-9D07-1F42-837B-AE30AD309FEE}"/>
                </a:ext>
              </a:extLst>
            </p:cNvPr>
            <p:cNvSpPr/>
            <p:nvPr/>
          </p:nvSpPr>
          <p:spPr>
            <a:xfrm rot="19528810">
              <a:off x="7987929" y="2315854"/>
              <a:ext cx="147953" cy="147699"/>
            </a:xfrm>
            <a:prstGeom prst="ellipse">
              <a:avLst/>
            </a:prstGeom>
            <a:solidFill>
              <a:schemeClr val="accent3"/>
            </a:solidFill>
            <a:ln w="635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3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4482CF8-B0A2-9949-979D-5A4682636DEA}"/>
                </a:ext>
              </a:extLst>
            </p:cNvPr>
            <p:cNvSpPr/>
            <p:nvPr/>
          </p:nvSpPr>
          <p:spPr>
            <a:xfrm rot="19528810">
              <a:off x="7916744" y="2287432"/>
              <a:ext cx="148411" cy="137400"/>
            </a:xfrm>
            <a:prstGeom prst="ellipse">
              <a:avLst/>
            </a:prstGeom>
            <a:solidFill>
              <a:schemeClr val="accent3"/>
            </a:solidFill>
            <a:ln w="635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3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C2597E8-2DB7-F740-B397-DFB1E90E8866}"/>
                </a:ext>
              </a:extLst>
            </p:cNvPr>
            <p:cNvSpPr/>
            <p:nvPr/>
          </p:nvSpPr>
          <p:spPr>
            <a:xfrm rot="20162528">
              <a:off x="7989244" y="2286781"/>
              <a:ext cx="116019" cy="103943"/>
            </a:xfrm>
            <a:prstGeom prst="ellipse">
              <a:avLst/>
            </a:prstGeom>
            <a:solidFill>
              <a:schemeClr val="accent3"/>
            </a:solidFill>
            <a:ln w="635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3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6025220-6843-9445-9DF0-2E0108F761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3047" y="2107054"/>
              <a:ext cx="370752" cy="14854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B6F9ADB-86F3-D74E-8783-2155B0D434D0}"/>
                </a:ext>
              </a:extLst>
            </p:cNvPr>
            <p:cNvSpPr txBox="1"/>
            <p:nvPr/>
          </p:nvSpPr>
          <p:spPr>
            <a:xfrm>
              <a:off x="7521558" y="1305923"/>
              <a:ext cx="162885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b="1" dirty="0">
                  <a:latin typeface="+mj-lt"/>
                </a:rPr>
                <a:t>Heterogenous</a:t>
              </a:r>
            </a:p>
            <a:p>
              <a:r>
                <a:rPr lang="fi-FI" sz="1200" b="1" dirty="0">
                  <a:latin typeface="+mj-lt"/>
                </a:rPr>
                <a:t>chemistry </a:t>
              </a:r>
              <a:endParaRPr lang="fi-FI" sz="1200" b="1" baseline="-25000" dirty="0">
                <a:latin typeface="+mj-lt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9DBF2EB-0729-8E43-8444-3E7E6361B4E0}"/>
                </a:ext>
              </a:extLst>
            </p:cNvPr>
            <p:cNvSpPr txBox="1"/>
            <p:nvPr/>
          </p:nvSpPr>
          <p:spPr>
            <a:xfrm>
              <a:off x="8638422" y="2489300"/>
              <a:ext cx="16288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b="1" dirty="0">
                  <a:latin typeface="+mj-lt"/>
                </a:rPr>
                <a:t>Hygroscopity</a:t>
              </a:r>
              <a:endParaRPr lang="fi-FI" sz="1200" b="1" baseline="-25000" dirty="0">
                <a:latin typeface="+mj-lt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8023211-4746-6C4F-9090-8B182AC0E5C4}"/>
                </a:ext>
              </a:extLst>
            </p:cNvPr>
            <p:cNvSpPr/>
            <p:nvPr/>
          </p:nvSpPr>
          <p:spPr>
            <a:xfrm rot="19528810">
              <a:off x="8234998" y="2443038"/>
              <a:ext cx="147953" cy="147699"/>
            </a:xfrm>
            <a:prstGeom prst="ellipse">
              <a:avLst/>
            </a:prstGeom>
            <a:solidFill>
              <a:schemeClr val="accent3"/>
            </a:solidFill>
            <a:ln w="635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3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D0358AC-32EA-504C-9E1E-1C26C2017B64}"/>
                </a:ext>
              </a:extLst>
            </p:cNvPr>
            <p:cNvSpPr/>
            <p:nvPr/>
          </p:nvSpPr>
          <p:spPr>
            <a:xfrm rot="19528810">
              <a:off x="8279457" y="2393001"/>
              <a:ext cx="148411" cy="137400"/>
            </a:xfrm>
            <a:prstGeom prst="ellipse">
              <a:avLst/>
            </a:prstGeom>
            <a:solidFill>
              <a:schemeClr val="accent3"/>
            </a:solidFill>
            <a:ln w="635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3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1EA1C72-8377-0743-B08D-F13D5BC4B243}"/>
                </a:ext>
              </a:extLst>
            </p:cNvPr>
            <p:cNvSpPr/>
            <p:nvPr/>
          </p:nvSpPr>
          <p:spPr>
            <a:xfrm rot="20162528">
              <a:off x="8269696" y="2486347"/>
              <a:ext cx="116019" cy="103943"/>
            </a:xfrm>
            <a:prstGeom prst="ellipse">
              <a:avLst/>
            </a:prstGeom>
            <a:solidFill>
              <a:schemeClr val="accent3"/>
            </a:solidFill>
            <a:ln w="635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3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E9A241E-C8AC-0D4D-BEF9-6E94B0B6E628}"/>
                </a:ext>
              </a:extLst>
            </p:cNvPr>
            <p:cNvSpPr/>
            <p:nvPr/>
          </p:nvSpPr>
          <p:spPr>
            <a:xfrm rot="20162528">
              <a:off x="8365531" y="2486347"/>
              <a:ext cx="116019" cy="103943"/>
            </a:xfrm>
            <a:prstGeom prst="ellipse">
              <a:avLst/>
            </a:prstGeom>
            <a:solidFill>
              <a:schemeClr val="accent3"/>
            </a:solidFill>
            <a:ln w="635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3"/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10062507-2BA1-7049-9FBE-A838025FCE11}"/>
                </a:ext>
              </a:extLst>
            </p:cNvPr>
            <p:cNvSpPr/>
            <p:nvPr/>
          </p:nvSpPr>
          <p:spPr>
            <a:xfrm>
              <a:off x="7398357" y="1066128"/>
              <a:ext cx="3231543" cy="2039587"/>
            </a:xfrm>
            <a:prstGeom prst="round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093"/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AAB583FF-C1B5-284E-9DE3-F5F1BF2ABCBF}"/>
              </a:ext>
            </a:extLst>
          </p:cNvPr>
          <p:cNvSpPr/>
          <p:nvPr/>
        </p:nvSpPr>
        <p:spPr>
          <a:xfrm>
            <a:off x="2758442" y="2715060"/>
            <a:ext cx="679663" cy="184745"/>
          </a:xfrm>
          <a:prstGeom prst="ellipse">
            <a:avLst/>
          </a:prstGeom>
          <a:noFill/>
          <a:ln w="34925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93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CD55AFFE-D80B-B04A-98D5-FB38D382BF03}"/>
              </a:ext>
            </a:extLst>
          </p:cNvPr>
          <p:cNvSpPr/>
          <p:nvPr/>
        </p:nvSpPr>
        <p:spPr>
          <a:xfrm>
            <a:off x="1844145" y="3275694"/>
            <a:ext cx="8503817" cy="2321998"/>
          </a:xfrm>
          <a:prstGeom prst="round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93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BEEC77A-E5AE-E548-95A2-47E370B955E2}"/>
              </a:ext>
            </a:extLst>
          </p:cNvPr>
          <p:cNvCxnSpPr>
            <a:cxnSpLocks/>
          </p:cNvCxnSpPr>
          <p:nvPr/>
        </p:nvCxnSpPr>
        <p:spPr>
          <a:xfrm>
            <a:off x="2702750" y="5257746"/>
            <a:ext cx="7083083" cy="13769"/>
          </a:xfrm>
          <a:prstGeom prst="line">
            <a:avLst/>
          </a:prstGeom>
          <a:ln w="412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19D5127E-C660-754E-9FC1-BBF3C1F5C6B2}"/>
              </a:ext>
            </a:extLst>
          </p:cNvPr>
          <p:cNvSpPr txBox="1"/>
          <p:nvPr/>
        </p:nvSpPr>
        <p:spPr>
          <a:xfrm>
            <a:off x="3404037" y="2006335"/>
            <a:ext cx="673971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i-FI" sz="1200" b="1" dirty="0">
                <a:latin typeface="+mj-lt"/>
              </a:rPr>
              <a:t>LVOC</a:t>
            </a:r>
          </a:p>
        </p:txBody>
      </p:sp>
      <p:pic>
        <p:nvPicPr>
          <p:cNvPr id="94" name="Picture 6" descr="https://tse2-mm.cn.bing.net/th?id=OIP.gmPdMhNf6ydmvJeVk1UmAwHaFp&amp;pid=15.1&amp;P=0&amp;w=272&amp;h=208">
            <a:extLst>
              <a:ext uri="{FF2B5EF4-FFF2-40B4-BE49-F238E27FC236}">
                <a16:creationId xmlns:a16="http://schemas.microsoft.com/office/drawing/2014/main" id="{C3BAC471-AC0A-764A-8D34-A5CE43AF2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174" y="4901599"/>
            <a:ext cx="437429" cy="33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F238C7-32C7-234C-8995-FF678A9C0BFF}"/>
              </a:ext>
            </a:extLst>
          </p:cNvPr>
          <p:cNvSpPr txBox="1"/>
          <p:nvPr/>
        </p:nvSpPr>
        <p:spPr>
          <a:xfrm>
            <a:off x="6839691" y="5570809"/>
            <a:ext cx="3979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/>
              <a:t>Kulmala et al., 2023, </a:t>
            </a:r>
            <a:r>
              <a:rPr lang="fi-FI" sz="1400" b="1" dirty="0" err="1"/>
              <a:t>Faraday</a:t>
            </a:r>
            <a:r>
              <a:rPr lang="fi-FI" sz="1400" b="1" dirty="0"/>
              <a:t> </a:t>
            </a:r>
            <a:r>
              <a:rPr lang="fi-FI" sz="1400" b="1" dirty="0" err="1"/>
              <a:t>Discussion</a:t>
            </a:r>
            <a:r>
              <a:rPr lang="fi-FI" sz="1400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D2DC83-B40E-2B49-AED9-636CA0CA7571}"/>
              </a:ext>
            </a:extLst>
          </p:cNvPr>
          <p:cNvSpPr txBox="1"/>
          <p:nvPr/>
        </p:nvSpPr>
        <p:spPr>
          <a:xfrm>
            <a:off x="7072769" y="857252"/>
            <a:ext cx="3431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 + DMA mechanism: Lei Yao et al. 2018</a:t>
            </a:r>
          </a:p>
          <a:p>
            <a:r>
              <a:rPr lang="en-US" sz="1200" dirty="0"/>
              <a:t>Science </a:t>
            </a:r>
            <a:endParaRPr lang="fi-FI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314072-F6EF-A84C-BB42-C2F895F3F509}"/>
              </a:ext>
            </a:extLst>
          </p:cNvPr>
          <p:cNvSpPr txBox="1"/>
          <p:nvPr/>
        </p:nvSpPr>
        <p:spPr>
          <a:xfrm>
            <a:off x="1844144" y="5597692"/>
            <a:ext cx="36211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BLH - air </a:t>
            </a:r>
            <a:r>
              <a:rPr lang="fi-FI" sz="1200" dirty="0" err="1"/>
              <a:t>pollution</a:t>
            </a:r>
            <a:r>
              <a:rPr lang="fi-FI" sz="1200" dirty="0"/>
              <a:t> feedback: Petäjä et al., 2016, </a:t>
            </a:r>
            <a:r>
              <a:rPr lang="fi-FI" sz="1200" dirty="0" err="1"/>
              <a:t>Sci</a:t>
            </a:r>
            <a:r>
              <a:rPr lang="fi-FI" sz="1200" dirty="0"/>
              <a:t> </a:t>
            </a:r>
            <a:r>
              <a:rPr lang="fi-FI" sz="1200" dirty="0" err="1"/>
              <a:t>Rep</a:t>
            </a:r>
            <a:endParaRPr lang="fi-FI" sz="12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97282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0252" y="194973"/>
            <a:ext cx="5855277" cy="1051935"/>
          </a:xfrm>
        </p:spPr>
        <p:txBody>
          <a:bodyPr/>
          <a:lstStyle/>
          <a:p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F0204-CAB1-4F8F-AC31-84AFFB3038BE}" type="datetime1">
              <a:rPr lang="fi-FI" smtClean="0"/>
              <a:t>29.9.2024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1388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8" r="132" b="3288"/>
          <a:stretch/>
        </p:blipFill>
        <p:spPr>
          <a:xfrm>
            <a:off x="1" y="3097"/>
            <a:ext cx="11779928" cy="68549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23240" y="1663418"/>
            <a:ext cx="390875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dirty="0">
                <a:solidFill>
                  <a:schemeClr val="bg2">
                    <a:lumMod val="25000"/>
                  </a:schemeClr>
                </a:solidFill>
              </a:rPr>
              <a:t>DISCIPLINES </a:t>
            </a:r>
          </a:p>
          <a:p>
            <a:r>
              <a:rPr lang="fi-FI" sz="2400" dirty="0">
                <a:solidFill>
                  <a:schemeClr val="bg2">
                    <a:lumMod val="25000"/>
                  </a:schemeClr>
                </a:solidFill>
              </a:rPr>
              <a:t>Natural Sciences</a:t>
            </a:r>
          </a:p>
          <a:p>
            <a:r>
              <a:rPr lang="fi-FI" sz="2400" dirty="0" err="1">
                <a:solidFill>
                  <a:schemeClr val="bg2">
                    <a:lumMod val="25000"/>
                  </a:schemeClr>
                </a:solidFill>
              </a:rPr>
              <a:t>Social</a:t>
            </a:r>
            <a:r>
              <a:rPr lang="fi-FI" sz="2400" dirty="0">
                <a:solidFill>
                  <a:schemeClr val="bg2">
                    <a:lumMod val="25000"/>
                  </a:schemeClr>
                </a:solidFill>
              </a:rPr>
              <a:t> Sciences</a:t>
            </a:r>
          </a:p>
          <a:p>
            <a:r>
              <a:rPr lang="fi-FI" sz="2400" dirty="0" err="1">
                <a:solidFill>
                  <a:schemeClr val="bg2">
                    <a:lumMod val="25000"/>
                  </a:schemeClr>
                </a:solidFill>
              </a:rPr>
              <a:t>Medicine</a:t>
            </a:r>
            <a:endParaRPr lang="fi-FI" sz="24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fi-FI" sz="2400" dirty="0">
                <a:solidFill>
                  <a:schemeClr val="bg2">
                    <a:lumMod val="25000"/>
                  </a:schemeClr>
                </a:solidFill>
              </a:rPr>
              <a:t>Technology  </a:t>
            </a:r>
            <a:r>
              <a:rPr lang="fi-FI" sz="2400" dirty="0" err="1">
                <a:solidFill>
                  <a:schemeClr val="bg2">
                    <a:lumMod val="25000"/>
                  </a:schemeClr>
                </a:solidFill>
              </a:rPr>
              <a:t>etc</a:t>
            </a:r>
            <a:endParaRPr lang="fi-FI" sz="2400" b="1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PEEX / IEAS  / TWAS                   Science Diplomacy; Open data</a:t>
            </a: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WMO/GAW                     Global SMEAR                   ICOS, ACTRIS,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eLTER</a:t>
            </a:r>
            <a:endParaRPr lang="en-US" sz="2400" b="1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From ideas  to implementation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101498"/>
            <a:ext cx="6918878" cy="86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fi-FI" sz="4400" b="1" dirty="0">
                <a:solidFill>
                  <a:schemeClr val="bg2">
                    <a:lumMod val="25000"/>
                  </a:schemeClr>
                </a:solidFill>
              </a:rPr>
              <a:t>CONTRIBUTION TO </a:t>
            </a:r>
            <a:r>
              <a:rPr lang="fi-FI" sz="4400" b="1" dirty="0" err="1">
                <a:solidFill>
                  <a:schemeClr val="bg2">
                    <a:lumMod val="25000"/>
                  </a:schemeClr>
                </a:solidFill>
              </a:rPr>
              <a:t>Solving</a:t>
            </a:r>
            <a:r>
              <a:rPr lang="fi-FI" sz="4400" b="1" dirty="0">
                <a:solidFill>
                  <a:schemeClr val="bg2">
                    <a:lumMod val="25000"/>
                  </a:schemeClr>
                </a:solidFill>
              </a:rPr>
              <a:t> GRAND CHALLENGES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52401" y="3741011"/>
            <a:ext cx="16615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Biodiversity </a:t>
            </a:r>
          </a:p>
          <a:p>
            <a:pPr algn="r" eaLnBrk="1" hangingPunct="1"/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loss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836248" y="2507504"/>
            <a:ext cx="151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Air quality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063235" y="3092663"/>
            <a:ext cx="14366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Fresh water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810912" y="4584261"/>
            <a:ext cx="12923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Epidemic </a:t>
            </a:r>
          </a:p>
          <a:p>
            <a:pPr eaLnBrk="1" hangingPunct="1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   diseases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836248" y="4575221"/>
            <a:ext cx="16446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Deforestation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018221" y="1538060"/>
            <a:ext cx="14290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   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Climate</a:t>
            </a:r>
          </a:p>
          <a:p>
            <a:pPr eaLnBrk="1" hangingPunct="1"/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change  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461252" y="5218727"/>
            <a:ext cx="20092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Food supplies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71063" y="2543157"/>
            <a:ext cx="1242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Volcanoes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401724" y="1876614"/>
            <a:ext cx="1470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Earthquakes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52343" y="3111943"/>
            <a:ext cx="8946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Energy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65134" y="5565948"/>
            <a:ext cx="18346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Chemicalisation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971752" y="3740005"/>
            <a:ext cx="1451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Ocean </a:t>
            </a:r>
          </a:p>
          <a:p>
            <a:pPr eaLnBrk="1" hangingPunct="1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acidification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9434" y="6132152"/>
            <a:ext cx="4447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err="1"/>
              <a:t>Demography</a:t>
            </a:r>
            <a:r>
              <a:rPr lang="fi-FI" sz="2000" b="1" dirty="0"/>
              <a:t> / </a:t>
            </a:r>
            <a:r>
              <a:rPr lang="fi-FI" sz="2000" b="1" dirty="0" err="1"/>
              <a:t>Population</a:t>
            </a:r>
            <a:r>
              <a:rPr lang="fi-FI" sz="2000" b="1" dirty="0"/>
              <a:t> /</a:t>
            </a:r>
            <a:r>
              <a:rPr lang="fi-FI" sz="2000" b="1" dirty="0" err="1"/>
              <a:t>Urbanization</a:t>
            </a:r>
            <a:endParaRPr lang="fi-FI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7063235" y="2997"/>
            <a:ext cx="5128765" cy="1642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natural</a:t>
            </a:r>
            <a:r>
              <a:rPr lang="fi-FI" dirty="0"/>
              <a:t> </a:t>
            </a:r>
            <a:r>
              <a:rPr lang="fi-FI" dirty="0" err="1"/>
              <a:t>greenhouse</a:t>
            </a:r>
            <a:r>
              <a:rPr lang="fi-FI" dirty="0"/>
              <a:t> </a:t>
            </a:r>
            <a:r>
              <a:rPr lang="fi-FI" dirty="0" err="1"/>
              <a:t>effect</a:t>
            </a:r>
            <a:endParaRPr lang="fi-FI" dirty="0"/>
          </a:p>
          <a:p>
            <a:pPr lvl="1"/>
            <a:r>
              <a:rPr lang="fi-FI" dirty="0" err="1"/>
              <a:t>Without</a:t>
            </a:r>
            <a:r>
              <a:rPr lang="fi-FI" dirty="0"/>
              <a:t> it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mean</a:t>
            </a:r>
            <a:r>
              <a:rPr lang="fi-FI" dirty="0"/>
              <a:t> </a:t>
            </a:r>
            <a:r>
              <a:rPr lang="fi-FI" dirty="0" err="1"/>
              <a:t>surface</a:t>
            </a:r>
            <a:r>
              <a:rPr lang="fi-FI" dirty="0"/>
              <a:t> T </a:t>
            </a:r>
            <a:r>
              <a:rPr lang="fi-FI" dirty="0" err="1"/>
              <a:t>ca</a:t>
            </a:r>
            <a:r>
              <a:rPr lang="fi-FI" dirty="0"/>
              <a:t> - 18 </a:t>
            </a:r>
            <a:r>
              <a:rPr lang="fi-FI" baseline="30000" dirty="0" err="1"/>
              <a:t>o</a:t>
            </a:r>
            <a:r>
              <a:rPr lang="fi-FI" dirty="0" err="1"/>
              <a:t>C</a:t>
            </a:r>
            <a:r>
              <a:rPr lang="fi-FI" dirty="0"/>
              <a:t> </a:t>
            </a:r>
          </a:p>
          <a:p>
            <a:pPr lvl="1"/>
            <a:r>
              <a:rPr lang="fi-FI" dirty="0" err="1"/>
              <a:t>Now</a:t>
            </a:r>
            <a:r>
              <a:rPr lang="fi-FI" dirty="0"/>
              <a:t> </a:t>
            </a:r>
            <a:r>
              <a:rPr lang="fi-FI" dirty="0" err="1"/>
              <a:t>ca</a:t>
            </a:r>
            <a:r>
              <a:rPr lang="fi-FI" dirty="0"/>
              <a:t>  14 </a:t>
            </a:r>
            <a:r>
              <a:rPr lang="fi-FI" baseline="30000" dirty="0" err="1"/>
              <a:t>o</a:t>
            </a:r>
            <a:r>
              <a:rPr lang="fi-FI" dirty="0" err="1"/>
              <a:t>C</a:t>
            </a:r>
            <a:endParaRPr lang="fi-FI" dirty="0"/>
          </a:p>
          <a:p>
            <a:pPr lvl="1" algn="ctr"/>
            <a:r>
              <a:rPr lang="fi-FI" dirty="0" err="1"/>
              <a:t>Climate</a:t>
            </a:r>
            <a:r>
              <a:rPr lang="fi-FI" dirty="0"/>
              <a:t> is </a:t>
            </a:r>
            <a:r>
              <a:rPr lang="fi-FI" dirty="0" err="1"/>
              <a:t>changing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how</a:t>
            </a:r>
            <a:r>
              <a:rPr lang="fi-FI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96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1" r="132" b="8557"/>
          <a:stretch/>
        </p:blipFill>
        <p:spPr>
          <a:xfrm>
            <a:off x="2" y="376568"/>
            <a:ext cx="10452096" cy="648143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Rectangle 34"/>
          <p:cNvSpPr/>
          <p:nvPr/>
        </p:nvSpPr>
        <p:spPr>
          <a:xfrm>
            <a:off x="238201" y="101498"/>
            <a:ext cx="11938894" cy="1308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>
              <a:defRPr/>
            </a:pPr>
            <a:r>
              <a:rPr lang="fi-FI" sz="4000" b="1" dirty="0">
                <a:solidFill>
                  <a:schemeClr val="bg2">
                    <a:lumMod val="25000"/>
                  </a:schemeClr>
                </a:solidFill>
              </a:rPr>
              <a:t>INTEGRATED APPROACH:</a:t>
            </a:r>
            <a:br>
              <a:rPr lang="fi-FI" sz="40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fi-FI" sz="4000" b="1" dirty="0">
                <a:solidFill>
                  <a:schemeClr val="bg2">
                    <a:lumMod val="25000"/>
                  </a:schemeClr>
                </a:solidFill>
              </a:rPr>
              <a:t>THE GLOBAL EARTH OBSERVATORY / GLOBAL SMEAR</a:t>
            </a:r>
          </a:p>
        </p:txBody>
      </p:sp>
      <p:sp>
        <p:nvSpPr>
          <p:cNvPr id="5" name="Text Placeholder 15"/>
          <p:cNvSpPr txBox="1">
            <a:spLocks/>
          </p:cNvSpPr>
          <p:nvPr/>
        </p:nvSpPr>
        <p:spPr>
          <a:xfrm>
            <a:off x="238201" y="1563852"/>
            <a:ext cx="5832399" cy="529414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spcAft>
                <a:spcPts val="1200"/>
              </a:spcAft>
              <a:buNone/>
            </a:pPr>
            <a:r>
              <a:rPr lang="fi-FI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Current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observations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fi-FI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see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IPCC 2013) </a:t>
            </a:r>
            <a:r>
              <a:rPr lang="fi-FI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are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fragmented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marL="342900" indent="-342900">
              <a:buAutoNum type="arabicParenR"/>
            </a:pPr>
            <a:r>
              <a:rPr lang="fi-FI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Greenhouse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gases</a:t>
            </a:r>
            <a:endParaRPr lang="fi-FI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fi-FI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Aerosols</a:t>
            </a:r>
            <a:endParaRPr lang="fi-FI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Air </a:t>
            </a:r>
            <a:r>
              <a:rPr lang="fi-FI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quality</a:t>
            </a:r>
            <a:endParaRPr lang="fi-FI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Ecosystems</a:t>
            </a:r>
          </a:p>
          <a:p>
            <a:pPr marL="342900" indent="-342900">
              <a:buAutoNum type="arabicParenR"/>
            </a:pPr>
            <a:r>
              <a:rPr lang="fi-FI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Climate</a:t>
            </a:r>
            <a:endParaRPr lang="fi-FI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rabicParenR"/>
            </a:pPr>
            <a:r>
              <a:rPr lang="mr-IN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</a:t>
            </a:r>
            <a:endParaRPr lang="fi-FI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fi-FI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Future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aspiration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fi-FI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Integrated</a:t>
            </a:r>
            <a:r>
              <a:rPr lang="fi-FI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approach</a:t>
            </a:r>
            <a:endParaRPr lang="fi-FI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</a:t>
            </a:r>
            <a:r>
              <a:rPr lang="fi-FI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understand</a:t>
            </a: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feedbacks</a:t>
            </a:r>
            <a:endParaRPr lang="fi-FI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</a:t>
            </a:r>
            <a:r>
              <a:rPr lang="fi-FI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reduce</a:t>
            </a: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uncertainties</a:t>
            </a:r>
            <a:endParaRPr lang="fi-FI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</a:t>
            </a:r>
            <a:r>
              <a:rPr lang="fi-FI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mitigate</a:t>
            </a: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</a:t>
            </a:r>
            <a:r>
              <a:rPr lang="fi-FI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adapt</a:t>
            </a:r>
            <a:r>
              <a:rPr lang="fi-FI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effectively</a:t>
            </a:r>
            <a:endParaRPr lang="fi-FI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GB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335" t="80" r="10722"/>
          <a:stretch/>
        </p:blipFill>
        <p:spPr bwMode="auto">
          <a:xfrm>
            <a:off x="6070600" y="1668800"/>
            <a:ext cx="5947529" cy="513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7747408" y="1683724"/>
            <a:ext cx="3176440" cy="4661320"/>
          </a:xfrm>
          <a:prstGeom prst="ellipse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69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1" r="132" b="8557"/>
          <a:stretch/>
        </p:blipFill>
        <p:spPr>
          <a:xfrm>
            <a:off x="2" y="376568"/>
            <a:ext cx="10452096" cy="64814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" y="0"/>
            <a:ext cx="12191999" cy="6857999"/>
          </a:xfrm>
          <a:prstGeom prst="rect">
            <a:avLst/>
          </a:prstGeom>
          <a:solidFill>
            <a:schemeClr val="accent4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 Placeholder 15"/>
          <p:cNvSpPr txBox="1">
            <a:spLocks/>
          </p:cNvSpPr>
          <p:nvPr/>
        </p:nvSpPr>
        <p:spPr>
          <a:xfrm>
            <a:off x="477004" y="2525481"/>
            <a:ext cx="5729563" cy="36058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Clear and ambitious vision / from deep understanding to practical solutions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GB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Empirical measurements and modelling /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from observations to new theories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GB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From research to innovations /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economic growth and human wellbeing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47316" y="-1442448"/>
            <a:ext cx="12192000" cy="8413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spcBef>
                <a:spcPts val="1800"/>
              </a:spcBef>
              <a:defRPr/>
            </a:pPr>
            <a:endParaRPr lang="fi-FI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8201" y="101498"/>
            <a:ext cx="11953800" cy="1308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>
              <a:defRPr/>
            </a:pPr>
            <a:r>
              <a:rPr lang="fi-FI" sz="4000" b="1" dirty="0">
                <a:solidFill>
                  <a:schemeClr val="bg2">
                    <a:lumMod val="25000"/>
                  </a:schemeClr>
                </a:solidFill>
              </a:rPr>
              <a:t>MULTIDIMENSIONAL, MULTIDISCIPLINARY, MULTISCALE APPROACH TO ANSWER GRAND CHALLENGES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614618" y="2146489"/>
            <a:ext cx="6076102" cy="3974720"/>
            <a:chOff x="6077796" y="2880183"/>
            <a:chExt cx="6076102" cy="3974720"/>
          </a:xfrm>
        </p:grpSpPr>
        <p:sp>
          <p:nvSpPr>
            <p:cNvPr id="8" name="Rounded Rectangle 7"/>
            <p:cNvSpPr/>
            <p:nvPr/>
          </p:nvSpPr>
          <p:spPr>
            <a:xfrm>
              <a:off x="6077796" y="2890451"/>
              <a:ext cx="6076102" cy="39607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15"/>
            <p:cNvSpPr txBox="1"/>
            <p:nvPr/>
          </p:nvSpPr>
          <p:spPr>
            <a:xfrm>
              <a:off x="8268640" y="4300498"/>
              <a:ext cx="2108200" cy="9239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 marL="37931725" indent="-37474525"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charset="0"/>
                  <a:ea typeface="ＭＳ Ｐゴシック" charset="0"/>
                  <a:cs typeface="ＭＳ Ｐゴシック" charset="0"/>
                </a:rPr>
                <a:t>CURRENT STATE</a:t>
              </a:r>
            </a:p>
            <a:p>
              <a:pPr algn="ctr" eaLnBrk="1" hangingPunct="1"/>
              <a:r>
                <a:rPr 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charset="0"/>
                  <a:ea typeface="ＭＳ Ｐゴシック" charset="0"/>
                  <a:cs typeface="ＭＳ Ｐゴシック" charset="0"/>
                </a:rPr>
                <a:t>• Initial Conditions</a:t>
              </a:r>
            </a:p>
            <a:p>
              <a:pPr algn="ctr" eaLnBrk="1" hangingPunct="1"/>
              <a:r>
                <a:rPr 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charset="0"/>
                  <a:ea typeface="ＭＳ Ｐゴシック" charset="0"/>
                  <a:cs typeface="ＭＳ Ｐゴシック" charset="0"/>
                </a:rPr>
                <a:t>• Assimilation</a:t>
              </a:r>
            </a:p>
          </p:txBody>
        </p:sp>
        <p:cxnSp>
          <p:nvCxnSpPr>
            <p:cNvPr id="10" name="Straight Arrow Connector 31"/>
            <p:cNvCxnSpPr>
              <a:cxnSpLocks noChangeShapeType="1"/>
            </p:cNvCxnSpPr>
            <p:nvPr/>
          </p:nvCxnSpPr>
          <p:spPr bwMode="auto">
            <a:xfrm>
              <a:off x="8471975" y="3344117"/>
              <a:ext cx="836612" cy="997999"/>
            </a:xfrm>
            <a:prstGeom prst="straightConnector1">
              <a:avLst/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arrow" w="med" len="med"/>
            </a:ln>
            <a:effectLst>
              <a:outerShdw blurRad="50800" dist="38100" dir="2700000" algn="tl" rotWithShape="0">
                <a:srgbClr val="000000">
                  <a:alpha val="73000"/>
                </a:srgbClr>
              </a:outerShdw>
            </a:effectLst>
          </p:spPr>
        </p:cxnSp>
        <p:cxnSp>
          <p:nvCxnSpPr>
            <p:cNvPr id="16" name="Straight Arrow Connector 40"/>
            <p:cNvCxnSpPr>
              <a:cxnSpLocks noChangeShapeType="1"/>
            </p:cNvCxnSpPr>
            <p:nvPr/>
          </p:nvCxnSpPr>
          <p:spPr bwMode="auto">
            <a:xfrm>
              <a:off x="9307111" y="5150281"/>
              <a:ext cx="8553" cy="450411"/>
            </a:xfrm>
            <a:prstGeom prst="straightConnector1">
              <a:avLst/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arrow" w="med" len="med"/>
            </a:ln>
            <a:effectLst>
              <a:outerShdw blurRad="50800" dist="38100" dir="2700000" algn="tl" rotWithShape="0">
                <a:srgbClr val="000000">
                  <a:alpha val="73000"/>
                </a:srgbClr>
              </a:outerShdw>
            </a:effectLst>
          </p:spPr>
        </p:cxnSp>
        <p:sp>
          <p:nvSpPr>
            <p:cNvPr id="18" name="TextBox 66"/>
            <p:cNvSpPr txBox="1">
              <a:spLocks noChangeArrowheads="1"/>
            </p:cNvSpPr>
            <p:nvPr/>
          </p:nvSpPr>
          <p:spPr bwMode="auto">
            <a:xfrm>
              <a:off x="10945165" y="4343876"/>
              <a:ext cx="11009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defTabSz="4572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defTabSz="457200"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defTabSz="457200"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defTabSz="457200"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defTabSz="457200"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defTabSz="457200"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800" dirty="0">
                  <a:solidFill>
                    <a:srgbClr val="000000"/>
                  </a:solidFill>
                  <a:latin typeface="+mn-lt"/>
                  <a:cs typeface="ＭＳ Ｐゴシック" charset="0"/>
                </a:rPr>
                <a:t>Provides context</a:t>
              </a:r>
            </a:p>
          </p:txBody>
        </p:sp>
        <p:sp>
          <p:nvSpPr>
            <p:cNvPr id="19" name="TextBox 72"/>
            <p:cNvSpPr txBox="1">
              <a:spLocks noChangeArrowheads="1"/>
            </p:cNvSpPr>
            <p:nvPr/>
          </p:nvSpPr>
          <p:spPr bwMode="auto">
            <a:xfrm>
              <a:off x="10141029" y="5783815"/>
              <a:ext cx="121558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rPr>
                <a:t>Complete</a:t>
              </a:r>
            </a:p>
            <a:p>
              <a:pPr eaLnBrk="1" hangingPunct="1"/>
              <a:r>
                <a:rPr lang="en-US" dirty="0">
                  <a:solidFill>
                    <a:srgbClr val="000000"/>
                  </a:solidFill>
                  <a:latin typeface="+mn-lt"/>
                  <a:ea typeface="ＭＳ Ｐゴシック" charset="0"/>
                  <a:cs typeface="ＭＳ Ｐゴシック" charset="0"/>
                </a:rPr>
                <a:t>the picture</a:t>
              </a:r>
            </a:p>
          </p:txBody>
        </p:sp>
        <p:cxnSp>
          <p:nvCxnSpPr>
            <p:cNvPr id="20" name="Straight Arrow Connector 33"/>
            <p:cNvCxnSpPr>
              <a:cxnSpLocks noChangeShapeType="1"/>
            </p:cNvCxnSpPr>
            <p:nvPr/>
          </p:nvCxnSpPr>
          <p:spPr bwMode="auto">
            <a:xfrm flipH="1">
              <a:off x="9307111" y="3375425"/>
              <a:ext cx="804299" cy="984871"/>
            </a:xfrm>
            <a:prstGeom prst="straightConnector1">
              <a:avLst/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 type="arrow" w="med" len="med"/>
            </a:ln>
            <a:effectLst>
              <a:outerShdw blurRad="50800" dist="38100" dir="2700000" algn="tl" rotWithShape="0">
                <a:srgbClr val="000000">
                  <a:alpha val="73000"/>
                </a:srgbClr>
              </a:outerShdw>
            </a:effectLst>
          </p:spPr>
        </p:cxnSp>
        <p:cxnSp>
          <p:nvCxnSpPr>
            <p:cNvPr id="21" name="Straight Arrow Connector 58"/>
            <p:cNvCxnSpPr>
              <a:cxnSpLocks noChangeShapeType="1"/>
            </p:cNvCxnSpPr>
            <p:nvPr/>
          </p:nvCxnSpPr>
          <p:spPr bwMode="auto">
            <a:xfrm>
              <a:off x="8469209" y="3349697"/>
              <a:ext cx="1654901" cy="0"/>
            </a:xfrm>
            <a:prstGeom prst="straightConnector1">
              <a:avLst/>
            </a:prstGeom>
            <a:noFill/>
            <a:ln w="38100">
              <a:solidFill>
                <a:srgbClr val="B564E9"/>
              </a:solidFill>
              <a:round/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srgbClr val="000000">
                  <a:alpha val="73000"/>
                </a:srgbClr>
              </a:outerShdw>
            </a:effectLst>
          </p:spPr>
        </p:cxnSp>
        <p:pic>
          <p:nvPicPr>
            <p:cNvPr id="22" name="Picture 43" descr="Fig1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4451" y="5637763"/>
              <a:ext cx="1622425" cy="80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10158120" y="2890451"/>
              <a:ext cx="18917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</a:rPr>
                <a:t>Satellite data</a:t>
              </a:r>
            </a:p>
          </p:txBody>
        </p:sp>
        <p:pic>
          <p:nvPicPr>
            <p:cNvPr id="24" name="Image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4" t="16818" r="6326" b="9801"/>
            <a:stretch>
              <a:fillRect/>
            </a:stretch>
          </p:blipFill>
          <p:spPr bwMode="auto">
            <a:xfrm>
              <a:off x="10126876" y="3324297"/>
              <a:ext cx="1919287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67"/>
            <p:cNvSpPr txBox="1">
              <a:spLocks noChangeArrowheads="1"/>
            </p:cNvSpPr>
            <p:nvPr/>
          </p:nvSpPr>
          <p:spPr bwMode="auto">
            <a:xfrm>
              <a:off x="6592754" y="4340491"/>
              <a:ext cx="107639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defTabSz="4572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defTabSz="457200"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defTabSz="4572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defTabSz="4572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defTabSz="457200"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defTabSz="457200"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defTabSz="457200"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defTabSz="457200"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rgbClr val="000000"/>
                  </a:solidFill>
                  <a:latin typeface="+mn-lt"/>
                  <a:cs typeface="ＭＳ Ｐゴシック" charset="0"/>
                </a:rPr>
                <a:t>Provides details</a:t>
              </a:r>
            </a:p>
          </p:txBody>
        </p:sp>
        <p:pic>
          <p:nvPicPr>
            <p:cNvPr id="26" name="Image 5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36" r="9801"/>
            <a:stretch>
              <a:fillRect/>
            </a:stretch>
          </p:blipFill>
          <p:spPr bwMode="auto">
            <a:xfrm>
              <a:off x="6599451" y="3324297"/>
              <a:ext cx="1905000" cy="96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6"/>
            <p:cNvSpPr txBox="1">
              <a:spLocks noChangeArrowheads="1"/>
            </p:cNvSpPr>
            <p:nvPr/>
          </p:nvSpPr>
          <p:spPr bwMode="auto">
            <a:xfrm>
              <a:off x="8028201" y="6393238"/>
              <a:ext cx="25114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 marL="37931725" indent="-37474525"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 eaLnBrk="1" hangingPunct="1"/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ea typeface="ＭＳ Ｐゴシック" charset="0"/>
                  <a:cs typeface="ＭＳ Ｐゴシック" charset="0"/>
                </a:rPr>
                <a:t>Multiscale Models </a:t>
              </a:r>
            </a:p>
          </p:txBody>
        </p:sp>
        <p:sp>
          <p:nvSpPr>
            <p:cNvPr id="28" name="TextBox 6"/>
            <p:cNvSpPr txBox="1">
              <a:spLocks noChangeArrowheads="1"/>
            </p:cNvSpPr>
            <p:nvPr/>
          </p:nvSpPr>
          <p:spPr bwMode="auto">
            <a:xfrm>
              <a:off x="6201366" y="2880183"/>
              <a:ext cx="270117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 marL="37931725" indent="-37474525"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 defTabSz="457200"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 eaLnBrk="1" hangingPunct="1"/>
              <a:r>
                <a:rPr lang="en-US" sz="24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  <a:ea typeface="ＭＳ Ｐゴシック" charset="0"/>
                  <a:cs typeface="ＭＳ Ｐゴシック" charset="0"/>
                </a:rPr>
                <a:t>Ground-based data</a:t>
              </a:r>
            </a:p>
          </p:txBody>
        </p:sp>
        <p:cxnSp>
          <p:nvCxnSpPr>
            <p:cNvPr id="30" name="Straight Arrow Connector 33"/>
            <p:cNvCxnSpPr>
              <a:cxnSpLocks noChangeShapeType="1"/>
            </p:cNvCxnSpPr>
            <p:nvPr/>
          </p:nvCxnSpPr>
          <p:spPr bwMode="auto">
            <a:xfrm flipV="1">
              <a:off x="10133953" y="4238698"/>
              <a:ext cx="952567" cy="1361994"/>
            </a:xfrm>
            <a:prstGeom prst="straightConnector1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 type="arrow" w="med" len="med"/>
            </a:ln>
            <a:effectLst>
              <a:outerShdw blurRad="50800" dist="38100" dir="2700000" algn="tl" rotWithShape="0">
                <a:srgbClr val="000000">
                  <a:alpha val="73000"/>
                </a:srgbClr>
              </a:outerShdw>
            </a:effectLst>
          </p:spPr>
        </p:cxnSp>
        <p:cxnSp>
          <p:nvCxnSpPr>
            <p:cNvPr id="29" name="Straight Arrow Connector 33"/>
            <p:cNvCxnSpPr>
              <a:cxnSpLocks noChangeShapeType="1"/>
            </p:cNvCxnSpPr>
            <p:nvPr/>
          </p:nvCxnSpPr>
          <p:spPr bwMode="auto">
            <a:xfrm flipH="1" flipV="1">
              <a:off x="7551951" y="4291086"/>
              <a:ext cx="898907" cy="1309606"/>
            </a:xfrm>
            <a:prstGeom prst="straightConnector1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 type="arrow" w="med" len="med"/>
            </a:ln>
            <a:effectLst>
              <a:outerShdw blurRad="50800" dist="38100" dir="2700000" algn="tl" rotWithShape="0">
                <a:srgbClr val="000000">
                  <a:alpha val="73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2521574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28597</TotalTime>
  <Words>879</Words>
  <Application>Microsoft Macintosh PowerPoint</Application>
  <PresentationFormat>Widescreen</PresentationFormat>
  <Paragraphs>209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DejaVu Sans</vt:lpstr>
      <vt:lpstr>Times</vt:lpstr>
      <vt:lpstr>Times New Roman</vt:lpstr>
      <vt:lpstr>Office Theme</vt:lpstr>
      <vt:lpstr>Integrated observations: On the importance of continuous/long-term comprehensive observations  </vt:lpstr>
      <vt:lpstr>PowerPoint Presentation</vt:lpstr>
      <vt:lpstr>PowerPoint Presentation</vt:lpstr>
      <vt:lpstr>Major Challenge - to understand airborne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SMEAR II-station (boreal forest, country side)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China Gigacity - A living lab for haze study</vt:lpstr>
      <vt:lpstr>Beijing vs Hyytiälä    Polluted / Clean</vt:lpstr>
      <vt:lpstr>PowerPoint Presentation</vt:lpstr>
      <vt:lpstr>Time over land   / Time over polluted land</vt:lpstr>
      <vt:lpstr>Haze - Air Pollution “Cocktails” Atmospheric aerosol particles with strong health and climate impact</vt:lpstr>
      <vt:lpstr>China Gigacity - Paradigm for other global gigacities </vt:lpstr>
      <vt:lpstr>https://twas.org/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Kulmala, Markku T</dc:creator>
  <cp:lastModifiedBy>Kulmala, Markku T</cp:lastModifiedBy>
  <cp:revision>168</cp:revision>
  <dcterms:created xsi:type="dcterms:W3CDTF">2023-01-19T13:19:35Z</dcterms:created>
  <dcterms:modified xsi:type="dcterms:W3CDTF">2024-09-29T18:30:21Z</dcterms:modified>
</cp:coreProperties>
</file>