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94" r:id="rId3"/>
    <p:sldId id="538" r:id="rId4"/>
    <p:sldId id="1114" r:id="rId5"/>
    <p:sldId id="265" r:id="rId6"/>
    <p:sldId id="266" r:id="rId7"/>
    <p:sldId id="420" r:id="rId8"/>
    <p:sldId id="270" r:id="rId9"/>
    <p:sldId id="272" r:id="rId10"/>
    <p:sldId id="368" r:id="rId11"/>
    <p:sldId id="1115" r:id="rId12"/>
    <p:sldId id="1125" r:id="rId13"/>
    <p:sldId id="298" r:id="rId14"/>
    <p:sldId id="544" r:id="rId15"/>
    <p:sldId id="1127" r:id="rId16"/>
    <p:sldId id="545" r:id="rId17"/>
    <p:sldId id="1121" r:id="rId18"/>
    <p:sldId id="1130" r:id="rId19"/>
    <p:sldId id="1129" r:id="rId20"/>
    <p:sldId id="1120" r:id="rId21"/>
    <p:sldId id="316" r:id="rId2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00"/>
    <a:srgbClr val="3129DB"/>
    <a:srgbClr val="0756AD"/>
    <a:srgbClr val="FF0000"/>
    <a:srgbClr val="F7F7F7"/>
    <a:srgbClr val="F2F2F2"/>
    <a:srgbClr val="FBFBFB"/>
    <a:srgbClr val="EAF2FA"/>
    <a:srgbClr val="317CC1"/>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64" autoAdjust="0"/>
    <p:restoredTop sz="87019" autoAdjust="0"/>
  </p:normalViewPr>
  <p:slideViewPr>
    <p:cSldViewPr snapToGrid="0">
      <p:cViewPr varScale="1">
        <p:scale>
          <a:sx n="93" d="100"/>
          <a:sy n="93" d="100"/>
        </p:scale>
        <p:origin x="996" y="96"/>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0" d="100"/>
          <a:sy n="80" d="100"/>
        </p:scale>
        <p:origin x="128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18E9935-3EAF-42B4-B71E-8E1295E0B8E8}" type="datetimeFigureOut">
              <a:rPr lang="en-US" smtClean="0"/>
              <a:t>9/27/2024</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DFAA1A2-469F-494A-BCF8-31F6AC8143B8}" type="slidenum">
              <a:rPr lang="en-US" smtClean="0"/>
              <a:t>‹#›</a:t>
            </a:fld>
            <a:endParaRPr lang="en-US" dirty="0"/>
          </a:p>
        </p:txBody>
      </p:sp>
    </p:spTree>
    <p:extLst>
      <p:ext uri="{BB962C8B-B14F-4D97-AF65-F5344CB8AC3E}">
        <p14:creationId xmlns:p14="http://schemas.microsoft.com/office/powerpoint/2010/main" val="1175361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739775"/>
            <a:ext cx="6572250" cy="3697288"/>
          </a:xfrm>
        </p:spPr>
      </p:sp>
      <p:sp>
        <p:nvSpPr>
          <p:cNvPr id="3" name="Notes Placeholder 2"/>
          <p:cNvSpPr>
            <a:spLocks noGrp="1"/>
          </p:cNvSpPr>
          <p:nvPr>
            <p:ph type="body" idx="1"/>
          </p:nvPr>
        </p:nvSpPr>
        <p:spPr/>
        <p:txBody>
          <a:bodyPr/>
          <a:lstStyle/>
          <a:p>
            <a:pPr>
              <a:lnSpc>
                <a:spcPct val="100000"/>
              </a:lnSpc>
            </a:pPr>
            <a:endParaRPr lang="es-ES" sz="2500" dirty="0"/>
          </a:p>
        </p:txBody>
      </p:sp>
      <p:sp>
        <p:nvSpPr>
          <p:cNvPr id="4" name="Slide Number Placeholder 3"/>
          <p:cNvSpPr>
            <a:spLocks noGrp="1"/>
          </p:cNvSpPr>
          <p:nvPr>
            <p:ph type="sldNum" sz="quarter" idx="10"/>
          </p:nvPr>
        </p:nvSpPr>
        <p:spPr/>
        <p:txBody>
          <a:bodyPr/>
          <a:lstStyle/>
          <a:p>
            <a:fld id="{B010006C-AFE0-4C12-9D7A-72508DD1E557}" type="slidenum">
              <a:rPr lang="en-US" smtClean="0"/>
              <a:pPr/>
              <a:t>2</a:t>
            </a:fld>
            <a:endParaRPr lang="en-US" dirty="0"/>
          </a:p>
        </p:txBody>
      </p:sp>
    </p:spTree>
    <p:extLst>
      <p:ext uri="{BB962C8B-B14F-4D97-AF65-F5344CB8AC3E}">
        <p14:creationId xmlns:p14="http://schemas.microsoft.com/office/powerpoint/2010/main" val="62832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4977F4C0-E4A3-42FE-B138-C89E47264634}" type="slidenum">
              <a:rPr lang="en-US" smtClean="0"/>
              <a:t>11</a:t>
            </a:fld>
            <a:endParaRPr lang="en-US"/>
          </a:p>
        </p:txBody>
      </p:sp>
    </p:spTree>
    <p:extLst>
      <p:ext uri="{BB962C8B-B14F-4D97-AF65-F5344CB8AC3E}">
        <p14:creationId xmlns:p14="http://schemas.microsoft.com/office/powerpoint/2010/main" val="1847087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FF"/>
                </a:solidFill>
                <a:latin typeface="Arial" pitchFamily="34" charset="0"/>
                <a:cs typeface="Arial" pitchFamily="34" charset="0"/>
                <a:sym typeface="Wingdings" pitchFamily="2" charset="2"/>
              </a:rPr>
              <a:t>Four coordinated components</a:t>
            </a:r>
            <a:br>
              <a:rPr lang="en-US" sz="1200" b="1" dirty="0">
                <a:solidFill>
                  <a:srgbClr val="0000FF"/>
                </a:solidFill>
                <a:latin typeface="Arial" pitchFamily="34" charset="0"/>
                <a:cs typeface="Arial" pitchFamily="34" charset="0"/>
                <a:sym typeface="Wingdings" pitchFamily="2" charset="2"/>
              </a:rPr>
            </a:br>
            <a:r>
              <a:rPr lang="en-US" sz="1200" b="1" dirty="0">
                <a:solidFill>
                  <a:srgbClr val="0000FF"/>
                </a:solidFill>
                <a:latin typeface="Arial" pitchFamily="34" charset="0"/>
                <a:cs typeface="Arial" pitchFamily="34" charset="0"/>
                <a:sym typeface="Wingdings" pitchFamily="2" charset="2"/>
              </a:rPr>
              <a:t>providing different </a:t>
            </a:r>
            <a:r>
              <a:rPr lang="en-US" sz="1200" b="1" dirty="0">
                <a:solidFill>
                  <a:srgbClr val="0000FF"/>
                </a:solidFill>
                <a:latin typeface="Arial" pitchFamily="34" charset="0"/>
                <a:cs typeface="Arial" pitchFamily="34" charset="0"/>
              </a:rPr>
              <a:t>geographic coverage</a:t>
            </a:r>
            <a:endParaRPr lang="en-US" dirty="0"/>
          </a:p>
        </p:txBody>
      </p:sp>
      <p:sp>
        <p:nvSpPr>
          <p:cNvPr id="4" name="Slide Number Placeholder 3"/>
          <p:cNvSpPr>
            <a:spLocks noGrp="1"/>
          </p:cNvSpPr>
          <p:nvPr>
            <p:ph type="sldNum" sz="quarter" idx="5"/>
          </p:nvPr>
        </p:nvSpPr>
        <p:spPr/>
        <p:txBody>
          <a:bodyPr/>
          <a:lstStyle/>
          <a:p>
            <a:fld id="{6DFAA1A2-469F-494A-BCF8-31F6AC8143B8}" type="slidenum">
              <a:rPr lang="en-US" smtClean="0"/>
              <a:t>12</a:t>
            </a:fld>
            <a:endParaRPr lang="en-US" dirty="0"/>
          </a:p>
        </p:txBody>
      </p:sp>
    </p:spTree>
    <p:extLst>
      <p:ext uri="{BB962C8B-B14F-4D97-AF65-F5344CB8AC3E}">
        <p14:creationId xmlns:p14="http://schemas.microsoft.com/office/powerpoint/2010/main" val="3462140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mn-lt"/>
                <a:cs typeface="Arial" panose="020B0604020202020204" pitchFamily="34" charset="0"/>
              </a:rPr>
              <a:t>(Zavala et al., Atmos. Env., 2020)</a:t>
            </a:r>
            <a:endParaRPr lang="es-MX" sz="1200" dirty="0">
              <a:latin typeface="+mn-lt"/>
              <a:cs typeface="Arial" panose="020B0604020202020204" pitchFamily="34" charset="0"/>
            </a:endParaRPr>
          </a:p>
          <a:p>
            <a:endParaRPr lang="en-US" b="1" dirty="0"/>
          </a:p>
        </p:txBody>
      </p:sp>
      <p:sp>
        <p:nvSpPr>
          <p:cNvPr id="4" name="Slide Number Placeholder 3"/>
          <p:cNvSpPr>
            <a:spLocks noGrp="1"/>
          </p:cNvSpPr>
          <p:nvPr>
            <p:ph type="sldNum" sz="quarter" idx="10"/>
          </p:nvPr>
        </p:nvSpPr>
        <p:spPr/>
        <p:txBody>
          <a:bodyPr/>
          <a:lstStyle/>
          <a:p>
            <a:fld id="{3834EAB7-241B-485B-8CB7-2D9424367600}" type="slidenum">
              <a:rPr lang="en-US" smtClean="0"/>
              <a:t>13</a:t>
            </a:fld>
            <a:endParaRPr lang="en-US" dirty="0"/>
          </a:p>
        </p:txBody>
      </p:sp>
    </p:spTree>
    <p:extLst>
      <p:ext uri="{BB962C8B-B14F-4D97-AF65-F5344CB8AC3E}">
        <p14:creationId xmlns:p14="http://schemas.microsoft.com/office/powerpoint/2010/main" val="963159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765175"/>
            <a:ext cx="6792913" cy="3821113"/>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fld id="{1A380231-4BD0-43F0-A55A-D27DE4485E0B}" type="slidenum">
              <a:rPr lang="en-US" smtClean="0"/>
              <a:t>14</a:t>
            </a:fld>
            <a:endParaRPr lang="en-US"/>
          </a:p>
        </p:txBody>
      </p:sp>
    </p:spTree>
    <p:extLst>
      <p:ext uri="{BB962C8B-B14F-4D97-AF65-F5344CB8AC3E}">
        <p14:creationId xmlns:p14="http://schemas.microsoft.com/office/powerpoint/2010/main" val="2638787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0F7B5-4556-4DA6-9380-44BE77807C17}" type="slidenum">
              <a:rPr lang="en-US" smtClean="0"/>
              <a:t>15</a:t>
            </a:fld>
            <a:endParaRPr lang="en-US"/>
          </a:p>
        </p:txBody>
      </p:sp>
    </p:spTree>
    <p:extLst>
      <p:ext uri="{BB962C8B-B14F-4D97-AF65-F5344CB8AC3E}">
        <p14:creationId xmlns:p14="http://schemas.microsoft.com/office/powerpoint/2010/main" val="2741098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765175"/>
            <a:ext cx="6792913" cy="3821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C482B1-0424-4602-919E-E51EB600AB8A}" type="slidenum">
              <a:rPr lang="en-SG" smtClean="0"/>
              <a:t>16</a:t>
            </a:fld>
            <a:endParaRPr lang="en-SG"/>
          </a:p>
        </p:txBody>
      </p:sp>
    </p:spTree>
    <p:extLst>
      <p:ext uri="{BB962C8B-B14F-4D97-AF65-F5344CB8AC3E}">
        <p14:creationId xmlns:p14="http://schemas.microsoft.com/office/powerpoint/2010/main" val="1628062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AA1A2-469F-494A-BCF8-31F6AC8143B8}" type="slidenum">
              <a:rPr lang="en-US" smtClean="0"/>
              <a:t>17</a:t>
            </a:fld>
            <a:endParaRPr lang="en-US" dirty="0"/>
          </a:p>
        </p:txBody>
      </p:sp>
    </p:spTree>
    <p:extLst>
      <p:ext uri="{BB962C8B-B14F-4D97-AF65-F5344CB8AC3E}">
        <p14:creationId xmlns:p14="http://schemas.microsoft.com/office/powerpoint/2010/main" val="79778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FAA1A2-469F-494A-BCF8-31F6AC8143B8}" type="slidenum">
              <a:rPr lang="en-US" smtClean="0"/>
              <a:t>18</a:t>
            </a:fld>
            <a:endParaRPr lang="en-US" dirty="0"/>
          </a:p>
        </p:txBody>
      </p:sp>
    </p:spTree>
    <p:extLst>
      <p:ext uri="{BB962C8B-B14F-4D97-AF65-F5344CB8AC3E}">
        <p14:creationId xmlns:p14="http://schemas.microsoft.com/office/powerpoint/2010/main" val="974922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AA1A2-469F-494A-BCF8-31F6AC8143B8}" type="slidenum">
              <a:rPr lang="en-US" smtClean="0"/>
              <a:t>19</a:t>
            </a:fld>
            <a:endParaRPr lang="en-US" dirty="0"/>
          </a:p>
        </p:txBody>
      </p:sp>
    </p:spTree>
    <p:extLst>
      <p:ext uri="{BB962C8B-B14F-4D97-AF65-F5344CB8AC3E}">
        <p14:creationId xmlns:p14="http://schemas.microsoft.com/office/powerpoint/2010/main" val="1681792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AA1A2-469F-494A-BCF8-31F6AC8143B8}" type="slidenum">
              <a:rPr lang="en-US" smtClean="0"/>
              <a:t>20</a:t>
            </a:fld>
            <a:endParaRPr lang="en-US" dirty="0"/>
          </a:p>
        </p:txBody>
      </p:sp>
    </p:spTree>
    <p:extLst>
      <p:ext uri="{BB962C8B-B14F-4D97-AF65-F5344CB8AC3E}">
        <p14:creationId xmlns:p14="http://schemas.microsoft.com/office/powerpoint/2010/main" val="1113341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sz="1900" kern="0" dirty="0">
              <a:solidFill>
                <a:srgbClr val="000000"/>
              </a:solidFill>
              <a:latin typeface="Arial" panose="020B0604020202020204" pitchFamily="34" charset="0"/>
              <a:cs typeface="Arial" panose="020B0604020202020204" pitchFamily="34" charset="0"/>
            </a:endParaRPr>
          </a:p>
          <a:p>
            <a:pPr defTabSz="942289">
              <a:defRPr/>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DFAA1A2-469F-494A-BCF8-31F6AC8143B8}" type="slidenum">
              <a:rPr lang="en-US" smtClean="0"/>
              <a:t>3</a:t>
            </a:fld>
            <a:endParaRPr lang="en-US" dirty="0"/>
          </a:p>
        </p:txBody>
      </p:sp>
    </p:spTree>
    <p:extLst>
      <p:ext uri="{BB962C8B-B14F-4D97-AF65-F5344CB8AC3E}">
        <p14:creationId xmlns:p14="http://schemas.microsoft.com/office/powerpoint/2010/main" val="3878735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FAA1A2-469F-494A-BCF8-31F6AC8143B8}" type="slidenum">
              <a:rPr lang="en-US" smtClean="0"/>
              <a:t>21</a:t>
            </a:fld>
            <a:endParaRPr lang="en-US" dirty="0"/>
          </a:p>
        </p:txBody>
      </p:sp>
    </p:spTree>
    <p:extLst>
      <p:ext uri="{BB962C8B-B14F-4D97-AF65-F5344CB8AC3E}">
        <p14:creationId xmlns:p14="http://schemas.microsoft.com/office/powerpoint/2010/main" val="2913181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5"/>
          </p:nvPr>
        </p:nvSpPr>
        <p:spPr/>
        <p:txBody>
          <a:bodyPr/>
          <a:lstStyle/>
          <a:p>
            <a:fld id="{7F1B2426-283E-4F4B-880F-0BE7125FFAF0}" type="slidenum">
              <a:rPr lang="en-US" smtClean="0"/>
              <a:t>4</a:t>
            </a:fld>
            <a:endParaRPr lang="en-US"/>
          </a:p>
        </p:txBody>
      </p:sp>
    </p:spTree>
    <p:extLst>
      <p:ext uri="{BB962C8B-B14F-4D97-AF65-F5344CB8AC3E}">
        <p14:creationId xmlns:p14="http://schemas.microsoft.com/office/powerpoint/2010/main" val="4190755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TextEdit="1"/>
          </p:cNvSpPr>
          <p:nvPr>
            <p:ph type="sldImg"/>
          </p:nvPr>
        </p:nvSpPr>
        <p:spPr bwMode="auto">
          <a:xfrm>
            <a:off x="1223963" y="523875"/>
            <a:ext cx="4654550" cy="26193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Rectangle 3"/>
          <p:cNvSpPr>
            <a:spLocks noGrp="1"/>
          </p:cNvSpPr>
          <p:nvPr>
            <p:ph type="body" idx="1"/>
          </p:nvPr>
        </p:nvSpPr>
        <p:spPr bwMode="auto">
          <a:xfrm>
            <a:off x="430254" y="3367541"/>
            <a:ext cx="6241178" cy="31437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517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66684"/>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D65B9CBC-BE03-4C77-AF7D-10A1E03DDB24}" type="slidenum">
              <a:rPr lang="en-US" smtClean="0"/>
              <a:t>6</a:t>
            </a:fld>
            <a:endParaRPr lang="en-US" dirty="0"/>
          </a:p>
        </p:txBody>
      </p:sp>
    </p:spTree>
    <p:extLst>
      <p:ext uri="{BB962C8B-B14F-4D97-AF65-F5344CB8AC3E}">
        <p14:creationId xmlns:p14="http://schemas.microsoft.com/office/powerpoint/2010/main" val="1279492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algn="l"/>
            <a:br>
              <a:rPr lang="en-US" sz="1100" b="0" i="0" dirty="0">
                <a:solidFill>
                  <a:srgbClr val="000000"/>
                </a:solidFill>
                <a:effectLst/>
                <a:latin typeface="Source Sans Pro" panose="020B0503030403020204" pitchFamily="34" charset="0"/>
              </a:rPr>
            </a:br>
            <a:endParaRPr lang="en-US" sz="1100" b="0" i="0" dirty="0">
              <a:solidFill>
                <a:srgbClr val="000000"/>
              </a:solidFill>
              <a:effectLst/>
              <a:latin typeface="Source Sans Pro" panose="020B0503030403020204" pitchFamily="34" charset="0"/>
            </a:endParaRPr>
          </a:p>
          <a:p>
            <a:endParaRPr lang="en-US" sz="1600" b="1" dirty="0">
              <a:solidFill>
                <a:srgbClr val="C00000"/>
              </a:solidFill>
            </a:endParaRPr>
          </a:p>
        </p:txBody>
      </p:sp>
      <p:sp>
        <p:nvSpPr>
          <p:cNvPr id="4" name="Slide Number Placeholder 3"/>
          <p:cNvSpPr>
            <a:spLocks noGrp="1"/>
          </p:cNvSpPr>
          <p:nvPr>
            <p:ph type="sldNum" sz="quarter" idx="10"/>
          </p:nvPr>
        </p:nvSpPr>
        <p:spPr/>
        <p:txBody>
          <a:bodyPr/>
          <a:lstStyle/>
          <a:p>
            <a:fld id="{6DFAA1A2-469F-494A-BCF8-31F6AC8143B8}" type="slidenum">
              <a:rPr lang="en-US" smtClean="0"/>
              <a:t>7</a:t>
            </a:fld>
            <a:endParaRPr lang="en-US" dirty="0"/>
          </a:p>
        </p:txBody>
      </p:sp>
    </p:spTree>
    <p:extLst>
      <p:ext uri="{BB962C8B-B14F-4D97-AF65-F5344CB8AC3E}">
        <p14:creationId xmlns:p14="http://schemas.microsoft.com/office/powerpoint/2010/main" val="1686840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1650" y="739775"/>
            <a:ext cx="6572250" cy="3697288"/>
          </a:xfrm>
        </p:spPr>
      </p:sp>
      <p:sp>
        <p:nvSpPr>
          <p:cNvPr id="3" name="Notes Placeholder 2"/>
          <p:cNvSpPr>
            <a:spLocks noGrp="1"/>
          </p:cNvSpPr>
          <p:nvPr>
            <p:ph type="body" idx="1"/>
          </p:nvPr>
        </p:nvSpPr>
        <p:spPr>
          <a:xfrm>
            <a:off x="473498" y="4518203"/>
            <a:ext cx="6361875" cy="4485104"/>
          </a:xfrm>
        </p:spPr>
        <p:txBody>
          <a:bodyPr/>
          <a:lstStyle/>
          <a:p>
            <a:pPr marL="0" marR="0">
              <a:lnSpc>
                <a:spcPct val="107000"/>
              </a:lnSpc>
              <a:spcBef>
                <a:spcPts val="0"/>
              </a:spcBef>
              <a:spcAft>
                <a:spcPts val="12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en-US" dirty="0"/>
          </a:p>
        </p:txBody>
      </p:sp>
      <p:sp>
        <p:nvSpPr>
          <p:cNvPr id="4" name="Slide Number Placeholder 3"/>
          <p:cNvSpPr>
            <a:spLocks noGrp="1"/>
          </p:cNvSpPr>
          <p:nvPr>
            <p:ph type="sldNum" sz="quarter" idx="10"/>
          </p:nvPr>
        </p:nvSpPr>
        <p:spPr/>
        <p:txBody>
          <a:bodyPr/>
          <a:lstStyle/>
          <a:p>
            <a:fld id="{2F7213DF-D21E-4CBE-B062-D48499EDC481}" type="slidenum">
              <a:rPr lang="en-US" smtClean="0"/>
              <a:t>8</a:t>
            </a:fld>
            <a:endParaRPr lang="en-US" dirty="0"/>
          </a:p>
        </p:txBody>
      </p:sp>
    </p:spTree>
    <p:extLst>
      <p:ext uri="{BB962C8B-B14F-4D97-AF65-F5344CB8AC3E}">
        <p14:creationId xmlns:p14="http://schemas.microsoft.com/office/powerpoint/2010/main" val="1335459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035CAC7-9616-4E55-B6FF-BB3DC9AA4338}" type="slidenum">
              <a:rPr lang="en-US" smtClean="0"/>
              <a:t>9</a:t>
            </a:fld>
            <a:endParaRPr lang="en-US" dirty="0"/>
          </a:p>
        </p:txBody>
      </p:sp>
    </p:spTree>
    <p:extLst>
      <p:ext uri="{BB962C8B-B14F-4D97-AF65-F5344CB8AC3E}">
        <p14:creationId xmlns:p14="http://schemas.microsoft.com/office/powerpoint/2010/main" val="1765208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CC482B1-0424-4602-919E-E51EB600AB8A}" type="slidenum">
              <a:rPr lang="en-SG" smtClean="0"/>
              <a:t>10</a:t>
            </a:fld>
            <a:endParaRPr lang="en-SG"/>
          </a:p>
        </p:txBody>
      </p:sp>
    </p:spTree>
    <p:extLst>
      <p:ext uri="{BB962C8B-B14F-4D97-AF65-F5344CB8AC3E}">
        <p14:creationId xmlns:p14="http://schemas.microsoft.com/office/powerpoint/2010/main" val="2798960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26FE65A-56D8-431D-99F1-A8F3C7C3DBD8}" type="datetimeFigureOut">
              <a:rPr lang="en-US" smtClean="0"/>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6BB9EB-CDCD-4A47-B17F-726E2011339C}" type="slidenum">
              <a:rPr lang="en-US" smtClean="0"/>
              <a:t>‹#›</a:t>
            </a:fld>
            <a:endParaRPr lang="en-US" dirty="0"/>
          </a:p>
        </p:txBody>
      </p:sp>
    </p:spTree>
    <p:extLst>
      <p:ext uri="{BB962C8B-B14F-4D97-AF65-F5344CB8AC3E}">
        <p14:creationId xmlns:p14="http://schemas.microsoft.com/office/powerpoint/2010/main" val="2562613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6FE65A-56D8-431D-99F1-A8F3C7C3DBD8}" type="datetimeFigureOut">
              <a:rPr lang="en-US" smtClean="0"/>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6BB9EB-CDCD-4A47-B17F-726E2011339C}" type="slidenum">
              <a:rPr lang="en-US" smtClean="0"/>
              <a:t>‹#›</a:t>
            </a:fld>
            <a:endParaRPr lang="en-US" dirty="0"/>
          </a:p>
        </p:txBody>
      </p:sp>
    </p:spTree>
    <p:extLst>
      <p:ext uri="{BB962C8B-B14F-4D97-AF65-F5344CB8AC3E}">
        <p14:creationId xmlns:p14="http://schemas.microsoft.com/office/powerpoint/2010/main" val="91734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6FE65A-56D8-431D-99F1-A8F3C7C3DBD8}" type="datetimeFigureOut">
              <a:rPr lang="en-US" smtClean="0"/>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6BB9EB-CDCD-4A47-B17F-726E2011339C}" type="slidenum">
              <a:rPr lang="en-US" smtClean="0"/>
              <a:t>‹#›</a:t>
            </a:fld>
            <a:endParaRPr lang="en-US" dirty="0"/>
          </a:p>
        </p:txBody>
      </p:sp>
    </p:spTree>
    <p:extLst>
      <p:ext uri="{BB962C8B-B14F-4D97-AF65-F5344CB8AC3E}">
        <p14:creationId xmlns:p14="http://schemas.microsoft.com/office/powerpoint/2010/main" val="3965150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8" y="296334"/>
            <a:ext cx="10744202" cy="956734"/>
          </a:xfrm>
        </p:spPr>
        <p:txBody>
          <a:bodyPr>
            <a:normAutofit/>
          </a:bodyPr>
          <a:lstStyle>
            <a:lvl1pPr>
              <a:defRPr sz="2800" b="1">
                <a:solidFill>
                  <a:srgbClr val="3129DB"/>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838197" y="1464735"/>
            <a:ext cx="10744203" cy="4944532"/>
          </a:xfrm>
        </p:spPr>
        <p:txBody>
          <a:bodyPr/>
          <a:lstStyle>
            <a:lvl1pPr marL="0" indent="0">
              <a:buFontTx/>
              <a:buNone/>
              <a:defRPr sz="2400">
                <a:latin typeface="Arial" panose="020B0604020202020204" pitchFamily="34" charset="0"/>
                <a:cs typeface="Arial" panose="020B0604020202020204" pitchFamily="34" charset="0"/>
              </a:defRPr>
            </a:lvl1pPr>
            <a:lvl2pPr marL="685800" indent="-228600">
              <a:buFont typeface="Arial" panose="020B0604020202020204" pitchFamily="34" charset="0"/>
              <a:buChar char="•"/>
              <a:defRPr sz="2000">
                <a:latin typeface="Arial" panose="020B0604020202020204" pitchFamily="34" charset="0"/>
                <a:cs typeface="Arial" panose="020B0604020202020204" pitchFamily="34" charset="0"/>
              </a:defRPr>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318450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6FE65A-56D8-431D-99F1-A8F3C7C3DBD8}" type="datetimeFigureOut">
              <a:rPr lang="en-US" smtClean="0"/>
              <a:t>9/27/2024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D6BB9EB-CDCD-4A47-B17F-726E2011339C}" type="slidenum">
              <a:rPr lang="en-US" smtClean="0"/>
              <a:t>‹#›</a:t>
            </a:fld>
            <a:endParaRPr lang="en-US" dirty="0"/>
          </a:p>
        </p:txBody>
      </p:sp>
    </p:spTree>
    <p:extLst>
      <p:ext uri="{BB962C8B-B14F-4D97-AF65-F5344CB8AC3E}">
        <p14:creationId xmlns:p14="http://schemas.microsoft.com/office/powerpoint/2010/main" val="212004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6FE65A-56D8-431D-99F1-A8F3C7C3DBD8}" type="datetimeFigureOut">
              <a:rPr lang="en-US" smtClean="0"/>
              <a:t>9/27/2024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6BB9EB-CDCD-4A47-B17F-726E2011339C}" type="slidenum">
              <a:rPr lang="en-US" smtClean="0"/>
              <a:t>‹#›</a:t>
            </a:fld>
            <a:endParaRPr lang="en-US" dirty="0"/>
          </a:p>
        </p:txBody>
      </p:sp>
    </p:spTree>
    <p:extLst>
      <p:ext uri="{BB962C8B-B14F-4D97-AF65-F5344CB8AC3E}">
        <p14:creationId xmlns:p14="http://schemas.microsoft.com/office/powerpoint/2010/main" val="3619909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FE65A-56D8-431D-99F1-A8F3C7C3DBD8}" type="datetimeFigureOut">
              <a:rPr lang="en-US" smtClean="0"/>
              <a:t>9/27/2024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D6BB9EB-CDCD-4A47-B17F-726E2011339C}" type="slidenum">
              <a:rPr lang="en-US" smtClean="0"/>
              <a:t>‹#›</a:t>
            </a:fld>
            <a:endParaRPr lang="en-US" dirty="0"/>
          </a:p>
        </p:txBody>
      </p:sp>
    </p:spTree>
    <p:extLst>
      <p:ext uri="{BB962C8B-B14F-4D97-AF65-F5344CB8AC3E}">
        <p14:creationId xmlns:p14="http://schemas.microsoft.com/office/powerpoint/2010/main" val="35623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6FE65A-56D8-431D-99F1-A8F3C7C3DBD8}" type="datetimeFigureOut">
              <a:rPr lang="en-US" smtClean="0"/>
              <a:t>9/27/2024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D6BB9EB-CDCD-4A47-B17F-726E2011339C}" type="slidenum">
              <a:rPr lang="en-US" smtClean="0"/>
              <a:t>‹#›</a:t>
            </a:fld>
            <a:endParaRPr lang="en-US" dirty="0"/>
          </a:p>
        </p:txBody>
      </p:sp>
    </p:spTree>
    <p:extLst>
      <p:ext uri="{BB962C8B-B14F-4D97-AF65-F5344CB8AC3E}">
        <p14:creationId xmlns:p14="http://schemas.microsoft.com/office/powerpoint/2010/main" val="1293724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FE65A-56D8-431D-99F1-A8F3C7C3DBD8}" type="datetimeFigureOut">
              <a:rPr lang="en-US" smtClean="0"/>
              <a:t>9/27/2024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6BB9EB-CDCD-4A47-B17F-726E2011339C}" type="slidenum">
              <a:rPr lang="en-US" smtClean="0"/>
              <a:t>‹#›</a:t>
            </a:fld>
            <a:endParaRPr lang="en-US" dirty="0"/>
          </a:p>
        </p:txBody>
      </p:sp>
    </p:spTree>
    <p:extLst>
      <p:ext uri="{BB962C8B-B14F-4D97-AF65-F5344CB8AC3E}">
        <p14:creationId xmlns:p14="http://schemas.microsoft.com/office/powerpoint/2010/main" val="22809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6FE65A-56D8-431D-99F1-A8F3C7C3DBD8}" type="datetimeFigureOut">
              <a:rPr lang="en-US" smtClean="0"/>
              <a:t>9/27/2024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6BB9EB-CDCD-4A47-B17F-726E2011339C}" type="slidenum">
              <a:rPr lang="en-US" smtClean="0"/>
              <a:t>‹#›</a:t>
            </a:fld>
            <a:endParaRPr lang="en-US" dirty="0"/>
          </a:p>
        </p:txBody>
      </p:sp>
    </p:spTree>
    <p:extLst>
      <p:ext uri="{BB962C8B-B14F-4D97-AF65-F5344CB8AC3E}">
        <p14:creationId xmlns:p14="http://schemas.microsoft.com/office/powerpoint/2010/main" val="3965000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6FE65A-56D8-431D-99F1-A8F3C7C3DBD8}" type="datetimeFigureOut">
              <a:rPr lang="en-US" smtClean="0"/>
              <a:t>9/27/2024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D6BB9EB-CDCD-4A47-B17F-726E2011339C}" type="slidenum">
              <a:rPr lang="en-US" smtClean="0"/>
              <a:t>‹#›</a:t>
            </a:fld>
            <a:endParaRPr lang="en-US" dirty="0"/>
          </a:p>
        </p:txBody>
      </p:sp>
    </p:spTree>
    <p:extLst>
      <p:ext uri="{BB962C8B-B14F-4D97-AF65-F5344CB8AC3E}">
        <p14:creationId xmlns:p14="http://schemas.microsoft.com/office/powerpoint/2010/main" val="3564145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FE65A-56D8-431D-99F1-A8F3C7C3DBD8}" type="datetimeFigureOut">
              <a:rPr lang="en-US" smtClean="0"/>
              <a:t>9/27/2024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BB9EB-CDCD-4A47-B17F-726E2011339C}" type="slidenum">
              <a:rPr lang="en-US" smtClean="0"/>
              <a:t>‹#›</a:t>
            </a:fld>
            <a:endParaRPr lang="en-US" dirty="0"/>
          </a:p>
        </p:txBody>
      </p:sp>
    </p:spTree>
    <p:extLst>
      <p:ext uri="{BB962C8B-B14F-4D97-AF65-F5344CB8AC3E}">
        <p14:creationId xmlns:p14="http://schemas.microsoft.com/office/powerpoint/2010/main" val="712794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mo.int/pages/prog/arep/gaw/images/gaw_logo_acronym_vertical_005.jpg"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g"/><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hyperlink" Target="http://www.aire.cdmx.gob.mx/"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eg"/><Relationship Id="rId4" Type="http://schemas.openxmlformats.org/officeDocument/2006/relationships/hyperlink" Target="http://www.aqmd.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limatehughes.org/expert-briefing-air-pollution-health-risks-and-climate-chang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38D5B-BDA7-A16B-32D9-45EE18948980}"/>
              </a:ext>
            </a:extLst>
          </p:cNvPr>
          <p:cNvSpPr>
            <a:spLocks noGrp="1"/>
          </p:cNvSpPr>
          <p:nvPr>
            <p:ph type="ctrTitle"/>
          </p:nvPr>
        </p:nvSpPr>
        <p:spPr>
          <a:xfrm>
            <a:off x="563289" y="3004899"/>
            <a:ext cx="10760622" cy="1168978"/>
          </a:xfrm>
        </p:spPr>
        <p:txBody>
          <a:bodyPr>
            <a:noAutofit/>
          </a:bodyPr>
          <a:lstStyle/>
          <a:p>
            <a:pPr algn="ctr">
              <a:lnSpc>
                <a:spcPct val="140000"/>
              </a:lnSpc>
              <a:spcBef>
                <a:spcPts val="0"/>
              </a:spcBef>
            </a:pPr>
            <a:r>
              <a:rPr lang="en-US" sz="3200" b="1" dirty="0">
                <a:solidFill>
                  <a:srgbClr val="3129DB"/>
                </a:solidFill>
                <a:latin typeface="Arial" panose="020B0604020202020204" pitchFamily="34" charset="0"/>
                <a:cs typeface="Arial" panose="020B0604020202020204" pitchFamily="34" charset="0"/>
              </a:rPr>
              <a:t>Air Quality Management </a:t>
            </a:r>
            <a:r>
              <a:rPr lang="en-US" sz="3200" b="1" dirty="0">
                <a:solidFill>
                  <a:srgbClr val="3129DB"/>
                </a:solidFill>
                <a:latin typeface="Arial" panose="020B0604020202020204" pitchFamily="34" charset="0"/>
                <a:ea typeface="Calibri" panose="020F0502020204030204" pitchFamily="34" charset="0"/>
                <a:cs typeface="Arial" panose="020B0604020202020204" pitchFamily="34" charset="0"/>
              </a:rPr>
              <a:t>Case studies:  </a:t>
            </a:r>
            <a:br>
              <a:rPr lang="en-US" sz="3200" b="1" dirty="0">
                <a:solidFill>
                  <a:srgbClr val="3129DB"/>
                </a:solidFill>
                <a:latin typeface="Arial" panose="020B0604020202020204" pitchFamily="34" charset="0"/>
                <a:ea typeface="Calibri" panose="020F0502020204030204" pitchFamily="34" charset="0"/>
                <a:cs typeface="Arial" panose="020B0604020202020204" pitchFamily="34" charset="0"/>
              </a:rPr>
            </a:br>
            <a:r>
              <a:rPr lang="en-US" sz="3200" b="1" dirty="0">
                <a:solidFill>
                  <a:srgbClr val="3129DB"/>
                </a:solidFill>
                <a:latin typeface="Arial" panose="020B0604020202020204" pitchFamily="34" charset="0"/>
                <a:ea typeface="Calibri" panose="020F0502020204030204" pitchFamily="34" charset="0"/>
                <a:cs typeface="Arial" panose="020B0604020202020204" pitchFamily="34" charset="0"/>
              </a:rPr>
              <a:t>Challenges and Lessons Learned</a:t>
            </a:r>
            <a:endParaRPr lang="en-US" sz="3200" b="1" dirty="0">
              <a:solidFill>
                <a:srgbClr val="3129DB"/>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 name="Subtitle 2">
            <a:extLst>
              <a:ext uri="{FF2B5EF4-FFF2-40B4-BE49-F238E27FC236}">
                <a16:creationId xmlns:a16="http://schemas.microsoft.com/office/drawing/2014/main" id="{33A4224D-0E82-7A9B-62A0-4CBD392093DC}"/>
              </a:ext>
            </a:extLst>
          </p:cNvPr>
          <p:cNvSpPr>
            <a:spLocks noGrp="1"/>
          </p:cNvSpPr>
          <p:nvPr>
            <p:ph type="subTitle" idx="1"/>
          </p:nvPr>
        </p:nvSpPr>
        <p:spPr>
          <a:xfrm>
            <a:off x="3185230" y="5152016"/>
            <a:ext cx="5099385" cy="1168978"/>
          </a:xfrm>
        </p:spPr>
        <p:txBody>
          <a:bodyPr>
            <a:normAutofit/>
          </a:bodyPr>
          <a:lstStyle/>
          <a:p>
            <a:r>
              <a:rPr lang="en-GB" b="1" dirty="0">
                <a:solidFill>
                  <a:srgbClr val="3129DB"/>
                </a:solidFill>
                <a:latin typeface="Arial" panose="020B0604020202020204" pitchFamily="34" charset="0"/>
                <a:cs typeface="Arial" panose="020B0604020202020204" pitchFamily="34" charset="0"/>
              </a:rPr>
              <a:t>Luisa T. Molina</a:t>
            </a:r>
            <a:endParaRPr lang="en-US" b="1" dirty="0">
              <a:solidFill>
                <a:srgbClr val="3129DB"/>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223E9DA-6968-FA50-5323-349BB8A55538}"/>
              </a:ext>
            </a:extLst>
          </p:cNvPr>
          <p:cNvSpPr txBox="1"/>
          <p:nvPr/>
        </p:nvSpPr>
        <p:spPr>
          <a:xfrm>
            <a:off x="2374538" y="1766086"/>
            <a:ext cx="7400327" cy="726609"/>
          </a:xfrm>
          <a:prstGeom prst="rect">
            <a:avLst/>
          </a:prstGeom>
          <a:noFill/>
        </p:spPr>
        <p:txBody>
          <a:bodyPr wrap="square">
            <a:spAutoFit/>
          </a:bodyPr>
          <a:lstStyle/>
          <a:p>
            <a:pPr algn="ctr" rtl="0" fontAlgn="base">
              <a:lnSpc>
                <a:spcPct val="120000"/>
              </a:lnSpc>
            </a:pPr>
            <a:r>
              <a:rPr lang="en-US" b="1" i="0" u="none" strike="noStrike" dirty="0">
                <a:solidFill>
                  <a:srgbClr val="3129DB"/>
                </a:solidFill>
                <a:effectLst/>
                <a:latin typeface="Arial" panose="020B0604020202020204" pitchFamily="34" charset="0"/>
                <a:cs typeface="Arial" panose="020B0604020202020204" pitchFamily="34" charset="0"/>
              </a:rPr>
              <a:t>Training Course on Seamless Prediction of Air Pollution in Africa</a:t>
            </a:r>
            <a:r>
              <a:rPr lang="en-US" b="0" i="0" dirty="0">
                <a:solidFill>
                  <a:srgbClr val="3129DB"/>
                </a:solidFill>
                <a:effectLst/>
                <a:latin typeface="Arial" panose="020B0604020202020204" pitchFamily="34" charset="0"/>
                <a:cs typeface="Arial" panose="020B0604020202020204" pitchFamily="34" charset="0"/>
              </a:rPr>
              <a:t>​</a:t>
            </a:r>
          </a:p>
          <a:p>
            <a:pPr algn="ctr" rtl="0" fontAlgn="base">
              <a:lnSpc>
                <a:spcPct val="120000"/>
              </a:lnSpc>
            </a:pPr>
            <a:r>
              <a:rPr lang="en-US" b="1" i="0" u="none" strike="noStrike" dirty="0">
                <a:solidFill>
                  <a:srgbClr val="3129DB"/>
                </a:solidFill>
                <a:effectLst/>
                <a:latin typeface="Arial" panose="020B0604020202020204" pitchFamily="34" charset="0"/>
                <a:cs typeface="Arial" panose="020B0604020202020204" pitchFamily="34" charset="0"/>
              </a:rPr>
              <a:t>Science Workshop, Septembe</a:t>
            </a:r>
            <a:r>
              <a:rPr lang="en-US" b="1" dirty="0">
                <a:solidFill>
                  <a:srgbClr val="3129DB"/>
                </a:solidFill>
                <a:latin typeface="Arial" panose="020B0604020202020204" pitchFamily="34" charset="0"/>
                <a:cs typeface="Arial" panose="020B0604020202020204" pitchFamily="34" charset="0"/>
              </a:rPr>
              <a:t>r 30, 2024</a:t>
            </a:r>
            <a:endParaRPr lang="en-US" b="0" i="0" dirty="0">
              <a:solidFill>
                <a:srgbClr val="3129DB"/>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522314A-2F95-346A-1BB2-611AFAB98072}"/>
              </a:ext>
            </a:extLst>
          </p:cNvPr>
          <p:cNvPicPr>
            <a:picLocks noChangeAspect="1"/>
          </p:cNvPicPr>
          <p:nvPr/>
        </p:nvPicPr>
        <p:blipFill>
          <a:blip r:embed="rId2"/>
          <a:stretch>
            <a:fillRect/>
          </a:stretch>
        </p:blipFill>
        <p:spPr>
          <a:xfrm>
            <a:off x="7778277" y="392004"/>
            <a:ext cx="1788817" cy="665007"/>
          </a:xfrm>
          <a:prstGeom prst="rect">
            <a:avLst/>
          </a:prstGeom>
        </p:spPr>
      </p:pic>
      <p:pic>
        <p:nvPicPr>
          <p:cNvPr id="10" name="Picture 12" descr="GAW logo vert">
            <a:hlinkClick r:id="rId3"/>
            <a:extLst>
              <a:ext uri="{FF2B5EF4-FFF2-40B4-BE49-F238E27FC236}">
                <a16:creationId xmlns:a16="http://schemas.microsoft.com/office/drawing/2014/main" id="{23FFBDD7-7AC1-16DA-A12B-19950260969A}"/>
              </a:ext>
            </a:extLst>
          </p:cNvPr>
          <p:cNvPicPr>
            <a:picLocks noChangeAspect="1" noChangeArrowheads="1"/>
          </p:cNvPicPr>
          <p:nvPr/>
        </p:nvPicPr>
        <p:blipFill>
          <a:blip r:embed="rId4" cstate="print"/>
          <a:srcRect/>
          <a:stretch>
            <a:fillRect/>
          </a:stretch>
        </p:blipFill>
        <p:spPr bwMode="auto">
          <a:xfrm>
            <a:off x="2101161" y="315339"/>
            <a:ext cx="802836" cy="818339"/>
          </a:xfrm>
          <a:prstGeom prst="rect">
            <a:avLst/>
          </a:prstGeom>
          <a:noFill/>
        </p:spPr>
      </p:pic>
      <p:pic>
        <p:nvPicPr>
          <p:cNvPr id="12" name="Picture 11">
            <a:extLst>
              <a:ext uri="{FF2B5EF4-FFF2-40B4-BE49-F238E27FC236}">
                <a16:creationId xmlns:a16="http://schemas.microsoft.com/office/drawing/2014/main" id="{8EB1A203-34FF-867C-9881-6BAC51336E6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0000"/>
          <a:stretch/>
        </p:blipFill>
        <p:spPr>
          <a:xfrm>
            <a:off x="5105400" y="198022"/>
            <a:ext cx="838200" cy="895048"/>
          </a:xfrm>
          <a:prstGeom prst="rect">
            <a:avLst/>
          </a:prstGeom>
        </p:spPr>
      </p:pic>
      <p:sp>
        <p:nvSpPr>
          <p:cNvPr id="6" name="AutoShape 2" descr="nav-logo">
            <a:extLst>
              <a:ext uri="{FF2B5EF4-FFF2-40B4-BE49-F238E27FC236}">
                <a16:creationId xmlns:a16="http://schemas.microsoft.com/office/drawing/2014/main" id="{16E0AF79-95E7-5E99-A95C-ECFA00CC425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55649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61DF95-2069-4AC7-81E2-56116EF43C60}"/>
              </a:ext>
            </a:extLst>
          </p:cNvPr>
          <p:cNvSpPr txBox="1"/>
          <p:nvPr/>
        </p:nvSpPr>
        <p:spPr>
          <a:xfrm flipH="1">
            <a:off x="267946" y="2804235"/>
            <a:ext cx="3896868" cy="369332"/>
          </a:xfrm>
          <a:prstGeom prst="rect">
            <a:avLst/>
          </a:prstGeom>
          <a:noFill/>
        </p:spPr>
        <p:txBody>
          <a:bodyPr wrap="square" rtlCol="0">
            <a:spAutoFit/>
          </a:bodyPr>
          <a:lstStyle/>
          <a:p>
            <a:r>
              <a:rPr lang="en-US" b="1" u="sng" dirty="0">
                <a:solidFill>
                  <a:srgbClr val="C00000"/>
                </a:solidFill>
                <a:latin typeface="Arial" panose="020B0604020202020204" pitchFamily="34" charset="0"/>
                <a:cs typeface="Arial" panose="020B0604020202020204" pitchFamily="34" charset="0"/>
              </a:rPr>
              <a:t>SIMAT Environmental Labora</a:t>
            </a:r>
            <a:r>
              <a:rPr lang="en-US" b="1" dirty="0">
                <a:solidFill>
                  <a:srgbClr val="C00000"/>
                </a:solidFill>
                <a:latin typeface="Arial" panose="020B0604020202020204" pitchFamily="34" charset="0"/>
                <a:cs typeface="Arial" panose="020B0604020202020204" pitchFamily="34" charset="0"/>
              </a:rPr>
              <a:t>tory</a:t>
            </a:r>
            <a:endParaRPr lang="en-US" dirty="0">
              <a:solidFill>
                <a:srgbClr val="C0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1CB0BF7-1AC6-471B-9FCA-B9575FB9A627}"/>
              </a:ext>
            </a:extLst>
          </p:cNvPr>
          <p:cNvSpPr txBox="1"/>
          <p:nvPr/>
        </p:nvSpPr>
        <p:spPr>
          <a:xfrm flipH="1">
            <a:off x="267947" y="574782"/>
            <a:ext cx="4183891" cy="400110"/>
          </a:xfrm>
          <a:prstGeom prst="rect">
            <a:avLst/>
          </a:prstGeom>
          <a:noFill/>
        </p:spPr>
        <p:txBody>
          <a:bodyPr wrap="square" rtlCol="0">
            <a:spAutoFit/>
          </a:bodyPr>
          <a:lstStyle/>
          <a:p>
            <a:r>
              <a:rPr lang="en-US" sz="2000" b="1" u="sng" dirty="0">
                <a:solidFill>
                  <a:srgbClr val="C00000"/>
                </a:solidFill>
                <a:latin typeface="Arial" panose="020B0604020202020204" pitchFamily="34" charset="0"/>
                <a:cs typeface="Arial" panose="020B0604020202020204" pitchFamily="34" charset="0"/>
              </a:rPr>
              <a:t>Air quality monitoring network </a:t>
            </a:r>
          </a:p>
        </p:txBody>
      </p:sp>
      <p:pic>
        <p:nvPicPr>
          <p:cNvPr id="24" name="Picture 23">
            <a:extLst>
              <a:ext uri="{FF2B5EF4-FFF2-40B4-BE49-F238E27FC236}">
                <a16:creationId xmlns:a16="http://schemas.microsoft.com/office/drawing/2014/main" id="{E455168C-95C0-4C79-92E8-546C31808612}"/>
              </a:ext>
            </a:extLst>
          </p:cNvPr>
          <p:cNvPicPr>
            <a:picLocks noChangeAspect="1"/>
          </p:cNvPicPr>
          <p:nvPr/>
        </p:nvPicPr>
        <p:blipFill>
          <a:blip r:embed="rId3"/>
          <a:srcRect l="-492" t="2388" r="10937" b="964"/>
          <a:stretch/>
        </p:blipFill>
        <p:spPr>
          <a:xfrm>
            <a:off x="417209" y="1035695"/>
            <a:ext cx="3598343" cy="1843596"/>
          </a:xfrm>
          <a:prstGeom prst="rect">
            <a:avLst/>
          </a:prstGeom>
        </p:spPr>
      </p:pic>
      <p:pic>
        <p:nvPicPr>
          <p:cNvPr id="14" name="Picture 13">
            <a:extLst>
              <a:ext uri="{FF2B5EF4-FFF2-40B4-BE49-F238E27FC236}">
                <a16:creationId xmlns:a16="http://schemas.microsoft.com/office/drawing/2014/main" id="{E89220E8-B2EF-4CBC-91E1-00D4A85AF350}"/>
              </a:ext>
            </a:extLst>
          </p:cNvPr>
          <p:cNvPicPr>
            <a:picLocks noChangeAspect="1"/>
          </p:cNvPicPr>
          <p:nvPr/>
        </p:nvPicPr>
        <p:blipFill rotWithShape="1">
          <a:blip r:embed="rId4"/>
          <a:srcRect l="3964" t="-4367"/>
          <a:stretch/>
        </p:blipFill>
        <p:spPr>
          <a:xfrm>
            <a:off x="300444" y="3182756"/>
            <a:ext cx="4151394" cy="1313767"/>
          </a:xfrm>
          <a:prstGeom prst="rect">
            <a:avLst/>
          </a:prstGeom>
        </p:spPr>
      </p:pic>
      <p:sp>
        <p:nvSpPr>
          <p:cNvPr id="7" name="TextBox 6">
            <a:extLst>
              <a:ext uri="{FF2B5EF4-FFF2-40B4-BE49-F238E27FC236}">
                <a16:creationId xmlns:a16="http://schemas.microsoft.com/office/drawing/2014/main" id="{ECD71D81-9A8E-4216-B665-6F449AC1C879}"/>
              </a:ext>
            </a:extLst>
          </p:cNvPr>
          <p:cNvSpPr txBox="1"/>
          <p:nvPr/>
        </p:nvSpPr>
        <p:spPr>
          <a:xfrm>
            <a:off x="10078301" y="6373096"/>
            <a:ext cx="1696490" cy="338554"/>
          </a:xfrm>
          <a:prstGeom prst="rect">
            <a:avLst/>
          </a:prstGeom>
          <a:noFill/>
        </p:spPr>
        <p:txBody>
          <a:bodyPr wrap="none" rtlCol="0">
            <a:spAutoFit/>
          </a:bodyPr>
          <a:lstStyle/>
          <a:p>
            <a:r>
              <a:rPr lang="en-US" sz="1600" dirty="0"/>
              <a:t>(Source: SEDEMA)</a:t>
            </a:r>
          </a:p>
        </p:txBody>
      </p:sp>
      <p:cxnSp>
        <p:nvCxnSpPr>
          <p:cNvPr id="25" name="Conector recto 35">
            <a:extLst>
              <a:ext uri="{FF2B5EF4-FFF2-40B4-BE49-F238E27FC236}">
                <a16:creationId xmlns:a16="http://schemas.microsoft.com/office/drawing/2014/main" id="{57D4F652-D7F2-4232-8BF3-F8C7A66D0C58}"/>
              </a:ext>
            </a:extLst>
          </p:cNvPr>
          <p:cNvCxnSpPr>
            <a:cxnSpLocks/>
          </p:cNvCxnSpPr>
          <p:nvPr/>
        </p:nvCxnSpPr>
        <p:spPr>
          <a:xfrm>
            <a:off x="5036304" y="774837"/>
            <a:ext cx="31150" cy="5830061"/>
          </a:xfrm>
          <a:prstGeom prst="line">
            <a:avLst/>
          </a:prstGeom>
          <a:ln w="38100" cmpd="sng">
            <a:solidFill>
              <a:srgbClr val="131A9D"/>
            </a:solidFill>
          </a:ln>
        </p:spPr>
        <p:style>
          <a:lnRef idx="1">
            <a:schemeClr val="accent3"/>
          </a:lnRef>
          <a:fillRef idx="0">
            <a:schemeClr val="accent3"/>
          </a:fillRef>
          <a:effectRef idx="0">
            <a:schemeClr val="accent3"/>
          </a:effectRef>
          <a:fontRef idx="minor">
            <a:schemeClr val="tx1"/>
          </a:fontRef>
        </p:style>
      </p:cxnSp>
      <p:sp>
        <p:nvSpPr>
          <p:cNvPr id="3" name="TextBox 2">
            <a:extLst>
              <a:ext uri="{FF2B5EF4-FFF2-40B4-BE49-F238E27FC236}">
                <a16:creationId xmlns:a16="http://schemas.microsoft.com/office/drawing/2014/main" id="{605C1CEF-DEB8-EA55-1336-F204AF92408F}"/>
              </a:ext>
            </a:extLst>
          </p:cNvPr>
          <p:cNvSpPr txBox="1"/>
          <p:nvPr/>
        </p:nvSpPr>
        <p:spPr>
          <a:xfrm>
            <a:off x="813588" y="4325287"/>
            <a:ext cx="2819487" cy="400110"/>
          </a:xfrm>
          <a:prstGeom prst="rect">
            <a:avLst/>
          </a:prstGeom>
          <a:noFill/>
        </p:spPr>
        <p:txBody>
          <a:bodyPr wrap="square">
            <a:spAutoFit/>
          </a:bodyPr>
          <a:lstStyle/>
          <a:p>
            <a:pPr>
              <a:spcAft>
                <a:spcPts val="600"/>
              </a:spcAft>
            </a:pPr>
            <a:r>
              <a:rPr lang="en-US" sz="2000" b="1" u="sng" dirty="0">
                <a:solidFill>
                  <a:srgbClr val="C00000"/>
                </a:solidFill>
                <a:latin typeface="Arial" panose="020B0604020202020204" pitchFamily="34" charset="0"/>
                <a:ea typeface="DengXian" panose="02010600030101010101" pitchFamily="2" charset="-122"/>
                <a:cs typeface="Arial" panose="020B0604020202020204" pitchFamily="34" charset="0"/>
              </a:rPr>
              <a:t>Emissions inventory</a:t>
            </a:r>
          </a:p>
        </p:txBody>
      </p:sp>
      <p:sp>
        <p:nvSpPr>
          <p:cNvPr id="8" name="TextBox 7">
            <a:extLst>
              <a:ext uri="{FF2B5EF4-FFF2-40B4-BE49-F238E27FC236}">
                <a16:creationId xmlns:a16="http://schemas.microsoft.com/office/drawing/2014/main" id="{78B59400-CB59-5844-4831-6D8556E05236}"/>
              </a:ext>
            </a:extLst>
          </p:cNvPr>
          <p:cNvSpPr txBox="1"/>
          <p:nvPr/>
        </p:nvSpPr>
        <p:spPr>
          <a:xfrm>
            <a:off x="5160453" y="2422667"/>
            <a:ext cx="2861252" cy="1938992"/>
          </a:xfrm>
          <a:prstGeom prst="rect">
            <a:avLst/>
          </a:prstGeom>
          <a:noFill/>
        </p:spPr>
        <p:txBody>
          <a:bodyPr wrap="square">
            <a:spAutoFit/>
          </a:bodyPr>
          <a:lstStyle/>
          <a:p>
            <a:pPr>
              <a:spcAft>
                <a:spcPts val="600"/>
              </a:spcAft>
            </a:pPr>
            <a:r>
              <a:rPr lang="en-US" sz="2000" b="1" u="sng" dirty="0">
                <a:solidFill>
                  <a:srgbClr val="C00000"/>
                </a:solidFill>
                <a:latin typeface="Arial" panose="020B0604020202020204" pitchFamily="34" charset="0"/>
                <a:ea typeface="DengXian" panose="02010600030101010101" pitchFamily="2" charset="-122"/>
                <a:cs typeface="Arial" panose="020B0604020202020204" pitchFamily="34" charset="0"/>
              </a:rPr>
              <a:t>Air quality forecasting</a:t>
            </a:r>
          </a:p>
          <a:p>
            <a:pPr marL="182880" indent="-182880">
              <a:spcBef>
                <a:spcPts val="600"/>
              </a:spcBef>
              <a:buFont typeface="Arial" panose="020B0604020202020204" pitchFamily="34" charset="0"/>
              <a:buChar char="•"/>
            </a:pPr>
            <a:r>
              <a:rPr lang="en-US" sz="1600" dirty="0">
                <a:latin typeface="Arial" panose="020B0604020202020204" pitchFamily="34" charset="0"/>
                <a:ea typeface="DengXian" panose="02010600030101010101" pitchFamily="2" charset="-122"/>
                <a:cs typeface="Arial" panose="020B0604020202020204" pitchFamily="34" charset="0"/>
              </a:rPr>
              <a:t>Hourly updated for the next 24 hours. </a:t>
            </a:r>
          </a:p>
          <a:p>
            <a:pPr marL="182880" indent="-182880">
              <a:spcBef>
                <a:spcPts val="600"/>
              </a:spcBef>
              <a:buFont typeface="Arial" panose="020B0604020202020204" pitchFamily="34" charset="0"/>
              <a:buChar char="•"/>
            </a:pPr>
            <a:r>
              <a:rPr lang="en-US" sz="1600" dirty="0">
                <a:latin typeface="Arial" panose="020B0604020202020204" pitchFamily="34" charset="0"/>
                <a:ea typeface="DengXian" panose="02010600030101010101" pitchFamily="2" charset="-122"/>
                <a:cs typeface="Arial" panose="020B0604020202020204" pitchFamily="34" charset="0"/>
              </a:rPr>
              <a:t>WRF-ARW + CMAQ</a:t>
            </a:r>
          </a:p>
          <a:p>
            <a:pPr marL="182880" indent="-182880">
              <a:spcBef>
                <a:spcPts val="600"/>
              </a:spcBef>
              <a:buFont typeface="Arial" panose="020B0604020202020204" pitchFamily="34" charset="0"/>
              <a:buChar char="•"/>
            </a:pPr>
            <a:r>
              <a:rPr lang="en-US" sz="1600" dirty="0">
                <a:latin typeface="Arial" panose="020B0604020202020204" pitchFamily="34" charset="0"/>
                <a:ea typeface="DengXian" panose="02010600030101010101" pitchFamily="2" charset="-122"/>
                <a:cs typeface="Arial" panose="020B0604020202020204" pitchFamily="34" charset="0"/>
              </a:rPr>
              <a:t>Air quality index, O</a:t>
            </a:r>
            <a:r>
              <a:rPr lang="en-US" sz="1600" baseline="-25000" dirty="0">
                <a:latin typeface="Arial" panose="020B0604020202020204" pitchFamily="34" charset="0"/>
                <a:ea typeface="DengXian" panose="02010600030101010101" pitchFamily="2" charset="-122"/>
                <a:cs typeface="Arial" panose="020B0604020202020204" pitchFamily="34" charset="0"/>
              </a:rPr>
              <a:t>3</a:t>
            </a:r>
            <a:r>
              <a:rPr lang="en-US" sz="1600" dirty="0">
                <a:latin typeface="Arial" panose="020B0604020202020204" pitchFamily="34" charset="0"/>
                <a:ea typeface="DengXian" panose="02010600030101010101" pitchFamily="2" charset="-122"/>
                <a:cs typeface="Arial" panose="020B0604020202020204" pitchFamily="34" charset="0"/>
              </a:rPr>
              <a:t>, PM</a:t>
            </a:r>
            <a:r>
              <a:rPr lang="en-US" sz="1600" baseline="-25000" dirty="0">
                <a:latin typeface="Arial" panose="020B0604020202020204" pitchFamily="34" charset="0"/>
                <a:ea typeface="DengXian" panose="02010600030101010101" pitchFamily="2" charset="-122"/>
                <a:cs typeface="Arial" panose="020B0604020202020204" pitchFamily="34" charset="0"/>
              </a:rPr>
              <a:t>2.5</a:t>
            </a:r>
            <a:r>
              <a:rPr lang="en-US" sz="1600" dirty="0">
                <a:latin typeface="Arial" panose="020B0604020202020204" pitchFamily="34" charset="0"/>
                <a:ea typeface="DengXian" panose="02010600030101010101" pitchFamily="2" charset="-122"/>
                <a:cs typeface="Arial" panose="020B0604020202020204" pitchFamily="34" charset="0"/>
              </a:rPr>
              <a:t>, NO</a:t>
            </a:r>
            <a:r>
              <a:rPr lang="en-US" sz="1600" baseline="-25000" dirty="0">
                <a:latin typeface="Arial" panose="020B0604020202020204" pitchFamily="34" charset="0"/>
                <a:ea typeface="DengXian" panose="02010600030101010101" pitchFamily="2" charset="-122"/>
                <a:cs typeface="Arial" panose="020B0604020202020204" pitchFamily="34" charset="0"/>
              </a:rPr>
              <a:t>2</a:t>
            </a:r>
            <a:r>
              <a:rPr lang="en-US" sz="1600" dirty="0">
                <a:latin typeface="Arial" panose="020B0604020202020204" pitchFamily="34" charset="0"/>
                <a:ea typeface="DengXian" panose="02010600030101010101" pitchFamily="2" charset="-122"/>
                <a:cs typeface="Arial" panose="020B0604020202020204" pitchFamily="34" charset="0"/>
              </a:rPr>
              <a:t>, SO</a:t>
            </a:r>
            <a:r>
              <a:rPr lang="en-US" sz="1600" baseline="-25000" dirty="0">
                <a:latin typeface="Arial" panose="020B0604020202020204" pitchFamily="34" charset="0"/>
                <a:ea typeface="DengXian" panose="02010600030101010101" pitchFamily="2" charset="-122"/>
                <a:cs typeface="Arial" panose="020B0604020202020204" pitchFamily="34" charset="0"/>
              </a:rPr>
              <a:t>2</a:t>
            </a:r>
            <a:r>
              <a:rPr lang="en-US" sz="1600" dirty="0">
                <a:latin typeface="Arial" panose="020B0604020202020204" pitchFamily="34" charset="0"/>
                <a:ea typeface="DengXian" panose="02010600030101010101" pitchFamily="2" charset="-122"/>
                <a:cs typeface="Arial" panose="020B0604020202020204" pitchFamily="34" charset="0"/>
              </a:rPr>
              <a:t>, CO, &amp; met data</a:t>
            </a:r>
            <a:endParaRPr lang="en-US" sz="1600" dirty="0"/>
          </a:p>
        </p:txBody>
      </p:sp>
      <p:pic>
        <p:nvPicPr>
          <p:cNvPr id="10" name="Picture 2">
            <a:extLst>
              <a:ext uri="{FF2B5EF4-FFF2-40B4-BE49-F238E27FC236}">
                <a16:creationId xmlns:a16="http://schemas.microsoft.com/office/drawing/2014/main" id="{EB60FDDA-7438-AC40-FED8-12D81998827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rot="972422">
            <a:off x="8255871" y="2695982"/>
            <a:ext cx="860869" cy="14899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15">
            <a:extLst>
              <a:ext uri="{FF2B5EF4-FFF2-40B4-BE49-F238E27FC236}">
                <a16:creationId xmlns:a16="http://schemas.microsoft.com/office/drawing/2014/main" id="{F3B79CFC-ECF8-EBD5-AF34-4FAD0B647DA7}"/>
              </a:ext>
            </a:extLst>
          </p:cNvPr>
          <p:cNvPicPr>
            <a:picLocks noChangeAspect="1"/>
          </p:cNvPicPr>
          <p:nvPr/>
        </p:nvPicPr>
        <p:blipFill>
          <a:blip r:embed="rId6"/>
          <a:stretch>
            <a:fillRect/>
          </a:stretch>
        </p:blipFill>
        <p:spPr>
          <a:xfrm>
            <a:off x="9379469" y="2612339"/>
            <a:ext cx="2192803" cy="1731160"/>
          </a:xfrm>
          <a:prstGeom prst="rect">
            <a:avLst/>
          </a:prstGeom>
        </p:spPr>
      </p:pic>
      <p:sp>
        <p:nvSpPr>
          <p:cNvPr id="19" name="TextBox 18">
            <a:extLst>
              <a:ext uri="{FF2B5EF4-FFF2-40B4-BE49-F238E27FC236}">
                <a16:creationId xmlns:a16="http://schemas.microsoft.com/office/drawing/2014/main" id="{C50CA928-68C3-0E34-8567-AA9E4DAB9730}"/>
              </a:ext>
            </a:extLst>
          </p:cNvPr>
          <p:cNvSpPr txBox="1"/>
          <p:nvPr/>
        </p:nvSpPr>
        <p:spPr>
          <a:xfrm>
            <a:off x="2868750" y="75499"/>
            <a:ext cx="7933623" cy="523220"/>
          </a:xfrm>
          <a:prstGeom prst="rect">
            <a:avLst/>
          </a:prstGeom>
          <a:noFill/>
        </p:spPr>
        <p:txBody>
          <a:bodyPr wrap="square">
            <a:spAutoFit/>
          </a:bodyPr>
          <a:lstStyle/>
          <a:p>
            <a:r>
              <a:rPr lang="en-US" sz="2800" b="1" dirty="0">
                <a:solidFill>
                  <a:srgbClr val="3129DB"/>
                </a:solidFill>
                <a:latin typeface="Arial" panose="020B0604020202020204" pitchFamily="34" charset="0"/>
                <a:cs typeface="Arial" panose="020B0604020202020204" pitchFamily="34" charset="0"/>
              </a:rPr>
              <a:t>Air quality management tools in the MCMA</a:t>
            </a:r>
            <a:endParaRPr lang="es-MX" sz="2800" b="1" dirty="0">
              <a:solidFill>
                <a:srgbClr val="3129DB"/>
              </a:solidFill>
              <a:latin typeface="Arial" panose="020B0604020202020204" pitchFamily="34" charset="0"/>
              <a:cs typeface="Arial" panose="020B0604020202020204" pitchFamily="34" charset="0"/>
            </a:endParaRPr>
          </a:p>
        </p:txBody>
      </p:sp>
      <p:pic>
        <p:nvPicPr>
          <p:cNvPr id="22" name="Content Placeholder 4" descr="A graph of different colored bars&#10;&#10;Description automatically generated">
            <a:extLst>
              <a:ext uri="{FF2B5EF4-FFF2-40B4-BE49-F238E27FC236}">
                <a16:creationId xmlns:a16="http://schemas.microsoft.com/office/drawing/2014/main" id="{94340174-402B-D334-5758-F2C7E5B8B939}"/>
              </a:ext>
            </a:extLst>
          </p:cNvPr>
          <p:cNvPicPr>
            <a:picLocks noChangeAspect="1"/>
          </p:cNvPicPr>
          <p:nvPr/>
        </p:nvPicPr>
        <p:blipFill>
          <a:blip r:embed="rId7" cstate="print">
            <a:extLst>
              <a:ext uri="{28A0092B-C50C-407E-A947-70E740481C1C}">
                <a14:useLocalDpi xmlns:a14="http://schemas.microsoft.com/office/drawing/2010/main" val="0"/>
              </a:ext>
            </a:extLst>
          </a:blip>
          <a:srcRect t="178" r="5188"/>
          <a:stretch/>
        </p:blipFill>
        <p:spPr>
          <a:xfrm>
            <a:off x="417209" y="4725397"/>
            <a:ext cx="3558014" cy="1927965"/>
          </a:xfrm>
          <a:prstGeom prst="rect">
            <a:avLst/>
          </a:prstGeom>
          <a:ln w="12700">
            <a:noFill/>
          </a:ln>
        </p:spPr>
      </p:pic>
      <p:sp>
        <p:nvSpPr>
          <p:cNvPr id="2" name="TextBox 1">
            <a:extLst>
              <a:ext uri="{FF2B5EF4-FFF2-40B4-BE49-F238E27FC236}">
                <a16:creationId xmlns:a16="http://schemas.microsoft.com/office/drawing/2014/main" id="{68D9D028-17C9-C06C-12A8-84741E968C83}"/>
              </a:ext>
            </a:extLst>
          </p:cNvPr>
          <p:cNvSpPr txBox="1"/>
          <p:nvPr/>
        </p:nvSpPr>
        <p:spPr>
          <a:xfrm>
            <a:off x="5183184" y="666363"/>
            <a:ext cx="5057795" cy="369332"/>
          </a:xfrm>
          <a:prstGeom prst="rect">
            <a:avLst/>
          </a:prstGeom>
          <a:noFill/>
        </p:spPr>
        <p:txBody>
          <a:bodyPr wrap="none" rtlCol="0">
            <a:spAutoFit/>
          </a:bodyPr>
          <a:lstStyle/>
          <a:p>
            <a:r>
              <a:rPr lang="en-US" b="1" u="sng" dirty="0">
                <a:solidFill>
                  <a:srgbClr val="C00000"/>
                </a:solidFill>
                <a:latin typeface="Arial" panose="020B0604020202020204" pitchFamily="34" charset="0"/>
                <a:cs typeface="Arial" panose="020B0604020202020204" pitchFamily="34" charset="0"/>
              </a:rPr>
              <a:t>Air Quality Improvement Program (</a:t>
            </a:r>
            <a:r>
              <a:rPr lang="en-US" b="1" u="sng" dirty="0" err="1">
                <a:solidFill>
                  <a:srgbClr val="C00000"/>
                </a:solidFill>
                <a:latin typeface="Arial" panose="020B0604020202020204" pitchFamily="34" charset="0"/>
                <a:cs typeface="Arial" panose="020B0604020202020204" pitchFamily="34" charset="0"/>
              </a:rPr>
              <a:t>ProAire</a:t>
            </a:r>
            <a:r>
              <a:rPr lang="en-US" b="1" u="sng" dirty="0">
                <a:solidFill>
                  <a:srgbClr val="C00000"/>
                </a:solidFill>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52F99D40-5F41-CC0B-F106-2705BFD2A223}"/>
              </a:ext>
            </a:extLst>
          </p:cNvPr>
          <p:cNvSpPr txBox="1"/>
          <p:nvPr/>
        </p:nvSpPr>
        <p:spPr>
          <a:xfrm>
            <a:off x="3400185" y="5512590"/>
            <a:ext cx="1221452" cy="523220"/>
          </a:xfrm>
          <a:prstGeom prst="rect">
            <a:avLst/>
          </a:prstGeom>
          <a:noFill/>
        </p:spPr>
        <p:txBody>
          <a:bodyPr wrap="square">
            <a:spAutoFit/>
          </a:bodyPr>
          <a:lstStyle/>
          <a:p>
            <a:r>
              <a:rPr lang="en-US" sz="1400" b="1" dirty="0">
                <a:latin typeface="Arial" panose="020B0604020202020204" pitchFamily="34" charset="0"/>
                <a:ea typeface="DengXian" panose="02010600030101010101" pitchFamily="2" charset="-122"/>
                <a:cs typeface="Arial" panose="020B0604020202020204" pitchFamily="34" charset="0"/>
              </a:rPr>
              <a:t>updated </a:t>
            </a:r>
          </a:p>
          <a:p>
            <a:r>
              <a:rPr lang="en-US" sz="1400" b="1" dirty="0">
                <a:latin typeface="Arial" panose="020B0604020202020204" pitchFamily="34" charset="0"/>
                <a:ea typeface="DengXian" panose="02010600030101010101" pitchFamily="2" charset="-122"/>
                <a:cs typeface="Arial" panose="020B0604020202020204" pitchFamily="34" charset="0"/>
              </a:rPr>
              <a:t>every 2 yrs </a:t>
            </a:r>
            <a:endParaRPr lang="en-US" sz="1400" dirty="0"/>
          </a:p>
        </p:txBody>
      </p:sp>
      <p:pic>
        <p:nvPicPr>
          <p:cNvPr id="11" name="Picture 10">
            <a:extLst>
              <a:ext uri="{FF2B5EF4-FFF2-40B4-BE49-F238E27FC236}">
                <a16:creationId xmlns:a16="http://schemas.microsoft.com/office/drawing/2014/main" id="{4B9973F8-D85F-92B5-7AE5-B41FC3DC34A3}"/>
              </a:ext>
            </a:extLst>
          </p:cNvPr>
          <p:cNvPicPr>
            <a:picLocks noChangeAspect="1"/>
          </p:cNvPicPr>
          <p:nvPr/>
        </p:nvPicPr>
        <p:blipFill>
          <a:blip r:embed="rId8"/>
          <a:stretch>
            <a:fillRect/>
          </a:stretch>
        </p:blipFill>
        <p:spPr>
          <a:xfrm>
            <a:off x="5418781" y="1195837"/>
            <a:ext cx="2717975" cy="1067018"/>
          </a:xfrm>
          <a:prstGeom prst="rect">
            <a:avLst/>
          </a:prstGeom>
        </p:spPr>
      </p:pic>
      <p:sp>
        <p:nvSpPr>
          <p:cNvPr id="13" name="TextBox 12">
            <a:extLst>
              <a:ext uri="{FF2B5EF4-FFF2-40B4-BE49-F238E27FC236}">
                <a16:creationId xmlns:a16="http://schemas.microsoft.com/office/drawing/2014/main" id="{DC1A5D8E-F6CA-CD82-8F8D-4494C4453ECD}"/>
              </a:ext>
            </a:extLst>
          </p:cNvPr>
          <p:cNvSpPr txBox="1"/>
          <p:nvPr/>
        </p:nvSpPr>
        <p:spPr>
          <a:xfrm>
            <a:off x="8721414" y="1315232"/>
            <a:ext cx="2399183" cy="369332"/>
          </a:xfrm>
          <a:prstGeom prst="rect">
            <a:avLst/>
          </a:prstGeom>
          <a:noFill/>
        </p:spPr>
        <p:txBody>
          <a:bodyPr wrap="none" rtlCol="0">
            <a:spAutoFit/>
          </a:bodyPr>
          <a:lstStyle/>
          <a:p>
            <a:r>
              <a:rPr lang="en-US" dirty="0"/>
              <a:t>Updated every 10 years</a:t>
            </a:r>
          </a:p>
        </p:txBody>
      </p:sp>
      <p:sp>
        <p:nvSpPr>
          <p:cNvPr id="17" name="TextBox 16">
            <a:extLst>
              <a:ext uri="{FF2B5EF4-FFF2-40B4-BE49-F238E27FC236}">
                <a16:creationId xmlns:a16="http://schemas.microsoft.com/office/drawing/2014/main" id="{4CBC8BE2-AA77-E5B0-299F-37CE99D45903}"/>
              </a:ext>
            </a:extLst>
          </p:cNvPr>
          <p:cNvSpPr txBox="1"/>
          <p:nvPr/>
        </p:nvSpPr>
        <p:spPr>
          <a:xfrm>
            <a:off x="5183184" y="4496523"/>
            <a:ext cx="6591607" cy="2062103"/>
          </a:xfrm>
          <a:prstGeom prst="rect">
            <a:avLst/>
          </a:prstGeom>
          <a:noFill/>
        </p:spPr>
        <p:txBody>
          <a:bodyPr wrap="square">
            <a:spAutoFit/>
          </a:bodyPr>
          <a:lstStyle/>
          <a:p>
            <a:r>
              <a:rPr lang="en-US" sz="1800" b="1" u="sng" dirty="0">
                <a:solidFill>
                  <a:srgbClr val="C00000"/>
                </a:solidFill>
                <a:effectLst/>
                <a:latin typeface="Arial" panose="020B0604020202020204" pitchFamily="34" charset="0"/>
                <a:ea typeface="Calibri" panose="020F0502020204030204" pitchFamily="34" charset="0"/>
                <a:cs typeface="Arial" panose="020B0604020202020204" pitchFamily="34" charset="0"/>
              </a:rPr>
              <a:t>Risk Index for Susceptible People (IRPS</a:t>
            </a:r>
            <a:r>
              <a:rPr lang="en-US" sz="1800" u="sng" dirty="0">
                <a:effectLst/>
                <a:latin typeface="Arial" panose="020B0604020202020204" pitchFamily="34" charset="0"/>
                <a:ea typeface="Calibri" panose="020F0502020204030204" pitchFamily="34" charset="0"/>
                <a:cs typeface="Arial" panose="020B0604020202020204" pitchFamily="34" charset="0"/>
              </a:rPr>
              <a:t>)</a:t>
            </a:r>
          </a:p>
          <a:p>
            <a:pPr>
              <a:lnSpc>
                <a:spcPct val="100000"/>
              </a:lnSpc>
              <a:spcBef>
                <a:spcPts val="600"/>
              </a:spcBef>
            </a:pPr>
            <a:r>
              <a:rPr lang="en-US" sz="1800" b="1" dirty="0"/>
              <a:t>Collaborate with Health Sector in epidemiological and exposure assessment</a:t>
            </a:r>
          </a:p>
          <a:p>
            <a:pPr>
              <a:lnSpc>
                <a:spcPct val="100000"/>
              </a:lnSpc>
              <a:spcBef>
                <a:spcPts val="1200"/>
              </a:spcBef>
            </a:pPr>
            <a:r>
              <a:rPr lang="de-DE" sz="1800" b="1" u="sng" dirty="0">
                <a:solidFill>
                  <a:srgbClr val="C00000"/>
                </a:solidFill>
                <a:latin typeface="Arial" panose="020B0604020202020204" pitchFamily="34" charset="0"/>
                <a:cs typeface="Arial" panose="020B0604020202020204" pitchFamily="34" charset="0"/>
              </a:rPr>
              <a:t>Special studies</a:t>
            </a:r>
          </a:p>
          <a:p>
            <a:pPr>
              <a:lnSpc>
                <a:spcPct val="100000"/>
              </a:lnSpc>
              <a:spcBef>
                <a:spcPts val="600"/>
              </a:spcBef>
            </a:pPr>
            <a:r>
              <a:rPr lang="de-DE" sz="1800" b="1" dirty="0"/>
              <a:t>Collaborate with national and international researchers</a:t>
            </a:r>
          </a:p>
          <a:p>
            <a:r>
              <a:rPr lang="en-US" sz="1800" dirty="0">
                <a:effectLst/>
                <a:latin typeface="Times New Roman" panose="02020603050405020304" pitchFamily="18" charset="0"/>
                <a:ea typeface="Calibri" panose="020F0502020204030204" pitchFamily="34" charset="0"/>
              </a:rPr>
              <a:t> </a:t>
            </a:r>
            <a:endParaRPr lang="en-US" dirty="0"/>
          </a:p>
        </p:txBody>
      </p:sp>
    </p:spTree>
    <p:extLst>
      <p:ext uri="{BB962C8B-B14F-4D97-AF65-F5344CB8AC3E}">
        <p14:creationId xmlns:p14="http://schemas.microsoft.com/office/powerpoint/2010/main" val="173773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693" y="179913"/>
            <a:ext cx="9140293" cy="545952"/>
          </a:xfrm>
        </p:spPr>
        <p:txBody>
          <a:bodyPr>
            <a:normAutofit/>
          </a:bodyPr>
          <a:lstStyle/>
          <a:p>
            <a:pPr algn="ctr"/>
            <a:r>
              <a:rPr lang="en-CA" sz="2800" dirty="0"/>
              <a:t>Science-based air quality management</a:t>
            </a:r>
            <a:endParaRPr lang="en-US" sz="2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6960" y="809947"/>
            <a:ext cx="11118079" cy="5503427"/>
          </a:xfrm>
        </p:spPr>
        <p:txBody>
          <a:bodyPr>
            <a:noAutofit/>
          </a:bodyPr>
          <a:lstStyle/>
          <a:p>
            <a:pPr marL="0" lvl="1" indent="0">
              <a:lnSpc>
                <a:spcPct val="100000"/>
              </a:lnSpc>
              <a:spcBef>
                <a:spcPts val="1200"/>
              </a:spcBef>
              <a:buNone/>
            </a:pPr>
            <a:r>
              <a:rPr lang="en-US" sz="1900" b="1" u="sng" dirty="0">
                <a:solidFill>
                  <a:srgbClr val="C00000"/>
                </a:solidFill>
              </a:rPr>
              <a:t>Intensive international collaborative field measurement campaigns</a:t>
            </a:r>
          </a:p>
          <a:p>
            <a:pPr marL="0" lvl="1" indent="0">
              <a:lnSpc>
                <a:spcPct val="100000"/>
              </a:lnSpc>
              <a:spcBef>
                <a:spcPts val="1600"/>
              </a:spcBef>
              <a:buNone/>
            </a:pPr>
            <a:r>
              <a:rPr lang="en-US" sz="1800" b="1" dirty="0"/>
              <a:t>1994: </a:t>
            </a:r>
            <a:r>
              <a:rPr lang="en-US" sz="1800" dirty="0"/>
              <a:t>Mexico City Air Quality Research Initiative (MARI Project)</a:t>
            </a:r>
          </a:p>
          <a:p>
            <a:pPr marL="0" lvl="1" indent="0">
              <a:lnSpc>
                <a:spcPct val="100000"/>
              </a:lnSpc>
              <a:spcBef>
                <a:spcPts val="1600"/>
              </a:spcBef>
              <a:buNone/>
            </a:pPr>
            <a:r>
              <a:rPr lang="es-ES" sz="1800" b="1" dirty="0"/>
              <a:t>1997: </a:t>
            </a:r>
            <a:r>
              <a:rPr lang="en-US" sz="1800" dirty="0"/>
              <a:t>IMADA-AVER Boundary Layer Experiment in the Mexico City Area</a:t>
            </a:r>
            <a:endParaRPr lang="es-ES" sz="1800" dirty="0"/>
          </a:p>
          <a:p>
            <a:pPr marL="0" lvl="1" indent="0">
              <a:lnSpc>
                <a:spcPct val="100000"/>
              </a:lnSpc>
              <a:spcBef>
                <a:spcPts val="1600"/>
              </a:spcBef>
              <a:buNone/>
            </a:pPr>
            <a:r>
              <a:rPr lang="en-US" sz="1800" b="1" dirty="0"/>
              <a:t>2000: </a:t>
            </a:r>
            <a:r>
              <a:rPr lang="en-US" sz="1800" dirty="0"/>
              <a:t>Project for the design of an integrated strategy for the air quality management in the Valley of Mexico</a:t>
            </a:r>
            <a:br>
              <a:rPr lang="en-US" sz="1800" dirty="0"/>
            </a:br>
            <a:r>
              <a:rPr lang="en-US" sz="1800" dirty="0"/>
              <a:t>           2001–2010 </a:t>
            </a:r>
            <a:r>
              <a:rPr lang="en-US" sz="1800" dirty="0">
                <a:latin typeface="Arial" panose="020B0604020202020204" pitchFamily="34" charset="0"/>
                <a:cs typeface="Arial" panose="020B0604020202020204" pitchFamily="34" charset="0"/>
              </a:rPr>
              <a:t>(</a:t>
            </a:r>
            <a:r>
              <a:rPr lang="en-US" sz="1800" i="1" dirty="0">
                <a:latin typeface="Arial" panose="020B0604020202020204" pitchFamily="34" charset="0"/>
                <a:cs typeface="Arial" panose="020B0604020202020204" pitchFamily="34" charset="0"/>
              </a:rPr>
              <a:t>Air Quality in the Mexico Megacity: An Integrated Assessment, 2002</a:t>
            </a:r>
            <a:r>
              <a:rPr lang="en-US" sz="1800" dirty="0">
                <a:latin typeface="Arial" panose="020B0604020202020204" pitchFamily="34" charset="0"/>
                <a:cs typeface="Arial" panose="020B0604020202020204" pitchFamily="34" charset="0"/>
              </a:rPr>
              <a:t>).</a:t>
            </a:r>
            <a:endParaRPr lang="es-ES" sz="1800" b="1" dirty="0"/>
          </a:p>
          <a:p>
            <a:pPr marL="0" lvl="1" indent="0">
              <a:lnSpc>
                <a:spcPct val="100000"/>
              </a:lnSpc>
              <a:spcBef>
                <a:spcPts val="1600"/>
              </a:spcBef>
              <a:buNone/>
            </a:pPr>
            <a:r>
              <a:rPr lang="en-US" sz="1800" b="1" dirty="0"/>
              <a:t>2002-2003: </a:t>
            </a:r>
            <a:r>
              <a:rPr lang="en-US" sz="1800" dirty="0"/>
              <a:t>MCMA-2002 and MCMA-2003 c</a:t>
            </a:r>
            <a:r>
              <a:rPr lang="es-ES" sz="1800" i="0" dirty="0">
                <a:effectLst/>
              </a:rPr>
              <a:t>ampaigns (</a:t>
            </a:r>
            <a:r>
              <a:rPr lang="es-ES" sz="1800" i="1" dirty="0">
                <a:effectLst/>
              </a:rPr>
              <a:t>Special issue in </a:t>
            </a:r>
            <a:r>
              <a:rPr lang="en-US" sz="1800" i="1" dirty="0"/>
              <a:t>Atmos. Chem. Phys) </a:t>
            </a:r>
            <a:endParaRPr lang="en-US" sz="1800" dirty="0"/>
          </a:p>
          <a:p>
            <a:pPr marL="0" lvl="1" indent="0">
              <a:lnSpc>
                <a:spcPct val="100000"/>
              </a:lnSpc>
              <a:spcBef>
                <a:spcPts val="1600"/>
              </a:spcBef>
              <a:buNone/>
            </a:pPr>
            <a:r>
              <a:rPr lang="en-US" sz="1800" b="1" dirty="0"/>
              <a:t>2006:  </a:t>
            </a:r>
            <a:r>
              <a:rPr lang="en-US" sz="1800" dirty="0"/>
              <a:t>Megacity Initiative: Local and Global Research Observations (MILAGRO)</a:t>
            </a:r>
            <a:br>
              <a:rPr lang="en-US" sz="1800" dirty="0"/>
            </a:br>
            <a:r>
              <a:rPr lang="en-US" sz="1800" dirty="0"/>
              <a:t>           </a:t>
            </a:r>
            <a:r>
              <a:rPr lang="es-ES" sz="1800" i="0" dirty="0">
                <a:effectLst/>
              </a:rPr>
              <a:t>(</a:t>
            </a:r>
            <a:r>
              <a:rPr lang="es-ES" sz="1800" i="1" dirty="0">
                <a:effectLst/>
              </a:rPr>
              <a:t>Special issue in </a:t>
            </a:r>
            <a:r>
              <a:rPr lang="en-US" sz="1800" i="1" dirty="0"/>
              <a:t>Atmos. Chem. Phys)</a:t>
            </a:r>
            <a:endParaRPr lang="en-US" sz="1800" dirty="0"/>
          </a:p>
          <a:p>
            <a:pPr marL="0" lvl="1" indent="0">
              <a:lnSpc>
                <a:spcPct val="100000"/>
              </a:lnSpc>
              <a:spcBef>
                <a:spcPts val="1600"/>
              </a:spcBef>
              <a:buNone/>
            </a:pPr>
            <a:r>
              <a:rPr lang="es-ES" sz="1800" b="1" dirty="0"/>
              <a:t>2013:</a:t>
            </a:r>
            <a:r>
              <a:rPr lang="es-ES" sz="1800" dirty="0"/>
              <a:t>  </a:t>
            </a:r>
            <a:r>
              <a:rPr lang="en-US" sz="1800" dirty="0"/>
              <a:t>Short-Lived Climate Forcers Field Measurement Campaign (SLCF) </a:t>
            </a:r>
            <a:endParaRPr lang="es-ES" sz="1800" dirty="0"/>
          </a:p>
          <a:p>
            <a:pPr marL="0" lvl="1" indent="0">
              <a:lnSpc>
                <a:spcPct val="100000"/>
              </a:lnSpc>
              <a:spcBef>
                <a:spcPts val="1800"/>
              </a:spcBef>
              <a:buNone/>
            </a:pPr>
            <a:r>
              <a:rPr lang="es-ES" sz="1900" b="1" u="sng" dirty="0">
                <a:solidFill>
                  <a:srgbClr val="C00000"/>
                </a:solidFill>
              </a:rPr>
              <a:t>Field </a:t>
            </a:r>
            <a:r>
              <a:rPr lang="es-ES" sz="1900" b="1" u="sng" dirty="0" err="1">
                <a:solidFill>
                  <a:srgbClr val="C00000"/>
                </a:solidFill>
              </a:rPr>
              <a:t>studies</a:t>
            </a:r>
            <a:r>
              <a:rPr lang="es-ES" sz="1900" b="1" u="sng" dirty="0">
                <a:solidFill>
                  <a:srgbClr val="C00000"/>
                </a:solidFill>
              </a:rPr>
              <a:t> </a:t>
            </a:r>
            <a:r>
              <a:rPr lang="es-ES" sz="1900" b="1" u="sng" dirty="0" err="1">
                <a:solidFill>
                  <a:srgbClr val="C00000"/>
                </a:solidFill>
              </a:rPr>
              <a:t>by</a:t>
            </a:r>
            <a:r>
              <a:rPr lang="es-ES" sz="1900" b="1" u="sng" dirty="0">
                <a:solidFill>
                  <a:srgbClr val="C00000"/>
                </a:solidFill>
              </a:rPr>
              <a:t> Mexico City </a:t>
            </a:r>
            <a:r>
              <a:rPr lang="es-ES" sz="1900" b="1" u="sng" dirty="0" err="1">
                <a:solidFill>
                  <a:srgbClr val="C00000"/>
                </a:solidFill>
              </a:rPr>
              <a:t>government</a:t>
            </a:r>
            <a:r>
              <a:rPr lang="es-ES" sz="1900" b="1" u="sng" dirty="0">
                <a:solidFill>
                  <a:srgbClr val="C00000"/>
                </a:solidFill>
              </a:rPr>
              <a:t> (SEDEMA) and </a:t>
            </a:r>
            <a:r>
              <a:rPr lang="es-ES" sz="1900" b="1" u="sng" dirty="0" err="1">
                <a:solidFill>
                  <a:srgbClr val="C00000"/>
                </a:solidFill>
              </a:rPr>
              <a:t>National</a:t>
            </a:r>
            <a:r>
              <a:rPr lang="es-ES" sz="1900" b="1" u="sng" dirty="0">
                <a:solidFill>
                  <a:srgbClr val="C00000"/>
                </a:solidFill>
              </a:rPr>
              <a:t> </a:t>
            </a:r>
            <a:r>
              <a:rPr lang="es-ES" sz="1900" b="1" u="sng" dirty="0" err="1">
                <a:solidFill>
                  <a:srgbClr val="C00000"/>
                </a:solidFill>
              </a:rPr>
              <a:t>University</a:t>
            </a:r>
            <a:r>
              <a:rPr lang="es-ES" sz="1900" b="1" u="sng" dirty="0">
                <a:solidFill>
                  <a:srgbClr val="C00000"/>
                </a:solidFill>
              </a:rPr>
              <a:t> (UNAM)</a:t>
            </a:r>
          </a:p>
          <a:p>
            <a:pPr marL="0" lvl="1" indent="0">
              <a:lnSpc>
                <a:spcPct val="100000"/>
              </a:lnSpc>
              <a:spcBef>
                <a:spcPts val="600"/>
              </a:spcBef>
              <a:buNone/>
            </a:pPr>
            <a:r>
              <a:rPr lang="es-ES" sz="1800" b="1" i="0" dirty="0">
                <a:effectLst/>
              </a:rPr>
              <a:t>SEDEMA </a:t>
            </a:r>
            <a:r>
              <a:rPr lang="es-ES" sz="1800" i="0" dirty="0">
                <a:effectLst/>
              </a:rPr>
              <a:t>field studies:</a:t>
            </a:r>
            <a:r>
              <a:rPr lang="es-ES" sz="1800" b="1" i="0" dirty="0">
                <a:effectLst/>
              </a:rPr>
              <a:t> </a:t>
            </a:r>
            <a:r>
              <a:rPr lang="es-ES" sz="1800" b="0" i="0" dirty="0">
                <a:effectLst/>
              </a:rPr>
              <a:t>Aerosols (2015, 2016, 2018);  Volatile organic compounds</a:t>
            </a:r>
            <a:r>
              <a:rPr lang="es-ES" sz="1800" dirty="0"/>
              <a:t> (</a:t>
            </a:r>
            <a:r>
              <a:rPr lang="es-ES" sz="1800" b="0" i="0" dirty="0">
                <a:effectLst/>
              </a:rPr>
              <a:t>2014 -2018)</a:t>
            </a:r>
          </a:p>
          <a:p>
            <a:pPr marL="0" lvl="1" indent="0">
              <a:lnSpc>
                <a:spcPct val="100000"/>
              </a:lnSpc>
              <a:spcBef>
                <a:spcPts val="600"/>
              </a:spcBef>
              <a:buNone/>
            </a:pPr>
            <a:r>
              <a:rPr lang="es-ES" sz="1800" b="1" dirty="0"/>
              <a:t>2019: </a:t>
            </a:r>
            <a:r>
              <a:rPr lang="es-ES" sz="1800" dirty="0"/>
              <a:t>Chemical Speciation of Atmospheric Aerosols (EQAA)</a:t>
            </a:r>
            <a:endParaRPr lang="es-ES" sz="1800" b="1" dirty="0"/>
          </a:p>
          <a:p>
            <a:pPr marL="0" lvl="1" indent="0">
              <a:lnSpc>
                <a:spcPct val="100000"/>
              </a:lnSpc>
              <a:spcBef>
                <a:spcPts val="600"/>
              </a:spcBef>
              <a:buNone/>
            </a:pPr>
            <a:r>
              <a:rPr lang="es-ES" sz="1800" b="1" dirty="0"/>
              <a:t>2022: </a:t>
            </a:r>
            <a:r>
              <a:rPr lang="es-ES" sz="1800" dirty="0"/>
              <a:t>Chemical Speciation of Atmospheric </a:t>
            </a:r>
            <a:r>
              <a:rPr lang="es-ES" sz="1800" dirty="0">
                <a:solidFill>
                  <a:srgbClr val="3C4043"/>
                </a:solidFill>
              </a:rPr>
              <a:t>Organic Aerosols (EQAOA)</a:t>
            </a:r>
            <a:endParaRPr lang="en-US" sz="1800" dirty="0"/>
          </a:p>
          <a:p>
            <a:pPr algn="ctr">
              <a:spcBef>
                <a:spcPts val="0"/>
              </a:spcBef>
            </a:pPr>
            <a:endParaRPr lang="en-US" sz="1600" i="1" dirty="0">
              <a:solidFill>
                <a:srgbClr val="C00000"/>
              </a:solidFill>
            </a:endParaRPr>
          </a:p>
          <a:p>
            <a:pPr algn="ctr"/>
            <a:endParaRPr lang="en-U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8180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B90009-B52F-6881-91EF-FFBBAA147B5C}"/>
              </a:ext>
            </a:extLst>
          </p:cNvPr>
          <p:cNvPicPr>
            <a:picLocks noChangeAspect="1"/>
          </p:cNvPicPr>
          <p:nvPr/>
        </p:nvPicPr>
        <p:blipFill>
          <a:blip r:embed="rId3"/>
          <a:srcRect l="1847" r="2258" b="1340"/>
          <a:stretch/>
        </p:blipFill>
        <p:spPr>
          <a:xfrm>
            <a:off x="0" y="1172699"/>
            <a:ext cx="5210598" cy="4419945"/>
          </a:xfrm>
          <a:prstGeom prst="rect">
            <a:avLst/>
          </a:prstGeom>
          <a:ln>
            <a:noFill/>
          </a:ln>
        </p:spPr>
      </p:pic>
      <p:sp>
        <p:nvSpPr>
          <p:cNvPr id="4" name="TextBox 3">
            <a:extLst>
              <a:ext uri="{FF2B5EF4-FFF2-40B4-BE49-F238E27FC236}">
                <a16:creationId xmlns:a16="http://schemas.microsoft.com/office/drawing/2014/main" id="{6CE24C52-EF50-7AA9-012F-D979CDA52FCD}"/>
              </a:ext>
            </a:extLst>
          </p:cNvPr>
          <p:cNvSpPr txBox="1"/>
          <p:nvPr/>
        </p:nvSpPr>
        <p:spPr>
          <a:xfrm>
            <a:off x="872126" y="101071"/>
            <a:ext cx="10814900" cy="830997"/>
          </a:xfrm>
          <a:prstGeom prst="rect">
            <a:avLst/>
          </a:prstGeom>
          <a:noFill/>
        </p:spPr>
        <p:txBody>
          <a:bodyPr wrap="square">
            <a:spAutoFit/>
          </a:bodyPr>
          <a:lstStyle/>
          <a:p>
            <a:pPr algn="ctr"/>
            <a:r>
              <a:rPr lang="en-US" sz="2400" b="1" dirty="0">
                <a:solidFill>
                  <a:srgbClr val="3129DB"/>
                </a:solidFill>
                <a:latin typeface="Arial" panose="020B0604020202020204" pitchFamily="34" charset="0"/>
                <a:cs typeface="Arial" panose="020B0604020202020204" pitchFamily="34" charset="0"/>
              </a:rPr>
              <a:t>Megacity Initiative: Local And Global Research Observations </a:t>
            </a:r>
          </a:p>
          <a:p>
            <a:pPr algn="ctr"/>
            <a:r>
              <a:rPr lang="en-US" sz="2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International collaborative scientific study</a:t>
            </a:r>
            <a:endParaRPr lang="en-US" sz="2400" b="1" dirty="0">
              <a:solidFill>
                <a:srgbClr val="3129DB"/>
              </a:solidFill>
              <a:latin typeface="Arial" panose="020B0604020202020204" pitchFamily="34" charset="0"/>
              <a:cs typeface="Arial" panose="020B0604020202020204" pitchFamily="34" charset="0"/>
            </a:endParaRPr>
          </a:p>
        </p:txBody>
      </p:sp>
      <p:pic>
        <p:nvPicPr>
          <p:cNvPr id="3" name="Picture 6" descr="milagro_logo_med">
            <a:extLst>
              <a:ext uri="{FF2B5EF4-FFF2-40B4-BE49-F238E27FC236}">
                <a16:creationId xmlns:a16="http://schemas.microsoft.com/office/drawing/2014/main" id="{92574BD1-076C-F62E-6A82-CE393CF5888B}"/>
              </a:ext>
            </a:extLst>
          </p:cNvPr>
          <p:cNvPicPr>
            <a:picLocks noChangeAspect="1" noChangeArrowheads="1"/>
          </p:cNvPicPr>
          <p:nvPr/>
        </p:nvPicPr>
        <p:blipFill>
          <a:blip r:embed="rId4" cstate="print"/>
          <a:srcRect/>
          <a:stretch>
            <a:fillRect/>
          </a:stretch>
        </p:blipFill>
        <p:spPr bwMode="auto">
          <a:xfrm>
            <a:off x="252845" y="33543"/>
            <a:ext cx="1416316" cy="1014674"/>
          </a:xfrm>
          <a:prstGeom prst="rect">
            <a:avLst/>
          </a:prstGeom>
          <a:noFill/>
          <a:ln w="9525">
            <a:noFill/>
            <a:miter lim="800000"/>
            <a:headEnd/>
            <a:tailEnd/>
          </a:ln>
        </p:spPr>
      </p:pic>
      <p:sp>
        <p:nvSpPr>
          <p:cNvPr id="7" name="TextBox 6">
            <a:extLst>
              <a:ext uri="{FF2B5EF4-FFF2-40B4-BE49-F238E27FC236}">
                <a16:creationId xmlns:a16="http://schemas.microsoft.com/office/drawing/2014/main" id="{A8D025BE-59E5-C4D3-A255-5A9E8672914C}"/>
              </a:ext>
            </a:extLst>
          </p:cNvPr>
          <p:cNvSpPr txBox="1"/>
          <p:nvPr/>
        </p:nvSpPr>
        <p:spPr>
          <a:xfrm>
            <a:off x="5210598" y="1187937"/>
            <a:ext cx="6792867" cy="4978286"/>
          </a:xfrm>
          <a:prstGeom prst="rect">
            <a:avLst/>
          </a:prstGeom>
          <a:noFill/>
          <a:ln w="19050">
            <a:solidFill>
              <a:srgbClr val="99CC00"/>
            </a:solidFill>
          </a:ln>
        </p:spPr>
        <p:txBody>
          <a:bodyPr wrap="square">
            <a:spAutoFit/>
          </a:bodyPr>
          <a:lstStyle/>
          <a:p>
            <a:pPr>
              <a:spcBef>
                <a:spcPts val="1200"/>
              </a:spcBef>
            </a:pPr>
            <a:r>
              <a:rPr lang="en-US" sz="1800" b="1" u="sng" dirty="0">
                <a:effectLst/>
                <a:latin typeface="Arial" panose="020B0604020202020204" pitchFamily="34" charset="0"/>
                <a:ea typeface="Times New Roman" panose="02020603050405020304" pitchFamily="18" charset="0"/>
                <a:cs typeface="Arial" panose="020B0604020202020204" pitchFamily="34" charset="0"/>
              </a:rPr>
              <a:t>Objective</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a:effectLst/>
                <a:latin typeface="Arial" panose="020B0604020202020204" pitchFamily="34" charset="0"/>
                <a:ea typeface="Times New Roman" panose="02020603050405020304" pitchFamily="18" charset="0"/>
                <a:cs typeface="Arial" panose="020B0604020202020204" pitchFamily="34" charset="0"/>
              </a:rPr>
              <a:t>examine the behavior and the export of atmospheric emissions from a megacity</a:t>
            </a:r>
            <a:endParaRPr lang="en-US" altLang="en-US" dirty="0">
              <a:latin typeface="Arial" panose="020B0604020202020204" pitchFamily="34" charset="0"/>
              <a:cs typeface="Arial" panose="020B0604020202020204" pitchFamily="34" charset="0"/>
            </a:endParaRPr>
          </a:p>
          <a:p>
            <a:pPr>
              <a:spcBef>
                <a:spcPts val="1000"/>
              </a:spcBef>
            </a:pPr>
            <a:r>
              <a:rPr lang="en-US" sz="1800" b="1" u="sng" dirty="0">
                <a:latin typeface="Arial" panose="020B0604020202020204" pitchFamily="34" charset="0"/>
                <a:cs typeface="Arial" panose="020B0604020202020204" pitchFamily="34" charset="0"/>
              </a:rPr>
              <a:t>Four categories of results </a:t>
            </a:r>
          </a:p>
          <a:p>
            <a:pPr marL="182880" indent="-182880">
              <a:spcAft>
                <a:spcPts val="300"/>
              </a:spcAft>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Urban </a:t>
            </a:r>
            <a:r>
              <a:rPr lang="en-US" altLang="en-US" dirty="0">
                <a:latin typeface="Arial" panose="020B0604020202020204" pitchFamily="34" charset="0"/>
                <a:cs typeface="Arial" panose="020B0604020202020204" pitchFamily="34" charset="0"/>
              </a:rPr>
              <a:t>&amp;</a:t>
            </a:r>
            <a:r>
              <a:rPr lang="en-US" altLang="en-US" sz="1800" dirty="0">
                <a:latin typeface="Arial" panose="020B0604020202020204" pitchFamily="34" charset="0"/>
                <a:cs typeface="Arial" panose="020B0604020202020204" pitchFamily="34" charset="0"/>
              </a:rPr>
              <a:t> regional meteorology, emissions, chemistry, radiation </a:t>
            </a:r>
          </a:p>
          <a:p>
            <a:pPr marL="182880" indent="-182880">
              <a:spcAft>
                <a:spcPts val="300"/>
              </a:spcAft>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Fundamental chemical and physical processes</a:t>
            </a:r>
          </a:p>
          <a:p>
            <a:pPr marL="182880" indent="-182880">
              <a:spcAft>
                <a:spcPts val="300"/>
              </a:spcAft>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Measurement techniques</a:t>
            </a:r>
          </a:p>
          <a:p>
            <a:pPr marL="182880" indent="-182880">
              <a:spcAft>
                <a:spcPts val="300"/>
              </a:spcAft>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Health impacts of air pollution</a:t>
            </a:r>
          </a:p>
          <a:p>
            <a:pPr>
              <a:spcBef>
                <a:spcPts val="1000"/>
              </a:spcBef>
            </a:pPr>
            <a:r>
              <a:rPr lang="en-US" altLang="en-US" b="1" u="sng" dirty="0">
                <a:latin typeface="Arial" panose="020B0604020202020204" pitchFamily="34" charset="0"/>
                <a:cs typeface="Arial" panose="020B0604020202020204" pitchFamily="34" charset="0"/>
              </a:rPr>
              <a:t>Capacity development </a:t>
            </a:r>
          </a:p>
          <a:p>
            <a:pPr marL="182880" indent="-182880">
              <a:spcAft>
                <a:spcPts val="300"/>
              </a:spcAft>
              <a:buFont typeface="Arial" panose="020B0604020202020204" pitchFamily="34" charset="0"/>
              <a:buChar char="•"/>
            </a:pPr>
            <a:r>
              <a:rPr lang="en-US" altLang="en-US" dirty="0">
                <a:latin typeface="Arial" panose="020B0604020202020204" pitchFamily="34" charset="0"/>
                <a:cs typeface="Arial" panose="020B0604020202020204" pitchFamily="34" charset="0"/>
              </a:rPr>
              <a:t>Participation of Mexican researchers and students</a:t>
            </a:r>
            <a:endParaRPr lang="en-US" altLang="en-US" sz="1800" dirty="0">
              <a:latin typeface="Arial" panose="020B0604020202020204" pitchFamily="34" charset="0"/>
              <a:cs typeface="Arial" panose="020B0604020202020204" pitchFamily="34" charset="0"/>
            </a:endParaRPr>
          </a:p>
          <a:p>
            <a:pPr marL="182880" indent="-182880">
              <a:spcAft>
                <a:spcPts val="300"/>
              </a:spcAft>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Guided tours for students and the public</a:t>
            </a:r>
          </a:p>
          <a:p>
            <a:pPr>
              <a:spcBef>
                <a:spcPts val="1000"/>
              </a:spcBef>
            </a:pPr>
            <a:r>
              <a:rPr lang="en-US" sz="1800" b="1" u="sng" dirty="0">
                <a:effectLst/>
                <a:latin typeface="Arial" panose="020B0604020202020204" pitchFamily="34" charset="0"/>
                <a:ea typeface="Times New Roman" panose="02020603050405020304" pitchFamily="18" charset="0"/>
                <a:cs typeface="Arial" panose="020B0604020202020204" pitchFamily="34" charset="0"/>
              </a:rPr>
              <a:t>Scientific findings and policy implications</a:t>
            </a:r>
            <a:r>
              <a:rPr lang="en-US" sz="1800" b="1" dirty="0">
                <a:effectLst/>
                <a:latin typeface="Arial" panose="020B0604020202020204" pitchFamily="34" charset="0"/>
                <a:ea typeface="Times New Roman" panose="02020603050405020304" pitchFamily="18" charset="0"/>
                <a:cs typeface="Arial" panose="020B0604020202020204" pitchFamily="34" charset="0"/>
              </a:rPr>
              <a:t> </a:t>
            </a:r>
          </a:p>
          <a:p>
            <a:pPr marL="182880" indent="-182880">
              <a:spcBef>
                <a:spcPts val="300"/>
              </a:spcBef>
              <a:buFont typeface="Arial" panose="020B0604020202020204" pitchFamily="34" charset="0"/>
              <a:buChar char="•"/>
            </a:pPr>
            <a:r>
              <a:rPr lang="es-ES" sz="1800" dirty="0">
                <a:effectLst/>
                <a:latin typeface="Arial" panose="020B0604020202020204" pitchFamily="34" charset="0"/>
                <a:cs typeface="Arial" panose="020B0604020202020204" pitchFamily="34" charset="0"/>
              </a:rPr>
              <a:t>Special Issue in </a:t>
            </a:r>
            <a:r>
              <a:rPr lang="en-US" sz="1800" dirty="0">
                <a:latin typeface="Arial" panose="020B0604020202020204" pitchFamily="34" charset="0"/>
                <a:cs typeface="Arial" panose="020B0604020202020204" pitchFamily="34" charset="0"/>
              </a:rPr>
              <a:t>Atmos. Chem. Phys (open access)</a:t>
            </a:r>
          </a:p>
          <a:p>
            <a:pPr marL="182880" indent="-182880">
              <a:spcBef>
                <a:spcPts val="300"/>
              </a:spcBef>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All data and results available to the scientific community. </a:t>
            </a:r>
          </a:p>
          <a:p>
            <a:pPr marL="182880" indent="-182880">
              <a:spcBef>
                <a:spcPts val="300"/>
              </a:spcBef>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Presentation to relevant Mexican officials and stakeholders</a:t>
            </a:r>
          </a:p>
          <a:p>
            <a:pPr marL="182880" indent="-182880">
              <a:spcBef>
                <a:spcPts val="300"/>
              </a:spcBef>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Incorporated in Mexico City’s Air Quality Improvement Program </a:t>
            </a:r>
          </a:p>
        </p:txBody>
      </p:sp>
      <p:sp>
        <p:nvSpPr>
          <p:cNvPr id="8" name="TextBox 7">
            <a:extLst>
              <a:ext uri="{FF2B5EF4-FFF2-40B4-BE49-F238E27FC236}">
                <a16:creationId xmlns:a16="http://schemas.microsoft.com/office/drawing/2014/main" id="{7C2F83B5-6D78-4381-5324-9549D9C5719E}"/>
              </a:ext>
            </a:extLst>
          </p:cNvPr>
          <p:cNvSpPr txBox="1"/>
          <p:nvPr/>
        </p:nvSpPr>
        <p:spPr>
          <a:xfrm>
            <a:off x="946600" y="6299778"/>
            <a:ext cx="3172914" cy="307777"/>
          </a:xfrm>
          <a:prstGeom prst="rect">
            <a:avLst/>
          </a:prstGeom>
          <a:noFill/>
        </p:spPr>
        <p:txBody>
          <a:bodyPr wrap="square" rtlCol="0">
            <a:spAutoFit/>
          </a:bodyPr>
          <a:lstStyle/>
          <a:p>
            <a:r>
              <a:rPr lang="en-US" sz="1400" i="1" dirty="0"/>
              <a:t>(</a:t>
            </a:r>
            <a:r>
              <a:rPr lang="es-ES" sz="1400" i="1" dirty="0">
                <a:effectLst/>
              </a:rPr>
              <a:t>Molina et al., </a:t>
            </a:r>
            <a:r>
              <a:rPr lang="en-US" sz="1400" i="1" dirty="0"/>
              <a:t>Atmos. Chem. Phys., 2010)</a:t>
            </a:r>
          </a:p>
        </p:txBody>
      </p:sp>
      <p:sp>
        <p:nvSpPr>
          <p:cNvPr id="5" name="TextBox 4">
            <a:extLst>
              <a:ext uri="{FF2B5EF4-FFF2-40B4-BE49-F238E27FC236}">
                <a16:creationId xmlns:a16="http://schemas.microsoft.com/office/drawing/2014/main" id="{69CD696E-B6A5-FC5A-CD11-25B2BFB91147}"/>
              </a:ext>
            </a:extLst>
          </p:cNvPr>
          <p:cNvSpPr txBox="1"/>
          <p:nvPr/>
        </p:nvSpPr>
        <p:spPr>
          <a:xfrm>
            <a:off x="522332" y="5717126"/>
            <a:ext cx="3823461" cy="523220"/>
          </a:xfrm>
          <a:prstGeom prst="rect">
            <a:avLst/>
          </a:prstGeom>
          <a:noFill/>
        </p:spPr>
        <p:txBody>
          <a:bodyPr wrap="square" rtlCol="0">
            <a:spAutoFit/>
          </a:bodyPr>
          <a:lstStyle/>
          <a:p>
            <a:pPr algn="ctr"/>
            <a:r>
              <a:rPr lang="en-US" sz="1400" b="1" dirty="0">
                <a:latin typeface="Arial" panose="020B0604020202020204" pitchFamily="34" charset="0"/>
                <a:cs typeface="Arial" pitchFamily="34" charset="0"/>
                <a:sym typeface="Wingdings" pitchFamily="2" charset="2"/>
              </a:rPr>
              <a:t>Four coordinated components providing different </a:t>
            </a:r>
            <a:r>
              <a:rPr lang="en-US" sz="1400" b="1" dirty="0">
                <a:latin typeface="Arial" panose="020B0604020202020204" pitchFamily="34" charset="0"/>
                <a:cs typeface="Arial" pitchFamily="34" charset="0"/>
              </a:rPr>
              <a:t>geographic coverage</a:t>
            </a:r>
            <a:endParaRPr lang="en-US" dirty="0"/>
          </a:p>
        </p:txBody>
      </p:sp>
    </p:spTree>
    <p:extLst>
      <p:ext uri="{BB962C8B-B14F-4D97-AF65-F5344CB8AC3E}">
        <p14:creationId xmlns:p14="http://schemas.microsoft.com/office/powerpoint/2010/main" val="3419753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753" y="96551"/>
            <a:ext cx="7821293" cy="533383"/>
          </a:xfrm>
        </p:spPr>
        <p:txBody>
          <a:bodyPr>
            <a:noAutofit/>
          </a:bodyPr>
          <a:lstStyle/>
          <a:p>
            <a:r>
              <a:rPr lang="en-US" b="1" dirty="0">
                <a:solidFill>
                  <a:srgbClr val="3333FF"/>
                </a:solidFill>
                <a:latin typeface="Arial" panose="020B0604020202020204" pitchFamily="34" charset="0"/>
                <a:cs typeface="Arial" panose="020B0604020202020204" pitchFamily="34" charset="0"/>
              </a:rPr>
              <a:t>MCMA Air Quality: Ongoing challenges</a:t>
            </a:r>
          </a:p>
        </p:txBody>
      </p:sp>
      <p:sp>
        <p:nvSpPr>
          <p:cNvPr id="9" name="TextBox 8">
            <a:extLst>
              <a:ext uri="{FF2B5EF4-FFF2-40B4-BE49-F238E27FC236}">
                <a16:creationId xmlns:a16="http://schemas.microsoft.com/office/drawing/2014/main" id="{77879525-234A-424A-8FBE-87E985BF573E}"/>
              </a:ext>
            </a:extLst>
          </p:cNvPr>
          <p:cNvSpPr txBox="1"/>
          <p:nvPr/>
        </p:nvSpPr>
        <p:spPr>
          <a:xfrm>
            <a:off x="355212" y="4446035"/>
            <a:ext cx="11117317" cy="2154436"/>
          </a:xfrm>
          <a:prstGeom prst="rect">
            <a:avLst/>
          </a:prstGeom>
          <a:noFill/>
        </p:spPr>
        <p:txBody>
          <a:bodyPr wrap="square">
            <a:spAutoFit/>
          </a:bodyPr>
          <a:lstStyle/>
          <a:p>
            <a:pPr>
              <a:lnSpc>
                <a:spcPct val="120000"/>
              </a:lnSpc>
              <a:spcBef>
                <a:spcPts val="600"/>
              </a:spcBef>
            </a:pPr>
            <a:r>
              <a:rPr lang="en-US" sz="2000" b="1" u="sng" dirty="0">
                <a:solidFill>
                  <a:srgbClr val="C00000"/>
                </a:solidFill>
                <a:latin typeface="Arial" panose="020B0604020202020204" pitchFamily="34" charset="0"/>
                <a:cs typeface="Arial" panose="020B0604020202020204" pitchFamily="34" charset="0"/>
              </a:rPr>
              <a:t>Increased influence of regional air pollution </a:t>
            </a:r>
          </a:p>
          <a:p>
            <a:pPr marL="274320" indent="-274320">
              <a:spcBef>
                <a:spcPts val="800"/>
              </a:spcBef>
              <a:buFont typeface="Arial" panose="020B0604020202020204" pitchFamily="34" charset="0"/>
              <a:buChar char="•"/>
            </a:pPr>
            <a:r>
              <a:rPr lang="en-US" dirty="0">
                <a:latin typeface="Arial" panose="020B0604020202020204" pitchFamily="34" charset="0"/>
                <a:cs typeface="Arial" panose="020B0604020202020204" pitchFamily="34" charset="0"/>
              </a:rPr>
              <a:t>Expansion of MCMA has produced the “Megalopolis” with limited environmental policy coordination, increasing motorization and inadequate air quality monitoring. </a:t>
            </a:r>
          </a:p>
          <a:p>
            <a:pPr marL="274320" indent="-274320">
              <a:spcBef>
                <a:spcPts val="800"/>
              </a:spcBef>
              <a:buFont typeface="Arial" panose="020B0604020202020204" pitchFamily="34" charset="0"/>
              <a:buChar char="•"/>
            </a:pPr>
            <a:r>
              <a:rPr lang="en-US" dirty="0">
                <a:latin typeface="Arial" panose="020B0604020202020204" pitchFamily="34" charset="0"/>
                <a:cs typeface="Arial" panose="020B0604020202020204" pitchFamily="34" charset="0"/>
              </a:rPr>
              <a:t>Contribution of </a:t>
            </a:r>
            <a:r>
              <a:rPr lang="es-ES_tradnl" dirty="0">
                <a:latin typeface="Arial" panose="020B0604020202020204" pitchFamily="34" charset="0"/>
                <a:cs typeface="Arial" panose="020B0604020202020204" pitchFamily="34" charset="0"/>
              </a:rPr>
              <a:t>SO</a:t>
            </a:r>
            <a:r>
              <a:rPr lang="es-ES_tradnl"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from power plant and refinery in the north (Tula) higher than the local emission.</a:t>
            </a:r>
          </a:p>
          <a:p>
            <a:pPr marL="274320" indent="-274320">
              <a:spcBef>
                <a:spcPts val="800"/>
              </a:spcBef>
              <a:buFont typeface="Arial" panose="020B0604020202020204" pitchFamily="34" charset="0"/>
              <a:buChar char="•"/>
            </a:pPr>
            <a:r>
              <a:rPr lang="en-US" dirty="0">
                <a:latin typeface="Arial" panose="020B0604020202020204" pitchFamily="34" charset="0"/>
                <a:cs typeface="Arial" panose="020B0604020202020204" pitchFamily="34" charset="0"/>
              </a:rPr>
              <a:t>Agricultural and forest fires are frequent during dry season. Burning of regional biomass is a major contributor of fine particles and trace gases to the MCMA during particle pollution episodes.</a:t>
            </a:r>
          </a:p>
        </p:txBody>
      </p:sp>
      <p:pic>
        <p:nvPicPr>
          <p:cNvPr id="4" name="Picture 3">
            <a:extLst>
              <a:ext uri="{FF2B5EF4-FFF2-40B4-BE49-F238E27FC236}">
                <a16:creationId xmlns:a16="http://schemas.microsoft.com/office/drawing/2014/main" id="{0918CFD9-BC1C-055C-6850-107C5EED698A}"/>
              </a:ext>
            </a:extLst>
          </p:cNvPr>
          <p:cNvPicPr>
            <a:picLocks noChangeAspect="1"/>
          </p:cNvPicPr>
          <p:nvPr/>
        </p:nvPicPr>
        <p:blipFill>
          <a:blip r:embed="rId3"/>
          <a:stretch>
            <a:fillRect/>
          </a:stretch>
        </p:blipFill>
        <p:spPr>
          <a:xfrm>
            <a:off x="90408" y="757481"/>
            <a:ext cx="4354872" cy="3339966"/>
          </a:xfrm>
          <a:prstGeom prst="rect">
            <a:avLst/>
          </a:prstGeom>
        </p:spPr>
      </p:pic>
      <p:sp>
        <p:nvSpPr>
          <p:cNvPr id="10" name="Content Placeholder 4">
            <a:extLst>
              <a:ext uri="{FF2B5EF4-FFF2-40B4-BE49-F238E27FC236}">
                <a16:creationId xmlns:a16="http://schemas.microsoft.com/office/drawing/2014/main" id="{71B0D60E-E7DE-14D2-6D17-0748DCC5A775}"/>
              </a:ext>
            </a:extLst>
          </p:cNvPr>
          <p:cNvSpPr>
            <a:spLocks noGrp="1"/>
          </p:cNvSpPr>
          <p:nvPr>
            <p:ph idx="1"/>
          </p:nvPr>
        </p:nvSpPr>
        <p:spPr>
          <a:xfrm>
            <a:off x="4465115" y="757481"/>
            <a:ext cx="7500618" cy="3510630"/>
          </a:xfrm>
        </p:spPr>
        <p:txBody>
          <a:bodyPr>
            <a:noAutofit/>
          </a:bodyPr>
          <a:lstStyle/>
          <a:p>
            <a:pPr>
              <a:lnSpc>
                <a:spcPct val="100000"/>
              </a:lnSpc>
              <a:spcBef>
                <a:spcPts val="600"/>
              </a:spcBef>
            </a:pPr>
            <a:r>
              <a:rPr lang="en-US" sz="2000" b="1" u="sng" dirty="0">
                <a:solidFill>
                  <a:srgbClr val="C00000"/>
                </a:solidFill>
                <a:latin typeface="Arial" panose="020B0604020202020204" pitchFamily="34" charset="0"/>
                <a:cs typeface="Arial" panose="020B0604020202020204" pitchFamily="34" charset="0"/>
              </a:rPr>
              <a:t>Changes in atmospheric reactivity </a:t>
            </a:r>
          </a:p>
          <a:p>
            <a:pPr marL="274320" indent="-274320">
              <a:lnSpc>
                <a:spcPct val="100000"/>
              </a:lnSpc>
              <a:spcBef>
                <a:spcPts val="800"/>
              </a:spcBef>
              <a:buFont typeface="Arial" panose="020B0604020202020204" pitchFamily="34" charset="0"/>
              <a:buChar char="•"/>
            </a:pPr>
            <a:r>
              <a:rPr lang="en-US" sz="1800" dirty="0"/>
              <a:t>A recent study on changes in O</a:t>
            </a:r>
            <a:r>
              <a:rPr lang="en-US" sz="1800" baseline="-25000" dirty="0"/>
              <a:t>3</a:t>
            </a:r>
            <a:r>
              <a:rPr lang="en-US" sz="1800" dirty="0"/>
              <a:t> production indicates changes in VOC profiles and the VOC-OH reactivity compared with corresponding estimates from MILAGRO. </a:t>
            </a:r>
          </a:p>
          <a:p>
            <a:pPr marL="274320" indent="-274320">
              <a:lnSpc>
                <a:spcPct val="100000"/>
              </a:lnSpc>
              <a:spcBef>
                <a:spcPts val="800"/>
              </a:spcBef>
              <a:buFont typeface="Arial" panose="020B0604020202020204" pitchFamily="34" charset="0"/>
              <a:buChar char="•"/>
            </a:pPr>
            <a:r>
              <a:rPr lang="en-US" sz="1800" dirty="0">
                <a:solidFill>
                  <a:srgbClr val="000000"/>
                </a:solidFill>
                <a:effectLst/>
                <a:ea typeface="Calibri" panose="020F0502020204030204" pitchFamily="34" charset="0"/>
              </a:rPr>
              <a:t>Alkanes are still key contributors to VOC-OH reactivity, whereas the contribution from aromatic and alkene species has decreased, in agreement with reductions of VOC emissions from mobile sources.</a:t>
            </a:r>
          </a:p>
          <a:p>
            <a:pPr marL="274320" indent="-274320">
              <a:lnSpc>
                <a:spcPct val="100000"/>
              </a:lnSpc>
              <a:spcBef>
                <a:spcPts val="800"/>
              </a:spcBef>
              <a:buFont typeface="Arial" panose="020B0604020202020204" pitchFamily="34" charset="0"/>
              <a:buChar char="•"/>
            </a:pPr>
            <a:r>
              <a:rPr lang="en-US" sz="1800" dirty="0">
                <a:solidFill>
                  <a:srgbClr val="000000"/>
                </a:solidFill>
                <a:effectLst/>
                <a:ea typeface="Calibri" panose="020F0502020204030204" pitchFamily="34" charset="0"/>
              </a:rPr>
              <a:t>Changes in O</a:t>
            </a:r>
            <a:r>
              <a:rPr lang="en-US" sz="1800" baseline="-25000" dirty="0">
                <a:solidFill>
                  <a:srgbClr val="000000"/>
                </a:solidFill>
                <a:effectLst/>
                <a:ea typeface="Calibri" panose="020F0502020204030204" pitchFamily="34" charset="0"/>
              </a:rPr>
              <a:t>3</a:t>
            </a:r>
            <a:r>
              <a:rPr lang="en-US" sz="1800" baseline="-25000" dirty="0">
                <a:solidFill>
                  <a:srgbClr val="000000"/>
                </a:solidFill>
                <a:ea typeface="Calibri" panose="020F0502020204030204" pitchFamily="34" charset="0"/>
              </a:rPr>
              <a:t> </a:t>
            </a:r>
            <a:r>
              <a:rPr lang="en-US" sz="1800" dirty="0">
                <a:solidFill>
                  <a:srgbClr val="000000"/>
                </a:solidFill>
                <a:effectLst/>
                <a:ea typeface="Calibri" panose="020F0502020204030204" pitchFamily="34" charset="0"/>
              </a:rPr>
              <a:t>production suggest that increases in the relative contributions from highly oxygenated </a:t>
            </a:r>
            <a:r>
              <a:rPr lang="en-US" sz="1800" dirty="0">
                <a:effectLst/>
                <a:ea typeface="Calibri" panose="020F0502020204030204" pitchFamily="34" charset="0"/>
              </a:rPr>
              <a:t>volatile chemical products</a:t>
            </a:r>
            <a:r>
              <a:rPr lang="en-US" sz="1800" dirty="0">
                <a:solidFill>
                  <a:srgbClr val="000000"/>
                </a:solidFill>
                <a:effectLst/>
                <a:ea typeface="Calibri" panose="020F0502020204030204" pitchFamily="34" charset="0"/>
              </a:rPr>
              <a:t> are responsible for sustained high O</a:t>
            </a:r>
            <a:r>
              <a:rPr lang="en-US" sz="1800" baseline="-25000" dirty="0">
                <a:solidFill>
                  <a:srgbClr val="000000"/>
                </a:solidFill>
                <a:effectLst/>
                <a:ea typeface="Calibri" panose="020F0502020204030204" pitchFamily="34" charset="0"/>
              </a:rPr>
              <a:t>3</a:t>
            </a:r>
            <a:r>
              <a:rPr lang="en-US" sz="1800" dirty="0">
                <a:solidFill>
                  <a:srgbClr val="000000"/>
                </a:solidFill>
                <a:effectLst/>
                <a:ea typeface="Calibri" panose="020F0502020204030204" pitchFamily="34" charset="0"/>
              </a:rPr>
              <a:t> levels in recent years.</a:t>
            </a:r>
            <a:endParaRPr lang="en-US" sz="1800" dirty="0"/>
          </a:p>
        </p:txBody>
      </p:sp>
      <p:sp>
        <p:nvSpPr>
          <p:cNvPr id="12" name="TextBox 11">
            <a:extLst>
              <a:ext uri="{FF2B5EF4-FFF2-40B4-BE49-F238E27FC236}">
                <a16:creationId xmlns:a16="http://schemas.microsoft.com/office/drawing/2014/main" id="{E9733D2F-D069-5018-81A5-3F040E86C330}"/>
              </a:ext>
            </a:extLst>
          </p:cNvPr>
          <p:cNvSpPr txBox="1"/>
          <p:nvPr/>
        </p:nvSpPr>
        <p:spPr>
          <a:xfrm>
            <a:off x="90408" y="4037449"/>
            <a:ext cx="3886170" cy="338554"/>
          </a:xfrm>
          <a:prstGeom prst="rect">
            <a:avLst/>
          </a:prstGeom>
          <a:noFill/>
        </p:spPr>
        <p:txBody>
          <a:bodyPr wrap="square">
            <a:spAutoFit/>
          </a:bodyPr>
          <a:lstStyle/>
          <a:p>
            <a:r>
              <a:rPr lang="en-US" sz="1600" b="1" dirty="0">
                <a:latin typeface="Arial Narrow" panose="020B0606020202030204" pitchFamily="34" charset="0"/>
                <a:cs typeface="Arial" panose="020B0604020202020204" pitchFamily="34" charset="0"/>
              </a:rPr>
              <a:t>(blue circles indicate AQ monitoring stations) </a:t>
            </a:r>
          </a:p>
        </p:txBody>
      </p:sp>
      <p:sp>
        <p:nvSpPr>
          <p:cNvPr id="14" name="TextBox 13">
            <a:extLst>
              <a:ext uri="{FF2B5EF4-FFF2-40B4-BE49-F238E27FC236}">
                <a16:creationId xmlns:a16="http://schemas.microsoft.com/office/drawing/2014/main" id="{1CA52F0E-4BC0-2CEA-9B56-0A84E0C8F1C5}"/>
              </a:ext>
            </a:extLst>
          </p:cNvPr>
          <p:cNvSpPr txBox="1"/>
          <p:nvPr/>
        </p:nvSpPr>
        <p:spPr>
          <a:xfrm>
            <a:off x="8525521" y="4160356"/>
            <a:ext cx="341571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latin typeface="+mn-lt"/>
                <a:cs typeface="Arial" panose="020B0604020202020204" pitchFamily="34" charset="0"/>
              </a:rPr>
              <a:t>(Zavala et al., Atmos. Env., 2020)</a:t>
            </a:r>
            <a:endParaRPr lang="es-MX" sz="1800" dirty="0">
              <a:latin typeface="+mn-lt"/>
              <a:cs typeface="Arial" panose="020B0604020202020204" pitchFamily="34" charset="0"/>
            </a:endParaRPr>
          </a:p>
        </p:txBody>
      </p:sp>
    </p:spTree>
    <p:extLst>
      <p:ext uri="{BB962C8B-B14F-4D97-AF65-F5344CB8AC3E}">
        <p14:creationId xmlns:p14="http://schemas.microsoft.com/office/powerpoint/2010/main" val="2875634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4401" y="1070920"/>
            <a:ext cx="3481381" cy="5040223"/>
          </a:xfrm>
          <a:ln w="19050"/>
        </p:spPr>
        <p:style>
          <a:lnRef idx="2">
            <a:schemeClr val="accent6"/>
          </a:lnRef>
          <a:fillRef idx="1">
            <a:schemeClr val="lt1"/>
          </a:fillRef>
          <a:effectRef idx="0">
            <a:schemeClr val="accent6"/>
          </a:effectRef>
          <a:fontRef idx="minor">
            <a:schemeClr val="dk1"/>
          </a:fontRef>
        </p:style>
        <p:txBody>
          <a:bodyPr>
            <a:noAutofit/>
          </a:bodyPr>
          <a:lstStyle/>
          <a:p>
            <a:pPr marL="228600" indent="-228600">
              <a:lnSpc>
                <a:spcPct val="100000"/>
              </a:lnSpc>
              <a:spcBef>
                <a:spcPts val="2400"/>
              </a:spcBef>
              <a:buFont typeface="Wingdings" panose="05000000000000000000" pitchFamily="2" charset="2"/>
              <a:buChar char="Ø"/>
            </a:pPr>
            <a:r>
              <a:rPr lang="en-US" sz="1800" dirty="0"/>
              <a:t>Vehicle fleet continues to increase in the MCMA. </a:t>
            </a:r>
          </a:p>
          <a:p>
            <a:pPr marL="228600" indent="-228600">
              <a:lnSpc>
                <a:spcPct val="100000"/>
              </a:lnSpc>
              <a:spcBef>
                <a:spcPts val="1200"/>
              </a:spcBef>
              <a:buFont typeface="Wingdings" panose="05000000000000000000" pitchFamily="2" charset="2"/>
              <a:buChar char="Ø"/>
            </a:pPr>
            <a:r>
              <a:rPr lang="en-US" sz="1800" b="1" dirty="0"/>
              <a:t>Motorcycle</a:t>
            </a:r>
            <a:r>
              <a:rPr lang="en-US" sz="1800" dirty="0"/>
              <a:t> fleet increases exponentially.</a:t>
            </a:r>
          </a:p>
          <a:p>
            <a:pPr marL="228600" indent="-228600">
              <a:lnSpc>
                <a:spcPct val="100000"/>
              </a:lnSpc>
              <a:spcBef>
                <a:spcPts val="1200"/>
              </a:spcBef>
              <a:buFont typeface="Wingdings" panose="05000000000000000000" pitchFamily="2" charset="2"/>
              <a:buChar char="Ø"/>
            </a:pPr>
            <a:r>
              <a:rPr lang="en-US" sz="1800" dirty="0"/>
              <a:t>Changes in vehicle technology, fuel reformulation, and fleet renewal have substantially reduced emissions.</a:t>
            </a:r>
          </a:p>
          <a:p>
            <a:pPr marL="228600" indent="-228600">
              <a:lnSpc>
                <a:spcPct val="100000"/>
              </a:lnSpc>
              <a:spcBef>
                <a:spcPts val="1200"/>
              </a:spcBef>
              <a:buFont typeface="Wingdings" panose="05000000000000000000" pitchFamily="2" charset="2"/>
              <a:buChar char="Ø"/>
            </a:pPr>
            <a:r>
              <a:rPr lang="en-US" sz="1800" dirty="0"/>
              <a:t>Older gasoline vehicles still contribute disproportionally to vehicle emissions. </a:t>
            </a:r>
          </a:p>
          <a:p>
            <a:pPr marL="228600" indent="-228600">
              <a:lnSpc>
                <a:spcPct val="100000"/>
              </a:lnSpc>
              <a:spcBef>
                <a:spcPts val="1200"/>
              </a:spcBef>
              <a:buFont typeface="Wingdings" panose="05000000000000000000" pitchFamily="2" charset="2"/>
              <a:buChar char="Ø"/>
            </a:pPr>
            <a:r>
              <a:rPr lang="en-US" sz="1800" dirty="0"/>
              <a:t>Diesel vehicles stay longer in the fleet: need to accelerate diesel fleet renewal.</a:t>
            </a:r>
          </a:p>
        </p:txBody>
      </p:sp>
      <p:sp>
        <p:nvSpPr>
          <p:cNvPr id="22" name="TextBox 21">
            <a:extLst>
              <a:ext uri="{FF2B5EF4-FFF2-40B4-BE49-F238E27FC236}">
                <a16:creationId xmlns:a16="http://schemas.microsoft.com/office/drawing/2014/main" id="{5EF95810-1E9C-48D5-BB30-126B4605CB56}"/>
              </a:ext>
            </a:extLst>
          </p:cNvPr>
          <p:cNvSpPr txBox="1"/>
          <p:nvPr/>
        </p:nvSpPr>
        <p:spPr>
          <a:xfrm>
            <a:off x="8688894" y="6446597"/>
            <a:ext cx="3252133" cy="276999"/>
          </a:xfrm>
          <a:prstGeom prst="rect">
            <a:avLst/>
          </a:prstGeom>
          <a:noFill/>
        </p:spPr>
        <p:txBody>
          <a:bodyPr wrap="square">
            <a:spAutoFit/>
          </a:bodyPr>
          <a:lstStyle/>
          <a:p>
            <a:pPr lvl="0" algn="ctr">
              <a:defRPr/>
            </a:pPr>
            <a:r>
              <a:rPr lang="en-US" sz="1200" i="1" dirty="0">
                <a:latin typeface="Arial" panose="020B0604020202020204" pitchFamily="34" charset="0"/>
                <a:cs typeface="Arial" panose="020B0604020202020204" pitchFamily="34" charset="0"/>
              </a:rPr>
              <a:t>(Zavala et al., Atmos. Env., 2020)</a:t>
            </a:r>
            <a:endParaRPr lang="es-MX" sz="1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A2123F9-7971-424E-A29F-35E7A50E850D}"/>
              </a:ext>
            </a:extLst>
          </p:cNvPr>
          <p:cNvPicPr>
            <a:picLocks noChangeAspect="1"/>
          </p:cNvPicPr>
          <p:nvPr/>
        </p:nvPicPr>
        <p:blipFill rotWithShape="1">
          <a:blip r:embed="rId3"/>
          <a:srcRect t="261" r="4925"/>
          <a:stretch/>
        </p:blipFill>
        <p:spPr>
          <a:xfrm>
            <a:off x="8487378" y="823550"/>
            <a:ext cx="3481381" cy="5623047"/>
          </a:xfrm>
          <a:prstGeom prst="rect">
            <a:avLst/>
          </a:prstGeom>
        </p:spPr>
      </p:pic>
      <p:sp>
        <p:nvSpPr>
          <p:cNvPr id="6" name="TextBox 5">
            <a:extLst>
              <a:ext uri="{FF2B5EF4-FFF2-40B4-BE49-F238E27FC236}">
                <a16:creationId xmlns:a16="http://schemas.microsoft.com/office/drawing/2014/main" id="{A6FB9B57-AABD-EEE3-4C6B-CC268740E65D}"/>
              </a:ext>
            </a:extLst>
          </p:cNvPr>
          <p:cNvSpPr txBox="1"/>
          <p:nvPr/>
        </p:nvSpPr>
        <p:spPr>
          <a:xfrm>
            <a:off x="3348644" y="158689"/>
            <a:ext cx="6526876" cy="523220"/>
          </a:xfrm>
          <a:prstGeom prst="rect">
            <a:avLst/>
          </a:prstGeom>
          <a:noFill/>
        </p:spPr>
        <p:txBody>
          <a:bodyPr wrap="square">
            <a:spAutoFit/>
          </a:bodyPr>
          <a:lstStyle/>
          <a:p>
            <a:r>
              <a:rPr lang="en-US" sz="2800" b="1" dirty="0">
                <a:solidFill>
                  <a:srgbClr val="3129DB"/>
                </a:solidFill>
                <a:latin typeface="Arial" panose="020B0604020202020204" pitchFamily="34" charset="0"/>
                <a:cs typeface="Arial" panose="020B0604020202020204" pitchFamily="34" charset="0"/>
              </a:rPr>
              <a:t>Changes in vehicle fleet composition</a:t>
            </a:r>
          </a:p>
        </p:txBody>
      </p:sp>
      <p:pic>
        <p:nvPicPr>
          <p:cNvPr id="5" name="Imagen 4">
            <a:extLst>
              <a:ext uri="{FF2B5EF4-FFF2-40B4-BE49-F238E27FC236}">
                <a16:creationId xmlns:a16="http://schemas.microsoft.com/office/drawing/2014/main" id="{BC43419B-CFEF-D263-20B4-46CA114C91A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67591" y="1089311"/>
            <a:ext cx="3456791" cy="2880660"/>
          </a:xfrm>
          <a:prstGeom prst="rect">
            <a:avLst/>
          </a:prstGeom>
        </p:spPr>
      </p:pic>
      <p:pic>
        <p:nvPicPr>
          <p:cNvPr id="8" name="Imagen 7">
            <a:extLst>
              <a:ext uri="{FF2B5EF4-FFF2-40B4-BE49-F238E27FC236}">
                <a16:creationId xmlns:a16="http://schemas.microsoft.com/office/drawing/2014/main" id="{48CF4AFC-3975-0BF3-8E8F-EAE5BAFB07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604" y="3707377"/>
            <a:ext cx="4231201" cy="2845236"/>
          </a:xfrm>
          <a:prstGeom prst="rect">
            <a:avLst/>
          </a:prstGeom>
        </p:spPr>
      </p:pic>
      <p:sp>
        <p:nvSpPr>
          <p:cNvPr id="7" name="TextBox 6">
            <a:extLst>
              <a:ext uri="{FF2B5EF4-FFF2-40B4-BE49-F238E27FC236}">
                <a16:creationId xmlns:a16="http://schemas.microsoft.com/office/drawing/2014/main" id="{232998F3-1D6B-E562-81B6-0D060CF05A75}"/>
              </a:ext>
            </a:extLst>
          </p:cNvPr>
          <p:cNvSpPr txBox="1"/>
          <p:nvPr/>
        </p:nvSpPr>
        <p:spPr>
          <a:xfrm>
            <a:off x="539187" y="744901"/>
            <a:ext cx="3213505" cy="369332"/>
          </a:xfrm>
          <a:prstGeom prst="rect">
            <a:avLst/>
          </a:prstGeom>
          <a:noFill/>
        </p:spPr>
        <p:txBody>
          <a:bodyPr wrap="square">
            <a:spAutoFit/>
          </a:bodyPr>
          <a:lstStyle/>
          <a:p>
            <a:pPr algn="ctr"/>
            <a:r>
              <a:rPr lang="es-ES_tradnl" b="1" dirty="0">
                <a:solidFill>
                  <a:srgbClr val="C00000"/>
                </a:solidFill>
                <a:latin typeface="Arial" panose="020B0604020202020204" pitchFamily="34" charset="0"/>
                <a:cs typeface="Arial" panose="020B0604020202020204" pitchFamily="34" charset="0"/>
              </a:rPr>
              <a:t>Evolution of vehicle fleet</a:t>
            </a:r>
          </a:p>
        </p:txBody>
      </p:sp>
      <p:sp>
        <p:nvSpPr>
          <p:cNvPr id="14" name="TextBox 13">
            <a:extLst>
              <a:ext uri="{FF2B5EF4-FFF2-40B4-BE49-F238E27FC236}">
                <a16:creationId xmlns:a16="http://schemas.microsoft.com/office/drawing/2014/main" id="{A734BEE6-72DF-4BCB-78D6-F5CAE921ADA4}"/>
              </a:ext>
            </a:extLst>
          </p:cNvPr>
          <p:cNvSpPr txBox="1"/>
          <p:nvPr/>
        </p:nvSpPr>
        <p:spPr>
          <a:xfrm>
            <a:off x="483501" y="6474854"/>
            <a:ext cx="3821880" cy="276999"/>
          </a:xfrm>
          <a:prstGeom prst="rect">
            <a:avLst/>
          </a:prstGeom>
          <a:noFill/>
        </p:spPr>
        <p:txBody>
          <a:bodyPr wrap="none" rtlCol="0">
            <a:spAutoFit/>
          </a:bodyPr>
          <a:lstStyle/>
          <a:p>
            <a:r>
              <a:rPr lang="es-ES_tradnl" sz="1200" i="1" dirty="0">
                <a:latin typeface="Arial" panose="020B0604020202020204" pitchFamily="34" charset="0"/>
                <a:cs typeface="Arial" panose="020B0604020202020204" pitchFamily="34" charset="0"/>
              </a:rPr>
              <a:t>(Data source: SEDEMA, 2020 Emissions Inventory)</a:t>
            </a:r>
            <a:endParaRPr lang="en-US" sz="1200" i="1" dirty="0"/>
          </a:p>
        </p:txBody>
      </p:sp>
      <p:cxnSp>
        <p:nvCxnSpPr>
          <p:cNvPr id="44" name="Straight Arrow Connector 43">
            <a:extLst>
              <a:ext uri="{FF2B5EF4-FFF2-40B4-BE49-F238E27FC236}">
                <a16:creationId xmlns:a16="http://schemas.microsoft.com/office/drawing/2014/main" id="{5F8303FE-351A-FA21-6175-BB3676941CE3}"/>
              </a:ext>
            </a:extLst>
          </p:cNvPr>
          <p:cNvCxnSpPr>
            <a:cxnSpLocks/>
          </p:cNvCxnSpPr>
          <p:nvPr/>
        </p:nvCxnSpPr>
        <p:spPr>
          <a:xfrm flipH="1">
            <a:off x="3387343" y="4086329"/>
            <a:ext cx="789798" cy="168403"/>
          </a:xfrm>
          <a:prstGeom prst="straightConnector1">
            <a:avLst/>
          </a:prstGeom>
          <a:ln w="28575">
            <a:solidFill>
              <a:srgbClr val="FF0000"/>
            </a:solidFill>
            <a:tailEnd type="triangle"/>
          </a:ln>
        </p:spPr>
        <p:style>
          <a:lnRef idx="2">
            <a:schemeClr val="accent2"/>
          </a:lnRef>
          <a:fillRef idx="0">
            <a:schemeClr val="accent2"/>
          </a:fillRef>
          <a:effectRef idx="1">
            <a:schemeClr val="accent2"/>
          </a:effectRef>
          <a:fontRef idx="minor">
            <a:schemeClr val="tx1"/>
          </a:fontRef>
        </p:style>
      </p:cxnSp>
      <p:cxnSp>
        <p:nvCxnSpPr>
          <p:cNvPr id="58" name="Straight Connector 57">
            <a:extLst>
              <a:ext uri="{FF2B5EF4-FFF2-40B4-BE49-F238E27FC236}">
                <a16:creationId xmlns:a16="http://schemas.microsoft.com/office/drawing/2014/main" id="{23FBB896-9ED5-EC93-C5E2-293D99755302}"/>
              </a:ext>
            </a:extLst>
          </p:cNvPr>
          <p:cNvCxnSpPr>
            <a:cxnSpLocks/>
          </p:cNvCxnSpPr>
          <p:nvPr/>
        </p:nvCxnSpPr>
        <p:spPr>
          <a:xfrm>
            <a:off x="4166356" y="3704565"/>
            <a:ext cx="10785" cy="400529"/>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D422BE1C-8004-DC5E-FA37-0C1214C46EAE}"/>
              </a:ext>
            </a:extLst>
          </p:cNvPr>
          <p:cNvPicPr>
            <a:picLocks noChangeAspect="1"/>
          </p:cNvPicPr>
          <p:nvPr/>
        </p:nvPicPr>
        <p:blipFill>
          <a:blip r:embed="rId6"/>
          <a:stretch>
            <a:fillRect/>
          </a:stretch>
        </p:blipFill>
        <p:spPr>
          <a:xfrm>
            <a:off x="3705380" y="3591033"/>
            <a:ext cx="716511" cy="227064"/>
          </a:xfrm>
          <a:prstGeom prst="rect">
            <a:avLst/>
          </a:prstGeom>
        </p:spPr>
      </p:pic>
    </p:spTree>
    <p:extLst>
      <p:ext uri="{BB962C8B-B14F-4D97-AF65-F5344CB8AC3E}">
        <p14:creationId xmlns:p14="http://schemas.microsoft.com/office/powerpoint/2010/main" val="1423562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A93E02-6C9C-6815-2DEA-D03268FE825B}"/>
              </a:ext>
            </a:extLst>
          </p:cNvPr>
          <p:cNvSpPr>
            <a:spLocks noGrp="1"/>
          </p:cNvSpPr>
          <p:nvPr>
            <p:ph type="title"/>
          </p:nvPr>
        </p:nvSpPr>
        <p:spPr>
          <a:xfrm>
            <a:off x="981299" y="316272"/>
            <a:ext cx="10205514" cy="402955"/>
          </a:xfrm>
        </p:spPr>
        <p:txBody>
          <a:bodyPr>
            <a:noAutofit/>
          </a:bodyPr>
          <a:lstStyle/>
          <a:p>
            <a:r>
              <a:rPr lang="en-US" sz="2400" b="1" dirty="0">
                <a:latin typeface="Arial" panose="020B0604020202020204" pitchFamily="34" charset="0"/>
                <a:cs typeface="Arial" panose="020B0604020202020204" pitchFamily="34" charset="0"/>
              </a:rPr>
              <a:t>Temperature change, urban heat island  and  air quality in the MCMA</a:t>
            </a:r>
          </a:p>
        </p:txBody>
      </p:sp>
      <p:pic>
        <p:nvPicPr>
          <p:cNvPr id="6" name="Marcador de contenido 5">
            <a:extLst>
              <a:ext uri="{FF2B5EF4-FFF2-40B4-BE49-F238E27FC236}">
                <a16:creationId xmlns:a16="http://schemas.microsoft.com/office/drawing/2014/main" id="{6F167ECC-E1E0-8901-460F-99AF180F8EF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1383" y="894888"/>
            <a:ext cx="4892563" cy="2446282"/>
          </a:xfrm>
          <a:prstGeom prst="rect">
            <a:avLst/>
          </a:prstGeom>
        </p:spPr>
      </p:pic>
      <p:pic>
        <p:nvPicPr>
          <p:cNvPr id="7" name="Imagen 10">
            <a:extLst>
              <a:ext uri="{FF2B5EF4-FFF2-40B4-BE49-F238E27FC236}">
                <a16:creationId xmlns:a16="http://schemas.microsoft.com/office/drawing/2014/main" id="{2831AB64-B1D4-299A-BF37-5DC1B2B164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817" y="3516831"/>
            <a:ext cx="5200188" cy="2657874"/>
          </a:xfrm>
          <a:prstGeom prst="rect">
            <a:avLst/>
          </a:prstGeom>
        </p:spPr>
      </p:pic>
      <p:sp>
        <p:nvSpPr>
          <p:cNvPr id="9" name="TextBox 8">
            <a:extLst>
              <a:ext uri="{FF2B5EF4-FFF2-40B4-BE49-F238E27FC236}">
                <a16:creationId xmlns:a16="http://schemas.microsoft.com/office/drawing/2014/main" id="{3B45EBE2-467A-6153-49E5-2F832F8537EC}"/>
              </a:ext>
            </a:extLst>
          </p:cNvPr>
          <p:cNvSpPr txBox="1"/>
          <p:nvPr/>
        </p:nvSpPr>
        <p:spPr>
          <a:xfrm>
            <a:off x="5688868" y="4719906"/>
            <a:ext cx="5916896" cy="1938992"/>
          </a:xfrm>
          <a:prstGeom prst="rect">
            <a:avLst/>
          </a:prstGeom>
          <a:ln w="19050"/>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spcBef>
                <a:spcPts val="1200"/>
              </a:spcBef>
              <a:buFont typeface="Wingdings" panose="05000000000000000000" pitchFamily="2" charset="2"/>
              <a:buChar char="Ø"/>
            </a:pPr>
            <a:r>
              <a:rPr lang="en-US" dirty="0">
                <a:latin typeface="Arial" panose="020B0604020202020204" pitchFamily="34" charset="0"/>
                <a:cs typeface="Arial" panose="020B0604020202020204" pitchFamily="34" charset="0"/>
              </a:rPr>
              <a:t>Concentrations of air pollutants have decreased</a:t>
            </a:r>
          </a:p>
          <a:p>
            <a:pPr marL="285750" indent="-285750">
              <a:spcBef>
                <a:spcPts val="1200"/>
              </a:spcBef>
              <a:buFont typeface="Wingdings" panose="05000000000000000000" pitchFamily="2" charset="2"/>
              <a:buChar char="Ø"/>
            </a:pPr>
            <a:r>
              <a:rPr lang="en-US" dirty="0">
                <a:latin typeface="Arial" panose="020B0604020202020204" pitchFamily="34" charset="0"/>
                <a:cs typeface="Arial" panose="020B0604020202020204" pitchFamily="34" charset="0"/>
              </a:rPr>
              <a:t>Reductions have been slow </a:t>
            </a:r>
          </a:p>
          <a:p>
            <a:pPr marL="285750" indent="-285750">
              <a:spcBef>
                <a:spcPts val="1200"/>
              </a:spcBef>
              <a:buFont typeface="Wingdings" panose="05000000000000000000" pitchFamily="2" charset="2"/>
              <a:buChar char="Ø"/>
            </a:pPr>
            <a:r>
              <a:rPr lang="en-US" dirty="0">
                <a:latin typeface="Arial" panose="020B0604020202020204" pitchFamily="34" charset="0"/>
                <a:cs typeface="Arial" panose="020B0604020202020204" pitchFamily="34" charset="0"/>
              </a:rPr>
              <a:t>But O</a:t>
            </a:r>
            <a:r>
              <a:rPr lang="en-US" baseline="-25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levels have increased in recent years</a:t>
            </a:r>
          </a:p>
          <a:p>
            <a:pPr marL="285750" indent="-285750">
              <a:spcBef>
                <a:spcPts val="1200"/>
              </a:spcBef>
              <a:buFont typeface="Wingdings" panose="05000000000000000000" pitchFamily="2" charset="2"/>
              <a:buChar char="Ø"/>
            </a:pPr>
            <a:r>
              <a:rPr lang="en-US" dirty="0">
                <a:latin typeface="Arial" panose="020B0604020202020204" pitchFamily="34" charset="0"/>
                <a:cs typeface="Arial" panose="020B0604020202020204" pitchFamily="34" charset="0"/>
              </a:rPr>
              <a:t>Rise in temperature could be offsetting emissions control measures</a:t>
            </a:r>
            <a:endParaRPr lang="es-ES_tradnl" sz="1800" dirty="0">
              <a:latin typeface="Arial" panose="020B0604020202020204" pitchFamily="34" charset="0"/>
              <a:cs typeface="Arial" panose="020B0604020202020204" pitchFamily="34" charset="0"/>
            </a:endParaRPr>
          </a:p>
        </p:txBody>
      </p:sp>
      <p:pic>
        <p:nvPicPr>
          <p:cNvPr id="11" name="Picture 10" descr="A graph with red dots&#10;&#10;Description automatically generated">
            <a:extLst>
              <a:ext uri="{FF2B5EF4-FFF2-40B4-BE49-F238E27FC236}">
                <a16:creationId xmlns:a16="http://schemas.microsoft.com/office/drawing/2014/main" id="{2C6E7E0A-92A4-D2E5-CFC5-8A5D5497F6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2328" y="843642"/>
            <a:ext cx="3757009" cy="3757009"/>
          </a:xfrm>
          <a:prstGeom prst="rect">
            <a:avLst/>
          </a:prstGeom>
        </p:spPr>
      </p:pic>
      <p:sp>
        <p:nvSpPr>
          <p:cNvPr id="13" name="TextBox 12">
            <a:extLst>
              <a:ext uri="{FF2B5EF4-FFF2-40B4-BE49-F238E27FC236}">
                <a16:creationId xmlns:a16="http://schemas.microsoft.com/office/drawing/2014/main" id="{05FF66B4-421D-9129-CC67-C18C71FE94DD}"/>
              </a:ext>
            </a:extLst>
          </p:cNvPr>
          <p:cNvSpPr txBox="1"/>
          <p:nvPr/>
        </p:nvSpPr>
        <p:spPr>
          <a:xfrm>
            <a:off x="341383" y="6205757"/>
            <a:ext cx="5002203" cy="553998"/>
          </a:xfrm>
          <a:prstGeom prst="rect">
            <a:avLst/>
          </a:prstGeom>
          <a:noFill/>
        </p:spPr>
        <p:txBody>
          <a:bodyPr wrap="none" rtlCol="0">
            <a:spAutoFit/>
          </a:bodyPr>
          <a:lstStyle/>
          <a:p>
            <a:r>
              <a:rPr lang="en-US" sz="1200" i="1" dirty="0">
                <a:latin typeface="Arial" panose="020B0604020202020204" pitchFamily="34" charset="0"/>
                <a:cs typeface="Arial" panose="020B0604020202020204" pitchFamily="34" charset="0"/>
              </a:rPr>
              <a:t>(</a:t>
            </a:r>
            <a:r>
              <a:rPr lang="en-US" sz="1200" i="1" dirty="0">
                <a:effectLst/>
                <a:latin typeface="Arial" panose="020B0604020202020204" pitchFamily="34" charset="0"/>
                <a:ea typeface="Calibri" panose="020F0502020204030204" pitchFamily="34" charset="0"/>
                <a:cs typeface="Arial" panose="020B0604020202020204" pitchFamily="34" charset="0"/>
              </a:rPr>
              <a:t>Data source: Air Quality Monitoring System of Mexico City, </a:t>
            </a:r>
            <a:r>
              <a:rPr lang="es-ES" sz="12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SEDEMA)</a:t>
            </a:r>
            <a:endParaRPr lang="en-US" sz="1200" i="1" dirty="0">
              <a:latin typeface="Arial" panose="020B0604020202020204" pitchFamily="34" charset="0"/>
              <a:cs typeface="Arial" panose="020B0604020202020204" pitchFamily="34" charset="0"/>
            </a:endParaRPr>
          </a:p>
          <a:p>
            <a:endParaRPr lang="en-US" dirty="0"/>
          </a:p>
        </p:txBody>
      </p:sp>
      <p:pic>
        <p:nvPicPr>
          <p:cNvPr id="2" name="Picture 1">
            <a:extLst>
              <a:ext uri="{FF2B5EF4-FFF2-40B4-BE49-F238E27FC236}">
                <a16:creationId xmlns:a16="http://schemas.microsoft.com/office/drawing/2014/main" id="{93909296-F6E7-C464-61DF-941F5B152C74}"/>
              </a:ext>
            </a:extLst>
          </p:cNvPr>
          <p:cNvPicPr>
            <a:picLocks noChangeAspect="1"/>
          </p:cNvPicPr>
          <p:nvPr/>
        </p:nvPicPr>
        <p:blipFill>
          <a:blip r:embed="rId6"/>
          <a:srcRect l="5507" t="7932" r="8186" b="7951"/>
          <a:stretch/>
        </p:blipFill>
        <p:spPr>
          <a:xfrm>
            <a:off x="9249337" y="1233046"/>
            <a:ext cx="2905699" cy="2450730"/>
          </a:xfrm>
          <a:prstGeom prst="rect">
            <a:avLst/>
          </a:prstGeom>
        </p:spPr>
      </p:pic>
      <p:sp>
        <p:nvSpPr>
          <p:cNvPr id="8" name="TextBox 7">
            <a:extLst>
              <a:ext uri="{FF2B5EF4-FFF2-40B4-BE49-F238E27FC236}">
                <a16:creationId xmlns:a16="http://schemas.microsoft.com/office/drawing/2014/main" id="{68920441-2DC6-8E53-1464-0A2AD70DFABE}"/>
              </a:ext>
            </a:extLst>
          </p:cNvPr>
          <p:cNvSpPr txBox="1"/>
          <p:nvPr/>
        </p:nvSpPr>
        <p:spPr>
          <a:xfrm>
            <a:off x="10032513" y="3803031"/>
            <a:ext cx="1573251" cy="307777"/>
          </a:xfrm>
          <a:prstGeom prst="rect">
            <a:avLst/>
          </a:prstGeom>
          <a:noFill/>
        </p:spPr>
        <p:txBody>
          <a:bodyPr wrap="none" rtlCol="0">
            <a:spAutoFit/>
          </a:bodyPr>
          <a:lstStyle/>
          <a:p>
            <a:r>
              <a:rPr lang="en-US" sz="1400" i="1" dirty="0"/>
              <a:t>(Credit: A. Retama)</a:t>
            </a:r>
          </a:p>
        </p:txBody>
      </p:sp>
    </p:spTree>
    <p:extLst>
      <p:ext uri="{BB962C8B-B14F-4D97-AF65-F5344CB8AC3E}">
        <p14:creationId xmlns:p14="http://schemas.microsoft.com/office/powerpoint/2010/main" val="2950398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39B254A-94FE-427A-84E2-F6A68CA7520E}"/>
              </a:ext>
            </a:extLst>
          </p:cNvPr>
          <p:cNvSpPr txBox="1"/>
          <p:nvPr/>
        </p:nvSpPr>
        <p:spPr>
          <a:xfrm>
            <a:off x="6188691" y="836288"/>
            <a:ext cx="5132900" cy="1631216"/>
          </a:xfrm>
          <a:prstGeom prst="rect">
            <a:avLst/>
          </a:prstGeom>
          <a:noFill/>
        </p:spPr>
        <p:txBody>
          <a:bodyPr wrap="square">
            <a:spAutoFit/>
          </a:bodyPr>
          <a:lstStyle/>
          <a:p>
            <a:pPr>
              <a:spcBef>
                <a:spcPts val="600"/>
              </a:spcBef>
            </a:pPr>
            <a:r>
              <a:rPr lang="en-US" sz="1900" b="1" dirty="0">
                <a:latin typeface="Arial" panose="020B0604020202020204" pitchFamily="34" charset="0"/>
                <a:cs typeface="Arial" panose="020B0604020202020204" pitchFamily="34" charset="0"/>
              </a:rPr>
              <a:t>AQ trends in the MCMA and Los Angeles</a:t>
            </a:r>
          </a:p>
          <a:p>
            <a:pPr>
              <a:spcBef>
                <a:spcPts val="600"/>
              </a:spcBef>
            </a:pPr>
            <a:r>
              <a:rPr lang="en-US" sz="1900" dirty="0">
                <a:latin typeface="Arial" panose="020B0604020202020204" pitchFamily="34" charset="0"/>
                <a:cs typeface="Arial" panose="020B0604020202020204" pitchFamily="34" charset="0"/>
              </a:rPr>
              <a:t>O</a:t>
            </a:r>
            <a:r>
              <a:rPr lang="en-US" sz="1900" baseline="-25000" dirty="0">
                <a:latin typeface="Arial" panose="020B0604020202020204" pitchFamily="34" charset="0"/>
                <a:cs typeface="Arial" panose="020B0604020202020204" pitchFamily="34" charset="0"/>
              </a:rPr>
              <a:t>3</a:t>
            </a:r>
            <a:r>
              <a:rPr lang="en-US" sz="1900" dirty="0">
                <a:latin typeface="Arial" panose="020B0604020202020204" pitchFamily="34" charset="0"/>
                <a:cs typeface="Arial" panose="020B0604020202020204" pitchFamily="34" charset="0"/>
              </a:rPr>
              <a:t> and PM</a:t>
            </a:r>
            <a:r>
              <a:rPr lang="en-US" sz="1900" baseline="-25000" dirty="0">
                <a:latin typeface="Arial" panose="020B0604020202020204" pitchFamily="34" charset="0"/>
                <a:cs typeface="Arial" panose="020B0604020202020204" pitchFamily="34" charset="0"/>
              </a:rPr>
              <a:t>10</a:t>
            </a:r>
            <a:r>
              <a:rPr lang="en-US" sz="1900" dirty="0">
                <a:latin typeface="Arial" panose="020B0604020202020204" pitchFamily="34" charset="0"/>
                <a:cs typeface="Arial" panose="020B0604020202020204" pitchFamily="34" charset="0"/>
              </a:rPr>
              <a:t> have decreased significantly in both air basins, despite large difference in the financial and human resources and institutional capacity.</a:t>
            </a:r>
          </a:p>
        </p:txBody>
      </p:sp>
      <p:sp>
        <p:nvSpPr>
          <p:cNvPr id="16" name="TextBox 15">
            <a:extLst>
              <a:ext uri="{FF2B5EF4-FFF2-40B4-BE49-F238E27FC236}">
                <a16:creationId xmlns:a16="http://schemas.microsoft.com/office/drawing/2014/main" id="{30C33790-263E-4686-8FAE-A559355C5154}"/>
              </a:ext>
            </a:extLst>
          </p:cNvPr>
          <p:cNvSpPr txBox="1"/>
          <p:nvPr/>
        </p:nvSpPr>
        <p:spPr>
          <a:xfrm>
            <a:off x="497506" y="4080036"/>
            <a:ext cx="5215985" cy="1938992"/>
          </a:xfrm>
          <a:prstGeom prst="rect">
            <a:avLst/>
          </a:prstGeom>
          <a:noFill/>
        </p:spPr>
        <p:txBody>
          <a:bodyPr wrap="square">
            <a:spAutoFit/>
          </a:bodyPr>
          <a:lstStyle/>
          <a:p>
            <a:pPr>
              <a:spcBef>
                <a:spcPts val="600"/>
              </a:spcBef>
            </a:pPr>
            <a:r>
              <a:rPr lang="en-US" sz="1900" b="1" dirty="0">
                <a:solidFill>
                  <a:srgbClr val="C00000"/>
                </a:solidFill>
                <a:latin typeface="Arial" panose="020B0604020202020204" pitchFamily="34" charset="0"/>
                <a:cs typeface="Arial" panose="020B0604020202020204" pitchFamily="34" charset="0"/>
              </a:rPr>
              <a:t>Critical need:</a:t>
            </a:r>
            <a:r>
              <a:rPr lang="en-US" sz="1900" dirty="0">
                <a:solidFill>
                  <a:srgbClr val="C00000"/>
                </a:solidFill>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Continue scientific research to better understand changes in the complex atmospheric composition and processes</a:t>
            </a:r>
          </a:p>
          <a:p>
            <a:pPr>
              <a:spcBef>
                <a:spcPts val="600"/>
              </a:spcBef>
            </a:pPr>
            <a:r>
              <a:rPr lang="en-US" sz="1900" dirty="0">
                <a:solidFill>
                  <a:srgbClr val="C00000"/>
                </a:solidFill>
                <a:latin typeface="Arial" panose="020B0604020202020204" pitchFamily="34" charset="0"/>
                <a:cs typeface="Arial" panose="020B0604020202020204" pitchFamily="34" charset="0"/>
                <a:sym typeface="Wingdings" panose="05000000000000000000" pitchFamily="2" charset="2"/>
              </a:rPr>
              <a:t></a:t>
            </a:r>
            <a:r>
              <a:rPr lang="en-US" sz="1900" dirty="0">
                <a:latin typeface="Arial" panose="020B0604020202020204" pitchFamily="34" charset="0"/>
                <a:cs typeface="Arial" panose="020B0604020202020204" pitchFamily="34" charset="0"/>
                <a:sym typeface="Wingdings" panose="05000000000000000000" pitchFamily="2" charset="2"/>
              </a:rPr>
              <a:t> </a:t>
            </a:r>
            <a:r>
              <a:rPr lang="en-US" sz="1900" dirty="0">
                <a:latin typeface="Arial" panose="020B0604020202020204" pitchFamily="34" charset="0"/>
                <a:cs typeface="Arial" panose="020B0604020202020204" pitchFamily="34" charset="0"/>
              </a:rPr>
              <a:t>ensuring that the air quality models provide reliable information for proposed regulatory actions and services</a:t>
            </a:r>
            <a:r>
              <a:rPr lang="en-US" sz="2000" dirty="0">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id="{EA4FB279-B8C8-4520-BBF4-FD6909E5464E}"/>
              </a:ext>
            </a:extLst>
          </p:cNvPr>
          <p:cNvSpPr txBox="1"/>
          <p:nvPr/>
        </p:nvSpPr>
        <p:spPr>
          <a:xfrm>
            <a:off x="7241058" y="5961016"/>
            <a:ext cx="3564227" cy="523220"/>
          </a:xfrm>
          <a:prstGeom prst="rect">
            <a:avLst/>
          </a:prstGeom>
          <a:noFill/>
        </p:spPr>
        <p:txBody>
          <a:bodyPr wrap="square">
            <a:spAutoFit/>
          </a:bodyPr>
          <a:lstStyle/>
          <a:p>
            <a:r>
              <a:rPr lang="en-US" sz="1400" i="1" dirty="0"/>
              <a:t>(Sources: </a:t>
            </a:r>
            <a:r>
              <a:rPr lang="en-US" sz="1400" i="1" dirty="0">
                <a:hlinkClick r:id="rId3"/>
              </a:rPr>
              <a:t>http://www.aire.cdmx.gob.mx/</a:t>
            </a:r>
            <a:r>
              <a:rPr lang="en-US" sz="1400" i="1" dirty="0"/>
              <a:t>;</a:t>
            </a:r>
          </a:p>
          <a:p>
            <a:r>
              <a:rPr lang="en-US" sz="1400" i="1" dirty="0">
                <a:hlinkClick r:id="rId4"/>
              </a:rPr>
              <a:t>http://www.aqmd.gov</a:t>
            </a:r>
            <a:r>
              <a:rPr lang="en-US" sz="1400" i="1" dirty="0"/>
              <a:t>)</a:t>
            </a:r>
          </a:p>
        </p:txBody>
      </p:sp>
      <p:sp>
        <p:nvSpPr>
          <p:cNvPr id="3" name="TextBox 2">
            <a:extLst>
              <a:ext uri="{FF2B5EF4-FFF2-40B4-BE49-F238E27FC236}">
                <a16:creationId xmlns:a16="http://schemas.microsoft.com/office/drawing/2014/main" id="{E1418734-8B54-8C43-B102-0247C7E1E27E}"/>
              </a:ext>
            </a:extLst>
          </p:cNvPr>
          <p:cNvSpPr txBox="1"/>
          <p:nvPr/>
        </p:nvSpPr>
        <p:spPr>
          <a:xfrm>
            <a:off x="-61113" y="112766"/>
            <a:ext cx="11549209" cy="492443"/>
          </a:xfrm>
          <a:prstGeom prst="rect">
            <a:avLst/>
          </a:prstGeom>
          <a:noFill/>
        </p:spPr>
        <p:txBody>
          <a:bodyPr wrap="square">
            <a:spAutoFit/>
          </a:bodyPr>
          <a:lstStyle/>
          <a:p>
            <a:pPr algn="ctr"/>
            <a:r>
              <a:rPr lang="en-US" sz="2600" b="1" dirty="0">
                <a:solidFill>
                  <a:srgbClr val="3129DB"/>
                </a:solidFill>
                <a:latin typeface="Arial" panose="020B0604020202020204" pitchFamily="34" charset="0"/>
                <a:cs typeface="Arial" panose="020B0604020202020204" pitchFamily="34" charset="0"/>
              </a:rPr>
              <a:t>Mexico City is not the only city struggling to reduce O</a:t>
            </a:r>
            <a:r>
              <a:rPr lang="en-US" sz="2600" b="1" baseline="-25000" dirty="0">
                <a:solidFill>
                  <a:srgbClr val="3129DB"/>
                </a:solidFill>
                <a:latin typeface="Arial" panose="020B0604020202020204" pitchFamily="34" charset="0"/>
                <a:cs typeface="Arial" panose="020B0604020202020204" pitchFamily="34" charset="0"/>
              </a:rPr>
              <a:t>3 </a:t>
            </a:r>
            <a:r>
              <a:rPr lang="en-US" sz="2600" b="1" dirty="0">
                <a:solidFill>
                  <a:srgbClr val="3129DB"/>
                </a:solidFill>
                <a:latin typeface="Arial" panose="020B0604020202020204" pitchFamily="34" charset="0"/>
                <a:cs typeface="Arial" panose="020B0604020202020204" pitchFamily="34" charset="0"/>
              </a:rPr>
              <a:t>&amp; PM</a:t>
            </a:r>
            <a:endParaRPr lang="es-MX" sz="2600" b="1" baseline="-25000" dirty="0">
              <a:solidFill>
                <a:srgbClr val="3129DB"/>
              </a:solidFill>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EC6DEF78-D05D-F058-DED6-B3E819CBB7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7857" y="820062"/>
            <a:ext cx="4251969" cy="2880000"/>
          </a:xfrm>
          <a:prstGeom prst="rect">
            <a:avLst/>
          </a:prstGeom>
        </p:spPr>
      </p:pic>
      <p:pic>
        <p:nvPicPr>
          <p:cNvPr id="7" name="Imagen 6">
            <a:extLst>
              <a:ext uri="{FF2B5EF4-FFF2-40B4-BE49-F238E27FC236}">
                <a16:creationId xmlns:a16="http://schemas.microsoft.com/office/drawing/2014/main" id="{E17E0103-65AD-2F24-7E28-CC64B8080F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9570" y="2867074"/>
            <a:ext cx="4285715" cy="2880000"/>
          </a:xfrm>
          <a:prstGeom prst="rect">
            <a:avLst/>
          </a:prstGeom>
        </p:spPr>
      </p:pic>
    </p:spTree>
    <p:extLst>
      <p:ext uri="{BB962C8B-B14F-4D97-AF65-F5344CB8AC3E}">
        <p14:creationId xmlns:p14="http://schemas.microsoft.com/office/powerpoint/2010/main" val="3411690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CB112-204F-DC94-A73B-F5452B9BB739}"/>
              </a:ext>
            </a:extLst>
          </p:cNvPr>
          <p:cNvSpPr>
            <a:spLocks noGrp="1"/>
          </p:cNvSpPr>
          <p:nvPr>
            <p:ph type="title"/>
          </p:nvPr>
        </p:nvSpPr>
        <p:spPr>
          <a:xfrm>
            <a:off x="280528" y="60960"/>
            <a:ext cx="11621913" cy="843280"/>
          </a:xfrm>
        </p:spPr>
        <p:txBody>
          <a:bodyPr>
            <a:normAutofit/>
          </a:bodyPr>
          <a:lstStyle/>
          <a:p>
            <a:pPr algn="ctr"/>
            <a:r>
              <a:rPr lang="en-US" sz="2400" b="1" dirty="0">
                <a:solidFill>
                  <a:srgbClr val="3129DB"/>
                </a:solidFill>
                <a:latin typeface="Arial" panose="020B0604020202020204" pitchFamily="34" charset="0"/>
                <a:cs typeface="Arial" panose="020B0604020202020204" pitchFamily="34" charset="0"/>
              </a:rPr>
              <a:t>NASA Hemispheric Airborne Measurements of Air Quality </a:t>
            </a:r>
            <a:br>
              <a:rPr lang="en-US" sz="2400" b="1" dirty="0">
                <a:solidFill>
                  <a:srgbClr val="3129DB"/>
                </a:solidFill>
                <a:latin typeface="Arial" panose="020B0604020202020204" pitchFamily="34" charset="0"/>
                <a:cs typeface="Arial" panose="020B0604020202020204" pitchFamily="34" charset="0"/>
              </a:rPr>
            </a:br>
            <a:r>
              <a:rPr lang="en-US" sz="2400" b="1" dirty="0">
                <a:solidFill>
                  <a:srgbClr val="3129DB"/>
                </a:solidFill>
                <a:latin typeface="Arial" panose="020B0604020202020204" pitchFamily="34" charset="0"/>
                <a:cs typeface="Arial" panose="020B0604020202020204" pitchFamily="34" charset="0"/>
              </a:rPr>
              <a:t>(HAMAQ) - North America</a:t>
            </a:r>
          </a:p>
        </p:txBody>
      </p:sp>
      <p:pic>
        <p:nvPicPr>
          <p:cNvPr id="4" name="Picture 3">
            <a:extLst>
              <a:ext uri="{FF2B5EF4-FFF2-40B4-BE49-F238E27FC236}">
                <a16:creationId xmlns:a16="http://schemas.microsoft.com/office/drawing/2014/main" id="{D6CEF962-0BBC-E5B1-76C7-CBDCEAA8B23D}"/>
              </a:ext>
            </a:extLst>
          </p:cNvPr>
          <p:cNvPicPr>
            <a:picLocks noChangeAspect="1"/>
          </p:cNvPicPr>
          <p:nvPr/>
        </p:nvPicPr>
        <p:blipFill>
          <a:blip r:embed="rId3"/>
          <a:srcRect l="5198" t="4635" r="3533"/>
          <a:stretch/>
        </p:blipFill>
        <p:spPr>
          <a:xfrm>
            <a:off x="89464" y="939800"/>
            <a:ext cx="8463281" cy="5384800"/>
          </a:xfrm>
          <a:prstGeom prst="rect">
            <a:avLst/>
          </a:prstGeom>
          <a:ln w="19050">
            <a:solidFill>
              <a:schemeClr val="tx1"/>
            </a:solidFill>
          </a:ln>
        </p:spPr>
      </p:pic>
      <p:sp>
        <p:nvSpPr>
          <p:cNvPr id="6" name="TextBox 5">
            <a:extLst>
              <a:ext uri="{FF2B5EF4-FFF2-40B4-BE49-F238E27FC236}">
                <a16:creationId xmlns:a16="http://schemas.microsoft.com/office/drawing/2014/main" id="{C44BB3E9-05CD-656C-C4F8-9EB0CE09EC87}"/>
              </a:ext>
            </a:extLst>
          </p:cNvPr>
          <p:cNvSpPr txBox="1"/>
          <p:nvPr/>
        </p:nvSpPr>
        <p:spPr>
          <a:xfrm>
            <a:off x="8583225" y="939800"/>
            <a:ext cx="3519311" cy="5078313"/>
          </a:xfrm>
          <a:prstGeom prst="rect">
            <a:avLst/>
          </a:prstGeom>
          <a:ln w="19050"/>
        </p:spPr>
        <p:style>
          <a:lnRef idx="2">
            <a:schemeClr val="accent6"/>
          </a:lnRef>
          <a:fillRef idx="1">
            <a:schemeClr val="lt1"/>
          </a:fillRef>
          <a:effectRef idx="0">
            <a:schemeClr val="accent6"/>
          </a:effectRef>
          <a:fontRef idx="minor">
            <a:schemeClr val="dk1"/>
          </a:fontRef>
        </p:style>
        <p:txBody>
          <a:bodyPr wrap="square">
            <a:spAutoFit/>
          </a:bodyPr>
          <a:lstStyle/>
          <a:p>
            <a:pPr marR="8360">
              <a:lnSpc>
                <a:spcPct val="130000"/>
              </a:lnSpc>
            </a:pPr>
            <a:r>
              <a:rPr lang="en-US" sz="1800" b="1" i="0" strike="noStrike" baseline="0" dirty="0">
                <a:latin typeface="Arial" panose="020B0604020202020204" pitchFamily="34" charset="0"/>
                <a:cs typeface="Arial" panose="020B0604020202020204" pitchFamily="34" charset="0"/>
              </a:rPr>
              <a:t>Goal: </a:t>
            </a:r>
            <a:r>
              <a:rPr lang="en-US" i="0" u="none" strike="noStrike" baseline="0" dirty="0">
                <a:latin typeface="Arial" panose="020B0604020202020204" pitchFamily="34" charset="0"/>
                <a:cs typeface="Arial" panose="020B0604020202020204" pitchFamily="34" charset="0"/>
              </a:rPr>
              <a:t>to advance the integrated observing system for air quality through targeted </a:t>
            </a:r>
            <a:r>
              <a:rPr lang="en-US" b="1" i="0" u="none" strike="noStrike" baseline="0" dirty="0">
                <a:latin typeface="Arial" panose="020B0604020202020204" pitchFamily="34" charset="0"/>
                <a:cs typeface="Arial" panose="020B0604020202020204" pitchFamily="34" charset="0"/>
              </a:rPr>
              <a:t>airborne observations</a:t>
            </a:r>
            <a:r>
              <a:rPr lang="en-US" i="0" u="none" strike="noStrike" baseline="0" dirty="0">
                <a:latin typeface="Arial" panose="020B0604020202020204" pitchFamily="34" charset="0"/>
                <a:cs typeface="Arial" panose="020B0604020202020204" pitchFamily="34" charset="0"/>
              </a:rPr>
              <a:t> over priority areas in coordination with the </a:t>
            </a:r>
            <a:r>
              <a:rPr lang="en-US" b="1" i="0" u="none" strike="noStrike" baseline="0" dirty="0">
                <a:latin typeface="Arial" panose="020B0604020202020204" pitchFamily="34" charset="0"/>
                <a:cs typeface="Arial" panose="020B0604020202020204" pitchFamily="34" charset="0"/>
              </a:rPr>
              <a:t>geostationary air quality satellite constellation </a:t>
            </a:r>
            <a:r>
              <a:rPr lang="en-US" i="0" u="none" strike="noStrike" baseline="0" dirty="0">
                <a:latin typeface="Arial" panose="020B0604020202020204" pitchFamily="34" charset="0"/>
                <a:cs typeface="Arial" panose="020B0604020202020204" pitchFamily="34" charset="0"/>
              </a:rPr>
              <a:t>and </a:t>
            </a:r>
            <a:r>
              <a:rPr lang="en-US" b="1" i="0" u="none" strike="noStrike" baseline="0" dirty="0">
                <a:latin typeface="Arial" panose="020B0604020202020204" pitchFamily="34" charset="0"/>
                <a:cs typeface="Arial" panose="020B0604020202020204" pitchFamily="34" charset="0"/>
              </a:rPr>
              <a:t>local monitoring</a:t>
            </a:r>
            <a:r>
              <a:rPr lang="en-US" i="0" u="none" strike="noStrike" baseline="0" dirty="0">
                <a:latin typeface="Arial" panose="020B0604020202020204" pitchFamily="34" charset="0"/>
                <a:cs typeface="Arial" panose="020B0604020202020204" pitchFamily="34" charset="0"/>
              </a:rPr>
              <a:t> to </a:t>
            </a:r>
            <a:r>
              <a:rPr lang="en-US" b="1" i="0" u="none" strike="noStrike" baseline="0" dirty="0">
                <a:latin typeface="Arial" panose="020B0604020202020204" pitchFamily="34" charset="0"/>
                <a:cs typeface="Arial" panose="020B0604020202020204" pitchFamily="34" charset="0"/>
              </a:rPr>
              <a:t>improve forecasting and inform policy</a:t>
            </a:r>
            <a:r>
              <a:rPr lang="en-US" i="0" u="none" strike="noStrike" baseline="0" dirty="0">
                <a:latin typeface="Arial" panose="020B0604020202020204" pitchFamily="34" charset="0"/>
                <a:cs typeface="Arial" panose="020B0604020202020204" pitchFamily="34" charset="0"/>
              </a:rPr>
              <a:t>.</a:t>
            </a:r>
          </a:p>
          <a:p>
            <a:pPr marR="8360">
              <a:lnSpc>
                <a:spcPct val="130000"/>
              </a:lnSpc>
            </a:pPr>
            <a:endParaRPr lang="en-US" dirty="0">
              <a:latin typeface="Arial" panose="020B0604020202020204" pitchFamily="34" charset="0"/>
              <a:cs typeface="Arial" panose="020B0604020202020204" pitchFamily="34" charset="0"/>
            </a:endParaRPr>
          </a:p>
          <a:p>
            <a:pPr marR="8360"/>
            <a:r>
              <a:rPr lang="en-US" b="0" i="0" dirty="0">
                <a:solidFill>
                  <a:srgbClr val="000000"/>
                </a:solidFill>
                <a:effectLst/>
                <a:latin typeface="Arial" panose="020B0604020202020204" pitchFamily="34" charset="0"/>
                <a:cs typeface="Arial" panose="020B0604020202020204" pitchFamily="34" charset="0"/>
              </a:rPr>
              <a:t>Current plan consists of two deployments in 2028, including the </a:t>
            </a:r>
            <a:r>
              <a:rPr lang="en-US" b="1" i="0" dirty="0">
                <a:solidFill>
                  <a:srgbClr val="000000"/>
                </a:solidFill>
                <a:effectLst/>
                <a:latin typeface="Arial" panose="020B0604020202020204" pitchFamily="34" charset="0"/>
                <a:cs typeface="Arial" panose="020B0604020202020204" pitchFamily="34" charset="0"/>
              </a:rPr>
              <a:t>Mexico City Megalopolis </a:t>
            </a:r>
            <a:r>
              <a:rPr lang="en-US" b="0" i="0" dirty="0">
                <a:solidFill>
                  <a:srgbClr val="000000"/>
                </a:solidFill>
                <a:effectLst/>
                <a:latin typeface="Arial" panose="020B0604020202020204" pitchFamily="34" charset="0"/>
                <a:cs typeface="Arial" panose="020B0604020202020204" pitchFamily="34" charset="0"/>
              </a:rPr>
              <a:t>and another North American site yet to be selected. </a:t>
            </a:r>
            <a:endParaRPr lang="en-US"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E3288B7-BF8D-FF33-BE55-4D257F084A1F}"/>
              </a:ext>
            </a:extLst>
          </p:cNvPr>
          <p:cNvSpPr txBox="1"/>
          <p:nvPr/>
        </p:nvSpPr>
        <p:spPr>
          <a:xfrm>
            <a:off x="190996" y="6410960"/>
            <a:ext cx="8905869" cy="307777"/>
          </a:xfrm>
          <a:prstGeom prst="rect">
            <a:avLst/>
          </a:prstGeom>
          <a:noFill/>
        </p:spPr>
        <p:txBody>
          <a:bodyPr wrap="square">
            <a:spAutoFit/>
          </a:bodyPr>
          <a:lstStyle/>
          <a:p>
            <a:r>
              <a:rPr lang="en-US" sz="1400" i="1" dirty="0"/>
              <a:t>(Source: https://science.larc.nasa.gov/wp-content/uploads/sites/147/2024/08/HAMAQ-White-Paper-20240827.pdf)</a:t>
            </a:r>
          </a:p>
        </p:txBody>
      </p:sp>
      <p:pic>
        <p:nvPicPr>
          <p:cNvPr id="9" name="Picture 8">
            <a:extLst>
              <a:ext uri="{FF2B5EF4-FFF2-40B4-BE49-F238E27FC236}">
                <a16:creationId xmlns:a16="http://schemas.microsoft.com/office/drawing/2014/main" id="{B7622841-639B-47C3-6967-BC0250134C00}"/>
              </a:ext>
            </a:extLst>
          </p:cNvPr>
          <p:cNvPicPr>
            <a:picLocks noChangeAspect="1"/>
          </p:cNvPicPr>
          <p:nvPr/>
        </p:nvPicPr>
        <p:blipFill>
          <a:blip r:embed="rId4"/>
          <a:stretch>
            <a:fillRect/>
          </a:stretch>
        </p:blipFill>
        <p:spPr>
          <a:xfrm>
            <a:off x="280528" y="853440"/>
            <a:ext cx="1552131" cy="1290318"/>
          </a:xfrm>
          <a:prstGeom prst="rect">
            <a:avLst/>
          </a:prstGeom>
        </p:spPr>
      </p:pic>
    </p:spTree>
    <p:extLst>
      <p:ext uri="{BB962C8B-B14F-4D97-AF65-F5344CB8AC3E}">
        <p14:creationId xmlns:p14="http://schemas.microsoft.com/office/powerpoint/2010/main" val="958862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773" y="2549707"/>
            <a:ext cx="1595309" cy="369332"/>
          </a:xfrm>
          <a:prstGeom prst="rect">
            <a:avLst/>
          </a:prstGeom>
          <a:noFill/>
        </p:spPr>
        <p:txBody>
          <a:bodyPr wrap="square" rtlCol="0">
            <a:spAutoFit/>
          </a:bodyPr>
          <a:lstStyle/>
          <a:p>
            <a:r>
              <a:rPr lang="en-US" b="1" dirty="0">
                <a:solidFill>
                  <a:schemeClr val="bg1"/>
                </a:solidFill>
                <a:latin typeface="ITCFranklinGothicStd-Med"/>
              </a:rPr>
              <a:t>April 8, 2020</a:t>
            </a:r>
            <a:endParaRPr lang="en-US" b="1" dirty="0"/>
          </a:p>
        </p:txBody>
      </p:sp>
      <p:sp>
        <p:nvSpPr>
          <p:cNvPr id="10" name="Title 9"/>
          <p:cNvSpPr>
            <a:spLocks noGrp="1"/>
          </p:cNvSpPr>
          <p:nvPr>
            <p:ph type="title"/>
          </p:nvPr>
        </p:nvSpPr>
        <p:spPr>
          <a:xfrm>
            <a:off x="1429747" y="239501"/>
            <a:ext cx="9565388" cy="412931"/>
          </a:xfrm>
        </p:spPr>
        <p:txBody>
          <a:bodyPr>
            <a:normAutofit fontScale="90000"/>
          </a:bodyPr>
          <a:lstStyle/>
          <a:p>
            <a:br>
              <a:rPr lang="en-US" dirty="0">
                <a:solidFill>
                  <a:srgbClr val="3333FF"/>
                </a:solidFill>
              </a:rPr>
            </a:br>
            <a:r>
              <a:rPr lang="en-US" dirty="0">
                <a:solidFill>
                  <a:srgbClr val="3333FF"/>
                </a:solidFill>
              </a:rPr>
              <a:t>Urban air quality: Lessons learned from COVID-19 lockdown</a:t>
            </a:r>
            <a:br>
              <a:rPr lang="en-US" dirty="0">
                <a:solidFill>
                  <a:srgbClr val="3333FF"/>
                </a:solidFill>
              </a:rPr>
            </a:br>
            <a:endParaRPr lang="en-US" dirty="0">
              <a:solidFill>
                <a:srgbClr val="3333FF"/>
              </a:solidFill>
            </a:endParaRPr>
          </a:p>
        </p:txBody>
      </p:sp>
      <p:sp>
        <p:nvSpPr>
          <p:cNvPr id="13" name="Rectangle 12"/>
          <p:cNvSpPr/>
          <p:nvPr/>
        </p:nvSpPr>
        <p:spPr>
          <a:xfrm>
            <a:off x="0" y="3116864"/>
            <a:ext cx="1512605" cy="276999"/>
          </a:xfrm>
          <a:prstGeom prst="rect">
            <a:avLst/>
          </a:prstGeom>
        </p:spPr>
        <p:txBody>
          <a:bodyPr wrap="square">
            <a:spAutoFit/>
          </a:bodyPr>
          <a:lstStyle/>
          <a:p>
            <a:pPr algn="ctr"/>
            <a:r>
              <a:rPr lang="en-US" sz="1200" dirty="0">
                <a:solidFill>
                  <a:schemeClr val="bg1"/>
                </a:solidFill>
                <a:latin typeface="Arial" panose="020B0604020202020204" pitchFamily="34" charset="0"/>
                <a:cs typeface="Arial" panose="020B0604020202020204" pitchFamily="34" charset="0"/>
              </a:rPr>
              <a:t>during lockdown</a:t>
            </a:r>
          </a:p>
        </p:txBody>
      </p:sp>
      <p:sp>
        <p:nvSpPr>
          <p:cNvPr id="15" name="Rectangle 14"/>
          <p:cNvSpPr/>
          <p:nvPr/>
        </p:nvSpPr>
        <p:spPr>
          <a:xfrm>
            <a:off x="59821" y="1125532"/>
            <a:ext cx="2739853" cy="276999"/>
          </a:xfrm>
          <a:prstGeom prst="rect">
            <a:avLst/>
          </a:prstGeom>
        </p:spPr>
        <p:txBody>
          <a:bodyPr wrap="none">
            <a:spAutoFit/>
          </a:bodyPr>
          <a:lstStyle/>
          <a:p>
            <a:pPr algn="ctr"/>
            <a:r>
              <a:rPr lang="en-US" sz="1200" dirty="0">
                <a:solidFill>
                  <a:schemeClr val="bg1"/>
                </a:solidFill>
                <a:latin typeface="Arial" panose="020B0604020202020204" pitchFamily="34" charset="0"/>
                <a:cs typeface="Arial" panose="020B0604020202020204" pitchFamily="34" charset="0"/>
              </a:rPr>
              <a:t>New Delhi air quality before lockdown</a:t>
            </a:r>
          </a:p>
        </p:txBody>
      </p:sp>
      <p:sp>
        <p:nvSpPr>
          <p:cNvPr id="16" name="Rectangle 15"/>
          <p:cNvSpPr/>
          <p:nvPr/>
        </p:nvSpPr>
        <p:spPr>
          <a:xfrm>
            <a:off x="59821" y="5037030"/>
            <a:ext cx="1173719" cy="276999"/>
          </a:xfrm>
          <a:prstGeom prst="rect">
            <a:avLst/>
          </a:prstGeom>
        </p:spPr>
        <p:txBody>
          <a:bodyPr wrap="none">
            <a:spAutoFit/>
          </a:bodyPr>
          <a:lstStyle/>
          <a:p>
            <a:pPr algn="ctr"/>
            <a:r>
              <a:rPr lang="en-US" sz="1200" dirty="0">
                <a:solidFill>
                  <a:schemeClr val="bg1"/>
                </a:solidFill>
                <a:latin typeface="Arial" panose="020B0604020202020204" pitchFamily="34" charset="0"/>
                <a:cs typeface="Arial" panose="020B0604020202020204" pitchFamily="34" charset="0"/>
              </a:rPr>
              <a:t>after lockdown</a:t>
            </a:r>
          </a:p>
        </p:txBody>
      </p:sp>
      <p:sp>
        <p:nvSpPr>
          <p:cNvPr id="4" name="Rectangle 3"/>
          <p:cNvSpPr/>
          <p:nvPr/>
        </p:nvSpPr>
        <p:spPr>
          <a:xfrm>
            <a:off x="3076086" y="834225"/>
            <a:ext cx="9012132" cy="5738046"/>
          </a:xfrm>
          <a:prstGeom prst="rect">
            <a:avLst/>
          </a:prstGeom>
          <a:ln w="19050">
            <a:solidFill>
              <a:srgbClr val="99CC00"/>
            </a:solidFill>
          </a:ln>
        </p:spPr>
        <p:txBody>
          <a:bodyPr wrap="square">
            <a:spAutoFit/>
          </a:bodyPr>
          <a:lstStyle/>
          <a:p>
            <a:pPr marL="274320" marR="144780" indent="-274320">
              <a:spcBef>
                <a:spcPts val="1200"/>
              </a:spcBef>
              <a:buFont typeface="Wingdings" panose="05000000000000000000" pitchFamily="2" charset="2"/>
              <a:buChar char="Ø"/>
              <a:tabLst>
                <a:tab pos="3086735" algn="l"/>
              </a:tabLst>
            </a:pPr>
            <a:r>
              <a:rPr lang="en-US" dirty="0">
                <a:latin typeface="Arial" panose="020B0604020202020204" pitchFamily="34" charset="0"/>
                <a:cs typeface="Arial" panose="020B0604020202020204" pitchFamily="34" charset="0"/>
              </a:rPr>
              <a:t>The drastic measures implemented by governments around the world during COVID-19 pandemic led to significant reductions in the emissions of air pollutants, notably NO</a:t>
            </a:r>
            <a:r>
              <a:rPr lang="en-US" baseline="-25000" dirty="0">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and CO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emissions from fossil fuel combustion. </a:t>
            </a:r>
          </a:p>
          <a:p>
            <a:pPr marL="548640" marR="144780" lvl="1" indent="-274320">
              <a:spcBef>
                <a:spcPts val="600"/>
              </a:spcBef>
              <a:buFont typeface="Arial" panose="020B0604020202020204" pitchFamily="34" charset="0"/>
              <a:buChar char="•"/>
              <a:tabLst>
                <a:tab pos="3086735" algn="l"/>
              </a:tabLst>
            </a:pPr>
            <a:r>
              <a:rPr lang="en-US" dirty="0">
                <a:latin typeface="Arial" panose="020B0604020202020204" pitchFamily="34" charset="0"/>
                <a:cs typeface="Arial" panose="020B0604020202020204" pitchFamily="34" charset="0"/>
              </a:rPr>
              <a:t>Many cities have seen remarkable improvement in air quality.</a:t>
            </a:r>
          </a:p>
          <a:p>
            <a:pPr marL="274320" marR="144780" indent="-274320">
              <a:spcBef>
                <a:spcPts val="1200"/>
              </a:spcBef>
              <a:buFont typeface="Wingdings" panose="05000000000000000000" pitchFamily="2" charset="2"/>
              <a:buChar char="Ø"/>
              <a:tabLst>
                <a:tab pos="3086735" algn="l"/>
              </a:tabLst>
            </a:pPr>
            <a:r>
              <a:rPr lang="en-US" dirty="0">
                <a:latin typeface="Arial" panose="020B0604020202020204" pitchFamily="34" charset="0"/>
                <a:cs typeface="Arial" panose="020B0604020202020204" pitchFamily="34" charset="0"/>
              </a:rPr>
              <a:t>Delhi, one of the most polluted megacities, experienced the clearest skies in years as pollution dropped to its lowest level in three decades during the lockdown. </a:t>
            </a:r>
          </a:p>
          <a:p>
            <a:pPr marL="548640" marR="144780" lvl="1" indent="-274320">
              <a:spcBef>
                <a:spcPts val="1200"/>
              </a:spcBef>
              <a:buFont typeface="Arial" panose="020B0604020202020204" pitchFamily="34" charset="0"/>
              <a:buChar char="•"/>
              <a:tabLst>
                <a:tab pos="3086735" algn="l"/>
              </a:tabLst>
            </a:pPr>
            <a:r>
              <a:rPr lang="en-US" dirty="0">
                <a:latin typeface="Arial" panose="020B0604020202020204" pitchFamily="34" charset="0"/>
                <a:cs typeface="Arial" panose="020B0604020202020204" pitchFamily="34" charset="0"/>
              </a:rPr>
              <a:t>As the restrictions were lifted and the recovery began, much of the air pollution has returned.</a:t>
            </a:r>
          </a:p>
          <a:p>
            <a:pPr marL="274320" indent="-274320">
              <a:spcBef>
                <a:spcPts val="1200"/>
              </a:spcBef>
              <a:buFont typeface="Wingdings" panose="05000000000000000000" pitchFamily="2" charset="2"/>
              <a:buChar char="Ø"/>
            </a:pPr>
            <a:r>
              <a:rPr lang="en-US" sz="1800" dirty="0">
                <a:latin typeface="Arial" panose="020B0604020202020204" pitchFamily="34" charset="0"/>
                <a:cs typeface="Arial" panose="020B0604020202020204" pitchFamily="34" charset="0"/>
              </a:rPr>
              <a:t>The unprecedented global pandemic demonstrates that it is possible to achieve better air quality by implementing emission reduction strategies that have been proven to be effective: </a:t>
            </a:r>
          </a:p>
          <a:p>
            <a:pPr marL="548640" indent="-27432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Comprehensive regulation of precursors gases from all possible emission sources must be considered for long-term improvement of air quality </a:t>
            </a:r>
          </a:p>
          <a:p>
            <a:pPr marL="548640" indent="-274320">
              <a:spcBef>
                <a:spcPts val="1200"/>
              </a:spcBef>
              <a:buFont typeface="Arial" panose="020B0604020202020204" pitchFamily="34" charset="0"/>
              <a:buChar char="•"/>
            </a:pPr>
            <a:r>
              <a:rPr lang="en-US" dirty="0">
                <a:latin typeface="Arial" panose="020B0604020202020204" pitchFamily="34" charset="0"/>
                <a:cs typeface="Arial" panose="020B0604020202020204" pitchFamily="34" charset="0"/>
              </a:rPr>
              <a:t>Importance of meteorological factors when planning short-term  emission controls </a:t>
            </a:r>
          </a:p>
          <a:p>
            <a:pPr marL="274320" indent="-274320">
              <a:spcBef>
                <a:spcPts val="1200"/>
              </a:spcBef>
              <a:buFont typeface="Wingdings" panose="05000000000000000000" pitchFamily="2" charset="2"/>
              <a:buChar char="Ø"/>
            </a:pPr>
            <a:r>
              <a:rPr lang="en-US" sz="1800" dirty="0">
                <a:latin typeface="Arial" panose="020B0604020202020204" pitchFamily="34" charset="0"/>
                <a:cs typeface="Arial" panose="020B0604020202020204" pitchFamily="34" charset="0"/>
              </a:rPr>
              <a:t>Enhanced public awareness about the benefits of cleaner air and call for government to take actions.</a:t>
            </a:r>
          </a:p>
          <a:p>
            <a:pPr marL="342900" marR="127635" lvl="0" indent="-342900">
              <a:lnSpc>
                <a:spcPct val="101000"/>
              </a:lnSpc>
              <a:spcBef>
                <a:spcPts val="335"/>
              </a:spcBef>
              <a:spcAft>
                <a:spcPts val="0"/>
              </a:spcAft>
              <a:buClr>
                <a:srgbClr val="262626"/>
              </a:buClr>
              <a:buSzPts val="1100"/>
              <a:buFont typeface="Calibri" panose="020F0502020204030204" pitchFamily="34" charset="0"/>
              <a:buChar char="•"/>
              <a:tabLst>
                <a:tab pos="361950" algn="l"/>
              </a:tabLst>
            </a:pPr>
            <a:endParaRPr lang="en-US" baseline="-25000" dirty="0">
              <a:solidFill>
                <a:srgbClr val="262626"/>
              </a:solidFill>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0F83677-E230-8AEE-AA7B-C6F87DCC7A95}"/>
              </a:ext>
            </a:extLst>
          </p:cNvPr>
          <p:cNvPicPr>
            <a:picLocks noChangeAspect="1"/>
          </p:cNvPicPr>
          <p:nvPr/>
        </p:nvPicPr>
        <p:blipFill>
          <a:blip r:embed="rId3"/>
          <a:srcRect l="1561" t="1174" r="3251"/>
          <a:stretch/>
        </p:blipFill>
        <p:spPr>
          <a:xfrm>
            <a:off x="86315" y="761145"/>
            <a:ext cx="2903456" cy="5967007"/>
          </a:xfrm>
          <a:prstGeom prst="rect">
            <a:avLst/>
          </a:prstGeom>
        </p:spPr>
      </p:pic>
    </p:spTree>
    <p:extLst>
      <p:ext uri="{BB962C8B-B14F-4D97-AF65-F5344CB8AC3E}">
        <p14:creationId xmlns:p14="http://schemas.microsoft.com/office/powerpoint/2010/main" val="32794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85C64-4320-4E4F-C05F-924802076B86}"/>
              </a:ext>
            </a:extLst>
          </p:cNvPr>
          <p:cNvSpPr>
            <a:spLocks noGrp="1"/>
          </p:cNvSpPr>
          <p:nvPr>
            <p:ph type="title"/>
          </p:nvPr>
        </p:nvSpPr>
        <p:spPr>
          <a:xfrm>
            <a:off x="793030" y="0"/>
            <a:ext cx="10605940" cy="797121"/>
          </a:xfrm>
        </p:spPr>
        <p:txBody>
          <a:bodyPr>
            <a:normAutofit/>
          </a:bodyPr>
          <a:lstStyle/>
          <a:p>
            <a:pPr algn="ctr"/>
            <a:r>
              <a:rPr lang="en-US" sz="3200" b="1" dirty="0">
                <a:solidFill>
                  <a:srgbClr val="3129DB"/>
                </a:solidFill>
                <a:latin typeface="Arial" panose="020B0604020202020204" pitchFamily="34" charset="0"/>
                <a:cs typeface="Arial" panose="020B0604020202020204" pitchFamily="34" charset="0"/>
              </a:rPr>
              <a:t>Conclusions</a:t>
            </a:r>
          </a:p>
        </p:txBody>
      </p:sp>
      <p:sp>
        <p:nvSpPr>
          <p:cNvPr id="4" name="TextBox 3">
            <a:extLst>
              <a:ext uri="{FF2B5EF4-FFF2-40B4-BE49-F238E27FC236}">
                <a16:creationId xmlns:a16="http://schemas.microsoft.com/office/drawing/2014/main" id="{6589CE69-B965-793B-B5A6-55C0538F2C51}"/>
              </a:ext>
            </a:extLst>
          </p:cNvPr>
          <p:cNvSpPr txBox="1"/>
          <p:nvPr/>
        </p:nvSpPr>
        <p:spPr>
          <a:xfrm>
            <a:off x="241954" y="666369"/>
            <a:ext cx="11708091" cy="5870710"/>
          </a:xfrm>
          <a:prstGeom prst="rect">
            <a:avLst/>
          </a:prstGeom>
          <a:noFill/>
        </p:spPr>
        <p:txBody>
          <a:bodyPr wrap="square">
            <a:spAutoFit/>
          </a:bodyPr>
          <a:lstStyle/>
          <a:p>
            <a:pPr marL="285750" marR="0" lvl="0" indent="-285750">
              <a:lnSpc>
                <a:spcPct val="110000"/>
              </a:lnSpc>
              <a:spcBef>
                <a:spcPts val="600"/>
              </a:spcBef>
              <a:spcAft>
                <a:spcPts val="600"/>
              </a:spcAft>
              <a:buFont typeface="Wingdings" panose="05000000000000000000" pitchFamily="2" charset="2"/>
              <a:buChar char="Ø"/>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Comprehensive actions implemented by environmental authorities in Mexico City  based on scientific, technical, social, political and economic considerations have achieved significant advances in air quality in the last three decades. However, episodes with high concentrations of O</a:t>
            </a:r>
            <a:r>
              <a:rPr lang="en-US" sz="1800" kern="100" baseline="-25000" dirty="0">
                <a:effectLst/>
                <a:latin typeface="Arial" panose="020B0604020202020204" pitchFamily="34" charset="0"/>
                <a:ea typeface="Calibri" panose="020F0502020204030204" pitchFamily="34" charset="0"/>
                <a:cs typeface="Times New Roman" panose="02020603050405020304" pitchFamily="18" charset="0"/>
              </a:rPr>
              <a:t>3</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and PM</a:t>
            </a:r>
            <a:r>
              <a:rPr lang="en-US" sz="1800" kern="100" baseline="-25000" dirty="0">
                <a:effectLst/>
                <a:latin typeface="Arial" panose="020B0604020202020204" pitchFamily="34" charset="0"/>
                <a:ea typeface="Calibri" panose="020F0502020204030204" pitchFamily="34" charset="0"/>
                <a:cs typeface="Times New Roman" panose="02020603050405020304" pitchFamily="18" charset="0"/>
              </a:rPr>
              <a:t>2.5</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still occur.</a:t>
            </a:r>
          </a:p>
          <a:p>
            <a:pPr marL="285750" indent="-285750">
              <a:lnSpc>
                <a:spcPct val="110000"/>
              </a:lnSpc>
              <a:spcBef>
                <a:spcPts val="600"/>
              </a:spcBef>
              <a:spcAft>
                <a:spcPts val="600"/>
              </a:spcAft>
              <a:buFont typeface="Wingdings" panose="05000000000000000000" pitchFamily="2" charset="2"/>
              <a:buChar char="Ø"/>
            </a:pPr>
            <a:r>
              <a:rPr lang="en-US" dirty="0">
                <a:solidFill>
                  <a:srgbClr val="1F1F1F"/>
                </a:solidFill>
                <a:latin typeface="Arial" panose="020B0604020202020204" pitchFamily="34" charset="0"/>
                <a:cs typeface="Arial" panose="020B0604020202020204" pitchFamily="34" charset="0"/>
              </a:rPr>
              <a:t>A</a:t>
            </a:r>
            <a:r>
              <a:rPr lang="en-US" b="0" i="0" dirty="0">
                <a:solidFill>
                  <a:srgbClr val="1F1F1F"/>
                </a:solidFill>
                <a:effectLst/>
                <a:latin typeface="Arial" panose="020B0604020202020204" pitchFamily="34" charset="0"/>
                <a:cs typeface="Arial" panose="020B0604020202020204" pitchFamily="34" charset="0"/>
              </a:rPr>
              <a:t>ir quality challenges posed by growing urbanization, emergent emission sources, changes in emission profiles and atmospheric chemistry under a changing climate need to be better understood and incorporated in the design of air quality management programs.</a:t>
            </a:r>
          </a:p>
          <a:p>
            <a:pPr marL="285750" indent="-285750">
              <a:lnSpc>
                <a:spcPct val="110000"/>
              </a:lnSpc>
              <a:spcBef>
                <a:spcPts val="600"/>
              </a:spcBef>
              <a:spcAft>
                <a:spcPts val="600"/>
              </a:spcAft>
              <a:buFont typeface="Wingdings" panose="05000000000000000000" pitchFamily="2" charset="2"/>
              <a:buChar char="Ø"/>
            </a:pPr>
            <a:r>
              <a:rPr lang="en-US" sz="1800" dirty="0">
                <a:latin typeface="Arial" panose="020B0604020202020204" pitchFamily="34" charset="0"/>
                <a:cs typeface="Arial" panose="020B0604020202020204" pitchFamily="34" charset="0"/>
              </a:rPr>
              <a:t>Progress in understanding atmospheric composition and chemistry requires an observation strategy taking advantage of satellites, research aircraft, and ground measurements coupled to numerical modeling at local, regional, and global scales.</a:t>
            </a:r>
          </a:p>
          <a:p>
            <a:pPr marL="285750" indent="-285750">
              <a:lnSpc>
                <a:spcPct val="110000"/>
              </a:lnSpc>
              <a:spcBef>
                <a:spcPts val="600"/>
              </a:spcBef>
              <a:spcAft>
                <a:spcPts val="600"/>
              </a:spcAft>
              <a:buFont typeface="Wingdings" panose="05000000000000000000" pitchFamily="2" charset="2"/>
              <a:buChar char="Ø"/>
            </a:pPr>
            <a:r>
              <a:rPr lang="en-US" sz="1800" kern="100" dirty="0">
                <a:effectLst/>
                <a:latin typeface="Arial" panose="020B0604020202020204" pitchFamily="34" charset="0"/>
                <a:ea typeface="Aptos" panose="020B0004020202020204" pitchFamily="34" charset="0"/>
                <a:cs typeface="Arial" panose="020B0604020202020204" pitchFamily="34" charset="0"/>
              </a:rPr>
              <a:t>An important lesson learned is that addressing the multiple challenges of air pollution, climate change, biodiversity loss, and protection of human health effectively will require cutting-edge interdisciplinary research, evidence-based intersectoral policy and actions from the decision makers, and active involvement of stakeholders and the public.</a:t>
            </a:r>
            <a:endParaRPr lang="en-US" i="0" dirty="0">
              <a:effectLst/>
              <a:latin typeface="Arial" panose="020B0604020202020204" pitchFamily="34" charset="0"/>
              <a:cs typeface="Arial" panose="020B0604020202020204" pitchFamily="34" charset="0"/>
            </a:endParaRPr>
          </a:p>
          <a:p>
            <a:pPr marL="285750" indent="-285750">
              <a:lnSpc>
                <a:spcPct val="110000"/>
              </a:lnSpc>
              <a:spcBef>
                <a:spcPts val="600"/>
              </a:spcBef>
              <a:spcAft>
                <a:spcPts val="600"/>
              </a:spcAft>
              <a:buFont typeface="Wingdings" panose="05000000000000000000" pitchFamily="2" charset="2"/>
              <a:buChar char="Ø"/>
            </a:pPr>
            <a:r>
              <a:rPr lang="en-US" b="0" i="0" dirty="0">
                <a:solidFill>
                  <a:srgbClr val="1F1F1F"/>
                </a:solidFill>
                <a:effectLst/>
                <a:latin typeface="Arial" panose="020B0604020202020204" pitchFamily="34" charset="0"/>
                <a:cs typeface="Arial" panose="020B0604020202020204" pitchFamily="34" charset="0"/>
              </a:rPr>
              <a:t>Cities should work towards building robust infrastructure and air quality management tools and rely on scientific research to attain cleaner air. </a:t>
            </a:r>
            <a:r>
              <a:rPr lang="en-US" sz="1800" kern="100" dirty="0">
                <a:effectLst/>
                <a:latin typeface="Arial" panose="020B0604020202020204" pitchFamily="34" charset="0"/>
                <a:ea typeface="Aptos" panose="020B0004020202020204" pitchFamily="34" charset="0"/>
                <a:cs typeface="Arial" panose="020B0604020202020204" pitchFamily="34" charset="0"/>
              </a:rPr>
              <a:t>International collaboration will be needed, including strengthening local capacity in air quality monitoring and emissions inventory development, so that cities confronting severe air pollution challenges will learn from the experience of those cities that have successfully addressed them.</a:t>
            </a:r>
            <a:endParaRPr lang="en-US" dirty="0">
              <a:solidFill>
                <a:srgbClr val="1F1F1F"/>
              </a:solidFill>
              <a:latin typeface="ElsevierGulliver"/>
            </a:endParaRPr>
          </a:p>
        </p:txBody>
      </p:sp>
    </p:spTree>
    <p:extLst>
      <p:ext uri="{BB962C8B-B14F-4D97-AF65-F5344CB8AC3E}">
        <p14:creationId xmlns:p14="http://schemas.microsoft.com/office/powerpoint/2010/main" val="378194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30" y="144946"/>
            <a:ext cx="11969693" cy="452432"/>
          </a:xfrm>
          <a:prstGeom prst="rect">
            <a:avLst/>
          </a:prstGeom>
        </p:spPr>
        <p:txBody>
          <a:bodyPr wrap="square">
            <a:spAutoFit/>
          </a:bodyPr>
          <a:lstStyle/>
          <a:p>
            <a:pPr algn="ctr">
              <a:lnSpc>
                <a:spcPct val="90000"/>
              </a:lnSpc>
            </a:pPr>
            <a:r>
              <a:rPr lang="en-GB" sz="2600" b="1" dirty="0">
                <a:solidFill>
                  <a:srgbClr val="0000FF"/>
                </a:solidFill>
                <a:latin typeface="Arial" pitchFamily="34" charset="0"/>
                <a:cs typeface="Arial" pitchFamily="34" charset="0"/>
              </a:rPr>
              <a:t>Poor air quality is a common problem in cities and urban complexes</a:t>
            </a:r>
            <a:endParaRPr lang="en-US" sz="2600" dirty="0">
              <a:cs typeface="Arial" charset="0"/>
            </a:endParaRPr>
          </a:p>
        </p:txBody>
      </p:sp>
      <p:sp>
        <p:nvSpPr>
          <p:cNvPr id="4" name="Rectangle 3"/>
          <p:cNvSpPr/>
          <p:nvPr/>
        </p:nvSpPr>
        <p:spPr>
          <a:xfrm>
            <a:off x="1927235" y="2625952"/>
            <a:ext cx="1726589" cy="461665"/>
          </a:xfrm>
          <a:prstGeom prst="rect">
            <a:avLst/>
          </a:prstGeom>
        </p:spPr>
        <p:txBody>
          <a:bodyPr wrap="square">
            <a:spAutoFit/>
          </a:bodyPr>
          <a:lstStyle/>
          <a:p>
            <a:r>
              <a:rPr lang="en-US" sz="1200" b="1" dirty="0">
                <a:solidFill>
                  <a:schemeClr val="bg1"/>
                </a:solidFill>
              </a:rPr>
              <a:t>London Killer Fog, </a:t>
            </a:r>
          </a:p>
          <a:p>
            <a:r>
              <a:rPr lang="en-US" sz="1200" b="1" dirty="0">
                <a:solidFill>
                  <a:schemeClr val="bg1"/>
                </a:solidFill>
              </a:rPr>
              <a:t>Dec 1952</a:t>
            </a:r>
          </a:p>
        </p:txBody>
      </p:sp>
      <p:sp>
        <p:nvSpPr>
          <p:cNvPr id="24" name="TextBox 23"/>
          <p:cNvSpPr txBox="1"/>
          <p:nvPr/>
        </p:nvSpPr>
        <p:spPr>
          <a:xfrm>
            <a:off x="10294731" y="782108"/>
            <a:ext cx="1796823" cy="646331"/>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A flag-raising ceremony in Tiananmen Square, Beijing (NYT , 1/30/13)</a:t>
            </a:r>
            <a:endParaRPr lang="en-US" sz="1200" dirty="0"/>
          </a:p>
        </p:txBody>
      </p:sp>
      <p:sp>
        <p:nvSpPr>
          <p:cNvPr id="6" name="TextBox 5"/>
          <p:cNvSpPr txBox="1"/>
          <p:nvPr/>
        </p:nvSpPr>
        <p:spPr>
          <a:xfrm>
            <a:off x="23630" y="2317134"/>
            <a:ext cx="1942609" cy="461665"/>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London policeman struggling with poor visibility (1952)</a:t>
            </a:r>
          </a:p>
        </p:txBody>
      </p:sp>
      <p:sp>
        <p:nvSpPr>
          <p:cNvPr id="28" name="Content Placeholder 4"/>
          <p:cNvSpPr txBox="1">
            <a:spLocks/>
          </p:cNvSpPr>
          <p:nvPr/>
        </p:nvSpPr>
        <p:spPr>
          <a:xfrm>
            <a:off x="371058" y="2727701"/>
            <a:ext cx="11400639" cy="3884855"/>
          </a:xfrm>
          <a:prstGeom prst="rect">
            <a:avLst/>
          </a:prstGeom>
          <a:ln w="19050">
            <a:solidFill>
              <a:srgbClr val="99CC00"/>
            </a:solidFill>
          </a:ln>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Bef>
                <a:spcPts val="1200"/>
              </a:spcBef>
              <a:buFont typeface="Wingdings" panose="05000000000000000000" pitchFamily="2" charset="2"/>
              <a:buChar char="Ø"/>
            </a:pP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Urban air quality is strongly influenced by several factors, including geographical location, demography, meteorology, atmospheric processes, and the level of industrialization and socioeconomic development.</a:t>
            </a:r>
            <a:endParaRPr lang="en-US" sz="1800" dirty="0">
              <a:latin typeface="Arial" panose="020B0604020202020204" pitchFamily="34" charset="0"/>
              <a:cs typeface="Arial" panose="020B0604020202020204" pitchFamily="34" charset="0"/>
            </a:endParaRPr>
          </a:p>
          <a:p>
            <a:pPr marL="274320" indent="-274320">
              <a:spcBef>
                <a:spcPts val="1200"/>
              </a:spcBef>
              <a:buFont typeface="Wingdings" panose="05000000000000000000" pitchFamily="2" charset="2"/>
              <a:buChar char="Ø"/>
            </a:pPr>
            <a:r>
              <a:rPr lang="en-US" sz="1800" dirty="0">
                <a:latin typeface="Arial" panose="020B0604020202020204" pitchFamily="34" charset="0"/>
                <a:cs typeface="Arial" panose="020B0604020202020204" pitchFamily="34" charset="0"/>
              </a:rPr>
              <a:t>Although some regions around the world have achieved substantial progress in tackling air pollution, many cities are still struggling with environmental degradation, air pollution, traffic congestion, inadequate urban infrastructure, and lack of basic services for their residents.</a:t>
            </a:r>
          </a:p>
          <a:p>
            <a:pPr marL="274320" indent="-274320">
              <a:spcBef>
                <a:spcPts val="1200"/>
              </a:spcBef>
              <a:buFont typeface="Wingdings" panose="05000000000000000000" pitchFamily="2" charset="2"/>
              <a:buChar char="Ø"/>
            </a:pPr>
            <a:r>
              <a:rPr lang="en-US" sz="1800" dirty="0">
                <a:latin typeface="Arial" panose="020B0604020202020204" pitchFamily="34" charset="0"/>
                <a:cs typeface="Arial" panose="020B0604020202020204" pitchFamily="34" charset="0"/>
              </a:rPr>
              <a:t>Maintaining economic growth, while creating sustainable livable cities for all, is the biggest </a:t>
            </a:r>
            <a:r>
              <a:rPr lang="en-US" sz="1800" b="1" dirty="0">
                <a:solidFill>
                  <a:srgbClr val="C00000"/>
                </a:solidFill>
                <a:latin typeface="Arial" panose="020B0604020202020204" pitchFamily="34" charset="0"/>
                <a:cs typeface="Arial" panose="020B0604020202020204" pitchFamily="34" charset="0"/>
              </a:rPr>
              <a:t>challenge</a:t>
            </a:r>
            <a:r>
              <a:rPr lang="en-US" sz="1800" dirty="0">
                <a:latin typeface="Arial" panose="020B0604020202020204" pitchFamily="34" charset="0"/>
                <a:cs typeface="Arial" panose="020B0604020202020204" pitchFamily="34" charset="0"/>
              </a:rPr>
              <a:t> facing many cities today.</a:t>
            </a:r>
          </a:p>
          <a:p>
            <a:pPr marL="274320" indent="-274320">
              <a:spcBef>
                <a:spcPts val="1200"/>
              </a:spcBef>
              <a:buFont typeface="Wingdings" panose="05000000000000000000" pitchFamily="2" charset="2"/>
              <a:buChar char="Ø"/>
            </a:pPr>
            <a:r>
              <a:rPr lang="en-US" sz="1800" dirty="0">
                <a:latin typeface="Arial" panose="020B0604020202020204" pitchFamily="34" charset="0"/>
                <a:cs typeface="Arial" panose="020B0604020202020204" pitchFamily="34" charset="0"/>
              </a:rPr>
              <a:t>As centers of economic growth, social and cultural activities, higher education, and technology innovation, these cities also offer unique </a:t>
            </a:r>
            <a:r>
              <a:rPr lang="en-US" sz="1800" b="1" dirty="0">
                <a:solidFill>
                  <a:srgbClr val="C00000"/>
                </a:solidFill>
                <a:latin typeface="Arial" panose="020B0604020202020204" pitchFamily="34" charset="0"/>
                <a:cs typeface="Arial" panose="020B0604020202020204" pitchFamily="34" charset="0"/>
              </a:rPr>
              <a:t>opportunity</a:t>
            </a:r>
            <a:r>
              <a:rPr lang="en-US" sz="1800" dirty="0">
                <a:latin typeface="Arial" panose="020B0604020202020204" pitchFamily="34" charset="0"/>
                <a:cs typeface="Arial" panose="020B0604020202020204" pitchFamily="34" charset="0"/>
              </a:rPr>
              <a:t> to manage the growing population sustainably while reducing air pollution, minimizing greenhouse gas emissions, and bringing many social benefits.</a:t>
            </a:r>
          </a:p>
          <a:p>
            <a:pPr marL="274320" indent="-274320">
              <a:spcBef>
                <a:spcPts val="1200"/>
              </a:spcBef>
              <a:buFont typeface="Wingdings" panose="05000000000000000000" pitchFamily="2" charset="2"/>
              <a:buChar char="Ø"/>
            </a:pPr>
            <a:r>
              <a:rPr lang="en-US" sz="1800" dirty="0">
                <a:latin typeface="Arial" panose="020B0604020202020204" pitchFamily="34" charset="0"/>
                <a:cs typeface="Arial" panose="020B0604020202020204" pitchFamily="34" charset="0"/>
              </a:rPr>
              <a:t>Learning from the experiences and good practices in other regions is important. </a:t>
            </a:r>
          </a:p>
          <a:p>
            <a:pPr marL="228600" indent="-228600">
              <a:spcBef>
                <a:spcPts val="1200"/>
              </a:spcBef>
              <a:buFont typeface="Wingdings" panose="05000000000000000000" pitchFamily="2" charset="2"/>
              <a:buChar char="Ø"/>
            </a:pPr>
            <a:endParaRPr lang="en-US" sz="1800" dirty="0">
              <a:latin typeface="Arial" panose="020B0604020202020204" pitchFamily="34" charset="0"/>
              <a:cs typeface="Arial" panose="020B0604020202020204" pitchFamily="34" charset="0"/>
            </a:endParaRPr>
          </a:p>
        </p:txBody>
      </p:sp>
      <p:sp>
        <p:nvSpPr>
          <p:cNvPr id="5" name="Rectangle 4"/>
          <p:cNvSpPr/>
          <p:nvPr/>
        </p:nvSpPr>
        <p:spPr>
          <a:xfrm>
            <a:off x="8397583" y="628820"/>
            <a:ext cx="2062353" cy="276999"/>
          </a:xfrm>
          <a:prstGeom prst="rect">
            <a:avLst/>
          </a:prstGeom>
        </p:spPr>
        <p:txBody>
          <a:bodyPr wrap="square">
            <a:spAutoFit/>
          </a:bodyPr>
          <a:lstStyle/>
          <a:p>
            <a:r>
              <a:rPr lang="en-US" sz="1200" b="1" dirty="0">
                <a:solidFill>
                  <a:schemeClr val="bg1"/>
                </a:solidFill>
                <a:latin typeface="Arial Narrow" panose="020B0606020202030204" pitchFamily="34" charset="0"/>
              </a:rPr>
              <a:t>Eiffel Toer (BBC, 3-14-14)</a:t>
            </a:r>
          </a:p>
        </p:txBody>
      </p:sp>
      <p:sp>
        <p:nvSpPr>
          <p:cNvPr id="7" name="TextBox 6"/>
          <p:cNvSpPr txBox="1"/>
          <p:nvPr/>
        </p:nvSpPr>
        <p:spPr>
          <a:xfrm>
            <a:off x="4438218" y="1492097"/>
            <a:ext cx="466794" cy="276999"/>
          </a:xfrm>
          <a:prstGeom prst="rect">
            <a:avLst/>
          </a:prstGeom>
          <a:noFill/>
        </p:spPr>
        <p:txBody>
          <a:bodyPr wrap="none" rtlCol="0">
            <a:spAutoFit/>
          </a:bodyPr>
          <a:lstStyle/>
          <a:p>
            <a:r>
              <a:rPr lang="en-US" sz="1200" b="1" dirty="0">
                <a:solidFill>
                  <a:schemeClr val="bg1"/>
                </a:solidFill>
                <a:latin typeface="Arial Narrow" panose="020B0606020202030204" pitchFamily="34" charset="0"/>
              </a:rPr>
              <a:t>1970</a:t>
            </a:r>
          </a:p>
        </p:txBody>
      </p:sp>
      <p:sp>
        <p:nvSpPr>
          <p:cNvPr id="17" name="TextBox 16"/>
          <p:cNvSpPr txBox="1"/>
          <p:nvPr/>
        </p:nvSpPr>
        <p:spPr>
          <a:xfrm>
            <a:off x="10670024" y="1085745"/>
            <a:ext cx="1687060" cy="646331"/>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Flag-raising ceremony Tiananmen Sq., Beijing (NYT , 1-30-13)</a:t>
            </a:r>
            <a:endParaRPr lang="en-US" b="1" dirty="0">
              <a:solidFill>
                <a:schemeClr val="bg1"/>
              </a:solidFill>
            </a:endParaRPr>
          </a:p>
        </p:txBody>
      </p:sp>
      <p:pic>
        <p:nvPicPr>
          <p:cNvPr id="12" name="Picture 11"/>
          <p:cNvPicPr>
            <a:picLocks noChangeAspect="1"/>
          </p:cNvPicPr>
          <p:nvPr/>
        </p:nvPicPr>
        <p:blipFill rotWithShape="1">
          <a:blip r:embed="rId3"/>
          <a:srcRect r="1388" b="9010"/>
          <a:stretch/>
        </p:blipFill>
        <p:spPr>
          <a:xfrm>
            <a:off x="653842" y="671770"/>
            <a:ext cx="10709267" cy="1961768"/>
          </a:xfrm>
          <a:prstGeom prst="rect">
            <a:avLst/>
          </a:prstGeom>
        </p:spPr>
      </p:pic>
    </p:spTree>
    <p:extLst>
      <p:ext uri="{BB962C8B-B14F-4D97-AF65-F5344CB8AC3E}">
        <p14:creationId xmlns:p14="http://schemas.microsoft.com/office/powerpoint/2010/main" val="2904235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85C64-4320-4E4F-C05F-924802076B86}"/>
              </a:ext>
            </a:extLst>
          </p:cNvPr>
          <p:cNvSpPr>
            <a:spLocks noGrp="1"/>
          </p:cNvSpPr>
          <p:nvPr>
            <p:ph type="title"/>
          </p:nvPr>
        </p:nvSpPr>
        <p:spPr>
          <a:xfrm>
            <a:off x="793030" y="304261"/>
            <a:ext cx="10605940" cy="797121"/>
          </a:xfrm>
        </p:spPr>
        <p:txBody>
          <a:bodyPr>
            <a:normAutofit/>
          </a:bodyPr>
          <a:lstStyle/>
          <a:p>
            <a:pPr algn="ctr"/>
            <a:r>
              <a:rPr lang="en-US" sz="3200" b="1" dirty="0">
                <a:solidFill>
                  <a:srgbClr val="3129DB"/>
                </a:solidFill>
                <a:latin typeface="Arial" panose="020B0604020202020204" pitchFamily="34" charset="0"/>
                <a:cs typeface="Arial" panose="020B0604020202020204" pitchFamily="34" charset="0"/>
              </a:rPr>
              <a:t>Take home message</a:t>
            </a:r>
          </a:p>
        </p:txBody>
      </p:sp>
      <p:sp>
        <p:nvSpPr>
          <p:cNvPr id="4" name="TextBox 3">
            <a:extLst>
              <a:ext uri="{FF2B5EF4-FFF2-40B4-BE49-F238E27FC236}">
                <a16:creationId xmlns:a16="http://schemas.microsoft.com/office/drawing/2014/main" id="{6589CE69-B965-793B-B5A6-55C0538F2C51}"/>
              </a:ext>
            </a:extLst>
          </p:cNvPr>
          <p:cNvSpPr txBox="1"/>
          <p:nvPr/>
        </p:nvSpPr>
        <p:spPr>
          <a:xfrm>
            <a:off x="378029" y="1707100"/>
            <a:ext cx="11172287" cy="2960811"/>
          </a:xfrm>
          <a:prstGeom prst="rect">
            <a:avLst/>
          </a:prstGeom>
          <a:noFill/>
        </p:spPr>
        <p:txBody>
          <a:bodyPr wrap="square">
            <a:spAutoFit/>
          </a:bodyPr>
          <a:lstStyle/>
          <a:p>
            <a:pPr algn="ctr">
              <a:lnSpc>
                <a:spcPct val="117000"/>
              </a:lnSpc>
            </a:pPr>
            <a:r>
              <a:rPr lang="en-SG" sz="2000" b="1" i="1" dirty="0">
                <a:solidFill>
                  <a:srgbClr val="C00000"/>
                </a:solidFill>
                <a:latin typeface="Arial" panose="020B0604020202020204" pitchFamily="34" charset="0"/>
                <a:cs typeface="Arial" panose="020B0604020202020204" pitchFamily="34" charset="0"/>
              </a:rPr>
              <a:t>Good science and well-chosen technologies can direct the way to corrective regulatory measures; but without strong commitment from the government and active participation from the civil society, no amount of science or technology can help to achieve clean air. </a:t>
            </a:r>
          </a:p>
          <a:p>
            <a:pPr algn="ctr">
              <a:lnSpc>
                <a:spcPct val="117000"/>
              </a:lnSpc>
            </a:pPr>
            <a:endParaRPr lang="en-SG" sz="2000" b="1" i="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7000"/>
              </a:lnSpc>
            </a:pPr>
            <a:r>
              <a:rPr lang="en-US" sz="2000" b="1" i="1" dirty="0">
                <a:solidFill>
                  <a:srgbClr val="C00000"/>
                </a:solidFill>
                <a:effectLst/>
                <a:latin typeface="Arial" panose="020B0604020202020204" pitchFamily="34" charset="0"/>
                <a:ea typeface="Calibri" panose="020F0502020204030204" pitchFamily="34" charset="0"/>
                <a:cs typeface="Arial" panose="020B0604020202020204" pitchFamily="34" charset="0"/>
              </a:rPr>
              <a:t>A successful result would be to arrive at harmonized control strategies </a:t>
            </a:r>
            <a:br>
              <a:rPr lang="en-US" sz="2000" b="1" i="1" dirty="0">
                <a:solidFill>
                  <a:srgbClr val="C00000"/>
                </a:solidFill>
                <a:effectLst/>
                <a:latin typeface="Arial" panose="020B0604020202020204" pitchFamily="34" charset="0"/>
                <a:ea typeface="Calibri" panose="020F0502020204030204" pitchFamily="34" charset="0"/>
                <a:cs typeface="Arial" panose="020B0604020202020204" pitchFamily="34" charset="0"/>
              </a:rPr>
            </a:br>
            <a:r>
              <a:rPr lang="en-US" sz="2000" b="1" i="1" dirty="0">
                <a:solidFill>
                  <a:srgbClr val="C00000"/>
                </a:solidFill>
                <a:effectLst/>
                <a:latin typeface="Arial" panose="020B0604020202020204" pitchFamily="34" charset="0"/>
                <a:ea typeface="Calibri" panose="020F0502020204030204" pitchFamily="34" charset="0"/>
                <a:cs typeface="Arial" panose="020B0604020202020204" pitchFamily="34" charset="0"/>
              </a:rPr>
              <a:t>that are effectively implemented and adopted by society.</a:t>
            </a:r>
          </a:p>
          <a:p>
            <a:pPr algn="ctr">
              <a:lnSpc>
                <a:spcPct val="100000"/>
              </a:lnSpc>
              <a:spcBef>
                <a:spcPts val="1200"/>
              </a:spcBef>
            </a:pPr>
            <a:endParaRPr lang="en-SG" sz="1800" b="1" i="1" dirty="0">
              <a:solidFill>
                <a:srgbClr val="C00000"/>
              </a:solidFill>
              <a:latin typeface="Arial" panose="020B0604020202020204" pitchFamily="34" charset="0"/>
              <a:cs typeface="Arial" panose="020B0604020202020204" pitchFamily="34" charset="0"/>
            </a:endParaRPr>
          </a:p>
          <a:p>
            <a:pPr algn="ctr"/>
            <a:endParaRPr lang="en-US" dirty="0">
              <a:solidFill>
                <a:srgbClr val="1F1F1F"/>
              </a:solidFill>
              <a:latin typeface="ElsevierGulliver"/>
            </a:endParaRPr>
          </a:p>
        </p:txBody>
      </p:sp>
    </p:spTree>
    <p:extLst>
      <p:ext uri="{BB962C8B-B14F-4D97-AF65-F5344CB8AC3E}">
        <p14:creationId xmlns:p14="http://schemas.microsoft.com/office/powerpoint/2010/main" val="1082202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178" y="1461033"/>
            <a:ext cx="10515600" cy="4351338"/>
          </a:xfrm>
        </p:spPr>
        <p:txBody>
          <a:bodyPr>
            <a:normAutofit/>
          </a:bodyPr>
          <a:lstStyle/>
          <a:p>
            <a:pPr marL="0" indent="0">
              <a:buNone/>
            </a:pPr>
            <a:r>
              <a:rPr lang="en-US" sz="4000" dirty="0">
                <a:latin typeface="Arial" panose="020B0604020202020204" pitchFamily="34" charset="0"/>
                <a:cs typeface="Arial" panose="020B0604020202020204" pitchFamily="34" charset="0"/>
              </a:rPr>
              <a:t>			</a:t>
            </a:r>
          </a:p>
          <a:p>
            <a:pPr marL="0" indent="0">
              <a:buNone/>
            </a:pPr>
            <a:r>
              <a:rPr lang="en-US" sz="4000" dirty="0">
                <a:latin typeface="Arial" panose="020B0604020202020204" pitchFamily="34" charset="0"/>
                <a:cs typeface="Arial" panose="020B0604020202020204" pitchFamily="34" charset="0"/>
              </a:rPr>
              <a:t>				</a:t>
            </a:r>
            <a:r>
              <a:rPr lang="en-US" sz="4800" b="1" dirty="0">
                <a:solidFill>
                  <a:srgbClr val="3333FF"/>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580213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E4B4F-8FA9-7A0C-2822-C402B19F7EF7}"/>
              </a:ext>
            </a:extLst>
          </p:cNvPr>
          <p:cNvSpPr>
            <a:spLocks noGrp="1"/>
          </p:cNvSpPr>
          <p:nvPr>
            <p:ph type="title"/>
          </p:nvPr>
        </p:nvSpPr>
        <p:spPr>
          <a:xfrm>
            <a:off x="623276" y="108333"/>
            <a:ext cx="10453433" cy="640528"/>
          </a:xfrm>
        </p:spPr>
        <p:txBody>
          <a:bodyPr>
            <a:normAutofit/>
          </a:bodyPr>
          <a:lstStyle/>
          <a:p>
            <a:pPr algn="ctr"/>
            <a:r>
              <a:rPr lang="en-US" sz="2600" b="1" i="0" u="none" strike="noStrike" baseline="0" dirty="0"/>
              <a:t>Air pollution, climate change and health risks</a:t>
            </a:r>
            <a:endParaRPr lang="en-US" sz="2600" dirty="0">
              <a:highlight>
                <a:srgbClr val="FFFF00"/>
              </a:highlight>
            </a:endParaRPr>
          </a:p>
        </p:txBody>
      </p:sp>
      <p:sp>
        <p:nvSpPr>
          <p:cNvPr id="3" name="TextBox 2">
            <a:extLst>
              <a:ext uri="{FF2B5EF4-FFF2-40B4-BE49-F238E27FC236}">
                <a16:creationId xmlns:a16="http://schemas.microsoft.com/office/drawing/2014/main" id="{87A80D82-27FF-D70B-482A-F581D032AEC6}"/>
              </a:ext>
            </a:extLst>
          </p:cNvPr>
          <p:cNvSpPr txBox="1"/>
          <p:nvPr/>
        </p:nvSpPr>
        <p:spPr>
          <a:xfrm>
            <a:off x="6956754" y="860785"/>
            <a:ext cx="5148618" cy="5607392"/>
          </a:xfrm>
          <a:prstGeom prst="rect">
            <a:avLst/>
          </a:prstGeom>
          <a:noFill/>
          <a:ln w="19050">
            <a:solidFill>
              <a:schemeClr val="tx1"/>
            </a:solidFill>
          </a:ln>
        </p:spPr>
        <p:txBody>
          <a:bodyPr wrap="square">
            <a:spAutoFit/>
          </a:bodyPr>
          <a:lstStyle/>
          <a:p>
            <a:pPr marL="285750" indent="-285750">
              <a:spcBef>
                <a:spcPts val="1200"/>
              </a:spcBef>
              <a:buFont typeface="Wingdings" panose="05000000000000000000" pitchFamily="2" charset="2"/>
              <a:buChar char="Ø"/>
            </a:pPr>
            <a:r>
              <a:rPr lang="en-US" sz="1600" dirty="0">
                <a:effectLst/>
                <a:latin typeface="Arial" panose="020B0604020202020204" pitchFamily="34" charset="0"/>
                <a:ea typeface="Calibri" panose="020F0502020204030204" pitchFamily="34" charset="0"/>
                <a:cs typeface="Arial" panose="020B0604020202020204" pitchFamily="34" charset="0"/>
              </a:rPr>
              <a:t>Emissions around the world are caused by </a:t>
            </a:r>
            <a:r>
              <a:rPr lang="en-US" sz="1600" dirty="0">
                <a:solidFill>
                  <a:srgbClr val="151515"/>
                </a:solidFill>
                <a:effectLst/>
                <a:latin typeface="Arial" panose="020B0604020202020204" pitchFamily="34" charset="0"/>
                <a:ea typeface="Calibri" panose="020F0502020204030204" pitchFamily="34" charset="0"/>
                <a:cs typeface="Arial" panose="020B0604020202020204" pitchFamily="34" charset="0"/>
              </a:rPr>
              <a:t>a wide variety of anthropogenic and natural sources.</a:t>
            </a:r>
          </a:p>
          <a:p>
            <a:pPr marL="285750" indent="-285750">
              <a:spcBef>
                <a:spcPts val="1200"/>
              </a:spcBef>
              <a:buFont typeface="Wingdings" panose="05000000000000000000" pitchFamily="2" charset="2"/>
              <a:buChar char="Ø"/>
            </a:pPr>
            <a:r>
              <a:rPr lang="en-US" sz="1600" dirty="0">
                <a:solidFill>
                  <a:srgbClr val="000000"/>
                </a:solidFill>
                <a:latin typeface="Arial" panose="020B0604020202020204" pitchFamily="34" charset="0"/>
                <a:cs typeface="Arial" panose="020B0604020202020204" pitchFamily="34" charset="0"/>
              </a:rPr>
              <a:t>M</a:t>
            </a:r>
            <a:r>
              <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any of the same sources emit both air pollutants and greenhouse gases.</a:t>
            </a:r>
          </a:p>
          <a:p>
            <a:pPr marL="285750" indent="-285750">
              <a:lnSpc>
                <a:spcPct val="105000"/>
              </a:lnSpc>
              <a:spcBef>
                <a:spcPts val="1200"/>
              </a:spcBef>
              <a:buFont typeface="Wingdings" panose="05000000000000000000" pitchFamily="2" charset="2"/>
              <a:buChar char="Ø"/>
            </a:pPr>
            <a:r>
              <a:rPr lang="de-AT" sz="1600" dirty="0">
                <a:latin typeface="Arial" panose="020B0604020202020204" pitchFamily="34" charset="0"/>
                <a:cs typeface="Arial" panose="020B0604020202020204" pitchFamily="34" charset="0"/>
              </a:rPr>
              <a:t>The emitted species can undergo complex atmospheric processing, e.g., NO</a:t>
            </a:r>
            <a:r>
              <a:rPr lang="de-AT" sz="1600" baseline="-25000" dirty="0">
                <a:latin typeface="Arial" panose="020B0604020202020204" pitchFamily="34" charset="0"/>
                <a:cs typeface="Arial" panose="020B0604020202020204" pitchFamily="34" charset="0"/>
              </a:rPr>
              <a:t>x  </a:t>
            </a:r>
            <a:r>
              <a:rPr lang="de-AT" sz="1600" dirty="0">
                <a:latin typeface="Arial" panose="020B0604020202020204" pitchFamily="34" charset="0"/>
                <a:cs typeface="Arial" panose="020B0604020202020204" pitchFamily="34" charset="0"/>
              </a:rPr>
              <a:t>and VOCs are transformed in the presence of sunlight to produce O</a:t>
            </a:r>
            <a:r>
              <a:rPr lang="de-AT" sz="1600" baseline="-25000" dirty="0">
                <a:latin typeface="Arial" panose="020B0604020202020204" pitchFamily="34" charset="0"/>
                <a:cs typeface="Arial" panose="020B0604020202020204" pitchFamily="34" charset="0"/>
              </a:rPr>
              <a:t>3 </a:t>
            </a:r>
            <a:r>
              <a:rPr lang="de-AT" sz="1600" dirty="0">
                <a:latin typeface="Arial" panose="020B0604020202020204" pitchFamily="34" charset="0"/>
                <a:cs typeface="Arial" panose="020B0604020202020204" pitchFamily="34" charset="0"/>
              </a:rPr>
              <a:t>and secondary PM.</a:t>
            </a:r>
            <a:endParaRPr lang="en-US" sz="1600" kern="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05000"/>
              </a:lnSpc>
              <a:spcBef>
                <a:spcPts val="1200"/>
              </a:spcBef>
              <a:buFont typeface="Wingdings" panose="05000000000000000000" pitchFamily="2" charset="2"/>
              <a:buChar char="Ø"/>
            </a:pPr>
            <a:r>
              <a:rPr lang="en-US" sz="1600" b="0" i="0" dirty="0">
                <a:effectLst/>
                <a:latin typeface="Arial" panose="020B0604020202020204" pitchFamily="34" charset="0"/>
                <a:cs typeface="Arial" panose="020B0604020202020204" pitchFamily="34" charset="0"/>
              </a:rPr>
              <a:t>Air pollution has short- and long-term impacts for human health, including respiratory disease, stroke, and heart attack</a:t>
            </a:r>
            <a:r>
              <a:rPr lang="en-US" sz="1600" dirty="0">
                <a:latin typeface="Arial" panose="020B0604020202020204" pitchFamily="34" charset="0"/>
                <a:cs typeface="Arial" panose="020B0604020202020204" pitchFamily="34" charset="0"/>
              </a:rPr>
              <a:t>. Low-income and rapidly industrialized countries are worst affected. </a:t>
            </a:r>
          </a:p>
          <a:p>
            <a:pPr marL="285750" indent="-285750" algn="l">
              <a:lnSpc>
                <a:spcPct val="105000"/>
              </a:lnSpc>
              <a:spcBef>
                <a:spcPts val="1200"/>
              </a:spcBef>
              <a:buFont typeface="Wingdings" panose="05000000000000000000" pitchFamily="2" charset="2"/>
              <a:buChar char="Ø"/>
            </a:pPr>
            <a:r>
              <a:rPr lang="en-US" sz="1600" b="0" i="0" dirty="0">
                <a:effectLst/>
                <a:latin typeface="Arial" panose="020B0604020202020204" pitchFamily="34" charset="0"/>
                <a:cs typeface="Arial" panose="020B0604020202020204" pitchFamily="34" charset="0"/>
              </a:rPr>
              <a:t>Air pollution and climate change are closely interlinked, including emissions sources, atmospheric chemistry, and </a:t>
            </a:r>
            <a:r>
              <a:rPr lang="en-US" sz="1600" dirty="0">
                <a:latin typeface="Arial" panose="020B0604020202020204" pitchFamily="34" charset="0"/>
                <a:cs typeface="Arial" panose="020B0604020202020204" pitchFamily="34" charset="0"/>
              </a:rPr>
              <a:t>impacts on human health and ecosystems.</a:t>
            </a:r>
          </a:p>
          <a:p>
            <a:pPr marL="285750" indent="-285750" algn="l">
              <a:lnSpc>
                <a:spcPct val="105000"/>
              </a:lnSpc>
              <a:spcBef>
                <a:spcPts val="1200"/>
              </a:spcBef>
              <a:buFont typeface="Wingdings" panose="05000000000000000000" pitchFamily="2" charset="2"/>
              <a:buChar char="Ø"/>
            </a:pPr>
            <a:r>
              <a:rPr lang="en-US" sz="1600" b="0" i="0" dirty="0">
                <a:effectLst/>
                <a:latin typeface="Arial" panose="020B0604020202020204" pitchFamily="34" charset="0"/>
                <a:cs typeface="Arial" panose="020B0604020202020204" pitchFamily="34" charset="0"/>
              </a:rPr>
              <a:t>Simultaneously addressing the two issues would deliver health and environmental </a:t>
            </a:r>
            <a:r>
              <a:rPr lang="en-US" sz="1600" dirty="0">
                <a:latin typeface="Arial" panose="020B0604020202020204" pitchFamily="34" charset="0"/>
                <a:cs typeface="Arial" panose="020B0604020202020204" pitchFamily="34" charset="0"/>
              </a:rPr>
              <a:t>benefits</a:t>
            </a:r>
            <a:r>
              <a:rPr lang="en-US" sz="1600" b="0" i="0" dirty="0">
                <a:effectLst/>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463FDD8A-3D6C-1FA0-6458-AF9260413675}"/>
              </a:ext>
            </a:extLst>
          </p:cNvPr>
          <p:cNvSpPr txBox="1"/>
          <p:nvPr/>
        </p:nvSpPr>
        <p:spPr>
          <a:xfrm>
            <a:off x="86628" y="6078110"/>
            <a:ext cx="6789420" cy="461665"/>
          </a:xfrm>
          <a:prstGeom prst="rect">
            <a:avLst/>
          </a:prstGeom>
          <a:noFill/>
        </p:spPr>
        <p:txBody>
          <a:bodyPr wrap="square">
            <a:spAutoFit/>
          </a:bodyPr>
          <a:lstStyle/>
          <a:p>
            <a:pPr algn="l" fontAlgn="base"/>
            <a:r>
              <a:rPr lang="en-US" sz="1200" b="1" i="1" dirty="0">
                <a:effectLst/>
                <a:latin typeface="Arial" panose="020B0604020202020204" pitchFamily="34" charset="0"/>
                <a:cs typeface="Arial" panose="020B0604020202020204" pitchFamily="34" charset="0"/>
              </a:rPr>
              <a:t>(Figure: </a:t>
            </a:r>
            <a:r>
              <a:rPr lang="en-US" sz="1200" i="1" dirty="0">
                <a:effectLst/>
                <a:latin typeface="Arial" panose="020B0604020202020204" pitchFamily="34" charset="0"/>
                <a:cs typeface="Arial" panose="020B0604020202020204" pitchFamily="34" charset="0"/>
              </a:rPr>
              <a:t>adapted from Centre for Climate Engagement, University of Cambridge, UK. </a:t>
            </a:r>
            <a:br>
              <a:rPr lang="en-US" sz="1200" i="1" dirty="0">
                <a:effectLst/>
                <a:latin typeface="Arial" panose="020B0604020202020204" pitchFamily="34" charset="0"/>
                <a:cs typeface="Arial" panose="020B0604020202020204" pitchFamily="34" charset="0"/>
              </a:rPr>
            </a:br>
            <a:r>
              <a:rPr lang="en-US" sz="1200" i="1" dirty="0">
                <a:effectLst/>
                <a:latin typeface="Arial" panose="020B0604020202020204" pitchFamily="34" charset="0"/>
                <a:cs typeface="Arial" panose="020B0604020202020204" pitchFamily="34" charset="0"/>
                <a:hlinkClick r:id="rId3"/>
              </a:rPr>
              <a:t>https://climatehughes.org/expert-briefing-air-pollution-health-risks-and-climate-change/</a:t>
            </a:r>
            <a:r>
              <a:rPr lang="en-US" sz="1200" i="1" dirty="0">
                <a:effectLst/>
                <a:latin typeface="Arial" panose="020B0604020202020204" pitchFamily="34" charset="0"/>
                <a:cs typeface="Arial" panose="020B0604020202020204" pitchFamily="34" charset="0"/>
              </a:rPr>
              <a:t>, Sep 2023)</a:t>
            </a:r>
            <a:endParaRPr lang="en-US" sz="1200" i="1"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8C78567C-26C9-E422-6DEA-B61EC04C19CC}"/>
              </a:ext>
            </a:extLst>
          </p:cNvPr>
          <p:cNvPicPr>
            <a:picLocks noChangeAspect="1"/>
          </p:cNvPicPr>
          <p:nvPr/>
        </p:nvPicPr>
        <p:blipFill>
          <a:blip r:embed="rId4"/>
          <a:stretch>
            <a:fillRect/>
          </a:stretch>
        </p:blipFill>
        <p:spPr>
          <a:xfrm>
            <a:off x="86628" y="860785"/>
            <a:ext cx="6789420" cy="5105400"/>
          </a:xfrm>
          <a:prstGeom prst="rect">
            <a:avLst/>
          </a:prstGeom>
        </p:spPr>
      </p:pic>
    </p:spTree>
    <p:extLst>
      <p:ext uri="{BB962C8B-B14F-4D97-AF65-F5344CB8AC3E}">
        <p14:creationId xmlns:p14="http://schemas.microsoft.com/office/powerpoint/2010/main" val="3083601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747462-37AA-4811-0152-5EEB23C116BE}"/>
              </a:ext>
            </a:extLst>
          </p:cNvPr>
          <p:cNvSpPr>
            <a:spLocks noGrp="1"/>
          </p:cNvSpPr>
          <p:nvPr>
            <p:ph type="title"/>
          </p:nvPr>
        </p:nvSpPr>
        <p:spPr>
          <a:xfrm>
            <a:off x="1921737" y="196035"/>
            <a:ext cx="8348526" cy="412157"/>
          </a:xfrm>
        </p:spPr>
        <p:txBody>
          <a:bodyPr>
            <a:noAutofit/>
          </a:bodyPr>
          <a:lstStyle/>
          <a:p>
            <a:pPr algn="ctr"/>
            <a:r>
              <a:rPr lang="en-US" dirty="0">
                <a:ea typeface="Calibri" panose="020F0502020204030204" pitchFamily="34" charset="0"/>
              </a:rPr>
              <a:t>A</a:t>
            </a:r>
            <a:r>
              <a:rPr lang="en-US" b="1" dirty="0">
                <a:effectLst/>
                <a:ea typeface="Calibri" panose="020F0502020204030204" pitchFamily="34" charset="0"/>
              </a:rPr>
              <a:t>ir quality management process </a:t>
            </a:r>
            <a:endParaRPr lang="en-US" b="1" dirty="0"/>
          </a:p>
        </p:txBody>
      </p:sp>
      <p:sp>
        <p:nvSpPr>
          <p:cNvPr id="3" name="TextBox 2">
            <a:extLst>
              <a:ext uri="{FF2B5EF4-FFF2-40B4-BE49-F238E27FC236}">
                <a16:creationId xmlns:a16="http://schemas.microsoft.com/office/drawing/2014/main" id="{661944BE-C054-7D8E-5DBB-70B23FA7C5CC}"/>
              </a:ext>
            </a:extLst>
          </p:cNvPr>
          <p:cNvSpPr txBox="1"/>
          <p:nvPr/>
        </p:nvSpPr>
        <p:spPr>
          <a:xfrm>
            <a:off x="1213143" y="6483902"/>
            <a:ext cx="4006409" cy="307777"/>
          </a:xfrm>
          <a:prstGeom prst="rect">
            <a:avLst/>
          </a:prstGeom>
          <a:noFill/>
        </p:spPr>
        <p:txBody>
          <a:bodyPr wrap="square" rtlCol="0">
            <a:spAutoFit/>
          </a:bodyPr>
          <a:lstStyle/>
          <a:p>
            <a:r>
              <a:rPr lang="es-ES" sz="1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s-ES" sz="14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Adapted</a:t>
            </a:r>
            <a:r>
              <a:rPr lang="es-ES" sz="1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s-ES" sz="140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from</a:t>
            </a:r>
            <a:r>
              <a:rPr lang="es-ES" sz="14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NRC, 2004 and Bachman, 2007)</a:t>
            </a:r>
            <a:endParaRPr lang="en-US" sz="1400" i="1" dirty="0"/>
          </a:p>
        </p:txBody>
      </p:sp>
      <p:sp>
        <p:nvSpPr>
          <p:cNvPr id="5" name="Content Placeholder 5">
            <a:extLst>
              <a:ext uri="{FF2B5EF4-FFF2-40B4-BE49-F238E27FC236}">
                <a16:creationId xmlns:a16="http://schemas.microsoft.com/office/drawing/2014/main" id="{7CEDE6FD-47B8-791F-8D03-8BBFACF5210E}"/>
              </a:ext>
            </a:extLst>
          </p:cNvPr>
          <p:cNvSpPr txBox="1">
            <a:spLocks/>
          </p:cNvSpPr>
          <p:nvPr/>
        </p:nvSpPr>
        <p:spPr>
          <a:xfrm>
            <a:off x="6007508" y="828857"/>
            <a:ext cx="6115667" cy="5946694"/>
          </a:xfrm>
          <a:prstGeom prst="rect">
            <a:avLst/>
          </a:prstGeom>
          <a:ln w="19050"/>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120000"/>
              </a:lnSpc>
              <a:spcBef>
                <a:spcPts val="1200"/>
              </a:spcBef>
              <a:buNone/>
            </a:pPr>
            <a:r>
              <a:rPr lang="en-US" sz="7200" dirty="0">
                <a:ea typeface="Calibri" panose="020F0502020204030204" pitchFamily="34" charset="0"/>
              </a:rPr>
              <a:t>AQ management is an iterative and dynamic process represented as a cycle of inter-related elements. </a:t>
            </a:r>
          </a:p>
          <a:p>
            <a:pPr marL="274320" indent="-274320">
              <a:lnSpc>
                <a:spcPct val="120000"/>
              </a:lnSpc>
              <a:spcBef>
                <a:spcPts val="1200"/>
              </a:spcBef>
              <a:buFont typeface="Wingdings" panose="05000000000000000000" pitchFamily="2" charset="2"/>
              <a:buChar char="Ø"/>
            </a:pPr>
            <a:r>
              <a:rPr lang="en-US" sz="7200" b="0" i="0" dirty="0">
                <a:solidFill>
                  <a:srgbClr val="1B1B1B"/>
                </a:solidFill>
                <a:effectLst/>
              </a:rPr>
              <a:t>A government agency typically </a:t>
            </a:r>
            <a:r>
              <a:rPr lang="en-US" sz="7200" b="1" i="0" dirty="0">
                <a:solidFill>
                  <a:srgbClr val="C00000"/>
                </a:solidFill>
                <a:effectLst/>
              </a:rPr>
              <a:t>establishes goals </a:t>
            </a:r>
            <a:r>
              <a:rPr lang="en-US" sz="7200" i="0" dirty="0">
                <a:solidFill>
                  <a:srgbClr val="1B1B1B"/>
                </a:solidFill>
                <a:effectLst/>
              </a:rPr>
              <a:t>related to air quality and </a:t>
            </a:r>
            <a:r>
              <a:rPr lang="en-US" sz="7200" b="1" i="0" dirty="0">
                <a:solidFill>
                  <a:srgbClr val="C00000"/>
                </a:solidFill>
                <a:effectLst/>
              </a:rPr>
              <a:t>determines emissions reductions</a:t>
            </a:r>
            <a:r>
              <a:rPr lang="en-US" sz="7200" b="1" i="0" dirty="0">
                <a:solidFill>
                  <a:srgbClr val="1B1B1B"/>
                </a:solidFill>
                <a:effectLst/>
              </a:rPr>
              <a:t> </a:t>
            </a:r>
            <a:r>
              <a:rPr lang="en-US" sz="7200" i="0" dirty="0">
                <a:solidFill>
                  <a:srgbClr val="1B1B1B"/>
                </a:solidFill>
                <a:effectLst/>
              </a:rPr>
              <a:t>needed to achieve the goals</a:t>
            </a:r>
            <a:r>
              <a:rPr lang="en-US" sz="7200" b="1" i="0" dirty="0">
                <a:solidFill>
                  <a:srgbClr val="1B1B1B"/>
                </a:solidFill>
                <a:effectLst/>
              </a:rPr>
              <a:t>.</a:t>
            </a:r>
            <a:endParaRPr lang="en-US" sz="7200" b="0" i="0" dirty="0">
              <a:solidFill>
                <a:srgbClr val="1B1B1B"/>
              </a:solidFill>
              <a:effectLst/>
            </a:endParaRPr>
          </a:p>
          <a:p>
            <a:pPr marL="274320" indent="-274320">
              <a:lnSpc>
                <a:spcPct val="120000"/>
              </a:lnSpc>
              <a:spcBef>
                <a:spcPts val="1200"/>
              </a:spcBef>
              <a:buFont typeface="Wingdings" panose="05000000000000000000" pitchFamily="2" charset="2"/>
              <a:buChar char="Ø"/>
            </a:pPr>
            <a:r>
              <a:rPr lang="en-US" sz="7200" b="0" i="0" dirty="0">
                <a:solidFill>
                  <a:srgbClr val="1B1B1B"/>
                </a:solidFill>
                <a:effectLst/>
              </a:rPr>
              <a:t>In </a:t>
            </a:r>
            <a:r>
              <a:rPr lang="en-US" sz="7200" b="1" i="0" dirty="0">
                <a:solidFill>
                  <a:srgbClr val="C00000"/>
                </a:solidFill>
                <a:effectLst/>
              </a:rPr>
              <a:t>developing control strategies</a:t>
            </a:r>
            <a:r>
              <a:rPr lang="en-US" sz="7200" b="0" i="0" dirty="0">
                <a:solidFill>
                  <a:srgbClr val="1B1B1B"/>
                </a:solidFill>
                <a:effectLst/>
              </a:rPr>
              <a:t>, AQ managers consider how pollution prevention and emission control techniques can be applied to achieve the reductions. </a:t>
            </a:r>
          </a:p>
          <a:p>
            <a:pPr marL="274320" indent="-274320">
              <a:lnSpc>
                <a:spcPct val="120000"/>
              </a:lnSpc>
              <a:spcBef>
                <a:spcPts val="1200"/>
              </a:spcBef>
              <a:buFont typeface="Wingdings" panose="05000000000000000000" pitchFamily="2" charset="2"/>
              <a:buChar char="Ø"/>
            </a:pPr>
            <a:r>
              <a:rPr lang="en-US" sz="7200" dirty="0">
                <a:effectLst/>
                <a:ea typeface="Calibri" panose="020F0502020204030204" pitchFamily="34" charset="0"/>
              </a:rPr>
              <a:t>In </a:t>
            </a:r>
            <a:r>
              <a:rPr lang="en-US" sz="7200" b="1" dirty="0">
                <a:solidFill>
                  <a:srgbClr val="C00000"/>
                </a:solidFill>
                <a:effectLst/>
                <a:ea typeface="Calibri" panose="020F0502020204030204" pitchFamily="34" charset="0"/>
              </a:rPr>
              <a:t>implementing</a:t>
            </a:r>
            <a:r>
              <a:rPr lang="en-US" sz="7200" dirty="0">
                <a:solidFill>
                  <a:srgbClr val="C00000"/>
                </a:solidFill>
                <a:effectLst/>
                <a:ea typeface="Calibri" panose="020F0502020204030204" pitchFamily="34" charset="0"/>
              </a:rPr>
              <a:t> </a:t>
            </a:r>
            <a:r>
              <a:rPr lang="en-US" sz="7200" b="1" dirty="0">
                <a:solidFill>
                  <a:srgbClr val="C00000"/>
                </a:solidFill>
                <a:effectLst/>
                <a:ea typeface="Calibri" panose="020F0502020204030204" pitchFamily="34" charset="0"/>
              </a:rPr>
              <a:t>the pollution control strategies</a:t>
            </a:r>
            <a:r>
              <a:rPr lang="en-US" sz="7200" dirty="0">
                <a:effectLst/>
                <a:ea typeface="Calibri" panose="020F0502020204030204" pitchFamily="34" charset="0"/>
              </a:rPr>
              <a:t>, it is necessary to enforce the rules and regulations, provide training and assistance.</a:t>
            </a:r>
          </a:p>
          <a:p>
            <a:pPr marL="274320" indent="-274320">
              <a:lnSpc>
                <a:spcPct val="120000"/>
              </a:lnSpc>
              <a:spcBef>
                <a:spcPts val="1200"/>
              </a:spcBef>
              <a:buFont typeface="Wingdings" panose="05000000000000000000" pitchFamily="2" charset="2"/>
              <a:buChar char="Ø"/>
            </a:pPr>
            <a:r>
              <a:rPr lang="en-US" sz="7200" dirty="0">
                <a:effectLst/>
                <a:ea typeface="Calibri" panose="020F0502020204030204" pitchFamily="34" charset="0"/>
              </a:rPr>
              <a:t>It is essential to </a:t>
            </a:r>
            <a:r>
              <a:rPr lang="en-US" sz="7200" b="1" dirty="0">
                <a:solidFill>
                  <a:srgbClr val="C00000"/>
                </a:solidFill>
                <a:effectLst/>
                <a:ea typeface="Calibri" panose="020F0502020204030204" pitchFamily="34" charset="0"/>
              </a:rPr>
              <a:t>continuously evaluate </a:t>
            </a:r>
            <a:r>
              <a:rPr lang="en-US" sz="7200" dirty="0">
                <a:effectLst/>
                <a:ea typeface="Calibri" panose="020F0502020204030204" pitchFamily="34" charset="0"/>
              </a:rPr>
              <a:t>the effectiveness of the strategies and the progress towards meeting the air quality goals. </a:t>
            </a:r>
          </a:p>
          <a:p>
            <a:pPr marL="274320" indent="-274320">
              <a:lnSpc>
                <a:spcPct val="120000"/>
              </a:lnSpc>
              <a:spcBef>
                <a:spcPts val="1200"/>
              </a:spcBef>
              <a:buFont typeface="Wingdings" panose="05000000000000000000" pitchFamily="2" charset="2"/>
              <a:buChar char="Ø"/>
            </a:pPr>
            <a:r>
              <a:rPr lang="en-US" sz="7200" dirty="0">
                <a:ea typeface="Calibri" panose="020F0502020204030204" pitchFamily="34" charset="0"/>
              </a:rPr>
              <a:t>A key element in this cycle is the contributions of </a:t>
            </a:r>
            <a:r>
              <a:rPr lang="en-US" sz="7200" b="1" dirty="0">
                <a:solidFill>
                  <a:srgbClr val="C00000"/>
                </a:solidFill>
                <a:ea typeface="Calibri" panose="020F0502020204030204" pitchFamily="34" charset="0"/>
              </a:rPr>
              <a:t>scientific research </a:t>
            </a:r>
            <a:r>
              <a:rPr lang="en-US" sz="7200" dirty="0">
                <a:ea typeface="Calibri" panose="020F0502020204030204" pitchFamily="34" charset="0"/>
              </a:rPr>
              <a:t>that</a:t>
            </a:r>
            <a:r>
              <a:rPr lang="en-US" sz="7200" b="1" dirty="0">
                <a:ea typeface="Calibri" panose="020F0502020204030204" pitchFamily="34" charset="0"/>
              </a:rPr>
              <a:t> </a:t>
            </a:r>
            <a:r>
              <a:rPr lang="en-US" sz="7200" dirty="0">
                <a:ea typeface="Calibri" panose="020F0502020204030204" pitchFamily="34" charset="0"/>
              </a:rPr>
              <a:t>provide AQ managers with fundamental knowledge to make informed decisions.</a:t>
            </a:r>
            <a:r>
              <a:rPr lang="en-US" sz="7200" dirty="0">
                <a:effectLst/>
                <a:ea typeface="Calibri" panose="020F0502020204030204" pitchFamily="34" charset="0"/>
              </a:rPr>
              <a:t> </a:t>
            </a:r>
          </a:p>
          <a:p>
            <a:pPr marL="0" indent="0">
              <a:lnSpc>
                <a:spcPct val="120000"/>
              </a:lnSpc>
              <a:spcBef>
                <a:spcPts val="1800"/>
              </a:spcBef>
              <a:buNone/>
            </a:pPr>
            <a:endParaRPr lang="en-US" dirty="0"/>
          </a:p>
        </p:txBody>
      </p:sp>
      <p:pic>
        <p:nvPicPr>
          <p:cNvPr id="8" name="Picture 7" descr="Diagram&#10;&#10;Description automatically generated">
            <a:extLst>
              <a:ext uri="{FF2B5EF4-FFF2-40B4-BE49-F238E27FC236}">
                <a16:creationId xmlns:a16="http://schemas.microsoft.com/office/drawing/2014/main" id="{CCBE192F-CE49-2F71-0ED4-75DBB88930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8" t="4192" r="1433" b="2294"/>
          <a:stretch/>
        </p:blipFill>
        <p:spPr>
          <a:xfrm>
            <a:off x="68825" y="828857"/>
            <a:ext cx="5821729" cy="5625872"/>
          </a:xfrm>
          <a:prstGeom prst="rect">
            <a:avLst/>
          </a:prstGeom>
          <a:ln w="19050">
            <a:solidFill>
              <a:schemeClr val="tx1"/>
            </a:solidFill>
          </a:ln>
        </p:spPr>
      </p:pic>
    </p:spTree>
    <p:extLst>
      <p:ext uri="{BB962C8B-B14F-4D97-AF65-F5344CB8AC3E}">
        <p14:creationId xmlns:p14="http://schemas.microsoft.com/office/powerpoint/2010/main" val="1095202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p:cNvSpPr>
          <p:nvPr>
            <p:ph type="title"/>
          </p:nvPr>
        </p:nvSpPr>
        <p:spPr>
          <a:xfrm>
            <a:off x="557214" y="225812"/>
            <a:ext cx="11077572" cy="339341"/>
          </a:xfrm>
          <a:noFill/>
          <a:ln/>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17" tIns="44416" rIns="90417" bIns="44416" rtlCol="0" anchor="ctr">
            <a:noAutofit/>
          </a:bodyPr>
          <a:lstStyle/>
          <a:p>
            <a:pPr>
              <a:lnSpc>
                <a:spcPct val="90000"/>
              </a:lnSpc>
            </a:pPr>
            <a:r>
              <a:rPr lang="en-US" dirty="0">
                <a:solidFill>
                  <a:srgbClr val="3333FF"/>
                </a:solidFill>
              </a:rPr>
              <a:t>Los Angeles Metropolitan Area: Factors affecting the air quality</a:t>
            </a:r>
          </a:p>
        </p:txBody>
      </p:sp>
      <p:sp>
        <p:nvSpPr>
          <p:cNvPr id="7" name="Rectangle 4"/>
          <p:cNvSpPr txBox="1">
            <a:spLocks/>
          </p:cNvSpPr>
          <p:nvPr/>
        </p:nvSpPr>
        <p:spPr bwMode="auto">
          <a:xfrm>
            <a:off x="4216233" y="806061"/>
            <a:ext cx="7897207" cy="5458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17" tIns="44416" rIns="90417" bIns="44416"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300"/>
              </a:spcBef>
              <a:buNone/>
            </a:pPr>
            <a:r>
              <a:rPr lang="en-US" sz="2000" b="1" u="sng" dirty="0">
                <a:solidFill>
                  <a:srgbClr val="C00000"/>
                </a:solidFill>
                <a:latin typeface="Arial" panose="020B0604020202020204" pitchFamily="34" charset="0"/>
                <a:cs typeface="Arial" panose="020B0604020202020204" pitchFamily="34" charset="0"/>
              </a:rPr>
              <a:t>Population</a:t>
            </a:r>
            <a:r>
              <a:rPr lang="en-US" sz="2000" b="1" dirty="0">
                <a:solidFill>
                  <a:srgbClr val="C00000"/>
                </a:solidFill>
                <a:latin typeface="Arial" panose="020B0604020202020204" pitchFamily="34" charset="0"/>
                <a:cs typeface="Arial" panose="020B0604020202020204" pitchFamily="34" charset="0"/>
              </a:rPr>
              <a:t> </a:t>
            </a:r>
          </a:p>
          <a:p>
            <a:pPr marL="0" indent="0">
              <a:spcBef>
                <a:spcPts val="600"/>
              </a:spcBef>
              <a:buNone/>
            </a:pPr>
            <a:r>
              <a:rPr lang="en-US" sz="1800" dirty="0">
                <a:latin typeface="Arial" panose="020B0604020202020204" pitchFamily="34" charset="0"/>
                <a:cs typeface="Arial" panose="020B0604020202020204" pitchFamily="34" charset="0"/>
              </a:rPr>
              <a:t>Los Angeles Metropolitan Area (Los Angeles &amp; Orange counties) ~13 million</a:t>
            </a:r>
          </a:p>
          <a:p>
            <a:pPr marL="0" indent="0">
              <a:spcBef>
                <a:spcPts val="600"/>
              </a:spcBef>
              <a:buNone/>
            </a:pPr>
            <a:r>
              <a:rPr lang="en-US" sz="1800" dirty="0">
                <a:latin typeface="Arial" panose="020B0604020202020204" pitchFamily="34" charset="0"/>
                <a:cs typeface="Arial" panose="020B0604020202020204" pitchFamily="34" charset="0"/>
              </a:rPr>
              <a:t>South Coast Air Basin (SoCAB) ~18 million </a:t>
            </a:r>
          </a:p>
          <a:p>
            <a:pPr marL="0" indent="0">
              <a:spcBef>
                <a:spcPts val="1200"/>
              </a:spcBef>
              <a:buNone/>
            </a:pPr>
            <a:r>
              <a:rPr lang="en-US" sz="2000" b="1" u="sng" dirty="0">
                <a:solidFill>
                  <a:srgbClr val="C00000"/>
                </a:solidFill>
                <a:latin typeface="Arial" panose="020B0604020202020204" pitchFamily="34" charset="0"/>
                <a:cs typeface="Arial" panose="020B0604020202020204" pitchFamily="34" charset="0"/>
              </a:rPr>
              <a:t>Geography and meteorology confine air pollutants</a:t>
            </a:r>
          </a:p>
          <a:p>
            <a:pPr marL="274320" indent="-274320">
              <a:spcBef>
                <a:spcPts val="600"/>
              </a:spcBef>
            </a:pPr>
            <a:r>
              <a:rPr lang="en-US" sz="1800" dirty="0" err="1">
                <a:latin typeface="Arial" panose="020B0604020202020204" pitchFamily="34" charset="0"/>
                <a:cs typeface="Arial" panose="020B0604020202020204" pitchFamily="34" charset="0"/>
              </a:rPr>
              <a:t>SoCAB</a:t>
            </a:r>
            <a:r>
              <a:rPr lang="en-US" sz="1800" dirty="0">
                <a:latin typeface="Arial" panose="020B0604020202020204" pitchFamily="34" charset="0"/>
                <a:cs typeface="Arial" panose="020B0604020202020204" pitchFamily="34" charset="0"/>
              </a:rPr>
              <a:t> is bordered by Pacific Ocean on the west and mountains on the other three sides, which limit horizontal ventilation.</a:t>
            </a:r>
          </a:p>
          <a:p>
            <a:pPr marL="274320" indent="-274320">
              <a:spcBef>
                <a:spcPts val="600"/>
              </a:spcBef>
            </a:pPr>
            <a:r>
              <a:rPr lang="en-US" sz="1800" dirty="0">
                <a:latin typeface="Arial" panose="020B0604020202020204" pitchFamily="34" charset="0"/>
                <a:cs typeface="Arial" panose="020B0604020202020204" pitchFamily="34" charset="0"/>
              </a:rPr>
              <a:t>During the summer, the basin is under the influence of a large-scale subsidence inversion that traps a layer of cool marine air. Pollutants emitted from various sources are pushed inland during the day by an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on-shore sea breeze, where they undergo photochemical reactions and generate ozone and other products. </a:t>
            </a:r>
          </a:p>
          <a:p>
            <a:pPr marL="0" indent="0">
              <a:spcBef>
                <a:spcPts val="1200"/>
              </a:spcBef>
              <a:buNone/>
            </a:pPr>
            <a:r>
              <a:rPr lang="en-US" sz="2000" b="1" u="sng" dirty="0">
                <a:solidFill>
                  <a:srgbClr val="C00000"/>
                </a:solidFill>
                <a:latin typeface="Arial" panose="020B0604020202020204" pitchFamily="34" charset="0"/>
                <a:cs typeface="Arial" panose="020B0604020202020204" pitchFamily="34" charset="0"/>
              </a:rPr>
              <a:t>Urban sprawl  </a:t>
            </a:r>
          </a:p>
          <a:p>
            <a:pPr marL="274320" indent="-274320">
              <a:spcBef>
                <a:spcPts val="600"/>
              </a:spcBef>
            </a:pPr>
            <a:r>
              <a:rPr lang="en-US" sz="1800" dirty="0">
                <a:latin typeface="Arial" panose="020B0604020202020204" pitchFamily="34" charset="0"/>
                <a:cs typeface="Arial" panose="020B0604020202020204" pitchFamily="34" charset="0"/>
              </a:rPr>
              <a:t>Major commercial, financial, and cultural institutions are geographically dispersed; vast network of interconnected freeways</a:t>
            </a:r>
            <a:r>
              <a:rPr lang="en-US" sz="1900" dirty="0">
                <a:latin typeface="Arial" panose="020B0604020202020204" pitchFamily="34" charset="0"/>
                <a:cs typeface="Arial" panose="020B0604020202020204" pitchFamily="34" charset="0"/>
              </a:rPr>
              <a:t>. </a:t>
            </a:r>
          </a:p>
          <a:p>
            <a:pPr marL="274320" indent="-274320">
              <a:spcBef>
                <a:spcPts val="600"/>
              </a:spcBef>
            </a:pPr>
            <a:r>
              <a:rPr lang="en-US" sz="1800" dirty="0">
                <a:latin typeface="Arial" panose="020B0604020202020204" pitchFamily="34" charset="0"/>
                <a:cs typeface="Arial" panose="020B0604020202020204" pitchFamily="34" charset="0"/>
              </a:rPr>
              <a:t>Transportation plays a major role in air quality problems and GHG emissions.</a:t>
            </a:r>
          </a:p>
          <a:p>
            <a:pPr marL="274320" indent="-274320">
              <a:spcBef>
                <a:spcPts val="600"/>
              </a:spcBef>
            </a:pPr>
            <a:endParaRPr lang="en-US" sz="2000" dirty="0">
              <a:solidFill>
                <a:srgbClr val="FF0000"/>
              </a:solidFill>
            </a:endParaRPr>
          </a:p>
        </p:txBody>
      </p:sp>
      <p:cxnSp>
        <p:nvCxnSpPr>
          <p:cNvPr id="5" name="Straight Arrow Connector 4"/>
          <p:cNvCxnSpPr/>
          <p:nvPr/>
        </p:nvCxnSpPr>
        <p:spPr>
          <a:xfrm flipV="1">
            <a:off x="3073139" y="3457467"/>
            <a:ext cx="791851" cy="2073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225" r="4972"/>
          <a:stretch/>
        </p:blipFill>
        <p:spPr>
          <a:xfrm>
            <a:off x="2409" y="870536"/>
            <a:ext cx="4057749" cy="5198451"/>
          </a:xfrm>
          <a:prstGeom prst="rect">
            <a:avLst/>
          </a:prstGeom>
          <a:ln>
            <a:noFill/>
          </a:ln>
        </p:spPr>
      </p:pic>
      <p:cxnSp>
        <p:nvCxnSpPr>
          <p:cNvPr id="11" name="Straight Arrow Connector 10"/>
          <p:cNvCxnSpPr/>
          <p:nvPr/>
        </p:nvCxnSpPr>
        <p:spPr>
          <a:xfrm flipV="1">
            <a:off x="1640264" y="5123468"/>
            <a:ext cx="938115" cy="10153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3218" t="691" r="3476" b="5467"/>
          <a:stretch/>
        </p:blipFill>
        <p:spPr>
          <a:xfrm>
            <a:off x="158485" y="4575635"/>
            <a:ext cx="1640264" cy="1197204"/>
          </a:xfrm>
          <a:prstGeom prst="rect">
            <a:avLst/>
          </a:prstGeom>
        </p:spPr>
      </p:pic>
      <p:sp>
        <p:nvSpPr>
          <p:cNvPr id="3" name="TextBox 2">
            <a:extLst>
              <a:ext uri="{FF2B5EF4-FFF2-40B4-BE49-F238E27FC236}">
                <a16:creationId xmlns:a16="http://schemas.microsoft.com/office/drawing/2014/main" id="{3EF22D1A-90D9-2521-F2A7-8DB687F2E458}"/>
              </a:ext>
            </a:extLst>
          </p:cNvPr>
          <p:cNvSpPr txBox="1"/>
          <p:nvPr/>
        </p:nvSpPr>
        <p:spPr>
          <a:xfrm>
            <a:off x="7802330" y="6264826"/>
            <a:ext cx="2997487" cy="307777"/>
          </a:xfrm>
          <a:prstGeom prst="rect">
            <a:avLst/>
          </a:prstGeom>
          <a:noFill/>
        </p:spPr>
        <p:txBody>
          <a:bodyPr wrap="none" rtlCol="0">
            <a:spAutoFit/>
          </a:bodyPr>
          <a:lstStyle/>
          <a:p>
            <a:r>
              <a:rPr lang="en-US" sz="1400" i="1" dirty="0"/>
              <a:t>(L.T. Molina, Faraday Discussion, 2021)</a:t>
            </a:r>
          </a:p>
        </p:txBody>
      </p:sp>
      <p:cxnSp>
        <p:nvCxnSpPr>
          <p:cNvPr id="4" name="Straight Connector 3">
            <a:extLst>
              <a:ext uri="{FF2B5EF4-FFF2-40B4-BE49-F238E27FC236}">
                <a16:creationId xmlns:a16="http://schemas.microsoft.com/office/drawing/2014/main" id="{43375285-4465-61CE-01B3-477BEA380811}"/>
              </a:ext>
            </a:extLst>
          </p:cNvPr>
          <p:cNvCxnSpPr>
            <a:cxnSpLocks/>
          </p:cNvCxnSpPr>
          <p:nvPr/>
        </p:nvCxnSpPr>
        <p:spPr>
          <a:xfrm>
            <a:off x="4060158" y="896952"/>
            <a:ext cx="0" cy="51720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0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idx="4294967295"/>
          </p:nvPr>
        </p:nvSpPr>
        <p:spPr>
          <a:xfrm>
            <a:off x="1755346" y="93558"/>
            <a:ext cx="8681308" cy="594575"/>
          </a:xfrm>
        </p:spPr>
        <p:txBody>
          <a:bodyPr>
            <a:normAutofit/>
          </a:bodyPr>
          <a:lstStyle/>
          <a:p>
            <a:pPr algn="ctr"/>
            <a:r>
              <a:rPr lang="en-US" sz="2800" b="1" dirty="0">
                <a:solidFill>
                  <a:srgbClr val="3333FF"/>
                </a:solidFill>
                <a:latin typeface="Arial" panose="020B0604020202020204" pitchFamily="34" charset="0"/>
                <a:cs typeface="Arial" panose="020B0604020202020204" pitchFamily="34" charset="0"/>
              </a:rPr>
              <a:t>Air quality evolution in Los Angeles</a:t>
            </a:r>
            <a:endParaRPr lang="en-US" sz="2800" b="1"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9011012" y="6416233"/>
            <a:ext cx="1905227" cy="307777"/>
          </a:xfrm>
          <a:prstGeom prst="rect">
            <a:avLst/>
          </a:prstGeom>
          <a:noFill/>
        </p:spPr>
        <p:txBody>
          <a:bodyPr wrap="square" rtlCol="0">
            <a:spAutoFit/>
          </a:bodyPr>
          <a:lstStyle/>
          <a:p>
            <a:r>
              <a:rPr lang="en-US" sz="1400" i="1" dirty="0"/>
              <a:t>(Credit: B. Croes)</a:t>
            </a:r>
          </a:p>
        </p:txBody>
      </p:sp>
      <p:pic>
        <p:nvPicPr>
          <p:cNvPr id="4" name="Picture 3"/>
          <p:cNvPicPr>
            <a:picLocks noChangeAspect="1"/>
          </p:cNvPicPr>
          <p:nvPr/>
        </p:nvPicPr>
        <p:blipFill rotWithShape="1">
          <a:blip r:embed="rId3"/>
          <a:srcRect l="-1" r="-1109" b="5058"/>
          <a:stretch/>
        </p:blipFill>
        <p:spPr>
          <a:xfrm>
            <a:off x="86879" y="741846"/>
            <a:ext cx="6282321" cy="2834195"/>
          </a:xfrm>
          <a:prstGeom prst="rect">
            <a:avLst/>
          </a:prstGeom>
        </p:spPr>
      </p:pic>
      <p:pic>
        <p:nvPicPr>
          <p:cNvPr id="7" name="Picture 6"/>
          <p:cNvPicPr>
            <a:picLocks noChangeAspect="1"/>
          </p:cNvPicPr>
          <p:nvPr/>
        </p:nvPicPr>
        <p:blipFill rotWithShape="1">
          <a:blip r:embed="rId4"/>
          <a:srcRect l="1" t="5976" r="87" b="4298"/>
          <a:stretch/>
        </p:blipFill>
        <p:spPr>
          <a:xfrm>
            <a:off x="280987" y="3892638"/>
            <a:ext cx="5963950" cy="2704614"/>
          </a:xfrm>
          <a:prstGeom prst="rect">
            <a:avLst/>
          </a:prstGeom>
        </p:spPr>
      </p:pic>
      <p:pic>
        <p:nvPicPr>
          <p:cNvPr id="3" name="Picture 2">
            <a:extLst>
              <a:ext uri="{FF2B5EF4-FFF2-40B4-BE49-F238E27FC236}">
                <a16:creationId xmlns:a16="http://schemas.microsoft.com/office/drawing/2014/main" id="{E0095A74-CA0E-8ED1-28E7-6845FD7C6CCF}"/>
              </a:ext>
            </a:extLst>
          </p:cNvPr>
          <p:cNvPicPr>
            <a:picLocks noChangeAspect="1"/>
          </p:cNvPicPr>
          <p:nvPr/>
        </p:nvPicPr>
        <p:blipFill>
          <a:blip r:embed="rId5"/>
          <a:stretch>
            <a:fillRect/>
          </a:stretch>
        </p:blipFill>
        <p:spPr>
          <a:xfrm>
            <a:off x="6757417" y="820516"/>
            <a:ext cx="4554928" cy="2371776"/>
          </a:xfrm>
          <a:prstGeom prst="rect">
            <a:avLst/>
          </a:prstGeom>
        </p:spPr>
      </p:pic>
      <p:pic>
        <p:nvPicPr>
          <p:cNvPr id="6" name="Picture 5">
            <a:extLst>
              <a:ext uri="{FF2B5EF4-FFF2-40B4-BE49-F238E27FC236}">
                <a16:creationId xmlns:a16="http://schemas.microsoft.com/office/drawing/2014/main" id="{02ECE027-F5D7-D4C3-45FF-16345FB93C7D}"/>
              </a:ext>
            </a:extLst>
          </p:cNvPr>
          <p:cNvPicPr>
            <a:picLocks noChangeAspect="1"/>
          </p:cNvPicPr>
          <p:nvPr/>
        </p:nvPicPr>
        <p:blipFill>
          <a:blip r:embed="rId6"/>
          <a:stretch>
            <a:fillRect/>
          </a:stretch>
        </p:blipFill>
        <p:spPr>
          <a:xfrm>
            <a:off x="7170150" y="3370893"/>
            <a:ext cx="4031250" cy="2921196"/>
          </a:xfrm>
          <a:prstGeom prst="rect">
            <a:avLst/>
          </a:prstGeom>
          <a:ln w="19050">
            <a:solidFill>
              <a:schemeClr val="tx1"/>
            </a:solidFill>
          </a:ln>
        </p:spPr>
      </p:pic>
    </p:spTree>
    <p:extLst>
      <p:ext uri="{BB962C8B-B14F-4D97-AF65-F5344CB8AC3E}">
        <p14:creationId xmlns:p14="http://schemas.microsoft.com/office/powerpoint/2010/main" val="4105828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813" y="151463"/>
            <a:ext cx="9810152" cy="601781"/>
          </a:xfrm>
        </p:spPr>
        <p:txBody>
          <a:bodyPr>
            <a:noAutofit/>
          </a:bodyPr>
          <a:lstStyle/>
          <a:p>
            <a:r>
              <a:rPr lang="en-US" dirty="0">
                <a:solidFill>
                  <a:srgbClr val="3333FF"/>
                </a:solidFill>
              </a:rPr>
              <a:t>Los Angeles Basin Air Quality: On-going Challenges</a:t>
            </a:r>
          </a:p>
        </p:txBody>
      </p:sp>
      <p:sp>
        <p:nvSpPr>
          <p:cNvPr id="3" name="Content Placeholder 2"/>
          <p:cNvSpPr>
            <a:spLocks noGrp="1"/>
          </p:cNvSpPr>
          <p:nvPr>
            <p:ph idx="1"/>
          </p:nvPr>
        </p:nvSpPr>
        <p:spPr>
          <a:xfrm>
            <a:off x="4126220" y="2782263"/>
            <a:ext cx="7600724" cy="3100064"/>
          </a:xfrm>
        </p:spPr>
        <p:txBody>
          <a:bodyPr>
            <a:noAutofit/>
          </a:bodyPr>
          <a:lstStyle/>
          <a:p>
            <a:pPr marL="274320" indent="-274320">
              <a:lnSpc>
                <a:spcPct val="100000"/>
              </a:lnSpc>
              <a:spcBef>
                <a:spcPts val="1200"/>
              </a:spcBef>
              <a:buFont typeface="Wingdings" panose="05000000000000000000" pitchFamily="2" charset="2"/>
              <a:buChar char="Ø"/>
            </a:pPr>
            <a:r>
              <a:rPr lang="en-US" sz="1800" dirty="0"/>
              <a:t>While contributions of tailpipe emissions to particulate matter in the LA basin have reduced because of increasing stringent standards for exhaust emissions, those of non-tailpipe (brake and tire wear, road dust resuspension) emissions have increased, suggesting the need to regulate non-tailpipe emissions. </a:t>
            </a:r>
          </a:p>
          <a:p>
            <a:pPr marL="274320" indent="-274320">
              <a:lnSpc>
                <a:spcPct val="100000"/>
              </a:lnSpc>
              <a:spcBef>
                <a:spcPts val="1200"/>
              </a:spcBef>
              <a:buFont typeface="Wingdings" panose="05000000000000000000" pitchFamily="2" charset="2"/>
              <a:buChar char="Ø"/>
            </a:pPr>
            <a:r>
              <a:rPr lang="en-US" sz="1800" dirty="0"/>
              <a:t>Wildfires in California have markedly increased, worsening air quality in much of the region. A warmer and drier climate is expected to lead to more frequent and more intense fires near or within the populated areas. Long-term monitoring and reevaluation of forest management strategies will be needed.</a:t>
            </a:r>
            <a:endParaRPr lang="en-US" sz="1800" i="1" dirty="0"/>
          </a:p>
        </p:txBody>
      </p:sp>
      <p:pic>
        <p:nvPicPr>
          <p:cNvPr id="5" name="Content Placeholder 3"/>
          <p:cNvPicPr>
            <a:picLocks noChangeAspect="1"/>
          </p:cNvPicPr>
          <p:nvPr/>
        </p:nvPicPr>
        <p:blipFill>
          <a:blip r:embed="rId3"/>
          <a:stretch>
            <a:fillRect/>
          </a:stretch>
        </p:blipFill>
        <p:spPr>
          <a:xfrm>
            <a:off x="193437" y="2722480"/>
            <a:ext cx="3707226" cy="3464627"/>
          </a:xfrm>
          <a:prstGeom prst="rect">
            <a:avLst/>
          </a:prstGeom>
        </p:spPr>
      </p:pic>
      <p:sp>
        <p:nvSpPr>
          <p:cNvPr id="6" name="Rectangle 5"/>
          <p:cNvSpPr/>
          <p:nvPr/>
        </p:nvSpPr>
        <p:spPr>
          <a:xfrm>
            <a:off x="214455" y="730676"/>
            <a:ext cx="11672746" cy="1908215"/>
          </a:xfrm>
          <a:prstGeom prst="rect">
            <a:avLst/>
          </a:prstGeom>
        </p:spPr>
        <p:txBody>
          <a:bodyPr wrap="square">
            <a:spAutoFit/>
          </a:bodyPr>
          <a:lstStyle/>
          <a:p>
            <a:pPr marL="274320" indent="-274320">
              <a:spcAft>
                <a:spcPts val="1200"/>
              </a:spcAft>
              <a:buFont typeface="Wingdings" panose="05000000000000000000" pitchFamily="2" charset="2"/>
              <a:buChar char="Ø"/>
            </a:pPr>
            <a:r>
              <a:rPr lang="en-US" dirty="0">
                <a:latin typeface="Arial" panose="020B0604020202020204" pitchFamily="34" charset="0"/>
                <a:cs typeface="Arial" panose="020B0604020202020204" pitchFamily="34" charset="0"/>
              </a:rPr>
              <a:t>Substantial fraction of O</a:t>
            </a:r>
            <a:r>
              <a:rPr lang="en-US" baseline="-25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in Southern California is transported into the region from outside its border which is not subject to local control. This includes O</a:t>
            </a:r>
            <a:r>
              <a:rPr lang="en-US" baseline="-25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transported from the Pacific, production from natural O</a:t>
            </a:r>
            <a:r>
              <a:rPr lang="en-US" baseline="-25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precursors from trees, lightning, wildfires, etc. </a:t>
            </a:r>
          </a:p>
          <a:p>
            <a:pPr marL="285750" indent="-285750" algn="l">
              <a:buFont typeface="Wingdings" panose="05000000000000000000" pitchFamily="2" charset="2"/>
              <a:buChar char="Ø"/>
            </a:pPr>
            <a:r>
              <a:rPr lang="en-US" b="0" i="0" dirty="0">
                <a:solidFill>
                  <a:srgbClr val="333333"/>
                </a:solidFill>
                <a:effectLst/>
                <a:latin typeface="Arial" panose="020B0604020202020204" pitchFamily="34" charset="0"/>
                <a:cs typeface="Arial" panose="020B0604020202020204" pitchFamily="34" charset="0"/>
              </a:rPr>
              <a:t>Transport-derived emissions of volatile organic compounds (VOCs) have decreased due to strict vehicular regulations, while </a:t>
            </a:r>
            <a:r>
              <a:rPr lang="en-US" i="0" dirty="0">
                <a:solidFill>
                  <a:srgbClr val="333333"/>
                </a:solidFill>
                <a:effectLst/>
                <a:latin typeface="Arial" panose="020B0604020202020204" pitchFamily="34" charset="0"/>
                <a:cs typeface="Arial" panose="020B0604020202020204" pitchFamily="34" charset="0"/>
              </a:rPr>
              <a:t>e</a:t>
            </a:r>
            <a:r>
              <a:rPr lang="en-US" i="0" dirty="0">
                <a:solidFill>
                  <a:srgbClr val="111111"/>
                </a:solidFill>
                <a:effectLst/>
                <a:latin typeface="Arial" panose="020B0604020202020204" pitchFamily="34" charset="0"/>
                <a:cs typeface="Arial" panose="020B0604020202020204" pitchFamily="34" charset="0"/>
              </a:rPr>
              <a:t>missions from volatile chemical products </a:t>
            </a:r>
            <a:r>
              <a:rPr lang="en-US" b="0" i="0" dirty="0">
                <a:solidFill>
                  <a:srgbClr val="111111"/>
                </a:solidFill>
                <a:effectLst/>
                <a:latin typeface="Arial" panose="020B0604020202020204" pitchFamily="34" charset="0"/>
                <a:cs typeface="Arial" panose="020B0604020202020204" pitchFamily="34" charset="0"/>
              </a:rPr>
              <a:t>such as paints, cleaning agents, coatings and personal care products have increased. </a:t>
            </a:r>
            <a:r>
              <a:rPr lang="en-US" dirty="0">
                <a:solidFill>
                  <a:srgbClr val="111111"/>
                </a:solidFill>
                <a:latin typeface="Arial" panose="020B0604020202020204" pitchFamily="34" charset="0"/>
                <a:cs typeface="Arial" panose="020B0604020202020204" pitchFamily="34" charset="0"/>
              </a:rPr>
              <a:t> </a:t>
            </a:r>
            <a:endParaRPr lang="en-US" sz="1600" i="1" dirty="0">
              <a:latin typeface="Arial Narrow" panose="020B0606020202030204" pitchFamily="34" charset="0"/>
              <a:cs typeface="Arial" panose="020B0604020202020204" pitchFamily="34" charset="0"/>
            </a:endParaRPr>
          </a:p>
        </p:txBody>
      </p:sp>
      <p:sp>
        <p:nvSpPr>
          <p:cNvPr id="7" name="TextBox 6"/>
          <p:cNvSpPr txBox="1"/>
          <p:nvPr/>
        </p:nvSpPr>
        <p:spPr>
          <a:xfrm>
            <a:off x="1910290" y="2782262"/>
            <a:ext cx="1897167" cy="523220"/>
          </a:xfrm>
          <a:prstGeom prst="rect">
            <a:avLst/>
          </a:prstGeom>
          <a:noFill/>
        </p:spPr>
        <p:txBody>
          <a:bodyPr wrap="square" rtlCol="0">
            <a:spAutoFit/>
          </a:bodyPr>
          <a:lstStyle/>
          <a:p>
            <a:r>
              <a:rPr lang="en-US" sz="1400" b="1" dirty="0">
                <a:latin typeface="Arial Narrow" panose="020B0606020202030204" pitchFamily="34" charset="0"/>
              </a:rPr>
              <a:t>Fire location and Air Quality (Sept 11, 2020)</a:t>
            </a:r>
          </a:p>
        </p:txBody>
      </p:sp>
      <p:sp>
        <p:nvSpPr>
          <p:cNvPr id="9" name="TextBox 8">
            <a:extLst>
              <a:ext uri="{FF2B5EF4-FFF2-40B4-BE49-F238E27FC236}">
                <a16:creationId xmlns:a16="http://schemas.microsoft.com/office/drawing/2014/main" id="{6B69CA92-08E6-4035-993A-D85A4D70BC03}"/>
              </a:ext>
            </a:extLst>
          </p:cNvPr>
          <p:cNvSpPr txBox="1"/>
          <p:nvPr/>
        </p:nvSpPr>
        <p:spPr>
          <a:xfrm>
            <a:off x="5514058" y="6111934"/>
            <a:ext cx="6131884" cy="307777"/>
          </a:xfrm>
          <a:prstGeom prst="rect">
            <a:avLst/>
          </a:prstGeom>
          <a:noFill/>
        </p:spPr>
        <p:txBody>
          <a:bodyPr wrap="square">
            <a:spAutoFit/>
          </a:bodyPr>
          <a:lstStyle/>
          <a:p>
            <a:r>
              <a:rPr lang="en-US" sz="1400" dirty="0"/>
              <a:t>(Sources: </a:t>
            </a:r>
            <a:r>
              <a:rPr lang="en-US" sz="1400" dirty="0">
                <a:cs typeface="Arial" panose="020B0604020202020204" pitchFamily="34" charset="0"/>
              </a:rPr>
              <a:t>https://ww2.arb.ca.gov/; https://www.aqmd.gov/;</a:t>
            </a:r>
            <a:r>
              <a:rPr lang="en-US" sz="1400" dirty="0"/>
              <a:t> L.T. Molina, 2021)</a:t>
            </a:r>
          </a:p>
        </p:txBody>
      </p:sp>
      <p:sp>
        <p:nvSpPr>
          <p:cNvPr id="10" name="TextBox 9">
            <a:extLst>
              <a:ext uri="{FF2B5EF4-FFF2-40B4-BE49-F238E27FC236}">
                <a16:creationId xmlns:a16="http://schemas.microsoft.com/office/drawing/2014/main" id="{17D3EAE3-5DD6-455D-2AB5-0CB7CDCB7512}"/>
              </a:ext>
            </a:extLst>
          </p:cNvPr>
          <p:cNvSpPr txBox="1"/>
          <p:nvPr/>
        </p:nvSpPr>
        <p:spPr>
          <a:xfrm>
            <a:off x="193437" y="6127324"/>
            <a:ext cx="4368938" cy="584775"/>
          </a:xfrm>
          <a:prstGeom prst="rect">
            <a:avLst/>
          </a:prstGeom>
          <a:noFill/>
        </p:spPr>
        <p:txBody>
          <a:bodyPr wrap="square">
            <a:spAutoFit/>
          </a:bodyPr>
          <a:lstStyle/>
          <a:p>
            <a:r>
              <a:rPr lang="en-US" sz="1600" b="1" i="0" dirty="0">
                <a:solidFill>
                  <a:srgbClr val="000000"/>
                </a:solidFill>
                <a:effectLst/>
                <a:latin typeface="Arial Narrow" panose="020B0606020202030204" pitchFamily="34" charset="0"/>
              </a:rPr>
              <a:t>2020 </a:t>
            </a:r>
            <a:r>
              <a:rPr lang="en-US" sz="1600" b="1" dirty="0">
                <a:solidFill>
                  <a:srgbClr val="000000"/>
                </a:solidFill>
                <a:latin typeface="Arial Narrow" panose="020B0606020202030204" pitchFamily="34" charset="0"/>
              </a:rPr>
              <a:t>- </a:t>
            </a:r>
            <a:r>
              <a:rPr lang="en-US" sz="1600" b="1" i="0" dirty="0">
                <a:solidFill>
                  <a:srgbClr val="000000"/>
                </a:solidFill>
                <a:effectLst/>
                <a:latin typeface="Arial Narrow" panose="020B0606020202030204" pitchFamily="34" charset="0"/>
              </a:rPr>
              <a:t>largest wildfire season recorded in California</a:t>
            </a:r>
            <a:br>
              <a:rPr lang="en-US" sz="1600" b="1" i="0" dirty="0">
                <a:solidFill>
                  <a:srgbClr val="000000"/>
                </a:solidFill>
                <a:effectLst/>
                <a:latin typeface="Arial Narrow" panose="020B0606020202030204" pitchFamily="34" charset="0"/>
              </a:rPr>
            </a:br>
            <a:r>
              <a:rPr lang="en-US" sz="1600" b="1" i="0" dirty="0">
                <a:solidFill>
                  <a:srgbClr val="000000"/>
                </a:solidFill>
                <a:effectLst/>
                <a:latin typeface="Arial Narrow" panose="020B0606020202030204" pitchFamily="34" charset="0"/>
              </a:rPr>
              <a:t> (10,000 fires burned over 4.2 M acres)</a:t>
            </a:r>
            <a:endParaRPr lang="en-US" sz="1600" b="1" dirty="0">
              <a:latin typeface="Arial Narrow" panose="020B0606020202030204" pitchFamily="34" charset="0"/>
            </a:endParaRPr>
          </a:p>
        </p:txBody>
      </p:sp>
    </p:spTree>
    <p:extLst>
      <p:ext uri="{BB962C8B-B14F-4D97-AF65-F5344CB8AC3E}">
        <p14:creationId xmlns:p14="http://schemas.microsoft.com/office/powerpoint/2010/main" val="1980929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577" y="139658"/>
            <a:ext cx="10397738" cy="514350"/>
          </a:xfrm>
        </p:spPr>
        <p:txBody>
          <a:bodyPr>
            <a:noAutofit/>
          </a:bodyPr>
          <a:lstStyle/>
          <a:p>
            <a:r>
              <a:rPr lang="en-US" sz="2600" dirty="0"/>
              <a:t>Mexico City Metropolitan Area: Factors affecting air quality</a:t>
            </a:r>
          </a:p>
        </p:txBody>
      </p:sp>
      <p:sp>
        <p:nvSpPr>
          <p:cNvPr id="12" name="Rectangle 4"/>
          <p:cNvSpPr>
            <a:spLocks noChangeArrowheads="1"/>
          </p:cNvSpPr>
          <p:nvPr/>
        </p:nvSpPr>
        <p:spPr bwMode="auto">
          <a:xfrm>
            <a:off x="4127088" y="765560"/>
            <a:ext cx="7967353" cy="5563061"/>
          </a:xfrm>
          <a:prstGeom prst="rect">
            <a:avLst/>
          </a:prstGeom>
          <a:ln w="19050">
            <a:noFill/>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eaLnBrk="0" hangingPunct="0">
              <a:spcBef>
                <a:spcPct val="50000"/>
              </a:spcBef>
            </a:pPr>
            <a:r>
              <a:rPr lang="en-US" b="1" u="sng" dirty="0">
                <a:solidFill>
                  <a:srgbClr val="C00000"/>
                </a:solidFill>
                <a:latin typeface="Arial" panose="020B0604020202020204" pitchFamily="34" charset="0"/>
                <a:cs typeface="Arial" pitchFamily="34" charset="0"/>
              </a:rPr>
              <a:t>Population growth</a:t>
            </a:r>
            <a:endParaRPr lang="en-US" b="1" dirty="0">
              <a:solidFill>
                <a:srgbClr val="C00000"/>
              </a:solidFill>
              <a:latin typeface="Arial" panose="020B0604020202020204" pitchFamily="34" charset="0"/>
              <a:cs typeface="Arial" pitchFamily="34" charset="0"/>
            </a:endParaRPr>
          </a:p>
          <a:p>
            <a:pPr marL="365760" lvl="1" indent="-182880" eaLnBrk="0" hangingPunct="0">
              <a:spcBef>
                <a:spcPts val="300"/>
              </a:spcBef>
              <a:buFont typeface="Arial" panose="020B0604020202020204" pitchFamily="34" charset="0"/>
              <a:buChar char="•"/>
            </a:pPr>
            <a:r>
              <a:rPr lang="en-US" dirty="0">
                <a:latin typeface="Arial" pitchFamily="34" charset="0"/>
                <a:cs typeface="Arial" pitchFamily="34" charset="0"/>
              </a:rPr>
              <a:t>&gt; 21 M:  25-fold increase since 1900</a:t>
            </a:r>
          </a:p>
          <a:p>
            <a:pPr marL="365760" lvl="1" indent="-182880" eaLnBrk="0" hangingPunct="0">
              <a:spcBef>
                <a:spcPts val="300"/>
              </a:spcBef>
              <a:buFont typeface="Arial" panose="020B0604020202020204" pitchFamily="34" charset="0"/>
              <a:buChar char="•"/>
            </a:pPr>
            <a:r>
              <a:rPr lang="en-US" dirty="0">
                <a:latin typeface="Arial" pitchFamily="34" charset="0"/>
                <a:cs typeface="Arial" pitchFamily="34" charset="0"/>
              </a:rPr>
              <a:t>High population density</a:t>
            </a:r>
          </a:p>
          <a:p>
            <a:pPr eaLnBrk="0" hangingPunct="0">
              <a:spcBef>
                <a:spcPts val="1200"/>
              </a:spcBef>
            </a:pPr>
            <a:r>
              <a:rPr lang="en-US" b="1" u="sng" dirty="0">
                <a:solidFill>
                  <a:srgbClr val="C00000"/>
                </a:solidFill>
                <a:latin typeface="Arial" panose="020B0604020202020204" pitchFamily="34" charset="0"/>
                <a:cs typeface="Arial" pitchFamily="34" charset="0"/>
              </a:rPr>
              <a:t>Urban sprawl</a:t>
            </a:r>
          </a:p>
          <a:p>
            <a:pPr marL="285750" lvl="1" indent="-182880" eaLnBrk="0" hangingPunct="0">
              <a:spcBef>
                <a:spcPts val="300"/>
              </a:spcBef>
              <a:buFont typeface="Arial" panose="020B0604020202020204" pitchFamily="34" charset="0"/>
              <a:buChar char="•"/>
            </a:pPr>
            <a:r>
              <a:rPr lang="en-US" dirty="0">
                <a:latin typeface="Arial" panose="020B0604020202020204" pitchFamily="34" charset="0"/>
                <a:cs typeface="Arial" pitchFamily="34" charset="0"/>
              </a:rPr>
              <a:t>CDMX: 1500 km</a:t>
            </a:r>
            <a:r>
              <a:rPr lang="en-US" baseline="30000" dirty="0">
                <a:latin typeface="Arial" panose="020B0604020202020204" pitchFamily="34" charset="0"/>
                <a:cs typeface="Arial" panose="020B0604020202020204" pitchFamily="34" charset="0"/>
              </a:rPr>
              <a:t>2</a:t>
            </a:r>
            <a:r>
              <a:rPr lang="en-US" dirty="0">
                <a:latin typeface="Arial" pitchFamily="34" charset="0"/>
                <a:cs typeface="Arial" pitchFamily="34" charset="0"/>
              </a:rPr>
              <a:t>, 10x increase since 1960</a:t>
            </a:r>
          </a:p>
          <a:p>
            <a:pPr marL="285750" lvl="1" indent="-182880" eaLnBrk="0" hangingPunct="0">
              <a:spcBef>
                <a:spcPts val="300"/>
              </a:spcBef>
              <a:buFont typeface="Arial" panose="020B0604020202020204" pitchFamily="34" charset="0"/>
              <a:buChar char="•"/>
            </a:pPr>
            <a:r>
              <a:rPr lang="en-US" dirty="0">
                <a:latin typeface="Arial" pitchFamily="34" charset="0"/>
                <a:cs typeface="Arial" pitchFamily="34" charset="0"/>
              </a:rPr>
              <a:t>Expansion to peripheral areas</a:t>
            </a:r>
          </a:p>
          <a:p>
            <a:pPr marL="0" lvl="1" eaLnBrk="0" hangingPunct="0">
              <a:spcBef>
                <a:spcPts val="1200"/>
              </a:spcBef>
            </a:pPr>
            <a:r>
              <a:rPr lang="en-US" b="1" u="sng" dirty="0">
                <a:solidFill>
                  <a:srgbClr val="C00000"/>
                </a:solidFill>
                <a:latin typeface="Arial" panose="020B0604020202020204" pitchFamily="34" charset="0"/>
                <a:cs typeface="Arial" pitchFamily="34" charset="0"/>
              </a:rPr>
              <a:t>Geographic and topographical conditions</a:t>
            </a:r>
            <a:endParaRPr lang="en-US" dirty="0">
              <a:latin typeface="Arial" pitchFamily="34" charset="0"/>
              <a:cs typeface="Arial" pitchFamily="34" charset="0"/>
            </a:endParaRPr>
          </a:p>
          <a:p>
            <a:pPr marL="365760" lvl="1" indent="-182880" eaLnBrk="0" hangingPunct="0">
              <a:spcBef>
                <a:spcPts val="300"/>
              </a:spcBef>
              <a:buFont typeface="Arial" panose="020B0604020202020204" pitchFamily="34" charset="0"/>
              <a:buChar char="•"/>
            </a:pPr>
            <a:r>
              <a:rPr lang="en-US" dirty="0">
                <a:latin typeface="Arial" pitchFamily="34" charset="0"/>
                <a:cs typeface="Arial" pitchFamily="34" charset="0"/>
              </a:rPr>
              <a:t>High altitude (2240 m); Sub-tropical climate; Strong sun insolation</a:t>
            </a:r>
          </a:p>
          <a:p>
            <a:pPr marL="365760" lvl="1" indent="-182880" eaLnBrk="0" hangingPunct="0">
              <a:spcBef>
                <a:spcPts val="300"/>
              </a:spcBef>
              <a:buFont typeface="Arial" panose="020B0604020202020204" pitchFamily="34" charset="0"/>
              <a:buChar char="•"/>
            </a:pPr>
            <a:r>
              <a:rPr lang="en-US" dirty="0">
                <a:latin typeface="Arial" pitchFamily="34" charset="0"/>
                <a:cs typeface="Arial" pitchFamily="34" charset="0"/>
              </a:rPr>
              <a:t>Mountains on three sides - physical barrier for winds</a:t>
            </a:r>
          </a:p>
          <a:p>
            <a:pPr marL="365760" lvl="1" indent="-182880" eaLnBrk="0" hangingPunct="0">
              <a:spcBef>
                <a:spcPts val="300"/>
              </a:spcBef>
              <a:buFont typeface="Arial" panose="020B0604020202020204" pitchFamily="34" charset="0"/>
              <a:buChar char="•"/>
            </a:pPr>
            <a:r>
              <a:rPr lang="en-US" dirty="0">
                <a:latin typeface="Arial" pitchFamily="34" charset="0"/>
                <a:cs typeface="Arial" pitchFamily="34" charset="0"/>
              </a:rPr>
              <a:t>Temperature inversions in dry season</a:t>
            </a:r>
          </a:p>
          <a:p>
            <a:pPr eaLnBrk="0" hangingPunct="0">
              <a:spcBef>
                <a:spcPts val="1200"/>
              </a:spcBef>
            </a:pPr>
            <a:r>
              <a:rPr lang="en-US" b="1" u="sng" dirty="0">
                <a:solidFill>
                  <a:srgbClr val="C00000"/>
                </a:solidFill>
                <a:latin typeface="Arial" panose="020B0604020202020204" pitchFamily="34" charset="0"/>
                <a:cs typeface="Arial" pitchFamily="34" charset="0"/>
              </a:rPr>
              <a:t>Increase in emissions sources</a:t>
            </a:r>
          </a:p>
          <a:p>
            <a:pPr marL="365760" indent="-182880" eaLnBrk="0" hangingPunct="0">
              <a:spcBef>
                <a:spcPts val="300"/>
              </a:spcBef>
              <a:buFont typeface="Arial" panose="020B0604020202020204" pitchFamily="34" charset="0"/>
              <a:buChar char="•"/>
            </a:pPr>
            <a:r>
              <a:rPr lang="es-MX" dirty="0">
                <a:latin typeface="Arial" panose="020B0604020202020204" pitchFamily="34" charset="0"/>
                <a:cs typeface="Arial" pitchFamily="34" charset="0"/>
              </a:rPr>
              <a:t>5.7M vehicles (81% private cars, 13% freight trucks, 6% public transport)</a:t>
            </a:r>
            <a:endParaRPr lang="en-US" dirty="0">
              <a:latin typeface="Arial" pitchFamily="34" charset="0"/>
              <a:cs typeface="Arial" pitchFamily="34" charset="0"/>
            </a:endParaRPr>
          </a:p>
          <a:p>
            <a:pPr marL="365760" indent="-182880" eaLnBrk="0" hangingPunct="0">
              <a:spcBef>
                <a:spcPts val="300"/>
              </a:spcBef>
              <a:buFont typeface="Arial" panose="020B0604020202020204" pitchFamily="34" charset="0"/>
              <a:buChar char="•"/>
            </a:pPr>
            <a:r>
              <a:rPr lang="en-US" dirty="0">
                <a:latin typeface="Arial" pitchFamily="34" charset="0"/>
                <a:cs typeface="Arial" pitchFamily="34" charset="0"/>
              </a:rPr>
              <a:t>6 million households</a:t>
            </a:r>
          </a:p>
          <a:p>
            <a:pPr marL="365760" indent="-182880" eaLnBrk="0" hangingPunct="0">
              <a:spcBef>
                <a:spcPts val="300"/>
              </a:spcBef>
              <a:buFont typeface="Arial" panose="020B0604020202020204" pitchFamily="34" charset="0"/>
              <a:buChar char="•"/>
            </a:pPr>
            <a:r>
              <a:rPr lang="en-US" dirty="0">
                <a:latin typeface="Arial" pitchFamily="34" charset="0"/>
                <a:cs typeface="Arial" pitchFamily="34" charset="0"/>
              </a:rPr>
              <a:t>High concentration of industrial and commercial activities</a:t>
            </a:r>
          </a:p>
          <a:p>
            <a:pPr eaLnBrk="0" hangingPunct="0">
              <a:spcBef>
                <a:spcPts val="1200"/>
              </a:spcBef>
            </a:pPr>
            <a:r>
              <a:rPr lang="en-US" b="1" u="sng" dirty="0">
                <a:solidFill>
                  <a:srgbClr val="C00000"/>
                </a:solidFill>
                <a:latin typeface="Arial" panose="020B0604020202020204" pitchFamily="34" charset="0"/>
                <a:cs typeface="Arial" pitchFamily="34" charset="0"/>
              </a:rPr>
              <a:t>Regional transport of pollutants </a:t>
            </a:r>
          </a:p>
          <a:p>
            <a:pPr marL="365760" indent="-182880" eaLnBrk="0" hangingPunct="0">
              <a:spcBef>
                <a:spcPts val="300"/>
              </a:spcBef>
              <a:buFont typeface="Arial" panose="020B0604020202020204" pitchFamily="34" charset="0"/>
              <a:buChar char="•"/>
            </a:pPr>
            <a:r>
              <a:rPr lang="en-US" dirty="0">
                <a:latin typeface="Arial" panose="020B0604020202020204" pitchFamily="34" charset="0"/>
                <a:cs typeface="Arial" pitchFamily="34" charset="0"/>
              </a:rPr>
              <a:t>Coordination with neighboring states with different jurisdictions</a:t>
            </a:r>
            <a:endParaRPr lang="en-US" b="1" u="sng" dirty="0">
              <a:solidFill>
                <a:schemeClr val="accent2"/>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029BE602-6249-0126-5768-FB8E644A26AE}"/>
              </a:ext>
            </a:extLst>
          </p:cNvPr>
          <p:cNvSpPr/>
          <p:nvPr/>
        </p:nvSpPr>
        <p:spPr>
          <a:xfrm>
            <a:off x="276767" y="4193944"/>
            <a:ext cx="3804470" cy="2159399"/>
          </a:xfrm>
          <a:prstGeom prst="rect">
            <a:avLst/>
          </a:prstGeom>
          <a:ln w="12700">
            <a:solidFill>
              <a:schemeClr val="tx1"/>
            </a:solidFill>
          </a:ln>
        </p:spPr>
        <p:txBody>
          <a:bodyPr wrap="square">
            <a:spAutoFit/>
          </a:bodyPr>
          <a:lstStyle/>
          <a:p>
            <a:pPr>
              <a:spcBef>
                <a:spcPts val="675"/>
              </a:spcBef>
            </a:pPr>
            <a:r>
              <a:rPr lang="en-US" altLang="en-US" b="1" dirty="0">
                <a:latin typeface="Arial" panose="020B0604020202020204" pitchFamily="34" charset="0"/>
                <a:cs typeface="Arial" panose="020B0604020202020204" pitchFamily="34" charset="0"/>
              </a:rPr>
              <a:t>Population of the MCMA = 21.8 M </a:t>
            </a:r>
          </a:p>
          <a:p>
            <a:pPr>
              <a:spcBef>
                <a:spcPts val="675"/>
              </a:spcBef>
            </a:pPr>
            <a:r>
              <a:rPr lang="en-US" altLang="en-US" dirty="0">
                <a:latin typeface="Arial" panose="020B0604020202020204" pitchFamily="34" charset="0"/>
                <a:cs typeface="Arial" panose="020B0604020202020204" pitchFamily="34" charset="0"/>
              </a:rPr>
              <a:t>Mexico City (CDMX, national capital</a:t>
            </a:r>
            <a:r>
              <a:rPr lang="en-US" altLang="en-US" sz="1600" dirty="0">
                <a:latin typeface="Arial" panose="020B0604020202020204" pitchFamily="34" charset="0"/>
                <a:cs typeface="Arial" panose="020B0604020202020204" pitchFamily="34" charset="0"/>
              </a:rPr>
              <a:t>, 16 boroughs): 9.2 M</a:t>
            </a:r>
          </a:p>
          <a:p>
            <a:pPr>
              <a:spcBef>
                <a:spcPts val="675"/>
              </a:spcBef>
            </a:pPr>
            <a:r>
              <a:rPr lang="en-US" altLang="en-US" sz="1600" dirty="0">
                <a:latin typeface="Arial" panose="020B0604020202020204" pitchFamily="34" charset="0"/>
                <a:cs typeface="Arial" panose="020B0604020202020204" pitchFamily="34" charset="0"/>
              </a:rPr>
              <a:t>State of Mexico </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(59 municipalities): 12.4 M  </a:t>
            </a:r>
          </a:p>
          <a:p>
            <a:pPr>
              <a:spcBef>
                <a:spcPts val="675"/>
              </a:spcBef>
            </a:pPr>
            <a:r>
              <a:rPr lang="en-US" altLang="en-US" sz="1600" dirty="0">
                <a:latin typeface="Arial" panose="020B0604020202020204" pitchFamily="34" charset="0"/>
                <a:cs typeface="Arial" panose="020B0604020202020204" pitchFamily="34" charset="0"/>
              </a:rPr>
              <a:t>State of Hidalgo </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(1 municipality): 170 K</a:t>
            </a:r>
          </a:p>
        </p:txBody>
      </p:sp>
      <p:sp>
        <p:nvSpPr>
          <p:cNvPr id="25" name="TextBox 24">
            <a:extLst>
              <a:ext uri="{FF2B5EF4-FFF2-40B4-BE49-F238E27FC236}">
                <a16:creationId xmlns:a16="http://schemas.microsoft.com/office/drawing/2014/main" id="{F279532F-3C1C-4907-36A6-6E521C1B4604}"/>
              </a:ext>
            </a:extLst>
          </p:cNvPr>
          <p:cNvSpPr txBox="1"/>
          <p:nvPr/>
        </p:nvSpPr>
        <p:spPr>
          <a:xfrm>
            <a:off x="596251" y="6375768"/>
            <a:ext cx="2119683" cy="307777"/>
          </a:xfrm>
          <a:prstGeom prst="rect">
            <a:avLst/>
          </a:prstGeom>
          <a:noFill/>
        </p:spPr>
        <p:txBody>
          <a:bodyPr wrap="none" rtlCol="0">
            <a:spAutoFit/>
          </a:bodyPr>
          <a:lstStyle/>
          <a:p>
            <a:r>
              <a:rPr lang="en-US" sz="1400" i="1" dirty="0">
                <a:cs typeface="Arial" panose="020B0604020202020204" pitchFamily="34" charset="0"/>
              </a:rPr>
              <a:t>(Source: SEDEMA, IE 2020)</a:t>
            </a:r>
          </a:p>
        </p:txBody>
      </p:sp>
      <p:pic>
        <p:nvPicPr>
          <p:cNvPr id="3" name="Content Placeholder 3">
            <a:extLst>
              <a:ext uri="{FF2B5EF4-FFF2-40B4-BE49-F238E27FC236}">
                <a16:creationId xmlns:a16="http://schemas.microsoft.com/office/drawing/2014/main" id="{0FBF57AC-E994-3641-DD5F-6F291437A5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899" y="892593"/>
            <a:ext cx="3804469" cy="3278927"/>
          </a:xfrm>
          <a:prstGeom prst="rect">
            <a:avLst/>
          </a:prstGeom>
          <a:ln>
            <a:noFill/>
            <a:prstDash val="sysDash"/>
          </a:ln>
        </p:spPr>
      </p:pic>
      <p:sp>
        <p:nvSpPr>
          <p:cNvPr id="4" name="TextBox 3">
            <a:extLst>
              <a:ext uri="{FF2B5EF4-FFF2-40B4-BE49-F238E27FC236}">
                <a16:creationId xmlns:a16="http://schemas.microsoft.com/office/drawing/2014/main" id="{C9988C5E-F792-2641-9473-1CC2FEFDDCB1}"/>
              </a:ext>
            </a:extLst>
          </p:cNvPr>
          <p:cNvSpPr txBox="1"/>
          <p:nvPr/>
        </p:nvSpPr>
        <p:spPr>
          <a:xfrm>
            <a:off x="130368" y="578174"/>
            <a:ext cx="4097269" cy="307777"/>
          </a:xfrm>
          <a:prstGeom prst="rect">
            <a:avLst/>
          </a:prstGeom>
          <a:noFill/>
        </p:spPr>
        <p:txBody>
          <a:bodyPr wrap="square" rtlCol="0">
            <a:spAutoFit/>
          </a:bodyPr>
          <a:lstStyle/>
          <a:p>
            <a:r>
              <a:rPr lang="en-US" sz="1400" b="1" dirty="0">
                <a:solidFill>
                  <a:srgbClr val="C00000"/>
                </a:solidFill>
                <a:latin typeface="Arial" panose="020B0604020202020204" pitchFamily="34" charset="0"/>
                <a:cs typeface="Arial" panose="020B0604020202020204" pitchFamily="34" charset="0"/>
              </a:rPr>
              <a:t>Topographical map showing urban expansion</a:t>
            </a:r>
            <a:endParaRPr lang="en-US" b="1" dirty="0">
              <a:solidFill>
                <a:srgbClr val="C00000"/>
              </a:solidFill>
            </a:endParaRPr>
          </a:p>
        </p:txBody>
      </p:sp>
      <p:pic>
        <p:nvPicPr>
          <p:cNvPr id="5" name="Content Placeholder 3">
            <a:extLst>
              <a:ext uri="{FF2B5EF4-FFF2-40B4-BE49-F238E27FC236}">
                <a16:creationId xmlns:a16="http://schemas.microsoft.com/office/drawing/2014/main" id="{4CE40AE8-0310-B3CA-8DB8-E8789B5F98EC}"/>
              </a:ext>
            </a:extLst>
          </p:cNvPr>
          <p:cNvPicPr>
            <a:picLocks noGrp="1" noChangeAspect="1"/>
          </p:cNvPicPr>
          <p:nvPr>
            <p:ph idx="1"/>
          </p:nvPr>
        </p:nvPicPr>
        <p:blipFill>
          <a:blip r:embed="rId4"/>
          <a:stretch>
            <a:fillRect/>
          </a:stretch>
        </p:blipFill>
        <p:spPr>
          <a:xfrm>
            <a:off x="9319228" y="798050"/>
            <a:ext cx="2569873" cy="1916871"/>
          </a:xfrm>
          <a:prstGeom prst="rect">
            <a:avLst/>
          </a:prstGeom>
        </p:spPr>
      </p:pic>
    </p:spTree>
    <p:extLst>
      <p:ext uri="{BB962C8B-B14F-4D97-AF65-F5344CB8AC3E}">
        <p14:creationId xmlns:p14="http://schemas.microsoft.com/office/powerpoint/2010/main" val="271772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968203" y="199866"/>
            <a:ext cx="8255593" cy="461665"/>
          </a:xfrm>
          <a:prstGeom prst="rect">
            <a:avLst/>
          </a:prstGeom>
          <a:noFill/>
        </p:spPr>
        <p:txBody>
          <a:bodyPr wrap="none" rtlCol="0">
            <a:spAutoFit/>
          </a:bodyPr>
          <a:lstStyle/>
          <a:p>
            <a:r>
              <a:rPr lang="en-US" altLang="en-US" sz="2400" b="1" dirty="0">
                <a:solidFill>
                  <a:srgbClr val="3333FF"/>
                </a:solidFill>
                <a:latin typeface="Arial" panose="020B0604020202020204" pitchFamily="34" charset="0"/>
                <a:cs typeface="Arial" panose="020B0604020202020204" pitchFamily="34" charset="0"/>
              </a:rPr>
              <a:t>MCMA: Air Quality evolution and improvement actions </a:t>
            </a:r>
            <a:endParaRPr lang="en-US" sz="2400" dirty="0"/>
          </a:p>
        </p:txBody>
      </p:sp>
      <p:sp>
        <p:nvSpPr>
          <p:cNvPr id="17" name="TextBox 16"/>
          <p:cNvSpPr txBox="1"/>
          <p:nvPr/>
        </p:nvSpPr>
        <p:spPr>
          <a:xfrm>
            <a:off x="8762863" y="2019713"/>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2070F4B8-31F4-4D11-8CCB-2C636B191A66}"/>
              </a:ext>
            </a:extLst>
          </p:cNvPr>
          <p:cNvSpPr txBox="1"/>
          <p:nvPr/>
        </p:nvSpPr>
        <p:spPr>
          <a:xfrm>
            <a:off x="6681056" y="978952"/>
            <a:ext cx="5258125" cy="5378395"/>
          </a:xfrm>
          <a:prstGeom prst="rect">
            <a:avLst/>
          </a:prstGeom>
          <a:noFill/>
          <a:ln w="6350">
            <a:solidFill>
              <a:schemeClr val="tx1"/>
            </a:solidFill>
          </a:ln>
        </p:spPr>
        <p:txBody>
          <a:bodyPr wrap="square" rtlCol="0">
            <a:spAutoFit/>
          </a:bodyPr>
          <a:lstStyle/>
          <a:p>
            <a:pPr>
              <a:spcBef>
                <a:spcPts val="600"/>
              </a:spcBef>
            </a:pPr>
            <a:r>
              <a:rPr lang="en-US" b="1" u="sng" dirty="0">
                <a:solidFill>
                  <a:srgbClr val="C00000"/>
                </a:solidFill>
                <a:latin typeface="Arial" panose="020B0604020202020204" pitchFamily="34" charset="0"/>
                <a:cs typeface="Arial" panose="020B0604020202020204" pitchFamily="34" charset="0"/>
              </a:rPr>
              <a:t>Transportation</a:t>
            </a:r>
            <a:endParaRPr lang="en-US" b="1" dirty="0">
              <a:solidFill>
                <a:srgbClr val="C00000"/>
              </a:solidFill>
              <a:latin typeface="Arial" panose="020B0604020202020204" pitchFamily="34" charset="0"/>
              <a:cs typeface="Arial" panose="020B0604020202020204" pitchFamily="34" charset="0"/>
            </a:endParaRPr>
          </a:p>
          <a:p>
            <a:pPr marL="91440" indent="-91440">
              <a:spcBef>
                <a:spcPts val="300"/>
              </a:spcBef>
              <a:buFont typeface="Arial" panose="020B0604020202020204" pitchFamily="34" charset="0"/>
              <a:buChar char="•"/>
            </a:pPr>
            <a:r>
              <a:rPr lang="en-US" dirty="0">
                <a:latin typeface="Arial" panose="020B0604020202020204" pitchFamily="34" charset="0"/>
                <a:cs typeface="Arial" panose="020B0604020202020204" pitchFamily="34" charset="0"/>
              </a:rPr>
              <a:t>Remove lead from gasoline</a:t>
            </a:r>
          </a:p>
          <a:p>
            <a:pPr marL="91440" indent="-91440">
              <a:spcBef>
                <a:spcPts val="300"/>
              </a:spcBef>
              <a:buFont typeface="Arial" panose="020B0604020202020204" pitchFamily="34" charset="0"/>
              <a:buChar char="•"/>
            </a:pPr>
            <a:r>
              <a:rPr lang="en-US" dirty="0">
                <a:latin typeface="Arial" panose="020B0604020202020204" pitchFamily="34" charset="0"/>
                <a:cs typeface="Arial" panose="020B0604020202020204" pitchFamily="34" charset="0"/>
              </a:rPr>
              <a:t>Mandatory use of catalytic converters in cars </a:t>
            </a:r>
          </a:p>
          <a:p>
            <a:pPr marL="91440" indent="-91440">
              <a:spcBef>
                <a:spcPts val="300"/>
              </a:spcBef>
              <a:buFont typeface="Arial" panose="020B0604020202020204" pitchFamily="34" charset="0"/>
              <a:buChar char="•"/>
            </a:pPr>
            <a:r>
              <a:rPr lang="en-US" dirty="0">
                <a:latin typeface="Arial" panose="020B0604020202020204" pitchFamily="34" charset="0"/>
                <a:cs typeface="Arial" panose="020B0604020202020204" pitchFamily="34" charset="0"/>
              </a:rPr>
              <a:t>Reduce sulfur content in diesel fuel </a:t>
            </a:r>
          </a:p>
          <a:p>
            <a:pPr marL="91440" indent="-91440">
              <a:spcBef>
                <a:spcPts val="300"/>
              </a:spcBef>
              <a:buFont typeface="Arial" panose="020B0604020202020204" pitchFamily="34" charset="0"/>
              <a:buChar char="•"/>
            </a:pPr>
            <a:r>
              <a:rPr lang="de-DE" dirty="0">
                <a:latin typeface="Arial" panose="020B0604020202020204" pitchFamily="34" charset="0"/>
                <a:cs typeface="Arial" panose="020B0604020202020204" pitchFamily="34" charset="0"/>
              </a:rPr>
              <a:t>Strengthen vehicle inspection and surveillence</a:t>
            </a:r>
          </a:p>
          <a:p>
            <a:pPr marL="91440" indent="-91440">
              <a:spcBef>
                <a:spcPts val="300"/>
              </a:spcBef>
              <a:buFont typeface="Arial" panose="020B0604020202020204" pitchFamily="34" charset="0"/>
              <a:buChar char="•"/>
            </a:pPr>
            <a:r>
              <a:rPr lang="de-DE" sz="1800" dirty="0">
                <a:latin typeface="Arial" panose="020B0604020202020204" pitchFamily="34" charset="0"/>
                <a:cs typeface="Arial" panose="020B0604020202020204" pitchFamily="34" charset="0"/>
              </a:rPr>
              <a:t>Promote cleaner and energy efficient vehicles (hybrid, electric)</a:t>
            </a:r>
            <a:endParaRPr lang="de-DE" dirty="0">
              <a:latin typeface="Arial" panose="020B0604020202020204" pitchFamily="34" charset="0"/>
              <a:cs typeface="Arial" panose="020B0604020202020204" pitchFamily="34" charset="0"/>
            </a:endParaRPr>
          </a:p>
          <a:p>
            <a:pPr marL="91440" indent="-91440">
              <a:spcBef>
                <a:spcPts val="300"/>
              </a:spcBef>
              <a:buFont typeface="Arial" panose="020B0604020202020204" pitchFamily="34" charset="0"/>
              <a:buChar char="•"/>
            </a:pPr>
            <a:r>
              <a:rPr lang="en-US" dirty="0">
                <a:latin typeface="Arial" panose="020B0604020202020204" pitchFamily="34" charset="0"/>
                <a:cs typeface="Arial" panose="020B0604020202020204" pitchFamily="34" charset="0"/>
              </a:rPr>
              <a:t>Implement air pollution contingency program </a:t>
            </a:r>
          </a:p>
          <a:p>
            <a:pPr marL="91440" indent="-91440">
              <a:spcBef>
                <a:spcPts val="300"/>
              </a:spcBef>
              <a:buFont typeface="Arial" panose="020B0604020202020204" pitchFamily="34" charset="0"/>
              <a:buChar char="•"/>
            </a:pPr>
            <a:r>
              <a:rPr lang="en-US" dirty="0">
                <a:latin typeface="Arial" panose="020B0604020202020204" pitchFamily="34" charset="0"/>
                <a:cs typeface="Arial" panose="020B0604020202020204" pitchFamily="34" charset="0"/>
              </a:rPr>
              <a:t>Mandatory “no driving day” programs </a:t>
            </a:r>
          </a:p>
          <a:p>
            <a:pPr marL="91440" indent="-91440">
              <a:spcBef>
                <a:spcPts val="300"/>
              </a:spcBef>
              <a:buFont typeface="Arial" panose="020B0604020202020204" pitchFamily="34" charset="0"/>
              <a:buChar char="•"/>
              <a:defRPr/>
            </a:pPr>
            <a:r>
              <a:rPr lang="de-DE" dirty="0">
                <a:latin typeface="Arial" panose="020B0604020202020204" pitchFamily="34" charset="0"/>
                <a:cs typeface="Arial" panose="020B0604020202020204" pitchFamily="34" charset="0"/>
              </a:rPr>
              <a:t>Promote public transportation and bike sharing</a:t>
            </a:r>
          </a:p>
          <a:p>
            <a:pPr>
              <a:spcBef>
                <a:spcPts val="600"/>
              </a:spcBef>
            </a:pPr>
            <a:r>
              <a:rPr lang="en-US" b="1" u="sng" dirty="0">
                <a:solidFill>
                  <a:srgbClr val="C00000"/>
                </a:solidFill>
                <a:latin typeface="Arial" panose="020B0604020202020204" pitchFamily="34" charset="0"/>
                <a:cs typeface="Arial" panose="020B0604020202020204" pitchFamily="34" charset="0"/>
              </a:rPr>
              <a:t>Industrial and residential sectors </a:t>
            </a:r>
          </a:p>
          <a:p>
            <a:pPr marL="91440" indent="-91440">
              <a:spcBef>
                <a:spcPts val="300"/>
              </a:spcBef>
              <a:buFont typeface="Arial" panose="020B0604020202020204" pitchFamily="34" charset="0"/>
              <a:buChar char="•"/>
            </a:pPr>
            <a:r>
              <a:rPr lang="en-US" dirty="0">
                <a:latin typeface="Arial" panose="020B0604020202020204" pitchFamily="34" charset="0"/>
                <a:cs typeface="Arial" panose="020B0604020202020204" pitchFamily="34" charset="0"/>
              </a:rPr>
              <a:t>Substitute fuel oil in industry and power plants with natural gas </a:t>
            </a:r>
          </a:p>
          <a:p>
            <a:pPr marL="91440" indent="-91440">
              <a:spcBef>
                <a:spcPts val="300"/>
              </a:spcBef>
              <a:buFont typeface="Arial" panose="020B0604020202020204" pitchFamily="34" charset="0"/>
              <a:buChar char="•"/>
            </a:pPr>
            <a:r>
              <a:rPr lang="en-US" dirty="0">
                <a:latin typeface="Arial" panose="020B0604020202020204" pitchFamily="34" charset="0"/>
                <a:cs typeface="Arial" panose="020B0604020202020204" pitchFamily="34" charset="0"/>
              </a:rPr>
              <a:t>Reformulate LPG (cooking &amp; water heating)</a:t>
            </a:r>
          </a:p>
          <a:p>
            <a:pPr marL="91440" indent="-91440">
              <a:spcBef>
                <a:spcPts val="300"/>
              </a:spcBef>
              <a:buFont typeface="Arial" panose="020B0604020202020204" pitchFamily="34" charset="0"/>
              <a:buChar char="•"/>
            </a:pPr>
            <a:r>
              <a:rPr lang="en-US" sz="1800" dirty="0">
                <a:latin typeface="Arial" panose="020B0604020202020204" pitchFamily="34" charset="0"/>
                <a:cs typeface="Arial" panose="020B0604020202020204" pitchFamily="34" charset="0"/>
              </a:rPr>
              <a:t>Promote solar water heating</a:t>
            </a:r>
          </a:p>
          <a:p>
            <a:pPr marL="91440" indent="-91440">
              <a:spcBef>
                <a:spcPts val="300"/>
              </a:spcBef>
              <a:buFont typeface="Arial" panose="020B0604020202020204" pitchFamily="34" charset="0"/>
              <a:buChar char="•"/>
            </a:pPr>
            <a:r>
              <a:rPr lang="en-US" dirty="0">
                <a:latin typeface="Arial" panose="020B0604020202020204" pitchFamily="34" charset="0"/>
                <a:cs typeface="Arial" panose="020B0604020202020204" pitchFamily="34" charset="0"/>
              </a:rPr>
              <a:t>Closing of oil refinery</a:t>
            </a:r>
          </a:p>
          <a:p>
            <a:pPr marL="91440" indent="-91440">
              <a:spcBef>
                <a:spcPts val="300"/>
              </a:spcBef>
              <a:buFont typeface="Arial" panose="020B0604020202020204" pitchFamily="34" charset="0"/>
              <a:buChar char="•"/>
            </a:pPr>
            <a:r>
              <a:rPr lang="en-US" dirty="0">
                <a:latin typeface="Arial" panose="020B0604020202020204" pitchFamily="34" charset="0"/>
                <a:cs typeface="Arial" panose="020B0604020202020204" pitchFamily="34" charset="0"/>
              </a:rPr>
              <a:t>Relocate high polluting industries</a:t>
            </a:r>
            <a:endParaRPr lang="de-DE"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A6BE1F9-EC72-4A13-9A76-857F556C5318}"/>
              </a:ext>
            </a:extLst>
          </p:cNvPr>
          <p:cNvSpPr txBox="1"/>
          <p:nvPr/>
        </p:nvSpPr>
        <p:spPr>
          <a:xfrm>
            <a:off x="95488" y="736285"/>
            <a:ext cx="6094070" cy="1652760"/>
          </a:xfrm>
          <a:prstGeom prst="rect">
            <a:avLst/>
          </a:prstGeom>
          <a:noFill/>
        </p:spPr>
        <p:txBody>
          <a:bodyPr wrap="square">
            <a:spAutoFit/>
          </a:bodyPr>
          <a:lstStyle/>
          <a:p>
            <a:pPr>
              <a:lnSpc>
                <a:spcPct val="80000"/>
              </a:lnSpc>
              <a:spcBef>
                <a:spcPts val="600"/>
              </a:spcBef>
            </a:pPr>
            <a:r>
              <a:rPr lang="en-US" altLang="en-US" b="1" u="sng" dirty="0">
                <a:latin typeface="Arial" panose="020B0604020202020204" pitchFamily="34" charset="0"/>
                <a:cs typeface="Arial" panose="020B0604020202020204" pitchFamily="34" charset="0"/>
              </a:rPr>
              <a:t>Late 1980s - early 1990s</a:t>
            </a:r>
            <a:r>
              <a:rPr lang="en-US" altLang="en-US" dirty="0">
                <a:latin typeface="Arial" panose="020B0604020202020204" pitchFamily="34" charset="0"/>
                <a:cs typeface="Arial" panose="020B0604020202020204" pitchFamily="34" charset="0"/>
              </a:rPr>
              <a:t>:</a:t>
            </a:r>
          </a:p>
          <a:p>
            <a:pPr marL="0" lvl="1" indent="-182563">
              <a:spcBef>
                <a:spcPts val="600"/>
              </a:spcBef>
            </a:pPr>
            <a:r>
              <a:rPr lang="es-MX" altLang="en-US" dirty="0">
                <a:latin typeface="Arial" panose="020B0604020202020204" pitchFamily="34" charset="0"/>
                <a:cs typeface="Arial" panose="020B0604020202020204" pitchFamily="34" charset="0"/>
              </a:rPr>
              <a:t>All</a:t>
            </a:r>
            <a:r>
              <a:rPr lang="en-US" altLang="en-US" dirty="0">
                <a:latin typeface="Arial" panose="020B0604020202020204" pitchFamily="34" charset="0"/>
                <a:cs typeface="Arial" panose="020B0604020202020204" pitchFamily="34" charset="0"/>
              </a:rPr>
              <a:t> </a:t>
            </a:r>
            <a:r>
              <a:rPr lang="es-MX" altLang="en-US" dirty="0">
                <a:latin typeface="Arial" panose="020B0604020202020204" pitchFamily="34" charset="0"/>
                <a:cs typeface="Arial" panose="020B0604020202020204" pitchFamily="34" charset="0"/>
              </a:rPr>
              <a:t>criteria pollutants frequently exceeded </a:t>
            </a:r>
            <a:r>
              <a:rPr lang="en-US" altLang="en-US" dirty="0">
                <a:latin typeface="Arial" panose="020B0604020202020204" pitchFamily="34" charset="0"/>
                <a:cs typeface="Arial" panose="020B0604020202020204" pitchFamily="34" charset="0"/>
              </a:rPr>
              <a:t>AQ Standards </a:t>
            </a:r>
          </a:p>
          <a:p>
            <a:pPr marL="0" lvl="1" indent="-182563">
              <a:spcBef>
                <a:spcPts val="600"/>
              </a:spcBef>
            </a:pPr>
            <a:r>
              <a:rPr lang="en-US" b="1" dirty="0">
                <a:solidFill>
                  <a:srgbClr val="C00000"/>
                </a:solidFill>
                <a:latin typeface="Arial" panose="020B0604020202020204" pitchFamily="34" charset="0"/>
                <a:cs typeface="Arial" panose="020B0604020202020204" pitchFamily="34" charset="0"/>
              </a:rPr>
              <a:t>Actions taken starting in late 1990s           Significant reduction in all criteria pollutants</a:t>
            </a:r>
          </a:p>
          <a:p>
            <a:pPr marL="0" lvl="1" indent="-182563">
              <a:spcBef>
                <a:spcPts val="600"/>
              </a:spcBef>
            </a:pPr>
            <a:r>
              <a:rPr lang="en-US" dirty="0">
                <a:latin typeface="Arial" panose="020B0604020202020204" pitchFamily="34" charset="0"/>
                <a:cs typeface="Arial" panose="020B0604020202020204" pitchFamily="34" charset="0"/>
              </a:rPr>
              <a:t>However, O</a:t>
            </a:r>
            <a:r>
              <a:rPr lang="en-US" baseline="-25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and PM still above AQ standards.</a:t>
            </a:r>
          </a:p>
        </p:txBody>
      </p:sp>
      <p:cxnSp>
        <p:nvCxnSpPr>
          <p:cNvPr id="11" name="Straight Arrow Connector 10">
            <a:extLst>
              <a:ext uri="{FF2B5EF4-FFF2-40B4-BE49-F238E27FC236}">
                <a16:creationId xmlns:a16="http://schemas.microsoft.com/office/drawing/2014/main" id="{516A1E37-87A2-4C16-B2F4-00B7D5F8AEC1}"/>
              </a:ext>
            </a:extLst>
          </p:cNvPr>
          <p:cNvCxnSpPr>
            <a:cxnSpLocks/>
          </p:cNvCxnSpPr>
          <p:nvPr/>
        </p:nvCxnSpPr>
        <p:spPr>
          <a:xfrm>
            <a:off x="4152547" y="1579949"/>
            <a:ext cx="48127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2DCC382-093B-4F26-A72B-E025642AC2DE}"/>
              </a:ext>
            </a:extLst>
          </p:cNvPr>
          <p:cNvSpPr txBox="1"/>
          <p:nvPr/>
        </p:nvSpPr>
        <p:spPr>
          <a:xfrm>
            <a:off x="2952425" y="5988015"/>
            <a:ext cx="2558521" cy="369332"/>
          </a:xfrm>
          <a:prstGeom prst="rect">
            <a:avLst/>
          </a:prstGeom>
          <a:noFill/>
        </p:spPr>
        <p:txBody>
          <a:bodyPr wrap="none" rtlCol="0">
            <a:spAutoFit/>
          </a:bodyPr>
          <a:lstStyle/>
          <a:p>
            <a:r>
              <a:rPr lang="en-US" dirty="0"/>
              <a:t>(Source: SIMAT, SEDEMA)</a:t>
            </a:r>
          </a:p>
        </p:txBody>
      </p:sp>
      <p:pic>
        <p:nvPicPr>
          <p:cNvPr id="3" name="Imagen 7">
            <a:extLst>
              <a:ext uri="{FF2B5EF4-FFF2-40B4-BE49-F238E27FC236}">
                <a16:creationId xmlns:a16="http://schemas.microsoft.com/office/drawing/2014/main" id="{31773EB3-897B-9672-663A-A070A49870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5489" y="2544535"/>
            <a:ext cx="6294802" cy="3071618"/>
          </a:xfrm>
          <a:prstGeom prst="rect">
            <a:avLst/>
          </a:prstGeom>
        </p:spPr>
      </p:pic>
      <p:sp>
        <p:nvSpPr>
          <p:cNvPr id="5" name="TextBox 4">
            <a:extLst>
              <a:ext uri="{FF2B5EF4-FFF2-40B4-BE49-F238E27FC236}">
                <a16:creationId xmlns:a16="http://schemas.microsoft.com/office/drawing/2014/main" id="{284943BC-F5C0-96DA-3062-08C51997A0C7}"/>
              </a:ext>
            </a:extLst>
          </p:cNvPr>
          <p:cNvSpPr txBox="1"/>
          <p:nvPr/>
        </p:nvSpPr>
        <p:spPr>
          <a:xfrm>
            <a:off x="1227842" y="2840239"/>
            <a:ext cx="3674096" cy="366374"/>
          </a:xfrm>
          <a:prstGeom prst="rect">
            <a:avLst/>
          </a:prstGeom>
          <a:noFill/>
        </p:spPr>
        <p:txBody>
          <a:bodyPr wrap="square">
            <a:spAutoFit/>
          </a:bodyPr>
          <a:lstStyle/>
          <a:p>
            <a:r>
              <a:rPr lang="es-MX" sz="1800" b="1" dirty="0">
                <a:latin typeface="Arial" panose="020B0604020202020204" pitchFamily="34" charset="0"/>
                <a:cs typeface="Arial" panose="020B0604020202020204" pitchFamily="34" charset="0"/>
              </a:rPr>
              <a:t>Air pollutants </a:t>
            </a:r>
            <a:r>
              <a:rPr lang="es-MX" sz="1800" b="1" dirty="0" err="1">
                <a:latin typeface="Arial" panose="020B0604020202020204" pitchFamily="34" charset="0"/>
                <a:cs typeface="Arial" panose="020B0604020202020204" pitchFamily="34" charset="0"/>
              </a:rPr>
              <a:t>annual</a:t>
            </a:r>
            <a:r>
              <a:rPr lang="es-MX" sz="1800" b="1" dirty="0">
                <a:latin typeface="Arial" panose="020B0604020202020204" pitchFamily="34" charset="0"/>
                <a:cs typeface="Arial" panose="020B0604020202020204" pitchFamily="34" charset="0"/>
              </a:rPr>
              <a:t> </a:t>
            </a:r>
            <a:r>
              <a:rPr lang="es-MX" sz="1800" b="1" dirty="0" err="1">
                <a:latin typeface="Arial" panose="020B0604020202020204" pitchFamily="34" charset="0"/>
                <a:cs typeface="Arial" panose="020B0604020202020204" pitchFamily="34" charset="0"/>
              </a:rPr>
              <a:t>averages</a:t>
            </a:r>
            <a:endParaRPr lang="es-MX" sz="1800" b="1" dirty="0">
              <a:latin typeface="Arial" panose="020B0604020202020204" pitchFamily="34" charset="0"/>
              <a:cs typeface="Arial" panose="020B0604020202020204" pitchFamily="34" charset="0"/>
            </a:endParaRPr>
          </a:p>
        </p:txBody>
      </p:sp>
      <p:pic>
        <p:nvPicPr>
          <p:cNvPr id="8" name="Imagen 2">
            <a:extLst>
              <a:ext uri="{FF2B5EF4-FFF2-40B4-BE49-F238E27FC236}">
                <a16:creationId xmlns:a16="http://schemas.microsoft.com/office/drawing/2014/main" id="{FAB5BC23-F6DA-E54A-192B-3FA195208DF2}"/>
              </a:ext>
            </a:extLst>
          </p:cNvPr>
          <p:cNvPicPr>
            <a:picLocks noChangeAspect="1"/>
          </p:cNvPicPr>
          <p:nvPr/>
        </p:nvPicPr>
        <p:blipFill>
          <a:blip r:embed="rId4" cstate="print">
            <a:extLst>
              <a:ext uri="{28A0092B-C50C-407E-A947-70E740481C1C}">
                <a14:useLocalDpi xmlns:a14="http://schemas.microsoft.com/office/drawing/2010/main" val="0"/>
              </a:ext>
            </a:extLst>
          </a:blip>
          <a:srcRect l="1" r="-367" b="10568"/>
          <a:stretch/>
        </p:blipFill>
        <p:spPr>
          <a:xfrm>
            <a:off x="460765" y="5479577"/>
            <a:ext cx="2051988" cy="1078531"/>
          </a:xfrm>
          <a:prstGeom prst="rect">
            <a:avLst/>
          </a:prstGeom>
        </p:spPr>
      </p:pic>
    </p:spTree>
    <p:extLst>
      <p:ext uri="{BB962C8B-B14F-4D97-AF65-F5344CB8AC3E}">
        <p14:creationId xmlns:p14="http://schemas.microsoft.com/office/powerpoint/2010/main" val="4136353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16724</TotalTime>
  <Words>2755</Words>
  <Application>Microsoft Office PowerPoint</Application>
  <PresentationFormat>Widescreen</PresentationFormat>
  <Paragraphs>235</Paragraphs>
  <Slides>21</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Arial Narrow</vt:lpstr>
      <vt:lpstr>Calibri</vt:lpstr>
      <vt:lpstr>Calibri Light</vt:lpstr>
      <vt:lpstr>ElsevierGulliver</vt:lpstr>
      <vt:lpstr>ITCFranklinGothicStd-Med</vt:lpstr>
      <vt:lpstr>Source Sans Pro</vt:lpstr>
      <vt:lpstr>Times New Roman</vt:lpstr>
      <vt:lpstr>Wingdings</vt:lpstr>
      <vt:lpstr>Office Theme</vt:lpstr>
      <vt:lpstr>Air Quality Management Case studies:   Challenges and Lessons Learned</vt:lpstr>
      <vt:lpstr>PowerPoint Presentation</vt:lpstr>
      <vt:lpstr>Air pollution, climate change and health risks</vt:lpstr>
      <vt:lpstr>Air quality management process </vt:lpstr>
      <vt:lpstr>Los Angeles Metropolitan Area: Factors affecting the air quality</vt:lpstr>
      <vt:lpstr>Air quality evolution in Los Angeles</vt:lpstr>
      <vt:lpstr>Los Angeles Basin Air Quality: On-going Challenges</vt:lpstr>
      <vt:lpstr>Mexico City Metropolitan Area: Factors affecting air quality</vt:lpstr>
      <vt:lpstr>PowerPoint Presentation</vt:lpstr>
      <vt:lpstr>PowerPoint Presentation</vt:lpstr>
      <vt:lpstr>Science-based air quality management</vt:lpstr>
      <vt:lpstr>PowerPoint Presentation</vt:lpstr>
      <vt:lpstr>MCMA Air Quality: Ongoing challenges</vt:lpstr>
      <vt:lpstr>PowerPoint Presentation</vt:lpstr>
      <vt:lpstr>Temperature change, urban heat island  and  air quality in the MCMA</vt:lpstr>
      <vt:lpstr>PowerPoint Presentation</vt:lpstr>
      <vt:lpstr>NASA Hemispheric Airborne Measurements of Air Quality  (HAMAQ) - North America</vt:lpstr>
      <vt:lpstr> Urban air quality: Lessons learned from COVID-19 lockdown </vt:lpstr>
      <vt:lpstr>Conclusions</vt:lpstr>
      <vt:lpstr>Take home message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ltmolina</dc:creator>
  <cp:lastModifiedBy>Luisa Tan Molina</cp:lastModifiedBy>
  <cp:revision>737</cp:revision>
  <cp:lastPrinted>2024-04-03T20:09:41Z</cp:lastPrinted>
  <dcterms:created xsi:type="dcterms:W3CDTF">2020-07-25T15:01:14Z</dcterms:created>
  <dcterms:modified xsi:type="dcterms:W3CDTF">2024-09-27T14:25:27Z</dcterms:modified>
</cp:coreProperties>
</file>