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63" r:id="rId2"/>
    <p:sldId id="410" r:id="rId3"/>
    <p:sldId id="440" r:id="rId4"/>
    <p:sldId id="437" r:id="rId5"/>
    <p:sldId id="360" r:id="rId6"/>
    <p:sldId id="464" r:id="rId7"/>
    <p:sldId id="433" r:id="rId8"/>
    <p:sldId id="456" r:id="rId9"/>
    <p:sldId id="264" r:id="rId10"/>
    <p:sldId id="434" r:id="rId11"/>
    <p:sldId id="256" r:id="rId12"/>
    <p:sldId id="257" r:id="rId13"/>
    <p:sldId id="431" r:id="rId14"/>
    <p:sldId id="436" r:id="rId1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66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80"/>
  </p:normalViewPr>
  <p:slideViewPr>
    <p:cSldViewPr snapToGrid="0" snapToObjects="1">
      <p:cViewPr varScale="1">
        <p:scale>
          <a:sx n="129" d="100"/>
          <a:sy n="129" d="100"/>
        </p:scale>
        <p:origin x="96" y="17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7" d="100"/>
          <a:sy n="117" d="100"/>
        </p:scale>
        <p:origin x="4200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7B44925A-0B05-D440-A516-F5B09ACE107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045E58B-1E3A-334C-9DE1-539CE3F32F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28AA5-8228-C046-BA4B-C44DBD55831E}" type="datetimeFigureOut">
              <a:rPr lang="fi-FI" smtClean="0"/>
              <a:t>23.9.2024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8C913E0-5CB5-DF40-9B03-BAFB081786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C7E41D9-D3AD-7E40-8AA7-6F72546C0B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133F4-4B30-3B43-8B17-703B3FF77F5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74410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C087F5-8357-164C-8F12-2EFCA3C6D20B}" type="datetimeFigureOut">
              <a:rPr lang="fi-FI" smtClean="0"/>
              <a:t>23.9.2024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74E34-0749-9144-B79B-31DF5A3F88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3304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28C922-96E6-47C3-ABFD-EC893FF3CFD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437484F-AD8A-446C-A48F-669F1BF16E11}" type="slidenum">
              <a:t>11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0C9425-7E45-49FF-9584-D02839B85A9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B786F9-C36B-41E8-964E-7D12ABD10D7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22665E0D-75C2-E94B-8135-F621B99D0778}"/>
              </a:ext>
            </a:extLst>
          </p:cNvPr>
          <p:cNvSpPr>
            <a:spLocks noChangeAspect="1"/>
          </p:cNvSpPr>
          <p:nvPr userDrawn="1"/>
        </p:nvSpPr>
        <p:spPr>
          <a:xfrm>
            <a:off x="6061102" y="0"/>
            <a:ext cx="6130900" cy="6858000"/>
          </a:xfrm>
          <a:prstGeom prst="rect">
            <a:avLst/>
          </a:prstGeom>
          <a:blipFill dpi="0" rotWithShape="1">
            <a:blip r:embed="rId2"/>
            <a:srcRect/>
            <a:tile tx="0" ty="0" sx="57000" sy="57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pic>
        <p:nvPicPr>
          <p:cNvPr id="19" name="Patterni">
            <a:extLst>
              <a:ext uri="{FF2B5EF4-FFF2-40B4-BE49-F238E27FC236}">
                <a16:creationId xmlns:a16="http://schemas.microsoft.com/office/drawing/2014/main" id="{4285F6AA-0C7B-D54B-90F5-402BAEDC16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61101" y="0"/>
            <a:ext cx="2160000" cy="6859020"/>
          </a:xfrm>
          <a:prstGeom prst="rect">
            <a:avLst/>
          </a:prstGeom>
        </p:spPr>
      </p:pic>
      <p:sp>
        <p:nvSpPr>
          <p:cNvPr id="7" name="Tekstin taustaväri">
            <a:extLst>
              <a:ext uri="{FF2B5EF4-FFF2-40B4-BE49-F238E27FC236}">
                <a16:creationId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1" y="0"/>
            <a:ext cx="607165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800000"/>
            <a:ext cx="5220000" cy="2387600"/>
          </a:xfrm>
        </p:spPr>
        <p:txBody>
          <a:bodyPr anchor="b" anchorCtr="0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12" y="4320000"/>
            <a:ext cx="5220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6026744"/>
            <a:ext cx="1296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23.9.2024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72000" y="6026743"/>
            <a:ext cx="38400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Nimi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4017" y="504000"/>
            <a:ext cx="3622955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81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_vari_05_vaihdettava_kuv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11">
            <a:extLst>
              <a:ext uri="{FF2B5EF4-FFF2-40B4-BE49-F238E27FC236}">
                <a16:creationId xmlns:a16="http://schemas.microsoft.com/office/drawing/2014/main" id="{BED1C699-EA44-A547-A232-13BF6082DDB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61102" y="0"/>
            <a:ext cx="6130900" cy="6858000"/>
          </a:xfrm>
          <a:pattFill prst="pct90">
            <a:fgClr>
              <a:schemeClr val="tx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kuva napsauttamalla kuvaketta</a:t>
            </a:r>
          </a:p>
        </p:txBody>
      </p:sp>
      <p:sp>
        <p:nvSpPr>
          <p:cNvPr id="7" name="Tekstin taustaväri">
            <a:extLst>
              <a:ext uri="{FF2B5EF4-FFF2-40B4-BE49-F238E27FC236}">
                <a16:creationId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1" y="0"/>
            <a:ext cx="6071659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800000"/>
            <a:ext cx="5220000" cy="2387600"/>
          </a:xfrm>
        </p:spPr>
        <p:txBody>
          <a:bodyPr anchor="b" anchorCtr="0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12" y="4320000"/>
            <a:ext cx="5220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6026744"/>
            <a:ext cx="1296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23.9.2024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72000" y="6026743"/>
            <a:ext cx="38400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Nimi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000" y="504004"/>
            <a:ext cx="3624000" cy="50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71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Otsikko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122363"/>
            <a:ext cx="9144000" cy="2387600"/>
          </a:xfrm>
        </p:spPr>
        <p:txBody>
          <a:bodyPr anchor="b"/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3602038"/>
            <a:ext cx="9144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34479A5-813A-B147-97FE-04FC1480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8000" y="6120004"/>
            <a:ext cx="720000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D801770B-2EFC-E545-B7D5-9073FE6F7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2001" y="6120003"/>
            <a:ext cx="3105600" cy="432029"/>
          </a:xfrm>
          <a:prstGeom prst="rect">
            <a:avLst/>
          </a:prstGeom>
        </p:spPr>
      </p:pic>
      <p:pic>
        <p:nvPicPr>
          <p:cNvPr id="7" name="Patterni">
            <a:extLst>
              <a:ext uri="{FF2B5EF4-FFF2-40B4-BE49-F238E27FC236}">
                <a16:creationId xmlns:a16="http://schemas.microsoft.com/office/drawing/2014/main" id="{85E7F585-AB1A-5F49-BB06-7622921B6A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32000" y="0"/>
            <a:ext cx="2160000" cy="685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244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Otsikko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122363"/>
            <a:ext cx="9144000" cy="2387600"/>
          </a:xfrm>
        </p:spPr>
        <p:txBody>
          <a:bodyPr anchor="b"/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3602038"/>
            <a:ext cx="9144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34479A5-813A-B147-97FE-04FC1480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8000" y="6120004"/>
            <a:ext cx="720000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D801770B-2EFC-E545-B7D5-9073FE6F7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2001" y="6120003"/>
            <a:ext cx="3105600" cy="432029"/>
          </a:xfrm>
          <a:prstGeom prst="rect">
            <a:avLst/>
          </a:prstGeom>
        </p:spPr>
      </p:pic>
      <p:pic>
        <p:nvPicPr>
          <p:cNvPr id="7" name="Patterni">
            <a:extLst>
              <a:ext uri="{FF2B5EF4-FFF2-40B4-BE49-F238E27FC236}">
                <a16:creationId xmlns:a16="http://schemas.microsoft.com/office/drawing/2014/main" id="{A0520BEB-0EC9-F44E-AF9A-C28EAE11BB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32000" y="0"/>
            <a:ext cx="2160000" cy="685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003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Otsikkodi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122363"/>
            <a:ext cx="9144000" cy="2387600"/>
          </a:xfrm>
        </p:spPr>
        <p:txBody>
          <a:bodyPr anchor="b"/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3602038"/>
            <a:ext cx="9144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34479A5-813A-B147-97FE-04FC1480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8000" y="6120004"/>
            <a:ext cx="720000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D801770B-2EFC-E545-B7D5-9073FE6F7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2005" y="6120000"/>
            <a:ext cx="3105391" cy="432000"/>
          </a:xfrm>
          <a:prstGeom prst="rect">
            <a:avLst/>
          </a:prstGeom>
        </p:spPr>
      </p:pic>
      <p:pic>
        <p:nvPicPr>
          <p:cNvPr id="7" name="Patterni">
            <a:extLst>
              <a:ext uri="{FF2B5EF4-FFF2-40B4-BE49-F238E27FC236}">
                <a16:creationId xmlns:a16="http://schemas.microsoft.com/office/drawing/2014/main" id="{90A42081-1A42-7440-A2B6-1B154B0785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32000" y="0"/>
            <a:ext cx="2160000" cy="685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60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Otsikko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122363"/>
            <a:ext cx="9144000" cy="2387600"/>
          </a:xfrm>
        </p:spPr>
        <p:txBody>
          <a:bodyPr anchor="b"/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3602038"/>
            <a:ext cx="9144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34479A5-813A-B147-97FE-04FC1480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8000" y="6120004"/>
            <a:ext cx="720000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D801770B-2EFC-E545-B7D5-9073FE6F7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2001" y="6120003"/>
            <a:ext cx="3105600" cy="432029"/>
          </a:xfrm>
          <a:prstGeom prst="rect">
            <a:avLst/>
          </a:prstGeom>
        </p:spPr>
      </p:pic>
      <p:pic>
        <p:nvPicPr>
          <p:cNvPr id="7" name="Patterni">
            <a:extLst>
              <a:ext uri="{FF2B5EF4-FFF2-40B4-BE49-F238E27FC236}">
                <a16:creationId xmlns:a16="http://schemas.microsoft.com/office/drawing/2014/main" id="{B2CEAC09-7AA0-EE41-95B4-63F3B06A6F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32000" y="0"/>
            <a:ext cx="2160000" cy="685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9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0_Otsikkodi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122363"/>
            <a:ext cx="9144000" cy="2387600"/>
          </a:xfrm>
        </p:spPr>
        <p:txBody>
          <a:bodyPr anchor="b"/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3602038"/>
            <a:ext cx="9144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34479A5-813A-B147-97FE-04FC1480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8000" y="6120004"/>
            <a:ext cx="720000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D801770B-2EFC-E545-B7D5-9073FE6F7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2001" y="6120003"/>
            <a:ext cx="3105600" cy="432029"/>
          </a:xfrm>
          <a:prstGeom prst="rect">
            <a:avLst/>
          </a:prstGeom>
        </p:spPr>
      </p:pic>
      <p:pic>
        <p:nvPicPr>
          <p:cNvPr id="7" name="Patterni">
            <a:extLst>
              <a:ext uri="{FF2B5EF4-FFF2-40B4-BE49-F238E27FC236}">
                <a16:creationId xmlns:a16="http://schemas.microsoft.com/office/drawing/2014/main" id="{40A8955B-FEE3-A444-B88A-A79D09DBA3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32003" y="0"/>
            <a:ext cx="2159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238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2153FE5C-2915-9542-B7E7-637DD7D0CE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32323" y="0"/>
            <a:ext cx="2159679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122363"/>
            <a:ext cx="9144000" cy="2387600"/>
          </a:xfrm>
        </p:spPr>
        <p:txBody>
          <a:bodyPr anchor="b"/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3602038"/>
            <a:ext cx="9144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34479A5-813A-B147-97FE-04FC1480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8000" y="6120003"/>
            <a:ext cx="720000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31995610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236BEAF-5685-5947-B6FB-B5AD74F82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65129"/>
            <a:ext cx="9144000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6A49E86-C16A-E245-936A-BF86C0364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1825625"/>
            <a:ext cx="9144000" cy="410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6BD2314-7F0D-5444-B8A7-638BD9DB0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8000" y="6120003"/>
            <a:ext cx="720000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3FECFB1-C79B-E148-A4B4-3331058A20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32323" y="0"/>
            <a:ext cx="2159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16853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236BEAF-5685-5947-B6FB-B5AD74F82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65129"/>
            <a:ext cx="11160000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6A49E86-C16A-E245-936A-BF86C0364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1825625"/>
            <a:ext cx="11160000" cy="41040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6BD2314-7F0D-5444-B8A7-638BD9DB0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72003" y="6173479"/>
            <a:ext cx="813599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86469770"/>
      </p:ext>
    </p:extLst>
  </p:cSld>
  <p:clrMapOvr>
    <a:masterClrMapping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64311BB-BEF8-794C-BA05-DBD016013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51608F8-F562-D84A-9D25-FFC4391644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4000" y="1825625"/>
            <a:ext cx="5400000" cy="410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997162A-713B-5043-BC9D-6CA883411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4000" y="1825625"/>
            <a:ext cx="5400000" cy="410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10DF3E1-1A62-184C-9A83-F948EE63B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2594222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_vaihdettava_kuva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Kuvan paikkamerkki 11">
            <a:extLst>
              <a:ext uri="{FF2B5EF4-FFF2-40B4-BE49-F238E27FC236}">
                <a16:creationId xmlns:a16="http://schemas.microsoft.com/office/drawing/2014/main" id="{EB32F1B1-92CC-6E47-8A18-FBD60440FA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61102" y="0"/>
            <a:ext cx="6130900" cy="6858000"/>
          </a:xfrm>
          <a:pattFill prst="pct9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7" name="Tekstin taustaväri">
            <a:extLst>
              <a:ext uri="{FF2B5EF4-FFF2-40B4-BE49-F238E27FC236}">
                <a16:creationId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1" y="0"/>
            <a:ext cx="607165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800000"/>
            <a:ext cx="5220000" cy="2387600"/>
          </a:xfrm>
        </p:spPr>
        <p:txBody>
          <a:bodyPr anchor="b" anchorCtr="0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12" y="4320000"/>
            <a:ext cx="5220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6026744"/>
            <a:ext cx="1296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23.9.2024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72000" y="6026743"/>
            <a:ext cx="38400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Nimi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4002" y="504000"/>
            <a:ext cx="3622956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426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023BF53-1DC5-094C-A3D3-8B787ABE4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80D270C-7447-9B43-BF0E-891DF8276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7183472"/>
      </p:ext>
    </p:extLst>
  </p:cSld>
  <p:clrMapOvr>
    <a:masterClrMapping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6061A0D-CC9F-6240-AA6D-3AC8E9EE8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99" y="504000"/>
            <a:ext cx="4320000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172E7B9-5049-1A4C-B842-9BC585C29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0000" y="503999"/>
            <a:ext cx="6480000" cy="5364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077EB74-AFAB-AB41-B32F-E1F631B1F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3999" y="2160000"/>
            <a:ext cx="4320000" cy="374400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0A5BDFD-AD3C-3448-8009-09A5D52B1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0925131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FA6FC8-3666-5946-9C18-E5D459CE6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99" y="504000"/>
            <a:ext cx="5040000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0B233B5-4633-2D41-89B1-24D075B6A8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3999" y="2160000"/>
            <a:ext cx="5040000" cy="374400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29A05BC-2CAA-1342-BE66-F55EF95EB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  <p:sp>
        <p:nvSpPr>
          <p:cNvPr id="8" name="Kuvan paikkamerkki 5">
            <a:extLst>
              <a:ext uri="{FF2B5EF4-FFF2-40B4-BE49-F238E27FC236}">
                <a16:creationId xmlns:a16="http://schemas.microsoft.com/office/drawing/2014/main" id="{92604AAA-D3E4-1A42-8F46-C8D92773FF7F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066532" y="-15764"/>
            <a:ext cx="6125469" cy="687376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69382976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34A7459-EE84-C84F-9EF9-30D0313B8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35621040"/>
      </p:ext>
    </p:extLst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34A7459-EE84-C84F-9EF9-30D0313B8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31552492"/>
      </p:ext>
    </p:extLst>
  </p:cSld>
  <p:clrMapOvr>
    <a:masterClrMapping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1106F8-7F59-B944-BE59-3A9789618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B363DEF3-0DD5-BA47-B13F-1D549CD38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DE4D2F1-7DEA-E04E-A5BF-9E5E1487D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58384189"/>
      </p:ext>
    </p:extLst>
  </p:cSld>
  <p:clrMapOvr>
    <a:masterClrMapping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Pystysuora otsikko ja tek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3D2A9FCC-51C5-364F-A93C-FCC1FEA7B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2129DAA0-C274-F34D-8C89-9F49B00657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8000" y="365125"/>
            <a:ext cx="75600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D1879EF-E033-354B-A6C7-998939C85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211710" y="5587334"/>
            <a:ext cx="814137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FF4C94E2-FCB5-FB43-A6E1-0F87AD1D6E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254616" y="1022517"/>
            <a:ext cx="174678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21175"/>
      </p:ext>
    </p:extLst>
  </p:cSld>
  <p:clrMapOvr>
    <a:masterClrMapping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akan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taustaväri">
            <a:extLst>
              <a:ext uri="{FF2B5EF4-FFF2-40B4-BE49-F238E27FC236}">
                <a16:creationId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800000"/>
            <a:ext cx="9144000" cy="2387600"/>
          </a:xfrm>
        </p:spPr>
        <p:txBody>
          <a:bodyPr anchor="b" anchorCtr="0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12" y="4320000"/>
            <a:ext cx="9144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6026744"/>
            <a:ext cx="1296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E539FCD5-1A0A-4960-9B19-0D8D20650D93}" type="datetime1">
              <a:rPr lang="fi-FI" smtClean="0"/>
              <a:t>23.9.2024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8747" y="6026743"/>
            <a:ext cx="7739252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Nimi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000" y="504004"/>
            <a:ext cx="3624000" cy="504145"/>
          </a:xfrm>
          <a:prstGeom prst="rect">
            <a:avLst/>
          </a:prstGeom>
        </p:spPr>
      </p:pic>
      <p:pic>
        <p:nvPicPr>
          <p:cNvPr id="9" name="Patterni">
            <a:extLst>
              <a:ext uri="{FF2B5EF4-FFF2-40B4-BE49-F238E27FC236}">
                <a16:creationId xmlns:a16="http://schemas.microsoft.com/office/drawing/2014/main" id="{01438F34-3BCE-AA48-8D72-4C2A89565E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32003" y="0"/>
            <a:ext cx="2159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44045"/>
      </p:ext>
    </p:extLst>
  </p:cSld>
  <p:clrMapOvr>
    <a:masterClrMapping/>
  </p:clrMapOvr>
  <p:hf sldNum="0"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128" y="273423"/>
            <a:ext cx="10971249" cy="114463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991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128" y="1603964"/>
            <a:ext cx="10971249" cy="397681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095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_vari_0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4FDA7807-8F90-6043-B36B-C98BEB406A1A}"/>
              </a:ext>
            </a:extLst>
          </p:cNvPr>
          <p:cNvSpPr>
            <a:spLocks/>
          </p:cNvSpPr>
          <p:nvPr userDrawn="1"/>
        </p:nvSpPr>
        <p:spPr>
          <a:xfrm>
            <a:off x="6061102" y="0"/>
            <a:ext cx="6130900" cy="6858000"/>
          </a:xfrm>
          <a:prstGeom prst="rect">
            <a:avLst/>
          </a:prstGeom>
          <a:blipFill dpi="0" rotWithShape="1">
            <a:blip r:embed="rId2"/>
            <a:srcRect/>
            <a:tile tx="0" ty="0" sx="57000" sy="57000" flip="none" algn="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pic>
        <p:nvPicPr>
          <p:cNvPr id="11" name="Patterni">
            <a:extLst>
              <a:ext uri="{FF2B5EF4-FFF2-40B4-BE49-F238E27FC236}">
                <a16:creationId xmlns:a16="http://schemas.microsoft.com/office/drawing/2014/main" id="{66E8222C-69DF-AB41-85D0-F6B09C462C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61101" y="0"/>
            <a:ext cx="2160000" cy="6859020"/>
          </a:xfrm>
          <a:prstGeom prst="rect">
            <a:avLst/>
          </a:prstGeom>
        </p:spPr>
      </p:pic>
      <p:sp>
        <p:nvSpPr>
          <p:cNvPr id="7" name="Tekstin taustaväri">
            <a:extLst>
              <a:ext uri="{FF2B5EF4-FFF2-40B4-BE49-F238E27FC236}">
                <a16:creationId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1" y="0"/>
            <a:ext cx="607165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800000"/>
            <a:ext cx="5220000" cy="2387600"/>
          </a:xfrm>
        </p:spPr>
        <p:txBody>
          <a:bodyPr anchor="b" anchorCtr="0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12" y="4320000"/>
            <a:ext cx="5220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6026744"/>
            <a:ext cx="1296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23.9.2024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72000" y="6026743"/>
            <a:ext cx="38400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Nimi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4001" y="503999"/>
            <a:ext cx="2701844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20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_vari_02_vaihdettava_kuv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11">
            <a:extLst>
              <a:ext uri="{FF2B5EF4-FFF2-40B4-BE49-F238E27FC236}">
                <a16:creationId xmlns:a16="http://schemas.microsoft.com/office/drawing/2014/main" id="{B95B4754-AD77-014E-894F-8E16B5B0D8E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61102" y="0"/>
            <a:ext cx="6130900" cy="6858000"/>
          </a:xfrm>
          <a:pattFill prst="pct90">
            <a:fgClr>
              <a:schemeClr val="accent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7" name="Tekstin taustaväri">
            <a:extLst>
              <a:ext uri="{FF2B5EF4-FFF2-40B4-BE49-F238E27FC236}">
                <a16:creationId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1" y="0"/>
            <a:ext cx="607165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800000"/>
            <a:ext cx="5220000" cy="2387600"/>
          </a:xfrm>
        </p:spPr>
        <p:txBody>
          <a:bodyPr anchor="b" anchorCtr="0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12" y="4320000"/>
            <a:ext cx="5220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6026744"/>
            <a:ext cx="1296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23.9.2024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72000" y="6026743"/>
            <a:ext cx="38400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Nimi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000" y="503999"/>
            <a:ext cx="2761715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96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_vari_0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0CA76E93-B1FC-EC47-9F63-8E678F6D8698}"/>
              </a:ext>
            </a:extLst>
          </p:cNvPr>
          <p:cNvSpPr/>
          <p:nvPr userDrawn="1"/>
        </p:nvSpPr>
        <p:spPr>
          <a:xfrm>
            <a:off x="6061102" y="0"/>
            <a:ext cx="6130900" cy="6858000"/>
          </a:xfrm>
          <a:prstGeom prst="rect">
            <a:avLst/>
          </a:prstGeom>
          <a:blipFill dpi="0" rotWithShape="1">
            <a:blip r:embed="rId2"/>
            <a:srcRect/>
            <a:tile tx="0" ty="0" sx="57000" sy="57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pic>
        <p:nvPicPr>
          <p:cNvPr id="11" name="Patterni">
            <a:extLst>
              <a:ext uri="{FF2B5EF4-FFF2-40B4-BE49-F238E27FC236}">
                <a16:creationId xmlns:a16="http://schemas.microsoft.com/office/drawing/2014/main" id="{1026C0C3-E1BB-DE42-9014-3A2D15AC22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61101" y="0"/>
            <a:ext cx="2160000" cy="6859020"/>
          </a:xfrm>
          <a:prstGeom prst="rect">
            <a:avLst/>
          </a:prstGeom>
        </p:spPr>
      </p:pic>
      <p:sp>
        <p:nvSpPr>
          <p:cNvPr id="7" name="Tekstin taustaväri">
            <a:extLst>
              <a:ext uri="{FF2B5EF4-FFF2-40B4-BE49-F238E27FC236}">
                <a16:creationId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1" y="0"/>
            <a:ext cx="607165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800000"/>
            <a:ext cx="5220000" cy="2387600"/>
          </a:xfrm>
        </p:spPr>
        <p:txBody>
          <a:bodyPr anchor="b" anchorCtr="0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12" y="4320000"/>
            <a:ext cx="5220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6026744"/>
            <a:ext cx="1296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23.9.2024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72000" y="6026743"/>
            <a:ext cx="38400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Nimi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4001" y="504004"/>
            <a:ext cx="2788929" cy="50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20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_vari_03_vaihdettava_kuv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11">
            <a:extLst>
              <a:ext uri="{FF2B5EF4-FFF2-40B4-BE49-F238E27FC236}">
                <a16:creationId xmlns:a16="http://schemas.microsoft.com/office/drawing/2014/main" id="{C53A3FB5-B917-1B47-BCB6-C18A4F0FC1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61102" y="0"/>
            <a:ext cx="6130900" cy="6858000"/>
          </a:xfrm>
          <a:pattFill prst="pct90">
            <a:fgClr>
              <a:schemeClr val="accent3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7" name="Tekstin taustaväri">
            <a:extLst>
              <a:ext uri="{FF2B5EF4-FFF2-40B4-BE49-F238E27FC236}">
                <a16:creationId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1" y="0"/>
            <a:ext cx="607165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800000"/>
            <a:ext cx="5220000" cy="2387600"/>
          </a:xfrm>
        </p:spPr>
        <p:txBody>
          <a:bodyPr anchor="b" anchorCtr="0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12" y="4320000"/>
            <a:ext cx="5220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6026744"/>
            <a:ext cx="1296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23.9.2024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72000" y="6026743"/>
            <a:ext cx="38400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Nimi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000" y="504004"/>
            <a:ext cx="3624000" cy="50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95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_vari_0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8C08878E-F531-6E49-8D14-C6A0A78E8FA1}"/>
              </a:ext>
            </a:extLst>
          </p:cNvPr>
          <p:cNvSpPr>
            <a:spLocks/>
          </p:cNvSpPr>
          <p:nvPr userDrawn="1"/>
        </p:nvSpPr>
        <p:spPr>
          <a:xfrm>
            <a:off x="6061102" y="0"/>
            <a:ext cx="6130900" cy="6858000"/>
          </a:xfrm>
          <a:prstGeom prst="rect">
            <a:avLst/>
          </a:prstGeom>
          <a:blipFill dpi="0" rotWithShape="0">
            <a:blip r:embed="rId2"/>
            <a:srcRect/>
            <a:tile tx="0" ty="0" sx="57000" sy="57000" flip="none" algn="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pic>
        <p:nvPicPr>
          <p:cNvPr id="11" name="Patterni">
            <a:extLst>
              <a:ext uri="{FF2B5EF4-FFF2-40B4-BE49-F238E27FC236}">
                <a16:creationId xmlns:a16="http://schemas.microsoft.com/office/drawing/2014/main" id="{E102D793-BC9C-654A-BDB4-37C396A94E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61101" y="0"/>
            <a:ext cx="2160000" cy="6859020"/>
          </a:xfrm>
          <a:prstGeom prst="rect">
            <a:avLst/>
          </a:prstGeom>
        </p:spPr>
      </p:pic>
      <p:sp>
        <p:nvSpPr>
          <p:cNvPr id="7" name="Tekstin taustaväri">
            <a:extLst>
              <a:ext uri="{FF2B5EF4-FFF2-40B4-BE49-F238E27FC236}">
                <a16:creationId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1" y="0"/>
            <a:ext cx="607165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800000"/>
            <a:ext cx="5220000" cy="2387600"/>
          </a:xfrm>
        </p:spPr>
        <p:txBody>
          <a:bodyPr anchor="b" anchorCtr="0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12" y="4320000"/>
            <a:ext cx="5220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6026744"/>
            <a:ext cx="1296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23.9.2024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72000" y="6026743"/>
            <a:ext cx="38400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Nimi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4000" y="504004"/>
            <a:ext cx="3624000" cy="50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71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_vari_04_vaihdettava_kuv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11">
            <a:extLst>
              <a:ext uri="{FF2B5EF4-FFF2-40B4-BE49-F238E27FC236}">
                <a16:creationId xmlns:a16="http://schemas.microsoft.com/office/drawing/2014/main" id="{16BD1366-5B4D-0A44-817E-EAB6F9A7E7A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61102" y="0"/>
            <a:ext cx="6130900" cy="6858000"/>
          </a:xfrm>
          <a:pattFill prst="pct90">
            <a:fgClr>
              <a:schemeClr val="accent4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7" name="Tekstin taustaväri">
            <a:extLst>
              <a:ext uri="{FF2B5EF4-FFF2-40B4-BE49-F238E27FC236}">
                <a16:creationId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1" y="0"/>
            <a:ext cx="607165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800000"/>
            <a:ext cx="5220000" cy="2387600"/>
          </a:xfrm>
        </p:spPr>
        <p:txBody>
          <a:bodyPr anchor="b" anchorCtr="0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12" y="4320000"/>
            <a:ext cx="5220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6026744"/>
            <a:ext cx="1296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23.9.2024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72000" y="6026743"/>
            <a:ext cx="38400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Nimi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000" y="504004"/>
            <a:ext cx="3624000" cy="50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10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_vari_0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>
            <a:extLst>
              <a:ext uri="{FF2B5EF4-FFF2-40B4-BE49-F238E27FC236}">
                <a16:creationId xmlns:a16="http://schemas.microsoft.com/office/drawing/2014/main" id="{40F591B0-4E4C-194E-8404-6E35A9F466AA}"/>
              </a:ext>
            </a:extLst>
          </p:cNvPr>
          <p:cNvSpPr/>
          <p:nvPr userDrawn="1"/>
        </p:nvSpPr>
        <p:spPr>
          <a:xfrm>
            <a:off x="6061102" y="0"/>
            <a:ext cx="6130900" cy="6858000"/>
          </a:xfrm>
          <a:prstGeom prst="rect">
            <a:avLst/>
          </a:prstGeom>
          <a:blipFill dpi="0" rotWithShape="1">
            <a:blip r:embed="rId2"/>
            <a:srcRect/>
            <a:tile tx="215900" ty="-19050" sx="55000" sy="55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pic>
        <p:nvPicPr>
          <p:cNvPr id="12" name="Patterni">
            <a:extLst>
              <a:ext uri="{FF2B5EF4-FFF2-40B4-BE49-F238E27FC236}">
                <a16:creationId xmlns:a16="http://schemas.microsoft.com/office/drawing/2014/main" id="{78331BA9-064F-354A-A047-0AF066A52A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61101" y="0"/>
            <a:ext cx="2160000" cy="6859020"/>
          </a:xfrm>
          <a:prstGeom prst="rect">
            <a:avLst/>
          </a:prstGeom>
        </p:spPr>
      </p:pic>
      <p:sp>
        <p:nvSpPr>
          <p:cNvPr id="7" name="Tekstin taustaväri">
            <a:extLst>
              <a:ext uri="{FF2B5EF4-FFF2-40B4-BE49-F238E27FC236}">
                <a16:creationId xmlns:a16="http://schemas.microsoft.com/office/drawing/2014/main" id="{A061B61F-278B-0143-85FA-9C716E069CE0}"/>
              </a:ext>
            </a:extLst>
          </p:cNvPr>
          <p:cNvSpPr/>
          <p:nvPr userDrawn="1"/>
        </p:nvSpPr>
        <p:spPr>
          <a:xfrm>
            <a:off x="1" y="0"/>
            <a:ext cx="6071659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800000"/>
            <a:ext cx="5220000" cy="2387600"/>
          </a:xfrm>
        </p:spPr>
        <p:txBody>
          <a:bodyPr anchor="b" anchorCtr="0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12" y="4320000"/>
            <a:ext cx="5220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6026744"/>
            <a:ext cx="1296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23.9.2024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72000" y="6026743"/>
            <a:ext cx="38400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Nimi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4000" y="504004"/>
            <a:ext cx="3624000" cy="50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50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90B6F790-057D-784A-9CB2-979D89E51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65129"/>
            <a:ext cx="111600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FCD46ED-2A86-484D-B7D1-49D1011837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00" y="1825625"/>
            <a:ext cx="11160000" cy="410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5F1E16D-A262-DF4D-A3E1-C8A4054B2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72002" y="6173479"/>
            <a:ext cx="8141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3BE8AB2-9B50-D544-A2BB-62673476E5E9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127E30D-647A-BE42-8CD4-1C75FA6664EB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432019" y="6120000"/>
            <a:ext cx="3105389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0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72" r:id="rId3"/>
    <p:sldLayoutId id="2147483677" r:id="rId4"/>
    <p:sldLayoutId id="2147483673" r:id="rId5"/>
    <p:sldLayoutId id="2147483678" r:id="rId6"/>
    <p:sldLayoutId id="2147483674" r:id="rId7"/>
    <p:sldLayoutId id="2147483679" r:id="rId8"/>
    <p:sldLayoutId id="2147483675" r:id="rId9"/>
    <p:sldLayoutId id="2147483680" r:id="rId10"/>
    <p:sldLayoutId id="2147483661" r:id="rId11"/>
    <p:sldLayoutId id="2147483666" r:id="rId12"/>
    <p:sldLayoutId id="2147483667" r:id="rId13"/>
    <p:sldLayoutId id="2147483668" r:id="rId14"/>
    <p:sldLayoutId id="2147483669" r:id="rId15"/>
    <p:sldLayoutId id="2147483660" r:id="rId16"/>
    <p:sldLayoutId id="2147483670" r:id="rId17"/>
    <p:sldLayoutId id="2147483650" r:id="rId18"/>
    <p:sldLayoutId id="2147483652" r:id="rId19"/>
    <p:sldLayoutId id="2147483654" r:id="rId20"/>
    <p:sldLayoutId id="2147483656" r:id="rId21"/>
    <p:sldLayoutId id="2147483657" r:id="rId22"/>
    <p:sldLayoutId id="2147483655" r:id="rId23"/>
    <p:sldLayoutId id="2147483681" r:id="rId24"/>
    <p:sldLayoutId id="2147483658" r:id="rId25"/>
    <p:sldLayoutId id="2147483659" r:id="rId26"/>
    <p:sldLayoutId id="2147483671" r:id="rId27"/>
    <p:sldLayoutId id="2147483683" r:id="rId28"/>
  </p:sldLayoutIdLst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094195"/>
            <a:ext cx="5817000" cy="1825834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Model Types and Systems </a:t>
            </a:r>
            <a:br>
              <a:rPr lang="en-US" sz="4000" dirty="0"/>
            </a:br>
            <a:r>
              <a:rPr lang="en-US" sz="4000" dirty="0"/>
              <a:t>for AQ forecasting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8FFDC656-A4E2-4FA0-9829-E5C666F112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 err="1"/>
              <a:t>M.Sofiev</a:t>
            </a:r>
            <a:endParaRPr lang="en-US" dirty="0"/>
          </a:p>
          <a:p>
            <a:r>
              <a:rPr lang="en-US" dirty="0"/>
              <a:t>with material of</a:t>
            </a:r>
          </a:p>
          <a:p>
            <a:r>
              <a:rPr lang="en-US" dirty="0" err="1"/>
              <a:t>A.Uppstu</a:t>
            </a:r>
            <a:r>
              <a:rPr lang="en-US" dirty="0"/>
              <a:t>, </a:t>
            </a:r>
            <a:r>
              <a:rPr lang="en-US" dirty="0" err="1"/>
              <a:t>R.Hanninen</a:t>
            </a:r>
            <a:r>
              <a:rPr lang="en-US" dirty="0"/>
              <a:t>, </a:t>
            </a:r>
            <a:r>
              <a:rPr lang="en-US" dirty="0" err="1"/>
              <a:t>R.Kouznetsov</a:t>
            </a:r>
            <a:r>
              <a:rPr lang="en-US"/>
              <a:t>, SILAM </a:t>
            </a:r>
            <a:r>
              <a:rPr lang="en-US" dirty="0"/>
              <a:t>team</a:t>
            </a:r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056816" y="6173791"/>
            <a:ext cx="611187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13649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9F596F-68E3-CC30-3DEB-4999C8472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10</a:t>
            </a:fld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D2F970-5C95-C649-AE5A-CB88E5975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152" y="1069209"/>
            <a:ext cx="8613191" cy="404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7BC53253-6CDC-EACA-8501-FF8350318E95}"/>
              </a:ext>
            </a:extLst>
          </p:cNvPr>
          <p:cNvSpPr txBox="1">
            <a:spLocks noChangeArrowheads="1"/>
          </p:cNvSpPr>
          <p:nvPr/>
        </p:nvSpPr>
        <p:spPr>
          <a:xfrm>
            <a:off x="1775246" y="115888"/>
            <a:ext cx="6480994" cy="57626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 anchorCtr="0">
            <a:normAutofit fontScale="85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pt-PT">
                <a:solidFill>
                  <a:schemeClr val="accent1"/>
                </a:solidFill>
              </a:rPr>
              <a:t>Fire data for emission: IS4FIRES</a:t>
            </a:r>
            <a:endParaRPr lang="en-GB" altLang="pt-PT" sz="3325" dirty="0">
              <a:solidFill>
                <a:schemeClr val="accent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E3F297-52BB-A1F1-100B-1740838032B9}"/>
              </a:ext>
            </a:extLst>
          </p:cNvPr>
          <p:cNvSpPr txBox="1"/>
          <p:nvPr/>
        </p:nvSpPr>
        <p:spPr>
          <a:xfrm>
            <a:off x="8730777" y="1041854"/>
            <a:ext cx="2208509" cy="376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847" b="1" dirty="0">
                <a:solidFill>
                  <a:srgbClr val="92D050"/>
                </a:solidFill>
              </a:rPr>
              <a:t>is4fires.fmi.fi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6CD6892A-D39E-5973-59C4-11950A233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167" y="1845329"/>
            <a:ext cx="7346174" cy="4759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6474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B9DA6-8B4C-4CE9-B29C-2EF308D8639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72621" y="201955"/>
            <a:ext cx="8228763" cy="583575"/>
          </a:xfrm>
        </p:spPr>
        <p:txBody>
          <a:bodyPr/>
          <a:lstStyle/>
          <a:p>
            <a:pPr lvl="0"/>
            <a:r>
              <a:rPr lang="en-US" sz="2540" b="1" dirty="0"/>
              <a:t>New dust emission model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00FBA4-A8F7-4898-A2A4-74265581D3C5}"/>
              </a:ext>
            </a:extLst>
          </p:cNvPr>
          <p:cNvSpPr txBox="1"/>
          <p:nvPr/>
        </p:nvSpPr>
        <p:spPr>
          <a:xfrm>
            <a:off x="2666954" y="2797597"/>
            <a:ext cx="7426730" cy="323270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hangingPunct="0"/>
            <a:r>
              <a:rPr lang="en-US" sz="1633" dirty="0">
                <a:latin typeface="Liberation Sans" pitchFamily="18"/>
                <a:ea typeface="Noto Sans CJK SC" pitchFamily="2"/>
                <a:cs typeface="Lohit Devanagari" pitchFamily="2"/>
              </a:rPr>
              <a:t>Dust emission ~ (v</a:t>
            </a:r>
            <a:r>
              <a:rPr lang="en-US" sz="1633" baseline="-33000" dirty="0">
                <a:latin typeface="Liberation Sans" pitchFamily="18"/>
                <a:ea typeface="Noto Sans CJK SC" pitchFamily="2"/>
                <a:cs typeface="Lohit Devanagari" pitchFamily="2"/>
              </a:rPr>
              <a:t>10m</a:t>
            </a:r>
            <a:r>
              <a:rPr lang="en-US" sz="1633" dirty="0">
                <a:latin typeface="Liberation Sans" pitchFamily="18"/>
                <a:ea typeface="Noto Sans CJK SC" pitchFamily="2"/>
                <a:cs typeface="Lohit Devanagari" pitchFamily="2"/>
              </a:rPr>
              <a:t>– v</a:t>
            </a:r>
            <a:r>
              <a:rPr lang="en-US" sz="1633" baseline="-33000" dirty="0">
                <a:latin typeface="Liberation Sans" pitchFamily="18"/>
                <a:ea typeface="Noto Sans CJK SC" pitchFamily="2"/>
                <a:cs typeface="Lohit Devanagari" pitchFamily="2"/>
              </a:rPr>
              <a:t>0</a:t>
            </a:r>
            <a:r>
              <a:rPr lang="en-US" sz="1633" dirty="0">
                <a:latin typeface="Liberation Sans" pitchFamily="18"/>
                <a:ea typeface="Noto Sans CJK SC" pitchFamily="2"/>
                <a:cs typeface="Lohit Devanagari" pitchFamily="2"/>
              </a:rPr>
              <a:t>)</a:t>
            </a:r>
            <a:r>
              <a:rPr lang="en-US" sz="1633" baseline="33000" dirty="0">
                <a:latin typeface="Liberation Sans" pitchFamily="18"/>
                <a:ea typeface="Noto Sans CJK SC" pitchFamily="2"/>
                <a:cs typeface="Lohit Devanagari" pitchFamily="2"/>
              </a:rPr>
              <a:t>3 </a:t>
            </a:r>
            <a:r>
              <a:rPr lang="en-US" sz="1633" dirty="0">
                <a:latin typeface="Liberation Sans" pitchFamily="18"/>
                <a:ea typeface="Noto Sans CJK SC" pitchFamily="2"/>
                <a:cs typeface="Lohit Devanagari" pitchFamily="2"/>
              </a:rPr>
              <a:t>• </a:t>
            </a:r>
            <a:r>
              <a:rPr lang="en-US" sz="1633" dirty="0" err="1">
                <a:latin typeface="Liberation Sans" pitchFamily="18"/>
                <a:ea typeface="Noto Sans CJK SC" pitchFamily="2"/>
                <a:cs typeface="Lohit Devanagari" pitchFamily="2"/>
              </a:rPr>
              <a:t>bare_land_fraction</a:t>
            </a:r>
            <a:r>
              <a:rPr lang="en-US" sz="1633" dirty="0">
                <a:latin typeface="Liberation Sans" pitchFamily="18"/>
                <a:ea typeface="Noto Sans CJK SC" pitchFamily="2"/>
                <a:cs typeface="Lohit Devanagari" pitchFamily="2"/>
              </a:rPr>
              <a:t> / ln(roughness),    v</a:t>
            </a:r>
            <a:r>
              <a:rPr lang="en-US" sz="1633" baseline="-33000" dirty="0">
                <a:latin typeface="Liberation Sans" pitchFamily="18"/>
                <a:ea typeface="Noto Sans CJK SC" pitchFamily="2"/>
                <a:cs typeface="Lohit Devanagari" pitchFamily="2"/>
              </a:rPr>
              <a:t>0</a:t>
            </a:r>
            <a:r>
              <a:rPr lang="en-US" sz="1633" dirty="0">
                <a:latin typeface="Liberation Sans" pitchFamily="18"/>
                <a:ea typeface="Noto Sans CJK SC" pitchFamily="2"/>
                <a:cs typeface="Lohit Devanagari" pitchFamily="2"/>
              </a:rPr>
              <a:t> = 4.1 m/s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11E0EB-95A9-46EB-BC18-DE1D21027E9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44486" t="30828" r="26482" b="17564"/>
          <a:stretch>
            <a:fillRect/>
          </a:stretch>
        </p:blipFill>
        <p:spPr>
          <a:xfrm>
            <a:off x="1547002" y="3977942"/>
            <a:ext cx="1824768" cy="1824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9DB96F-78D9-4169-849F-4B7EDAF4580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46301" t="29214" r="29203" b="27237"/>
          <a:stretch>
            <a:fillRect/>
          </a:stretch>
        </p:blipFill>
        <p:spPr>
          <a:xfrm>
            <a:off x="3412728" y="3979139"/>
            <a:ext cx="1824768" cy="18247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31577C-D1AE-4C36-A8AD-0D23F33CAFDA}"/>
              </a:ext>
            </a:extLst>
          </p:cNvPr>
          <p:cNvSpPr txBox="1"/>
          <p:nvPr/>
        </p:nvSpPr>
        <p:spPr>
          <a:xfrm>
            <a:off x="2084975" y="3264157"/>
            <a:ext cx="3237508" cy="564106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algn="ctr" hangingPunct="0"/>
            <a:r>
              <a:rPr lang="en-US" sz="1633" dirty="0">
                <a:latin typeface="Liberation Sans" pitchFamily="18"/>
                <a:ea typeface="Noto Sans CJK SC" pitchFamily="2"/>
                <a:cs typeface="Lohit Devanagari" pitchFamily="2"/>
              </a:rPr>
              <a:t>Significantly improved correlation</a:t>
            </a:r>
          </a:p>
          <a:p>
            <a:pPr algn="ctr" hangingPunct="0"/>
            <a:r>
              <a:rPr lang="en-US" sz="1633" dirty="0">
                <a:latin typeface="Liberation Sans" pitchFamily="18"/>
                <a:ea typeface="Noto Sans CJK SC" pitchFamily="2"/>
                <a:cs typeface="Lohit Devanagari" pitchFamily="2"/>
              </a:rPr>
              <a:t>with AERONET AOD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BA2E52-47BE-479E-9B60-753CA817910F}"/>
              </a:ext>
            </a:extLst>
          </p:cNvPr>
          <p:cNvSpPr txBox="1"/>
          <p:nvPr/>
        </p:nvSpPr>
        <p:spPr>
          <a:xfrm>
            <a:off x="2071957" y="5885711"/>
            <a:ext cx="1072811" cy="323270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hangingPunct="0"/>
            <a:r>
              <a:rPr lang="en-US" sz="1633">
                <a:latin typeface="Liberation Sans" pitchFamily="18"/>
                <a:ea typeface="Noto Sans CJK SC" pitchFamily="2"/>
                <a:cs typeface="Lohit Devanagari" pitchFamily="2"/>
              </a:rPr>
              <a:t>old model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3DEADC-300D-4EA7-8598-D4744FCF469B}"/>
              </a:ext>
            </a:extLst>
          </p:cNvPr>
          <p:cNvSpPr txBox="1"/>
          <p:nvPr/>
        </p:nvSpPr>
        <p:spPr>
          <a:xfrm>
            <a:off x="3822734" y="5910838"/>
            <a:ext cx="1177520" cy="323270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algn="ctr" hangingPunct="0"/>
            <a:r>
              <a:rPr lang="en-US" sz="1633" dirty="0">
                <a:latin typeface="Liberation Sans" pitchFamily="18"/>
                <a:ea typeface="Noto Sans CJK SC" pitchFamily="2"/>
                <a:cs typeface="Lohit Devanagari" pitchFamily="2"/>
              </a:rPr>
              <a:t>new 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F51CD4-79A4-4BA0-863A-2B246124D922}"/>
              </a:ext>
            </a:extLst>
          </p:cNvPr>
          <p:cNvSpPr txBox="1"/>
          <p:nvPr/>
        </p:nvSpPr>
        <p:spPr>
          <a:xfrm>
            <a:off x="5960688" y="3140336"/>
            <a:ext cx="3819589" cy="564106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hangingPunct="0"/>
            <a:r>
              <a:rPr lang="en-US" sz="1633" dirty="0">
                <a:latin typeface="Liberation Sans" pitchFamily="18"/>
                <a:ea typeface="Noto Sans CJK SC" pitchFamily="2"/>
                <a:cs typeface="Lohit Devanagari" pitchFamily="2"/>
              </a:rPr>
              <a:t>Soil moisture, leaf area index and snow</a:t>
            </a:r>
          </a:p>
          <a:p>
            <a:pPr hangingPunct="0"/>
            <a:r>
              <a:rPr lang="en-US" sz="1633" dirty="0">
                <a:latin typeface="Liberation Sans" pitchFamily="18"/>
                <a:ea typeface="Noto Sans CJK SC" pitchFamily="2"/>
                <a:cs typeface="Lohit Devanagari" pitchFamily="2"/>
              </a:rPr>
              <a:t>depth are used to turn off the emission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C85ACB-53DF-40D9-960C-434E6ECBC65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27252" t="56630" r="19224" b="30460"/>
          <a:stretch>
            <a:fillRect/>
          </a:stretch>
        </p:blipFill>
        <p:spPr>
          <a:xfrm>
            <a:off x="1939049" y="6217487"/>
            <a:ext cx="3317433" cy="49766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9F5BEE3-3F6F-4B23-8CC5-00337751CE28}"/>
              </a:ext>
            </a:extLst>
          </p:cNvPr>
          <p:cNvSpPr txBox="1">
            <a:spLocks/>
          </p:cNvSpPr>
          <p:nvPr/>
        </p:nvSpPr>
        <p:spPr>
          <a:xfrm>
            <a:off x="1902000" y="785527"/>
            <a:ext cx="8370000" cy="4932674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first dust source: ~2015</a:t>
            </a:r>
          </a:p>
          <a:p>
            <a:pPr lvl="1"/>
            <a:r>
              <a:rPr lang="en-US" dirty="0"/>
              <a:t>based on theoretical considerations, revised consensus parameterizations</a:t>
            </a:r>
          </a:p>
          <a:p>
            <a:pPr lvl="1"/>
            <a:r>
              <a:rPr lang="en-US" dirty="0"/>
              <a:t>problems related to data quality: sensitive to small variations of input parameters or data inaccuracies</a:t>
            </a:r>
          </a:p>
          <a:p>
            <a:r>
              <a:rPr lang="en-US" dirty="0"/>
              <a:t>New source is largely empirical, succeeds several features of the initial source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3151BB-250B-43BD-BF33-2835B178BF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5156" y="3851485"/>
            <a:ext cx="5389546" cy="2034226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449843DB-4EDA-4234-ABD3-6EC8230FC287}"/>
              </a:ext>
            </a:extLst>
          </p:cNvPr>
          <p:cNvSpPr/>
          <p:nvPr/>
        </p:nvSpPr>
        <p:spPr>
          <a:xfrm>
            <a:off x="9540383" y="3883128"/>
            <a:ext cx="459250" cy="2083027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5929D9E-855F-4629-AF4F-12D8D2625856}"/>
              </a:ext>
            </a:extLst>
          </p:cNvPr>
          <p:cNvSpPr/>
          <p:nvPr/>
        </p:nvSpPr>
        <p:spPr>
          <a:xfrm>
            <a:off x="10309660" y="5552010"/>
            <a:ext cx="355042" cy="31323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1DD182-435A-4640-B602-9EA7A04321CA}"/>
              </a:ext>
            </a:extLst>
          </p:cNvPr>
          <p:cNvSpPr txBox="1"/>
          <p:nvPr/>
        </p:nvSpPr>
        <p:spPr>
          <a:xfrm>
            <a:off x="6336632" y="5929435"/>
            <a:ext cx="3433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SDS-WAS evaluation, Oct 2021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9E04F4-3EA5-E3BB-C27F-4DC6E8329A0C}"/>
              </a:ext>
            </a:extLst>
          </p:cNvPr>
          <p:cNvSpPr txBox="1"/>
          <p:nvPr/>
        </p:nvSpPr>
        <p:spPr>
          <a:xfrm>
            <a:off x="5906943" y="6325709"/>
            <a:ext cx="45802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  <a:latin typeface="inherit"/>
              </a:rPr>
              <a:t>Sand and Dust Storm Warning Advisory and Assessment System (SDS-WAS)</a:t>
            </a:r>
            <a:endParaRPr lang="en-US" sz="10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/>
          <p:nvPr/>
        </p:nvPicPr>
        <p:blipFill>
          <a:blip r:embed="rId2"/>
          <a:stretch/>
        </p:blipFill>
        <p:spPr>
          <a:xfrm>
            <a:off x="4758490" y="1715337"/>
            <a:ext cx="5225472" cy="2181688"/>
          </a:xfrm>
          <a:prstGeom prst="rect">
            <a:avLst/>
          </a:prstGeom>
          <a:ln>
            <a:noFill/>
          </a:ln>
        </p:spPr>
      </p:pic>
      <p:pic>
        <p:nvPicPr>
          <p:cNvPr id="45" name="Picture 44"/>
          <p:cNvPicPr/>
          <p:nvPr/>
        </p:nvPicPr>
        <p:blipFill>
          <a:blip r:embed="rId3"/>
          <a:stretch/>
        </p:blipFill>
        <p:spPr>
          <a:xfrm>
            <a:off x="5919707" y="4074015"/>
            <a:ext cx="3937881" cy="1592264"/>
          </a:xfrm>
          <a:prstGeom prst="rect">
            <a:avLst/>
          </a:prstGeom>
          <a:ln>
            <a:noFill/>
          </a:ln>
        </p:spPr>
      </p:pic>
      <p:sp>
        <p:nvSpPr>
          <p:cNvPr id="46" name="TextShape 1"/>
          <p:cNvSpPr txBox="1"/>
          <p:nvPr/>
        </p:nvSpPr>
        <p:spPr>
          <a:xfrm>
            <a:off x="1938395" y="908092"/>
            <a:ext cx="8228437" cy="85850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903" b="1" spc="-1" dirty="0">
                <a:latin typeface="Arial"/>
              </a:rPr>
              <a:t>Background: Simulated and retrieved NO2</a:t>
            </a:r>
          </a:p>
        </p:txBody>
      </p:sp>
      <p:sp>
        <p:nvSpPr>
          <p:cNvPr id="47" name="TextShape 2"/>
          <p:cNvSpPr txBox="1"/>
          <p:nvPr/>
        </p:nvSpPr>
        <p:spPr>
          <a:xfrm>
            <a:off x="1689236" y="4408078"/>
            <a:ext cx="4230471" cy="3047702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pPr algn="ctr"/>
            <a:r>
              <a:rPr lang="en-US" sz="1633" spc="-1">
                <a:latin typeface="Arial"/>
              </a:rPr>
              <a:t>TROPOMI retrieved NO2 columns for weekdays and weekends in the period April 15 to September 30, 2018, (Ialongo, et al., 2020)</a:t>
            </a:r>
          </a:p>
        </p:txBody>
      </p:sp>
      <p:sp>
        <p:nvSpPr>
          <p:cNvPr id="48" name="TextShape 3"/>
          <p:cNvSpPr txBox="1"/>
          <p:nvPr/>
        </p:nvSpPr>
        <p:spPr>
          <a:xfrm>
            <a:off x="1689237" y="1769219"/>
            <a:ext cx="3068601" cy="5587617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pPr algn="ctr"/>
            <a:r>
              <a:rPr lang="en-US" sz="1633" spc="-1" dirty="0">
                <a:latin typeface="Arial"/>
              </a:rPr>
              <a:t>Combined NOX emission inventory from SYKE and STEAM, and simulated average surface and tropospheric NO2 concentration from the SILAM model for May to September 2015 </a:t>
            </a:r>
          </a:p>
        </p:txBody>
      </p:sp>
      <p:sp>
        <p:nvSpPr>
          <p:cNvPr id="2" name="TextShape 1">
            <a:extLst>
              <a:ext uri="{FF2B5EF4-FFF2-40B4-BE49-F238E27FC236}">
                <a16:creationId xmlns:a16="http://schemas.microsoft.com/office/drawing/2014/main" id="{961B672D-4791-6A76-8C63-F0EC40C1D2AC}"/>
              </a:ext>
            </a:extLst>
          </p:cNvPr>
          <p:cNvSpPr txBox="1"/>
          <p:nvPr/>
        </p:nvSpPr>
        <p:spPr>
          <a:xfrm>
            <a:off x="1907807" y="134"/>
            <a:ext cx="8228437" cy="85850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903" b="1" spc="-1" dirty="0">
                <a:latin typeface="Arial"/>
              </a:rPr>
              <a:t>Use case:</a:t>
            </a:r>
            <a:br>
              <a:rPr sz="1633" dirty="0"/>
            </a:br>
            <a:r>
              <a:rPr lang="en-US" sz="2903" b="1" spc="-1" dirty="0">
                <a:latin typeface="Arial"/>
              </a:rPr>
              <a:t>Emission estimation for Helsinki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Shape 1"/>
          <p:cNvSpPr txBox="1"/>
          <p:nvPr/>
        </p:nvSpPr>
        <p:spPr>
          <a:xfrm>
            <a:off x="1971702" y="546360"/>
            <a:ext cx="8228437" cy="70731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903" b="1" spc="-1" dirty="0">
                <a:latin typeface="Arial"/>
              </a:rPr>
              <a:t>Prior and posterior emissions</a:t>
            </a:r>
          </a:p>
        </p:txBody>
      </p:sp>
      <p:pic>
        <p:nvPicPr>
          <p:cNvPr id="60" name="Picture 59"/>
          <p:cNvPicPr/>
          <p:nvPr/>
        </p:nvPicPr>
        <p:blipFill>
          <a:blip r:embed="rId2"/>
          <a:stretch/>
        </p:blipFill>
        <p:spPr>
          <a:xfrm>
            <a:off x="4841760" y="1860325"/>
            <a:ext cx="2488320" cy="3245592"/>
          </a:xfrm>
          <a:prstGeom prst="rect">
            <a:avLst/>
          </a:prstGeom>
          <a:ln>
            <a:noFill/>
          </a:ln>
        </p:spPr>
      </p:pic>
      <p:pic>
        <p:nvPicPr>
          <p:cNvPr id="61" name="Picture 60"/>
          <p:cNvPicPr/>
          <p:nvPr/>
        </p:nvPicPr>
        <p:blipFill>
          <a:blip r:embed="rId3"/>
          <a:stretch/>
        </p:blipFill>
        <p:spPr>
          <a:xfrm>
            <a:off x="1986070" y="1844978"/>
            <a:ext cx="2523588" cy="3291962"/>
          </a:xfrm>
          <a:prstGeom prst="rect">
            <a:avLst/>
          </a:prstGeom>
          <a:ln>
            <a:noFill/>
          </a:ln>
        </p:spPr>
      </p:pic>
      <p:pic>
        <p:nvPicPr>
          <p:cNvPr id="62" name="Picture 61"/>
          <p:cNvPicPr/>
          <p:nvPr/>
        </p:nvPicPr>
        <p:blipFill>
          <a:blip r:embed="rId4"/>
          <a:stretch/>
        </p:blipFill>
        <p:spPr>
          <a:xfrm>
            <a:off x="7661205" y="1860325"/>
            <a:ext cx="2529465" cy="3298820"/>
          </a:xfrm>
          <a:prstGeom prst="rect">
            <a:avLst/>
          </a:prstGeom>
          <a:ln>
            <a:noFill/>
          </a:ln>
        </p:spPr>
      </p:pic>
      <p:sp>
        <p:nvSpPr>
          <p:cNvPr id="63" name="TextShape 2"/>
          <p:cNvSpPr txBox="1"/>
          <p:nvPr/>
        </p:nvSpPr>
        <p:spPr>
          <a:xfrm>
            <a:off x="3186146" y="5419080"/>
            <a:ext cx="5719870" cy="314142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r>
              <a:rPr lang="en-US" sz="1633" spc="-1">
                <a:latin typeface="Arial"/>
              </a:rPr>
              <a:t>The area for simulated observations is indicated by the circle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1FF7D-9F6E-60F8-77C9-38029C8D6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65130"/>
            <a:ext cx="11160000" cy="595838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56908-F6B8-A063-2AF8-28F8956B1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1269999"/>
            <a:ext cx="11160000" cy="4659625"/>
          </a:xfrm>
        </p:spPr>
        <p:txBody>
          <a:bodyPr/>
          <a:lstStyle/>
          <a:p>
            <a:r>
              <a:rPr lang="en-US" altLang="en-US" sz="2000" dirty="0"/>
              <a:t>Ensemble AQ forecasting: a way to improve forecasts, under some conditions.</a:t>
            </a:r>
          </a:p>
          <a:p>
            <a:r>
              <a:rPr lang="en-US" altLang="en-US" sz="2000" dirty="0"/>
              <a:t>SILAM is an example of offline global-to-local atmospheric composition and AQ model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D4E19-EEF8-7972-6071-6430A2D36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14</a:t>
            </a:fld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F6D953-EC3A-BF33-3DA4-92AEEB2346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278" t="18060" r="31111" b="52033"/>
          <a:stretch/>
        </p:blipFill>
        <p:spPr>
          <a:xfrm>
            <a:off x="1142501" y="2586566"/>
            <a:ext cx="9547775" cy="411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21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56CF164-121C-4D3A-8245-3EA63E0B1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Outline: add-ons to previous talks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872511E-162F-4366-BFB4-C34708B44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1282700"/>
            <a:ext cx="11160000" cy="4646925"/>
          </a:xfrm>
        </p:spPr>
        <p:txBody>
          <a:bodyPr/>
          <a:lstStyle/>
          <a:p>
            <a:r>
              <a:rPr lang="en-US" dirty="0"/>
              <a:t>AQ ensemble forecasting</a:t>
            </a:r>
          </a:p>
          <a:p>
            <a:r>
              <a:rPr lang="en-US" dirty="0"/>
              <a:t>AQ applications of SILAM model</a:t>
            </a:r>
          </a:p>
          <a:p>
            <a:pPr lvl="1"/>
            <a:r>
              <a:rPr lang="en-US" dirty="0"/>
              <a:t>landscape fires system IS4FIRES</a:t>
            </a:r>
          </a:p>
          <a:p>
            <a:pPr lvl="1"/>
            <a:r>
              <a:rPr lang="en-US" dirty="0"/>
              <a:t>dust forecasting in Africa</a:t>
            </a:r>
          </a:p>
          <a:p>
            <a:pPr lvl="1"/>
            <a:r>
              <a:rPr lang="en-US" dirty="0"/>
              <a:t>source inversion via data assimilation</a:t>
            </a:r>
          </a:p>
        </p:txBody>
      </p:sp>
    </p:spTree>
    <p:extLst>
      <p:ext uri="{BB962C8B-B14F-4D97-AF65-F5344CB8AC3E}">
        <p14:creationId xmlns:p14="http://schemas.microsoft.com/office/powerpoint/2010/main" val="130241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12BA1-7818-FBC6-EF44-9200D84BE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128" y="273423"/>
            <a:ext cx="10971249" cy="677935"/>
          </a:xfrm>
        </p:spPr>
        <p:txBody>
          <a:bodyPr/>
          <a:lstStyle/>
          <a:p>
            <a:r>
              <a:rPr lang="en-US" dirty="0"/>
              <a:t>Ensemble AQ forecasting</a:t>
            </a:r>
          </a:p>
        </p:txBody>
      </p:sp>
      <p:pic>
        <p:nvPicPr>
          <p:cNvPr id="4" name="Picture 2" descr="C:\Users\uppstu\Desktop\Etna_eruption.gif">
            <a:extLst>
              <a:ext uri="{FF2B5EF4-FFF2-40B4-BE49-F238E27FC236}">
                <a16:creationId xmlns:a16="http://schemas.microsoft.com/office/drawing/2014/main" id="{D7ADD72E-C85F-9495-32CE-BE4A5CD418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93" y="849971"/>
            <a:ext cx="4056074" cy="3434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388F6913-2910-4C2C-33DD-A931FB56F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6767" y="4522474"/>
            <a:ext cx="419523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20000"/>
              </a:spcAft>
              <a:buSzPct val="80000"/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Font typeface="Arial" pitchFamily="34" charset="0"/>
              <a:buChar char="…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ct val="20000"/>
              </a:spcAft>
              <a:buChar char="•"/>
              <a:defRPr sz="1400">
                <a:solidFill>
                  <a:schemeClr val="bg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har char="•"/>
              <a:defRPr sz="1400">
                <a:solidFill>
                  <a:schemeClr val="bg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har char="•"/>
              <a:defRPr sz="1400">
                <a:solidFill>
                  <a:schemeClr val="bg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har char="•"/>
              <a:defRPr sz="1400">
                <a:solidFill>
                  <a:schemeClr val="bg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har char="•"/>
              <a:defRPr sz="1400">
                <a:solidFill>
                  <a:schemeClr val="bg2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err="1"/>
              <a:t>EnKF</a:t>
            </a:r>
            <a:r>
              <a:rPr lang="en-US" altLang="en-US" sz="1400" dirty="0"/>
              <a:t> ensemble, 80 members, </a:t>
            </a:r>
            <a:br>
              <a:rPr lang="en-US" altLang="en-US" sz="1400" dirty="0"/>
            </a:br>
            <a:r>
              <a:rPr lang="en-US" altLang="en-US" sz="1400" dirty="0"/>
              <a:t>ash concentrations at ~FL250.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i-FI" altLang="en-US" sz="1400" dirty="0"/>
              <a:t>Red: &gt; 0.2 mg/m</a:t>
            </a:r>
            <a:r>
              <a:rPr lang="fi-FI" altLang="en-US" sz="1400" baseline="30000" dirty="0"/>
              <a:t>3</a:t>
            </a:r>
            <a:r>
              <a:rPr lang="fi-FI" altLang="en-US" sz="1400" dirty="0"/>
              <a:t> in ≥ </a:t>
            </a:r>
            <a:r>
              <a:rPr lang="fi-FI" altLang="en-US" sz="1400" b="1" dirty="0"/>
              <a:t>50 %</a:t>
            </a:r>
            <a:r>
              <a:rPr lang="fi-FI" altLang="en-US" sz="1400" dirty="0"/>
              <a:t> ensemble members.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i-FI" altLang="en-US" sz="1400" dirty="0"/>
              <a:t>Orange: &gt; 0.2 mg/m</a:t>
            </a:r>
            <a:r>
              <a:rPr lang="fi-FI" altLang="en-US" sz="1400" baseline="30000" dirty="0"/>
              <a:t>3</a:t>
            </a:r>
            <a:r>
              <a:rPr lang="fi-FI" altLang="en-US" sz="1400" dirty="0"/>
              <a:t> in ≥ </a:t>
            </a:r>
            <a:r>
              <a:rPr lang="fi-FI" altLang="en-US" sz="1400" b="1" dirty="0"/>
              <a:t>2 % </a:t>
            </a:r>
            <a:r>
              <a:rPr lang="fi-FI" altLang="en-US" sz="1400" dirty="0"/>
              <a:t>ensemble members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i-FI" altLang="en-US" sz="1400" dirty="0"/>
              <a:t>Fake eruption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7597888-4AA2-99C7-BCFE-54F7E21E56A1}"/>
              </a:ext>
            </a:extLst>
          </p:cNvPr>
          <p:cNvSpPr txBox="1">
            <a:spLocks/>
          </p:cNvSpPr>
          <p:nvPr/>
        </p:nvSpPr>
        <p:spPr>
          <a:xfrm>
            <a:off x="211668" y="1189568"/>
            <a:ext cx="7818966" cy="551603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All models have uncertainties, in most cases poorly quantified</a:t>
            </a:r>
          </a:p>
          <a:p>
            <a:r>
              <a:rPr lang="en-US" dirty="0"/>
              <a:t>AQ models have external source of uncertainties</a:t>
            </a:r>
          </a:p>
          <a:p>
            <a:pPr lvl="1"/>
            <a:r>
              <a:rPr lang="en-US" dirty="0"/>
              <a:t>emission inventories</a:t>
            </a:r>
          </a:p>
          <a:p>
            <a:pPr lvl="1"/>
            <a:r>
              <a:rPr lang="en-US" dirty="0"/>
              <a:t>meteorological fields</a:t>
            </a:r>
          </a:p>
          <a:p>
            <a:r>
              <a:rPr lang="en-GB" dirty="0"/>
              <a:t>Random uncorrelated errors can be reduced by averaging</a:t>
            </a:r>
          </a:p>
          <a:p>
            <a:r>
              <a:rPr lang="en-GB" dirty="0"/>
              <a:t>Idea: generate / take many predictions of the same </a:t>
            </a:r>
            <a:br>
              <a:rPr lang="en-GB" dirty="0"/>
            </a:br>
            <a:r>
              <a:rPr lang="en-GB" dirty="0"/>
              <a:t>phenomenon and average</a:t>
            </a:r>
          </a:p>
          <a:p>
            <a:r>
              <a:rPr lang="en-GB" dirty="0"/>
              <a:t>How to construct such ensemble?</a:t>
            </a:r>
          </a:p>
          <a:p>
            <a:r>
              <a:rPr lang="en-GB" dirty="0"/>
              <a:t>Most-important choice to make: what variable(s) to vary?</a:t>
            </a:r>
          </a:p>
          <a:p>
            <a:pPr lvl="1"/>
            <a:r>
              <a:rPr lang="en-GB" dirty="0"/>
              <a:t>Variation should be meaningful</a:t>
            </a:r>
          </a:p>
          <a:p>
            <a:pPr lvl="1"/>
            <a:r>
              <a:rPr lang="en-GB" dirty="0"/>
              <a:t>System should be sensitive to the varying parameter</a:t>
            </a:r>
          </a:p>
          <a:p>
            <a:r>
              <a:rPr lang="en-GB" dirty="0"/>
              <a:t>Two key approaches</a:t>
            </a:r>
          </a:p>
          <a:p>
            <a:pPr lvl="1"/>
            <a:r>
              <a:rPr lang="en-GB" dirty="0"/>
              <a:t>single-model ensemble: 80 plume predictions for an eruption, </a:t>
            </a:r>
            <a:r>
              <a:rPr lang="en-GB" dirty="0" err="1"/>
              <a:t>EnKF</a:t>
            </a:r>
            <a:endParaRPr lang="en-GB" dirty="0"/>
          </a:p>
          <a:p>
            <a:pPr lvl="1"/>
            <a:r>
              <a:rPr lang="en-GB" dirty="0"/>
              <a:t>multi-model ensemble: EMEP-HM1996, COST-728, </a:t>
            </a:r>
            <a:br>
              <a:rPr lang="en-GB" dirty="0"/>
            </a:br>
            <a:r>
              <a:rPr lang="en-GB" dirty="0" err="1"/>
              <a:t>MarkoPolo</a:t>
            </a:r>
            <a:r>
              <a:rPr lang="en-GB" dirty="0"/>
              <a:t>-Panda, CAMS, PAPILA, …</a:t>
            </a:r>
          </a:p>
        </p:txBody>
      </p:sp>
    </p:spTree>
    <p:extLst>
      <p:ext uri="{BB962C8B-B14F-4D97-AF65-F5344CB8AC3E}">
        <p14:creationId xmlns:p14="http://schemas.microsoft.com/office/powerpoint/2010/main" val="2296914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33C2C8-0117-A6AD-9080-5054D609D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905A8F-C430-E748-22DF-E2CDA413B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4</a:t>
            </a:fld>
            <a:endParaRPr lang="fi-FI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388B5BC-67A9-43CC-944E-E061686F26FC}"/>
              </a:ext>
            </a:extLst>
          </p:cNvPr>
          <p:cNvSpPr txBox="1">
            <a:spLocks/>
          </p:cNvSpPr>
          <p:nvPr/>
        </p:nvSpPr>
        <p:spPr>
          <a:xfrm>
            <a:off x="105833" y="196060"/>
            <a:ext cx="10850034" cy="94179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Multimodel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ensemble AQ forecasting: </a:t>
            </a:r>
            <a:b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Copernicus Atmosphere Monitoring Service (CAMS)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3D94DB-851D-374C-1869-02EB37E76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9950" y="5534026"/>
            <a:ext cx="3448050" cy="13239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F7FCD9D-8C2A-81E2-2631-BE4F6C21ED2B}"/>
              </a:ext>
            </a:extLst>
          </p:cNvPr>
          <p:cNvGrpSpPr/>
          <p:nvPr/>
        </p:nvGrpSpPr>
        <p:grpSpPr>
          <a:xfrm>
            <a:off x="1524000" y="1137856"/>
            <a:ext cx="9144000" cy="4923552"/>
            <a:chOff x="0" y="1137856"/>
            <a:chExt cx="9144000" cy="492355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2356864-219A-BCCF-A671-C8AE458506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286"/>
            <a:stretch/>
          </p:blipFill>
          <p:spPr>
            <a:xfrm>
              <a:off x="0" y="1137856"/>
              <a:ext cx="9144000" cy="492355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DB8556D-B31D-A8AB-04DD-51071C03311A}"/>
                </a:ext>
              </a:extLst>
            </p:cNvPr>
            <p:cNvSpPr txBox="1"/>
            <p:nvPr/>
          </p:nvSpPr>
          <p:spPr>
            <a:xfrm>
              <a:off x="7896225" y="5619750"/>
              <a:ext cx="89535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74342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11882-2361-3A81-9065-6C92065DC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65125"/>
            <a:ext cx="11160000" cy="877749"/>
          </a:xfrm>
        </p:spPr>
        <p:txBody>
          <a:bodyPr>
            <a:normAutofit/>
          </a:bodyPr>
          <a:lstStyle/>
          <a:p>
            <a:r>
              <a:rPr lang="en-US" dirty="0"/>
              <a:t>CAMS ensemble prediction skills: correlation</a:t>
            </a:r>
          </a:p>
        </p:txBody>
      </p:sp>
      <p:pic>
        <p:nvPicPr>
          <p:cNvPr id="17" name="Picture 16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4E44A2D2-2637-6919-A79D-899F214C2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958" y="961464"/>
            <a:ext cx="7075842" cy="589653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Picture 18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59B9BAAC-8616-1696-7AA3-91C2EE0C8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958" y="961464"/>
            <a:ext cx="7075842" cy="589653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1" name="Picture 20" descr="A graph with colorful lines and numbers&#10;&#10;Description automatically generated">
            <a:extLst>
              <a:ext uri="{FF2B5EF4-FFF2-40B4-BE49-F238E27FC236}">
                <a16:creationId xmlns:a16="http://schemas.microsoft.com/office/drawing/2014/main" id="{15FBC778-4C6C-045C-2625-4BDF4B9EA1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958" y="961464"/>
            <a:ext cx="7075842" cy="589653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Picture 2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53DA19AF-20BB-75A7-6307-66070AB7B9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958" y="961464"/>
            <a:ext cx="7075842" cy="589653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8945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5C30C-FEA9-220B-40AA-F41296026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65130"/>
            <a:ext cx="11160000" cy="760938"/>
          </a:xfrm>
        </p:spPr>
        <p:txBody>
          <a:bodyPr>
            <a:normAutofit fontScale="90000"/>
          </a:bodyPr>
          <a:lstStyle/>
          <a:p>
            <a:r>
              <a:rPr lang="en-US" dirty="0"/>
              <a:t>PAPILA ensemble for Latin America: </a:t>
            </a:r>
            <a:br>
              <a:rPr lang="en-US" dirty="0"/>
            </a:br>
            <a:r>
              <a:rPr lang="en-US" dirty="0"/>
              <a:t>AQF over poorly known area</a:t>
            </a: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4F9988F-FDF7-BD7F-61CF-144E12031A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2133" y="1303528"/>
            <a:ext cx="7543800" cy="55544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0B4DBA-3D6C-C9E9-DEA5-37060C93F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2252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9BC40-8517-3FC6-4F99-17E453786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SILAM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3209A-9CD1-E4AA-D87F-92329A53B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000" y="1249892"/>
            <a:ext cx="11160000" cy="4104000"/>
          </a:xfrm>
        </p:spPr>
        <p:txBody>
          <a:bodyPr>
            <a:normAutofit/>
          </a:bodyPr>
          <a:lstStyle/>
          <a:p>
            <a:r>
              <a:rPr lang="en-US" dirty="0"/>
              <a:t>An offline chemistry-transport model</a:t>
            </a:r>
          </a:p>
          <a:p>
            <a:r>
              <a:rPr lang="en-US" dirty="0"/>
              <a:t>Global-to-local</a:t>
            </a:r>
            <a:r>
              <a:rPr lang="en-US" dirty="0">
                <a:sym typeface="Symbol"/>
              </a:rPr>
              <a:t> scales (up to 10 m resolution)</a:t>
            </a:r>
          </a:p>
          <a:p>
            <a:r>
              <a:rPr lang="en-US" dirty="0">
                <a:sym typeface="Symbol"/>
              </a:rPr>
              <a:t>Spans over the troposphere and the stratosphere with the corresponding physical and chemical mechanisms</a:t>
            </a:r>
          </a:p>
          <a:p>
            <a:r>
              <a:rPr lang="en-US" dirty="0">
                <a:sym typeface="Symbol"/>
              </a:rPr>
              <a:t>Eulerian and </a:t>
            </a:r>
            <a:r>
              <a:rPr lang="en-US" dirty="0" err="1">
                <a:sym typeface="Symbol"/>
              </a:rPr>
              <a:t>Lagrangian</a:t>
            </a:r>
            <a:r>
              <a:rPr lang="en-US" dirty="0">
                <a:sym typeface="Symbol"/>
              </a:rPr>
              <a:t> transport schemes (AQF is based on Eulerian framework)</a:t>
            </a:r>
          </a:p>
          <a:p>
            <a:r>
              <a:rPr lang="en-US" dirty="0"/>
              <a:t>Incorporates adjoint dispersion formalism, 3D- and 4D- variational and ensemble Kalman filter data assimilation</a:t>
            </a:r>
          </a:p>
          <a:p>
            <a:r>
              <a:rPr lang="en-US" dirty="0">
                <a:sym typeface="Symbol"/>
              </a:rPr>
              <a:t>Developed for a wide variety of problems, from emergency decision support to air quality and atmospheric composition studies and operational activities</a:t>
            </a:r>
          </a:p>
          <a:p>
            <a:r>
              <a:rPr lang="en-US" dirty="0"/>
              <a:t>Open-code system, installed in 7 countries, modules used in &gt;10 other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BC481C-3195-669C-7792-D55860318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00680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BA3B9-7974-94E7-818D-E07C6EE56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8</a:t>
            </a:fld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31B1D2-A978-1E17-5E07-D3473E91F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1334" y="277993"/>
            <a:ext cx="8683662" cy="6294489"/>
          </a:xfrm>
          <a:prstGeom prst="rect">
            <a:avLst/>
          </a:prstGeom>
        </p:spPr>
      </p:pic>
      <p:sp>
        <p:nvSpPr>
          <p:cNvPr id="6" name="Rectangle 19">
            <a:extLst>
              <a:ext uri="{FF2B5EF4-FFF2-40B4-BE49-F238E27FC236}">
                <a16:creationId xmlns:a16="http://schemas.microsoft.com/office/drawing/2014/main" id="{FE416601-E023-D2A4-84B5-D668216DE8E4}"/>
              </a:ext>
            </a:extLst>
          </p:cNvPr>
          <p:cNvSpPr txBox="1">
            <a:spLocks noChangeArrowheads="1"/>
          </p:cNvSpPr>
          <p:nvPr/>
        </p:nvSpPr>
        <p:spPr>
          <a:xfrm>
            <a:off x="1919288" y="277813"/>
            <a:ext cx="8280400" cy="487362"/>
          </a:xfrm>
          <a:prstGeom prst="rect">
            <a:avLst/>
          </a:prstGeom>
          <a:gradFill>
            <a:gsLst>
              <a:gs pos="0">
                <a:schemeClr val="bg1">
                  <a:alpha val="79999"/>
                </a:schemeClr>
              </a:gs>
              <a:gs pos="100000">
                <a:srgbClr val="FFFFFF">
                  <a:alpha val="79999"/>
                </a:srgbClr>
              </a:gs>
            </a:gsLst>
          </a:gra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 anchorCtr="0">
            <a:normAutofit fontScale="8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dirty="0"/>
              <a:t>SILAM AQ assessment and forecasting platform</a:t>
            </a:r>
          </a:p>
        </p:txBody>
      </p:sp>
    </p:spTree>
    <p:extLst>
      <p:ext uri="{BB962C8B-B14F-4D97-AF65-F5344CB8AC3E}">
        <p14:creationId xmlns:p14="http://schemas.microsoft.com/office/powerpoint/2010/main" val="186491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9</a:t>
            </a:fld>
            <a:endParaRPr lang="fi-FI"/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791747" y="120650"/>
            <a:ext cx="6867525" cy="400302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  <a:effectLst/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lnSpc>
                <a:spcPct val="88000"/>
              </a:lnSpc>
              <a:buSzPct val="100000"/>
              <a:defRPr/>
            </a:pPr>
            <a:r>
              <a:rPr lang="en-GB" altLang="en-US" sz="2956" dirty="0">
                <a:ea typeface="Standard Symbols L" charset="0"/>
                <a:cs typeface="Standard Symbols L" charset="0"/>
              </a:rPr>
              <a:t>Operational AC/AQ-modelling at FMI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558925" y="44627"/>
            <a:ext cx="9145588" cy="6680205"/>
            <a:chOff x="34925" y="44624"/>
            <a:chExt cx="9145588" cy="6680205"/>
          </a:xfrm>
        </p:grpSpPr>
        <p:pic>
          <p:nvPicPr>
            <p:cNvPr id="7" name="Picture 11" descr="D:\public\2016\SILAM_general\globe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875" y="1773238"/>
              <a:ext cx="4044950" cy="4751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9" descr="D:\public\2016\SILAM_general\asia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25" y="4221163"/>
              <a:ext cx="2808288" cy="240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" descr="D:\public\2016\SILAM_general\europe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5" y="2327275"/>
              <a:ext cx="2592388" cy="2325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35"/>
            <p:cNvSpPr txBox="1">
              <a:spLocks noChangeArrowheads="1"/>
            </p:cNvSpPr>
            <p:nvPr/>
          </p:nvSpPr>
          <p:spPr bwMode="auto">
            <a:xfrm>
              <a:off x="2916238" y="1023938"/>
              <a:ext cx="304012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dirty="0"/>
                <a:t>Global: 20km, SILAM v.5.8  </a:t>
              </a:r>
            </a:p>
            <a:p>
              <a:r>
                <a:rPr lang="en-US" altLang="en-US" dirty="0"/>
                <a:t>troposphere+ stratosphere</a:t>
              </a:r>
              <a:endParaRPr lang="en-GB" altLang="en-US" dirty="0"/>
            </a:p>
          </p:txBody>
        </p:sp>
        <p:sp>
          <p:nvSpPr>
            <p:cNvPr id="11" name="TextBox 91"/>
            <p:cNvSpPr txBox="1">
              <a:spLocks noChangeArrowheads="1"/>
            </p:cNvSpPr>
            <p:nvPr/>
          </p:nvSpPr>
          <p:spPr bwMode="auto">
            <a:xfrm>
              <a:off x="6543675" y="893763"/>
              <a:ext cx="2519363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dirty="0"/>
                <a:t>All forecasts: </a:t>
              </a:r>
            </a:p>
            <a:p>
              <a:r>
                <a:rPr lang="en-US" altLang="en-US" b="1" dirty="0"/>
                <a:t>4 days with 1hr step, </a:t>
              </a:r>
            </a:p>
            <a:p>
              <a:r>
                <a:rPr lang="en-US" altLang="en-US" b="1" dirty="0"/>
                <a:t>SILAM v.5.x</a:t>
              </a:r>
            </a:p>
            <a:p>
              <a:r>
                <a:rPr lang="en-US" altLang="en-US" b="1" dirty="0">
                  <a:solidFill>
                    <a:srgbClr val="3366FF"/>
                  </a:solidFill>
                </a:rPr>
                <a:t>http://silam.fmi.fi </a:t>
              </a:r>
              <a:endParaRPr lang="en-GB" altLang="en-US" b="1" dirty="0">
                <a:solidFill>
                  <a:srgbClr val="3366FF"/>
                </a:solidFill>
              </a:endParaRPr>
            </a:p>
          </p:txBody>
        </p:sp>
        <p:sp>
          <p:nvSpPr>
            <p:cNvPr id="12" name="TextBox 92"/>
            <p:cNvSpPr txBox="1">
              <a:spLocks noChangeArrowheads="1"/>
            </p:cNvSpPr>
            <p:nvPr/>
          </p:nvSpPr>
          <p:spPr bwMode="auto">
            <a:xfrm>
              <a:off x="7069138" y="2889250"/>
              <a:ext cx="1505540" cy="923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dirty="0"/>
                <a:t>Asia: 14km, </a:t>
              </a:r>
            </a:p>
            <a:p>
              <a:r>
                <a:rPr lang="en-US" altLang="en-US" dirty="0"/>
                <a:t>troposphere</a:t>
              </a:r>
            </a:p>
            <a:p>
              <a:r>
                <a:rPr lang="en-US" altLang="en-US" dirty="0"/>
                <a:t>SILAM v.5.5</a:t>
              </a:r>
              <a:endParaRPr lang="en-GB" altLang="en-US" dirty="0"/>
            </a:p>
          </p:txBody>
        </p:sp>
        <p:sp>
          <p:nvSpPr>
            <p:cNvPr id="13" name="TextBox 93"/>
            <p:cNvSpPr txBox="1">
              <a:spLocks noChangeArrowheads="1"/>
            </p:cNvSpPr>
            <p:nvPr/>
          </p:nvSpPr>
          <p:spPr bwMode="auto">
            <a:xfrm>
              <a:off x="190500" y="4754563"/>
              <a:ext cx="2171700" cy="646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Northern Europe: </a:t>
              </a:r>
            </a:p>
            <a:p>
              <a:r>
                <a:rPr lang="en-US" altLang="en-US"/>
                <a:t>2.5km, troposphere</a:t>
              </a:r>
              <a:endParaRPr lang="en-GB" altLang="en-US"/>
            </a:p>
          </p:txBody>
        </p:sp>
        <p:sp>
          <p:nvSpPr>
            <p:cNvPr id="14" name="TextBox 94"/>
            <p:cNvSpPr txBox="1">
              <a:spLocks noChangeArrowheads="1"/>
            </p:cNvSpPr>
            <p:nvPr/>
          </p:nvSpPr>
          <p:spPr bwMode="auto">
            <a:xfrm>
              <a:off x="190500" y="5524500"/>
              <a:ext cx="2296334" cy="12003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dirty="0"/>
                <a:t>Europe: SILAM v.5.8</a:t>
              </a:r>
            </a:p>
            <a:p>
              <a:r>
                <a:rPr lang="en-US" altLang="en-US" dirty="0"/>
                <a:t>10km, troposphere</a:t>
              </a:r>
            </a:p>
            <a:p>
              <a:r>
                <a:rPr lang="en-US" altLang="en-US" dirty="0"/>
                <a:t>boundaries: C-IFS</a:t>
              </a:r>
            </a:p>
            <a:p>
              <a:r>
                <a:rPr lang="en-US" altLang="en-US" dirty="0" err="1"/>
                <a:t>hindcast</a:t>
              </a:r>
              <a:r>
                <a:rPr lang="en-US" altLang="en-US" dirty="0"/>
                <a:t>: 3D-Var</a:t>
              </a:r>
              <a:endParaRPr lang="en-GB" altLang="en-US" dirty="0"/>
            </a:p>
          </p:txBody>
        </p:sp>
        <p:pic>
          <p:nvPicPr>
            <p:cNvPr id="15" name="Picture 2" descr="D:\public\2018\SILAM_general\NO2_gas_srf_047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06" y="44624"/>
              <a:ext cx="2519844" cy="2081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 bwMode="auto">
            <a:xfrm>
              <a:off x="34925" y="1670050"/>
              <a:ext cx="432620" cy="45618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latin typeface="Arial" charset="0"/>
              </a:endParaRPr>
            </a:p>
          </p:txBody>
        </p:sp>
      </p:grpSp>
      <p:sp>
        <p:nvSpPr>
          <p:cNvPr id="17" name="Rectangle 16"/>
          <p:cNvSpPr/>
          <p:nvPr/>
        </p:nvSpPr>
        <p:spPr bwMode="auto">
          <a:xfrm>
            <a:off x="6744000" y="2376000"/>
            <a:ext cx="792088" cy="576064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807968" y="2204864"/>
            <a:ext cx="792088" cy="459168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latin typeface="Arial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6102350" y="2222616"/>
            <a:ext cx="317686" cy="211832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7741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Ilmatieteen laitos">
      <a:dk1>
        <a:srgbClr val="000000"/>
      </a:dk1>
      <a:lt1>
        <a:srgbClr val="FFFFFF"/>
      </a:lt1>
      <a:dk2>
        <a:srgbClr val="2F3092"/>
      </a:dk2>
      <a:lt2>
        <a:srgbClr val="E7E6E6"/>
      </a:lt2>
      <a:accent1>
        <a:srgbClr val="2F3092"/>
      </a:accent1>
      <a:accent2>
        <a:srgbClr val="3A66E2"/>
      </a:accent2>
      <a:accent3>
        <a:srgbClr val="02B8CE"/>
      </a:accent3>
      <a:accent4>
        <a:srgbClr val="52C1A0"/>
      </a:accent4>
      <a:accent5>
        <a:srgbClr val="000000"/>
      </a:accent5>
      <a:accent6>
        <a:srgbClr val="70AD47"/>
      </a:accent6>
      <a:hlink>
        <a:srgbClr val="3A66E2"/>
      </a:hlink>
      <a:folHlink>
        <a:srgbClr val="3A66E2"/>
      </a:folHlink>
    </a:clrScheme>
    <a:fontScheme name="Ilmatieteen laito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l-powerpoint-template-standard-2019" id="{725A794B-F611-AC4F-853B-2E2411EA1414}" vid="{FE3AF7A9-50BB-8E48-89E9-868F4D22F15F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il-powerpoint-template-standard-2019</Template>
  <TotalTime>1563</TotalTime>
  <Words>646</Words>
  <Application>Microsoft Office PowerPoint</Application>
  <PresentationFormat>Widescreen</PresentationFormat>
  <Paragraphs>92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Arial Black</vt:lpstr>
      <vt:lpstr>Calibri</vt:lpstr>
      <vt:lpstr>inherit</vt:lpstr>
      <vt:lpstr>Liberation Sans</vt:lpstr>
      <vt:lpstr>Standard Symbols L</vt:lpstr>
      <vt:lpstr>Symbol</vt:lpstr>
      <vt:lpstr>Office-teema</vt:lpstr>
      <vt:lpstr>Model Types and Systems  for AQ forecasting</vt:lpstr>
      <vt:lpstr>Outline: add-ons to previous talks</vt:lpstr>
      <vt:lpstr>Ensemble AQ forecasting</vt:lpstr>
      <vt:lpstr>PowerPoint Presentation</vt:lpstr>
      <vt:lpstr>CAMS ensemble prediction skills: correlation</vt:lpstr>
      <vt:lpstr>PAPILA ensemble for Latin America:  AQF over poorly known area</vt:lpstr>
      <vt:lpstr>SILAM model</vt:lpstr>
      <vt:lpstr>PowerPoint Presentation</vt:lpstr>
      <vt:lpstr>PowerPoint Presentation</vt:lpstr>
      <vt:lpstr>PowerPoint Presentation</vt:lpstr>
      <vt:lpstr>New dust emission model</vt:lpstr>
      <vt:lpstr>PowerPoint Presentation</vt:lpstr>
      <vt:lpstr>PowerPoint Presentation</vt:lpstr>
      <vt:lpstr>Summary</vt:lpstr>
    </vt:vector>
  </TitlesOfParts>
  <Company>Finnish Meteorological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Minna Rantamäki</dc:creator>
  <cp:lastModifiedBy>Sofiev Mikhail (FMI)</cp:lastModifiedBy>
  <cp:revision>81</cp:revision>
  <dcterms:created xsi:type="dcterms:W3CDTF">2020-02-03T10:26:02Z</dcterms:created>
  <dcterms:modified xsi:type="dcterms:W3CDTF">2024-09-23T14:39:14Z</dcterms:modified>
</cp:coreProperties>
</file>