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_rels/notesSlide22.xml.rels" ContentType="application/vnd.openxmlformats-package.relationships+xml"/>
  <Override PartName="/ppt/notesSlides/_rels/notesSlide21.xml.rels" ContentType="application/vnd.openxmlformats-package.relationship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_rels/presentation.xml.rels" ContentType="application/vnd.openxmlformats-package.relationships+xml"/>
  <Override PartName="/ppt/slideLayouts/_rels/slideLayout9.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91.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90.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1.xml.rels" ContentType="application/vnd.openxmlformats-package.relationships+xml"/>
  <Override PartName="/ppt/slideLayouts/_rels/slideLayout26.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25.xml.rels" ContentType="application/vnd.openxmlformats-package.relationships+xml"/>
  <Override PartName="/ppt/slideLayouts/_rels/slideLayout28.xml.rels" ContentType="application/vnd.openxmlformats-package.relationships+xml"/>
  <Override PartName="/ppt/slideLayouts/_rels/slideLayout92.xml.rels" ContentType="application/vnd.openxmlformats-package.relationships+xml"/>
  <Override PartName="/ppt/slideLayouts/_rels/slideLayout85.xml.rels" ContentType="application/vnd.openxmlformats-package.relationships+xml"/>
  <Override PartName="/ppt/slideLayouts/_rels/slideLayout32.xml.rels" ContentType="application/vnd.openxmlformats-package.relationships+xml"/>
  <Override PartName="/ppt/slideLayouts/_rels/slideLayout70.xml.rels" ContentType="application/vnd.openxmlformats-package.relationships+xml"/>
  <Override PartName="/ppt/slideLayouts/_rels/slideLayout66.xml.rels" ContentType="application/vnd.openxmlformats-package.relationships+xml"/>
  <Override PartName="/ppt/slideLayouts/_rels/slideLayout93.xml.rels" ContentType="application/vnd.openxmlformats-package.relationships+xml"/>
  <Override PartName="/ppt/slideLayouts/_rels/slideLayout86.xml.rels" ContentType="application/vnd.openxmlformats-package.relationships+xml"/>
  <Override PartName="/ppt/slideLayouts/_rels/slideLayout71.xml.rels" ContentType="application/vnd.openxmlformats-package.relationships+xml"/>
  <Override PartName="/ppt/slideLayouts/_rels/slideLayout67.xml.rels" ContentType="application/vnd.openxmlformats-package.relationships+xml"/>
  <Override PartName="/ppt/slideLayouts/_rels/slideLayout77.xml.rels" ContentType="application/vnd.openxmlformats-package.relationships+xml"/>
  <Override PartName="/ppt/slideLayouts/_rels/slideLayout4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49.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51.xml.rels" ContentType="application/vnd.openxmlformats-package.relationships+xml"/>
  <Override PartName="/ppt/slideLayouts/_rels/slideLayout54.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3.xml.rels" ContentType="application/vnd.openxmlformats-package.relationships+xml"/>
  <Override PartName="/ppt/slideLayouts/_rels/slideLayout46.xml.rels" ContentType="application/vnd.openxmlformats-package.relationships+xml"/>
  <Override PartName="/ppt/slideLayouts/_rels/slideLayout62.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5.xml.rels" ContentType="application/vnd.openxmlformats-package.relationships+xml"/>
  <Override PartName="/ppt/slideLayouts/_rels/slideLayout37.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11.xml.rels" ContentType="application/vnd.openxmlformats-package.relationships+xml"/>
  <Override PartName="/ppt/slideLayouts/_rels/slideLayout65.xml.rels" ContentType="application/vnd.openxmlformats-package.relationships+xml"/>
  <Override PartName="/ppt/slideLayouts/_rels/slideLayout14.xml.rels" ContentType="application/vnd.openxmlformats-package.relationships+xml"/>
  <Override PartName="/ppt/slideLayouts/_rels/slideLayout89.xml.rels" ContentType="application/vnd.openxmlformats-package.relationships+xml"/>
  <Override PartName="/ppt/slideLayouts/_rels/slideLayout74.xml.rels" ContentType="application/vnd.openxmlformats-package.relationships+xml"/>
  <Override PartName="/ppt/slideLayouts/_rels/slideLayout81.xml.rels" ContentType="application/vnd.openxmlformats-package.relationships+xml"/>
  <Override PartName="/ppt/slideLayouts/_rels/slideLayout58.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2.xml.rels" ContentType="application/vnd.openxmlformats-package.relationships+xml"/>
  <Override PartName="/ppt/slideLayouts/_rels/slideLayout43.xml.rels" ContentType="application/vnd.openxmlformats-package.relationships+xml"/>
  <Override PartName="/ppt/slideLayouts/_rels/slideLayout96.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88.xml.rels" ContentType="application/vnd.openxmlformats-package.relationships+xml"/>
  <Override PartName="/ppt/slideLayouts/_rels/slideLayout64.xml.rels" ContentType="application/vnd.openxmlformats-package.relationships+xml"/>
  <Override PartName="/ppt/slideLayouts/_rels/slideLayout95.xml.rels" ContentType="application/vnd.openxmlformats-package.relationships+xml"/>
  <Override PartName="/ppt/slideLayouts/_rels/slideLayout80.xml.rels" ContentType="application/vnd.openxmlformats-package.relationships+xml"/>
  <Override PartName="/ppt/slideLayouts/_rels/slideLayout94.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87.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49.xml" ContentType="application/vnd.openxmlformats-officedocument.presentationml.slideLayout+xml"/>
  <Override PartName="/ppt/slideLayouts/slideLayout12.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94.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61.xml" ContentType="application/vnd.openxmlformats-officedocument.presentationml.slideLayout+xml"/>
  <Override PartName="/ppt/slideLayouts/slideLayout96.xml" ContentType="application/vnd.openxmlformats-officedocument.presentationml.slideLayout+xml"/>
  <Override PartName="/ppt/slideLayouts/slideLayout60.xml" ContentType="application/vnd.openxmlformats-officedocument.presentationml.slideLayout+xml"/>
  <Override PartName="/ppt/slideLayouts/slideLayout95.xml" ContentType="application/vnd.openxmlformats-officedocument.presentationml.slideLayout+xml"/>
  <Override PartName="/ppt/slideLayouts/slideLayout89.xml" ContentType="application/vnd.openxmlformats-officedocument.presentationml.slideLayout+xml"/>
  <Override PartName="/ppt/slideLayouts/slideLayout77.xml" ContentType="application/vnd.openxmlformats-officedocument.presentationml.slideLayout+xml"/>
  <Override PartName="/ppt/slideLayouts/slideLayout88.xml" ContentType="application/vnd.openxmlformats-officedocument.presentationml.slideLayout+xml"/>
  <Override PartName="/ppt/slideLayouts/slideLayout76.xml" ContentType="application/vnd.openxmlformats-officedocument.presentationml.slideLayout+xml"/>
  <Override PartName="/ppt/slideLayouts/slideLayout87.xml" ContentType="application/vnd.openxmlformats-officedocument.presentationml.slideLayout+xml"/>
  <Override PartName="/ppt/slideLayouts/slideLayout75.xml" ContentType="application/vnd.openxmlformats-officedocument.presentationml.slideLayout+xml"/>
  <Override PartName="/ppt/slideLayouts/slideLayout86.xml" ContentType="application/vnd.openxmlformats-officedocument.presentationml.slideLayout+xml"/>
  <Override PartName="/ppt/slideLayouts/slideLayout74.xml" ContentType="application/vnd.openxmlformats-officedocument.presentationml.slideLayout+xml"/>
  <Override PartName="/ppt/slideLayouts/slideLayout85.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28.xml" ContentType="application/vnd.openxmlformats-officedocument.presentationml.slideLayout+xml"/>
  <Override PartName="/ppt/slideLayouts/slideLayout9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90.xml" ContentType="application/vnd.openxmlformats-officedocument.presentationml.slideLayout+xml"/>
  <Override PartName="/ppt/slideLayouts/slideLayout25.xml" ContentType="application/vnd.openxmlformats-officedocument.presentationml.slideLayout+xml"/>
  <Override PartName="/ppt/slideLayouts/slideLayout91.xml" ContentType="application/vnd.openxmlformats-officedocument.presentationml.slideLayout+xml"/>
  <Override PartName="/ppt/slideLayouts/slideLayout26.xml" ContentType="application/vnd.openxmlformats-officedocument.presentationml.slideLayout+xml"/>
  <Override PartName="/ppt/slideLayouts/slideLayout92.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media/image58.png" ContentType="image/png"/>
  <Override PartName="/ppt/media/image56.png" ContentType="image/png"/>
  <Override PartName="/ppt/media/image55.png" ContentType="image/png"/>
  <Override PartName="/ppt/media/image53.png" ContentType="image/png"/>
  <Override PartName="/ppt/media/image52.png" ContentType="image/png"/>
  <Override PartName="/ppt/media/image51.jpeg" ContentType="image/jpeg"/>
  <Override PartName="/ppt/media/image46.png" ContentType="image/png"/>
  <Override PartName="/ppt/media/image45.png" ContentType="image/png"/>
  <Override PartName="/ppt/media/image43.png" ContentType="image/png"/>
  <Override PartName="/ppt/media/image42.png" ContentType="image/png"/>
  <Override PartName="/ppt/media/image41.png" ContentType="image/png"/>
  <Override PartName="/ppt/media/image40.png" ContentType="image/png"/>
  <Override PartName="/ppt/media/image30.png" ContentType="image/png"/>
  <Override PartName="/ppt/media/image39.png" ContentType="image/png"/>
  <Override PartName="/ppt/media/image9.png" ContentType="image/png"/>
  <Override PartName="/ppt/media/image8.png" ContentType="image/png"/>
  <Override PartName="/ppt/media/image49.jpeg" ContentType="image/jpeg"/>
  <Override PartName="/ppt/media/image20.png" ContentType="image/png"/>
  <Override PartName="/ppt/media/image57.png" ContentType="image/png"/>
  <Override PartName="/ppt/media/image65.png" ContentType="image/png"/>
  <Override PartName="/ppt/media/image21.jpeg" ContentType="image/jpeg"/>
  <Override PartName="/ppt/media/image71.png" ContentType="image/png"/>
  <Override PartName="/ppt/media/image22.png" ContentType="image/png"/>
  <Override PartName="/ppt/media/image59.png" ContentType="image/png"/>
  <Override PartName="/ppt/media/image27.wmf" ContentType="image/x-wmf"/>
  <Override PartName="/ppt/media/image66.png" ContentType="image/png"/>
  <Override PartName="/ppt/media/image60.png" ContentType="image/png"/>
  <Override PartName="/ppt/media/image75.png" ContentType="image/png"/>
  <Override PartName="/ppt/media/image63.png" ContentType="image/png"/>
  <Override PartName="/ppt/media/image74.png" ContentType="image/png"/>
  <Override PartName="/ppt/media/image2.png" ContentType="image/png"/>
  <Override PartName="/ppt/media/image69.png" ContentType="image/png"/>
  <Override PartName="/ppt/media/image32.png" ContentType="image/png"/>
  <Override PartName="/ppt/media/image25.png" ContentType="image/png"/>
  <Override PartName="/ppt/media/image62.png" ContentType="image/png"/>
  <Override PartName="/ppt/media/image18.jpeg" ContentType="image/jpeg"/>
  <Override PartName="/ppt/media/image73.png" ContentType="image/png"/>
  <Override PartName="/ppt/media/image1.png" ContentType="image/png"/>
  <Override PartName="/ppt/media/image68.png" ContentType="image/png"/>
  <Override PartName="/ppt/media/image31.png" ContentType="image/png"/>
  <Override PartName="/ppt/media/image24.png" ContentType="image/png"/>
  <Override PartName="/ppt/media/image61.png" ContentType="image/png"/>
  <Override PartName="/ppt/media/image70.png" ContentType="image/png"/>
  <Override PartName="/ppt/media/image67.png" ContentType="image/png"/>
  <Override PartName="/ppt/media/image64.png" ContentType="image/png"/>
  <Override PartName="/ppt/media/image26.png" ContentType="image/png"/>
  <Override PartName="/ppt/media/image15.png" ContentType="image/png"/>
  <Override PartName="/ppt/media/image3.png" ContentType="image/png"/>
  <Override PartName="/ppt/media/image33.png" ContentType="image/png"/>
  <Override PartName="/ppt/media/image16.png" ContentType="image/png"/>
  <Override PartName="/ppt/media/image4.png" ContentType="image/png"/>
  <Override PartName="/ppt/media/image34.png" ContentType="image/png"/>
  <Override PartName="/ppt/media/image23.png" ContentType="image/png"/>
  <Override PartName="/ppt/media/image13.jpeg" ContentType="image/jpeg"/>
  <Override PartName="/ppt/media/image44.png" ContentType="image/png"/>
  <Override PartName="/ppt/media/image29.jpeg" ContentType="image/jpeg"/>
  <Override PartName="/ppt/media/image38.jpeg" ContentType="image/jpeg"/>
  <Override PartName="/ppt/media/image72.png" ContentType="image/png"/>
  <Override PartName="/ppt/media/image17.png" ContentType="image/png"/>
  <Override PartName="/ppt/media/image5.png" ContentType="image/png"/>
  <Override PartName="/ppt/media/image10.png" ContentType="image/png"/>
  <Override PartName="/ppt/media/image35.jpeg" ContentType="image/jpeg"/>
  <Override PartName="/ppt/media/image47.png" ContentType="image/png"/>
  <Override PartName="/ppt/media/image28.png" ContentType="image/png"/>
  <Override PartName="/ppt/media/image50.wmf" ContentType="image/x-wmf"/>
  <Override PartName="/ppt/media/image6.png" ContentType="image/png"/>
  <Override PartName="/ppt/media/image36.png" ContentType="image/png"/>
  <Override PartName="/ppt/media/image11.png" ContentType="image/png"/>
  <Override PartName="/ppt/media/image48.png" ContentType="image/png"/>
  <Override PartName="/ppt/media/image19.png" ContentType="image/png"/>
  <Override PartName="/ppt/media/image7.png" ContentType="image/png"/>
  <Override PartName="/ppt/media/image37.png" ContentType="image/png"/>
  <Override PartName="/ppt/media/image12.png" ContentType="image/png"/>
  <Override PartName="/ppt/media/image14.jpeg" ContentType="image/jpeg"/>
  <Override PartName="/ppt/media/image54.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27.xml" ContentType="application/vnd.openxmlformats-officedocument.presentationml.slide+xml"/>
  <Override PartName="/ppt/slides/slide15.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_rels/slide17.xml.rels" ContentType="application/vnd.openxmlformats-package.relationships+xml"/>
  <Override PartName="/ppt/slides/_rels/slide18.xml.rels" ContentType="application/vnd.openxmlformats-package.relationships+xml"/>
  <Override PartName="/ppt/slides/_rels/slide20.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24.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27.xml.rels" ContentType="application/vnd.openxmlformats-package.relationships+xml"/>
  <Override PartName="/ppt/slides/_rels/slide9.xml.rels" ContentType="application/vnd.openxmlformats-package.relationships+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notesMaster" Target="notesMasters/notesMaster1.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buNone/>
            </a:pPr>
            <a:r>
              <a:rPr b="0" lang="en-US" sz="4400" spc="-1" strike="noStrike">
                <a:latin typeface="Arial"/>
              </a:rPr>
              <a:t>Click to move the slide</a:t>
            </a:r>
            <a:endParaRPr b="0" lang="en-US" sz="4400" spc="-1" strike="noStrike">
              <a:latin typeface="Arial"/>
            </a:endParaRPr>
          </a:p>
        </p:txBody>
      </p:sp>
      <p:sp>
        <p:nvSpPr>
          <p:cNvPr id="31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316"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317" name="PlaceHolder 4"/>
          <p:cNvSpPr>
            <a:spLocks noGrp="1"/>
          </p:cNvSpPr>
          <p:nvPr>
            <p:ph type="dt" idx="10"/>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318" name="PlaceHolder 5"/>
          <p:cNvSpPr>
            <a:spLocks noGrp="1"/>
          </p:cNvSpPr>
          <p:nvPr>
            <p:ph type="ftr" idx="11"/>
          </p:nvPr>
        </p:nvSpPr>
        <p:spPr>
          <a:xfrm>
            <a:off x="0" y="9555480"/>
            <a:ext cx="3372840" cy="50256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319" name="PlaceHolder 6"/>
          <p:cNvSpPr>
            <a:spLocks noGrp="1"/>
          </p:cNvSpPr>
          <p:nvPr>
            <p:ph type="sldNum" idx="12"/>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2B403030-FF24-452E-B072-B70B49E04686}"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PlaceHolder 1"/>
          <p:cNvSpPr>
            <a:spLocks noGrp="1"/>
          </p:cNvSpPr>
          <p:nvPr>
            <p:ph type="sldImg"/>
          </p:nvPr>
        </p:nvSpPr>
        <p:spPr>
          <a:xfrm>
            <a:off x="756000" y="1335960"/>
            <a:ext cx="6045480" cy="3606120"/>
          </a:xfrm>
          <a:prstGeom prst="rect">
            <a:avLst/>
          </a:prstGeom>
          <a:ln w="0">
            <a:noFill/>
          </a:ln>
        </p:spPr>
      </p:sp>
      <p:sp>
        <p:nvSpPr>
          <p:cNvPr id="516" name="PlaceHolder 2"/>
          <p:cNvSpPr>
            <a:spLocks noGrp="1"/>
          </p:cNvSpPr>
          <p:nvPr>
            <p:ph type="body"/>
          </p:nvPr>
        </p:nvSpPr>
        <p:spPr>
          <a:xfrm>
            <a:off x="756000" y="5145120"/>
            <a:ext cx="6045480" cy="4207320"/>
          </a:xfrm>
          <a:prstGeom prst="rect">
            <a:avLst/>
          </a:prstGeom>
          <a:noFill/>
          <a:ln w="0">
            <a:noFill/>
          </a:ln>
        </p:spPr>
        <p:txBody>
          <a:bodyPr lIns="0" rIns="0" tIns="0" bIns="0" anchor="t">
            <a:noAutofit/>
          </a:bodyPr>
          <a:p>
            <a:pPr marL="216000" indent="-215640">
              <a:lnSpc>
                <a:spcPct val="100000"/>
              </a:lnSpc>
              <a:buNone/>
              <a:tabLst>
                <a:tab algn="l" pos="0"/>
              </a:tabLst>
            </a:pPr>
            <a:r>
              <a:rPr b="0" lang="en-US" sz="2000" spc="-1" strike="noStrike">
                <a:latin typeface="Arial"/>
              </a:rPr>
              <a:t>All 37 measures have co-benefits for a range of air pollutants, SLCPs and GHGs in 2030 and 2063 under the SLCP Mitigation and Agenda 2063 Scenarios developed for the Assessment compared to the baseline in 2018</a:t>
            </a:r>
            <a:endParaRPr b="0" lang="en-US" sz="2000" spc="-1" strike="noStrike">
              <a:latin typeface="Arial"/>
            </a:endParaRPr>
          </a:p>
        </p:txBody>
      </p:sp>
      <p:sp>
        <p:nvSpPr>
          <p:cNvPr id="517" name="CustomShape 24"/>
          <p:cNvSpPr/>
          <p:nvPr/>
        </p:nvSpPr>
        <p:spPr>
          <a:xfrm>
            <a:off x="4281840" y="10155240"/>
            <a:ext cx="3273480" cy="5335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5A8CB354-66DC-4621-BE18-20AC981B993A}" type="slidenum">
              <a:rPr b="0" lang="en-GB" sz="1200" spc="-1" strike="noStrike">
                <a:solidFill>
                  <a:srgbClr val="000000"/>
                </a:solidFill>
                <a:latin typeface="Times New Roman"/>
                <a:ea typeface="+mn-ea"/>
              </a:rPr>
              <a:t>25</a:t>
            </a:fld>
            <a:endParaRPr b="0" lang="en-US"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8" name="PlaceHolder 1"/>
          <p:cNvSpPr>
            <a:spLocks noGrp="1"/>
          </p:cNvSpPr>
          <p:nvPr>
            <p:ph type="sldImg"/>
          </p:nvPr>
        </p:nvSpPr>
        <p:spPr>
          <a:xfrm>
            <a:off x="756000" y="1335960"/>
            <a:ext cx="6045480" cy="3606120"/>
          </a:xfrm>
          <a:prstGeom prst="rect">
            <a:avLst/>
          </a:prstGeom>
          <a:ln w="0">
            <a:noFill/>
          </a:ln>
        </p:spPr>
      </p:sp>
      <p:sp>
        <p:nvSpPr>
          <p:cNvPr id="519" name="PlaceHolder 2"/>
          <p:cNvSpPr>
            <a:spLocks noGrp="1"/>
          </p:cNvSpPr>
          <p:nvPr>
            <p:ph type="body"/>
          </p:nvPr>
        </p:nvSpPr>
        <p:spPr>
          <a:xfrm>
            <a:off x="756000" y="5145120"/>
            <a:ext cx="6045480" cy="4207320"/>
          </a:xfrm>
          <a:prstGeom prst="rect">
            <a:avLst/>
          </a:prstGeom>
          <a:noFill/>
          <a:ln w="0">
            <a:noFill/>
          </a:ln>
        </p:spPr>
        <p:txBody>
          <a:bodyPr lIns="0" rIns="0" tIns="0" bIns="0" anchor="t">
            <a:noAutofit/>
          </a:bodyPr>
          <a:p>
            <a:pPr marL="216000" indent="-215640">
              <a:lnSpc>
                <a:spcPct val="100000"/>
              </a:lnSpc>
              <a:buNone/>
              <a:tabLst>
                <a:tab algn="l" pos="0"/>
              </a:tabLst>
            </a:pPr>
            <a:r>
              <a:rPr b="1" lang="en-US" sz="2000" spc="-1" strike="noStrike">
                <a:latin typeface="Arial"/>
              </a:rPr>
              <a:t>Agriculture</a:t>
            </a:r>
            <a:r>
              <a:rPr b="0" lang="en-US" sz="2000" spc="-1" strike="noStrike">
                <a:latin typeface="Arial"/>
              </a:rPr>
              <a:t>: livestock enteric fermentation (blue) main reduction via productivity increases linked to increased feed digestibility, animal weights, fertility rates and reductions in age at calving</a:t>
            </a:r>
            <a:endParaRPr b="0" lang="en-US" sz="2000" spc="-1" strike="noStrike">
              <a:latin typeface="Arial"/>
            </a:endParaRPr>
          </a:p>
          <a:p>
            <a:pPr marL="216000" indent="-215640">
              <a:lnSpc>
                <a:spcPct val="100000"/>
              </a:lnSpc>
              <a:buNone/>
              <a:tabLst>
                <a:tab algn="l" pos="0"/>
              </a:tabLst>
            </a:pPr>
            <a:endParaRPr b="0" lang="en-US" sz="2000" spc="-1" strike="noStrike">
              <a:latin typeface="Arial"/>
            </a:endParaRPr>
          </a:p>
          <a:p>
            <a:pPr marL="216000" indent="-215640">
              <a:lnSpc>
                <a:spcPct val="100000"/>
              </a:lnSpc>
              <a:buNone/>
              <a:tabLst>
                <a:tab algn="l" pos="0"/>
              </a:tabLst>
            </a:pPr>
            <a:r>
              <a:rPr b="1" lang="en-US" sz="2000" spc="-1" strike="noStrike">
                <a:latin typeface="Arial"/>
              </a:rPr>
              <a:t>+ Shift in diets </a:t>
            </a:r>
            <a:r>
              <a:rPr b="0" lang="en-US" sz="2000" spc="-1" strike="noStrike">
                <a:latin typeface="Arial"/>
              </a:rPr>
              <a:t>- no change modelled by 2030 but by 2063 if average red meat is &gt; 23g per day, the minimum risk exposure level for red meat (GBD, 2019), then meat  consumption was reduced to this amount </a:t>
            </a:r>
            <a:endParaRPr b="0" lang="en-US" sz="2000" spc="-1" strike="noStrike">
              <a:latin typeface="Arial"/>
            </a:endParaRPr>
          </a:p>
          <a:p>
            <a:pPr marL="216000" indent="-215640">
              <a:lnSpc>
                <a:spcPct val="100000"/>
              </a:lnSpc>
              <a:buNone/>
              <a:tabLst>
                <a:tab algn="l" pos="0"/>
              </a:tabLst>
            </a:pPr>
            <a:endParaRPr b="0" lang="en-US" sz="2000" spc="-1" strike="noStrike">
              <a:latin typeface="Arial"/>
            </a:endParaRPr>
          </a:p>
          <a:p>
            <a:pPr marL="216000" indent="-215640">
              <a:lnSpc>
                <a:spcPct val="100000"/>
              </a:lnSpc>
              <a:buNone/>
              <a:tabLst>
                <a:tab algn="l" pos="0"/>
              </a:tabLst>
            </a:pPr>
            <a:r>
              <a:rPr b="1" lang="en-US" sz="2000" spc="-1" strike="noStrike">
                <a:latin typeface="Arial"/>
              </a:rPr>
              <a:t>+ Food waste </a:t>
            </a:r>
            <a:r>
              <a:rPr b="0" lang="en-US" sz="2000" spc="-1" strike="noStrike">
                <a:latin typeface="Arial"/>
              </a:rPr>
              <a:t>will be completely  eliminated by 2063. With technological advancements and behavioural changes </a:t>
            </a:r>
            <a:endParaRPr b="0" lang="en-US" sz="2000" spc="-1" strike="noStrike">
              <a:latin typeface="Arial"/>
            </a:endParaRPr>
          </a:p>
          <a:p>
            <a:pPr marL="216000" indent="-215640">
              <a:lnSpc>
                <a:spcPct val="100000"/>
              </a:lnSpc>
              <a:buNone/>
              <a:tabLst>
                <a:tab algn="l" pos="0"/>
              </a:tabLst>
            </a:pPr>
            <a:endParaRPr b="0" lang="en-US" sz="2000" spc="-1" strike="noStrike">
              <a:latin typeface="Arial"/>
            </a:endParaRPr>
          </a:p>
        </p:txBody>
      </p:sp>
      <p:sp>
        <p:nvSpPr>
          <p:cNvPr id="520" name="CustomShape 45"/>
          <p:cNvSpPr/>
          <p:nvPr/>
        </p:nvSpPr>
        <p:spPr>
          <a:xfrm>
            <a:off x="4281840" y="10155240"/>
            <a:ext cx="3273480" cy="5335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573036C7-A519-425E-8744-04A946BD3AF8}" type="slidenum">
              <a:rPr b="0" lang="en-GB" sz="1200" spc="-1" strike="noStrike">
                <a:solidFill>
                  <a:srgbClr val="000000"/>
                </a:solidFill>
                <a:latin typeface="Times New Roman"/>
                <a:ea typeface="+mn-ea"/>
              </a:rPr>
              <a:t>25</a:t>
            </a:fld>
            <a:endParaRPr b="0" lang="en-U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603BD24D-AF9E-49A3-959A-47F721C94A5A}"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C0E26014-9C9C-4D96-91A0-9EDD117C7C01}"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3"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BF1CAB40-DE25-4283-8288-1408B99324FA}"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5"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8"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9"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40"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4B454FA3-2583-4AD2-A785-A71BC1135170}"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4"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6"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8"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49"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54"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55"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C0867E8-77B0-46D3-8C1D-FA8E8311268A}"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7"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58"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1"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2"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3"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5"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6"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9"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0"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1"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3"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4"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5"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6"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7"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8"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9AE49381-BD7B-4C20-ACBB-EA441728C780}"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5"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DFA4C8D9-F45A-4932-9FC6-9B533B5A96C6}"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7"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C8A842D6-3B86-49B3-A4CC-33EE05932C01}"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9"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90"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DF7146C-6C24-43AC-9936-2586A9EED18E}"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31CD046E-339A-4375-990F-8DDC431BA038}"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B5D023A2-25C5-46C0-9851-421625A594FB}"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3ABE9AF-807D-4824-B00C-A2F5298C58BE}"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4"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95"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96"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BE6A6D0-F782-4538-9248-9ECD0343BDCB}"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8"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99"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00"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787E10D8-9C89-4A4B-BA11-E41AEDD0CD14}"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2"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03"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04"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50AA9E3-1CA2-4F9E-85D7-7ED2BB1E4EA8}"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6"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07"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A4C0D88-0733-401F-9388-D7CE589B9DB1}"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9"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1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11"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12"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A54A23E5-A0D5-4041-A0B5-352320AA419F}" type="slidenum">
              <a:t>&lt;#&gt;</a:t>
            </a:fld>
          </a:p>
        </p:txBody>
      </p:sp>
      <p:sp>
        <p:nvSpPr>
          <p:cNvPr id="9" name="PlaceHolder 8"/>
          <p:cNvSpPr>
            <a:spLocks noGrp="1"/>
          </p:cNvSpPr>
          <p:nvPr>
            <p:ph type="dt" idx="6"/>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4"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15"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16"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17"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18"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19"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CB819415-B966-4274-8BAA-9BF7BCBDE92A}" type="slidenum">
              <a:t>&lt;#&gt;</a:t>
            </a:fld>
          </a:p>
        </p:txBody>
      </p:sp>
      <p:sp>
        <p:nvSpPr>
          <p:cNvPr id="11" name="PlaceHolder 10"/>
          <p:cNvSpPr>
            <a:spLocks noGrp="1"/>
          </p:cNvSpPr>
          <p:nvPr>
            <p:ph type="dt" idx="6"/>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4"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6"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1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7BE3734-991E-4715-92B9-5B8A81E0424D}"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8"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129"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1"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34"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135"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7"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138"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39"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1"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42"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43"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5"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46"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49"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50"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51"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53"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54"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55"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56"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57"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58"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12093964-A0E7-4BF4-A9E5-EE33C8AA255D}"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2"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4"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6"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167"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9"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1"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72"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173"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5"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176"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77"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9"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8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81"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3"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84"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87"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88"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89"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22057DA6-CB4E-48B1-9481-32147CBCB055}"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1"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92"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93"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94"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95"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96"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0"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2"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4"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05"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7"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9"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10"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11"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3"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1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15"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7"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18"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19"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1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1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C215166-312C-47D3-8EB2-030A99F4ACF0}"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1"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22"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4"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2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26"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27"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9"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30"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31"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32"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33"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34"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FDB54141-45DB-4364-8F31-1B78CEB392A3}"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1"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3C06C6FE-7FD8-4280-B1A0-4E8A06A41841}"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3"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148A5208-97A8-4ED5-8A6C-6CF04D5F648D}"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5"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4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3D6462A3-3594-4F01-8C30-0599D3A9C4F4}"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80D337A7-5E89-47DD-83DA-68E20C9AF399}"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8"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F6953239-9428-43F4-A444-AEA343D52133}"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5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5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795CD098-2E78-437F-963A-7FF7343276C9}"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1"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F1CA1DE0-ADE7-4419-AED7-413BA7C827F8}"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4"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5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56"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11194D59-B54E-4865-A5D0-30075FE29C93}"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59"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60"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03B2400A-04BD-43B8-8AA8-99992C796B74}"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2"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63"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10BC38A3-C56B-4794-AB35-00DFCB04A892}"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66"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6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68"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210A783A-FB13-43FF-BFD0-F44A9C716009}" type="slidenum">
              <a:t>&lt;#&gt;</a:t>
            </a:fld>
          </a:p>
        </p:txBody>
      </p:sp>
      <p:sp>
        <p:nvSpPr>
          <p:cNvPr id="9" name="PlaceHolder 8"/>
          <p:cNvSpPr>
            <a:spLocks noGrp="1"/>
          </p:cNvSpPr>
          <p:nvPr>
            <p:ph type="dt" idx="9"/>
          </p:nvPr>
        </p:nvSpPr>
        <p:spPr/>
        <p:txBody>
          <a:bodyPr/>
          <a:p>
            <a:r>
              <a:rPr lang="en-US"/>
              <a:t/>
            </a: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0"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71"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72"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73"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74"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75"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C384BD11-C7F4-43C9-9664-23D0C87A5FBB}" type="slidenum">
              <a:t>&lt;#&gt;</a:t>
            </a:fld>
          </a:p>
        </p:txBody>
      </p:sp>
      <p:sp>
        <p:nvSpPr>
          <p:cNvPr id="11" name="PlaceHolder 10"/>
          <p:cNvSpPr>
            <a:spLocks noGrp="1"/>
          </p:cNvSpPr>
          <p:nvPr>
            <p:ph type="dt" idx="9"/>
          </p:nvPr>
        </p:nvSpPr>
        <p:spPr/>
        <p:txBody>
          <a:bodyPr/>
          <a:p>
            <a:r>
              <a:rPr lang="en-US"/>
              <a:t/>
            </a: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9"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1"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3"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84"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5"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4A4E6AB-E9AB-49CD-A38C-768583634958}"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6"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89"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90"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2"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US" sz="3200" spc="-1" strike="noStrike">
              <a:latin typeface="Arial"/>
            </a:endParaRPr>
          </a:p>
        </p:txBody>
      </p:sp>
      <p:sp>
        <p:nvSpPr>
          <p:cNvPr id="293"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94"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97"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298"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0"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01"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0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05"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06"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8"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09"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10"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11"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12"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
        <p:nvSpPr>
          <p:cNvPr id="313"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280" cy="946080"/>
          </a:xfrm>
          <a:prstGeom prst="rect">
            <a:avLst/>
          </a:prstGeom>
          <a:noFill/>
          <a:ln w="0">
            <a:noFill/>
          </a:ln>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 name="PlaceHolder 2"/>
          <p:cNvSpPr>
            <a:spLocks noGrp="1"/>
          </p:cNvSpPr>
          <p:nvPr>
            <p:ph type="ftr" idx="1"/>
          </p:nvPr>
        </p:nvSpPr>
        <p:spPr>
          <a:xfrm>
            <a:off x="3447000" y="5164560"/>
            <a:ext cx="3193920" cy="389880"/>
          </a:xfrm>
          <a:prstGeom prst="rect">
            <a:avLst/>
          </a:prstGeom>
          <a:noFill/>
          <a:ln w="0">
            <a:noFill/>
          </a:ln>
        </p:spPr>
        <p:txBody>
          <a:bodyPr lIns="0" rIns="0" tIns="0" bIns="0" anchor="t">
            <a:noAutofit/>
          </a:bodyPr>
          <a:lstStyle>
            <a:lvl1pPr algn="ctr">
              <a:lnSpc>
                <a:spcPct val="100000"/>
              </a:lnSpc>
              <a:buNone/>
              <a:defRPr b="0" lang="en-US" sz="1400" spc="-1" strike="noStrike">
                <a:latin typeface="Times New Roman"/>
              </a:defRPr>
            </a:lvl1pPr>
          </a:lstStyle>
          <a:p>
            <a:pPr algn="ctr">
              <a:lnSpc>
                <a:spcPct val="100000"/>
              </a:lnSpc>
              <a:buNone/>
            </a:pPr>
            <a:r>
              <a:rPr b="0" lang="en-US" sz="1400" spc="-1" strike="noStrike">
                <a:latin typeface="Times New Roman"/>
              </a:rPr>
              <a:t>&lt;footer&gt;</a:t>
            </a:r>
            <a:endParaRPr b="0" lang="en-US" sz="1400" spc="-1" strike="noStrike">
              <a:latin typeface="Times New Roman"/>
            </a:endParaRPr>
          </a:p>
        </p:txBody>
      </p:sp>
      <p:sp>
        <p:nvSpPr>
          <p:cNvPr id="2" name="PlaceHolder 3"/>
          <p:cNvSpPr>
            <a:spLocks noGrp="1"/>
          </p:cNvSpPr>
          <p:nvPr>
            <p:ph type="sldNum" idx="2"/>
          </p:nvPr>
        </p:nvSpPr>
        <p:spPr>
          <a:xfrm>
            <a:off x="7226640" y="5164560"/>
            <a:ext cx="2347560" cy="389880"/>
          </a:xfrm>
          <a:prstGeom prst="rect">
            <a:avLst/>
          </a:prstGeom>
          <a:noFill/>
          <a:ln w="0">
            <a:noFill/>
          </a:ln>
        </p:spPr>
        <p:txBody>
          <a:bodyPr lIns="0" rIns="0" tIns="0" bIns="0" anchor="t">
            <a:noAutofit/>
          </a:bodyPr>
          <a:lstStyle>
            <a:lvl1pPr algn="r">
              <a:lnSpc>
                <a:spcPct val="100000"/>
              </a:lnSpc>
              <a:buNone/>
              <a:defRPr b="0" lang="en-US" sz="1400" spc="-1" strike="noStrike">
                <a:latin typeface="Times New Roman"/>
              </a:defRPr>
            </a:lvl1pPr>
          </a:lstStyle>
          <a:p>
            <a:pPr algn="r">
              <a:lnSpc>
                <a:spcPct val="100000"/>
              </a:lnSpc>
              <a:buNone/>
            </a:pPr>
            <a:fld id="{0F241BAC-29ED-43C2-B2C3-1C044D5DEA2B}" type="slidenum">
              <a:rPr b="0" lang="en-US" sz="1400" spc="-1" strike="noStrike">
                <a:latin typeface="Times New Roman"/>
              </a:rPr>
              <a:t>&lt;number&gt;</a:t>
            </a:fld>
            <a:endParaRPr b="0" lang="en-US" sz="1400" spc="-1" strike="noStrike">
              <a:latin typeface="Times New Roman"/>
            </a:endParaRPr>
          </a:p>
        </p:txBody>
      </p:sp>
      <p:sp>
        <p:nvSpPr>
          <p:cNvPr id="3" name="PlaceHolder 4"/>
          <p:cNvSpPr>
            <a:spLocks noGrp="1"/>
          </p:cNvSpPr>
          <p:nvPr>
            <p:ph type="dt" idx="3"/>
          </p:nvPr>
        </p:nvSpPr>
        <p:spPr>
          <a:xfrm>
            <a:off x="503640" y="5164560"/>
            <a:ext cx="2347560" cy="38988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4"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r>
              <a:rPr b="0" lang="en-US" sz="4400" spc="-1" strike="noStrike">
                <a:latin typeface="Arial"/>
              </a:rPr>
              <a:t>C</a:t>
            </a:r>
            <a:r>
              <a:rPr b="0" lang="en-US" sz="4400" spc="-1" strike="noStrike">
                <a:latin typeface="Arial"/>
              </a:rPr>
              <a:t>li</a:t>
            </a:r>
            <a:r>
              <a:rPr b="0" lang="en-US" sz="4400" spc="-1" strike="noStrike">
                <a:latin typeface="Arial"/>
              </a:rPr>
              <a:t>c</a:t>
            </a:r>
            <a:r>
              <a:rPr b="0" lang="en-US" sz="4400" spc="-1" strike="noStrike">
                <a:latin typeface="Arial"/>
              </a:rPr>
              <a:t>k </a:t>
            </a:r>
            <a:r>
              <a:rPr b="0" lang="en-US" sz="4400" spc="-1" strike="noStrike">
                <a:latin typeface="Arial"/>
              </a:rPr>
              <a:t>t</a:t>
            </a:r>
            <a:r>
              <a:rPr b="0" lang="en-US" sz="4400" spc="-1" strike="noStrike">
                <a:latin typeface="Arial"/>
              </a:rPr>
              <a:t>o</a:t>
            </a:r>
            <a:r>
              <a:rPr b="0" lang="en-US" sz="4400" spc="-1" strike="noStrike">
                <a:latin typeface="Arial"/>
              </a:rPr>
              <a:t> </a:t>
            </a:r>
            <a:r>
              <a:rPr b="0" lang="en-US" sz="4400" spc="-1" strike="noStrike">
                <a:latin typeface="Arial"/>
              </a:rPr>
              <a:t>e</a:t>
            </a:r>
            <a:r>
              <a:rPr b="0" lang="en-US" sz="4400" spc="-1" strike="noStrike">
                <a:latin typeface="Arial"/>
              </a:rPr>
              <a:t>d</a:t>
            </a:r>
            <a:r>
              <a:rPr b="0" lang="en-US" sz="4400" spc="-1" strike="noStrike">
                <a:latin typeface="Arial"/>
              </a:rPr>
              <a:t>it </a:t>
            </a:r>
            <a:r>
              <a:rPr b="0" lang="en-US" sz="4400" spc="-1" strike="noStrike">
                <a:latin typeface="Arial"/>
              </a:rPr>
              <a:t>t</a:t>
            </a:r>
            <a:r>
              <a:rPr b="0" lang="en-US" sz="4400" spc="-1" strike="noStrike">
                <a:latin typeface="Arial"/>
              </a:rPr>
              <a:t>h</a:t>
            </a:r>
            <a:r>
              <a:rPr b="0" lang="en-US" sz="4400" spc="-1" strike="noStrike">
                <a:latin typeface="Arial"/>
              </a:rPr>
              <a:t>e</a:t>
            </a:r>
            <a:r>
              <a:rPr b="0" lang="en-US" sz="4400" spc="-1" strike="noStrike">
                <a:latin typeface="Arial"/>
              </a:rPr>
              <a:t> </a:t>
            </a:r>
            <a:r>
              <a:rPr b="0" lang="en-US" sz="4400" spc="-1" strike="noStrike">
                <a:latin typeface="Arial"/>
              </a:rPr>
              <a:t>ti</a:t>
            </a:r>
            <a:r>
              <a:rPr b="0" lang="en-US" sz="4400" spc="-1" strike="noStrike">
                <a:latin typeface="Arial"/>
              </a:rPr>
              <a:t>tl</a:t>
            </a:r>
            <a:r>
              <a:rPr b="0" lang="en-US" sz="4400" spc="-1" strike="noStrike">
                <a:latin typeface="Arial"/>
              </a:rPr>
              <a:t>e</a:t>
            </a:r>
            <a:r>
              <a:rPr b="0" lang="en-US" sz="4400" spc="-1" strike="noStrike">
                <a:latin typeface="Arial"/>
              </a:rPr>
              <a:t> </a:t>
            </a:r>
            <a:r>
              <a:rPr b="0" lang="en-US" sz="4400" spc="-1" strike="noStrike">
                <a:latin typeface="Arial"/>
              </a:rPr>
              <a:t>t</a:t>
            </a:r>
            <a:r>
              <a:rPr b="0" lang="en-US" sz="4400" spc="-1" strike="noStrike">
                <a:latin typeface="Arial"/>
              </a:rPr>
              <a:t>e</a:t>
            </a:r>
            <a:r>
              <a:rPr b="0" lang="en-US" sz="4400" spc="-1" strike="noStrike">
                <a:latin typeface="Arial"/>
              </a:rPr>
              <a:t>x</a:t>
            </a:r>
            <a:r>
              <a:rPr b="0" lang="en-US" sz="4400" spc="-1" strike="noStrike">
                <a:latin typeface="Arial"/>
              </a:rPr>
              <a:t>t </a:t>
            </a:r>
            <a:r>
              <a:rPr b="0" lang="en-US" sz="4400" spc="-1" strike="noStrike">
                <a:latin typeface="Arial"/>
              </a:rPr>
              <a:t>f</a:t>
            </a:r>
            <a:r>
              <a:rPr b="0" lang="en-US" sz="4400" spc="-1" strike="noStrike">
                <a:latin typeface="Arial"/>
              </a:rPr>
              <a:t>o</a:t>
            </a:r>
            <a:r>
              <a:rPr b="0" lang="en-US" sz="4400" spc="-1" strike="noStrike">
                <a:latin typeface="Arial"/>
              </a:rPr>
              <a:t>r</a:t>
            </a:r>
            <a:r>
              <a:rPr b="0" lang="en-US" sz="4400" spc="-1" strike="noStrike">
                <a:latin typeface="Arial"/>
              </a:rPr>
              <a:t>m</a:t>
            </a:r>
            <a:r>
              <a:rPr b="0" lang="en-US" sz="4400" spc="-1" strike="noStrike">
                <a:latin typeface="Arial"/>
              </a:rPr>
              <a:t>a</a:t>
            </a:r>
            <a:r>
              <a:rPr b="0" lang="en-US" sz="4400" spc="-1" strike="noStrike">
                <a:latin typeface="Arial"/>
              </a:rPr>
              <a:t>t</a:t>
            </a:r>
            <a:endParaRPr b="0" lang="en-US" sz="4400" spc="-1" strike="noStrike">
              <a:latin typeface="Arial"/>
            </a:endParaRPr>
          </a:p>
        </p:txBody>
      </p:sp>
      <p:sp>
        <p:nvSpPr>
          <p:cNvPr id="42"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PlaceHolder 1"/>
          <p:cNvSpPr>
            <a:spLocks noGrp="1"/>
          </p:cNvSpPr>
          <p:nvPr>
            <p:ph type="ftr" idx="4"/>
          </p:nvPr>
        </p:nvSpPr>
        <p:spPr>
          <a:xfrm>
            <a:off x="3447000" y="5164560"/>
            <a:ext cx="3193920" cy="389880"/>
          </a:xfrm>
          <a:prstGeom prst="rect">
            <a:avLst/>
          </a:prstGeom>
          <a:noFill/>
          <a:ln w="0">
            <a:noFill/>
          </a:ln>
        </p:spPr>
        <p:txBody>
          <a:bodyPr lIns="0" rIns="0" tIns="0" bIns="0" anchor="t">
            <a:noAutofit/>
          </a:bodyPr>
          <a:lstStyle>
            <a:lvl1pPr algn="ctr">
              <a:lnSpc>
                <a:spcPct val="100000"/>
              </a:lnSpc>
              <a:buNone/>
              <a:defRPr b="0" lang="en-US" sz="1400" spc="-1" strike="noStrike">
                <a:latin typeface="Times New Roman"/>
              </a:defRPr>
            </a:lvl1pPr>
          </a:lstStyle>
          <a:p>
            <a:pPr algn="ctr">
              <a:lnSpc>
                <a:spcPct val="100000"/>
              </a:lnSpc>
              <a:buNone/>
            </a:pPr>
            <a:r>
              <a:rPr b="0" lang="en-US" sz="1400" spc="-1" strike="noStrike">
                <a:latin typeface="Times New Roman"/>
              </a:rPr>
              <a:t>&lt;footer&gt;</a:t>
            </a:r>
            <a:endParaRPr b="0" lang="en-US" sz="1400" spc="-1" strike="noStrike">
              <a:latin typeface="Times New Roman"/>
            </a:endParaRPr>
          </a:p>
        </p:txBody>
      </p:sp>
      <p:sp>
        <p:nvSpPr>
          <p:cNvPr id="80" name="PlaceHolder 2"/>
          <p:cNvSpPr>
            <a:spLocks noGrp="1"/>
          </p:cNvSpPr>
          <p:nvPr>
            <p:ph type="sldNum" idx="5"/>
          </p:nvPr>
        </p:nvSpPr>
        <p:spPr>
          <a:xfrm>
            <a:off x="7226640" y="5164560"/>
            <a:ext cx="2347560" cy="389880"/>
          </a:xfrm>
          <a:prstGeom prst="rect">
            <a:avLst/>
          </a:prstGeom>
          <a:noFill/>
          <a:ln w="0">
            <a:noFill/>
          </a:ln>
        </p:spPr>
        <p:txBody>
          <a:bodyPr lIns="0" rIns="0" tIns="0" bIns="0" anchor="t">
            <a:noAutofit/>
          </a:bodyPr>
          <a:lstStyle>
            <a:lvl1pPr algn="r">
              <a:lnSpc>
                <a:spcPct val="100000"/>
              </a:lnSpc>
              <a:buNone/>
              <a:defRPr b="0" lang="en-US" sz="1400" spc="-1" strike="noStrike">
                <a:latin typeface="Times New Roman"/>
              </a:defRPr>
            </a:lvl1pPr>
          </a:lstStyle>
          <a:p>
            <a:pPr algn="r">
              <a:lnSpc>
                <a:spcPct val="100000"/>
              </a:lnSpc>
              <a:buNone/>
            </a:pPr>
            <a:fld id="{6DBC9D86-F212-470E-B4DC-E059DC59A9D8}" type="slidenum">
              <a:rPr b="0" lang="en-US" sz="1400" spc="-1" strike="noStrike">
                <a:latin typeface="Times New Roman"/>
              </a:rPr>
              <a:t>&lt;number&gt;</a:t>
            </a:fld>
            <a:endParaRPr b="0" lang="en-US" sz="1400" spc="-1" strike="noStrike">
              <a:latin typeface="Times New Roman"/>
            </a:endParaRPr>
          </a:p>
        </p:txBody>
      </p:sp>
      <p:sp>
        <p:nvSpPr>
          <p:cNvPr id="81" name="PlaceHolder 3"/>
          <p:cNvSpPr>
            <a:spLocks noGrp="1"/>
          </p:cNvSpPr>
          <p:nvPr>
            <p:ph type="dt" idx="6"/>
          </p:nvPr>
        </p:nvSpPr>
        <p:spPr>
          <a:xfrm>
            <a:off x="503640" y="5164560"/>
            <a:ext cx="2347560" cy="38988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82"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r>
              <a:rPr b="0" lang="en-US" sz="4400" spc="-1" strike="noStrike">
                <a:latin typeface="Arial"/>
              </a:rPr>
              <a:t>Cli</a:t>
            </a:r>
            <a:r>
              <a:rPr b="0" lang="en-US" sz="4400" spc="-1" strike="noStrike">
                <a:latin typeface="Arial"/>
              </a:rPr>
              <a:t>ck </a:t>
            </a:r>
            <a:r>
              <a:rPr b="0" lang="en-US" sz="4400" spc="-1" strike="noStrike">
                <a:latin typeface="Arial"/>
              </a:rPr>
              <a:t>to </a:t>
            </a:r>
            <a:r>
              <a:rPr b="0" lang="en-US" sz="4400" spc="-1" strike="noStrike">
                <a:latin typeface="Arial"/>
              </a:rPr>
              <a:t>ed</a:t>
            </a:r>
            <a:r>
              <a:rPr b="0" lang="en-US" sz="4400" spc="-1" strike="noStrike">
                <a:latin typeface="Arial"/>
              </a:rPr>
              <a:t>it </a:t>
            </a:r>
            <a:r>
              <a:rPr b="0" lang="en-US" sz="4400" spc="-1" strike="noStrike">
                <a:latin typeface="Arial"/>
              </a:rPr>
              <a:t>th</a:t>
            </a:r>
            <a:r>
              <a:rPr b="0" lang="en-US" sz="4400" spc="-1" strike="noStrike">
                <a:latin typeface="Arial"/>
              </a:rPr>
              <a:t>e </a:t>
            </a:r>
            <a:r>
              <a:rPr b="0" lang="en-US" sz="4400" spc="-1" strike="noStrike">
                <a:latin typeface="Arial"/>
              </a:rPr>
              <a:t>titl</a:t>
            </a:r>
            <a:r>
              <a:rPr b="0" lang="en-US" sz="4400" spc="-1" strike="noStrike">
                <a:latin typeface="Arial"/>
              </a:rPr>
              <a:t>e </a:t>
            </a:r>
            <a:r>
              <a:rPr b="0" lang="en-US" sz="4400" spc="-1" strike="noStrike">
                <a:latin typeface="Arial"/>
              </a:rPr>
              <a:t>te</a:t>
            </a:r>
            <a:r>
              <a:rPr b="0" lang="en-US" sz="4400" spc="-1" strike="noStrike">
                <a:latin typeface="Arial"/>
              </a:rPr>
              <a:t>xt </a:t>
            </a:r>
            <a:r>
              <a:rPr b="0" lang="en-US" sz="4400" spc="-1" strike="noStrike">
                <a:latin typeface="Arial"/>
              </a:rPr>
              <a:t>for</a:t>
            </a:r>
            <a:r>
              <a:rPr b="0" lang="en-US" sz="4400" spc="-1" strike="noStrike">
                <a:latin typeface="Arial"/>
              </a:rPr>
              <a:t>m</a:t>
            </a:r>
            <a:r>
              <a:rPr b="0" lang="en-US" sz="4400" spc="-1" strike="noStrike">
                <a:latin typeface="Arial"/>
              </a:rPr>
              <a:t>at</a:t>
            </a:r>
            <a:endParaRPr b="0" lang="en-US" sz="4400" spc="-1" strike="noStrike">
              <a:latin typeface="Arial"/>
            </a:endParaRPr>
          </a:p>
        </p:txBody>
      </p:sp>
      <p:sp>
        <p:nvSpPr>
          <p:cNvPr id="83"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226080"/>
            <a:ext cx="9071280" cy="946080"/>
          </a:xfrm>
          <a:prstGeom prst="rect">
            <a:avLst/>
          </a:prstGeom>
          <a:noFill/>
          <a:ln w="0">
            <a:noFill/>
          </a:ln>
        </p:spPr>
        <p:txBody>
          <a:bodyPr lIns="0" rIns="0" tIns="0" bIns="0" anchor="ctr">
            <a:noAutofit/>
          </a:bodyPr>
          <a:p>
            <a:r>
              <a:rPr b="0" lang="en-US" sz="1800" spc="-1" strike="noStrike">
                <a:latin typeface="Arial"/>
              </a:rPr>
              <a:t>Click to edit the title text </a:t>
            </a:r>
            <a:r>
              <a:rPr b="0" lang="en-US" sz="1800" spc="-1" strike="noStrike">
                <a:latin typeface="Arial"/>
              </a:rPr>
              <a:t>format</a:t>
            </a:r>
            <a:endParaRPr b="0" lang="en-US" sz="1800" spc="-1" strike="noStrike">
              <a:latin typeface="Arial"/>
            </a:endParaRPr>
          </a:p>
        </p:txBody>
      </p:sp>
      <p:sp>
        <p:nvSpPr>
          <p:cNvPr id="121" name="PlaceHolder 2"/>
          <p:cNvSpPr>
            <a:spLocks noGrp="1"/>
          </p:cNvSpPr>
          <p:nvPr>
            <p:ph type="body"/>
          </p:nvPr>
        </p:nvSpPr>
        <p:spPr>
          <a:xfrm>
            <a:off x="504000" y="1326600"/>
            <a:ext cx="4426560" cy="32878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122" name="PlaceHolder 3"/>
          <p:cNvSpPr>
            <a:spLocks noGrp="1"/>
          </p:cNvSpPr>
          <p:nvPr>
            <p:ph type="body"/>
          </p:nvPr>
        </p:nvSpPr>
        <p:spPr>
          <a:xfrm>
            <a:off x="5152680" y="1326600"/>
            <a:ext cx="4426560" cy="32878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r>
              <a:rPr b="0" lang="en-US" sz="4400" spc="-1" strike="noStrike">
                <a:latin typeface="Arial"/>
              </a:rPr>
              <a:t>C</a:t>
            </a:r>
            <a:r>
              <a:rPr b="0" lang="en-US" sz="4400" spc="-1" strike="noStrike">
                <a:latin typeface="Arial"/>
              </a:rPr>
              <a:t>li</a:t>
            </a:r>
            <a:r>
              <a:rPr b="0" lang="en-US" sz="4400" spc="-1" strike="noStrike">
                <a:latin typeface="Arial"/>
              </a:rPr>
              <a:t>c</a:t>
            </a:r>
            <a:r>
              <a:rPr b="0" lang="en-US" sz="4400" spc="-1" strike="noStrike">
                <a:latin typeface="Arial"/>
              </a:rPr>
              <a:t>k </a:t>
            </a:r>
            <a:r>
              <a:rPr b="0" lang="en-US" sz="4400" spc="-1" strike="noStrike">
                <a:latin typeface="Arial"/>
              </a:rPr>
              <a:t>t</a:t>
            </a:r>
            <a:r>
              <a:rPr b="0" lang="en-US" sz="4400" spc="-1" strike="noStrike">
                <a:latin typeface="Arial"/>
              </a:rPr>
              <a:t>o </a:t>
            </a:r>
            <a:r>
              <a:rPr b="0" lang="en-US" sz="4400" spc="-1" strike="noStrike">
                <a:latin typeface="Arial"/>
              </a:rPr>
              <a:t>e</a:t>
            </a:r>
            <a:r>
              <a:rPr b="0" lang="en-US" sz="4400" spc="-1" strike="noStrike">
                <a:latin typeface="Arial"/>
              </a:rPr>
              <a:t>d</a:t>
            </a:r>
            <a:r>
              <a:rPr b="0" lang="en-US" sz="4400" spc="-1" strike="noStrike">
                <a:latin typeface="Arial"/>
              </a:rPr>
              <a:t>it </a:t>
            </a:r>
            <a:r>
              <a:rPr b="0" lang="en-US" sz="4400" spc="-1" strike="noStrike">
                <a:latin typeface="Arial"/>
              </a:rPr>
              <a:t>t</a:t>
            </a:r>
            <a:r>
              <a:rPr b="0" lang="en-US" sz="4400" spc="-1" strike="noStrike">
                <a:latin typeface="Arial"/>
              </a:rPr>
              <a:t>h</a:t>
            </a:r>
            <a:r>
              <a:rPr b="0" lang="en-US" sz="4400" spc="-1" strike="noStrike">
                <a:latin typeface="Arial"/>
              </a:rPr>
              <a:t>e </a:t>
            </a:r>
            <a:r>
              <a:rPr b="0" lang="en-US" sz="4400" spc="-1" strike="noStrike">
                <a:latin typeface="Arial"/>
              </a:rPr>
              <a:t>ti</a:t>
            </a:r>
            <a:r>
              <a:rPr b="0" lang="en-US" sz="4400" spc="-1" strike="noStrike">
                <a:latin typeface="Arial"/>
              </a:rPr>
              <a:t>tl</a:t>
            </a:r>
            <a:r>
              <a:rPr b="0" lang="en-US" sz="4400" spc="-1" strike="noStrike">
                <a:latin typeface="Arial"/>
              </a:rPr>
              <a:t>e </a:t>
            </a:r>
            <a:r>
              <a:rPr b="0" lang="en-US" sz="4400" spc="-1" strike="noStrike">
                <a:latin typeface="Arial"/>
              </a:rPr>
              <a:t>t</a:t>
            </a:r>
            <a:r>
              <a:rPr b="0" lang="en-US" sz="4400" spc="-1" strike="noStrike">
                <a:latin typeface="Arial"/>
              </a:rPr>
              <a:t>e</a:t>
            </a:r>
            <a:r>
              <a:rPr b="0" lang="en-US" sz="4400" spc="-1" strike="noStrike">
                <a:latin typeface="Arial"/>
              </a:rPr>
              <a:t>x</a:t>
            </a:r>
            <a:r>
              <a:rPr b="0" lang="en-US" sz="4400" spc="-1" strike="noStrike">
                <a:latin typeface="Arial"/>
              </a:rPr>
              <a:t>t </a:t>
            </a:r>
            <a:r>
              <a:rPr b="0" lang="en-US" sz="4400" spc="-1" strike="noStrike">
                <a:latin typeface="Arial"/>
              </a:rPr>
              <a:t>f</a:t>
            </a:r>
            <a:r>
              <a:rPr b="0" lang="en-US" sz="4400" spc="-1" strike="noStrike">
                <a:latin typeface="Arial"/>
              </a:rPr>
              <a:t>o</a:t>
            </a:r>
            <a:r>
              <a:rPr b="0" lang="en-US" sz="4400" spc="-1" strike="noStrike">
                <a:latin typeface="Arial"/>
              </a:rPr>
              <a:t>r</a:t>
            </a:r>
            <a:r>
              <a:rPr b="0" lang="en-US" sz="4400" spc="-1" strike="noStrike">
                <a:latin typeface="Arial"/>
              </a:rPr>
              <a:t>m</a:t>
            </a:r>
            <a:r>
              <a:rPr b="0" lang="en-US" sz="4400" spc="-1" strike="noStrike">
                <a:latin typeface="Arial"/>
              </a:rPr>
              <a:t>a</a:t>
            </a:r>
            <a:r>
              <a:rPr b="0" lang="en-US" sz="4400" spc="-1" strike="noStrike">
                <a:latin typeface="Arial"/>
              </a:rPr>
              <a:t>t</a:t>
            </a:r>
            <a:endParaRPr b="0" lang="en-US" sz="4400" spc="-1" strike="noStrike">
              <a:latin typeface="Arial"/>
            </a:endParaRPr>
          </a:p>
        </p:txBody>
      </p:sp>
      <p:sp>
        <p:nvSpPr>
          <p:cNvPr id="160"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r>
              <a:rPr b="0" lang="en-US" sz="4400" spc="-1" strike="noStrike">
                <a:latin typeface="Arial"/>
              </a:rPr>
              <a:t>Click </a:t>
            </a:r>
            <a:r>
              <a:rPr b="0" lang="en-US" sz="4400" spc="-1" strike="noStrike">
                <a:latin typeface="Arial"/>
              </a:rPr>
              <a:t>to edit </a:t>
            </a:r>
            <a:r>
              <a:rPr b="0" lang="en-US" sz="4400" spc="-1" strike="noStrike">
                <a:latin typeface="Arial"/>
              </a:rPr>
              <a:t>the </a:t>
            </a:r>
            <a:r>
              <a:rPr b="0" lang="en-US" sz="4400" spc="-1" strike="noStrike">
                <a:latin typeface="Arial"/>
              </a:rPr>
              <a:t>title </a:t>
            </a:r>
            <a:r>
              <a:rPr b="0" lang="en-US" sz="4400" spc="-1" strike="noStrike">
                <a:latin typeface="Arial"/>
              </a:rPr>
              <a:t>text </a:t>
            </a:r>
            <a:r>
              <a:rPr b="0" lang="en-US" sz="4400" spc="-1" strike="noStrike">
                <a:latin typeface="Arial"/>
              </a:rPr>
              <a:t>format</a:t>
            </a:r>
            <a:endParaRPr b="0" lang="en-US" sz="4400" spc="-1" strike="noStrike">
              <a:latin typeface="Arial"/>
            </a:endParaRPr>
          </a:p>
        </p:txBody>
      </p:sp>
      <p:sp>
        <p:nvSpPr>
          <p:cNvPr id="198"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5" name="PlaceHolder 1"/>
          <p:cNvSpPr>
            <a:spLocks noGrp="1"/>
          </p:cNvSpPr>
          <p:nvPr>
            <p:ph type="ftr" idx="7"/>
          </p:nvPr>
        </p:nvSpPr>
        <p:spPr>
          <a:xfrm>
            <a:off x="3446640" y="5164560"/>
            <a:ext cx="3193200" cy="388800"/>
          </a:xfrm>
          <a:prstGeom prst="rect">
            <a:avLst/>
          </a:prstGeom>
          <a:noFill/>
          <a:ln w="0">
            <a:noFill/>
          </a:ln>
        </p:spPr>
        <p:txBody>
          <a:bodyPr lIns="0" rIns="0" tIns="0" bIns="0" anchor="t">
            <a:noAutofit/>
          </a:bodyPr>
          <a:lstStyle>
            <a:lvl1pPr algn="ctr">
              <a:lnSpc>
                <a:spcPct val="100000"/>
              </a:lnSpc>
              <a:buNone/>
              <a:defRPr b="0" lang="en-US" sz="1400" spc="-1" strike="noStrike">
                <a:solidFill>
                  <a:srgbClr val="000000"/>
                </a:solidFill>
                <a:latin typeface="Times New Roman"/>
                <a:ea typeface="DejaVu Sans"/>
              </a:defRPr>
            </a:lvl1pPr>
          </a:lstStyle>
          <a:p>
            <a:pPr algn="ctr">
              <a:lnSpc>
                <a:spcPct val="100000"/>
              </a:lnSpc>
              <a:buNone/>
            </a:pPr>
            <a:r>
              <a:rPr b="0" lang="en-US" sz="1400" spc="-1" strike="noStrike">
                <a:solidFill>
                  <a:srgbClr val="000000"/>
                </a:solidFill>
                <a:latin typeface="Times New Roman"/>
                <a:ea typeface="DejaVu Sans"/>
              </a:rPr>
              <a:t>&lt;footer&gt;</a:t>
            </a:r>
            <a:endParaRPr b="0" lang="en-US" sz="1400" spc="-1" strike="noStrike">
              <a:latin typeface="Times New Roman"/>
            </a:endParaRPr>
          </a:p>
        </p:txBody>
      </p:sp>
      <p:sp>
        <p:nvSpPr>
          <p:cNvPr id="236" name="PlaceHolder 2"/>
          <p:cNvSpPr>
            <a:spLocks noGrp="1"/>
          </p:cNvSpPr>
          <p:nvPr>
            <p:ph type="sldNum" idx="8"/>
          </p:nvPr>
        </p:nvSpPr>
        <p:spPr>
          <a:xfrm>
            <a:off x="7226280" y="5164560"/>
            <a:ext cx="2346480" cy="388800"/>
          </a:xfrm>
          <a:prstGeom prst="rect">
            <a:avLst/>
          </a:prstGeom>
          <a:noFill/>
          <a:ln w="0">
            <a:noFill/>
          </a:ln>
        </p:spPr>
        <p:txBody>
          <a:bodyPr lIns="0" rIns="0" tIns="0" bIns="0" anchor="t">
            <a:noAutofit/>
          </a:bodyPr>
          <a:lstStyle>
            <a:lvl1pPr algn="r">
              <a:lnSpc>
                <a:spcPct val="100000"/>
              </a:lnSpc>
              <a:buNone/>
              <a:defRPr b="0" lang="en-US" sz="1400" spc="-1" strike="noStrike">
                <a:solidFill>
                  <a:srgbClr val="000000"/>
                </a:solidFill>
                <a:latin typeface="Times New Roman"/>
                <a:ea typeface="DejaVu Sans"/>
              </a:defRPr>
            </a:lvl1pPr>
          </a:lstStyle>
          <a:p>
            <a:pPr algn="r">
              <a:lnSpc>
                <a:spcPct val="100000"/>
              </a:lnSpc>
              <a:buNone/>
            </a:pPr>
            <a:fld id="{60012F42-0673-4D33-BCC2-D90622798DE5}" type="slidenum">
              <a:rPr b="0" lang="en-US" sz="1400" spc="-1" strike="noStrike">
                <a:solidFill>
                  <a:srgbClr val="000000"/>
                </a:solidFill>
                <a:latin typeface="Times New Roman"/>
                <a:ea typeface="DejaVu Sans"/>
              </a:rPr>
              <a:t>&lt;number&gt;</a:t>
            </a:fld>
            <a:endParaRPr b="0" lang="en-US" sz="1400" spc="-1" strike="noStrike">
              <a:latin typeface="Times New Roman"/>
            </a:endParaRPr>
          </a:p>
        </p:txBody>
      </p:sp>
      <p:sp>
        <p:nvSpPr>
          <p:cNvPr id="237" name="PlaceHolder 3"/>
          <p:cNvSpPr>
            <a:spLocks noGrp="1"/>
          </p:cNvSpPr>
          <p:nvPr>
            <p:ph type="dt" idx="9"/>
          </p:nvPr>
        </p:nvSpPr>
        <p:spPr>
          <a:xfrm>
            <a:off x="503640" y="5164560"/>
            <a:ext cx="2346480" cy="38880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238"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39"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buNone/>
            </a:pPr>
            <a:r>
              <a:rPr b="0" lang="en-US" sz="4400" spc="-1" strike="noStrike">
                <a:latin typeface="Arial"/>
              </a:rPr>
              <a:t>Cli</a:t>
            </a:r>
            <a:r>
              <a:rPr b="0" lang="en-US" sz="4400" spc="-1" strike="noStrike">
                <a:latin typeface="Arial"/>
              </a:rPr>
              <a:t>ck </a:t>
            </a:r>
            <a:r>
              <a:rPr b="0" lang="en-US" sz="4400" spc="-1" strike="noStrike">
                <a:latin typeface="Arial"/>
              </a:rPr>
              <a:t>to </a:t>
            </a:r>
            <a:r>
              <a:rPr b="0" lang="en-US" sz="4400" spc="-1" strike="noStrike">
                <a:latin typeface="Arial"/>
              </a:rPr>
              <a:t>ed</a:t>
            </a:r>
            <a:r>
              <a:rPr b="0" lang="en-US" sz="4400" spc="-1" strike="noStrike">
                <a:latin typeface="Arial"/>
              </a:rPr>
              <a:t>it </a:t>
            </a:r>
            <a:r>
              <a:rPr b="0" lang="en-US" sz="4400" spc="-1" strike="noStrike">
                <a:latin typeface="Arial"/>
              </a:rPr>
              <a:t>th</a:t>
            </a:r>
            <a:r>
              <a:rPr b="0" lang="en-US" sz="4400" spc="-1" strike="noStrike">
                <a:latin typeface="Arial"/>
              </a:rPr>
              <a:t>e </a:t>
            </a:r>
            <a:r>
              <a:rPr b="0" lang="en-US" sz="4400" spc="-1" strike="noStrike">
                <a:latin typeface="Arial"/>
              </a:rPr>
              <a:t>titl</a:t>
            </a:r>
            <a:r>
              <a:rPr b="0" lang="en-US" sz="4400" spc="-1" strike="noStrike">
                <a:latin typeface="Arial"/>
              </a:rPr>
              <a:t>e </a:t>
            </a:r>
            <a:r>
              <a:rPr b="0" lang="en-US" sz="4400" spc="-1" strike="noStrike">
                <a:latin typeface="Arial"/>
              </a:rPr>
              <a:t>te</a:t>
            </a:r>
            <a:r>
              <a:rPr b="0" lang="en-US" sz="4400" spc="-1" strike="noStrike">
                <a:latin typeface="Arial"/>
              </a:rPr>
              <a:t>xt </a:t>
            </a:r>
            <a:r>
              <a:rPr b="0" lang="en-US" sz="4400" spc="-1" strike="noStrike">
                <a:latin typeface="Arial"/>
              </a:rPr>
              <a:t>for</a:t>
            </a:r>
            <a:r>
              <a:rPr b="0" lang="en-US" sz="4400" spc="-1" strike="noStrike">
                <a:latin typeface="Arial"/>
              </a:rPr>
              <a:t>m</a:t>
            </a:r>
            <a:r>
              <a:rPr b="0" lang="en-US" sz="4400" spc="-1" strike="noStrike">
                <a:latin typeface="Arial"/>
              </a:rPr>
              <a:t>at</a:t>
            </a:r>
            <a:endParaRPr b="0" lang="en-US" sz="4400" spc="-1" strike="noStrike">
              <a:latin typeface="Arial"/>
            </a:endParaRPr>
          </a:p>
        </p:txBody>
      </p:sp>
      <p:sp>
        <p:nvSpPr>
          <p:cNvPr id="277"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hyperlink" Target="mailto:Ndatchoh.toure01@ufhb.edu.ci" TargetMode="Externa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49.xml"/>
</Relationships>
</file>

<file path=ppt/slides/_rels/slide12.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slideLayout" Target="../slideLayouts/slideLayout49.xml"/>
</Relationships>
</file>

<file path=ppt/slides/_rels/slide13.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wmf"/><Relationship Id="rId3" Type="http://schemas.openxmlformats.org/officeDocument/2006/relationships/image" Target="../media/image51.jpeg"/><Relationship Id="rId4"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hyperlink" Target="https://waqi.info/" TargetMode="External"/><Relationship Id="rId2" Type="http://schemas.openxmlformats.org/officeDocument/2006/relationships/image" Target="../media/image52.png"/><Relationship Id="rId3" Type="http://schemas.openxmlformats.org/officeDocument/2006/relationships/slideLayout" Target="../slideLayouts/slideLayout61.xml"/>
</Relationships>
</file>

<file path=ppt/slides/_rels/slide15.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40.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9.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49.xml"/>
</Relationships>
</file>

<file path=ppt/slides/_rels/slide21.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73.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7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slideLayout" Target="../slideLayouts/slideLayout73.xml"/>
</Relationships>
</file>

<file path=ppt/slides/_rels/slide24.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73.xml"/>
</Relationships>
</file>

<file path=ppt/slides/_rels/slide25.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7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7.xml.rels><?xml version="1.0" encoding="UTF-8"?>
<Relationships xmlns="http://schemas.openxmlformats.org/package/2006/relationships"><Relationship Id="rId1" Type="http://schemas.openxmlformats.org/officeDocument/2006/relationships/hyperlink" Target="https://igacproject.org/working-groups/anga" TargetMode="External"/><Relationship Id="rId2" Type="http://schemas.openxmlformats.org/officeDocument/2006/relationships/image" Target="../media/image75.png"/><Relationship Id="rId3" Type="http://schemas.openxmlformats.org/officeDocument/2006/relationships/slideLayout" Target="../slideLayouts/slideLayout85.xml"/>
</Relationships>
</file>

<file path=ppt/slides/_rels/slide3.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jpeg"/><Relationship Id="rId9" Type="http://schemas.openxmlformats.org/officeDocument/2006/relationships/image" Target="../media/image22.png"/><Relationship Id="rId10"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40.xml"/>
</Relationships>
</file>

<file path=ppt/slides/_rels/slide5.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40.xml"/>
</Relationships>
</file>

<file path=ppt/slides/_rels/slide6.xml.rels><?xml version="1.0" encoding="UTF-8"?>
<Relationships xmlns="http://schemas.openxmlformats.org/package/2006/relationships"><Relationship Id="rId1" Type="http://schemas.openxmlformats.org/officeDocument/2006/relationships/image" Target="../media/image27.wmf"/><Relationship Id="rId2" Type="http://schemas.openxmlformats.org/officeDocument/2006/relationships/slideLayout" Target="../slideLayouts/slideLayout40.xml"/>
</Relationships>
</file>

<file path=ppt/slides/_rels/slide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jpe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jpe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jpeg"/><Relationship Id="rId1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slideLayout" Target="../slideLayouts/slideLayout4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subTitle"/>
          </p:nvPr>
        </p:nvSpPr>
        <p:spPr>
          <a:xfrm>
            <a:off x="941040" y="1329480"/>
            <a:ext cx="8431560" cy="2099520"/>
          </a:xfrm>
          <a:prstGeom prst="rect">
            <a:avLst/>
          </a:prstGeom>
          <a:noFill/>
          <a:ln w="0">
            <a:noFill/>
          </a:ln>
        </p:spPr>
        <p:txBody>
          <a:bodyPr lIns="0" rIns="0" tIns="0" bIns="0" anchor="ctr">
            <a:noAutofit/>
          </a:bodyPr>
          <a:p>
            <a:pPr algn="ctr">
              <a:lnSpc>
                <a:spcPct val="100000"/>
              </a:lnSpc>
              <a:buNone/>
            </a:pPr>
            <a:r>
              <a:rPr b="0" lang="en-US" sz="3200" spc="-1" strike="noStrike">
                <a:latin typeface="Arial"/>
              </a:rPr>
              <a:t>Air Pollution in Africa: Overview of emission sources, impacts, and mitigation strategies</a:t>
            </a:r>
            <a:endParaRPr b="0" lang="en-US" sz="3200" spc="-1" strike="noStrike">
              <a:latin typeface="Arial"/>
            </a:endParaRPr>
          </a:p>
        </p:txBody>
      </p:sp>
      <p:pic>
        <p:nvPicPr>
          <p:cNvPr id="321" name="Image 6" descr=""/>
          <p:cNvPicPr/>
          <p:nvPr/>
        </p:nvPicPr>
        <p:blipFill>
          <a:blip r:embed="rId1"/>
          <a:stretch/>
        </p:blipFill>
        <p:spPr>
          <a:xfrm>
            <a:off x="0" y="4932720"/>
            <a:ext cx="2100240" cy="738000"/>
          </a:xfrm>
          <a:prstGeom prst="rect">
            <a:avLst/>
          </a:prstGeom>
          <a:ln w="0">
            <a:noFill/>
          </a:ln>
        </p:spPr>
      </p:pic>
      <p:pic>
        <p:nvPicPr>
          <p:cNvPr id="322" name="Image 9" descr=""/>
          <p:cNvPicPr/>
          <p:nvPr/>
        </p:nvPicPr>
        <p:blipFill>
          <a:blip r:embed="rId2"/>
          <a:stretch/>
        </p:blipFill>
        <p:spPr>
          <a:xfrm>
            <a:off x="2432880" y="124560"/>
            <a:ext cx="2596320" cy="789840"/>
          </a:xfrm>
          <a:prstGeom prst="rect">
            <a:avLst/>
          </a:prstGeom>
          <a:ln w="0">
            <a:noFill/>
          </a:ln>
        </p:spPr>
      </p:pic>
      <p:pic>
        <p:nvPicPr>
          <p:cNvPr id="323" name="Image 10" descr=""/>
          <p:cNvPicPr/>
          <p:nvPr/>
        </p:nvPicPr>
        <p:blipFill>
          <a:blip r:embed="rId3"/>
          <a:stretch/>
        </p:blipFill>
        <p:spPr>
          <a:xfrm>
            <a:off x="2078640" y="4932720"/>
            <a:ext cx="1001160" cy="732600"/>
          </a:xfrm>
          <a:prstGeom prst="rect">
            <a:avLst/>
          </a:prstGeom>
          <a:ln w="0">
            <a:noFill/>
          </a:ln>
        </p:spPr>
      </p:pic>
      <p:sp>
        <p:nvSpPr>
          <p:cNvPr id="324" name=""/>
          <p:cNvSpPr txBox="1"/>
          <p:nvPr/>
        </p:nvSpPr>
        <p:spPr>
          <a:xfrm>
            <a:off x="3243600" y="3372840"/>
            <a:ext cx="3637080" cy="773280"/>
          </a:xfrm>
          <a:prstGeom prst="rect">
            <a:avLst/>
          </a:prstGeom>
          <a:noFill/>
          <a:ln w="0">
            <a:noFill/>
          </a:ln>
        </p:spPr>
        <p:txBody>
          <a:bodyPr lIns="90000" rIns="90000" tIns="45000" bIns="45000" anchor="t">
            <a:noAutofit/>
          </a:bodyPr>
          <a:p>
            <a:r>
              <a:rPr b="0" lang="en-US" sz="1200" spc="-1" strike="noStrike">
                <a:latin typeface="Arial"/>
              </a:rPr>
              <a:t>N’datchoh E. TOURE</a:t>
            </a:r>
            <a:endParaRPr b="0" lang="en-US" sz="1200" spc="-1" strike="noStrike">
              <a:latin typeface="Arial"/>
            </a:endParaRPr>
          </a:p>
          <a:p>
            <a:r>
              <a:rPr b="0" lang="en-US" sz="1200" spc="-1" strike="noStrike" u="sng">
                <a:solidFill>
                  <a:srgbClr val="0000ff"/>
                </a:solidFill>
                <a:uFillTx/>
                <a:latin typeface="Arial"/>
                <a:hlinkClick r:id="rId4"/>
              </a:rPr>
              <a:t>Ndatchoh.toure01@ufhb.edu.ci</a:t>
            </a:r>
            <a:r>
              <a:rPr b="0" lang="en-US" sz="1200" spc="-1" strike="noStrike">
                <a:latin typeface="Arial"/>
              </a:rPr>
              <a:t> </a:t>
            </a:r>
            <a:endParaRPr b="0" lang="en-US" sz="1200" spc="-1" strike="noStrike">
              <a:latin typeface="Arial"/>
            </a:endParaRPr>
          </a:p>
          <a:p>
            <a:r>
              <a:rPr b="0" lang="en-US" sz="1200" spc="-1" strike="noStrike">
                <a:latin typeface="Arial"/>
              </a:rPr>
              <a:t>University Felix Houphouet-Boigny Abidjan-Cocody</a:t>
            </a:r>
            <a:endParaRPr b="0" lang="en-US" sz="1200" spc="-1" strike="noStrike">
              <a:latin typeface="Arial"/>
            </a:endParaRPr>
          </a:p>
          <a:p>
            <a:r>
              <a:rPr b="0" lang="en-US" sz="1200" spc="-1" strike="noStrike">
                <a:latin typeface="Arial"/>
              </a:rPr>
              <a:t>Cote d’Ivoire</a:t>
            </a:r>
            <a:endParaRPr b="0" lang="en-US" sz="1200" spc="-1" strike="noStrike">
              <a:latin typeface="Arial"/>
            </a:endParaRPr>
          </a:p>
        </p:txBody>
      </p:sp>
      <p:pic>
        <p:nvPicPr>
          <p:cNvPr id="325" name="" descr=""/>
          <p:cNvPicPr/>
          <p:nvPr/>
        </p:nvPicPr>
        <p:blipFill>
          <a:blip r:embed="rId5"/>
          <a:stretch/>
        </p:blipFill>
        <p:spPr>
          <a:xfrm>
            <a:off x="6332400" y="5102280"/>
            <a:ext cx="3660840" cy="535680"/>
          </a:xfrm>
          <a:prstGeom prst="rect">
            <a:avLst/>
          </a:prstGeom>
          <a:ln w="0">
            <a:noFill/>
          </a:ln>
        </p:spPr>
      </p:pic>
      <p:pic>
        <p:nvPicPr>
          <p:cNvPr id="326" name="" descr=""/>
          <p:cNvPicPr/>
          <p:nvPr/>
        </p:nvPicPr>
        <p:blipFill>
          <a:blip r:embed="rId6"/>
          <a:stretch/>
        </p:blipFill>
        <p:spPr>
          <a:xfrm>
            <a:off x="5673960" y="5212440"/>
            <a:ext cx="456840" cy="365400"/>
          </a:xfrm>
          <a:prstGeom prst="rect">
            <a:avLst/>
          </a:prstGeom>
          <a:ln w="0">
            <a:noFill/>
          </a:ln>
        </p:spPr>
      </p:pic>
      <p:pic>
        <p:nvPicPr>
          <p:cNvPr id="327" name="Picture 22" descr=""/>
          <p:cNvPicPr/>
          <p:nvPr/>
        </p:nvPicPr>
        <p:blipFill>
          <a:blip r:embed="rId7"/>
          <a:stretch/>
        </p:blipFill>
        <p:spPr>
          <a:xfrm>
            <a:off x="70200" y="92880"/>
            <a:ext cx="1059840" cy="724320"/>
          </a:xfrm>
          <a:prstGeom prst="rect">
            <a:avLst/>
          </a:prstGeom>
          <a:ln w="0">
            <a:noFill/>
          </a:ln>
        </p:spPr>
      </p:pic>
      <p:pic>
        <p:nvPicPr>
          <p:cNvPr id="328" name="Picture 23" descr=""/>
          <p:cNvPicPr/>
          <p:nvPr/>
        </p:nvPicPr>
        <p:blipFill>
          <a:blip r:embed="rId8"/>
          <a:stretch/>
        </p:blipFill>
        <p:spPr>
          <a:xfrm>
            <a:off x="1209600" y="68760"/>
            <a:ext cx="1059840" cy="669600"/>
          </a:xfrm>
          <a:prstGeom prst="rect">
            <a:avLst/>
          </a:prstGeom>
          <a:ln w="0">
            <a:noFill/>
          </a:ln>
        </p:spPr>
      </p:pic>
      <p:pic>
        <p:nvPicPr>
          <p:cNvPr id="329" name="" descr=""/>
          <p:cNvPicPr/>
          <p:nvPr/>
        </p:nvPicPr>
        <p:blipFill>
          <a:blip r:embed="rId9"/>
          <a:stretch/>
        </p:blipFill>
        <p:spPr>
          <a:xfrm>
            <a:off x="8604360" y="189360"/>
            <a:ext cx="1362240" cy="672120"/>
          </a:xfrm>
          <a:prstGeom prst="rect">
            <a:avLst/>
          </a:prstGeom>
          <a:ln w="0">
            <a:noFill/>
          </a:ln>
        </p:spPr>
      </p:pic>
      <p:pic>
        <p:nvPicPr>
          <p:cNvPr id="330" name="" descr=""/>
          <p:cNvPicPr/>
          <p:nvPr/>
        </p:nvPicPr>
        <p:blipFill>
          <a:blip r:embed="rId10"/>
          <a:stretch/>
        </p:blipFill>
        <p:spPr>
          <a:xfrm>
            <a:off x="7560000" y="30600"/>
            <a:ext cx="792720" cy="792720"/>
          </a:xfrm>
          <a:prstGeom prst="rect">
            <a:avLst/>
          </a:prstGeom>
          <a:ln w="0">
            <a:noFill/>
          </a:ln>
        </p:spPr>
      </p:pic>
      <p:pic>
        <p:nvPicPr>
          <p:cNvPr id="331" name="Google Shape;96;p13" descr=""/>
          <p:cNvPicPr/>
          <p:nvPr/>
        </p:nvPicPr>
        <p:blipFill>
          <a:blip r:embed="rId11"/>
          <a:stretch/>
        </p:blipFill>
        <p:spPr>
          <a:xfrm>
            <a:off x="6035400" y="218520"/>
            <a:ext cx="1429560" cy="5284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
          <p:cNvSpPr/>
          <p:nvPr/>
        </p:nvSpPr>
        <p:spPr>
          <a:xfrm>
            <a:off x="157320" y="-58320"/>
            <a:ext cx="6481440" cy="531360"/>
          </a:xfrm>
          <a:prstGeom prst="rect">
            <a:avLst/>
          </a:prstGeom>
          <a:noFill/>
          <a:ln w="0">
            <a:noFill/>
          </a:ln>
        </p:spPr>
        <p:style>
          <a:lnRef idx="0"/>
          <a:fillRef idx="0"/>
          <a:effectRef idx="0"/>
          <a:fontRef idx="minor"/>
        </p:style>
        <p:txBody>
          <a:bodyPr lIns="90000" rIns="90000" tIns="45000" bIns="45000" anchor="ctr">
            <a:no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GB" sz="2400" spc="-1" strike="noStrike">
                <a:solidFill>
                  <a:srgbClr val="498c28"/>
                </a:solidFill>
                <a:latin typeface="Times New Roman"/>
                <a:ea typeface="Times New Roman"/>
              </a:rPr>
              <a:t>AOD in DACCIWA sites</a:t>
            </a:r>
            <a:endParaRPr b="0" lang="en-US" sz="2400" spc="-1" strike="noStrike">
              <a:latin typeface="Arial"/>
            </a:endParaRPr>
          </a:p>
        </p:txBody>
      </p:sp>
      <p:sp>
        <p:nvSpPr>
          <p:cNvPr id="423" name="TextBox 5"/>
          <p:cNvSpPr/>
          <p:nvPr/>
        </p:nvSpPr>
        <p:spPr>
          <a:xfrm>
            <a:off x="119160" y="3161880"/>
            <a:ext cx="9801360" cy="19105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marL="216000" indent="-216000" algn="just">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 </a:t>
            </a:r>
            <a:r>
              <a:rPr b="0" lang="en-GB" sz="1490" spc="-1" strike="noStrike">
                <a:solidFill>
                  <a:srgbClr val="000000"/>
                </a:solidFill>
                <a:latin typeface="Times New Roman"/>
                <a:ea typeface="Times New Roman"/>
              </a:rPr>
              <a:t>Positive AOD biases observed during dry season (December  to May) while  negative AOD biases during wet season (July to November) in cities of Abidjan (Cote d’Ivoire) and Cotonou (Benin).</a:t>
            </a:r>
            <a:endParaRPr b="0" lang="en-US" sz="1490" spc="-1" strike="noStrike">
              <a:latin typeface="Arial"/>
            </a:endParaRPr>
          </a:p>
          <a:p>
            <a:pPr algn="just">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490" spc="-1" strike="noStrike">
              <a:latin typeface="Arial"/>
            </a:endParaRPr>
          </a:p>
          <a:p>
            <a:pPr marL="216000" indent="-216000" algn="just">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 </a:t>
            </a:r>
            <a:r>
              <a:rPr b="0" lang="en-GB" sz="1490" spc="-1" strike="noStrike">
                <a:solidFill>
                  <a:srgbClr val="000000"/>
                </a:solidFill>
                <a:latin typeface="Times New Roman"/>
                <a:ea typeface="Times New Roman"/>
              </a:rPr>
              <a:t>Positive AOD biases during dry season (January to June and December) and negative AOD biases during wet season (July to October except August) in Lamto (Cote d’Ivoire) and Save (Benin).</a:t>
            </a:r>
            <a:endParaRPr b="0" lang="en-US" sz="1490" spc="-1" strike="noStrike">
              <a:latin typeface="Arial"/>
            </a:endParaRPr>
          </a:p>
          <a:p>
            <a:pPr algn="just">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490" spc="-1" strike="noStrike">
              <a:latin typeface="Arial"/>
            </a:endParaRPr>
          </a:p>
          <a:p>
            <a:pPr marL="216000" indent="-216000" algn="just">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Different pattern between urban and rural AOD biases related to strong impact of BB in rural areas than urban areas strongly influenced by anthropogenic sources.</a:t>
            </a:r>
            <a:endParaRPr b="0" lang="en-US" sz="1490" spc="-1" strike="noStrike">
              <a:latin typeface="Arial"/>
            </a:endParaRPr>
          </a:p>
        </p:txBody>
      </p:sp>
      <p:sp>
        <p:nvSpPr>
          <p:cNvPr id="424" name="Datumsplatzhalter 5"/>
          <p:cNvSpPr/>
          <p:nvPr/>
        </p:nvSpPr>
        <p:spPr>
          <a:xfrm>
            <a:off x="612360" y="5306760"/>
            <a:ext cx="3233880" cy="301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de-DE" sz="1400" spc="-1" strike="noStrike">
                <a:solidFill>
                  <a:srgbClr val="ffffff"/>
                </a:solidFill>
                <a:latin typeface="Calibri"/>
                <a:ea typeface="DejaVu Sans"/>
              </a:rPr>
              <a:t>Project Meeting 24-27 October 2017</a:t>
            </a:r>
            <a:endParaRPr b="0" lang="en-US" sz="1400" spc="-1" strike="noStrike">
              <a:latin typeface="Arial"/>
            </a:endParaRPr>
          </a:p>
        </p:txBody>
      </p:sp>
      <p:sp>
        <p:nvSpPr>
          <p:cNvPr id="425" name="Fußzeilenplatzhalter 5"/>
          <p:cNvSpPr/>
          <p:nvPr/>
        </p:nvSpPr>
        <p:spPr>
          <a:xfrm>
            <a:off x="4109040" y="5306760"/>
            <a:ext cx="3778200" cy="301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de-DE" sz="1400" spc="-1" strike="noStrike">
                <a:solidFill>
                  <a:srgbClr val="ffffff"/>
                </a:solidFill>
                <a:latin typeface="Calibri"/>
                <a:ea typeface="DejaVu Sans"/>
              </a:rPr>
              <a:t>Presenter | Organisation</a:t>
            </a:r>
            <a:endParaRPr b="0" lang="en-US" sz="1400" spc="-1" strike="noStrike">
              <a:latin typeface="Arial"/>
            </a:endParaRPr>
          </a:p>
        </p:txBody>
      </p:sp>
      <p:sp>
        <p:nvSpPr>
          <p:cNvPr id="426" name="Foliennummernplatzhalter 5"/>
          <p:cNvSpPr/>
          <p:nvPr/>
        </p:nvSpPr>
        <p:spPr>
          <a:xfrm>
            <a:off x="8513640" y="5306760"/>
            <a:ext cx="953640" cy="301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5B3DD3AC-7C78-469F-B8BB-8D01EDE1A882}" type="slidenum">
              <a:rPr b="0" lang="de-DE" sz="1400" spc="-1" strike="noStrike">
                <a:solidFill>
                  <a:srgbClr val="ffffff"/>
                </a:solidFill>
                <a:latin typeface="Calibri"/>
                <a:ea typeface="DejaVu Sans"/>
              </a:rPr>
              <a:t>6</a:t>
            </a:fld>
            <a:endParaRPr b="0" lang="en-US" sz="1400" spc="-1" strike="noStrike">
              <a:latin typeface="Arial"/>
            </a:endParaRPr>
          </a:p>
        </p:txBody>
      </p:sp>
      <p:pic>
        <p:nvPicPr>
          <p:cNvPr id="427" name="Picture 10" descr="AOD_ABIDJAN_COTONOU_LAMTO_SAVE_2015.png"/>
          <p:cNvPicPr/>
          <p:nvPr/>
        </p:nvPicPr>
        <p:blipFill>
          <a:blip r:embed="rId1"/>
          <a:stretch/>
        </p:blipFill>
        <p:spPr>
          <a:xfrm>
            <a:off x="86040" y="403200"/>
            <a:ext cx="9155880" cy="2528640"/>
          </a:xfrm>
          <a:prstGeom prst="rect">
            <a:avLst/>
          </a:prstGeom>
          <a:ln w="1800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
          <p:cNvSpPr/>
          <p:nvPr/>
        </p:nvSpPr>
        <p:spPr>
          <a:xfrm>
            <a:off x="78480" y="360"/>
            <a:ext cx="7559640" cy="531360"/>
          </a:xfrm>
          <a:prstGeom prst="rect">
            <a:avLst/>
          </a:prstGeom>
          <a:noFill/>
          <a:ln w="0">
            <a:noFill/>
          </a:ln>
        </p:spPr>
        <p:style>
          <a:lnRef idx="0"/>
          <a:fillRef idx="0"/>
          <a:effectRef idx="0"/>
          <a:fontRef idx="minor"/>
        </p:style>
        <p:txBody>
          <a:bodyPr lIns="90000" rIns="90000" tIns="45000" bIns="45000" anchor="ctr">
            <a:no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GB" sz="3200" spc="-1" strike="noStrike">
                <a:solidFill>
                  <a:srgbClr val="498c28"/>
                </a:solidFill>
                <a:latin typeface="Times New Roman"/>
                <a:ea typeface="Times New Roman"/>
              </a:rPr>
              <a:t>Carbonaceous particles (BC and OC)</a:t>
            </a:r>
            <a:endParaRPr b="0" lang="en-US" sz="3200" spc="-1" strike="noStrike">
              <a:latin typeface="Arial"/>
            </a:endParaRPr>
          </a:p>
        </p:txBody>
      </p:sp>
      <p:pic>
        <p:nvPicPr>
          <p:cNvPr id="429" name="Picture 11" descr=""/>
          <p:cNvPicPr/>
          <p:nvPr/>
        </p:nvPicPr>
        <p:blipFill>
          <a:blip r:embed="rId1"/>
          <a:stretch/>
        </p:blipFill>
        <p:spPr>
          <a:xfrm>
            <a:off x="455040" y="613080"/>
            <a:ext cx="9405720" cy="2608920"/>
          </a:xfrm>
          <a:prstGeom prst="rect">
            <a:avLst/>
          </a:prstGeom>
          <a:ln w="18000">
            <a:noFill/>
          </a:ln>
        </p:spPr>
      </p:pic>
      <p:sp>
        <p:nvSpPr>
          <p:cNvPr id="430" name="TextBox 6"/>
          <p:cNvSpPr/>
          <p:nvPr/>
        </p:nvSpPr>
        <p:spPr>
          <a:xfrm>
            <a:off x="78480" y="3380040"/>
            <a:ext cx="9922320" cy="1456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marL="216000" indent="-216000" algn="just">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Good agreement between simulated and measured BC concentration in Abidjan waste burning.</a:t>
            </a:r>
            <a:endParaRPr b="0" lang="en-US" sz="1490" spc="-1" strike="noStrike">
              <a:latin typeface="Arial"/>
            </a:endParaRPr>
          </a:p>
          <a:p>
            <a:pPr algn="just">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490" spc="-1" strike="noStrike">
              <a:latin typeface="Arial"/>
            </a:endParaRPr>
          </a:p>
          <a:p>
            <a:pPr marL="216000" indent="-216000" algn="just">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Underestimation of simulated BC concentration in Abidjan traffic site during May, June, November and December.</a:t>
            </a:r>
            <a:endParaRPr b="0" lang="en-US" sz="1490" spc="-1" strike="noStrike">
              <a:latin typeface="Arial"/>
            </a:endParaRPr>
          </a:p>
          <a:p>
            <a:pPr algn="just">
              <a:lnSpc>
                <a:spcPct val="100000"/>
              </a:lnSpc>
              <a:buNone/>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490" spc="-1" strike="noStrike">
              <a:latin typeface="Arial"/>
            </a:endParaRPr>
          </a:p>
          <a:p>
            <a:pPr marL="216000" indent="-216000" algn="just">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 </a:t>
            </a:r>
            <a:r>
              <a:rPr b="0" lang="en-GB" sz="1490" spc="-1" strike="noStrike">
                <a:solidFill>
                  <a:srgbClr val="000000"/>
                </a:solidFill>
                <a:latin typeface="Times New Roman"/>
                <a:ea typeface="Times New Roman"/>
              </a:rPr>
              <a:t>Good agreement between simulated and measured BC concentrations in Cotonou except from march to September (model underestimated).</a:t>
            </a:r>
            <a:endParaRPr b="0" lang="en-US" sz="1490" spc="-1" strike="noStrike">
              <a:latin typeface="Arial"/>
            </a:endParaRPr>
          </a:p>
        </p:txBody>
      </p:sp>
      <p:sp>
        <p:nvSpPr>
          <p:cNvPr id="431" name="Datumsplatzhalter 6"/>
          <p:cNvSpPr/>
          <p:nvPr/>
        </p:nvSpPr>
        <p:spPr>
          <a:xfrm>
            <a:off x="612000" y="5306760"/>
            <a:ext cx="3233880" cy="301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de-DE" sz="1400" spc="-1" strike="noStrike">
                <a:solidFill>
                  <a:srgbClr val="ffffff"/>
                </a:solidFill>
                <a:latin typeface="Calibri"/>
                <a:ea typeface="DejaVu Sans"/>
              </a:rPr>
              <a:t>Project Meeting 24-27 October 2017</a:t>
            </a:r>
            <a:endParaRPr b="0" lang="en-US" sz="1400" spc="-1" strike="noStrike">
              <a:latin typeface="Arial"/>
            </a:endParaRPr>
          </a:p>
        </p:txBody>
      </p:sp>
      <p:sp>
        <p:nvSpPr>
          <p:cNvPr id="432" name="Fußzeilenplatzhalter 6"/>
          <p:cNvSpPr/>
          <p:nvPr/>
        </p:nvSpPr>
        <p:spPr>
          <a:xfrm>
            <a:off x="4108680" y="5306760"/>
            <a:ext cx="3778200" cy="301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de-DE" sz="1400" spc="-1" strike="noStrike">
                <a:solidFill>
                  <a:srgbClr val="ffffff"/>
                </a:solidFill>
                <a:latin typeface="Calibri"/>
                <a:ea typeface="DejaVu Sans"/>
              </a:rPr>
              <a:t>Presenter | Organisation</a:t>
            </a:r>
            <a:endParaRPr b="0" lang="en-US" sz="1400" spc="-1" strike="noStrike">
              <a:latin typeface="Arial"/>
            </a:endParaRPr>
          </a:p>
        </p:txBody>
      </p:sp>
      <p:sp>
        <p:nvSpPr>
          <p:cNvPr id="433" name="Foliennummernplatzhalter 6"/>
          <p:cNvSpPr/>
          <p:nvPr/>
        </p:nvSpPr>
        <p:spPr>
          <a:xfrm>
            <a:off x="8513280" y="5306760"/>
            <a:ext cx="953640" cy="301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36934F61-16E6-48CD-A757-B2F67423D902}" type="slidenum">
              <a:rPr b="0" lang="de-DE" sz="1400" spc="-1" strike="noStrike">
                <a:solidFill>
                  <a:srgbClr val="ffffff"/>
                </a:solidFill>
                <a:latin typeface="Calibri"/>
                <a:ea typeface="DejaVu Sans"/>
              </a:rPr>
              <a:t>6</a:t>
            </a:fld>
            <a:endParaRPr b="0" lang="en-US" sz="1400" spc="-1" strike="noStrike">
              <a:latin typeface="Arial"/>
            </a:endParaRPr>
          </a:p>
        </p:txBody>
      </p:sp>
      <p:sp>
        <p:nvSpPr>
          <p:cNvPr id="434" name="Rectangle 13"/>
          <p:cNvSpPr/>
          <p:nvPr/>
        </p:nvSpPr>
        <p:spPr>
          <a:xfrm>
            <a:off x="1077480" y="3154320"/>
            <a:ext cx="8203680" cy="245520"/>
          </a:xfrm>
          <a:prstGeom prst="rect">
            <a:avLst/>
          </a:prstGeom>
          <a:noFill/>
          <a:ln w="0">
            <a:noFill/>
          </a:ln>
        </p:spPr>
        <p:style>
          <a:lnRef idx="0"/>
          <a:fillRef idx="0"/>
          <a:effectRef idx="0"/>
          <a:fontRef idx="minor"/>
        </p:style>
        <p:txBody>
          <a:bodyPr lIns="90000" rIns="90000" tIns="46800" bIns="46800" anchor="t">
            <a:spAutoFit/>
          </a:bodyPr>
          <a:p>
            <a:pPr algn="just">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000" spc="-1" strike="noStrike">
                <a:solidFill>
                  <a:srgbClr val="000000"/>
                </a:solidFill>
                <a:latin typeface="Times New Roman"/>
                <a:ea typeface="Times New Roman"/>
              </a:rPr>
              <a:t>Fig 7: Simulated BC comparison with DACCIWA WP2 measurements in Abidjan and Cotonou</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
          <p:cNvSpPr/>
          <p:nvPr/>
        </p:nvSpPr>
        <p:spPr>
          <a:xfrm>
            <a:off x="78840" y="360"/>
            <a:ext cx="7559640" cy="531360"/>
          </a:xfrm>
          <a:prstGeom prst="rect">
            <a:avLst/>
          </a:prstGeom>
          <a:noFill/>
          <a:ln w="0">
            <a:noFill/>
          </a:ln>
        </p:spPr>
        <p:style>
          <a:lnRef idx="0"/>
          <a:fillRef idx="0"/>
          <a:effectRef idx="0"/>
          <a:fontRef idx="minor"/>
        </p:style>
        <p:txBody>
          <a:bodyPr lIns="90000" rIns="90000" tIns="45000" bIns="45000" anchor="ctr">
            <a:no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GB" sz="3600" spc="-1" strike="noStrike">
                <a:solidFill>
                  <a:srgbClr val="498c28"/>
                </a:solidFill>
                <a:latin typeface="Times New Roman"/>
                <a:ea typeface="Times New Roman"/>
              </a:rPr>
              <a:t>PM2.5</a:t>
            </a:r>
            <a:endParaRPr b="0" lang="en-US" sz="3600" spc="-1" strike="noStrike">
              <a:latin typeface="Arial"/>
            </a:endParaRPr>
          </a:p>
        </p:txBody>
      </p:sp>
      <p:grpSp>
        <p:nvGrpSpPr>
          <p:cNvPr id="436" name="Group 1"/>
          <p:cNvGrpSpPr/>
          <p:nvPr/>
        </p:nvGrpSpPr>
        <p:grpSpPr>
          <a:xfrm>
            <a:off x="57960" y="590760"/>
            <a:ext cx="6353640" cy="1969560"/>
            <a:chOff x="57960" y="590760"/>
            <a:chExt cx="6353640" cy="1969560"/>
          </a:xfrm>
        </p:grpSpPr>
        <p:pic>
          <p:nvPicPr>
            <p:cNvPr id="437" name="Picture 6" descr=""/>
            <p:cNvPicPr/>
            <p:nvPr/>
          </p:nvPicPr>
          <p:blipFill>
            <a:blip r:embed="rId1"/>
            <a:stretch/>
          </p:blipFill>
          <p:spPr>
            <a:xfrm>
              <a:off x="57960" y="592560"/>
              <a:ext cx="3105720" cy="1967760"/>
            </a:xfrm>
            <a:prstGeom prst="rect">
              <a:avLst/>
            </a:prstGeom>
            <a:ln w="18000">
              <a:noFill/>
            </a:ln>
          </p:spPr>
        </p:pic>
        <p:pic>
          <p:nvPicPr>
            <p:cNvPr id="438" name="Picture 7" descr=""/>
            <p:cNvPicPr/>
            <p:nvPr/>
          </p:nvPicPr>
          <p:blipFill>
            <a:blip r:embed="rId2"/>
            <a:stretch/>
          </p:blipFill>
          <p:spPr>
            <a:xfrm>
              <a:off x="3307320" y="590760"/>
              <a:ext cx="3104280" cy="1938600"/>
            </a:xfrm>
            <a:prstGeom prst="rect">
              <a:avLst/>
            </a:prstGeom>
            <a:ln w="18000">
              <a:noFill/>
            </a:ln>
          </p:spPr>
        </p:pic>
      </p:grpSp>
      <p:pic>
        <p:nvPicPr>
          <p:cNvPr id="439" name="Picture 8" descr=""/>
          <p:cNvPicPr/>
          <p:nvPr/>
        </p:nvPicPr>
        <p:blipFill>
          <a:blip r:embed="rId3"/>
          <a:stretch/>
        </p:blipFill>
        <p:spPr>
          <a:xfrm>
            <a:off x="78840" y="2776320"/>
            <a:ext cx="6063480" cy="2307960"/>
          </a:xfrm>
          <a:prstGeom prst="rect">
            <a:avLst/>
          </a:prstGeom>
          <a:ln w="18000">
            <a:noFill/>
          </a:ln>
        </p:spPr>
      </p:pic>
      <p:sp>
        <p:nvSpPr>
          <p:cNvPr id="440" name="TextBox 3"/>
          <p:cNvSpPr/>
          <p:nvPr/>
        </p:nvSpPr>
        <p:spPr>
          <a:xfrm>
            <a:off x="6457680" y="811440"/>
            <a:ext cx="3621960" cy="3727800"/>
          </a:xfrm>
          <a:custGeom>
            <a:avLst/>
            <a:gdLst/>
            <a:ahLst/>
            <a:rect l="l" t="t" r="r" b="b"/>
            <a:pathLst>
              <a:path w="21600" h="21600">
                <a:moveTo>
                  <a:pt x="0" y="0"/>
                </a:moveTo>
                <a:lnTo>
                  <a:pt x="21600" y="0"/>
                </a:lnTo>
                <a:lnTo>
                  <a:pt x="21600" y="21600"/>
                </a:lnTo>
                <a:lnTo>
                  <a:pt x="0" y="21600"/>
                </a:lnTo>
                <a:lnTo>
                  <a:pt x="0" y="0"/>
                </a:lnTo>
                <a:close/>
              </a:path>
            </a:pathLst>
          </a:custGeom>
          <a:noFill/>
          <a:ln w="18000">
            <a:noFill/>
          </a:ln>
        </p:spPr>
        <p:style>
          <a:lnRef idx="0"/>
          <a:fillRef idx="0"/>
          <a:effectRef idx="0"/>
          <a:fontRef idx="minor"/>
        </p:style>
        <p:txBody>
          <a:bodyPr lIns="90000" rIns="90000" tIns="46800" bIns="46800" anchor="t">
            <a:spAutoFit/>
          </a:bodyPr>
          <a:p>
            <a:pPr marL="216000" indent="-216000">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Dust: large part of PM2.5 in north hemisphere of Africa especially in Sahel.</a:t>
            </a:r>
            <a:endParaRPr b="0" lang="en-US" sz="1490" spc="-1" strike="noStrike">
              <a:latin typeface="Arial"/>
            </a:endParaRPr>
          </a:p>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490" spc="-1" strike="noStrike">
              <a:latin typeface="Arial"/>
            </a:endParaRPr>
          </a:p>
          <a:p>
            <a:pPr marL="216000" indent="-216000">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Strong  BB impact underlined in central and southern Africa. </a:t>
            </a:r>
            <a:endParaRPr b="0" lang="en-US" sz="1490" spc="-1" strike="noStrike">
              <a:latin typeface="Arial"/>
            </a:endParaRPr>
          </a:p>
          <a:p>
            <a:pPr>
              <a:lnSpc>
                <a:spcPct val="100000"/>
              </a:lnSpc>
              <a:buNone/>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490" spc="-1" strike="noStrike">
              <a:latin typeface="Arial"/>
            </a:endParaRPr>
          </a:p>
          <a:p>
            <a:pPr marL="216000" indent="-216000">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Important anthropogenic sources contribution in the coastal zone especially in the cities along the Gulf of Guinea.</a:t>
            </a:r>
            <a:endParaRPr b="0" lang="en-US" sz="1490" spc="-1" strike="noStrike">
              <a:latin typeface="Arial"/>
            </a:endParaRPr>
          </a:p>
          <a:p>
            <a:pPr>
              <a:lnSpc>
                <a:spcPct val="100000"/>
              </a:lnSpc>
              <a:buNone/>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490" spc="-1" strike="noStrike">
              <a:latin typeface="Arial"/>
            </a:endParaRPr>
          </a:p>
          <a:p>
            <a:pPr marL="216000" indent="-216000">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Same PM2.5 magnitude order for traffic and waste burning sites during the dry season. </a:t>
            </a:r>
            <a:endParaRPr b="0" lang="en-US" sz="1490" spc="-1" strike="noStrike">
              <a:latin typeface="Arial"/>
            </a:endParaRPr>
          </a:p>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490" spc="-1" strike="noStrike">
              <a:latin typeface="Arial"/>
            </a:endParaRPr>
          </a:p>
          <a:p>
            <a:pPr marL="216000" indent="-216000">
              <a:lnSpc>
                <a:spcPct val="100000"/>
              </a:lnSpc>
              <a:buClr>
                <a:srgbClr val="000000"/>
              </a:buClr>
              <a:buFont typeface="Wingdings" charset="2"/>
              <a:buChar char=""/>
              <a:tabLst>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490" spc="-1" strike="noStrike">
                <a:solidFill>
                  <a:srgbClr val="000000"/>
                </a:solidFill>
                <a:latin typeface="Times New Roman"/>
                <a:ea typeface="Times New Roman"/>
              </a:rPr>
              <a:t> </a:t>
            </a:r>
            <a:r>
              <a:rPr b="0" lang="en-GB" sz="1490" spc="-1" strike="noStrike">
                <a:solidFill>
                  <a:srgbClr val="000000"/>
                </a:solidFill>
                <a:latin typeface="Times New Roman"/>
                <a:ea typeface="Times New Roman"/>
              </a:rPr>
              <a:t>Overestimation of PM2.5  during the wet season</a:t>
            </a:r>
            <a:endParaRPr b="0" lang="en-US" sz="1490" spc="-1" strike="noStrike">
              <a:latin typeface="Arial"/>
            </a:endParaRPr>
          </a:p>
        </p:txBody>
      </p:sp>
      <p:sp>
        <p:nvSpPr>
          <p:cNvPr id="441" name="Datumsplatzhalter 4"/>
          <p:cNvSpPr/>
          <p:nvPr/>
        </p:nvSpPr>
        <p:spPr>
          <a:xfrm>
            <a:off x="612360" y="5306760"/>
            <a:ext cx="3233880" cy="301320"/>
          </a:xfrm>
          <a:custGeom>
            <a:avLst/>
            <a:gdLst/>
            <a:ahLst/>
            <a:rect l="l" t="t" r="r" b="b"/>
            <a:pathLst>
              <a:path w="21600" h="21600">
                <a:moveTo>
                  <a:pt x="0" y="0"/>
                </a:moveTo>
                <a:lnTo>
                  <a:pt x="21600" y="0"/>
                </a:lnTo>
                <a:lnTo>
                  <a:pt x="21600" y="21600"/>
                </a:lnTo>
                <a:lnTo>
                  <a:pt x="0" y="21600"/>
                </a:lnTo>
                <a:lnTo>
                  <a:pt x="0" y="0"/>
                </a:lnTo>
                <a:close/>
              </a:path>
            </a:pathLst>
          </a:custGeom>
          <a:noFill/>
          <a:ln w="18000">
            <a:noFill/>
          </a:ln>
        </p:spPr>
        <p:style>
          <a:lnRef idx="0"/>
          <a:fillRef idx="0"/>
          <a:effectRef idx="0"/>
          <a:fontRef idx="minor"/>
        </p:style>
        <p:txBody>
          <a:bodyPr lIns="90000" rIns="90000" tIns="46800" bIns="46800" anchor="t">
            <a:noAutofit/>
          </a:bodyPr>
          <a:p>
            <a:pP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de-DE" sz="1400" spc="-1" strike="noStrike">
                <a:solidFill>
                  <a:srgbClr val="ffffff"/>
                </a:solidFill>
                <a:latin typeface="Calibri"/>
                <a:ea typeface="DejaVu Sans"/>
              </a:rPr>
              <a:t>Project Meeting 24-27 October 2017</a:t>
            </a:r>
            <a:endParaRPr b="0" lang="en-US" sz="1400" spc="-1" strike="noStrike">
              <a:latin typeface="Arial"/>
            </a:endParaRPr>
          </a:p>
        </p:txBody>
      </p:sp>
      <p:sp>
        <p:nvSpPr>
          <p:cNvPr id="442" name="Fußzeilenplatzhalter 4"/>
          <p:cNvSpPr/>
          <p:nvPr/>
        </p:nvSpPr>
        <p:spPr>
          <a:xfrm>
            <a:off x="4109040" y="5306760"/>
            <a:ext cx="3778200" cy="301320"/>
          </a:xfrm>
          <a:custGeom>
            <a:avLst/>
            <a:gdLst/>
            <a:ahLst/>
            <a:rect l="l" t="t" r="r" b="b"/>
            <a:pathLst>
              <a:path w="21600" h="21600">
                <a:moveTo>
                  <a:pt x="0" y="0"/>
                </a:moveTo>
                <a:lnTo>
                  <a:pt x="21600" y="0"/>
                </a:lnTo>
                <a:lnTo>
                  <a:pt x="21600" y="21600"/>
                </a:lnTo>
                <a:lnTo>
                  <a:pt x="0" y="21600"/>
                </a:lnTo>
                <a:lnTo>
                  <a:pt x="0" y="0"/>
                </a:lnTo>
                <a:close/>
              </a:path>
            </a:pathLst>
          </a:custGeom>
          <a:noFill/>
          <a:ln w="18000">
            <a:noFill/>
          </a:ln>
        </p:spPr>
        <p:style>
          <a:lnRef idx="0"/>
          <a:fillRef idx="0"/>
          <a:effectRef idx="0"/>
          <a:fontRef idx="minor"/>
        </p:style>
        <p:txBody>
          <a:bodyPr lIns="90000" rIns="90000" tIns="46800" bIns="46800" anchor="ctr">
            <a:noAutofit/>
          </a:bodyPr>
          <a:p>
            <a:pPr algn="ct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de-DE" sz="1400" spc="-1" strike="noStrike">
                <a:solidFill>
                  <a:srgbClr val="ffffff"/>
                </a:solidFill>
                <a:latin typeface="Calibri"/>
                <a:ea typeface="DejaVu Sans"/>
              </a:rPr>
              <a:t>Presenter | Organisation</a:t>
            </a:r>
            <a:endParaRPr b="0" lang="en-US" sz="1400" spc="-1" strike="noStrike">
              <a:latin typeface="Arial"/>
            </a:endParaRPr>
          </a:p>
        </p:txBody>
      </p:sp>
      <p:sp>
        <p:nvSpPr>
          <p:cNvPr id="443" name="Foliennummernplatzhalter 3"/>
          <p:cNvSpPr/>
          <p:nvPr/>
        </p:nvSpPr>
        <p:spPr>
          <a:xfrm>
            <a:off x="8513640" y="5306760"/>
            <a:ext cx="953640" cy="301320"/>
          </a:xfrm>
          <a:custGeom>
            <a:avLst/>
            <a:gdLst/>
            <a:ahLst/>
            <a:rect l="l" t="t" r="r" b="b"/>
            <a:pathLst>
              <a:path w="21600" h="21600">
                <a:moveTo>
                  <a:pt x="0" y="0"/>
                </a:moveTo>
                <a:lnTo>
                  <a:pt x="21600" y="0"/>
                </a:lnTo>
                <a:lnTo>
                  <a:pt x="21600" y="21600"/>
                </a:lnTo>
                <a:lnTo>
                  <a:pt x="0" y="21600"/>
                </a:lnTo>
                <a:lnTo>
                  <a:pt x="0" y="0"/>
                </a:lnTo>
                <a:close/>
              </a:path>
            </a:pathLst>
          </a:custGeom>
          <a:noFill/>
          <a:ln w="18000">
            <a:noFill/>
          </a:ln>
        </p:spPr>
        <p:style>
          <a:lnRef idx="0"/>
          <a:fillRef idx="0"/>
          <a:effectRef idx="0"/>
          <a:fontRef idx="minor"/>
        </p:style>
        <p:txBody>
          <a:bodyPr lIns="90000" rIns="90000" tIns="46800" bIns="46800" anchor="ctr">
            <a:noAutofit/>
          </a:bodyPr>
          <a:p>
            <a:pPr algn="r">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0B5E954D-816A-44D4-8E23-A84D15F4C137}" type="slidenum">
              <a:rPr b="0" lang="de-DE" sz="1400" spc="-1" strike="noStrike">
                <a:solidFill>
                  <a:srgbClr val="ffffff"/>
                </a:solidFill>
                <a:latin typeface="Calibri"/>
                <a:ea typeface="DejaVu Sans"/>
              </a:rPr>
              <a:t>6</a:t>
            </a:fld>
            <a:endParaRPr b="0" lang="en-US" sz="1400" spc="-1" strike="noStrike">
              <a:latin typeface="Arial"/>
            </a:endParaRPr>
          </a:p>
        </p:txBody>
      </p:sp>
      <p:sp>
        <p:nvSpPr>
          <p:cNvPr id="444" name="Rectangle 3"/>
          <p:cNvSpPr/>
          <p:nvPr/>
        </p:nvSpPr>
        <p:spPr>
          <a:xfrm>
            <a:off x="197640" y="2537280"/>
            <a:ext cx="5715000" cy="397800"/>
          </a:xfrm>
          <a:prstGeom prst="rect">
            <a:avLst/>
          </a:prstGeom>
          <a:noFill/>
          <a:ln w="18000">
            <a:noFill/>
          </a:ln>
        </p:spPr>
        <p:style>
          <a:lnRef idx="0"/>
          <a:fillRef idx="0"/>
          <a:effectRef idx="0"/>
          <a:fontRef idx="minor"/>
        </p:style>
        <p:txBody>
          <a:bodyPr lIns="90000" rIns="90000" tIns="46800" bIns="46800" anchor="t">
            <a:spAutoFit/>
          </a:bodyPr>
          <a:p>
            <a:pPr algn="just">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000" spc="-1" strike="noStrike">
                <a:solidFill>
                  <a:srgbClr val="000000"/>
                </a:solidFill>
                <a:latin typeface="Times New Roman"/>
                <a:ea typeface="Times New Roman"/>
              </a:rPr>
              <a:t>Fig 9:</a:t>
            </a:r>
            <a:r>
              <a:rPr b="0" lang="en-GB" sz="1000" spc="-1" strike="noStrike">
                <a:solidFill>
                  <a:srgbClr val="000000"/>
                </a:solidFill>
                <a:latin typeface="Arial"/>
                <a:ea typeface="DejaVu Sans"/>
              </a:rPr>
              <a:t> </a:t>
            </a:r>
            <a:r>
              <a:rPr b="0" lang="en-GB" sz="1000" spc="-1" strike="noStrike">
                <a:solidFill>
                  <a:srgbClr val="000000"/>
                </a:solidFill>
                <a:latin typeface="Times New Roman"/>
                <a:ea typeface="Times New Roman"/>
              </a:rPr>
              <a:t>Simulated PM2.5 surface concentration in (ug/m3) spatial distribution in Africa during January and July 2015</a:t>
            </a:r>
            <a:endParaRPr b="0" lang="en-US" sz="1000" spc="-1" strike="noStrike">
              <a:latin typeface="Arial"/>
            </a:endParaRPr>
          </a:p>
        </p:txBody>
      </p:sp>
      <p:sp>
        <p:nvSpPr>
          <p:cNvPr id="445" name="Rectangle 4"/>
          <p:cNvSpPr/>
          <p:nvPr/>
        </p:nvSpPr>
        <p:spPr>
          <a:xfrm>
            <a:off x="197640" y="5073120"/>
            <a:ext cx="5953320" cy="397800"/>
          </a:xfrm>
          <a:prstGeom prst="rect">
            <a:avLst/>
          </a:prstGeom>
          <a:noFill/>
          <a:ln w="18000">
            <a:noFill/>
          </a:ln>
        </p:spPr>
        <p:style>
          <a:lnRef idx="0"/>
          <a:fillRef idx="0"/>
          <a:effectRef idx="0"/>
          <a:fontRef idx="minor"/>
        </p:style>
        <p:txBody>
          <a:bodyPr lIns="90000" rIns="90000" tIns="46800" bIns="46800" anchor="t">
            <a:spAutoFit/>
          </a:bodyPr>
          <a:p>
            <a:pPr algn="just">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1000" spc="-1" strike="noStrike">
                <a:solidFill>
                  <a:srgbClr val="000000"/>
                </a:solidFill>
                <a:latin typeface="Times New Roman"/>
                <a:ea typeface="Times New Roman"/>
              </a:rPr>
              <a:t>Fig 10: Simulated PM2.5 comparison with DACCIWA WP2 measurements in Abidjan and Cotonou.</a:t>
            </a:r>
            <a:endParaRPr b="0" lang="en-US" sz="1000" spc="-1" strike="noStrike">
              <a:latin typeface="Arial"/>
            </a:endParaRPr>
          </a:p>
          <a:p>
            <a:pPr algn="just">
              <a:lnSpc>
                <a:spcPct val="100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Titre 2"/>
          <p:cNvSpPr/>
          <p:nvPr/>
        </p:nvSpPr>
        <p:spPr>
          <a:xfrm>
            <a:off x="987480" y="107640"/>
            <a:ext cx="8154720" cy="577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3150" spc="-7" strike="noStrike">
                <a:solidFill>
                  <a:srgbClr val="0e5580"/>
                </a:solidFill>
                <a:latin typeface="Calibri"/>
                <a:ea typeface="DejaVu Sans"/>
              </a:rPr>
              <a:t> </a:t>
            </a:r>
            <a:r>
              <a:rPr b="0" lang="en-US" sz="3150" spc="-7" strike="noStrike">
                <a:solidFill>
                  <a:srgbClr val="0e5580"/>
                </a:solidFill>
                <a:latin typeface="Calibri"/>
                <a:ea typeface="DejaVu Sans"/>
              </a:rPr>
              <a:t>PM10 and PM2.5 modelling over Abidjan</a:t>
            </a:r>
            <a:endParaRPr b="0" lang="en-US" sz="3150" spc="-1" strike="noStrike">
              <a:latin typeface="Arial"/>
            </a:endParaRPr>
          </a:p>
        </p:txBody>
      </p:sp>
      <p:pic>
        <p:nvPicPr>
          <p:cNvPr id="447" name="Image 3" descr=""/>
          <p:cNvPicPr/>
          <p:nvPr/>
        </p:nvPicPr>
        <p:blipFill>
          <a:blip r:embed="rId1"/>
          <a:srcRect l="0" t="24444" r="0" b="19702"/>
          <a:stretch/>
        </p:blipFill>
        <p:spPr>
          <a:xfrm>
            <a:off x="5578200" y="709200"/>
            <a:ext cx="4084920" cy="2200320"/>
          </a:xfrm>
          <a:prstGeom prst="rect">
            <a:avLst/>
          </a:prstGeom>
          <a:ln w="0">
            <a:noFill/>
          </a:ln>
        </p:spPr>
      </p:pic>
      <p:pic>
        <p:nvPicPr>
          <p:cNvPr id="448" name="Espace réservé du contenu 2" descr=""/>
          <p:cNvPicPr/>
          <p:nvPr/>
        </p:nvPicPr>
        <p:blipFill>
          <a:blip r:embed="rId2"/>
          <a:stretch/>
        </p:blipFill>
        <p:spPr>
          <a:xfrm>
            <a:off x="5710320" y="2969280"/>
            <a:ext cx="4043880" cy="2172240"/>
          </a:xfrm>
          <a:prstGeom prst="rect">
            <a:avLst/>
          </a:prstGeom>
          <a:ln w="0">
            <a:noFill/>
          </a:ln>
        </p:spPr>
      </p:pic>
      <p:sp>
        <p:nvSpPr>
          <p:cNvPr id="449" name="object 2"/>
          <p:cNvSpPr/>
          <p:nvPr/>
        </p:nvSpPr>
        <p:spPr>
          <a:xfrm>
            <a:off x="151560" y="1180440"/>
            <a:ext cx="4620600" cy="227808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buNone/>
              <a:tabLst>
                <a:tab algn="l" pos="408240"/>
              </a:tabLst>
            </a:pPr>
            <a:endParaRPr b="0" lang="en-US" sz="1800" spc="-1" strike="noStrike">
              <a:latin typeface="Arial"/>
            </a:endParaRPr>
          </a:p>
          <a:p>
            <a:pPr>
              <a:lnSpc>
                <a:spcPct val="100000"/>
              </a:lnSpc>
              <a:buNone/>
              <a:tabLst>
                <a:tab algn="l" pos="408240"/>
              </a:tabLst>
            </a:pPr>
            <a:endParaRPr b="0" lang="en-US" sz="1800" spc="-1" strike="noStrike">
              <a:latin typeface="Arial"/>
            </a:endParaRPr>
          </a:p>
        </p:txBody>
      </p:sp>
      <p:sp>
        <p:nvSpPr>
          <p:cNvPr id="450" name="Rectangle 6"/>
          <p:cNvSpPr/>
          <p:nvPr/>
        </p:nvSpPr>
        <p:spPr>
          <a:xfrm>
            <a:off x="-35640" y="4002480"/>
            <a:ext cx="5978520" cy="437040"/>
          </a:xfrm>
          <a:prstGeom prst="rect">
            <a:avLst/>
          </a:prstGeom>
          <a:noFill/>
          <a:ln w="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buNone/>
              <a:tabLst>
                <a:tab algn="l" pos="408240"/>
              </a:tabLst>
            </a:pPr>
            <a:r>
              <a:rPr b="1" lang="fr-FR" sz="1600" spc="-1" strike="noStrike">
                <a:solidFill>
                  <a:srgbClr val="000000"/>
                </a:solidFill>
                <a:latin typeface="Calibri"/>
                <a:ea typeface="DejaVu Sans"/>
              </a:rPr>
              <a:t>37.6</a:t>
            </a:r>
            <a:r>
              <a:rPr b="1" lang="el-GR" sz="1600" spc="-1" strike="noStrike">
                <a:solidFill>
                  <a:srgbClr val="000000"/>
                </a:solidFill>
                <a:latin typeface="Calibri"/>
                <a:ea typeface="DejaVu Sans"/>
              </a:rPr>
              <a:t>μ</a:t>
            </a:r>
            <a:r>
              <a:rPr b="1" lang="en-US" sz="1600" spc="-1" strike="noStrike">
                <a:solidFill>
                  <a:srgbClr val="000000"/>
                </a:solidFill>
                <a:latin typeface="Calibri"/>
                <a:ea typeface="DejaVu Sans"/>
              </a:rPr>
              <a:t>g/m</a:t>
            </a:r>
            <a:r>
              <a:rPr b="0" lang="en-US" sz="1600" spc="-1" strike="noStrike" baseline="30000">
                <a:solidFill>
                  <a:srgbClr val="000000"/>
                </a:solidFill>
                <a:latin typeface="Calibri"/>
                <a:ea typeface="DejaVu Sans"/>
              </a:rPr>
              <a:t>3</a:t>
            </a:r>
            <a:r>
              <a:rPr b="0" lang="en-US" sz="1600" spc="-1" strike="noStrike">
                <a:solidFill>
                  <a:srgbClr val="000000"/>
                </a:solidFill>
                <a:latin typeface="Calibri"/>
                <a:ea typeface="DejaVu Sans"/>
              </a:rPr>
              <a:t>&lt;</a:t>
            </a:r>
            <a:r>
              <a:rPr b="0" lang="fr-FR" sz="1600" spc="-1" strike="noStrike">
                <a:solidFill>
                  <a:srgbClr val="000000"/>
                </a:solidFill>
                <a:latin typeface="Calibri"/>
                <a:ea typeface="DejaVu Sans"/>
              </a:rPr>
              <a:t>PM10&gt; </a:t>
            </a:r>
            <a:r>
              <a:rPr b="1" lang="fr-FR" sz="1600" spc="-1" strike="noStrike">
                <a:solidFill>
                  <a:srgbClr val="000000"/>
                </a:solidFill>
                <a:latin typeface="Calibri"/>
                <a:ea typeface="DejaVu Sans"/>
              </a:rPr>
              <a:t>166.2</a:t>
            </a:r>
            <a:r>
              <a:rPr b="1" lang="el-GR" sz="1600" spc="-1" strike="noStrike">
                <a:solidFill>
                  <a:srgbClr val="000000"/>
                </a:solidFill>
                <a:latin typeface="Calibri"/>
                <a:ea typeface="DejaVu Sans"/>
              </a:rPr>
              <a:t>μ</a:t>
            </a:r>
            <a:r>
              <a:rPr b="1" lang="en-US" sz="1600" spc="-1" strike="noStrike">
                <a:solidFill>
                  <a:srgbClr val="000000"/>
                </a:solidFill>
                <a:latin typeface="Calibri"/>
                <a:ea typeface="DejaVu Sans"/>
              </a:rPr>
              <a:t>g/m</a:t>
            </a:r>
            <a:r>
              <a:rPr b="1" lang="en-US" sz="1600" spc="-1" strike="noStrike" baseline="30000">
                <a:solidFill>
                  <a:srgbClr val="000000"/>
                </a:solidFill>
                <a:latin typeface="Calibri"/>
                <a:ea typeface="DejaVu Sans"/>
              </a:rPr>
              <a:t>3</a:t>
            </a:r>
            <a:r>
              <a:rPr b="0" lang="en-US" sz="1600" spc="-1" strike="noStrike" baseline="30000">
                <a:solidFill>
                  <a:srgbClr val="000000"/>
                </a:solidFill>
                <a:latin typeface="Calibri"/>
                <a:ea typeface="DejaVu Sans"/>
              </a:rPr>
              <a:t>   </a:t>
            </a:r>
            <a:r>
              <a:rPr b="0" lang="en-US" sz="1600" spc="-1" strike="noStrike">
                <a:solidFill>
                  <a:srgbClr val="000000"/>
                </a:solidFill>
                <a:latin typeface="Calibri"/>
                <a:ea typeface="DejaVu Sans"/>
              </a:rPr>
              <a:t>(</a:t>
            </a:r>
            <a:r>
              <a:rPr b="1" lang="en-US" sz="1600" spc="-1" strike="noStrike">
                <a:solidFill>
                  <a:srgbClr val="000000"/>
                </a:solidFill>
                <a:latin typeface="Calibri"/>
                <a:ea typeface="DejaVu Sans"/>
              </a:rPr>
              <a:t>15</a:t>
            </a:r>
            <a:r>
              <a:rPr b="1" lang="el-GR" sz="1600" spc="-1" strike="noStrike">
                <a:solidFill>
                  <a:srgbClr val="000000"/>
                </a:solidFill>
                <a:latin typeface="Calibri"/>
                <a:ea typeface="DejaVu Sans"/>
              </a:rPr>
              <a:t> μ</a:t>
            </a:r>
            <a:r>
              <a:rPr b="1" lang="en-US" sz="1600" spc="-1" strike="noStrike">
                <a:solidFill>
                  <a:srgbClr val="000000"/>
                </a:solidFill>
                <a:latin typeface="Calibri"/>
                <a:ea typeface="DejaVu Sans"/>
              </a:rPr>
              <a:t>g/m</a:t>
            </a:r>
            <a:r>
              <a:rPr b="1" lang="en-US" sz="1600" spc="-1" strike="noStrike" baseline="30000">
                <a:solidFill>
                  <a:srgbClr val="000000"/>
                </a:solidFill>
                <a:latin typeface="Calibri"/>
                <a:ea typeface="DejaVu Sans"/>
              </a:rPr>
              <a:t>3</a:t>
            </a:r>
            <a:r>
              <a:rPr b="0" lang="en-US" sz="1600" spc="-1" strike="noStrike">
                <a:solidFill>
                  <a:srgbClr val="000000"/>
                </a:solidFill>
                <a:latin typeface="Calibri"/>
                <a:ea typeface="DejaVu Sans"/>
              </a:rPr>
              <a:t> WHO 24 hour mean limit) </a:t>
            </a:r>
            <a:endParaRPr b="0" lang="en-US" sz="1600" spc="-1" strike="noStrike">
              <a:latin typeface="Arial"/>
            </a:endParaRPr>
          </a:p>
        </p:txBody>
      </p:sp>
      <p:sp>
        <p:nvSpPr>
          <p:cNvPr id="451" name="Rectangle 7"/>
          <p:cNvSpPr/>
          <p:nvPr/>
        </p:nvSpPr>
        <p:spPr>
          <a:xfrm>
            <a:off x="-35640" y="4614120"/>
            <a:ext cx="6399720" cy="405360"/>
          </a:xfrm>
          <a:prstGeom prst="rect">
            <a:avLst/>
          </a:prstGeom>
          <a:gradFill rotWithShape="0">
            <a:gsLst>
              <a:gs pos="0">
                <a:srgbClr val="598bab">
                  <a:alpha val="0"/>
                </a:srgbClr>
              </a:gs>
              <a:gs pos="100000">
                <a:srgbClr val="002840">
                  <a:alpha val="0"/>
                </a:srgbClr>
              </a:gs>
            </a:gsLst>
            <a:path path="circle">
              <a:fillToRect l="10000" t="32000" r="90000" b="68000"/>
            </a:path>
          </a:gradFill>
          <a:ln w="0">
            <a:noFill/>
          </a:ln>
        </p:spPr>
        <p:style>
          <a:lnRef idx="2">
            <a:schemeClr val="accent1">
              <a:shade val="50000"/>
            </a:schemeClr>
          </a:lnRef>
          <a:fillRef idx="1002">
            <a:schemeClr val="dk2"/>
          </a:fillRef>
          <a:effectRef idx="0">
            <a:schemeClr val="accent1"/>
          </a:effectRef>
          <a:fontRef idx="minor"/>
        </p:style>
        <p:txBody>
          <a:bodyPr lIns="80640" rIns="80640" tIns="35640" bIns="35640" anchor="ctr">
            <a:noAutofit/>
          </a:bodyPr>
          <a:p>
            <a:pPr>
              <a:lnSpc>
                <a:spcPct val="100000"/>
              </a:lnSpc>
              <a:buNone/>
              <a:tabLst>
                <a:tab algn="l" pos="408240"/>
              </a:tabLst>
            </a:pPr>
            <a:r>
              <a:rPr b="1" lang="fr-FR" sz="1600" spc="-1" strike="noStrike">
                <a:solidFill>
                  <a:srgbClr val="000000"/>
                </a:solidFill>
                <a:latin typeface="Calibri"/>
                <a:ea typeface="DejaVu Sans"/>
              </a:rPr>
              <a:t>23.8 </a:t>
            </a:r>
            <a:r>
              <a:rPr b="1" lang="el-GR" sz="1600" spc="-1" strike="noStrike">
                <a:solidFill>
                  <a:srgbClr val="000000"/>
                </a:solidFill>
                <a:latin typeface="Calibri"/>
                <a:ea typeface="DejaVu Sans"/>
              </a:rPr>
              <a:t>μ</a:t>
            </a:r>
            <a:r>
              <a:rPr b="1" lang="en-US" sz="1600" spc="-1" strike="noStrike">
                <a:solidFill>
                  <a:srgbClr val="000000"/>
                </a:solidFill>
                <a:latin typeface="Calibri"/>
                <a:ea typeface="DejaVu Sans"/>
              </a:rPr>
              <a:t>g/m</a:t>
            </a:r>
            <a:r>
              <a:rPr b="1" lang="en-US" sz="1600" spc="-1" strike="noStrike" baseline="30000">
                <a:solidFill>
                  <a:srgbClr val="000000"/>
                </a:solidFill>
                <a:latin typeface="Calibri"/>
                <a:ea typeface="DejaVu Sans"/>
              </a:rPr>
              <a:t>3</a:t>
            </a:r>
            <a:r>
              <a:rPr b="0" lang="en-US" sz="1600" spc="-1" strike="noStrike" baseline="30000">
                <a:solidFill>
                  <a:srgbClr val="000000"/>
                </a:solidFill>
                <a:latin typeface="Calibri"/>
                <a:ea typeface="DejaVu Sans"/>
              </a:rPr>
              <a:t> </a:t>
            </a:r>
            <a:r>
              <a:rPr b="0" lang="en-US" sz="1600" spc="-1" strike="noStrike">
                <a:solidFill>
                  <a:srgbClr val="000000"/>
                </a:solidFill>
                <a:latin typeface="Calibri"/>
                <a:ea typeface="DejaVu Sans"/>
              </a:rPr>
              <a:t>&lt;</a:t>
            </a:r>
            <a:r>
              <a:rPr b="0" lang="fr-FR" sz="1600" spc="-1" strike="noStrike">
                <a:solidFill>
                  <a:srgbClr val="000000"/>
                </a:solidFill>
                <a:latin typeface="Calibri"/>
                <a:ea typeface="DejaVu Sans"/>
              </a:rPr>
              <a:t>PM2.5&gt; </a:t>
            </a:r>
            <a:r>
              <a:rPr b="1" lang="fr-FR" sz="1600" spc="-1" strike="noStrike">
                <a:solidFill>
                  <a:srgbClr val="000000"/>
                </a:solidFill>
                <a:latin typeface="Calibri"/>
                <a:ea typeface="DejaVu Sans"/>
              </a:rPr>
              <a:t>113.3 </a:t>
            </a:r>
            <a:r>
              <a:rPr b="1" lang="el-GR" sz="1600" spc="-1" strike="noStrike">
                <a:solidFill>
                  <a:srgbClr val="000000"/>
                </a:solidFill>
                <a:latin typeface="Calibri"/>
                <a:ea typeface="DejaVu Sans"/>
              </a:rPr>
              <a:t>μ</a:t>
            </a:r>
            <a:r>
              <a:rPr b="1" lang="en-US" sz="1600" spc="-1" strike="noStrike">
                <a:solidFill>
                  <a:srgbClr val="000000"/>
                </a:solidFill>
                <a:latin typeface="Calibri"/>
                <a:ea typeface="DejaVu Sans"/>
              </a:rPr>
              <a:t>g</a:t>
            </a:r>
            <a:r>
              <a:rPr b="0" lang="en-US" sz="1600" spc="-1" strike="noStrike">
                <a:solidFill>
                  <a:srgbClr val="000000"/>
                </a:solidFill>
                <a:latin typeface="Calibri"/>
                <a:ea typeface="DejaVu Sans"/>
              </a:rPr>
              <a:t>/m</a:t>
            </a:r>
            <a:r>
              <a:rPr b="0" lang="en-US" sz="1600" spc="-1" strike="noStrike" baseline="30000">
                <a:solidFill>
                  <a:srgbClr val="000000"/>
                </a:solidFill>
                <a:latin typeface="Calibri"/>
                <a:ea typeface="DejaVu Sans"/>
              </a:rPr>
              <a:t>3 </a:t>
            </a:r>
            <a:r>
              <a:rPr b="0" lang="en-US" sz="1600" spc="-1" strike="noStrike">
                <a:solidFill>
                  <a:srgbClr val="000000"/>
                </a:solidFill>
                <a:latin typeface="Calibri"/>
                <a:ea typeface="DejaVu Sans"/>
              </a:rPr>
              <a:t>(</a:t>
            </a:r>
            <a:r>
              <a:rPr b="1" lang="en-US" sz="1600" spc="-1" strike="noStrike">
                <a:solidFill>
                  <a:srgbClr val="000000"/>
                </a:solidFill>
                <a:latin typeface="Calibri"/>
                <a:ea typeface="DejaVu Sans"/>
              </a:rPr>
              <a:t>5</a:t>
            </a:r>
            <a:r>
              <a:rPr b="1" lang="el-GR" sz="1600" spc="-1" strike="noStrike">
                <a:solidFill>
                  <a:srgbClr val="000000"/>
                </a:solidFill>
                <a:latin typeface="Calibri"/>
                <a:ea typeface="DejaVu Sans"/>
              </a:rPr>
              <a:t> μ</a:t>
            </a:r>
            <a:r>
              <a:rPr b="1" lang="en-US" sz="1600" spc="-1" strike="noStrike">
                <a:solidFill>
                  <a:srgbClr val="000000"/>
                </a:solidFill>
                <a:latin typeface="Calibri"/>
                <a:ea typeface="DejaVu Sans"/>
              </a:rPr>
              <a:t>g/m</a:t>
            </a:r>
            <a:r>
              <a:rPr b="1" lang="en-US" sz="1600" spc="-1" strike="noStrike" baseline="30000">
                <a:solidFill>
                  <a:srgbClr val="000000"/>
                </a:solidFill>
                <a:latin typeface="Calibri"/>
                <a:ea typeface="DejaVu Sans"/>
              </a:rPr>
              <a:t>3</a:t>
            </a:r>
            <a:r>
              <a:rPr b="1" lang="en-US" sz="1600" spc="-1" strike="noStrike">
                <a:solidFill>
                  <a:srgbClr val="000000"/>
                </a:solidFill>
                <a:latin typeface="Calibri"/>
                <a:ea typeface="DejaVu Sans"/>
              </a:rPr>
              <a:t> </a:t>
            </a:r>
            <a:r>
              <a:rPr b="0" lang="en-US" sz="1600" spc="-1" strike="noStrike">
                <a:solidFill>
                  <a:srgbClr val="000000"/>
                </a:solidFill>
                <a:latin typeface="Calibri"/>
                <a:ea typeface="DejaVu Sans"/>
              </a:rPr>
              <a:t>WHO 24 hour mean limit) </a:t>
            </a:r>
            <a:endParaRPr b="0" lang="en-US" sz="1600" spc="-1" strike="noStrike">
              <a:latin typeface="Arial"/>
            </a:endParaRPr>
          </a:p>
        </p:txBody>
      </p:sp>
      <p:sp>
        <p:nvSpPr>
          <p:cNvPr id="452" name="Rectangle 8"/>
          <p:cNvSpPr/>
          <p:nvPr/>
        </p:nvSpPr>
        <p:spPr>
          <a:xfrm>
            <a:off x="0" y="5159520"/>
            <a:ext cx="57139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408240"/>
              </a:tabLst>
            </a:pPr>
            <a:r>
              <a:rPr b="0" lang="fr-FR" sz="1600" spc="-1" strike="noStrike">
                <a:solidFill>
                  <a:srgbClr val="000000"/>
                </a:solidFill>
                <a:latin typeface="Calibri"/>
                <a:ea typeface="DejaVu Sans"/>
              </a:rPr>
              <a:t>High spatial variability of pollutant concentrations across Abidjan </a:t>
            </a:r>
            <a:endParaRPr b="0" lang="en-US" sz="1600" spc="-1" strike="noStrike">
              <a:latin typeface="Arial"/>
            </a:endParaRPr>
          </a:p>
        </p:txBody>
      </p:sp>
      <p:sp>
        <p:nvSpPr>
          <p:cNvPr id="453" name="Rectangle 9"/>
          <p:cNvSpPr/>
          <p:nvPr/>
        </p:nvSpPr>
        <p:spPr>
          <a:xfrm>
            <a:off x="5412960" y="819000"/>
            <a:ext cx="701280" cy="203760"/>
          </a:xfrm>
          <a:prstGeom prst="rect">
            <a:avLst/>
          </a:prstGeom>
          <a:solidFill>
            <a:srgbClr val="acd433"/>
          </a:solidFill>
          <a:ln cap="rnd">
            <a:solidFill>
              <a:srgbClr val="7f9c25"/>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tabLst>
                <a:tab algn="l" pos="408240"/>
              </a:tabLst>
            </a:pPr>
            <a:r>
              <a:rPr b="0" lang="fr-FR" sz="1600" spc="-1" strike="noStrike">
                <a:solidFill>
                  <a:srgbClr val="ffffff"/>
                </a:solidFill>
                <a:latin typeface="Calibri"/>
                <a:ea typeface="DejaVu Sans"/>
              </a:rPr>
              <a:t>PM10</a:t>
            </a:r>
            <a:endParaRPr b="0" lang="en-US" sz="1600" spc="-1" strike="noStrike">
              <a:latin typeface="Arial"/>
            </a:endParaRPr>
          </a:p>
        </p:txBody>
      </p:sp>
      <p:sp>
        <p:nvSpPr>
          <p:cNvPr id="454" name="Rectangle 10"/>
          <p:cNvSpPr/>
          <p:nvPr/>
        </p:nvSpPr>
        <p:spPr>
          <a:xfrm>
            <a:off x="5433480" y="3151080"/>
            <a:ext cx="900000" cy="203760"/>
          </a:xfrm>
          <a:prstGeom prst="rect">
            <a:avLst/>
          </a:prstGeom>
          <a:solidFill>
            <a:srgbClr val="acd433"/>
          </a:solidFill>
          <a:ln cap="rnd">
            <a:solidFill>
              <a:srgbClr val="7f9c25"/>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tabLst>
                <a:tab algn="l" pos="408240"/>
              </a:tabLst>
            </a:pPr>
            <a:r>
              <a:rPr b="0" lang="fr-FR" sz="1600" spc="-1" strike="noStrike">
                <a:solidFill>
                  <a:srgbClr val="ffffff"/>
                </a:solidFill>
                <a:latin typeface="Calibri"/>
                <a:ea typeface="DejaVu Sans"/>
              </a:rPr>
              <a:t>PM2.5</a:t>
            </a:r>
            <a:endParaRPr b="0" lang="en-US" sz="1600" spc="-1" strike="noStrike">
              <a:latin typeface="Arial"/>
            </a:endParaRPr>
          </a:p>
        </p:txBody>
      </p:sp>
      <p:sp>
        <p:nvSpPr>
          <p:cNvPr id="455" name=""/>
          <p:cNvSpPr/>
          <p:nvPr/>
        </p:nvSpPr>
        <p:spPr>
          <a:xfrm>
            <a:off x="287280" y="3587760"/>
            <a:ext cx="1522800" cy="245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100" spc="-1" strike="noStrike">
                <a:solidFill>
                  <a:srgbClr val="000000"/>
                </a:solidFill>
                <a:latin typeface="Arial"/>
                <a:ea typeface="DejaVu Sans"/>
              </a:rPr>
              <a:t>Gnamien et al., 2020 </a:t>
            </a:r>
            <a:endParaRPr b="0" lang="en-US" sz="1100" spc="-1" strike="noStrike">
              <a:latin typeface="Arial"/>
            </a:endParaRPr>
          </a:p>
        </p:txBody>
      </p:sp>
      <p:sp>
        <p:nvSpPr>
          <p:cNvPr id="456" name="ZoneTexte 2"/>
          <p:cNvSpPr/>
          <p:nvPr/>
        </p:nvSpPr>
        <p:spPr>
          <a:xfrm>
            <a:off x="0" y="689040"/>
            <a:ext cx="5256720" cy="454680"/>
          </a:xfrm>
          <a:prstGeom prst="rect">
            <a:avLst/>
          </a:prstGeom>
          <a:noFill/>
          <a:ln>
            <a:noFill/>
          </a:ln>
        </p:spPr>
        <p:style>
          <a:lnRef idx="2">
            <a:schemeClr val="accent4">
              <a:shade val="50000"/>
            </a:schemeClr>
          </a:lnRef>
          <a:fillRef idx="1">
            <a:schemeClr val="accent4"/>
          </a:fillRef>
          <a:effectRef idx="0">
            <a:schemeClr val="accent4"/>
          </a:effectRef>
          <a:fontRef idx="minor"/>
        </p:style>
        <p:txBody>
          <a:bodyPr lIns="90000" rIns="90000" tIns="45000" bIns="45000" anchor="t">
            <a:spAutoFit/>
          </a:bodyPr>
          <a:p>
            <a:pPr>
              <a:lnSpc>
                <a:spcPct val="100000"/>
              </a:lnSpc>
              <a:buNone/>
              <a:tabLst>
                <a:tab algn="l" pos="408240"/>
              </a:tabLst>
            </a:pPr>
            <a:r>
              <a:rPr b="0" lang="fr-FR" sz="1200" spc="-1" strike="noStrike">
                <a:solidFill>
                  <a:srgbClr val="000000"/>
                </a:solidFill>
                <a:latin typeface="Century Gothic"/>
                <a:ea typeface="DejaVu Sans"/>
              </a:rPr>
              <a:t>20 sites in Abidjan to assess PM10 and PM2.5 spatial distribution in Abidjan</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TextShape 18"/>
          <p:cNvSpPr/>
          <p:nvPr/>
        </p:nvSpPr>
        <p:spPr>
          <a:xfrm>
            <a:off x="503640" y="-105480"/>
            <a:ext cx="9461520" cy="12495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4400" spc="-1" strike="noStrike">
                <a:solidFill>
                  <a:srgbClr val="000000"/>
                </a:solidFill>
                <a:latin typeface="Arial"/>
                <a:ea typeface="DejaVu Sans"/>
              </a:rPr>
              <a:t>LCS an opportunity for AQ monitoring </a:t>
            </a:r>
            <a:endParaRPr b="0" lang="en-US" sz="4400" spc="-1" strike="noStrike">
              <a:latin typeface="Arial"/>
            </a:endParaRPr>
          </a:p>
        </p:txBody>
      </p:sp>
      <p:sp>
        <p:nvSpPr>
          <p:cNvPr id="458" name="TextShape 19"/>
          <p:cNvSpPr/>
          <p:nvPr/>
        </p:nvSpPr>
        <p:spPr>
          <a:xfrm>
            <a:off x="2952720" y="5037120"/>
            <a:ext cx="3924360" cy="2318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000" spc="-1" strike="noStrike">
                <a:solidFill>
                  <a:srgbClr val="000000"/>
                </a:solidFill>
                <a:latin typeface="Arial"/>
                <a:ea typeface="DejaVu Sans"/>
              </a:rPr>
              <a:t>World's Air Pollution: Real-time Air Quality Index (</a:t>
            </a:r>
            <a:r>
              <a:rPr b="0" lang="en-US" sz="1000" spc="-1" strike="noStrike" u="sng">
                <a:solidFill>
                  <a:srgbClr val="0000ff"/>
                </a:solidFill>
                <a:uFillTx/>
                <a:latin typeface="Arial"/>
                <a:ea typeface="DejaVu Sans"/>
                <a:hlinkClick r:id="rId1"/>
              </a:rPr>
              <a:t>https://waqi.info/</a:t>
            </a:r>
            <a:r>
              <a:rPr b="0" lang="en-US" sz="1000" spc="-1" strike="noStrike">
                <a:solidFill>
                  <a:srgbClr val="0000ff"/>
                </a:solidFill>
                <a:latin typeface="Arial"/>
                <a:ea typeface="DejaVu Sans"/>
              </a:rPr>
              <a:t> )</a:t>
            </a:r>
            <a:endParaRPr b="0" lang="en-US" sz="1000" spc="-1" strike="noStrike">
              <a:latin typeface="Arial"/>
            </a:endParaRPr>
          </a:p>
        </p:txBody>
      </p:sp>
      <p:pic>
        <p:nvPicPr>
          <p:cNvPr id="459" name="" descr=""/>
          <p:cNvPicPr/>
          <p:nvPr/>
        </p:nvPicPr>
        <p:blipFill>
          <a:blip r:embed="rId2"/>
          <a:stretch/>
        </p:blipFill>
        <p:spPr>
          <a:xfrm>
            <a:off x="685800" y="1080360"/>
            <a:ext cx="8915040" cy="3805200"/>
          </a:xfrm>
          <a:prstGeom prst="rect">
            <a:avLst/>
          </a:prstGeom>
          <a:ln w="1800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TextShape 17"/>
          <p:cNvSpPr/>
          <p:nvPr/>
        </p:nvSpPr>
        <p:spPr>
          <a:xfrm>
            <a:off x="503280" y="131040"/>
            <a:ext cx="9068760" cy="113364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4000" spc="-1" strike="noStrike">
                <a:solidFill>
                  <a:srgbClr val="000000"/>
                </a:solidFill>
                <a:latin typeface="Arial"/>
                <a:ea typeface="DejaVu Sans"/>
              </a:rPr>
              <a:t>An example of Household pollution exposure </a:t>
            </a:r>
            <a:endParaRPr b="0" lang="en-US" sz="4000" spc="-1" strike="noStrike">
              <a:latin typeface="Arial"/>
            </a:endParaRPr>
          </a:p>
        </p:txBody>
      </p:sp>
      <p:pic>
        <p:nvPicPr>
          <p:cNvPr id="461" name="" descr=""/>
          <p:cNvPicPr/>
          <p:nvPr/>
        </p:nvPicPr>
        <p:blipFill>
          <a:blip r:embed="rId1"/>
          <a:stretch/>
        </p:blipFill>
        <p:spPr>
          <a:xfrm>
            <a:off x="455400" y="1424160"/>
            <a:ext cx="4573440" cy="2323440"/>
          </a:xfrm>
          <a:prstGeom prst="rect">
            <a:avLst/>
          </a:prstGeom>
          <a:ln w="0">
            <a:noFill/>
          </a:ln>
        </p:spPr>
      </p:pic>
      <p:sp>
        <p:nvSpPr>
          <p:cNvPr id="462" name="TextShape 15"/>
          <p:cNvSpPr/>
          <p:nvPr/>
        </p:nvSpPr>
        <p:spPr>
          <a:xfrm>
            <a:off x="182520" y="3839760"/>
            <a:ext cx="6125400" cy="529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800" spc="-1" strike="noStrike">
                <a:solidFill>
                  <a:srgbClr val="000000"/>
                </a:solidFill>
                <a:latin typeface="Arial"/>
                <a:ea typeface="DejaVu Sans"/>
              </a:rPr>
              <a:t> </a:t>
            </a:r>
            <a:r>
              <a:rPr b="0" lang="en-US" sz="1300" spc="-1" strike="noStrike">
                <a:solidFill>
                  <a:srgbClr val="000000"/>
                </a:solidFill>
                <a:latin typeface="Arial"/>
                <a:ea typeface="DejaVu Sans"/>
              </a:rPr>
              <a:t>Average concentration of indoor PM 2.5 and outdoor PM 2.5  (25 μg/m3 Old WHO norms) in a low income area of Yopougon (Abidjan, Kouao et al., 2019)</a:t>
            </a:r>
            <a:endParaRPr b="0" lang="en-US" sz="1300" spc="-1" strike="noStrike">
              <a:latin typeface="Arial"/>
            </a:endParaRPr>
          </a:p>
        </p:txBody>
      </p:sp>
      <p:pic>
        <p:nvPicPr>
          <p:cNvPr id="463" name="" descr=""/>
          <p:cNvPicPr/>
          <p:nvPr/>
        </p:nvPicPr>
        <p:blipFill>
          <a:blip r:embed="rId2"/>
          <a:stretch/>
        </p:blipFill>
        <p:spPr>
          <a:xfrm>
            <a:off x="6013800" y="1554120"/>
            <a:ext cx="2579760" cy="1903680"/>
          </a:xfrm>
          <a:prstGeom prst="rect">
            <a:avLst/>
          </a:prstGeom>
          <a:ln w="0">
            <a:noFill/>
          </a:ln>
        </p:spPr>
      </p:pic>
      <p:sp>
        <p:nvSpPr>
          <p:cNvPr id="464" name="TextShape 16"/>
          <p:cNvSpPr/>
          <p:nvPr/>
        </p:nvSpPr>
        <p:spPr>
          <a:xfrm>
            <a:off x="456840" y="4662720"/>
            <a:ext cx="8045280" cy="345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800" spc="-1" strike="noStrike">
                <a:solidFill>
                  <a:srgbClr val="000000"/>
                </a:solidFill>
                <a:latin typeface="Arial"/>
                <a:ea typeface="DejaVu Sans"/>
              </a:rPr>
              <a:t>Children under 5 years spend about 71% of the day in indoor</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PlaceHolder 1"/>
          <p:cNvSpPr>
            <a:spLocks noGrp="1"/>
          </p:cNvSpPr>
          <p:nvPr>
            <p:ph type="title"/>
          </p:nvPr>
        </p:nvSpPr>
        <p:spPr>
          <a:xfrm>
            <a:off x="504000" y="239760"/>
            <a:ext cx="9071280" cy="4374720"/>
          </a:xfrm>
          <a:prstGeom prst="rect">
            <a:avLst/>
          </a:prstGeom>
          <a:noFill/>
          <a:ln w="0">
            <a:noFill/>
          </a:ln>
        </p:spPr>
        <p:txBody>
          <a:bodyPr lIns="0" rIns="0" tIns="0" bIns="0" anchor="ctr">
            <a:noAutofit/>
          </a:bodyPr>
          <a:p>
            <a:pPr algn="ctr">
              <a:lnSpc>
                <a:spcPct val="100000"/>
              </a:lnSpc>
              <a:buNone/>
            </a:pPr>
            <a:r>
              <a:rPr b="0" lang="en-US" sz="4400" spc="-1" strike="noStrike">
                <a:latin typeface="Arial"/>
              </a:rPr>
              <a:t>The “Integrated Assessment of Air pollution and Climate Change for Sustainable Development in Africa” : </a:t>
            </a:r>
            <a:br>
              <a:rPr sz="4400"/>
            </a:br>
            <a:r>
              <a:rPr b="0" lang="en-US" sz="4400" spc="-1" strike="noStrike">
                <a:latin typeface="Arial"/>
              </a:rPr>
              <a:t>An opportunity to accelerate Air Quality measures implementation in Africa</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CustomShape 21"/>
          <p:cNvSpPr/>
          <p:nvPr/>
        </p:nvSpPr>
        <p:spPr>
          <a:xfrm>
            <a:off x="530640" y="29160"/>
            <a:ext cx="9447840" cy="8064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buNone/>
            </a:pPr>
            <a:r>
              <a:rPr b="1" lang="en-US" sz="4400" spc="-1" strike="noStrike">
                <a:solidFill>
                  <a:srgbClr val="245aa5"/>
                </a:solidFill>
                <a:latin typeface="Calibri"/>
                <a:ea typeface="DejaVu Sans"/>
              </a:rPr>
              <a:t>Assessment Objectives </a:t>
            </a:r>
            <a:endParaRPr b="0" lang="en-US" sz="4400" spc="-1" strike="noStrike">
              <a:latin typeface="Arial"/>
            </a:endParaRPr>
          </a:p>
        </p:txBody>
      </p:sp>
      <p:sp>
        <p:nvSpPr>
          <p:cNvPr id="467" name="CustomShape 22"/>
          <p:cNvSpPr/>
          <p:nvPr/>
        </p:nvSpPr>
        <p:spPr>
          <a:xfrm>
            <a:off x="311760" y="747360"/>
            <a:ext cx="9570960" cy="4509000"/>
          </a:xfrm>
          <a:prstGeom prst="rect">
            <a:avLst/>
          </a:prstGeom>
          <a:noFill/>
          <a:ln w="0">
            <a:noFill/>
          </a:ln>
        </p:spPr>
        <p:style>
          <a:lnRef idx="0"/>
          <a:fillRef idx="0"/>
          <a:effectRef idx="0"/>
          <a:fontRef idx="minor"/>
        </p:style>
        <p:txBody>
          <a:bodyPr lIns="90000" rIns="90000" tIns="45000" bIns="45000" anchor="t">
            <a:normAutofit fontScale="83000"/>
          </a:bodyPr>
          <a:p>
            <a:pPr marL="228600" indent="-227880" algn="just">
              <a:lnSpc>
                <a:spcPct val="90000"/>
              </a:lnSpc>
              <a:spcBef>
                <a:spcPts val="1568"/>
              </a:spcBef>
              <a:spcAft>
                <a:spcPts val="567"/>
              </a:spcAft>
              <a:buClr>
                <a:srgbClr val="000000"/>
              </a:buClr>
              <a:buSzPct val="45000"/>
              <a:buFont typeface="Wingdings" charset="2"/>
              <a:buChar char=""/>
            </a:pPr>
            <a:r>
              <a:rPr b="0" lang="en-US" sz="2400" spc="-1" strike="noStrike">
                <a:solidFill>
                  <a:srgbClr val="000000"/>
                </a:solidFill>
                <a:latin typeface="Calibri"/>
                <a:ea typeface="DejaVu Sans"/>
              </a:rPr>
              <a:t>The </a:t>
            </a:r>
            <a:r>
              <a:rPr b="1" lang="en-US" sz="2400" spc="-1" strike="noStrike">
                <a:solidFill>
                  <a:srgbClr val="000000"/>
                </a:solidFill>
                <a:latin typeface="Calibri"/>
                <a:ea typeface="DejaVu Sans"/>
              </a:rPr>
              <a:t>African Union’s Agenda 2063</a:t>
            </a:r>
            <a:r>
              <a:rPr b="0" lang="en-US" sz="2400" spc="-1" strike="noStrike">
                <a:solidFill>
                  <a:srgbClr val="000000"/>
                </a:solidFill>
                <a:latin typeface="Calibri"/>
                <a:ea typeface="DejaVu Sans"/>
              </a:rPr>
              <a:t>, describes a vision of the “</a:t>
            </a:r>
            <a:r>
              <a:rPr b="1" lang="en-US" sz="2400" spc="-1" strike="noStrike">
                <a:solidFill>
                  <a:srgbClr val="000000"/>
                </a:solidFill>
                <a:latin typeface="Calibri"/>
                <a:ea typeface="DejaVu Sans"/>
              </a:rPr>
              <a:t>the Africa we want</a:t>
            </a:r>
            <a:r>
              <a:rPr b="0" lang="en-US" sz="2400" spc="-1" strike="noStrike">
                <a:solidFill>
                  <a:srgbClr val="000000"/>
                </a:solidFill>
                <a:latin typeface="Calibri"/>
                <a:ea typeface="DejaVu Sans"/>
              </a:rPr>
              <a:t>”, but further guidance is required to assess how best to achieve that vision. </a:t>
            </a:r>
            <a:endParaRPr b="0" lang="en-US" sz="2400" spc="-1" strike="noStrike">
              <a:latin typeface="Arial"/>
            </a:endParaRPr>
          </a:p>
          <a:p>
            <a:pPr marL="228600" indent="-227880" algn="just">
              <a:lnSpc>
                <a:spcPct val="90000"/>
              </a:lnSpc>
              <a:spcBef>
                <a:spcPts val="1568"/>
              </a:spcBef>
              <a:spcAft>
                <a:spcPts val="567"/>
              </a:spcAft>
              <a:buClr>
                <a:srgbClr val="000000"/>
              </a:buClr>
              <a:buSzPct val="45000"/>
              <a:buFont typeface="Wingdings" charset="2"/>
              <a:buChar char=""/>
            </a:pPr>
            <a:r>
              <a:rPr b="1" lang="en-US" sz="2400" spc="-1" strike="noStrike">
                <a:solidFill>
                  <a:srgbClr val="000000"/>
                </a:solidFill>
                <a:latin typeface="Calibri"/>
                <a:ea typeface="DejaVu Sans"/>
              </a:rPr>
              <a:t>The</a:t>
            </a:r>
            <a:r>
              <a:rPr b="0" lang="en-US" sz="2400" spc="-1" strike="noStrike">
                <a:solidFill>
                  <a:srgbClr val="000000"/>
                </a:solidFill>
                <a:latin typeface="Calibri"/>
                <a:ea typeface="DejaVu Sans"/>
              </a:rPr>
              <a:t> </a:t>
            </a:r>
            <a:r>
              <a:rPr b="1" lang="en-US" sz="2400" spc="-1" strike="noStrike">
                <a:solidFill>
                  <a:srgbClr val="000000"/>
                </a:solidFill>
                <a:latin typeface="Calibri"/>
                <a:ea typeface="DejaVu Sans"/>
              </a:rPr>
              <a:t>Africa Assessment aims to examine the challenges, implications and trade-offs of a range of alternative development paths that might plausibly be taken to achieve the goals set out in Agenda 2063.</a:t>
            </a:r>
            <a:endParaRPr b="0" lang="en-US" sz="2400" spc="-1" strike="noStrike">
              <a:latin typeface="Arial"/>
            </a:endParaRPr>
          </a:p>
          <a:p>
            <a:pPr marL="228600" indent="-227880" algn="just">
              <a:lnSpc>
                <a:spcPct val="90000"/>
              </a:lnSpc>
              <a:spcBef>
                <a:spcPts val="1568"/>
              </a:spcBef>
              <a:spcAft>
                <a:spcPts val="567"/>
              </a:spcAft>
              <a:buClr>
                <a:srgbClr val="000000"/>
              </a:buClr>
              <a:buSzPct val="45000"/>
              <a:buFont typeface="Wingdings" charset="2"/>
              <a:buChar char=""/>
              <a:tabLst>
                <a:tab algn="l" pos="0"/>
              </a:tabLst>
            </a:pPr>
            <a:r>
              <a:rPr b="0" lang="en-US" sz="2400" spc="-1" strike="noStrike">
                <a:solidFill>
                  <a:srgbClr val="000000"/>
                </a:solidFill>
                <a:latin typeface="Calibri"/>
                <a:ea typeface="DejaVu Sans"/>
              </a:rPr>
              <a:t>More specifically the assessment aims to: </a:t>
            </a:r>
            <a:endParaRPr b="0" lang="en-US" sz="2400" spc="-1" strike="noStrike">
              <a:latin typeface="Arial"/>
            </a:endParaRPr>
          </a:p>
          <a:p>
            <a:pPr marL="228600" indent="-227880" algn="just">
              <a:lnSpc>
                <a:spcPct val="90000"/>
              </a:lnSpc>
              <a:spcBef>
                <a:spcPts val="1568"/>
              </a:spcBef>
              <a:spcAft>
                <a:spcPts val="567"/>
              </a:spcAft>
              <a:buClr>
                <a:srgbClr val="000000"/>
              </a:buClr>
              <a:buSzPct val="45000"/>
              <a:buFont typeface="Wingdings" charset="2"/>
              <a:buChar char=""/>
              <a:tabLst>
                <a:tab algn="l" pos="0"/>
              </a:tabLst>
            </a:pPr>
            <a:r>
              <a:rPr b="0" lang="en-US" sz="2400" spc="-1" strike="noStrike">
                <a:solidFill>
                  <a:srgbClr val="000000"/>
                </a:solidFill>
                <a:latin typeface="Calibri"/>
                <a:ea typeface="DejaVu Sans"/>
              </a:rPr>
              <a:t>examine how an ambitious </a:t>
            </a:r>
            <a:r>
              <a:rPr b="1" lang="en-US" sz="2400" spc="-1" strike="noStrike">
                <a:solidFill>
                  <a:srgbClr val="000000"/>
                </a:solidFill>
                <a:latin typeface="Calibri"/>
                <a:ea typeface="DejaVu Sans"/>
              </a:rPr>
              <a:t>development</a:t>
            </a:r>
            <a:r>
              <a:rPr b="0" lang="en-US" sz="2400" spc="-1" strike="noStrike">
                <a:solidFill>
                  <a:srgbClr val="000000"/>
                </a:solidFill>
                <a:latin typeface="Calibri"/>
                <a:ea typeface="DejaVu Sans"/>
              </a:rPr>
              <a:t> agenda for Africa can proceed at the same time as </a:t>
            </a:r>
            <a:r>
              <a:rPr b="1" i="1" lang="en-US" sz="2400" spc="-1" strike="noStrike">
                <a:solidFill>
                  <a:srgbClr val="000000"/>
                </a:solidFill>
                <a:latin typeface="Calibri"/>
                <a:ea typeface="DejaVu Sans"/>
              </a:rPr>
              <a:t>reducing air pollution, improving health and well being, limiting impacts on local ecosystems, and helping to avoid climate change impacts</a:t>
            </a:r>
            <a:endParaRPr b="0" lang="en-US" sz="2400" spc="-1" strike="noStrike">
              <a:latin typeface="Arial"/>
            </a:endParaRPr>
          </a:p>
          <a:p>
            <a:pPr marL="228600" indent="-227880" algn="just">
              <a:lnSpc>
                <a:spcPct val="90000"/>
              </a:lnSpc>
              <a:spcBef>
                <a:spcPts val="1568"/>
              </a:spcBef>
              <a:spcAft>
                <a:spcPts val="567"/>
              </a:spcAft>
              <a:buClr>
                <a:srgbClr val="000000"/>
              </a:buClr>
              <a:buSzPct val="45000"/>
              <a:buFont typeface="Wingdings" charset="2"/>
              <a:buChar char=""/>
              <a:tabLst>
                <a:tab algn="l" pos="0"/>
              </a:tabLst>
            </a:pPr>
            <a:r>
              <a:rPr b="0" lang="en-US" sz="2400" spc="-1" strike="noStrike">
                <a:solidFill>
                  <a:srgbClr val="000000"/>
                </a:solidFill>
                <a:latin typeface="Calibri"/>
                <a:ea typeface="DejaVu Sans"/>
              </a:rPr>
              <a:t>provide appropriate and timely responses to inform planning by governments and other stakeholders</a:t>
            </a:r>
            <a:endParaRPr b="0" lang="en-US" sz="2400" spc="-1" strike="noStrike">
              <a:latin typeface="Arial"/>
            </a:endParaRPr>
          </a:p>
          <a:p>
            <a:pPr marL="228600" indent="-227880" algn="just">
              <a:lnSpc>
                <a:spcPct val="90000"/>
              </a:lnSpc>
              <a:spcBef>
                <a:spcPts val="1568"/>
              </a:spcBef>
              <a:spcAft>
                <a:spcPts val="567"/>
              </a:spcAft>
              <a:buClr>
                <a:srgbClr val="000000"/>
              </a:buClr>
              <a:buSzPct val="45000"/>
              <a:buFont typeface="Wingdings" charset="2"/>
              <a:buChar char=""/>
              <a:tabLst>
                <a:tab algn="l" pos="0"/>
              </a:tabLst>
            </a:pPr>
            <a:r>
              <a:rPr b="0" lang="en-US" sz="2400" spc="-1" strike="noStrike">
                <a:solidFill>
                  <a:srgbClr val="000000"/>
                </a:solidFill>
                <a:latin typeface="Calibri"/>
                <a:ea typeface="DejaVu Sans"/>
              </a:rPr>
              <a:t>explore using modeling various options for enhanced synergies and avoided tradeoffs </a:t>
            </a:r>
            <a:endParaRPr b="0" lang="en-US" sz="2400" spc="-1" strike="noStrike">
              <a:latin typeface="Arial"/>
            </a:endParaRPr>
          </a:p>
          <a:p>
            <a:pPr algn="just">
              <a:lnSpc>
                <a:spcPct val="90000"/>
              </a:lnSpc>
              <a:spcBef>
                <a:spcPts val="1568"/>
              </a:spcBef>
              <a:spcAft>
                <a:spcPts val="567"/>
              </a:spcAft>
              <a:buNone/>
              <a:tabLst>
                <a:tab algn="l" pos="0"/>
              </a:tabLst>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CustomShape 25"/>
          <p:cNvSpPr/>
          <p:nvPr/>
        </p:nvSpPr>
        <p:spPr>
          <a:xfrm>
            <a:off x="530640" y="29160"/>
            <a:ext cx="9447840" cy="80640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buNone/>
            </a:pPr>
            <a:r>
              <a:rPr b="1" lang="en-US" sz="4400" spc="-1" strike="noStrike">
                <a:solidFill>
                  <a:srgbClr val="245aa5"/>
                </a:solidFill>
                <a:latin typeface="Calibri"/>
                <a:ea typeface="DejaVu Sans"/>
              </a:rPr>
              <a:t>The Assessment approach and features </a:t>
            </a:r>
            <a:endParaRPr b="0" lang="en-US" sz="4400" spc="-1" strike="noStrike">
              <a:latin typeface="Arial"/>
            </a:endParaRPr>
          </a:p>
        </p:txBody>
      </p:sp>
      <p:sp>
        <p:nvSpPr>
          <p:cNvPr id="469" name="CustomShape 26"/>
          <p:cNvSpPr/>
          <p:nvPr/>
        </p:nvSpPr>
        <p:spPr>
          <a:xfrm>
            <a:off x="311760" y="747360"/>
            <a:ext cx="9570960" cy="4509000"/>
          </a:xfrm>
          <a:prstGeom prst="rect">
            <a:avLst/>
          </a:prstGeom>
          <a:noFill/>
          <a:ln w="0">
            <a:noFill/>
          </a:ln>
        </p:spPr>
        <p:style>
          <a:lnRef idx="0"/>
          <a:fillRef idx="0"/>
          <a:effectRef idx="0"/>
          <a:fontRef idx="minor"/>
        </p:style>
        <p:txBody>
          <a:bodyPr lIns="90000" rIns="90000" tIns="45000" bIns="45000" anchor="t">
            <a:normAutofit fontScale="83000"/>
          </a:bodyPr>
          <a:p>
            <a:pPr algn="just">
              <a:lnSpc>
                <a:spcPct val="90000"/>
              </a:lnSpc>
              <a:spcBef>
                <a:spcPts val="1001"/>
              </a:spcBef>
              <a:buNone/>
            </a:pPr>
            <a:r>
              <a:rPr b="1" lang="en-US" sz="2100" spc="-1" strike="noStrike">
                <a:solidFill>
                  <a:srgbClr val="000000"/>
                </a:solidFill>
                <a:latin typeface="Calibri"/>
                <a:ea typeface="DejaVu Sans"/>
              </a:rPr>
              <a:t>Africa-wide </a:t>
            </a:r>
            <a:r>
              <a:rPr b="0" lang="en-US" sz="2100" spc="-1" strike="noStrike">
                <a:solidFill>
                  <a:srgbClr val="000000"/>
                </a:solidFill>
                <a:latin typeface="Calibri"/>
                <a:ea typeface="DejaVu Sans"/>
              </a:rPr>
              <a:t>model developed in LEAP with data for 54 African nations.</a:t>
            </a:r>
            <a:endParaRPr b="0" lang="en-US" sz="2100" spc="-1" strike="noStrike">
              <a:latin typeface="Arial"/>
            </a:endParaRPr>
          </a:p>
          <a:p>
            <a:pPr algn="just">
              <a:lnSpc>
                <a:spcPct val="90000"/>
              </a:lnSpc>
              <a:spcBef>
                <a:spcPts val="1001"/>
              </a:spcBef>
              <a:buNone/>
            </a:pPr>
            <a:r>
              <a:rPr b="1" lang="en-US" sz="2100" spc="-1" strike="noStrike">
                <a:solidFill>
                  <a:srgbClr val="000000"/>
                </a:solidFill>
                <a:latin typeface="Calibri"/>
                <a:ea typeface="DejaVu Sans"/>
              </a:rPr>
              <a:t>Time Period: </a:t>
            </a:r>
            <a:r>
              <a:rPr b="0" lang="en-US" sz="2100" spc="-1" strike="noStrike">
                <a:solidFill>
                  <a:srgbClr val="000000"/>
                </a:solidFill>
                <a:latin typeface="Calibri"/>
                <a:ea typeface="DejaVu Sans"/>
              </a:rPr>
              <a:t>Historical Period: 2000 – 2018, Projections: 2019-2063.  Annual results but with particular focus on 2030 (SDG target year)  and 2063.</a:t>
            </a:r>
            <a:endParaRPr b="0" lang="en-US" sz="2100" spc="-1" strike="noStrike">
              <a:latin typeface="Arial"/>
            </a:endParaRPr>
          </a:p>
          <a:p>
            <a:pPr algn="just">
              <a:lnSpc>
                <a:spcPct val="90000"/>
              </a:lnSpc>
              <a:spcBef>
                <a:spcPts val="1001"/>
              </a:spcBef>
              <a:buNone/>
            </a:pPr>
            <a:r>
              <a:rPr b="1" lang="en-US" sz="2100" spc="-1" strike="noStrike">
                <a:solidFill>
                  <a:srgbClr val="000000"/>
                </a:solidFill>
                <a:latin typeface="Calibri"/>
                <a:ea typeface="DejaVu Sans"/>
              </a:rPr>
              <a:t>Geography: </a:t>
            </a:r>
            <a:r>
              <a:rPr b="0" lang="en-US" sz="2100" spc="-1" strike="noStrike">
                <a:solidFill>
                  <a:srgbClr val="000000"/>
                </a:solidFill>
                <a:latin typeface="Calibri"/>
                <a:ea typeface="DejaVu Sans"/>
              </a:rPr>
              <a:t>Whole continent with national-scale resolution of key variables. Results can be shown for Africa as a whole, for individual countries or for various country groupings. </a:t>
            </a:r>
            <a:endParaRPr b="0" lang="en-US" sz="2100" spc="-1" strike="noStrike">
              <a:latin typeface="Arial"/>
            </a:endParaRPr>
          </a:p>
          <a:p>
            <a:pPr algn="just">
              <a:lnSpc>
                <a:spcPct val="90000"/>
              </a:lnSpc>
              <a:spcBef>
                <a:spcPts val="1001"/>
              </a:spcBef>
              <a:buNone/>
            </a:pPr>
            <a:r>
              <a:rPr b="1" lang="en-US" sz="2100" spc="-1" strike="noStrike">
                <a:solidFill>
                  <a:srgbClr val="000000"/>
                </a:solidFill>
                <a:latin typeface="Calibri"/>
                <a:ea typeface="DejaVu Sans"/>
              </a:rPr>
              <a:t>Sectors: </a:t>
            </a:r>
            <a:r>
              <a:rPr b="0" lang="en-US" sz="2100" spc="-1" strike="noStrike">
                <a:solidFill>
                  <a:srgbClr val="000000"/>
                </a:solidFill>
                <a:latin typeface="Calibri"/>
                <a:ea typeface="DejaVu Sans"/>
              </a:rPr>
              <a:t>Modeling of all energy consuming and producing sectors and key non-energy sectors (agriculture, Industrial Processes and Product Use (IPPU), solid waste, etc.)</a:t>
            </a:r>
            <a:endParaRPr b="0" lang="en-US" sz="2100" spc="-1" strike="noStrike">
              <a:latin typeface="Arial"/>
            </a:endParaRPr>
          </a:p>
          <a:p>
            <a:pPr algn="just">
              <a:lnSpc>
                <a:spcPct val="90000"/>
              </a:lnSpc>
              <a:spcBef>
                <a:spcPts val="1001"/>
              </a:spcBef>
              <a:buNone/>
            </a:pPr>
            <a:r>
              <a:rPr b="1" lang="en-US" sz="2100" spc="-1" strike="noStrike">
                <a:solidFill>
                  <a:srgbClr val="000000"/>
                </a:solidFill>
                <a:latin typeface="Calibri"/>
                <a:ea typeface="DejaVu Sans"/>
              </a:rPr>
              <a:t>Pollutants:</a:t>
            </a:r>
            <a:r>
              <a:rPr b="0" lang="en-US" sz="2100" spc="-1" strike="noStrike">
                <a:solidFill>
                  <a:srgbClr val="000000"/>
                </a:solidFill>
                <a:latin typeface="Calibri"/>
                <a:ea typeface="DejaVu Sans"/>
              </a:rPr>
              <a:t> All long-lived GHGs and short-lived climate pollutants (SLCPs), and all major local air pollutants.</a:t>
            </a:r>
            <a:endParaRPr b="0" lang="en-US" sz="2100" spc="-1" strike="noStrike">
              <a:latin typeface="Arial"/>
            </a:endParaRPr>
          </a:p>
          <a:p>
            <a:pPr algn="just">
              <a:lnSpc>
                <a:spcPct val="90000"/>
              </a:lnSpc>
              <a:spcBef>
                <a:spcPts val="1001"/>
              </a:spcBef>
              <a:buNone/>
            </a:pPr>
            <a:r>
              <a:rPr b="1" lang="en-US" sz="2100" spc="-1" strike="noStrike">
                <a:solidFill>
                  <a:srgbClr val="000000"/>
                </a:solidFill>
                <a:latin typeface="Calibri"/>
                <a:ea typeface="DejaVu Sans"/>
              </a:rPr>
              <a:t>Scenarios: </a:t>
            </a:r>
            <a:r>
              <a:rPr b="0" lang="en-US" sz="2100" spc="-1" strike="noStrike">
                <a:solidFill>
                  <a:srgbClr val="000000"/>
                </a:solidFill>
                <a:latin typeface="Calibri"/>
                <a:ea typeface="DejaVu Sans"/>
              </a:rPr>
              <a:t>One </a:t>
            </a:r>
            <a:r>
              <a:rPr b="1" lang="en-US" sz="2100" spc="-1" strike="noStrike">
                <a:solidFill>
                  <a:srgbClr val="000000"/>
                </a:solidFill>
                <a:latin typeface="Calibri"/>
                <a:ea typeface="DejaVu Sans"/>
              </a:rPr>
              <a:t>Baseline </a:t>
            </a:r>
            <a:r>
              <a:rPr b="0" lang="en-US" sz="2100" spc="-1" strike="noStrike">
                <a:solidFill>
                  <a:srgbClr val="000000"/>
                </a:solidFill>
                <a:latin typeface="Calibri"/>
                <a:ea typeface="DejaVu Sans"/>
              </a:rPr>
              <a:t>scenario (where Africa heading under current policies), plus two policy scenarios:</a:t>
            </a:r>
            <a:endParaRPr b="0" lang="en-US" sz="2100" spc="-1" strike="noStrike">
              <a:latin typeface="Arial"/>
            </a:endParaRPr>
          </a:p>
          <a:p>
            <a:pPr algn="just">
              <a:lnSpc>
                <a:spcPct val="90000"/>
              </a:lnSpc>
              <a:spcBef>
                <a:spcPts val="499"/>
              </a:spcBef>
              <a:buNone/>
            </a:pPr>
            <a:r>
              <a:rPr b="1" lang="en-US" sz="2100" spc="-1" strike="noStrike">
                <a:solidFill>
                  <a:srgbClr val="000000"/>
                </a:solidFill>
                <a:latin typeface="Calibri"/>
                <a:ea typeface="DejaVu Sans"/>
              </a:rPr>
              <a:t>SLCP: </a:t>
            </a:r>
            <a:r>
              <a:rPr b="0" lang="en-US" sz="2100" spc="-1" strike="noStrike">
                <a:solidFill>
                  <a:srgbClr val="000000"/>
                </a:solidFill>
                <a:latin typeface="Calibri"/>
                <a:ea typeface="DejaVu Sans"/>
              </a:rPr>
              <a:t>Focused primarily on avoiding short-lived climate pollutants (CH4, BC, OC, etc.).</a:t>
            </a:r>
            <a:endParaRPr b="0" lang="en-US" sz="2100" spc="-1" strike="noStrike">
              <a:latin typeface="Arial"/>
            </a:endParaRPr>
          </a:p>
          <a:p>
            <a:pPr algn="just">
              <a:lnSpc>
                <a:spcPct val="90000"/>
              </a:lnSpc>
              <a:spcBef>
                <a:spcPts val="499"/>
              </a:spcBef>
              <a:buNone/>
            </a:pPr>
            <a:r>
              <a:rPr b="1" lang="en-US" sz="2100" spc="-1" strike="noStrike">
                <a:solidFill>
                  <a:srgbClr val="000000"/>
                </a:solidFill>
                <a:latin typeface="Calibri"/>
                <a:ea typeface="DejaVu Sans"/>
              </a:rPr>
              <a:t>Agenda 2063: </a:t>
            </a:r>
            <a:r>
              <a:rPr b="0" lang="en-US" sz="2100" spc="-1" strike="noStrike">
                <a:solidFill>
                  <a:srgbClr val="000000"/>
                </a:solidFill>
                <a:latin typeface="Calibri"/>
                <a:ea typeface="DejaVu Sans"/>
              </a:rPr>
              <a:t>Builds on SLCP scenario by adding additional CO2 mitigation measures and addressing Africa’s Agenda 2063 development goals.</a:t>
            </a:r>
            <a:endParaRPr b="0" lang="en-US" sz="2100" spc="-1" strike="noStrike">
              <a:latin typeface="Arial"/>
            </a:endParaRPr>
          </a:p>
          <a:p>
            <a:pPr algn="just">
              <a:lnSpc>
                <a:spcPct val="90000"/>
              </a:lnSpc>
              <a:spcBef>
                <a:spcPts val="1001"/>
              </a:spcBef>
              <a:buNone/>
            </a:pPr>
            <a:r>
              <a:rPr b="0" lang="en-US" sz="2100" spc="-1" strike="noStrike">
                <a:solidFill>
                  <a:srgbClr val="000000"/>
                </a:solidFill>
                <a:latin typeface="Calibri"/>
                <a:ea typeface="DejaVu Sans"/>
              </a:rPr>
              <a:t>All scenarios share the same population (UN), GDP growth (DSSP2) and urbanization projections (UN).</a:t>
            </a:r>
            <a:endParaRPr b="0" lang="en-US" sz="2100" spc="-1" strike="noStrike">
              <a:latin typeface="Arial"/>
            </a:endParaRPr>
          </a:p>
          <a:p>
            <a:pPr algn="just">
              <a:lnSpc>
                <a:spcPct val="90000"/>
              </a:lnSpc>
              <a:spcBef>
                <a:spcPts val="1001"/>
              </a:spcBef>
              <a:buNone/>
            </a:pPr>
            <a:endParaRPr b="0" lang="en-US" sz="21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PlaceHolder 2"/>
          <p:cNvSpPr/>
          <p:nvPr/>
        </p:nvSpPr>
        <p:spPr>
          <a:xfrm>
            <a:off x="708840" y="-237600"/>
            <a:ext cx="8692560" cy="1094760"/>
          </a:xfrm>
          <a:prstGeom prst="rect">
            <a:avLst/>
          </a:prstGeom>
          <a:noFill/>
          <a:ln w="0">
            <a:noFill/>
          </a:ln>
        </p:spPr>
        <p:style>
          <a:lnRef idx="0"/>
          <a:fillRef idx="0"/>
          <a:effectRef idx="0"/>
          <a:fontRef idx="minor"/>
        </p:style>
        <p:txBody>
          <a:bodyPr lIns="0" rIns="0" tIns="0" bIns="0" anchor="ctr">
            <a:normAutofit/>
          </a:bodyPr>
          <a:p>
            <a:pPr>
              <a:lnSpc>
                <a:spcPct val="90000"/>
              </a:lnSpc>
              <a:buNone/>
            </a:pPr>
            <a:r>
              <a:rPr b="0" lang="en-US" sz="4000" spc="-1" strike="noStrike">
                <a:solidFill>
                  <a:srgbClr val="000000"/>
                </a:solidFill>
                <a:latin typeface="Arial"/>
                <a:ea typeface="DejaVu Sans"/>
              </a:rPr>
              <a:t>Measures Modelled</a:t>
            </a:r>
            <a:endParaRPr b="0" lang="en-US" sz="4000" spc="-1" strike="noStrike">
              <a:latin typeface="Arial"/>
            </a:endParaRPr>
          </a:p>
        </p:txBody>
      </p:sp>
      <p:pic>
        <p:nvPicPr>
          <p:cNvPr id="471" name="Picture 1" descr=""/>
          <p:cNvPicPr/>
          <p:nvPr/>
        </p:nvPicPr>
        <p:blipFill>
          <a:blip r:embed="rId1"/>
          <a:stretch/>
        </p:blipFill>
        <p:spPr>
          <a:xfrm>
            <a:off x="56160" y="1487880"/>
            <a:ext cx="2005920" cy="3097440"/>
          </a:xfrm>
          <a:prstGeom prst="rect">
            <a:avLst/>
          </a:prstGeom>
          <a:ln w="0">
            <a:noFill/>
          </a:ln>
        </p:spPr>
      </p:pic>
      <p:sp>
        <p:nvSpPr>
          <p:cNvPr id="472" name="Image 1"/>
          <p:cNvSpPr/>
          <p:nvPr/>
        </p:nvSpPr>
        <p:spPr>
          <a:xfrm>
            <a:off x="1668600" y="679680"/>
            <a:ext cx="1130040" cy="1094400"/>
          </a:xfrm>
          <a:prstGeom prst="ellipse">
            <a:avLst/>
          </a:prstGeom>
          <a:blipFill rotWithShape="0">
            <a:blip r:embed="rId2"/>
            <a:srcRect/>
            <a:stretch/>
          </a:blipFill>
          <a:ln cap="rnd" w="63500">
            <a:solidFill>
              <a:srgbClr val="333333"/>
            </a:solidFill>
            <a:round/>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sp>
      <p:pic>
        <p:nvPicPr>
          <p:cNvPr id="473" name="Picture 4" descr=""/>
          <p:cNvPicPr/>
          <p:nvPr/>
        </p:nvPicPr>
        <p:blipFill>
          <a:blip r:embed="rId3"/>
          <a:stretch/>
        </p:blipFill>
        <p:spPr>
          <a:xfrm>
            <a:off x="2228760" y="1996920"/>
            <a:ext cx="2428200" cy="2626920"/>
          </a:xfrm>
          <a:prstGeom prst="rect">
            <a:avLst/>
          </a:prstGeom>
          <a:ln w="0">
            <a:noFill/>
          </a:ln>
        </p:spPr>
      </p:pic>
      <p:sp>
        <p:nvSpPr>
          <p:cNvPr id="474" name="Image 7"/>
          <p:cNvSpPr/>
          <p:nvPr/>
        </p:nvSpPr>
        <p:spPr>
          <a:xfrm>
            <a:off x="3627000" y="1195560"/>
            <a:ext cx="1221480" cy="1002240"/>
          </a:xfrm>
          <a:prstGeom prst="ellipse">
            <a:avLst/>
          </a:prstGeom>
          <a:blipFill rotWithShape="0">
            <a:blip r:embed="rId4"/>
            <a:srcRect/>
            <a:stretch/>
          </a:blipFill>
          <a:ln cap="rnd" w="63500">
            <a:solidFill>
              <a:srgbClr val="333333"/>
            </a:solidFill>
            <a:round/>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sp>
      <p:pic>
        <p:nvPicPr>
          <p:cNvPr id="475" name="Picture 5" descr=""/>
          <p:cNvPicPr/>
          <p:nvPr/>
        </p:nvPicPr>
        <p:blipFill>
          <a:blip r:embed="rId5"/>
          <a:stretch/>
        </p:blipFill>
        <p:spPr>
          <a:xfrm>
            <a:off x="5015160" y="693000"/>
            <a:ext cx="1683720" cy="2163600"/>
          </a:xfrm>
          <a:prstGeom prst="rect">
            <a:avLst/>
          </a:prstGeom>
          <a:ln w="0">
            <a:noFill/>
          </a:ln>
        </p:spPr>
      </p:pic>
      <p:pic>
        <p:nvPicPr>
          <p:cNvPr id="476" name="Picture 15" descr=""/>
          <p:cNvPicPr/>
          <p:nvPr/>
        </p:nvPicPr>
        <p:blipFill>
          <a:blip r:embed="rId6"/>
          <a:srcRect l="0" t="0" r="0" b="-1605"/>
          <a:stretch/>
        </p:blipFill>
        <p:spPr>
          <a:xfrm>
            <a:off x="5466960" y="2973240"/>
            <a:ext cx="1704960" cy="1780560"/>
          </a:xfrm>
          <a:prstGeom prst="rect">
            <a:avLst/>
          </a:prstGeom>
          <a:ln w="0">
            <a:noFill/>
          </a:ln>
        </p:spPr>
      </p:pic>
      <p:pic>
        <p:nvPicPr>
          <p:cNvPr id="477" name="Picture 16" descr=""/>
          <p:cNvPicPr/>
          <p:nvPr/>
        </p:nvPicPr>
        <p:blipFill>
          <a:blip r:embed="rId7"/>
          <a:srcRect l="0" t="0" r="0" b="6116"/>
          <a:stretch/>
        </p:blipFill>
        <p:spPr>
          <a:xfrm>
            <a:off x="7562160" y="857880"/>
            <a:ext cx="2309760" cy="2680920"/>
          </a:xfrm>
          <a:prstGeom prst="rect">
            <a:avLst/>
          </a:prstGeom>
          <a:ln w="0">
            <a:noFill/>
          </a:ln>
        </p:spPr>
      </p:pic>
      <p:sp>
        <p:nvSpPr>
          <p:cNvPr id="478" name="Espace réservé pour une image  1"/>
          <p:cNvSpPr/>
          <p:nvPr/>
        </p:nvSpPr>
        <p:spPr>
          <a:xfrm>
            <a:off x="6368040" y="77040"/>
            <a:ext cx="1035000" cy="1002600"/>
          </a:xfrm>
          <a:prstGeom prst="ellipse">
            <a:avLst/>
          </a:prstGeom>
          <a:blipFill rotWithShape="0">
            <a:blip r:embed="rId8"/>
            <a:srcRect/>
            <a:stretch/>
          </a:blipFill>
          <a:ln cap="rnd" w="63500">
            <a:solidFill>
              <a:srgbClr val="333333"/>
            </a:solidFill>
            <a:round/>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sp>
      <p:sp>
        <p:nvSpPr>
          <p:cNvPr id="479" name="Picture Placeholder 1"/>
          <p:cNvSpPr/>
          <p:nvPr/>
        </p:nvSpPr>
        <p:spPr>
          <a:xfrm>
            <a:off x="6556320" y="2565360"/>
            <a:ext cx="938520" cy="942480"/>
          </a:xfrm>
          <a:prstGeom prst="ellipse">
            <a:avLst/>
          </a:prstGeom>
          <a:blipFill rotWithShape="0">
            <a:blip r:embed="rId9"/>
            <a:srcRect/>
            <a:stretch/>
          </a:blipFill>
          <a:ln cap="rnd" w="63500">
            <a:solidFill>
              <a:srgbClr val="333333"/>
            </a:solidFill>
            <a:round/>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sp>
      <p:sp>
        <p:nvSpPr>
          <p:cNvPr id="480" name="Image 8"/>
          <p:cNvSpPr/>
          <p:nvPr/>
        </p:nvSpPr>
        <p:spPr>
          <a:xfrm>
            <a:off x="8877240" y="107640"/>
            <a:ext cx="1192680" cy="899640"/>
          </a:xfrm>
          <a:prstGeom prst="ellipse">
            <a:avLst/>
          </a:prstGeom>
          <a:blipFill rotWithShape="0">
            <a:blip r:embed="rId10"/>
            <a:srcRect/>
            <a:stretch/>
          </a:blipFill>
          <a:ln cap="rnd" w="63500">
            <a:solidFill>
              <a:srgbClr val="333333"/>
            </a:solidFill>
            <a:round/>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sp>
      <p:sp>
        <p:nvSpPr>
          <p:cNvPr id="481" name="TextBox 1"/>
          <p:cNvSpPr/>
          <p:nvPr/>
        </p:nvSpPr>
        <p:spPr>
          <a:xfrm>
            <a:off x="106560" y="4740480"/>
            <a:ext cx="9815760" cy="69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2000" spc="-1" strike="noStrike">
                <a:solidFill>
                  <a:srgbClr val="000000"/>
                </a:solidFill>
                <a:latin typeface="Arial"/>
                <a:ea typeface="DejaVu Sans"/>
              </a:rPr>
              <a:t>Measures common to National and Regional Action Planning on SLCPs, Agenda 2063, SDGs and NDCs in African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CustomShape 59"/>
          <p:cNvSpPr/>
          <p:nvPr/>
        </p:nvSpPr>
        <p:spPr>
          <a:xfrm>
            <a:off x="144720" y="9360"/>
            <a:ext cx="3866040" cy="518040"/>
          </a:xfrm>
          <a:prstGeom prst="rect">
            <a:avLst/>
          </a:prstGeom>
          <a:noFill/>
          <a:ln w="0">
            <a:noFill/>
          </a:ln>
        </p:spPr>
        <p:style>
          <a:lnRef idx="0"/>
          <a:fillRef idx="0"/>
          <a:effectRef idx="0"/>
          <a:fontRef idx="minor"/>
        </p:style>
      </p:sp>
      <p:sp>
        <p:nvSpPr>
          <p:cNvPr id="333" name="CustomShape 60"/>
          <p:cNvSpPr/>
          <p:nvPr/>
        </p:nvSpPr>
        <p:spPr>
          <a:xfrm>
            <a:off x="503280" y="1325880"/>
            <a:ext cx="9068760" cy="3286080"/>
          </a:xfrm>
          <a:prstGeom prst="rect">
            <a:avLst/>
          </a:prstGeom>
          <a:noFill/>
          <a:ln w="0">
            <a:noFill/>
          </a:ln>
        </p:spPr>
        <p:style>
          <a:lnRef idx="0"/>
          <a:fillRef idx="0"/>
          <a:effectRef idx="0"/>
          <a:fontRef idx="minor"/>
        </p:style>
      </p:sp>
      <p:sp>
        <p:nvSpPr>
          <p:cNvPr id="334" name="CustomShape 61"/>
          <p:cNvSpPr/>
          <p:nvPr/>
        </p:nvSpPr>
        <p:spPr>
          <a:xfrm>
            <a:off x="-15840" y="639360"/>
            <a:ext cx="6873120" cy="4843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endParaRPr b="0" lang="en-US" sz="1500" spc="-1" strike="noStrike">
              <a:latin typeface="Arial"/>
            </a:endParaRPr>
          </a:p>
          <a:p>
            <a:pPr marL="216000" indent="-215640" algn="just">
              <a:lnSpc>
                <a:spcPct val="100000"/>
              </a:lnSpc>
              <a:buClr>
                <a:srgbClr val="000000"/>
              </a:buClr>
              <a:buSzPct val="45000"/>
              <a:buFont typeface="Wingdings" charset="2"/>
              <a:buChar char=""/>
            </a:pPr>
            <a:r>
              <a:rPr b="0" lang="en-US" sz="1600" spc="-1" strike="noStrike">
                <a:solidFill>
                  <a:srgbClr val="000000"/>
                </a:solidFill>
                <a:latin typeface="Arial"/>
                <a:ea typeface="DejaVu Sans"/>
              </a:rPr>
              <a:t>Africa accounts for only 6% of global energy demand and about 3% of electricity demand. </a:t>
            </a:r>
            <a:endParaRPr b="0" lang="en-US" sz="1600" spc="-1" strike="noStrike">
              <a:latin typeface="Arial"/>
            </a:endParaRPr>
          </a:p>
          <a:p>
            <a:pPr algn="just">
              <a:lnSpc>
                <a:spcPct val="100000"/>
              </a:lnSpc>
              <a:buNone/>
            </a:pPr>
            <a:endParaRPr b="0" lang="en-US" sz="1600" spc="-1" strike="noStrike">
              <a:latin typeface="Arial"/>
            </a:endParaRPr>
          </a:p>
          <a:p>
            <a:pPr marL="216000" indent="-215640" algn="just">
              <a:lnSpc>
                <a:spcPct val="100000"/>
              </a:lnSpc>
              <a:buClr>
                <a:srgbClr val="000000"/>
              </a:buClr>
              <a:buSzPct val="45000"/>
              <a:buFont typeface="Wingdings" charset="2"/>
              <a:buChar char=""/>
            </a:pPr>
            <a:r>
              <a:rPr b="0" lang="en-US" sz="1600" spc="-1" strike="noStrike">
                <a:solidFill>
                  <a:srgbClr val="000000"/>
                </a:solidFill>
                <a:latin typeface="Arial"/>
                <a:ea typeface="DejaVu Sans"/>
              </a:rPr>
              <a:t>The residential sector represents 65% of total energy  consumption in sub-Saharan Africa (22% globally, &lt;20% in developed countries)</a:t>
            </a:r>
            <a:endParaRPr b="0" lang="en-US" sz="1600" spc="-1" strike="noStrike">
              <a:latin typeface="Arial"/>
            </a:endParaRPr>
          </a:p>
          <a:p>
            <a:pPr algn="just">
              <a:lnSpc>
                <a:spcPct val="100000"/>
              </a:lnSpc>
              <a:buNone/>
            </a:pPr>
            <a:endParaRPr b="0" lang="en-US" sz="1600" spc="-1" strike="noStrike">
              <a:latin typeface="Arial"/>
            </a:endParaRPr>
          </a:p>
          <a:p>
            <a:pPr marL="216000" indent="-215640" algn="just">
              <a:lnSpc>
                <a:spcPct val="100000"/>
              </a:lnSpc>
              <a:buClr>
                <a:srgbClr val="000000"/>
              </a:buClr>
              <a:buSzPct val="45000"/>
              <a:buFont typeface="Wingdings" charset="2"/>
              <a:buChar char=""/>
            </a:pPr>
            <a:r>
              <a:rPr b="0" lang="en-US" sz="1600" spc="-1" strike="noStrike">
                <a:solidFill>
                  <a:srgbClr val="000000"/>
                </a:solidFill>
                <a:latin typeface="Arial"/>
                <a:ea typeface="DejaVu Sans"/>
              </a:rPr>
              <a:t>Bioenergy is still the largest source of energy in Africa today (45% of primary energy demand and 50% of energy consumption)</a:t>
            </a:r>
            <a:endParaRPr b="0" lang="en-US" sz="1600" spc="-1" strike="noStrike">
              <a:latin typeface="Arial"/>
            </a:endParaRPr>
          </a:p>
          <a:p>
            <a:pPr marL="216000" indent="-215640" algn="just">
              <a:lnSpc>
                <a:spcPct val="100000"/>
              </a:lnSpc>
              <a:buClr>
                <a:srgbClr val="000000"/>
              </a:buClr>
              <a:buSzPct val="45000"/>
              <a:buFont typeface="Wingdings" charset="2"/>
              <a:buChar char=""/>
            </a:pPr>
            <a:r>
              <a:rPr b="0" lang="en-US" sz="1600" spc="-1" strike="noStrike">
                <a:solidFill>
                  <a:srgbClr val="000000"/>
                </a:solidFill>
                <a:latin typeface="Arial"/>
                <a:ea typeface="DejaVu Sans"/>
              </a:rPr>
              <a:t> </a:t>
            </a:r>
            <a:endParaRPr b="0" lang="en-US" sz="1600" spc="-1" strike="noStrike">
              <a:latin typeface="Arial"/>
            </a:endParaRPr>
          </a:p>
          <a:p>
            <a:pPr marL="216000" indent="-215640" algn="just">
              <a:lnSpc>
                <a:spcPct val="100000"/>
              </a:lnSpc>
              <a:buClr>
                <a:srgbClr val="000000"/>
              </a:buClr>
              <a:buSzPct val="45000"/>
              <a:buFont typeface="Wingdings" charset="2"/>
              <a:buChar char=""/>
            </a:pPr>
            <a:r>
              <a:rPr b="0" lang="en-US" sz="1600" spc="-1" strike="noStrike">
                <a:solidFill>
                  <a:srgbClr val="000000"/>
                </a:solidFill>
                <a:latin typeface="Arial"/>
                <a:ea typeface="DejaVu Sans"/>
              </a:rPr>
              <a:t>GHGs and pollutants (gases and particles) emissions from several sectors including energy are growing fast and lack of policy control in many African countries.</a:t>
            </a:r>
            <a:endParaRPr b="0" lang="en-US" sz="1600" spc="-1" strike="noStrike">
              <a:latin typeface="Arial"/>
            </a:endParaRPr>
          </a:p>
          <a:p>
            <a:pPr algn="just">
              <a:lnSpc>
                <a:spcPct val="100000"/>
              </a:lnSpc>
              <a:buNone/>
            </a:pPr>
            <a:endParaRPr b="0" lang="en-US" sz="1600" spc="-1" strike="noStrike">
              <a:latin typeface="Arial"/>
            </a:endParaRPr>
          </a:p>
          <a:p>
            <a:pPr marL="216000" indent="-215640" algn="just">
              <a:lnSpc>
                <a:spcPct val="100000"/>
              </a:lnSpc>
              <a:buClr>
                <a:srgbClr val="000000"/>
              </a:buClr>
              <a:buSzPct val="45000"/>
              <a:buFont typeface="Wingdings" charset="2"/>
              <a:buChar char=""/>
            </a:pPr>
            <a:r>
              <a:rPr b="0" lang="en-US" sz="1600" spc="-1" strike="noStrike">
                <a:solidFill>
                  <a:srgbClr val="000000"/>
                </a:solidFill>
                <a:latin typeface="Arial"/>
                <a:ea typeface="DejaVu Sans"/>
              </a:rPr>
              <a:t>In 2019, Air pollution from all sources was responsible for 1.1 million premature deaths in Africa  (Fisher et al., 2021)</a:t>
            </a:r>
            <a:endParaRPr b="0" lang="en-US" sz="1600" spc="-1" strike="noStrike">
              <a:latin typeface="Arial"/>
            </a:endParaRPr>
          </a:p>
          <a:p>
            <a:pPr algn="just">
              <a:lnSpc>
                <a:spcPct val="100000"/>
              </a:lnSpc>
              <a:buNone/>
            </a:pPr>
            <a:endParaRPr b="0" lang="en-US" sz="1600" spc="-1" strike="noStrike">
              <a:latin typeface="Arial"/>
            </a:endParaRPr>
          </a:p>
          <a:p>
            <a:pPr marL="216000" indent="-215640" algn="just">
              <a:lnSpc>
                <a:spcPct val="100000"/>
              </a:lnSpc>
              <a:buClr>
                <a:srgbClr val="000000"/>
              </a:buClr>
              <a:buSzPct val="45000"/>
              <a:buFont typeface="Wingdings" charset="2"/>
              <a:buChar char=""/>
            </a:pPr>
            <a:r>
              <a:rPr b="0" lang="en-US" sz="1600" spc="-1" strike="noStrike">
                <a:solidFill>
                  <a:srgbClr val="000000"/>
                </a:solidFill>
                <a:latin typeface="Arial"/>
                <a:ea typeface="DejaVu Sans"/>
              </a:rPr>
              <a:t>Still lack of in-situ measurements to better characterize and understand the air quality issues in Africa</a:t>
            </a:r>
            <a:endParaRPr b="0" lang="en-US" sz="1600" spc="-1" strike="noStrike">
              <a:latin typeface="Arial"/>
            </a:endParaRPr>
          </a:p>
        </p:txBody>
      </p:sp>
      <p:sp>
        <p:nvSpPr>
          <p:cNvPr id="335" name="CustomShape 62"/>
          <p:cNvSpPr/>
          <p:nvPr/>
        </p:nvSpPr>
        <p:spPr>
          <a:xfrm>
            <a:off x="5557680" y="3099600"/>
            <a:ext cx="4569480" cy="372960"/>
          </a:xfrm>
          <a:prstGeom prst="rect">
            <a:avLst/>
          </a:prstGeom>
          <a:noFill/>
          <a:ln w="0">
            <a:noFill/>
          </a:ln>
        </p:spPr>
        <p:style>
          <a:lnRef idx="0"/>
          <a:fillRef idx="0"/>
          <a:effectRef idx="0"/>
          <a:fontRef idx="minor"/>
        </p:style>
      </p:sp>
      <p:pic>
        <p:nvPicPr>
          <p:cNvPr id="336" name="" descr=""/>
          <p:cNvPicPr/>
          <p:nvPr/>
        </p:nvPicPr>
        <p:blipFill>
          <a:blip r:embed="rId1"/>
          <a:srcRect l="11587" t="10410" r="7684" b="4862"/>
          <a:stretch/>
        </p:blipFill>
        <p:spPr>
          <a:xfrm>
            <a:off x="7331400" y="1265760"/>
            <a:ext cx="1918800" cy="1644120"/>
          </a:xfrm>
          <a:prstGeom prst="rect">
            <a:avLst/>
          </a:prstGeom>
          <a:ln w="0">
            <a:noFill/>
          </a:ln>
        </p:spPr>
      </p:pic>
      <p:pic>
        <p:nvPicPr>
          <p:cNvPr id="337" name="" descr=""/>
          <p:cNvPicPr/>
          <p:nvPr/>
        </p:nvPicPr>
        <p:blipFill>
          <a:blip r:embed="rId2"/>
          <a:stretch/>
        </p:blipFill>
        <p:spPr>
          <a:xfrm>
            <a:off x="6874200" y="2949480"/>
            <a:ext cx="3040560" cy="531720"/>
          </a:xfrm>
          <a:prstGeom prst="rect">
            <a:avLst/>
          </a:prstGeom>
          <a:ln w="0">
            <a:noFill/>
          </a:ln>
        </p:spPr>
      </p:pic>
      <p:sp>
        <p:nvSpPr>
          <p:cNvPr id="338" name="TextShape 27"/>
          <p:cNvSpPr/>
          <p:nvPr/>
        </p:nvSpPr>
        <p:spPr>
          <a:xfrm>
            <a:off x="456840" y="182520"/>
            <a:ext cx="9325440" cy="5479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200" spc="-1" strike="noStrike">
                <a:solidFill>
                  <a:srgbClr val="000000"/>
                </a:solidFill>
                <a:latin typeface="Arial"/>
                <a:ea typeface="DejaVu Sans"/>
              </a:rPr>
              <a:t>Background</a:t>
            </a:r>
            <a:endParaRPr b="0" lang="en-US" sz="2200" spc="-1" strike="noStrike">
              <a:latin typeface="Arial"/>
            </a:endParaRPr>
          </a:p>
        </p:txBody>
      </p:sp>
      <p:pic>
        <p:nvPicPr>
          <p:cNvPr id="339" name="" descr=""/>
          <p:cNvPicPr/>
          <p:nvPr/>
        </p:nvPicPr>
        <p:blipFill>
          <a:blip r:embed="rId3"/>
          <a:stretch/>
        </p:blipFill>
        <p:spPr>
          <a:xfrm>
            <a:off x="7043040" y="3748320"/>
            <a:ext cx="2881800" cy="136800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PlaceHolder 1"/>
          <p:cNvSpPr>
            <a:spLocks noGrp="1"/>
          </p:cNvSpPr>
          <p:nvPr>
            <p:ph type="title"/>
          </p:nvPr>
        </p:nvSpPr>
        <p:spPr>
          <a:xfrm>
            <a:off x="228600" y="90360"/>
            <a:ext cx="9346680" cy="792720"/>
          </a:xfrm>
          <a:prstGeom prst="rect">
            <a:avLst/>
          </a:prstGeom>
          <a:noFill/>
          <a:ln w="0">
            <a:noFill/>
          </a:ln>
        </p:spPr>
        <p:txBody>
          <a:bodyPr lIns="0" rIns="0" tIns="0" bIns="0" anchor="ctr">
            <a:noAutofit/>
          </a:bodyPr>
          <a:p>
            <a:pPr algn="ctr">
              <a:lnSpc>
                <a:spcPct val="100000"/>
              </a:lnSpc>
              <a:buNone/>
            </a:pPr>
            <a:r>
              <a:rPr b="0" lang="en-US" sz="2800" spc="-1" strike="noStrike">
                <a:latin typeface="Arial"/>
              </a:rPr>
              <a:t>Estimation of emissions from baseline scenario of Assessment</a:t>
            </a:r>
            <a:endParaRPr b="0" lang="en-US" sz="2800" spc="-1" strike="noStrike">
              <a:latin typeface="Arial"/>
            </a:endParaRPr>
          </a:p>
        </p:txBody>
      </p:sp>
      <p:pic>
        <p:nvPicPr>
          <p:cNvPr id="483" name="" descr=""/>
          <p:cNvPicPr/>
          <p:nvPr/>
        </p:nvPicPr>
        <p:blipFill>
          <a:blip r:embed="rId1"/>
          <a:stretch/>
        </p:blipFill>
        <p:spPr>
          <a:xfrm>
            <a:off x="228600" y="846360"/>
            <a:ext cx="5261040" cy="4824000"/>
          </a:xfrm>
          <a:prstGeom prst="rect">
            <a:avLst/>
          </a:prstGeom>
          <a:ln w="18000">
            <a:noFill/>
          </a:ln>
        </p:spPr>
      </p:pic>
      <p:sp>
        <p:nvSpPr>
          <p:cNvPr id="484" name=""/>
          <p:cNvSpPr/>
          <p:nvPr/>
        </p:nvSpPr>
        <p:spPr>
          <a:xfrm>
            <a:off x="5486400" y="2057400"/>
            <a:ext cx="4114440" cy="1599840"/>
          </a:xfrm>
          <a:prstGeom prst="rect">
            <a:avLst/>
          </a:prstGeom>
          <a:noFill/>
          <a:ln w="18000">
            <a:noFill/>
          </a:ln>
        </p:spPr>
        <p:style>
          <a:lnRef idx="0"/>
          <a:fillRef idx="0"/>
          <a:effectRef idx="0"/>
          <a:fontRef idx="minor"/>
        </p:style>
        <p:txBody>
          <a:bodyPr lIns="90000" rIns="90000" tIns="45000" bIns="45000" anchor="t">
            <a:noAutofit/>
          </a:bodyPr>
          <a:p>
            <a:pPr>
              <a:lnSpc>
                <a:spcPct val="100000"/>
              </a:lnSpc>
              <a:buNone/>
            </a:pPr>
            <a:r>
              <a:rPr b="0" lang="en-US" sz="2200" spc="-1" strike="noStrike">
                <a:latin typeface="Arial"/>
              </a:rPr>
              <a:t>Estimated emissions of GHGs, SLCPs and air pollutants in the baseline produced by the assessment</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CustomShape 23"/>
          <p:cNvSpPr/>
          <p:nvPr/>
        </p:nvSpPr>
        <p:spPr>
          <a:xfrm>
            <a:off x="692280" y="2880"/>
            <a:ext cx="8691840" cy="1093680"/>
          </a:xfrm>
          <a:prstGeom prst="rect">
            <a:avLst/>
          </a:prstGeom>
          <a:noFill/>
          <a:ln w="0">
            <a:noFill/>
          </a:ln>
        </p:spPr>
        <p:style>
          <a:lnRef idx="0"/>
          <a:fillRef idx="0"/>
          <a:effectRef idx="0"/>
          <a:fontRef idx="minor"/>
        </p:style>
        <p:txBody>
          <a:bodyPr lIns="90000" rIns="90000" tIns="45000" bIns="45000" anchor="ctr">
            <a:normAutofit fontScale="91000"/>
          </a:bodyPr>
          <a:p>
            <a:pPr algn="ctr">
              <a:lnSpc>
                <a:spcPct val="90000"/>
              </a:lnSpc>
              <a:buNone/>
            </a:pPr>
            <a:r>
              <a:rPr b="1" lang="en-US" sz="4000" spc="-1" strike="noStrike">
                <a:solidFill>
                  <a:srgbClr val="245aa5"/>
                </a:solidFill>
                <a:latin typeface="Calibri"/>
                <a:ea typeface="DejaVu Sans"/>
              </a:rPr>
              <a:t>The assessment identified 5 action areas and  37 measures</a:t>
            </a:r>
            <a:endParaRPr b="0" lang="en-US" sz="4000" spc="-1" strike="noStrike">
              <a:latin typeface="Arial"/>
            </a:endParaRPr>
          </a:p>
        </p:txBody>
      </p:sp>
      <p:pic>
        <p:nvPicPr>
          <p:cNvPr id="486" name="Picture 3_ 2" descr="Chart, bar chart&#10;&#10;Description automatically generated"/>
          <p:cNvPicPr/>
          <p:nvPr/>
        </p:nvPicPr>
        <p:blipFill>
          <a:blip r:embed="rId1"/>
          <a:stretch/>
        </p:blipFill>
        <p:spPr>
          <a:xfrm>
            <a:off x="1765080" y="996120"/>
            <a:ext cx="6546240" cy="410436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CustomShape 27"/>
          <p:cNvSpPr/>
          <p:nvPr/>
        </p:nvSpPr>
        <p:spPr>
          <a:xfrm>
            <a:off x="692280" y="-225000"/>
            <a:ext cx="8691840" cy="1093680"/>
          </a:xfrm>
          <a:prstGeom prst="rect">
            <a:avLst/>
          </a:prstGeom>
          <a:noFill/>
          <a:ln w="0">
            <a:noFill/>
          </a:ln>
        </p:spPr>
        <p:style>
          <a:lnRef idx="0"/>
          <a:fillRef idx="0"/>
          <a:effectRef idx="0"/>
          <a:fontRef idx="minor"/>
        </p:style>
        <p:txBody>
          <a:bodyPr lIns="90000" rIns="90000" tIns="45000" bIns="45000" anchor="ctr">
            <a:normAutofit fontScale="91000"/>
          </a:bodyPr>
          <a:p>
            <a:pPr>
              <a:lnSpc>
                <a:spcPct val="90000"/>
              </a:lnSpc>
              <a:buNone/>
            </a:pPr>
            <a:r>
              <a:rPr b="1" lang="en-US" sz="4000" spc="-1" strike="noStrike">
                <a:solidFill>
                  <a:srgbClr val="245aa5"/>
                </a:solidFill>
                <a:latin typeface="Calibri"/>
                <a:ea typeface="DejaVu Sans"/>
              </a:rPr>
              <a:t>Air</a:t>
            </a:r>
            <a:r>
              <a:rPr b="1" lang="en-US" sz="4400" spc="-1" strike="noStrike">
                <a:solidFill>
                  <a:srgbClr val="245aa5"/>
                </a:solidFill>
                <a:latin typeface="Calibri"/>
                <a:ea typeface="DejaVu Sans"/>
              </a:rPr>
              <a:t> quality health impacts Precipitation</a:t>
            </a:r>
            <a:endParaRPr b="0" lang="en-US" sz="4400" spc="-1" strike="noStrike">
              <a:latin typeface="Arial"/>
            </a:endParaRPr>
          </a:p>
        </p:txBody>
      </p:sp>
      <p:sp>
        <p:nvSpPr>
          <p:cNvPr id="488" name="CustomShape 42"/>
          <p:cNvSpPr/>
          <p:nvPr/>
        </p:nvSpPr>
        <p:spPr>
          <a:xfrm>
            <a:off x="25920" y="942480"/>
            <a:ext cx="4453560" cy="4470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1600" spc="-1" strike="noStrike">
                <a:solidFill>
                  <a:srgbClr val="000000"/>
                </a:solidFill>
                <a:latin typeface="Calibri"/>
                <a:ea typeface="DejaVu Sans"/>
              </a:rPr>
              <a:t>Air Pollution</a:t>
            </a:r>
            <a:endParaRPr b="0" lang="en-US" sz="1600" spc="-1" strike="noStrike">
              <a:latin typeface="Arial"/>
            </a:endParaRPr>
          </a:p>
          <a:p>
            <a:pPr marL="285840" indent="-285120">
              <a:lnSpc>
                <a:spcPct val="100000"/>
              </a:lnSpc>
              <a:buClr>
                <a:srgbClr val="000000"/>
              </a:buClr>
              <a:buFont typeface="Arial"/>
              <a:buChar char="•"/>
              <a:tabLst>
                <a:tab algn="l" pos="0"/>
              </a:tabLst>
            </a:pPr>
            <a:r>
              <a:rPr b="0" lang="en-US" sz="1600" spc="-1" strike="noStrike">
                <a:solidFill>
                  <a:srgbClr val="000000"/>
                </a:solidFill>
                <a:latin typeface="Calibri"/>
                <a:ea typeface="DejaVu Sans"/>
              </a:rPr>
              <a:t>Baseline: Without policy intervention, outdoor air pollution will increase, leading to around 930,000 premature deaths per year in 2030 and </a:t>
            </a:r>
            <a:r>
              <a:rPr b="1" lang="en-US" sz="1600" spc="-1" strike="noStrike">
                <a:solidFill>
                  <a:srgbClr val="5b9bd5"/>
                </a:solidFill>
                <a:latin typeface="Calibri"/>
                <a:ea typeface="DejaVu Sans"/>
              </a:rPr>
              <a:t>1.6 million per year in 2063.</a:t>
            </a:r>
            <a:endParaRPr b="0" lang="en-US" sz="1600" spc="-1" strike="noStrike">
              <a:latin typeface="Arial"/>
            </a:endParaRPr>
          </a:p>
          <a:p>
            <a:pPr>
              <a:lnSpc>
                <a:spcPct val="100000"/>
              </a:lnSpc>
              <a:buNone/>
              <a:tabLst>
                <a:tab algn="l" pos="0"/>
              </a:tabLst>
            </a:pPr>
            <a:r>
              <a:rPr b="1" lang="en-US" sz="1600" spc="-1" strike="noStrike">
                <a:solidFill>
                  <a:srgbClr val="5b9bd5"/>
                </a:solidFill>
                <a:latin typeface="Calibri"/>
                <a:ea typeface="DejaVu Sans"/>
              </a:rPr>
              <a:t> </a:t>
            </a:r>
            <a:endParaRPr b="0" lang="en-US" sz="1600" spc="-1" strike="noStrike">
              <a:latin typeface="Arial"/>
            </a:endParaRPr>
          </a:p>
          <a:p>
            <a:pPr marL="285840" indent="-285120">
              <a:lnSpc>
                <a:spcPct val="100000"/>
              </a:lnSpc>
              <a:buClr>
                <a:srgbClr val="000000"/>
              </a:buClr>
              <a:buFont typeface="Arial"/>
              <a:buChar char="•"/>
              <a:tabLst>
                <a:tab algn="l" pos="0"/>
              </a:tabLst>
            </a:pPr>
            <a:r>
              <a:rPr b="0" lang="en-US" sz="1600" spc="-1" strike="noStrike">
                <a:solidFill>
                  <a:srgbClr val="000000"/>
                </a:solidFill>
                <a:latin typeface="Calibri"/>
                <a:ea typeface="DejaVu Sans"/>
              </a:rPr>
              <a:t>Agenda 2063: By implementing the 24 energy sector measures and 13 non-energy sector measures, </a:t>
            </a:r>
            <a:r>
              <a:rPr b="1" lang="en-US" sz="1600" spc="-1" strike="noStrike">
                <a:solidFill>
                  <a:srgbClr val="5b9bd5"/>
                </a:solidFill>
                <a:latin typeface="Calibri"/>
                <a:ea typeface="DejaVu Sans"/>
              </a:rPr>
              <a:t>180,000 premature deaths per year due to outdoor air pollution can be avoided in 2030 rising to 800,000 in 2063.</a:t>
            </a:r>
            <a:endParaRPr b="0" lang="en-US" sz="1600" spc="-1" strike="noStrike">
              <a:latin typeface="Arial"/>
            </a:endParaRPr>
          </a:p>
          <a:p>
            <a:pPr>
              <a:lnSpc>
                <a:spcPct val="100000"/>
              </a:lnSpc>
              <a:buNone/>
              <a:tabLst>
                <a:tab algn="l" pos="0"/>
              </a:tabLst>
            </a:pPr>
            <a:endParaRPr b="0" lang="en-US" sz="1600" spc="-1" strike="noStrike">
              <a:latin typeface="Arial"/>
            </a:endParaRPr>
          </a:p>
          <a:p>
            <a:pPr marL="285840" indent="-285120">
              <a:lnSpc>
                <a:spcPct val="100000"/>
              </a:lnSpc>
              <a:buClr>
                <a:srgbClr val="000000"/>
              </a:buClr>
              <a:buFont typeface="Arial"/>
              <a:buChar char="•"/>
              <a:tabLst>
                <a:tab algn="l" pos="0"/>
              </a:tabLst>
            </a:pPr>
            <a:r>
              <a:rPr b="0" lang="en-US" sz="1600" spc="-1" strike="noStrike">
                <a:solidFill>
                  <a:srgbClr val="000000"/>
                </a:solidFill>
                <a:latin typeface="Calibri"/>
                <a:ea typeface="DejaVu Sans"/>
              </a:rPr>
              <a:t>Agenda 2063: In addition, a further 20,000 premature deaths could be avoided from indoor air pollution through these same measures, rising </a:t>
            </a:r>
            <a:r>
              <a:rPr b="1" lang="en-US" sz="1600" spc="-1" strike="noStrike">
                <a:solidFill>
                  <a:srgbClr val="5b9bd5"/>
                </a:solidFill>
                <a:latin typeface="Calibri"/>
                <a:ea typeface="DejaVu Sans"/>
              </a:rPr>
              <a:t>to 80,000 avoided premature deaths by 2063.</a:t>
            </a:r>
            <a:endParaRPr b="0" lang="en-US" sz="1600" spc="-1" strike="noStrike">
              <a:latin typeface="Arial"/>
            </a:endParaRPr>
          </a:p>
          <a:p>
            <a:pPr>
              <a:lnSpc>
                <a:spcPct val="100000"/>
              </a:lnSpc>
              <a:buNone/>
              <a:tabLst>
                <a:tab algn="l" pos="0"/>
              </a:tabLst>
            </a:pPr>
            <a:endParaRPr b="0" lang="en-US" sz="1600" spc="-1" strike="noStrike">
              <a:latin typeface="Arial"/>
            </a:endParaRPr>
          </a:p>
        </p:txBody>
      </p:sp>
      <p:pic>
        <p:nvPicPr>
          <p:cNvPr id="489" name="Picture 3_ 1" descr=""/>
          <p:cNvPicPr/>
          <p:nvPr/>
        </p:nvPicPr>
        <p:blipFill>
          <a:blip r:embed="rId1"/>
          <a:stretch/>
        </p:blipFill>
        <p:spPr>
          <a:xfrm>
            <a:off x="5135400" y="1626840"/>
            <a:ext cx="4614840" cy="2235960"/>
          </a:xfrm>
          <a:prstGeom prst="rect">
            <a:avLst/>
          </a:prstGeom>
          <a:ln w="0">
            <a:noFill/>
          </a:ln>
        </p:spPr>
      </p:pic>
      <p:sp>
        <p:nvSpPr>
          <p:cNvPr id="490" name="CustomShape 43"/>
          <p:cNvSpPr/>
          <p:nvPr/>
        </p:nvSpPr>
        <p:spPr>
          <a:xfrm>
            <a:off x="4808520" y="1194480"/>
            <a:ext cx="5268240" cy="515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1400" spc="-1" strike="noStrike">
                <a:solidFill>
                  <a:srgbClr val="000000"/>
                </a:solidFill>
                <a:latin typeface="Calibri"/>
                <a:ea typeface="DejaVu Sans"/>
              </a:rPr>
              <a:t>  </a:t>
            </a:r>
            <a:r>
              <a:rPr b="1" lang="en-US" sz="1400" spc="-1" strike="noStrike">
                <a:solidFill>
                  <a:srgbClr val="000000"/>
                </a:solidFill>
                <a:latin typeface="Calibri"/>
                <a:ea typeface="DejaVu Sans"/>
              </a:rPr>
              <a:t>Mean Precipitation Change in 2050-2060 vs. 2015-2025 (JJA)</a:t>
            </a:r>
            <a:endParaRPr b="0" lang="en-US" sz="1400" spc="-1" strike="noStrike">
              <a:latin typeface="Arial"/>
            </a:endParaRPr>
          </a:p>
          <a:p>
            <a:pPr algn="ctr">
              <a:lnSpc>
                <a:spcPct val="100000"/>
              </a:lnSpc>
              <a:buNone/>
            </a:pPr>
            <a:r>
              <a:rPr b="0" lang="en-US" sz="1400" spc="-1" strike="noStrike">
                <a:solidFill>
                  <a:srgbClr val="000000"/>
                </a:solidFill>
                <a:latin typeface="Calibri"/>
                <a:ea typeface="DejaVu Sans"/>
              </a:rPr>
              <a:t>           </a:t>
            </a:r>
            <a:r>
              <a:rPr b="0" lang="en-US" sz="1400" spc="-1" strike="noStrike">
                <a:solidFill>
                  <a:srgbClr val="000000"/>
                </a:solidFill>
                <a:latin typeface="Calibri"/>
                <a:ea typeface="DejaVu Sans"/>
              </a:rPr>
              <a:t>Agenda 2063                    Baseline                 (A2063-Baseline)</a:t>
            </a:r>
            <a:endParaRPr b="0" lang="en-US" sz="1400" spc="-1" strike="noStrike">
              <a:latin typeface="Arial"/>
            </a:endParaRPr>
          </a:p>
        </p:txBody>
      </p:sp>
      <p:sp>
        <p:nvSpPr>
          <p:cNvPr id="491" name="CustomShape 44"/>
          <p:cNvSpPr/>
          <p:nvPr/>
        </p:nvSpPr>
        <p:spPr>
          <a:xfrm>
            <a:off x="5135400" y="4105080"/>
            <a:ext cx="4704480" cy="136836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400" spc="-1" strike="noStrike">
                <a:solidFill>
                  <a:srgbClr val="000000"/>
                </a:solidFill>
                <a:latin typeface="Calibri"/>
                <a:ea typeface="DejaVu Sans"/>
              </a:rPr>
              <a:t>While the climate in Africa </a:t>
            </a:r>
            <a:r>
              <a:rPr b="0" lang="en-US" sz="1400" spc="-1" strike="noStrike">
                <a:solidFill>
                  <a:srgbClr val="5b9bd5"/>
                </a:solidFill>
                <a:latin typeface="Calibri"/>
                <a:ea typeface="DejaVu Sans"/>
              </a:rPr>
              <a:t>is largely governed by global emissions</a:t>
            </a:r>
            <a:r>
              <a:rPr b="0" lang="en-US" sz="1400" spc="-1" strike="noStrike">
                <a:solidFill>
                  <a:srgbClr val="000000"/>
                </a:solidFill>
                <a:latin typeface="Calibri"/>
                <a:ea typeface="DejaVu Sans"/>
              </a:rPr>
              <a:t>, the Assessment finds that policies in Africa can still have a considerable impact on </a:t>
            </a:r>
            <a:r>
              <a:rPr b="0" lang="en-US" sz="1400" spc="-1" strike="noStrike">
                <a:solidFill>
                  <a:srgbClr val="5b9bd5"/>
                </a:solidFill>
                <a:latin typeface="Calibri"/>
                <a:ea typeface="DejaVu Sans"/>
              </a:rPr>
              <a:t>local precipitation patterns</a:t>
            </a:r>
            <a:r>
              <a:rPr b="0" lang="en-US" sz="1400" spc="-1" strike="noStrike">
                <a:solidFill>
                  <a:srgbClr val="000000"/>
                </a:solidFill>
                <a:latin typeface="Calibri"/>
                <a:ea typeface="DejaVu Sans"/>
              </a:rPr>
              <a:t>, especially in the Sahel region (June –Aug) and southeast Africa (Jan-Mar), due to the change in radiative balance caused by aerosols and SLCPs. </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CustomShape 46"/>
          <p:cNvSpPr/>
          <p:nvPr/>
        </p:nvSpPr>
        <p:spPr>
          <a:xfrm>
            <a:off x="731880" y="-45000"/>
            <a:ext cx="8827920" cy="1093680"/>
          </a:xfrm>
          <a:prstGeom prst="rect">
            <a:avLst/>
          </a:prstGeom>
          <a:noFill/>
          <a:ln w="0">
            <a:noFill/>
          </a:ln>
        </p:spPr>
        <p:style>
          <a:lnRef idx="0"/>
          <a:fillRef idx="0"/>
          <a:effectRef idx="0"/>
          <a:fontRef idx="minor"/>
        </p:style>
        <p:txBody>
          <a:bodyPr lIns="90000" rIns="90000" tIns="45000" bIns="45000" anchor="ctr">
            <a:normAutofit fontScale="95000"/>
          </a:bodyPr>
          <a:p>
            <a:pPr algn="ctr">
              <a:lnSpc>
                <a:spcPct val="90000"/>
              </a:lnSpc>
              <a:buNone/>
            </a:pPr>
            <a:r>
              <a:rPr b="1" lang="en-US" sz="3600" spc="-1" strike="noStrike">
                <a:solidFill>
                  <a:srgbClr val="245aa5"/>
                </a:solidFill>
                <a:latin typeface="Calibri"/>
                <a:ea typeface="DejaVu Sans"/>
              </a:rPr>
              <a:t>Outdoor PM</a:t>
            </a:r>
            <a:r>
              <a:rPr b="1" lang="en-US" sz="3600" spc="-1" strike="noStrike" baseline="-25000">
                <a:solidFill>
                  <a:srgbClr val="245aa5"/>
                </a:solidFill>
                <a:latin typeface="Calibri"/>
                <a:ea typeface="DejaVu Sans"/>
              </a:rPr>
              <a:t>2.5</a:t>
            </a:r>
            <a:r>
              <a:rPr b="1" lang="en-US" sz="3600" spc="-1" strike="noStrike">
                <a:solidFill>
                  <a:srgbClr val="245aa5"/>
                </a:solidFill>
                <a:latin typeface="Calibri"/>
                <a:ea typeface="DejaVu Sans"/>
              </a:rPr>
              <a:t> and Ozone Related Premature Mortality </a:t>
            </a:r>
            <a:endParaRPr b="0" lang="en-US" sz="3600" spc="-1" strike="noStrike">
              <a:latin typeface="Arial"/>
            </a:endParaRPr>
          </a:p>
        </p:txBody>
      </p:sp>
      <p:sp>
        <p:nvSpPr>
          <p:cNvPr id="493" name="CustomShape 47"/>
          <p:cNvSpPr/>
          <p:nvPr/>
        </p:nvSpPr>
        <p:spPr>
          <a:xfrm>
            <a:off x="692280" y="1508760"/>
            <a:ext cx="754560" cy="30312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p:txBody>
      </p:sp>
      <p:pic>
        <p:nvPicPr>
          <p:cNvPr id="494" name="Picture 8_ 2" descr=""/>
          <p:cNvPicPr/>
          <p:nvPr/>
        </p:nvPicPr>
        <p:blipFill>
          <a:blip r:embed="rId1"/>
          <a:stretch/>
        </p:blipFill>
        <p:spPr>
          <a:xfrm>
            <a:off x="1752120" y="3044520"/>
            <a:ext cx="6292080" cy="2025360"/>
          </a:xfrm>
          <a:prstGeom prst="rect">
            <a:avLst/>
          </a:prstGeom>
          <a:ln w="0">
            <a:noFill/>
          </a:ln>
        </p:spPr>
      </p:pic>
      <p:pic>
        <p:nvPicPr>
          <p:cNvPr id="495" name="Picture 10_ 2" descr=""/>
          <p:cNvPicPr/>
          <p:nvPr/>
        </p:nvPicPr>
        <p:blipFill>
          <a:blip r:embed="rId2"/>
          <a:stretch/>
        </p:blipFill>
        <p:spPr>
          <a:xfrm>
            <a:off x="1752120" y="952920"/>
            <a:ext cx="6292080" cy="1879560"/>
          </a:xfrm>
          <a:prstGeom prst="rect">
            <a:avLst/>
          </a:prstGeom>
          <a:ln w="0">
            <a:noFill/>
          </a:ln>
        </p:spPr>
      </p:pic>
      <p:sp>
        <p:nvSpPr>
          <p:cNvPr id="496" name="CustomShape 48"/>
          <p:cNvSpPr/>
          <p:nvPr/>
        </p:nvSpPr>
        <p:spPr>
          <a:xfrm>
            <a:off x="272160" y="1419840"/>
            <a:ext cx="1325880" cy="12243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Calibri"/>
                <a:ea typeface="DejaVu Sans"/>
              </a:rPr>
              <a:t>Fine Particulate Matter - PM</a:t>
            </a:r>
            <a:r>
              <a:rPr b="1" lang="en-US" sz="1800" spc="-1" strike="noStrike" baseline="-25000">
                <a:solidFill>
                  <a:srgbClr val="000000"/>
                </a:solidFill>
                <a:latin typeface="Calibri"/>
                <a:ea typeface="DejaVu Sans"/>
              </a:rPr>
              <a:t>2.5</a:t>
            </a:r>
            <a:endParaRPr b="0" lang="en-US" sz="1800" spc="-1" strike="noStrike">
              <a:latin typeface="Arial"/>
            </a:endParaRPr>
          </a:p>
        </p:txBody>
      </p:sp>
      <p:sp>
        <p:nvSpPr>
          <p:cNvPr id="497" name="CustomShape 49"/>
          <p:cNvSpPr/>
          <p:nvPr/>
        </p:nvSpPr>
        <p:spPr>
          <a:xfrm>
            <a:off x="272160" y="3226680"/>
            <a:ext cx="1325880" cy="226800"/>
          </a:xfrm>
          <a:prstGeom prst="rect">
            <a:avLst/>
          </a:prstGeom>
          <a:noFill/>
          <a:ln w="0">
            <a:noFill/>
          </a:ln>
        </p:spPr>
        <p:style>
          <a:lnRef idx="0"/>
          <a:fillRef idx="0"/>
          <a:effectRef idx="0"/>
          <a:fontRef idx="minor"/>
        </p:style>
      </p:sp>
      <p:sp>
        <p:nvSpPr>
          <p:cNvPr id="498" name="CustomShape 50"/>
          <p:cNvSpPr/>
          <p:nvPr/>
        </p:nvSpPr>
        <p:spPr>
          <a:xfrm>
            <a:off x="348120" y="3233880"/>
            <a:ext cx="1325880" cy="9500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Calibri"/>
                <a:ea typeface="DejaVu Sans"/>
              </a:rPr>
              <a:t>Tropospheric Ozone – O</a:t>
            </a:r>
            <a:r>
              <a:rPr b="1" lang="en-US" sz="1800" spc="-1" strike="noStrike" baseline="-25000">
                <a:solidFill>
                  <a:srgbClr val="000000"/>
                </a:solidFill>
                <a:latin typeface="Calibri"/>
                <a:ea typeface="DejaVu Sans"/>
              </a:rPr>
              <a:t>3</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CustomShape 51"/>
          <p:cNvSpPr/>
          <p:nvPr/>
        </p:nvSpPr>
        <p:spPr>
          <a:xfrm>
            <a:off x="692280" y="-45000"/>
            <a:ext cx="8691840" cy="1093680"/>
          </a:xfrm>
          <a:prstGeom prst="rect">
            <a:avLst/>
          </a:prstGeom>
          <a:noFill/>
          <a:ln w="0">
            <a:noFill/>
          </a:ln>
        </p:spPr>
        <p:style>
          <a:lnRef idx="0"/>
          <a:fillRef idx="0"/>
          <a:effectRef idx="0"/>
          <a:fontRef idx="minor"/>
        </p:style>
        <p:txBody>
          <a:bodyPr lIns="90000" rIns="90000" tIns="45000" bIns="45000" anchor="ctr">
            <a:normAutofit fontScale="95000"/>
          </a:bodyPr>
          <a:p>
            <a:pPr algn="ctr">
              <a:lnSpc>
                <a:spcPct val="90000"/>
              </a:lnSpc>
              <a:buNone/>
            </a:pPr>
            <a:r>
              <a:rPr b="1" lang="en-US" sz="3600" spc="-1" strike="noStrike">
                <a:solidFill>
                  <a:srgbClr val="245aa5"/>
                </a:solidFill>
                <a:latin typeface="Calibri"/>
                <a:ea typeface="DejaVu Sans"/>
              </a:rPr>
              <a:t>Outdoor PM</a:t>
            </a:r>
            <a:r>
              <a:rPr b="1" lang="en-US" sz="3600" spc="-1" strike="noStrike" baseline="-25000">
                <a:solidFill>
                  <a:srgbClr val="245aa5"/>
                </a:solidFill>
                <a:latin typeface="Calibri"/>
                <a:ea typeface="DejaVu Sans"/>
              </a:rPr>
              <a:t>2.5</a:t>
            </a:r>
            <a:r>
              <a:rPr b="1" lang="en-US" sz="3600" spc="-1" strike="noStrike">
                <a:solidFill>
                  <a:srgbClr val="245aa5"/>
                </a:solidFill>
                <a:latin typeface="Calibri"/>
                <a:ea typeface="DejaVu Sans"/>
              </a:rPr>
              <a:t> Exposure Relative to WHO Guidelines</a:t>
            </a:r>
            <a:endParaRPr b="0" lang="en-US" sz="3600" spc="-1" strike="noStrike">
              <a:latin typeface="Arial"/>
            </a:endParaRPr>
          </a:p>
        </p:txBody>
      </p:sp>
      <p:sp>
        <p:nvSpPr>
          <p:cNvPr id="500" name="CustomShape 52"/>
          <p:cNvSpPr/>
          <p:nvPr/>
        </p:nvSpPr>
        <p:spPr>
          <a:xfrm>
            <a:off x="692280" y="1508760"/>
            <a:ext cx="754560" cy="30312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p:txBody>
      </p:sp>
      <p:sp>
        <p:nvSpPr>
          <p:cNvPr id="501" name="CustomShape 53"/>
          <p:cNvSpPr/>
          <p:nvPr/>
        </p:nvSpPr>
        <p:spPr>
          <a:xfrm>
            <a:off x="272160" y="3226680"/>
            <a:ext cx="1325880" cy="226800"/>
          </a:xfrm>
          <a:prstGeom prst="rect">
            <a:avLst/>
          </a:prstGeom>
          <a:noFill/>
          <a:ln w="0">
            <a:noFill/>
          </a:ln>
        </p:spPr>
        <p:style>
          <a:lnRef idx="0"/>
          <a:fillRef idx="0"/>
          <a:effectRef idx="0"/>
          <a:fontRef idx="minor"/>
        </p:style>
      </p:sp>
      <p:pic>
        <p:nvPicPr>
          <p:cNvPr id="502" name="Picture 6_ 2" descr=""/>
          <p:cNvPicPr/>
          <p:nvPr/>
        </p:nvPicPr>
        <p:blipFill>
          <a:blip r:embed="rId1"/>
          <a:stretch/>
        </p:blipFill>
        <p:spPr>
          <a:xfrm>
            <a:off x="0" y="1255320"/>
            <a:ext cx="10077480" cy="3155760"/>
          </a:xfrm>
          <a:prstGeom prst="rect">
            <a:avLst/>
          </a:prstGeom>
          <a:ln w="0">
            <a:noFill/>
          </a:ln>
        </p:spPr>
      </p:pic>
      <p:sp>
        <p:nvSpPr>
          <p:cNvPr id="503" name="CustomShape 54"/>
          <p:cNvSpPr/>
          <p:nvPr/>
        </p:nvSpPr>
        <p:spPr>
          <a:xfrm>
            <a:off x="992520" y="4499640"/>
            <a:ext cx="809244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i="1" lang="en-US" sz="1800" spc="-1" strike="noStrike">
                <a:solidFill>
                  <a:srgbClr val="000000"/>
                </a:solidFill>
                <a:latin typeface="Calibri"/>
                <a:ea typeface="DejaVu Sans"/>
              </a:rPr>
              <a:t>The exposure graphs also show the WHO Air Quality Guideline (5 μg m</a:t>
            </a:r>
            <a:r>
              <a:rPr b="0" i="1" lang="en-US" sz="1800" spc="-1" strike="noStrike" baseline="30000">
                <a:solidFill>
                  <a:srgbClr val="000000"/>
                </a:solidFill>
                <a:latin typeface="Calibri"/>
                <a:ea typeface="DejaVu Sans"/>
              </a:rPr>
              <a:t>-3</a:t>
            </a:r>
            <a:r>
              <a:rPr b="0" i="1" lang="en-US" sz="1800" spc="-1" strike="noStrike">
                <a:solidFill>
                  <a:srgbClr val="000000"/>
                </a:solidFill>
                <a:latin typeface="Calibri"/>
                <a:ea typeface="DejaVu Sans"/>
              </a:rPr>
              <a:t> annual average) and interim Target 1 (35 μg m</a:t>
            </a:r>
            <a:r>
              <a:rPr b="0" i="1" lang="en-US" sz="1800" spc="-1" strike="noStrike" baseline="30000">
                <a:solidFill>
                  <a:srgbClr val="000000"/>
                </a:solidFill>
                <a:latin typeface="Calibri"/>
                <a:ea typeface="DejaVu Sans"/>
              </a:rPr>
              <a:t>-3</a:t>
            </a:r>
            <a:r>
              <a:rPr b="0" i="1" lang="en-US" sz="1800" spc="-1" strike="noStrike">
                <a:solidFill>
                  <a:srgbClr val="000000"/>
                </a:solidFill>
                <a:latin typeface="Calibri"/>
                <a:ea typeface="DejaVu Sans"/>
              </a:rPr>
              <a:t> annual average)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CustomShape 55"/>
          <p:cNvSpPr/>
          <p:nvPr/>
        </p:nvSpPr>
        <p:spPr>
          <a:xfrm>
            <a:off x="692280" y="-45000"/>
            <a:ext cx="8691840" cy="109368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buNone/>
            </a:pPr>
            <a:r>
              <a:rPr b="1" lang="en-US" sz="4000" spc="-1" strike="noStrike">
                <a:solidFill>
                  <a:srgbClr val="245aa5"/>
                </a:solidFill>
                <a:latin typeface="Calibri"/>
                <a:ea typeface="DejaVu Sans"/>
              </a:rPr>
              <a:t>Residential</a:t>
            </a:r>
            <a:r>
              <a:rPr b="1" lang="en-US" sz="4400" spc="-1" strike="noStrike">
                <a:solidFill>
                  <a:srgbClr val="245aa5"/>
                </a:solidFill>
                <a:latin typeface="Calibri"/>
                <a:ea typeface="DejaVu Sans"/>
              </a:rPr>
              <a:t> Clean Cooking </a:t>
            </a:r>
            <a:endParaRPr b="0" lang="en-US" sz="4400" spc="-1" strike="noStrike">
              <a:latin typeface="Arial"/>
            </a:endParaRPr>
          </a:p>
        </p:txBody>
      </p:sp>
      <p:sp>
        <p:nvSpPr>
          <p:cNvPr id="505" name="CustomShape 56"/>
          <p:cNvSpPr/>
          <p:nvPr/>
        </p:nvSpPr>
        <p:spPr>
          <a:xfrm>
            <a:off x="692280" y="1508760"/>
            <a:ext cx="8691840" cy="359532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a:p>
            <a:pPr algn="ctr">
              <a:lnSpc>
                <a:spcPct val="90000"/>
              </a:lnSpc>
              <a:spcBef>
                <a:spcPts val="1001"/>
              </a:spcBef>
              <a:buNone/>
              <a:tabLst>
                <a:tab algn="l" pos="0"/>
              </a:tabLst>
            </a:pPr>
            <a:endParaRPr b="0" lang="en-US" sz="1490" spc="-1" strike="noStrike">
              <a:latin typeface="Arial"/>
            </a:endParaRPr>
          </a:p>
        </p:txBody>
      </p:sp>
      <p:pic>
        <p:nvPicPr>
          <p:cNvPr id="506" name="Picture 3_ 4" descr=""/>
          <p:cNvPicPr/>
          <p:nvPr/>
        </p:nvPicPr>
        <p:blipFill>
          <a:blip r:embed="rId1"/>
          <a:stretch/>
        </p:blipFill>
        <p:spPr>
          <a:xfrm>
            <a:off x="1110960" y="1196640"/>
            <a:ext cx="3213360" cy="1927440"/>
          </a:xfrm>
          <a:prstGeom prst="rect">
            <a:avLst/>
          </a:prstGeom>
          <a:ln w="0">
            <a:noFill/>
          </a:ln>
        </p:spPr>
      </p:pic>
      <p:pic>
        <p:nvPicPr>
          <p:cNvPr id="507" name="Picture 5_ 2" descr=""/>
          <p:cNvPicPr/>
          <p:nvPr/>
        </p:nvPicPr>
        <p:blipFill>
          <a:blip r:embed="rId2"/>
          <a:stretch/>
        </p:blipFill>
        <p:spPr>
          <a:xfrm>
            <a:off x="1109520" y="3237480"/>
            <a:ext cx="3214800" cy="1927440"/>
          </a:xfrm>
          <a:prstGeom prst="rect">
            <a:avLst/>
          </a:prstGeom>
          <a:ln w="0">
            <a:noFill/>
          </a:ln>
        </p:spPr>
      </p:pic>
      <p:pic>
        <p:nvPicPr>
          <p:cNvPr id="508" name="Picture 6_ 1" descr=""/>
          <p:cNvPicPr/>
          <p:nvPr/>
        </p:nvPicPr>
        <p:blipFill>
          <a:blip r:embed="rId3"/>
          <a:stretch/>
        </p:blipFill>
        <p:spPr>
          <a:xfrm>
            <a:off x="4847760" y="3237480"/>
            <a:ext cx="3214800" cy="1927440"/>
          </a:xfrm>
          <a:prstGeom prst="rect">
            <a:avLst/>
          </a:prstGeom>
          <a:ln w="0">
            <a:noFill/>
          </a:ln>
        </p:spPr>
      </p:pic>
      <p:pic>
        <p:nvPicPr>
          <p:cNvPr id="509" name="Picture 8_ 1" descr=""/>
          <p:cNvPicPr/>
          <p:nvPr/>
        </p:nvPicPr>
        <p:blipFill>
          <a:blip r:embed="rId4"/>
          <a:stretch/>
        </p:blipFill>
        <p:spPr>
          <a:xfrm>
            <a:off x="4847760" y="1168200"/>
            <a:ext cx="3213360" cy="2067480"/>
          </a:xfrm>
          <a:prstGeom prst="rect">
            <a:avLst/>
          </a:prstGeom>
          <a:ln w="0">
            <a:noFill/>
          </a:ln>
        </p:spPr>
      </p:pic>
      <p:sp>
        <p:nvSpPr>
          <p:cNvPr id="510" name="CustomShape 57"/>
          <p:cNvSpPr/>
          <p:nvPr/>
        </p:nvSpPr>
        <p:spPr>
          <a:xfrm>
            <a:off x="7129800" y="1161360"/>
            <a:ext cx="1062000" cy="942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en-US" sz="1400" spc="-1" strike="noStrike">
                <a:solidFill>
                  <a:srgbClr val="000000"/>
                </a:solidFill>
                <a:latin typeface="Calibri"/>
                <a:ea typeface="DejaVu Sans"/>
              </a:rPr>
              <a:t>Premature Deaths from Indoor Air Pollution </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TextBox 419"/>
          <p:cNvSpPr/>
          <p:nvPr/>
        </p:nvSpPr>
        <p:spPr>
          <a:xfrm>
            <a:off x="59400" y="488160"/>
            <a:ext cx="9826560" cy="43059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1" lang="en-US" sz="1800" spc="-1" strike="noStrike">
                <a:solidFill>
                  <a:srgbClr val="000000"/>
                </a:solidFill>
                <a:latin typeface="Times New Roman"/>
                <a:ea typeface="DejaVu Sans"/>
              </a:rPr>
              <a:t>The Assessment shows that</a:t>
            </a:r>
            <a:r>
              <a:rPr b="0" lang="en-US" sz="1800" spc="-1" strike="noStrike">
                <a:solidFill>
                  <a:srgbClr val="000000"/>
                </a:solidFill>
                <a:latin typeface="Times New Roman"/>
                <a:ea typeface="DejaVu Sans"/>
              </a:rPr>
              <a:t>:</a:t>
            </a:r>
            <a:endParaRPr b="0" lang="en-US" sz="1800" spc="-1" strike="noStrike">
              <a:latin typeface="Arial"/>
            </a:endParaRPr>
          </a:p>
          <a:p>
            <a:pPr algn="just">
              <a:lnSpc>
                <a:spcPct val="100000"/>
              </a:lnSpc>
              <a:buNone/>
            </a:pPr>
            <a:r>
              <a:rPr b="0" lang="en-US" sz="1800" spc="-1" strike="noStrike">
                <a:solidFill>
                  <a:srgbClr val="000000"/>
                </a:solidFill>
                <a:latin typeface="Times New Roman"/>
                <a:ea typeface="DejaVu Sans"/>
              </a:rPr>
              <a:t>Air pollution and climate change are inextricably linked – the integrated package of measures can achieve synergies and avoid trade-offs</a:t>
            </a:r>
            <a:endParaRPr b="0" lang="en-US" sz="1800" spc="-1" strike="noStrike">
              <a:latin typeface="Arial"/>
            </a:endParaRPr>
          </a:p>
          <a:p>
            <a:pPr algn="just">
              <a:lnSpc>
                <a:spcPct val="100000"/>
              </a:lnSpc>
              <a:buNone/>
            </a:pPr>
            <a:endParaRPr b="0" lang="en-US" sz="1800" spc="-1" strike="noStrike">
              <a:latin typeface="Arial"/>
            </a:endParaRPr>
          </a:p>
          <a:p>
            <a:pPr algn="just">
              <a:lnSpc>
                <a:spcPct val="100000"/>
              </a:lnSpc>
              <a:buNone/>
            </a:pPr>
            <a:r>
              <a:rPr b="0" lang="en-US" sz="1800" spc="-1" strike="noStrike">
                <a:solidFill>
                  <a:srgbClr val="000000"/>
                </a:solidFill>
                <a:latin typeface="Times New Roman"/>
                <a:ea typeface="DejaVu Sans"/>
              </a:rPr>
              <a:t>By investing in solutions to fight climate change and air pollution together, Africa has the opportunity of building on progress made in recent decades towards achieving multiple sustainable development objectives</a:t>
            </a:r>
            <a:endParaRPr b="0" lang="en-US" sz="1800" spc="-1" strike="noStrike">
              <a:latin typeface="Arial"/>
            </a:endParaRPr>
          </a:p>
          <a:p>
            <a:pPr algn="just">
              <a:lnSpc>
                <a:spcPct val="100000"/>
              </a:lnSpc>
              <a:buNone/>
            </a:pPr>
            <a:endParaRPr b="0" lang="en-US" sz="1800" spc="-1" strike="noStrike">
              <a:latin typeface="Arial"/>
            </a:endParaRPr>
          </a:p>
          <a:p>
            <a:pPr algn="just">
              <a:lnSpc>
                <a:spcPct val="100000"/>
              </a:lnSpc>
              <a:buNone/>
            </a:pPr>
            <a:r>
              <a:rPr b="0" lang="en-US" sz="1800" spc="-1" strike="noStrike">
                <a:solidFill>
                  <a:srgbClr val="000000"/>
                </a:solidFill>
                <a:latin typeface="Times New Roman"/>
                <a:ea typeface="DejaVu Sans"/>
              </a:rPr>
              <a:t>If these measures widely implemented across Africa, they could generate substantial environmental, social, and economic benefits across gender, age and income groups related to health (air pollution and climate related benefits), crop yields and the mitigation and adaptation of climate change</a:t>
            </a:r>
            <a:endParaRPr b="0" lang="en-US" sz="1800" spc="-1" strike="noStrike">
              <a:latin typeface="Arial"/>
            </a:endParaRPr>
          </a:p>
          <a:p>
            <a:pPr algn="just">
              <a:lnSpc>
                <a:spcPct val="100000"/>
              </a:lnSpc>
              <a:buNone/>
            </a:pPr>
            <a:endParaRPr b="0" lang="en-US" sz="1800" spc="-1" strike="noStrike">
              <a:latin typeface="Arial"/>
            </a:endParaRPr>
          </a:p>
          <a:p>
            <a:pPr algn="just">
              <a:lnSpc>
                <a:spcPct val="100000"/>
              </a:lnSpc>
              <a:buNone/>
            </a:pPr>
            <a:r>
              <a:rPr b="0" lang="en-US" sz="1800" spc="-1" strike="noStrike">
                <a:solidFill>
                  <a:srgbClr val="000000"/>
                </a:solidFill>
                <a:latin typeface="Times New Roman"/>
                <a:ea typeface="DejaVu Sans"/>
              </a:rPr>
              <a:t>Some of the recommended measures have already been successfully implemented in some parts of Africa</a:t>
            </a:r>
            <a:endParaRPr b="0" lang="en-US" sz="1800" spc="-1" strike="noStrike">
              <a:latin typeface="Arial"/>
            </a:endParaRPr>
          </a:p>
          <a:p>
            <a:pPr algn="just">
              <a:lnSpc>
                <a:spcPct val="100000"/>
              </a:lnSpc>
              <a:buNone/>
            </a:pPr>
            <a:endParaRPr b="0" lang="en-US" sz="1800" spc="-1" strike="noStrike">
              <a:latin typeface="Arial"/>
            </a:endParaRPr>
          </a:p>
          <a:p>
            <a:pPr algn="just">
              <a:lnSpc>
                <a:spcPct val="100000"/>
              </a:lnSpc>
              <a:buNone/>
            </a:pPr>
            <a:r>
              <a:rPr b="0" lang="en-US" sz="1800" spc="-1" strike="noStrike">
                <a:solidFill>
                  <a:srgbClr val="000000"/>
                </a:solidFill>
                <a:latin typeface="Times New Roman"/>
                <a:ea typeface="DejaVu Sans"/>
              </a:rPr>
              <a:t>Projected growth across Africa can be achieved sustainably while maintaining current levels of emissions or even reducing them, despite huge increases in economic activity, urbanisation, and population</a:t>
            </a:r>
            <a:endParaRPr b="0" lang="en-US" sz="1800" spc="-1" strike="noStrike">
              <a:latin typeface="Arial"/>
            </a:endParaRPr>
          </a:p>
          <a:p>
            <a:pPr algn="just">
              <a:lnSpc>
                <a:spcPct val="100000"/>
              </a:lnSpc>
              <a:buNone/>
            </a:pPr>
            <a:endParaRPr b="0" lang="en-US" sz="1800" spc="-1" strike="noStrike">
              <a:latin typeface="Arial"/>
            </a:endParaRPr>
          </a:p>
          <a:p>
            <a:pPr algn="just">
              <a:lnSpc>
                <a:spcPct val="100000"/>
              </a:lnSpc>
              <a:buNone/>
            </a:pPr>
            <a:endParaRPr b="0" lang="en-US" sz="1800" spc="-1" strike="noStrike">
              <a:latin typeface="Arial"/>
            </a:endParaRPr>
          </a:p>
        </p:txBody>
      </p:sp>
      <p:sp>
        <p:nvSpPr>
          <p:cNvPr id="512" name="TextBox 2"/>
          <p:cNvSpPr/>
          <p:nvPr/>
        </p:nvSpPr>
        <p:spPr>
          <a:xfrm>
            <a:off x="2394000" y="-143640"/>
            <a:ext cx="5461200" cy="542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4000" spc="-1" strike="noStrike">
                <a:solidFill>
                  <a:srgbClr val="000000"/>
                </a:solidFill>
                <a:latin typeface="Arial"/>
                <a:ea typeface="DejaVu Sans"/>
              </a:rPr>
              <a:t>Key Message</a:t>
            </a: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CustomShape 58"/>
          <p:cNvSpPr/>
          <p:nvPr/>
        </p:nvSpPr>
        <p:spPr>
          <a:xfrm>
            <a:off x="228960" y="190440"/>
            <a:ext cx="9637560" cy="5590080"/>
          </a:xfrm>
          <a:prstGeom prst="rect">
            <a:avLst/>
          </a:prstGeom>
          <a:noFill/>
          <a:ln w="0">
            <a:noFill/>
          </a:ln>
        </p:spPr>
        <p:style>
          <a:lnRef idx="0"/>
          <a:fillRef idx="0"/>
          <a:effectRef idx="0"/>
          <a:fontRef idx="minor"/>
        </p:style>
        <p:txBody>
          <a:bodyPr lIns="0" rIns="0" tIns="0" bIns="0" anchor="ctr">
            <a:spAutoFit/>
          </a:bodyPr>
          <a:p>
            <a:pPr algn="ctr">
              <a:lnSpc>
                <a:spcPct val="100000"/>
              </a:lnSpc>
              <a:buNone/>
              <a:tabLst>
                <a:tab algn="l" pos="0"/>
              </a:tabLst>
            </a:pPr>
            <a:r>
              <a:rPr b="0" lang="en-US" sz="4000" spc="-1" strike="noStrike">
                <a:solidFill>
                  <a:srgbClr val="000000"/>
                </a:solidFill>
                <a:latin typeface="Arial"/>
                <a:ea typeface="Arial"/>
              </a:rPr>
              <a:t>	</a:t>
            </a:r>
            <a:r>
              <a:rPr b="0" lang="en-US" sz="4000" spc="-1" strike="noStrike">
                <a:solidFill>
                  <a:srgbClr val="000000"/>
                </a:solidFill>
                <a:latin typeface="Arial"/>
                <a:ea typeface="Arial"/>
              </a:rPr>
              <a:t>	</a:t>
            </a:r>
            <a:r>
              <a:rPr b="0" lang="en-US" sz="4000" spc="-1" strike="noStrike">
                <a:solidFill>
                  <a:srgbClr val="000000"/>
                </a:solidFill>
                <a:latin typeface="Arial"/>
                <a:ea typeface="Arial"/>
              </a:rPr>
              <a:t>	</a:t>
            </a:r>
            <a:endParaRPr b="0" lang="en-US" sz="4000" spc="-1" strike="noStrike">
              <a:latin typeface="Arial"/>
            </a:endParaRPr>
          </a:p>
          <a:p>
            <a:pPr algn="ctr">
              <a:lnSpc>
                <a:spcPct val="100000"/>
              </a:lnSpc>
              <a:buNone/>
              <a:tabLst>
                <a:tab algn="l" pos="0"/>
              </a:tabLst>
            </a:pPr>
            <a:endParaRPr b="0" lang="en-US" sz="4000" spc="-1" strike="noStrike">
              <a:latin typeface="Arial"/>
            </a:endParaRPr>
          </a:p>
          <a:p>
            <a:pPr algn="ctr">
              <a:lnSpc>
                <a:spcPct val="100000"/>
              </a:lnSpc>
              <a:buNone/>
              <a:tabLst>
                <a:tab algn="l" pos="0"/>
              </a:tabLst>
            </a:pPr>
            <a:endParaRPr b="0" lang="en-US" sz="4000" spc="-1" strike="noStrike">
              <a:latin typeface="Arial"/>
            </a:endParaRPr>
          </a:p>
          <a:p>
            <a:pPr algn="ctr">
              <a:lnSpc>
                <a:spcPct val="100000"/>
              </a:lnSpc>
              <a:buNone/>
              <a:tabLst>
                <a:tab algn="l" pos="0"/>
              </a:tabLst>
            </a:pPr>
            <a:r>
              <a:rPr b="0" lang="en-US" sz="4000" spc="-1" strike="noStrike">
                <a:solidFill>
                  <a:srgbClr val="000000"/>
                </a:solidFill>
                <a:latin typeface="Arial"/>
                <a:ea typeface="Arial"/>
              </a:rPr>
              <a:t> </a:t>
            </a:r>
            <a:r>
              <a:rPr b="0" lang="en-US" sz="4000" spc="-1" strike="noStrike">
                <a:solidFill>
                  <a:srgbClr val="000000"/>
                </a:solidFill>
                <a:latin typeface="Arial"/>
                <a:ea typeface="Arial"/>
              </a:rPr>
              <a:t>A synergy of atmospheric</a:t>
            </a:r>
            <a:br>
              <a:rPr sz="1800"/>
            </a:br>
            <a:r>
              <a:rPr b="0" lang="en-US" sz="4000" spc="-1" strike="noStrike">
                <a:solidFill>
                  <a:srgbClr val="000000"/>
                </a:solidFill>
                <a:latin typeface="Arial"/>
                <a:ea typeface="Arial"/>
              </a:rPr>
              <a:t> scientist for Emission, Air Quality, Meteorology Climate variability, Climate Change and its impacts in Africa</a:t>
            </a:r>
            <a:endParaRPr b="0" lang="en-US" sz="4000" spc="-1" strike="noStrike">
              <a:latin typeface="Arial"/>
            </a:endParaRPr>
          </a:p>
          <a:p>
            <a:pPr algn="ctr">
              <a:lnSpc>
                <a:spcPct val="100000"/>
              </a:lnSpc>
              <a:buNone/>
              <a:tabLst>
                <a:tab algn="l" pos="0"/>
              </a:tabLst>
            </a:pPr>
            <a:r>
              <a:rPr b="0" lang="en-US" sz="2170" spc="-1" strike="noStrike" u="sng">
                <a:solidFill>
                  <a:srgbClr val="0000ff"/>
                </a:solidFill>
                <a:uFillTx/>
                <a:latin typeface="Arial"/>
                <a:ea typeface="Arial"/>
                <a:hlinkClick r:id="rId1"/>
              </a:rPr>
              <a:t>https://igacproject.org/working-groups/anga</a:t>
            </a:r>
            <a:endParaRPr b="0" lang="en-US" sz="2170" spc="-1" strike="noStrike">
              <a:latin typeface="Arial"/>
            </a:endParaRPr>
          </a:p>
          <a:p>
            <a:pPr algn="ctr">
              <a:lnSpc>
                <a:spcPct val="100000"/>
              </a:lnSpc>
              <a:buNone/>
              <a:tabLst>
                <a:tab algn="l" pos="0"/>
              </a:tabLst>
            </a:pPr>
            <a:r>
              <a:rPr b="0" lang="en-US" sz="2170" spc="-1" strike="noStrike">
                <a:solidFill>
                  <a:srgbClr val="000000"/>
                </a:solidFill>
                <a:latin typeface="Arial"/>
                <a:ea typeface="Arial"/>
              </a:rPr>
              <a:t>ANGA email: ANGA.Mailing@gmail.com</a:t>
            </a:r>
            <a:endParaRPr b="0" lang="en-US" sz="2170" spc="-1" strike="noStrike">
              <a:latin typeface="Arial"/>
            </a:endParaRPr>
          </a:p>
          <a:p>
            <a:pPr algn="ctr">
              <a:lnSpc>
                <a:spcPct val="100000"/>
              </a:lnSpc>
              <a:buNone/>
              <a:tabLst>
                <a:tab algn="l" pos="0"/>
              </a:tabLst>
            </a:pPr>
            <a:r>
              <a:rPr b="0" lang="en-US" sz="2170" spc="-1" strike="noStrike">
                <a:solidFill>
                  <a:srgbClr val="000000"/>
                </a:solidFill>
                <a:latin typeface="Arial"/>
                <a:ea typeface="Arial"/>
              </a:rPr>
              <a:t>ANGA Twitter: @ANGA_AtmosSci</a:t>
            </a:r>
            <a:endParaRPr b="0" lang="en-US" sz="2170" spc="-1" strike="noStrike">
              <a:latin typeface="Arial"/>
            </a:endParaRPr>
          </a:p>
          <a:p>
            <a:pPr algn="ctr">
              <a:lnSpc>
                <a:spcPct val="100000"/>
              </a:lnSpc>
              <a:buNone/>
              <a:tabLst>
                <a:tab algn="l" pos="0"/>
              </a:tabLst>
            </a:pPr>
            <a:endParaRPr b="0" lang="en-US" sz="2170" spc="-1" strike="noStrike">
              <a:latin typeface="Arial"/>
            </a:endParaRPr>
          </a:p>
        </p:txBody>
      </p:sp>
      <p:pic>
        <p:nvPicPr>
          <p:cNvPr id="514" name="Google Shape;65;p1_ 2" descr=""/>
          <p:cNvPicPr/>
          <p:nvPr/>
        </p:nvPicPr>
        <p:blipFill>
          <a:blip r:embed="rId2"/>
          <a:stretch/>
        </p:blipFill>
        <p:spPr>
          <a:xfrm>
            <a:off x="2700360" y="446040"/>
            <a:ext cx="3929040" cy="16902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40" name="Group 3"/>
          <p:cNvGrpSpPr/>
          <p:nvPr/>
        </p:nvGrpSpPr>
        <p:grpSpPr>
          <a:xfrm>
            <a:off x="227880" y="1279440"/>
            <a:ext cx="5073120" cy="3624480"/>
            <a:chOff x="227880" y="1279440"/>
            <a:chExt cx="5073120" cy="3624480"/>
          </a:xfrm>
        </p:grpSpPr>
        <p:pic>
          <p:nvPicPr>
            <p:cNvPr id="341" name="Picture 9_ 2" descr="0505120273"/>
            <p:cNvPicPr/>
            <p:nvPr/>
          </p:nvPicPr>
          <p:blipFill>
            <a:blip r:embed="rId1"/>
            <a:stretch/>
          </p:blipFill>
          <p:spPr>
            <a:xfrm>
              <a:off x="273600" y="1385280"/>
              <a:ext cx="1505520" cy="3109320"/>
            </a:xfrm>
            <a:prstGeom prst="rect">
              <a:avLst/>
            </a:prstGeom>
            <a:ln w="0">
              <a:noFill/>
            </a:ln>
          </p:spPr>
        </p:pic>
        <p:sp>
          <p:nvSpPr>
            <p:cNvPr id="342" name="CustomShape 11"/>
            <p:cNvSpPr/>
            <p:nvPr/>
          </p:nvSpPr>
          <p:spPr>
            <a:xfrm>
              <a:off x="227880" y="1388880"/>
              <a:ext cx="8607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08240"/>
                </a:tabLst>
              </a:pPr>
              <a:r>
                <a:rPr b="0" lang="fr-FR" sz="2400" spc="-1" strike="noStrike">
                  <a:solidFill>
                    <a:srgbClr val="3a1b0b"/>
                  </a:solidFill>
                  <a:latin typeface="Arial Narrow"/>
                  <a:ea typeface="ＭＳ Ｐゴシック"/>
                </a:rPr>
                <a:t>Traffic</a:t>
              </a:r>
              <a:endParaRPr b="0" lang="en-US" sz="2400" spc="-1" strike="noStrike">
                <a:latin typeface="Arial"/>
              </a:endParaRPr>
            </a:p>
          </p:txBody>
        </p:sp>
        <p:pic>
          <p:nvPicPr>
            <p:cNvPr id="343" name="Picture 17_ 2" descr=""/>
            <p:cNvPicPr/>
            <p:nvPr/>
          </p:nvPicPr>
          <p:blipFill>
            <a:blip r:embed="rId2"/>
            <a:stretch/>
          </p:blipFill>
          <p:spPr>
            <a:xfrm>
              <a:off x="1195200" y="1317240"/>
              <a:ext cx="1479600" cy="1567080"/>
            </a:xfrm>
            <a:prstGeom prst="rect">
              <a:avLst/>
            </a:prstGeom>
            <a:ln w="0">
              <a:noFill/>
            </a:ln>
          </p:spPr>
        </p:pic>
        <p:sp>
          <p:nvSpPr>
            <p:cNvPr id="344" name="CustomShape 15"/>
            <p:cNvSpPr/>
            <p:nvPr/>
          </p:nvSpPr>
          <p:spPr>
            <a:xfrm>
              <a:off x="1429920" y="1279440"/>
              <a:ext cx="12632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08240"/>
                </a:tabLst>
              </a:pPr>
              <a:r>
                <a:rPr b="0" lang="fr-FR" sz="2400" spc="-1" strike="noStrike">
                  <a:solidFill>
                    <a:srgbClr val="3a1b0b"/>
                  </a:solidFill>
                  <a:latin typeface="Arial Narrow"/>
                  <a:ea typeface="ＭＳ Ｐゴシック"/>
                </a:rPr>
                <a:t>Industries</a:t>
              </a:r>
              <a:endParaRPr b="0" lang="en-US" sz="2400" spc="-1" strike="noStrike">
                <a:latin typeface="Arial"/>
              </a:endParaRPr>
            </a:p>
          </p:txBody>
        </p:sp>
        <p:pic>
          <p:nvPicPr>
            <p:cNvPr id="345" name="Image 14_ 2" descr=""/>
            <p:cNvPicPr/>
            <p:nvPr/>
          </p:nvPicPr>
          <p:blipFill>
            <a:blip r:embed="rId3"/>
            <a:stretch/>
          </p:blipFill>
          <p:spPr>
            <a:xfrm>
              <a:off x="2398680" y="1431720"/>
              <a:ext cx="1398600" cy="1221840"/>
            </a:xfrm>
            <a:prstGeom prst="rect">
              <a:avLst/>
            </a:prstGeom>
            <a:ln w="0">
              <a:noFill/>
            </a:ln>
          </p:spPr>
        </p:pic>
        <p:pic>
          <p:nvPicPr>
            <p:cNvPr id="346" name="Picture 12_ 2" descr=""/>
            <p:cNvPicPr/>
            <p:nvPr/>
          </p:nvPicPr>
          <p:blipFill>
            <a:blip r:embed="rId4"/>
            <a:stretch/>
          </p:blipFill>
          <p:spPr>
            <a:xfrm>
              <a:off x="1275480" y="3315600"/>
              <a:ext cx="1576800" cy="1588320"/>
            </a:xfrm>
            <a:prstGeom prst="rect">
              <a:avLst/>
            </a:prstGeom>
            <a:ln w="0">
              <a:noFill/>
            </a:ln>
          </p:spPr>
        </p:pic>
        <p:sp>
          <p:nvSpPr>
            <p:cNvPr id="347" name="CustomShape 16"/>
            <p:cNvSpPr/>
            <p:nvPr/>
          </p:nvSpPr>
          <p:spPr>
            <a:xfrm>
              <a:off x="1279080" y="3300120"/>
              <a:ext cx="14979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08240"/>
                </a:tabLst>
              </a:pPr>
              <a:r>
                <a:rPr b="0" lang="fr-FR" sz="2000" spc="-1" strike="noStrike">
                  <a:solidFill>
                    <a:srgbClr val="3a1b0b"/>
                  </a:solidFill>
                  <a:latin typeface="Arial Narrow"/>
                  <a:ea typeface="ＭＳ Ｐゴシック"/>
                </a:rPr>
                <a:t>Domestic fires</a:t>
              </a:r>
              <a:endParaRPr b="0" lang="en-US" sz="2000" spc="-1" strike="noStrike">
                <a:latin typeface="Arial"/>
              </a:endParaRPr>
            </a:p>
          </p:txBody>
        </p:sp>
        <p:pic>
          <p:nvPicPr>
            <p:cNvPr id="348" name="Picture 2_ 2" descr="ouaga 6 044"/>
            <p:cNvPicPr/>
            <p:nvPr/>
          </p:nvPicPr>
          <p:blipFill>
            <a:blip r:embed="rId5"/>
            <a:stretch/>
          </p:blipFill>
          <p:spPr>
            <a:xfrm>
              <a:off x="2756880" y="2517840"/>
              <a:ext cx="1679760" cy="1871280"/>
            </a:xfrm>
            <a:prstGeom prst="rect">
              <a:avLst/>
            </a:prstGeom>
            <a:ln w="0">
              <a:noFill/>
            </a:ln>
          </p:spPr>
        </p:pic>
        <p:sp>
          <p:nvSpPr>
            <p:cNvPr id="349" name="CustomShape 17"/>
            <p:cNvSpPr/>
            <p:nvPr/>
          </p:nvSpPr>
          <p:spPr>
            <a:xfrm>
              <a:off x="3861000" y="3226680"/>
              <a:ext cx="6084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408240"/>
                </a:tabLst>
              </a:pPr>
              <a:r>
                <a:rPr b="0" lang="fr-FR" sz="2000" spc="-1" strike="noStrike">
                  <a:solidFill>
                    <a:srgbClr val="3a1b0b"/>
                  </a:solidFill>
                  <a:latin typeface="Arial Narrow"/>
                  <a:ea typeface="ＭＳ Ｐゴシック"/>
                </a:rPr>
                <a:t>Dust</a:t>
              </a:r>
              <a:endParaRPr b="0" lang="en-US" sz="2000" spc="-1" strike="noStrike">
                <a:latin typeface="Arial"/>
              </a:endParaRPr>
            </a:p>
          </p:txBody>
        </p:sp>
        <p:pic>
          <p:nvPicPr>
            <p:cNvPr id="350" name="Image 19_ 2" descr="Capture d’écran 2015-09-11 à 01.29.09.png"/>
            <p:cNvPicPr/>
            <p:nvPr/>
          </p:nvPicPr>
          <p:blipFill>
            <a:blip r:embed="rId6"/>
            <a:stretch/>
          </p:blipFill>
          <p:spPr>
            <a:xfrm>
              <a:off x="3712320" y="1664640"/>
              <a:ext cx="1588680" cy="1373760"/>
            </a:xfrm>
            <a:prstGeom prst="rect">
              <a:avLst/>
            </a:prstGeom>
            <a:ln w="0">
              <a:noFill/>
            </a:ln>
          </p:spPr>
        </p:pic>
        <p:sp>
          <p:nvSpPr>
            <p:cNvPr id="351" name="CustomShape 18"/>
            <p:cNvSpPr/>
            <p:nvPr/>
          </p:nvSpPr>
          <p:spPr>
            <a:xfrm>
              <a:off x="3655800" y="1689480"/>
              <a:ext cx="1263240" cy="317880"/>
            </a:xfrm>
            <a:prstGeom prst="rect">
              <a:avLst/>
            </a:prstGeom>
            <a:solidFill>
              <a:srgbClr val="000000"/>
            </a:solidFill>
            <a:ln w="0">
              <a:noFill/>
            </a:ln>
          </p:spPr>
          <p:style>
            <a:lnRef idx="0"/>
            <a:fillRef idx="0"/>
            <a:effectRef idx="0"/>
            <a:fontRef idx="minor"/>
          </p:style>
          <p:txBody>
            <a:bodyPr wrap="none" lIns="90000" rIns="90000" tIns="45000" bIns="45000" anchor="t">
              <a:spAutoFit/>
            </a:bodyPr>
            <a:p>
              <a:pPr>
                <a:lnSpc>
                  <a:spcPct val="100000"/>
                </a:lnSpc>
                <a:buNone/>
                <a:tabLst>
                  <a:tab algn="l" pos="408240"/>
                </a:tabLst>
              </a:pPr>
              <a:r>
                <a:rPr b="1" lang="fr-FR" sz="1500" spc="-1" strike="noStrike">
                  <a:solidFill>
                    <a:srgbClr val="ffffff"/>
                  </a:solidFill>
                  <a:latin typeface="Arial Narrow"/>
                  <a:ea typeface="Arial Narrow"/>
                </a:rPr>
                <a:t>Waste burning</a:t>
              </a:r>
              <a:endParaRPr b="0" lang="en-US" sz="1500" spc="-1" strike="noStrike">
                <a:latin typeface="Arial"/>
              </a:endParaRPr>
            </a:p>
          </p:txBody>
        </p:sp>
      </p:grpSp>
      <p:sp>
        <p:nvSpPr>
          <p:cNvPr id="352" name="CustomShape 19"/>
          <p:cNvSpPr/>
          <p:nvPr/>
        </p:nvSpPr>
        <p:spPr>
          <a:xfrm>
            <a:off x="2834640" y="4929480"/>
            <a:ext cx="195120" cy="372960"/>
          </a:xfrm>
          <a:prstGeom prst="rect">
            <a:avLst/>
          </a:prstGeom>
          <a:noFill/>
          <a:ln w="0">
            <a:noFill/>
          </a:ln>
        </p:spPr>
        <p:style>
          <a:lnRef idx="0"/>
          <a:fillRef idx="0"/>
          <a:effectRef idx="0"/>
          <a:fontRef idx="minor"/>
        </p:style>
        <p:txBody>
          <a:bodyPr wrap="none" lIns="68760" rIns="68760" tIns="34200" bIns="34200" anchor="t">
            <a:spAutoFit/>
          </a:bodyPr>
          <a:p>
            <a:pPr>
              <a:lnSpc>
                <a:spcPct val="100000"/>
              </a:lnSpc>
              <a:buNone/>
              <a:tabLst>
                <a:tab algn="l" pos="408240"/>
              </a:tabLst>
            </a:pPr>
            <a:r>
              <a:rPr b="0" lang="fr-FR" sz="2000" spc="-1" strike="noStrike">
                <a:solidFill>
                  <a:srgbClr val="3a1b0b"/>
                </a:solidFill>
                <a:latin typeface="Arial Narrow"/>
                <a:ea typeface="Arial Narrow"/>
              </a:rPr>
              <a:t> </a:t>
            </a:r>
            <a:endParaRPr b="0" lang="en-US" sz="2000" spc="-1" strike="noStrike">
              <a:latin typeface="Arial"/>
            </a:endParaRPr>
          </a:p>
        </p:txBody>
      </p:sp>
      <p:sp>
        <p:nvSpPr>
          <p:cNvPr id="353" name="CustomShape 20"/>
          <p:cNvSpPr/>
          <p:nvPr/>
        </p:nvSpPr>
        <p:spPr>
          <a:xfrm>
            <a:off x="6856560" y="822240"/>
            <a:ext cx="3158280" cy="372960"/>
          </a:xfrm>
          <a:prstGeom prst="rect">
            <a:avLst/>
          </a:prstGeom>
          <a:noFill/>
          <a:ln w="0">
            <a:noFill/>
          </a:ln>
        </p:spPr>
        <p:style>
          <a:lnRef idx="0"/>
          <a:fillRef idx="0"/>
          <a:effectRef idx="0"/>
          <a:fontRef idx="minor"/>
        </p:style>
        <p:txBody>
          <a:bodyPr lIns="68760" rIns="68760" tIns="34200" bIns="34200" anchor="t">
            <a:spAutoFit/>
          </a:bodyPr>
          <a:p>
            <a:pPr>
              <a:lnSpc>
                <a:spcPct val="100000"/>
              </a:lnSpc>
              <a:buNone/>
              <a:tabLst>
                <a:tab algn="l" pos="408240"/>
              </a:tabLst>
            </a:pPr>
            <a:r>
              <a:rPr b="1" lang="fr-FR" sz="2000" spc="-1" strike="noStrike">
                <a:solidFill>
                  <a:srgbClr val="3a1b0b"/>
                </a:solidFill>
                <a:latin typeface="Arial Narrow"/>
                <a:ea typeface="Arial Narrow"/>
              </a:rPr>
              <a:t>Natural</a:t>
            </a:r>
            <a:r>
              <a:rPr b="0" lang="fr-FR" sz="2000" spc="-1" strike="noStrike">
                <a:solidFill>
                  <a:srgbClr val="3a1b0b"/>
                </a:solidFill>
                <a:latin typeface="Arial Narrow"/>
                <a:ea typeface="Arial Narrow"/>
              </a:rPr>
              <a:t> </a:t>
            </a:r>
            <a:r>
              <a:rPr b="1" lang="fr-FR" sz="2000" spc="-1" strike="noStrike">
                <a:solidFill>
                  <a:srgbClr val="3a1b0b"/>
                </a:solidFill>
                <a:latin typeface="Arial Narrow"/>
                <a:ea typeface="Arial Narrow"/>
              </a:rPr>
              <a:t>sources</a:t>
            </a:r>
            <a:endParaRPr b="0" lang="en-US" sz="2000" spc="-1" strike="noStrike">
              <a:latin typeface="Arial"/>
            </a:endParaRPr>
          </a:p>
        </p:txBody>
      </p:sp>
      <p:sp>
        <p:nvSpPr>
          <p:cNvPr id="354" name="TextShape 7"/>
          <p:cNvSpPr/>
          <p:nvPr/>
        </p:nvSpPr>
        <p:spPr>
          <a:xfrm>
            <a:off x="228240" y="90720"/>
            <a:ext cx="8685360" cy="639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tabLst>
                <a:tab algn="l" pos="408240"/>
              </a:tabLst>
            </a:pPr>
            <a:r>
              <a:rPr b="1" lang="en-US" sz="3200" spc="-1" strike="noStrike">
                <a:solidFill>
                  <a:srgbClr val="000000"/>
                </a:solidFill>
                <a:latin typeface="Arial"/>
                <a:ea typeface="DejaVu Sans"/>
              </a:rPr>
              <a:t>Several sources of air pollution in Africa</a:t>
            </a:r>
            <a:endParaRPr b="0" lang="en-US" sz="3200" spc="-1" strike="noStrike">
              <a:latin typeface="Arial"/>
            </a:endParaRPr>
          </a:p>
        </p:txBody>
      </p:sp>
      <p:sp>
        <p:nvSpPr>
          <p:cNvPr id="355" name="TextShape 8"/>
          <p:cNvSpPr/>
          <p:nvPr/>
        </p:nvSpPr>
        <p:spPr>
          <a:xfrm>
            <a:off x="365040" y="822240"/>
            <a:ext cx="3198600" cy="3646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tabLst>
                <a:tab algn="l" pos="408240"/>
              </a:tabLst>
            </a:pPr>
            <a:r>
              <a:rPr b="1" lang="en-US" sz="1800" spc="-1" strike="noStrike">
                <a:solidFill>
                  <a:srgbClr val="000000"/>
                </a:solidFill>
                <a:latin typeface="Arial"/>
                <a:ea typeface="DejaVu Sans"/>
              </a:rPr>
              <a:t>Antrhopogenic sources</a:t>
            </a:r>
            <a:endParaRPr b="0" lang="en-US" sz="1800" spc="-1" strike="noStrike">
              <a:latin typeface="Arial"/>
            </a:endParaRPr>
          </a:p>
        </p:txBody>
      </p:sp>
      <p:pic>
        <p:nvPicPr>
          <p:cNvPr id="356" name="" descr=""/>
          <p:cNvPicPr/>
          <p:nvPr/>
        </p:nvPicPr>
        <p:blipFill>
          <a:blip r:embed="rId7"/>
          <a:stretch/>
        </p:blipFill>
        <p:spPr>
          <a:xfrm>
            <a:off x="6673680" y="1462320"/>
            <a:ext cx="1710360" cy="1187640"/>
          </a:xfrm>
          <a:prstGeom prst="rect">
            <a:avLst/>
          </a:prstGeom>
          <a:ln w="0">
            <a:noFill/>
          </a:ln>
        </p:spPr>
      </p:pic>
      <p:sp>
        <p:nvSpPr>
          <p:cNvPr id="357" name="TextShape 9"/>
          <p:cNvSpPr/>
          <p:nvPr/>
        </p:nvSpPr>
        <p:spPr>
          <a:xfrm>
            <a:off x="6921360" y="1645200"/>
            <a:ext cx="1384200" cy="4888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tabLst>
                <a:tab algn="l" pos="408240"/>
              </a:tabLst>
            </a:pPr>
            <a:r>
              <a:rPr b="0" lang="en-US" sz="1400" spc="-1" strike="noStrike">
                <a:solidFill>
                  <a:srgbClr val="f6f9d4"/>
                </a:solidFill>
                <a:latin typeface="Arial"/>
                <a:ea typeface="DejaVu Sans"/>
              </a:rPr>
              <a:t>Sahel – Saharan dust</a:t>
            </a:r>
            <a:endParaRPr b="0" lang="en-US" sz="1400" spc="-1" strike="noStrike">
              <a:latin typeface="Arial"/>
            </a:endParaRPr>
          </a:p>
        </p:txBody>
      </p:sp>
      <p:pic>
        <p:nvPicPr>
          <p:cNvPr id="358" name="Picture 2" descr=""/>
          <p:cNvPicPr/>
          <p:nvPr/>
        </p:nvPicPr>
        <p:blipFill>
          <a:blip r:embed="rId8"/>
          <a:stretch/>
        </p:blipFill>
        <p:spPr>
          <a:xfrm>
            <a:off x="4518720" y="3290400"/>
            <a:ext cx="1461960" cy="1096200"/>
          </a:xfrm>
          <a:prstGeom prst="rect">
            <a:avLst/>
          </a:prstGeom>
          <a:ln w="0">
            <a:noFill/>
          </a:ln>
        </p:spPr>
      </p:pic>
      <p:sp>
        <p:nvSpPr>
          <p:cNvPr id="359" name="TextShape 10"/>
          <p:cNvSpPr/>
          <p:nvPr/>
        </p:nvSpPr>
        <p:spPr>
          <a:xfrm>
            <a:off x="4518720" y="4085640"/>
            <a:ext cx="1605960" cy="300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tabLst>
                <a:tab algn="l" pos="408240"/>
              </a:tabLst>
            </a:pPr>
            <a:r>
              <a:rPr b="0" lang="en-US" sz="1500" spc="-1" strike="noStrike">
                <a:solidFill>
                  <a:srgbClr val="000000"/>
                </a:solidFill>
                <a:latin typeface="Arial"/>
                <a:ea typeface="DejaVu Sans"/>
              </a:rPr>
              <a:t>Biomass burning</a:t>
            </a:r>
            <a:endParaRPr b="0" lang="en-US" sz="1500" spc="-1" strike="noStrike">
              <a:latin typeface="Arial"/>
            </a:endParaRPr>
          </a:p>
        </p:txBody>
      </p:sp>
      <p:sp>
        <p:nvSpPr>
          <p:cNvPr id="360" name="TextShape 11"/>
          <p:cNvSpPr/>
          <p:nvPr/>
        </p:nvSpPr>
        <p:spPr>
          <a:xfrm>
            <a:off x="6759720" y="2742480"/>
            <a:ext cx="2016000" cy="1307520"/>
          </a:xfrm>
          <a:prstGeom prst="rect">
            <a:avLst/>
          </a:prstGeom>
          <a:blipFill rotWithShape="0">
            <a:blip r:embed="rId9"/>
            <a:srcRect/>
            <a:stretch/>
          </a:blipFill>
          <a:ln w="0">
            <a:noFill/>
          </a:ln>
        </p:spPr>
        <p:style>
          <a:lnRef idx="0"/>
          <a:fillRef idx="0"/>
          <a:effectRef idx="0"/>
          <a:fontRef idx="minor"/>
        </p:style>
        <p:txBody>
          <a:bodyPr lIns="90000" rIns="90000" tIns="45000" bIns="45000" anchor="ctr" anchorCtr="1">
            <a:noAutofit/>
          </a:bodyPr>
          <a:p>
            <a:pPr algn="ctr">
              <a:lnSpc>
                <a:spcPct val="100000"/>
              </a:lnSpc>
              <a:buNone/>
              <a:tabLst>
                <a:tab algn="l" pos="408240"/>
              </a:tabLst>
            </a:pPr>
            <a:r>
              <a:rPr b="0" lang="en-US" sz="1800" spc="-1" strike="noStrike">
                <a:solidFill>
                  <a:srgbClr val="000000"/>
                </a:solidFill>
                <a:latin typeface="Arial"/>
                <a:ea typeface="DejaVu Sans"/>
              </a:rPr>
              <a:t>Sea salt</a:t>
            </a:r>
            <a:endParaRPr b="0" lang="en-US" sz="1800" spc="-1" strike="noStrike">
              <a:latin typeface="Arial"/>
            </a:endParaRPr>
          </a:p>
        </p:txBody>
      </p:sp>
      <p:sp>
        <p:nvSpPr>
          <p:cNvPr id="361" name="TextShape 12"/>
          <p:cNvSpPr/>
          <p:nvPr/>
        </p:nvSpPr>
        <p:spPr>
          <a:xfrm>
            <a:off x="7679520" y="4387680"/>
            <a:ext cx="1553400" cy="512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tabLst>
                <a:tab algn="l" pos="408240"/>
              </a:tabLst>
            </a:pPr>
            <a:r>
              <a:rPr b="0" lang="en-US" sz="1500" spc="-1" strike="noStrike">
                <a:solidFill>
                  <a:srgbClr val="000000"/>
                </a:solidFill>
                <a:latin typeface="Arial"/>
                <a:ea typeface="DejaVu Sans"/>
              </a:rPr>
              <a:t>Aerosols from biogenic source</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CustomShape 10"/>
          <p:cNvSpPr/>
          <p:nvPr/>
        </p:nvSpPr>
        <p:spPr>
          <a:xfrm>
            <a:off x="503640" y="9720"/>
            <a:ext cx="9069840" cy="9453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3200" spc="-1" strike="noStrike">
                <a:solidFill>
                  <a:srgbClr val="000000"/>
                </a:solidFill>
                <a:latin typeface="Arial"/>
                <a:ea typeface="DejaVu Sans"/>
              </a:rPr>
              <a:t>Emissions in Africa and their impacts on climate </a:t>
            </a:r>
            <a:endParaRPr b="0" lang="en-US" sz="3200" spc="-1" strike="noStrike">
              <a:latin typeface="Arial"/>
            </a:endParaRPr>
          </a:p>
        </p:txBody>
      </p:sp>
      <p:sp>
        <p:nvSpPr>
          <p:cNvPr id="363" name="CustomShape 8"/>
          <p:cNvSpPr/>
          <p:nvPr/>
        </p:nvSpPr>
        <p:spPr>
          <a:xfrm>
            <a:off x="3568680" y="1146600"/>
            <a:ext cx="2892600" cy="3286800"/>
          </a:xfrm>
          <a:prstGeom prst="rect">
            <a:avLst/>
          </a:prstGeom>
          <a:noFill/>
          <a:ln w="0">
            <a:noFill/>
          </a:ln>
        </p:spPr>
        <p:style>
          <a:lnRef idx="0"/>
          <a:fillRef idx="0"/>
          <a:effectRef idx="0"/>
          <a:fontRef idx="minor"/>
        </p:style>
      </p:sp>
      <p:sp>
        <p:nvSpPr>
          <p:cNvPr id="364" name="CustomShape 9"/>
          <p:cNvSpPr/>
          <p:nvPr/>
        </p:nvSpPr>
        <p:spPr>
          <a:xfrm>
            <a:off x="6765840" y="1110600"/>
            <a:ext cx="2971440" cy="3286800"/>
          </a:xfrm>
          <a:prstGeom prst="rect">
            <a:avLst/>
          </a:prstGeom>
          <a:noFill/>
          <a:ln w="0">
            <a:noFill/>
          </a:ln>
        </p:spPr>
        <p:style>
          <a:lnRef idx="0"/>
          <a:fillRef idx="0"/>
          <a:effectRef idx="0"/>
          <a:fontRef idx="minor"/>
        </p:style>
      </p:sp>
      <p:pic>
        <p:nvPicPr>
          <p:cNvPr id="365" name="" descr=""/>
          <p:cNvPicPr/>
          <p:nvPr/>
        </p:nvPicPr>
        <p:blipFill>
          <a:blip r:embed="rId1"/>
          <a:stretch/>
        </p:blipFill>
        <p:spPr>
          <a:xfrm>
            <a:off x="8472960" y="972360"/>
            <a:ext cx="1606320" cy="942480"/>
          </a:xfrm>
          <a:prstGeom prst="rect">
            <a:avLst/>
          </a:prstGeom>
          <a:ln w="0">
            <a:noFill/>
          </a:ln>
        </p:spPr>
      </p:pic>
      <p:pic>
        <p:nvPicPr>
          <p:cNvPr id="366" name="" descr=""/>
          <p:cNvPicPr/>
          <p:nvPr/>
        </p:nvPicPr>
        <p:blipFill>
          <a:blip r:embed="rId2"/>
          <a:stretch/>
        </p:blipFill>
        <p:spPr>
          <a:xfrm>
            <a:off x="6627600" y="854280"/>
            <a:ext cx="1753200" cy="1067760"/>
          </a:xfrm>
          <a:prstGeom prst="rect">
            <a:avLst/>
          </a:prstGeom>
          <a:ln w="0">
            <a:noFill/>
          </a:ln>
        </p:spPr>
      </p:pic>
      <p:sp>
        <p:nvSpPr>
          <p:cNvPr id="367" name="TextShape 4"/>
          <p:cNvSpPr/>
          <p:nvPr/>
        </p:nvSpPr>
        <p:spPr>
          <a:xfrm>
            <a:off x="6582960" y="1936080"/>
            <a:ext cx="3207960" cy="318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800" spc="-1" strike="noStrike">
                <a:solidFill>
                  <a:srgbClr val="000000"/>
                </a:solidFill>
                <a:latin typeface="Arial"/>
                <a:ea typeface="DejaVu Sans"/>
              </a:rPr>
              <a:t>CO2 emissions from transport in 2015 (UNFCCCR) source Ayetor et al., 2021</a:t>
            </a:r>
            <a:endParaRPr b="0" lang="en-US" sz="800" spc="-1" strike="noStrike">
              <a:latin typeface="Arial"/>
            </a:endParaRPr>
          </a:p>
        </p:txBody>
      </p:sp>
      <p:sp>
        <p:nvSpPr>
          <p:cNvPr id="368" name="TextShape 5"/>
          <p:cNvSpPr/>
          <p:nvPr/>
        </p:nvSpPr>
        <p:spPr>
          <a:xfrm>
            <a:off x="69120" y="955800"/>
            <a:ext cx="6330240" cy="41634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1191"/>
              </a:spcBef>
              <a:spcAft>
                <a:spcPts val="992"/>
              </a:spcAft>
              <a:buClr>
                <a:srgbClr val="000000"/>
              </a:buClr>
              <a:buSzPct val="45000"/>
              <a:buFont typeface="Wingdings" charset="2"/>
              <a:buChar char=""/>
            </a:pPr>
            <a:r>
              <a:rPr b="0" lang="en-US" sz="2200" spc="-1" strike="noStrike">
                <a:solidFill>
                  <a:srgbClr val="000000"/>
                </a:solidFill>
                <a:latin typeface="Arial"/>
                <a:ea typeface="DejaVu Sans"/>
              </a:rPr>
              <a:t>Africa has been a minor contributor to global GHGs  emissions</a:t>
            </a:r>
            <a:endParaRPr b="0" lang="en-US" sz="2200" spc="-1" strike="noStrike">
              <a:latin typeface="Arial"/>
            </a:endParaRPr>
          </a:p>
          <a:p>
            <a:pPr marL="216000" indent="-216000" algn="just">
              <a:lnSpc>
                <a:spcPct val="100000"/>
              </a:lnSpc>
              <a:spcBef>
                <a:spcPts val="1191"/>
              </a:spcBef>
              <a:spcAft>
                <a:spcPts val="992"/>
              </a:spcAft>
              <a:buClr>
                <a:srgbClr val="000000"/>
              </a:buClr>
              <a:buSzPct val="45000"/>
              <a:buFont typeface="Wingdings" charset="2"/>
              <a:buChar char=""/>
            </a:pPr>
            <a:r>
              <a:rPr b="0" lang="en-US" sz="2200" spc="-1" strike="noStrike">
                <a:solidFill>
                  <a:srgbClr val="000000"/>
                </a:solidFill>
                <a:latin typeface="Arial"/>
                <a:ea typeface="DejaVu Sans"/>
              </a:rPr>
              <a:t>Road transportation remains the biggest contributor to GHGs emissions in Africa</a:t>
            </a:r>
            <a:endParaRPr b="0" lang="en-US" sz="2200" spc="-1" strike="noStrike">
              <a:latin typeface="Arial"/>
            </a:endParaRPr>
          </a:p>
          <a:p>
            <a:pPr marL="216000" indent="-216000" algn="just">
              <a:lnSpc>
                <a:spcPct val="100000"/>
              </a:lnSpc>
              <a:spcBef>
                <a:spcPts val="1191"/>
              </a:spcBef>
              <a:spcAft>
                <a:spcPts val="992"/>
              </a:spcAft>
              <a:buClr>
                <a:srgbClr val="000000"/>
              </a:buClr>
              <a:buSzPct val="45000"/>
              <a:buFont typeface="Wingdings" charset="2"/>
              <a:buChar char=""/>
            </a:pPr>
            <a:r>
              <a:rPr b="0" lang="en-US" sz="2200" spc="-1" strike="noStrike">
                <a:solidFill>
                  <a:srgbClr val="000000"/>
                </a:solidFill>
                <a:latin typeface="Arial"/>
                <a:ea typeface="DejaVu Sans"/>
              </a:rPr>
              <a:t>These GHGs contribute to Global warming and impact the African climate and other sectors (Agriculture, energy, food security, …)</a:t>
            </a:r>
            <a:endParaRPr b="0" lang="en-US" sz="2200" spc="-1" strike="noStrike">
              <a:latin typeface="Arial"/>
            </a:endParaRPr>
          </a:p>
          <a:p>
            <a:pPr marL="216000" indent="-216000" algn="just">
              <a:lnSpc>
                <a:spcPct val="100000"/>
              </a:lnSpc>
              <a:spcBef>
                <a:spcPts val="1191"/>
              </a:spcBef>
              <a:spcAft>
                <a:spcPts val="992"/>
              </a:spcAft>
              <a:buClr>
                <a:srgbClr val="000000"/>
              </a:buClr>
              <a:buSzPct val="45000"/>
              <a:buFont typeface="Wingdings" charset="2"/>
              <a:buChar char=""/>
            </a:pPr>
            <a:r>
              <a:rPr b="0" lang="en-US" sz="2200" spc="-1" strike="noStrike">
                <a:solidFill>
                  <a:srgbClr val="000000"/>
                </a:solidFill>
                <a:latin typeface="Arial"/>
                <a:ea typeface="DejaVu Sans"/>
              </a:rPr>
              <a:t>Many Africa’s ecosystems are already affected disproportionately by climate change </a:t>
            </a:r>
            <a:endParaRPr b="0" lang="en-US" sz="2200" spc="-1" strike="noStrike">
              <a:latin typeface="Arial"/>
            </a:endParaRPr>
          </a:p>
        </p:txBody>
      </p:sp>
      <p:pic>
        <p:nvPicPr>
          <p:cNvPr id="369" name="" descr=""/>
          <p:cNvPicPr/>
          <p:nvPr/>
        </p:nvPicPr>
        <p:blipFill>
          <a:blip r:embed="rId3"/>
          <a:srcRect l="29727" t="4143" r="24747" b="0"/>
          <a:stretch/>
        </p:blipFill>
        <p:spPr>
          <a:xfrm>
            <a:off x="6765840" y="2372400"/>
            <a:ext cx="2789280" cy="2544480"/>
          </a:xfrm>
          <a:prstGeom prst="rect">
            <a:avLst/>
          </a:prstGeom>
          <a:ln w="0">
            <a:noFill/>
          </a:ln>
        </p:spPr>
      </p:pic>
      <p:sp>
        <p:nvSpPr>
          <p:cNvPr id="370" name="TextShape 6"/>
          <p:cNvSpPr/>
          <p:nvPr/>
        </p:nvSpPr>
        <p:spPr>
          <a:xfrm>
            <a:off x="6757920" y="5009040"/>
            <a:ext cx="2504160" cy="547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800" spc="-1" strike="noStrike">
                <a:solidFill>
                  <a:srgbClr val="000000"/>
                </a:solidFill>
                <a:latin typeface="Arial"/>
                <a:ea typeface="DejaVu Sans"/>
              </a:rPr>
              <a:t>Changes in temperature (first row) and precipitation (second row) over Africa under GWL 1.5 and 2</a:t>
            </a:r>
            <a:r>
              <a:rPr b="0" lang="en-US" sz="800" spc="-1" strike="noStrike" baseline="33000">
                <a:solidFill>
                  <a:srgbClr val="000000"/>
                </a:solidFill>
                <a:latin typeface="Arial"/>
                <a:ea typeface="DejaVu Sans"/>
              </a:rPr>
              <a:t>o</a:t>
            </a:r>
            <a:r>
              <a:rPr b="0" lang="en-US" sz="800" spc="-1" strike="noStrike">
                <a:solidFill>
                  <a:srgbClr val="000000"/>
                </a:solidFill>
                <a:latin typeface="Arial"/>
                <a:ea typeface="DejaVu Sans"/>
              </a:rPr>
              <a:t>C based on CORDEX-AFRICA Ensemble (Nikulin et al., 2018).</a:t>
            </a:r>
            <a:endParaRPr b="0" lang="en-US" sz="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CustomShape 1"/>
          <p:cNvSpPr/>
          <p:nvPr/>
        </p:nvSpPr>
        <p:spPr>
          <a:xfrm>
            <a:off x="503640" y="45720"/>
            <a:ext cx="9069840" cy="9453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3200" spc="-1" strike="noStrike">
                <a:solidFill>
                  <a:srgbClr val="000000"/>
                </a:solidFill>
                <a:latin typeface="Arial"/>
                <a:ea typeface="DejaVu Sans"/>
              </a:rPr>
              <a:t>Emissions from Household and their impacts on Air quality </a:t>
            </a:r>
            <a:endParaRPr b="0" lang="en-US" sz="3200" spc="-1" strike="noStrike">
              <a:latin typeface="Arial"/>
            </a:endParaRPr>
          </a:p>
        </p:txBody>
      </p:sp>
      <p:sp>
        <p:nvSpPr>
          <p:cNvPr id="372" name="CustomShape 2"/>
          <p:cNvSpPr/>
          <p:nvPr/>
        </p:nvSpPr>
        <p:spPr>
          <a:xfrm>
            <a:off x="182520" y="1147680"/>
            <a:ext cx="6438240" cy="3880080"/>
          </a:xfrm>
          <a:prstGeom prst="rect">
            <a:avLst/>
          </a:prstGeom>
          <a:noFill/>
          <a:ln w="0">
            <a:noFill/>
          </a:ln>
        </p:spPr>
        <p:style>
          <a:lnRef idx="0"/>
          <a:fillRef idx="0"/>
          <a:effectRef idx="0"/>
          <a:fontRef idx="minor"/>
        </p:style>
        <p:txBody>
          <a:bodyPr lIns="0" rIns="0" tIns="0" bIns="0" anchor="t">
            <a:normAutofit fontScale="94000"/>
          </a:bodyPr>
          <a:p>
            <a:pPr marL="432000" indent="-323640">
              <a:lnSpc>
                <a:spcPct val="100000"/>
              </a:lnSpc>
              <a:spcBef>
                <a:spcPts val="1417"/>
              </a:spcBef>
              <a:buClr>
                <a:srgbClr val="000000"/>
              </a:buClr>
              <a:buSzPct val="45000"/>
              <a:buFont typeface="Wingdings" charset="2"/>
              <a:buChar char=""/>
            </a:pPr>
            <a:r>
              <a:rPr b="1" lang="en-US" sz="2000" spc="-1" strike="noStrike">
                <a:solidFill>
                  <a:srgbClr val="000000"/>
                </a:solidFill>
                <a:latin typeface="Arial"/>
                <a:ea typeface="DejaVu Sans"/>
              </a:rPr>
              <a:t>Household/residential</a:t>
            </a:r>
            <a:endParaRPr b="0" lang="en-US" sz="2000" spc="-1" strike="noStrike">
              <a:latin typeface="Arial"/>
            </a:endParaRPr>
          </a:p>
          <a:p>
            <a:pPr marL="432000" indent="-323640" algn="just">
              <a:lnSpc>
                <a:spcPct val="100000"/>
              </a:lnSpc>
              <a:spcBef>
                <a:spcPts val="1417"/>
              </a:spcBef>
              <a:buClr>
                <a:srgbClr val="000000"/>
              </a:buClr>
              <a:buSzPct val="45000"/>
              <a:buFont typeface="Wingdings" charset="2"/>
              <a:buChar char=""/>
            </a:pPr>
            <a:r>
              <a:rPr b="0" lang="en-US" sz="1600" spc="-1" strike="noStrike">
                <a:solidFill>
                  <a:srgbClr val="000000"/>
                </a:solidFill>
                <a:latin typeface="Arial"/>
                <a:ea typeface="DejaVu Sans"/>
              </a:rPr>
              <a:t>Solid-fuel (wood, charcoal, ...) combustion in Africa contribute to increase global ambient PM2.5 by 2%</a:t>
            </a:r>
            <a:endParaRPr b="0" lang="en-US" sz="1600" spc="-1" strike="noStrike">
              <a:latin typeface="Arial"/>
            </a:endParaRPr>
          </a:p>
          <a:p>
            <a:pPr marL="432000" indent="-323640" algn="just">
              <a:lnSpc>
                <a:spcPct val="100000"/>
              </a:lnSpc>
              <a:spcBef>
                <a:spcPts val="1417"/>
              </a:spcBef>
              <a:buClr>
                <a:srgbClr val="000000"/>
              </a:buClr>
              <a:buSzPct val="45000"/>
              <a:buFont typeface="Wingdings" charset="2"/>
              <a:buChar char=""/>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84,000 premature deaths/yr in Africa (Gordon et al., 2021)</a:t>
            </a:r>
            <a:endParaRPr b="0" lang="en-US" sz="1600" spc="-1" strike="noStrike">
              <a:latin typeface="Arial"/>
            </a:endParaRPr>
          </a:p>
          <a:p>
            <a:pPr marL="432000" indent="-323640" algn="just">
              <a:lnSpc>
                <a:spcPct val="100000"/>
              </a:lnSpc>
              <a:spcBef>
                <a:spcPts val="1417"/>
              </a:spcBef>
              <a:buClr>
                <a:srgbClr val="000000"/>
              </a:buClr>
              <a:buSzPct val="45000"/>
              <a:buFont typeface="Wingdings" charset="2"/>
              <a:buChar char=""/>
            </a:pPr>
            <a:r>
              <a:rPr b="0" lang="en-US" sz="1600" spc="-1" strike="noStrike">
                <a:solidFill>
                  <a:srgbClr val="000000"/>
                </a:solidFill>
                <a:latin typeface="Arial"/>
                <a:ea typeface="DejaVu Sans"/>
              </a:rPr>
              <a:t>Emissions (gases and aerosols) from charcoal production estimated to increase PM2.5 (0.5–1.4 μg/m</a:t>
            </a:r>
            <a:r>
              <a:rPr b="0" lang="en-US" sz="1600" spc="-1" strike="noStrike" baseline="33000">
                <a:solidFill>
                  <a:srgbClr val="000000"/>
                </a:solidFill>
                <a:latin typeface="Arial"/>
                <a:ea typeface="DejaVu Sans"/>
              </a:rPr>
              <a:t>3</a:t>
            </a:r>
            <a:r>
              <a:rPr b="0" lang="en-US" sz="1600" spc="-1" strike="noStrike">
                <a:solidFill>
                  <a:srgbClr val="000000"/>
                </a:solidFill>
                <a:latin typeface="Arial"/>
                <a:ea typeface="DejaVu Sans"/>
              </a:rPr>
              <a:t>) and ozone (0.4–0.7 ppbv) concentrations over densely populated cities in East and West Africa (Bockarie et al., 2020)</a:t>
            </a:r>
            <a:endParaRPr b="0" lang="en-US" sz="1600" spc="-1" strike="noStrike">
              <a:latin typeface="Arial"/>
            </a:endParaRPr>
          </a:p>
          <a:p>
            <a:pPr marL="432000" indent="-323640" algn="just">
              <a:lnSpc>
                <a:spcPct val="100000"/>
              </a:lnSpc>
              <a:spcBef>
                <a:spcPts val="1417"/>
              </a:spcBef>
              <a:buClr>
                <a:srgbClr val="000000"/>
              </a:buClr>
              <a:buSzPct val="45000"/>
              <a:buFont typeface="Wingdings" charset="2"/>
              <a:buChar char=""/>
            </a:pPr>
            <a:r>
              <a:rPr b="0" lang="en-US" sz="1600" spc="-1" strike="noStrike">
                <a:solidFill>
                  <a:srgbClr val="000000"/>
                </a:solidFill>
                <a:latin typeface="Arial"/>
                <a:ea typeface="DejaVu Sans"/>
              </a:rPr>
              <a:t>Residential emissions are estimated to contribute about ~38% to the present-day air pollution in Africa</a:t>
            </a:r>
            <a:endParaRPr b="0" lang="en-US" sz="1600" spc="-1" strike="noStrike">
              <a:latin typeface="Arial"/>
            </a:endParaRPr>
          </a:p>
          <a:p>
            <a:pPr marL="432000" indent="-323640" algn="just">
              <a:lnSpc>
                <a:spcPct val="100000"/>
              </a:lnSpc>
              <a:spcBef>
                <a:spcPts val="1417"/>
              </a:spcBef>
              <a:buClr>
                <a:srgbClr val="000000"/>
              </a:buClr>
              <a:buSzPct val="45000"/>
              <a:buFont typeface="Wingdings" charset="2"/>
              <a:buChar char=""/>
            </a:pPr>
            <a:r>
              <a:rPr b="0" lang="en-US" sz="1600" spc="-1" strike="noStrike">
                <a:solidFill>
                  <a:srgbClr val="000000"/>
                </a:solidFill>
                <a:latin typeface="Arial"/>
                <a:ea typeface="DejaVu Sans"/>
              </a:rPr>
              <a:t>Household air pollution from the lack of access to clean cooking facilities, affects mostly women and children</a:t>
            </a:r>
            <a:endParaRPr b="0" lang="en-US" sz="1600" spc="-1" strike="noStrike">
              <a:latin typeface="Arial"/>
            </a:endParaRPr>
          </a:p>
        </p:txBody>
      </p:sp>
      <p:sp>
        <p:nvSpPr>
          <p:cNvPr id="373" name="CustomShape 3"/>
          <p:cNvSpPr/>
          <p:nvPr/>
        </p:nvSpPr>
        <p:spPr>
          <a:xfrm>
            <a:off x="91080" y="1096920"/>
            <a:ext cx="6765480" cy="4205160"/>
          </a:xfrm>
          <a:prstGeom prst="rect">
            <a:avLst/>
          </a:prstGeom>
          <a:noFill/>
          <a:ln w="0">
            <a:solidFill>
              <a:srgbClr val="3465a4"/>
            </a:solidFill>
          </a:ln>
        </p:spPr>
        <p:style>
          <a:lnRef idx="0"/>
          <a:fillRef idx="0"/>
          <a:effectRef idx="0"/>
          <a:fontRef idx="minor"/>
        </p:style>
      </p:sp>
      <p:pic>
        <p:nvPicPr>
          <p:cNvPr id="374" name="" descr=""/>
          <p:cNvPicPr/>
          <p:nvPr/>
        </p:nvPicPr>
        <p:blipFill>
          <a:blip r:embed="rId1"/>
          <a:stretch/>
        </p:blipFill>
        <p:spPr>
          <a:xfrm>
            <a:off x="7008480" y="1188360"/>
            <a:ext cx="2956680" cy="3565080"/>
          </a:xfrm>
          <a:prstGeom prst="rect">
            <a:avLst/>
          </a:prstGeom>
          <a:ln w="0">
            <a:noFill/>
          </a:ln>
        </p:spPr>
      </p:pic>
      <p:sp>
        <p:nvSpPr>
          <p:cNvPr id="375" name="CustomShape 4"/>
          <p:cNvSpPr/>
          <p:nvPr/>
        </p:nvSpPr>
        <p:spPr>
          <a:xfrm>
            <a:off x="456840" y="2227320"/>
            <a:ext cx="547920" cy="149040"/>
          </a:xfrm>
          <a:custGeom>
            <a:avLst/>
            <a:gdLst/>
            <a:ahLst/>
            <a:rect l="l" t="t" r="r" b="b"/>
            <a:pathLst>
              <a:path w="1525" h="418">
                <a:moveTo>
                  <a:pt x="0" y="104"/>
                </a:moveTo>
                <a:lnTo>
                  <a:pt x="1143" y="104"/>
                </a:lnTo>
                <a:lnTo>
                  <a:pt x="1143" y="0"/>
                </a:lnTo>
                <a:lnTo>
                  <a:pt x="1524" y="208"/>
                </a:lnTo>
                <a:lnTo>
                  <a:pt x="1143" y="417"/>
                </a:lnTo>
                <a:lnTo>
                  <a:pt x="1143" y="312"/>
                </a:lnTo>
                <a:lnTo>
                  <a:pt x="0" y="312"/>
                </a:lnTo>
                <a:lnTo>
                  <a:pt x="0" y="104"/>
                </a:lnTo>
              </a:path>
            </a:pathLst>
          </a:custGeom>
          <a:solidFill>
            <a:srgbClr val="729fcf"/>
          </a:solidFill>
          <a:ln w="0">
            <a:solidFill>
              <a:srgbClr val="3465a4"/>
            </a:solidFill>
          </a:ln>
        </p:spPr>
        <p:style>
          <a:lnRef idx="0"/>
          <a:fillRef idx="0"/>
          <a:effectRef idx="0"/>
          <a:fontRef idx="minor"/>
        </p:style>
      </p:sp>
      <p:sp>
        <p:nvSpPr>
          <p:cNvPr id="376" name="TextShape 2"/>
          <p:cNvSpPr/>
          <p:nvPr/>
        </p:nvSpPr>
        <p:spPr>
          <a:xfrm>
            <a:off x="7223040" y="4854240"/>
            <a:ext cx="2468160" cy="373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000" spc="-1" strike="noStrike">
                <a:solidFill>
                  <a:srgbClr val="000000"/>
                </a:solidFill>
                <a:latin typeface="Arial"/>
                <a:ea typeface="DejaVu Sans"/>
              </a:rPr>
              <a:t>Source Africa Energy Outlook 2019</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CustomShape 5"/>
          <p:cNvSpPr/>
          <p:nvPr/>
        </p:nvSpPr>
        <p:spPr>
          <a:xfrm>
            <a:off x="503640" y="45720"/>
            <a:ext cx="9069840" cy="9453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3200" spc="-1" strike="noStrike">
                <a:solidFill>
                  <a:srgbClr val="000000"/>
                </a:solidFill>
                <a:latin typeface="Arial"/>
                <a:ea typeface="DejaVu Sans"/>
              </a:rPr>
              <a:t>Emissions from traffic impacts on Air quality </a:t>
            </a:r>
            <a:endParaRPr b="0" lang="en-US" sz="3200" spc="-1" strike="noStrike">
              <a:latin typeface="Arial"/>
            </a:endParaRPr>
          </a:p>
        </p:txBody>
      </p:sp>
      <p:sp>
        <p:nvSpPr>
          <p:cNvPr id="378" name="CustomShape 6"/>
          <p:cNvSpPr/>
          <p:nvPr/>
        </p:nvSpPr>
        <p:spPr>
          <a:xfrm>
            <a:off x="144000" y="1147680"/>
            <a:ext cx="6072480" cy="3422880"/>
          </a:xfrm>
          <a:prstGeom prst="rect">
            <a:avLst/>
          </a:prstGeom>
          <a:noFill/>
          <a:ln w="0">
            <a:noFill/>
          </a:ln>
        </p:spPr>
        <p:style>
          <a:lnRef idx="0"/>
          <a:fillRef idx="0"/>
          <a:effectRef idx="0"/>
          <a:fontRef idx="minor"/>
        </p:style>
        <p:txBody>
          <a:bodyPr lIns="0" rIns="0" tIns="0" bIns="0" anchor="t">
            <a:normAutofit fontScale="83000"/>
          </a:bodyPr>
          <a:p>
            <a:pPr marL="432000" indent="-323640">
              <a:lnSpc>
                <a:spcPct val="100000"/>
              </a:lnSpc>
              <a:spcBef>
                <a:spcPts val="1417"/>
              </a:spcBef>
              <a:buClr>
                <a:srgbClr val="000000"/>
              </a:buClr>
              <a:buSzPct val="45000"/>
              <a:buFont typeface="Wingdings" charset="2"/>
              <a:buChar char=""/>
            </a:pPr>
            <a:r>
              <a:rPr b="1" lang="en-US" sz="2000" spc="-1" strike="noStrike">
                <a:solidFill>
                  <a:srgbClr val="000000"/>
                </a:solidFill>
                <a:latin typeface="Arial"/>
                <a:ea typeface="DejaVu Sans"/>
              </a:rPr>
              <a:t>Traffic</a:t>
            </a:r>
            <a:endParaRPr b="0" lang="en-US" sz="2000" spc="-1" strike="noStrike">
              <a:latin typeface="Arial"/>
            </a:endParaRPr>
          </a:p>
          <a:p>
            <a:pPr>
              <a:lnSpc>
                <a:spcPct val="100000"/>
              </a:lnSpc>
              <a:spcBef>
                <a:spcPts val="1417"/>
              </a:spcBef>
              <a:buNone/>
            </a:pPr>
            <a:endParaRPr b="0" lang="en-US" sz="2000" spc="-1" strike="noStrike">
              <a:latin typeface="Arial"/>
            </a:endParaRPr>
          </a:p>
          <a:p>
            <a:pPr marL="432000" indent="-323640" algn="just">
              <a:lnSpc>
                <a:spcPct val="100000"/>
              </a:lnSpc>
              <a:buClr>
                <a:srgbClr val="000000"/>
              </a:buClr>
              <a:buSzPct val="45000"/>
              <a:buFont typeface="Wingdings" charset="2"/>
              <a:buChar char=""/>
            </a:pPr>
            <a:r>
              <a:rPr b="0" lang="fr-FR" sz="1800" spc="-1" strike="noStrike">
                <a:solidFill>
                  <a:srgbClr val="000000"/>
                </a:solidFill>
                <a:latin typeface="Arial"/>
                <a:ea typeface="DejaVu Sans"/>
              </a:rPr>
              <a:t>Road Traffic contribute to 9% of total BC emissions in Africa</a:t>
            </a:r>
            <a:endParaRPr b="0" lang="en-US" sz="1800" spc="-1" strike="noStrike">
              <a:latin typeface="Arial"/>
            </a:endParaRPr>
          </a:p>
          <a:p>
            <a:pPr algn="just">
              <a:lnSpc>
                <a:spcPct val="100000"/>
              </a:lnSpc>
              <a:buNone/>
            </a:pPr>
            <a:endParaRPr b="0" lang="en-US" sz="1800" spc="-1" strike="noStrike">
              <a:latin typeface="Arial"/>
            </a:endParaRPr>
          </a:p>
          <a:p>
            <a:pPr marL="432000" indent="-323640" algn="just">
              <a:lnSpc>
                <a:spcPct val="100000"/>
              </a:lnSpc>
              <a:buClr>
                <a:srgbClr val="000000"/>
              </a:buClr>
              <a:buSzPct val="45000"/>
              <a:buFont typeface="Wingdings" charset="2"/>
              <a:buChar char=""/>
            </a:pPr>
            <a:r>
              <a:rPr b="0" lang="fr-FR" sz="1800" spc="-1" strike="noStrike">
                <a:solidFill>
                  <a:srgbClr val="000000"/>
                </a:solidFill>
                <a:latin typeface="Arial"/>
                <a:ea typeface="DejaVu Sans"/>
              </a:rPr>
              <a:t>West and North Africa lead BC emission from road trafic predominated  by gasoline engine</a:t>
            </a:r>
            <a:endParaRPr b="0" lang="en-US" sz="1800" spc="-1" strike="noStrike">
              <a:latin typeface="Arial"/>
            </a:endParaRPr>
          </a:p>
          <a:p>
            <a:pPr algn="just">
              <a:lnSpc>
                <a:spcPct val="100000"/>
              </a:lnSpc>
              <a:buNone/>
            </a:pPr>
            <a:endParaRPr b="0" lang="en-US" sz="1800" spc="-1" strike="noStrike">
              <a:latin typeface="Arial"/>
            </a:endParaRPr>
          </a:p>
          <a:p>
            <a:pPr marL="432000" indent="-323640" algn="just">
              <a:lnSpc>
                <a:spcPct val="100000"/>
              </a:lnSpc>
              <a:buClr>
                <a:srgbClr val="000000"/>
              </a:buClr>
              <a:buSzPct val="45000"/>
              <a:buFont typeface="Wingdings" charset="2"/>
              <a:buChar char=""/>
            </a:pPr>
            <a:r>
              <a:rPr b="0" lang="en-US" sz="1800" spc="-1" strike="noStrike">
                <a:solidFill>
                  <a:srgbClr val="000000"/>
                </a:solidFill>
                <a:latin typeface="Arial"/>
                <a:ea typeface="DejaVu Sans"/>
              </a:rPr>
              <a:t>Outdated vehicle technologies and local refineries with outdated technologies contributing to produce  less cleaner fuels used in the transport sector</a:t>
            </a:r>
            <a:endParaRPr b="0" lang="en-US" sz="1800" spc="-1" strike="noStrike">
              <a:latin typeface="Arial"/>
            </a:endParaRPr>
          </a:p>
          <a:p>
            <a:pPr algn="just">
              <a:lnSpc>
                <a:spcPct val="100000"/>
              </a:lnSpc>
              <a:buNone/>
            </a:pPr>
            <a:endParaRPr b="0" lang="en-US" sz="1800" spc="-1" strike="noStrike">
              <a:latin typeface="Arial"/>
            </a:endParaRPr>
          </a:p>
          <a:p>
            <a:pPr marL="432000" indent="-323640" algn="just">
              <a:lnSpc>
                <a:spcPct val="100000"/>
              </a:lnSpc>
              <a:buClr>
                <a:srgbClr val="000000"/>
              </a:buClr>
              <a:buSzPct val="45000"/>
              <a:buFont typeface="Wingdings" charset="2"/>
              <a:buChar char=""/>
            </a:pPr>
            <a:r>
              <a:rPr b="0" lang="en-US" sz="1800" spc="-1" strike="noStrike">
                <a:solidFill>
                  <a:srgbClr val="000000"/>
                </a:solidFill>
                <a:latin typeface="Arial"/>
                <a:ea typeface="DejaVu Sans"/>
              </a:rPr>
              <a:t>About 80% of private cars in sub-Saharan Africa  are used cars  (from Japan and Europe) no longer meeting emissions standards in their origin countries  </a:t>
            </a:r>
            <a:endParaRPr b="0" lang="en-US" sz="1800" spc="-1" strike="noStrike">
              <a:latin typeface="Arial"/>
            </a:endParaRPr>
          </a:p>
          <a:p>
            <a:pPr algn="just">
              <a:lnSpc>
                <a:spcPct val="100000"/>
              </a:lnSpc>
              <a:buNone/>
            </a:pPr>
            <a:endParaRPr b="0" lang="en-US" sz="1800" spc="-1" strike="noStrike">
              <a:latin typeface="Arial"/>
            </a:endParaRPr>
          </a:p>
        </p:txBody>
      </p:sp>
      <p:sp>
        <p:nvSpPr>
          <p:cNvPr id="379" name="CustomShape 7"/>
          <p:cNvSpPr/>
          <p:nvPr/>
        </p:nvSpPr>
        <p:spPr>
          <a:xfrm>
            <a:off x="91080" y="1096920"/>
            <a:ext cx="6674040" cy="4205160"/>
          </a:xfrm>
          <a:prstGeom prst="rect">
            <a:avLst/>
          </a:prstGeom>
          <a:noFill/>
          <a:ln w="0">
            <a:solidFill>
              <a:srgbClr val="3465a4"/>
            </a:solidFill>
          </a:ln>
        </p:spPr>
        <p:style>
          <a:lnRef idx="0"/>
          <a:fillRef idx="0"/>
          <a:effectRef idx="0"/>
          <a:fontRef idx="minor"/>
        </p:style>
      </p:sp>
      <p:sp>
        <p:nvSpPr>
          <p:cNvPr id="380" name="TextShape 1"/>
          <p:cNvSpPr/>
          <p:nvPr/>
        </p:nvSpPr>
        <p:spPr>
          <a:xfrm>
            <a:off x="7131600" y="3357360"/>
            <a:ext cx="2650680" cy="318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US" sz="800" spc="-1" strike="noStrike">
                <a:solidFill>
                  <a:srgbClr val="000000"/>
                </a:solidFill>
                <a:latin typeface="Arial"/>
                <a:ea typeface="DejaVu Sans"/>
              </a:rPr>
              <a:t>BC emissions from traffic sources per region in Africa</a:t>
            </a:r>
            <a:endParaRPr b="0" lang="en-US" sz="800" spc="-1" strike="noStrike">
              <a:latin typeface="Arial"/>
            </a:endParaRPr>
          </a:p>
        </p:txBody>
      </p:sp>
      <p:pic>
        <p:nvPicPr>
          <p:cNvPr id="381" name="Image 2" descr=""/>
          <p:cNvPicPr/>
          <p:nvPr/>
        </p:nvPicPr>
        <p:blipFill>
          <a:blip r:embed="rId1"/>
          <a:srcRect l="57089" t="12852" r="0" b="0"/>
          <a:stretch/>
        </p:blipFill>
        <p:spPr>
          <a:xfrm>
            <a:off x="6857280" y="991800"/>
            <a:ext cx="3107880" cy="23648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CustomShape 12"/>
          <p:cNvSpPr/>
          <p:nvPr/>
        </p:nvSpPr>
        <p:spPr>
          <a:xfrm>
            <a:off x="4369320" y="750960"/>
            <a:ext cx="2741040" cy="1535760"/>
          </a:xfrm>
          <a:prstGeom prst="rect">
            <a:avLst/>
          </a:prstGeom>
          <a:blipFill rotWithShape="0">
            <a:blip r:embed="rId1"/>
            <a:srcRect/>
            <a:stretch/>
          </a:blipFill>
          <a:ln w="0">
            <a:noFill/>
          </a:ln>
        </p:spPr>
        <p:style>
          <a:lnRef idx="0"/>
          <a:fillRef idx="0"/>
          <a:effectRef idx="0"/>
          <a:fontRef idx="minor"/>
        </p:style>
      </p:sp>
      <p:pic>
        <p:nvPicPr>
          <p:cNvPr id="383" name="Image 31_ 2" descr=""/>
          <p:cNvPicPr/>
          <p:nvPr/>
        </p:nvPicPr>
        <p:blipFill>
          <a:blip r:embed="rId2"/>
          <a:stretch/>
        </p:blipFill>
        <p:spPr>
          <a:xfrm>
            <a:off x="150120" y="3429720"/>
            <a:ext cx="2876400" cy="1485000"/>
          </a:xfrm>
          <a:prstGeom prst="rect">
            <a:avLst/>
          </a:prstGeom>
          <a:ln w="0">
            <a:noFill/>
          </a:ln>
        </p:spPr>
      </p:pic>
      <p:sp>
        <p:nvSpPr>
          <p:cNvPr id="384" name="CustomShape 13"/>
          <p:cNvSpPr/>
          <p:nvPr/>
        </p:nvSpPr>
        <p:spPr>
          <a:xfrm>
            <a:off x="5218200" y="2933280"/>
            <a:ext cx="1446480" cy="1529640"/>
          </a:xfrm>
          <a:prstGeom prst="rect">
            <a:avLst/>
          </a:prstGeom>
          <a:blipFill rotWithShape="0">
            <a:blip r:embed="rId3"/>
            <a:srcRect/>
            <a:stretch/>
          </a:blipFill>
          <a:ln w="0">
            <a:noFill/>
          </a:ln>
        </p:spPr>
        <p:style>
          <a:lnRef idx="0"/>
          <a:fillRef idx="0"/>
          <a:effectRef idx="0"/>
          <a:fontRef idx="minor"/>
        </p:style>
      </p:sp>
      <p:sp>
        <p:nvSpPr>
          <p:cNvPr id="385" name="CustomShape 14"/>
          <p:cNvSpPr/>
          <p:nvPr/>
        </p:nvSpPr>
        <p:spPr>
          <a:xfrm>
            <a:off x="3215160" y="2409120"/>
            <a:ext cx="1933560" cy="2251800"/>
          </a:xfrm>
          <a:prstGeom prst="rect">
            <a:avLst/>
          </a:prstGeom>
          <a:blipFill rotWithShape="0">
            <a:blip r:embed="rId4"/>
            <a:srcRect/>
            <a:stretch/>
          </a:blipFill>
          <a:ln w="0">
            <a:noFill/>
          </a:ln>
        </p:spPr>
        <p:style>
          <a:lnRef idx="0"/>
          <a:fillRef idx="0"/>
          <a:effectRef idx="0"/>
          <a:fontRef idx="minor"/>
        </p:style>
      </p:sp>
      <p:sp>
        <p:nvSpPr>
          <p:cNvPr id="386" name="CustomShape 28"/>
          <p:cNvSpPr/>
          <p:nvPr/>
        </p:nvSpPr>
        <p:spPr>
          <a:xfrm>
            <a:off x="6694560" y="2991600"/>
            <a:ext cx="933840" cy="1240200"/>
          </a:xfrm>
          <a:prstGeom prst="rect">
            <a:avLst/>
          </a:prstGeom>
          <a:blipFill rotWithShape="0">
            <a:blip r:embed="rId5"/>
            <a:srcRect/>
            <a:stretch/>
          </a:blipFill>
          <a:ln w="0">
            <a:noFill/>
          </a:ln>
        </p:spPr>
        <p:style>
          <a:lnRef idx="0"/>
          <a:fillRef idx="0"/>
          <a:effectRef idx="0"/>
          <a:fontRef idx="minor"/>
        </p:style>
      </p:sp>
      <p:pic>
        <p:nvPicPr>
          <p:cNvPr id="387" name="Image 28_ 2" descr=""/>
          <p:cNvPicPr/>
          <p:nvPr/>
        </p:nvPicPr>
        <p:blipFill>
          <a:blip r:embed="rId6"/>
          <a:stretch/>
        </p:blipFill>
        <p:spPr>
          <a:xfrm>
            <a:off x="7331040" y="826920"/>
            <a:ext cx="1665720" cy="1219680"/>
          </a:xfrm>
          <a:prstGeom prst="rect">
            <a:avLst/>
          </a:prstGeom>
          <a:ln w="0">
            <a:noFill/>
          </a:ln>
        </p:spPr>
      </p:pic>
      <p:sp>
        <p:nvSpPr>
          <p:cNvPr id="388" name="CustomShape 29"/>
          <p:cNvSpPr/>
          <p:nvPr/>
        </p:nvSpPr>
        <p:spPr>
          <a:xfrm>
            <a:off x="5352840" y="2436480"/>
            <a:ext cx="2674080" cy="515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408240"/>
              </a:tabLst>
            </a:pPr>
            <a:r>
              <a:rPr b="0" lang="en-US" sz="1400" spc="-1" strike="noStrike">
                <a:solidFill>
                  <a:srgbClr val="3a1b0b"/>
                </a:solidFill>
                <a:latin typeface="Calibri"/>
                <a:ea typeface="DejaVu Sans"/>
              </a:rPr>
              <a:t>NO2, SO2, O3, PM 2.5, PM10 Analyser</a:t>
            </a:r>
            <a:endParaRPr b="0" lang="en-US" sz="1400" spc="-1" strike="noStrike">
              <a:latin typeface="Arial"/>
            </a:endParaRPr>
          </a:p>
        </p:txBody>
      </p:sp>
      <p:sp>
        <p:nvSpPr>
          <p:cNvPr id="389" name="CustomShape 30"/>
          <p:cNvSpPr/>
          <p:nvPr/>
        </p:nvSpPr>
        <p:spPr>
          <a:xfrm>
            <a:off x="2174400" y="617040"/>
            <a:ext cx="2201400" cy="1649880"/>
          </a:xfrm>
          <a:prstGeom prst="rect">
            <a:avLst/>
          </a:prstGeom>
          <a:blipFill rotWithShape="0">
            <a:blip r:embed="rId7"/>
            <a:srcRect/>
            <a:stretch/>
          </a:blipFill>
          <a:ln w="0">
            <a:noFill/>
          </a:ln>
        </p:spPr>
        <p:style>
          <a:lnRef idx="0"/>
          <a:fillRef idx="0"/>
          <a:effectRef idx="0"/>
          <a:fontRef idx="minor"/>
        </p:style>
      </p:sp>
      <p:sp>
        <p:nvSpPr>
          <p:cNvPr id="390" name="CustomShape 31"/>
          <p:cNvSpPr/>
          <p:nvPr/>
        </p:nvSpPr>
        <p:spPr>
          <a:xfrm>
            <a:off x="2097000" y="4199760"/>
            <a:ext cx="874800" cy="729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408240"/>
              </a:tabLst>
            </a:pPr>
            <a:r>
              <a:rPr b="1" lang="en-GB" sz="1400" spc="-1" strike="noStrike">
                <a:solidFill>
                  <a:srgbClr val="ffffff"/>
                </a:solidFill>
                <a:latin typeface="Calibri"/>
                <a:ea typeface="DejaVu Sans"/>
              </a:rPr>
              <a:t>Nox Analyser  ECOTECH</a:t>
            </a:r>
            <a:endParaRPr b="0" lang="en-US" sz="1400" spc="-1" strike="noStrike">
              <a:latin typeface="Arial"/>
            </a:endParaRPr>
          </a:p>
        </p:txBody>
      </p:sp>
      <p:sp>
        <p:nvSpPr>
          <p:cNvPr id="391" name="CustomShape 32"/>
          <p:cNvSpPr/>
          <p:nvPr/>
        </p:nvSpPr>
        <p:spPr>
          <a:xfrm flipV="1" rot="10800000">
            <a:off x="5961600" y="3078720"/>
            <a:ext cx="562320" cy="223920"/>
          </a:xfrm>
          <a:custGeom>
            <a:avLst/>
            <a:gdLst/>
            <a:ahLst/>
            <a:rect l="l" t="t" r="r" b="b"/>
            <a:pathLst>
              <a:path w="21600" h="21600">
                <a:moveTo>
                  <a:pt x="0" y="0"/>
                </a:moveTo>
                <a:lnTo>
                  <a:pt x="21600" y="21600"/>
                </a:lnTo>
              </a:path>
            </a:pathLst>
          </a:custGeom>
          <a:noFill/>
          <a:ln w="38160">
            <a:solidFill>
              <a:srgbClr val="4a7ebb"/>
            </a:solidFill>
            <a:miter/>
            <a:tailEnd len="med" type="arrow" w="med"/>
          </a:ln>
        </p:spPr>
        <p:style>
          <a:lnRef idx="0"/>
          <a:fillRef idx="0"/>
          <a:effectRef idx="0"/>
          <a:fontRef idx="minor"/>
        </p:style>
      </p:sp>
      <p:sp>
        <p:nvSpPr>
          <p:cNvPr id="392" name="CustomShape 33"/>
          <p:cNvSpPr/>
          <p:nvPr/>
        </p:nvSpPr>
        <p:spPr>
          <a:xfrm>
            <a:off x="6568200" y="3083760"/>
            <a:ext cx="474120" cy="299520"/>
          </a:xfrm>
          <a:custGeom>
            <a:avLst/>
            <a:gdLst/>
            <a:ahLst/>
            <a:rect l="l" t="t" r="r" b="b"/>
            <a:pathLst>
              <a:path w="21600" h="21600">
                <a:moveTo>
                  <a:pt x="0" y="0"/>
                </a:moveTo>
                <a:lnTo>
                  <a:pt x="21600" y="21600"/>
                </a:lnTo>
              </a:path>
            </a:pathLst>
          </a:custGeom>
          <a:noFill/>
          <a:ln w="38160">
            <a:solidFill>
              <a:srgbClr val="4a7ebb"/>
            </a:solidFill>
            <a:miter/>
            <a:tailEnd len="med" type="arrow" w="med"/>
          </a:ln>
        </p:spPr>
        <p:style>
          <a:lnRef idx="0"/>
          <a:fillRef idx="0"/>
          <a:effectRef idx="0"/>
          <a:fontRef idx="minor"/>
        </p:style>
      </p:sp>
      <p:sp>
        <p:nvSpPr>
          <p:cNvPr id="393" name="CustomShape 34"/>
          <p:cNvSpPr/>
          <p:nvPr/>
        </p:nvSpPr>
        <p:spPr>
          <a:xfrm>
            <a:off x="6176160" y="1501920"/>
            <a:ext cx="1054440" cy="425520"/>
          </a:xfrm>
          <a:prstGeom prst="rect">
            <a:avLst/>
          </a:prstGeom>
          <a:noFill/>
          <a:ln w="25560">
            <a:noFill/>
          </a:ln>
        </p:spPr>
        <p:style>
          <a:lnRef idx="0"/>
          <a:fillRef idx="0"/>
          <a:effectRef idx="0"/>
          <a:fontRef idx="minor"/>
        </p:style>
        <p:txBody>
          <a:bodyPr lIns="90000" rIns="90000" tIns="45000" bIns="45000" anchor="ctr">
            <a:noAutofit/>
          </a:bodyPr>
          <a:p>
            <a:pPr algn="ctr">
              <a:lnSpc>
                <a:spcPct val="100000"/>
              </a:lnSpc>
              <a:buNone/>
              <a:tabLst>
                <a:tab algn="l" pos="408240"/>
              </a:tabLst>
            </a:pPr>
            <a:r>
              <a:rPr b="0" lang="fr-FR" sz="1200" spc="-1" strike="noStrike">
                <a:solidFill>
                  <a:srgbClr val="3a1b0b"/>
                </a:solidFill>
                <a:latin typeface="Calibri"/>
                <a:ea typeface="DejaVu Sans"/>
              </a:rPr>
              <a:t>Passif sensor</a:t>
            </a:r>
            <a:endParaRPr b="0" lang="en-US" sz="1200" spc="-1" strike="noStrike">
              <a:latin typeface="Arial"/>
            </a:endParaRPr>
          </a:p>
        </p:txBody>
      </p:sp>
      <p:sp>
        <p:nvSpPr>
          <p:cNvPr id="394" name="CustomShape 35"/>
          <p:cNvSpPr/>
          <p:nvPr/>
        </p:nvSpPr>
        <p:spPr>
          <a:xfrm flipV="1" rot="16200000">
            <a:off x="6582600" y="1551960"/>
            <a:ext cx="182520" cy="360"/>
          </a:xfrm>
          <a:custGeom>
            <a:avLst/>
            <a:gdLst/>
            <a:ahLst/>
            <a:rect l="l" t="t" r="r" b="b"/>
            <a:pathLst>
              <a:path w="21600" h="21600">
                <a:moveTo>
                  <a:pt x="0" y="0"/>
                </a:moveTo>
                <a:lnTo>
                  <a:pt x="21600" y="21600"/>
                </a:lnTo>
              </a:path>
            </a:pathLst>
          </a:custGeom>
          <a:noFill/>
          <a:ln w="38160">
            <a:solidFill>
              <a:srgbClr val="4a7ebb"/>
            </a:solidFill>
            <a:miter/>
            <a:tailEnd len="med" type="arrow" w="med"/>
          </a:ln>
        </p:spPr>
        <p:style>
          <a:lnRef idx="0"/>
          <a:fillRef idx="0"/>
          <a:effectRef idx="0"/>
          <a:fontRef idx="minor"/>
        </p:style>
      </p:sp>
      <p:pic>
        <p:nvPicPr>
          <p:cNvPr id="395" name="Image 49_ 2" descr=""/>
          <p:cNvPicPr/>
          <p:nvPr/>
        </p:nvPicPr>
        <p:blipFill>
          <a:blip r:embed="rId8"/>
          <a:stretch/>
        </p:blipFill>
        <p:spPr>
          <a:xfrm>
            <a:off x="91800" y="676440"/>
            <a:ext cx="1807200" cy="1698480"/>
          </a:xfrm>
          <a:prstGeom prst="rect">
            <a:avLst/>
          </a:prstGeom>
          <a:ln w="0">
            <a:noFill/>
          </a:ln>
        </p:spPr>
      </p:pic>
      <p:sp>
        <p:nvSpPr>
          <p:cNvPr id="396" name="CustomShape 36"/>
          <p:cNvSpPr/>
          <p:nvPr/>
        </p:nvSpPr>
        <p:spPr>
          <a:xfrm>
            <a:off x="-37440" y="2457360"/>
            <a:ext cx="3506040" cy="1256760"/>
          </a:xfrm>
          <a:prstGeom prst="rect">
            <a:avLst/>
          </a:prstGeom>
          <a:blipFill rotWithShape="0">
            <a:blip r:embed="rId9"/>
            <a:srcRect/>
            <a:stretch/>
          </a:blipFill>
          <a:ln w="0">
            <a:noFill/>
          </a:ln>
        </p:spPr>
        <p:style>
          <a:lnRef idx="0"/>
          <a:fillRef idx="0"/>
          <a:effectRef idx="0"/>
          <a:fontRef idx="minor"/>
        </p:style>
      </p:sp>
      <p:sp>
        <p:nvSpPr>
          <p:cNvPr id="397" name="CustomShape 37"/>
          <p:cNvSpPr/>
          <p:nvPr/>
        </p:nvSpPr>
        <p:spPr>
          <a:xfrm>
            <a:off x="19800" y="727200"/>
            <a:ext cx="1898640" cy="414360"/>
          </a:xfrm>
          <a:prstGeom prst="rect">
            <a:avLst/>
          </a:prstGeom>
          <a:noFill/>
          <a:ln w="0">
            <a:noFill/>
          </a:ln>
        </p:spPr>
        <p:style>
          <a:lnRef idx="0"/>
          <a:fillRef idx="0"/>
          <a:effectRef idx="0"/>
          <a:fontRef idx="minor"/>
        </p:style>
        <p:txBody>
          <a:bodyPr lIns="80280" rIns="80280" tIns="39960" bIns="39960" anchor="t">
            <a:spAutoFit/>
          </a:bodyPr>
          <a:p>
            <a:pPr>
              <a:lnSpc>
                <a:spcPct val="100000"/>
              </a:lnSpc>
              <a:buNone/>
              <a:tabLst>
                <a:tab algn="l" pos="408240"/>
              </a:tabLst>
            </a:pPr>
            <a:r>
              <a:rPr b="1" lang="en-GB" sz="1100" spc="-1" strike="noStrike">
                <a:solidFill>
                  <a:srgbClr val="3a1b0b"/>
                </a:solidFill>
                <a:latin typeface="Calibri"/>
                <a:ea typeface="DejaVu Sans"/>
              </a:rPr>
              <a:t>BAM (Bêta Attenuation Monitor)</a:t>
            </a:r>
            <a:endParaRPr b="0" lang="en-US" sz="1100" spc="-1" strike="noStrike">
              <a:latin typeface="Arial"/>
            </a:endParaRPr>
          </a:p>
        </p:txBody>
      </p:sp>
      <p:sp>
        <p:nvSpPr>
          <p:cNvPr id="398" name="CustomShape 38"/>
          <p:cNvSpPr/>
          <p:nvPr/>
        </p:nvSpPr>
        <p:spPr>
          <a:xfrm>
            <a:off x="2511360" y="2981880"/>
            <a:ext cx="530280" cy="207720"/>
          </a:xfrm>
          <a:prstGeom prst="rect">
            <a:avLst/>
          </a:prstGeom>
          <a:solidFill>
            <a:srgbClr val="4f81bd"/>
          </a:solidFill>
          <a:ln w="25560">
            <a:solidFill>
              <a:srgbClr val="3a5f8b"/>
            </a:solidFill>
            <a:miter/>
          </a:ln>
        </p:spPr>
        <p:style>
          <a:lnRef idx="0"/>
          <a:fillRef idx="0"/>
          <a:effectRef idx="0"/>
          <a:fontRef idx="minor"/>
        </p:style>
        <p:txBody>
          <a:bodyPr lIns="90000" rIns="90000" tIns="45000" bIns="45000" anchor="ctr">
            <a:noAutofit/>
          </a:bodyPr>
          <a:p>
            <a:pPr algn="ctr">
              <a:lnSpc>
                <a:spcPct val="100000"/>
              </a:lnSpc>
              <a:buNone/>
              <a:tabLst>
                <a:tab algn="l" pos="408240"/>
              </a:tabLst>
            </a:pPr>
            <a:r>
              <a:rPr b="0" lang="fr-FR" sz="1400" spc="-1" strike="noStrike">
                <a:solidFill>
                  <a:srgbClr val="ffffff"/>
                </a:solidFill>
                <a:latin typeface="Calibri"/>
                <a:ea typeface="DejaVu Sans"/>
              </a:rPr>
              <a:t>BC</a:t>
            </a:r>
            <a:endParaRPr b="0" lang="en-US" sz="1400" spc="-1" strike="noStrike">
              <a:latin typeface="Arial"/>
            </a:endParaRPr>
          </a:p>
        </p:txBody>
      </p:sp>
      <p:sp>
        <p:nvSpPr>
          <p:cNvPr id="399" name="CustomShape 39"/>
          <p:cNvSpPr/>
          <p:nvPr/>
        </p:nvSpPr>
        <p:spPr>
          <a:xfrm>
            <a:off x="1668240" y="2998080"/>
            <a:ext cx="490320" cy="231840"/>
          </a:xfrm>
          <a:prstGeom prst="rect">
            <a:avLst/>
          </a:prstGeom>
          <a:solidFill>
            <a:srgbClr val="4f81bd"/>
          </a:solidFill>
          <a:ln w="25560">
            <a:solidFill>
              <a:srgbClr val="3a5f8b"/>
            </a:solidFill>
            <a:miter/>
          </a:ln>
        </p:spPr>
        <p:style>
          <a:lnRef idx="0"/>
          <a:fillRef idx="0"/>
          <a:effectRef idx="0"/>
          <a:fontRef idx="minor"/>
        </p:style>
        <p:txBody>
          <a:bodyPr lIns="90000" rIns="90000" tIns="45000" bIns="45000" anchor="ctr">
            <a:noAutofit/>
          </a:bodyPr>
          <a:p>
            <a:pPr algn="ctr">
              <a:lnSpc>
                <a:spcPct val="100000"/>
              </a:lnSpc>
              <a:buNone/>
              <a:tabLst>
                <a:tab algn="l" pos="408240"/>
              </a:tabLst>
            </a:pPr>
            <a:r>
              <a:rPr b="0" lang="fr-FR" sz="1400" spc="-1" strike="noStrike">
                <a:solidFill>
                  <a:srgbClr val="ffffff"/>
                </a:solidFill>
                <a:latin typeface="Calibri"/>
                <a:ea typeface="DejaVu Sans"/>
              </a:rPr>
              <a:t>O3</a:t>
            </a:r>
            <a:endParaRPr b="0" lang="en-US" sz="1400" spc="-1" strike="noStrike">
              <a:latin typeface="Arial"/>
            </a:endParaRPr>
          </a:p>
        </p:txBody>
      </p:sp>
      <p:sp>
        <p:nvSpPr>
          <p:cNvPr id="400" name="CustomShape 40"/>
          <p:cNvSpPr/>
          <p:nvPr/>
        </p:nvSpPr>
        <p:spPr>
          <a:xfrm>
            <a:off x="7363440" y="630720"/>
            <a:ext cx="1490040" cy="223920"/>
          </a:xfrm>
          <a:prstGeom prst="rect">
            <a:avLst/>
          </a:prstGeom>
          <a:noFill/>
          <a:ln w="25560">
            <a:solidFill>
              <a:srgbClr val="3a5f8b"/>
            </a:solidFill>
            <a:miter/>
          </a:ln>
        </p:spPr>
        <p:style>
          <a:lnRef idx="0"/>
          <a:fillRef idx="0"/>
          <a:effectRef idx="0"/>
          <a:fontRef idx="minor"/>
        </p:style>
        <p:txBody>
          <a:bodyPr lIns="90000" rIns="90000" tIns="45000" bIns="45000" anchor="ctr">
            <a:noAutofit/>
          </a:bodyPr>
          <a:p>
            <a:pPr algn="ctr">
              <a:lnSpc>
                <a:spcPct val="100000"/>
              </a:lnSpc>
              <a:buNone/>
              <a:tabLst>
                <a:tab algn="l" pos="408240"/>
              </a:tabLst>
            </a:pPr>
            <a:r>
              <a:rPr b="1" lang="fr-FR" sz="1400" spc="-1" strike="noStrike">
                <a:solidFill>
                  <a:srgbClr val="000000"/>
                </a:solidFill>
                <a:latin typeface="Calibri"/>
                <a:ea typeface="DejaVu Sans"/>
              </a:rPr>
              <a:t>Rain sampler</a:t>
            </a:r>
            <a:endParaRPr b="0" lang="en-US" sz="1400" spc="-1" strike="noStrike">
              <a:latin typeface="Arial"/>
            </a:endParaRPr>
          </a:p>
        </p:txBody>
      </p:sp>
      <p:sp>
        <p:nvSpPr>
          <p:cNvPr id="401" name="CustomShape 41"/>
          <p:cNvSpPr/>
          <p:nvPr/>
        </p:nvSpPr>
        <p:spPr>
          <a:xfrm>
            <a:off x="2285280" y="540000"/>
            <a:ext cx="1962000" cy="320760"/>
          </a:xfrm>
          <a:prstGeom prst="rect">
            <a:avLst/>
          </a:prstGeom>
          <a:solidFill>
            <a:srgbClr val="ffffff"/>
          </a:solidFill>
          <a:ln w="25560">
            <a:solidFill>
              <a:srgbClr val="3a5f8b"/>
            </a:solidFill>
            <a:miter/>
          </a:ln>
        </p:spPr>
        <p:style>
          <a:lnRef idx="0"/>
          <a:fillRef idx="0"/>
          <a:effectRef idx="0"/>
          <a:fontRef idx="minor"/>
        </p:style>
        <p:txBody>
          <a:bodyPr lIns="90000" rIns="90000" tIns="45000" bIns="45000" anchor="ctr">
            <a:noAutofit/>
          </a:bodyPr>
          <a:p>
            <a:pPr algn="ctr">
              <a:lnSpc>
                <a:spcPct val="100000"/>
              </a:lnSpc>
              <a:buNone/>
              <a:tabLst>
                <a:tab algn="l" pos="408240"/>
              </a:tabLst>
            </a:pPr>
            <a:r>
              <a:rPr b="0" lang="fr-FR" sz="1200" spc="-1" strike="noStrike">
                <a:solidFill>
                  <a:srgbClr val="3a1b0b"/>
                </a:solidFill>
                <a:latin typeface="Calibri"/>
                <a:ea typeface="DejaVu Sans"/>
              </a:rPr>
              <a:t>Aerosol sampler</a:t>
            </a:r>
            <a:endParaRPr b="0" lang="en-US" sz="1200" spc="-1" strike="noStrike">
              <a:latin typeface="Arial"/>
            </a:endParaRPr>
          </a:p>
          <a:p>
            <a:pPr algn="ctr">
              <a:lnSpc>
                <a:spcPct val="100000"/>
              </a:lnSpc>
              <a:buNone/>
              <a:tabLst>
                <a:tab algn="l" pos="408240"/>
              </a:tabLst>
            </a:pPr>
            <a:r>
              <a:rPr b="0" lang="fr-FR" sz="1200" spc="-1" strike="noStrike">
                <a:solidFill>
                  <a:srgbClr val="3a1b0b"/>
                </a:solidFill>
                <a:latin typeface="Calibri"/>
                <a:ea typeface="DejaVu Sans"/>
              </a:rPr>
              <a:t>PM10, PM2.5</a:t>
            </a:r>
            <a:endParaRPr b="0" lang="en-US" sz="1200" spc="-1" strike="noStrike">
              <a:latin typeface="Arial"/>
            </a:endParaRPr>
          </a:p>
        </p:txBody>
      </p:sp>
      <p:sp>
        <p:nvSpPr>
          <p:cNvPr id="402" name="TextShape 3"/>
          <p:cNvSpPr/>
          <p:nvPr/>
        </p:nvSpPr>
        <p:spPr>
          <a:xfrm>
            <a:off x="72000" y="-33120"/>
            <a:ext cx="9757440" cy="827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tabLst>
                <a:tab algn="l" pos="408240"/>
              </a:tabLst>
            </a:pPr>
            <a:r>
              <a:rPr b="1" lang="en-US" sz="2600" spc="-1" strike="noStrike">
                <a:solidFill>
                  <a:srgbClr val="000000"/>
                </a:solidFill>
                <a:latin typeface="Arial"/>
                <a:ea typeface="DejaVu Sans"/>
              </a:rPr>
              <a:t>LASMES/UFHB contribution to AQ observations in Africa</a:t>
            </a:r>
            <a:endParaRPr b="0" lang="en-US" sz="2600" spc="-1" strike="noStrike">
              <a:latin typeface="Arial"/>
            </a:endParaRPr>
          </a:p>
        </p:txBody>
      </p:sp>
      <p:sp>
        <p:nvSpPr>
          <p:cNvPr id="403" name="TextShape 13"/>
          <p:cNvSpPr/>
          <p:nvPr/>
        </p:nvSpPr>
        <p:spPr>
          <a:xfrm>
            <a:off x="3108240" y="4706640"/>
            <a:ext cx="6634440" cy="9360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tabLst>
                <a:tab algn="l" pos="408240"/>
              </a:tabLst>
            </a:pPr>
            <a:r>
              <a:rPr b="0" lang="en-US" sz="1500" spc="-1" strike="noStrike">
                <a:solidFill>
                  <a:srgbClr val="000000"/>
                </a:solidFill>
                <a:latin typeface="Arial"/>
                <a:ea typeface="DejaVu Sans"/>
              </a:rPr>
              <a:t>Aerosols (PM1, PM2.5, PM5 and PM10); </a:t>
            </a:r>
            <a:endParaRPr b="0" lang="en-US" sz="1500" spc="-1" strike="noStrike">
              <a:latin typeface="Arial"/>
            </a:endParaRPr>
          </a:p>
          <a:p>
            <a:pPr marL="216000" indent="-216000" algn="just">
              <a:lnSpc>
                <a:spcPct val="100000"/>
              </a:lnSpc>
              <a:buClr>
                <a:srgbClr val="000000"/>
              </a:buClr>
              <a:buSzPct val="45000"/>
              <a:buFont typeface="Wingdings" charset="2"/>
              <a:buChar char=""/>
              <a:tabLst>
                <a:tab algn="l" pos="408240"/>
              </a:tabLst>
            </a:pPr>
            <a:r>
              <a:rPr b="0" lang="en-US" sz="1500" spc="-1" strike="noStrike">
                <a:solidFill>
                  <a:srgbClr val="000000"/>
                </a:solidFill>
                <a:latin typeface="Arial"/>
                <a:ea typeface="DejaVu Sans"/>
              </a:rPr>
              <a:t>Gaseous pollutants (O3, NO2, HNO3, NH3, SO2 ); </a:t>
            </a:r>
            <a:endParaRPr b="0" lang="en-US" sz="1500" spc="-1" strike="noStrike">
              <a:latin typeface="Arial"/>
            </a:endParaRPr>
          </a:p>
          <a:p>
            <a:pPr marL="216000" indent="-216000" algn="just">
              <a:lnSpc>
                <a:spcPct val="100000"/>
              </a:lnSpc>
              <a:buClr>
                <a:srgbClr val="000000"/>
              </a:buClr>
              <a:buSzPct val="45000"/>
              <a:buFont typeface="Wingdings" charset="2"/>
              <a:buChar char=""/>
              <a:tabLst>
                <a:tab algn="l" pos="408240"/>
              </a:tabLst>
            </a:pPr>
            <a:r>
              <a:rPr b="0" lang="en-US" sz="1500" spc="-1" strike="noStrike">
                <a:solidFill>
                  <a:srgbClr val="000000"/>
                </a:solidFill>
                <a:latin typeface="Arial"/>
                <a:ea typeface="DejaVu Sans"/>
              </a:rPr>
              <a:t>Rainfall composition monitoring (pH, cond, organic and inorganic ions)</a:t>
            </a:r>
            <a:endParaRPr b="0" lang="en-US" sz="1500" spc="-1" strike="noStrike">
              <a:latin typeface="Arial"/>
            </a:endParaRPr>
          </a:p>
        </p:txBody>
      </p:sp>
      <p:pic>
        <p:nvPicPr>
          <p:cNvPr id="404" name="" descr=""/>
          <p:cNvPicPr/>
          <p:nvPr/>
        </p:nvPicPr>
        <p:blipFill>
          <a:blip r:embed="rId10"/>
          <a:stretch/>
        </p:blipFill>
        <p:spPr>
          <a:xfrm>
            <a:off x="7909920" y="3016080"/>
            <a:ext cx="1010520" cy="1187640"/>
          </a:xfrm>
          <a:prstGeom prst="rect">
            <a:avLst/>
          </a:prstGeom>
          <a:ln w="0">
            <a:noFill/>
          </a:ln>
        </p:spPr>
      </p:pic>
      <p:sp>
        <p:nvSpPr>
          <p:cNvPr id="405" name="TextShape 14"/>
          <p:cNvSpPr/>
          <p:nvPr/>
        </p:nvSpPr>
        <p:spPr>
          <a:xfrm>
            <a:off x="8200800" y="2742480"/>
            <a:ext cx="1562040" cy="289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tabLst>
                <a:tab algn="l" pos="408240"/>
              </a:tabLst>
            </a:pPr>
            <a:r>
              <a:rPr b="0" lang="en-US" sz="1400" spc="-1" strike="noStrike">
                <a:solidFill>
                  <a:srgbClr val="000000"/>
                </a:solidFill>
                <a:latin typeface="Arial"/>
                <a:ea typeface="DejaVu Sans"/>
              </a:rPr>
              <a:t>Low cost sensors</a:t>
            </a:r>
            <a:endParaRPr b="0" lang="en-US" sz="1400" spc="-1" strike="noStrike">
              <a:latin typeface="Arial"/>
            </a:endParaRPr>
          </a:p>
        </p:txBody>
      </p:sp>
      <p:pic>
        <p:nvPicPr>
          <p:cNvPr id="406" name="" descr=""/>
          <p:cNvPicPr/>
          <p:nvPr/>
        </p:nvPicPr>
        <p:blipFill>
          <a:blip r:embed="rId11"/>
          <a:stretch/>
        </p:blipFill>
        <p:spPr>
          <a:xfrm>
            <a:off x="8998920" y="3031920"/>
            <a:ext cx="874080" cy="11718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TextShape 28"/>
          <p:cNvSpPr/>
          <p:nvPr/>
        </p:nvSpPr>
        <p:spPr>
          <a:xfrm>
            <a:off x="1151640" y="81720"/>
            <a:ext cx="7267320" cy="75672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4400" spc="-1" strike="noStrike">
                <a:solidFill>
                  <a:srgbClr val="000000"/>
                </a:solidFill>
                <a:latin typeface="Arial"/>
                <a:ea typeface="DejaVu Sans"/>
              </a:rPr>
              <a:t>Building emission inventories</a:t>
            </a:r>
            <a:endParaRPr b="0" lang="en-US" sz="4400" spc="-1" strike="noStrike">
              <a:latin typeface="Arial"/>
            </a:endParaRPr>
          </a:p>
        </p:txBody>
      </p:sp>
      <p:sp>
        <p:nvSpPr>
          <p:cNvPr id="408" name="TextShape 29"/>
          <p:cNvSpPr/>
          <p:nvPr/>
        </p:nvSpPr>
        <p:spPr>
          <a:xfrm>
            <a:off x="5394240" y="1279800"/>
            <a:ext cx="4570920" cy="18277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US" sz="1800" spc="-1" strike="noStrike">
                <a:solidFill>
                  <a:srgbClr val="000000"/>
                </a:solidFill>
                <a:latin typeface="Arial"/>
                <a:ea typeface="DejaVu Sans"/>
              </a:rPr>
              <a:t>Regional and global emission inventories </a:t>
            </a:r>
            <a:endParaRPr b="0" lang="en-US" sz="1800" spc="-1" strike="noStrike">
              <a:latin typeface="Arial"/>
            </a:endParaRPr>
          </a:p>
          <a:p>
            <a:pPr marL="216000" indent="-216000" algn="just">
              <a:lnSpc>
                <a:spcPct val="100000"/>
              </a:lnSpc>
              <a:buClr>
                <a:srgbClr val="000000"/>
              </a:buClr>
              <a:buSzPct val="45000"/>
              <a:buFont typeface="Wingdings" charset="2"/>
              <a:buChar char=""/>
            </a:pPr>
            <a:r>
              <a:rPr b="0" lang="en-US" sz="1800" spc="-1" strike="noStrike">
                <a:solidFill>
                  <a:srgbClr val="000000"/>
                </a:solidFill>
                <a:latin typeface="Arial"/>
                <a:ea typeface="DejaVu Sans"/>
              </a:rPr>
              <a:t> </a:t>
            </a:r>
            <a:endParaRPr b="0" lang="en-US" sz="1800" spc="-1" strike="noStrike">
              <a:latin typeface="Arial"/>
            </a:endParaRPr>
          </a:p>
          <a:p>
            <a:pPr marL="216000" indent="-216000" algn="just">
              <a:lnSpc>
                <a:spcPct val="100000"/>
              </a:lnSpc>
              <a:buClr>
                <a:srgbClr val="000000"/>
              </a:buClr>
              <a:buSzPct val="45000"/>
              <a:buFont typeface="Wingdings" charset="2"/>
              <a:buChar char=""/>
            </a:pPr>
            <a:r>
              <a:rPr b="0" lang="en-US" sz="1800" spc="-1" strike="noStrike">
                <a:solidFill>
                  <a:srgbClr val="000000"/>
                </a:solidFill>
                <a:latin typeface="Arial"/>
                <a:ea typeface="DejaVu Sans"/>
              </a:rPr>
              <a:t>local emission inventories</a:t>
            </a:r>
            <a:endParaRPr b="0" lang="en-US" sz="1800" spc="-1" strike="noStrike">
              <a:latin typeface="Arial"/>
            </a:endParaRPr>
          </a:p>
          <a:p>
            <a:pPr algn="just">
              <a:lnSpc>
                <a:spcPct val="100000"/>
              </a:lnSpc>
              <a:buNone/>
            </a:pPr>
            <a:endParaRPr b="0" lang="en-US" sz="1800" spc="-1" strike="noStrike">
              <a:latin typeface="Arial"/>
            </a:endParaRPr>
          </a:p>
          <a:p>
            <a:pPr marL="216000" indent="-216000" algn="just">
              <a:lnSpc>
                <a:spcPct val="100000"/>
              </a:lnSpc>
              <a:buClr>
                <a:srgbClr val="000000"/>
              </a:buClr>
              <a:buSzPct val="45000"/>
              <a:buFont typeface="Wingdings" charset="2"/>
              <a:buChar char=""/>
            </a:pPr>
            <a:r>
              <a:rPr b="0" lang="en-US" sz="1800" spc="-1" strike="noStrike">
                <a:solidFill>
                  <a:srgbClr val="000000"/>
                </a:solidFill>
                <a:latin typeface="Arial"/>
                <a:ea typeface="DejaVu Sans"/>
              </a:rPr>
              <a:t>Development of EFs</a:t>
            </a:r>
            <a:endParaRPr b="0" lang="en-US" sz="1800" spc="-1" strike="noStrike">
              <a:latin typeface="Arial"/>
            </a:endParaRPr>
          </a:p>
        </p:txBody>
      </p:sp>
      <p:pic>
        <p:nvPicPr>
          <p:cNvPr id="409" name="" descr=""/>
          <p:cNvPicPr/>
          <p:nvPr/>
        </p:nvPicPr>
        <p:blipFill>
          <a:blip r:embed="rId1"/>
          <a:stretch/>
        </p:blipFill>
        <p:spPr>
          <a:xfrm>
            <a:off x="273960" y="759240"/>
            <a:ext cx="4662360" cy="2182680"/>
          </a:xfrm>
          <a:prstGeom prst="rect">
            <a:avLst/>
          </a:prstGeom>
          <a:ln w="0">
            <a:noFill/>
          </a:ln>
        </p:spPr>
      </p:pic>
      <p:pic>
        <p:nvPicPr>
          <p:cNvPr id="410" name="" descr=""/>
          <p:cNvPicPr/>
          <p:nvPr/>
        </p:nvPicPr>
        <p:blipFill>
          <a:blip r:embed="rId2"/>
          <a:srcRect l="7280" t="14037" r="0" b="12219"/>
          <a:stretch/>
        </p:blipFill>
        <p:spPr>
          <a:xfrm>
            <a:off x="320040" y="3552120"/>
            <a:ext cx="2604600" cy="1553040"/>
          </a:xfrm>
          <a:prstGeom prst="rect">
            <a:avLst/>
          </a:prstGeom>
          <a:ln w="0">
            <a:noFill/>
          </a:ln>
        </p:spPr>
      </p:pic>
      <p:sp>
        <p:nvSpPr>
          <p:cNvPr id="411" name="TextShape 30"/>
          <p:cNvSpPr/>
          <p:nvPr/>
        </p:nvSpPr>
        <p:spPr>
          <a:xfrm>
            <a:off x="614520" y="2917800"/>
            <a:ext cx="3747960" cy="373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000" spc="-1" strike="noStrike">
                <a:solidFill>
                  <a:srgbClr val="000000"/>
                </a:solidFill>
                <a:latin typeface="Arial"/>
                <a:ea typeface="DejaVu Sans"/>
              </a:rPr>
              <a:t>Spatial distribution of Anthropogenic BC and NOX in Africa in 2015 (Keita et al., 2021) </a:t>
            </a:r>
            <a:endParaRPr b="0" lang="en-US" sz="1000" spc="-1" strike="noStrike">
              <a:latin typeface="Arial"/>
            </a:endParaRPr>
          </a:p>
        </p:txBody>
      </p:sp>
      <p:sp>
        <p:nvSpPr>
          <p:cNvPr id="412" name="TextShape 31"/>
          <p:cNvSpPr/>
          <p:nvPr/>
        </p:nvSpPr>
        <p:spPr>
          <a:xfrm>
            <a:off x="883440" y="3062520"/>
            <a:ext cx="180000" cy="426600"/>
          </a:xfrm>
          <a:prstGeom prst="rect">
            <a:avLst/>
          </a:prstGeom>
          <a:noFill/>
          <a:ln w="0">
            <a:noFill/>
          </a:ln>
        </p:spPr>
        <p:style>
          <a:lnRef idx="0"/>
          <a:fillRef idx="0"/>
          <a:effectRef idx="0"/>
          <a:fontRef idx="minor"/>
        </p:style>
      </p:sp>
      <p:sp>
        <p:nvSpPr>
          <p:cNvPr id="413" name="TextShape 32"/>
          <p:cNvSpPr/>
          <p:nvPr/>
        </p:nvSpPr>
        <p:spPr>
          <a:xfrm>
            <a:off x="182520" y="5106240"/>
            <a:ext cx="2925000" cy="556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100" spc="-1" strike="noStrike">
                <a:solidFill>
                  <a:srgbClr val="000000"/>
                </a:solidFill>
                <a:latin typeface="Arial"/>
                <a:ea typeface="DejaVu Sans"/>
              </a:rPr>
              <a:t>Spatial distribution of Biomass burning mean BC over West Africa  between 2001- 2012 (N’datchoh et al. In preparation)</a:t>
            </a:r>
            <a:endParaRPr b="0" lang="en-US" sz="1100" spc="-1" strike="noStrike">
              <a:latin typeface="Arial"/>
            </a:endParaRPr>
          </a:p>
        </p:txBody>
      </p:sp>
      <p:pic>
        <p:nvPicPr>
          <p:cNvPr id="414" name="" descr=""/>
          <p:cNvPicPr/>
          <p:nvPr/>
        </p:nvPicPr>
        <p:blipFill>
          <a:blip r:embed="rId3"/>
          <a:stretch/>
        </p:blipFill>
        <p:spPr>
          <a:xfrm>
            <a:off x="3368880" y="3382560"/>
            <a:ext cx="3487680" cy="1736280"/>
          </a:xfrm>
          <a:prstGeom prst="rect">
            <a:avLst/>
          </a:prstGeom>
          <a:ln w="0">
            <a:noFill/>
          </a:ln>
        </p:spPr>
      </p:pic>
      <p:sp>
        <p:nvSpPr>
          <p:cNvPr id="415" name="TextShape 33"/>
          <p:cNvSpPr/>
          <p:nvPr/>
        </p:nvSpPr>
        <p:spPr>
          <a:xfrm>
            <a:off x="3657240" y="5119920"/>
            <a:ext cx="2742120" cy="515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000" spc="-1" strike="noStrike">
                <a:solidFill>
                  <a:srgbClr val="000000"/>
                </a:solidFill>
                <a:latin typeface="Arial"/>
                <a:ea typeface="DejaVu Sans"/>
              </a:rPr>
              <a:t>Traffic emission contribution by vehicle types in Yopougon (Abidjan) in 2016 (Doumbia et al., 2021).</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TextShape 20"/>
          <p:cNvSpPr/>
          <p:nvPr/>
        </p:nvSpPr>
        <p:spPr>
          <a:xfrm>
            <a:off x="503640" y="73800"/>
            <a:ext cx="9069840" cy="12495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4400" spc="-1" strike="noStrike">
                <a:solidFill>
                  <a:srgbClr val="000000"/>
                </a:solidFill>
                <a:latin typeface="Arial"/>
                <a:ea typeface="DejaVu Sans"/>
              </a:rPr>
              <a:t>Modeling and AQ impacts (health and ecosystem)</a:t>
            </a:r>
            <a:endParaRPr b="0" lang="en-US" sz="4400" spc="-1" strike="noStrike">
              <a:latin typeface="Arial"/>
            </a:endParaRPr>
          </a:p>
        </p:txBody>
      </p:sp>
      <p:sp>
        <p:nvSpPr>
          <p:cNvPr id="417" name="TextShape 21"/>
          <p:cNvSpPr/>
          <p:nvPr/>
        </p:nvSpPr>
        <p:spPr>
          <a:xfrm>
            <a:off x="5211360" y="1429560"/>
            <a:ext cx="4753800" cy="13100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US" sz="1800" spc="-1" strike="noStrike">
                <a:solidFill>
                  <a:srgbClr val="000000"/>
                </a:solidFill>
                <a:latin typeface="Arial"/>
                <a:ea typeface="DejaVu Sans"/>
              </a:rPr>
              <a:t>Chemical composition of the atmosphere</a:t>
            </a:r>
            <a:endParaRPr b="0" lang="en-US" sz="1800" spc="-1" strike="noStrike">
              <a:latin typeface="Arial"/>
            </a:endParaRPr>
          </a:p>
          <a:p>
            <a:pPr algn="just">
              <a:lnSpc>
                <a:spcPct val="100000"/>
              </a:lnSpc>
              <a:buNone/>
            </a:pPr>
            <a:endParaRPr b="0" lang="en-US" sz="1800" spc="-1" strike="noStrike">
              <a:latin typeface="Arial"/>
            </a:endParaRPr>
          </a:p>
          <a:p>
            <a:pPr marL="216000" indent="-216000" algn="just">
              <a:lnSpc>
                <a:spcPct val="100000"/>
              </a:lnSpc>
              <a:buClr>
                <a:srgbClr val="000000"/>
              </a:buClr>
              <a:buSzPct val="45000"/>
              <a:buFont typeface="Wingdings" charset="2"/>
              <a:buChar char=""/>
            </a:pPr>
            <a:r>
              <a:rPr b="0" lang="fr-FR" sz="1600" spc="-1" strike="noStrike">
                <a:solidFill>
                  <a:srgbClr val="58012c"/>
                </a:solidFill>
                <a:latin typeface="Roboto"/>
                <a:ea typeface="Roboto"/>
              </a:rPr>
              <a:t>Baseline and mitigation scenarios for climate, Human health and ecosystem impacts </a:t>
            </a:r>
            <a:endParaRPr b="0" lang="en-US" sz="1600" spc="-1" strike="noStrike">
              <a:latin typeface="Arial"/>
            </a:endParaRPr>
          </a:p>
          <a:p>
            <a:pPr algn="just">
              <a:lnSpc>
                <a:spcPct val="100000"/>
              </a:lnSpc>
              <a:buNone/>
            </a:pPr>
            <a:endParaRPr b="0" lang="en-US" sz="1600" spc="-1" strike="noStrike">
              <a:latin typeface="Arial"/>
            </a:endParaRPr>
          </a:p>
        </p:txBody>
      </p:sp>
      <p:pic>
        <p:nvPicPr>
          <p:cNvPr id="418" name="" descr=""/>
          <p:cNvPicPr/>
          <p:nvPr/>
        </p:nvPicPr>
        <p:blipFill>
          <a:blip r:embed="rId1"/>
          <a:stretch/>
        </p:blipFill>
        <p:spPr>
          <a:xfrm>
            <a:off x="149400" y="1240920"/>
            <a:ext cx="4938120" cy="2467800"/>
          </a:xfrm>
          <a:prstGeom prst="rect">
            <a:avLst/>
          </a:prstGeom>
          <a:ln w="0">
            <a:noFill/>
          </a:ln>
        </p:spPr>
      </p:pic>
      <p:pic>
        <p:nvPicPr>
          <p:cNvPr id="419" name="" descr=""/>
          <p:cNvPicPr/>
          <p:nvPr/>
        </p:nvPicPr>
        <p:blipFill>
          <a:blip r:embed="rId2"/>
          <a:stretch/>
        </p:blipFill>
        <p:spPr>
          <a:xfrm>
            <a:off x="5116320" y="3108240"/>
            <a:ext cx="4701600" cy="1644840"/>
          </a:xfrm>
          <a:prstGeom prst="rect">
            <a:avLst/>
          </a:prstGeom>
          <a:ln w="0">
            <a:noFill/>
          </a:ln>
        </p:spPr>
      </p:pic>
      <p:sp>
        <p:nvSpPr>
          <p:cNvPr id="420" name="TextShape 22"/>
          <p:cNvSpPr/>
          <p:nvPr/>
        </p:nvSpPr>
        <p:spPr>
          <a:xfrm>
            <a:off x="5108400" y="4677840"/>
            <a:ext cx="4765320" cy="533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US" sz="1000" spc="-1" strike="noStrike">
                <a:solidFill>
                  <a:srgbClr val="000000"/>
                </a:solidFill>
                <a:latin typeface="NCLWQD+TimesNewRomanPSMT"/>
                <a:ea typeface="NCLWQD+TimesNewRomanPSMT"/>
              </a:rPr>
              <a:t> </a:t>
            </a:r>
            <a:r>
              <a:rPr b="0" lang="en-US" sz="1000" spc="-1" strike="noStrike">
                <a:solidFill>
                  <a:srgbClr val="000000"/>
                </a:solidFill>
                <a:latin typeface="NCLWQD+TimesNewRomanPSMT"/>
                <a:ea typeface="NCLWQD+TimesNewRomanPSMT"/>
              </a:rPr>
              <a:t>Inflammatory risk regional maps due to OC particles (left) and to EC particles (right) for January 2015 and for anthropogenic sources over West Africa.</a:t>
            </a:r>
            <a:endParaRPr b="0" lang="en-US" sz="1000" spc="-1" strike="noStrike">
              <a:latin typeface="Arial"/>
            </a:endParaRPr>
          </a:p>
        </p:txBody>
      </p:sp>
      <p:sp>
        <p:nvSpPr>
          <p:cNvPr id="421" name="TextShape 23"/>
          <p:cNvSpPr/>
          <p:nvPr/>
        </p:nvSpPr>
        <p:spPr>
          <a:xfrm>
            <a:off x="182520" y="3695760"/>
            <a:ext cx="4662360" cy="533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US" sz="1000" spc="-1" strike="noStrike">
                <a:solidFill>
                  <a:srgbClr val="000000"/>
                </a:solidFill>
                <a:latin typeface="NCLWQD+TimesNewRomanPSMT"/>
                <a:ea typeface="NCLWQD+TimesNewRomanPSMT"/>
              </a:rPr>
              <a:t>Spatial distributions of OC, BC and PM2.5 (in </a:t>
            </a:r>
            <a:r>
              <a:rPr b="0" lang="en-US" sz="1000" spc="-1" strike="noStrike">
                <a:solidFill>
                  <a:srgbClr val="000000"/>
                </a:solidFill>
                <a:latin typeface="GWGIXU+TimesNewRomanPSMT"/>
                <a:ea typeface="GWGIXU+TimesNewRomanPSMT"/>
              </a:rPr>
              <a:t>μ</a:t>
            </a:r>
            <a:r>
              <a:rPr b="0" lang="en-US" sz="1000" spc="-1" strike="noStrike">
                <a:solidFill>
                  <a:srgbClr val="000000"/>
                </a:solidFill>
                <a:latin typeface="NCLWQD+TimesNewRomanPSMT"/>
                <a:ea typeface="NCLWQD+TimesNewRomanPSMT"/>
              </a:rPr>
              <a:t> g/m</a:t>
            </a:r>
            <a:r>
              <a:rPr b="0" lang="en-US" sz="650" spc="-1" strike="noStrike">
                <a:solidFill>
                  <a:srgbClr val="000000"/>
                </a:solidFill>
                <a:latin typeface="NCLWQD+TimesNewRomanPSMT"/>
                <a:ea typeface="NCLWQD+TimesNewRomanPSMT"/>
              </a:rPr>
              <a:t>3</a:t>
            </a:r>
            <a:r>
              <a:rPr b="0" lang="en-US" sz="1000" spc="-1" strike="noStrike">
                <a:solidFill>
                  <a:srgbClr val="000000"/>
                </a:solidFill>
                <a:latin typeface="NCLWQD+TimesNewRomanPSMT"/>
                <a:ea typeface="NCLWQD+TimesNewRomanPSMT"/>
              </a:rPr>
              <a:t> ) given by RegCM4 modelling in January 2015, for all sources (TOT) and for anthropogenic sources (ANTH).</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5354</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2024-09-19T03:29:34Z</dcterms:created>
  <dc:creator>Evelyne TOURE</dc:creator>
  <dc:description/>
  <dc:language>en-US</dc:language>
  <cp:lastModifiedBy>Evelyne TOURE</cp:lastModifiedBy>
  <dcterms:modified xsi:type="dcterms:W3CDTF">2024-09-24T03:03:49Z</dcterms:modified>
  <cp:revision>14</cp:revision>
  <dc:subject/>
  <dc:title>Blue Curve</dc:title>
</cp:coreProperties>
</file>

<file path=docProps/custom.xml><?xml version="1.0" encoding="utf-8"?>
<Properties xmlns="http://schemas.openxmlformats.org/officeDocument/2006/custom-properties" xmlns:vt="http://schemas.openxmlformats.org/officeDocument/2006/docPropsVTypes"/>
</file>