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557" r:id="rId2"/>
    <p:sldId id="573" r:id="rId3"/>
    <p:sldId id="625" r:id="rId4"/>
    <p:sldId id="626" r:id="rId5"/>
    <p:sldId id="591" r:id="rId6"/>
    <p:sldId id="580" r:id="rId7"/>
    <p:sldId id="581" r:id="rId8"/>
    <p:sldId id="582" r:id="rId9"/>
    <p:sldId id="586" r:id="rId10"/>
    <p:sldId id="629" r:id="rId11"/>
    <p:sldId id="630" r:id="rId12"/>
    <p:sldId id="575" r:id="rId13"/>
    <p:sldId id="632" r:id="rId14"/>
    <p:sldId id="631" r:id="rId15"/>
    <p:sldId id="599" r:id="rId16"/>
    <p:sldId id="562" r:id="rId17"/>
    <p:sldId id="600" r:id="rId18"/>
    <p:sldId id="601" r:id="rId19"/>
    <p:sldId id="634" r:id="rId20"/>
    <p:sldId id="603" r:id="rId21"/>
    <p:sldId id="609" r:id="rId22"/>
    <p:sldId id="610" r:id="rId23"/>
    <p:sldId id="611" r:id="rId24"/>
    <p:sldId id="612" r:id="rId25"/>
    <p:sldId id="613" r:id="rId26"/>
    <p:sldId id="614" r:id="rId27"/>
    <p:sldId id="615" r:id="rId28"/>
    <p:sldId id="616" r:id="rId29"/>
    <p:sldId id="635" r:id="rId30"/>
    <p:sldId id="617" r:id="rId31"/>
    <p:sldId id="636" r:id="rId32"/>
    <p:sldId id="637" r:id="rId33"/>
    <p:sldId id="619" r:id="rId34"/>
    <p:sldId id="620" r:id="rId35"/>
    <p:sldId id="638" r:id="rId36"/>
    <p:sldId id="639" r:id="rId37"/>
    <p:sldId id="56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976" autoAdjust="0"/>
  </p:normalViewPr>
  <p:slideViewPr>
    <p:cSldViewPr snapToGrid="0">
      <p:cViewPr varScale="1">
        <p:scale>
          <a:sx n="41" d="100"/>
          <a:sy n="41" d="100"/>
        </p:scale>
        <p:origin x="54"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Tree>
    <p:extLst>
      <p:ext uri="{BB962C8B-B14F-4D97-AF65-F5344CB8AC3E}">
        <p14:creationId xmlns:p14="http://schemas.microsoft.com/office/powerpoint/2010/main" val="279467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FE3FB-55DF-4D98-90B7-5968A6D8606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BFE3FB-55DF-4D98-90B7-5968A6D86061}"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A17-BAE4-4DB5-8B71-1FC5DD40AA5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FE3FB-55DF-4D98-90B7-5968A6D86061}"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A17-BAE4-4DB5-8B71-1FC5DD40AA5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FE3FB-55DF-4D98-90B7-5968A6D86061}"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FE3FB-55DF-4D98-90B7-5968A6D86061}"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FE3FB-55DF-4D98-90B7-5968A6D86061}"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A17-BAE4-4DB5-8B71-1FC5DD40AA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FE3FB-55DF-4D98-90B7-5968A6D86061}"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A17-BAE4-4DB5-8B71-1FC5DD40AA5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EBFE3FB-55DF-4D98-90B7-5968A6D86061}" type="datetimeFigureOut">
              <a:rPr lang="en-US" smtClean="0"/>
              <a:t>9/19/2024</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C4CFA17-BAE4-4DB5-8B71-1FC5DD40AA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ABD5278-84B1-4E67-A4D2-3B703918346F}"/>
              </a:ext>
            </a:extLst>
          </p:cNvPr>
          <p:cNvGraphicFramePr>
            <a:graphicFrameLocks noGrp="1"/>
          </p:cNvGraphicFramePr>
          <p:nvPr>
            <p:extLst>
              <p:ext uri="{D42A27DB-BD31-4B8C-83A1-F6EECF244321}">
                <p14:modId xmlns:p14="http://schemas.microsoft.com/office/powerpoint/2010/main" val="4282121749"/>
              </p:ext>
            </p:extLst>
          </p:nvPr>
        </p:nvGraphicFramePr>
        <p:xfrm>
          <a:off x="3837297" y="398212"/>
          <a:ext cx="4282250" cy="1184021"/>
        </p:xfrm>
        <a:graphic>
          <a:graphicData uri="http://schemas.openxmlformats.org/drawingml/2006/table">
            <a:tbl>
              <a:tblPr>
                <a:tableStyleId>{2D5ABB26-0587-4C30-8999-92F81FD0307C}</a:tableStyleId>
              </a:tblPr>
              <a:tblGrid>
                <a:gridCol w="4282250">
                  <a:extLst>
                    <a:ext uri="{9D8B030D-6E8A-4147-A177-3AD203B41FA5}">
                      <a16:colId xmlns:a16="http://schemas.microsoft.com/office/drawing/2014/main" val="886527048"/>
                    </a:ext>
                  </a:extLst>
                </a:gridCol>
              </a:tblGrid>
              <a:tr h="729762">
                <a:tc>
                  <a:txBody>
                    <a:bodyPr/>
                    <a:lstStyle/>
                    <a:p>
                      <a:pPr algn="ctr">
                        <a:lnSpc>
                          <a:spcPct val="150000"/>
                        </a:lnSpc>
                      </a:pPr>
                      <a:r>
                        <a:rPr lang="en-US" sz="1800" b="1" kern="1200" dirty="0">
                          <a:solidFill>
                            <a:srgbClr val="C00000"/>
                          </a:solidFill>
                          <a:effectLst/>
                          <a:latin typeface="+mn-lt"/>
                          <a:ea typeface="+mn-ea"/>
                          <a:cs typeface="+mn-cs"/>
                        </a:rPr>
                        <a:t>Arab Republic of Egypt</a:t>
                      </a:r>
                      <a:endParaRPr lang="en-GB" sz="1800" b="1" kern="1200" dirty="0">
                        <a:solidFill>
                          <a:srgbClr val="C00000"/>
                        </a:solidFill>
                        <a:effectLst/>
                        <a:latin typeface="+mn-lt"/>
                        <a:ea typeface="+mn-ea"/>
                        <a:cs typeface="+mn-cs"/>
                      </a:endParaRPr>
                    </a:p>
                    <a:p>
                      <a:pPr algn="ctr">
                        <a:lnSpc>
                          <a:spcPct val="150000"/>
                        </a:lnSpc>
                      </a:pPr>
                      <a:r>
                        <a:rPr lang="en-US" sz="1800" b="1" kern="1200" dirty="0">
                          <a:solidFill>
                            <a:srgbClr val="C00000"/>
                          </a:solidFill>
                          <a:effectLst/>
                          <a:latin typeface="+mn-lt"/>
                          <a:ea typeface="+mn-ea"/>
                          <a:cs typeface="+mn-cs"/>
                        </a:rPr>
                        <a:t>Ministry of Environment</a:t>
                      </a:r>
                      <a:endParaRPr lang="en-GB" sz="1800" b="1" kern="1200" dirty="0">
                        <a:solidFill>
                          <a:srgbClr val="C00000"/>
                        </a:solidFill>
                        <a:effectLst/>
                        <a:latin typeface="+mn-lt"/>
                        <a:ea typeface="+mn-ea"/>
                        <a:cs typeface="+mn-cs"/>
                      </a:endParaRPr>
                    </a:p>
                    <a:p>
                      <a:pPr algn="ctr">
                        <a:lnSpc>
                          <a:spcPct val="150000"/>
                        </a:lnSpc>
                      </a:pPr>
                      <a:r>
                        <a:rPr lang="en-US" sz="1800" b="1" kern="1200" dirty="0">
                          <a:solidFill>
                            <a:srgbClr val="C00000"/>
                          </a:solidFill>
                          <a:effectLst/>
                          <a:latin typeface="+mn-lt"/>
                          <a:ea typeface="+mn-ea"/>
                          <a:cs typeface="+mn-cs"/>
                        </a:rPr>
                        <a:t>Environmental Affairs Agency</a:t>
                      </a:r>
                      <a:endParaRPr lang="en-GB" sz="1800" b="1" kern="1200" dirty="0">
                        <a:solidFill>
                          <a:srgbClr val="C00000"/>
                        </a:solidFill>
                        <a:effectLst/>
                        <a:latin typeface="+mn-lt"/>
                        <a:ea typeface="+mn-ea"/>
                        <a:cs typeface="+mn-cs"/>
                      </a:endParaRPr>
                    </a:p>
                  </a:txBody>
                  <a:tcPr marL="114300" marR="114300" marT="0" marB="0"/>
                </a:tc>
                <a:extLst>
                  <a:ext uri="{0D108BD9-81ED-4DB2-BD59-A6C34878D82A}">
                    <a16:rowId xmlns:a16="http://schemas.microsoft.com/office/drawing/2014/main" val="3150494599"/>
                  </a:ext>
                </a:extLst>
              </a:tr>
            </a:tbl>
          </a:graphicData>
        </a:graphic>
      </p:graphicFrame>
      <p:sp>
        <p:nvSpPr>
          <p:cNvPr id="3" name="Title 1">
            <a:extLst>
              <a:ext uri="{FF2B5EF4-FFF2-40B4-BE49-F238E27FC236}">
                <a16:creationId xmlns:a16="http://schemas.microsoft.com/office/drawing/2014/main" id="{D083658D-0C6D-828E-5DA8-19AFCF2F63F9}"/>
              </a:ext>
            </a:extLst>
          </p:cNvPr>
          <p:cNvSpPr txBox="1">
            <a:spLocks/>
          </p:cNvSpPr>
          <p:nvPr/>
        </p:nvSpPr>
        <p:spPr>
          <a:xfrm>
            <a:off x="603530" y="1955475"/>
            <a:ext cx="9144263" cy="3086099"/>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lnSpc>
                <a:spcPct val="200000"/>
              </a:lnSpc>
              <a:buFont typeface="Georgia" pitchFamily="18" charset="0"/>
              <a:buNone/>
            </a:pPr>
            <a:endParaRPr lang="en-US" sz="3200" dirty="0">
              <a:solidFill>
                <a:schemeClr val="tx1"/>
              </a:solidFill>
              <a:effectLst>
                <a:outerShdw blurRad="38100" dist="38100" dir="2700000" algn="tl">
                  <a:srgbClr val="000000">
                    <a:alpha val="43137"/>
                  </a:srgbClr>
                </a:outerShdw>
              </a:effectLst>
              <a:cs typeface="PT Bold Heading" panose="02010400000000000000" pitchFamily="2" charset="-78"/>
            </a:endParaRPr>
          </a:p>
        </p:txBody>
      </p:sp>
      <p:sp>
        <p:nvSpPr>
          <p:cNvPr id="6" name="Title 1">
            <a:extLst>
              <a:ext uri="{FF2B5EF4-FFF2-40B4-BE49-F238E27FC236}">
                <a16:creationId xmlns:a16="http://schemas.microsoft.com/office/drawing/2014/main" id="{21401D23-54EC-694B-E99D-C566DD277DEC}"/>
              </a:ext>
            </a:extLst>
          </p:cNvPr>
          <p:cNvSpPr txBox="1">
            <a:spLocks/>
          </p:cNvSpPr>
          <p:nvPr/>
        </p:nvSpPr>
        <p:spPr>
          <a:xfrm>
            <a:off x="1880889" y="2337955"/>
            <a:ext cx="8146067" cy="3086099"/>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lnSpc>
                <a:spcPct val="200000"/>
              </a:lnSpc>
              <a:buFont typeface="Georgia" pitchFamily="18" charset="0"/>
              <a:buNone/>
            </a:pPr>
            <a:r>
              <a:rPr lang="en-US" sz="4400" dirty="0">
                <a:solidFill>
                  <a:schemeClr val="tx1"/>
                </a:solidFill>
                <a:effectLst>
                  <a:outerShdw blurRad="38100" dist="38100" dir="2700000" algn="tl">
                    <a:srgbClr val="000000">
                      <a:alpha val="43137"/>
                    </a:srgbClr>
                  </a:outerShdw>
                </a:effectLst>
                <a:cs typeface="PT Bold Heading" panose="02010400000000000000" pitchFamily="2" charset="-78"/>
              </a:rPr>
              <a:t>Environmental Policies to Improve Air Quality in Egypt</a:t>
            </a:r>
          </a:p>
        </p:txBody>
      </p:sp>
      <p:pic>
        <p:nvPicPr>
          <p:cNvPr id="2050" name="Picture 2">
            <a:extLst>
              <a:ext uri="{FF2B5EF4-FFF2-40B4-BE49-F238E27FC236}">
                <a16:creationId xmlns:a16="http://schemas.microsoft.com/office/drawing/2014/main" id="{DAE071C0-5F97-EEA5-C56E-25697EE11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6669" y="398212"/>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FBB7E1F-6F32-3D6D-3851-157626E07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95" y="582271"/>
            <a:ext cx="147637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2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275" y="431249"/>
            <a:ext cx="3871253" cy="578492"/>
          </a:xfrm>
          <a:prstGeom prst="rect">
            <a:avLst/>
          </a:prstGeom>
        </p:spPr>
        <p:txBody>
          <a:bodyPr wrap="none">
            <a:spAutoFit/>
          </a:bodyPr>
          <a:lstStyle/>
          <a:p>
            <a:pPr marL="45720" indent="0">
              <a:lnSpc>
                <a:spcPct val="150000"/>
              </a:lnSpc>
              <a:buNone/>
            </a:pPr>
            <a:r>
              <a:rPr lang="en-GB" sz="2400" b="1" u="sng" dirty="0">
                <a:solidFill>
                  <a:schemeClr val="accent1">
                    <a:lumMod val="75000"/>
                  </a:schemeClr>
                </a:solidFill>
              </a:rPr>
              <a:t>3- Early warning system </a:t>
            </a:r>
          </a:p>
        </p:txBody>
      </p:sp>
      <p:sp>
        <p:nvSpPr>
          <p:cNvPr id="5" name="Rectangle 4"/>
          <p:cNvSpPr/>
          <p:nvPr/>
        </p:nvSpPr>
        <p:spPr>
          <a:xfrm>
            <a:off x="182277" y="1125805"/>
            <a:ext cx="5290676" cy="5107873"/>
          </a:xfrm>
          <a:prstGeom prst="rect">
            <a:avLst/>
          </a:prstGeom>
        </p:spPr>
        <p:txBody>
          <a:bodyPr wrap="square">
            <a:spAutoFit/>
          </a:bodyPr>
          <a:lstStyle/>
          <a:p>
            <a:pPr marL="331470" indent="-285750" algn="just">
              <a:lnSpc>
                <a:spcPct val="150000"/>
              </a:lnSpc>
              <a:buFont typeface="Arial" panose="020B0604020202020204" pitchFamily="34" charset="0"/>
              <a:buChar char="•"/>
            </a:pPr>
            <a:r>
              <a:rPr lang="en-GB" sz="2000" b="1" dirty="0">
                <a:latin typeface="+mj-lt"/>
                <a:ea typeface="+mj-ea"/>
                <a:cs typeface="+mj-cs"/>
              </a:rPr>
              <a:t>The results of </a:t>
            </a:r>
            <a:r>
              <a:rPr lang="en-US" sz="2000" b="1" dirty="0">
                <a:latin typeface="+mj-lt"/>
                <a:ea typeface="+mj-ea"/>
                <a:cs typeface="+mj-cs"/>
              </a:rPr>
              <a:t>Ambient Air Pollutants monitoring system and </a:t>
            </a:r>
            <a:r>
              <a:rPr lang="en-GB" sz="2000" b="1" dirty="0">
                <a:latin typeface="+mj-lt"/>
                <a:ea typeface="+mj-ea"/>
                <a:cs typeface="+mj-cs"/>
              </a:rPr>
              <a:t>the industrial emission system with meteorological data through an early warning system that depends on the analysis of data on wind speed and direction .</a:t>
            </a:r>
          </a:p>
          <a:p>
            <a:pPr marL="331470" indent="-285750" algn="just">
              <a:lnSpc>
                <a:spcPct val="150000"/>
              </a:lnSpc>
              <a:buFont typeface="Arial" panose="020B0604020202020204" pitchFamily="34" charset="0"/>
              <a:buChar char="•"/>
            </a:pPr>
            <a:r>
              <a:rPr lang="en-US" sz="2000" b="1" dirty="0">
                <a:latin typeface="+mj-lt"/>
                <a:ea typeface="+mj-ea"/>
                <a:cs typeface="+mj-cs"/>
              </a:rPr>
              <a:t>The system predicts the weather factors affecting concentration levels of pollutants for the next three days for all regions of the Republic.</a:t>
            </a:r>
            <a:endParaRPr lang="en-GB" sz="2000" b="1" dirty="0">
              <a:latin typeface="+mj-lt"/>
              <a:ea typeface="+mj-ea"/>
              <a:cs typeface="+mj-cs"/>
            </a:endParaRPr>
          </a:p>
          <a:p>
            <a:pPr marL="45720" indent="0" algn="just">
              <a:lnSpc>
                <a:spcPct val="150000"/>
              </a:lnSpc>
              <a:buNone/>
            </a:pPr>
            <a:endParaRPr lang="ar-EG" sz="2000" b="1" dirty="0">
              <a:latin typeface="+mj-lt"/>
              <a:ea typeface="+mj-ea"/>
              <a:cs typeface="+mj-cs"/>
            </a:endParaRPr>
          </a:p>
        </p:txBody>
      </p:sp>
      <p:pic>
        <p:nvPicPr>
          <p:cNvPr id="1026" name="Picture 2" descr="Apa Itu Early Warning System? – RSUP Prof. dr. I.G.N.G. Ngoerah">
            <a:extLst>
              <a:ext uri="{FF2B5EF4-FFF2-40B4-BE49-F238E27FC236}">
                <a16:creationId xmlns:a16="http://schemas.microsoft.com/office/drawing/2014/main" id="{992C6991-A8F0-ED86-621C-03442AE1B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341" y="720495"/>
            <a:ext cx="6000384" cy="491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3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525">
            <a:extLst>
              <a:ext uri="{FF2B5EF4-FFF2-40B4-BE49-F238E27FC236}">
                <a16:creationId xmlns:a16="http://schemas.microsoft.com/office/drawing/2014/main" id="{50589F2E-E65D-2C18-666E-775DFFE1CDEA}"/>
              </a:ext>
            </a:extLst>
          </p:cNvPr>
          <p:cNvGrpSpPr/>
          <p:nvPr/>
        </p:nvGrpSpPr>
        <p:grpSpPr>
          <a:xfrm>
            <a:off x="744071" y="397223"/>
            <a:ext cx="10993095" cy="6460777"/>
            <a:chOff x="392084" y="-212521"/>
            <a:chExt cx="8390316" cy="8020621"/>
          </a:xfrm>
        </p:grpSpPr>
        <p:sp>
          <p:nvSpPr>
            <p:cNvPr id="5" name="Aggregation">
              <a:extLst>
                <a:ext uri="{FF2B5EF4-FFF2-40B4-BE49-F238E27FC236}">
                  <a16:creationId xmlns:a16="http://schemas.microsoft.com/office/drawing/2014/main" id="{1963CD2C-3720-FC58-75DF-4E3F3BFD9BA6}"/>
                </a:ext>
              </a:extLst>
            </p:cNvPr>
            <p:cNvSpPr/>
            <p:nvPr/>
          </p:nvSpPr>
          <p:spPr>
            <a:xfrm>
              <a:off x="460400" y="2101064"/>
              <a:ext cx="1033600" cy="608000"/>
            </a:xfrm>
            <a:custGeom>
              <a:avLst/>
              <a:gdLst>
                <a:gd name="connsiteX0" fmla="*/ 516800 w 1033600"/>
                <a:gd name="connsiteY0" fmla="*/ 304000 h 608000"/>
                <a:gd name="connsiteX1" fmla="*/ 0 w 1033600"/>
                <a:gd name="connsiteY1" fmla="*/ 258472 h 608000"/>
                <a:gd name="connsiteX2" fmla="*/ 516800 w 1033600"/>
                <a:gd name="connsiteY2" fmla="*/ 0 h 608000"/>
                <a:gd name="connsiteX3" fmla="*/ 1033600 w 1033600"/>
                <a:gd name="connsiteY3" fmla="*/ 304000 h 608000"/>
                <a:gd name="connsiteX4" fmla="*/ 611006 w 1033600"/>
                <a:gd name="connsiteY4" fmla="*/ 606698 h 608000"/>
                <a:gd name="connsiteX5" fmla="*/ 208183 w 1033600"/>
                <a:gd name="connsiteY5" fmla="*/ 555582 h 608000"/>
                <a:gd name="connsiteX6" fmla="*/ 944879 w 1033600"/>
                <a:gd name="connsiteY6" fmla="*/ 101929 h 608000"/>
                <a:gd name="connsiteX7" fmla="*/ 854153 w 1033600"/>
                <a:gd name="connsiteY7" fmla="*/ 549193 h 608000"/>
                <a:gd name="connsiteX8" fmla="*/ 168263 w 1033600"/>
                <a:gd name="connsiteY8" fmla="*/ 66788 h 608000"/>
                <a:gd name="rtt" fmla="*/ 129200 h 608000"/>
                <a:gd name="rtb" fmla="*/ 478800 h 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rtt" r="r" b="rtb"/>
              <a:pathLst>
                <a:path w="1033600" h="608000">
                  <a:moveTo>
                    <a:pt x="83637" y="181301"/>
                  </a:moveTo>
                  <a:cubicBezTo>
                    <a:pt x="50975" y="114213"/>
                    <a:pt x="167105" y="8786"/>
                    <a:pt x="250573" y="95046"/>
                  </a:cubicBezTo>
                  <a:cubicBezTo>
                    <a:pt x="268716" y="-799"/>
                    <a:pt x="388476" y="-16772"/>
                    <a:pt x="446542" y="63097"/>
                  </a:cubicBezTo>
                  <a:cubicBezTo>
                    <a:pt x="464687" y="-32747"/>
                    <a:pt x="606221" y="-13578"/>
                    <a:pt x="617105" y="85460"/>
                  </a:cubicBezTo>
                  <a:cubicBezTo>
                    <a:pt x="678799" y="-51916"/>
                    <a:pt x="838480" y="37538"/>
                    <a:pt x="823962" y="123797"/>
                  </a:cubicBezTo>
                  <a:cubicBezTo>
                    <a:pt x="900173" y="18371"/>
                    <a:pt x="1033600" y="149356"/>
                    <a:pt x="965494" y="216444"/>
                  </a:cubicBezTo>
                  <a:cubicBezTo>
                    <a:pt x="1070748" y="235613"/>
                    <a:pt x="1033600" y="337844"/>
                    <a:pt x="983469" y="353817"/>
                  </a:cubicBezTo>
                  <a:cubicBezTo>
                    <a:pt x="1103399" y="424103"/>
                    <a:pt x="983640" y="555082"/>
                    <a:pt x="885657" y="472024"/>
                  </a:cubicBezTo>
                  <a:cubicBezTo>
                    <a:pt x="885657" y="596618"/>
                    <a:pt x="755010" y="564670"/>
                    <a:pt x="735052" y="521542"/>
                  </a:cubicBezTo>
                  <a:cubicBezTo>
                    <a:pt x="689688" y="631761"/>
                    <a:pt x="555412" y="631724"/>
                    <a:pt x="502793" y="550294"/>
                  </a:cubicBezTo>
                  <a:cubicBezTo>
                    <a:pt x="442913" y="641349"/>
                    <a:pt x="341299" y="608991"/>
                    <a:pt x="315895" y="539113"/>
                  </a:cubicBezTo>
                  <a:cubicBezTo>
                    <a:pt x="207026" y="606203"/>
                    <a:pt x="127187" y="507166"/>
                    <a:pt x="156217" y="465633"/>
                  </a:cubicBezTo>
                  <a:cubicBezTo>
                    <a:pt x="-7090" y="558281"/>
                    <a:pt x="-47009" y="360208"/>
                    <a:pt x="72581" y="347427"/>
                  </a:cubicBezTo>
                  <a:cubicBezTo>
                    <a:pt x="-72412" y="293119"/>
                    <a:pt x="36459" y="171719"/>
                    <a:pt x="83637" y="181301"/>
                  </a:cubicBezTo>
                  <a:close/>
                </a:path>
              </a:pathLst>
            </a:custGeom>
            <a:solidFill>
              <a:srgbClr val="646B86"/>
            </a:solidFill>
            <a:ln w="7600" cap="flat">
              <a:solidFill>
                <a:srgbClr val="575D75"/>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N</a:t>
              </a:r>
              <a:r>
                <a:rPr lang="en-US" sz="760" b="1" dirty="0">
                  <a:solidFill>
                    <a:srgbClr val="FFFFFF"/>
                  </a:solidFill>
                  <a:latin typeface="Comic Sans MS"/>
                </a:rPr>
                <a:t>oAA</a:t>
              </a:r>
              <a:r>
                <a:rPr sz="760" b="1" dirty="0">
                  <a:solidFill>
                    <a:srgbClr val="FFFFFF"/>
                  </a:solidFill>
                  <a:latin typeface="Comic Sans MS"/>
                </a:rPr>
                <a:t>.com</a:t>
              </a:r>
            </a:p>
          </p:txBody>
        </p:sp>
        <p:sp>
          <p:nvSpPr>
            <p:cNvPr id="6" name="Aggregation">
              <a:extLst>
                <a:ext uri="{FF2B5EF4-FFF2-40B4-BE49-F238E27FC236}">
                  <a16:creationId xmlns:a16="http://schemas.microsoft.com/office/drawing/2014/main" id="{7281B6FD-2A74-1A77-94C2-562883067B20}"/>
                </a:ext>
              </a:extLst>
            </p:cNvPr>
            <p:cNvSpPr/>
            <p:nvPr/>
          </p:nvSpPr>
          <p:spPr>
            <a:xfrm>
              <a:off x="392084" y="3320582"/>
              <a:ext cx="1033600" cy="608000"/>
            </a:xfrm>
            <a:custGeom>
              <a:avLst/>
              <a:gdLst>
                <a:gd name="connsiteX0" fmla="*/ 516800 w 1033600"/>
                <a:gd name="connsiteY0" fmla="*/ 304000 h 608000"/>
                <a:gd name="connsiteX1" fmla="*/ 0 w 1033600"/>
                <a:gd name="connsiteY1" fmla="*/ 258472 h 608000"/>
                <a:gd name="connsiteX2" fmla="*/ 516800 w 1033600"/>
                <a:gd name="connsiteY2" fmla="*/ 0 h 608000"/>
                <a:gd name="connsiteX3" fmla="*/ 1033600 w 1033600"/>
                <a:gd name="connsiteY3" fmla="*/ 304000 h 608000"/>
                <a:gd name="connsiteX4" fmla="*/ 611007 w 1033600"/>
                <a:gd name="connsiteY4" fmla="*/ 606698 h 608000"/>
                <a:gd name="connsiteX5" fmla="*/ 208182 w 1033600"/>
                <a:gd name="connsiteY5" fmla="*/ 555582 h 608000"/>
                <a:gd name="connsiteX6" fmla="*/ 944878 w 1033600"/>
                <a:gd name="connsiteY6" fmla="*/ 101929 h 608000"/>
                <a:gd name="connsiteX7" fmla="*/ 854149 w 1033600"/>
                <a:gd name="connsiteY7" fmla="*/ 549193 h 608000"/>
                <a:gd name="connsiteX8" fmla="*/ 168262 w 1033600"/>
                <a:gd name="connsiteY8" fmla="*/ 66788 h 608000"/>
                <a:gd name="rtt" fmla="*/ 129200 h 608000"/>
                <a:gd name="rtb" fmla="*/ 478800 h 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rtt" r="r" b="rtb"/>
              <a:pathLst>
                <a:path w="1033600" h="608000">
                  <a:moveTo>
                    <a:pt x="83636" y="181301"/>
                  </a:moveTo>
                  <a:cubicBezTo>
                    <a:pt x="50975" y="114213"/>
                    <a:pt x="167105" y="8786"/>
                    <a:pt x="250573" y="95046"/>
                  </a:cubicBezTo>
                  <a:cubicBezTo>
                    <a:pt x="268716" y="-799"/>
                    <a:pt x="388476" y="-16772"/>
                    <a:pt x="446542" y="63097"/>
                  </a:cubicBezTo>
                  <a:cubicBezTo>
                    <a:pt x="464687" y="-32747"/>
                    <a:pt x="606221" y="-13578"/>
                    <a:pt x="617105" y="85460"/>
                  </a:cubicBezTo>
                  <a:cubicBezTo>
                    <a:pt x="678799" y="-51916"/>
                    <a:pt x="838478" y="37538"/>
                    <a:pt x="823962" y="123797"/>
                  </a:cubicBezTo>
                  <a:cubicBezTo>
                    <a:pt x="900174" y="18371"/>
                    <a:pt x="1033600" y="149356"/>
                    <a:pt x="965496" y="216444"/>
                  </a:cubicBezTo>
                  <a:cubicBezTo>
                    <a:pt x="1070749" y="235613"/>
                    <a:pt x="1033600" y="337844"/>
                    <a:pt x="983470" y="353817"/>
                  </a:cubicBezTo>
                  <a:cubicBezTo>
                    <a:pt x="1103398" y="424103"/>
                    <a:pt x="983638" y="555082"/>
                    <a:pt x="885658" y="472024"/>
                  </a:cubicBezTo>
                  <a:cubicBezTo>
                    <a:pt x="885658" y="596618"/>
                    <a:pt x="755010" y="564670"/>
                    <a:pt x="735052" y="521542"/>
                  </a:cubicBezTo>
                  <a:cubicBezTo>
                    <a:pt x="689688" y="631761"/>
                    <a:pt x="555413" y="631724"/>
                    <a:pt x="502792" y="550294"/>
                  </a:cubicBezTo>
                  <a:cubicBezTo>
                    <a:pt x="442913" y="641349"/>
                    <a:pt x="341299" y="608991"/>
                    <a:pt x="315895" y="539113"/>
                  </a:cubicBezTo>
                  <a:cubicBezTo>
                    <a:pt x="207026" y="606203"/>
                    <a:pt x="127187" y="507166"/>
                    <a:pt x="156217" y="465633"/>
                  </a:cubicBezTo>
                  <a:cubicBezTo>
                    <a:pt x="-7090" y="558281"/>
                    <a:pt x="-47009" y="360208"/>
                    <a:pt x="72581" y="347427"/>
                  </a:cubicBezTo>
                  <a:cubicBezTo>
                    <a:pt x="-72412" y="293119"/>
                    <a:pt x="36459" y="171719"/>
                    <a:pt x="83636" y="181301"/>
                  </a:cubicBezTo>
                  <a:close/>
                </a:path>
              </a:pathLst>
            </a:custGeom>
            <a:solidFill>
              <a:srgbClr val="646B86"/>
            </a:solidFill>
            <a:ln w="7600" cap="flat">
              <a:solidFill>
                <a:srgbClr val="575D75"/>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Metar</a:t>
              </a:r>
            </a:p>
          </p:txBody>
        </p:sp>
        <p:sp>
          <p:nvSpPr>
            <p:cNvPr id="7" name="Entity">
              <a:extLst>
                <a:ext uri="{FF2B5EF4-FFF2-40B4-BE49-F238E27FC236}">
                  <a16:creationId xmlns:a16="http://schemas.microsoft.com/office/drawing/2014/main" id="{A97C71DD-AB76-C015-3C3D-E3F3CEAC8E88}"/>
                </a:ext>
              </a:extLst>
            </p:cNvPr>
            <p:cNvSpPr/>
            <p:nvPr/>
          </p:nvSpPr>
          <p:spPr>
            <a:xfrm>
              <a:off x="1618060" y="1743864"/>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53200 h 516800"/>
                <a:gd name="rtb" fmla="*/ 5700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GFS</a:t>
              </a:r>
              <a:r>
                <a:rPr lang="ar-EG" sz="760" b="1" dirty="0">
                  <a:solidFill>
                    <a:srgbClr val="FFFFFF"/>
                  </a:solidFill>
                  <a:latin typeface="Comic Sans MS"/>
                </a:rPr>
                <a:t> </a:t>
              </a:r>
              <a:r>
                <a:rPr lang="en-US" sz="760" b="1" dirty="0">
                  <a:solidFill>
                    <a:srgbClr val="FFFFFF"/>
                  </a:solidFill>
                  <a:latin typeface="Comic Sans MS"/>
                </a:rPr>
                <a:t>.25 Degree</a:t>
              </a:r>
              <a:endParaRPr sz="760" b="1" dirty="0">
                <a:solidFill>
                  <a:srgbClr val="FFFFFF"/>
                </a:solidFill>
                <a:latin typeface="Comic Sans MS"/>
              </a:endParaRPr>
            </a:p>
            <a:p>
              <a:pPr algn="ctr">
                <a:lnSpc>
                  <a:spcPct val="100000"/>
                </a:lnSpc>
              </a:pPr>
              <a:r>
                <a:rPr sz="760" b="1" dirty="0">
                  <a:solidFill>
                    <a:srgbClr val="FFFFFF"/>
                  </a:solidFill>
                  <a:latin typeface="Comic Sans MS"/>
                </a:rPr>
                <a:t>72 Hour Forecast</a:t>
              </a:r>
            </a:p>
          </p:txBody>
        </p:sp>
        <p:sp>
          <p:nvSpPr>
            <p:cNvPr id="8" name="Entity">
              <a:extLst>
                <a:ext uri="{FF2B5EF4-FFF2-40B4-BE49-F238E27FC236}">
                  <a16:creationId xmlns:a16="http://schemas.microsoft.com/office/drawing/2014/main" id="{CE1875F0-BCFF-01DE-1EA4-B984D1DB2686}"/>
                </a:ext>
              </a:extLst>
            </p:cNvPr>
            <p:cNvSpPr/>
            <p:nvPr/>
          </p:nvSpPr>
          <p:spPr>
            <a:xfrm>
              <a:off x="1570005" y="2458263"/>
              <a:ext cx="615679"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15200 h 516800"/>
                <a:gd name="rtb" fmla="*/ 501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GDAS</a:t>
              </a:r>
              <a:r>
                <a:rPr lang="en-US" sz="760" b="1" dirty="0">
                  <a:solidFill>
                    <a:srgbClr val="FFFFFF"/>
                  </a:solidFill>
                  <a:latin typeface="Comic Sans MS"/>
                </a:rPr>
                <a:t> .25 Degree</a:t>
              </a:r>
              <a:endParaRPr sz="760" b="1" dirty="0">
                <a:solidFill>
                  <a:srgbClr val="FFFFFF"/>
                </a:solidFill>
                <a:latin typeface="Comic Sans MS"/>
              </a:endParaRPr>
            </a:p>
            <a:p>
              <a:pPr algn="ctr">
                <a:lnSpc>
                  <a:spcPct val="100000"/>
                </a:lnSpc>
              </a:pPr>
              <a:r>
                <a:rPr sz="760" b="1" dirty="0">
                  <a:solidFill>
                    <a:srgbClr val="FFFFFF"/>
                  </a:solidFill>
                  <a:latin typeface="Comic Sans MS"/>
                </a:rPr>
                <a:t>24 Hour</a:t>
              </a:r>
            </a:p>
          </p:txBody>
        </p:sp>
        <p:sp>
          <p:nvSpPr>
            <p:cNvPr id="9" name="ConnectLine">
              <a:extLst>
                <a:ext uri="{FF2B5EF4-FFF2-40B4-BE49-F238E27FC236}">
                  <a16:creationId xmlns:a16="http://schemas.microsoft.com/office/drawing/2014/main" id="{148377C0-4578-E105-4401-18A2CEB4F9E7}"/>
                </a:ext>
              </a:extLst>
            </p:cNvPr>
            <p:cNvSpPr/>
            <p:nvPr/>
          </p:nvSpPr>
          <p:spPr>
            <a:xfrm>
              <a:off x="977200" y="2098784"/>
              <a:ext cx="646001" cy="101080"/>
            </a:xfrm>
            <a:custGeom>
              <a:avLst/>
              <a:gdLst/>
              <a:ahLst/>
              <a:cxnLst/>
              <a:rect l="0" t="0" r="0" b="0"/>
              <a:pathLst>
                <a:path w="775200" h="98800" fill="none">
                  <a:moveTo>
                    <a:pt x="0" y="0"/>
                  </a:moveTo>
                  <a:lnTo>
                    <a:pt x="0" y="-49400"/>
                  </a:lnTo>
                  <a:cubicBezTo>
                    <a:pt x="0" y="-76669"/>
                    <a:pt x="22131" y="-98800"/>
                    <a:pt x="49400" y="-98800"/>
                  </a:cubicBezTo>
                  <a:lnTo>
                    <a:pt x="775200" y="-98800"/>
                  </a:lnTo>
                </a:path>
              </a:pathLst>
            </a:custGeom>
            <a:noFill/>
            <a:ln w="7600" cap="flat">
              <a:solidFill>
                <a:srgbClr val="474D61"/>
              </a:solidFill>
              <a:bevel/>
              <a:tailEnd type="triangle" w="med" len="med"/>
            </a:ln>
          </p:spPr>
          <p:txBody>
            <a:bodyPr/>
            <a:lstStyle/>
            <a:p>
              <a:endParaRPr lang="en-US" b="1"/>
            </a:p>
          </p:txBody>
        </p:sp>
        <p:sp>
          <p:nvSpPr>
            <p:cNvPr id="10" name="ConnectLine">
              <a:extLst>
                <a:ext uri="{FF2B5EF4-FFF2-40B4-BE49-F238E27FC236}">
                  <a16:creationId xmlns:a16="http://schemas.microsoft.com/office/drawing/2014/main" id="{927AC7A9-6820-2ACF-5A3F-FAC5F02B98F4}"/>
                </a:ext>
              </a:extLst>
            </p:cNvPr>
            <p:cNvSpPr/>
            <p:nvPr/>
          </p:nvSpPr>
          <p:spPr>
            <a:xfrm>
              <a:off x="1071406" y="2707762"/>
              <a:ext cx="498597" cy="8902"/>
            </a:xfrm>
            <a:custGeom>
              <a:avLst/>
              <a:gdLst/>
              <a:ahLst/>
              <a:cxnLst/>
              <a:rect l="0" t="0" r="0" b="0"/>
              <a:pathLst>
                <a:path w="498597" h="8902" fill="none">
                  <a:moveTo>
                    <a:pt x="0" y="0"/>
                  </a:moveTo>
                  <a:lnTo>
                    <a:pt x="0" y="140874"/>
                  </a:lnTo>
                  <a:cubicBezTo>
                    <a:pt x="0" y="172586"/>
                    <a:pt x="25737" y="198323"/>
                    <a:pt x="57449" y="198323"/>
                  </a:cubicBezTo>
                  <a:lnTo>
                    <a:pt x="258749" y="198323"/>
                  </a:lnTo>
                  <a:cubicBezTo>
                    <a:pt x="290460" y="198323"/>
                    <a:pt x="316197" y="172586"/>
                    <a:pt x="316197" y="140874"/>
                  </a:cubicBezTo>
                  <a:lnTo>
                    <a:pt x="316197" y="113706"/>
                  </a:lnTo>
                  <a:cubicBezTo>
                    <a:pt x="316197" y="81994"/>
                    <a:pt x="341934" y="56257"/>
                    <a:pt x="373646" y="56257"/>
                  </a:cubicBezTo>
                  <a:lnTo>
                    <a:pt x="474920" y="56257"/>
                  </a:lnTo>
                  <a:cubicBezTo>
                    <a:pt x="487990" y="56257"/>
                    <a:pt x="498597" y="45649"/>
                    <a:pt x="498597" y="32579"/>
                  </a:cubicBezTo>
                  <a:lnTo>
                    <a:pt x="498597" y="8902"/>
                  </a:lnTo>
                </a:path>
              </a:pathLst>
            </a:custGeom>
            <a:noFill/>
            <a:ln w="7600" cap="flat">
              <a:solidFill>
                <a:srgbClr val="474D61"/>
              </a:solidFill>
              <a:bevel/>
              <a:tailEnd type="triangle" w="med" len="med"/>
            </a:ln>
          </p:spPr>
          <p:txBody>
            <a:bodyPr/>
            <a:lstStyle/>
            <a:p>
              <a:endParaRPr lang="en-US" b="1"/>
            </a:p>
          </p:txBody>
        </p:sp>
        <p:sp>
          <p:nvSpPr>
            <p:cNvPr id="11" name="Entity">
              <a:extLst>
                <a:ext uri="{FF2B5EF4-FFF2-40B4-BE49-F238E27FC236}">
                  <a16:creationId xmlns:a16="http://schemas.microsoft.com/office/drawing/2014/main" id="{988FE2C6-936D-3D6A-8C4B-F8044256BBB0}"/>
                </a:ext>
              </a:extLst>
            </p:cNvPr>
            <p:cNvSpPr/>
            <p:nvPr/>
          </p:nvSpPr>
          <p:spPr>
            <a:xfrm>
              <a:off x="2948788" y="1744849"/>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15200 h 516800"/>
                <a:gd name="rtb" fmla="*/ 501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Download </a:t>
              </a:r>
            </a:p>
            <a:p>
              <a:pPr algn="ctr">
                <a:lnSpc>
                  <a:spcPct val="100000"/>
                </a:lnSpc>
              </a:pPr>
              <a:r>
                <a:rPr sz="760" b="1" dirty="0">
                  <a:solidFill>
                    <a:srgbClr val="FFFFFF"/>
                  </a:solidFill>
                  <a:latin typeface="Comic Sans MS"/>
                </a:rPr>
                <a:t>&amp; encoding</a:t>
              </a:r>
            </a:p>
          </p:txBody>
        </p:sp>
        <p:sp>
          <p:nvSpPr>
            <p:cNvPr id="12" name="ConnectLine">
              <a:extLst>
                <a:ext uri="{FF2B5EF4-FFF2-40B4-BE49-F238E27FC236}">
                  <a16:creationId xmlns:a16="http://schemas.microsoft.com/office/drawing/2014/main" id="{244A43F6-64C6-A50F-9E26-556761319A69}"/>
                </a:ext>
              </a:extLst>
            </p:cNvPr>
            <p:cNvSpPr/>
            <p:nvPr/>
          </p:nvSpPr>
          <p:spPr>
            <a:xfrm>
              <a:off x="2486924" y="2002264"/>
              <a:ext cx="494000" cy="0"/>
            </a:xfrm>
            <a:custGeom>
              <a:avLst/>
              <a:gdLst/>
              <a:ahLst/>
              <a:cxnLst/>
              <a:rect l="0" t="0" r="0" b="0"/>
              <a:pathLst>
                <a:path w="494000" fill="none">
                  <a:moveTo>
                    <a:pt x="0" y="0"/>
                  </a:moveTo>
                  <a:lnTo>
                    <a:pt x="494000" y="0"/>
                  </a:lnTo>
                </a:path>
              </a:pathLst>
            </a:custGeom>
            <a:noFill/>
            <a:ln w="7600" cap="flat">
              <a:solidFill>
                <a:srgbClr val="474D61"/>
              </a:solidFill>
              <a:bevel/>
              <a:tailEnd type="triangle" w="med" len="med"/>
            </a:ln>
          </p:spPr>
          <p:txBody>
            <a:bodyPr/>
            <a:lstStyle/>
            <a:p>
              <a:endParaRPr lang="en-US" b="1"/>
            </a:p>
          </p:txBody>
        </p:sp>
        <p:sp>
          <p:nvSpPr>
            <p:cNvPr id="13" name="Entity">
              <a:extLst>
                <a:ext uri="{FF2B5EF4-FFF2-40B4-BE49-F238E27FC236}">
                  <a16:creationId xmlns:a16="http://schemas.microsoft.com/office/drawing/2014/main" id="{EF997635-9CAF-951B-15B5-2A21668044A5}"/>
                </a:ext>
              </a:extLst>
            </p:cNvPr>
            <p:cNvSpPr/>
            <p:nvPr/>
          </p:nvSpPr>
          <p:spPr>
            <a:xfrm>
              <a:off x="2334650" y="2450748"/>
              <a:ext cx="488277" cy="406188"/>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15200 h 516800"/>
                <a:gd name="rtb" fmla="*/ 501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Download </a:t>
              </a:r>
            </a:p>
            <a:p>
              <a:pPr algn="ctr">
                <a:lnSpc>
                  <a:spcPct val="100000"/>
                </a:lnSpc>
              </a:pPr>
              <a:r>
                <a:rPr sz="760" b="1" dirty="0">
                  <a:solidFill>
                    <a:srgbClr val="FFFFFF"/>
                  </a:solidFill>
                  <a:latin typeface="Comic Sans MS"/>
                </a:rPr>
                <a:t>&amp; encoding</a:t>
              </a:r>
            </a:p>
          </p:txBody>
        </p:sp>
        <p:sp>
          <p:nvSpPr>
            <p:cNvPr id="14" name="ConnectLine">
              <a:extLst>
                <a:ext uri="{FF2B5EF4-FFF2-40B4-BE49-F238E27FC236}">
                  <a16:creationId xmlns:a16="http://schemas.microsoft.com/office/drawing/2014/main" id="{BD91E4F6-9267-154D-EF6D-AFC341528AB5}"/>
                </a:ext>
              </a:extLst>
            </p:cNvPr>
            <p:cNvSpPr/>
            <p:nvPr/>
          </p:nvSpPr>
          <p:spPr>
            <a:xfrm>
              <a:off x="2176420" y="2698025"/>
              <a:ext cx="173218" cy="0"/>
            </a:xfrm>
            <a:custGeom>
              <a:avLst/>
              <a:gdLst/>
              <a:ahLst/>
              <a:cxnLst/>
              <a:rect l="0" t="0" r="0" b="0"/>
              <a:pathLst>
                <a:path w="173218" fill="none">
                  <a:moveTo>
                    <a:pt x="0" y="0"/>
                  </a:moveTo>
                  <a:lnTo>
                    <a:pt x="173218" y="0"/>
                  </a:lnTo>
                </a:path>
              </a:pathLst>
            </a:custGeom>
            <a:noFill/>
            <a:ln w="7600" cap="flat">
              <a:solidFill>
                <a:srgbClr val="474D61"/>
              </a:solidFill>
              <a:bevel/>
              <a:tailEnd type="triangle" w="med" len="med"/>
            </a:ln>
          </p:spPr>
          <p:txBody>
            <a:bodyPr/>
            <a:lstStyle/>
            <a:p>
              <a:endParaRPr lang="en-US" b="1"/>
            </a:p>
          </p:txBody>
        </p:sp>
        <p:sp>
          <p:nvSpPr>
            <p:cNvPr id="15" name="Entity">
              <a:extLst>
                <a:ext uri="{FF2B5EF4-FFF2-40B4-BE49-F238E27FC236}">
                  <a16:creationId xmlns:a16="http://schemas.microsoft.com/office/drawing/2014/main" id="{6C946F66-0C7B-E856-3DD4-BB0AEE7AF343}"/>
                </a:ext>
              </a:extLst>
            </p:cNvPr>
            <p:cNvSpPr/>
            <p:nvPr/>
          </p:nvSpPr>
          <p:spPr>
            <a:xfrm>
              <a:off x="1752484" y="3411782"/>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83600 h 516800"/>
                <a:gd name="rtb" fmla="*/ 4332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CSV 24 Hour</a:t>
              </a:r>
            </a:p>
          </p:txBody>
        </p:sp>
        <p:sp>
          <p:nvSpPr>
            <p:cNvPr id="16" name="Entity">
              <a:extLst>
                <a:ext uri="{FF2B5EF4-FFF2-40B4-BE49-F238E27FC236}">
                  <a16:creationId xmlns:a16="http://schemas.microsoft.com/office/drawing/2014/main" id="{8023F30C-FC08-6E7F-8936-19530FB116C4}"/>
                </a:ext>
              </a:extLst>
            </p:cNvPr>
            <p:cNvSpPr/>
            <p:nvPr/>
          </p:nvSpPr>
          <p:spPr>
            <a:xfrm>
              <a:off x="3112884" y="3411782"/>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34200 h 516800"/>
                <a:gd name="rtb" fmla="*/ 482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Download </a:t>
              </a:r>
            </a:p>
            <a:p>
              <a:pPr algn="ctr">
                <a:lnSpc>
                  <a:spcPct val="100000"/>
                </a:lnSpc>
              </a:pPr>
              <a:endParaRPr sz="760" b="1" dirty="0">
                <a:solidFill>
                  <a:srgbClr val="FFFFFF"/>
                </a:solidFill>
                <a:latin typeface="Comic Sans MS"/>
              </a:endParaRPr>
            </a:p>
          </p:txBody>
        </p:sp>
        <p:sp>
          <p:nvSpPr>
            <p:cNvPr id="17" name="ConnectLine">
              <a:extLst>
                <a:ext uri="{FF2B5EF4-FFF2-40B4-BE49-F238E27FC236}">
                  <a16:creationId xmlns:a16="http://schemas.microsoft.com/office/drawing/2014/main" id="{DCE2E62F-2DAB-3EB1-76D8-1E474FE4AFE0}"/>
                </a:ext>
              </a:extLst>
            </p:cNvPr>
            <p:cNvSpPr/>
            <p:nvPr/>
          </p:nvSpPr>
          <p:spPr>
            <a:xfrm>
              <a:off x="2618884" y="3670182"/>
              <a:ext cx="494000" cy="0"/>
            </a:xfrm>
            <a:custGeom>
              <a:avLst/>
              <a:gdLst/>
              <a:ahLst/>
              <a:cxnLst/>
              <a:rect l="0" t="0" r="0" b="0"/>
              <a:pathLst>
                <a:path w="494000" fill="none">
                  <a:moveTo>
                    <a:pt x="0" y="0"/>
                  </a:moveTo>
                  <a:lnTo>
                    <a:pt x="494000" y="0"/>
                  </a:lnTo>
                </a:path>
              </a:pathLst>
            </a:custGeom>
            <a:noFill/>
            <a:ln w="7600" cap="flat">
              <a:solidFill>
                <a:srgbClr val="474D61"/>
              </a:solidFill>
              <a:bevel/>
              <a:tailEnd type="triangle" w="med" len="med"/>
            </a:ln>
          </p:spPr>
          <p:txBody>
            <a:bodyPr/>
            <a:lstStyle/>
            <a:p>
              <a:endParaRPr lang="en-US" b="1"/>
            </a:p>
          </p:txBody>
        </p:sp>
        <p:sp>
          <p:nvSpPr>
            <p:cNvPr id="18" name="ConnectLine">
              <a:extLst>
                <a:ext uri="{FF2B5EF4-FFF2-40B4-BE49-F238E27FC236}">
                  <a16:creationId xmlns:a16="http://schemas.microsoft.com/office/drawing/2014/main" id="{9D2E44F0-8086-63F5-1246-69C2B693290C}"/>
                </a:ext>
              </a:extLst>
            </p:cNvPr>
            <p:cNvSpPr/>
            <p:nvPr/>
          </p:nvSpPr>
          <p:spPr>
            <a:xfrm>
              <a:off x="1425684" y="3624582"/>
              <a:ext cx="326800" cy="45600"/>
            </a:xfrm>
            <a:custGeom>
              <a:avLst/>
              <a:gdLst/>
              <a:ahLst/>
              <a:cxnLst/>
              <a:rect l="0" t="0" r="0" b="0"/>
              <a:pathLst>
                <a:path w="326800" h="45600" fill="none">
                  <a:moveTo>
                    <a:pt x="0" y="0"/>
                  </a:moveTo>
                  <a:lnTo>
                    <a:pt x="182400" y="0"/>
                  </a:lnTo>
                  <a:cubicBezTo>
                    <a:pt x="194986" y="0"/>
                    <a:pt x="205200" y="10214"/>
                    <a:pt x="205200" y="22800"/>
                  </a:cubicBezTo>
                  <a:lnTo>
                    <a:pt x="205200" y="22800"/>
                  </a:lnTo>
                  <a:cubicBezTo>
                    <a:pt x="205200" y="35386"/>
                    <a:pt x="215414" y="45600"/>
                    <a:pt x="228000" y="45600"/>
                  </a:cubicBezTo>
                  <a:lnTo>
                    <a:pt x="326800" y="45600"/>
                  </a:lnTo>
                </a:path>
              </a:pathLst>
            </a:custGeom>
            <a:noFill/>
            <a:ln w="7600" cap="flat">
              <a:solidFill>
                <a:srgbClr val="474D61"/>
              </a:solidFill>
              <a:bevel/>
              <a:tailEnd type="triangle" w="med" len="med"/>
            </a:ln>
          </p:spPr>
          <p:txBody>
            <a:bodyPr/>
            <a:lstStyle/>
            <a:p>
              <a:endParaRPr lang="en-US" b="1"/>
            </a:p>
          </p:txBody>
        </p:sp>
        <p:sp>
          <p:nvSpPr>
            <p:cNvPr id="19" name="Aggregation">
              <a:extLst>
                <a:ext uri="{FF2B5EF4-FFF2-40B4-BE49-F238E27FC236}">
                  <a16:creationId xmlns:a16="http://schemas.microsoft.com/office/drawing/2014/main" id="{D8719226-141A-ECE7-A074-F7CAB647E56F}"/>
                </a:ext>
              </a:extLst>
            </p:cNvPr>
            <p:cNvSpPr/>
            <p:nvPr/>
          </p:nvSpPr>
          <p:spPr>
            <a:xfrm>
              <a:off x="460400" y="4456782"/>
              <a:ext cx="1033600" cy="608000"/>
            </a:xfrm>
            <a:custGeom>
              <a:avLst/>
              <a:gdLst>
                <a:gd name="connsiteX0" fmla="*/ 516800 w 1033600"/>
                <a:gd name="connsiteY0" fmla="*/ 304000 h 608000"/>
                <a:gd name="connsiteX1" fmla="*/ 0 w 1033600"/>
                <a:gd name="connsiteY1" fmla="*/ 258471 h 608000"/>
                <a:gd name="connsiteX2" fmla="*/ 516800 w 1033600"/>
                <a:gd name="connsiteY2" fmla="*/ 0 h 608000"/>
                <a:gd name="connsiteX3" fmla="*/ 1033600 w 1033600"/>
                <a:gd name="connsiteY3" fmla="*/ 304000 h 608000"/>
                <a:gd name="connsiteX4" fmla="*/ 611007 w 1033600"/>
                <a:gd name="connsiteY4" fmla="*/ 606698 h 608000"/>
                <a:gd name="connsiteX5" fmla="*/ 208182 w 1033600"/>
                <a:gd name="connsiteY5" fmla="*/ 555583 h 608000"/>
                <a:gd name="connsiteX6" fmla="*/ 944878 w 1033600"/>
                <a:gd name="connsiteY6" fmla="*/ 101930 h 608000"/>
                <a:gd name="connsiteX7" fmla="*/ 854149 w 1033600"/>
                <a:gd name="connsiteY7" fmla="*/ 549193 h 608000"/>
                <a:gd name="connsiteX8" fmla="*/ 168262 w 1033600"/>
                <a:gd name="connsiteY8" fmla="*/ 66788 h 608000"/>
                <a:gd name="rtt" fmla="*/ 129200 h 608000"/>
                <a:gd name="rtb" fmla="*/ 478800 h 6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rtt" r="r" b="rtb"/>
              <a:pathLst>
                <a:path w="1033600" h="608000">
                  <a:moveTo>
                    <a:pt x="83636" y="181301"/>
                  </a:moveTo>
                  <a:cubicBezTo>
                    <a:pt x="50975" y="114214"/>
                    <a:pt x="167105" y="8786"/>
                    <a:pt x="250573" y="95046"/>
                  </a:cubicBezTo>
                  <a:cubicBezTo>
                    <a:pt x="268716" y="-799"/>
                    <a:pt x="388476" y="-16772"/>
                    <a:pt x="446542" y="63097"/>
                  </a:cubicBezTo>
                  <a:cubicBezTo>
                    <a:pt x="464687" y="-32747"/>
                    <a:pt x="606221" y="-13578"/>
                    <a:pt x="617105" y="85460"/>
                  </a:cubicBezTo>
                  <a:cubicBezTo>
                    <a:pt x="678799" y="-51916"/>
                    <a:pt x="838478" y="37538"/>
                    <a:pt x="823962" y="123796"/>
                  </a:cubicBezTo>
                  <a:cubicBezTo>
                    <a:pt x="900174" y="18371"/>
                    <a:pt x="1033600" y="149356"/>
                    <a:pt x="965496" y="216443"/>
                  </a:cubicBezTo>
                  <a:cubicBezTo>
                    <a:pt x="1070749" y="235614"/>
                    <a:pt x="1033600" y="337844"/>
                    <a:pt x="983470" y="353817"/>
                  </a:cubicBezTo>
                  <a:cubicBezTo>
                    <a:pt x="1103398" y="424103"/>
                    <a:pt x="983638" y="555082"/>
                    <a:pt x="885658" y="472024"/>
                  </a:cubicBezTo>
                  <a:cubicBezTo>
                    <a:pt x="885658" y="596618"/>
                    <a:pt x="755010" y="564670"/>
                    <a:pt x="735052" y="521542"/>
                  </a:cubicBezTo>
                  <a:cubicBezTo>
                    <a:pt x="689688" y="631761"/>
                    <a:pt x="555413" y="631724"/>
                    <a:pt x="502792" y="550294"/>
                  </a:cubicBezTo>
                  <a:cubicBezTo>
                    <a:pt x="442913" y="641349"/>
                    <a:pt x="341299" y="608991"/>
                    <a:pt x="315895" y="539113"/>
                  </a:cubicBezTo>
                  <a:cubicBezTo>
                    <a:pt x="207026" y="606203"/>
                    <a:pt x="127187" y="507166"/>
                    <a:pt x="156217" y="465632"/>
                  </a:cubicBezTo>
                  <a:cubicBezTo>
                    <a:pt x="-7090" y="558282"/>
                    <a:pt x="-47009" y="360208"/>
                    <a:pt x="72581" y="347427"/>
                  </a:cubicBezTo>
                  <a:cubicBezTo>
                    <a:pt x="-72412" y="293118"/>
                    <a:pt x="36459" y="171719"/>
                    <a:pt x="83636" y="181301"/>
                  </a:cubicBezTo>
                  <a:close/>
                </a:path>
              </a:pathLst>
            </a:custGeom>
            <a:solidFill>
              <a:srgbClr val="646B86"/>
            </a:solidFill>
            <a:ln w="7600" cap="flat">
              <a:solidFill>
                <a:srgbClr val="575D75"/>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Fi</a:t>
              </a:r>
              <a:r>
                <a:rPr lang="en-US" sz="760" b="1" dirty="0">
                  <a:solidFill>
                    <a:srgbClr val="FFFFFF"/>
                  </a:solidFill>
                  <a:latin typeface="Comic Sans MS"/>
                </a:rPr>
                <a:t>re Web site</a:t>
              </a:r>
              <a:endParaRPr sz="760" b="1" dirty="0">
                <a:solidFill>
                  <a:srgbClr val="FFFFFF"/>
                </a:solidFill>
                <a:latin typeface="Comic Sans MS"/>
              </a:endParaRPr>
            </a:p>
          </p:txBody>
        </p:sp>
        <p:sp>
          <p:nvSpPr>
            <p:cNvPr id="20" name="Entity">
              <a:extLst>
                <a:ext uri="{FF2B5EF4-FFF2-40B4-BE49-F238E27FC236}">
                  <a16:creationId xmlns:a16="http://schemas.microsoft.com/office/drawing/2014/main" id="{8B486BAE-C846-3814-E74A-0FA242FBEC5F}"/>
                </a:ext>
              </a:extLst>
            </p:cNvPr>
            <p:cNvSpPr/>
            <p:nvPr/>
          </p:nvSpPr>
          <p:spPr>
            <a:xfrm>
              <a:off x="1752400" y="4547982"/>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83600 h 516800"/>
                <a:gd name="rtb" fmla="*/ 4332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CSV 24 Hour</a:t>
              </a:r>
            </a:p>
          </p:txBody>
        </p:sp>
        <p:sp>
          <p:nvSpPr>
            <p:cNvPr id="21" name="Entity">
              <a:extLst>
                <a:ext uri="{FF2B5EF4-FFF2-40B4-BE49-F238E27FC236}">
                  <a16:creationId xmlns:a16="http://schemas.microsoft.com/office/drawing/2014/main" id="{2BE4C17E-D962-DD9D-1F00-2A3C27D98C71}"/>
                </a:ext>
              </a:extLst>
            </p:cNvPr>
            <p:cNvSpPr/>
            <p:nvPr/>
          </p:nvSpPr>
          <p:spPr>
            <a:xfrm>
              <a:off x="3112800" y="4547982"/>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34200 h 516800"/>
                <a:gd name="rtb" fmla="*/ 482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Download </a:t>
              </a:r>
            </a:p>
            <a:p>
              <a:pPr algn="ctr">
                <a:lnSpc>
                  <a:spcPct val="100000"/>
                </a:lnSpc>
              </a:pPr>
              <a:endParaRPr sz="760" b="1" dirty="0">
                <a:solidFill>
                  <a:srgbClr val="FFFFFF"/>
                </a:solidFill>
                <a:latin typeface="Comic Sans MS"/>
              </a:endParaRPr>
            </a:p>
          </p:txBody>
        </p:sp>
        <p:sp>
          <p:nvSpPr>
            <p:cNvPr id="22" name="ConnectLine">
              <a:extLst>
                <a:ext uri="{FF2B5EF4-FFF2-40B4-BE49-F238E27FC236}">
                  <a16:creationId xmlns:a16="http://schemas.microsoft.com/office/drawing/2014/main" id="{96A836C0-1A35-0283-7704-9691488C62C1}"/>
                </a:ext>
              </a:extLst>
            </p:cNvPr>
            <p:cNvSpPr/>
            <p:nvPr/>
          </p:nvSpPr>
          <p:spPr>
            <a:xfrm>
              <a:off x="2618800" y="4806382"/>
              <a:ext cx="494000" cy="0"/>
            </a:xfrm>
            <a:custGeom>
              <a:avLst/>
              <a:gdLst/>
              <a:ahLst/>
              <a:cxnLst/>
              <a:rect l="0" t="0" r="0" b="0"/>
              <a:pathLst>
                <a:path w="494000" fill="none">
                  <a:moveTo>
                    <a:pt x="0" y="0"/>
                  </a:moveTo>
                  <a:lnTo>
                    <a:pt x="494000" y="0"/>
                  </a:lnTo>
                </a:path>
              </a:pathLst>
            </a:custGeom>
            <a:noFill/>
            <a:ln w="7600" cap="flat">
              <a:solidFill>
                <a:srgbClr val="474D61"/>
              </a:solidFill>
              <a:bevel/>
              <a:tailEnd type="triangle" w="med" len="med"/>
            </a:ln>
          </p:spPr>
          <p:txBody>
            <a:bodyPr/>
            <a:lstStyle/>
            <a:p>
              <a:endParaRPr lang="en-US" b="1"/>
            </a:p>
          </p:txBody>
        </p:sp>
        <p:sp>
          <p:nvSpPr>
            <p:cNvPr id="23" name="ConnectLine">
              <a:extLst>
                <a:ext uri="{FF2B5EF4-FFF2-40B4-BE49-F238E27FC236}">
                  <a16:creationId xmlns:a16="http://schemas.microsoft.com/office/drawing/2014/main" id="{D8B779B7-9083-982C-01E1-5C2B75091D75}"/>
                </a:ext>
              </a:extLst>
            </p:cNvPr>
            <p:cNvSpPr/>
            <p:nvPr/>
          </p:nvSpPr>
          <p:spPr>
            <a:xfrm>
              <a:off x="1494000" y="4760782"/>
              <a:ext cx="258400" cy="45600"/>
            </a:xfrm>
            <a:custGeom>
              <a:avLst/>
              <a:gdLst/>
              <a:ahLst/>
              <a:cxnLst/>
              <a:rect l="0" t="0" r="0" b="0"/>
              <a:pathLst>
                <a:path w="258400" h="45600" fill="none">
                  <a:moveTo>
                    <a:pt x="0" y="0"/>
                  </a:moveTo>
                  <a:lnTo>
                    <a:pt x="114000" y="0"/>
                  </a:lnTo>
                  <a:cubicBezTo>
                    <a:pt x="126586" y="0"/>
                    <a:pt x="136800" y="10214"/>
                    <a:pt x="136800" y="22800"/>
                  </a:cubicBezTo>
                  <a:lnTo>
                    <a:pt x="136800" y="22800"/>
                  </a:lnTo>
                  <a:cubicBezTo>
                    <a:pt x="136800" y="35386"/>
                    <a:pt x="147014" y="45600"/>
                    <a:pt x="159600" y="45600"/>
                  </a:cubicBezTo>
                  <a:lnTo>
                    <a:pt x="258400" y="45600"/>
                  </a:lnTo>
                </a:path>
              </a:pathLst>
            </a:custGeom>
            <a:noFill/>
            <a:ln w="7600" cap="flat">
              <a:solidFill>
                <a:srgbClr val="474D61"/>
              </a:solidFill>
              <a:bevel/>
              <a:tailEnd type="triangle" w="med" len="med"/>
            </a:ln>
          </p:spPr>
          <p:txBody>
            <a:bodyPr/>
            <a:lstStyle/>
            <a:p>
              <a:endParaRPr lang="en-US" b="1"/>
            </a:p>
          </p:txBody>
        </p:sp>
        <p:grpSp>
          <p:nvGrpSpPr>
            <p:cNvPr id="24" name="Database">
              <a:extLst>
                <a:ext uri="{FF2B5EF4-FFF2-40B4-BE49-F238E27FC236}">
                  <a16:creationId xmlns:a16="http://schemas.microsoft.com/office/drawing/2014/main" id="{460C0A0D-43A8-9D4B-5CEF-685B018A182D}"/>
                </a:ext>
              </a:extLst>
            </p:cNvPr>
            <p:cNvGrpSpPr/>
            <p:nvPr/>
          </p:nvGrpSpPr>
          <p:grpSpPr>
            <a:xfrm>
              <a:off x="6418800" y="3304943"/>
              <a:ext cx="1079200" cy="788848"/>
              <a:chOff x="6418800" y="3304943"/>
              <a:chExt cx="1079200" cy="788848"/>
            </a:xfrm>
          </p:grpSpPr>
          <p:sp>
            <p:nvSpPr>
              <p:cNvPr id="184" name="Freeform 197">
                <a:extLst>
                  <a:ext uri="{FF2B5EF4-FFF2-40B4-BE49-F238E27FC236}">
                    <a16:creationId xmlns:a16="http://schemas.microsoft.com/office/drawing/2014/main" id="{900B199F-A522-F28A-5999-1541B381C1D3}"/>
                  </a:ext>
                </a:extLst>
              </p:cNvPr>
              <p:cNvSpPr/>
              <p:nvPr/>
            </p:nvSpPr>
            <p:spPr>
              <a:xfrm>
                <a:off x="6767011" y="3304943"/>
                <a:ext cx="381968" cy="623929"/>
              </a:xfrm>
              <a:custGeom>
                <a:avLst/>
                <a:gdLst/>
                <a:ahLst/>
                <a:cxnLst/>
                <a:rect l="0" t="0" r="0" b="0"/>
                <a:pathLst>
                  <a:path w="381968" h="623929">
                    <a:moveTo>
                      <a:pt x="696" y="87962"/>
                    </a:moveTo>
                    <a:cubicBezTo>
                      <a:pt x="1803" y="-29384"/>
                      <a:pt x="377167" y="-29384"/>
                      <a:pt x="380343" y="87225"/>
                    </a:cubicBezTo>
                    <a:cubicBezTo>
                      <a:pt x="383703" y="210649"/>
                      <a:pt x="380343" y="412341"/>
                      <a:pt x="380343" y="531804"/>
                    </a:cubicBezTo>
                    <a:cubicBezTo>
                      <a:pt x="380343" y="651270"/>
                      <a:pt x="1469" y="658495"/>
                      <a:pt x="1469" y="530881"/>
                    </a:cubicBezTo>
                    <a:cubicBezTo>
                      <a:pt x="1469" y="403277"/>
                      <a:pt x="0" y="200144"/>
                      <a:pt x="696" y="87962"/>
                    </a:cubicBezTo>
                    <a:close/>
                  </a:path>
                </a:pathLst>
              </a:custGeom>
              <a:gradFill>
                <a:gsLst>
                  <a:gs pos="0">
                    <a:srgbClr val="E49225"/>
                  </a:gs>
                  <a:gs pos="100000">
                    <a:srgbClr val="CC6600"/>
                  </a:gs>
                </a:gsLst>
                <a:lin ang="5400000" scaled="0"/>
              </a:gradFill>
              <a:ln w="7600" cap="flat">
                <a:noFill/>
                <a:bevel/>
              </a:ln>
            </p:spPr>
            <p:txBody>
              <a:bodyPr/>
              <a:lstStyle/>
              <a:p>
                <a:endParaRPr lang="en-US" b="1"/>
              </a:p>
            </p:txBody>
          </p:sp>
          <p:sp>
            <p:nvSpPr>
              <p:cNvPr id="185" name="Freeform 198">
                <a:extLst>
                  <a:ext uri="{FF2B5EF4-FFF2-40B4-BE49-F238E27FC236}">
                    <a16:creationId xmlns:a16="http://schemas.microsoft.com/office/drawing/2014/main" id="{D54D13C1-D5F5-1852-7164-B0E2E50DF516}"/>
                  </a:ext>
                </a:extLst>
              </p:cNvPr>
              <p:cNvSpPr/>
              <p:nvPr/>
            </p:nvSpPr>
            <p:spPr>
              <a:xfrm>
                <a:off x="6775809" y="3314999"/>
                <a:ext cx="362681" cy="602006"/>
              </a:xfrm>
              <a:custGeom>
                <a:avLst/>
                <a:gdLst/>
                <a:ahLst/>
                <a:cxnLst/>
                <a:rect l="0" t="0" r="0" b="0"/>
                <a:pathLst>
                  <a:path w="362681" h="602006">
                    <a:moveTo>
                      <a:pt x="2437" y="83932"/>
                    </a:moveTo>
                    <a:cubicBezTo>
                      <a:pt x="-4213" y="200632"/>
                      <a:pt x="11264" y="461759"/>
                      <a:pt x="2135" y="506636"/>
                    </a:cubicBezTo>
                    <a:cubicBezTo>
                      <a:pt x="-6993" y="551514"/>
                      <a:pt x="39933" y="573368"/>
                      <a:pt x="39933" y="573368"/>
                    </a:cubicBezTo>
                    <a:cubicBezTo>
                      <a:pt x="39933" y="573368"/>
                      <a:pt x="223787" y="638571"/>
                      <a:pt x="324704" y="573368"/>
                    </a:cubicBezTo>
                    <a:cubicBezTo>
                      <a:pt x="346128" y="559428"/>
                      <a:pt x="360856" y="559373"/>
                      <a:pt x="360855" y="506636"/>
                    </a:cubicBezTo>
                    <a:cubicBezTo>
                      <a:pt x="360855" y="453899"/>
                      <a:pt x="363551" y="191481"/>
                      <a:pt x="362681" y="83932"/>
                    </a:cubicBezTo>
                    <a:cubicBezTo>
                      <a:pt x="360820" y="-23615"/>
                      <a:pt x="9087" y="-32767"/>
                      <a:pt x="2437" y="83932"/>
                    </a:cubicBezTo>
                    <a:close/>
                  </a:path>
                </a:pathLst>
              </a:custGeom>
              <a:gradFill>
                <a:gsLst>
                  <a:gs pos="0">
                    <a:srgbClr val="FED83D"/>
                  </a:gs>
                  <a:gs pos="100000">
                    <a:srgbClr val="E2A71C"/>
                  </a:gs>
                </a:gsLst>
                <a:lin ang="18900000" scaled="0"/>
              </a:gradFill>
              <a:ln w="7600" cap="flat">
                <a:noFill/>
                <a:bevel/>
              </a:ln>
            </p:spPr>
            <p:txBody>
              <a:bodyPr/>
              <a:lstStyle/>
              <a:p>
                <a:endParaRPr lang="en-US" b="1"/>
              </a:p>
            </p:txBody>
          </p:sp>
          <p:sp>
            <p:nvSpPr>
              <p:cNvPr id="186" name="Freeform 199">
                <a:extLst>
                  <a:ext uri="{FF2B5EF4-FFF2-40B4-BE49-F238E27FC236}">
                    <a16:creationId xmlns:a16="http://schemas.microsoft.com/office/drawing/2014/main" id="{C0FCDD4A-754E-0916-8F0A-3EFC7060FB5E}"/>
                  </a:ext>
                </a:extLst>
              </p:cNvPr>
              <p:cNvSpPr/>
              <p:nvPr/>
            </p:nvSpPr>
            <p:spPr>
              <a:xfrm>
                <a:off x="6813814" y="3447233"/>
                <a:ext cx="26269" cy="451215"/>
              </a:xfrm>
              <a:custGeom>
                <a:avLst/>
                <a:gdLst/>
                <a:ahLst/>
                <a:cxnLst/>
                <a:rect l="0" t="0" r="0" b="0"/>
                <a:pathLst>
                  <a:path w="26269" h="451215">
                    <a:moveTo>
                      <a:pt x="0" y="0"/>
                    </a:moveTo>
                    <a:lnTo>
                      <a:pt x="0" y="440137"/>
                    </a:lnTo>
                    <a:lnTo>
                      <a:pt x="25846" y="451215"/>
                    </a:lnTo>
                    <a:lnTo>
                      <a:pt x="26269" y="0"/>
                    </a:lnTo>
                    <a:lnTo>
                      <a:pt x="0" y="0"/>
                    </a:lnTo>
                    <a:close/>
                  </a:path>
                </a:pathLst>
              </a:custGeom>
              <a:solidFill>
                <a:srgbClr val="F2F2F2"/>
              </a:solidFill>
              <a:ln w="7600" cap="flat">
                <a:noFill/>
                <a:bevel/>
              </a:ln>
            </p:spPr>
            <p:txBody>
              <a:bodyPr/>
              <a:lstStyle/>
              <a:p>
                <a:endParaRPr lang="en-US" b="1"/>
              </a:p>
            </p:txBody>
          </p:sp>
          <p:sp>
            <p:nvSpPr>
              <p:cNvPr id="187" name="Freeform 200">
                <a:extLst>
                  <a:ext uri="{FF2B5EF4-FFF2-40B4-BE49-F238E27FC236}">
                    <a16:creationId xmlns:a16="http://schemas.microsoft.com/office/drawing/2014/main" id="{F0A568A0-DFE6-CD62-1584-355EDFC79530}"/>
                  </a:ext>
                </a:extLst>
              </p:cNvPr>
              <p:cNvSpPr/>
              <p:nvPr/>
            </p:nvSpPr>
            <p:spPr>
              <a:xfrm>
                <a:off x="7053627" y="3447262"/>
                <a:ext cx="47268" cy="459045"/>
              </a:xfrm>
              <a:custGeom>
                <a:avLst/>
                <a:gdLst/>
                <a:ahLst/>
                <a:cxnLst/>
                <a:rect l="0" t="0" r="0" b="0"/>
                <a:pathLst>
                  <a:path w="47268" h="459045">
                    <a:moveTo>
                      <a:pt x="0" y="23520"/>
                    </a:moveTo>
                    <a:lnTo>
                      <a:pt x="236" y="459045"/>
                    </a:lnTo>
                    <a:lnTo>
                      <a:pt x="47157" y="440496"/>
                    </a:lnTo>
                    <a:lnTo>
                      <a:pt x="47157" y="0"/>
                    </a:lnTo>
                    <a:lnTo>
                      <a:pt x="0" y="23520"/>
                    </a:lnTo>
                    <a:close/>
                  </a:path>
                </a:pathLst>
              </a:custGeom>
              <a:gradFill>
                <a:gsLst>
                  <a:gs pos="0">
                    <a:srgbClr val="E49225"/>
                  </a:gs>
                  <a:gs pos="100000">
                    <a:srgbClr val="E2A71C"/>
                  </a:gs>
                </a:gsLst>
                <a:lin ang="5400000" scaled="0"/>
              </a:gradFill>
              <a:ln w="7600" cap="flat">
                <a:noFill/>
                <a:bevel/>
              </a:ln>
            </p:spPr>
            <p:txBody>
              <a:bodyPr/>
              <a:lstStyle/>
              <a:p>
                <a:endParaRPr lang="en-US" b="1"/>
              </a:p>
            </p:txBody>
          </p:sp>
          <p:sp>
            <p:nvSpPr>
              <p:cNvPr id="188" name="Freeform 201">
                <a:extLst>
                  <a:ext uri="{FF2B5EF4-FFF2-40B4-BE49-F238E27FC236}">
                    <a16:creationId xmlns:a16="http://schemas.microsoft.com/office/drawing/2014/main" id="{DBDAB4AC-B0C4-8A16-9D21-F7A946D62911}"/>
                  </a:ext>
                </a:extLst>
              </p:cNvPr>
              <p:cNvSpPr/>
              <p:nvPr/>
            </p:nvSpPr>
            <p:spPr>
              <a:xfrm>
                <a:off x="6777947" y="3316049"/>
                <a:ext cx="358682" cy="160600"/>
              </a:xfrm>
              <a:custGeom>
                <a:avLst/>
                <a:gdLst/>
                <a:ahLst/>
                <a:cxnLst/>
                <a:rect l="0" t="0" r="0" b="0"/>
                <a:pathLst>
                  <a:path w="358682" h="160600">
                    <a:moveTo>
                      <a:pt x="0" y="80144"/>
                    </a:moveTo>
                    <a:cubicBezTo>
                      <a:pt x="-9132" y="-16749"/>
                      <a:pt x="356749" y="-37889"/>
                      <a:pt x="358682" y="80144"/>
                    </a:cubicBezTo>
                    <a:cubicBezTo>
                      <a:pt x="360673" y="196945"/>
                      <a:pt x="9131" y="177036"/>
                      <a:pt x="0" y="80144"/>
                    </a:cubicBezTo>
                    <a:close/>
                  </a:path>
                </a:pathLst>
              </a:custGeom>
              <a:gradFill>
                <a:gsLst>
                  <a:gs pos="0">
                    <a:srgbClr val="FED83D"/>
                  </a:gs>
                  <a:gs pos="100000">
                    <a:srgbClr val="E2A71C"/>
                  </a:gs>
                </a:gsLst>
                <a:lin ang="16200000" scaled="0"/>
              </a:gradFill>
              <a:ln w="7600" cap="flat">
                <a:noFill/>
                <a:bevel/>
              </a:ln>
            </p:spPr>
            <p:txBody>
              <a:bodyPr/>
              <a:lstStyle/>
              <a:p>
                <a:endParaRPr lang="en-US" b="1"/>
              </a:p>
            </p:txBody>
          </p:sp>
          <p:sp>
            <p:nvSpPr>
              <p:cNvPr id="189" name="Freeform 202">
                <a:extLst>
                  <a:ext uri="{FF2B5EF4-FFF2-40B4-BE49-F238E27FC236}">
                    <a16:creationId xmlns:a16="http://schemas.microsoft.com/office/drawing/2014/main" id="{7A700F94-D512-D300-31E7-09A79951D3DE}"/>
                  </a:ext>
                </a:extLst>
              </p:cNvPr>
              <p:cNvSpPr/>
              <p:nvPr/>
            </p:nvSpPr>
            <p:spPr>
              <a:xfrm>
                <a:off x="6787376" y="3425064"/>
                <a:ext cx="286390" cy="51774"/>
              </a:xfrm>
              <a:custGeom>
                <a:avLst/>
                <a:gdLst/>
                <a:ahLst/>
                <a:cxnLst/>
                <a:rect l="0" t="0" r="0" b="0"/>
                <a:pathLst>
                  <a:path w="286390" h="51774">
                    <a:moveTo>
                      <a:pt x="0" y="991"/>
                    </a:moveTo>
                    <a:cubicBezTo>
                      <a:pt x="0" y="991"/>
                      <a:pt x="120464" y="56271"/>
                      <a:pt x="287169" y="34381"/>
                    </a:cubicBezTo>
                    <a:cubicBezTo>
                      <a:pt x="103781" y="87929"/>
                      <a:pt x="0" y="991"/>
                      <a:pt x="0" y="991"/>
                    </a:cubicBezTo>
                    <a:close/>
                  </a:path>
                </a:pathLst>
              </a:custGeom>
              <a:solidFill>
                <a:srgbClr val="F2F2F2"/>
              </a:solidFill>
              <a:ln w="7600" cap="flat">
                <a:noFill/>
                <a:bevel/>
              </a:ln>
            </p:spPr>
            <p:txBody>
              <a:bodyPr/>
              <a:lstStyle/>
              <a:p>
                <a:endParaRPr lang="en-US" b="1"/>
              </a:p>
            </p:txBody>
          </p:sp>
          <p:sp>
            <p:nvSpPr>
              <p:cNvPr id="190" name="Freeform 203">
                <a:extLst>
                  <a:ext uri="{FF2B5EF4-FFF2-40B4-BE49-F238E27FC236}">
                    <a16:creationId xmlns:a16="http://schemas.microsoft.com/office/drawing/2014/main" id="{01CC38A1-1439-D480-D52A-F1B48750926C}"/>
                  </a:ext>
                </a:extLst>
              </p:cNvPr>
              <p:cNvSpPr/>
              <p:nvPr/>
            </p:nvSpPr>
            <p:spPr>
              <a:xfrm>
                <a:off x="6846526" y="3603992"/>
                <a:ext cx="172390" cy="316750"/>
              </a:xfrm>
              <a:custGeom>
                <a:avLst/>
                <a:gdLst/>
                <a:ahLst/>
                <a:cxnLst/>
                <a:rect l="0" t="0" r="0" b="0"/>
                <a:pathLst>
                  <a:path w="172390" h="316750">
                    <a:moveTo>
                      <a:pt x="9581" y="0"/>
                    </a:moveTo>
                    <a:cubicBezTo>
                      <a:pt x="9581" y="0"/>
                      <a:pt x="69654" y="246696"/>
                      <a:pt x="171449" y="312587"/>
                    </a:cubicBezTo>
                    <a:cubicBezTo>
                      <a:pt x="77995" y="328479"/>
                      <a:pt x="0" y="298906"/>
                      <a:pt x="0" y="298906"/>
                    </a:cubicBezTo>
                    <a:lnTo>
                      <a:pt x="9581" y="0"/>
                    </a:lnTo>
                    <a:close/>
                  </a:path>
                </a:pathLst>
              </a:custGeom>
              <a:gradFill>
                <a:gsLst>
                  <a:gs pos="0">
                    <a:srgbClr val="E49225"/>
                  </a:gs>
                  <a:gs pos="100000">
                    <a:srgbClr val="E2A71C"/>
                  </a:gs>
                </a:gsLst>
                <a:lin ang="16200000" scaled="0"/>
              </a:gradFill>
              <a:ln w="7600" cap="flat">
                <a:noFill/>
                <a:bevel/>
              </a:ln>
            </p:spPr>
            <p:txBody>
              <a:bodyPr/>
              <a:lstStyle/>
              <a:p>
                <a:endParaRPr lang="en-US" b="1"/>
              </a:p>
            </p:txBody>
          </p:sp>
          <p:sp>
            <p:nvSpPr>
              <p:cNvPr id="191" name="Text 526">
                <a:extLst>
                  <a:ext uri="{FF2B5EF4-FFF2-40B4-BE49-F238E27FC236}">
                    <a16:creationId xmlns:a16="http://schemas.microsoft.com/office/drawing/2014/main" id="{FC2C5BA8-5A82-C539-6A92-D37348F4DFB0}"/>
                  </a:ext>
                </a:extLst>
              </p:cNvPr>
              <p:cNvSpPr txBox="1"/>
              <p:nvPr/>
            </p:nvSpPr>
            <p:spPr>
              <a:xfrm>
                <a:off x="6418800" y="3950333"/>
                <a:ext cx="1079200" cy="143458"/>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404557"/>
                    </a:solidFill>
                    <a:latin typeface="Comic Sans MS"/>
                  </a:rPr>
                  <a:t>Industrial Database</a:t>
                </a:r>
              </a:p>
            </p:txBody>
          </p:sp>
        </p:grpSp>
        <p:grpSp>
          <p:nvGrpSpPr>
            <p:cNvPr id="25" name="Database">
              <a:extLst>
                <a:ext uri="{FF2B5EF4-FFF2-40B4-BE49-F238E27FC236}">
                  <a16:creationId xmlns:a16="http://schemas.microsoft.com/office/drawing/2014/main" id="{312D9158-313C-61E9-395D-1399042E9FC3}"/>
                </a:ext>
              </a:extLst>
            </p:cNvPr>
            <p:cNvGrpSpPr/>
            <p:nvPr/>
          </p:nvGrpSpPr>
          <p:grpSpPr>
            <a:xfrm>
              <a:off x="6373200" y="603425"/>
              <a:ext cx="1170400" cy="788848"/>
              <a:chOff x="6373200" y="603425"/>
              <a:chExt cx="1170400" cy="788848"/>
            </a:xfrm>
          </p:grpSpPr>
          <p:sp>
            <p:nvSpPr>
              <p:cNvPr id="176" name="Freeform 205">
                <a:extLst>
                  <a:ext uri="{FF2B5EF4-FFF2-40B4-BE49-F238E27FC236}">
                    <a16:creationId xmlns:a16="http://schemas.microsoft.com/office/drawing/2014/main" id="{B760BBE0-6E1E-9AC8-AD20-EF4BD2F351CC}"/>
                  </a:ext>
                </a:extLst>
              </p:cNvPr>
              <p:cNvSpPr/>
              <p:nvPr/>
            </p:nvSpPr>
            <p:spPr>
              <a:xfrm>
                <a:off x="6767011" y="603425"/>
                <a:ext cx="381968" cy="623929"/>
              </a:xfrm>
              <a:custGeom>
                <a:avLst/>
                <a:gdLst/>
                <a:ahLst/>
                <a:cxnLst/>
                <a:rect l="0" t="0" r="0" b="0"/>
                <a:pathLst>
                  <a:path w="381968" h="623929">
                    <a:moveTo>
                      <a:pt x="696" y="87962"/>
                    </a:moveTo>
                    <a:cubicBezTo>
                      <a:pt x="1803" y="-29384"/>
                      <a:pt x="377167" y="-29384"/>
                      <a:pt x="380343" y="87225"/>
                    </a:cubicBezTo>
                    <a:cubicBezTo>
                      <a:pt x="383703" y="210649"/>
                      <a:pt x="380343" y="412341"/>
                      <a:pt x="380343" y="531803"/>
                    </a:cubicBezTo>
                    <a:cubicBezTo>
                      <a:pt x="380343" y="651270"/>
                      <a:pt x="1469" y="658495"/>
                      <a:pt x="1469" y="530881"/>
                    </a:cubicBezTo>
                    <a:cubicBezTo>
                      <a:pt x="1469" y="403277"/>
                      <a:pt x="0" y="200144"/>
                      <a:pt x="696" y="87962"/>
                    </a:cubicBezTo>
                    <a:close/>
                  </a:path>
                </a:pathLst>
              </a:custGeom>
              <a:gradFill>
                <a:gsLst>
                  <a:gs pos="0">
                    <a:srgbClr val="E49225"/>
                  </a:gs>
                  <a:gs pos="100000">
                    <a:srgbClr val="CC6600"/>
                  </a:gs>
                </a:gsLst>
                <a:lin ang="5400000" scaled="0"/>
              </a:gradFill>
              <a:ln w="7600" cap="flat">
                <a:noFill/>
                <a:bevel/>
              </a:ln>
            </p:spPr>
            <p:txBody>
              <a:bodyPr/>
              <a:lstStyle/>
              <a:p>
                <a:endParaRPr lang="en-US" b="1"/>
              </a:p>
            </p:txBody>
          </p:sp>
          <p:sp>
            <p:nvSpPr>
              <p:cNvPr id="177" name="Freeform 206">
                <a:extLst>
                  <a:ext uri="{FF2B5EF4-FFF2-40B4-BE49-F238E27FC236}">
                    <a16:creationId xmlns:a16="http://schemas.microsoft.com/office/drawing/2014/main" id="{EF497004-6104-C650-BC0E-836201CFD700}"/>
                  </a:ext>
                </a:extLst>
              </p:cNvPr>
              <p:cNvSpPr/>
              <p:nvPr/>
            </p:nvSpPr>
            <p:spPr>
              <a:xfrm>
                <a:off x="6775808" y="613481"/>
                <a:ext cx="362681" cy="602006"/>
              </a:xfrm>
              <a:custGeom>
                <a:avLst/>
                <a:gdLst/>
                <a:ahLst/>
                <a:cxnLst/>
                <a:rect l="0" t="0" r="0" b="0"/>
                <a:pathLst>
                  <a:path w="362681" h="602006">
                    <a:moveTo>
                      <a:pt x="2437" y="83932"/>
                    </a:moveTo>
                    <a:cubicBezTo>
                      <a:pt x="-4213" y="200632"/>
                      <a:pt x="11264" y="461759"/>
                      <a:pt x="2135" y="506637"/>
                    </a:cubicBezTo>
                    <a:cubicBezTo>
                      <a:pt x="-6993" y="551514"/>
                      <a:pt x="39933" y="573368"/>
                      <a:pt x="39933" y="573368"/>
                    </a:cubicBezTo>
                    <a:cubicBezTo>
                      <a:pt x="39933" y="573368"/>
                      <a:pt x="223787" y="638572"/>
                      <a:pt x="324705" y="573368"/>
                    </a:cubicBezTo>
                    <a:cubicBezTo>
                      <a:pt x="346128" y="559428"/>
                      <a:pt x="360856" y="559373"/>
                      <a:pt x="360856" y="506637"/>
                    </a:cubicBezTo>
                    <a:cubicBezTo>
                      <a:pt x="360856" y="453899"/>
                      <a:pt x="363551" y="191480"/>
                      <a:pt x="362681" y="83932"/>
                    </a:cubicBezTo>
                    <a:cubicBezTo>
                      <a:pt x="360820" y="-23615"/>
                      <a:pt x="9087" y="-32767"/>
                      <a:pt x="2437" y="83932"/>
                    </a:cubicBezTo>
                    <a:close/>
                  </a:path>
                </a:pathLst>
              </a:custGeom>
              <a:gradFill>
                <a:gsLst>
                  <a:gs pos="0">
                    <a:srgbClr val="FED83D"/>
                  </a:gs>
                  <a:gs pos="100000">
                    <a:srgbClr val="E2A71C"/>
                  </a:gs>
                </a:gsLst>
                <a:lin ang="18900000" scaled="0"/>
              </a:gradFill>
              <a:ln w="7600" cap="flat">
                <a:noFill/>
                <a:bevel/>
              </a:ln>
            </p:spPr>
            <p:txBody>
              <a:bodyPr/>
              <a:lstStyle/>
              <a:p>
                <a:endParaRPr lang="en-US" b="1"/>
              </a:p>
            </p:txBody>
          </p:sp>
          <p:sp>
            <p:nvSpPr>
              <p:cNvPr id="178" name="Freeform 207">
                <a:extLst>
                  <a:ext uri="{FF2B5EF4-FFF2-40B4-BE49-F238E27FC236}">
                    <a16:creationId xmlns:a16="http://schemas.microsoft.com/office/drawing/2014/main" id="{4D7E0806-2FB7-643B-4C7C-BEAF1E3EFE42}"/>
                  </a:ext>
                </a:extLst>
              </p:cNvPr>
              <p:cNvSpPr/>
              <p:nvPr/>
            </p:nvSpPr>
            <p:spPr>
              <a:xfrm>
                <a:off x="6813814" y="745716"/>
                <a:ext cx="26269" cy="451215"/>
              </a:xfrm>
              <a:custGeom>
                <a:avLst/>
                <a:gdLst/>
                <a:ahLst/>
                <a:cxnLst/>
                <a:rect l="0" t="0" r="0" b="0"/>
                <a:pathLst>
                  <a:path w="26269" h="451215">
                    <a:moveTo>
                      <a:pt x="0" y="0"/>
                    </a:moveTo>
                    <a:lnTo>
                      <a:pt x="0" y="440137"/>
                    </a:lnTo>
                    <a:lnTo>
                      <a:pt x="25846" y="451215"/>
                    </a:lnTo>
                    <a:lnTo>
                      <a:pt x="26269" y="0"/>
                    </a:lnTo>
                    <a:lnTo>
                      <a:pt x="0" y="0"/>
                    </a:lnTo>
                    <a:close/>
                  </a:path>
                </a:pathLst>
              </a:custGeom>
              <a:solidFill>
                <a:srgbClr val="F2F2F2"/>
              </a:solidFill>
              <a:ln w="7600" cap="flat">
                <a:noFill/>
                <a:bevel/>
              </a:ln>
            </p:spPr>
            <p:txBody>
              <a:bodyPr/>
              <a:lstStyle/>
              <a:p>
                <a:endParaRPr lang="en-US" b="1"/>
              </a:p>
            </p:txBody>
          </p:sp>
          <p:sp>
            <p:nvSpPr>
              <p:cNvPr id="179" name="Freeform 208">
                <a:extLst>
                  <a:ext uri="{FF2B5EF4-FFF2-40B4-BE49-F238E27FC236}">
                    <a16:creationId xmlns:a16="http://schemas.microsoft.com/office/drawing/2014/main" id="{CC7EFF35-8985-7302-3BA0-162D7D24B89A}"/>
                  </a:ext>
                </a:extLst>
              </p:cNvPr>
              <p:cNvSpPr/>
              <p:nvPr/>
            </p:nvSpPr>
            <p:spPr>
              <a:xfrm>
                <a:off x="7053628" y="745745"/>
                <a:ext cx="47268" cy="459045"/>
              </a:xfrm>
              <a:custGeom>
                <a:avLst/>
                <a:gdLst/>
                <a:ahLst/>
                <a:cxnLst/>
                <a:rect l="0" t="0" r="0" b="0"/>
                <a:pathLst>
                  <a:path w="47268" h="459045">
                    <a:moveTo>
                      <a:pt x="0" y="23520"/>
                    </a:moveTo>
                    <a:lnTo>
                      <a:pt x="236" y="459045"/>
                    </a:lnTo>
                    <a:lnTo>
                      <a:pt x="47157" y="440496"/>
                    </a:lnTo>
                    <a:lnTo>
                      <a:pt x="47157" y="0"/>
                    </a:lnTo>
                    <a:lnTo>
                      <a:pt x="0" y="23520"/>
                    </a:lnTo>
                    <a:close/>
                  </a:path>
                </a:pathLst>
              </a:custGeom>
              <a:gradFill>
                <a:gsLst>
                  <a:gs pos="0">
                    <a:srgbClr val="E49225"/>
                  </a:gs>
                  <a:gs pos="100000">
                    <a:srgbClr val="E2A71C"/>
                  </a:gs>
                </a:gsLst>
                <a:lin ang="5400000" scaled="0"/>
              </a:gradFill>
              <a:ln w="7600" cap="flat">
                <a:noFill/>
                <a:bevel/>
              </a:ln>
            </p:spPr>
            <p:txBody>
              <a:bodyPr/>
              <a:lstStyle/>
              <a:p>
                <a:endParaRPr lang="en-US" b="1"/>
              </a:p>
            </p:txBody>
          </p:sp>
          <p:sp>
            <p:nvSpPr>
              <p:cNvPr id="180" name="Freeform 209">
                <a:extLst>
                  <a:ext uri="{FF2B5EF4-FFF2-40B4-BE49-F238E27FC236}">
                    <a16:creationId xmlns:a16="http://schemas.microsoft.com/office/drawing/2014/main" id="{1BFD9615-07A3-E71A-C1C4-ACC940691DB3}"/>
                  </a:ext>
                </a:extLst>
              </p:cNvPr>
              <p:cNvSpPr/>
              <p:nvPr/>
            </p:nvSpPr>
            <p:spPr>
              <a:xfrm>
                <a:off x="6777947" y="614532"/>
                <a:ext cx="358683" cy="160600"/>
              </a:xfrm>
              <a:custGeom>
                <a:avLst/>
                <a:gdLst/>
                <a:ahLst/>
                <a:cxnLst/>
                <a:rect l="0" t="0" r="0" b="0"/>
                <a:pathLst>
                  <a:path w="358683" h="160600">
                    <a:moveTo>
                      <a:pt x="0" y="80144"/>
                    </a:moveTo>
                    <a:cubicBezTo>
                      <a:pt x="-9132" y="-16749"/>
                      <a:pt x="356749" y="-37889"/>
                      <a:pt x="358683" y="80144"/>
                    </a:cubicBezTo>
                    <a:cubicBezTo>
                      <a:pt x="360673" y="196945"/>
                      <a:pt x="9131" y="177036"/>
                      <a:pt x="0" y="80144"/>
                    </a:cubicBezTo>
                    <a:close/>
                  </a:path>
                </a:pathLst>
              </a:custGeom>
              <a:gradFill>
                <a:gsLst>
                  <a:gs pos="0">
                    <a:srgbClr val="FED83D"/>
                  </a:gs>
                  <a:gs pos="100000">
                    <a:srgbClr val="E2A71C"/>
                  </a:gs>
                </a:gsLst>
                <a:lin ang="16200000" scaled="0"/>
              </a:gradFill>
              <a:ln w="7600" cap="flat">
                <a:noFill/>
                <a:bevel/>
              </a:ln>
            </p:spPr>
            <p:txBody>
              <a:bodyPr/>
              <a:lstStyle/>
              <a:p>
                <a:endParaRPr lang="en-US" b="1"/>
              </a:p>
            </p:txBody>
          </p:sp>
          <p:sp>
            <p:nvSpPr>
              <p:cNvPr id="181" name="Freeform 210">
                <a:extLst>
                  <a:ext uri="{FF2B5EF4-FFF2-40B4-BE49-F238E27FC236}">
                    <a16:creationId xmlns:a16="http://schemas.microsoft.com/office/drawing/2014/main" id="{B6E40D24-1924-0472-DF89-F03B548B983D}"/>
                  </a:ext>
                </a:extLst>
              </p:cNvPr>
              <p:cNvSpPr/>
              <p:nvPr/>
            </p:nvSpPr>
            <p:spPr>
              <a:xfrm>
                <a:off x="6787376" y="723547"/>
                <a:ext cx="286390" cy="51774"/>
              </a:xfrm>
              <a:custGeom>
                <a:avLst/>
                <a:gdLst/>
                <a:ahLst/>
                <a:cxnLst/>
                <a:rect l="0" t="0" r="0" b="0"/>
                <a:pathLst>
                  <a:path w="286390" h="51774">
                    <a:moveTo>
                      <a:pt x="0" y="991"/>
                    </a:moveTo>
                    <a:cubicBezTo>
                      <a:pt x="0" y="991"/>
                      <a:pt x="120464" y="56271"/>
                      <a:pt x="287168" y="34381"/>
                    </a:cubicBezTo>
                    <a:cubicBezTo>
                      <a:pt x="103781" y="87929"/>
                      <a:pt x="0" y="991"/>
                      <a:pt x="0" y="991"/>
                    </a:cubicBezTo>
                    <a:close/>
                  </a:path>
                </a:pathLst>
              </a:custGeom>
              <a:solidFill>
                <a:srgbClr val="F2F2F2"/>
              </a:solidFill>
              <a:ln w="7600" cap="flat">
                <a:noFill/>
                <a:bevel/>
              </a:ln>
            </p:spPr>
            <p:txBody>
              <a:bodyPr/>
              <a:lstStyle/>
              <a:p>
                <a:endParaRPr lang="en-US" b="1"/>
              </a:p>
            </p:txBody>
          </p:sp>
          <p:sp>
            <p:nvSpPr>
              <p:cNvPr id="182" name="Freeform 211">
                <a:extLst>
                  <a:ext uri="{FF2B5EF4-FFF2-40B4-BE49-F238E27FC236}">
                    <a16:creationId xmlns:a16="http://schemas.microsoft.com/office/drawing/2014/main" id="{44BF7075-A381-9CF6-780B-B64D21572F40}"/>
                  </a:ext>
                </a:extLst>
              </p:cNvPr>
              <p:cNvSpPr/>
              <p:nvPr/>
            </p:nvSpPr>
            <p:spPr>
              <a:xfrm>
                <a:off x="6846526" y="902474"/>
                <a:ext cx="172389" cy="316750"/>
              </a:xfrm>
              <a:custGeom>
                <a:avLst/>
                <a:gdLst/>
                <a:ahLst/>
                <a:cxnLst/>
                <a:rect l="0" t="0" r="0" b="0"/>
                <a:pathLst>
                  <a:path w="172389" h="316750">
                    <a:moveTo>
                      <a:pt x="9581" y="0"/>
                    </a:moveTo>
                    <a:cubicBezTo>
                      <a:pt x="9581" y="0"/>
                      <a:pt x="69654" y="246695"/>
                      <a:pt x="171448" y="312587"/>
                    </a:cubicBezTo>
                    <a:cubicBezTo>
                      <a:pt x="77995" y="328479"/>
                      <a:pt x="0" y="298906"/>
                      <a:pt x="0" y="298906"/>
                    </a:cubicBezTo>
                    <a:lnTo>
                      <a:pt x="9581" y="0"/>
                    </a:lnTo>
                    <a:close/>
                  </a:path>
                </a:pathLst>
              </a:custGeom>
              <a:gradFill>
                <a:gsLst>
                  <a:gs pos="0">
                    <a:srgbClr val="E49225"/>
                  </a:gs>
                  <a:gs pos="100000">
                    <a:srgbClr val="E2A71C"/>
                  </a:gs>
                </a:gsLst>
                <a:lin ang="16200000" scaled="0"/>
              </a:gradFill>
              <a:ln w="7600" cap="flat">
                <a:noFill/>
                <a:bevel/>
              </a:ln>
            </p:spPr>
            <p:txBody>
              <a:bodyPr/>
              <a:lstStyle/>
              <a:p>
                <a:endParaRPr lang="en-US" b="1"/>
              </a:p>
            </p:txBody>
          </p:sp>
          <p:sp>
            <p:nvSpPr>
              <p:cNvPr id="183" name="Text 527">
                <a:extLst>
                  <a:ext uri="{FF2B5EF4-FFF2-40B4-BE49-F238E27FC236}">
                    <a16:creationId xmlns:a16="http://schemas.microsoft.com/office/drawing/2014/main" id="{16162C24-871D-D581-F8E6-8D275FDE8090}"/>
                  </a:ext>
                </a:extLst>
              </p:cNvPr>
              <p:cNvSpPr txBox="1"/>
              <p:nvPr/>
            </p:nvSpPr>
            <p:spPr>
              <a:xfrm>
                <a:off x="6373200" y="1248815"/>
                <a:ext cx="1170400" cy="143458"/>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404557"/>
                    </a:solidFill>
                    <a:latin typeface="Comic Sans MS"/>
                  </a:rPr>
                  <a:t>Air -Ampiant Database</a:t>
                </a:r>
              </a:p>
            </p:txBody>
          </p:sp>
        </p:grpSp>
        <p:grpSp>
          <p:nvGrpSpPr>
            <p:cNvPr id="26" name="Database">
              <a:extLst>
                <a:ext uri="{FF2B5EF4-FFF2-40B4-BE49-F238E27FC236}">
                  <a16:creationId xmlns:a16="http://schemas.microsoft.com/office/drawing/2014/main" id="{81758E68-94E9-75D1-595C-C06FDBE0D817}"/>
                </a:ext>
              </a:extLst>
            </p:cNvPr>
            <p:cNvGrpSpPr/>
            <p:nvPr/>
          </p:nvGrpSpPr>
          <p:grpSpPr>
            <a:xfrm>
              <a:off x="6548000" y="1804225"/>
              <a:ext cx="820800" cy="788848"/>
              <a:chOff x="6548000" y="1804225"/>
              <a:chExt cx="820800" cy="788848"/>
            </a:xfrm>
          </p:grpSpPr>
          <p:sp>
            <p:nvSpPr>
              <p:cNvPr id="168" name="Freeform 213">
                <a:extLst>
                  <a:ext uri="{FF2B5EF4-FFF2-40B4-BE49-F238E27FC236}">
                    <a16:creationId xmlns:a16="http://schemas.microsoft.com/office/drawing/2014/main" id="{96AEFE7F-FDEE-55F4-5C6F-738535646A5B}"/>
                  </a:ext>
                </a:extLst>
              </p:cNvPr>
              <p:cNvSpPr/>
              <p:nvPr/>
            </p:nvSpPr>
            <p:spPr>
              <a:xfrm>
                <a:off x="6767011" y="1804225"/>
                <a:ext cx="381968" cy="623929"/>
              </a:xfrm>
              <a:custGeom>
                <a:avLst/>
                <a:gdLst/>
                <a:ahLst/>
                <a:cxnLst/>
                <a:rect l="0" t="0" r="0" b="0"/>
                <a:pathLst>
                  <a:path w="381968" h="623929">
                    <a:moveTo>
                      <a:pt x="696" y="87962"/>
                    </a:moveTo>
                    <a:cubicBezTo>
                      <a:pt x="1803" y="-29384"/>
                      <a:pt x="377167" y="-29384"/>
                      <a:pt x="380343" y="87225"/>
                    </a:cubicBezTo>
                    <a:cubicBezTo>
                      <a:pt x="383703" y="210649"/>
                      <a:pt x="380343" y="412341"/>
                      <a:pt x="380343" y="531803"/>
                    </a:cubicBezTo>
                    <a:cubicBezTo>
                      <a:pt x="380343" y="651270"/>
                      <a:pt x="1469" y="658495"/>
                      <a:pt x="1469" y="530881"/>
                    </a:cubicBezTo>
                    <a:cubicBezTo>
                      <a:pt x="1469" y="403277"/>
                      <a:pt x="0" y="200144"/>
                      <a:pt x="696" y="87962"/>
                    </a:cubicBezTo>
                    <a:close/>
                  </a:path>
                </a:pathLst>
              </a:custGeom>
              <a:gradFill>
                <a:gsLst>
                  <a:gs pos="0">
                    <a:srgbClr val="E49225"/>
                  </a:gs>
                  <a:gs pos="100000">
                    <a:srgbClr val="CC6600"/>
                  </a:gs>
                </a:gsLst>
                <a:lin ang="5400000" scaled="0"/>
              </a:gradFill>
              <a:ln w="7600" cap="flat">
                <a:noFill/>
                <a:bevel/>
              </a:ln>
            </p:spPr>
            <p:txBody>
              <a:bodyPr/>
              <a:lstStyle/>
              <a:p>
                <a:endParaRPr lang="en-US" b="1"/>
              </a:p>
            </p:txBody>
          </p:sp>
          <p:sp>
            <p:nvSpPr>
              <p:cNvPr id="169" name="Freeform 214">
                <a:extLst>
                  <a:ext uri="{FF2B5EF4-FFF2-40B4-BE49-F238E27FC236}">
                    <a16:creationId xmlns:a16="http://schemas.microsoft.com/office/drawing/2014/main" id="{61CC4939-52E1-4305-0880-FFF318F89C35}"/>
                  </a:ext>
                </a:extLst>
              </p:cNvPr>
              <p:cNvSpPr/>
              <p:nvPr/>
            </p:nvSpPr>
            <p:spPr>
              <a:xfrm>
                <a:off x="6775808" y="1814281"/>
                <a:ext cx="362681" cy="602006"/>
              </a:xfrm>
              <a:custGeom>
                <a:avLst/>
                <a:gdLst/>
                <a:ahLst/>
                <a:cxnLst/>
                <a:rect l="0" t="0" r="0" b="0"/>
                <a:pathLst>
                  <a:path w="362681" h="602006">
                    <a:moveTo>
                      <a:pt x="2437" y="83932"/>
                    </a:moveTo>
                    <a:cubicBezTo>
                      <a:pt x="-4213" y="200632"/>
                      <a:pt x="11264" y="461759"/>
                      <a:pt x="2135" y="506637"/>
                    </a:cubicBezTo>
                    <a:cubicBezTo>
                      <a:pt x="-6993" y="551514"/>
                      <a:pt x="39933" y="573368"/>
                      <a:pt x="39933" y="573368"/>
                    </a:cubicBezTo>
                    <a:cubicBezTo>
                      <a:pt x="39933" y="573368"/>
                      <a:pt x="223787" y="638572"/>
                      <a:pt x="324705" y="573368"/>
                    </a:cubicBezTo>
                    <a:cubicBezTo>
                      <a:pt x="346128" y="559428"/>
                      <a:pt x="360856" y="559373"/>
                      <a:pt x="360856" y="506637"/>
                    </a:cubicBezTo>
                    <a:cubicBezTo>
                      <a:pt x="360856" y="453899"/>
                      <a:pt x="363551" y="191480"/>
                      <a:pt x="362681" y="83932"/>
                    </a:cubicBezTo>
                    <a:cubicBezTo>
                      <a:pt x="360820" y="-23615"/>
                      <a:pt x="9087" y="-32767"/>
                      <a:pt x="2437" y="83932"/>
                    </a:cubicBezTo>
                    <a:close/>
                  </a:path>
                </a:pathLst>
              </a:custGeom>
              <a:gradFill>
                <a:gsLst>
                  <a:gs pos="0">
                    <a:srgbClr val="FED83D"/>
                  </a:gs>
                  <a:gs pos="100000">
                    <a:srgbClr val="E2A71C"/>
                  </a:gs>
                </a:gsLst>
                <a:lin ang="18900000" scaled="0"/>
              </a:gradFill>
              <a:ln w="7600" cap="flat">
                <a:noFill/>
                <a:bevel/>
              </a:ln>
            </p:spPr>
            <p:txBody>
              <a:bodyPr/>
              <a:lstStyle/>
              <a:p>
                <a:endParaRPr lang="en-US" b="1"/>
              </a:p>
            </p:txBody>
          </p:sp>
          <p:sp>
            <p:nvSpPr>
              <p:cNvPr id="170" name="Freeform 215">
                <a:extLst>
                  <a:ext uri="{FF2B5EF4-FFF2-40B4-BE49-F238E27FC236}">
                    <a16:creationId xmlns:a16="http://schemas.microsoft.com/office/drawing/2014/main" id="{955CEB74-D448-D5D1-D93D-C2ED68ABF400}"/>
                  </a:ext>
                </a:extLst>
              </p:cNvPr>
              <p:cNvSpPr/>
              <p:nvPr/>
            </p:nvSpPr>
            <p:spPr>
              <a:xfrm>
                <a:off x="6813814" y="1946516"/>
                <a:ext cx="26269" cy="451215"/>
              </a:xfrm>
              <a:custGeom>
                <a:avLst/>
                <a:gdLst/>
                <a:ahLst/>
                <a:cxnLst/>
                <a:rect l="0" t="0" r="0" b="0"/>
                <a:pathLst>
                  <a:path w="26269" h="451215">
                    <a:moveTo>
                      <a:pt x="0" y="0"/>
                    </a:moveTo>
                    <a:lnTo>
                      <a:pt x="0" y="440137"/>
                    </a:lnTo>
                    <a:lnTo>
                      <a:pt x="25846" y="451215"/>
                    </a:lnTo>
                    <a:lnTo>
                      <a:pt x="26269" y="0"/>
                    </a:lnTo>
                    <a:lnTo>
                      <a:pt x="0" y="0"/>
                    </a:lnTo>
                    <a:close/>
                  </a:path>
                </a:pathLst>
              </a:custGeom>
              <a:solidFill>
                <a:srgbClr val="F2F2F2"/>
              </a:solidFill>
              <a:ln w="7600" cap="flat">
                <a:noFill/>
                <a:bevel/>
              </a:ln>
            </p:spPr>
            <p:txBody>
              <a:bodyPr/>
              <a:lstStyle/>
              <a:p>
                <a:endParaRPr lang="en-US" b="1"/>
              </a:p>
            </p:txBody>
          </p:sp>
          <p:sp>
            <p:nvSpPr>
              <p:cNvPr id="171" name="Freeform 216">
                <a:extLst>
                  <a:ext uri="{FF2B5EF4-FFF2-40B4-BE49-F238E27FC236}">
                    <a16:creationId xmlns:a16="http://schemas.microsoft.com/office/drawing/2014/main" id="{3BE5AD48-ACD6-F7F7-2705-3F2FA45C57CB}"/>
                  </a:ext>
                </a:extLst>
              </p:cNvPr>
              <p:cNvSpPr/>
              <p:nvPr/>
            </p:nvSpPr>
            <p:spPr>
              <a:xfrm>
                <a:off x="7053628" y="1946545"/>
                <a:ext cx="47268" cy="459045"/>
              </a:xfrm>
              <a:custGeom>
                <a:avLst/>
                <a:gdLst/>
                <a:ahLst/>
                <a:cxnLst/>
                <a:rect l="0" t="0" r="0" b="0"/>
                <a:pathLst>
                  <a:path w="47268" h="459045">
                    <a:moveTo>
                      <a:pt x="0" y="23520"/>
                    </a:moveTo>
                    <a:lnTo>
                      <a:pt x="236" y="459045"/>
                    </a:lnTo>
                    <a:lnTo>
                      <a:pt x="47157" y="440496"/>
                    </a:lnTo>
                    <a:lnTo>
                      <a:pt x="47157" y="0"/>
                    </a:lnTo>
                    <a:lnTo>
                      <a:pt x="0" y="23520"/>
                    </a:lnTo>
                    <a:close/>
                  </a:path>
                </a:pathLst>
              </a:custGeom>
              <a:gradFill>
                <a:gsLst>
                  <a:gs pos="0">
                    <a:srgbClr val="E49225"/>
                  </a:gs>
                  <a:gs pos="100000">
                    <a:srgbClr val="E2A71C"/>
                  </a:gs>
                </a:gsLst>
                <a:lin ang="5400000" scaled="0"/>
              </a:gradFill>
              <a:ln w="7600" cap="flat">
                <a:noFill/>
                <a:bevel/>
              </a:ln>
            </p:spPr>
            <p:txBody>
              <a:bodyPr/>
              <a:lstStyle/>
              <a:p>
                <a:endParaRPr lang="en-US" b="1"/>
              </a:p>
            </p:txBody>
          </p:sp>
          <p:sp>
            <p:nvSpPr>
              <p:cNvPr id="172" name="Freeform 217">
                <a:extLst>
                  <a:ext uri="{FF2B5EF4-FFF2-40B4-BE49-F238E27FC236}">
                    <a16:creationId xmlns:a16="http://schemas.microsoft.com/office/drawing/2014/main" id="{9FD5D45B-72B5-D8CC-6CC5-FFE972937ACF}"/>
                  </a:ext>
                </a:extLst>
              </p:cNvPr>
              <p:cNvSpPr/>
              <p:nvPr/>
            </p:nvSpPr>
            <p:spPr>
              <a:xfrm>
                <a:off x="6777947" y="1815332"/>
                <a:ext cx="358683" cy="160600"/>
              </a:xfrm>
              <a:custGeom>
                <a:avLst/>
                <a:gdLst/>
                <a:ahLst/>
                <a:cxnLst/>
                <a:rect l="0" t="0" r="0" b="0"/>
                <a:pathLst>
                  <a:path w="358683" h="160600">
                    <a:moveTo>
                      <a:pt x="0" y="80144"/>
                    </a:moveTo>
                    <a:cubicBezTo>
                      <a:pt x="-9132" y="-16749"/>
                      <a:pt x="356749" y="-37889"/>
                      <a:pt x="358683" y="80144"/>
                    </a:cubicBezTo>
                    <a:cubicBezTo>
                      <a:pt x="360673" y="196945"/>
                      <a:pt x="9131" y="177036"/>
                      <a:pt x="0" y="80144"/>
                    </a:cubicBezTo>
                    <a:close/>
                  </a:path>
                </a:pathLst>
              </a:custGeom>
              <a:gradFill>
                <a:gsLst>
                  <a:gs pos="0">
                    <a:srgbClr val="FED83D"/>
                  </a:gs>
                  <a:gs pos="100000">
                    <a:srgbClr val="E2A71C"/>
                  </a:gs>
                </a:gsLst>
                <a:lin ang="16200000" scaled="0"/>
              </a:gradFill>
              <a:ln w="7600" cap="flat">
                <a:noFill/>
                <a:bevel/>
              </a:ln>
            </p:spPr>
            <p:txBody>
              <a:bodyPr/>
              <a:lstStyle/>
              <a:p>
                <a:endParaRPr lang="en-US" b="1"/>
              </a:p>
            </p:txBody>
          </p:sp>
          <p:sp>
            <p:nvSpPr>
              <p:cNvPr id="173" name="Freeform 218">
                <a:extLst>
                  <a:ext uri="{FF2B5EF4-FFF2-40B4-BE49-F238E27FC236}">
                    <a16:creationId xmlns:a16="http://schemas.microsoft.com/office/drawing/2014/main" id="{2B793F46-DE48-63B8-C6A5-38756ED06F4C}"/>
                  </a:ext>
                </a:extLst>
              </p:cNvPr>
              <p:cNvSpPr/>
              <p:nvPr/>
            </p:nvSpPr>
            <p:spPr>
              <a:xfrm>
                <a:off x="6787376" y="1924347"/>
                <a:ext cx="286390" cy="51774"/>
              </a:xfrm>
              <a:custGeom>
                <a:avLst/>
                <a:gdLst/>
                <a:ahLst/>
                <a:cxnLst/>
                <a:rect l="0" t="0" r="0" b="0"/>
                <a:pathLst>
                  <a:path w="286390" h="51774">
                    <a:moveTo>
                      <a:pt x="0" y="991"/>
                    </a:moveTo>
                    <a:cubicBezTo>
                      <a:pt x="0" y="991"/>
                      <a:pt x="120464" y="56271"/>
                      <a:pt x="287168" y="34381"/>
                    </a:cubicBezTo>
                    <a:cubicBezTo>
                      <a:pt x="103781" y="87929"/>
                      <a:pt x="0" y="991"/>
                      <a:pt x="0" y="991"/>
                    </a:cubicBezTo>
                    <a:close/>
                  </a:path>
                </a:pathLst>
              </a:custGeom>
              <a:solidFill>
                <a:srgbClr val="F2F2F2"/>
              </a:solidFill>
              <a:ln w="7600" cap="flat">
                <a:noFill/>
                <a:bevel/>
              </a:ln>
            </p:spPr>
            <p:txBody>
              <a:bodyPr/>
              <a:lstStyle/>
              <a:p>
                <a:endParaRPr lang="en-US" b="1"/>
              </a:p>
            </p:txBody>
          </p:sp>
          <p:sp>
            <p:nvSpPr>
              <p:cNvPr id="174" name="Freeform 219">
                <a:extLst>
                  <a:ext uri="{FF2B5EF4-FFF2-40B4-BE49-F238E27FC236}">
                    <a16:creationId xmlns:a16="http://schemas.microsoft.com/office/drawing/2014/main" id="{C353F618-2BF6-C642-4569-BBDA0F837F02}"/>
                  </a:ext>
                </a:extLst>
              </p:cNvPr>
              <p:cNvSpPr/>
              <p:nvPr/>
            </p:nvSpPr>
            <p:spPr>
              <a:xfrm>
                <a:off x="6846526" y="2103274"/>
                <a:ext cx="172389" cy="316750"/>
              </a:xfrm>
              <a:custGeom>
                <a:avLst/>
                <a:gdLst/>
                <a:ahLst/>
                <a:cxnLst/>
                <a:rect l="0" t="0" r="0" b="0"/>
                <a:pathLst>
                  <a:path w="172389" h="316750">
                    <a:moveTo>
                      <a:pt x="9581" y="0"/>
                    </a:moveTo>
                    <a:cubicBezTo>
                      <a:pt x="9581" y="0"/>
                      <a:pt x="69654" y="246695"/>
                      <a:pt x="171448" y="312587"/>
                    </a:cubicBezTo>
                    <a:cubicBezTo>
                      <a:pt x="77995" y="328479"/>
                      <a:pt x="0" y="298906"/>
                      <a:pt x="0" y="298906"/>
                    </a:cubicBezTo>
                    <a:lnTo>
                      <a:pt x="9581" y="0"/>
                    </a:lnTo>
                    <a:close/>
                  </a:path>
                </a:pathLst>
              </a:custGeom>
              <a:gradFill>
                <a:gsLst>
                  <a:gs pos="0">
                    <a:srgbClr val="E49225"/>
                  </a:gs>
                  <a:gs pos="100000">
                    <a:srgbClr val="E2A71C"/>
                  </a:gs>
                </a:gsLst>
                <a:lin ang="16200000" scaled="0"/>
              </a:gradFill>
              <a:ln w="7600" cap="flat">
                <a:noFill/>
                <a:bevel/>
              </a:ln>
            </p:spPr>
            <p:txBody>
              <a:bodyPr/>
              <a:lstStyle/>
              <a:p>
                <a:endParaRPr lang="en-US" b="1"/>
              </a:p>
            </p:txBody>
          </p:sp>
          <p:sp>
            <p:nvSpPr>
              <p:cNvPr id="175" name="Text 528">
                <a:extLst>
                  <a:ext uri="{FF2B5EF4-FFF2-40B4-BE49-F238E27FC236}">
                    <a16:creationId xmlns:a16="http://schemas.microsoft.com/office/drawing/2014/main" id="{97B07A2F-576F-FD89-C7B8-A0AE5E3E154B}"/>
                  </a:ext>
                </a:extLst>
              </p:cNvPr>
              <p:cNvSpPr txBox="1"/>
              <p:nvPr/>
            </p:nvSpPr>
            <p:spPr>
              <a:xfrm>
                <a:off x="6548000" y="2449615"/>
                <a:ext cx="820800" cy="143458"/>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404557"/>
                    </a:solidFill>
                    <a:latin typeface="Comic Sans MS"/>
                  </a:rPr>
                  <a:t>EWS Database</a:t>
                </a:r>
              </a:p>
            </p:txBody>
          </p:sp>
        </p:grpSp>
        <p:grpSp>
          <p:nvGrpSpPr>
            <p:cNvPr id="27" name="Oval process">
              <a:extLst>
                <a:ext uri="{FF2B5EF4-FFF2-40B4-BE49-F238E27FC236}">
                  <a16:creationId xmlns:a16="http://schemas.microsoft.com/office/drawing/2014/main" id="{83488C79-80F6-D44C-5B39-2F0BCBC46283}"/>
                </a:ext>
              </a:extLst>
            </p:cNvPr>
            <p:cNvGrpSpPr/>
            <p:nvPr/>
          </p:nvGrpSpPr>
          <p:grpSpPr>
            <a:xfrm>
              <a:off x="4838000" y="1971864"/>
              <a:ext cx="592800" cy="288800"/>
              <a:chOff x="4838000" y="1971864"/>
              <a:chExt cx="592800" cy="288800"/>
            </a:xfrm>
          </p:grpSpPr>
          <p:sp>
            <p:nvSpPr>
              <p:cNvPr id="165" name="Freeform 221">
                <a:extLst>
                  <a:ext uri="{FF2B5EF4-FFF2-40B4-BE49-F238E27FC236}">
                    <a16:creationId xmlns:a16="http://schemas.microsoft.com/office/drawing/2014/main" id="{45F1FCBF-50FD-B6F6-F6E2-FF52AD10D649}"/>
                  </a:ext>
                </a:extLst>
              </p:cNvPr>
              <p:cNvSpPr/>
              <p:nvPr/>
            </p:nvSpPr>
            <p:spPr>
              <a:xfrm>
                <a:off x="4838000" y="1971864"/>
                <a:ext cx="592800" cy="288800"/>
              </a:xfrm>
              <a:custGeom>
                <a:avLst/>
                <a:gdLst/>
                <a:ahLst/>
                <a:cxnLst/>
                <a:rect l="0" t="0" r="0" b="0"/>
                <a:pathLst>
                  <a:path w="592800" h="288800" fill="none">
                    <a:moveTo>
                      <a:pt x="296400" y="144400"/>
                    </a:moveTo>
                    <a:moveTo>
                      <a:pt x="296400" y="144400"/>
                    </a:moveTo>
                    <a:moveTo>
                      <a:pt x="296400" y="144400"/>
                    </a:moveTo>
                    <a:moveTo>
                      <a:pt x="296400" y="144400"/>
                    </a:moveTo>
                  </a:path>
                </a:pathLst>
              </a:custGeom>
              <a:solidFill>
                <a:srgbClr val="646B86"/>
              </a:solidFill>
              <a:ln w="7600" cap="flat">
                <a:solidFill>
                  <a:srgbClr val="575D75"/>
                </a:solidFill>
                <a:bevel/>
              </a:ln>
            </p:spPr>
            <p:txBody>
              <a:bodyPr/>
              <a:lstStyle/>
              <a:p>
                <a:endParaRPr lang="en-US" b="1"/>
              </a:p>
            </p:txBody>
          </p:sp>
          <p:sp>
            <p:nvSpPr>
              <p:cNvPr id="166" name="Ellipse">
                <a:extLst>
                  <a:ext uri="{FF2B5EF4-FFF2-40B4-BE49-F238E27FC236}">
                    <a16:creationId xmlns:a16="http://schemas.microsoft.com/office/drawing/2014/main" id="{4999024A-9060-6633-692B-FB40781D7D56}"/>
                  </a:ext>
                </a:extLst>
              </p:cNvPr>
              <p:cNvSpPr/>
              <p:nvPr/>
            </p:nvSpPr>
            <p:spPr>
              <a:xfrm>
                <a:off x="4838000" y="1971864"/>
                <a:ext cx="592800" cy="288800"/>
              </a:xfrm>
              <a:custGeom>
                <a:avLst/>
                <a:gdLst/>
                <a:ahLst/>
                <a:cxnLst/>
                <a:rect l="0" t="0" r="0" b="0"/>
                <a:pathLst>
                  <a:path w="592800" h="288800">
                    <a:moveTo>
                      <a:pt x="0" y="144400"/>
                    </a:moveTo>
                    <a:cubicBezTo>
                      <a:pt x="0" y="64650"/>
                      <a:pt x="132703" y="0"/>
                      <a:pt x="296400" y="0"/>
                    </a:cubicBezTo>
                    <a:cubicBezTo>
                      <a:pt x="460097" y="0"/>
                      <a:pt x="592800" y="64650"/>
                      <a:pt x="592800" y="144400"/>
                    </a:cubicBezTo>
                    <a:cubicBezTo>
                      <a:pt x="592800" y="224150"/>
                      <a:pt x="460097" y="288800"/>
                      <a:pt x="296400" y="288800"/>
                    </a:cubicBezTo>
                    <a:cubicBezTo>
                      <a:pt x="132703" y="288800"/>
                      <a:pt x="0" y="224150"/>
                      <a:pt x="0" y="144400"/>
                    </a:cubicBezTo>
                    <a:close/>
                  </a:path>
                </a:pathLst>
              </a:custGeom>
              <a:solidFill>
                <a:srgbClr val="646B86"/>
              </a:solidFill>
              <a:ln w="7600" cap="flat">
                <a:solidFill>
                  <a:srgbClr val="575D75"/>
                </a:solidFill>
                <a:bevel/>
              </a:ln>
            </p:spPr>
            <p:txBody>
              <a:bodyPr/>
              <a:lstStyle/>
              <a:p>
                <a:endParaRPr lang="en-US" b="1"/>
              </a:p>
            </p:txBody>
          </p:sp>
          <p:sp>
            <p:nvSpPr>
              <p:cNvPr id="167" name="Text 529">
                <a:extLst>
                  <a:ext uri="{FF2B5EF4-FFF2-40B4-BE49-F238E27FC236}">
                    <a16:creationId xmlns:a16="http://schemas.microsoft.com/office/drawing/2014/main" id="{21460706-D207-47F4-3E69-F5CAF829887D}"/>
                  </a:ext>
                </a:extLst>
              </p:cNvPr>
              <p:cNvSpPr txBox="1"/>
              <p:nvPr/>
            </p:nvSpPr>
            <p:spPr>
              <a:xfrm>
                <a:off x="4838000" y="1971864"/>
                <a:ext cx="592800" cy="288800"/>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9000"/>
                  </a:spcBef>
                  <a:spcAft>
                    <a:spcPts val="9000"/>
                  </a:spcAft>
                </a:pPr>
                <a:r>
                  <a:rPr lang="en-US" sz="627" b="1" dirty="0">
                    <a:solidFill>
                      <a:srgbClr val="000000"/>
                    </a:solidFill>
                    <a:latin typeface="MS Shell Dlg 2"/>
                  </a:rPr>
                  <a:t>Analyses</a:t>
                </a:r>
                <a:r>
                  <a:rPr lang="ar-EG" sz="627" b="1" dirty="0">
                    <a:solidFill>
                      <a:srgbClr val="000000"/>
                    </a:solidFill>
                    <a:latin typeface="MS Shell Dlg 2"/>
                  </a:rPr>
                  <a:t>&amp; </a:t>
                </a:r>
                <a:r>
                  <a:rPr lang="en-US" sz="800" b="1" dirty="0"/>
                  <a:t>operation</a:t>
                </a:r>
                <a:r>
                  <a:rPr lang="en-US" sz="627" b="1" dirty="0">
                    <a:solidFill>
                      <a:srgbClr val="000000"/>
                    </a:solidFill>
                    <a:latin typeface="MS Shell Dlg 2"/>
                  </a:rPr>
                  <a:t> </a:t>
                </a:r>
                <a:endParaRPr sz="627" b="1" dirty="0">
                  <a:solidFill>
                    <a:srgbClr val="000000"/>
                  </a:solidFill>
                  <a:latin typeface="MS Shell Dlg 2"/>
                </a:endParaRPr>
              </a:p>
            </p:txBody>
          </p:sp>
        </p:grpSp>
        <p:sp>
          <p:nvSpPr>
            <p:cNvPr id="28" name="ConnectLine">
              <a:extLst>
                <a:ext uri="{FF2B5EF4-FFF2-40B4-BE49-F238E27FC236}">
                  <a16:creationId xmlns:a16="http://schemas.microsoft.com/office/drawing/2014/main" id="{7ACF0307-E3C2-6713-5192-EBEBB7630377}"/>
                </a:ext>
              </a:extLst>
            </p:cNvPr>
            <p:cNvSpPr/>
            <p:nvPr/>
          </p:nvSpPr>
          <p:spPr>
            <a:xfrm>
              <a:off x="6958400" y="1227064"/>
              <a:ext cx="1824000" cy="744800"/>
            </a:xfrm>
            <a:custGeom>
              <a:avLst/>
              <a:gdLst/>
              <a:ahLst/>
              <a:cxnLst/>
              <a:rect l="0" t="0" r="0" b="0"/>
              <a:pathLst>
                <a:path w="1824000" h="744800" fill="none">
                  <a:moveTo>
                    <a:pt x="0" y="0"/>
                  </a:moveTo>
                  <a:lnTo>
                    <a:pt x="-269351" y="0"/>
                  </a:lnTo>
                  <a:cubicBezTo>
                    <a:pt x="-301063" y="0"/>
                    <a:pt x="-326800" y="-25737"/>
                    <a:pt x="-326800" y="-57449"/>
                  </a:cubicBezTo>
                  <a:lnTo>
                    <a:pt x="-326800" y="-71751"/>
                  </a:lnTo>
                  <a:cubicBezTo>
                    <a:pt x="-326800" y="-103463"/>
                    <a:pt x="-352537" y="-129200"/>
                    <a:pt x="-384249" y="-129200"/>
                  </a:cubicBezTo>
                  <a:lnTo>
                    <a:pt x="-1766551" y="-129200"/>
                  </a:lnTo>
                  <a:cubicBezTo>
                    <a:pt x="-1798263" y="-129200"/>
                    <a:pt x="-1824000" y="-103463"/>
                    <a:pt x="-1824000" y="-71751"/>
                  </a:cubicBezTo>
                  <a:lnTo>
                    <a:pt x="-1824000" y="744800"/>
                  </a:lnTo>
                </a:path>
              </a:pathLst>
            </a:custGeom>
            <a:noFill/>
            <a:ln w="7600" cap="flat">
              <a:solidFill>
                <a:srgbClr val="474D61"/>
              </a:solidFill>
              <a:bevel/>
              <a:tailEnd type="triangle" w="med" len="med"/>
            </a:ln>
          </p:spPr>
          <p:txBody>
            <a:bodyPr/>
            <a:lstStyle/>
            <a:p>
              <a:endParaRPr lang="en-US" b="1"/>
            </a:p>
          </p:txBody>
        </p:sp>
        <p:sp>
          <p:nvSpPr>
            <p:cNvPr id="29" name="ConnectLine">
              <a:extLst>
                <a:ext uri="{FF2B5EF4-FFF2-40B4-BE49-F238E27FC236}">
                  <a16:creationId xmlns:a16="http://schemas.microsoft.com/office/drawing/2014/main" id="{43CA3CA0-1901-A0DA-FEAD-3479FA75FEAB}"/>
                </a:ext>
              </a:extLst>
            </p:cNvPr>
            <p:cNvSpPr/>
            <p:nvPr/>
          </p:nvSpPr>
          <p:spPr>
            <a:xfrm>
              <a:off x="3815188" y="2003249"/>
              <a:ext cx="1022811" cy="113015"/>
            </a:xfrm>
            <a:custGeom>
              <a:avLst/>
              <a:gdLst/>
              <a:ahLst/>
              <a:cxnLst/>
              <a:rect l="0" t="0" r="0" b="0"/>
              <a:pathLst>
                <a:path w="858800" h="114000" fill="none">
                  <a:moveTo>
                    <a:pt x="0" y="0"/>
                  </a:moveTo>
                  <a:lnTo>
                    <a:pt x="558600" y="0"/>
                  </a:lnTo>
                  <a:cubicBezTo>
                    <a:pt x="590064" y="0"/>
                    <a:pt x="615600" y="25536"/>
                    <a:pt x="615600" y="57000"/>
                  </a:cubicBezTo>
                  <a:lnTo>
                    <a:pt x="615600" y="57000"/>
                  </a:lnTo>
                  <a:cubicBezTo>
                    <a:pt x="615600" y="88464"/>
                    <a:pt x="641136" y="114000"/>
                    <a:pt x="672600" y="114000"/>
                  </a:cubicBezTo>
                  <a:lnTo>
                    <a:pt x="858800" y="114000"/>
                  </a:lnTo>
                </a:path>
              </a:pathLst>
            </a:custGeom>
            <a:noFill/>
            <a:ln w="7600" cap="flat">
              <a:solidFill>
                <a:srgbClr val="474D61"/>
              </a:solidFill>
              <a:bevel/>
              <a:tailEnd type="triangle" w="med" len="med"/>
            </a:ln>
          </p:spPr>
          <p:txBody>
            <a:bodyPr/>
            <a:lstStyle/>
            <a:p>
              <a:endParaRPr lang="en-US" b="1"/>
            </a:p>
          </p:txBody>
        </p:sp>
        <p:sp>
          <p:nvSpPr>
            <p:cNvPr id="30" name="Entity">
              <a:extLst>
                <a:ext uri="{FF2B5EF4-FFF2-40B4-BE49-F238E27FC236}">
                  <a16:creationId xmlns:a16="http://schemas.microsoft.com/office/drawing/2014/main" id="{971B2FA2-4DA0-D1E3-9D6A-250AE9F6DB65}"/>
                </a:ext>
              </a:extLst>
            </p:cNvPr>
            <p:cNvSpPr/>
            <p:nvPr/>
          </p:nvSpPr>
          <p:spPr>
            <a:xfrm>
              <a:off x="1743220" y="983864"/>
              <a:ext cx="866400" cy="516800"/>
            </a:xfrm>
            <a:custGeom>
              <a:avLst/>
              <a:gdLst>
                <a:gd name="connsiteX0" fmla="*/ 0 w 866400"/>
                <a:gd name="connsiteY0" fmla="*/ 258400 h 516800"/>
                <a:gd name="connsiteX1" fmla="*/ 433200 w 866400"/>
                <a:gd name="connsiteY1" fmla="*/ 0 h 516800"/>
                <a:gd name="connsiteX2" fmla="*/ 866400 w 866400"/>
                <a:gd name="connsiteY2" fmla="*/ 258400 h 516800"/>
                <a:gd name="connsiteX3" fmla="*/ 433200 w 866400"/>
                <a:gd name="connsiteY3" fmla="*/ 516800 h 516800"/>
                <a:gd name="connsiteX4" fmla="*/ 649800 w 866400"/>
                <a:gd name="connsiteY4" fmla="*/ 0 h 516800"/>
                <a:gd name="connsiteX5" fmla="*/ 216600 w 866400"/>
                <a:gd name="connsiteY5" fmla="*/ 0 h 516800"/>
                <a:gd name="connsiteX6" fmla="*/ 216600 w 866400"/>
                <a:gd name="connsiteY6" fmla="*/ 516800 h 516800"/>
                <a:gd name="connsiteX7" fmla="*/ 649800 w 866400"/>
                <a:gd name="connsiteY7" fmla="*/ 516800 h 516800"/>
                <a:gd name="connsiteX8" fmla="*/ 0 w 866400"/>
                <a:gd name="connsiteY8" fmla="*/ 129200 h 516800"/>
                <a:gd name="connsiteX9" fmla="*/ 0 w 866400"/>
                <a:gd name="connsiteY9" fmla="*/ 387600 h 516800"/>
                <a:gd name="connsiteX10" fmla="*/ 866400 w 866400"/>
                <a:gd name="connsiteY10" fmla="*/ 129200 h 516800"/>
                <a:gd name="connsiteX11" fmla="*/ 866400 w 866400"/>
                <a:gd name="connsiteY11" fmla="*/ 387600 h 516800"/>
                <a:gd name="rtt" fmla="*/ 15200 h 516800"/>
                <a:gd name="rtb" fmla="*/ 501600 h 5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866400" h="516800">
                  <a:moveTo>
                    <a:pt x="0" y="0"/>
                  </a:moveTo>
                  <a:lnTo>
                    <a:pt x="0" y="516800"/>
                  </a:lnTo>
                  <a:lnTo>
                    <a:pt x="866400" y="516800"/>
                  </a:lnTo>
                  <a:lnTo>
                    <a:pt x="866400"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760" b="1" dirty="0">
                  <a:solidFill>
                    <a:srgbClr val="FFFFFF"/>
                  </a:solidFill>
                  <a:latin typeface="Comic Sans MS"/>
                </a:rPr>
                <a:t>Trj .25 Degree for </a:t>
              </a:r>
              <a:r>
                <a:rPr sz="760" b="1" dirty="0">
                  <a:solidFill>
                    <a:srgbClr val="FFFFFF"/>
                  </a:solidFill>
                  <a:latin typeface="Comic Sans MS"/>
                </a:rPr>
                <a:t>H</a:t>
              </a:r>
              <a:r>
                <a:rPr lang="en-US" sz="760" b="1" dirty="0">
                  <a:solidFill>
                    <a:srgbClr val="FFFFFF"/>
                  </a:solidFill>
                  <a:latin typeface="Comic Sans MS"/>
                </a:rPr>
                <a:t>y</a:t>
              </a:r>
              <a:r>
                <a:rPr sz="760" b="1" dirty="0">
                  <a:solidFill>
                    <a:srgbClr val="FFFFFF"/>
                  </a:solidFill>
                  <a:latin typeface="Comic Sans MS"/>
                </a:rPr>
                <a:t>Split</a:t>
              </a:r>
            </a:p>
            <a:p>
              <a:pPr algn="ctr">
                <a:lnSpc>
                  <a:spcPct val="100000"/>
                </a:lnSpc>
              </a:pPr>
              <a:r>
                <a:rPr lang="en-US" sz="760" b="1" dirty="0">
                  <a:solidFill>
                    <a:srgbClr val="FFFFFF"/>
                  </a:solidFill>
                  <a:latin typeface="Comic Sans MS"/>
                </a:rPr>
                <a:t>72 Hour</a:t>
              </a:r>
              <a:r>
                <a:rPr lang="ar-EG" sz="760" b="1" dirty="0">
                  <a:solidFill>
                    <a:srgbClr val="FFFFFF"/>
                  </a:solidFill>
                  <a:latin typeface="Comic Sans MS"/>
                </a:rPr>
                <a:t> </a:t>
              </a:r>
              <a:r>
                <a:rPr lang="en-US" sz="760" b="1" dirty="0">
                  <a:solidFill>
                    <a:srgbClr val="FFFFFF"/>
                  </a:solidFill>
                  <a:latin typeface="Comic Sans MS"/>
                </a:rPr>
                <a:t>Forecast</a:t>
              </a:r>
              <a:endParaRPr sz="760" b="1" dirty="0">
                <a:solidFill>
                  <a:srgbClr val="FFFFFF"/>
                </a:solidFill>
                <a:latin typeface="Comic Sans MS"/>
              </a:endParaRPr>
            </a:p>
          </p:txBody>
        </p:sp>
        <p:sp>
          <p:nvSpPr>
            <p:cNvPr id="31" name="ConnectLine">
              <a:extLst>
                <a:ext uri="{FF2B5EF4-FFF2-40B4-BE49-F238E27FC236}">
                  <a16:creationId xmlns:a16="http://schemas.microsoft.com/office/drawing/2014/main" id="{CBF5BFBB-1B98-0436-EEB8-D68927B2C6D2}"/>
                </a:ext>
              </a:extLst>
            </p:cNvPr>
            <p:cNvSpPr/>
            <p:nvPr/>
          </p:nvSpPr>
          <p:spPr>
            <a:xfrm>
              <a:off x="4837998" y="1474397"/>
              <a:ext cx="118559" cy="526347"/>
            </a:xfrm>
            <a:custGeom>
              <a:avLst/>
              <a:gdLst/>
              <a:ahLst/>
              <a:cxnLst/>
              <a:rect l="0" t="0" r="0" b="0"/>
              <a:pathLst>
                <a:path w="977360" h="758480" fill="none">
                  <a:moveTo>
                    <a:pt x="0" y="0"/>
                  </a:moveTo>
                  <a:lnTo>
                    <a:pt x="550551" y="0"/>
                  </a:lnTo>
                  <a:cubicBezTo>
                    <a:pt x="582263" y="0"/>
                    <a:pt x="608000" y="25737"/>
                    <a:pt x="608000" y="57449"/>
                  </a:cubicBezTo>
                  <a:lnTo>
                    <a:pt x="608000" y="511411"/>
                  </a:lnTo>
                  <a:cubicBezTo>
                    <a:pt x="608000" y="543123"/>
                    <a:pt x="633737" y="568860"/>
                    <a:pt x="665449" y="568860"/>
                  </a:cubicBezTo>
                  <a:lnTo>
                    <a:pt x="919911" y="568860"/>
                  </a:lnTo>
                  <a:cubicBezTo>
                    <a:pt x="951623" y="568860"/>
                    <a:pt x="977360" y="594597"/>
                    <a:pt x="977360" y="626309"/>
                  </a:cubicBezTo>
                  <a:lnTo>
                    <a:pt x="977360" y="758480"/>
                  </a:lnTo>
                </a:path>
              </a:pathLst>
            </a:custGeom>
            <a:noFill/>
            <a:ln w="7600" cap="flat">
              <a:solidFill>
                <a:srgbClr val="474D61"/>
              </a:solidFill>
              <a:bevel/>
              <a:tailEnd type="triangle" w="med" len="med"/>
            </a:ln>
          </p:spPr>
          <p:txBody>
            <a:bodyPr/>
            <a:lstStyle/>
            <a:p>
              <a:endParaRPr lang="en-US" b="1"/>
            </a:p>
          </p:txBody>
        </p:sp>
        <p:grpSp>
          <p:nvGrpSpPr>
            <p:cNvPr id="32" name="Oval process">
              <a:extLst>
                <a:ext uri="{FF2B5EF4-FFF2-40B4-BE49-F238E27FC236}">
                  <a16:creationId xmlns:a16="http://schemas.microsoft.com/office/drawing/2014/main" id="{89084AB6-35CE-8D51-B871-A21EABDA8667}"/>
                </a:ext>
              </a:extLst>
            </p:cNvPr>
            <p:cNvGrpSpPr/>
            <p:nvPr/>
          </p:nvGrpSpPr>
          <p:grpSpPr>
            <a:xfrm>
              <a:off x="4838000" y="2686264"/>
              <a:ext cx="592800" cy="288800"/>
              <a:chOff x="4838000" y="2686264"/>
              <a:chExt cx="592800" cy="288800"/>
            </a:xfrm>
          </p:grpSpPr>
          <p:sp>
            <p:nvSpPr>
              <p:cNvPr id="162" name="Freeform 231">
                <a:extLst>
                  <a:ext uri="{FF2B5EF4-FFF2-40B4-BE49-F238E27FC236}">
                    <a16:creationId xmlns:a16="http://schemas.microsoft.com/office/drawing/2014/main" id="{F4C9E9F2-E572-76D7-809D-86A0FFB58C13}"/>
                  </a:ext>
                </a:extLst>
              </p:cNvPr>
              <p:cNvSpPr/>
              <p:nvPr/>
            </p:nvSpPr>
            <p:spPr>
              <a:xfrm>
                <a:off x="4838000" y="2686264"/>
                <a:ext cx="592800" cy="288800"/>
              </a:xfrm>
              <a:custGeom>
                <a:avLst/>
                <a:gdLst/>
                <a:ahLst/>
                <a:cxnLst/>
                <a:rect l="0" t="0" r="0" b="0"/>
                <a:pathLst>
                  <a:path w="592800" h="288800" fill="none">
                    <a:moveTo>
                      <a:pt x="296400" y="144400"/>
                    </a:moveTo>
                    <a:moveTo>
                      <a:pt x="296400" y="144400"/>
                    </a:moveTo>
                    <a:moveTo>
                      <a:pt x="296400" y="144400"/>
                    </a:moveTo>
                    <a:moveTo>
                      <a:pt x="296400" y="144400"/>
                    </a:moveTo>
                  </a:path>
                </a:pathLst>
              </a:custGeom>
              <a:solidFill>
                <a:srgbClr val="646B86"/>
              </a:solidFill>
              <a:ln w="7600" cap="flat">
                <a:solidFill>
                  <a:srgbClr val="575D75"/>
                </a:solidFill>
                <a:bevel/>
              </a:ln>
            </p:spPr>
            <p:txBody>
              <a:bodyPr/>
              <a:lstStyle/>
              <a:p>
                <a:endParaRPr lang="en-US" b="1"/>
              </a:p>
            </p:txBody>
          </p:sp>
          <p:sp>
            <p:nvSpPr>
              <p:cNvPr id="163" name="Ellipse">
                <a:extLst>
                  <a:ext uri="{FF2B5EF4-FFF2-40B4-BE49-F238E27FC236}">
                    <a16:creationId xmlns:a16="http://schemas.microsoft.com/office/drawing/2014/main" id="{A0998DBB-D505-E03F-1B1D-B0CC7408168B}"/>
                  </a:ext>
                </a:extLst>
              </p:cNvPr>
              <p:cNvSpPr/>
              <p:nvPr/>
            </p:nvSpPr>
            <p:spPr>
              <a:xfrm>
                <a:off x="4838000" y="2686264"/>
                <a:ext cx="592800" cy="288800"/>
              </a:xfrm>
              <a:custGeom>
                <a:avLst/>
                <a:gdLst/>
                <a:ahLst/>
                <a:cxnLst/>
                <a:rect l="0" t="0" r="0" b="0"/>
                <a:pathLst>
                  <a:path w="592800" h="288800">
                    <a:moveTo>
                      <a:pt x="0" y="144400"/>
                    </a:moveTo>
                    <a:cubicBezTo>
                      <a:pt x="0" y="64650"/>
                      <a:pt x="132703" y="0"/>
                      <a:pt x="296400" y="0"/>
                    </a:cubicBezTo>
                    <a:cubicBezTo>
                      <a:pt x="460097" y="0"/>
                      <a:pt x="592800" y="64650"/>
                      <a:pt x="592800" y="144400"/>
                    </a:cubicBezTo>
                    <a:cubicBezTo>
                      <a:pt x="592800" y="224150"/>
                      <a:pt x="460097" y="288800"/>
                      <a:pt x="296400" y="288800"/>
                    </a:cubicBezTo>
                    <a:cubicBezTo>
                      <a:pt x="132703" y="288800"/>
                      <a:pt x="0" y="224150"/>
                      <a:pt x="0" y="144400"/>
                    </a:cubicBezTo>
                    <a:close/>
                  </a:path>
                </a:pathLst>
              </a:custGeom>
              <a:solidFill>
                <a:srgbClr val="646B86"/>
              </a:solidFill>
              <a:ln w="7600" cap="flat">
                <a:solidFill>
                  <a:srgbClr val="575D75"/>
                </a:solidFill>
                <a:bevel/>
              </a:ln>
            </p:spPr>
            <p:txBody>
              <a:bodyPr/>
              <a:lstStyle/>
              <a:p>
                <a:endParaRPr lang="en-US" b="1"/>
              </a:p>
            </p:txBody>
          </p:sp>
          <p:sp>
            <p:nvSpPr>
              <p:cNvPr id="164" name="Text 530">
                <a:extLst>
                  <a:ext uri="{FF2B5EF4-FFF2-40B4-BE49-F238E27FC236}">
                    <a16:creationId xmlns:a16="http://schemas.microsoft.com/office/drawing/2014/main" id="{B0B0479F-4963-F5B8-12B5-351EA4A4CD7B}"/>
                  </a:ext>
                </a:extLst>
              </p:cNvPr>
              <p:cNvSpPr txBox="1"/>
              <p:nvPr/>
            </p:nvSpPr>
            <p:spPr>
              <a:xfrm>
                <a:off x="4838000" y="2686264"/>
                <a:ext cx="592800" cy="288800"/>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9000"/>
                  </a:spcBef>
                  <a:spcAft>
                    <a:spcPts val="9000"/>
                  </a:spcAft>
                </a:pPr>
                <a:r>
                  <a:rPr lang="en-US" sz="627" b="1" dirty="0">
                    <a:solidFill>
                      <a:srgbClr val="000000"/>
                    </a:solidFill>
                    <a:latin typeface="MS Shell Dlg 2"/>
                  </a:rPr>
                  <a:t>Analyses</a:t>
                </a:r>
                <a:r>
                  <a:rPr lang="ar-EG" sz="627" b="1" dirty="0">
                    <a:solidFill>
                      <a:srgbClr val="000000"/>
                    </a:solidFill>
                    <a:latin typeface="MS Shell Dlg 2"/>
                  </a:rPr>
                  <a:t>&amp; </a:t>
                </a:r>
                <a:r>
                  <a:rPr lang="en-US" sz="700" b="1" dirty="0"/>
                  <a:t>operation</a:t>
                </a:r>
                <a:r>
                  <a:rPr lang="en-US" sz="627" b="1" dirty="0">
                    <a:solidFill>
                      <a:srgbClr val="000000"/>
                    </a:solidFill>
                    <a:latin typeface="MS Shell Dlg 2"/>
                  </a:rPr>
                  <a:t> </a:t>
                </a:r>
                <a:endParaRPr sz="627" b="1" dirty="0">
                  <a:solidFill>
                    <a:srgbClr val="000000"/>
                  </a:solidFill>
                  <a:latin typeface="MS Shell Dlg 2"/>
                </a:endParaRPr>
              </a:p>
            </p:txBody>
          </p:sp>
        </p:grpSp>
        <p:sp>
          <p:nvSpPr>
            <p:cNvPr id="33" name="ConnectLine">
              <a:extLst>
                <a:ext uri="{FF2B5EF4-FFF2-40B4-BE49-F238E27FC236}">
                  <a16:creationId xmlns:a16="http://schemas.microsoft.com/office/drawing/2014/main" id="{E24B28A8-7C40-F4AD-9909-71A59C466E65}"/>
                </a:ext>
              </a:extLst>
            </p:cNvPr>
            <p:cNvSpPr/>
            <p:nvPr/>
          </p:nvSpPr>
          <p:spPr>
            <a:xfrm>
              <a:off x="6768400" y="3616982"/>
              <a:ext cx="1337600" cy="786318"/>
            </a:xfrm>
            <a:custGeom>
              <a:avLst/>
              <a:gdLst/>
              <a:ahLst/>
              <a:cxnLst/>
              <a:rect l="0" t="0" r="0" b="0"/>
              <a:pathLst>
                <a:path w="1337600" h="786318" fill="none">
                  <a:moveTo>
                    <a:pt x="0" y="0"/>
                  </a:moveTo>
                  <a:lnTo>
                    <a:pt x="-410400" y="0"/>
                  </a:lnTo>
                  <a:cubicBezTo>
                    <a:pt x="-410400" y="-25184"/>
                    <a:pt x="-430816" y="-45600"/>
                    <a:pt x="-456000" y="-45600"/>
                  </a:cubicBezTo>
                  <a:cubicBezTo>
                    <a:pt x="-481184" y="-45600"/>
                    <a:pt x="-501600" y="-25184"/>
                    <a:pt x="-501600" y="0"/>
                  </a:cubicBezTo>
                  <a:lnTo>
                    <a:pt x="-737200" y="0"/>
                  </a:lnTo>
                  <a:cubicBezTo>
                    <a:pt x="-737200" y="-25184"/>
                    <a:pt x="-757616" y="-45600"/>
                    <a:pt x="-782800" y="-45600"/>
                  </a:cubicBezTo>
                  <a:cubicBezTo>
                    <a:pt x="-807984" y="-45600"/>
                    <a:pt x="-828400" y="-25184"/>
                    <a:pt x="-828400" y="0"/>
                  </a:cubicBezTo>
                  <a:lnTo>
                    <a:pt x="-1036951" y="0"/>
                  </a:lnTo>
                  <a:cubicBezTo>
                    <a:pt x="-1068663" y="0"/>
                    <a:pt x="-1094400" y="-25737"/>
                    <a:pt x="-1094400" y="-57449"/>
                  </a:cubicBezTo>
                  <a:lnTo>
                    <a:pt x="-1094400" y="-728869"/>
                  </a:lnTo>
                  <a:cubicBezTo>
                    <a:pt x="-1094400" y="-760581"/>
                    <a:pt x="-1120137" y="-786318"/>
                    <a:pt x="-1151849" y="-786318"/>
                  </a:cubicBezTo>
                  <a:lnTo>
                    <a:pt x="-1337600" y="-786318"/>
                  </a:lnTo>
                </a:path>
              </a:pathLst>
            </a:custGeom>
            <a:noFill/>
            <a:ln w="7600" cap="flat">
              <a:solidFill>
                <a:srgbClr val="474D61"/>
              </a:solidFill>
              <a:bevel/>
              <a:tailEnd type="triangle" w="med" len="med"/>
            </a:ln>
          </p:spPr>
          <p:txBody>
            <a:bodyPr/>
            <a:lstStyle/>
            <a:p>
              <a:endParaRPr lang="en-US" b="1"/>
            </a:p>
          </p:txBody>
        </p:sp>
        <p:sp>
          <p:nvSpPr>
            <p:cNvPr id="34" name="ConnectLine">
              <a:extLst>
                <a:ext uri="{FF2B5EF4-FFF2-40B4-BE49-F238E27FC236}">
                  <a16:creationId xmlns:a16="http://schemas.microsoft.com/office/drawing/2014/main" id="{2C98FD02-7895-3E66-CB3C-823B4F00C4F1}"/>
                </a:ext>
              </a:extLst>
            </p:cNvPr>
            <p:cNvSpPr/>
            <p:nvPr/>
          </p:nvSpPr>
          <p:spPr>
            <a:xfrm>
              <a:off x="6768400" y="2116264"/>
              <a:ext cx="1337600" cy="0"/>
            </a:xfrm>
            <a:custGeom>
              <a:avLst/>
              <a:gdLst/>
              <a:ahLst/>
              <a:cxnLst/>
              <a:rect l="0" t="0" r="0" b="0"/>
              <a:pathLst>
                <a:path w="1337600" fill="none">
                  <a:moveTo>
                    <a:pt x="0" y="0"/>
                  </a:moveTo>
                  <a:lnTo>
                    <a:pt x="-1337600" y="0"/>
                  </a:lnTo>
                </a:path>
              </a:pathLst>
            </a:custGeom>
            <a:noFill/>
            <a:ln w="7600" cap="flat">
              <a:solidFill>
                <a:srgbClr val="474D61"/>
              </a:solidFill>
              <a:bevel/>
              <a:tailEnd type="triangle" w="med" len="med"/>
            </a:ln>
          </p:spPr>
          <p:txBody>
            <a:bodyPr/>
            <a:lstStyle/>
            <a:p>
              <a:endParaRPr lang="en-US" b="1"/>
            </a:p>
          </p:txBody>
        </p:sp>
        <p:sp>
          <p:nvSpPr>
            <p:cNvPr id="35" name="ConnectLine">
              <a:extLst>
                <a:ext uri="{FF2B5EF4-FFF2-40B4-BE49-F238E27FC236}">
                  <a16:creationId xmlns:a16="http://schemas.microsoft.com/office/drawing/2014/main" id="{82F96EA2-00FB-8BA1-78BA-C6EA33D85B25}"/>
                </a:ext>
              </a:extLst>
            </p:cNvPr>
            <p:cNvSpPr/>
            <p:nvPr/>
          </p:nvSpPr>
          <p:spPr>
            <a:xfrm>
              <a:off x="6958400" y="2427864"/>
              <a:ext cx="1824000" cy="258400"/>
            </a:xfrm>
            <a:custGeom>
              <a:avLst/>
              <a:gdLst/>
              <a:ahLst/>
              <a:cxnLst/>
              <a:rect l="0" t="0" r="0" b="0"/>
              <a:pathLst>
                <a:path w="1824000" h="258400" fill="none">
                  <a:moveTo>
                    <a:pt x="0" y="0"/>
                  </a:moveTo>
                  <a:lnTo>
                    <a:pt x="0" y="109751"/>
                  </a:lnTo>
                  <a:cubicBezTo>
                    <a:pt x="0" y="141463"/>
                    <a:pt x="-25737" y="167200"/>
                    <a:pt x="-57449" y="167200"/>
                  </a:cubicBezTo>
                  <a:lnTo>
                    <a:pt x="-388480" y="167200"/>
                  </a:lnTo>
                  <a:cubicBezTo>
                    <a:pt x="-388480" y="142016"/>
                    <a:pt x="-408895" y="121600"/>
                    <a:pt x="-434080" y="121600"/>
                  </a:cubicBezTo>
                  <a:cubicBezTo>
                    <a:pt x="-459264" y="121600"/>
                    <a:pt x="-479680" y="142016"/>
                    <a:pt x="-479680" y="167200"/>
                  </a:cubicBezTo>
                  <a:lnTo>
                    <a:pt x="-600400" y="167200"/>
                  </a:lnTo>
                  <a:cubicBezTo>
                    <a:pt x="-600400" y="142016"/>
                    <a:pt x="-620816" y="121600"/>
                    <a:pt x="-646000" y="121600"/>
                  </a:cubicBezTo>
                  <a:cubicBezTo>
                    <a:pt x="-671184" y="121600"/>
                    <a:pt x="-691600" y="142016"/>
                    <a:pt x="-691600" y="167200"/>
                  </a:cubicBezTo>
                  <a:lnTo>
                    <a:pt x="-927200" y="167200"/>
                  </a:lnTo>
                  <a:cubicBezTo>
                    <a:pt x="-927200" y="142016"/>
                    <a:pt x="-947616" y="121600"/>
                    <a:pt x="-972800" y="121600"/>
                  </a:cubicBezTo>
                  <a:cubicBezTo>
                    <a:pt x="-997984" y="121600"/>
                    <a:pt x="-1018400" y="142016"/>
                    <a:pt x="-1018400" y="167200"/>
                  </a:cubicBezTo>
                  <a:lnTo>
                    <a:pt x="-1778400" y="167200"/>
                  </a:lnTo>
                  <a:cubicBezTo>
                    <a:pt x="-1803571" y="167200"/>
                    <a:pt x="-1824000" y="187629"/>
                    <a:pt x="-1824000" y="212800"/>
                  </a:cubicBezTo>
                  <a:lnTo>
                    <a:pt x="-1824000" y="258400"/>
                  </a:lnTo>
                </a:path>
              </a:pathLst>
            </a:custGeom>
            <a:noFill/>
            <a:ln w="7600" cap="flat">
              <a:solidFill>
                <a:srgbClr val="474D61"/>
              </a:solidFill>
              <a:bevel/>
              <a:tailEnd type="triangle" w="med" len="med"/>
            </a:ln>
          </p:spPr>
          <p:txBody>
            <a:bodyPr/>
            <a:lstStyle/>
            <a:p>
              <a:endParaRPr lang="en-US" b="1"/>
            </a:p>
          </p:txBody>
        </p:sp>
        <p:sp>
          <p:nvSpPr>
            <p:cNvPr id="36" name="ConnectLine">
              <a:extLst>
                <a:ext uri="{FF2B5EF4-FFF2-40B4-BE49-F238E27FC236}">
                  <a16:creationId xmlns:a16="http://schemas.microsoft.com/office/drawing/2014/main" id="{3DF17C44-E98B-3DDA-41E5-C77DF273B981}"/>
                </a:ext>
              </a:extLst>
            </p:cNvPr>
            <p:cNvSpPr/>
            <p:nvPr/>
          </p:nvSpPr>
          <p:spPr>
            <a:xfrm>
              <a:off x="3979284" y="3670182"/>
              <a:ext cx="1155116" cy="1409518"/>
            </a:xfrm>
            <a:custGeom>
              <a:avLst/>
              <a:gdLst/>
              <a:ahLst/>
              <a:cxnLst/>
              <a:rect l="0" t="0" r="0" b="0"/>
              <a:pathLst>
                <a:path w="1155116" h="1409518" fill="none">
                  <a:moveTo>
                    <a:pt x="0" y="0"/>
                  </a:moveTo>
                  <a:lnTo>
                    <a:pt x="618871" y="0"/>
                  </a:lnTo>
                  <a:cubicBezTo>
                    <a:pt x="650583" y="0"/>
                    <a:pt x="676320" y="-25737"/>
                    <a:pt x="676320" y="-57449"/>
                  </a:cubicBezTo>
                  <a:lnTo>
                    <a:pt x="676320" y="-1108869"/>
                  </a:lnTo>
                  <a:cubicBezTo>
                    <a:pt x="676320" y="-1140581"/>
                    <a:pt x="702057" y="-1166318"/>
                    <a:pt x="733769" y="-1166318"/>
                  </a:cubicBezTo>
                  <a:lnTo>
                    <a:pt x="1097667" y="-1166318"/>
                  </a:lnTo>
                  <a:cubicBezTo>
                    <a:pt x="1129379" y="-1166318"/>
                    <a:pt x="1155116" y="-1192055"/>
                    <a:pt x="1155116" y="-1223767"/>
                  </a:cubicBezTo>
                  <a:lnTo>
                    <a:pt x="1155116" y="-1409518"/>
                  </a:lnTo>
                </a:path>
              </a:pathLst>
            </a:custGeom>
            <a:noFill/>
            <a:ln w="7600" cap="flat">
              <a:solidFill>
                <a:srgbClr val="474D61"/>
              </a:solidFill>
              <a:bevel/>
              <a:tailEnd type="triangle" w="med" len="med"/>
            </a:ln>
          </p:spPr>
          <p:txBody>
            <a:bodyPr/>
            <a:lstStyle/>
            <a:p>
              <a:endParaRPr lang="en-US" b="1"/>
            </a:p>
          </p:txBody>
        </p:sp>
        <p:sp>
          <p:nvSpPr>
            <p:cNvPr id="37" name="Ellipse">
              <a:extLst>
                <a:ext uri="{FF2B5EF4-FFF2-40B4-BE49-F238E27FC236}">
                  <a16:creationId xmlns:a16="http://schemas.microsoft.com/office/drawing/2014/main" id="{26454543-0E15-1367-B88C-AF60088467B0}"/>
                </a:ext>
              </a:extLst>
            </p:cNvPr>
            <p:cNvSpPr/>
            <p:nvPr/>
          </p:nvSpPr>
          <p:spPr>
            <a:xfrm>
              <a:off x="4838000" y="4661982"/>
              <a:ext cx="592800" cy="288800"/>
            </a:xfrm>
            <a:custGeom>
              <a:avLst/>
              <a:gdLst/>
              <a:ahLst/>
              <a:cxnLst/>
              <a:rect l="l" t="t" r="r" b="b"/>
              <a:pathLst>
                <a:path w="592800" h="288800">
                  <a:moveTo>
                    <a:pt x="0" y="144400"/>
                  </a:moveTo>
                  <a:cubicBezTo>
                    <a:pt x="0" y="64650"/>
                    <a:pt x="132703" y="0"/>
                    <a:pt x="296400" y="0"/>
                  </a:cubicBezTo>
                  <a:cubicBezTo>
                    <a:pt x="460097" y="0"/>
                    <a:pt x="592800" y="64650"/>
                    <a:pt x="592800" y="144400"/>
                  </a:cubicBezTo>
                  <a:cubicBezTo>
                    <a:pt x="592800" y="224150"/>
                    <a:pt x="460097" y="288800"/>
                    <a:pt x="296400" y="288800"/>
                  </a:cubicBezTo>
                  <a:cubicBezTo>
                    <a:pt x="132703" y="288800"/>
                    <a:pt x="0" y="224150"/>
                    <a:pt x="0" y="144400"/>
                  </a:cubicBezTo>
                  <a:close/>
                </a:path>
              </a:pathLst>
            </a:custGeom>
            <a:solidFill>
              <a:srgbClr val="646B86"/>
            </a:solidFill>
            <a:ln w="7600" cap="flat">
              <a:solidFill>
                <a:srgbClr val="575D75"/>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9000"/>
                </a:spcBef>
                <a:spcAft>
                  <a:spcPts val="9000"/>
                </a:spcAft>
              </a:pPr>
              <a:r>
                <a:rPr lang="en-US" sz="627" b="1" dirty="0">
                  <a:solidFill>
                    <a:srgbClr val="000000"/>
                  </a:solidFill>
                  <a:latin typeface="MS Shell Dlg 2"/>
                </a:rPr>
                <a:t>Analyses</a:t>
              </a:r>
              <a:r>
                <a:rPr lang="ar-EG" sz="627" b="1" dirty="0">
                  <a:solidFill>
                    <a:srgbClr val="000000"/>
                  </a:solidFill>
                  <a:latin typeface="MS Shell Dlg 2"/>
                </a:rPr>
                <a:t>&amp; </a:t>
              </a:r>
              <a:r>
                <a:rPr lang="en-US" sz="700" b="1" dirty="0"/>
                <a:t>operation</a:t>
              </a:r>
              <a:r>
                <a:rPr lang="en-US" sz="627" b="1" dirty="0">
                  <a:solidFill>
                    <a:srgbClr val="000000"/>
                  </a:solidFill>
                  <a:latin typeface="MS Shell Dlg 2"/>
                </a:rPr>
                <a:t> </a:t>
              </a:r>
              <a:endParaRPr sz="627" b="1" dirty="0">
                <a:solidFill>
                  <a:srgbClr val="000000"/>
                </a:solidFill>
                <a:latin typeface="MS Shell Dlg 2"/>
              </a:endParaRPr>
            </a:p>
          </p:txBody>
        </p:sp>
        <p:sp>
          <p:nvSpPr>
            <p:cNvPr id="38" name="ConnectLine">
              <a:extLst>
                <a:ext uri="{FF2B5EF4-FFF2-40B4-BE49-F238E27FC236}">
                  <a16:creationId xmlns:a16="http://schemas.microsoft.com/office/drawing/2014/main" id="{1292755C-D246-BDA7-D3F8-CA065BCD874D}"/>
                </a:ext>
              </a:extLst>
            </p:cNvPr>
            <p:cNvSpPr/>
            <p:nvPr/>
          </p:nvSpPr>
          <p:spPr>
            <a:xfrm>
              <a:off x="3979200" y="4806382"/>
              <a:ext cx="858800" cy="0"/>
            </a:xfrm>
            <a:custGeom>
              <a:avLst/>
              <a:gdLst/>
              <a:ahLst/>
              <a:cxnLst/>
              <a:rect l="0" t="0" r="0" b="0"/>
              <a:pathLst>
                <a:path w="858800" fill="none">
                  <a:moveTo>
                    <a:pt x="0" y="0"/>
                  </a:moveTo>
                  <a:lnTo>
                    <a:pt x="858800" y="0"/>
                  </a:lnTo>
                </a:path>
              </a:pathLst>
            </a:custGeom>
            <a:noFill/>
            <a:ln w="7600" cap="flat">
              <a:solidFill>
                <a:srgbClr val="474D61"/>
              </a:solidFill>
              <a:bevel/>
              <a:tailEnd type="triangle" w="med" len="med"/>
            </a:ln>
          </p:spPr>
          <p:txBody>
            <a:bodyPr/>
            <a:lstStyle/>
            <a:p>
              <a:endParaRPr lang="en-US" b="1"/>
            </a:p>
          </p:txBody>
        </p:sp>
        <p:sp>
          <p:nvSpPr>
            <p:cNvPr id="39" name="ConnectLine">
              <a:extLst>
                <a:ext uri="{FF2B5EF4-FFF2-40B4-BE49-F238E27FC236}">
                  <a16:creationId xmlns:a16="http://schemas.microsoft.com/office/drawing/2014/main" id="{30E1F8D1-4760-7D52-FF60-E69CA446E507}"/>
                </a:ext>
              </a:extLst>
            </p:cNvPr>
            <p:cNvSpPr/>
            <p:nvPr/>
          </p:nvSpPr>
          <p:spPr>
            <a:xfrm>
              <a:off x="5312240" y="2231784"/>
              <a:ext cx="177840" cy="2430198"/>
            </a:xfrm>
            <a:custGeom>
              <a:avLst/>
              <a:gdLst/>
              <a:ahLst/>
              <a:cxnLst/>
              <a:rect l="0" t="0" r="0" b="0"/>
              <a:pathLst>
                <a:path w="177840" h="2430198" fill="none">
                  <a:moveTo>
                    <a:pt x="0" y="0"/>
                  </a:moveTo>
                  <a:lnTo>
                    <a:pt x="0" y="153831"/>
                  </a:lnTo>
                  <a:cubicBezTo>
                    <a:pt x="0" y="185543"/>
                    <a:pt x="25737" y="211280"/>
                    <a:pt x="57449" y="211280"/>
                  </a:cubicBezTo>
                  <a:lnTo>
                    <a:pt x="615911" y="211280"/>
                  </a:lnTo>
                  <a:cubicBezTo>
                    <a:pt x="647623" y="211280"/>
                    <a:pt x="673360" y="237017"/>
                    <a:pt x="673360" y="268729"/>
                  </a:cubicBezTo>
                  <a:lnTo>
                    <a:pt x="673360" y="2129549"/>
                  </a:lnTo>
                  <a:cubicBezTo>
                    <a:pt x="673360" y="2161261"/>
                    <a:pt x="647623" y="2186998"/>
                    <a:pt x="615911" y="2186998"/>
                  </a:cubicBezTo>
                  <a:lnTo>
                    <a:pt x="-120391" y="2186998"/>
                  </a:lnTo>
                  <a:cubicBezTo>
                    <a:pt x="-152103" y="2186998"/>
                    <a:pt x="-177840" y="2212735"/>
                    <a:pt x="-177840" y="2244447"/>
                  </a:cubicBezTo>
                  <a:lnTo>
                    <a:pt x="-177840" y="2430198"/>
                  </a:lnTo>
                </a:path>
              </a:pathLst>
            </a:custGeom>
            <a:noFill/>
            <a:ln w="7600" cap="flat">
              <a:solidFill>
                <a:srgbClr val="474D61"/>
              </a:solidFill>
              <a:bevel/>
              <a:tailEnd type="triangle" w="med" len="med"/>
            </a:ln>
          </p:spPr>
          <p:txBody>
            <a:bodyPr/>
            <a:lstStyle/>
            <a:p>
              <a:endParaRPr lang="en-US" b="1"/>
            </a:p>
          </p:txBody>
        </p:sp>
        <p:grpSp>
          <p:nvGrpSpPr>
            <p:cNvPr id="40" name="Group 39">
              <a:extLst>
                <a:ext uri="{FF2B5EF4-FFF2-40B4-BE49-F238E27FC236}">
                  <a16:creationId xmlns:a16="http://schemas.microsoft.com/office/drawing/2014/main" id="{F08BE47A-6682-C2CB-5468-D2E14A506BD2}"/>
                </a:ext>
              </a:extLst>
            </p:cNvPr>
            <p:cNvGrpSpPr/>
            <p:nvPr/>
          </p:nvGrpSpPr>
          <p:grpSpPr>
            <a:xfrm>
              <a:off x="7688000" y="1561464"/>
              <a:ext cx="1064000" cy="1687200"/>
              <a:chOff x="7688000" y="1561464"/>
              <a:chExt cx="1064000" cy="1687200"/>
            </a:xfrm>
          </p:grpSpPr>
          <p:sp>
            <p:nvSpPr>
              <p:cNvPr id="159" name="Entity 2">
                <a:extLst>
                  <a:ext uri="{FF2B5EF4-FFF2-40B4-BE49-F238E27FC236}">
                    <a16:creationId xmlns:a16="http://schemas.microsoft.com/office/drawing/2014/main" id="{EDCC2F4E-C9B3-E394-8065-7E951197D410}"/>
                  </a:ext>
                </a:extLst>
              </p:cNvPr>
              <p:cNvSpPr/>
              <p:nvPr/>
            </p:nvSpPr>
            <p:spPr>
              <a:xfrm>
                <a:off x="7688000" y="1561464"/>
                <a:ext cx="1064000" cy="1687200"/>
              </a:xfrm>
              <a:custGeom>
                <a:avLst/>
                <a:gdLst>
                  <a:gd name="connsiteX0" fmla="*/ 532000 w 1064000"/>
                  <a:gd name="connsiteY0" fmla="*/ 1687200 h 1687200"/>
                  <a:gd name="connsiteX1" fmla="*/ 532000 w 1064000"/>
                  <a:gd name="connsiteY1" fmla="*/ 0 h 1687200"/>
                  <a:gd name="connsiteX2" fmla="*/ 1064000 w 1064000"/>
                  <a:gd name="connsiteY2" fmla="*/ 843600 h 1687200"/>
                  <a:gd name="connsiteX3" fmla="*/ 0 w 1064000"/>
                  <a:gd name="connsiteY3" fmla="*/ 843600 h 1687200"/>
                  <a:gd name="connsiteX4" fmla="*/ 532000 w 1064000"/>
                  <a:gd name="connsiteY4" fmla="*/ 843600 h 1687200"/>
                  <a:gd name="connsiteX5" fmla="*/ 0 w 1064000"/>
                  <a:gd name="connsiteY5" fmla="*/ 421800 h 1687200"/>
                  <a:gd name="connsiteX6" fmla="*/ 0 w 1064000"/>
                  <a:gd name="connsiteY6" fmla="*/ 1265400 h 1687200"/>
                  <a:gd name="connsiteX7" fmla="*/ 1064000 w 1064000"/>
                  <a:gd name="connsiteY7" fmla="*/ 421800 h 1687200"/>
                  <a:gd name="connsiteX8" fmla="*/ 1064000 w 1064000"/>
                  <a:gd name="connsiteY8" fmla="*/ 1265400 h 1687200"/>
                  <a:gd name="connsiteX9" fmla="*/ 266000 w 1064000"/>
                  <a:gd name="connsiteY9" fmla="*/ 0 h 1687200"/>
                  <a:gd name="connsiteX10" fmla="*/ 798000 w 1064000"/>
                  <a:gd name="connsiteY10" fmla="*/ 0 h 1687200"/>
                  <a:gd name="connsiteX11" fmla="*/ 266000 w 1064000"/>
                  <a:gd name="connsiteY11" fmla="*/ 1687200 h 1687200"/>
                  <a:gd name="connsiteX12" fmla="*/ 798000 w 1064000"/>
                  <a:gd name="connsiteY12" fmla="*/ 1687200 h 16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0" t="0" r="0" b="0"/>
                <a:pathLst>
                  <a:path w="1064000" h="1687200" stroke="0">
                    <a:moveTo>
                      <a:pt x="1064000" y="1687200"/>
                    </a:moveTo>
                    <a:lnTo>
                      <a:pt x="1064000" y="0"/>
                    </a:lnTo>
                    <a:lnTo>
                      <a:pt x="0" y="0"/>
                    </a:lnTo>
                    <a:lnTo>
                      <a:pt x="0" y="1687200"/>
                    </a:lnTo>
                    <a:lnTo>
                      <a:pt x="1064000" y="1687200"/>
                    </a:lnTo>
                    <a:close/>
                  </a:path>
                  <a:path w="1064000" h="1687200" fill="none">
                    <a:moveTo>
                      <a:pt x="1064000" y="1687200"/>
                    </a:moveTo>
                    <a:lnTo>
                      <a:pt x="1064000" y="0"/>
                    </a:lnTo>
                    <a:lnTo>
                      <a:pt x="0" y="0"/>
                    </a:lnTo>
                    <a:lnTo>
                      <a:pt x="0" y="1687200"/>
                    </a:lnTo>
                    <a:lnTo>
                      <a:pt x="1064000" y="1687200"/>
                    </a:lnTo>
                    <a:close/>
                    <a:moveTo>
                      <a:pt x="0" y="357200"/>
                    </a:moveTo>
                    <a:lnTo>
                      <a:pt x="1064000" y="357200"/>
                    </a:lnTo>
                    <a:lnTo>
                      <a:pt x="0" y="357200"/>
                    </a:lnTo>
                    <a:close/>
                  </a:path>
                </a:pathLst>
              </a:custGeom>
              <a:solidFill>
                <a:srgbClr val="EAEBED"/>
              </a:solidFill>
              <a:ln w="7600" cap="flat">
                <a:solidFill>
                  <a:srgbClr val="9599A8"/>
                </a:solidFill>
                <a:bevel/>
              </a:ln>
            </p:spPr>
            <p:txBody>
              <a:bodyPr/>
              <a:lstStyle/>
              <a:p>
                <a:endParaRPr lang="en-US" b="1"/>
              </a:p>
            </p:txBody>
          </p:sp>
          <p:sp>
            <p:nvSpPr>
              <p:cNvPr id="160" name="Text 532">
                <a:extLst>
                  <a:ext uri="{FF2B5EF4-FFF2-40B4-BE49-F238E27FC236}">
                    <a16:creationId xmlns:a16="http://schemas.microsoft.com/office/drawing/2014/main" id="{BF4324BA-DA67-ED61-E0E3-60B01DD2EBF1}"/>
                  </a:ext>
                </a:extLst>
              </p:cNvPr>
              <p:cNvSpPr txBox="1"/>
              <p:nvPr/>
            </p:nvSpPr>
            <p:spPr>
              <a:xfrm>
                <a:off x="7688000" y="1918664"/>
                <a:ext cx="1064000" cy="1330000"/>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404557"/>
                    </a:solidFill>
                    <a:latin typeface="Comic Sans MS"/>
                  </a:rPr>
                  <a:t>EW Reports</a:t>
                </a:r>
              </a:p>
              <a:p>
                <a:pPr algn="ctr">
                  <a:lnSpc>
                    <a:spcPct val="100000"/>
                  </a:lnSpc>
                </a:pPr>
                <a:r>
                  <a:rPr sz="760" b="1" dirty="0">
                    <a:solidFill>
                      <a:srgbClr val="404557"/>
                    </a:solidFill>
                    <a:latin typeface="Comic Sans MS"/>
                  </a:rPr>
                  <a:t>Ambient Reports</a:t>
                </a:r>
              </a:p>
              <a:p>
                <a:pPr algn="ctr">
                  <a:lnSpc>
                    <a:spcPct val="100000"/>
                  </a:lnSpc>
                </a:pPr>
                <a:r>
                  <a:rPr sz="760" b="1" dirty="0">
                    <a:solidFill>
                      <a:srgbClr val="404557"/>
                    </a:solidFill>
                    <a:latin typeface="Comic Sans MS"/>
                  </a:rPr>
                  <a:t>Industry Reports</a:t>
                </a:r>
              </a:p>
              <a:p>
                <a:pPr algn="ctr">
                  <a:lnSpc>
                    <a:spcPct val="100000"/>
                  </a:lnSpc>
                </a:pPr>
                <a:r>
                  <a:rPr sz="760" b="1" dirty="0">
                    <a:solidFill>
                      <a:srgbClr val="404557"/>
                    </a:solidFill>
                    <a:latin typeface="Comic Sans MS"/>
                  </a:rPr>
                  <a:t>Fire Report</a:t>
                </a:r>
                <a:endParaRPr lang="en-US" sz="760" b="1" dirty="0">
                  <a:solidFill>
                    <a:srgbClr val="404557"/>
                  </a:solidFill>
                  <a:latin typeface="Comic Sans MS"/>
                </a:endParaRPr>
              </a:p>
              <a:p>
                <a:pPr algn="ctr">
                  <a:lnSpc>
                    <a:spcPct val="100000"/>
                  </a:lnSpc>
                </a:pPr>
                <a:r>
                  <a:rPr lang="en-US" sz="760" b="1" dirty="0">
                    <a:solidFill>
                      <a:srgbClr val="404557"/>
                    </a:solidFill>
                    <a:latin typeface="Comic Sans MS"/>
                  </a:rPr>
                  <a:t>Aerosol  Map</a:t>
                </a:r>
                <a:endParaRPr lang="ar-EG" sz="760" b="1" dirty="0">
                  <a:solidFill>
                    <a:srgbClr val="404557"/>
                  </a:solidFill>
                  <a:latin typeface="Comic Sans MS"/>
                </a:endParaRPr>
              </a:p>
              <a:p>
                <a:pPr algn="ctr">
                  <a:lnSpc>
                    <a:spcPct val="100000"/>
                  </a:lnSpc>
                </a:pPr>
                <a:endParaRPr sz="760" b="1" dirty="0">
                  <a:solidFill>
                    <a:srgbClr val="404557"/>
                  </a:solidFill>
                  <a:latin typeface="Comic Sans MS"/>
                </a:endParaRPr>
              </a:p>
            </p:txBody>
          </p:sp>
          <p:sp>
            <p:nvSpPr>
              <p:cNvPr id="161" name="Text 533">
                <a:extLst>
                  <a:ext uri="{FF2B5EF4-FFF2-40B4-BE49-F238E27FC236}">
                    <a16:creationId xmlns:a16="http://schemas.microsoft.com/office/drawing/2014/main" id="{858E5CF2-1D26-4573-F887-A62902BA6893}"/>
                  </a:ext>
                </a:extLst>
              </p:cNvPr>
              <p:cNvSpPr txBox="1"/>
              <p:nvPr/>
            </p:nvSpPr>
            <p:spPr>
              <a:xfrm>
                <a:off x="7688000" y="1561464"/>
                <a:ext cx="1064000" cy="357200"/>
              </a:xfrm>
              <a:prstGeom prst="rect">
                <a:avLst/>
              </a:prstGeom>
              <a:noFill/>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404557"/>
                    </a:solidFill>
                    <a:latin typeface="Comic Sans MS"/>
                  </a:rPr>
                  <a:t>WEB interface</a:t>
                </a:r>
              </a:p>
              <a:p>
                <a:pPr algn="ctr">
                  <a:lnSpc>
                    <a:spcPct val="100000"/>
                  </a:lnSpc>
                </a:pPr>
                <a:endParaRPr sz="760" b="1">
                  <a:solidFill>
                    <a:srgbClr val="404557"/>
                  </a:solidFill>
                  <a:latin typeface="Comic Sans MS"/>
                </a:endParaRPr>
              </a:p>
            </p:txBody>
          </p:sp>
        </p:grpSp>
        <p:sp>
          <p:nvSpPr>
            <p:cNvPr id="41" name="ConnectLine">
              <a:extLst>
                <a:ext uri="{FF2B5EF4-FFF2-40B4-BE49-F238E27FC236}">
                  <a16:creationId xmlns:a16="http://schemas.microsoft.com/office/drawing/2014/main" id="{935AC07D-A234-53C8-950D-3C72ADBC2176}"/>
                </a:ext>
              </a:extLst>
            </p:cNvPr>
            <p:cNvSpPr/>
            <p:nvPr/>
          </p:nvSpPr>
          <p:spPr>
            <a:xfrm>
              <a:off x="7148400" y="2116264"/>
              <a:ext cx="539600" cy="133000"/>
            </a:xfrm>
            <a:custGeom>
              <a:avLst/>
              <a:gdLst/>
              <a:ahLst/>
              <a:cxnLst/>
              <a:rect l="0" t="0" r="0" b="0"/>
              <a:pathLst>
                <a:path w="539600" h="133000" fill="none">
                  <a:moveTo>
                    <a:pt x="0" y="0"/>
                  </a:moveTo>
                  <a:lnTo>
                    <a:pt x="0" y="-75551"/>
                  </a:lnTo>
                  <a:cubicBezTo>
                    <a:pt x="0" y="-107263"/>
                    <a:pt x="25737" y="-133000"/>
                    <a:pt x="57449" y="-133000"/>
                  </a:cubicBezTo>
                  <a:lnTo>
                    <a:pt x="539600" y="-133000"/>
                  </a:lnTo>
                </a:path>
              </a:pathLst>
            </a:custGeom>
            <a:noFill/>
            <a:ln w="7600" cap="flat">
              <a:solidFill>
                <a:srgbClr val="474D61"/>
              </a:solidFill>
              <a:bevel/>
              <a:tailEnd type="triangle" w="med" len="med"/>
            </a:ln>
          </p:spPr>
          <p:txBody>
            <a:bodyPr/>
            <a:lstStyle/>
            <a:p>
              <a:endParaRPr lang="en-US" b="1"/>
            </a:p>
          </p:txBody>
        </p:sp>
        <p:sp>
          <p:nvSpPr>
            <p:cNvPr id="42" name="ConnectLine">
              <a:extLst>
                <a:ext uri="{FF2B5EF4-FFF2-40B4-BE49-F238E27FC236}">
                  <a16:creationId xmlns:a16="http://schemas.microsoft.com/office/drawing/2014/main" id="{3CB07A7F-5806-FF45-84EA-BB89734AED48}"/>
                </a:ext>
              </a:extLst>
            </p:cNvPr>
            <p:cNvSpPr/>
            <p:nvPr/>
          </p:nvSpPr>
          <p:spPr>
            <a:xfrm>
              <a:off x="5312240" y="2000744"/>
              <a:ext cx="1646160" cy="196080"/>
            </a:xfrm>
            <a:custGeom>
              <a:avLst/>
              <a:gdLst/>
              <a:ahLst/>
              <a:cxnLst/>
              <a:rect l="0" t="0" r="0" b="0"/>
              <a:pathLst>
                <a:path w="1646160" h="196080" fill="none">
                  <a:moveTo>
                    <a:pt x="0" y="0"/>
                  </a:moveTo>
                  <a:lnTo>
                    <a:pt x="0" y="-199431"/>
                  </a:lnTo>
                  <a:cubicBezTo>
                    <a:pt x="0" y="-231143"/>
                    <a:pt x="25737" y="-256880"/>
                    <a:pt x="57449" y="-256880"/>
                  </a:cubicBezTo>
                  <a:lnTo>
                    <a:pt x="954560" y="-256880"/>
                  </a:lnTo>
                  <a:cubicBezTo>
                    <a:pt x="954560" y="-282064"/>
                    <a:pt x="974976" y="-302480"/>
                    <a:pt x="1000160" y="-302480"/>
                  </a:cubicBezTo>
                  <a:cubicBezTo>
                    <a:pt x="1025344" y="-302480"/>
                    <a:pt x="1045760" y="-282064"/>
                    <a:pt x="1045760" y="-256880"/>
                  </a:cubicBezTo>
                  <a:lnTo>
                    <a:pt x="1166480" y="-256880"/>
                  </a:lnTo>
                  <a:cubicBezTo>
                    <a:pt x="1166480" y="-282064"/>
                    <a:pt x="1186896" y="-302480"/>
                    <a:pt x="1212080" y="-302480"/>
                  </a:cubicBezTo>
                  <a:cubicBezTo>
                    <a:pt x="1237265" y="-302480"/>
                    <a:pt x="1257680" y="-282064"/>
                    <a:pt x="1257680" y="-256880"/>
                  </a:cubicBezTo>
                  <a:lnTo>
                    <a:pt x="1615760" y="-256880"/>
                  </a:lnTo>
                  <a:cubicBezTo>
                    <a:pt x="1632541" y="-256880"/>
                    <a:pt x="1646160" y="-243261"/>
                    <a:pt x="1646160" y="-226480"/>
                  </a:cubicBezTo>
                  <a:lnTo>
                    <a:pt x="1646160" y="-196080"/>
                  </a:lnTo>
                </a:path>
              </a:pathLst>
            </a:custGeom>
            <a:noFill/>
            <a:ln w="7600" cap="flat">
              <a:solidFill>
                <a:srgbClr val="474D61"/>
              </a:solidFill>
              <a:bevel/>
              <a:tailEnd type="triangle" w="med" len="med"/>
            </a:ln>
          </p:spPr>
          <p:txBody>
            <a:bodyPr/>
            <a:lstStyle/>
            <a:p>
              <a:endParaRPr lang="en-US" b="1"/>
            </a:p>
          </p:txBody>
        </p:sp>
        <p:sp>
          <p:nvSpPr>
            <p:cNvPr id="43" name="ConnectLine">
              <a:extLst>
                <a:ext uri="{FF2B5EF4-FFF2-40B4-BE49-F238E27FC236}">
                  <a16:creationId xmlns:a16="http://schemas.microsoft.com/office/drawing/2014/main" id="{4745A3C9-0C04-0D31-7821-F7720D256DD5}"/>
                </a:ext>
              </a:extLst>
            </p:cNvPr>
            <p:cNvSpPr/>
            <p:nvPr/>
          </p:nvSpPr>
          <p:spPr>
            <a:xfrm>
              <a:off x="5312240" y="2946184"/>
              <a:ext cx="1646160" cy="1141520"/>
            </a:xfrm>
            <a:custGeom>
              <a:avLst/>
              <a:gdLst/>
              <a:ahLst/>
              <a:cxnLst/>
              <a:rect l="0" t="0" r="0" b="0"/>
              <a:pathLst>
                <a:path w="1646160" h="1141520" fill="none">
                  <a:moveTo>
                    <a:pt x="0" y="0"/>
                  </a:moveTo>
                  <a:lnTo>
                    <a:pt x="0" y="93031"/>
                  </a:lnTo>
                  <a:cubicBezTo>
                    <a:pt x="0" y="124743"/>
                    <a:pt x="25737" y="150480"/>
                    <a:pt x="57449" y="150480"/>
                  </a:cubicBezTo>
                  <a:lnTo>
                    <a:pt x="316160" y="150480"/>
                  </a:lnTo>
                  <a:cubicBezTo>
                    <a:pt x="316160" y="125296"/>
                    <a:pt x="336576" y="104880"/>
                    <a:pt x="361760" y="104880"/>
                  </a:cubicBezTo>
                  <a:cubicBezTo>
                    <a:pt x="386944" y="104880"/>
                    <a:pt x="407360" y="125296"/>
                    <a:pt x="407360" y="150480"/>
                  </a:cubicBezTo>
                  <a:lnTo>
                    <a:pt x="627760" y="150480"/>
                  </a:lnTo>
                  <a:cubicBezTo>
                    <a:pt x="627760" y="125296"/>
                    <a:pt x="648176" y="104880"/>
                    <a:pt x="673360" y="104880"/>
                  </a:cubicBezTo>
                  <a:cubicBezTo>
                    <a:pt x="698544" y="104880"/>
                    <a:pt x="718960" y="125296"/>
                    <a:pt x="718960" y="150480"/>
                  </a:cubicBezTo>
                  <a:lnTo>
                    <a:pt x="954560" y="150480"/>
                  </a:lnTo>
                  <a:cubicBezTo>
                    <a:pt x="954560" y="125296"/>
                    <a:pt x="974976" y="104880"/>
                    <a:pt x="1000160" y="104880"/>
                  </a:cubicBezTo>
                  <a:cubicBezTo>
                    <a:pt x="1025344" y="104880"/>
                    <a:pt x="1045760" y="125296"/>
                    <a:pt x="1045760" y="150480"/>
                  </a:cubicBezTo>
                  <a:lnTo>
                    <a:pt x="1154632" y="150480"/>
                  </a:lnTo>
                  <a:cubicBezTo>
                    <a:pt x="1186343" y="150480"/>
                    <a:pt x="1212080" y="124743"/>
                    <a:pt x="1212080" y="93031"/>
                  </a:cubicBezTo>
                  <a:lnTo>
                    <a:pt x="1212080" y="-1251271"/>
                  </a:lnTo>
                  <a:cubicBezTo>
                    <a:pt x="1212080" y="-1282983"/>
                    <a:pt x="1237818" y="-1308720"/>
                    <a:pt x="1269529" y="-1308720"/>
                  </a:cubicBezTo>
                  <a:lnTo>
                    <a:pt x="1588711" y="-1308720"/>
                  </a:lnTo>
                  <a:cubicBezTo>
                    <a:pt x="1620423" y="-1308720"/>
                    <a:pt x="1646160" y="-1282983"/>
                    <a:pt x="1646160" y="-1251271"/>
                  </a:cubicBezTo>
                  <a:lnTo>
                    <a:pt x="1646160" y="-1141520"/>
                  </a:lnTo>
                </a:path>
              </a:pathLst>
            </a:custGeom>
            <a:noFill/>
            <a:ln w="7600" cap="flat">
              <a:solidFill>
                <a:srgbClr val="474D61"/>
              </a:solidFill>
              <a:bevel/>
              <a:tailEnd type="triangle" w="med" len="med"/>
            </a:ln>
          </p:spPr>
          <p:txBody>
            <a:bodyPr/>
            <a:lstStyle/>
            <a:p>
              <a:endParaRPr lang="en-US" b="1"/>
            </a:p>
          </p:txBody>
        </p:sp>
        <p:sp>
          <p:nvSpPr>
            <p:cNvPr id="44" name="ConnectLine">
              <a:extLst>
                <a:ext uri="{FF2B5EF4-FFF2-40B4-BE49-F238E27FC236}">
                  <a16:creationId xmlns:a16="http://schemas.microsoft.com/office/drawing/2014/main" id="{C6E8909F-9798-070F-41BC-A7ADEFA15696}"/>
                </a:ext>
              </a:extLst>
            </p:cNvPr>
            <p:cNvSpPr/>
            <p:nvPr/>
          </p:nvSpPr>
          <p:spPr>
            <a:xfrm>
              <a:off x="5430800" y="4806382"/>
              <a:ext cx="1527600" cy="3001718"/>
            </a:xfrm>
            <a:custGeom>
              <a:avLst/>
              <a:gdLst/>
              <a:ahLst/>
              <a:cxnLst/>
              <a:rect l="0" t="0" r="0" b="0"/>
              <a:pathLst>
                <a:path w="1527600" h="3001718" fill="none">
                  <a:moveTo>
                    <a:pt x="0" y="0"/>
                  </a:moveTo>
                  <a:lnTo>
                    <a:pt x="824151" y="0"/>
                  </a:lnTo>
                  <a:cubicBezTo>
                    <a:pt x="855863" y="0"/>
                    <a:pt x="881600" y="-25737"/>
                    <a:pt x="881600" y="-57449"/>
                  </a:cubicBezTo>
                  <a:lnTo>
                    <a:pt x="881600" y="-3149469"/>
                  </a:lnTo>
                  <a:cubicBezTo>
                    <a:pt x="881600" y="-3181181"/>
                    <a:pt x="907337" y="-3206918"/>
                    <a:pt x="939049" y="-3206918"/>
                  </a:cubicBezTo>
                  <a:lnTo>
                    <a:pt x="1470151" y="-3206918"/>
                  </a:lnTo>
                  <a:cubicBezTo>
                    <a:pt x="1501863" y="-3206918"/>
                    <a:pt x="1527600" y="-3181181"/>
                    <a:pt x="1527600" y="-3149469"/>
                  </a:cubicBezTo>
                  <a:lnTo>
                    <a:pt x="1527600" y="-3001718"/>
                  </a:lnTo>
                </a:path>
              </a:pathLst>
            </a:custGeom>
            <a:noFill/>
            <a:ln w="7600" cap="flat">
              <a:solidFill>
                <a:srgbClr val="474D61"/>
              </a:solidFill>
              <a:bevel/>
              <a:tailEnd type="triangle" w="med" len="med"/>
            </a:ln>
          </p:spPr>
          <p:txBody>
            <a:bodyPr/>
            <a:lstStyle/>
            <a:p>
              <a:endParaRPr lang="en-US" b="1"/>
            </a:p>
          </p:txBody>
        </p:sp>
        <p:grpSp>
          <p:nvGrpSpPr>
            <p:cNvPr id="45" name="Business man explain global plan">
              <a:extLst>
                <a:ext uri="{FF2B5EF4-FFF2-40B4-BE49-F238E27FC236}">
                  <a16:creationId xmlns:a16="http://schemas.microsoft.com/office/drawing/2014/main" id="{CC4DACF6-7864-E5C4-C0D6-FDD1380EA6CB}"/>
                </a:ext>
              </a:extLst>
            </p:cNvPr>
            <p:cNvGrpSpPr/>
            <p:nvPr/>
          </p:nvGrpSpPr>
          <p:grpSpPr>
            <a:xfrm>
              <a:off x="7687585" y="531864"/>
              <a:ext cx="866516" cy="767038"/>
              <a:chOff x="7687585" y="531864"/>
              <a:chExt cx="866516" cy="767038"/>
            </a:xfrm>
          </p:grpSpPr>
          <p:grpSp>
            <p:nvGrpSpPr>
              <p:cNvPr id="117" name="Group 116">
                <a:extLst>
                  <a:ext uri="{FF2B5EF4-FFF2-40B4-BE49-F238E27FC236}">
                    <a16:creationId xmlns:a16="http://schemas.microsoft.com/office/drawing/2014/main" id="{4AFB49CF-EF69-CF6F-1446-7CEEADA17732}"/>
                  </a:ext>
                </a:extLst>
              </p:cNvPr>
              <p:cNvGrpSpPr/>
              <p:nvPr/>
            </p:nvGrpSpPr>
            <p:grpSpPr>
              <a:xfrm>
                <a:off x="7687585" y="540419"/>
                <a:ext cx="697004" cy="355577"/>
                <a:chOff x="7687585" y="540419"/>
                <a:chExt cx="697004" cy="355577"/>
              </a:xfrm>
            </p:grpSpPr>
            <p:sp>
              <p:nvSpPr>
                <p:cNvPr id="151" name="Freeform 253">
                  <a:extLst>
                    <a:ext uri="{FF2B5EF4-FFF2-40B4-BE49-F238E27FC236}">
                      <a16:creationId xmlns:a16="http://schemas.microsoft.com/office/drawing/2014/main" id="{6D9132DE-4B74-E463-89B5-82EA469703F6}"/>
                    </a:ext>
                  </a:extLst>
                </p:cNvPr>
                <p:cNvSpPr/>
                <p:nvPr/>
              </p:nvSpPr>
              <p:spPr>
                <a:xfrm>
                  <a:off x="7687585" y="540419"/>
                  <a:ext cx="697004" cy="355577"/>
                </a:xfrm>
                <a:custGeom>
                  <a:avLst/>
                  <a:gdLst/>
                  <a:ahLst/>
                  <a:cxnLst/>
                  <a:rect l="0" t="0" r="0" b="0"/>
                  <a:pathLst>
                    <a:path w="697004" h="355577">
                      <a:moveTo>
                        <a:pt x="0" y="0"/>
                      </a:moveTo>
                      <a:lnTo>
                        <a:pt x="697004" y="0"/>
                      </a:lnTo>
                      <a:lnTo>
                        <a:pt x="697004" y="355577"/>
                      </a:lnTo>
                      <a:lnTo>
                        <a:pt x="0" y="355577"/>
                      </a:lnTo>
                      <a:lnTo>
                        <a:pt x="0" y="0"/>
                      </a:lnTo>
                      <a:close/>
                    </a:path>
                  </a:pathLst>
                </a:custGeom>
                <a:solidFill>
                  <a:srgbClr val="95B3D7"/>
                </a:solidFill>
                <a:ln w="7600" cap="flat">
                  <a:noFill/>
                  <a:bevel/>
                </a:ln>
              </p:spPr>
              <p:txBody>
                <a:bodyPr/>
                <a:lstStyle/>
                <a:p>
                  <a:endParaRPr lang="en-US" b="1"/>
                </a:p>
              </p:txBody>
            </p:sp>
            <p:grpSp>
              <p:nvGrpSpPr>
                <p:cNvPr id="152" name="Group 151">
                  <a:extLst>
                    <a:ext uri="{FF2B5EF4-FFF2-40B4-BE49-F238E27FC236}">
                      <a16:creationId xmlns:a16="http://schemas.microsoft.com/office/drawing/2014/main" id="{5B8CD169-F112-6B25-A26F-DFDBD7B5F26D}"/>
                    </a:ext>
                  </a:extLst>
                </p:cNvPr>
                <p:cNvGrpSpPr/>
                <p:nvPr/>
              </p:nvGrpSpPr>
              <p:grpSpPr>
                <a:xfrm>
                  <a:off x="7718774" y="543627"/>
                  <a:ext cx="605437" cy="325516"/>
                  <a:chOff x="7718774" y="543627"/>
                  <a:chExt cx="605437" cy="325516"/>
                </a:xfrm>
              </p:grpSpPr>
              <p:sp>
                <p:nvSpPr>
                  <p:cNvPr id="153" name="Freeform 255">
                    <a:extLst>
                      <a:ext uri="{FF2B5EF4-FFF2-40B4-BE49-F238E27FC236}">
                        <a16:creationId xmlns:a16="http://schemas.microsoft.com/office/drawing/2014/main" id="{218780F3-A821-26BD-D138-A7F522F54F7D}"/>
                      </a:ext>
                    </a:extLst>
                  </p:cNvPr>
                  <p:cNvSpPr/>
                  <p:nvPr/>
                </p:nvSpPr>
                <p:spPr>
                  <a:xfrm>
                    <a:off x="7738249" y="551898"/>
                    <a:ext cx="295799" cy="146770"/>
                  </a:xfrm>
                  <a:custGeom>
                    <a:avLst/>
                    <a:gdLst/>
                    <a:ahLst/>
                    <a:cxnLst/>
                    <a:rect l="0" t="0" r="0" b="0"/>
                    <a:pathLst>
                      <a:path w="295799" h="146770">
                        <a:moveTo>
                          <a:pt x="126054" y="-305"/>
                        </a:moveTo>
                        <a:lnTo>
                          <a:pt x="302484" y="11218"/>
                        </a:lnTo>
                        <a:lnTo>
                          <a:pt x="263761" y="52553"/>
                        </a:lnTo>
                        <a:lnTo>
                          <a:pt x="252205" y="89398"/>
                        </a:lnTo>
                        <a:lnTo>
                          <a:pt x="217538" y="147075"/>
                        </a:lnTo>
                        <a:lnTo>
                          <a:pt x="121239" y="144241"/>
                        </a:lnTo>
                        <a:lnTo>
                          <a:pt x="47090" y="83729"/>
                        </a:lnTo>
                        <a:lnTo>
                          <a:pt x="16274" y="93177"/>
                        </a:lnTo>
                        <a:lnTo>
                          <a:pt x="6644" y="71448"/>
                        </a:lnTo>
                        <a:lnTo>
                          <a:pt x="38422" y="30824"/>
                        </a:lnTo>
                        <a:lnTo>
                          <a:pt x="101017" y="21376"/>
                        </a:lnTo>
                        <a:lnTo>
                          <a:pt x="126054" y="-305"/>
                        </a:lnTo>
                        <a:close/>
                      </a:path>
                    </a:pathLst>
                  </a:custGeom>
                  <a:solidFill>
                    <a:srgbClr val="DBE5F1"/>
                  </a:solidFill>
                  <a:ln w="3800" cap="flat">
                    <a:noFill/>
                    <a:bevel/>
                  </a:ln>
                </p:spPr>
                <p:txBody>
                  <a:bodyPr/>
                  <a:lstStyle/>
                  <a:p>
                    <a:endParaRPr lang="en-US" b="1"/>
                  </a:p>
                </p:txBody>
              </p:sp>
              <p:sp>
                <p:nvSpPr>
                  <p:cNvPr id="154" name="Freeform 256">
                    <a:extLst>
                      <a:ext uri="{FF2B5EF4-FFF2-40B4-BE49-F238E27FC236}">
                        <a16:creationId xmlns:a16="http://schemas.microsoft.com/office/drawing/2014/main" id="{B86A9C97-CF8B-180E-1292-D086A3FE2B2B}"/>
                      </a:ext>
                    </a:extLst>
                  </p:cNvPr>
                  <p:cNvSpPr/>
                  <p:nvPr/>
                </p:nvSpPr>
                <p:spPr>
                  <a:xfrm>
                    <a:off x="7718774" y="662407"/>
                    <a:ext cx="141222" cy="206736"/>
                  </a:xfrm>
                  <a:custGeom>
                    <a:avLst/>
                    <a:gdLst/>
                    <a:ahLst/>
                    <a:cxnLst/>
                    <a:rect l="0" t="0" r="0" b="0"/>
                    <a:pathLst>
                      <a:path w="141222" h="206736">
                        <a:moveTo>
                          <a:pt x="33824" y="0"/>
                        </a:moveTo>
                        <a:cubicBezTo>
                          <a:pt x="36376" y="0"/>
                          <a:pt x="102427" y="8762"/>
                          <a:pt x="102426" y="8762"/>
                        </a:cubicBezTo>
                        <a:lnTo>
                          <a:pt x="140671" y="36517"/>
                        </a:lnTo>
                        <a:cubicBezTo>
                          <a:pt x="140671" y="36517"/>
                          <a:pt x="70362" y="208661"/>
                          <a:pt x="70431" y="206736"/>
                        </a:cubicBezTo>
                        <a:cubicBezTo>
                          <a:pt x="71052" y="190331"/>
                          <a:pt x="46158" y="142979"/>
                          <a:pt x="42849" y="94271"/>
                        </a:cubicBezTo>
                        <a:cubicBezTo>
                          <a:pt x="42397" y="87630"/>
                          <a:pt x="14773" y="88831"/>
                          <a:pt x="11956" y="83447"/>
                        </a:cubicBezTo>
                        <a:cubicBezTo>
                          <a:pt x="583" y="61703"/>
                          <a:pt x="-180" y="49329"/>
                          <a:pt x="-180" y="48810"/>
                        </a:cubicBezTo>
                        <a:cubicBezTo>
                          <a:pt x="-180" y="47329"/>
                          <a:pt x="33824" y="-2452"/>
                          <a:pt x="33824" y="0"/>
                        </a:cubicBezTo>
                        <a:close/>
                      </a:path>
                    </a:pathLst>
                  </a:custGeom>
                  <a:solidFill>
                    <a:srgbClr val="DBE5F1"/>
                  </a:solidFill>
                  <a:ln w="3800" cap="flat">
                    <a:noFill/>
                    <a:bevel/>
                  </a:ln>
                </p:spPr>
                <p:txBody>
                  <a:bodyPr/>
                  <a:lstStyle/>
                  <a:p>
                    <a:endParaRPr lang="en-US" b="1"/>
                  </a:p>
                </p:txBody>
              </p:sp>
              <p:sp>
                <p:nvSpPr>
                  <p:cNvPr id="155" name="Freeform 257">
                    <a:extLst>
                      <a:ext uri="{FF2B5EF4-FFF2-40B4-BE49-F238E27FC236}">
                        <a16:creationId xmlns:a16="http://schemas.microsoft.com/office/drawing/2014/main" id="{27CEA182-B568-0780-0A78-242F09C9AF71}"/>
                      </a:ext>
                    </a:extLst>
                  </p:cNvPr>
                  <p:cNvSpPr/>
                  <p:nvPr/>
                </p:nvSpPr>
                <p:spPr>
                  <a:xfrm>
                    <a:off x="8142208" y="543627"/>
                    <a:ext cx="182003" cy="147379"/>
                  </a:xfrm>
                  <a:custGeom>
                    <a:avLst/>
                    <a:gdLst/>
                    <a:ahLst/>
                    <a:cxnLst/>
                    <a:rect l="0" t="0" r="0" b="0"/>
                    <a:pathLst>
                      <a:path w="182003" h="147379">
                        <a:moveTo>
                          <a:pt x="-425" y="19839"/>
                        </a:moveTo>
                        <a:cubicBezTo>
                          <a:pt x="2978" y="19839"/>
                          <a:pt x="114687" y="20200"/>
                          <a:pt x="114687" y="20200"/>
                        </a:cubicBezTo>
                        <a:lnTo>
                          <a:pt x="158021" y="360"/>
                        </a:lnTo>
                        <a:lnTo>
                          <a:pt x="182003" y="1305"/>
                        </a:lnTo>
                        <a:lnTo>
                          <a:pt x="149355" y="44763"/>
                        </a:lnTo>
                        <a:lnTo>
                          <a:pt x="158021" y="71215"/>
                        </a:lnTo>
                        <a:cubicBezTo>
                          <a:pt x="158021" y="71215"/>
                          <a:pt x="139939" y="99835"/>
                          <a:pt x="139939" y="101316"/>
                        </a:cubicBezTo>
                        <a:cubicBezTo>
                          <a:pt x="139939" y="102798"/>
                          <a:pt x="111866" y="147379"/>
                          <a:pt x="111866" y="147379"/>
                        </a:cubicBezTo>
                        <a:lnTo>
                          <a:pt x="46315" y="105226"/>
                        </a:lnTo>
                        <a:lnTo>
                          <a:pt x="38612" y="41929"/>
                        </a:lnTo>
                        <a:lnTo>
                          <a:pt x="-425" y="19839"/>
                        </a:lnTo>
                        <a:close/>
                      </a:path>
                    </a:pathLst>
                  </a:custGeom>
                  <a:solidFill>
                    <a:srgbClr val="DBE5F1"/>
                  </a:solidFill>
                  <a:ln w="3800" cap="flat">
                    <a:noFill/>
                    <a:bevel/>
                  </a:ln>
                </p:spPr>
                <p:txBody>
                  <a:bodyPr/>
                  <a:lstStyle/>
                  <a:p>
                    <a:endParaRPr lang="en-US" b="1"/>
                  </a:p>
                </p:txBody>
              </p:sp>
              <p:sp>
                <p:nvSpPr>
                  <p:cNvPr id="156" name="Freeform 258">
                    <a:extLst>
                      <a:ext uri="{FF2B5EF4-FFF2-40B4-BE49-F238E27FC236}">
                        <a16:creationId xmlns:a16="http://schemas.microsoft.com/office/drawing/2014/main" id="{5D8023FE-08E0-4661-91D3-2EEDA9ED5D5F}"/>
                      </a:ext>
                    </a:extLst>
                  </p:cNvPr>
                  <p:cNvSpPr/>
                  <p:nvPr/>
                </p:nvSpPr>
                <p:spPr>
                  <a:xfrm>
                    <a:off x="8235309" y="689442"/>
                    <a:ext cx="81854" cy="157771"/>
                  </a:xfrm>
                  <a:custGeom>
                    <a:avLst/>
                    <a:gdLst/>
                    <a:ahLst/>
                    <a:cxnLst/>
                    <a:rect l="0" t="0" r="0" b="0"/>
                    <a:pathLst>
                      <a:path w="81854" h="157771">
                        <a:moveTo>
                          <a:pt x="27310" y="461"/>
                        </a:moveTo>
                        <a:lnTo>
                          <a:pt x="82134" y="49142"/>
                        </a:lnTo>
                        <a:lnTo>
                          <a:pt x="40725" y="157771"/>
                        </a:lnTo>
                        <a:lnTo>
                          <a:pt x="17613" y="68037"/>
                        </a:lnTo>
                        <a:lnTo>
                          <a:pt x="279" y="45517"/>
                        </a:lnTo>
                        <a:lnTo>
                          <a:pt x="27310" y="461"/>
                        </a:lnTo>
                        <a:close/>
                      </a:path>
                    </a:pathLst>
                  </a:custGeom>
                  <a:solidFill>
                    <a:srgbClr val="DBE5F1"/>
                  </a:solidFill>
                  <a:ln w="3800" cap="flat">
                    <a:noFill/>
                    <a:bevel/>
                  </a:ln>
                </p:spPr>
                <p:txBody>
                  <a:bodyPr/>
                  <a:lstStyle/>
                  <a:p>
                    <a:endParaRPr lang="en-US" b="1"/>
                  </a:p>
                </p:txBody>
              </p:sp>
              <p:sp>
                <p:nvSpPr>
                  <p:cNvPr id="157" name="Freeform 259">
                    <a:extLst>
                      <a:ext uri="{FF2B5EF4-FFF2-40B4-BE49-F238E27FC236}">
                        <a16:creationId xmlns:a16="http://schemas.microsoft.com/office/drawing/2014/main" id="{5A066142-D7F8-E948-A9AD-1CD6D2BF80BF}"/>
                      </a:ext>
                    </a:extLst>
                  </p:cNvPr>
                  <p:cNvSpPr/>
                  <p:nvPr/>
                </p:nvSpPr>
                <p:spPr>
                  <a:xfrm>
                    <a:off x="7992439" y="729556"/>
                    <a:ext cx="76459" cy="56836"/>
                  </a:xfrm>
                  <a:custGeom>
                    <a:avLst/>
                    <a:gdLst/>
                    <a:ahLst/>
                    <a:cxnLst/>
                    <a:rect l="0" t="0" r="0" b="0"/>
                    <a:pathLst>
                      <a:path w="76459" h="56836">
                        <a:moveTo>
                          <a:pt x="18861" y="1873"/>
                        </a:moveTo>
                        <a:lnTo>
                          <a:pt x="69834" y="551"/>
                        </a:lnTo>
                        <a:lnTo>
                          <a:pt x="75902" y="57387"/>
                        </a:lnTo>
                        <a:lnTo>
                          <a:pt x="-557" y="36239"/>
                        </a:lnTo>
                        <a:lnTo>
                          <a:pt x="18861" y="1873"/>
                        </a:lnTo>
                        <a:close/>
                      </a:path>
                    </a:pathLst>
                  </a:custGeom>
                  <a:solidFill>
                    <a:srgbClr val="DBE5F1"/>
                  </a:solidFill>
                  <a:ln w="3800" cap="flat">
                    <a:noFill/>
                    <a:bevel/>
                  </a:ln>
                </p:spPr>
                <p:txBody>
                  <a:bodyPr/>
                  <a:lstStyle/>
                  <a:p>
                    <a:endParaRPr lang="en-US" b="1"/>
                  </a:p>
                </p:txBody>
              </p:sp>
              <p:sp>
                <p:nvSpPr>
                  <p:cNvPr id="158" name="Freeform 260">
                    <a:extLst>
                      <a:ext uri="{FF2B5EF4-FFF2-40B4-BE49-F238E27FC236}">
                        <a16:creationId xmlns:a16="http://schemas.microsoft.com/office/drawing/2014/main" id="{1AEE68E7-6CD2-A3E2-3292-00FBA92B80B7}"/>
                      </a:ext>
                    </a:extLst>
                  </p:cNvPr>
                  <p:cNvSpPr/>
                  <p:nvPr/>
                </p:nvSpPr>
                <p:spPr>
                  <a:xfrm>
                    <a:off x="7833969" y="787257"/>
                    <a:ext cx="21186" cy="26453"/>
                  </a:xfrm>
                  <a:custGeom>
                    <a:avLst/>
                    <a:gdLst/>
                    <a:ahLst/>
                    <a:cxnLst/>
                    <a:rect l="0" t="0" r="0" b="0"/>
                    <a:pathLst>
                      <a:path w="21186" h="26453">
                        <a:moveTo>
                          <a:pt x="14966" y="394"/>
                        </a:moveTo>
                        <a:lnTo>
                          <a:pt x="21667" y="8975"/>
                        </a:lnTo>
                        <a:lnTo>
                          <a:pt x="16852" y="26925"/>
                        </a:lnTo>
                        <a:lnTo>
                          <a:pt x="-442" y="24957"/>
                        </a:lnTo>
                        <a:lnTo>
                          <a:pt x="14966" y="394"/>
                        </a:lnTo>
                        <a:close/>
                      </a:path>
                    </a:pathLst>
                  </a:custGeom>
                  <a:solidFill>
                    <a:srgbClr val="DBE5F1"/>
                  </a:solidFill>
                  <a:ln w="3800" cap="flat">
                    <a:noFill/>
                    <a:bevel/>
                  </a:ln>
                </p:spPr>
                <p:txBody>
                  <a:bodyPr/>
                  <a:lstStyle/>
                  <a:p>
                    <a:endParaRPr lang="en-US" b="1"/>
                  </a:p>
                </p:txBody>
              </p:sp>
            </p:grpSp>
          </p:grpSp>
          <p:sp>
            <p:nvSpPr>
              <p:cNvPr id="118" name="Freeform 261">
                <a:extLst>
                  <a:ext uri="{FF2B5EF4-FFF2-40B4-BE49-F238E27FC236}">
                    <a16:creationId xmlns:a16="http://schemas.microsoft.com/office/drawing/2014/main" id="{30548BFF-C30A-17B4-ACB7-A07A24D81C03}"/>
                  </a:ext>
                </a:extLst>
              </p:cNvPr>
              <p:cNvSpPr/>
              <p:nvPr/>
            </p:nvSpPr>
            <p:spPr>
              <a:xfrm>
                <a:off x="8257738" y="739963"/>
                <a:ext cx="15268" cy="14642"/>
              </a:xfrm>
              <a:custGeom>
                <a:avLst/>
                <a:gdLst/>
                <a:ahLst/>
                <a:cxnLst/>
                <a:rect l="0" t="0" r="0" b="0"/>
                <a:pathLst>
                  <a:path w="15268" h="14642">
                    <a:moveTo>
                      <a:pt x="0" y="7321"/>
                    </a:moveTo>
                    <a:cubicBezTo>
                      <a:pt x="0" y="3278"/>
                      <a:pt x="3418" y="0"/>
                      <a:pt x="7634" y="0"/>
                    </a:cubicBezTo>
                    <a:cubicBezTo>
                      <a:pt x="11850" y="0"/>
                      <a:pt x="15268" y="3278"/>
                      <a:pt x="15268" y="7321"/>
                    </a:cubicBezTo>
                    <a:cubicBezTo>
                      <a:pt x="15268" y="11364"/>
                      <a:pt x="11850" y="14642"/>
                      <a:pt x="7634" y="14642"/>
                    </a:cubicBezTo>
                    <a:cubicBezTo>
                      <a:pt x="3418" y="14642"/>
                      <a:pt x="0" y="11364"/>
                      <a:pt x="0" y="7321"/>
                    </a:cubicBezTo>
                    <a:close/>
                  </a:path>
                </a:pathLst>
              </a:custGeom>
              <a:noFill/>
              <a:ln w="7600" cap="flat">
                <a:solidFill>
                  <a:srgbClr val="FF0000"/>
                </a:solidFill>
                <a:bevel/>
              </a:ln>
            </p:spPr>
            <p:txBody>
              <a:bodyPr/>
              <a:lstStyle/>
              <a:p>
                <a:endParaRPr lang="en-US" b="1"/>
              </a:p>
            </p:txBody>
          </p:sp>
          <p:sp>
            <p:nvSpPr>
              <p:cNvPr id="119" name="Freeform 262">
                <a:extLst>
                  <a:ext uri="{FF2B5EF4-FFF2-40B4-BE49-F238E27FC236}">
                    <a16:creationId xmlns:a16="http://schemas.microsoft.com/office/drawing/2014/main" id="{8613CB31-F5F6-4EA1-3808-84EB1FE207EB}"/>
                  </a:ext>
                </a:extLst>
              </p:cNvPr>
              <p:cNvSpPr/>
              <p:nvPr/>
            </p:nvSpPr>
            <p:spPr>
              <a:xfrm>
                <a:off x="8448077" y="1243201"/>
                <a:ext cx="106014" cy="28483"/>
              </a:xfrm>
              <a:custGeom>
                <a:avLst/>
                <a:gdLst/>
                <a:ahLst/>
                <a:cxnLst/>
                <a:rect l="0" t="0" r="0" b="0"/>
                <a:pathLst>
                  <a:path w="106014" h="28483">
                    <a:moveTo>
                      <a:pt x="45038" y="0"/>
                    </a:moveTo>
                    <a:cubicBezTo>
                      <a:pt x="33952" y="6947"/>
                      <a:pt x="22866" y="4863"/>
                      <a:pt x="14552" y="4863"/>
                    </a:cubicBezTo>
                    <a:cubicBezTo>
                      <a:pt x="6237" y="4863"/>
                      <a:pt x="0" y="10420"/>
                      <a:pt x="0" y="18757"/>
                    </a:cubicBezTo>
                    <a:cubicBezTo>
                      <a:pt x="0" y="27093"/>
                      <a:pt x="19402" y="28483"/>
                      <a:pt x="27717" y="28483"/>
                    </a:cubicBezTo>
                    <a:cubicBezTo>
                      <a:pt x="36031" y="28483"/>
                      <a:pt x="61669" y="27788"/>
                      <a:pt x="61669" y="27788"/>
                    </a:cubicBezTo>
                    <a:cubicBezTo>
                      <a:pt x="61669" y="27788"/>
                      <a:pt x="78298" y="19452"/>
                      <a:pt x="81069" y="19452"/>
                    </a:cubicBezTo>
                    <a:cubicBezTo>
                      <a:pt x="83841" y="19452"/>
                      <a:pt x="85227" y="27788"/>
                      <a:pt x="85227" y="27788"/>
                    </a:cubicBezTo>
                    <a:lnTo>
                      <a:pt x="103242" y="25704"/>
                    </a:lnTo>
                    <a:lnTo>
                      <a:pt x="106014" y="6947"/>
                    </a:lnTo>
                    <a:lnTo>
                      <a:pt x="45038" y="0"/>
                    </a:lnTo>
                    <a:close/>
                  </a:path>
                </a:pathLst>
              </a:custGeom>
              <a:solidFill>
                <a:srgbClr val="000000"/>
              </a:solidFill>
              <a:ln w="4750" cap="flat">
                <a:noFill/>
                <a:bevel/>
              </a:ln>
            </p:spPr>
            <p:txBody>
              <a:bodyPr/>
              <a:lstStyle/>
              <a:p>
                <a:endParaRPr lang="en-US" b="1"/>
              </a:p>
            </p:txBody>
          </p:sp>
          <p:sp>
            <p:nvSpPr>
              <p:cNvPr id="120" name="Freeform 263">
                <a:extLst>
                  <a:ext uri="{FF2B5EF4-FFF2-40B4-BE49-F238E27FC236}">
                    <a16:creationId xmlns:a16="http://schemas.microsoft.com/office/drawing/2014/main" id="{5D624F88-8BFC-A4B3-FA9F-CA6557A502AD}"/>
                  </a:ext>
                </a:extLst>
              </p:cNvPr>
              <p:cNvSpPr/>
              <p:nvPr/>
            </p:nvSpPr>
            <p:spPr>
              <a:xfrm>
                <a:off x="8452314" y="904714"/>
                <a:ext cx="101787" cy="364576"/>
              </a:xfrm>
              <a:custGeom>
                <a:avLst/>
                <a:gdLst/>
                <a:ahLst/>
                <a:cxnLst/>
                <a:rect l="0" t="0" r="0" b="0"/>
                <a:pathLst>
                  <a:path w="101787" h="364576">
                    <a:moveTo>
                      <a:pt x="0" y="7089"/>
                    </a:moveTo>
                    <a:cubicBezTo>
                      <a:pt x="0" y="15188"/>
                      <a:pt x="12924" y="165837"/>
                      <a:pt x="14538" y="188516"/>
                    </a:cubicBezTo>
                    <a:cubicBezTo>
                      <a:pt x="17892" y="235624"/>
                      <a:pt x="15045" y="358921"/>
                      <a:pt x="22618" y="361642"/>
                    </a:cubicBezTo>
                    <a:cubicBezTo>
                      <a:pt x="53315" y="373183"/>
                      <a:pt x="102090" y="349492"/>
                      <a:pt x="102090" y="349492"/>
                    </a:cubicBezTo>
                    <a:cubicBezTo>
                      <a:pt x="102090" y="349492"/>
                      <a:pt x="90853" y="272710"/>
                      <a:pt x="89164" y="237112"/>
                    </a:cubicBezTo>
                    <a:cubicBezTo>
                      <a:pt x="87549" y="203095"/>
                      <a:pt x="79166" y="173938"/>
                      <a:pt x="80781" y="156118"/>
                    </a:cubicBezTo>
                    <a:cubicBezTo>
                      <a:pt x="83419" y="127036"/>
                      <a:pt x="87245" y="63525"/>
                      <a:pt x="92089" y="44347"/>
                    </a:cubicBezTo>
                    <a:cubicBezTo>
                      <a:pt x="96938" y="25168"/>
                      <a:pt x="69778" y="20656"/>
                      <a:pt x="64929" y="6077"/>
                    </a:cubicBezTo>
                    <a:cubicBezTo>
                      <a:pt x="60081" y="-8502"/>
                      <a:pt x="0" y="7089"/>
                      <a:pt x="0" y="7089"/>
                    </a:cubicBezTo>
                    <a:close/>
                  </a:path>
                </a:pathLst>
              </a:custGeom>
              <a:solidFill>
                <a:srgbClr val="525252"/>
              </a:solidFill>
              <a:ln w="7600" cap="flat">
                <a:noFill/>
                <a:bevel/>
              </a:ln>
            </p:spPr>
            <p:txBody>
              <a:bodyPr/>
              <a:lstStyle/>
              <a:p>
                <a:endParaRPr lang="en-US" b="1"/>
              </a:p>
            </p:txBody>
          </p:sp>
          <p:sp>
            <p:nvSpPr>
              <p:cNvPr id="121" name="Freeform 264">
                <a:extLst>
                  <a:ext uri="{FF2B5EF4-FFF2-40B4-BE49-F238E27FC236}">
                    <a16:creationId xmlns:a16="http://schemas.microsoft.com/office/drawing/2014/main" id="{2C5FBAFD-D74E-2BD4-4BB4-C623521866E1}"/>
                  </a:ext>
                </a:extLst>
              </p:cNvPr>
              <p:cNvSpPr/>
              <p:nvPr/>
            </p:nvSpPr>
            <p:spPr>
              <a:xfrm>
                <a:off x="8426015" y="1270419"/>
                <a:ext cx="106014" cy="28483"/>
              </a:xfrm>
              <a:custGeom>
                <a:avLst/>
                <a:gdLst/>
                <a:ahLst/>
                <a:cxnLst/>
                <a:rect l="0" t="0" r="0" b="0"/>
                <a:pathLst>
                  <a:path w="106014" h="28483">
                    <a:moveTo>
                      <a:pt x="45038" y="0"/>
                    </a:moveTo>
                    <a:cubicBezTo>
                      <a:pt x="33952" y="6947"/>
                      <a:pt x="22866" y="4863"/>
                      <a:pt x="14552" y="4863"/>
                    </a:cubicBezTo>
                    <a:cubicBezTo>
                      <a:pt x="6237" y="4863"/>
                      <a:pt x="0" y="10420"/>
                      <a:pt x="0" y="18757"/>
                    </a:cubicBezTo>
                    <a:cubicBezTo>
                      <a:pt x="0" y="27093"/>
                      <a:pt x="19402" y="28483"/>
                      <a:pt x="27717" y="28483"/>
                    </a:cubicBezTo>
                    <a:cubicBezTo>
                      <a:pt x="36031" y="28483"/>
                      <a:pt x="61669" y="27788"/>
                      <a:pt x="61669" y="27788"/>
                    </a:cubicBezTo>
                    <a:cubicBezTo>
                      <a:pt x="61669" y="27788"/>
                      <a:pt x="78298" y="19452"/>
                      <a:pt x="81069" y="19452"/>
                    </a:cubicBezTo>
                    <a:cubicBezTo>
                      <a:pt x="83841" y="19452"/>
                      <a:pt x="85227" y="27788"/>
                      <a:pt x="85227" y="27788"/>
                    </a:cubicBezTo>
                    <a:lnTo>
                      <a:pt x="103242" y="25704"/>
                    </a:lnTo>
                    <a:lnTo>
                      <a:pt x="106014" y="6947"/>
                    </a:lnTo>
                    <a:lnTo>
                      <a:pt x="45038" y="0"/>
                    </a:lnTo>
                    <a:close/>
                  </a:path>
                </a:pathLst>
              </a:custGeom>
              <a:solidFill>
                <a:srgbClr val="000000"/>
              </a:solidFill>
              <a:ln w="4750" cap="flat">
                <a:noFill/>
                <a:bevel/>
              </a:ln>
            </p:spPr>
            <p:txBody>
              <a:bodyPr/>
              <a:lstStyle/>
              <a:p>
                <a:endParaRPr lang="en-US" b="1"/>
              </a:p>
            </p:txBody>
          </p:sp>
          <p:sp>
            <p:nvSpPr>
              <p:cNvPr id="122" name="Freeform 265">
                <a:extLst>
                  <a:ext uri="{FF2B5EF4-FFF2-40B4-BE49-F238E27FC236}">
                    <a16:creationId xmlns:a16="http://schemas.microsoft.com/office/drawing/2014/main" id="{01206F19-42CE-A84D-E98D-875ED0395C0F}"/>
                  </a:ext>
                </a:extLst>
              </p:cNvPr>
              <p:cNvSpPr/>
              <p:nvPr/>
            </p:nvSpPr>
            <p:spPr>
              <a:xfrm>
                <a:off x="8444539" y="913623"/>
                <a:ext cx="97545" cy="371358"/>
              </a:xfrm>
              <a:custGeom>
                <a:avLst/>
                <a:gdLst/>
                <a:ahLst/>
                <a:cxnLst/>
                <a:rect l="0" t="0" r="0" b="0"/>
                <a:pathLst>
                  <a:path w="97545" h="371358">
                    <a:moveTo>
                      <a:pt x="0" y="11744"/>
                    </a:moveTo>
                    <a:cubicBezTo>
                      <a:pt x="0" y="19843"/>
                      <a:pt x="12924" y="170492"/>
                      <a:pt x="14539" y="193170"/>
                    </a:cubicBezTo>
                    <a:cubicBezTo>
                      <a:pt x="17893" y="240279"/>
                      <a:pt x="15046" y="363576"/>
                      <a:pt x="22618" y="366297"/>
                    </a:cubicBezTo>
                    <a:cubicBezTo>
                      <a:pt x="53316" y="377838"/>
                      <a:pt x="90475" y="366297"/>
                      <a:pt x="90475" y="366297"/>
                    </a:cubicBezTo>
                    <a:cubicBezTo>
                      <a:pt x="90475" y="366297"/>
                      <a:pt x="87319" y="277365"/>
                      <a:pt x="85629" y="241767"/>
                    </a:cubicBezTo>
                    <a:cubicBezTo>
                      <a:pt x="84013" y="207750"/>
                      <a:pt x="79166" y="178592"/>
                      <a:pt x="80781" y="160773"/>
                    </a:cubicBezTo>
                    <a:cubicBezTo>
                      <a:pt x="83419" y="131690"/>
                      <a:pt x="87245" y="68180"/>
                      <a:pt x="92090" y="49002"/>
                    </a:cubicBezTo>
                    <a:cubicBezTo>
                      <a:pt x="96939" y="29823"/>
                      <a:pt x="100170" y="19843"/>
                      <a:pt x="95323" y="5264"/>
                    </a:cubicBezTo>
                    <a:cubicBezTo>
                      <a:pt x="90475" y="-9315"/>
                      <a:pt x="0" y="11744"/>
                      <a:pt x="0" y="11744"/>
                    </a:cubicBezTo>
                    <a:close/>
                  </a:path>
                </a:pathLst>
              </a:custGeom>
              <a:solidFill>
                <a:srgbClr val="595959"/>
              </a:solidFill>
              <a:ln w="7600" cap="flat">
                <a:noFill/>
                <a:bevel/>
              </a:ln>
            </p:spPr>
            <p:txBody>
              <a:bodyPr/>
              <a:lstStyle/>
              <a:p>
                <a:endParaRPr lang="en-US" b="1"/>
              </a:p>
            </p:txBody>
          </p:sp>
          <p:sp>
            <p:nvSpPr>
              <p:cNvPr id="123" name="Freeform 266">
                <a:extLst>
                  <a:ext uri="{FF2B5EF4-FFF2-40B4-BE49-F238E27FC236}">
                    <a16:creationId xmlns:a16="http://schemas.microsoft.com/office/drawing/2014/main" id="{3BDB67E6-19C8-34FF-2293-73F3961872A4}"/>
                  </a:ext>
                </a:extLst>
              </p:cNvPr>
              <p:cNvSpPr/>
              <p:nvPr/>
            </p:nvSpPr>
            <p:spPr>
              <a:xfrm>
                <a:off x="8279569" y="728079"/>
                <a:ext cx="46009" cy="33853"/>
              </a:xfrm>
              <a:custGeom>
                <a:avLst/>
                <a:gdLst/>
                <a:ahLst/>
                <a:cxnLst/>
                <a:rect l="0" t="0" r="0" b="0"/>
                <a:pathLst>
                  <a:path w="46009" h="33853">
                    <a:moveTo>
                      <a:pt x="678" y="13027"/>
                    </a:moveTo>
                    <a:cubicBezTo>
                      <a:pt x="5205" y="4705"/>
                      <a:pt x="13605" y="-4085"/>
                      <a:pt x="27942" y="1967"/>
                    </a:cubicBezTo>
                    <a:cubicBezTo>
                      <a:pt x="45299" y="11803"/>
                      <a:pt x="46105" y="12481"/>
                      <a:pt x="46105" y="20881"/>
                    </a:cubicBezTo>
                    <a:cubicBezTo>
                      <a:pt x="46105" y="29281"/>
                      <a:pt x="41575" y="38338"/>
                      <a:pt x="24408" y="31251"/>
                    </a:cubicBezTo>
                    <a:cubicBezTo>
                      <a:pt x="8562" y="24442"/>
                      <a:pt x="-2688" y="9652"/>
                      <a:pt x="678" y="13027"/>
                    </a:cubicBezTo>
                    <a:close/>
                  </a:path>
                </a:pathLst>
              </a:custGeom>
              <a:solidFill>
                <a:srgbClr val="FBDABF"/>
              </a:solidFill>
              <a:ln w="7600" cap="flat">
                <a:noFill/>
                <a:bevel/>
              </a:ln>
            </p:spPr>
            <p:txBody>
              <a:bodyPr/>
              <a:lstStyle/>
              <a:p>
                <a:endParaRPr lang="en-US" b="1"/>
              </a:p>
            </p:txBody>
          </p:sp>
          <p:sp>
            <p:nvSpPr>
              <p:cNvPr id="124" name="Freeform 267">
                <a:extLst>
                  <a:ext uri="{FF2B5EF4-FFF2-40B4-BE49-F238E27FC236}">
                    <a16:creationId xmlns:a16="http://schemas.microsoft.com/office/drawing/2014/main" id="{FF5DA307-AFD1-D6F6-0364-1A0692032E09}"/>
                  </a:ext>
                </a:extLst>
              </p:cNvPr>
              <p:cNvSpPr/>
              <p:nvPr/>
            </p:nvSpPr>
            <p:spPr>
              <a:xfrm>
                <a:off x="8321171" y="739011"/>
                <a:ext cx="163181" cy="68208"/>
              </a:xfrm>
              <a:custGeom>
                <a:avLst/>
                <a:gdLst/>
                <a:ahLst/>
                <a:cxnLst/>
                <a:rect l="0" t="0" r="0" b="0"/>
                <a:pathLst>
                  <a:path w="163181" h="68208">
                    <a:moveTo>
                      <a:pt x="129224" y="13239"/>
                    </a:moveTo>
                    <a:lnTo>
                      <a:pt x="117905" y="26479"/>
                    </a:lnTo>
                    <a:lnTo>
                      <a:pt x="12262" y="0"/>
                    </a:lnTo>
                    <a:lnTo>
                      <a:pt x="0" y="32153"/>
                    </a:lnTo>
                    <a:cubicBezTo>
                      <a:pt x="0" y="32153"/>
                      <a:pt x="99041" y="70926"/>
                      <a:pt x="114133" y="68089"/>
                    </a:cubicBezTo>
                    <a:cubicBezTo>
                      <a:pt x="129224" y="65252"/>
                      <a:pt x="163181" y="24587"/>
                      <a:pt x="163181" y="24587"/>
                    </a:cubicBezTo>
                    <a:lnTo>
                      <a:pt x="129224" y="13239"/>
                    </a:lnTo>
                    <a:close/>
                  </a:path>
                </a:pathLst>
              </a:custGeom>
              <a:solidFill>
                <a:srgbClr val="000000"/>
              </a:solidFill>
              <a:ln w="7600" cap="flat">
                <a:noFill/>
                <a:bevel/>
              </a:ln>
            </p:spPr>
            <p:txBody>
              <a:bodyPr/>
              <a:lstStyle/>
              <a:p>
                <a:endParaRPr lang="en-US" b="1"/>
              </a:p>
            </p:txBody>
          </p:sp>
          <p:sp>
            <p:nvSpPr>
              <p:cNvPr id="125" name="Freeform 268">
                <a:extLst>
                  <a:ext uri="{FF2B5EF4-FFF2-40B4-BE49-F238E27FC236}">
                    <a16:creationId xmlns:a16="http://schemas.microsoft.com/office/drawing/2014/main" id="{B8D27BC5-145E-1B55-8D98-49E44118C940}"/>
                  </a:ext>
                </a:extLst>
              </p:cNvPr>
              <p:cNvSpPr/>
              <p:nvPr/>
            </p:nvSpPr>
            <p:spPr>
              <a:xfrm>
                <a:off x="8463179" y="609409"/>
                <a:ext cx="45029" cy="67212"/>
              </a:xfrm>
              <a:custGeom>
                <a:avLst/>
                <a:gdLst/>
                <a:ahLst/>
                <a:cxnLst/>
                <a:rect l="0" t="0" r="0" b="0"/>
                <a:pathLst>
                  <a:path w="45029" h="67212">
                    <a:moveTo>
                      <a:pt x="24423" y="0"/>
                    </a:moveTo>
                    <a:cubicBezTo>
                      <a:pt x="27749" y="9170"/>
                      <a:pt x="34816" y="27927"/>
                      <a:pt x="43962" y="32095"/>
                    </a:cubicBezTo>
                    <a:cubicBezTo>
                      <a:pt x="53109" y="36263"/>
                      <a:pt x="1973" y="69192"/>
                      <a:pt x="1973" y="67108"/>
                    </a:cubicBezTo>
                    <a:cubicBezTo>
                      <a:pt x="1973" y="65024"/>
                      <a:pt x="8209" y="25009"/>
                      <a:pt x="934" y="23550"/>
                    </a:cubicBezTo>
                    <a:cubicBezTo>
                      <a:pt x="-6341" y="22091"/>
                      <a:pt x="24423" y="0"/>
                      <a:pt x="24423" y="0"/>
                    </a:cubicBezTo>
                    <a:close/>
                  </a:path>
                </a:pathLst>
              </a:custGeom>
              <a:solidFill>
                <a:srgbClr val="FBDABF"/>
              </a:solidFill>
              <a:ln w="4750" cap="flat">
                <a:noFill/>
                <a:bevel/>
              </a:ln>
            </p:spPr>
            <p:txBody>
              <a:bodyPr/>
              <a:lstStyle/>
              <a:p>
                <a:endParaRPr lang="en-US" b="1"/>
              </a:p>
            </p:txBody>
          </p:sp>
          <p:sp>
            <p:nvSpPr>
              <p:cNvPr id="126" name="Freeform 269">
                <a:extLst>
                  <a:ext uri="{FF2B5EF4-FFF2-40B4-BE49-F238E27FC236}">
                    <a16:creationId xmlns:a16="http://schemas.microsoft.com/office/drawing/2014/main" id="{BC61AE29-B74A-82C2-BA00-AFB189F50FFD}"/>
                  </a:ext>
                </a:extLst>
              </p:cNvPr>
              <p:cNvSpPr/>
              <p:nvPr/>
            </p:nvSpPr>
            <p:spPr>
              <a:xfrm>
                <a:off x="8460743" y="610158"/>
                <a:ext cx="30271" cy="32271"/>
              </a:xfrm>
              <a:custGeom>
                <a:avLst/>
                <a:gdLst/>
                <a:ahLst/>
                <a:cxnLst/>
                <a:rect l="0" t="0" r="0" b="0"/>
                <a:pathLst>
                  <a:path w="30271" h="32271">
                    <a:moveTo>
                      <a:pt x="0" y="20847"/>
                    </a:moveTo>
                    <a:cubicBezTo>
                      <a:pt x="3328" y="21681"/>
                      <a:pt x="6753" y="25151"/>
                      <a:pt x="6789" y="27652"/>
                    </a:cubicBezTo>
                    <a:cubicBezTo>
                      <a:pt x="6841" y="31268"/>
                      <a:pt x="8894" y="32310"/>
                      <a:pt x="8894" y="32271"/>
                    </a:cubicBezTo>
                    <a:cubicBezTo>
                      <a:pt x="8894" y="32310"/>
                      <a:pt x="36146" y="18597"/>
                      <a:pt x="29162" y="6759"/>
                    </a:cubicBezTo>
                    <a:cubicBezTo>
                      <a:pt x="23687" y="-2520"/>
                      <a:pt x="27025" y="423"/>
                      <a:pt x="27025" y="423"/>
                    </a:cubicBezTo>
                    <a:lnTo>
                      <a:pt x="0" y="20847"/>
                    </a:lnTo>
                    <a:close/>
                  </a:path>
                </a:pathLst>
              </a:custGeom>
              <a:solidFill>
                <a:srgbClr val="C1A469">
                  <a:alpha val="45000"/>
                </a:srgbClr>
              </a:solidFill>
              <a:ln w="4750" cap="flat">
                <a:noFill/>
                <a:bevel/>
              </a:ln>
            </p:spPr>
            <p:txBody>
              <a:bodyPr/>
              <a:lstStyle/>
              <a:p>
                <a:endParaRPr lang="en-US" b="1"/>
              </a:p>
            </p:txBody>
          </p:sp>
          <p:sp>
            <p:nvSpPr>
              <p:cNvPr id="127" name="Freeform 270">
                <a:extLst>
                  <a:ext uri="{FF2B5EF4-FFF2-40B4-BE49-F238E27FC236}">
                    <a16:creationId xmlns:a16="http://schemas.microsoft.com/office/drawing/2014/main" id="{004D2F49-F5F6-D43C-25F8-1AD49FB63F2D}"/>
                  </a:ext>
                </a:extLst>
              </p:cNvPr>
              <p:cNvSpPr/>
              <p:nvPr/>
            </p:nvSpPr>
            <p:spPr>
              <a:xfrm>
                <a:off x="8415630" y="541301"/>
                <a:ext cx="79379" cy="98085"/>
              </a:xfrm>
              <a:custGeom>
                <a:avLst/>
                <a:gdLst/>
                <a:ahLst/>
                <a:cxnLst/>
                <a:rect l="0" t="0" r="0" b="0"/>
                <a:pathLst>
                  <a:path w="79379" h="98085">
                    <a:moveTo>
                      <a:pt x="7539" y="50603"/>
                    </a:moveTo>
                    <a:cubicBezTo>
                      <a:pt x="-6598" y="24760"/>
                      <a:pt x="-2440" y="12672"/>
                      <a:pt x="32482" y="1079"/>
                    </a:cubicBezTo>
                    <a:cubicBezTo>
                      <a:pt x="63662" y="-4001"/>
                      <a:pt x="79379" y="10940"/>
                      <a:pt x="79379" y="39140"/>
                    </a:cubicBezTo>
                    <a:cubicBezTo>
                      <a:pt x="76340" y="61859"/>
                      <a:pt x="73638" y="69693"/>
                      <a:pt x="57426" y="84283"/>
                    </a:cubicBezTo>
                    <a:cubicBezTo>
                      <a:pt x="46118" y="92286"/>
                      <a:pt x="37531" y="97700"/>
                      <a:pt x="32482" y="98085"/>
                    </a:cubicBezTo>
                    <a:cubicBezTo>
                      <a:pt x="22504" y="98955"/>
                      <a:pt x="20955" y="87878"/>
                      <a:pt x="16775" y="74849"/>
                    </a:cubicBezTo>
                    <a:cubicBezTo>
                      <a:pt x="16085" y="72697"/>
                      <a:pt x="4399" y="76991"/>
                      <a:pt x="3382" y="74779"/>
                    </a:cubicBezTo>
                    <a:cubicBezTo>
                      <a:pt x="971" y="69540"/>
                      <a:pt x="9098" y="57377"/>
                      <a:pt x="7539" y="50603"/>
                    </a:cubicBezTo>
                    <a:close/>
                  </a:path>
                </a:pathLst>
              </a:custGeom>
              <a:solidFill>
                <a:srgbClr val="FCE3CF"/>
              </a:solidFill>
              <a:ln w="4750" cap="flat">
                <a:noFill/>
                <a:bevel/>
              </a:ln>
            </p:spPr>
            <p:txBody>
              <a:bodyPr/>
              <a:lstStyle/>
              <a:p>
                <a:endParaRPr lang="en-US" b="1"/>
              </a:p>
            </p:txBody>
          </p:sp>
          <p:sp>
            <p:nvSpPr>
              <p:cNvPr id="128" name="Freeform 271">
                <a:extLst>
                  <a:ext uri="{FF2B5EF4-FFF2-40B4-BE49-F238E27FC236}">
                    <a16:creationId xmlns:a16="http://schemas.microsoft.com/office/drawing/2014/main" id="{B39067AB-1E58-38F1-B1E9-4FD770C3952F}"/>
                  </a:ext>
                </a:extLst>
              </p:cNvPr>
              <p:cNvSpPr/>
              <p:nvPr/>
            </p:nvSpPr>
            <p:spPr>
              <a:xfrm>
                <a:off x="8407949" y="531864"/>
                <a:ext cx="94951" cy="78374"/>
              </a:xfrm>
              <a:custGeom>
                <a:avLst/>
                <a:gdLst/>
                <a:ahLst/>
                <a:cxnLst/>
                <a:rect l="0" t="0" r="0" b="0"/>
                <a:pathLst>
                  <a:path w="94951" h="78374">
                    <a:moveTo>
                      <a:pt x="0" y="35660"/>
                    </a:moveTo>
                    <a:cubicBezTo>
                      <a:pt x="6288" y="34399"/>
                      <a:pt x="30812" y="28725"/>
                      <a:pt x="38358" y="28725"/>
                    </a:cubicBezTo>
                    <a:cubicBezTo>
                      <a:pt x="45903" y="28725"/>
                      <a:pt x="52192" y="46378"/>
                      <a:pt x="53449" y="46378"/>
                    </a:cubicBezTo>
                    <a:cubicBezTo>
                      <a:pt x="54707" y="46378"/>
                      <a:pt x="71056" y="39443"/>
                      <a:pt x="76715" y="51422"/>
                    </a:cubicBezTo>
                    <a:cubicBezTo>
                      <a:pt x="82375" y="63401"/>
                      <a:pt x="79827" y="78650"/>
                      <a:pt x="79827" y="78650"/>
                    </a:cubicBezTo>
                    <a:cubicBezTo>
                      <a:pt x="79827" y="78650"/>
                      <a:pt x="92227" y="57512"/>
                      <a:pt x="94323" y="48270"/>
                    </a:cubicBezTo>
                    <a:cubicBezTo>
                      <a:pt x="97466" y="34399"/>
                      <a:pt x="88829" y="13330"/>
                      <a:pt x="77973" y="6659"/>
                    </a:cubicBezTo>
                    <a:cubicBezTo>
                      <a:pt x="58480" y="-5320"/>
                      <a:pt x="31441" y="985"/>
                      <a:pt x="19493" y="9811"/>
                    </a:cubicBezTo>
                    <a:cubicBezTo>
                      <a:pt x="6360" y="19513"/>
                      <a:pt x="1257" y="34399"/>
                      <a:pt x="0" y="35660"/>
                    </a:cubicBezTo>
                    <a:close/>
                  </a:path>
                </a:pathLst>
              </a:custGeom>
              <a:solidFill>
                <a:srgbClr val="663300"/>
              </a:solidFill>
              <a:ln w="7600" cap="flat">
                <a:noFill/>
                <a:bevel/>
              </a:ln>
            </p:spPr>
            <p:txBody>
              <a:bodyPr/>
              <a:lstStyle/>
              <a:p>
                <a:endParaRPr lang="en-US" b="1"/>
              </a:p>
            </p:txBody>
          </p:sp>
          <p:sp>
            <p:nvSpPr>
              <p:cNvPr id="129" name="Freeform 272">
                <a:extLst>
                  <a:ext uri="{FF2B5EF4-FFF2-40B4-BE49-F238E27FC236}">
                    <a16:creationId xmlns:a16="http://schemas.microsoft.com/office/drawing/2014/main" id="{D630AF34-B3EB-9846-59F9-8062F618CBF4}"/>
                  </a:ext>
                </a:extLst>
              </p:cNvPr>
              <p:cNvSpPr/>
              <p:nvPr/>
            </p:nvSpPr>
            <p:spPr>
              <a:xfrm>
                <a:off x="8446715" y="615313"/>
                <a:ext cx="57537" cy="265738"/>
              </a:xfrm>
              <a:custGeom>
                <a:avLst/>
                <a:gdLst/>
                <a:ahLst/>
                <a:cxnLst/>
                <a:rect l="0" t="0" r="0" b="0"/>
                <a:pathLst>
                  <a:path w="57537" h="265738">
                    <a:moveTo>
                      <a:pt x="46636" y="0"/>
                    </a:moveTo>
                    <a:cubicBezTo>
                      <a:pt x="46636" y="0"/>
                      <a:pt x="16314" y="40854"/>
                      <a:pt x="17068" y="42367"/>
                    </a:cubicBezTo>
                    <a:cubicBezTo>
                      <a:pt x="17823" y="43880"/>
                      <a:pt x="5754" y="139205"/>
                      <a:pt x="2735" y="163415"/>
                    </a:cubicBezTo>
                    <a:cubicBezTo>
                      <a:pt x="-283" y="187625"/>
                      <a:pt x="-95" y="265738"/>
                      <a:pt x="-94" y="265738"/>
                    </a:cubicBezTo>
                    <a:lnTo>
                      <a:pt x="21599" y="264793"/>
                    </a:lnTo>
                    <a:cubicBezTo>
                      <a:pt x="21599" y="264793"/>
                      <a:pt x="32160" y="55985"/>
                      <a:pt x="35178" y="50689"/>
                    </a:cubicBezTo>
                    <a:cubicBezTo>
                      <a:pt x="38197" y="45393"/>
                      <a:pt x="57442" y="13050"/>
                      <a:pt x="57442" y="13050"/>
                    </a:cubicBezTo>
                    <a:lnTo>
                      <a:pt x="46636" y="0"/>
                    </a:lnTo>
                    <a:close/>
                  </a:path>
                </a:pathLst>
              </a:custGeom>
              <a:solidFill>
                <a:srgbClr val="FFFFFF"/>
              </a:solidFill>
              <a:ln w="7600" cap="flat">
                <a:noFill/>
                <a:bevel/>
              </a:ln>
            </p:spPr>
            <p:txBody>
              <a:bodyPr/>
              <a:lstStyle/>
              <a:p>
                <a:endParaRPr lang="en-US" b="1"/>
              </a:p>
            </p:txBody>
          </p:sp>
          <p:sp>
            <p:nvSpPr>
              <p:cNvPr id="130" name="Freeform 273">
                <a:extLst>
                  <a:ext uri="{FF2B5EF4-FFF2-40B4-BE49-F238E27FC236}">
                    <a16:creationId xmlns:a16="http://schemas.microsoft.com/office/drawing/2014/main" id="{6749C043-5895-321C-8D03-111D046B8616}"/>
                  </a:ext>
                </a:extLst>
              </p:cNvPr>
              <p:cNvSpPr/>
              <p:nvPr/>
            </p:nvSpPr>
            <p:spPr>
              <a:xfrm>
                <a:off x="8463786" y="657678"/>
                <a:ext cx="18110" cy="12861"/>
              </a:xfrm>
              <a:custGeom>
                <a:avLst/>
                <a:gdLst/>
                <a:ahLst/>
                <a:cxnLst/>
                <a:rect l="0" t="0" r="0" b="0"/>
                <a:pathLst>
                  <a:path w="18110" h="12861">
                    <a:moveTo>
                      <a:pt x="0" y="0"/>
                    </a:moveTo>
                    <a:lnTo>
                      <a:pt x="18110" y="6052"/>
                    </a:lnTo>
                    <a:lnTo>
                      <a:pt x="0" y="0"/>
                    </a:lnTo>
                    <a:close/>
                  </a:path>
                </a:pathLst>
              </a:custGeom>
              <a:solidFill>
                <a:srgbClr val="DDDDDD"/>
              </a:solidFill>
              <a:ln w="7600" cap="flat">
                <a:noFill/>
                <a:bevel/>
              </a:ln>
            </p:spPr>
            <p:txBody>
              <a:bodyPr/>
              <a:lstStyle/>
              <a:p>
                <a:endParaRPr lang="en-US" b="1"/>
              </a:p>
            </p:txBody>
          </p:sp>
          <p:sp>
            <p:nvSpPr>
              <p:cNvPr id="131" name="Freeform 274">
                <a:extLst>
                  <a:ext uri="{FF2B5EF4-FFF2-40B4-BE49-F238E27FC236}">
                    <a16:creationId xmlns:a16="http://schemas.microsoft.com/office/drawing/2014/main" id="{30DEF385-AFDF-8E6F-758E-009096C6DCB5}"/>
                  </a:ext>
                </a:extLst>
              </p:cNvPr>
              <p:cNvSpPr/>
              <p:nvPr/>
            </p:nvSpPr>
            <p:spPr>
              <a:xfrm>
                <a:off x="8458501" y="659571"/>
                <a:ext cx="9810" cy="11348"/>
              </a:xfrm>
              <a:custGeom>
                <a:avLst/>
                <a:gdLst/>
                <a:ahLst/>
                <a:cxnLst/>
                <a:rect l="0" t="0" r="0" b="0"/>
                <a:pathLst>
                  <a:path w="9810" h="11348">
                    <a:moveTo>
                      <a:pt x="0" y="5674"/>
                    </a:moveTo>
                    <a:cubicBezTo>
                      <a:pt x="0" y="2540"/>
                      <a:pt x="2196" y="0"/>
                      <a:pt x="4905" y="0"/>
                    </a:cubicBezTo>
                    <a:cubicBezTo>
                      <a:pt x="7614" y="0"/>
                      <a:pt x="9810" y="2540"/>
                      <a:pt x="9810" y="5674"/>
                    </a:cubicBezTo>
                    <a:cubicBezTo>
                      <a:pt x="9810" y="8808"/>
                      <a:pt x="7614" y="11348"/>
                      <a:pt x="4905" y="11348"/>
                    </a:cubicBezTo>
                    <a:cubicBezTo>
                      <a:pt x="2196" y="11348"/>
                      <a:pt x="0" y="8808"/>
                      <a:pt x="0" y="5674"/>
                    </a:cubicBezTo>
                    <a:close/>
                  </a:path>
                </a:pathLst>
              </a:custGeom>
              <a:solidFill>
                <a:srgbClr val="800000"/>
              </a:solidFill>
              <a:ln w="7600" cap="flat">
                <a:noFill/>
                <a:bevel/>
              </a:ln>
            </p:spPr>
            <p:txBody>
              <a:bodyPr/>
              <a:lstStyle/>
              <a:p>
                <a:endParaRPr lang="en-US" b="1"/>
              </a:p>
            </p:txBody>
          </p:sp>
          <p:sp>
            <p:nvSpPr>
              <p:cNvPr id="132" name="Freeform 275">
                <a:extLst>
                  <a:ext uri="{FF2B5EF4-FFF2-40B4-BE49-F238E27FC236}">
                    <a16:creationId xmlns:a16="http://schemas.microsoft.com/office/drawing/2014/main" id="{ADB192B6-6159-8C53-0C7C-993A5FECB8ED}"/>
                  </a:ext>
                </a:extLst>
              </p:cNvPr>
              <p:cNvSpPr/>
              <p:nvPr/>
            </p:nvSpPr>
            <p:spPr>
              <a:xfrm>
                <a:off x="8443038" y="669024"/>
                <a:ext cx="20751" cy="194815"/>
              </a:xfrm>
              <a:custGeom>
                <a:avLst/>
                <a:gdLst/>
                <a:ahLst/>
                <a:cxnLst/>
                <a:rect l="0" t="0" r="0" b="0"/>
                <a:pathLst>
                  <a:path w="20751" h="194815">
                    <a:moveTo>
                      <a:pt x="20370" y="0"/>
                    </a:moveTo>
                    <a:lnTo>
                      <a:pt x="10183" y="118024"/>
                    </a:lnTo>
                    <a:lnTo>
                      <a:pt x="373" y="195193"/>
                    </a:lnTo>
                    <a:cubicBezTo>
                      <a:pt x="373" y="195193"/>
                      <a:pt x="185" y="109513"/>
                      <a:pt x="1694" y="97408"/>
                    </a:cubicBezTo>
                    <a:cubicBezTo>
                      <a:pt x="3203" y="85303"/>
                      <a:pt x="17540" y="-2837"/>
                      <a:pt x="20370" y="0"/>
                    </a:cubicBezTo>
                    <a:close/>
                  </a:path>
                </a:pathLst>
              </a:custGeom>
              <a:solidFill>
                <a:srgbClr val="800000"/>
              </a:solidFill>
              <a:ln w="7600" cap="flat">
                <a:noFill/>
                <a:bevel/>
              </a:ln>
            </p:spPr>
            <p:txBody>
              <a:bodyPr/>
              <a:lstStyle/>
              <a:p>
                <a:endParaRPr lang="en-US" b="1"/>
              </a:p>
            </p:txBody>
          </p:sp>
          <p:sp>
            <p:nvSpPr>
              <p:cNvPr id="133" name="Freeform 276">
                <a:extLst>
                  <a:ext uri="{FF2B5EF4-FFF2-40B4-BE49-F238E27FC236}">
                    <a16:creationId xmlns:a16="http://schemas.microsoft.com/office/drawing/2014/main" id="{5946E4FA-49FC-85E8-477D-621B444C61C8}"/>
                  </a:ext>
                </a:extLst>
              </p:cNvPr>
              <p:cNvSpPr/>
              <p:nvPr/>
            </p:nvSpPr>
            <p:spPr>
              <a:xfrm>
                <a:off x="8431363" y="628360"/>
                <a:ext cx="120165" cy="331824"/>
              </a:xfrm>
              <a:custGeom>
                <a:avLst/>
                <a:gdLst/>
                <a:ahLst/>
                <a:cxnLst/>
                <a:rect l="0" t="0" r="0" b="0"/>
                <a:pathLst>
                  <a:path w="120165" h="331824">
                    <a:moveTo>
                      <a:pt x="75621" y="0"/>
                    </a:moveTo>
                    <a:cubicBezTo>
                      <a:pt x="75621" y="0"/>
                      <a:pt x="109143" y="27843"/>
                      <a:pt x="112407" y="47475"/>
                    </a:cubicBezTo>
                    <a:cubicBezTo>
                      <a:pt x="114942" y="62727"/>
                      <a:pt x="117644" y="151141"/>
                      <a:pt x="120340" y="213310"/>
                    </a:cubicBezTo>
                    <a:cubicBezTo>
                      <a:pt x="121687" y="244358"/>
                      <a:pt x="113918" y="318324"/>
                      <a:pt x="113918" y="318324"/>
                    </a:cubicBezTo>
                    <a:cubicBezTo>
                      <a:pt x="113918" y="318324"/>
                      <a:pt x="78831" y="347642"/>
                      <a:pt x="-401" y="319270"/>
                    </a:cubicBezTo>
                    <a:cubicBezTo>
                      <a:pt x="3372" y="304138"/>
                      <a:pt x="11481" y="221106"/>
                      <a:pt x="11481" y="209001"/>
                    </a:cubicBezTo>
                    <a:cubicBezTo>
                      <a:pt x="11481" y="196896"/>
                      <a:pt x="47513" y="55040"/>
                      <a:pt x="47513" y="55040"/>
                    </a:cubicBezTo>
                    <a:lnTo>
                      <a:pt x="50528" y="37639"/>
                    </a:lnTo>
                    <a:lnTo>
                      <a:pt x="75621" y="0"/>
                    </a:lnTo>
                    <a:close/>
                  </a:path>
                </a:pathLst>
              </a:custGeom>
              <a:solidFill>
                <a:srgbClr val="000000"/>
              </a:solidFill>
              <a:ln w="7600" cap="flat">
                <a:noFill/>
                <a:bevel/>
              </a:ln>
            </p:spPr>
            <p:txBody>
              <a:bodyPr/>
              <a:lstStyle/>
              <a:p>
                <a:endParaRPr lang="en-US" b="1"/>
              </a:p>
            </p:txBody>
          </p:sp>
          <p:sp>
            <p:nvSpPr>
              <p:cNvPr id="134" name="Freeform 277">
                <a:extLst>
                  <a:ext uri="{FF2B5EF4-FFF2-40B4-BE49-F238E27FC236}">
                    <a16:creationId xmlns:a16="http://schemas.microsoft.com/office/drawing/2014/main" id="{C8390E66-DA08-B211-E1ED-E2ACFC054807}"/>
                  </a:ext>
                </a:extLst>
              </p:cNvPr>
              <p:cNvSpPr/>
              <p:nvPr/>
            </p:nvSpPr>
            <p:spPr>
              <a:xfrm>
                <a:off x="8442654" y="619852"/>
                <a:ext cx="68856" cy="226017"/>
              </a:xfrm>
              <a:custGeom>
                <a:avLst/>
                <a:gdLst/>
                <a:ahLst/>
                <a:cxnLst/>
                <a:rect l="0" t="0" r="0" b="0"/>
                <a:pathLst>
                  <a:path w="68856" h="226017">
                    <a:moveTo>
                      <a:pt x="56782" y="0"/>
                    </a:moveTo>
                    <a:cubicBezTo>
                      <a:pt x="54517" y="2270"/>
                      <a:pt x="32310" y="45519"/>
                      <a:pt x="30938" y="50688"/>
                    </a:cubicBezTo>
                    <a:cubicBezTo>
                      <a:pt x="15280" y="109699"/>
                      <a:pt x="189" y="226017"/>
                      <a:pt x="189" y="226017"/>
                    </a:cubicBezTo>
                    <a:lnTo>
                      <a:pt x="43766" y="77167"/>
                    </a:lnTo>
                    <a:cubicBezTo>
                      <a:pt x="43766" y="77167"/>
                      <a:pt x="36975" y="62793"/>
                      <a:pt x="36975" y="56741"/>
                    </a:cubicBezTo>
                    <a:cubicBezTo>
                      <a:pt x="36975" y="50688"/>
                      <a:pt x="59615" y="39340"/>
                      <a:pt x="59615" y="39340"/>
                    </a:cubicBezTo>
                    <a:lnTo>
                      <a:pt x="69045" y="9457"/>
                    </a:lnTo>
                    <a:lnTo>
                      <a:pt x="56782" y="0"/>
                    </a:lnTo>
                    <a:close/>
                  </a:path>
                </a:pathLst>
              </a:custGeom>
              <a:solidFill>
                <a:srgbClr val="3B3B38"/>
              </a:solidFill>
              <a:ln w="7600" cap="flat">
                <a:noFill/>
                <a:bevel/>
              </a:ln>
            </p:spPr>
            <p:txBody>
              <a:bodyPr/>
              <a:lstStyle/>
              <a:p>
                <a:endParaRPr lang="en-US" b="1"/>
              </a:p>
            </p:txBody>
          </p:sp>
          <p:sp>
            <p:nvSpPr>
              <p:cNvPr id="135" name="Freeform 278">
                <a:extLst>
                  <a:ext uri="{FF2B5EF4-FFF2-40B4-BE49-F238E27FC236}">
                    <a16:creationId xmlns:a16="http://schemas.microsoft.com/office/drawing/2014/main" id="{C40D1927-85B2-089A-1AF0-21A3472BD22E}"/>
                  </a:ext>
                </a:extLst>
              </p:cNvPr>
              <p:cNvSpPr/>
              <p:nvPr/>
            </p:nvSpPr>
            <p:spPr>
              <a:xfrm>
                <a:off x="8482664" y="945950"/>
                <a:ext cx="32734" cy="48597"/>
              </a:xfrm>
              <a:custGeom>
                <a:avLst/>
                <a:gdLst/>
                <a:ahLst/>
                <a:cxnLst/>
                <a:rect l="0" t="0" r="0" b="0"/>
                <a:pathLst>
                  <a:path w="32734" h="48597">
                    <a:moveTo>
                      <a:pt x="376" y="17211"/>
                    </a:moveTo>
                    <a:cubicBezTo>
                      <a:pt x="376" y="1705"/>
                      <a:pt x="17472" y="-338"/>
                      <a:pt x="25957" y="-338"/>
                    </a:cubicBezTo>
                    <a:cubicBezTo>
                      <a:pt x="34443" y="-338"/>
                      <a:pt x="32689" y="1705"/>
                      <a:pt x="32689" y="17211"/>
                    </a:cubicBezTo>
                    <a:cubicBezTo>
                      <a:pt x="32689" y="32718"/>
                      <a:pt x="16940" y="48259"/>
                      <a:pt x="8454" y="48259"/>
                    </a:cubicBezTo>
                    <a:cubicBezTo>
                      <a:pt x="0" y="48259"/>
                      <a:pt x="376" y="32718"/>
                      <a:pt x="376" y="17211"/>
                    </a:cubicBezTo>
                    <a:close/>
                  </a:path>
                </a:pathLst>
              </a:custGeom>
              <a:solidFill>
                <a:srgbClr val="FBDABF"/>
              </a:solidFill>
              <a:ln w="7600" cap="flat">
                <a:noFill/>
                <a:bevel/>
              </a:ln>
            </p:spPr>
            <p:txBody>
              <a:bodyPr/>
              <a:lstStyle/>
              <a:p>
                <a:endParaRPr lang="en-US" b="1"/>
              </a:p>
            </p:txBody>
          </p:sp>
          <p:sp>
            <p:nvSpPr>
              <p:cNvPr id="136" name="Freeform 279">
                <a:extLst>
                  <a:ext uri="{FF2B5EF4-FFF2-40B4-BE49-F238E27FC236}">
                    <a16:creationId xmlns:a16="http://schemas.microsoft.com/office/drawing/2014/main" id="{3A881F89-10AF-D3CD-88EA-BF301045DCDC}"/>
                  </a:ext>
                </a:extLst>
              </p:cNvPr>
              <p:cNvSpPr/>
              <p:nvPr/>
            </p:nvSpPr>
            <p:spPr>
              <a:xfrm>
                <a:off x="8485236" y="940048"/>
                <a:ext cx="35006" cy="17549"/>
              </a:xfrm>
              <a:custGeom>
                <a:avLst/>
                <a:gdLst/>
                <a:ahLst/>
                <a:cxnLst/>
                <a:rect l="0" t="0" r="0" b="0"/>
                <a:pathLst>
                  <a:path w="35006" h="17549">
                    <a:moveTo>
                      <a:pt x="0" y="675"/>
                    </a:moveTo>
                    <a:lnTo>
                      <a:pt x="4039" y="10799"/>
                    </a:lnTo>
                    <a:lnTo>
                      <a:pt x="34158" y="17716"/>
                    </a:lnTo>
                    <a:lnTo>
                      <a:pt x="35504" y="6917"/>
                    </a:lnTo>
                    <a:lnTo>
                      <a:pt x="0" y="675"/>
                    </a:lnTo>
                    <a:close/>
                  </a:path>
                </a:pathLst>
              </a:custGeom>
              <a:solidFill>
                <a:srgbClr val="FFFFFF"/>
              </a:solidFill>
              <a:ln w="7600" cap="flat">
                <a:noFill/>
                <a:bevel/>
              </a:ln>
            </p:spPr>
            <p:txBody>
              <a:bodyPr/>
              <a:lstStyle/>
              <a:p>
                <a:endParaRPr lang="en-US" b="1"/>
              </a:p>
            </p:txBody>
          </p:sp>
          <p:sp>
            <p:nvSpPr>
              <p:cNvPr id="137" name="Freeform 280">
                <a:extLst>
                  <a:ext uri="{FF2B5EF4-FFF2-40B4-BE49-F238E27FC236}">
                    <a16:creationId xmlns:a16="http://schemas.microsoft.com/office/drawing/2014/main" id="{DF01FAC5-BA58-BABA-B089-921D64F029AC}"/>
                  </a:ext>
                </a:extLst>
              </p:cNvPr>
              <p:cNvSpPr/>
              <p:nvPr/>
            </p:nvSpPr>
            <p:spPr>
              <a:xfrm>
                <a:off x="8314743" y="735708"/>
                <a:ext cx="18849" cy="35772"/>
              </a:xfrm>
              <a:custGeom>
                <a:avLst/>
                <a:gdLst/>
                <a:ahLst/>
                <a:cxnLst/>
                <a:rect l="0" t="0" r="0" b="0"/>
                <a:pathLst>
                  <a:path w="18849" h="35772">
                    <a:moveTo>
                      <a:pt x="0" y="31722"/>
                    </a:moveTo>
                    <a:lnTo>
                      <a:pt x="18849" y="1350"/>
                    </a:lnTo>
                    <a:lnTo>
                      <a:pt x="10098" y="0"/>
                    </a:lnTo>
                    <a:lnTo>
                      <a:pt x="0" y="31722"/>
                    </a:lnTo>
                    <a:close/>
                  </a:path>
                </a:pathLst>
              </a:custGeom>
              <a:solidFill>
                <a:srgbClr val="FFFFFF"/>
              </a:solidFill>
              <a:ln w="7600" cap="flat">
                <a:noFill/>
                <a:bevel/>
              </a:ln>
            </p:spPr>
            <p:txBody>
              <a:bodyPr/>
              <a:lstStyle/>
              <a:p>
                <a:endParaRPr lang="en-US" b="1"/>
              </a:p>
            </p:txBody>
          </p:sp>
          <p:sp>
            <p:nvSpPr>
              <p:cNvPr id="138" name="Freeform 281">
                <a:extLst>
                  <a:ext uri="{FF2B5EF4-FFF2-40B4-BE49-F238E27FC236}">
                    <a16:creationId xmlns:a16="http://schemas.microsoft.com/office/drawing/2014/main" id="{FF439A4C-79E4-67D4-0189-4ED8D6C6ED2A}"/>
                  </a:ext>
                </a:extLst>
              </p:cNvPr>
              <p:cNvSpPr/>
              <p:nvPr/>
            </p:nvSpPr>
            <p:spPr>
              <a:xfrm>
                <a:off x="8187483" y="617994"/>
                <a:ext cx="16469" cy="15794"/>
              </a:xfrm>
              <a:custGeom>
                <a:avLst/>
                <a:gdLst/>
                <a:ahLst/>
                <a:cxnLst/>
                <a:rect l="0" t="0" r="0" b="0"/>
                <a:pathLst>
                  <a:path w="16469" h="15794">
                    <a:moveTo>
                      <a:pt x="0" y="7897"/>
                    </a:moveTo>
                    <a:cubicBezTo>
                      <a:pt x="0" y="3536"/>
                      <a:pt x="3687" y="0"/>
                      <a:pt x="8234" y="0"/>
                    </a:cubicBezTo>
                    <a:cubicBezTo>
                      <a:pt x="12782" y="0"/>
                      <a:pt x="16469" y="3536"/>
                      <a:pt x="16469" y="7897"/>
                    </a:cubicBezTo>
                    <a:cubicBezTo>
                      <a:pt x="16469" y="12258"/>
                      <a:pt x="12782" y="15794"/>
                      <a:pt x="8234" y="15794"/>
                    </a:cubicBezTo>
                    <a:cubicBezTo>
                      <a:pt x="3687" y="15794"/>
                      <a:pt x="0" y="12258"/>
                      <a:pt x="0" y="7897"/>
                    </a:cubicBezTo>
                    <a:close/>
                  </a:path>
                </a:pathLst>
              </a:custGeom>
              <a:noFill/>
              <a:ln w="7600" cap="flat">
                <a:solidFill>
                  <a:srgbClr val="FF0000"/>
                </a:solidFill>
                <a:bevel/>
              </a:ln>
            </p:spPr>
            <p:txBody>
              <a:bodyPr/>
              <a:lstStyle/>
              <a:p>
                <a:endParaRPr lang="en-US" b="1"/>
              </a:p>
            </p:txBody>
          </p:sp>
          <p:sp>
            <p:nvSpPr>
              <p:cNvPr id="139" name="Freeform 282">
                <a:extLst>
                  <a:ext uri="{FF2B5EF4-FFF2-40B4-BE49-F238E27FC236}">
                    <a16:creationId xmlns:a16="http://schemas.microsoft.com/office/drawing/2014/main" id="{F5D64F28-8B60-97A6-2BC9-54A56D265C18}"/>
                  </a:ext>
                </a:extLst>
              </p:cNvPr>
              <p:cNvSpPr/>
              <p:nvPr/>
            </p:nvSpPr>
            <p:spPr>
              <a:xfrm>
                <a:off x="7980680" y="635003"/>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0" name="Freeform 283">
                <a:extLst>
                  <a:ext uri="{FF2B5EF4-FFF2-40B4-BE49-F238E27FC236}">
                    <a16:creationId xmlns:a16="http://schemas.microsoft.com/office/drawing/2014/main" id="{31538678-6FFA-A342-9856-C92882ED2991}"/>
                  </a:ext>
                </a:extLst>
              </p:cNvPr>
              <p:cNvSpPr/>
              <p:nvPr/>
            </p:nvSpPr>
            <p:spPr>
              <a:xfrm>
                <a:off x="8058749" y="759531"/>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1" name="Freeform 284">
                <a:extLst>
                  <a:ext uri="{FF2B5EF4-FFF2-40B4-BE49-F238E27FC236}">
                    <a16:creationId xmlns:a16="http://schemas.microsoft.com/office/drawing/2014/main" id="{DC723F34-CA42-DBCB-9899-DC2351D2D6C0}"/>
                  </a:ext>
                </a:extLst>
              </p:cNvPr>
              <p:cNvSpPr/>
              <p:nvPr/>
            </p:nvSpPr>
            <p:spPr>
              <a:xfrm>
                <a:off x="7758235" y="605642"/>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2" name="Freeform 285">
                <a:extLst>
                  <a:ext uri="{FF2B5EF4-FFF2-40B4-BE49-F238E27FC236}">
                    <a16:creationId xmlns:a16="http://schemas.microsoft.com/office/drawing/2014/main" id="{90AE663D-1A58-D454-FCEF-193680E66F48}"/>
                  </a:ext>
                </a:extLst>
              </p:cNvPr>
              <p:cNvSpPr/>
              <p:nvPr/>
            </p:nvSpPr>
            <p:spPr>
              <a:xfrm>
                <a:off x="7818823" y="658288"/>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3" name="Freeform 286">
                <a:extLst>
                  <a:ext uri="{FF2B5EF4-FFF2-40B4-BE49-F238E27FC236}">
                    <a16:creationId xmlns:a16="http://schemas.microsoft.com/office/drawing/2014/main" id="{C3C8E38E-E73B-E374-7409-D1DB7DA5785F}"/>
                  </a:ext>
                </a:extLst>
              </p:cNvPr>
              <p:cNvSpPr/>
              <p:nvPr/>
            </p:nvSpPr>
            <p:spPr>
              <a:xfrm>
                <a:off x="7760255" y="593493"/>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4" name="Freeform 287">
                <a:extLst>
                  <a:ext uri="{FF2B5EF4-FFF2-40B4-BE49-F238E27FC236}">
                    <a16:creationId xmlns:a16="http://schemas.microsoft.com/office/drawing/2014/main" id="{FC890018-50E6-A6E1-1BE0-351871825689}"/>
                  </a:ext>
                </a:extLst>
              </p:cNvPr>
              <p:cNvSpPr/>
              <p:nvPr/>
            </p:nvSpPr>
            <p:spPr>
              <a:xfrm>
                <a:off x="7764816" y="616461"/>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5" name="Freeform 288">
                <a:extLst>
                  <a:ext uri="{FF2B5EF4-FFF2-40B4-BE49-F238E27FC236}">
                    <a16:creationId xmlns:a16="http://schemas.microsoft.com/office/drawing/2014/main" id="{67D3A139-001B-6956-D608-D4A5D15FD62D}"/>
                  </a:ext>
                </a:extLst>
              </p:cNvPr>
              <p:cNvSpPr/>
              <p:nvPr/>
            </p:nvSpPr>
            <p:spPr>
              <a:xfrm>
                <a:off x="7772026" y="597659"/>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6" name="Freeform 289">
                <a:extLst>
                  <a:ext uri="{FF2B5EF4-FFF2-40B4-BE49-F238E27FC236}">
                    <a16:creationId xmlns:a16="http://schemas.microsoft.com/office/drawing/2014/main" id="{E2662396-6900-05BC-E233-FC83A9797B98}"/>
                  </a:ext>
                </a:extLst>
              </p:cNvPr>
              <p:cNvSpPr/>
              <p:nvPr/>
            </p:nvSpPr>
            <p:spPr>
              <a:xfrm>
                <a:off x="8288849" y="600647"/>
                <a:ext cx="11401" cy="10934"/>
              </a:xfrm>
              <a:custGeom>
                <a:avLst/>
                <a:gdLst/>
                <a:ahLst/>
                <a:cxnLst/>
                <a:rect l="0" t="0" r="0" b="0"/>
                <a:pathLst>
                  <a:path w="11401" h="10934">
                    <a:moveTo>
                      <a:pt x="0" y="5467"/>
                    </a:moveTo>
                    <a:cubicBezTo>
                      <a:pt x="0" y="2448"/>
                      <a:pt x="2552" y="0"/>
                      <a:pt x="5701" y="0"/>
                    </a:cubicBezTo>
                    <a:cubicBezTo>
                      <a:pt x="8849" y="0"/>
                      <a:pt x="11401" y="2448"/>
                      <a:pt x="11401" y="5467"/>
                    </a:cubicBezTo>
                    <a:cubicBezTo>
                      <a:pt x="11401" y="8487"/>
                      <a:pt x="8849" y="10934"/>
                      <a:pt x="5701" y="10934"/>
                    </a:cubicBezTo>
                    <a:cubicBezTo>
                      <a:pt x="2552" y="10934"/>
                      <a:pt x="0" y="8487"/>
                      <a:pt x="0" y="5467"/>
                    </a:cubicBezTo>
                    <a:close/>
                  </a:path>
                </a:pathLst>
              </a:custGeom>
              <a:noFill/>
              <a:ln w="7600" cap="flat">
                <a:solidFill>
                  <a:srgbClr val="FF0000"/>
                </a:solidFill>
                <a:bevel/>
              </a:ln>
            </p:spPr>
            <p:txBody>
              <a:bodyPr/>
              <a:lstStyle/>
              <a:p>
                <a:endParaRPr lang="en-US" b="1"/>
              </a:p>
            </p:txBody>
          </p:sp>
          <p:sp>
            <p:nvSpPr>
              <p:cNvPr id="147" name="Freeform 290">
                <a:extLst>
                  <a:ext uri="{FF2B5EF4-FFF2-40B4-BE49-F238E27FC236}">
                    <a16:creationId xmlns:a16="http://schemas.microsoft.com/office/drawing/2014/main" id="{CC7DCFF1-1CC8-3973-A01A-CB3534B094AA}"/>
                  </a:ext>
                </a:extLst>
              </p:cNvPr>
              <p:cNvSpPr/>
              <p:nvPr/>
            </p:nvSpPr>
            <p:spPr>
              <a:xfrm>
                <a:off x="7991608" y="625688"/>
                <a:ext cx="195226" cy="14849"/>
              </a:xfrm>
              <a:custGeom>
                <a:avLst/>
                <a:gdLst/>
                <a:ahLst/>
                <a:cxnLst/>
                <a:rect l="0" t="0" r="0" b="0"/>
                <a:pathLst>
                  <a:path w="195226" h="14849" fill="none">
                    <a:moveTo>
                      <a:pt x="195872" y="202"/>
                    </a:moveTo>
                    <a:lnTo>
                      <a:pt x="471" y="14781"/>
                    </a:lnTo>
                  </a:path>
                </a:pathLst>
              </a:custGeom>
              <a:gradFill>
                <a:gsLst>
                  <a:gs pos="0">
                    <a:srgbClr val="EDF0F7"/>
                  </a:gs>
                  <a:gs pos="100000">
                    <a:srgbClr val="A6BED0"/>
                  </a:gs>
                </a:gsLst>
                <a:lin ang="5400000" scaled="0"/>
              </a:gradFill>
              <a:ln w="7600" cap="flat">
                <a:solidFill>
                  <a:srgbClr val="FF0000"/>
                </a:solidFill>
                <a:bevel/>
              </a:ln>
            </p:spPr>
            <p:txBody>
              <a:bodyPr/>
              <a:lstStyle/>
              <a:p>
                <a:endParaRPr lang="en-US" b="1"/>
              </a:p>
            </p:txBody>
          </p:sp>
          <p:sp>
            <p:nvSpPr>
              <p:cNvPr id="148" name="Freeform 291">
                <a:extLst>
                  <a:ext uri="{FF2B5EF4-FFF2-40B4-BE49-F238E27FC236}">
                    <a16:creationId xmlns:a16="http://schemas.microsoft.com/office/drawing/2014/main" id="{549DE5D4-5F51-93AA-E025-6455E4B59307}"/>
                  </a:ext>
                </a:extLst>
              </p:cNvPr>
              <p:cNvSpPr/>
              <p:nvPr/>
            </p:nvSpPr>
            <p:spPr>
              <a:xfrm>
                <a:off x="8060947" y="629063"/>
                <a:ext cx="129253" cy="141740"/>
              </a:xfrm>
              <a:custGeom>
                <a:avLst/>
                <a:gdLst/>
                <a:ahLst/>
                <a:cxnLst/>
                <a:rect l="0" t="0" r="0" b="0"/>
                <a:pathLst>
                  <a:path w="129253" h="141740" fill="none">
                    <a:moveTo>
                      <a:pt x="129926" y="675"/>
                    </a:moveTo>
                    <a:lnTo>
                      <a:pt x="-673" y="141065"/>
                    </a:lnTo>
                  </a:path>
                </a:pathLst>
              </a:custGeom>
              <a:gradFill>
                <a:gsLst>
                  <a:gs pos="0">
                    <a:srgbClr val="EDF0F7"/>
                  </a:gs>
                  <a:gs pos="100000">
                    <a:srgbClr val="A6BED0"/>
                  </a:gs>
                </a:gsLst>
                <a:lin ang="5400000" scaled="0"/>
              </a:gradFill>
              <a:ln w="7600" cap="flat">
                <a:solidFill>
                  <a:srgbClr val="FF0000"/>
                </a:solidFill>
                <a:bevel/>
              </a:ln>
            </p:spPr>
            <p:txBody>
              <a:bodyPr/>
              <a:lstStyle/>
              <a:p>
                <a:endParaRPr lang="en-US" b="1"/>
              </a:p>
            </p:txBody>
          </p:sp>
          <p:sp>
            <p:nvSpPr>
              <p:cNvPr id="149" name="Freeform 292">
                <a:extLst>
                  <a:ext uri="{FF2B5EF4-FFF2-40B4-BE49-F238E27FC236}">
                    <a16:creationId xmlns:a16="http://schemas.microsoft.com/office/drawing/2014/main" id="{DA4EE82D-B886-FD4D-A678-D8D31BCF944D}"/>
                  </a:ext>
                </a:extLst>
              </p:cNvPr>
              <p:cNvSpPr/>
              <p:nvPr/>
            </p:nvSpPr>
            <p:spPr>
              <a:xfrm>
                <a:off x="8200974" y="633113"/>
                <a:ext cx="64627" cy="110692"/>
              </a:xfrm>
              <a:custGeom>
                <a:avLst/>
                <a:gdLst/>
                <a:ahLst/>
                <a:cxnLst/>
                <a:rect l="0" t="0" r="0" b="0"/>
                <a:pathLst>
                  <a:path w="64627" h="110692" fill="none">
                    <a:moveTo>
                      <a:pt x="-673" y="675"/>
                    </a:moveTo>
                    <a:lnTo>
                      <a:pt x="64399" y="110017"/>
                    </a:lnTo>
                  </a:path>
                </a:pathLst>
              </a:custGeom>
              <a:gradFill>
                <a:gsLst>
                  <a:gs pos="0">
                    <a:srgbClr val="EDF0F7"/>
                  </a:gs>
                  <a:gs pos="100000">
                    <a:srgbClr val="A6BED0"/>
                  </a:gs>
                </a:gsLst>
                <a:lin ang="5400000" scaled="0"/>
              </a:gradFill>
              <a:ln w="7600" cap="flat">
                <a:solidFill>
                  <a:srgbClr val="FF0000"/>
                </a:solidFill>
                <a:bevel/>
              </a:ln>
            </p:spPr>
            <p:txBody>
              <a:bodyPr/>
              <a:lstStyle/>
              <a:p>
                <a:endParaRPr lang="en-US" b="1"/>
              </a:p>
            </p:txBody>
          </p:sp>
          <p:sp>
            <p:nvSpPr>
              <p:cNvPr id="150" name="Freeform 293">
                <a:extLst>
                  <a:ext uri="{FF2B5EF4-FFF2-40B4-BE49-F238E27FC236}">
                    <a16:creationId xmlns:a16="http://schemas.microsoft.com/office/drawing/2014/main" id="{D6F196A1-9E6C-AE6A-F3F1-B94C5E38D76A}"/>
                  </a:ext>
                </a:extLst>
              </p:cNvPr>
              <p:cNvSpPr/>
              <p:nvPr/>
            </p:nvSpPr>
            <p:spPr>
              <a:xfrm>
                <a:off x="8200976" y="606115"/>
                <a:ext cx="90208" cy="16199"/>
              </a:xfrm>
              <a:custGeom>
                <a:avLst/>
                <a:gdLst/>
                <a:ahLst/>
                <a:cxnLst/>
                <a:rect l="0" t="0" r="0" b="0"/>
                <a:pathLst>
                  <a:path w="90208" h="16199" fill="none">
                    <a:moveTo>
                      <a:pt x="672" y="16874"/>
                    </a:moveTo>
                    <a:lnTo>
                      <a:pt x="90880" y="0"/>
                    </a:lnTo>
                  </a:path>
                </a:pathLst>
              </a:custGeom>
              <a:gradFill>
                <a:gsLst>
                  <a:gs pos="0">
                    <a:srgbClr val="EDF0F7"/>
                  </a:gs>
                  <a:gs pos="100000">
                    <a:srgbClr val="A6BED0"/>
                  </a:gs>
                </a:gsLst>
                <a:lin ang="5400000" scaled="0"/>
              </a:gradFill>
              <a:ln w="7600" cap="flat">
                <a:solidFill>
                  <a:srgbClr val="FF0000"/>
                </a:solidFill>
                <a:bevel/>
              </a:ln>
            </p:spPr>
            <p:txBody>
              <a:bodyPr/>
              <a:lstStyle/>
              <a:p>
                <a:endParaRPr lang="en-US" b="1"/>
              </a:p>
            </p:txBody>
          </p:sp>
        </p:grpSp>
        <p:sp>
          <p:nvSpPr>
            <p:cNvPr id="46" name="ConnectLine">
              <a:extLst>
                <a:ext uri="{FF2B5EF4-FFF2-40B4-BE49-F238E27FC236}">
                  <a16:creationId xmlns:a16="http://schemas.microsoft.com/office/drawing/2014/main" id="{319BF69B-A510-93B1-F2A6-D098F1A13923}"/>
                </a:ext>
              </a:extLst>
            </p:cNvPr>
            <p:cNvSpPr/>
            <p:nvPr/>
          </p:nvSpPr>
          <p:spPr>
            <a:xfrm>
              <a:off x="8175608" y="1392273"/>
              <a:ext cx="143192" cy="431702"/>
            </a:xfrm>
            <a:custGeom>
              <a:avLst/>
              <a:gdLst/>
              <a:ahLst/>
              <a:cxnLst/>
              <a:rect l="0" t="0" r="0" b="0"/>
              <a:pathLst>
                <a:path w="98800" h="262511" fill="none">
                  <a:moveTo>
                    <a:pt x="0" y="0"/>
                  </a:moveTo>
                  <a:lnTo>
                    <a:pt x="0" y="-91563"/>
                  </a:lnTo>
                  <a:cubicBezTo>
                    <a:pt x="0" y="-118831"/>
                    <a:pt x="-22131" y="-140963"/>
                    <a:pt x="-49400" y="-140963"/>
                  </a:cubicBezTo>
                  <a:lnTo>
                    <a:pt x="-49400" y="-140963"/>
                  </a:lnTo>
                  <a:cubicBezTo>
                    <a:pt x="-76669" y="-140963"/>
                    <a:pt x="-98800" y="-163094"/>
                    <a:pt x="-98800" y="-190363"/>
                  </a:cubicBezTo>
                  <a:lnTo>
                    <a:pt x="-98800" y="-262511"/>
                  </a:lnTo>
                </a:path>
              </a:pathLst>
            </a:custGeom>
            <a:noFill/>
            <a:ln w="7600" cap="flat">
              <a:solidFill>
                <a:srgbClr val="474D61"/>
              </a:solidFill>
              <a:bevel/>
              <a:tailEnd type="triangle" w="med" len="med"/>
            </a:ln>
          </p:spPr>
          <p:txBody>
            <a:bodyPr/>
            <a:lstStyle/>
            <a:p>
              <a:endParaRPr lang="en-US" b="1"/>
            </a:p>
          </p:txBody>
        </p:sp>
        <p:sp>
          <p:nvSpPr>
            <p:cNvPr id="47" name="Entity">
              <a:extLst>
                <a:ext uri="{FF2B5EF4-FFF2-40B4-BE49-F238E27FC236}">
                  <a16:creationId xmlns:a16="http://schemas.microsoft.com/office/drawing/2014/main" id="{A102E2DE-0F38-982D-D9C3-FE6EDA567271}"/>
                </a:ext>
              </a:extLst>
            </p:cNvPr>
            <p:cNvSpPr/>
            <p:nvPr/>
          </p:nvSpPr>
          <p:spPr>
            <a:xfrm>
              <a:off x="2991917" y="2470139"/>
              <a:ext cx="390071" cy="466178"/>
            </a:xfrm>
            <a:custGeom>
              <a:avLst/>
              <a:gdLst>
                <a:gd name="connsiteX0" fmla="*/ 0 w 781534"/>
                <a:gd name="connsiteY0" fmla="*/ 233089 h 466178"/>
                <a:gd name="connsiteX1" fmla="*/ 390767 w 781534"/>
                <a:gd name="connsiteY1" fmla="*/ 0 h 466178"/>
                <a:gd name="connsiteX2" fmla="*/ 781534 w 781534"/>
                <a:gd name="connsiteY2" fmla="*/ 233089 h 466178"/>
                <a:gd name="connsiteX3" fmla="*/ 390767 w 781534"/>
                <a:gd name="connsiteY3" fmla="*/ 466178 h 466178"/>
                <a:gd name="connsiteX4" fmla="*/ 586150 w 781534"/>
                <a:gd name="connsiteY4" fmla="*/ 0 h 466178"/>
                <a:gd name="connsiteX5" fmla="*/ 195383 w 781534"/>
                <a:gd name="connsiteY5" fmla="*/ 0 h 466178"/>
                <a:gd name="connsiteX6" fmla="*/ 195383 w 781534"/>
                <a:gd name="connsiteY6" fmla="*/ 466178 h 466178"/>
                <a:gd name="connsiteX7" fmla="*/ 586150 w 781534"/>
                <a:gd name="connsiteY7" fmla="*/ 466178 h 466178"/>
                <a:gd name="connsiteX8" fmla="*/ 0 w 781534"/>
                <a:gd name="connsiteY8" fmla="*/ 116544 h 466178"/>
                <a:gd name="connsiteX9" fmla="*/ 0 w 781534"/>
                <a:gd name="connsiteY9" fmla="*/ 349633 h 466178"/>
                <a:gd name="connsiteX10" fmla="*/ 781534 w 781534"/>
                <a:gd name="connsiteY10" fmla="*/ 116544 h 466178"/>
                <a:gd name="connsiteX11" fmla="*/ 781534 w 781534"/>
                <a:gd name="connsiteY11" fmla="*/ 349633 h 466178"/>
                <a:gd name="rtt" fmla="*/ -10111 h 466178"/>
                <a:gd name="rtb" fmla="*/ 476289 h 46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rtt" r="r" b="rtb"/>
              <a:pathLst>
                <a:path w="781534" h="466178">
                  <a:moveTo>
                    <a:pt x="0" y="0"/>
                  </a:moveTo>
                  <a:lnTo>
                    <a:pt x="0" y="466178"/>
                  </a:lnTo>
                  <a:lnTo>
                    <a:pt x="781534" y="466178"/>
                  </a:lnTo>
                  <a:lnTo>
                    <a:pt x="781534" y="0"/>
                  </a:lnTo>
                  <a:lnTo>
                    <a:pt x="0" y="0"/>
                  </a:lnTo>
                  <a:close/>
                </a:path>
              </a:pathLst>
            </a:custGeom>
            <a:solidFill>
              <a:srgbClr val="646B86"/>
            </a:solidFill>
            <a:ln w="7600" cap="flat">
              <a:solidFill>
                <a:srgbClr val="474D61"/>
              </a:solidFill>
              <a:bevel/>
            </a:ln>
            <a:effectLst>
              <a:outerShdw dist="21496" dir="2700000" algn="tl" rotWithShape="0">
                <a:srgbClr val="646B86">
                  <a:alpha val="20000"/>
                </a:srgbClr>
              </a:outerShdw>
            </a:effectLst>
          </p:spPr>
          <p:txBody>
            <a:bodyPr wrap="square" lIns="36000" tIns="0" rIns="3600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WRF Model</a:t>
              </a:r>
            </a:p>
          </p:txBody>
        </p:sp>
        <p:sp>
          <p:nvSpPr>
            <p:cNvPr id="48" name="ConnectLine">
              <a:extLst>
                <a:ext uri="{FF2B5EF4-FFF2-40B4-BE49-F238E27FC236}">
                  <a16:creationId xmlns:a16="http://schemas.microsoft.com/office/drawing/2014/main" id="{CB3D1DC8-F7F7-D913-3A8A-9A6EDB33939B}"/>
                </a:ext>
              </a:extLst>
            </p:cNvPr>
            <p:cNvSpPr/>
            <p:nvPr/>
          </p:nvSpPr>
          <p:spPr>
            <a:xfrm>
              <a:off x="4430773" y="2691353"/>
              <a:ext cx="407227" cy="139311"/>
            </a:xfrm>
            <a:custGeom>
              <a:avLst/>
              <a:gdLst/>
              <a:ahLst/>
              <a:cxnLst/>
              <a:rect l="0" t="0" r="0" b="0"/>
              <a:pathLst>
                <a:path w="407227" h="139311" fill="none">
                  <a:moveTo>
                    <a:pt x="0" y="0"/>
                  </a:moveTo>
                  <a:lnTo>
                    <a:pt x="106579" y="0"/>
                  </a:lnTo>
                  <a:cubicBezTo>
                    <a:pt x="138290" y="0"/>
                    <a:pt x="164027" y="25737"/>
                    <a:pt x="164027" y="57449"/>
                  </a:cubicBezTo>
                  <a:lnTo>
                    <a:pt x="164027" y="131709"/>
                  </a:lnTo>
                  <a:cubicBezTo>
                    <a:pt x="164027" y="135905"/>
                    <a:pt x="167433" y="139311"/>
                    <a:pt x="171629" y="139311"/>
                  </a:cubicBezTo>
                  <a:lnTo>
                    <a:pt x="179231" y="139311"/>
                  </a:lnTo>
                  <a:cubicBezTo>
                    <a:pt x="179231" y="114127"/>
                    <a:pt x="199647" y="93711"/>
                    <a:pt x="224831" y="93711"/>
                  </a:cubicBezTo>
                  <a:cubicBezTo>
                    <a:pt x="250015" y="93711"/>
                    <a:pt x="270431" y="114127"/>
                    <a:pt x="270431" y="139311"/>
                  </a:cubicBezTo>
                  <a:lnTo>
                    <a:pt x="407227" y="139311"/>
                  </a:lnTo>
                </a:path>
              </a:pathLst>
            </a:custGeom>
            <a:noFill/>
            <a:ln w="7600" cap="flat">
              <a:solidFill>
                <a:srgbClr val="474D61"/>
              </a:solidFill>
              <a:bevel/>
              <a:tailEnd type="triangle" w="med" len="med"/>
            </a:ln>
          </p:spPr>
          <p:txBody>
            <a:bodyPr/>
            <a:lstStyle/>
            <a:p>
              <a:endParaRPr lang="en-US" b="1"/>
            </a:p>
          </p:txBody>
        </p:sp>
        <p:grpSp>
          <p:nvGrpSpPr>
            <p:cNvPr id="49" name="Cloudy">
              <a:extLst>
                <a:ext uri="{FF2B5EF4-FFF2-40B4-BE49-F238E27FC236}">
                  <a16:creationId xmlns:a16="http://schemas.microsoft.com/office/drawing/2014/main" id="{934E64D1-D406-3DDA-AA35-EA5FEA8FFCC2}"/>
                </a:ext>
              </a:extLst>
            </p:cNvPr>
            <p:cNvGrpSpPr/>
            <p:nvPr/>
          </p:nvGrpSpPr>
          <p:grpSpPr>
            <a:xfrm>
              <a:off x="739466" y="2458303"/>
              <a:ext cx="475302" cy="398633"/>
              <a:chOff x="739466" y="2458303"/>
              <a:chExt cx="475302" cy="398633"/>
            </a:xfrm>
          </p:grpSpPr>
          <p:sp>
            <p:nvSpPr>
              <p:cNvPr id="103" name="Freeform 329">
                <a:extLst>
                  <a:ext uri="{FF2B5EF4-FFF2-40B4-BE49-F238E27FC236}">
                    <a16:creationId xmlns:a16="http://schemas.microsoft.com/office/drawing/2014/main" id="{1D869999-2A9E-82A5-17B2-2D3FE6B3AFF2}"/>
                  </a:ext>
                </a:extLst>
              </p:cNvPr>
              <p:cNvSpPr/>
              <p:nvPr/>
            </p:nvSpPr>
            <p:spPr>
              <a:xfrm>
                <a:off x="808768" y="2529122"/>
                <a:ext cx="255703" cy="248897"/>
              </a:xfrm>
              <a:custGeom>
                <a:avLst/>
                <a:gdLst/>
                <a:ahLst/>
                <a:cxnLst/>
                <a:rect l="0" t="0" r="0" b="0"/>
                <a:pathLst>
                  <a:path w="255703" h="248897">
                    <a:moveTo>
                      <a:pt x="0" y="124449"/>
                    </a:moveTo>
                    <a:cubicBezTo>
                      <a:pt x="0" y="55718"/>
                      <a:pt x="57241" y="0"/>
                      <a:pt x="127852" y="0"/>
                    </a:cubicBezTo>
                    <a:cubicBezTo>
                      <a:pt x="198462" y="0"/>
                      <a:pt x="255703" y="55718"/>
                      <a:pt x="255703" y="124449"/>
                    </a:cubicBezTo>
                    <a:cubicBezTo>
                      <a:pt x="255703" y="193180"/>
                      <a:pt x="198462" y="248897"/>
                      <a:pt x="127852" y="248897"/>
                    </a:cubicBezTo>
                    <a:cubicBezTo>
                      <a:pt x="57241" y="248897"/>
                      <a:pt x="0" y="193180"/>
                      <a:pt x="0" y="124449"/>
                    </a:cubicBezTo>
                    <a:close/>
                  </a:path>
                </a:pathLst>
              </a:custGeom>
              <a:gradFill>
                <a:gsLst>
                  <a:gs pos="0">
                    <a:srgbClr val="FFC000"/>
                  </a:gs>
                  <a:gs pos="100000">
                    <a:srgbClr val="FF6600"/>
                  </a:gs>
                </a:gsLst>
                <a:path path="circle">
                  <a:fillToRect r="100000" b="100000"/>
                </a:path>
                <a:tileRect l="-100000" t="-100000"/>
              </a:gradFill>
              <a:ln w="7600" cap="flat">
                <a:noFill/>
                <a:bevel/>
              </a:ln>
            </p:spPr>
            <p:txBody>
              <a:bodyPr/>
              <a:lstStyle/>
              <a:p>
                <a:endParaRPr lang="en-US" b="1"/>
              </a:p>
            </p:txBody>
          </p:sp>
          <p:sp>
            <p:nvSpPr>
              <p:cNvPr id="104" name="Freeform 330">
                <a:extLst>
                  <a:ext uri="{FF2B5EF4-FFF2-40B4-BE49-F238E27FC236}">
                    <a16:creationId xmlns:a16="http://schemas.microsoft.com/office/drawing/2014/main" id="{07C699DA-BB81-B4C7-DF58-B58D0784D8EE}"/>
                  </a:ext>
                </a:extLst>
              </p:cNvPr>
              <p:cNvSpPr/>
              <p:nvPr/>
            </p:nvSpPr>
            <p:spPr>
              <a:xfrm>
                <a:off x="813110" y="2496737"/>
                <a:ext cx="58508" cy="66776"/>
              </a:xfrm>
              <a:custGeom>
                <a:avLst/>
                <a:gdLst/>
                <a:ahLst/>
                <a:cxnLst/>
                <a:rect l="0" t="0" r="0" b="0"/>
                <a:pathLst>
                  <a:path w="58508" h="66776">
                    <a:moveTo>
                      <a:pt x="0" y="0"/>
                    </a:moveTo>
                    <a:lnTo>
                      <a:pt x="21670" y="66776"/>
                    </a:lnTo>
                    <a:lnTo>
                      <a:pt x="58508" y="42494"/>
                    </a:lnTo>
                    <a:lnTo>
                      <a:pt x="0" y="0"/>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105" name="Freeform 331">
                <a:extLst>
                  <a:ext uri="{FF2B5EF4-FFF2-40B4-BE49-F238E27FC236}">
                    <a16:creationId xmlns:a16="http://schemas.microsoft.com/office/drawing/2014/main" id="{6464E5F4-9B1B-B246-306A-47A98856C4C5}"/>
                  </a:ext>
                </a:extLst>
              </p:cNvPr>
              <p:cNvSpPr/>
              <p:nvPr/>
            </p:nvSpPr>
            <p:spPr>
              <a:xfrm>
                <a:off x="921460" y="2458303"/>
                <a:ext cx="41173" cy="62730"/>
              </a:xfrm>
              <a:custGeom>
                <a:avLst/>
                <a:gdLst/>
                <a:ahLst/>
                <a:cxnLst/>
                <a:rect l="0" t="0" r="0" b="0"/>
                <a:pathLst>
                  <a:path w="41173" h="62730">
                    <a:moveTo>
                      <a:pt x="0" y="62730"/>
                    </a:moveTo>
                    <a:lnTo>
                      <a:pt x="21670" y="0"/>
                    </a:lnTo>
                    <a:lnTo>
                      <a:pt x="41173" y="62730"/>
                    </a:lnTo>
                    <a:lnTo>
                      <a:pt x="0" y="62730"/>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106" name="Freeform 332">
                <a:extLst>
                  <a:ext uri="{FF2B5EF4-FFF2-40B4-BE49-F238E27FC236}">
                    <a16:creationId xmlns:a16="http://schemas.microsoft.com/office/drawing/2014/main" id="{279EFFCB-191C-89CB-EA4D-31610F0ABAE8}"/>
                  </a:ext>
                </a:extLst>
              </p:cNvPr>
              <p:cNvSpPr/>
              <p:nvPr/>
            </p:nvSpPr>
            <p:spPr>
              <a:xfrm>
                <a:off x="743765" y="2595908"/>
                <a:ext cx="71510" cy="40470"/>
              </a:xfrm>
              <a:custGeom>
                <a:avLst/>
                <a:gdLst/>
                <a:ahLst/>
                <a:cxnLst/>
                <a:rect l="0" t="0" r="0" b="0"/>
                <a:pathLst>
                  <a:path w="71510" h="40470">
                    <a:moveTo>
                      <a:pt x="0" y="0"/>
                    </a:moveTo>
                    <a:cubicBezTo>
                      <a:pt x="0" y="0"/>
                      <a:pt x="75844" y="0"/>
                      <a:pt x="71510" y="0"/>
                    </a:cubicBezTo>
                    <a:cubicBezTo>
                      <a:pt x="67176" y="0"/>
                      <a:pt x="60675" y="40470"/>
                      <a:pt x="60675" y="40470"/>
                    </a:cubicBezTo>
                    <a:lnTo>
                      <a:pt x="0" y="0"/>
                    </a:lnTo>
                    <a:close/>
                  </a:path>
                </a:pathLst>
              </a:custGeom>
              <a:gradFill>
                <a:gsLst>
                  <a:gs pos="0">
                    <a:srgbClr val="FFC000"/>
                  </a:gs>
                  <a:gs pos="100000">
                    <a:srgbClr val="FF3300"/>
                  </a:gs>
                </a:gsLst>
                <a:lin ang="2700000" scaled="0"/>
              </a:gradFill>
              <a:ln w="7600" cap="flat">
                <a:noFill/>
                <a:bevel/>
              </a:ln>
            </p:spPr>
            <p:txBody>
              <a:bodyPr/>
              <a:lstStyle/>
              <a:p>
                <a:endParaRPr lang="en-US" b="1"/>
              </a:p>
            </p:txBody>
          </p:sp>
          <p:sp>
            <p:nvSpPr>
              <p:cNvPr id="107" name="Freeform 333">
                <a:extLst>
                  <a:ext uri="{FF2B5EF4-FFF2-40B4-BE49-F238E27FC236}">
                    <a16:creationId xmlns:a16="http://schemas.microsoft.com/office/drawing/2014/main" id="{A607A9FD-18D5-80C2-A5B0-D16892EDCE94}"/>
                  </a:ext>
                </a:extLst>
              </p:cNvPr>
              <p:cNvSpPr/>
              <p:nvPr/>
            </p:nvSpPr>
            <p:spPr>
              <a:xfrm>
                <a:off x="739466" y="2680871"/>
                <a:ext cx="74220" cy="40470"/>
              </a:xfrm>
              <a:custGeom>
                <a:avLst/>
                <a:gdLst/>
                <a:ahLst/>
                <a:cxnLst/>
                <a:rect l="0" t="0" r="0" b="0"/>
                <a:pathLst>
                  <a:path w="74220" h="40470">
                    <a:moveTo>
                      <a:pt x="0" y="40470"/>
                    </a:moveTo>
                    <a:cubicBezTo>
                      <a:pt x="4323" y="40470"/>
                      <a:pt x="58498" y="0"/>
                      <a:pt x="58498" y="0"/>
                    </a:cubicBezTo>
                    <a:cubicBezTo>
                      <a:pt x="58498" y="0"/>
                      <a:pt x="78001" y="40470"/>
                      <a:pt x="73667" y="40470"/>
                    </a:cubicBezTo>
                    <a:cubicBezTo>
                      <a:pt x="69333" y="40470"/>
                      <a:pt x="0" y="40470"/>
                      <a:pt x="0" y="40470"/>
                    </a:cubicBez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108" name="Freeform 334">
                <a:extLst>
                  <a:ext uri="{FF2B5EF4-FFF2-40B4-BE49-F238E27FC236}">
                    <a16:creationId xmlns:a16="http://schemas.microsoft.com/office/drawing/2014/main" id="{778BAAD1-827B-93A6-2A22-3A3B71AD0B3D}"/>
                  </a:ext>
                </a:extLst>
              </p:cNvPr>
              <p:cNvSpPr/>
              <p:nvPr/>
            </p:nvSpPr>
            <p:spPr>
              <a:xfrm>
                <a:off x="810944" y="2751712"/>
                <a:ext cx="67177" cy="72848"/>
              </a:xfrm>
              <a:custGeom>
                <a:avLst/>
                <a:gdLst/>
                <a:ahLst/>
                <a:cxnLst/>
                <a:rect l="0" t="0" r="0" b="0"/>
                <a:pathLst>
                  <a:path w="67177" h="72848">
                    <a:moveTo>
                      <a:pt x="21670" y="0"/>
                    </a:moveTo>
                    <a:lnTo>
                      <a:pt x="0" y="72848"/>
                    </a:lnTo>
                    <a:lnTo>
                      <a:pt x="67177" y="28330"/>
                    </a:lnTo>
                    <a:lnTo>
                      <a:pt x="21670" y="0"/>
                    </a:ln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109" name="Freeform 335">
                <a:extLst>
                  <a:ext uri="{FF2B5EF4-FFF2-40B4-BE49-F238E27FC236}">
                    <a16:creationId xmlns:a16="http://schemas.microsoft.com/office/drawing/2014/main" id="{91474A5C-B108-982E-48A0-D5476632FD87}"/>
                  </a:ext>
                </a:extLst>
              </p:cNvPr>
              <p:cNvSpPr/>
              <p:nvPr/>
            </p:nvSpPr>
            <p:spPr>
              <a:xfrm>
                <a:off x="914959" y="2788136"/>
                <a:ext cx="54174" cy="68800"/>
              </a:xfrm>
              <a:custGeom>
                <a:avLst/>
                <a:gdLst/>
                <a:ahLst/>
                <a:cxnLst/>
                <a:rect l="0" t="0" r="0" b="0"/>
                <a:pathLst>
                  <a:path w="54174" h="68800">
                    <a:moveTo>
                      <a:pt x="0" y="0"/>
                    </a:moveTo>
                    <a:lnTo>
                      <a:pt x="54174" y="0"/>
                    </a:lnTo>
                    <a:lnTo>
                      <a:pt x="30338" y="68800"/>
                    </a:lnTo>
                    <a:lnTo>
                      <a:pt x="0" y="0"/>
                    </a:ln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110" name="Freeform 336">
                <a:extLst>
                  <a:ext uri="{FF2B5EF4-FFF2-40B4-BE49-F238E27FC236}">
                    <a16:creationId xmlns:a16="http://schemas.microsoft.com/office/drawing/2014/main" id="{29D18623-603E-B9B5-95E5-6A2E28E0C705}"/>
                  </a:ext>
                </a:extLst>
              </p:cNvPr>
              <p:cNvSpPr/>
              <p:nvPr/>
            </p:nvSpPr>
            <p:spPr>
              <a:xfrm>
                <a:off x="1005971" y="2504840"/>
                <a:ext cx="62843" cy="54635"/>
              </a:xfrm>
              <a:custGeom>
                <a:avLst/>
                <a:gdLst/>
                <a:ahLst/>
                <a:cxnLst/>
                <a:rect l="0" t="0" r="0" b="0"/>
                <a:pathLst>
                  <a:path w="62843" h="54635">
                    <a:moveTo>
                      <a:pt x="0" y="36423"/>
                    </a:moveTo>
                    <a:lnTo>
                      <a:pt x="34672" y="54635"/>
                    </a:lnTo>
                    <a:lnTo>
                      <a:pt x="62843" y="0"/>
                    </a:lnTo>
                    <a:lnTo>
                      <a:pt x="0" y="36423"/>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111" name="Freeform 337">
                <a:extLst>
                  <a:ext uri="{FF2B5EF4-FFF2-40B4-BE49-F238E27FC236}">
                    <a16:creationId xmlns:a16="http://schemas.microsoft.com/office/drawing/2014/main" id="{1B197DA2-526C-7ACF-3F4D-CD8894A29E3E}"/>
                  </a:ext>
                </a:extLst>
              </p:cNvPr>
              <p:cNvSpPr/>
              <p:nvPr/>
            </p:nvSpPr>
            <p:spPr>
              <a:xfrm>
                <a:off x="1068827" y="2599947"/>
                <a:ext cx="78011" cy="38447"/>
              </a:xfrm>
              <a:custGeom>
                <a:avLst/>
                <a:gdLst/>
                <a:ahLst/>
                <a:cxnLst/>
                <a:rect l="0" t="0" r="0" b="0"/>
                <a:pathLst>
                  <a:path w="78011" h="38447">
                    <a:moveTo>
                      <a:pt x="0" y="0"/>
                    </a:moveTo>
                    <a:lnTo>
                      <a:pt x="15169" y="38447"/>
                    </a:lnTo>
                    <a:lnTo>
                      <a:pt x="78011" y="0"/>
                    </a:lnTo>
                    <a:lnTo>
                      <a:pt x="0" y="0"/>
                    </a:lnTo>
                    <a:close/>
                  </a:path>
                </a:pathLst>
              </a:custGeom>
              <a:gradFill>
                <a:gsLst>
                  <a:gs pos="0">
                    <a:srgbClr val="FFC000"/>
                  </a:gs>
                  <a:gs pos="100000">
                    <a:srgbClr val="FF3300"/>
                  </a:gs>
                </a:gsLst>
                <a:lin ang="8100000" scaled="0"/>
              </a:gradFill>
              <a:ln w="7600" cap="flat">
                <a:noFill/>
                <a:bevel/>
              </a:ln>
            </p:spPr>
            <p:txBody>
              <a:bodyPr/>
              <a:lstStyle/>
              <a:p>
                <a:endParaRPr lang="en-US" b="1"/>
              </a:p>
            </p:txBody>
          </p:sp>
          <p:sp>
            <p:nvSpPr>
              <p:cNvPr id="112" name="Freeform 338">
                <a:extLst>
                  <a:ext uri="{FF2B5EF4-FFF2-40B4-BE49-F238E27FC236}">
                    <a16:creationId xmlns:a16="http://schemas.microsoft.com/office/drawing/2014/main" id="{B5F9C82A-5A3D-D5D4-816F-A3F9483396C4}"/>
                  </a:ext>
                </a:extLst>
              </p:cNvPr>
              <p:cNvSpPr/>
              <p:nvPr/>
            </p:nvSpPr>
            <p:spPr>
              <a:xfrm>
                <a:off x="974551" y="2545332"/>
                <a:ext cx="76962" cy="81447"/>
              </a:xfrm>
              <a:custGeom>
                <a:avLst/>
                <a:gdLst/>
                <a:ahLst/>
                <a:cxnLst/>
                <a:rect l="0" t="0" r="0" b="0"/>
                <a:pathLst>
                  <a:path w="76962" h="81447">
                    <a:moveTo>
                      <a:pt x="0" y="0"/>
                    </a:moveTo>
                    <a:cubicBezTo>
                      <a:pt x="0" y="0"/>
                      <a:pt x="27624" y="7583"/>
                      <a:pt x="44418" y="23266"/>
                    </a:cubicBezTo>
                    <a:cubicBezTo>
                      <a:pt x="61211" y="38948"/>
                      <a:pt x="64361" y="44286"/>
                      <a:pt x="69880" y="54125"/>
                    </a:cubicBezTo>
                    <a:cubicBezTo>
                      <a:pt x="75840" y="64748"/>
                      <a:pt x="77199" y="81700"/>
                      <a:pt x="77199" y="81700"/>
                    </a:cubicBezTo>
                    <a:cubicBezTo>
                      <a:pt x="77199" y="81700"/>
                      <a:pt x="64752" y="53395"/>
                      <a:pt x="47127" y="33889"/>
                    </a:cubicBezTo>
                    <a:cubicBezTo>
                      <a:pt x="32500" y="17701"/>
                      <a:pt x="4334" y="0"/>
                      <a:pt x="0" y="0"/>
                    </a:cubicBezTo>
                    <a:close/>
                  </a:path>
                </a:pathLst>
              </a:custGeom>
              <a:solidFill>
                <a:srgbClr val="FFFFFF">
                  <a:alpha val="40000"/>
                </a:srgbClr>
              </a:solidFill>
              <a:ln w="7600" cap="flat">
                <a:noFill/>
                <a:bevel/>
              </a:ln>
            </p:spPr>
            <p:txBody>
              <a:bodyPr/>
              <a:lstStyle/>
              <a:p>
                <a:endParaRPr lang="en-US" b="1"/>
              </a:p>
            </p:txBody>
          </p:sp>
          <p:sp>
            <p:nvSpPr>
              <p:cNvPr id="113" name="Freeform 339">
                <a:extLst>
                  <a:ext uri="{FF2B5EF4-FFF2-40B4-BE49-F238E27FC236}">
                    <a16:creationId xmlns:a16="http://schemas.microsoft.com/office/drawing/2014/main" id="{6577A4C2-0737-3592-B448-95DFDE3E214B}"/>
                  </a:ext>
                </a:extLst>
              </p:cNvPr>
              <p:cNvSpPr/>
              <p:nvPr/>
            </p:nvSpPr>
            <p:spPr>
              <a:xfrm>
                <a:off x="908447" y="2637162"/>
                <a:ext cx="306321" cy="143974"/>
              </a:xfrm>
              <a:custGeom>
                <a:avLst/>
                <a:gdLst/>
                <a:ahLst/>
                <a:cxnLst/>
                <a:rect l="0" t="0" r="0" b="0"/>
                <a:pathLst>
                  <a:path w="306321" h="143974">
                    <a:moveTo>
                      <a:pt x="181093" y="14995"/>
                    </a:moveTo>
                    <a:cubicBezTo>
                      <a:pt x="181093" y="14995"/>
                      <a:pt x="172545" y="2156"/>
                      <a:pt x="160086" y="554"/>
                    </a:cubicBezTo>
                    <a:cubicBezTo>
                      <a:pt x="147628" y="-1049"/>
                      <a:pt x="129568" y="1355"/>
                      <a:pt x="124967" y="4592"/>
                    </a:cubicBezTo>
                    <a:cubicBezTo>
                      <a:pt x="113548" y="12625"/>
                      <a:pt x="111210" y="22181"/>
                      <a:pt x="111210" y="22181"/>
                    </a:cubicBezTo>
                    <a:cubicBezTo>
                      <a:pt x="111210" y="22181"/>
                      <a:pt x="100633" y="18997"/>
                      <a:pt x="91050" y="18997"/>
                    </a:cubicBezTo>
                    <a:cubicBezTo>
                      <a:pt x="81466" y="18997"/>
                      <a:pt x="75577" y="24592"/>
                      <a:pt x="71264" y="31401"/>
                    </a:cubicBezTo>
                    <a:cubicBezTo>
                      <a:pt x="66952" y="38209"/>
                      <a:pt x="66168" y="42205"/>
                      <a:pt x="64730" y="43407"/>
                    </a:cubicBezTo>
                    <a:cubicBezTo>
                      <a:pt x="63293" y="44608"/>
                      <a:pt x="59580" y="37075"/>
                      <a:pt x="41251" y="43407"/>
                    </a:cubicBezTo>
                    <a:cubicBezTo>
                      <a:pt x="29675" y="47406"/>
                      <a:pt x="28551" y="61482"/>
                      <a:pt x="27833" y="66235"/>
                    </a:cubicBezTo>
                    <a:cubicBezTo>
                      <a:pt x="27833" y="66235"/>
                      <a:pt x="13873" y="66209"/>
                      <a:pt x="9082" y="70214"/>
                    </a:cubicBezTo>
                    <a:cubicBezTo>
                      <a:pt x="4290" y="74219"/>
                      <a:pt x="-1238" y="75919"/>
                      <a:pt x="0" y="87593"/>
                    </a:cubicBezTo>
                    <a:cubicBezTo>
                      <a:pt x="1714" y="95549"/>
                      <a:pt x="13458" y="107086"/>
                      <a:pt x="24958" y="105484"/>
                    </a:cubicBezTo>
                    <a:cubicBezTo>
                      <a:pt x="36459" y="103882"/>
                      <a:pt x="41251" y="103882"/>
                      <a:pt x="41251" y="103882"/>
                    </a:cubicBezTo>
                    <a:cubicBezTo>
                      <a:pt x="41251" y="103882"/>
                      <a:pt x="52430" y="126048"/>
                      <a:pt x="64401" y="130235"/>
                    </a:cubicBezTo>
                    <a:cubicBezTo>
                      <a:pt x="78129" y="135037"/>
                      <a:pt x="84993" y="127434"/>
                      <a:pt x="95877" y="130315"/>
                    </a:cubicBezTo>
                    <a:cubicBezTo>
                      <a:pt x="107134" y="133295"/>
                      <a:pt x="112127" y="140616"/>
                      <a:pt x="129410" y="141839"/>
                    </a:cubicBezTo>
                    <a:cubicBezTo>
                      <a:pt x="146367" y="143039"/>
                      <a:pt x="154336" y="132718"/>
                      <a:pt x="154336" y="132718"/>
                    </a:cubicBezTo>
                    <a:cubicBezTo>
                      <a:pt x="154336" y="132718"/>
                      <a:pt x="174699" y="146317"/>
                      <a:pt x="190562" y="143619"/>
                    </a:cubicBezTo>
                    <a:cubicBezTo>
                      <a:pt x="205724" y="141039"/>
                      <a:pt x="212796" y="128713"/>
                      <a:pt x="212796" y="128713"/>
                    </a:cubicBezTo>
                    <a:cubicBezTo>
                      <a:pt x="212796" y="128713"/>
                      <a:pt x="233228" y="134643"/>
                      <a:pt x="247718" y="130635"/>
                    </a:cubicBezTo>
                    <a:cubicBezTo>
                      <a:pt x="265080" y="125834"/>
                      <a:pt x="275090" y="105484"/>
                      <a:pt x="275090" y="105484"/>
                    </a:cubicBezTo>
                    <a:cubicBezTo>
                      <a:pt x="275090" y="105484"/>
                      <a:pt x="288012" y="108800"/>
                      <a:pt x="297703" y="100397"/>
                    </a:cubicBezTo>
                    <a:cubicBezTo>
                      <a:pt x="303469" y="95200"/>
                      <a:pt x="305375" y="84791"/>
                      <a:pt x="305375" y="84791"/>
                    </a:cubicBezTo>
                    <a:cubicBezTo>
                      <a:pt x="305375" y="84791"/>
                      <a:pt x="309399" y="76617"/>
                      <a:pt x="300613" y="70241"/>
                    </a:cubicBezTo>
                    <a:cubicBezTo>
                      <a:pt x="294371" y="65547"/>
                      <a:pt x="279882" y="64633"/>
                      <a:pt x="279882" y="64633"/>
                    </a:cubicBezTo>
                    <a:cubicBezTo>
                      <a:pt x="279882" y="64633"/>
                      <a:pt x="274772" y="46606"/>
                      <a:pt x="263466" y="44605"/>
                    </a:cubicBezTo>
                    <a:cubicBezTo>
                      <a:pt x="246484" y="41600"/>
                      <a:pt x="241573" y="48065"/>
                      <a:pt x="235797" y="36599"/>
                    </a:cubicBezTo>
                    <a:cubicBezTo>
                      <a:pt x="231567" y="28200"/>
                      <a:pt x="224702" y="22598"/>
                      <a:pt x="214607" y="19797"/>
                    </a:cubicBezTo>
                    <a:cubicBezTo>
                      <a:pt x="204456" y="16980"/>
                      <a:pt x="193207" y="20197"/>
                      <a:pt x="181093" y="14995"/>
                    </a:cubicBezTo>
                    <a:close/>
                  </a:path>
                </a:pathLst>
              </a:custGeom>
              <a:solidFill>
                <a:srgbClr val="969696"/>
              </a:solidFill>
              <a:ln w="7600" cap="flat">
                <a:noFill/>
                <a:bevel/>
              </a:ln>
            </p:spPr>
            <p:txBody>
              <a:bodyPr/>
              <a:lstStyle/>
              <a:p>
                <a:endParaRPr lang="en-US" b="1"/>
              </a:p>
            </p:txBody>
          </p:sp>
          <p:sp>
            <p:nvSpPr>
              <p:cNvPr id="114" name="Freeform 340">
                <a:extLst>
                  <a:ext uri="{FF2B5EF4-FFF2-40B4-BE49-F238E27FC236}">
                    <a16:creationId xmlns:a16="http://schemas.microsoft.com/office/drawing/2014/main" id="{6E414EF4-D1EA-E26E-2328-7BD7CE41DEA7}"/>
                  </a:ext>
                </a:extLst>
              </p:cNvPr>
              <p:cNvSpPr/>
              <p:nvPr/>
            </p:nvSpPr>
            <p:spPr>
              <a:xfrm>
                <a:off x="905767" y="2628544"/>
                <a:ext cx="308846" cy="143974"/>
              </a:xfrm>
              <a:custGeom>
                <a:avLst/>
                <a:gdLst/>
                <a:ahLst/>
                <a:cxnLst/>
                <a:rect l="0" t="0" r="0" b="0"/>
                <a:pathLst>
                  <a:path w="308846" h="143974">
                    <a:moveTo>
                      <a:pt x="180462" y="14995"/>
                    </a:moveTo>
                    <a:cubicBezTo>
                      <a:pt x="180462" y="14995"/>
                      <a:pt x="171914" y="2156"/>
                      <a:pt x="159455" y="554"/>
                    </a:cubicBezTo>
                    <a:cubicBezTo>
                      <a:pt x="146997" y="-1048"/>
                      <a:pt x="128936" y="1355"/>
                      <a:pt x="124336" y="4592"/>
                    </a:cubicBezTo>
                    <a:cubicBezTo>
                      <a:pt x="112917" y="12625"/>
                      <a:pt x="110579" y="22181"/>
                      <a:pt x="110579" y="22181"/>
                    </a:cubicBezTo>
                    <a:cubicBezTo>
                      <a:pt x="110579" y="22181"/>
                      <a:pt x="100001" y="18997"/>
                      <a:pt x="90419" y="18997"/>
                    </a:cubicBezTo>
                    <a:cubicBezTo>
                      <a:pt x="80834" y="18997"/>
                      <a:pt x="74945" y="24592"/>
                      <a:pt x="70633" y="31401"/>
                    </a:cubicBezTo>
                    <a:cubicBezTo>
                      <a:pt x="66320" y="38209"/>
                      <a:pt x="65536" y="42205"/>
                      <a:pt x="64099" y="43407"/>
                    </a:cubicBezTo>
                    <a:cubicBezTo>
                      <a:pt x="62661" y="44608"/>
                      <a:pt x="58948" y="37075"/>
                      <a:pt x="40619" y="43407"/>
                    </a:cubicBezTo>
                    <a:cubicBezTo>
                      <a:pt x="29043" y="47406"/>
                      <a:pt x="27919" y="61482"/>
                      <a:pt x="27202" y="66235"/>
                    </a:cubicBezTo>
                    <a:cubicBezTo>
                      <a:pt x="27202" y="66235"/>
                      <a:pt x="13242" y="66209"/>
                      <a:pt x="8450" y="70214"/>
                    </a:cubicBezTo>
                    <a:cubicBezTo>
                      <a:pt x="3658" y="74219"/>
                      <a:pt x="-1394" y="78135"/>
                      <a:pt x="362" y="89809"/>
                    </a:cubicBezTo>
                    <a:cubicBezTo>
                      <a:pt x="1559" y="97766"/>
                      <a:pt x="12826" y="107086"/>
                      <a:pt x="24326" y="105484"/>
                    </a:cubicBezTo>
                    <a:cubicBezTo>
                      <a:pt x="35827" y="103882"/>
                      <a:pt x="40619" y="103882"/>
                      <a:pt x="40619" y="103882"/>
                    </a:cubicBezTo>
                    <a:cubicBezTo>
                      <a:pt x="40619" y="103882"/>
                      <a:pt x="51798" y="126048"/>
                      <a:pt x="63769" y="130235"/>
                    </a:cubicBezTo>
                    <a:cubicBezTo>
                      <a:pt x="77498" y="135037"/>
                      <a:pt x="84362" y="127434"/>
                      <a:pt x="95245" y="130315"/>
                    </a:cubicBezTo>
                    <a:cubicBezTo>
                      <a:pt x="106503" y="133295"/>
                      <a:pt x="111495" y="140616"/>
                      <a:pt x="128778" y="141839"/>
                    </a:cubicBezTo>
                    <a:cubicBezTo>
                      <a:pt x="145736" y="143039"/>
                      <a:pt x="153705" y="132718"/>
                      <a:pt x="153705" y="132718"/>
                    </a:cubicBezTo>
                    <a:cubicBezTo>
                      <a:pt x="153705" y="132718"/>
                      <a:pt x="174067" y="146317"/>
                      <a:pt x="189930" y="143619"/>
                    </a:cubicBezTo>
                    <a:cubicBezTo>
                      <a:pt x="205093" y="141039"/>
                      <a:pt x="212165" y="128713"/>
                      <a:pt x="212165" y="128713"/>
                    </a:cubicBezTo>
                    <a:cubicBezTo>
                      <a:pt x="212165" y="128713"/>
                      <a:pt x="232597" y="134643"/>
                      <a:pt x="247087" y="130635"/>
                    </a:cubicBezTo>
                    <a:cubicBezTo>
                      <a:pt x="264450" y="125834"/>
                      <a:pt x="274460" y="105484"/>
                      <a:pt x="274460" y="105484"/>
                    </a:cubicBezTo>
                    <a:cubicBezTo>
                      <a:pt x="274460" y="105484"/>
                      <a:pt x="293119" y="110617"/>
                      <a:pt x="302810" y="102214"/>
                    </a:cubicBezTo>
                    <a:cubicBezTo>
                      <a:pt x="308846" y="97017"/>
                      <a:pt x="308846" y="85459"/>
                      <a:pt x="308846" y="85459"/>
                    </a:cubicBezTo>
                    <a:cubicBezTo>
                      <a:pt x="308846" y="85459"/>
                      <a:pt x="308846" y="76617"/>
                      <a:pt x="299982" y="70241"/>
                    </a:cubicBezTo>
                    <a:cubicBezTo>
                      <a:pt x="293741" y="65547"/>
                      <a:pt x="279251" y="64633"/>
                      <a:pt x="279251" y="64633"/>
                    </a:cubicBezTo>
                    <a:cubicBezTo>
                      <a:pt x="279251" y="64633"/>
                      <a:pt x="274141" y="46606"/>
                      <a:pt x="262835" y="44605"/>
                    </a:cubicBezTo>
                    <a:cubicBezTo>
                      <a:pt x="245853" y="41600"/>
                      <a:pt x="240943" y="48065"/>
                      <a:pt x="235166" y="36599"/>
                    </a:cubicBezTo>
                    <a:cubicBezTo>
                      <a:pt x="230935" y="28200"/>
                      <a:pt x="224071" y="22598"/>
                      <a:pt x="213977" y="19797"/>
                    </a:cubicBezTo>
                    <a:cubicBezTo>
                      <a:pt x="203825" y="16980"/>
                      <a:pt x="192576" y="20197"/>
                      <a:pt x="180462" y="14995"/>
                    </a:cubicBezTo>
                    <a:close/>
                  </a:path>
                </a:pathLst>
              </a:custGeom>
              <a:gradFill>
                <a:gsLst>
                  <a:gs pos="0">
                    <a:srgbClr val="F2F2F2"/>
                  </a:gs>
                  <a:gs pos="100000">
                    <a:srgbClr val="BFBFBF"/>
                  </a:gs>
                </a:gsLst>
                <a:path path="circle">
                  <a:fillToRect r="100000" b="100000"/>
                </a:path>
                <a:tileRect l="-100000" t="-100000"/>
              </a:gradFill>
              <a:ln w="7600" cap="flat">
                <a:noFill/>
                <a:bevel/>
              </a:ln>
            </p:spPr>
            <p:txBody>
              <a:bodyPr/>
              <a:lstStyle/>
              <a:p>
                <a:endParaRPr lang="en-US" b="1"/>
              </a:p>
            </p:txBody>
          </p:sp>
          <p:sp>
            <p:nvSpPr>
              <p:cNvPr id="115" name="Freeform 341">
                <a:extLst>
                  <a:ext uri="{FF2B5EF4-FFF2-40B4-BE49-F238E27FC236}">
                    <a16:creationId xmlns:a16="http://schemas.microsoft.com/office/drawing/2014/main" id="{79A3386D-D6E7-EA05-6E19-1F3ECD1E9B34}"/>
                  </a:ext>
                </a:extLst>
              </p:cNvPr>
              <p:cNvSpPr/>
              <p:nvPr/>
            </p:nvSpPr>
            <p:spPr>
              <a:xfrm>
                <a:off x="968381" y="2715118"/>
                <a:ext cx="117501" cy="25259"/>
              </a:xfrm>
              <a:custGeom>
                <a:avLst/>
                <a:gdLst/>
                <a:ahLst/>
                <a:cxnLst/>
                <a:rect l="0" t="0" r="0" b="0"/>
                <a:pathLst>
                  <a:path w="117501" h="25259">
                    <a:moveTo>
                      <a:pt x="0" y="0"/>
                    </a:moveTo>
                    <a:cubicBezTo>
                      <a:pt x="0" y="0"/>
                      <a:pt x="5195" y="11632"/>
                      <a:pt x="15258" y="11632"/>
                    </a:cubicBezTo>
                    <a:cubicBezTo>
                      <a:pt x="25322" y="11632"/>
                      <a:pt x="32585" y="2405"/>
                      <a:pt x="32585" y="2405"/>
                    </a:cubicBezTo>
                    <a:cubicBezTo>
                      <a:pt x="32585" y="2405"/>
                      <a:pt x="35503" y="9745"/>
                      <a:pt x="48877" y="12016"/>
                    </a:cubicBezTo>
                    <a:cubicBezTo>
                      <a:pt x="56041" y="13233"/>
                      <a:pt x="69769" y="8032"/>
                      <a:pt x="69770" y="8032"/>
                    </a:cubicBezTo>
                    <a:cubicBezTo>
                      <a:pt x="69769" y="8032"/>
                      <a:pt x="75702" y="17191"/>
                      <a:pt x="81883" y="18424"/>
                    </a:cubicBezTo>
                    <a:cubicBezTo>
                      <a:pt x="89959" y="20036"/>
                      <a:pt x="96158" y="19404"/>
                      <a:pt x="104091" y="16034"/>
                    </a:cubicBezTo>
                    <a:cubicBezTo>
                      <a:pt x="109744" y="13634"/>
                      <a:pt x="117501" y="10833"/>
                      <a:pt x="117501" y="10833"/>
                    </a:cubicBezTo>
                    <a:cubicBezTo>
                      <a:pt x="117501" y="10833"/>
                      <a:pt x="106784" y="24042"/>
                      <a:pt x="90363" y="25259"/>
                    </a:cubicBezTo>
                    <a:cubicBezTo>
                      <a:pt x="75934" y="26288"/>
                      <a:pt x="69366" y="12433"/>
                      <a:pt x="69366" y="12433"/>
                    </a:cubicBezTo>
                    <a:cubicBezTo>
                      <a:pt x="69366" y="12433"/>
                      <a:pt x="58059" y="17235"/>
                      <a:pt x="48369" y="17635"/>
                    </a:cubicBezTo>
                    <a:cubicBezTo>
                      <a:pt x="40328" y="17968"/>
                      <a:pt x="32037" y="5853"/>
                      <a:pt x="32038" y="5853"/>
                    </a:cubicBezTo>
                    <a:cubicBezTo>
                      <a:pt x="32037" y="5853"/>
                      <a:pt x="25757" y="16435"/>
                      <a:pt x="14451" y="16835"/>
                    </a:cubicBezTo>
                    <a:cubicBezTo>
                      <a:pt x="4796" y="17177"/>
                      <a:pt x="0" y="0"/>
                      <a:pt x="0" y="0"/>
                    </a:cubicBezTo>
                    <a:close/>
                  </a:path>
                </a:pathLst>
              </a:custGeom>
              <a:solidFill>
                <a:srgbClr val="A5A5A5"/>
              </a:solidFill>
              <a:ln w="7600" cap="flat">
                <a:noFill/>
                <a:bevel/>
              </a:ln>
            </p:spPr>
            <p:txBody>
              <a:bodyPr/>
              <a:lstStyle/>
              <a:p>
                <a:endParaRPr lang="en-US" b="1"/>
              </a:p>
            </p:txBody>
          </p:sp>
          <p:sp>
            <p:nvSpPr>
              <p:cNvPr id="116" name="Freeform 342">
                <a:extLst>
                  <a:ext uri="{FF2B5EF4-FFF2-40B4-BE49-F238E27FC236}">
                    <a16:creationId xmlns:a16="http://schemas.microsoft.com/office/drawing/2014/main" id="{2B984EC0-C166-53B3-0DA9-5ED7A9B6E558}"/>
                  </a:ext>
                </a:extLst>
              </p:cNvPr>
              <p:cNvSpPr/>
              <p:nvPr/>
            </p:nvSpPr>
            <p:spPr>
              <a:xfrm>
                <a:off x="1114112" y="2695959"/>
                <a:ext cx="38536" cy="17481"/>
              </a:xfrm>
              <a:custGeom>
                <a:avLst/>
                <a:gdLst/>
                <a:ahLst/>
                <a:cxnLst/>
                <a:rect l="0" t="0" r="0" b="0"/>
                <a:pathLst>
                  <a:path w="38536" h="17481">
                    <a:moveTo>
                      <a:pt x="0" y="6806"/>
                    </a:moveTo>
                    <a:cubicBezTo>
                      <a:pt x="0" y="6806"/>
                      <a:pt x="14564" y="16756"/>
                      <a:pt x="28260" y="12798"/>
                    </a:cubicBezTo>
                    <a:cubicBezTo>
                      <a:pt x="37951" y="9997"/>
                      <a:pt x="37860" y="0"/>
                      <a:pt x="37860" y="0"/>
                    </a:cubicBezTo>
                    <a:cubicBezTo>
                      <a:pt x="37860" y="0"/>
                      <a:pt x="40245" y="8393"/>
                      <a:pt x="35932" y="11997"/>
                    </a:cubicBezTo>
                    <a:cubicBezTo>
                      <a:pt x="31619" y="15602"/>
                      <a:pt x="25433" y="18400"/>
                      <a:pt x="19377" y="17199"/>
                    </a:cubicBezTo>
                    <a:cubicBezTo>
                      <a:pt x="10370" y="15414"/>
                      <a:pt x="0" y="8408"/>
                      <a:pt x="0" y="6806"/>
                    </a:cubicBezTo>
                    <a:close/>
                  </a:path>
                </a:pathLst>
              </a:custGeom>
              <a:solidFill>
                <a:srgbClr val="A5A5A5"/>
              </a:solidFill>
              <a:ln w="7600" cap="flat">
                <a:noFill/>
                <a:bevel/>
              </a:ln>
            </p:spPr>
            <p:txBody>
              <a:bodyPr/>
              <a:lstStyle/>
              <a:p>
                <a:endParaRPr lang="en-US" b="1"/>
              </a:p>
            </p:txBody>
          </p:sp>
        </p:grpSp>
        <p:grpSp>
          <p:nvGrpSpPr>
            <p:cNvPr id="50" name="Cloudy">
              <a:extLst>
                <a:ext uri="{FF2B5EF4-FFF2-40B4-BE49-F238E27FC236}">
                  <a16:creationId xmlns:a16="http://schemas.microsoft.com/office/drawing/2014/main" id="{DAFF6C2D-1034-48C9-7D2B-4159C8EFEA58}"/>
                </a:ext>
              </a:extLst>
            </p:cNvPr>
            <p:cNvGrpSpPr/>
            <p:nvPr/>
          </p:nvGrpSpPr>
          <p:grpSpPr>
            <a:xfrm>
              <a:off x="671150" y="3723589"/>
              <a:ext cx="475301" cy="398633"/>
              <a:chOff x="671150" y="3723589"/>
              <a:chExt cx="475301" cy="398633"/>
            </a:xfrm>
          </p:grpSpPr>
          <p:sp>
            <p:nvSpPr>
              <p:cNvPr id="89" name="Freeform 344">
                <a:extLst>
                  <a:ext uri="{FF2B5EF4-FFF2-40B4-BE49-F238E27FC236}">
                    <a16:creationId xmlns:a16="http://schemas.microsoft.com/office/drawing/2014/main" id="{ED82C52B-2172-53C1-915A-4A955764851A}"/>
                  </a:ext>
                </a:extLst>
              </p:cNvPr>
              <p:cNvSpPr/>
              <p:nvPr/>
            </p:nvSpPr>
            <p:spPr>
              <a:xfrm>
                <a:off x="740452" y="3794408"/>
                <a:ext cx="255703" cy="248897"/>
              </a:xfrm>
              <a:custGeom>
                <a:avLst/>
                <a:gdLst/>
                <a:ahLst/>
                <a:cxnLst/>
                <a:rect l="0" t="0" r="0" b="0"/>
                <a:pathLst>
                  <a:path w="255703" h="248897">
                    <a:moveTo>
                      <a:pt x="0" y="124448"/>
                    </a:moveTo>
                    <a:cubicBezTo>
                      <a:pt x="0" y="55718"/>
                      <a:pt x="57241" y="0"/>
                      <a:pt x="127852" y="0"/>
                    </a:cubicBezTo>
                    <a:cubicBezTo>
                      <a:pt x="198462" y="0"/>
                      <a:pt x="255703" y="55718"/>
                      <a:pt x="255703" y="124448"/>
                    </a:cubicBezTo>
                    <a:cubicBezTo>
                      <a:pt x="255703" y="193180"/>
                      <a:pt x="198462" y="248897"/>
                      <a:pt x="127852" y="248897"/>
                    </a:cubicBezTo>
                    <a:cubicBezTo>
                      <a:pt x="57241" y="248897"/>
                      <a:pt x="0" y="193180"/>
                      <a:pt x="0" y="124448"/>
                    </a:cubicBezTo>
                    <a:close/>
                  </a:path>
                </a:pathLst>
              </a:custGeom>
              <a:gradFill>
                <a:gsLst>
                  <a:gs pos="0">
                    <a:srgbClr val="FFC000"/>
                  </a:gs>
                  <a:gs pos="100000">
                    <a:srgbClr val="FF6600"/>
                  </a:gs>
                </a:gsLst>
                <a:path path="circle">
                  <a:fillToRect r="100000" b="100000"/>
                </a:path>
                <a:tileRect l="-100000" t="-100000"/>
              </a:gradFill>
              <a:ln w="7600" cap="flat">
                <a:noFill/>
                <a:bevel/>
              </a:ln>
            </p:spPr>
            <p:txBody>
              <a:bodyPr/>
              <a:lstStyle/>
              <a:p>
                <a:endParaRPr lang="en-US" b="1"/>
              </a:p>
            </p:txBody>
          </p:sp>
          <p:sp>
            <p:nvSpPr>
              <p:cNvPr id="90" name="Freeform 345">
                <a:extLst>
                  <a:ext uri="{FF2B5EF4-FFF2-40B4-BE49-F238E27FC236}">
                    <a16:creationId xmlns:a16="http://schemas.microsoft.com/office/drawing/2014/main" id="{4E1A0E5E-0BC0-2641-8BD8-87AFE0EB5274}"/>
                  </a:ext>
                </a:extLst>
              </p:cNvPr>
              <p:cNvSpPr/>
              <p:nvPr/>
            </p:nvSpPr>
            <p:spPr>
              <a:xfrm>
                <a:off x="744794" y="3762023"/>
                <a:ext cx="58508" cy="66776"/>
              </a:xfrm>
              <a:custGeom>
                <a:avLst/>
                <a:gdLst/>
                <a:ahLst/>
                <a:cxnLst/>
                <a:rect l="0" t="0" r="0" b="0"/>
                <a:pathLst>
                  <a:path w="58508" h="66776">
                    <a:moveTo>
                      <a:pt x="0" y="0"/>
                    </a:moveTo>
                    <a:lnTo>
                      <a:pt x="21670" y="66776"/>
                    </a:lnTo>
                    <a:lnTo>
                      <a:pt x="58508" y="42494"/>
                    </a:lnTo>
                    <a:lnTo>
                      <a:pt x="0" y="0"/>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91" name="Freeform 346">
                <a:extLst>
                  <a:ext uri="{FF2B5EF4-FFF2-40B4-BE49-F238E27FC236}">
                    <a16:creationId xmlns:a16="http://schemas.microsoft.com/office/drawing/2014/main" id="{93DD58F5-58AE-A959-F50D-D05CC046B34E}"/>
                  </a:ext>
                </a:extLst>
              </p:cNvPr>
              <p:cNvSpPr/>
              <p:nvPr/>
            </p:nvSpPr>
            <p:spPr>
              <a:xfrm>
                <a:off x="853144" y="3723589"/>
                <a:ext cx="41173" cy="62730"/>
              </a:xfrm>
              <a:custGeom>
                <a:avLst/>
                <a:gdLst/>
                <a:ahLst/>
                <a:cxnLst/>
                <a:rect l="0" t="0" r="0" b="0"/>
                <a:pathLst>
                  <a:path w="41173" h="62730">
                    <a:moveTo>
                      <a:pt x="0" y="62730"/>
                    </a:moveTo>
                    <a:lnTo>
                      <a:pt x="21670" y="0"/>
                    </a:lnTo>
                    <a:lnTo>
                      <a:pt x="41173" y="62730"/>
                    </a:lnTo>
                    <a:lnTo>
                      <a:pt x="0" y="62730"/>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92" name="Freeform 347">
                <a:extLst>
                  <a:ext uri="{FF2B5EF4-FFF2-40B4-BE49-F238E27FC236}">
                    <a16:creationId xmlns:a16="http://schemas.microsoft.com/office/drawing/2014/main" id="{17081ED7-4B30-1875-FCC0-D1CE6A47D189}"/>
                  </a:ext>
                </a:extLst>
              </p:cNvPr>
              <p:cNvSpPr/>
              <p:nvPr/>
            </p:nvSpPr>
            <p:spPr>
              <a:xfrm>
                <a:off x="675449" y="3861194"/>
                <a:ext cx="71510" cy="40470"/>
              </a:xfrm>
              <a:custGeom>
                <a:avLst/>
                <a:gdLst/>
                <a:ahLst/>
                <a:cxnLst/>
                <a:rect l="0" t="0" r="0" b="0"/>
                <a:pathLst>
                  <a:path w="71510" h="40470">
                    <a:moveTo>
                      <a:pt x="0" y="0"/>
                    </a:moveTo>
                    <a:cubicBezTo>
                      <a:pt x="0" y="0"/>
                      <a:pt x="75844" y="0"/>
                      <a:pt x="71510" y="0"/>
                    </a:cubicBezTo>
                    <a:cubicBezTo>
                      <a:pt x="67176" y="0"/>
                      <a:pt x="60675" y="40470"/>
                      <a:pt x="60675" y="40470"/>
                    </a:cubicBezTo>
                    <a:lnTo>
                      <a:pt x="0" y="0"/>
                    </a:lnTo>
                    <a:close/>
                  </a:path>
                </a:pathLst>
              </a:custGeom>
              <a:gradFill>
                <a:gsLst>
                  <a:gs pos="0">
                    <a:srgbClr val="FFC000"/>
                  </a:gs>
                  <a:gs pos="100000">
                    <a:srgbClr val="FF3300"/>
                  </a:gs>
                </a:gsLst>
                <a:lin ang="2700000" scaled="0"/>
              </a:gradFill>
              <a:ln w="7600" cap="flat">
                <a:noFill/>
                <a:bevel/>
              </a:ln>
            </p:spPr>
            <p:txBody>
              <a:bodyPr/>
              <a:lstStyle/>
              <a:p>
                <a:endParaRPr lang="en-US" b="1"/>
              </a:p>
            </p:txBody>
          </p:sp>
          <p:sp>
            <p:nvSpPr>
              <p:cNvPr id="93" name="Freeform 348">
                <a:extLst>
                  <a:ext uri="{FF2B5EF4-FFF2-40B4-BE49-F238E27FC236}">
                    <a16:creationId xmlns:a16="http://schemas.microsoft.com/office/drawing/2014/main" id="{6CAA24CD-A5BE-1044-DA3E-EE121C51C603}"/>
                  </a:ext>
                </a:extLst>
              </p:cNvPr>
              <p:cNvSpPr/>
              <p:nvPr/>
            </p:nvSpPr>
            <p:spPr>
              <a:xfrm>
                <a:off x="671150" y="3946157"/>
                <a:ext cx="74220" cy="40470"/>
              </a:xfrm>
              <a:custGeom>
                <a:avLst/>
                <a:gdLst/>
                <a:ahLst/>
                <a:cxnLst/>
                <a:rect l="0" t="0" r="0" b="0"/>
                <a:pathLst>
                  <a:path w="74220" h="40470">
                    <a:moveTo>
                      <a:pt x="0" y="40470"/>
                    </a:moveTo>
                    <a:cubicBezTo>
                      <a:pt x="4323" y="40470"/>
                      <a:pt x="58498" y="0"/>
                      <a:pt x="58498" y="0"/>
                    </a:cubicBezTo>
                    <a:cubicBezTo>
                      <a:pt x="58498" y="0"/>
                      <a:pt x="78001" y="40470"/>
                      <a:pt x="73667" y="40470"/>
                    </a:cubicBezTo>
                    <a:cubicBezTo>
                      <a:pt x="69333" y="40470"/>
                      <a:pt x="0" y="40470"/>
                      <a:pt x="0" y="40470"/>
                    </a:cubicBez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94" name="Freeform 349">
                <a:extLst>
                  <a:ext uri="{FF2B5EF4-FFF2-40B4-BE49-F238E27FC236}">
                    <a16:creationId xmlns:a16="http://schemas.microsoft.com/office/drawing/2014/main" id="{D1E35E0D-57DC-4D3A-6791-AAB8F1F23A00}"/>
                  </a:ext>
                </a:extLst>
              </p:cNvPr>
              <p:cNvSpPr/>
              <p:nvPr/>
            </p:nvSpPr>
            <p:spPr>
              <a:xfrm>
                <a:off x="742628" y="4016998"/>
                <a:ext cx="67177" cy="72848"/>
              </a:xfrm>
              <a:custGeom>
                <a:avLst/>
                <a:gdLst/>
                <a:ahLst/>
                <a:cxnLst/>
                <a:rect l="0" t="0" r="0" b="0"/>
                <a:pathLst>
                  <a:path w="67177" h="72848">
                    <a:moveTo>
                      <a:pt x="21670" y="0"/>
                    </a:moveTo>
                    <a:lnTo>
                      <a:pt x="0" y="72848"/>
                    </a:lnTo>
                    <a:lnTo>
                      <a:pt x="67177" y="28330"/>
                    </a:lnTo>
                    <a:lnTo>
                      <a:pt x="21670" y="0"/>
                    </a:ln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95" name="Freeform 350">
                <a:extLst>
                  <a:ext uri="{FF2B5EF4-FFF2-40B4-BE49-F238E27FC236}">
                    <a16:creationId xmlns:a16="http://schemas.microsoft.com/office/drawing/2014/main" id="{A7A335CC-E07C-C319-4A24-034C24D92B1E}"/>
                  </a:ext>
                </a:extLst>
              </p:cNvPr>
              <p:cNvSpPr/>
              <p:nvPr/>
            </p:nvSpPr>
            <p:spPr>
              <a:xfrm>
                <a:off x="846643" y="4053422"/>
                <a:ext cx="54174" cy="68800"/>
              </a:xfrm>
              <a:custGeom>
                <a:avLst/>
                <a:gdLst/>
                <a:ahLst/>
                <a:cxnLst/>
                <a:rect l="0" t="0" r="0" b="0"/>
                <a:pathLst>
                  <a:path w="54174" h="68800">
                    <a:moveTo>
                      <a:pt x="0" y="0"/>
                    </a:moveTo>
                    <a:lnTo>
                      <a:pt x="54174" y="0"/>
                    </a:lnTo>
                    <a:lnTo>
                      <a:pt x="30338" y="68800"/>
                    </a:lnTo>
                    <a:lnTo>
                      <a:pt x="0" y="0"/>
                    </a:lnTo>
                    <a:close/>
                  </a:path>
                </a:pathLst>
              </a:custGeom>
              <a:gradFill>
                <a:gsLst>
                  <a:gs pos="0">
                    <a:srgbClr val="FFC000"/>
                  </a:gs>
                  <a:gs pos="100000">
                    <a:srgbClr val="FF3300"/>
                  </a:gs>
                </a:gsLst>
                <a:lin ang="18900000" scaled="0"/>
              </a:gradFill>
              <a:ln w="7600" cap="flat">
                <a:noFill/>
                <a:bevel/>
              </a:ln>
            </p:spPr>
            <p:txBody>
              <a:bodyPr/>
              <a:lstStyle/>
              <a:p>
                <a:endParaRPr lang="en-US" b="1"/>
              </a:p>
            </p:txBody>
          </p:sp>
          <p:sp>
            <p:nvSpPr>
              <p:cNvPr id="96" name="Freeform 351">
                <a:extLst>
                  <a:ext uri="{FF2B5EF4-FFF2-40B4-BE49-F238E27FC236}">
                    <a16:creationId xmlns:a16="http://schemas.microsoft.com/office/drawing/2014/main" id="{1D8C4380-C9FF-A38D-4E6D-67943E1F9599}"/>
                  </a:ext>
                </a:extLst>
              </p:cNvPr>
              <p:cNvSpPr/>
              <p:nvPr/>
            </p:nvSpPr>
            <p:spPr>
              <a:xfrm>
                <a:off x="937655" y="3770126"/>
                <a:ext cx="62843" cy="54635"/>
              </a:xfrm>
              <a:custGeom>
                <a:avLst/>
                <a:gdLst/>
                <a:ahLst/>
                <a:cxnLst/>
                <a:rect l="0" t="0" r="0" b="0"/>
                <a:pathLst>
                  <a:path w="62843" h="54635">
                    <a:moveTo>
                      <a:pt x="0" y="36423"/>
                    </a:moveTo>
                    <a:lnTo>
                      <a:pt x="34672" y="54635"/>
                    </a:lnTo>
                    <a:lnTo>
                      <a:pt x="62843" y="0"/>
                    </a:lnTo>
                    <a:lnTo>
                      <a:pt x="0" y="36423"/>
                    </a:lnTo>
                    <a:close/>
                  </a:path>
                </a:pathLst>
              </a:custGeom>
              <a:gradFill>
                <a:gsLst>
                  <a:gs pos="0">
                    <a:srgbClr val="FFC000"/>
                  </a:gs>
                  <a:gs pos="100000">
                    <a:srgbClr val="FF3300"/>
                  </a:gs>
                </a:gsLst>
                <a:lin ang="5400000" scaled="0"/>
              </a:gradFill>
              <a:ln w="7600" cap="flat">
                <a:noFill/>
                <a:bevel/>
              </a:ln>
            </p:spPr>
            <p:txBody>
              <a:bodyPr/>
              <a:lstStyle/>
              <a:p>
                <a:endParaRPr lang="en-US" b="1"/>
              </a:p>
            </p:txBody>
          </p:sp>
          <p:sp>
            <p:nvSpPr>
              <p:cNvPr id="97" name="Freeform 352">
                <a:extLst>
                  <a:ext uri="{FF2B5EF4-FFF2-40B4-BE49-F238E27FC236}">
                    <a16:creationId xmlns:a16="http://schemas.microsoft.com/office/drawing/2014/main" id="{21ABE3B6-8E27-ED9A-FE4C-F71C11BA5DDC}"/>
                  </a:ext>
                </a:extLst>
              </p:cNvPr>
              <p:cNvSpPr/>
              <p:nvPr/>
            </p:nvSpPr>
            <p:spPr>
              <a:xfrm>
                <a:off x="1000511" y="3865233"/>
                <a:ext cx="78011" cy="38447"/>
              </a:xfrm>
              <a:custGeom>
                <a:avLst/>
                <a:gdLst/>
                <a:ahLst/>
                <a:cxnLst/>
                <a:rect l="0" t="0" r="0" b="0"/>
                <a:pathLst>
                  <a:path w="78011" h="38447">
                    <a:moveTo>
                      <a:pt x="0" y="0"/>
                    </a:moveTo>
                    <a:lnTo>
                      <a:pt x="15169" y="38447"/>
                    </a:lnTo>
                    <a:lnTo>
                      <a:pt x="78011" y="0"/>
                    </a:lnTo>
                    <a:lnTo>
                      <a:pt x="0" y="0"/>
                    </a:lnTo>
                    <a:close/>
                  </a:path>
                </a:pathLst>
              </a:custGeom>
              <a:gradFill>
                <a:gsLst>
                  <a:gs pos="0">
                    <a:srgbClr val="FFC000"/>
                  </a:gs>
                  <a:gs pos="100000">
                    <a:srgbClr val="FF3300"/>
                  </a:gs>
                </a:gsLst>
                <a:lin ang="8100000" scaled="0"/>
              </a:gradFill>
              <a:ln w="7600" cap="flat">
                <a:noFill/>
                <a:bevel/>
              </a:ln>
            </p:spPr>
            <p:txBody>
              <a:bodyPr/>
              <a:lstStyle/>
              <a:p>
                <a:endParaRPr lang="en-US" b="1"/>
              </a:p>
            </p:txBody>
          </p:sp>
          <p:sp>
            <p:nvSpPr>
              <p:cNvPr id="98" name="Freeform 353">
                <a:extLst>
                  <a:ext uri="{FF2B5EF4-FFF2-40B4-BE49-F238E27FC236}">
                    <a16:creationId xmlns:a16="http://schemas.microsoft.com/office/drawing/2014/main" id="{437F39AB-54E5-34BA-00D1-918D218D77E9}"/>
                  </a:ext>
                </a:extLst>
              </p:cNvPr>
              <p:cNvSpPr/>
              <p:nvPr/>
            </p:nvSpPr>
            <p:spPr>
              <a:xfrm>
                <a:off x="906235" y="3810618"/>
                <a:ext cx="76962" cy="81448"/>
              </a:xfrm>
              <a:custGeom>
                <a:avLst/>
                <a:gdLst/>
                <a:ahLst/>
                <a:cxnLst/>
                <a:rect l="0" t="0" r="0" b="0"/>
                <a:pathLst>
                  <a:path w="76962" h="81448">
                    <a:moveTo>
                      <a:pt x="0" y="0"/>
                    </a:moveTo>
                    <a:cubicBezTo>
                      <a:pt x="0" y="0"/>
                      <a:pt x="27624" y="7583"/>
                      <a:pt x="44418" y="23266"/>
                    </a:cubicBezTo>
                    <a:cubicBezTo>
                      <a:pt x="61211" y="38948"/>
                      <a:pt x="64361" y="44286"/>
                      <a:pt x="69880" y="54125"/>
                    </a:cubicBezTo>
                    <a:cubicBezTo>
                      <a:pt x="75840" y="64748"/>
                      <a:pt x="77199" y="81700"/>
                      <a:pt x="77199" y="81700"/>
                    </a:cubicBezTo>
                    <a:cubicBezTo>
                      <a:pt x="77199" y="81700"/>
                      <a:pt x="64752" y="53395"/>
                      <a:pt x="47127" y="33889"/>
                    </a:cubicBezTo>
                    <a:cubicBezTo>
                      <a:pt x="32500" y="17701"/>
                      <a:pt x="4334" y="0"/>
                      <a:pt x="0" y="0"/>
                    </a:cubicBezTo>
                    <a:close/>
                  </a:path>
                </a:pathLst>
              </a:custGeom>
              <a:solidFill>
                <a:srgbClr val="FFFFFF">
                  <a:alpha val="40000"/>
                </a:srgbClr>
              </a:solidFill>
              <a:ln w="7600" cap="flat">
                <a:noFill/>
                <a:bevel/>
              </a:ln>
            </p:spPr>
            <p:txBody>
              <a:bodyPr/>
              <a:lstStyle/>
              <a:p>
                <a:endParaRPr lang="en-US" b="1"/>
              </a:p>
            </p:txBody>
          </p:sp>
          <p:sp>
            <p:nvSpPr>
              <p:cNvPr id="99" name="Freeform 354">
                <a:extLst>
                  <a:ext uri="{FF2B5EF4-FFF2-40B4-BE49-F238E27FC236}">
                    <a16:creationId xmlns:a16="http://schemas.microsoft.com/office/drawing/2014/main" id="{2C35AEE3-0E1B-F273-CA7C-B536937C5B69}"/>
                  </a:ext>
                </a:extLst>
              </p:cNvPr>
              <p:cNvSpPr/>
              <p:nvPr/>
            </p:nvSpPr>
            <p:spPr>
              <a:xfrm>
                <a:off x="840130" y="3902448"/>
                <a:ext cx="306321" cy="143974"/>
              </a:xfrm>
              <a:custGeom>
                <a:avLst/>
                <a:gdLst/>
                <a:ahLst/>
                <a:cxnLst/>
                <a:rect l="0" t="0" r="0" b="0"/>
                <a:pathLst>
                  <a:path w="306321" h="143974">
                    <a:moveTo>
                      <a:pt x="181093" y="14995"/>
                    </a:moveTo>
                    <a:cubicBezTo>
                      <a:pt x="181093" y="14995"/>
                      <a:pt x="172544" y="2156"/>
                      <a:pt x="160086" y="554"/>
                    </a:cubicBezTo>
                    <a:cubicBezTo>
                      <a:pt x="147628" y="-1049"/>
                      <a:pt x="129568" y="1355"/>
                      <a:pt x="124968" y="4592"/>
                    </a:cubicBezTo>
                    <a:cubicBezTo>
                      <a:pt x="113549" y="12625"/>
                      <a:pt x="111210" y="22181"/>
                      <a:pt x="111210" y="22181"/>
                    </a:cubicBezTo>
                    <a:cubicBezTo>
                      <a:pt x="111210" y="22181"/>
                      <a:pt x="100633" y="18997"/>
                      <a:pt x="91050" y="18997"/>
                    </a:cubicBezTo>
                    <a:cubicBezTo>
                      <a:pt x="81467" y="18997"/>
                      <a:pt x="75577" y="24592"/>
                      <a:pt x="71264" y="31401"/>
                    </a:cubicBezTo>
                    <a:cubicBezTo>
                      <a:pt x="66952" y="38209"/>
                      <a:pt x="66168" y="42205"/>
                      <a:pt x="64730" y="43407"/>
                    </a:cubicBezTo>
                    <a:cubicBezTo>
                      <a:pt x="63293" y="44608"/>
                      <a:pt x="59580" y="37075"/>
                      <a:pt x="41251" y="43407"/>
                    </a:cubicBezTo>
                    <a:cubicBezTo>
                      <a:pt x="29675" y="47406"/>
                      <a:pt x="28551" y="61482"/>
                      <a:pt x="27833" y="66235"/>
                    </a:cubicBezTo>
                    <a:cubicBezTo>
                      <a:pt x="27833" y="66235"/>
                      <a:pt x="13873" y="66209"/>
                      <a:pt x="9082" y="70214"/>
                    </a:cubicBezTo>
                    <a:cubicBezTo>
                      <a:pt x="4290" y="74219"/>
                      <a:pt x="-1238" y="75919"/>
                      <a:pt x="0" y="87592"/>
                    </a:cubicBezTo>
                    <a:cubicBezTo>
                      <a:pt x="1714" y="95549"/>
                      <a:pt x="13458" y="107086"/>
                      <a:pt x="24958" y="105484"/>
                    </a:cubicBezTo>
                    <a:cubicBezTo>
                      <a:pt x="36459" y="103882"/>
                      <a:pt x="41251" y="103882"/>
                      <a:pt x="41251" y="103882"/>
                    </a:cubicBezTo>
                    <a:cubicBezTo>
                      <a:pt x="41251" y="103882"/>
                      <a:pt x="52430" y="126048"/>
                      <a:pt x="64401" y="130235"/>
                    </a:cubicBezTo>
                    <a:cubicBezTo>
                      <a:pt x="78130" y="135037"/>
                      <a:pt x="84993" y="127435"/>
                      <a:pt x="95877" y="130315"/>
                    </a:cubicBezTo>
                    <a:cubicBezTo>
                      <a:pt x="107134" y="133295"/>
                      <a:pt x="112127" y="140616"/>
                      <a:pt x="129410" y="141839"/>
                    </a:cubicBezTo>
                    <a:cubicBezTo>
                      <a:pt x="146368" y="143040"/>
                      <a:pt x="154336" y="132717"/>
                      <a:pt x="154336" y="132717"/>
                    </a:cubicBezTo>
                    <a:cubicBezTo>
                      <a:pt x="154336" y="132717"/>
                      <a:pt x="174699" y="146317"/>
                      <a:pt x="190562" y="143619"/>
                    </a:cubicBezTo>
                    <a:cubicBezTo>
                      <a:pt x="205724" y="141039"/>
                      <a:pt x="212796" y="128713"/>
                      <a:pt x="212796" y="128713"/>
                    </a:cubicBezTo>
                    <a:cubicBezTo>
                      <a:pt x="212796" y="128713"/>
                      <a:pt x="233228" y="134643"/>
                      <a:pt x="247717" y="130636"/>
                    </a:cubicBezTo>
                    <a:cubicBezTo>
                      <a:pt x="265080" y="125834"/>
                      <a:pt x="275090" y="105484"/>
                      <a:pt x="275090" y="105484"/>
                    </a:cubicBezTo>
                    <a:cubicBezTo>
                      <a:pt x="275090" y="105484"/>
                      <a:pt x="288012" y="108800"/>
                      <a:pt x="297703" y="100397"/>
                    </a:cubicBezTo>
                    <a:cubicBezTo>
                      <a:pt x="303469" y="95201"/>
                      <a:pt x="305375" y="84792"/>
                      <a:pt x="305375" y="84792"/>
                    </a:cubicBezTo>
                    <a:cubicBezTo>
                      <a:pt x="305375" y="84792"/>
                      <a:pt x="309399" y="76616"/>
                      <a:pt x="300613" y="70241"/>
                    </a:cubicBezTo>
                    <a:cubicBezTo>
                      <a:pt x="294372" y="65547"/>
                      <a:pt x="279882" y="64633"/>
                      <a:pt x="279882" y="64633"/>
                    </a:cubicBezTo>
                    <a:cubicBezTo>
                      <a:pt x="279882" y="64633"/>
                      <a:pt x="274772" y="46606"/>
                      <a:pt x="263466" y="44605"/>
                    </a:cubicBezTo>
                    <a:cubicBezTo>
                      <a:pt x="246484" y="41600"/>
                      <a:pt x="241574" y="48065"/>
                      <a:pt x="235797" y="36599"/>
                    </a:cubicBezTo>
                    <a:cubicBezTo>
                      <a:pt x="231567" y="28200"/>
                      <a:pt x="224702" y="22598"/>
                      <a:pt x="214607" y="19797"/>
                    </a:cubicBezTo>
                    <a:cubicBezTo>
                      <a:pt x="204456" y="16980"/>
                      <a:pt x="193207" y="20197"/>
                      <a:pt x="181093" y="14995"/>
                    </a:cubicBezTo>
                    <a:close/>
                  </a:path>
                </a:pathLst>
              </a:custGeom>
              <a:solidFill>
                <a:srgbClr val="969696"/>
              </a:solidFill>
              <a:ln w="7600" cap="flat">
                <a:noFill/>
                <a:bevel/>
              </a:ln>
            </p:spPr>
            <p:txBody>
              <a:bodyPr/>
              <a:lstStyle/>
              <a:p>
                <a:endParaRPr lang="en-US" b="1"/>
              </a:p>
            </p:txBody>
          </p:sp>
          <p:sp>
            <p:nvSpPr>
              <p:cNvPr id="100" name="Freeform 355">
                <a:extLst>
                  <a:ext uri="{FF2B5EF4-FFF2-40B4-BE49-F238E27FC236}">
                    <a16:creationId xmlns:a16="http://schemas.microsoft.com/office/drawing/2014/main" id="{6E868201-1B6C-9351-09A9-1059EEEE334C}"/>
                  </a:ext>
                </a:extLst>
              </p:cNvPr>
              <p:cNvSpPr/>
              <p:nvPr/>
            </p:nvSpPr>
            <p:spPr>
              <a:xfrm>
                <a:off x="837451" y="3893830"/>
                <a:ext cx="308846" cy="143974"/>
              </a:xfrm>
              <a:custGeom>
                <a:avLst/>
                <a:gdLst/>
                <a:ahLst/>
                <a:cxnLst/>
                <a:rect l="0" t="0" r="0" b="0"/>
                <a:pathLst>
                  <a:path w="308846" h="143974">
                    <a:moveTo>
                      <a:pt x="180462" y="14995"/>
                    </a:moveTo>
                    <a:cubicBezTo>
                      <a:pt x="180461" y="14995"/>
                      <a:pt x="171914" y="2156"/>
                      <a:pt x="159455" y="554"/>
                    </a:cubicBezTo>
                    <a:cubicBezTo>
                      <a:pt x="146997" y="-1048"/>
                      <a:pt x="128936" y="1355"/>
                      <a:pt x="124336" y="4592"/>
                    </a:cubicBezTo>
                    <a:cubicBezTo>
                      <a:pt x="112917" y="12625"/>
                      <a:pt x="110578" y="22181"/>
                      <a:pt x="110578" y="22181"/>
                    </a:cubicBezTo>
                    <a:cubicBezTo>
                      <a:pt x="110578" y="22181"/>
                      <a:pt x="100001" y="18997"/>
                      <a:pt x="90419" y="18997"/>
                    </a:cubicBezTo>
                    <a:cubicBezTo>
                      <a:pt x="80834" y="18997"/>
                      <a:pt x="74945" y="24592"/>
                      <a:pt x="70633" y="31401"/>
                    </a:cubicBezTo>
                    <a:cubicBezTo>
                      <a:pt x="66320" y="38209"/>
                      <a:pt x="65536" y="42205"/>
                      <a:pt x="64099" y="43407"/>
                    </a:cubicBezTo>
                    <a:cubicBezTo>
                      <a:pt x="62661" y="44608"/>
                      <a:pt x="58948" y="37075"/>
                      <a:pt x="40619" y="43407"/>
                    </a:cubicBezTo>
                    <a:cubicBezTo>
                      <a:pt x="29043" y="47406"/>
                      <a:pt x="27919" y="61482"/>
                      <a:pt x="27202" y="66235"/>
                    </a:cubicBezTo>
                    <a:cubicBezTo>
                      <a:pt x="27202" y="66235"/>
                      <a:pt x="13242" y="66209"/>
                      <a:pt x="8450" y="70214"/>
                    </a:cubicBezTo>
                    <a:cubicBezTo>
                      <a:pt x="3658" y="74219"/>
                      <a:pt x="-1394" y="78136"/>
                      <a:pt x="362" y="89809"/>
                    </a:cubicBezTo>
                    <a:cubicBezTo>
                      <a:pt x="1559" y="97766"/>
                      <a:pt x="12826" y="107086"/>
                      <a:pt x="24326" y="105484"/>
                    </a:cubicBezTo>
                    <a:cubicBezTo>
                      <a:pt x="35827" y="103882"/>
                      <a:pt x="40619" y="103882"/>
                      <a:pt x="40619" y="103882"/>
                    </a:cubicBezTo>
                    <a:cubicBezTo>
                      <a:pt x="40619" y="103882"/>
                      <a:pt x="51798" y="126048"/>
                      <a:pt x="63769" y="130235"/>
                    </a:cubicBezTo>
                    <a:cubicBezTo>
                      <a:pt x="77498" y="135037"/>
                      <a:pt x="84362" y="127435"/>
                      <a:pt x="95245" y="130315"/>
                    </a:cubicBezTo>
                    <a:cubicBezTo>
                      <a:pt x="106503" y="133295"/>
                      <a:pt x="111495" y="140616"/>
                      <a:pt x="128778" y="141839"/>
                    </a:cubicBezTo>
                    <a:cubicBezTo>
                      <a:pt x="145736" y="143040"/>
                      <a:pt x="153705" y="132717"/>
                      <a:pt x="153705" y="132717"/>
                    </a:cubicBezTo>
                    <a:cubicBezTo>
                      <a:pt x="153705" y="132717"/>
                      <a:pt x="174067" y="146317"/>
                      <a:pt x="189930" y="143619"/>
                    </a:cubicBezTo>
                    <a:cubicBezTo>
                      <a:pt x="205093" y="141039"/>
                      <a:pt x="212165" y="128713"/>
                      <a:pt x="212165" y="128713"/>
                    </a:cubicBezTo>
                    <a:cubicBezTo>
                      <a:pt x="212165" y="128713"/>
                      <a:pt x="232596" y="134643"/>
                      <a:pt x="247087" y="130636"/>
                    </a:cubicBezTo>
                    <a:cubicBezTo>
                      <a:pt x="264450" y="125834"/>
                      <a:pt x="274460" y="105484"/>
                      <a:pt x="274460" y="105484"/>
                    </a:cubicBezTo>
                    <a:cubicBezTo>
                      <a:pt x="274460" y="105484"/>
                      <a:pt x="293119" y="110616"/>
                      <a:pt x="302810" y="102214"/>
                    </a:cubicBezTo>
                    <a:cubicBezTo>
                      <a:pt x="308846" y="97017"/>
                      <a:pt x="308846" y="85459"/>
                      <a:pt x="308846" y="85459"/>
                    </a:cubicBezTo>
                    <a:cubicBezTo>
                      <a:pt x="308846" y="85459"/>
                      <a:pt x="308846" y="76616"/>
                      <a:pt x="299982" y="70241"/>
                    </a:cubicBezTo>
                    <a:cubicBezTo>
                      <a:pt x="293741" y="65547"/>
                      <a:pt x="279251" y="64633"/>
                      <a:pt x="279251" y="64633"/>
                    </a:cubicBezTo>
                    <a:cubicBezTo>
                      <a:pt x="279251" y="64633"/>
                      <a:pt x="274141" y="46606"/>
                      <a:pt x="262835" y="44605"/>
                    </a:cubicBezTo>
                    <a:cubicBezTo>
                      <a:pt x="245853" y="41600"/>
                      <a:pt x="240943" y="48065"/>
                      <a:pt x="235166" y="36599"/>
                    </a:cubicBezTo>
                    <a:cubicBezTo>
                      <a:pt x="230935" y="28200"/>
                      <a:pt x="224071" y="22598"/>
                      <a:pt x="213976" y="19797"/>
                    </a:cubicBezTo>
                    <a:cubicBezTo>
                      <a:pt x="203824" y="16980"/>
                      <a:pt x="192576" y="20197"/>
                      <a:pt x="180462" y="14995"/>
                    </a:cubicBezTo>
                    <a:close/>
                  </a:path>
                </a:pathLst>
              </a:custGeom>
              <a:gradFill>
                <a:gsLst>
                  <a:gs pos="0">
                    <a:srgbClr val="F2F2F2"/>
                  </a:gs>
                  <a:gs pos="100000">
                    <a:srgbClr val="BFBFBF"/>
                  </a:gs>
                </a:gsLst>
                <a:path path="circle">
                  <a:fillToRect r="100000" b="100000"/>
                </a:path>
                <a:tileRect l="-100000" t="-100000"/>
              </a:gradFill>
              <a:ln w="7600" cap="flat">
                <a:noFill/>
                <a:bevel/>
              </a:ln>
            </p:spPr>
            <p:txBody>
              <a:bodyPr/>
              <a:lstStyle/>
              <a:p>
                <a:endParaRPr lang="en-US" b="1"/>
              </a:p>
            </p:txBody>
          </p:sp>
          <p:sp>
            <p:nvSpPr>
              <p:cNvPr id="101" name="Freeform 356">
                <a:extLst>
                  <a:ext uri="{FF2B5EF4-FFF2-40B4-BE49-F238E27FC236}">
                    <a16:creationId xmlns:a16="http://schemas.microsoft.com/office/drawing/2014/main" id="{BC0587C1-EC9B-4380-E068-B6DC37098067}"/>
                  </a:ext>
                </a:extLst>
              </p:cNvPr>
              <p:cNvSpPr/>
              <p:nvPr/>
            </p:nvSpPr>
            <p:spPr>
              <a:xfrm>
                <a:off x="900066" y="3980404"/>
                <a:ext cx="117501" cy="25259"/>
              </a:xfrm>
              <a:custGeom>
                <a:avLst/>
                <a:gdLst/>
                <a:ahLst/>
                <a:cxnLst/>
                <a:rect l="0" t="0" r="0" b="0"/>
                <a:pathLst>
                  <a:path w="117501" h="25259">
                    <a:moveTo>
                      <a:pt x="0" y="0"/>
                    </a:moveTo>
                    <a:cubicBezTo>
                      <a:pt x="0" y="0"/>
                      <a:pt x="5195" y="11632"/>
                      <a:pt x="15258" y="11632"/>
                    </a:cubicBezTo>
                    <a:cubicBezTo>
                      <a:pt x="25322" y="11632"/>
                      <a:pt x="32585" y="2405"/>
                      <a:pt x="32585" y="2405"/>
                    </a:cubicBezTo>
                    <a:cubicBezTo>
                      <a:pt x="32585" y="2405"/>
                      <a:pt x="35503" y="9745"/>
                      <a:pt x="48877" y="12016"/>
                    </a:cubicBezTo>
                    <a:cubicBezTo>
                      <a:pt x="56041" y="13233"/>
                      <a:pt x="69769" y="8032"/>
                      <a:pt x="69770" y="8032"/>
                    </a:cubicBezTo>
                    <a:cubicBezTo>
                      <a:pt x="69769" y="8032"/>
                      <a:pt x="75702" y="17191"/>
                      <a:pt x="81883" y="18424"/>
                    </a:cubicBezTo>
                    <a:cubicBezTo>
                      <a:pt x="89959" y="20036"/>
                      <a:pt x="96157" y="19404"/>
                      <a:pt x="104091" y="16034"/>
                    </a:cubicBezTo>
                    <a:cubicBezTo>
                      <a:pt x="109745" y="13634"/>
                      <a:pt x="117501" y="10833"/>
                      <a:pt x="117501" y="10833"/>
                    </a:cubicBezTo>
                    <a:cubicBezTo>
                      <a:pt x="117501" y="10833"/>
                      <a:pt x="106784" y="24042"/>
                      <a:pt x="90363" y="25259"/>
                    </a:cubicBezTo>
                    <a:cubicBezTo>
                      <a:pt x="75934" y="26288"/>
                      <a:pt x="69366" y="12433"/>
                      <a:pt x="69366" y="12433"/>
                    </a:cubicBezTo>
                    <a:cubicBezTo>
                      <a:pt x="69366" y="12433"/>
                      <a:pt x="58059" y="17235"/>
                      <a:pt x="48369" y="17635"/>
                    </a:cubicBezTo>
                    <a:cubicBezTo>
                      <a:pt x="40328" y="17968"/>
                      <a:pt x="32037" y="5853"/>
                      <a:pt x="32038" y="5853"/>
                    </a:cubicBezTo>
                    <a:cubicBezTo>
                      <a:pt x="32037" y="5853"/>
                      <a:pt x="25757" y="16435"/>
                      <a:pt x="14451" y="16835"/>
                    </a:cubicBezTo>
                    <a:cubicBezTo>
                      <a:pt x="4796" y="17177"/>
                      <a:pt x="0" y="0"/>
                      <a:pt x="0" y="0"/>
                    </a:cubicBezTo>
                    <a:close/>
                  </a:path>
                </a:pathLst>
              </a:custGeom>
              <a:solidFill>
                <a:srgbClr val="A5A5A5"/>
              </a:solidFill>
              <a:ln w="7600" cap="flat">
                <a:noFill/>
                <a:bevel/>
              </a:ln>
            </p:spPr>
            <p:txBody>
              <a:bodyPr/>
              <a:lstStyle/>
              <a:p>
                <a:endParaRPr lang="en-US" b="1"/>
              </a:p>
            </p:txBody>
          </p:sp>
          <p:sp>
            <p:nvSpPr>
              <p:cNvPr id="102" name="Freeform 357">
                <a:extLst>
                  <a:ext uri="{FF2B5EF4-FFF2-40B4-BE49-F238E27FC236}">
                    <a16:creationId xmlns:a16="http://schemas.microsoft.com/office/drawing/2014/main" id="{E1D069CE-F96F-DBB8-171C-7D0625C8B042}"/>
                  </a:ext>
                </a:extLst>
              </p:cNvPr>
              <p:cNvSpPr/>
              <p:nvPr/>
            </p:nvSpPr>
            <p:spPr>
              <a:xfrm>
                <a:off x="1045796" y="3961245"/>
                <a:ext cx="38536" cy="17481"/>
              </a:xfrm>
              <a:custGeom>
                <a:avLst/>
                <a:gdLst/>
                <a:ahLst/>
                <a:cxnLst/>
                <a:rect l="0" t="0" r="0" b="0"/>
                <a:pathLst>
                  <a:path w="38536" h="17481">
                    <a:moveTo>
                      <a:pt x="0" y="6806"/>
                    </a:moveTo>
                    <a:cubicBezTo>
                      <a:pt x="0" y="6806"/>
                      <a:pt x="14564" y="16756"/>
                      <a:pt x="28260" y="12798"/>
                    </a:cubicBezTo>
                    <a:cubicBezTo>
                      <a:pt x="37951" y="9997"/>
                      <a:pt x="37860" y="0"/>
                      <a:pt x="37860" y="0"/>
                    </a:cubicBezTo>
                    <a:cubicBezTo>
                      <a:pt x="37860" y="0"/>
                      <a:pt x="40245" y="8393"/>
                      <a:pt x="35932" y="11997"/>
                    </a:cubicBezTo>
                    <a:cubicBezTo>
                      <a:pt x="31619" y="15602"/>
                      <a:pt x="25433" y="18400"/>
                      <a:pt x="19377" y="17199"/>
                    </a:cubicBezTo>
                    <a:cubicBezTo>
                      <a:pt x="10370" y="15414"/>
                      <a:pt x="0" y="8408"/>
                      <a:pt x="0" y="6806"/>
                    </a:cubicBezTo>
                    <a:close/>
                  </a:path>
                </a:pathLst>
              </a:custGeom>
              <a:solidFill>
                <a:srgbClr val="A5A5A5"/>
              </a:solidFill>
              <a:ln w="7600" cap="flat">
                <a:noFill/>
                <a:bevel/>
              </a:ln>
            </p:spPr>
            <p:txBody>
              <a:bodyPr/>
              <a:lstStyle/>
              <a:p>
                <a:endParaRPr lang="en-US" b="1"/>
              </a:p>
            </p:txBody>
          </p:sp>
        </p:grpSp>
        <p:grpSp>
          <p:nvGrpSpPr>
            <p:cNvPr id="51" name="Volcano">
              <a:extLst>
                <a:ext uri="{FF2B5EF4-FFF2-40B4-BE49-F238E27FC236}">
                  <a16:creationId xmlns:a16="http://schemas.microsoft.com/office/drawing/2014/main" id="{FB2A20C7-9CCB-5915-51AB-B5B622A7A598}"/>
                </a:ext>
              </a:extLst>
            </p:cNvPr>
            <p:cNvGrpSpPr/>
            <p:nvPr/>
          </p:nvGrpSpPr>
          <p:grpSpPr>
            <a:xfrm>
              <a:off x="461612" y="4558496"/>
              <a:ext cx="454886" cy="534837"/>
              <a:chOff x="461612" y="4558496"/>
              <a:chExt cx="454886" cy="534837"/>
            </a:xfrm>
          </p:grpSpPr>
          <p:sp>
            <p:nvSpPr>
              <p:cNvPr id="80" name="Freeform 361">
                <a:extLst>
                  <a:ext uri="{FF2B5EF4-FFF2-40B4-BE49-F238E27FC236}">
                    <a16:creationId xmlns:a16="http://schemas.microsoft.com/office/drawing/2014/main" id="{3EEF1E4A-BA5B-236D-2C3C-0DDA6CDDF786}"/>
                  </a:ext>
                </a:extLst>
              </p:cNvPr>
              <p:cNvSpPr/>
              <p:nvPr/>
            </p:nvSpPr>
            <p:spPr>
              <a:xfrm>
                <a:off x="581796" y="4783581"/>
                <a:ext cx="290830" cy="251191"/>
              </a:xfrm>
              <a:custGeom>
                <a:avLst/>
                <a:gdLst/>
                <a:ahLst/>
                <a:cxnLst/>
                <a:rect l="0" t="0" r="0" b="0"/>
                <a:pathLst>
                  <a:path w="290830" h="251191">
                    <a:moveTo>
                      <a:pt x="7677" y="225855"/>
                    </a:moveTo>
                    <a:cubicBezTo>
                      <a:pt x="5187" y="215858"/>
                      <a:pt x="-7262" y="204951"/>
                      <a:pt x="6017" y="190409"/>
                    </a:cubicBezTo>
                    <a:cubicBezTo>
                      <a:pt x="19295" y="175867"/>
                      <a:pt x="24690" y="148146"/>
                      <a:pt x="30914" y="141330"/>
                    </a:cubicBezTo>
                    <a:cubicBezTo>
                      <a:pt x="37138" y="134513"/>
                      <a:pt x="61620" y="108610"/>
                      <a:pt x="70749" y="101339"/>
                    </a:cubicBezTo>
                    <a:cubicBezTo>
                      <a:pt x="79878" y="94068"/>
                      <a:pt x="106435" y="94068"/>
                      <a:pt x="112245" y="74073"/>
                    </a:cubicBezTo>
                    <a:cubicBezTo>
                      <a:pt x="118054" y="54078"/>
                      <a:pt x="131332" y="37718"/>
                      <a:pt x="152080" y="41354"/>
                    </a:cubicBezTo>
                    <a:cubicBezTo>
                      <a:pt x="172827" y="44989"/>
                      <a:pt x="181126" y="44080"/>
                      <a:pt x="181126" y="29538"/>
                    </a:cubicBezTo>
                    <a:cubicBezTo>
                      <a:pt x="181126" y="14996"/>
                      <a:pt x="200214" y="9543"/>
                      <a:pt x="217642" y="11361"/>
                    </a:cubicBezTo>
                    <a:cubicBezTo>
                      <a:pt x="235070" y="13178"/>
                      <a:pt x="247519" y="454"/>
                      <a:pt x="247519" y="454"/>
                    </a:cubicBezTo>
                    <a:cubicBezTo>
                      <a:pt x="247519" y="454"/>
                      <a:pt x="337979" y="-10453"/>
                      <a:pt x="257478" y="71346"/>
                    </a:cubicBezTo>
                    <a:cubicBezTo>
                      <a:pt x="176977" y="153145"/>
                      <a:pt x="232581" y="114063"/>
                      <a:pt x="206854" y="137694"/>
                    </a:cubicBezTo>
                    <a:cubicBezTo>
                      <a:pt x="181126" y="161325"/>
                      <a:pt x="174487" y="185865"/>
                      <a:pt x="142121" y="184047"/>
                    </a:cubicBezTo>
                    <a:cubicBezTo>
                      <a:pt x="109755" y="182229"/>
                      <a:pt x="123033" y="200407"/>
                      <a:pt x="92327" y="200407"/>
                    </a:cubicBezTo>
                    <a:cubicBezTo>
                      <a:pt x="61620" y="200407"/>
                      <a:pt x="54981" y="188591"/>
                      <a:pt x="45022" y="204042"/>
                    </a:cubicBezTo>
                    <a:cubicBezTo>
                      <a:pt x="35063" y="219493"/>
                      <a:pt x="44192" y="240397"/>
                      <a:pt x="44192" y="240397"/>
                    </a:cubicBezTo>
                    <a:cubicBezTo>
                      <a:pt x="44192" y="240397"/>
                      <a:pt x="37138" y="256302"/>
                      <a:pt x="25934" y="249486"/>
                    </a:cubicBezTo>
                    <a:cubicBezTo>
                      <a:pt x="14731" y="242670"/>
                      <a:pt x="7677" y="225855"/>
                      <a:pt x="7677" y="225855"/>
                    </a:cubicBezTo>
                    <a:close/>
                  </a:path>
                </a:pathLst>
              </a:custGeom>
              <a:gradFill>
                <a:gsLst>
                  <a:gs pos="0">
                    <a:srgbClr val="E1ECEE"/>
                  </a:gs>
                  <a:gs pos="100000">
                    <a:srgbClr val="FF9933"/>
                  </a:gs>
                </a:gsLst>
                <a:lin ang="8100000" scaled="0"/>
              </a:gradFill>
              <a:ln w="7600" cap="flat">
                <a:noFill/>
                <a:bevel/>
              </a:ln>
            </p:spPr>
            <p:txBody>
              <a:bodyPr/>
              <a:lstStyle/>
              <a:p>
                <a:endParaRPr lang="en-US" b="1"/>
              </a:p>
            </p:txBody>
          </p:sp>
          <p:sp>
            <p:nvSpPr>
              <p:cNvPr id="81" name="Freeform 362">
                <a:extLst>
                  <a:ext uri="{FF2B5EF4-FFF2-40B4-BE49-F238E27FC236}">
                    <a16:creationId xmlns:a16="http://schemas.microsoft.com/office/drawing/2014/main" id="{B1BA3C1C-B5FD-F511-A6E1-F7A667CB3D6F}"/>
                  </a:ext>
                </a:extLst>
              </p:cNvPr>
              <p:cNvSpPr/>
              <p:nvPr/>
            </p:nvSpPr>
            <p:spPr>
              <a:xfrm>
                <a:off x="461612" y="4959522"/>
                <a:ext cx="454886" cy="131560"/>
              </a:xfrm>
              <a:custGeom>
                <a:avLst/>
                <a:gdLst/>
                <a:ahLst/>
                <a:cxnLst/>
                <a:rect l="0" t="0" r="0" b="0"/>
                <a:pathLst>
                  <a:path w="454886" h="131560">
                    <a:moveTo>
                      <a:pt x="219092" y="9998"/>
                    </a:moveTo>
                    <a:cubicBezTo>
                      <a:pt x="219092" y="9998"/>
                      <a:pt x="214942" y="-454"/>
                      <a:pt x="209548" y="-454"/>
                    </a:cubicBezTo>
                    <a:cubicBezTo>
                      <a:pt x="204154" y="-454"/>
                      <a:pt x="174277" y="22722"/>
                      <a:pt x="171788" y="28175"/>
                    </a:cubicBezTo>
                    <a:cubicBezTo>
                      <a:pt x="169298" y="33628"/>
                      <a:pt x="150211" y="44535"/>
                      <a:pt x="150211" y="44535"/>
                    </a:cubicBezTo>
                    <a:cubicBezTo>
                      <a:pt x="150211" y="44535"/>
                      <a:pt x="127804" y="59986"/>
                      <a:pt x="122824" y="59986"/>
                    </a:cubicBezTo>
                    <a:cubicBezTo>
                      <a:pt x="117845" y="59986"/>
                      <a:pt x="92948" y="66348"/>
                      <a:pt x="90458" y="69075"/>
                    </a:cubicBezTo>
                    <a:cubicBezTo>
                      <a:pt x="87969" y="71801"/>
                      <a:pt x="63072" y="99068"/>
                      <a:pt x="63072" y="99068"/>
                    </a:cubicBezTo>
                    <a:cubicBezTo>
                      <a:pt x="63072" y="99068"/>
                      <a:pt x="27386" y="120881"/>
                      <a:pt x="22407" y="120881"/>
                    </a:cubicBezTo>
                    <a:cubicBezTo>
                      <a:pt x="17427" y="120881"/>
                      <a:pt x="0" y="129970"/>
                      <a:pt x="0" y="129970"/>
                    </a:cubicBezTo>
                    <a:cubicBezTo>
                      <a:pt x="0" y="129970"/>
                      <a:pt x="463911" y="133605"/>
                      <a:pt x="454886" y="129970"/>
                    </a:cubicBezTo>
                    <a:cubicBezTo>
                      <a:pt x="445654" y="126334"/>
                      <a:pt x="383411" y="109065"/>
                      <a:pt x="368473" y="95432"/>
                    </a:cubicBezTo>
                    <a:cubicBezTo>
                      <a:pt x="353535" y="81799"/>
                      <a:pt x="331128" y="66348"/>
                      <a:pt x="327808" y="66348"/>
                    </a:cubicBezTo>
                    <a:cubicBezTo>
                      <a:pt x="324489" y="66348"/>
                      <a:pt x="299592" y="46353"/>
                      <a:pt x="299592" y="42717"/>
                    </a:cubicBezTo>
                    <a:cubicBezTo>
                      <a:pt x="299592" y="39082"/>
                      <a:pt x="283409" y="24994"/>
                      <a:pt x="283409" y="24994"/>
                    </a:cubicBezTo>
                    <a:cubicBezTo>
                      <a:pt x="281334" y="24994"/>
                      <a:pt x="270546" y="26357"/>
                      <a:pt x="257267" y="18178"/>
                    </a:cubicBezTo>
                    <a:cubicBezTo>
                      <a:pt x="243989" y="9998"/>
                      <a:pt x="238179" y="8180"/>
                      <a:pt x="238179" y="8180"/>
                    </a:cubicBezTo>
                    <a:lnTo>
                      <a:pt x="219092" y="9998"/>
                    </a:lnTo>
                    <a:close/>
                  </a:path>
                </a:pathLst>
              </a:custGeom>
              <a:solidFill>
                <a:srgbClr val="262626"/>
              </a:solidFill>
              <a:ln w="7600" cap="flat">
                <a:noFill/>
                <a:bevel/>
              </a:ln>
            </p:spPr>
            <p:txBody>
              <a:bodyPr/>
              <a:lstStyle/>
              <a:p>
                <a:endParaRPr lang="en-US" b="1"/>
              </a:p>
            </p:txBody>
          </p:sp>
          <p:sp>
            <p:nvSpPr>
              <p:cNvPr id="82" name="Freeform 363">
                <a:extLst>
                  <a:ext uri="{FF2B5EF4-FFF2-40B4-BE49-F238E27FC236}">
                    <a16:creationId xmlns:a16="http://schemas.microsoft.com/office/drawing/2014/main" id="{AE7A7FA7-240E-AFFF-ADE8-423B3BE8017E}"/>
                  </a:ext>
                </a:extLst>
              </p:cNvPr>
              <p:cNvSpPr/>
              <p:nvPr/>
            </p:nvSpPr>
            <p:spPr>
              <a:xfrm>
                <a:off x="649639" y="4818420"/>
                <a:ext cx="34856" cy="53623"/>
              </a:xfrm>
              <a:custGeom>
                <a:avLst/>
                <a:gdLst/>
                <a:ahLst/>
                <a:cxnLst/>
                <a:rect l="0" t="0" r="0" b="0"/>
                <a:pathLst>
                  <a:path w="34856" h="53623">
                    <a:moveTo>
                      <a:pt x="34856" y="0"/>
                    </a:moveTo>
                    <a:cubicBezTo>
                      <a:pt x="34856" y="0"/>
                      <a:pt x="19918" y="9089"/>
                      <a:pt x="23237" y="9089"/>
                    </a:cubicBezTo>
                    <a:cubicBezTo>
                      <a:pt x="26557" y="9089"/>
                      <a:pt x="27387" y="10906"/>
                      <a:pt x="27387" y="10906"/>
                    </a:cubicBezTo>
                    <a:lnTo>
                      <a:pt x="18258" y="29084"/>
                    </a:lnTo>
                    <a:lnTo>
                      <a:pt x="0" y="53623"/>
                    </a:lnTo>
                    <a:lnTo>
                      <a:pt x="23237" y="29084"/>
                    </a:lnTo>
                    <a:lnTo>
                      <a:pt x="31121" y="14996"/>
                    </a:lnTo>
                    <a:lnTo>
                      <a:pt x="34856" y="0"/>
                    </a:lnTo>
                    <a:close/>
                  </a:path>
                </a:pathLst>
              </a:custGeom>
              <a:solidFill>
                <a:srgbClr val="FF0000"/>
              </a:solidFill>
              <a:ln w="7600" cap="flat">
                <a:noFill/>
                <a:bevel/>
              </a:ln>
            </p:spPr>
            <p:txBody>
              <a:bodyPr/>
              <a:lstStyle/>
              <a:p>
                <a:endParaRPr lang="en-US" b="1"/>
              </a:p>
            </p:txBody>
          </p:sp>
          <p:sp>
            <p:nvSpPr>
              <p:cNvPr id="83" name="Freeform 364">
                <a:extLst>
                  <a:ext uri="{FF2B5EF4-FFF2-40B4-BE49-F238E27FC236}">
                    <a16:creationId xmlns:a16="http://schemas.microsoft.com/office/drawing/2014/main" id="{896B706C-28EB-074D-3834-779B5C1E4B64}"/>
                  </a:ext>
                </a:extLst>
              </p:cNvPr>
              <p:cNvSpPr/>
              <p:nvPr/>
            </p:nvSpPr>
            <p:spPr>
              <a:xfrm>
                <a:off x="692781" y="4826608"/>
                <a:ext cx="95892" cy="91682"/>
              </a:xfrm>
              <a:custGeom>
                <a:avLst/>
                <a:gdLst/>
                <a:ahLst/>
                <a:cxnLst/>
                <a:rect l="0" t="0" r="0" b="0"/>
                <a:pathLst>
                  <a:path w="95892" h="91682">
                    <a:moveTo>
                      <a:pt x="0" y="0"/>
                    </a:moveTo>
                    <a:lnTo>
                      <a:pt x="10367" y="20837"/>
                    </a:lnTo>
                    <a:lnTo>
                      <a:pt x="10367" y="11113"/>
                    </a:lnTo>
                    <a:lnTo>
                      <a:pt x="32396" y="23615"/>
                    </a:lnTo>
                    <a:lnTo>
                      <a:pt x="32396" y="44452"/>
                    </a:lnTo>
                    <a:lnTo>
                      <a:pt x="47946" y="55565"/>
                    </a:lnTo>
                    <a:cubicBezTo>
                      <a:pt x="47946" y="55565"/>
                      <a:pt x="97188" y="93071"/>
                      <a:pt x="95244" y="90987"/>
                    </a:cubicBezTo>
                    <a:cubicBezTo>
                      <a:pt x="93300" y="88903"/>
                      <a:pt x="41467" y="44452"/>
                      <a:pt x="41467" y="44452"/>
                    </a:cubicBezTo>
                    <a:lnTo>
                      <a:pt x="36283" y="23615"/>
                    </a:lnTo>
                    <a:lnTo>
                      <a:pt x="13606" y="7640"/>
                    </a:lnTo>
                    <a:lnTo>
                      <a:pt x="0" y="0"/>
                    </a:lnTo>
                    <a:close/>
                  </a:path>
                </a:pathLst>
              </a:custGeom>
              <a:solidFill>
                <a:srgbClr val="FF0000"/>
              </a:solidFill>
              <a:ln w="7600" cap="flat">
                <a:noFill/>
                <a:bevel/>
              </a:ln>
            </p:spPr>
            <p:txBody>
              <a:bodyPr/>
              <a:lstStyle/>
              <a:p>
                <a:endParaRPr lang="en-US" b="1"/>
              </a:p>
            </p:txBody>
          </p:sp>
          <p:sp>
            <p:nvSpPr>
              <p:cNvPr id="84" name="Freeform 365">
                <a:extLst>
                  <a:ext uri="{FF2B5EF4-FFF2-40B4-BE49-F238E27FC236}">
                    <a16:creationId xmlns:a16="http://schemas.microsoft.com/office/drawing/2014/main" id="{895465BE-C6CA-088D-47BA-B8206F5BD53D}"/>
                  </a:ext>
                </a:extLst>
              </p:cNvPr>
              <p:cNvSpPr/>
              <p:nvPr/>
            </p:nvSpPr>
            <p:spPr>
              <a:xfrm>
                <a:off x="707690" y="4823916"/>
                <a:ext cx="24067" cy="27266"/>
              </a:xfrm>
              <a:custGeom>
                <a:avLst/>
                <a:gdLst/>
                <a:ahLst/>
                <a:cxnLst/>
                <a:rect l="0" t="0" r="0" b="0"/>
                <a:pathLst>
                  <a:path w="24067" h="27266">
                    <a:moveTo>
                      <a:pt x="0" y="0"/>
                    </a:moveTo>
                    <a:lnTo>
                      <a:pt x="10789" y="9998"/>
                    </a:lnTo>
                    <a:lnTo>
                      <a:pt x="24482" y="26812"/>
                    </a:lnTo>
                    <a:lnTo>
                      <a:pt x="14108" y="15451"/>
                    </a:lnTo>
                    <a:lnTo>
                      <a:pt x="7054" y="7726"/>
                    </a:lnTo>
                    <a:lnTo>
                      <a:pt x="0" y="0"/>
                    </a:lnTo>
                    <a:close/>
                  </a:path>
                </a:pathLst>
              </a:custGeom>
              <a:solidFill>
                <a:srgbClr val="FF0000"/>
              </a:solidFill>
              <a:ln w="7600" cap="flat">
                <a:noFill/>
                <a:bevel/>
              </a:ln>
            </p:spPr>
            <p:txBody>
              <a:bodyPr/>
              <a:lstStyle/>
              <a:p>
                <a:endParaRPr lang="en-US" b="1"/>
              </a:p>
            </p:txBody>
          </p:sp>
          <p:sp>
            <p:nvSpPr>
              <p:cNvPr id="85" name="Freeform 366">
                <a:extLst>
                  <a:ext uri="{FF2B5EF4-FFF2-40B4-BE49-F238E27FC236}">
                    <a16:creationId xmlns:a16="http://schemas.microsoft.com/office/drawing/2014/main" id="{2C518D35-C243-8DC5-6654-4F7C62AEE079}"/>
                  </a:ext>
                </a:extLst>
              </p:cNvPr>
              <p:cNvSpPr/>
              <p:nvPr/>
            </p:nvSpPr>
            <p:spPr>
              <a:xfrm>
                <a:off x="685321" y="4823882"/>
                <a:ext cx="7469" cy="37264"/>
              </a:xfrm>
              <a:custGeom>
                <a:avLst/>
                <a:gdLst/>
                <a:ahLst/>
                <a:cxnLst/>
                <a:rect l="0" t="0" r="0" b="0"/>
                <a:pathLst>
                  <a:path w="7469" h="37264">
                    <a:moveTo>
                      <a:pt x="4979" y="0"/>
                    </a:moveTo>
                    <a:cubicBezTo>
                      <a:pt x="3320" y="0"/>
                      <a:pt x="0" y="10906"/>
                      <a:pt x="0" y="10906"/>
                    </a:cubicBezTo>
                    <a:lnTo>
                      <a:pt x="3320" y="26357"/>
                    </a:lnTo>
                    <a:lnTo>
                      <a:pt x="7469" y="37264"/>
                    </a:lnTo>
                    <a:cubicBezTo>
                      <a:pt x="7469" y="37264"/>
                      <a:pt x="4979" y="27266"/>
                      <a:pt x="4979" y="24540"/>
                    </a:cubicBezTo>
                    <a:cubicBezTo>
                      <a:pt x="4979" y="21813"/>
                      <a:pt x="4979" y="14542"/>
                      <a:pt x="4979" y="14542"/>
                    </a:cubicBezTo>
                    <a:lnTo>
                      <a:pt x="4979" y="0"/>
                    </a:lnTo>
                    <a:close/>
                  </a:path>
                </a:pathLst>
              </a:custGeom>
              <a:solidFill>
                <a:srgbClr val="FF0000"/>
              </a:solidFill>
              <a:ln w="7600" cap="flat">
                <a:noFill/>
                <a:bevel/>
              </a:ln>
            </p:spPr>
            <p:txBody>
              <a:bodyPr/>
              <a:lstStyle/>
              <a:p>
                <a:endParaRPr lang="en-US" b="1"/>
              </a:p>
            </p:txBody>
          </p:sp>
          <p:sp>
            <p:nvSpPr>
              <p:cNvPr id="86" name="Freeform 367">
                <a:extLst>
                  <a:ext uri="{FF2B5EF4-FFF2-40B4-BE49-F238E27FC236}">
                    <a16:creationId xmlns:a16="http://schemas.microsoft.com/office/drawing/2014/main" id="{3C4D951A-BE94-746B-17DF-10FDEE0544F9}"/>
                  </a:ext>
                </a:extLst>
              </p:cNvPr>
              <p:cNvSpPr/>
              <p:nvPr/>
            </p:nvSpPr>
            <p:spPr>
              <a:xfrm>
                <a:off x="596032" y="4808230"/>
                <a:ext cx="142069" cy="285103"/>
              </a:xfrm>
              <a:custGeom>
                <a:avLst/>
                <a:gdLst/>
                <a:ahLst/>
                <a:cxnLst/>
                <a:rect l="0" t="0" r="0" b="0"/>
                <a:pathLst>
                  <a:path w="142069" h="285102">
                    <a:moveTo>
                      <a:pt x="18569" y="269651"/>
                    </a:moveTo>
                    <a:cubicBezTo>
                      <a:pt x="16494" y="267379"/>
                      <a:pt x="15249" y="254200"/>
                      <a:pt x="12760" y="245112"/>
                    </a:cubicBezTo>
                    <a:cubicBezTo>
                      <a:pt x="10270" y="236023"/>
                      <a:pt x="15249" y="197850"/>
                      <a:pt x="16909" y="184217"/>
                    </a:cubicBezTo>
                    <a:cubicBezTo>
                      <a:pt x="18569" y="170584"/>
                      <a:pt x="18569" y="157860"/>
                      <a:pt x="18569" y="154225"/>
                    </a:cubicBezTo>
                    <a:cubicBezTo>
                      <a:pt x="18569" y="150589"/>
                      <a:pt x="8610" y="127867"/>
                      <a:pt x="8610" y="118779"/>
                    </a:cubicBezTo>
                    <a:cubicBezTo>
                      <a:pt x="8610" y="109690"/>
                      <a:pt x="3631" y="82424"/>
                      <a:pt x="1141" y="76062"/>
                    </a:cubicBezTo>
                    <a:cubicBezTo>
                      <a:pt x="-1349" y="69699"/>
                      <a:pt x="311" y="60611"/>
                      <a:pt x="4461" y="60611"/>
                    </a:cubicBezTo>
                    <a:cubicBezTo>
                      <a:pt x="8610" y="60611"/>
                      <a:pt x="2801" y="56975"/>
                      <a:pt x="4461" y="48795"/>
                    </a:cubicBezTo>
                    <a:cubicBezTo>
                      <a:pt x="6120" y="40616"/>
                      <a:pt x="14420" y="30618"/>
                      <a:pt x="21059" y="30618"/>
                    </a:cubicBezTo>
                    <a:cubicBezTo>
                      <a:pt x="27698" y="30618"/>
                      <a:pt x="31017" y="16985"/>
                      <a:pt x="35167" y="8805"/>
                    </a:cubicBezTo>
                    <a:cubicBezTo>
                      <a:pt x="39316" y="625"/>
                      <a:pt x="46785" y="-2101"/>
                      <a:pt x="52595" y="1534"/>
                    </a:cubicBezTo>
                    <a:cubicBezTo>
                      <a:pt x="58404" y="5170"/>
                      <a:pt x="65043" y="1534"/>
                      <a:pt x="69193" y="1534"/>
                    </a:cubicBezTo>
                    <a:cubicBezTo>
                      <a:pt x="73342" y="1534"/>
                      <a:pt x="67533" y="20620"/>
                      <a:pt x="75832" y="20620"/>
                    </a:cubicBezTo>
                    <a:cubicBezTo>
                      <a:pt x="84131" y="20620"/>
                      <a:pt x="90770" y="19712"/>
                      <a:pt x="90770" y="25165"/>
                    </a:cubicBezTo>
                    <a:cubicBezTo>
                      <a:pt x="90770" y="30618"/>
                      <a:pt x="98239" y="34254"/>
                      <a:pt x="95750" y="42433"/>
                    </a:cubicBezTo>
                    <a:cubicBezTo>
                      <a:pt x="93260" y="50613"/>
                      <a:pt x="108613" y="65610"/>
                      <a:pt x="107368" y="76062"/>
                    </a:cubicBezTo>
                    <a:cubicBezTo>
                      <a:pt x="106123" y="86514"/>
                      <a:pt x="137244" y="85150"/>
                      <a:pt x="141394" y="98783"/>
                    </a:cubicBezTo>
                    <a:cubicBezTo>
                      <a:pt x="145544" y="112417"/>
                      <a:pt x="129775" y="122414"/>
                      <a:pt x="124796" y="127867"/>
                    </a:cubicBezTo>
                    <a:cubicBezTo>
                      <a:pt x="119816" y="133321"/>
                      <a:pt x="132265" y="154225"/>
                      <a:pt x="121476" y="154225"/>
                    </a:cubicBezTo>
                    <a:cubicBezTo>
                      <a:pt x="110688" y="154225"/>
                      <a:pt x="95750" y="165131"/>
                      <a:pt x="95750" y="175128"/>
                    </a:cubicBezTo>
                    <a:cubicBezTo>
                      <a:pt x="95750" y="185126"/>
                      <a:pt x="97409" y="206030"/>
                      <a:pt x="84961" y="209666"/>
                    </a:cubicBezTo>
                    <a:cubicBezTo>
                      <a:pt x="72512" y="213301"/>
                      <a:pt x="61724" y="224208"/>
                      <a:pt x="61724" y="228752"/>
                    </a:cubicBezTo>
                    <a:cubicBezTo>
                      <a:pt x="61724" y="233296"/>
                      <a:pt x="55085" y="236932"/>
                      <a:pt x="55085" y="246929"/>
                    </a:cubicBezTo>
                    <a:cubicBezTo>
                      <a:pt x="55085" y="256927"/>
                      <a:pt x="52595" y="271469"/>
                      <a:pt x="55085" y="274195"/>
                    </a:cubicBezTo>
                    <a:cubicBezTo>
                      <a:pt x="57574" y="276922"/>
                      <a:pt x="59234" y="285102"/>
                      <a:pt x="59234" y="285102"/>
                    </a:cubicBezTo>
                    <a:lnTo>
                      <a:pt x="39316" y="274195"/>
                    </a:lnTo>
                    <a:lnTo>
                      <a:pt x="26868" y="281466"/>
                    </a:lnTo>
                    <a:lnTo>
                      <a:pt x="18569" y="269651"/>
                    </a:lnTo>
                    <a:close/>
                  </a:path>
                </a:pathLst>
              </a:custGeom>
              <a:gradFill>
                <a:gsLst>
                  <a:gs pos="0">
                    <a:srgbClr val="E1ECEE"/>
                  </a:gs>
                  <a:gs pos="100000">
                    <a:srgbClr val="FF9900"/>
                  </a:gs>
                </a:gsLst>
                <a:lin ang="5400000" scaled="0"/>
              </a:gradFill>
              <a:ln w="7600" cap="flat">
                <a:noFill/>
                <a:bevel/>
              </a:ln>
            </p:spPr>
            <p:txBody>
              <a:bodyPr/>
              <a:lstStyle/>
              <a:p>
                <a:endParaRPr lang="en-US" b="1"/>
              </a:p>
            </p:txBody>
          </p:sp>
          <p:sp>
            <p:nvSpPr>
              <p:cNvPr id="87" name="Freeform 368">
                <a:extLst>
                  <a:ext uri="{FF2B5EF4-FFF2-40B4-BE49-F238E27FC236}">
                    <a16:creationId xmlns:a16="http://schemas.microsoft.com/office/drawing/2014/main" id="{9E543A64-2C58-2EDB-BCC5-F9795452A979}"/>
                  </a:ext>
                </a:extLst>
              </p:cNvPr>
              <p:cNvSpPr/>
              <p:nvPr/>
            </p:nvSpPr>
            <p:spPr>
              <a:xfrm>
                <a:off x="718153" y="4558496"/>
                <a:ext cx="26402" cy="36242"/>
              </a:xfrm>
              <a:custGeom>
                <a:avLst/>
                <a:gdLst/>
                <a:ahLst/>
                <a:cxnLst/>
                <a:rect l="0" t="0" r="0" b="0"/>
                <a:pathLst>
                  <a:path w="26402" h="36242">
                    <a:moveTo>
                      <a:pt x="311" y="9997"/>
                    </a:moveTo>
                    <a:cubicBezTo>
                      <a:pt x="2386" y="7725"/>
                      <a:pt x="6951" y="11815"/>
                      <a:pt x="8611" y="5453"/>
                    </a:cubicBezTo>
                    <a:cubicBezTo>
                      <a:pt x="10270" y="-909"/>
                      <a:pt x="16080" y="-2727"/>
                      <a:pt x="16080" y="5453"/>
                    </a:cubicBezTo>
                    <a:cubicBezTo>
                      <a:pt x="16080" y="13633"/>
                      <a:pt x="21059" y="9088"/>
                      <a:pt x="21059" y="16359"/>
                    </a:cubicBezTo>
                    <a:cubicBezTo>
                      <a:pt x="21059" y="23631"/>
                      <a:pt x="28113" y="25903"/>
                      <a:pt x="26039" y="30902"/>
                    </a:cubicBezTo>
                    <a:cubicBezTo>
                      <a:pt x="23964" y="35900"/>
                      <a:pt x="14420" y="39991"/>
                      <a:pt x="12760" y="30902"/>
                    </a:cubicBezTo>
                    <a:cubicBezTo>
                      <a:pt x="11100" y="21813"/>
                      <a:pt x="13175" y="16814"/>
                      <a:pt x="8611" y="19086"/>
                    </a:cubicBezTo>
                    <a:cubicBezTo>
                      <a:pt x="4046" y="21358"/>
                      <a:pt x="1971" y="18177"/>
                      <a:pt x="311" y="17268"/>
                    </a:cubicBezTo>
                    <a:cubicBezTo>
                      <a:pt x="-1348" y="16359"/>
                      <a:pt x="4461" y="9997"/>
                      <a:pt x="311" y="9997"/>
                    </a:cubicBezTo>
                    <a:close/>
                  </a:path>
                </a:pathLst>
              </a:custGeom>
              <a:solidFill>
                <a:srgbClr val="DDDDDD"/>
              </a:solidFill>
              <a:ln w="7600" cap="flat">
                <a:noFill/>
                <a:bevel/>
              </a:ln>
            </p:spPr>
            <p:txBody>
              <a:bodyPr/>
              <a:lstStyle/>
              <a:p>
                <a:endParaRPr lang="en-US" b="1"/>
              </a:p>
            </p:txBody>
          </p:sp>
          <p:sp>
            <p:nvSpPr>
              <p:cNvPr id="88" name="Freeform 369">
                <a:extLst>
                  <a:ext uri="{FF2B5EF4-FFF2-40B4-BE49-F238E27FC236}">
                    <a16:creationId xmlns:a16="http://schemas.microsoft.com/office/drawing/2014/main" id="{230EB9EE-AA7A-8A50-D8A5-58BDD60D2C32}"/>
                  </a:ext>
                </a:extLst>
              </p:cNvPr>
              <p:cNvSpPr/>
              <p:nvPr/>
            </p:nvSpPr>
            <p:spPr>
              <a:xfrm>
                <a:off x="704456" y="4577589"/>
                <a:ext cx="43103" cy="54533"/>
              </a:xfrm>
              <a:custGeom>
                <a:avLst/>
                <a:gdLst/>
                <a:ahLst/>
                <a:cxnLst/>
                <a:rect l="0" t="0" r="0" b="0"/>
                <a:pathLst>
                  <a:path w="43103" h="54533">
                    <a:moveTo>
                      <a:pt x="2438" y="0"/>
                    </a:moveTo>
                    <a:cubicBezTo>
                      <a:pt x="2438" y="7271"/>
                      <a:pt x="9077" y="9998"/>
                      <a:pt x="10737" y="16360"/>
                    </a:cubicBezTo>
                    <a:cubicBezTo>
                      <a:pt x="12397" y="22722"/>
                      <a:pt x="4098" y="29993"/>
                      <a:pt x="12397" y="35447"/>
                    </a:cubicBezTo>
                    <a:cubicBezTo>
                      <a:pt x="20696" y="40900"/>
                      <a:pt x="22356" y="33629"/>
                      <a:pt x="22356" y="33629"/>
                    </a:cubicBezTo>
                    <a:cubicBezTo>
                      <a:pt x="22356" y="33629"/>
                      <a:pt x="29825" y="38173"/>
                      <a:pt x="31899" y="44081"/>
                    </a:cubicBezTo>
                    <a:cubicBezTo>
                      <a:pt x="33974" y="49989"/>
                      <a:pt x="42688" y="44081"/>
                      <a:pt x="42688" y="44081"/>
                    </a:cubicBezTo>
                    <a:cubicBezTo>
                      <a:pt x="42688" y="44081"/>
                      <a:pt x="43518" y="54988"/>
                      <a:pt x="34804" y="52715"/>
                    </a:cubicBezTo>
                    <a:cubicBezTo>
                      <a:pt x="26090" y="50443"/>
                      <a:pt x="20696" y="40446"/>
                      <a:pt x="18621" y="42263"/>
                    </a:cubicBezTo>
                    <a:cubicBezTo>
                      <a:pt x="16546" y="44081"/>
                      <a:pt x="17376" y="65440"/>
                      <a:pt x="4928" y="47262"/>
                    </a:cubicBezTo>
                    <a:cubicBezTo>
                      <a:pt x="-7521" y="29084"/>
                      <a:pt x="7417" y="19996"/>
                      <a:pt x="7417" y="19996"/>
                    </a:cubicBezTo>
                    <a:cubicBezTo>
                      <a:pt x="7417" y="19996"/>
                      <a:pt x="778" y="9998"/>
                      <a:pt x="778" y="9998"/>
                    </a:cubicBezTo>
                    <a:cubicBezTo>
                      <a:pt x="778" y="9998"/>
                      <a:pt x="4928" y="0"/>
                      <a:pt x="2438" y="0"/>
                    </a:cubicBezTo>
                    <a:close/>
                  </a:path>
                </a:pathLst>
              </a:custGeom>
              <a:solidFill>
                <a:srgbClr val="DDDDDD"/>
              </a:solidFill>
              <a:ln w="7600" cap="flat">
                <a:noFill/>
                <a:bevel/>
              </a:ln>
            </p:spPr>
            <p:txBody>
              <a:bodyPr/>
              <a:lstStyle/>
              <a:p>
                <a:endParaRPr lang="en-US" b="1"/>
              </a:p>
            </p:txBody>
          </p:sp>
        </p:grpSp>
        <p:sp>
          <p:nvSpPr>
            <p:cNvPr id="52" name="ConnectLine">
              <a:extLst>
                <a:ext uri="{FF2B5EF4-FFF2-40B4-BE49-F238E27FC236}">
                  <a16:creationId xmlns:a16="http://schemas.microsoft.com/office/drawing/2014/main" id="{EB1B6B5F-8461-0E0C-77E4-503D03992065}"/>
                </a:ext>
              </a:extLst>
            </p:cNvPr>
            <p:cNvSpPr/>
            <p:nvPr/>
          </p:nvSpPr>
          <p:spPr>
            <a:xfrm>
              <a:off x="7148400" y="2116264"/>
              <a:ext cx="311604" cy="3009021"/>
            </a:xfrm>
            <a:custGeom>
              <a:avLst/>
              <a:gdLst/>
              <a:ahLst/>
              <a:cxnLst/>
              <a:rect l="0" t="0" r="0" b="0"/>
              <a:pathLst>
                <a:path w="311604" h="3009021" fill="none">
                  <a:moveTo>
                    <a:pt x="0" y="0"/>
                  </a:moveTo>
                  <a:lnTo>
                    <a:pt x="254155" y="0"/>
                  </a:lnTo>
                  <a:cubicBezTo>
                    <a:pt x="285867" y="0"/>
                    <a:pt x="311604" y="25737"/>
                    <a:pt x="311604" y="57449"/>
                  </a:cubicBezTo>
                  <a:lnTo>
                    <a:pt x="311604" y="3009021"/>
                  </a:lnTo>
                </a:path>
              </a:pathLst>
            </a:custGeom>
            <a:noFill/>
            <a:ln w="7600" cap="flat">
              <a:solidFill>
                <a:srgbClr val="474D61"/>
              </a:solidFill>
              <a:bevel/>
              <a:tailEnd type="triangle" w="med" len="med"/>
            </a:ln>
          </p:spPr>
          <p:txBody>
            <a:bodyPr/>
            <a:lstStyle/>
            <a:p>
              <a:endParaRPr lang="en-US" b="1"/>
            </a:p>
          </p:txBody>
        </p:sp>
        <p:grpSp>
          <p:nvGrpSpPr>
            <p:cNvPr id="53" name="Group 52">
              <a:extLst>
                <a:ext uri="{FF2B5EF4-FFF2-40B4-BE49-F238E27FC236}">
                  <a16:creationId xmlns:a16="http://schemas.microsoft.com/office/drawing/2014/main" id="{A5AC94C6-886B-9F90-C29F-4DD673A01DCF}"/>
                </a:ext>
              </a:extLst>
            </p:cNvPr>
            <p:cNvGrpSpPr/>
            <p:nvPr/>
          </p:nvGrpSpPr>
          <p:grpSpPr>
            <a:xfrm>
              <a:off x="7019204" y="5155685"/>
              <a:ext cx="1453636" cy="1155200"/>
              <a:chOff x="7019204" y="5155685"/>
              <a:chExt cx="1453636" cy="1155200"/>
            </a:xfrm>
          </p:grpSpPr>
          <p:sp>
            <p:nvSpPr>
              <p:cNvPr id="60" name="Text 534">
                <a:extLst>
                  <a:ext uri="{FF2B5EF4-FFF2-40B4-BE49-F238E27FC236}">
                    <a16:creationId xmlns:a16="http://schemas.microsoft.com/office/drawing/2014/main" id="{C87F26C3-A187-FF37-CEAB-15A9086FA56F}"/>
                  </a:ext>
                </a:extLst>
              </p:cNvPr>
              <p:cNvSpPr/>
              <p:nvPr/>
            </p:nvSpPr>
            <p:spPr>
              <a:xfrm>
                <a:off x="7019204" y="5155685"/>
                <a:ext cx="231281" cy="539600"/>
              </a:xfrm>
              <a:custGeom>
                <a:avLst/>
                <a:gdLst/>
                <a:ahLst/>
                <a:cxnLst/>
                <a:rect l="l" t="t" r="r" b="b"/>
                <a:pathLst>
                  <a:path w="231281" h="539600" fill="none">
                    <a:moveTo>
                      <a:pt x="0" y="0"/>
                    </a:moveTo>
                    <a:lnTo>
                      <a:pt x="0" y="539600"/>
                    </a:lnTo>
                  </a:path>
                  <a:path w="231281" h="539600" fill="none">
                    <a:moveTo>
                      <a:pt x="231281" y="0"/>
                    </a:moveTo>
                    <a:lnTo>
                      <a:pt x="231281" y="539600"/>
                    </a:lnTo>
                  </a:path>
                  <a:path w="231281" h="539600" fill="none">
                    <a:moveTo>
                      <a:pt x="0" y="0"/>
                    </a:moveTo>
                    <a:lnTo>
                      <a:pt x="231281" y="0"/>
                    </a:lnTo>
                  </a:path>
                  <a:path w="231281" h="539600" fill="none">
                    <a:moveTo>
                      <a:pt x="0" y="539600"/>
                    </a:moveTo>
                    <a:lnTo>
                      <a:pt x="231281" y="539600"/>
                    </a:lnTo>
                  </a:path>
                </a:pathLst>
              </a:custGeom>
              <a:solidFill>
                <a:srgbClr val="474D61"/>
              </a:solidFill>
              <a:ln w="7600" cap="flat">
                <a:solidFill>
                  <a:srgbClr val="9599A8"/>
                </a:solidFill>
                <a:bevel/>
              </a:ln>
            </p:spPr>
            <p:txBody>
              <a:bodyPr wrap="square" t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Title</a:t>
                </a:r>
              </a:p>
            </p:txBody>
          </p:sp>
          <p:sp>
            <p:nvSpPr>
              <p:cNvPr id="61" name="Text 535">
                <a:extLst>
                  <a:ext uri="{FF2B5EF4-FFF2-40B4-BE49-F238E27FC236}">
                    <a16:creationId xmlns:a16="http://schemas.microsoft.com/office/drawing/2014/main" id="{50E58375-0D50-DB33-89E2-CDBF0B776818}"/>
                  </a:ext>
                </a:extLst>
              </p:cNvPr>
              <p:cNvSpPr/>
              <p:nvPr/>
            </p:nvSpPr>
            <p:spPr>
              <a:xfrm>
                <a:off x="7250485" y="5155685"/>
                <a:ext cx="231281" cy="539600"/>
              </a:xfrm>
              <a:custGeom>
                <a:avLst/>
                <a:gdLst/>
                <a:ahLst/>
                <a:cxnLst/>
                <a:rect l="l" t="t" r="r" b="b"/>
                <a:pathLst>
                  <a:path w="231281" h="539600" fill="none">
                    <a:moveTo>
                      <a:pt x="0" y="0"/>
                    </a:moveTo>
                    <a:lnTo>
                      <a:pt x="0" y="539600"/>
                    </a:lnTo>
                  </a:path>
                  <a:path w="231281" h="539600" fill="none">
                    <a:moveTo>
                      <a:pt x="231281" y="0"/>
                    </a:moveTo>
                    <a:lnTo>
                      <a:pt x="231281" y="539600"/>
                    </a:lnTo>
                  </a:path>
                  <a:path w="231281" h="539600" fill="none">
                    <a:moveTo>
                      <a:pt x="0" y="0"/>
                    </a:moveTo>
                    <a:lnTo>
                      <a:pt x="231281" y="0"/>
                    </a:lnTo>
                  </a:path>
                  <a:path w="231281" h="539600" fill="none">
                    <a:moveTo>
                      <a:pt x="0" y="539600"/>
                    </a:moveTo>
                    <a:lnTo>
                      <a:pt x="231281" y="539600"/>
                    </a:lnTo>
                  </a:path>
                </a:pathLst>
              </a:custGeom>
              <a:solidFill>
                <a:srgbClr val="474D61"/>
              </a:solidFill>
              <a:ln w="7600" cap="flat">
                <a:solidFill>
                  <a:srgbClr val="9599A8"/>
                </a:solidFill>
                <a:bevel/>
              </a:ln>
            </p:spPr>
            <p:txBody>
              <a:bodyPr wrap="square" t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dirty="0">
                    <a:solidFill>
                      <a:srgbClr val="FFFFFF"/>
                    </a:solidFill>
                    <a:latin typeface="Comic Sans MS"/>
                  </a:rPr>
                  <a:t>Title</a:t>
                </a:r>
              </a:p>
            </p:txBody>
          </p:sp>
          <p:sp>
            <p:nvSpPr>
              <p:cNvPr id="62" name="Text 536">
                <a:extLst>
                  <a:ext uri="{FF2B5EF4-FFF2-40B4-BE49-F238E27FC236}">
                    <a16:creationId xmlns:a16="http://schemas.microsoft.com/office/drawing/2014/main" id="{3FC8F2E4-5406-13E6-5E56-E973AAC59289}"/>
                  </a:ext>
                </a:extLst>
              </p:cNvPr>
              <p:cNvSpPr/>
              <p:nvPr/>
            </p:nvSpPr>
            <p:spPr>
              <a:xfrm>
                <a:off x="7481765" y="5155685"/>
                <a:ext cx="231281" cy="539600"/>
              </a:xfrm>
              <a:custGeom>
                <a:avLst/>
                <a:gdLst/>
                <a:ahLst/>
                <a:cxnLst/>
                <a:rect l="l" t="t" r="r" b="b"/>
                <a:pathLst>
                  <a:path w="231281" h="539600" fill="none">
                    <a:moveTo>
                      <a:pt x="0" y="0"/>
                    </a:moveTo>
                    <a:lnTo>
                      <a:pt x="0" y="539600"/>
                    </a:lnTo>
                  </a:path>
                  <a:path w="231281" h="539600" fill="none">
                    <a:moveTo>
                      <a:pt x="231281" y="0"/>
                    </a:moveTo>
                    <a:lnTo>
                      <a:pt x="231281" y="539600"/>
                    </a:lnTo>
                  </a:path>
                  <a:path w="231281" h="539600" fill="none">
                    <a:moveTo>
                      <a:pt x="0" y="0"/>
                    </a:moveTo>
                    <a:lnTo>
                      <a:pt x="231281" y="0"/>
                    </a:lnTo>
                  </a:path>
                  <a:path w="231281" h="539600" fill="none">
                    <a:moveTo>
                      <a:pt x="0" y="539600"/>
                    </a:moveTo>
                    <a:lnTo>
                      <a:pt x="231281" y="539600"/>
                    </a:lnTo>
                  </a:path>
                </a:pathLst>
              </a:custGeom>
              <a:solidFill>
                <a:srgbClr val="474D61"/>
              </a:solidFill>
              <a:ln w="7600" cap="flat">
                <a:solidFill>
                  <a:srgbClr val="9599A8"/>
                </a:solidFill>
                <a:bevel/>
              </a:ln>
            </p:spPr>
            <p:txBody>
              <a:bodyPr wrap="square" t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Title</a:t>
                </a:r>
              </a:p>
            </p:txBody>
          </p:sp>
          <p:sp>
            <p:nvSpPr>
              <p:cNvPr id="63" name="Text 537">
                <a:extLst>
                  <a:ext uri="{FF2B5EF4-FFF2-40B4-BE49-F238E27FC236}">
                    <a16:creationId xmlns:a16="http://schemas.microsoft.com/office/drawing/2014/main" id="{F3493640-A036-64B1-AD65-8F4B0D4DC1B5}"/>
                  </a:ext>
                </a:extLst>
              </p:cNvPr>
              <p:cNvSpPr/>
              <p:nvPr/>
            </p:nvSpPr>
            <p:spPr>
              <a:xfrm>
                <a:off x="7713046" y="5155685"/>
                <a:ext cx="231281" cy="539600"/>
              </a:xfrm>
              <a:custGeom>
                <a:avLst/>
                <a:gdLst/>
                <a:ahLst/>
                <a:cxnLst/>
                <a:rect l="l" t="t" r="r" b="b"/>
                <a:pathLst>
                  <a:path w="231281" h="539600" fill="none">
                    <a:moveTo>
                      <a:pt x="0" y="0"/>
                    </a:moveTo>
                    <a:lnTo>
                      <a:pt x="0" y="539600"/>
                    </a:lnTo>
                  </a:path>
                  <a:path w="231281" h="539600" fill="none">
                    <a:moveTo>
                      <a:pt x="231281" y="0"/>
                    </a:moveTo>
                    <a:lnTo>
                      <a:pt x="231281" y="539600"/>
                    </a:lnTo>
                  </a:path>
                  <a:path w="231281" h="539600" fill="none">
                    <a:moveTo>
                      <a:pt x="0" y="0"/>
                    </a:moveTo>
                    <a:lnTo>
                      <a:pt x="231281" y="0"/>
                    </a:lnTo>
                  </a:path>
                  <a:path w="231281" h="539600" fill="none">
                    <a:moveTo>
                      <a:pt x="0" y="539600"/>
                    </a:moveTo>
                    <a:lnTo>
                      <a:pt x="231281" y="539600"/>
                    </a:lnTo>
                  </a:path>
                </a:pathLst>
              </a:custGeom>
              <a:solidFill>
                <a:srgbClr val="474D61"/>
              </a:solidFill>
              <a:ln w="7600" cap="flat">
                <a:solidFill>
                  <a:srgbClr val="9599A8"/>
                </a:solidFill>
                <a:bevel/>
              </a:ln>
            </p:spPr>
            <p:txBody>
              <a:bodyPr wrap="square" t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Title</a:t>
                </a:r>
              </a:p>
            </p:txBody>
          </p:sp>
          <p:sp>
            <p:nvSpPr>
              <p:cNvPr id="64" name="Text 538">
                <a:extLst>
                  <a:ext uri="{FF2B5EF4-FFF2-40B4-BE49-F238E27FC236}">
                    <a16:creationId xmlns:a16="http://schemas.microsoft.com/office/drawing/2014/main" id="{6FF2348C-F65D-8BE3-155F-3139BB6F230C}"/>
                  </a:ext>
                </a:extLst>
              </p:cNvPr>
              <p:cNvSpPr/>
              <p:nvPr/>
            </p:nvSpPr>
            <p:spPr>
              <a:xfrm>
                <a:off x="7944326" y="5155685"/>
                <a:ext cx="528514" cy="539600"/>
              </a:xfrm>
              <a:custGeom>
                <a:avLst/>
                <a:gdLst/>
                <a:ahLst/>
                <a:cxnLst/>
                <a:rect l="l" t="t" r="r" b="b"/>
                <a:pathLst>
                  <a:path w="231281" h="539600" fill="none">
                    <a:moveTo>
                      <a:pt x="0" y="0"/>
                    </a:moveTo>
                    <a:lnTo>
                      <a:pt x="0" y="539600"/>
                    </a:lnTo>
                  </a:path>
                  <a:path w="231281" h="539600" fill="none">
                    <a:moveTo>
                      <a:pt x="231281" y="0"/>
                    </a:moveTo>
                    <a:lnTo>
                      <a:pt x="231281" y="539600"/>
                    </a:lnTo>
                  </a:path>
                  <a:path w="231281" h="539600" fill="none">
                    <a:moveTo>
                      <a:pt x="0" y="0"/>
                    </a:moveTo>
                    <a:lnTo>
                      <a:pt x="231281" y="0"/>
                    </a:lnTo>
                  </a:path>
                  <a:path w="231281" h="539600" fill="none">
                    <a:moveTo>
                      <a:pt x="0" y="539600"/>
                    </a:moveTo>
                    <a:lnTo>
                      <a:pt x="231281" y="539600"/>
                    </a:lnTo>
                  </a:path>
                </a:pathLst>
              </a:custGeom>
              <a:solidFill>
                <a:srgbClr val="474D61"/>
              </a:solidFill>
              <a:ln w="7600" cap="flat">
                <a:solidFill>
                  <a:srgbClr val="9599A8"/>
                </a:solidFill>
                <a:bevel/>
              </a:ln>
            </p:spPr>
            <p:txBody>
              <a:bodyPr wrap="square" t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sz="760" b="1">
                    <a:solidFill>
                      <a:srgbClr val="FFFFFF"/>
                    </a:solidFill>
                    <a:latin typeface="Comic Sans MS"/>
                  </a:rPr>
                  <a:t>Title</a:t>
                </a:r>
              </a:p>
            </p:txBody>
          </p:sp>
          <p:sp>
            <p:nvSpPr>
              <p:cNvPr id="65" name="Text 539">
                <a:extLst>
                  <a:ext uri="{FF2B5EF4-FFF2-40B4-BE49-F238E27FC236}">
                    <a16:creationId xmlns:a16="http://schemas.microsoft.com/office/drawing/2014/main" id="{3A03ED9B-9BE1-122F-1D90-04DA4D1D0342}"/>
                  </a:ext>
                </a:extLst>
              </p:cNvPr>
              <p:cNvSpPr/>
              <p:nvPr/>
            </p:nvSpPr>
            <p:spPr>
              <a:xfrm>
                <a:off x="7019204" y="56952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66" name="Text 540">
                <a:extLst>
                  <a:ext uri="{FF2B5EF4-FFF2-40B4-BE49-F238E27FC236}">
                    <a16:creationId xmlns:a16="http://schemas.microsoft.com/office/drawing/2014/main" id="{D613AABF-B2EA-B304-8F43-3F0AB0A91AE9}"/>
                  </a:ext>
                </a:extLst>
              </p:cNvPr>
              <p:cNvSpPr/>
              <p:nvPr/>
            </p:nvSpPr>
            <p:spPr>
              <a:xfrm>
                <a:off x="7250485" y="56952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67" name="Text 541">
                <a:extLst>
                  <a:ext uri="{FF2B5EF4-FFF2-40B4-BE49-F238E27FC236}">
                    <a16:creationId xmlns:a16="http://schemas.microsoft.com/office/drawing/2014/main" id="{C2329D00-2703-C08B-982E-B7DC9CBE8A32}"/>
                  </a:ext>
                </a:extLst>
              </p:cNvPr>
              <p:cNvSpPr/>
              <p:nvPr/>
            </p:nvSpPr>
            <p:spPr>
              <a:xfrm>
                <a:off x="7481765" y="56952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68" name="Text 542">
                <a:extLst>
                  <a:ext uri="{FF2B5EF4-FFF2-40B4-BE49-F238E27FC236}">
                    <a16:creationId xmlns:a16="http://schemas.microsoft.com/office/drawing/2014/main" id="{7ED74FB8-2215-DA17-432C-E70F7B941EC1}"/>
                  </a:ext>
                </a:extLst>
              </p:cNvPr>
              <p:cNvSpPr/>
              <p:nvPr/>
            </p:nvSpPr>
            <p:spPr>
              <a:xfrm>
                <a:off x="7713046" y="56952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69" name="Text 543">
                <a:extLst>
                  <a:ext uri="{FF2B5EF4-FFF2-40B4-BE49-F238E27FC236}">
                    <a16:creationId xmlns:a16="http://schemas.microsoft.com/office/drawing/2014/main" id="{15F6B367-B3F7-D460-17E5-27F55029AC39}"/>
                  </a:ext>
                </a:extLst>
              </p:cNvPr>
              <p:cNvSpPr/>
              <p:nvPr/>
            </p:nvSpPr>
            <p:spPr>
              <a:xfrm>
                <a:off x="7944327" y="56952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0" name="Text 544">
                <a:extLst>
                  <a:ext uri="{FF2B5EF4-FFF2-40B4-BE49-F238E27FC236}">
                    <a16:creationId xmlns:a16="http://schemas.microsoft.com/office/drawing/2014/main" id="{C55ACD0F-B665-F861-1177-027E5472E1D4}"/>
                  </a:ext>
                </a:extLst>
              </p:cNvPr>
              <p:cNvSpPr/>
              <p:nvPr/>
            </p:nvSpPr>
            <p:spPr>
              <a:xfrm>
                <a:off x="7019204" y="59004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1" name="Text 545">
                <a:extLst>
                  <a:ext uri="{FF2B5EF4-FFF2-40B4-BE49-F238E27FC236}">
                    <a16:creationId xmlns:a16="http://schemas.microsoft.com/office/drawing/2014/main" id="{4E2FFBD5-C508-C94D-5C76-3CD8C2195326}"/>
                  </a:ext>
                </a:extLst>
              </p:cNvPr>
              <p:cNvSpPr/>
              <p:nvPr/>
            </p:nvSpPr>
            <p:spPr>
              <a:xfrm>
                <a:off x="7250485" y="59004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2" name="Text 546">
                <a:extLst>
                  <a:ext uri="{FF2B5EF4-FFF2-40B4-BE49-F238E27FC236}">
                    <a16:creationId xmlns:a16="http://schemas.microsoft.com/office/drawing/2014/main" id="{48DC8802-59FC-9466-4387-25FC3973DA9F}"/>
                  </a:ext>
                </a:extLst>
              </p:cNvPr>
              <p:cNvSpPr/>
              <p:nvPr/>
            </p:nvSpPr>
            <p:spPr>
              <a:xfrm>
                <a:off x="7481765" y="59004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3" name="Text 547">
                <a:extLst>
                  <a:ext uri="{FF2B5EF4-FFF2-40B4-BE49-F238E27FC236}">
                    <a16:creationId xmlns:a16="http://schemas.microsoft.com/office/drawing/2014/main" id="{1BD2540A-8929-F671-F399-8A76498220CB}"/>
                  </a:ext>
                </a:extLst>
              </p:cNvPr>
              <p:cNvSpPr/>
              <p:nvPr/>
            </p:nvSpPr>
            <p:spPr>
              <a:xfrm>
                <a:off x="7713046" y="59004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4" name="Text 548">
                <a:extLst>
                  <a:ext uri="{FF2B5EF4-FFF2-40B4-BE49-F238E27FC236}">
                    <a16:creationId xmlns:a16="http://schemas.microsoft.com/office/drawing/2014/main" id="{FDA841CD-0CC3-D1A4-9F3E-41F803F529E6}"/>
                  </a:ext>
                </a:extLst>
              </p:cNvPr>
              <p:cNvSpPr/>
              <p:nvPr/>
            </p:nvSpPr>
            <p:spPr>
              <a:xfrm>
                <a:off x="7944326" y="5900484"/>
                <a:ext cx="518853" cy="205201"/>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5" name="Text 549">
                <a:extLst>
                  <a:ext uri="{FF2B5EF4-FFF2-40B4-BE49-F238E27FC236}">
                    <a16:creationId xmlns:a16="http://schemas.microsoft.com/office/drawing/2014/main" id="{90715DE5-FC77-B99A-BFD5-53ABDA9CE319}"/>
                  </a:ext>
                </a:extLst>
              </p:cNvPr>
              <p:cNvSpPr/>
              <p:nvPr/>
            </p:nvSpPr>
            <p:spPr>
              <a:xfrm>
                <a:off x="7944327" y="61056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6" name="Text 550">
                <a:extLst>
                  <a:ext uri="{FF2B5EF4-FFF2-40B4-BE49-F238E27FC236}">
                    <a16:creationId xmlns:a16="http://schemas.microsoft.com/office/drawing/2014/main" id="{078B1FF8-6C7D-5F2E-0DB7-E865ADE803C4}"/>
                  </a:ext>
                </a:extLst>
              </p:cNvPr>
              <p:cNvSpPr/>
              <p:nvPr/>
            </p:nvSpPr>
            <p:spPr>
              <a:xfrm>
                <a:off x="7713046" y="61056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7" name="Text 551">
                <a:extLst>
                  <a:ext uri="{FF2B5EF4-FFF2-40B4-BE49-F238E27FC236}">
                    <a16:creationId xmlns:a16="http://schemas.microsoft.com/office/drawing/2014/main" id="{DDC40326-D5DF-4713-0AD2-AFCC253BC48D}"/>
                  </a:ext>
                </a:extLst>
              </p:cNvPr>
              <p:cNvSpPr/>
              <p:nvPr/>
            </p:nvSpPr>
            <p:spPr>
              <a:xfrm>
                <a:off x="7481765" y="61056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8" name="Text 552">
                <a:extLst>
                  <a:ext uri="{FF2B5EF4-FFF2-40B4-BE49-F238E27FC236}">
                    <a16:creationId xmlns:a16="http://schemas.microsoft.com/office/drawing/2014/main" id="{67D3260C-4E02-E031-FC0C-C29ABD6EF448}"/>
                  </a:ext>
                </a:extLst>
              </p:cNvPr>
              <p:cNvSpPr/>
              <p:nvPr/>
            </p:nvSpPr>
            <p:spPr>
              <a:xfrm>
                <a:off x="7250485" y="61056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sp>
            <p:nvSpPr>
              <p:cNvPr id="79" name="Text 553">
                <a:extLst>
                  <a:ext uri="{FF2B5EF4-FFF2-40B4-BE49-F238E27FC236}">
                    <a16:creationId xmlns:a16="http://schemas.microsoft.com/office/drawing/2014/main" id="{C8A8E96E-345C-A256-8E9D-6D16505C96ED}"/>
                  </a:ext>
                </a:extLst>
              </p:cNvPr>
              <p:cNvSpPr/>
              <p:nvPr/>
            </p:nvSpPr>
            <p:spPr>
              <a:xfrm>
                <a:off x="7019204" y="6105685"/>
                <a:ext cx="231281" cy="205200"/>
              </a:xfrm>
              <a:custGeom>
                <a:avLst/>
                <a:gdLst/>
                <a:ahLst/>
                <a:cxnLst/>
                <a:rect l="l" t="t" r="r" b="b"/>
                <a:pathLst>
                  <a:path w="231281" h="205200" fill="none">
                    <a:moveTo>
                      <a:pt x="0" y="0"/>
                    </a:moveTo>
                    <a:lnTo>
                      <a:pt x="0" y="205200"/>
                    </a:lnTo>
                  </a:path>
                  <a:path w="231281" h="205200" fill="none">
                    <a:moveTo>
                      <a:pt x="231281" y="0"/>
                    </a:moveTo>
                    <a:lnTo>
                      <a:pt x="231281" y="205200"/>
                    </a:lnTo>
                  </a:path>
                  <a:path w="231281" h="205200" fill="none">
                    <a:moveTo>
                      <a:pt x="0" y="0"/>
                    </a:moveTo>
                    <a:lnTo>
                      <a:pt x="231281" y="0"/>
                    </a:lnTo>
                  </a:path>
                  <a:path w="231281" h="205200" fill="none">
                    <a:moveTo>
                      <a:pt x="0" y="205200"/>
                    </a:moveTo>
                    <a:lnTo>
                      <a:pt x="231281" y="205200"/>
                    </a:lnTo>
                  </a:path>
                </a:pathLst>
              </a:custGeom>
              <a:solidFill>
                <a:srgbClr val="FFFFFF"/>
              </a:solidFill>
              <a:ln w="7600" cap="flat">
                <a:solidFill>
                  <a:srgbClr val="9599A8"/>
                </a:solidFill>
                <a:bevel/>
              </a:ln>
            </p:spPr>
            <p:txBody>
              <a:bodyPr/>
              <a:lstStyle/>
              <a:p>
                <a:endParaRPr lang="en-US" b="1"/>
              </a:p>
            </p:txBody>
          </p:sp>
        </p:grpSp>
        <p:sp>
          <p:nvSpPr>
            <p:cNvPr id="54" name="Text 554">
              <a:extLst>
                <a:ext uri="{FF2B5EF4-FFF2-40B4-BE49-F238E27FC236}">
                  <a16:creationId xmlns:a16="http://schemas.microsoft.com/office/drawing/2014/main" id="{099E0E66-57EE-F72C-21DD-D24F2020AB6E}"/>
                </a:ext>
              </a:extLst>
            </p:cNvPr>
            <p:cNvSpPr txBox="1"/>
            <p:nvPr/>
          </p:nvSpPr>
          <p:spPr>
            <a:xfrm>
              <a:off x="7019204" y="5633917"/>
              <a:ext cx="1406000" cy="350737"/>
            </a:xfrm>
            <a:prstGeom prst="rect">
              <a:avLst/>
            </a:pr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sz="760" b="1" dirty="0">
                  <a:solidFill>
                    <a:srgbClr val="404557"/>
                  </a:solidFill>
                  <a:latin typeface="Comic Sans MS"/>
                </a:rPr>
                <a:t>Population database of Egypt</a:t>
              </a:r>
            </a:p>
          </p:txBody>
        </p:sp>
        <p:sp>
          <p:nvSpPr>
            <p:cNvPr id="55" name="Text 555">
              <a:extLst>
                <a:ext uri="{FF2B5EF4-FFF2-40B4-BE49-F238E27FC236}">
                  <a16:creationId xmlns:a16="http://schemas.microsoft.com/office/drawing/2014/main" id="{FC10658D-B8D0-03F0-9F0D-CFE4FACFC86F}"/>
                </a:ext>
              </a:extLst>
            </p:cNvPr>
            <p:cNvSpPr txBox="1"/>
            <p:nvPr/>
          </p:nvSpPr>
          <p:spPr>
            <a:xfrm>
              <a:off x="7167404" y="5847285"/>
              <a:ext cx="858800" cy="288800"/>
            </a:xfrm>
            <a:prstGeom prst="rect">
              <a:avLst/>
            </a:pr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sz="760" b="1">
                  <a:solidFill>
                    <a:srgbClr val="404557"/>
                  </a:solidFill>
                  <a:latin typeface="Comic Sans MS"/>
                </a:rPr>
                <a:t>ground heights</a:t>
              </a:r>
            </a:p>
          </p:txBody>
        </p:sp>
        <p:sp>
          <p:nvSpPr>
            <p:cNvPr id="56" name="Text 556">
              <a:extLst>
                <a:ext uri="{FF2B5EF4-FFF2-40B4-BE49-F238E27FC236}">
                  <a16:creationId xmlns:a16="http://schemas.microsoft.com/office/drawing/2014/main" id="{2E5DBD77-002C-0E72-BA98-88F2D4485FE6}"/>
                </a:ext>
              </a:extLst>
            </p:cNvPr>
            <p:cNvSpPr txBox="1"/>
            <p:nvPr/>
          </p:nvSpPr>
          <p:spPr>
            <a:xfrm>
              <a:off x="7019204" y="6166485"/>
              <a:ext cx="1550400" cy="144400"/>
            </a:xfrm>
            <a:prstGeom prst="rect">
              <a:avLst/>
            </a:pr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sz="760" b="1" dirty="0">
                  <a:solidFill>
                    <a:srgbClr val="404557"/>
                  </a:solidFill>
                  <a:latin typeface="Comic Sans MS"/>
                </a:rPr>
                <a:t>Elements of weather conditions </a:t>
              </a:r>
            </a:p>
          </p:txBody>
        </p:sp>
        <p:sp>
          <p:nvSpPr>
            <p:cNvPr id="57" name="Relationship">
              <a:extLst>
                <a:ext uri="{FF2B5EF4-FFF2-40B4-BE49-F238E27FC236}">
                  <a16:creationId xmlns:a16="http://schemas.microsoft.com/office/drawing/2014/main" id="{AAC58DCC-5980-0C09-6E7B-570D0B422A9C}"/>
                </a:ext>
              </a:extLst>
            </p:cNvPr>
            <p:cNvSpPr/>
            <p:nvPr/>
          </p:nvSpPr>
          <p:spPr>
            <a:xfrm>
              <a:off x="6958400" y="3305382"/>
              <a:ext cx="0" cy="1189118"/>
            </a:xfrm>
            <a:custGeom>
              <a:avLst/>
              <a:gdLst/>
              <a:ahLst/>
              <a:cxnLst/>
              <a:rect l="0" t="0" r="0" b="0"/>
              <a:pathLst>
                <a:path h="1189118" fill="none">
                  <a:moveTo>
                    <a:pt x="0" y="0"/>
                  </a:moveTo>
                  <a:lnTo>
                    <a:pt x="0" y="-239831"/>
                  </a:lnTo>
                  <a:cubicBezTo>
                    <a:pt x="0" y="-271542"/>
                    <a:pt x="25737" y="-297279"/>
                    <a:pt x="57449" y="-297279"/>
                  </a:cubicBezTo>
                  <a:lnTo>
                    <a:pt x="231355" y="-297279"/>
                  </a:lnTo>
                  <a:cubicBezTo>
                    <a:pt x="263067" y="-297279"/>
                    <a:pt x="288804" y="-323017"/>
                    <a:pt x="288804" y="-354728"/>
                  </a:cubicBezTo>
                  <a:lnTo>
                    <a:pt x="288804" y="-834390"/>
                  </a:lnTo>
                  <a:cubicBezTo>
                    <a:pt x="288804" y="-866101"/>
                    <a:pt x="263067" y="-891838"/>
                    <a:pt x="231355" y="-891838"/>
                  </a:cubicBezTo>
                  <a:lnTo>
                    <a:pt x="201853" y="-891838"/>
                  </a:lnTo>
                  <a:cubicBezTo>
                    <a:pt x="170141" y="-891838"/>
                    <a:pt x="144404" y="-917575"/>
                    <a:pt x="144404" y="-949287"/>
                  </a:cubicBezTo>
                  <a:lnTo>
                    <a:pt x="144404" y="-1057349"/>
                  </a:lnTo>
                  <a:cubicBezTo>
                    <a:pt x="144404" y="-1089061"/>
                    <a:pt x="118667" y="-1114798"/>
                    <a:pt x="86955" y="-1114798"/>
                  </a:cubicBezTo>
                  <a:lnTo>
                    <a:pt x="37160" y="-1114798"/>
                  </a:lnTo>
                  <a:cubicBezTo>
                    <a:pt x="16648" y="-1114798"/>
                    <a:pt x="0" y="-1131446"/>
                    <a:pt x="0" y="-1151958"/>
                  </a:cubicBezTo>
                  <a:lnTo>
                    <a:pt x="0" y="-1189118"/>
                  </a:lnTo>
                </a:path>
              </a:pathLst>
            </a:custGeom>
            <a:noFill/>
            <a:ln w="7600" cap="flat">
              <a:solidFill>
                <a:srgbClr val="474D61"/>
              </a:solidFill>
              <a:bevel/>
              <a:tailEnd type="triangle" w="med" len="med"/>
            </a:ln>
          </p:spPr>
          <p:txBody>
            <a:bodyPr/>
            <a:lstStyle/>
            <a:p>
              <a:endParaRPr lang="en-US" b="1"/>
            </a:p>
          </p:txBody>
        </p:sp>
        <p:sp>
          <p:nvSpPr>
            <p:cNvPr id="58" name="ConnectLine">
              <a:extLst>
                <a:ext uri="{FF2B5EF4-FFF2-40B4-BE49-F238E27FC236}">
                  <a16:creationId xmlns:a16="http://schemas.microsoft.com/office/drawing/2014/main" id="{98075F98-1C5E-1DDE-6299-E7FB536E5853}"/>
                </a:ext>
              </a:extLst>
            </p:cNvPr>
            <p:cNvSpPr/>
            <p:nvPr/>
          </p:nvSpPr>
          <p:spPr>
            <a:xfrm>
              <a:off x="7148400" y="915464"/>
              <a:ext cx="190000" cy="1200800"/>
            </a:xfrm>
            <a:custGeom>
              <a:avLst/>
              <a:gdLst/>
              <a:ahLst/>
              <a:cxnLst/>
              <a:rect l="0" t="0" r="0" b="0"/>
              <a:pathLst>
                <a:path w="190000" h="1200800" fill="none">
                  <a:moveTo>
                    <a:pt x="0" y="0"/>
                  </a:moveTo>
                  <a:lnTo>
                    <a:pt x="186199" y="0"/>
                  </a:lnTo>
                  <a:cubicBezTo>
                    <a:pt x="217910" y="0"/>
                    <a:pt x="243648" y="25737"/>
                    <a:pt x="243648" y="57449"/>
                  </a:cubicBezTo>
                  <a:lnTo>
                    <a:pt x="243648" y="516951"/>
                  </a:lnTo>
                  <a:cubicBezTo>
                    <a:pt x="243648" y="538050"/>
                    <a:pt x="226524" y="555173"/>
                    <a:pt x="205426" y="555173"/>
                  </a:cubicBezTo>
                  <a:lnTo>
                    <a:pt x="205426" y="555173"/>
                  </a:lnTo>
                  <a:cubicBezTo>
                    <a:pt x="184327" y="555173"/>
                    <a:pt x="167204" y="572297"/>
                    <a:pt x="167204" y="593395"/>
                  </a:cubicBezTo>
                  <a:lnTo>
                    <a:pt x="167204" y="767471"/>
                  </a:lnTo>
                  <a:cubicBezTo>
                    <a:pt x="167204" y="788570"/>
                    <a:pt x="150080" y="805693"/>
                    <a:pt x="128982" y="805693"/>
                  </a:cubicBezTo>
                  <a:lnTo>
                    <a:pt x="-45374" y="805693"/>
                  </a:lnTo>
                  <a:cubicBezTo>
                    <a:pt x="-66473" y="805693"/>
                    <a:pt x="-83596" y="822817"/>
                    <a:pt x="-83596" y="843915"/>
                  </a:cubicBezTo>
                  <a:lnTo>
                    <a:pt x="-83596" y="1063801"/>
                  </a:lnTo>
                  <a:cubicBezTo>
                    <a:pt x="-83596" y="1084900"/>
                    <a:pt x="-100720" y="1102023"/>
                    <a:pt x="-121818" y="1102023"/>
                  </a:cubicBezTo>
                  <a:lnTo>
                    <a:pt x="-151778" y="1102023"/>
                  </a:lnTo>
                  <a:cubicBezTo>
                    <a:pt x="-172877" y="1102023"/>
                    <a:pt x="-190000" y="1119147"/>
                    <a:pt x="-190000" y="1140245"/>
                  </a:cubicBezTo>
                  <a:lnTo>
                    <a:pt x="-190000" y="1200800"/>
                  </a:lnTo>
                </a:path>
              </a:pathLst>
            </a:custGeom>
            <a:noFill/>
            <a:ln w="7600" cap="flat">
              <a:solidFill>
                <a:srgbClr val="474D61"/>
              </a:solidFill>
              <a:bevel/>
              <a:tailEnd type="triangle" w="med" len="med"/>
            </a:ln>
          </p:spPr>
          <p:txBody>
            <a:bodyPr/>
            <a:lstStyle/>
            <a:p>
              <a:endParaRPr lang="en-US" b="1"/>
            </a:p>
          </p:txBody>
        </p:sp>
        <p:sp>
          <p:nvSpPr>
            <p:cNvPr id="59" name="Text 557">
              <a:extLst>
                <a:ext uri="{FF2B5EF4-FFF2-40B4-BE49-F238E27FC236}">
                  <a16:creationId xmlns:a16="http://schemas.microsoft.com/office/drawing/2014/main" id="{4398F30B-8EC8-B09D-22E0-A74CD76E6F0E}"/>
                </a:ext>
              </a:extLst>
            </p:cNvPr>
            <p:cNvSpPr txBox="1"/>
            <p:nvPr/>
          </p:nvSpPr>
          <p:spPr>
            <a:xfrm>
              <a:off x="2618800" y="-212521"/>
              <a:ext cx="3683826" cy="470234"/>
            </a:xfrm>
            <a:prstGeom prst="rect">
              <a:avLst/>
            </a:prstGeom>
          </p:spPr>
          <p:style>
            <a:lnRef idx="2">
              <a:schemeClr val="accent2"/>
            </a:lnRef>
            <a:fillRef idx="1">
              <a:schemeClr val="lt1"/>
            </a:fillRef>
            <a:effectRef idx="0">
              <a:schemeClr val="accent2"/>
            </a:effectRef>
            <a:fontRef idx="minor">
              <a:schemeClr val="dk1"/>
            </a:fontRef>
          </p:style>
          <p:txBody>
            <a:bodyPr wrap="square" lIns="0" r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sz="2432" b="1" dirty="0">
                  <a:solidFill>
                    <a:sysClr val="windowText" lastClr="000000"/>
                  </a:solidFill>
                  <a:latin typeface="Calibri"/>
                </a:rPr>
                <a:t>Early Warning System</a:t>
              </a:r>
              <a:endParaRPr sz="2432" b="1" dirty="0">
                <a:solidFill>
                  <a:sysClr val="windowText" lastClr="000000"/>
                </a:solidFill>
                <a:latin typeface="Calibri"/>
              </a:endParaRPr>
            </a:p>
          </p:txBody>
        </p:sp>
      </p:grpSp>
    </p:spTree>
    <p:extLst>
      <p:ext uri="{BB962C8B-B14F-4D97-AF65-F5344CB8AC3E}">
        <p14:creationId xmlns:p14="http://schemas.microsoft.com/office/powerpoint/2010/main" val="77671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B0FF-F48D-AE27-01C6-98B561E996EA}"/>
              </a:ext>
            </a:extLst>
          </p:cNvPr>
          <p:cNvSpPr txBox="1"/>
          <p:nvPr/>
        </p:nvSpPr>
        <p:spPr>
          <a:xfrm>
            <a:off x="784412" y="843195"/>
            <a:ext cx="10623176" cy="4537524"/>
          </a:xfrm>
          <a:prstGeom prst="rect">
            <a:avLst/>
          </a:prstGeom>
          <a:noFill/>
        </p:spPr>
        <p:txBody>
          <a:bodyPr wrap="square">
            <a:spAutoFit/>
          </a:bodyPr>
          <a:lstStyle/>
          <a:p>
            <a:pPr algn="just">
              <a:lnSpc>
                <a:spcPct val="150000"/>
              </a:lnSpc>
            </a:pPr>
            <a:r>
              <a:rPr lang="en-US" sz="2800" dirty="0">
                <a:latin typeface="+mj-lt"/>
                <a:ea typeface="+mj-ea"/>
                <a:cs typeface="+mj-cs"/>
              </a:rPr>
              <a:t>Through the results, coordination is made with the rest of the agency’s departments to develop general policies on air quality by focusing inspection and follow-up campaigns on pollution sources and identifying the causes of problems to take the necessary measures to adjust the companies’ conditions and carry out maintenance with a more modern system that complies with the limits of the law.</a:t>
            </a:r>
          </a:p>
        </p:txBody>
      </p:sp>
    </p:spTree>
    <p:extLst>
      <p:ext uri="{BB962C8B-B14F-4D97-AF65-F5344CB8AC3E}">
        <p14:creationId xmlns:p14="http://schemas.microsoft.com/office/powerpoint/2010/main" val="353319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9A0DAB-C77E-570B-6A4C-C0399E2F00D5}"/>
              </a:ext>
            </a:extLst>
          </p:cNvPr>
          <p:cNvSpPr/>
          <p:nvPr/>
        </p:nvSpPr>
        <p:spPr>
          <a:xfrm>
            <a:off x="941294" y="458143"/>
            <a:ext cx="4093493" cy="659540"/>
          </a:xfrm>
          <a:prstGeom prst="rect">
            <a:avLst/>
          </a:prstGeom>
        </p:spPr>
        <p:txBody>
          <a:bodyPr wrap="none">
            <a:spAutoFit/>
          </a:bodyPr>
          <a:lstStyle/>
          <a:p>
            <a:pPr marL="45720" indent="0">
              <a:lnSpc>
                <a:spcPct val="150000"/>
              </a:lnSpc>
              <a:buNone/>
            </a:pPr>
            <a:r>
              <a:rPr lang="en-GB" sz="2800" b="1" u="sng" dirty="0">
                <a:solidFill>
                  <a:schemeClr val="accent1">
                    <a:lumMod val="75000"/>
                  </a:schemeClr>
                </a:solidFill>
              </a:rPr>
              <a:t>4- Air Dispersion Model</a:t>
            </a:r>
          </a:p>
        </p:txBody>
      </p:sp>
      <p:sp>
        <p:nvSpPr>
          <p:cNvPr id="6" name="TextBox 5">
            <a:extLst>
              <a:ext uri="{FF2B5EF4-FFF2-40B4-BE49-F238E27FC236}">
                <a16:creationId xmlns:a16="http://schemas.microsoft.com/office/drawing/2014/main" id="{20B6C21F-2BA6-CFC4-18B8-7957AF33C56C}"/>
              </a:ext>
            </a:extLst>
          </p:cNvPr>
          <p:cNvSpPr txBox="1"/>
          <p:nvPr/>
        </p:nvSpPr>
        <p:spPr>
          <a:xfrm>
            <a:off x="941294" y="1413153"/>
            <a:ext cx="9789458" cy="3348481"/>
          </a:xfrm>
          <a:prstGeom prst="rect">
            <a:avLst/>
          </a:prstGeom>
          <a:noFill/>
        </p:spPr>
        <p:txBody>
          <a:bodyPr wrap="square">
            <a:spAutoFit/>
          </a:bodyPr>
          <a:lstStyle>
            <a:defPPr>
              <a:defRPr lang="en-US"/>
            </a:defPPr>
            <a:lvl1pPr>
              <a:lnSpc>
                <a:spcPct val="150000"/>
              </a:lnSpc>
              <a:defRPr sz="2400" b="1">
                <a:latin typeface="+mj-lt"/>
                <a:ea typeface="+mj-ea"/>
                <a:cs typeface="+mj-cs"/>
              </a:defRPr>
            </a:lvl1pPr>
          </a:lstStyle>
          <a:p>
            <a:pPr algn="just"/>
            <a:r>
              <a:rPr lang="en-US" b="0" dirty="0"/>
              <a:t>An *Air Dispersion Model* is a mathematical simulation used to predict how pollutants disperse in the atmosphere. These models estimate the concentration of pollutants at various locations downwind of a source, such as a factory or vehicle emissions, based on inputs like emission rates, meteorological conditions (wind speed, direction, atmospheric stability), and terrain features.</a:t>
            </a:r>
          </a:p>
        </p:txBody>
      </p:sp>
    </p:spTree>
    <p:extLst>
      <p:ext uri="{BB962C8B-B14F-4D97-AF65-F5344CB8AC3E}">
        <p14:creationId xmlns:p14="http://schemas.microsoft.com/office/powerpoint/2010/main" val="371876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7C6CD-5A3B-9AFF-EAC6-49F1A02938E1}"/>
              </a:ext>
            </a:extLst>
          </p:cNvPr>
          <p:cNvPicPr>
            <a:picLocks noChangeAspect="1"/>
          </p:cNvPicPr>
          <p:nvPr/>
        </p:nvPicPr>
        <p:blipFill>
          <a:blip r:embed="rId2"/>
          <a:stretch>
            <a:fillRect/>
          </a:stretch>
        </p:blipFill>
        <p:spPr>
          <a:xfrm>
            <a:off x="497541" y="268941"/>
            <a:ext cx="11066930" cy="6239435"/>
          </a:xfrm>
          <a:prstGeom prst="rect">
            <a:avLst/>
          </a:prstGeom>
        </p:spPr>
      </p:pic>
    </p:spTree>
    <p:extLst>
      <p:ext uri="{BB962C8B-B14F-4D97-AF65-F5344CB8AC3E}">
        <p14:creationId xmlns:p14="http://schemas.microsoft.com/office/powerpoint/2010/main" val="23763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FEDC3A-32D4-4795-9526-BA7A47819242}"/>
              </a:ext>
            </a:extLst>
          </p:cNvPr>
          <p:cNvSpPr txBox="1">
            <a:spLocks/>
          </p:cNvSpPr>
          <p:nvPr/>
        </p:nvSpPr>
        <p:spPr>
          <a:xfrm>
            <a:off x="3165231" y="98474"/>
            <a:ext cx="6425632" cy="1223889"/>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150000"/>
              </a:lnSpc>
              <a:spcBef>
                <a:spcPct val="0"/>
              </a:spcBef>
              <a:buClr>
                <a:schemeClr val="accent6">
                  <a:lumMod val="75000"/>
                </a:schemeClr>
              </a:buClr>
              <a:buSzPct val="128000"/>
              <a:buFont typeface="Georgia" pitchFamily="18" charset="0"/>
              <a:buNone/>
              <a:defRPr sz="32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200000"/>
              </a:lnSpc>
            </a:pPr>
            <a:r>
              <a:rPr lang="en-IN" dirty="0"/>
              <a:t>2- Monitoring of </a:t>
            </a:r>
            <a:r>
              <a:rPr lang="en-GB" dirty="0"/>
              <a:t>hot spots</a:t>
            </a:r>
            <a:endParaRPr lang="en-US" dirty="0"/>
          </a:p>
        </p:txBody>
      </p:sp>
      <p:sp>
        <p:nvSpPr>
          <p:cNvPr id="8" name="TextBox 7">
            <a:extLst>
              <a:ext uri="{FF2B5EF4-FFF2-40B4-BE49-F238E27FC236}">
                <a16:creationId xmlns:a16="http://schemas.microsoft.com/office/drawing/2014/main" id="{78305F7F-4BBB-4648-9D55-0735F443DBE1}"/>
              </a:ext>
            </a:extLst>
          </p:cNvPr>
          <p:cNvSpPr txBox="1"/>
          <p:nvPr/>
        </p:nvSpPr>
        <p:spPr>
          <a:xfrm>
            <a:off x="383759" y="1458643"/>
            <a:ext cx="9680089" cy="52322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dirty="0">
                <a:latin typeface="+mj-lt"/>
              </a:rPr>
              <a:t>Using satellite image to monitor different </a:t>
            </a:r>
            <a:r>
              <a:rPr lang="en-GB" sz="2800" b="1" dirty="0">
                <a:latin typeface="+mj-lt"/>
              </a:rPr>
              <a:t>hot spots</a:t>
            </a:r>
            <a:r>
              <a:rPr lang="en-US" sz="2800" b="1" dirty="0">
                <a:latin typeface="+mj-lt"/>
              </a:rPr>
              <a:t> </a:t>
            </a:r>
          </a:p>
        </p:txBody>
      </p:sp>
      <p:sp>
        <p:nvSpPr>
          <p:cNvPr id="2" name="TextBox 1">
            <a:extLst>
              <a:ext uri="{FF2B5EF4-FFF2-40B4-BE49-F238E27FC236}">
                <a16:creationId xmlns:a16="http://schemas.microsoft.com/office/drawing/2014/main" id="{711EC936-280D-4E7A-6242-78117693F844}"/>
              </a:ext>
            </a:extLst>
          </p:cNvPr>
          <p:cNvSpPr txBox="1"/>
          <p:nvPr/>
        </p:nvSpPr>
        <p:spPr>
          <a:xfrm>
            <a:off x="266194" y="2366683"/>
            <a:ext cx="6367687" cy="1552348"/>
          </a:xfrm>
          <a:prstGeom prst="rect">
            <a:avLst/>
          </a:prstGeom>
          <a:noFill/>
        </p:spPr>
        <p:txBody>
          <a:bodyPr wrap="square">
            <a:spAutoFit/>
          </a:bodyPr>
          <a:lstStyle/>
          <a:p>
            <a:pPr algn="just">
              <a:lnSpc>
                <a:spcPct val="150000"/>
              </a:lnSpc>
            </a:pPr>
            <a:r>
              <a:rPr lang="en-US" sz="2200" b="1" dirty="0">
                <a:latin typeface="+mj-lt"/>
                <a:ea typeface="+mj-ea"/>
                <a:cs typeface="+mj-cs"/>
              </a:rPr>
              <a:t>NASA follow burning points through three satellites around the world, each passing through the Middle East once every 12 hours</a:t>
            </a:r>
            <a:r>
              <a:rPr lang="ar-SA" sz="2200" b="1" dirty="0">
                <a:latin typeface="+mj-lt"/>
                <a:ea typeface="+mj-ea"/>
                <a:cs typeface="+mj-cs"/>
              </a:rPr>
              <a:t>.</a:t>
            </a:r>
            <a:endParaRPr lang="en-US" sz="2200" b="1" dirty="0">
              <a:latin typeface="+mj-lt"/>
              <a:ea typeface="+mj-ea"/>
              <a:cs typeface="+mj-cs"/>
            </a:endParaRPr>
          </a:p>
        </p:txBody>
      </p:sp>
      <p:sp>
        <p:nvSpPr>
          <p:cNvPr id="4" name="TextBox 3">
            <a:extLst>
              <a:ext uri="{FF2B5EF4-FFF2-40B4-BE49-F238E27FC236}">
                <a16:creationId xmlns:a16="http://schemas.microsoft.com/office/drawing/2014/main" id="{3E47196C-DEE4-4296-9C5B-1309CAD38511}"/>
              </a:ext>
            </a:extLst>
          </p:cNvPr>
          <p:cNvSpPr txBox="1"/>
          <p:nvPr/>
        </p:nvSpPr>
        <p:spPr>
          <a:xfrm>
            <a:off x="336270" y="4303851"/>
            <a:ext cx="6297611" cy="1563377"/>
          </a:xfrm>
          <a:prstGeom prst="rect">
            <a:avLst/>
          </a:prstGeom>
          <a:noFill/>
        </p:spPr>
        <p:txBody>
          <a:bodyPr wrap="square">
            <a:spAutoFit/>
          </a:bodyPr>
          <a:lstStyle/>
          <a:p>
            <a:pPr algn="just">
              <a:lnSpc>
                <a:spcPct val="150000"/>
              </a:lnSpc>
            </a:pPr>
            <a:r>
              <a:rPr lang="en-US" sz="2200" b="1" dirty="0">
                <a:latin typeface="+mj-lt"/>
                <a:ea typeface="+mj-ea"/>
                <a:cs typeface="+mj-cs"/>
              </a:rPr>
              <a:t>Early warning System downloads the data of the three satellites as CSV files to the database to identify the sites of </a:t>
            </a:r>
            <a:r>
              <a:rPr lang="en-GB" sz="2200" b="1" dirty="0">
                <a:latin typeface="+mj-lt"/>
                <a:ea typeface="+mj-ea"/>
                <a:cs typeface="+mj-cs"/>
              </a:rPr>
              <a:t>hot spots</a:t>
            </a:r>
            <a:r>
              <a:rPr lang="en-US" sz="2200" b="1" dirty="0">
                <a:latin typeface="+mj-lt"/>
                <a:ea typeface="+mj-ea"/>
                <a:cs typeface="+mj-cs"/>
              </a:rPr>
              <a:t>.</a:t>
            </a:r>
          </a:p>
        </p:txBody>
      </p:sp>
      <p:pic>
        <p:nvPicPr>
          <p:cNvPr id="6" name="Picture 5" descr="See the source image">
            <a:extLst>
              <a:ext uri="{FF2B5EF4-FFF2-40B4-BE49-F238E27FC236}">
                <a16:creationId xmlns:a16="http://schemas.microsoft.com/office/drawing/2014/main" id="{0C0BC296-7CD6-069E-0C80-C1A8CDDD7E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9617" y="2174079"/>
            <a:ext cx="4518991" cy="4585447"/>
          </a:xfrm>
          <a:prstGeom prst="rect">
            <a:avLst/>
          </a:prstGeom>
          <a:noFill/>
          <a:ln>
            <a:noFill/>
          </a:ln>
        </p:spPr>
      </p:pic>
    </p:spTree>
    <p:extLst>
      <p:ext uri="{BB962C8B-B14F-4D97-AF65-F5344CB8AC3E}">
        <p14:creationId xmlns:p14="http://schemas.microsoft.com/office/powerpoint/2010/main" val="181710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965BA-2B78-47F8-92F7-BCDA9A0ACE50}"/>
              </a:ext>
            </a:extLst>
          </p:cNvPr>
          <p:cNvSpPr>
            <a:spLocks noGrp="1"/>
          </p:cNvSpPr>
          <p:nvPr>
            <p:ph idx="1"/>
          </p:nvPr>
        </p:nvSpPr>
        <p:spPr>
          <a:xfrm>
            <a:off x="246184" y="1023126"/>
            <a:ext cx="6389078" cy="5752328"/>
          </a:xfrm>
        </p:spPr>
        <p:txBody>
          <a:bodyPr>
            <a:noAutofit/>
          </a:bodyPr>
          <a:lstStyle/>
          <a:p>
            <a:pPr algn="just">
              <a:lnSpc>
                <a:spcPct val="150000"/>
              </a:lnSpc>
              <a:buFont typeface="Wingdings" panose="05000000000000000000" pitchFamily="2" charset="2"/>
              <a:buChar char="q"/>
            </a:pPr>
            <a:r>
              <a:rPr lang="en-US" dirty="0">
                <a:solidFill>
                  <a:schemeClr val="tx1"/>
                </a:solidFill>
                <a:latin typeface="+mn-lt"/>
                <a:ea typeface="+mn-ea"/>
                <a:cs typeface="+mn-cs"/>
              </a:rPr>
              <a:t> Early Warning System was connected to all regional branches of EEAA through a link to access it and reach to the sites of burning points inside their governorate by Google maps.</a:t>
            </a:r>
          </a:p>
          <a:p>
            <a:pPr algn="just">
              <a:lnSpc>
                <a:spcPct val="150000"/>
              </a:lnSpc>
              <a:buFont typeface="Wingdings" panose="05000000000000000000" pitchFamily="2" charset="2"/>
              <a:buChar char="q"/>
            </a:pPr>
            <a:r>
              <a:rPr lang="en-US" dirty="0">
                <a:solidFill>
                  <a:schemeClr val="tx1"/>
                </a:solidFill>
              </a:rPr>
              <a:t> Inspection and control axes are directed to these sites </a:t>
            </a:r>
            <a:r>
              <a:rPr lang="ar-SA" dirty="0">
                <a:solidFill>
                  <a:schemeClr val="tx1"/>
                </a:solidFill>
              </a:rPr>
              <a:t>.</a:t>
            </a:r>
            <a:endParaRPr lang="en-US" dirty="0">
              <a:solidFill>
                <a:schemeClr val="tx1"/>
              </a:solidFill>
            </a:endParaRPr>
          </a:p>
          <a:p>
            <a:pPr algn="just">
              <a:lnSpc>
                <a:spcPct val="150000"/>
              </a:lnSpc>
              <a:buFont typeface="Wingdings" panose="05000000000000000000" pitchFamily="2" charset="2"/>
              <a:buChar char="q"/>
            </a:pPr>
            <a:r>
              <a:rPr lang="en-US" dirty="0">
                <a:solidFill>
                  <a:schemeClr val="tx1"/>
                </a:solidFill>
              </a:rPr>
              <a:t>The Early Warning Department prepares a daily burning points report for all governorates of the Arab Republic of Egypt. </a:t>
            </a:r>
          </a:p>
          <a:p>
            <a:pPr algn="just">
              <a:lnSpc>
                <a:spcPct val="150000"/>
              </a:lnSpc>
              <a:buFont typeface="Wingdings" panose="05000000000000000000" pitchFamily="2" charset="2"/>
              <a:buChar char="q"/>
            </a:pPr>
            <a:endParaRPr lang="en-US" dirty="0">
              <a:solidFill>
                <a:schemeClr val="tx1"/>
              </a:solidFill>
            </a:endParaRPr>
          </a:p>
          <a:p>
            <a:pPr algn="just">
              <a:lnSpc>
                <a:spcPct val="150000"/>
              </a:lnSpc>
              <a:buFont typeface="Wingdings" panose="05000000000000000000" pitchFamily="2" charset="2"/>
              <a:buChar char="q"/>
            </a:pPr>
            <a:endParaRPr lang="en-US" dirty="0">
              <a:solidFill>
                <a:schemeClr val="tx1"/>
              </a:solidFill>
            </a:endParaRPr>
          </a:p>
          <a:p>
            <a:pPr algn="just">
              <a:lnSpc>
                <a:spcPct val="150000"/>
              </a:lnSpc>
              <a:buFont typeface="Wingdings" panose="05000000000000000000" pitchFamily="2" charset="2"/>
              <a:buChar char="q"/>
            </a:pPr>
            <a:endParaRPr lang="en-US" dirty="0">
              <a:solidFill>
                <a:schemeClr val="tx1"/>
              </a:solidFill>
            </a:endParaRPr>
          </a:p>
          <a:p>
            <a:pPr algn="just">
              <a:lnSpc>
                <a:spcPct val="150000"/>
              </a:lnSpc>
              <a:buFont typeface="Wingdings" panose="05000000000000000000" pitchFamily="2" charset="2"/>
              <a:buChar char="q"/>
            </a:pPr>
            <a:endParaRPr lang="en-US" dirty="0">
              <a:solidFill>
                <a:schemeClr val="tx1"/>
              </a:solidFill>
            </a:endParaRPr>
          </a:p>
          <a:p>
            <a:pPr marL="0" indent="0" algn="just">
              <a:lnSpc>
                <a:spcPct val="150000"/>
              </a:lnSpc>
              <a:buNone/>
            </a:pPr>
            <a:endParaRPr lang="en-IN" dirty="0">
              <a:solidFill>
                <a:schemeClr val="tx1"/>
              </a:solidFill>
            </a:endParaRPr>
          </a:p>
        </p:txBody>
      </p:sp>
      <p:sp>
        <p:nvSpPr>
          <p:cNvPr id="7" name="TextBox 6">
            <a:extLst>
              <a:ext uri="{FF2B5EF4-FFF2-40B4-BE49-F238E27FC236}">
                <a16:creationId xmlns:a16="http://schemas.microsoft.com/office/drawing/2014/main" id="{82F8710F-2FA0-486D-9F6E-1462CB4EEE3B}"/>
              </a:ext>
            </a:extLst>
          </p:cNvPr>
          <p:cNvSpPr txBox="1"/>
          <p:nvPr/>
        </p:nvSpPr>
        <p:spPr>
          <a:xfrm>
            <a:off x="6745356" y="6103129"/>
            <a:ext cx="5200460" cy="584775"/>
          </a:xfrm>
          <a:prstGeom prst="rect">
            <a:avLst/>
          </a:prstGeom>
          <a:noFill/>
        </p:spPr>
        <p:txBody>
          <a:bodyPr wrap="square" rtlCol="0">
            <a:spAutoFit/>
          </a:bodyPr>
          <a:lstStyle/>
          <a:p>
            <a:pPr algn="ctr"/>
            <a:r>
              <a:rPr lang="en-US" sz="1600" b="1" dirty="0"/>
              <a:t>An example of the daily burning points report allover 24-hour at Greater Cairo governorates</a:t>
            </a:r>
          </a:p>
        </p:txBody>
      </p:sp>
      <p:sp>
        <p:nvSpPr>
          <p:cNvPr id="5" name="TextBox 4">
            <a:extLst>
              <a:ext uri="{FF2B5EF4-FFF2-40B4-BE49-F238E27FC236}">
                <a16:creationId xmlns:a16="http://schemas.microsoft.com/office/drawing/2014/main" id="{2953788B-974A-44A0-AE88-74438D8B33ED}"/>
              </a:ext>
            </a:extLst>
          </p:cNvPr>
          <p:cNvSpPr txBox="1"/>
          <p:nvPr/>
        </p:nvSpPr>
        <p:spPr>
          <a:xfrm>
            <a:off x="246184" y="111965"/>
            <a:ext cx="9674087" cy="830997"/>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u="sng" dirty="0">
                <a:latin typeface="+mj-lt"/>
                <a:ea typeface="+mj-ea"/>
                <a:cs typeface="+mj-cs"/>
              </a:rPr>
              <a:t>Action taken by EEAA to reduce burning points all over the governorates of the Arab Republic of Egypt.   </a:t>
            </a:r>
          </a:p>
        </p:txBody>
      </p:sp>
      <p:pic>
        <p:nvPicPr>
          <p:cNvPr id="10" name="Picture 9">
            <a:extLst>
              <a:ext uri="{FF2B5EF4-FFF2-40B4-BE49-F238E27FC236}">
                <a16:creationId xmlns:a16="http://schemas.microsoft.com/office/drawing/2014/main" id="{EAC49D05-8D53-4DDD-A909-48A7903DE95F}"/>
              </a:ext>
            </a:extLst>
          </p:cNvPr>
          <p:cNvPicPr>
            <a:picLocks noChangeAspect="1"/>
          </p:cNvPicPr>
          <p:nvPr/>
        </p:nvPicPr>
        <p:blipFill>
          <a:blip r:embed="rId2"/>
          <a:stretch>
            <a:fillRect/>
          </a:stretch>
        </p:blipFill>
        <p:spPr>
          <a:xfrm>
            <a:off x="6745356" y="1148468"/>
            <a:ext cx="5010545" cy="4902371"/>
          </a:xfrm>
          <a:prstGeom prst="rect">
            <a:avLst/>
          </a:prstGeom>
        </p:spPr>
      </p:pic>
    </p:spTree>
    <p:extLst>
      <p:ext uri="{BB962C8B-B14F-4D97-AF65-F5344CB8AC3E}">
        <p14:creationId xmlns:p14="http://schemas.microsoft.com/office/powerpoint/2010/main" val="146083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D44BF5-5353-DD7D-2DF2-71EF4DD159ED}"/>
              </a:ext>
            </a:extLst>
          </p:cNvPr>
          <p:cNvSpPr txBox="1">
            <a:spLocks/>
          </p:cNvSpPr>
          <p:nvPr/>
        </p:nvSpPr>
        <p:spPr>
          <a:xfrm>
            <a:off x="2495938" y="126480"/>
            <a:ext cx="7200124" cy="852673"/>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40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2400" dirty="0"/>
              <a:t>3- Continuous updating of laws and legislation</a:t>
            </a:r>
          </a:p>
        </p:txBody>
      </p:sp>
      <p:pic>
        <p:nvPicPr>
          <p:cNvPr id="2050" name="Picture 2" descr="Change the Law stock illustration. Illustration of imbalance - 202820699">
            <a:extLst>
              <a:ext uri="{FF2B5EF4-FFF2-40B4-BE49-F238E27FC236}">
                <a16:creationId xmlns:a16="http://schemas.microsoft.com/office/drawing/2014/main" id="{07B4BED5-882C-7754-7283-0C0BD497E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259" y="1502752"/>
            <a:ext cx="5653214" cy="4813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DC83D5-249B-6ED0-147E-9C49ABAAE0CC}"/>
              </a:ext>
            </a:extLst>
          </p:cNvPr>
          <p:cNvSpPr txBox="1"/>
          <p:nvPr/>
        </p:nvSpPr>
        <p:spPr>
          <a:xfrm>
            <a:off x="432580" y="1812241"/>
            <a:ext cx="5471162" cy="2794483"/>
          </a:xfrm>
          <a:prstGeom prst="rect">
            <a:avLst/>
          </a:prstGeom>
          <a:noFill/>
        </p:spPr>
        <p:txBody>
          <a:bodyPr wrap="square">
            <a:spAutoFit/>
          </a:bodyPr>
          <a:lstStyle/>
          <a:p>
            <a:pPr algn="just">
              <a:lnSpc>
                <a:spcPct val="150000"/>
              </a:lnSpc>
            </a:pPr>
            <a:r>
              <a:rPr lang="en-US" sz="2400" dirty="0"/>
              <a:t>Continuous updating of environmental laws and regulations that comply with European standards to oblige facilities to use technology that is more compatible with the environment.</a:t>
            </a:r>
          </a:p>
        </p:txBody>
      </p:sp>
    </p:spTree>
    <p:extLst>
      <p:ext uri="{BB962C8B-B14F-4D97-AF65-F5344CB8AC3E}">
        <p14:creationId xmlns:p14="http://schemas.microsoft.com/office/powerpoint/2010/main" val="251219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209A8-E824-B2AB-451E-BB1462F5078D}"/>
              </a:ext>
            </a:extLst>
          </p:cNvPr>
          <p:cNvSpPr txBox="1"/>
          <p:nvPr/>
        </p:nvSpPr>
        <p:spPr>
          <a:xfrm>
            <a:off x="626165" y="601342"/>
            <a:ext cx="10706986" cy="5010474"/>
          </a:xfrm>
          <a:prstGeom prst="rect">
            <a:avLst/>
          </a:prstGeom>
          <a:noFill/>
        </p:spPr>
        <p:txBody>
          <a:bodyPr wrap="square">
            <a:spAutoFit/>
          </a:bodyPr>
          <a:lstStyle/>
          <a:p>
            <a:pPr algn="just">
              <a:lnSpc>
                <a:spcPct val="150000"/>
              </a:lnSpc>
            </a:pPr>
            <a:r>
              <a:rPr lang="en-US" sz="2400" dirty="0"/>
              <a:t>For Egypt, this process involves several steps:</a:t>
            </a:r>
          </a:p>
          <a:p>
            <a:pPr marL="742950" lvl="1" indent="-285750" algn="just">
              <a:lnSpc>
                <a:spcPct val="150000"/>
              </a:lnSpc>
              <a:buFont typeface="+mj-lt"/>
              <a:buAutoNum type="arabicPeriod"/>
            </a:pPr>
            <a:r>
              <a:rPr lang="en-US" sz="2400" dirty="0"/>
              <a:t>Analyze existing laws and regulations to identify gaps, inefficiencies, or areas needing improvement.</a:t>
            </a:r>
            <a:endParaRPr lang="ar-SA" sz="2400" dirty="0"/>
          </a:p>
          <a:p>
            <a:pPr marL="742950" lvl="1" indent="-285750" algn="just">
              <a:lnSpc>
                <a:spcPct val="150000"/>
              </a:lnSpc>
              <a:buFont typeface="+mj-lt"/>
              <a:buAutoNum type="arabicPeriod"/>
            </a:pPr>
            <a:endParaRPr lang="en-US" sz="2400" dirty="0"/>
          </a:p>
          <a:p>
            <a:pPr marL="742950" lvl="1" indent="-285750" algn="just">
              <a:lnSpc>
                <a:spcPct val="150000"/>
              </a:lnSpc>
              <a:buFont typeface="+mj-lt"/>
              <a:buAutoNum type="arabicPeriod"/>
            </a:pPr>
            <a:r>
              <a:rPr lang="en-US" sz="2400" dirty="0"/>
              <a:t>Compare Egypt's legislation with international best practices and standards</a:t>
            </a:r>
            <a:r>
              <a:rPr lang="ar-SA" sz="2400" dirty="0"/>
              <a:t>.</a:t>
            </a:r>
          </a:p>
          <a:p>
            <a:pPr marL="742950" lvl="1" indent="-285750" algn="just">
              <a:lnSpc>
                <a:spcPct val="150000"/>
              </a:lnSpc>
              <a:buFont typeface="+mj-lt"/>
              <a:buAutoNum type="arabicPeriod"/>
            </a:pPr>
            <a:endParaRPr lang="ar-EG" sz="2400" dirty="0"/>
          </a:p>
          <a:p>
            <a:pPr marL="742950" lvl="1" indent="-285750" algn="just">
              <a:lnSpc>
                <a:spcPct val="150000"/>
              </a:lnSpc>
              <a:buFont typeface="+mj-lt"/>
              <a:buAutoNum type="arabicPeriod"/>
            </a:pPr>
            <a:r>
              <a:rPr lang="en-US" sz="2400" b="0" dirty="0"/>
              <a:t>Consult with environmental scientists, legal experts, and policy advisors to gather input on necessary updates</a:t>
            </a:r>
          </a:p>
        </p:txBody>
      </p:sp>
    </p:spTree>
    <p:extLst>
      <p:ext uri="{BB962C8B-B14F-4D97-AF65-F5344CB8AC3E}">
        <p14:creationId xmlns:p14="http://schemas.microsoft.com/office/powerpoint/2010/main" val="10388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9209A8-E824-B2AB-451E-BB1462F5078D}"/>
              </a:ext>
            </a:extLst>
          </p:cNvPr>
          <p:cNvSpPr txBox="1"/>
          <p:nvPr/>
        </p:nvSpPr>
        <p:spPr>
          <a:xfrm>
            <a:off x="538820" y="1045014"/>
            <a:ext cx="11114360" cy="3902479"/>
          </a:xfrm>
          <a:prstGeom prst="rect">
            <a:avLst/>
          </a:prstGeom>
          <a:noFill/>
        </p:spPr>
        <p:txBody>
          <a:bodyPr wrap="square">
            <a:spAutoFit/>
          </a:bodyPr>
          <a:lstStyle>
            <a:defPPr>
              <a:defRPr lang="en-US"/>
            </a:defPPr>
            <a:lvl1pPr>
              <a:lnSpc>
                <a:spcPct val="150000"/>
              </a:lnSpc>
              <a:defRPr sz="2400"/>
            </a:lvl1pPr>
            <a:lvl2pPr marL="742950" lvl="1" indent="-285750">
              <a:lnSpc>
                <a:spcPct val="150000"/>
              </a:lnSpc>
              <a:buFont typeface="+mj-lt"/>
              <a:buAutoNum type="arabicPeriod"/>
              <a:defRPr sz="2400" b="1"/>
            </a:lvl2pPr>
          </a:lstStyle>
          <a:p>
            <a:pPr marL="457200" lvl="1" indent="0" algn="just">
              <a:buNone/>
            </a:pPr>
            <a:endParaRPr lang="ar-SA" b="0" dirty="0"/>
          </a:p>
          <a:p>
            <a:pPr marL="457200" lvl="1" indent="0" algn="just">
              <a:buNone/>
            </a:pPr>
            <a:endParaRPr lang="en-US" b="0" dirty="0"/>
          </a:p>
          <a:p>
            <a:pPr marL="457200" lvl="1" indent="0" algn="just">
              <a:buNone/>
            </a:pPr>
            <a:r>
              <a:rPr lang="en-GB" b="0" dirty="0"/>
              <a:t>4-</a:t>
            </a:r>
            <a:r>
              <a:rPr lang="en-US" b="0" dirty="0"/>
              <a:t> Draft amendments to address identified issues and incorporate new environmental standards.</a:t>
            </a:r>
            <a:endParaRPr lang="ar-SA" b="0" dirty="0"/>
          </a:p>
          <a:p>
            <a:pPr marL="457200" lvl="1" indent="0" algn="just">
              <a:buNone/>
            </a:pPr>
            <a:endParaRPr lang="en-US" b="0" dirty="0"/>
          </a:p>
          <a:p>
            <a:pPr marL="457200" lvl="1" indent="0" algn="just">
              <a:buNone/>
            </a:pPr>
            <a:r>
              <a:rPr lang="en-GB" b="0" dirty="0"/>
              <a:t>5-</a:t>
            </a:r>
            <a:r>
              <a:rPr lang="en-US" b="0" dirty="0"/>
              <a:t> Propose changes to enhance the enforcement mechanisms, including penalties and compliance monitoring.</a:t>
            </a:r>
          </a:p>
        </p:txBody>
      </p:sp>
    </p:spTree>
    <p:extLst>
      <p:ext uri="{BB962C8B-B14F-4D97-AF65-F5344CB8AC3E}">
        <p14:creationId xmlns:p14="http://schemas.microsoft.com/office/powerpoint/2010/main" val="60135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2BBF1-4298-1601-0C94-8936305A7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549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1F7D0-C43A-3895-C04D-BFB3177D2799}"/>
              </a:ext>
            </a:extLst>
          </p:cNvPr>
          <p:cNvSpPr txBox="1"/>
          <p:nvPr/>
        </p:nvSpPr>
        <p:spPr>
          <a:xfrm>
            <a:off x="1490446" y="270183"/>
            <a:ext cx="8948509" cy="841164"/>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4- </a:t>
            </a:r>
            <a:r>
              <a:rPr lang="ar-SA" dirty="0"/>
              <a:t>C</a:t>
            </a:r>
            <a:r>
              <a:rPr lang="en-US" dirty="0"/>
              <a:t>ommittees to </a:t>
            </a:r>
            <a:r>
              <a:rPr lang="ar-SA" dirty="0"/>
              <a:t>improve</a:t>
            </a:r>
            <a:r>
              <a:rPr lang="en-US" dirty="0"/>
              <a:t> air </a:t>
            </a:r>
            <a:r>
              <a:rPr lang="ar-SA" dirty="0"/>
              <a:t>quality</a:t>
            </a:r>
            <a:r>
              <a:rPr lang="en-US" dirty="0"/>
              <a:t> and climate change</a:t>
            </a:r>
          </a:p>
        </p:txBody>
      </p:sp>
      <p:sp>
        <p:nvSpPr>
          <p:cNvPr id="3" name="TextBox 2">
            <a:extLst>
              <a:ext uri="{FF2B5EF4-FFF2-40B4-BE49-F238E27FC236}">
                <a16:creationId xmlns:a16="http://schemas.microsoft.com/office/drawing/2014/main" id="{8CCD11D3-7B02-5731-EC86-B81D2AF55A34}"/>
              </a:ext>
            </a:extLst>
          </p:cNvPr>
          <p:cNvSpPr txBox="1"/>
          <p:nvPr/>
        </p:nvSpPr>
        <p:spPr>
          <a:xfrm>
            <a:off x="1269764" y="3130614"/>
            <a:ext cx="6098240" cy="3206327"/>
          </a:xfrm>
          <a:prstGeom prst="rect">
            <a:avLst/>
          </a:prstGeom>
          <a:noFill/>
        </p:spPr>
        <p:txBody>
          <a:bodyPr wrap="square">
            <a:spAutoFit/>
          </a:bodyPr>
          <a:lstStyle/>
          <a:p>
            <a:pPr marL="342900" marR="0" lvl="0" indent="-342900" algn="just">
              <a:lnSpc>
                <a:spcPct val="150000"/>
              </a:lnSpc>
              <a:spcBef>
                <a:spcPts val="0"/>
              </a:spcBef>
              <a:spcAft>
                <a:spcPts val="800"/>
              </a:spcAft>
              <a:buFont typeface="+mj-lt"/>
              <a:buAutoNum type="arabicPeriod"/>
              <a:tabLst>
                <a:tab pos="457200" algn="l"/>
              </a:tabLst>
            </a:pPr>
            <a:r>
              <a:rPr lang="en-GB" sz="2400" dirty="0"/>
              <a:t>Ministry of Environment</a:t>
            </a:r>
          </a:p>
          <a:p>
            <a:pPr marL="342900" marR="0" lvl="0" indent="-342900" algn="just">
              <a:lnSpc>
                <a:spcPct val="150000"/>
              </a:lnSpc>
              <a:spcBef>
                <a:spcPts val="0"/>
              </a:spcBef>
              <a:spcAft>
                <a:spcPts val="800"/>
              </a:spcAft>
              <a:buFont typeface="+mj-lt"/>
              <a:buAutoNum type="arabicPeriod"/>
              <a:tabLst>
                <a:tab pos="457200" algn="l"/>
              </a:tabLst>
            </a:pPr>
            <a:r>
              <a:rPr lang="en-GB" sz="2400" dirty="0"/>
              <a:t>Ministry of Local Development</a:t>
            </a:r>
          </a:p>
          <a:p>
            <a:pPr marL="342900" marR="0" lvl="0" indent="-342900" algn="just">
              <a:lnSpc>
                <a:spcPct val="150000"/>
              </a:lnSpc>
              <a:spcBef>
                <a:spcPts val="0"/>
              </a:spcBef>
              <a:spcAft>
                <a:spcPts val="800"/>
              </a:spcAft>
              <a:buFont typeface="+mj-lt"/>
              <a:buAutoNum type="arabicPeriod"/>
              <a:tabLst>
                <a:tab pos="457200" algn="l"/>
              </a:tabLst>
            </a:pPr>
            <a:r>
              <a:rPr lang="en-GB" sz="2400" dirty="0"/>
              <a:t>Ministry of Interior</a:t>
            </a:r>
          </a:p>
          <a:p>
            <a:pPr marL="342900" marR="0" lvl="0" indent="-342900" algn="just">
              <a:lnSpc>
                <a:spcPct val="150000"/>
              </a:lnSpc>
              <a:spcBef>
                <a:spcPts val="0"/>
              </a:spcBef>
              <a:spcAft>
                <a:spcPts val="800"/>
              </a:spcAft>
              <a:buFont typeface="+mj-lt"/>
              <a:buAutoNum type="arabicPeriod"/>
              <a:tabLst>
                <a:tab pos="457200" algn="l"/>
              </a:tabLst>
            </a:pPr>
            <a:r>
              <a:rPr lang="en-GB" sz="2400" dirty="0"/>
              <a:t>Ministry of Industry and Transport</a:t>
            </a:r>
            <a:r>
              <a:rPr lang="fr-FR" sz="2400" dirty="0"/>
              <a:t> </a:t>
            </a:r>
          </a:p>
          <a:p>
            <a:pPr marL="342900" indent="-342900" algn="just">
              <a:lnSpc>
                <a:spcPct val="150000"/>
              </a:lnSpc>
              <a:spcAft>
                <a:spcPts val="800"/>
              </a:spcAft>
              <a:buFont typeface="+mj-lt"/>
              <a:buAutoNum type="arabicPeriod"/>
              <a:tabLst>
                <a:tab pos="457200" algn="l"/>
              </a:tabLst>
            </a:pPr>
            <a:r>
              <a:rPr lang="en-GB" sz="2400" dirty="0"/>
              <a:t>National Authority for Media</a:t>
            </a:r>
            <a:r>
              <a:rPr lang="ar-SA" sz="2400" dirty="0"/>
              <a:t>, etc .......</a:t>
            </a:r>
            <a:endParaRPr lang="en-US" sz="2400" dirty="0"/>
          </a:p>
        </p:txBody>
      </p:sp>
      <p:sp>
        <p:nvSpPr>
          <p:cNvPr id="4" name="TextBox 3">
            <a:extLst>
              <a:ext uri="{FF2B5EF4-FFF2-40B4-BE49-F238E27FC236}">
                <a16:creationId xmlns:a16="http://schemas.microsoft.com/office/drawing/2014/main" id="{457C6C98-E3A6-74B3-DCD0-297B292CCB41}"/>
              </a:ext>
            </a:extLst>
          </p:cNvPr>
          <p:cNvSpPr txBox="1"/>
          <p:nvPr/>
        </p:nvSpPr>
        <p:spPr>
          <a:xfrm>
            <a:off x="736209" y="1350007"/>
            <a:ext cx="10719581" cy="1686487"/>
          </a:xfrm>
          <a:prstGeom prst="rect">
            <a:avLst/>
          </a:prstGeom>
          <a:noFill/>
        </p:spPr>
        <p:txBody>
          <a:bodyPr wrap="square">
            <a:spAutoFit/>
          </a:bodyPr>
          <a:lstStyle/>
          <a:p>
            <a:pPr algn="just">
              <a:lnSpc>
                <a:spcPct val="150000"/>
              </a:lnSpc>
            </a:pPr>
            <a:r>
              <a:rPr lang="en-US" sz="2400" dirty="0"/>
              <a:t>Coordination with the relevant ministries and establish a committees to reduce air pollution and put recommendations t</a:t>
            </a:r>
            <a:r>
              <a:rPr lang="en-GB" sz="2400" dirty="0"/>
              <a:t>o </a:t>
            </a:r>
            <a:r>
              <a:rPr lang="en-US" sz="2400" dirty="0"/>
              <a:t>each ministry to take </a:t>
            </a:r>
            <a:r>
              <a:rPr lang="en-GB" sz="2400" dirty="0"/>
              <a:t>actions</a:t>
            </a:r>
            <a:r>
              <a:rPr lang="en-US" sz="2400" dirty="0"/>
              <a:t> to reduce air pollution</a:t>
            </a:r>
            <a:r>
              <a:rPr lang="en-GB" sz="2400" dirty="0"/>
              <a:t>, such as:</a:t>
            </a:r>
            <a:endParaRPr lang="en-US" sz="2400" dirty="0"/>
          </a:p>
        </p:txBody>
      </p:sp>
    </p:spTree>
    <p:extLst>
      <p:ext uri="{BB962C8B-B14F-4D97-AF65-F5344CB8AC3E}">
        <p14:creationId xmlns:p14="http://schemas.microsoft.com/office/powerpoint/2010/main" val="89057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34F44E-8D18-1EC9-F3CE-4AD7A7612B99}"/>
              </a:ext>
            </a:extLst>
          </p:cNvPr>
          <p:cNvSpPr txBox="1"/>
          <p:nvPr/>
        </p:nvSpPr>
        <p:spPr>
          <a:xfrm>
            <a:off x="452756" y="194857"/>
            <a:ext cx="10789919" cy="1183777"/>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en-US" dirty="0"/>
              <a:t>5- Maximizing the economic value of waste </a:t>
            </a:r>
            <a:r>
              <a:rPr lang="en-GB" dirty="0"/>
              <a:t>by</a:t>
            </a:r>
            <a:r>
              <a:rPr lang="en-US" dirty="0"/>
              <a:t> recycling and using it in fuel alternatives instead of open burning</a:t>
            </a:r>
          </a:p>
        </p:txBody>
      </p:sp>
      <p:pic>
        <p:nvPicPr>
          <p:cNvPr id="5124" name="Picture 4" descr="What is the Waste Hierarchy?">
            <a:extLst>
              <a:ext uri="{FF2B5EF4-FFF2-40B4-BE49-F238E27FC236}">
                <a16:creationId xmlns:a16="http://schemas.microsoft.com/office/drawing/2014/main" id="{D35A3749-2D9B-F29D-ADF7-8CDDA10E2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357" y="1532935"/>
            <a:ext cx="7479292" cy="513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5B9DCD-410D-213B-A30E-29BF4B92A074}"/>
              </a:ext>
            </a:extLst>
          </p:cNvPr>
          <p:cNvSpPr txBox="1"/>
          <p:nvPr/>
        </p:nvSpPr>
        <p:spPr>
          <a:xfrm>
            <a:off x="816479" y="2196729"/>
            <a:ext cx="11000935" cy="2240485"/>
          </a:xfrm>
          <a:prstGeom prst="rect">
            <a:avLst/>
          </a:prstGeom>
          <a:noFill/>
        </p:spPr>
        <p:txBody>
          <a:bodyPr wrap="square">
            <a:spAutoFit/>
          </a:bodyPr>
          <a:lstStyle/>
          <a:p>
            <a:pPr algn="just">
              <a:lnSpc>
                <a:spcPct val="150000"/>
              </a:lnSpc>
            </a:pPr>
            <a:r>
              <a:rPr lang="en-US" sz="2400" dirty="0"/>
              <a:t>Maximizing the economic value of waste involves promoting recycling and repurposing waste materials to create fuel alternatives rather than resorting to open burning.</a:t>
            </a:r>
          </a:p>
          <a:p>
            <a:pPr algn="just">
              <a:lnSpc>
                <a:spcPct val="150000"/>
              </a:lnSpc>
            </a:pPr>
            <a:endParaRPr lang="en-US" sz="2400" dirty="0"/>
          </a:p>
        </p:txBody>
      </p:sp>
    </p:spTree>
    <p:extLst>
      <p:ext uri="{BB962C8B-B14F-4D97-AF65-F5344CB8AC3E}">
        <p14:creationId xmlns:p14="http://schemas.microsoft.com/office/powerpoint/2010/main" val="2912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389ED-EF2A-934D-6A80-6C66A94480BA}"/>
              </a:ext>
            </a:extLst>
          </p:cNvPr>
          <p:cNvSpPr txBox="1"/>
          <p:nvPr/>
        </p:nvSpPr>
        <p:spPr>
          <a:xfrm>
            <a:off x="1574409" y="468416"/>
            <a:ext cx="9043182" cy="952420"/>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6- Air Quality Improvement Projects</a:t>
            </a:r>
          </a:p>
        </p:txBody>
      </p:sp>
      <p:sp>
        <p:nvSpPr>
          <p:cNvPr id="3" name="TextBox 2">
            <a:extLst>
              <a:ext uri="{FF2B5EF4-FFF2-40B4-BE49-F238E27FC236}">
                <a16:creationId xmlns:a16="http://schemas.microsoft.com/office/drawing/2014/main" id="{0051CE07-E37D-E6D6-A538-291435703B21}"/>
              </a:ext>
            </a:extLst>
          </p:cNvPr>
          <p:cNvSpPr txBox="1"/>
          <p:nvPr/>
        </p:nvSpPr>
        <p:spPr>
          <a:xfrm>
            <a:off x="1094935" y="2020278"/>
            <a:ext cx="10002129" cy="2240485"/>
          </a:xfrm>
          <a:prstGeom prst="rect">
            <a:avLst/>
          </a:prstGeom>
          <a:noFill/>
        </p:spPr>
        <p:txBody>
          <a:bodyPr wrap="square">
            <a:spAutoFit/>
          </a:bodyPr>
          <a:lstStyle/>
          <a:p>
            <a:pPr algn="just">
              <a:lnSpc>
                <a:spcPct val="150000"/>
              </a:lnSpc>
            </a:pPr>
            <a:r>
              <a:rPr lang="en-US" sz="2400" dirty="0"/>
              <a:t>Providing financing packages through Air Quality Improvement Projects by granting loans to industrial facilities to develop production units to comply with environmental requirements and standards or establishing environmental projects</a:t>
            </a:r>
          </a:p>
        </p:txBody>
      </p:sp>
    </p:spTree>
    <p:extLst>
      <p:ext uri="{BB962C8B-B14F-4D97-AF65-F5344CB8AC3E}">
        <p14:creationId xmlns:p14="http://schemas.microsoft.com/office/powerpoint/2010/main" val="26024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34EE6A-0A8B-A499-E1A7-AE54DF45E487}"/>
              </a:ext>
            </a:extLst>
          </p:cNvPr>
          <p:cNvSpPr txBox="1"/>
          <p:nvPr/>
        </p:nvSpPr>
        <p:spPr>
          <a:xfrm>
            <a:off x="765312" y="2294452"/>
            <a:ext cx="10818054" cy="1686487"/>
          </a:xfrm>
          <a:prstGeom prst="rect">
            <a:avLst/>
          </a:prstGeom>
          <a:noFill/>
        </p:spPr>
        <p:txBody>
          <a:bodyPr wrap="square">
            <a:spAutoFit/>
          </a:bodyPr>
          <a:lstStyle/>
          <a:p>
            <a:pPr algn="just">
              <a:lnSpc>
                <a:spcPct val="150000"/>
              </a:lnSpc>
            </a:pPr>
            <a:r>
              <a:rPr lang="en-US" sz="2400" dirty="0"/>
              <a:t>These financing mechanisms offer industries the financial support needed to invest in clean technologies, reduce emissions, and adopt sustainable practices. </a:t>
            </a:r>
          </a:p>
        </p:txBody>
      </p:sp>
    </p:spTree>
    <p:extLst>
      <p:ext uri="{BB962C8B-B14F-4D97-AF65-F5344CB8AC3E}">
        <p14:creationId xmlns:p14="http://schemas.microsoft.com/office/powerpoint/2010/main" val="114825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84D061-F8EC-CBDB-52FD-259273D0FADC}"/>
              </a:ext>
            </a:extLst>
          </p:cNvPr>
          <p:cNvSpPr txBox="1"/>
          <p:nvPr/>
        </p:nvSpPr>
        <p:spPr>
          <a:xfrm>
            <a:off x="1406770" y="196248"/>
            <a:ext cx="8770792" cy="839755"/>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7- Awareness and information to reduce air pollution</a:t>
            </a:r>
          </a:p>
        </p:txBody>
      </p:sp>
      <p:sp>
        <p:nvSpPr>
          <p:cNvPr id="3" name="TextBox 2">
            <a:extLst>
              <a:ext uri="{FF2B5EF4-FFF2-40B4-BE49-F238E27FC236}">
                <a16:creationId xmlns:a16="http://schemas.microsoft.com/office/drawing/2014/main" id="{CB0F57A6-F36F-C237-0DD9-EA5D7A147104}"/>
              </a:ext>
            </a:extLst>
          </p:cNvPr>
          <p:cNvSpPr txBox="1"/>
          <p:nvPr/>
        </p:nvSpPr>
        <p:spPr>
          <a:xfrm>
            <a:off x="375138" y="1370705"/>
            <a:ext cx="11816862" cy="4455066"/>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dirty="0"/>
              <a:t>Raising awareness and providing information to reduce air pollution are critical components</a:t>
            </a:r>
            <a:r>
              <a:rPr lang="ar-SA" sz="2400" dirty="0"/>
              <a:t>.</a:t>
            </a:r>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Effective strategies include Public Education Campaigns, Informing communities about the causes and effects of air pollution</a:t>
            </a:r>
            <a:r>
              <a:rPr lang="ar-SA" sz="2400" dirty="0"/>
              <a:t>.</a:t>
            </a:r>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This may involve promoting the use of public transport, reducing energy consumption, and encouraging recycling Industry </a:t>
            </a:r>
            <a:r>
              <a:rPr lang="ar-SA" sz="2400" dirty="0"/>
              <a:t>.</a:t>
            </a:r>
            <a:endParaRPr lang="en-US" sz="2400" dirty="0"/>
          </a:p>
        </p:txBody>
      </p:sp>
    </p:spTree>
    <p:extLst>
      <p:ext uri="{BB962C8B-B14F-4D97-AF65-F5344CB8AC3E}">
        <p14:creationId xmlns:p14="http://schemas.microsoft.com/office/powerpoint/2010/main" val="1068130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D95FF-3FDA-8540-6C92-37A2A685A9EE}"/>
              </a:ext>
            </a:extLst>
          </p:cNvPr>
          <p:cNvSpPr txBox="1"/>
          <p:nvPr/>
        </p:nvSpPr>
        <p:spPr>
          <a:xfrm>
            <a:off x="609600" y="1634843"/>
            <a:ext cx="10972800" cy="224048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dirty="0"/>
              <a:t>Informing policymakers about the necessity of strict air quality regulations</a:t>
            </a:r>
            <a:r>
              <a:rPr lang="ar-SA" sz="2400" dirty="0"/>
              <a:t>.</a:t>
            </a:r>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Utilizing websites, social media, and apps to share real-time air quality data and offer tips on reducing personal carbon footprints.</a:t>
            </a:r>
          </a:p>
        </p:txBody>
      </p:sp>
    </p:spTree>
    <p:extLst>
      <p:ext uri="{BB962C8B-B14F-4D97-AF65-F5344CB8AC3E}">
        <p14:creationId xmlns:p14="http://schemas.microsoft.com/office/powerpoint/2010/main" val="649097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650BC9-5DB4-0757-9F19-C0E4F47007A4}"/>
              </a:ext>
            </a:extLst>
          </p:cNvPr>
          <p:cNvSpPr txBox="1"/>
          <p:nvPr/>
        </p:nvSpPr>
        <p:spPr>
          <a:xfrm>
            <a:off x="2453640" y="225080"/>
            <a:ext cx="7284720" cy="773724"/>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20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nSpc>
                <a:spcPct val="150000"/>
              </a:lnSpc>
            </a:pPr>
            <a:r>
              <a:rPr lang="en-US" dirty="0"/>
              <a:t>8- Expanding the cultivation of green spaces</a:t>
            </a:r>
          </a:p>
        </p:txBody>
      </p:sp>
      <p:pic>
        <p:nvPicPr>
          <p:cNvPr id="6146" name="Picture 2" descr="Benefits of Green spaces | The Little Green Dot">
            <a:extLst>
              <a:ext uri="{FF2B5EF4-FFF2-40B4-BE49-F238E27FC236}">
                <a16:creationId xmlns:a16="http://schemas.microsoft.com/office/drawing/2014/main" id="{18554845-AC1B-79A9-07DE-CBF53FF8D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609" y="1456248"/>
            <a:ext cx="7061979" cy="45491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BC5F11-DB34-1F8F-AACE-3B9614BB78CE}"/>
              </a:ext>
            </a:extLst>
          </p:cNvPr>
          <p:cNvSpPr txBox="1"/>
          <p:nvPr/>
        </p:nvSpPr>
        <p:spPr>
          <a:xfrm>
            <a:off x="245011" y="1267807"/>
            <a:ext cx="4228515" cy="4456476"/>
          </a:xfrm>
          <a:prstGeom prst="rect">
            <a:avLst/>
          </a:prstGeom>
          <a:noFill/>
        </p:spPr>
        <p:txBody>
          <a:bodyPr wrap="square">
            <a:spAutoFit/>
          </a:bodyPr>
          <a:lstStyle/>
          <a:p>
            <a:pPr algn="just">
              <a:lnSpc>
                <a:spcPct val="150000"/>
              </a:lnSpc>
            </a:pPr>
            <a:r>
              <a:rPr lang="en-US" sz="2400" dirty="0"/>
              <a:t>Expanding the cultivation of green spaces to overcome the natural factors resulting from the geographical nature of the Arab Republic of Egypt as one of the mitigation methods to face climate change</a:t>
            </a:r>
          </a:p>
        </p:txBody>
      </p:sp>
    </p:spTree>
    <p:extLst>
      <p:ext uri="{BB962C8B-B14F-4D97-AF65-F5344CB8AC3E}">
        <p14:creationId xmlns:p14="http://schemas.microsoft.com/office/powerpoint/2010/main" val="197113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65BC4B-CD9D-59FA-DFF4-95079C54045F}"/>
              </a:ext>
            </a:extLst>
          </p:cNvPr>
          <p:cNvSpPr txBox="1"/>
          <p:nvPr/>
        </p:nvSpPr>
        <p:spPr>
          <a:xfrm>
            <a:off x="231237" y="718906"/>
            <a:ext cx="6155495" cy="5010474"/>
          </a:xfrm>
          <a:prstGeom prst="rect">
            <a:avLst/>
          </a:prstGeom>
          <a:noFill/>
        </p:spPr>
        <p:txBody>
          <a:bodyPr wrap="square">
            <a:spAutoFit/>
          </a:bodyPr>
          <a:lstStyle/>
          <a:p>
            <a:pPr algn="just">
              <a:lnSpc>
                <a:spcPct val="150000"/>
              </a:lnSpc>
            </a:pPr>
            <a:r>
              <a:rPr lang="en-US" sz="2400" dirty="0"/>
              <a:t>Expanding the cultivation of green spaces is a key strategy to mitigate the impact of natural factors</a:t>
            </a:r>
            <a:endParaRPr lang="ar-EG" sz="2400" dirty="0"/>
          </a:p>
          <a:p>
            <a:pPr algn="just">
              <a:lnSpc>
                <a:spcPct val="150000"/>
              </a:lnSpc>
            </a:pPr>
            <a:r>
              <a:rPr lang="en-US" sz="2400" dirty="0"/>
              <a:t>By</a:t>
            </a:r>
            <a:r>
              <a:rPr lang="ar-EG" sz="2400" dirty="0"/>
              <a:t> </a:t>
            </a:r>
            <a:r>
              <a:rPr lang="en-US" sz="2400" dirty="0"/>
              <a:t>increasing urban greenery, reforestation, and developing agricultural areas.</a:t>
            </a:r>
          </a:p>
          <a:p>
            <a:pPr algn="just">
              <a:lnSpc>
                <a:spcPct val="150000"/>
              </a:lnSpc>
            </a:pPr>
            <a:r>
              <a:rPr lang="en-US" sz="2400" dirty="0"/>
              <a:t> Properly designed green spaces represent one of the mitigation strategies to address climate change by promoting sustainability </a:t>
            </a:r>
          </a:p>
        </p:txBody>
      </p:sp>
      <p:pic>
        <p:nvPicPr>
          <p:cNvPr id="3" name="Picture 2">
            <a:extLst>
              <a:ext uri="{FF2B5EF4-FFF2-40B4-BE49-F238E27FC236}">
                <a16:creationId xmlns:a16="http://schemas.microsoft.com/office/drawing/2014/main" id="{0C3022AA-799E-25EE-B963-4D7511108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31" y="718906"/>
            <a:ext cx="5011322" cy="4858180"/>
          </a:xfrm>
          <a:prstGeom prst="rect">
            <a:avLst/>
          </a:prstGeom>
        </p:spPr>
      </p:pic>
    </p:spTree>
    <p:extLst>
      <p:ext uri="{BB962C8B-B14F-4D97-AF65-F5344CB8AC3E}">
        <p14:creationId xmlns:p14="http://schemas.microsoft.com/office/powerpoint/2010/main" val="69113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65BC4B-CD9D-59FA-DFF4-95079C54045F}"/>
              </a:ext>
            </a:extLst>
          </p:cNvPr>
          <p:cNvSpPr txBox="1"/>
          <p:nvPr/>
        </p:nvSpPr>
        <p:spPr>
          <a:xfrm>
            <a:off x="234463" y="875713"/>
            <a:ext cx="6358597" cy="4456476"/>
          </a:xfrm>
          <a:prstGeom prst="rect">
            <a:avLst/>
          </a:prstGeom>
          <a:noFill/>
        </p:spPr>
        <p:txBody>
          <a:bodyPr wrap="square">
            <a:spAutoFit/>
          </a:bodyPr>
          <a:lstStyle/>
          <a:p>
            <a:pPr algn="just">
              <a:lnSpc>
                <a:spcPct val="150000"/>
              </a:lnSpc>
            </a:pPr>
            <a:r>
              <a:rPr lang="en-US" sz="2400" dirty="0"/>
              <a:t>Egypt can help to overcome the negative effects of climate change as follow:</a:t>
            </a:r>
          </a:p>
          <a:p>
            <a:pPr algn="just">
              <a:lnSpc>
                <a:spcPct val="150000"/>
              </a:lnSpc>
            </a:pPr>
            <a:r>
              <a:rPr lang="en-US" sz="2400" dirty="0"/>
              <a:t>Expanding green spaces that stabilize soil, reduce dust storms</a:t>
            </a:r>
          </a:p>
          <a:p>
            <a:pPr algn="just">
              <a:lnSpc>
                <a:spcPct val="150000"/>
              </a:lnSpc>
            </a:pPr>
            <a:r>
              <a:rPr lang="en-US" sz="2400" dirty="0"/>
              <a:t>Plants act as natural air purifiers, absorbing carbon dioxide and releasing oxygen, which helps in reducing air pollution and greenhouse gas emissions.</a:t>
            </a:r>
          </a:p>
        </p:txBody>
      </p:sp>
      <p:pic>
        <p:nvPicPr>
          <p:cNvPr id="3" name="Picture 2">
            <a:extLst>
              <a:ext uri="{FF2B5EF4-FFF2-40B4-BE49-F238E27FC236}">
                <a16:creationId xmlns:a16="http://schemas.microsoft.com/office/drawing/2014/main" id="{57C80114-55B1-2FCD-4DB2-662BE1FFD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2" y="875713"/>
            <a:ext cx="5148775" cy="4357468"/>
          </a:xfrm>
          <a:prstGeom prst="rect">
            <a:avLst/>
          </a:prstGeom>
        </p:spPr>
      </p:pic>
    </p:spTree>
    <p:extLst>
      <p:ext uri="{BB962C8B-B14F-4D97-AF65-F5344CB8AC3E}">
        <p14:creationId xmlns:p14="http://schemas.microsoft.com/office/powerpoint/2010/main" val="193907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03F147-E1BE-B57F-C960-791A8F495ACD}"/>
              </a:ext>
            </a:extLst>
          </p:cNvPr>
          <p:cNvSpPr txBox="1">
            <a:spLocks/>
          </p:cNvSpPr>
          <p:nvPr/>
        </p:nvSpPr>
        <p:spPr>
          <a:xfrm>
            <a:off x="363072" y="134157"/>
            <a:ext cx="11497234" cy="650868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GB" sz="2400" b="1" i="0" u="none" strike="noStrike" kern="1200" cap="none" spc="0" normalizeH="0" baseline="0" noProof="0" dirty="0">
                <a:ln>
                  <a:noFill/>
                </a:ln>
                <a:solidFill>
                  <a:prstClr val="black"/>
                </a:solidFill>
                <a:effectLst/>
                <a:uLnTx/>
                <a:uFillTx/>
                <a:latin typeface="Trebuchet MS"/>
                <a:ea typeface="+mn-ea"/>
                <a:cs typeface="+mn-cs"/>
              </a:rPr>
              <a:t>Air pollution is considered one of the major challenges that affect on the environmental.</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kumimoji="0" lang="en-GB" sz="2400" b="1" i="0" u="none" strike="noStrike" kern="1200" cap="none" spc="0" normalizeH="0" baseline="0" noProof="0" dirty="0">
                <a:ln>
                  <a:noFill/>
                </a:ln>
                <a:solidFill>
                  <a:prstClr val="black"/>
                </a:solidFill>
                <a:effectLst/>
                <a:uLnTx/>
                <a:uFillTx/>
                <a:latin typeface="Trebuchet MS"/>
                <a:ea typeface="+mn-ea"/>
                <a:cs typeface="+mn-cs"/>
              </a:rPr>
              <a:t>The Ministry of Environment put some issues on the top of its priorities, and gave extraordinary attention to execute the strategies that face air pollution relatively with economic growth in addition to industrial, and other development processes </a:t>
            </a:r>
            <a:r>
              <a:rPr lang="en-GB" sz="2400" dirty="0">
                <a:solidFill>
                  <a:prstClr val="black"/>
                </a:solidFill>
                <a:effectLst/>
                <a:latin typeface="Trebuchet MS"/>
                <a:ea typeface="+mn-ea"/>
                <a:cs typeface="+mn-cs"/>
              </a:rPr>
              <a:t>s</a:t>
            </a:r>
            <a:r>
              <a:rPr kumimoji="0" lang="en-GB" sz="2400" b="1" i="0" u="none" strike="noStrike" kern="1200" cap="none" spc="0" normalizeH="0" baseline="0" noProof="0" dirty="0" err="1">
                <a:ln>
                  <a:noFill/>
                </a:ln>
                <a:solidFill>
                  <a:prstClr val="black"/>
                </a:solidFill>
                <a:effectLst/>
                <a:uLnTx/>
                <a:uFillTx/>
                <a:latin typeface="Trebuchet MS"/>
                <a:ea typeface="+mn-ea"/>
                <a:cs typeface="+mn-cs"/>
              </a:rPr>
              <a:t>uch</a:t>
            </a:r>
            <a:r>
              <a:rPr kumimoji="0" lang="en-GB" sz="2400" b="1" i="0" u="none" strike="noStrike" kern="1200" cap="none" spc="0" normalizeH="0" baseline="0" noProof="0" dirty="0">
                <a:ln>
                  <a:noFill/>
                </a:ln>
                <a:solidFill>
                  <a:prstClr val="black"/>
                </a:solidFill>
                <a:effectLst/>
                <a:uLnTx/>
                <a:uFillTx/>
                <a:latin typeface="Trebuchet MS"/>
                <a:ea typeface="+mn-ea"/>
                <a:cs typeface="+mn-cs"/>
              </a:rPr>
              <a:t> as the following :</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lang="en-US" sz="2400" dirty="0">
                <a:solidFill>
                  <a:schemeClr val="accent6">
                    <a:lumMod val="50000"/>
                  </a:schemeClr>
                </a:solidFill>
                <a:effectLst/>
                <a:latin typeface="Trebuchet MS"/>
                <a:ea typeface="+mn-ea"/>
                <a:cs typeface="+mn-cs"/>
              </a:rPr>
              <a:t>1-</a:t>
            </a:r>
            <a:r>
              <a:rPr lang="en-GB" sz="2400" dirty="0">
                <a:solidFill>
                  <a:schemeClr val="accent6">
                    <a:lumMod val="50000"/>
                  </a:schemeClr>
                </a:solidFill>
                <a:effectLst/>
                <a:latin typeface="Trebuchet MS"/>
                <a:ea typeface="+mn-ea"/>
                <a:cs typeface="+mn-cs"/>
              </a:rPr>
              <a:t> Air Quality Management by </a:t>
            </a:r>
            <a:r>
              <a:rPr lang="en-US" sz="2400" dirty="0">
                <a:solidFill>
                  <a:schemeClr val="accent6">
                    <a:lumMod val="50000"/>
                  </a:schemeClr>
                </a:solidFill>
                <a:effectLst/>
                <a:latin typeface="Trebuchet MS"/>
                <a:ea typeface="+mn-ea"/>
                <a:cs typeface="+mn-cs"/>
              </a:rPr>
              <a:t>monitoring air pollutants </a:t>
            </a:r>
            <a:r>
              <a:rPr lang="en-GB" sz="2400" dirty="0">
                <a:solidFill>
                  <a:schemeClr val="accent6">
                    <a:lumMod val="50000"/>
                  </a:schemeClr>
                </a:solidFill>
                <a:effectLst/>
                <a:latin typeface="Trebuchet MS"/>
                <a:ea typeface="+mn-ea"/>
                <a:cs typeface="+mn-cs"/>
              </a:rPr>
              <a:t>and</a:t>
            </a:r>
            <a:r>
              <a:rPr lang="ar-SA" sz="2400" dirty="0">
                <a:solidFill>
                  <a:schemeClr val="accent6">
                    <a:lumMod val="50000"/>
                  </a:schemeClr>
                </a:solidFill>
                <a:effectLst/>
                <a:latin typeface="Trebuchet MS"/>
                <a:ea typeface="+mn-ea"/>
                <a:cs typeface="+mn-cs"/>
              </a:rPr>
              <a:t> Early warning </a:t>
            </a:r>
            <a:r>
              <a:rPr lang="en-US" sz="2400" dirty="0">
                <a:solidFill>
                  <a:schemeClr val="accent6">
                    <a:lumMod val="50000"/>
                  </a:schemeClr>
                </a:solidFill>
                <a:effectLst/>
                <a:latin typeface="Trebuchet MS"/>
                <a:ea typeface="+mn-ea"/>
                <a:cs typeface="+mn-cs"/>
              </a:rPr>
              <a:t>system</a:t>
            </a:r>
            <a:r>
              <a:rPr lang="ar-SA" sz="2400" dirty="0">
                <a:solidFill>
                  <a:schemeClr val="accent6">
                    <a:lumMod val="50000"/>
                  </a:schemeClr>
                </a:solidFill>
                <a:effectLst/>
                <a:latin typeface="Trebuchet MS"/>
                <a:ea typeface="+mn-ea"/>
                <a:cs typeface="+mn-cs"/>
              </a:rPr>
              <a:t> of air pollution.</a:t>
            </a:r>
            <a:endParaRPr lang="en-US" sz="2400" dirty="0">
              <a:solidFill>
                <a:schemeClr val="accent6">
                  <a:lumMod val="50000"/>
                </a:schemeClr>
              </a:solidFill>
              <a:effectLst/>
              <a:latin typeface="Trebuchet MS"/>
              <a:ea typeface="+mn-ea"/>
              <a:cs typeface="+mn-cs"/>
            </a:endParaRP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lang="en-US" sz="2400" dirty="0">
                <a:solidFill>
                  <a:schemeClr val="accent6">
                    <a:lumMod val="50000"/>
                  </a:schemeClr>
                </a:solidFill>
                <a:effectLst/>
                <a:latin typeface="Trebuchet MS"/>
                <a:ea typeface="+mn-ea"/>
                <a:cs typeface="+mn-cs"/>
              </a:rPr>
              <a:t>2- Monitoring of burning points</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r>
              <a:rPr lang="en-US" sz="2400" dirty="0">
                <a:solidFill>
                  <a:schemeClr val="accent6">
                    <a:lumMod val="50000"/>
                  </a:schemeClr>
                </a:solidFill>
                <a:effectLst/>
                <a:latin typeface="Trebuchet MS"/>
                <a:ea typeface="+mn-ea"/>
                <a:cs typeface="+mn-cs"/>
              </a:rPr>
              <a:t>3- Continuous updating of laws and legislation</a:t>
            </a:r>
          </a:p>
          <a:p>
            <a:pPr marL="45720" marR="0" lvl="0" indent="0" algn="just" defTabSz="914400" rtl="0" eaLnBrk="1" fontAlgn="auto" latinLnBrk="0" hangingPunct="1">
              <a:lnSpc>
                <a:spcPct val="150000"/>
              </a:lnSpc>
              <a:spcBef>
                <a:spcPct val="20000"/>
              </a:spcBef>
              <a:spcAft>
                <a:spcPts val="300"/>
              </a:spcAft>
              <a:buClr>
                <a:srgbClr val="F14124">
                  <a:lumMod val="75000"/>
                </a:srgbClr>
              </a:buClr>
              <a:buSzPct val="130000"/>
              <a:buFont typeface="Georgia" pitchFamily="18" charset="0"/>
              <a:buNone/>
              <a:tabLst/>
              <a:defRPr/>
            </a:pPr>
            <a:endParaRPr lang="en-US" sz="2400" dirty="0">
              <a:solidFill>
                <a:schemeClr val="accent1"/>
              </a:solidFill>
              <a:effectLst/>
              <a:latin typeface="Trebuchet MS"/>
              <a:ea typeface="+mn-ea"/>
              <a:cs typeface="+mn-cs"/>
            </a:endParaRPr>
          </a:p>
          <a:p>
            <a:pPr marL="182880" indent="0" algn="ctr">
              <a:lnSpc>
                <a:spcPct val="200000"/>
              </a:lnSpc>
              <a:buFont typeface="Georgia" pitchFamily="18" charset="0"/>
              <a:buNone/>
            </a:pPr>
            <a:endParaRPr lang="en-US" sz="2000" dirty="0">
              <a:solidFill>
                <a:schemeClr val="tx1"/>
              </a:solidFill>
              <a:effectLst>
                <a:outerShdw blurRad="38100" dist="38100" dir="2700000" algn="tl">
                  <a:srgbClr val="000000">
                    <a:alpha val="43137"/>
                  </a:srgbClr>
                </a:outerShdw>
              </a:effectLst>
              <a:cs typeface="PT Bold Heading" panose="02010400000000000000" pitchFamily="2" charset="-78"/>
            </a:endParaRPr>
          </a:p>
        </p:txBody>
      </p:sp>
    </p:spTree>
    <p:extLst>
      <p:ext uri="{BB962C8B-B14F-4D97-AF65-F5344CB8AC3E}">
        <p14:creationId xmlns:p14="http://schemas.microsoft.com/office/powerpoint/2010/main" val="561605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A8EF0E-3501-CD5A-DD99-A8CBD1F07BD5}"/>
              </a:ext>
            </a:extLst>
          </p:cNvPr>
          <p:cNvSpPr txBox="1"/>
          <p:nvPr/>
        </p:nvSpPr>
        <p:spPr>
          <a:xfrm>
            <a:off x="771379" y="229390"/>
            <a:ext cx="10649242" cy="1318057"/>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15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9- Establishing environmentally friendly urban communities to be compatible (green building)</a:t>
            </a:r>
          </a:p>
        </p:txBody>
      </p:sp>
      <p:pic>
        <p:nvPicPr>
          <p:cNvPr id="7170" name="Picture 2" descr="10 Megatrends Impacting the Future of Green Building Technology">
            <a:extLst>
              <a:ext uri="{FF2B5EF4-FFF2-40B4-BE49-F238E27FC236}">
                <a16:creationId xmlns:a16="http://schemas.microsoft.com/office/drawing/2014/main" id="{3BD2B4FC-C9CA-C285-C7A7-B28CB0EF1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298" y="1814731"/>
            <a:ext cx="5421044" cy="4121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295D7C8-962E-5637-7543-4A3DFF3869DB}"/>
              </a:ext>
            </a:extLst>
          </p:cNvPr>
          <p:cNvSpPr txBox="1"/>
          <p:nvPr/>
        </p:nvSpPr>
        <p:spPr>
          <a:xfrm>
            <a:off x="417049" y="1997611"/>
            <a:ext cx="5421044" cy="3348481"/>
          </a:xfrm>
          <a:prstGeom prst="rect">
            <a:avLst/>
          </a:prstGeom>
          <a:noFill/>
        </p:spPr>
        <p:txBody>
          <a:bodyPr wrap="square">
            <a:spAutoFit/>
          </a:bodyPr>
          <a:lstStyle/>
          <a:p>
            <a:pPr algn="just">
              <a:lnSpc>
                <a:spcPct val="150000"/>
              </a:lnSpc>
            </a:pPr>
            <a:r>
              <a:rPr lang="en-US" sz="2400" dirty="0"/>
              <a:t>Establishing environmentally friendly urban communities with a focus on green building aims to create sustainable living environments that minimize environmental impact and promote resource efficiency. </a:t>
            </a:r>
          </a:p>
        </p:txBody>
      </p:sp>
    </p:spTree>
    <p:extLst>
      <p:ext uri="{BB962C8B-B14F-4D97-AF65-F5344CB8AC3E}">
        <p14:creationId xmlns:p14="http://schemas.microsoft.com/office/powerpoint/2010/main" val="2980285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8B6946-4C3F-8DEC-7892-2010464AEEEB}"/>
              </a:ext>
            </a:extLst>
          </p:cNvPr>
          <p:cNvSpPr txBox="1"/>
          <p:nvPr/>
        </p:nvSpPr>
        <p:spPr>
          <a:xfrm>
            <a:off x="513470" y="474345"/>
            <a:ext cx="10909496" cy="5909310"/>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2400" dirty="0"/>
              <a:t>Buildings are designed to reduce energy consumption</a:t>
            </a:r>
            <a:endParaRPr lang="ar-SA" sz="2400" dirty="0"/>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Incorporating water-saving technologies such as rainwater harvesting, greywater recycling, and low-flow fixtures to reduce water consumption</a:t>
            </a:r>
            <a:endParaRPr lang="ar-SA" sz="2400" dirty="0"/>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Using environmentally friendly, non-toxic, and recyclable materials in construction</a:t>
            </a:r>
            <a:r>
              <a:rPr lang="ar-SA" sz="2400" dirty="0"/>
              <a:t>.</a:t>
            </a:r>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Promoting recycling and composting within communities, and incorporating systems to handle waste in an environmentally responsible manner.</a:t>
            </a:r>
          </a:p>
          <a:p>
            <a:pPr algn="just"/>
            <a:endParaRPr lang="en-US" dirty="0"/>
          </a:p>
        </p:txBody>
      </p:sp>
    </p:spTree>
    <p:extLst>
      <p:ext uri="{BB962C8B-B14F-4D97-AF65-F5344CB8AC3E}">
        <p14:creationId xmlns:p14="http://schemas.microsoft.com/office/powerpoint/2010/main" val="387424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8B6946-4C3F-8DEC-7892-2010464AEEEB}"/>
              </a:ext>
            </a:extLst>
          </p:cNvPr>
          <p:cNvSpPr txBox="1"/>
          <p:nvPr/>
        </p:nvSpPr>
        <p:spPr>
          <a:xfrm>
            <a:off x="637113" y="958046"/>
            <a:ext cx="11092376" cy="4179477"/>
          </a:xfrm>
          <a:prstGeom prst="rect">
            <a:avLst/>
          </a:prstGeom>
          <a:noFill/>
        </p:spPr>
        <p:txBody>
          <a:bodyPr wrap="square">
            <a:spAutoFit/>
          </a:bodyPr>
          <a:lstStyle/>
          <a:p>
            <a:endParaRPr lang="en-US" dirty="0"/>
          </a:p>
          <a:p>
            <a:pPr marL="342900" indent="-342900" algn="just">
              <a:lnSpc>
                <a:spcPct val="150000"/>
              </a:lnSpc>
              <a:buFont typeface="Wingdings" panose="05000000000000000000" pitchFamily="2" charset="2"/>
              <a:buChar char="Ø"/>
            </a:pPr>
            <a:r>
              <a:rPr lang="en-US" sz="2400" dirty="0"/>
              <a:t>Integrating parks, gardens, and green roofs into the urban environment to promote biodiversity, improve air quality, and create healthier living conditions</a:t>
            </a:r>
            <a:endParaRPr lang="ar-SA" sz="2400" dirty="0"/>
          </a:p>
          <a:p>
            <a:pPr marL="342900" indent="-342900" algn="just">
              <a:lnSpc>
                <a:spcPct val="150000"/>
              </a:lnSpc>
              <a:buFont typeface="Wingdings" panose="05000000000000000000" pitchFamily="2" charset="2"/>
              <a:buChar char="Ø"/>
            </a:pPr>
            <a:endParaRPr lang="en-US" sz="2400" dirty="0"/>
          </a:p>
          <a:p>
            <a:pPr marL="342900" indent="-342900" algn="just">
              <a:lnSpc>
                <a:spcPct val="150000"/>
              </a:lnSpc>
              <a:buFont typeface="Wingdings" panose="05000000000000000000" pitchFamily="2" charset="2"/>
              <a:buChar char="Ø"/>
            </a:pPr>
            <a:r>
              <a:rPr lang="en-US" sz="2400" dirty="0"/>
              <a:t>Encouraging the use of public transport, walking, and cycling through well-planned infrastructure to reduce reliance on fossil fuels and cut down emissions.</a:t>
            </a:r>
          </a:p>
        </p:txBody>
      </p:sp>
    </p:spTree>
    <p:extLst>
      <p:ext uri="{BB962C8B-B14F-4D97-AF65-F5344CB8AC3E}">
        <p14:creationId xmlns:p14="http://schemas.microsoft.com/office/powerpoint/2010/main" val="2984488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C0E1A-2C75-2FC0-C2C0-9D56F5DE1082}"/>
              </a:ext>
            </a:extLst>
          </p:cNvPr>
          <p:cNvSpPr txBox="1"/>
          <p:nvPr/>
        </p:nvSpPr>
        <p:spPr>
          <a:xfrm>
            <a:off x="3573193" y="246499"/>
            <a:ext cx="4460578" cy="729670"/>
          </a:xfrm>
          <a:prstGeom prst="rect">
            <a:avLst/>
          </a:prstGeom>
          <a:solidFill>
            <a:schemeClr val="accent4">
              <a:lumMod val="40000"/>
              <a:lumOff val="60000"/>
            </a:schemeClr>
          </a:solidFill>
          <a:effectLst/>
        </p:spPr>
        <p:txBody>
          <a:bodyPr vert="horz" lIns="91440" tIns="45720" rIns="91440" bIns="45720" rtlCol="0" anchor="t" anchorCtr="0">
            <a:noAutofit/>
          </a:bodyPr>
          <a:lstStyle>
            <a:defPPr>
              <a:defRPr lang="en-US"/>
            </a:defPPr>
            <a:lvl1pPr marL="182880" indent="0" algn="ctr" defTabSz="914400">
              <a:lnSpc>
                <a:spcPct val="150000"/>
              </a:lnSpc>
              <a:spcBef>
                <a:spcPct val="0"/>
              </a:spcBef>
              <a:buClr>
                <a:schemeClr val="accent6">
                  <a:lumMod val="75000"/>
                </a:schemeClr>
              </a:buClr>
              <a:buSzPct val="128000"/>
              <a:buFont typeface="Georgia" pitchFamily="18" charset="0"/>
              <a:buNone/>
              <a:defRPr sz="2400" b="1" i="0">
                <a:effectLst>
                  <a:outerShdw blurRad="38100" dist="38100" dir="2700000" algn="tl">
                    <a:srgbClr val="000000">
                      <a:alpha val="43137"/>
                    </a:srgbClr>
                  </a:outerShdw>
                </a:effectLst>
                <a:latin typeface="+mj-lt"/>
                <a:ea typeface="+mj-ea"/>
                <a:cs typeface="PT Bold Heading" panose="02010400000000000000"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10- Renewable energy</a:t>
            </a:r>
          </a:p>
        </p:txBody>
      </p:sp>
      <p:sp>
        <p:nvSpPr>
          <p:cNvPr id="3" name="TextBox 2">
            <a:extLst>
              <a:ext uri="{FF2B5EF4-FFF2-40B4-BE49-F238E27FC236}">
                <a16:creationId xmlns:a16="http://schemas.microsoft.com/office/drawing/2014/main" id="{900493F5-15A9-83C9-7509-1D38AF2427E5}"/>
              </a:ext>
            </a:extLst>
          </p:cNvPr>
          <p:cNvSpPr txBox="1"/>
          <p:nvPr/>
        </p:nvSpPr>
        <p:spPr>
          <a:xfrm>
            <a:off x="464234" y="1165332"/>
            <a:ext cx="11591777" cy="1686487"/>
          </a:xfrm>
          <a:prstGeom prst="rect">
            <a:avLst/>
          </a:prstGeom>
          <a:noFill/>
        </p:spPr>
        <p:txBody>
          <a:bodyPr wrap="square">
            <a:spAutoFit/>
          </a:bodyPr>
          <a:lstStyle/>
          <a:p>
            <a:pPr algn="just">
              <a:lnSpc>
                <a:spcPct val="150000"/>
              </a:lnSpc>
            </a:pPr>
            <a:r>
              <a:rPr lang="en-US" sz="2400" dirty="0"/>
              <a:t>Expanding the uses of renewable energy through the production of electrical energy from solar and air projects instead of relying on fossil fuels in the production of electricity.</a:t>
            </a:r>
          </a:p>
        </p:txBody>
      </p:sp>
      <p:sp>
        <p:nvSpPr>
          <p:cNvPr id="6" name="TextBox 5">
            <a:extLst>
              <a:ext uri="{FF2B5EF4-FFF2-40B4-BE49-F238E27FC236}">
                <a16:creationId xmlns:a16="http://schemas.microsoft.com/office/drawing/2014/main" id="{7E2A32E0-E099-D959-054C-CE257C053A1D}"/>
              </a:ext>
            </a:extLst>
          </p:cNvPr>
          <p:cNvSpPr txBox="1"/>
          <p:nvPr/>
        </p:nvSpPr>
        <p:spPr>
          <a:xfrm>
            <a:off x="464234" y="2898185"/>
            <a:ext cx="4979963" cy="3348481"/>
          </a:xfrm>
          <a:prstGeom prst="rect">
            <a:avLst/>
          </a:prstGeom>
          <a:noFill/>
        </p:spPr>
        <p:txBody>
          <a:bodyPr wrap="square">
            <a:spAutoFit/>
          </a:bodyPr>
          <a:lstStyle/>
          <a:p>
            <a:pPr algn="just">
              <a:lnSpc>
                <a:spcPct val="150000"/>
              </a:lnSpc>
            </a:pPr>
            <a:r>
              <a:rPr lang="en-US" sz="2400" dirty="0"/>
              <a:t>Expanding the use renewable energy by producing electrical energy from solar and wind projects offers a sustainable alternative to relying on fossil fuels for electricity generation</a:t>
            </a:r>
          </a:p>
        </p:txBody>
      </p:sp>
      <p:pic>
        <p:nvPicPr>
          <p:cNvPr id="8" name="Picture 7">
            <a:extLst>
              <a:ext uri="{FF2B5EF4-FFF2-40B4-BE49-F238E27FC236}">
                <a16:creationId xmlns:a16="http://schemas.microsoft.com/office/drawing/2014/main" id="{B7794CEF-DA3F-E461-DCBB-8C2A5422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362" y="2382425"/>
            <a:ext cx="5387925" cy="4229076"/>
          </a:xfrm>
          <a:prstGeom prst="rect">
            <a:avLst/>
          </a:prstGeom>
        </p:spPr>
      </p:pic>
    </p:spTree>
    <p:extLst>
      <p:ext uri="{BB962C8B-B14F-4D97-AF65-F5344CB8AC3E}">
        <p14:creationId xmlns:p14="http://schemas.microsoft.com/office/powerpoint/2010/main" val="120929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6FBB7D-387A-02FC-076A-C0179EC30497}"/>
              </a:ext>
            </a:extLst>
          </p:cNvPr>
          <p:cNvSpPr txBox="1"/>
          <p:nvPr/>
        </p:nvSpPr>
        <p:spPr>
          <a:xfrm>
            <a:off x="400309" y="498832"/>
            <a:ext cx="5798856" cy="5564472"/>
          </a:xfrm>
          <a:prstGeom prst="rect">
            <a:avLst/>
          </a:prstGeom>
          <a:noFill/>
        </p:spPr>
        <p:txBody>
          <a:bodyPr wrap="square">
            <a:spAutoFit/>
          </a:bodyPr>
          <a:lstStyle/>
          <a:p>
            <a:pPr>
              <a:lnSpc>
                <a:spcPct val="150000"/>
              </a:lnSpc>
              <a:buFont typeface="+mj-lt"/>
              <a:buAutoNum type="arabicPeriod"/>
            </a:pPr>
            <a:r>
              <a:rPr lang="en-US" sz="2400" b="1" u="sng" dirty="0"/>
              <a:t>Reducing Greenhouse Gas Emissions</a:t>
            </a:r>
            <a:r>
              <a:rPr lang="en-US" sz="2400" dirty="0"/>
              <a:t>: Transitioning to solar and wind energy significantly reduces carbon dioxide and other harmful emissions, helping to mitigate climate change.</a:t>
            </a:r>
          </a:p>
          <a:p>
            <a:pPr>
              <a:lnSpc>
                <a:spcPct val="150000"/>
              </a:lnSpc>
              <a:buFont typeface="+mj-lt"/>
              <a:buAutoNum type="arabicPeriod"/>
            </a:pPr>
            <a:r>
              <a:rPr lang="en-US" sz="2400" b="1" u="sng" dirty="0"/>
              <a:t>Energy Security</a:t>
            </a:r>
            <a:r>
              <a:rPr lang="en-US" sz="2400" dirty="0"/>
              <a:t>: Renewable energy sources like wind and solar are abundant and domestically available, reducing dependence on imported fossil fuels and enhancing energy independence.</a:t>
            </a:r>
          </a:p>
        </p:txBody>
      </p:sp>
      <p:pic>
        <p:nvPicPr>
          <p:cNvPr id="3" name="Picture 2">
            <a:extLst>
              <a:ext uri="{FF2B5EF4-FFF2-40B4-BE49-F238E27FC236}">
                <a16:creationId xmlns:a16="http://schemas.microsoft.com/office/drawing/2014/main" id="{55D5EEB9-A219-678B-13CE-7F50A7581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447" y="808320"/>
            <a:ext cx="5325244" cy="4692147"/>
          </a:xfrm>
          <a:prstGeom prst="rect">
            <a:avLst/>
          </a:prstGeom>
        </p:spPr>
      </p:pic>
    </p:spTree>
    <p:extLst>
      <p:ext uri="{BB962C8B-B14F-4D97-AF65-F5344CB8AC3E}">
        <p14:creationId xmlns:p14="http://schemas.microsoft.com/office/powerpoint/2010/main" val="1970872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6FBB7D-387A-02FC-076A-C0179EC30497}"/>
              </a:ext>
            </a:extLst>
          </p:cNvPr>
          <p:cNvSpPr txBox="1"/>
          <p:nvPr/>
        </p:nvSpPr>
        <p:spPr>
          <a:xfrm>
            <a:off x="695730" y="498831"/>
            <a:ext cx="10572492" cy="5564472"/>
          </a:xfrm>
          <a:prstGeom prst="rect">
            <a:avLst/>
          </a:prstGeom>
          <a:noFill/>
        </p:spPr>
        <p:txBody>
          <a:bodyPr wrap="square">
            <a:spAutoFit/>
          </a:bodyPr>
          <a:lstStyle/>
          <a:p>
            <a:pPr algn="just">
              <a:lnSpc>
                <a:spcPct val="150000"/>
              </a:lnSpc>
            </a:pPr>
            <a:r>
              <a:rPr lang="en-US" sz="2400" b="1" u="sng" dirty="0"/>
              <a:t>3-Diversification of Energy Sources</a:t>
            </a:r>
            <a:r>
              <a:rPr lang="en-US" sz="2400" dirty="0"/>
              <a:t>: Incorporating solar and wind energy into the national grid diversifies energy sources, making the power supply more resilient and reducing the risks associated with fluctuating fossil fuel prices.</a:t>
            </a:r>
          </a:p>
          <a:p>
            <a:pPr algn="just">
              <a:lnSpc>
                <a:spcPct val="150000"/>
              </a:lnSpc>
            </a:pPr>
            <a:r>
              <a:rPr lang="en-US" sz="2400" b="1" u="sng" dirty="0"/>
              <a:t>4-Environmental Preservation: </a:t>
            </a:r>
            <a:r>
              <a:rPr lang="en-US" sz="2400" dirty="0"/>
              <a:t>By shifting away from fossil fuels, there is a reduction in environmental degradation, including air and water pollution caused by the extraction and burning of fossil fuels.</a:t>
            </a:r>
          </a:p>
          <a:p>
            <a:pPr algn="just">
              <a:lnSpc>
                <a:spcPct val="150000"/>
              </a:lnSpc>
            </a:pPr>
            <a:r>
              <a:rPr lang="en-US" sz="2400" dirty="0"/>
              <a:t>By prioritizing solar and wind projects, nations can move toward clean energy production, supporting global sustainability goals while improving energy resilience and reducing environmental impact.</a:t>
            </a:r>
          </a:p>
        </p:txBody>
      </p:sp>
    </p:spTree>
    <p:extLst>
      <p:ext uri="{BB962C8B-B14F-4D97-AF65-F5344CB8AC3E}">
        <p14:creationId xmlns:p14="http://schemas.microsoft.com/office/powerpoint/2010/main" val="85348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067987-7CF6-0D95-CD78-CCBEF4621F10}"/>
              </a:ext>
            </a:extLst>
          </p:cNvPr>
          <p:cNvSpPr txBox="1"/>
          <p:nvPr/>
        </p:nvSpPr>
        <p:spPr>
          <a:xfrm>
            <a:off x="475957" y="369765"/>
            <a:ext cx="11240086" cy="5010474"/>
          </a:xfrm>
          <a:prstGeom prst="rect">
            <a:avLst/>
          </a:prstGeom>
          <a:noFill/>
        </p:spPr>
        <p:txBody>
          <a:bodyPr wrap="square">
            <a:spAutoFit/>
          </a:bodyPr>
          <a:lstStyle/>
          <a:p>
            <a:pPr algn="just">
              <a:lnSpc>
                <a:spcPct val="150000"/>
              </a:lnSpc>
            </a:pPr>
            <a:r>
              <a:rPr lang="en-US" sz="2400" b="1" u="sng" dirty="0"/>
              <a:t>5-Reducing Traffic Congestion: </a:t>
            </a:r>
            <a:r>
              <a:rPr lang="en-US" sz="2400" dirty="0"/>
              <a:t>Encouraging the use of mass transportation systems, such as buses, trains, and trams, can significantly decrease the number of private vehicles on the road, alleviating traffic congestion in urban areas.</a:t>
            </a:r>
          </a:p>
          <a:p>
            <a:pPr algn="just">
              <a:lnSpc>
                <a:spcPct val="150000"/>
              </a:lnSpc>
            </a:pPr>
            <a:r>
              <a:rPr lang="en-US" sz="2400" b="1" u="sng" dirty="0"/>
              <a:t>6-Lowering Air Pollution: </a:t>
            </a:r>
            <a:r>
              <a:rPr lang="en-US" sz="2400" dirty="0"/>
              <a:t>Mass transportation systems, especially those powered by electricity, produce far fewer emissions compared to individual cars, contributing to improved air quality and a reduction in greenhouse gases.</a:t>
            </a:r>
          </a:p>
          <a:p>
            <a:pPr algn="just">
              <a:lnSpc>
                <a:spcPct val="150000"/>
              </a:lnSpc>
            </a:pPr>
            <a:r>
              <a:rPr lang="en-US" sz="2400" b="1" u="sng" dirty="0"/>
              <a:t>7-Promoting Electric Vehicles (EVs): </a:t>
            </a:r>
            <a:r>
              <a:rPr lang="en-US" sz="2400" dirty="0"/>
              <a:t>Relying on electric-powered cars, buses, and trams helps reduce dependence on fossil fuels</a:t>
            </a:r>
          </a:p>
        </p:txBody>
      </p:sp>
    </p:spTree>
    <p:extLst>
      <p:ext uri="{BB962C8B-B14F-4D97-AF65-F5344CB8AC3E}">
        <p14:creationId xmlns:p14="http://schemas.microsoft.com/office/powerpoint/2010/main" val="2804415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F553EB-952E-4DBB-A53E-1FA517DD3D30}"/>
              </a:ext>
            </a:extLst>
          </p:cNvPr>
          <p:cNvSpPr>
            <a:spLocks noGrp="1"/>
          </p:cNvSpPr>
          <p:nvPr>
            <p:ph type="title"/>
          </p:nvPr>
        </p:nvSpPr>
        <p:spPr>
          <a:xfrm>
            <a:off x="2005941" y="2021990"/>
            <a:ext cx="8543925" cy="2722288"/>
          </a:xfrm>
        </p:spPr>
        <p:txBody>
          <a:bodyPr>
            <a:normAutofit/>
          </a:bodyPr>
          <a:lstStyle/>
          <a:p>
            <a:pPr marL="0" indent="0" algn="ctr">
              <a:buNone/>
            </a:pPr>
            <a:r>
              <a:rPr lang="en-GB" sz="13000" dirty="0">
                <a:solidFill>
                  <a:schemeClr val="tx1"/>
                </a:solidFill>
                <a:effectLst>
                  <a:outerShdw blurRad="38100" dist="38100" dir="2700000" algn="tl">
                    <a:srgbClr val="000000">
                      <a:alpha val="43137"/>
                    </a:srgbClr>
                  </a:outerShdw>
                </a:effectLst>
                <a:latin typeface="Blackadder ITC" panose="04020505051007020D02" pitchFamily="82" charset="0"/>
              </a:rPr>
              <a:t>Thanks</a:t>
            </a:r>
          </a:p>
        </p:txBody>
      </p:sp>
    </p:spTree>
    <p:extLst>
      <p:ext uri="{BB962C8B-B14F-4D97-AF65-F5344CB8AC3E}">
        <p14:creationId xmlns:p14="http://schemas.microsoft.com/office/powerpoint/2010/main" val="14400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03F147-E1BE-B57F-C960-791A8F495ACD}"/>
              </a:ext>
            </a:extLst>
          </p:cNvPr>
          <p:cNvSpPr txBox="1">
            <a:spLocks/>
          </p:cNvSpPr>
          <p:nvPr/>
        </p:nvSpPr>
        <p:spPr>
          <a:xfrm>
            <a:off x="403412" y="147918"/>
            <a:ext cx="11226053" cy="652182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4-</a:t>
            </a:r>
            <a:r>
              <a:rPr lang="en-US" sz="2400" dirty="0">
                <a:solidFill>
                  <a:schemeClr val="accent1"/>
                </a:solidFill>
                <a:effectLst/>
                <a:latin typeface="Trebuchet MS"/>
                <a:ea typeface="+mn-ea"/>
                <a:cs typeface="+mn-cs"/>
              </a:rPr>
              <a:t> </a:t>
            </a:r>
            <a:r>
              <a:rPr lang="ar-SA" sz="2400" dirty="0">
                <a:solidFill>
                  <a:schemeClr val="accent6">
                    <a:lumMod val="50000"/>
                  </a:schemeClr>
                </a:solidFill>
                <a:effectLst/>
                <a:latin typeface="Trebuchet MS"/>
                <a:ea typeface="+mn-ea"/>
                <a:cs typeface="+mn-cs"/>
              </a:rPr>
              <a:t>C</a:t>
            </a:r>
            <a:r>
              <a:rPr lang="en-US" sz="2400" dirty="0">
                <a:solidFill>
                  <a:schemeClr val="accent6">
                    <a:lumMod val="50000"/>
                  </a:schemeClr>
                </a:solidFill>
                <a:effectLst/>
                <a:latin typeface="Trebuchet MS"/>
                <a:ea typeface="+mn-ea"/>
                <a:cs typeface="+mn-cs"/>
              </a:rPr>
              <a:t>ommittees to </a:t>
            </a:r>
            <a:r>
              <a:rPr lang="ar-SA" sz="2400" dirty="0">
                <a:solidFill>
                  <a:schemeClr val="accent6">
                    <a:lumMod val="50000"/>
                  </a:schemeClr>
                </a:solidFill>
                <a:effectLst/>
                <a:latin typeface="Trebuchet MS"/>
                <a:ea typeface="+mn-ea"/>
                <a:cs typeface="+mn-cs"/>
              </a:rPr>
              <a:t>improve</a:t>
            </a:r>
            <a:r>
              <a:rPr lang="en-US" sz="2400" dirty="0">
                <a:solidFill>
                  <a:schemeClr val="accent6">
                    <a:lumMod val="50000"/>
                  </a:schemeClr>
                </a:solidFill>
                <a:effectLst/>
                <a:latin typeface="Trebuchet MS"/>
                <a:ea typeface="+mn-ea"/>
                <a:cs typeface="+mn-cs"/>
              </a:rPr>
              <a:t> air pollution and climate change.</a:t>
            </a:r>
          </a:p>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 5- Maximizing the economic value of waste </a:t>
            </a:r>
            <a:r>
              <a:rPr lang="en-GB" sz="2400" dirty="0">
                <a:solidFill>
                  <a:schemeClr val="accent6">
                    <a:lumMod val="50000"/>
                  </a:schemeClr>
                </a:solidFill>
                <a:effectLst/>
                <a:latin typeface="Trebuchet MS"/>
                <a:ea typeface="+mn-ea"/>
                <a:cs typeface="+mn-cs"/>
              </a:rPr>
              <a:t>by</a:t>
            </a:r>
            <a:r>
              <a:rPr lang="en-US" sz="2400" dirty="0">
                <a:solidFill>
                  <a:schemeClr val="accent6">
                    <a:lumMod val="50000"/>
                  </a:schemeClr>
                </a:solidFill>
                <a:effectLst/>
                <a:latin typeface="Trebuchet MS"/>
                <a:ea typeface="+mn-ea"/>
                <a:cs typeface="+mn-cs"/>
              </a:rPr>
              <a:t> recycling and using it in fuel alternatives instead of open burning</a:t>
            </a:r>
          </a:p>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6- Air Quality Improvement Projects</a:t>
            </a:r>
          </a:p>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7- Awareness and information to reduce air pollution</a:t>
            </a:r>
          </a:p>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8- Expanding the cultivation of green spaces</a:t>
            </a:r>
          </a:p>
          <a:p>
            <a:pPr marL="0" marR="0" lvl="0" indent="0" algn="just" defTabSz="457200" rtl="0" eaLnBrk="1" fontAlgn="auto" latinLnBrk="0" hangingPunct="1">
              <a:lnSpc>
                <a:spcPct val="200000"/>
              </a:lnSpc>
              <a:spcBef>
                <a:spcPts val="0"/>
              </a:spcBef>
              <a:spcAft>
                <a:spcPts val="0"/>
              </a:spcAft>
              <a:buClrTx/>
              <a:buSzTx/>
              <a:buFontTx/>
              <a:buNone/>
              <a:tabLst/>
              <a:defRPr/>
            </a:pPr>
            <a:r>
              <a:rPr lang="en-US" sz="2400" dirty="0">
                <a:solidFill>
                  <a:schemeClr val="accent6">
                    <a:lumMod val="50000"/>
                  </a:schemeClr>
                </a:solidFill>
                <a:effectLst/>
                <a:latin typeface="Trebuchet MS"/>
                <a:ea typeface="+mn-ea"/>
                <a:cs typeface="+mn-cs"/>
              </a:rPr>
              <a:t>9- Establishing environmentally friendly urban communities to be compatible (green building)</a:t>
            </a:r>
          </a:p>
          <a:p>
            <a:pPr marL="0" indent="0" algn="just" defTabSz="457200">
              <a:lnSpc>
                <a:spcPct val="200000"/>
              </a:lnSpc>
              <a:spcBef>
                <a:spcPts val="0"/>
              </a:spcBef>
              <a:buClrTx/>
              <a:buSzTx/>
              <a:buNone/>
              <a:defRPr/>
            </a:pPr>
            <a:r>
              <a:rPr lang="en-US" sz="2400" dirty="0">
                <a:solidFill>
                  <a:schemeClr val="accent6">
                    <a:lumMod val="50000"/>
                  </a:schemeClr>
                </a:solidFill>
                <a:effectLst/>
                <a:latin typeface="Trebuchet MS"/>
                <a:ea typeface="+mn-ea"/>
                <a:cs typeface="+mn-cs"/>
              </a:rPr>
              <a:t>10- Renewable energy</a:t>
            </a: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lang="en-US" sz="2400" dirty="0">
              <a:solidFill>
                <a:schemeClr val="accent1"/>
              </a:solidFill>
              <a:effectLst/>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just" defTabSz="4572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a:p>
            <a:pPr marL="182880" indent="0" algn="just">
              <a:lnSpc>
                <a:spcPct val="200000"/>
              </a:lnSpc>
              <a:buNone/>
            </a:pPr>
            <a:endParaRPr lang="en-US" sz="2000" b="1" dirty="0">
              <a:solidFill>
                <a:schemeClr val="tx1"/>
              </a:solidFill>
              <a:latin typeface="+mn-lt"/>
              <a:ea typeface="+mn-ea"/>
              <a:cs typeface="+mn-cs"/>
            </a:endParaRPr>
          </a:p>
          <a:p>
            <a:pPr marL="182880" indent="0" algn="just">
              <a:lnSpc>
                <a:spcPct val="200000"/>
              </a:lnSpc>
              <a:buNone/>
            </a:pPr>
            <a:endParaRPr lang="en-US" sz="2000" b="1" dirty="0">
              <a:solidFill>
                <a:schemeClr val="tx1"/>
              </a:solidFill>
              <a:latin typeface="+mn-lt"/>
              <a:ea typeface="+mn-ea"/>
              <a:cs typeface="+mn-cs"/>
            </a:endParaRPr>
          </a:p>
          <a:p>
            <a:pPr marL="182880" indent="0" algn="just">
              <a:lnSpc>
                <a:spcPct val="200000"/>
              </a:lnSpc>
              <a:buFont typeface="Georgia" pitchFamily="18" charset="0"/>
              <a:buNone/>
            </a:pPr>
            <a:endParaRPr lang="en-US" sz="2000" i="1" dirty="0">
              <a:solidFill>
                <a:schemeClr val="tx1"/>
              </a:solidFill>
              <a:effectLst>
                <a:outerShdw blurRad="38100" dist="38100" dir="2700000" algn="tl">
                  <a:srgbClr val="000000">
                    <a:alpha val="43137"/>
                  </a:srgbClr>
                </a:outerShdw>
              </a:effectLst>
              <a:cs typeface="PT Bold Heading" panose="02010400000000000000" pitchFamily="2" charset="-78"/>
            </a:endParaRPr>
          </a:p>
          <a:p>
            <a:pPr marL="182880" indent="0" algn="just">
              <a:lnSpc>
                <a:spcPct val="200000"/>
              </a:lnSpc>
              <a:buFont typeface="Georgia" pitchFamily="18" charset="0"/>
              <a:buNone/>
            </a:pPr>
            <a:endParaRPr lang="en-US" sz="2000" dirty="0">
              <a:solidFill>
                <a:schemeClr val="tx1"/>
              </a:solidFill>
              <a:effectLst>
                <a:outerShdw blurRad="38100" dist="38100" dir="2700000" algn="tl">
                  <a:srgbClr val="000000">
                    <a:alpha val="43137"/>
                  </a:srgbClr>
                </a:outerShdw>
              </a:effectLst>
              <a:cs typeface="PT Bold Heading" panose="02010400000000000000" pitchFamily="2" charset="-78"/>
            </a:endParaRPr>
          </a:p>
        </p:txBody>
      </p:sp>
    </p:spTree>
    <p:extLst>
      <p:ext uri="{BB962C8B-B14F-4D97-AF65-F5344CB8AC3E}">
        <p14:creationId xmlns:p14="http://schemas.microsoft.com/office/powerpoint/2010/main" val="40767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37CE72-3B21-4EAB-B13B-FE162190AE46}"/>
              </a:ext>
            </a:extLst>
          </p:cNvPr>
          <p:cNvSpPr txBox="1">
            <a:spLocks/>
          </p:cNvSpPr>
          <p:nvPr/>
        </p:nvSpPr>
        <p:spPr>
          <a:xfrm>
            <a:off x="761934" y="228599"/>
            <a:ext cx="10668132" cy="2387991"/>
          </a:xfrm>
          <a:prstGeom prst="rect">
            <a:avLst/>
          </a:prstGeom>
          <a:solidFill>
            <a:schemeClr val="accent4">
              <a:lumMod val="40000"/>
              <a:lumOff val="60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lnSpc>
                <a:spcPct val="150000"/>
              </a:lnSpc>
              <a:buFont typeface="Georgia" pitchFamily="18" charset="0"/>
              <a:buNone/>
            </a:pPr>
            <a:r>
              <a:rPr lang="en-GB" sz="3200" dirty="0">
                <a:solidFill>
                  <a:schemeClr val="tx1"/>
                </a:solidFill>
                <a:effectLst>
                  <a:outerShdw blurRad="38100" dist="38100" dir="2700000" algn="tl">
                    <a:srgbClr val="000000">
                      <a:alpha val="43137"/>
                    </a:srgbClr>
                  </a:outerShdw>
                </a:effectLst>
                <a:cs typeface="PT Bold Heading" panose="02010400000000000000" pitchFamily="2" charset="-78"/>
              </a:rPr>
              <a:t>1-Air Quality Management</a:t>
            </a:r>
            <a:r>
              <a:rPr lang="ar-EG" sz="3200" dirty="0">
                <a:solidFill>
                  <a:schemeClr val="tx1"/>
                </a:solidFill>
                <a:effectLst>
                  <a:outerShdw blurRad="38100" dist="38100" dir="2700000" algn="tl">
                    <a:srgbClr val="000000">
                      <a:alpha val="43137"/>
                    </a:srgbClr>
                  </a:outerShdw>
                </a:effectLst>
                <a:cs typeface="PT Bold Heading" panose="02010400000000000000" pitchFamily="2" charset="-78"/>
              </a:rPr>
              <a:t> </a:t>
            </a:r>
            <a:r>
              <a:rPr lang="en-US" sz="3200" dirty="0">
                <a:solidFill>
                  <a:schemeClr val="tx1"/>
                </a:solidFill>
                <a:effectLst>
                  <a:outerShdw blurRad="38100" dist="38100" dir="2700000" algn="tl">
                    <a:srgbClr val="000000">
                      <a:alpha val="43137"/>
                    </a:srgbClr>
                  </a:outerShdw>
                </a:effectLst>
                <a:cs typeface="PT Bold Heading" panose="02010400000000000000" pitchFamily="2" charset="-78"/>
              </a:rPr>
              <a:t> by</a:t>
            </a:r>
            <a:br>
              <a:rPr lang="en-US" sz="3200" i="1" dirty="0">
                <a:solidFill>
                  <a:schemeClr val="tx1"/>
                </a:solidFill>
                <a:effectLst>
                  <a:outerShdw blurRad="38100" dist="38100" dir="2700000" algn="tl">
                    <a:srgbClr val="000000">
                      <a:alpha val="43137"/>
                    </a:srgbClr>
                  </a:outerShdw>
                </a:effectLst>
                <a:cs typeface="PT Bold Heading" panose="02010400000000000000" pitchFamily="2" charset="-78"/>
              </a:rPr>
            </a:br>
            <a:r>
              <a:rPr lang="en-US" sz="3200" i="1" dirty="0">
                <a:solidFill>
                  <a:schemeClr val="tx1"/>
                </a:solidFill>
                <a:effectLst>
                  <a:outerShdw blurRad="38100" dist="38100" dir="2700000" algn="tl">
                    <a:srgbClr val="000000">
                      <a:alpha val="43137"/>
                    </a:srgbClr>
                  </a:outerShdw>
                </a:effectLst>
                <a:cs typeface="PT Bold Heading" panose="02010400000000000000" pitchFamily="2" charset="-78"/>
              </a:rPr>
              <a:t>Monitoring Air Pollutants </a:t>
            </a:r>
            <a:r>
              <a:rPr lang="en-GB" sz="3200" i="1" dirty="0">
                <a:solidFill>
                  <a:schemeClr val="tx1"/>
                </a:solidFill>
                <a:effectLst>
                  <a:outerShdw blurRad="38100" dist="38100" dir="2700000" algn="tl">
                    <a:srgbClr val="000000">
                      <a:alpha val="43137"/>
                    </a:srgbClr>
                  </a:outerShdw>
                </a:effectLst>
                <a:cs typeface="PT Bold Heading" panose="02010400000000000000" pitchFamily="2" charset="-78"/>
              </a:rPr>
              <a:t>and</a:t>
            </a:r>
            <a:r>
              <a:rPr lang="en-US" sz="3200" i="1" dirty="0">
                <a:solidFill>
                  <a:schemeClr val="tx1"/>
                </a:solidFill>
                <a:effectLst>
                  <a:outerShdw blurRad="38100" dist="38100" dir="2700000" algn="tl">
                    <a:srgbClr val="000000">
                      <a:alpha val="43137"/>
                    </a:srgbClr>
                  </a:outerShdw>
                </a:effectLst>
                <a:cs typeface="PT Bold Heading" panose="02010400000000000000" pitchFamily="2" charset="-78"/>
              </a:rPr>
              <a:t> Early warning system of air pollution</a:t>
            </a:r>
            <a:endParaRPr lang="en-US" sz="3200" dirty="0">
              <a:solidFill>
                <a:schemeClr val="tx1"/>
              </a:solidFill>
              <a:effectLst>
                <a:outerShdw blurRad="38100" dist="38100" dir="2700000" algn="tl">
                  <a:srgbClr val="000000">
                    <a:alpha val="43137"/>
                  </a:srgbClr>
                </a:outerShdw>
              </a:effectLst>
              <a:cs typeface="PT Bold Heading" panose="02010400000000000000" pitchFamily="2" charset="-78"/>
            </a:endParaRPr>
          </a:p>
        </p:txBody>
      </p:sp>
      <p:sp>
        <p:nvSpPr>
          <p:cNvPr id="2" name="Content Placeholder 2">
            <a:extLst>
              <a:ext uri="{FF2B5EF4-FFF2-40B4-BE49-F238E27FC236}">
                <a16:creationId xmlns:a16="http://schemas.microsoft.com/office/drawing/2014/main" id="{DDBFF7B8-B2A9-0B0F-C510-32A611FAF6F9}"/>
              </a:ext>
            </a:extLst>
          </p:cNvPr>
          <p:cNvSpPr>
            <a:spLocks noGrp="1"/>
          </p:cNvSpPr>
          <p:nvPr>
            <p:ph sz="quarter" idx="13"/>
          </p:nvPr>
        </p:nvSpPr>
        <p:spPr>
          <a:xfrm>
            <a:off x="871784" y="2806092"/>
            <a:ext cx="10448431" cy="3682632"/>
          </a:xfrm>
        </p:spPr>
        <p:txBody>
          <a:bodyPr>
            <a:noAutofit/>
          </a:bodyPr>
          <a:lstStyle/>
          <a:p>
            <a:pPr marL="45720" indent="0">
              <a:lnSpc>
                <a:spcPct val="150000"/>
              </a:lnSpc>
              <a:buNone/>
            </a:pPr>
            <a:r>
              <a:rPr lang="en-GB" sz="2400" b="1" dirty="0">
                <a:solidFill>
                  <a:schemeClr val="tx1"/>
                </a:solidFill>
              </a:rPr>
              <a:t>The Ministry of Environment </a:t>
            </a:r>
            <a:r>
              <a:rPr lang="en-US" sz="2400" b="1" dirty="0">
                <a:solidFill>
                  <a:schemeClr val="tx1"/>
                </a:solidFill>
              </a:rPr>
              <a:t>has developed a plan for development </a:t>
            </a:r>
            <a:r>
              <a:rPr lang="en-GB" sz="2400" b="1" dirty="0">
                <a:solidFill>
                  <a:schemeClr val="tx1"/>
                </a:solidFill>
              </a:rPr>
              <a:t>a </a:t>
            </a:r>
            <a:r>
              <a:rPr lang="en-US" sz="2400" b="1" dirty="0">
                <a:solidFill>
                  <a:schemeClr val="tx1"/>
                </a:solidFill>
              </a:rPr>
              <a:t>national network for monitoring the following:</a:t>
            </a:r>
          </a:p>
          <a:p>
            <a:pPr marL="45720" indent="0">
              <a:lnSpc>
                <a:spcPct val="150000"/>
              </a:lnSpc>
              <a:buNone/>
            </a:pPr>
            <a:r>
              <a:rPr lang="en-US" sz="2400" b="1" dirty="0">
                <a:solidFill>
                  <a:schemeClr val="tx1"/>
                </a:solidFill>
              </a:rPr>
              <a:t>1- National Network for Monitoring Ambient Air Pollutants.</a:t>
            </a:r>
            <a:endParaRPr lang="en-GB" sz="2400" b="1" dirty="0">
              <a:solidFill>
                <a:schemeClr val="tx1"/>
              </a:solidFill>
            </a:endParaRPr>
          </a:p>
          <a:p>
            <a:pPr marL="45720" indent="0">
              <a:lnSpc>
                <a:spcPct val="150000"/>
              </a:lnSpc>
              <a:buNone/>
            </a:pPr>
            <a:r>
              <a:rPr lang="en-GB" sz="2400" b="1" dirty="0">
                <a:solidFill>
                  <a:schemeClr val="tx1"/>
                </a:solidFill>
              </a:rPr>
              <a:t>2-The national network for</a:t>
            </a:r>
            <a:r>
              <a:rPr lang="ar-SA" sz="2400" b="1" dirty="0">
                <a:solidFill>
                  <a:schemeClr val="tx1"/>
                </a:solidFill>
              </a:rPr>
              <a:t> monitoring</a:t>
            </a:r>
            <a:r>
              <a:rPr lang="en-GB" sz="2400" b="1" dirty="0">
                <a:solidFill>
                  <a:schemeClr val="tx1"/>
                </a:solidFill>
              </a:rPr>
              <a:t> industrial emission .</a:t>
            </a:r>
          </a:p>
          <a:p>
            <a:pPr marL="45720" indent="0">
              <a:lnSpc>
                <a:spcPct val="150000"/>
              </a:lnSpc>
              <a:buNone/>
            </a:pPr>
            <a:r>
              <a:rPr lang="en-GB" sz="2400" b="1" dirty="0">
                <a:solidFill>
                  <a:schemeClr val="tx1"/>
                </a:solidFill>
              </a:rPr>
              <a:t>3- Early warning system of air pollution .</a:t>
            </a:r>
          </a:p>
        </p:txBody>
      </p:sp>
    </p:spTree>
    <p:extLst>
      <p:ext uri="{BB962C8B-B14F-4D97-AF65-F5344CB8AC3E}">
        <p14:creationId xmlns:p14="http://schemas.microsoft.com/office/powerpoint/2010/main" val="213184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sz="quarter" idx="13"/>
          </p:nvPr>
        </p:nvSpPr>
        <p:spPr>
          <a:xfrm>
            <a:off x="884959" y="236424"/>
            <a:ext cx="10422082" cy="830997"/>
          </a:xfrm>
          <a:prstGeom prst="rect">
            <a:avLst/>
          </a:prstGeom>
          <a:noFill/>
        </p:spPr>
        <p:txBody>
          <a:bodyPr wrap="square" rtlCol="0">
            <a:spAutoFit/>
          </a:bodyPr>
          <a:lstStyle/>
          <a:p>
            <a:pPr marL="45720" indent="0" algn="ctr">
              <a:buNone/>
            </a:pPr>
            <a:r>
              <a:rPr lang="en-US" sz="2400" b="1" dirty="0">
                <a:solidFill>
                  <a:schemeClr val="accent1">
                    <a:lumMod val="75000"/>
                  </a:schemeClr>
                </a:solidFill>
              </a:rPr>
              <a:t>General Framework of the Environmental Monitoring System and Air Quality Management (Reality &amp; Future)</a:t>
            </a:r>
            <a:endParaRPr lang="en-US" sz="2400" b="1" dirty="0">
              <a:solidFill>
                <a:schemeClr val="accent1">
                  <a:lumMod val="75000"/>
                </a:schemeClr>
              </a:solidFill>
              <a:effectLst>
                <a:outerShdw blurRad="38100" dist="38100" dir="2700000" algn="tl">
                  <a:srgbClr val="000000">
                    <a:alpha val="43137"/>
                  </a:srgbClr>
                </a:outerShdw>
              </a:effectLst>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1" y="1222828"/>
            <a:ext cx="10809500" cy="5398748"/>
          </a:xfrm>
          <a:prstGeom prst="rect">
            <a:avLst/>
          </a:prstGeom>
          <a:noFill/>
          <a:ln>
            <a:noFill/>
          </a:ln>
        </p:spPr>
      </p:pic>
    </p:spTree>
    <p:extLst>
      <p:ext uri="{BB962C8B-B14F-4D97-AF65-F5344CB8AC3E}">
        <p14:creationId xmlns:p14="http://schemas.microsoft.com/office/powerpoint/2010/main" val="281288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5690" y="399012"/>
            <a:ext cx="9168245" cy="619298"/>
          </a:xfrm>
        </p:spPr>
        <p:txBody>
          <a:bodyPr>
            <a:noAutofit/>
          </a:bodyPr>
          <a:lstStyle/>
          <a:p>
            <a:pPr marL="45720" indent="0">
              <a:buNone/>
            </a:pPr>
            <a:r>
              <a:rPr lang="en-US" sz="2400" b="1" u="sng" dirty="0">
                <a:solidFill>
                  <a:schemeClr val="accent1">
                    <a:lumMod val="75000"/>
                  </a:schemeClr>
                </a:solidFill>
              </a:rPr>
              <a:t>1- National Network for Monitoring Ambient Air Pollutants.</a:t>
            </a:r>
            <a:br>
              <a:rPr lang="en-GB" sz="2400" b="1" u="sng" dirty="0">
                <a:solidFill>
                  <a:schemeClr val="accent1">
                    <a:lumMod val="75000"/>
                  </a:schemeClr>
                </a:solidFill>
              </a:rPr>
            </a:br>
            <a:endParaRPr lang="en-GB" sz="2400" b="1" u="sng" dirty="0">
              <a:solidFill>
                <a:schemeClr val="accent1">
                  <a:lumMod val="75000"/>
                </a:schemeClr>
              </a:solidFill>
            </a:endParaRPr>
          </a:p>
        </p:txBody>
      </p:sp>
      <p:sp>
        <p:nvSpPr>
          <p:cNvPr id="4" name="Title 3"/>
          <p:cNvSpPr>
            <a:spLocks noGrp="1"/>
          </p:cNvSpPr>
          <p:nvPr>
            <p:ph type="title"/>
          </p:nvPr>
        </p:nvSpPr>
        <p:spPr>
          <a:xfrm>
            <a:off x="626918" y="1281575"/>
            <a:ext cx="6593009" cy="3967902"/>
          </a:xfrm>
        </p:spPr>
        <p:txBody>
          <a:bodyPr/>
          <a:lstStyle/>
          <a:p>
            <a:pPr marL="45720" indent="0" algn="just">
              <a:lnSpc>
                <a:spcPct val="150000"/>
              </a:lnSpc>
              <a:spcBef>
                <a:spcPct val="20000"/>
              </a:spcBef>
              <a:spcAft>
                <a:spcPts val="300"/>
              </a:spcAft>
              <a:buSzPct val="130000"/>
              <a:buNone/>
            </a:pPr>
            <a:r>
              <a:rPr lang="en-US" sz="2000" dirty="0">
                <a:solidFill>
                  <a:schemeClr val="tx1"/>
                </a:solidFill>
                <a:effectLst/>
              </a:rPr>
              <a:t>Ministry of Environment and its executive agency has started the establishment of a network to monitor air pollutants at 1998 in the context of its responsibility for the protection of the Egyptian environment and it aims to identify </a:t>
            </a:r>
            <a:r>
              <a:rPr lang="en-GB" sz="2000" dirty="0">
                <a:solidFill>
                  <a:schemeClr val="tx1"/>
                </a:solidFill>
                <a:effectLst/>
              </a:rPr>
              <a:t>ambient</a:t>
            </a:r>
            <a:r>
              <a:rPr lang="en-US" sz="2000" dirty="0">
                <a:solidFill>
                  <a:schemeClr val="tx1"/>
                </a:solidFill>
                <a:effectLst/>
              </a:rPr>
              <a:t> air quality,</a:t>
            </a:r>
            <a:r>
              <a:rPr lang="en-GB" sz="2000" dirty="0">
                <a:solidFill>
                  <a:schemeClr val="tx1"/>
                </a:solidFill>
                <a:effectLst/>
              </a:rPr>
              <a:t> </a:t>
            </a:r>
            <a:r>
              <a:rPr lang="en-US" sz="2000" dirty="0">
                <a:solidFill>
                  <a:schemeClr val="tx1"/>
                </a:solidFill>
                <a:effectLst/>
              </a:rPr>
              <a:t>A national monitoring network consists of 121 monitoring stations distributed all over the different regions of the Republic.</a:t>
            </a:r>
            <a:br>
              <a:rPr lang="en-GB" sz="2000" dirty="0">
                <a:solidFill>
                  <a:schemeClr val="tx1"/>
                </a:solidFill>
                <a:effectLst/>
              </a:rPr>
            </a:br>
            <a:endParaRPr lang="en-GB" sz="2000" dirty="0">
              <a:solidFill>
                <a:schemeClr val="tx1"/>
              </a:solidFill>
              <a:latin typeface="+mn-lt"/>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09" y="1018308"/>
            <a:ext cx="3460173" cy="2587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SC00098"/>
          <p:cNvPicPr>
            <a:picLocks noChangeAspect="1" noChangeArrowheads="1"/>
          </p:cNvPicPr>
          <p:nvPr/>
        </p:nvPicPr>
        <p:blipFill>
          <a:blip r:embed="rId3"/>
          <a:srcRect/>
          <a:stretch>
            <a:fillRect/>
          </a:stretch>
        </p:blipFill>
        <p:spPr bwMode="auto">
          <a:xfrm>
            <a:off x="8104910" y="3704796"/>
            <a:ext cx="3460172" cy="2394667"/>
          </a:xfrm>
          <a:prstGeom prst="rect">
            <a:avLst/>
          </a:prstGeom>
          <a:noFill/>
          <a:ln w="9525">
            <a:noFill/>
            <a:miter lim="800000"/>
            <a:headEnd/>
            <a:tailEnd/>
          </a:ln>
        </p:spPr>
      </p:pic>
    </p:spTree>
    <p:extLst>
      <p:ext uri="{BB962C8B-B14F-4D97-AF65-F5344CB8AC3E}">
        <p14:creationId xmlns:p14="http://schemas.microsoft.com/office/powerpoint/2010/main" val="259081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152410" y="6241850"/>
            <a:ext cx="4264144" cy="275727"/>
          </a:xfrm>
          <a:prstGeom prst="rect">
            <a:avLst/>
          </a:prstGeom>
          <a:solidFill>
            <a:schemeClr val="bg2"/>
          </a:solidFill>
          <a:ln>
            <a:noFill/>
          </a:ln>
          <a:effectLst/>
        </p:spPr>
        <p:txBody>
          <a:bodyPr vert="horz" wrap="square" lIns="0" tIns="-1587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02124"/>
                </a:solidFill>
                <a:effectLst/>
                <a:latin typeface="inherit"/>
                <a:cs typeface="Arial" pitchFamily="34" charset="0"/>
              </a:rPr>
              <a:t>Air quality monitoring station locations</a:t>
            </a:r>
            <a:r>
              <a:rPr kumimoji="0" lang="en-US" altLang="en-US" sz="2000" b="1" i="0" u="none" strike="noStrike" cap="none" normalizeH="0" baseline="0" dirty="0">
                <a:ln>
                  <a:noFill/>
                </a:ln>
                <a:solidFill>
                  <a:schemeClr val="tx1"/>
                </a:solidFill>
                <a:effectLst/>
                <a:latin typeface="Arial" pitchFamily="34" charset="0"/>
                <a:cs typeface="Arial" pitchFamily="34" charset="0"/>
              </a:rPr>
              <a:t> </a:t>
            </a:r>
          </a:p>
        </p:txBody>
      </p:sp>
      <p:sp>
        <p:nvSpPr>
          <p:cNvPr id="6" name="Rectangle 5"/>
          <p:cNvSpPr/>
          <p:nvPr/>
        </p:nvSpPr>
        <p:spPr>
          <a:xfrm>
            <a:off x="362867" y="651444"/>
            <a:ext cx="6096000" cy="5170646"/>
          </a:xfrm>
          <a:prstGeom prst="rect">
            <a:avLst/>
          </a:prstGeom>
        </p:spPr>
        <p:txBody>
          <a:bodyPr>
            <a:spAutoFit/>
          </a:bodyPr>
          <a:lstStyle/>
          <a:p>
            <a:pPr>
              <a:lnSpc>
                <a:spcPct val="150000"/>
              </a:lnSpc>
            </a:pPr>
            <a:r>
              <a:rPr lang="en-US" sz="2000" b="1" u="sng" dirty="0">
                <a:latin typeface="+mj-lt"/>
                <a:ea typeface="+mj-ea"/>
                <a:cs typeface="+mj-cs"/>
              </a:rPr>
              <a:t>The methods of monitoring process in the national Network are as follows: </a:t>
            </a:r>
            <a:endParaRPr lang="en-GB" sz="2000" b="1" u="sng" dirty="0">
              <a:latin typeface="+mj-lt"/>
              <a:ea typeface="+mj-ea"/>
              <a:cs typeface="+mj-cs"/>
            </a:endParaRPr>
          </a:p>
          <a:p>
            <a:pPr>
              <a:lnSpc>
                <a:spcPct val="150000"/>
              </a:lnSpc>
            </a:pPr>
            <a:r>
              <a:rPr lang="en-US" sz="2000" b="1" u="sng" dirty="0">
                <a:latin typeface="+mj-lt"/>
                <a:ea typeface="+mj-ea"/>
                <a:cs typeface="+mj-cs"/>
              </a:rPr>
              <a:t>The first method</a:t>
            </a:r>
            <a:r>
              <a:rPr lang="en-US" sz="2000" b="1" dirty="0">
                <a:latin typeface="+mj-lt"/>
                <a:ea typeface="+mj-ea"/>
                <a:cs typeface="+mj-cs"/>
              </a:rPr>
              <a:t>: - through instantaneous automatic devices operated 24h/7day, where the data records and Statistical calculations done on hourly and daily basis. </a:t>
            </a:r>
            <a:r>
              <a:rPr lang="ar-EG" sz="2000" b="1" dirty="0">
                <a:latin typeface="+mj-lt"/>
                <a:ea typeface="+mj-ea"/>
                <a:cs typeface="+mj-cs"/>
              </a:rPr>
              <a:t> </a:t>
            </a:r>
            <a:r>
              <a:rPr lang="ar-SA" sz="2000" b="1" dirty="0">
                <a:latin typeface="+mj-lt"/>
                <a:ea typeface="+mj-ea"/>
                <a:cs typeface="+mj-cs"/>
              </a:rPr>
              <a:t>63 </a:t>
            </a:r>
            <a:r>
              <a:rPr lang="ar-EG" sz="2000" b="1" dirty="0">
                <a:latin typeface="+mj-lt"/>
                <a:ea typeface="+mj-ea"/>
                <a:cs typeface="+mj-cs"/>
              </a:rPr>
              <a:t>)</a:t>
            </a:r>
            <a:r>
              <a:rPr lang="ar-SA" sz="2000" b="1" dirty="0">
                <a:latin typeface="+mj-lt"/>
                <a:ea typeface="+mj-ea"/>
                <a:cs typeface="+mj-cs"/>
              </a:rPr>
              <a:t>station</a:t>
            </a:r>
            <a:r>
              <a:rPr lang="en-US" sz="2000" b="1" dirty="0">
                <a:latin typeface="+mj-lt"/>
                <a:ea typeface="+mj-ea"/>
                <a:cs typeface="+mj-cs"/>
              </a:rPr>
              <a:t>s)</a:t>
            </a:r>
            <a:endParaRPr lang="en-GB" sz="2000" b="1" dirty="0">
              <a:latin typeface="+mj-lt"/>
              <a:ea typeface="+mj-ea"/>
              <a:cs typeface="+mj-cs"/>
            </a:endParaRPr>
          </a:p>
          <a:p>
            <a:pPr>
              <a:lnSpc>
                <a:spcPct val="150000"/>
              </a:lnSpc>
            </a:pPr>
            <a:r>
              <a:rPr lang="en-US" sz="2000" b="1" u="sng" dirty="0">
                <a:latin typeface="+mj-lt"/>
                <a:ea typeface="+mj-ea"/>
                <a:cs typeface="+mj-cs"/>
              </a:rPr>
              <a:t>The second method</a:t>
            </a:r>
            <a:r>
              <a:rPr lang="en-US" sz="2000" b="1" dirty="0">
                <a:latin typeface="+mj-lt"/>
                <a:ea typeface="+mj-ea"/>
                <a:cs typeface="+mj-cs"/>
              </a:rPr>
              <a:t>: - carried out through semi-automatic sampling devices (collection on filters), later these samples are analyzed in specialized chemical laboratories to determine concentrations. (</a:t>
            </a:r>
            <a:r>
              <a:rPr lang="ar-SA" sz="2000" b="1" dirty="0">
                <a:latin typeface="+mj-lt"/>
                <a:ea typeface="+mj-ea"/>
                <a:cs typeface="+mj-cs"/>
              </a:rPr>
              <a:t> </a:t>
            </a:r>
            <a:r>
              <a:rPr lang="en-US" sz="2000" b="1" dirty="0">
                <a:latin typeface="+mj-lt"/>
                <a:ea typeface="+mj-ea"/>
                <a:cs typeface="+mj-cs"/>
              </a:rPr>
              <a:t>58</a:t>
            </a:r>
            <a:r>
              <a:rPr lang="ar-SA" sz="2000" b="1" dirty="0">
                <a:latin typeface="+mj-lt"/>
                <a:ea typeface="+mj-ea"/>
                <a:cs typeface="+mj-cs"/>
              </a:rPr>
              <a:t> stations(</a:t>
            </a:r>
            <a:endParaRPr lang="en-GB" sz="2000" b="1" dirty="0">
              <a:latin typeface="+mj-lt"/>
              <a:ea typeface="+mj-ea"/>
              <a:cs typeface="+mj-cs"/>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055" y="405244"/>
            <a:ext cx="5039591" cy="566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70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4806" y="1165789"/>
            <a:ext cx="4830229" cy="4594015"/>
          </a:xfrm>
          <a:prstGeom prst="rect">
            <a:avLst/>
          </a:prstGeom>
        </p:spPr>
        <p:txBody>
          <a:bodyPr wrap="square">
            <a:spAutoFit/>
          </a:bodyPr>
          <a:lstStyle/>
          <a:p>
            <a:pPr algn="just">
              <a:lnSpc>
                <a:spcPct val="150000"/>
              </a:lnSpc>
            </a:pPr>
            <a:r>
              <a:rPr lang="en-US" altLang="en-US" sz="2000" b="1" dirty="0">
                <a:latin typeface="+mj-lt"/>
                <a:ea typeface="+mj-ea"/>
                <a:cs typeface="+mj-cs"/>
              </a:rPr>
              <a:t>The Ministry of Environment establish the National Network online Monitoring Industrial Emissions System which c</a:t>
            </a:r>
            <a:r>
              <a:rPr lang="en-US" sz="2000" b="1" dirty="0">
                <a:latin typeface="+mj-lt"/>
                <a:ea typeface="+mj-ea"/>
                <a:cs typeface="+mj-cs"/>
              </a:rPr>
              <a:t>over all cement and big industrial companies (Continues Emission Monitoring System-  CEMS)</a:t>
            </a:r>
          </a:p>
          <a:p>
            <a:pPr algn="just">
              <a:lnSpc>
                <a:spcPct val="150000"/>
              </a:lnSpc>
            </a:pPr>
            <a:r>
              <a:rPr lang="en-US" sz="2000" b="1" dirty="0">
                <a:latin typeface="+mj-lt"/>
                <a:ea typeface="+mj-ea"/>
                <a:cs typeface="+mj-cs"/>
              </a:rPr>
              <a:t>That based on data's storage (in-site) and transfer through communication system to the central server in EEAA.</a:t>
            </a:r>
          </a:p>
          <a:p>
            <a:pPr algn="just">
              <a:lnSpc>
                <a:spcPct val="150000"/>
              </a:lnSpc>
            </a:pPr>
            <a:endParaRPr lang="en-US" sz="800" dirty="0"/>
          </a:p>
          <a:p>
            <a:pPr algn="just">
              <a:lnSpc>
                <a:spcPct val="150000"/>
              </a:lnSpc>
            </a:pPr>
            <a:endParaRPr lang="en-US" sz="800" dirty="0"/>
          </a:p>
        </p:txBody>
      </p:sp>
      <p:sp>
        <p:nvSpPr>
          <p:cNvPr id="7" name="Rectangle 6"/>
          <p:cNvSpPr/>
          <p:nvPr/>
        </p:nvSpPr>
        <p:spPr>
          <a:xfrm>
            <a:off x="387231" y="441982"/>
            <a:ext cx="7798360" cy="830997"/>
          </a:xfrm>
          <a:prstGeom prst="rect">
            <a:avLst/>
          </a:prstGeom>
        </p:spPr>
        <p:txBody>
          <a:bodyPr wrap="square">
            <a:spAutoFit/>
          </a:bodyPr>
          <a:lstStyle/>
          <a:p>
            <a:pPr marL="45720" indent="0">
              <a:buNone/>
            </a:pPr>
            <a:r>
              <a:rPr lang="en-GB" sz="2400" b="1" u="sng" dirty="0">
                <a:solidFill>
                  <a:schemeClr val="accent1">
                    <a:lumMod val="75000"/>
                  </a:schemeClr>
                </a:solidFill>
              </a:rPr>
              <a:t>2-The national network for</a:t>
            </a:r>
            <a:r>
              <a:rPr lang="ar-SA" sz="2400" b="1" u="sng" dirty="0">
                <a:solidFill>
                  <a:schemeClr val="accent1">
                    <a:lumMod val="75000"/>
                  </a:schemeClr>
                </a:solidFill>
              </a:rPr>
              <a:t> monitoring</a:t>
            </a:r>
            <a:r>
              <a:rPr lang="en-GB" sz="2400" b="1" u="sng" dirty="0">
                <a:solidFill>
                  <a:schemeClr val="accent1">
                    <a:lumMod val="75000"/>
                  </a:schemeClr>
                </a:solidFill>
              </a:rPr>
              <a:t> industrial emission </a:t>
            </a:r>
            <a:endParaRPr lang="en-GB" sz="2400" b="1" u="sng" dirty="0"/>
          </a:p>
        </p:txBody>
      </p:sp>
      <p:pic>
        <p:nvPicPr>
          <p:cNvPr id="3" name="Picture 2">
            <a:extLst>
              <a:ext uri="{FF2B5EF4-FFF2-40B4-BE49-F238E27FC236}">
                <a16:creationId xmlns:a16="http://schemas.microsoft.com/office/drawing/2014/main" id="{1CAE4F94-BFE7-4E75-34E3-DFB9D51C4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136" y="1120777"/>
            <a:ext cx="6309405" cy="4781550"/>
          </a:xfrm>
          <a:prstGeom prst="rect">
            <a:avLst/>
          </a:prstGeom>
        </p:spPr>
      </p:pic>
    </p:spTree>
    <p:extLst>
      <p:ext uri="{BB962C8B-B14F-4D97-AF65-F5344CB8AC3E}">
        <p14:creationId xmlns:p14="http://schemas.microsoft.com/office/powerpoint/2010/main" val="2955144505"/>
      </p:ext>
    </p:extLst>
  </p:cSld>
  <p:clrMapOvr>
    <a:masterClrMapping/>
  </p:clrMapOvr>
</p:sld>
</file>

<file path=ppt/theme/theme1.xml><?xml version="1.0" encoding="utf-8"?>
<a:theme xmlns:a="http://schemas.openxmlformats.org/drawingml/2006/main" name="Slipstream">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1655</TotalTime>
  <Words>1931</Words>
  <Application>Microsoft Office PowerPoint</Application>
  <PresentationFormat>Widescreen</PresentationFormat>
  <Paragraphs>171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Slipstream</vt:lpstr>
      <vt:lpstr>PowerPoint Presentation</vt:lpstr>
      <vt:lpstr>PowerPoint Presentation</vt:lpstr>
      <vt:lpstr>PowerPoint Presentation</vt:lpstr>
      <vt:lpstr>PowerPoint Presentation</vt:lpstr>
      <vt:lpstr>PowerPoint Presentation</vt:lpstr>
      <vt:lpstr>PowerPoint Presentation</vt:lpstr>
      <vt:lpstr>Ministry of Environment and its executive agency has started the establishment of a network to monitor air pollutants at 1998 in the context of its responsibility for the protection of the Egyptian environment and it aims to identify ambient air quality, A national monitoring network consists of 121 monitoring stations distributed all over the different regions of the Republic.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Hayam</dc:creator>
  <cp:lastModifiedBy>Hayam Saber</cp:lastModifiedBy>
  <cp:revision>44</cp:revision>
  <dcterms:created xsi:type="dcterms:W3CDTF">2022-02-24T15:59:36Z</dcterms:created>
  <dcterms:modified xsi:type="dcterms:W3CDTF">2024-09-19T03:51:54Z</dcterms:modified>
</cp:coreProperties>
</file>