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354" r:id="rId3"/>
    <p:sldId id="258" r:id="rId4"/>
    <p:sldId id="346" r:id="rId5"/>
    <p:sldId id="268" r:id="rId6"/>
    <p:sldId id="260" r:id="rId7"/>
    <p:sldId id="355" r:id="rId8"/>
    <p:sldId id="261" r:id="rId9"/>
    <p:sldId id="269" r:id="rId10"/>
    <p:sldId id="347" r:id="rId11"/>
    <p:sldId id="348" r:id="rId12"/>
    <p:sldId id="349" r:id="rId13"/>
    <p:sldId id="262" r:id="rId14"/>
    <p:sldId id="265" r:id="rId15"/>
    <p:sldId id="350" r:id="rId16"/>
    <p:sldId id="266" r:id="rId17"/>
    <p:sldId id="271" r:id="rId18"/>
    <p:sldId id="267" r:id="rId19"/>
    <p:sldId id="310" r:id="rId20"/>
    <p:sldId id="311" r:id="rId21"/>
    <p:sldId id="351" r:id="rId22"/>
    <p:sldId id="352" r:id="rId23"/>
    <p:sldId id="353" r:id="rId24"/>
    <p:sldId id="345"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8"/>
    <p:restoredTop sz="88500" autoAdjust="0"/>
  </p:normalViewPr>
  <p:slideViewPr>
    <p:cSldViewPr snapToGrid="0">
      <p:cViewPr varScale="1">
        <p:scale>
          <a:sx n="55" d="100"/>
          <a:sy n="55" d="100"/>
        </p:scale>
        <p:origin x="7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989AC-74DD-8140-952A-3F4CCFCFED8B}" type="datetimeFigureOut">
              <a:rPr lang="pt-BR" smtClean="0"/>
              <a:t>19/09/2024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FE0E7-0CE5-F446-B359-E6E831C0CAD9}" type="slidenum">
              <a:rPr lang="pt-BR" smtClean="0"/>
              <a:t>‹#›</a:t>
            </a:fld>
            <a:endParaRPr lang="pt-BR"/>
          </a:p>
        </p:txBody>
      </p:sp>
    </p:spTree>
    <p:extLst>
      <p:ext uri="{BB962C8B-B14F-4D97-AF65-F5344CB8AC3E}">
        <p14:creationId xmlns:p14="http://schemas.microsoft.com/office/powerpoint/2010/main" val="331605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E0E7-0CE5-F446-B359-E6E831C0CAD9}" type="slidenum">
              <a:rPr lang="pt-BR" smtClean="0"/>
              <a:t>1</a:t>
            </a:fld>
            <a:endParaRPr lang="pt-BR"/>
          </a:p>
        </p:txBody>
      </p:sp>
    </p:spTree>
    <p:extLst>
      <p:ext uri="{BB962C8B-B14F-4D97-AF65-F5344CB8AC3E}">
        <p14:creationId xmlns:p14="http://schemas.microsoft.com/office/powerpoint/2010/main" val="283679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4FE0E7-0CE5-F446-B359-E6E831C0CAD9}" type="slidenum">
              <a:rPr lang="pt-BR" smtClean="0"/>
              <a:t>18</a:t>
            </a:fld>
            <a:endParaRPr lang="pt-BR"/>
          </a:p>
        </p:txBody>
      </p:sp>
    </p:spTree>
    <p:extLst>
      <p:ext uri="{BB962C8B-B14F-4D97-AF65-F5344CB8AC3E}">
        <p14:creationId xmlns:p14="http://schemas.microsoft.com/office/powerpoint/2010/main" val="4439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E0E7-0CE5-F446-B359-E6E831C0CAD9}" type="slidenum">
              <a:rPr lang="pt-BR" smtClean="0"/>
              <a:t>21</a:t>
            </a:fld>
            <a:endParaRPr lang="pt-BR"/>
          </a:p>
        </p:txBody>
      </p:sp>
    </p:spTree>
    <p:extLst>
      <p:ext uri="{BB962C8B-B14F-4D97-AF65-F5344CB8AC3E}">
        <p14:creationId xmlns:p14="http://schemas.microsoft.com/office/powerpoint/2010/main" val="59960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4FE0E7-0CE5-F446-B359-E6E831C0CAD9}" type="slidenum">
              <a:rPr lang="pt-BR" smtClean="0"/>
              <a:t>3</a:t>
            </a:fld>
            <a:endParaRPr lang="pt-BR"/>
          </a:p>
        </p:txBody>
      </p:sp>
    </p:spTree>
    <p:extLst>
      <p:ext uri="{BB962C8B-B14F-4D97-AF65-F5344CB8AC3E}">
        <p14:creationId xmlns:p14="http://schemas.microsoft.com/office/powerpoint/2010/main" val="40193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E0E7-0CE5-F446-B359-E6E831C0CAD9}" type="slidenum">
              <a:rPr lang="pt-BR" smtClean="0"/>
              <a:t>4</a:t>
            </a:fld>
            <a:endParaRPr lang="pt-BR"/>
          </a:p>
        </p:txBody>
      </p:sp>
    </p:spTree>
    <p:extLst>
      <p:ext uri="{BB962C8B-B14F-4D97-AF65-F5344CB8AC3E}">
        <p14:creationId xmlns:p14="http://schemas.microsoft.com/office/powerpoint/2010/main" val="41979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E0E7-0CE5-F446-B359-E6E831C0CAD9}" type="slidenum">
              <a:rPr lang="pt-BR" smtClean="0"/>
              <a:t>5</a:t>
            </a:fld>
            <a:endParaRPr lang="pt-BR"/>
          </a:p>
        </p:txBody>
      </p:sp>
    </p:spTree>
    <p:extLst>
      <p:ext uri="{BB962C8B-B14F-4D97-AF65-F5344CB8AC3E}">
        <p14:creationId xmlns:p14="http://schemas.microsoft.com/office/powerpoint/2010/main" val="169066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4FE0E7-0CE5-F446-B359-E6E831C0CAD9}" type="slidenum">
              <a:rPr lang="pt-BR" smtClean="0"/>
              <a:t>6</a:t>
            </a:fld>
            <a:endParaRPr lang="pt-BR"/>
          </a:p>
        </p:txBody>
      </p:sp>
    </p:spTree>
    <p:extLst>
      <p:ext uri="{BB962C8B-B14F-4D97-AF65-F5344CB8AC3E}">
        <p14:creationId xmlns:p14="http://schemas.microsoft.com/office/powerpoint/2010/main" val="192096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FE0E7-0CE5-F446-B359-E6E831C0CAD9}" type="slidenum">
              <a:rPr lang="pt-BR" smtClean="0"/>
              <a:t>7</a:t>
            </a:fld>
            <a:endParaRPr lang="pt-BR"/>
          </a:p>
        </p:txBody>
      </p:sp>
    </p:spTree>
    <p:extLst>
      <p:ext uri="{BB962C8B-B14F-4D97-AF65-F5344CB8AC3E}">
        <p14:creationId xmlns:p14="http://schemas.microsoft.com/office/powerpoint/2010/main" val="370684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4FE0E7-0CE5-F446-B359-E6E831C0CAD9}" type="slidenum">
              <a:rPr lang="pt-BR" smtClean="0"/>
              <a:t>14</a:t>
            </a:fld>
            <a:endParaRPr lang="pt-BR"/>
          </a:p>
        </p:txBody>
      </p:sp>
    </p:spTree>
    <p:extLst>
      <p:ext uri="{BB962C8B-B14F-4D97-AF65-F5344CB8AC3E}">
        <p14:creationId xmlns:p14="http://schemas.microsoft.com/office/powerpoint/2010/main" val="386658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FA4FE0E7-0CE5-F446-B359-E6E831C0CAD9}" type="slidenum">
              <a:rPr lang="pt-BR" smtClean="0"/>
              <a:t>16</a:t>
            </a:fld>
            <a:endParaRPr lang="pt-BR"/>
          </a:p>
        </p:txBody>
      </p:sp>
    </p:spTree>
    <p:extLst>
      <p:ext uri="{BB962C8B-B14F-4D97-AF65-F5344CB8AC3E}">
        <p14:creationId xmlns:p14="http://schemas.microsoft.com/office/powerpoint/2010/main" val="352003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solidFill>
                  <a:srgbClr val="000000"/>
                </a:solidFill>
              </a:rPr>
              <a:t>17</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5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069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40540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79558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75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74041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96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5770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60808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20229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9/19/2024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7940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9/19/2024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06909639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F55FD1-95FA-98DA-84AA-145D29A53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C9EE06-57AF-0FF5-450C-2A606C23B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75140"/>
            <a:ext cx="12192000" cy="4488388"/>
          </a:xfrm>
          <a:prstGeom prst="rect">
            <a:avLst/>
          </a:prstGeom>
          <a:gradFill>
            <a:gsLst>
              <a:gs pos="0">
                <a:schemeClr val="accent1">
                  <a:lumMod val="60000"/>
                  <a:lumOff val="40000"/>
                  <a:alpha val="0"/>
                </a:schemeClr>
              </a:gs>
              <a:gs pos="61814">
                <a:schemeClr val="accent1">
                  <a:lumMod val="60000"/>
                  <a:lumOff val="40000"/>
                  <a:alpha val="89000"/>
                </a:schemeClr>
              </a:gs>
              <a:gs pos="94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8438E172-A9E6-19D5-6648-077E7A0CA9D1}"/>
              </a:ext>
            </a:extLst>
          </p:cNvPr>
          <p:cNvSpPr>
            <a:spLocks noGrp="1"/>
          </p:cNvSpPr>
          <p:nvPr>
            <p:ph type="subTitle" idx="1"/>
          </p:nvPr>
        </p:nvSpPr>
        <p:spPr>
          <a:xfrm>
            <a:off x="952500" y="5610250"/>
            <a:ext cx="7172325" cy="756045"/>
          </a:xfrm>
        </p:spPr>
        <p:txBody>
          <a:bodyPr>
            <a:normAutofit fontScale="92500" lnSpcReduction="20000"/>
          </a:bodyPr>
          <a:lstStyle/>
          <a:p>
            <a:pPr algn="ctr"/>
            <a:r>
              <a:rPr lang="pt-BR" dirty="0" err="1"/>
              <a:t>Bridging</a:t>
            </a:r>
            <a:r>
              <a:rPr lang="pt-BR" dirty="0"/>
              <a:t> </a:t>
            </a:r>
            <a:r>
              <a:rPr lang="pt-BR" dirty="0" err="1"/>
              <a:t>the</a:t>
            </a:r>
            <a:r>
              <a:rPr lang="pt-BR" dirty="0"/>
              <a:t> Skills Gap</a:t>
            </a:r>
          </a:p>
          <a:p>
            <a:pPr algn="ctr"/>
            <a:r>
              <a:rPr lang="pt-BR" dirty="0" err="1"/>
              <a:t>MoHERST</a:t>
            </a:r>
            <a:r>
              <a:rPr lang="pt-BR" dirty="0"/>
              <a:t> 2024</a:t>
            </a:r>
          </a:p>
        </p:txBody>
      </p:sp>
      <p:pic>
        <p:nvPicPr>
          <p:cNvPr id="7" name="Picture 6">
            <a:extLst>
              <a:ext uri="{FF2B5EF4-FFF2-40B4-BE49-F238E27FC236}">
                <a16:creationId xmlns:a16="http://schemas.microsoft.com/office/drawing/2014/main" id="{ED31E562-EF79-D084-6BE7-1B9E5BE4BF1F}"/>
              </a:ext>
            </a:extLst>
          </p:cNvPr>
          <p:cNvPicPr>
            <a:picLocks noChangeAspect="1"/>
          </p:cNvPicPr>
          <p:nvPr/>
        </p:nvPicPr>
        <p:blipFill>
          <a:blip r:embed="rId3"/>
          <a:stretch>
            <a:fillRect/>
          </a:stretch>
        </p:blipFill>
        <p:spPr>
          <a:xfrm>
            <a:off x="-1451447" y="-283545"/>
            <a:ext cx="13901739" cy="7513982"/>
          </a:xfrm>
          <a:prstGeom prst="rect">
            <a:avLst/>
          </a:prstGeom>
        </p:spPr>
      </p:pic>
      <p:cxnSp>
        <p:nvCxnSpPr>
          <p:cNvPr id="13" name="Straight Connector 12">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6825" y="529252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BB927E8-E350-53F8-7226-A40FFA71519C}"/>
              </a:ext>
            </a:extLst>
          </p:cNvPr>
          <p:cNvSpPr>
            <a:spLocks noGrp="1"/>
          </p:cNvSpPr>
          <p:nvPr>
            <p:ph type="ctrTitle"/>
          </p:nvPr>
        </p:nvSpPr>
        <p:spPr>
          <a:xfrm>
            <a:off x="860933" y="1391480"/>
            <a:ext cx="9276980" cy="2584165"/>
          </a:xfrm>
        </p:spPr>
        <p:txBody>
          <a:bodyPr>
            <a:normAutofit/>
          </a:bodyPr>
          <a:lstStyle/>
          <a:p>
            <a:pPr algn="ctr"/>
            <a:r>
              <a:rPr lang="pt-BR" sz="4000" dirty="0">
                <a:solidFill>
                  <a:srgbClr val="C00000"/>
                </a:solidFill>
              </a:rPr>
              <a:t>Air quality monitoring andmanagement in the gambia</a:t>
            </a:r>
            <a:br>
              <a:rPr lang="pt-BR" sz="4000" dirty="0">
                <a:solidFill>
                  <a:srgbClr val="C00000"/>
                </a:solidFill>
              </a:rPr>
            </a:br>
            <a:endParaRPr lang="pt-BR" sz="4000" dirty="0">
              <a:solidFill>
                <a:srgbClr val="C00000"/>
              </a:solidFill>
            </a:endParaRPr>
          </a:p>
        </p:txBody>
      </p:sp>
      <p:pic>
        <p:nvPicPr>
          <p:cNvPr id="4" name="Picture 2" descr="Home - National Environment Agency">
            <a:extLst>
              <a:ext uri="{FF2B5EF4-FFF2-40B4-BE49-F238E27FC236}">
                <a16:creationId xmlns:a16="http://schemas.microsoft.com/office/drawing/2014/main" id="{7ED3C67B-A06A-D999-3110-91B251776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6869" y="-197049"/>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C52993AE-BA9C-723F-2477-A663ECF81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819" y="-268024"/>
            <a:ext cx="1037549" cy="11442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D5541D-58C6-6588-B31D-AED65CFE7A10}"/>
              </a:ext>
            </a:extLst>
          </p:cNvPr>
          <p:cNvSpPr txBox="1"/>
          <p:nvPr/>
        </p:nvSpPr>
        <p:spPr>
          <a:xfrm>
            <a:off x="1966511" y="6119387"/>
            <a:ext cx="7061812" cy="532903"/>
          </a:xfrm>
          <a:prstGeom prst="rect">
            <a:avLst/>
          </a:prstGeom>
          <a:noFill/>
        </p:spPr>
        <p:txBody>
          <a:bodyPr wrap="square">
            <a:spAutoFit/>
          </a:bodyPr>
          <a:lstStyle/>
          <a:p>
            <a:pPr marL="0" marR="0">
              <a:lnSpc>
                <a:spcPct val="107000"/>
              </a:lnSpc>
              <a:spcBef>
                <a:spcPts val="0"/>
              </a:spcBef>
              <a:spcAft>
                <a:spcPts val="800"/>
              </a:spcAft>
            </a:pPr>
            <a:r>
              <a:rPr lang="en-US" sz="2800" b="1" kern="100" dirty="0" err="1">
                <a:effectLst/>
                <a:latin typeface="Calibri" panose="020F0502020204030204" pitchFamily="34" charset="0"/>
                <a:ea typeface="Calibri" panose="020F0502020204030204" pitchFamily="34" charset="0"/>
                <a:cs typeface="Times New Roman" panose="02020603050405020304" pitchFamily="18" charset="0"/>
              </a:rPr>
              <a:t>Teeda</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err="1">
                <a:effectLst/>
                <a:latin typeface="Calibri" panose="020F0502020204030204" pitchFamily="34" charset="0"/>
                <a:ea typeface="Calibri" panose="020F0502020204030204" pitchFamily="34" charset="0"/>
                <a:cs typeface="Times New Roman" panose="02020603050405020304" pitchFamily="18" charset="0"/>
              </a:rPr>
              <a:t>Njie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4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FFC527-4FED-8189-D90C-8F91DF2AC899}"/>
              </a:ext>
            </a:extLst>
          </p:cNvPr>
          <p:cNvPicPr>
            <a:picLocks noGrp="1" noChangeAspect="1"/>
          </p:cNvPicPr>
          <p:nvPr>
            <p:ph idx="1"/>
          </p:nvPr>
        </p:nvPicPr>
        <p:blipFill>
          <a:blip r:embed="rId2"/>
          <a:stretch>
            <a:fillRect/>
          </a:stretch>
        </p:blipFill>
        <p:spPr>
          <a:xfrm>
            <a:off x="2275430" y="2325757"/>
            <a:ext cx="7206499" cy="4149408"/>
          </a:xfrm>
        </p:spPr>
      </p:pic>
      <p:sp>
        <p:nvSpPr>
          <p:cNvPr id="8" name="TextBox 7">
            <a:extLst>
              <a:ext uri="{FF2B5EF4-FFF2-40B4-BE49-F238E27FC236}">
                <a16:creationId xmlns:a16="http://schemas.microsoft.com/office/drawing/2014/main" id="{341FC8E5-E01E-43C8-BD2B-6F87F8F5896D}"/>
              </a:ext>
            </a:extLst>
          </p:cNvPr>
          <p:cNvSpPr txBox="1"/>
          <p:nvPr/>
        </p:nvSpPr>
        <p:spPr>
          <a:xfrm>
            <a:off x="1590261" y="382835"/>
            <a:ext cx="9382539" cy="961545"/>
          </a:xfrm>
          <a:prstGeom prst="rect">
            <a:avLst/>
          </a:prstGeom>
          <a:noFill/>
        </p:spPr>
        <p:txBody>
          <a:bodyPr wrap="square">
            <a:spAutoFit/>
          </a:bodyPr>
          <a:lstStyle/>
          <a:p>
            <a:pPr algn="l">
              <a:lnSpc>
                <a:spcPct val="150000"/>
              </a:lnSpc>
            </a:pPr>
            <a:r>
              <a:rPr lang="en-US" sz="2000" dirty="0">
                <a:solidFill>
                  <a:srgbClr val="262626"/>
                </a:solidFill>
                <a:latin typeface="Georgia" panose="02040502050405020303" pitchFamily="18" charset="0"/>
              </a:rPr>
              <a:t>Figure 1: T</a:t>
            </a:r>
            <a:r>
              <a:rPr lang="en-US" sz="2000" b="0" i="0" u="none" strike="noStrike" baseline="0" dirty="0">
                <a:solidFill>
                  <a:srgbClr val="262626"/>
                </a:solidFill>
                <a:latin typeface="Georgia" panose="02040502050405020303" pitchFamily="18" charset="0"/>
              </a:rPr>
              <a:t>he annual trend of the death rate from air pollution in Gambia from 1990 to 2019, measured as the number of deaths per 100,000 people</a:t>
            </a:r>
            <a:endParaRPr lang="en-US" sz="2000" dirty="0"/>
          </a:p>
        </p:txBody>
      </p:sp>
      <p:pic>
        <p:nvPicPr>
          <p:cNvPr id="9" name="Picture 2" descr="Home - National Environment Agency">
            <a:extLst>
              <a:ext uri="{FF2B5EF4-FFF2-40B4-BE49-F238E27FC236}">
                <a16:creationId xmlns:a16="http://schemas.microsoft.com/office/drawing/2014/main" id="{3EE296E3-A58A-990C-CC65-4ECC3A36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University of The Gambia | Serrekunda">
            <a:extLst>
              <a:ext uri="{FF2B5EF4-FFF2-40B4-BE49-F238E27FC236}">
                <a16:creationId xmlns:a16="http://schemas.microsoft.com/office/drawing/2014/main" id="{250050D0-1C1A-A075-2947-893BDA4D4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1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68775-4E8F-0433-843A-D5DB5A656BAD}"/>
              </a:ext>
            </a:extLst>
          </p:cNvPr>
          <p:cNvPicPr>
            <a:picLocks noChangeAspect="1"/>
          </p:cNvPicPr>
          <p:nvPr/>
        </p:nvPicPr>
        <p:blipFill>
          <a:blip r:embed="rId2"/>
          <a:stretch>
            <a:fillRect/>
          </a:stretch>
        </p:blipFill>
        <p:spPr>
          <a:xfrm>
            <a:off x="1701173" y="2164633"/>
            <a:ext cx="9289556" cy="4693367"/>
          </a:xfrm>
          <a:prstGeom prst="rect">
            <a:avLst/>
          </a:prstGeom>
        </p:spPr>
      </p:pic>
      <p:sp>
        <p:nvSpPr>
          <p:cNvPr id="7" name="TextBox 6">
            <a:extLst>
              <a:ext uri="{FF2B5EF4-FFF2-40B4-BE49-F238E27FC236}">
                <a16:creationId xmlns:a16="http://schemas.microsoft.com/office/drawing/2014/main" id="{66DA2DF8-AC64-D56F-AF97-3D133B4A982A}"/>
              </a:ext>
            </a:extLst>
          </p:cNvPr>
          <p:cNvSpPr txBox="1"/>
          <p:nvPr/>
        </p:nvSpPr>
        <p:spPr>
          <a:xfrm>
            <a:off x="1701173" y="354130"/>
            <a:ext cx="9128191" cy="707886"/>
          </a:xfrm>
          <a:prstGeom prst="rect">
            <a:avLst/>
          </a:prstGeom>
          <a:noFill/>
        </p:spPr>
        <p:txBody>
          <a:bodyPr wrap="square">
            <a:spAutoFit/>
          </a:bodyPr>
          <a:lstStyle/>
          <a:p>
            <a:pPr algn="l"/>
            <a:r>
              <a:rPr lang="en-US" sz="2000" b="1" i="0" u="none" strike="noStrike" baseline="0" dirty="0">
                <a:latin typeface="Georgia,Bold"/>
              </a:rPr>
              <a:t>Figure 2: The estimated annual number of deaths attributed to each risk factor. Data source: IHME, Global Burden of Disease (2019)</a:t>
            </a:r>
            <a:endParaRPr lang="en-US" sz="2000" dirty="0"/>
          </a:p>
        </p:txBody>
      </p:sp>
      <p:pic>
        <p:nvPicPr>
          <p:cNvPr id="8" name="Picture 2" descr="Home - National Environment Agency">
            <a:extLst>
              <a:ext uri="{FF2B5EF4-FFF2-40B4-BE49-F238E27FC236}">
                <a16:creationId xmlns:a16="http://schemas.microsoft.com/office/drawing/2014/main" id="{C5DE9D8A-DD7F-1773-E7DE-BC265260E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University of The Gambia | Serrekunda">
            <a:extLst>
              <a:ext uri="{FF2B5EF4-FFF2-40B4-BE49-F238E27FC236}">
                <a16:creationId xmlns:a16="http://schemas.microsoft.com/office/drawing/2014/main" id="{35CF9062-DEEC-6147-788F-3FD1E7674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3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85503-6092-2FFE-682B-72DD7D6E1820}"/>
              </a:ext>
            </a:extLst>
          </p:cNvPr>
          <p:cNvPicPr>
            <a:picLocks noChangeAspect="1"/>
          </p:cNvPicPr>
          <p:nvPr/>
        </p:nvPicPr>
        <p:blipFill>
          <a:blip r:embed="rId2"/>
          <a:stretch>
            <a:fillRect/>
          </a:stretch>
        </p:blipFill>
        <p:spPr>
          <a:xfrm>
            <a:off x="2518150" y="2391337"/>
            <a:ext cx="8407494" cy="4459376"/>
          </a:xfrm>
          <a:prstGeom prst="rect">
            <a:avLst/>
          </a:prstGeom>
        </p:spPr>
      </p:pic>
      <p:sp>
        <p:nvSpPr>
          <p:cNvPr id="7" name="TextBox 6">
            <a:extLst>
              <a:ext uri="{FF2B5EF4-FFF2-40B4-BE49-F238E27FC236}">
                <a16:creationId xmlns:a16="http://schemas.microsoft.com/office/drawing/2014/main" id="{EAB65DFB-60B2-59AC-BAB0-93C96431EBA7}"/>
              </a:ext>
            </a:extLst>
          </p:cNvPr>
          <p:cNvSpPr txBox="1"/>
          <p:nvPr/>
        </p:nvSpPr>
        <p:spPr>
          <a:xfrm>
            <a:off x="1828799" y="484742"/>
            <a:ext cx="8989765" cy="1884875"/>
          </a:xfrm>
          <a:prstGeom prst="rect">
            <a:avLst/>
          </a:prstGeom>
          <a:noFill/>
        </p:spPr>
        <p:txBody>
          <a:bodyPr wrap="square">
            <a:spAutoFit/>
          </a:bodyPr>
          <a:lstStyle/>
          <a:p>
            <a:pPr algn="l">
              <a:lnSpc>
                <a:spcPct val="150000"/>
              </a:lnSpc>
            </a:pPr>
            <a:r>
              <a:rPr lang="en-US" sz="2000" i="0" u="none" strike="noStrike" baseline="0" dirty="0">
                <a:latin typeface="Georgia,Bold"/>
              </a:rPr>
              <a:t>Figure </a:t>
            </a:r>
            <a:r>
              <a:rPr lang="en-US" sz="2000" dirty="0">
                <a:latin typeface="Georgia,Bold"/>
              </a:rPr>
              <a:t>3:</a:t>
            </a:r>
            <a:r>
              <a:rPr lang="en-US" sz="2000" i="0" u="none" strike="noStrike" baseline="0" dirty="0">
                <a:latin typeface="Georgia,Bold"/>
              </a:rPr>
              <a:t> Outdoor air pollution death rate by age, Gambia, 2019. Death rates are measured as the number of premature deaths attributed to outdoor particulate matter air pollution per 100,000 individuals in each age group. Data source: IHME, Global Burden of Disease (2019).</a:t>
            </a:r>
            <a:endParaRPr lang="en-US" sz="2000" dirty="0"/>
          </a:p>
        </p:txBody>
      </p:sp>
      <p:pic>
        <p:nvPicPr>
          <p:cNvPr id="8" name="Picture 2" descr="Home - National Environment Agency">
            <a:extLst>
              <a:ext uri="{FF2B5EF4-FFF2-40B4-BE49-F238E27FC236}">
                <a16:creationId xmlns:a16="http://schemas.microsoft.com/office/drawing/2014/main" id="{14A0CB80-AEF2-BF41-7BA3-F7889E3F9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University of The Gambia | Serrekunda">
            <a:extLst>
              <a:ext uri="{FF2B5EF4-FFF2-40B4-BE49-F238E27FC236}">
                <a16:creationId xmlns:a16="http://schemas.microsoft.com/office/drawing/2014/main" id="{92251AE7-D5E5-2F23-AD38-057454062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112692"/>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0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8243FD-C3BF-6F32-16A5-833599384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220301"/>
            <a:ext cx="6096002" cy="363769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E00B97D-57BF-1689-B0D9-0A243102C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7BE72F04-659C-C3C9-5848-CC23AB02A902}"/>
              </a:ext>
            </a:extLst>
          </p:cNvPr>
          <p:cNvSpPr>
            <a:spLocks noGrp="1"/>
          </p:cNvSpPr>
          <p:nvPr>
            <p:ph idx="1"/>
          </p:nvPr>
        </p:nvSpPr>
        <p:spPr>
          <a:xfrm>
            <a:off x="6436659" y="762000"/>
            <a:ext cx="5755338" cy="5334000"/>
          </a:xfrm>
        </p:spPr>
        <p:txBody>
          <a:bodyPr anchor="ctr">
            <a:normAutofit/>
          </a:bodyPr>
          <a:lstStyle/>
          <a:p>
            <a:pPr marL="0" indent="0">
              <a:lnSpc>
                <a:spcPct val="110000"/>
              </a:lnSpc>
              <a:buNone/>
            </a:pPr>
            <a:endParaRPr lang="pt-BR" sz="1500" b="1" dirty="0"/>
          </a:p>
          <a:p>
            <a:pPr marL="0" indent="0" algn="just">
              <a:lnSpc>
                <a:spcPct val="150000"/>
              </a:lnSpc>
              <a:buNone/>
            </a:pPr>
            <a:r>
              <a:rPr lang="en-US" sz="2000" b="0" i="0" u="none" strike="noStrike" baseline="0" dirty="0">
                <a:solidFill>
                  <a:srgbClr val="262626"/>
                </a:solidFill>
                <a:latin typeface="Georgia" panose="02040502050405020303" pitchFamily="18" charset="0"/>
              </a:rPr>
              <a:t>The atmospheric air quality in The Gambia is significantly impacted by various pollutants, including:</a:t>
            </a:r>
          </a:p>
          <a:p>
            <a:pPr>
              <a:lnSpc>
                <a:spcPct val="110000"/>
              </a:lnSpc>
            </a:pPr>
            <a:r>
              <a:rPr lang="en-US" sz="1600" dirty="0">
                <a:solidFill>
                  <a:srgbClr val="262626"/>
                </a:solidFill>
                <a:latin typeface="Georgia" panose="02040502050405020303" pitchFamily="18" charset="0"/>
              </a:rPr>
              <a:t>P</a:t>
            </a:r>
            <a:r>
              <a:rPr lang="en-US" sz="1600" b="0" i="0" u="none" strike="noStrike" baseline="0" dirty="0">
                <a:solidFill>
                  <a:srgbClr val="262626"/>
                </a:solidFill>
                <a:latin typeface="Georgia" panose="02040502050405020303" pitchFamily="18" charset="0"/>
              </a:rPr>
              <a:t>articulate matter (PM10 and PM2.5)</a:t>
            </a:r>
          </a:p>
          <a:p>
            <a:pPr algn="l"/>
            <a:r>
              <a:rPr lang="en-US" sz="1600" b="0" i="0" u="none" strike="noStrike" baseline="0" dirty="0">
                <a:solidFill>
                  <a:srgbClr val="262626"/>
                </a:solidFill>
                <a:latin typeface="Georgia" panose="02040502050405020303" pitchFamily="18" charset="0"/>
              </a:rPr>
              <a:t>Carbon monoxide (CO)</a:t>
            </a:r>
          </a:p>
          <a:p>
            <a:pPr algn="l"/>
            <a:r>
              <a:rPr lang="en-US" sz="1600" dirty="0">
                <a:solidFill>
                  <a:srgbClr val="262626"/>
                </a:solidFill>
                <a:latin typeface="Georgia" panose="02040502050405020303" pitchFamily="18" charset="0"/>
              </a:rPr>
              <a:t>N</a:t>
            </a:r>
            <a:r>
              <a:rPr lang="en-US" sz="1600" b="0" i="0" u="none" strike="noStrike" baseline="0" dirty="0">
                <a:solidFill>
                  <a:srgbClr val="262626"/>
                </a:solidFill>
                <a:latin typeface="Georgia" panose="02040502050405020303" pitchFamily="18" charset="0"/>
              </a:rPr>
              <a:t>itrogen oxides (NOx),</a:t>
            </a:r>
          </a:p>
          <a:p>
            <a:pPr algn="l"/>
            <a:r>
              <a:rPr lang="en-US" sz="1600" b="0" i="0" u="none" strike="noStrike" baseline="0" dirty="0">
                <a:solidFill>
                  <a:srgbClr val="262626"/>
                </a:solidFill>
                <a:latin typeface="Georgia" panose="02040502050405020303" pitchFamily="18" charset="0"/>
              </a:rPr>
              <a:t>volatile organic compounds (VOCs),</a:t>
            </a:r>
          </a:p>
          <a:p>
            <a:pPr algn="l"/>
            <a:r>
              <a:rPr lang="en-US" sz="1600" b="0" i="0" u="none" strike="noStrike" baseline="0" dirty="0">
                <a:solidFill>
                  <a:srgbClr val="262626"/>
                </a:solidFill>
                <a:latin typeface="Georgia" panose="02040502050405020303" pitchFamily="18" charset="0"/>
              </a:rPr>
              <a:t>Carbon dioxide CO₂</a:t>
            </a:r>
          </a:p>
          <a:p>
            <a:pPr algn="l"/>
            <a:r>
              <a:rPr lang="en-US" sz="1600" b="0" i="0" u="none" strike="noStrike" baseline="0" dirty="0">
                <a:solidFill>
                  <a:srgbClr val="262626"/>
                </a:solidFill>
                <a:latin typeface="Georgia" panose="02040502050405020303" pitchFamily="18" charset="0"/>
              </a:rPr>
              <a:t>Sulphur dioxide (SO2),</a:t>
            </a:r>
          </a:p>
          <a:p>
            <a:pPr marL="0" indent="0" algn="just">
              <a:lnSpc>
                <a:spcPct val="150000"/>
              </a:lnSpc>
              <a:buNone/>
            </a:pPr>
            <a:endParaRPr lang="pt-BR" sz="1600" dirty="0"/>
          </a:p>
        </p:txBody>
      </p:sp>
      <p:pic>
        <p:nvPicPr>
          <p:cNvPr id="7170" name="Picture 2" descr="Air Pollution in The Gambia: A Silent ...">
            <a:extLst>
              <a:ext uri="{FF2B5EF4-FFF2-40B4-BE49-F238E27FC236}">
                <a16:creationId xmlns:a16="http://schemas.microsoft.com/office/drawing/2014/main" id="{BD0C07CA-9CBF-3BA0-026D-E6A26945B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8" y="1249082"/>
            <a:ext cx="5432607" cy="511585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F54418-C10F-FFC4-43F2-12B12BE7D94B}"/>
              </a:ext>
            </a:extLst>
          </p:cNvPr>
          <p:cNvSpPr>
            <a:spLocks noGrp="1"/>
          </p:cNvSpPr>
          <p:nvPr>
            <p:ph type="title"/>
          </p:nvPr>
        </p:nvSpPr>
        <p:spPr>
          <a:xfrm>
            <a:off x="539827" y="-37077"/>
            <a:ext cx="5027491" cy="1469503"/>
          </a:xfrm>
        </p:spPr>
        <p:txBody>
          <a:bodyPr anchor="ctr">
            <a:normAutofit/>
          </a:bodyPr>
          <a:lstStyle/>
          <a:p>
            <a:pPr algn="ctr">
              <a:lnSpc>
                <a:spcPct val="110000"/>
              </a:lnSpc>
            </a:pPr>
            <a:r>
              <a:rPr lang="en-US" sz="1800" b="0" i="0" u="none" strike="noStrike" baseline="0" dirty="0">
                <a:solidFill>
                  <a:srgbClr val="0070C0"/>
                </a:solidFill>
                <a:latin typeface="Georgia" panose="02040502050405020303" pitchFamily="18" charset="0"/>
              </a:rPr>
              <a:t>Major air pollutants</a:t>
            </a:r>
            <a:endParaRPr lang="pt-BR" sz="2200" dirty="0">
              <a:solidFill>
                <a:srgbClr val="0070C0"/>
              </a:solidFill>
            </a:endParaRPr>
          </a:p>
        </p:txBody>
      </p:sp>
      <p:pic>
        <p:nvPicPr>
          <p:cNvPr id="4" name="Picture 2" descr="Home - National Environment Agency">
            <a:extLst>
              <a:ext uri="{FF2B5EF4-FFF2-40B4-BE49-F238E27FC236}">
                <a16:creationId xmlns:a16="http://schemas.microsoft.com/office/drawing/2014/main" id="{CE659D67-7398-5147-A93A-A2E38F3EE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E37E06D2-E1D1-D390-0F12-F7678FBAA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2" y="68624"/>
            <a:ext cx="816222"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87894"/>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utdoor warehouse">
            <a:extLst>
              <a:ext uri="{FF2B5EF4-FFF2-40B4-BE49-F238E27FC236}">
                <a16:creationId xmlns:a16="http://schemas.microsoft.com/office/drawing/2014/main" id="{175F8066-9E83-05A6-D282-4D390468D9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53121" y="2520"/>
            <a:ext cx="5173538" cy="6855480"/>
          </a:xfrm>
          <a:prstGeom prst="rect">
            <a:avLst/>
          </a:prstGeom>
        </p:spPr>
      </p:pic>
      <p:sp>
        <p:nvSpPr>
          <p:cNvPr id="18" name="Freeform: Shape 17">
            <a:extLst>
              <a:ext uri="{FF2B5EF4-FFF2-40B4-BE49-F238E27FC236}">
                <a16:creationId xmlns:a16="http://schemas.microsoft.com/office/drawing/2014/main" id="{AE51ADB7-9C8F-9DB1-6888-686E18BE3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CD2F895-07CF-9178-C149-A4BC4799F78C}"/>
              </a:ext>
            </a:extLst>
          </p:cNvPr>
          <p:cNvSpPr>
            <a:spLocks noGrp="1"/>
          </p:cNvSpPr>
          <p:nvPr>
            <p:ph type="title"/>
          </p:nvPr>
        </p:nvSpPr>
        <p:spPr>
          <a:xfrm>
            <a:off x="1233056" y="2288754"/>
            <a:ext cx="3629891" cy="2283013"/>
          </a:xfrm>
        </p:spPr>
        <p:txBody>
          <a:bodyPr anchor="ctr">
            <a:normAutofit/>
          </a:bodyPr>
          <a:lstStyle/>
          <a:p>
            <a:pPr algn="ctr">
              <a:lnSpc>
                <a:spcPct val="110000"/>
              </a:lnSpc>
            </a:pPr>
            <a:r>
              <a:rPr lang="pt-BR" sz="2400" b="1" dirty="0"/>
              <a:t>Air Quality Monitoring </a:t>
            </a:r>
            <a:endParaRPr lang="pt-BR" sz="2400" dirty="0"/>
          </a:p>
        </p:txBody>
      </p:sp>
      <p:sp>
        <p:nvSpPr>
          <p:cNvPr id="3" name="Espaço Reservado para Conteúdo 2">
            <a:extLst>
              <a:ext uri="{FF2B5EF4-FFF2-40B4-BE49-F238E27FC236}">
                <a16:creationId xmlns:a16="http://schemas.microsoft.com/office/drawing/2014/main" id="{EF847038-2534-EBCA-2831-DEDF47C73382}"/>
              </a:ext>
            </a:extLst>
          </p:cNvPr>
          <p:cNvSpPr>
            <a:spLocks noGrp="1"/>
          </p:cNvSpPr>
          <p:nvPr>
            <p:ph idx="1"/>
          </p:nvPr>
        </p:nvSpPr>
        <p:spPr>
          <a:xfrm>
            <a:off x="5366084" y="1292645"/>
            <a:ext cx="6641432" cy="3657600"/>
          </a:xfrm>
        </p:spPr>
        <p:txBody>
          <a:bodyPr anchor="ctr">
            <a:noAutofit/>
          </a:bodyPr>
          <a:lstStyle/>
          <a:p>
            <a:pPr marL="0" indent="0" algn="just">
              <a:lnSpc>
                <a:spcPct val="150000"/>
              </a:lnSpc>
              <a:buNone/>
            </a:pPr>
            <a:r>
              <a:rPr lang="pt-BR" dirty="0">
                <a:latin typeface="Georgia" panose="02040502050405020303" pitchFamily="18" charset="0"/>
              </a:rPr>
              <a:t>The Gambia was lacking behind in terms of Air Quality monitoring until May 2023, when </a:t>
            </a:r>
            <a:r>
              <a:rPr lang="en-US" dirty="0">
                <a:latin typeface="Georgia" panose="02040502050405020303" pitchFamily="18" charset="0"/>
              </a:rPr>
              <a:t>Permian Health's Clean Air Initiative received a prestigious grant from the EPIC Clean Air Program at the Energy Policy Institute at the University of Chicago (EPIC).</a:t>
            </a:r>
            <a:r>
              <a:rPr lang="pt-BR" dirty="0">
                <a:latin typeface="Georgia" panose="02040502050405020303" pitchFamily="18" charset="0"/>
              </a:rPr>
              <a:t> The </a:t>
            </a:r>
            <a:r>
              <a:rPr lang="en-US" sz="2000" b="0" i="0" dirty="0">
                <a:solidFill>
                  <a:srgbClr val="0A0A0A"/>
                </a:solidFill>
                <a:effectLst/>
                <a:latin typeface="Georgia" panose="02040502050405020303" pitchFamily="18" charset="0"/>
              </a:rPr>
              <a:t>awards to help to scale fine particulate pollution (PM2.5) monitoring networks in areas that have traditionally lacked them</a:t>
            </a:r>
            <a:r>
              <a:rPr lang="en-US" b="0" i="0" dirty="0">
                <a:solidFill>
                  <a:srgbClr val="0A0A0A"/>
                </a:solidFill>
                <a:effectLst/>
                <a:latin typeface="HCo Gotham SSm"/>
              </a:rPr>
              <a:t>.</a:t>
            </a:r>
            <a:endParaRPr lang="pt-BR" dirty="0">
              <a:latin typeface="Georgia" panose="02040502050405020303" pitchFamily="18" charset="0"/>
            </a:endParaRPr>
          </a:p>
          <a:p>
            <a:pPr marL="0" indent="0" algn="just">
              <a:lnSpc>
                <a:spcPct val="150000"/>
              </a:lnSpc>
              <a:buNone/>
            </a:pPr>
            <a:endParaRPr lang="pt-BR" dirty="0">
              <a:latin typeface="Georgia" panose="02040502050405020303" pitchFamily="18" charset="0"/>
            </a:endParaRPr>
          </a:p>
          <a:p>
            <a:pPr algn="just">
              <a:lnSpc>
                <a:spcPct val="150000"/>
              </a:lnSpc>
              <a:buFont typeface="Arial" panose="020B0604020202020204" pitchFamily="34" charset="0"/>
              <a:buChar char="•"/>
            </a:pPr>
            <a:r>
              <a:rPr lang="pt-BR" sz="2000" dirty="0">
                <a:latin typeface="Georgia" panose="02040502050405020303" pitchFamily="18" charset="0"/>
              </a:rPr>
              <a:t>This award greatly enhance to install air quality monitors (local sensors) nationwide and  support the National Enviroment Agency and Ministry of Health to incorporate air pollution into national strategic planning and policy making</a:t>
            </a:r>
            <a:r>
              <a:rPr lang="pt-BR" sz="1600" dirty="0">
                <a:latin typeface="Georgia" panose="02040502050405020303" pitchFamily="18" charset="0"/>
              </a:rPr>
              <a:t>.</a:t>
            </a:r>
          </a:p>
        </p:txBody>
      </p:sp>
      <p:pic>
        <p:nvPicPr>
          <p:cNvPr id="9218" name="Picture 2" descr="Home - National Environment Agency">
            <a:extLst>
              <a:ext uri="{FF2B5EF4-FFF2-40B4-BE49-F238E27FC236}">
                <a16:creationId xmlns:a16="http://schemas.microsoft.com/office/drawing/2014/main" id="{34FF3C94-52C8-0CA3-0783-BA3C6353E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2462" y="1257"/>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University of The Gambia | Serrekunda">
            <a:extLst>
              <a:ext uri="{FF2B5EF4-FFF2-40B4-BE49-F238E27FC236}">
                <a16:creationId xmlns:a16="http://schemas.microsoft.com/office/drawing/2014/main" id="{F168E42B-0927-AF9A-8FE7-A3CEE5EC5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9158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ull">
            <a:extLst>
              <a:ext uri="{FF2B5EF4-FFF2-40B4-BE49-F238E27FC236}">
                <a16:creationId xmlns:a16="http://schemas.microsoft.com/office/drawing/2014/main" id="{50E8E8F8-C3B2-1A2F-1723-7B2F00F30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560" y="467312"/>
            <a:ext cx="5504051" cy="6390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6415ED-DC2E-2E86-32F0-7B64EFE17704}"/>
              </a:ext>
            </a:extLst>
          </p:cNvPr>
          <p:cNvSpPr>
            <a:spLocks noGrp="1"/>
          </p:cNvSpPr>
          <p:nvPr>
            <p:ph type="title"/>
          </p:nvPr>
        </p:nvSpPr>
        <p:spPr>
          <a:xfrm>
            <a:off x="952500" y="467312"/>
            <a:ext cx="8503734" cy="1147762"/>
          </a:xfrm>
        </p:spPr>
        <p:txBody>
          <a:bodyPr/>
          <a:lstStyle/>
          <a:p>
            <a:r>
              <a:rPr lang="en-US" dirty="0"/>
              <a:t>air quality monitoring TOOLS</a:t>
            </a:r>
          </a:p>
        </p:txBody>
      </p:sp>
      <p:sp>
        <p:nvSpPr>
          <p:cNvPr id="5" name="TextBox 4">
            <a:extLst>
              <a:ext uri="{FF2B5EF4-FFF2-40B4-BE49-F238E27FC236}">
                <a16:creationId xmlns:a16="http://schemas.microsoft.com/office/drawing/2014/main" id="{76C5C61E-503A-FB3A-968F-C029422E17C6}"/>
              </a:ext>
            </a:extLst>
          </p:cNvPr>
          <p:cNvSpPr txBox="1"/>
          <p:nvPr/>
        </p:nvSpPr>
        <p:spPr>
          <a:xfrm>
            <a:off x="172844" y="2203306"/>
            <a:ext cx="6099716" cy="2344616"/>
          </a:xfrm>
          <a:prstGeom prst="rect">
            <a:avLst/>
          </a:prstGeom>
          <a:noFill/>
        </p:spPr>
        <p:txBody>
          <a:bodyPr wrap="square">
            <a:spAutoFit/>
          </a:bodyPr>
          <a:lstStyle/>
          <a:p>
            <a:pPr>
              <a:lnSpc>
                <a:spcPct val="150000"/>
              </a:lnSpc>
            </a:pPr>
            <a:r>
              <a:rPr lang="en-US" sz="2000" b="0" i="0" dirty="0">
                <a:solidFill>
                  <a:srgbClr val="555555"/>
                </a:solidFill>
                <a:effectLst/>
                <a:latin typeface="Georgia" panose="02040502050405020303" pitchFamily="18" charset="0"/>
              </a:rPr>
              <a:t>The </a:t>
            </a:r>
            <a:r>
              <a:rPr lang="en-US" sz="2000" b="0" i="0" dirty="0" err="1">
                <a:solidFill>
                  <a:srgbClr val="555555"/>
                </a:solidFill>
                <a:effectLst/>
                <a:latin typeface="Georgia" panose="02040502050405020303" pitchFamily="18" charset="0"/>
              </a:rPr>
              <a:t>IQAir</a:t>
            </a:r>
            <a:r>
              <a:rPr lang="en-US" sz="2000" b="0" i="0" dirty="0">
                <a:solidFill>
                  <a:srgbClr val="555555"/>
                </a:solidFill>
                <a:effectLst/>
                <a:latin typeface="Georgia" panose="02040502050405020303" pitchFamily="18" charset="0"/>
              </a:rPr>
              <a:t> AirVisual Outdoor monitors</a:t>
            </a:r>
          </a:p>
          <a:p>
            <a:pPr marL="285750" indent="-285750">
              <a:lnSpc>
                <a:spcPct val="150000"/>
              </a:lnSpc>
              <a:buFont typeface="Arial" panose="020B0604020202020204" pitchFamily="34" charset="0"/>
              <a:buChar char="•"/>
            </a:pPr>
            <a:r>
              <a:rPr lang="en-US" sz="2000" dirty="0">
                <a:solidFill>
                  <a:srgbClr val="555555"/>
                </a:solidFill>
                <a:latin typeface="Georgia" panose="02040502050405020303" pitchFamily="18" charset="0"/>
              </a:rPr>
              <a:t>It monitor up</a:t>
            </a:r>
            <a:r>
              <a:rPr lang="en-US" sz="2000" b="0" i="0" dirty="0">
                <a:solidFill>
                  <a:srgbClr val="555555"/>
                </a:solidFill>
                <a:effectLst/>
                <a:latin typeface="Georgia" panose="02040502050405020303" pitchFamily="18" charset="0"/>
              </a:rPr>
              <a:t> to 8 environmental parameters including AQI, PM1, PM2.5, PM10, temperature, relative humidity, and  pressure.</a:t>
            </a:r>
          </a:p>
          <a:p>
            <a:pPr>
              <a:lnSpc>
                <a:spcPct val="150000"/>
              </a:lnSpc>
            </a:pPr>
            <a:endParaRPr lang="en-US" sz="2000" dirty="0">
              <a:latin typeface="Georgia" panose="02040502050405020303" pitchFamily="18" charset="0"/>
            </a:endParaRPr>
          </a:p>
        </p:txBody>
      </p:sp>
      <p:pic>
        <p:nvPicPr>
          <p:cNvPr id="6" name="Picture 2" descr="Home - National Environment Agency">
            <a:extLst>
              <a:ext uri="{FF2B5EF4-FFF2-40B4-BE49-F238E27FC236}">
                <a16:creationId xmlns:a16="http://schemas.microsoft.com/office/drawing/2014/main" id="{3B95B3C0-C731-777A-B72E-72EA33A4F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University of The Gambia | Serrekunda">
            <a:extLst>
              <a:ext uri="{FF2B5EF4-FFF2-40B4-BE49-F238E27FC236}">
                <a16:creationId xmlns:a16="http://schemas.microsoft.com/office/drawing/2014/main" id="{2FEE79FA-2060-EA12-DFD4-A1C202990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79641"/>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3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E51ADB7-9C8F-9DB1-6888-686E18BE3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Air Quality Sensor Installations in The Gambia">
            <a:extLst>
              <a:ext uri="{FF2B5EF4-FFF2-40B4-BE49-F238E27FC236}">
                <a16:creationId xmlns:a16="http://schemas.microsoft.com/office/drawing/2014/main" id="{5AF28B99-D8D3-DD2A-F935-23FA3E9D7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39" y="1357313"/>
            <a:ext cx="10838761" cy="496616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e University of The Gambia | Serrekunda">
            <a:extLst>
              <a:ext uri="{FF2B5EF4-FFF2-40B4-BE49-F238E27FC236}">
                <a16:creationId xmlns:a16="http://schemas.microsoft.com/office/drawing/2014/main" id="{4EB1FD82-6250-13F3-4511-E17539E6A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 National Environment Agency">
            <a:extLst>
              <a:ext uri="{FF2B5EF4-FFF2-40B4-BE49-F238E27FC236}">
                <a16:creationId xmlns:a16="http://schemas.microsoft.com/office/drawing/2014/main" id="{92B08E9A-7CD5-8B4A-9739-7C6BE624C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90749027-87F5-9923-0666-B390E80ED06A}"/>
              </a:ext>
            </a:extLst>
          </p:cNvPr>
          <p:cNvSpPr>
            <a:spLocks noGrp="1"/>
          </p:cNvSpPr>
          <p:nvPr>
            <p:ph type="title"/>
          </p:nvPr>
        </p:nvSpPr>
        <p:spPr>
          <a:xfrm>
            <a:off x="1366092" y="547915"/>
            <a:ext cx="9873408" cy="600075"/>
          </a:xfrm>
        </p:spPr>
        <p:txBody>
          <a:bodyPr>
            <a:normAutofit/>
          </a:bodyPr>
          <a:lstStyle/>
          <a:p>
            <a:r>
              <a:rPr lang="en-US" sz="2000" dirty="0"/>
              <a:t>Network of Air quality monitors in the </a:t>
            </a:r>
            <a:r>
              <a:rPr lang="en-US" sz="2000" dirty="0" err="1"/>
              <a:t>gambia</a:t>
            </a:r>
            <a:endParaRPr lang="en-US" sz="2000" dirty="0"/>
          </a:p>
        </p:txBody>
      </p:sp>
    </p:spTree>
    <p:extLst>
      <p:ext uri="{BB962C8B-B14F-4D97-AF65-F5344CB8AC3E}">
        <p14:creationId xmlns:p14="http://schemas.microsoft.com/office/powerpoint/2010/main" val="4233916850"/>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Title 7">
            <a:extLst>
              <a:ext uri="{FF2B5EF4-FFF2-40B4-BE49-F238E27FC236}">
                <a16:creationId xmlns:a16="http://schemas.microsoft.com/office/drawing/2014/main" id="{6AAFF541-CDCE-343C-BDAE-8E5B913598F3}"/>
              </a:ext>
            </a:extLst>
          </p:cNvPr>
          <p:cNvSpPr>
            <a:spLocks noGrp="1"/>
          </p:cNvSpPr>
          <p:nvPr>
            <p:ph type="title"/>
          </p:nvPr>
        </p:nvSpPr>
        <p:spPr/>
        <p:txBody>
          <a:bodyPr/>
          <a:lstStyle/>
          <a:p>
            <a:r>
              <a:rPr lang="en-US" dirty="0"/>
              <a:t>Air pollution Management in the </a:t>
            </a:r>
            <a:r>
              <a:rPr lang="en-US" dirty="0" err="1"/>
              <a:t>gambia</a:t>
            </a:r>
            <a:endParaRPr lang="en-US" dirty="0"/>
          </a:p>
        </p:txBody>
      </p:sp>
      <p:sp>
        <p:nvSpPr>
          <p:cNvPr id="9" name="TextBox 8">
            <a:extLst>
              <a:ext uri="{FF2B5EF4-FFF2-40B4-BE49-F238E27FC236}">
                <a16:creationId xmlns:a16="http://schemas.microsoft.com/office/drawing/2014/main" id="{05B59D65-1295-94A0-4F18-FD4F116AC540}"/>
              </a:ext>
            </a:extLst>
          </p:cNvPr>
          <p:cNvSpPr txBox="1"/>
          <p:nvPr/>
        </p:nvSpPr>
        <p:spPr>
          <a:xfrm>
            <a:off x="172844" y="2454779"/>
            <a:ext cx="11416181" cy="3354765"/>
          </a:xfrm>
          <a:prstGeom prst="rect">
            <a:avLst/>
          </a:prstGeom>
          <a:noFill/>
        </p:spPr>
        <p:txBody>
          <a:bodyPr wrap="square">
            <a:spAutoFit/>
          </a:bodyPr>
          <a:lstStyle/>
          <a:p>
            <a:pPr algn="l">
              <a:lnSpc>
                <a:spcPct val="150000"/>
              </a:lnSpc>
            </a:pPr>
            <a:r>
              <a:rPr lang="en-US" sz="2000" dirty="0">
                <a:solidFill>
                  <a:srgbClr val="555555"/>
                </a:solidFill>
                <a:latin typeface="Georgia" panose="02040502050405020303" pitchFamily="18" charset="0"/>
              </a:rPr>
              <a:t>Air pollution management in the Gambia comprises of: </a:t>
            </a:r>
          </a:p>
          <a:p>
            <a:pPr marL="285750" indent="-285750" algn="l">
              <a:lnSpc>
                <a:spcPct val="150000"/>
              </a:lnSpc>
              <a:buFont typeface="Arial" panose="020B0604020202020204" pitchFamily="34" charset="0"/>
              <a:buChar char="•"/>
            </a:pPr>
            <a:r>
              <a:rPr lang="en-US" sz="1800" b="0" i="0" u="none" strike="noStrike" baseline="0" dirty="0">
                <a:solidFill>
                  <a:srgbClr val="262626"/>
                </a:solidFill>
                <a:latin typeface="Georgia" panose="02040502050405020303" pitchFamily="18" charset="0"/>
              </a:rPr>
              <a:t>Ministry of Environment, Climate Change, and Natural Resources</a:t>
            </a:r>
          </a:p>
          <a:p>
            <a:pPr marL="285750" indent="-285750" algn="l">
              <a:lnSpc>
                <a:spcPct val="150000"/>
              </a:lnSpc>
              <a:buFont typeface="Arial" panose="020B0604020202020204" pitchFamily="34" charset="0"/>
              <a:buChar char="•"/>
            </a:pPr>
            <a:r>
              <a:rPr lang="en-US" sz="1800" b="0" i="0" u="none" strike="noStrike" baseline="0" dirty="0">
                <a:solidFill>
                  <a:srgbClr val="262626"/>
                </a:solidFill>
                <a:latin typeface="Georgia" panose="02040502050405020303" pitchFamily="18" charset="0"/>
              </a:rPr>
              <a:t>Ministry of Fisheries and Water Resources</a:t>
            </a:r>
          </a:p>
          <a:p>
            <a:pPr marL="285750" indent="-285750" algn="l">
              <a:lnSpc>
                <a:spcPct val="150000"/>
              </a:lnSpc>
              <a:buFont typeface="Arial" panose="020B0604020202020204" pitchFamily="34" charset="0"/>
              <a:buChar char="•"/>
            </a:pPr>
            <a:r>
              <a:rPr lang="en-US" sz="1800" b="0" i="0" u="none" strike="noStrike" baseline="0" dirty="0">
                <a:solidFill>
                  <a:srgbClr val="262626"/>
                </a:solidFill>
                <a:latin typeface="Georgia" panose="02040502050405020303" pitchFamily="18" charset="0"/>
              </a:rPr>
              <a:t>Ministry of Health</a:t>
            </a:r>
          </a:p>
          <a:p>
            <a:pPr marL="285750" indent="-285750" algn="l">
              <a:lnSpc>
                <a:spcPct val="150000"/>
              </a:lnSpc>
              <a:buFont typeface="Arial" panose="020B0604020202020204" pitchFamily="34" charset="0"/>
              <a:buChar char="•"/>
            </a:pPr>
            <a:r>
              <a:rPr lang="en-US" sz="1800" b="0" i="0" u="none" strike="noStrike" baseline="0" dirty="0">
                <a:solidFill>
                  <a:srgbClr val="262626"/>
                </a:solidFill>
                <a:latin typeface="Georgia" panose="02040502050405020303" pitchFamily="18" charset="0"/>
              </a:rPr>
              <a:t>The National Environment Agency (NEA)</a:t>
            </a:r>
          </a:p>
          <a:p>
            <a:pPr marL="285750" indent="-285750" algn="l">
              <a:lnSpc>
                <a:spcPct val="150000"/>
              </a:lnSpc>
              <a:buFont typeface="Arial" panose="020B0604020202020204" pitchFamily="34" charset="0"/>
              <a:buChar char="•"/>
            </a:pPr>
            <a:r>
              <a:rPr lang="en-US" sz="1800" b="0" i="0" u="none" strike="noStrike" baseline="0" dirty="0">
                <a:solidFill>
                  <a:srgbClr val="262626"/>
                </a:solidFill>
                <a:latin typeface="Georgia" panose="02040502050405020303" pitchFamily="18" charset="0"/>
              </a:rPr>
              <a:t>Municipalities </a:t>
            </a:r>
          </a:p>
          <a:p>
            <a:pPr marL="285750" indent="-285750" algn="l">
              <a:lnSpc>
                <a:spcPct val="150000"/>
              </a:lnSpc>
              <a:buFont typeface="Arial" panose="020B0604020202020204" pitchFamily="34" charset="0"/>
              <a:buChar char="•"/>
            </a:pPr>
            <a:r>
              <a:rPr lang="en-US" dirty="0">
                <a:solidFill>
                  <a:srgbClr val="262626"/>
                </a:solidFill>
                <a:latin typeface="Georgia" panose="02040502050405020303" pitchFamily="18" charset="0"/>
              </a:rPr>
              <a:t>Private sectors</a:t>
            </a:r>
            <a:endParaRPr lang="en-US" sz="1800" b="0" i="0" u="none" strike="noStrike" baseline="0" dirty="0">
              <a:solidFill>
                <a:srgbClr val="262626"/>
              </a:solidFill>
              <a:latin typeface="Georgia" panose="02040502050405020303" pitchFamily="18" charset="0"/>
            </a:endParaRPr>
          </a:p>
          <a:p>
            <a:pPr marL="285750" indent="-285750" algn="l">
              <a:buFont typeface="Arial" panose="020B0604020202020204" pitchFamily="34" charset="0"/>
              <a:buChar char="•"/>
            </a:pPr>
            <a:endParaRPr lang="en-US" sz="2000" b="0" i="0" dirty="0">
              <a:solidFill>
                <a:srgbClr val="555555"/>
              </a:solidFill>
              <a:effectLst/>
              <a:latin typeface="-apple-system"/>
            </a:endParaRPr>
          </a:p>
        </p:txBody>
      </p:sp>
      <p:pic>
        <p:nvPicPr>
          <p:cNvPr id="31" name="Picture 2" descr="Home - National Environment Agency">
            <a:extLst>
              <a:ext uri="{FF2B5EF4-FFF2-40B4-BE49-F238E27FC236}">
                <a16:creationId xmlns:a16="http://schemas.microsoft.com/office/drawing/2014/main" id="{3D68E4B7-454A-EA02-CC91-6BAE7028D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he University of The Gambia | Serrekunda">
            <a:extLst>
              <a:ext uri="{FF2B5EF4-FFF2-40B4-BE49-F238E27FC236}">
                <a16:creationId xmlns:a16="http://schemas.microsoft.com/office/drawing/2014/main" id="{CFC0AD46-8AE7-3CF2-743C-5EADA591B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FF7BD-B779-4C32-AEC6-8590B4732F19}"/>
              </a:ext>
            </a:extLst>
          </p:cNvPr>
          <p:cNvSpPr>
            <a:spLocks noGrp="1"/>
          </p:cNvSpPr>
          <p:nvPr>
            <p:ph type="title"/>
          </p:nvPr>
        </p:nvSpPr>
        <p:spPr>
          <a:xfrm>
            <a:off x="952500" y="757238"/>
            <a:ext cx="11004148" cy="1147762"/>
          </a:xfrm>
        </p:spPr>
        <p:txBody>
          <a:bodyPr>
            <a:normAutofit/>
          </a:bodyPr>
          <a:lstStyle/>
          <a:p>
            <a:r>
              <a:rPr lang="pt-BR" sz="2400" dirty="0">
                <a:latin typeface="Georgia" panose="02040502050405020303" pitchFamily="18" charset="0"/>
              </a:rPr>
              <a:t>Challenges of air quality in the gambia</a:t>
            </a:r>
          </a:p>
        </p:txBody>
      </p:sp>
      <p:sp>
        <p:nvSpPr>
          <p:cNvPr id="3" name="Espaço Reservado para Conteúdo 2">
            <a:extLst>
              <a:ext uri="{FF2B5EF4-FFF2-40B4-BE49-F238E27FC236}">
                <a16:creationId xmlns:a16="http://schemas.microsoft.com/office/drawing/2014/main" id="{75434C8A-7A30-DD11-F70F-9665D66961B8}"/>
              </a:ext>
            </a:extLst>
          </p:cNvPr>
          <p:cNvSpPr>
            <a:spLocks noGrp="1"/>
          </p:cNvSpPr>
          <p:nvPr>
            <p:ph idx="1"/>
          </p:nvPr>
        </p:nvSpPr>
        <p:spPr/>
        <p:txBody>
          <a:bodyPr>
            <a:normAutofit/>
          </a:bodyPr>
          <a:lstStyle/>
          <a:p>
            <a:pPr rtl="0">
              <a:buFont typeface="Arial" panose="020B0604020202020204" pitchFamily="34" charset="0"/>
              <a:buChar char="•"/>
            </a:pPr>
            <a:r>
              <a:rPr lang="pt-BR" sz="2000" dirty="0">
                <a:latin typeface="Georgia" panose="02040502050405020303" pitchFamily="18" charset="0"/>
              </a:rPr>
              <a:t>Policy implementation and enforcement</a:t>
            </a:r>
          </a:p>
          <a:p>
            <a:pPr rtl="0">
              <a:buFont typeface="Arial" panose="020B0604020202020204" pitchFamily="34" charset="0"/>
              <a:buChar char="•"/>
            </a:pPr>
            <a:r>
              <a:rPr lang="pt-BR" sz="2000" dirty="0">
                <a:latin typeface="Georgia" panose="02040502050405020303" pitchFamily="18" charset="0"/>
              </a:rPr>
              <a:t>Capacity gap (Human capacity)</a:t>
            </a:r>
          </a:p>
          <a:p>
            <a:pPr rtl="0">
              <a:buFont typeface="Arial" panose="020B0604020202020204" pitchFamily="34" charset="0"/>
              <a:buChar char="•"/>
            </a:pPr>
            <a:r>
              <a:rPr lang="pt-BR" sz="2000" dirty="0">
                <a:effectLst/>
                <a:latin typeface="Georgia" panose="02040502050405020303" pitchFamily="18" charset="0"/>
              </a:rPr>
              <a:t>Lack of air quality forcasting System and  enough monitiring tools</a:t>
            </a:r>
          </a:p>
          <a:p>
            <a:pPr marL="0" indent="0" rtl="0">
              <a:buNone/>
            </a:pPr>
            <a:endParaRPr lang="pt-BR" sz="2000" dirty="0">
              <a:effectLst/>
              <a:latin typeface="Georgia" panose="02040502050405020303" pitchFamily="18" charset="0"/>
            </a:endParaRPr>
          </a:p>
        </p:txBody>
      </p:sp>
      <p:pic>
        <p:nvPicPr>
          <p:cNvPr id="4" name="Picture 2" descr="Home - National Environment Agency">
            <a:extLst>
              <a:ext uri="{FF2B5EF4-FFF2-40B4-BE49-F238E27FC236}">
                <a16:creationId xmlns:a16="http://schemas.microsoft.com/office/drawing/2014/main" id="{6146CBBC-B75B-667A-8F4D-4EE8E7959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6E15D870-B0F6-EF36-CBBC-A485DCDF7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94659"/>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722480-142A-23FD-4261-10A8D83ADB7A}"/>
              </a:ext>
            </a:extLst>
          </p:cNvPr>
          <p:cNvSpPr>
            <a:spLocks noGrp="1"/>
          </p:cNvSpPr>
          <p:nvPr>
            <p:ph type="title"/>
          </p:nvPr>
        </p:nvSpPr>
        <p:spPr>
          <a:xfrm>
            <a:off x="952500" y="275329"/>
            <a:ext cx="4264686" cy="1092958"/>
          </a:xfrm>
        </p:spPr>
        <p:txBody>
          <a:bodyPr vert="horz" lIns="91440" tIns="45720" rIns="91440" bIns="45720" rtlCol="0" anchor="b">
            <a:normAutofit/>
          </a:bodyPr>
          <a:lstStyle/>
          <a:p>
            <a:r>
              <a:rPr lang="en-US" b="1" kern="1200" cap="all" spc="600" baseline="0" dirty="0">
                <a:solidFill>
                  <a:schemeClr val="tx1"/>
                </a:solidFill>
                <a:latin typeface="+mj-lt"/>
                <a:ea typeface="+mj-ea"/>
                <a:cs typeface="+mj-cs"/>
              </a:rPr>
              <a:t>Interventions</a:t>
            </a:r>
          </a:p>
        </p:txBody>
      </p:sp>
      <p:sp>
        <p:nvSpPr>
          <p:cNvPr id="14" name="Rectangle 13">
            <a:extLst>
              <a:ext uri="{FF2B5EF4-FFF2-40B4-BE49-F238E27FC236}">
                <a16:creationId xmlns:a16="http://schemas.microsoft.com/office/drawing/2014/main" id="{17A4D85E-F98A-F670-16C3-7B2B0DA3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ixaDeTexto 6">
            <a:extLst>
              <a:ext uri="{FF2B5EF4-FFF2-40B4-BE49-F238E27FC236}">
                <a16:creationId xmlns:a16="http://schemas.microsoft.com/office/drawing/2014/main" id="{F01333D7-0BEC-8E93-A7B8-9D0A96E6C495}"/>
              </a:ext>
            </a:extLst>
          </p:cNvPr>
          <p:cNvSpPr txBox="1"/>
          <p:nvPr/>
        </p:nvSpPr>
        <p:spPr>
          <a:xfrm>
            <a:off x="952500" y="1603090"/>
            <a:ext cx="4191000" cy="3890965"/>
          </a:xfrm>
          <a:prstGeom prst="rect">
            <a:avLst/>
          </a:prstGeom>
        </p:spPr>
        <p:txBody>
          <a:bodyPr vert="horz" lIns="91440" tIns="45720" rIns="91440" bIns="45720" rtlCol="0">
            <a:normAutofit/>
          </a:bodyPr>
          <a:lstStyle/>
          <a:p>
            <a:pPr>
              <a:lnSpc>
                <a:spcPct val="110000"/>
              </a:lnSpc>
              <a:spcAft>
                <a:spcPts val="600"/>
              </a:spcAft>
            </a:pPr>
            <a:r>
              <a:rPr lang="en-US" sz="2000" b="0" i="0" u="none" strike="noStrike" baseline="0" dirty="0">
                <a:latin typeface="Georgia" panose="02040502050405020303" pitchFamily="18" charset="0"/>
              </a:rPr>
              <a:t>The government has employed several strategies in managing air pollution. Some of which are:</a:t>
            </a:r>
          </a:p>
          <a:p>
            <a:pPr>
              <a:lnSpc>
                <a:spcPct val="110000"/>
              </a:lnSpc>
              <a:spcAft>
                <a:spcPts val="600"/>
              </a:spcAft>
            </a:pPr>
            <a:endParaRPr lang="en-US" sz="2000" b="0" i="0" u="none" strike="noStrike" baseline="0" dirty="0">
              <a:latin typeface="Georgia" panose="02040502050405020303" pitchFamily="18" charset="0"/>
            </a:endParaRPr>
          </a:p>
          <a:p>
            <a:pPr marL="285750" indent="-285750">
              <a:lnSpc>
                <a:spcPct val="110000"/>
              </a:lnSpc>
              <a:spcAft>
                <a:spcPts val="600"/>
              </a:spcAft>
              <a:buFont typeface="Arial" panose="020B0604020202020204" pitchFamily="34" charset="0"/>
              <a:buChar char="•"/>
            </a:pPr>
            <a:r>
              <a:rPr lang="en-US" sz="2000" b="0" i="0" u="none" strike="noStrike" baseline="0" dirty="0">
                <a:latin typeface="Georgia" panose="02040502050405020303" pitchFamily="18" charset="0"/>
              </a:rPr>
              <a:t>Policy interventions</a:t>
            </a:r>
            <a:r>
              <a:rPr lang="en-US" sz="2000" dirty="0">
                <a:latin typeface="Georgia" panose="02040502050405020303" pitchFamily="18" charset="0"/>
              </a:rPr>
              <a:t>. </a:t>
            </a:r>
          </a:p>
          <a:p>
            <a:pPr marL="285750" indent="-285750">
              <a:lnSpc>
                <a:spcPct val="110000"/>
              </a:lnSpc>
              <a:spcAft>
                <a:spcPts val="600"/>
              </a:spcAft>
              <a:buFont typeface="Arial" panose="020B0604020202020204" pitchFamily="34" charset="0"/>
              <a:buChar char="•"/>
            </a:pPr>
            <a:r>
              <a:rPr lang="en-US" sz="2000" b="0" i="0" u="none" strike="noStrike" baseline="0" dirty="0">
                <a:latin typeface="Georgia" panose="02040502050405020303" pitchFamily="18" charset="0"/>
              </a:rPr>
              <a:t>Community-based initiatives</a:t>
            </a:r>
          </a:p>
          <a:p>
            <a:pPr marL="285750" indent="-285750" algn="l">
              <a:lnSpc>
                <a:spcPct val="150000"/>
              </a:lnSpc>
              <a:buFont typeface="Arial" panose="020B0604020202020204" pitchFamily="34" charset="0"/>
              <a:buChar char="•"/>
            </a:pPr>
            <a:r>
              <a:rPr lang="en-US" sz="2000" b="0" i="0" u="none" strike="noStrike" baseline="0" dirty="0">
                <a:latin typeface="Georgia" panose="02040502050405020303" pitchFamily="18" charset="0"/>
              </a:rPr>
              <a:t>Public health initiatives</a:t>
            </a:r>
          </a:p>
          <a:p>
            <a:pPr marL="285750" indent="-285750" algn="l">
              <a:lnSpc>
                <a:spcPct val="150000"/>
              </a:lnSpc>
              <a:buFont typeface="Arial" panose="020B0604020202020204" pitchFamily="34" charset="0"/>
              <a:buChar char="•"/>
            </a:pPr>
            <a:r>
              <a:rPr lang="en-US" sz="2000" dirty="0">
                <a:latin typeface="Georgia" panose="02040502050405020303" pitchFamily="18" charset="0"/>
              </a:rPr>
              <a:t>Renewable energy</a:t>
            </a:r>
          </a:p>
        </p:txBody>
      </p:sp>
      <p:pic>
        <p:nvPicPr>
          <p:cNvPr id="8" name="Picture 7">
            <a:extLst>
              <a:ext uri="{FF2B5EF4-FFF2-40B4-BE49-F238E27FC236}">
                <a16:creationId xmlns:a16="http://schemas.microsoft.com/office/drawing/2014/main" id="{549D26A0-04B5-6DE6-9E3D-54E0D76247E7}"/>
              </a:ext>
            </a:extLst>
          </p:cNvPr>
          <p:cNvPicPr>
            <a:picLocks noChangeAspect="1"/>
          </p:cNvPicPr>
          <p:nvPr/>
        </p:nvPicPr>
        <p:blipFill>
          <a:blip r:embed="rId2"/>
          <a:stretch>
            <a:fillRect/>
          </a:stretch>
        </p:blipFill>
        <p:spPr>
          <a:xfrm>
            <a:off x="6169685" y="1161933"/>
            <a:ext cx="5914397" cy="5696067"/>
          </a:xfrm>
          <a:prstGeom prst="rect">
            <a:avLst/>
          </a:prstGeom>
        </p:spPr>
      </p:pic>
      <p:pic>
        <p:nvPicPr>
          <p:cNvPr id="9" name="Picture 2" descr="Home - National Environment Agency">
            <a:extLst>
              <a:ext uri="{FF2B5EF4-FFF2-40B4-BE49-F238E27FC236}">
                <a16:creationId xmlns:a16="http://schemas.microsoft.com/office/drawing/2014/main" id="{81747FC9-0503-DCE6-8357-A6FDCCDCC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he University of The Gambia | Serrekunda">
            <a:extLst>
              <a:ext uri="{FF2B5EF4-FFF2-40B4-BE49-F238E27FC236}">
                <a16:creationId xmlns:a16="http://schemas.microsoft.com/office/drawing/2014/main" id="{A519C434-BA5C-DCD5-18CC-5C5A2A27B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0461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FC53E0-4B8F-116E-65D6-D7BB7CF012BD}"/>
              </a:ext>
            </a:extLst>
          </p:cNvPr>
          <p:cNvSpPr txBox="1">
            <a:spLocks/>
          </p:cNvSpPr>
          <p:nvPr/>
        </p:nvSpPr>
        <p:spPr>
          <a:xfrm>
            <a:off x="860933" y="-44460"/>
            <a:ext cx="9276980" cy="63983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pt-BR" sz="4000" dirty="0"/>
              <a:t>InTRODUCTION</a:t>
            </a:r>
          </a:p>
        </p:txBody>
      </p:sp>
      <p:pic>
        <p:nvPicPr>
          <p:cNvPr id="5" name="Picture 2">
            <a:extLst>
              <a:ext uri="{FF2B5EF4-FFF2-40B4-BE49-F238E27FC236}">
                <a16:creationId xmlns:a16="http://schemas.microsoft.com/office/drawing/2014/main" id="{33FB40A8-B8F3-A1A1-0229-0ECC93B68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24" y="840689"/>
            <a:ext cx="10740244" cy="2166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F3DCF1-39E4-1650-BF2E-EF333A1BFD1D}"/>
              </a:ext>
            </a:extLst>
          </p:cNvPr>
          <p:cNvSpPr txBox="1"/>
          <p:nvPr/>
        </p:nvSpPr>
        <p:spPr>
          <a:xfrm>
            <a:off x="228599" y="2898408"/>
            <a:ext cx="10863469" cy="353943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solidFill>
                  <a:prstClr val="black"/>
                </a:solidFill>
                <a:effectLst/>
                <a:uLnTx/>
                <a:uFillTx/>
                <a:latin typeface="Georgia" panose="02040502050405020303" pitchFamily="18" charset="0"/>
              </a:rPr>
              <a:t>Surrounded on the three sides by Senegal and on the Atlantic Ocean on the forth 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solidFill>
                  <a:prstClr val="black"/>
                </a:solidFill>
                <a:effectLst/>
                <a:uLnTx/>
                <a:uFillTx/>
                <a:latin typeface="Georgia" panose="02040502050405020303" pitchFamily="18" charset="0"/>
              </a:rPr>
              <a:t>It has  a population of 2.4 Million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C28"/>
                </a:solidFill>
                <a:effectLst/>
                <a:uLnTx/>
                <a:uFillTx/>
                <a:latin typeface="Georgia" panose="02040502050405020303" pitchFamily="18" charset="0"/>
              </a:rPr>
              <a:t>The Gambia experience Sahelian climate, characterized by a long, dry season (November to May) and a short, wet season (June to October)</a:t>
            </a:r>
            <a:r>
              <a:rPr kumimoji="0" lang="en-US" sz="2800" b="0" i="0" u="none" strike="noStrike" kern="1200" cap="none" spc="0" normalizeH="0" baseline="0" noProof="0" dirty="0">
                <a:ln>
                  <a:noFill/>
                </a:ln>
                <a:solidFill>
                  <a:srgbClr val="1F1F1F"/>
                </a:solidFill>
                <a:effectLst/>
                <a:uLnTx/>
                <a:uFillTx/>
                <a:latin typeface="Georgia" panose="02040502050405020303"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F1F1F"/>
                </a:solidFill>
                <a:effectLst/>
                <a:uLnTx/>
                <a:uFillTx/>
                <a:latin typeface="Georgia" panose="02040502050405020303" pitchFamily="18" charset="0"/>
              </a:rPr>
              <a:t>Average temperatures in Gambia range from 18°C to 30°C during the dry season and 23°C to 33°C during the wet season. </a:t>
            </a:r>
            <a:endParaRPr kumimoji="0" lang="pt-BR" sz="2800" b="0" i="0" u="none" strike="noStrike" kern="1200" cap="none" spc="0" normalizeH="0" baseline="0" noProof="0" dirty="0">
              <a:ln>
                <a:noFill/>
              </a:ln>
              <a:solidFill>
                <a:prstClr val="black"/>
              </a:solidFill>
              <a:effectLst/>
              <a:uLnTx/>
              <a:uFillTx/>
              <a:latin typeface="Georgia" panose="02040502050405020303" pitchFamily="18" charset="0"/>
            </a:endParaRPr>
          </a:p>
        </p:txBody>
      </p:sp>
      <p:pic>
        <p:nvPicPr>
          <p:cNvPr id="7" name="Picture 2" descr="Home - National Environment Agency">
            <a:extLst>
              <a:ext uri="{FF2B5EF4-FFF2-40B4-BE49-F238E27FC236}">
                <a16:creationId xmlns:a16="http://schemas.microsoft.com/office/drawing/2014/main" id="{1B76A14A-1623-CBD7-0E66-C3F6BA591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e University of The Gambia | Serrekunda">
            <a:extLst>
              <a:ext uri="{FF2B5EF4-FFF2-40B4-BE49-F238E27FC236}">
                <a16:creationId xmlns:a16="http://schemas.microsoft.com/office/drawing/2014/main" id="{90715E42-61A3-8ECE-D55C-BD3CA1688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88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96BFD4-44B0-5C43-0FE6-AE8623F97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9"/>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1943C5-9BC4-AAD3-4376-D6E04B9CCF63}"/>
              </a:ext>
            </a:extLst>
          </p:cNvPr>
          <p:cNvSpPr>
            <a:spLocks noGrp="1"/>
          </p:cNvSpPr>
          <p:nvPr>
            <p:ph type="title"/>
          </p:nvPr>
        </p:nvSpPr>
        <p:spPr>
          <a:xfrm>
            <a:off x="952500" y="723901"/>
            <a:ext cx="6561004" cy="1181100"/>
          </a:xfrm>
        </p:spPr>
        <p:txBody>
          <a:bodyPr>
            <a:normAutofit/>
          </a:bodyPr>
          <a:lstStyle/>
          <a:p>
            <a:pPr>
              <a:lnSpc>
                <a:spcPct val="110000"/>
              </a:lnSpc>
              <a:spcAft>
                <a:spcPts val="600"/>
              </a:spcAft>
            </a:pPr>
            <a:r>
              <a:rPr lang="en-US" sz="2800" b="0" i="0" u="none" strike="noStrike" baseline="0" dirty="0">
                <a:solidFill>
                  <a:srgbClr val="244061"/>
                </a:solidFill>
                <a:latin typeface="Georgia" panose="02040502050405020303" pitchFamily="18" charset="0"/>
              </a:rPr>
              <a:t>Policy interventions</a:t>
            </a:r>
            <a:r>
              <a:rPr lang="en-US" dirty="0"/>
              <a:t>. </a:t>
            </a:r>
          </a:p>
        </p:txBody>
      </p:sp>
      <p:sp>
        <p:nvSpPr>
          <p:cNvPr id="3" name="Espaço Reservado para Conteúdo 2">
            <a:extLst>
              <a:ext uri="{FF2B5EF4-FFF2-40B4-BE49-F238E27FC236}">
                <a16:creationId xmlns:a16="http://schemas.microsoft.com/office/drawing/2014/main" id="{9328D56B-664C-B755-C0AB-73F36AF91A42}"/>
              </a:ext>
            </a:extLst>
          </p:cNvPr>
          <p:cNvSpPr>
            <a:spLocks noGrp="1"/>
          </p:cNvSpPr>
          <p:nvPr>
            <p:ph idx="1"/>
          </p:nvPr>
        </p:nvSpPr>
        <p:spPr>
          <a:xfrm>
            <a:off x="952499" y="2297572"/>
            <a:ext cx="4892715" cy="3890965"/>
          </a:xfrm>
        </p:spPr>
        <p:txBody>
          <a:bodyPr>
            <a:normAutofit/>
          </a:bodyPr>
          <a:lstStyle/>
          <a:p>
            <a:pPr marL="0" indent="0" algn="l">
              <a:buNone/>
            </a:pPr>
            <a:r>
              <a:rPr lang="en-US" sz="2000" b="0" i="0" u="none" strike="noStrike" baseline="0" dirty="0">
                <a:solidFill>
                  <a:srgbClr val="262626"/>
                </a:solidFill>
                <a:latin typeface="Georgia" panose="02040502050405020303" pitchFamily="18" charset="0"/>
              </a:rPr>
              <a:t>Policy interventions have been central to The Gambia's strategy to improve air quality.</a:t>
            </a:r>
          </a:p>
          <a:p>
            <a:pPr marL="0" indent="0" algn="l">
              <a:buNone/>
            </a:pPr>
            <a:r>
              <a:rPr lang="en-US" sz="2000" b="0" i="0" u="none" strike="noStrike" baseline="0" dirty="0">
                <a:solidFill>
                  <a:srgbClr val="262626"/>
                </a:solidFill>
                <a:latin typeface="Georgia" panose="02040502050405020303" pitchFamily="18" charset="0"/>
              </a:rPr>
              <a:t> These include implementing stricter emissions standards for vehicles and industries and developing urban planning policies that promote cleaner transportation options.</a:t>
            </a:r>
            <a:endParaRPr lang="pt-BR" sz="2000" dirty="0"/>
          </a:p>
        </p:txBody>
      </p:sp>
      <p:sp>
        <p:nvSpPr>
          <p:cNvPr id="14" name="Rectangle 13">
            <a:extLst>
              <a:ext uri="{FF2B5EF4-FFF2-40B4-BE49-F238E27FC236}">
                <a16:creationId xmlns:a16="http://schemas.microsoft.com/office/drawing/2014/main" id="{8425A08A-6B40-CDA2-874C-CBD30AB4C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521332"/>
            <a:ext cx="6110048" cy="433975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Mesa com livros em cima&#10;&#10;Descrição gerada automaticamente">
            <a:extLst>
              <a:ext uri="{FF2B5EF4-FFF2-40B4-BE49-F238E27FC236}">
                <a16:creationId xmlns:a16="http://schemas.microsoft.com/office/drawing/2014/main" id="{9A0B6150-08BB-3A4E-A159-74B6FDD177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b="-3"/>
          <a:stretch/>
        </p:blipFill>
        <p:spPr>
          <a:xfrm>
            <a:off x="6965341" y="1250342"/>
            <a:ext cx="4357316" cy="4357316"/>
          </a:xfrm>
          <a:custGeom>
            <a:avLst/>
            <a:gdLst/>
            <a:ahLst/>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p:spPr>
      </p:pic>
      <p:pic>
        <p:nvPicPr>
          <p:cNvPr id="4" name="Picture 2" descr="Home - National Environment Agency">
            <a:extLst>
              <a:ext uri="{FF2B5EF4-FFF2-40B4-BE49-F238E27FC236}">
                <a16:creationId xmlns:a16="http://schemas.microsoft.com/office/drawing/2014/main" id="{759F8050-5E48-B008-524B-B7F236B94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University of The Gambia | Serrekunda">
            <a:extLst>
              <a:ext uri="{FF2B5EF4-FFF2-40B4-BE49-F238E27FC236}">
                <a16:creationId xmlns:a16="http://schemas.microsoft.com/office/drawing/2014/main" id="{07040451-D50C-86BE-15C1-879D36917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5364"/>
      </p:ext>
    </p:extLst>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943C5-9BC4-AAD3-4376-D6E04B9CCF63}"/>
              </a:ext>
            </a:extLst>
          </p:cNvPr>
          <p:cNvSpPr>
            <a:spLocks noGrp="1"/>
          </p:cNvSpPr>
          <p:nvPr>
            <p:ph type="title"/>
          </p:nvPr>
        </p:nvSpPr>
        <p:spPr>
          <a:xfrm>
            <a:off x="440674" y="723901"/>
            <a:ext cx="8273667" cy="1181100"/>
          </a:xfrm>
        </p:spPr>
        <p:txBody>
          <a:bodyPr>
            <a:normAutofit/>
          </a:bodyPr>
          <a:lstStyle/>
          <a:p>
            <a:pPr>
              <a:lnSpc>
                <a:spcPct val="110000"/>
              </a:lnSpc>
              <a:spcAft>
                <a:spcPts val="600"/>
              </a:spcAft>
            </a:pPr>
            <a:r>
              <a:rPr lang="en-US" sz="2400" b="0" i="0" u="none" strike="noStrike" baseline="0" dirty="0">
                <a:solidFill>
                  <a:srgbClr val="244061"/>
                </a:solidFill>
                <a:latin typeface="Georgia" panose="02040502050405020303" pitchFamily="18" charset="0"/>
              </a:rPr>
              <a:t>Community-based initiatives</a:t>
            </a:r>
          </a:p>
        </p:txBody>
      </p:sp>
      <p:sp>
        <p:nvSpPr>
          <p:cNvPr id="3" name="Espaço Reservado para Conteúdo 2">
            <a:extLst>
              <a:ext uri="{FF2B5EF4-FFF2-40B4-BE49-F238E27FC236}">
                <a16:creationId xmlns:a16="http://schemas.microsoft.com/office/drawing/2014/main" id="{9328D56B-664C-B755-C0AB-73F36AF91A42}"/>
              </a:ext>
            </a:extLst>
          </p:cNvPr>
          <p:cNvSpPr>
            <a:spLocks noGrp="1"/>
          </p:cNvSpPr>
          <p:nvPr>
            <p:ph idx="1"/>
          </p:nvPr>
        </p:nvSpPr>
        <p:spPr>
          <a:xfrm>
            <a:off x="952500" y="2285997"/>
            <a:ext cx="4191000" cy="3890965"/>
          </a:xfrm>
        </p:spPr>
        <p:txBody>
          <a:bodyPr>
            <a:normAutofit fontScale="92500"/>
          </a:bodyPr>
          <a:lstStyle/>
          <a:p>
            <a:pPr algn="l"/>
            <a:r>
              <a:rPr lang="en-US" sz="2000" b="0" i="0" u="none" strike="noStrike" baseline="0" dirty="0">
                <a:solidFill>
                  <a:srgbClr val="262626"/>
                </a:solidFill>
                <a:latin typeface="Georgia" panose="02040502050405020303" pitchFamily="18" charset="0"/>
              </a:rPr>
              <a:t>Educating the public about the sources and dangers of air pollution and how to mitigate exposure.</a:t>
            </a:r>
          </a:p>
          <a:p>
            <a:r>
              <a:rPr lang="en-US" sz="2000" b="0" i="0" u="none" strike="noStrike" baseline="0" dirty="0">
                <a:solidFill>
                  <a:srgbClr val="262626"/>
                </a:solidFill>
                <a:latin typeface="Georgia" panose="02040502050405020303" pitchFamily="18" charset="0"/>
              </a:rPr>
              <a:t>Engaging local communities in tree-planting campaigns, waste reduction efforts, and educational workshops.</a:t>
            </a:r>
          </a:p>
          <a:p>
            <a:r>
              <a:rPr lang="en-US" sz="2000" b="0" i="0" u="none" strike="noStrike" baseline="0" dirty="0">
                <a:solidFill>
                  <a:srgbClr val="262626"/>
                </a:solidFill>
                <a:latin typeface="Georgia" panose="02040502050405020303" pitchFamily="18" charset="0"/>
              </a:rPr>
              <a:t>Empowering citizens to take action in their local environments.</a:t>
            </a:r>
          </a:p>
          <a:p>
            <a:pPr algn="l"/>
            <a:endParaRPr lang="en-US" sz="2000" b="0" i="0" u="none" strike="noStrike" baseline="0" dirty="0">
              <a:solidFill>
                <a:srgbClr val="262626"/>
              </a:solidFill>
              <a:latin typeface="Georgia" panose="02040502050405020303" pitchFamily="18" charset="0"/>
            </a:endParaRPr>
          </a:p>
          <a:p>
            <a:pPr algn="l"/>
            <a:endParaRPr lang="pt-BR" sz="2000" dirty="0"/>
          </a:p>
        </p:txBody>
      </p:sp>
      <p:pic>
        <p:nvPicPr>
          <p:cNvPr id="6" name="Picture 5">
            <a:extLst>
              <a:ext uri="{FF2B5EF4-FFF2-40B4-BE49-F238E27FC236}">
                <a16:creationId xmlns:a16="http://schemas.microsoft.com/office/drawing/2014/main" id="{B0528D4D-2E5F-7D79-2461-83906C64DBB8}"/>
              </a:ext>
            </a:extLst>
          </p:cNvPr>
          <p:cNvPicPr>
            <a:picLocks noChangeAspect="1"/>
          </p:cNvPicPr>
          <p:nvPr/>
        </p:nvPicPr>
        <p:blipFill>
          <a:blip r:embed="rId3"/>
          <a:stretch>
            <a:fillRect/>
          </a:stretch>
        </p:blipFill>
        <p:spPr>
          <a:xfrm>
            <a:off x="7563734" y="3888955"/>
            <a:ext cx="4510943" cy="2792773"/>
          </a:xfrm>
          <a:prstGeom prst="rect">
            <a:avLst/>
          </a:prstGeom>
        </p:spPr>
      </p:pic>
      <p:pic>
        <p:nvPicPr>
          <p:cNvPr id="1026" name="Picture 2" descr="Kairaclo">
            <a:extLst>
              <a:ext uri="{FF2B5EF4-FFF2-40B4-BE49-F238E27FC236}">
                <a16:creationId xmlns:a16="http://schemas.microsoft.com/office/drawing/2014/main" id="{1C8DC0CA-161D-4E27-1012-8C2CA6D52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1640" y="176272"/>
            <a:ext cx="4309374" cy="3706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National Environment Agency">
            <a:extLst>
              <a:ext uri="{FF2B5EF4-FFF2-40B4-BE49-F238E27FC236}">
                <a16:creationId xmlns:a16="http://schemas.microsoft.com/office/drawing/2014/main" id="{FC4A5528-3E50-2CE9-F190-A020424EB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e University of The Gambia | Serrekunda">
            <a:extLst>
              <a:ext uri="{FF2B5EF4-FFF2-40B4-BE49-F238E27FC236}">
                <a16:creationId xmlns:a16="http://schemas.microsoft.com/office/drawing/2014/main" id="{B8621DBF-315C-AC29-3FD7-32527D023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98554"/>
      </p:ext>
    </p:extLst>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45B7-659A-C6A7-CD1D-8B239B86202E}"/>
              </a:ext>
            </a:extLst>
          </p:cNvPr>
          <p:cNvSpPr>
            <a:spLocks noGrp="1"/>
          </p:cNvSpPr>
          <p:nvPr>
            <p:ph type="title"/>
          </p:nvPr>
        </p:nvSpPr>
        <p:spPr>
          <a:xfrm>
            <a:off x="952500" y="407624"/>
            <a:ext cx="10287000" cy="1453308"/>
          </a:xfrm>
        </p:spPr>
        <p:txBody>
          <a:bodyPr>
            <a:normAutofit/>
          </a:bodyPr>
          <a:lstStyle/>
          <a:p>
            <a:r>
              <a:rPr lang="en-US" sz="2800" b="0" i="0" u="none" strike="noStrike" baseline="0" dirty="0">
                <a:solidFill>
                  <a:srgbClr val="244061"/>
                </a:solidFill>
                <a:latin typeface="Georgia" panose="02040502050405020303" pitchFamily="18" charset="0"/>
              </a:rPr>
              <a:t>Public health initiatives</a:t>
            </a:r>
            <a:br>
              <a:rPr lang="en-US" sz="2800" b="0" i="0" u="none" strike="noStrike" baseline="0" dirty="0">
                <a:solidFill>
                  <a:srgbClr val="244061"/>
                </a:solidFill>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2614920-381F-C5DC-28D1-0F84F41AC5B3}"/>
              </a:ext>
            </a:extLst>
          </p:cNvPr>
          <p:cNvSpPr>
            <a:spLocks noGrp="1"/>
          </p:cNvSpPr>
          <p:nvPr>
            <p:ph idx="1"/>
          </p:nvPr>
        </p:nvSpPr>
        <p:spPr/>
        <p:txBody>
          <a:bodyPr>
            <a:normAutofit/>
          </a:bodyPr>
          <a:lstStyle/>
          <a:p>
            <a:pPr algn="just">
              <a:lnSpc>
                <a:spcPct val="200000"/>
              </a:lnSpc>
            </a:pPr>
            <a:r>
              <a:rPr lang="en-US" sz="2000" b="0" i="0" u="none" strike="noStrike" baseline="0" dirty="0">
                <a:solidFill>
                  <a:srgbClr val="262626"/>
                </a:solidFill>
                <a:latin typeface="Georgia" panose="02040502050405020303" pitchFamily="18" charset="0"/>
              </a:rPr>
              <a:t>Regular health monitoring and screenings for respiratory conditions in communities affected by poor air quality. For instance, programs that track the health impacts of air pollution on children in urban areas have been established, providing early diagnosis and treatment of respiratory issues, thereby significantly improving their quality of life</a:t>
            </a:r>
            <a:r>
              <a:rPr lang="en-US" sz="2000" b="0" i="1" u="none" strike="noStrike" baseline="0" dirty="0">
                <a:solidFill>
                  <a:srgbClr val="262626"/>
                </a:solidFill>
                <a:latin typeface="Georgia,Italic"/>
              </a:rPr>
              <a:t>. </a:t>
            </a:r>
            <a:endParaRPr lang="en-US" sz="2000" dirty="0"/>
          </a:p>
        </p:txBody>
      </p:sp>
      <p:pic>
        <p:nvPicPr>
          <p:cNvPr id="4" name="Picture 2" descr="Home - National Environment Agency">
            <a:extLst>
              <a:ext uri="{FF2B5EF4-FFF2-40B4-BE49-F238E27FC236}">
                <a16:creationId xmlns:a16="http://schemas.microsoft.com/office/drawing/2014/main" id="{587DEA53-1369-ED8C-90D4-3CC828A9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07AEFA93-EDB8-D006-3541-EE8D14534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2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2F51-EB90-19C7-90C1-7B5DC8B69E59}"/>
              </a:ext>
            </a:extLst>
          </p:cNvPr>
          <p:cNvSpPr>
            <a:spLocks noGrp="1"/>
          </p:cNvSpPr>
          <p:nvPr>
            <p:ph type="title"/>
          </p:nvPr>
        </p:nvSpPr>
        <p:spPr/>
        <p:txBody>
          <a:bodyPr/>
          <a:lstStyle/>
          <a:p>
            <a:r>
              <a:rPr lang="en-US" dirty="0">
                <a:solidFill>
                  <a:srgbClr val="244061"/>
                </a:solidFill>
                <a:latin typeface="Georgia" panose="02040502050405020303" pitchFamily="18" charset="0"/>
              </a:rPr>
              <a:t>Renewable energy</a:t>
            </a:r>
            <a:endParaRPr lang="en-US" dirty="0"/>
          </a:p>
        </p:txBody>
      </p:sp>
      <p:sp>
        <p:nvSpPr>
          <p:cNvPr id="3" name="Content Placeholder 2">
            <a:extLst>
              <a:ext uri="{FF2B5EF4-FFF2-40B4-BE49-F238E27FC236}">
                <a16:creationId xmlns:a16="http://schemas.microsoft.com/office/drawing/2014/main" id="{C5C207C7-F43C-A10E-C631-E4330F65AD72}"/>
              </a:ext>
            </a:extLst>
          </p:cNvPr>
          <p:cNvSpPr>
            <a:spLocks noGrp="1"/>
          </p:cNvSpPr>
          <p:nvPr>
            <p:ph idx="1"/>
          </p:nvPr>
        </p:nvSpPr>
        <p:spPr>
          <a:xfrm>
            <a:off x="952500" y="2285997"/>
            <a:ext cx="4115259" cy="3890965"/>
          </a:xfrm>
        </p:spPr>
        <p:txBody>
          <a:bodyPr>
            <a:normAutofit fontScale="92500" lnSpcReduction="10000"/>
          </a:bodyPr>
          <a:lstStyle/>
          <a:p>
            <a:r>
              <a:rPr lang="en-US" sz="2000" b="0" i="0" dirty="0">
                <a:solidFill>
                  <a:srgbClr val="474747"/>
                </a:solidFill>
                <a:effectLst/>
                <a:latin typeface="Georgia" panose="02040502050405020303" pitchFamily="18" charset="0"/>
              </a:rPr>
              <a:t>The government of The  Gambia has commissioned a </a:t>
            </a:r>
            <a:r>
              <a:rPr lang="en-US" sz="2000" b="0" i="0" dirty="0">
                <a:solidFill>
                  <a:srgbClr val="040C28"/>
                </a:solidFill>
                <a:effectLst/>
                <a:latin typeface="Georgia" panose="02040502050405020303" pitchFamily="18" charset="0"/>
              </a:rPr>
              <a:t>23 MW solar plant in </a:t>
            </a:r>
            <a:r>
              <a:rPr lang="en-US" sz="2000" b="0" i="0" dirty="0">
                <a:solidFill>
                  <a:srgbClr val="474747"/>
                </a:solidFill>
                <a:effectLst/>
                <a:latin typeface="Georgia" panose="02040502050405020303" pitchFamily="18" charset="0"/>
              </a:rPr>
              <a:t> the country's western region </a:t>
            </a:r>
            <a:r>
              <a:rPr lang="en-US" sz="2000" dirty="0">
                <a:solidFill>
                  <a:srgbClr val="474747"/>
                </a:solidFill>
                <a:latin typeface="Georgia" panose="02040502050405020303" pitchFamily="18" charset="0"/>
              </a:rPr>
              <a:t>in</a:t>
            </a:r>
            <a:r>
              <a:rPr lang="en-US" sz="2000" b="0" i="0" dirty="0">
                <a:solidFill>
                  <a:srgbClr val="474747"/>
                </a:solidFill>
                <a:effectLst/>
                <a:latin typeface="Georgia" panose="02040502050405020303" pitchFamily="18" charset="0"/>
              </a:rPr>
              <a:t>cluding 8 MWh of battery for storage.</a:t>
            </a:r>
          </a:p>
          <a:p>
            <a:pPr algn="l"/>
            <a:r>
              <a:rPr lang="en-US" sz="2000" b="0" i="0" dirty="0">
                <a:solidFill>
                  <a:srgbClr val="111111"/>
                </a:solidFill>
                <a:effectLst/>
                <a:latin typeface="Georgia" panose="02040502050405020303" pitchFamily="18" charset="0"/>
              </a:rPr>
              <a:t>The GAMBIA River Basin Organization Project (OMVG) - a sub regional energy project for member states to gain 50% energy efficiency target by 2030 using hydroelectric Dam</a:t>
            </a:r>
          </a:p>
          <a:p>
            <a:pPr algn="l"/>
            <a:endParaRPr lang="en-US" sz="2000" b="0" i="0" dirty="0">
              <a:solidFill>
                <a:srgbClr val="111111"/>
              </a:solidFill>
              <a:effectLst/>
              <a:latin typeface="Georgia" panose="02040502050405020303" pitchFamily="18" charset="0"/>
            </a:endParaRPr>
          </a:p>
          <a:p>
            <a:pPr algn="l"/>
            <a:endParaRPr lang="en-US" sz="2000" b="0" i="0" dirty="0">
              <a:solidFill>
                <a:srgbClr val="111111"/>
              </a:solidFill>
              <a:effectLst/>
              <a:latin typeface="Mukta Vaani"/>
            </a:endParaRPr>
          </a:p>
        </p:txBody>
      </p:sp>
      <p:pic>
        <p:nvPicPr>
          <p:cNvPr id="2050" name="Picture 2" descr="Valuing Solar Energy Projects">
            <a:extLst>
              <a:ext uri="{FF2B5EF4-FFF2-40B4-BE49-F238E27FC236}">
                <a16:creationId xmlns:a16="http://schemas.microsoft.com/office/drawing/2014/main" id="{91897CFD-CB55-1BB4-3CB2-816C2463A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953" y="286440"/>
            <a:ext cx="5530466" cy="64001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me - National Environment Agency">
            <a:extLst>
              <a:ext uri="{FF2B5EF4-FFF2-40B4-BE49-F238E27FC236}">
                <a16:creationId xmlns:a16="http://schemas.microsoft.com/office/drawing/2014/main" id="{16CAF41D-FDF6-9CBE-A9C1-3C0555C27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92882D07-41C7-3890-0EA1-3EF11E43C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0A0432-F95F-6441-CC5D-B6BB755F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42985"/>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CA631BF2-6206-C41D-B9A9-6B4B377D915C}"/>
              </a:ext>
            </a:extLst>
          </p:cNvPr>
          <p:cNvSpPr>
            <a:spLocks noGrp="1"/>
          </p:cNvSpPr>
          <p:nvPr>
            <p:ph type="ctrTitle"/>
          </p:nvPr>
        </p:nvSpPr>
        <p:spPr>
          <a:xfrm>
            <a:off x="4328161" y="2211978"/>
            <a:ext cx="3535679" cy="1050294"/>
          </a:xfrm>
        </p:spPr>
        <p:txBody>
          <a:bodyPr anchor="b">
            <a:normAutofit/>
          </a:bodyPr>
          <a:lstStyle/>
          <a:p>
            <a:pPr algn="ctr"/>
            <a:r>
              <a:rPr lang="pt-BR" dirty="0" err="1"/>
              <a:t>Thank</a:t>
            </a:r>
            <a:r>
              <a:rPr lang="pt-BR" dirty="0"/>
              <a:t> </a:t>
            </a:r>
            <a:r>
              <a:rPr lang="pt-BR" dirty="0" err="1"/>
              <a:t>you</a:t>
            </a:r>
            <a:endParaRPr lang="pt-BR" dirty="0"/>
          </a:p>
        </p:txBody>
      </p:sp>
      <p:cxnSp>
        <p:nvCxnSpPr>
          <p:cNvPr id="17" name="Straight Connector 16">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5BCF557-8248-48EB-90EE-E6214DE43EE5}"/>
              </a:ext>
            </a:extLst>
          </p:cNvPr>
          <p:cNvPicPr>
            <a:picLocks noChangeAspect="1"/>
          </p:cNvPicPr>
          <p:nvPr/>
        </p:nvPicPr>
        <p:blipFill>
          <a:blip r:embed="rId2"/>
          <a:stretch>
            <a:fillRect/>
          </a:stretch>
        </p:blipFill>
        <p:spPr>
          <a:xfrm>
            <a:off x="-68199" y="-27337"/>
            <a:ext cx="12216548" cy="6868606"/>
          </a:xfrm>
          <a:prstGeom prst="rect">
            <a:avLst/>
          </a:prstGeom>
        </p:spPr>
      </p:pic>
      <p:sp>
        <p:nvSpPr>
          <p:cNvPr id="5" name="Subtítulo 4">
            <a:extLst>
              <a:ext uri="{FF2B5EF4-FFF2-40B4-BE49-F238E27FC236}">
                <a16:creationId xmlns:a16="http://schemas.microsoft.com/office/drawing/2014/main" id="{23847ED9-4872-30E0-4BB9-2ABE38F5CD6C}"/>
              </a:ext>
            </a:extLst>
          </p:cNvPr>
          <p:cNvSpPr>
            <a:spLocks noGrp="1"/>
          </p:cNvSpPr>
          <p:nvPr>
            <p:ph type="subTitle" idx="1"/>
          </p:nvPr>
        </p:nvSpPr>
        <p:spPr>
          <a:xfrm>
            <a:off x="4572000" y="2640897"/>
            <a:ext cx="3048000" cy="877585"/>
          </a:xfrm>
        </p:spPr>
        <p:txBody>
          <a:bodyPr>
            <a:normAutofit/>
          </a:bodyPr>
          <a:lstStyle/>
          <a:p>
            <a:pPr algn="ctr"/>
            <a:r>
              <a:rPr lang="pt-BR" sz="4000" dirty="0">
                <a:highlight>
                  <a:srgbClr val="00FF00"/>
                </a:highlight>
              </a:rPr>
              <a:t>THANK YOU</a:t>
            </a:r>
          </a:p>
        </p:txBody>
      </p:sp>
      <p:pic>
        <p:nvPicPr>
          <p:cNvPr id="2" name="Picture 2" descr="Home - National Environment Agency">
            <a:extLst>
              <a:ext uri="{FF2B5EF4-FFF2-40B4-BE49-F238E27FC236}">
                <a16:creationId xmlns:a16="http://schemas.microsoft.com/office/drawing/2014/main" id="{B906A54F-A0B5-6FF5-34D2-4FECB2367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e University of The Gambia | Serrekunda">
            <a:extLst>
              <a:ext uri="{FF2B5EF4-FFF2-40B4-BE49-F238E27FC236}">
                <a16:creationId xmlns:a16="http://schemas.microsoft.com/office/drawing/2014/main" id="{4CE5BC91-8C0D-4C1A-05A4-86CA56A8E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5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ontextualising the Gambia's air pollution challenges | ODI: Think change">
            <a:extLst>
              <a:ext uri="{FF2B5EF4-FFF2-40B4-BE49-F238E27FC236}">
                <a16:creationId xmlns:a16="http://schemas.microsoft.com/office/drawing/2014/main" id="{4A2A7729-0FDD-88F1-0B77-1D811A572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22" y="20607"/>
            <a:ext cx="62307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28243FD-C3BF-6F32-16A5-833599384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220301"/>
            <a:ext cx="6096002" cy="363769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4">
            <a:extLst>
              <a:ext uri="{FF2B5EF4-FFF2-40B4-BE49-F238E27FC236}">
                <a16:creationId xmlns:a16="http://schemas.microsoft.com/office/drawing/2014/main" id="{CE00B97D-57BF-1689-B0D9-0A243102C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D0882539-B3E6-A1AE-77B6-2BE6E6128D93}"/>
              </a:ext>
            </a:extLst>
          </p:cNvPr>
          <p:cNvSpPr>
            <a:spLocks noGrp="1"/>
          </p:cNvSpPr>
          <p:nvPr>
            <p:ph idx="1"/>
          </p:nvPr>
        </p:nvSpPr>
        <p:spPr>
          <a:xfrm>
            <a:off x="6059023" y="539828"/>
            <a:ext cx="5673941" cy="6125377"/>
          </a:xfrm>
        </p:spPr>
        <p:txBody>
          <a:bodyPr anchor="ctr">
            <a:normAutofit/>
          </a:bodyPr>
          <a:lstStyle/>
          <a:p>
            <a:pPr marL="0" indent="0" algn="l">
              <a:buNone/>
            </a:pPr>
            <a:r>
              <a:rPr lang="en-US" sz="2000" b="0" i="0" u="none" strike="noStrike" baseline="0" dirty="0">
                <a:solidFill>
                  <a:srgbClr val="262626"/>
                </a:solidFill>
                <a:latin typeface="Georgia" panose="02040502050405020303" pitchFamily="18" charset="0"/>
              </a:rPr>
              <a:t>Air quality in The Gambia is influenced by a combination of natural and anthropogenic factors, with significant contributions from </a:t>
            </a:r>
          </a:p>
          <a:p>
            <a:r>
              <a:rPr lang="en-US" sz="2000" dirty="0">
                <a:solidFill>
                  <a:srgbClr val="262626"/>
                </a:solidFill>
                <a:latin typeface="Georgia" panose="02040502050405020303" pitchFamily="18" charset="0"/>
              </a:rPr>
              <a:t>V</a:t>
            </a:r>
            <a:r>
              <a:rPr lang="en-US" sz="2000" b="0" i="0" u="none" strike="noStrike" baseline="0" dirty="0">
                <a:solidFill>
                  <a:srgbClr val="262626"/>
                </a:solidFill>
                <a:latin typeface="Georgia" panose="02040502050405020303" pitchFamily="18" charset="0"/>
              </a:rPr>
              <a:t>ehicle emissions</a:t>
            </a:r>
          </a:p>
          <a:p>
            <a:r>
              <a:rPr lang="en-US" sz="2000" dirty="0">
                <a:solidFill>
                  <a:srgbClr val="262626"/>
                </a:solidFill>
                <a:latin typeface="Georgia" panose="02040502050405020303" pitchFamily="18" charset="0"/>
              </a:rPr>
              <a:t>U</a:t>
            </a:r>
            <a:r>
              <a:rPr lang="en-US" sz="2000" b="0" i="0" u="none" strike="noStrike" baseline="0" dirty="0">
                <a:solidFill>
                  <a:srgbClr val="262626"/>
                </a:solidFill>
                <a:latin typeface="Georgia" panose="02040502050405020303" pitchFamily="18" charset="0"/>
              </a:rPr>
              <a:t>rbanization</a:t>
            </a:r>
          </a:p>
          <a:p>
            <a:r>
              <a:rPr lang="en-US" sz="2000" dirty="0">
                <a:solidFill>
                  <a:srgbClr val="262626"/>
                </a:solidFill>
                <a:latin typeface="Georgia" panose="02040502050405020303" pitchFamily="18" charset="0"/>
              </a:rPr>
              <a:t>I</a:t>
            </a:r>
            <a:r>
              <a:rPr lang="en-US" sz="2000" b="0" i="0" u="none" strike="noStrike" baseline="0" dirty="0">
                <a:solidFill>
                  <a:srgbClr val="262626"/>
                </a:solidFill>
                <a:latin typeface="Georgia" panose="02040502050405020303" pitchFamily="18" charset="0"/>
              </a:rPr>
              <a:t>ndustrial activities</a:t>
            </a:r>
          </a:p>
          <a:p>
            <a:r>
              <a:rPr lang="en-US" sz="2000" dirty="0">
                <a:solidFill>
                  <a:srgbClr val="262626"/>
                </a:solidFill>
                <a:latin typeface="Georgia" panose="02040502050405020303" pitchFamily="18" charset="0"/>
              </a:rPr>
              <a:t>Bush burning</a:t>
            </a:r>
            <a:endParaRPr lang="en-US" sz="2000" b="0" i="0" u="none" strike="noStrike" baseline="0" dirty="0">
              <a:solidFill>
                <a:srgbClr val="262626"/>
              </a:solidFill>
              <a:latin typeface="Georgia" panose="02040502050405020303" pitchFamily="18" charset="0"/>
            </a:endParaRPr>
          </a:p>
          <a:p>
            <a:pPr marL="0" indent="0">
              <a:buNone/>
            </a:pPr>
            <a:r>
              <a:rPr lang="en-US" sz="2000" b="0" i="0" u="none" strike="noStrike" baseline="0" dirty="0">
                <a:solidFill>
                  <a:srgbClr val="262626"/>
                </a:solidFill>
                <a:latin typeface="Georgia" panose="02040502050405020303" pitchFamily="18" charset="0"/>
              </a:rPr>
              <a:t>and natural phenomena such as</a:t>
            </a:r>
          </a:p>
          <a:p>
            <a:r>
              <a:rPr lang="en-US" sz="2000" dirty="0">
                <a:solidFill>
                  <a:srgbClr val="262626"/>
                </a:solidFill>
                <a:latin typeface="Georgia" panose="02040502050405020303" pitchFamily="18" charset="0"/>
              </a:rPr>
              <a:t>T</a:t>
            </a:r>
            <a:r>
              <a:rPr lang="en-US" sz="2000" b="0" i="0" u="none" strike="noStrike" baseline="0" dirty="0">
                <a:solidFill>
                  <a:srgbClr val="262626"/>
                </a:solidFill>
                <a:latin typeface="Georgia" panose="02040502050405020303" pitchFamily="18" charset="0"/>
              </a:rPr>
              <a:t>he harmattan winds</a:t>
            </a:r>
            <a:r>
              <a:rPr lang="pt-BR" sz="2000" dirty="0"/>
              <a:t>.</a:t>
            </a:r>
          </a:p>
          <a:p>
            <a:pPr marL="0" indent="0">
              <a:buNone/>
            </a:pPr>
            <a:endParaRPr lang="pt-BR" sz="2000" dirty="0"/>
          </a:p>
          <a:p>
            <a:endParaRPr lang="pt-BR" sz="2000" dirty="0"/>
          </a:p>
        </p:txBody>
      </p:sp>
      <p:sp>
        <p:nvSpPr>
          <p:cNvPr id="6" name="Título 1">
            <a:extLst>
              <a:ext uri="{FF2B5EF4-FFF2-40B4-BE49-F238E27FC236}">
                <a16:creationId xmlns:a16="http://schemas.microsoft.com/office/drawing/2014/main" id="{1B40DA22-EDE3-F565-6C9B-4B193A1B992E}"/>
              </a:ext>
            </a:extLst>
          </p:cNvPr>
          <p:cNvSpPr txBox="1">
            <a:spLocks/>
          </p:cNvSpPr>
          <p:nvPr/>
        </p:nvSpPr>
        <p:spPr>
          <a:xfrm>
            <a:off x="1233056" y="2288754"/>
            <a:ext cx="3629891" cy="2283013"/>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pt-BR" dirty="0"/>
              <a:t>SOURCES OF AIR POLLUTion IN THE GAMBIA</a:t>
            </a:r>
          </a:p>
        </p:txBody>
      </p:sp>
      <p:pic>
        <p:nvPicPr>
          <p:cNvPr id="7" name="Picture 2" descr="Home - National Environment Agency">
            <a:extLst>
              <a:ext uri="{FF2B5EF4-FFF2-40B4-BE49-F238E27FC236}">
                <a16:creationId xmlns:a16="http://schemas.microsoft.com/office/drawing/2014/main" id="{C01C5B72-D262-42F7-EF35-F0F4E1F8E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631" y="12274"/>
            <a:ext cx="1285718" cy="9655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University of The Gambia | Serrekunda">
            <a:extLst>
              <a:ext uri="{FF2B5EF4-FFF2-40B4-BE49-F238E27FC236}">
                <a16:creationId xmlns:a16="http://schemas.microsoft.com/office/drawing/2014/main" id="{99D01364-156D-3013-3730-E737F80B7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4" y="53960"/>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1457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D894498-500F-C160-6AB9-E4F12B6553B1}"/>
              </a:ext>
            </a:extLst>
          </p:cNvPr>
          <p:cNvSpPr>
            <a:spLocks noGrp="1"/>
          </p:cNvSpPr>
          <p:nvPr>
            <p:ph idx="1"/>
          </p:nvPr>
        </p:nvSpPr>
        <p:spPr>
          <a:xfrm>
            <a:off x="974036" y="4805286"/>
            <a:ext cx="11061754" cy="2249124"/>
          </a:xfrm>
        </p:spPr>
        <p:txBody>
          <a:bodyPr anchor="ctr">
            <a:normAutofit/>
          </a:bodyPr>
          <a:lstStyle/>
          <a:p>
            <a:pPr algn="l"/>
            <a:r>
              <a:rPr lang="en-US" sz="2000" b="0" i="0" u="none" strike="noStrike" baseline="0" dirty="0">
                <a:solidFill>
                  <a:srgbClr val="262626"/>
                </a:solidFill>
                <a:latin typeface="Georgia" panose="02040502050405020303" pitchFamily="18" charset="0"/>
              </a:rPr>
              <a:t>The concentration of population in urban centers leads to increased pollution due to high use of biomass for cooking and waste generation. </a:t>
            </a:r>
          </a:p>
        </p:txBody>
      </p:sp>
      <p:pic>
        <p:nvPicPr>
          <p:cNvPr id="4098" name="Picture 2" descr="Serekunda Market, The Gambia">
            <a:extLst>
              <a:ext uri="{FF2B5EF4-FFF2-40B4-BE49-F238E27FC236}">
                <a16:creationId xmlns:a16="http://schemas.microsoft.com/office/drawing/2014/main" id="{DDD8CB33-9212-CFE5-C169-CF4CA9A1F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2" y="1152938"/>
            <a:ext cx="5406390" cy="365234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92F8FB7-5FFA-86F9-6BF9-FD9A55E2AA60}"/>
              </a:ext>
            </a:extLst>
          </p:cNvPr>
          <p:cNvSpPr>
            <a:spLocks noGrp="1"/>
          </p:cNvSpPr>
          <p:nvPr>
            <p:ph type="title"/>
          </p:nvPr>
        </p:nvSpPr>
        <p:spPr>
          <a:xfrm>
            <a:off x="0" y="281048"/>
            <a:ext cx="5406390" cy="1348969"/>
          </a:xfrm>
        </p:spPr>
        <p:txBody>
          <a:bodyPr anchor="ctr">
            <a:normAutofit/>
          </a:bodyPr>
          <a:lstStyle/>
          <a:p>
            <a:pPr algn="ctr"/>
            <a:r>
              <a:rPr lang="en-US" sz="2400" b="0" u="none" strike="noStrike" baseline="0" dirty="0">
                <a:latin typeface="Georgia,Italic"/>
              </a:rPr>
              <a:t>Urbanization</a:t>
            </a:r>
            <a:endParaRPr lang="pt-BR" sz="2400" dirty="0"/>
          </a:p>
        </p:txBody>
      </p:sp>
      <p:pic>
        <p:nvPicPr>
          <p:cNvPr id="4" name="Picture 2" descr="Home - National Environment Agency">
            <a:extLst>
              <a:ext uri="{FF2B5EF4-FFF2-40B4-BE49-F238E27FC236}">
                <a16:creationId xmlns:a16="http://schemas.microsoft.com/office/drawing/2014/main" id="{0E8C819E-D883-C335-4706-7AF170135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84346C-2802-719E-D348-275423878CFE}"/>
              </a:ext>
            </a:extLst>
          </p:cNvPr>
          <p:cNvPicPr>
            <a:picLocks noChangeAspect="1"/>
          </p:cNvPicPr>
          <p:nvPr/>
        </p:nvPicPr>
        <p:blipFill>
          <a:blip r:embed="rId5"/>
          <a:stretch>
            <a:fillRect/>
          </a:stretch>
        </p:blipFill>
        <p:spPr>
          <a:xfrm>
            <a:off x="5961819" y="1060568"/>
            <a:ext cx="5933661" cy="3744717"/>
          </a:xfrm>
          <a:prstGeom prst="rect">
            <a:avLst/>
          </a:prstGeom>
        </p:spPr>
      </p:pic>
      <p:pic>
        <p:nvPicPr>
          <p:cNvPr id="7" name="Picture 6" descr="The University of The Gambia | Serrekunda">
            <a:extLst>
              <a:ext uri="{FF2B5EF4-FFF2-40B4-BE49-F238E27FC236}">
                <a16:creationId xmlns:a16="http://schemas.microsoft.com/office/drawing/2014/main" id="{1F398474-5B47-4C9C-ECED-B2D37898C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21444"/>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E51ADB7-9C8F-9DB1-6888-686E18BE3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1D894498-500F-C160-6AB9-E4F12B6553B1}"/>
              </a:ext>
            </a:extLst>
          </p:cNvPr>
          <p:cNvSpPr>
            <a:spLocks noGrp="1"/>
          </p:cNvSpPr>
          <p:nvPr>
            <p:ph idx="1"/>
          </p:nvPr>
        </p:nvSpPr>
        <p:spPr>
          <a:xfrm>
            <a:off x="5406390" y="125898"/>
            <a:ext cx="6629399" cy="6732102"/>
          </a:xfrm>
        </p:spPr>
        <p:txBody>
          <a:bodyPr anchor="ctr">
            <a:normAutofit/>
          </a:bodyPr>
          <a:lstStyle/>
          <a:p>
            <a:pPr algn="l"/>
            <a:r>
              <a:rPr lang="en-US" sz="2000" b="0" i="0" u="none" strike="noStrike" baseline="0" dirty="0">
                <a:solidFill>
                  <a:srgbClr val="262626"/>
                </a:solidFill>
                <a:latin typeface="Georgia" panose="02040502050405020303" pitchFamily="18" charset="0"/>
              </a:rPr>
              <a:t>The fleet of vehicle in the country are characterized by older models that are less efficient and have higher emissions per mile traveled </a:t>
            </a:r>
          </a:p>
          <a:p>
            <a:pPr algn="l"/>
            <a:r>
              <a:rPr lang="en-US" sz="2000" b="0" i="0" u="none" strike="noStrike" baseline="0" dirty="0">
                <a:solidFill>
                  <a:srgbClr val="262626"/>
                </a:solidFill>
                <a:latin typeface="Georgia" panose="02040502050405020303" pitchFamily="18" charset="0"/>
              </a:rPr>
              <a:t>poor fuel quality and inadequate maintenance practices</a:t>
            </a:r>
          </a:p>
          <a:p>
            <a:pPr algn="l"/>
            <a:r>
              <a:rPr lang="en-US" sz="2000" b="0" i="0" u="none" strike="noStrike" baseline="0" dirty="0">
                <a:solidFill>
                  <a:srgbClr val="262626"/>
                </a:solidFill>
                <a:latin typeface="Georgia" panose="02040502050405020303" pitchFamily="18" charset="0"/>
              </a:rPr>
              <a:t> Traffic congestion further aggravates the situation, leading to increased idle times and higher emissions of carbon monoxide, nitrogen oxides, and particulate matter.</a:t>
            </a:r>
            <a:endParaRPr lang="en-GB" sz="2000" b="1" dirty="0">
              <a:latin typeface="Helvetica" pitchFamily="2" charset="0"/>
              <a:ea typeface="Aptos" panose="020B000402020202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05D36F45-86F0-0978-DE70-77ABBC0D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2" y="1249082"/>
            <a:ext cx="5605172" cy="56089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92F8FB7-5FFA-86F9-6BF9-FD9A55E2AA60}"/>
              </a:ext>
            </a:extLst>
          </p:cNvPr>
          <p:cNvSpPr>
            <a:spLocks noGrp="1"/>
          </p:cNvSpPr>
          <p:nvPr>
            <p:ph type="title"/>
          </p:nvPr>
        </p:nvSpPr>
        <p:spPr>
          <a:xfrm>
            <a:off x="1233056" y="62390"/>
            <a:ext cx="5564351" cy="1388724"/>
          </a:xfrm>
        </p:spPr>
        <p:txBody>
          <a:bodyPr anchor="ctr">
            <a:normAutofit/>
          </a:bodyPr>
          <a:lstStyle/>
          <a:p>
            <a:pPr algn="ctr"/>
            <a:r>
              <a:rPr lang="pt-BR" sz="2400" dirty="0">
                <a:latin typeface="Georgia" panose="02040502050405020303" pitchFamily="18" charset="0"/>
              </a:rPr>
              <a:t>VEHICLE EMISSION</a:t>
            </a:r>
          </a:p>
        </p:txBody>
      </p:sp>
      <p:pic>
        <p:nvPicPr>
          <p:cNvPr id="4" name="Picture 2" descr="Home - National Environment Agency">
            <a:extLst>
              <a:ext uri="{FF2B5EF4-FFF2-40B4-BE49-F238E27FC236}">
                <a16:creationId xmlns:a16="http://schemas.microsoft.com/office/drawing/2014/main" id="{EF9EAD08-8ED1-4CDA-A80E-14CB253B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DDE47F5F-9D85-2F29-3853-60FD9FE51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14730"/>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A4D85E-F98A-F670-16C3-7B2B0DA3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BD72A2BC-C423-D5D5-F1EE-965F6F91AB5F}"/>
              </a:ext>
            </a:extLst>
          </p:cNvPr>
          <p:cNvSpPr>
            <a:spLocks noGrp="1"/>
          </p:cNvSpPr>
          <p:nvPr>
            <p:ph idx="1"/>
          </p:nvPr>
        </p:nvSpPr>
        <p:spPr>
          <a:xfrm>
            <a:off x="271849" y="2027583"/>
            <a:ext cx="4871651" cy="4149379"/>
          </a:xfrm>
        </p:spPr>
        <p:txBody>
          <a:bodyPr>
            <a:normAutofit/>
          </a:bodyPr>
          <a:lstStyle/>
          <a:p>
            <a:r>
              <a:rPr lang="pt-BR" dirty="0"/>
              <a:t> </a:t>
            </a:r>
            <a:r>
              <a:rPr lang="pt-BR" dirty="0">
                <a:latin typeface="Georgia" panose="02040502050405020303" pitchFamily="18" charset="0"/>
              </a:rPr>
              <a:t>Fishing and fish smoking site </a:t>
            </a:r>
          </a:p>
          <a:p>
            <a:pPr marL="0" indent="0">
              <a:buNone/>
            </a:pPr>
            <a:endParaRPr lang="pt-BR" dirty="0">
              <a:latin typeface="Georgia" panose="02040502050405020303" pitchFamily="18" charset="0"/>
            </a:endParaRPr>
          </a:p>
          <a:p>
            <a:r>
              <a:rPr lang="en-US" dirty="0">
                <a:solidFill>
                  <a:srgbClr val="262626"/>
                </a:solidFill>
                <a:latin typeface="Georgia" panose="02040502050405020303" pitchFamily="18" charset="0"/>
              </a:rPr>
              <a:t>Energy generation using</a:t>
            </a:r>
            <a:r>
              <a:rPr lang="en-US" sz="1800" b="0" i="0" u="none" strike="noStrike" baseline="0" dirty="0">
                <a:solidFill>
                  <a:srgbClr val="262626"/>
                </a:solidFill>
                <a:latin typeface="Georgia" panose="02040502050405020303" pitchFamily="18" charset="0"/>
              </a:rPr>
              <a:t> fossil fuels</a:t>
            </a:r>
            <a:r>
              <a:rPr lang="pt-BR" dirty="0">
                <a:latin typeface="Georgia" panose="02040502050405020303" pitchFamily="18" charset="0"/>
              </a:rPr>
              <a:t>. </a:t>
            </a:r>
          </a:p>
          <a:p>
            <a:endParaRPr lang="pt-BR" dirty="0">
              <a:latin typeface="Georgia" panose="02040502050405020303" pitchFamily="18" charset="0"/>
            </a:endParaRPr>
          </a:p>
        </p:txBody>
      </p:sp>
      <p:sp>
        <p:nvSpPr>
          <p:cNvPr id="6" name="Title 5">
            <a:extLst>
              <a:ext uri="{FF2B5EF4-FFF2-40B4-BE49-F238E27FC236}">
                <a16:creationId xmlns:a16="http://schemas.microsoft.com/office/drawing/2014/main" id="{C4ED9E85-8867-32F6-6933-BAE57C09E7FA}"/>
              </a:ext>
            </a:extLst>
          </p:cNvPr>
          <p:cNvSpPr>
            <a:spLocks noGrp="1"/>
          </p:cNvSpPr>
          <p:nvPr>
            <p:ph type="title"/>
          </p:nvPr>
        </p:nvSpPr>
        <p:spPr>
          <a:xfrm>
            <a:off x="256762" y="141011"/>
            <a:ext cx="6422333" cy="1147762"/>
          </a:xfrm>
        </p:spPr>
        <p:txBody>
          <a:bodyPr>
            <a:normAutofit/>
          </a:bodyPr>
          <a:lstStyle/>
          <a:p>
            <a:r>
              <a:rPr lang="en-US" sz="2800" b="0" i="1" u="none" strike="noStrike" baseline="0" dirty="0">
                <a:solidFill>
                  <a:srgbClr val="C00000"/>
                </a:solidFill>
                <a:latin typeface="Georgia,Italic"/>
              </a:rPr>
              <a:t> </a:t>
            </a:r>
            <a:r>
              <a:rPr lang="en-US" sz="2200" b="0" u="none" strike="noStrike" baseline="0" dirty="0">
                <a:latin typeface="Georgia" panose="02040502050405020303" pitchFamily="18" charset="0"/>
              </a:rPr>
              <a:t>industrial activities</a:t>
            </a:r>
            <a:endParaRPr lang="en-US" sz="2200" dirty="0">
              <a:latin typeface="Georgia" panose="02040502050405020303" pitchFamily="18" charset="0"/>
            </a:endParaRPr>
          </a:p>
        </p:txBody>
      </p:sp>
      <p:pic>
        <p:nvPicPr>
          <p:cNvPr id="8" name="Picture 7">
            <a:extLst>
              <a:ext uri="{FF2B5EF4-FFF2-40B4-BE49-F238E27FC236}">
                <a16:creationId xmlns:a16="http://schemas.microsoft.com/office/drawing/2014/main" id="{93482237-EF14-BC18-6E12-BA9887336265}"/>
              </a:ext>
            </a:extLst>
          </p:cNvPr>
          <p:cNvPicPr>
            <a:picLocks noChangeAspect="1"/>
          </p:cNvPicPr>
          <p:nvPr/>
        </p:nvPicPr>
        <p:blipFill>
          <a:blip r:embed="rId3"/>
          <a:stretch>
            <a:fillRect/>
          </a:stretch>
        </p:blipFill>
        <p:spPr>
          <a:xfrm>
            <a:off x="6361043" y="727113"/>
            <a:ext cx="5559108" cy="2851334"/>
          </a:xfrm>
          <a:prstGeom prst="rect">
            <a:avLst/>
          </a:prstGeom>
        </p:spPr>
      </p:pic>
      <p:pic>
        <p:nvPicPr>
          <p:cNvPr id="5122" name="Picture 2" descr="Gambia Signs $165m Electricity Project with China">
            <a:extLst>
              <a:ext uri="{FF2B5EF4-FFF2-40B4-BE49-F238E27FC236}">
                <a16:creationId xmlns:a16="http://schemas.microsoft.com/office/drawing/2014/main" id="{82CE989F-93E8-3094-F332-8D8ECDE5E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762" y="3682583"/>
            <a:ext cx="5567389" cy="3279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 National Environment Agency">
            <a:extLst>
              <a:ext uri="{FF2B5EF4-FFF2-40B4-BE49-F238E27FC236}">
                <a16:creationId xmlns:a16="http://schemas.microsoft.com/office/drawing/2014/main" id="{1956A8B7-A5F3-581D-1762-5F2BB6D9D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University of The Gambia | Serrekunda">
            <a:extLst>
              <a:ext uri="{FF2B5EF4-FFF2-40B4-BE49-F238E27FC236}">
                <a16:creationId xmlns:a16="http://schemas.microsoft.com/office/drawing/2014/main" id="{67C37428-B74C-4131-BF46-77DA0A9EC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1" y="68624"/>
            <a:ext cx="1037549" cy="83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26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46F8-FB2F-B825-71A5-FED71F9E8EA8}"/>
              </a:ext>
            </a:extLst>
          </p:cNvPr>
          <p:cNvSpPr>
            <a:spLocks noGrp="1"/>
          </p:cNvSpPr>
          <p:nvPr>
            <p:ph type="title"/>
          </p:nvPr>
        </p:nvSpPr>
        <p:spPr/>
        <p:txBody>
          <a:bodyPr>
            <a:normAutofit/>
          </a:bodyPr>
          <a:lstStyle/>
          <a:p>
            <a:r>
              <a:rPr lang="en-US" sz="2400" dirty="0">
                <a:latin typeface="Georgia" panose="02040502050405020303" pitchFamily="18" charset="0"/>
              </a:rPr>
              <a:t>Bush Burning</a:t>
            </a:r>
          </a:p>
        </p:txBody>
      </p:sp>
      <p:pic>
        <p:nvPicPr>
          <p:cNvPr id="5" name="Picture 4">
            <a:extLst>
              <a:ext uri="{FF2B5EF4-FFF2-40B4-BE49-F238E27FC236}">
                <a16:creationId xmlns:a16="http://schemas.microsoft.com/office/drawing/2014/main" id="{469BB727-DFDF-7DE8-4164-40B59D701709}"/>
              </a:ext>
            </a:extLst>
          </p:cNvPr>
          <p:cNvPicPr>
            <a:picLocks noChangeAspect="1"/>
          </p:cNvPicPr>
          <p:nvPr/>
        </p:nvPicPr>
        <p:blipFill>
          <a:blip r:embed="rId3"/>
          <a:stretch>
            <a:fillRect/>
          </a:stretch>
        </p:blipFill>
        <p:spPr>
          <a:xfrm>
            <a:off x="7205036" y="1575412"/>
            <a:ext cx="3914258" cy="4439798"/>
          </a:xfrm>
          <a:prstGeom prst="rect">
            <a:avLst/>
          </a:prstGeom>
        </p:spPr>
      </p:pic>
      <p:pic>
        <p:nvPicPr>
          <p:cNvPr id="6" name="Picture 5" descr="The University of The Gambia | Serrekunda">
            <a:extLst>
              <a:ext uri="{FF2B5EF4-FFF2-40B4-BE49-F238E27FC236}">
                <a16:creationId xmlns:a16="http://schemas.microsoft.com/office/drawing/2014/main" id="{E7B89955-18AA-54F0-4BB2-D56E9323C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National Environment Agency">
            <a:extLst>
              <a:ext uri="{FF2B5EF4-FFF2-40B4-BE49-F238E27FC236}">
                <a16:creationId xmlns:a16="http://schemas.microsoft.com/office/drawing/2014/main" id="{A949B3EB-C7FB-B7FC-529A-EB026A584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462" y="-9760"/>
            <a:ext cx="1395887" cy="10482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2C0AFA-7AF4-6AC8-1619-DE517B33C6D7}"/>
              </a:ext>
            </a:extLst>
          </p:cNvPr>
          <p:cNvSpPr txBox="1"/>
          <p:nvPr/>
        </p:nvSpPr>
        <p:spPr>
          <a:xfrm>
            <a:off x="570118" y="2100702"/>
            <a:ext cx="6097836" cy="2344616"/>
          </a:xfrm>
          <a:prstGeom prst="rect">
            <a:avLst/>
          </a:prstGeom>
          <a:noFill/>
        </p:spPr>
        <p:txBody>
          <a:bodyPr wrap="square">
            <a:spAutoFit/>
          </a:bodyPr>
          <a:lstStyle/>
          <a:p>
            <a:pPr marL="0" marR="0">
              <a:lnSpc>
                <a:spcPct val="150000"/>
              </a:lnSpc>
              <a:spcBef>
                <a:spcPts val="0"/>
              </a:spcBef>
              <a:spcAft>
                <a:spcPts val="800"/>
              </a:spcAft>
            </a:pPr>
            <a:r>
              <a:rPr lang="en-US" sz="2000" kern="100" dirty="0">
                <a:effectLst/>
                <a:latin typeface="Georgia" panose="02040502050405020303" pitchFamily="18" charset="0"/>
                <a:ea typeface="Calibri" panose="020F0502020204030204" pitchFamily="34" charset="0"/>
                <a:cs typeface="Times New Roman" panose="02020603050405020304" pitchFamily="18" charset="0"/>
              </a:rPr>
              <a:t>Bush burnings commonly occur in rural and sub-urban areas, particularly during the dry season and pre-monsoon period when the </a:t>
            </a:r>
            <a:r>
              <a:rPr lang="en-US" sz="2000" dirty="0">
                <a:effectLst/>
                <a:latin typeface="Georgia" panose="02040502050405020303" pitchFamily="18" charset="0"/>
                <a:ea typeface="Calibri" panose="020F0502020204030204" pitchFamily="34" charset="0"/>
                <a:cs typeface="Times New Roman" panose="02020603050405020304" pitchFamily="18" charset="0"/>
              </a:rPr>
              <a:t>vegetation is highly combustible</a:t>
            </a:r>
            <a:r>
              <a:rPr lang="en-US" sz="2000" dirty="0">
                <a:latin typeface="Georgia" panose="02040502050405020303" pitchFamily="18" charset="0"/>
                <a:ea typeface="Calibri" panose="020F0502020204030204" pitchFamily="34" charset="0"/>
                <a:cs typeface="Times New Roman" panose="02020603050405020304" pitchFamily="18" charset="0"/>
              </a:rPr>
              <a:t> and farmers are </a:t>
            </a:r>
            <a:r>
              <a:rPr lang="en-US" sz="2000" dirty="0" err="1">
                <a:latin typeface="Georgia" panose="02040502050405020303" pitchFamily="18" charset="0"/>
                <a:ea typeface="Calibri" panose="020F0502020204030204" pitchFamily="34" charset="0"/>
                <a:cs typeface="Times New Roman" panose="02020603050405020304" pitchFamily="18" charset="0"/>
              </a:rPr>
              <a:t>prepering</a:t>
            </a:r>
            <a:r>
              <a:rPr lang="en-US" sz="2000" dirty="0">
                <a:latin typeface="Georgia" panose="02040502050405020303" pitchFamily="18" charset="0"/>
                <a:ea typeface="Calibri" panose="020F0502020204030204" pitchFamily="34" charset="0"/>
                <a:cs typeface="Times New Roman" panose="02020603050405020304" pitchFamily="18" charset="0"/>
              </a:rPr>
              <a:t> lands for farming</a:t>
            </a:r>
            <a:endParaRPr lang="en-US" sz="2000" dirty="0">
              <a:latin typeface="Georgia" panose="02040502050405020303" pitchFamily="18" charset="0"/>
            </a:endParaRPr>
          </a:p>
        </p:txBody>
      </p:sp>
    </p:spTree>
    <p:extLst>
      <p:ext uri="{BB962C8B-B14F-4D97-AF65-F5344CB8AC3E}">
        <p14:creationId xmlns:p14="http://schemas.microsoft.com/office/powerpoint/2010/main" val="424941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E51ADB7-9C8F-9DB1-6888-686E18BE3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43" y="125160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E78F3B3B-E088-4BF0-FA73-06509F2F8C58}"/>
              </a:ext>
            </a:extLst>
          </p:cNvPr>
          <p:cNvSpPr>
            <a:spLocks noGrp="1"/>
          </p:cNvSpPr>
          <p:nvPr>
            <p:ph idx="1"/>
          </p:nvPr>
        </p:nvSpPr>
        <p:spPr>
          <a:xfrm>
            <a:off x="5506744" y="1013255"/>
            <a:ext cx="6685256" cy="5016843"/>
          </a:xfrm>
        </p:spPr>
        <p:txBody>
          <a:bodyPr anchor="ctr">
            <a:normAutofit/>
          </a:bodyPr>
          <a:lstStyle/>
          <a:p>
            <a:pPr marL="0" indent="0" algn="l">
              <a:buNone/>
            </a:pPr>
            <a:r>
              <a:rPr lang="en-US" sz="2000" i="0" u="none" strike="noStrike" baseline="0" dirty="0">
                <a:solidFill>
                  <a:srgbClr val="262626"/>
                </a:solidFill>
                <a:latin typeface="Georgia" panose="02040502050405020303" pitchFamily="18" charset="0"/>
              </a:rPr>
              <a:t>The winds blown during the </a:t>
            </a:r>
            <a:r>
              <a:rPr lang="en-US" sz="2000" dirty="0">
                <a:solidFill>
                  <a:srgbClr val="262626"/>
                </a:solidFill>
                <a:latin typeface="Georgia" panose="02040502050405020303" pitchFamily="18" charset="0"/>
              </a:rPr>
              <a:t>h</a:t>
            </a:r>
            <a:r>
              <a:rPr lang="en-US" sz="2000" i="0" u="none" strike="noStrike" baseline="0" dirty="0">
                <a:solidFill>
                  <a:srgbClr val="262626"/>
                </a:solidFill>
                <a:latin typeface="Georgia" panose="02040502050405020303" pitchFamily="18" charset="0"/>
              </a:rPr>
              <a:t>armattan seaso</a:t>
            </a:r>
            <a:r>
              <a:rPr lang="en-US" sz="2000" dirty="0">
                <a:solidFill>
                  <a:srgbClr val="262626"/>
                </a:solidFill>
                <a:latin typeface="Georgia" panose="02040502050405020303" pitchFamily="18" charset="0"/>
              </a:rPr>
              <a:t>n </a:t>
            </a:r>
            <a:r>
              <a:rPr lang="en-US" sz="2000" i="0" u="none" strike="noStrike" baseline="0" dirty="0">
                <a:solidFill>
                  <a:srgbClr val="262626"/>
                </a:solidFill>
                <a:latin typeface="Georgia" panose="02040502050405020303" pitchFamily="18" charset="0"/>
              </a:rPr>
              <a:t>carry fine dust particles, which significantly:</a:t>
            </a:r>
          </a:p>
          <a:p>
            <a:pPr algn="l"/>
            <a:r>
              <a:rPr lang="en-US" sz="2000" i="0" u="none" strike="noStrike" baseline="0" dirty="0">
                <a:solidFill>
                  <a:srgbClr val="262626"/>
                </a:solidFill>
                <a:latin typeface="Georgia" panose="02040502050405020303" pitchFamily="18" charset="0"/>
              </a:rPr>
              <a:t> Increase the particulate matter concentration in the air.</a:t>
            </a:r>
          </a:p>
          <a:p>
            <a:pPr algn="l"/>
            <a:r>
              <a:rPr lang="en-US" sz="2000" dirty="0">
                <a:solidFill>
                  <a:srgbClr val="262626"/>
                </a:solidFill>
                <a:latin typeface="Georgia" panose="02040502050405020303" pitchFamily="18" charset="0"/>
              </a:rPr>
              <a:t>A</a:t>
            </a:r>
            <a:r>
              <a:rPr lang="en-US" sz="2000" i="0" u="none" strike="noStrike" baseline="0" dirty="0">
                <a:solidFill>
                  <a:srgbClr val="262626"/>
                </a:solidFill>
                <a:latin typeface="Georgia" panose="02040502050405020303" pitchFamily="18" charset="0"/>
              </a:rPr>
              <a:t>ffects visibility and </a:t>
            </a:r>
          </a:p>
          <a:p>
            <a:pPr algn="l"/>
            <a:r>
              <a:rPr lang="en-US" sz="2000" i="0" u="none" strike="noStrike" baseline="0" dirty="0">
                <a:solidFill>
                  <a:srgbClr val="262626"/>
                </a:solidFill>
                <a:latin typeface="Georgia" panose="02040502050405020303" pitchFamily="18" charset="0"/>
              </a:rPr>
              <a:t>contributes to respiratory problems among the population</a:t>
            </a:r>
            <a:endParaRPr lang="pt-BR" sz="2000" dirty="0"/>
          </a:p>
        </p:txBody>
      </p:sp>
      <p:pic>
        <p:nvPicPr>
          <p:cNvPr id="6148" name="Picture 4" descr="A look at the harmattan winds of West Africa!">
            <a:extLst>
              <a:ext uri="{FF2B5EF4-FFF2-40B4-BE49-F238E27FC236}">
                <a16:creationId xmlns:a16="http://schemas.microsoft.com/office/drawing/2014/main" id="{B27C0AED-C8B3-65E3-9CC6-4D328858F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5" y="318053"/>
            <a:ext cx="5456429" cy="653994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48B643D-8F54-A7E8-25C6-C2F2B49939AC}"/>
              </a:ext>
            </a:extLst>
          </p:cNvPr>
          <p:cNvSpPr>
            <a:spLocks noGrp="1"/>
          </p:cNvSpPr>
          <p:nvPr>
            <p:ph type="title"/>
          </p:nvPr>
        </p:nvSpPr>
        <p:spPr>
          <a:xfrm>
            <a:off x="869343" y="2091045"/>
            <a:ext cx="4357316" cy="2283013"/>
          </a:xfrm>
        </p:spPr>
        <p:txBody>
          <a:bodyPr anchor="ctr">
            <a:normAutofit/>
          </a:bodyPr>
          <a:lstStyle/>
          <a:p>
            <a:pPr algn="ctr">
              <a:lnSpc>
                <a:spcPct val="110000"/>
              </a:lnSpc>
            </a:pPr>
            <a:r>
              <a:rPr lang="en-US" sz="2400" b="0" i="1" u="none" strike="noStrike" baseline="0" dirty="0">
                <a:latin typeface="Georgia,Italic"/>
              </a:rPr>
              <a:t>Seasonality factors</a:t>
            </a:r>
            <a:endParaRPr lang="pt-BR" sz="3200" dirty="0"/>
          </a:p>
        </p:txBody>
      </p:sp>
      <p:pic>
        <p:nvPicPr>
          <p:cNvPr id="4" name="Picture 2" descr="Home - National Environment Agency">
            <a:extLst>
              <a:ext uri="{FF2B5EF4-FFF2-40B4-BE49-F238E27FC236}">
                <a16:creationId xmlns:a16="http://schemas.microsoft.com/office/drawing/2014/main" id="{89A3C379-89E8-ABF5-B3A0-BAE25A62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23191E78-C246-3DD1-4E4E-E8824A8C6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41932"/>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CEADF-5073-63F4-4B9E-22EA0E174DAC}"/>
              </a:ext>
            </a:extLst>
          </p:cNvPr>
          <p:cNvSpPr>
            <a:spLocks noGrp="1"/>
          </p:cNvSpPr>
          <p:nvPr>
            <p:ph type="title"/>
          </p:nvPr>
        </p:nvSpPr>
        <p:spPr>
          <a:xfrm>
            <a:off x="952500" y="399434"/>
            <a:ext cx="10287000" cy="1147762"/>
          </a:xfrm>
        </p:spPr>
        <p:txBody>
          <a:bodyPr>
            <a:normAutofit/>
          </a:bodyPr>
          <a:lstStyle/>
          <a:p>
            <a:r>
              <a:rPr lang="pt-BR" sz="2800" b="1" dirty="0"/>
              <a:t>IMPACTS OF AIR POLLUTION IN THE GAMBIA</a:t>
            </a:r>
            <a:endParaRPr lang="pt-BR" dirty="0"/>
          </a:p>
        </p:txBody>
      </p:sp>
      <p:sp>
        <p:nvSpPr>
          <p:cNvPr id="3" name="Espaço Reservado para Conteúdo 2">
            <a:extLst>
              <a:ext uri="{FF2B5EF4-FFF2-40B4-BE49-F238E27FC236}">
                <a16:creationId xmlns:a16="http://schemas.microsoft.com/office/drawing/2014/main" id="{B69A5C10-DC70-076A-F8FB-52A73D06859B}"/>
              </a:ext>
            </a:extLst>
          </p:cNvPr>
          <p:cNvSpPr>
            <a:spLocks noGrp="1"/>
          </p:cNvSpPr>
          <p:nvPr>
            <p:ph idx="1"/>
          </p:nvPr>
        </p:nvSpPr>
        <p:spPr>
          <a:xfrm>
            <a:off x="952500" y="1868559"/>
            <a:ext cx="9483587" cy="4035284"/>
          </a:xfrm>
        </p:spPr>
        <p:txBody>
          <a:bodyPr>
            <a:normAutofit/>
          </a:bodyPr>
          <a:lstStyle/>
          <a:p>
            <a:pPr algn="just">
              <a:lnSpc>
                <a:spcPct val="115000"/>
              </a:lnSpc>
              <a:spcAft>
                <a:spcPts val="600"/>
              </a:spcAft>
            </a:pPr>
            <a:r>
              <a:rPr lang="en-US" sz="2000" dirty="0">
                <a:solidFill>
                  <a:srgbClr val="262626"/>
                </a:solidFill>
                <a:latin typeface="Georgia" panose="02040502050405020303" pitchFamily="18" charset="0"/>
              </a:rPr>
              <a:t>R</a:t>
            </a:r>
            <a:r>
              <a:rPr lang="en-US" sz="2000" b="0" i="0" u="none" strike="noStrike" baseline="0" dirty="0">
                <a:solidFill>
                  <a:srgbClr val="262626"/>
                </a:solidFill>
                <a:latin typeface="Georgia" panose="02040502050405020303" pitchFamily="18" charset="0"/>
              </a:rPr>
              <a:t>espiratory diseases</a:t>
            </a:r>
          </a:p>
          <a:p>
            <a:pPr algn="just">
              <a:lnSpc>
                <a:spcPct val="115000"/>
              </a:lnSpc>
              <a:spcAft>
                <a:spcPts val="600"/>
              </a:spcAft>
            </a:pPr>
            <a:r>
              <a:rPr lang="en-US" sz="2000" b="0" i="0" u="none" strike="noStrike" baseline="0" dirty="0">
                <a:solidFill>
                  <a:srgbClr val="262626"/>
                </a:solidFill>
                <a:latin typeface="Georgia" panose="02040502050405020303" pitchFamily="18" charset="0"/>
              </a:rPr>
              <a:t>Cardiovascular problems</a:t>
            </a:r>
          </a:p>
          <a:p>
            <a:pPr algn="just">
              <a:lnSpc>
                <a:spcPct val="115000"/>
              </a:lnSpc>
              <a:spcAft>
                <a:spcPts val="600"/>
              </a:spcAft>
            </a:pPr>
            <a:r>
              <a:rPr lang="en-US" sz="2000" dirty="0">
                <a:solidFill>
                  <a:srgbClr val="262626"/>
                </a:solidFill>
                <a:latin typeface="Georgia" panose="02040502050405020303" pitchFamily="18" charset="0"/>
              </a:rPr>
              <a:t>Effects on vulnerable populations</a:t>
            </a:r>
          </a:p>
          <a:p>
            <a:pPr algn="just">
              <a:lnSpc>
                <a:spcPct val="115000"/>
              </a:lnSpc>
              <a:spcAft>
                <a:spcPts val="600"/>
              </a:spcAft>
            </a:pPr>
            <a:r>
              <a:rPr lang="en-US" sz="2000" b="0" i="0" u="none" strike="noStrike" baseline="0" dirty="0">
                <a:solidFill>
                  <a:srgbClr val="262626"/>
                </a:solidFill>
                <a:latin typeface="Georgia" panose="02040502050405020303" pitchFamily="18" charset="0"/>
              </a:rPr>
              <a:t>Impact on wildlife and biodiversity</a:t>
            </a:r>
          </a:p>
          <a:p>
            <a:pPr algn="just">
              <a:lnSpc>
                <a:spcPct val="115000"/>
              </a:lnSpc>
              <a:spcAft>
                <a:spcPts val="600"/>
              </a:spcAft>
            </a:pPr>
            <a:r>
              <a:rPr lang="en-US" sz="2000" dirty="0">
                <a:solidFill>
                  <a:srgbClr val="262626"/>
                </a:solidFill>
                <a:latin typeface="Georgia" panose="02040502050405020303" pitchFamily="18" charset="0"/>
              </a:rPr>
              <a:t>Impact on vegetation and agricultural productivity</a:t>
            </a:r>
            <a:endParaRPr lang="en-US" sz="2000" b="0" i="0" u="none" strike="noStrike" baseline="0" dirty="0">
              <a:solidFill>
                <a:srgbClr val="262626"/>
              </a:solidFill>
              <a:latin typeface="Georgia" panose="02040502050405020303" pitchFamily="18" charset="0"/>
            </a:endParaRPr>
          </a:p>
          <a:p>
            <a:endParaRPr lang="pt-BR" sz="1200" dirty="0"/>
          </a:p>
        </p:txBody>
      </p:sp>
      <p:pic>
        <p:nvPicPr>
          <p:cNvPr id="4" name="Picture 2" descr="Home - National Environment Agency">
            <a:extLst>
              <a:ext uri="{FF2B5EF4-FFF2-40B4-BE49-F238E27FC236}">
                <a16:creationId xmlns:a16="http://schemas.microsoft.com/office/drawing/2014/main" id="{B1CF84C0-7BBB-1BD0-00C1-6168DA18F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462" y="12274"/>
            <a:ext cx="1395887" cy="104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University of The Gambia | Serrekunda">
            <a:extLst>
              <a:ext uri="{FF2B5EF4-FFF2-40B4-BE49-F238E27FC236}">
                <a16:creationId xmlns:a16="http://schemas.microsoft.com/office/drawing/2014/main" id="{1534F525-8DD6-17B0-1051-60C82F4C2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1" y="68624"/>
            <a:ext cx="1037549" cy="1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6759"/>
      </p:ext>
    </p:extLst>
  </p:cSld>
  <p:clrMapOvr>
    <a:masterClrMapping/>
  </p:clrMapOvr>
  <p:transition spd="slow">
    <p:push/>
  </p:transition>
</p:sld>
</file>

<file path=ppt/theme/theme1.xml><?xml version="1.0" encoding="utf-8"?>
<a:theme xmlns:a="http://schemas.openxmlformats.org/drawingml/2006/main" name="AfterglowVTI">
  <a:themeElements>
    <a:clrScheme name="AnalogousFromRegularSeedRightStep">
      <a:dk1>
        <a:srgbClr val="000000"/>
      </a:dk1>
      <a:lt1>
        <a:srgbClr val="FFFFFF"/>
      </a:lt1>
      <a:dk2>
        <a:srgbClr val="242941"/>
      </a:dk2>
      <a:lt2>
        <a:srgbClr val="E2E5E8"/>
      </a:lt2>
      <a:accent1>
        <a:srgbClr val="C3844D"/>
      </a:accent1>
      <a:accent2>
        <a:srgbClr val="B1A43B"/>
      </a:accent2>
      <a:accent3>
        <a:srgbClr val="8CAC43"/>
      </a:accent3>
      <a:accent4>
        <a:srgbClr val="5CB13B"/>
      </a:accent4>
      <a:accent5>
        <a:srgbClr val="48B757"/>
      </a:accent5>
      <a:accent6>
        <a:srgbClr val="3BB17C"/>
      </a:accent6>
      <a:hlink>
        <a:srgbClr val="3F83BF"/>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12773</TotalTime>
  <Words>952</Words>
  <Application>Microsoft Office PowerPoint</Application>
  <PresentationFormat>Widescreen</PresentationFormat>
  <Paragraphs>104</Paragraphs>
  <Slides>24</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-apple-system</vt:lpstr>
      <vt:lpstr>Aptos</vt:lpstr>
      <vt:lpstr>Arial</vt:lpstr>
      <vt:lpstr>Calibri</vt:lpstr>
      <vt:lpstr>Georgia</vt:lpstr>
      <vt:lpstr>Georgia,Bold</vt:lpstr>
      <vt:lpstr>Georgia,Italic</vt:lpstr>
      <vt:lpstr>HCo Gotham SSm</vt:lpstr>
      <vt:lpstr>Helvetica</vt:lpstr>
      <vt:lpstr>Mukta Vaani</vt:lpstr>
      <vt:lpstr>Trade Gothic Next Cond</vt:lpstr>
      <vt:lpstr>Trade Gothic Next Light</vt:lpstr>
      <vt:lpstr>AfterglowVTI</vt:lpstr>
      <vt:lpstr>Air quality monitoring andmanagement in the gambia </vt:lpstr>
      <vt:lpstr>PowerPoint Presentation</vt:lpstr>
      <vt:lpstr>PowerPoint Presentation</vt:lpstr>
      <vt:lpstr>Urbanization</vt:lpstr>
      <vt:lpstr>VEHICLE EMISSION</vt:lpstr>
      <vt:lpstr> industrial activities</vt:lpstr>
      <vt:lpstr>Bush Burning</vt:lpstr>
      <vt:lpstr>Seasonality factors</vt:lpstr>
      <vt:lpstr>IMPACTS OF AIR POLLUTION IN THE GAMBIA</vt:lpstr>
      <vt:lpstr>PowerPoint Presentation</vt:lpstr>
      <vt:lpstr>PowerPoint Presentation</vt:lpstr>
      <vt:lpstr>PowerPoint Presentation</vt:lpstr>
      <vt:lpstr>Major air pollutants</vt:lpstr>
      <vt:lpstr>Air Quality Monitoring </vt:lpstr>
      <vt:lpstr>air quality monitoring TOOLS</vt:lpstr>
      <vt:lpstr>Network of Air quality monitors in the gambia</vt:lpstr>
      <vt:lpstr>Air pollution Management in the gambia</vt:lpstr>
      <vt:lpstr>Challenges of air quality in the gambia</vt:lpstr>
      <vt:lpstr>Interventions</vt:lpstr>
      <vt:lpstr>Policy interventions. </vt:lpstr>
      <vt:lpstr>Community-based initiatives</vt:lpstr>
      <vt:lpstr>Public health initiatives </vt:lpstr>
      <vt:lpstr>Renewable energy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Innovation and Entrepreneurship Fund</dc:title>
  <dc:creator>Henrique Stefani e Silva Neto</dc:creator>
  <cp:lastModifiedBy>Tida</cp:lastModifiedBy>
  <cp:revision>39</cp:revision>
  <dcterms:created xsi:type="dcterms:W3CDTF">2024-04-24T21:00:48Z</dcterms:created>
  <dcterms:modified xsi:type="dcterms:W3CDTF">2024-09-19T13:53:23Z</dcterms:modified>
</cp:coreProperties>
</file>