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Lst>
  <p:notesMasterIdLst>
    <p:notesMasterId r:id="rId31"/>
  </p:notesMasterIdLst>
  <p:sldIdLst>
    <p:sldId id="2141411318" r:id="rId5"/>
    <p:sldId id="1820" r:id="rId6"/>
    <p:sldId id="328" r:id="rId7"/>
    <p:sldId id="305" r:id="rId8"/>
    <p:sldId id="467" r:id="rId9"/>
    <p:sldId id="454" r:id="rId10"/>
    <p:sldId id="466" r:id="rId11"/>
    <p:sldId id="333" r:id="rId12"/>
    <p:sldId id="307" r:id="rId13"/>
    <p:sldId id="340" r:id="rId14"/>
    <p:sldId id="310" r:id="rId15"/>
    <p:sldId id="334" r:id="rId16"/>
    <p:sldId id="335" r:id="rId17"/>
    <p:sldId id="495" r:id="rId18"/>
    <p:sldId id="496" r:id="rId19"/>
    <p:sldId id="488" r:id="rId20"/>
    <p:sldId id="486" r:id="rId21"/>
    <p:sldId id="493" r:id="rId22"/>
    <p:sldId id="494" r:id="rId23"/>
    <p:sldId id="473" r:id="rId24"/>
    <p:sldId id="474" r:id="rId25"/>
    <p:sldId id="475" r:id="rId26"/>
    <p:sldId id="527" r:id="rId27"/>
    <p:sldId id="528" r:id="rId28"/>
    <p:sldId id="341" r:id="rId29"/>
    <p:sldId id="975"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A5EC"/>
    <a:srgbClr val="00A6EB"/>
    <a:srgbClr val="26A3DD"/>
    <a:srgbClr val="011A4E"/>
    <a:srgbClr val="90C14A"/>
    <a:srgbClr val="9B1D82"/>
    <a:srgbClr val="73DAFD"/>
    <a:srgbClr val="FC602B"/>
    <a:srgbClr val="029ADE"/>
    <a:srgbClr val="009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EDDC6-0BE3-4D76-88A8-D993B2790506}" v="58" dt="2024-09-18T11:25:23.395"/>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1" autoAdjust="0"/>
    <p:restoredTop sz="70419" autoAdjust="0"/>
  </p:normalViewPr>
  <p:slideViewPr>
    <p:cSldViewPr snapToGrid="0">
      <p:cViewPr varScale="1">
        <p:scale>
          <a:sx n="75" d="100"/>
          <a:sy n="75" d="100"/>
        </p:scale>
        <p:origin x="432"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C415809-B367-407E-8BF4-194222258677}" type="datetimeFigureOut">
              <a:rPr lang="en-US" smtClean="0"/>
              <a:t>9/18/2024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6B4FB33-9B50-424B-91E7-AFFF309D0F5C}" type="slidenum">
              <a:rPr lang="en-US" smtClean="0"/>
              <a:t>‹#›</a:t>
            </a:fld>
            <a:endParaRPr lang="en-US"/>
          </a:p>
        </p:txBody>
      </p:sp>
    </p:spTree>
    <p:extLst>
      <p:ext uri="{BB962C8B-B14F-4D97-AF65-F5344CB8AC3E}">
        <p14:creationId xmlns:p14="http://schemas.microsoft.com/office/powerpoint/2010/main" val="40709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B4FB33-9B50-424B-91E7-AFFF309D0F5C}" type="slidenum">
              <a:rPr lang="en-US" smtClean="0"/>
              <a:t>1</a:t>
            </a:fld>
            <a:endParaRPr lang="en-US"/>
          </a:p>
        </p:txBody>
      </p:sp>
    </p:spTree>
    <p:extLst>
      <p:ext uri="{BB962C8B-B14F-4D97-AF65-F5344CB8AC3E}">
        <p14:creationId xmlns:p14="http://schemas.microsoft.com/office/powerpoint/2010/main" val="120077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27FAEC-BDB6-47C5-B645-4CA6B9262924}" type="slidenum">
              <a:rPr lang="en-GB" smtClean="0"/>
              <a:t>23</a:t>
            </a:fld>
            <a:endParaRPr lang="en-GB"/>
          </a:p>
        </p:txBody>
      </p:sp>
      <p:sp>
        <p:nvSpPr>
          <p:cNvPr id="5" name="Footer Placeholder 4">
            <a:extLst>
              <a:ext uri="{FF2B5EF4-FFF2-40B4-BE49-F238E27FC236}">
                <a16:creationId xmlns:a16="http://schemas.microsoft.com/office/drawing/2014/main" id="{24B686DD-3D60-4340-92CE-90F7FEC73B05}"/>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9056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27FAEC-BDB6-47C5-B645-4CA6B9262924}" type="slidenum">
              <a:rPr lang="en-GB" smtClean="0"/>
              <a:t>24</a:t>
            </a:fld>
            <a:endParaRPr lang="en-GB"/>
          </a:p>
        </p:txBody>
      </p:sp>
      <p:sp>
        <p:nvSpPr>
          <p:cNvPr id="5" name="Footer Placeholder 4">
            <a:extLst>
              <a:ext uri="{FF2B5EF4-FFF2-40B4-BE49-F238E27FC236}">
                <a16:creationId xmlns:a16="http://schemas.microsoft.com/office/drawing/2014/main" id="{24B686DD-3D60-4340-92CE-90F7FEC73B05}"/>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8353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73FC2E3-D62D-420D-9ED7-F3EF567CE788}" type="slidenum">
              <a:rPr lang="en-GB" altLang="en-US">
                <a:ea typeface="Microsoft YaHei" panose="020B0503020204020204" pitchFamily="34" charset="-122"/>
              </a:rPr>
              <a:pPr eaLnBrk="1" hangingPunct="1"/>
              <a:t>25</a:t>
            </a:fld>
            <a:endParaRPr lang="en-GB" altLang="en-US">
              <a:ea typeface="Microsoft YaHei" panose="020B0503020204020204" pitchFamily="34" charset="-122"/>
            </a:endParaRPr>
          </a:p>
        </p:txBody>
      </p:sp>
      <p:sp>
        <p:nvSpPr>
          <p:cNvPr id="2" name="Footer Placeholder 1">
            <a:extLst>
              <a:ext uri="{FF2B5EF4-FFF2-40B4-BE49-F238E27FC236}">
                <a16:creationId xmlns:a16="http://schemas.microsoft.com/office/drawing/2014/main" id="{99DEAA5E-0659-425C-8328-57D7D4380412}"/>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8851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Marcador de imagen de diapositiva 1">
            <a:extLst>
              <a:ext uri="{FF2B5EF4-FFF2-40B4-BE49-F238E27FC236}">
                <a16:creationId xmlns:a16="http://schemas.microsoft.com/office/drawing/2014/main" id="{9136ED94-5C35-A143-A718-DD26CB10DE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Marcador de notas 2">
            <a:extLst>
              <a:ext uri="{FF2B5EF4-FFF2-40B4-BE49-F238E27FC236}">
                <a16:creationId xmlns:a16="http://schemas.microsoft.com/office/drawing/2014/main" id="{246216F6-09CC-4E49-A599-CCEF7CC965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200" kern="1200" dirty="0">
              <a:solidFill>
                <a:schemeClr val="tx1"/>
              </a:solidFill>
              <a:effectLst/>
              <a:latin typeface="+mn-lt"/>
              <a:ea typeface="ＭＳ Ｐゴシック" charset="0"/>
              <a:cs typeface="ＭＳ Ｐゴシック" charset="0"/>
            </a:endParaRPr>
          </a:p>
        </p:txBody>
      </p:sp>
      <p:sp>
        <p:nvSpPr>
          <p:cNvPr id="11267" name="Marcador de número de diapositiva 3">
            <a:extLst>
              <a:ext uri="{FF2B5EF4-FFF2-40B4-BE49-F238E27FC236}">
                <a16:creationId xmlns:a16="http://schemas.microsoft.com/office/drawing/2014/main" id="{C1B85F66-6623-0C4B-9FC1-996BE064F0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CC56D2-13E5-784A-9E00-E3EEEE2877FC}" type="slidenum">
              <a:rPr lang="es-ES" altLang="es-ES" smtClean="0"/>
              <a:pPr/>
              <a:t>2</a:t>
            </a:fld>
            <a:endParaRPr lang="es-ES" altLang="es-ES"/>
          </a:p>
        </p:txBody>
      </p:sp>
    </p:spTree>
    <p:extLst>
      <p:ext uri="{BB962C8B-B14F-4D97-AF65-F5344CB8AC3E}">
        <p14:creationId xmlns:p14="http://schemas.microsoft.com/office/powerpoint/2010/main" val="144672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Raleway" panose="020B0604020202020204" charset="0"/>
                <a:cs typeface="Lato" panose="020B0604020202020204" charset="0"/>
              </a:rPr>
              <a:t>“As an analytical tool, an AP-HRA can be used as part of a comprehensive assessment of the health impacts of policies, </a:t>
            </a:r>
            <a:r>
              <a:rPr lang="en-US" sz="1600" dirty="0" err="1">
                <a:latin typeface="Raleway" panose="020B0604020202020204" charset="0"/>
                <a:cs typeface="Lato" panose="020B0604020202020204" charset="0"/>
              </a:rPr>
              <a:t>programmes</a:t>
            </a:r>
            <a:r>
              <a:rPr lang="en-US" sz="1600" dirty="0">
                <a:latin typeface="Raleway" panose="020B0604020202020204" charset="0"/>
                <a:cs typeface="Lato" panose="020B0604020202020204" charset="0"/>
              </a:rPr>
              <a:t> and projects that affect environmental conditions – a Health impact assessment </a:t>
            </a:r>
          </a:p>
          <a:p>
            <a:endParaRPr lang="en-US" sz="1600" dirty="0">
              <a:latin typeface="Raleway" panose="020B0604020202020204" charset="0"/>
              <a:cs typeface="Lato" panose="020B0604020202020204" charset="0"/>
            </a:endParaRPr>
          </a:p>
          <a:p>
            <a:r>
              <a:rPr lang="en-US" sz="1600" dirty="0">
                <a:latin typeface="Raleway" panose="020B0604020202020204" charset="0"/>
                <a:cs typeface="Lato" panose="020B0604020202020204" charset="0"/>
              </a:rPr>
              <a:t>AP-HRA and HIA are different concepts, although the two terms are sometimes used interchangeably.</a:t>
            </a:r>
          </a:p>
          <a:p>
            <a:endParaRPr lang="en-US" sz="1600" dirty="0">
              <a:latin typeface="Raleway" panose="020B0604020202020204" charset="0"/>
              <a:cs typeface="Lato" panose="020B0604020202020204" charset="0"/>
            </a:endParaRPr>
          </a:p>
          <a:p>
            <a:r>
              <a:rPr lang="en-US" sz="1600" dirty="0">
                <a:latin typeface="Raleway" panose="020B0604020202020204" charset="0"/>
                <a:cs typeface="Lato" panose="020B0604020202020204" charset="0"/>
              </a:rPr>
              <a:t>An HIA may be defined as follows : a combination of procedures, methods and tools by which a policy, </a:t>
            </a:r>
            <a:r>
              <a:rPr lang="en-US" sz="1600" dirty="0" err="1">
                <a:latin typeface="Raleway" panose="020B0604020202020204" charset="0"/>
                <a:cs typeface="Lato" panose="020B0604020202020204" charset="0"/>
              </a:rPr>
              <a:t>programme</a:t>
            </a:r>
            <a:r>
              <a:rPr lang="en-US" sz="1600" dirty="0">
                <a:latin typeface="Raleway" panose="020B0604020202020204" charset="0"/>
                <a:cs typeface="Lato" panose="020B0604020202020204" charset="0"/>
              </a:rPr>
              <a:t> or project may be judged as to its potential effects on the health of a population and the distribution of those effects within the population. </a:t>
            </a:r>
          </a:p>
          <a:p>
            <a:r>
              <a:rPr lang="en-US" sz="1600" dirty="0">
                <a:latin typeface="Raleway" panose="020B0604020202020204" charset="0"/>
                <a:cs typeface="Lato" panose="020B0604020202020204" charset="0"/>
              </a:rPr>
              <a:t>While an HRA tends to look into particular hazards and their effects on human health, an HIA takes a broader perspective. “</a:t>
            </a:r>
          </a:p>
        </p:txBody>
      </p:sp>
      <p:sp>
        <p:nvSpPr>
          <p:cNvPr id="4" name="Header Placeholder 3"/>
          <p:cNvSpPr>
            <a:spLocks noGrp="1"/>
          </p:cNvSpPr>
          <p:nvPr>
            <p:ph type="hdr" sz="quarter" idx="10"/>
          </p:nvPr>
        </p:nvSpPr>
        <p:spPr/>
        <p:txBody>
          <a:bodyPr/>
          <a:lstStyle/>
          <a:p>
            <a:r>
              <a:rPr lang="en-GB"/>
              <a:t>WHO Bonn Environment and Health School, 2019</a:t>
            </a:r>
          </a:p>
        </p:txBody>
      </p:sp>
      <p:sp>
        <p:nvSpPr>
          <p:cNvPr id="5" name="Slide Number Placeholder 4"/>
          <p:cNvSpPr>
            <a:spLocks noGrp="1"/>
          </p:cNvSpPr>
          <p:nvPr>
            <p:ph type="sldNum" sz="quarter" idx="11"/>
          </p:nvPr>
        </p:nvSpPr>
        <p:spPr/>
        <p:txBody>
          <a:bodyPr/>
          <a:lstStyle/>
          <a:p>
            <a:fld id="{D0DAEBC3-4440-4E40-A6BA-9CA1A838EC5A}" type="slidenum">
              <a:rPr lang="en-GB" smtClean="0"/>
              <a:t>3</a:t>
            </a:fld>
            <a:endParaRPr lang="en-GB"/>
          </a:p>
        </p:txBody>
      </p:sp>
      <p:sp>
        <p:nvSpPr>
          <p:cNvPr id="6" name="Footer Placeholder 5">
            <a:extLst>
              <a:ext uri="{FF2B5EF4-FFF2-40B4-BE49-F238E27FC236}">
                <a16:creationId xmlns:a16="http://schemas.microsoft.com/office/drawing/2014/main" id="{5D7D42B6-2C89-4543-A2CE-25CC9649E9D4}"/>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595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450"/>
              </a:spcAft>
            </a:pPr>
            <a:endParaRPr lang="en-US" altLang="de-DE" sz="2000" b="1" dirty="0">
              <a:solidFill>
                <a:srgbClr val="C00000"/>
              </a:solidFill>
            </a:endParaRPr>
          </a:p>
        </p:txBody>
      </p:sp>
      <p:sp>
        <p:nvSpPr>
          <p:cNvPr id="4" name="Header Placeholder 3"/>
          <p:cNvSpPr>
            <a:spLocks noGrp="1"/>
          </p:cNvSpPr>
          <p:nvPr>
            <p:ph type="hdr" sz="quarter" idx="10"/>
          </p:nvPr>
        </p:nvSpPr>
        <p:spPr/>
        <p:txBody>
          <a:bodyPr/>
          <a:lstStyle/>
          <a:p>
            <a:r>
              <a:rPr lang="en-GB"/>
              <a:t>WHO Bonn Environment and Health School, 2019</a:t>
            </a:r>
          </a:p>
        </p:txBody>
      </p:sp>
      <p:sp>
        <p:nvSpPr>
          <p:cNvPr id="5" name="Slide Number Placeholder 4"/>
          <p:cNvSpPr>
            <a:spLocks noGrp="1"/>
          </p:cNvSpPr>
          <p:nvPr>
            <p:ph type="sldNum" sz="quarter" idx="11"/>
          </p:nvPr>
        </p:nvSpPr>
        <p:spPr/>
        <p:txBody>
          <a:bodyPr/>
          <a:lstStyle/>
          <a:p>
            <a:fld id="{D0DAEBC3-4440-4E40-A6BA-9CA1A838EC5A}" type="slidenum">
              <a:rPr lang="en-GB" smtClean="0"/>
              <a:t>8</a:t>
            </a:fld>
            <a:endParaRPr lang="en-GB"/>
          </a:p>
        </p:txBody>
      </p:sp>
      <p:sp>
        <p:nvSpPr>
          <p:cNvPr id="6" name="Footer Placeholder 5">
            <a:extLst>
              <a:ext uri="{FF2B5EF4-FFF2-40B4-BE49-F238E27FC236}">
                <a16:creationId xmlns:a16="http://schemas.microsoft.com/office/drawing/2014/main" id="{6BF4835C-F90A-4ED6-9A17-E774D152E329}"/>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21419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27FAEC-BDB6-47C5-B645-4CA6B9262924}" type="slidenum">
              <a:rPr lang="en-GB" smtClean="0"/>
              <a:t>10</a:t>
            </a:fld>
            <a:endParaRPr lang="en-GB"/>
          </a:p>
        </p:txBody>
      </p:sp>
      <p:sp>
        <p:nvSpPr>
          <p:cNvPr id="5" name="Footer Placeholder 4">
            <a:extLst>
              <a:ext uri="{FF2B5EF4-FFF2-40B4-BE49-F238E27FC236}">
                <a16:creationId xmlns:a16="http://schemas.microsoft.com/office/drawing/2014/main" id="{24B686DD-3D60-4340-92CE-90F7FEC73B05}"/>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93261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18A349D-1444-4F73-80B7-55FF3717C36A}" type="slidenum">
              <a:rPr lang="en-GB" altLang="en-US"/>
              <a:pPr eaLnBrk="1" hangingPunct="1"/>
              <a:t>12</a:t>
            </a:fld>
            <a:endParaRPr lang="en-GB" altLang="en-US"/>
          </a:p>
        </p:txBody>
      </p:sp>
      <p:sp>
        <p:nvSpPr>
          <p:cNvPr id="2" name="Footer Placeholder 1">
            <a:extLst>
              <a:ext uri="{FF2B5EF4-FFF2-40B4-BE49-F238E27FC236}">
                <a16:creationId xmlns:a16="http://schemas.microsoft.com/office/drawing/2014/main" id="{CE86705F-598B-4A67-8B1C-D74536678DC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63551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xfrm>
            <a:off x="701675" y="679450"/>
            <a:ext cx="6043613" cy="3398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panose="02020603050405020304" pitchFamily="18" charset="0"/>
              </a:rPr>
              <a:t>New version of </a:t>
            </a:r>
            <a:r>
              <a:rPr lang="en-US" altLang="en-US" dirty="0" err="1">
                <a:latin typeface="Times" panose="02020603050405020304" pitchFamily="18" charset="0"/>
              </a:rPr>
              <a:t>AirQ</a:t>
            </a:r>
            <a:r>
              <a:rPr lang="en-US" altLang="en-US" dirty="0">
                <a:latin typeface="Times" panose="02020603050405020304" pitchFamily="18" charset="0"/>
              </a:rPr>
              <a:t>+ is expected by the end of 2024.</a:t>
            </a:r>
          </a:p>
        </p:txBody>
      </p:sp>
      <p:sp>
        <p:nvSpPr>
          <p:cNvPr id="4" name="Segnaposto numero diapositiva 3"/>
          <p:cNvSpPr>
            <a:spLocks noGrp="1"/>
          </p:cNvSpPr>
          <p:nvPr>
            <p:ph type="sldNum" sz="quarter" idx="5"/>
          </p:nvPr>
        </p:nvSpPr>
        <p:spPr/>
        <p:txBody>
          <a:bodyPr/>
          <a:lstStyle/>
          <a:p>
            <a:pPr>
              <a:defRPr/>
            </a:pPr>
            <a:fld id="{E5A11478-1F21-4FC2-9DE8-D9189AD4ECBE}" type="slidenum">
              <a:rPr lang="en-GB" smtClean="0"/>
              <a:pPr>
                <a:defRPr/>
              </a:pPr>
              <a:t>13</a:t>
            </a:fld>
            <a:endParaRPr lang="en-GB"/>
          </a:p>
        </p:txBody>
      </p:sp>
      <p:sp>
        <p:nvSpPr>
          <p:cNvPr id="5" name="Segnaposto piè di pagina 4"/>
          <p:cNvSpPr>
            <a:spLocks noGrp="1"/>
          </p:cNvSpPr>
          <p:nvPr>
            <p:ph type="ftr" sz="quarter" idx="4"/>
          </p:nvPr>
        </p:nvSpPr>
        <p:spPr/>
        <p:txBody>
          <a:bodyPr/>
          <a:lstStyle/>
          <a:p>
            <a:pPr>
              <a:defRPr/>
            </a:pPr>
            <a:r>
              <a:rPr lang="en-GB"/>
              <a:t>Mongolia Air Pollution Forum</a:t>
            </a:r>
          </a:p>
        </p:txBody>
      </p:sp>
    </p:spTree>
    <p:extLst>
      <p:ext uri="{BB962C8B-B14F-4D97-AF65-F5344CB8AC3E}">
        <p14:creationId xmlns:p14="http://schemas.microsoft.com/office/powerpoint/2010/main" val="312712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74A1F456-09B4-4B5F-FB50-33F8D74EEA66}"/>
              </a:ext>
            </a:extLst>
          </p:cNvPr>
          <p:cNvSpPr>
            <a:spLocks noGrp="1" noRot="1" noChangeAspect="1" noTextEdit="1"/>
          </p:cNvSpPr>
          <p:nvPr>
            <p:ph type="sldImg"/>
          </p:nvPr>
        </p:nvSpPr>
        <p:spPr>
          <a:ln/>
        </p:spPr>
      </p:sp>
      <p:sp>
        <p:nvSpPr>
          <p:cNvPr id="29699" name="Notizenplatzhalter 2">
            <a:extLst>
              <a:ext uri="{FF2B5EF4-FFF2-40B4-BE49-F238E27FC236}">
                <a16:creationId xmlns:a16="http://schemas.microsoft.com/office/drawing/2014/main" id="{296BF6ED-3CC9-B21B-8BD3-396AB455A288}"/>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29700" name="Foliennummernplatzhalter 3">
            <a:extLst>
              <a:ext uri="{FF2B5EF4-FFF2-40B4-BE49-F238E27FC236}">
                <a16:creationId xmlns:a16="http://schemas.microsoft.com/office/drawing/2014/main" id="{9C1BADA7-6825-5B0B-B8CB-DC72B5246FAA}"/>
              </a:ext>
            </a:extLst>
          </p:cNvPr>
          <p:cNvSpPr>
            <a:spLocks noGrp="1"/>
          </p:cNvSpPr>
          <p:nvPr>
            <p:ph type="sldNum" sz="quarter" idx="5"/>
          </p:nvPr>
        </p:nvSpPr>
        <p:spPr>
          <a:noFill/>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3EEF692-C04D-4087-ABFD-736EC134754C}" type="slidenum">
              <a:rPr lang="en-US" altLang="de-DE"/>
              <a:pPr algn="r" eaLnBrk="1" hangingPunct="1">
                <a:spcBef>
                  <a:spcPct val="0"/>
                </a:spcBef>
              </a:pPr>
              <a:t>14</a:t>
            </a:fld>
            <a:endParaRPr lang="en-US"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8C1586B6-D508-7B2E-475E-66117859AFC0}"/>
              </a:ext>
            </a:extLst>
          </p:cNvPr>
          <p:cNvSpPr>
            <a:spLocks noGrp="1" noRot="1" noChangeAspect="1" noTextEdit="1"/>
          </p:cNvSpPr>
          <p:nvPr>
            <p:ph type="sldImg"/>
          </p:nvPr>
        </p:nvSpPr>
        <p:spPr>
          <a:ln/>
        </p:spPr>
      </p:sp>
      <p:sp>
        <p:nvSpPr>
          <p:cNvPr id="30723" name="Notizenplatzhalter 2">
            <a:extLst>
              <a:ext uri="{FF2B5EF4-FFF2-40B4-BE49-F238E27FC236}">
                <a16:creationId xmlns:a16="http://schemas.microsoft.com/office/drawing/2014/main" id="{C9839992-9DAF-ECCC-DA25-F8723F452B06}"/>
              </a:ext>
            </a:extLst>
          </p:cNvPr>
          <p:cNvSpPr>
            <a:spLocks noGrp="1"/>
          </p:cNvSpPr>
          <p:nvPr>
            <p:ph type="body" idx="1"/>
          </p:nvPr>
        </p:nvSpPr>
        <p:spPr>
          <a:noFill/>
        </p:spPr>
        <p:txBody>
          <a:bodyPr/>
          <a:lstStyle/>
          <a:p>
            <a:endParaRPr lang="de-DE" altLang="de-DE">
              <a:latin typeface="Arial" panose="020B0604020202020204" pitchFamily="34" charset="0"/>
            </a:endParaRPr>
          </a:p>
        </p:txBody>
      </p:sp>
      <p:sp>
        <p:nvSpPr>
          <p:cNvPr id="30724" name="Foliennummernplatzhalter 3">
            <a:extLst>
              <a:ext uri="{FF2B5EF4-FFF2-40B4-BE49-F238E27FC236}">
                <a16:creationId xmlns:a16="http://schemas.microsoft.com/office/drawing/2014/main" id="{8CC0F18E-00B7-4A2D-50B0-A969A9DD16FF}"/>
              </a:ext>
            </a:extLst>
          </p:cNvPr>
          <p:cNvSpPr>
            <a:spLocks noGrp="1"/>
          </p:cNvSpPr>
          <p:nvPr>
            <p:ph type="sldNum" sz="quarter" idx="5"/>
          </p:nvPr>
        </p:nvSpPr>
        <p:spPr>
          <a:noFill/>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5ACC129-475A-434B-A7B3-47EA8364C840}" type="slidenum">
              <a:rPr lang="en-US" altLang="de-DE"/>
              <a:pPr algn="r" eaLnBrk="1" hangingPunct="1">
                <a:spcBef>
                  <a:spcPct val="0"/>
                </a:spcBef>
              </a:pPr>
              <a:t>17</a:t>
            </a:fld>
            <a:endParaRPr lang="en-US"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756637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18/09/2024</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25252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18/09/2024</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49714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18/09/2024</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88486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18/09/2024</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73626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0078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206508-D4F9-5C42-AFF1-8540D5B4F231}"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AD647-3537-B94B-9DA7-DCBB4196EC5B}" type="slidenum">
              <a:rPr lang="en-US" smtClean="0"/>
              <a:t>‹#›</a:t>
            </a:fld>
            <a:endParaRPr lang="en-US"/>
          </a:p>
        </p:txBody>
      </p:sp>
    </p:spTree>
    <p:extLst>
      <p:ext uri="{BB962C8B-B14F-4D97-AF65-F5344CB8AC3E}">
        <p14:creationId xmlns:p14="http://schemas.microsoft.com/office/powerpoint/2010/main" val="145581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6C78BF3F-558A-4B3C-B451-D04BA3C54A4A}" type="datetime1">
              <a:rPr lang="en-GB" noProof="0" smtClean="0"/>
              <a:t>18/09/2024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29777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EA826542-68AB-4EF5-B2B7-7C8D70871A17}" type="datetime1">
              <a:rPr lang="en-GB" noProof="0" smtClean="0"/>
              <a:pPr/>
              <a:t>18/09/2024</a:t>
            </a:fld>
            <a:endParaRPr lang="en-GB" noProof="0"/>
          </a:p>
        </p:txBody>
      </p:sp>
      <p:sp>
        <p:nvSpPr>
          <p:cNvPr id="19" name="Footer Placeholder 18"/>
          <p:cNvSpPr>
            <a:spLocks noGrp="1"/>
          </p:cNvSpPr>
          <p:nvPr>
            <p:ph type="ftr" sz="quarter" idx="15"/>
          </p:nvPr>
        </p:nvSpPr>
        <p:spPr>
          <a:noFill/>
        </p:spPr>
        <p:txBody>
          <a:bodyPr/>
          <a:lstStyle/>
          <a:p>
            <a:r>
              <a:rPr lang="en-GB" noProof="0"/>
              <a:t>|     Title of the presentation</a:t>
            </a:r>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68496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r>
              <a:rPr lang="en-US"/>
              <a:t>Follow Up technical Meeting WHO / India – 20 March 2023</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57750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BD4378-383F-F5AE-3CF8-0A622D8AD15A}"/>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82083" t="6816" r="5033" b="72104"/>
          <a:stretch/>
        </p:blipFill>
        <p:spPr>
          <a:xfrm>
            <a:off x="10621216" y="0"/>
            <a:ext cx="1570784" cy="1445603"/>
          </a:xfrm>
          <a:prstGeom prst="rect">
            <a:avLst/>
          </a:prstGeom>
        </p:spPr>
      </p:pic>
      <p:sp>
        <p:nvSpPr>
          <p:cNvPr id="7" name="Title 1">
            <a:extLst>
              <a:ext uri="{FF2B5EF4-FFF2-40B4-BE49-F238E27FC236}">
                <a16:creationId xmlns:a16="http://schemas.microsoft.com/office/drawing/2014/main" id="{56228AFF-44A5-D712-7361-BE9E361C0E53}"/>
              </a:ext>
            </a:extLst>
          </p:cNvPr>
          <p:cNvSpPr>
            <a:spLocks noGrp="1"/>
          </p:cNvSpPr>
          <p:nvPr>
            <p:ph type="title" hasCustomPrompt="1"/>
          </p:nvPr>
        </p:nvSpPr>
        <p:spPr>
          <a:xfrm>
            <a:off x="269707" y="379980"/>
            <a:ext cx="10652293" cy="709899"/>
          </a:xfrm>
        </p:spPr>
        <p:txBody>
          <a:bodyPr>
            <a:normAutofit/>
          </a:bodyPr>
          <a:lstStyle>
            <a:lvl1pPr>
              <a:defRPr sz="2400" b="0">
                <a:solidFill>
                  <a:srgbClr val="376192"/>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97877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18/09/2024</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463789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98F2AE24-6C3D-4363-8DA8-E9E849065A01}" type="datetime1">
              <a:rPr lang="en-GB" noProof="0" smtClean="0"/>
              <a:t>18/09/2024</a:t>
            </a:fld>
            <a:endParaRPr lang="en-GB" noProof="0"/>
          </a:p>
        </p:txBody>
      </p:sp>
      <p:sp>
        <p:nvSpPr>
          <p:cNvPr id="4" name="Footer Placeholder 3"/>
          <p:cNvSpPr>
            <a:spLocks noGrp="1"/>
          </p:cNvSpPr>
          <p:nvPr>
            <p:ph type="ftr" sz="quarter" idx="11"/>
          </p:nvPr>
        </p:nvSpPr>
        <p:spPr bwMode="gray"/>
        <p:txBody>
          <a:bodyPr/>
          <a:lstStyle/>
          <a:p>
            <a:r>
              <a:rPr lang="en-GB" noProof="0"/>
              <a:t>|     Title of the presentation</a:t>
            </a:r>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24826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7"/>
        <p:cNvGrpSpPr/>
        <p:nvPr/>
      </p:nvGrpSpPr>
      <p:grpSpPr>
        <a:xfrm>
          <a:off x="0" y="0"/>
          <a:ext cx="0" cy="0"/>
          <a:chOff x="0" y="0"/>
          <a:chExt cx="0" cy="0"/>
        </a:xfrm>
      </p:grpSpPr>
      <p:sp>
        <p:nvSpPr>
          <p:cNvPr id="3" name="Google Shape;104;p42">
            <a:extLst>
              <a:ext uri="{FF2B5EF4-FFF2-40B4-BE49-F238E27FC236}">
                <a16:creationId xmlns:a16="http://schemas.microsoft.com/office/drawing/2014/main" id="{F84A6A59-B46C-3048-9A61-86EBEA1F4C14}"/>
              </a:ext>
            </a:extLst>
          </p:cNvPr>
          <p:cNvSpPr txBox="1">
            <a:spLocks noGrp="1"/>
          </p:cNvSpPr>
          <p:nvPr>
            <p:ph type="sldNum" idx="12"/>
          </p:nvPr>
        </p:nvSpPr>
        <p:spPr>
          <a:xfrm>
            <a:off x="11702445" y="6534286"/>
            <a:ext cx="373347" cy="216933"/>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100" b="0" i="0" u="none" strike="noStrike" cap="none">
                <a:solidFill>
                  <a:srgbClr val="646464"/>
                </a:solidFill>
                <a:latin typeface="Arial"/>
                <a:ea typeface="Arial"/>
                <a:cs typeface="Arial"/>
                <a:sym typeface="Arial"/>
              </a:defRPr>
            </a:lvl1pPr>
            <a:lvl2pPr marL="0" marR="0" lvl="1" indent="0" algn="r" rtl="0">
              <a:spcBef>
                <a:spcPts val="0"/>
              </a:spcBef>
              <a:spcAft>
                <a:spcPts val="0"/>
              </a:spcAft>
              <a:buNone/>
              <a:defRPr sz="1100" b="0" i="0" u="none" strike="noStrike" cap="none">
                <a:solidFill>
                  <a:srgbClr val="646464"/>
                </a:solidFill>
                <a:latin typeface="Arial"/>
                <a:ea typeface="Arial"/>
                <a:cs typeface="Arial"/>
                <a:sym typeface="Arial"/>
              </a:defRPr>
            </a:lvl2pPr>
            <a:lvl3pPr marL="0" marR="0" lvl="2" indent="0" algn="r" rtl="0">
              <a:spcBef>
                <a:spcPts val="0"/>
              </a:spcBef>
              <a:spcAft>
                <a:spcPts val="0"/>
              </a:spcAft>
              <a:buNone/>
              <a:defRPr sz="1100" b="0" i="0" u="none" strike="noStrike" cap="none">
                <a:solidFill>
                  <a:srgbClr val="646464"/>
                </a:solidFill>
                <a:latin typeface="Arial"/>
                <a:ea typeface="Arial"/>
                <a:cs typeface="Arial"/>
                <a:sym typeface="Arial"/>
              </a:defRPr>
            </a:lvl3pPr>
            <a:lvl4pPr marL="0" marR="0" lvl="3" indent="0" algn="r" rtl="0">
              <a:spcBef>
                <a:spcPts val="0"/>
              </a:spcBef>
              <a:spcAft>
                <a:spcPts val="0"/>
              </a:spcAft>
              <a:buNone/>
              <a:defRPr sz="1100" b="0" i="0" u="none" strike="noStrike" cap="none">
                <a:solidFill>
                  <a:srgbClr val="646464"/>
                </a:solidFill>
                <a:latin typeface="Arial"/>
                <a:ea typeface="Arial"/>
                <a:cs typeface="Arial"/>
                <a:sym typeface="Arial"/>
              </a:defRPr>
            </a:lvl4pPr>
            <a:lvl5pPr marL="0" marR="0" lvl="4" indent="0" algn="r" rtl="0">
              <a:spcBef>
                <a:spcPts val="0"/>
              </a:spcBef>
              <a:spcAft>
                <a:spcPts val="0"/>
              </a:spcAft>
              <a:buNone/>
              <a:defRPr sz="1100" b="0" i="0" u="none" strike="noStrike" cap="none">
                <a:solidFill>
                  <a:srgbClr val="646464"/>
                </a:solidFill>
                <a:latin typeface="Arial"/>
                <a:ea typeface="Arial"/>
                <a:cs typeface="Arial"/>
                <a:sym typeface="Arial"/>
              </a:defRPr>
            </a:lvl5pPr>
            <a:lvl6pPr marL="0" marR="0" lvl="5" indent="0" algn="r" rtl="0">
              <a:spcBef>
                <a:spcPts val="0"/>
              </a:spcBef>
              <a:spcAft>
                <a:spcPts val="0"/>
              </a:spcAft>
              <a:buNone/>
              <a:defRPr sz="1100" b="0" i="0" u="none" strike="noStrike" cap="none">
                <a:solidFill>
                  <a:srgbClr val="646464"/>
                </a:solidFill>
                <a:latin typeface="Arial"/>
                <a:ea typeface="Arial"/>
                <a:cs typeface="Arial"/>
                <a:sym typeface="Arial"/>
              </a:defRPr>
            </a:lvl6pPr>
            <a:lvl7pPr marL="0" marR="0" lvl="6" indent="0" algn="r" rtl="0">
              <a:spcBef>
                <a:spcPts val="0"/>
              </a:spcBef>
              <a:spcAft>
                <a:spcPts val="0"/>
              </a:spcAft>
              <a:buNone/>
              <a:defRPr sz="1100" b="0" i="0" u="none" strike="noStrike" cap="none">
                <a:solidFill>
                  <a:srgbClr val="646464"/>
                </a:solidFill>
                <a:latin typeface="Arial"/>
                <a:ea typeface="Arial"/>
                <a:cs typeface="Arial"/>
                <a:sym typeface="Arial"/>
              </a:defRPr>
            </a:lvl7pPr>
            <a:lvl8pPr marL="0" marR="0" lvl="7" indent="0" algn="r" rtl="0">
              <a:spcBef>
                <a:spcPts val="0"/>
              </a:spcBef>
              <a:spcAft>
                <a:spcPts val="0"/>
              </a:spcAft>
              <a:buNone/>
              <a:defRPr sz="1100" b="0" i="0" u="none" strike="noStrike" cap="none">
                <a:solidFill>
                  <a:srgbClr val="646464"/>
                </a:solidFill>
                <a:latin typeface="Arial"/>
                <a:ea typeface="Arial"/>
                <a:cs typeface="Arial"/>
                <a:sym typeface="Arial"/>
              </a:defRPr>
            </a:lvl8pPr>
            <a:lvl9pPr marL="0" marR="0" lvl="8" indent="0" algn="r" rtl="0">
              <a:spcBef>
                <a:spcPts val="0"/>
              </a:spcBef>
              <a:spcAft>
                <a:spcPts val="0"/>
              </a:spcAft>
              <a:buNone/>
              <a:defRPr sz="1100" b="0" i="0" u="none" strike="noStrike" cap="none">
                <a:solidFill>
                  <a:srgbClr val="64646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24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Footer Placeholder 8"/>
          <p:cNvSpPr>
            <a:spLocks noGrp="1"/>
          </p:cNvSpPr>
          <p:nvPr>
            <p:ph type="ftr" sz="quarter" idx="3"/>
          </p:nvPr>
        </p:nvSpPr>
        <p:spPr>
          <a:xfrm>
            <a:off x="609600" y="6491885"/>
            <a:ext cx="7416800" cy="297489"/>
          </a:xfrm>
          <a:prstGeom prst="rect">
            <a:avLst/>
          </a:prstGeom>
        </p:spPr>
        <p:txBody>
          <a:bodyPr/>
          <a:lstStyle>
            <a:lvl1pPr>
              <a:defRPr sz="1467">
                <a:solidFill>
                  <a:schemeClr val="bg1">
                    <a:lumMod val="75000"/>
                  </a:schemeClr>
                </a:solidFill>
              </a:defRPr>
            </a:lvl1pPr>
          </a:lstStyle>
          <a:p>
            <a:r>
              <a:rPr lang="en-GB" dirty="0"/>
              <a:t>WHO Bonn Environment and Health School, 2019</a:t>
            </a:r>
            <a:endParaRPr lang="en-US" dirty="0"/>
          </a:p>
        </p:txBody>
      </p:sp>
      <p:sp>
        <p:nvSpPr>
          <p:cNvPr id="8" name="Slide Number Placeholder 9"/>
          <p:cNvSpPr>
            <a:spLocks noGrp="1"/>
          </p:cNvSpPr>
          <p:nvPr>
            <p:ph type="sldNum" sz="quarter" idx="4"/>
          </p:nvPr>
        </p:nvSpPr>
        <p:spPr>
          <a:xfrm>
            <a:off x="8737600" y="6491885"/>
            <a:ext cx="2844800" cy="297489"/>
          </a:xfrm>
          <a:prstGeom prst="rect">
            <a:avLst/>
          </a:prstGeom>
        </p:spPr>
        <p:txBody>
          <a:bodyPr/>
          <a:lstStyle>
            <a:lvl1pPr>
              <a:defRPr sz="1467">
                <a:solidFill>
                  <a:schemeClr val="bg1">
                    <a:lumMod val="75000"/>
                  </a:schemeClr>
                </a:solidFill>
              </a:defRPr>
            </a:lvl1pPr>
          </a:lstStyle>
          <a:p>
            <a:pPr algn="r"/>
            <a:fld id="{08CC12AE-189F-46E6-94BB-12FB54E35028}" type="slidenum">
              <a:rPr lang="en-US" smtClean="0"/>
              <a:pPr algn="r"/>
              <a:t>‹#›</a:t>
            </a:fld>
            <a:endParaRPr lang="en-US" dirty="0"/>
          </a:p>
        </p:txBody>
      </p:sp>
    </p:spTree>
    <p:extLst>
      <p:ext uri="{BB962C8B-B14F-4D97-AF65-F5344CB8AC3E}">
        <p14:creationId xmlns:p14="http://schemas.microsoft.com/office/powerpoint/2010/main" val="1313630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1191600" y="1831450"/>
            <a:ext cx="86168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5"/>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5"/>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5"/>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5"/>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612843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922C-0C5A-4E41-9DDB-6560F65972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82143D-8613-4C79-9DF2-AEEE14A2BEF7}"/>
              </a:ext>
            </a:extLst>
          </p:cNvPr>
          <p:cNvSpPr>
            <a:spLocks noGrp="1"/>
          </p:cNvSpPr>
          <p:nvPr>
            <p:ph type="dt" sz="half" idx="10"/>
          </p:nvPr>
        </p:nvSpPr>
        <p:spPr/>
        <p:txBody>
          <a:bodyPr/>
          <a:lstStyle/>
          <a:p>
            <a:fld id="{97EB1F72-B968-49AA-B60B-A9DBE826C417}" type="datetime1">
              <a:rPr lang="en-GB" smtClean="0"/>
              <a:t>18/09/2024</a:t>
            </a:fld>
            <a:endParaRPr lang="en-GB"/>
          </a:p>
        </p:txBody>
      </p:sp>
      <p:sp>
        <p:nvSpPr>
          <p:cNvPr id="4" name="Footer Placeholder 3">
            <a:extLst>
              <a:ext uri="{FF2B5EF4-FFF2-40B4-BE49-F238E27FC236}">
                <a16:creationId xmlns:a16="http://schemas.microsoft.com/office/drawing/2014/main" id="{351A428D-90B9-4A88-998A-37E1358D750D}"/>
              </a:ext>
            </a:extLst>
          </p:cNvPr>
          <p:cNvSpPr>
            <a:spLocks noGrp="1"/>
          </p:cNvSpPr>
          <p:nvPr>
            <p:ph type="ftr" sz="quarter" idx="11"/>
          </p:nvPr>
        </p:nvSpPr>
        <p:spPr/>
        <p:txBody>
          <a:bodyPr/>
          <a:lstStyle/>
          <a:p>
            <a:r>
              <a:rPr lang="en-GB"/>
              <a:t>AQG and HIA Basics</a:t>
            </a:r>
          </a:p>
        </p:txBody>
      </p:sp>
      <p:sp>
        <p:nvSpPr>
          <p:cNvPr id="5" name="Slide Number Placeholder 4">
            <a:extLst>
              <a:ext uri="{FF2B5EF4-FFF2-40B4-BE49-F238E27FC236}">
                <a16:creationId xmlns:a16="http://schemas.microsoft.com/office/drawing/2014/main" id="{C156EBD1-160F-4822-977F-5596187BF1DB}"/>
              </a:ext>
            </a:extLst>
          </p:cNvPr>
          <p:cNvSpPr>
            <a:spLocks noGrp="1"/>
          </p:cNvSpPr>
          <p:nvPr>
            <p:ph type="sldNum" sz="quarter" idx="12"/>
          </p:nvPr>
        </p:nvSpPr>
        <p:spPr/>
        <p:txBody>
          <a:bodyPr/>
          <a:lstStyle/>
          <a:p>
            <a:fld id="{69F20808-D07D-4248-BF83-2B9B24492FA3}" type="slidenum">
              <a:rPr lang="en-GB" smtClean="0"/>
              <a:t>‹#›</a:t>
            </a:fld>
            <a:endParaRPr lang="en-GB"/>
          </a:p>
        </p:txBody>
      </p:sp>
    </p:spTree>
    <p:extLst>
      <p:ext uri="{BB962C8B-B14F-4D97-AF65-F5344CB8AC3E}">
        <p14:creationId xmlns:p14="http://schemas.microsoft.com/office/powerpoint/2010/main" val="1853704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p:txBody>
          <a:bodyPr/>
          <a:lstStyle/>
          <a:p>
            <a:fld id="{05F5F25C-B8D8-45F9-9C80-5699EEACB709}" type="datetime1">
              <a:rPr lang="en-GB" smtClean="0">
                <a:solidFill>
                  <a:prstClr val="black"/>
                </a:solidFill>
              </a:rPr>
              <a:pPr/>
              <a:t>18/09/2024</a:t>
            </a:fld>
            <a:endParaRPr lang="en-GB">
              <a:solidFill>
                <a:prstClr val="black"/>
              </a:solidFill>
            </a:endParaRPr>
          </a:p>
        </p:txBody>
      </p:sp>
      <p:sp>
        <p:nvSpPr>
          <p:cNvPr id="5" name="Footer Placeholder 4"/>
          <p:cNvSpPr>
            <a:spLocks noGrp="1"/>
          </p:cNvSpPr>
          <p:nvPr>
            <p:ph type="ftr" sz="quarter" idx="15"/>
          </p:nvPr>
        </p:nvSpPr>
        <p:spPr/>
        <p:txBody>
          <a:bodyPr/>
          <a:lstStyle/>
          <a:p>
            <a:r>
              <a:rPr lang="en-GB">
                <a:solidFill>
                  <a:prstClr val="black"/>
                </a:solidFill>
              </a:rPr>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94517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18/09/2024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583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18/09/2024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68721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18/09/2024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17677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18/09/2024</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6561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18/09/2024</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0603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18/09/2024</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547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18/09/2024</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5977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18/09/2024</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69367872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2" r:id="rId23"/>
    <p:sldLayoutId id="2147483793" r:id="rId24"/>
    <p:sldLayoutId id="2147483794" r:id="rId2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benmap" TargetMode="External"/><Relationship Id="rId2" Type="http://schemas.openxmlformats.org/officeDocument/2006/relationships/hyperlink" Target="http://www.euro.who.int/en/health-topics/environment-and-health/air-quality/activities/airq-software-tool-for-health-risk-assessment-of-air-pollution" TargetMode="External"/><Relationship Id="rId1" Type="http://schemas.openxmlformats.org/officeDocument/2006/relationships/slideLayout" Target="../slideLayouts/slideLayout24.xml"/><Relationship Id="rId5" Type="http://schemas.openxmlformats.org/officeDocument/2006/relationships/image" Target="../media/image14.tmp"/><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europe/publications/i/item/9789289051316"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mountain, nature, clouds&#10;&#10;Description automatically generated">
            <a:extLst>
              <a:ext uri="{FF2B5EF4-FFF2-40B4-BE49-F238E27FC236}">
                <a16:creationId xmlns:a16="http://schemas.microsoft.com/office/drawing/2014/main" id="{57C2A786-E71E-47CE-B373-9F638B21C9A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875" b="21875"/>
          <a:stretch>
            <a:fillRect/>
          </a:stretch>
        </p:blipFill>
        <p:spPr/>
      </p:pic>
      <p:sp>
        <p:nvSpPr>
          <p:cNvPr id="3" name="Subtitle 2">
            <a:extLst>
              <a:ext uri="{FF2B5EF4-FFF2-40B4-BE49-F238E27FC236}">
                <a16:creationId xmlns:a16="http://schemas.microsoft.com/office/drawing/2014/main" id="{589679CC-47EB-40E0-9652-6178E622F1C3}"/>
              </a:ext>
            </a:extLst>
          </p:cNvPr>
          <p:cNvSpPr>
            <a:spLocks noGrp="1"/>
          </p:cNvSpPr>
          <p:nvPr>
            <p:ph type="subTitle" idx="1"/>
          </p:nvPr>
        </p:nvSpPr>
        <p:spPr/>
        <p:txBody>
          <a:bodyPr/>
          <a:lstStyle/>
          <a:p>
            <a:r>
              <a:rPr lang="en-US" dirty="0"/>
              <a:t>Health Risk Assessments of Air Pollution</a:t>
            </a:r>
          </a:p>
        </p:txBody>
      </p:sp>
      <p:sp>
        <p:nvSpPr>
          <p:cNvPr id="4" name="Title 3">
            <a:extLst>
              <a:ext uri="{FF2B5EF4-FFF2-40B4-BE49-F238E27FC236}">
                <a16:creationId xmlns:a16="http://schemas.microsoft.com/office/drawing/2014/main" id="{CA991F16-C3F4-442E-8487-C716C2793EAA}"/>
              </a:ext>
            </a:extLst>
          </p:cNvPr>
          <p:cNvSpPr>
            <a:spLocks noGrp="1"/>
          </p:cNvSpPr>
          <p:nvPr>
            <p:ph type="ctrTitle"/>
          </p:nvPr>
        </p:nvSpPr>
        <p:spPr/>
        <p:txBody>
          <a:bodyPr/>
          <a:lstStyle/>
          <a:p>
            <a:r>
              <a:rPr lang="en-US" dirty="0">
                <a:solidFill>
                  <a:schemeClr val="bg1"/>
                </a:solidFill>
              </a:rPr>
              <a:t>WMO Training Course on Seamless Prediction</a:t>
            </a:r>
            <a:br>
              <a:rPr lang="en-US" dirty="0">
                <a:solidFill>
                  <a:schemeClr val="bg1"/>
                </a:solidFill>
              </a:rPr>
            </a:br>
            <a:r>
              <a:rPr lang="en-US" dirty="0">
                <a:solidFill>
                  <a:schemeClr val="bg1"/>
                </a:solidFill>
              </a:rPr>
              <a:t>of Air Pollution in Africa</a:t>
            </a:r>
          </a:p>
        </p:txBody>
      </p:sp>
      <p:sp>
        <p:nvSpPr>
          <p:cNvPr id="5" name="Text Placeholder 4">
            <a:extLst>
              <a:ext uri="{FF2B5EF4-FFF2-40B4-BE49-F238E27FC236}">
                <a16:creationId xmlns:a16="http://schemas.microsoft.com/office/drawing/2014/main" id="{C45AF92E-4962-4468-859A-56548843D559}"/>
              </a:ext>
            </a:extLst>
          </p:cNvPr>
          <p:cNvSpPr>
            <a:spLocks noGrp="1"/>
          </p:cNvSpPr>
          <p:nvPr>
            <p:ph type="body" sz="quarter" idx="10"/>
          </p:nvPr>
        </p:nvSpPr>
        <p:spPr>
          <a:xfrm>
            <a:off x="500828" y="6370321"/>
            <a:ext cx="5971600" cy="247650"/>
          </a:xfrm>
        </p:spPr>
        <p:txBody>
          <a:bodyPr/>
          <a:lstStyle/>
          <a:p>
            <a:r>
              <a:rPr lang="en-US" dirty="0">
                <a:solidFill>
                  <a:schemeClr val="bg1"/>
                </a:solidFill>
              </a:rPr>
              <a:t>Department of Environment, Climate Change and Health</a:t>
            </a:r>
          </a:p>
        </p:txBody>
      </p:sp>
      <p:sp>
        <p:nvSpPr>
          <p:cNvPr id="6" name="Text Placeholder 5">
            <a:extLst>
              <a:ext uri="{FF2B5EF4-FFF2-40B4-BE49-F238E27FC236}">
                <a16:creationId xmlns:a16="http://schemas.microsoft.com/office/drawing/2014/main" id="{6236DC8D-56F3-4FBC-91AB-D3768B06059D}"/>
              </a:ext>
            </a:extLst>
          </p:cNvPr>
          <p:cNvSpPr>
            <a:spLocks noGrp="1"/>
          </p:cNvSpPr>
          <p:nvPr>
            <p:ph type="body" sz="quarter" idx="16"/>
          </p:nvPr>
        </p:nvSpPr>
        <p:spPr/>
        <p:txBody>
          <a:bodyPr/>
          <a:lstStyle/>
          <a:p>
            <a:endParaRPr lang="en-US"/>
          </a:p>
        </p:txBody>
      </p:sp>
      <p:sp>
        <p:nvSpPr>
          <p:cNvPr id="7" name="Text Placeholder 6">
            <a:extLst>
              <a:ext uri="{FF2B5EF4-FFF2-40B4-BE49-F238E27FC236}">
                <a16:creationId xmlns:a16="http://schemas.microsoft.com/office/drawing/2014/main" id="{AFFB825E-37F2-458C-8DC3-769AA55FFEED}"/>
              </a:ext>
            </a:extLst>
          </p:cNvPr>
          <p:cNvSpPr>
            <a:spLocks noGrp="1"/>
          </p:cNvSpPr>
          <p:nvPr>
            <p:ph type="body" sz="quarter" idx="15"/>
          </p:nvPr>
        </p:nvSpPr>
        <p:spPr/>
        <p:txBody>
          <a:bodyPr/>
          <a:lstStyle/>
          <a:p>
            <a:r>
              <a:rPr lang="en-US" dirty="0"/>
              <a:t>Wednesday 18 September 2024 – virtual</a:t>
            </a:r>
          </a:p>
        </p:txBody>
      </p:sp>
      <p:sp>
        <p:nvSpPr>
          <p:cNvPr id="8" name="Picture Placeholder 7">
            <a:extLst>
              <a:ext uri="{FF2B5EF4-FFF2-40B4-BE49-F238E27FC236}">
                <a16:creationId xmlns:a16="http://schemas.microsoft.com/office/drawing/2014/main" id="{92D7FA0B-134F-4F9F-9536-CD514D9BF454}"/>
              </a:ext>
            </a:extLst>
          </p:cNvPr>
          <p:cNvSpPr>
            <a:spLocks noGrp="1"/>
          </p:cNvSpPr>
          <p:nvPr>
            <p:ph type="pic" sz="quarter" idx="22"/>
          </p:nvPr>
        </p:nvSpPr>
        <p:spPr>
          <a:xfrm>
            <a:off x="8518300" y="332784"/>
            <a:ext cx="3172871" cy="1112400"/>
          </a:xfrm>
        </p:spPr>
      </p:sp>
    </p:spTree>
    <p:extLst>
      <p:ext uri="{BB962C8B-B14F-4D97-AF65-F5344CB8AC3E}">
        <p14:creationId xmlns:p14="http://schemas.microsoft.com/office/powerpoint/2010/main" val="232639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421" y="178682"/>
            <a:ext cx="8857579" cy="850052"/>
          </a:xfrm>
        </p:spPr>
        <p:txBody>
          <a:bodyPr>
            <a:noAutofit/>
          </a:bodyPr>
          <a:lstStyle/>
          <a:p>
            <a:pPr>
              <a:defRPr/>
            </a:pPr>
            <a:r>
              <a:rPr lang="en-GB" dirty="0">
                <a:solidFill>
                  <a:srgbClr val="0059B2"/>
                </a:solidFill>
                <a:latin typeface="Verdana" pitchFamily="34" charset="0"/>
                <a:ea typeface="Verdana" pitchFamily="34" charset="0"/>
                <a:cs typeface="Verdana" pitchFamily="34" charset="0"/>
              </a:rPr>
              <a:t>Example of </a:t>
            </a:r>
            <a:r>
              <a:rPr lang="en-GB">
                <a:solidFill>
                  <a:srgbClr val="0059B2"/>
                </a:solidFill>
                <a:latin typeface="Verdana" pitchFamily="34" charset="0"/>
                <a:ea typeface="Verdana" pitchFamily="34" charset="0"/>
                <a:cs typeface="Verdana" pitchFamily="34" charset="0"/>
              </a:rPr>
              <a:t>the main relevant </a:t>
            </a:r>
            <a:r>
              <a:rPr lang="en-GB" dirty="0">
                <a:solidFill>
                  <a:srgbClr val="0059B2"/>
                </a:solidFill>
                <a:latin typeface="Verdana" pitchFamily="34" charset="0"/>
                <a:ea typeface="Verdana" pitchFamily="34" charset="0"/>
                <a:cs typeface="Verdana" pitchFamily="34" charset="0"/>
              </a:rPr>
              <a:t>challenges</a:t>
            </a:r>
          </a:p>
        </p:txBody>
      </p:sp>
      <p:sp>
        <p:nvSpPr>
          <p:cNvPr id="6" name="TextBox 5"/>
          <p:cNvSpPr txBox="1"/>
          <p:nvPr/>
        </p:nvSpPr>
        <p:spPr>
          <a:xfrm>
            <a:off x="527381" y="1508787"/>
            <a:ext cx="9997619" cy="3018455"/>
          </a:xfrm>
          <a:prstGeom prst="rect">
            <a:avLst/>
          </a:prstGeom>
          <a:noFill/>
        </p:spPr>
        <p:txBody>
          <a:bodyPr wrap="square" rtlCol="0">
            <a:spAutoFit/>
          </a:bodyPr>
          <a:lstStyle/>
          <a:p>
            <a:pPr marL="380990" indent="-380990">
              <a:lnSpc>
                <a:spcPct val="150000"/>
              </a:lnSpc>
              <a:spcAft>
                <a:spcPts val="600"/>
              </a:spcAft>
              <a:buFont typeface="Arial" panose="020B0604020202020204" pitchFamily="34" charset="0"/>
              <a:buChar char="•"/>
            </a:pPr>
            <a:r>
              <a:rPr lang="en-GB" sz="2400" dirty="0">
                <a:solidFill>
                  <a:srgbClr val="0059B2"/>
                </a:solidFill>
                <a:latin typeface="Verdana" panose="020B0604030504040204" pitchFamily="34" charset="0"/>
                <a:ea typeface="MS PGothic" panose="020B0600070205080204" pitchFamily="34" charset="-128"/>
              </a:rPr>
              <a:t>Data availability</a:t>
            </a:r>
          </a:p>
          <a:p>
            <a:pPr marL="380990" indent="-380990">
              <a:lnSpc>
                <a:spcPct val="150000"/>
              </a:lnSpc>
              <a:spcAft>
                <a:spcPts val="600"/>
              </a:spcAft>
              <a:buFont typeface="Arial" panose="020B0604020202020204" pitchFamily="34" charset="0"/>
              <a:buChar char="•"/>
            </a:pPr>
            <a:r>
              <a:rPr lang="en-GB" sz="2400" dirty="0">
                <a:solidFill>
                  <a:srgbClr val="0059B2"/>
                </a:solidFill>
                <a:latin typeface="Verdana" panose="020B0604030504040204" pitchFamily="34" charset="0"/>
                <a:ea typeface="MS PGothic" panose="020B0600070205080204" pitchFamily="34" charset="-128"/>
              </a:rPr>
              <a:t>Concentration Response Function development</a:t>
            </a:r>
          </a:p>
          <a:p>
            <a:pPr marL="380990" indent="-380990">
              <a:lnSpc>
                <a:spcPct val="150000"/>
              </a:lnSpc>
              <a:spcAft>
                <a:spcPts val="600"/>
              </a:spcAft>
              <a:buFont typeface="Arial" panose="020B0604020202020204" pitchFamily="34" charset="0"/>
              <a:buChar char="•"/>
            </a:pPr>
            <a:r>
              <a:rPr lang="en-GB" sz="2400" dirty="0">
                <a:solidFill>
                  <a:srgbClr val="0059B2"/>
                </a:solidFill>
                <a:latin typeface="Verdana" panose="020B0604030504040204" pitchFamily="34" charset="0"/>
                <a:ea typeface="MS PGothic" panose="020B0600070205080204" pitchFamily="34" charset="-128"/>
              </a:rPr>
              <a:t>Sources of uncertainty affecting quantification of air pollution-related health impacts</a:t>
            </a:r>
          </a:p>
          <a:p>
            <a:pPr marL="380990" indent="-380990">
              <a:lnSpc>
                <a:spcPct val="150000"/>
              </a:lnSpc>
              <a:spcAft>
                <a:spcPts val="600"/>
              </a:spcAft>
              <a:buFont typeface="Arial" panose="020B0604020202020204" pitchFamily="34" charset="0"/>
              <a:buChar char="•"/>
            </a:pPr>
            <a:r>
              <a:rPr lang="en-GB" sz="2400" dirty="0">
                <a:solidFill>
                  <a:srgbClr val="0059B2"/>
                </a:solidFill>
                <a:latin typeface="Verdana" panose="020B0604030504040204" pitchFamily="34" charset="0"/>
                <a:ea typeface="MS PGothic" panose="020B0600070205080204" pitchFamily="34" charset="-128"/>
              </a:rPr>
              <a:t>Communicating Air Pollution and Health Risks</a:t>
            </a:r>
          </a:p>
        </p:txBody>
      </p:sp>
      <p:sp>
        <p:nvSpPr>
          <p:cNvPr id="5" name="Slide Number Placeholder 4">
            <a:extLst>
              <a:ext uri="{FF2B5EF4-FFF2-40B4-BE49-F238E27FC236}">
                <a16:creationId xmlns:a16="http://schemas.microsoft.com/office/drawing/2014/main" id="{141FA9B0-DE38-4F8E-B5D8-D983843ACEBC}"/>
              </a:ext>
            </a:extLst>
          </p:cNvPr>
          <p:cNvSpPr>
            <a:spLocks noGrp="1"/>
          </p:cNvSpPr>
          <p:nvPr>
            <p:ph type="sldNum" sz="quarter" idx="4"/>
          </p:nvPr>
        </p:nvSpPr>
        <p:spPr>
          <a:xfrm>
            <a:off x="6553200" y="4868913"/>
            <a:ext cx="2133600" cy="223117"/>
          </a:xfrm>
          <a:prstGeom prst="rect">
            <a:avLst/>
          </a:prstGeom>
        </p:spPr>
        <p:txBody>
          <a:bodyPr/>
          <a:lstStyle>
            <a:defPPr>
              <a:defRPr lang="en-US"/>
            </a:defPPr>
            <a:lvl1pPr marL="0" algn="l"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CC12AE-189F-46E6-94BB-12FB54E35028}" type="slidenum">
              <a:rPr lang="en-US" smtClean="0"/>
              <a:pPr algn="r"/>
              <a:t>10</a:t>
            </a:fld>
            <a:endParaRPr lang="en-US" dirty="0"/>
          </a:p>
        </p:txBody>
      </p:sp>
    </p:spTree>
    <p:extLst>
      <p:ext uri="{BB962C8B-B14F-4D97-AF65-F5344CB8AC3E}">
        <p14:creationId xmlns:p14="http://schemas.microsoft.com/office/powerpoint/2010/main" val="87097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7700" y="274650"/>
            <a:ext cx="8250300" cy="1143000"/>
          </a:xfrm>
        </p:spPr>
        <p:txBody>
          <a:bodyPr anchor="t"/>
          <a:lstStyle/>
          <a:p>
            <a:r>
              <a:rPr lang="de-DE" dirty="0"/>
              <a:t>Tools </a:t>
            </a:r>
            <a:r>
              <a:rPr lang="de-DE" dirty="0" err="1"/>
              <a:t>for</a:t>
            </a:r>
            <a:r>
              <a:rPr lang="de-DE" dirty="0"/>
              <a:t> HRA of </a:t>
            </a:r>
            <a:r>
              <a:rPr lang="de-DE" dirty="0" err="1"/>
              <a:t>air</a:t>
            </a:r>
            <a:r>
              <a:rPr lang="de-DE" dirty="0"/>
              <a:t> </a:t>
            </a:r>
            <a:r>
              <a:rPr lang="de-DE" dirty="0" err="1"/>
              <a:t>pollution</a:t>
            </a:r>
            <a:r>
              <a:rPr lang="de-DE" dirty="0"/>
              <a:t> </a:t>
            </a:r>
            <a:r>
              <a:rPr lang="de-DE" sz="2400" dirty="0"/>
              <a:t>(</a:t>
            </a:r>
            <a:r>
              <a:rPr lang="de-DE" sz="2400" dirty="0" err="1"/>
              <a:t>examples</a:t>
            </a:r>
            <a:r>
              <a:rPr lang="de-DE" sz="2400" dirty="0"/>
              <a:t>)</a:t>
            </a:r>
            <a:endParaRPr lang="en-GB" sz="2400" dirty="0"/>
          </a:p>
        </p:txBody>
      </p:sp>
      <p:sp>
        <p:nvSpPr>
          <p:cNvPr id="3" name="Foliennummernplatzhalter 2"/>
          <p:cNvSpPr>
            <a:spLocks noGrp="1"/>
          </p:cNvSpPr>
          <p:nvPr>
            <p:ph type="sldNum" idx="12"/>
          </p:nvPr>
        </p:nvSpPr>
        <p:spPr/>
        <p:txBody>
          <a:bodyPr/>
          <a:lstStyle/>
          <a:p>
            <a:fld id="{00000000-1234-1234-1234-123412341234}" type="slidenum">
              <a:rPr lang="en-GB" smtClean="0"/>
              <a:pPr/>
              <a:t>11</a:t>
            </a:fld>
            <a:endParaRPr lang="en-GB"/>
          </a:p>
        </p:txBody>
      </p:sp>
      <p:sp>
        <p:nvSpPr>
          <p:cNvPr id="5" name="Textfeld 4"/>
          <p:cNvSpPr txBox="1"/>
          <p:nvPr/>
        </p:nvSpPr>
        <p:spPr>
          <a:xfrm>
            <a:off x="990600" y="1340769"/>
            <a:ext cx="4313312" cy="1477328"/>
          </a:xfrm>
          <a:prstGeom prst="rect">
            <a:avLst/>
          </a:prstGeom>
          <a:noFill/>
        </p:spPr>
        <p:txBody>
          <a:bodyPr wrap="square" rtlCol="0">
            <a:spAutoFit/>
          </a:bodyPr>
          <a:lstStyle/>
          <a:p>
            <a:r>
              <a:rPr lang="de-DE" dirty="0"/>
              <a:t>WHO: </a:t>
            </a:r>
            <a:r>
              <a:rPr lang="de-DE" dirty="0" err="1"/>
              <a:t>AirQ</a:t>
            </a:r>
            <a:r>
              <a:rPr lang="de-DE" dirty="0"/>
              <a:t>+ 2.0</a:t>
            </a:r>
          </a:p>
          <a:p>
            <a:r>
              <a:rPr lang="de-DE" dirty="0">
                <a:hlinkClick r:id="rId2"/>
              </a:rPr>
              <a:t>http://www.euro.who.int/en/health-topics/environment-and-health/air-quality/activities/airq-software-tool-for-health-risk-assessment-of-air-pollution</a:t>
            </a:r>
            <a:r>
              <a:rPr lang="de-DE" dirty="0"/>
              <a:t>  </a:t>
            </a:r>
            <a:endParaRPr lang="en-GB" dirty="0"/>
          </a:p>
        </p:txBody>
      </p:sp>
      <p:sp>
        <p:nvSpPr>
          <p:cNvPr id="7" name="Textfeld 6"/>
          <p:cNvSpPr txBox="1"/>
          <p:nvPr/>
        </p:nvSpPr>
        <p:spPr>
          <a:xfrm>
            <a:off x="990600" y="4081804"/>
            <a:ext cx="3312368" cy="646331"/>
          </a:xfrm>
          <a:prstGeom prst="rect">
            <a:avLst/>
          </a:prstGeom>
          <a:noFill/>
        </p:spPr>
        <p:txBody>
          <a:bodyPr wrap="square" rtlCol="0">
            <a:spAutoFit/>
          </a:bodyPr>
          <a:lstStyle/>
          <a:p>
            <a:r>
              <a:rPr lang="de-DE" dirty="0"/>
              <a:t>US EPA: </a:t>
            </a:r>
            <a:r>
              <a:rPr lang="de-DE" dirty="0" err="1"/>
              <a:t>BenMAP</a:t>
            </a:r>
            <a:endParaRPr lang="de-DE" dirty="0"/>
          </a:p>
          <a:p>
            <a:r>
              <a:rPr lang="en-GB" dirty="0">
                <a:hlinkClick r:id="rId3"/>
              </a:rPr>
              <a:t>https://www.epa.gov/benmap</a:t>
            </a:r>
            <a:r>
              <a:rPr lang="en-GB" dirty="0"/>
              <a:t> </a:t>
            </a:r>
          </a:p>
        </p:txBody>
      </p:sp>
      <p:pic>
        <p:nvPicPr>
          <p:cNvPr id="10" name="Picture 9" descr="AirQ+">
            <a:extLst>
              <a:ext uri="{FF2B5EF4-FFF2-40B4-BE49-F238E27FC236}">
                <a16:creationId xmlns:a16="http://schemas.microsoft.com/office/drawing/2014/main" id="{8394E910-9FA8-4140-9360-E113E568BDA6}"/>
              </a:ext>
            </a:extLst>
          </p:cNvPr>
          <p:cNvPicPr>
            <a:picLocks noChangeAspect="1"/>
          </p:cNvPicPr>
          <p:nvPr/>
        </p:nvPicPr>
        <p:blipFill rotWithShape="1">
          <a:blip r:embed="rId4">
            <a:extLst>
              <a:ext uri="{28A0092B-C50C-407E-A947-70E740481C1C}">
                <a14:useLocalDpi xmlns:a14="http://schemas.microsoft.com/office/drawing/2010/main" val="0"/>
              </a:ext>
            </a:extLst>
          </a:blip>
          <a:srcRect l="703" t="3689"/>
          <a:stretch/>
        </p:blipFill>
        <p:spPr>
          <a:xfrm>
            <a:off x="5868315" y="1035395"/>
            <a:ext cx="5218188" cy="2710856"/>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Environmental Benefits Mapping and Analysis Program - Community Edition (BenMAP-CE) | US EPA - Mozilla Firefox">
            <a:extLst>
              <a:ext uri="{FF2B5EF4-FFF2-40B4-BE49-F238E27FC236}">
                <a16:creationId xmlns:a16="http://schemas.microsoft.com/office/drawing/2014/main" id="{02B111F8-CA10-4531-A2C1-E23CC12DB3EE}"/>
              </a:ext>
            </a:extLst>
          </p:cNvPr>
          <p:cNvPicPr>
            <a:picLocks noChangeAspect="1"/>
          </p:cNvPicPr>
          <p:nvPr/>
        </p:nvPicPr>
        <p:blipFill rotWithShape="1">
          <a:blip r:embed="rId5">
            <a:extLst>
              <a:ext uri="{28A0092B-C50C-407E-A947-70E740481C1C}">
                <a14:useLocalDpi xmlns:a14="http://schemas.microsoft.com/office/drawing/2010/main" val="0"/>
              </a:ext>
            </a:extLst>
          </a:blip>
          <a:srcRect l="8125" t="14293" r="10772" b="-419"/>
          <a:stretch/>
        </p:blipFill>
        <p:spPr>
          <a:xfrm>
            <a:off x="5907459" y="3840480"/>
            <a:ext cx="5144469" cy="292607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336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txBox="1">
            <a:spLocks/>
          </p:cNvSpPr>
          <p:nvPr/>
        </p:nvSpPr>
        <p:spPr bwMode="auto">
          <a:xfrm>
            <a:off x="1719264" y="685800"/>
            <a:ext cx="8688387"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defTabSz="387350" eaLnBrk="0" hangingPunct="0">
              <a:defRPr>
                <a:solidFill>
                  <a:schemeClr val="tx1"/>
                </a:solidFill>
                <a:latin typeface="Arial" panose="020B0604020202020204" pitchFamily="34" charset="0"/>
                <a:ea typeface="MS PGothic" panose="020B0600070205080204" pitchFamily="34" charset="-128"/>
              </a:defRPr>
            </a:lvl1pPr>
            <a:lvl2pPr marL="742950" indent="-285750" defTabSz="387350" eaLnBrk="0" hangingPunct="0">
              <a:defRPr>
                <a:solidFill>
                  <a:schemeClr val="tx1"/>
                </a:solidFill>
                <a:latin typeface="Arial" panose="020B0604020202020204" pitchFamily="34" charset="0"/>
                <a:ea typeface="MS PGothic" panose="020B0600070205080204" pitchFamily="34" charset="-128"/>
              </a:defRPr>
            </a:lvl2pPr>
            <a:lvl3pPr marL="1143000" indent="-228600" defTabSz="387350" eaLnBrk="0" hangingPunct="0">
              <a:defRPr>
                <a:solidFill>
                  <a:schemeClr val="tx1"/>
                </a:solidFill>
                <a:latin typeface="Arial" panose="020B0604020202020204" pitchFamily="34" charset="0"/>
                <a:ea typeface="MS PGothic" panose="020B0600070205080204" pitchFamily="34" charset="-128"/>
              </a:defRPr>
            </a:lvl3pPr>
            <a:lvl4pPr marL="1600200" indent="-228600" defTabSz="387350" eaLnBrk="0" hangingPunct="0">
              <a:defRPr>
                <a:solidFill>
                  <a:schemeClr val="tx1"/>
                </a:solidFill>
                <a:latin typeface="Arial" panose="020B0604020202020204" pitchFamily="34" charset="0"/>
                <a:ea typeface="MS PGothic" panose="020B0600070205080204" pitchFamily="34" charset="-128"/>
              </a:defRPr>
            </a:lvl4pPr>
            <a:lvl5pPr marL="2057400" indent="-228600" defTabSz="387350" eaLnBrk="0" hangingPunct="0">
              <a:defRPr>
                <a:solidFill>
                  <a:schemeClr val="tx1"/>
                </a:solidFill>
                <a:latin typeface="Arial" panose="020B0604020202020204" pitchFamily="34" charset="0"/>
                <a:ea typeface="MS PGothic" panose="020B0600070205080204" pitchFamily="34" charset="-128"/>
              </a:defRPr>
            </a:lvl5pPr>
            <a:lvl6pPr marL="25146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Aft>
                <a:spcPts val="551"/>
              </a:spcAft>
              <a:buClr>
                <a:srgbClr val="000000"/>
              </a:buClr>
            </a:pPr>
            <a:r>
              <a:rPr lang="en-GB" altLang="en-US" sz="3300" b="1">
                <a:solidFill>
                  <a:srgbClr val="0059B2"/>
                </a:solidFill>
                <a:latin typeface="Verdana" panose="020B0604030504040204" pitchFamily="34" charset="0"/>
              </a:rPr>
              <a:t>What is AirQ+?</a:t>
            </a:r>
          </a:p>
        </p:txBody>
      </p:sp>
      <p:sp>
        <p:nvSpPr>
          <p:cNvPr id="9219" name="CasellaDiTesto 5"/>
          <p:cNvSpPr txBox="1">
            <a:spLocks noChangeArrowheads="1"/>
          </p:cNvSpPr>
          <p:nvPr/>
        </p:nvSpPr>
        <p:spPr bwMode="auto">
          <a:xfrm>
            <a:off x="2373314" y="1979614"/>
            <a:ext cx="7445375" cy="231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150000"/>
              </a:lnSpc>
            </a:pPr>
            <a:r>
              <a:rPr lang="en-GB" altLang="en-US" sz="2500">
                <a:solidFill>
                  <a:srgbClr val="00B050"/>
                </a:solidFill>
                <a:latin typeface="Verdana" panose="020B0604030504040204" pitchFamily="34" charset="0"/>
              </a:rPr>
              <a:t>A user-friendly software </a:t>
            </a:r>
            <a:br>
              <a:rPr lang="en-GB" altLang="en-US" sz="2500">
                <a:solidFill>
                  <a:srgbClr val="00B050"/>
                </a:solidFill>
                <a:latin typeface="Verdana" panose="020B0604030504040204" pitchFamily="34" charset="0"/>
              </a:rPr>
            </a:br>
            <a:r>
              <a:rPr lang="en-GB" altLang="en-US" sz="2500">
                <a:solidFill>
                  <a:srgbClr val="00B050"/>
                </a:solidFill>
                <a:latin typeface="Verdana" panose="020B0604030504040204" pitchFamily="34" charset="0"/>
              </a:rPr>
              <a:t>to estimate the magnitude </a:t>
            </a:r>
            <a:br>
              <a:rPr lang="en-GB" altLang="en-US" sz="2500">
                <a:solidFill>
                  <a:srgbClr val="00B050"/>
                </a:solidFill>
                <a:latin typeface="Verdana" panose="020B0604030504040204" pitchFamily="34" charset="0"/>
              </a:rPr>
            </a:br>
            <a:r>
              <a:rPr lang="en-GB" altLang="en-US" sz="2500">
                <a:solidFill>
                  <a:srgbClr val="00B050"/>
                </a:solidFill>
                <a:latin typeface="Verdana" panose="020B0604030504040204" pitchFamily="34" charset="0"/>
              </a:rPr>
              <a:t>of the most important and best recognized </a:t>
            </a:r>
            <a:br>
              <a:rPr lang="en-GB" altLang="en-US" sz="2500">
                <a:solidFill>
                  <a:srgbClr val="00B050"/>
                </a:solidFill>
                <a:latin typeface="Verdana" panose="020B0604030504040204" pitchFamily="34" charset="0"/>
              </a:rPr>
            </a:br>
            <a:r>
              <a:rPr lang="en-GB" altLang="en-US" sz="2500">
                <a:solidFill>
                  <a:srgbClr val="00B050"/>
                </a:solidFill>
                <a:latin typeface="Verdana" panose="020B0604030504040204" pitchFamily="34" charset="0"/>
              </a:rPr>
              <a:t>effects of air pollution in a given population</a:t>
            </a:r>
          </a:p>
        </p:txBody>
      </p:sp>
      <p:sp>
        <p:nvSpPr>
          <p:cNvPr id="3" name="Slide Number Placeholder 2">
            <a:extLst>
              <a:ext uri="{FF2B5EF4-FFF2-40B4-BE49-F238E27FC236}">
                <a16:creationId xmlns:a16="http://schemas.microsoft.com/office/drawing/2014/main" id="{36D58A44-29D6-4E72-9812-61C2E96C2A56}"/>
              </a:ext>
            </a:extLst>
          </p:cNvPr>
          <p:cNvSpPr>
            <a:spLocks noGrp="1"/>
          </p:cNvSpPr>
          <p:nvPr>
            <p:ph type="sldNum" sz="quarter" idx="4"/>
          </p:nvPr>
        </p:nvSpPr>
        <p:spPr/>
        <p:txBody>
          <a:bodyPr/>
          <a:lstStyle/>
          <a:p>
            <a:pPr algn="r"/>
            <a:fld id="{08CC12AE-189F-46E6-94BB-12FB54E35028}" type="slidenum">
              <a:rPr lang="en-US" smtClean="0"/>
              <a:pPr algn="r"/>
              <a:t>12</a:t>
            </a:fld>
            <a:endParaRPr lang="en-US" dirty="0"/>
          </a:p>
        </p:txBody>
      </p:sp>
    </p:spTree>
    <p:extLst>
      <p:ext uri="{BB962C8B-B14F-4D97-AF65-F5344CB8AC3E}">
        <p14:creationId xmlns:p14="http://schemas.microsoft.com/office/powerpoint/2010/main" val="202916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2830513" y="2136114"/>
            <a:ext cx="7199312" cy="2955925"/>
          </a:xfrm>
        </p:spPr>
        <p:txBody>
          <a:bodyPr/>
          <a:lstStyle/>
          <a:p>
            <a:endParaRPr lang="en-GB" altLang="en-US">
              <a:latin typeface="Futura Medium"/>
              <a:ea typeface="Futura Medium"/>
              <a:cs typeface="Futura Medium"/>
            </a:endParaRPr>
          </a:p>
        </p:txBody>
      </p:sp>
      <p:sp>
        <p:nvSpPr>
          <p:cNvPr id="12291" name="Titel 1"/>
          <p:cNvSpPr txBox="1">
            <a:spLocks/>
          </p:cNvSpPr>
          <p:nvPr/>
        </p:nvSpPr>
        <p:spPr bwMode="auto">
          <a:xfrm>
            <a:off x="0" y="68627"/>
            <a:ext cx="1204866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1900" b="1">
                <a:solidFill>
                  <a:srgbClr val="2F5597"/>
                </a:solidFill>
                <a:latin typeface="Futura Medium"/>
                <a:ea typeface="Futura Medium"/>
                <a:cs typeface="Futura Medium"/>
              </a:defRPr>
            </a:lvl1pPr>
            <a:lvl2pPr marL="742950" indent="-285750" defTabSz="685800">
              <a:lnSpc>
                <a:spcPct val="90000"/>
              </a:lnSpc>
              <a:spcBef>
                <a:spcPts val="375"/>
              </a:spcBef>
              <a:buFont typeface="Arial" panose="020B0604020202020204" pitchFamily="34" charset="0"/>
              <a:defRPr>
                <a:solidFill>
                  <a:srgbClr val="767171"/>
                </a:solidFill>
                <a:latin typeface="Futura Medium"/>
                <a:ea typeface="Futura Medium"/>
                <a:cs typeface="Futura Medium"/>
              </a:defRPr>
            </a:lvl2pPr>
            <a:lvl3pPr marL="1143000" indent="-228600" defTabSz="685800">
              <a:lnSpc>
                <a:spcPct val="90000"/>
              </a:lnSpc>
              <a:spcBef>
                <a:spcPts val="375"/>
              </a:spcBef>
              <a:buFont typeface="Arial" panose="020B0604020202020204" pitchFamily="34" charset="0"/>
              <a:defRPr sz="1500">
                <a:solidFill>
                  <a:schemeClr val="tx1"/>
                </a:solidFill>
                <a:latin typeface="Futura Medium"/>
                <a:ea typeface="Futura Medium"/>
                <a:cs typeface="Futura Medium"/>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Futura Medium"/>
                <a:cs typeface="Futura Medium"/>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Futura Medium"/>
                <a:cs typeface="Futura Medium"/>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9pPr>
          </a:lstStyle>
          <a:p>
            <a:pPr algn="ctr">
              <a:spcBef>
                <a:spcPct val="0"/>
              </a:spcBef>
              <a:buFontTx/>
              <a:buNone/>
            </a:pPr>
            <a:r>
              <a:rPr lang="de-DE" altLang="en-US" sz="2800" dirty="0">
                <a:solidFill>
                  <a:srgbClr val="0059B2"/>
                </a:solidFill>
                <a:latin typeface="Verdana" pitchFamily="34" charset="0"/>
                <a:ea typeface="MS PGothic" pitchFamily="34" charset="-128"/>
                <a:cs typeface="+mn-cs"/>
              </a:rPr>
              <a:t>Downloading AirQ+ software </a:t>
            </a:r>
          </a:p>
          <a:p>
            <a:pPr algn="ctr">
              <a:spcBef>
                <a:spcPct val="0"/>
              </a:spcBef>
              <a:buFontTx/>
              <a:buNone/>
            </a:pPr>
            <a:r>
              <a:rPr lang="de-DE" altLang="en-US" sz="1867" dirty="0">
                <a:solidFill>
                  <a:srgbClr val="0059B2"/>
                </a:solidFill>
                <a:latin typeface="Verdana" pitchFamily="34" charset="0"/>
                <a:ea typeface="MS PGothic" pitchFamily="34" charset="-128"/>
                <a:cs typeface="+mn-cs"/>
              </a:rPr>
              <a:t>(</a:t>
            </a:r>
            <a:r>
              <a:rPr lang="en-US" altLang="de-DE" sz="1867" dirty="0">
                <a:solidFill>
                  <a:srgbClr val="0059B2"/>
                </a:solidFill>
                <a:latin typeface="Verdana" pitchFamily="34" charset="0"/>
                <a:ea typeface="MS PGothic" pitchFamily="34" charset="-128"/>
                <a:cs typeface="+mn-cs"/>
              </a:rPr>
              <a:t>Current version: AirQ+2.2, March 2023</a:t>
            </a:r>
            <a:r>
              <a:rPr lang="de-DE" altLang="en-US" sz="1867" dirty="0">
                <a:solidFill>
                  <a:srgbClr val="0059B2"/>
                </a:solidFill>
                <a:latin typeface="Verdana" pitchFamily="34" charset="0"/>
                <a:ea typeface="MS PGothic" pitchFamily="34" charset="-128"/>
                <a:cs typeface="+mn-cs"/>
              </a:rPr>
              <a:t>)</a:t>
            </a:r>
          </a:p>
        </p:txBody>
      </p:sp>
      <p:pic>
        <p:nvPicPr>
          <p:cNvPr id="12292" name="Inhaltsplatzhalter 6" descr="WHO/Europe | Air quality - AirQ+: software tool for health risk assessment of air pollution - Mozilla Firefox"/>
          <p:cNvPicPr>
            <a:picLocks noChangeAspect="1"/>
          </p:cNvPicPr>
          <p:nvPr/>
        </p:nvPicPr>
        <p:blipFill>
          <a:blip r:embed="rId3">
            <a:extLst>
              <a:ext uri="{28A0092B-C50C-407E-A947-70E740481C1C}">
                <a14:useLocalDpi xmlns:a14="http://schemas.microsoft.com/office/drawing/2010/main" val="0"/>
              </a:ext>
            </a:extLst>
          </a:blip>
          <a:srcRect t="8531" r="14297"/>
          <a:stretch>
            <a:fillRect/>
          </a:stretch>
        </p:blipFill>
        <p:spPr bwMode="auto">
          <a:xfrm>
            <a:off x="1562102" y="1469365"/>
            <a:ext cx="881697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feld 5"/>
          <p:cNvSpPr txBox="1">
            <a:spLocks noChangeArrowheads="1"/>
          </p:cNvSpPr>
          <p:nvPr/>
        </p:nvSpPr>
        <p:spPr bwMode="auto">
          <a:xfrm>
            <a:off x="1697039" y="740702"/>
            <a:ext cx="8885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1900" b="1">
                <a:solidFill>
                  <a:srgbClr val="2F5597"/>
                </a:solidFill>
                <a:latin typeface="Futura Medium"/>
                <a:ea typeface="Futura Medium"/>
                <a:cs typeface="Futura Medium"/>
              </a:defRPr>
            </a:lvl1pPr>
            <a:lvl2pPr marL="742950" indent="-285750">
              <a:lnSpc>
                <a:spcPct val="90000"/>
              </a:lnSpc>
              <a:spcBef>
                <a:spcPts val="375"/>
              </a:spcBef>
              <a:buFont typeface="Arial" panose="020B0604020202020204" pitchFamily="34" charset="0"/>
              <a:defRPr>
                <a:solidFill>
                  <a:srgbClr val="767171"/>
                </a:solidFill>
                <a:latin typeface="Futura Medium"/>
                <a:ea typeface="Futura Medium"/>
                <a:cs typeface="Futura Medium"/>
              </a:defRPr>
            </a:lvl2pPr>
            <a:lvl3pPr marL="1143000" indent="-228600">
              <a:lnSpc>
                <a:spcPct val="90000"/>
              </a:lnSpc>
              <a:spcBef>
                <a:spcPts val="375"/>
              </a:spcBef>
              <a:buFont typeface="Arial" panose="020B0604020202020204" pitchFamily="34" charset="0"/>
              <a:defRPr sz="1500">
                <a:solidFill>
                  <a:schemeClr val="tx1"/>
                </a:solidFill>
                <a:latin typeface="Futura Medium"/>
                <a:ea typeface="Futura Medium"/>
                <a:cs typeface="Futura Medium"/>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Futura Medium"/>
                <a:cs typeface="Futura Medium"/>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Futura Medium"/>
                <a:cs typeface="Futura Medium"/>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Futura Medium"/>
                <a:cs typeface="Futura Medium"/>
              </a:defRPr>
            </a:lvl9pPr>
          </a:lstStyle>
          <a:p>
            <a:pPr eaLnBrk="1" hangingPunct="1">
              <a:lnSpc>
                <a:spcPct val="100000"/>
              </a:lnSpc>
              <a:spcBef>
                <a:spcPct val="0"/>
              </a:spcBef>
              <a:buFontTx/>
              <a:buNone/>
            </a:pPr>
            <a:r>
              <a:rPr lang="de-DE" altLang="de-DE" sz="1600" b="0" dirty="0">
                <a:solidFill>
                  <a:schemeClr val="tx1"/>
                </a:solidFill>
                <a:latin typeface="Arial" panose="020B0604020202020204" pitchFamily="34" charset="0"/>
              </a:rPr>
              <a:t>https://www.who.int/europe/tools-and-toolkits/airq---software-tool-for-health-risk-assessment-of-air-pollution</a:t>
            </a:r>
          </a:p>
        </p:txBody>
      </p:sp>
      <p:sp>
        <p:nvSpPr>
          <p:cNvPr id="3" name="Slide Number Placeholder 2">
            <a:extLst>
              <a:ext uri="{FF2B5EF4-FFF2-40B4-BE49-F238E27FC236}">
                <a16:creationId xmlns:a16="http://schemas.microsoft.com/office/drawing/2014/main" id="{64954693-1A57-43CA-B3B8-98F05209B9B6}"/>
              </a:ext>
            </a:extLst>
          </p:cNvPr>
          <p:cNvSpPr>
            <a:spLocks noGrp="1"/>
          </p:cNvSpPr>
          <p:nvPr>
            <p:ph type="sldNum" sz="quarter" idx="4"/>
          </p:nvPr>
        </p:nvSpPr>
        <p:spPr>
          <a:xfrm>
            <a:off x="6553200" y="4868913"/>
            <a:ext cx="2133600" cy="223117"/>
          </a:xfrm>
          <a:prstGeom prst="rect">
            <a:avLst/>
          </a:prstGeom>
        </p:spPr>
        <p:txBody>
          <a:bodyPr/>
          <a:lstStyle>
            <a:defPPr>
              <a:defRPr lang="en-US"/>
            </a:defPPr>
            <a:lvl1pPr marL="0" algn="l"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CC12AE-189F-46E6-94BB-12FB54E35028}" type="slidenum">
              <a:rPr lang="en-US" smtClean="0"/>
              <a:pPr algn="r"/>
              <a:t>13</a:t>
            </a:fld>
            <a:endParaRPr lang="en-US" dirty="0"/>
          </a:p>
        </p:txBody>
      </p:sp>
    </p:spTree>
    <p:extLst>
      <p:ext uri="{BB962C8B-B14F-4D97-AF65-F5344CB8AC3E}">
        <p14:creationId xmlns:p14="http://schemas.microsoft.com/office/powerpoint/2010/main" val="231687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87F60-8A60-C88D-1C49-9E2685DB7D6C}"/>
              </a:ext>
            </a:extLst>
          </p:cNvPr>
          <p:cNvSpPr>
            <a:spLocks noGrp="1"/>
          </p:cNvSpPr>
          <p:nvPr>
            <p:ph type="title"/>
          </p:nvPr>
        </p:nvSpPr>
        <p:spPr>
          <a:xfrm>
            <a:off x="1981201" y="152400"/>
            <a:ext cx="8291513" cy="1371600"/>
          </a:xfrm>
        </p:spPr>
        <p:txBody>
          <a:bodyPr anchor="t"/>
          <a:lstStyle/>
          <a:p>
            <a:pPr>
              <a:defRPr/>
            </a:pPr>
            <a:r>
              <a:rPr lang="de-DE" dirty="0"/>
              <a:t>Input </a:t>
            </a:r>
            <a:r>
              <a:rPr lang="de-DE" dirty="0" err="1"/>
              <a:t>information</a:t>
            </a:r>
            <a:r>
              <a:rPr lang="de-DE" dirty="0"/>
              <a:t> </a:t>
            </a:r>
            <a:r>
              <a:rPr lang="de-DE" dirty="0" err="1"/>
              <a:t>needed</a:t>
            </a:r>
            <a:r>
              <a:rPr lang="de-DE" dirty="0"/>
              <a:t> </a:t>
            </a:r>
            <a:r>
              <a:rPr lang="de-DE" dirty="0" err="1"/>
              <a:t>for</a:t>
            </a:r>
            <a:r>
              <a:rPr lang="de-DE" dirty="0"/>
              <a:t> HRA</a:t>
            </a:r>
          </a:p>
        </p:txBody>
      </p:sp>
      <p:sp>
        <p:nvSpPr>
          <p:cNvPr id="11267" name="Inhaltsplatzhalter 2">
            <a:extLst>
              <a:ext uri="{FF2B5EF4-FFF2-40B4-BE49-F238E27FC236}">
                <a16:creationId xmlns:a16="http://schemas.microsoft.com/office/drawing/2014/main" id="{330B0EEF-C4F1-9C63-10A0-BAB549701D61}"/>
              </a:ext>
            </a:extLst>
          </p:cNvPr>
          <p:cNvSpPr>
            <a:spLocks noGrp="1"/>
          </p:cNvSpPr>
          <p:nvPr>
            <p:ph idx="1"/>
          </p:nvPr>
        </p:nvSpPr>
        <p:spPr>
          <a:xfrm>
            <a:off x="1981200" y="1752601"/>
            <a:ext cx="5194300" cy="4373563"/>
          </a:xfrm>
        </p:spPr>
        <p:txBody>
          <a:bodyPr/>
          <a:lstStyle/>
          <a:p>
            <a:pPr>
              <a:spcBef>
                <a:spcPts val="1800"/>
              </a:spcBef>
              <a:buFont typeface="Arial" panose="020B0604020202020204" pitchFamily="34" charset="0"/>
              <a:buChar char="•"/>
            </a:pPr>
            <a:r>
              <a:rPr lang="en-US" altLang="de-DE">
                <a:solidFill>
                  <a:srgbClr val="FF0000"/>
                </a:solidFill>
              </a:rPr>
              <a:t>Current exposure  level (or exposure distribution in the population) (C)</a:t>
            </a:r>
          </a:p>
          <a:p>
            <a:pPr>
              <a:spcBef>
                <a:spcPts val="1800"/>
              </a:spcBef>
              <a:buFont typeface="Arial" panose="020B0604020202020204" pitchFamily="34" charset="0"/>
              <a:buChar char="•"/>
            </a:pPr>
            <a:r>
              <a:rPr lang="en-US" altLang="de-DE"/>
              <a:t>Reference exposure level (counterfactual) (C</a:t>
            </a:r>
            <a:r>
              <a:rPr lang="en-US" altLang="de-DE" baseline="-25000"/>
              <a:t>0</a:t>
            </a:r>
            <a:r>
              <a:rPr lang="en-US" altLang="de-DE"/>
              <a:t>)</a:t>
            </a:r>
          </a:p>
          <a:p>
            <a:pPr>
              <a:spcBef>
                <a:spcPts val="1800"/>
              </a:spcBef>
              <a:buFont typeface="Arial" panose="020B0604020202020204" pitchFamily="34" charset="0"/>
              <a:buChar char="•"/>
            </a:pPr>
            <a:r>
              <a:rPr lang="en-US" altLang="de-DE">
                <a:solidFill>
                  <a:srgbClr val="0070C0"/>
                </a:solidFill>
              </a:rPr>
              <a:t>Concentration-response function (RR)</a:t>
            </a:r>
          </a:p>
          <a:p>
            <a:pPr>
              <a:spcBef>
                <a:spcPts val="1800"/>
              </a:spcBef>
              <a:buFont typeface="Arial" panose="020B0604020202020204" pitchFamily="34" charset="0"/>
              <a:buChar char="•"/>
            </a:pPr>
            <a:r>
              <a:rPr lang="en-US" altLang="de-DE">
                <a:solidFill>
                  <a:srgbClr val="FF0000"/>
                </a:solidFill>
              </a:rPr>
              <a:t>Background incidence of health outcome (I)</a:t>
            </a:r>
          </a:p>
          <a:p>
            <a:pPr>
              <a:spcBef>
                <a:spcPts val="1800"/>
              </a:spcBef>
              <a:buFont typeface="Arial" panose="020B0604020202020204" pitchFamily="34" charset="0"/>
              <a:buChar char="•"/>
            </a:pPr>
            <a:r>
              <a:rPr lang="en-US" altLang="de-DE">
                <a:solidFill>
                  <a:srgbClr val="FF0000"/>
                </a:solidFill>
              </a:rPr>
              <a:t>Size of target population </a:t>
            </a:r>
          </a:p>
          <a:p>
            <a:pPr>
              <a:spcBef>
                <a:spcPts val="1800"/>
              </a:spcBef>
              <a:buFont typeface="Arial" panose="020B0604020202020204" pitchFamily="34" charset="0"/>
              <a:buChar char="•"/>
            </a:pPr>
            <a:endParaRPr lang="en-US" altLang="de-DE"/>
          </a:p>
        </p:txBody>
      </p:sp>
      <p:sp>
        <p:nvSpPr>
          <p:cNvPr id="11268" name="Fußzeilenplatzhalter 3">
            <a:extLst>
              <a:ext uri="{FF2B5EF4-FFF2-40B4-BE49-F238E27FC236}">
                <a16:creationId xmlns:a16="http://schemas.microsoft.com/office/drawing/2014/main" id="{B6830576-E4E0-7F04-A30A-6F52C36EFE3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GB" altLang="de-DE" sz="1000" b="0"/>
              <a:t>Basics of HRA</a:t>
            </a:r>
            <a:endParaRPr lang="en-US" altLang="de-DE" sz="1000" b="0"/>
          </a:p>
        </p:txBody>
      </p:sp>
      <p:sp>
        <p:nvSpPr>
          <p:cNvPr id="11269" name="Foliennummernplatzhalter 4">
            <a:extLst>
              <a:ext uri="{FF2B5EF4-FFF2-40B4-BE49-F238E27FC236}">
                <a16:creationId xmlns:a16="http://schemas.microsoft.com/office/drawing/2014/main" id="{CCE2CBB6-219F-520E-F426-E9307CE67E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fld id="{549DD112-B6B2-430C-907D-9F4CCC65CB0A}" type="slidenum">
              <a:rPr lang="en-US" altLang="de-DE" sz="2400">
                <a:solidFill>
                  <a:schemeClr val="tx2"/>
                </a:solidFill>
              </a:rPr>
              <a:pPr eaLnBrk="1" hangingPunct="1">
                <a:spcBef>
                  <a:spcPct val="0"/>
                </a:spcBef>
                <a:spcAft>
                  <a:spcPct val="0"/>
                </a:spcAft>
                <a:buFontTx/>
                <a:buNone/>
              </a:pPr>
              <a:t>14</a:t>
            </a:fld>
            <a:endParaRPr lang="en-US" altLang="de-DE" sz="2400">
              <a:solidFill>
                <a:schemeClr val="tx2"/>
              </a:solidFill>
            </a:endParaRPr>
          </a:p>
        </p:txBody>
      </p:sp>
      <p:sp>
        <p:nvSpPr>
          <p:cNvPr id="6" name="Geschweifte Klammer rechts 5">
            <a:extLst>
              <a:ext uri="{FF2B5EF4-FFF2-40B4-BE49-F238E27FC236}">
                <a16:creationId xmlns:a16="http://schemas.microsoft.com/office/drawing/2014/main" id="{67CBF222-99AF-F069-54CE-D18ADC3449A6}"/>
              </a:ext>
            </a:extLst>
          </p:cNvPr>
          <p:cNvSpPr/>
          <p:nvPr/>
        </p:nvSpPr>
        <p:spPr>
          <a:xfrm>
            <a:off x="7319963" y="1844676"/>
            <a:ext cx="431800" cy="201612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defRPr/>
            </a:pPr>
            <a:endParaRPr lang="de-DE"/>
          </a:p>
        </p:txBody>
      </p:sp>
      <p:sp>
        <p:nvSpPr>
          <p:cNvPr id="11271" name="Textfeld 6">
            <a:extLst>
              <a:ext uri="{FF2B5EF4-FFF2-40B4-BE49-F238E27FC236}">
                <a16:creationId xmlns:a16="http://schemas.microsoft.com/office/drawing/2014/main" id="{E7E5D29B-4CED-9D58-D030-3163380ECDE1}"/>
              </a:ext>
            </a:extLst>
          </p:cNvPr>
          <p:cNvSpPr txBox="1">
            <a:spLocks noChangeArrowheads="1"/>
          </p:cNvSpPr>
          <p:nvPr/>
        </p:nvSpPr>
        <p:spPr bwMode="auto">
          <a:xfrm>
            <a:off x="7896226" y="2273300"/>
            <a:ext cx="248602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PAF</a:t>
            </a:r>
          </a:p>
          <a:p>
            <a:pPr algn="ctr" eaLnBrk="1" hangingPunct="1">
              <a:spcBef>
                <a:spcPct val="0"/>
              </a:spcBef>
              <a:spcAft>
                <a:spcPct val="0"/>
              </a:spcAft>
              <a:buFontTx/>
              <a:buNone/>
            </a:pPr>
            <a:r>
              <a:rPr lang="en-US" altLang="de-DE" sz="1800" b="0"/>
              <a:t>Fraction of health effects attributed to the exposure</a:t>
            </a:r>
          </a:p>
        </p:txBody>
      </p:sp>
      <p:sp>
        <p:nvSpPr>
          <p:cNvPr id="11272" name="Textfeld 8">
            <a:extLst>
              <a:ext uri="{FF2B5EF4-FFF2-40B4-BE49-F238E27FC236}">
                <a16:creationId xmlns:a16="http://schemas.microsoft.com/office/drawing/2014/main" id="{DE3171CC-2479-AE6C-1242-DBD972375AA5}"/>
              </a:ext>
            </a:extLst>
          </p:cNvPr>
          <p:cNvSpPr txBox="1">
            <a:spLocks noChangeArrowheads="1"/>
          </p:cNvSpPr>
          <p:nvPr/>
        </p:nvSpPr>
        <p:spPr bwMode="auto">
          <a:xfrm>
            <a:off x="7896226" y="3989389"/>
            <a:ext cx="2486025" cy="922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PAR</a:t>
            </a:r>
          </a:p>
          <a:p>
            <a:pPr algn="ctr" eaLnBrk="1" hangingPunct="1">
              <a:spcBef>
                <a:spcPct val="0"/>
              </a:spcBef>
              <a:spcAft>
                <a:spcPct val="0"/>
              </a:spcAft>
              <a:buFontTx/>
              <a:buNone/>
            </a:pPr>
            <a:r>
              <a:rPr lang="en-US" altLang="de-DE" sz="1800" b="0"/>
              <a:t>Incidence attributed to the exposure</a:t>
            </a:r>
          </a:p>
        </p:txBody>
      </p:sp>
      <p:cxnSp>
        <p:nvCxnSpPr>
          <p:cNvPr id="13" name="Gerade Verbindung mit Pfeil 12">
            <a:extLst>
              <a:ext uri="{FF2B5EF4-FFF2-40B4-BE49-F238E27FC236}">
                <a16:creationId xmlns:a16="http://schemas.microsoft.com/office/drawing/2014/main" id="{44BE79A9-9FF1-E5C5-294D-404486E06258}"/>
              </a:ext>
            </a:extLst>
          </p:cNvPr>
          <p:cNvCxnSpPr/>
          <p:nvPr/>
        </p:nvCxnSpPr>
        <p:spPr>
          <a:xfrm>
            <a:off x="9139238" y="3551239"/>
            <a:ext cx="0" cy="433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398DC483-C37A-504A-F40A-B9269F13ACBB}"/>
              </a:ext>
            </a:extLst>
          </p:cNvPr>
          <p:cNvCxnSpPr/>
          <p:nvPr/>
        </p:nvCxnSpPr>
        <p:spPr>
          <a:xfrm>
            <a:off x="7175501" y="4467225"/>
            <a:ext cx="57626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9825C86A-E597-2418-AA54-7BC8FA7A34E2}"/>
              </a:ext>
            </a:extLst>
          </p:cNvPr>
          <p:cNvCxnSpPr/>
          <p:nvPr/>
        </p:nvCxnSpPr>
        <p:spPr>
          <a:xfrm>
            <a:off x="9170988" y="4911725"/>
            <a:ext cx="0" cy="43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9FB4B893-7C81-7466-399E-C20D589D5339}"/>
              </a:ext>
            </a:extLst>
          </p:cNvPr>
          <p:cNvCxnSpPr/>
          <p:nvPr/>
        </p:nvCxnSpPr>
        <p:spPr>
          <a:xfrm>
            <a:off x="7175501" y="5343526"/>
            <a:ext cx="576263" cy="479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277" name="Textfeld 19">
            <a:extLst>
              <a:ext uri="{FF2B5EF4-FFF2-40B4-BE49-F238E27FC236}">
                <a16:creationId xmlns:a16="http://schemas.microsoft.com/office/drawing/2014/main" id="{70982735-39B4-A207-3F12-4EA79851AC5A}"/>
              </a:ext>
            </a:extLst>
          </p:cNvPr>
          <p:cNvSpPr txBox="1">
            <a:spLocks noChangeArrowheads="1"/>
          </p:cNvSpPr>
          <p:nvPr/>
        </p:nvSpPr>
        <p:spPr bwMode="auto">
          <a:xfrm>
            <a:off x="7927976" y="5360989"/>
            <a:ext cx="24860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N+</a:t>
            </a:r>
          </a:p>
          <a:p>
            <a:pPr algn="ctr" eaLnBrk="1" hangingPunct="1">
              <a:spcBef>
                <a:spcPct val="0"/>
              </a:spcBef>
              <a:spcAft>
                <a:spcPct val="0"/>
              </a:spcAft>
              <a:buFontTx/>
              <a:buNone/>
            </a:pPr>
            <a:r>
              <a:rPr lang="en-US" altLang="de-DE" sz="1800" b="0"/>
              <a:t>Number of attributable cases</a:t>
            </a:r>
          </a:p>
        </p:txBody>
      </p:sp>
      <p:sp>
        <p:nvSpPr>
          <p:cNvPr id="3" name="Abgerundetes Rechteck 2">
            <a:extLst>
              <a:ext uri="{FF2B5EF4-FFF2-40B4-BE49-F238E27FC236}">
                <a16:creationId xmlns:a16="http://schemas.microsoft.com/office/drawing/2014/main" id="{647B999B-72C3-80E9-110D-681BD08F6DF8}"/>
              </a:ext>
            </a:extLst>
          </p:cNvPr>
          <p:cNvSpPr/>
          <p:nvPr/>
        </p:nvSpPr>
        <p:spPr>
          <a:xfrm>
            <a:off x="1774826" y="1628775"/>
            <a:ext cx="8639175" cy="196214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C9D49-4D88-BE2E-54A9-D304F184BED5}"/>
              </a:ext>
            </a:extLst>
          </p:cNvPr>
          <p:cNvSpPr>
            <a:spLocks noGrp="1"/>
          </p:cNvSpPr>
          <p:nvPr>
            <p:ph type="title"/>
          </p:nvPr>
        </p:nvSpPr>
        <p:spPr>
          <a:xfrm>
            <a:off x="406401" y="152400"/>
            <a:ext cx="10010776" cy="1371600"/>
          </a:xfrm>
        </p:spPr>
        <p:txBody>
          <a:bodyPr>
            <a:normAutofit/>
          </a:bodyPr>
          <a:lstStyle/>
          <a:p>
            <a:pPr>
              <a:defRPr/>
            </a:pPr>
            <a:r>
              <a:rPr lang="en-GB" b="1" dirty="0"/>
              <a:t>Minimum AQ data requirements for </a:t>
            </a:r>
            <a:r>
              <a:rPr lang="en-GB" b="1" dirty="0" err="1"/>
              <a:t>AirQ</a:t>
            </a:r>
            <a:r>
              <a:rPr lang="en-GB" b="1" dirty="0"/>
              <a:t>+ analysis</a:t>
            </a:r>
            <a:br>
              <a:rPr lang="de-DE" b="1" dirty="0"/>
            </a:br>
            <a:endParaRPr lang="de-DE" dirty="0"/>
          </a:p>
        </p:txBody>
      </p:sp>
      <p:sp>
        <p:nvSpPr>
          <p:cNvPr id="6" name="Textfeld 5">
            <a:extLst>
              <a:ext uri="{FF2B5EF4-FFF2-40B4-BE49-F238E27FC236}">
                <a16:creationId xmlns:a16="http://schemas.microsoft.com/office/drawing/2014/main" id="{5EE7F9AA-DE05-65E9-EA8D-C81DCBF8E2C3}"/>
              </a:ext>
            </a:extLst>
          </p:cNvPr>
          <p:cNvSpPr txBox="1"/>
          <p:nvPr/>
        </p:nvSpPr>
        <p:spPr>
          <a:xfrm>
            <a:off x="908580" y="1240367"/>
            <a:ext cx="6307137" cy="1754188"/>
          </a:xfrm>
          <a:prstGeom prst="rect">
            <a:avLst/>
          </a:prstGeom>
          <a:noFill/>
        </p:spPr>
        <p:txBody>
          <a:bodyPr wrap="none">
            <a:spAutoFit/>
          </a:bodyPr>
          <a:lstStyle/>
          <a:p>
            <a:pPr algn="l">
              <a:defRPr/>
            </a:pPr>
            <a:r>
              <a:rPr lang="en-GB" b="1" dirty="0">
                <a:latin typeface="Arial" charset="0"/>
              </a:rPr>
              <a:t>Concentration of:</a:t>
            </a:r>
          </a:p>
          <a:p>
            <a:pPr marL="285750" indent="-285750">
              <a:buFont typeface="Arial" panose="020B0604020202020204" pitchFamily="34" charset="0"/>
              <a:buChar char="•"/>
              <a:defRPr/>
            </a:pPr>
            <a:r>
              <a:rPr lang="en-GB" b="1" dirty="0">
                <a:latin typeface="Arial" charset="0"/>
              </a:rPr>
              <a:t>Particulate Matter ≤ 2.5μm (PM2.5),  </a:t>
            </a:r>
            <a:endParaRPr lang="de-DE" b="1" dirty="0">
              <a:latin typeface="Arial" charset="0"/>
            </a:endParaRPr>
          </a:p>
          <a:p>
            <a:pPr marL="285750" indent="-285750">
              <a:buFont typeface="Arial" panose="020B0604020202020204" pitchFamily="34" charset="0"/>
              <a:buChar char="•"/>
              <a:defRPr/>
            </a:pPr>
            <a:r>
              <a:rPr lang="en-GB" dirty="0">
                <a:latin typeface="Arial" charset="0"/>
              </a:rPr>
              <a:t>Particulate Matter ≤ 10μm (PM10) </a:t>
            </a:r>
            <a:r>
              <a:rPr lang="en-GB" sz="1200" dirty="0">
                <a:latin typeface="Arial" charset="0"/>
              </a:rPr>
              <a:t>(essential if PM2.5 not available), </a:t>
            </a:r>
            <a:endParaRPr lang="de-DE" sz="1200" dirty="0">
              <a:latin typeface="Arial" charset="0"/>
            </a:endParaRPr>
          </a:p>
          <a:p>
            <a:pPr marL="285750" indent="-285750">
              <a:buFont typeface="Arial" panose="020B0604020202020204" pitchFamily="34" charset="0"/>
              <a:buChar char="•"/>
              <a:defRPr/>
            </a:pPr>
            <a:r>
              <a:rPr lang="en-GB" dirty="0">
                <a:latin typeface="Arial" charset="0"/>
              </a:rPr>
              <a:t>Ozone (O3), </a:t>
            </a:r>
            <a:endParaRPr lang="de-DE" dirty="0">
              <a:latin typeface="Arial" charset="0"/>
            </a:endParaRPr>
          </a:p>
          <a:p>
            <a:pPr marL="285750" indent="-285750">
              <a:buFont typeface="Arial" panose="020B0604020202020204" pitchFamily="34" charset="0"/>
              <a:buChar char="•"/>
              <a:defRPr/>
            </a:pPr>
            <a:r>
              <a:rPr lang="en-GB" dirty="0">
                <a:latin typeface="Arial" charset="0"/>
              </a:rPr>
              <a:t>Nitrogen Dioxide (NO2)</a:t>
            </a:r>
            <a:endParaRPr lang="de-DE" dirty="0">
              <a:latin typeface="Arial" charset="0"/>
            </a:endParaRPr>
          </a:p>
          <a:p>
            <a:pPr algn="l">
              <a:defRPr/>
            </a:pPr>
            <a:endParaRPr lang="de-DE" dirty="0">
              <a:latin typeface="Arial" charset="0"/>
            </a:endParaRPr>
          </a:p>
        </p:txBody>
      </p:sp>
      <p:sp>
        <p:nvSpPr>
          <p:cNvPr id="7" name="Textfeld 6">
            <a:extLst>
              <a:ext uri="{FF2B5EF4-FFF2-40B4-BE49-F238E27FC236}">
                <a16:creationId xmlns:a16="http://schemas.microsoft.com/office/drawing/2014/main" id="{827F3FD2-8224-8C06-EA78-FCA289FB94E8}"/>
              </a:ext>
            </a:extLst>
          </p:cNvPr>
          <p:cNvSpPr txBox="1"/>
          <p:nvPr/>
        </p:nvSpPr>
        <p:spPr>
          <a:xfrm>
            <a:off x="908580" y="2744259"/>
            <a:ext cx="5637212" cy="1200150"/>
          </a:xfrm>
          <a:prstGeom prst="rect">
            <a:avLst/>
          </a:prstGeom>
          <a:noFill/>
        </p:spPr>
        <p:txBody>
          <a:bodyPr wrap="none">
            <a:spAutoFit/>
          </a:bodyPr>
          <a:lstStyle/>
          <a:p>
            <a:pPr algn="l">
              <a:defRPr/>
            </a:pPr>
            <a:r>
              <a:rPr lang="en-US" b="1" dirty="0">
                <a:latin typeface="Arial" charset="0"/>
              </a:rPr>
              <a:t>Monitoring stations:</a:t>
            </a:r>
            <a:endParaRPr lang="en-US" dirty="0">
              <a:latin typeface="Arial" charset="0"/>
            </a:endParaRPr>
          </a:p>
          <a:p>
            <a:pPr marL="285750" indent="-285750">
              <a:buFont typeface="Arial" panose="020B0604020202020204" pitchFamily="34" charset="0"/>
              <a:buChar char="•"/>
              <a:defRPr/>
            </a:pPr>
            <a:r>
              <a:rPr lang="en-US" dirty="0">
                <a:latin typeface="Arial" charset="0"/>
              </a:rPr>
              <a:t>Continuous monitoring, &gt;18h/day, &gt;75% days/year</a:t>
            </a:r>
          </a:p>
          <a:p>
            <a:pPr marL="285750" indent="-285750">
              <a:buFont typeface="Arial" panose="020B0604020202020204" pitchFamily="34" charset="0"/>
              <a:buChar char="•"/>
              <a:defRPr/>
            </a:pPr>
            <a:r>
              <a:rPr lang="en-US" dirty="0">
                <a:latin typeface="Arial" charset="0"/>
              </a:rPr>
              <a:t>Representative of population exposure</a:t>
            </a:r>
          </a:p>
          <a:p>
            <a:pPr marL="285750" indent="-285750">
              <a:buFont typeface="Arial" panose="020B0604020202020204" pitchFamily="34" charset="0"/>
              <a:buChar char="•"/>
              <a:defRPr/>
            </a:pPr>
            <a:r>
              <a:rPr lang="en-US" dirty="0">
                <a:latin typeface="Arial" charset="0"/>
              </a:rPr>
              <a:t>Not affected by local sources </a:t>
            </a:r>
          </a:p>
        </p:txBody>
      </p:sp>
      <p:sp>
        <p:nvSpPr>
          <p:cNvPr id="12295" name="Textfeld 7">
            <a:extLst>
              <a:ext uri="{FF2B5EF4-FFF2-40B4-BE49-F238E27FC236}">
                <a16:creationId xmlns:a16="http://schemas.microsoft.com/office/drawing/2014/main" id="{44475F76-761F-2C20-548D-D964ACAE8C8C}"/>
              </a:ext>
            </a:extLst>
          </p:cNvPr>
          <p:cNvSpPr txBox="1">
            <a:spLocks noChangeArrowheads="1"/>
          </p:cNvSpPr>
          <p:nvPr/>
        </p:nvSpPr>
        <p:spPr bwMode="auto">
          <a:xfrm>
            <a:off x="908580" y="3964518"/>
            <a:ext cx="92641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GB" altLang="de-DE" sz="1800" u="sng" dirty="0"/>
              <a:t>Minimum data</a:t>
            </a:r>
            <a:r>
              <a:rPr lang="en-GB" altLang="de-DE" sz="1800" b="0" dirty="0"/>
              <a:t>:</a:t>
            </a:r>
            <a:endParaRPr lang="de-DE" altLang="de-DE" sz="1800" b="0" dirty="0"/>
          </a:p>
          <a:p>
            <a:pPr eaLnBrk="1" hangingPunct="1">
              <a:spcBef>
                <a:spcPct val="0"/>
              </a:spcBef>
              <a:spcAft>
                <a:spcPct val="0"/>
              </a:spcAft>
              <a:buFontTx/>
              <a:buNone/>
            </a:pPr>
            <a:r>
              <a:rPr lang="en-GB" altLang="de-DE" sz="1800" b="0" dirty="0"/>
              <a:t>- For PM2.5, PM10, NO2: arithmetic mean of daily means (in µg/m³)</a:t>
            </a:r>
            <a:endParaRPr lang="de-DE" altLang="de-DE" sz="1800" b="0" dirty="0"/>
          </a:p>
          <a:p>
            <a:pPr eaLnBrk="1" hangingPunct="1">
              <a:spcBef>
                <a:spcPct val="0"/>
              </a:spcBef>
              <a:spcAft>
                <a:spcPct val="0"/>
              </a:spcAft>
              <a:buFontTx/>
              <a:buNone/>
            </a:pPr>
            <a:r>
              <a:rPr lang="en-GB" altLang="de-DE" sz="1800" b="0" dirty="0"/>
              <a:t>- For O3: SOMO35 – sum of O3 max daily 8-h means over 35 ppb (70 µg/m³) (in µg/m³)</a:t>
            </a:r>
            <a:endParaRPr lang="de-DE" altLang="de-DE" sz="1800" b="0" dirty="0"/>
          </a:p>
        </p:txBody>
      </p:sp>
      <p:sp>
        <p:nvSpPr>
          <p:cNvPr id="12296" name="Textfeld 8">
            <a:extLst>
              <a:ext uri="{FF2B5EF4-FFF2-40B4-BE49-F238E27FC236}">
                <a16:creationId xmlns:a16="http://schemas.microsoft.com/office/drawing/2014/main" id="{36651077-114D-00FB-EC39-18AA9F87DC02}"/>
              </a:ext>
            </a:extLst>
          </p:cNvPr>
          <p:cNvSpPr txBox="1">
            <a:spLocks noChangeArrowheads="1"/>
          </p:cNvSpPr>
          <p:nvPr/>
        </p:nvSpPr>
        <p:spPr bwMode="auto">
          <a:xfrm>
            <a:off x="908580" y="5164668"/>
            <a:ext cx="1022614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GB" altLang="de-DE" sz="1800" u="sng" dirty="0"/>
              <a:t>Additional data</a:t>
            </a:r>
            <a:r>
              <a:rPr lang="en-GB" altLang="de-DE" sz="1800" dirty="0"/>
              <a:t>:</a:t>
            </a:r>
            <a:endParaRPr lang="de-DE" altLang="de-DE" sz="1800" dirty="0"/>
          </a:p>
          <a:p>
            <a:pPr eaLnBrk="1" hangingPunct="1">
              <a:spcBef>
                <a:spcPct val="0"/>
              </a:spcBef>
              <a:spcAft>
                <a:spcPct val="0"/>
              </a:spcAft>
              <a:buFontTx/>
              <a:buNone/>
            </a:pPr>
            <a:r>
              <a:rPr lang="en-GB" altLang="de-DE" sz="1800" b="0" dirty="0"/>
              <a:t>- For PM2.5, PM10, NO2: daily means for each day of the year or frequency distribution of daily means (frequency of days with certain pollution level)</a:t>
            </a:r>
            <a:endParaRPr lang="de-DE" altLang="de-DE" sz="1800" b="0" dirty="0"/>
          </a:p>
          <a:p>
            <a:pPr eaLnBrk="1" hangingPunct="1">
              <a:spcBef>
                <a:spcPct val="0"/>
              </a:spcBef>
              <a:spcAft>
                <a:spcPct val="0"/>
              </a:spcAft>
              <a:buFontTx/>
              <a:buNone/>
            </a:pPr>
            <a:r>
              <a:rPr lang="en-GB" altLang="de-DE" sz="1800" b="0" dirty="0"/>
              <a:t>- For O3: max daily 8-h mean for each day of the year or frequency distribution of daily max 8-h means (frequency of days with certain pollution level)</a:t>
            </a:r>
            <a:endParaRPr lang="de-DE" altLang="de-DE" sz="1800" b="0" dirty="0"/>
          </a:p>
          <a:p>
            <a:pPr eaLnBrk="1" hangingPunct="1">
              <a:spcBef>
                <a:spcPct val="0"/>
              </a:spcBef>
              <a:spcAft>
                <a:spcPct val="0"/>
              </a:spcAft>
              <a:buFontTx/>
              <a:buNone/>
            </a:pPr>
            <a:endParaRPr lang="de-DE" altLang="de-DE" sz="1800" b="0" dirty="0"/>
          </a:p>
        </p:txBody>
      </p:sp>
      <p:pic>
        <p:nvPicPr>
          <p:cNvPr id="12297" name="Picture 3" descr="D:\Tirana 2010_05_26\IMG_0094.JPG">
            <a:extLst>
              <a:ext uri="{FF2B5EF4-FFF2-40B4-BE49-F238E27FC236}">
                <a16:creationId xmlns:a16="http://schemas.microsoft.com/office/drawing/2014/main" id="{763B44AA-24C0-A4E2-0B15-FB61FFCA9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364" y="1220788"/>
            <a:ext cx="2097088" cy="27955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EB930E-87DF-723B-67D8-7C5FAE4A8925}"/>
              </a:ext>
            </a:extLst>
          </p:cNvPr>
          <p:cNvSpPr>
            <a:spLocks noGrp="1"/>
          </p:cNvSpPr>
          <p:nvPr>
            <p:ph idx="1"/>
          </p:nvPr>
        </p:nvSpPr>
        <p:spPr>
          <a:xfrm>
            <a:off x="1392992" y="1669227"/>
            <a:ext cx="8291513" cy="4373563"/>
          </a:xfrm>
        </p:spPr>
        <p:txBody>
          <a:bodyPr/>
          <a:lstStyle/>
          <a:p>
            <a:pPr>
              <a:buFont typeface="Arial" charset="0"/>
              <a:buNone/>
              <a:defRPr/>
            </a:pPr>
            <a:r>
              <a:rPr lang="en-US" sz="1800" b="1" dirty="0"/>
              <a:t>Options for burden analysis:</a:t>
            </a:r>
          </a:p>
          <a:p>
            <a:pPr marL="285750" indent="-285750">
              <a:spcBef>
                <a:spcPts val="600"/>
              </a:spcBef>
              <a:spcAft>
                <a:spcPts val="0"/>
              </a:spcAft>
              <a:buFont typeface="Arial" panose="020B0604020202020204" pitchFamily="34" charset="0"/>
              <a:buChar char="•"/>
              <a:defRPr/>
            </a:pPr>
            <a:r>
              <a:rPr lang="en-US" sz="1600" dirty="0">
                <a:cs typeface="+mn-cs"/>
              </a:rPr>
              <a:t>The lowest observed concentration</a:t>
            </a:r>
          </a:p>
          <a:p>
            <a:pPr marL="285750" indent="-285750">
              <a:spcBef>
                <a:spcPts val="600"/>
              </a:spcBef>
              <a:spcAft>
                <a:spcPts val="0"/>
              </a:spcAft>
              <a:buFont typeface="Arial" panose="020B0604020202020204" pitchFamily="34" charset="0"/>
              <a:buChar char="•"/>
              <a:defRPr/>
            </a:pPr>
            <a:r>
              <a:rPr lang="en-US" sz="1600" dirty="0"/>
              <a:t>Natural background level</a:t>
            </a:r>
          </a:p>
          <a:p>
            <a:pPr marL="285750" indent="-285750">
              <a:spcBef>
                <a:spcPts val="600"/>
              </a:spcBef>
              <a:spcAft>
                <a:spcPts val="0"/>
              </a:spcAft>
              <a:buFont typeface="Arial" panose="020B0604020202020204" pitchFamily="34" charset="0"/>
              <a:buChar char="•"/>
              <a:defRPr/>
            </a:pPr>
            <a:r>
              <a:rPr lang="en-US" sz="1600" dirty="0"/>
              <a:t>WHO guideline levels</a:t>
            </a:r>
          </a:p>
          <a:p>
            <a:pPr>
              <a:defRPr/>
            </a:pPr>
            <a:endParaRPr lang="en-US" dirty="0"/>
          </a:p>
          <a:p>
            <a:pPr>
              <a:defRPr/>
            </a:pPr>
            <a:r>
              <a:rPr lang="en-US" sz="1800" b="1" dirty="0"/>
              <a:t>Options for impact analysis:</a:t>
            </a:r>
          </a:p>
          <a:p>
            <a:pPr>
              <a:defRPr/>
            </a:pPr>
            <a:r>
              <a:rPr lang="en-US" sz="1600" dirty="0"/>
              <a:t>Concentration under various pollution reduction scenarios</a:t>
            </a:r>
          </a:p>
          <a:p>
            <a:pPr lvl="1">
              <a:defRPr/>
            </a:pPr>
            <a:r>
              <a:rPr lang="en-US" sz="1600" dirty="0"/>
              <a:t>Elimination of a particular source of pollution; </a:t>
            </a:r>
          </a:p>
          <a:p>
            <a:pPr lvl="1">
              <a:defRPr/>
            </a:pPr>
            <a:r>
              <a:rPr lang="en-US" sz="1600" dirty="0"/>
              <a:t>Reduction of pollution emissions;</a:t>
            </a:r>
          </a:p>
          <a:p>
            <a:pPr lvl="1">
              <a:defRPr/>
            </a:pPr>
            <a:r>
              <a:rPr lang="en-US" sz="1600" dirty="0"/>
              <a:t>Achievement of certain legally binding concentration limits / norms.</a:t>
            </a:r>
          </a:p>
          <a:p>
            <a:pPr>
              <a:buFont typeface="Arial" charset="0"/>
              <a:buNone/>
              <a:defRPr/>
            </a:pPr>
            <a:endParaRPr lang="en-US" dirty="0"/>
          </a:p>
        </p:txBody>
      </p:sp>
      <p:sp>
        <p:nvSpPr>
          <p:cNvPr id="2" name="Titel 1">
            <a:extLst>
              <a:ext uri="{FF2B5EF4-FFF2-40B4-BE49-F238E27FC236}">
                <a16:creationId xmlns:a16="http://schemas.microsoft.com/office/drawing/2014/main" id="{5385D45A-0D19-E9FA-4886-D1BEB0C2D221}"/>
              </a:ext>
            </a:extLst>
          </p:cNvPr>
          <p:cNvSpPr>
            <a:spLocks noGrp="1"/>
          </p:cNvSpPr>
          <p:nvPr>
            <p:ph type="title"/>
          </p:nvPr>
        </p:nvSpPr>
        <p:spPr>
          <a:xfrm>
            <a:off x="528812" y="557213"/>
            <a:ext cx="10168565" cy="519937"/>
          </a:xfrm>
        </p:spPr>
        <p:txBody>
          <a:bodyPr anchor="t"/>
          <a:lstStyle/>
          <a:p>
            <a:pPr>
              <a:defRPr/>
            </a:pPr>
            <a:r>
              <a:rPr lang="fr-FR" dirty="0"/>
              <a:t>Reference </a:t>
            </a:r>
            <a:r>
              <a:rPr lang="en-US" dirty="0"/>
              <a:t>exposure</a:t>
            </a:r>
            <a:r>
              <a:rPr lang="fr-FR" dirty="0"/>
              <a:t> </a:t>
            </a:r>
            <a:r>
              <a:rPr lang="en-US" dirty="0"/>
              <a:t>level</a:t>
            </a:r>
            <a:r>
              <a:rPr lang="fr-FR" dirty="0"/>
              <a:t> (</a:t>
            </a:r>
            <a:r>
              <a:rPr lang="en-US" dirty="0"/>
              <a:t>counterfactual</a:t>
            </a:r>
            <a:r>
              <a:rPr lang="fr-FR" dirty="0"/>
              <a:t> concentration)</a:t>
            </a:r>
          </a:p>
        </p:txBody>
      </p:sp>
      <p:cxnSp>
        <p:nvCxnSpPr>
          <p:cNvPr id="7" name="Gerade Verbindung 6">
            <a:extLst>
              <a:ext uri="{FF2B5EF4-FFF2-40B4-BE49-F238E27FC236}">
                <a16:creationId xmlns:a16="http://schemas.microsoft.com/office/drawing/2014/main" id="{9C6D6FEF-96F5-F51C-0D8F-EB1BFEBABB79}"/>
              </a:ext>
            </a:extLst>
          </p:cNvPr>
          <p:cNvCxnSpPr/>
          <p:nvPr/>
        </p:nvCxnSpPr>
        <p:spPr>
          <a:xfrm>
            <a:off x="7319963" y="3357563"/>
            <a:ext cx="300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771E1EA6-5E4F-2669-42EE-9E2E082D2404}"/>
              </a:ext>
            </a:extLst>
          </p:cNvPr>
          <p:cNvCxnSpPr/>
          <p:nvPr/>
        </p:nvCxnSpPr>
        <p:spPr>
          <a:xfrm flipV="1">
            <a:off x="7319963" y="1628775"/>
            <a:ext cx="0" cy="1728788"/>
          </a:xfrm>
          <a:prstGeom prst="line">
            <a:avLst/>
          </a:prstGeom>
        </p:spPr>
        <p:style>
          <a:lnRef idx="1">
            <a:schemeClr val="accent1"/>
          </a:lnRef>
          <a:fillRef idx="0">
            <a:schemeClr val="accent1"/>
          </a:fillRef>
          <a:effectRef idx="0">
            <a:schemeClr val="accent1"/>
          </a:effectRef>
          <a:fontRef idx="minor">
            <a:schemeClr val="tx1"/>
          </a:fontRef>
        </p:style>
      </p:cxnSp>
      <p:sp>
        <p:nvSpPr>
          <p:cNvPr id="13320" name="Textfeld 12">
            <a:extLst>
              <a:ext uri="{FF2B5EF4-FFF2-40B4-BE49-F238E27FC236}">
                <a16:creationId xmlns:a16="http://schemas.microsoft.com/office/drawing/2014/main" id="{ED11FA63-5934-2A44-1D9D-A14CD74565CD}"/>
              </a:ext>
            </a:extLst>
          </p:cNvPr>
          <p:cNvSpPr txBox="1">
            <a:spLocks noChangeArrowheads="1"/>
          </p:cNvSpPr>
          <p:nvPr/>
        </p:nvSpPr>
        <p:spPr bwMode="auto">
          <a:xfrm>
            <a:off x="6780213" y="1773238"/>
            <a:ext cx="544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a:t>risk</a:t>
            </a:r>
          </a:p>
        </p:txBody>
      </p:sp>
      <p:sp>
        <p:nvSpPr>
          <p:cNvPr id="13321" name="Textfeld 13">
            <a:extLst>
              <a:ext uri="{FF2B5EF4-FFF2-40B4-BE49-F238E27FC236}">
                <a16:creationId xmlns:a16="http://schemas.microsoft.com/office/drawing/2014/main" id="{8729E8B7-6A20-8539-326B-D86F8BBDF923}"/>
              </a:ext>
            </a:extLst>
          </p:cNvPr>
          <p:cNvSpPr txBox="1">
            <a:spLocks noChangeArrowheads="1"/>
          </p:cNvSpPr>
          <p:nvPr/>
        </p:nvSpPr>
        <p:spPr bwMode="auto">
          <a:xfrm>
            <a:off x="8753475" y="346075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b="0"/>
              <a:t>concentration</a:t>
            </a:r>
          </a:p>
        </p:txBody>
      </p:sp>
      <p:cxnSp>
        <p:nvCxnSpPr>
          <p:cNvPr id="19" name="Gerade Verbindung 18">
            <a:extLst>
              <a:ext uri="{FF2B5EF4-FFF2-40B4-BE49-F238E27FC236}">
                <a16:creationId xmlns:a16="http://schemas.microsoft.com/office/drawing/2014/main" id="{D7973098-460E-BC02-DCF8-56C937547D88}"/>
              </a:ext>
            </a:extLst>
          </p:cNvPr>
          <p:cNvCxnSpPr/>
          <p:nvPr/>
        </p:nvCxnSpPr>
        <p:spPr>
          <a:xfrm flipV="1">
            <a:off x="7491413" y="1978026"/>
            <a:ext cx="2660650" cy="1255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E06BB1AA-30CC-3414-36AC-0A48A42AAAE5}"/>
              </a:ext>
            </a:extLst>
          </p:cNvPr>
          <p:cNvCxnSpPr/>
          <p:nvPr/>
        </p:nvCxnSpPr>
        <p:spPr>
          <a:xfrm flipH="1">
            <a:off x="8040689" y="2141539"/>
            <a:ext cx="1150937" cy="5667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324" name="Textfeld 23">
            <a:extLst>
              <a:ext uri="{FF2B5EF4-FFF2-40B4-BE49-F238E27FC236}">
                <a16:creationId xmlns:a16="http://schemas.microsoft.com/office/drawing/2014/main" id="{A7924799-047F-DEDF-23C5-F697B4A3C115}"/>
              </a:ext>
            </a:extLst>
          </p:cNvPr>
          <p:cNvSpPr txBox="1">
            <a:spLocks noChangeArrowheads="1"/>
          </p:cNvSpPr>
          <p:nvPr/>
        </p:nvSpPr>
        <p:spPr bwMode="auto">
          <a:xfrm>
            <a:off x="7748588" y="3373438"/>
            <a:ext cx="436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a:t>C</a:t>
            </a:r>
            <a:r>
              <a:rPr lang="de-DE" altLang="de-DE" sz="1800" b="0" baseline="-25000"/>
              <a:t>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D0296-169D-B084-E4BC-195739065033}"/>
              </a:ext>
            </a:extLst>
          </p:cNvPr>
          <p:cNvSpPr>
            <a:spLocks noGrp="1"/>
          </p:cNvSpPr>
          <p:nvPr>
            <p:ph type="title"/>
          </p:nvPr>
        </p:nvSpPr>
        <p:spPr>
          <a:xfrm>
            <a:off x="1981201" y="152400"/>
            <a:ext cx="8291513" cy="1371600"/>
          </a:xfrm>
        </p:spPr>
        <p:txBody>
          <a:bodyPr anchor="t"/>
          <a:lstStyle/>
          <a:p>
            <a:pPr>
              <a:defRPr/>
            </a:pPr>
            <a:r>
              <a:rPr lang="de-DE" dirty="0"/>
              <a:t>Input </a:t>
            </a:r>
            <a:r>
              <a:rPr lang="de-DE" dirty="0" err="1"/>
              <a:t>information</a:t>
            </a:r>
            <a:r>
              <a:rPr lang="de-DE" dirty="0"/>
              <a:t> </a:t>
            </a:r>
            <a:r>
              <a:rPr lang="de-DE" dirty="0" err="1"/>
              <a:t>needed</a:t>
            </a:r>
            <a:r>
              <a:rPr lang="de-DE" dirty="0"/>
              <a:t> </a:t>
            </a:r>
            <a:r>
              <a:rPr lang="de-DE" dirty="0" err="1"/>
              <a:t>for</a:t>
            </a:r>
            <a:r>
              <a:rPr lang="de-DE" dirty="0"/>
              <a:t> HRA</a:t>
            </a:r>
          </a:p>
        </p:txBody>
      </p:sp>
      <p:sp>
        <p:nvSpPr>
          <p:cNvPr id="22531" name="Inhaltsplatzhalter 2">
            <a:extLst>
              <a:ext uri="{FF2B5EF4-FFF2-40B4-BE49-F238E27FC236}">
                <a16:creationId xmlns:a16="http://schemas.microsoft.com/office/drawing/2014/main" id="{F9B63DE6-F684-42C9-9AD1-DE29FD9A004C}"/>
              </a:ext>
            </a:extLst>
          </p:cNvPr>
          <p:cNvSpPr>
            <a:spLocks noGrp="1"/>
          </p:cNvSpPr>
          <p:nvPr>
            <p:ph idx="1"/>
          </p:nvPr>
        </p:nvSpPr>
        <p:spPr>
          <a:xfrm>
            <a:off x="1981200" y="1752601"/>
            <a:ext cx="5194300" cy="4373563"/>
          </a:xfrm>
        </p:spPr>
        <p:txBody>
          <a:bodyPr/>
          <a:lstStyle/>
          <a:p>
            <a:pPr>
              <a:spcBef>
                <a:spcPts val="1800"/>
              </a:spcBef>
              <a:buFont typeface="Arial" panose="020B0604020202020204" pitchFamily="34" charset="0"/>
              <a:buChar char="•"/>
            </a:pPr>
            <a:r>
              <a:rPr lang="en-US" altLang="de-DE">
                <a:solidFill>
                  <a:srgbClr val="FF0000"/>
                </a:solidFill>
              </a:rPr>
              <a:t>Current exposure  level (or exposure distribution in the population) (C)</a:t>
            </a:r>
          </a:p>
          <a:p>
            <a:pPr>
              <a:spcBef>
                <a:spcPts val="1800"/>
              </a:spcBef>
              <a:buFont typeface="Arial" panose="020B0604020202020204" pitchFamily="34" charset="0"/>
              <a:buChar char="•"/>
            </a:pPr>
            <a:r>
              <a:rPr lang="en-US" altLang="de-DE"/>
              <a:t>Reference exposure level (counterfactual) (C</a:t>
            </a:r>
            <a:r>
              <a:rPr lang="en-US" altLang="de-DE" baseline="-25000"/>
              <a:t>0</a:t>
            </a:r>
            <a:r>
              <a:rPr lang="en-US" altLang="de-DE"/>
              <a:t>)</a:t>
            </a:r>
          </a:p>
          <a:p>
            <a:pPr>
              <a:spcBef>
                <a:spcPts val="1800"/>
              </a:spcBef>
              <a:buFont typeface="Arial" panose="020B0604020202020204" pitchFamily="34" charset="0"/>
              <a:buChar char="•"/>
            </a:pPr>
            <a:r>
              <a:rPr lang="en-US" altLang="de-DE">
                <a:solidFill>
                  <a:srgbClr val="0070C0"/>
                </a:solidFill>
              </a:rPr>
              <a:t>Concentration-response function (RR)</a:t>
            </a:r>
          </a:p>
          <a:p>
            <a:pPr>
              <a:spcBef>
                <a:spcPts val="1800"/>
              </a:spcBef>
              <a:buFont typeface="Arial" panose="020B0604020202020204" pitchFamily="34" charset="0"/>
              <a:buChar char="•"/>
            </a:pPr>
            <a:r>
              <a:rPr lang="en-US" altLang="de-DE">
                <a:solidFill>
                  <a:srgbClr val="FF0000"/>
                </a:solidFill>
              </a:rPr>
              <a:t>Background incidence of health outcome (I)</a:t>
            </a:r>
          </a:p>
          <a:p>
            <a:pPr>
              <a:spcBef>
                <a:spcPts val="1800"/>
              </a:spcBef>
              <a:buFont typeface="Arial" panose="020B0604020202020204" pitchFamily="34" charset="0"/>
              <a:buChar char="•"/>
            </a:pPr>
            <a:r>
              <a:rPr lang="en-US" altLang="de-DE">
                <a:solidFill>
                  <a:srgbClr val="FF0000"/>
                </a:solidFill>
              </a:rPr>
              <a:t>Size of target population </a:t>
            </a:r>
          </a:p>
          <a:p>
            <a:pPr>
              <a:spcBef>
                <a:spcPts val="1800"/>
              </a:spcBef>
              <a:buFont typeface="Arial" panose="020B0604020202020204" pitchFamily="34" charset="0"/>
              <a:buChar char="•"/>
            </a:pPr>
            <a:endParaRPr lang="en-US" altLang="de-DE"/>
          </a:p>
        </p:txBody>
      </p:sp>
      <p:sp>
        <p:nvSpPr>
          <p:cNvPr id="22532" name="Fußzeilenplatzhalter 3">
            <a:extLst>
              <a:ext uri="{FF2B5EF4-FFF2-40B4-BE49-F238E27FC236}">
                <a16:creationId xmlns:a16="http://schemas.microsoft.com/office/drawing/2014/main" id="{9226DBB4-FABF-CCBC-862D-5F4F04DC766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GB" altLang="de-DE" sz="1000" b="0"/>
              <a:t>Basics of HRA</a:t>
            </a:r>
            <a:endParaRPr lang="en-US" altLang="de-DE" sz="1000" b="0"/>
          </a:p>
        </p:txBody>
      </p:sp>
      <p:sp>
        <p:nvSpPr>
          <p:cNvPr id="22533" name="Foliennummernplatzhalter 4">
            <a:extLst>
              <a:ext uri="{FF2B5EF4-FFF2-40B4-BE49-F238E27FC236}">
                <a16:creationId xmlns:a16="http://schemas.microsoft.com/office/drawing/2014/main" id="{EE69845A-A197-F1A4-126F-45C2FF537A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fld id="{F1671C5E-965F-4CF1-B4C8-43390D0F853A}" type="slidenum">
              <a:rPr lang="en-US" altLang="de-DE" sz="2400">
                <a:solidFill>
                  <a:schemeClr val="tx2"/>
                </a:solidFill>
              </a:rPr>
              <a:pPr eaLnBrk="1" hangingPunct="1">
                <a:spcBef>
                  <a:spcPct val="0"/>
                </a:spcBef>
                <a:spcAft>
                  <a:spcPct val="0"/>
                </a:spcAft>
                <a:buFontTx/>
                <a:buNone/>
              </a:pPr>
              <a:t>17</a:t>
            </a:fld>
            <a:endParaRPr lang="en-US" altLang="de-DE" sz="2400">
              <a:solidFill>
                <a:schemeClr val="tx2"/>
              </a:solidFill>
            </a:endParaRPr>
          </a:p>
        </p:txBody>
      </p:sp>
      <p:sp>
        <p:nvSpPr>
          <p:cNvPr id="6" name="Geschweifte Klammer rechts 5">
            <a:extLst>
              <a:ext uri="{FF2B5EF4-FFF2-40B4-BE49-F238E27FC236}">
                <a16:creationId xmlns:a16="http://schemas.microsoft.com/office/drawing/2014/main" id="{7B3AD85C-88F6-CBA2-1BA7-25BF58705943}"/>
              </a:ext>
            </a:extLst>
          </p:cNvPr>
          <p:cNvSpPr/>
          <p:nvPr/>
        </p:nvSpPr>
        <p:spPr>
          <a:xfrm>
            <a:off x="7319963" y="1844676"/>
            <a:ext cx="431800" cy="201612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defRPr/>
            </a:pPr>
            <a:endParaRPr lang="de-DE"/>
          </a:p>
        </p:txBody>
      </p:sp>
      <p:sp>
        <p:nvSpPr>
          <p:cNvPr id="22535" name="Textfeld 6">
            <a:extLst>
              <a:ext uri="{FF2B5EF4-FFF2-40B4-BE49-F238E27FC236}">
                <a16:creationId xmlns:a16="http://schemas.microsoft.com/office/drawing/2014/main" id="{ED3F9E31-4730-72E0-96AA-0F011B32E47B}"/>
              </a:ext>
            </a:extLst>
          </p:cNvPr>
          <p:cNvSpPr txBox="1">
            <a:spLocks noChangeArrowheads="1"/>
          </p:cNvSpPr>
          <p:nvPr/>
        </p:nvSpPr>
        <p:spPr bwMode="auto">
          <a:xfrm>
            <a:off x="7896226" y="2273300"/>
            <a:ext cx="248602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PAF</a:t>
            </a:r>
          </a:p>
          <a:p>
            <a:pPr algn="ctr" eaLnBrk="1" hangingPunct="1">
              <a:spcBef>
                <a:spcPct val="0"/>
              </a:spcBef>
              <a:spcAft>
                <a:spcPct val="0"/>
              </a:spcAft>
              <a:buFontTx/>
              <a:buNone/>
            </a:pPr>
            <a:r>
              <a:rPr lang="en-US" altLang="de-DE" sz="1800" b="0"/>
              <a:t>Fraction of health effects attributed to the exposure</a:t>
            </a:r>
          </a:p>
        </p:txBody>
      </p:sp>
      <p:sp>
        <p:nvSpPr>
          <p:cNvPr id="22536" name="Textfeld 8">
            <a:extLst>
              <a:ext uri="{FF2B5EF4-FFF2-40B4-BE49-F238E27FC236}">
                <a16:creationId xmlns:a16="http://schemas.microsoft.com/office/drawing/2014/main" id="{BBC19A97-86B3-6396-DB30-EE0B641FF5B3}"/>
              </a:ext>
            </a:extLst>
          </p:cNvPr>
          <p:cNvSpPr txBox="1">
            <a:spLocks noChangeArrowheads="1"/>
          </p:cNvSpPr>
          <p:nvPr/>
        </p:nvSpPr>
        <p:spPr bwMode="auto">
          <a:xfrm>
            <a:off x="7896226" y="3989389"/>
            <a:ext cx="2486025" cy="922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PAR</a:t>
            </a:r>
          </a:p>
          <a:p>
            <a:pPr algn="ctr" eaLnBrk="1" hangingPunct="1">
              <a:spcBef>
                <a:spcPct val="0"/>
              </a:spcBef>
              <a:spcAft>
                <a:spcPct val="0"/>
              </a:spcAft>
              <a:buFontTx/>
              <a:buNone/>
            </a:pPr>
            <a:r>
              <a:rPr lang="en-US" altLang="de-DE" sz="1800" b="0"/>
              <a:t>Incidence attributed to the exposure</a:t>
            </a:r>
          </a:p>
        </p:txBody>
      </p:sp>
      <p:cxnSp>
        <p:nvCxnSpPr>
          <p:cNvPr id="13" name="Gerade Verbindung mit Pfeil 12">
            <a:extLst>
              <a:ext uri="{FF2B5EF4-FFF2-40B4-BE49-F238E27FC236}">
                <a16:creationId xmlns:a16="http://schemas.microsoft.com/office/drawing/2014/main" id="{787B5106-477E-EBAA-9D79-AE3ED3BBDCFB}"/>
              </a:ext>
            </a:extLst>
          </p:cNvPr>
          <p:cNvCxnSpPr/>
          <p:nvPr/>
        </p:nvCxnSpPr>
        <p:spPr>
          <a:xfrm>
            <a:off x="9139238" y="3551239"/>
            <a:ext cx="0" cy="433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EE62EAD-4632-928D-C8CD-4F1F3A445F02}"/>
              </a:ext>
            </a:extLst>
          </p:cNvPr>
          <p:cNvCxnSpPr/>
          <p:nvPr/>
        </p:nvCxnSpPr>
        <p:spPr>
          <a:xfrm>
            <a:off x="7175501" y="4467225"/>
            <a:ext cx="57626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98AA8433-84B2-33D6-ACDA-4A82F7720809}"/>
              </a:ext>
            </a:extLst>
          </p:cNvPr>
          <p:cNvCxnSpPr/>
          <p:nvPr/>
        </p:nvCxnSpPr>
        <p:spPr>
          <a:xfrm>
            <a:off x="9170988" y="4911725"/>
            <a:ext cx="0" cy="43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414C3A04-0E7A-1B93-C269-49B8D80924DD}"/>
              </a:ext>
            </a:extLst>
          </p:cNvPr>
          <p:cNvCxnSpPr/>
          <p:nvPr/>
        </p:nvCxnSpPr>
        <p:spPr>
          <a:xfrm>
            <a:off x="7175501" y="5343526"/>
            <a:ext cx="576263" cy="479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541" name="Textfeld 19">
            <a:extLst>
              <a:ext uri="{FF2B5EF4-FFF2-40B4-BE49-F238E27FC236}">
                <a16:creationId xmlns:a16="http://schemas.microsoft.com/office/drawing/2014/main" id="{1EB96AEC-74F7-2C36-132A-6E17C928E881}"/>
              </a:ext>
            </a:extLst>
          </p:cNvPr>
          <p:cNvSpPr txBox="1">
            <a:spLocks noChangeArrowheads="1"/>
          </p:cNvSpPr>
          <p:nvPr/>
        </p:nvSpPr>
        <p:spPr bwMode="auto">
          <a:xfrm>
            <a:off x="7927976" y="5360989"/>
            <a:ext cx="24860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N+</a:t>
            </a:r>
          </a:p>
          <a:p>
            <a:pPr algn="ctr" eaLnBrk="1" hangingPunct="1">
              <a:spcBef>
                <a:spcPct val="0"/>
              </a:spcBef>
              <a:spcAft>
                <a:spcPct val="0"/>
              </a:spcAft>
              <a:buFontTx/>
              <a:buNone/>
            </a:pPr>
            <a:r>
              <a:rPr lang="en-US" altLang="de-DE" sz="1800" b="0"/>
              <a:t>Number of attributable cases</a:t>
            </a:r>
          </a:p>
        </p:txBody>
      </p:sp>
      <p:sp>
        <p:nvSpPr>
          <p:cNvPr id="4" name="Abgerundetes Rechteck 3">
            <a:extLst>
              <a:ext uri="{FF2B5EF4-FFF2-40B4-BE49-F238E27FC236}">
                <a16:creationId xmlns:a16="http://schemas.microsoft.com/office/drawing/2014/main" id="{D5F85F27-0E82-D1A9-D0DD-43CF68BD6D73}"/>
              </a:ext>
            </a:extLst>
          </p:cNvPr>
          <p:cNvSpPr/>
          <p:nvPr/>
        </p:nvSpPr>
        <p:spPr>
          <a:xfrm>
            <a:off x="1919289" y="3473451"/>
            <a:ext cx="8569325" cy="2811464"/>
          </a:xfrm>
          <a:prstGeom prst="roundRect">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5EFC2-7786-1E19-6D1D-F193D353890A}"/>
              </a:ext>
            </a:extLst>
          </p:cNvPr>
          <p:cNvSpPr>
            <a:spLocks noGrp="1"/>
          </p:cNvSpPr>
          <p:nvPr>
            <p:ph type="title"/>
          </p:nvPr>
        </p:nvSpPr>
        <p:spPr>
          <a:xfrm>
            <a:off x="1981201" y="152400"/>
            <a:ext cx="8075613" cy="1371600"/>
          </a:xfrm>
        </p:spPr>
        <p:txBody>
          <a:bodyPr anchor="t"/>
          <a:lstStyle/>
          <a:p>
            <a:pPr>
              <a:defRPr/>
            </a:pPr>
            <a:r>
              <a:rPr lang="en-US" dirty="0"/>
              <a:t>Baseline health data</a:t>
            </a:r>
          </a:p>
        </p:txBody>
      </p:sp>
      <p:sp>
        <p:nvSpPr>
          <p:cNvPr id="3" name="Inhaltsplatzhalter 2">
            <a:extLst>
              <a:ext uri="{FF2B5EF4-FFF2-40B4-BE49-F238E27FC236}">
                <a16:creationId xmlns:a16="http://schemas.microsoft.com/office/drawing/2014/main" id="{23933E6C-074A-68BD-6386-FA3C762DBD98}"/>
              </a:ext>
            </a:extLst>
          </p:cNvPr>
          <p:cNvSpPr>
            <a:spLocks noGrp="1"/>
          </p:cNvSpPr>
          <p:nvPr>
            <p:ph idx="1"/>
          </p:nvPr>
        </p:nvSpPr>
        <p:spPr>
          <a:xfrm>
            <a:off x="1897063" y="1700212"/>
            <a:ext cx="8532812" cy="4880375"/>
          </a:xfrm>
        </p:spPr>
        <p:txBody>
          <a:bodyPr/>
          <a:lstStyle/>
          <a:p>
            <a:pPr>
              <a:spcBef>
                <a:spcPts val="0"/>
              </a:spcBef>
              <a:spcAft>
                <a:spcPts val="0"/>
              </a:spcAft>
              <a:defRPr/>
            </a:pPr>
            <a:r>
              <a:rPr lang="en-US" sz="2000" dirty="0">
                <a:solidFill>
                  <a:schemeClr val="tx2"/>
                </a:solidFill>
              </a:rPr>
              <a:t>Ideal: </a:t>
            </a:r>
            <a:r>
              <a:rPr lang="en-US" sz="2000" dirty="0"/>
              <a:t>	official / verified mortality / morbidity data for studied: </a:t>
            </a:r>
          </a:p>
          <a:p>
            <a:pPr lvl="2">
              <a:spcBef>
                <a:spcPts val="0"/>
              </a:spcBef>
              <a:spcAft>
                <a:spcPts val="0"/>
              </a:spcAft>
              <a:defRPr/>
            </a:pPr>
            <a:r>
              <a:rPr lang="en-US" sz="2000" dirty="0"/>
              <a:t>population </a:t>
            </a:r>
          </a:p>
          <a:p>
            <a:pPr lvl="2">
              <a:spcBef>
                <a:spcPts val="0"/>
              </a:spcBef>
              <a:spcAft>
                <a:spcPts val="0"/>
              </a:spcAft>
              <a:defRPr/>
            </a:pPr>
            <a:r>
              <a:rPr lang="en-US" sz="2000" dirty="0"/>
              <a:t>time period </a:t>
            </a:r>
          </a:p>
          <a:p>
            <a:pPr lvl="2">
              <a:spcBef>
                <a:spcPts val="0"/>
              </a:spcBef>
              <a:spcAft>
                <a:spcPts val="0"/>
              </a:spcAft>
              <a:defRPr/>
            </a:pPr>
            <a:r>
              <a:rPr lang="en-US" sz="2000" dirty="0"/>
              <a:t>(for life tables analysis) by age (e.g. in 5yrs age groups)</a:t>
            </a:r>
          </a:p>
          <a:p>
            <a:pPr>
              <a:spcBef>
                <a:spcPts val="0"/>
              </a:spcBef>
              <a:spcAft>
                <a:spcPts val="0"/>
              </a:spcAft>
              <a:defRPr/>
            </a:pPr>
            <a:endParaRPr lang="en-US" dirty="0">
              <a:solidFill>
                <a:schemeClr val="tx2"/>
              </a:solidFill>
            </a:endParaRPr>
          </a:p>
          <a:p>
            <a:pPr>
              <a:spcBef>
                <a:spcPts val="0"/>
              </a:spcBef>
              <a:spcAft>
                <a:spcPts val="0"/>
              </a:spcAft>
              <a:defRPr/>
            </a:pPr>
            <a:r>
              <a:rPr lang="en-US" sz="2000" dirty="0">
                <a:solidFill>
                  <a:schemeClr val="tx2"/>
                </a:solidFill>
              </a:rPr>
              <a:t>2</a:t>
            </a:r>
            <a:r>
              <a:rPr lang="en-US" sz="2000" baseline="30000" dirty="0">
                <a:solidFill>
                  <a:schemeClr val="tx2"/>
                </a:solidFill>
              </a:rPr>
              <a:t>nd</a:t>
            </a:r>
            <a:r>
              <a:rPr lang="en-US" sz="2000" dirty="0">
                <a:solidFill>
                  <a:schemeClr val="tx2"/>
                </a:solidFill>
              </a:rPr>
              <a:t> choice:</a:t>
            </a:r>
            <a:r>
              <a:rPr lang="en-US" sz="2000" dirty="0"/>
              <a:t> data for:</a:t>
            </a:r>
          </a:p>
          <a:p>
            <a:pPr>
              <a:spcBef>
                <a:spcPts val="0"/>
              </a:spcBef>
              <a:spcAft>
                <a:spcPts val="0"/>
              </a:spcAft>
              <a:defRPr/>
            </a:pPr>
            <a:r>
              <a:rPr lang="en-US" dirty="0"/>
              <a:t>	</a:t>
            </a:r>
            <a:r>
              <a:rPr lang="en-US" sz="2000" dirty="0"/>
              <a:t>- last available period </a:t>
            </a:r>
          </a:p>
          <a:p>
            <a:pPr>
              <a:spcBef>
                <a:spcPts val="0"/>
              </a:spcBef>
              <a:spcAft>
                <a:spcPts val="0"/>
              </a:spcAft>
              <a:defRPr/>
            </a:pPr>
            <a:r>
              <a:rPr lang="en-US" sz="2000" dirty="0"/>
              <a:t>	- region including studied population</a:t>
            </a:r>
          </a:p>
          <a:p>
            <a:pPr>
              <a:spcBef>
                <a:spcPts val="0"/>
              </a:spcBef>
              <a:spcAft>
                <a:spcPts val="0"/>
              </a:spcAft>
              <a:defRPr/>
            </a:pPr>
            <a:r>
              <a:rPr lang="en-US" sz="2000" dirty="0"/>
              <a:t>	- … national rates</a:t>
            </a:r>
          </a:p>
          <a:p>
            <a:pPr>
              <a:spcBef>
                <a:spcPts val="0"/>
              </a:spcBef>
              <a:spcAft>
                <a:spcPts val="0"/>
              </a:spcAft>
              <a:defRPr/>
            </a:pPr>
            <a:r>
              <a:rPr lang="en-US" sz="2000" dirty="0"/>
              <a:t>	- ……. External (international) rates </a:t>
            </a:r>
          </a:p>
          <a:p>
            <a:pPr>
              <a:spcBef>
                <a:spcPts val="0"/>
              </a:spcBef>
              <a:spcAft>
                <a:spcPts val="0"/>
              </a:spcAft>
              <a:defRPr/>
            </a:pPr>
            <a:endParaRPr lang="en-US" sz="2000" dirty="0"/>
          </a:p>
          <a:p>
            <a:pPr>
              <a:spcBef>
                <a:spcPts val="0"/>
              </a:spcBef>
              <a:spcAft>
                <a:spcPts val="0"/>
              </a:spcAft>
              <a:defRPr/>
            </a:pPr>
            <a:r>
              <a:rPr lang="en-US" sz="2000" dirty="0"/>
              <a:t>Important: </a:t>
            </a:r>
          </a:p>
          <a:p>
            <a:pPr>
              <a:spcBef>
                <a:spcPts val="0"/>
              </a:spcBef>
              <a:spcAft>
                <a:spcPts val="0"/>
              </a:spcAft>
              <a:buFont typeface="Wingdings" panose="05000000000000000000" pitchFamily="2" charset="2"/>
              <a:buChar char="Ø"/>
              <a:defRPr/>
            </a:pPr>
            <a:r>
              <a:rPr lang="en-US" sz="2000" dirty="0"/>
              <a:t>Document quality / potential uncertainty of input data</a:t>
            </a:r>
          </a:p>
          <a:p>
            <a:pPr>
              <a:spcBef>
                <a:spcPts val="0"/>
              </a:spcBef>
              <a:spcAft>
                <a:spcPts val="0"/>
              </a:spcAft>
              <a:buFont typeface="Wingdings" panose="05000000000000000000" pitchFamily="2" charset="2"/>
              <a:buChar char="Ø"/>
              <a:defRPr/>
            </a:pPr>
            <a:r>
              <a:rPr lang="en-US" sz="2000" dirty="0"/>
              <a:t>Make uncertainty (sensitivity) analysis</a:t>
            </a:r>
          </a:p>
          <a:p>
            <a:pPr>
              <a:spcBef>
                <a:spcPts val="0"/>
              </a:spcBef>
              <a:spcAft>
                <a:spcPts val="0"/>
              </a:spcAft>
              <a:defRPr/>
            </a:pPr>
            <a:endParaRPr lang="en-US" dirty="0"/>
          </a:p>
        </p:txBody>
      </p:sp>
      <p:sp>
        <p:nvSpPr>
          <p:cNvPr id="23557" name="Foliennummernplatzhalter 4">
            <a:extLst>
              <a:ext uri="{FF2B5EF4-FFF2-40B4-BE49-F238E27FC236}">
                <a16:creationId xmlns:a16="http://schemas.microsoft.com/office/drawing/2014/main" id="{ED04E912-625A-BE7C-D9FB-B92ACB060A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fld id="{1E63719E-770B-44E9-AFCB-DD61A5BA5E48}" type="slidenum">
              <a:rPr lang="en-US" altLang="de-DE" sz="2400">
                <a:solidFill>
                  <a:schemeClr val="tx2"/>
                </a:solidFill>
              </a:rPr>
              <a:pPr eaLnBrk="1" hangingPunct="1">
                <a:spcBef>
                  <a:spcPct val="0"/>
                </a:spcBef>
                <a:spcAft>
                  <a:spcPct val="0"/>
                </a:spcAft>
                <a:buFontTx/>
                <a:buNone/>
              </a:pPr>
              <a:t>18</a:t>
            </a:fld>
            <a:endParaRPr lang="en-US" altLang="de-DE" sz="2400">
              <a:solidFill>
                <a:schemeClr val="tx2"/>
              </a:solidFill>
            </a:endParaRPr>
          </a:p>
        </p:txBody>
      </p:sp>
      <p:sp>
        <p:nvSpPr>
          <p:cNvPr id="23558" name="Textfeld 3">
            <a:extLst>
              <a:ext uri="{FF2B5EF4-FFF2-40B4-BE49-F238E27FC236}">
                <a16:creationId xmlns:a16="http://schemas.microsoft.com/office/drawing/2014/main" id="{94CD63F2-A716-53AD-B959-F74786A56866}"/>
              </a:ext>
            </a:extLst>
          </p:cNvPr>
          <p:cNvSpPr txBox="1">
            <a:spLocks noChangeArrowheads="1"/>
          </p:cNvSpPr>
          <p:nvPr/>
        </p:nvSpPr>
        <p:spPr bwMode="auto">
          <a:xfrm>
            <a:off x="1884364" y="803276"/>
            <a:ext cx="8201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de-DE">
                <a:solidFill>
                  <a:srgbClr val="C00000"/>
                </a:solidFill>
              </a:rPr>
              <a:t>For the outcome with available concentration – response function</a:t>
            </a:r>
          </a:p>
          <a:p>
            <a:pPr eaLnBrk="1" hangingPunct="1">
              <a:spcBef>
                <a:spcPct val="0"/>
              </a:spcBef>
              <a:spcAft>
                <a:spcPct val="0"/>
              </a:spcAft>
              <a:buFontTx/>
              <a:buNone/>
            </a:pPr>
            <a:r>
              <a:rPr lang="en-US" altLang="de-DE">
                <a:solidFill>
                  <a:srgbClr val="C00000"/>
                </a:solidFill>
              </a:rPr>
              <a:t>(including age category, </a:t>
            </a:r>
            <a:r>
              <a:rPr lang="en-US" altLang="de-DE" b="0">
                <a:solidFill>
                  <a:srgbClr val="C00000"/>
                </a:solidFill>
              </a:rPr>
              <a:t>e.g. CV mortality age 30+)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781EA-0077-561F-EF08-9FF9022D31AF}"/>
              </a:ext>
            </a:extLst>
          </p:cNvPr>
          <p:cNvSpPr>
            <a:spLocks noGrp="1"/>
          </p:cNvSpPr>
          <p:nvPr>
            <p:ph type="title"/>
          </p:nvPr>
        </p:nvSpPr>
        <p:spPr>
          <a:xfrm>
            <a:off x="1981201" y="152400"/>
            <a:ext cx="8075613" cy="1371600"/>
          </a:xfrm>
        </p:spPr>
        <p:txBody>
          <a:bodyPr anchor="ctr"/>
          <a:lstStyle/>
          <a:p>
            <a:pPr>
              <a:defRPr/>
            </a:pPr>
            <a:r>
              <a:rPr lang="en-US" dirty="0"/>
              <a:t>Baseline population data</a:t>
            </a:r>
          </a:p>
        </p:txBody>
      </p:sp>
      <p:sp>
        <p:nvSpPr>
          <p:cNvPr id="3" name="Inhaltsplatzhalter 2">
            <a:extLst>
              <a:ext uri="{FF2B5EF4-FFF2-40B4-BE49-F238E27FC236}">
                <a16:creationId xmlns:a16="http://schemas.microsoft.com/office/drawing/2014/main" id="{C77B0D6C-EBA2-D34D-9363-0ED3622EA5E0}"/>
              </a:ext>
            </a:extLst>
          </p:cNvPr>
          <p:cNvSpPr>
            <a:spLocks noGrp="1"/>
          </p:cNvSpPr>
          <p:nvPr>
            <p:ph idx="1"/>
          </p:nvPr>
        </p:nvSpPr>
        <p:spPr>
          <a:xfrm>
            <a:off x="1774825" y="1268413"/>
            <a:ext cx="7620000" cy="4373562"/>
          </a:xfrm>
          <a:ln w="12700"/>
        </p:spPr>
        <p:txBody>
          <a:bodyPr/>
          <a:lstStyle/>
          <a:p>
            <a:pPr>
              <a:defRPr/>
            </a:pPr>
            <a:r>
              <a:rPr lang="en-US" sz="2000" dirty="0"/>
              <a:t>Official / verified demographic data for studied: </a:t>
            </a:r>
          </a:p>
          <a:p>
            <a:pPr lvl="2">
              <a:defRPr/>
            </a:pPr>
            <a:r>
              <a:rPr lang="en-US" sz="2000" dirty="0"/>
              <a:t>population  (including age groups)</a:t>
            </a:r>
          </a:p>
          <a:p>
            <a:pPr lvl="2">
              <a:defRPr/>
            </a:pPr>
            <a:r>
              <a:rPr lang="en-US" sz="2000" dirty="0"/>
              <a:t>time period </a:t>
            </a:r>
          </a:p>
          <a:p>
            <a:pPr>
              <a:defRPr/>
            </a:pPr>
            <a:endParaRPr lang="en-US" dirty="0"/>
          </a:p>
          <a:p>
            <a:pPr>
              <a:defRPr/>
            </a:pPr>
            <a:endParaRPr lang="en-US" dirty="0"/>
          </a:p>
          <a:p>
            <a:pPr>
              <a:defRPr/>
            </a:pPr>
            <a:r>
              <a:rPr lang="en-US" sz="2000" dirty="0"/>
              <a:t>Important: </a:t>
            </a:r>
          </a:p>
          <a:p>
            <a:pPr>
              <a:buFont typeface="Wingdings" panose="05000000000000000000" pitchFamily="2" charset="2"/>
              <a:buChar char="Ø"/>
              <a:defRPr/>
            </a:pPr>
            <a:r>
              <a:rPr lang="en-US" sz="2000" dirty="0"/>
              <a:t>Document potential uncertainty of input data</a:t>
            </a:r>
          </a:p>
          <a:p>
            <a:pPr>
              <a:buFont typeface="Wingdings" panose="05000000000000000000" pitchFamily="2" charset="2"/>
              <a:buChar char="Ø"/>
              <a:defRPr/>
            </a:pPr>
            <a:r>
              <a:rPr lang="en-US" sz="2000" dirty="0"/>
              <a:t>Make uncertainty (sensitivity) analysis</a:t>
            </a:r>
          </a:p>
          <a:p>
            <a:pPr>
              <a:defRPr/>
            </a:pPr>
            <a:endParaRPr lang="en-US" dirty="0"/>
          </a:p>
        </p:txBody>
      </p:sp>
      <p:sp>
        <p:nvSpPr>
          <p:cNvPr id="24582" name="Textfeld 3">
            <a:extLst>
              <a:ext uri="{FF2B5EF4-FFF2-40B4-BE49-F238E27FC236}">
                <a16:creationId xmlns:a16="http://schemas.microsoft.com/office/drawing/2014/main" id="{686FB643-4F5C-7312-49D1-4B06406C8292}"/>
              </a:ext>
            </a:extLst>
          </p:cNvPr>
          <p:cNvSpPr txBox="1">
            <a:spLocks noChangeArrowheads="1"/>
          </p:cNvSpPr>
          <p:nvPr/>
        </p:nvSpPr>
        <p:spPr bwMode="auto">
          <a:xfrm>
            <a:off x="7824788" y="1712914"/>
            <a:ext cx="189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lvl="2" algn="ctr" eaLnBrk="1" hangingPunct="1">
              <a:spcBef>
                <a:spcPct val="0"/>
              </a:spcBef>
              <a:buClrTx/>
              <a:buNone/>
            </a:pPr>
            <a:r>
              <a:rPr lang="en-US" altLang="de-DE" sz="2000" b="1">
                <a:solidFill>
                  <a:srgbClr val="C00000"/>
                </a:solidFill>
              </a:rPr>
              <a:t>the same </a:t>
            </a:r>
          </a:p>
          <a:p>
            <a:pPr marL="0" lvl="2" algn="ctr" eaLnBrk="1" hangingPunct="1">
              <a:spcBef>
                <a:spcPct val="0"/>
              </a:spcBef>
              <a:buClrTx/>
              <a:buNone/>
            </a:pPr>
            <a:r>
              <a:rPr lang="en-US" altLang="de-DE" sz="2000" b="1">
                <a:solidFill>
                  <a:srgbClr val="C00000"/>
                </a:solidFill>
              </a:rPr>
              <a:t>as health data</a:t>
            </a:r>
          </a:p>
        </p:txBody>
      </p:sp>
      <p:sp>
        <p:nvSpPr>
          <p:cNvPr id="5" name="Geschweifte Klammer rechts 4">
            <a:extLst>
              <a:ext uri="{FF2B5EF4-FFF2-40B4-BE49-F238E27FC236}">
                <a16:creationId xmlns:a16="http://schemas.microsoft.com/office/drawing/2014/main" id="{8CF41BDD-538B-9C64-C5DA-718D9CA383CA}"/>
              </a:ext>
            </a:extLst>
          </p:cNvPr>
          <p:cNvSpPr/>
          <p:nvPr/>
        </p:nvSpPr>
        <p:spPr>
          <a:xfrm>
            <a:off x="7248525" y="1700214"/>
            <a:ext cx="452438" cy="720725"/>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ítulo 1">
            <a:extLst>
              <a:ext uri="{FF2B5EF4-FFF2-40B4-BE49-F238E27FC236}">
                <a16:creationId xmlns:a16="http://schemas.microsoft.com/office/drawing/2014/main" id="{E7D3E7BB-478A-2C40-8B34-BEBF695BBB10}"/>
              </a:ext>
            </a:extLst>
          </p:cNvPr>
          <p:cNvSpPr>
            <a:spLocks noGrp="1"/>
          </p:cNvSpPr>
          <p:nvPr>
            <p:ph type="title"/>
          </p:nvPr>
        </p:nvSpPr>
        <p:spPr>
          <a:solidFill>
            <a:schemeClr val="bg1"/>
          </a:solidFill>
        </p:spPr>
        <p:txBody>
          <a:bodyPr>
            <a:normAutofit fontScale="90000"/>
          </a:bodyPr>
          <a:lstStyle/>
          <a:p>
            <a:pPr algn="ctr"/>
            <a:r>
              <a:rPr lang="en-GB" altLang="es-ES" sz="4000" b="1" dirty="0">
                <a:solidFill>
                  <a:schemeClr val="accent1"/>
                </a:solidFill>
                <a:latin typeface="Lato" panose="020F0502020204030203" pitchFamily="34" charset="0"/>
                <a:ea typeface="Lato" panose="020F0502020204030203" pitchFamily="34" charset="0"/>
                <a:cs typeface="Lato" panose="020F0502020204030203" pitchFamily="34" charset="0"/>
              </a:rPr>
              <a:t>Assessing health effects and impacts</a:t>
            </a:r>
          </a:p>
        </p:txBody>
      </p:sp>
      <p:sp>
        <p:nvSpPr>
          <p:cNvPr id="3" name="Marcador de contenido 2">
            <a:extLst>
              <a:ext uri="{FF2B5EF4-FFF2-40B4-BE49-F238E27FC236}">
                <a16:creationId xmlns:a16="http://schemas.microsoft.com/office/drawing/2014/main" id="{FB7EC13B-00ED-7146-A9EC-AA8EE6E98D70}"/>
              </a:ext>
            </a:extLst>
          </p:cNvPr>
          <p:cNvSpPr>
            <a:spLocks noGrp="1"/>
          </p:cNvSpPr>
          <p:nvPr>
            <p:ph idx="1"/>
          </p:nvPr>
        </p:nvSpPr>
        <p:spPr>
          <a:xfrm>
            <a:off x="838200" y="1825625"/>
            <a:ext cx="8562975" cy="4351338"/>
          </a:xfrm>
        </p:spPr>
        <p:txBody>
          <a:bodyPr>
            <a:normAutofit/>
          </a:bodyPr>
          <a:lstStyle/>
          <a:p>
            <a:pPr>
              <a:lnSpc>
                <a:spcPct val="100000"/>
              </a:lnSpc>
              <a:spcBef>
                <a:spcPts val="700"/>
              </a:spcBef>
              <a:spcAft>
                <a:spcPts val="700"/>
              </a:spcAft>
              <a:buClr>
                <a:schemeClr val="tx1"/>
              </a:buClr>
              <a:defRPr/>
            </a:pPr>
            <a:endParaRPr lang="en-GB" altLang="es-ES" sz="2400" dirty="0">
              <a:solidFill>
                <a:schemeClr val="accent1"/>
              </a:solidFill>
              <a:latin typeface="Lato" panose="020F0502020204030203" pitchFamily="34" charset="0"/>
              <a:ea typeface="Lato" panose="020F0502020204030203" pitchFamily="34" charset="0"/>
              <a:cs typeface="Lato" panose="020F0502020204030203" pitchFamily="34" charset="0"/>
            </a:endParaRPr>
          </a:p>
          <a:p>
            <a:pPr lvl="1">
              <a:lnSpc>
                <a:spcPct val="100000"/>
              </a:lnSpc>
              <a:spcBef>
                <a:spcPts val="700"/>
              </a:spcBef>
              <a:spcAft>
                <a:spcPts val="700"/>
              </a:spcAft>
              <a:buClr>
                <a:schemeClr val="tx1"/>
              </a:buClr>
              <a:defRPr/>
            </a:pPr>
            <a:r>
              <a:rPr lang="en-GB" altLang="es-ES" sz="2200" dirty="0">
                <a:latin typeface="Lato" panose="020F0502020204030203" pitchFamily="34" charset="0"/>
                <a:ea typeface="Lato" panose="020F0502020204030203" pitchFamily="34" charset="0"/>
                <a:cs typeface="Lato" panose="020F0502020204030203" pitchFamily="34" charset="0"/>
              </a:rPr>
              <a:t>Short-term effects account for acute impact on health after an  immediate exposure </a:t>
            </a:r>
            <a:r>
              <a:rPr lang="en-GB" altLang="es-ES" sz="2200" dirty="0">
                <a:solidFill>
                  <a:schemeClr val="accent1"/>
                </a:solidFill>
                <a:latin typeface="Lato" panose="020F0502020204030203" pitchFamily="34" charset="0"/>
                <a:ea typeface="Lato" panose="020F0502020204030203" pitchFamily="34" charset="0"/>
                <a:cs typeface="Lato" panose="020F0502020204030203" pitchFamily="34" charset="0"/>
              </a:rPr>
              <a:t>(time-series studies)</a:t>
            </a:r>
          </a:p>
          <a:p>
            <a:pPr lvl="1">
              <a:lnSpc>
                <a:spcPct val="100000"/>
              </a:lnSpc>
              <a:spcBef>
                <a:spcPts val="700"/>
              </a:spcBef>
              <a:spcAft>
                <a:spcPts val="700"/>
              </a:spcAft>
              <a:buClr>
                <a:schemeClr val="tx1"/>
              </a:buClr>
              <a:defRPr/>
            </a:pPr>
            <a:r>
              <a:rPr lang="en-GB" altLang="es-ES" sz="2200" dirty="0">
                <a:latin typeface="Lato" panose="020F0502020204030203" pitchFamily="34" charset="0"/>
                <a:ea typeface="Lato" panose="020F0502020204030203" pitchFamily="34" charset="0"/>
                <a:cs typeface="Lato" panose="020F0502020204030203" pitchFamily="34" charset="0"/>
              </a:rPr>
              <a:t>Long-term effects involve chronic health effect after a cumulative exposure </a:t>
            </a:r>
            <a:r>
              <a:rPr lang="en-GB" altLang="es-ES" sz="2200" dirty="0">
                <a:solidFill>
                  <a:schemeClr val="accent1"/>
                </a:solidFill>
                <a:latin typeface="Lato" panose="020F0502020204030203" pitchFamily="34" charset="0"/>
                <a:ea typeface="Lato" panose="020F0502020204030203" pitchFamily="34" charset="0"/>
                <a:cs typeface="Lato" panose="020F0502020204030203" pitchFamily="34" charset="0"/>
              </a:rPr>
              <a:t>(cohort studies)</a:t>
            </a:r>
            <a:endParaRPr lang="en-GB" sz="2200"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pic>
        <p:nvPicPr>
          <p:cNvPr id="2" name="Imagen 1">
            <a:extLst>
              <a:ext uri="{FF2B5EF4-FFF2-40B4-BE49-F238E27FC236}">
                <a16:creationId xmlns:a16="http://schemas.microsoft.com/office/drawing/2014/main" id="{C10B9B83-3FF5-5362-1E27-4227186E6453}"/>
              </a:ext>
            </a:extLst>
          </p:cNvPr>
          <p:cNvPicPr>
            <a:picLocks noChangeAspect="1"/>
          </p:cNvPicPr>
          <p:nvPr/>
        </p:nvPicPr>
        <p:blipFill>
          <a:blip r:embed="rId3"/>
          <a:srcRect b="16693"/>
          <a:stretch/>
        </p:blipFill>
        <p:spPr>
          <a:xfrm>
            <a:off x="719886" y="4390100"/>
            <a:ext cx="1396023" cy="1162976"/>
          </a:xfrm>
          <a:prstGeom prst="rect">
            <a:avLst/>
          </a:prstGeom>
        </p:spPr>
      </p:pic>
      <p:sp>
        <p:nvSpPr>
          <p:cNvPr id="4" name="Marcador de contenido 2">
            <a:extLst>
              <a:ext uri="{FF2B5EF4-FFF2-40B4-BE49-F238E27FC236}">
                <a16:creationId xmlns:a16="http://schemas.microsoft.com/office/drawing/2014/main" id="{4BCA21DE-ED46-45DC-B729-C8BE264DA9EA}"/>
              </a:ext>
            </a:extLst>
          </p:cNvPr>
          <p:cNvSpPr txBox="1">
            <a:spLocks/>
          </p:cNvSpPr>
          <p:nvPr/>
        </p:nvSpPr>
        <p:spPr>
          <a:xfrm>
            <a:off x="2234224" y="4308469"/>
            <a:ext cx="9123588" cy="1488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buClr>
                <a:schemeClr val="tx1"/>
              </a:buClr>
              <a:defRPr/>
            </a:pPr>
            <a:r>
              <a:rPr lang="en-GB" sz="2400" b="1" dirty="0">
                <a:solidFill>
                  <a:schemeClr val="accent1"/>
                </a:solidFill>
                <a:latin typeface="Lato" panose="020F0502020204030203" pitchFamily="34" charset="0"/>
                <a:ea typeface="Lato" panose="020F0502020204030203" pitchFamily="34" charset="0"/>
                <a:cs typeface="Lato" panose="020F0502020204030203" pitchFamily="34" charset="0"/>
              </a:rPr>
              <a:t>Health impact assessment </a:t>
            </a:r>
            <a:r>
              <a:rPr lang="en-GB" sz="2400" dirty="0">
                <a:latin typeface="Lato" panose="020F0502020204030203" pitchFamily="34" charset="0"/>
                <a:ea typeface="Lato" panose="020F0502020204030203" pitchFamily="34" charset="0"/>
                <a:cs typeface="Lato" panose="020F0502020204030203" pitchFamily="34" charset="0"/>
              </a:rPr>
              <a:t>evaluates potential health effects of proposed actions relative to an exposure, to provide advice for decision-making process that will protect health</a:t>
            </a:r>
          </a:p>
        </p:txBody>
      </p:sp>
      <p:pic>
        <p:nvPicPr>
          <p:cNvPr id="10" name="Imagen 9">
            <a:extLst>
              <a:ext uri="{FF2B5EF4-FFF2-40B4-BE49-F238E27FC236}">
                <a16:creationId xmlns:a16="http://schemas.microsoft.com/office/drawing/2014/main" id="{DCAA32C5-6BC5-67D5-03AA-A485D9042B36}"/>
              </a:ext>
            </a:extLst>
          </p:cNvPr>
          <p:cNvPicPr>
            <a:picLocks noChangeAspect="1"/>
          </p:cNvPicPr>
          <p:nvPr/>
        </p:nvPicPr>
        <p:blipFill>
          <a:blip r:embed="rId4"/>
          <a:srcRect b="21193"/>
          <a:stretch/>
        </p:blipFill>
        <p:spPr>
          <a:xfrm>
            <a:off x="9414014" y="2219012"/>
            <a:ext cx="1044000" cy="822742"/>
          </a:xfrm>
          <a:prstGeom prst="rect">
            <a:avLst/>
          </a:prstGeom>
        </p:spPr>
      </p:pic>
      <p:pic>
        <p:nvPicPr>
          <p:cNvPr id="11" name="Imagen 10">
            <a:extLst>
              <a:ext uri="{FF2B5EF4-FFF2-40B4-BE49-F238E27FC236}">
                <a16:creationId xmlns:a16="http://schemas.microsoft.com/office/drawing/2014/main" id="{5DAF0972-38B1-D041-7DEF-2C4A61117DDE}"/>
              </a:ext>
            </a:extLst>
          </p:cNvPr>
          <p:cNvPicPr>
            <a:picLocks noChangeAspect="1"/>
          </p:cNvPicPr>
          <p:nvPr/>
        </p:nvPicPr>
        <p:blipFill>
          <a:blip r:embed="rId5"/>
          <a:srcRect t="13929" b="29756"/>
          <a:stretch/>
        </p:blipFill>
        <p:spPr>
          <a:xfrm>
            <a:off x="9320198" y="3247992"/>
            <a:ext cx="1150655" cy="648000"/>
          </a:xfrm>
          <a:prstGeom prst="rect">
            <a:avLst/>
          </a:prstGeom>
        </p:spPr>
      </p:pic>
      <p:sp>
        <p:nvSpPr>
          <p:cNvPr id="14" name="Marcador de contenido 2">
            <a:extLst>
              <a:ext uri="{FF2B5EF4-FFF2-40B4-BE49-F238E27FC236}">
                <a16:creationId xmlns:a16="http://schemas.microsoft.com/office/drawing/2014/main" id="{EE5B102B-16A7-B8D7-178F-C54CFBA5F306}"/>
              </a:ext>
            </a:extLst>
          </p:cNvPr>
          <p:cNvSpPr txBox="1">
            <a:spLocks/>
          </p:cNvSpPr>
          <p:nvPr/>
        </p:nvSpPr>
        <p:spPr>
          <a:xfrm>
            <a:off x="838200" y="1821112"/>
            <a:ext cx="10515600" cy="870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buClr>
                <a:schemeClr val="tx1"/>
              </a:buClr>
              <a:defRPr/>
            </a:pPr>
            <a:r>
              <a:rPr lang="en-GB" altLang="es-ES" sz="2400" b="1" dirty="0">
                <a:solidFill>
                  <a:schemeClr val="accent1"/>
                </a:solidFill>
                <a:latin typeface="Lato" panose="020F0502020204030203" pitchFamily="34" charset="0"/>
                <a:ea typeface="Lato" panose="020F0502020204030203" pitchFamily="34" charset="0"/>
                <a:cs typeface="Lato" panose="020F0502020204030203" pitchFamily="34" charset="0"/>
              </a:rPr>
              <a:t>Health effects </a:t>
            </a:r>
            <a:r>
              <a:rPr lang="en-GB" altLang="es-ES" sz="2400" dirty="0">
                <a:latin typeface="Lato" panose="020F0502020204030203" pitchFamily="34" charset="0"/>
                <a:ea typeface="Lato" panose="020F0502020204030203" pitchFamily="34" charset="0"/>
                <a:cs typeface="Lato" panose="020F0502020204030203" pitchFamily="34" charset="0"/>
              </a:rPr>
              <a:t>refers to changes in health status caused by an exposure</a:t>
            </a:r>
          </a:p>
        </p:txBody>
      </p:sp>
    </p:spTree>
    <p:extLst>
      <p:ext uri="{BB962C8B-B14F-4D97-AF65-F5344CB8AC3E}">
        <p14:creationId xmlns:p14="http://schemas.microsoft.com/office/powerpoint/2010/main" val="2420275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55B77-5F41-32FF-9E63-FB2D31E2BD70}"/>
              </a:ext>
            </a:extLst>
          </p:cNvPr>
          <p:cNvSpPr>
            <a:spLocks noGrp="1"/>
          </p:cNvSpPr>
          <p:nvPr>
            <p:ph type="title"/>
          </p:nvPr>
        </p:nvSpPr>
        <p:spPr>
          <a:xfrm>
            <a:off x="1981200" y="152400"/>
            <a:ext cx="8362950" cy="1371600"/>
          </a:xfrm>
        </p:spPr>
        <p:txBody>
          <a:bodyPr anchor="t"/>
          <a:lstStyle/>
          <a:p>
            <a:pPr>
              <a:defRPr/>
            </a:pPr>
            <a:r>
              <a:rPr lang="en-US" dirty="0"/>
              <a:t>Sources of HRA uncertainty</a:t>
            </a:r>
          </a:p>
        </p:txBody>
      </p:sp>
      <p:pic>
        <p:nvPicPr>
          <p:cNvPr id="25605" name="Picture 2">
            <a:extLst>
              <a:ext uri="{FF2B5EF4-FFF2-40B4-BE49-F238E27FC236}">
                <a16:creationId xmlns:a16="http://schemas.microsoft.com/office/drawing/2014/main" id="{54BF1173-A2F5-AB53-6062-C7A46363E0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71813" y="765175"/>
            <a:ext cx="6057900" cy="5759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5606" name="Textfeld 5">
            <a:extLst>
              <a:ext uri="{FF2B5EF4-FFF2-40B4-BE49-F238E27FC236}">
                <a16:creationId xmlns:a16="http://schemas.microsoft.com/office/drawing/2014/main" id="{EEB23506-220B-B682-8ADA-BE5F0D35A7F3}"/>
              </a:ext>
            </a:extLst>
          </p:cNvPr>
          <p:cNvSpPr txBox="1">
            <a:spLocks noChangeArrowheads="1"/>
          </p:cNvSpPr>
          <p:nvPr/>
        </p:nvSpPr>
        <p:spPr bwMode="auto">
          <a:xfrm>
            <a:off x="8958264" y="6515101"/>
            <a:ext cx="106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en-US" sz="1400" b="0" i="1" dirty="0"/>
              <a:t>WHO 2014</a:t>
            </a:r>
          </a:p>
        </p:txBody>
      </p:sp>
      <p:grpSp>
        <p:nvGrpSpPr>
          <p:cNvPr id="5" name="Gruppieren 4">
            <a:extLst>
              <a:ext uri="{FF2B5EF4-FFF2-40B4-BE49-F238E27FC236}">
                <a16:creationId xmlns:a16="http://schemas.microsoft.com/office/drawing/2014/main" id="{018B4AF1-ABDF-DBD5-A36B-9786FF8B29FE}"/>
              </a:ext>
            </a:extLst>
          </p:cNvPr>
          <p:cNvGrpSpPr>
            <a:grpSpLocks/>
          </p:cNvGrpSpPr>
          <p:nvPr/>
        </p:nvGrpSpPr>
        <p:grpSpPr bwMode="auto">
          <a:xfrm>
            <a:off x="3071814" y="744539"/>
            <a:ext cx="4376737" cy="2397125"/>
            <a:chOff x="1547664" y="744465"/>
            <a:chExt cx="4377344" cy="2396503"/>
          </a:xfrm>
        </p:grpSpPr>
        <p:sp>
          <p:nvSpPr>
            <p:cNvPr id="4" name="Rechteck 3">
              <a:extLst>
                <a:ext uri="{FF2B5EF4-FFF2-40B4-BE49-F238E27FC236}">
                  <a16:creationId xmlns:a16="http://schemas.microsoft.com/office/drawing/2014/main" id="{B014D96E-2D98-FFCA-CB46-DCFEB304E822}"/>
                </a:ext>
              </a:extLst>
            </p:cNvPr>
            <p:cNvSpPr/>
            <p:nvPr/>
          </p:nvSpPr>
          <p:spPr>
            <a:xfrm>
              <a:off x="1547664" y="765097"/>
              <a:ext cx="2160887" cy="2375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CV</a:t>
              </a:r>
            </a:p>
          </p:txBody>
        </p:sp>
        <p:sp>
          <p:nvSpPr>
            <p:cNvPr id="9" name="Rechteck 8">
              <a:extLst>
                <a:ext uri="{FF2B5EF4-FFF2-40B4-BE49-F238E27FC236}">
                  <a16:creationId xmlns:a16="http://schemas.microsoft.com/office/drawing/2014/main" id="{632D8486-1589-DB52-8CC9-01224E877C81}"/>
                </a:ext>
              </a:extLst>
            </p:cNvPr>
            <p:cNvSpPr/>
            <p:nvPr/>
          </p:nvSpPr>
          <p:spPr>
            <a:xfrm>
              <a:off x="3564069" y="744465"/>
              <a:ext cx="2360939" cy="957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t>CV</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6373B-BCB1-E228-C7A7-173EED67A13B}"/>
              </a:ext>
            </a:extLst>
          </p:cNvPr>
          <p:cNvSpPr>
            <a:spLocks noGrp="1"/>
          </p:cNvSpPr>
          <p:nvPr>
            <p:ph type="title"/>
          </p:nvPr>
        </p:nvSpPr>
        <p:spPr>
          <a:xfrm>
            <a:off x="1078231" y="-444500"/>
            <a:ext cx="9435232" cy="1371600"/>
          </a:xfrm>
        </p:spPr>
        <p:txBody>
          <a:bodyPr/>
          <a:lstStyle/>
          <a:p>
            <a:pPr>
              <a:defRPr/>
            </a:pPr>
            <a:r>
              <a:rPr lang="en-GB" dirty="0"/>
              <a:t>Elements of </a:t>
            </a:r>
            <a:r>
              <a:rPr lang="en-GB" dirty="0" err="1"/>
              <a:t>BoD</a:t>
            </a:r>
            <a:r>
              <a:rPr lang="en-GB" dirty="0"/>
              <a:t> analysis uncertainty assessment</a:t>
            </a:r>
          </a:p>
        </p:txBody>
      </p:sp>
      <p:sp>
        <p:nvSpPr>
          <p:cNvPr id="26627" name="Inhaltsplatzhalter 2">
            <a:extLst>
              <a:ext uri="{FF2B5EF4-FFF2-40B4-BE49-F238E27FC236}">
                <a16:creationId xmlns:a16="http://schemas.microsoft.com/office/drawing/2014/main" id="{21985227-04A9-C8C8-9A05-85D1B91D6B65}"/>
              </a:ext>
            </a:extLst>
          </p:cNvPr>
          <p:cNvSpPr>
            <a:spLocks noGrp="1"/>
          </p:cNvSpPr>
          <p:nvPr>
            <p:ph idx="1"/>
          </p:nvPr>
        </p:nvSpPr>
        <p:spPr>
          <a:xfrm>
            <a:off x="1078231" y="1242219"/>
            <a:ext cx="8289925" cy="4373562"/>
          </a:xfrm>
        </p:spPr>
        <p:txBody>
          <a:bodyPr/>
          <a:lstStyle/>
          <a:p>
            <a:pPr>
              <a:buFont typeface="Wingdings" panose="05000000000000000000" pitchFamily="2" charset="2"/>
              <a:buChar char="§"/>
            </a:pPr>
            <a:r>
              <a:rPr lang="en-GB" altLang="de-DE" sz="2000" dirty="0"/>
              <a:t>Statistical uncertainty</a:t>
            </a:r>
          </a:p>
          <a:p>
            <a:pPr lvl="1">
              <a:buFont typeface="Wingdings" panose="05000000000000000000" pitchFamily="2" charset="2"/>
              <a:buChar char="§"/>
            </a:pPr>
            <a:r>
              <a:rPr lang="en-GB" altLang="de-DE" sz="2000" dirty="0"/>
              <a:t>CRF (RR) estimates CI</a:t>
            </a:r>
          </a:p>
          <a:p>
            <a:pPr lvl="1">
              <a:buFont typeface="Wingdings" panose="05000000000000000000" pitchFamily="2" charset="2"/>
              <a:buChar char="§"/>
            </a:pPr>
            <a:r>
              <a:rPr lang="en-GB" altLang="de-DE" sz="2000" dirty="0"/>
              <a:t>Exposure estimates</a:t>
            </a:r>
          </a:p>
          <a:p>
            <a:pPr>
              <a:buFont typeface="Wingdings" panose="05000000000000000000" pitchFamily="2" charset="2"/>
              <a:buChar char="§"/>
            </a:pPr>
            <a:r>
              <a:rPr lang="en-GB" altLang="de-DE" sz="2000" dirty="0"/>
              <a:t>Selection of health outcomes associated with the exposure</a:t>
            </a:r>
          </a:p>
          <a:p>
            <a:pPr>
              <a:buFont typeface="Wingdings" panose="05000000000000000000" pitchFamily="2" charset="2"/>
              <a:buChar char="§"/>
            </a:pPr>
            <a:r>
              <a:rPr lang="en-GB" altLang="de-DE" sz="2000" dirty="0"/>
              <a:t>Selection of CRF shape &amp; counterfactual exposure level</a:t>
            </a:r>
          </a:p>
          <a:p>
            <a:pPr>
              <a:buFont typeface="Wingdings" panose="05000000000000000000" pitchFamily="2" charset="2"/>
              <a:buChar char="§"/>
            </a:pPr>
            <a:r>
              <a:rPr lang="en-GB" altLang="de-DE" sz="2000" dirty="0"/>
              <a:t>Selection of pollutants considered, cumulating of effects</a:t>
            </a:r>
          </a:p>
          <a:p>
            <a:pPr>
              <a:buFont typeface="Wingdings" panose="05000000000000000000" pitchFamily="2" charset="2"/>
              <a:buChar char="§"/>
            </a:pPr>
            <a:r>
              <a:rPr lang="en-GB" altLang="de-DE" sz="2000" dirty="0"/>
              <a:t>Exposure assessment / modelling</a:t>
            </a:r>
          </a:p>
          <a:p>
            <a:pPr lvl="1">
              <a:buFont typeface="Wingdings" panose="05000000000000000000" pitchFamily="2" charset="2"/>
              <a:buChar char="§"/>
            </a:pPr>
            <a:r>
              <a:rPr lang="en-GB" altLang="de-DE" sz="2000" dirty="0"/>
              <a:t>Estimates of concentrations</a:t>
            </a:r>
          </a:p>
          <a:p>
            <a:pPr lvl="1">
              <a:buFont typeface="Wingdings" panose="05000000000000000000" pitchFamily="2" charset="2"/>
              <a:buChar char="§"/>
            </a:pPr>
            <a:r>
              <a:rPr lang="en-GB" altLang="de-DE" sz="2000" dirty="0"/>
              <a:t>Estimates of population exposed</a:t>
            </a:r>
          </a:p>
          <a:p>
            <a:pPr>
              <a:buFont typeface="Wingdings" panose="05000000000000000000" pitchFamily="2" charset="2"/>
              <a:buChar char="§"/>
            </a:pPr>
            <a:r>
              <a:rPr lang="en-GB" altLang="de-DE" sz="2000" dirty="0"/>
              <a:t>Uncertainties of input data to atmospheric models (emission data)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62088-49B0-B513-B3F2-59E15A984E0D}"/>
              </a:ext>
            </a:extLst>
          </p:cNvPr>
          <p:cNvSpPr>
            <a:spLocks noGrp="1"/>
          </p:cNvSpPr>
          <p:nvPr>
            <p:ph type="title"/>
          </p:nvPr>
        </p:nvSpPr>
        <p:spPr>
          <a:xfrm>
            <a:off x="445771" y="492441"/>
            <a:ext cx="9861234" cy="579120"/>
          </a:xfrm>
        </p:spPr>
        <p:txBody>
          <a:bodyPr anchor="t"/>
          <a:lstStyle/>
          <a:p>
            <a:pPr>
              <a:defRPr/>
            </a:pPr>
            <a:r>
              <a:rPr lang="en-GB" dirty="0"/>
              <a:t>Presentation of </a:t>
            </a:r>
            <a:r>
              <a:rPr lang="en-GB" dirty="0" err="1"/>
              <a:t>BoD</a:t>
            </a:r>
            <a:r>
              <a:rPr lang="en-GB" dirty="0"/>
              <a:t> analysis results must include:</a:t>
            </a:r>
          </a:p>
        </p:txBody>
      </p:sp>
      <p:sp>
        <p:nvSpPr>
          <p:cNvPr id="3" name="Inhaltsplatzhalter 2">
            <a:extLst>
              <a:ext uri="{FF2B5EF4-FFF2-40B4-BE49-F238E27FC236}">
                <a16:creationId xmlns:a16="http://schemas.microsoft.com/office/drawing/2014/main" id="{A330CE5E-C464-5DA1-9A3E-05951D4E8799}"/>
              </a:ext>
            </a:extLst>
          </p:cNvPr>
          <p:cNvSpPr>
            <a:spLocks noGrp="1"/>
          </p:cNvSpPr>
          <p:nvPr>
            <p:ph idx="1"/>
          </p:nvPr>
        </p:nvSpPr>
        <p:spPr>
          <a:xfrm>
            <a:off x="365760" y="1412876"/>
            <a:ext cx="11612880" cy="4373563"/>
          </a:xfrm>
        </p:spPr>
        <p:txBody>
          <a:bodyPr/>
          <a:lstStyle/>
          <a:p>
            <a:pPr marL="180000">
              <a:spcBef>
                <a:spcPts val="600"/>
              </a:spcBef>
              <a:buFont typeface="Arial" panose="020B0604020202020204" pitchFamily="34" charset="0"/>
              <a:buChar char="•"/>
              <a:defRPr/>
            </a:pPr>
            <a:r>
              <a:rPr lang="en-GB" sz="2000" dirty="0"/>
              <a:t>Definition of health outcomes and exposure matrix</a:t>
            </a:r>
          </a:p>
          <a:p>
            <a:pPr marL="180000">
              <a:spcBef>
                <a:spcPts val="600"/>
              </a:spcBef>
              <a:buFont typeface="Arial" panose="020B0604020202020204" pitchFamily="34" charset="0"/>
              <a:buChar char="•"/>
              <a:defRPr/>
            </a:pPr>
            <a:r>
              <a:rPr lang="en-GB" sz="2000" dirty="0"/>
              <a:t>Range of estimates resulting from uncertainty analysis </a:t>
            </a:r>
            <a:r>
              <a:rPr lang="en-GB" sz="2000" b="0" dirty="0"/>
              <a:t>(minimum: statistical uncertainty)</a:t>
            </a:r>
          </a:p>
          <a:p>
            <a:pPr marL="180000">
              <a:spcBef>
                <a:spcPts val="600"/>
              </a:spcBef>
              <a:buFont typeface="Arial" panose="020B0604020202020204" pitchFamily="34" charset="0"/>
              <a:buChar char="•"/>
              <a:defRPr/>
            </a:pPr>
            <a:r>
              <a:rPr lang="en-GB" sz="2000" dirty="0"/>
              <a:t>All assumptions made concerning:</a:t>
            </a:r>
          </a:p>
          <a:p>
            <a:pPr marL="637200" lvl="3">
              <a:spcBef>
                <a:spcPts val="600"/>
              </a:spcBef>
              <a:defRPr/>
            </a:pPr>
            <a:r>
              <a:rPr lang="en-GB" sz="2000" dirty="0"/>
              <a:t>Exposure estimates</a:t>
            </a:r>
          </a:p>
          <a:p>
            <a:pPr marL="637200" lvl="3">
              <a:spcBef>
                <a:spcPts val="600"/>
              </a:spcBef>
              <a:defRPr/>
            </a:pPr>
            <a:r>
              <a:rPr lang="en-GB" sz="2000" dirty="0"/>
              <a:t>Selected health outcomes and baseline health data</a:t>
            </a:r>
          </a:p>
          <a:p>
            <a:pPr marL="637200" lvl="3">
              <a:spcBef>
                <a:spcPts val="600"/>
              </a:spcBef>
              <a:defRPr/>
            </a:pPr>
            <a:r>
              <a:rPr lang="en-GB" sz="2000" dirty="0"/>
              <a:t>CRFs, including counterfactual levels</a:t>
            </a:r>
          </a:p>
          <a:p>
            <a:pPr marL="637200" lvl="3">
              <a:spcBef>
                <a:spcPts val="600"/>
              </a:spcBef>
              <a:defRPr/>
            </a:pPr>
            <a:r>
              <a:rPr lang="en-GB" sz="2000" dirty="0"/>
              <a:t>Accumulation of effects of various pollutants (if applicable)</a:t>
            </a:r>
          </a:p>
          <a:p>
            <a:pPr marL="180000">
              <a:spcBef>
                <a:spcPts val="600"/>
              </a:spcBef>
              <a:buFont typeface="Arial" panose="020B0604020202020204" pitchFamily="34" charset="0"/>
              <a:buChar char="•"/>
              <a:defRPr/>
            </a:pPr>
            <a:r>
              <a:rPr lang="en-GB" sz="2000" dirty="0"/>
              <a:t>Results of sensitivity analysis indicating main factors 	influencing </a:t>
            </a:r>
            <a:r>
              <a:rPr lang="en-GB" sz="2000" dirty="0" err="1"/>
              <a:t>BoD</a:t>
            </a:r>
            <a:r>
              <a:rPr lang="en-GB" sz="2000" dirty="0"/>
              <a:t> estimates</a:t>
            </a:r>
          </a:p>
          <a:p>
            <a:pPr marL="180000">
              <a:spcBef>
                <a:spcPts val="600"/>
              </a:spcBef>
              <a:buFont typeface="Arial" panose="020B0604020202020204" pitchFamily="34" charset="0"/>
              <a:buChar char="•"/>
              <a:defRPr/>
            </a:pPr>
            <a:r>
              <a:rPr lang="en-GB" sz="2000" dirty="0"/>
              <a:t>If relevant – discussion of possible differences with other estimates concerning the same population</a:t>
            </a:r>
          </a:p>
          <a:p>
            <a:pPr marL="180000">
              <a:spcBef>
                <a:spcPts val="600"/>
              </a:spcBef>
              <a:defRPr/>
            </a:pPr>
            <a:endParaRPr lang="en-GB"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24753"/>
            <a:ext cx="8857579" cy="672075"/>
          </a:xfrm>
        </p:spPr>
        <p:txBody>
          <a:bodyPr>
            <a:noAutofit/>
          </a:bodyPr>
          <a:lstStyle/>
          <a:p>
            <a:pPr>
              <a:defRPr/>
            </a:pPr>
            <a:r>
              <a:rPr lang="en-GB" sz="3200" dirty="0"/>
              <a:t>Knowledge needs</a:t>
            </a:r>
          </a:p>
        </p:txBody>
      </p:sp>
      <p:sp>
        <p:nvSpPr>
          <p:cNvPr id="6" name="TextBox 5"/>
          <p:cNvSpPr txBox="1"/>
          <p:nvPr/>
        </p:nvSpPr>
        <p:spPr>
          <a:xfrm>
            <a:off x="520657" y="1188823"/>
            <a:ext cx="11150685" cy="5108386"/>
          </a:xfrm>
          <a:prstGeom prst="rect">
            <a:avLst/>
          </a:prstGeom>
          <a:noFill/>
        </p:spPr>
        <p:txBody>
          <a:bodyPr wrap="square" rtlCol="0">
            <a:spAutoFit/>
          </a:bodyPr>
          <a:lstStyle/>
          <a:p>
            <a:pPr marL="380990" indent="-380990">
              <a:lnSpc>
                <a:spcPct val="150000"/>
              </a:lnSpc>
              <a:spcAft>
                <a:spcPts val="600"/>
              </a:spcAft>
              <a:buFont typeface="Arial" panose="020B0604020202020204" pitchFamily="34" charset="0"/>
              <a:buChar char="•"/>
            </a:pPr>
            <a:r>
              <a:rPr lang="en-US" sz="2000" dirty="0">
                <a:latin typeface="Verdana" panose="020B0604030504040204" pitchFamily="34" charset="0"/>
                <a:ea typeface="MS PGothic" panose="020B0600070205080204" pitchFamily="34" charset="-128"/>
              </a:rPr>
              <a:t>Set priorities for policy-relevant scientific questions: how, why and for whom do the health effects of air pollution exist?</a:t>
            </a:r>
            <a:endParaRPr lang="en-GB" sz="2000" dirty="0">
              <a:latin typeface="Verdana" panose="020B0604030504040204" pitchFamily="34" charset="0"/>
              <a:ea typeface="MS PGothic" panose="020B0600070205080204" pitchFamily="34" charset="-128"/>
            </a:endParaRPr>
          </a:p>
          <a:p>
            <a:pPr marL="380990" indent="-380990">
              <a:lnSpc>
                <a:spcPct val="150000"/>
              </a:lnSpc>
              <a:spcAft>
                <a:spcPts val="600"/>
              </a:spcAft>
              <a:buFont typeface="Arial" panose="020B0604020202020204" pitchFamily="34" charset="0"/>
              <a:buChar char="•"/>
            </a:pPr>
            <a:r>
              <a:rPr lang="en-US" sz="2000" dirty="0">
                <a:latin typeface="Verdana" panose="020B0604030504040204" pitchFamily="34" charset="0"/>
                <a:ea typeface="MS PGothic" panose="020B0600070205080204" pitchFamily="34" charset="-128"/>
              </a:rPr>
              <a:t>Undertake research into a broader range of health end-points, as the list of organ systems and conditions possibly affected by air pollution is steadily increasing.</a:t>
            </a:r>
            <a:endParaRPr lang="en-GB" sz="2000" dirty="0">
              <a:latin typeface="Verdana" panose="020B0604030504040204" pitchFamily="34" charset="0"/>
              <a:ea typeface="MS PGothic" panose="020B0600070205080204" pitchFamily="34" charset="-128"/>
            </a:endParaRPr>
          </a:p>
          <a:p>
            <a:pPr marL="380990" indent="-380990">
              <a:lnSpc>
                <a:spcPct val="150000"/>
              </a:lnSpc>
              <a:spcAft>
                <a:spcPts val="600"/>
              </a:spcAft>
              <a:buFont typeface="Arial" panose="020B0604020202020204" pitchFamily="34" charset="0"/>
              <a:buChar char="•"/>
            </a:pPr>
            <a:r>
              <a:rPr lang="en-US" sz="2000" dirty="0">
                <a:latin typeface="Verdana" panose="020B0604030504040204" pitchFamily="34" charset="0"/>
                <a:ea typeface="MS PGothic" panose="020B0600070205080204" pitchFamily="34" charset="-128"/>
              </a:rPr>
              <a:t>Improve the methodology in exposure assessment, study design and evidence synthesis and evaluation.</a:t>
            </a:r>
          </a:p>
          <a:p>
            <a:pPr marL="380990" indent="-380990">
              <a:lnSpc>
                <a:spcPct val="150000"/>
              </a:lnSpc>
              <a:spcAft>
                <a:spcPts val="600"/>
              </a:spcAft>
              <a:buFont typeface="Arial" panose="020B0604020202020204" pitchFamily="34" charset="0"/>
              <a:buChar char="•"/>
            </a:pPr>
            <a:r>
              <a:rPr lang="en-US" sz="2000" dirty="0">
                <a:latin typeface="Verdana" panose="020B0604030504040204" pitchFamily="34" charset="0"/>
                <a:ea typeface="MS PGothic" panose="020B0600070205080204" pitchFamily="34" charset="-128"/>
              </a:rPr>
              <a:t>Undertake research into mechanisms of health effects.</a:t>
            </a:r>
          </a:p>
          <a:p>
            <a:pPr marL="380990" indent="-380990">
              <a:lnSpc>
                <a:spcPct val="150000"/>
              </a:lnSpc>
              <a:spcAft>
                <a:spcPts val="600"/>
              </a:spcAft>
              <a:buFont typeface="Arial" panose="020B0604020202020204" pitchFamily="34" charset="0"/>
              <a:buChar char="•"/>
            </a:pPr>
            <a:r>
              <a:rPr lang="en-US" sz="2000" dirty="0">
                <a:latin typeface="Verdana" panose="020B0604030504040204" pitchFamily="34" charset="0"/>
                <a:ea typeface="MS PGothic" panose="020B0600070205080204" pitchFamily="34" charset="-128"/>
              </a:rPr>
              <a:t>Improve assessment of the effectiveness of interventions (accountability research)</a:t>
            </a:r>
          </a:p>
          <a:p>
            <a:pPr marL="380990" indent="-380990">
              <a:lnSpc>
                <a:spcPct val="150000"/>
              </a:lnSpc>
              <a:spcAft>
                <a:spcPts val="600"/>
              </a:spcAft>
              <a:buFont typeface="Arial" panose="020B0604020202020204" pitchFamily="34" charset="0"/>
              <a:buChar char="•"/>
            </a:pPr>
            <a:r>
              <a:rPr lang="en-US" sz="2000" dirty="0">
                <a:latin typeface="Verdana" panose="020B0604030504040204" pitchFamily="34" charset="0"/>
                <a:ea typeface="MS PGothic" panose="020B0600070205080204" pitchFamily="34" charset="-128"/>
              </a:rPr>
              <a:t>Continue to develop burden and health impact assessment.</a:t>
            </a:r>
            <a:endParaRPr lang="en-GB" sz="2000" dirty="0">
              <a:latin typeface="Verdana" panose="020B0604030504040204" pitchFamily="34" charset="0"/>
              <a:ea typeface="MS PGothic" panose="020B0600070205080204" pitchFamily="34" charset="-128"/>
            </a:endParaRPr>
          </a:p>
          <a:p>
            <a:pPr marL="380990" indent="-380990">
              <a:lnSpc>
                <a:spcPct val="150000"/>
              </a:lnSpc>
              <a:spcAft>
                <a:spcPts val="600"/>
              </a:spcAft>
              <a:buFont typeface="Arial" panose="020B0604020202020204" pitchFamily="34" charset="0"/>
              <a:buChar char="•"/>
            </a:pPr>
            <a:endParaRPr lang="en-GB" sz="2000" dirty="0">
              <a:latin typeface="Verdana" panose="020B0604030504040204" pitchFamily="34" charset="0"/>
              <a:ea typeface="MS PGothic" panose="020B0600070205080204" pitchFamily="34" charset="-128"/>
            </a:endParaRPr>
          </a:p>
        </p:txBody>
      </p:sp>
      <p:sp>
        <p:nvSpPr>
          <p:cNvPr id="5" name="Slide Number Placeholder 4">
            <a:extLst>
              <a:ext uri="{FF2B5EF4-FFF2-40B4-BE49-F238E27FC236}">
                <a16:creationId xmlns:a16="http://schemas.microsoft.com/office/drawing/2014/main" id="{141FA9B0-DE38-4F8E-B5D8-D983843ACEBC}"/>
              </a:ext>
            </a:extLst>
          </p:cNvPr>
          <p:cNvSpPr>
            <a:spLocks noGrp="1"/>
          </p:cNvSpPr>
          <p:nvPr>
            <p:ph type="sldNum" sz="quarter" idx="4"/>
          </p:nvPr>
        </p:nvSpPr>
        <p:spPr>
          <a:xfrm>
            <a:off x="6553200" y="4868913"/>
            <a:ext cx="2133600" cy="223117"/>
          </a:xfrm>
          <a:prstGeom prst="rect">
            <a:avLst/>
          </a:prstGeom>
        </p:spPr>
        <p:txBody>
          <a:bodyPr/>
          <a:lstStyle>
            <a:defPPr>
              <a:defRPr lang="en-US"/>
            </a:defPPr>
            <a:lvl1pPr marL="0" algn="l"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CC12AE-189F-46E6-94BB-12FB54E35028}" type="slidenum">
              <a:rPr lang="en-US" smtClean="0"/>
              <a:pPr algn="r"/>
              <a:t>23</a:t>
            </a:fld>
            <a:endParaRPr lang="en-US" dirty="0"/>
          </a:p>
        </p:txBody>
      </p:sp>
      <p:sp>
        <p:nvSpPr>
          <p:cNvPr id="8" name="Footer Placeholder 1">
            <a:extLst>
              <a:ext uri="{FF2B5EF4-FFF2-40B4-BE49-F238E27FC236}">
                <a16:creationId xmlns:a16="http://schemas.microsoft.com/office/drawing/2014/main" id="{B54DE2D2-FAF0-4AD1-A548-E6012189FACD}"/>
              </a:ext>
            </a:extLst>
          </p:cNvPr>
          <p:cNvSpPr txBox="1">
            <a:spLocks/>
          </p:cNvSpPr>
          <p:nvPr/>
        </p:nvSpPr>
        <p:spPr>
          <a:xfrm>
            <a:off x="1016000" y="6501342"/>
            <a:ext cx="7982677" cy="366116"/>
          </a:xfrm>
          <a:prstGeom prst="rect">
            <a:avLst/>
          </a:prstGeom>
        </p:spPr>
        <p:txBody>
          <a:bodyPr/>
          <a:lstStyle>
            <a:defPPr>
              <a:defRPr lang="en-US"/>
            </a:defPPr>
            <a:lvl1pPr marL="0" algn="l"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67" dirty="0"/>
              <a:t>Source: WHO (2021) Air Quality Guidelines</a:t>
            </a:r>
            <a:endParaRPr lang="en-US" sz="1467" dirty="0"/>
          </a:p>
        </p:txBody>
      </p:sp>
    </p:spTree>
    <p:extLst>
      <p:ext uri="{BB962C8B-B14F-4D97-AF65-F5344CB8AC3E}">
        <p14:creationId xmlns:p14="http://schemas.microsoft.com/office/powerpoint/2010/main" val="176706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19" y="296164"/>
            <a:ext cx="9777901" cy="672075"/>
          </a:xfrm>
        </p:spPr>
        <p:txBody>
          <a:bodyPr>
            <a:noAutofit/>
          </a:bodyPr>
          <a:lstStyle/>
          <a:p>
            <a:pPr>
              <a:defRPr/>
            </a:pPr>
            <a:r>
              <a:rPr lang="en-US" sz="3200" dirty="0"/>
              <a:t>Continue to develop burden and health impact assessment</a:t>
            </a:r>
          </a:p>
        </p:txBody>
      </p:sp>
      <p:sp>
        <p:nvSpPr>
          <p:cNvPr id="6" name="TextBox 5"/>
          <p:cNvSpPr txBox="1"/>
          <p:nvPr/>
        </p:nvSpPr>
        <p:spPr>
          <a:xfrm>
            <a:off x="143339" y="1124578"/>
            <a:ext cx="11650133" cy="5437258"/>
          </a:xfrm>
          <a:prstGeom prst="rect">
            <a:avLst/>
          </a:prstGeom>
          <a:noFill/>
        </p:spPr>
        <p:txBody>
          <a:bodyPr wrap="square" rtlCol="0">
            <a:spAutoFit/>
          </a:bodyPr>
          <a:lstStyle/>
          <a:p>
            <a:pPr marL="380990" indent="-380990">
              <a:lnSpc>
                <a:spcPct val="150000"/>
              </a:lnSpc>
              <a:spcAft>
                <a:spcPts val="600"/>
              </a:spcAft>
              <a:buFont typeface="Arial" panose="020B0604020202020204" pitchFamily="34" charset="0"/>
              <a:buChar char="•"/>
            </a:pPr>
            <a:r>
              <a:rPr lang="en-US" sz="1867" dirty="0">
                <a:latin typeface="Verdana" panose="020B0604030504040204" pitchFamily="34" charset="0"/>
                <a:ea typeface="MS PGothic" panose="020B0600070205080204" pitchFamily="34" charset="-128"/>
              </a:rPr>
              <a:t>Improve methods and input data for health risk assessments, which play a key role in identifying the overall and relative importance of air pollution and its sources for population health. They provide the foundation for identifying priorities and tracking the effectiveness of solutions.</a:t>
            </a:r>
          </a:p>
          <a:p>
            <a:pPr marL="380990" indent="-380990">
              <a:lnSpc>
                <a:spcPct val="150000"/>
              </a:lnSpc>
              <a:spcAft>
                <a:spcPts val="600"/>
              </a:spcAft>
              <a:buFont typeface="Arial" panose="020B0604020202020204" pitchFamily="34" charset="0"/>
              <a:buChar char="•"/>
            </a:pPr>
            <a:r>
              <a:rPr lang="en-US" sz="1867" dirty="0">
                <a:latin typeface="Verdana" panose="020B0604030504040204" pitchFamily="34" charset="0"/>
                <a:ea typeface="MS PGothic" panose="020B0600070205080204" pitchFamily="34" charset="-128"/>
              </a:rPr>
              <a:t>Improve the apportionment of population exposure to specific sources or source categories to enable source-specific health risk assessment at the local, national and regional levels.</a:t>
            </a:r>
          </a:p>
          <a:p>
            <a:pPr marL="380990" indent="-380990">
              <a:lnSpc>
                <a:spcPct val="150000"/>
              </a:lnSpc>
              <a:spcAft>
                <a:spcPts val="600"/>
              </a:spcAft>
              <a:buFont typeface="Arial" panose="020B0604020202020204" pitchFamily="34" charset="0"/>
              <a:buChar char="•"/>
            </a:pPr>
            <a:r>
              <a:rPr lang="en-US" sz="1867" dirty="0">
                <a:latin typeface="Verdana" panose="020B0604030504040204" pitchFamily="34" charset="0"/>
                <a:ea typeface="MS PGothic" panose="020B0600070205080204" pitchFamily="34" charset="-128"/>
              </a:rPr>
              <a:t>Establish solid mechanisms for the regular review of evidence related to the quantification of CRFs and health burden assessments, including the integrated assessment of burdens from complex mixtures.</a:t>
            </a:r>
          </a:p>
          <a:p>
            <a:pPr marL="380990" indent="-380990">
              <a:lnSpc>
                <a:spcPct val="150000"/>
              </a:lnSpc>
              <a:spcAft>
                <a:spcPts val="600"/>
              </a:spcAft>
              <a:buFont typeface="Arial" panose="020B0604020202020204" pitchFamily="34" charset="0"/>
              <a:buChar char="•"/>
            </a:pPr>
            <a:r>
              <a:rPr lang="en-US" sz="1867" dirty="0">
                <a:latin typeface="Verdana" panose="020B0604030504040204" pitchFamily="34" charset="0"/>
                <a:ea typeface="MS PGothic" panose="020B0600070205080204" pitchFamily="34" charset="-128"/>
              </a:rPr>
              <a:t>Integrate air-pollution-related health risk assessment into a comprehensive health impact assessment of actions focused on other determinants of health (such as physical activity, diet and climate).</a:t>
            </a:r>
            <a:endParaRPr lang="en-GB" sz="1867" dirty="0">
              <a:latin typeface="Verdana" panose="020B0604030504040204" pitchFamily="34" charset="0"/>
              <a:ea typeface="MS PGothic" panose="020B0600070205080204" pitchFamily="34" charset="-128"/>
            </a:endParaRPr>
          </a:p>
        </p:txBody>
      </p:sp>
      <p:sp>
        <p:nvSpPr>
          <p:cNvPr id="5" name="Slide Number Placeholder 4">
            <a:extLst>
              <a:ext uri="{FF2B5EF4-FFF2-40B4-BE49-F238E27FC236}">
                <a16:creationId xmlns:a16="http://schemas.microsoft.com/office/drawing/2014/main" id="{141FA9B0-DE38-4F8E-B5D8-D983843ACEBC}"/>
              </a:ext>
            </a:extLst>
          </p:cNvPr>
          <p:cNvSpPr>
            <a:spLocks noGrp="1"/>
          </p:cNvSpPr>
          <p:nvPr>
            <p:ph type="sldNum" sz="quarter" idx="4"/>
          </p:nvPr>
        </p:nvSpPr>
        <p:spPr>
          <a:xfrm>
            <a:off x="6553200" y="4868913"/>
            <a:ext cx="2133600" cy="223117"/>
          </a:xfrm>
          <a:prstGeom prst="rect">
            <a:avLst/>
          </a:prstGeom>
        </p:spPr>
        <p:txBody>
          <a:bodyPr/>
          <a:lstStyle>
            <a:defPPr>
              <a:defRPr lang="en-US"/>
            </a:defPPr>
            <a:lvl1pPr marL="0" algn="l"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CC12AE-189F-46E6-94BB-12FB54E35028}" type="slidenum">
              <a:rPr lang="en-US" smtClean="0"/>
              <a:pPr algn="r"/>
              <a:t>24</a:t>
            </a:fld>
            <a:endParaRPr lang="en-US" dirty="0"/>
          </a:p>
        </p:txBody>
      </p:sp>
    </p:spTree>
    <p:extLst>
      <p:ext uri="{BB962C8B-B14F-4D97-AF65-F5344CB8AC3E}">
        <p14:creationId xmlns:p14="http://schemas.microsoft.com/office/powerpoint/2010/main" val="118916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899553" y="430848"/>
            <a:ext cx="2998664"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lstStyle>
            <a:lvl1pPr marL="295275" indent="-295275" defTabSz="387350" eaLnBrk="0" hangingPunct="0">
              <a:defRPr>
                <a:solidFill>
                  <a:schemeClr val="tx1"/>
                </a:solidFill>
                <a:latin typeface="Arial" panose="020B0604020202020204" pitchFamily="34" charset="0"/>
                <a:ea typeface="MS PGothic" panose="020B0600070205080204" pitchFamily="34" charset="-128"/>
              </a:defRPr>
            </a:lvl1pPr>
            <a:lvl2pPr marL="742950" indent="-285750" defTabSz="387350" eaLnBrk="0" hangingPunct="0">
              <a:defRPr>
                <a:solidFill>
                  <a:schemeClr val="tx1"/>
                </a:solidFill>
                <a:latin typeface="Arial" panose="020B0604020202020204" pitchFamily="34" charset="0"/>
                <a:ea typeface="MS PGothic" panose="020B0600070205080204" pitchFamily="34" charset="-128"/>
              </a:defRPr>
            </a:lvl2pPr>
            <a:lvl3pPr marL="1143000" indent="-228600" defTabSz="387350" eaLnBrk="0" hangingPunct="0">
              <a:defRPr>
                <a:solidFill>
                  <a:schemeClr val="tx1"/>
                </a:solidFill>
                <a:latin typeface="Arial" panose="020B0604020202020204" pitchFamily="34" charset="0"/>
                <a:ea typeface="MS PGothic" panose="020B0600070205080204" pitchFamily="34" charset="-128"/>
              </a:defRPr>
            </a:lvl3pPr>
            <a:lvl4pPr marL="1600200" indent="-228600" defTabSz="387350" eaLnBrk="0" hangingPunct="0">
              <a:defRPr>
                <a:solidFill>
                  <a:schemeClr val="tx1"/>
                </a:solidFill>
                <a:latin typeface="Arial" panose="020B0604020202020204" pitchFamily="34" charset="0"/>
                <a:ea typeface="MS PGothic" panose="020B0600070205080204" pitchFamily="34" charset="-128"/>
              </a:defRPr>
            </a:lvl4pPr>
            <a:lvl5pPr marL="2057400" indent="-228600" defTabSz="387350" eaLnBrk="0" hangingPunct="0">
              <a:defRPr>
                <a:solidFill>
                  <a:schemeClr val="tx1"/>
                </a:solidFill>
                <a:latin typeface="Arial" panose="020B0604020202020204" pitchFamily="34" charset="0"/>
                <a:ea typeface="MS PGothic" panose="020B0600070205080204" pitchFamily="34" charset="-128"/>
              </a:defRPr>
            </a:lvl5pPr>
            <a:lvl6pPr marL="25146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Aft>
                <a:spcPts val="1239"/>
              </a:spcAft>
              <a:buClr>
                <a:srgbClr val="000000"/>
              </a:buClr>
            </a:pPr>
            <a:r>
              <a:rPr lang="de-DE" altLang="en-US" sz="3200" b="1" dirty="0">
                <a:solidFill>
                  <a:schemeClr val="tx2"/>
                </a:solidFill>
                <a:latin typeface="+mj-lt"/>
                <a:ea typeface="+mj-ea"/>
                <a:cs typeface="+mj-cs"/>
              </a:rPr>
              <a:t>Conclusions</a:t>
            </a:r>
          </a:p>
        </p:txBody>
      </p:sp>
      <p:sp>
        <p:nvSpPr>
          <p:cNvPr id="22531" name="Text Box 9"/>
          <p:cNvSpPr txBox="1">
            <a:spLocks noChangeArrowheads="1"/>
          </p:cNvSpPr>
          <p:nvPr/>
        </p:nvSpPr>
        <p:spPr bwMode="auto">
          <a:xfrm>
            <a:off x="335360" y="1508787"/>
            <a:ext cx="11425269"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lstStyle>
            <a:lvl1pPr marL="731838" indent="-403225" defTabSz="387350" eaLnBrk="0" hangingPunct="0">
              <a:defRPr>
                <a:solidFill>
                  <a:schemeClr val="tx1"/>
                </a:solidFill>
                <a:latin typeface="Arial" panose="020B0604020202020204" pitchFamily="34" charset="0"/>
                <a:ea typeface="MS PGothic" panose="020B0600070205080204" pitchFamily="34" charset="-128"/>
              </a:defRPr>
            </a:lvl1pPr>
            <a:lvl2pPr marL="742950" indent="-285750" defTabSz="387350" eaLnBrk="0" hangingPunct="0">
              <a:defRPr>
                <a:solidFill>
                  <a:schemeClr val="tx1"/>
                </a:solidFill>
                <a:latin typeface="Arial" panose="020B0604020202020204" pitchFamily="34" charset="0"/>
                <a:ea typeface="MS PGothic" panose="020B0600070205080204" pitchFamily="34" charset="-128"/>
              </a:defRPr>
            </a:lvl2pPr>
            <a:lvl3pPr marL="731838" indent="-403225" defTabSz="387350" eaLnBrk="0" hangingPunct="0">
              <a:defRPr>
                <a:solidFill>
                  <a:schemeClr val="tx1"/>
                </a:solidFill>
                <a:latin typeface="Arial" panose="020B0604020202020204" pitchFamily="34" charset="0"/>
                <a:ea typeface="MS PGothic" panose="020B0600070205080204" pitchFamily="34" charset="-128"/>
              </a:defRPr>
            </a:lvl3pPr>
            <a:lvl4pPr marL="1600200" indent="-228600" defTabSz="387350" eaLnBrk="0" hangingPunct="0">
              <a:defRPr>
                <a:solidFill>
                  <a:schemeClr val="tx1"/>
                </a:solidFill>
                <a:latin typeface="Arial" panose="020B0604020202020204" pitchFamily="34" charset="0"/>
                <a:ea typeface="MS PGothic" panose="020B0600070205080204" pitchFamily="34" charset="-128"/>
              </a:defRPr>
            </a:lvl4pPr>
            <a:lvl5pPr marL="2057400" indent="-228600" defTabSz="387350" eaLnBrk="0" hangingPunct="0">
              <a:defRPr>
                <a:solidFill>
                  <a:schemeClr val="tx1"/>
                </a:solidFill>
                <a:latin typeface="Arial" panose="020B0604020202020204" pitchFamily="34" charset="0"/>
                <a:ea typeface="MS PGothic" panose="020B0600070205080204" pitchFamily="34" charset="-128"/>
              </a:defRPr>
            </a:lvl5pPr>
            <a:lvl6pPr marL="25146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387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959976" defTabSz="479988" eaLnBrk="1" hangingPunct="1">
              <a:lnSpc>
                <a:spcPct val="110000"/>
              </a:lnSpc>
              <a:spcAft>
                <a:spcPts val="800"/>
              </a:spcAft>
              <a:buClr>
                <a:srgbClr val="D35B1F"/>
              </a:buClr>
              <a:buSzPct val="125000"/>
              <a:buFont typeface="Wingdings" panose="05000000000000000000" pitchFamily="2" charset="2"/>
              <a:buChar char="§"/>
            </a:pPr>
            <a:r>
              <a:rPr lang="en-GB" altLang="en-US" sz="2400" b="1" dirty="0">
                <a:latin typeface="Verdana" panose="020B0604030504040204" pitchFamily="34" charset="0"/>
              </a:rPr>
              <a:t>H</a:t>
            </a:r>
            <a:r>
              <a:rPr lang="en-GB" altLang="en-US" sz="2400" dirty="0">
                <a:latin typeface="Verdana" panose="020B0604030504040204" pitchFamily="34" charset="0"/>
              </a:rPr>
              <a:t>ealth </a:t>
            </a:r>
            <a:r>
              <a:rPr lang="en-GB" altLang="en-US" sz="2400" b="1" dirty="0">
                <a:latin typeface="Verdana" panose="020B0604030504040204" pitchFamily="34" charset="0"/>
              </a:rPr>
              <a:t>R</a:t>
            </a:r>
            <a:r>
              <a:rPr lang="en-GB" altLang="en-US" sz="2400" dirty="0">
                <a:latin typeface="Verdana" panose="020B0604030504040204" pitchFamily="34" charset="0"/>
              </a:rPr>
              <a:t>isk </a:t>
            </a:r>
            <a:r>
              <a:rPr lang="en-GB" altLang="en-US" sz="2400" b="1" dirty="0">
                <a:latin typeface="Verdana" panose="020B0604030504040204" pitchFamily="34" charset="0"/>
              </a:rPr>
              <a:t>A</a:t>
            </a:r>
            <a:r>
              <a:rPr lang="en-GB" altLang="en-US" sz="2400" dirty="0">
                <a:latin typeface="Verdana" panose="020B0604030504040204" pitchFamily="34" charset="0"/>
              </a:rPr>
              <a:t>ssessment provides an important process to understand the impacts of air pollution</a:t>
            </a:r>
          </a:p>
          <a:p>
            <a:pPr marL="959976" defTabSz="479988" eaLnBrk="1" hangingPunct="1">
              <a:lnSpc>
                <a:spcPct val="110000"/>
              </a:lnSpc>
              <a:spcAft>
                <a:spcPts val="800"/>
              </a:spcAft>
              <a:buClr>
                <a:srgbClr val="D35B1F"/>
              </a:buClr>
              <a:buSzPct val="125000"/>
              <a:buFont typeface="Wingdings" panose="05000000000000000000" pitchFamily="2" charset="2"/>
              <a:buChar char="§"/>
            </a:pPr>
            <a:r>
              <a:rPr lang="en-GB" altLang="en-US" sz="2400" dirty="0">
                <a:latin typeface="Verdana" panose="020B0604030504040204" pitchFamily="34" charset="0"/>
              </a:rPr>
              <a:t>Estimating health impacts of policies are important to orient decision-making</a:t>
            </a:r>
          </a:p>
          <a:p>
            <a:pPr marL="959976" lvl="1" indent="-403225" defTabSz="479988" eaLnBrk="1" hangingPunct="1">
              <a:lnSpc>
                <a:spcPct val="110000"/>
              </a:lnSpc>
              <a:spcAft>
                <a:spcPts val="800"/>
              </a:spcAft>
              <a:buClr>
                <a:srgbClr val="D35B1F"/>
              </a:buClr>
              <a:buSzPct val="125000"/>
              <a:buFont typeface="Wingdings" panose="05000000000000000000" pitchFamily="2" charset="2"/>
              <a:buChar char="§"/>
            </a:pPr>
            <a:r>
              <a:rPr lang="en-GB" altLang="en-US" sz="2400" dirty="0">
                <a:latin typeface="Verdana" panose="020B0604030504040204" pitchFamily="34" charset="0"/>
              </a:rPr>
              <a:t>The health sector is empowered with tools that allow collaboration with other sectors</a:t>
            </a:r>
          </a:p>
          <a:p>
            <a:pPr marL="959976" lvl="1" indent="-403225" defTabSz="479988" eaLnBrk="1" hangingPunct="1">
              <a:lnSpc>
                <a:spcPct val="110000"/>
              </a:lnSpc>
              <a:spcAft>
                <a:spcPts val="800"/>
              </a:spcAft>
              <a:buClr>
                <a:srgbClr val="D35B1F"/>
              </a:buClr>
              <a:buSzPct val="125000"/>
              <a:buFont typeface="Wingdings" panose="05000000000000000000" pitchFamily="2" charset="2"/>
              <a:buChar char="§"/>
            </a:pPr>
            <a:r>
              <a:rPr lang="en-GB" altLang="en-US" sz="2400" dirty="0">
                <a:latin typeface="Verdana" panose="020B0604030504040204" pitchFamily="34" charset="0"/>
              </a:rPr>
              <a:t>WHO provides tools for the health risk assessment of air pollution, for example </a:t>
            </a:r>
            <a:r>
              <a:rPr lang="en-GB" altLang="en-US" sz="2400" dirty="0" err="1">
                <a:latin typeface="Verdana" panose="020B0604030504040204" pitchFamily="34" charset="0"/>
              </a:rPr>
              <a:t>AirQ</a:t>
            </a:r>
            <a:r>
              <a:rPr lang="en-GB" altLang="en-US" sz="2400" dirty="0">
                <a:latin typeface="Verdana" panose="020B0604030504040204" pitchFamily="34" charset="0"/>
              </a:rPr>
              <a:t>+ that is a tool that is simple to use to estimates adverse health risks and impacts of air pollution</a:t>
            </a:r>
          </a:p>
        </p:txBody>
      </p:sp>
      <p:sp>
        <p:nvSpPr>
          <p:cNvPr id="3" name="Slide Number Placeholder 2">
            <a:extLst>
              <a:ext uri="{FF2B5EF4-FFF2-40B4-BE49-F238E27FC236}">
                <a16:creationId xmlns:a16="http://schemas.microsoft.com/office/drawing/2014/main" id="{13380A5F-785F-4CCE-86F7-B0613238CE89}"/>
              </a:ext>
            </a:extLst>
          </p:cNvPr>
          <p:cNvSpPr>
            <a:spLocks noGrp="1"/>
          </p:cNvSpPr>
          <p:nvPr>
            <p:ph type="sldNum" sz="quarter" idx="4"/>
          </p:nvPr>
        </p:nvSpPr>
        <p:spPr/>
        <p:txBody>
          <a:bodyPr/>
          <a:lstStyle/>
          <a:p>
            <a:pPr algn="r"/>
            <a:fld id="{08CC12AE-189F-46E6-94BB-12FB54E35028}" type="slidenum">
              <a:rPr lang="en-US" smtClean="0"/>
              <a:pPr algn="r"/>
              <a:t>25</a:t>
            </a:fld>
            <a:endParaRPr lang="en-US" dirty="0"/>
          </a:p>
        </p:txBody>
      </p:sp>
    </p:spTree>
    <p:extLst>
      <p:ext uri="{BB962C8B-B14F-4D97-AF65-F5344CB8AC3E}">
        <p14:creationId xmlns:p14="http://schemas.microsoft.com/office/powerpoint/2010/main" val="251797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D3401D99-02EB-4294-AFA7-9A14EFE03C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242644" cy="6857060"/>
          </a:xfrm>
        </p:spPr>
      </p:pic>
      <p:sp>
        <p:nvSpPr>
          <p:cNvPr id="4" name="Date Placeholder 3">
            <a:extLst>
              <a:ext uri="{FF2B5EF4-FFF2-40B4-BE49-F238E27FC236}">
                <a16:creationId xmlns:a16="http://schemas.microsoft.com/office/drawing/2014/main" id="{BF8E4C66-E5E0-4F5D-BE5D-0EDF9E55C9F1}"/>
              </a:ext>
            </a:extLst>
          </p:cNvPr>
          <p:cNvSpPr>
            <a:spLocks noGrp="1"/>
          </p:cNvSpPr>
          <p:nvPr>
            <p:ph type="dt" sz="half" idx="14"/>
          </p:nvPr>
        </p:nvSpPr>
        <p:spPr/>
        <p:txBody>
          <a:bodyPr/>
          <a:lstStyle/>
          <a:p>
            <a:fld id="{05F5F25C-B8D8-45F9-9C80-5699EEACB709}" type="datetime1">
              <a:rPr lang="en-GB" smtClean="0">
                <a:solidFill>
                  <a:prstClr val="black"/>
                </a:solidFill>
              </a:rPr>
              <a:pPr/>
              <a:t>18/09/2024</a:t>
            </a:fld>
            <a:endParaRPr lang="en-GB">
              <a:solidFill>
                <a:prstClr val="black"/>
              </a:solidFill>
            </a:endParaRPr>
          </a:p>
        </p:txBody>
      </p:sp>
      <p:sp>
        <p:nvSpPr>
          <p:cNvPr id="5" name="Footer Placeholder 4">
            <a:extLst>
              <a:ext uri="{FF2B5EF4-FFF2-40B4-BE49-F238E27FC236}">
                <a16:creationId xmlns:a16="http://schemas.microsoft.com/office/drawing/2014/main" id="{5B225D82-975A-45BE-B56C-15E51D8BFF06}"/>
              </a:ext>
            </a:extLst>
          </p:cNvPr>
          <p:cNvSpPr>
            <a:spLocks noGrp="1"/>
          </p:cNvSpPr>
          <p:nvPr>
            <p:ph type="ftr" sz="quarter" idx="15"/>
          </p:nvPr>
        </p:nvSpPr>
        <p:spPr/>
        <p:txBody>
          <a:bodyPr/>
          <a:lstStyle/>
          <a:p>
            <a:r>
              <a:rPr lang="en-GB" dirty="0">
                <a:solidFill>
                  <a:prstClr val="black"/>
                </a:solidFill>
              </a:rPr>
              <a:t>|     Title of the presentation</a:t>
            </a:r>
          </a:p>
        </p:txBody>
      </p:sp>
      <p:sp>
        <p:nvSpPr>
          <p:cNvPr id="6" name="Slide Number Placeholder 5">
            <a:extLst>
              <a:ext uri="{FF2B5EF4-FFF2-40B4-BE49-F238E27FC236}">
                <a16:creationId xmlns:a16="http://schemas.microsoft.com/office/drawing/2014/main" id="{4E182F87-8488-49F3-9BB8-FC4F4FE51123}"/>
              </a:ext>
            </a:extLst>
          </p:cNvPr>
          <p:cNvSpPr>
            <a:spLocks noGrp="1"/>
          </p:cNvSpPr>
          <p:nvPr>
            <p:ph type="sldNum" sz="quarter" idx="16"/>
          </p:nvPr>
        </p:nvSpPr>
        <p:spPr/>
        <p:txBody>
          <a:bodyPr/>
          <a:lstStyle/>
          <a:p>
            <a:fld id="{A74CE0EA-F3B5-4684-BA10-C594598FDB9C}" type="slidenum">
              <a:rPr lang="en-GB" smtClean="0">
                <a:solidFill>
                  <a:prstClr val="black"/>
                </a:solidFill>
              </a:rPr>
              <a:pPr/>
              <a:t>26</a:t>
            </a:fld>
            <a:endParaRPr lang="en-GB">
              <a:solidFill>
                <a:prstClr val="black"/>
              </a:solidFill>
            </a:endParaRPr>
          </a:p>
        </p:txBody>
      </p:sp>
      <p:sp>
        <p:nvSpPr>
          <p:cNvPr id="8" name="Title 7">
            <a:extLst>
              <a:ext uri="{FF2B5EF4-FFF2-40B4-BE49-F238E27FC236}">
                <a16:creationId xmlns:a16="http://schemas.microsoft.com/office/drawing/2014/main" id="{13ABEB15-AB1E-4D9D-A3DF-DDEDF840218F}"/>
              </a:ext>
            </a:extLst>
          </p:cNvPr>
          <p:cNvSpPr>
            <a:spLocks noGrp="1"/>
          </p:cNvSpPr>
          <p:nvPr>
            <p:ph type="title"/>
          </p:nvPr>
        </p:nvSpPr>
        <p:spPr/>
        <p:txBody>
          <a:bodyPr/>
          <a:lstStyle/>
          <a:p>
            <a:r>
              <a:rPr lang="en-US" sz="3200" dirty="0">
                <a:solidFill>
                  <a:schemeClr val="bg1"/>
                </a:solidFill>
                <a:ea typeface="+mj-lt"/>
                <a:cs typeface="+mj-lt"/>
              </a:rPr>
              <a:t>Thank you !</a:t>
            </a:r>
            <a:endParaRPr lang="en-US" sz="3200" dirty="0">
              <a:solidFill>
                <a:schemeClr val="bg1"/>
              </a:solidFill>
            </a:endParaRPr>
          </a:p>
        </p:txBody>
      </p:sp>
      <p:sp>
        <p:nvSpPr>
          <p:cNvPr id="2" name="TextBox 1">
            <a:extLst>
              <a:ext uri="{FF2B5EF4-FFF2-40B4-BE49-F238E27FC236}">
                <a16:creationId xmlns:a16="http://schemas.microsoft.com/office/drawing/2014/main" id="{DC0BA182-F5AD-408F-83A6-942CEDA346D6}"/>
              </a:ext>
            </a:extLst>
          </p:cNvPr>
          <p:cNvSpPr txBox="1"/>
          <p:nvPr/>
        </p:nvSpPr>
        <p:spPr>
          <a:xfrm>
            <a:off x="207034" y="1476927"/>
            <a:ext cx="10096739" cy="1477328"/>
          </a:xfrm>
          <a:prstGeom prst="rect">
            <a:avLst/>
          </a:prstGeom>
          <a:noFill/>
        </p:spPr>
        <p:txBody>
          <a:bodyPr wrap="square" rtlCol="0">
            <a:spAutoFit/>
          </a:bodyPr>
          <a:lstStyle/>
          <a:p>
            <a:endParaRPr lang="en-GB" dirty="0">
              <a:solidFill>
                <a:schemeClr val="bg1"/>
              </a:solidFill>
            </a:endParaRPr>
          </a:p>
          <a:p>
            <a:endParaRPr lang="en-GB" dirty="0">
              <a:solidFill>
                <a:schemeClr val="bg1"/>
              </a:solidFill>
            </a:endParaRPr>
          </a:p>
          <a:p>
            <a:r>
              <a:rPr lang="en-GB" dirty="0">
                <a:solidFill>
                  <a:schemeClr val="bg1"/>
                </a:solidFill>
              </a:rPr>
              <a:t>Authors:</a:t>
            </a:r>
          </a:p>
          <a:p>
            <a:r>
              <a:rPr lang="en-GB" dirty="0">
                <a:solidFill>
                  <a:schemeClr val="bg1"/>
                </a:solidFill>
              </a:rPr>
              <a:t>European Center for Environmental Health, WHO Bonn</a:t>
            </a:r>
          </a:p>
          <a:p>
            <a:r>
              <a:rPr lang="en-GB" dirty="0">
                <a:solidFill>
                  <a:schemeClr val="bg1"/>
                </a:solidFill>
              </a:rPr>
              <a:t>Pierpaolo Mudu &amp; Michal Krzyzanowski</a:t>
            </a:r>
          </a:p>
        </p:txBody>
      </p:sp>
    </p:spTree>
    <p:extLst>
      <p:ext uri="{BB962C8B-B14F-4D97-AF65-F5344CB8AC3E}">
        <p14:creationId xmlns:p14="http://schemas.microsoft.com/office/powerpoint/2010/main" val="349048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553200" y="4868913"/>
            <a:ext cx="2133600" cy="223117"/>
          </a:xfrm>
          <a:prstGeom prst="rect">
            <a:avLst/>
          </a:prstGeom>
        </p:spPr>
        <p:txBody>
          <a:bodyPr/>
          <a:lstStyle>
            <a:defPPr>
              <a:defRPr lang="en-US"/>
            </a:defPPr>
            <a:lvl1pPr marL="0" algn="l"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CC12AE-189F-46E6-94BB-12FB54E35028}" type="slidenum">
              <a:rPr lang="en-US" smtClean="0"/>
              <a:pPr algn="r"/>
              <a:t>3</a:t>
            </a:fld>
            <a:endParaRPr lang="en-US"/>
          </a:p>
        </p:txBody>
      </p:sp>
      <p:sp>
        <p:nvSpPr>
          <p:cNvPr id="9" name="Title 1">
            <a:extLst>
              <a:ext uri="{FF2B5EF4-FFF2-40B4-BE49-F238E27FC236}">
                <a16:creationId xmlns:a16="http://schemas.microsoft.com/office/drawing/2014/main" id="{E9B011BD-CA53-4EF1-A1EA-34887D9BC5C9}"/>
              </a:ext>
            </a:extLst>
          </p:cNvPr>
          <p:cNvSpPr txBox="1">
            <a:spLocks/>
          </p:cNvSpPr>
          <p:nvPr/>
        </p:nvSpPr>
        <p:spPr>
          <a:xfrm>
            <a:off x="460514" y="338170"/>
            <a:ext cx="8033491" cy="953935"/>
          </a:xfrm>
          <a:prstGeom prst="rect">
            <a:avLst/>
          </a:prstGeom>
        </p:spPr>
        <p:txBody>
          <a:bodyPr vert="horz" lIns="121920" tIns="60960" rIns="121920" bIns="60960" rtlCol="0" anchor="ctr">
            <a:normAutofit fontScale="75000" lnSpcReduction="20000"/>
          </a:bodyPr>
          <a:lstStyle>
            <a:lvl1pPr algn="ctr" defTabSz="914400" rtl="0" eaLnBrk="1" latinLnBrk="0" hangingPunct="1">
              <a:spcBef>
                <a:spcPct val="0"/>
              </a:spcBef>
              <a:buNone/>
              <a:defRPr sz="36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b="1" dirty="0">
                <a:solidFill>
                  <a:schemeClr val="accent1"/>
                </a:solidFill>
                <a:latin typeface="Lato" panose="020F0502020204030203" pitchFamily="34" charset="0"/>
                <a:ea typeface="Lato" panose="020F0502020204030203" pitchFamily="34" charset="0"/>
                <a:cs typeface="Lato" panose="020F0502020204030203" pitchFamily="34" charset="0"/>
              </a:rPr>
              <a:t>Health Risk Assessment of Air Pollution: a definition</a:t>
            </a:r>
          </a:p>
        </p:txBody>
      </p:sp>
      <p:sp>
        <p:nvSpPr>
          <p:cNvPr id="10" name="TextBox 9">
            <a:extLst>
              <a:ext uri="{FF2B5EF4-FFF2-40B4-BE49-F238E27FC236}">
                <a16:creationId xmlns:a16="http://schemas.microsoft.com/office/drawing/2014/main" id="{1BAB1638-ACB5-46CB-84FE-A4DFBF991B4C}"/>
              </a:ext>
            </a:extLst>
          </p:cNvPr>
          <p:cNvSpPr txBox="1"/>
          <p:nvPr/>
        </p:nvSpPr>
        <p:spPr>
          <a:xfrm>
            <a:off x="815414" y="4663905"/>
            <a:ext cx="10561173" cy="1569660"/>
          </a:xfrm>
          <a:prstGeom prst="rect">
            <a:avLst/>
          </a:prstGeom>
          <a:noFill/>
        </p:spPr>
        <p:txBody>
          <a:bodyPr wrap="square" rtlCol="0">
            <a:spAutoFit/>
          </a:bodyPr>
          <a:lstStyle/>
          <a:p>
            <a:pPr algn="ctr"/>
            <a:r>
              <a:rPr lang="fr-CH" sz="2400" dirty="0">
                <a:latin typeface="Lato" panose="020B0604020202020204"/>
              </a:rPr>
              <a:t>« </a:t>
            </a:r>
            <a:r>
              <a:rPr lang="en-GB" sz="2400" dirty="0">
                <a:latin typeface="Lato" panose="020B0604020202020204"/>
              </a:rPr>
              <a:t>An Air Pollution Health Risk Assessment aims to estimate the risks of past, current or future exposure to air pollution and of changes in exposure that may result from planned policies or other modifications of air quality.</a:t>
            </a:r>
            <a:r>
              <a:rPr lang="fr-CH" sz="2400" dirty="0"/>
              <a:t> » </a:t>
            </a:r>
          </a:p>
          <a:p>
            <a:pPr algn="ctr"/>
            <a:r>
              <a:rPr lang="en-GB" sz="2400" dirty="0">
                <a:latin typeface="Arial" panose="020B0604020202020204" pitchFamily="34" charset="0"/>
              </a:rPr>
              <a:t>(</a:t>
            </a:r>
            <a:r>
              <a:rPr lang="en-GB" sz="1867" dirty="0">
                <a:latin typeface="Arial" panose="020B0604020202020204" pitchFamily="34" charset="0"/>
              </a:rPr>
              <a:t>WHO, 2016) </a:t>
            </a:r>
          </a:p>
        </p:txBody>
      </p:sp>
      <p:sp>
        <p:nvSpPr>
          <p:cNvPr id="11" name="TextBox 10">
            <a:extLst>
              <a:ext uri="{FF2B5EF4-FFF2-40B4-BE49-F238E27FC236}">
                <a16:creationId xmlns:a16="http://schemas.microsoft.com/office/drawing/2014/main" id="{83ABF021-2634-4663-9A97-49E34917BD9E}"/>
              </a:ext>
            </a:extLst>
          </p:cNvPr>
          <p:cNvSpPr txBox="1"/>
          <p:nvPr/>
        </p:nvSpPr>
        <p:spPr>
          <a:xfrm>
            <a:off x="2104221" y="6465329"/>
            <a:ext cx="9594681" cy="253916"/>
          </a:xfrm>
          <a:prstGeom prst="rect">
            <a:avLst/>
          </a:prstGeom>
          <a:noFill/>
        </p:spPr>
        <p:txBody>
          <a:bodyPr wrap="square" rtlCol="0">
            <a:spAutoFit/>
          </a:bodyPr>
          <a:lstStyle/>
          <a:p>
            <a:pPr>
              <a:defRPr/>
            </a:pPr>
            <a:r>
              <a:rPr lang="de-DE" sz="1050" dirty="0">
                <a:solidFill>
                  <a:schemeClr val="accent2">
                    <a:lumMod val="75000"/>
                  </a:schemeClr>
                </a:solidFill>
                <a:hlinkClick r:id="rId3"/>
              </a:rPr>
              <a:t>https://www.who.int/europe/publications/i/item/9789289051316</a:t>
            </a:r>
            <a:r>
              <a:rPr lang="de-DE" sz="1050" dirty="0">
                <a:solidFill>
                  <a:schemeClr val="accent2">
                    <a:lumMod val="75000"/>
                  </a:schemeClr>
                </a:solidFill>
              </a:rPr>
              <a:t>   </a:t>
            </a:r>
          </a:p>
        </p:txBody>
      </p:sp>
      <p:pic>
        <p:nvPicPr>
          <p:cNvPr id="12" name="Grafik 5" descr="Health-risk-assessment-air-pollution-General-principles-en.pdf - Adobe Acrobat Reader DC"/>
          <p:cNvPicPr>
            <a:picLocks noChangeAspect="1"/>
          </p:cNvPicPr>
          <p:nvPr/>
        </p:nvPicPr>
        <p:blipFill rotWithShape="1">
          <a:blip r:embed="rId4"/>
          <a:srcRect l="32675" t="11850" r="34650"/>
          <a:stretch/>
        </p:blipFill>
        <p:spPr>
          <a:xfrm>
            <a:off x="2579078" y="1394609"/>
            <a:ext cx="2192215" cy="3183827"/>
          </a:xfrm>
          <a:prstGeom prst="rect">
            <a:avLst/>
          </a:prstGeom>
          <a:ln w="3175">
            <a:solidFill>
              <a:schemeClr val="bg2">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7006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529" y="226232"/>
            <a:ext cx="9527812" cy="1143000"/>
          </a:xfrm>
        </p:spPr>
        <p:txBody>
          <a:bodyPr anchor="t"/>
          <a:lstStyle/>
          <a:p>
            <a:r>
              <a:rPr lang="en-GB" sz="3200" b="1" dirty="0"/>
              <a:t>Two key questions of Health Risk Assessment </a:t>
            </a:r>
          </a:p>
        </p:txBody>
      </p:sp>
      <p:sp>
        <p:nvSpPr>
          <p:cNvPr id="3" name="Textplatzhalter 2"/>
          <p:cNvSpPr>
            <a:spLocks noGrp="1"/>
          </p:cNvSpPr>
          <p:nvPr>
            <p:ph type="body" idx="1"/>
          </p:nvPr>
        </p:nvSpPr>
        <p:spPr>
          <a:xfrm>
            <a:off x="1969427" y="1086553"/>
            <a:ext cx="8447053" cy="4736400"/>
          </a:xfrm>
          <a:noFill/>
          <a:ln>
            <a:noFill/>
          </a:ln>
        </p:spPr>
        <p:txBody>
          <a:bodyPr spcFirstLastPara="1" vert="horz" wrap="square" lIns="91425" tIns="91425" rIns="91425" bIns="91425" rtlCol="0" anchor="t" anchorCtr="0">
            <a:normAutofit/>
          </a:bodyPr>
          <a:lstStyle/>
          <a:p>
            <a:pPr marL="38100" indent="0">
              <a:buNone/>
            </a:pPr>
            <a:r>
              <a:rPr lang="de-DE" sz="2400" dirty="0"/>
              <a:t>1. </a:t>
            </a:r>
            <a:r>
              <a:rPr lang="de-DE" sz="2400" dirty="0" err="1"/>
              <a:t>What</a:t>
            </a:r>
            <a:r>
              <a:rPr lang="de-DE" sz="2400" dirty="0"/>
              <a:t> </a:t>
            </a:r>
            <a:r>
              <a:rPr lang="de-DE" sz="2400" dirty="0" err="1"/>
              <a:t>is</a:t>
            </a:r>
            <a:r>
              <a:rPr lang="de-DE" sz="2400" dirty="0"/>
              <a:t> </a:t>
            </a:r>
            <a:r>
              <a:rPr lang="de-DE" sz="2400" dirty="0" err="1"/>
              <a:t>the</a:t>
            </a:r>
            <a:r>
              <a:rPr lang="de-DE" sz="2400" dirty="0"/>
              <a:t> </a:t>
            </a:r>
            <a:r>
              <a:rPr lang="de-DE" sz="2400" dirty="0" err="1"/>
              <a:t>health</a:t>
            </a:r>
            <a:r>
              <a:rPr lang="de-DE" sz="2400" dirty="0"/>
              <a:t> </a:t>
            </a:r>
            <a:r>
              <a:rPr lang="de-DE" sz="2400" dirty="0" err="1">
                <a:solidFill>
                  <a:srgbClr val="FF0000"/>
                </a:solidFill>
              </a:rPr>
              <a:t>burden</a:t>
            </a:r>
            <a:r>
              <a:rPr lang="de-DE" sz="2400" dirty="0"/>
              <a:t> of a </a:t>
            </a:r>
            <a:r>
              <a:rPr lang="de-DE" sz="2400" dirty="0" err="1"/>
              <a:t>given</a:t>
            </a:r>
            <a:r>
              <a:rPr lang="de-DE" sz="2400" dirty="0"/>
              <a:t> </a:t>
            </a:r>
            <a:r>
              <a:rPr lang="de-DE" sz="2400" dirty="0" err="1"/>
              <a:t>exposure</a:t>
            </a:r>
            <a:r>
              <a:rPr lang="de-DE" sz="2400" dirty="0"/>
              <a:t> </a:t>
            </a:r>
            <a:r>
              <a:rPr lang="de-DE" sz="2400" dirty="0" err="1"/>
              <a:t>level</a:t>
            </a:r>
            <a:r>
              <a:rPr lang="de-DE" sz="2400" dirty="0"/>
              <a:t>?</a:t>
            </a:r>
          </a:p>
        </p:txBody>
      </p:sp>
      <p:sp>
        <p:nvSpPr>
          <p:cNvPr id="4" name="Foliennummernplatzhalter 3"/>
          <p:cNvSpPr>
            <a:spLocks noGrp="1"/>
          </p:cNvSpPr>
          <p:nvPr>
            <p:ph type="sldNum" idx="12"/>
          </p:nvPr>
        </p:nvSpPr>
        <p:spPr>
          <a:xfrm>
            <a:off x="9912424" y="6305784"/>
            <a:ext cx="548700" cy="417900"/>
          </a:xfrm>
        </p:spPr>
        <p:txBody>
          <a:bodyPr/>
          <a:lstStyle/>
          <a:p>
            <a:fld id="{00000000-1234-1234-1234-123412341234}" type="slidenum">
              <a:rPr lang="en-GB" smtClean="0"/>
              <a:pPr/>
              <a:t>4</a:t>
            </a:fld>
            <a:endParaRPr lang="en-GB"/>
          </a:p>
        </p:txBody>
      </p:sp>
      <p:grpSp>
        <p:nvGrpSpPr>
          <p:cNvPr id="5" name="Gruppieren 4"/>
          <p:cNvGrpSpPr/>
          <p:nvPr/>
        </p:nvGrpSpPr>
        <p:grpSpPr>
          <a:xfrm>
            <a:off x="2910385" y="2790826"/>
            <a:ext cx="6166940" cy="3140140"/>
            <a:chOff x="-7193" y="1979613"/>
            <a:chExt cx="8918532" cy="4349883"/>
          </a:xfrm>
        </p:grpSpPr>
        <p:sp>
          <p:nvSpPr>
            <p:cNvPr id="6" name="Freihandform 5"/>
            <p:cNvSpPr/>
            <p:nvPr/>
          </p:nvSpPr>
          <p:spPr>
            <a:xfrm>
              <a:off x="1979613" y="2900363"/>
              <a:ext cx="5834062" cy="2520950"/>
            </a:xfrm>
            <a:custGeom>
              <a:avLst/>
              <a:gdLst>
                <a:gd name="connsiteX0" fmla="*/ 0 w 5977719"/>
                <a:gd name="connsiteY0" fmla="*/ 1596789 h 1596789"/>
                <a:gd name="connsiteX1" fmla="*/ 928048 w 5977719"/>
                <a:gd name="connsiteY1" fmla="*/ 900753 h 1596789"/>
                <a:gd name="connsiteX2" fmla="*/ 4135272 w 5977719"/>
                <a:gd name="connsiteY2" fmla="*/ 204717 h 1596789"/>
                <a:gd name="connsiteX3" fmla="*/ 5977719 w 5977719"/>
                <a:gd name="connsiteY3" fmla="*/ 0 h 1596789"/>
              </a:gdLst>
              <a:ahLst/>
              <a:cxnLst>
                <a:cxn ang="0">
                  <a:pos x="connsiteX0" y="connsiteY0"/>
                </a:cxn>
                <a:cxn ang="0">
                  <a:pos x="connsiteX1" y="connsiteY1"/>
                </a:cxn>
                <a:cxn ang="0">
                  <a:pos x="connsiteX2" y="connsiteY2"/>
                </a:cxn>
                <a:cxn ang="0">
                  <a:pos x="connsiteX3" y="connsiteY3"/>
                </a:cxn>
              </a:cxnLst>
              <a:rect l="l" t="t" r="r" b="b"/>
              <a:pathLst>
                <a:path w="5977719" h="1596789">
                  <a:moveTo>
                    <a:pt x="0" y="1596789"/>
                  </a:moveTo>
                  <a:cubicBezTo>
                    <a:pt x="119418" y="1364777"/>
                    <a:pt x="238836" y="1132765"/>
                    <a:pt x="928048" y="900753"/>
                  </a:cubicBezTo>
                  <a:cubicBezTo>
                    <a:pt x="1617260" y="668741"/>
                    <a:pt x="3293660" y="354842"/>
                    <a:pt x="4135272" y="204717"/>
                  </a:cubicBezTo>
                  <a:cubicBezTo>
                    <a:pt x="4976884" y="54592"/>
                    <a:pt x="5641074" y="36394"/>
                    <a:pt x="5977719" y="0"/>
                  </a:cubicBez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sz="1400"/>
            </a:p>
          </p:txBody>
        </p:sp>
        <p:grpSp>
          <p:nvGrpSpPr>
            <p:cNvPr id="7" name="Gruppieren 6"/>
            <p:cNvGrpSpPr/>
            <p:nvPr/>
          </p:nvGrpSpPr>
          <p:grpSpPr>
            <a:xfrm>
              <a:off x="-7193" y="1979613"/>
              <a:ext cx="8918532" cy="4349883"/>
              <a:chOff x="-7193" y="1979613"/>
              <a:chExt cx="8918532" cy="4349883"/>
            </a:xfrm>
          </p:grpSpPr>
          <p:cxnSp>
            <p:nvCxnSpPr>
              <p:cNvPr id="8" name="Gerade Verbindung mit Pfeil 7"/>
              <p:cNvCxnSpPr/>
              <p:nvPr/>
            </p:nvCxnSpPr>
            <p:spPr>
              <a:xfrm>
                <a:off x="1692275" y="5589588"/>
                <a:ext cx="68405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1692275" y="2349500"/>
                <a:ext cx="0" cy="3240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a:spLocks noChangeArrowheads="1"/>
              </p:cNvSpPr>
              <p:nvPr/>
            </p:nvSpPr>
            <p:spPr bwMode="auto">
              <a:xfrm>
                <a:off x="7092249" y="5715000"/>
                <a:ext cx="1819090" cy="61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charset="0"/>
                  <a:defRPr sz="2000" b="1">
                    <a:solidFill>
                      <a:schemeClr val="tx1"/>
                    </a:solidFill>
                    <a:latin typeface="Arial" charset="0"/>
                  </a:defRPr>
                </a:lvl1pPr>
                <a:lvl2pPr marL="742950" indent="-285750" algn="l" eaLnBrk="0" hangingPunct="0">
                  <a:spcBef>
                    <a:spcPct val="20000"/>
                  </a:spcBef>
                  <a:buClr>
                    <a:schemeClr val="tx2"/>
                  </a:buClr>
                  <a:buFont typeface="Arial" charset="0"/>
                  <a:buChar char="•"/>
                  <a:defRPr sz="2000">
                    <a:solidFill>
                      <a:schemeClr val="tx1"/>
                    </a:solidFill>
                    <a:latin typeface="Arial" charset="0"/>
                  </a:defRPr>
                </a:lvl2pPr>
                <a:lvl3pPr marL="1143000" indent="-228600" algn="l" eaLnBrk="0" hangingPunct="0">
                  <a:spcBef>
                    <a:spcPct val="20000"/>
                  </a:spcBef>
                  <a:buClr>
                    <a:schemeClr val="tx2"/>
                  </a:buClr>
                  <a:buFont typeface="Arial" charset="0"/>
                  <a:buChar char="•"/>
                  <a:defRPr>
                    <a:solidFill>
                      <a:schemeClr val="tx1"/>
                    </a:solidFill>
                    <a:latin typeface="Arial" charset="0"/>
                  </a:defRPr>
                </a:lvl3pPr>
                <a:lvl4pPr marL="1600200" indent="-228600" algn="l" eaLnBrk="0" hangingPunct="0">
                  <a:spcBef>
                    <a:spcPct val="20000"/>
                  </a:spcBef>
                  <a:buClr>
                    <a:schemeClr val="tx2"/>
                  </a:buClr>
                  <a:buFont typeface="Arial" charset="0"/>
                  <a:buChar char="•"/>
                  <a:defRPr>
                    <a:solidFill>
                      <a:schemeClr val="tx1"/>
                    </a:solidFill>
                    <a:latin typeface="Arial" charset="0"/>
                  </a:defRPr>
                </a:lvl4pPr>
                <a:lvl5pPr marL="2057400" indent="-228600" algn="l" eaLnBrk="0" hangingPunct="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eaLnBrk="1" hangingPunct="1">
                  <a:spcBef>
                    <a:spcPct val="0"/>
                  </a:spcBef>
                  <a:spcAft>
                    <a:spcPct val="0"/>
                  </a:spcAft>
                  <a:buFontTx/>
                  <a:buNone/>
                </a:pPr>
                <a:r>
                  <a:rPr lang="de-DE" altLang="de-DE" sz="1400" dirty="0" err="1"/>
                  <a:t>Exposure</a:t>
                </a:r>
                <a:endParaRPr lang="de-DE" altLang="de-DE" sz="1400" dirty="0"/>
              </a:p>
            </p:txBody>
          </p:sp>
          <p:sp>
            <p:nvSpPr>
              <p:cNvPr id="11" name="Textfeld 11"/>
              <p:cNvSpPr txBox="1">
                <a:spLocks noChangeArrowheads="1"/>
              </p:cNvSpPr>
              <p:nvPr/>
            </p:nvSpPr>
            <p:spPr bwMode="auto">
              <a:xfrm>
                <a:off x="-7193" y="1979613"/>
                <a:ext cx="1833661" cy="61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charset="0"/>
                  <a:defRPr sz="2000" b="1">
                    <a:solidFill>
                      <a:schemeClr val="tx1"/>
                    </a:solidFill>
                    <a:latin typeface="Arial" charset="0"/>
                  </a:defRPr>
                </a:lvl1pPr>
                <a:lvl2pPr marL="742950" indent="-285750" algn="l" eaLnBrk="0" hangingPunct="0">
                  <a:spcBef>
                    <a:spcPct val="20000"/>
                  </a:spcBef>
                  <a:buClr>
                    <a:schemeClr val="tx2"/>
                  </a:buClr>
                  <a:buFont typeface="Arial" charset="0"/>
                  <a:buChar char="•"/>
                  <a:defRPr sz="2000">
                    <a:solidFill>
                      <a:schemeClr val="tx1"/>
                    </a:solidFill>
                    <a:latin typeface="Arial" charset="0"/>
                  </a:defRPr>
                </a:lvl2pPr>
                <a:lvl3pPr marL="1143000" indent="-228600" algn="l" eaLnBrk="0" hangingPunct="0">
                  <a:spcBef>
                    <a:spcPct val="20000"/>
                  </a:spcBef>
                  <a:buClr>
                    <a:schemeClr val="tx2"/>
                  </a:buClr>
                  <a:buFont typeface="Arial" charset="0"/>
                  <a:buChar char="•"/>
                  <a:defRPr>
                    <a:solidFill>
                      <a:schemeClr val="tx1"/>
                    </a:solidFill>
                    <a:latin typeface="Arial" charset="0"/>
                  </a:defRPr>
                </a:lvl3pPr>
                <a:lvl4pPr marL="1600200" indent="-228600" algn="l" eaLnBrk="0" hangingPunct="0">
                  <a:spcBef>
                    <a:spcPct val="20000"/>
                  </a:spcBef>
                  <a:buClr>
                    <a:schemeClr val="tx2"/>
                  </a:buClr>
                  <a:buFont typeface="Arial" charset="0"/>
                  <a:buChar char="•"/>
                  <a:defRPr>
                    <a:solidFill>
                      <a:schemeClr val="tx1"/>
                    </a:solidFill>
                    <a:latin typeface="Arial" charset="0"/>
                  </a:defRPr>
                </a:lvl4pPr>
                <a:lvl5pPr marL="2057400" indent="-228600" algn="l" eaLnBrk="0" hangingPunct="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eaLnBrk="1" hangingPunct="1">
                  <a:spcBef>
                    <a:spcPct val="0"/>
                  </a:spcBef>
                  <a:spcAft>
                    <a:spcPct val="0"/>
                  </a:spcAft>
                  <a:buFontTx/>
                  <a:buNone/>
                </a:pPr>
                <a:r>
                  <a:rPr lang="de-DE" altLang="de-DE" sz="1400" dirty="0" err="1"/>
                  <a:t>Incidence</a:t>
                </a:r>
                <a:endParaRPr lang="de-DE" altLang="de-DE" sz="1400" dirty="0"/>
              </a:p>
            </p:txBody>
          </p:sp>
          <p:cxnSp>
            <p:nvCxnSpPr>
              <p:cNvPr id="14" name="Gerade Verbindung 13"/>
              <p:cNvCxnSpPr/>
              <p:nvPr/>
            </p:nvCxnSpPr>
            <p:spPr>
              <a:xfrm flipH="1" flipV="1">
                <a:off x="6753225" y="2997204"/>
                <a:ext cx="4" cy="260349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H="1">
                <a:off x="1692275" y="3035300"/>
                <a:ext cx="506095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H="1" flipV="1">
                <a:off x="2874964" y="4298950"/>
                <a:ext cx="793" cy="13017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1668463" y="4319588"/>
                <a:ext cx="12065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32" name="Gruppieren 31"/>
          <p:cNvGrpSpPr/>
          <p:nvPr/>
        </p:nvGrpSpPr>
        <p:grpSpPr>
          <a:xfrm>
            <a:off x="4219599" y="3557256"/>
            <a:ext cx="3785040" cy="2701143"/>
            <a:chOff x="2613787" y="4389204"/>
            <a:chExt cx="3010910" cy="1874101"/>
          </a:xfrm>
        </p:grpSpPr>
        <p:grpSp>
          <p:nvGrpSpPr>
            <p:cNvPr id="27" name="Gruppieren 26"/>
            <p:cNvGrpSpPr/>
            <p:nvPr/>
          </p:nvGrpSpPr>
          <p:grpSpPr>
            <a:xfrm>
              <a:off x="2613787" y="4389204"/>
              <a:ext cx="3010910" cy="1639566"/>
              <a:chOff x="2613787" y="4389204"/>
              <a:chExt cx="3010910" cy="1639566"/>
            </a:xfrm>
          </p:grpSpPr>
          <p:sp>
            <p:nvSpPr>
              <p:cNvPr id="21" name="Pfeil nach oben und unten 20"/>
              <p:cNvSpPr/>
              <p:nvPr/>
            </p:nvSpPr>
            <p:spPr>
              <a:xfrm>
                <a:off x="4983338" y="4389204"/>
                <a:ext cx="641359" cy="12548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1</a:t>
                </a:r>
                <a:endParaRPr lang="en-GB" sz="2400" b="1" dirty="0">
                  <a:solidFill>
                    <a:schemeClr val="bg1"/>
                  </a:solidFill>
                </a:endParaRPr>
              </a:p>
            </p:txBody>
          </p:sp>
          <p:sp>
            <p:nvSpPr>
              <p:cNvPr id="26" name="Geschweifte Klammer rechts 25"/>
              <p:cNvSpPr/>
              <p:nvPr/>
            </p:nvSpPr>
            <p:spPr>
              <a:xfrm rot="5400000">
                <a:off x="3768734" y="4493490"/>
                <a:ext cx="380333" cy="2690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0" name="Textfeld 29"/>
            <p:cNvSpPr txBox="1"/>
            <p:nvPr/>
          </p:nvSpPr>
          <p:spPr>
            <a:xfrm>
              <a:off x="3835181" y="5893973"/>
              <a:ext cx="312906" cy="369332"/>
            </a:xfrm>
            <a:prstGeom prst="rect">
              <a:avLst/>
            </a:prstGeom>
            <a:noFill/>
          </p:spPr>
          <p:txBody>
            <a:bodyPr wrap="none" rtlCol="0">
              <a:spAutoFit/>
            </a:bodyPr>
            <a:lstStyle/>
            <a:p>
              <a:r>
                <a:rPr lang="de-DE" dirty="0"/>
                <a:t>1</a:t>
              </a:r>
              <a:endParaRPr lang="en-GB" dirty="0"/>
            </a:p>
          </p:txBody>
        </p:sp>
      </p:grpSp>
      <p:grpSp>
        <p:nvGrpSpPr>
          <p:cNvPr id="33" name="Gruppieren 32"/>
          <p:cNvGrpSpPr/>
          <p:nvPr/>
        </p:nvGrpSpPr>
        <p:grpSpPr>
          <a:xfrm>
            <a:off x="4704755" y="3542070"/>
            <a:ext cx="2896750" cy="3242837"/>
            <a:chOff x="3087082" y="4500331"/>
            <a:chExt cx="2304297" cy="2249938"/>
          </a:xfrm>
        </p:grpSpPr>
        <p:sp>
          <p:nvSpPr>
            <p:cNvPr id="22" name="Pfeil nach oben und unten 21"/>
            <p:cNvSpPr/>
            <p:nvPr/>
          </p:nvSpPr>
          <p:spPr>
            <a:xfrm>
              <a:off x="3087082" y="4500331"/>
              <a:ext cx="332255" cy="6500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2</a:t>
              </a:r>
              <a:endParaRPr lang="en-GB" sz="2400" b="1" dirty="0">
                <a:solidFill>
                  <a:schemeClr val="bg1"/>
                </a:solidFill>
              </a:endParaRPr>
            </a:p>
          </p:txBody>
        </p:sp>
        <p:sp>
          <p:nvSpPr>
            <p:cNvPr id="28" name="Geschweifte Klammer rechts 27"/>
            <p:cNvSpPr/>
            <p:nvPr/>
          </p:nvSpPr>
          <p:spPr>
            <a:xfrm rot="5400000">
              <a:off x="4123947" y="5168202"/>
              <a:ext cx="388521" cy="21463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feld 30"/>
            <p:cNvSpPr txBox="1"/>
            <p:nvPr/>
          </p:nvSpPr>
          <p:spPr>
            <a:xfrm>
              <a:off x="4193785" y="6380937"/>
              <a:ext cx="312906" cy="369332"/>
            </a:xfrm>
            <a:prstGeom prst="rect">
              <a:avLst/>
            </a:prstGeom>
            <a:noFill/>
          </p:spPr>
          <p:txBody>
            <a:bodyPr wrap="none" rtlCol="0">
              <a:spAutoFit/>
            </a:bodyPr>
            <a:lstStyle/>
            <a:p>
              <a:r>
                <a:rPr lang="de-DE" dirty="0"/>
                <a:t>2</a:t>
              </a:r>
              <a:endParaRPr lang="en-GB" dirty="0"/>
            </a:p>
          </p:txBody>
        </p:sp>
      </p:grpSp>
      <p:sp>
        <p:nvSpPr>
          <p:cNvPr id="34" name="Textfeld 33"/>
          <p:cNvSpPr txBox="1"/>
          <p:nvPr/>
        </p:nvSpPr>
        <p:spPr>
          <a:xfrm>
            <a:off x="1969427" y="1893268"/>
            <a:ext cx="7429213" cy="424732"/>
          </a:xfrm>
          <a:prstGeom prst="rect">
            <a:avLst/>
          </a:prstGeom>
          <a:noFill/>
        </p:spPr>
        <p:txBody>
          <a:bodyPr wrap="none" rtlCol="0">
            <a:spAutoFit/>
          </a:bodyPr>
          <a:lstStyle/>
          <a:p>
            <a:pPr marL="38100">
              <a:lnSpc>
                <a:spcPct val="90000"/>
              </a:lnSpc>
              <a:spcBef>
                <a:spcPts val="600"/>
              </a:spcBef>
              <a:buSzPts val="3000"/>
            </a:pPr>
            <a:r>
              <a:rPr lang="de-DE" sz="2400" dirty="0"/>
              <a:t>2. </a:t>
            </a:r>
            <a:r>
              <a:rPr lang="de-DE" sz="2400" dirty="0" err="1"/>
              <a:t>What</a:t>
            </a:r>
            <a:r>
              <a:rPr lang="de-DE" sz="2400" dirty="0"/>
              <a:t> </a:t>
            </a:r>
            <a:r>
              <a:rPr lang="de-DE" sz="2400" dirty="0" err="1"/>
              <a:t>is</a:t>
            </a:r>
            <a:r>
              <a:rPr lang="de-DE" sz="2400" dirty="0"/>
              <a:t> (</a:t>
            </a:r>
            <a:r>
              <a:rPr lang="de-DE" sz="2400" dirty="0" err="1"/>
              <a:t>would</a:t>
            </a:r>
            <a:r>
              <a:rPr lang="de-DE" sz="2400" dirty="0"/>
              <a:t> </a:t>
            </a:r>
            <a:r>
              <a:rPr lang="de-DE" sz="2400" dirty="0" err="1"/>
              <a:t>be</a:t>
            </a:r>
            <a:r>
              <a:rPr lang="de-DE" sz="2400" dirty="0"/>
              <a:t>) </a:t>
            </a:r>
            <a:r>
              <a:rPr lang="de-DE" sz="2400" dirty="0" err="1"/>
              <a:t>the</a:t>
            </a:r>
            <a:r>
              <a:rPr lang="de-DE" sz="2400" dirty="0"/>
              <a:t> </a:t>
            </a:r>
            <a:r>
              <a:rPr lang="de-DE" sz="2400" dirty="0" err="1">
                <a:solidFill>
                  <a:srgbClr val="FF0000"/>
                </a:solidFill>
              </a:rPr>
              <a:t>impact</a:t>
            </a:r>
            <a:r>
              <a:rPr lang="de-DE" sz="2400" dirty="0"/>
              <a:t> of </a:t>
            </a:r>
            <a:r>
              <a:rPr lang="de-DE" sz="2400" dirty="0" err="1"/>
              <a:t>the</a:t>
            </a:r>
            <a:r>
              <a:rPr lang="de-DE" sz="2400" dirty="0"/>
              <a:t> </a:t>
            </a:r>
            <a:r>
              <a:rPr lang="de-DE" sz="2400" dirty="0" err="1"/>
              <a:t>exposure</a:t>
            </a:r>
            <a:r>
              <a:rPr lang="de-DE" sz="2400" dirty="0"/>
              <a:t> </a:t>
            </a:r>
            <a:r>
              <a:rPr lang="de-DE" sz="2400" dirty="0" err="1"/>
              <a:t>change</a:t>
            </a:r>
            <a:r>
              <a:rPr lang="de-DE" sz="2400" dirty="0"/>
              <a:t>?</a:t>
            </a:r>
            <a:endParaRPr lang="en-GB" sz="2400" dirty="0"/>
          </a:p>
        </p:txBody>
      </p:sp>
    </p:spTree>
    <p:extLst>
      <p:ext uri="{BB962C8B-B14F-4D97-AF65-F5344CB8AC3E}">
        <p14:creationId xmlns:p14="http://schemas.microsoft.com/office/powerpoint/2010/main" val="323861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B439D-EEFA-3076-6C1E-395CFB13CF01}"/>
              </a:ext>
            </a:extLst>
          </p:cNvPr>
          <p:cNvSpPr>
            <a:spLocks noGrp="1"/>
          </p:cNvSpPr>
          <p:nvPr>
            <p:ph type="title"/>
          </p:nvPr>
        </p:nvSpPr>
        <p:spPr>
          <a:xfrm>
            <a:off x="572877" y="152400"/>
            <a:ext cx="9844299" cy="1371600"/>
          </a:xfrm>
        </p:spPr>
        <p:txBody>
          <a:bodyPr anchor="t"/>
          <a:lstStyle/>
          <a:p>
            <a:pPr>
              <a:defRPr/>
            </a:pPr>
            <a:r>
              <a:rPr lang="en-GB" dirty="0"/>
              <a:t>Estimation of health effects of exposure to air pollution in a population: Modes of Health Risk Assessment</a:t>
            </a:r>
          </a:p>
        </p:txBody>
      </p:sp>
      <p:sp>
        <p:nvSpPr>
          <p:cNvPr id="6" name="Rectangle 3">
            <a:extLst>
              <a:ext uri="{FF2B5EF4-FFF2-40B4-BE49-F238E27FC236}">
                <a16:creationId xmlns:a16="http://schemas.microsoft.com/office/drawing/2014/main" id="{4DD4E74C-A7FB-CA09-EC8F-604A040DB22E}"/>
              </a:ext>
            </a:extLst>
          </p:cNvPr>
          <p:cNvSpPr txBox="1">
            <a:spLocks noChangeArrowheads="1"/>
          </p:cNvSpPr>
          <p:nvPr/>
        </p:nvSpPr>
        <p:spPr bwMode="auto">
          <a:xfrm>
            <a:off x="1072232" y="1695650"/>
            <a:ext cx="8218488"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80000"/>
              </a:lnSpc>
              <a:defRPr/>
            </a:pPr>
            <a:r>
              <a:rPr lang="en-GB" altLang="en-US" sz="2400" dirty="0">
                <a:solidFill>
                  <a:srgbClr val="CC0000"/>
                </a:solidFill>
              </a:rPr>
              <a:t>Burden</a:t>
            </a:r>
          </a:p>
          <a:p>
            <a:pPr lvl="1">
              <a:lnSpc>
                <a:spcPct val="80000"/>
              </a:lnSpc>
              <a:defRPr/>
            </a:pPr>
            <a:r>
              <a:rPr lang="en-GB" altLang="en-US" sz="2400" b="1" dirty="0"/>
              <a:t>What is the size of the problem currently?</a:t>
            </a:r>
          </a:p>
          <a:p>
            <a:pPr lvl="1">
              <a:lnSpc>
                <a:spcPct val="80000"/>
              </a:lnSpc>
              <a:defRPr/>
            </a:pPr>
            <a:r>
              <a:rPr lang="en-GB" altLang="en-US" sz="2400" b="1" dirty="0"/>
              <a:t>How much inflated are current mortality rates?</a:t>
            </a:r>
          </a:p>
          <a:p>
            <a:pPr lvl="1">
              <a:lnSpc>
                <a:spcPct val="80000"/>
              </a:lnSpc>
              <a:defRPr/>
            </a:pPr>
            <a:r>
              <a:rPr lang="en-GB" altLang="en-US" sz="2400" b="1" dirty="0"/>
              <a:t>How much potential life years are we losing?</a:t>
            </a:r>
          </a:p>
          <a:p>
            <a:pPr marL="274637" lvl="1" indent="0">
              <a:lnSpc>
                <a:spcPct val="80000"/>
              </a:lnSpc>
              <a:buNone/>
              <a:defRPr/>
            </a:pPr>
            <a:endParaRPr lang="en-GB" altLang="en-US" sz="2400" b="1" dirty="0"/>
          </a:p>
          <a:p>
            <a:pPr>
              <a:lnSpc>
                <a:spcPct val="80000"/>
              </a:lnSpc>
              <a:defRPr/>
            </a:pPr>
            <a:r>
              <a:rPr lang="en-GB" altLang="en-US" sz="2400" dirty="0">
                <a:solidFill>
                  <a:srgbClr val="CC0000"/>
                </a:solidFill>
              </a:rPr>
              <a:t>Impact</a:t>
            </a:r>
          </a:p>
          <a:p>
            <a:pPr lvl="1">
              <a:lnSpc>
                <a:spcPct val="80000"/>
              </a:lnSpc>
              <a:defRPr/>
            </a:pPr>
            <a:r>
              <a:rPr lang="en-GB" altLang="en-US" sz="2400" b="1" dirty="0"/>
              <a:t>If we apply policy X, what will be the (expected) burden change?</a:t>
            </a:r>
          </a:p>
          <a:p>
            <a:pPr lvl="1">
              <a:lnSpc>
                <a:spcPct val="80000"/>
              </a:lnSpc>
              <a:defRPr/>
            </a:pPr>
            <a:r>
              <a:rPr lang="en-GB" altLang="en-US" sz="2400" b="1" dirty="0"/>
              <a:t>What will be the pattern of mortality rate change?</a:t>
            </a:r>
          </a:p>
          <a:p>
            <a:pPr lvl="1">
              <a:lnSpc>
                <a:spcPct val="80000"/>
              </a:lnSpc>
              <a:defRPr/>
            </a:pPr>
            <a:r>
              <a:rPr lang="en-GB" altLang="en-US" sz="2400" b="1" dirty="0"/>
              <a:t>What will be the pattern of changes in total life years?</a:t>
            </a:r>
          </a:p>
        </p:txBody>
      </p:sp>
      <p:grpSp>
        <p:nvGrpSpPr>
          <p:cNvPr id="10" name="Group 9">
            <a:extLst>
              <a:ext uri="{FF2B5EF4-FFF2-40B4-BE49-F238E27FC236}">
                <a16:creationId xmlns:a16="http://schemas.microsoft.com/office/drawing/2014/main" id="{14B5AF04-1CA1-885E-55B9-8A7F890B5403}"/>
              </a:ext>
            </a:extLst>
          </p:cNvPr>
          <p:cNvGrpSpPr/>
          <p:nvPr/>
        </p:nvGrpSpPr>
        <p:grpSpPr>
          <a:xfrm>
            <a:off x="8042313" y="1799425"/>
            <a:ext cx="3470314" cy="1388050"/>
            <a:chOff x="8042313" y="1799425"/>
            <a:chExt cx="3470314" cy="1388050"/>
          </a:xfrm>
        </p:grpSpPr>
        <p:sp>
          <p:nvSpPr>
            <p:cNvPr id="3" name="TextBox 2">
              <a:extLst>
                <a:ext uri="{FF2B5EF4-FFF2-40B4-BE49-F238E27FC236}">
                  <a16:creationId xmlns:a16="http://schemas.microsoft.com/office/drawing/2014/main" id="{10C228C6-5BAF-8AB1-6295-B447AB2B4DBA}"/>
                </a:ext>
              </a:extLst>
            </p:cNvPr>
            <p:cNvSpPr txBox="1"/>
            <p:nvPr/>
          </p:nvSpPr>
          <p:spPr>
            <a:xfrm>
              <a:off x="8833520" y="2602700"/>
              <a:ext cx="2679107" cy="584775"/>
            </a:xfrm>
            <a:prstGeom prst="rect">
              <a:avLst/>
            </a:prstGeom>
            <a:noFill/>
          </p:spPr>
          <p:txBody>
            <a:bodyPr wrap="square" rtlCol="0">
              <a:spAutoFit/>
            </a:bodyPr>
            <a:lstStyle/>
            <a:p>
              <a:pPr algn="ctr"/>
              <a:r>
                <a:rPr lang="en-US" sz="1600" dirty="0"/>
                <a:t>SDG  3.9.1 Mortality attributable to air pollution </a:t>
              </a:r>
            </a:p>
          </p:txBody>
        </p:sp>
        <p:pic>
          <p:nvPicPr>
            <p:cNvPr id="4" name="Picture 3">
              <a:extLst>
                <a:ext uri="{FF2B5EF4-FFF2-40B4-BE49-F238E27FC236}">
                  <a16:creationId xmlns:a16="http://schemas.microsoft.com/office/drawing/2014/main" id="{BD0F6A65-D47C-3360-D6E6-5BA658DF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1" y="1799425"/>
              <a:ext cx="803275" cy="803275"/>
            </a:xfrm>
            <a:prstGeom prst="rect">
              <a:avLst/>
            </a:prstGeom>
          </p:spPr>
        </p:pic>
        <p:sp>
          <p:nvSpPr>
            <p:cNvPr id="9" name="Arrow: Left 8">
              <a:extLst>
                <a:ext uri="{FF2B5EF4-FFF2-40B4-BE49-F238E27FC236}">
                  <a16:creationId xmlns:a16="http://schemas.microsoft.com/office/drawing/2014/main" id="{31619916-93B2-0A02-626F-50885C194C08}"/>
                </a:ext>
              </a:extLst>
            </p:cNvPr>
            <p:cNvSpPr/>
            <p:nvPr/>
          </p:nvSpPr>
          <p:spPr>
            <a:xfrm>
              <a:off x="8042313" y="2145573"/>
              <a:ext cx="1409997" cy="181702"/>
            </a:xfrm>
            <a:prstGeom prst="lef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7041ED9-55DC-C196-F53A-C7FEC1B2FCAC}"/>
              </a:ext>
            </a:extLst>
          </p:cNvPr>
          <p:cNvGrpSpPr/>
          <p:nvPr/>
        </p:nvGrpSpPr>
        <p:grpSpPr>
          <a:xfrm>
            <a:off x="8593187" y="3921044"/>
            <a:ext cx="3306714" cy="1323439"/>
            <a:chOff x="8593187" y="3921044"/>
            <a:chExt cx="3306714" cy="1323439"/>
          </a:xfrm>
        </p:grpSpPr>
        <p:sp>
          <p:nvSpPr>
            <p:cNvPr id="11" name="TextBox 10">
              <a:extLst>
                <a:ext uri="{FF2B5EF4-FFF2-40B4-BE49-F238E27FC236}">
                  <a16:creationId xmlns:a16="http://schemas.microsoft.com/office/drawing/2014/main" id="{523EBDB7-AEEE-5521-BA27-CA98AA59FDB0}"/>
                </a:ext>
              </a:extLst>
            </p:cNvPr>
            <p:cNvSpPr txBox="1"/>
            <p:nvPr/>
          </p:nvSpPr>
          <p:spPr>
            <a:xfrm>
              <a:off x="9613901" y="3921044"/>
              <a:ext cx="2286000" cy="1323439"/>
            </a:xfrm>
            <a:prstGeom prst="rect">
              <a:avLst/>
            </a:prstGeom>
            <a:noFill/>
          </p:spPr>
          <p:txBody>
            <a:bodyPr wrap="square" rtlCol="0">
              <a:spAutoFit/>
            </a:bodyPr>
            <a:lstStyle/>
            <a:p>
              <a:pPr algn="ctr"/>
              <a:r>
                <a:rPr lang="en-US" sz="1600" dirty="0"/>
                <a:t>Examples of policies : closing an industrial site, creating a low emission zone in a city center</a:t>
              </a:r>
            </a:p>
          </p:txBody>
        </p:sp>
        <p:sp>
          <p:nvSpPr>
            <p:cNvPr id="12" name="Arrow: Left 11">
              <a:extLst>
                <a:ext uri="{FF2B5EF4-FFF2-40B4-BE49-F238E27FC236}">
                  <a16:creationId xmlns:a16="http://schemas.microsoft.com/office/drawing/2014/main" id="{6AD9F889-2204-A17E-B6C0-0D686CC30DB6}"/>
                </a:ext>
              </a:extLst>
            </p:cNvPr>
            <p:cNvSpPr/>
            <p:nvPr/>
          </p:nvSpPr>
          <p:spPr>
            <a:xfrm>
              <a:off x="8593187" y="4084473"/>
              <a:ext cx="1086816" cy="181702"/>
            </a:xfrm>
            <a:prstGeom prst="lef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2E259B-B098-0951-28BD-FBA3F73FEE73}"/>
              </a:ext>
            </a:extLst>
          </p:cNvPr>
          <p:cNvSpPr>
            <a:spLocks noGrp="1"/>
          </p:cNvSpPr>
          <p:nvPr>
            <p:ph type="title"/>
          </p:nvPr>
        </p:nvSpPr>
        <p:spPr>
          <a:xfrm>
            <a:off x="1981200" y="152400"/>
            <a:ext cx="7931150" cy="1371600"/>
          </a:xfrm>
        </p:spPr>
        <p:txBody>
          <a:bodyPr anchor="ctr"/>
          <a:lstStyle/>
          <a:p>
            <a:pPr>
              <a:defRPr/>
            </a:pPr>
            <a:r>
              <a:rPr lang="en-US" dirty="0"/>
              <a:t>Model of risk reduction</a:t>
            </a:r>
          </a:p>
        </p:txBody>
      </p:sp>
      <p:sp>
        <p:nvSpPr>
          <p:cNvPr id="6148" name="Foliennummernplatzhalter 4">
            <a:extLst>
              <a:ext uri="{FF2B5EF4-FFF2-40B4-BE49-F238E27FC236}">
                <a16:creationId xmlns:a16="http://schemas.microsoft.com/office/drawing/2014/main" id="{67CD5DD9-0EE8-B6A8-47EB-9730906BD9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fld id="{F3307160-C18E-4282-8D83-6E428FC6F11B}" type="slidenum">
              <a:rPr lang="en-US" altLang="de-DE" sz="2400">
                <a:solidFill>
                  <a:schemeClr val="tx2"/>
                </a:solidFill>
              </a:rPr>
              <a:pPr eaLnBrk="1" hangingPunct="1">
                <a:spcBef>
                  <a:spcPct val="0"/>
                </a:spcBef>
                <a:spcAft>
                  <a:spcPct val="0"/>
                </a:spcAft>
                <a:buFontTx/>
                <a:buNone/>
              </a:pPr>
              <a:t>6</a:t>
            </a:fld>
            <a:endParaRPr lang="en-US" altLang="de-DE" sz="2400">
              <a:solidFill>
                <a:schemeClr val="tx2"/>
              </a:solidFill>
            </a:endParaRPr>
          </a:p>
        </p:txBody>
      </p:sp>
      <p:cxnSp>
        <p:nvCxnSpPr>
          <p:cNvPr id="7" name="Gerade Verbindung mit Pfeil 6">
            <a:extLst>
              <a:ext uri="{FF2B5EF4-FFF2-40B4-BE49-F238E27FC236}">
                <a16:creationId xmlns:a16="http://schemas.microsoft.com/office/drawing/2014/main" id="{47CDB243-A394-D320-E88E-DE37DAF1ABD7}"/>
              </a:ext>
            </a:extLst>
          </p:cNvPr>
          <p:cNvCxnSpPr/>
          <p:nvPr/>
        </p:nvCxnSpPr>
        <p:spPr>
          <a:xfrm>
            <a:off x="3216275" y="5589588"/>
            <a:ext cx="68405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19E759F-B27C-D5B4-12CD-DDE24C45CEB8}"/>
              </a:ext>
            </a:extLst>
          </p:cNvPr>
          <p:cNvCxnSpPr/>
          <p:nvPr/>
        </p:nvCxnSpPr>
        <p:spPr>
          <a:xfrm flipV="1">
            <a:off x="3216275" y="2349500"/>
            <a:ext cx="0" cy="3240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151" name="Textfeld 9">
            <a:extLst>
              <a:ext uri="{FF2B5EF4-FFF2-40B4-BE49-F238E27FC236}">
                <a16:creationId xmlns:a16="http://schemas.microsoft.com/office/drawing/2014/main" id="{CB0C1843-D5B8-003B-48AD-D72BF07691FB}"/>
              </a:ext>
            </a:extLst>
          </p:cNvPr>
          <p:cNvSpPr txBox="1">
            <a:spLocks noChangeArrowheads="1"/>
          </p:cNvSpPr>
          <p:nvPr/>
        </p:nvSpPr>
        <p:spPr bwMode="auto">
          <a:xfrm>
            <a:off x="8907463" y="5715000"/>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a:t>Exposure</a:t>
            </a:r>
          </a:p>
        </p:txBody>
      </p:sp>
      <p:sp>
        <p:nvSpPr>
          <p:cNvPr id="6152" name="Textfeld 11">
            <a:extLst>
              <a:ext uri="{FF2B5EF4-FFF2-40B4-BE49-F238E27FC236}">
                <a16:creationId xmlns:a16="http://schemas.microsoft.com/office/drawing/2014/main" id="{B5B3C8EB-9496-A7F2-A2F6-15CB62BD49A8}"/>
              </a:ext>
            </a:extLst>
          </p:cNvPr>
          <p:cNvSpPr txBox="1">
            <a:spLocks noChangeArrowheads="1"/>
          </p:cNvSpPr>
          <p:nvPr/>
        </p:nvSpPr>
        <p:spPr bwMode="auto">
          <a:xfrm>
            <a:off x="1782764" y="2208214"/>
            <a:ext cx="124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Incidence</a:t>
            </a:r>
          </a:p>
        </p:txBody>
      </p:sp>
      <p:sp>
        <p:nvSpPr>
          <p:cNvPr id="28" name="Freihandform 27">
            <a:extLst>
              <a:ext uri="{FF2B5EF4-FFF2-40B4-BE49-F238E27FC236}">
                <a16:creationId xmlns:a16="http://schemas.microsoft.com/office/drawing/2014/main" id="{E4DC4EFF-AECE-2BE2-E6DE-2C770631E204}"/>
              </a:ext>
            </a:extLst>
          </p:cNvPr>
          <p:cNvSpPr/>
          <p:nvPr/>
        </p:nvSpPr>
        <p:spPr>
          <a:xfrm>
            <a:off x="3503613" y="2900363"/>
            <a:ext cx="5834062" cy="2520950"/>
          </a:xfrm>
          <a:custGeom>
            <a:avLst/>
            <a:gdLst>
              <a:gd name="connsiteX0" fmla="*/ 0 w 5977719"/>
              <a:gd name="connsiteY0" fmla="*/ 1596789 h 1596789"/>
              <a:gd name="connsiteX1" fmla="*/ 928048 w 5977719"/>
              <a:gd name="connsiteY1" fmla="*/ 900753 h 1596789"/>
              <a:gd name="connsiteX2" fmla="*/ 4135272 w 5977719"/>
              <a:gd name="connsiteY2" fmla="*/ 204717 h 1596789"/>
              <a:gd name="connsiteX3" fmla="*/ 5977719 w 5977719"/>
              <a:gd name="connsiteY3" fmla="*/ 0 h 1596789"/>
            </a:gdLst>
            <a:ahLst/>
            <a:cxnLst>
              <a:cxn ang="0">
                <a:pos x="connsiteX0" y="connsiteY0"/>
              </a:cxn>
              <a:cxn ang="0">
                <a:pos x="connsiteX1" y="connsiteY1"/>
              </a:cxn>
              <a:cxn ang="0">
                <a:pos x="connsiteX2" y="connsiteY2"/>
              </a:cxn>
              <a:cxn ang="0">
                <a:pos x="connsiteX3" y="connsiteY3"/>
              </a:cxn>
            </a:cxnLst>
            <a:rect l="l" t="t" r="r" b="b"/>
            <a:pathLst>
              <a:path w="5977719" h="1596789">
                <a:moveTo>
                  <a:pt x="0" y="1596789"/>
                </a:moveTo>
                <a:cubicBezTo>
                  <a:pt x="119418" y="1364777"/>
                  <a:pt x="238836" y="1132765"/>
                  <a:pt x="928048" y="900753"/>
                </a:cubicBezTo>
                <a:cubicBezTo>
                  <a:pt x="1617260" y="668741"/>
                  <a:pt x="3293660" y="354842"/>
                  <a:pt x="4135272" y="204717"/>
                </a:cubicBezTo>
                <a:cubicBezTo>
                  <a:pt x="4976884" y="54592"/>
                  <a:pt x="5641074" y="36394"/>
                  <a:pt x="5977719" y="0"/>
                </a:cubicBez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
        <p:nvSpPr>
          <p:cNvPr id="6154" name="Textfeld 29">
            <a:extLst>
              <a:ext uri="{FF2B5EF4-FFF2-40B4-BE49-F238E27FC236}">
                <a16:creationId xmlns:a16="http://schemas.microsoft.com/office/drawing/2014/main" id="{089C5DCE-971A-7A14-DB19-15EFDA9D2D61}"/>
              </a:ext>
            </a:extLst>
          </p:cNvPr>
          <p:cNvSpPr txBox="1">
            <a:spLocks noChangeArrowheads="1"/>
          </p:cNvSpPr>
          <p:nvPr/>
        </p:nvSpPr>
        <p:spPr bwMode="auto">
          <a:xfrm>
            <a:off x="7735889" y="5600700"/>
            <a:ext cx="108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a:t>Exposed</a:t>
            </a:r>
          </a:p>
        </p:txBody>
      </p:sp>
      <p:sp>
        <p:nvSpPr>
          <p:cNvPr id="6155" name="Textfeld 30">
            <a:extLst>
              <a:ext uri="{FF2B5EF4-FFF2-40B4-BE49-F238E27FC236}">
                <a16:creationId xmlns:a16="http://schemas.microsoft.com/office/drawing/2014/main" id="{8631960D-182E-1618-230B-8D35D760514D}"/>
              </a:ext>
            </a:extLst>
          </p:cNvPr>
          <p:cNvSpPr txBox="1">
            <a:spLocks noChangeArrowheads="1"/>
          </p:cNvSpPr>
          <p:nvPr/>
        </p:nvSpPr>
        <p:spPr bwMode="auto">
          <a:xfrm>
            <a:off x="3652839" y="5600700"/>
            <a:ext cx="1493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a:t>Not-exposed</a:t>
            </a:r>
          </a:p>
        </p:txBody>
      </p:sp>
      <p:cxnSp>
        <p:nvCxnSpPr>
          <p:cNvPr id="33" name="Gerade Verbindung 32">
            <a:extLst>
              <a:ext uri="{FF2B5EF4-FFF2-40B4-BE49-F238E27FC236}">
                <a16:creationId xmlns:a16="http://schemas.microsoft.com/office/drawing/2014/main" id="{20D8772B-8069-FBAE-F19F-DBF84A7FECD9}"/>
              </a:ext>
            </a:extLst>
          </p:cNvPr>
          <p:cNvCxnSpPr>
            <a:stCxn id="6154" idx="0"/>
          </p:cNvCxnSpPr>
          <p:nvPr/>
        </p:nvCxnSpPr>
        <p:spPr>
          <a:xfrm flipH="1" flipV="1">
            <a:off x="8277225" y="2997200"/>
            <a:ext cx="0" cy="26035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EE439D04-03A7-D855-3005-52276AE8286E}"/>
              </a:ext>
            </a:extLst>
          </p:cNvPr>
          <p:cNvCxnSpPr/>
          <p:nvPr/>
        </p:nvCxnSpPr>
        <p:spPr>
          <a:xfrm flipH="1">
            <a:off x="3216275" y="3035300"/>
            <a:ext cx="506095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3C54CAB5-D167-11EC-202D-F8C69A05A7B0}"/>
              </a:ext>
            </a:extLst>
          </p:cNvPr>
          <p:cNvCxnSpPr>
            <a:stCxn id="6155" idx="0"/>
          </p:cNvCxnSpPr>
          <p:nvPr/>
        </p:nvCxnSpPr>
        <p:spPr>
          <a:xfrm flipH="1" flipV="1">
            <a:off x="4398963" y="4298950"/>
            <a:ext cx="0" cy="13017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3D11DA48-6125-9491-6C15-4D52588787C6}"/>
              </a:ext>
            </a:extLst>
          </p:cNvPr>
          <p:cNvCxnSpPr/>
          <p:nvPr/>
        </p:nvCxnSpPr>
        <p:spPr>
          <a:xfrm flipH="1">
            <a:off x="3192463" y="4319588"/>
            <a:ext cx="12065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160" name="Textfeld 42">
            <a:extLst>
              <a:ext uri="{FF2B5EF4-FFF2-40B4-BE49-F238E27FC236}">
                <a16:creationId xmlns:a16="http://schemas.microsoft.com/office/drawing/2014/main" id="{71A9EC8C-27E5-83FC-9A93-94E1B50D2915}"/>
              </a:ext>
            </a:extLst>
          </p:cNvPr>
          <p:cNvSpPr txBox="1">
            <a:spLocks noChangeArrowheads="1"/>
          </p:cNvSpPr>
          <p:nvPr/>
        </p:nvSpPr>
        <p:spPr bwMode="auto">
          <a:xfrm>
            <a:off x="2554288" y="2813050"/>
            <a:ext cx="67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a:t>I(Ex)</a:t>
            </a:r>
          </a:p>
        </p:txBody>
      </p:sp>
      <p:sp>
        <p:nvSpPr>
          <p:cNvPr id="6161" name="Textfeld 43">
            <a:extLst>
              <a:ext uri="{FF2B5EF4-FFF2-40B4-BE49-F238E27FC236}">
                <a16:creationId xmlns:a16="http://schemas.microsoft.com/office/drawing/2014/main" id="{65DA2A01-FB0D-A957-6900-2CD5BCD59A73}"/>
              </a:ext>
            </a:extLst>
          </p:cNvPr>
          <p:cNvSpPr txBox="1">
            <a:spLocks noChangeArrowheads="1"/>
          </p:cNvSpPr>
          <p:nvPr/>
        </p:nvSpPr>
        <p:spPr bwMode="auto">
          <a:xfrm>
            <a:off x="2482850" y="4135439"/>
            <a:ext cx="814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a:t>I(Nex)</a:t>
            </a:r>
          </a:p>
        </p:txBody>
      </p:sp>
      <p:sp>
        <p:nvSpPr>
          <p:cNvPr id="6162" name="Textfeld 44">
            <a:extLst>
              <a:ext uri="{FF2B5EF4-FFF2-40B4-BE49-F238E27FC236}">
                <a16:creationId xmlns:a16="http://schemas.microsoft.com/office/drawing/2014/main" id="{BC8841B7-6F8C-DC15-45F1-1A723921A03E}"/>
              </a:ext>
            </a:extLst>
          </p:cNvPr>
          <p:cNvSpPr txBox="1">
            <a:spLocks noChangeArrowheads="1"/>
          </p:cNvSpPr>
          <p:nvPr/>
        </p:nvSpPr>
        <p:spPr bwMode="auto">
          <a:xfrm>
            <a:off x="3300414" y="1604964"/>
            <a:ext cx="675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de-DE" sz="1800"/>
              <a:t>I(Ex) / I(Nex) = RR (relative risk in Exposed vs. Not-exposed)</a:t>
            </a:r>
          </a:p>
        </p:txBody>
      </p:sp>
      <p:sp>
        <p:nvSpPr>
          <p:cNvPr id="47" name="Pfeil nach rechts 46">
            <a:extLst>
              <a:ext uri="{FF2B5EF4-FFF2-40B4-BE49-F238E27FC236}">
                <a16:creationId xmlns:a16="http://schemas.microsoft.com/office/drawing/2014/main" id="{9AAA2B14-3D34-8564-1A94-0077FE7EE33A}"/>
              </a:ext>
            </a:extLst>
          </p:cNvPr>
          <p:cNvSpPr/>
          <p:nvPr/>
        </p:nvSpPr>
        <p:spPr>
          <a:xfrm rot="9667436">
            <a:off x="4303714" y="3316288"/>
            <a:ext cx="3671887" cy="29686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DE571-BA5C-7DA7-A5AA-D97A01CE541D}"/>
              </a:ext>
            </a:extLst>
          </p:cNvPr>
          <p:cNvSpPr>
            <a:spLocks noGrp="1"/>
          </p:cNvSpPr>
          <p:nvPr>
            <p:ph type="title"/>
          </p:nvPr>
        </p:nvSpPr>
        <p:spPr/>
        <p:txBody>
          <a:bodyPr anchor="t"/>
          <a:lstStyle/>
          <a:p>
            <a:pPr>
              <a:defRPr/>
            </a:pPr>
            <a:r>
              <a:rPr lang="en-GB" dirty="0"/>
              <a:t>Measures of risk:  Attributable risk</a:t>
            </a:r>
          </a:p>
        </p:txBody>
      </p:sp>
      <p:sp>
        <p:nvSpPr>
          <p:cNvPr id="7172" name="Foliennummernplatzhalter 4">
            <a:extLst>
              <a:ext uri="{FF2B5EF4-FFF2-40B4-BE49-F238E27FC236}">
                <a16:creationId xmlns:a16="http://schemas.microsoft.com/office/drawing/2014/main" id="{4EFD579B-BFC4-CCCF-06FB-A26A1760FC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fld id="{28D4E9A0-A910-4177-B02B-9EC6FC641B15}" type="slidenum">
              <a:rPr lang="en-US" altLang="en-US" sz="2400">
                <a:solidFill>
                  <a:schemeClr val="tx2"/>
                </a:solidFill>
              </a:rPr>
              <a:pPr eaLnBrk="1" hangingPunct="1">
                <a:spcBef>
                  <a:spcPct val="0"/>
                </a:spcBef>
                <a:spcAft>
                  <a:spcPct val="0"/>
                </a:spcAft>
                <a:buFontTx/>
                <a:buNone/>
              </a:pPr>
              <a:t>7</a:t>
            </a:fld>
            <a:endParaRPr lang="en-US" altLang="en-US" sz="2400">
              <a:solidFill>
                <a:schemeClr val="tx2"/>
              </a:solidFill>
            </a:endParaRPr>
          </a:p>
        </p:txBody>
      </p:sp>
      <p:sp>
        <p:nvSpPr>
          <p:cNvPr id="7173" name="Textfeld 7">
            <a:extLst>
              <a:ext uri="{FF2B5EF4-FFF2-40B4-BE49-F238E27FC236}">
                <a16:creationId xmlns:a16="http://schemas.microsoft.com/office/drawing/2014/main" id="{B5A24F43-B6ED-7DAC-FF9D-F690E03141DD}"/>
              </a:ext>
            </a:extLst>
          </p:cNvPr>
          <p:cNvSpPr txBox="1">
            <a:spLocks noChangeArrowheads="1"/>
          </p:cNvSpPr>
          <p:nvPr/>
        </p:nvSpPr>
        <p:spPr bwMode="auto">
          <a:xfrm>
            <a:off x="2162175" y="2374900"/>
            <a:ext cx="256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GB" altLang="en-US" sz="1800" b="0" i="1">
                <a:latin typeface="Cambria Math" panose="02040503050406030204" pitchFamily="18" charset="0"/>
                <a:ea typeface="Cambria Math" panose="02040503050406030204" pitchFamily="18" charset="0"/>
                <a:cs typeface="Cambria Math" panose="02040503050406030204" pitchFamily="18" charset="0"/>
              </a:rPr>
              <a:t>PAR = I</a:t>
            </a:r>
            <a:r>
              <a:rPr lang="en-GB" altLang="en-US" sz="1800" b="0" i="1" baseline="-25000">
                <a:latin typeface="Cambria Math" panose="02040503050406030204" pitchFamily="18" charset="0"/>
                <a:ea typeface="Cambria Math" panose="02040503050406030204" pitchFamily="18" charset="0"/>
                <a:cs typeface="Cambria Math" panose="02040503050406030204" pitchFamily="18" charset="0"/>
              </a:rPr>
              <a:t>exposed</a:t>
            </a:r>
            <a:r>
              <a:rPr lang="en-GB" altLang="en-US" sz="1800" b="0" i="1">
                <a:latin typeface="Cambria Math" panose="02040503050406030204" pitchFamily="18" charset="0"/>
                <a:ea typeface="Cambria Math" panose="02040503050406030204" pitchFamily="18" charset="0"/>
                <a:cs typeface="Cambria Math" panose="02040503050406030204" pitchFamily="18" charset="0"/>
              </a:rPr>
              <a:t> – I</a:t>
            </a:r>
            <a:r>
              <a:rPr lang="en-GB" altLang="en-US" sz="1800" b="0" i="1" baseline="-25000">
                <a:latin typeface="Cambria Math" panose="02040503050406030204" pitchFamily="18" charset="0"/>
                <a:ea typeface="Cambria Math" panose="02040503050406030204" pitchFamily="18" charset="0"/>
                <a:cs typeface="Cambria Math" panose="02040503050406030204" pitchFamily="18" charset="0"/>
              </a:rPr>
              <a:t>not exposed</a:t>
            </a:r>
          </a:p>
        </p:txBody>
      </p:sp>
      <p:sp>
        <p:nvSpPr>
          <p:cNvPr id="7174" name="Textfeld 8">
            <a:extLst>
              <a:ext uri="{FF2B5EF4-FFF2-40B4-BE49-F238E27FC236}">
                <a16:creationId xmlns:a16="http://schemas.microsoft.com/office/drawing/2014/main" id="{C724FE8B-1C06-D86E-CF8C-4C60E4420574}"/>
              </a:ext>
            </a:extLst>
          </p:cNvPr>
          <p:cNvSpPr txBox="1">
            <a:spLocks noChangeArrowheads="1"/>
          </p:cNvSpPr>
          <p:nvPr/>
        </p:nvSpPr>
        <p:spPr bwMode="auto">
          <a:xfrm>
            <a:off x="2028826" y="1341439"/>
            <a:ext cx="7921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GB" altLang="en-US" sz="1800" b="0">
                <a:solidFill>
                  <a:schemeClr val="tx2"/>
                </a:solidFill>
              </a:rPr>
              <a:t>Population Attributable Risk (PAR</a:t>
            </a:r>
            <a:r>
              <a:rPr lang="en-GB" altLang="en-US" sz="1800" b="0"/>
              <a:t>): difference between the incidence of a disease in population with “real world” exposure and (often hypothetical) population not exposed; incidence attributable to the exposure.</a:t>
            </a:r>
          </a:p>
        </p:txBody>
      </p:sp>
      <p:sp>
        <p:nvSpPr>
          <p:cNvPr id="7175" name="Textfeld 9">
            <a:extLst>
              <a:ext uri="{FF2B5EF4-FFF2-40B4-BE49-F238E27FC236}">
                <a16:creationId xmlns:a16="http://schemas.microsoft.com/office/drawing/2014/main" id="{8EA14795-B475-B24E-AE10-87CA1CD7E6C9}"/>
              </a:ext>
            </a:extLst>
          </p:cNvPr>
          <p:cNvSpPr txBox="1">
            <a:spLocks noChangeArrowheads="1"/>
          </p:cNvSpPr>
          <p:nvPr/>
        </p:nvSpPr>
        <p:spPr bwMode="auto">
          <a:xfrm>
            <a:off x="2103439" y="2819401"/>
            <a:ext cx="792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GB" altLang="en-US" sz="1800" b="0">
                <a:solidFill>
                  <a:schemeClr val="tx2"/>
                </a:solidFill>
              </a:rPr>
              <a:t>Population Attributable Fraction (PAF): </a:t>
            </a:r>
            <a:r>
              <a:rPr lang="en-GB" altLang="en-US" sz="1800" b="0"/>
              <a:t> fraction of the cases attributable to the exposure</a:t>
            </a:r>
          </a:p>
        </p:txBody>
      </p:sp>
      <p:sp>
        <p:nvSpPr>
          <p:cNvPr id="7176" name="Textfeld 10">
            <a:extLst>
              <a:ext uri="{FF2B5EF4-FFF2-40B4-BE49-F238E27FC236}">
                <a16:creationId xmlns:a16="http://schemas.microsoft.com/office/drawing/2014/main" id="{C89CAA09-2DCF-B660-28DF-1CEAE5A0F8DE}"/>
              </a:ext>
            </a:extLst>
          </p:cNvPr>
          <p:cNvSpPr txBox="1">
            <a:spLocks noChangeArrowheads="1"/>
          </p:cNvSpPr>
          <p:nvPr/>
        </p:nvSpPr>
        <p:spPr bwMode="auto">
          <a:xfrm>
            <a:off x="2162175" y="3560764"/>
            <a:ext cx="3773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GB" altLang="en-US" sz="1800" b="0" i="1">
                <a:latin typeface="Cambria Math" panose="02040503050406030204" pitchFamily="18" charset="0"/>
                <a:ea typeface="Cambria Math" panose="02040503050406030204" pitchFamily="18" charset="0"/>
                <a:cs typeface="Cambria Math" panose="02040503050406030204" pitchFamily="18" charset="0"/>
              </a:rPr>
              <a:t>PAF = (I</a:t>
            </a:r>
            <a:r>
              <a:rPr lang="en-GB" altLang="en-US" sz="1800" b="0" i="1" baseline="-25000">
                <a:latin typeface="Cambria Math" panose="02040503050406030204" pitchFamily="18" charset="0"/>
                <a:ea typeface="Cambria Math" panose="02040503050406030204" pitchFamily="18" charset="0"/>
                <a:cs typeface="Cambria Math" panose="02040503050406030204" pitchFamily="18" charset="0"/>
              </a:rPr>
              <a:t>exposed</a:t>
            </a:r>
            <a:r>
              <a:rPr lang="en-GB" altLang="en-US" sz="1800" b="0" i="1">
                <a:latin typeface="Cambria Math" panose="02040503050406030204" pitchFamily="18" charset="0"/>
                <a:ea typeface="Cambria Math" panose="02040503050406030204" pitchFamily="18" charset="0"/>
                <a:cs typeface="Cambria Math" panose="02040503050406030204" pitchFamily="18" charset="0"/>
              </a:rPr>
              <a:t> – I</a:t>
            </a:r>
            <a:r>
              <a:rPr lang="en-GB" altLang="en-US" sz="1800" b="0" i="1" baseline="-25000">
                <a:latin typeface="Cambria Math" panose="02040503050406030204" pitchFamily="18" charset="0"/>
                <a:ea typeface="Cambria Math" panose="02040503050406030204" pitchFamily="18" charset="0"/>
                <a:cs typeface="Cambria Math" panose="02040503050406030204" pitchFamily="18" charset="0"/>
              </a:rPr>
              <a:t>not exposed</a:t>
            </a:r>
            <a:r>
              <a:rPr lang="en-GB" altLang="en-US" sz="1800" b="0" i="1">
                <a:latin typeface="Cambria Math" panose="02040503050406030204" pitchFamily="18" charset="0"/>
                <a:ea typeface="Cambria Math" panose="02040503050406030204" pitchFamily="18" charset="0"/>
                <a:cs typeface="Cambria Math" panose="02040503050406030204" pitchFamily="18" charset="0"/>
              </a:rPr>
              <a:t>) / I</a:t>
            </a:r>
            <a:r>
              <a:rPr lang="en-GB" altLang="en-US" sz="1800" b="0" i="1" baseline="-25000">
                <a:latin typeface="Cambria Math" panose="02040503050406030204" pitchFamily="18" charset="0"/>
                <a:ea typeface="Cambria Math" panose="02040503050406030204" pitchFamily="18" charset="0"/>
                <a:cs typeface="Cambria Math" panose="02040503050406030204" pitchFamily="18" charset="0"/>
              </a:rPr>
              <a:t>exposed</a:t>
            </a:r>
            <a:r>
              <a:rPr lang="en-GB" altLang="en-US" sz="1800" b="0" i="1">
                <a:latin typeface="Cambria Math" panose="02040503050406030204" pitchFamily="18" charset="0"/>
                <a:ea typeface="Cambria Math" panose="02040503050406030204" pitchFamily="18" charset="0"/>
                <a:cs typeface="Cambria Math" panose="02040503050406030204" pitchFamily="18" charset="0"/>
              </a:rPr>
              <a:t> = </a:t>
            </a:r>
            <a:endParaRPr lang="en-GB" altLang="en-US" sz="1800" b="0" i="1" baseline="-25000">
              <a:latin typeface="Cambria Math" panose="02040503050406030204" pitchFamily="18" charset="0"/>
              <a:ea typeface="Cambria Math" panose="02040503050406030204" pitchFamily="18" charset="0"/>
              <a:cs typeface="Cambria Math" panose="02040503050406030204" pitchFamily="18" charset="0"/>
            </a:endParaRPr>
          </a:p>
        </p:txBody>
      </p:sp>
      <p:pic>
        <p:nvPicPr>
          <p:cNvPr id="16" name="Picture 2">
            <a:extLst>
              <a:ext uri="{FF2B5EF4-FFF2-40B4-BE49-F238E27FC236}">
                <a16:creationId xmlns:a16="http://schemas.microsoft.com/office/drawing/2014/main" id="{60FA57FF-208F-1377-2E90-886EE98B9FE5}"/>
              </a:ext>
            </a:extLst>
          </p:cNvPr>
          <p:cNvPicPr>
            <a:picLocks noChangeAspect="1" noChangeArrowheads="1"/>
          </p:cNvPicPr>
          <p:nvPr/>
        </p:nvPicPr>
        <p:blipFill>
          <a:blip r:embed="rId2"/>
          <a:srcRect/>
          <a:stretch>
            <a:fillRect/>
          </a:stretch>
        </p:blipFill>
        <p:spPr bwMode="auto">
          <a:xfrm>
            <a:off x="2282825" y="4086225"/>
            <a:ext cx="35306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8" name="Textfeld 16">
            <a:extLst>
              <a:ext uri="{FF2B5EF4-FFF2-40B4-BE49-F238E27FC236}">
                <a16:creationId xmlns:a16="http://schemas.microsoft.com/office/drawing/2014/main" id="{E46FE569-F7EA-518D-2532-EF266FAAA3E0}"/>
              </a:ext>
            </a:extLst>
          </p:cNvPr>
          <p:cNvSpPr txBox="1">
            <a:spLocks noChangeArrowheads="1"/>
          </p:cNvSpPr>
          <p:nvPr/>
        </p:nvSpPr>
        <p:spPr bwMode="auto">
          <a:xfrm>
            <a:off x="2282825" y="5635625"/>
            <a:ext cx="217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GB" altLang="en-US" sz="1800" i="1">
                <a:latin typeface="Cambria Math" panose="02040503050406030204" pitchFamily="18" charset="0"/>
                <a:ea typeface="Cambria Math" panose="02040503050406030204" pitchFamily="18" charset="0"/>
                <a:cs typeface="Cambria Math" panose="02040503050406030204" pitchFamily="18" charset="0"/>
              </a:rPr>
              <a:t>PAR = PAF  *  I</a:t>
            </a:r>
            <a:r>
              <a:rPr lang="en-GB" altLang="en-US" sz="1800" i="1" baseline="-25000">
                <a:latin typeface="Cambria Math" panose="02040503050406030204" pitchFamily="18" charset="0"/>
                <a:ea typeface="Cambria Math" panose="02040503050406030204" pitchFamily="18" charset="0"/>
                <a:cs typeface="Cambria Math" panose="02040503050406030204" pitchFamily="18" charset="0"/>
              </a:rPr>
              <a:t>exposed</a:t>
            </a:r>
          </a:p>
        </p:txBody>
      </p:sp>
      <p:cxnSp>
        <p:nvCxnSpPr>
          <p:cNvPr id="4" name="Gerade Verbindung 3">
            <a:extLst>
              <a:ext uri="{FF2B5EF4-FFF2-40B4-BE49-F238E27FC236}">
                <a16:creationId xmlns:a16="http://schemas.microsoft.com/office/drawing/2014/main" id="{D4DECEFB-9137-E075-A735-F32739976F4D}"/>
              </a:ext>
            </a:extLst>
          </p:cNvPr>
          <p:cNvCxnSpPr/>
          <p:nvPr/>
        </p:nvCxnSpPr>
        <p:spPr>
          <a:xfrm flipV="1">
            <a:off x="6062663" y="3744914"/>
            <a:ext cx="8255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7180" name="Textfeld 4">
            <a:extLst>
              <a:ext uri="{FF2B5EF4-FFF2-40B4-BE49-F238E27FC236}">
                <a16:creationId xmlns:a16="http://schemas.microsoft.com/office/drawing/2014/main" id="{64C6CCB8-FD4F-163A-4DA3-7FBC7F9993C7}"/>
              </a:ext>
            </a:extLst>
          </p:cNvPr>
          <p:cNvSpPr txBox="1">
            <a:spLocks noChangeArrowheads="1"/>
          </p:cNvSpPr>
          <p:nvPr/>
        </p:nvSpPr>
        <p:spPr bwMode="auto">
          <a:xfrm>
            <a:off x="6037263" y="3376614"/>
            <a:ext cx="85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i="1"/>
              <a:t>RR</a:t>
            </a:r>
            <a:r>
              <a:rPr lang="de-DE" altLang="de-DE" sz="1800" b="0"/>
              <a:t> - 1</a:t>
            </a:r>
          </a:p>
        </p:txBody>
      </p:sp>
      <p:sp>
        <p:nvSpPr>
          <p:cNvPr id="7181" name="Textfeld 5">
            <a:extLst>
              <a:ext uri="{FF2B5EF4-FFF2-40B4-BE49-F238E27FC236}">
                <a16:creationId xmlns:a16="http://schemas.microsoft.com/office/drawing/2014/main" id="{C7963963-6ADD-CCA6-94C7-F90269FA9761}"/>
              </a:ext>
            </a:extLst>
          </p:cNvPr>
          <p:cNvSpPr txBox="1">
            <a:spLocks noChangeArrowheads="1"/>
          </p:cNvSpPr>
          <p:nvPr/>
        </p:nvSpPr>
        <p:spPr bwMode="auto">
          <a:xfrm>
            <a:off x="6203951" y="372745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de-DE" altLang="de-DE" sz="1800" b="0" i="1"/>
              <a:t>RR</a:t>
            </a:r>
          </a:p>
        </p:txBody>
      </p:sp>
      <p:sp>
        <p:nvSpPr>
          <p:cNvPr id="7182" name="Textfeld 7">
            <a:extLst>
              <a:ext uri="{FF2B5EF4-FFF2-40B4-BE49-F238E27FC236}">
                <a16:creationId xmlns:a16="http://schemas.microsoft.com/office/drawing/2014/main" id="{A2459FFC-844F-BEDC-F1DB-AD8C71F9A876}"/>
              </a:ext>
            </a:extLst>
          </p:cNvPr>
          <p:cNvSpPr txBox="1">
            <a:spLocks noChangeArrowheads="1"/>
          </p:cNvSpPr>
          <p:nvPr/>
        </p:nvSpPr>
        <p:spPr bwMode="auto">
          <a:xfrm>
            <a:off x="5813426" y="4437063"/>
            <a:ext cx="391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de-DE" altLang="de-DE" sz="1600" b="0" i="1"/>
              <a:t>P(x)</a:t>
            </a:r>
            <a:r>
              <a:rPr lang="de-DE" altLang="de-DE" sz="1600" b="0"/>
              <a:t>: fraction of population exposed to x</a:t>
            </a:r>
          </a:p>
          <a:p>
            <a:pPr eaLnBrk="1" hangingPunct="1">
              <a:spcBef>
                <a:spcPct val="0"/>
              </a:spcBef>
              <a:spcAft>
                <a:spcPct val="0"/>
              </a:spcAft>
              <a:buFontTx/>
              <a:buNone/>
            </a:pPr>
            <a:r>
              <a:rPr lang="de-DE" altLang="de-DE" sz="1600" b="0" i="1"/>
              <a:t>P´(x) = </a:t>
            </a:r>
            <a:r>
              <a:rPr lang="de-DE" altLang="de-DE" sz="1600" b="0"/>
              <a:t>1</a:t>
            </a:r>
            <a:r>
              <a:rPr lang="de-DE" altLang="de-DE" sz="1600" b="0" i="1"/>
              <a:t>- P(x)</a:t>
            </a:r>
          </a:p>
        </p:txBody>
      </p:sp>
      <p:sp>
        <p:nvSpPr>
          <p:cNvPr id="7183" name="Textfeld 8">
            <a:extLst>
              <a:ext uri="{FF2B5EF4-FFF2-40B4-BE49-F238E27FC236}">
                <a16:creationId xmlns:a16="http://schemas.microsoft.com/office/drawing/2014/main" id="{CD87E6BC-FB63-F791-D31E-F737A299DAC8}"/>
              </a:ext>
            </a:extLst>
          </p:cNvPr>
          <p:cNvSpPr txBox="1">
            <a:spLocks noChangeArrowheads="1"/>
          </p:cNvSpPr>
          <p:nvPr/>
        </p:nvSpPr>
        <p:spPr bwMode="auto">
          <a:xfrm>
            <a:off x="1887538" y="6121400"/>
            <a:ext cx="902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lgn="l" eaLnBrk="0" hangingPunct="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lgn="l" eaLnBrk="0" hangingPunct="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de-DE" altLang="de-DE" sz="1800" b="0">
                <a:solidFill>
                  <a:srgbClr val="C00000"/>
                </a:solidFill>
              </a:rPr>
              <a:t>Number of attributable cases </a:t>
            </a:r>
            <a:r>
              <a:rPr lang="de-DE" altLang="de-DE" sz="1800" b="0"/>
              <a:t>= PAR * </a:t>
            </a:r>
            <a:r>
              <a:rPr lang="de-DE" altLang="de-DE" sz="1800" b="0" i="1"/>
              <a:t>Nex      </a:t>
            </a:r>
            <a:r>
              <a:rPr lang="de-DE" altLang="de-DE" sz="1600" b="0" i="1"/>
              <a:t>Nex</a:t>
            </a:r>
            <a:r>
              <a:rPr lang="de-DE" altLang="de-DE" sz="1600" b="0"/>
              <a:t>: number of people in exposed population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553200" y="4868913"/>
            <a:ext cx="2133600" cy="223117"/>
          </a:xfrm>
          <a:prstGeom prst="rect">
            <a:avLst/>
          </a:prstGeom>
        </p:spPr>
        <p:txBody>
          <a:bodyPr/>
          <a:lstStyle>
            <a:defPPr>
              <a:defRPr lang="en-US"/>
            </a:defPPr>
            <a:lvl1pPr marL="0" algn="l"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CC12AE-189F-46E6-94BB-12FB54E35028}" type="slidenum">
              <a:rPr lang="en-US" smtClean="0"/>
              <a:pPr algn="r"/>
              <a:t>8</a:t>
            </a:fld>
            <a:endParaRPr lang="en-US"/>
          </a:p>
        </p:txBody>
      </p:sp>
      <p:sp>
        <p:nvSpPr>
          <p:cNvPr id="9" name="Titel 1"/>
          <p:cNvSpPr txBox="1">
            <a:spLocks/>
          </p:cNvSpPr>
          <p:nvPr/>
        </p:nvSpPr>
        <p:spPr>
          <a:xfrm>
            <a:off x="671397" y="67522"/>
            <a:ext cx="10911003" cy="668660"/>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pPr>
              <a:defRPr/>
            </a:pPr>
            <a:r>
              <a:rPr lang="en-GB" sz="3200" b="1" dirty="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rPr>
              <a:t>Main steps in health risk assessment of air pollution</a:t>
            </a:r>
          </a:p>
        </p:txBody>
      </p:sp>
      <p:sp>
        <p:nvSpPr>
          <p:cNvPr id="27" name="Flowchart: Process 26"/>
          <p:cNvSpPr/>
          <p:nvPr/>
        </p:nvSpPr>
        <p:spPr>
          <a:xfrm>
            <a:off x="671397" y="2377369"/>
            <a:ext cx="1152128" cy="504056"/>
          </a:xfrm>
          <a:prstGeom prst="flowChartProcess">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Air Pollution data</a:t>
            </a:r>
            <a:endParaRPr lang="en-GB" sz="2800" dirty="0"/>
          </a:p>
        </p:txBody>
      </p:sp>
      <p:sp>
        <p:nvSpPr>
          <p:cNvPr id="28" name="Flowchart: Process 27"/>
          <p:cNvSpPr/>
          <p:nvPr/>
        </p:nvSpPr>
        <p:spPr>
          <a:xfrm>
            <a:off x="2327581" y="2377369"/>
            <a:ext cx="1152128" cy="504056"/>
          </a:xfrm>
          <a:prstGeom prst="flowChartProcess">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Population at risk</a:t>
            </a:r>
            <a:endParaRPr lang="en-GB" sz="2800" dirty="0"/>
          </a:p>
        </p:txBody>
      </p:sp>
      <p:cxnSp>
        <p:nvCxnSpPr>
          <p:cNvPr id="29" name="Straight Arrow Connector 28"/>
          <p:cNvCxnSpPr>
            <a:stCxn id="27" idx="2"/>
          </p:cNvCxnSpPr>
          <p:nvPr/>
        </p:nvCxnSpPr>
        <p:spPr>
          <a:xfrm>
            <a:off x="1247461" y="2881425"/>
            <a:ext cx="504056"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2"/>
          </p:cNvCxnSpPr>
          <p:nvPr/>
        </p:nvCxnSpPr>
        <p:spPr>
          <a:xfrm flipH="1">
            <a:off x="2255573" y="2881425"/>
            <a:ext cx="648072"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Flowchart: Process 30"/>
          <p:cNvSpPr/>
          <p:nvPr/>
        </p:nvSpPr>
        <p:spPr>
          <a:xfrm>
            <a:off x="1319469" y="3385481"/>
            <a:ext cx="1368152" cy="504056"/>
          </a:xfrm>
          <a:prstGeom prst="flowChartProces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Exposure assessment</a:t>
            </a:r>
            <a:endParaRPr lang="en-GB" sz="2800" dirty="0"/>
          </a:p>
        </p:txBody>
      </p:sp>
      <p:sp>
        <p:nvSpPr>
          <p:cNvPr id="32" name="Flowchart: Process 31"/>
          <p:cNvSpPr/>
          <p:nvPr/>
        </p:nvSpPr>
        <p:spPr>
          <a:xfrm>
            <a:off x="3731738" y="3385481"/>
            <a:ext cx="2196244" cy="504056"/>
          </a:xfrm>
          <a:prstGeom prst="flowChartProcess">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Concentration-Response Functions</a:t>
            </a:r>
            <a:endParaRPr lang="en-GB" sz="2800" dirty="0"/>
          </a:p>
        </p:txBody>
      </p:sp>
      <p:sp>
        <p:nvSpPr>
          <p:cNvPr id="33" name="Flowchart: Process 32"/>
          <p:cNvSpPr/>
          <p:nvPr/>
        </p:nvSpPr>
        <p:spPr>
          <a:xfrm>
            <a:off x="3731737" y="4249577"/>
            <a:ext cx="1656184" cy="504056"/>
          </a:xfrm>
          <a:prstGeom prst="flowChartProcess">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Background health data</a:t>
            </a:r>
            <a:endParaRPr lang="en-GB" sz="2800" dirty="0"/>
          </a:p>
        </p:txBody>
      </p:sp>
      <p:sp>
        <p:nvSpPr>
          <p:cNvPr id="34" name="Flowchart: Process 33"/>
          <p:cNvSpPr/>
          <p:nvPr/>
        </p:nvSpPr>
        <p:spPr>
          <a:xfrm>
            <a:off x="2255573" y="4897649"/>
            <a:ext cx="165618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Estimates</a:t>
            </a:r>
            <a:endParaRPr lang="en-GB" sz="2800" dirty="0"/>
          </a:p>
        </p:txBody>
      </p:sp>
      <p:cxnSp>
        <p:nvCxnSpPr>
          <p:cNvPr id="35" name="Straight Connector 34"/>
          <p:cNvCxnSpPr>
            <a:stCxn id="31" idx="3"/>
            <a:endCxn id="32" idx="1"/>
          </p:cNvCxnSpPr>
          <p:nvPr/>
        </p:nvCxnSpPr>
        <p:spPr>
          <a:xfrm>
            <a:off x="2687622" y="3637509"/>
            <a:ext cx="1044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4" idx="0"/>
          </p:cNvCxnSpPr>
          <p:nvPr/>
        </p:nvCxnSpPr>
        <p:spPr>
          <a:xfrm>
            <a:off x="3083665" y="3637510"/>
            <a:ext cx="0" cy="1260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3" idx="1"/>
          </p:cNvCxnSpPr>
          <p:nvPr/>
        </p:nvCxnSpPr>
        <p:spPr>
          <a:xfrm flipH="1">
            <a:off x="3083665" y="4501605"/>
            <a:ext cx="648072"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Flowchart: Process 37"/>
          <p:cNvSpPr/>
          <p:nvPr/>
        </p:nvSpPr>
        <p:spPr>
          <a:xfrm>
            <a:off x="239349" y="4113947"/>
            <a:ext cx="1584170" cy="6686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de-DE" sz="1400" dirty="0"/>
              <a:t>Reference exposure level (cut-off)</a:t>
            </a:r>
            <a:endParaRPr lang="en-GB" sz="2800" dirty="0"/>
          </a:p>
        </p:txBody>
      </p:sp>
      <p:cxnSp>
        <p:nvCxnSpPr>
          <p:cNvPr id="39" name="Straight Connector 38"/>
          <p:cNvCxnSpPr>
            <a:cxnSpLocks/>
          </p:cNvCxnSpPr>
          <p:nvPr/>
        </p:nvCxnSpPr>
        <p:spPr>
          <a:xfrm>
            <a:off x="1823519" y="4365976"/>
            <a:ext cx="1260147" cy="3"/>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384033" y="1633829"/>
            <a:ext cx="5664628" cy="3249608"/>
          </a:xfrm>
          <a:prstGeom prst="rect">
            <a:avLst/>
          </a:prstGeom>
        </p:spPr>
        <p:txBody>
          <a:bodyPr wrap="square">
            <a:spAutoFit/>
          </a:bodyPr>
          <a:lstStyle/>
          <a:p>
            <a:pPr>
              <a:spcAft>
                <a:spcPts val="451"/>
              </a:spcAft>
            </a:pPr>
            <a:endParaRPr lang="en-GB" sz="1600" b="1" dirty="0"/>
          </a:p>
          <a:p>
            <a:pPr>
              <a:spcAft>
                <a:spcPts val="451"/>
              </a:spcAft>
            </a:pPr>
            <a:r>
              <a:rPr lang="en-GB" sz="1600" b="1" dirty="0"/>
              <a:t>Input information needed for HRA</a:t>
            </a:r>
          </a:p>
          <a:p>
            <a:pPr>
              <a:spcAft>
                <a:spcPts val="451"/>
              </a:spcAft>
            </a:pPr>
            <a:br>
              <a:rPr lang="en-GB" sz="1600" b="1" dirty="0"/>
            </a:br>
            <a:r>
              <a:rPr lang="en-GB" sz="1600" b="1" dirty="0">
                <a:solidFill>
                  <a:srgbClr val="FF0000"/>
                </a:solidFill>
              </a:rPr>
              <a:t>1) </a:t>
            </a:r>
            <a:r>
              <a:rPr lang="en-US" altLang="de-DE" sz="1600" b="1" dirty="0">
                <a:solidFill>
                  <a:srgbClr val="FF0000"/>
                </a:solidFill>
              </a:rPr>
              <a:t>Current exposure level (or exposure distribution) in the population of interest</a:t>
            </a:r>
          </a:p>
          <a:p>
            <a:pPr>
              <a:spcAft>
                <a:spcPts val="451"/>
              </a:spcAft>
            </a:pPr>
            <a:r>
              <a:rPr lang="en-US" altLang="de-DE" sz="1600" b="1" dirty="0"/>
              <a:t>	</a:t>
            </a:r>
            <a:r>
              <a:rPr lang="en-US" altLang="de-DE" sz="1600" dirty="0"/>
              <a:t>Reference exposure level (counterfactual, cut-off)</a:t>
            </a:r>
          </a:p>
          <a:p>
            <a:pPr>
              <a:spcAft>
                <a:spcPts val="451"/>
              </a:spcAft>
            </a:pPr>
            <a:r>
              <a:rPr lang="en-US" altLang="de-DE" sz="1600" b="1" dirty="0">
                <a:solidFill>
                  <a:srgbClr val="FF0000"/>
                </a:solidFill>
              </a:rPr>
              <a:t>2) Size of target population</a:t>
            </a:r>
          </a:p>
          <a:p>
            <a:pPr>
              <a:spcAft>
                <a:spcPts val="451"/>
              </a:spcAft>
            </a:pPr>
            <a:r>
              <a:rPr lang="en-US" altLang="de-DE" sz="1600" b="1" dirty="0">
                <a:solidFill>
                  <a:srgbClr val="FF0000"/>
                </a:solidFill>
              </a:rPr>
              <a:t>3) Background incidence of health outcome</a:t>
            </a:r>
          </a:p>
          <a:p>
            <a:pPr>
              <a:spcAft>
                <a:spcPts val="451"/>
              </a:spcAft>
            </a:pPr>
            <a:r>
              <a:rPr lang="en-US" altLang="de-DE" sz="1600" b="1" dirty="0">
                <a:solidFill>
                  <a:srgbClr val="FF0000"/>
                </a:solidFill>
              </a:rPr>
              <a:t>4) Concentration-response function</a:t>
            </a:r>
          </a:p>
          <a:p>
            <a:pPr defTabSz="914377">
              <a:spcAft>
                <a:spcPts val="451"/>
              </a:spcAft>
              <a:defRPr/>
            </a:pPr>
            <a:r>
              <a:rPr lang="en-US" altLang="de-DE" sz="1600" dirty="0"/>
              <a:t>They produce the fraction of health effects attributed to the exposure</a:t>
            </a:r>
          </a:p>
        </p:txBody>
      </p:sp>
    </p:spTree>
    <p:extLst>
      <p:ext uri="{BB962C8B-B14F-4D97-AF65-F5344CB8AC3E}">
        <p14:creationId xmlns:p14="http://schemas.microsoft.com/office/powerpoint/2010/main" val="265034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7700" y="140235"/>
            <a:ext cx="7638740" cy="1143000"/>
          </a:xfrm>
        </p:spPr>
        <p:txBody>
          <a:bodyPr anchor="t">
            <a:normAutofit/>
          </a:bodyPr>
          <a:lstStyle/>
          <a:p>
            <a:pPr algn="ctr"/>
            <a:r>
              <a:rPr lang="en-GB" b="1" dirty="0"/>
              <a:t>Input information needed for HRA</a:t>
            </a:r>
            <a:br>
              <a:rPr lang="en-GB" b="1" dirty="0"/>
            </a:br>
            <a:r>
              <a:rPr lang="en-GB" sz="2200" b="1" dirty="0">
                <a:solidFill>
                  <a:srgbClr val="C00000"/>
                </a:solidFill>
              </a:rPr>
              <a:t>from the population of interest</a:t>
            </a:r>
          </a:p>
        </p:txBody>
      </p:sp>
      <p:sp>
        <p:nvSpPr>
          <p:cNvPr id="3" name="Textplatzhalter 2"/>
          <p:cNvSpPr>
            <a:spLocks noGrp="1"/>
          </p:cNvSpPr>
          <p:nvPr>
            <p:ph type="body" idx="1"/>
          </p:nvPr>
        </p:nvSpPr>
        <p:spPr>
          <a:xfrm>
            <a:off x="917576" y="1268760"/>
            <a:ext cx="7251699" cy="4736400"/>
          </a:xfrm>
          <a:noFill/>
          <a:ln>
            <a:noFill/>
          </a:ln>
        </p:spPr>
        <p:txBody>
          <a:bodyPr spcFirstLastPara="1" vert="horz" wrap="square" lIns="91425" tIns="91425" rIns="91425" bIns="91425" rtlCol="0" anchor="t" anchorCtr="0">
            <a:normAutofit fontScale="92500" lnSpcReduction="10000"/>
          </a:bodyPr>
          <a:lstStyle/>
          <a:p>
            <a:pPr>
              <a:spcBef>
                <a:spcPts val="0"/>
              </a:spcBef>
              <a:spcAft>
                <a:spcPts val="600"/>
              </a:spcAft>
            </a:pPr>
            <a:r>
              <a:rPr lang="en-US" altLang="de-DE" sz="2400" b="1" dirty="0">
                <a:solidFill>
                  <a:srgbClr val="C00000"/>
                </a:solidFill>
              </a:rPr>
              <a:t>Current exposure  level (or exposure distribution) in the population (C)</a:t>
            </a:r>
          </a:p>
          <a:p>
            <a:pPr marL="38100" indent="0">
              <a:spcBef>
                <a:spcPts val="0"/>
              </a:spcBef>
              <a:spcAft>
                <a:spcPts val="600"/>
              </a:spcAft>
              <a:buNone/>
            </a:pPr>
            <a:endParaRPr lang="en-US" altLang="de-DE" sz="2400" dirty="0"/>
          </a:p>
          <a:p>
            <a:pPr>
              <a:spcBef>
                <a:spcPts val="0"/>
              </a:spcBef>
              <a:spcAft>
                <a:spcPts val="600"/>
              </a:spcAft>
            </a:pPr>
            <a:r>
              <a:rPr lang="en-US" altLang="de-DE" sz="2400" dirty="0"/>
              <a:t>Reference exposure level (counterfactual, cut-off) (C</a:t>
            </a:r>
            <a:r>
              <a:rPr lang="en-US" altLang="de-DE" sz="2400" baseline="-25000" dirty="0"/>
              <a:t>0</a:t>
            </a:r>
            <a:r>
              <a:rPr lang="en-US" altLang="de-DE" sz="2400" dirty="0"/>
              <a:t>)</a:t>
            </a:r>
          </a:p>
          <a:p>
            <a:pPr marL="38100" indent="0">
              <a:spcBef>
                <a:spcPts val="0"/>
              </a:spcBef>
              <a:spcAft>
                <a:spcPts val="600"/>
              </a:spcAft>
              <a:buNone/>
            </a:pPr>
            <a:endParaRPr lang="en-US" altLang="de-DE" sz="2400" dirty="0"/>
          </a:p>
          <a:p>
            <a:pPr>
              <a:spcBef>
                <a:spcPts val="0"/>
              </a:spcBef>
              <a:spcAft>
                <a:spcPts val="600"/>
              </a:spcAft>
            </a:pPr>
            <a:r>
              <a:rPr lang="en-US" altLang="de-DE" sz="2400" dirty="0"/>
              <a:t>Concentration-response function (RR)</a:t>
            </a:r>
          </a:p>
          <a:p>
            <a:pPr marL="38100" indent="0">
              <a:spcBef>
                <a:spcPts val="0"/>
              </a:spcBef>
              <a:spcAft>
                <a:spcPts val="600"/>
              </a:spcAft>
              <a:buNone/>
            </a:pPr>
            <a:endParaRPr lang="en-US" altLang="de-DE" sz="2400" dirty="0"/>
          </a:p>
          <a:p>
            <a:pPr>
              <a:spcBef>
                <a:spcPts val="0"/>
              </a:spcBef>
              <a:spcAft>
                <a:spcPts val="600"/>
              </a:spcAft>
            </a:pPr>
            <a:r>
              <a:rPr lang="en-US" altLang="de-DE" sz="2400" b="1" dirty="0">
                <a:solidFill>
                  <a:srgbClr val="C00000"/>
                </a:solidFill>
              </a:rPr>
              <a:t>Background incidence of health outcome (I)</a:t>
            </a:r>
          </a:p>
          <a:p>
            <a:pPr marL="38100" indent="0">
              <a:spcBef>
                <a:spcPts val="0"/>
              </a:spcBef>
              <a:spcAft>
                <a:spcPts val="600"/>
              </a:spcAft>
              <a:buNone/>
            </a:pPr>
            <a:endParaRPr lang="en-US" altLang="de-DE" sz="2400" dirty="0"/>
          </a:p>
          <a:p>
            <a:pPr>
              <a:spcBef>
                <a:spcPts val="0"/>
              </a:spcBef>
              <a:spcAft>
                <a:spcPts val="600"/>
              </a:spcAft>
            </a:pPr>
            <a:r>
              <a:rPr lang="en-US" altLang="de-DE" sz="2400" b="1" dirty="0">
                <a:solidFill>
                  <a:srgbClr val="C00000"/>
                </a:solidFill>
              </a:rPr>
              <a:t>Size of target population (N) </a:t>
            </a:r>
          </a:p>
          <a:p>
            <a:pPr>
              <a:spcBef>
                <a:spcPts val="0"/>
              </a:spcBef>
              <a:spcAft>
                <a:spcPts val="600"/>
              </a:spcAft>
            </a:pPr>
            <a:endParaRPr lang="en-GB" sz="2400" dirty="0"/>
          </a:p>
        </p:txBody>
      </p:sp>
      <p:sp>
        <p:nvSpPr>
          <p:cNvPr id="4" name="Foliennummernplatzhalter 3"/>
          <p:cNvSpPr>
            <a:spLocks noGrp="1"/>
          </p:cNvSpPr>
          <p:nvPr>
            <p:ph type="sldNum" idx="12"/>
          </p:nvPr>
        </p:nvSpPr>
        <p:spPr/>
        <p:txBody>
          <a:bodyPr/>
          <a:lstStyle/>
          <a:p>
            <a:fld id="{00000000-1234-1234-1234-123412341234}" type="slidenum">
              <a:rPr lang="en-GB" smtClean="0"/>
              <a:pPr/>
              <a:t>9</a:t>
            </a:fld>
            <a:endParaRPr lang="en-GB"/>
          </a:p>
        </p:txBody>
      </p:sp>
      <p:sp>
        <p:nvSpPr>
          <p:cNvPr id="5" name="Textfeld 6"/>
          <p:cNvSpPr txBox="1">
            <a:spLocks noChangeArrowheads="1"/>
          </p:cNvSpPr>
          <p:nvPr/>
        </p:nvSpPr>
        <p:spPr bwMode="auto">
          <a:xfrm>
            <a:off x="8703320" y="2028677"/>
            <a:ext cx="248602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charset="0"/>
              <a:defRPr sz="2000" b="1">
                <a:solidFill>
                  <a:schemeClr val="tx1"/>
                </a:solidFill>
                <a:latin typeface="Arial" charset="0"/>
              </a:defRPr>
            </a:lvl1pPr>
            <a:lvl2pPr marL="742950" indent="-285750" algn="l" eaLnBrk="0" hangingPunct="0">
              <a:spcBef>
                <a:spcPct val="20000"/>
              </a:spcBef>
              <a:buClr>
                <a:schemeClr val="tx2"/>
              </a:buClr>
              <a:buFont typeface="Arial" charset="0"/>
              <a:buChar char="•"/>
              <a:defRPr sz="2000">
                <a:solidFill>
                  <a:schemeClr val="tx1"/>
                </a:solidFill>
                <a:latin typeface="Arial" charset="0"/>
              </a:defRPr>
            </a:lvl2pPr>
            <a:lvl3pPr marL="1143000" indent="-228600" algn="l" eaLnBrk="0" hangingPunct="0">
              <a:spcBef>
                <a:spcPct val="20000"/>
              </a:spcBef>
              <a:buClr>
                <a:schemeClr val="tx2"/>
              </a:buClr>
              <a:buFont typeface="Arial" charset="0"/>
              <a:buChar char="•"/>
              <a:defRPr>
                <a:solidFill>
                  <a:schemeClr val="tx1"/>
                </a:solidFill>
                <a:latin typeface="Arial" charset="0"/>
              </a:defRPr>
            </a:lvl3pPr>
            <a:lvl4pPr marL="1600200" indent="-228600" algn="l" eaLnBrk="0" hangingPunct="0">
              <a:spcBef>
                <a:spcPct val="20000"/>
              </a:spcBef>
              <a:buClr>
                <a:schemeClr val="tx2"/>
              </a:buClr>
              <a:buFont typeface="Arial" charset="0"/>
              <a:buChar char="•"/>
              <a:defRPr>
                <a:solidFill>
                  <a:schemeClr val="tx1"/>
                </a:solidFill>
                <a:latin typeface="Arial" charset="0"/>
              </a:defRPr>
            </a:lvl4pPr>
            <a:lvl5pPr marL="2057400" indent="-228600" algn="l" eaLnBrk="0" hangingPunct="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eaLnBrk="1" hangingPunct="1">
              <a:spcBef>
                <a:spcPct val="0"/>
              </a:spcBef>
              <a:spcAft>
                <a:spcPct val="0"/>
              </a:spcAft>
              <a:buFontTx/>
              <a:buNone/>
            </a:pPr>
            <a:r>
              <a:rPr lang="en-US" altLang="de-DE" sz="1800" dirty="0"/>
              <a:t>PAF</a:t>
            </a:r>
          </a:p>
          <a:p>
            <a:pPr algn="ctr" eaLnBrk="1" hangingPunct="1">
              <a:spcBef>
                <a:spcPct val="0"/>
              </a:spcBef>
              <a:spcAft>
                <a:spcPct val="0"/>
              </a:spcAft>
              <a:buFontTx/>
              <a:buNone/>
            </a:pPr>
            <a:r>
              <a:rPr lang="en-US" altLang="de-DE" sz="1800" b="0" dirty="0"/>
              <a:t>Fraction of health effects attributed to the exposure</a:t>
            </a:r>
          </a:p>
        </p:txBody>
      </p:sp>
      <p:sp>
        <p:nvSpPr>
          <p:cNvPr id="6" name="Textfeld 8"/>
          <p:cNvSpPr txBox="1">
            <a:spLocks noChangeArrowheads="1"/>
          </p:cNvSpPr>
          <p:nvPr/>
        </p:nvSpPr>
        <p:spPr bwMode="auto">
          <a:xfrm>
            <a:off x="8703320" y="4000538"/>
            <a:ext cx="2486025" cy="922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charset="0"/>
              <a:defRPr sz="2000" b="1">
                <a:solidFill>
                  <a:schemeClr val="tx1"/>
                </a:solidFill>
                <a:latin typeface="Arial" charset="0"/>
              </a:defRPr>
            </a:lvl1pPr>
            <a:lvl2pPr marL="742950" indent="-285750" algn="l" eaLnBrk="0" hangingPunct="0">
              <a:spcBef>
                <a:spcPct val="20000"/>
              </a:spcBef>
              <a:buClr>
                <a:schemeClr val="tx2"/>
              </a:buClr>
              <a:buFont typeface="Arial" charset="0"/>
              <a:buChar char="•"/>
              <a:defRPr sz="2000">
                <a:solidFill>
                  <a:schemeClr val="tx1"/>
                </a:solidFill>
                <a:latin typeface="Arial" charset="0"/>
              </a:defRPr>
            </a:lvl2pPr>
            <a:lvl3pPr marL="1143000" indent="-228600" algn="l" eaLnBrk="0" hangingPunct="0">
              <a:spcBef>
                <a:spcPct val="20000"/>
              </a:spcBef>
              <a:buClr>
                <a:schemeClr val="tx2"/>
              </a:buClr>
              <a:buFont typeface="Arial" charset="0"/>
              <a:buChar char="•"/>
              <a:defRPr>
                <a:solidFill>
                  <a:schemeClr val="tx1"/>
                </a:solidFill>
                <a:latin typeface="Arial" charset="0"/>
              </a:defRPr>
            </a:lvl3pPr>
            <a:lvl4pPr marL="1600200" indent="-228600" algn="l" eaLnBrk="0" hangingPunct="0">
              <a:spcBef>
                <a:spcPct val="20000"/>
              </a:spcBef>
              <a:buClr>
                <a:schemeClr val="tx2"/>
              </a:buClr>
              <a:buFont typeface="Arial" charset="0"/>
              <a:buChar char="•"/>
              <a:defRPr>
                <a:solidFill>
                  <a:schemeClr val="tx1"/>
                </a:solidFill>
                <a:latin typeface="Arial" charset="0"/>
              </a:defRPr>
            </a:lvl4pPr>
            <a:lvl5pPr marL="2057400" indent="-228600" algn="l" eaLnBrk="0" hangingPunct="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eaLnBrk="1" hangingPunct="1">
              <a:spcBef>
                <a:spcPct val="0"/>
              </a:spcBef>
              <a:spcAft>
                <a:spcPct val="0"/>
              </a:spcAft>
              <a:buFontTx/>
              <a:buNone/>
            </a:pPr>
            <a:r>
              <a:rPr lang="en-US" altLang="de-DE" sz="1800" dirty="0"/>
              <a:t>PAR</a:t>
            </a:r>
          </a:p>
          <a:p>
            <a:pPr algn="ctr" eaLnBrk="1" hangingPunct="1">
              <a:spcBef>
                <a:spcPct val="0"/>
              </a:spcBef>
              <a:spcAft>
                <a:spcPct val="0"/>
              </a:spcAft>
              <a:buFontTx/>
              <a:buNone/>
            </a:pPr>
            <a:r>
              <a:rPr lang="en-US" altLang="de-DE" sz="1800" b="0" dirty="0"/>
              <a:t>Incidence attributed to the exposure</a:t>
            </a:r>
          </a:p>
        </p:txBody>
      </p:sp>
      <p:cxnSp>
        <p:nvCxnSpPr>
          <p:cNvPr id="7" name="Gerade Verbindung mit Pfeil 6"/>
          <p:cNvCxnSpPr>
            <a:cxnSpLocks/>
          </p:cNvCxnSpPr>
          <p:nvPr/>
        </p:nvCxnSpPr>
        <p:spPr>
          <a:xfrm flipH="1">
            <a:off x="9946332" y="3375442"/>
            <a:ext cx="6350" cy="5155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9952682" y="4962750"/>
            <a:ext cx="0" cy="431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feld 19"/>
          <p:cNvSpPr txBox="1">
            <a:spLocks noChangeArrowheads="1"/>
          </p:cNvSpPr>
          <p:nvPr/>
        </p:nvSpPr>
        <p:spPr bwMode="auto">
          <a:xfrm>
            <a:off x="8709669" y="5453175"/>
            <a:ext cx="24860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spcAft>
                <a:spcPts val="600"/>
              </a:spcAft>
              <a:buFont typeface="Arial" charset="0"/>
              <a:defRPr sz="2000" b="1">
                <a:solidFill>
                  <a:schemeClr val="tx1"/>
                </a:solidFill>
                <a:latin typeface="Arial" charset="0"/>
              </a:defRPr>
            </a:lvl1pPr>
            <a:lvl2pPr marL="742950" indent="-285750" algn="l" eaLnBrk="0" hangingPunct="0">
              <a:spcBef>
                <a:spcPct val="20000"/>
              </a:spcBef>
              <a:buClr>
                <a:schemeClr val="tx2"/>
              </a:buClr>
              <a:buFont typeface="Arial" charset="0"/>
              <a:buChar char="•"/>
              <a:defRPr sz="2000">
                <a:solidFill>
                  <a:schemeClr val="tx1"/>
                </a:solidFill>
                <a:latin typeface="Arial" charset="0"/>
              </a:defRPr>
            </a:lvl2pPr>
            <a:lvl3pPr marL="1143000" indent="-228600" algn="l" eaLnBrk="0" hangingPunct="0">
              <a:spcBef>
                <a:spcPct val="20000"/>
              </a:spcBef>
              <a:buClr>
                <a:schemeClr val="tx2"/>
              </a:buClr>
              <a:buFont typeface="Arial" charset="0"/>
              <a:buChar char="•"/>
              <a:defRPr>
                <a:solidFill>
                  <a:schemeClr val="tx1"/>
                </a:solidFill>
                <a:latin typeface="Arial" charset="0"/>
              </a:defRPr>
            </a:lvl3pPr>
            <a:lvl4pPr marL="1600200" indent="-228600" algn="l" eaLnBrk="0" hangingPunct="0">
              <a:spcBef>
                <a:spcPct val="20000"/>
              </a:spcBef>
              <a:buClr>
                <a:schemeClr val="tx2"/>
              </a:buClr>
              <a:buFont typeface="Arial" charset="0"/>
              <a:buChar char="•"/>
              <a:defRPr>
                <a:solidFill>
                  <a:schemeClr val="tx1"/>
                </a:solidFill>
                <a:latin typeface="Arial" charset="0"/>
              </a:defRPr>
            </a:lvl4pPr>
            <a:lvl5pPr marL="2057400" indent="-228600" algn="l" eaLnBrk="0" hangingPunct="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ctr" eaLnBrk="1" hangingPunct="1">
              <a:spcBef>
                <a:spcPct val="0"/>
              </a:spcBef>
              <a:spcAft>
                <a:spcPct val="0"/>
              </a:spcAft>
              <a:buFontTx/>
              <a:buNone/>
            </a:pPr>
            <a:r>
              <a:rPr lang="en-US" altLang="de-DE" sz="1800" dirty="0"/>
              <a:t>N+</a:t>
            </a:r>
          </a:p>
          <a:p>
            <a:pPr algn="ctr" eaLnBrk="1" hangingPunct="1">
              <a:spcBef>
                <a:spcPct val="0"/>
              </a:spcBef>
              <a:spcAft>
                <a:spcPct val="0"/>
              </a:spcAft>
              <a:buFontTx/>
              <a:buNone/>
            </a:pPr>
            <a:r>
              <a:rPr lang="en-US" altLang="de-DE" sz="1800" b="0" dirty="0"/>
              <a:t>Number of attributable cases (= I * N)</a:t>
            </a:r>
          </a:p>
        </p:txBody>
      </p:sp>
      <p:sp>
        <p:nvSpPr>
          <p:cNvPr id="12" name="Geschweifte Klammer rechts 11"/>
          <p:cNvSpPr/>
          <p:nvPr/>
        </p:nvSpPr>
        <p:spPr>
          <a:xfrm>
            <a:off x="8097539" y="1391903"/>
            <a:ext cx="288032" cy="259228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Gerade Verbindung mit Pfeil 12"/>
          <p:cNvCxnSpPr>
            <a:cxnSpLocks/>
          </p:cNvCxnSpPr>
          <p:nvPr/>
        </p:nvCxnSpPr>
        <p:spPr>
          <a:xfrm>
            <a:off x="6338888" y="5453175"/>
            <a:ext cx="2090535" cy="129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7852171" y="4569284"/>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793947"/>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227eac-6e9f-4f05-8ee2-7a94f083448c">
      <Terms xmlns="http://schemas.microsoft.com/office/infopath/2007/PartnerControls"/>
    </lcf76f155ced4ddcb4097134ff3c332f>
    <TaxCatchAll xmlns="092664aa-3003-4b13-9ac4-7e48dae80bba" xsi:nil="true"/>
    <SharedWithUsers xmlns="092664aa-3003-4b13-9ac4-7e48dae80bba">
      <UserInfo>
        <DisplayName>VINCI, Salvatore</DisplayName>
        <AccountId>173</AccountId>
        <AccountType/>
      </UserInfo>
      <UserInfo>
        <DisplayName>PETTERSEN, Marit Viktoria</DisplayName>
        <AccountId>613</AccountId>
        <AccountType/>
      </UserInfo>
      <UserInfo>
        <DisplayName>MWAURA, Abraham</DisplayName>
        <AccountId>12</AccountId>
        <AccountType/>
      </UserInfo>
      <UserInfo>
        <DisplayName>SAFAR, Paul</DisplayName>
        <AccountId>178</AccountId>
        <AccountType/>
      </UserInfo>
      <UserInfo>
        <DisplayName>Troncoso Torrez, Dr. Karin (WDC)</DisplayName>
        <AccountId>693</AccountId>
        <AccountType/>
      </UserInfo>
      <UserInfo>
        <DisplayName>GUMY, Sophie</DisplayName>
        <AccountId>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C8288CBFEDF843A3F39F9811701357" ma:contentTypeVersion="18" ma:contentTypeDescription="Create a new document." ma:contentTypeScope="" ma:versionID="454eb0f099e8636f199aa58a2d275952">
  <xsd:schema xmlns:xsd="http://www.w3.org/2001/XMLSchema" xmlns:xs="http://www.w3.org/2001/XMLSchema" xmlns:p="http://schemas.microsoft.com/office/2006/metadata/properties" xmlns:ns2="6c227eac-6e9f-4f05-8ee2-7a94f083448c" xmlns:ns3="092664aa-3003-4b13-9ac4-7e48dae80bba" targetNamespace="http://schemas.microsoft.com/office/2006/metadata/properties" ma:root="true" ma:fieldsID="63ce7a9c8a1b328481b975b025e36d32" ns2:_="" ns3:_="">
    <xsd:import namespace="6c227eac-6e9f-4f05-8ee2-7a94f083448c"/>
    <xsd:import namespace="092664aa-3003-4b13-9ac4-7e48dae80b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7eac-6e9f-4f05-8ee2-7a94f08344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2664aa-3003-4b13-9ac4-7e48dae80bb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04bcc8-02cc-4f75-ab2a-9cfc0ec768d5}" ma:internalName="TaxCatchAll" ma:showField="CatchAllData" ma:web="092664aa-3003-4b13-9ac4-7e48dae80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7983EE-BEC2-4A60-8C5B-AC70A150D8F8}">
  <ds:schemaRefs>
    <ds:schemaRef ds:uri="092664aa-3003-4b13-9ac4-7e48dae80bba"/>
    <ds:schemaRef ds:uri="http://purl.org/dc/terms/"/>
    <ds:schemaRef ds:uri="http://schemas.microsoft.com/office/2006/documentManagement/types"/>
    <ds:schemaRef ds:uri="http://schemas.microsoft.com/office/infopath/2007/PartnerControls"/>
    <ds:schemaRef ds:uri="http://purl.org/dc/elements/1.1/"/>
    <ds:schemaRef ds:uri="6c227eac-6e9f-4f05-8ee2-7a94f083448c"/>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5779138-33E8-44D1-9B3B-6F7CA876BF75}">
  <ds:schemaRefs>
    <ds:schemaRef ds:uri="092664aa-3003-4b13-9ac4-7e48dae80bba"/>
    <ds:schemaRef ds:uri="6c227eac-6e9f-4f05-8ee2-7a94f08344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76ABDE6-6078-4385-8AC9-9B5C0B64A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1365</TotalTime>
  <Words>1986</Words>
  <Application>Microsoft Office PowerPoint</Application>
  <PresentationFormat>Widescreen</PresentationFormat>
  <Paragraphs>275</Paragraphs>
  <Slides>26</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Arial Unicode MS</vt:lpstr>
      <vt:lpstr>Calibri</vt:lpstr>
      <vt:lpstr>Cambria Math</vt:lpstr>
      <vt:lpstr>Ebrima</vt:lpstr>
      <vt:lpstr>Futura Medium</vt:lpstr>
      <vt:lpstr>Lato</vt:lpstr>
      <vt:lpstr>Raleway</vt:lpstr>
      <vt:lpstr>Times</vt:lpstr>
      <vt:lpstr>Times New Roman</vt:lpstr>
      <vt:lpstr>Verdana</vt:lpstr>
      <vt:lpstr>Wingdings</vt:lpstr>
      <vt:lpstr>2_Office Theme</vt:lpstr>
      <vt:lpstr>WMO Training Course on Seamless Prediction of Air Pollution in Africa</vt:lpstr>
      <vt:lpstr>Assessing health effects and impacts</vt:lpstr>
      <vt:lpstr>PowerPoint Presentation</vt:lpstr>
      <vt:lpstr>Two key questions of Health Risk Assessment </vt:lpstr>
      <vt:lpstr>Estimation of health effects of exposure to air pollution in a population: Modes of Health Risk Assessment</vt:lpstr>
      <vt:lpstr>Model of risk reduction</vt:lpstr>
      <vt:lpstr>Measures of risk:  Attributable risk</vt:lpstr>
      <vt:lpstr>PowerPoint Presentation</vt:lpstr>
      <vt:lpstr>Input information needed for HRA from the population of interest</vt:lpstr>
      <vt:lpstr>Example of the main relevant challenges</vt:lpstr>
      <vt:lpstr>Tools for HRA of air pollution (examples)</vt:lpstr>
      <vt:lpstr>PowerPoint Presentation</vt:lpstr>
      <vt:lpstr>PowerPoint Presentation</vt:lpstr>
      <vt:lpstr>Input information needed for HRA</vt:lpstr>
      <vt:lpstr>Minimum AQ data requirements for AirQ+ analysis </vt:lpstr>
      <vt:lpstr>Reference exposure level (counterfactual concentration)</vt:lpstr>
      <vt:lpstr>Input information needed for HRA</vt:lpstr>
      <vt:lpstr>Baseline health data</vt:lpstr>
      <vt:lpstr>Baseline population data</vt:lpstr>
      <vt:lpstr>Sources of HRA uncertainty</vt:lpstr>
      <vt:lpstr>Elements of BoD analysis uncertainty assessment</vt:lpstr>
      <vt:lpstr>Presentation of BoD analysis results must include:</vt:lpstr>
      <vt:lpstr>Knowledge needs</vt:lpstr>
      <vt:lpstr>Continue to develop burden and health impact assessment</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ADAIR-ROHANI, Heather</dc:creator>
  <cp:lastModifiedBy>GUMY, Sophie</cp:lastModifiedBy>
  <cp:revision>10</cp:revision>
  <cp:lastPrinted>2024-02-27T15:55:56Z</cp:lastPrinted>
  <dcterms:created xsi:type="dcterms:W3CDTF">2024-02-26T11:56:24Z</dcterms:created>
  <dcterms:modified xsi:type="dcterms:W3CDTF">2024-09-18T11:28:22Z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0x01010035C8288CBFEDF843A3F39F9811701357</vt:lpwstr>
  </property>
  <property fmtid="{D5CDD505-2E9C-101B-9397-08002B2CF9AE}" pid="3" name="MediaServiceImageTags">
    <vt:lpwstr/>
  </property>
</Properties>
</file>