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6" r:id="rId2"/>
    <p:sldId id="256" r:id="rId3"/>
    <p:sldId id="28920" r:id="rId4"/>
    <p:sldId id="489" r:id="rId5"/>
    <p:sldId id="547" r:id="rId6"/>
    <p:sldId id="267" r:id="rId7"/>
    <p:sldId id="28919" r:id="rId8"/>
    <p:sldId id="677" r:id="rId9"/>
    <p:sldId id="28929" r:id="rId10"/>
    <p:sldId id="28939" r:id="rId11"/>
    <p:sldId id="672" r:id="rId12"/>
    <p:sldId id="472" r:id="rId13"/>
    <p:sldId id="28940" r:id="rId14"/>
    <p:sldId id="670" r:id="rId15"/>
    <p:sldId id="28938" r:id="rId16"/>
    <p:sldId id="28935" r:id="rId17"/>
    <p:sldId id="278" r:id="rId18"/>
    <p:sldId id="28930" r:id="rId19"/>
    <p:sldId id="654" r:id="rId20"/>
    <p:sldId id="643" r:id="rId21"/>
    <p:sldId id="28936" r:id="rId22"/>
    <p:sldId id="498" r:id="rId23"/>
    <p:sldId id="28932" r:id="rId24"/>
    <p:sldId id="663" r:id="rId25"/>
    <p:sldId id="28911" r:id="rId26"/>
    <p:sldId id="664" r:id="rId27"/>
    <p:sldId id="665" r:id="rId28"/>
    <p:sldId id="28921" r:id="rId29"/>
    <p:sldId id="674" r:id="rId30"/>
    <p:sldId id="530" r:id="rId31"/>
    <p:sldId id="666" r:id="rId32"/>
    <p:sldId id="28924" r:id="rId33"/>
    <p:sldId id="28925" r:id="rId34"/>
    <p:sldId id="28937" r:id="rId35"/>
    <p:sldId id="28926" r:id="rId36"/>
    <p:sldId id="656" r:id="rId37"/>
    <p:sldId id="28923" r:id="rId38"/>
    <p:sldId id="28928" r:id="rId39"/>
    <p:sldId id="28909" r:id="rId40"/>
    <p:sldId id="28927" r:id="rId41"/>
    <p:sldId id="548" r:id="rId42"/>
    <p:sldId id="258" r:id="rId43"/>
    <p:sldId id="64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B8A8A6-0132-4BC3-8A43-835E29FD01CE}">
          <p14:sldIdLst>
            <p14:sldId id="266"/>
            <p14:sldId id="256"/>
            <p14:sldId id="28920"/>
            <p14:sldId id="489"/>
            <p14:sldId id="547"/>
            <p14:sldId id="267"/>
            <p14:sldId id="28919"/>
            <p14:sldId id="677"/>
            <p14:sldId id="28929"/>
            <p14:sldId id="28939"/>
            <p14:sldId id="672"/>
            <p14:sldId id="472"/>
            <p14:sldId id="28940"/>
            <p14:sldId id="670"/>
            <p14:sldId id="28938"/>
            <p14:sldId id="28935"/>
            <p14:sldId id="278"/>
            <p14:sldId id="28930"/>
            <p14:sldId id="654"/>
            <p14:sldId id="643"/>
            <p14:sldId id="28936"/>
            <p14:sldId id="498"/>
            <p14:sldId id="28932"/>
            <p14:sldId id="663"/>
            <p14:sldId id="28911"/>
            <p14:sldId id="664"/>
            <p14:sldId id="665"/>
            <p14:sldId id="28921"/>
            <p14:sldId id="674"/>
            <p14:sldId id="530"/>
            <p14:sldId id="666"/>
            <p14:sldId id="28924"/>
            <p14:sldId id="28925"/>
            <p14:sldId id="28937"/>
            <p14:sldId id="28926"/>
            <p14:sldId id="656"/>
            <p14:sldId id="28923"/>
            <p14:sldId id="28928"/>
            <p14:sldId id="28909"/>
            <p14:sldId id="28927"/>
            <p14:sldId id="548"/>
            <p14:sldId id="258"/>
            <p14:sldId id="6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F364AA-C250-4B23-C95C-1D9004D3D476}" name="Bittner, Ashley" initials="BA" userId="S::bittner.ashley@epa.gov::3092cede-ff13-457e-a8f6-c50e4583a83f" providerId="AD"/>
  <p188:author id="{0404ADED-5683-89EB-43BB-73634A6D391F}" name="Kumar, Menaka" initials="KM" userId="S::Kumar.Menaka@epa.gov::8972b6a7-3ec9-4ac8-b4ad-4e01d2fc29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a:srgbClr val="FF66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9" autoAdjust="0"/>
    <p:restoredTop sz="85472" autoAdjust="0"/>
  </p:normalViewPr>
  <p:slideViewPr>
    <p:cSldViewPr snapToGrid="0">
      <p:cViewPr>
        <p:scale>
          <a:sx n="70" d="100"/>
          <a:sy n="70" d="100"/>
        </p:scale>
        <p:origin x="66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E31FB-28F3-45B3-8F3C-A4893C5E5BE8}" type="datetimeFigureOut">
              <a:rPr lang="en-GB" smtClean="0"/>
              <a:t>17/09/2024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4C2BB-ECDB-4D6F-B506-19027EE65AF4}" type="slidenum">
              <a:rPr lang="en-GB" smtClean="0"/>
              <a:t>‹#›</a:t>
            </a:fld>
            <a:endParaRPr lang="en-GB"/>
          </a:p>
        </p:txBody>
      </p:sp>
    </p:spTree>
    <p:extLst>
      <p:ext uri="{BB962C8B-B14F-4D97-AF65-F5344CB8AC3E}">
        <p14:creationId xmlns:p14="http://schemas.microsoft.com/office/powerpoint/2010/main" val="140974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48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87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11</a:t>
            </a:fld>
            <a:endParaRPr lang="en-US"/>
          </a:p>
        </p:txBody>
      </p:sp>
    </p:spTree>
    <p:extLst>
      <p:ext uri="{BB962C8B-B14F-4D97-AF65-F5344CB8AC3E}">
        <p14:creationId xmlns:p14="http://schemas.microsoft.com/office/powerpoint/2010/main" val="99218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47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48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14</a:t>
            </a:fld>
            <a:endParaRPr lang="en-US"/>
          </a:p>
        </p:txBody>
      </p:sp>
    </p:spTree>
    <p:extLst>
      <p:ext uri="{BB962C8B-B14F-4D97-AF65-F5344CB8AC3E}">
        <p14:creationId xmlns:p14="http://schemas.microsoft.com/office/powerpoint/2010/main" val="104490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15</a:t>
            </a:fld>
            <a:endParaRPr lang="en-US"/>
          </a:p>
        </p:txBody>
      </p:sp>
    </p:spTree>
    <p:extLst>
      <p:ext uri="{BB962C8B-B14F-4D97-AF65-F5344CB8AC3E}">
        <p14:creationId xmlns:p14="http://schemas.microsoft.com/office/powerpoint/2010/main" val="98345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sensor</a:t>
            </a:r>
            <a:r>
              <a:rPr lang="es-MX" baseline="0" dirty="0"/>
              <a:t> fue movido de </a:t>
            </a:r>
            <a:r>
              <a:rPr lang="es-MX" baseline="0" dirty="0" err="1"/>
              <a:t>Man</a:t>
            </a:r>
            <a:r>
              <a:rPr lang="es-MX" baseline="0" dirty="0"/>
              <a:t> a </a:t>
            </a:r>
            <a:r>
              <a:rPr lang="es-MX" baseline="0" dirty="0" err="1"/>
              <a:t>Lon</a:t>
            </a:r>
            <a:br>
              <a:rPr lang="es-MX" baseline="0" dirty="0"/>
            </a:br>
            <a:r>
              <a:rPr lang="es-MX" baseline="0" dirty="0"/>
              <a:t>-Fue calibrado con datos en </a:t>
            </a:r>
            <a:r>
              <a:rPr lang="es-MX" baseline="0" dirty="0" err="1"/>
              <a:t>Manc</a:t>
            </a:r>
            <a:endParaRPr lang="es-MX" baseline="0" dirty="0"/>
          </a:p>
          <a:p>
            <a:pPr marL="0" marR="0" indent="0" algn="l" defTabSz="914400" rtl="0" eaLnBrk="1" fontAlgn="auto" latinLnBrk="0" hangingPunct="1">
              <a:lnSpc>
                <a:spcPct val="100000"/>
              </a:lnSpc>
              <a:spcBef>
                <a:spcPts val="0"/>
              </a:spcBef>
              <a:spcAft>
                <a:spcPts val="0"/>
              </a:spcAft>
              <a:buClrTx/>
              <a:buSzTx/>
              <a:buFontTx/>
              <a:buNone/>
              <a:tabLst/>
              <a:defRPr/>
            </a:pPr>
            <a:br>
              <a:rPr lang="es-MX" dirty="0"/>
            </a:br>
            <a:r>
              <a:rPr lang="es-MX" sz="1200" dirty="0"/>
              <a:t>Sensor B, Brand Y: </a:t>
            </a:r>
            <a:r>
              <a:rPr lang="es-MX" sz="1200" dirty="0" err="1"/>
              <a:t>overfited</a:t>
            </a:r>
            <a:r>
              <a:rPr lang="es-MX" sz="1200" dirty="0"/>
              <a:t> </a:t>
            </a:r>
            <a:r>
              <a:rPr lang="es-MX" sz="1200" dirty="0" err="1"/>
              <a:t>model</a:t>
            </a:r>
            <a:r>
              <a:rPr lang="es-MX" sz="1200" dirty="0"/>
              <a:t>?</a:t>
            </a:r>
            <a:endParaRPr lang="en-US" sz="1200" dirty="0"/>
          </a:p>
          <a:p>
            <a:endParaRPr lang="en-US" dirty="0"/>
          </a:p>
        </p:txBody>
      </p:sp>
      <p:sp>
        <p:nvSpPr>
          <p:cNvPr id="4" name="Marcador de número de diapositiva 3"/>
          <p:cNvSpPr>
            <a:spLocks noGrp="1"/>
          </p:cNvSpPr>
          <p:nvPr>
            <p:ph type="sldNum" sz="quarter" idx="10"/>
          </p:nvPr>
        </p:nvSpPr>
        <p:spPr/>
        <p:txBody>
          <a:bodyPr/>
          <a:lstStyle/>
          <a:p>
            <a:fld id="{E43AAB74-755E-490E-ACD7-54F7F9E8CC75}" type="slidenum">
              <a:rPr lang="en-US" smtClean="0"/>
              <a:t>16</a:t>
            </a:fld>
            <a:endParaRPr lang="en-US"/>
          </a:p>
        </p:txBody>
      </p:sp>
    </p:spTree>
    <p:extLst>
      <p:ext uri="{BB962C8B-B14F-4D97-AF65-F5344CB8AC3E}">
        <p14:creationId xmlns:p14="http://schemas.microsoft.com/office/powerpoint/2010/main" val="2529423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WPS</a:t>
            </a:r>
          </a:p>
          <a:p>
            <a:endParaRPr lang="en-US" dirty="0"/>
          </a:p>
        </p:txBody>
      </p:sp>
      <p:sp>
        <p:nvSpPr>
          <p:cNvPr id="4" name="Marcador de número de diapositiva 3"/>
          <p:cNvSpPr>
            <a:spLocks noGrp="1"/>
          </p:cNvSpPr>
          <p:nvPr>
            <p:ph type="sldNum" sz="quarter" idx="10"/>
          </p:nvPr>
        </p:nvSpPr>
        <p:spPr/>
        <p:txBody>
          <a:bodyPr/>
          <a:lstStyle/>
          <a:p>
            <a:fld id="{E43AAB74-755E-490E-ACD7-54F7F9E8CC75}" type="slidenum">
              <a:rPr lang="en-US" smtClean="0"/>
              <a:t>17</a:t>
            </a:fld>
            <a:endParaRPr lang="en-US"/>
          </a:p>
        </p:txBody>
      </p:sp>
    </p:spTree>
    <p:extLst>
      <p:ext uri="{BB962C8B-B14F-4D97-AF65-F5344CB8AC3E}">
        <p14:creationId xmlns:p14="http://schemas.microsoft.com/office/powerpoint/2010/main" val="319331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 dirty="0"/>
              <a:t>Sometimes user have some a priori information about the sensor </a:t>
            </a:r>
            <a:r>
              <a:rPr lang="en-GB" sz="100" dirty="0" err="1"/>
              <a:t>tipe</a:t>
            </a:r>
            <a:r>
              <a:rPr lang="en-GB" sz="100" dirty="0"/>
              <a:t>/brand</a:t>
            </a:r>
          </a:p>
          <a:p>
            <a:r>
              <a:rPr lang="en-GB" sz="100" dirty="0"/>
              <a:t>How do we now which instrument would perform best for a particular task?</a:t>
            </a:r>
          </a:p>
          <a:p>
            <a:r>
              <a:rPr lang="en-GB" sz="100" dirty="0"/>
              <a:t>How the performance indices were obtained? In which period?</a:t>
            </a:r>
            <a:br>
              <a:rPr lang="en-GB" sz="100" dirty="0"/>
            </a:br>
            <a:r>
              <a:rPr lang="en-GB" sz="100" dirty="0"/>
              <a:t>More importantly, are they comparable?</a:t>
            </a:r>
          </a:p>
        </p:txBody>
      </p:sp>
      <p:sp>
        <p:nvSpPr>
          <p:cNvPr id="4" name="Slide Number Placeholder 3"/>
          <p:cNvSpPr>
            <a:spLocks noGrp="1"/>
          </p:cNvSpPr>
          <p:nvPr>
            <p:ph type="sldNum" sz="quarter" idx="5"/>
          </p:nvPr>
        </p:nvSpPr>
        <p:spPr/>
        <p:txBody>
          <a:bodyPr/>
          <a:lstStyle/>
          <a:p>
            <a:fld id="{7835BA80-BAD5-469E-ACA2-62861FAB426F}" type="slidenum">
              <a:rPr lang="es-AR" smtClean="0"/>
              <a:t>18</a:t>
            </a:fld>
            <a:endParaRPr lang="es-AR"/>
          </a:p>
        </p:txBody>
      </p:sp>
    </p:spTree>
    <p:extLst>
      <p:ext uri="{BB962C8B-B14F-4D97-AF65-F5344CB8AC3E}">
        <p14:creationId xmlns:p14="http://schemas.microsoft.com/office/powerpoint/2010/main" val="403323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 dirty="0"/>
          </a:p>
        </p:txBody>
      </p:sp>
      <p:sp>
        <p:nvSpPr>
          <p:cNvPr id="4" name="Slide Number Placeholder 3"/>
          <p:cNvSpPr>
            <a:spLocks noGrp="1"/>
          </p:cNvSpPr>
          <p:nvPr>
            <p:ph type="sldNum" sz="quarter" idx="5"/>
          </p:nvPr>
        </p:nvSpPr>
        <p:spPr/>
        <p:txBody>
          <a:bodyPr/>
          <a:lstStyle/>
          <a:p>
            <a:fld id="{7835BA80-BAD5-469E-ACA2-62861FAB426F}" type="slidenum">
              <a:rPr lang="es-AR" smtClean="0"/>
              <a:t>19</a:t>
            </a:fld>
            <a:endParaRPr lang="es-AR"/>
          </a:p>
        </p:txBody>
      </p:sp>
    </p:spTree>
    <p:extLst>
      <p:ext uri="{BB962C8B-B14F-4D97-AF65-F5344CB8AC3E}">
        <p14:creationId xmlns:p14="http://schemas.microsoft.com/office/powerpoint/2010/main" val="292290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14C2BB-ECDB-4D6F-B506-19027EE65AF4}" type="slidenum">
              <a:rPr lang="en-GB" smtClean="0"/>
              <a:t>2</a:t>
            </a:fld>
            <a:endParaRPr lang="en-GB"/>
          </a:p>
        </p:txBody>
      </p:sp>
    </p:spTree>
    <p:extLst>
      <p:ext uri="{BB962C8B-B14F-4D97-AF65-F5344CB8AC3E}">
        <p14:creationId xmlns:p14="http://schemas.microsoft.com/office/powerpoint/2010/main" val="2161941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really didactic animation known as the </a:t>
            </a:r>
            <a:r>
              <a:rPr lang="en-GB" dirty="0" err="1"/>
              <a:t>Datasaurus</a:t>
            </a:r>
            <a:r>
              <a:rPr lang="en-GB" dirty="0"/>
              <a:t> Dozen taken from </a:t>
            </a:r>
            <a:r>
              <a:rPr lang="en-GB" dirty="0" err="1"/>
              <a:t>Matejka</a:t>
            </a:r>
            <a:r>
              <a:rPr lang="en-GB" dirty="0"/>
              <a:t> &amp; Fitzmaurice.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Perhaps you all knew this. In my case it was just two weeks ago that I get to meet these fantastic plots. Thanks Peer for sharing this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As you may have noticed, the figure shows the progression between different shapes, constructed by the same number of data points, with the particularity that each new figure has the same summary statistics, as well as all of the intermediate frames.</a:t>
            </a:r>
          </a:p>
        </p:txBody>
      </p:sp>
      <p:sp>
        <p:nvSpPr>
          <p:cNvPr id="4" name="Slide Number Placeholder 3"/>
          <p:cNvSpPr>
            <a:spLocks noGrp="1"/>
          </p:cNvSpPr>
          <p:nvPr>
            <p:ph type="sldNum" sz="quarter" idx="5"/>
          </p:nvPr>
        </p:nvSpPr>
        <p:spPr/>
        <p:txBody>
          <a:bodyPr/>
          <a:lstStyle/>
          <a:p>
            <a:fld id="{7835BA80-BAD5-469E-ACA2-62861FAB426F}" type="slidenum">
              <a:rPr lang="es-AR" smtClean="0"/>
              <a:t>20</a:t>
            </a:fld>
            <a:endParaRPr lang="es-AR"/>
          </a:p>
        </p:txBody>
      </p:sp>
    </p:spTree>
    <p:extLst>
      <p:ext uri="{BB962C8B-B14F-4D97-AF65-F5344CB8AC3E}">
        <p14:creationId xmlns:p14="http://schemas.microsoft.com/office/powerpoint/2010/main" val="390362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21</a:t>
            </a:fld>
            <a:endParaRPr lang="en-US"/>
          </a:p>
        </p:txBody>
      </p:sp>
    </p:spTree>
    <p:extLst>
      <p:ext uri="{BB962C8B-B14F-4D97-AF65-F5344CB8AC3E}">
        <p14:creationId xmlns:p14="http://schemas.microsoft.com/office/powerpoint/2010/main" val="1947416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45E36-6C52-4FA9-9772-38196EE7D7FC}" type="slidenum">
              <a:rPr lang="en-US" smtClean="0"/>
              <a:t>22</a:t>
            </a:fld>
            <a:endParaRPr lang="en-US"/>
          </a:p>
        </p:txBody>
      </p:sp>
    </p:spTree>
    <p:extLst>
      <p:ext uri="{BB962C8B-B14F-4D97-AF65-F5344CB8AC3E}">
        <p14:creationId xmlns:p14="http://schemas.microsoft.com/office/powerpoint/2010/main" val="3236210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 dirty="0"/>
          </a:p>
        </p:txBody>
      </p:sp>
      <p:sp>
        <p:nvSpPr>
          <p:cNvPr id="4" name="Slide Number Placeholder 3"/>
          <p:cNvSpPr>
            <a:spLocks noGrp="1"/>
          </p:cNvSpPr>
          <p:nvPr>
            <p:ph type="sldNum" sz="quarter" idx="5"/>
          </p:nvPr>
        </p:nvSpPr>
        <p:spPr/>
        <p:txBody>
          <a:bodyPr/>
          <a:lstStyle/>
          <a:p>
            <a:fld id="{7835BA80-BAD5-469E-ACA2-62861FAB426F}" type="slidenum">
              <a:rPr lang="es-AR" smtClean="0"/>
              <a:t>23</a:t>
            </a:fld>
            <a:endParaRPr lang="es-AR"/>
          </a:p>
        </p:txBody>
      </p:sp>
    </p:spTree>
    <p:extLst>
      <p:ext uri="{BB962C8B-B14F-4D97-AF65-F5344CB8AC3E}">
        <p14:creationId xmlns:p14="http://schemas.microsoft.com/office/powerpoint/2010/main" val="174400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24</a:t>
            </a:fld>
            <a:endParaRPr lang="en-US"/>
          </a:p>
        </p:txBody>
      </p:sp>
    </p:spTree>
    <p:extLst>
      <p:ext uri="{BB962C8B-B14F-4D97-AF65-F5344CB8AC3E}">
        <p14:creationId xmlns:p14="http://schemas.microsoft.com/office/powerpoint/2010/main" val="2323839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26</a:t>
            </a:fld>
            <a:endParaRPr lang="en-US"/>
          </a:p>
        </p:txBody>
      </p:sp>
    </p:spTree>
    <p:extLst>
      <p:ext uri="{BB962C8B-B14F-4D97-AF65-F5344CB8AC3E}">
        <p14:creationId xmlns:p14="http://schemas.microsoft.com/office/powerpoint/2010/main" val="3278573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DejaVu Sans" panose="020B0603030804020204" pitchFamily="34" charset="0"/>
                <a:ea typeface="DejaVu Sans" panose="020B0603030804020204" pitchFamily="34" charset="0"/>
                <a:cs typeface="DejaVu Sans" panose="020B0603030804020204" pitchFamily="34" charset="0"/>
              </a:rPr>
              <a:t>citizens use sensors to monitor pollution levels while on the move, sending real-time data to central systems for analysis. This participatory method leverages mobile and fixed devices, enabling localized monitoring and creating larger datasets. The involvement of ordinary citizens enhances spatial coverage, making air quality data more comprehensive and actionable.</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27</a:t>
            </a:fld>
            <a:endParaRPr lang="en-US"/>
          </a:p>
        </p:txBody>
      </p:sp>
    </p:spTree>
    <p:extLst>
      <p:ext uri="{BB962C8B-B14F-4D97-AF65-F5344CB8AC3E}">
        <p14:creationId xmlns:p14="http://schemas.microsoft.com/office/powerpoint/2010/main" val="420113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DejaVu Sans" panose="020B0603030804020204" pitchFamily="34" charset="0"/>
                <a:ea typeface="DejaVu Sans" panose="020B0603030804020204" pitchFamily="34" charset="0"/>
                <a:cs typeface="DejaVu Sans" panose="020B0603030804020204" pitchFamily="34" charset="0"/>
              </a:rPr>
              <a:t>citizens use sensors to monitor pollution levels while on the move, sending real-time data to central systems for analysis. This participatory method leverages mobile and fixed devices, enabling localized monitoring and creating larger datasets. The involvement of ordinary citizens enhances spatial coverage, making air quality data more comprehensive and actionable.</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28</a:t>
            </a:fld>
            <a:endParaRPr lang="en-US"/>
          </a:p>
        </p:txBody>
      </p:sp>
    </p:spTree>
    <p:extLst>
      <p:ext uri="{BB962C8B-B14F-4D97-AF65-F5344CB8AC3E}">
        <p14:creationId xmlns:p14="http://schemas.microsoft.com/office/powerpoint/2010/main" val="1671748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DejaVu Sans" panose="020B0603030804020204" pitchFamily="34" charset="0"/>
                <a:ea typeface="DejaVu Sans" panose="020B0603030804020204" pitchFamily="34" charset="0"/>
                <a:cs typeface="DejaVu Sans" panose="020B0603030804020204" pitchFamily="34" charset="0"/>
              </a:rPr>
              <a:t>citizens use sensors to monitor pollution levels while on the move, sending real-time data to central systems for analysis. This participatory method leverages mobile and fixed devices, enabling localized monitoring and creating larger datasets. The involvement of ordinary citizens enhances spatial coverage, making air quality data more comprehensive and actionable.</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29</a:t>
            </a:fld>
            <a:endParaRPr lang="en-US"/>
          </a:p>
        </p:txBody>
      </p:sp>
    </p:spTree>
    <p:extLst>
      <p:ext uri="{BB962C8B-B14F-4D97-AF65-F5344CB8AC3E}">
        <p14:creationId xmlns:p14="http://schemas.microsoft.com/office/powerpoint/2010/main" val="136947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30</a:t>
            </a:fld>
            <a:endParaRPr lang="en-US"/>
          </a:p>
        </p:txBody>
      </p:sp>
    </p:spTree>
    <p:extLst>
      <p:ext uri="{BB962C8B-B14F-4D97-AF65-F5344CB8AC3E}">
        <p14:creationId xmlns:p14="http://schemas.microsoft.com/office/powerpoint/2010/main" val="331512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dirty="0" err="1"/>
              <a:t>Sensors</a:t>
            </a:r>
            <a:r>
              <a:rPr lang="es-AR" dirty="0"/>
              <a:t> can </a:t>
            </a:r>
            <a:r>
              <a:rPr lang="es-AR" dirty="0" err="1"/>
              <a:t>fill</a:t>
            </a:r>
            <a:r>
              <a:rPr lang="es-AR" dirty="0"/>
              <a:t> </a:t>
            </a:r>
            <a:r>
              <a:rPr lang="es-AR" dirty="0" err="1"/>
              <a:t>the</a:t>
            </a:r>
            <a:r>
              <a:rPr lang="es-AR" dirty="0"/>
              <a:t> gap?</a:t>
            </a:r>
          </a:p>
          <a:p>
            <a:endParaRPr lang="es-A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figure illustrates how various technologies contribute to a comprehensive air quality monitoring system by combining local sensor data with </a:t>
            </a:r>
            <a:r>
              <a:rPr lang="en-GB" dirty="0" err="1"/>
              <a:t>modeling</a:t>
            </a:r>
            <a:r>
              <a:rPr lang="en-GB" dirty="0"/>
              <a:t> and satellite data to provide a global perspective.</a:t>
            </a:r>
          </a:p>
          <a:p>
            <a:endParaRPr lang="en-GB" dirty="0"/>
          </a:p>
        </p:txBody>
      </p:sp>
      <p:sp>
        <p:nvSpPr>
          <p:cNvPr id="4" name="Slide Number Placeholder 3"/>
          <p:cNvSpPr>
            <a:spLocks noGrp="1"/>
          </p:cNvSpPr>
          <p:nvPr>
            <p:ph type="sldNum" sz="quarter" idx="5"/>
          </p:nvPr>
        </p:nvSpPr>
        <p:spPr/>
        <p:txBody>
          <a:bodyPr/>
          <a:lstStyle/>
          <a:p>
            <a:fld id="{8314C2BB-ECDB-4D6F-B506-19027EE65AF4}" type="slidenum">
              <a:rPr lang="en-GB" smtClean="0"/>
              <a:t>3</a:t>
            </a:fld>
            <a:endParaRPr lang="en-GB"/>
          </a:p>
        </p:txBody>
      </p:sp>
    </p:spTree>
    <p:extLst>
      <p:ext uri="{BB962C8B-B14F-4D97-AF65-F5344CB8AC3E}">
        <p14:creationId xmlns:p14="http://schemas.microsoft.com/office/powerpoint/2010/main" val="592861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31</a:t>
            </a:fld>
            <a:endParaRPr lang="en-US"/>
          </a:p>
        </p:txBody>
      </p:sp>
    </p:spTree>
    <p:extLst>
      <p:ext uri="{BB962C8B-B14F-4D97-AF65-F5344CB8AC3E}">
        <p14:creationId xmlns:p14="http://schemas.microsoft.com/office/powerpoint/2010/main" val="3247728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507D142-9467-4C50-A051-29EE46B9CC77}" type="slidenum">
              <a:rPr lang="en-US" smtClean="0"/>
              <a:t>38</a:t>
            </a:fld>
            <a:endParaRPr lang="en-US"/>
          </a:p>
        </p:txBody>
      </p:sp>
    </p:spTree>
    <p:extLst>
      <p:ext uri="{BB962C8B-B14F-4D97-AF65-F5344CB8AC3E}">
        <p14:creationId xmlns:p14="http://schemas.microsoft.com/office/powerpoint/2010/main" val="3203851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507D142-9467-4C50-A051-29EE46B9CC77}" type="slidenum">
              <a:rPr lang="en-US" smtClean="0"/>
              <a:t>39</a:t>
            </a:fld>
            <a:endParaRPr lang="en-US"/>
          </a:p>
        </p:txBody>
      </p:sp>
    </p:spTree>
    <p:extLst>
      <p:ext uri="{BB962C8B-B14F-4D97-AF65-F5344CB8AC3E}">
        <p14:creationId xmlns:p14="http://schemas.microsoft.com/office/powerpoint/2010/main" val="307253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4507D142-9467-4C50-A051-29EE46B9CC77}" type="slidenum">
              <a:rPr lang="en-US" smtClean="0"/>
              <a:t>40</a:t>
            </a:fld>
            <a:endParaRPr lang="en-US"/>
          </a:p>
        </p:txBody>
      </p:sp>
    </p:spTree>
    <p:extLst>
      <p:ext uri="{BB962C8B-B14F-4D97-AF65-F5344CB8AC3E}">
        <p14:creationId xmlns:p14="http://schemas.microsoft.com/office/powerpoint/2010/main" val="1688470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End users need to clearly identify the data requirements. What is the question to be asked to the data?</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Measurement uncertainty is of critical consideration, as this determines the information content of the data, and how it can be used. </a:t>
            </a:r>
          </a:p>
          <a:p>
            <a:pPr marL="0" indent="0">
              <a:buFont typeface="Arial" panose="020B0604020202020204" pitchFamily="34" charset="0"/>
              <a:buNone/>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panose="020B0604020202020204" pitchFamily="34" charset="0"/>
                <a:ea typeface="Arial" panose="020B0604020202020204" pitchFamily="34" charset="0"/>
              </a:rPr>
              <a:t>The use of global performance single-metrics (R</a:t>
            </a:r>
            <a:r>
              <a:rPr lang="en-GB" sz="1200" baseline="30000" dirty="0">
                <a:effectLst/>
                <a:latin typeface="Arial" panose="020B0604020202020204" pitchFamily="34" charset="0"/>
                <a:ea typeface="Arial" panose="020B0604020202020204" pitchFamily="34" charset="0"/>
              </a:rPr>
              <a:t>2</a:t>
            </a:r>
            <a:r>
              <a:rPr lang="en-GB" sz="1200" dirty="0">
                <a:effectLst/>
                <a:latin typeface="Arial" panose="020B0604020202020204" pitchFamily="34" charset="0"/>
                <a:ea typeface="Arial" panose="020B0604020202020204" pitchFamily="34" charset="0"/>
              </a:rPr>
              <a:t>, RMSE, MAE, etc.) sometimes obscures much of the information content of Colocation Studies.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ability of B-A and REU plots to assess device performance across an observed concentration range, enables the user to make informed decisions about the capabilities of a device in that range.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Useful information can be obtained using colocation studies if the primary measurement has a well characterized uncertainty. Such colocation study should ideally be carried out in an environment as similar as possible to the application environment.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presence of post processing algorithms further complicates things. This additional uncertainty is most likely to bias performance prediction if the user is unaware of the scale of the corrections, and their applicability to the target environmental conditions. </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500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El titulo es muy largo</a:t>
            </a:r>
            <a:endParaRPr/>
          </a:p>
          <a:p>
            <a:pPr marL="0" lvl="0" indent="0" algn="l" rtl="0">
              <a:lnSpc>
                <a:spcPct val="100000"/>
              </a:lnSpc>
              <a:spcBef>
                <a:spcPts val="0"/>
              </a:spcBef>
              <a:spcAft>
                <a:spcPts val="0"/>
              </a:spcAft>
              <a:buSzPts val="1400"/>
              <a:buNone/>
            </a:pPr>
            <a:r>
              <a:rPr lang="en-GB"/>
              <a:t>Pragmatismo del quantum mechanics</a:t>
            </a: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04148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just">
              <a:lnSpc>
                <a:spcPct val="150000"/>
              </a:lnSpc>
              <a:buFont typeface="Symbol" panose="05050102010706020507" pitchFamily="18" charset="2"/>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27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t>The term “sensor systems” refers to sensors housed within a protective case, which includes a sampling and power system, electronic hardware and software for data acquisition, analogue-to-digital conversion, data processing, and their transfer (</a:t>
            </a:r>
            <a:r>
              <a:rPr lang="en-GB" sz="1200" dirty="0" err="1"/>
              <a:t>Karagulian</a:t>
            </a:r>
            <a:r>
              <a:rPr lang="en-GB" sz="1200" dirty="0"/>
              <a:t> et al., 2019). </a:t>
            </a:r>
          </a:p>
          <a:p>
            <a:pPr marL="0" indent="0">
              <a:buFont typeface="+mj-lt"/>
              <a:buNone/>
            </a:pPr>
            <a:endParaRPr lang="en-GB"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59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mj-lt"/>
              <a:buNone/>
            </a:pPr>
            <a:endParaRPr lang="en-GB"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248499-E5FE-B14C-95A5-898FFBCCEF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7</a:t>
            </a:fld>
            <a:endParaRPr lang="en-US"/>
          </a:p>
        </p:txBody>
      </p:sp>
    </p:spTree>
    <p:extLst>
      <p:ext uri="{BB962C8B-B14F-4D97-AF65-F5344CB8AC3E}">
        <p14:creationId xmlns:p14="http://schemas.microsoft.com/office/powerpoint/2010/main" val="205292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DejaVu Sans" panose="020B0603030804020204" pitchFamily="34" charset="0"/>
                <a:ea typeface="DejaVu Sans" panose="020B0603030804020204" pitchFamily="34" charset="0"/>
                <a:cs typeface="DejaVu Sans" panose="020B0603030804020204" pitchFamily="34" charset="0"/>
              </a:rPr>
              <a:t>citizens use sensors to monitor pollution levels while on the move, sending real-time data to central systems for analysis. This participatory method leverages mobile and fixed devices, enabling localized monitoring and creating larger datasets. The involvement of ordinary citizens enhances spatial coverage, making air quality data more comprehensive and actionable.</a:t>
            </a:r>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8</a:t>
            </a:fld>
            <a:endParaRPr lang="en-US"/>
          </a:p>
        </p:txBody>
      </p:sp>
    </p:spTree>
    <p:extLst>
      <p:ext uri="{BB962C8B-B14F-4D97-AF65-F5344CB8AC3E}">
        <p14:creationId xmlns:p14="http://schemas.microsoft.com/office/powerpoint/2010/main" val="257160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Slide Number Placeholder 3"/>
          <p:cNvSpPr>
            <a:spLocks noGrp="1"/>
          </p:cNvSpPr>
          <p:nvPr>
            <p:ph type="sldNum" sz="quarter" idx="5"/>
          </p:nvPr>
        </p:nvSpPr>
        <p:spPr/>
        <p:txBody>
          <a:bodyPr/>
          <a:lstStyle/>
          <a:p>
            <a:fld id="{3CA45E36-6C52-4FA9-9772-38196EE7D7FC}" type="slidenum">
              <a:rPr lang="en-US" smtClean="0"/>
              <a:t>9</a:t>
            </a:fld>
            <a:endParaRPr lang="en-US"/>
          </a:p>
        </p:txBody>
      </p:sp>
    </p:spTree>
    <p:extLst>
      <p:ext uri="{BB962C8B-B14F-4D97-AF65-F5344CB8AC3E}">
        <p14:creationId xmlns:p14="http://schemas.microsoft.com/office/powerpoint/2010/main" val="265233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4C6E-DADD-6FEB-AC1B-32FC52A990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2E7B37-1ED9-3E66-AD05-C07840FE0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EC4929-67DC-A85B-C60A-9AE3EE0B0DF2}"/>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9CC176C3-4872-746C-C472-D76EFB0B36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7ABBF-C779-900E-A59D-9B6A9DCA2204}"/>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79959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0205-46A5-1A63-6DFE-7BA77CF74C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3524AB-E4CE-89D0-6CCD-289D6C89B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FF2789-56F7-ECB7-DB71-D6C8F70193EB}"/>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A1A20E49-236D-5457-AD30-4F17E5760C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5F3231-EB4C-E6C1-2A15-7917ADEB46B4}"/>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216028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86F582-F0D7-B3B5-7393-545D88B3D1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2167AA-DFDB-B94F-EDA0-74E4D39EF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C2AC38-F0AD-D254-ED36-0B0AF14A3613}"/>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04B6996D-B0E5-C39C-4C23-B4B1604EB7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FCAFB9-17FF-2CD9-1D62-D2F7139255E9}"/>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762489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CE6DB44-0DED-AE07-DB4C-6285CF4E5A32}"/>
              </a:ext>
            </a:extLst>
          </p:cNvPr>
          <p:cNvSpPr>
            <a:spLocks noGrp="1"/>
          </p:cNvSpPr>
          <p:nvPr>
            <p:ph type="pic" idx="1"/>
          </p:nvPr>
        </p:nvSpPr>
        <p:spPr>
          <a:xfrm>
            <a:off x="5183188" y="457200"/>
            <a:ext cx="7008812" cy="54419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9AD46217-2C62-E400-AD87-FF0D4E0380DD}"/>
              </a:ext>
            </a:extLst>
          </p:cNvPr>
          <p:cNvSpPr>
            <a:spLocks noGrp="1"/>
          </p:cNvSpPr>
          <p:nvPr>
            <p:ph type="dt" sz="half" idx="10"/>
          </p:nvPr>
        </p:nvSpPr>
        <p:spPr/>
        <p:txBody>
          <a:bodyPr/>
          <a:lstStyle/>
          <a:p>
            <a:r>
              <a:rPr lang="en-US"/>
              <a:t>8 July 2024</a:t>
            </a:r>
          </a:p>
        </p:txBody>
      </p:sp>
      <p:sp>
        <p:nvSpPr>
          <p:cNvPr id="6" name="Footer Placeholder 5">
            <a:extLst>
              <a:ext uri="{FF2B5EF4-FFF2-40B4-BE49-F238E27FC236}">
                <a16:creationId xmlns:a16="http://schemas.microsoft.com/office/drawing/2014/main" id="{20E3593C-BDB1-4CB4-B899-22700051DC8F}"/>
              </a:ext>
            </a:extLst>
          </p:cNvPr>
          <p:cNvSpPr>
            <a:spLocks noGrp="1"/>
          </p:cNvSpPr>
          <p:nvPr>
            <p:ph type="ftr" sz="quarter" idx="11"/>
          </p:nvPr>
        </p:nvSpPr>
        <p:spPr/>
        <p:txBody>
          <a:bodyPr/>
          <a:lstStyle/>
          <a:p>
            <a:r>
              <a:rPr lang="en-US"/>
              <a:t>Low Cost AQ Sensor Systems Symposium 2024</a:t>
            </a:r>
          </a:p>
        </p:txBody>
      </p:sp>
      <p:sp>
        <p:nvSpPr>
          <p:cNvPr id="7" name="Slide Number Placeholder 6">
            <a:extLst>
              <a:ext uri="{FF2B5EF4-FFF2-40B4-BE49-F238E27FC236}">
                <a16:creationId xmlns:a16="http://schemas.microsoft.com/office/drawing/2014/main" id="{99B28DD8-EE44-8725-538C-63BAF248A83F}"/>
              </a:ext>
            </a:extLst>
          </p:cNvPr>
          <p:cNvSpPr>
            <a:spLocks noGrp="1"/>
          </p:cNvSpPr>
          <p:nvPr>
            <p:ph type="sldNum" sz="quarter" idx="12"/>
          </p:nvPr>
        </p:nvSpPr>
        <p:spPr/>
        <p:txBody>
          <a:bodyPr/>
          <a:lstStyle/>
          <a:p>
            <a:fld id="{6FB7718E-E248-F340-ACE1-32492EE00514}" type="slidenum">
              <a:rPr lang="en-US" smtClean="0"/>
              <a:t>‹#›</a:t>
            </a:fld>
            <a:endParaRPr lang="en-US"/>
          </a:p>
        </p:txBody>
      </p:sp>
      <p:sp>
        <p:nvSpPr>
          <p:cNvPr id="10" name="Title Placeholder 1">
            <a:extLst>
              <a:ext uri="{FF2B5EF4-FFF2-40B4-BE49-F238E27FC236}">
                <a16:creationId xmlns:a16="http://schemas.microsoft.com/office/drawing/2014/main" id="{8F30D4B1-7DE4-0500-7088-37B3846A2130}"/>
              </a:ext>
            </a:extLst>
          </p:cNvPr>
          <p:cNvSpPr>
            <a:spLocks noGrp="1"/>
          </p:cNvSpPr>
          <p:nvPr>
            <p:ph type="title"/>
          </p:nvPr>
        </p:nvSpPr>
        <p:spPr>
          <a:xfrm>
            <a:off x="0" y="457200"/>
            <a:ext cx="5183188" cy="913342"/>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2">
            <a:extLst>
              <a:ext uri="{FF2B5EF4-FFF2-40B4-BE49-F238E27FC236}">
                <a16:creationId xmlns:a16="http://schemas.microsoft.com/office/drawing/2014/main" id="{E2377E27-9911-DBE0-25B9-7A297823499F}"/>
              </a:ext>
            </a:extLst>
          </p:cNvPr>
          <p:cNvSpPr>
            <a:spLocks noGrp="1"/>
          </p:cNvSpPr>
          <p:nvPr>
            <p:ph idx="13"/>
          </p:nvPr>
        </p:nvSpPr>
        <p:spPr>
          <a:xfrm>
            <a:off x="0" y="1402290"/>
            <a:ext cx="5183188" cy="4496859"/>
          </a:xfrm>
          <a:prstGeom prst="rect">
            <a:avLst/>
          </a:prstGeom>
        </p:spPr>
        <p:txBody>
          <a:bodyPr vert="horz" lIns="91440" tIns="45720" rIns="91440" bIns="45720" rtlCol="0">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810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F3A2-1D54-13C0-DB9D-E5A29EE2F6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57389A-A8C0-0460-B7B4-748029D74C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5F8602-5A0D-91AF-3CBF-27B2E023B890}"/>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E378F995-8582-1F06-FD0C-0DF871623D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589030-9C23-D71D-C1FF-D2DB3843DAD7}"/>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425577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53F2-CD2A-B1AE-AC41-2F5C3E7671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C5C3BB2-118A-436F-D0A5-F5DFB42C8C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8A856-CCAD-6DDB-B45B-5471E8E70035}"/>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A56EA84B-FD5D-256A-C8C6-A4AB36B07E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083E46-E736-9892-2BA8-E01F17D1AAF6}"/>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299881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90C7-2D6F-D8AF-1D15-19B55D346B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B48A13-8EE4-AE8E-FED1-87F0EBA85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6BE6DA-B202-3258-52F6-C96279842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6DECCE-8A89-1E01-AD9C-C08E2C0E7757}"/>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6" name="Footer Placeholder 5">
            <a:extLst>
              <a:ext uri="{FF2B5EF4-FFF2-40B4-BE49-F238E27FC236}">
                <a16:creationId xmlns:a16="http://schemas.microsoft.com/office/drawing/2014/main" id="{C8DEB945-1CB7-885F-8F1E-615D1F5BEF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08DB95-AB2A-20A0-E925-87BC2CB5CD2F}"/>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421186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0139-9D66-0A2D-A0BF-B605060B841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5DD677-9689-C8EA-0B8C-1B1BA715A8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6460AF-33E0-D581-B955-CBF34940D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7F927A-8344-F9F8-ECC2-E5B41633E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88AE3-D331-DBA3-7546-E1B4E640D6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7D472-468C-80FB-2F2F-04B65E5B3370}"/>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8" name="Footer Placeholder 7">
            <a:extLst>
              <a:ext uri="{FF2B5EF4-FFF2-40B4-BE49-F238E27FC236}">
                <a16:creationId xmlns:a16="http://schemas.microsoft.com/office/drawing/2014/main" id="{73620C01-AD21-24E4-7129-4C0CD30849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E4995F-A695-1B51-9182-7E13CC89DC86}"/>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347674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4873-03C5-96F8-7185-DD3DEEAFDF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286BEF-7804-06DB-38CE-517F5FC2CA5D}"/>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4" name="Footer Placeholder 3">
            <a:extLst>
              <a:ext uri="{FF2B5EF4-FFF2-40B4-BE49-F238E27FC236}">
                <a16:creationId xmlns:a16="http://schemas.microsoft.com/office/drawing/2014/main" id="{84A5EBBC-71C2-1EF0-E46F-7938AEB465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1385C7-EFFD-D169-1143-139BFBDD02C7}"/>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327862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F34C4-47CC-1548-0AB5-173F5E0137AC}"/>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3" name="Footer Placeholder 2">
            <a:extLst>
              <a:ext uri="{FF2B5EF4-FFF2-40B4-BE49-F238E27FC236}">
                <a16:creationId xmlns:a16="http://schemas.microsoft.com/office/drawing/2014/main" id="{4E28299F-9EC9-1ED3-3213-FA4CBC610DC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5C6979-28BB-F2A4-4F51-63BDF89DE8B7}"/>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218818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E2FF-8625-098C-EF00-1CADBDC95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1285EE-9A70-3186-ADC5-55C91F75A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AE65E3-B18D-9DF0-C601-1BF5AB3F0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25512-38DE-1F12-8506-787F48D9B3A5}"/>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6" name="Footer Placeholder 5">
            <a:extLst>
              <a:ext uri="{FF2B5EF4-FFF2-40B4-BE49-F238E27FC236}">
                <a16:creationId xmlns:a16="http://schemas.microsoft.com/office/drawing/2014/main" id="{D131E7E8-D02C-246B-69B6-A1042F08BA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BD088-0E62-C07A-F74E-DDAAFE11D40A}"/>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117966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8A985-245E-6CC9-D6EC-E3E74607F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CB136C-1A7F-CB42-4146-67343F242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05C6F9-A91C-28A2-89F8-995BB2113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F83275-58F5-4427-D6FE-F4B6961782E6}"/>
              </a:ext>
            </a:extLst>
          </p:cNvPr>
          <p:cNvSpPr>
            <a:spLocks noGrp="1"/>
          </p:cNvSpPr>
          <p:nvPr>
            <p:ph type="dt" sz="half" idx="10"/>
          </p:nvPr>
        </p:nvSpPr>
        <p:spPr/>
        <p:txBody>
          <a:bodyPr/>
          <a:lstStyle/>
          <a:p>
            <a:fld id="{58EF4C85-0CF4-4E86-88A9-52E3A83D2C0E}" type="datetimeFigureOut">
              <a:rPr lang="en-GB" smtClean="0"/>
              <a:t>17/09/2024</a:t>
            </a:fld>
            <a:endParaRPr lang="en-GB"/>
          </a:p>
        </p:txBody>
      </p:sp>
      <p:sp>
        <p:nvSpPr>
          <p:cNvPr id="6" name="Footer Placeholder 5">
            <a:extLst>
              <a:ext uri="{FF2B5EF4-FFF2-40B4-BE49-F238E27FC236}">
                <a16:creationId xmlns:a16="http://schemas.microsoft.com/office/drawing/2014/main" id="{8EF56A2E-4E8A-4BE8-5D14-BEA19D1610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8378B-D3BD-E153-7671-AFB64668560F}"/>
              </a:ext>
            </a:extLst>
          </p:cNvPr>
          <p:cNvSpPr>
            <a:spLocks noGrp="1"/>
          </p:cNvSpPr>
          <p:nvPr>
            <p:ph type="sldNum" sz="quarter" idx="12"/>
          </p:nvPr>
        </p:nvSpPr>
        <p:spPr/>
        <p:txBody>
          <a:bodyPr/>
          <a:lstStyle/>
          <a:p>
            <a:fld id="{5F419D53-D30A-4DAD-B0B3-6B2906D0F59D}" type="slidenum">
              <a:rPr lang="en-GB" smtClean="0"/>
              <a:t>‹#›</a:t>
            </a:fld>
            <a:endParaRPr lang="en-GB"/>
          </a:p>
        </p:txBody>
      </p:sp>
    </p:spTree>
    <p:extLst>
      <p:ext uri="{BB962C8B-B14F-4D97-AF65-F5344CB8AC3E}">
        <p14:creationId xmlns:p14="http://schemas.microsoft.com/office/powerpoint/2010/main" val="11666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871DF-8C85-B761-C205-5D1451247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DFF449-3ED3-5F0C-596A-331BE53C70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0CF19A-CB5D-2611-892E-68B31D144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EF4C85-0CF4-4E86-88A9-52E3A83D2C0E}" type="datetimeFigureOut">
              <a:rPr lang="en-GB" smtClean="0"/>
              <a:t>17/09/2024</a:t>
            </a:fld>
            <a:endParaRPr lang="en-GB"/>
          </a:p>
        </p:txBody>
      </p:sp>
      <p:sp>
        <p:nvSpPr>
          <p:cNvPr id="5" name="Footer Placeholder 4">
            <a:extLst>
              <a:ext uri="{FF2B5EF4-FFF2-40B4-BE49-F238E27FC236}">
                <a16:creationId xmlns:a16="http://schemas.microsoft.com/office/drawing/2014/main" id="{811185E9-3FF7-9467-1C5F-784146B999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08FD842-E679-6980-3E41-CFD07A005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419D53-D30A-4DAD-B0B3-6B2906D0F59D}" type="slidenum">
              <a:rPr lang="en-GB" smtClean="0"/>
              <a:t>‹#›</a:t>
            </a:fld>
            <a:endParaRPr lang="en-GB"/>
          </a:p>
        </p:txBody>
      </p:sp>
    </p:spTree>
    <p:extLst>
      <p:ext uri="{BB962C8B-B14F-4D97-AF65-F5344CB8AC3E}">
        <p14:creationId xmlns:p14="http://schemas.microsoft.com/office/powerpoint/2010/main" val="2176431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3390/atmos1009050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pubs.acs.org/doi/10.1021/acs.est.2c09264" TargetMode="Externa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s://pubs.acs.org/doi/10.1021/acs.estlett.3c000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mt.copernicus.org/articles/15/3353/202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hyperlink" Target="https://amt.copernicus.org/articles/12/4643/201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s://www.sciencedirect.com/science/article/pii/S0013935121004576"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airqoon.com/resources/global-inequality-air-pollution-in-africa/" TargetMode="External"/><Relationship Id="rId3" Type="http://schemas.openxmlformats.org/officeDocument/2006/relationships/hyperlink" Target="https://wmo.int/media/news/low-cost-sensors-can-improve-air-quality-monitoring-and-peoples-health"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hyperlink" Target="https://www.sciencedirect.com/science/article/pii/S2590162119300437" TargetMode="External"/><Relationship Id="rId4" Type="http://schemas.openxmlformats.org/officeDocument/2006/relationships/image" Target="../media/image6.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hyperlink" Target="https://www.sciencedirect.com/science/article/pii/S004896972106845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airgradient.com/blog/sensor-performance-precision-reproducibility-accurac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mo.int/news/media-centre/low-cost-sensors-can-improve-air-quality-monitoring-and-peoples-health" TargetMode="External"/><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hyperlink" Target="https://doi.org/10.1016/B978-0-12-814827-3.00012-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ubs.rsc.org/en/content/articlelanding/2023/ea/d2ea00149g" TargetMode="External"/><Relationship Id="rId3" Type="http://schemas.openxmlformats.org/officeDocument/2006/relationships/hyperlink" Target="https://www.frontiersin.org/journals/built-environment/articles/10.3389/fbuil.2022.971523/full" TargetMode="External"/><Relationship Id="rId7" Type="http://schemas.openxmlformats.org/officeDocument/2006/relationships/image" Target="../media/image60.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hyperlink" Target="https://www.clarity.i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acp.copernicus.org/articles/24/9045/2024/" TargetMode="External"/><Relationship Id="rId5" Type="http://schemas.openxmlformats.org/officeDocument/2006/relationships/hyperlink" Target="https://aaqr.org/articles/aaqr-20-06-oa-0280" TargetMode="Externa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hyperlink" Target="https://link.springer.com/article/10.1007/s10661-018-6940-8?fromPaywallRec=false" TargetMode="External"/><Relationship Id="rId9" Type="http://schemas.openxmlformats.org/officeDocument/2006/relationships/hyperlink" Target="https://ingenieria.udd.cl/enviro/proyecto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nature.com/articles/s41598-020-73205-x" TargetMode="External"/><Relationship Id="rId5" Type="http://schemas.openxmlformats.org/officeDocument/2006/relationships/image" Target="../media/image69.png"/><Relationship Id="rId4" Type="http://schemas.openxmlformats.org/officeDocument/2006/relationships/hyperlink" Target="https://link.springer.com/article/10.1038/s41370-020-0259-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mo.int/media/news/low-cost-sensors-can-improve-air-quality-monitoring-and-peoples-health"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hyperlink" Target="https://amt.copernicus.org/articles/15/4047/2022/"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aaqr.org/articles/aaqr-20-10-oa-0598" TargetMode="External"/><Relationship Id="rId4" Type="http://schemas.openxmlformats.org/officeDocument/2006/relationships/image" Target="../media/image71.png"/><Relationship Id="rId9" Type="http://schemas.openxmlformats.org/officeDocument/2006/relationships/hyperlink" Target="https://www.mdpi.com/2073-4433/13/6/94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hyperlink" Target="https://doi.org/10.1016/j.atmosenv.2023.11975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rary.wmo.int/idurl/4/68924" TargetMode="External"/><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turing.ac.uk/research/research-projects/london-air-quality" TargetMode="External"/><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16/j.envint.2017.05.005" TargetMode="External"/><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160412016309989" TargetMode="External"/><Relationship Id="rId7" Type="http://schemas.openxmlformats.org/officeDocument/2006/relationships/hyperlink" Target="https://library.wmo.int/idurl/4/68924" TargetMode="External"/><Relationship Id="rId2" Type="http://schemas.openxmlformats.org/officeDocument/2006/relationships/hyperlink" Target="https://www.sciencedirect.com/science/article/pii/S0160412016310741" TargetMode="External"/><Relationship Id="rId1" Type="http://schemas.openxmlformats.org/officeDocument/2006/relationships/slideLayout" Target="../slideLayouts/slideLayout12.xml"/><Relationship Id="rId6" Type="http://schemas.openxmlformats.org/officeDocument/2006/relationships/hyperlink" Target="https://repositorio.aemet.es/bitstream/20.500.11765/7574/1/SDS_WAS_Terradellas_et_al_RECTA2011.pdf" TargetMode="External"/><Relationship Id="rId5" Type="http://schemas.openxmlformats.org/officeDocument/2006/relationships/hyperlink" Target="https://www.mdpi.com/2073-4433/12/1/91" TargetMode="External"/><Relationship Id="rId4" Type="http://schemas.openxmlformats.org/officeDocument/2006/relationships/hyperlink" Target="https://www.sciencedirect.com/science/article/pii/S1352231023001826?via%3Dihub"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tandardsdevelopment.bsigroup.com/projects/2022-0071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fpub.epa.gov/si/si_public_record_Report.cfm?dirEntryId=350784&amp;Lab=CEMM"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astm.org/d8406-22.html" TargetMode="External"/><Relationship Id="rId5" Type="http://schemas.openxmlformats.org/officeDocument/2006/relationships/image" Target="../media/image83.png"/><Relationship Id="rId4" Type="http://schemas.openxmlformats.org/officeDocument/2006/relationships/hyperlink" Target="https://standardsdevelopment.bsigroup.com/projects/2019-02999#/sectio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library.wmo.int/idurl/4/37465" TargetMode="Externa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library.wmo.int/idurl/4/68924" TargetMode="External"/><Relationship Id="rId4" Type="http://schemas.openxmlformats.org/officeDocument/2006/relationships/hyperlink" Target="https://library.wmo.int/idurl/4/37465"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allin.wayra@igacproject.org" TargetMode="External"/><Relationship Id="rId5" Type="http://schemas.openxmlformats.org/officeDocument/2006/relationships/image" Target="../media/image88.pn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sebastian.diez@york.ac.uk" TargetMode="External"/><Relationship Id="rId7"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cfpub.epa.gov/si/si_public_record_report.cfm?Lab=CEMM&amp;dirEntryId=35642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cfpub.epa.gov/si/si_public_record_report.cfm?Lab=CEMM&amp;dirEntryId=356426" TargetMode="Externa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68817-DCE3-279E-7541-E177EA4696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63" t="17286" r="27598" b="18118"/>
          <a:stretch/>
        </p:blipFill>
        <p:spPr bwMode="auto">
          <a:xfrm>
            <a:off x="5593306" y="5590239"/>
            <a:ext cx="1368108" cy="12425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57E2F16-CEF5-FFA0-8421-0416E63C8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57" y="5590239"/>
            <a:ext cx="1203344" cy="121204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509FCB2E-F20E-6E45-8CE5-D92B81D0AE41}"/>
              </a:ext>
            </a:extLst>
          </p:cNvPr>
          <p:cNvSpPr>
            <a:spLocks noGrp="1"/>
          </p:cNvSpPr>
          <p:nvPr>
            <p:ph idx="1"/>
          </p:nvPr>
        </p:nvSpPr>
        <p:spPr>
          <a:xfrm>
            <a:off x="-1499" y="615539"/>
            <a:ext cx="12243538" cy="2223524"/>
          </a:xfrm>
        </p:spPr>
        <p:txBody>
          <a:bodyPr>
            <a:noAutofit/>
          </a:bodyPr>
          <a:lstStyle/>
          <a:p>
            <a:pPr marL="0" indent="0" algn="ctr" defTabSz="457200">
              <a:buNone/>
            </a:pPr>
            <a:r>
              <a:rPr lang="en-GB" sz="3800" b="1" dirty="0">
                <a:solidFill>
                  <a:srgbClr val="FF0066"/>
                </a:solidFill>
              </a:rPr>
              <a:t>Air Quality </a:t>
            </a:r>
            <a:r>
              <a:rPr lang="en-GB" sz="3800" b="1" dirty="0">
                <a:solidFill>
                  <a:srgbClr val="FF0066"/>
                </a:solidFill>
                <a:latin typeface="Calibri"/>
              </a:rPr>
              <a:t>Sensors </a:t>
            </a:r>
          </a:p>
          <a:p>
            <a:pPr marL="0" indent="0" algn="ctr" defTabSz="457200">
              <a:buNone/>
            </a:pPr>
            <a:r>
              <a:rPr lang="en-GB" sz="3800" b="1" dirty="0">
                <a:solidFill>
                  <a:srgbClr val="FF0066"/>
                </a:solidFill>
                <a:latin typeface="Calibri"/>
              </a:rPr>
              <a:t>Overview and Applications</a:t>
            </a:r>
            <a:endParaRPr lang="en-GB" sz="2000" dirty="0"/>
          </a:p>
          <a:p>
            <a:pPr marL="0" indent="0" algn="ctr">
              <a:buNone/>
            </a:pPr>
            <a:endParaRPr lang="en-GB" sz="100" b="1" dirty="0"/>
          </a:p>
          <a:p>
            <a:pPr marL="0" indent="0" algn="ctr">
              <a:buNone/>
            </a:pPr>
            <a:r>
              <a:rPr lang="en-GB" sz="3200" b="1" dirty="0">
                <a:solidFill>
                  <a:srgbClr val="FF6600"/>
                </a:solidFill>
              </a:rPr>
              <a:t>Training Course on Seamless Prediction of Air Pollution in Africa</a:t>
            </a:r>
          </a:p>
          <a:p>
            <a:pPr marL="0" indent="0" algn="ctr">
              <a:buNone/>
            </a:pPr>
            <a:r>
              <a:rPr lang="en-GB" sz="2400" b="1" dirty="0">
                <a:solidFill>
                  <a:schemeClr val="accent1">
                    <a:lumMod val="60000"/>
                    <a:lumOff val="40000"/>
                  </a:schemeClr>
                </a:solidFill>
              </a:rPr>
              <a:t>17</a:t>
            </a:r>
            <a:r>
              <a:rPr lang="en-GB" sz="2400" b="1" baseline="30000" dirty="0">
                <a:solidFill>
                  <a:schemeClr val="accent1">
                    <a:lumMod val="60000"/>
                    <a:lumOff val="40000"/>
                  </a:schemeClr>
                </a:solidFill>
              </a:rPr>
              <a:t>th</a:t>
            </a:r>
            <a:r>
              <a:rPr lang="en-GB" sz="2400" b="1" dirty="0">
                <a:solidFill>
                  <a:schemeClr val="accent1">
                    <a:lumMod val="60000"/>
                    <a:lumOff val="40000"/>
                  </a:schemeClr>
                </a:solidFill>
              </a:rPr>
              <a:t> Sep 2024</a:t>
            </a:r>
          </a:p>
          <a:p>
            <a:pPr marL="0" indent="0" algn="ctr">
              <a:buNone/>
            </a:pPr>
            <a:r>
              <a:rPr lang="en-GB" b="1" dirty="0"/>
              <a:t>Sebastian Diez</a:t>
            </a:r>
          </a:p>
          <a:p>
            <a:pPr marL="0" indent="0" algn="ctr">
              <a:buNone/>
            </a:pPr>
            <a:r>
              <a:rPr lang="es-MX" sz="2000" dirty="0" err="1"/>
              <a:t>Researcher</a:t>
            </a:r>
            <a:r>
              <a:rPr lang="es-MX" sz="2000" dirty="0"/>
              <a:t> - Centro de Investigación en Tecnologías para la Sociedad, </a:t>
            </a:r>
          </a:p>
          <a:p>
            <a:pPr marL="0" indent="0" algn="ctr">
              <a:buNone/>
            </a:pPr>
            <a:r>
              <a:rPr lang="es-MX" sz="2000" dirty="0"/>
              <a:t>Universidad del Desarrollo, Chile</a:t>
            </a:r>
          </a:p>
          <a:p>
            <a:pPr marL="0" indent="0" algn="ctr">
              <a:buNone/>
            </a:pPr>
            <a:r>
              <a:rPr lang="en-GB" sz="2000" dirty="0"/>
              <a:t>Visiting </a:t>
            </a:r>
            <a:r>
              <a:rPr lang="es-MX" sz="2000" dirty="0" err="1"/>
              <a:t>researcher</a:t>
            </a:r>
            <a:r>
              <a:rPr lang="es-MX" sz="2000" dirty="0"/>
              <a:t> - </a:t>
            </a:r>
            <a:r>
              <a:rPr lang="en-GB" sz="2000" dirty="0"/>
              <a:t>Wolfson Atmospheric Chemistry Laboratories, </a:t>
            </a:r>
          </a:p>
          <a:p>
            <a:pPr marL="0" indent="0" algn="ctr">
              <a:buNone/>
            </a:pPr>
            <a:r>
              <a:rPr lang="en-GB" sz="2000" dirty="0"/>
              <a:t>University of York, UK</a:t>
            </a:r>
          </a:p>
          <a:p>
            <a:pPr marL="0" indent="0" algn="ctr">
              <a:buNone/>
            </a:pPr>
            <a:r>
              <a:rPr lang="en-GB" sz="2000" dirty="0"/>
              <a:t>Co-Chair Allin-</a:t>
            </a:r>
            <a:r>
              <a:rPr lang="en-GB" sz="2000" dirty="0" err="1"/>
              <a:t>Wayra</a:t>
            </a:r>
            <a:r>
              <a:rPr lang="en-GB" sz="2000" dirty="0"/>
              <a:t> (IGAC)</a:t>
            </a:r>
          </a:p>
        </p:txBody>
      </p:sp>
      <p:pic>
        <p:nvPicPr>
          <p:cNvPr id="9" name="Imagen 8" descr="logo Centro de Investigacion en Tecnologias para la Sociedad - Universidad del Desarroll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00" y="88377"/>
            <a:ext cx="2411038" cy="1432645"/>
          </a:xfrm>
          <a:prstGeom prst="rect">
            <a:avLst/>
          </a:prstGeom>
        </p:spPr>
      </p:pic>
      <p:pic>
        <p:nvPicPr>
          <p:cNvPr id="12290" name="Picture 2" descr="World Meteorological Organization ...">
            <a:extLst>
              <a:ext uri="{FF2B5EF4-FFF2-40B4-BE49-F238E27FC236}">
                <a16:creationId xmlns:a16="http://schemas.microsoft.com/office/drawing/2014/main" id="{33AE54E3-1555-D373-2A48-7AD50103A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71" y="25565"/>
            <a:ext cx="3419043" cy="11485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C1F69A0-C69D-45DE-D84B-3FF089EAA730}"/>
              </a:ext>
            </a:extLst>
          </p:cNvPr>
          <p:cNvPicPr>
            <a:picLocks noChangeAspect="1"/>
          </p:cNvPicPr>
          <p:nvPr/>
        </p:nvPicPr>
        <p:blipFill>
          <a:blip r:embed="rId7"/>
          <a:stretch>
            <a:fillRect/>
          </a:stretch>
        </p:blipFill>
        <p:spPr>
          <a:xfrm>
            <a:off x="9908275" y="5671101"/>
            <a:ext cx="2005992" cy="841437"/>
          </a:xfrm>
          <a:prstGeom prst="rect">
            <a:avLst/>
          </a:prstGeom>
        </p:spPr>
      </p:pic>
    </p:spTree>
    <p:extLst>
      <p:ext uri="{BB962C8B-B14F-4D97-AF65-F5344CB8AC3E}">
        <p14:creationId xmlns:p14="http://schemas.microsoft.com/office/powerpoint/2010/main" val="2798442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ACBB3B9-5C0F-1B43-B256-AFAE5EDC38A3}"/>
              </a:ext>
            </a:extLst>
          </p:cNvPr>
          <p:cNvSpPr txBox="1"/>
          <p:nvPr/>
        </p:nvSpPr>
        <p:spPr>
          <a:xfrm>
            <a:off x="95536" y="6129000"/>
            <a:ext cx="4892656" cy="646331"/>
          </a:xfrm>
          <a:prstGeom prst="rect">
            <a:avLst/>
          </a:prstGeom>
          <a:noFill/>
        </p:spPr>
        <p:txBody>
          <a:bodyPr wrap="square" rtlCol="0">
            <a:spAutoFit/>
          </a:bodyPr>
          <a:lstStyle/>
          <a:p>
            <a:pPr algn="ctr"/>
            <a:r>
              <a:rPr lang="en-GB" dirty="0" err="1"/>
              <a:t>Karagulian</a:t>
            </a:r>
            <a:r>
              <a:rPr lang="en-GB" dirty="0"/>
              <a:t> et al., </a:t>
            </a:r>
            <a:r>
              <a:rPr lang="en-US" dirty="0"/>
              <a:t>2019 (</a:t>
            </a:r>
            <a:r>
              <a:rPr lang="en-GB" b="0" i="0" u="none" strike="noStrike" dirty="0">
                <a:effectLst/>
                <a:latin typeface="Open Sans" panose="020B0606030504020204" pitchFamily="34" charset="0"/>
                <a:hlinkClick r:id="rId3"/>
              </a:rPr>
              <a:t>https://doi.org/10.3390/atmos10090506</a:t>
            </a:r>
            <a:r>
              <a:rPr lang="en-GB" b="0" i="0" u="none" strike="noStrike" dirty="0">
                <a:effectLst/>
                <a:latin typeface="Open Sans" panose="020B0606030504020204" pitchFamily="34" charset="0"/>
              </a:rPr>
              <a:t>)</a:t>
            </a:r>
            <a:endParaRPr lang="en-US" dirty="0"/>
          </a:p>
        </p:txBody>
      </p:sp>
      <p:pic>
        <p:nvPicPr>
          <p:cNvPr id="2050" name="Picture 2" descr="Atmosphere 10 00506 g004">
            <a:extLst>
              <a:ext uri="{FF2B5EF4-FFF2-40B4-BE49-F238E27FC236}">
                <a16:creationId xmlns:a16="http://schemas.microsoft.com/office/drawing/2014/main" id="{F091E1C0-F91B-4D93-A0EE-4AC020A87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5" y="729000"/>
            <a:ext cx="4892656" cy="5400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75D3A82-E134-DE85-4B52-33D8BCE4D325}"/>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Accuracy</a:t>
            </a:r>
          </a:p>
          <a:p>
            <a:pPr marL="0" indent="0">
              <a:buNone/>
            </a:pPr>
            <a:r>
              <a:rPr lang="en-GB" b="1" dirty="0">
                <a:solidFill>
                  <a:srgbClr val="FF0000"/>
                </a:solidFill>
              </a:rPr>
              <a:t>  </a:t>
            </a:r>
          </a:p>
        </p:txBody>
      </p:sp>
      <p:grpSp>
        <p:nvGrpSpPr>
          <p:cNvPr id="2" name="Grupo 13">
            <a:extLst>
              <a:ext uri="{FF2B5EF4-FFF2-40B4-BE49-F238E27FC236}">
                <a16:creationId xmlns:a16="http://schemas.microsoft.com/office/drawing/2014/main" id="{37E3810B-03B2-085F-1C89-61F1E509EE26}"/>
              </a:ext>
            </a:extLst>
          </p:cNvPr>
          <p:cNvGrpSpPr/>
          <p:nvPr/>
        </p:nvGrpSpPr>
        <p:grpSpPr>
          <a:xfrm>
            <a:off x="5336273" y="1173469"/>
            <a:ext cx="6446293" cy="3835262"/>
            <a:chOff x="-9525" y="1269000"/>
            <a:chExt cx="7989742" cy="4320000"/>
          </a:xfrm>
        </p:grpSpPr>
        <p:grpSp>
          <p:nvGrpSpPr>
            <p:cNvPr id="6" name="Grupo 8">
              <a:extLst>
                <a:ext uri="{FF2B5EF4-FFF2-40B4-BE49-F238E27FC236}">
                  <a16:creationId xmlns:a16="http://schemas.microsoft.com/office/drawing/2014/main" id="{1EFF82F6-A8BE-3238-6510-9899CB88DC72}"/>
                </a:ext>
              </a:extLst>
            </p:cNvPr>
            <p:cNvGrpSpPr/>
            <p:nvPr/>
          </p:nvGrpSpPr>
          <p:grpSpPr>
            <a:xfrm>
              <a:off x="-9525" y="1269000"/>
              <a:ext cx="7989742" cy="4320000"/>
              <a:chOff x="-9525" y="1269000"/>
              <a:chExt cx="7989742" cy="4320000"/>
            </a:xfrm>
          </p:grpSpPr>
          <p:pic>
            <p:nvPicPr>
              <p:cNvPr id="13" name="Imagen 6">
                <a:extLst>
                  <a:ext uri="{FF2B5EF4-FFF2-40B4-BE49-F238E27FC236}">
                    <a16:creationId xmlns:a16="http://schemas.microsoft.com/office/drawing/2014/main" id="{F2BD4D2A-C5F0-BB52-5E47-0A18A317BD3C}"/>
                  </a:ext>
                </a:extLst>
              </p:cNvPr>
              <p:cNvPicPr>
                <a:picLocks noChangeAspect="1"/>
              </p:cNvPicPr>
              <p:nvPr/>
            </p:nvPicPr>
            <p:blipFill>
              <a:blip r:embed="rId5"/>
              <a:stretch>
                <a:fillRect/>
              </a:stretch>
            </p:blipFill>
            <p:spPr>
              <a:xfrm>
                <a:off x="-9525" y="1269000"/>
                <a:ext cx="4325290" cy="4320000"/>
              </a:xfrm>
              <a:prstGeom prst="rect">
                <a:avLst/>
              </a:prstGeom>
            </p:spPr>
          </p:pic>
          <p:pic>
            <p:nvPicPr>
              <p:cNvPr id="14" name="Imagen 7">
                <a:extLst>
                  <a:ext uri="{FF2B5EF4-FFF2-40B4-BE49-F238E27FC236}">
                    <a16:creationId xmlns:a16="http://schemas.microsoft.com/office/drawing/2014/main" id="{A006C0B6-0526-7370-4852-998FD6A534A3}"/>
                  </a:ext>
                </a:extLst>
              </p:cNvPr>
              <p:cNvPicPr>
                <a:picLocks noChangeAspect="1"/>
              </p:cNvPicPr>
              <p:nvPr/>
            </p:nvPicPr>
            <p:blipFill rotWithShape="1">
              <a:blip r:embed="rId6"/>
              <a:srcRect l="7558" r="2819"/>
              <a:stretch/>
            </p:blipFill>
            <p:spPr>
              <a:xfrm>
                <a:off x="4103741" y="1269000"/>
                <a:ext cx="3876476" cy="4320000"/>
              </a:xfrm>
              <a:prstGeom prst="rect">
                <a:avLst/>
              </a:prstGeom>
            </p:spPr>
          </p:pic>
        </p:grpSp>
        <p:grpSp>
          <p:nvGrpSpPr>
            <p:cNvPr id="7" name="Grupo 12">
              <a:extLst>
                <a:ext uri="{FF2B5EF4-FFF2-40B4-BE49-F238E27FC236}">
                  <a16:creationId xmlns:a16="http://schemas.microsoft.com/office/drawing/2014/main" id="{C83A8D59-121A-D5EB-2551-494AB171688B}"/>
                </a:ext>
              </a:extLst>
            </p:cNvPr>
            <p:cNvGrpSpPr/>
            <p:nvPr/>
          </p:nvGrpSpPr>
          <p:grpSpPr>
            <a:xfrm>
              <a:off x="724888" y="1371600"/>
              <a:ext cx="4231090" cy="461665"/>
              <a:chOff x="724888" y="1371600"/>
              <a:chExt cx="4231090" cy="461665"/>
            </a:xfrm>
          </p:grpSpPr>
          <p:sp>
            <p:nvSpPr>
              <p:cNvPr id="8" name="CuadroTexto 9">
                <a:extLst>
                  <a:ext uri="{FF2B5EF4-FFF2-40B4-BE49-F238E27FC236}">
                    <a16:creationId xmlns:a16="http://schemas.microsoft.com/office/drawing/2014/main" id="{DFE1C273-5C81-AF44-8EFC-72F6611DA836}"/>
                  </a:ext>
                </a:extLst>
              </p:cNvPr>
              <p:cNvSpPr txBox="1"/>
              <p:nvPr/>
            </p:nvSpPr>
            <p:spPr>
              <a:xfrm>
                <a:off x="724888" y="1371600"/>
                <a:ext cx="425116" cy="461665"/>
              </a:xfrm>
              <a:prstGeom prst="rect">
                <a:avLst/>
              </a:prstGeom>
              <a:noFill/>
            </p:spPr>
            <p:txBody>
              <a:bodyPr wrap="none" rtlCol="0">
                <a:spAutoFit/>
              </a:bodyPr>
              <a:lstStyle/>
              <a:p>
                <a:r>
                  <a:rPr lang="es-AR" sz="2400" dirty="0"/>
                  <a:t>a)</a:t>
                </a:r>
                <a:endParaRPr lang="en-GB" sz="2400" dirty="0"/>
              </a:p>
            </p:txBody>
          </p:sp>
          <p:sp>
            <p:nvSpPr>
              <p:cNvPr id="10" name="CuadroTexto 10">
                <a:extLst>
                  <a:ext uri="{FF2B5EF4-FFF2-40B4-BE49-F238E27FC236}">
                    <a16:creationId xmlns:a16="http://schemas.microsoft.com/office/drawing/2014/main" id="{5F9026DC-0A18-C743-6999-A0914BE5BA0A}"/>
                  </a:ext>
                </a:extLst>
              </p:cNvPr>
              <p:cNvSpPr txBox="1"/>
              <p:nvPr/>
            </p:nvSpPr>
            <p:spPr>
              <a:xfrm>
                <a:off x="4516434" y="1371600"/>
                <a:ext cx="439544" cy="461665"/>
              </a:xfrm>
              <a:prstGeom prst="rect">
                <a:avLst/>
              </a:prstGeom>
              <a:noFill/>
            </p:spPr>
            <p:txBody>
              <a:bodyPr wrap="none" rtlCol="0">
                <a:spAutoFit/>
              </a:bodyPr>
              <a:lstStyle/>
              <a:p>
                <a:r>
                  <a:rPr lang="es-AR" sz="2400" dirty="0"/>
                  <a:t>b)</a:t>
                </a:r>
                <a:endParaRPr lang="en-GB" sz="2400" dirty="0"/>
              </a:p>
            </p:txBody>
          </p:sp>
        </p:grpSp>
      </p:grpSp>
      <p:sp>
        <p:nvSpPr>
          <p:cNvPr id="15" name="TextBox 14">
            <a:extLst>
              <a:ext uri="{FF2B5EF4-FFF2-40B4-BE49-F238E27FC236}">
                <a16:creationId xmlns:a16="http://schemas.microsoft.com/office/drawing/2014/main" id="{E80B2DC1-4B71-A9F0-D5A5-63EF0B529116}"/>
              </a:ext>
            </a:extLst>
          </p:cNvPr>
          <p:cNvSpPr txBox="1"/>
          <p:nvPr/>
        </p:nvSpPr>
        <p:spPr>
          <a:xfrm>
            <a:off x="6713883" y="5093708"/>
            <a:ext cx="4188185"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spTree>
    <p:extLst>
      <p:ext uri="{BB962C8B-B14F-4D97-AF65-F5344CB8AC3E}">
        <p14:creationId xmlns:p14="http://schemas.microsoft.com/office/powerpoint/2010/main" val="77460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D1DD8-977A-422A-6509-E11128F397BA}"/>
              </a:ext>
            </a:extLst>
          </p:cNvPr>
          <p:cNvPicPr>
            <a:picLocks noChangeAspect="1"/>
          </p:cNvPicPr>
          <p:nvPr/>
        </p:nvPicPr>
        <p:blipFill>
          <a:blip r:embed="rId3"/>
          <a:stretch>
            <a:fillRect/>
          </a:stretch>
        </p:blipFill>
        <p:spPr>
          <a:xfrm>
            <a:off x="6230005" y="334389"/>
            <a:ext cx="5850378" cy="3412721"/>
          </a:xfrm>
          <a:prstGeom prst="rect">
            <a:avLst/>
          </a:prstGeom>
        </p:spPr>
      </p:pic>
      <p:pic>
        <p:nvPicPr>
          <p:cNvPr id="3074" name="Picture 2">
            <a:extLst>
              <a:ext uri="{FF2B5EF4-FFF2-40B4-BE49-F238E27FC236}">
                <a16:creationId xmlns:a16="http://schemas.microsoft.com/office/drawing/2014/main" id="{39C5A6AD-F2FA-0774-412E-2C325C966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186" y="3967124"/>
            <a:ext cx="6341622" cy="282648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6;p3">
            <a:extLst>
              <a:ext uri="{FF2B5EF4-FFF2-40B4-BE49-F238E27FC236}">
                <a16:creationId xmlns:a16="http://schemas.microsoft.com/office/drawing/2014/main" id="{DED62319-6C37-B2BE-B124-AE28B3B6A0FD}"/>
              </a:ext>
            </a:extLst>
          </p:cNvPr>
          <p:cNvSpPr txBox="1">
            <a:spLocks/>
          </p:cNvSpPr>
          <p:nvPr/>
        </p:nvSpPr>
        <p:spPr>
          <a:xfrm>
            <a:off x="3212056" y="6432707"/>
            <a:ext cx="5984382"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Raheja et al., 2023  (</a:t>
            </a:r>
            <a:r>
              <a:rPr lang="en-GB" sz="1400" b="0" i="0" u="none" strike="noStrike" dirty="0">
                <a:effectLst/>
                <a:latin typeface="ElsevierSans"/>
                <a:hlinkClick r:id="rId5"/>
              </a:rPr>
              <a:t>https://pubs.acs.org/doi/10.1021/acs.est.2c09264</a:t>
            </a:r>
            <a:r>
              <a:rPr lang="en-GB" sz="1400" b="0" i="0" u="none" strike="noStrike" dirty="0">
                <a:effectLst/>
                <a:latin typeface="ElsevierSans"/>
              </a:rPr>
              <a:t>)</a:t>
            </a:r>
            <a:endParaRPr lang="en-GB" sz="1400" dirty="0"/>
          </a:p>
        </p:txBody>
      </p:sp>
      <p:sp>
        <p:nvSpPr>
          <p:cNvPr id="3" name="Content Placeholder 2">
            <a:extLst>
              <a:ext uri="{FF2B5EF4-FFF2-40B4-BE49-F238E27FC236}">
                <a16:creationId xmlns:a16="http://schemas.microsoft.com/office/drawing/2014/main" id="{53BC7F0C-F87B-6B5B-F8A3-5EB5A5281EC9}"/>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Precision</a:t>
            </a:r>
          </a:p>
          <a:p>
            <a:pPr marL="0" indent="0">
              <a:buNone/>
            </a:pPr>
            <a:r>
              <a:rPr lang="en-GB" b="1" dirty="0">
                <a:solidFill>
                  <a:srgbClr val="FF0000"/>
                </a:solidFill>
              </a:rPr>
              <a:t>  </a:t>
            </a:r>
          </a:p>
        </p:txBody>
      </p:sp>
      <p:sp>
        <p:nvSpPr>
          <p:cNvPr id="5" name="TextBox 4">
            <a:extLst>
              <a:ext uri="{FF2B5EF4-FFF2-40B4-BE49-F238E27FC236}">
                <a16:creationId xmlns:a16="http://schemas.microsoft.com/office/drawing/2014/main" id="{68F73F25-EB79-A8F1-6B7B-27BBB9EB5CCB}"/>
              </a:ext>
            </a:extLst>
          </p:cNvPr>
          <p:cNvSpPr txBox="1"/>
          <p:nvPr/>
        </p:nvSpPr>
        <p:spPr>
          <a:xfrm>
            <a:off x="1912863" y="3508661"/>
            <a:ext cx="7679266" cy="307777"/>
          </a:xfrm>
          <a:prstGeom prst="rect">
            <a:avLst/>
          </a:prstGeom>
          <a:noFill/>
        </p:spPr>
        <p:txBody>
          <a:bodyPr wrap="square">
            <a:spAutoFit/>
          </a:bodyPr>
          <a:lstStyle/>
          <a:p>
            <a:pPr marR="0" lvl="0" algn="ctr">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 (</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pic>
        <p:nvPicPr>
          <p:cNvPr id="6" name="image7.png" descr="Gráfico, Gráfico de líneas&#10;&#10;Descripción generada automáticamente">
            <a:extLst>
              <a:ext uri="{FF2B5EF4-FFF2-40B4-BE49-F238E27FC236}">
                <a16:creationId xmlns:a16="http://schemas.microsoft.com/office/drawing/2014/main" id="{0D552CA3-5402-2984-E6D6-C9DAF0592174}"/>
              </a:ext>
            </a:extLst>
          </p:cNvPr>
          <p:cNvPicPr/>
          <p:nvPr/>
        </p:nvPicPr>
        <p:blipFill>
          <a:blip r:embed="rId6"/>
          <a:srcRect/>
          <a:stretch>
            <a:fillRect/>
          </a:stretch>
        </p:blipFill>
        <p:spPr>
          <a:xfrm>
            <a:off x="111620" y="644380"/>
            <a:ext cx="5850377" cy="2818499"/>
          </a:xfrm>
          <a:prstGeom prst="rect">
            <a:avLst/>
          </a:prstGeom>
          <a:ln/>
        </p:spPr>
      </p:pic>
    </p:spTree>
    <p:extLst>
      <p:ext uri="{BB962C8B-B14F-4D97-AF65-F5344CB8AC3E}">
        <p14:creationId xmlns:p14="http://schemas.microsoft.com/office/powerpoint/2010/main" val="48404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ntitled">
            <a:hlinkClick r:id="" action="ppaction://media"/>
            <a:extLst>
              <a:ext uri="{FF2B5EF4-FFF2-40B4-BE49-F238E27FC236}">
                <a16:creationId xmlns:a16="http://schemas.microsoft.com/office/drawing/2014/main" id="{CD4C9CED-4D5D-FA96-8CA4-82300A66C4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1804" y="-510553"/>
            <a:ext cx="4422845" cy="7368553"/>
          </a:xfrm>
          <a:prstGeom prst="rect">
            <a:avLst/>
          </a:prstGeom>
        </p:spPr>
      </p:pic>
      <p:sp>
        <p:nvSpPr>
          <p:cNvPr id="5" name="Content Placeholder 2">
            <a:extLst>
              <a:ext uri="{FF2B5EF4-FFF2-40B4-BE49-F238E27FC236}">
                <a16:creationId xmlns:a16="http://schemas.microsoft.com/office/drawing/2014/main" id="{B75D3A82-E134-DE85-4B52-33D8BCE4D325}"/>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Uncertainty</a:t>
            </a:r>
          </a:p>
          <a:p>
            <a:pPr marL="0" indent="0">
              <a:buNone/>
            </a:pPr>
            <a:r>
              <a:rPr lang="en-GB" b="1" dirty="0">
                <a:solidFill>
                  <a:srgbClr val="FF0000"/>
                </a:solidFill>
              </a:rPr>
              <a:t>  </a:t>
            </a:r>
          </a:p>
        </p:txBody>
      </p:sp>
      <p:sp>
        <p:nvSpPr>
          <p:cNvPr id="2" name="TextBox 1">
            <a:extLst>
              <a:ext uri="{FF2B5EF4-FFF2-40B4-BE49-F238E27FC236}">
                <a16:creationId xmlns:a16="http://schemas.microsoft.com/office/drawing/2014/main" id="{CE6A2C80-FB5B-58CA-DCF2-4610A2AB3569}"/>
              </a:ext>
            </a:extLst>
          </p:cNvPr>
          <p:cNvSpPr txBox="1"/>
          <p:nvPr/>
        </p:nvSpPr>
        <p:spPr>
          <a:xfrm>
            <a:off x="7750723" y="6236731"/>
            <a:ext cx="5622128"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2022</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 (</a:t>
            </a:r>
            <a:r>
              <a:rPr lang="en-GB" sz="1400" u="sng" dirty="0">
                <a:solidFill>
                  <a:srgbClr val="0000FF"/>
                </a:solidFill>
                <a:effectLst/>
                <a:ea typeface="Microsoft JhengHei" panose="020B0604030504040204" pitchFamily="34" charset="-120"/>
                <a:cs typeface="Noto Sans Symbols"/>
              </a:rPr>
              <a:t>https://amt.copernicus.org/articles/15/4091/2022/)</a:t>
            </a:r>
            <a:endParaRPr lang="en-GB" sz="1400" dirty="0">
              <a:effectLst/>
              <a:ea typeface="Noto Sans Symbols"/>
              <a:cs typeface="Noto Sans Symbols"/>
            </a:endParaRPr>
          </a:p>
        </p:txBody>
      </p:sp>
      <p:pic>
        <p:nvPicPr>
          <p:cNvPr id="6" name="Picture 2">
            <a:extLst>
              <a:ext uri="{FF2B5EF4-FFF2-40B4-BE49-F238E27FC236}">
                <a16:creationId xmlns:a16="http://schemas.microsoft.com/office/drawing/2014/main" id="{229E7178-4A07-776A-36FF-A07190ABC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71" y="796724"/>
            <a:ext cx="6398255" cy="52645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08CDE8-A31A-CC21-FF30-B74411F1F2E1}"/>
              </a:ext>
            </a:extLst>
          </p:cNvPr>
          <p:cNvSpPr txBox="1"/>
          <p:nvPr/>
        </p:nvSpPr>
        <p:spPr>
          <a:xfrm>
            <a:off x="1077357" y="6236731"/>
            <a:ext cx="4188185"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spTree>
    <p:extLst>
      <p:ext uri="{BB962C8B-B14F-4D97-AF65-F5344CB8AC3E}">
        <p14:creationId xmlns:p14="http://schemas.microsoft.com/office/powerpoint/2010/main" val="152152804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75D3A82-E134-DE85-4B52-33D8BCE4D325}"/>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RGMs are key!</a:t>
            </a:r>
          </a:p>
          <a:p>
            <a:pPr marL="0" indent="0">
              <a:buNone/>
            </a:pPr>
            <a:r>
              <a:rPr lang="en-GB" b="1" dirty="0">
                <a:solidFill>
                  <a:srgbClr val="FF0000"/>
                </a:solidFill>
              </a:rPr>
              <a:t>  </a:t>
            </a:r>
          </a:p>
        </p:txBody>
      </p:sp>
      <p:sp>
        <p:nvSpPr>
          <p:cNvPr id="7" name="TextBox 6">
            <a:extLst>
              <a:ext uri="{FF2B5EF4-FFF2-40B4-BE49-F238E27FC236}">
                <a16:creationId xmlns:a16="http://schemas.microsoft.com/office/drawing/2014/main" id="{9608CDE8-A31A-CC21-FF30-B74411F1F2E1}"/>
              </a:ext>
            </a:extLst>
          </p:cNvPr>
          <p:cNvSpPr txBox="1"/>
          <p:nvPr/>
        </p:nvSpPr>
        <p:spPr>
          <a:xfrm>
            <a:off x="3247350" y="6230594"/>
            <a:ext cx="4188185"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pic>
        <p:nvPicPr>
          <p:cNvPr id="3" name="Picture 2">
            <a:extLst>
              <a:ext uri="{FF2B5EF4-FFF2-40B4-BE49-F238E27FC236}">
                <a16:creationId xmlns:a16="http://schemas.microsoft.com/office/drawing/2014/main" id="{9500D199-0E73-955B-9616-5766DCCD3B5D}"/>
              </a:ext>
            </a:extLst>
          </p:cNvPr>
          <p:cNvPicPr>
            <a:picLocks noChangeAspect="1"/>
          </p:cNvPicPr>
          <p:nvPr/>
        </p:nvPicPr>
        <p:blipFill>
          <a:blip r:embed="rId3"/>
          <a:stretch>
            <a:fillRect/>
          </a:stretch>
        </p:blipFill>
        <p:spPr>
          <a:xfrm>
            <a:off x="2746360" y="998192"/>
            <a:ext cx="7212039" cy="5229466"/>
          </a:xfrm>
          <a:prstGeom prst="rect">
            <a:avLst/>
          </a:prstGeom>
        </p:spPr>
      </p:pic>
    </p:spTree>
    <p:extLst>
      <p:ext uri="{BB962C8B-B14F-4D97-AF65-F5344CB8AC3E}">
        <p14:creationId xmlns:p14="http://schemas.microsoft.com/office/powerpoint/2010/main" val="216794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A9C3751-C92D-9511-23E0-2FBD8199A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43" y="1173532"/>
            <a:ext cx="5422248" cy="349300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6;p3">
            <a:extLst>
              <a:ext uri="{FF2B5EF4-FFF2-40B4-BE49-F238E27FC236}">
                <a16:creationId xmlns:a16="http://schemas.microsoft.com/office/drawing/2014/main" id="{2B1CFF2D-08F3-DE83-4D0A-5865D30BBF2B}"/>
              </a:ext>
            </a:extLst>
          </p:cNvPr>
          <p:cNvSpPr txBox="1">
            <a:spLocks/>
          </p:cNvSpPr>
          <p:nvPr/>
        </p:nvSpPr>
        <p:spPr>
          <a:xfrm>
            <a:off x="270936" y="4686130"/>
            <a:ext cx="5288261" cy="71323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Regression plots of low-cost sensor PM estimates versus the EDM180 reference measurements (site: Colorado State University, Fort Collins, USA). Rueda et al., 2023 (</a:t>
            </a:r>
            <a:r>
              <a:rPr lang="en-GB" sz="1400" b="0" i="0" u="none" strike="noStrike" dirty="0">
                <a:effectLst/>
                <a:latin typeface="ElsevierSans"/>
                <a:hlinkClick r:id="rId4"/>
              </a:rPr>
              <a:t>https://pubs.acs.org/doi/10.1021/acs.estlett.3c00030</a:t>
            </a:r>
            <a:r>
              <a:rPr lang="en-GB" sz="1400" b="0" i="0" u="none" strike="noStrike" dirty="0">
                <a:effectLst/>
                <a:latin typeface="ElsevierSans"/>
              </a:rPr>
              <a:t>)</a:t>
            </a:r>
            <a:endParaRPr lang="en-GB" sz="1400" dirty="0"/>
          </a:p>
        </p:txBody>
      </p:sp>
      <p:pic>
        <p:nvPicPr>
          <p:cNvPr id="2054" name="Picture 6">
            <a:extLst>
              <a:ext uri="{FF2B5EF4-FFF2-40B4-BE49-F238E27FC236}">
                <a16:creationId xmlns:a16="http://schemas.microsoft.com/office/drawing/2014/main" id="{348A1AB3-EA2C-5537-112B-A037C517C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401" y="4974335"/>
            <a:ext cx="3451585" cy="185350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6;p3">
            <a:extLst>
              <a:ext uri="{FF2B5EF4-FFF2-40B4-BE49-F238E27FC236}">
                <a16:creationId xmlns:a16="http://schemas.microsoft.com/office/drawing/2014/main" id="{7F9C9B03-B7F6-D62D-87A5-62B8991D8697}"/>
              </a:ext>
            </a:extLst>
          </p:cNvPr>
          <p:cNvSpPr txBox="1">
            <a:spLocks/>
          </p:cNvSpPr>
          <p:nvPr/>
        </p:nvSpPr>
        <p:spPr>
          <a:xfrm>
            <a:off x="5732061" y="733646"/>
            <a:ext cx="6372830" cy="46657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dk1"/>
              </a:buClr>
              <a:buSzPts val="2000"/>
            </a:pPr>
            <a:r>
              <a:rPr lang="en-GB" sz="1600" b="1" dirty="0"/>
              <a:t>PM1.0</a:t>
            </a:r>
            <a:r>
              <a:rPr lang="en-GB" sz="1600" dirty="0"/>
              <a:t>: Sensors showed strong accuracy, with low bias and high </a:t>
            </a:r>
            <a:r>
              <a:rPr lang="en-GB" sz="1600" dirty="0" err="1"/>
              <a:t>corr</a:t>
            </a:r>
            <a:r>
              <a:rPr lang="en-GB" sz="1600" dirty="0"/>
              <a:t> with ref monitors.</a:t>
            </a:r>
          </a:p>
          <a:p>
            <a:pPr algn="just">
              <a:lnSpc>
                <a:spcPct val="100000"/>
              </a:lnSpc>
              <a:buClr>
                <a:schemeClr val="dk1"/>
              </a:buClr>
              <a:buSzPts val="2000"/>
            </a:pPr>
            <a:r>
              <a:rPr lang="en-GB" sz="1600" b="1" dirty="0"/>
              <a:t>PM2.5</a:t>
            </a:r>
            <a:r>
              <a:rPr lang="en-GB" sz="1600" dirty="0"/>
              <a:t>: Slightly worse agreement; bias doubled and correlation decreased.</a:t>
            </a:r>
          </a:p>
          <a:p>
            <a:pPr algn="just">
              <a:lnSpc>
                <a:spcPct val="100000"/>
              </a:lnSpc>
              <a:buClr>
                <a:schemeClr val="dk1"/>
              </a:buClr>
              <a:buSzPts val="2000"/>
            </a:pPr>
            <a:r>
              <a:rPr lang="en-GB" sz="1600" b="1" dirty="0"/>
              <a:t>PM10</a:t>
            </a:r>
            <a:r>
              <a:rPr lang="en-GB" sz="1600" dirty="0"/>
              <a:t> estimates are unreliable: sensors show high scatter and large bias, with no meaningful signal for PM10, which should be disregarded.</a:t>
            </a:r>
          </a:p>
          <a:p>
            <a:pPr algn="just">
              <a:lnSpc>
                <a:spcPct val="100000"/>
              </a:lnSpc>
              <a:buClr>
                <a:schemeClr val="dk1"/>
              </a:buClr>
              <a:buSzPts val="2000"/>
            </a:pPr>
            <a:r>
              <a:rPr lang="en-GB" sz="1600" dirty="0"/>
              <a:t>Sensors fail to accurately detect particles in the 1.0–2.5 </a:t>
            </a:r>
            <a:r>
              <a:rPr lang="en-GB" sz="1600" dirty="0" err="1"/>
              <a:t>μm</a:t>
            </a:r>
            <a:r>
              <a:rPr lang="en-GB" sz="1600" dirty="0"/>
              <a:t> and 2.5–10 </a:t>
            </a:r>
            <a:r>
              <a:rPr lang="en-GB" sz="1600" dirty="0" err="1"/>
              <a:t>μm</a:t>
            </a:r>
            <a:r>
              <a:rPr lang="en-GB" sz="1600" dirty="0"/>
              <a:t> ranges. These errors are mostly random and noisy.</a:t>
            </a:r>
          </a:p>
          <a:p>
            <a:pPr algn="just">
              <a:lnSpc>
                <a:spcPct val="100000"/>
              </a:lnSpc>
              <a:buClr>
                <a:schemeClr val="dk1"/>
              </a:buClr>
              <a:buSzPts val="2000"/>
            </a:pPr>
            <a:r>
              <a:rPr lang="en-GB" sz="1600" b="1" dirty="0"/>
              <a:t>Sensor accuracy may be artificially</a:t>
            </a:r>
            <a:r>
              <a:rPr lang="en-GB" sz="1600" dirty="0"/>
              <a:t> high when particle sizes match manufacturer calibration conditions, but performance may deteriorate in real-world environments.</a:t>
            </a:r>
          </a:p>
          <a:p>
            <a:pPr algn="just">
              <a:lnSpc>
                <a:spcPct val="100000"/>
              </a:lnSpc>
              <a:buClr>
                <a:schemeClr val="dk1"/>
              </a:buClr>
              <a:buSzPts val="2000"/>
            </a:pPr>
            <a:r>
              <a:rPr lang="en-GB" sz="1600" dirty="0"/>
              <a:t>Effective sensor use depends on </a:t>
            </a:r>
            <a:r>
              <a:rPr lang="en-GB" sz="1600" b="1" dirty="0"/>
              <a:t>calibration</a:t>
            </a:r>
            <a:r>
              <a:rPr lang="en-GB" sz="1600" dirty="0"/>
              <a:t> tailored to aerosol properties and environmental conditions.</a:t>
            </a:r>
          </a:p>
        </p:txBody>
      </p:sp>
      <p:sp>
        <p:nvSpPr>
          <p:cNvPr id="3" name="Content Placeholder 2">
            <a:extLst>
              <a:ext uri="{FF2B5EF4-FFF2-40B4-BE49-F238E27FC236}">
                <a16:creationId xmlns:a16="http://schemas.microsoft.com/office/drawing/2014/main" id="{F6676294-3527-3B02-7202-E97F13F41588}"/>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Sensitivity/specificity</a:t>
            </a:r>
          </a:p>
          <a:p>
            <a:pPr marL="0" indent="0">
              <a:buNone/>
            </a:pPr>
            <a:r>
              <a:rPr lang="en-GB" b="1" dirty="0">
                <a:solidFill>
                  <a:srgbClr val="FF0000"/>
                </a:solidFill>
              </a:rPr>
              <a:t>  </a:t>
            </a:r>
          </a:p>
        </p:txBody>
      </p:sp>
    </p:spTree>
    <p:extLst>
      <p:ext uri="{BB962C8B-B14F-4D97-AF65-F5344CB8AC3E}">
        <p14:creationId xmlns:p14="http://schemas.microsoft.com/office/powerpoint/2010/main" val="110141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6;p3">
            <a:extLst>
              <a:ext uri="{FF2B5EF4-FFF2-40B4-BE49-F238E27FC236}">
                <a16:creationId xmlns:a16="http://schemas.microsoft.com/office/drawing/2014/main" id="{2B1CFF2D-08F3-DE83-4D0A-5865D30BBF2B}"/>
              </a:ext>
            </a:extLst>
          </p:cNvPr>
          <p:cNvSpPr txBox="1">
            <a:spLocks/>
          </p:cNvSpPr>
          <p:nvPr/>
        </p:nvSpPr>
        <p:spPr>
          <a:xfrm>
            <a:off x="7219607" y="5591496"/>
            <a:ext cx="5288261" cy="71323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Bittner et al., 2023 (</a:t>
            </a:r>
            <a:r>
              <a:rPr lang="en-GB" sz="1400" b="0" i="0" u="none" strike="noStrike" dirty="0">
                <a:effectLst/>
                <a:latin typeface="ElsevierSans"/>
                <a:hlinkClick r:id="rId3"/>
              </a:rPr>
              <a:t>https://amt.copernicus.org/articles/15/3353/2022/</a:t>
            </a:r>
            <a:r>
              <a:rPr lang="en-GB" sz="1400" b="0" i="0" u="none" strike="noStrike" dirty="0">
                <a:effectLst/>
                <a:latin typeface="ElsevierSans"/>
              </a:rPr>
              <a:t>)</a:t>
            </a:r>
            <a:endParaRPr lang="en-GB" sz="1400" dirty="0"/>
          </a:p>
        </p:txBody>
      </p:sp>
      <p:sp>
        <p:nvSpPr>
          <p:cNvPr id="3" name="Content Placeholder 2">
            <a:extLst>
              <a:ext uri="{FF2B5EF4-FFF2-40B4-BE49-F238E27FC236}">
                <a16:creationId xmlns:a16="http://schemas.microsoft.com/office/drawing/2014/main" id="{F6676294-3527-3B02-7202-E97F13F41588}"/>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Interferences  </a:t>
            </a:r>
          </a:p>
        </p:txBody>
      </p:sp>
      <p:pic>
        <p:nvPicPr>
          <p:cNvPr id="5122" name="Picture 2">
            <a:extLst>
              <a:ext uri="{FF2B5EF4-FFF2-40B4-BE49-F238E27FC236}">
                <a16:creationId xmlns:a16="http://schemas.microsoft.com/office/drawing/2014/main" id="{2E18DDAE-0A7D-C969-96D4-B908BFEBA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500" y="2197776"/>
            <a:ext cx="58825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FFBD66B-14D6-B3EE-6C84-0BFEA5F88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8959"/>
            <a:ext cx="5968965" cy="432153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6;p3">
            <a:extLst>
              <a:ext uri="{FF2B5EF4-FFF2-40B4-BE49-F238E27FC236}">
                <a16:creationId xmlns:a16="http://schemas.microsoft.com/office/drawing/2014/main" id="{A12A44DA-8423-D9D7-97E7-51025B7345AB}"/>
              </a:ext>
            </a:extLst>
          </p:cNvPr>
          <p:cNvSpPr txBox="1">
            <a:spLocks/>
          </p:cNvSpPr>
          <p:nvPr/>
        </p:nvSpPr>
        <p:spPr>
          <a:xfrm>
            <a:off x="1021239" y="5338020"/>
            <a:ext cx="5288261" cy="71323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Ouyang et al., 2020 (</a:t>
            </a:r>
            <a:r>
              <a:rPr lang="en-GB" sz="1400" b="0" i="0" u="none" strike="noStrike" dirty="0">
                <a:effectLst/>
                <a:latin typeface="ElsevierSans"/>
                <a:hlinkClick r:id="rId3"/>
              </a:rPr>
              <a:t>https://amt.copernicus.org/articles/15/3353/2022/</a:t>
            </a:r>
            <a:r>
              <a:rPr lang="en-GB" sz="1400" b="0" i="0" u="none" strike="noStrike" dirty="0">
                <a:effectLst/>
                <a:latin typeface="ElsevierSans"/>
              </a:rPr>
              <a:t>)</a:t>
            </a:r>
            <a:endParaRPr lang="en-GB" sz="1400" dirty="0"/>
          </a:p>
        </p:txBody>
      </p:sp>
    </p:spTree>
    <p:extLst>
      <p:ext uri="{BB962C8B-B14F-4D97-AF65-F5344CB8AC3E}">
        <p14:creationId xmlns:p14="http://schemas.microsoft.com/office/powerpoint/2010/main" val="248306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510000" y="329684"/>
            <a:ext cx="5668401" cy="553998"/>
          </a:xfrm>
          <a:prstGeom prst="rect">
            <a:avLst/>
          </a:prstGeom>
        </p:spPr>
        <p:txBody>
          <a:bodyPr wrap="square">
            <a:spAutoFit/>
          </a:bodyPr>
          <a:lstStyle/>
          <a:p>
            <a:r>
              <a:rPr lang="en-US" sz="3000" b="1" dirty="0">
                <a:solidFill>
                  <a:srgbClr val="FF6600"/>
                </a:solidFill>
              </a:rPr>
              <a:t>The importance of calibrations</a:t>
            </a:r>
          </a:p>
        </p:txBody>
      </p:sp>
      <p:sp>
        <p:nvSpPr>
          <p:cNvPr id="2" name="TextBox 1">
            <a:extLst>
              <a:ext uri="{FF2B5EF4-FFF2-40B4-BE49-F238E27FC236}">
                <a16:creationId xmlns:a16="http://schemas.microsoft.com/office/drawing/2014/main" id="{66CE1CBD-43E5-D79A-C19A-E82BDD5B82C3}"/>
              </a:ext>
            </a:extLst>
          </p:cNvPr>
          <p:cNvSpPr txBox="1"/>
          <p:nvPr/>
        </p:nvSpPr>
        <p:spPr>
          <a:xfrm>
            <a:off x="6806065" y="5737721"/>
            <a:ext cx="4188185"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pic>
        <p:nvPicPr>
          <p:cNvPr id="3" name="Picture 2">
            <a:extLst>
              <a:ext uri="{FF2B5EF4-FFF2-40B4-BE49-F238E27FC236}">
                <a16:creationId xmlns:a16="http://schemas.microsoft.com/office/drawing/2014/main" id="{3B4C8F83-0E86-3F61-ED94-02D6B8B6C5A6}"/>
              </a:ext>
            </a:extLst>
          </p:cNvPr>
          <p:cNvPicPr>
            <a:picLocks noChangeAspect="1"/>
          </p:cNvPicPr>
          <p:nvPr/>
        </p:nvPicPr>
        <p:blipFill>
          <a:blip r:embed="rId3"/>
          <a:stretch>
            <a:fillRect/>
          </a:stretch>
        </p:blipFill>
        <p:spPr>
          <a:xfrm>
            <a:off x="5992881" y="1888084"/>
            <a:ext cx="6199119" cy="3759542"/>
          </a:xfrm>
          <a:prstGeom prst="rect">
            <a:avLst/>
          </a:prstGeom>
        </p:spPr>
      </p:pic>
      <p:sp>
        <p:nvSpPr>
          <p:cNvPr id="4" name="Google Shape;116;p3">
            <a:extLst>
              <a:ext uri="{FF2B5EF4-FFF2-40B4-BE49-F238E27FC236}">
                <a16:creationId xmlns:a16="http://schemas.microsoft.com/office/drawing/2014/main" id="{61B872F1-B351-FFA2-1BA9-04ACF5126CE6}"/>
              </a:ext>
            </a:extLst>
          </p:cNvPr>
          <p:cNvSpPr txBox="1">
            <a:spLocks/>
          </p:cNvSpPr>
          <p:nvPr/>
        </p:nvSpPr>
        <p:spPr>
          <a:xfrm>
            <a:off x="174032" y="4326729"/>
            <a:ext cx="4541332"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err="1"/>
              <a:t>Chatzidiakou</a:t>
            </a:r>
            <a:r>
              <a:rPr lang="en-GB" sz="1400" dirty="0"/>
              <a:t> et al., 2019 </a:t>
            </a:r>
          </a:p>
          <a:p>
            <a:pPr algn="l">
              <a:lnSpc>
                <a:spcPct val="100000"/>
              </a:lnSpc>
              <a:buClr>
                <a:schemeClr val="dk1"/>
              </a:buClr>
              <a:buSzPts val="2000"/>
            </a:pPr>
            <a:r>
              <a:rPr lang="en-GB" sz="1400" dirty="0"/>
              <a:t>(</a:t>
            </a:r>
            <a:r>
              <a:rPr lang="en-GB" sz="1400" dirty="0">
                <a:hlinkClick r:id="rId4"/>
              </a:rPr>
              <a:t>https://amt.copernicus.org/articles/12/4643/2019/</a:t>
            </a:r>
            <a:r>
              <a:rPr lang="en-GB" sz="1400" b="0" i="0" u="none" strike="noStrike" dirty="0">
                <a:effectLst/>
                <a:latin typeface="ElsevierSans"/>
              </a:rPr>
              <a:t>)</a:t>
            </a:r>
            <a:endParaRPr lang="en-GB" sz="1400" dirty="0"/>
          </a:p>
        </p:txBody>
      </p:sp>
      <p:pic>
        <p:nvPicPr>
          <p:cNvPr id="6146" name="Picture 2">
            <a:extLst>
              <a:ext uri="{FF2B5EF4-FFF2-40B4-BE49-F238E27FC236}">
                <a16:creationId xmlns:a16="http://schemas.microsoft.com/office/drawing/2014/main" id="{C29629CA-6EA6-7AA8-C7E1-9FBDF72AA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9" y="1210374"/>
            <a:ext cx="6159915" cy="319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94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13">
            <a:extLst>
              <a:ext uri="{FF2B5EF4-FFF2-40B4-BE49-F238E27FC236}">
                <a16:creationId xmlns:a16="http://schemas.microsoft.com/office/drawing/2014/main" id="{E3907A21-5A7F-45CD-6B85-3307505232A2}"/>
              </a:ext>
            </a:extLst>
          </p:cNvPr>
          <p:cNvSpPr/>
          <p:nvPr/>
        </p:nvSpPr>
        <p:spPr>
          <a:xfrm>
            <a:off x="510000" y="329684"/>
            <a:ext cx="5668401" cy="553998"/>
          </a:xfrm>
          <a:prstGeom prst="rect">
            <a:avLst/>
          </a:prstGeom>
        </p:spPr>
        <p:txBody>
          <a:bodyPr wrap="square">
            <a:spAutoFit/>
          </a:bodyPr>
          <a:lstStyle/>
          <a:p>
            <a:r>
              <a:rPr lang="en-US" sz="3000" b="1" dirty="0">
                <a:solidFill>
                  <a:srgbClr val="FF6600"/>
                </a:solidFill>
              </a:rPr>
              <a:t>The importance of calibrations</a:t>
            </a:r>
          </a:p>
        </p:txBody>
      </p:sp>
      <p:pic>
        <p:nvPicPr>
          <p:cNvPr id="2" name="Picture 1">
            <a:extLst>
              <a:ext uri="{FF2B5EF4-FFF2-40B4-BE49-F238E27FC236}">
                <a16:creationId xmlns:a16="http://schemas.microsoft.com/office/drawing/2014/main" id="{70F00C80-073C-9844-DA70-3BDF0AA7608E}"/>
              </a:ext>
            </a:extLst>
          </p:cNvPr>
          <p:cNvPicPr>
            <a:picLocks noChangeAspect="1"/>
          </p:cNvPicPr>
          <p:nvPr/>
        </p:nvPicPr>
        <p:blipFill>
          <a:blip r:embed="rId3"/>
          <a:stretch>
            <a:fillRect/>
          </a:stretch>
        </p:blipFill>
        <p:spPr>
          <a:xfrm>
            <a:off x="0" y="1282928"/>
            <a:ext cx="6402429" cy="3083011"/>
          </a:xfrm>
          <a:prstGeom prst="rect">
            <a:avLst/>
          </a:prstGeom>
        </p:spPr>
      </p:pic>
      <p:sp>
        <p:nvSpPr>
          <p:cNvPr id="4" name="TextBox 3">
            <a:extLst>
              <a:ext uri="{FF2B5EF4-FFF2-40B4-BE49-F238E27FC236}">
                <a16:creationId xmlns:a16="http://schemas.microsoft.com/office/drawing/2014/main" id="{B02D433B-9AAF-D80B-3AC5-7A6D642728F8}"/>
              </a:ext>
            </a:extLst>
          </p:cNvPr>
          <p:cNvSpPr txBox="1"/>
          <p:nvPr/>
        </p:nvSpPr>
        <p:spPr>
          <a:xfrm>
            <a:off x="856742" y="4396717"/>
            <a:ext cx="4188185" cy="523220"/>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a:t>
            </a:r>
          </a:p>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sp>
        <p:nvSpPr>
          <p:cNvPr id="9" name="TextBox 8">
            <a:extLst>
              <a:ext uri="{FF2B5EF4-FFF2-40B4-BE49-F238E27FC236}">
                <a16:creationId xmlns:a16="http://schemas.microsoft.com/office/drawing/2014/main" id="{A6F82B1A-32B1-CA82-E965-F251CF0955CF}"/>
              </a:ext>
            </a:extLst>
          </p:cNvPr>
          <p:cNvSpPr txBox="1"/>
          <p:nvPr/>
        </p:nvSpPr>
        <p:spPr>
          <a:xfrm>
            <a:off x="6953891" y="5543058"/>
            <a:ext cx="5070683" cy="954107"/>
          </a:xfrm>
          <a:prstGeom prst="rect">
            <a:avLst/>
          </a:prstGeom>
          <a:noFill/>
        </p:spPr>
        <p:txBody>
          <a:bodyPr wrap="square">
            <a:spAutoFit/>
          </a:bodyPr>
          <a:lstStyle/>
          <a:p>
            <a:r>
              <a:rPr lang="en-GB" sz="1400" dirty="0"/>
              <a:t>Liang, 2021 (</a:t>
            </a:r>
            <a:r>
              <a:rPr lang="en-GB" sz="1400" dirty="0">
                <a:hlinkClick r:id="rId4"/>
              </a:rPr>
              <a:t>https://www.sciencedirect.com/science/article/pii/S0013935121004576</a:t>
            </a:r>
            <a:r>
              <a:rPr lang="en-GB" sz="1400" dirty="0"/>
              <a:t>)</a:t>
            </a:r>
          </a:p>
          <a:p>
            <a:endParaRPr lang="en-GB" sz="1400" dirty="0"/>
          </a:p>
        </p:txBody>
      </p:sp>
      <p:pic>
        <p:nvPicPr>
          <p:cNvPr id="11266" name="Picture 2" descr="Fig. 5">
            <a:extLst>
              <a:ext uri="{FF2B5EF4-FFF2-40B4-BE49-F238E27FC236}">
                <a16:creationId xmlns:a16="http://schemas.microsoft.com/office/drawing/2014/main" id="{BD58B365-5DA5-E49D-C658-9D03A9232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074" y="2555902"/>
            <a:ext cx="5310500" cy="298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0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F0F9234-ED6E-52D4-EBDE-37456EDCDC30}"/>
              </a:ext>
            </a:extLst>
          </p:cNvPr>
          <p:cNvGrpSpPr/>
          <p:nvPr/>
        </p:nvGrpSpPr>
        <p:grpSpPr>
          <a:xfrm>
            <a:off x="80751" y="197020"/>
            <a:ext cx="6071398" cy="3557708"/>
            <a:chOff x="63799" y="232007"/>
            <a:chExt cx="6071398" cy="3557708"/>
          </a:xfrm>
        </p:grpSpPr>
        <p:pic>
          <p:nvPicPr>
            <p:cNvPr id="1082" name="Picture 58">
              <a:extLst>
                <a:ext uri="{FF2B5EF4-FFF2-40B4-BE49-F238E27FC236}">
                  <a16:creationId xmlns:a16="http://schemas.microsoft.com/office/drawing/2014/main" id="{05DC5973-6AF4-45F9-AC1E-19A74B014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3" y="439099"/>
              <a:ext cx="2377440" cy="111690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1C7138D6-EC2A-4139-9C7D-3BB585AD3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1" y="2595232"/>
              <a:ext cx="2560320" cy="1194483"/>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33755E51-613B-4206-9ACD-4F4951463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246" y="1296795"/>
              <a:ext cx="3919951" cy="18288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CE9DB768-BA9F-4A2A-A233-6ADB7137C8E4}"/>
                </a:ext>
              </a:extLst>
            </p:cNvPr>
            <p:cNvSpPr txBox="1"/>
            <p:nvPr/>
          </p:nvSpPr>
          <p:spPr>
            <a:xfrm>
              <a:off x="2571539" y="770654"/>
              <a:ext cx="1055281" cy="400110"/>
            </a:xfrm>
            <a:prstGeom prst="rect">
              <a:avLst/>
            </a:prstGeom>
            <a:solidFill>
              <a:schemeClr val="bg1"/>
            </a:solidFill>
          </p:spPr>
          <p:txBody>
            <a:bodyPr wrap="square">
              <a:spAutoFit/>
            </a:bodyPr>
            <a:lstStyle/>
            <a:p>
              <a:pPr algn="ctr"/>
              <a:r>
                <a:rPr lang="en-GB" sz="2000" b="1" dirty="0">
                  <a:solidFill>
                    <a:schemeClr val="tx1"/>
                  </a:solidFill>
                </a:rPr>
                <a:t>Site 1</a:t>
              </a:r>
            </a:p>
          </p:txBody>
        </p:sp>
        <p:sp>
          <p:nvSpPr>
            <p:cNvPr id="22" name="Rectangle: Rounded Corners 21">
              <a:extLst>
                <a:ext uri="{FF2B5EF4-FFF2-40B4-BE49-F238E27FC236}">
                  <a16:creationId xmlns:a16="http://schemas.microsoft.com/office/drawing/2014/main" id="{0578DEDB-8979-4872-95BD-DD611654F051}"/>
                </a:ext>
              </a:extLst>
            </p:cNvPr>
            <p:cNvSpPr/>
            <p:nvPr/>
          </p:nvSpPr>
          <p:spPr>
            <a:xfrm>
              <a:off x="63799" y="232007"/>
              <a:ext cx="5969999" cy="3557708"/>
            </a:xfrm>
            <a:prstGeom prst="roundRect">
              <a:avLst/>
            </a:prstGeom>
            <a:noFill/>
            <a:ln w="571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dirty="0">
                <a:solidFill>
                  <a:schemeClr val="tx1"/>
                </a:solidFill>
              </a:endParaRPr>
            </a:p>
          </p:txBody>
        </p:sp>
      </p:grpSp>
      <p:grpSp>
        <p:nvGrpSpPr>
          <p:cNvPr id="11" name="Group 10">
            <a:extLst>
              <a:ext uri="{FF2B5EF4-FFF2-40B4-BE49-F238E27FC236}">
                <a16:creationId xmlns:a16="http://schemas.microsoft.com/office/drawing/2014/main" id="{15F4547F-1FCD-63E1-4B41-4C83E9A32D66}"/>
              </a:ext>
            </a:extLst>
          </p:cNvPr>
          <p:cNvGrpSpPr/>
          <p:nvPr/>
        </p:nvGrpSpPr>
        <p:grpSpPr>
          <a:xfrm>
            <a:off x="6039851" y="181784"/>
            <a:ext cx="6152149" cy="3621070"/>
            <a:chOff x="6022899" y="168645"/>
            <a:chExt cx="6152149" cy="3621070"/>
          </a:xfrm>
        </p:grpSpPr>
        <p:pic>
          <p:nvPicPr>
            <p:cNvPr id="1096" name="Picture 72">
              <a:extLst>
                <a:ext uri="{FF2B5EF4-FFF2-40B4-BE49-F238E27FC236}">
                  <a16:creationId xmlns:a16="http://schemas.microsoft.com/office/drawing/2014/main" id="{7E333D77-17F0-45C0-9042-BAF6121AE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4728" y="2595232"/>
              <a:ext cx="2560320" cy="1194483"/>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a:extLst>
                <a:ext uri="{FF2B5EF4-FFF2-40B4-BE49-F238E27FC236}">
                  <a16:creationId xmlns:a16="http://schemas.microsoft.com/office/drawing/2014/main" id="{16031818-EF2A-46A2-AF8B-992356C89E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2104" y="385890"/>
              <a:ext cx="2377440" cy="111690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24F6984-8549-4D6D-8500-4320AB020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2899" y="1301716"/>
              <a:ext cx="3919951" cy="18288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F085213-995D-4AD2-A2F4-E2A15FECD544}"/>
                </a:ext>
              </a:extLst>
            </p:cNvPr>
            <p:cNvSpPr txBox="1"/>
            <p:nvPr/>
          </p:nvSpPr>
          <p:spPr>
            <a:xfrm>
              <a:off x="8095913" y="720492"/>
              <a:ext cx="1055281" cy="400110"/>
            </a:xfrm>
            <a:prstGeom prst="rect">
              <a:avLst/>
            </a:prstGeom>
            <a:solidFill>
              <a:schemeClr val="bg1"/>
            </a:solidFill>
          </p:spPr>
          <p:txBody>
            <a:bodyPr wrap="square">
              <a:spAutoFit/>
            </a:bodyPr>
            <a:lstStyle/>
            <a:p>
              <a:pPr algn="ctr"/>
              <a:r>
                <a:rPr lang="en-GB" sz="2000" b="1" dirty="0">
                  <a:solidFill>
                    <a:schemeClr val="tx1"/>
                  </a:solidFill>
                </a:rPr>
                <a:t>Site 2</a:t>
              </a:r>
            </a:p>
          </p:txBody>
        </p:sp>
        <p:sp>
          <p:nvSpPr>
            <p:cNvPr id="23" name="Rectangle: Rounded Corners 22">
              <a:extLst>
                <a:ext uri="{FF2B5EF4-FFF2-40B4-BE49-F238E27FC236}">
                  <a16:creationId xmlns:a16="http://schemas.microsoft.com/office/drawing/2014/main" id="{B22F92FF-0552-46C7-8C17-0B457F47F974}"/>
                </a:ext>
              </a:extLst>
            </p:cNvPr>
            <p:cNvSpPr/>
            <p:nvPr/>
          </p:nvSpPr>
          <p:spPr>
            <a:xfrm>
              <a:off x="6040337" y="168645"/>
              <a:ext cx="6126480" cy="3611185"/>
            </a:xfrm>
            <a:prstGeom prst="roundRect">
              <a:avLst/>
            </a:prstGeom>
            <a:noFill/>
            <a:ln w="571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dirty="0">
                <a:solidFill>
                  <a:schemeClr val="tx1"/>
                </a:solidFill>
              </a:endParaRPr>
            </a:p>
          </p:txBody>
        </p:sp>
      </p:grpSp>
      <p:grpSp>
        <p:nvGrpSpPr>
          <p:cNvPr id="12" name="Group 11">
            <a:extLst>
              <a:ext uri="{FF2B5EF4-FFF2-40B4-BE49-F238E27FC236}">
                <a16:creationId xmlns:a16="http://schemas.microsoft.com/office/drawing/2014/main" id="{688F64D3-0D6D-9D7A-3D34-FD4E5EEAA6C6}"/>
              </a:ext>
            </a:extLst>
          </p:cNvPr>
          <p:cNvGrpSpPr/>
          <p:nvPr/>
        </p:nvGrpSpPr>
        <p:grpSpPr>
          <a:xfrm>
            <a:off x="3689892" y="3912517"/>
            <a:ext cx="4689587" cy="2904430"/>
            <a:chOff x="3689892" y="3912517"/>
            <a:chExt cx="4689587" cy="2904430"/>
          </a:xfrm>
        </p:grpSpPr>
        <p:sp>
          <p:nvSpPr>
            <p:cNvPr id="66" name="TextBox 65">
              <a:extLst>
                <a:ext uri="{FF2B5EF4-FFF2-40B4-BE49-F238E27FC236}">
                  <a16:creationId xmlns:a16="http://schemas.microsoft.com/office/drawing/2014/main" id="{4C0BCBCE-1A1E-4046-BBF8-9DBE67259D89}"/>
                </a:ext>
              </a:extLst>
            </p:cNvPr>
            <p:cNvSpPr txBox="1"/>
            <p:nvPr/>
          </p:nvSpPr>
          <p:spPr>
            <a:xfrm>
              <a:off x="4903538" y="4834000"/>
              <a:ext cx="2334237" cy="1107996"/>
            </a:xfrm>
            <a:prstGeom prst="rect">
              <a:avLst/>
            </a:prstGeom>
            <a:noFill/>
          </p:spPr>
          <p:txBody>
            <a:bodyPr wrap="square">
              <a:spAutoFit/>
            </a:bodyPr>
            <a:lstStyle/>
            <a:p>
              <a:pPr algn="ctr"/>
              <a:r>
                <a:rPr lang="en-GB" sz="2200" b="1" dirty="0"/>
                <a:t>Potential instruments </a:t>
              </a:r>
            </a:p>
            <a:p>
              <a:pPr algn="ctr"/>
              <a:r>
                <a:rPr lang="en-GB" sz="2200" b="1" dirty="0"/>
                <a:t>to do the job</a:t>
              </a:r>
              <a:endParaRPr lang="en-GB" sz="2200" b="1" dirty="0">
                <a:solidFill>
                  <a:schemeClr val="tx1"/>
                </a:solidFill>
              </a:endParaRPr>
            </a:p>
          </p:txBody>
        </p:sp>
        <p:sp>
          <p:nvSpPr>
            <p:cNvPr id="24" name="Rectangle: Rounded Corners 23">
              <a:extLst>
                <a:ext uri="{FF2B5EF4-FFF2-40B4-BE49-F238E27FC236}">
                  <a16:creationId xmlns:a16="http://schemas.microsoft.com/office/drawing/2014/main" id="{A41C15ED-E7D7-E36F-9731-8AC756EF2AC5}"/>
                </a:ext>
              </a:extLst>
            </p:cNvPr>
            <p:cNvSpPr>
              <a:spLocks noChangeAspect="1"/>
            </p:cNvSpPr>
            <p:nvPr/>
          </p:nvSpPr>
          <p:spPr>
            <a:xfrm>
              <a:off x="5464741" y="3912517"/>
              <a:ext cx="1188720" cy="82625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F0"/>
                  </a:solidFill>
                </a:rPr>
                <a:t>Instrument 1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0.95</a:t>
              </a:r>
            </a:p>
            <a:p>
              <a:pPr algn="ctr"/>
              <a:r>
                <a:rPr lang="en-GB" sz="1000" dirty="0">
                  <a:solidFill>
                    <a:schemeClr val="tx1"/>
                  </a:solidFill>
                </a:rPr>
                <a:t>RMSE = 4.5</a:t>
              </a:r>
            </a:p>
            <a:p>
              <a:pPr algn="ctr"/>
              <a:r>
                <a:rPr lang="en-GB" sz="1000" dirty="0">
                  <a:solidFill>
                    <a:schemeClr val="tx1"/>
                  </a:solidFill>
                </a:rPr>
                <a:t>Time res.: 1hr </a:t>
              </a:r>
            </a:p>
          </p:txBody>
        </p:sp>
        <p:sp>
          <p:nvSpPr>
            <p:cNvPr id="25" name="Rectangle: Rounded Corners 24">
              <a:extLst>
                <a:ext uri="{FF2B5EF4-FFF2-40B4-BE49-F238E27FC236}">
                  <a16:creationId xmlns:a16="http://schemas.microsoft.com/office/drawing/2014/main" id="{CD632660-D9F4-9F43-57BC-E78B35938718}"/>
                </a:ext>
              </a:extLst>
            </p:cNvPr>
            <p:cNvSpPr>
              <a:spLocks noChangeAspect="1"/>
            </p:cNvSpPr>
            <p:nvPr/>
          </p:nvSpPr>
          <p:spPr>
            <a:xfrm>
              <a:off x="4220736" y="4174138"/>
              <a:ext cx="1188720" cy="826256"/>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accent4">
                      <a:lumMod val="75000"/>
                    </a:schemeClr>
                  </a:solidFill>
                </a:rPr>
                <a:t>Instrument 8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0.90</a:t>
              </a:r>
            </a:p>
            <a:p>
              <a:pPr algn="ctr"/>
              <a:r>
                <a:rPr lang="en-GB" sz="1000" dirty="0">
                  <a:solidFill>
                    <a:schemeClr val="tx1"/>
                  </a:solidFill>
                </a:rPr>
                <a:t>RMSE = 4.0</a:t>
              </a:r>
            </a:p>
            <a:p>
              <a:pPr algn="ctr"/>
              <a:r>
                <a:rPr lang="en-GB" sz="1000" dirty="0">
                  <a:solidFill>
                    <a:schemeClr val="tx1"/>
                  </a:solidFill>
                </a:rPr>
                <a:t>Time res.: 15min </a:t>
              </a:r>
            </a:p>
          </p:txBody>
        </p:sp>
        <p:sp>
          <p:nvSpPr>
            <p:cNvPr id="26" name="Rectangle: Rounded Corners 25">
              <a:extLst>
                <a:ext uri="{FF2B5EF4-FFF2-40B4-BE49-F238E27FC236}">
                  <a16:creationId xmlns:a16="http://schemas.microsoft.com/office/drawing/2014/main" id="{E71B25A1-8433-B776-552F-FC256C1D9D5A}"/>
                </a:ext>
              </a:extLst>
            </p:cNvPr>
            <p:cNvSpPr>
              <a:spLocks noChangeAspect="1"/>
            </p:cNvSpPr>
            <p:nvPr/>
          </p:nvSpPr>
          <p:spPr>
            <a:xfrm>
              <a:off x="6698117" y="4174138"/>
              <a:ext cx="1188720" cy="82625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Instrument 2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0.90</a:t>
              </a:r>
            </a:p>
            <a:p>
              <a:pPr algn="ctr"/>
              <a:r>
                <a:rPr lang="en-GB" sz="1000" dirty="0">
                  <a:solidFill>
                    <a:schemeClr val="tx1"/>
                  </a:solidFill>
                </a:rPr>
                <a:t>RMSE = 5.0</a:t>
              </a:r>
            </a:p>
            <a:p>
              <a:pPr algn="ctr"/>
              <a:r>
                <a:rPr lang="en-GB" sz="1000" dirty="0">
                  <a:solidFill>
                    <a:schemeClr val="tx1"/>
                  </a:solidFill>
                </a:rPr>
                <a:t>Time res.: 24hs </a:t>
              </a:r>
            </a:p>
          </p:txBody>
        </p:sp>
        <p:sp>
          <p:nvSpPr>
            <p:cNvPr id="27" name="Rectangle: Rounded Corners 26">
              <a:extLst>
                <a:ext uri="{FF2B5EF4-FFF2-40B4-BE49-F238E27FC236}">
                  <a16:creationId xmlns:a16="http://schemas.microsoft.com/office/drawing/2014/main" id="{58D03EA5-4E5F-3F17-B34D-69A943971493}"/>
                </a:ext>
              </a:extLst>
            </p:cNvPr>
            <p:cNvSpPr>
              <a:spLocks noChangeAspect="1"/>
            </p:cNvSpPr>
            <p:nvPr/>
          </p:nvSpPr>
          <p:spPr>
            <a:xfrm>
              <a:off x="3689892" y="5032585"/>
              <a:ext cx="1188720" cy="826256"/>
            </a:xfrm>
            <a:prstGeom prst="roundRect">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CC00FF"/>
                  </a:solidFill>
                </a:rPr>
                <a:t>Instrument 7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0.85</a:t>
              </a:r>
            </a:p>
            <a:p>
              <a:pPr algn="ctr"/>
              <a:r>
                <a:rPr lang="en-GB" sz="1000" dirty="0">
                  <a:solidFill>
                    <a:schemeClr val="tx1"/>
                  </a:solidFill>
                </a:rPr>
                <a:t>RMSE = 3.5</a:t>
              </a:r>
            </a:p>
            <a:p>
              <a:pPr algn="ctr"/>
              <a:r>
                <a:rPr lang="en-GB" sz="1000" dirty="0">
                  <a:solidFill>
                    <a:schemeClr val="tx1"/>
                  </a:solidFill>
                </a:rPr>
                <a:t>Time res.: 30min </a:t>
              </a:r>
            </a:p>
          </p:txBody>
        </p:sp>
        <p:sp>
          <p:nvSpPr>
            <p:cNvPr id="28" name="Rectangle: Rounded Corners 27">
              <a:extLst>
                <a:ext uri="{FF2B5EF4-FFF2-40B4-BE49-F238E27FC236}">
                  <a16:creationId xmlns:a16="http://schemas.microsoft.com/office/drawing/2014/main" id="{7020CB47-0C34-88BB-44D2-BDF3C8DA23FD}"/>
                </a:ext>
              </a:extLst>
            </p:cNvPr>
            <p:cNvSpPr>
              <a:spLocks noChangeAspect="1"/>
            </p:cNvSpPr>
            <p:nvPr/>
          </p:nvSpPr>
          <p:spPr>
            <a:xfrm>
              <a:off x="7190759" y="5032585"/>
              <a:ext cx="1188720" cy="82625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0066"/>
                  </a:solidFill>
                </a:rPr>
                <a:t>Instrument 3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0.85</a:t>
              </a:r>
            </a:p>
            <a:p>
              <a:pPr algn="ctr"/>
              <a:r>
                <a:rPr lang="en-GB" sz="1000" dirty="0">
                  <a:solidFill>
                    <a:schemeClr val="tx1"/>
                  </a:solidFill>
                </a:rPr>
                <a:t>RMSE = 5.5</a:t>
              </a:r>
            </a:p>
            <a:p>
              <a:pPr algn="ctr"/>
              <a:r>
                <a:rPr lang="en-GB" sz="1000" dirty="0">
                  <a:solidFill>
                    <a:schemeClr val="tx1"/>
                  </a:solidFill>
                </a:rPr>
                <a:t>Time res.: 30min </a:t>
              </a:r>
            </a:p>
          </p:txBody>
        </p:sp>
        <p:sp>
          <p:nvSpPr>
            <p:cNvPr id="29" name="Rectangle: Rounded Corners 28">
              <a:extLst>
                <a:ext uri="{FF2B5EF4-FFF2-40B4-BE49-F238E27FC236}">
                  <a16:creationId xmlns:a16="http://schemas.microsoft.com/office/drawing/2014/main" id="{39B6C177-558B-5FCF-2734-4AB67D84856A}"/>
                </a:ext>
              </a:extLst>
            </p:cNvPr>
            <p:cNvSpPr>
              <a:spLocks noChangeAspect="1"/>
            </p:cNvSpPr>
            <p:nvPr/>
          </p:nvSpPr>
          <p:spPr>
            <a:xfrm>
              <a:off x="4220734" y="5896352"/>
              <a:ext cx="1188720" cy="82625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92D050"/>
                  </a:solidFill>
                </a:rPr>
                <a:t>Instrument 6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0.80</a:t>
              </a:r>
            </a:p>
            <a:p>
              <a:pPr algn="ctr"/>
              <a:r>
                <a:rPr lang="en-GB" sz="1000" dirty="0">
                  <a:solidFill>
                    <a:schemeClr val="tx1"/>
                  </a:solidFill>
                </a:rPr>
                <a:t>RMSE = 4.0</a:t>
              </a:r>
            </a:p>
            <a:p>
              <a:pPr algn="ctr"/>
              <a:r>
                <a:rPr lang="en-GB" sz="1000" dirty="0">
                  <a:solidFill>
                    <a:schemeClr val="tx1"/>
                  </a:solidFill>
                </a:rPr>
                <a:t>Time res.: 24hs </a:t>
              </a:r>
            </a:p>
          </p:txBody>
        </p:sp>
        <p:sp>
          <p:nvSpPr>
            <p:cNvPr id="30" name="Rectangle: Rounded Corners 29">
              <a:extLst>
                <a:ext uri="{FF2B5EF4-FFF2-40B4-BE49-F238E27FC236}">
                  <a16:creationId xmlns:a16="http://schemas.microsoft.com/office/drawing/2014/main" id="{6C612762-087A-557A-DB87-3EB00962FC16}"/>
                </a:ext>
              </a:extLst>
            </p:cNvPr>
            <p:cNvSpPr>
              <a:spLocks noChangeAspect="1"/>
            </p:cNvSpPr>
            <p:nvPr/>
          </p:nvSpPr>
          <p:spPr>
            <a:xfrm>
              <a:off x="5464741" y="5990691"/>
              <a:ext cx="1188720" cy="826256"/>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7030A0"/>
                  </a:solidFill>
                </a:rPr>
                <a:t>Instrument 5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0.75</a:t>
              </a:r>
            </a:p>
            <a:p>
              <a:pPr algn="ctr"/>
              <a:r>
                <a:rPr lang="en-GB" sz="1000" dirty="0">
                  <a:solidFill>
                    <a:schemeClr val="tx1"/>
                  </a:solidFill>
                </a:rPr>
                <a:t>RMSE = 4.5</a:t>
              </a:r>
            </a:p>
            <a:p>
              <a:pPr algn="ctr"/>
              <a:r>
                <a:rPr lang="en-GB" sz="1000" dirty="0">
                  <a:solidFill>
                    <a:schemeClr val="tx1"/>
                  </a:solidFill>
                </a:rPr>
                <a:t>Time res.: 1hr </a:t>
              </a:r>
            </a:p>
          </p:txBody>
        </p:sp>
        <p:sp>
          <p:nvSpPr>
            <p:cNvPr id="31" name="Rectangle: Rounded Corners 30">
              <a:extLst>
                <a:ext uri="{FF2B5EF4-FFF2-40B4-BE49-F238E27FC236}">
                  <a16:creationId xmlns:a16="http://schemas.microsoft.com/office/drawing/2014/main" id="{268D6E59-2E78-FD4A-5605-57395C9A143A}"/>
                </a:ext>
              </a:extLst>
            </p:cNvPr>
            <p:cNvSpPr>
              <a:spLocks noChangeAspect="1"/>
            </p:cNvSpPr>
            <p:nvPr/>
          </p:nvSpPr>
          <p:spPr>
            <a:xfrm>
              <a:off x="6706443" y="5896352"/>
              <a:ext cx="1188720" cy="82625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C000"/>
                  </a:solidFill>
                </a:rPr>
                <a:t>Instrument 4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0.80</a:t>
              </a:r>
            </a:p>
            <a:p>
              <a:pPr algn="ctr"/>
              <a:r>
                <a:rPr lang="en-GB" sz="1000" dirty="0">
                  <a:solidFill>
                    <a:schemeClr val="tx1"/>
                  </a:solidFill>
                </a:rPr>
                <a:t>RMSE = 5.0</a:t>
              </a:r>
            </a:p>
            <a:p>
              <a:pPr algn="ctr"/>
              <a:r>
                <a:rPr lang="en-GB" sz="1000" dirty="0">
                  <a:solidFill>
                    <a:schemeClr val="tx1"/>
                  </a:solidFill>
                </a:rPr>
                <a:t>Time res.: 15min </a:t>
              </a:r>
            </a:p>
          </p:txBody>
        </p:sp>
      </p:grpSp>
      <p:sp>
        <p:nvSpPr>
          <p:cNvPr id="65" name="TextBox 64">
            <a:extLst>
              <a:ext uri="{FF2B5EF4-FFF2-40B4-BE49-F238E27FC236}">
                <a16:creationId xmlns:a16="http://schemas.microsoft.com/office/drawing/2014/main" id="{F62F75CD-6B03-4BFE-BF4E-2DEBF624787D}"/>
              </a:ext>
            </a:extLst>
          </p:cNvPr>
          <p:cNvSpPr txBox="1"/>
          <p:nvPr/>
        </p:nvSpPr>
        <p:spPr>
          <a:xfrm>
            <a:off x="4404114" y="327106"/>
            <a:ext cx="2934486" cy="830997"/>
          </a:xfrm>
          <a:prstGeom prst="rect">
            <a:avLst/>
          </a:prstGeom>
          <a:solidFill>
            <a:schemeClr val="bg1"/>
          </a:solidFill>
        </p:spPr>
        <p:txBody>
          <a:bodyPr wrap="square">
            <a:spAutoFit/>
          </a:bodyPr>
          <a:lstStyle/>
          <a:p>
            <a:pPr algn="ctr"/>
            <a:r>
              <a:rPr lang="en-GB" sz="2400" b="1" dirty="0">
                <a:solidFill>
                  <a:schemeClr val="tx1"/>
                </a:solidFill>
              </a:rPr>
              <a:t>2 Sites’ fingerprint</a:t>
            </a:r>
          </a:p>
          <a:p>
            <a:pPr algn="ctr"/>
            <a:r>
              <a:rPr lang="en-GB" sz="2400" b="1" dirty="0">
                <a:solidFill>
                  <a:schemeClr val="tx1"/>
                </a:solidFill>
              </a:rPr>
              <a:t>(5yr, 1hr data)</a:t>
            </a:r>
          </a:p>
        </p:txBody>
      </p:sp>
      <p:grpSp>
        <p:nvGrpSpPr>
          <p:cNvPr id="7" name="Group 6">
            <a:extLst>
              <a:ext uri="{FF2B5EF4-FFF2-40B4-BE49-F238E27FC236}">
                <a16:creationId xmlns:a16="http://schemas.microsoft.com/office/drawing/2014/main" id="{1EC52301-341F-4F84-BC45-4838F4DB39DA}"/>
              </a:ext>
            </a:extLst>
          </p:cNvPr>
          <p:cNvGrpSpPr/>
          <p:nvPr/>
        </p:nvGrpSpPr>
        <p:grpSpPr>
          <a:xfrm>
            <a:off x="8907233" y="4834000"/>
            <a:ext cx="2533650" cy="1809750"/>
            <a:chOff x="8907233" y="4834000"/>
            <a:chExt cx="2533650" cy="1809750"/>
          </a:xfrm>
        </p:grpSpPr>
        <p:pic>
          <p:nvPicPr>
            <p:cNvPr id="1032" name="Picture 8" descr="4,314 Question Mark Face Illustrations &amp; Clip Art - iStock">
              <a:extLst>
                <a:ext uri="{FF2B5EF4-FFF2-40B4-BE49-F238E27FC236}">
                  <a16:creationId xmlns:a16="http://schemas.microsoft.com/office/drawing/2014/main" id="{C9C477D6-FEFB-F099-3715-2666F2DF20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7233" y="4834000"/>
              <a:ext cx="2533650" cy="180975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D3E8EC6F-7D5E-EC6C-7F4F-E9CDC7C49FB3}"/>
                </a:ext>
              </a:extLst>
            </p:cNvPr>
            <p:cNvSpPr/>
            <p:nvPr/>
          </p:nvSpPr>
          <p:spPr>
            <a:xfrm>
              <a:off x="10356621" y="5274398"/>
              <a:ext cx="1073629" cy="136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EE1511DF-A443-F0AC-468A-6894086DC9FF}"/>
                </a:ext>
              </a:extLst>
            </p:cNvPr>
            <p:cNvSpPr/>
            <p:nvPr/>
          </p:nvSpPr>
          <p:spPr>
            <a:xfrm>
              <a:off x="9995330" y="5858841"/>
              <a:ext cx="357456" cy="75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3C551D70-1969-DCFD-07D1-E4D9D10148C9}"/>
              </a:ext>
            </a:extLst>
          </p:cNvPr>
          <p:cNvGrpSpPr/>
          <p:nvPr/>
        </p:nvGrpSpPr>
        <p:grpSpPr>
          <a:xfrm>
            <a:off x="351374" y="4826572"/>
            <a:ext cx="2820398" cy="1835626"/>
            <a:chOff x="734148" y="4826572"/>
            <a:chExt cx="2820398" cy="1835626"/>
          </a:xfrm>
        </p:grpSpPr>
        <p:grpSp>
          <p:nvGrpSpPr>
            <p:cNvPr id="6" name="Group 5">
              <a:extLst>
                <a:ext uri="{FF2B5EF4-FFF2-40B4-BE49-F238E27FC236}">
                  <a16:creationId xmlns:a16="http://schemas.microsoft.com/office/drawing/2014/main" id="{D0E5A1D2-E7C1-0808-A810-FC2E4DF64BBD}"/>
                </a:ext>
              </a:extLst>
            </p:cNvPr>
            <p:cNvGrpSpPr/>
            <p:nvPr/>
          </p:nvGrpSpPr>
          <p:grpSpPr>
            <a:xfrm>
              <a:off x="734148" y="4834000"/>
              <a:ext cx="2533651" cy="1828198"/>
              <a:chOff x="946804" y="4834000"/>
              <a:chExt cx="2533651" cy="1828198"/>
            </a:xfrm>
          </p:grpSpPr>
          <p:pic>
            <p:nvPicPr>
              <p:cNvPr id="1030" name="Picture 6" descr="4,314 Question Mark Face Illustrations &amp; Clip Art - iStock">
                <a:extLst>
                  <a:ext uri="{FF2B5EF4-FFF2-40B4-BE49-F238E27FC236}">
                    <a16:creationId xmlns:a16="http://schemas.microsoft.com/office/drawing/2014/main" id="{B3DB6F53-A204-4F74-1F9F-467C74B976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805" y="4834000"/>
                <a:ext cx="2533650" cy="1809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A9C8A0-6464-87C1-E4A9-03B1443D8B91}"/>
                  </a:ext>
                </a:extLst>
              </p:cNvPr>
              <p:cNvSpPr/>
              <p:nvPr/>
            </p:nvSpPr>
            <p:spPr>
              <a:xfrm>
                <a:off x="946804" y="5295014"/>
                <a:ext cx="1073629" cy="136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 name="Picture 6" descr="4,314 Question Mark Face Illustrations &amp; Clip Art - iStock">
              <a:extLst>
                <a:ext uri="{FF2B5EF4-FFF2-40B4-BE49-F238E27FC236}">
                  <a16:creationId xmlns:a16="http://schemas.microsoft.com/office/drawing/2014/main" id="{B91F5D07-C88C-CC3B-EB4A-7306794590B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066" r="39132" b="50510"/>
            <a:stretch/>
          </p:blipFill>
          <p:spPr bwMode="auto">
            <a:xfrm>
              <a:off x="2926175" y="4826572"/>
              <a:ext cx="628371" cy="89565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5E0A3C4B-4E03-E567-0096-CB853E8C2C58}"/>
                </a:ext>
              </a:extLst>
            </p:cNvPr>
            <p:cNvSpPr/>
            <p:nvPr/>
          </p:nvSpPr>
          <p:spPr>
            <a:xfrm>
              <a:off x="1637514" y="4881097"/>
              <a:ext cx="558650" cy="895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6119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CBDA194-DE33-4053-F5AA-9251AFBCDCFD}"/>
              </a:ext>
            </a:extLst>
          </p:cNvPr>
          <p:cNvSpPr txBox="1"/>
          <p:nvPr/>
        </p:nvSpPr>
        <p:spPr>
          <a:xfrm>
            <a:off x="351374" y="1313619"/>
            <a:ext cx="11840625" cy="1938992"/>
          </a:xfrm>
          <a:prstGeom prst="rect">
            <a:avLst/>
          </a:prstGeom>
          <a:noFill/>
        </p:spPr>
        <p:txBody>
          <a:bodyPr wrap="square">
            <a:spAutoFit/>
          </a:bodyPr>
          <a:lstStyle/>
          <a:p>
            <a:pPr marL="342900" indent="-342900">
              <a:buFont typeface="Arial" panose="020B0604020202020204" pitchFamily="34" charset="0"/>
              <a:buChar char="•"/>
            </a:pPr>
            <a:r>
              <a:rPr lang="en-GB" sz="3000" dirty="0"/>
              <a:t>How do we now which sensor will perform best for a particular task?</a:t>
            </a:r>
          </a:p>
          <a:p>
            <a:pPr marL="342900" indent="-342900">
              <a:buFont typeface="Arial" panose="020B0604020202020204" pitchFamily="34" charset="0"/>
              <a:buChar char="•"/>
            </a:pPr>
            <a:r>
              <a:rPr lang="en-GB" sz="3000" dirty="0"/>
              <a:t>How do the performance indices were obtained? Period? Site?</a:t>
            </a:r>
          </a:p>
          <a:p>
            <a:pPr marL="342900" indent="-342900">
              <a:buFont typeface="Arial" panose="020B0604020202020204" pitchFamily="34" charset="0"/>
              <a:buChar char="•"/>
            </a:pPr>
            <a:r>
              <a:rPr lang="en-GB" sz="3000" dirty="0"/>
              <a:t>Are they comparable?</a:t>
            </a:r>
          </a:p>
          <a:p>
            <a:pPr marL="342900" indent="-342900">
              <a:buFont typeface="Arial" panose="020B0604020202020204" pitchFamily="34" charset="0"/>
              <a:buChar char="•"/>
            </a:pPr>
            <a:r>
              <a:rPr lang="en-GB" sz="3000" dirty="0"/>
              <a:t>Is it possible to use them as a measure of prognosis uncertainty?</a:t>
            </a:r>
          </a:p>
        </p:txBody>
      </p:sp>
      <p:grpSp>
        <p:nvGrpSpPr>
          <p:cNvPr id="2" name="Group 1">
            <a:extLst>
              <a:ext uri="{FF2B5EF4-FFF2-40B4-BE49-F238E27FC236}">
                <a16:creationId xmlns:a16="http://schemas.microsoft.com/office/drawing/2014/main" id="{98F5B97E-5F11-C366-3468-D146C99E6A2F}"/>
              </a:ext>
            </a:extLst>
          </p:cNvPr>
          <p:cNvGrpSpPr/>
          <p:nvPr/>
        </p:nvGrpSpPr>
        <p:grpSpPr>
          <a:xfrm>
            <a:off x="3689892" y="3912517"/>
            <a:ext cx="4689587" cy="2904430"/>
            <a:chOff x="3689892" y="3912517"/>
            <a:chExt cx="4689587" cy="2904430"/>
          </a:xfrm>
        </p:grpSpPr>
        <p:sp>
          <p:nvSpPr>
            <p:cNvPr id="3" name="TextBox 2">
              <a:extLst>
                <a:ext uri="{FF2B5EF4-FFF2-40B4-BE49-F238E27FC236}">
                  <a16:creationId xmlns:a16="http://schemas.microsoft.com/office/drawing/2014/main" id="{5ABD3C9E-D827-A4EA-0440-DA246AD10C18}"/>
                </a:ext>
              </a:extLst>
            </p:cNvPr>
            <p:cNvSpPr txBox="1"/>
            <p:nvPr/>
          </p:nvSpPr>
          <p:spPr>
            <a:xfrm>
              <a:off x="4903538" y="4834000"/>
              <a:ext cx="2334237" cy="1107996"/>
            </a:xfrm>
            <a:prstGeom prst="rect">
              <a:avLst/>
            </a:prstGeom>
            <a:noFill/>
          </p:spPr>
          <p:txBody>
            <a:bodyPr wrap="square">
              <a:spAutoFit/>
            </a:bodyPr>
            <a:lstStyle/>
            <a:p>
              <a:pPr algn="ctr"/>
              <a:r>
                <a:rPr lang="en-GB" sz="2200" b="1" dirty="0"/>
                <a:t>Potential instruments </a:t>
              </a:r>
            </a:p>
            <a:p>
              <a:pPr algn="ctr"/>
              <a:r>
                <a:rPr lang="en-GB" sz="2200" b="1" dirty="0"/>
                <a:t>to do the job</a:t>
              </a:r>
              <a:endParaRPr lang="en-GB" sz="2200" b="1" dirty="0">
                <a:solidFill>
                  <a:schemeClr val="tx1"/>
                </a:solidFill>
              </a:endParaRPr>
            </a:p>
          </p:txBody>
        </p:sp>
        <p:sp>
          <p:nvSpPr>
            <p:cNvPr id="8" name="Rectangle: Rounded Corners 7">
              <a:extLst>
                <a:ext uri="{FF2B5EF4-FFF2-40B4-BE49-F238E27FC236}">
                  <a16:creationId xmlns:a16="http://schemas.microsoft.com/office/drawing/2014/main" id="{D4364DFE-C3EF-A6C1-3010-CF03C19B29A8}"/>
                </a:ext>
              </a:extLst>
            </p:cNvPr>
            <p:cNvSpPr>
              <a:spLocks noChangeAspect="1"/>
            </p:cNvSpPr>
            <p:nvPr/>
          </p:nvSpPr>
          <p:spPr>
            <a:xfrm>
              <a:off x="5464741" y="3912517"/>
              <a:ext cx="1188720" cy="82625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F0"/>
                  </a:solidFill>
                </a:rPr>
                <a:t>Instrument 1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0.95</a:t>
              </a:r>
            </a:p>
            <a:p>
              <a:pPr algn="ctr"/>
              <a:r>
                <a:rPr lang="en-GB" sz="1000" dirty="0">
                  <a:solidFill>
                    <a:schemeClr val="tx1"/>
                  </a:solidFill>
                </a:rPr>
                <a:t>RMSE = 4.5</a:t>
              </a:r>
            </a:p>
            <a:p>
              <a:pPr algn="ctr"/>
              <a:r>
                <a:rPr lang="en-GB" sz="1000" dirty="0">
                  <a:solidFill>
                    <a:schemeClr val="tx1"/>
                  </a:solidFill>
                </a:rPr>
                <a:t>Time res.: 1hr </a:t>
              </a:r>
            </a:p>
          </p:txBody>
        </p:sp>
        <p:sp>
          <p:nvSpPr>
            <p:cNvPr id="10" name="Rectangle: Rounded Corners 9">
              <a:extLst>
                <a:ext uri="{FF2B5EF4-FFF2-40B4-BE49-F238E27FC236}">
                  <a16:creationId xmlns:a16="http://schemas.microsoft.com/office/drawing/2014/main" id="{76FAF371-8CFC-B774-0C71-832CE6C8E247}"/>
                </a:ext>
              </a:extLst>
            </p:cNvPr>
            <p:cNvSpPr>
              <a:spLocks noChangeAspect="1"/>
            </p:cNvSpPr>
            <p:nvPr/>
          </p:nvSpPr>
          <p:spPr>
            <a:xfrm>
              <a:off x="4220736" y="4174138"/>
              <a:ext cx="1188720" cy="826256"/>
            </a:xfrm>
            <a:prstGeom prst="round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accent4">
                      <a:lumMod val="75000"/>
                    </a:schemeClr>
                  </a:solidFill>
                </a:rPr>
                <a:t>Instrument 8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0.90</a:t>
              </a:r>
            </a:p>
            <a:p>
              <a:pPr algn="ctr"/>
              <a:r>
                <a:rPr lang="en-GB" sz="1000" dirty="0">
                  <a:solidFill>
                    <a:schemeClr val="tx1"/>
                  </a:solidFill>
                </a:rPr>
                <a:t>RMSE = 4.0</a:t>
              </a:r>
            </a:p>
            <a:p>
              <a:pPr algn="ctr"/>
              <a:r>
                <a:rPr lang="en-GB" sz="1000" dirty="0">
                  <a:solidFill>
                    <a:schemeClr val="tx1"/>
                  </a:solidFill>
                </a:rPr>
                <a:t>Time res.: 15min </a:t>
              </a:r>
            </a:p>
          </p:txBody>
        </p:sp>
        <p:sp>
          <p:nvSpPr>
            <p:cNvPr id="11" name="Rectangle: Rounded Corners 10">
              <a:extLst>
                <a:ext uri="{FF2B5EF4-FFF2-40B4-BE49-F238E27FC236}">
                  <a16:creationId xmlns:a16="http://schemas.microsoft.com/office/drawing/2014/main" id="{698C8705-C93D-E58D-77D5-14259B8CAF63}"/>
                </a:ext>
              </a:extLst>
            </p:cNvPr>
            <p:cNvSpPr>
              <a:spLocks noChangeAspect="1"/>
            </p:cNvSpPr>
            <p:nvPr/>
          </p:nvSpPr>
          <p:spPr>
            <a:xfrm>
              <a:off x="6698117" y="4174138"/>
              <a:ext cx="1188720" cy="82625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00B050"/>
                  </a:solidFill>
                </a:rPr>
                <a:t>Instrument 2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0.90</a:t>
              </a:r>
            </a:p>
            <a:p>
              <a:pPr algn="ctr"/>
              <a:r>
                <a:rPr lang="en-GB" sz="1000" dirty="0">
                  <a:solidFill>
                    <a:schemeClr val="tx1"/>
                  </a:solidFill>
                </a:rPr>
                <a:t>RMSE = 5.0</a:t>
              </a:r>
            </a:p>
            <a:p>
              <a:pPr algn="ctr"/>
              <a:r>
                <a:rPr lang="en-GB" sz="1000" dirty="0">
                  <a:solidFill>
                    <a:schemeClr val="tx1"/>
                  </a:solidFill>
                </a:rPr>
                <a:t>Time res.: 24hs </a:t>
              </a:r>
            </a:p>
          </p:txBody>
        </p:sp>
        <p:sp>
          <p:nvSpPr>
            <p:cNvPr id="12" name="Rectangle: Rounded Corners 11">
              <a:extLst>
                <a:ext uri="{FF2B5EF4-FFF2-40B4-BE49-F238E27FC236}">
                  <a16:creationId xmlns:a16="http://schemas.microsoft.com/office/drawing/2014/main" id="{6A18F798-0DDA-5328-70B0-8852F2C73FF8}"/>
                </a:ext>
              </a:extLst>
            </p:cNvPr>
            <p:cNvSpPr>
              <a:spLocks noChangeAspect="1"/>
            </p:cNvSpPr>
            <p:nvPr/>
          </p:nvSpPr>
          <p:spPr>
            <a:xfrm>
              <a:off x="3689892" y="5032585"/>
              <a:ext cx="1188720" cy="826256"/>
            </a:xfrm>
            <a:prstGeom prst="roundRect">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CC00FF"/>
                  </a:solidFill>
                </a:rPr>
                <a:t>Instrument 7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0.85</a:t>
              </a:r>
            </a:p>
            <a:p>
              <a:pPr algn="ctr"/>
              <a:r>
                <a:rPr lang="en-GB" sz="1000" dirty="0">
                  <a:solidFill>
                    <a:schemeClr val="tx1"/>
                  </a:solidFill>
                </a:rPr>
                <a:t>RMSE = 3.5</a:t>
              </a:r>
            </a:p>
            <a:p>
              <a:pPr algn="ctr"/>
              <a:r>
                <a:rPr lang="en-GB" sz="1000" dirty="0">
                  <a:solidFill>
                    <a:schemeClr val="tx1"/>
                  </a:solidFill>
                </a:rPr>
                <a:t>Time res.: 30min </a:t>
              </a:r>
            </a:p>
          </p:txBody>
        </p:sp>
        <p:sp>
          <p:nvSpPr>
            <p:cNvPr id="13" name="Rectangle: Rounded Corners 12">
              <a:extLst>
                <a:ext uri="{FF2B5EF4-FFF2-40B4-BE49-F238E27FC236}">
                  <a16:creationId xmlns:a16="http://schemas.microsoft.com/office/drawing/2014/main" id="{42FF0929-9BB1-9011-A897-057AED9831ED}"/>
                </a:ext>
              </a:extLst>
            </p:cNvPr>
            <p:cNvSpPr>
              <a:spLocks noChangeAspect="1"/>
            </p:cNvSpPr>
            <p:nvPr/>
          </p:nvSpPr>
          <p:spPr>
            <a:xfrm>
              <a:off x="7190759" y="5032585"/>
              <a:ext cx="1188720" cy="826256"/>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0066"/>
                  </a:solidFill>
                </a:rPr>
                <a:t>Instrument 3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0.85</a:t>
              </a:r>
            </a:p>
            <a:p>
              <a:pPr algn="ctr"/>
              <a:r>
                <a:rPr lang="en-GB" sz="1000" dirty="0">
                  <a:solidFill>
                    <a:schemeClr val="tx1"/>
                  </a:solidFill>
                </a:rPr>
                <a:t>RMSE = 5.5</a:t>
              </a:r>
            </a:p>
            <a:p>
              <a:pPr algn="ctr"/>
              <a:r>
                <a:rPr lang="en-GB" sz="1000" dirty="0">
                  <a:solidFill>
                    <a:schemeClr val="tx1"/>
                  </a:solidFill>
                </a:rPr>
                <a:t>Time res.: 30min </a:t>
              </a:r>
            </a:p>
          </p:txBody>
        </p:sp>
        <p:sp>
          <p:nvSpPr>
            <p:cNvPr id="14" name="Rectangle: Rounded Corners 13">
              <a:extLst>
                <a:ext uri="{FF2B5EF4-FFF2-40B4-BE49-F238E27FC236}">
                  <a16:creationId xmlns:a16="http://schemas.microsoft.com/office/drawing/2014/main" id="{C7FC0872-D3FB-066D-FBE7-6A8FC3F7C7C3}"/>
                </a:ext>
              </a:extLst>
            </p:cNvPr>
            <p:cNvSpPr>
              <a:spLocks noChangeAspect="1"/>
            </p:cNvSpPr>
            <p:nvPr/>
          </p:nvSpPr>
          <p:spPr>
            <a:xfrm>
              <a:off x="4220734" y="5896352"/>
              <a:ext cx="1188720" cy="826256"/>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92D050"/>
                  </a:solidFill>
                </a:rPr>
                <a:t>Instrument 6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0.80</a:t>
              </a:r>
            </a:p>
            <a:p>
              <a:pPr algn="ctr"/>
              <a:r>
                <a:rPr lang="en-GB" sz="1000" dirty="0">
                  <a:solidFill>
                    <a:schemeClr val="tx1"/>
                  </a:solidFill>
                </a:rPr>
                <a:t>RMSE = 4.0</a:t>
              </a:r>
            </a:p>
            <a:p>
              <a:pPr algn="ctr"/>
              <a:r>
                <a:rPr lang="en-GB" sz="1000" dirty="0">
                  <a:solidFill>
                    <a:schemeClr val="tx1"/>
                  </a:solidFill>
                </a:rPr>
                <a:t>Time res.: 24hs </a:t>
              </a:r>
            </a:p>
          </p:txBody>
        </p:sp>
        <p:sp>
          <p:nvSpPr>
            <p:cNvPr id="17" name="Rectangle: Rounded Corners 16">
              <a:extLst>
                <a:ext uri="{FF2B5EF4-FFF2-40B4-BE49-F238E27FC236}">
                  <a16:creationId xmlns:a16="http://schemas.microsoft.com/office/drawing/2014/main" id="{CBDBA284-4879-5FED-8161-EA19228A12D7}"/>
                </a:ext>
              </a:extLst>
            </p:cNvPr>
            <p:cNvSpPr>
              <a:spLocks noChangeAspect="1"/>
            </p:cNvSpPr>
            <p:nvPr/>
          </p:nvSpPr>
          <p:spPr>
            <a:xfrm>
              <a:off x="5464741" y="5990691"/>
              <a:ext cx="1188720" cy="826256"/>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7030A0"/>
                  </a:solidFill>
                </a:rPr>
                <a:t>Instrument 5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0.75</a:t>
              </a:r>
            </a:p>
            <a:p>
              <a:pPr algn="ctr"/>
              <a:r>
                <a:rPr lang="en-GB" sz="1000" dirty="0">
                  <a:solidFill>
                    <a:schemeClr val="tx1"/>
                  </a:solidFill>
                </a:rPr>
                <a:t>RMSE = 4.5</a:t>
              </a:r>
            </a:p>
            <a:p>
              <a:pPr algn="ctr"/>
              <a:r>
                <a:rPr lang="en-GB" sz="1000" dirty="0">
                  <a:solidFill>
                    <a:schemeClr val="tx1"/>
                  </a:solidFill>
                </a:rPr>
                <a:t>Time res.: 1hr </a:t>
              </a:r>
            </a:p>
          </p:txBody>
        </p:sp>
        <p:sp>
          <p:nvSpPr>
            <p:cNvPr id="18" name="Rectangle: Rounded Corners 17">
              <a:extLst>
                <a:ext uri="{FF2B5EF4-FFF2-40B4-BE49-F238E27FC236}">
                  <a16:creationId xmlns:a16="http://schemas.microsoft.com/office/drawing/2014/main" id="{0C3D140A-3B8F-48BB-06FA-7B51CD09FDFC}"/>
                </a:ext>
              </a:extLst>
            </p:cNvPr>
            <p:cNvSpPr>
              <a:spLocks noChangeAspect="1"/>
            </p:cNvSpPr>
            <p:nvPr/>
          </p:nvSpPr>
          <p:spPr>
            <a:xfrm>
              <a:off x="6706443" y="5896352"/>
              <a:ext cx="1188720" cy="82625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FFC000"/>
                  </a:solidFill>
                </a:rPr>
                <a:t>Instrument 4 </a:t>
              </a:r>
            </a:p>
            <a:p>
              <a:pPr algn="ctr"/>
              <a:r>
                <a:rPr lang="en-GB" sz="1000" dirty="0">
                  <a:solidFill>
                    <a:schemeClr val="tx1"/>
                  </a:solidFill>
                </a:rPr>
                <a:t>R</a:t>
              </a:r>
              <a:r>
                <a:rPr lang="en-GB" sz="1000" baseline="30000" dirty="0">
                  <a:solidFill>
                    <a:schemeClr val="tx1"/>
                  </a:solidFill>
                </a:rPr>
                <a:t>2</a:t>
              </a:r>
              <a:r>
                <a:rPr lang="en-GB" sz="1000" dirty="0">
                  <a:solidFill>
                    <a:schemeClr val="tx1"/>
                  </a:solidFill>
                </a:rPr>
                <a:t> = 0.80</a:t>
              </a:r>
            </a:p>
            <a:p>
              <a:pPr algn="ctr"/>
              <a:r>
                <a:rPr lang="en-GB" sz="1000" dirty="0">
                  <a:solidFill>
                    <a:schemeClr val="tx1"/>
                  </a:solidFill>
                </a:rPr>
                <a:t>RMSE = 5.0</a:t>
              </a:r>
            </a:p>
            <a:p>
              <a:pPr algn="ctr"/>
              <a:r>
                <a:rPr lang="en-GB" sz="1000" dirty="0">
                  <a:solidFill>
                    <a:schemeClr val="tx1"/>
                  </a:solidFill>
                </a:rPr>
                <a:t>Time res.: 15min </a:t>
              </a:r>
            </a:p>
          </p:txBody>
        </p:sp>
      </p:grpSp>
      <p:grpSp>
        <p:nvGrpSpPr>
          <p:cNvPr id="19" name="Group 18">
            <a:extLst>
              <a:ext uri="{FF2B5EF4-FFF2-40B4-BE49-F238E27FC236}">
                <a16:creationId xmlns:a16="http://schemas.microsoft.com/office/drawing/2014/main" id="{E0F61C54-B6A4-1F05-9746-D98395879A15}"/>
              </a:ext>
            </a:extLst>
          </p:cNvPr>
          <p:cNvGrpSpPr/>
          <p:nvPr/>
        </p:nvGrpSpPr>
        <p:grpSpPr>
          <a:xfrm>
            <a:off x="8907233" y="4834000"/>
            <a:ext cx="2533650" cy="1809750"/>
            <a:chOff x="8907233" y="4834000"/>
            <a:chExt cx="2533650" cy="1809750"/>
          </a:xfrm>
        </p:grpSpPr>
        <p:pic>
          <p:nvPicPr>
            <p:cNvPr id="20" name="Picture 8" descr="4,314 Question Mark Face Illustrations &amp; Clip Art - iStock">
              <a:extLst>
                <a:ext uri="{FF2B5EF4-FFF2-40B4-BE49-F238E27FC236}">
                  <a16:creationId xmlns:a16="http://schemas.microsoft.com/office/drawing/2014/main" id="{8607C29A-71F4-BBA9-BA8B-707CAB91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233" y="4834000"/>
              <a:ext cx="2533650" cy="18097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2CC3C03-CB83-F59F-66AE-6F6DF56C9328}"/>
                </a:ext>
              </a:extLst>
            </p:cNvPr>
            <p:cNvSpPr/>
            <p:nvPr/>
          </p:nvSpPr>
          <p:spPr>
            <a:xfrm>
              <a:off x="10356621" y="5274398"/>
              <a:ext cx="1073629" cy="136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246C985-065B-680A-DD13-3125D43B9D20}"/>
                </a:ext>
              </a:extLst>
            </p:cNvPr>
            <p:cNvSpPr/>
            <p:nvPr/>
          </p:nvSpPr>
          <p:spPr>
            <a:xfrm>
              <a:off x="9995330" y="5858841"/>
              <a:ext cx="357456" cy="751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688A21C6-3B55-7ADC-7208-D3F7D20283E0}"/>
              </a:ext>
            </a:extLst>
          </p:cNvPr>
          <p:cNvGrpSpPr/>
          <p:nvPr/>
        </p:nvGrpSpPr>
        <p:grpSpPr>
          <a:xfrm>
            <a:off x="351374" y="4826572"/>
            <a:ext cx="2820398" cy="1835626"/>
            <a:chOff x="734148" y="4826572"/>
            <a:chExt cx="2820398" cy="1835626"/>
          </a:xfrm>
        </p:grpSpPr>
        <p:grpSp>
          <p:nvGrpSpPr>
            <p:cNvPr id="24" name="Group 23">
              <a:extLst>
                <a:ext uri="{FF2B5EF4-FFF2-40B4-BE49-F238E27FC236}">
                  <a16:creationId xmlns:a16="http://schemas.microsoft.com/office/drawing/2014/main" id="{A561B9B9-6F1C-E740-AAC6-4258BB7C8887}"/>
                </a:ext>
              </a:extLst>
            </p:cNvPr>
            <p:cNvGrpSpPr/>
            <p:nvPr/>
          </p:nvGrpSpPr>
          <p:grpSpPr>
            <a:xfrm>
              <a:off x="734148" y="4834000"/>
              <a:ext cx="2533651" cy="1828198"/>
              <a:chOff x="946804" y="4834000"/>
              <a:chExt cx="2533651" cy="1828198"/>
            </a:xfrm>
          </p:grpSpPr>
          <p:pic>
            <p:nvPicPr>
              <p:cNvPr id="27" name="Picture 6" descr="4,314 Question Mark Face Illustrations &amp; Clip Art - iStock">
                <a:extLst>
                  <a:ext uri="{FF2B5EF4-FFF2-40B4-BE49-F238E27FC236}">
                    <a16:creationId xmlns:a16="http://schemas.microsoft.com/office/drawing/2014/main" id="{A07B6239-DDD1-8953-740D-BAA74F022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805" y="4834000"/>
                <a:ext cx="2533650" cy="180975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ECCBA64-763D-9FF1-9ED8-87AE81C76BDD}"/>
                  </a:ext>
                </a:extLst>
              </p:cNvPr>
              <p:cNvSpPr/>
              <p:nvPr/>
            </p:nvSpPr>
            <p:spPr>
              <a:xfrm>
                <a:off x="946804" y="5295014"/>
                <a:ext cx="1073629" cy="136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6" descr="4,314 Question Mark Face Illustrations &amp; Clip Art - iStock">
              <a:extLst>
                <a:ext uri="{FF2B5EF4-FFF2-40B4-BE49-F238E27FC236}">
                  <a16:creationId xmlns:a16="http://schemas.microsoft.com/office/drawing/2014/main" id="{640DCD24-77AD-B9EB-D49D-BC1478FE7D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66" r="39132" b="50510"/>
            <a:stretch/>
          </p:blipFill>
          <p:spPr bwMode="auto">
            <a:xfrm>
              <a:off x="2926175" y="4826572"/>
              <a:ext cx="628371" cy="89565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E619BE47-87A9-BA05-8119-14DAE1689C87}"/>
                </a:ext>
              </a:extLst>
            </p:cNvPr>
            <p:cNvSpPr/>
            <p:nvPr/>
          </p:nvSpPr>
          <p:spPr>
            <a:xfrm>
              <a:off x="1637514" y="4881097"/>
              <a:ext cx="558650" cy="895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Content Placeholder 2">
            <a:extLst>
              <a:ext uri="{FF2B5EF4-FFF2-40B4-BE49-F238E27FC236}">
                <a16:creationId xmlns:a16="http://schemas.microsoft.com/office/drawing/2014/main" id="{71AB27C5-53FC-F569-B0B4-E323C1C51EEA}"/>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Performance evaluation: single value metrics</a:t>
            </a:r>
          </a:p>
        </p:txBody>
      </p:sp>
    </p:spTree>
    <p:extLst>
      <p:ext uri="{BB962C8B-B14F-4D97-AF65-F5344CB8AC3E}">
        <p14:creationId xmlns:p14="http://schemas.microsoft.com/office/powerpoint/2010/main" val="42582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40F037E-5794-4298-0289-62B71E7AD6B3}"/>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err="1">
                <a:solidFill>
                  <a:srgbClr val="FF0000"/>
                </a:solidFill>
              </a:rPr>
              <a:t>Whe</a:t>
            </a:r>
            <a:r>
              <a:rPr lang="en-GB" b="1" dirty="0">
                <a:solidFill>
                  <a:srgbClr val="FF0000"/>
                </a:solidFill>
              </a:rPr>
              <a:t> need for more (and better?) observations…</a:t>
            </a:r>
          </a:p>
        </p:txBody>
      </p:sp>
      <p:sp>
        <p:nvSpPr>
          <p:cNvPr id="6" name="TextBox 5">
            <a:extLst>
              <a:ext uri="{FF2B5EF4-FFF2-40B4-BE49-F238E27FC236}">
                <a16:creationId xmlns:a16="http://schemas.microsoft.com/office/drawing/2014/main" id="{E6DA2C34-9274-B5BF-EBE2-96FE6C52F1EB}"/>
              </a:ext>
            </a:extLst>
          </p:cNvPr>
          <p:cNvSpPr txBox="1"/>
          <p:nvPr/>
        </p:nvSpPr>
        <p:spPr>
          <a:xfrm>
            <a:off x="191386" y="6169286"/>
            <a:ext cx="4993863" cy="738664"/>
          </a:xfrm>
          <a:prstGeom prst="rect">
            <a:avLst/>
          </a:prstGeom>
          <a:noFill/>
        </p:spPr>
        <p:txBody>
          <a:bodyPr wrap="square">
            <a:spAutoFit/>
          </a:bodyPr>
          <a:lstStyle/>
          <a:p>
            <a:pPr algn="ctr"/>
            <a:r>
              <a:rPr lang="en-GB" sz="1400" dirty="0"/>
              <a:t>GAW Report No. 293</a:t>
            </a:r>
          </a:p>
          <a:p>
            <a:pPr algn="ctr"/>
            <a:r>
              <a:rPr lang="en-GB" sz="1400" dirty="0">
                <a:hlinkClick r:id="rId3"/>
              </a:rPr>
              <a:t>(https://wmo.int/media/news/low-cost-sensors-can-improve-air-quality-monitoring-and-peoples-health</a:t>
            </a:r>
            <a:r>
              <a:rPr lang="en-GB" sz="1400" dirty="0"/>
              <a:t>)</a:t>
            </a:r>
          </a:p>
        </p:txBody>
      </p:sp>
      <p:pic>
        <p:nvPicPr>
          <p:cNvPr id="13316" name="Picture 4">
            <a:extLst>
              <a:ext uri="{FF2B5EF4-FFF2-40B4-BE49-F238E27FC236}">
                <a16:creationId xmlns:a16="http://schemas.microsoft.com/office/drawing/2014/main" id="{BCC5D354-2760-C775-F5D7-C3DA0BD43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3510" y="745227"/>
            <a:ext cx="3988697" cy="241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343D60-3198-0D6E-4BBD-8F35D5EC65EE}"/>
              </a:ext>
            </a:extLst>
          </p:cNvPr>
          <p:cNvSpPr txBox="1"/>
          <p:nvPr/>
        </p:nvSpPr>
        <p:spPr>
          <a:xfrm>
            <a:off x="0" y="3179442"/>
            <a:ext cx="5967921" cy="738664"/>
          </a:xfrm>
          <a:prstGeom prst="rect">
            <a:avLst/>
          </a:prstGeom>
          <a:noFill/>
        </p:spPr>
        <p:txBody>
          <a:bodyPr wrap="square">
            <a:spAutoFit/>
          </a:bodyPr>
          <a:lstStyle/>
          <a:p>
            <a:r>
              <a:rPr lang="en-GB" sz="1400" dirty="0"/>
              <a:t>Country-mean pop-weighted distance to nearest PM2.5 monitor. Greyscale indicates global estimates of PM2.5 conc. Martin et al., 2019 (</a:t>
            </a:r>
            <a:r>
              <a:rPr lang="en-GB" sz="1400" dirty="0">
                <a:hlinkClick r:id="rId5"/>
              </a:rPr>
              <a:t>https://www.sciencedirect.com/science/article/pii/S2590162119300437</a:t>
            </a:r>
            <a:r>
              <a:rPr lang="en-GB" sz="1400" dirty="0"/>
              <a:t>)</a:t>
            </a:r>
          </a:p>
        </p:txBody>
      </p:sp>
      <p:sp>
        <p:nvSpPr>
          <p:cNvPr id="21" name="TextBox 20">
            <a:extLst>
              <a:ext uri="{FF2B5EF4-FFF2-40B4-BE49-F238E27FC236}">
                <a16:creationId xmlns:a16="http://schemas.microsoft.com/office/drawing/2014/main" id="{BBA0CCF0-0755-108E-9463-A5C756C88A5C}"/>
              </a:ext>
            </a:extLst>
          </p:cNvPr>
          <p:cNvSpPr txBox="1"/>
          <p:nvPr/>
        </p:nvSpPr>
        <p:spPr>
          <a:xfrm>
            <a:off x="6096000" y="2714037"/>
            <a:ext cx="5943609" cy="954107"/>
          </a:xfrm>
          <a:prstGeom prst="rect">
            <a:avLst/>
          </a:prstGeom>
          <a:noFill/>
        </p:spPr>
        <p:txBody>
          <a:bodyPr wrap="square">
            <a:spAutoFit/>
          </a:bodyPr>
          <a:lstStyle/>
          <a:p>
            <a:r>
              <a:rPr lang="en-GB" sz="1400" dirty="0"/>
              <a:t>Number of PM2.5 monitors per million inhabitants by country (2010–2016). Martin et al., 2019 (</a:t>
            </a:r>
            <a:r>
              <a:rPr lang="en-GB" sz="1400" dirty="0">
                <a:hlinkClick r:id="rId5"/>
              </a:rPr>
              <a:t>https://www.sciencedirect.com/science/article/pii/S2590162119300437</a:t>
            </a:r>
            <a:r>
              <a:rPr lang="en-GB" sz="1400" dirty="0"/>
              <a:t>)</a:t>
            </a:r>
          </a:p>
          <a:p>
            <a:endParaRPr lang="en-GB" sz="1400" dirty="0"/>
          </a:p>
        </p:txBody>
      </p:sp>
      <p:pic>
        <p:nvPicPr>
          <p:cNvPr id="22" name="Picture 2">
            <a:extLst>
              <a:ext uri="{FF2B5EF4-FFF2-40B4-BE49-F238E27FC236}">
                <a16:creationId xmlns:a16="http://schemas.microsoft.com/office/drawing/2014/main" id="{1C7BEE10-6D9F-7B45-C1AC-C06463823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 t="-1753" r="-622" b="-2403"/>
          <a:stretch/>
        </p:blipFill>
        <p:spPr bwMode="auto">
          <a:xfrm>
            <a:off x="6683788" y="944814"/>
            <a:ext cx="445401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B64CFE6-C00F-7E57-9E0D-EF30F9659377}"/>
              </a:ext>
            </a:extLst>
          </p:cNvPr>
          <p:cNvPicPr>
            <a:picLocks noChangeAspect="1"/>
          </p:cNvPicPr>
          <p:nvPr/>
        </p:nvPicPr>
        <p:blipFill>
          <a:blip r:embed="rId7"/>
          <a:stretch>
            <a:fillRect/>
          </a:stretch>
        </p:blipFill>
        <p:spPr>
          <a:xfrm>
            <a:off x="7867872" y="3668144"/>
            <a:ext cx="2385653" cy="2624839"/>
          </a:xfrm>
          <a:prstGeom prst="rect">
            <a:avLst/>
          </a:prstGeom>
        </p:spPr>
      </p:pic>
      <p:sp>
        <p:nvSpPr>
          <p:cNvPr id="24" name="TextBox 23">
            <a:extLst>
              <a:ext uri="{FF2B5EF4-FFF2-40B4-BE49-F238E27FC236}">
                <a16:creationId xmlns:a16="http://schemas.microsoft.com/office/drawing/2014/main" id="{E5450CC0-2AF6-DDCC-6A44-600F861B632E}"/>
              </a:ext>
            </a:extLst>
          </p:cNvPr>
          <p:cNvSpPr txBox="1"/>
          <p:nvPr/>
        </p:nvSpPr>
        <p:spPr>
          <a:xfrm>
            <a:off x="5870276" y="6238958"/>
            <a:ext cx="6612875" cy="523220"/>
          </a:xfrm>
          <a:prstGeom prst="rect">
            <a:avLst/>
          </a:prstGeom>
          <a:noFill/>
        </p:spPr>
        <p:txBody>
          <a:bodyPr wrap="square">
            <a:spAutoFit/>
          </a:bodyPr>
          <a:lstStyle/>
          <a:p>
            <a:r>
              <a:rPr lang="en-GB" sz="1400" dirty="0"/>
              <a:t>Population-weighted annual average PM2.5 exposures in countries across Africa (</a:t>
            </a:r>
            <a:r>
              <a:rPr lang="en-GB" sz="1400" dirty="0">
                <a:hlinkClick r:id="rId8"/>
              </a:rPr>
              <a:t>https://airqoon.com/resources/global-inequality-air-pollution-in-africa/</a:t>
            </a:r>
            <a:r>
              <a:rPr lang="en-GB" sz="1400" dirty="0"/>
              <a:t>)</a:t>
            </a:r>
          </a:p>
        </p:txBody>
      </p:sp>
      <p:pic>
        <p:nvPicPr>
          <p:cNvPr id="32" name="Picture 31">
            <a:extLst>
              <a:ext uri="{FF2B5EF4-FFF2-40B4-BE49-F238E27FC236}">
                <a16:creationId xmlns:a16="http://schemas.microsoft.com/office/drawing/2014/main" id="{BBEDE132-F56F-FF28-51EF-CB56E6B113A4}"/>
              </a:ext>
            </a:extLst>
          </p:cNvPr>
          <p:cNvPicPr>
            <a:picLocks noChangeAspect="1"/>
          </p:cNvPicPr>
          <p:nvPr/>
        </p:nvPicPr>
        <p:blipFill>
          <a:blip r:embed="rId9"/>
          <a:stretch>
            <a:fillRect/>
          </a:stretch>
        </p:blipFill>
        <p:spPr>
          <a:xfrm>
            <a:off x="956930" y="3906068"/>
            <a:ext cx="4489983" cy="2340000"/>
          </a:xfrm>
          <a:prstGeom prst="rect">
            <a:avLst/>
          </a:prstGeom>
        </p:spPr>
      </p:pic>
    </p:spTree>
    <p:extLst>
      <p:ext uri="{BB962C8B-B14F-4D97-AF65-F5344CB8AC3E}">
        <p14:creationId xmlns:p14="http://schemas.microsoft.com/office/powerpoint/2010/main" val="63487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Datasaurus Dozen animation">
            <a:extLst>
              <a:ext uri="{FF2B5EF4-FFF2-40B4-BE49-F238E27FC236}">
                <a16:creationId xmlns:a16="http://schemas.microsoft.com/office/drawing/2014/main" id="{F957A52B-5EFC-459C-988E-879884D94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30" y="758375"/>
            <a:ext cx="5437678"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322078-5460-4A3E-B1CD-34688C495CF0}"/>
              </a:ext>
            </a:extLst>
          </p:cNvPr>
          <p:cNvSpPr txBox="1"/>
          <p:nvPr/>
        </p:nvSpPr>
        <p:spPr>
          <a:xfrm>
            <a:off x="1496322" y="3243100"/>
            <a:ext cx="3159898" cy="307777"/>
          </a:xfrm>
          <a:prstGeom prst="rect">
            <a:avLst/>
          </a:prstGeom>
          <a:noFill/>
        </p:spPr>
        <p:txBody>
          <a:bodyPr wrap="square">
            <a:spAutoFit/>
          </a:bodyPr>
          <a:lstStyle/>
          <a:p>
            <a:pPr algn="ctr"/>
            <a:r>
              <a:rPr lang="en-GB" sz="1400" dirty="0" err="1"/>
              <a:t>Matejka</a:t>
            </a:r>
            <a:r>
              <a:rPr lang="en-GB" sz="1400" dirty="0"/>
              <a:t> &amp; Fitzmaurice, 2017</a:t>
            </a:r>
          </a:p>
        </p:txBody>
      </p:sp>
      <p:sp>
        <p:nvSpPr>
          <p:cNvPr id="4" name="Content Placeholder 2">
            <a:extLst>
              <a:ext uri="{FF2B5EF4-FFF2-40B4-BE49-F238E27FC236}">
                <a16:creationId xmlns:a16="http://schemas.microsoft.com/office/drawing/2014/main" id="{A4C6505D-425A-B38A-C154-3911FFDC3B3A}"/>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Performance evaluation: single value metrics</a:t>
            </a:r>
          </a:p>
        </p:txBody>
      </p:sp>
      <p:sp>
        <p:nvSpPr>
          <p:cNvPr id="3" name="Google Shape;116;p3">
            <a:extLst>
              <a:ext uri="{FF2B5EF4-FFF2-40B4-BE49-F238E27FC236}">
                <a16:creationId xmlns:a16="http://schemas.microsoft.com/office/drawing/2014/main" id="{61B872F1-B351-FFA2-1BA9-04ACF5126CE6}"/>
              </a:ext>
            </a:extLst>
          </p:cNvPr>
          <p:cNvSpPr txBox="1">
            <a:spLocks/>
          </p:cNvSpPr>
          <p:nvPr/>
        </p:nvSpPr>
        <p:spPr>
          <a:xfrm>
            <a:off x="8143893" y="3203528"/>
            <a:ext cx="3857191"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buClr>
                <a:schemeClr val="dk1"/>
              </a:buClr>
              <a:buSzPts val="2000"/>
            </a:pPr>
            <a:r>
              <a:rPr lang="en-GB" sz="1400" dirty="0"/>
              <a:t>Kang et al., 2022  (</a:t>
            </a:r>
            <a:r>
              <a:rPr lang="en-GB" sz="1400" dirty="0">
                <a:hlinkClick r:id="rId4"/>
              </a:rPr>
              <a:t>https://www.sciencedirect.com/science/article/pii/S0048969721068455</a:t>
            </a:r>
            <a:r>
              <a:rPr lang="en-GB" sz="1400" b="0" i="0" u="none" strike="noStrike" dirty="0">
                <a:effectLst/>
                <a:latin typeface="ElsevierSans"/>
              </a:rPr>
              <a:t>)</a:t>
            </a:r>
            <a:endParaRPr lang="en-GB" sz="1400" dirty="0"/>
          </a:p>
        </p:txBody>
      </p:sp>
      <p:pic>
        <p:nvPicPr>
          <p:cNvPr id="7170" name="Picture 2">
            <a:extLst>
              <a:ext uri="{FF2B5EF4-FFF2-40B4-BE49-F238E27FC236}">
                <a16:creationId xmlns:a16="http://schemas.microsoft.com/office/drawing/2014/main" id="{AEECEF4E-317B-E4AA-A507-7F1C4F878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727" y="593850"/>
            <a:ext cx="4891718" cy="27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1C9EF-0665-1812-E155-64C5B251DC96}"/>
              </a:ext>
            </a:extLst>
          </p:cNvPr>
          <p:cNvPicPr>
            <a:picLocks noChangeAspect="1"/>
          </p:cNvPicPr>
          <p:nvPr/>
        </p:nvPicPr>
        <p:blipFill>
          <a:blip r:embed="rId6"/>
          <a:stretch>
            <a:fillRect/>
          </a:stretch>
        </p:blipFill>
        <p:spPr>
          <a:xfrm>
            <a:off x="3076271" y="3579626"/>
            <a:ext cx="5067622" cy="2880000"/>
          </a:xfrm>
          <a:prstGeom prst="rect">
            <a:avLst/>
          </a:prstGeom>
        </p:spPr>
      </p:pic>
      <p:sp>
        <p:nvSpPr>
          <p:cNvPr id="23" name="TextBox 22">
            <a:extLst>
              <a:ext uri="{FF2B5EF4-FFF2-40B4-BE49-F238E27FC236}">
                <a16:creationId xmlns:a16="http://schemas.microsoft.com/office/drawing/2014/main" id="{CF1AB9DB-1596-3A23-5811-70595D6CAA68}"/>
              </a:ext>
            </a:extLst>
          </p:cNvPr>
          <p:cNvSpPr txBox="1"/>
          <p:nvPr/>
        </p:nvSpPr>
        <p:spPr>
          <a:xfrm>
            <a:off x="2799018" y="6509687"/>
            <a:ext cx="5622128" cy="307777"/>
          </a:xfrm>
          <a:prstGeom prst="rect">
            <a:avLst/>
          </a:prstGeom>
          <a:noFill/>
        </p:spPr>
        <p:txBody>
          <a:bodyPr wrap="square">
            <a:spAutoFit/>
          </a:bodyPr>
          <a:lstStyle/>
          <a:p>
            <a:pPr marR="0" lvl="0" algn="just">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2022 (</a:t>
            </a:r>
            <a:r>
              <a:rPr lang="en-GB" sz="1400" u="sng" dirty="0">
                <a:solidFill>
                  <a:srgbClr val="0000FF"/>
                </a:solidFill>
                <a:effectLst/>
                <a:ea typeface="Microsoft JhengHei" panose="020B0604030504040204" pitchFamily="34" charset="-120"/>
                <a:cs typeface="Noto Sans Symbols"/>
              </a:rPr>
              <a:t>https://amt.copernicus.org/articles/15/4091/2022/)</a:t>
            </a:r>
            <a:endParaRPr lang="en-GB" sz="1400" dirty="0">
              <a:effectLst/>
              <a:ea typeface="Noto Sans Symbols"/>
              <a:cs typeface="Noto Sans Symbols"/>
            </a:endParaRPr>
          </a:p>
        </p:txBody>
      </p:sp>
    </p:spTree>
    <p:extLst>
      <p:ext uri="{BB962C8B-B14F-4D97-AF65-F5344CB8AC3E}">
        <p14:creationId xmlns:p14="http://schemas.microsoft.com/office/powerpoint/2010/main" val="751203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76294-3527-3B02-7202-E97F13F41588}"/>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Sensor drift</a:t>
            </a:r>
          </a:p>
          <a:p>
            <a:pPr marL="0" indent="0">
              <a:buNone/>
            </a:pPr>
            <a:r>
              <a:rPr lang="en-GB" b="1" dirty="0">
                <a:solidFill>
                  <a:srgbClr val="FF0000"/>
                </a:solidFill>
              </a:rPr>
              <a:t>  </a:t>
            </a:r>
          </a:p>
        </p:txBody>
      </p:sp>
      <p:pic>
        <p:nvPicPr>
          <p:cNvPr id="7" name="Picture 6">
            <a:extLst>
              <a:ext uri="{FF2B5EF4-FFF2-40B4-BE49-F238E27FC236}">
                <a16:creationId xmlns:a16="http://schemas.microsoft.com/office/drawing/2014/main" id="{793FA517-9B27-6524-D2B1-4205D8D6CAB8}"/>
              </a:ext>
            </a:extLst>
          </p:cNvPr>
          <p:cNvPicPr>
            <a:picLocks noChangeAspect="1"/>
          </p:cNvPicPr>
          <p:nvPr/>
        </p:nvPicPr>
        <p:blipFill>
          <a:blip r:embed="rId3"/>
          <a:stretch>
            <a:fillRect/>
          </a:stretch>
        </p:blipFill>
        <p:spPr>
          <a:xfrm>
            <a:off x="805416" y="2325651"/>
            <a:ext cx="10287000" cy="3333750"/>
          </a:xfrm>
          <a:prstGeom prst="rect">
            <a:avLst/>
          </a:prstGeom>
        </p:spPr>
      </p:pic>
      <p:sp>
        <p:nvSpPr>
          <p:cNvPr id="9" name="TextBox 8">
            <a:extLst>
              <a:ext uri="{FF2B5EF4-FFF2-40B4-BE49-F238E27FC236}">
                <a16:creationId xmlns:a16="http://schemas.microsoft.com/office/drawing/2014/main" id="{0FDA4C09-9BE9-2892-310D-E7FA22A97CAE}"/>
              </a:ext>
            </a:extLst>
          </p:cNvPr>
          <p:cNvSpPr txBox="1"/>
          <p:nvPr/>
        </p:nvSpPr>
        <p:spPr>
          <a:xfrm>
            <a:off x="3199514" y="5902198"/>
            <a:ext cx="6097772" cy="646331"/>
          </a:xfrm>
          <a:prstGeom prst="rect">
            <a:avLst/>
          </a:prstGeom>
          <a:noFill/>
        </p:spPr>
        <p:txBody>
          <a:bodyPr wrap="square">
            <a:spAutoFit/>
          </a:bodyPr>
          <a:lstStyle/>
          <a:p>
            <a:r>
              <a:rPr lang="en-GB" dirty="0">
                <a:hlinkClick r:id="rId4"/>
              </a:rPr>
              <a:t>https://www.airgradient.com/blog/sensor-performance-precision-reproducibility-accuracy/</a:t>
            </a:r>
            <a:endParaRPr lang="en-GB" dirty="0"/>
          </a:p>
        </p:txBody>
      </p:sp>
      <p:sp>
        <p:nvSpPr>
          <p:cNvPr id="11" name="TextBox 10">
            <a:extLst>
              <a:ext uri="{FF2B5EF4-FFF2-40B4-BE49-F238E27FC236}">
                <a16:creationId xmlns:a16="http://schemas.microsoft.com/office/drawing/2014/main" id="{F18D6216-19D8-84A7-7B6F-E27BB47F553F}"/>
              </a:ext>
            </a:extLst>
          </p:cNvPr>
          <p:cNvSpPr txBox="1"/>
          <p:nvPr/>
        </p:nvSpPr>
        <p:spPr>
          <a:xfrm>
            <a:off x="805416" y="763564"/>
            <a:ext cx="10784072" cy="1200329"/>
          </a:xfrm>
          <a:prstGeom prst="rect">
            <a:avLst/>
          </a:prstGeom>
          <a:noFill/>
        </p:spPr>
        <p:txBody>
          <a:bodyPr wrap="square">
            <a:spAutoFit/>
          </a:bodyPr>
          <a:lstStyle/>
          <a:p>
            <a:r>
              <a:rPr lang="en-GB" dirty="0"/>
              <a:t>As sensors age, they may experience </a:t>
            </a:r>
            <a:r>
              <a:rPr lang="en-GB" b="1" dirty="0"/>
              <a:t>drift</a:t>
            </a:r>
            <a:r>
              <a:rPr lang="en-GB" dirty="0"/>
              <a:t>, where measurements deviate from the true values over time. This is illustrated in the image where Sensor 1 and Sensor 2 increasingly diverge from the reference (true value) as time progresses. Regular recalibration is essential to maintain sensor accuracy and extend its useful lifetime.</a:t>
            </a:r>
          </a:p>
        </p:txBody>
      </p:sp>
    </p:spTree>
    <p:extLst>
      <p:ext uri="{BB962C8B-B14F-4D97-AF65-F5344CB8AC3E}">
        <p14:creationId xmlns:p14="http://schemas.microsoft.com/office/powerpoint/2010/main" val="398256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0936E4D-900B-3197-7A9A-56361EDDCC70}"/>
              </a:ext>
            </a:extLst>
          </p:cNvPr>
          <p:cNvGrpSpPr/>
          <p:nvPr/>
        </p:nvGrpSpPr>
        <p:grpSpPr>
          <a:xfrm>
            <a:off x="6754300" y="1332038"/>
            <a:ext cx="5199675" cy="5184236"/>
            <a:chOff x="2322000" y="1148382"/>
            <a:chExt cx="5199675" cy="5184236"/>
          </a:xfrm>
        </p:grpSpPr>
        <p:grpSp>
          <p:nvGrpSpPr>
            <p:cNvPr id="5" name="Group 4">
              <a:extLst>
                <a:ext uri="{FF2B5EF4-FFF2-40B4-BE49-F238E27FC236}">
                  <a16:creationId xmlns:a16="http://schemas.microsoft.com/office/drawing/2014/main" id="{27BE7139-38A2-8EAC-1E63-2096FD4BAB73}"/>
                </a:ext>
              </a:extLst>
            </p:cNvPr>
            <p:cNvGrpSpPr>
              <a:grpSpLocks noChangeAspect="1"/>
            </p:cNvGrpSpPr>
            <p:nvPr/>
          </p:nvGrpSpPr>
          <p:grpSpPr>
            <a:xfrm>
              <a:off x="2322000" y="1148382"/>
              <a:ext cx="5199675" cy="4871509"/>
              <a:chOff x="2233849" y="1142802"/>
              <a:chExt cx="4880414" cy="4572396"/>
            </a:xfrm>
          </p:grpSpPr>
          <p:pic>
            <p:nvPicPr>
              <p:cNvPr id="27" name="Picture 26">
                <a:extLst>
                  <a:ext uri="{FF2B5EF4-FFF2-40B4-BE49-F238E27FC236}">
                    <a16:creationId xmlns:a16="http://schemas.microsoft.com/office/drawing/2014/main" id="{55C39018-2FBD-ABB5-C9F2-4F3E8C2C6146}"/>
                  </a:ext>
                </a:extLst>
              </p:cNvPr>
              <p:cNvPicPr>
                <a:picLocks noChangeAspect="1"/>
              </p:cNvPicPr>
              <p:nvPr/>
            </p:nvPicPr>
            <p:blipFill rotWithShape="1">
              <a:blip r:embed="rId3"/>
              <a:srcRect l="43300" t="12733"/>
              <a:stretch/>
            </p:blipFill>
            <p:spPr>
              <a:xfrm>
                <a:off x="2734587" y="1724996"/>
                <a:ext cx="4379676" cy="3990202"/>
              </a:xfrm>
              <a:prstGeom prst="rect">
                <a:avLst/>
              </a:prstGeom>
            </p:spPr>
          </p:pic>
          <p:sp>
            <p:nvSpPr>
              <p:cNvPr id="16" name="Rectangle 15">
                <a:extLst>
                  <a:ext uri="{FF2B5EF4-FFF2-40B4-BE49-F238E27FC236}">
                    <a16:creationId xmlns:a16="http://schemas.microsoft.com/office/drawing/2014/main" id="{EF8802ED-9CDB-48F3-90CF-D2BAD474D714}"/>
                  </a:ext>
                </a:extLst>
              </p:cNvPr>
              <p:cNvSpPr/>
              <p:nvPr/>
            </p:nvSpPr>
            <p:spPr>
              <a:xfrm>
                <a:off x="3028276" y="1741190"/>
                <a:ext cx="2414352" cy="1231106"/>
              </a:xfrm>
              <a:prstGeom prst="rect">
                <a:avLst/>
              </a:prstGeom>
              <a:solidFill>
                <a:schemeClr val="bg1"/>
              </a:solidFill>
            </p:spPr>
            <p:txBody>
              <a:bodyPr wrap="square">
                <a:spAutoFit/>
              </a:bodyPr>
              <a:lstStyle/>
              <a:p>
                <a:r>
                  <a:rPr lang="en-GB" b="1" dirty="0"/>
                  <a:t>Main causes:</a:t>
                </a:r>
              </a:p>
              <a:p>
                <a:pPr marL="342900" indent="-342900">
                  <a:buFont typeface="+mj-lt"/>
                  <a:buAutoNum type="arabicPeriod"/>
                </a:pPr>
                <a:r>
                  <a:rPr lang="en-GB" sz="2000" b="1" dirty="0"/>
                  <a:t>SIM card (67 d)</a:t>
                </a:r>
              </a:p>
              <a:p>
                <a:pPr marL="342900" indent="-342900">
                  <a:buFont typeface="+mj-lt"/>
                  <a:buAutoNum type="arabicPeriod"/>
                </a:pPr>
                <a:r>
                  <a:rPr lang="en-GB" b="1" dirty="0"/>
                  <a:t>Water leak (110 d)</a:t>
                </a:r>
              </a:p>
              <a:p>
                <a:pPr marL="342900" indent="-342900">
                  <a:buFont typeface="+mj-lt"/>
                  <a:buAutoNum type="arabicPeriod"/>
                </a:pPr>
                <a:r>
                  <a:rPr lang="en-GB" b="1" dirty="0"/>
                  <a:t>Power supply (48 d)</a:t>
                </a:r>
              </a:p>
            </p:txBody>
          </p:sp>
          <p:pic>
            <p:nvPicPr>
              <p:cNvPr id="28" name="Picture 27">
                <a:extLst>
                  <a:ext uri="{FF2B5EF4-FFF2-40B4-BE49-F238E27FC236}">
                    <a16:creationId xmlns:a16="http://schemas.microsoft.com/office/drawing/2014/main" id="{C0E8E372-FD8E-7BA1-803A-5B8369B4FC61}"/>
                  </a:ext>
                </a:extLst>
              </p:cNvPr>
              <p:cNvPicPr>
                <a:picLocks noChangeAspect="1"/>
              </p:cNvPicPr>
              <p:nvPr/>
            </p:nvPicPr>
            <p:blipFill rotWithShape="1">
              <a:blip r:embed="rId3"/>
              <a:srcRect r="92666"/>
              <a:stretch/>
            </p:blipFill>
            <p:spPr>
              <a:xfrm>
                <a:off x="2233849" y="1142802"/>
                <a:ext cx="566501" cy="4572396"/>
              </a:xfrm>
              <a:prstGeom prst="rect">
                <a:avLst/>
              </a:prstGeom>
            </p:spPr>
          </p:pic>
          <p:pic>
            <p:nvPicPr>
              <p:cNvPr id="29" name="Picture 28">
                <a:extLst>
                  <a:ext uri="{FF2B5EF4-FFF2-40B4-BE49-F238E27FC236}">
                    <a16:creationId xmlns:a16="http://schemas.microsoft.com/office/drawing/2014/main" id="{AFF72CF5-F504-9F77-7F6B-24696E63EEA0}"/>
                  </a:ext>
                </a:extLst>
              </p:cNvPr>
              <p:cNvPicPr>
                <a:picLocks noChangeAspect="1"/>
              </p:cNvPicPr>
              <p:nvPr/>
            </p:nvPicPr>
            <p:blipFill rotWithShape="1">
              <a:blip r:embed="rId3"/>
              <a:srcRect l="35829" t="1866" r="26811" b="91822"/>
              <a:stretch/>
            </p:blipFill>
            <p:spPr>
              <a:xfrm>
                <a:off x="3653836" y="1142802"/>
                <a:ext cx="2885789" cy="288668"/>
              </a:xfrm>
              <a:prstGeom prst="rect">
                <a:avLst/>
              </a:prstGeom>
            </p:spPr>
          </p:pic>
        </p:grpSp>
        <p:sp>
          <p:nvSpPr>
            <p:cNvPr id="2" name="TextBox 1">
              <a:extLst>
                <a:ext uri="{FF2B5EF4-FFF2-40B4-BE49-F238E27FC236}">
                  <a16:creationId xmlns:a16="http://schemas.microsoft.com/office/drawing/2014/main" id="{B9E99A9E-78AD-B801-4D16-1E357A351225}"/>
                </a:ext>
              </a:extLst>
            </p:cNvPr>
            <p:cNvSpPr txBox="1"/>
            <p:nvPr/>
          </p:nvSpPr>
          <p:spPr>
            <a:xfrm>
              <a:off x="2623779" y="5686287"/>
              <a:ext cx="4897895" cy="646331"/>
            </a:xfrm>
            <a:prstGeom prst="rect">
              <a:avLst/>
            </a:prstGeom>
            <a:solidFill>
              <a:schemeClr val="bg1"/>
            </a:solidFill>
          </p:spPr>
          <p:txBody>
            <a:bodyPr wrap="square" rtlCol="0">
              <a:spAutoFit/>
            </a:bodyPr>
            <a:lstStyle/>
            <a:p>
              <a:r>
                <a:rPr lang="en-GB" b="1" dirty="0"/>
                <a:t>                X	          Y		     Z		</a:t>
              </a:r>
            </a:p>
          </p:txBody>
        </p:sp>
      </p:grpSp>
      <p:pic>
        <p:nvPicPr>
          <p:cNvPr id="30" name="Picture 29" descr="A screenshot of a cell phone&#10;&#10;Description automatically generated">
            <a:extLst>
              <a:ext uri="{FF2B5EF4-FFF2-40B4-BE49-F238E27FC236}">
                <a16:creationId xmlns:a16="http://schemas.microsoft.com/office/drawing/2014/main" id="{6A79D738-E136-825E-B9D8-D28805D63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5" y="1639590"/>
            <a:ext cx="6270175" cy="4389120"/>
          </a:xfrm>
          <a:prstGeom prst="rect">
            <a:avLst/>
          </a:prstGeom>
        </p:spPr>
      </p:pic>
      <p:sp>
        <p:nvSpPr>
          <p:cNvPr id="10" name="Text Box 3">
            <a:extLst>
              <a:ext uri="{FF2B5EF4-FFF2-40B4-BE49-F238E27FC236}">
                <a16:creationId xmlns:a16="http://schemas.microsoft.com/office/drawing/2014/main" id="{0A147FEE-6E14-117A-42FB-7A1B84BAB05D}"/>
              </a:ext>
            </a:extLst>
          </p:cNvPr>
          <p:cNvSpPr txBox="1">
            <a:spLocks noChangeArrowheads="1"/>
          </p:cNvSpPr>
          <p:nvPr/>
        </p:nvSpPr>
        <p:spPr bwMode="auto">
          <a:xfrm>
            <a:off x="314152" y="111741"/>
            <a:ext cx="6023148" cy="553998"/>
          </a:xfrm>
          <a:prstGeom prst="rect">
            <a:avLst/>
          </a:prstGeom>
          <a:noFill/>
          <a:ln w="9525">
            <a:noFill/>
            <a:miter lim="800000"/>
            <a:headEnd/>
            <a:tailEnd/>
          </a:ln>
          <a:effectLst/>
        </p:spPr>
        <p:txBody>
          <a:bodyPr wrap="square">
            <a:spAutoFit/>
          </a:bodyPr>
          <a:lstStyle/>
          <a:p>
            <a:pPr>
              <a:defRPr/>
            </a:pPr>
            <a:r>
              <a:rPr lang="es-ES" sz="3000" b="1" dirty="0">
                <a:solidFill>
                  <a:srgbClr val="FF0066"/>
                </a:solidFill>
                <a:latin typeface="+mj-lt"/>
              </a:rPr>
              <a:t>Hardware </a:t>
            </a:r>
            <a:r>
              <a:rPr lang="es-ES" sz="3000" b="1" dirty="0" err="1">
                <a:solidFill>
                  <a:srgbClr val="FF0066"/>
                </a:solidFill>
                <a:latin typeface="+mj-lt"/>
              </a:rPr>
              <a:t>failure</a:t>
            </a:r>
            <a:endParaRPr lang="es-ES" sz="3000" b="1" dirty="0">
              <a:solidFill>
                <a:srgbClr val="FF0066"/>
              </a:solidFill>
              <a:latin typeface="+mj-lt"/>
            </a:endParaRPr>
          </a:p>
        </p:txBody>
      </p:sp>
    </p:spTree>
    <p:extLst>
      <p:ext uri="{BB962C8B-B14F-4D97-AF65-F5344CB8AC3E}">
        <p14:creationId xmlns:p14="http://schemas.microsoft.com/office/powerpoint/2010/main" val="383180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BEEF7C2-1264-0652-C50D-50504D0CE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2406" y="5807548"/>
            <a:ext cx="1554480" cy="932949"/>
          </a:xfrm>
          <a:prstGeom prst="rect">
            <a:avLst/>
          </a:prstGeom>
        </p:spPr>
      </p:pic>
      <p:grpSp>
        <p:nvGrpSpPr>
          <p:cNvPr id="18" name="Group 17">
            <a:extLst>
              <a:ext uri="{FF2B5EF4-FFF2-40B4-BE49-F238E27FC236}">
                <a16:creationId xmlns:a16="http://schemas.microsoft.com/office/drawing/2014/main" id="{808BDD1E-4116-1580-96BE-55699E067190}"/>
              </a:ext>
            </a:extLst>
          </p:cNvPr>
          <p:cNvGrpSpPr/>
          <p:nvPr/>
        </p:nvGrpSpPr>
        <p:grpSpPr>
          <a:xfrm>
            <a:off x="4182471" y="2388041"/>
            <a:ext cx="514350" cy="3311370"/>
            <a:chOff x="3758568" y="2062450"/>
            <a:chExt cx="514350" cy="3311370"/>
          </a:xfrm>
        </p:grpSpPr>
        <p:sp>
          <p:nvSpPr>
            <p:cNvPr id="2" name="Rectangle 1">
              <a:extLst>
                <a:ext uri="{FF2B5EF4-FFF2-40B4-BE49-F238E27FC236}">
                  <a16:creationId xmlns:a16="http://schemas.microsoft.com/office/drawing/2014/main" id="{9424FFF6-A4CB-97B2-40D0-2782ABDFDCD8}"/>
                </a:ext>
              </a:extLst>
            </p:cNvPr>
            <p:cNvSpPr/>
            <p:nvPr/>
          </p:nvSpPr>
          <p:spPr>
            <a:xfrm>
              <a:off x="3758568" y="2483475"/>
              <a:ext cx="514350" cy="2890345"/>
            </a:xfrm>
            <a:prstGeom prst="rect">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03544CC0-1055-AADB-424C-12B8A2277A91}"/>
                </a:ext>
              </a:extLst>
            </p:cNvPr>
            <p:cNvSpPr/>
            <p:nvPr/>
          </p:nvSpPr>
          <p:spPr>
            <a:xfrm>
              <a:off x="3758568" y="2062450"/>
              <a:ext cx="514350" cy="39939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6" name="Rectangle 45">
            <a:extLst>
              <a:ext uri="{FF2B5EF4-FFF2-40B4-BE49-F238E27FC236}">
                <a16:creationId xmlns:a16="http://schemas.microsoft.com/office/drawing/2014/main" id="{06C951BE-D308-6979-3A79-5D58090EF0C6}"/>
              </a:ext>
            </a:extLst>
          </p:cNvPr>
          <p:cNvSpPr/>
          <p:nvPr/>
        </p:nvSpPr>
        <p:spPr>
          <a:xfrm rot="10800000">
            <a:off x="5840262" y="4918153"/>
            <a:ext cx="514350" cy="769305"/>
          </a:xfrm>
          <a:prstGeom prst="rect">
            <a:avLst/>
          </a:prstGeom>
          <a:solidFill>
            <a:srgbClr val="00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4600921D-63D6-FA74-484B-C01212B2F491}"/>
              </a:ext>
            </a:extLst>
          </p:cNvPr>
          <p:cNvGrpSpPr/>
          <p:nvPr/>
        </p:nvGrpSpPr>
        <p:grpSpPr>
          <a:xfrm>
            <a:off x="2580100" y="1538376"/>
            <a:ext cx="7020845" cy="4207177"/>
            <a:chOff x="5791200" y="785237"/>
            <a:chExt cx="7020845" cy="4207177"/>
          </a:xfrm>
        </p:grpSpPr>
        <p:cxnSp>
          <p:nvCxnSpPr>
            <p:cNvPr id="8" name="Straight Arrow Connector 7">
              <a:extLst>
                <a:ext uri="{FF2B5EF4-FFF2-40B4-BE49-F238E27FC236}">
                  <a16:creationId xmlns:a16="http://schemas.microsoft.com/office/drawing/2014/main" id="{C4F91F1E-6D09-E5FD-1389-C0B0E9244A9E}"/>
                </a:ext>
              </a:extLst>
            </p:cNvPr>
            <p:cNvCxnSpPr>
              <a:cxnSpLocks/>
            </p:cNvCxnSpPr>
            <p:nvPr/>
          </p:nvCxnSpPr>
          <p:spPr>
            <a:xfrm flipV="1">
              <a:off x="5791200" y="785237"/>
              <a:ext cx="0" cy="420717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E26AB7E-F315-7F3F-A71F-744AB3BE06D6}"/>
                </a:ext>
              </a:extLst>
            </p:cNvPr>
            <p:cNvCxnSpPr>
              <a:cxnSpLocks/>
            </p:cNvCxnSpPr>
            <p:nvPr/>
          </p:nvCxnSpPr>
          <p:spPr>
            <a:xfrm>
              <a:off x="5791200" y="4992414"/>
              <a:ext cx="7020845"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Content Placeholder 2">
            <a:extLst>
              <a:ext uri="{FF2B5EF4-FFF2-40B4-BE49-F238E27FC236}">
                <a16:creationId xmlns:a16="http://schemas.microsoft.com/office/drawing/2014/main" id="{7352D29F-00C0-B913-2CF5-C00B417177C3}"/>
              </a:ext>
            </a:extLst>
          </p:cNvPr>
          <p:cNvSpPr txBox="1">
            <a:spLocks/>
          </p:cNvSpPr>
          <p:nvPr/>
        </p:nvSpPr>
        <p:spPr>
          <a:xfrm rot="16200000">
            <a:off x="844416" y="3306408"/>
            <a:ext cx="2932844"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t>Performance</a:t>
            </a:r>
          </a:p>
        </p:txBody>
      </p:sp>
      <p:sp>
        <p:nvSpPr>
          <p:cNvPr id="49" name="Content Placeholder 2">
            <a:extLst>
              <a:ext uri="{FF2B5EF4-FFF2-40B4-BE49-F238E27FC236}">
                <a16:creationId xmlns:a16="http://schemas.microsoft.com/office/drawing/2014/main" id="{DFB888E0-4EEC-2081-2A67-99C55F0D7A43}"/>
              </a:ext>
            </a:extLst>
          </p:cNvPr>
          <p:cNvSpPr txBox="1">
            <a:spLocks/>
          </p:cNvSpPr>
          <p:nvPr/>
        </p:nvSpPr>
        <p:spPr>
          <a:xfrm>
            <a:off x="2999137" y="1664211"/>
            <a:ext cx="2800490"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Reference/Research instrument</a:t>
            </a:r>
          </a:p>
        </p:txBody>
      </p:sp>
      <p:sp>
        <p:nvSpPr>
          <p:cNvPr id="50" name="Content Placeholder 2">
            <a:extLst>
              <a:ext uri="{FF2B5EF4-FFF2-40B4-BE49-F238E27FC236}">
                <a16:creationId xmlns:a16="http://schemas.microsoft.com/office/drawing/2014/main" id="{BAEBA536-8566-B9B6-09AB-BCF4C2546EBB}"/>
              </a:ext>
            </a:extLst>
          </p:cNvPr>
          <p:cNvSpPr txBox="1">
            <a:spLocks/>
          </p:cNvSpPr>
          <p:nvPr/>
        </p:nvSpPr>
        <p:spPr>
          <a:xfrm>
            <a:off x="6121627" y="1664211"/>
            <a:ext cx="2171741"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Low-Cost Sensor system</a:t>
            </a:r>
          </a:p>
        </p:txBody>
      </p:sp>
      <p:sp>
        <p:nvSpPr>
          <p:cNvPr id="19" name="Right Brace 18">
            <a:extLst>
              <a:ext uri="{FF2B5EF4-FFF2-40B4-BE49-F238E27FC236}">
                <a16:creationId xmlns:a16="http://schemas.microsoft.com/office/drawing/2014/main" id="{257BDD94-8BF8-A23A-FC7D-32C5678D58B1}"/>
              </a:ext>
            </a:extLst>
          </p:cNvPr>
          <p:cNvSpPr/>
          <p:nvPr/>
        </p:nvSpPr>
        <p:spPr>
          <a:xfrm flipH="1">
            <a:off x="3695882" y="2798435"/>
            <a:ext cx="377051" cy="2885810"/>
          </a:xfrm>
          <a:prstGeom prst="rightBrace">
            <a:avLst/>
          </a:prstGeom>
          <a:ln w="28575">
            <a:solidFill>
              <a:srgbClr val="00C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Right Brace 50">
            <a:extLst>
              <a:ext uri="{FF2B5EF4-FFF2-40B4-BE49-F238E27FC236}">
                <a16:creationId xmlns:a16="http://schemas.microsoft.com/office/drawing/2014/main" id="{A760AD86-E01F-166C-D9E1-0E8AF369D64C}"/>
              </a:ext>
            </a:extLst>
          </p:cNvPr>
          <p:cNvSpPr/>
          <p:nvPr/>
        </p:nvSpPr>
        <p:spPr>
          <a:xfrm flipH="1">
            <a:off x="3737551" y="2388042"/>
            <a:ext cx="301827" cy="41039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Content Placeholder 2">
            <a:extLst>
              <a:ext uri="{FF2B5EF4-FFF2-40B4-BE49-F238E27FC236}">
                <a16:creationId xmlns:a16="http://schemas.microsoft.com/office/drawing/2014/main" id="{321E3D75-2548-C35C-F54A-F931FB6652F0}"/>
              </a:ext>
            </a:extLst>
          </p:cNvPr>
          <p:cNvSpPr txBox="1">
            <a:spLocks/>
          </p:cNvSpPr>
          <p:nvPr/>
        </p:nvSpPr>
        <p:spPr>
          <a:xfrm>
            <a:off x="6734099" y="5169563"/>
            <a:ext cx="967792" cy="237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solidFill>
                  <a:srgbClr val="00CCFF"/>
                </a:solidFill>
              </a:rPr>
              <a:t>Hardware</a:t>
            </a:r>
          </a:p>
        </p:txBody>
      </p:sp>
      <p:sp>
        <p:nvSpPr>
          <p:cNvPr id="56" name="Content Placeholder 2">
            <a:extLst>
              <a:ext uri="{FF2B5EF4-FFF2-40B4-BE49-F238E27FC236}">
                <a16:creationId xmlns:a16="http://schemas.microsoft.com/office/drawing/2014/main" id="{50B00EF0-55F9-DF3B-003A-5210DDDF2C33}"/>
              </a:ext>
            </a:extLst>
          </p:cNvPr>
          <p:cNvSpPr txBox="1">
            <a:spLocks/>
          </p:cNvSpPr>
          <p:nvPr/>
        </p:nvSpPr>
        <p:spPr>
          <a:xfrm>
            <a:off x="2772664" y="2458971"/>
            <a:ext cx="933492" cy="264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b="1" dirty="0">
                <a:solidFill>
                  <a:srgbClr val="FF0000"/>
                </a:solidFill>
              </a:rPr>
              <a:t>Software</a:t>
            </a:r>
          </a:p>
        </p:txBody>
      </p:sp>
      <p:sp>
        <p:nvSpPr>
          <p:cNvPr id="57" name="Content Placeholder 2">
            <a:extLst>
              <a:ext uri="{FF2B5EF4-FFF2-40B4-BE49-F238E27FC236}">
                <a16:creationId xmlns:a16="http://schemas.microsoft.com/office/drawing/2014/main" id="{C2D78F91-D255-F904-0197-90CD96DE87A8}"/>
              </a:ext>
            </a:extLst>
          </p:cNvPr>
          <p:cNvSpPr txBox="1">
            <a:spLocks/>
          </p:cNvSpPr>
          <p:nvPr/>
        </p:nvSpPr>
        <p:spPr>
          <a:xfrm>
            <a:off x="2492927" y="4040812"/>
            <a:ext cx="129025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solidFill>
                  <a:srgbClr val="00CCFF"/>
                </a:solidFill>
              </a:rPr>
              <a:t>Hardware</a:t>
            </a:r>
          </a:p>
        </p:txBody>
      </p:sp>
      <p:sp>
        <p:nvSpPr>
          <p:cNvPr id="58" name="Rectangle 57">
            <a:extLst>
              <a:ext uri="{FF2B5EF4-FFF2-40B4-BE49-F238E27FC236}">
                <a16:creationId xmlns:a16="http://schemas.microsoft.com/office/drawing/2014/main" id="{BAEDCA4C-C3D7-91F3-3647-39C047602306}"/>
              </a:ext>
            </a:extLst>
          </p:cNvPr>
          <p:cNvSpPr/>
          <p:nvPr/>
        </p:nvSpPr>
        <p:spPr>
          <a:xfrm rot="10800000">
            <a:off x="5840262" y="4639791"/>
            <a:ext cx="514350" cy="25421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C076CF18-30CB-64DF-B5CF-5965BD6024ED}"/>
              </a:ext>
            </a:extLst>
          </p:cNvPr>
          <p:cNvSpPr/>
          <p:nvPr/>
        </p:nvSpPr>
        <p:spPr>
          <a:xfrm rot="10800000">
            <a:off x="6399487" y="4004141"/>
            <a:ext cx="514350" cy="88986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B68E8AE0-3322-A443-BCB3-802FE3D624D5}"/>
              </a:ext>
            </a:extLst>
          </p:cNvPr>
          <p:cNvSpPr/>
          <p:nvPr/>
        </p:nvSpPr>
        <p:spPr>
          <a:xfrm rot="10800000">
            <a:off x="6950323" y="3116433"/>
            <a:ext cx="514350" cy="177757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69D193C7-4F5D-AA72-FBA5-F16B1BCC1618}"/>
              </a:ext>
            </a:extLst>
          </p:cNvPr>
          <p:cNvSpPr/>
          <p:nvPr/>
        </p:nvSpPr>
        <p:spPr>
          <a:xfrm rot="10800000">
            <a:off x="7509547" y="2385773"/>
            <a:ext cx="514350" cy="250715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ontent Placeholder 2">
            <a:extLst>
              <a:ext uri="{FF2B5EF4-FFF2-40B4-BE49-F238E27FC236}">
                <a16:creationId xmlns:a16="http://schemas.microsoft.com/office/drawing/2014/main" id="{BDB5AE77-A9DD-EF7E-68D8-727F8C737068}"/>
              </a:ext>
            </a:extLst>
          </p:cNvPr>
          <p:cNvSpPr txBox="1">
            <a:spLocks/>
          </p:cNvSpPr>
          <p:nvPr/>
        </p:nvSpPr>
        <p:spPr>
          <a:xfrm>
            <a:off x="8067858" y="2865571"/>
            <a:ext cx="2800490"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FF0000"/>
                </a:solidFill>
              </a:rPr>
              <a:t>Software </a:t>
            </a:r>
            <a:endParaRPr lang="en-GB" sz="1400" b="1" dirty="0">
              <a:solidFill>
                <a:srgbClr val="FF0000"/>
              </a:solidFill>
            </a:endParaRPr>
          </a:p>
          <a:p>
            <a:pPr marL="0" indent="0">
              <a:buNone/>
            </a:pPr>
            <a:r>
              <a:rPr lang="en-GB" sz="1200" b="1" dirty="0">
                <a:solidFill>
                  <a:srgbClr val="FF0000"/>
                </a:solidFill>
              </a:rPr>
              <a:t>Different levels of:</a:t>
            </a:r>
          </a:p>
          <a:p>
            <a:r>
              <a:rPr lang="en-GB" sz="1200" b="1" dirty="0">
                <a:solidFill>
                  <a:srgbClr val="FF0000"/>
                </a:solidFill>
              </a:rPr>
              <a:t>Corrections</a:t>
            </a:r>
          </a:p>
          <a:p>
            <a:r>
              <a:rPr lang="en-GB" sz="1200" b="1" dirty="0">
                <a:solidFill>
                  <a:srgbClr val="FF0000"/>
                </a:solidFill>
              </a:rPr>
              <a:t>Post-</a:t>
            </a:r>
            <a:r>
              <a:rPr lang="en-GB" sz="1200" b="1" dirty="0" err="1">
                <a:solidFill>
                  <a:srgbClr val="FF0000"/>
                </a:solidFill>
              </a:rPr>
              <a:t>procesing</a:t>
            </a:r>
            <a:endParaRPr lang="en-GB" sz="1200" b="1" dirty="0">
              <a:solidFill>
                <a:srgbClr val="FF0000"/>
              </a:solidFill>
            </a:endParaRPr>
          </a:p>
          <a:p>
            <a:r>
              <a:rPr lang="en-GB" sz="1200" b="1" dirty="0">
                <a:solidFill>
                  <a:srgbClr val="FF0000"/>
                </a:solidFill>
              </a:rPr>
              <a:t>Traceability</a:t>
            </a:r>
          </a:p>
          <a:p>
            <a:r>
              <a:rPr lang="en-GB" sz="1200" b="1" dirty="0">
                <a:solidFill>
                  <a:srgbClr val="FF0000"/>
                </a:solidFill>
              </a:rPr>
              <a:t>Transparency </a:t>
            </a:r>
          </a:p>
        </p:txBody>
      </p:sp>
      <p:sp>
        <p:nvSpPr>
          <p:cNvPr id="36" name="Right Brace 35">
            <a:extLst>
              <a:ext uri="{FF2B5EF4-FFF2-40B4-BE49-F238E27FC236}">
                <a16:creationId xmlns:a16="http://schemas.microsoft.com/office/drawing/2014/main" id="{58CA7885-58AF-AE17-10FE-1F05CCA1008F}"/>
              </a:ext>
            </a:extLst>
          </p:cNvPr>
          <p:cNvSpPr/>
          <p:nvPr/>
        </p:nvSpPr>
        <p:spPr>
          <a:xfrm rot="10800000" flipH="1">
            <a:off x="6408448" y="4918152"/>
            <a:ext cx="377051" cy="755091"/>
          </a:xfrm>
          <a:prstGeom prst="rightBrace">
            <a:avLst/>
          </a:prstGeom>
          <a:ln w="28575">
            <a:solidFill>
              <a:srgbClr val="00C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7CF6F6F5-541E-D7D6-C893-359E679B5F34}"/>
              </a:ext>
            </a:extLst>
          </p:cNvPr>
          <p:cNvCxnSpPr>
            <a:cxnSpLocks/>
          </p:cNvCxnSpPr>
          <p:nvPr/>
        </p:nvCxnSpPr>
        <p:spPr>
          <a:xfrm flipV="1">
            <a:off x="9600945" y="1538376"/>
            <a:ext cx="0" cy="4207177"/>
          </a:xfrm>
          <a:prstGeom prst="straightConnector1">
            <a:avLst/>
          </a:prstGeom>
          <a:ln w="38100">
            <a:solidFill>
              <a:schemeClr val="tx1">
                <a:lumMod val="50000"/>
                <a:lumOff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AAA5CC24-BE85-ADA3-0C34-65923B392E03}"/>
              </a:ext>
            </a:extLst>
          </p:cNvPr>
          <p:cNvSpPr txBox="1">
            <a:spLocks/>
          </p:cNvSpPr>
          <p:nvPr/>
        </p:nvSpPr>
        <p:spPr>
          <a:xfrm rot="5400000">
            <a:off x="8731071" y="3381495"/>
            <a:ext cx="2932844"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chemeClr val="tx1">
                    <a:lumMod val="65000"/>
                    <a:lumOff val="35000"/>
                  </a:schemeClr>
                </a:solidFill>
              </a:rPr>
              <a:t>Apparent Performance</a:t>
            </a:r>
          </a:p>
        </p:txBody>
      </p:sp>
      <p:pic>
        <p:nvPicPr>
          <p:cNvPr id="31" name="Picture 30">
            <a:extLst>
              <a:ext uri="{FF2B5EF4-FFF2-40B4-BE49-F238E27FC236}">
                <a16:creationId xmlns:a16="http://schemas.microsoft.com/office/drawing/2014/main" id="{A525B8A8-DB32-ADC5-E0E9-4FB8787F1134}"/>
              </a:ext>
            </a:extLst>
          </p:cNvPr>
          <p:cNvPicPr>
            <a:picLocks noChangeAspect="1"/>
          </p:cNvPicPr>
          <p:nvPr/>
        </p:nvPicPr>
        <p:blipFill>
          <a:blip r:embed="rId4"/>
          <a:stretch>
            <a:fillRect/>
          </a:stretch>
        </p:blipFill>
        <p:spPr>
          <a:xfrm>
            <a:off x="5927337" y="5886369"/>
            <a:ext cx="2560320" cy="775306"/>
          </a:xfrm>
          <a:prstGeom prst="rect">
            <a:avLst/>
          </a:prstGeom>
        </p:spPr>
      </p:pic>
      <p:sp>
        <p:nvSpPr>
          <p:cNvPr id="3" name="Content Placeholder 2">
            <a:extLst>
              <a:ext uri="{FF2B5EF4-FFF2-40B4-BE49-F238E27FC236}">
                <a16:creationId xmlns:a16="http://schemas.microsoft.com/office/drawing/2014/main" id="{ADB22126-53F4-04B2-BBB7-BF2D47C03A64}"/>
              </a:ext>
            </a:extLst>
          </p:cNvPr>
          <p:cNvSpPr txBox="1">
            <a:spLocks/>
          </p:cNvSpPr>
          <p:nvPr/>
        </p:nvSpPr>
        <p:spPr>
          <a:xfrm>
            <a:off x="1565180" y="907727"/>
            <a:ext cx="9112894"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600" b="1" i="1" dirty="0"/>
              <a:t>Measurement performance = f(Hardware, Software)</a:t>
            </a:r>
          </a:p>
        </p:txBody>
      </p:sp>
      <p:sp>
        <p:nvSpPr>
          <p:cNvPr id="4" name="Content Placeholder 2">
            <a:extLst>
              <a:ext uri="{FF2B5EF4-FFF2-40B4-BE49-F238E27FC236}">
                <a16:creationId xmlns:a16="http://schemas.microsoft.com/office/drawing/2014/main" id="{0F1CA79B-86AD-39D0-D432-7853BBD9EC43}"/>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Measurement independency</a:t>
            </a:r>
          </a:p>
        </p:txBody>
      </p:sp>
    </p:spTree>
    <p:extLst>
      <p:ext uri="{BB962C8B-B14F-4D97-AF65-F5344CB8AC3E}">
        <p14:creationId xmlns:p14="http://schemas.microsoft.com/office/powerpoint/2010/main" val="42651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0" grpId="0"/>
      <p:bldP spid="19" grpId="0" animBg="1"/>
      <p:bldP spid="51" grpId="0" animBg="1"/>
      <p:bldP spid="55" grpId="0"/>
      <p:bldP spid="56" grpId="0"/>
      <p:bldP spid="57" grpId="0"/>
      <p:bldP spid="58" grpId="0" animBg="1"/>
      <p:bldP spid="59" grpId="0" animBg="1"/>
      <p:bldP spid="60" grpId="0" animBg="1"/>
      <p:bldP spid="29" grpId="0" animBg="1"/>
      <p:bldP spid="30" grpId="0"/>
      <p:bldP spid="36" grpId="0" animBg="1"/>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15986"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strike="sngStrike" dirty="0">
                <a:solidFill>
                  <a:srgbClr val="FF0000"/>
                </a:solidFill>
              </a:rPr>
              <a:t>Future</a:t>
            </a:r>
            <a:r>
              <a:rPr lang="en-GB" b="1" dirty="0">
                <a:solidFill>
                  <a:srgbClr val="FF0000"/>
                </a:solidFill>
              </a:rPr>
              <a:t> </a:t>
            </a:r>
            <a:r>
              <a:rPr lang="en-GB" b="1" dirty="0">
                <a:solidFill>
                  <a:srgbClr val="00B0F0"/>
                </a:solidFill>
              </a:rPr>
              <a:t>Also current </a:t>
            </a:r>
            <a:r>
              <a:rPr lang="en-GB" b="1" dirty="0">
                <a:solidFill>
                  <a:srgbClr val="FF0000"/>
                </a:solidFill>
              </a:rPr>
              <a:t>challenges</a:t>
            </a:r>
          </a:p>
        </p:txBody>
      </p:sp>
      <p:sp>
        <p:nvSpPr>
          <p:cNvPr id="2" name="Google Shape;116;p3">
            <a:extLst>
              <a:ext uri="{FF2B5EF4-FFF2-40B4-BE49-F238E27FC236}">
                <a16:creationId xmlns:a16="http://schemas.microsoft.com/office/drawing/2014/main" id="{4715F534-C959-7E23-1F21-786E45273046}"/>
              </a:ext>
            </a:extLst>
          </p:cNvPr>
          <p:cNvSpPr txBox="1">
            <a:spLocks/>
          </p:cNvSpPr>
          <p:nvPr/>
        </p:nvSpPr>
        <p:spPr>
          <a:xfrm>
            <a:off x="204716" y="733646"/>
            <a:ext cx="11873553" cy="636319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400" b="1" kern="100" dirty="0">
                <a:effectLst/>
                <a:ea typeface="Calibri" panose="020F0502020204030204" pitchFamily="34" charset="0"/>
                <a:cs typeface="Calibri" panose="020F0502020204030204" pitchFamily="34" charset="0"/>
              </a:rPr>
              <a:t>Data privacy and security: </a:t>
            </a:r>
            <a:r>
              <a:rPr lang="en-GB" sz="2400" kern="100" dirty="0">
                <a:effectLst/>
                <a:ea typeface="Calibri" panose="020F0502020204030204" pitchFamily="34" charset="0"/>
                <a:cs typeface="Calibri" panose="020F0502020204030204" pitchFamily="34" charset="0"/>
              </a:rPr>
              <a:t>as sensor networks expand and gather vast amounts of data, there are growing concerns about how personal is being collected, shared, and used. Without clear regulations, the risk of data breaches/misuse of sensitive information may increase significantly.</a:t>
            </a:r>
          </a:p>
          <a:p>
            <a:pPr marL="0" indent="0">
              <a:lnSpc>
                <a:spcPct val="107000"/>
              </a:lnSpc>
              <a:spcAft>
                <a:spcPts val="800"/>
              </a:spcAft>
              <a:buNone/>
            </a:pPr>
            <a:r>
              <a:rPr lang="en-GB" sz="2400" b="1" kern="100" dirty="0">
                <a:effectLst/>
                <a:ea typeface="Calibri" panose="020F0502020204030204" pitchFamily="34" charset="0"/>
                <a:cs typeface="Calibri" panose="020F0502020204030204" pitchFamily="34" charset="0"/>
              </a:rPr>
              <a:t>Dependence on cloud infrastructure: </a:t>
            </a:r>
            <a:r>
              <a:rPr lang="en-GB" sz="2400" kern="100" dirty="0">
                <a:effectLst/>
                <a:ea typeface="Calibri" panose="020F0502020204030204" pitchFamily="34" charset="0"/>
                <a:cs typeface="Calibri" panose="020F0502020204030204" pitchFamily="34" charset="0"/>
              </a:rPr>
              <a:t>many regions may not have the technical capacity or funding to maintain reliable cloud infrastructure for sensor networks. These issues exacerbate the digital divide.</a:t>
            </a:r>
          </a:p>
          <a:p>
            <a:pPr marL="0" indent="0">
              <a:lnSpc>
                <a:spcPct val="107000"/>
              </a:lnSpc>
              <a:spcAft>
                <a:spcPts val="800"/>
              </a:spcAft>
              <a:buNone/>
            </a:pPr>
            <a:r>
              <a:rPr lang="en-GB" sz="2400" b="1" kern="100" dirty="0">
                <a:effectLst/>
                <a:ea typeface="Calibri" panose="020F0502020204030204" pitchFamily="34" charset="0"/>
                <a:cs typeface="Calibri" panose="020F0502020204030204" pitchFamily="34" charset="0"/>
              </a:rPr>
              <a:t>Unregulated expansion of sensor networks: </a:t>
            </a:r>
            <a:r>
              <a:rPr lang="en-GB" sz="2400" kern="100" dirty="0">
                <a:effectLst/>
                <a:ea typeface="Calibri" panose="020F0502020204030204" pitchFamily="34" charset="0"/>
                <a:cs typeface="Calibri" panose="020F0502020204030204" pitchFamily="34" charset="0"/>
              </a:rPr>
              <a:t>the rapid deployment of sensor networks without proper regulation or standards can lead to inconsistent data quality and challenges in maintaining long-term reliability and accuracy.</a:t>
            </a:r>
          </a:p>
          <a:p>
            <a:pPr marL="0" indent="0">
              <a:lnSpc>
                <a:spcPct val="107000"/>
              </a:lnSpc>
              <a:spcAft>
                <a:spcPts val="800"/>
              </a:spcAft>
              <a:buNone/>
            </a:pPr>
            <a:r>
              <a:rPr lang="en-GB" sz="2400" b="1" kern="100" dirty="0">
                <a:effectLst/>
                <a:ea typeface="Calibri" panose="020F0502020204030204" pitchFamily="34" charset="0"/>
                <a:cs typeface="Calibri" panose="020F0502020204030204" pitchFamily="34" charset="0"/>
              </a:rPr>
              <a:t>Over-reliance on sensor for decision making: </a:t>
            </a:r>
            <a:r>
              <a:rPr lang="en-GB" sz="2400" kern="100" dirty="0">
                <a:effectLst/>
                <a:ea typeface="Calibri" panose="020F0502020204030204" pitchFamily="34" charset="0"/>
                <a:cs typeface="Calibri" panose="020F0502020204030204" pitchFamily="34" charset="0"/>
              </a:rPr>
              <a:t>relying solely on sensor data without integrating other sources of information (e.g., regulatory monitors, expert knowledge) may result in incomplete/inaccurate decisions, particularly in public health situations.</a:t>
            </a:r>
          </a:p>
        </p:txBody>
      </p:sp>
    </p:spTree>
    <p:extLst>
      <p:ext uri="{BB962C8B-B14F-4D97-AF65-F5344CB8AC3E}">
        <p14:creationId xmlns:p14="http://schemas.microsoft.com/office/powerpoint/2010/main" val="88528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 Dibujo de ingeniería&#10;&#10;Descripción generada automáticamente">
            <a:extLst>
              <a:ext uri="{FF2B5EF4-FFF2-40B4-BE49-F238E27FC236}">
                <a16:creationId xmlns:a16="http://schemas.microsoft.com/office/drawing/2014/main" id="{2661CCD6-F17D-B8F1-A527-8ADE835F0FD8}"/>
              </a:ext>
            </a:extLst>
          </p:cNvPr>
          <p:cNvPicPr>
            <a:picLocks noChangeAspect="1"/>
          </p:cNvPicPr>
          <p:nvPr/>
        </p:nvPicPr>
        <p:blipFill>
          <a:blip r:embed="rId2"/>
          <a:stretch>
            <a:fillRect/>
          </a:stretch>
        </p:blipFill>
        <p:spPr>
          <a:xfrm>
            <a:off x="761928" y="1055660"/>
            <a:ext cx="5748296" cy="4860000"/>
          </a:xfrm>
          <a:prstGeom prst="rect">
            <a:avLst/>
          </a:prstGeom>
        </p:spPr>
      </p:pic>
      <p:sp>
        <p:nvSpPr>
          <p:cNvPr id="3" name="TextBox 2">
            <a:extLst>
              <a:ext uri="{FF2B5EF4-FFF2-40B4-BE49-F238E27FC236}">
                <a16:creationId xmlns:a16="http://schemas.microsoft.com/office/drawing/2014/main" id="{3EBACFAD-739D-5654-965C-B281C5AAB096}"/>
              </a:ext>
            </a:extLst>
          </p:cNvPr>
          <p:cNvSpPr txBox="1"/>
          <p:nvPr/>
        </p:nvSpPr>
        <p:spPr>
          <a:xfrm>
            <a:off x="761928" y="6079336"/>
            <a:ext cx="6096000" cy="523220"/>
          </a:xfrm>
          <a:prstGeom prst="rect">
            <a:avLst/>
          </a:prstGeom>
          <a:noFill/>
        </p:spPr>
        <p:txBody>
          <a:bodyPr wrap="square">
            <a:spAutoFit/>
          </a:bodyPr>
          <a:lstStyle/>
          <a:p>
            <a:r>
              <a:rPr lang="en-GB" sz="1400" dirty="0">
                <a:hlinkClick r:id="rId3"/>
              </a:rPr>
              <a:t>https://wmo.int/news/media-centre/low-cost-sensors-can-improve-air-quality-monitoring-and-peoples-health</a:t>
            </a:r>
            <a:endParaRPr lang="en-GB" sz="1400" dirty="0"/>
          </a:p>
        </p:txBody>
      </p:sp>
      <p:sp>
        <p:nvSpPr>
          <p:cNvPr id="2" name="Content Placeholder 2">
            <a:extLst>
              <a:ext uri="{FF2B5EF4-FFF2-40B4-BE49-F238E27FC236}">
                <a16:creationId xmlns:a16="http://schemas.microsoft.com/office/drawing/2014/main" id="{98C98FB3-63D0-23A0-73E8-8F04C4850773}"/>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a:t>
            </a:r>
          </a:p>
        </p:txBody>
      </p:sp>
      <p:sp>
        <p:nvSpPr>
          <p:cNvPr id="5" name="Google Shape;116;p3">
            <a:extLst>
              <a:ext uri="{FF2B5EF4-FFF2-40B4-BE49-F238E27FC236}">
                <a16:creationId xmlns:a16="http://schemas.microsoft.com/office/drawing/2014/main" id="{0D98FC49-8135-CE48-3C87-BB7B495DFC3A}"/>
              </a:ext>
            </a:extLst>
          </p:cNvPr>
          <p:cNvSpPr txBox="1">
            <a:spLocks/>
          </p:cNvSpPr>
          <p:nvPr/>
        </p:nvSpPr>
        <p:spPr>
          <a:xfrm>
            <a:off x="7542722" y="5775016"/>
            <a:ext cx="4286521"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Penza, 2018 (</a:t>
            </a:r>
            <a:r>
              <a:rPr lang="en-GB" sz="1400" b="0" i="0" u="none" strike="noStrike" dirty="0">
                <a:effectLst/>
                <a:latin typeface="ElsevierSans"/>
                <a:hlinkClick r:id="rId4" tooltip="Persistent link using digital object identifier"/>
              </a:rPr>
              <a:t>https://doi.org/10.1016/B978-0-12-814827-3.00012-8</a:t>
            </a:r>
            <a:r>
              <a:rPr lang="en-GB" sz="1400" b="0" i="0" u="none" strike="noStrike" dirty="0">
                <a:effectLst/>
                <a:latin typeface="ElsevierSans"/>
              </a:rPr>
              <a:t>)</a:t>
            </a:r>
            <a:endParaRPr lang="en-GB" sz="1400" dirty="0"/>
          </a:p>
        </p:txBody>
      </p:sp>
      <p:pic>
        <p:nvPicPr>
          <p:cNvPr id="6" name="Picture 5">
            <a:extLst>
              <a:ext uri="{FF2B5EF4-FFF2-40B4-BE49-F238E27FC236}">
                <a16:creationId xmlns:a16="http://schemas.microsoft.com/office/drawing/2014/main" id="{A933C07C-FA64-3910-AD21-589EAD20E0E6}"/>
              </a:ext>
            </a:extLst>
          </p:cNvPr>
          <p:cNvPicPr>
            <a:picLocks noChangeAspect="1"/>
          </p:cNvPicPr>
          <p:nvPr/>
        </p:nvPicPr>
        <p:blipFill>
          <a:blip r:embed="rId5"/>
          <a:stretch>
            <a:fillRect/>
          </a:stretch>
        </p:blipFill>
        <p:spPr>
          <a:xfrm>
            <a:off x="7195018" y="1055660"/>
            <a:ext cx="4745344" cy="4680000"/>
          </a:xfrm>
          <a:prstGeom prst="rect">
            <a:avLst/>
          </a:prstGeom>
        </p:spPr>
      </p:pic>
    </p:spTree>
    <p:extLst>
      <p:ext uri="{BB962C8B-B14F-4D97-AF65-F5344CB8AC3E}">
        <p14:creationId xmlns:p14="http://schemas.microsoft.com/office/powerpoint/2010/main" val="1816884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D40AD-8DF4-4406-B898-69E6722D0801}"/>
              </a:ext>
            </a:extLst>
          </p:cNvPr>
          <p:cNvSpPr>
            <a:spLocks noGrp="1"/>
          </p:cNvSpPr>
          <p:nvPr>
            <p:ph type="sldNum" sz="quarter" idx="12"/>
          </p:nvPr>
        </p:nvSpPr>
        <p:spPr/>
        <p:txBody>
          <a:bodyPr/>
          <a:lstStyle/>
          <a:p>
            <a:fld id="{9FA39898-6C40-4BC9-B585-532D834085D1}" type="slidenum">
              <a:rPr lang="en-US" smtClean="0"/>
              <a:t>26</a:t>
            </a:fld>
            <a:endParaRPr lang="en-US" dirty="0"/>
          </a:p>
        </p:txBody>
      </p:sp>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Outdoor/Indoor AQ monitoring</a:t>
            </a:r>
          </a:p>
          <a:p>
            <a:pPr marL="0" indent="0">
              <a:buNone/>
            </a:pPr>
            <a:endParaRPr lang="en-GB" b="1" dirty="0">
              <a:solidFill>
                <a:srgbClr val="FF0000"/>
              </a:solidFill>
            </a:endParaRPr>
          </a:p>
        </p:txBody>
      </p:sp>
      <p:sp>
        <p:nvSpPr>
          <p:cNvPr id="4" name="Google Shape;116;p3">
            <a:extLst>
              <a:ext uri="{FF2B5EF4-FFF2-40B4-BE49-F238E27FC236}">
                <a16:creationId xmlns:a16="http://schemas.microsoft.com/office/drawing/2014/main" id="{63D26051-B9C0-AE13-1EFF-EBB3363A2F1C}"/>
              </a:ext>
            </a:extLst>
          </p:cNvPr>
          <p:cNvSpPr txBox="1">
            <a:spLocks/>
          </p:cNvSpPr>
          <p:nvPr/>
        </p:nvSpPr>
        <p:spPr>
          <a:xfrm>
            <a:off x="574614" y="6017439"/>
            <a:ext cx="4286521"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err="1"/>
              <a:t>Pantelic</a:t>
            </a:r>
            <a:r>
              <a:rPr lang="en-GB" sz="1400" dirty="0"/>
              <a:t>, 2022 (</a:t>
            </a:r>
            <a:r>
              <a:rPr lang="en-GB" sz="1400" b="0" i="0" u="none" strike="noStrike" dirty="0">
                <a:effectLst/>
                <a:latin typeface="ElsevierSans"/>
                <a:hlinkClick r:id="rId3"/>
              </a:rPr>
              <a:t>https://www.frontiersin.org/journals/built-environment/articles/10.3389/fbuil.2022.971523/full</a:t>
            </a:r>
            <a:r>
              <a:rPr lang="en-GB" sz="1400" b="0" i="0" u="none" strike="noStrike" dirty="0">
                <a:effectLst/>
                <a:latin typeface="ElsevierSans"/>
              </a:rPr>
              <a:t>)</a:t>
            </a:r>
            <a:endParaRPr lang="en-GB" sz="1400" dirty="0"/>
          </a:p>
        </p:txBody>
      </p:sp>
      <p:sp>
        <p:nvSpPr>
          <p:cNvPr id="9" name="TextBox 8">
            <a:extLst>
              <a:ext uri="{FF2B5EF4-FFF2-40B4-BE49-F238E27FC236}">
                <a16:creationId xmlns:a16="http://schemas.microsoft.com/office/drawing/2014/main" id="{EDCC323D-6CDA-AF63-9B21-0DC355CB8C2E}"/>
              </a:ext>
            </a:extLst>
          </p:cNvPr>
          <p:cNvSpPr txBox="1"/>
          <p:nvPr/>
        </p:nvSpPr>
        <p:spPr>
          <a:xfrm>
            <a:off x="5635962" y="1077167"/>
            <a:ext cx="2603098" cy="373467"/>
          </a:xfrm>
          <a:prstGeom prst="rect">
            <a:avLst/>
          </a:prstGeom>
          <a:noFill/>
        </p:spPr>
        <p:txBody>
          <a:bodyPr wrap="square">
            <a:spAutoFit/>
          </a:bodyPr>
          <a:lstStyle/>
          <a:p>
            <a:r>
              <a:rPr lang="en-GB" dirty="0">
                <a:solidFill>
                  <a:schemeClr val="bg1"/>
                </a:solidFill>
                <a:hlinkClick r:id="rId4">
                  <a:extLst>
                    <a:ext uri="{A12FA001-AC4F-418D-AE19-62706E023703}">
                      <ahyp:hlinkClr xmlns:ahyp="http://schemas.microsoft.com/office/drawing/2018/hyperlinkcolor" val="tx"/>
                    </a:ext>
                  </a:extLst>
                </a:hlinkClick>
              </a:rPr>
              <a:t>https://www.clarity.io/</a:t>
            </a:r>
            <a:endParaRPr lang="en-GB" dirty="0">
              <a:solidFill>
                <a:schemeClr val="bg1"/>
              </a:solidFill>
            </a:endParaRPr>
          </a:p>
        </p:txBody>
      </p:sp>
      <p:grpSp>
        <p:nvGrpSpPr>
          <p:cNvPr id="11" name="Group 10">
            <a:extLst>
              <a:ext uri="{FF2B5EF4-FFF2-40B4-BE49-F238E27FC236}">
                <a16:creationId xmlns:a16="http://schemas.microsoft.com/office/drawing/2014/main" id="{ADD9D3E0-848F-B037-EFFF-03D622DB9D6C}"/>
              </a:ext>
            </a:extLst>
          </p:cNvPr>
          <p:cNvGrpSpPr/>
          <p:nvPr/>
        </p:nvGrpSpPr>
        <p:grpSpPr>
          <a:xfrm>
            <a:off x="685361" y="761014"/>
            <a:ext cx="10652746" cy="5348186"/>
            <a:chOff x="352359" y="788381"/>
            <a:chExt cx="9982006" cy="5266396"/>
          </a:xfrm>
        </p:grpSpPr>
        <p:pic>
          <p:nvPicPr>
            <p:cNvPr id="4098" name="Picture 2">
              <a:extLst>
                <a:ext uri="{FF2B5EF4-FFF2-40B4-BE49-F238E27FC236}">
                  <a16:creationId xmlns:a16="http://schemas.microsoft.com/office/drawing/2014/main" id="{8BA77D0C-406F-93B8-C6C6-DB5E6DF99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59" y="788381"/>
              <a:ext cx="8456789" cy="5266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78195C-1237-777B-122E-E9EAD246BDF1}"/>
                </a:ext>
              </a:extLst>
            </p:cNvPr>
            <p:cNvPicPr>
              <a:picLocks noChangeAspect="1"/>
            </p:cNvPicPr>
            <p:nvPr/>
          </p:nvPicPr>
          <p:blipFill>
            <a:blip r:embed="rId6"/>
            <a:stretch>
              <a:fillRect/>
            </a:stretch>
          </p:blipFill>
          <p:spPr>
            <a:xfrm>
              <a:off x="5790427" y="937666"/>
              <a:ext cx="4543938" cy="2555965"/>
            </a:xfrm>
            <a:prstGeom prst="rect">
              <a:avLst/>
            </a:prstGeom>
          </p:spPr>
        </p:pic>
        <p:pic>
          <p:nvPicPr>
            <p:cNvPr id="4102" name="Picture 6" descr="Graphical abstract: Investigation of indoor air quality in university residences using low-cost sensors">
              <a:extLst>
                <a:ext uri="{FF2B5EF4-FFF2-40B4-BE49-F238E27FC236}">
                  <a16:creationId xmlns:a16="http://schemas.microsoft.com/office/drawing/2014/main" id="{876B85AE-B3DC-393F-F561-ACBB1125F1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0421" y="3493631"/>
              <a:ext cx="4543939" cy="246782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Google Shape;116;p3">
            <a:extLst>
              <a:ext uri="{FF2B5EF4-FFF2-40B4-BE49-F238E27FC236}">
                <a16:creationId xmlns:a16="http://schemas.microsoft.com/office/drawing/2014/main" id="{9E33FCAE-3BC7-D456-1783-20E0CAFADC21}"/>
              </a:ext>
            </a:extLst>
          </p:cNvPr>
          <p:cNvSpPr txBox="1">
            <a:spLocks/>
          </p:cNvSpPr>
          <p:nvPr/>
        </p:nvSpPr>
        <p:spPr>
          <a:xfrm>
            <a:off x="6378086" y="6007779"/>
            <a:ext cx="4286521"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Afroz, 2023 (</a:t>
            </a:r>
            <a:r>
              <a:rPr lang="en-GB" sz="1400" b="0" i="0" u="none" strike="noStrike" dirty="0">
                <a:effectLst/>
                <a:latin typeface="ElsevierSans"/>
                <a:hlinkClick r:id="rId8"/>
              </a:rPr>
              <a:t>https://pubs.rsc.org/en/content/articlelanding/2023/ea/d2ea00149g</a:t>
            </a:r>
            <a:r>
              <a:rPr lang="en-GB" sz="1400" b="0" i="0" u="none" strike="noStrike" dirty="0">
                <a:effectLst/>
                <a:latin typeface="ElsevierSans"/>
              </a:rPr>
              <a:t>)</a:t>
            </a:r>
            <a:endParaRPr lang="en-GB" sz="1400" dirty="0"/>
          </a:p>
        </p:txBody>
      </p:sp>
      <p:sp>
        <p:nvSpPr>
          <p:cNvPr id="14" name="TextBox 13">
            <a:extLst>
              <a:ext uri="{FF2B5EF4-FFF2-40B4-BE49-F238E27FC236}">
                <a16:creationId xmlns:a16="http://schemas.microsoft.com/office/drawing/2014/main" id="{ED602B02-92CC-E242-9DD1-7E964684F082}"/>
              </a:ext>
            </a:extLst>
          </p:cNvPr>
          <p:cNvSpPr txBox="1"/>
          <p:nvPr/>
        </p:nvSpPr>
        <p:spPr>
          <a:xfrm>
            <a:off x="6488833" y="980796"/>
            <a:ext cx="2928122" cy="369332"/>
          </a:xfrm>
          <a:prstGeom prst="rect">
            <a:avLst/>
          </a:prstGeom>
          <a:noFill/>
        </p:spPr>
        <p:txBody>
          <a:bodyPr wrap="square">
            <a:spAutoFit/>
          </a:bodyPr>
          <a:lstStyle/>
          <a:p>
            <a:r>
              <a:rPr lang="en-GB" dirty="0">
                <a:solidFill>
                  <a:schemeClr val="bg1"/>
                </a:solidFill>
              </a:rPr>
              <a:t>https://www.clarity.io/</a:t>
            </a:r>
          </a:p>
        </p:txBody>
      </p:sp>
    </p:spTree>
    <p:extLst>
      <p:ext uri="{BB962C8B-B14F-4D97-AF65-F5344CB8AC3E}">
        <p14:creationId xmlns:p14="http://schemas.microsoft.com/office/powerpoint/2010/main" val="2560909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Emissions estimations</a:t>
            </a:r>
          </a:p>
        </p:txBody>
      </p:sp>
      <p:sp>
        <p:nvSpPr>
          <p:cNvPr id="2" name="Google Shape;116;p3">
            <a:extLst>
              <a:ext uri="{FF2B5EF4-FFF2-40B4-BE49-F238E27FC236}">
                <a16:creationId xmlns:a16="http://schemas.microsoft.com/office/drawing/2014/main" id="{7A3F09F0-9F94-E5C1-FBF8-B2C31E40F2D4}"/>
              </a:ext>
            </a:extLst>
          </p:cNvPr>
          <p:cNvSpPr txBox="1">
            <a:spLocks/>
          </p:cNvSpPr>
          <p:nvPr/>
        </p:nvSpPr>
        <p:spPr>
          <a:xfrm>
            <a:off x="343981" y="733646"/>
            <a:ext cx="10980220" cy="46657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F0000"/>
              </a:buClr>
              <a:buSzPts val="2000"/>
              <a:buNone/>
            </a:pPr>
            <a:endParaRPr lang="en-GB" sz="1500" b="1" dirty="0"/>
          </a:p>
        </p:txBody>
      </p:sp>
      <p:pic>
        <p:nvPicPr>
          <p:cNvPr id="231" name="Google Shape;231;g1542d821727_1_1"/>
          <p:cNvPicPr preferRelativeResize="0">
            <a:picLocks noChangeAspect="1"/>
          </p:cNvPicPr>
          <p:nvPr/>
        </p:nvPicPr>
        <p:blipFill>
          <a:blip r:embed="rId3">
            <a:alphaModFix/>
          </a:blip>
          <a:stretch>
            <a:fillRect/>
          </a:stretch>
        </p:blipFill>
        <p:spPr>
          <a:xfrm>
            <a:off x="134266" y="1599080"/>
            <a:ext cx="6784000" cy="3816000"/>
          </a:xfrm>
          <a:prstGeom prst="rect">
            <a:avLst/>
          </a:prstGeom>
          <a:noFill/>
          <a:ln>
            <a:noFill/>
          </a:ln>
        </p:spPr>
      </p:pic>
      <p:pic>
        <p:nvPicPr>
          <p:cNvPr id="9218" name="Picture 2" descr="Using a Network of Low-cost Particle Sensors to Assess the Impact of Ship Emissions on a Residential Community">
            <a:extLst>
              <a:ext uri="{FF2B5EF4-FFF2-40B4-BE49-F238E27FC236}">
                <a16:creationId xmlns:a16="http://schemas.microsoft.com/office/drawing/2014/main" id="{200699B1-4CB2-A3D6-A29C-CF23D0F50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551" y="3579189"/>
            <a:ext cx="5238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6;p3">
            <a:extLst>
              <a:ext uri="{FF2B5EF4-FFF2-40B4-BE49-F238E27FC236}">
                <a16:creationId xmlns:a16="http://schemas.microsoft.com/office/drawing/2014/main" id="{94ABF7A7-E392-2D1C-E7C2-F3D4138EDBCF}"/>
              </a:ext>
            </a:extLst>
          </p:cNvPr>
          <p:cNvSpPr txBox="1">
            <a:spLocks/>
          </p:cNvSpPr>
          <p:nvPr/>
        </p:nvSpPr>
        <p:spPr>
          <a:xfrm>
            <a:off x="6491982" y="6262904"/>
            <a:ext cx="7377139"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Jayaratne et al., 2020 (</a:t>
            </a:r>
            <a:r>
              <a:rPr lang="en-GB" sz="1400" dirty="0">
                <a:hlinkClick r:id="rId5"/>
              </a:rPr>
              <a:t>https://aaqr.org/articles/aaqr-20-06-oa-0280</a:t>
            </a:r>
            <a:r>
              <a:rPr lang="en-GB" sz="1400" b="0" i="0" u="none" strike="noStrike" dirty="0">
                <a:effectLst/>
                <a:latin typeface="ElsevierSans"/>
              </a:rPr>
              <a:t>)</a:t>
            </a:r>
            <a:endParaRPr lang="en-GB" sz="1400" dirty="0"/>
          </a:p>
        </p:txBody>
      </p:sp>
      <p:sp>
        <p:nvSpPr>
          <p:cNvPr id="4" name="Google Shape;116;p3">
            <a:extLst>
              <a:ext uri="{FF2B5EF4-FFF2-40B4-BE49-F238E27FC236}">
                <a16:creationId xmlns:a16="http://schemas.microsoft.com/office/drawing/2014/main" id="{8510B0C8-E135-CD8B-8894-F69F529AE09E}"/>
              </a:ext>
            </a:extLst>
          </p:cNvPr>
          <p:cNvSpPr txBox="1">
            <a:spLocks/>
          </p:cNvSpPr>
          <p:nvPr/>
        </p:nvSpPr>
        <p:spPr>
          <a:xfrm>
            <a:off x="502037" y="5361806"/>
            <a:ext cx="7377139"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err="1"/>
              <a:t>Alzahrani</a:t>
            </a:r>
            <a:r>
              <a:rPr lang="en-GB" sz="1400" dirty="0"/>
              <a:t> et al., 2024 (</a:t>
            </a:r>
            <a:r>
              <a:rPr lang="en-GB" sz="1400" dirty="0">
                <a:hlinkClick r:id="rId6"/>
              </a:rPr>
              <a:t>https://acp.copernicus.org/articles/24/9045/2024/</a:t>
            </a:r>
            <a:r>
              <a:rPr lang="en-GB" sz="1400" b="0" i="0" u="none" strike="noStrike" dirty="0">
                <a:effectLst/>
                <a:latin typeface="ElsevierSans"/>
              </a:rPr>
              <a:t>)</a:t>
            </a:r>
            <a:endParaRPr lang="en-GB" sz="1400" dirty="0"/>
          </a:p>
        </p:txBody>
      </p:sp>
    </p:spTree>
    <p:extLst>
      <p:ext uri="{BB962C8B-B14F-4D97-AF65-F5344CB8AC3E}">
        <p14:creationId xmlns:p14="http://schemas.microsoft.com/office/powerpoint/2010/main" val="153150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29" y="231922"/>
            <a:ext cx="11079213"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Citizen science and educational purposes </a:t>
            </a:r>
          </a:p>
          <a:p>
            <a:pPr marL="0" indent="0">
              <a:buNone/>
            </a:pPr>
            <a:endParaRPr lang="en-GB" b="1" dirty="0">
              <a:solidFill>
                <a:srgbClr val="FF0000"/>
              </a:solidFill>
            </a:endParaRPr>
          </a:p>
        </p:txBody>
      </p:sp>
      <p:sp>
        <p:nvSpPr>
          <p:cNvPr id="2" name="Google Shape;116;p3">
            <a:extLst>
              <a:ext uri="{FF2B5EF4-FFF2-40B4-BE49-F238E27FC236}">
                <a16:creationId xmlns:a16="http://schemas.microsoft.com/office/drawing/2014/main" id="{7A3F09F0-9F94-E5C1-FBF8-B2C31E40F2D4}"/>
              </a:ext>
            </a:extLst>
          </p:cNvPr>
          <p:cNvSpPr txBox="1">
            <a:spLocks/>
          </p:cNvSpPr>
          <p:nvPr/>
        </p:nvSpPr>
        <p:spPr>
          <a:xfrm>
            <a:off x="439674" y="936697"/>
            <a:ext cx="10980220" cy="4665716"/>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F0000"/>
              </a:buClr>
              <a:buSzPts val="2000"/>
              <a:buNone/>
            </a:pPr>
            <a:endParaRPr lang="en-GB" sz="2000" b="1" dirty="0">
              <a:solidFill>
                <a:srgbClr val="FF6699"/>
              </a:solidFill>
            </a:endParaRPr>
          </a:p>
        </p:txBody>
      </p:sp>
      <p:pic>
        <p:nvPicPr>
          <p:cNvPr id="4100" name="Picture 4" descr="figure 1">
            <a:extLst>
              <a:ext uri="{FF2B5EF4-FFF2-40B4-BE49-F238E27FC236}">
                <a16:creationId xmlns:a16="http://schemas.microsoft.com/office/drawing/2014/main" id="{A5538D0E-5117-53CC-1762-203E0372F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57" y="1603733"/>
            <a:ext cx="5648097" cy="291062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6;p3">
            <a:extLst>
              <a:ext uri="{FF2B5EF4-FFF2-40B4-BE49-F238E27FC236}">
                <a16:creationId xmlns:a16="http://schemas.microsoft.com/office/drawing/2014/main" id="{F0ADBE41-5AF4-79E0-DE37-5EDFD2D77E05}"/>
              </a:ext>
            </a:extLst>
          </p:cNvPr>
          <p:cNvSpPr txBox="1">
            <a:spLocks/>
          </p:cNvSpPr>
          <p:nvPr/>
        </p:nvSpPr>
        <p:spPr>
          <a:xfrm>
            <a:off x="79472" y="4754066"/>
            <a:ext cx="6423664"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Overall architecture of the mobile sensing-based participatory paradigm systems. Singla et al., 2018 (</a:t>
            </a:r>
            <a:r>
              <a:rPr lang="en-GB" sz="1400" b="0" i="0" u="none" strike="noStrike" dirty="0">
                <a:effectLst/>
                <a:latin typeface="ElsevierSans"/>
                <a:hlinkClick r:id="rId4"/>
              </a:rPr>
              <a:t>https://link.springer.com/article/10.1007/s10661-018-6940-8?fromPaywallRec=false</a:t>
            </a:r>
            <a:r>
              <a:rPr lang="en-GB" sz="1400" b="0" i="0" u="none" strike="noStrike" dirty="0">
                <a:effectLst/>
                <a:latin typeface="ElsevierSans"/>
              </a:rPr>
              <a:t>)</a:t>
            </a:r>
            <a:endParaRPr lang="en-GB" sz="1400" dirty="0"/>
          </a:p>
        </p:txBody>
      </p:sp>
      <p:grpSp>
        <p:nvGrpSpPr>
          <p:cNvPr id="3" name="Group 2">
            <a:extLst>
              <a:ext uri="{FF2B5EF4-FFF2-40B4-BE49-F238E27FC236}">
                <a16:creationId xmlns:a16="http://schemas.microsoft.com/office/drawing/2014/main" id="{BFA01A57-1CE3-10DA-D378-D6BE1C2C5933}"/>
              </a:ext>
            </a:extLst>
          </p:cNvPr>
          <p:cNvGrpSpPr/>
          <p:nvPr/>
        </p:nvGrpSpPr>
        <p:grpSpPr>
          <a:xfrm>
            <a:off x="5980001" y="1419082"/>
            <a:ext cx="6132527" cy="4936356"/>
            <a:chOff x="5929498" y="1689722"/>
            <a:chExt cx="6132527" cy="4936356"/>
          </a:xfrm>
        </p:grpSpPr>
        <p:pic>
          <p:nvPicPr>
            <p:cNvPr id="140" name="Google Shape;140;g13959b53893_0_0"/>
            <p:cNvPicPr preferRelativeResize="0">
              <a:picLocks noChangeAspect="1"/>
            </p:cNvPicPr>
            <p:nvPr/>
          </p:nvPicPr>
          <p:blipFill rotWithShape="1">
            <a:blip r:embed="rId5">
              <a:alphaModFix/>
            </a:blip>
            <a:srcRect/>
            <a:stretch/>
          </p:blipFill>
          <p:spPr>
            <a:xfrm>
              <a:off x="6076754" y="1693970"/>
              <a:ext cx="2207506" cy="1655622"/>
            </a:xfrm>
            <a:prstGeom prst="rect">
              <a:avLst/>
            </a:prstGeom>
            <a:noFill/>
            <a:ln>
              <a:noFill/>
            </a:ln>
          </p:spPr>
        </p:pic>
        <p:pic>
          <p:nvPicPr>
            <p:cNvPr id="142" name="Google Shape;142;g13959b53893_0_0"/>
            <p:cNvPicPr preferRelativeResize="0">
              <a:picLocks noChangeAspect="1"/>
            </p:cNvPicPr>
            <p:nvPr/>
          </p:nvPicPr>
          <p:blipFill rotWithShape="1">
            <a:blip r:embed="rId6">
              <a:alphaModFix/>
            </a:blip>
            <a:srcRect/>
            <a:stretch/>
          </p:blipFill>
          <p:spPr>
            <a:xfrm>
              <a:off x="8324622" y="1698280"/>
              <a:ext cx="1417488" cy="2520000"/>
            </a:xfrm>
            <a:prstGeom prst="rect">
              <a:avLst/>
            </a:prstGeom>
            <a:noFill/>
            <a:ln>
              <a:noFill/>
            </a:ln>
          </p:spPr>
        </p:pic>
        <p:pic>
          <p:nvPicPr>
            <p:cNvPr id="143" name="Google Shape;143;g13959b53893_0_0"/>
            <p:cNvPicPr preferRelativeResize="0">
              <a:picLocks noChangeAspect="1"/>
            </p:cNvPicPr>
            <p:nvPr/>
          </p:nvPicPr>
          <p:blipFill rotWithShape="1">
            <a:blip r:embed="rId7">
              <a:alphaModFix/>
            </a:blip>
            <a:srcRect/>
            <a:stretch/>
          </p:blipFill>
          <p:spPr>
            <a:xfrm>
              <a:off x="9818496" y="1689722"/>
              <a:ext cx="2167144" cy="1625358"/>
            </a:xfrm>
            <a:prstGeom prst="rect">
              <a:avLst/>
            </a:prstGeom>
            <a:noFill/>
            <a:ln>
              <a:noFill/>
            </a:ln>
          </p:spPr>
        </p:pic>
        <p:pic>
          <p:nvPicPr>
            <p:cNvPr id="141" name="Google Shape;141;g13959b53893_0_0"/>
            <p:cNvPicPr preferRelativeResize="0"/>
            <p:nvPr/>
          </p:nvPicPr>
          <p:blipFill rotWithShape="1">
            <a:blip r:embed="rId8">
              <a:alphaModFix/>
            </a:blip>
            <a:srcRect t="21433"/>
            <a:stretch/>
          </p:blipFill>
          <p:spPr>
            <a:xfrm>
              <a:off x="5929498" y="3315080"/>
              <a:ext cx="6132527" cy="3310998"/>
            </a:xfrm>
            <a:prstGeom prst="rect">
              <a:avLst/>
            </a:prstGeom>
            <a:noFill/>
            <a:ln>
              <a:noFill/>
            </a:ln>
          </p:spPr>
        </p:pic>
      </p:grpSp>
      <p:sp>
        <p:nvSpPr>
          <p:cNvPr id="8" name="TextBox 7">
            <a:extLst>
              <a:ext uri="{FF2B5EF4-FFF2-40B4-BE49-F238E27FC236}">
                <a16:creationId xmlns:a16="http://schemas.microsoft.com/office/drawing/2014/main" id="{432FAC3A-1AB5-BA09-289A-1E3D6F96DBE9}"/>
              </a:ext>
            </a:extLst>
          </p:cNvPr>
          <p:cNvSpPr txBox="1"/>
          <p:nvPr/>
        </p:nvSpPr>
        <p:spPr>
          <a:xfrm>
            <a:off x="6243033" y="6426170"/>
            <a:ext cx="6098146" cy="369332"/>
          </a:xfrm>
          <a:prstGeom prst="rect">
            <a:avLst/>
          </a:prstGeom>
          <a:noFill/>
        </p:spPr>
        <p:txBody>
          <a:bodyPr wrap="square">
            <a:spAutoFit/>
          </a:bodyPr>
          <a:lstStyle/>
          <a:p>
            <a:r>
              <a:rPr lang="en-GB" dirty="0">
                <a:hlinkClick r:id="rId9"/>
              </a:rPr>
              <a:t>https://ingenieria.udd.cl/enviro/proyectos/</a:t>
            </a:r>
            <a:endParaRPr lang="en-GB" dirty="0"/>
          </a:p>
        </p:txBody>
      </p:sp>
    </p:spTree>
    <p:extLst>
      <p:ext uri="{BB962C8B-B14F-4D97-AF65-F5344CB8AC3E}">
        <p14:creationId xmlns:p14="http://schemas.microsoft.com/office/powerpoint/2010/main" val="189776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Personal exposure</a:t>
            </a:r>
          </a:p>
          <a:p>
            <a:pPr marL="0" indent="0">
              <a:buNone/>
            </a:pPr>
            <a:endParaRPr lang="en-GB" b="1" dirty="0">
              <a:solidFill>
                <a:srgbClr val="FF0000"/>
              </a:solidFill>
            </a:endParaRPr>
          </a:p>
        </p:txBody>
      </p:sp>
      <p:pic>
        <p:nvPicPr>
          <p:cNvPr id="5122" name="Picture 2" descr="Fig. 1">
            <a:extLst>
              <a:ext uri="{FF2B5EF4-FFF2-40B4-BE49-F238E27FC236}">
                <a16:creationId xmlns:a16="http://schemas.microsoft.com/office/drawing/2014/main" id="{A9C62AD6-AE0F-9105-40B1-1E24D9E33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730" y="1470811"/>
            <a:ext cx="7529030" cy="422919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6;p3">
            <a:extLst>
              <a:ext uri="{FF2B5EF4-FFF2-40B4-BE49-F238E27FC236}">
                <a16:creationId xmlns:a16="http://schemas.microsoft.com/office/drawing/2014/main" id="{61B872F1-B351-FFA2-1BA9-04ACF5126CE6}"/>
              </a:ext>
            </a:extLst>
          </p:cNvPr>
          <p:cNvSpPr txBox="1">
            <a:spLocks/>
          </p:cNvSpPr>
          <p:nvPr/>
        </p:nvSpPr>
        <p:spPr>
          <a:xfrm>
            <a:off x="6748045" y="5395688"/>
            <a:ext cx="3883000"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buClr>
                <a:schemeClr val="dk1"/>
              </a:buClr>
              <a:buSzPts val="2000"/>
            </a:pPr>
            <a:r>
              <a:rPr lang="en-GB" sz="1400" dirty="0" err="1"/>
              <a:t>Chatzidiakou</a:t>
            </a:r>
            <a:r>
              <a:rPr lang="en-GB" sz="1400" dirty="0"/>
              <a:t> et al., 2020 (</a:t>
            </a:r>
            <a:r>
              <a:rPr lang="en-GB" sz="1400" dirty="0">
                <a:hlinkClick r:id="rId4"/>
              </a:rPr>
              <a:t>https://link.springer.com/article/10.1038/s41370-020-0259-6</a:t>
            </a:r>
            <a:r>
              <a:rPr lang="en-GB" sz="1400" b="0" i="0" u="none" strike="noStrike" dirty="0">
                <a:effectLst/>
                <a:latin typeface="ElsevierSans"/>
              </a:rPr>
              <a:t>)</a:t>
            </a:r>
            <a:endParaRPr lang="en-GB" sz="1400" dirty="0"/>
          </a:p>
        </p:txBody>
      </p:sp>
      <p:pic>
        <p:nvPicPr>
          <p:cNvPr id="2050" name="Picture 2" descr="Figure 1">
            <a:extLst>
              <a:ext uri="{FF2B5EF4-FFF2-40B4-BE49-F238E27FC236}">
                <a16:creationId xmlns:a16="http://schemas.microsoft.com/office/drawing/2014/main" id="{B302F199-4C0D-89B7-264F-E33D675DA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69" y="1380008"/>
            <a:ext cx="3883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6;p3">
            <a:extLst>
              <a:ext uri="{FF2B5EF4-FFF2-40B4-BE49-F238E27FC236}">
                <a16:creationId xmlns:a16="http://schemas.microsoft.com/office/drawing/2014/main" id="{2B6A6B71-7303-5C7A-8844-75B7293DC6F2}"/>
              </a:ext>
            </a:extLst>
          </p:cNvPr>
          <p:cNvSpPr txBox="1">
            <a:spLocks/>
          </p:cNvSpPr>
          <p:nvPr/>
        </p:nvSpPr>
        <p:spPr>
          <a:xfrm>
            <a:off x="296769" y="5669711"/>
            <a:ext cx="3778624"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buClr>
                <a:schemeClr val="dk1"/>
              </a:buClr>
              <a:buSzPts val="2000"/>
            </a:pPr>
            <a:r>
              <a:rPr lang="en-GB" sz="1400" dirty="0"/>
              <a:t>Lee et al., 2020 (</a:t>
            </a:r>
            <a:r>
              <a:rPr lang="en-GB" sz="1400" dirty="0">
                <a:hlinkClick r:id="rId6"/>
              </a:rPr>
              <a:t>https://www.nature.com/articles/s41598-020-73205-x</a:t>
            </a:r>
            <a:r>
              <a:rPr lang="en-GB" sz="1400" b="0" i="0" u="none" strike="noStrike" dirty="0">
                <a:effectLst/>
                <a:latin typeface="ElsevierSans"/>
              </a:rPr>
              <a:t>)</a:t>
            </a:r>
            <a:endParaRPr lang="en-GB" sz="1400" dirty="0"/>
          </a:p>
        </p:txBody>
      </p:sp>
    </p:spTree>
    <p:extLst>
      <p:ext uri="{BB962C8B-B14F-4D97-AF65-F5344CB8AC3E}">
        <p14:creationId xmlns:p14="http://schemas.microsoft.com/office/powerpoint/2010/main" val="338293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40F037E-5794-4298-0289-62B71E7AD6B3}"/>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Can sensors help fill the gaps?</a:t>
            </a:r>
          </a:p>
        </p:txBody>
      </p:sp>
      <p:pic>
        <p:nvPicPr>
          <p:cNvPr id="2" name="Picture 1">
            <a:extLst>
              <a:ext uri="{FF2B5EF4-FFF2-40B4-BE49-F238E27FC236}">
                <a16:creationId xmlns:a16="http://schemas.microsoft.com/office/drawing/2014/main" id="{A8F4B129-614C-11C9-82DC-75860D09DC6F}"/>
              </a:ext>
            </a:extLst>
          </p:cNvPr>
          <p:cNvPicPr>
            <a:picLocks noChangeAspect="1"/>
          </p:cNvPicPr>
          <p:nvPr/>
        </p:nvPicPr>
        <p:blipFill>
          <a:blip r:embed="rId3"/>
          <a:stretch>
            <a:fillRect/>
          </a:stretch>
        </p:blipFill>
        <p:spPr>
          <a:xfrm>
            <a:off x="5795947" y="1097120"/>
            <a:ext cx="6206922" cy="3705807"/>
          </a:xfrm>
          <a:prstGeom prst="rect">
            <a:avLst/>
          </a:prstGeom>
        </p:spPr>
      </p:pic>
      <p:sp>
        <p:nvSpPr>
          <p:cNvPr id="3" name="TextBox 2">
            <a:extLst>
              <a:ext uri="{FF2B5EF4-FFF2-40B4-BE49-F238E27FC236}">
                <a16:creationId xmlns:a16="http://schemas.microsoft.com/office/drawing/2014/main" id="{BC3D6B20-F52F-44A3-8EDB-5555993AAE23}"/>
              </a:ext>
            </a:extLst>
          </p:cNvPr>
          <p:cNvSpPr txBox="1"/>
          <p:nvPr/>
        </p:nvSpPr>
        <p:spPr>
          <a:xfrm>
            <a:off x="658105" y="768962"/>
            <a:ext cx="5020548" cy="2462213"/>
          </a:xfrm>
          <a:prstGeom prst="rect">
            <a:avLst/>
          </a:prstGeom>
          <a:noFill/>
        </p:spPr>
        <p:txBody>
          <a:bodyPr wrap="square" rtlCol="0">
            <a:spAutoFit/>
          </a:bodyPr>
          <a:lstStyle/>
          <a:p>
            <a:pPr marL="342900" indent="-342900" algn="just">
              <a:spcAft>
                <a:spcPts val="1200"/>
              </a:spcAft>
              <a:buFont typeface="Courier New" panose="02070309020205020404" pitchFamily="49" charset="0"/>
              <a:buChar char="o"/>
            </a:pPr>
            <a:r>
              <a:rPr lang="en-GB" sz="1600" b="1" dirty="0"/>
              <a:t>Satellites</a:t>
            </a:r>
            <a:r>
              <a:rPr lang="en-GB" sz="1600" dirty="0"/>
              <a:t> cover large areas, providing valuable data where ground sensors are sparse. However, they offer total column concentration (opposite to a surface AQ measurements) and may struggle with precision at local levels and in complex environments like cities.</a:t>
            </a:r>
          </a:p>
          <a:p>
            <a:pPr marL="342900" indent="-342900" algn="just">
              <a:spcAft>
                <a:spcPts val="1200"/>
              </a:spcAft>
              <a:buFont typeface="Courier New" panose="02070309020205020404" pitchFamily="49" charset="0"/>
              <a:buChar char="o"/>
            </a:pPr>
            <a:r>
              <a:rPr lang="en-GB" sz="1600" b="1" dirty="0"/>
              <a:t>RGMs </a:t>
            </a:r>
            <a:r>
              <a:rPr lang="en-GB" sz="1600" dirty="0"/>
              <a:t>are the “gold standard” for AQ measurements, key for validating and calibrating both sensor and model outputs.. </a:t>
            </a:r>
          </a:p>
        </p:txBody>
      </p:sp>
      <p:sp>
        <p:nvSpPr>
          <p:cNvPr id="4" name="TextBox 3">
            <a:extLst>
              <a:ext uri="{FF2B5EF4-FFF2-40B4-BE49-F238E27FC236}">
                <a16:creationId xmlns:a16="http://schemas.microsoft.com/office/drawing/2014/main" id="{A5DBB0AC-8061-2333-01D6-9587E7656996}"/>
              </a:ext>
            </a:extLst>
          </p:cNvPr>
          <p:cNvSpPr txBox="1"/>
          <p:nvPr/>
        </p:nvSpPr>
        <p:spPr>
          <a:xfrm>
            <a:off x="689097" y="3233267"/>
            <a:ext cx="4989556" cy="1569660"/>
          </a:xfrm>
          <a:prstGeom prst="rect">
            <a:avLst/>
          </a:prstGeom>
          <a:noFill/>
        </p:spPr>
        <p:txBody>
          <a:bodyPr wrap="square" rtlCol="0">
            <a:spAutoFit/>
          </a:bodyPr>
          <a:lstStyle/>
          <a:p>
            <a:pPr marL="342900" indent="-342900" algn="just">
              <a:spcAft>
                <a:spcPts val="1200"/>
              </a:spcAft>
              <a:buFont typeface="Courier New" panose="02070309020205020404" pitchFamily="49" charset="0"/>
              <a:buChar char="o"/>
            </a:pPr>
            <a:r>
              <a:rPr lang="en-GB" sz="1600" b="1" dirty="0">
                <a:solidFill>
                  <a:srgbClr val="FF0000"/>
                </a:solidFill>
              </a:rPr>
              <a:t>Sensors </a:t>
            </a:r>
            <a:r>
              <a:rPr lang="en-GB" sz="1600" dirty="0"/>
              <a:t>can potentially provide highly localized, real-time data on air quality, helping to bridge gaps in areas with limited or no monitoring infrastructure. While they are cost-effective, their data quality can be lower, requiring careful calibration and integration with other data sources.</a:t>
            </a:r>
          </a:p>
        </p:txBody>
      </p:sp>
      <p:sp>
        <p:nvSpPr>
          <p:cNvPr id="7" name="Left Brace 6">
            <a:extLst>
              <a:ext uri="{FF2B5EF4-FFF2-40B4-BE49-F238E27FC236}">
                <a16:creationId xmlns:a16="http://schemas.microsoft.com/office/drawing/2014/main" id="{B2D535EE-B263-73F5-C750-4E9F3AB74BB0}"/>
              </a:ext>
            </a:extLst>
          </p:cNvPr>
          <p:cNvSpPr/>
          <p:nvPr/>
        </p:nvSpPr>
        <p:spPr>
          <a:xfrm>
            <a:off x="614014" y="875292"/>
            <a:ext cx="255181" cy="2268000"/>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8" name="Left Brace 7">
            <a:extLst>
              <a:ext uri="{FF2B5EF4-FFF2-40B4-BE49-F238E27FC236}">
                <a16:creationId xmlns:a16="http://schemas.microsoft.com/office/drawing/2014/main" id="{E7EAD548-C59B-7CB2-C549-0977937F8B36}"/>
              </a:ext>
            </a:extLst>
          </p:cNvPr>
          <p:cNvSpPr/>
          <p:nvPr/>
        </p:nvSpPr>
        <p:spPr>
          <a:xfrm>
            <a:off x="614014" y="4876180"/>
            <a:ext cx="255181" cy="1800000"/>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203B963-DBAD-79D7-CE60-043B8D2D9F7F}"/>
              </a:ext>
            </a:extLst>
          </p:cNvPr>
          <p:cNvSpPr txBox="1"/>
          <p:nvPr/>
        </p:nvSpPr>
        <p:spPr>
          <a:xfrm rot="16200000">
            <a:off x="-450224" y="1801722"/>
            <a:ext cx="1648046" cy="369332"/>
          </a:xfrm>
          <a:prstGeom prst="rect">
            <a:avLst/>
          </a:prstGeom>
          <a:noFill/>
        </p:spPr>
        <p:txBody>
          <a:bodyPr wrap="square" rtlCol="0">
            <a:spAutoFit/>
          </a:bodyPr>
          <a:lstStyle/>
          <a:p>
            <a:pPr algn="ctr"/>
            <a:r>
              <a:rPr lang="es-AR" b="1" dirty="0" err="1">
                <a:solidFill>
                  <a:schemeClr val="accent6">
                    <a:lumMod val="75000"/>
                  </a:schemeClr>
                </a:solidFill>
              </a:rPr>
              <a:t>Observations</a:t>
            </a:r>
            <a:endParaRPr lang="en-GB" b="1" dirty="0">
              <a:solidFill>
                <a:schemeClr val="accent6">
                  <a:lumMod val="75000"/>
                </a:schemeClr>
              </a:solidFill>
            </a:endParaRPr>
          </a:p>
        </p:txBody>
      </p:sp>
      <p:sp>
        <p:nvSpPr>
          <p:cNvPr id="11" name="TextBox 10">
            <a:extLst>
              <a:ext uri="{FF2B5EF4-FFF2-40B4-BE49-F238E27FC236}">
                <a16:creationId xmlns:a16="http://schemas.microsoft.com/office/drawing/2014/main" id="{3C89C404-D662-BD0D-B347-E78A4194E0CC}"/>
              </a:ext>
            </a:extLst>
          </p:cNvPr>
          <p:cNvSpPr txBox="1"/>
          <p:nvPr/>
        </p:nvSpPr>
        <p:spPr>
          <a:xfrm rot="16200000">
            <a:off x="-458747" y="5450058"/>
            <a:ext cx="1648046" cy="646331"/>
          </a:xfrm>
          <a:prstGeom prst="rect">
            <a:avLst/>
          </a:prstGeom>
          <a:noFill/>
        </p:spPr>
        <p:txBody>
          <a:bodyPr wrap="square" rtlCol="0">
            <a:spAutoFit/>
          </a:bodyPr>
          <a:lstStyle/>
          <a:p>
            <a:pPr algn="ctr"/>
            <a:r>
              <a:rPr lang="es-AR" b="1" dirty="0" err="1">
                <a:solidFill>
                  <a:srgbClr val="FF6699"/>
                </a:solidFill>
              </a:rPr>
              <a:t>Mathematical</a:t>
            </a:r>
            <a:r>
              <a:rPr lang="es-AR" b="1" dirty="0">
                <a:solidFill>
                  <a:srgbClr val="FF6699"/>
                </a:solidFill>
              </a:rPr>
              <a:t> </a:t>
            </a:r>
            <a:r>
              <a:rPr lang="es-AR" b="1" dirty="0" err="1">
                <a:solidFill>
                  <a:srgbClr val="FF6699"/>
                </a:solidFill>
              </a:rPr>
              <a:t>construct</a:t>
            </a:r>
            <a:endParaRPr lang="en-GB" b="1" dirty="0">
              <a:solidFill>
                <a:srgbClr val="FF6699"/>
              </a:solidFill>
            </a:endParaRPr>
          </a:p>
        </p:txBody>
      </p:sp>
      <p:sp>
        <p:nvSpPr>
          <p:cNvPr id="12" name="TextBox 11">
            <a:extLst>
              <a:ext uri="{FF2B5EF4-FFF2-40B4-BE49-F238E27FC236}">
                <a16:creationId xmlns:a16="http://schemas.microsoft.com/office/drawing/2014/main" id="{7B330F9B-6A9F-5063-1E6E-8693A878EA3A}"/>
              </a:ext>
            </a:extLst>
          </p:cNvPr>
          <p:cNvSpPr txBox="1"/>
          <p:nvPr/>
        </p:nvSpPr>
        <p:spPr>
          <a:xfrm>
            <a:off x="6794205" y="326559"/>
            <a:ext cx="4993863" cy="738664"/>
          </a:xfrm>
          <a:prstGeom prst="rect">
            <a:avLst/>
          </a:prstGeom>
          <a:noFill/>
        </p:spPr>
        <p:txBody>
          <a:bodyPr wrap="square">
            <a:spAutoFit/>
          </a:bodyPr>
          <a:lstStyle/>
          <a:p>
            <a:pPr algn="ctr"/>
            <a:r>
              <a:rPr lang="en-GB" sz="1400" dirty="0"/>
              <a:t>GAW Report No. 293</a:t>
            </a:r>
          </a:p>
          <a:p>
            <a:pPr algn="ctr"/>
            <a:r>
              <a:rPr lang="en-GB" sz="1400" dirty="0">
                <a:hlinkClick r:id="rId4"/>
              </a:rPr>
              <a:t>(https://wmo.int/media/news/low-cost-sensors-can-improve-air-quality-monitoring-and-peoples-health</a:t>
            </a:r>
            <a:r>
              <a:rPr lang="en-GB" sz="1400" dirty="0"/>
              <a:t>)</a:t>
            </a:r>
          </a:p>
        </p:txBody>
      </p:sp>
      <p:sp>
        <p:nvSpPr>
          <p:cNvPr id="10" name="TextBox 9">
            <a:extLst>
              <a:ext uri="{FF2B5EF4-FFF2-40B4-BE49-F238E27FC236}">
                <a16:creationId xmlns:a16="http://schemas.microsoft.com/office/drawing/2014/main" id="{9DAE7337-C860-3237-225D-F5EF2716847F}"/>
              </a:ext>
            </a:extLst>
          </p:cNvPr>
          <p:cNvSpPr txBox="1"/>
          <p:nvPr/>
        </p:nvSpPr>
        <p:spPr>
          <a:xfrm>
            <a:off x="753796" y="4604807"/>
            <a:ext cx="5020548" cy="2185214"/>
          </a:xfrm>
          <a:prstGeom prst="rect">
            <a:avLst/>
          </a:prstGeom>
          <a:noFill/>
        </p:spPr>
        <p:txBody>
          <a:bodyPr wrap="square" rtlCol="0">
            <a:spAutoFit/>
          </a:bodyPr>
          <a:lstStyle/>
          <a:p>
            <a:pPr marL="342900" indent="-342900" algn="just">
              <a:spcAft>
                <a:spcPts val="1200"/>
              </a:spcAft>
              <a:buFont typeface="Courier New" panose="02070309020205020404" pitchFamily="49" charset="0"/>
              <a:buChar char="o"/>
            </a:pPr>
            <a:endParaRPr lang="en-US" sz="400" dirty="0"/>
          </a:p>
          <a:p>
            <a:pPr marL="342900" indent="-342900" algn="just">
              <a:spcAft>
                <a:spcPts val="1200"/>
              </a:spcAft>
              <a:buFont typeface="Courier New" panose="02070309020205020404" pitchFamily="49" charset="0"/>
              <a:buChar char="o"/>
            </a:pPr>
            <a:r>
              <a:rPr lang="en-GB" sz="1600" b="1" dirty="0"/>
              <a:t>Local &amp; regional models </a:t>
            </a:r>
            <a:r>
              <a:rPr lang="en-GB" sz="1600" dirty="0"/>
              <a:t>can capture local air quality dynamics influenced by nearby pollution sources and meteorological factors. </a:t>
            </a:r>
          </a:p>
          <a:p>
            <a:pPr marL="342900" indent="-342900" algn="just">
              <a:spcAft>
                <a:spcPts val="1200"/>
              </a:spcAft>
              <a:buFont typeface="Courier New" panose="02070309020205020404" pitchFamily="49" charset="0"/>
              <a:buChar char="o"/>
            </a:pPr>
            <a:r>
              <a:rPr lang="en-GB" sz="1600" b="1" dirty="0"/>
              <a:t>Global models</a:t>
            </a:r>
            <a:r>
              <a:rPr lang="en-GB" sz="1600" dirty="0"/>
              <a:t> offer insights into long-term air quality trends, filling in gaps over wide geographic areas but may lack the fine spatial resolution needed for local decision-making. </a:t>
            </a:r>
          </a:p>
        </p:txBody>
      </p:sp>
      <p:sp>
        <p:nvSpPr>
          <p:cNvPr id="13" name="TextBox 12">
            <a:extLst>
              <a:ext uri="{FF2B5EF4-FFF2-40B4-BE49-F238E27FC236}">
                <a16:creationId xmlns:a16="http://schemas.microsoft.com/office/drawing/2014/main" id="{53DEBD5E-700A-FCAA-1A25-0901B487CF12}"/>
              </a:ext>
            </a:extLst>
          </p:cNvPr>
          <p:cNvSpPr txBox="1"/>
          <p:nvPr/>
        </p:nvSpPr>
        <p:spPr>
          <a:xfrm>
            <a:off x="5942968" y="4891076"/>
            <a:ext cx="6053890" cy="1785104"/>
          </a:xfrm>
          <a:prstGeom prst="rect">
            <a:avLst/>
          </a:prstGeom>
          <a:noFill/>
        </p:spPr>
        <p:txBody>
          <a:bodyPr wrap="square" rtlCol="0">
            <a:spAutoFit/>
          </a:bodyPr>
          <a:lstStyle/>
          <a:p>
            <a:pPr marL="342900" indent="-342900" algn="just">
              <a:spcAft>
                <a:spcPts val="1200"/>
              </a:spcAft>
              <a:buFont typeface="Courier New" panose="02070309020205020404" pitchFamily="49" charset="0"/>
              <a:buChar char="o"/>
            </a:pPr>
            <a:r>
              <a:rPr lang="en-GB" sz="2200" b="1" u="sng" dirty="0">
                <a:solidFill>
                  <a:srgbClr val="FF0066"/>
                </a:solidFill>
              </a:rPr>
              <a:t>By combining</a:t>
            </a:r>
            <a:r>
              <a:rPr lang="en-GB" sz="2200" b="1" dirty="0">
                <a:solidFill>
                  <a:srgbClr val="FF0066"/>
                </a:solidFill>
              </a:rPr>
              <a:t> </a:t>
            </a:r>
            <a:r>
              <a:rPr lang="en-GB" sz="2200" dirty="0"/>
              <a:t>modelling (different techniques) with RGMs, satellite data and sensors, </a:t>
            </a:r>
            <a:r>
              <a:rPr lang="en-GB" sz="2200" b="1" dirty="0"/>
              <a:t>we can forecast</a:t>
            </a:r>
            <a:r>
              <a:rPr lang="en-GB" sz="2200" dirty="0"/>
              <a:t> pollution trends in areas lacking extensive monitoring networks, </a:t>
            </a:r>
            <a:r>
              <a:rPr lang="en-GB" sz="2200" b="1" dirty="0"/>
              <a:t>improving accuracy </a:t>
            </a:r>
            <a:r>
              <a:rPr lang="en-GB" sz="2200" dirty="0"/>
              <a:t>over larger regions.</a:t>
            </a:r>
          </a:p>
        </p:txBody>
      </p:sp>
      <p:cxnSp>
        <p:nvCxnSpPr>
          <p:cNvPr id="15" name="Straight Connector 14">
            <a:extLst>
              <a:ext uri="{FF2B5EF4-FFF2-40B4-BE49-F238E27FC236}">
                <a16:creationId xmlns:a16="http://schemas.microsoft.com/office/drawing/2014/main" id="{812FA5B4-E25D-0731-5C48-FA3A221947AA}"/>
              </a:ext>
            </a:extLst>
          </p:cNvPr>
          <p:cNvCxnSpPr/>
          <p:nvPr/>
        </p:nvCxnSpPr>
        <p:spPr>
          <a:xfrm>
            <a:off x="753796" y="3383929"/>
            <a:ext cx="0" cy="1260000"/>
          </a:xfrm>
          <a:prstGeom prst="line">
            <a:avLst/>
          </a:prstGeom>
          <a:ln>
            <a:solidFill>
              <a:srgbClr val="FF0066"/>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65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A0124E-BCAD-5E7C-482C-872CA434A9CD}"/>
              </a:ext>
            </a:extLst>
          </p:cNvPr>
          <p:cNvPicPr>
            <a:picLocks noChangeAspect="1"/>
          </p:cNvPicPr>
          <p:nvPr/>
        </p:nvPicPr>
        <p:blipFill>
          <a:blip r:embed="rId3"/>
          <a:stretch>
            <a:fillRect/>
          </a:stretch>
        </p:blipFill>
        <p:spPr>
          <a:xfrm>
            <a:off x="6781493" y="841467"/>
            <a:ext cx="4913644" cy="2045194"/>
          </a:xfrm>
          <a:prstGeom prst="rect">
            <a:avLst/>
          </a:prstGeom>
        </p:spPr>
      </p:pic>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Source attribution</a:t>
            </a:r>
          </a:p>
          <a:p>
            <a:pPr marL="0" indent="0">
              <a:buNone/>
            </a:pPr>
            <a:endParaRPr lang="en-GB" b="1" dirty="0">
              <a:solidFill>
                <a:srgbClr val="FF0000"/>
              </a:solidFill>
            </a:endParaRPr>
          </a:p>
        </p:txBody>
      </p:sp>
      <p:pic>
        <p:nvPicPr>
          <p:cNvPr id="4" name="Picture 3">
            <a:extLst>
              <a:ext uri="{FF2B5EF4-FFF2-40B4-BE49-F238E27FC236}">
                <a16:creationId xmlns:a16="http://schemas.microsoft.com/office/drawing/2014/main" id="{B664D3F4-2717-908E-AF61-523DE55C578A}"/>
              </a:ext>
            </a:extLst>
          </p:cNvPr>
          <p:cNvPicPr>
            <a:picLocks noChangeAspect="1"/>
          </p:cNvPicPr>
          <p:nvPr/>
        </p:nvPicPr>
        <p:blipFill>
          <a:blip r:embed="rId4"/>
          <a:stretch>
            <a:fillRect/>
          </a:stretch>
        </p:blipFill>
        <p:spPr>
          <a:xfrm>
            <a:off x="600501" y="1018891"/>
            <a:ext cx="5266902" cy="3092879"/>
          </a:xfrm>
          <a:prstGeom prst="rect">
            <a:avLst/>
          </a:prstGeom>
        </p:spPr>
      </p:pic>
      <p:sp>
        <p:nvSpPr>
          <p:cNvPr id="7" name="TextBox 6">
            <a:extLst>
              <a:ext uri="{FF2B5EF4-FFF2-40B4-BE49-F238E27FC236}">
                <a16:creationId xmlns:a16="http://schemas.microsoft.com/office/drawing/2014/main" id="{06ED2784-EB83-4152-F10B-1DCAE5060543}"/>
              </a:ext>
            </a:extLst>
          </p:cNvPr>
          <p:cNvSpPr txBox="1"/>
          <p:nvPr/>
        </p:nvSpPr>
        <p:spPr>
          <a:xfrm>
            <a:off x="793405" y="4011598"/>
            <a:ext cx="5101294" cy="646331"/>
          </a:xfrm>
          <a:prstGeom prst="rect">
            <a:avLst/>
          </a:prstGeom>
          <a:noFill/>
        </p:spPr>
        <p:txBody>
          <a:bodyPr wrap="square">
            <a:spAutoFit/>
          </a:bodyPr>
          <a:lstStyle/>
          <a:p>
            <a:r>
              <a:rPr lang="en-GB" dirty="0">
                <a:hlinkClick r:id="rId5"/>
              </a:rPr>
              <a:t>https://aaqr.org/articles/aaqr-20-10-oa-0598</a:t>
            </a:r>
            <a:endParaRPr lang="en-GB" dirty="0"/>
          </a:p>
          <a:p>
            <a:endParaRPr lang="en-GB" dirty="0"/>
          </a:p>
        </p:txBody>
      </p:sp>
      <p:pic>
        <p:nvPicPr>
          <p:cNvPr id="3074" name="Picture 2">
            <a:extLst>
              <a:ext uri="{FF2B5EF4-FFF2-40B4-BE49-F238E27FC236}">
                <a16:creationId xmlns:a16="http://schemas.microsoft.com/office/drawing/2014/main" id="{3DB55D3F-B2EB-E670-4D86-1246EA5F65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6202413" y="2775054"/>
            <a:ext cx="2917636" cy="3548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AE31FF-B11B-7B5F-7DAE-087B6C27CD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000"/>
          <a:stretch/>
        </p:blipFill>
        <p:spPr bwMode="auto">
          <a:xfrm>
            <a:off x="9274365" y="2828305"/>
            <a:ext cx="2917635" cy="3548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2594B28-842A-E0B5-ADFB-275A4D551FF0}"/>
              </a:ext>
            </a:extLst>
          </p:cNvPr>
          <p:cNvSpPr txBox="1"/>
          <p:nvPr/>
        </p:nvSpPr>
        <p:spPr>
          <a:xfrm>
            <a:off x="6781493" y="6323530"/>
            <a:ext cx="6098146" cy="646331"/>
          </a:xfrm>
          <a:prstGeom prst="rect">
            <a:avLst/>
          </a:prstGeom>
          <a:noFill/>
        </p:spPr>
        <p:txBody>
          <a:bodyPr wrap="square">
            <a:spAutoFit/>
          </a:bodyPr>
          <a:lstStyle/>
          <a:p>
            <a:r>
              <a:rPr lang="en-GB" dirty="0">
                <a:hlinkClick r:id="rId7"/>
              </a:rPr>
              <a:t>https://amt.copernicus.org/articles/15/4047/2022/</a:t>
            </a:r>
            <a:endParaRPr lang="en-GB" dirty="0"/>
          </a:p>
          <a:p>
            <a:endParaRPr lang="en-GB" dirty="0"/>
          </a:p>
        </p:txBody>
      </p:sp>
      <p:pic>
        <p:nvPicPr>
          <p:cNvPr id="9220" name="Picture 4" descr="Atmosphere 13 00944 g010">
            <a:extLst>
              <a:ext uri="{FF2B5EF4-FFF2-40B4-BE49-F238E27FC236}">
                <a16:creationId xmlns:a16="http://schemas.microsoft.com/office/drawing/2014/main" id="{10EE3356-454C-F978-8B40-D59D4155D3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141" y="4568419"/>
            <a:ext cx="1831585" cy="227893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16;p3">
            <a:extLst>
              <a:ext uri="{FF2B5EF4-FFF2-40B4-BE49-F238E27FC236}">
                <a16:creationId xmlns:a16="http://schemas.microsoft.com/office/drawing/2014/main" id="{89F91895-2A8A-A07C-04A9-F88EF0248F27}"/>
              </a:ext>
            </a:extLst>
          </p:cNvPr>
          <p:cNvSpPr txBox="1">
            <a:spLocks/>
          </p:cNvSpPr>
          <p:nvPr/>
        </p:nvSpPr>
        <p:spPr>
          <a:xfrm>
            <a:off x="898838" y="5214750"/>
            <a:ext cx="3663386"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err="1"/>
              <a:t>Hofman</a:t>
            </a:r>
            <a:r>
              <a:rPr lang="en-GB" sz="1400" dirty="0"/>
              <a:t> et al., 2022 </a:t>
            </a:r>
          </a:p>
          <a:p>
            <a:pPr algn="l">
              <a:lnSpc>
                <a:spcPct val="100000"/>
              </a:lnSpc>
              <a:buClr>
                <a:schemeClr val="dk1"/>
              </a:buClr>
              <a:buSzPts val="2000"/>
            </a:pPr>
            <a:r>
              <a:rPr lang="en-GB" sz="1400" dirty="0"/>
              <a:t>(</a:t>
            </a:r>
            <a:r>
              <a:rPr lang="en-GB" sz="1400" dirty="0">
                <a:hlinkClick r:id="rId9"/>
              </a:rPr>
              <a:t>https://www.mdpi.com/2073-4433/13/6/944</a:t>
            </a:r>
            <a:r>
              <a:rPr lang="en-GB" sz="1400" b="0" i="0" u="none" strike="noStrike" dirty="0">
                <a:effectLst/>
                <a:latin typeface="ElsevierSans"/>
              </a:rPr>
              <a:t>)</a:t>
            </a:r>
            <a:endParaRPr lang="en-GB" sz="1400" dirty="0"/>
          </a:p>
        </p:txBody>
      </p:sp>
    </p:spTree>
    <p:extLst>
      <p:ext uri="{BB962C8B-B14F-4D97-AF65-F5344CB8AC3E}">
        <p14:creationId xmlns:p14="http://schemas.microsoft.com/office/powerpoint/2010/main" val="3802145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D40AD-8DF4-4406-B898-69E6722D0801}"/>
              </a:ext>
            </a:extLst>
          </p:cNvPr>
          <p:cNvSpPr>
            <a:spLocks noGrp="1"/>
          </p:cNvSpPr>
          <p:nvPr>
            <p:ph type="sldNum" sz="quarter" idx="12"/>
          </p:nvPr>
        </p:nvSpPr>
        <p:spPr/>
        <p:txBody>
          <a:bodyPr/>
          <a:lstStyle/>
          <a:p>
            <a:fld id="{9FA39898-6C40-4BC9-B585-532D834085D1}" type="slidenum">
              <a:rPr lang="en-US" smtClean="0"/>
              <a:t>31</a:t>
            </a:fld>
            <a:endParaRPr lang="en-US" dirty="0"/>
          </a:p>
        </p:txBody>
      </p:sp>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AQ reconstruction</a:t>
            </a:r>
          </a:p>
          <a:p>
            <a:pPr marL="0" indent="0">
              <a:buNone/>
            </a:pPr>
            <a:endParaRPr lang="en-GB" b="1" dirty="0">
              <a:solidFill>
                <a:srgbClr val="FF0000"/>
              </a:solidFill>
            </a:endParaRPr>
          </a:p>
        </p:txBody>
      </p:sp>
      <p:pic>
        <p:nvPicPr>
          <p:cNvPr id="1026" name="Picture 2" descr="Fig. 8">
            <a:extLst>
              <a:ext uri="{FF2B5EF4-FFF2-40B4-BE49-F238E27FC236}">
                <a16:creationId xmlns:a16="http://schemas.microsoft.com/office/drawing/2014/main" id="{451223F7-089A-5318-7AC9-209D5C3AE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419" y="1299402"/>
            <a:ext cx="6778581" cy="371791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6;p3">
            <a:extLst>
              <a:ext uri="{FF2B5EF4-FFF2-40B4-BE49-F238E27FC236}">
                <a16:creationId xmlns:a16="http://schemas.microsoft.com/office/drawing/2014/main" id="{6781208C-A30A-252C-574C-9FD150A0494D}"/>
              </a:ext>
            </a:extLst>
          </p:cNvPr>
          <p:cNvSpPr txBox="1">
            <a:spLocks/>
          </p:cNvSpPr>
          <p:nvPr/>
        </p:nvSpPr>
        <p:spPr>
          <a:xfrm>
            <a:off x="2173147" y="5017321"/>
            <a:ext cx="8247126"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Spatiotemporal distribution of NO2 in Tangshan (China) during a severe pollution episode in November 2018. Fu et al., 2023 (</a:t>
            </a:r>
            <a:r>
              <a:rPr lang="en-GB" sz="1400" b="0" i="0" u="none" strike="noStrike" dirty="0">
                <a:effectLst/>
                <a:latin typeface="ElsevierSans"/>
                <a:hlinkClick r:id="rId4"/>
              </a:rPr>
              <a:t>https://doi.org/10.1016/j.atmosenv.2023.119756</a:t>
            </a:r>
            <a:r>
              <a:rPr lang="en-GB" sz="1400" b="0" i="0" u="none" strike="noStrike" dirty="0">
                <a:effectLst/>
                <a:latin typeface="ElsevierSans"/>
              </a:rPr>
              <a:t>)</a:t>
            </a:r>
            <a:endParaRPr lang="en-GB" sz="1400" dirty="0"/>
          </a:p>
        </p:txBody>
      </p:sp>
      <p:pic>
        <p:nvPicPr>
          <p:cNvPr id="1030" name="Picture 6">
            <a:extLst>
              <a:ext uri="{FF2B5EF4-FFF2-40B4-BE49-F238E27FC236}">
                <a16:creationId xmlns:a16="http://schemas.microsoft.com/office/drawing/2014/main" id="{C74C6B0E-07E3-2843-2BDC-F111DA68E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0" y="1528549"/>
            <a:ext cx="5316233" cy="317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88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0B7081-01BE-F9A2-E58C-61EC858BBCA1}"/>
              </a:ext>
            </a:extLst>
          </p:cNvPr>
          <p:cNvSpPr>
            <a:spLocks noGrp="1"/>
          </p:cNvSpPr>
          <p:nvPr>
            <p:ph idx="13"/>
          </p:nvPr>
        </p:nvSpPr>
        <p:spPr>
          <a:xfrm>
            <a:off x="563527" y="1045007"/>
            <a:ext cx="7527850" cy="5089979"/>
          </a:xfrm>
        </p:spPr>
        <p:txBody>
          <a:bodyPr>
            <a:normAutofit fontScale="92500"/>
          </a:bodyPr>
          <a:lstStyle/>
          <a:p>
            <a:pPr algn="just">
              <a:lnSpc>
                <a:spcPct val="120000"/>
              </a:lnSpc>
              <a:buClr>
                <a:schemeClr val="dk1"/>
              </a:buClr>
              <a:buSzPts val="2000"/>
            </a:pPr>
            <a:r>
              <a:rPr lang="en-GB" sz="2000" b="1" dirty="0">
                <a:solidFill>
                  <a:schemeClr val="tx1"/>
                </a:solidFill>
              </a:rPr>
              <a:t>Deterministic models</a:t>
            </a:r>
            <a:r>
              <a:rPr lang="en-GB" sz="2000" dirty="0">
                <a:solidFill>
                  <a:schemeClr val="tx1"/>
                </a:solidFill>
              </a:rPr>
              <a:t>: based on physical and chemical equations that simulate atmospheric processes like transport, transformation, and deposition of pollutants (e.g., WRF-Chem, CMAQ, GEOS-Chem).</a:t>
            </a:r>
          </a:p>
          <a:p>
            <a:pPr algn="just">
              <a:lnSpc>
                <a:spcPct val="120000"/>
              </a:lnSpc>
              <a:buClr>
                <a:schemeClr val="dk1"/>
              </a:buClr>
              <a:buSzPts val="2000"/>
            </a:pPr>
            <a:r>
              <a:rPr lang="en-GB" sz="2000" b="1" dirty="0">
                <a:solidFill>
                  <a:schemeClr val="tx1"/>
                </a:solidFill>
              </a:rPr>
              <a:t>Statistical models</a:t>
            </a:r>
            <a:r>
              <a:rPr lang="en-GB" sz="2000" dirty="0">
                <a:solidFill>
                  <a:schemeClr val="tx1"/>
                </a:solidFill>
              </a:rPr>
              <a:t>: based on historical data to identify patterns and relationships between meteorological conditions and pollutant concentrations (e.g., LR, ARIMA, Neural Nets, Random Forests, etc.).</a:t>
            </a:r>
          </a:p>
          <a:p>
            <a:pPr algn="just">
              <a:lnSpc>
                <a:spcPct val="120000"/>
              </a:lnSpc>
              <a:buClr>
                <a:schemeClr val="dk1"/>
              </a:buClr>
              <a:buSzPts val="2000"/>
            </a:pPr>
            <a:r>
              <a:rPr lang="en-GB" sz="2000" b="1" dirty="0">
                <a:solidFill>
                  <a:schemeClr val="tx1"/>
                </a:solidFill>
              </a:rPr>
              <a:t>Complementary/hybrid techniques</a:t>
            </a:r>
            <a:r>
              <a:rPr lang="en-GB" sz="2000" dirty="0">
                <a:solidFill>
                  <a:schemeClr val="tx1"/>
                </a:solidFill>
              </a:rPr>
              <a:t>:</a:t>
            </a:r>
          </a:p>
          <a:p>
            <a:pPr lvl="1" algn="just">
              <a:lnSpc>
                <a:spcPct val="120000"/>
              </a:lnSpc>
              <a:buClr>
                <a:schemeClr val="dk1"/>
              </a:buClr>
              <a:buSzPts val="2000"/>
            </a:pPr>
            <a:r>
              <a:rPr lang="en-GB" sz="2000" u="sng" dirty="0">
                <a:solidFill>
                  <a:schemeClr val="tx1"/>
                </a:solidFill>
              </a:rPr>
              <a:t>Data Fusion</a:t>
            </a:r>
            <a:r>
              <a:rPr lang="en-GB" sz="2000" dirty="0">
                <a:solidFill>
                  <a:schemeClr val="tx1"/>
                </a:solidFill>
              </a:rPr>
              <a:t>: integrates multiple data sources (e.g., satellite, ground-based sensors, model outputs) to improve accuracy and reduce uncertainty.</a:t>
            </a:r>
          </a:p>
          <a:p>
            <a:pPr lvl="1" algn="just">
              <a:lnSpc>
                <a:spcPct val="120000"/>
              </a:lnSpc>
              <a:buClr>
                <a:schemeClr val="dk1"/>
              </a:buClr>
              <a:buSzPts val="2000"/>
            </a:pPr>
            <a:r>
              <a:rPr lang="en-GB" sz="2000" u="sng" dirty="0">
                <a:solidFill>
                  <a:schemeClr val="tx1"/>
                </a:solidFill>
              </a:rPr>
              <a:t>Data Assimilation</a:t>
            </a:r>
            <a:r>
              <a:rPr lang="en-GB" sz="2000" dirty="0">
                <a:solidFill>
                  <a:schemeClr val="tx1"/>
                </a:solidFill>
              </a:rPr>
              <a:t>: incorporates real-time observational data into models (usually deterministic) to correct predictions and improve forecasting.</a:t>
            </a:r>
          </a:p>
        </p:txBody>
      </p:sp>
      <p:pic>
        <p:nvPicPr>
          <p:cNvPr id="6" name="Picture 5">
            <a:extLst>
              <a:ext uri="{FF2B5EF4-FFF2-40B4-BE49-F238E27FC236}">
                <a16:creationId xmlns:a16="http://schemas.microsoft.com/office/drawing/2014/main" id="{ACFD4DF2-94E7-A1E7-195A-C148324E6DC3}"/>
              </a:ext>
            </a:extLst>
          </p:cNvPr>
          <p:cNvPicPr>
            <a:picLocks noChangeAspect="1"/>
          </p:cNvPicPr>
          <p:nvPr/>
        </p:nvPicPr>
        <p:blipFill>
          <a:blip r:embed="rId2"/>
          <a:stretch>
            <a:fillRect/>
          </a:stretch>
        </p:blipFill>
        <p:spPr>
          <a:xfrm>
            <a:off x="8654902" y="1045007"/>
            <a:ext cx="3441405" cy="3441405"/>
          </a:xfrm>
          <a:prstGeom prst="rect">
            <a:avLst/>
          </a:prstGeom>
        </p:spPr>
      </p:pic>
      <p:sp>
        <p:nvSpPr>
          <p:cNvPr id="2" name="Content Placeholder 2">
            <a:extLst>
              <a:ext uri="{FF2B5EF4-FFF2-40B4-BE49-F238E27FC236}">
                <a16:creationId xmlns:a16="http://schemas.microsoft.com/office/drawing/2014/main" id="{C1F44637-45A1-C95B-BDF3-042E5248EF69}"/>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
        <p:nvSpPr>
          <p:cNvPr id="3" name="TextBox 2">
            <a:extLst>
              <a:ext uri="{FF2B5EF4-FFF2-40B4-BE49-F238E27FC236}">
                <a16:creationId xmlns:a16="http://schemas.microsoft.com/office/drawing/2014/main" id="{8B3BC147-9D56-4C5C-124E-5572F6EAEC74}"/>
              </a:ext>
            </a:extLst>
          </p:cNvPr>
          <p:cNvSpPr txBox="1"/>
          <p:nvPr/>
        </p:nvSpPr>
        <p:spPr>
          <a:xfrm>
            <a:off x="1107511" y="6439613"/>
            <a:ext cx="698386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GAW Report No 293 (</a:t>
            </a:r>
            <a:r>
              <a:rPr lang="en-US" dirty="0">
                <a:solidFill>
                  <a:srgbClr val="0F172A"/>
                </a:solidFill>
                <a:effectLst/>
                <a:highlight>
                  <a:srgbClr val="FFFFFF"/>
                </a:highlight>
                <a:latin typeface="Arial" panose="020B0604020202020204" pitchFamily="34" charset="0"/>
                <a:cs typeface="Arial" panose="020B0604020202020204" pitchFamily="34" charset="0"/>
                <a:hlinkClick r:id="rId3"/>
              </a:rPr>
              <a:t>https://library.wmo.int/idurl/4/68924</a:t>
            </a:r>
            <a:r>
              <a:rPr lang="en-US" dirty="0">
                <a:solidFill>
                  <a:srgbClr val="0F172A"/>
                </a:solidFill>
                <a:effectLst/>
                <a:highlight>
                  <a:srgbClr val="FFFFFF"/>
                </a:highligh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355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0B7081-01BE-F9A2-E58C-61EC858BBCA1}"/>
              </a:ext>
            </a:extLst>
          </p:cNvPr>
          <p:cNvSpPr>
            <a:spLocks noGrp="1"/>
          </p:cNvSpPr>
          <p:nvPr>
            <p:ph idx="13"/>
          </p:nvPr>
        </p:nvSpPr>
        <p:spPr>
          <a:xfrm>
            <a:off x="386103" y="1045007"/>
            <a:ext cx="7683794" cy="5089979"/>
          </a:xfrm>
        </p:spPr>
        <p:txBody>
          <a:bodyPr>
            <a:noAutofit/>
          </a:bodyPr>
          <a:lstStyle/>
          <a:p>
            <a:pPr marL="0" indent="0" algn="just">
              <a:lnSpc>
                <a:spcPct val="100000"/>
              </a:lnSpc>
              <a:buClr>
                <a:schemeClr val="dk1"/>
              </a:buClr>
              <a:buSzPts val="2000"/>
              <a:buNone/>
            </a:pPr>
            <a:r>
              <a:rPr lang="en-GB" sz="2200" b="1" dirty="0">
                <a:solidFill>
                  <a:srgbClr val="FF0000"/>
                </a:solidFill>
              </a:rPr>
              <a:t>Some examples of the potential role of sensors:</a:t>
            </a:r>
          </a:p>
          <a:p>
            <a:pPr algn="just">
              <a:lnSpc>
                <a:spcPct val="100000"/>
              </a:lnSpc>
              <a:buClr>
                <a:schemeClr val="dk1"/>
              </a:buClr>
              <a:buSzPts val="2000"/>
            </a:pPr>
            <a:r>
              <a:rPr lang="en-GB" sz="2000" b="1" dirty="0">
                <a:solidFill>
                  <a:schemeClr val="tx1"/>
                </a:solidFill>
              </a:rPr>
              <a:t>Deterministic models</a:t>
            </a:r>
            <a:r>
              <a:rPr lang="en-GB" sz="2000" dirty="0">
                <a:solidFill>
                  <a:schemeClr val="tx1"/>
                </a:solidFill>
              </a:rPr>
              <a:t>: </a:t>
            </a:r>
          </a:p>
          <a:p>
            <a:pPr lvl="1" algn="just">
              <a:lnSpc>
                <a:spcPct val="100000"/>
              </a:lnSpc>
              <a:buClr>
                <a:schemeClr val="dk1"/>
              </a:buClr>
              <a:buSzPts val="2000"/>
            </a:pPr>
            <a:r>
              <a:rPr lang="en-GB" sz="2000" dirty="0">
                <a:solidFill>
                  <a:schemeClr val="tx1"/>
                </a:solidFill>
              </a:rPr>
              <a:t>Adjust local emissions not well represented in inventories.</a:t>
            </a:r>
          </a:p>
          <a:p>
            <a:pPr algn="just">
              <a:lnSpc>
                <a:spcPct val="100000"/>
              </a:lnSpc>
              <a:buClr>
                <a:schemeClr val="dk1"/>
              </a:buClr>
              <a:buSzPts val="2000"/>
            </a:pPr>
            <a:r>
              <a:rPr lang="en-GB" sz="2000" b="1" dirty="0">
                <a:solidFill>
                  <a:schemeClr val="tx1"/>
                </a:solidFill>
              </a:rPr>
              <a:t>Statistical models</a:t>
            </a:r>
            <a:r>
              <a:rPr lang="en-GB" sz="2000" dirty="0">
                <a:solidFill>
                  <a:schemeClr val="tx1"/>
                </a:solidFill>
              </a:rPr>
              <a:t>:</a:t>
            </a:r>
          </a:p>
          <a:p>
            <a:pPr lvl="1" algn="just">
              <a:lnSpc>
                <a:spcPct val="100000"/>
              </a:lnSpc>
              <a:buClr>
                <a:schemeClr val="dk1"/>
              </a:buClr>
              <a:buSzPts val="2000"/>
            </a:pPr>
            <a:r>
              <a:rPr lang="en-GB" sz="2000" dirty="0">
                <a:solidFill>
                  <a:schemeClr val="tx1"/>
                </a:solidFill>
              </a:rPr>
              <a:t>enhances model training (sensor can capture local patterns and continuous high-res time-series).</a:t>
            </a:r>
          </a:p>
          <a:p>
            <a:pPr algn="just">
              <a:lnSpc>
                <a:spcPct val="100000"/>
              </a:lnSpc>
              <a:buClr>
                <a:schemeClr val="dk1"/>
              </a:buClr>
              <a:buSzPts val="2000"/>
            </a:pPr>
            <a:r>
              <a:rPr lang="en-GB" sz="2000" b="1" dirty="0">
                <a:solidFill>
                  <a:schemeClr val="tx1"/>
                </a:solidFill>
              </a:rPr>
              <a:t>Complementary techniques</a:t>
            </a:r>
            <a:r>
              <a:rPr lang="en-GB" sz="2000" dirty="0">
                <a:solidFill>
                  <a:schemeClr val="tx1"/>
                </a:solidFill>
              </a:rPr>
              <a:t>:</a:t>
            </a:r>
          </a:p>
          <a:p>
            <a:pPr lvl="1" algn="just">
              <a:lnSpc>
                <a:spcPct val="100000"/>
              </a:lnSpc>
              <a:buClr>
                <a:schemeClr val="dk1"/>
              </a:buClr>
              <a:buSzPts val="2000"/>
            </a:pPr>
            <a:r>
              <a:rPr lang="en-GB" sz="2000" dirty="0">
                <a:solidFill>
                  <a:schemeClr val="tx1"/>
                </a:solidFill>
              </a:rPr>
              <a:t>In </a:t>
            </a:r>
            <a:r>
              <a:rPr lang="en-GB" sz="2000" u="sng" dirty="0">
                <a:solidFill>
                  <a:schemeClr val="tx1"/>
                </a:solidFill>
              </a:rPr>
              <a:t>Data Fusion</a:t>
            </a:r>
            <a:r>
              <a:rPr lang="en-GB" sz="2000" dirty="0">
                <a:solidFill>
                  <a:schemeClr val="tx1"/>
                </a:solidFill>
              </a:rPr>
              <a:t>, sensors improve the accuracy of fused data products by complementing other sources (satellite, ground stations, land cover, models, etc.).</a:t>
            </a:r>
          </a:p>
          <a:p>
            <a:pPr lvl="1" algn="just">
              <a:lnSpc>
                <a:spcPct val="100000"/>
              </a:lnSpc>
              <a:buClr>
                <a:schemeClr val="dk1"/>
              </a:buClr>
              <a:buSzPts val="2000"/>
            </a:pPr>
            <a:r>
              <a:rPr lang="en-GB" sz="2000" dirty="0">
                <a:solidFill>
                  <a:schemeClr val="tx1"/>
                </a:solidFill>
              </a:rPr>
              <a:t>In </a:t>
            </a:r>
            <a:r>
              <a:rPr lang="en-GB" sz="2000" u="sng" dirty="0">
                <a:solidFill>
                  <a:schemeClr val="tx1"/>
                </a:solidFill>
              </a:rPr>
              <a:t>Data Assimilation</a:t>
            </a:r>
            <a:r>
              <a:rPr lang="en-GB" sz="2000" dirty="0">
                <a:solidFill>
                  <a:schemeClr val="tx1"/>
                </a:solidFill>
              </a:rPr>
              <a:t>, sensors provide real-time data to correct model predictions, especially for localized events.</a:t>
            </a:r>
          </a:p>
        </p:txBody>
      </p:sp>
      <p:sp>
        <p:nvSpPr>
          <p:cNvPr id="2" name="Content Placeholder 3">
            <a:extLst>
              <a:ext uri="{FF2B5EF4-FFF2-40B4-BE49-F238E27FC236}">
                <a16:creationId xmlns:a16="http://schemas.microsoft.com/office/drawing/2014/main" id="{3DE1AEE0-3453-C053-3BE0-2D8F0DE75357}"/>
              </a:ext>
            </a:extLst>
          </p:cNvPr>
          <p:cNvSpPr txBox="1">
            <a:spLocks/>
          </p:cNvSpPr>
          <p:nvPr/>
        </p:nvSpPr>
        <p:spPr>
          <a:xfrm>
            <a:off x="2895600" y="5690719"/>
            <a:ext cx="6400800" cy="1052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dk1"/>
              </a:buClr>
              <a:buSzPts val="2000"/>
              <a:buFont typeface="Arial" panose="020B0604020202020204" pitchFamily="34" charset="0"/>
              <a:buNone/>
            </a:pPr>
            <a:r>
              <a:rPr lang="en-GB" sz="2400" dirty="0">
                <a:solidFill>
                  <a:srgbClr val="FF6600"/>
                </a:solidFill>
              </a:rPr>
              <a:t>*in all cases sensors can potentially improve</a:t>
            </a:r>
          </a:p>
          <a:p>
            <a:pPr marL="0" indent="0" algn="ctr">
              <a:lnSpc>
                <a:spcPct val="100000"/>
              </a:lnSpc>
              <a:buClr>
                <a:schemeClr val="dk1"/>
              </a:buClr>
              <a:buSzPts val="2000"/>
              <a:buFont typeface="Arial" panose="020B0604020202020204" pitchFamily="34" charset="0"/>
              <a:buNone/>
            </a:pPr>
            <a:r>
              <a:rPr lang="en-GB" sz="2400" dirty="0">
                <a:solidFill>
                  <a:srgbClr val="FF6600"/>
                </a:solidFill>
              </a:rPr>
              <a:t> </a:t>
            </a:r>
            <a:r>
              <a:rPr lang="en-GB" sz="2400" b="1" u="sng" dirty="0">
                <a:solidFill>
                  <a:srgbClr val="FF6600"/>
                </a:solidFill>
              </a:rPr>
              <a:t>spatial and temporal resolution </a:t>
            </a:r>
            <a:r>
              <a:rPr lang="en-GB" sz="3000" b="1" u="sng" dirty="0">
                <a:solidFill>
                  <a:srgbClr val="FF6699"/>
                </a:solidFill>
              </a:rPr>
              <a:t>validation</a:t>
            </a:r>
          </a:p>
        </p:txBody>
      </p:sp>
      <p:pic>
        <p:nvPicPr>
          <p:cNvPr id="6" name="Picture 5">
            <a:extLst>
              <a:ext uri="{FF2B5EF4-FFF2-40B4-BE49-F238E27FC236}">
                <a16:creationId xmlns:a16="http://schemas.microsoft.com/office/drawing/2014/main" id="{1E073C3C-D20B-018D-8098-776B976022CF}"/>
              </a:ext>
            </a:extLst>
          </p:cNvPr>
          <p:cNvPicPr>
            <a:picLocks noChangeAspect="1"/>
          </p:cNvPicPr>
          <p:nvPr/>
        </p:nvPicPr>
        <p:blipFill>
          <a:blip r:embed="rId2"/>
          <a:stretch>
            <a:fillRect/>
          </a:stretch>
        </p:blipFill>
        <p:spPr>
          <a:xfrm>
            <a:off x="7938509" y="982328"/>
            <a:ext cx="4210958" cy="3927623"/>
          </a:xfrm>
          <a:prstGeom prst="rect">
            <a:avLst/>
          </a:prstGeom>
        </p:spPr>
      </p:pic>
      <p:sp>
        <p:nvSpPr>
          <p:cNvPr id="7" name="TextBox 6">
            <a:extLst>
              <a:ext uri="{FF2B5EF4-FFF2-40B4-BE49-F238E27FC236}">
                <a16:creationId xmlns:a16="http://schemas.microsoft.com/office/drawing/2014/main" id="{B6B7C809-0E4D-C5A6-6684-D5DA3E6570F6}"/>
              </a:ext>
            </a:extLst>
          </p:cNvPr>
          <p:cNvSpPr txBox="1"/>
          <p:nvPr/>
        </p:nvSpPr>
        <p:spPr>
          <a:xfrm>
            <a:off x="10609090" y="4515505"/>
            <a:ext cx="1705183" cy="523220"/>
          </a:xfrm>
          <a:prstGeom prst="rect">
            <a:avLst/>
          </a:prstGeom>
          <a:noFill/>
        </p:spPr>
        <p:txBody>
          <a:bodyPr wrap="square">
            <a:spAutoFit/>
          </a:bodyPr>
          <a:lstStyle/>
          <a:p>
            <a:r>
              <a:rPr lang="en-GB" sz="1400" dirty="0" err="1"/>
              <a:t>Malings</a:t>
            </a:r>
            <a:r>
              <a:rPr lang="en-GB" sz="1400" dirty="0"/>
              <a:t> et al., 2024</a:t>
            </a:r>
          </a:p>
          <a:p>
            <a:r>
              <a:rPr lang="en-GB" sz="1400" dirty="0"/>
              <a:t>(ppt presentation)</a:t>
            </a:r>
          </a:p>
        </p:txBody>
      </p:sp>
      <p:sp>
        <p:nvSpPr>
          <p:cNvPr id="3" name="Content Placeholder 2">
            <a:extLst>
              <a:ext uri="{FF2B5EF4-FFF2-40B4-BE49-F238E27FC236}">
                <a16:creationId xmlns:a16="http://schemas.microsoft.com/office/drawing/2014/main" id="{57AF3F34-9554-57A5-847D-4ED49D4E3CE7}"/>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Tree>
    <p:extLst>
      <p:ext uri="{BB962C8B-B14F-4D97-AF65-F5344CB8AC3E}">
        <p14:creationId xmlns:p14="http://schemas.microsoft.com/office/powerpoint/2010/main" val="2935064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675AB1-70D8-8BE6-1664-81B5A1B5E5D5}"/>
              </a:ext>
            </a:extLst>
          </p:cNvPr>
          <p:cNvSpPr>
            <a:spLocks noGrp="1"/>
          </p:cNvSpPr>
          <p:nvPr>
            <p:ph type="sldNum" sz="quarter" idx="12"/>
          </p:nvPr>
        </p:nvSpPr>
        <p:spPr/>
        <p:txBody>
          <a:bodyPr/>
          <a:lstStyle/>
          <a:p>
            <a:fld id="{9FA39898-6C40-4BC9-B585-532D834085D1}" type="slidenum">
              <a:rPr lang="en-US" smtClean="0"/>
              <a:t>34</a:t>
            </a:fld>
            <a:endParaRPr lang="en-US"/>
          </a:p>
        </p:txBody>
      </p:sp>
      <p:pic>
        <p:nvPicPr>
          <p:cNvPr id="6" name="Picture 5" descr="Diagram&#10;&#10;Description automatically generated">
            <a:extLst>
              <a:ext uri="{FF2B5EF4-FFF2-40B4-BE49-F238E27FC236}">
                <a16:creationId xmlns:a16="http://schemas.microsoft.com/office/drawing/2014/main" id="{59348235-98C7-DE3F-64A8-F4DB3F698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912" y="1301661"/>
            <a:ext cx="7496175" cy="4819650"/>
          </a:xfrm>
          <a:prstGeom prst="rect">
            <a:avLst/>
          </a:prstGeom>
        </p:spPr>
      </p:pic>
      <p:sp>
        <p:nvSpPr>
          <p:cNvPr id="11" name="TextBox 10">
            <a:extLst>
              <a:ext uri="{FF2B5EF4-FFF2-40B4-BE49-F238E27FC236}">
                <a16:creationId xmlns:a16="http://schemas.microsoft.com/office/drawing/2014/main" id="{2DA9BB74-69B0-D8A3-BAFF-CC00ED493558}"/>
              </a:ext>
            </a:extLst>
          </p:cNvPr>
          <p:cNvSpPr txBox="1"/>
          <p:nvPr/>
        </p:nvSpPr>
        <p:spPr>
          <a:xfrm>
            <a:off x="2781299" y="734371"/>
            <a:ext cx="6362700" cy="646331"/>
          </a:xfrm>
          <a:prstGeom prst="rect">
            <a:avLst/>
          </a:prstGeom>
          <a:noFill/>
        </p:spPr>
        <p:txBody>
          <a:bodyPr wrap="square">
            <a:spAutoFit/>
          </a:bodyPr>
          <a:lstStyle/>
          <a:p>
            <a:r>
              <a:rPr lang="en-GB" dirty="0"/>
              <a:t>48 hour predictions of air quality (NO2) Central London and a running route that changes shape to minimise air pollution.</a:t>
            </a:r>
          </a:p>
        </p:txBody>
      </p:sp>
      <p:sp>
        <p:nvSpPr>
          <p:cNvPr id="3" name="Content Placeholder 2">
            <a:extLst>
              <a:ext uri="{FF2B5EF4-FFF2-40B4-BE49-F238E27FC236}">
                <a16:creationId xmlns:a16="http://schemas.microsoft.com/office/drawing/2014/main" id="{0B56A927-5A11-2252-6984-A0EC5C23C378}"/>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
        <p:nvSpPr>
          <p:cNvPr id="4" name="TextBox 3">
            <a:extLst>
              <a:ext uri="{FF2B5EF4-FFF2-40B4-BE49-F238E27FC236}">
                <a16:creationId xmlns:a16="http://schemas.microsoft.com/office/drawing/2014/main" id="{E9FB08AD-C4FD-F0FC-F039-DE151627A531}"/>
              </a:ext>
            </a:extLst>
          </p:cNvPr>
          <p:cNvSpPr txBox="1"/>
          <p:nvPr/>
        </p:nvSpPr>
        <p:spPr>
          <a:xfrm>
            <a:off x="2993409" y="6141735"/>
            <a:ext cx="7365241" cy="646331"/>
          </a:xfrm>
          <a:prstGeom prst="rect">
            <a:avLst/>
          </a:prstGeom>
          <a:noFill/>
        </p:spPr>
        <p:txBody>
          <a:bodyPr wrap="square">
            <a:spAutoFit/>
          </a:bodyPr>
          <a:lstStyle/>
          <a:p>
            <a:r>
              <a:rPr lang="en-GB" dirty="0"/>
              <a:t>The Alan Turing Institute (</a:t>
            </a:r>
            <a:r>
              <a:rPr lang="en-GB" dirty="0">
                <a:hlinkClick r:id="rId3"/>
              </a:rPr>
              <a:t>https://www.turing.ac.uk/research/research-projects/london-air-quality</a:t>
            </a:r>
            <a:r>
              <a:rPr lang="en-GB" dirty="0"/>
              <a:t>)</a:t>
            </a:r>
          </a:p>
        </p:txBody>
      </p:sp>
    </p:spTree>
    <p:extLst>
      <p:ext uri="{BB962C8B-B14F-4D97-AF65-F5344CB8AC3E}">
        <p14:creationId xmlns:p14="http://schemas.microsoft.com/office/powerpoint/2010/main" val="69263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0B7081-01BE-F9A2-E58C-61EC858BBCA1}"/>
              </a:ext>
            </a:extLst>
          </p:cNvPr>
          <p:cNvSpPr>
            <a:spLocks noGrp="1"/>
          </p:cNvSpPr>
          <p:nvPr>
            <p:ph idx="13"/>
          </p:nvPr>
        </p:nvSpPr>
        <p:spPr>
          <a:xfrm>
            <a:off x="567071" y="651602"/>
            <a:ext cx="11266967" cy="6206398"/>
          </a:xfrm>
        </p:spPr>
        <p:txBody>
          <a:bodyPr>
            <a:noAutofit/>
          </a:bodyPr>
          <a:lstStyle/>
          <a:p>
            <a:pPr marL="0" indent="0" algn="just">
              <a:lnSpc>
                <a:spcPct val="100000"/>
              </a:lnSpc>
              <a:buClr>
                <a:schemeClr val="dk1"/>
              </a:buClr>
              <a:buSzPts val="2000"/>
              <a:buNone/>
            </a:pPr>
            <a:r>
              <a:rPr lang="en-GB" sz="2200" b="1" dirty="0">
                <a:solidFill>
                  <a:srgbClr val="FF6600"/>
                </a:solidFill>
              </a:rPr>
              <a:t>Considerations/recommendations:</a:t>
            </a:r>
          </a:p>
          <a:p>
            <a:pPr algn="just">
              <a:lnSpc>
                <a:spcPct val="100000"/>
              </a:lnSpc>
              <a:buClr>
                <a:schemeClr val="dk1"/>
              </a:buClr>
              <a:buSzPts val="2000"/>
            </a:pPr>
            <a:r>
              <a:rPr lang="en-GB" sz="2000" dirty="0">
                <a:solidFill>
                  <a:schemeClr val="tx1"/>
                </a:solidFill>
              </a:rPr>
              <a:t>Ensure </a:t>
            </a:r>
            <a:r>
              <a:rPr lang="en-GB" sz="2000" b="1" dirty="0">
                <a:solidFill>
                  <a:schemeClr val="tx1"/>
                </a:solidFill>
              </a:rPr>
              <a:t>proper calibration </a:t>
            </a:r>
            <a:r>
              <a:rPr lang="en-GB" sz="2000" dirty="0">
                <a:solidFill>
                  <a:schemeClr val="tx1"/>
                </a:solidFill>
              </a:rPr>
              <a:t>(and recalibration!) of sensors to avoid introducing biases to your model (noise in sensor’s data is unavoidable!).</a:t>
            </a:r>
          </a:p>
          <a:p>
            <a:pPr algn="just">
              <a:lnSpc>
                <a:spcPct val="100000"/>
              </a:lnSpc>
              <a:buClr>
                <a:schemeClr val="dk1"/>
              </a:buClr>
              <a:buSzPts val="2000"/>
            </a:pPr>
            <a:r>
              <a:rPr lang="en-GB" sz="2000" dirty="0">
                <a:solidFill>
                  <a:schemeClr val="tx1"/>
                </a:solidFill>
              </a:rPr>
              <a:t>Take into account the </a:t>
            </a:r>
            <a:r>
              <a:rPr lang="en-GB" sz="2000" b="1" dirty="0">
                <a:solidFill>
                  <a:schemeClr val="tx1"/>
                </a:solidFill>
              </a:rPr>
              <a:t>local environment </a:t>
            </a:r>
            <a:r>
              <a:rPr lang="en-GB" sz="2000" dirty="0">
                <a:solidFill>
                  <a:schemeClr val="tx1"/>
                </a:solidFill>
              </a:rPr>
              <a:t>(urban vs. rural, topography, met…) as sensors might respond differently to varying pollution sources/microclimates.</a:t>
            </a:r>
          </a:p>
          <a:p>
            <a:pPr algn="just">
              <a:lnSpc>
                <a:spcPct val="100000"/>
              </a:lnSpc>
              <a:buClr>
                <a:schemeClr val="dk1"/>
              </a:buClr>
              <a:buSzPts val="2000"/>
            </a:pPr>
            <a:r>
              <a:rPr lang="en-GB" sz="2000" dirty="0">
                <a:solidFill>
                  <a:schemeClr val="tx1"/>
                </a:solidFill>
              </a:rPr>
              <a:t>Perform </a:t>
            </a:r>
            <a:r>
              <a:rPr lang="en-GB" sz="2000" b="1" dirty="0">
                <a:solidFill>
                  <a:schemeClr val="tx1"/>
                </a:solidFill>
              </a:rPr>
              <a:t>regular maintenance</a:t>
            </a:r>
            <a:r>
              <a:rPr lang="en-GB" sz="2000" dirty="0">
                <a:solidFill>
                  <a:schemeClr val="tx1"/>
                </a:solidFill>
              </a:rPr>
              <a:t>, especially in varying environmental conditions (e.g., temp, humidity, rain, snow, dust…) that can impact sensor performance.</a:t>
            </a:r>
          </a:p>
          <a:p>
            <a:pPr algn="just">
              <a:lnSpc>
                <a:spcPct val="100000"/>
              </a:lnSpc>
              <a:buClr>
                <a:schemeClr val="dk1"/>
              </a:buClr>
              <a:buSzPts val="2000"/>
            </a:pPr>
            <a:r>
              <a:rPr lang="en-GB" sz="2000" dirty="0">
                <a:solidFill>
                  <a:schemeClr val="tx1"/>
                </a:solidFill>
              </a:rPr>
              <a:t>Implement robust </a:t>
            </a:r>
            <a:r>
              <a:rPr lang="en-GB" sz="2000" b="1" dirty="0">
                <a:solidFill>
                  <a:schemeClr val="tx1"/>
                </a:solidFill>
              </a:rPr>
              <a:t>QA/QC </a:t>
            </a:r>
            <a:r>
              <a:rPr lang="en-GB" sz="2000" dirty="0">
                <a:solidFill>
                  <a:schemeClr val="tx1"/>
                </a:solidFill>
              </a:rPr>
              <a:t>procedures to filter out outliers or faulty data.</a:t>
            </a:r>
          </a:p>
          <a:p>
            <a:pPr algn="just">
              <a:lnSpc>
                <a:spcPct val="100000"/>
              </a:lnSpc>
              <a:buClr>
                <a:schemeClr val="dk1"/>
              </a:buClr>
              <a:buSzPts val="2000"/>
            </a:pPr>
            <a:r>
              <a:rPr lang="en-GB" sz="2000" dirty="0">
                <a:solidFill>
                  <a:schemeClr val="tx1"/>
                </a:solidFill>
              </a:rPr>
              <a:t>Sensors placed near pollution sources (e.g., traffic, industry) should be carefully validated for </a:t>
            </a:r>
            <a:r>
              <a:rPr lang="en-GB" sz="2000" b="1" dirty="0">
                <a:solidFill>
                  <a:schemeClr val="tx1"/>
                </a:solidFill>
              </a:rPr>
              <a:t>proximity effects</a:t>
            </a:r>
            <a:r>
              <a:rPr lang="en-GB" sz="2000" dirty="0">
                <a:solidFill>
                  <a:schemeClr val="tx1"/>
                </a:solidFill>
              </a:rPr>
              <a:t>. Many sensors publicly available are actually deployed indoors!!!</a:t>
            </a:r>
          </a:p>
          <a:p>
            <a:pPr algn="just">
              <a:lnSpc>
                <a:spcPct val="100000"/>
              </a:lnSpc>
              <a:buClr>
                <a:schemeClr val="dk1"/>
              </a:buClr>
              <a:buSzPts val="2000"/>
            </a:pPr>
            <a:r>
              <a:rPr lang="en-GB" sz="2000" dirty="0">
                <a:solidFill>
                  <a:schemeClr val="tx1"/>
                </a:solidFill>
              </a:rPr>
              <a:t>Best practices involve model outputs </a:t>
            </a:r>
            <a:r>
              <a:rPr lang="en-GB" sz="2000" b="1" dirty="0">
                <a:solidFill>
                  <a:schemeClr val="tx1"/>
                </a:solidFill>
              </a:rPr>
              <a:t>cross-validation methods </a:t>
            </a:r>
            <a:r>
              <a:rPr lang="en-GB" sz="2000" dirty="0">
                <a:solidFill>
                  <a:schemeClr val="tx1"/>
                </a:solidFill>
              </a:rPr>
              <a:t>(for both RGMs and sensors). If you use a set of sensors as input to your model, don’t use it again for validation!</a:t>
            </a:r>
          </a:p>
          <a:p>
            <a:pPr algn="just">
              <a:lnSpc>
                <a:spcPct val="100000"/>
              </a:lnSpc>
              <a:buClr>
                <a:schemeClr val="dk1"/>
              </a:buClr>
              <a:buSzPts val="2000"/>
            </a:pPr>
            <a:r>
              <a:rPr lang="en-GB" sz="2000" dirty="0">
                <a:solidFill>
                  <a:schemeClr val="tx1"/>
                </a:solidFill>
              </a:rPr>
              <a:t>Conduct </a:t>
            </a:r>
            <a:r>
              <a:rPr lang="en-GB" sz="2000" b="1" dirty="0">
                <a:solidFill>
                  <a:schemeClr val="tx1"/>
                </a:solidFill>
              </a:rPr>
              <a:t>sensitivity analyses </a:t>
            </a:r>
            <a:r>
              <a:rPr lang="en-GB" sz="2000" dirty="0">
                <a:solidFill>
                  <a:schemeClr val="tx1"/>
                </a:solidFill>
              </a:rPr>
              <a:t>to assess how much sensor accuracy impacts model performance.</a:t>
            </a:r>
          </a:p>
        </p:txBody>
      </p:sp>
      <p:sp>
        <p:nvSpPr>
          <p:cNvPr id="3" name="Content Placeholder 3">
            <a:extLst>
              <a:ext uri="{FF2B5EF4-FFF2-40B4-BE49-F238E27FC236}">
                <a16:creationId xmlns:a16="http://schemas.microsoft.com/office/drawing/2014/main" id="{15918075-18DF-D463-60F8-5F7D8DC3A7BD}"/>
              </a:ext>
            </a:extLst>
          </p:cNvPr>
          <p:cNvSpPr txBox="1">
            <a:spLocks/>
          </p:cNvSpPr>
          <p:nvPr/>
        </p:nvSpPr>
        <p:spPr>
          <a:xfrm>
            <a:off x="567070" y="5780067"/>
            <a:ext cx="11266968" cy="1052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chemeClr val="dk1"/>
              </a:buClr>
              <a:buSzPts val="2000"/>
              <a:buFont typeface="Arial" panose="020B0604020202020204" pitchFamily="34" charset="0"/>
              <a:buNone/>
            </a:pPr>
            <a:r>
              <a:rPr lang="en-GB" sz="2200" dirty="0">
                <a:solidFill>
                  <a:srgbClr val="FF6699"/>
                </a:solidFill>
              </a:rPr>
              <a:t>If you are only using the data, ensure to carefully review all available information and metadata provided by the data source. If the origin or quality of the data is uncertain, it may be better to avoid using it!</a:t>
            </a:r>
            <a:endParaRPr lang="en-GB" sz="2200" b="1" u="sng" dirty="0">
              <a:solidFill>
                <a:srgbClr val="FF6699"/>
              </a:solidFill>
            </a:endParaRPr>
          </a:p>
        </p:txBody>
      </p:sp>
      <p:sp>
        <p:nvSpPr>
          <p:cNvPr id="2" name="Content Placeholder 2">
            <a:extLst>
              <a:ext uri="{FF2B5EF4-FFF2-40B4-BE49-F238E27FC236}">
                <a16:creationId xmlns:a16="http://schemas.microsoft.com/office/drawing/2014/main" id="{3D70AB29-A01B-3CAE-BABB-D8F91593378F}"/>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Tree>
    <p:extLst>
      <p:ext uri="{BB962C8B-B14F-4D97-AF65-F5344CB8AC3E}">
        <p14:creationId xmlns:p14="http://schemas.microsoft.com/office/powerpoint/2010/main" val="3784376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BC58388-AE9D-24DC-067E-AB9FA3408E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330" r="49666"/>
          <a:stretch/>
        </p:blipFill>
        <p:spPr bwMode="auto">
          <a:xfrm>
            <a:off x="7818948" y="3837904"/>
            <a:ext cx="4373052" cy="2837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2D64928-12B2-D6FC-9352-A8823199D7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34" b="50330"/>
          <a:stretch/>
        </p:blipFill>
        <p:spPr bwMode="auto">
          <a:xfrm>
            <a:off x="3947232" y="2419395"/>
            <a:ext cx="4730822" cy="3110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61B083-AF47-AFE0-4BF5-358A49339196}"/>
              </a:ext>
            </a:extLst>
          </p:cNvPr>
          <p:cNvSpPr txBox="1"/>
          <p:nvPr/>
        </p:nvSpPr>
        <p:spPr>
          <a:xfrm>
            <a:off x="515155" y="5530286"/>
            <a:ext cx="4481848" cy="584775"/>
          </a:xfrm>
          <a:prstGeom prst="rect">
            <a:avLst/>
          </a:prstGeom>
          <a:noFill/>
        </p:spPr>
        <p:txBody>
          <a:bodyPr wrap="square">
            <a:spAutoFit/>
          </a:bodyPr>
          <a:lstStyle/>
          <a:p>
            <a:r>
              <a:rPr lang="en-GB" sz="1600" dirty="0" err="1"/>
              <a:t>Schneider,et</a:t>
            </a:r>
            <a:r>
              <a:rPr lang="en-GB" sz="1600" dirty="0"/>
              <a:t> al., 2017 </a:t>
            </a:r>
          </a:p>
          <a:p>
            <a:r>
              <a:rPr lang="en-GB" sz="1600" dirty="0"/>
              <a:t>(</a:t>
            </a:r>
            <a:r>
              <a:rPr lang="en-GB" sz="1600" dirty="0">
                <a:hlinkClick r:id="rId3"/>
              </a:rPr>
              <a:t>https://doi.org/10.1016/j.envint.2017.05.005</a:t>
            </a:r>
            <a:r>
              <a:rPr lang="en-GB" sz="1600" dirty="0"/>
              <a:t>)</a:t>
            </a:r>
          </a:p>
        </p:txBody>
      </p:sp>
      <p:pic>
        <p:nvPicPr>
          <p:cNvPr id="7170" name="Picture 2">
            <a:extLst>
              <a:ext uri="{FF2B5EF4-FFF2-40B4-BE49-F238E27FC236}">
                <a16:creationId xmlns:a16="http://schemas.microsoft.com/office/drawing/2014/main" id="{6B13548D-4D96-4C89-A65A-479481B670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330"/>
          <a:stretch/>
        </p:blipFill>
        <p:spPr bwMode="auto">
          <a:xfrm>
            <a:off x="108089" y="705501"/>
            <a:ext cx="4762606" cy="311089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98B6258-F714-BA43-BDB5-133BBDB24CBF}"/>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Tree>
    <p:extLst>
      <p:ext uri="{BB962C8B-B14F-4D97-AF65-F5344CB8AC3E}">
        <p14:creationId xmlns:p14="http://schemas.microsoft.com/office/powerpoint/2010/main" val="3700882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0B7081-01BE-F9A2-E58C-61EC858BBCA1}"/>
              </a:ext>
            </a:extLst>
          </p:cNvPr>
          <p:cNvSpPr>
            <a:spLocks noGrp="1"/>
          </p:cNvSpPr>
          <p:nvPr>
            <p:ph idx="13"/>
          </p:nvPr>
        </p:nvSpPr>
        <p:spPr>
          <a:xfrm>
            <a:off x="563527" y="1045007"/>
            <a:ext cx="11419366" cy="5328497"/>
          </a:xfrm>
        </p:spPr>
        <p:txBody>
          <a:bodyPr>
            <a:normAutofit fontScale="85000" lnSpcReduction="10000"/>
          </a:bodyPr>
          <a:lstStyle/>
          <a:p>
            <a:pPr algn="just">
              <a:lnSpc>
                <a:spcPct val="120000"/>
              </a:lnSpc>
              <a:buClr>
                <a:schemeClr val="dk1"/>
              </a:buClr>
              <a:buSzPts val="2000"/>
            </a:pPr>
            <a:r>
              <a:rPr lang="en-GB" sz="2000" dirty="0">
                <a:solidFill>
                  <a:schemeClr val="tx1"/>
                </a:solidFill>
              </a:rPr>
              <a:t>In Oslo, Norway, a study (</a:t>
            </a:r>
            <a:r>
              <a:rPr lang="en-US" sz="2000" dirty="0">
                <a:solidFill>
                  <a:schemeClr val="tx1"/>
                </a:solidFill>
                <a:hlinkClick r:id="rId2"/>
              </a:rPr>
              <a:t>Schneider et al., 2017</a:t>
            </a:r>
            <a:r>
              <a:rPr lang="en-US" sz="2000" dirty="0">
                <a:solidFill>
                  <a:schemeClr val="tx1"/>
                </a:solidFill>
              </a:rPr>
              <a:t>; </a:t>
            </a:r>
            <a:r>
              <a:rPr lang="en-US" sz="2000" dirty="0">
                <a:solidFill>
                  <a:schemeClr val="tx1"/>
                </a:solidFill>
                <a:hlinkClick r:id="rId3"/>
              </a:rPr>
              <a:t>Castell et al., 2017</a:t>
            </a:r>
            <a:r>
              <a:rPr lang="en-US" sz="2000" dirty="0">
                <a:solidFill>
                  <a:schemeClr val="tx1"/>
                </a:solidFill>
              </a:rPr>
              <a:t>) </a:t>
            </a:r>
            <a:r>
              <a:rPr lang="en-GB" sz="2000" dirty="0">
                <a:solidFill>
                  <a:schemeClr val="tx1"/>
                </a:solidFill>
              </a:rPr>
              <a:t>deployed 24 sensor systems (for CO, NO, NO₂, O₃, PM₂₅ and PM₁₀). These sensors were co-located with an RGM for calibration and collected data over six months. The sensor data was combined with a 3D dispersion model (EPISODE) for urban and regional air quality forecasting. By applying Data Fusion (sensor data + model outputs), they predicted spatial and temporal pollution trends.</a:t>
            </a:r>
            <a:endParaRPr lang="en-US" sz="2000" dirty="0">
              <a:solidFill>
                <a:schemeClr val="tx1"/>
              </a:solidFill>
            </a:endParaRPr>
          </a:p>
          <a:p>
            <a:pPr algn="just">
              <a:lnSpc>
                <a:spcPct val="120000"/>
              </a:lnSpc>
              <a:buClr>
                <a:schemeClr val="dk1"/>
              </a:buClr>
              <a:buSzPts val="2000"/>
            </a:pPr>
            <a:r>
              <a:rPr lang="en-GB" sz="2000" dirty="0">
                <a:solidFill>
                  <a:schemeClr val="tx1"/>
                </a:solidFill>
              </a:rPr>
              <a:t>In Tangshan, China, a machine learning model was used to integrate data from LCS, regulatory monitors, and the TROPOMI satellite. This produced a high-resolution (1 km) NO2 forecast, demonstrating that LCS can be combined with satellite data to improve prediction accuracy, especially between satellite overpasses and in capturing fine-scale pollution gradients (</a:t>
            </a:r>
            <a:r>
              <a:rPr lang="en-GB" sz="2000" dirty="0">
                <a:solidFill>
                  <a:schemeClr val="tx1"/>
                </a:solidFill>
                <a:hlinkClick r:id="rId4"/>
              </a:rPr>
              <a:t>Fu et al., 2023</a:t>
            </a:r>
            <a:r>
              <a:rPr lang="en-GB" sz="2000" dirty="0">
                <a:solidFill>
                  <a:schemeClr val="tx1"/>
                </a:solidFill>
              </a:rPr>
              <a:t>).</a:t>
            </a:r>
          </a:p>
          <a:p>
            <a:pPr algn="just">
              <a:lnSpc>
                <a:spcPct val="120000"/>
              </a:lnSpc>
              <a:buClr>
                <a:schemeClr val="dk1"/>
              </a:buClr>
              <a:buSzPts val="2000"/>
            </a:pPr>
            <a:r>
              <a:rPr lang="en-GB" sz="2000" dirty="0">
                <a:solidFill>
                  <a:schemeClr val="tx1"/>
                </a:solidFill>
              </a:rPr>
              <a:t>In Medellin, Colombia, LCS data was assimilated into the LOTOS-EUROS model to improve PM2.5 forecasting. The results showed that integrating LCS data improved air quality forecast performance from one to three days in advance. Interestingly, this approach provided a comparable benefit to using a smaller number of more accurate reference-grade monitors (RGM), indicating the potential of LCS to fill gaps in forecasting networks​ (</a:t>
            </a:r>
            <a:r>
              <a:rPr lang="en-GB" sz="2000" dirty="0">
                <a:solidFill>
                  <a:schemeClr val="tx1"/>
                </a:solidFill>
                <a:hlinkClick r:id="rId5"/>
              </a:rPr>
              <a:t>Restrepo et al., 2021</a:t>
            </a:r>
            <a:r>
              <a:rPr lang="en-GB" sz="2000" dirty="0">
                <a:solidFill>
                  <a:schemeClr val="tx1"/>
                </a:solidFill>
              </a:rPr>
              <a:t>)</a:t>
            </a:r>
          </a:p>
          <a:p>
            <a:pPr algn="just">
              <a:lnSpc>
                <a:spcPct val="120000"/>
              </a:lnSpc>
              <a:buClr>
                <a:schemeClr val="dk1"/>
              </a:buClr>
              <a:buSzPts val="2000"/>
            </a:pPr>
            <a:r>
              <a:rPr lang="en-GB" sz="2000" dirty="0">
                <a:solidFill>
                  <a:schemeClr val="tx1"/>
                </a:solidFill>
              </a:rPr>
              <a:t>The Warning Advisory System (WAS) for airborne dust, deployed in West African countries, used LCS data to validate dust forecasts. The LCS, which measured PM10, PM2.5, and aerosol optical depth (AOD), were critical in a region with limited field measurements. The validation of WAS forecasts across seven countries would have been very challenging without these LCS​ (</a:t>
            </a:r>
            <a:r>
              <a:rPr lang="en-GB" sz="2000" dirty="0" err="1">
                <a:solidFill>
                  <a:schemeClr val="tx1"/>
                </a:solidFill>
                <a:hlinkClick r:id="rId6"/>
              </a:rPr>
              <a:t>Terradellas</a:t>
            </a:r>
            <a:r>
              <a:rPr lang="en-GB" sz="2000" dirty="0">
                <a:solidFill>
                  <a:schemeClr val="tx1"/>
                </a:solidFill>
                <a:hlinkClick r:id="rId6"/>
              </a:rPr>
              <a:t> et al., 2018</a:t>
            </a:r>
            <a:r>
              <a:rPr lang="en-GB" sz="2000" dirty="0">
                <a:solidFill>
                  <a:schemeClr val="tx1"/>
                </a:solidFill>
              </a:rPr>
              <a:t>).</a:t>
            </a:r>
            <a:endParaRPr lang="en-US" sz="2000" dirty="0">
              <a:solidFill>
                <a:schemeClr val="tx1"/>
              </a:solidFill>
            </a:endParaRPr>
          </a:p>
        </p:txBody>
      </p:sp>
      <p:sp>
        <p:nvSpPr>
          <p:cNvPr id="2" name="Content Placeholder 2">
            <a:extLst>
              <a:ext uri="{FF2B5EF4-FFF2-40B4-BE49-F238E27FC236}">
                <a16:creationId xmlns:a16="http://schemas.microsoft.com/office/drawing/2014/main" id="{10061FD4-7BE5-3D3F-5665-DB67E5F6F887}"/>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applications: forecasting</a:t>
            </a:r>
          </a:p>
        </p:txBody>
      </p:sp>
      <p:sp>
        <p:nvSpPr>
          <p:cNvPr id="3" name="TextBox 2">
            <a:extLst>
              <a:ext uri="{FF2B5EF4-FFF2-40B4-BE49-F238E27FC236}">
                <a16:creationId xmlns:a16="http://schemas.microsoft.com/office/drawing/2014/main" id="{7CE91D34-7C44-360B-D2A2-D688ECFD9777}"/>
              </a:ext>
            </a:extLst>
          </p:cNvPr>
          <p:cNvSpPr txBox="1"/>
          <p:nvPr/>
        </p:nvSpPr>
        <p:spPr>
          <a:xfrm>
            <a:off x="1312228" y="6441412"/>
            <a:ext cx="10225813" cy="369332"/>
          </a:xfrm>
          <a:prstGeom prst="rect">
            <a:avLst/>
          </a:prstGeom>
          <a:noFill/>
        </p:spPr>
        <p:txBody>
          <a:bodyPr wrap="none" rtlCol="0">
            <a:spAutoFit/>
          </a:bodyPr>
          <a:lstStyle/>
          <a:p>
            <a:r>
              <a:rPr lang="en-US" dirty="0">
                <a:solidFill>
                  <a:srgbClr val="FF6699"/>
                </a:solidFill>
                <a:latin typeface="Arial" panose="020B0604020202020204" pitchFamily="34" charset="0"/>
                <a:cs typeface="Arial" panose="020B0604020202020204" pitchFamily="34" charset="0"/>
              </a:rPr>
              <a:t>Most of these examples are found in the GAW Report No 293 (</a:t>
            </a:r>
            <a:r>
              <a:rPr lang="en-US" dirty="0">
                <a:solidFill>
                  <a:srgbClr val="0F172A"/>
                </a:solidFill>
                <a:effectLst/>
                <a:highlight>
                  <a:srgbClr val="FFFFFF"/>
                </a:highlight>
                <a:latin typeface="Arial" panose="020B0604020202020204" pitchFamily="34" charset="0"/>
                <a:cs typeface="Arial" panose="020B0604020202020204" pitchFamily="34" charset="0"/>
                <a:hlinkClick r:id="rId7"/>
              </a:rPr>
              <a:t>https://library.wmo.int/idurl/4/68924</a:t>
            </a:r>
            <a:r>
              <a:rPr lang="en-US" dirty="0">
                <a:solidFill>
                  <a:srgbClr val="FF6699"/>
                </a:solidFill>
                <a:effectLst/>
                <a:highlight>
                  <a:srgbClr val="FFFFFF"/>
                </a:highlight>
                <a:latin typeface="Arial" panose="020B0604020202020204" pitchFamily="34" charset="0"/>
                <a:cs typeface="Arial" panose="020B0604020202020204" pitchFamily="34" charset="0"/>
              </a:rPr>
              <a:t>)</a:t>
            </a:r>
            <a:endParaRPr lang="en-US" dirty="0">
              <a:solidFill>
                <a:srgbClr val="FF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848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A9A108-2D9A-3A94-71CE-E61AA1645CD1}"/>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Relevant </a:t>
            </a:r>
            <a:r>
              <a:rPr lang="en-GB" b="1" u="sng" dirty="0">
                <a:solidFill>
                  <a:srgbClr val="FF0000"/>
                </a:solidFill>
              </a:rPr>
              <a:t>guidelines</a:t>
            </a:r>
            <a:r>
              <a:rPr lang="en-GB" b="1" dirty="0">
                <a:solidFill>
                  <a:srgbClr val="FF0000"/>
                </a:solidFill>
              </a:rPr>
              <a:t>, standards and reports</a:t>
            </a:r>
          </a:p>
        </p:txBody>
      </p:sp>
      <p:sp>
        <p:nvSpPr>
          <p:cNvPr id="11" name="TextBox 10">
            <a:extLst>
              <a:ext uri="{FF2B5EF4-FFF2-40B4-BE49-F238E27FC236}">
                <a16:creationId xmlns:a16="http://schemas.microsoft.com/office/drawing/2014/main" id="{348036F5-38B7-3B2E-6C19-031EFC1524F2}"/>
              </a:ext>
            </a:extLst>
          </p:cNvPr>
          <p:cNvSpPr txBox="1"/>
          <p:nvPr/>
        </p:nvSpPr>
        <p:spPr>
          <a:xfrm>
            <a:off x="942208" y="6186540"/>
            <a:ext cx="4120037" cy="646331"/>
          </a:xfrm>
          <a:prstGeom prst="rect">
            <a:avLst/>
          </a:prstGeom>
          <a:noFill/>
        </p:spPr>
        <p:txBody>
          <a:bodyPr wrap="square">
            <a:spAutoFit/>
          </a:bodyPr>
          <a:lstStyle/>
          <a:p>
            <a:r>
              <a:rPr lang="en-GB" dirty="0">
                <a:hlinkClick r:id="rId3"/>
              </a:rPr>
              <a:t>https://standardsdevelopment.bsigroup.com/projects/2022-00710</a:t>
            </a:r>
            <a:endParaRPr lang="en-GB" dirty="0"/>
          </a:p>
        </p:txBody>
      </p:sp>
      <p:pic>
        <p:nvPicPr>
          <p:cNvPr id="4" name="Picture 3">
            <a:extLst>
              <a:ext uri="{FF2B5EF4-FFF2-40B4-BE49-F238E27FC236}">
                <a16:creationId xmlns:a16="http://schemas.microsoft.com/office/drawing/2014/main" id="{29A82EEF-B526-D4CF-C9B2-41E71973398C}"/>
              </a:ext>
            </a:extLst>
          </p:cNvPr>
          <p:cNvPicPr>
            <a:picLocks noChangeAspect="1"/>
          </p:cNvPicPr>
          <p:nvPr/>
        </p:nvPicPr>
        <p:blipFill>
          <a:blip r:embed="rId4"/>
          <a:stretch>
            <a:fillRect/>
          </a:stretch>
        </p:blipFill>
        <p:spPr>
          <a:xfrm>
            <a:off x="1215653" y="940093"/>
            <a:ext cx="3696467" cy="5040000"/>
          </a:xfrm>
          <a:prstGeom prst="rect">
            <a:avLst/>
          </a:prstGeom>
        </p:spPr>
      </p:pic>
      <p:pic>
        <p:nvPicPr>
          <p:cNvPr id="7" name="Picture 6">
            <a:extLst>
              <a:ext uri="{FF2B5EF4-FFF2-40B4-BE49-F238E27FC236}">
                <a16:creationId xmlns:a16="http://schemas.microsoft.com/office/drawing/2014/main" id="{24840A89-8724-5838-981E-FF939AA19524}"/>
              </a:ext>
            </a:extLst>
          </p:cNvPr>
          <p:cNvPicPr>
            <a:picLocks noChangeAspect="1"/>
          </p:cNvPicPr>
          <p:nvPr/>
        </p:nvPicPr>
        <p:blipFill>
          <a:blip r:embed="rId5"/>
          <a:stretch>
            <a:fillRect/>
          </a:stretch>
        </p:blipFill>
        <p:spPr>
          <a:xfrm>
            <a:off x="7279882" y="805297"/>
            <a:ext cx="3932444" cy="5040000"/>
          </a:xfrm>
          <a:prstGeom prst="rect">
            <a:avLst/>
          </a:prstGeom>
        </p:spPr>
      </p:pic>
      <p:sp>
        <p:nvSpPr>
          <p:cNvPr id="9" name="TextBox 8">
            <a:extLst>
              <a:ext uri="{FF2B5EF4-FFF2-40B4-BE49-F238E27FC236}">
                <a16:creationId xmlns:a16="http://schemas.microsoft.com/office/drawing/2014/main" id="{D5E369F5-822B-594F-E8DE-475099928AF6}"/>
              </a:ext>
            </a:extLst>
          </p:cNvPr>
          <p:cNvSpPr txBox="1"/>
          <p:nvPr/>
        </p:nvSpPr>
        <p:spPr>
          <a:xfrm>
            <a:off x="7266234" y="6186539"/>
            <a:ext cx="4912118" cy="646331"/>
          </a:xfrm>
          <a:prstGeom prst="rect">
            <a:avLst/>
          </a:prstGeom>
          <a:noFill/>
        </p:spPr>
        <p:txBody>
          <a:bodyPr wrap="square">
            <a:spAutoFit/>
          </a:bodyPr>
          <a:lstStyle/>
          <a:p>
            <a:r>
              <a:rPr lang="en-GB" dirty="0">
                <a:hlinkClick r:id="rId6"/>
              </a:rPr>
              <a:t>https://cfpub.epa.gov/si/si_public_record_Report.cfm?dirEntryId=350784&amp;Lab=CEMM</a:t>
            </a:r>
            <a:endParaRPr lang="en-GB" dirty="0"/>
          </a:p>
        </p:txBody>
      </p:sp>
    </p:spTree>
    <p:extLst>
      <p:ext uri="{BB962C8B-B14F-4D97-AF65-F5344CB8AC3E}">
        <p14:creationId xmlns:p14="http://schemas.microsoft.com/office/powerpoint/2010/main" val="1665411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A9A108-2D9A-3A94-71CE-E61AA1645CD1}"/>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Relevant guidelines, </a:t>
            </a:r>
            <a:r>
              <a:rPr lang="en-GB" b="1" u="sng" dirty="0">
                <a:solidFill>
                  <a:srgbClr val="FF0000"/>
                </a:solidFill>
              </a:rPr>
              <a:t>standards</a:t>
            </a:r>
            <a:r>
              <a:rPr lang="en-GB" b="1" dirty="0">
                <a:solidFill>
                  <a:srgbClr val="FF0000"/>
                </a:solidFill>
              </a:rPr>
              <a:t> and reports</a:t>
            </a:r>
          </a:p>
        </p:txBody>
      </p:sp>
      <p:pic>
        <p:nvPicPr>
          <p:cNvPr id="6" name="Picture 5">
            <a:extLst>
              <a:ext uri="{FF2B5EF4-FFF2-40B4-BE49-F238E27FC236}">
                <a16:creationId xmlns:a16="http://schemas.microsoft.com/office/drawing/2014/main" id="{35FEABCF-1368-3BDF-682E-5AE01595AB31}"/>
              </a:ext>
            </a:extLst>
          </p:cNvPr>
          <p:cNvPicPr>
            <a:picLocks noChangeAspect="1"/>
          </p:cNvPicPr>
          <p:nvPr/>
        </p:nvPicPr>
        <p:blipFill>
          <a:blip r:embed="rId3"/>
          <a:srcRect b="65247"/>
          <a:stretch/>
        </p:blipFill>
        <p:spPr>
          <a:xfrm>
            <a:off x="149035" y="1739866"/>
            <a:ext cx="5452918" cy="2700000"/>
          </a:xfrm>
          <a:prstGeom prst="rect">
            <a:avLst/>
          </a:prstGeom>
        </p:spPr>
      </p:pic>
      <p:sp>
        <p:nvSpPr>
          <p:cNvPr id="11" name="TextBox 10">
            <a:extLst>
              <a:ext uri="{FF2B5EF4-FFF2-40B4-BE49-F238E27FC236}">
                <a16:creationId xmlns:a16="http://schemas.microsoft.com/office/drawing/2014/main" id="{348036F5-38B7-3B2E-6C19-031EFC1524F2}"/>
              </a:ext>
            </a:extLst>
          </p:cNvPr>
          <p:cNvSpPr txBox="1"/>
          <p:nvPr/>
        </p:nvSpPr>
        <p:spPr>
          <a:xfrm>
            <a:off x="149035" y="4868472"/>
            <a:ext cx="6093724" cy="923330"/>
          </a:xfrm>
          <a:prstGeom prst="rect">
            <a:avLst/>
          </a:prstGeom>
          <a:noFill/>
        </p:spPr>
        <p:txBody>
          <a:bodyPr wrap="square">
            <a:spAutoFit/>
          </a:bodyPr>
          <a:lstStyle/>
          <a:p>
            <a:r>
              <a:rPr lang="en-GB" dirty="0">
                <a:hlinkClick r:id="rId4"/>
              </a:rPr>
              <a:t>https://standardsdevelopment.bsigroup.com/projects/2019-02999#/section</a:t>
            </a:r>
            <a:endParaRPr lang="en-GB" dirty="0"/>
          </a:p>
          <a:p>
            <a:endParaRPr lang="en-GB" dirty="0"/>
          </a:p>
        </p:txBody>
      </p:sp>
      <p:pic>
        <p:nvPicPr>
          <p:cNvPr id="13" name="Picture 12">
            <a:extLst>
              <a:ext uri="{FF2B5EF4-FFF2-40B4-BE49-F238E27FC236}">
                <a16:creationId xmlns:a16="http://schemas.microsoft.com/office/drawing/2014/main" id="{6050B393-DE0D-FAE4-9790-3E6AB1644170}"/>
              </a:ext>
            </a:extLst>
          </p:cNvPr>
          <p:cNvPicPr>
            <a:picLocks noChangeAspect="1"/>
          </p:cNvPicPr>
          <p:nvPr/>
        </p:nvPicPr>
        <p:blipFill>
          <a:blip r:embed="rId5"/>
          <a:stretch>
            <a:fillRect/>
          </a:stretch>
        </p:blipFill>
        <p:spPr>
          <a:xfrm>
            <a:off x="5711230" y="1739866"/>
            <a:ext cx="6480770" cy="2408890"/>
          </a:xfrm>
          <a:prstGeom prst="rect">
            <a:avLst/>
          </a:prstGeom>
        </p:spPr>
      </p:pic>
      <p:sp>
        <p:nvSpPr>
          <p:cNvPr id="15" name="TextBox 14">
            <a:extLst>
              <a:ext uri="{FF2B5EF4-FFF2-40B4-BE49-F238E27FC236}">
                <a16:creationId xmlns:a16="http://schemas.microsoft.com/office/drawing/2014/main" id="{75EE0146-E42A-38CA-B7D7-70778FF4BBDC}"/>
              </a:ext>
            </a:extLst>
          </p:cNvPr>
          <p:cNvSpPr txBox="1"/>
          <p:nvPr/>
        </p:nvSpPr>
        <p:spPr>
          <a:xfrm>
            <a:off x="6485646" y="4163089"/>
            <a:ext cx="6093724" cy="646331"/>
          </a:xfrm>
          <a:prstGeom prst="rect">
            <a:avLst/>
          </a:prstGeom>
          <a:noFill/>
        </p:spPr>
        <p:txBody>
          <a:bodyPr wrap="square">
            <a:spAutoFit/>
          </a:bodyPr>
          <a:lstStyle/>
          <a:p>
            <a:r>
              <a:rPr lang="en-GB" dirty="0">
                <a:hlinkClick r:id="rId6"/>
              </a:rPr>
              <a:t>https://www.astm.org/d8406-22.html</a:t>
            </a:r>
            <a:endParaRPr lang="en-GB" dirty="0"/>
          </a:p>
          <a:p>
            <a:endParaRPr lang="en-GB" dirty="0"/>
          </a:p>
        </p:txBody>
      </p:sp>
    </p:spTree>
    <p:extLst>
      <p:ext uri="{BB962C8B-B14F-4D97-AF65-F5344CB8AC3E}">
        <p14:creationId xmlns:p14="http://schemas.microsoft.com/office/powerpoint/2010/main" val="82357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5DFE3AA-CE1F-1C4E-A67A-665794F1855A}"/>
              </a:ext>
            </a:extLst>
          </p:cNvPr>
          <p:cNvSpPr txBox="1"/>
          <p:nvPr/>
        </p:nvSpPr>
        <p:spPr>
          <a:xfrm>
            <a:off x="3893" y="3028772"/>
            <a:ext cx="5728166" cy="3447098"/>
          </a:xfrm>
          <a:prstGeom prst="rect">
            <a:avLst/>
          </a:prstGeom>
          <a:noFill/>
        </p:spPr>
        <p:txBody>
          <a:bodyPr wrap="square" rtlCol="0">
            <a:spAutoFit/>
          </a:bodyPr>
          <a:lstStyle/>
          <a:p>
            <a:pPr marL="342900" indent="-342900" algn="just">
              <a:spcAft>
                <a:spcPts val="1200"/>
              </a:spcAft>
              <a:buFont typeface="Courier New" panose="02070309020205020404" pitchFamily="49" charset="0"/>
              <a:buChar char="o"/>
            </a:pPr>
            <a:r>
              <a:rPr lang="en-GB" dirty="0"/>
              <a:t>It is the </a:t>
            </a:r>
            <a:r>
              <a:rPr lang="en-GB" b="1" dirty="0"/>
              <a:t>basic sub-component </a:t>
            </a:r>
            <a:r>
              <a:rPr lang="en-GB" dirty="0"/>
              <a:t>technology that actually makes the analytical measurement of a greenhouse gas or an air pollutant. </a:t>
            </a:r>
          </a:p>
          <a:p>
            <a:pPr marL="342900" indent="-342900" algn="just">
              <a:spcAft>
                <a:spcPts val="1200"/>
              </a:spcAft>
              <a:buFont typeface="Courier New" panose="02070309020205020404" pitchFamily="49" charset="0"/>
              <a:buChar char="o"/>
            </a:pPr>
            <a:r>
              <a:rPr lang="en-GB" dirty="0"/>
              <a:t>The presence of a relevant gas or particle is typically </a:t>
            </a:r>
            <a:r>
              <a:rPr lang="en-GB" b="1" dirty="0"/>
              <a:t>converted into an electrical signal </a:t>
            </a:r>
            <a:r>
              <a:rPr lang="en-GB" dirty="0"/>
              <a:t>where the relative magnitude of that signal is related to the atmospheric concentration. </a:t>
            </a:r>
          </a:p>
          <a:p>
            <a:pPr marL="342900" indent="-342900" algn="just">
              <a:spcAft>
                <a:spcPts val="1200"/>
              </a:spcAft>
              <a:buFont typeface="Courier New" panose="02070309020205020404" pitchFamily="49" charset="0"/>
              <a:buChar char="o"/>
            </a:pPr>
            <a:r>
              <a:rPr lang="en-GB" b="1" dirty="0"/>
              <a:t>Examples</a:t>
            </a:r>
            <a:r>
              <a:rPr lang="en-GB" dirty="0"/>
              <a:t> include capacitive sensors, electrochemical sensors, metal oxide sensors, optical sensors including UV, nondispersive infrared sensor (NDIR) or optical light scattering sensors.</a:t>
            </a:r>
            <a:endParaRPr lang="en-US" dirty="0"/>
          </a:p>
        </p:txBody>
      </p:sp>
      <p:grpSp>
        <p:nvGrpSpPr>
          <p:cNvPr id="10" name="Group 9">
            <a:extLst>
              <a:ext uri="{FF2B5EF4-FFF2-40B4-BE49-F238E27FC236}">
                <a16:creationId xmlns:a16="http://schemas.microsoft.com/office/drawing/2014/main" id="{524E4C7F-8ED4-40E5-B1C1-577A73056B60}"/>
              </a:ext>
            </a:extLst>
          </p:cNvPr>
          <p:cNvGrpSpPr/>
          <p:nvPr/>
        </p:nvGrpSpPr>
        <p:grpSpPr>
          <a:xfrm>
            <a:off x="890551" y="1304745"/>
            <a:ext cx="3348013" cy="1036034"/>
            <a:chOff x="6070948" y="3268615"/>
            <a:chExt cx="5536789" cy="1591194"/>
          </a:xfrm>
        </p:grpSpPr>
        <p:pic>
          <p:nvPicPr>
            <p:cNvPr id="12" name="Picture 11">
              <a:extLst>
                <a:ext uri="{FF2B5EF4-FFF2-40B4-BE49-F238E27FC236}">
                  <a16:creationId xmlns:a16="http://schemas.microsoft.com/office/drawing/2014/main" id="{3EAAF5CA-5C74-4C2F-9565-623BB32F2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13" name="Picture 12">
              <a:extLst>
                <a:ext uri="{FF2B5EF4-FFF2-40B4-BE49-F238E27FC236}">
                  <a16:creationId xmlns:a16="http://schemas.microsoft.com/office/drawing/2014/main" id="{FECEA6EA-CB03-47D1-A93E-4B46A096EC84}"/>
                </a:ext>
              </a:extLst>
            </p:cNvPr>
            <p:cNvPicPr>
              <a:picLocks noChangeAspect="1"/>
            </p:cNvPicPr>
            <p:nvPr/>
          </p:nvPicPr>
          <p:blipFill>
            <a:blip r:embed="rId4"/>
            <a:stretch>
              <a:fillRect/>
            </a:stretch>
          </p:blipFill>
          <p:spPr>
            <a:xfrm>
              <a:off x="6923140" y="3341969"/>
              <a:ext cx="1965960" cy="1444485"/>
            </a:xfrm>
            <a:prstGeom prst="rect">
              <a:avLst/>
            </a:prstGeom>
          </p:spPr>
        </p:pic>
        <p:pic>
          <p:nvPicPr>
            <p:cNvPr id="15" name="Picture 14">
              <a:extLst>
                <a:ext uri="{FF2B5EF4-FFF2-40B4-BE49-F238E27FC236}">
                  <a16:creationId xmlns:a16="http://schemas.microsoft.com/office/drawing/2014/main" id="{3077C311-E060-4E08-A44B-66B0C3EE9B61}"/>
                </a:ext>
              </a:extLst>
            </p:cNvPr>
            <p:cNvPicPr>
              <a:picLocks noChangeAspect="1"/>
            </p:cNvPicPr>
            <p:nvPr/>
          </p:nvPicPr>
          <p:blipFill>
            <a:blip r:embed="rId5"/>
            <a:stretch>
              <a:fillRect/>
            </a:stretch>
          </p:blipFill>
          <p:spPr>
            <a:xfrm>
              <a:off x="9961674" y="3268615"/>
              <a:ext cx="1646063" cy="1591194"/>
            </a:xfrm>
            <a:prstGeom prst="rect">
              <a:avLst/>
            </a:prstGeom>
          </p:spPr>
        </p:pic>
        <p:pic>
          <p:nvPicPr>
            <p:cNvPr id="18" name="Picture 17">
              <a:extLst>
                <a:ext uri="{FF2B5EF4-FFF2-40B4-BE49-F238E27FC236}">
                  <a16:creationId xmlns:a16="http://schemas.microsoft.com/office/drawing/2014/main" id="{E8F53D7B-172F-4298-A63B-A9B6C9D9C313}"/>
                </a:ext>
              </a:extLst>
            </p:cNvPr>
            <p:cNvPicPr>
              <a:picLocks noChangeAspect="1"/>
            </p:cNvPicPr>
            <p:nvPr/>
          </p:nvPicPr>
          <p:blipFill>
            <a:blip r:embed="rId6"/>
            <a:stretch>
              <a:fillRect/>
            </a:stretch>
          </p:blipFill>
          <p:spPr>
            <a:xfrm>
              <a:off x="6070948" y="3450549"/>
              <a:ext cx="840931" cy="1227324"/>
            </a:xfrm>
            <a:prstGeom prst="rect">
              <a:avLst/>
            </a:prstGeom>
          </p:spPr>
        </p:pic>
      </p:grpSp>
      <p:sp>
        <p:nvSpPr>
          <p:cNvPr id="17" name="TextBox 16">
            <a:extLst>
              <a:ext uri="{FF2B5EF4-FFF2-40B4-BE49-F238E27FC236}">
                <a16:creationId xmlns:a16="http://schemas.microsoft.com/office/drawing/2014/main" id="{4A2D1ADD-9965-7021-22B4-FDF46AEDF8FD}"/>
              </a:ext>
            </a:extLst>
          </p:cNvPr>
          <p:cNvSpPr txBox="1"/>
          <p:nvPr/>
        </p:nvSpPr>
        <p:spPr>
          <a:xfrm>
            <a:off x="566599" y="794566"/>
            <a:ext cx="4717152" cy="2215991"/>
          </a:xfrm>
          <a:prstGeom prst="rect">
            <a:avLst/>
          </a:prstGeom>
          <a:noFill/>
        </p:spPr>
        <p:txBody>
          <a:bodyPr wrap="square" rtlCol="0">
            <a:spAutoFit/>
          </a:bodyPr>
          <a:lstStyle/>
          <a:p>
            <a:pPr>
              <a:spcAft>
                <a:spcPts val="1200"/>
              </a:spcAft>
            </a:pPr>
            <a:r>
              <a:rPr lang="en-GB" sz="2400" b="1" dirty="0">
                <a:solidFill>
                  <a:srgbClr val="FF0000"/>
                </a:solidFill>
              </a:rPr>
              <a:t>Sensors </a:t>
            </a:r>
          </a:p>
          <a:p>
            <a:pPr>
              <a:spcAft>
                <a:spcPts val="1200"/>
              </a:spcAft>
            </a:pPr>
            <a:endParaRPr lang="en-GB" sz="2400" b="1" dirty="0"/>
          </a:p>
          <a:p>
            <a:pPr>
              <a:spcAft>
                <a:spcPts val="1200"/>
              </a:spcAft>
            </a:pPr>
            <a:endParaRPr lang="en-GB" sz="2400" b="1" dirty="0"/>
          </a:p>
          <a:p>
            <a:pPr>
              <a:spcAft>
                <a:spcPts val="1200"/>
              </a:spcAft>
            </a:pPr>
            <a:r>
              <a:rPr lang="en-GB" dirty="0"/>
              <a:t>Also called “sensing elements”,  “detectors” or “OEM” (original equipment manufacturer) </a:t>
            </a:r>
          </a:p>
        </p:txBody>
      </p:sp>
      <p:pic>
        <p:nvPicPr>
          <p:cNvPr id="22" name="Picture 21">
            <a:extLst>
              <a:ext uri="{FF2B5EF4-FFF2-40B4-BE49-F238E27FC236}">
                <a16:creationId xmlns:a16="http://schemas.microsoft.com/office/drawing/2014/main" id="{9B0C5FF0-E9D2-DF0A-5552-EE3BB5F14C44}"/>
              </a:ext>
            </a:extLst>
          </p:cNvPr>
          <p:cNvPicPr>
            <a:picLocks noChangeAspect="1"/>
          </p:cNvPicPr>
          <p:nvPr/>
        </p:nvPicPr>
        <p:blipFill>
          <a:blip r:embed="rId7"/>
          <a:stretch>
            <a:fillRect/>
          </a:stretch>
        </p:blipFill>
        <p:spPr>
          <a:xfrm>
            <a:off x="5846151" y="1982704"/>
            <a:ext cx="1405705" cy="1298448"/>
          </a:xfrm>
          <a:prstGeom prst="rect">
            <a:avLst/>
          </a:prstGeom>
        </p:spPr>
      </p:pic>
      <p:sp>
        <p:nvSpPr>
          <p:cNvPr id="24" name="TextBox 23">
            <a:extLst>
              <a:ext uri="{FF2B5EF4-FFF2-40B4-BE49-F238E27FC236}">
                <a16:creationId xmlns:a16="http://schemas.microsoft.com/office/drawing/2014/main" id="{C28B9237-5181-BD13-0126-02EBABA42306}"/>
              </a:ext>
            </a:extLst>
          </p:cNvPr>
          <p:cNvSpPr txBox="1"/>
          <p:nvPr/>
        </p:nvSpPr>
        <p:spPr>
          <a:xfrm>
            <a:off x="5778760" y="912727"/>
            <a:ext cx="4628000" cy="461665"/>
          </a:xfrm>
          <a:prstGeom prst="rect">
            <a:avLst/>
          </a:prstGeom>
          <a:noFill/>
        </p:spPr>
        <p:txBody>
          <a:bodyPr wrap="square">
            <a:spAutoFit/>
          </a:bodyPr>
          <a:lstStyle/>
          <a:p>
            <a:r>
              <a:rPr lang="en-GB" sz="2400" b="1" dirty="0">
                <a:solidFill>
                  <a:srgbClr val="FF0000"/>
                </a:solidFill>
              </a:rPr>
              <a:t>Sensor Systems</a:t>
            </a:r>
          </a:p>
        </p:txBody>
      </p:sp>
      <p:sp>
        <p:nvSpPr>
          <p:cNvPr id="2" name="Content Placeholder 2">
            <a:extLst>
              <a:ext uri="{FF2B5EF4-FFF2-40B4-BE49-F238E27FC236}">
                <a16:creationId xmlns:a16="http://schemas.microsoft.com/office/drawing/2014/main" id="{4266BE2E-730A-A06A-50F5-09D896399DFE}"/>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Sensors and sensor systems (aka, Low-Cost Sensors)</a:t>
            </a:r>
          </a:p>
        </p:txBody>
      </p:sp>
      <p:sp>
        <p:nvSpPr>
          <p:cNvPr id="7" name="TextBox 6">
            <a:extLst>
              <a:ext uri="{FF2B5EF4-FFF2-40B4-BE49-F238E27FC236}">
                <a16:creationId xmlns:a16="http://schemas.microsoft.com/office/drawing/2014/main" id="{05CF0F4A-B520-D58C-F2A0-857774AD44DB}"/>
              </a:ext>
            </a:extLst>
          </p:cNvPr>
          <p:cNvSpPr txBox="1"/>
          <p:nvPr/>
        </p:nvSpPr>
        <p:spPr>
          <a:xfrm>
            <a:off x="3304159" y="6484460"/>
            <a:ext cx="5878550" cy="369332"/>
          </a:xfrm>
          <a:prstGeom prst="rect">
            <a:avLst/>
          </a:prstGeom>
          <a:noFill/>
        </p:spPr>
        <p:txBody>
          <a:bodyPr wrap="square" lIns="91440" tIns="45720" rIns="91440" bIns="45720" rtlCol="0" anchor="t">
            <a:spAutoFit/>
          </a:bodyPr>
          <a:lstStyle/>
          <a:p>
            <a:r>
              <a:rPr lang="es-ES" dirty="0">
                <a:cs typeface="Arial"/>
              </a:rPr>
              <a:t>WMO </a:t>
            </a:r>
            <a:r>
              <a:rPr lang="es-ES" dirty="0" err="1">
                <a:cs typeface="Arial"/>
              </a:rPr>
              <a:t>report</a:t>
            </a:r>
            <a:r>
              <a:rPr lang="es-ES" dirty="0">
                <a:cs typeface="Arial"/>
              </a:rPr>
              <a:t>, 2020. </a:t>
            </a:r>
            <a:r>
              <a:rPr lang="es-ES" dirty="0">
                <a:cs typeface="Arial"/>
                <a:hlinkClick r:id="rId8"/>
              </a:rPr>
              <a:t>https://library.wmo.int/idurl/4/37465</a:t>
            </a:r>
            <a:endParaRPr lang="es-ES" dirty="0">
              <a:cs typeface="Calibri"/>
            </a:endParaRPr>
          </a:p>
        </p:txBody>
      </p:sp>
      <p:sp>
        <p:nvSpPr>
          <p:cNvPr id="8" name="CuadroTexto 1">
            <a:extLst>
              <a:ext uri="{FF2B5EF4-FFF2-40B4-BE49-F238E27FC236}">
                <a16:creationId xmlns:a16="http://schemas.microsoft.com/office/drawing/2014/main" id="{3F5C1853-E1D5-D72B-2808-0DE717DD0A3A}"/>
              </a:ext>
            </a:extLst>
          </p:cNvPr>
          <p:cNvSpPr txBox="1"/>
          <p:nvPr/>
        </p:nvSpPr>
        <p:spPr>
          <a:xfrm>
            <a:off x="5835065" y="3975981"/>
            <a:ext cx="630918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Core components </a:t>
            </a:r>
            <a:r>
              <a:rPr lang="en-US" dirty="0">
                <a:ea typeface="+mn-lt"/>
                <a:cs typeface="+mn-lt"/>
              </a:rPr>
              <a:t>are the sensing element for </a:t>
            </a:r>
            <a:r>
              <a:rPr lang="en-US" b="1" dirty="0">
                <a:ea typeface="+mn-lt"/>
                <a:cs typeface="+mn-lt"/>
              </a:rPr>
              <a:t>detection</a:t>
            </a:r>
            <a:r>
              <a:rPr lang="en-US" dirty="0">
                <a:ea typeface="+mn-lt"/>
                <a:cs typeface="+mn-lt"/>
              </a:rPr>
              <a:t> </a:t>
            </a:r>
            <a:r>
              <a:rPr lang="es-ES" dirty="0">
                <a:ea typeface="+mn-lt"/>
                <a:cs typeface="+mn-lt"/>
              </a:rPr>
              <a:t> </a:t>
            </a:r>
            <a:r>
              <a:rPr lang="en-US" dirty="0">
                <a:ea typeface="+mn-lt"/>
                <a:cs typeface="+mn-lt"/>
              </a:rPr>
              <a:t>and components that </a:t>
            </a:r>
            <a:r>
              <a:rPr lang="en-US" b="1" dirty="0">
                <a:ea typeface="+mn-lt"/>
                <a:cs typeface="+mn-lt"/>
              </a:rPr>
              <a:t>acquire</a:t>
            </a:r>
            <a:r>
              <a:rPr lang="en-US" dirty="0">
                <a:ea typeface="+mn-lt"/>
                <a:cs typeface="+mn-lt"/>
              </a:rPr>
              <a:t>, </a:t>
            </a:r>
            <a:r>
              <a:rPr lang="en-US" b="1" dirty="0">
                <a:ea typeface="+mn-lt"/>
                <a:cs typeface="+mn-lt"/>
              </a:rPr>
              <a:t>process</a:t>
            </a:r>
            <a:r>
              <a:rPr lang="en-US" dirty="0">
                <a:ea typeface="+mn-lt"/>
                <a:cs typeface="+mn-lt"/>
              </a:rPr>
              <a:t>, and output </a:t>
            </a:r>
            <a:r>
              <a:rPr lang="en-US" b="1" dirty="0">
                <a:ea typeface="+mn-lt"/>
                <a:cs typeface="+mn-lt"/>
              </a:rPr>
              <a:t>data</a:t>
            </a:r>
            <a:r>
              <a:rPr lang="en-US" dirty="0">
                <a:ea typeface="+mn-lt"/>
                <a:cs typeface="+mn-lt"/>
              </a:rPr>
              <a:t> as:</a:t>
            </a:r>
            <a:endParaRPr lang="es-ES" dirty="0">
              <a:ea typeface="+mn-lt"/>
              <a:cs typeface="+mn-lt"/>
            </a:endParaRPr>
          </a:p>
          <a:p>
            <a:pPr marL="285750" indent="-285750">
              <a:buFont typeface="Arial" panose="020B0604020202020204" pitchFamily="34" charset="0"/>
              <a:buChar char="•"/>
            </a:pPr>
            <a:r>
              <a:rPr lang="en-US" dirty="0">
                <a:ea typeface="+mn-lt"/>
                <a:cs typeface="+mn-lt"/>
              </a:rPr>
              <a:t>sampling</a:t>
            </a:r>
            <a:r>
              <a:rPr lang="en-US" dirty="0">
                <a:cs typeface="Calibri"/>
              </a:rPr>
              <a:t> (e.g. pump), </a:t>
            </a:r>
            <a:endParaRPr lang="es-ES" dirty="0">
              <a:cs typeface="Calibri"/>
            </a:endParaRPr>
          </a:p>
          <a:p>
            <a:pPr marL="285750" indent="-285750">
              <a:buFont typeface="Arial" panose="020B0604020202020204" pitchFamily="34" charset="0"/>
              <a:buChar char="•"/>
            </a:pPr>
            <a:r>
              <a:rPr lang="en-US" dirty="0">
                <a:cs typeface="Calibri"/>
              </a:rPr>
              <a:t>power (e.g. batteries),</a:t>
            </a:r>
            <a:endParaRPr lang="es-ES" dirty="0">
              <a:cs typeface="Calibri"/>
            </a:endParaRPr>
          </a:p>
          <a:p>
            <a:pPr marL="285750" indent="-285750">
              <a:buFont typeface="Arial" panose="020B0604020202020204" pitchFamily="34" charset="0"/>
              <a:buChar char="•"/>
            </a:pPr>
            <a:r>
              <a:rPr lang="en-US" dirty="0">
                <a:cs typeface="Calibri"/>
              </a:rPr>
              <a:t>signal processing,</a:t>
            </a:r>
            <a:endParaRPr lang="es-ES" dirty="0">
              <a:cs typeface="Calibri"/>
            </a:endParaRPr>
          </a:p>
          <a:p>
            <a:pPr marL="285750" indent="-285750">
              <a:buFont typeface="Arial" panose="020B0604020202020204" pitchFamily="34" charset="0"/>
              <a:buChar char="•"/>
            </a:pPr>
            <a:r>
              <a:rPr lang="en-US" dirty="0">
                <a:cs typeface="Calibri"/>
              </a:rPr>
              <a:t>data transmission capability (e.g. </a:t>
            </a:r>
            <a:r>
              <a:rPr lang="en-US" dirty="0" err="1">
                <a:cs typeface="Calibri"/>
              </a:rPr>
              <a:t>WiFi</a:t>
            </a:r>
            <a:r>
              <a:rPr lang="en-US" dirty="0">
                <a:cs typeface="Calibri"/>
              </a:rPr>
              <a:t>, 4G), </a:t>
            </a:r>
            <a:endParaRPr lang="es-ES" dirty="0">
              <a:cs typeface="Calibri"/>
            </a:endParaRPr>
          </a:p>
          <a:p>
            <a:pPr marL="285750" indent="-285750">
              <a:buFont typeface="Arial" panose="020B0604020202020204" pitchFamily="34" charset="0"/>
              <a:buChar char="•"/>
            </a:pPr>
            <a:r>
              <a:rPr lang="en-US" dirty="0">
                <a:cs typeface="Calibri"/>
              </a:rPr>
              <a:t>housing and weatherproofing</a:t>
            </a:r>
            <a:endParaRPr lang="en-US" dirty="0">
              <a:cs typeface="Arial"/>
            </a:endParaRPr>
          </a:p>
        </p:txBody>
      </p:sp>
      <p:pic>
        <p:nvPicPr>
          <p:cNvPr id="5" name="Imagen 2" descr="Texto&#10;&#10;Descripción generada automáticamente">
            <a:extLst>
              <a:ext uri="{FF2B5EF4-FFF2-40B4-BE49-F238E27FC236}">
                <a16:creationId xmlns:a16="http://schemas.microsoft.com/office/drawing/2014/main" id="{AAD3F5C5-1403-4615-F9D1-69B6DE687992}"/>
              </a:ext>
            </a:extLst>
          </p:cNvPr>
          <p:cNvPicPr>
            <a:picLocks noChangeAspect="1"/>
          </p:cNvPicPr>
          <p:nvPr/>
        </p:nvPicPr>
        <p:blipFill rotWithShape="1">
          <a:blip r:embed="rId9"/>
          <a:srcRect l="34562" t="30558" r="39407" b="26695"/>
          <a:stretch/>
        </p:blipFill>
        <p:spPr>
          <a:xfrm>
            <a:off x="8743016" y="779680"/>
            <a:ext cx="3095550" cy="2440106"/>
          </a:xfrm>
          <a:prstGeom prst="rect">
            <a:avLst/>
          </a:prstGeom>
        </p:spPr>
      </p:pic>
      <p:pic>
        <p:nvPicPr>
          <p:cNvPr id="23" name="Picture 22">
            <a:extLst>
              <a:ext uri="{FF2B5EF4-FFF2-40B4-BE49-F238E27FC236}">
                <a16:creationId xmlns:a16="http://schemas.microsoft.com/office/drawing/2014/main" id="{5BA43A97-E9E4-DC77-C097-98CA36C6B800}"/>
              </a:ext>
            </a:extLst>
          </p:cNvPr>
          <p:cNvPicPr>
            <a:picLocks noChangeAspect="1"/>
          </p:cNvPicPr>
          <p:nvPr/>
        </p:nvPicPr>
        <p:blipFill>
          <a:blip r:embed="rId10"/>
          <a:stretch>
            <a:fillRect/>
          </a:stretch>
        </p:blipFill>
        <p:spPr>
          <a:xfrm>
            <a:off x="7330410" y="1970019"/>
            <a:ext cx="1280160" cy="1299340"/>
          </a:xfrm>
          <a:prstGeom prst="rect">
            <a:avLst/>
          </a:prstGeom>
        </p:spPr>
      </p:pic>
      <p:sp>
        <p:nvSpPr>
          <p:cNvPr id="4" name="TextBox 3">
            <a:extLst>
              <a:ext uri="{FF2B5EF4-FFF2-40B4-BE49-F238E27FC236}">
                <a16:creationId xmlns:a16="http://schemas.microsoft.com/office/drawing/2014/main" id="{211B83C0-5F74-ECC3-DDEC-660C5D01CE6B}"/>
              </a:ext>
            </a:extLst>
          </p:cNvPr>
          <p:cNvSpPr txBox="1"/>
          <p:nvPr/>
        </p:nvSpPr>
        <p:spPr>
          <a:xfrm>
            <a:off x="5806789" y="3288706"/>
            <a:ext cx="6309186" cy="646331"/>
          </a:xfrm>
          <a:prstGeom prst="rect">
            <a:avLst/>
          </a:prstGeom>
          <a:noFill/>
        </p:spPr>
        <p:txBody>
          <a:bodyPr wrap="square" rtlCol="0">
            <a:spAutoFit/>
          </a:bodyPr>
          <a:lstStyle/>
          <a:p>
            <a:pPr algn="just">
              <a:spcAft>
                <a:spcPts val="1200"/>
              </a:spcAft>
            </a:pPr>
            <a:r>
              <a:rPr lang="en-GB" dirty="0"/>
              <a:t>Alternative names: “sensor devices”,  “sensor nodes”, “sensor units” or “pods”.</a:t>
            </a:r>
            <a:endParaRPr lang="en-US" dirty="0"/>
          </a:p>
        </p:txBody>
      </p:sp>
      <p:sp>
        <p:nvSpPr>
          <p:cNvPr id="3" name="TextBox 2">
            <a:extLst>
              <a:ext uri="{FF2B5EF4-FFF2-40B4-BE49-F238E27FC236}">
                <a16:creationId xmlns:a16="http://schemas.microsoft.com/office/drawing/2014/main" id="{DB278EAD-D026-A0DB-0BEA-9900F9EDF7CD}"/>
              </a:ext>
            </a:extLst>
          </p:cNvPr>
          <p:cNvSpPr txBox="1"/>
          <p:nvPr/>
        </p:nvSpPr>
        <p:spPr>
          <a:xfrm>
            <a:off x="5732059" y="1304745"/>
            <a:ext cx="2988078" cy="738664"/>
          </a:xfrm>
          <a:prstGeom prst="rect">
            <a:avLst/>
          </a:prstGeom>
          <a:noFill/>
        </p:spPr>
        <p:txBody>
          <a:bodyPr wrap="square">
            <a:spAutoFit/>
          </a:bodyPr>
          <a:lstStyle/>
          <a:p>
            <a:pPr marR="0" lvl="0">
              <a:spcBef>
                <a:spcPts val="0"/>
              </a:spcBef>
              <a:spcAft>
                <a:spcPts val="0"/>
              </a:spcAft>
            </a:pPr>
            <a:r>
              <a:rPr lang="en-GB" sz="1400" dirty="0">
                <a:solidFill>
                  <a:srgbClr val="000000"/>
                </a:solidFill>
                <a:effectLst/>
                <a:ea typeface="Microsoft JhengHei" panose="020B0604030504040204" pitchFamily="34" charset="-120"/>
                <a:cs typeface="Noto Sans Symbols"/>
              </a:rPr>
              <a:t>Diez et al., 2024 (</a:t>
            </a:r>
            <a:r>
              <a:rPr lang="en-GB" sz="1400" u="sng" dirty="0">
                <a:solidFill>
                  <a:srgbClr val="0000FF"/>
                </a:solidFill>
                <a:effectLst/>
                <a:ea typeface="Microsoft JhengHei" panose="020B0604030504040204" pitchFamily="34" charset="-120"/>
                <a:cs typeface="Noto Sans Symbols"/>
              </a:rPr>
              <a:t>https://amt.copernicus.org/articles/17/3809/2024/)</a:t>
            </a:r>
            <a:endParaRPr lang="en-GB" sz="1400" dirty="0">
              <a:effectLst/>
              <a:ea typeface="Noto Sans Symbols"/>
              <a:cs typeface="Noto Sans Symbols"/>
            </a:endParaRPr>
          </a:p>
        </p:txBody>
      </p:sp>
    </p:spTree>
    <p:extLst>
      <p:ext uri="{BB962C8B-B14F-4D97-AF65-F5344CB8AC3E}">
        <p14:creationId xmlns:p14="http://schemas.microsoft.com/office/powerpoint/2010/main" val="76557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92DD77-31A5-9E55-867D-C8FBBE49CCFD}"/>
              </a:ext>
            </a:extLst>
          </p:cNvPr>
          <p:cNvPicPr>
            <a:picLocks noChangeAspect="1"/>
          </p:cNvPicPr>
          <p:nvPr/>
        </p:nvPicPr>
        <p:blipFill>
          <a:blip r:embed="rId3"/>
          <a:srcRect l="1242" t="2056" r="1242" b="2175"/>
          <a:stretch/>
        </p:blipFill>
        <p:spPr>
          <a:xfrm>
            <a:off x="1585974" y="955261"/>
            <a:ext cx="3630503" cy="4947477"/>
          </a:xfrm>
          <a:prstGeom prst="rect">
            <a:avLst/>
          </a:prstGeom>
          <a:ln>
            <a:solidFill>
              <a:schemeClr val="bg1"/>
            </a:solidFill>
          </a:ln>
        </p:spPr>
      </p:pic>
      <p:sp>
        <p:nvSpPr>
          <p:cNvPr id="7" name="TextBox 11">
            <a:extLst>
              <a:ext uri="{FF2B5EF4-FFF2-40B4-BE49-F238E27FC236}">
                <a16:creationId xmlns:a16="http://schemas.microsoft.com/office/drawing/2014/main" id="{3E062D63-C1FD-85AD-1290-00F1FD73326B}"/>
              </a:ext>
            </a:extLst>
          </p:cNvPr>
          <p:cNvSpPr txBox="1"/>
          <p:nvPr/>
        </p:nvSpPr>
        <p:spPr>
          <a:xfrm>
            <a:off x="872952" y="6049373"/>
            <a:ext cx="5056547" cy="646331"/>
          </a:xfrm>
          <a:prstGeom prst="rect">
            <a:avLst/>
          </a:prstGeom>
          <a:noFill/>
        </p:spPr>
        <p:txBody>
          <a:bodyPr wrap="square" lIns="91440" tIns="45720" rIns="91440" bIns="45720" rtlCol="0" anchor="t">
            <a:spAutoFit/>
          </a:bodyPr>
          <a:lstStyle/>
          <a:p>
            <a:pPr algn="ctr"/>
            <a:r>
              <a:rPr lang="es-ES" dirty="0">
                <a:latin typeface="Arial"/>
                <a:cs typeface="Arial"/>
              </a:rPr>
              <a:t>WMO, WHO, UNEP, IGAC and EMEP (2020)</a:t>
            </a:r>
          </a:p>
          <a:p>
            <a:pPr algn="ctr"/>
            <a:r>
              <a:rPr lang="es-ES" dirty="0">
                <a:latin typeface="Arial"/>
                <a:cs typeface="Arial"/>
                <a:hlinkClick r:id="rId4"/>
              </a:rPr>
              <a:t>https://library.wmo.int/idurl/4/37465</a:t>
            </a:r>
            <a:endParaRPr lang="es-ES" dirty="0">
              <a:cs typeface="Calibri"/>
            </a:endParaRPr>
          </a:p>
        </p:txBody>
      </p:sp>
      <p:sp>
        <p:nvSpPr>
          <p:cNvPr id="3" name="Content Placeholder 2">
            <a:extLst>
              <a:ext uri="{FF2B5EF4-FFF2-40B4-BE49-F238E27FC236}">
                <a16:creationId xmlns:a16="http://schemas.microsoft.com/office/drawing/2014/main" id="{05A9A108-2D9A-3A94-71CE-E61AA1645CD1}"/>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Relevant guidelines, standards and </a:t>
            </a:r>
            <a:r>
              <a:rPr lang="en-GB" b="1" u="sng" dirty="0">
                <a:solidFill>
                  <a:srgbClr val="FF0000"/>
                </a:solidFill>
              </a:rPr>
              <a:t>reports</a:t>
            </a:r>
          </a:p>
        </p:txBody>
      </p:sp>
      <p:sp>
        <p:nvSpPr>
          <p:cNvPr id="4" name="TextBox 3">
            <a:extLst>
              <a:ext uri="{FF2B5EF4-FFF2-40B4-BE49-F238E27FC236}">
                <a16:creationId xmlns:a16="http://schemas.microsoft.com/office/drawing/2014/main" id="{2A82C41E-2367-6AC4-6B3C-DCABC13100B2}"/>
              </a:ext>
            </a:extLst>
          </p:cNvPr>
          <p:cNvSpPr txBox="1"/>
          <p:nvPr/>
        </p:nvSpPr>
        <p:spPr>
          <a:xfrm>
            <a:off x="6866866" y="5979747"/>
            <a:ext cx="3809569"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GAW Report No 293: </a:t>
            </a:r>
          </a:p>
          <a:p>
            <a:r>
              <a:rPr lang="en-US" dirty="0">
                <a:solidFill>
                  <a:srgbClr val="0F172A"/>
                </a:solidFill>
                <a:effectLst/>
                <a:highlight>
                  <a:srgbClr val="FFFFFF"/>
                </a:highlight>
                <a:latin typeface="Arial" panose="020B0604020202020204" pitchFamily="34" charset="0"/>
                <a:cs typeface="Arial" panose="020B0604020202020204" pitchFamily="34" charset="0"/>
                <a:hlinkClick r:id="rId5"/>
              </a:rPr>
              <a:t>https://library.wmo.int/idurl/4/68924</a:t>
            </a:r>
            <a:r>
              <a:rPr lang="en-US" dirty="0">
                <a:solidFill>
                  <a:srgbClr val="0F172A"/>
                </a:solidFill>
                <a:effectLst/>
                <a:highlight>
                  <a:srgbClr val="FFFFFF"/>
                </a:highligh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890C61B-6937-CCCA-B47F-F1FA7D9243D7}"/>
              </a:ext>
            </a:extLst>
          </p:cNvPr>
          <p:cNvPicPr>
            <a:picLocks noChangeAspect="1"/>
          </p:cNvPicPr>
          <p:nvPr/>
        </p:nvPicPr>
        <p:blipFill>
          <a:blip r:embed="rId6"/>
          <a:stretch>
            <a:fillRect/>
          </a:stretch>
        </p:blipFill>
        <p:spPr>
          <a:xfrm>
            <a:off x="6684712" y="952197"/>
            <a:ext cx="3630502" cy="4728925"/>
          </a:xfrm>
          <a:prstGeom prst="rect">
            <a:avLst/>
          </a:prstGeom>
        </p:spPr>
      </p:pic>
    </p:spTree>
    <p:extLst>
      <p:ext uri="{BB962C8B-B14F-4D97-AF65-F5344CB8AC3E}">
        <p14:creationId xmlns:p14="http://schemas.microsoft.com/office/powerpoint/2010/main" val="297962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1C1865FE-C645-41F4-B763-8DF0C72ACD4A}"/>
              </a:ext>
            </a:extLst>
          </p:cNvPr>
          <p:cNvSpPr txBox="1">
            <a:spLocks/>
          </p:cNvSpPr>
          <p:nvPr/>
        </p:nvSpPr>
        <p:spPr>
          <a:xfrm>
            <a:off x="241004" y="859809"/>
            <a:ext cx="11483163" cy="565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514350"/>
            <a:r>
              <a:rPr lang="en-GB" sz="2400" dirty="0"/>
              <a:t>Sensors </a:t>
            </a:r>
            <a:r>
              <a:rPr lang="en-GB" sz="2400" b="1" dirty="0"/>
              <a:t>can help fill gaps </a:t>
            </a:r>
            <a:r>
              <a:rPr lang="en-GB" sz="2400" dirty="0"/>
              <a:t>in areas lacking traditional monitoring networks but require proper </a:t>
            </a:r>
            <a:r>
              <a:rPr lang="en-GB" sz="2400" b="1" dirty="0"/>
              <a:t>calibration and validation </a:t>
            </a:r>
            <a:r>
              <a:rPr lang="en-GB" sz="2400" dirty="0"/>
              <a:t>against reference-grade monitors.</a:t>
            </a:r>
          </a:p>
          <a:p>
            <a:pPr marL="285750" indent="-514350"/>
            <a:r>
              <a:rPr lang="en-GB" sz="2400" dirty="0"/>
              <a:t>End users need to </a:t>
            </a:r>
            <a:r>
              <a:rPr lang="en-GB" sz="2400" b="1" dirty="0"/>
              <a:t>clearly identify </a:t>
            </a:r>
            <a:r>
              <a:rPr lang="en-GB" sz="2400" dirty="0"/>
              <a:t>the data requirements. What is the question you want to ask to sensors? How can sensors help/complement your task? </a:t>
            </a:r>
          </a:p>
          <a:p>
            <a:pPr marL="285750" indent="-514350"/>
            <a:r>
              <a:rPr lang="en-GB" sz="2400" b="1" dirty="0"/>
              <a:t>Maintenance, calibration, and long-term costs </a:t>
            </a:r>
            <a:r>
              <a:rPr lang="en-GB" sz="2400" dirty="0"/>
              <a:t>must be considered to ensure the reliability of sensor over time.</a:t>
            </a:r>
          </a:p>
          <a:p>
            <a:pPr marL="285750" indent="-514350"/>
            <a:r>
              <a:rPr lang="en-GB" sz="2400" b="1" dirty="0"/>
              <a:t>Regular recalibration </a:t>
            </a:r>
            <a:r>
              <a:rPr lang="en-GB" sz="2400" dirty="0"/>
              <a:t>is necessary to maintain accuracy due to sensor drift and environmental interferences.</a:t>
            </a:r>
          </a:p>
          <a:p>
            <a:pPr marL="285750" indent="-514350"/>
            <a:r>
              <a:rPr lang="en-GB" sz="2400" dirty="0"/>
              <a:t>As </a:t>
            </a:r>
            <a:r>
              <a:rPr lang="en-GB" sz="2400" b="1" dirty="0"/>
              <a:t>error sources </a:t>
            </a:r>
            <a:r>
              <a:rPr lang="en-GB" sz="2400" dirty="0"/>
              <a:t>can</a:t>
            </a:r>
            <a:r>
              <a:rPr lang="en-GB" sz="2400" b="1" dirty="0"/>
              <a:t> change </a:t>
            </a:r>
            <a:r>
              <a:rPr lang="en-GB" sz="2400" dirty="0"/>
              <a:t>significantly for different </a:t>
            </a:r>
            <a:r>
              <a:rPr lang="en-GB" sz="2400" b="1" dirty="0"/>
              <a:t>sites/seasons</a:t>
            </a:r>
            <a:r>
              <a:rPr lang="en-GB" sz="2400" dirty="0"/>
              <a:t>, the sensors should ideally be tested in </a:t>
            </a:r>
            <a:r>
              <a:rPr lang="en-GB" sz="2400" b="1" dirty="0"/>
              <a:t>relevant environments</a:t>
            </a:r>
          </a:p>
          <a:p>
            <a:pPr marL="285750" indent="-514350"/>
            <a:r>
              <a:rPr lang="en-GB" sz="2400" b="1" dirty="0"/>
              <a:t>Single-value metrics </a:t>
            </a:r>
            <a:r>
              <a:rPr lang="en-GB" sz="2400" dirty="0"/>
              <a:t>convey very useful information…but take proper care as they </a:t>
            </a:r>
            <a:r>
              <a:rPr lang="en-GB" sz="2400" b="1" dirty="0"/>
              <a:t>can be misleading</a:t>
            </a:r>
          </a:p>
          <a:p>
            <a:pPr marL="285750" indent="-514350"/>
            <a:r>
              <a:rPr lang="en-GB" sz="2400" b="1" dirty="0"/>
              <a:t>Transparency</a:t>
            </a:r>
            <a:r>
              <a:rPr lang="en-GB" sz="2400" dirty="0"/>
              <a:t> in sensor data and its limitations is crucial to gain public trust, especially when the data is used for informing public health decisions.</a:t>
            </a:r>
          </a:p>
          <a:p>
            <a:pPr marL="285750" indent="-514350"/>
            <a:endParaRPr lang="en-GB" sz="2400" dirty="0"/>
          </a:p>
        </p:txBody>
      </p:sp>
      <p:sp>
        <p:nvSpPr>
          <p:cNvPr id="2" name="Content Placeholder 2">
            <a:extLst>
              <a:ext uri="{FF2B5EF4-FFF2-40B4-BE49-F238E27FC236}">
                <a16:creationId xmlns:a16="http://schemas.microsoft.com/office/drawing/2014/main" id="{2808BE7B-E3F9-3326-3C62-760D543ECF38}"/>
              </a:ext>
            </a:extLst>
          </p:cNvPr>
          <p:cNvSpPr txBox="1">
            <a:spLocks/>
          </p:cNvSpPr>
          <p:nvPr/>
        </p:nvSpPr>
        <p:spPr>
          <a:xfrm>
            <a:off x="467833" y="199512"/>
            <a:ext cx="11483163" cy="660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dirty="0">
                <a:solidFill>
                  <a:srgbClr val="FF0000"/>
                </a:solidFill>
              </a:rPr>
              <a:t>A few take-home messages</a:t>
            </a:r>
            <a:endParaRPr lang="en-GB" sz="2600" dirty="0"/>
          </a:p>
        </p:txBody>
      </p:sp>
    </p:spTree>
    <p:extLst>
      <p:ext uri="{BB962C8B-B14F-4D97-AF65-F5344CB8AC3E}">
        <p14:creationId xmlns:p14="http://schemas.microsoft.com/office/powerpoint/2010/main" val="3359395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 name="Imagen 8"/>
          <p:cNvPicPr>
            <a:picLocks noChangeAspect="1"/>
          </p:cNvPicPr>
          <p:nvPr/>
        </p:nvPicPr>
        <p:blipFill rotWithShape="1">
          <a:blip r:embed="rId3"/>
          <a:srcRect t="7184" b="7534"/>
          <a:stretch/>
        </p:blipFill>
        <p:spPr>
          <a:xfrm>
            <a:off x="3913767" y="3530193"/>
            <a:ext cx="3358292" cy="2864017"/>
          </a:xfrm>
          <a:prstGeom prst="rect">
            <a:avLst/>
          </a:prstGeom>
        </p:spPr>
      </p:pic>
      <p:sp>
        <p:nvSpPr>
          <p:cNvPr id="12" name="Flecha doblada 11"/>
          <p:cNvSpPr/>
          <p:nvPr/>
        </p:nvSpPr>
        <p:spPr>
          <a:xfrm flipV="1">
            <a:off x="2019868" y="4203514"/>
            <a:ext cx="1972023" cy="95577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Google Shape;99;p1"/>
          <p:cNvSpPr txBox="1">
            <a:spLocks noGrp="1"/>
          </p:cNvSpPr>
          <p:nvPr>
            <p:ph type="body" idx="1"/>
          </p:nvPr>
        </p:nvSpPr>
        <p:spPr>
          <a:xfrm>
            <a:off x="2009408" y="-35382"/>
            <a:ext cx="8017419" cy="1361242"/>
          </a:xfrm>
          <a:prstGeom prst="rect">
            <a:avLst/>
          </a:prstGeom>
          <a:noFill/>
          <a:ln>
            <a:noFill/>
          </a:ln>
        </p:spPr>
        <p:txBody>
          <a:bodyPr spcFirstLastPara="1" wrap="square" lIns="91425" tIns="45700" rIns="91425" bIns="45700" anchor="t" anchorCtr="0">
            <a:noAutofit/>
          </a:bodyPr>
          <a:lstStyle/>
          <a:p>
            <a:pPr marL="0" lvl="0" indent="0" algn="ctr">
              <a:buClr>
                <a:srgbClr val="FF0066"/>
              </a:buClr>
              <a:buSzPts val="3400"/>
              <a:buNone/>
            </a:pPr>
            <a:r>
              <a:rPr lang="en-US" sz="4000" b="1" dirty="0" err="1">
                <a:solidFill>
                  <a:srgbClr val="FF0066"/>
                </a:solidFill>
                <a:ea typeface="Calibri"/>
                <a:cs typeface="Calibri"/>
                <a:sym typeface="Calibri"/>
              </a:rPr>
              <a:t>Allin-Wayra</a:t>
            </a:r>
            <a:endParaRPr lang="en-US" sz="3400" b="1" dirty="0">
              <a:solidFill>
                <a:srgbClr val="FF0066"/>
              </a:solidFill>
              <a:ea typeface="Calibri"/>
              <a:cs typeface="Calibri"/>
              <a:sym typeface="Calibri"/>
            </a:endParaRPr>
          </a:p>
          <a:p>
            <a:pPr marL="0" lvl="0" indent="0" algn="ctr">
              <a:buClr>
                <a:srgbClr val="FF0066"/>
              </a:buClr>
              <a:buSzPts val="3400"/>
              <a:buNone/>
            </a:pPr>
            <a:r>
              <a:rPr lang="en-US" sz="3400" b="1" i="1" dirty="0">
                <a:solidFill>
                  <a:srgbClr val="FF6600"/>
                </a:solidFill>
                <a:ea typeface="Calibri"/>
                <a:cs typeface="Calibri"/>
                <a:sym typeface="Calibri"/>
              </a:rPr>
              <a:t>small sensors for atmospheric science</a:t>
            </a:r>
            <a:endParaRPr lang="es-MX" sz="2000" b="1" dirty="0">
              <a:solidFill>
                <a:srgbClr val="FF6600"/>
              </a:solidFill>
            </a:endParaRPr>
          </a:p>
          <a:p>
            <a:pPr marL="0" indent="0" algn="ctr">
              <a:buClr>
                <a:schemeClr val="dk1"/>
              </a:buClr>
              <a:buSzPts val="2800"/>
              <a:buNone/>
            </a:pPr>
            <a:endParaRPr lang="en-US" sz="2000" b="1" dirty="0"/>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4" y="69758"/>
            <a:ext cx="1920113" cy="1980000"/>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601" y="28814"/>
            <a:ext cx="1965616" cy="1980000"/>
          </a:xfrm>
          <a:prstGeom prst="rect">
            <a:avLst/>
          </a:prstGeom>
        </p:spPr>
      </p:pic>
      <p:sp>
        <p:nvSpPr>
          <p:cNvPr id="7" name="Rectángulo 6"/>
          <p:cNvSpPr/>
          <p:nvPr/>
        </p:nvSpPr>
        <p:spPr>
          <a:xfrm>
            <a:off x="1859280" y="1667058"/>
            <a:ext cx="8232901" cy="1815882"/>
          </a:xfrm>
          <a:prstGeom prst="rect">
            <a:avLst/>
          </a:prstGeom>
        </p:spPr>
        <p:txBody>
          <a:bodyPr wrap="square">
            <a:spAutoFit/>
          </a:bodyPr>
          <a:lstStyle/>
          <a:p>
            <a:pPr lvl="0" algn="ctr">
              <a:buClr>
                <a:srgbClr val="FF0066"/>
              </a:buClr>
              <a:buSzPts val="3400"/>
            </a:pPr>
            <a:r>
              <a:rPr lang="en-US" sz="2800" dirty="0"/>
              <a:t>This </a:t>
            </a:r>
            <a:r>
              <a:rPr lang="en-US" sz="2800" b="1" dirty="0"/>
              <a:t>IGAC Activity </a:t>
            </a:r>
            <a:r>
              <a:rPr lang="en-US" sz="2800" dirty="0"/>
              <a:t>is aimed at fostering a global community of practice around small sensors, with a particular focus on regions that lack air quality measurements.</a:t>
            </a:r>
            <a:endParaRPr lang="en-US" sz="2800" b="1" i="1" dirty="0"/>
          </a:p>
        </p:txBody>
      </p:sp>
      <p:sp>
        <p:nvSpPr>
          <p:cNvPr id="5" name="Rectángulo 4"/>
          <p:cNvSpPr/>
          <p:nvPr/>
        </p:nvSpPr>
        <p:spPr>
          <a:xfrm>
            <a:off x="7396654" y="3705416"/>
            <a:ext cx="4545137" cy="2185214"/>
          </a:xfrm>
          <a:prstGeom prst="rect">
            <a:avLst/>
          </a:prstGeom>
        </p:spPr>
        <p:txBody>
          <a:bodyPr wrap="square">
            <a:spAutoFit/>
          </a:bodyPr>
          <a:lstStyle/>
          <a:p>
            <a:pPr algn="ctr"/>
            <a:r>
              <a:rPr lang="en-US" sz="2600" b="1" i="1" dirty="0" err="1"/>
              <a:t>Allin-Wayra</a:t>
            </a:r>
            <a:r>
              <a:rPr lang="en-US" sz="2200" i="1" dirty="0">
                <a:solidFill>
                  <a:schemeClr val="tx1">
                    <a:lumMod val="75000"/>
                    <a:lumOff val="25000"/>
                  </a:schemeClr>
                </a:solidFill>
              </a:rPr>
              <a:t>, can be interpreted as “good air” or “winds of change” in Quechua a pre-colonial South American native tongue, is the name of the new IGAC Activity on small sensors. </a:t>
            </a:r>
          </a:p>
        </p:txBody>
      </p:sp>
      <p:sp>
        <p:nvSpPr>
          <p:cNvPr id="8" name="Rectángulo 7"/>
          <p:cNvSpPr/>
          <p:nvPr/>
        </p:nvSpPr>
        <p:spPr>
          <a:xfrm>
            <a:off x="3716117" y="6451586"/>
            <a:ext cx="3753592" cy="430887"/>
          </a:xfrm>
          <a:prstGeom prst="rect">
            <a:avLst/>
          </a:prstGeom>
        </p:spPr>
        <p:txBody>
          <a:bodyPr wrap="none">
            <a:spAutoFit/>
          </a:bodyPr>
          <a:lstStyle/>
          <a:p>
            <a:pPr algn="ctr">
              <a:buClr>
                <a:schemeClr val="dk1"/>
              </a:buClr>
              <a:buSzPts val="2800"/>
            </a:pPr>
            <a:r>
              <a:rPr lang="en-US" sz="2200" b="1" dirty="0">
                <a:hlinkClick r:id="rId6"/>
              </a:rPr>
              <a:t>allin.wayra@igacproject.org</a:t>
            </a:r>
            <a:endParaRPr lang="en-US" sz="2200" b="1" dirty="0"/>
          </a:p>
        </p:txBody>
      </p:sp>
      <p:sp>
        <p:nvSpPr>
          <p:cNvPr id="10" name="Rectángulo 9"/>
          <p:cNvSpPr/>
          <p:nvPr/>
        </p:nvSpPr>
        <p:spPr>
          <a:xfrm>
            <a:off x="226151" y="3698364"/>
            <a:ext cx="3902218" cy="830997"/>
          </a:xfrm>
          <a:prstGeom prst="rect">
            <a:avLst/>
          </a:prstGeom>
          <a:solidFill>
            <a:schemeClr val="bg1"/>
          </a:solidFill>
        </p:spPr>
        <p:txBody>
          <a:bodyPr wrap="square">
            <a:spAutoFit/>
          </a:bodyPr>
          <a:lstStyle/>
          <a:p>
            <a:pPr algn="ctr"/>
            <a:r>
              <a:rPr lang="en-US" sz="2400" b="1" dirty="0">
                <a:solidFill>
                  <a:srgbClr val="00B050"/>
                </a:solidFill>
              </a:rPr>
              <a:t>Sign up for our mailing list here</a:t>
            </a:r>
          </a:p>
        </p:txBody>
      </p:sp>
    </p:spTree>
    <p:extLst>
      <p:ext uri="{BB962C8B-B14F-4D97-AF65-F5344CB8AC3E}">
        <p14:creationId xmlns:p14="http://schemas.microsoft.com/office/powerpoint/2010/main" val="303521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09FCB2E-F20E-6E45-8CE5-D92B81D0AE41}"/>
              </a:ext>
            </a:extLst>
          </p:cNvPr>
          <p:cNvSpPr>
            <a:spLocks noGrp="1"/>
          </p:cNvSpPr>
          <p:nvPr>
            <p:ph idx="1"/>
          </p:nvPr>
        </p:nvSpPr>
        <p:spPr>
          <a:xfrm>
            <a:off x="818828" y="1911943"/>
            <a:ext cx="10554345" cy="629702"/>
          </a:xfrm>
        </p:spPr>
        <p:txBody>
          <a:bodyPr>
            <a:noAutofit/>
          </a:bodyPr>
          <a:lstStyle/>
          <a:p>
            <a:pPr marL="0" indent="0" algn="ctr" defTabSz="457200">
              <a:buNone/>
            </a:pPr>
            <a:r>
              <a:rPr lang="en-GB" sz="5000" dirty="0">
                <a:solidFill>
                  <a:srgbClr val="FF0000"/>
                </a:solidFill>
                <a:latin typeface="Calibri"/>
              </a:rPr>
              <a:t>Gracias!!!</a:t>
            </a:r>
          </a:p>
        </p:txBody>
      </p:sp>
      <p:sp>
        <p:nvSpPr>
          <p:cNvPr id="8" name="Content Placeholder 2">
            <a:extLst>
              <a:ext uri="{FF2B5EF4-FFF2-40B4-BE49-F238E27FC236}">
                <a16:creationId xmlns:a16="http://schemas.microsoft.com/office/drawing/2014/main" id="{DBDCA52F-3E1F-7474-795E-192FDD364C60}"/>
              </a:ext>
            </a:extLst>
          </p:cNvPr>
          <p:cNvSpPr txBox="1">
            <a:spLocks/>
          </p:cNvSpPr>
          <p:nvPr/>
        </p:nvSpPr>
        <p:spPr>
          <a:xfrm>
            <a:off x="3739896" y="2734477"/>
            <a:ext cx="4937760" cy="940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000" b="1" dirty="0"/>
              <a:t>Sebastian Diez</a:t>
            </a:r>
          </a:p>
          <a:p>
            <a:pPr marL="0" indent="0" algn="ctr">
              <a:buNone/>
            </a:pPr>
            <a:r>
              <a:rPr lang="en-GB" sz="3000" dirty="0">
                <a:hlinkClick r:id="rId3"/>
              </a:rPr>
              <a:t>sebastian.diez@udd.cl</a:t>
            </a:r>
            <a:endParaRPr lang="en-GB" sz="3000" dirty="0"/>
          </a:p>
        </p:txBody>
      </p:sp>
      <p:pic>
        <p:nvPicPr>
          <p:cNvPr id="2" name="Picture 1">
            <a:extLst>
              <a:ext uri="{FF2B5EF4-FFF2-40B4-BE49-F238E27FC236}">
                <a16:creationId xmlns:a16="http://schemas.microsoft.com/office/drawing/2014/main" id="{86570583-41C0-E253-E0AC-C4AF594357DA}"/>
              </a:ext>
            </a:extLst>
          </p:cNvPr>
          <p:cNvPicPr>
            <a:picLocks noChangeAspect="1"/>
          </p:cNvPicPr>
          <p:nvPr/>
        </p:nvPicPr>
        <p:blipFill rotWithShape="1">
          <a:blip r:embed="rId4"/>
          <a:srcRect l="30009" t="22777" b="18704"/>
          <a:stretch/>
        </p:blipFill>
        <p:spPr>
          <a:xfrm>
            <a:off x="9928170" y="4316356"/>
            <a:ext cx="2263830" cy="2523744"/>
          </a:xfrm>
          <a:prstGeom prst="rect">
            <a:avLst/>
          </a:prstGeom>
        </p:spPr>
      </p:pic>
      <p:pic>
        <p:nvPicPr>
          <p:cNvPr id="6" name="Picture 5" descr="A bird flying in the sky&#10;&#10;Description automatically generated with medium confidence">
            <a:extLst>
              <a:ext uri="{FF2B5EF4-FFF2-40B4-BE49-F238E27FC236}">
                <a16:creationId xmlns:a16="http://schemas.microsoft.com/office/drawing/2014/main" id="{705FED3D-A310-390D-3BDC-BE4D3CD94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897" y="4337372"/>
            <a:ext cx="2523744" cy="2523744"/>
          </a:xfrm>
          <a:prstGeom prst="rect">
            <a:avLst/>
          </a:prstGeom>
        </p:spPr>
      </p:pic>
      <p:pic>
        <p:nvPicPr>
          <p:cNvPr id="8194" name="Picture 2" descr="No hay ninguna descripción de la foto disponible.">
            <a:extLst>
              <a:ext uri="{FF2B5EF4-FFF2-40B4-BE49-F238E27FC236}">
                <a16:creationId xmlns:a16="http://schemas.microsoft.com/office/drawing/2014/main" id="{8CBFD21A-D30B-49A6-688E-86286FDF25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52" r="27345" b="7280"/>
          <a:stretch/>
        </p:blipFill>
        <p:spPr bwMode="auto">
          <a:xfrm>
            <a:off x="0" y="4337372"/>
            <a:ext cx="3919694" cy="252062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hay ninguna descripción de la foto disponible.">
            <a:extLst>
              <a:ext uri="{FF2B5EF4-FFF2-40B4-BE49-F238E27FC236}">
                <a16:creationId xmlns:a16="http://schemas.microsoft.com/office/drawing/2014/main" id="{68C5AD77-F57C-BBE9-C379-E3B21A1FB9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11" r="20110"/>
          <a:stretch/>
        </p:blipFill>
        <p:spPr bwMode="auto">
          <a:xfrm>
            <a:off x="6561791" y="4337372"/>
            <a:ext cx="3319228" cy="252374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8" descr="logo Centro de Investigacion en Tecnologias para la Sociedad - Universidad del Desarrollo">
            <a:extLst>
              <a:ext uri="{FF2B5EF4-FFF2-40B4-BE49-F238E27FC236}">
                <a16:creationId xmlns:a16="http://schemas.microsoft.com/office/drawing/2014/main" id="{302EDE28-C289-DD5A-ED6C-61C078A6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3440" y="88377"/>
            <a:ext cx="2603098" cy="1546768"/>
          </a:xfrm>
          <a:prstGeom prst="rect">
            <a:avLst/>
          </a:prstGeom>
        </p:spPr>
      </p:pic>
      <p:pic>
        <p:nvPicPr>
          <p:cNvPr id="7" name="Picture 2" descr="World Meteorological Organization ...">
            <a:extLst>
              <a:ext uri="{FF2B5EF4-FFF2-40B4-BE49-F238E27FC236}">
                <a16:creationId xmlns:a16="http://schemas.microsoft.com/office/drawing/2014/main" id="{FD308893-4927-BCD5-3962-84B934633E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571" y="25565"/>
            <a:ext cx="3686175"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92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BD9CEA-EEA4-B04A-8E46-A3113E6EDF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4123" y="1055356"/>
            <a:ext cx="2946209" cy="1768215"/>
          </a:xfrm>
          <a:prstGeom prst="rect">
            <a:avLst/>
          </a:prstGeom>
        </p:spPr>
      </p:pic>
      <p:grpSp>
        <p:nvGrpSpPr>
          <p:cNvPr id="323" name="Group 322">
            <a:extLst>
              <a:ext uri="{FF2B5EF4-FFF2-40B4-BE49-F238E27FC236}">
                <a16:creationId xmlns:a16="http://schemas.microsoft.com/office/drawing/2014/main" id="{D3B84CBC-7EA9-466E-94DB-5F93EF5B84B7}"/>
              </a:ext>
            </a:extLst>
          </p:cNvPr>
          <p:cNvGrpSpPr/>
          <p:nvPr/>
        </p:nvGrpSpPr>
        <p:grpSpPr>
          <a:xfrm>
            <a:off x="6633840" y="1416293"/>
            <a:ext cx="4493838" cy="1394975"/>
            <a:chOff x="7304462" y="2525940"/>
            <a:chExt cx="4493838" cy="1394975"/>
          </a:xfrm>
        </p:grpSpPr>
        <p:pic>
          <p:nvPicPr>
            <p:cNvPr id="3" name="Picture 2">
              <a:extLst>
                <a:ext uri="{FF2B5EF4-FFF2-40B4-BE49-F238E27FC236}">
                  <a16:creationId xmlns:a16="http://schemas.microsoft.com/office/drawing/2014/main" id="{439B98FA-4B49-4C58-82EB-E3D88C7E192C}"/>
                </a:ext>
              </a:extLst>
            </p:cNvPr>
            <p:cNvPicPr>
              <a:picLocks noChangeAspect="1"/>
            </p:cNvPicPr>
            <p:nvPr/>
          </p:nvPicPr>
          <p:blipFill>
            <a:blip r:embed="rId4"/>
            <a:stretch>
              <a:fillRect/>
            </a:stretch>
          </p:blipFill>
          <p:spPr>
            <a:xfrm>
              <a:off x="7304462" y="2525940"/>
              <a:ext cx="4493838" cy="871804"/>
            </a:xfrm>
            <a:prstGeom prst="rect">
              <a:avLst/>
            </a:prstGeom>
          </p:spPr>
        </p:pic>
        <p:grpSp>
          <p:nvGrpSpPr>
            <p:cNvPr id="320" name="Group 319">
              <a:extLst>
                <a:ext uri="{FF2B5EF4-FFF2-40B4-BE49-F238E27FC236}">
                  <a16:creationId xmlns:a16="http://schemas.microsoft.com/office/drawing/2014/main" id="{B377BBCB-6F60-4BFC-8385-D8D1219E56C9}"/>
                </a:ext>
              </a:extLst>
            </p:cNvPr>
            <p:cNvGrpSpPr/>
            <p:nvPr/>
          </p:nvGrpSpPr>
          <p:grpSpPr>
            <a:xfrm>
              <a:off x="7304462" y="2780286"/>
              <a:ext cx="4493838" cy="1140629"/>
              <a:chOff x="7304462" y="2780286"/>
              <a:chExt cx="4797968" cy="1140629"/>
            </a:xfrm>
          </p:grpSpPr>
          <p:pic>
            <p:nvPicPr>
              <p:cNvPr id="112" name="Picture 111">
                <a:extLst>
                  <a:ext uri="{FF2B5EF4-FFF2-40B4-BE49-F238E27FC236}">
                    <a16:creationId xmlns:a16="http://schemas.microsoft.com/office/drawing/2014/main" id="{A0687338-4D12-4463-916C-0DF34D3714A7}"/>
                  </a:ext>
                </a:extLst>
              </p:cNvPr>
              <p:cNvPicPr>
                <a:picLocks noChangeAspect="1"/>
              </p:cNvPicPr>
              <p:nvPr/>
            </p:nvPicPr>
            <p:blipFill>
              <a:blip r:embed="rId4"/>
              <a:stretch>
                <a:fillRect/>
              </a:stretch>
            </p:blipFill>
            <p:spPr>
              <a:xfrm>
                <a:off x="7304462" y="2780286"/>
                <a:ext cx="4797968" cy="871804"/>
              </a:xfrm>
              <a:prstGeom prst="rect">
                <a:avLst/>
              </a:prstGeom>
            </p:spPr>
          </p:pic>
          <p:pic>
            <p:nvPicPr>
              <p:cNvPr id="113" name="Picture 112">
                <a:extLst>
                  <a:ext uri="{FF2B5EF4-FFF2-40B4-BE49-F238E27FC236}">
                    <a16:creationId xmlns:a16="http://schemas.microsoft.com/office/drawing/2014/main" id="{C646B2DD-9767-434E-B06B-737FE688A57D}"/>
                  </a:ext>
                </a:extLst>
              </p:cNvPr>
              <p:cNvPicPr>
                <a:picLocks noChangeAspect="1"/>
              </p:cNvPicPr>
              <p:nvPr/>
            </p:nvPicPr>
            <p:blipFill>
              <a:blip r:embed="rId4"/>
              <a:stretch>
                <a:fillRect/>
              </a:stretch>
            </p:blipFill>
            <p:spPr>
              <a:xfrm>
                <a:off x="7304462" y="3049111"/>
                <a:ext cx="4797968" cy="871804"/>
              </a:xfrm>
              <a:prstGeom prst="rect">
                <a:avLst/>
              </a:prstGeom>
            </p:spPr>
          </p:pic>
        </p:grpSp>
      </p:grpSp>
      <p:sp>
        <p:nvSpPr>
          <p:cNvPr id="309" name="TextBox 308">
            <a:extLst>
              <a:ext uri="{FF2B5EF4-FFF2-40B4-BE49-F238E27FC236}">
                <a16:creationId xmlns:a16="http://schemas.microsoft.com/office/drawing/2014/main" id="{89E6868F-75FE-4488-AB8F-82D7C6CC8FB0}"/>
              </a:ext>
            </a:extLst>
          </p:cNvPr>
          <p:cNvSpPr txBox="1"/>
          <p:nvPr/>
        </p:nvSpPr>
        <p:spPr>
          <a:xfrm>
            <a:off x="6775955" y="5326188"/>
            <a:ext cx="4209609" cy="646331"/>
          </a:xfrm>
          <a:prstGeom prst="rect">
            <a:avLst/>
          </a:prstGeom>
          <a:noFill/>
        </p:spPr>
        <p:txBody>
          <a:bodyPr wrap="square" rtlCol="0">
            <a:spAutoFit/>
          </a:bodyPr>
          <a:lstStyle>
            <a:defPPr>
              <a:defRPr lang="en-US"/>
            </a:defPPr>
            <a:lvl1pPr algn="ctr">
              <a:defRPr sz="3600" b="1">
                <a:solidFill>
                  <a:srgbClr val="FF0066"/>
                </a:solidFill>
              </a:defRPr>
            </a:lvl1pPr>
          </a:lstStyle>
          <a:p>
            <a:r>
              <a:rPr lang="en-US" dirty="0"/>
              <a:t>High data density</a:t>
            </a:r>
          </a:p>
        </p:txBody>
      </p:sp>
      <p:sp>
        <p:nvSpPr>
          <p:cNvPr id="310" name="TextBox 309">
            <a:extLst>
              <a:ext uri="{FF2B5EF4-FFF2-40B4-BE49-F238E27FC236}">
                <a16:creationId xmlns:a16="http://schemas.microsoft.com/office/drawing/2014/main" id="{B03B3631-76F4-4082-92FA-BC957CCFD143}"/>
              </a:ext>
            </a:extLst>
          </p:cNvPr>
          <p:cNvSpPr txBox="1"/>
          <p:nvPr/>
        </p:nvSpPr>
        <p:spPr>
          <a:xfrm>
            <a:off x="1777322" y="2863136"/>
            <a:ext cx="3635932" cy="830997"/>
          </a:xfrm>
          <a:prstGeom prst="rect">
            <a:avLst/>
          </a:prstGeom>
          <a:noFill/>
        </p:spPr>
        <p:txBody>
          <a:bodyPr wrap="none" rtlCol="0">
            <a:spAutoFit/>
          </a:bodyPr>
          <a:lstStyle/>
          <a:p>
            <a:pPr algn="ctr"/>
            <a:r>
              <a:rPr lang="en-US" sz="2400" dirty="0">
                <a:cs typeface="Lantinghei SC Demibold"/>
              </a:rPr>
              <a:t>RGM</a:t>
            </a:r>
          </a:p>
          <a:p>
            <a:pPr algn="ctr"/>
            <a:r>
              <a:rPr lang="en-US" sz="2400" dirty="0">
                <a:cs typeface="Lantinghei SC Demibold"/>
              </a:rPr>
              <a:t>USD10,000 – USD100,000</a:t>
            </a:r>
          </a:p>
        </p:txBody>
      </p:sp>
      <p:sp>
        <p:nvSpPr>
          <p:cNvPr id="311" name="TextBox 310">
            <a:extLst>
              <a:ext uri="{FF2B5EF4-FFF2-40B4-BE49-F238E27FC236}">
                <a16:creationId xmlns:a16="http://schemas.microsoft.com/office/drawing/2014/main" id="{4752858B-11D7-4265-A9F8-409DEFC6C467}"/>
              </a:ext>
            </a:extLst>
          </p:cNvPr>
          <p:cNvSpPr txBox="1"/>
          <p:nvPr/>
        </p:nvSpPr>
        <p:spPr>
          <a:xfrm>
            <a:off x="2147362" y="5346089"/>
            <a:ext cx="2839240" cy="830997"/>
          </a:xfrm>
          <a:prstGeom prst="rect">
            <a:avLst/>
          </a:prstGeom>
          <a:noFill/>
        </p:spPr>
        <p:txBody>
          <a:bodyPr wrap="none" rtlCol="0">
            <a:spAutoFit/>
          </a:bodyPr>
          <a:lstStyle/>
          <a:p>
            <a:pPr algn="ctr"/>
            <a:r>
              <a:rPr lang="en-US" sz="2400" dirty="0"/>
              <a:t>Sensing element </a:t>
            </a:r>
            <a:r>
              <a:rPr lang="en-US" sz="2400" b="1" dirty="0">
                <a:solidFill>
                  <a:srgbClr val="FF0066"/>
                </a:solidFill>
              </a:rPr>
              <a:t>(*)</a:t>
            </a:r>
            <a:endParaRPr lang="en-US" sz="2400" dirty="0"/>
          </a:p>
          <a:p>
            <a:pPr algn="ctr"/>
            <a:r>
              <a:rPr lang="en-US" sz="2400" dirty="0"/>
              <a:t>USD10 – USD150</a:t>
            </a:r>
          </a:p>
        </p:txBody>
      </p:sp>
      <p:sp>
        <p:nvSpPr>
          <p:cNvPr id="22" name="TextBox 21">
            <a:extLst>
              <a:ext uri="{FF2B5EF4-FFF2-40B4-BE49-F238E27FC236}">
                <a16:creationId xmlns:a16="http://schemas.microsoft.com/office/drawing/2014/main" id="{B5412066-3D57-44D3-A0BF-375F0EBFE9A3}"/>
              </a:ext>
            </a:extLst>
          </p:cNvPr>
          <p:cNvSpPr txBox="1"/>
          <p:nvPr/>
        </p:nvSpPr>
        <p:spPr>
          <a:xfrm>
            <a:off x="6878019" y="3500276"/>
            <a:ext cx="4005481" cy="492443"/>
          </a:xfrm>
          <a:prstGeom prst="rect">
            <a:avLst/>
          </a:prstGeom>
          <a:noFill/>
        </p:spPr>
        <p:txBody>
          <a:bodyPr wrap="square" rtlCol="0">
            <a:spAutoFit/>
          </a:bodyPr>
          <a:lstStyle/>
          <a:p>
            <a:pPr algn="ctr"/>
            <a:r>
              <a:rPr lang="en-US" sz="2600" dirty="0">
                <a:solidFill>
                  <a:srgbClr val="FF0066"/>
                </a:solidFill>
              </a:rPr>
              <a:t>Lower data quality</a:t>
            </a:r>
          </a:p>
        </p:txBody>
      </p:sp>
      <p:sp>
        <p:nvSpPr>
          <p:cNvPr id="24" name="TextBox 23">
            <a:extLst>
              <a:ext uri="{FF2B5EF4-FFF2-40B4-BE49-F238E27FC236}">
                <a16:creationId xmlns:a16="http://schemas.microsoft.com/office/drawing/2014/main" id="{51D7049F-2A80-4B36-9D09-DD33618FA7A4}"/>
              </a:ext>
            </a:extLst>
          </p:cNvPr>
          <p:cNvSpPr txBox="1"/>
          <p:nvPr/>
        </p:nvSpPr>
        <p:spPr>
          <a:xfrm>
            <a:off x="6728109" y="2599173"/>
            <a:ext cx="4305301" cy="492443"/>
          </a:xfrm>
          <a:prstGeom prst="rect">
            <a:avLst/>
          </a:prstGeom>
          <a:noFill/>
        </p:spPr>
        <p:txBody>
          <a:bodyPr wrap="square" rtlCol="0">
            <a:spAutoFit/>
          </a:bodyPr>
          <a:lstStyle/>
          <a:p>
            <a:pPr algn="ctr"/>
            <a:r>
              <a:rPr lang="en-US" sz="2600" dirty="0">
                <a:solidFill>
                  <a:srgbClr val="00B050"/>
                </a:solidFill>
              </a:rPr>
              <a:t>Low measurements density</a:t>
            </a:r>
          </a:p>
        </p:txBody>
      </p:sp>
      <p:sp>
        <p:nvSpPr>
          <p:cNvPr id="25" name="TextBox 24">
            <a:extLst>
              <a:ext uri="{FF2B5EF4-FFF2-40B4-BE49-F238E27FC236}">
                <a16:creationId xmlns:a16="http://schemas.microsoft.com/office/drawing/2014/main" id="{0660EE81-58EF-4620-927B-EC474E2B00CA}"/>
              </a:ext>
            </a:extLst>
          </p:cNvPr>
          <p:cNvSpPr txBox="1"/>
          <p:nvPr/>
        </p:nvSpPr>
        <p:spPr>
          <a:xfrm>
            <a:off x="6867013" y="1022508"/>
            <a:ext cx="4027492" cy="646331"/>
          </a:xfrm>
          <a:prstGeom prst="rect">
            <a:avLst/>
          </a:prstGeom>
          <a:noFill/>
        </p:spPr>
        <p:txBody>
          <a:bodyPr wrap="square" rtlCol="0">
            <a:spAutoFit/>
          </a:bodyPr>
          <a:lstStyle/>
          <a:p>
            <a:pPr algn="ctr"/>
            <a:r>
              <a:rPr lang="en-US" sz="3600" b="1" dirty="0">
                <a:solidFill>
                  <a:srgbClr val="00B050"/>
                </a:solidFill>
              </a:rPr>
              <a:t>High data quality</a:t>
            </a:r>
          </a:p>
        </p:txBody>
      </p:sp>
      <p:grpSp>
        <p:nvGrpSpPr>
          <p:cNvPr id="23" name="Group 22">
            <a:extLst>
              <a:ext uri="{FF2B5EF4-FFF2-40B4-BE49-F238E27FC236}">
                <a16:creationId xmlns:a16="http://schemas.microsoft.com/office/drawing/2014/main" id="{1D233FF9-172D-D187-F921-D443F4A4D15F}"/>
              </a:ext>
            </a:extLst>
          </p:cNvPr>
          <p:cNvGrpSpPr/>
          <p:nvPr/>
        </p:nvGrpSpPr>
        <p:grpSpPr>
          <a:xfrm>
            <a:off x="1874929" y="4067846"/>
            <a:ext cx="3280839" cy="1221692"/>
            <a:chOff x="3425911" y="4674439"/>
            <a:chExt cx="4553062" cy="1815939"/>
          </a:xfrm>
        </p:grpSpPr>
        <p:grpSp>
          <p:nvGrpSpPr>
            <p:cNvPr id="26" name="Group 25">
              <a:extLst>
                <a:ext uri="{FF2B5EF4-FFF2-40B4-BE49-F238E27FC236}">
                  <a16:creationId xmlns:a16="http://schemas.microsoft.com/office/drawing/2014/main" id="{CFCA5654-0947-8826-F81F-83AABD7FB82F}"/>
                </a:ext>
              </a:extLst>
            </p:cNvPr>
            <p:cNvGrpSpPr/>
            <p:nvPr/>
          </p:nvGrpSpPr>
          <p:grpSpPr>
            <a:xfrm>
              <a:off x="3425911" y="5106257"/>
              <a:ext cx="1069627" cy="410275"/>
              <a:chOff x="6070948" y="3268615"/>
              <a:chExt cx="5536789" cy="1591194"/>
            </a:xfrm>
          </p:grpSpPr>
          <p:pic>
            <p:nvPicPr>
              <p:cNvPr id="102" name="Picture 101">
                <a:extLst>
                  <a:ext uri="{FF2B5EF4-FFF2-40B4-BE49-F238E27FC236}">
                    <a16:creationId xmlns:a16="http://schemas.microsoft.com/office/drawing/2014/main" id="{44ABD61E-D843-1DAE-FADD-21C8EB9B87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103" name="Picture 102">
                <a:extLst>
                  <a:ext uri="{FF2B5EF4-FFF2-40B4-BE49-F238E27FC236}">
                    <a16:creationId xmlns:a16="http://schemas.microsoft.com/office/drawing/2014/main" id="{A8839742-F454-FA75-1045-B4A966557735}"/>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104" name="Picture 103">
                <a:extLst>
                  <a:ext uri="{FF2B5EF4-FFF2-40B4-BE49-F238E27FC236}">
                    <a16:creationId xmlns:a16="http://schemas.microsoft.com/office/drawing/2014/main" id="{391E41B7-7D8D-1297-110C-129279E34963}"/>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105" name="Picture 104">
                <a:extLst>
                  <a:ext uri="{FF2B5EF4-FFF2-40B4-BE49-F238E27FC236}">
                    <a16:creationId xmlns:a16="http://schemas.microsoft.com/office/drawing/2014/main" id="{FF890811-253D-0E8F-D952-8417FFE315EE}"/>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27" name="Group 26">
              <a:extLst>
                <a:ext uri="{FF2B5EF4-FFF2-40B4-BE49-F238E27FC236}">
                  <a16:creationId xmlns:a16="http://schemas.microsoft.com/office/drawing/2014/main" id="{AB40C380-0513-7DAC-3CEB-06D242FB4FF6}"/>
                </a:ext>
              </a:extLst>
            </p:cNvPr>
            <p:cNvGrpSpPr/>
            <p:nvPr/>
          </p:nvGrpSpPr>
          <p:grpSpPr>
            <a:xfrm>
              <a:off x="4616859" y="5106257"/>
              <a:ext cx="1069627" cy="410275"/>
              <a:chOff x="6070948" y="3268615"/>
              <a:chExt cx="5536789" cy="1591194"/>
            </a:xfrm>
          </p:grpSpPr>
          <p:pic>
            <p:nvPicPr>
              <p:cNvPr id="98" name="Picture 97">
                <a:extLst>
                  <a:ext uri="{FF2B5EF4-FFF2-40B4-BE49-F238E27FC236}">
                    <a16:creationId xmlns:a16="http://schemas.microsoft.com/office/drawing/2014/main" id="{F8C7401B-944B-3310-F357-FB6A3D454F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99" name="Picture 98">
                <a:extLst>
                  <a:ext uri="{FF2B5EF4-FFF2-40B4-BE49-F238E27FC236}">
                    <a16:creationId xmlns:a16="http://schemas.microsoft.com/office/drawing/2014/main" id="{E9516EB0-940C-E38A-8D7E-4CB123695D5E}"/>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100" name="Picture 99">
                <a:extLst>
                  <a:ext uri="{FF2B5EF4-FFF2-40B4-BE49-F238E27FC236}">
                    <a16:creationId xmlns:a16="http://schemas.microsoft.com/office/drawing/2014/main" id="{3018001C-8395-AC22-007E-DCE986812915}"/>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101" name="Picture 100">
                <a:extLst>
                  <a:ext uri="{FF2B5EF4-FFF2-40B4-BE49-F238E27FC236}">
                    <a16:creationId xmlns:a16="http://schemas.microsoft.com/office/drawing/2014/main" id="{35C66115-249A-93B2-F80A-80D3ACDE3932}"/>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28" name="Group 27">
              <a:extLst>
                <a:ext uri="{FF2B5EF4-FFF2-40B4-BE49-F238E27FC236}">
                  <a16:creationId xmlns:a16="http://schemas.microsoft.com/office/drawing/2014/main" id="{B29D69E2-CFC1-60F1-D3EB-68989D73DEF7}"/>
                </a:ext>
              </a:extLst>
            </p:cNvPr>
            <p:cNvGrpSpPr/>
            <p:nvPr/>
          </p:nvGrpSpPr>
          <p:grpSpPr>
            <a:xfrm>
              <a:off x="5776417" y="5106257"/>
              <a:ext cx="1069627" cy="410275"/>
              <a:chOff x="6070948" y="3268615"/>
              <a:chExt cx="5536789" cy="1591194"/>
            </a:xfrm>
          </p:grpSpPr>
          <p:pic>
            <p:nvPicPr>
              <p:cNvPr id="94" name="Picture 93">
                <a:extLst>
                  <a:ext uri="{FF2B5EF4-FFF2-40B4-BE49-F238E27FC236}">
                    <a16:creationId xmlns:a16="http://schemas.microsoft.com/office/drawing/2014/main" id="{EB52DAB5-0092-18F3-3F8E-10F27E40CE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95" name="Picture 94">
                <a:extLst>
                  <a:ext uri="{FF2B5EF4-FFF2-40B4-BE49-F238E27FC236}">
                    <a16:creationId xmlns:a16="http://schemas.microsoft.com/office/drawing/2014/main" id="{4F887FF8-4BD8-E542-9EE6-FD11D4D6F44D}"/>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96" name="Picture 95">
                <a:extLst>
                  <a:ext uri="{FF2B5EF4-FFF2-40B4-BE49-F238E27FC236}">
                    <a16:creationId xmlns:a16="http://schemas.microsoft.com/office/drawing/2014/main" id="{F906A205-37B5-985B-D513-FF06D6290662}"/>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97" name="Picture 96">
                <a:extLst>
                  <a:ext uri="{FF2B5EF4-FFF2-40B4-BE49-F238E27FC236}">
                    <a16:creationId xmlns:a16="http://schemas.microsoft.com/office/drawing/2014/main" id="{196EE766-ABA3-4205-A1F5-86A273B80ED6}"/>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29" name="Group 28">
              <a:extLst>
                <a:ext uri="{FF2B5EF4-FFF2-40B4-BE49-F238E27FC236}">
                  <a16:creationId xmlns:a16="http://schemas.microsoft.com/office/drawing/2014/main" id="{0A5D9936-CF8B-5E43-7A18-86A6F6002577}"/>
                </a:ext>
              </a:extLst>
            </p:cNvPr>
            <p:cNvGrpSpPr/>
            <p:nvPr/>
          </p:nvGrpSpPr>
          <p:grpSpPr>
            <a:xfrm>
              <a:off x="3425911" y="5566047"/>
              <a:ext cx="1069627" cy="410275"/>
              <a:chOff x="6070948" y="3268615"/>
              <a:chExt cx="5536789" cy="1591194"/>
            </a:xfrm>
          </p:grpSpPr>
          <p:pic>
            <p:nvPicPr>
              <p:cNvPr id="90" name="Picture 89">
                <a:extLst>
                  <a:ext uri="{FF2B5EF4-FFF2-40B4-BE49-F238E27FC236}">
                    <a16:creationId xmlns:a16="http://schemas.microsoft.com/office/drawing/2014/main" id="{0D541027-FFA7-C54A-7E1A-6F41AC2CFF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91" name="Picture 90">
                <a:extLst>
                  <a:ext uri="{FF2B5EF4-FFF2-40B4-BE49-F238E27FC236}">
                    <a16:creationId xmlns:a16="http://schemas.microsoft.com/office/drawing/2014/main" id="{E0F9157C-6B53-FFB4-6BB7-7BF46EC68C38}"/>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92" name="Picture 91">
                <a:extLst>
                  <a:ext uri="{FF2B5EF4-FFF2-40B4-BE49-F238E27FC236}">
                    <a16:creationId xmlns:a16="http://schemas.microsoft.com/office/drawing/2014/main" id="{7716AD48-4CE6-513B-0333-2379B6DFD547}"/>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93" name="Picture 92">
                <a:extLst>
                  <a:ext uri="{FF2B5EF4-FFF2-40B4-BE49-F238E27FC236}">
                    <a16:creationId xmlns:a16="http://schemas.microsoft.com/office/drawing/2014/main" id="{865D9F25-A6CA-5675-3ED1-83059B0EA133}"/>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0" name="Group 29">
              <a:extLst>
                <a:ext uri="{FF2B5EF4-FFF2-40B4-BE49-F238E27FC236}">
                  <a16:creationId xmlns:a16="http://schemas.microsoft.com/office/drawing/2014/main" id="{13318DC2-AE61-31D0-E913-8B79931C6A8B}"/>
                </a:ext>
              </a:extLst>
            </p:cNvPr>
            <p:cNvGrpSpPr/>
            <p:nvPr/>
          </p:nvGrpSpPr>
          <p:grpSpPr>
            <a:xfrm>
              <a:off x="4616859" y="5566047"/>
              <a:ext cx="1069627" cy="410275"/>
              <a:chOff x="6070948" y="3268615"/>
              <a:chExt cx="5536789" cy="1591194"/>
            </a:xfrm>
          </p:grpSpPr>
          <p:pic>
            <p:nvPicPr>
              <p:cNvPr id="86" name="Picture 85">
                <a:extLst>
                  <a:ext uri="{FF2B5EF4-FFF2-40B4-BE49-F238E27FC236}">
                    <a16:creationId xmlns:a16="http://schemas.microsoft.com/office/drawing/2014/main" id="{B853B496-7BB0-9C3F-5987-DE57CEE7A5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87" name="Picture 86">
                <a:extLst>
                  <a:ext uri="{FF2B5EF4-FFF2-40B4-BE49-F238E27FC236}">
                    <a16:creationId xmlns:a16="http://schemas.microsoft.com/office/drawing/2014/main" id="{B0501B0B-BD96-2429-960B-1D7F58079244}"/>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88" name="Picture 87">
                <a:extLst>
                  <a:ext uri="{FF2B5EF4-FFF2-40B4-BE49-F238E27FC236}">
                    <a16:creationId xmlns:a16="http://schemas.microsoft.com/office/drawing/2014/main" id="{CD888154-5E99-D7E1-D5C8-E455B6FDC315}"/>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89" name="Picture 88">
                <a:extLst>
                  <a:ext uri="{FF2B5EF4-FFF2-40B4-BE49-F238E27FC236}">
                    <a16:creationId xmlns:a16="http://schemas.microsoft.com/office/drawing/2014/main" id="{C276106B-2D33-1044-DC9D-BEEA67196C8E}"/>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1" name="Group 30">
              <a:extLst>
                <a:ext uri="{FF2B5EF4-FFF2-40B4-BE49-F238E27FC236}">
                  <a16:creationId xmlns:a16="http://schemas.microsoft.com/office/drawing/2014/main" id="{35EB2A06-7354-FC10-683A-75181DD4E339}"/>
                </a:ext>
              </a:extLst>
            </p:cNvPr>
            <p:cNvGrpSpPr/>
            <p:nvPr/>
          </p:nvGrpSpPr>
          <p:grpSpPr>
            <a:xfrm>
              <a:off x="5776417" y="5566047"/>
              <a:ext cx="1069627" cy="410275"/>
              <a:chOff x="6070948" y="3268615"/>
              <a:chExt cx="5536789" cy="1591194"/>
            </a:xfrm>
          </p:grpSpPr>
          <p:pic>
            <p:nvPicPr>
              <p:cNvPr id="82" name="Picture 81">
                <a:extLst>
                  <a:ext uri="{FF2B5EF4-FFF2-40B4-BE49-F238E27FC236}">
                    <a16:creationId xmlns:a16="http://schemas.microsoft.com/office/drawing/2014/main" id="{4982E864-CB2F-BF16-E66A-5228CFB372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83" name="Picture 82">
                <a:extLst>
                  <a:ext uri="{FF2B5EF4-FFF2-40B4-BE49-F238E27FC236}">
                    <a16:creationId xmlns:a16="http://schemas.microsoft.com/office/drawing/2014/main" id="{553AC45B-DC8D-99E5-C382-B3D3F8BEADD1}"/>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84" name="Picture 83">
                <a:extLst>
                  <a:ext uri="{FF2B5EF4-FFF2-40B4-BE49-F238E27FC236}">
                    <a16:creationId xmlns:a16="http://schemas.microsoft.com/office/drawing/2014/main" id="{DC46DE48-A2F9-E418-4020-E9FDB0B87317}"/>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85" name="Picture 84">
                <a:extLst>
                  <a:ext uri="{FF2B5EF4-FFF2-40B4-BE49-F238E27FC236}">
                    <a16:creationId xmlns:a16="http://schemas.microsoft.com/office/drawing/2014/main" id="{64B5702B-B48D-1446-C52D-F421232FCD5E}"/>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2" name="Group 31">
              <a:extLst>
                <a:ext uri="{FF2B5EF4-FFF2-40B4-BE49-F238E27FC236}">
                  <a16:creationId xmlns:a16="http://schemas.microsoft.com/office/drawing/2014/main" id="{568582A9-2EBE-A59A-AA8E-F09397196C4C}"/>
                </a:ext>
              </a:extLst>
            </p:cNvPr>
            <p:cNvGrpSpPr/>
            <p:nvPr/>
          </p:nvGrpSpPr>
          <p:grpSpPr>
            <a:xfrm>
              <a:off x="3425911" y="6080103"/>
              <a:ext cx="1069627" cy="410275"/>
              <a:chOff x="6070948" y="3268615"/>
              <a:chExt cx="5536789" cy="1591194"/>
            </a:xfrm>
          </p:grpSpPr>
          <p:pic>
            <p:nvPicPr>
              <p:cNvPr id="78" name="Picture 77">
                <a:extLst>
                  <a:ext uri="{FF2B5EF4-FFF2-40B4-BE49-F238E27FC236}">
                    <a16:creationId xmlns:a16="http://schemas.microsoft.com/office/drawing/2014/main" id="{88059D4A-DEAD-0AD1-988E-55C10D3B1D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79" name="Picture 78">
                <a:extLst>
                  <a:ext uri="{FF2B5EF4-FFF2-40B4-BE49-F238E27FC236}">
                    <a16:creationId xmlns:a16="http://schemas.microsoft.com/office/drawing/2014/main" id="{7FFE40F5-E038-68A1-BA32-DBC169C331C5}"/>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80" name="Picture 79">
                <a:extLst>
                  <a:ext uri="{FF2B5EF4-FFF2-40B4-BE49-F238E27FC236}">
                    <a16:creationId xmlns:a16="http://schemas.microsoft.com/office/drawing/2014/main" id="{571B60D9-B346-10A2-66A6-325A3CE01021}"/>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81" name="Picture 80">
                <a:extLst>
                  <a:ext uri="{FF2B5EF4-FFF2-40B4-BE49-F238E27FC236}">
                    <a16:creationId xmlns:a16="http://schemas.microsoft.com/office/drawing/2014/main" id="{66FC14AE-CB75-6750-B916-57557B10F613}"/>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3" name="Group 32">
              <a:extLst>
                <a:ext uri="{FF2B5EF4-FFF2-40B4-BE49-F238E27FC236}">
                  <a16:creationId xmlns:a16="http://schemas.microsoft.com/office/drawing/2014/main" id="{68E73885-35D0-1D92-2F23-F3E304A30118}"/>
                </a:ext>
              </a:extLst>
            </p:cNvPr>
            <p:cNvGrpSpPr/>
            <p:nvPr/>
          </p:nvGrpSpPr>
          <p:grpSpPr>
            <a:xfrm>
              <a:off x="4616859" y="6080103"/>
              <a:ext cx="1069627" cy="410275"/>
              <a:chOff x="6070948" y="3268615"/>
              <a:chExt cx="5536789" cy="1591194"/>
            </a:xfrm>
          </p:grpSpPr>
          <p:pic>
            <p:nvPicPr>
              <p:cNvPr id="74" name="Picture 73">
                <a:extLst>
                  <a:ext uri="{FF2B5EF4-FFF2-40B4-BE49-F238E27FC236}">
                    <a16:creationId xmlns:a16="http://schemas.microsoft.com/office/drawing/2014/main" id="{39850641-B80D-9816-7D92-11472E3A9D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75" name="Picture 74">
                <a:extLst>
                  <a:ext uri="{FF2B5EF4-FFF2-40B4-BE49-F238E27FC236}">
                    <a16:creationId xmlns:a16="http://schemas.microsoft.com/office/drawing/2014/main" id="{BEC8FE45-3754-4284-529B-E888DF0FF529}"/>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76" name="Picture 75">
                <a:extLst>
                  <a:ext uri="{FF2B5EF4-FFF2-40B4-BE49-F238E27FC236}">
                    <a16:creationId xmlns:a16="http://schemas.microsoft.com/office/drawing/2014/main" id="{625B1669-4BB0-993B-AC86-B13012601DC9}"/>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77" name="Picture 76">
                <a:extLst>
                  <a:ext uri="{FF2B5EF4-FFF2-40B4-BE49-F238E27FC236}">
                    <a16:creationId xmlns:a16="http://schemas.microsoft.com/office/drawing/2014/main" id="{C624E252-0CC0-3D7F-267B-F6EF88EB1A5B}"/>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4" name="Group 33">
              <a:extLst>
                <a:ext uri="{FF2B5EF4-FFF2-40B4-BE49-F238E27FC236}">
                  <a16:creationId xmlns:a16="http://schemas.microsoft.com/office/drawing/2014/main" id="{6774BAFD-181D-4AA3-51DF-F2F4C09FD634}"/>
                </a:ext>
              </a:extLst>
            </p:cNvPr>
            <p:cNvGrpSpPr/>
            <p:nvPr/>
          </p:nvGrpSpPr>
          <p:grpSpPr>
            <a:xfrm>
              <a:off x="5776417" y="6080103"/>
              <a:ext cx="1069627" cy="410275"/>
              <a:chOff x="6070948" y="3268615"/>
              <a:chExt cx="5536789" cy="1591194"/>
            </a:xfrm>
          </p:grpSpPr>
          <p:pic>
            <p:nvPicPr>
              <p:cNvPr id="70" name="Picture 69">
                <a:extLst>
                  <a:ext uri="{FF2B5EF4-FFF2-40B4-BE49-F238E27FC236}">
                    <a16:creationId xmlns:a16="http://schemas.microsoft.com/office/drawing/2014/main" id="{CE54977C-C36B-3F2A-AAE2-A9B9DD0070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71" name="Picture 70">
                <a:extLst>
                  <a:ext uri="{FF2B5EF4-FFF2-40B4-BE49-F238E27FC236}">
                    <a16:creationId xmlns:a16="http://schemas.microsoft.com/office/drawing/2014/main" id="{03A0AB0E-EE46-A1C5-39E9-6DD481F57659}"/>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72" name="Picture 71">
                <a:extLst>
                  <a:ext uri="{FF2B5EF4-FFF2-40B4-BE49-F238E27FC236}">
                    <a16:creationId xmlns:a16="http://schemas.microsoft.com/office/drawing/2014/main" id="{2DDD6BFA-13C0-8316-19FA-CA2706E93ACE}"/>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73" name="Picture 72">
                <a:extLst>
                  <a:ext uri="{FF2B5EF4-FFF2-40B4-BE49-F238E27FC236}">
                    <a16:creationId xmlns:a16="http://schemas.microsoft.com/office/drawing/2014/main" id="{ED3DD3EB-5D48-F4FE-B369-9622C6597CC1}"/>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5" name="Group 34">
              <a:extLst>
                <a:ext uri="{FF2B5EF4-FFF2-40B4-BE49-F238E27FC236}">
                  <a16:creationId xmlns:a16="http://schemas.microsoft.com/office/drawing/2014/main" id="{AEA2BA51-D999-3ACA-77CA-278DD09DA7A3}"/>
                </a:ext>
              </a:extLst>
            </p:cNvPr>
            <p:cNvGrpSpPr/>
            <p:nvPr/>
          </p:nvGrpSpPr>
          <p:grpSpPr>
            <a:xfrm>
              <a:off x="3425911" y="4674439"/>
              <a:ext cx="1069627" cy="410275"/>
              <a:chOff x="6070948" y="3268615"/>
              <a:chExt cx="5536789" cy="1591194"/>
            </a:xfrm>
          </p:grpSpPr>
          <p:pic>
            <p:nvPicPr>
              <p:cNvPr id="66" name="Picture 65">
                <a:extLst>
                  <a:ext uri="{FF2B5EF4-FFF2-40B4-BE49-F238E27FC236}">
                    <a16:creationId xmlns:a16="http://schemas.microsoft.com/office/drawing/2014/main" id="{7AFCA451-62A8-02F4-2BF5-E6267B071E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67" name="Picture 66">
                <a:extLst>
                  <a:ext uri="{FF2B5EF4-FFF2-40B4-BE49-F238E27FC236}">
                    <a16:creationId xmlns:a16="http://schemas.microsoft.com/office/drawing/2014/main" id="{2AF53B1F-3591-DF6D-7699-6F98FDEFF18B}"/>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68" name="Picture 67">
                <a:extLst>
                  <a:ext uri="{FF2B5EF4-FFF2-40B4-BE49-F238E27FC236}">
                    <a16:creationId xmlns:a16="http://schemas.microsoft.com/office/drawing/2014/main" id="{F46D4B23-AB97-FE77-F3B9-09C57A263B73}"/>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69" name="Picture 68">
                <a:extLst>
                  <a:ext uri="{FF2B5EF4-FFF2-40B4-BE49-F238E27FC236}">
                    <a16:creationId xmlns:a16="http://schemas.microsoft.com/office/drawing/2014/main" id="{F3795EFA-5B64-A75B-DF3C-7DA709A53CBA}"/>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6" name="Group 35">
              <a:extLst>
                <a:ext uri="{FF2B5EF4-FFF2-40B4-BE49-F238E27FC236}">
                  <a16:creationId xmlns:a16="http://schemas.microsoft.com/office/drawing/2014/main" id="{02CCF67A-989C-69D2-CDD7-D77813D4B1BB}"/>
                </a:ext>
              </a:extLst>
            </p:cNvPr>
            <p:cNvGrpSpPr/>
            <p:nvPr/>
          </p:nvGrpSpPr>
          <p:grpSpPr>
            <a:xfrm>
              <a:off x="4616859" y="4674439"/>
              <a:ext cx="1069627" cy="410275"/>
              <a:chOff x="6070948" y="3268615"/>
              <a:chExt cx="5536789" cy="1591194"/>
            </a:xfrm>
          </p:grpSpPr>
          <p:pic>
            <p:nvPicPr>
              <p:cNvPr id="62" name="Picture 61">
                <a:extLst>
                  <a:ext uri="{FF2B5EF4-FFF2-40B4-BE49-F238E27FC236}">
                    <a16:creationId xmlns:a16="http://schemas.microsoft.com/office/drawing/2014/main" id="{4B7D1183-4564-C02D-6A4E-CB486A1368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63" name="Picture 62">
                <a:extLst>
                  <a:ext uri="{FF2B5EF4-FFF2-40B4-BE49-F238E27FC236}">
                    <a16:creationId xmlns:a16="http://schemas.microsoft.com/office/drawing/2014/main" id="{A15604B6-3049-D3D1-B228-80BE57091E53}"/>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64" name="Picture 63">
                <a:extLst>
                  <a:ext uri="{FF2B5EF4-FFF2-40B4-BE49-F238E27FC236}">
                    <a16:creationId xmlns:a16="http://schemas.microsoft.com/office/drawing/2014/main" id="{B38A39E3-C432-FBC3-4923-B49265ED46C9}"/>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65" name="Picture 64">
                <a:extLst>
                  <a:ext uri="{FF2B5EF4-FFF2-40B4-BE49-F238E27FC236}">
                    <a16:creationId xmlns:a16="http://schemas.microsoft.com/office/drawing/2014/main" id="{0AFEC964-3F3C-CEC0-DE18-BE10F6F249D8}"/>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7" name="Group 36">
              <a:extLst>
                <a:ext uri="{FF2B5EF4-FFF2-40B4-BE49-F238E27FC236}">
                  <a16:creationId xmlns:a16="http://schemas.microsoft.com/office/drawing/2014/main" id="{C05F8CE8-0605-1576-37E2-D212CD939B00}"/>
                </a:ext>
              </a:extLst>
            </p:cNvPr>
            <p:cNvGrpSpPr/>
            <p:nvPr/>
          </p:nvGrpSpPr>
          <p:grpSpPr>
            <a:xfrm>
              <a:off x="5776417" y="4674439"/>
              <a:ext cx="1069627" cy="410275"/>
              <a:chOff x="6070948" y="3268615"/>
              <a:chExt cx="5536789" cy="1591194"/>
            </a:xfrm>
          </p:grpSpPr>
          <p:pic>
            <p:nvPicPr>
              <p:cNvPr id="58" name="Picture 57">
                <a:extLst>
                  <a:ext uri="{FF2B5EF4-FFF2-40B4-BE49-F238E27FC236}">
                    <a16:creationId xmlns:a16="http://schemas.microsoft.com/office/drawing/2014/main" id="{136F3B66-EA9A-DC82-00F8-2FB81AD90B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59" name="Picture 58">
                <a:extLst>
                  <a:ext uri="{FF2B5EF4-FFF2-40B4-BE49-F238E27FC236}">
                    <a16:creationId xmlns:a16="http://schemas.microsoft.com/office/drawing/2014/main" id="{72EF1EC5-6A16-8BF0-5035-DD646318F1C0}"/>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60" name="Picture 59">
                <a:extLst>
                  <a:ext uri="{FF2B5EF4-FFF2-40B4-BE49-F238E27FC236}">
                    <a16:creationId xmlns:a16="http://schemas.microsoft.com/office/drawing/2014/main" id="{18C5B63B-4AD5-DDB5-6D2F-76DAF78CDB3D}"/>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61" name="Picture 60">
                <a:extLst>
                  <a:ext uri="{FF2B5EF4-FFF2-40B4-BE49-F238E27FC236}">
                    <a16:creationId xmlns:a16="http://schemas.microsoft.com/office/drawing/2014/main" id="{E17BBBA5-501C-9F4B-6C18-8E9CB5E72B17}"/>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8" name="Group 37">
              <a:extLst>
                <a:ext uri="{FF2B5EF4-FFF2-40B4-BE49-F238E27FC236}">
                  <a16:creationId xmlns:a16="http://schemas.microsoft.com/office/drawing/2014/main" id="{8DF80042-74C5-877C-DB14-D4E0D151920B}"/>
                </a:ext>
              </a:extLst>
            </p:cNvPr>
            <p:cNvGrpSpPr/>
            <p:nvPr/>
          </p:nvGrpSpPr>
          <p:grpSpPr>
            <a:xfrm>
              <a:off x="6909346" y="4674439"/>
              <a:ext cx="1069627" cy="410275"/>
              <a:chOff x="6070948" y="3268615"/>
              <a:chExt cx="5536789" cy="1591194"/>
            </a:xfrm>
          </p:grpSpPr>
          <p:pic>
            <p:nvPicPr>
              <p:cNvPr id="54" name="Picture 53">
                <a:extLst>
                  <a:ext uri="{FF2B5EF4-FFF2-40B4-BE49-F238E27FC236}">
                    <a16:creationId xmlns:a16="http://schemas.microsoft.com/office/drawing/2014/main" id="{2EE54A87-A330-EB54-3548-59AE0D5C2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55" name="Picture 54">
                <a:extLst>
                  <a:ext uri="{FF2B5EF4-FFF2-40B4-BE49-F238E27FC236}">
                    <a16:creationId xmlns:a16="http://schemas.microsoft.com/office/drawing/2014/main" id="{4B9301F3-05D1-DDC9-53AE-3504964092EE}"/>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56" name="Picture 55">
                <a:extLst>
                  <a:ext uri="{FF2B5EF4-FFF2-40B4-BE49-F238E27FC236}">
                    <a16:creationId xmlns:a16="http://schemas.microsoft.com/office/drawing/2014/main" id="{047B5570-1F69-2866-19D7-EED29187D689}"/>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57" name="Picture 56">
                <a:extLst>
                  <a:ext uri="{FF2B5EF4-FFF2-40B4-BE49-F238E27FC236}">
                    <a16:creationId xmlns:a16="http://schemas.microsoft.com/office/drawing/2014/main" id="{0B9054B7-ABCC-8176-6813-D9658DBDE4C3}"/>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39" name="Group 38">
              <a:extLst>
                <a:ext uri="{FF2B5EF4-FFF2-40B4-BE49-F238E27FC236}">
                  <a16:creationId xmlns:a16="http://schemas.microsoft.com/office/drawing/2014/main" id="{9F5EB644-10C4-237D-E730-3FB98236BF05}"/>
                </a:ext>
              </a:extLst>
            </p:cNvPr>
            <p:cNvGrpSpPr/>
            <p:nvPr/>
          </p:nvGrpSpPr>
          <p:grpSpPr>
            <a:xfrm>
              <a:off x="6909346" y="5106257"/>
              <a:ext cx="1069627" cy="410275"/>
              <a:chOff x="6070948" y="3268615"/>
              <a:chExt cx="5536789" cy="1591194"/>
            </a:xfrm>
          </p:grpSpPr>
          <p:pic>
            <p:nvPicPr>
              <p:cNvPr id="50" name="Picture 49">
                <a:extLst>
                  <a:ext uri="{FF2B5EF4-FFF2-40B4-BE49-F238E27FC236}">
                    <a16:creationId xmlns:a16="http://schemas.microsoft.com/office/drawing/2014/main" id="{9E77E5C8-7049-1B46-5BDB-8CE0FB00CE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51" name="Picture 50">
                <a:extLst>
                  <a:ext uri="{FF2B5EF4-FFF2-40B4-BE49-F238E27FC236}">
                    <a16:creationId xmlns:a16="http://schemas.microsoft.com/office/drawing/2014/main" id="{FD8B39BE-A8FA-8391-BD52-2CB1FAD57644}"/>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52" name="Picture 51">
                <a:extLst>
                  <a:ext uri="{FF2B5EF4-FFF2-40B4-BE49-F238E27FC236}">
                    <a16:creationId xmlns:a16="http://schemas.microsoft.com/office/drawing/2014/main" id="{68D9519B-C9BA-703F-C4F9-6A8B4CF3EA06}"/>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53" name="Picture 52">
                <a:extLst>
                  <a:ext uri="{FF2B5EF4-FFF2-40B4-BE49-F238E27FC236}">
                    <a16:creationId xmlns:a16="http://schemas.microsoft.com/office/drawing/2014/main" id="{4B8AE494-B456-3664-1566-1780A042D5E1}"/>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40" name="Group 39">
              <a:extLst>
                <a:ext uri="{FF2B5EF4-FFF2-40B4-BE49-F238E27FC236}">
                  <a16:creationId xmlns:a16="http://schemas.microsoft.com/office/drawing/2014/main" id="{08490987-6A52-ED6A-B68F-967972C8268E}"/>
                </a:ext>
              </a:extLst>
            </p:cNvPr>
            <p:cNvGrpSpPr/>
            <p:nvPr/>
          </p:nvGrpSpPr>
          <p:grpSpPr>
            <a:xfrm>
              <a:off x="6909346" y="5566047"/>
              <a:ext cx="1069627" cy="410275"/>
              <a:chOff x="6070948" y="3268615"/>
              <a:chExt cx="5536789" cy="1591194"/>
            </a:xfrm>
          </p:grpSpPr>
          <p:pic>
            <p:nvPicPr>
              <p:cNvPr id="46" name="Picture 45">
                <a:extLst>
                  <a:ext uri="{FF2B5EF4-FFF2-40B4-BE49-F238E27FC236}">
                    <a16:creationId xmlns:a16="http://schemas.microsoft.com/office/drawing/2014/main" id="{0B71E7D2-A9E1-DFBF-9FBA-DF346441E7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47" name="Picture 46">
                <a:extLst>
                  <a:ext uri="{FF2B5EF4-FFF2-40B4-BE49-F238E27FC236}">
                    <a16:creationId xmlns:a16="http://schemas.microsoft.com/office/drawing/2014/main" id="{FE79746A-5809-22D7-1A54-B7C85A9C65F9}"/>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48" name="Picture 47">
                <a:extLst>
                  <a:ext uri="{FF2B5EF4-FFF2-40B4-BE49-F238E27FC236}">
                    <a16:creationId xmlns:a16="http://schemas.microsoft.com/office/drawing/2014/main" id="{EFA4DD71-AC0E-1F20-7E8D-DDC4FB1A0037}"/>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49" name="Picture 48">
                <a:extLst>
                  <a:ext uri="{FF2B5EF4-FFF2-40B4-BE49-F238E27FC236}">
                    <a16:creationId xmlns:a16="http://schemas.microsoft.com/office/drawing/2014/main" id="{CD93A415-94B3-46E7-31CC-F260A4864296}"/>
                  </a:ext>
                </a:extLst>
              </p:cNvPr>
              <p:cNvPicPr>
                <a:picLocks noChangeAspect="1"/>
              </p:cNvPicPr>
              <p:nvPr/>
            </p:nvPicPr>
            <p:blipFill>
              <a:blip r:embed="rId8"/>
              <a:stretch>
                <a:fillRect/>
              </a:stretch>
            </p:blipFill>
            <p:spPr>
              <a:xfrm>
                <a:off x="6070948" y="3450549"/>
                <a:ext cx="840931" cy="1227324"/>
              </a:xfrm>
              <a:prstGeom prst="rect">
                <a:avLst/>
              </a:prstGeom>
            </p:spPr>
          </p:pic>
        </p:grpSp>
        <p:grpSp>
          <p:nvGrpSpPr>
            <p:cNvPr id="41" name="Group 40">
              <a:extLst>
                <a:ext uri="{FF2B5EF4-FFF2-40B4-BE49-F238E27FC236}">
                  <a16:creationId xmlns:a16="http://schemas.microsoft.com/office/drawing/2014/main" id="{4B75C8A4-8848-7D21-4424-3745253B6DD6}"/>
                </a:ext>
              </a:extLst>
            </p:cNvPr>
            <p:cNvGrpSpPr/>
            <p:nvPr/>
          </p:nvGrpSpPr>
          <p:grpSpPr>
            <a:xfrm>
              <a:off x="6909346" y="6080103"/>
              <a:ext cx="1069627" cy="410275"/>
              <a:chOff x="6070948" y="3268615"/>
              <a:chExt cx="5536789" cy="1591194"/>
            </a:xfrm>
          </p:grpSpPr>
          <p:pic>
            <p:nvPicPr>
              <p:cNvPr id="42" name="Picture 41">
                <a:extLst>
                  <a:ext uri="{FF2B5EF4-FFF2-40B4-BE49-F238E27FC236}">
                    <a16:creationId xmlns:a16="http://schemas.microsoft.com/office/drawing/2014/main" id="{E6A08FAC-FE31-0D07-50F6-CDB558B057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881" y="3393345"/>
                <a:ext cx="1057432" cy="1451890"/>
              </a:xfrm>
              <a:prstGeom prst="rect">
                <a:avLst/>
              </a:prstGeom>
            </p:spPr>
          </p:pic>
          <p:pic>
            <p:nvPicPr>
              <p:cNvPr id="43" name="Picture 42">
                <a:extLst>
                  <a:ext uri="{FF2B5EF4-FFF2-40B4-BE49-F238E27FC236}">
                    <a16:creationId xmlns:a16="http://schemas.microsoft.com/office/drawing/2014/main" id="{1295A4CB-F89C-2187-7B6E-01A8F166210B}"/>
                  </a:ext>
                </a:extLst>
              </p:cNvPr>
              <p:cNvPicPr>
                <a:picLocks noChangeAspect="1"/>
              </p:cNvPicPr>
              <p:nvPr/>
            </p:nvPicPr>
            <p:blipFill>
              <a:blip r:embed="rId6"/>
              <a:stretch>
                <a:fillRect/>
              </a:stretch>
            </p:blipFill>
            <p:spPr>
              <a:xfrm>
                <a:off x="6923140" y="3341969"/>
                <a:ext cx="1965960" cy="1444485"/>
              </a:xfrm>
              <a:prstGeom prst="rect">
                <a:avLst/>
              </a:prstGeom>
            </p:spPr>
          </p:pic>
          <p:pic>
            <p:nvPicPr>
              <p:cNvPr id="44" name="Picture 43">
                <a:extLst>
                  <a:ext uri="{FF2B5EF4-FFF2-40B4-BE49-F238E27FC236}">
                    <a16:creationId xmlns:a16="http://schemas.microsoft.com/office/drawing/2014/main" id="{0364D142-8D5B-39A0-3A74-4FE7A410CDC2}"/>
                  </a:ext>
                </a:extLst>
              </p:cNvPr>
              <p:cNvPicPr>
                <a:picLocks noChangeAspect="1"/>
              </p:cNvPicPr>
              <p:nvPr/>
            </p:nvPicPr>
            <p:blipFill>
              <a:blip r:embed="rId7"/>
              <a:stretch>
                <a:fillRect/>
              </a:stretch>
            </p:blipFill>
            <p:spPr>
              <a:xfrm>
                <a:off x="9961674" y="3268615"/>
                <a:ext cx="1646063" cy="1591194"/>
              </a:xfrm>
              <a:prstGeom prst="rect">
                <a:avLst/>
              </a:prstGeom>
            </p:spPr>
          </p:pic>
          <p:pic>
            <p:nvPicPr>
              <p:cNvPr id="45" name="Picture 44">
                <a:extLst>
                  <a:ext uri="{FF2B5EF4-FFF2-40B4-BE49-F238E27FC236}">
                    <a16:creationId xmlns:a16="http://schemas.microsoft.com/office/drawing/2014/main" id="{C50C76B0-15EB-F3E9-70B9-AC710C247819}"/>
                  </a:ext>
                </a:extLst>
              </p:cNvPr>
              <p:cNvPicPr>
                <a:picLocks noChangeAspect="1"/>
              </p:cNvPicPr>
              <p:nvPr/>
            </p:nvPicPr>
            <p:blipFill>
              <a:blip r:embed="rId8"/>
              <a:stretch>
                <a:fillRect/>
              </a:stretch>
            </p:blipFill>
            <p:spPr>
              <a:xfrm>
                <a:off x="6070948" y="3450549"/>
                <a:ext cx="840931" cy="1227324"/>
              </a:xfrm>
              <a:prstGeom prst="rect">
                <a:avLst/>
              </a:prstGeom>
            </p:spPr>
          </p:pic>
        </p:grpSp>
      </p:grpSp>
      <p:pic>
        <p:nvPicPr>
          <p:cNvPr id="107" name="Picture 106">
            <a:extLst>
              <a:ext uri="{FF2B5EF4-FFF2-40B4-BE49-F238E27FC236}">
                <a16:creationId xmlns:a16="http://schemas.microsoft.com/office/drawing/2014/main" id="{D4C1DB7D-0751-264D-1225-BD78C3EAC889}"/>
              </a:ext>
            </a:extLst>
          </p:cNvPr>
          <p:cNvPicPr>
            <a:picLocks noChangeAspect="1"/>
          </p:cNvPicPr>
          <p:nvPr/>
        </p:nvPicPr>
        <p:blipFill rotWithShape="1">
          <a:blip r:embed="rId9"/>
          <a:srcRect l="28039" r="9195"/>
          <a:stretch/>
        </p:blipFill>
        <p:spPr>
          <a:xfrm rot="157108">
            <a:off x="6531259" y="4070564"/>
            <a:ext cx="4699001" cy="1219093"/>
          </a:xfrm>
          <a:prstGeom prst="rect">
            <a:avLst/>
          </a:prstGeom>
        </p:spPr>
      </p:pic>
      <p:pic>
        <p:nvPicPr>
          <p:cNvPr id="109" name="Picture 108">
            <a:extLst>
              <a:ext uri="{FF2B5EF4-FFF2-40B4-BE49-F238E27FC236}">
                <a16:creationId xmlns:a16="http://schemas.microsoft.com/office/drawing/2014/main" id="{21A19135-DC33-56C6-E584-F766FEEF3078}"/>
              </a:ext>
            </a:extLst>
          </p:cNvPr>
          <p:cNvPicPr>
            <a:picLocks noChangeAspect="1"/>
          </p:cNvPicPr>
          <p:nvPr/>
        </p:nvPicPr>
        <p:blipFill rotWithShape="1">
          <a:blip r:embed="rId9"/>
          <a:srcRect l="28039" r="9195"/>
          <a:stretch/>
        </p:blipFill>
        <p:spPr>
          <a:xfrm rot="20945200">
            <a:off x="6531259" y="4108038"/>
            <a:ext cx="4699001" cy="1219093"/>
          </a:xfrm>
          <a:prstGeom prst="rect">
            <a:avLst/>
          </a:prstGeom>
        </p:spPr>
      </p:pic>
      <p:pic>
        <p:nvPicPr>
          <p:cNvPr id="110" name="Picture 109">
            <a:extLst>
              <a:ext uri="{FF2B5EF4-FFF2-40B4-BE49-F238E27FC236}">
                <a16:creationId xmlns:a16="http://schemas.microsoft.com/office/drawing/2014/main" id="{F1DCDD5C-92B8-BC34-BBB8-14321C9D37E6}"/>
              </a:ext>
            </a:extLst>
          </p:cNvPr>
          <p:cNvPicPr>
            <a:picLocks noChangeAspect="1"/>
          </p:cNvPicPr>
          <p:nvPr/>
        </p:nvPicPr>
        <p:blipFill rotWithShape="1">
          <a:blip r:embed="rId9"/>
          <a:srcRect l="28039" r="9195"/>
          <a:stretch/>
        </p:blipFill>
        <p:spPr>
          <a:xfrm rot="174278">
            <a:off x="6531259" y="4322917"/>
            <a:ext cx="4699001" cy="1219093"/>
          </a:xfrm>
          <a:prstGeom prst="rect">
            <a:avLst/>
          </a:prstGeom>
        </p:spPr>
      </p:pic>
      <p:sp>
        <p:nvSpPr>
          <p:cNvPr id="108" name="TextBox 107">
            <a:extLst>
              <a:ext uri="{FF2B5EF4-FFF2-40B4-BE49-F238E27FC236}">
                <a16:creationId xmlns:a16="http://schemas.microsoft.com/office/drawing/2014/main" id="{D6DE800B-85A0-D8CF-F99E-A785A8A9F48C}"/>
              </a:ext>
            </a:extLst>
          </p:cNvPr>
          <p:cNvSpPr txBox="1"/>
          <p:nvPr/>
        </p:nvSpPr>
        <p:spPr>
          <a:xfrm>
            <a:off x="314718" y="6156520"/>
            <a:ext cx="6741994" cy="707886"/>
          </a:xfrm>
          <a:prstGeom prst="rect">
            <a:avLst/>
          </a:prstGeom>
          <a:noFill/>
        </p:spPr>
        <p:txBody>
          <a:bodyPr wrap="square" rtlCol="0">
            <a:spAutoFit/>
          </a:bodyPr>
          <a:lstStyle/>
          <a:p>
            <a:pPr algn="ctr"/>
            <a:r>
              <a:rPr lang="en-US" sz="2000" b="1" dirty="0">
                <a:solidFill>
                  <a:srgbClr val="FF0066"/>
                </a:solidFill>
              </a:rPr>
              <a:t>(*) </a:t>
            </a:r>
            <a:r>
              <a:rPr lang="en-US" sz="2000" b="1" dirty="0"/>
              <a:t>This does not include the cost of the complete system, nor even QA/QC procedures + maintenance</a:t>
            </a:r>
          </a:p>
        </p:txBody>
      </p:sp>
      <p:sp>
        <p:nvSpPr>
          <p:cNvPr id="2" name="Content Placeholder 2">
            <a:extLst>
              <a:ext uri="{FF2B5EF4-FFF2-40B4-BE49-F238E27FC236}">
                <a16:creationId xmlns:a16="http://schemas.microsoft.com/office/drawing/2014/main" id="{B371B580-AA8F-7983-B450-7AADEAD10C83}"/>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Low-Cost Sensors?</a:t>
            </a:r>
          </a:p>
        </p:txBody>
      </p:sp>
    </p:spTree>
    <p:extLst>
      <p:ext uri="{BB962C8B-B14F-4D97-AF65-F5344CB8AC3E}">
        <p14:creationId xmlns:p14="http://schemas.microsoft.com/office/powerpoint/2010/main" val="35120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p:bldP spid="310" grpId="0"/>
      <p:bldP spid="311" grpId="0"/>
      <p:bldP spid="22" grpId="0"/>
      <p:bldP spid="24" grpId="0"/>
      <p:bldP spid="25" grpId="0"/>
      <p:bldP spid="10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body" idx="1"/>
          </p:nvPr>
        </p:nvSpPr>
        <p:spPr>
          <a:xfrm>
            <a:off x="477100" y="1216810"/>
            <a:ext cx="5837440" cy="2429705"/>
          </a:xfrm>
          <a:prstGeom prst="rect">
            <a:avLst/>
          </a:prstGeom>
          <a:noFill/>
          <a:ln>
            <a:noFill/>
          </a:ln>
        </p:spPr>
        <p:txBody>
          <a:bodyPr spcFirstLastPara="1" wrap="square" lIns="91425" tIns="45700" rIns="91425" bIns="45700" anchor="t" anchorCtr="0">
            <a:noAutofit/>
          </a:bodyPr>
          <a:lstStyle/>
          <a:p>
            <a:pPr algn="just">
              <a:lnSpc>
                <a:spcPct val="100000"/>
              </a:lnSpc>
              <a:buClr>
                <a:schemeClr val="dk1"/>
              </a:buClr>
              <a:buSzPts val="2000"/>
            </a:pPr>
            <a:r>
              <a:rPr lang="en-GB" sz="2000" dirty="0"/>
              <a:t>In this context, "low-cost" refers to the </a:t>
            </a:r>
            <a:r>
              <a:rPr lang="en-GB" sz="2000" b="1" dirty="0"/>
              <a:t>initial purchase price of a sensor system</a:t>
            </a:r>
            <a:r>
              <a:rPr lang="en-GB" sz="2000" dirty="0"/>
              <a:t>, typically </a:t>
            </a:r>
            <a:r>
              <a:rPr lang="en-GB" sz="2000" b="1" dirty="0"/>
              <a:t>1-2 orders of magnitude cheaper than reference instruments</a:t>
            </a:r>
            <a:r>
              <a:rPr lang="en-GB" sz="2000" dirty="0"/>
              <a:t> measuring the same atmospheric parameters. </a:t>
            </a:r>
            <a:r>
              <a:rPr lang="en-GB" sz="2000" u="sng" dirty="0"/>
              <a:t>This term doesn't include installation, operational, or network costs, which </a:t>
            </a:r>
            <a:r>
              <a:rPr lang="en-GB" sz="2000" dirty="0"/>
              <a:t>vary (WMO Report No. 1215, 2018). </a:t>
            </a:r>
          </a:p>
        </p:txBody>
      </p:sp>
      <p:sp>
        <p:nvSpPr>
          <p:cNvPr id="2" name="Content Placeholder 2">
            <a:extLst>
              <a:ext uri="{FF2B5EF4-FFF2-40B4-BE49-F238E27FC236}">
                <a16:creationId xmlns:a16="http://schemas.microsoft.com/office/drawing/2014/main" id="{8227B59D-1578-D9F5-E3F1-B87D6635B304}"/>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Low-Cost Sensors?</a:t>
            </a:r>
          </a:p>
        </p:txBody>
      </p:sp>
      <p:sp>
        <p:nvSpPr>
          <p:cNvPr id="4" name="TextBox 3">
            <a:extLst>
              <a:ext uri="{FF2B5EF4-FFF2-40B4-BE49-F238E27FC236}">
                <a16:creationId xmlns:a16="http://schemas.microsoft.com/office/drawing/2014/main" id="{4B7378EE-0E3F-ECA9-7A37-B6E66B8EE164}"/>
              </a:ext>
            </a:extLst>
          </p:cNvPr>
          <p:cNvSpPr txBox="1"/>
          <p:nvPr/>
        </p:nvSpPr>
        <p:spPr>
          <a:xfrm>
            <a:off x="828140" y="6427587"/>
            <a:ext cx="10326872" cy="461665"/>
          </a:xfrm>
          <a:prstGeom prst="rect">
            <a:avLst/>
          </a:prstGeom>
          <a:noFill/>
        </p:spPr>
        <p:txBody>
          <a:bodyPr wrap="square">
            <a:spAutoFit/>
          </a:bodyPr>
          <a:lstStyle/>
          <a:p>
            <a:r>
              <a:rPr lang="en-GB" sz="2400" b="1" dirty="0">
                <a:solidFill>
                  <a:srgbClr val="FF6699"/>
                </a:solidFill>
              </a:rPr>
              <a:t>*Definitions of "low-cost" vary across communities and agencies</a:t>
            </a:r>
          </a:p>
        </p:txBody>
      </p:sp>
      <p:sp>
        <p:nvSpPr>
          <p:cNvPr id="5" name="Google Shape;116;p3">
            <a:extLst>
              <a:ext uri="{FF2B5EF4-FFF2-40B4-BE49-F238E27FC236}">
                <a16:creationId xmlns:a16="http://schemas.microsoft.com/office/drawing/2014/main" id="{61B872F1-B351-FFA2-1BA9-04ACF5126CE6}"/>
              </a:ext>
            </a:extLst>
          </p:cNvPr>
          <p:cNvSpPr txBox="1">
            <a:spLocks/>
          </p:cNvSpPr>
          <p:nvPr/>
        </p:nvSpPr>
        <p:spPr>
          <a:xfrm>
            <a:off x="8020092" y="4504118"/>
            <a:ext cx="4026044"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The Enhanced Air Sensor Guidebook, EPA., 2022 (</a:t>
            </a:r>
            <a:r>
              <a:rPr lang="en-GB" sz="1400" dirty="0">
                <a:hlinkClick r:id="rId3"/>
              </a:rPr>
              <a:t>https://cfpub.epa.gov/si/si_public_record_report.cfm?Lab=CEMM&amp;dirEntryId=356426</a:t>
            </a:r>
            <a:r>
              <a:rPr lang="en-GB" sz="1400" b="0" i="0" u="none" strike="noStrike" dirty="0">
                <a:effectLst/>
                <a:latin typeface="ElsevierSans"/>
              </a:rPr>
              <a:t>)</a:t>
            </a:r>
            <a:endParaRPr lang="en-GB" sz="1400" dirty="0"/>
          </a:p>
        </p:txBody>
      </p:sp>
      <p:sp>
        <p:nvSpPr>
          <p:cNvPr id="6" name="Google Shape;116;p3">
            <a:extLst>
              <a:ext uri="{FF2B5EF4-FFF2-40B4-BE49-F238E27FC236}">
                <a16:creationId xmlns:a16="http://schemas.microsoft.com/office/drawing/2014/main" id="{E7641B17-F49D-8BF5-51E0-CBD5E3031FFC}"/>
              </a:ext>
            </a:extLst>
          </p:cNvPr>
          <p:cNvSpPr txBox="1">
            <a:spLocks/>
          </p:cNvSpPr>
          <p:nvPr/>
        </p:nvSpPr>
        <p:spPr>
          <a:xfrm>
            <a:off x="432715" y="3215133"/>
            <a:ext cx="7362443" cy="1438311"/>
          </a:xfrm>
          <a:prstGeom prst="rect">
            <a:avLst/>
          </a:prstGeom>
          <a:solidFill>
            <a:schemeClr val="bg1"/>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dk1"/>
              </a:buClr>
              <a:buSzPts val="2000"/>
            </a:pPr>
            <a:r>
              <a:rPr lang="en-GB" sz="2000" b="1" dirty="0"/>
              <a:t>Technical trade-offs </a:t>
            </a:r>
            <a:r>
              <a:rPr lang="en-GB" sz="2000" dirty="0"/>
              <a:t>which enable this lower cost usually also limit data quality, selectivity, sensitivity to low concentrations, robustness, and/or operational lifetime compared to ref monitors. These properties </a:t>
            </a:r>
            <a:r>
              <a:rPr lang="en-GB" sz="2000" b="1" dirty="0"/>
              <a:t>also vary across LCS technologies and measured pollutants</a:t>
            </a:r>
            <a:r>
              <a:rPr lang="en-GB" sz="2000" dirty="0"/>
              <a:t>, i.e. gases or particles (GAW Report No. 293, 2024). </a:t>
            </a:r>
            <a:r>
              <a:rPr lang="en-GB" sz="2000" b="1" dirty="0"/>
              <a:t> </a:t>
            </a:r>
            <a:r>
              <a:rPr lang="en-GB" sz="2000" dirty="0">
                <a:solidFill>
                  <a:schemeClr val="bg1"/>
                </a:solidFill>
              </a:rPr>
              <a:t>and/or </a:t>
            </a:r>
          </a:p>
        </p:txBody>
      </p:sp>
      <p:sp>
        <p:nvSpPr>
          <p:cNvPr id="8" name="Google Shape;116;p3">
            <a:extLst>
              <a:ext uri="{FF2B5EF4-FFF2-40B4-BE49-F238E27FC236}">
                <a16:creationId xmlns:a16="http://schemas.microsoft.com/office/drawing/2014/main" id="{3F23D631-E9FC-0FA4-733F-21EA414A4235}"/>
              </a:ext>
            </a:extLst>
          </p:cNvPr>
          <p:cNvSpPr txBox="1">
            <a:spLocks/>
          </p:cNvSpPr>
          <p:nvPr/>
        </p:nvSpPr>
        <p:spPr>
          <a:xfrm>
            <a:off x="432715" y="4965202"/>
            <a:ext cx="11586110" cy="141704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dk1"/>
              </a:buClr>
              <a:buSzPts val="2000"/>
            </a:pPr>
            <a:endParaRPr lang="en-GB" sz="600" dirty="0"/>
          </a:p>
          <a:p>
            <a:pPr algn="just">
              <a:lnSpc>
                <a:spcPct val="100000"/>
              </a:lnSpc>
              <a:buClr>
                <a:schemeClr val="dk1"/>
              </a:buClr>
              <a:buSzPts val="2000"/>
            </a:pPr>
            <a:r>
              <a:rPr lang="en-GB" sz="2000" dirty="0"/>
              <a:t>The necessary </a:t>
            </a:r>
            <a:r>
              <a:rPr lang="en-GB" sz="2000" b="1" dirty="0"/>
              <a:t>calibration and data quality control processes </a:t>
            </a:r>
            <a:r>
              <a:rPr lang="en-GB" sz="2000" dirty="0"/>
              <a:t>needed to establish confidence in LCS data, together with the </a:t>
            </a:r>
            <a:r>
              <a:rPr lang="en-GB" sz="2000" b="1" dirty="0"/>
              <a:t>infrastructure and personnel</a:t>
            </a:r>
            <a:r>
              <a:rPr lang="en-GB" sz="2000" dirty="0"/>
              <a:t> needed to support networks with multiple LCS in a region, </a:t>
            </a:r>
            <a:r>
              <a:rPr lang="en-GB" sz="2000" b="1" dirty="0"/>
              <a:t>can significantly add to their initial costs </a:t>
            </a:r>
            <a:r>
              <a:rPr lang="en-GB" sz="2000" dirty="0"/>
              <a:t>(GAW Report No. 293, 2024). </a:t>
            </a:r>
          </a:p>
        </p:txBody>
      </p:sp>
      <p:pic>
        <p:nvPicPr>
          <p:cNvPr id="3" name="Picture 2">
            <a:extLst>
              <a:ext uri="{FF2B5EF4-FFF2-40B4-BE49-F238E27FC236}">
                <a16:creationId xmlns:a16="http://schemas.microsoft.com/office/drawing/2014/main" id="{2EA31771-D57D-C320-C776-A6D79F8D2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271" y="74139"/>
            <a:ext cx="4026043" cy="2543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96CEA1-40EE-EB3B-A84F-7F6656EC7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2505" y="2391459"/>
            <a:ext cx="4209495" cy="2178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Sensor types</a:t>
            </a:r>
          </a:p>
        </p:txBody>
      </p:sp>
      <p:graphicFrame>
        <p:nvGraphicFramePr>
          <p:cNvPr id="13" name="Table 12">
            <a:extLst>
              <a:ext uri="{FF2B5EF4-FFF2-40B4-BE49-F238E27FC236}">
                <a16:creationId xmlns:a16="http://schemas.microsoft.com/office/drawing/2014/main" id="{448F5733-2633-9C44-4D22-34B77EAAD7EE}"/>
              </a:ext>
            </a:extLst>
          </p:cNvPr>
          <p:cNvGraphicFramePr>
            <a:graphicFrameLocks noGrp="1"/>
          </p:cNvGraphicFramePr>
          <p:nvPr>
            <p:extLst>
              <p:ext uri="{D42A27DB-BD31-4B8C-83A1-F6EECF244321}">
                <p14:modId xmlns:p14="http://schemas.microsoft.com/office/powerpoint/2010/main" val="1943923223"/>
              </p:ext>
            </p:extLst>
          </p:nvPr>
        </p:nvGraphicFramePr>
        <p:xfrm>
          <a:off x="1903228" y="807555"/>
          <a:ext cx="7804300" cy="5034912"/>
        </p:xfrm>
        <a:graphic>
          <a:graphicData uri="http://schemas.openxmlformats.org/drawingml/2006/table">
            <a:tbl>
              <a:tblPr>
                <a:tableStyleId>{5C22544A-7EE6-4342-B048-85BDC9FD1C3A}</a:tableStyleId>
              </a:tblPr>
              <a:tblGrid>
                <a:gridCol w="1552353">
                  <a:extLst>
                    <a:ext uri="{9D8B030D-6E8A-4147-A177-3AD203B41FA5}">
                      <a16:colId xmlns:a16="http://schemas.microsoft.com/office/drawing/2014/main" val="1785704312"/>
                    </a:ext>
                  </a:extLst>
                </a:gridCol>
                <a:gridCol w="2743200">
                  <a:extLst>
                    <a:ext uri="{9D8B030D-6E8A-4147-A177-3AD203B41FA5}">
                      <a16:colId xmlns:a16="http://schemas.microsoft.com/office/drawing/2014/main" val="3529231228"/>
                    </a:ext>
                  </a:extLst>
                </a:gridCol>
                <a:gridCol w="1360968">
                  <a:extLst>
                    <a:ext uri="{9D8B030D-6E8A-4147-A177-3AD203B41FA5}">
                      <a16:colId xmlns:a16="http://schemas.microsoft.com/office/drawing/2014/main" val="761312944"/>
                    </a:ext>
                  </a:extLst>
                </a:gridCol>
                <a:gridCol w="2147779">
                  <a:extLst>
                    <a:ext uri="{9D8B030D-6E8A-4147-A177-3AD203B41FA5}">
                      <a16:colId xmlns:a16="http://schemas.microsoft.com/office/drawing/2014/main" val="2359224307"/>
                    </a:ext>
                  </a:extLst>
                </a:gridCol>
              </a:tblGrid>
              <a:tr h="457717">
                <a:tc>
                  <a:txBody>
                    <a:bodyPr/>
                    <a:lstStyle/>
                    <a:p>
                      <a:pPr algn="ctr" fontAlgn="ctr"/>
                      <a:r>
                        <a:rPr lang="en-GB" sz="1600" b="1" u="none" strike="noStrike" dirty="0">
                          <a:solidFill>
                            <a:srgbClr val="00B050"/>
                          </a:solidFill>
                          <a:effectLst/>
                        </a:rPr>
                        <a:t>Type</a:t>
                      </a:r>
                      <a:endParaRPr lang="en-GB" sz="1600" b="1" i="0" u="none" strike="noStrike" dirty="0">
                        <a:solidFill>
                          <a:srgbClr val="00B050"/>
                        </a:solidFill>
                        <a:effectLst/>
                        <a:latin typeface="Aptos Narrow" panose="020B0004020202020204" pitchFamily="34" charset="0"/>
                      </a:endParaRPr>
                    </a:p>
                  </a:txBody>
                  <a:tcPr marL="6593" marR="6593" marT="6593" marB="0" anchor="ctr">
                    <a:solidFill>
                      <a:schemeClr val="bg2">
                        <a:lumMod val="90000"/>
                      </a:schemeClr>
                    </a:solidFill>
                  </a:tcPr>
                </a:tc>
                <a:tc>
                  <a:txBody>
                    <a:bodyPr/>
                    <a:lstStyle/>
                    <a:p>
                      <a:pPr algn="ctr" fontAlgn="ctr"/>
                      <a:r>
                        <a:rPr lang="en-GB" sz="1600" b="1" u="none" strike="noStrike" dirty="0">
                          <a:solidFill>
                            <a:srgbClr val="00B050"/>
                          </a:solidFill>
                          <a:effectLst/>
                        </a:rPr>
                        <a:t>Principle of operation</a:t>
                      </a:r>
                      <a:endParaRPr lang="en-GB" sz="1600" b="1" i="0" u="none" strike="noStrike" dirty="0">
                        <a:solidFill>
                          <a:srgbClr val="00B050"/>
                        </a:solidFill>
                        <a:effectLst/>
                        <a:latin typeface="Aptos Narrow" panose="020B0004020202020204" pitchFamily="34" charset="0"/>
                      </a:endParaRPr>
                    </a:p>
                  </a:txBody>
                  <a:tcPr marL="6593" marR="6593" marT="6593" marB="0" anchor="ctr">
                    <a:solidFill>
                      <a:schemeClr val="bg2">
                        <a:lumMod val="90000"/>
                      </a:schemeClr>
                    </a:solidFill>
                  </a:tcPr>
                </a:tc>
                <a:tc>
                  <a:txBody>
                    <a:bodyPr/>
                    <a:lstStyle/>
                    <a:p>
                      <a:pPr algn="ctr" fontAlgn="ctr"/>
                      <a:r>
                        <a:rPr lang="en-GB" sz="1600" b="1" u="none" strike="noStrike" dirty="0">
                          <a:solidFill>
                            <a:srgbClr val="00B050"/>
                          </a:solidFill>
                          <a:effectLst/>
                        </a:rPr>
                        <a:t>Pollutant</a:t>
                      </a:r>
                      <a:endParaRPr lang="en-GB" sz="1600" b="1" i="0" u="none" strike="noStrike" dirty="0">
                        <a:solidFill>
                          <a:srgbClr val="00B050"/>
                        </a:solidFill>
                        <a:effectLst/>
                        <a:latin typeface="Aptos Narrow" panose="020B0004020202020204" pitchFamily="34" charset="0"/>
                      </a:endParaRPr>
                    </a:p>
                  </a:txBody>
                  <a:tcPr marL="6593" marR="6593" marT="6593" marB="0" anchor="ctr">
                    <a:solidFill>
                      <a:schemeClr val="bg2">
                        <a:lumMod val="90000"/>
                      </a:schemeClr>
                    </a:solidFill>
                  </a:tcPr>
                </a:tc>
                <a:tc>
                  <a:txBody>
                    <a:bodyPr/>
                    <a:lstStyle/>
                    <a:p>
                      <a:pPr algn="ctr" fontAlgn="ctr"/>
                      <a:r>
                        <a:rPr lang="en-GB" sz="1600" b="1" u="none" strike="noStrike" dirty="0">
                          <a:solidFill>
                            <a:srgbClr val="00B050"/>
                          </a:solidFill>
                          <a:effectLst/>
                        </a:rPr>
                        <a:t>Examples</a:t>
                      </a:r>
                      <a:endParaRPr lang="en-GB" sz="1600" b="1" i="0" u="none" strike="noStrike" dirty="0">
                        <a:solidFill>
                          <a:srgbClr val="00B050"/>
                        </a:solidFill>
                        <a:effectLst/>
                        <a:latin typeface="Aptos Narrow" panose="020B0004020202020204" pitchFamily="34" charset="0"/>
                      </a:endParaRPr>
                    </a:p>
                  </a:txBody>
                  <a:tcPr marL="6593" marR="6593" marT="6593" marB="0" anchor="ctr">
                    <a:solidFill>
                      <a:schemeClr val="bg2">
                        <a:lumMod val="90000"/>
                      </a:schemeClr>
                    </a:solidFill>
                  </a:tcPr>
                </a:tc>
                <a:extLst>
                  <a:ext uri="{0D108BD9-81ED-4DB2-BD59-A6C34878D82A}">
                    <a16:rowId xmlns:a16="http://schemas.microsoft.com/office/drawing/2014/main" val="231035967"/>
                  </a:ext>
                </a:extLst>
              </a:tr>
              <a:tr h="659294">
                <a:tc>
                  <a:txBody>
                    <a:bodyPr/>
                    <a:lstStyle/>
                    <a:p>
                      <a:pPr algn="ctr" fontAlgn="ctr"/>
                      <a:r>
                        <a:rPr lang="en-GB" sz="1400" b="1" u="none" strike="noStrike" dirty="0">
                          <a:effectLst/>
                        </a:rPr>
                        <a:t>Electrochemical</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Measures gas concentration through chemical reactions producing electrical signals.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pl-PL" sz="1400" u="none" strike="noStrike" dirty="0">
                          <a:effectLst/>
                        </a:rPr>
                        <a:t>NO₂, NO, O₃, CO, SO₂, H₂S</a:t>
                      </a:r>
                      <a:endParaRPr lang="pl-PL"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err="1">
                          <a:effectLst/>
                        </a:rPr>
                        <a:t>Alphasense</a:t>
                      </a:r>
                      <a:r>
                        <a:rPr lang="en-GB" sz="1400" u="none" strike="noStrike" dirty="0">
                          <a:effectLst/>
                        </a:rPr>
                        <a:t> A4 Series, </a:t>
                      </a:r>
                      <a:r>
                        <a:rPr lang="en-GB" sz="1400" u="none" strike="noStrike" dirty="0" err="1">
                          <a:effectLst/>
                        </a:rPr>
                        <a:t>CityTech</a:t>
                      </a:r>
                      <a:r>
                        <a:rPr lang="en-GB" sz="1400" u="none" strike="noStrike" dirty="0">
                          <a:effectLst/>
                        </a:rPr>
                        <a:t> 4OxLL</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324867843"/>
                  </a:ext>
                </a:extLst>
              </a:tr>
              <a:tr h="527435">
                <a:tc>
                  <a:txBody>
                    <a:bodyPr/>
                    <a:lstStyle/>
                    <a:p>
                      <a:pPr algn="ctr" fontAlgn="ctr"/>
                      <a:r>
                        <a:rPr lang="en-GB" sz="1400" b="1" u="none" strike="noStrike" dirty="0">
                          <a:effectLst/>
                        </a:rPr>
                        <a:t>NDIR</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Measures gas absorption of specific wavelengths of infrared light.</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CO₂, CH₄, specific VOCs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fr-FR" sz="1400" u="none" strike="noStrike" dirty="0" err="1">
                          <a:effectLst/>
                        </a:rPr>
                        <a:t>Senseair</a:t>
                      </a:r>
                      <a:r>
                        <a:rPr lang="fr-FR" sz="1400" u="none" strike="noStrike" dirty="0">
                          <a:effectLst/>
                        </a:rPr>
                        <a:t> S8, </a:t>
                      </a:r>
                      <a:r>
                        <a:rPr lang="fr-FR" sz="1400" u="none" strike="noStrike" dirty="0" err="1">
                          <a:effectLst/>
                        </a:rPr>
                        <a:t>Amphenol</a:t>
                      </a:r>
                      <a:r>
                        <a:rPr lang="fr-FR" sz="1400" u="none" strike="noStrike" dirty="0">
                          <a:effectLst/>
                        </a:rPr>
                        <a:t> T6713, </a:t>
                      </a:r>
                      <a:r>
                        <a:rPr lang="fr-FR" sz="1400" u="none" strike="noStrike" dirty="0" err="1">
                          <a:effectLst/>
                        </a:rPr>
                        <a:t>Sensirion</a:t>
                      </a:r>
                      <a:r>
                        <a:rPr lang="fr-FR" sz="1400" u="none" strike="noStrike" dirty="0">
                          <a:effectLst/>
                        </a:rPr>
                        <a:t> SCD30</a:t>
                      </a:r>
                      <a:endParaRPr lang="fr-FR"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1604786438"/>
                  </a:ext>
                </a:extLst>
              </a:tr>
              <a:tr h="527435">
                <a:tc>
                  <a:txBody>
                    <a:bodyPr/>
                    <a:lstStyle/>
                    <a:p>
                      <a:pPr algn="ctr" fontAlgn="ctr"/>
                      <a:r>
                        <a:rPr lang="en-GB" sz="1400" b="1" u="none" strike="noStrike" dirty="0">
                          <a:effectLst/>
                        </a:rPr>
                        <a:t>Photo-ionisation detector</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Uses UV light to ionize gas molecules, then measures the resulting current.</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Total VOCs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Ion Science Falco Series, PID </a:t>
                      </a:r>
                      <a:r>
                        <a:rPr lang="en-GB" sz="1400" u="none" strike="noStrike" dirty="0" err="1">
                          <a:effectLst/>
                        </a:rPr>
                        <a:t>Analyzers</a:t>
                      </a:r>
                      <a:r>
                        <a:rPr lang="en-GB" sz="1400" u="none" strike="noStrike" dirty="0">
                          <a:effectLst/>
                        </a:rPr>
                        <a:t> PIDs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473662385"/>
                  </a:ext>
                </a:extLst>
              </a:tr>
              <a:tr h="659294">
                <a:tc>
                  <a:txBody>
                    <a:bodyPr/>
                    <a:lstStyle/>
                    <a:p>
                      <a:pPr algn="ctr" fontAlgn="ctr"/>
                      <a:r>
                        <a:rPr lang="en-GB" sz="1400" b="1" u="none" strike="noStrike" dirty="0">
                          <a:effectLst/>
                        </a:rPr>
                        <a:t>Metal Oxides</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Detects gases through resistance changes when they interact with metal oxide surfaces.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a:effectLst/>
                        </a:rPr>
                        <a:t>NO₂, NO, O₃, CO, SO₂, H₂S, VOCs</a:t>
                      </a:r>
                      <a:endParaRPr lang="en-GB" sz="1400" b="0" i="0" u="none" strike="noStrike">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SGX </a:t>
                      </a:r>
                      <a:r>
                        <a:rPr lang="en-GB" sz="1400" u="none" strike="noStrike" dirty="0" err="1">
                          <a:effectLst/>
                        </a:rPr>
                        <a:t>Sensortech</a:t>
                      </a:r>
                      <a:r>
                        <a:rPr lang="en-GB" sz="1400" u="none" strike="noStrike" dirty="0">
                          <a:effectLst/>
                        </a:rPr>
                        <a:t> MICS Series, Bosch BME680</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2000918427"/>
                  </a:ext>
                </a:extLst>
              </a:tr>
              <a:tr h="527435">
                <a:tc>
                  <a:txBody>
                    <a:bodyPr/>
                    <a:lstStyle/>
                    <a:p>
                      <a:pPr algn="ctr" fontAlgn="ctr"/>
                      <a:r>
                        <a:rPr lang="en-GB" sz="1400" b="1" u="none" strike="noStrike" dirty="0" err="1">
                          <a:effectLst/>
                        </a:rPr>
                        <a:t>Pellistors</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Measures heat changes from gas combustion over a catalytic surface.</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CH₄, Hydrocarbons</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Figaro TGS2611, Figaro TGS6810</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2029598309"/>
                  </a:ext>
                </a:extLst>
              </a:tr>
              <a:tr h="659294">
                <a:tc>
                  <a:txBody>
                    <a:bodyPr/>
                    <a:lstStyle/>
                    <a:p>
                      <a:pPr algn="ctr" fontAlgn="ctr"/>
                      <a:r>
                        <a:rPr lang="en-GB" sz="1400" b="1" u="none" strike="noStrike" dirty="0">
                          <a:effectLst/>
                        </a:rPr>
                        <a:t>Optical Particle Counter (OPC)</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Counts and sizes individual particles by detecting light scattered from each one.</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PM₁₀, PM₂₅, PM₁</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err="1">
                          <a:effectLst/>
                        </a:rPr>
                        <a:t>Alphasense</a:t>
                      </a:r>
                      <a:r>
                        <a:rPr lang="en-GB" sz="1400" u="none" strike="noStrike" dirty="0">
                          <a:effectLst/>
                        </a:rPr>
                        <a:t> OPC-N3, Grimm EDM 180, TSI DustTrak II</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3706894131"/>
                  </a:ext>
                </a:extLst>
              </a:tr>
              <a:tr h="659294">
                <a:tc>
                  <a:txBody>
                    <a:bodyPr/>
                    <a:lstStyle/>
                    <a:p>
                      <a:pPr algn="ctr" fontAlgn="ctr"/>
                      <a:r>
                        <a:rPr lang="en-GB" sz="1400" b="1" u="none" strike="noStrike" dirty="0">
                          <a:effectLst/>
                        </a:rPr>
                        <a:t>Nephelometer</a:t>
                      </a:r>
                      <a:endParaRPr lang="en-GB" sz="1400" b="1"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l" fontAlgn="ctr"/>
                      <a:r>
                        <a:rPr lang="en-GB" sz="1400" u="none" strike="noStrike" dirty="0">
                          <a:effectLst/>
                        </a:rPr>
                        <a:t>Measures scattered light intensity to estimate particle concentration in the air.</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a:effectLst/>
                        </a:rPr>
                        <a:t>PM₁₀, PM₂₅, PM₁</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tc>
                  <a:txBody>
                    <a:bodyPr/>
                    <a:lstStyle/>
                    <a:p>
                      <a:pPr algn="ctr" fontAlgn="ctr"/>
                      <a:r>
                        <a:rPr lang="en-GB" sz="1400" u="none" strike="noStrike" dirty="0" err="1">
                          <a:effectLst/>
                        </a:rPr>
                        <a:t>Plantower</a:t>
                      </a:r>
                      <a:r>
                        <a:rPr lang="en-GB" sz="1400" u="none" strike="noStrike" dirty="0">
                          <a:effectLst/>
                        </a:rPr>
                        <a:t> PMS5003, </a:t>
                      </a:r>
                      <a:r>
                        <a:rPr lang="en-GB" sz="1400" u="none" strike="noStrike" dirty="0" err="1">
                          <a:effectLst/>
                        </a:rPr>
                        <a:t>Plantower</a:t>
                      </a:r>
                      <a:r>
                        <a:rPr lang="en-GB" sz="1400" u="none" strike="noStrike" dirty="0">
                          <a:effectLst/>
                        </a:rPr>
                        <a:t> PMS7003, </a:t>
                      </a:r>
                      <a:r>
                        <a:rPr lang="en-GB" sz="1400" u="none" strike="noStrike" dirty="0" err="1">
                          <a:effectLst/>
                        </a:rPr>
                        <a:t>Sensirion</a:t>
                      </a:r>
                      <a:r>
                        <a:rPr lang="en-GB" sz="1400" u="none" strike="noStrike" dirty="0">
                          <a:effectLst/>
                        </a:rPr>
                        <a:t> SPS30</a:t>
                      </a:r>
                      <a:endParaRPr lang="en-GB" sz="1400" b="0" i="0" u="none" strike="noStrike" dirty="0">
                        <a:solidFill>
                          <a:srgbClr val="000000"/>
                        </a:solidFill>
                        <a:effectLst/>
                        <a:latin typeface="Aptos Narrow" panose="020B0004020202020204" pitchFamily="34" charset="0"/>
                      </a:endParaRPr>
                    </a:p>
                  </a:txBody>
                  <a:tcPr marL="6593" marR="6593" marT="6593" marB="0" anchor="ctr">
                    <a:solidFill>
                      <a:schemeClr val="bg1"/>
                    </a:solidFill>
                  </a:tcPr>
                </a:tc>
                <a:extLst>
                  <a:ext uri="{0D108BD9-81ED-4DB2-BD59-A6C34878D82A}">
                    <a16:rowId xmlns:a16="http://schemas.microsoft.com/office/drawing/2014/main" val="2284691425"/>
                  </a:ext>
                </a:extLst>
              </a:tr>
            </a:tbl>
          </a:graphicData>
        </a:graphic>
      </p:graphicFrame>
      <p:sp>
        <p:nvSpPr>
          <p:cNvPr id="15" name="TextBox 14">
            <a:extLst>
              <a:ext uri="{FF2B5EF4-FFF2-40B4-BE49-F238E27FC236}">
                <a16:creationId xmlns:a16="http://schemas.microsoft.com/office/drawing/2014/main" id="{AD383E98-ED66-2790-1AD3-5805B5212B03}"/>
              </a:ext>
            </a:extLst>
          </p:cNvPr>
          <p:cNvSpPr txBox="1"/>
          <p:nvPr/>
        </p:nvSpPr>
        <p:spPr>
          <a:xfrm>
            <a:off x="1903228" y="6050445"/>
            <a:ext cx="7711262" cy="646331"/>
          </a:xfrm>
          <a:prstGeom prst="rect">
            <a:avLst/>
          </a:prstGeom>
          <a:noFill/>
        </p:spPr>
        <p:txBody>
          <a:bodyPr wrap="square">
            <a:spAutoFit/>
          </a:bodyPr>
          <a:lstStyle/>
          <a:p>
            <a:r>
              <a:rPr lang="en-GB" b="1" dirty="0">
                <a:solidFill>
                  <a:srgbClr val="FF6699"/>
                </a:solidFill>
              </a:rPr>
              <a:t>Note</a:t>
            </a:r>
            <a:r>
              <a:rPr lang="en-GB" dirty="0">
                <a:solidFill>
                  <a:srgbClr val="FF6699"/>
                </a:solidFill>
              </a:rPr>
              <a:t>: </a:t>
            </a:r>
            <a:r>
              <a:rPr lang="en-GB" dirty="0"/>
              <a:t>This table provides examples of commonly used devices, but it is not an exhaustive list of all available sensor types, technologies or models.</a:t>
            </a:r>
          </a:p>
        </p:txBody>
      </p:sp>
    </p:spTree>
    <p:extLst>
      <p:ext uri="{BB962C8B-B14F-4D97-AF65-F5344CB8AC3E}">
        <p14:creationId xmlns:p14="http://schemas.microsoft.com/office/powerpoint/2010/main" val="28534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F7353C-C435-E4D5-5628-E8A4C39D04E2}"/>
              </a:ext>
            </a:extLst>
          </p:cNvPr>
          <p:cNvPicPr>
            <a:picLocks noChangeAspect="1"/>
          </p:cNvPicPr>
          <p:nvPr/>
        </p:nvPicPr>
        <p:blipFill>
          <a:blip r:embed="rId3"/>
          <a:stretch>
            <a:fillRect/>
          </a:stretch>
        </p:blipFill>
        <p:spPr>
          <a:xfrm>
            <a:off x="1351131" y="837633"/>
            <a:ext cx="3481451" cy="1980000"/>
          </a:xfrm>
          <a:prstGeom prst="rect">
            <a:avLst/>
          </a:prstGeom>
        </p:spPr>
      </p:pic>
      <p:pic>
        <p:nvPicPr>
          <p:cNvPr id="12" name="Picture 11">
            <a:extLst>
              <a:ext uri="{FF2B5EF4-FFF2-40B4-BE49-F238E27FC236}">
                <a16:creationId xmlns:a16="http://schemas.microsoft.com/office/drawing/2014/main" id="{5A6E1B43-B24A-63C2-FD21-A77FE94BBEDB}"/>
              </a:ext>
            </a:extLst>
          </p:cNvPr>
          <p:cNvPicPr>
            <a:picLocks noChangeAspect="1"/>
          </p:cNvPicPr>
          <p:nvPr/>
        </p:nvPicPr>
        <p:blipFill>
          <a:blip r:embed="rId4"/>
          <a:stretch>
            <a:fillRect/>
          </a:stretch>
        </p:blipFill>
        <p:spPr>
          <a:xfrm>
            <a:off x="6474550" y="1813646"/>
            <a:ext cx="5535485" cy="1980000"/>
          </a:xfrm>
          <a:prstGeom prst="rect">
            <a:avLst/>
          </a:prstGeom>
        </p:spPr>
      </p:pic>
      <p:sp>
        <p:nvSpPr>
          <p:cNvPr id="2" name="Content Placeholder 2">
            <a:extLst>
              <a:ext uri="{FF2B5EF4-FFF2-40B4-BE49-F238E27FC236}">
                <a16:creationId xmlns:a16="http://schemas.microsoft.com/office/drawing/2014/main" id="{37809A03-7DB5-041E-8558-087409884737}"/>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AQ Sensor common deployments</a:t>
            </a:r>
          </a:p>
        </p:txBody>
      </p:sp>
      <p:sp>
        <p:nvSpPr>
          <p:cNvPr id="5" name="Google Shape;116;p3">
            <a:extLst>
              <a:ext uri="{FF2B5EF4-FFF2-40B4-BE49-F238E27FC236}">
                <a16:creationId xmlns:a16="http://schemas.microsoft.com/office/drawing/2014/main" id="{B967F02D-3543-9316-10F0-96F1A2B59CB0}"/>
              </a:ext>
            </a:extLst>
          </p:cNvPr>
          <p:cNvSpPr txBox="1">
            <a:spLocks/>
          </p:cNvSpPr>
          <p:nvPr/>
        </p:nvSpPr>
        <p:spPr>
          <a:xfrm>
            <a:off x="92059" y="2713646"/>
            <a:ext cx="5837440" cy="242970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dk1"/>
              </a:buClr>
              <a:buSzPts val="2000"/>
            </a:pPr>
            <a:r>
              <a:rPr lang="en-GB" sz="1500" b="1" dirty="0"/>
              <a:t>Fixed outdoor sensors</a:t>
            </a:r>
            <a:r>
              <a:rPr lang="en-GB" sz="1500" dirty="0"/>
              <a:t>: installed in permanent locations outdoors, such as on homes, streetlights, or tripods. They continuously monitor environmental conditions like air quality in a specific area.</a:t>
            </a:r>
          </a:p>
          <a:p>
            <a:pPr algn="just">
              <a:lnSpc>
                <a:spcPct val="100000"/>
              </a:lnSpc>
              <a:buClr>
                <a:schemeClr val="dk1"/>
              </a:buClr>
              <a:buSzPts val="2000"/>
            </a:pPr>
            <a:r>
              <a:rPr lang="en-GB" sz="1500" b="1" dirty="0"/>
              <a:t>Fixed indoor sensors</a:t>
            </a:r>
            <a:r>
              <a:rPr lang="en-GB" sz="1500" dirty="0"/>
              <a:t>: placed in static indoor settings, such as on a wall or a desk. They measure indoor air quality in homes, offices, or other enclosed spaces.</a:t>
            </a:r>
          </a:p>
          <a:p>
            <a:pPr algn="just">
              <a:lnSpc>
                <a:spcPct val="100000"/>
              </a:lnSpc>
              <a:buClr>
                <a:schemeClr val="dk1"/>
              </a:buClr>
              <a:buSzPts val="2000"/>
            </a:pPr>
            <a:r>
              <a:rPr lang="en-GB" sz="1500" b="1" dirty="0"/>
              <a:t>Mobile outdoor sensors</a:t>
            </a:r>
            <a:r>
              <a:rPr lang="en-GB" sz="1500" dirty="0"/>
              <a:t>: attached to vehicles, bicycles, or carried by individuals. They capture air quality data as they move through different outdoor locations, providing more dynamic and geographically diverse measurements.</a:t>
            </a:r>
          </a:p>
          <a:p>
            <a:pPr algn="just">
              <a:lnSpc>
                <a:spcPct val="100000"/>
              </a:lnSpc>
              <a:buClr>
                <a:schemeClr val="dk1"/>
              </a:buClr>
              <a:buSzPts val="2000"/>
            </a:pPr>
            <a:r>
              <a:rPr lang="en-GB" sz="1500" b="1" dirty="0"/>
              <a:t>Indoor/outdoor mobile sensors</a:t>
            </a:r>
            <a:r>
              <a:rPr lang="en-GB" sz="1500" dirty="0"/>
              <a:t>: portable sensors can be carried by hand or worn by individuals in backpacks, allowing for air quality monitoring both indoors and outdoors as the user moves through different environments.</a:t>
            </a:r>
          </a:p>
        </p:txBody>
      </p:sp>
      <p:sp>
        <p:nvSpPr>
          <p:cNvPr id="7" name="Google Shape;116;p3">
            <a:extLst>
              <a:ext uri="{FF2B5EF4-FFF2-40B4-BE49-F238E27FC236}">
                <a16:creationId xmlns:a16="http://schemas.microsoft.com/office/drawing/2014/main" id="{B6F00CBF-B59A-C249-2754-3D81FBBBE4D9}"/>
              </a:ext>
            </a:extLst>
          </p:cNvPr>
          <p:cNvSpPr txBox="1">
            <a:spLocks/>
          </p:cNvSpPr>
          <p:nvPr/>
        </p:nvSpPr>
        <p:spPr>
          <a:xfrm>
            <a:off x="5282380" y="810687"/>
            <a:ext cx="5545270" cy="608639"/>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chemeClr val="dk1"/>
              </a:buClr>
              <a:buSzPts val="2000"/>
            </a:pPr>
            <a:r>
              <a:rPr lang="en-GB" sz="1400" dirty="0"/>
              <a:t>The Enhanced Air Sensor Guidebook, EPA., 2022 (</a:t>
            </a:r>
            <a:r>
              <a:rPr lang="en-GB" sz="1400" dirty="0">
                <a:hlinkClick r:id="rId5"/>
              </a:rPr>
              <a:t>https://cfpub.epa.gov/si/si_public_record_report.cfm?Lab=CEMM&amp;dirEntryId=356426</a:t>
            </a:r>
            <a:r>
              <a:rPr lang="en-GB" sz="1400" b="0" i="0" u="none" strike="noStrike" dirty="0">
                <a:effectLst/>
                <a:latin typeface="ElsevierSans"/>
              </a:rPr>
              <a:t>)</a:t>
            </a:r>
            <a:endParaRPr lang="en-GB" sz="1400" dirty="0"/>
          </a:p>
        </p:txBody>
      </p:sp>
      <p:cxnSp>
        <p:nvCxnSpPr>
          <p:cNvPr id="11" name="Straight Connector 10">
            <a:extLst>
              <a:ext uri="{FF2B5EF4-FFF2-40B4-BE49-F238E27FC236}">
                <a16:creationId xmlns:a16="http://schemas.microsoft.com/office/drawing/2014/main" id="{303DB8CA-660E-0821-7861-04B69C387271}"/>
              </a:ext>
            </a:extLst>
          </p:cNvPr>
          <p:cNvCxnSpPr>
            <a:cxnSpLocks/>
          </p:cNvCxnSpPr>
          <p:nvPr/>
        </p:nvCxnSpPr>
        <p:spPr>
          <a:xfrm>
            <a:off x="6057092" y="2817633"/>
            <a:ext cx="0" cy="4032000"/>
          </a:xfrm>
          <a:prstGeom prst="line">
            <a:avLst/>
          </a:prstGeom>
          <a:ln>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14" name="Google Shape;116;p3">
            <a:extLst>
              <a:ext uri="{FF2B5EF4-FFF2-40B4-BE49-F238E27FC236}">
                <a16:creationId xmlns:a16="http://schemas.microsoft.com/office/drawing/2014/main" id="{3387CE06-5320-4697-DECF-A7BCBDF77332}"/>
              </a:ext>
            </a:extLst>
          </p:cNvPr>
          <p:cNvSpPr txBox="1">
            <a:spLocks/>
          </p:cNvSpPr>
          <p:nvPr/>
        </p:nvSpPr>
        <p:spPr>
          <a:xfrm>
            <a:off x="6138532" y="3817431"/>
            <a:ext cx="5837440" cy="242970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chemeClr val="dk1"/>
              </a:buClr>
              <a:buSzPts val="2000"/>
            </a:pPr>
            <a:r>
              <a:rPr lang="en-GB" sz="1500" b="1" dirty="0"/>
              <a:t>Occupational</a:t>
            </a:r>
            <a:r>
              <a:rPr lang="en-GB" sz="1500" dirty="0"/>
              <a:t>: placed in workplaces, particularly in industrial settings, where employees might be exposed to high concentrations of pollutants. </a:t>
            </a:r>
          </a:p>
          <a:p>
            <a:pPr algn="just">
              <a:lnSpc>
                <a:spcPct val="100000"/>
              </a:lnSpc>
              <a:buClr>
                <a:schemeClr val="dk1"/>
              </a:buClr>
              <a:buSzPts val="2000"/>
            </a:pPr>
            <a:r>
              <a:rPr lang="en-GB" sz="1500" b="1" dirty="0"/>
              <a:t>Near source/</a:t>
            </a:r>
            <a:r>
              <a:rPr lang="en-GB" sz="1500" b="1" dirty="0" err="1"/>
              <a:t>fenceline</a:t>
            </a:r>
            <a:r>
              <a:rPr lang="en-GB" sz="1500" dirty="0"/>
              <a:t>: positioned close to pollution sources, such as factories or industrial plants, to monitor emissions directly from the source.</a:t>
            </a:r>
          </a:p>
          <a:p>
            <a:pPr algn="just">
              <a:lnSpc>
                <a:spcPct val="100000"/>
              </a:lnSpc>
              <a:buClr>
                <a:schemeClr val="dk1"/>
              </a:buClr>
              <a:buSzPts val="2000"/>
            </a:pPr>
            <a:r>
              <a:rPr lang="en-GB" sz="1500" b="1" dirty="0"/>
              <a:t>Background</a:t>
            </a:r>
            <a:r>
              <a:rPr lang="en-GB" sz="1500" dirty="0"/>
              <a:t>: placed far from major pollution sources, in rural or natural environments, to capture baseline air quality data, unaffected by direct anthropogenic emissions. This helps to understand background pollution levels.</a:t>
            </a:r>
          </a:p>
        </p:txBody>
      </p:sp>
    </p:spTree>
    <p:extLst>
      <p:ext uri="{BB962C8B-B14F-4D97-AF65-F5344CB8AC3E}">
        <p14:creationId xmlns:p14="http://schemas.microsoft.com/office/powerpoint/2010/main" val="333098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F044D-507F-A256-1DB9-20EEF032ED34}"/>
              </a:ext>
            </a:extLst>
          </p:cNvPr>
          <p:cNvSpPr/>
          <p:nvPr/>
        </p:nvSpPr>
        <p:spPr>
          <a:xfrm>
            <a:off x="272955" y="845062"/>
            <a:ext cx="5823045" cy="5037123"/>
          </a:xfrm>
          <a:prstGeom prst="rect">
            <a:avLst/>
          </a:prstGeom>
          <a:solidFill>
            <a:srgbClr val="FF669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2">
            <a:extLst>
              <a:ext uri="{FF2B5EF4-FFF2-40B4-BE49-F238E27FC236}">
                <a16:creationId xmlns:a16="http://schemas.microsoft.com/office/drawing/2014/main" id="{ACA05A02-377D-2531-4D30-7FBDB95B148D}"/>
              </a:ext>
            </a:extLst>
          </p:cNvPr>
          <p:cNvSpPr txBox="1">
            <a:spLocks/>
          </p:cNvSpPr>
          <p:nvPr/>
        </p:nvSpPr>
        <p:spPr>
          <a:xfrm>
            <a:off x="956930" y="231922"/>
            <a:ext cx="9945138" cy="50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FF0000"/>
                </a:solidFill>
              </a:rPr>
              <a:t>Current challenges</a:t>
            </a:r>
          </a:p>
        </p:txBody>
      </p:sp>
      <p:sp>
        <p:nvSpPr>
          <p:cNvPr id="2" name="Google Shape;116;p3">
            <a:extLst>
              <a:ext uri="{FF2B5EF4-FFF2-40B4-BE49-F238E27FC236}">
                <a16:creationId xmlns:a16="http://schemas.microsoft.com/office/drawing/2014/main" id="{FB122FFE-2BDF-6EC9-B0DF-F5152FDD24A2}"/>
              </a:ext>
            </a:extLst>
          </p:cNvPr>
          <p:cNvSpPr txBox="1">
            <a:spLocks/>
          </p:cNvSpPr>
          <p:nvPr/>
        </p:nvSpPr>
        <p:spPr>
          <a:xfrm>
            <a:off x="677595" y="1371311"/>
            <a:ext cx="6532973" cy="281477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dk1"/>
              </a:buClr>
              <a:buSzPts val="2000"/>
            </a:pPr>
            <a:r>
              <a:rPr lang="en-GB" sz="2400" dirty="0"/>
              <a:t>Accuracy, precision and uncertainty</a:t>
            </a:r>
          </a:p>
          <a:p>
            <a:pPr>
              <a:lnSpc>
                <a:spcPct val="100000"/>
              </a:lnSpc>
              <a:buClr>
                <a:schemeClr val="dk1"/>
              </a:buClr>
              <a:buSzPts val="2000"/>
            </a:pPr>
            <a:r>
              <a:rPr lang="en-GB" sz="2400" dirty="0"/>
              <a:t>Sensitivity/specificity</a:t>
            </a:r>
          </a:p>
          <a:p>
            <a:pPr>
              <a:lnSpc>
                <a:spcPct val="100000"/>
              </a:lnSpc>
              <a:buClr>
                <a:schemeClr val="dk1"/>
              </a:buClr>
              <a:buSzPts val="2000"/>
            </a:pPr>
            <a:r>
              <a:rPr lang="en-GB" sz="2400" dirty="0"/>
              <a:t>Interferences</a:t>
            </a:r>
          </a:p>
          <a:p>
            <a:pPr>
              <a:lnSpc>
                <a:spcPct val="100000"/>
              </a:lnSpc>
              <a:buClr>
                <a:schemeClr val="dk1"/>
              </a:buClr>
              <a:buSzPts val="2000"/>
            </a:pPr>
            <a:r>
              <a:rPr lang="en-GB" sz="2400" dirty="0"/>
              <a:t>Calibration</a:t>
            </a:r>
          </a:p>
          <a:p>
            <a:pPr>
              <a:lnSpc>
                <a:spcPct val="100000"/>
              </a:lnSpc>
              <a:buClr>
                <a:schemeClr val="dk1"/>
              </a:buClr>
              <a:buSzPts val="2000"/>
            </a:pPr>
            <a:r>
              <a:rPr lang="en-GB" sz="2400" dirty="0"/>
              <a:t>Performance evaluation</a:t>
            </a:r>
          </a:p>
          <a:p>
            <a:pPr>
              <a:lnSpc>
                <a:spcPct val="100000"/>
              </a:lnSpc>
              <a:buClr>
                <a:schemeClr val="dk1"/>
              </a:buClr>
              <a:buSzPts val="2000"/>
            </a:pPr>
            <a:r>
              <a:rPr lang="en-GB" sz="2400" dirty="0"/>
              <a:t>Measurement independency</a:t>
            </a:r>
          </a:p>
          <a:p>
            <a:pPr>
              <a:lnSpc>
                <a:spcPct val="100000"/>
              </a:lnSpc>
              <a:buClr>
                <a:schemeClr val="dk1"/>
              </a:buClr>
              <a:buSzPts val="2000"/>
            </a:pPr>
            <a:r>
              <a:rPr lang="en-GB" sz="2400" dirty="0"/>
              <a:t>Sensor lifetime and sensor drift</a:t>
            </a:r>
          </a:p>
          <a:p>
            <a:pPr>
              <a:lnSpc>
                <a:spcPct val="100000"/>
              </a:lnSpc>
              <a:buClr>
                <a:schemeClr val="dk1"/>
              </a:buClr>
              <a:buSzPts val="2000"/>
            </a:pPr>
            <a:r>
              <a:rPr lang="en-GB" sz="2400" dirty="0"/>
              <a:t>Hardware failure</a:t>
            </a:r>
          </a:p>
        </p:txBody>
      </p:sp>
      <p:sp>
        <p:nvSpPr>
          <p:cNvPr id="4" name="Google Shape;116;p3">
            <a:extLst>
              <a:ext uri="{FF2B5EF4-FFF2-40B4-BE49-F238E27FC236}">
                <a16:creationId xmlns:a16="http://schemas.microsoft.com/office/drawing/2014/main" id="{C6EAED1F-7577-9321-7C47-C1A5C98236B9}"/>
              </a:ext>
            </a:extLst>
          </p:cNvPr>
          <p:cNvSpPr txBox="1">
            <a:spLocks/>
          </p:cNvSpPr>
          <p:nvPr/>
        </p:nvSpPr>
        <p:spPr>
          <a:xfrm>
            <a:off x="7127544" y="1417456"/>
            <a:ext cx="4819019" cy="351080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dk1"/>
              </a:buClr>
              <a:buSzPts val="2000"/>
            </a:pPr>
            <a:r>
              <a:rPr lang="en-GB" sz="2400" dirty="0"/>
              <a:t>Data processing transparency</a:t>
            </a:r>
          </a:p>
          <a:p>
            <a:pPr>
              <a:lnSpc>
                <a:spcPct val="100000"/>
              </a:lnSpc>
              <a:buClr>
                <a:schemeClr val="dk1"/>
              </a:buClr>
              <a:buSzPts val="2000"/>
            </a:pPr>
            <a:r>
              <a:rPr lang="en-GB" sz="2400" dirty="0"/>
              <a:t>Dara traceability</a:t>
            </a:r>
          </a:p>
          <a:p>
            <a:pPr>
              <a:lnSpc>
                <a:spcPct val="100000"/>
              </a:lnSpc>
              <a:buClr>
                <a:schemeClr val="dk1"/>
              </a:buClr>
              <a:buSzPts val="2000"/>
            </a:pPr>
            <a:r>
              <a:rPr lang="en-GB" sz="2400" dirty="0"/>
              <a:t>Data ownership</a:t>
            </a:r>
          </a:p>
          <a:p>
            <a:pPr>
              <a:lnSpc>
                <a:spcPct val="100000"/>
              </a:lnSpc>
              <a:buClr>
                <a:schemeClr val="dk1"/>
              </a:buClr>
              <a:buSzPts val="2000"/>
            </a:pPr>
            <a:r>
              <a:rPr lang="en-GB" sz="2400" dirty="0"/>
              <a:t>Scalability</a:t>
            </a:r>
          </a:p>
          <a:p>
            <a:pPr>
              <a:lnSpc>
                <a:spcPct val="100000"/>
              </a:lnSpc>
              <a:buClr>
                <a:schemeClr val="dk1"/>
              </a:buClr>
              <a:buSzPts val="2000"/>
            </a:pPr>
            <a:r>
              <a:rPr lang="en-GB" sz="2400" dirty="0"/>
              <a:t>(Big) Data management</a:t>
            </a:r>
          </a:p>
          <a:p>
            <a:pPr>
              <a:lnSpc>
                <a:spcPct val="100000"/>
              </a:lnSpc>
              <a:buClr>
                <a:schemeClr val="dk1"/>
              </a:buClr>
              <a:buSzPts val="2000"/>
            </a:pPr>
            <a:r>
              <a:rPr lang="en-GB" sz="2400" dirty="0"/>
              <a:t>Technical capacity</a:t>
            </a:r>
          </a:p>
        </p:txBody>
      </p:sp>
      <p:sp>
        <p:nvSpPr>
          <p:cNvPr id="6" name="Google Shape;116;p3">
            <a:extLst>
              <a:ext uri="{FF2B5EF4-FFF2-40B4-BE49-F238E27FC236}">
                <a16:creationId xmlns:a16="http://schemas.microsoft.com/office/drawing/2014/main" id="{30B387F3-F703-3D3B-4199-472E3D4AD0C9}"/>
              </a:ext>
            </a:extLst>
          </p:cNvPr>
          <p:cNvSpPr txBox="1">
            <a:spLocks/>
          </p:cNvSpPr>
          <p:nvPr/>
        </p:nvSpPr>
        <p:spPr>
          <a:xfrm>
            <a:off x="3549503" y="5683770"/>
            <a:ext cx="4819019" cy="65833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000"/>
              <a:buNone/>
            </a:pPr>
            <a:r>
              <a:rPr lang="en-GB" sz="2600" b="1" dirty="0">
                <a:solidFill>
                  <a:srgbClr val="FF6600"/>
                </a:solidFill>
              </a:rPr>
              <a:t>And probably more…</a:t>
            </a:r>
          </a:p>
        </p:txBody>
      </p:sp>
      <p:sp>
        <p:nvSpPr>
          <p:cNvPr id="7" name="Google Shape;116;p3">
            <a:extLst>
              <a:ext uri="{FF2B5EF4-FFF2-40B4-BE49-F238E27FC236}">
                <a16:creationId xmlns:a16="http://schemas.microsoft.com/office/drawing/2014/main" id="{653167FC-360C-4F5F-0AB3-5B1E810C9A7B}"/>
              </a:ext>
            </a:extLst>
          </p:cNvPr>
          <p:cNvSpPr txBox="1">
            <a:spLocks/>
          </p:cNvSpPr>
          <p:nvPr/>
        </p:nvSpPr>
        <p:spPr>
          <a:xfrm>
            <a:off x="929634" y="845062"/>
            <a:ext cx="4819019" cy="65833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000"/>
              <a:buNone/>
            </a:pPr>
            <a:r>
              <a:rPr lang="es-AR" sz="2600" b="1" dirty="0">
                <a:solidFill>
                  <a:srgbClr val="00B0F0"/>
                </a:solidFill>
              </a:rPr>
              <a:t>Single </a:t>
            </a:r>
            <a:r>
              <a:rPr lang="es-AR" sz="2600" b="1" dirty="0" err="1">
                <a:solidFill>
                  <a:srgbClr val="00B0F0"/>
                </a:solidFill>
              </a:rPr>
              <a:t>systems-wise</a:t>
            </a:r>
            <a:r>
              <a:rPr lang="es-AR" sz="2600" b="1" dirty="0">
                <a:solidFill>
                  <a:srgbClr val="00B0F0"/>
                </a:solidFill>
              </a:rPr>
              <a:t>…</a:t>
            </a:r>
            <a:endParaRPr lang="en-GB" sz="2600" b="1" dirty="0">
              <a:solidFill>
                <a:srgbClr val="00B0F0"/>
              </a:solidFill>
            </a:endParaRPr>
          </a:p>
        </p:txBody>
      </p:sp>
      <p:sp>
        <p:nvSpPr>
          <p:cNvPr id="8" name="Google Shape;116;p3">
            <a:extLst>
              <a:ext uri="{FF2B5EF4-FFF2-40B4-BE49-F238E27FC236}">
                <a16:creationId xmlns:a16="http://schemas.microsoft.com/office/drawing/2014/main" id="{55934A34-CE8F-AA2D-1DC3-5C14DC6CB0BE}"/>
              </a:ext>
            </a:extLst>
          </p:cNvPr>
          <p:cNvSpPr txBox="1">
            <a:spLocks/>
          </p:cNvSpPr>
          <p:nvPr/>
        </p:nvSpPr>
        <p:spPr>
          <a:xfrm>
            <a:off x="7210568" y="845062"/>
            <a:ext cx="4819019" cy="65833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dk1"/>
              </a:buClr>
              <a:buSzPts val="2000"/>
              <a:buNone/>
            </a:pPr>
            <a:r>
              <a:rPr lang="es-AR" sz="2600" b="1" dirty="0">
                <a:solidFill>
                  <a:srgbClr val="00B050"/>
                </a:solidFill>
              </a:rPr>
              <a:t>Sensor </a:t>
            </a:r>
            <a:r>
              <a:rPr lang="es-AR" sz="2600" b="1" dirty="0" err="1">
                <a:solidFill>
                  <a:srgbClr val="00B050"/>
                </a:solidFill>
              </a:rPr>
              <a:t>networks-wise</a:t>
            </a:r>
            <a:r>
              <a:rPr lang="es-AR" sz="2600" b="1" dirty="0">
                <a:solidFill>
                  <a:srgbClr val="00B050"/>
                </a:solidFill>
              </a:rPr>
              <a:t>…</a:t>
            </a:r>
            <a:endParaRPr lang="en-GB" sz="2600" b="1" dirty="0">
              <a:solidFill>
                <a:srgbClr val="00B050"/>
              </a:solidFill>
            </a:endParaRPr>
          </a:p>
        </p:txBody>
      </p:sp>
    </p:spTree>
    <p:extLst>
      <p:ext uri="{BB962C8B-B14F-4D97-AF65-F5344CB8AC3E}">
        <p14:creationId xmlns:p14="http://schemas.microsoft.com/office/powerpoint/2010/main" val="71300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4284</TotalTime>
  <Words>4798</Words>
  <Application>Microsoft Office PowerPoint</Application>
  <PresentationFormat>Widescreen</PresentationFormat>
  <Paragraphs>441</Paragraphs>
  <Slides>43</Slides>
  <Notes>36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43</vt:i4>
      </vt:variant>
    </vt:vector>
  </HeadingPairs>
  <TitlesOfParts>
    <vt:vector size="57" baseType="lpstr">
      <vt:lpstr>Microsoft JhengHei</vt:lpstr>
      <vt:lpstr>Aptos</vt:lpstr>
      <vt:lpstr>Aptos Display</vt:lpstr>
      <vt:lpstr>Aptos Narrow</vt:lpstr>
      <vt:lpstr>Arial</vt:lpstr>
      <vt:lpstr>Calibri</vt:lpstr>
      <vt:lpstr>Courier New</vt:lpstr>
      <vt:lpstr>DejaVu Sans</vt:lpstr>
      <vt:lpstr>ElsevierSans</vt:lpstr>
      <vt:lpstr>Lantinghei SC Demibold</vt:lpstr>
      <vt:lpstr>Noto Sans Symbols</vt:lpstr>
      <vt:lpstr>Open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Sebastian Diez</dc:creator>
  <cp:lastModifiedBy>Sebastian Diez</cp:lastModifiedBy>
  <cp:revision>60</cp:revision>
  <dcterms:created xsi:type="dcterms:W3CDTF">2024-09-14T13:46:14Z</dcterms:created>
  <dcterms:modified xsi:type="dcterms:W3CDTF">2024-09-17T13:25:04Z</dcterms:modified>
</cp:coreProperties>
</file>