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Libre Franklin"/>
      <p:regular r:id="rId33"/>
      <p:bold r:id="rId34"/>
      <p:italic r:id="rId35"/>
      <p:boldItalic r:id="rId36"/>
    </p:embeddedFont>
    <p:embeddedFont>
      <p:font typeface="Nunito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Gill Sans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hOiJmAdPd5GlnbjJbZV2NQANOb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159E795-A5E6-43F9-B3FF-6ABDDD3038E4}">
  <a:tblStyle styleId="{2159E795-A5E6-43F9-B3FF-6ABDDD3038E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Italic.fntdata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44" Type="http://schemas.openxmlformats.org/officeDocument/2006/relationships/font" Target="fonts/Lato-boldItalic.fntdata"/><Relationship Id="rId43" Type="http://schemas.openxmlformats.org/officeDocument/2006/relationships/font" Target="fonts/Lato-italic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GillSans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LibreFranklin-regular.fntdata"/><Relationship Id="rId32" Type="http://schemas.openxmlformats.org/officeDocument/2006/relationships/slide" Target="slides/slide26.xml"/><Relationship Id="rId35" Type="http://schemas.openxmlformats.org/officeDocument/2006/relationships/font" Target="fonts/LibreFranklin-italic.fntdata"/><Relationship Id="rId34" Type="http://schemas.openxmlformats.org/officeDocument/2006/relationships/font" Target="fonts/LibreFranklin-bold.fntdata"/><Relationship Id="rId37" Type="http://schemas.openxmlformats.org/officeDocument/2006/relationships/font" Target="fonts/Nunito-regular.fntdata"/><Relationship Id="rId36" Type="http://schemas.openxmlformats.org/officeDocument/2006/relationships/font" Target="fonts/LibreFranklin-boldItalic.fntdata"/><Relationship Id="rId39" Type="http://schemas.openxmlformats.org/officeDocument/2006/relationships/font" Target="fonts/Nunito-italic.fntdata"/><Relationship Id="rId38" Type="http://schemas.openxmlformats.org/officeDocument/2006/relationships/font" Target="fonts/Nunito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customschemas.google.com/relationships/presentationmetadata" Target="metadata"/><Relationship Id="rId50" Type="http://schemas.openxmlformats.org/officeDocument/2006/relationships/font" Target="fonts/GillSan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utureearth.org/governance/" TargetMode="External"/><Relationship Id="rId3" Type="http://schemas.openxmlformats.org/officeDocument/2006/relationships/hyperlink" Target="https://futureearth.org/about/who-we-are/general-assembly/" TargetMode="External"/><Relationship Id="rId4" Type="http://schemas.openxmlformats.org/officeDocument/2006/relationships/hyperlink" Target="https://futureearth.org/about/who-we-are/governing-council/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fab890655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2fab8906551_0_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ab8906551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g2fab8906551_0_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fab8906551_0_9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2fab8906551_0_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ab8906551_0_9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g2fab8906551_0_9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fab8906551_0_10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8" name="Google Shape;358;g2fab8906551_0_10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fab8906551_0_10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7" name="Google Shape;367;g2fab8906551_0_10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fab8906551_0_10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g2fab8906551_0_10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fab8906551_0_1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g2fab8906551_0_1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fab8906551_0_1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g2fab8906551_0_1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fab8906551_0_8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2fab8906551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fab8906551_0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2fab8906551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fab8906551_0_6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2fab8906551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fab8906551_0_5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2fab8906551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ab8906551_0_3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2fab8906551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Working on collaboration and partnership with UNESCO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KEEP the training for the future generation - I speak about the online library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fab8906551_0_3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2fab8906551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 of forecast information for applications in agriculture, health, renewable energy and water resources, especially on subseasonal and longer time scales.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Weather and Climate information use and applications in agriculture, health, renewable energy and water resources has been a cross-cutting in all presented activities of the Future Earth Africa Hub and the Leadership Center</a:t>
            </a:r>
            <a:endParaRPr sz="1200"/>
          </a:p>
        </p:txBody>
      </p:sp>
      <p:sp>
        <p:nvSpPr>
          <p:cNvPr id="475" name="Google Shape;4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faba4fbce2_3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2faba4fbce2_3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would they like to gain from an ECR network?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2faba4fbce2_3_1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0" name="Google Shape;5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ab890655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See relevant Assembly and GC TORs: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https://futureearth.org/governance/</a:t>
            </a:r>
            <a:br>
              <a:rPr lang="en-US"/>
            </a:br>
            <a:r>
              <a:rPr lang="en-US"/>
              <a:t>List of Assembly members: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https://futureearth.org/about/who-we-are/general-assembly/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 of GC members: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https://futureearth.org/about/who-we-are/governing-council/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g2fab890655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fab8906551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2fab890655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ab8906551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2fab8906551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US" sz="1500">
                <a:solidFill>
                  <a:srgbClr val="595959"/>
                </a:solidFill>
              </a:rPr>
              <a:t>Three pillars of the secretariat functions</a:t>
            </a:r>
            <a:endParaRPr sz="1500">
              <a:solidFill>
                <a:srgbClr val="595959"/>
              </a:solidFill>
            </a:endParaRPr>
          </a:p>
        </p:txBody>
      </p:sp>
      <p:sp>
        <p:nvSpPr>
          <p:cNvPr id="197" name="Google Shape;197;g2fab8906551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ab8906551_0_40:notes"/>
          <p:cNvSpPr/>
          <p:nvPr>
            <p:ph idx="2" type="sldImg"/>
          </p:nvPr>
        </p:nvSpPr>
        <p:spPr>
          <a:xfrm>
            <a:off x="5313363" y="366713"/>
            <a:ext cx="3255900" cy="18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2fab8906551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g2fab8906551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aba4fbce2_3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faba4fbce2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fab8906551_0_4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2fab8906551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24599f939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224599f93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3200"/>
              <a:buFont typeface="Libre Frankli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838200" y="365125"/>
            <a:ext cx="10515600" cy="795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" type="body"/>
          </p:nvPr>
        </p:nvSpPr>
        <p:spPr>
          <a:xfrm rot="5400000">
            <a:off x="3615793" y="-1561043"/>
            <a:ext cx="4960413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ab8906551_0_100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2fab8906551_0_100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g2fab8906551_0_10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2fab8906551_0_10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fab8906551_0_10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ab8906551_0_10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fab8906551_0_10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2fab8906551_0_10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fab8906551_0_100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2fab8906551_0_100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g2fab8906551_0_100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fab8906551_0_100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2fab8906551_0_10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ab8906551_0_101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2fab8906551_0_101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g2fab8906551_0_10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fab8906551_0_10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2fab8906551_0_10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fab8906551_0_10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fab8906551_0_102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g2fab8906551_0_102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g2fab8906551_0_10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fab8906551_0_10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fab8906551_0_10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ab8906551_0_103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2fab8906551_0_103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g2fab8906551_0_103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g2fab8906551_0_103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g2fab8906551_0_103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fab8906551_0_10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2fab8906551_0_10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fab8906551_0_10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ab8906551_0_10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2fab8906551_0_10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2fab8906551_0_10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fab8906551_0_10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8906551_0_38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g2fab8906551_0_38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16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" name="Google Shape;16;g2fab8906551_0_3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g2fab8906551_0_3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2fab8906551_0_3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ab8906551_0_104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fab8906551_0_1046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2fab8906551_0_1046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2fab8906551_0_10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fab8906551_0_10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fab8906551_0_10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ab8906551_0_105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fab8906551_0_105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fab8906551_0_105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2fab8906551_0_10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fab8906551_0_10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2fab8906551_0_10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ab8906551_0_10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2fab8906551_0_106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2fab8906551_0_10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fab8906551_0_10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2fab8906551_0_10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ab8906551_0_106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2fab8906551_0_106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2fab8906551_0_10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2fab8906551_0_10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2fab8906551_0_10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/>
          <p:nvPr>
            <p:ph type="title"/>
          </p:nvPr>
        </p:nvSpPr>
        <p:spPr>
          <a:xfrm>
            <a:off x="838200" y="365125"/>
            <a:ext cx="10515600" cy="795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 txBox="1"/>
          <p:nvPr>
            <p:ph type="title"/>
          </p:nvPr>
        </p:nvSpPr>
        <p:spPr>
          <a:xfrm>
            <a:off x="838200" y="365125"/>
            <a:ext cx="10515600" cy="795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" type="body"/>
          </p:nvPr>
        </p:nvSpPr>
        <p:spPr>
          <a:xfrm>
            <a:off x="838200" y="1216550"/>
            <a:ext cx="10515600" cy="4960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6000"/>
              <a:buFont typeface="Libre Frankli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6000"/>
              <a:buFont typeface="Libre Frankli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/>
          <p:nvPr>
            <p:ph type="title"/>
          </p:nvPr>
        </p:nvSpPr>
        <p:spPr>
          <a:xfrm>
            <a:off x="838200" y="365125"/>
            <a:ext cx="10515600" cy="795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3200"/>
              <a:buFont typeface="Libre Frankli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838200" y="365125"/>
            <a:ext cx="10515600" cy="795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3000"/>
              <a:buFont typeface="Libre Franklin"/>
              <a:buNone/>
              <a:defRPr b="0" i="0" sz="3000" u="none" cap="none" strike="noStrike">
                <a:solidFill>
                  <a:srgbClr val="349EE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838200" y="1216550"/>
            <a:ext cx="10515600" cy="4960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ab8906551_0_9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2fab8906551_0_99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2fab8906551_0_99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2fab8906551_0_99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2fab8906551_0_9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jpg"/><Relationship Id="rId4" Type="http://schemas.openxmlformats.org/officeDocument/2006/relationships/image" Target="../media/image53.png"/><Relationship Id="rId9" Type="http://schemas.openxmlformats.org/officeDocument/2006/relationships/image" Target="../media/image64.jp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9.png"/><Relationship Id="rId8" Type="http://schemas.openxmlformats.org/officeDocument/2006/relationships/image" Target="../media/image61.jpg"/><Relationship Id="rId11" Type="http://schemas.openxmlformats.org/officeDocument/2006/relationships/image" Target="../media/image62.png"/><Relationship Id="rId10" Type="http://schemas.openxmlformats.org/officeDocument/2006/relationships/image" Target="../media/image60.png"/><Relationship Id="rId13" Type="http://schemas.openxmlformats.org/officeDocument/2006/relationships/image" Target="../media/image56.png"/><Relationship Id="rId12" Type="http://schemas.openxmlformats.org/officeDocument/2006/relationships/image" Target="../media/image58.png"/><Relationship Id="rId15" Type="http://schemas.openxmlformats.org/officeDocument/2006/relationships/image" Target="../media/image65.jpg"/><Relationship Id="rId14" Type="http://schemas.openxmlformats.org/officeDocument/2006/relationships/image" Target="../media/image6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9.png"/><Relationship Id="rId4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futureearth.org/" TargetMode="External"/><Relationship Id="rId4" Type="http://schemas.openxmlformats.org/officeDocument/2006/relationships/hyperlink" Target="https://www.ru.ac.za/feahlc/" TargetMode="External"/><Relationship Id="rId9" Type="http://schemas.openxmlformats.org/officeDocument/2006/relationships/image" Target="../media/image1.png"/><Relationship Id="rId5" Type="http://schemas.openxmlformats.org/officeDocument/2006/relationships/image" Target="../media/image67.png"/><Relationship Id="rId6" Type="http://schemas.openxmlformats.org/officeDocument/2006/relationships/image" Target="../media/image77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jpg"/><Relationship Id="rId4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1.png"/><Relationship Id="rId13" Type="http://schemas.openxmlformats.org/officeDocument/2006/relationships/image" Target="../media/image28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9" Type="http://schemas.openxmlformats.org/officeDocument/2006/relationships/image" Target="../media/image13.png"/><Relationship Id="rId15" Type="http://schemas.openxmlformats.org/officeDocument/2006/relationships/image" Target="../media/image32.png"/><Relationship Id="rId14" Type="http://schemas.openxmlformats.org/officeDocument/2006/relationships/image" Target="../media/image43.png"/><Relationship Id="rId5" Type="http://schemas.openxmlformats.org/officeDocument/2006/relationships/image" Target="../media/image10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48.png"/><Relationship Id="rId21" Type="http://schemas.openxmlformats.org/officeDocument/2006/relationships/image" Target="../media/image34.png"/><Relationship Id="rId24" Type="http://schemas.openxmlformats.org/officeDocument/2006/relationships/image" Target="../media/image51.png"/><Relationship Id="rId23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hyperlink" Target="http://www.pages-igbp.org/" TargetMode="External"/><Relationship Id="rId26" Type="http://schemas.openxmlformats.org/officeDocument/2006/relationships/image" Target="../media/image42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45.png"/><Relationship Id="rId5" Type="http://schemas.openxmlformats.org/officeDocument/2006/relationships/hyperlink" Target="http://irg.bnu.edu.cn/index.asp" TargetMode="External"/><Relationship Id="rId6" Type="http://schemas.openxmlformats.org/officeDocument/2006/relationships/image" Target="../media/image20.png"/><Relationship Id="rId29" Type="http://schemas.openxmlformats.org/officeDocument/2006/relationships/image" Target="../media/image33.png"/><Relationship Id="rId7" Type="http://schemas.openxmlformats.org/officeDocument/2006/relationships/hyperlink" Target="http://www.pecs-science.org/2.1a508a66139b5dba5cb1fc.html" TargetMode="External"/><Relationship Id="rId8" Type="http://schemas.openxmlformats.org/officeDocument/2006/relationships/image" Target="../media/image21.png"/><Relationship Id="rId30" Type="http://schemas.openxmlformats.org/officeDocument/2006/relationships/image" Target="../media/image37.png"/><Relationship Id="rId11" Type="http://schemas.openxmlformats.org/officeDocument/2006/relationships/image" Target="../media/image17.jpg"/><Relationship Id="rId10" Type="http://schemas.openxmlformats.org/officeDocument/2006/relationships/image" Target="../media/image26.jpg"/><Relationship Id="rId13" Type="http://schemas.openxmlformats.org/officeDocument/2006/relationships/image" Target="../media/image25.png"/><Relationship Id="rId12" Type="http://schemas.openxmlformats.org/officeDocument/2006/relationships/image" Target="../media/image23.jpg"/><Relationship Id="rId15" Type="http://schemas.openxmlformats.org/officeDocument/2006/relationships/image" Target="../media/image18.png"/><Relationship Id="rId14" Type="http://schemas.openxmlformats.org/officeDocument/2006/relationships/image" Target="../media/image27.png"/><Relationship Id="rId17" Type="http://schemas.openxmlformats.org/officeDocument/2006/relationships/image" Target="../media/image31.png"/><Relationship Id="rId16" Type="http://schemas.openxmlformats.org/officeDocument/2006/relationships/image" Target="../media/image19.png"/><Relationship Id="rId19" Type="http://schemas.openxmlformats.org/officeDocument/2006/relationships/image" Target="../media/image35.png"/><Relationship Id="rId1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78475" y="134225"/>
            <a:ext cx="2855544" cy="1356876"/>
          </a:xfrm>
          <a:custGeom>
            <a:rect b="b" l="l" r="r" t="t"/>
            <a:pathLst>
              <a:path extrusionOk="0" h="3413525" w="6564470">
                <a:moveTo>
                  <a:pt x="0" y="0"/>
                </a:moveTo>
                <a:lnTo>
                  <a:pt x="6564470" y="0"/>
                </a:lnTo>
                <a:lnTo>
                  <a:pt x="6564470" y="3413525"/>
                </a:lnTo>
                <a:lnTo>
                  <a:pt x="0" y="3413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78475" y="3150500"/>
            <a:ext cx="115200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200" u="none" cap="none" strike="noStrike">
                <a:solidFill>
                  <a:schemeClr val="accent6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Future Earth Global and Future Earth African Hub Leadership Center</a:t>
            </a:r>
            <a:endParaRPr b="1" i="0" sz="3200" u="none" cap="none" strike="noStrike">
              <a:solidFill>
                <a:schemeClr val="accent6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Dr Faten Attig-Bahar (Deputy Director of the FEAHLC) </a:t>
            </a:r>
            <a:endParaRPr b="1" i="0" sz="2500" u="none" cap="none" strike="noStrike">
              <a:solidFill>
                <a:schemeClr val="lt1"/>
              </a:solidFill>
              <a:highlight>
                <a:schemeClr val="dk1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308225" y="5770425"/>
            <a:ext cx="119364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lang="en-US" sz="2350">
                <a:solidFill>
                  <a:srgbClr val="F1C232"/>
                </a:solidFill>
              </a:rPr>
              <a:t>Training Course on Seamless Prediction of Air Pollution in Africa - El Cairo,Egypt</a:t>
            </a:r>
            <a:endParaRPr b="1" i="0" sz="2350" u="none" cap="none" strike="noStrik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1" lang="en-US" sz="1850">
                <a:solidFill>
                  <a:srgbClr val="F1C232"/>
                </a:solidFill>
              </a:rPr>
              <a:t>16 </a:t>
            </a:r>
            <a:r>
              <a:rPr b="1" i="0" lang="en-US" sz="1850" u="none" cap="none" strike="noStrike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September 2024</a:t>
            </a:r>
            <a:endParaRPr b="1" i="0" sz="1850" u="none" cap="none" strike="noStrik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000"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Mabasa\Privado\Future Africa\Logos\Country Logos Stacked\Leadership_centre.png" id="309" name="Google Shape;309;g2fab8906551_0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850" y="144525"/>
            <a:ext cx="9998025" cy="12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2fab8906551_0_94"/>
          <p:cNvSpPr/>
          <p:nvPr/>
        </p:nvSpPr>
        <p:spPr>
          <a:xfrm>
            <a:off x="71120" y="1615368"/>
            <a:ext cx="121920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Future Earth Africa Hub and its Leadership Centre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Advancing sustainability science in Africa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RFTEXT1" id="311" name="Google Shape;311;g2fab8906551_0_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63448" y="2739136"/>
            <a:ext cx="2160918" cy="8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fab8906551_0_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93677" y="3697203"/>
            <a:ext cx="1548052" cy="955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13" name="Google Shape;313;g2fab8906551_0_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65261" y="2754956"/>
            <a:ext cx="2486286" cy="882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aniel\Downloads\ELRC_Logo_CMYK.jpg" id="314" name="Google Shape;314;g2fab8906551_0_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96028" y="4718916"/>
            <a:ext cx="2353015" cy="547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TURE AFRICA RESEARCH LEADER FELLOWSHIP (FAR-LEAF) | University of Pretoria" id="315" name="Google Shape;315;g2fab8906551_0_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56892" y="4593269"/>
            <a:ext cx="1415835" cy="1067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wilmien.powell\Downloads\ul logo png (1).png" id="316" name="Google Shape;316;g2fab8906551_0_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23980" y="5801061"/>
            <a:ext cx="1167047" cy="940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Fort Hare - Wikipedia" id="317" name="Google Shape;317;g2fab8906551_0_9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33685" y="5877272"/>
            <a:ext cx="1601192" cy="853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ts logo.png — JET Education Services" id="318" name="Google Shape;318;g2fab8906551_0_9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95097" y="5768082"/>
            <a:ext cx="897885" cy="963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Pretoria - Veldfire Media" id="319" name="Google Shape;319;g2fab8906551_0_9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93756" y="3645024"/>
            <a:ext cx="1919171" cy="98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fab8906551_0_9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408716" y="4772843"/>
            <a:ext cx="1455667" cy="600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f a road and mountains&#10;&#10;Description automatically generated" id="321" name="Google Shape;321;g2fab8906551_0_9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824801" y="4565383"/>
            <a:ext cx="961867" cy="951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fab8906551_0_94"/>
          <p:cNvSpPr/>
          <p:nvPr/>
        </p:nvSpPr>
        <p:spPr>
          <a:xfrm>
            <a:off x="-48683" y="2631490"/>
            <a:ext cx="12288000" cy="1044000"/>
          </a:xfrm>
          <a:prstGeom prst="rect">
            <a:avLst/>
          </a:prstGeom>
          <a:noFill/>
          <a:ln cap="flat" cmpd="sng" w="25400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fab8906551_0_94"/>
          <p:cNvSpPr txBox="1"/>
          <p:nvPr/>
        </p:nvSpPr>
        <p:spPr>
          <a:xfrm>
            <a:off x="431371" y="2775507"/>
            <a:ext cx="21573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Sponsors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fab8906551_0_94"/>
          <p:cNvSpPr txBox="1"/>
          <p:nvPr/>
        </p:nvSpPr>
        <p:spPr>
          <a:xfrm>
            <a:off x="141476" y="3834071"/>
            <a:ext cx="40299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600"/>
              <a:buFont typeface="Calibri"/>
              <a:buNone/>
            </a:pPr>
            <a:r>
              <a:rPr b="1" i="0" lang="en-US" sz="2600" u="none" cap="none" strike="noStrik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Implementing Partners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2fab8906551_0_94"/>
          <p:cNvSpPr txBox="1"/>
          <p:nvPr/>
        </p:nvSpPr>
        <p:spPr>
          <a:xfrm>
            <a:off x="143339" y="5943859"/>
            <a:ext cx="40284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Consortium Partners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g2fab8906551_0_94"/>
          <p:cNvCxnSpPr/>
          <p:nvPr/>
        </p:nvCxnSpPr>
        <p:spPr>
          <a:xfrm>
            <a:off x="17693" y="573325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g2fab8906551_0_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2fab8906551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76" y="908726"/>
            <a:ext cx="10391674" cy="5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fab8906551_0_115"/>
          <p:cNvSpPr/>
          <p:nvPr/>
        </p:nvSpPr>
        <p:spPr>
          <a:xfrm>
            <a:off x="1123624" y="216225"/>
            <a:ext cx="992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 Visual Configuration of the Future Earth Africa Hub</a:t>
            </a:r>
            <a:endParaRPr b="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fab8906551_0_115"/>
          <p:cNvSpPr/>
          <p:nvPr/>
        </p:nvSpPr>
        <p:spPr>
          <a:xfrm>
            <a:off x="8558775" y="3814080"/>
            <a:ext cx="2208300" cy="14859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2fab8906551_0_115"/>
          <p:cNvSpPr/>
          <p:nvPr/>
        </p:nvSpPr>
        <p:spPr>
          <a:xfrm>
            <a:off x="7605825" y="2060850"/>
            <a:ext cx="2516700" cy="14859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2fab8906551_0_115"/>
          <p:cNvSpPr/>
          <p:nvPr/>
        </p:nvSpPr>
        <p:spPr>
          <a:xfrm>
            <a:off x="467375" y="2177100"/>
            <a:ext cx="2602800" cy="13587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fab8906551_0_115"/>
          <p:cNvSpPr/>
          <p:nvPr/>
        </p:nvSpPr>
        <p:spPr>
          <a:xfrm>
            <a:off x="100675" y="3814075"/>
            <a:ext cx="2422800" cy="15711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fab8906551_0_115"/>
          <p:cNvSpPr/>
          <p:nvPr/>
        </p:nvSpPr>
        <p:spPr>
          <a:xfrm>
            <a:off x="4115300" y="5555850"/>
            <a:ext cx="2516700" cy="14859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2fab8906551_0_115"/>
          <p:cNvSpPr/>
          <p:nvPr/>
        </p:nvSpPr>
        <p:spPr>
          <a:xfrm>
            <a:off x="3913326" y="620700"/>
            <a:ext cx="42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FEAH Regional Nodes</a:t>
            </a:r>
            <a:endParaRPr b="0" i="0" sz="2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2fab8906551_0_1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fab8906551_0_903"/>
          <p:cNvSpPr txBox="1"/>
          <p:nvPr/>
        </p:nvSpPr>
        <p:spPr>
          <a:xfrm>
            <a:off x="505900" y="4248575"/>
            <a:ext cx="106722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2E75B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Earth Earth Africa Hub and its Leadership Center: </a:t>
            </a:r>
            <a:endParaRPr b="1" i="0" sz="27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E75B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Facilitating Research and Innovation </a:t>
            </a:r>
            <a:endParaRPr b="1" i="0" sz="24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6" name="Google Shape;346;g2fab8906551_0_9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fab8906551_0_991"/>
          <p:cNvSpPr/>
          <p:nvPr/>
        </p:nvSpPr>
        <p:spPr>
          <a:xfrm rot="-5400000">
            <a:off x="389825" y="1882900"/>
            <a:ext cx="3333600" cy="3717900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2fab8906551_0_991"/>
          <p:cNvSpPr txBox="1"/>
          <p:nvPr>
            <p:ph type="title"/>
          </p:nvPr>
        </p:nvSpPr>
        <p:spPr>
          <a:xfrm>
            <a:off x="505900" y="2468200"/>
            <a:ext cx="32292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Future Earth Africa Hub Leadership Centre</a:t>
            </a: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 Clusters</a:t>
            </a:r>
            <a:endParaRPr/>
          </a:p>
        </p:txBody>
      </p:sp>
      <p:sp>
        <p:nvSpPr>
          <p:cNvPr id="353" name="Google Shape;353;g2fab8906551_0_991"/>
          <p:cNvSpPr txBox="1"/>
          <p:nvPr>
            <p:ph type="title"/>
          </p:nvPr>
        </p:nvSpPr>
        <p:spPr>
          <a:xfrm>
            <a:off x="0" y="0"/>
            <a:ext cx="12192000" cy="7959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Sustainability Science Clusters </a:t>
            </a:r>
            <a:endParaRPr b="1" sz="3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54" name="Google Shape;354;g2fab8906551_0_991"/>
          <p:cNvGraphicFramePr/>
          <p:nvPr/>
        </p:nvGraphicFramePr>
        <p:xfrm>
          <a:off x="4073300" y="157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{2159E795-A5E6-43F9-B3FF-6ABDDD3038E4}</a:tableStyleId>
              </a:tblPr>
              <a:tblGrid>
                <a:gridCol w="78597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b="1" lang="en-US" sz="27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are the Sustainability Science Clusters (SSCs)?</a:t>
                      </a:r>
                      <a:endParaRPr b="1" sz="27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700"/>
                        <a:buFont typeface="Arial"/>
                        <a:buNone/>
                      </a:pPr>
                      <a:r>
                        <a:t/>
                      </a:r>
                      <a:endParaRPr b="1" sz="27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4000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700"/>
                        <a:buFont typeface="Calibri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SSCs are the intellectual engine of the Leadership Centre; are semi-autonomous</a:t>
                      </a:r>
                      <a:endParaRPr sz="27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4000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700"/>
                        <a:buFont typeface="Calibri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They are transdisciplinary community of practice organized around a particular thematic field</a:t>
                      </a:r>
                      <a:endParaRPr sz="27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4000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700"/>
                        <a:buFont typeface="Calibri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Promote disciplinary excellence, multi- and inter-disciplinary scholarship</a:t>
                      </a:r>
                      <a:endParaRPr sz="27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4000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700"/>
                        <a:buFont typeface="Calibri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Active Science Networks – that advance Science Leadership in the area of Scientific Practice</a:t>
                      </a:r>
                      <a:endParaRPr sz="27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5" name="Google Shape;355;g2fab8906551_0_9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fab8906551_0_1083"/>
          <p:cNvSpPr/>
          <p:nvPr/>
        </p:nvSpPr>
        <p:spPr>
          <a:xfrm rot="-5400000">
            <a:off x="389825" y="1882900"/>
            <a:ext cx="3333600" cy="3717900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fab8906551_0_1083"/>
          <p:cNvSpPr txBox="1"/>
          <p:nvPr>
            <p:ph type="title"/>
          </p:nvPr>
        </p:nvSpPr>
        <p:spPr>
          <a:xfrm>
            <a:off x="505900" y="2468200"/>
            <a:ext cx="32292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Future Earth Africa Hub Leadership Centre</a:t>
            </a: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 Clusters</a:t>
            </a:r>
            <a:endParaRPr/>
          </a:p>
        </p:txBody>
      </p:sp>
      <p:graphicFrame>
        <p:nvGraphicFramePr>
          <p:cNvPr id="362" name="Google Shape;362;g2fab8906551_0_1083"/>
          <p:cNvGraphicFramePr/>
          <p:nvPr/>
        </p:nvGraphicFramePr>
        <p:xfrm>
          <a:off x="4049825" y="1417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{2159E795-A5E6-43F9-B3FF-6ABDDD3038E4}</a:tableStyleId>
              </a:tblPr>
              <a:tblGrid>
                <a:gridCol w="78597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Objectives of the SSCs</a:t>
                      </a:r>
                      <a:endParaRPr b="1" sz="3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b="1" sz="3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492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Char char="●"/>
                      </a:pP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Advance, strengthen and deepen Africa inter-, multi- and transdisciplinary sustainability science scholarship, and leadership 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priority thematic fields relevant to Africa’s sustainability challenges.</a:t>
                      </a:r>
                      <a:endParaRPr sz="19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238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Char char="●"/>
                      </a:pP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Advance the development of </a:t>
                      </a: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transformations and solution-oriented knowledge, networks, </a:t>
                      </a: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foundations, and capacity 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advancing Sustainability Sciences and practice on the African continent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55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Char char="●"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Connect African Sustainability Sciences to the </a:t>
                      </a: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Future Earth Global Research Networks 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other relevant Sustainability Science </a:t>
                      </a: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structures, networks and systems in Africa and internationally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55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●"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Serve as the science, intellectual base and the </a:t>
                      </a: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scientific exchange networks of the Future Earth Africa Hub, it’s Leadership Centre and regional nodes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55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●"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Bring together actors in </a:t>
                      </a: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science-policy-practice </a:t>
                      </a: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domains to advance sustainability transformations in Africa.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63" name="Google Shape;363;g2fab8906551_0_10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g2fab8906551_0_1083"/>
          <p:cNvSpPr txBox="1"/>
          <p:nvPr>
            <p:ph type="title"/>
          </p:nvPr>
        </p:nvSpPr>
        <p:spPr>
          <a:xfrm>
            <a:off x="0" y="0"/>
            <a:ext cx="12192000" cy="7959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Sustainability Science Clusters </a:t>
            </a:r>
            <a:endParaRPr b="1" sz="3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fab8906551_0_1090"/>
          <p:cNvSpPr/>
          <p:nvPr/>
        </p:nvSpPr>
        <p:spPr>
          <a:xfrm rot="-5400000">
            <a:off x="389825" y="1882900"/>
            <a:ext cx="3333600" cy="3717900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2fab8906551_0_1090"/>
          <p:cNvSpPr txBox="1"/>
          <p:nvPr>
            <p:ph type="title"/>
          </p:nvPr>
        </p:nvSpPr>
        <p:spPr>
          <a:xfrm>
            <a:off x="505900" y="2468200"/>
            <a:ext cx="32292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Future Earth Africa Hub Leadership Centre</a:t>
            </a:r>
            <a:b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 Clusters</a:t>
            </a:r>
            <a:endParaRPr/>
          </a:p>
        </p:txBody>
      </p:sp>
      <p:graphicFrame>
        <p:nvGraphicFramePr>
          <p:cNvPr id="371" name="Google Shape;371;g2fab8906551_0_1090"/>
          <p:cNvGraphicFramePr/>
          <p:nvPr/>
        </p:nvGraphicFramePr>
        <p:xfrm>
          <a:off x="4073300" y="157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{2159E795-A5E6-43F9-B3FF-6ABDDD3038E4}</a:tableStyleId>
              </a:tblPr>
              <a:tblGrid>
                <a:gridCol w="78597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Membership </a:t>
                      </a:r>
                      <a:endParaRPr b="1" sz="3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r>
                        <a:t/>
                      </a:r>
                      <a:endParaRPr b="1" sz="29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●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Co-lead approach</a:t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810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○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Co-leads Must be based in Africa</a:t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810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○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Co-leads Must be based in different regions of Africa</a:t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137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Consideration: Gender; Career stage; Academic/Practice/policy sector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137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●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Africa-based scholars/practitioners and policy makers (Academics, NGOs etc.) – a cluster can have members from all regions, a minimum of two region is mandatory.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●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International partners can also be invited to be part of the clusters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72" name="Google Shape;372;g2fab8906551_0_10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g2fab8906551_0_1090"/>
          <p:cNvSpPr txBox="1"/>
          <p:nvPr>
            <p:ph type="title"/>
          </p:nvPr>
        </p:nvSpPr>
        <p:spPr>
          <a:xfrm>
            <a:off x="0" y="0"/>
            <a:ext cx="12192000" cy="7959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Sustainability Science Clusters </a:t>
            </a:r>
            <a:endParaRPr b="1" sz="3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ab8906551_0_1097"/>
          <p:cNvSpPr/>
          <p:nvPr/>
        </p:nvSpPr>
        <p:spPr>
          <a:xfrm>
            <a:off x="1499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2fab8906551_0_1097"/>
          <p:cNvSpPr/>
          <p:nvPr/>
        </p:nvSpPr>
        <p:spPr>
          <a:xfrm>
            <a:off x="4481544" y="163453"/>
            <a:ext cx="6798600" cy="6789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Transversal Clusters 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green and blue background&#10;&#10;Description automatically generated" id="380" name="Google Shape;380;g2fab8906551_0_1097"/>
          <p:cNvPicPr preferRelativeResize="0"/>
          <p:nvPr/>
        </p:nvPicPr>
        <p:blipFill rotWithShape="1">
          <a:blip r:embed="rId3">
            <a:alphaModFix/>
          </a:blip>
          <a:srcRect b="0" l="29620" r="33666" t="0"/>
          <a:stretch/>
        </p:blipFill>
        <p:spPr>
          <a:xfrm>
            <a:off x="1" y="77085"/>
            <a:ext cx="4196495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2fab8906551_0_1097"/>
          <p:cNvSpPr txBox="1"/>
          <p:nvPr/>
        </p:nvSpPr>
        <p:spPr>
          <a:xfrm>
            <a:off x="82100" y="2590800"/>
            <a:ext cx="40263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Clusters are cross-cutting in their outlooks</a:t>
            </a:r>
            <a:endParaRPr b="1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2" name="Google Shape;382;g2fab8906551_0_1097"/>
          <p:cNvGrpSpPr/>
          <p:nvPr/>
        </p:nvGrpSpPr>
        <p:grpSpPr>
          <a:xfrm>
            <a:off x="4481770" y="956271"/>
            <a:ext cx="6797957" cy="3477150"/>
            <a:chOff x="226" y="114061"/>
            <a:chExt cx="6797957" cy="3477150"/>
          </a:xfrm>
        </p:grpSpPr>
        <p:sp>
          <p:nvSpPr>
            <p:cNvPr id="383" name="Google Shape;383;g2fab8906551_0_1097"/>
            <p:cNvSpPr/>
            <p:nvPr/>
          </p:nvSpPr>
          <p:spPr>
            <a:xfrm>
              <a:off x="226" y="114061"/>
              <a:ext cx="2409900" cy="7020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2fab8906551_0_1097"/>
            <p:cNvSpPr txBox="1"/>
            <p:nvPr/>
          </p:nvSpPr>
          <p:spPr>
            <a:xfrm>
              <a:off x="351226" y="114061"/>
              <a:ext cx="17079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325" lIns="52000" spcFirstLastPara="1" rIns="17325" wrap="square" tIns="17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Leadership for  A transformed World in Africa 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g2fab8906551_0_1097"/>
            <p:cNvSpPr/>
            <p:nvPr/>
          </p:nvSpPr>
          <p:spPr>
            <a:xfrm>
              <a:off x="226" y="903811"/>
              <a:ext cx="1928100" cy="26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g2fab8906551_0_1097"/>
            <p:cNvSpPr txBox="1"/>
            <p:nvPr/>
          </p:nvSpPr>
          <p:spPr>
            <a:xfrm>
              <a:off x="226" y="903811"/>
              <a:ext cx="1928100" cy="26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Transformative science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Transformative leadership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g2fab8906551_0_1097"/>
            <p:cNvSpPr/>
            <p:nvPr/>
          </p:nvSpPr>
          <p:spPr>
            <a:xfrm>
              <a:off x="2194255" y="114061"/>
              <a:ext cx="2409900" cy="702000"/>
            </a:xfrm>
            <a:prstGeom prst="chevron">
              <a:avLst>
                <a:gd fmla="val 50000" name="adj"/>
              </a:avLst>
            </a:prstGeom>
            <a:solidFill>
              <a:srgbClr val="4CC38C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2fab8906551_0_1097"/>
            <p:cNvSpPr txBox="1"/>
            <p:nvPr/>
          </p:nvSpPr>
          <p:spPr>
            <a:xfrm>
              <a:off x="2545255" y="114061"/>
              <a:ext cx="17079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325" lIns="52000" spcFirstLastPara="1" rIns="17325" wrap="square" tIns="17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Politics of sustainability 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g2fab8906551_0_1097"/>
            <p:cNvSpPr/>
            <p:nvPr/>
          </p:nvSpPr>
          <p:spPr>
            <a:xfrm>
              <a:off x="2194255" y="903811"/>
              <a:ext cx="1928100" cy="26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g2fab8906551_0_1097"/>
            <p:cNvSpPr txBox="1"/>
            <p:nvPr/>
          </p:nvSpPr>
          <p:spPr>
            <a:xfrm>
              <a:off x="2194255" y="903811"/>
              <a:ext cx="1928100" cy="26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Democracy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Governance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Science-policy-practice interface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Advocacy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Decision-making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Politics and political systems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Policy innovations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g2fab8906551_0_1097"/>
            <p:cNvSpPr/>
            <p:nvPr/>
          </p:nvSpPr>
          <p:spPr>
            <a:xfrm>
              <a:off x="4388283" y="114061"/>
              <a:ext cx="2409900" cy="702000"/>
            </a:xfrm>
            <a:prstGeom prst="chevron">
              <a:avLst>
                <a:gd fmla="val 50000" name="adj"/>
              </a:avLst>
            </a:prstGeom>
            <a:solidFill>
              <a:srgbClr val="6FAB46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2fab8906551_0_1097"/>
            <p:cNvSpPr txBox="1"/>
            <p:nvPr/>
          </p:nvSpPr>
          <p:spPr>
            <a:xfrm>
              <a:off x="4739283" y="114061"/>
              <a:ext cx="17079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325" lIns="52000" spcFirstLastPara="1" rIns="17325" wrap="square" tIns="17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African Youth Futures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g2fab8906551_0_1097"/>
            <p:cNvSpPr/>
            <p:nvPr/>
          </p:nvSpPr>
          <p:spPr>
            <a:xfrm>
              <a:off x="4388283" y="903811"/>
              <a:ext cx="1928100" cy="26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2fab8906551_0_1097"/>
            <p:cNvSpPr txBox="1"/>
            <p:nvPr/>
          </p:nvSpPr>
          <p:spPr>
            <a:xfrm>
              <a:off x="4388283" y="903811"/>
              <a:ext cx="1928100" cy="26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Youth futures and the education system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Links to water, biodiversity, environment etc.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Transformative science 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g2fab8906551_0_1097"/>
          <p:cNvSpPr/>
          <p:nvPr/>
        </p:nvSpPr>
        <p:spPr>
          <a:xfrm>
            <a:off x="4385383" y="4540900"/>
            <a:ext cx="6798000" cy="6789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Degrowth and climate justice: intersections of theory, practice and activism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2fab8906551_0_1097"/>
          <p:cNvSpPr txBox="1"/>
          <p:nvPr/>
        </p:nvSpPr>
        <p:spPr>
          <a:xfrm>
            <a:off x="4311225" y="5226175"/>
            <a:ext cx="69690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Downscaling of consumption and production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Equitable, resilient and ecologically sustainable - degrowth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2fab8906551_0_10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fab8906551_0_11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ose-up of a blue fan&#10;&#10;Description automatically generated" id="403" name="Google Shape;403;g2fab8906551_0_1119"/>
          <p:cNvPicPr preferRelativeResize="0"/>
          <p:nvPr/>
        </p:nvPicPr>
        <p:blipFill rotWithShape="1">
          <a:blip r:embed="rId3">
            <a:alphaModFix amt="35000"/>
          </a:blip>
          <a:srcRect b="0" l="0" r="0" t="15732"/>
          <a:stretch/>
        </p:blipFill>
        <p:spPr>
          <a:xfrm>
            <a:off x="20" y="10"/>
            <a:ext cx="1219198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fab8906551_0_1119"/>
          <p:cNvSpPr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Thematic Fields Clusters </a:t>
            </a:r>
            <a:endParaRPr b="0" i="0" sz="4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g2fab8906551_0_1119"/>
          <p:cNvGrpSpPr/>
          <p:nvPr/>
        </p:nvGrpSpPr>
        <p:grpSpPr>
          <a:xfrm>
            <a:off x="841850" y="1741453"/>
            <a:ext cx="10487525" cy="4615057"/>
            <a:chOff x="3642" y="-84177"/>
            <a:chExt cx="10487525" cy="4340315"/>
          </a:xfrm>
        </p:grpSpPr>
        <p:sp>
          <p:nvSpPr>
            <p:cNvPr id="406" name="Google Shape;406;g2fab8906551_0_1119"/>
            <p:cNvSpPr/>
            <p:nvPr/>
          </p:nvSpPr>
          <p:spPr>
            <a:xfrm>
              <a:off x="3692" y="510"/>
              <a:ext cx="3796200" cy="1059300"/>
            </a:xfrm>
            <a:prstGeom prst="chevron">
              <a:avLst>
                <a:gd fmla="val 30000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2fab8906551_0_1119"/>
            <p:cNvSpPr txBox="1"/>
            <p:nvPr/>
          </p:nvSpPr>
          <p:spPr>
            <a:xfrm>
              <a:off x="321565" y="-84177"/>
              <a:ext cx="2895300" cy="10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0775" lIns="130775" spcFirstLastPara="1" rIns="130775" wrap="square" tIns="130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Sustainable and equitable Africa  climate-resilient water futures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g2fab8906551_0_1119"/>
            <p:cNvSpPr/>
            <p:nvPr/>
          </p:nvSpPr>
          <p:spPr>
            <a:xfrm>
              <a:off x="3942" y="1025738"/>
              <a:ext cx="3530700" cy="3230400"/>
            </a:xfrm>
            <a:prstGeom prst="rect">
              <a:avLst/>
            </a:prstGeom>
            <a:solidFill>
              <a:srgbClr val="F7D5CB">
                <a:alpha val="89411"/>
              </a:srgbClr>
            </a:solidFill>
            <a:ln cap="flat" cmpd="sng" w="9525">
              <a:solidFill>
                <a:srgbClr val="F7D5CB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2fab8906551_0_1119"/>
            <p:cNvSpPr txBox="1"/>
            <p:nvPr/>
          </p:nvSpPr>
          <p:spPr>
            <a:xfrm>
              <a:off x="3642" y="890381"/>
              <a:ext cx="3213000" cy="30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7800" lIns="253900" spcFirstLastPara="1" rIns="253900" wrap="square" tIns="253900">
              <a:noAutofit/>
            </a:bodyPr>
            <a:lstStyle/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Biodiversity and environment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 and climate risk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 and Health 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Water-food-energy nexus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Transformative and transdisciplinary scholarship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65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Char char="●"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Quadruple Helix model – science-policy-industry-society interface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2fab8906551_0_1119"/>
            <p:cNvSpPr/>
            <p:nvPr/>
          </p:nvSpPr>
          <p:spPr>
            <a:xfrm>
              <a:off x="3482129" y="517"/>
              <a:ext cx="3530700" cy="1059300"/>
            </a:xfrm>
            <a:prstGeom prst="chevron">
              <a:avLst>
                <a:gd fmla="val 30000" name="adj"/>
              </a:avLst>
            </a:prstGeom>
            <a:gradFill>
              <a:gsLst>
                <a:gs pos="0">
                  <a:srgbClr val="CA8D7E"/>
                </a:gs>
                <a:gs pos="50000">
                  <a:srgbClr val="C77C69"/>
                </a:gs>
                <a:gs pos="100000">
                  <a:srgbClr val="B56A57"/>
                </a:gs>
              </a:gsLst>
              <a:lin ang="5400012" scaled="0"/>
            </a:gradFill>
            <a:ln cap="flat" cmpd="sng" w="9525">
              <a:solidFill>
                <a:srgbClr val="C47F6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2fab8906551_0_1119"/>
            <p:cNvSpPr txBox="1"/>
            <p:nvPr/>
          </p:nvSpPr>
          <p:spPr>
            <a:xfrm>
              <a:off x="3799902" y="517"/>
              <a:ext cx="2895300" cy="10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0775" lIns="130775" spcFirstLastPara="1" rIns="130775" wrap="square" tIns="130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Land and Investments </a:t>
              </a:r>
              <a:endParaRPr b="0" i="0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g2fab8906551_0_1119"/>
            <p:cNvSpPr/>
            <p:nvPr/>
          </p:nvSpPr>
          <p:spPr>
            <a:xfrm>
              <a:off x="3482117" y="1059759"/>
              <a:ext cx="3372000" cy="3196200"/>
            </a:xfrm>
            <a:prstGeom prst="rect">
              <a:avLst/>
            </a:prstGeom>
            <a:solidFill>
              <a:srgbClr val="EBD6D4">
                <a:alpha val="89411"/>
              </a:srgbClr>
            </a:solidFill>
            <a:ln cap="flat" cmpd="sng" w="9525">
              <a:solidFill>
                <a:srgbClr val="EBD6D4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2fab8906551_0_1119"/>
            <p:cNvSpPr txBox="1"/>
            <p:nvPr/>
          </p:nvSpPr>
          <p:spPr>
            <a:xfrm>
              <a:off x="3482117" y="1059759"/>
              <a:ext cx="3054000" cy="30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7800" lIns="253900" spcFirstLastPara="1" rIns="253900" wrap="square" tIns="253900">
              <a:noAutofit/>
            </a:bodyPr>
            <a:lstStyle/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Socio-economic analysis of land use choices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Physical dimension of land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Social, economic and political dimension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Economic and social investments 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Decision-making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Politics and political systems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3020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●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Policy innovations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g2fab8906551_0_1119"/>
            <p:cNvSpPr/>
            <p:nvPr/>
          </p:nvSpPr>
          <p:spPr>
            <a:xfrm>
              <a:off x="6694967" y="510"/>
              <a:ext cx="3796200" cy="1059300"/>
            </a:xfrm>
            <a:prstGeom prst="chevron">
              <a:avLst>
                <a:gd fmla="val 30000" name="adj"/>
              </a:avLst>
            </a:prstGeom>
            <a:gradFill>
              <a:gsLst>
                <a:gs pos="0">
                  <a:srgbClr val="AEAEAE"/>
                </a:gs>
                <a:gs pos="50000">
                  <a:srgbClr val="A4A4A4"/>
                </a:gs>
                <a:gs pos="100000">
                  <a:srgbClr val="909090"/>
                </a:gs>
              </a:gsLst>
              <a:lin ang="5400012" scaled="0"/>
            </a:gradFill>
            <a:ln cap="flat" cmpd="sng" w="9525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2fab8906551_0_1119"/>
            <p:cNvSpPr txBox="1"/>
            <p:nvPr/>
          </p:nvSpPr>
          <p:spPr>
            <a:xfrm>
              <a:off x="7278239" y="517"/>
              <a:ext cx="2895300" cy="10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0775" lIns="130775" spcFirstLastPara="1" rIns="130775" wrap="square" tIns="130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Transformative research for health ecosystems and sustainable communities for Africa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g2fab8906551_0_1119"/>
            <p:cNvSpPr/>
            <p:nvPr/>
          </p:nvSpPr>
          <p:spPr>
            <a:xfrm>
              <a:off x="6801592" y="1059759"/>
              <a:ext cx="3372000" cy="3196200"/>
            </a:xfrm>
            <a:prstGeom prst="rect">
              <a:avLst/>
            </a:prstGeom>
            <a:solidFill>
              <a:srgbClr val="DFDFDF">
                <a:alpha val="89411"/>
              </a:srgbClr>
            </a:solidFill>
            <a:ln cap="flat" cmpd="sng" w="9525">
              <a:solidFill>
                <a:srgbClr val="DFDFDF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2fab8906551_0_1119"/>
            <p:cNvSpPr txBox="1"/>
            <p:nvPr/>
          </p:nvSpPr>
          <p:spPr>
            <a:xfrm>
              <a:off x="6960542" y="1059759"/>
              <a:ext cx="3213000" cy="24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7800" lIns="253900" spcFirstLastPara="1" rIns="253900" wrap="square" tIns="253900">
              <a:noAutofit/>
            </a:bodyPr>
            <a:lstStyle/>
            <a:p>
              <a:pPr indent="-3492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●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Waste management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92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●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Links to Schools and youth.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925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●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Sustainable communities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457200" marR="0" rtl="0" algn="l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g2fab8906551_0_11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fab8906551_0_1223"/>
          <p:cNvSpPr/>
          <p:nvPr/>
        </p:nvSpPr>
        <p:spPr>
          <a:xfrm>
            <a:off x="7086599" y="2653554"/>
            <a:ext cx="4087800" cy="3747300"/>
          </a:xfrm>
          <a:prstGeom prst="ellipse">
            <a:avLst/>
          </a:prstGeom>
          <a:solidFill>
            <a:srgbClr val="8DA9D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2fab8906551_0_1223"/>
          <p:cNvSpPr/>
          <p:nvPr/>
        </p:nvSpPr>
        <p:spPr>
          <a:xfrm>
            <a:off x="63000" y="795902"/>
            <a:ext cx="107937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Initial geographical spread of clusters</a:t>
            </a:r>
            <a:endParaRPr b="0" i="0" sz="23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2fab8906551_0_1223"/>
          <p:cNvSpPr txBox="1"/>
          <p:nvPr/>
        </p:nvSpPr>
        <p:spPr>
          <a:xfrm>
            <a:off x="385475" y="1985700"/>
            <a:ext cx="69399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Southern Africa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South Africa , Zimbabwe, Mauritius , Malawi, Lesotho , Botswana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 Africa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Kenya, Tanzania, Ethiopia, Uganda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 Africa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Nigeria, Ghana, Senegal,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Côte d'Ivoire,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Africa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DRC,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Africa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Tunisia, Algeria, Egypt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❖"/>
            </a:pPr>
            <a:r>
              <a:rPr b="1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Netherlands, USA, UK, Germany, Spain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2fab8906551_0_1223"/>
          <p:cNvSpPr/>
          <p:nvPr/>
        </p:nvSpPr>
        <p:spPr>
          <a:xfrm>
            <a:off x="7942731" y="2671481"/>
            <a:ext cx="2268000" cy="21606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2fab8906551_0_1223"/>
          <p:cNvSpPr txBox="1"/>
          <p:nvPr/>
        </p:nvSpPr>
        <p:spPr>
          <a:xfrm>
            <a:off x="8050306" y="3429000"/>
            <a:ext cx="216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 African Countries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2fab8906551_0_1223"/>
          <p:cNvSpPr txBox="1"/>
          <p:nvPr/>
        </p:nvSpPr>
        <p:spPr>
          <a:xfrm>
            <a:off x="8373037" y="4710954"/>
            <a:ext cx="2160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Southern Africa  - 4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East Africa –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West Africa –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Central Africa –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North Africa = 3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2fab8906551_0_12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0" name="Google Shape;430;g2fab8906551_0_1223"/>
          <p:cNvSpPr txBox="1"/>
          <p:nvPr>
            <p:ph idx="4294967295" type="title"/>
          </p:nvPr>
        </p:nvSpPr>
        <p:spPr>
          <a:xfrm>
            <a:off x="0" y="0"/>
            <a:ext cx="12192000" cy="7959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Sustainability Science Clusters </a:t>
            </a:r>
            <a:endParaRPr b="1" sz="3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fab8906551_0_892"/>
          <p:cNvSpPr txBox="1"/>
          <p:nvPr/>
        </p:nvSpPr>
        <p:spPr>
          <a:xfrm>
            <a:off x="505900" y="4248575"/>
            <a:ext cx="106722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2E75B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Earth Earth Africa Hub and its Leadership Center: </a:t>
            </a:r>
            <a:endParaRPr b="1" i="0" sz="27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E75B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Building and Mobilizing the Networks </a:t>
            </a:r>
            <a:endParaRPr b="1" i="0" sz="24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6" name="Google Shape;436;g2fab8906551_0_8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2fab8906551_0_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1675" y="646500"/>
            <a:ext cx="718400" cy="7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fab8906551_0_292"/>
          <p:cNvSpPr/>
          <p:nvPr/>
        </p:nvSpPr>
        <p:spPr>
          <a:xfrm>
            <a:off x="133433" y="6326300"/>
            <a:ext cx="488400" cy="52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fab8906551_0_292"/>
          <p:cNvSpPr txBox="1"/>
          <p:nvPr/>
        </p:nvSpPr>
        <p:spPr>
          <a:xfrm>
            <a:off x="0" y="10"/>
            <a:ext cx="12192000" cy="6465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t" bIns="45700" lIns="91375" spcFirstLastPara="1" rIns="9137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Future Earth Community</a:t>
            </a:r>
            <a:endParaRPr b="1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 Shot 2016-05-10 at 10.23.08.png" id="175" name="Google Shape;175;g2fab8906551_0_292"/>
          <p:cNvPicPr preferRelativeResize="0"/>
          <p:nvPr/>
        </p:nvPicPr>
        <p:blipFill rotWithShape="1">
          <a:blip r:embed="rId4">
            <a:alphaModFix/>
          </a:blip>
          <a:srcRect b="72654" l="5421" r="60438" t="4500"/>
          <a:stretch/>
        </p:blipFill>
        <p:spPr>
          <a:xfrm>
            <a:off x="9869449" y="1655424"/>
            <a:ext cx="2177802" cy="96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fab8906551_0_292"/>
          <p:cNvSpPr txBox="1"/>
          <p:nvPr/>
        </p:nvSpPr>
        <p:spPr>
          <a:xfrm>
            <a:off x="133425" y="5383525"/>
            <a:ext cx="120396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546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Future Earth is a global initiative focused on advancing sustainability science. 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46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○"/>
            </a:pP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Future Earth’s </a:t>
            </a:r>
            <a:r>
              <a:rPr b="1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is of a sustainable and equitable world for all, where societal decisions are informed by openly-accessible and shared knowledge. 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○"/>
            </a:pP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Future Earth’s </a:t>
            </a:r>
            <a:r>
              <a:rPr b="1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is to advance research in support of transformations to global sustainability.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fab8906551_0_2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g2fab8906551_0_292"/>
          <p:cNvPicPr preferRelativeResize="0"/>
          <p:nvPr/>
        </p:nvPicPr>
        <p:blipFill rotWithShape="1">
          <a:blip r:embed="rId5">
            <a:alphaModFix/>
          </a:blip>
          <a:srcRect b="0" l="11659" r="12576" t="0"/>
          <a:stretch/>
        </p:blipFill>
        <p:spPr>
          <a:xfrm>
            <a:off x="621825" y="954712"/>
            <a:ext cx="9090001" cy="41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fab8906551_0_678"/>
          <p:cNvSpPr txBox="1"/>
          <p:nvPr>
            <p:ph type="title"/>
          </p:nvPr>
        </p:nvSpPr>
        <p:spPr>
          <a:xfrm>
            <a:off x="0" y="0"/>
            <a:ext cx="6991500" cy="795900"/>
          </a:xfrm>
          <a:prstGeom prst="rect">
            <a:avLst/>
          </a:prstGeom>
          <a:solidFill>
            <a:srgbClr val="349EE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SRI Afri</a:t>
            </a: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</a:t>
            </a: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</a:t>
            </a:r>
            <a:r>
              <a:rPr b="1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Event </a:t>
            </a:r>
            <a:endParaRPr b="1"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fab8906551_0_678"/>
          <p:cNvSpPr txBox="1"/>
          <p:nvPr>
            <p:ph idx="1" type="body"/>
          </p:nvPr>
        </p:nvSpPr>
        <p:spPr>
          <a:xfrm>
            <a:off x="311475" y="1210575"/>
            <a:ext cx="66801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r>
              <a:rPr lang="en-US" sz="1700"/>
              <a:t>The Future Earth Africa Hub hosted SRI Africa 2023, 2024 and will host the 2025 edition 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US" sz="1700"/>
              <a:t>The </a:t>
            </a:r>
            <a:r>
              <a:rPr b="1" lang="en-US" sz="1700"/>
              <a:t>SRI</a:t>
            </a:r>
            <a:r>
              <a:rPr lang="en-US" sz="1700"/>
              <a:t> Africa satellite event was a mixture of cross-cutting plenary sessions, parallel thematic sessions, and networking sessions. 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US" sz="1700" u="sng"/>
              <a:t>05 plenaries, 48 sessions and 5 short presentations at the Forum, </a:t>
            </a:r>
            <a:r>
              <a:rPr lang="en-US" sz="1700"/>
              <a:t>in addition to exhibitions and networking opportunities and Belmont Forum Activities 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US" sz="1700"/>
              <a:t>ECRs corner:  </a:t>
            </a:r>
            <a:r>
              <a:rPr lang="en-US" sz="1700"/>
              <a:t>opportunities to bring  early career researchers together within the identified thematic areas of the conference, to reflect on opportunities, challenges </a:t>
            </a:r>
            <a:endParaRPr b="1" sz="1700"/>
          </a:p>
        </p:txBody>
      </p:sp>
      <p:pic>
        <p:nvPicPr>
          <p:cNvPr id="443" name="Google Shape;443;g2fab8906551_0_6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0525" y="134063"/>
            <a:ext cx="4890600" cy="658987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fab8906551_0_6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fab8906551_0_584"/>
          <p:cNvSpPr txBox="1"/>
          <p:nvPr/>
        </p:nvSpPr>
        <p:spPr>
          <a:xfrm>
            <a:off x="655225" y="1590125"/>
            <a:ext cx="10608900" cy="502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Our Vision for the Capacity Building Program</a:t>
            </a:r>
            <a:endParaRPr b="1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Capacity Building Program Covering Different Regions in Africa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Areas: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 Individuals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 Institutions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 Research Infrastructure (as a long-term goal)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planned activities cover: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Transdisciplinary training,speciality training,  Basic writing,  Scien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tific Grant Writing, Policy-Relevant Writing, Science Diplomacy, Project Management, Funding Mechanisms and Fund-Raising Techniques, Scientific Meetings Management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i="0" lang="en-US" sz="2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much more based on needs identified by the community </a:t>
            </a:r>
            <a:endParaRPr b="1" i="0" sz="23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g2fab8906551_0_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4217" y="6031067"/>
            <a:ext cx="2637779" cy="81596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2fab8906551_0_584"/>
          <p:cNvSpPr txBox="1"/>
          <p:nvPr>
            <p:ph idx="4294967295" type="title"/>
          </p:nvPr>
        </p:nvSpPr>
        <p:spPr>
          <a:xfrm>
            <a:off x="0" y="0"/>
            <a:ext cx="12192000" cy="1116600"/>
          </a:xfrm>
          <a:prstGeom prst="rect">
            <a:avLst/>
          </a:prstGeom>
          <a:solidFill>
            <a:srgbClr val="019EE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Future Earth Africa Hub and its Leadership center Capacity Building Activities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fab8906551_0_389"/>
          <p:cNvSpPr txBox="1"/>
          <p:nvPr/>
        </p:nvSpPr>
        <p:spPr>
          <a:xfrm>
            <a:off x="511650" y="1550825"/>
            <a:ext cx="11168700" cy="14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UNESCO ISTIC and FEAH through its Leadership Center  joint Capacity Building</a:t>
            </a:r>
            <a:endParaRPr b="1" i="0" sz="25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Program </a:t>
            </a:r>
            <a:endParaRPr b="1" i="0" sz="25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2fab8906551_0_389"/>
          <p:cNvSpPr txBox="1"/>
          <p:nvPr/>
        </p:nvSpPr>
        <p:spPr>
          <a:xfrm>
            <a:off x="1102717" y="2286000"/>
            <a:ext cx="11168700" cy="11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Timeline: 2024 ( October) and 2025 (March) 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Format: Hybrid 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Target: Early and Mid-career Scientist from Africa and the Global South 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Areas: TD, Research Proposal writing, Science Diplomacy,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2fab8906551_0_389"/>
          <p:cNvSpPr txBox="1"/>
          <p:nvPr/>
        </p:nvSpPr>
        <p:spPr>
          <a:xfrm>
            <a:off x="511658" y="4173792"/>
            <a:ext cx="10665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AXA -NRF-FEAHLC capacity building Fellowship Program </a:t>
            </a:r>
            <a:endParaRPr b="1" i="0" sz="25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2fab8906551_0_389"/>
          <p:cNvSpPr txBox="1"/>
          <p:nvPr/>
        </p:nvSpPr>
        <p:spPr>
          <a:xfrm>
            <a:off x="1102725" y="4681700"/>
            <a:ext cx="98250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Timeline: ( 2024-2026) 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Target: Early career Scientists to be integrated in the  Science Clusters and Regional Nodes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Areas: climate, environment and health, waste management, socio-economy and new Tech, sustainable Food system  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2fab8906551_0_3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g2fab8906551_0_389"/>
          <p:cNvSpPr txBox="1"/>
          <p:nvPr>
            <p:ph type="title"/>
          </p:nvPr>
        </p:nvSpPr>
        <p:spPr>
          <a:xfrm>
            <a:off x="0" y="0"/>
            <a:ext cx="12192000" cy="111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Future Earth Africa Hub and its Leadership center Capacity Building Activities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2" name="Google Shape;462;g2fab8906551_0_389"/>
          <p:cNvSpPr txBox="1"/>
          <p:nvPr>
            <p:ph type="title"/>
          </p:nvPr>
        </p:nvSpPr>
        <p:spPr>
          <a:xfrm>
            <a:off x="0" y="0"/>
            <a:ext cx="12192000" cy="1116600"/>
          </a:xfrm>
          <a:prstGeom prst="rect">
            <a:avLst/>
          </a:prstGeom>
          <a:solidFill>
            <a:srgbClr val="019EE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Future Earth Africa Hub and its Leadership center Capacity Building Activities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ab8906551_0_396"/>
          <p:cNvSpPr txBox="1"/>
          <p:nvPr/>
        </p:nvSpPr>
        <p:spPr>
          <a:xfrm>
            <a:off x="178400" y="1525375"/>
            <a:ext cx="118176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BELMONT FORUM capacity building program for the Africa Regional Call with the support of Future Earth Africa Hub and its leadership center</a:t>
            </a:r>
            <a:endParaRPr b="1" i="0" sz="25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g2fab8906551_0_396"/>
          <p:cNvPicPr preferRelativeResize="0"/>
          <p:nvPr/>
        </p:nvPicPr>
        <p:blipFill rotWithShape="1">
          <a:blip r:embed="rId3">
            <a:alphaModFix/>
          </a:blip>
          <a:srcRect b="0" l="-3370" r="3368" t="0"/>
          <a:stretch/>
        </p:blipFill>
        <p:spPr>
          <a:xfrm>
            <a:off x="4708975" y="2400637"/>
            <a:ext cx="6124950" cy="37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fab8906551_0_3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4217" y="5953967"/>
            <a:ext cx="2637779" cy="8159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0" name="Google Shape;470;g2fab8906551_0_396"/>
          <p:cNvGraphicFramePr/>
          <p:nvPr/>
        </p:nvGraphicFramePr>
        <p:xfrm>
          <a:off x="451650" y="294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{2159E795-A5E6-43F9-B3FF-6ABDDD3038E4}</a:tableStyleId>
              </a:tblPr>
              <a:tblGrid>
                <a:gridCol w="4449975"/>
              </a:tblGrid>
              <a:tr h="489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i="1" lang="en-US" sz="2200" u="none" cap="none" strike="noStrike">
                          <a:solidFill>
                            <a:schemeClr val="dk1"/>
                          </a:solidFill>
                        </a:rPr>
                        <a:t>Call main Thematics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i="1" lang="en-US" sz="1900" u="none" cap="none" strike="noStrike">
                          <a:solidFill>
                            <a:schemeClr val="dk1"/>
                          </a:solidFill>
                        </a:rPr>
                        <a:t>1- Water – Energy – Food – Health Nexus</a:t>
                      </a:r>
                      <a:r>
                        <a:rPr lang="en-US" sz="1900" u="none" cap="none" strike="noStrike">
                          <a:solidFill>
                            <a:srgbClr val="262626"/>
                          </a:solidFill>
                        </a:rPr>
                        <a:t> </a:t>
                      </a:r>
                      <a:endParaRPr sz="1900" u="none" cap="none" strike="noStrike">
                        <a:solidFill>
                          <a:srgbClr val="26262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i="1" lang="en-US" sz="1900" u="none" cap="none" strike="noStrike">
                          <a:solidFill>
                            <a:schemeClr val="dk1"/>
                          </a:solidFill>
                        </a:rPr>
                        <a:t>2- Disaster Preparedness, Responsiveness, and Recovery</a:t>
                      </a:r>
                      <a:endParaRPr sz="13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i="1" lang="en-US" sz="1900" u="none" cap="none" strike="noStrike">
                          <a:solidFill>
                            <a:schemeClr val="dk1"/>
                          </a:solidFill>
                        </a:rPr>
                        <a:t>3- Pollution (air, land and ocean)</a:t>
                      </a:r>
                      <a:endParaRPr sz="13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1" name="Google Shape;471;g2fab8906551_0_3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2" name="Google Shape;472;g2fab8906551_0_396"/>
          <p:cNvSpPr txBox="1"/>
          <p:nvPr>
            <p:ph type="title"/>
          </p:nvPr>
        </p:nvSpPr>
        <p:spPr>
          <a:xfrm>
            <a:off x="0" y="0"/>
            <a:ext cx="12192000" cy="1116600"/>
          </a:xfrm>
          <a:prstGeom prst="rect">
            <a:avLst/>
          </a:prstGeom>
          <a:solidFill>
            <a:srgbClr val="019EE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Future Earth Africa Hub and its Leadership center Capacity Building Activities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"/>
          <p:cNvSpPr txBox="1"/>
          <p:nvPr>
            <p:ph type="title"/>
          </p:nvPr>
        </p:nvSpPr>
        <p:spPr>
          <a:xfrm>
            <a:off x="0" y="-28350"/>
            <a:ext cx="12192000" cy="795900"/>
          </a:xfrm>
          <a:prstGeom prst="rect">
            <a:avLst/>
          </a:prstGeom>
          <a:solidFill>
            <a:srgbClr val="019EE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9EE1"/>
              </a:buClr>
              <a:buSzPts val="3000"/>
              <a:buFont typeface="Libre Franklin"/>
              <a:buNone/>
            </a:pPr>
            <a:r>
              <a:rPr b="1" lang="en-US" sz="3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Potential collaborations topics </a:t>
            </a:r>
            <a:endParaRPr b="1" sz="3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"/>
          <p:cNvSpPr txBox="1"/>
          <p:nvPr>
            <p:ph idx="1" type="body"/>
          </p:nvPr>
        </p:nvSpPr>
        <p:spPr>
          <a:xfrm>
            <a:off x="419100" y="948750"/>
            <a:ext cx="10515600" cy="4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We propose potential collaboration in the following areas: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1. Connection to the Sustainability Science Cluster: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Establishing links with the Sustainability Science Cluster to foster interdisciplinary research and innovation.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2. Capacity Building Activities: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Organizing workshops and training sessions to enhance skills and knowledge in the application of weather and climate information in agriculture, health, renewable energy and water resources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3. SRI 2025 and Early Career Researchers (ECRs) Training: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Providing training opportunities for early career researchers as part of the Sustainability Research and Innovation (SRI) 2025 initiative.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We believe that collaboration in these areas will significantly contribute to advancing sustainable development goals and improving resilience in urban communities across Africa.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000"/>
          </a:p>
        </p:txBody>
      </p:sp>
      <p:sp>
        <p:nvSpPr>
          <p:cNvPr id="479" name="Google Shape;479;p3"/>
          <p:cNvSpPr/>
          <p:nvPr/>
        </p:nvSpPr>
        <p:spPr>
          <a:xfrm>
            <a:off x="11043130" y="5552858"/>
            <a:ext cx="922290" cy="801113"/>
          </a:xfrm>
          <a:custGeom>
            <a:rect b="b" l="l" r="r" t="t"/>
            <a:pathLst>
              <a:path extrusionOk="0" h="2692817" w="2692817">
                <a:moveTo>
                  <a:pt x="0" y="0"/>
                </a:moveTo>
                <a:lnTo>
                  <a:pt x="2692817" y="0"/>
                </a:lnTo>
                <a:lnTo>
                  <a:pt x="2692817" y="2692818"/>
                </a:lnTo>
                <a:lnTo>
                  <a:pt x="0" y="2692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faba4fbce2_3_186"/>
          <p:cNvSpPr/>
          <p:nvPr/>
        </p:nvSpPr>
        <p:spPr>
          <a:xfrm>
            <a:off x="400950" y="1491092"/>
            <a:ext cx="11390100" cy="26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t/>
            </a:r>
            <a:endParaRPr b="0" i="0" sz="5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0" i="0" lang="en-US" sz="5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 you for your Attention </a:t>
            </a:r>
            <a:endParaRPr b="0" i="0" sz="5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g2faba4fbce2_3_186"/>
          <p:cNvSpPr txBox="1"/>
          <p:nvPr/>
        </p:nvSpPr>
        <p:spPr>
          <a:xfrm>
            <a:off x="354450" y="4182708"/>
            <a:ext cx="114831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Website</a:t>
            </a:r>
            <a:r>
              <a:rPr b="0" i="0" lang="en-US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0" i="0" lang="en-US" sz="2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https://futureearth.org/</a:t>
            </a:r>
            <a:r>
              <a:rPr b="0" i="0" lang="en-US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||  </a:t>
            </a:r>
            <a:r>
              <a:rPr b="0" i="0" lang="en-US" sz="2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https://www.ru.ac.za/feahlc/</a:t>
            </a:r>
            <a:r>
              <a:rPr b="0" i="0" lang="en-US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8" name="Google Shape;488;g2faba4fbce2_3_1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4633" y="5854175"/>
            <a:ext cx="806050" cy="8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faba4fbce2_3_1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698471"/>
            <a:ext cx="1862422" cy="111745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faba4fbce2_3_186"/>
          <p:cNvSpPr txBox="1"/>
          <p:nvPr/>
        </p:nvSpPr>
        <p:spPr>
          <a:xfrm>
            <a:off x="1293475" y="5854150"/>
            <a:ext cx="1686900" cy="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@feahlc   </a:t>
            </a:r>
            <a:endParaRPr b="0" i="0" sz="3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1" name="Google Shape;491;g2faba4fbce2_3_1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27350" y="5698475"/>
            <a:ext cx="1205925" cy="10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2faba4fbce2_3_186"/>
          <p:cNvSpPr txBox="1"/>
          <p:nvPr/>
        </p:nvSpPr>
        <p:spPr>
          <a:xfrm>
            <a:off x="4190675" y="5854150"/>
            <a:ext cx="1686900" cy="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@feahlc   </a:t>
            </a:r>
            <a:endParaRPr b="0" i="0" sz="3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g2faba4fbce2_3_186"/>
          <p:cNvSpPr txBox="1"/>
          <p:nvPr/>
        </p:nvSpPr>
        <p:spPr>
          <a:xfrm>
            <a:off x="7290475" y="5799725"/>
            <a:ext cx="1686900" cy="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@feahlc   </a:t>
            </a:r>
            <a:endParaRPr b="0" i="0" sz="3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4" name="Google Shape;494;g2faba4fbce2_3_1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77375" y="5869188"/>
            <a:ext cx="937650" cy="6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faba4fbce2_3_186"/>
          <p:cNvSpPr txBox="1"/>
          <p:nvPr/>
        </p:nvSpPr>
        <p:spPr>
          <a:xfrm>
            <a:off x="9812350" y="5854138"/>
            <a:ext cx="1686900" cy="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@feahlc   </a:t>
            </a:r>
            <a:endParaRPr b="0" i="0" sz="3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g2faba4fbce2_3_186"/>
          <p:cNvSpPr/>
          <p:nvPr/>
        </p:nvSpPr>
        <p:spPr>
          <a:xfrm>
            <a:off x="178475" y="134225"/>
            <a:ext cx="2855544" cy="1356876"/>
          </a:xfrm>
          <a:custGeom>
            <a:rect b="b" l="l" r="r" t="t"/>
            <a:pathLst>
              <a:path extrusionOk="0" h="3413525" w="6564470">
                <a:moveTo>
                  <a:pt x="0" y="0"/>
                </a:moveTo>
                <a:lnTo>
                  <a:pt x="6564470" y="0"/>
                </a:lnTo>
                <a:lnTo>
                  <a:pt x="6564470" y="3413525"/>
                </a:lnTo>
                <a:lnTo>
                  <a:pt x="0" y="3413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2faba4fbce2_3_1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"/>
          <p:cNvSpPr/>
          <p:nvPr/>
        </p:nvSpPr>
        <p:spPr>
          <a:xfrm>
            <a:off x="520262" y="4272447"/>
            <a:ext cx="4171261" cy="2169056"/>
          </a:xfrm>
          <a:custGeom>
            <a:rect b="b" l="l" r="r" t="t"/>
            <a:pathLst>
              <a:path extrusionOk="0" h="3249522" w="6249080">
                <a:moveTo>
                  <a:pt x="0" y="0"/>
                </a:moveTo>
                <a:lnTo>
                  <a:pt x="6249081" y="0"/>
                </a:lnTo>
                <a:lnTo>
                  <a:pt x="6249081" y="3249522"/>
                </a:lnTo>
                <a:lnTo>
                  <a:pt x="0" y="3249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"/>
          <p:cNvSpPr txBox="1"/>
          <p:nvPr/>
        </p:nvSpPr>
        <p:spPr>
          <a:xfrm>
            <a:off x="1064600" y="665450"/>
            <a:ext cx="9921000" cy="3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</a:t>
            </a:r>
            <a:endParaRPr b="0" i="0" sz="18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05" name="Google Shape;505;p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ab8906551_0_0"/>
          <p:cNvSpPr txBox="1"/>
          <p:nvPr/>
        </p:nvSpPr>
        <p:spPr>
          <a:xfrm>
            <a:off x="0" y="41"/>
            <a:ext cx="12192000" cy="6465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t" bIns="45700" lIns="91375" spcFirstLastPara="1" rIns="9137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Earth Governance Structure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g2fab8906551_0_0"/>
          <p:cNvPicPr preferRelativeResize="0"/>
          <p:nvPr/>
        </p:nvPicPr>
        <p:blipFill rotWithShape="1">
          <a:blip r:embed="rId3">
            <a:alphaModFix/>
          </a:blip>
          <a:srcRect b="50395" l="0" r="0" t="11210"/>
          <a:stretch/>
        </p:blipFill>
        <p:spPr>
          <a:xfrm>
            <a:off x="-19275" y="1202650"/>
            <a:ext cx="12279752" cy="336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fab8906551_0_0"/>
          <p:cNvPicPr preferRelativeResize="0"/>
          <p:nvPr/>
        </p:nvPicPr>
        <p:blipFill rotWithShape="1">
          <a:blip r:embed="rId3">
            <a:alphaModFix/>
          </a:blip>
          <a:srcRect b="18551" l="0" r="0" t="61586"/>
          <a:stretch/>
        </p:blipFill>
        <p:spPr>
          <a:xfrm>
            <a:off x="575025" y="4762375"/>
            <a:ext cx="11292324" cy="15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fab8906551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fab8906551_0_6"/>
          <p:cNvSpPr txBox="1"/>
          <p:nvPr/>
        </p:nvSpPr>
        <p:spPr>
          <a:xfrm>
            <a:off x="0" y="41"/>
            <a:ext cx="12192000" cy="6465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t" bIns="45700" lIns="91375" spcFirstLastPara="1" rIns="9137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strategy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2fab8906551_0_6"/>
          <p:cNvPicPr preferRelativeResize="0"/>
          <p:nvPr/>
        </p:nvPicPr>
        <p:blipFill rotWithShape="1">
          <a:blip r:embed="rId3">
            <a:alphaModFix/>
          </a:blip>
          <a:srcRect b="20076" l="21697" r="21680" t="28942"/>
          <a:stretch/>
        </p:blipFill>
        <p:spPr>
          <a:xfrm>
            <a:off x="190467" y="774967"/>
            <a:ext cx="11579233" cy="5864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fab8906551_0_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ld" id="199" name="Google Shape;199;g2fab8906551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483" y="1177469"/>
            <a:ext cx="1003460" cy="1003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nections" id="200" name="Google Shape;200;g2fab8906551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3635" y="1177472"/>
            <a:ext cx="1003456" cy="100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t" id="201" name="Google Shape;201;g2fab8906551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1785" y="1177472"/>
            <a:ext cx="1003456" cy="100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fab8906551_0_11"/>
          <p:cNvSpPr/>
          <p:nvPr/>
        </p:nvSpPr>
        <p:spPr>
          <a:xfrm>
            <a:off x="0" y="0"/>
            <a:ext cx="12192000" cy="1086900"/>
          </a:xfrm>
          <a:prstGeom prst="rect">
            <a:avLst/>
          </a:prstGeom>
          <a:solidFill>
            <a:srgbClr val="009E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Earth’s Integrated Activities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g2fab8906551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13061" y="-1149821"/>
            <a:ext cx="820648" cy="8206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fab8906551_0_11"/>
          <p:cNvSpPr txBox="1"/>
          <p:nvPr/>
        </p:nvSpPr>
        <p:spPr>
          <a:xfrm>
            <a:off x="704100" y="1285868"/>
            <a:ext cx="2898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Facilitate Research &amp; Innovation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fab8906551_0_11"/>
          <p:cNvSpPr txBox="1"/>
          <p:nvPr/>
        </p:nvSpPr>
        <p:spPr>
          <a:xfrm>
            <a:off x="4646600" y="1285869"/>
            <a:ext cx="2898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and Mobilize Networks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fab8906551_0_11"/>
          <p:cNvSpPr txBox="1"/>
          <p:nvPr/>
        </p:nvSpPr>
        <p:spPr>
          <a:xfrm>
            <a:off x="8589100" y="1275669"/>
            <a:ext cx="2898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the Global Narrative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g2fab8906551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77175" y="582825"/>
            <a:ext cx="451602" cy="45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fab8906551_0_11"/>
          <p:cNvSpPr/>
          <p:nvPr/>
        </p:nvSpPr>
        <p:spPr>
          <a:xfrm>
            <a:off x="101600" y="1170973"/>
            <a:ext cx="3881100" cy="5367600"/>
          </a:xfrm>
          <a:prstGeom prst="rect">
            <a:avLst/>
          </a:prstGeom>
          <a:noFill/>
          <a:ln cap="flat" cmpd="sng" w="19050">
            <a:solidFill>
              <a:srgbClr val="9CD3E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fab8906551_0_11"/>
          <p:cNvSpPr/>
          <p:nvPr/>
        </p:nvSpPr>
        <p:spPr>
          <a:xfrm>
            <a:off x="4115828" y="1170973"/>
            <a:ext cx="3881100" cy="5367600"/>
          </a:xfrm>
          <a:prstGeom prst="rect">
            <a:avLst/>
          </a:prstGeom>
          <a:noFill/>
          <a:ln cap="flat" cmpd="sng" w="19050">
            <a:solidFill>
              <a:srgbClr val="9CD3E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fab8906551_0_11"/>
          <p:cNvSpPr/>
          <p:nvPr/>
        </p:nvSpPr>
        <p:spPr>
          <a:xfrm>
            <a:off x="8130057" y="1170973"/>
            <a:ext cx="3881100" cy="5367600"/>
          </a:xfrm>
          <a:prstGeom prst="rect">
            <a:avLst/>
          </a:prstGeom>
          <a:noFill/>
          <a:ln cap="flat" cmpd="sng" w="19050">
            <a:solidFill>
              <a:srgbClr val="9CD3E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fab8906551_0_11"/>
          <p:cNvSpPr txBox="1"/>
          <p:nvPr/>
        </p:nvSpPr>
        <p:spPr>
          <a:xfrm>
            <a:off x="1025627" y="3616771"/>
            <a:ext cx="212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60+ Researchers annually</a:t>
            </a:r>
            <a:endParaRPr b="1" i="0" sz="15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2" name="Google Shape;212;g2fab8906551_0_11"/>
          <p:cNvPicPr preferRelativeResize="0"/>
          <p:nvPr/>
        </p:nvPicPr>
        <p:blipFill rotWithShape="1">
          <a:blip r:embed="rId7">
            <a:alphaModFix/>
          </a:blip>
          <a:srcRect b="0" l="0" r="10682" t="0"/>
          <a:stretch/>
        </p:blipFill>
        <p:spPr>
          <a:xfrm>
            <a:off x="527415" y="4883194"/>
            <a:ext cx="1231195" cy="135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fab8906551_0_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62261" y="4755475"/>
            <a:ext cx="1348976" cy="162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2fab8906551_0_11"/>
          <p:cNvPicPr preferRelativeResize="0"/>
          <p:nvPr/>
        </p:nvPicPr>
        <p:blipFill rotWithShape="1">
          <a:blip r:embed="rId9">
            <a:alphaModFix/>
          </a:blip>
          <a:srcRect b="25722" l="0" r="0" t="0"/>
          <a:stretch/>
        </p:blipFill>
        <p:spPr>
          <a:xfrm>
            <a:off x="4608346" y="4669867"/>
            <a:ext cx="2888365" cy="156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ab8906551_0_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62086" y="3781650"/>
            <a:ext cx="3388476" cy="53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ab8906551_0_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55862" y="2468460"/>
            <a:ext cx="1631600" cy="1204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fab8906551_0_11"/>
          <p:cNvSpPr txBox="1"/>
          <p:nvPr/>
        </p:nvSpPr>
        <p:spPr>
          <a:xfrm>
            <a:off x="327212" y="4327407"/>
            <a:ext cx="163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Earth Commission</a:t>
            </a:r>
            <a:endParaRPr b="0" i="0" sz="1100" u="none" cap="none" strike="noStrike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g2fab8906551_0_11"/>
          <p:cNvSpPr txBox="1"/>
          <p:nvPr/>
        </p:nvSpPr>
        <p:spPr>
          <a:xfrm>
            <a:off x="2205688" y="4327407"/>
            <a:ext cx="147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Pathways</a:t>
            </a:r>
            <a:endParaRPr b="0" i="0" sz="1100" u="none" cap="none" strike="noStrike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9" name="Google Shape;219;g2fab8906551_0_11"/>
          <p:cNvPicPr preferRelativeResize="0"/>
          <p:nvPr/>
        </p:nvPicPr>
        <p:blipFill rotWithShape="1">
          <a:blip r:embed="rId12">
            <a:alphaModFix/>
          </a:blip>
          <a:srcRect b="24143" l="0" r="0" t="37658"/>
          <a:stretch/>
        </p:blipFill>
        <p:spPr>
          <a:xfrm>
            <a:off x="866516" y="2276420"/>
            <a:ext cx="2502280" cy="135186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" name="Google Shape;220;g2fab8906551_0_11"/>
          <p:cNvPicPr preferRelativeResize="0"/>
          <p:nvPr/>
        </p:nvPicPr>
        <p:blipFill rotWithShape="1">
          <a:blip r:embed="rId12">
            <a:alphaModFix/>
          </a:blip>
          <a:srcRect b="6034" l="34656" r="14045" t="87135"/>
          <a:stretch/>
        </p:blipFill>
        <p:spPr>
          <a:xfrm>
            <a:off x="1828739" y="2347717"/>
            <a:ext cx="1476518" cy="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fab8906551_0_11"/>
          <p:cNvPicPr preferRelativeResize="0"/>
          <p:nvPr/>
        </p:nvPicPr>
        <p:blipFill rotWithShape="1">
          <a:blip r:embed="rId13">
            <a:alphaModFix/>
          </a:blip>
          <a:srcRect b="0" l="7627" r="25696" t="0"/>
          <a:stretch/>
        </p:blipFill>
        <p:spPr>
          <a:xfrm>
            <a:off x="4466518" y="2276429"/>
            <a:ext cx="3159772" cy="127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fab8906551_0_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334858" y="2276421"/>
            <a:ext cx="1812260" cy="12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fab8906551_0_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409000" y="3695575"/>
            <a:ext cx="1666975" cy="2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2fab8906551_0_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2fab8906551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8195" y="2005176"/>
            <a:ext cx="1291293" cy="5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2fab8906551_0_40"/>
          <p:cNvSpPr txBox="1"/>
          <p:nvPr/>
        </p:nvSpPr>
        <p:spPr>
          <a:xfrm>
            <a:off x="2519" y="-14632"/>
            <a:ext cx="12192000" cy="928800"/>
          </a:xfrm>
          <a:prstGeom prst="rect">
            <a:avLst/>
          </a:prstGeom>
          <a:solidFill>
            <a:srgbClr val="19A4E3"/>
          </a:solidFill>
          <a:ln>
            <a:noFill/>
          </a:ln>
        </p:spPr>
        <p:txBody>
          <a:bodyPr anchorCtr="0" anchor="ctr" bIns="37125" lIns="74225" spcFirstLastPara="1" rIns="74225" wrap="square" tIns="3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Earth</a:t>
            </a: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covers wide range of </a:t>
            </a: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System Sciences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promotes </a:t>
            </a: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interdisciplinary</a:t>
            </a: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transdisciplinary</a:t>
            </a: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researches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fab8906551_0_40"/>
          <p:cNvSpPr/>
          <p:nvPr/>
        </p:nvSpPr>
        <p:spPr>
          <a:xfrm>
            <a:off x="3886716" y="6415283"/>
            <a:ext cx="2697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2fab8906551_0_40"/>
          <p:cNvSpPr/>
          <p:nvPr/>
        </p:nvSpPr>
        <p:spPr>
          <a:xfrm>
            <a:off x="3886716" y="6415283"/>
            <a:ext cx="2697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futureearth.org/sites/default/files/images/iLEAPS%20logo.jpg" id="234" name="Google Shape;234;g2fab8906551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163" y="6032363"/>
            <a:ext cx="1352100" cy="347508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pic>
        <p:nvPicPr>
          <p:cNvPr descr="http://irg.bnu.edu.cn/images/logo.png" id="235" name="Google Shape;235;g2fab8906551_0_4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7126" y="4244601"/>
            <a:ext cx="1402800" cy="457396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pic>
        <p:nvPicPr>
          <p:cNvPr descr="http://www.pecs-science.org/images/18.1a508a66139b5dba5cb5cc0/1349171408836/logotype.png" id="236" name="Google Shape;236;g2fab8906551_0_4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86024" y="3837620"/>
            <a:ext cx="1673101" cy="374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S-white-highres" id="237" name="Google Shape;237;g2fab8906551_0_40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71708" y="6031558"/>
            <a:ext cx="786529" cy="311384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pic>
        <p:nvPicPr>
          <p:cNvPr descr="http://mairs-fe.org/images/mairs-felogo.jpg" id="238" name="Google Shape;238;g2fab8906551_0_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80349" y="6068252"/>
            <a:ext cx="1267129" cy="331388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sp>
        <p:nvSpPr>
          <p:cNvPr id="239" name="Google Shape;239;g2fab8906551_0_40"/>
          <p:cNvSpPr/>
          <p:nvPr/>
        </p:nvSpPr>
        <p:spPr>
          <a:xfrm>
            <a:off x="3820402" y="5525777"/>
            <a:ext cx="20280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and human history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fab8906551_0_40"/>
          <p:cNvSpPr/>
          <p:nvPr/>
        </p:nvSpPr>
        <p:spPr>
          <a:xfrm>
            <a:off x="6153951" y="5525763"/>
            <a:ext cx="16731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Monsoon Asia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fab8906551_0_40"/>
          <p:cNvSpPr/>
          <p:nvPr/>
        </p:nvSpPr>
        <p:spPr>
          <a:xfrm>
            <a:off x="10239675" y="1638450"/>
            <a:ext cx="13521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Atmosphere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2fab8906551_0_40"/>
          <p:cNvSpPr/>
          <p:nvPr/>
        </p:nvSpPr>
        <p:spPr>
          <a:xfrm>
            <a:off x="963950" y="5524200"/>
            <a:ext cx="25509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use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fab8906551_0_40"/>
          <p:cNvSpPr/>
          <p:nvPr/>
        </p:nvSpPr>
        <p:spPr>
          <a:xfrm>
            <a:off x="3848400" y="3303113"/>
            <a:ext cx="22476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Governance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fab8906551_0_40"/>
          <p:cNvSpPr/>
          <p:nvPr/>
        </p:nvSpPr>
        <p:spPr>
          <a:xfrm>
            <a:off x="7618275" y="3297288"/>
            <a:ext cx="14028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Ecosystems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fab8906551_0_40"/>
          <p:cNvSpPr/>
          <p:nvPr/>
        </p:nvSpPr>
        <p:spPr>
          <a:xfrm>
            <a:off x="8066675" y="1652678"/>
            <a:ext cx="17577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Carbon emission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fab8906551_0_40"/>
          <p:cNvSpPr/>
          <p:nvPr/>
        </p:nvSpPr>
        <p:spPr>
          <a:xfrm>
            <a:off x="6375350" y="1652675"/>
            <a:ext cx="12000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Modelling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SERSD 2015\Week 32 FE\Design\KANS icons\economy.jpg" id="247" name="Google Shape;247;g2fab8906551_0_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60449" y="5837500"/>
            <a:ext cx="563700" cy="54608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fab8906551_0_40"/>
          <p:cNvSpPr txBox="1"/>
          <p:nvPr/>
        </p:nvSpPr>
        <p:spPr>
          <a:xfrm>
            <a:off x="9838950" y="6242650"/>
            <a:ext cx="129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Finance &amp; Economics KAN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fab8906551_0_40"/>
          <p:cNvSpPr txBox="1"/>
          <p:nvPr/>
        </p:nvSpPr>
        <p:spPr>
          <a:xfrm>
            <a:off x="4292738" y="2587900"/>
            <a:ext cx="1564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9475" lIns="98900" spcFirstLastPara="1" rIns="98900" wrap="square" tIns="494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oneHEALTH </a:t>
            </a:r>
            <a:b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fab8906551_0_40"/>
          <p:cNvSpPr/>
          <p:nvPr/>
        </p:nvSpPr>
        <p:spPr>
          <a:xfrm>
            <a:off x="4196309" y="1655525"/>
            <a:ext cx="17577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fab8906551_0_40"/>
          <p:cNvSpPr txBox="1"/>
          <p:nvPr/>
        </p:nvSpPr>
        <p:spPr>
          <a:xfrm>
            <a:off x="10474712" y="4226763"/>
            <a:ext cx="98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Natural Assets KAN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g2fab8906551_0_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721803" y="3790785"/>
            <a:ext cx="387871" cy="37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fab8906551_0_40"/>
          <p:cNvSpPr/>
          <p:nvPr/>
        </p:nvSpPr>
        <p:spPr>
          <a:xfrm>
            <a:off x="3093278" y="943925"/>
            <a:ext cx="60105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27 Global Research Networks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fab8906551_0_40"/>
          <p:cNvSpPr/>
          <p:nvPr/>
        </p:nvSpPr>
        <p:spPr>
          <a:xfrm>
            <a:off x="963945" y="1658675"/>
            <a:ext cx="2747100" cy="263700"/>
          </a:xfrm>
          <a:prstGeom prst="roundRect">
            <a:avLst>
              <a:gd fmla="val 18244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Biodiversity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fab8906551_0_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932963" y="5837500"/>
            <a:ext cx="786551" cy="792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on Solas" id="256" name="Google Shape;256;g2fab8906551_0_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36100" y="4254928"/>
            <a:ext cx="1487900" cy="384900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pic>
        <p:nvPicPr>
          <p:cNvPr id="257" name="Google Shape;257;g2fab8906551_0_4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06308" y="3681925"/>
            <a:ext cx="1172943" cy="355180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pic>
        <p:nvPicPr>
          <p:cNvPr id="258" name="Google Shape;258;g2fab8906551_0_4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304000" y="3683275"/>
            <a:ext cx="1352100" cy="363206"/>
          </a:xfrm>
          <a:prstGeom prst="rect">
            <a:avLst/>
          </a:prstGeom>
          <a:solidFill>
            <a:srgbClr val="1185CA"/>
          </a:solidFill>
          <a:ln>
            <a:noFill/>
          </a:ln>
        </p:spPr>
      </p:pic>
      <p:sp>
        <p:nvSpPr>
          <p:cNvPr id="259" name="Google Shape;259;g2fab8906551_0_40"/>
          <p:cNvSpPr/>
          <p:nvPr/>
        </p:nvSpPr>
        <p:spPr>
          <a:xfrm>
            <a:off x="951002" y="3321063"/>
            <a:ext cx="27471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Marine, water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2fab8906551_0_4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06300" y="4226787"/>
            <a:ext cx="1172942" cy="4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fab8906551_0_4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563347" y="4792300"/>
            <a:ext cx="1352100" cy="36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fab8906551_0_4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218253" y="3679071"/>
            <a:ext cx="1267150" cy="42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fab8906551_0_4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360600" y="3678363"/>
            <a:ext cx="1057401" cy="1005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fab8906551_0_40"/>
          <p:cNvSpPr/>
          <p:nvPr/>
        </p:nvSpPr>
        <p:spPr>
          <a:xfrm>
            <a:off x="9170425" y="3297325"/>
            <a:ext cx="24315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Consumption and Production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fab8906551_0_40"/>
          <p:cNvSpPr/>
          <p:nvPr/>
        </p:nvSpPr>
        <p:spPr>
          <a:xfrm>
            <a:off x="9573925" y="5540163"/>
            <a:ext cx="2028000" cy="234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Finance &amp; Economics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fab8906551_0_40"/>
          <p:cNvSpPr/>
          <p:nvPr/>
        </p:nvSpPr>
        <p:spPr>
          <a:xfrm>
            <a:off x="6323075" y="3303113"/>
            <a:ext cx="10575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fab8906551_0_40"/>
          <p:cNvSpPr/>
          <p:nvPr/>
        </p:nvSpPr>
        <p:spPr>
          <a:xfrm>
            <a:off x="8095963" y="5525775"/>
            <a:ext cx="1057500" cy="26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E6EC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Urban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fab8906551_0_40"/>
          <p:cNvSpPr txBox="1"/>
          <p:nvPr/>
        </p:nvSpPr>
        <p:spPr>
          <a:xfrm>
            <a:off x="2283600" y="2041325"/>
            <a:ext cx="15648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9475" lIns="98900" spcFirstLastPara="1" rIns="98900" wrap="square" tIns="494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EvolvES 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(Evolution for Earth Sustainability)</a:t>
            </a:r>
            <a:b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g2fab8906551_0_4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067451" y="5965900"/>
            <a:ext cx="1199999" cy="47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fab8906551_0_4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080375" y="2036263"/>
            <a:ext cx="1402848" cy="48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fab8906551_0_4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356800" y="2635448"/>
            <a:ext cx="1631093" cy="4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fab8906551_0_4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364361" y="3726111"/>
            <a:ext cx="1213536" cy="4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fab8906551_0_4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8185875" y="2005174"/>
            <a:ext cx="1521300" cy="65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fab8906551_0_4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548900" y="1931938"/>
            <a:ext cx="834703" cy="841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g2fab8906551_0_40"/>
          <p:cNvGrpSpPr/>
          <p:nvPr/>
        </p:nvGrpSpPr>
        <p:grpSpPr>
          <a:xfrm>
            <a:off x="8259726" y="4414520"/>
            <a:ext cx="1267200" cy="697880"/>
            <a:chOff x="1393326" y="4533620"/>
            <a:chExt cx="1267200" cy="697880"/>
          </a:xfrm>
        </p:grpSpPr>
        <p:pic>
          <p:nvPicPr>
            <p:cNvPr id="276" name="Google Shape;276;g2fab8906551_0_4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925382" y="4533620"/>
              <a:ext cx="295497" cy="2760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g2fab8906551_0_40"/>
            <p:cNvSpPr txBox="1"/>
            <p:nvPr/>
          </p:nvSpPr>
          <p:spPr>
            <a:xfrm>
              <a:off x="1393326" y="4862200"/>
              <a:ext cx="1267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Water-Energy- Food Nexus KAN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g2fab8906551_0_4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963944" y="5907406"/>
            <a:ext cx="983100" cy="59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fab8906551_0_4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299300" y="2044536"/>
            <a:ext cx="1352100" cy="50417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fab8906551_0_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faba4fbce2_3_2"/>
          <p:cNvSpPr txBox="1"/>
          <p:nvPr/>
        </p:nvSpPr>
        <p:spPr>
          <a:xfrm>
            <a:off x="505900" y="4248575"/>
            <a:ext cx="106722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2E75B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Earth Earth Africa Hub and its Leadership Center: </a:t>
            </a:r>
            <a:endParaRPr b="1" i="0" sz="27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E75B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Structure, Governance and Regional Nodes </a:t>
            </a:r>
            <a:endParaRPr b="1" i="0" sz="2400" u="none" cap="none" strike="noStrike">
              <a:solidFill>
                <a:srgbClr val="2E75B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6" name="Google Shape;286;g2faba4fbce2_3_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2fab8906551_0_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1675" y="646500"/>
            <a:ext cx="718400" cy="7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fab8906551_0_491"/>
          <p:cNvSpPr/>
          <p:nvPr/>
        </p:nvSpPr>
        <p:spPr>
          <a:xfrm>
            <a:off x="133433" y="6326300"/>
            <a:ext cx="488400" cy="52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fab8906551_0_491"/>
          <p:cNvSpPr txBox="1"/>
          <p:nvPr/>
        </p:nvSpPr>
        <p:spPr>
          <a:xfrm>
            <a:off x="0" y="10"/>
            <a:ext cx="12192000" cy="646500"/>
          </a:xfrm>
          <a:prstGeom prst="rect">
            <a:avLst/>
          </a:prstGeom>
          <a:solidFill>
            <a:srgbClr val="44ACE0"/>
          </a:solidFill>
          <a:ln>
            <a:noFill/>
          </a:ln>
        </p:spPr>
        <p:txBody>
          <a:bodyPr anchorCtr="0" anchor="t" bIns="45700" lIns="91375" spcFirstLastPara="1" rIns="9137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Future Earth Community</a:t>
            </a:r>
            <a:endParaRPr b="1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 Shot 2016-05-10 at 10.23.08.png" id="294" name="Google Shape;294;g2fab8906551_0_491"/>
          <p:cNvPicPr preferRelativeResize="0"/>
          <p:nvPr/>
        </p:nvPicPr>
        <p:blipFill rotWithShape="1">
          <a:blip r:embed="rId4">
            <a:alphaModFix/>
          </a:blip>
          <a:srcRect b="72654" l="5421" r="60438" t="4500"/>
          <a:stretch/>
        </p:blipFill>
        <p:spPr>
          <a:xfrm>
            <a:off x="9869449" y="1655424"/>
            <a:ext cx="2177802" cy="961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2fab8906551_0_491"/>
          <p:cNvSpPr txBox="1"/>
          <p:nvPr/>
        </p:nvSpPr>
        <p:spPr>
          <a:xfrm>
            <a:off x="133425" y="5383525"/>
            <a:ext cx="12039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546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Future Earth is a global initiative focused on advancing sustainability science. 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46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○"/>
            </a:pP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Future Earth’s </a:t>
            </a:r>
            <a:r>
              <a:rPr b="1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is of a sustainable and equitable world for all, where societal decisions are informed by openly-accessible and shared knowledge. 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○"/>
            </a:pP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Future Earth’s </a:t>
            </a:r>
            <a:r>
              <a:rPr b="1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r>
              <a:rPr b="0" i="0" lang="en-US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is to advance research in support of transformations to global sustainability.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fab8906551_0_4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" name="Google Shape;297;g2fab8906551_0_491"/>
          <p:cNvPicPr preferRelativeResize="0"/>
          <p:nvPr/>
        </p:nvPicPr>
        <p:blipFill rotWithShape="1">
          <a:blip r:embed="rId5">
            <a:alphaModFix/>
          </a:blip>
          <a:srcRect b="0" l="11659" r="12576" t="0"/>
          <a:stretch/>
        </p:blipFill>
        <p:spPr>
          <a:xfrm>
            <a:off x="621825" y="954712"/>
            <a:ext cx="9090001" cy="41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24599f939d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g224599f939d_0_0"/>
          <p:cNvSpPr txBox="1"/>
          <p:nvPr/>
        </p:nvSpPr>
        <p:spPr>
          <a:xfrm>
            <a:off x="284850" y="1210575"/>
            <a:ext cx="11622300" cy="5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Established in 2022 </a:t>
            </a:r>
            <a:endParaRPr b="1" i="0" sz="19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Mandate: </a:t>
            </a:r>
            <a:endParaRPr b="1" i="0" sz="19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85750" lvl="0" marL="28575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Coordinate  and link the various sustainability initiatives across the continental regions.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communities of practice that bring African Scientists together in an African Sustainability Ecosystem.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strong working connections with society, industry and government.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an enabling role within the sustainability landscape by: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○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Enabling engagements that go beyond the current narrative and rhetoric.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○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Positioning African scientists to play a leadership role in the global sustainability agendas – influence policy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Articulate a science agenda so that people [ government, NGOs, industry, society and academia] can identify with it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Young Scientist Initiative</a:t>
            </a:r>
            <a:endParaRPr b="0" i="0" sz="19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4" name="Google Shape;304;g224599f939d_0_0"/>
          <p:cNvSpPr/>
          <p:nvPr/>
        </p:nvSpPr>
        <p:spPr>
          <a:xfrm>
            <a:off x="8226350" y="-2"/>
            <a:ext cx="3462758" cy="1843304"/>
          </a:xfrm>
          <a:custGeom>
            <a:rect b="b" l="l" r="r" t="t"/>
            <a:pathLst>
              <a:path extrusionOk="0" h="3413525" w="6564470">
                <a:moveTo>
                  <a:pt x="0" y="0"/>
                </a:moveTo>
                <a:lnTo>
                  <a:pt x="6564470" y="0"/>
                </a:lnTo>
                <a:lnTo>
                  <a:pt x="6564470" y="3413525"/>
                </a:lnTo>
                <a:lnTo>
                  <a:pt x="0" y="3413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2023-12-07T12:20:33Z</dcterms:created>
  <dc:creator>Tamaryn Brown</dc:creator>
</cp:coreProperties>
</file>