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7" r:id="rId3"/>
    <p:sldId id="329" r:id="rId4"/>
    <p:sldId id="303" r:id="rId5"/>
    <p:sldId id="330" r:id="rId6"/>
    <p:sldId id="309" r:id="rId7"/>
    <p:sldId id="320" r:id="rId8"/>
    <p:sldId id="265" r:id="rId9"/>
    <p:sldId id="317" r:id="rId10"/>
    <p:sldId id="295" r:id="rId11"/>
    <p:sldId id="345" r:id="rId12"/>
    <p:sldId id="346" r:id="rId13"/>
    <p:sldId id="300" r:id="rId14"/>
    <p:sldId id="325" r:id="rId15"/>
    <p:sldId id="327" r:id="rId16"/>
    <p:sldId id="332" r:id="rId17"/>
    <p:sldId id="269" r:id="rId18"/>
    <p:sldId id="354" r:id="rId19"/>
    <p:sldId id="336" r:id="rId20"/>
    <p:sldId id="338" r:id="rId21"/>
    <p:sldId id="357" r:id="rId22"/>
    <p:sldId id="312" r:id="rId23"/>
    <p:sldId id="307" r:id="rId24"/>
    <p:sldId id="340" r:id="rId25"/>
    <p:sldId id="350" r:id="rId26"/>
    <p:sldId id="343" r:id="rId27"/>
    <p:sldId id="349" r:id="rId28"/>
    <p:sldId id="348" r:id="rId29"/>
    <p:sldId id="356" r:id="rId30"/>
    <p:sldId id="358" r:id="rId31"/>
    <p:sldId id="352" r:id="rId32"/>
    <p:sldId id="347" r:id="rId33"/>
    <p:sldId id="277"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60"/>
  </p:normalViewPr>
  <p:slideViewPr>
    <p:cSldViewPr snapToGrid="0">
      <p:cViewPr>
        <p:scale>
          <a:sx n="99" d="100"/>
          <a:sy n="99" d="100"/>
        </p:scale>
        <p:origin x="2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404F-82CD-40B3-8DAE-460464F4C4B9}"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1C586-7500-4AE5-B484-A1FBF2ED7F5F}" type="slidenum">
              <a:rPr lang="en-US" smtClean="0"/>
              <a:t>‹#›</a:t>
            </a:fld>
            <a:endParaRPr lang="en-US"/>
          </a:p>
        </p:txBody>
      </p:sp>
    </p:spTree>
    <p:extLst>
      <p:ext uri="{BB962C8B-B14F-4D97-AF65-F5344CB8AC3E}">
        <p14:creationId xmlns:p14="http://schemas.microsoft.com/office/powerpoint/2010/main" val="199204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CBD11-9E87-4583-BAEC-9FE5DB26E9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F7AC0F-7DC0-41C6-84E0-3D4A1850C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CA8617-3169-4D2E-91ED-C3E8F0E9871D}"/>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027B335D-EDE6-4C15-B477-285E472B3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D9F177-F3BE-4ECB-A3D5-5AAABDC59D85}"/>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2203847923"/>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914BA-D6A5-4008-A5AE-7A6860149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2F48C3F-A943-4EB9-AB28-7B4FB4A48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865780-6852-4D40-906A-E8FD228A3BCB}"/>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B9B29961-8C2D-43F1-B17F-F85695F77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AE2007-19AA-4BD2-A43C-409BFBEC01D6}"/>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84213963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3AFFE9-7507-4A3E-B950-ACF49347B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16E880-C6C2-4CF5-A8E2-B6D215214D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A07F4F-ADA1-468A-9DF6-D1D76A94DDB8}"/>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F890811F-4813-4EEC-BDDB-DA02876B3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199175-1874-4D1C-8B2C-B408FC81767B}"/>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403479131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3FBBF-BBCA-4A62-846B-E28BD7E63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670EE3-2D82-4A85-9E74-FAEFC2B382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A6DE6-A9DC-4C80-89D8-B3D9F755E234}"/>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1D68A80D-E805-440F-91F7-169CDC335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B9890C-8DAD-4B39-A09C-A25F55FE6AE6}"/>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4061984908"/>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B9152-73B5-4B47-A2DE-E6427E8CB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2F42390-BDC1-426D-B322-44160C4EF9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9602E3-54AC-445C-9DA9-84FF3E511BDA}"/>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83633012-9E77-41A1-962A-68C528620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2F0418-F690-4C62-A0AF-4B7D831E4666}"/>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3127396237"/>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C0FEC-DDB8-410C-B296-475E3F604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FC70F8-D293-48C2-BC58-113E5A2E1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8D70D8A-41DC-4A20-B264-7DD252E8D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30E742-B46F-48CA-8D74-3F6F51146B0F}"/>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6" name="Footer Placeholder 5">
            <a:extLst>
              <a:ext uri="{FF2B5EF4-FFF2-40B4-BE49-F238E27FC236}">
                <a16:creationId xmlns:a16="http://schemas.microsoft.com/office/drawing/2014/main" xmlns="" id="{78D7311A-3BAC-4068-A087-E7DF70CD9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18DA4F-F24B-499B-929E-E0E3FD6A7AC5}"/>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955757842"/>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EBF938-80D2-465C-BFF3-47F104940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A8C01A4-4A56-428B-98B8-B71872ACA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C40D5B-F899-433C-BB2C-573BC6CB03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522B39B-5E80-40DA-8372-53697589F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CDA776-2916-48FF-A25C-2E83A05BF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6661E9-8BD2-4A85-B341-A89149CED84D}"/>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8" name="Footer Placeholder 7">
            <a:extLst>
              <a:ext uri="{FF2B5EF4-FFF2-40B4-BE49-F238E27FC236}">
                <a16:creationId xmlns:a16="http://schemas.microsoft.com/office/drawing/2014/main" xmlns="" id="{B8BCE2EE-BBD3-4B33-8732-5C582E7EE7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2A9D3C5-43EE-46BE-AC34-CE9485D4EA4A}"/>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78578712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5A0A3-D289-499C-A526-D0A2BCAA1C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6D62E03-8CC4-4098-B548-8372D4CFBAB1}"/>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4" name="Footer Placeholder 3">
            <a:extLst>
              <a:ext uri="{FF2B5EF4-FFF2-40B4-BE49-F238E27FC236}">
                <a16:creationId xmlns:a16="http://schemas.microsoft.com/office/drawing/2014/main" xmlns="" id="{ECC796A6-4450-4FD2-AA58-B0174D6DAE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C515117-B435-41B3-98D8-413FD1E16F99}"/>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3041580597"/>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1B0B88-696D-414B-8ED7-268589C1D26E}"/>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3" name="Footer Placeholder 2">
            <a:extLst>
              <a:ext uri="{FF2B5EF4-FFF2-40B4-BE49-F238E27FC236}">
                <a16:creationId xmlns:a16="http://schemas.microsoft.com/office/drawing/2014/main" xmlns="" id="{049FA20A-5C95-4DAD-A121-ED23E91E4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7BB4327-CF1F-4DF0-A855-FEAC9BC6CD63}"/>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2523935288"/>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4189F1-FA5D-4FF9-B2A2-3F18BDB98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6BDE82D-5BBF-4007-BFB4-9F3DE6725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C95550-0056-45B8-8B02-84E7967DC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EAB737-F2DA-4AC2-9A8E-F28D9507009D}"/>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6" name="Footer Placeholder 5">
            <a:extLst>
              <a:ext uri="{FF2B5EF4-FFF2-40B4-BE49-F238E27FC236}">
                <a16:creationId xmlns:a16="http://schemas.microsoft.com/office/drawing/2014/main" xmlns="" id="{9205CE41-5097-4494-8E74-FE93924C1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E0FF5F-7A33-424C-A9BF-70C05F58AF3F}"/>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1691700957"/>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1D798-A5DD-47F8-AA78-2F1BFFBB5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CD6784-D2B9-4CC5-8F85-20278550E2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849EBB5-BC7F-406F-9E9B-4C40B8109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17DB50-1F82-4B82-9F10-49F8FDF3705B}"/>
              </a:ext>
            </a:extLst>
          </p:cNvPr>
          <p:cNvSpPr>
            <a:spLocks noGrp="1"/>
          </p:cNvSpPr>
          <p:nvPr>
            <p:ph type="dt" sz="half" idx="10"/>
          </p:nvPr>
        </p:nvSpPr>
        <p:spPr/>
        <p:txBody>
          <a:bodyPr/>
          <a:lstStyle/>
          <a:p>
            <a:fld id="{2AF9B132-C3CF-4AA5-9047-523486F71CDC}" type="datetimeFigureOut">
              <a:rPr lang="en-US" smtClean="0"/>
              <a:t>9/2/2024</a:t>
            </a:fld>
            <a:endParaRPr lang="en-US"/>
          </a:p>
        </p:txBody>
      </p:sp>
      <p:sp>
        <p:nvSpPr>
          <p:cNvPr id="6" name="Footer Placeholder 5">
            <a:extLst>
              <a:ext uri="{FF2B5EF4-FFF2-40B4-BE49-F238E27FC236}">
                <a16:creationId xmlns:a16="http://schemas.microsoft.com/office/drawing/2014/main" xmlns="" id="{69EC47D4-0A13-4832-AF26-A65C23119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14EC2F-8BF8-408B-BD1B-C60AF1180E57}"/>
              </a:ext>
            </a:extLst>
          </p:cNvPr>
          <p:cNvSpPr>
            <a:spLocks noGrp="1"/>
          </p:cNvSpPr>
          <p:nvPr>
            <p:ph type="sldNum" sz="quarter" idx="12"/>
          </p:nvPr>
        </p:nvSpPr>
        <p:spPr/>
        <p:txBody>
          <a:bodyPr/>
          <a:lstStyle/>
          <a:p>
            <a:fld id="{293770B3-D4B2-41E9-B556-3A46FA2A37C3}" type="slidenum">
              <a:rPr lang="en-US" smtClean="0"/>
              <a:t>‹#›</a:t>
            </a:fld>
            <a:endParaRPr lang="en-US"/>
          </a:p>
        </p:txBody>
      </p:sp>
    </p:spTree>
    <p:extLst>
      <p:ext uri="{BB962C8B-B14F-4D97-AF65-F5344CB8AC3E}">
        <p14:creationId xmlns:p14="http://schemas.microsoft.com/office/powerpoint/2010/main" val="1094263924"/>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B00C21-8BC3-43B1-9CB6-B510A4577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E286F3A-8FE1-4A64-9D10-D64B7F551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839AB4-E649-4C5A-8D53-6B7A88619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9B132-C3CF-4AA5-9047-523486F71CDC}" type="datetimeFigureOut">
              <a:rPr lang="en-US" smtClean="0"/>
              <a:t>9/2/2024</a:t>
            </a:fld>
            <a:endParaRPr lang="en-US"/>
          </a:p>
        </p:txBody>
      </p:sp>
      <p:sp>
        <p:nvSpPr>
          <p:cNvPr id="5" name="Footer Placeholder 4">
            <a:extLst>
              <a:ext uri="{FF2B5EF4-FFF2-40B4-BE49-F238E27FC236}">
                <a16:creationId xmlns:a16="http://schemas.microsoft.com/office/drawing/2014/main" xmlns="" id="{45602BCD-8E34-41E7-90C0-3C0968E45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66380AE-1F70-4C6F-9DBF-622827093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770B3-D4B2-41E9-B556-3A46FA2A37C3}" type="slidenum">
              <a:rPr lang="en-US" smtClean="0"/>
              <a:t>‹#›</a:t>
            </a:fld>
            <a:endParaRPr lang="en-US"/>
          </a:p>
        </p:txBody>
      </p:sp>
    </p:spTree>
    <p:extLst>
      <p:ext uri="{BB962C8B-B14F-4D97-AF65-F5344CB8AC3E}">
        <p14:creationId xmlns:p14="http://schemas.microsoft.com/office/powerpoint/2010/main" val="3944540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aharareporters.com/article/so-you-pass-your-neighbour-part-1-and-2" TargetMode="External"/><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www.atmosfair.de/index.php?id=336_top&amp;L=3" TargetMode="External"/><Relationship Id="rId5" Type="http://schemas.openxmlformats.org/officeDocument/2006/relationships/image" Target="../media/image9.jpeg"/><Relationship Id="rId10" Type="http://schemas.openxmlformats.org/officeDocument/2006/relationships/image" Target="../media/image2.png"/><Relationship Id="rId4" Type="http://schemas.openxmlformats.org/officeDocument/2006/relationships/image" Target="../media/image8.jpeg"/><Relationship Id="rId9" Type="http://schemas.openxmlformats.org/officeDocument/2006/relationships/hyperlink" Target="http://www.egyptoil-gas.com/publications/nigerias-unfulfilled-gas-flare-target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en.wikipedia.org/wiki/Lagos_State" TargetMode="External"/><Relationship Id="rId4" Type="http://schemas.openxmlformats.org/officeDocument/2006/relationships/hyperlink" Target="https://en.wikipedia.org/wiki/Lag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
            <a:ext cx="2492476" cy="68579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white and black ship on sea under white cloud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476" y="2"/>
            <a:ext cx="9699525" cy="6857998"/>
          </a:xfrm>
          <a:prstGeom prst="rect">
            <a:avLst/>
          </a:prstGeom>
          <a:noFill/>
          <a:ln>
            <a:noFill/>
          </a:ln>
        </p:spPr>
      </p:pic>
      <p:sp>
        <p:nvSpPr>
          <p:cNvPr id="23" name="Freeform 22"/>
          <p:cNvSpPr/>
          <p:nvPr/>
        </p:nvSpPr>
        <p:spPr>
          <a:xfrm>
            <a:off x="2492476" y="2"/>
            <a:ext cx="9699523" cy="6857999"/>
          </a:xfrm>
          <a:custGeom>
            <a:avLst/>
            <a:gdLst>
              <a:gd name="connsiteX0" fmla="*/ 7790791 w 12191998"/>
              <a:gd name="connsiteY0" fmla="*/ 3053259 h 6857999"/>
              <a:gd name="connsiteX1" fmla="*/ 7152288 w 12191998"/>
              <a:gd name="connsiteY1" fmla="*/ 4330264 h 6857999"/>
              <a:gd name="connsiteX2" fmla="*/ 7790791 w 12191998"/>
              <a:gd name="connsiteY2" fmla="*/ 5607269 h 6857999"/>
              <a:gd name="connsiteX3" fmla="*/ 9193923 w 12191998"/>
              <a:gd name="connsiteY3" fmla="*/ 5607269 h 6857999"/>
              <a:gd name="connsiteX4" fmla="*/ 9832426 w 12191998"/>
              <a:gd name="connsiteY4" fmla="*/ 4330264 h 6857999"/>
              <a:gd name="connsiteX5" fmla="*/ 9193923 w 12191998"/>
              <a:gd name="connsiteY5" fmla="*/ 3053259 h 6857999"/>
              <a:gd name="connsiteX6" fmla="*/ 3534102 w 12191998"/>
              <a:gd name="connsiteY6" fmla="*/ 3005963 h 6857999"/>
              <a:gd name="connsiteX7" fmla="*/ 2895600 w 12191998"/>
              <a:gd name="connsiteY7" fmla="*/ 4282968 h 6857999"/>
              <a:gd name="connsiteX8" fmla="*/ 3534102 w 12191998"/>
              <a:gd name="connsiteY8" fmla="*/ 5559973 h 6857999"/>
              <a:gd name="connsiteX9" fmla="*/ 4937234 w 12191998"/>
              <a:gd name="connsiteY9" fmla="*/ 5559973 h 6857999"/>
              <a:gd name="connsiteX10" fmla="*/ 5575737 w 12191998"/>
              <a:gd name="connsiteY10" fmla="*/ 4282968 h 6857999"/>
              <a:gd name="connsiteX11" fmla="*/ 4937234 w 12191998"/>
              <a:gd name="connsiteY11" fmla="*/ 3005963 h 6857999"/>
              <a:gd name="connsiteX12" fmla="*/ 9976943 w 12191998"/>
              <a:gd name="connsiteY12" fmla="*/ 1807776 h 6857999"/>
              <a:gd name="connsiteX13" fmla="*/ 9338440 w 12191998"/>
              <a:gd name="connsiteY13" fmla="*/ 3084781 h 6857999"/>
              <a:gd name="connsiteX14" fmla="*/ 9976943 w 12191998"/>
              <a:gd name="connsiteY14" fmla="*/ 4361786 h 6857999"/>
              <a:gd name="connsiteX15" fmla="*/ 11380075 w 12191998"/>
              <a:gd name="connsiteY15" fmla="*/ 4361786 h 6857999"/>
              <a:gd name="connsiteX16" fmla="*/ 12018578 w 12191998"/>
              <a:gd name="connsiteY16" fmla="*/ 3084781 h 6857999"/>
              <a:gd name="connsiteX17" fmla="*/ 11380075 w 12191998"/>
              <a:gd name="connsiteY17" fmla="*/ 1807776 h 6857999"/>
              <a:gd name="connsiteX18" fmla="*/ 5604640 w 12191998"/>
              <a:gd name="connsiteY18" fmla="*/ 1508237 h 6857999"/>
              <a:gd name="connsiteX19" fmla="*/ 4966138 w 12191998"/>
              <a:gd name="connsiteY19" fmla="*/ 2785243 h 6857999"/>
              <a:gd name="connsiteX20" fmla="*/ 5604640 w 12191998"/>
              <a:gd name="connsiteY20" fmla="*/ 4062247 h 6857999"/>
              <a:gd name="connsiteX21" fmla="*/ 7007771 w 12191998"/>
              <a:gd name="connsiteY21" fmla="*/ 4062247 h 6857999"/>
              <a:gd name="connsiteX22" fmla="*/ 7646274 w 12191998"/>
              <a:gd name="connsiteY22" fmla="*/ 2785243 h 6857999"/>
              <a:gd name="connsiteX23" fmla="*/ 7007771 w 12191998"/>
              <a:gd name="connsiteY23" fmla="*/ 1508237 h 6857999"/>
              <a:gd name="connsiteX24" fmla="*/ 7790791 w 12191998"/>
              <a:gd name="connsiteY24" fmla="*/ 299545 h 6857999"/>
              <a:gd name="connsiteX25" fmla="*/ 7152288 w 12191998"/>
              <a:gd name="connsiteY25" fmla="*/ 1576551 h 6857999"/>
              <a:gd name="connsiteX26" fmla="*/ 7790791 w 12191998"/>
              <a:gd name="connsiteY26" fmla="*/ 2853556 h 6857999"/>
              <a:gd name="connsiteX27" fmla="*/ 9193923 w 12191998"/>
              <a:gd name="connsiteY27" fmla="*/ 2853556 h 6857999"/>
              <a:gd name="connsiteX28" fmla="*/ 9832426 w 12191998"/>
              <a:gd name="connsiteY28" fmla="*/ 1576551 h 6857999"/>
              <a:gd name="connsiteX29" fmla="*/ 9193923 w 12191998"/>
              <a:gd name="connsiteY29" fmla="*/ 299545 h 6857999"/>
              <a:gd name="connsiteX30" fmla="*/ 3297620 w 12191998"/>
              <a:gd name="connsiteY30" fmla="*/ 115616 h 6857999"/>
              <a:gd name="connsiteX31" fmla="*/ 2659117 w 12191998"/>
              <a:gd name="connsiteY31" fmla="*/ 1392622 h 6857999"/>
              <a:gd name="connsiteX32" fmla="*/ 3297620 w 12191998"/>
              <a:gd name="connsiteY32" fmla="*/ 2669627 h 6857999"/>
              <a:gd name="connsiteX33" fmla="*/ 4700751 w 12191998"/>
              <a:gd name="connsiteY33" fmla="*/ 2669627 h 6857999"/>
              <a:gd name="connsiteX34" fmla="*/ 5339254 w 12191998"/>
              <a:gd name="connsiteY34" fmla="*/ 1392622 h 6857999"/>
              <a:gd name="connsiteX35" fmla="*/ 4700751 w 12191998"/>
              <a:gd name="connsiteY35" fmla="*/ 115616 h 6857999"/>
              <a:gd name="connsiteX36" fmla="*/ 11997556 w 12191998"/>
              <a:gd name="connsiteY36" fmla="*/ 0 h 6857999"/>
              <a:gd name="connsiteX37" fmla="*/ 12191998 w 12191998"/>
              <a:gd name="connsiteY37" fmla="*/ 0 h 6857999"/>
              <a:gd name="connsiteX38" fmla="*/ 12191998 w 12191998"/>
              <a:gd name="connsiteY38" fmla="*/ 388885 h 6857999"/>
              <a:gd name="connsiteX39" fmla="*/ 0 w 12191998"/>
              <a:gd name="connsiteY39" fmla="*/ 0 h 6857999"/>
              <a:gd name="connsiteX40" fmla="*/ 5005553 w 12191998"/>
              <a:gd name="connsiteY40" fmla="*/ 0 h 6857999"/>
              <a:gd name="connsiteX41" fmla="*/ 4966138 w 12191998"/>
              <a:gd name="connsiteY41" fmla="*/ 78830 h 6857999"/>
              <a:gd name="connsiteX42" fmla="*/ 5604640 w 12191998"/>
              <a:gd name="connsiteY42" fmla="*/ 1355835 h 6857999"/>
              <a:gd name="connsiteX43" fmla="*/ 7007771 w 12191998"/>
              <a:gd name="connsiteY43" fmla="*/ 1355835 h 6857999"/>
              <a:gd name="connsiteX44" fmla="*/ 7646274 w 12191998"/>
              <a:gd name="connsiteY44" fmla="*/ 78830 h 6857999"/>
              <a:gd name="connsiteX45" fmla="*/ 7606859 w 12191998"/>
              <a:gd name="connsiteY45" fmla="*/ 0 h 6857999"/>
              <a:gd name="connsiteX46" fmla="*/ 9706302 w 12191998"/>
              <a:gd name="connsiteY46" fmla="*/ 0 h 6857999"/>
              <a:gd name="connsiteX47" fmla="*/ 9511860 w 12191998"/>
              <a:gd name="connsiteY47" fmla="*/ 388885 h 6857999"/>
              <a:gd name="connsiteX48" fmla="*/ 10150363 w 12191998"/>
              <a:gd name="connsiteY48" fmla="*/ 1665890 h 6857999"/>
              <a:gd name="connsiteX49" fmla="*/ 11553495 w 12191998"/>
              <a:gd name="connsiteY49" fmla="*/ 1665890 h 6857999"/>
              <a:gd name="connsiteX50" fmla="*/ 12191998 w 12191998"/>
              <a:gd name="connsiteY50" fmla="*/ 388885 h 6857999"/>
              <a:gd name="connsiteX51" fmla="*/ 12191998 w 12191998"/>
              <a:gd name="connsiteY51" fmla="*/ 6857999 h 6857999"/>
              <a:gd name="connsiteX52" fmla="*/ 11474666 w 12191998"/>
              <a:gd name="connsiteY52" fmla="*/ 6857999 h 6857999"/>
              <a:gd name="connsiteX53" fmla="*/ 12018578 w 12191998"/>
              <a:gd name="connsiteY53" fmla="*/ 5770176 h 6857999"/>
              <a:gd name="connsiteX54" fmla="*/ 11380075 w 12191998"/>
              <a:gd name="connsiteY54" fmla="*/ 4493170 h 6857999"/>
              <a:gd name="connsiteX55" fmla="*/ 9976943 w 12191998"/>
              <a:gd name="connsiteY55" fmla="*/ 4493170 h 6857999"/>
              <a:gd name="connsiteX56" fmla="*/ 9338440 w 12191998"/>
              <a:gd name="connsiteY56" fmla="*/ 5770176 h 6857999"/>
              <a:gd name="connsiteX57" fmla="*/ 9882352 w 12191998"/>
              <a:gd name="connsiteY57" fmla="*/ 6857999 h 6857999"/>
              <a:gd name="connsiteX58" fmla="*/ 9753596 w 12191998"/>
              <a:gd name="connsiteY58" fmla="*/ 6857999 h 6857999"/>
              <a:gd name="connsiteX59" fmla="*/ 9193923 w 12191998"/>
              <a:gd name="connsiteY59" fmla="*/ 5738653 h 6857999"/>
              <a:gd name="connsiteX60" fmla="*/ 7790791 w 12191998"/>
              <a:gd name="connsiteY60" fmla="*/ 5738653 h 6857999"/>
              <a:gd name="connsiteX61" fmla="*/ 7231118 w 12191998"/>
              <a:gd name="connsiteY61" fmla="*/ 6857999 h 6857999"/>
              <a:gd name="connsiteX62" fmla="*/ 7154917 w 12191998"/>
              <a:gd name="connsiteY62" fmla="*/ 6857999 h 6857999"/>
              <a:gd name="connsiteX63" fmla="*/ 7646274 w 12191998"/>
              <a:gd name="connsiteY63" fmla="*/ 5875286 h 6857999"/>
              <a:gd name="connsiteX64" fmla="*/ 7007771 w 12191998"/>
              <a:gd name="connsiteY64" fmla="*/ 4598280 h 6857999"/>
              <a:gd name="connsiteX65" fmla="*/ 5604640 w 12191998"/>
              <a:gd name="connsiteY65" fmla="*/ 4598280 h 6857999"/>
              <a:gd name="connsiteX66" fmla="*/ 4966136 w 12191998"/>
              <a:gd name="connsiteY66" fmla="*/ 5875286 h 6857999"/>
              <a:gd name="connsiteX67" fmla="*/ 5457493 w 12191998"/>
              <a:gd name="connsiteY67" fmla="*/ 6857999 h 6857999"/>
              <a:gd name="connsiteX68" fmla="*/ 0 w 12191998"/>
              <a:gd name="connsiteY6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191998" h="6857999">
                <a:moveTo>
                  <a:pt x="7790791" y="3053259"/>
                </a:moveTo>
                <a:lnTo>
                  <a:pt x="7152288" y="4330264"/>
                </a:lnTo>
                <a:lnTo>
                  <a:pt x="7790791" y="5607269"/>
                </a:lnTo>
                <a:lnTo>
                  <a:pt x="9193923" y="5607269"/>
                </a:lnTo>
                <a:lnTo>
                  <a:pt x="9832426" y="4330264"/>
                </a:lnTo>
                <a:lnTo>
                  <a:pt x="9193923" y="3053259"/>
                </a:lnTo>
                <a:close/>
                <a:moveTo>
                  <a:pt x="3534102" y="3005963"/>
                </a:moveTo>
                <a:lnTo>
                  <a:pt x="2895600" y="4282968"/>
                </a:lnTo>
                <a:lnTo>
                  <a:pt x="3534102" y="5559973"/>
                </a:lnTo>
                <a:lnTo>
                  <a:pt x="4937234" y="5559973"/>
                </a:lnTo>
                <a:lnTo>
                  <a:pt x="5575737" y="4282968"/>
                </a:lnTo>
                <a:lnTo>
                  <a:pt x="4937234" y="3005963"/>
                </a:lnTo>
                <a:close/>
                <a:moveTo>
                  <a:pt x="9976943" y="1807776"/>
                </a:moveTo>
                <a:lnTo>
                  <a:pt x="9338440" y="3084781"/>
                </a:lnTo>
                <a:lnTo>
                  <a:pt x="9976943" y="4361786"/>
                </a:lnTo>
                <a:lnTo>
                  <a:pt x="11380075" y="4361786"/>
                </a:lnTo>
                <a:lnTo>
                  <a:pt x="12018578" y="3084781"/>
                </a:lnTo>
                <a:lnTo>
                  <a:pt x="11380075" y="1807776"/>
                </a:lnTo>
                <a:close/>
                <a:moveTo>
                  <a:pt x="5604640" y="1508237"/>
                </a:moveTo>
                <a:lnTo>
                  <a:pt x="4966138" y="2785243"/>
                </a:lnTo>
                <a:lnTo>
                  <a:pt x="5604640" y="4062247"/>
                </a:lnTo>
                <a:lnTo>
                  <a:pt x="7007771" y="4062247"/>
                </a:lnTo>
                <a:lnTo>
                  <a:pt x="7646274" y="2785243"/>
                </a:lnTo>
                <a:lnTo>
                  <a:pt x="7007771" y="1508237"/>
                </a:lnTo>
                <a:close/>
                <a:moveTo>
                  <a:pt x="7790791" y="299545"/>
                </a:moveTo>
                <a:lnTo>
                  <a:pt x="7152288" y="1576551"/>
                </a:lnTo>
                <a:lnTo>
                  <a:pt x="7790791" y="2853556"/>
                </a:lnTo>
                <a:lnTo>
                  <a:pt x="9193923" y="2853556"/>
                </a:lnTo>
                <a:lnTo>
                  <a:pt x="9832426" y="1576551"/>
                </a:lnTo>
                <a:lnTo>
                  <a:pt x="9193923" y="299545"/>
                </a:lnTo>
                <a:close/>
                <a:moveTo>
                  <a:pt x="3297620" y="115616"/>
                </a:moveTo>
                <a:lnTo>
                  <a:pt x="2659117" y="1392622"/>
                </a:lnTo>
                <a:lnTo>
                  <a:pt x="3297620" y="2669627"/>
                </a:lnTo>
                <a:lnTo>
                  <a:pt x="4700751" y="2669627"/>
                </a:lnTo>
                <a:lnTo>
                  <a:pt x="5339254" y="1392622"/>
                </a:lnTo>
                <a:lnTo>
                  <a:pt x="4700751" y="115616"/>
                </a:lnTo>
                <a:close/>
                <a:moveTo>
                  <a:pt x="11997556" y="0"/>
                </a:moveTo>
                <a:lnTo>
                  <a:pt x="12191998" y="0"/>
                </a:lnTo>
                <a:lnTo>
                  <a:pt x="12191998" y="388885"/>
                </a:lnTo>
                <a:close/>
                <a:moveTo>
                  <a:pt x="0" y="0"/>
                </a:moveTo>
                <a:lnTo>
                  <a:pt x="5005553" y="0"/>
                </a:lnTo>
                <a:lnTo>
                  <a:pt x="4966138" y="78830"/>
                </a:lnTo>
                <a:lnTo>
                  <a:pt x="5604640" y="1355835"/>
                </a:lnTo>
                <a:lnTo>
                  <a:pt x="7007771" y="1355835"/>
                </a:lnTo>
                <a:lnTo>
                  <a:pt x="7646274" y="78830"/>
                </a:lnTo>
                <a:lnTo>
                  <a:pt x="7606859" y="0"/>
                </a:lnTo>
                <a:lnTo>
                  <a:pt x="9706302" y="0"/>
                </a:lnTo>
                <a:lnTo>
                  <a:pt x="9511860" y="388885"/>
                </a:lnTo>
                <a:lnTo>
                  <a:pt x="10150363" y="1665890"/>
                </a:lnTo>
                <a:lnTo>
                  <a:pt x="11553495" y="1665890"/>
                </a:lnTo>
                <a:lnTo>
                  <a:pt x="12191998" y="388885"/>
                </a:lnTo>
                <a:lnTo>
                  <a:pt x="12191998" y="6857999"/>
                </a:lnTo>
                <a:lnTo>
                  <a:pt x="11474666" y="6857999"/>
                </a:lnTo>
                <a:lnTo>
                  <a:pt x="12018578" y="5770176"/>
                </a:lnTo>
                <a:lnTo>
                  <a:pt x="11380075" y="4493170"/>
                </a:lnTo>
                <a:lnTo>
                  <a:pt x="9976943" y="4493170"/>
                </a:lnTo>
                <a:lnTo>
                  <a:pt x="9338440" y="5770176"/>
                </a:lnTo>
                <a:lnTo>
                  <a:pt x="9882352" y="6857999"/>
                </a:lnTo>
                <a:lnTo>
                  <a:pt x="9753596" y="6857999"/>
                </a:lnTo>
                <a:lnTo>
                  <a:pt x="9193923" y="5738653"/>
                </a:lnTo>
                <a:lnTo>
                  <a:pt x="7790791" y="5738653"/>
                </a:lnTo>
                <a:lnTo>
                  <a:pt x="7231118" y="6857999"/>
                </a:lnTo>
                <a:lnTo>
                  <a:pt x="7154917" y="6857999"/>
                </a:lnTo>
                <a:lnTo>
                  <a:pt x="7646274" y="5875286"/>
                </a:lnTo>
                <a:lnTo>
                  <a:pt x="7007771" y="4598280"/>
                </a:lnTo>
                <a:lnTo>
                  <a:pt x="5604640" y="4598280"/>
                </a:lnTo>
                <a:lnTo>
                  <a:pt x="4966136" y="5875286"/>
                </a:lnTo>
                <a:lnTo>
                  <a:pt x="5457493" y="6857999"/>
                </a:lnTo>
                <a:lnTo>
                  <a:pt x="0" y="6857999"/>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0593F32B-3256-47AF-B022-29858EFEFFF3}"/>
              </a:ext>
            </a:extLst>
          </p:cNvPr>
          <p:cNvSpPr>
            <a:spLocks noGrp="1"/>
          </p:cNvSpPr>
          <p:nvPr>
            <p:ph type="ctrTitle"/>
          </p:nvPr>
        </p:nvSpPr>
        <p:spPr>
          <a:xfrm>
            <a:off x="-104628" y="427704"/>
            <a:ext cx="7198602" cy="3473706"/>
          </a:xfrm>
        </p:spPr>
        <p:txBody>
          <a:bodyPr>
            <a:noAutofit/>
          </a:bodyPr>
          <a:lstStyle/>
          <a:p>
            <a:r>
              <a:rPr lang="en-US" sz="4800" dirty="0" smtClean="0">
                <a:solidFill>
                  <a:schemeClr val="bg1"/>
                </a:solidFill>
                <a:latin typeface="Lucida Sans" panose="020B0602030504020204" pitchFamily="34" charset="0"/>
              </a:rPr>
              <a:t>AIR QUALITY IN NIGERIA: MONITORING, FORECASTING, MANAGEMENT AND INTERVENTIONS </a:t>
            </a:r>
            <a:endParaRPr lang="en-US" sz="4800" dirty="0">
              <a:solidFill>
                <a:schemeClr val="bg1"/>
              </a:solidFill>
              <a:latin typeface="Lucida Sans" panose="020B0602030504020204" pitchFamily="34" charset="0"/>
            </a:endParaRPr>
          </a:p>
        </p:txBody>
      </p:sp>
      <p:sp>
        <p:nvSpPr>
          <p:cNvPr id="28" name="Subtitle 2">
            <a:extLst>
              <a:ext uri="{FF2B5EF4-FFF2-40B4-BE49-F238E27FC236}">
                <a16:creationId xmlns:a16="http://schemas.microsoft.com/office/drawing/2014/main" xmlns="" id="{0127448D-E4EF-4357-B65F-D6F025134F5B}"/>
              </a:ext>
            </a:extLst>
          </p:cNvPr>
          <p:cNvSpPr>
            <a:spLocks noGrp="1"/>
          </p:cNvSpPr>
          <p:nvPr>
            <p:ph type="subTitle" idx="1"/>
          </p:nvPr>
        </p:nvSpPr>
        <p:spPr>
          <a:xfrm>
            <a:off x="2513162" y="6046838"/>
            <a:ext cx="4389083" cy="693176"/>
          </a:xfrm>
        </p:spPr>
        <p:txBody>
          <a:bodyPr>
            <a:normAutofit/>
          </a:bodyPr>
          <a:lstStyle/>
          <a:p>
            <a:r>
              <a:rPr lang="en-US" sz="2800" b="1" dirty="0">
                <a:solidFill>
                  <a:srgbClr val="0070C0"/>
                </a:solidFill>
                <a:latin typeface="Lucida Sans" panose="020B0602030504020204" pitchFamily="34" charset="0"/>
              </a:rPr>
              <a:t>OLUMIDE </a:t>
            </a:r>
            <a:r>
              <a:rPr lang="en-US" sz="2800" b="1" dirty="0" smtClean="0">
                <a:solidFill>
                  <a:srgbClr val="0070C0"/>
                </a:solidFill>
                <a:latin typeface="Lucida Sans" panose="020B0602030504020204" pitchFamily="34" charset="0"/>
              </a:rPr>
              <a:t>OLANIYAN</a:t>
            </a:r>
          </a:p>
        </p:txBody>
      </p:sp>
      <p:pic>
        <p:nvPicPr>
          <p:cNvPr id="29" name="Picture 28">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20686" y="6124065"/>
            <a:ext cx="2673350" cy="615950"/>
          </a:xfrm>
          <a:prstGeom prst="rect">
            <a:avLst/>
          </a:prstGeom>
          <a:noFill/>
          <a:ln>
            <a:noFill/>
          </a:ln>
        </p:spPr>
      </p:pic>
    </p:spTree>
    <p:extLst>
      <p:ext uri="{BB962C8B-B14F-4D97-AF65-F5344CB8AC3E}">
        <p14:creationId xmlns:p14="http://schemas.microsoft.com/office/powerpoint/2010/main" val="302916875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411641" y="115641"/>
            <a:ext cx="11745996" cy="6174773"/>
          </a:xfrm>
          <a:prstGeom prst="rect">
            <a:avLst/>
          </a:prstGeom>
        </p:spPr>
      </p:pic>
      <p:pic>
        <p:nvPicPr>
          <p:cNvPr id="4" name="Picture 3">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9208932" y="6312763"/>
            <a:ext cx="2673350" cy="615950"/>
          </a:xfrm>
          <a:prstGeom prst="rect">
            <a:avLst/>
          </a:prstGeom>
          <a:noFill/>
          <a:ln>
            <a:noFill/>
          </a:ln>
        </p:spPr>
      </p:pic>
    </p:spTree>
    <p:extLst>
      <p:ext uri="{BB962C8B-B14F-4D97-AF65-F5344CB8AC3E}">
        <p14:creationId xmlns:p14="http://schemas.microsoft.com/office/powerpoint/2010/main" val="120541870"/>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52020"/>
            <a:ext cx="12192000" cy="6305980"/>
          </a:xfrm>
          <a:prstGeom prst="rect">
            <a:avLst/>
          </a:prstGeom>
        </p:spPr>
      </p:pic>
      <p:pic>
        <p:nvPicPr>
          <p:cNvPr id="5" name="Picture 4">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3884763" y="6242050"/>
            <a:ext cx="2673350" cy="615950"/>
          </a:xfrm>
          <a:prstGeom prst="rect">
            <a:avLst/>
          </a:prstGeom>
          <a:noFill/>
          <a:ln>
            <a:noFill/>
          </a:ln>
        </p:spPr>
      </p:pic>
    </p:spTree>
    <p:extLst>
      <p:ext uri="{BB962C8B-B14F-4D97-AF65-F5344CB8AC3E}">
        <p14:creationId xmlns:p14="http://schemas.microsoft.com/office/powerpoint/2010/main" val="1850840753"/>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3069" y="365125"/>
            <a:ext cx="11514666" cy="5260622"/>
          </a:xfrm>
          <a:prstGeom prst="rect">
            <a:avLst/>
          </a:prstGeom>
        </p:spPr>
      </p:pic>
      <p:pic>
        <p:nvPicPr>
          <p:cNvPr id="5" name="Picture 4">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123925" y="5932335"/>
            <a:ext cx="2673350" cy="615950"/>
          </a:xfrm>
          <a:prstGeom prst="rect">
            <a:avLst/>
          </a:prstGeom>
          <a:noFill/>
          <a:ln>
            <a:noFill/>
          </a:ln>
        </p:spPr>
      </p:pic>
    </p:spTree>
    <p:extLst>
      <p:ext uri="{BB962C8B-B14F-4D97-AF65-F5344CB8AC3E}">
        <p14:creationId xmlns:p14="http://schemas.microsoft.com/office/powerpoint/2010/main" val="14158710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77AD2D-FBBF-72A3-36E6-39963AFAB023}"/>
              </a:ext>
            </a:extLst>
          </p:cNvPr>
          <p:cNvSpPr>
            <a:spLocks noGrp="1"/>
          </p:cNvSpPr>
          <p:nvPr>
            <p:ph type="title"/>
          </p:nvPr>
        </p:nvSpPr>
        <p:spPr>
          <a:xfrm>
            <a:off x="1114697" y="1087483"/>
            <a:ext cx="10540637" cy="567145"/>
          </a:xfrm>
        </p:spPr>
        <p:txBody>
          <a:bodyPr>
            <a:normAutofit fontScale="90000"/>
          </a:bodyPr>
          <a:lstStyle/>
          <a:p>
            <a:r>
              <a:rPr lang="en-US" sz="1800" dirty="0" smtClean="0"/>
              <a:t>Network of Clarity Devices https</a:t>
            </a:r>
            <a:r>
              <a:rPr lang="en-US" sz="1800" dirty="0"/>
              <a:t>://openmap.clarity.io/https://openmap.clarity</a:t>
            </a:r>
            <a:r>
              <a:rPr lang="en-US" dirty="0"/>
              <a:t>.</a:t>
            </a:r>
            <a:r>
              <a:rPr lang="en-US" sz="1800" dirty="0"/>
              <a:t>io/</a:t>
            </a:r>
          </a:p>
        </p:txBody>
      </p:sp>
      <p:pic>
        <p:nvPicPr>
          <p:cNvPr id="5" name="Content Placeholder 4">
            <a:extLst>
              <a:ext uri="{FF2B5EF4-FFF2-40B4-BE49-F238E27FC236}">
                <a16:creationId xmlns:a16="http://schemas.microsoft.com/office/drawing/2014/main" xmlns="" id="{A0F29494-AA5E-FF70-C51B-0528636DB8CE}"/>
              </a:ext>
            </a:extLst>
          </p:cNvPr>
          <p:cNvPicPr>
            <a:picLocks noGrp="1" noChangeAspect="1"/>
          </p:cNvPicPr>
          <p:nvPr>
            <p:ph idx="1"/>
          </p:nvPr>
        </p:nvPicPr>
        <p:blipFill>
          <a:blip r:embed="rId2"/>
          <a:stretch>
            <a:fillRect/>
          </a:stretch>
        </p:blipFill>
        <p:spPr>
          <a:xfrm>
            <a:off x="1010194" y="1814879"/>
            <a:ext cx="10645140" cy="4642526"/>
          </a:xfrm>
        </p:spPr>
      </p:pic>
    </p:spTree>
    <p:extLst>
      <p:ext uri="{BB962C8B-B14F-4D97-AF65-F5344CB8AC3E}">
        <p14:creationId xmlns:p14="http://schemas.microsoft.com/office/powerpoint/2010/main" val="2461007070"/>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0"/>
            <a:ext cx="7223977" cy="1120877"/>
          </a:xfrm>
        </p:spPr>
        <p:txBody>
          <a:bodyPr>
            <a:normAutofit/>
          </a:bodyPr>
          <a:lstStyle/>
          <a:p>
            <a:r>
              <a:rPr lang="en-US" sz="3200" b="1" dirty="0" smtClean="0">
                <a:solidFill>
                  <a:schemeClr val="tx1"/>
                </a:solidFill>
                <a:latin typeface="Lucida Sans" panose="020B0602030504020204" pitchFamily="34" charset="0"/>
              </a:rPr>
              <a:t>Reference Grade Monitors RGMs</a:t>
            </a:r>
            <a:endParaRPr lang="en-US" sz="3200" b="1" dirty="0">
              <a:solidFill>
                <a:schemeClr val="tx1"/>
              </a:solidFill>
              <a:latin typeface="Lucida Sans" panose="020B0602030504020204" pitchFamily="34" charset="0"/>
            </a:endParaRPr>
          </a:p>
        </p:txBody>
      </p:sp>
      <p:sp>
        <p:nvSpPr>
          <p:cNvPr id="3" name="Content Placeholder 2"/>
          <p:cNvSpPr>
            <a:spLocks noGrp="1"/>
          </p:cNvSpPr>
          <p:nvPr>
            <p:ph idx="1"/>
          </p:nvPr>
        </p:nvSpPr>
        <p:spPr>
          <a:xfrm>
            <a:off x="338667" y="846667"/>
            <a:ext cx="7020777" cy="4890456"/>
          </a:xfrm>
        </p:spPr>
        <p:txBody>
          <a:bodyPr>
            <a:normAutofit fontScale="70000" lnSpcReduction="20000"/>
          </a:bodyPr>
          <a:lstStyle/>
          <a:p>
            <a:pPr algn="just"/>
            <a:r>
              <a:rPr lang="en-US" dirty="0" smtClean="0">
                <a:latin typeface="Lucida Sans" panose="020B0602030504020204" pitchFamily="34" charset="0"/>
              </a:rPr>
              <a:t>Reference </a:t>
            </a:r>
            <a:r>
              <a:rPr lang="en-US" dirty="0">
                <a:latin typeface="Lucida Sans" panose="020B0602030504020204" pitchFamily="34" charset="0"/>
              </a:rPr>
              <a:t>Grade Monitors RGMs are the nationally and </a:t>
            </a:r>
            <a:r>
              <a:rPr lang="en-US" dirty="0" smtClean="0">
                <a:latin typeface="Lucida Sans" panose="020B0602030504020204" pitchFamily="34" charset="0"/>
              </a:rPr>
              <a:t>internationally </a:t>
            </a:r>
            <a:r>
              <a:rPr lang="en-US" dirty="0">
                <a:latin typeface="Lucida Sans" panose="020B0602030504020204" pitchFamily="34" charset="0"/>
              </a:rPr>
              <a:t>accepted systems for directly and accurately measuring ambient air pollutant concentrations at specific locations over time </a:t>
            </a:r>
            <a:r>
              <a:rPr lang="en-US" dirty="0" smtClean="0">
                <a:latin typeface="Lucida Sans" panose="020B0602030504020204" pitchFamily="34" charset="0"/>
              </a:rPr>
              <a:t>intervals.</a:t>
            </a:r>
          </a:p>
          <a:p>
            <a:pPr algn="just"/>
            <a:r>
              <a:rPr lang="en-US" dirty="0" smtClean="0">
                <a:latin typeface="Lucida Sans" panose="020B0602030504020204" pitchFamily="34" charset="0"/>
              </a:rPr>
              <a:t>RGMs provide </a:t>
            </a:r>
            <a:r>
              <a:rPr lang="en-US" dirty="0">
                <a:latin typeface="Lucida Sans" panose="020B0602030504020204" pitchFamily="34" charset="0"/>
              </a:rPr>
              <a:t>highly accurate and reliable air quality data, they come with significant drawbacks compared to LCS (Low Cost Sensors). RGM have higher upfront purchase costs and ongoing operational expenses, along with greater technical requirements for their operation</a:t>
            </a:r>
            <a:r>
              <a:rPr lang="en-US" dirty="0" smtClean="0">
                <a:latin typeface="Lucida Sans" panose="020B0602030504020204" pitchFamily="34" charset="0"/>
              </a:rPr>
              <a:t>.</a:t>
            </a:r>
          </a:p>
          <a:p>
            <a:pPr algn="just"/>
            <a:r>
              <a:rPr lang="en-US" dirty="0" smtClean="0">
                <a:latin typeface="Lucida Sans" panose="020B0602030504020204" pitchFamily="34" charset="0"/>
              </a:rPr>
              <a:t> </a:t>
            </a:r>
            <a:r>
              <a:rPr lang="en-US" dirty="0">
                <a:latin typeface="Lucida Sans" panose="020B0602030504020204" pitchFamily="34" charset="0"/>
              </a:rPr>
              <a:t>They </a:t>
            </a:r>
            <a:r>
              <a:rPr lang="en-US" dirty="0" smtClean="0">
                <a:latin typeface="Lucida Sans" panose="020B0602030504020204" pitchFamily="34" charset="0"/>
              </a:rPr>
              <a:t>require </a:t>
            </a:r>
            <a:r>
              <a:rPr lang="en-US" dirty="0">
                <a:latin typeface="Lucida Sans" panose="020B0602030504020204" pitchFamily="34" charset="0"/>
              </a:rPr>
              <a:t>a secure location and physical infrastructure, including shelters to maintain optimal operational conditions, consistent power supply, and access to spare parts and consumables like calibration gases.</a:t>
            </a:r>
            <a:endParaRPr lang="en-US" dirty="0" smtClean="0">
              <a:latin typeface="Lucida Sans" panose="020B0602030504020204" pitchFamily="34" charset="0"/>
            </a:endParaRPr>
          </a:p>
          <a:p>
            <a:pPr algn="just"/>
            <a:r>
              <a:rPr lang="en-US" dirty="0" smtClean="0">
                <a:latin typeface="Lucida Sans" panose="020B0602030504020204" pitchFamily="34" charset="0"/>
              </a:rPr>
              <a:t>These </a:t>
            </a:r>
            <a:r>
              <a:rPr lang="en-US" dirty="0">
                <a:latin typeface="Lucida Sans" panose="020B0602030504020204" pitchFamily="34" charset="0"/>
              </a:rPr>
              <a:t>financial and infrastructural demands have historically limited the widespread deployment of </a:t>
            </a:r>
            <a:r>
              <a:rPr lang="en-US" dirty="0" smtClean="0">
                <a:latin typeface="Lucida Sans" panose="020B0602030504020204" pitchFamily="34" charset="0"/>
              </a:rPr>
              <a:t>RGM. </a:t>
            </a:r>
            <a:r>
              <a:rPr lang="en-US" dirty="0">
                <a:latin typeface="Lucida Sans" panose="020B0602030504020204" pitchFamily="34" charset="0"/>
              </a:rPr>
              <a:t>Reference air quality stations are often limited in number due to their high cost and complex setup. </a:t>
            </a:r>
          </a:p>
          <a:p>
            <a:pPr algn="just"/>
            <a:endParaRPr lang="en-US" dirty="0">
              <a:latin typeface="Lucida Sans" panose="020B0602030504020204" pitchFamily="34" charset="0"/>
            </a:endParaRPr>
          </a:p>
        </p:txBody>
      </p:sp>
      <p:sp>
        <p:nvSpPr>
          <p:cNvPr id="5" name="TextBox 4"/>
          <p:cNvSpPr txBox="1"/>
          <p:nvPr/>
        </p:nvSpPr>
        <p:spPr>
          <a:xfrm>
            <a:off x="8613422" y="2506133"/>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928" y="846666"/>
            <a:ext cx="4380271" cy="4677056"/>
          </a:xfrm>
          <a:prstGeom prst="rect">
            <a:avLst/>
          </a:prstGeom>
        </p:spPr>
      </p:pic>
      <p:pic>
        <p:nvPicPr>
          <p:cNvPr id="7" name="Picture 6">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0" y="5932336"/>
            <a:ext cx="2673350" cy="615950"/>
          </a:xfrm>
          <a:prstGeom prst="rect">
            <a:avLst/>
          </a:prstGeom>
          <a:noFill/>
          <a:ln>
            <a:noFill/>
          </a:ln>
        </p:spPr>
      </p:pic>
    </p:spTree>
    <p:extLst>
      <p:ext uri="{BB962C8B-B14F-4D97-AF65-F5344CB8AC3E}">
        <p14:creationId xmlns:p14="http://schemas.microsoft.com/office/powerpoint/2010/main" val="2816473162"/>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SOKOTO STATION</a:t>
            </a:r>
            <a:endParaRPr lang="en-US" dirty="0"/>
          </a:p>
        </p:txBody>
      </p:sp>
      <p:pic>
        <p:nvPicPr>
          <p:cNvPr id="4" name="Content Placeholder 3" descr="C:\Users\pc\Downloads\WhatsApp Image 2024-03-06 at 12.51.33.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713514" cy="4351338"/>
          </a:xfrm>
          <a:prstGeom prst="rect">
            <a:avLst/>
          </a:prstGeom>
          <a:noFill/>
          <a:ln>
            <a:noFill/>
          </a:ln>
        </p:spPr>
      </p:pic>
      <p:pic>
        <p:nvPicPr>
          <p:cNvPr id="5" name="Picture 4" descr="C:\Users\pc\Downloads\WhatsApp Image 2024-03-06 at 12.53.20.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1714" y="365125"/>
            <a:ext cx="3661955" cy="2985135"/>
          </a:xfrm>
          <a:prstGeom prst="rect">
            <a:avLst/>
          </a:prstGeom>
          <a:noFill/>
          <a:ln>
            <a:noFill/>
          </a:ln>
        </p:spPr>
      </p:pic>
      <p:pic>
        <p:nvPicPr>
          <p:cNvPr id="6" name="Picture 5" descr="C:\Users\pc\Downloads\WhatsApp Image 2024-03-06 at 12.52.58.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714" y="3350260"/>
            <a:ext cx="3162300" cy="2691766"/>
          </a:xfrm>
          <a:prstGeom prst="rect">
            <a:avLst/>
          </a:prstGeom>
          <a:noFill/>
          <a:ln>
            <a:noFill/>
          </a:ln>
        </p:spPr>
      </p:pic>
      <p:pic>
        <p:nvPicPr>
          <p:cNvPr id="7" name="Picture 6" descr="C:\Users\pc\Downloads\WhatsApp Image 2024-03-06 at 12.55.04.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3448" y="3350260"/>
            <a:ext cx="3083560" cy="2691766"/>
          </a:xfrm>
          <a:prstGeom prst="rect">
            <a:avLst/>
          </a:prstGeom>
          <a:noFill/>
          <a:ln>
            <a:noFill/>
          </a:ln>
        </p:spPr>
      </p:pic>
      <p:pic>
        <p:nvPicPr>
          <p:cNvPr id="8" name="Picture 7" descr="C:\Users\pc\Downloads\WhatsApp Image 2024-03-06 at 12.52.17.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3103" y="365124"/>
            <a:ext cx="2583905" cy="2985135"/>
          </a:xfrm>
          <a:prstGeom prst="rect">
            <a:avLst/>
          </a:prstGeom>
          <a:noFill/>
          <a:ln>
            <a:noFill/>
          </a:ln>
        </p:spPr>
      </p:pic>
      <p:pic>
        <p:nvPicPr>
          <p:cNvPr id="9" name="Picture 8">
            <a:extLst>
              <a:ext uri="{FF2B5EF4-FFF2-40B4-BE49-F238E27FC236}">
                <a16:creationId xmlns:a16="http://schemas.microsoft.com/office/drawing/2014/main" xmlns="" id="{591E4D6B-3B1E-40AE-ABA4-D1BED8F14F3C}"/>
              </a:ext>
            </a:extLst>
          </p:cNvPr>
          <p:cNvPicPr>
            <a:picLocks noChangeAspect="1"/>
          </p:cNvPicPr>
          <p:nvPr/>
        </p:nvPicPr>
        <p:blipFill>
          <a:blip r:embed="rId7" cstate="print">
            <a:extLst>
              <a:ext uri="{28A0092B-C50C-407E-A947-70E740481C1C}">
                <a14:useLocalDpi xmlns:a14="http://schemas.microsoft.com/office/drawing/2010/main" val="0"/>
              </a:ext>
            </a:extLst>
          </a:blip>
          <a:srcRect l="80528" t="5450" r="6323" b="85829"/>
          <a:stretch>
            <a:fillRect/>
          </a:stretch>
        </p:blipFill>
        <p:spPr bwMode="auto">
          <a:xfrm>
            <a:off x="20686" y="6124065"/>
            <a:ext cx="2673350" cy="615950"/>
          </a:xfrm>
          <a:prstGeom prst="rect">
            <a:avLst/>
          </a:prstGeom>
          <a:noFill/>
          <a:ln>
            <a:noFill/>
          </a:ln>
        </p:spPr>
      </p:pic>
    </p:spTree>
    <p:extLst>
      <p:ext uri="{BB962C8B-B14F-4D97-AF65-F5344CB8AC3E}">
        <p14:creationId xmlns:p14="http://schemas.microsoft.com/office/powerpoint/2010/main" val="3701546594"/>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365127"/>
            <a:ext cx="10468897" cy="903236"/>
          </a:xfrm>
        </p:spPr>
        <p:txBody>
          <a:bodyPr/>
          <a:lstStyle/>
          <a:p>
            <a:r>
              <a:rPr lang="en-US" dirty="0">
                <a:latin typeface="Lucida Sans" panose="020B0602030504020204" pitchFamily="34" charset="0"/>
              </a:rPr>
              <a:t>AIR QUALITY </a:t>
            </a:r>
            <a:r>
              <a:rPr lang="en-US" dirty="0" smtClean="0">
                <a:latin typeface="Lucida Sans" panose="020B0602030504020204" pitchFamily="34" charset="0"/>
              </a:rPr>
              <a:t>FORECASTING</a:t>
            </a:r>
            <a:endParaRPr lang="en-US" dirty="0"/>
          </a:p>
        </p:txBody>
      </p:sp>
      <p:sp>
        <p:nvSpPr>
          <p:cNvPr id="3" name="Content Placeholder 2"/>
          <p:cNvSpPr>
            <a:spLocks noGrp="1"/>
          </p:cNvSpPr>
          <p:nvPr>
            <p:ph idx="1"/>
          </p:nvPr>
        </p:nvSpPr>
        <p:spPr>
          <a:xfrm>
            <a:off x="648929" y="1268363"/>
            <a:ext cx="10855683" cy="5464946"/>
          </a:xfrm>
        </p:spPr>
        <p:txBody>
          <a:bodyPr>
            <a:noAutofit/>
          </a:bodyPr>
          <a:lstStyle/>
          <a:p>
            <a:pPr marL="0" indent="0">
              <a:buNone/>
            </a:pPr>
            <a:r>
              <a:rPr lang="en-US" sz="2400" dirty="0" smtClean="0"/>
              <a:t> </a:t>
            </a:r>
            <a:r>
              <a:rPr lang="en-US" sz="2400" dirty="0">
                <a:solidFill>
                  <a:srgbClr val="000000"/>
                </a:solidFill>
                <a:latin typeface="Lucida Sans" panose="020B0602030504020204" pitchFamily="34" charset="0"/>
                <a:cs typeface="Times New Roman" panose="02020603050405020304" pitchFamily="18" charset="0"/>
              </a:rPr>
              <a:t>According to World Meteorological Organization (WMO) National Weather and Hydrological Services (NWHS) well suited to carry out operational CW-AQ forecasting</a:t>
            </a:r>
            <a:r>
              <a:rPr lang="en-US" sz="2400" dirty="0" smtClean="0">
                <a:solidFill>
                  <a:srgbClr val="000000"/>
                </a:solidFill>
                <a:latin typeface="Lucida Sans" panose="020B0602030504020204" pitchFamily="34" charset="0"/>
                <a:cs typeface="Times New Roman" panose="02020603050405020304" pitchFamily="18" charset="0"/>
              </a:rPr>
              <a:t>.</a:t>
            </a:r>
          </a:p>
          <a:p>
            <a:pPr marL="0" indent="0">
              <a:buNone/>
            </a:pPr>
            <a:r>
              <a:rPr lang="en-US" sz="2400" dirty="0">
                <a:latin typeface="Lucida Sans" panose="020B0602030504020204" pitchFamily="34" charset="0"/>
              </a:rPr>
              <a:t>Forecasting methods and tools</a:t>
            </a:r>
            <a:endParaRPr lang="en-US" sz="2400" dirty="0">
              <a:solidFill>
                <a:srgbClr val="000000"/>
              </a:solidFill>
              <a:latin typeface="Lucida Sans" panose="020B0602030504020204" pitchFamily="34" charset="0"/>
              <a:cs typeface="Times New Roman" panose="02020603050405020304" pitchFamily="18" charset="0"/>
            </a:endParaRPr>
          </a:p>
          <a:p>
            <a:r>
              <a:rPr lang="en-US" sz="2400" dirty="0" smtClean="0">
                <a:latin typeface="Lucida Sans" panose="020B0602030504020204" pitchFamily="34" charset="0"/>
              </a:rPr>
              <a:t>Air </a:t>
            </a:r>
            <a:r>
              <a:rPr lang="en-US" sz="2400" dirty="0">
                <a:latin typeface="Lucida Sans" panose="020B0602030504020204" pitchFamily="34" charset="0"/>
              </a:rPr>
              <a:t>quality monitoring data, Observed data</a:t>
            </a:r>
          </a:p>
          <a:p>
            <a:r>
              <a:rPr lang="en-US" sz="2400" dirty="0" smtClean="0">
                <a:latin typeface="Lucida Sans" panose="020B0602030504020204" pitchFamily="34" charset="0"/>
              </a:rPr>
              <a:t>W</a:t>
            </a:r>
            <a:r>
              <a:rPr lang="en-US" sz="2400" dirty="0" smtClean="0">
                <a:latin typeface="Lucida Sans" panose="020B0602030504020204" pitchFamily="34" charset="0"/>
              </a:rPr>
              <a:t>eather </a:t>
            </a:r>
            <a:r>
              <a:rPr lang="en-US" sz="2400" dirty="0">
                <a:latin typeface="Lucida Sans" panose="020B0602030504020204" pitchFamily="34" charset="0"/>
              </a:rPr>
              <a:t>forecast models, </a:t>
            </a:r>
            <a:endParaRPr lang="en-US" sz="2400" dirty="0" smtClean="0">
              <a:latin typeface="Lucida Sans" panose="020B0602030504020204" pitchFamily="34" charset="0"/>
            </a:endParaRPr>
          </a:p>
          <a:p>
            <a:r>
              <a:rPr lang="en-US" sz="2400" dirty="0">
                <a:latin typeface="Lucida Sans" panose="020B0602030504020204" pitchFamily="34" charset="0"/>
              </a:rPr>
              <a:t>S</a:t>
            </a:r>
            <a:r>
              <a:rPr lang="en-US" sz="2400" dirty="0" smtClean="0">
                <a:latin typeface="Lucida Sans" panose="020B0602030504020204" pitchFamily="34" charset="0"/>
              </a:rPr>
              <a:t>atellite </a:t>
            </a:r>
            <a:r>
              <a:rPr lang="en-US" sz="2400" dirty="0">
                <a:latin typeface="Lucida Sans" panose="020B0602030504020204" pitchFamily="34" charset="0"/>
              </a:rPr>
              <a:t>images, </a:t>
            </a:r>
            <a:endParaRPr lang="en-US" sz="2400" dirty="0" smtClean="0">
              <a:latin typeface="Lucida Sans" panose="020B0602030504020204" pitchFamily="34" charset="0"/>
            </a:endParaRPr>
          </a:p>
          <a:p>
            <a:r>
              <a:rPr lang="en-US" sz="2400" dirty="0" smtClean="0">
                <a:latin typeface="Lucida Sans" panose="020B0602030504020204" pitchFamily="34" charset="0"/>
              </a:rPr>
              <a:t>computer </a:t>
            </a:r>
            <a:r>
              <a:rPr lang="en-US" sz="2400" dirty="0" smtClean="0">
                <a:latin typeface="Lucida Sans" panose="020B0602030504020204" pitchFamily="34" charset="0"/>
              </a:rPr>
              <a:t>models/</a:t>
            </a:r>
            <a:r>
              <a:rPr lang="en-US" sz="2400" dirty="0">
                <a:latin typeface="Lucida Sans" panose="020B0602030504020204" pitchFamily="34" charset="0"/>
              </a:rPr>
              <a:t>Mathematical </a:t>
            </a:r>
            <a:r>
              <a:rPr lang="en-US" sz="2400" dirty="0" smtClean="0">
                <a:latin typeface="Lucida Sans" panose="020B0602030504020204" pitchFamily="34" charset="0"/>
              </a:rPr>
              <a:t>Models </a:t>
            </a:r>
            <a:r>
              <a:rPr lang="en-US" sz="2400" dirty="0">
                <a:latin typeface="Lucida Sans" panose="020B0602030504020204" pitchFamily="34" charset="0"/>
              </a:rPr>
              <a:t>that estimate how pollution travels on the air. </a:t>
            </a:r>
            <a:endParaRPr lang="en-US" sz="2400" dirty="0" smtClean="0">
              <a:latin typeface="Lucida Sans" panose="020B0602030504020204" pitchFamily="34" charset="0"/>
            </a:endParaRPr>
          </a:p>
          <a:p>
            <a:r>
              <a:rPr lang="en-US" sz="2400" dirty="0" smtClean="0">
                <a:latin typeface="Lucida Sans" panose="020B0602030504020204" pitchFamily="34" charset="0"/>
              </a:rPr>
              <a:t>Forecasters also consider knowledge </a:t>
            </a:r>
            <a:r>
              <a:rPr lang="en-US" sz="2400" dirty="0">
                <a:latin typeface="Lucida Sans" panose="020B0602030504020204" pitchFamily="34" charset="0"/>
              </a:rPr>
              <a:t>of how pollution behaves in certain communities to issue the air quality </a:t>
            </a:r>
            <a:r>
              <a:rPr lang="en-US" sz="2400" dirty="0" smtClean="0">
                <a:latin typeface="Lucida Sans" panose="020B0602030504020204" pitchFamily="34" charset="0"/>
              </a:rPr>
              <a:t>forecast. </a:t>
            </a:r>
          </a:p>
          <a:p>
            <a:r>
              <a:rPr lang="en-US" sz="2400" dirty="0" smtClean="0">
                <a:latin typeface="Lucida Sans" panose="020B0602030504020204" pitchFamily="34" charset="0"/>
              </a:rPr>
              <a:t>Prediction should correlate with data from monitoring stations or satellite data where stations are not readily available.</a:t>
            </a:r>
          </a:p>
          <a:p>
            <a:endParaRPr lang="en-US" sz="2400" dirty="0"/>
          </a:p>
        </p:txBody>
      </p:sp>
    </p:spTree>
    <p:extLst>
      <p:ext uri="{BB962C8B-B14F-4D97-AF65-F5344CB8AC3E}">
        <p14:creationId xmlns:p14="http://schemas.microsoft.com/office/powerpoint/2010/main" val="4045018904"/>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5C5BC-0D10-41C2-A40D-6958BDFC8009}"/>
              </a:ext>
            </a:extLst>
          </p:cNvPr>
          <p:cNvSpPr>
            <a:spLocks noGrp="1"/>
          </p:cNvSpPr>
          <p:nvPr>
            <p:ph type="title"/>
          </p:nvPr>
        </p:nvSpPr>
        <p:spPr>
          <a:xfrm>
            <a:off x="435428" y="651478"/>
            <a:ext cx="10515600" cy="1325563"/>
          </a:xfrm>
        </p:spPr>
        <p:txBody>
          <a:bodyPr>
            <a:normAutofit fontScale="90000"/>
          </a:bodyPr>
          <a:lstStyle/>
          <a:p>
            <a:r>
              <a:rPr lang="en-US" dirty="0"/>
              <a:t/>
            </a:r>
            <a:br>
              <a:rPr lang="en-US" dirty="0"/>
            </a:br>
            <a:r>
              <a:rPr lang="en-US" dirty="0"/>
              <a:t/>
            </a:r>
            <a:br>
              <a:rPr lang="en-US" dirty="0"/>
            </a:br>
            <a:r>
              <a:rPr lang="en-US" dirty="0">
                <a:latin typeface="Lucida Sans" panose="020B0602030504020204" pitchFamily="34" charset="0"/>
              </a:rPr>
              <a:t>Air Quality Forecasting</a:t>
            </a:r>
            <a:br>
              <a:rPr lang="en-US" dirty="0">
                <a:latin typeface="Lucida Sans" panose="020B0602030504020204" pitchFamily="34" charset="0"/>
              </a:rPr>
            </a:br>
            <a:r>
              <a:rPr lang="en-US" dirty="0" smtClean="0">
                <a:latin typeface="Lucida Sans" panose="020B0602030504020204" pitchFamily="34" charset="0"/>
              </a:rPr>
              <a:t>(</a:t>
            </a:r>
            <a:r>
              <a:rPr lang="en-US" dirty="0">
                <a:latin typeface="Lucida Sans" panose="020B0602030504020204" pitchFamily="34" charset="0"/>
              </a:rPr>
              <a:t>AQF) </a:t>
            </a:r>
            <a:r>
              <a:rPr lang="en-US" dirty="0" smtClean="0">
                <a:latin typeface="Lucida Sans" panose="020B0602030504020204" pitchFamily="34" charset="0"/>
              </a:rPr>
              <a:t>Tools</a:t>
            </a:r>
            <a:br>
              <a:rPr lang="en-US" dirty="0" smtClean="0">
                <a:latin typeface="Lucida Sans" panose="020B0602030504020204" pitchFamily="34" charset="0"/>
              </a:rPr>
            </a:br>
            <a:r>
              <a:rPr lang="en-US" dirty="0"/>
              <a:t/>
            </a:r>
            <a:br>
              <a:rPr lang="en-US" dirty="0"/>
            </a:br>
            <a:endParaRPr lang="en-US" sz="1800" dirty="0">
              <a:latin typeface="Lucida Sans" panose="020B0602030504020204" pitchFamily="34" charset="0"/>
            </a:endParaRPr>
          </a:p>
        </p:txBody>
      </p:sp>
      <p:pic>
        <p:nvPicPr>
          <p:cNvPr id="4" name="Content Placeholder 3"/>
          <p:cNvPicPr>
            <a:picLocks noGrp="1" noChangeAspect="1"/>
          </p:cNvPicPr>
          <p:nvPr>
            <p:ph idx="1"/>
          </p:nvPr>
        </p:nvPicPr>
        <p:blipFill>
          <a:blip r:embed="rId2"/>
          <a:stretch>
            <a:fillRect/>
          </a:stretch>
        </p:blipFill>
        <p:spPr>
          <a:xfrm>
            <a:off x="5918971" y="486953"/>
            <a:ext cx="5672138" cy="2605825"/>
          </a:xfrm>
          <a:prstGeom prst="rect">
            <a:avLst/>
          </a:prstGeom>
        </p:spPr>
      </p:pic>
      <p:pic>
        <p:nvPicPr>
          <p:cNvPr id="5" name="Picture 4"/>
          <p:cNvPicPr>
            <a:picLocks noChangeAspect="1"/>
          </p:cNvPicPr>
          <p:nvPr/>
        </p:nvPicPr>
        <p:blipFill>
          <a:blip r:embed="rId3"/>
          <a:stretch>
            <a:fillRect/>
          </a:stretch>
        </p:blipFill>
        <p:spPr>
          <a:xfrm>
            <a:off x="435428" y="3092778"/>
            <a:ext cx="7665999" cy="3702329"/>
          </a:xfrm>
          <a:prstGeom prst="rect">
            <a:avLst/>
          </a:prstGeom>
        </p:spPr>
      </p:pic>
      <p:sp>
        <p:nvSpPr>
          <p:cNvPr id="7" name="Rectangle 6"/>
          <p:cNvSpPr/>
          <p:nvPr/>
        </p:nvSpPr>
        <p:spPr>
          <a:xfrm>
            <a:off x="8031758" y="4415244"/>
            <a:ext cx="3298093" cy="1754326"/>
          </a:xfrm>
          <a:prstGeom prst="rect">
            <a:avLst/>
          </a:prstGeom>
        </p:spPr>
        <p:txBody>
          <a:bodyPr wrap="square">
            <a:spAutoFit/>
          </a:bodyPr>
          <a:lstStyle/>
          <a:p>
            <a:r>
              <a:rPr lang="en-US" b="1" dirty="0">
                <a:latin typeface="Lucida Sans" panose="020B0602030504020204" pitchFamily="34" charset="0"/>
              </a:rPr>
              <a:t>The Caribbean Institute for Meteorology</a:t>
            </a:r>
          </a:p>
          <a:p>
            <a:r>
              <a:rPr lang="en-US" b="1" dirty="0" smtClean="0">
                <a:latin typeface="Lucida Sans" panose="020B0602030504020204" pitchFamily="34" charset="0"/>
              </a:rPr>
              <a:t>and Hydrology </a:t>
            </a:r>
            <a:r>
              <a:rPr lang="en-US" dirty="0">
                <a:latin typeface="Lucida Sans" panose="020B0602030504020204" pitchFamily="34" charset="0"/>
              </a:rPr>
              <a:t>https://dafc.cimh.edu.bb/pm25-prediction/</a:t>
            </a:r>
          </a:p>
          <a:p>
            <a:endParaRPr lang="en-US" b="1" dirty="0">
              <a:latin typeface="Lucida Sans" panose="020B0602030504020204" pitchFamily="34" charset="0"/>
            </a:endParaRPr>
          </a:p>
        </p:txBody>
      </p:sp>
    </p:spTree>
    <p:extLst>
      <p:ext uri="{BB962C8B-B14F-4D97-AF65-F5344CB8AC3E}">
        <p14:creationId xmlns:p14="http://schemas.microsoft.com/office/powerpoint/2010/main" val="730056078"/>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200709" cy="6278880"/>
          </a:xfrm>
          <a:prstGeom prst="rect">
            <a:avLst/>
          </a:prstGeom>
        </p:spPr>
      </p:pic>
    </p:spTree>
    <p:extLst>
      <p:ext uri="{BB962C8B-B14F-4D97-AF65-F5344CB8AC3E}">
        <p14:creationId xmlns:p14="http://schemas.microsoft.com/office/powerpoint/2010/main" val="381129592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953B93-2381-458A-A8F7-61A22675AAAB}"/>
              </a:ext>
            </a:extLst>
          </p:cNvPr>
          <p:cNvSpPr>
            <a:spLocks noGrp="1"/>
          </p:cNvSpPr>
          <p:nvPr>
            <p:ph type="title"/>
          </p:nvPr>
        </p:nvSpPr>
        <p:spPr>
          <a:xfrm>
            <a:off x="677334" y="161366"/>
            <a:ext cx="8457701" cy="719168"/>
          </a:xfrm>
        </p:spPr>
        <p:txBody>
          <a:bodyPr>
            <a:normAutofit fontScale="90000"/>
          </a:bodyPr>
          <a:lstStyle/>
          <a:p>
            <a:r>
              <a:rPr lang="en-US" dirty="0" smtClean="0"/>
              <a:t>Tracking Dust using Satellite Imageries</a:t>
            </a:r>
            <a:endParaRPr lang="en-US" dirty="0"/>
          </a:p>
        </p:txBody>
      </p:sp>
      <p:pic>
        <p:nvPicPr>
          <p:cNvPr id="5" name="Content Placeholder 4">
            <a:extLst>
              <a:ext uri="{FF2B5EF4-FFF2-40B4-BE49-F238E27FC236}">
                <a16:creationId xmlns="" xmlns:a16="http://schemas.microsoft.com/office/drawing/2014/main" id="{5E24F2CD-03CF-4DE2-BFDC-1606F59195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456" y="880534"/>
            <a:ext cx="5714715" cy="5231870"/>
          </a:xfrm>
        </p:spPr>
      </p:pic>
      <p:pic>
        <p:nvPicPr>
          <p:cNvPr id="4" name="Picture 3">
            <a:extLst>
              <a:ext uri="{FF2B5EF4-FFF2-40B4-BE49-F238E27FC236}">
                <a16:creationId xmlns="" xmlns:a16="http://schemas.microsoft.com/office/drawing/2014/main" id="{2027B9E1-CD04-4762-ADE4-301A36536F0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37" y="880533"/>
            <a:ext cx="5811128" cy="5053735"/>
          </a:xfrm>
          <a:prstGeom prst="rect">
            <a:avLst/>
          </a:prstGeom>
          <a:noFill/>
          <a:ln>
            <a:noFill/>
          </a:ln>
        </p:spPr>
      </p:pic>
    </p:spTree>
    <p:extLst>
      <p:ext uri="{BB962C8B-B14F-4D97-AF65-F5344CB8AC3E}">
        <p14:creationId xmlns:p14="http://schemas.microsoft.com/office/powerpoint/2010/main" val="2254334735"/>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1C384-452B-4738-B577-938E23FBA66D}"/>
              </a:ext>
            </a:extLst>
          </p:cNvPr>
          <p:cNvSpPr>
            <a:spLocks noGrp="1"/>
          </p:cNvSpPr>
          <p:nvPr>
            <p:ph type="title"/>
          </p:nvPr>
        </p:nvSpPr>
        <p:spPr>
          <a:xfrm>
            <a:off x="752168" y="140408"/>
            <a:ext cx="11139795" cy="1424259"/>
          </a:xfrm>
        </p:spPr>
        <p:txBody>
          <a:bodyPr>
            <a:normAutofit fontScale="90000"/>
          </a:bodyPr>
          <a:lstStyle/>
          <a:p>
            <a:r>
              <a:rPr lang="en-US" sz="2200" dirty="0" smtClean="0"/>
              <a:t/>
            </a:r>
            <a:br>
              <a:rPr lang="en-US" sz="2200" dirty="0" smtClean="0"/>
            </a:br>
            <a:r>
              <a:rPr lang="en-US" sz="3600" dirty="0">
                <a:latin typeface="Lucida Sans" panose="020B0602030504020204" pitchFamily="34" charset="0"/>
              </a:rPr>
              <a:t>S</a:t>
            </a:r>
            <a:r>
              <a:rPr lang="en-US" sz="3600" dirty="0" smtClean="0">
                <a:latin typeface="Lucida Sans" panose="020B0602030504020204" pitchFamily="34" charset="0"/>
              </a:rPr>
              <a:t>ources </a:t>
            </a:r>
            <a:r>
              <a:rPr lang="en-US" sz="3600" dirty="0">
                <a:latin typeface="Lucida Sans" panose="020B0602030504020204" pitchFamily="34" charset="0"/>
              </a:rPr>
              <a:t>of pollution in </a:t>
            </a:r>
            <a:r>
              <a:rPr lang="en-US" sz="3600" dirty="0" smtClean="0">
                <a:latin typeface="Lucida Sans" panose="020B0602030504020204" pitchFamily="34" charset="0"/>
              </a:rPr>
              <a:t>Nigeria</a:t>
            </a:r>
            <a:br>
              <a:rPr lang="en-US" sz="3600" dirty="0" smtClean="0">
                <a:latin typeface="Lucida Sans" panose="020B0602030504020204" pitchFamily="34" charset="0"/>
              </a:rPr>
            </a:br>
            <a:r>
              <a:rPr lang="en-US" sz="2200" dirty="0" smtClean="0">
                <a:latin typeface="Lucida Sans" panose="020B0602030504020204" pitchFamily="34" charset="0"/>
              </a:rPr>
              <a:t>Ranked </a:t>
            </a:r>
            <a:r>
              <a:rPr lang="en-US" sz="2200" dirty="0">
                <a:latin typeface="Lucida Sans" panose="020B0602030504020204" pitchFamily="34" charset="0"/>
              </a:rPr>
              <a:t>the 3rd most polluted country in Africa by the 2021 </a:t>
            </a:r>
            <a:r>
              <a:rPr lang="en-US" sz="2200" dirty="0" smtClean="0">
                <a:latin typeface="Lucida Sans" panose="020B0602030504020204" pitchFamily="34" charset="0"/>
              </a:rPr>
              <a:t>World </a:t>
            </a:r>
            <a:r>
              <a:rPr lang="en-US" sz="2200" dirty="0">
                <a:latin typeface="Lucida Sans" panose="020B0602030504020204" pitchFamily="34" charset="0"/>
              </a:rPr>
              <a:t>air quality </a:t>
            </a:r>
            <a:r>
              <a:rPr lang="en-US" sz="2200" dirty="0" smtClean="0">
                <a:latin typeface="Lucida Sans" panose="020B0602030504020204" pitchFamily="34" charset="0"/>
              </a:rPr>
              <a:t>report</a:t>
            </a:r>
            <a:br>
              <a:rPr lang="en-US" sz="2200" dirty="0" smtClean="0">
                <a:latin typeface="Lucida Sans" panose="020B0602030504020204" pitchFamily="34" charset="0"/>
              </a:rPr>
            </a:br>
            <a:r>
              <a:rPr lang="en-US" sz="2400" dirty="0" smtClean="0">
                <a:latin typeface="Lucida Sans" panose="020B0602030504020204" pitchFamily="34" charset="0"/>
              </a:rPr>
              <a:t>Particulate </a:t>
            </a:r>
            <a:r>
              <a:rPr lang="en-US" sz="2400" dirty="0">
                <a:latin typeface="Lucida Sans" panose="020B0602030504020204" pitchFamily="34" charset="0"/>
              </a:rPr>
              <a:t>matter constitutes the major atmospheric pollution </a:t>
            </a:r>
            <a:r>
              <a:rPr lang="en-US" sz="2400" dirty="0" smtClean="0">
                <a:latin typeface="Lucida Sans" panose="020B0602030504020204" pitchFamily="34" charset="0"/>
              </a:rPr>
              <a:t>problem in Nigeria			</a:t>
            </a:r>
            <a:endParaRPr lang="en-US" sz="2200" dirty="0">
              <a:latin typeface="Lucida Sans" panose="020B0602030504020204" pitchFamily="34" charset="0"/>
            </a:endParaRPr>
          </a:p>
        </p:txBody>
      </p:sp>
      <p:pic>
        <p:nvPicPr>
          <p:cNvPr id="4" name="Content Placeholder 3">
            <a:extLst>
              <a:ext uri="{FF2B5EF4-FFF2-40B4-BE49-F238E27FC236}">
                <a16:creationId xmlns:a16="http://schemas.microsoft.com/office/drawing/2014/main" xmlns="" id="{2A9E24DD-F723-49B5-BF13-C52266CD6CC5}"/>
              </a:ext>
            </a:extLst>
          </p:cNvPr>
          <p:cNvPicPr>
            <a:picLocks noGrp="1" noChangeAspect="1"/>
          </p:cNvPicPr>
          <p:nvPr>
            <p:ph idx="1"/>
          </p:nvPr>
        </p:nvPicPr>
        <p:blipFill rotWithShape="1">
          <a:blip r:embed="rId2"/>
          <a:srcRect l="11659" t="21030" r="51870" b="11604"/>
          <a:stretch/>
        </p:blipFill>
        <p:spPr bwMode="auto">
          <a:xfrm>
            <a:off x="0" y="1663906"/>
            <a:ext cx="5075782" cy="431331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148948E8-5770-4EAD-AC67-CCD85C1AA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96" y="1564667"/>
            <a:ext cx="3621882" cy="4136376"/>
          </a:xfrm>
          <a:prstGeom prst="rect">
            <a:avLst/>
          </a:prstGeom>
        </p:spPr>
      </p:pic>
      <p:sp>
        <p:nvSpPr>
          <p:cNvPr id="7" name="TextBox 6">
            <a:extLst>
              <a:ext uri="{FF2B5EF4-FFF2-40B4-BE49-F238E27FC236}">
                <a16:creationId xmlns:a16="http://schemas.microsoft.com/office/drawing/2014/main" xmlns="" id="{A2580800-0C9D-4747-9BE6-B7D5C6048F7E}"/>
              </a:ext>
            </a:extLst>
          </p:cNvPr>
          <p:cNvSpPr txBox="1"/>
          <p:nvPr/>
        </p:nvSpPr>
        <p:spPr>
          <a:xfrm>
            <a:off x="5294103" y="5517262"/>
            <a:ext cx="3533475" cy="1200329"/>
          </a:xfrm>
          <a:prstGeom prst="rect">
            <a:avLst/>
          </a:prstGeom>
          <a:noFill/>
        </p:spPr>
        <p:txBody>
          <a:bodyPr wrap="square" rtlCol="0">
            <a:spAutoFit/>
          </a:bodyPr>
          <a:lstStyle/>
          <a:p>
            <a:endParaRPr lang="en-US" dirty="0" smtClean="0"/>
          </a:p>
          <a:p>
            <a:r>
              <a:rPr lang="en-US" dirty="0" smtClean="0">
                <a:latin typeface="Lucida Sans" panose="020B0602030504020204" pitchFamily="34" charset="0"/>
              </a:rPr>
              <a:t>Continuous </a:t>
            </a:r>
            <a:r>
              <a:rPr lang="en-US" dirty="0">
                <a:latin typeface="Lucida Sans" panose="020B0602030504020204" pitchFamily="34" charset="0"/>
              </a:rPr>
              <a:t>gas flaring in the Niger Delta (</a:t>
            </a:r>
            <a:r>
              <a:rPr lang="en-US" dirty="0" err="1">
                <a:latin typeface="Lucida Sans" panose="020B0602030504020204" pitchFamily="34" charset="0"/>
              </a:rPr>
              <a:t>Oluwasoye</a:t>
            </a:r>
            <a:r>
              <a:rPr lang="en-US" dirty="0">
                <a:latin typeface="Lucida Sans" panose="020B0602030504020204" pitchFamily="34" charset="0"/>
              </a:rPr>
              <a:t> 2016)</a:t>
            </a:r>
          </a:p>
          <a:p>
            <a:endParaRPr lang="en-US" dirty="0">
              <a:latin typeface="Lucida Sans" panose="020B0602030504020204" pitchFamily="34" charset="0"/>
            </a:endParaRPr>
          </a:p>
        </p:txBody>
      </p:sp>
      <p:sp>
        <p:nvSpPr>
          <p:cNvPr id="10" name="TextBox 9">
            <a:extLst>
              <a:ext uri="{FF2B5EF4-FFF2-40B4-BE49-F238E27FC236}">
                <a16:creationId xmlns:a16="http://schemas.microsoft.com/office/drawing/2014/main" xmlns="" id="{21096934-44FE-4BD1-9859-00A53B8A31F3}"/>
              </a:ext>
            </a:extLst>
          </p:cNvPr>
          <p:cNvSpPr txBox="1"/>
          <p:nvPr/>
        </p:nvSpPr>
        <p:spPr>
          <a:xfrm>
            <a:off x="237744" y="5460683"/>
            <a:ext cx="4951456" cy="1754326"/>
          </a:xfrm>
          <a:prstGeom prst="rect">
            <a:avLst/>
          </a:prstGeom>
          <a:noFill/>
        </p:spPr>
        <p:txBody>
          <a:bodyPr wrap="square" rtlCol="0">
            <a:spAutoFit/>
          </a:bodyPr>
          <a:lstStyle/>
          <a:p>
            <a:endParaRPr lang="en-US" sz="1800" b="0" i="0" dirty="0" smtClean="0">
              <a:solidFill>
                <a:srgbClr val="000000"/>
              </a:solidFill>
              <a:effectLst/>
              <a:latin typeface="STIX-Regular"/>
            </a:endParaRPr>
          </a:p>
          <a:p>
            <a:endParaRPr lang="en-US" dirty="0" smtClean="0">
              <a:solidFill>
                <a:srgbClr val="000000"/>
              </a:solidFill>
              <a:latin typeface="STIX-Regular"/>
            </a:endParaRPr>
          </a:p>
          <a:p>
            <a:r>
              <a:rPr lang="en-US" dirty="0" smtClean="0">
                <a:solidFill>
                  <a:srgbClr val="000000"/>
                </a:solidFill>
                <a:latin typeface="Lucida Sans" panose="020B0602030504020204" pitchFamily="34" charset="0"/>
              </a:rPr>
              <a:t>H</a:t>
            </a:r>
            <a:r>
              <a:rPr lang="en-US" sz="1800" b="0" i="0" dirty="0" smtClean="0">
                <a:solidFill>
                  <a:srgbClr val="000000"/>
                </a:solidFill>
                <a:effectLst/>
                <a:latin typeface="Lucida Sans" panose="020B0602030504020204" pitchFamily="34" charset="0"/>
              </a:rPr>
              <a:t>orizontal </a:t>
            </a:r>
            <a:r>
              <a:rPr lang="en-US" sz="1800" b="0" i="0" dirty="0">
                <a:solidFill>
                  <a:srgbClr val="000000"/>
                </a:solidFill>
                <a:effectLst/>
                <a:latin typeface="Lucida Sans" panose="020B0602030504020204" pitchFamily="34" charset="0"/>
              </a:rPr>
              <a:t>distribution and latitudinal variation averaged over 10°W to 10°E across West Africa. (</a:t>
            </a:r>
            <a:r>
              <a:rPr lang="en-US" sz="1800" b="0" i="0" dirty="0" err="1">
                <a:solidFill>
                  <a:srgbClr val="000000"/>
                </a:solidFill>
                <a:effectLst/>
                <a:latin typeface="Lucida Sans" panose="020B0602030504020204" pitchFamily="34" charset="0"/>
              </a:rPr>
              <a:t>Ogunjo</a:t>
            </a:r>
            <a:r>
              <a:rPr lang="en-US" sz="1800" b="0" i="0" dirty="0">
                <a:solidFill>
                  <a:srgbClr val="000000"/>
                </a:solidFill>
                <a:effectLst/>
                <a:latin typeface="Lucida Sans" panose="020B0602030504020204" pitchFamily="34" charset="0"/>
              </a:rPr>
              <a:t> et al.</a:t>
            </a:r>
            <a:r>
              <a:rPr lang="en-US" dirty="0">
                <a:latin typeface="Lucida Sans" panose="020B0602030504020204" pitchFamily="34" charset="0"/>
              </a:rPr>
              <a:t> 2022)</a:t>
            </a:r>
            <a:br>
              <a:rPr lang="en-US" dirty="0">
                <a:latin typeface="Lucida Sans" panose="020B0602030504020204" pitchFamily="34" charset="0"/>
              </a:rPr>
            </a:br>
            <a:endParaRPr lang="en-US" dirty="0">
              <a:latin typeface="Lucida Sans" panose="020B0602030504020204" pitchFamily="34" charset="0"/>
            </a:endParaRPr>
          </a:p>
        </p:txBody>
      </p:sp>
      <p:pic>
        <p:nvPicPr>
          <p:cNvPr id="12" name="Picture 11">
            <a:extLst>
              <a:ext uri="{FF2B5EF4-FFF2-40B4-BE49-F238E27FC236}">
                <a16:creationId xmlns:a16="http://schemas.microsoft.com/office/drawing/2014/main" xmlns="" id="{F7C15BFB-A596-44BD-9204-0C100E050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256" y="1663906"/>
            <a:ext cx="3359233" cy="3306300"/>
          </a:xfrm>
          <a:prstGeom prst="rect">
            <a:avLst/>
          </a:prstGeom>
        </p:spPr>
      </p:pic>
      <p:sp>
        <p:nvSpPr>
          <p:cNvPr id="5" name="TextBox 4"/>
          <p:cNvSpPr txBox="1"/>
          <p:nvPr/>
        </p:nvSpPr>
        <p:spPr>
          <a:xfrm>
            <a:off x="9076195" y="5095131"/>
            <a:ext cx="2555940" cy="369332"/>
          </a:xfrm>
          <a:prstGeom prst="rect">
            <a:avLst/>
          </a:prstGeom>
          <a:noFill/>
        </p:spPr>
        <p:txBody>
          <a:bodyPr wrap="square" rtlCol="0">
            <a:spAutoFit/>
          </a:bodyPr>
          <a:lstStyle/>
          <a:p>
            <a:r>
              <a:rPr lang="en-US">
                <a:latin typeface="Lucida Sans" panose="020B0602030504020204" pitchFamily="34" charset="0"/>
              </a:rPr>
              <a:t>Vehicular Emission</a:t>
            </a:r>
            <a:endParaRPr lang="en-US" dirty="0">
              <a:latin typeface="Lucida Sans" panose="020B0602030504020204" pitchFamily="34" charset="0"/>
            </a:endParaRPr>
          </a:p>
        </p:txBody>
      </p:sp>
      <p:sp>
        <p:nvSpPr>
          <p:cNvPr id="8" name="TextBox 7"/>
          <p:cNvSpPr txBox="1"/>
          <p:nvPr/>
        </p:nvSpPr>
        <p:spPr>
          <a:xfrm>
            <a:off x="8906256" y="3448190"/>
            <a:ext cx="3285744" cy="369332"/>
          </a:xfrm>
          <a:prstGeom prst="rect">
            <a:avLst/>
          </a:prstGeom>
          <a:noFill/>
        </p:spPr>
        <p:txBody>
          <a:bodyPr wrap="square" rtlCol="0">
            <a:spAutoFit/>
          </a:bodyPr>
          <a:lstStyle/>
          <a:p>
            <a:r>
              <a:rPr lang="en-US" dirty="0" smtClean="0"/>
              <a:t>Vehicular Emission </a:t>
            </a:r>
            <a:r>
              <a:rPr lang="en-US" dirty="0" smtClean="0"/>
              <a:t>Lagos</a:t>
            </a:r>
            <a:endParaRPr lang="en-US" dirty="0"/>
          </a:p>
        </p:txBody>
      </p:sp>
      <p:pic>
        <p:nvPicPr>
          <p:cNvPr id="13" name="Picture 12">
            <a:extLst>
              <a:ext uri="{FF2B5EF4-FFF2-40B4-BE49-F238E27FC236}">
                <a16:creationId xmlns:a16="http://schemas.microsoft.com/office/drawing/2014/main" xmlns="" id="{591E4D6B-3B1E-40AE-ABA4-D1BED8F14F3C}"/>
              </a:ext>
            </a:extLst>
          </p:cNvPr>
          <p:cNvPicPr>
            <a:picLocks noChangeAspect="1"/>
          </p:cNvPicPr>
          <p:nvPr/>
        </p:nvPicPr>
        <p:blipFill>
          <a:blip r:embed="rId5" cstate="print">
            <a:extLst>
              <a:ext uri="{28A0092B-C50C-407E-A947-70E740481C1C}">
                <a14:useLocalDpi xmlns:a14="http://schemas.microsoft.com/office/drawing/2010/main" val="0"/>
              </a:ext>
            </a:extLst>
          </a:blip>
          <a:srcRect l="80528" t="5450" r="6323" b="85829"/>
          <a:stretch>
            <a:fillRect/>
          </a:stretch>
        </p:blipFill>
        <p:spPr bwMode="auto">
          <a:xfrm>
            <a:off x="9076195" y="6117426"/>
            <a:ext cx="2673350" cy="615950"/>
          </a:xfrm>
          <a:prstGeom prst="rect">
            <a:avLst/>
          </a:prstGeom>
          <a:noFill/>
          <a:ln>
            <a:noFill/>
          </a:ln>
        </p:spPr>
      </p:pic>
    </p:spTree>
    <p:extLst>
      <p:ext uri="{BB962C8B-B14F-4D97-AF65-F5344CB8AC3E}">
        <p14:creationId xmlns:p14="http://schemas.microsoft.com/office/powerpoint/2010/main" val="2672866238"/>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9" y="171990"/>
            <a:ext cx="6940117" cy="588793"/>
          </a:xfrm>
        </p:spPr>
        <p:txBody>
          <a:bodyPr>
            <a:normAutofit fontScale="90000"/>
          </a:bodyPr>
          <a:lstStyle/>
          <a:p>
            <a:r>
              <a:rPr lang="en-US" dirty="0" smtClean="0">
                <a:latin typeface="Lucida Sans" panose="020B0602030504020204" pitchFamily="34" charset="0"/>
              </a:rPr>
              <a:t>Air Quality Forecasting</a:t>
            </a:r>
            <a:endParaRPr lang="en-US" dirty="0">
              <a:latin typeface="Lucida Sans" panose="020B0602030504020204" pitchFamily="34" charset="0"/>
            </a:endParaRPr>
          </a:p>
        </p:txBody>
      </p:sp>
      <p:sp>
        <p:nvSpPr>
          <p:cNvPr id="3" name="Content Placeholder 2"/>
          <p:cNvSpPr>
            <a:spLocks noGrp="1"/>
          </p:cNvSpPr>
          <p:nvPr>
            <p:ph idx="1"/>
          </p:nvPr>
        </p:nvSpPr>
        <p:spPr>
          <a:xfrm>
            <a:off x="316089" y="760783"/>
            <a:ext cx="7134575" cy="3404817"/>
          </a:xfrm>
        </p:spPr>
        <p:txBody>
          <a:bodyPr>
            <a:normAutofit fontScale="92500" lnSpcReduction="10000"/>
          </a:bodyPr>
          <a:lstStyle/>
          <a:p>
            <a:r>
              <a:rPr lang="en-US" dirty="0" err="1" smtClean="0">
                <a:latin typeface="Lucida Sans" panose="020B0602030504020204" pitchFamily="34" charset="0"/>
              </a:rPr>
              <a:t>NiMet</a:t>
            </a:r>
            <a:r>
              <a:rPr lang="en-US" dirty="0" smtClean="0">
                <a:latin typeface="Lucida Sans" panose="020B0602030504020204" pitchFamily="34" charset="0"/>
              </a:rPr>
              <a:t> </a:t>
            </a:r>
            <a:r>
              <a:rPr lang="en-US" dirty="0" smtClean="0">
                <a:latin typeface="Lucida Sans" panose="020B0602030504020204" pitchFamily="34" charset="0"/>
              </a:rPr>
              <a:t>Air Quality Forecasting commenced in 2022 and up till now, the forecast is still on, it can be viewed daily on National Television,  </a:t>
            </a:r>
            <a:r>
              <a:rPr lang="en-US" dirty="0" smtClean="0">
                <a:latin typeface="Lucida Sans" panose="020B0602030504020204" pitchFamily="34" charset="0"/>
              </a:rPr>
              <a:t>Nigerian Television Authority (</a:t>
            </a:r>
            <a:r>
              <a:rPr lang="en-US" dirty="0" smtClean="0">
                <a:latin typeface="Lucida Sans" panose="020B0602030504020204" pitchFamily="34" charset="0"/>
              </a:rPr>
              <a:t>NTA) </a:t>
            </a:r>
            <a:r>
              <a:rPr lang="en-US" dirty="0" smtClean="0">
                <a:latin typeface="Lucida Sans" panose="020B0602030504020204" pitchFamily="34" charset="0"/>
              </a:rPr>
              <a:t>9 pm news with the weather forecast. </a:t>
            </a:r>
          </a:p>
          <a:p>
            <a:r>
              <a:rPr lang="en-US" dirty="0" smtClean="0">
                <a:latin typeface="Lucida Sans" panose="020B0602030504020204" pitchFamily="34" charset="0"/>
              </a:rPr>
              <a:t>It is also available on </a:t>
            </a:r>
            <a:r>
              <a:rPr lang="en-US" dirty="0" err="1" smtClean="0">
                <a:latin typeface="Lucida Sans" panose="020B0602030504020204" pitchFamily="34" charset="0"/>
              </a:rPr>
              <a:t>NiMet</a:t>
            </a:r>
            <a:r>
              <a:rPr lang="en-US" dirty="0" smtClean="0">
                <a:latin typeface="Lucida Sans" panose="020B0602030504020204" pitchFamily="34" charset="0"/>
              </a:rPr>
              <a:t> Social Media handles such as u tube and Facebook pages</a:t>
            </a:r>
            <a:r>
              <a:rPr lang="en-US" dirty="0" smtClean="0">
                <a:latin typeface="Lucida Sans" panose="020B0602030504020204" pitchFamily="34" charset="0"/>
              </a:rPr>
              <a:t>, X(Twitter) </a:t>
            </a:r>
            <a:r>
              <a:rPr lang="en-US" dirty="0" smtClean="0">
                <a:latin typeface="Lucida Sans" panose="020B0602030504020204" pitchFamily="34" charset="0"/>
              </a:rPr>
              <a:t>also on our Website.</a:t>
            </a:r>
          </a:p>
          <a:p>
            <a:endParaRPr lang="en-US" dirty="0"/>
          </a:p>
        </p:txBody>
      </p:sp>
      <p:graphicFrame>
        <p:nvGraphicFramePr>
          <p:cNvPr id="4" name="Table 3"/>
          <p:cNvGraphicFramePr>
            <a:graphicFrameLocks noGrp="1"/>
          </p:cNvGraphicFramePr>
          <p:nvPr>
            <p:extLst/>
          </p:nvPr>
        </p:nvGraphicFramePr>
        <p:xfrm>
          <a:off x="5327628" y="-13100078"/>
          <a:ext cx="4861401" cy="365760"/>
        </p:xfrm>
        <a:graphic>
          <a:graphicData uri="http://schemas.openxmlformats.org/drawingml/2006/table">
            <a:tbl>
              <a:tblPr/>
              <a:tblGrid>
                <a:gridCol w="4861401"/>
              </a:tblGrid>
              <a:tr h="215328">
                <a:tc>
                  <a:txBody>
                    <a:bodyPr/>
                    <a:lstStyle/>
                    <a:p>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675990" y="6442977"/>
            <a:ext cx="2217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dirty="0"/>
              <a:t>https://nimet.gov.ng/</a:t>
            </a:r>
            <a:endParaRPr lang="en-US" dirty="0"/>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531" y="0"/>
            <a:ext cx="4741332" cy="366888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211" y="3668888"/>
            <a:ext cx="4500789" cy="318911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745" y="4093029"/>
            <a:ext cx="3691466" cy="2719280"/>
          </a:xfrm>
          <a:prstGeom prst="rect">
            <a:avLst/>
          </a:prstGeom>
        </p:spPr>
      </p:pic>
      <p:pic>
        <p:nvPicPr>
          <p:cNvPr id="11" name="Picture 10">
            <a:extLst>
              <a:ext uri="{FF2B5EF4-FFF2-40B4-BE49-F238E27FC236}">
                <a16:creationId xmlns:a16="http://schemas.microsoft.com/office/drawing/2014/main" xmlns="" id="{591E4D6B-3B1E-40AE-ABA4-D1BED8F14F3C}"/>
              </a:ext>
            </a:extLst>
          </p:cNvPr>
          <p:cNvPicPr>
            <a:picLocks noChangeAspect="1"/>
          </p:cNvPicPr>
          <p:nvPr/>
        </p:nvPicPr>
        <p:blipFill>
          <a:blip r:embed="rId5" cstate="print">
            <a:extLst>
              <a:ext uri="{28A0092B-C50C-407E-A947-70E740481C1C}">
                <a14:useLocalDpi xmlns:a14="http://schemas.microsoft.com/office/drawing/2010/main" val="0"/>
              </a:ext>
            </a:extLst>
          </a:blip>
          <a:srcRect l="80528" t="5450" r="6323" b="85829"/>
          <a:stretch>
            <a:fillRect/>
          </a:stretch>
        </p:blipFill>
        <p:spPr bwMode="auto">
          <a:xfrm>
            <a:off x="18661" y="6006160"/>
            <a:ext cx="2673350" cy="615950"/>
          </a:xfrm>
          <a:prstGeom prst="rect">
            <a:avLst/>
          </a:prstGeom>
          <a:noFill/>
          <a:ln>
            <a:noFill/>
          </a:ln>
        </p:spPr>
      </p:pic>
    </p:spTree>
    <p:extLst>
      <p:ext uri="{BB962C8B-B14F-4D97-AF65-F5344CB8AC3E}">
        <p14:creationId xmlns:p14="http://schemas.microsoft.com/office/powerpoint/2010/main" val="1576827334"/>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387"/>
            <a:ext cx="5397910" cy="1325563"/>
          </a:xfrm>
        </p:spPr>
        <p:txBody>
          <a:bodyPr/>
          <a:lstStyle/>
          <a:p>
            <a:r>
              <a:rPr lang="en-US" dirty="0" smtClean="0"/>
              <a:t>Air Quality Forecast</a:t>
            </a:r>
            <a:endParaRPr lang="en-US" dirty="0"/>
          </a:p>
        </p:txBody>
      </p:sp>
      <p:pic>
        <p:nvPicPr>
          <p:cNvPr id="4" name="Content Placeholder 3"/>
          <p:cNvPicPr>
            <a:picLocks noGrp="1" noChangeAspect="1"/>
          </p:cNvPicPr>
          <p:nvPr>
            <p:ph idx="1"/>
          </p:nvPr>
        </p:nvPicPr>
        <p:blipFill>
          <a:blip r:embed="rId2"/>
          <a:stretch>
            <a:fillRect/>
          </a:stretch>
        </p:blipFill>
        <p:spPr>
          <a:xfrm>
            <a:off x="4660490" y="153387"/>
            <a:ext cx="7531510" cy="6321155"/>
          </a:xfrm>
          <a:prstGeom prst="rect">
            <a:avLst/>
          </a:prstGeom>
        </p:spPr>
      </p:pic>
      <p:sp>
        <p:nvSpPr>
          <p:cNvPr id="5" name="TextBox 4"/>
          <p:cNvSpPr txBox="1"/>
          <p:nvPr/>
        </p:nvSpPr>
        <p:spPr>
          <a:xfrm>
            <a:off x="457199" y="1836636"/>
            <a:ext cx="4730233" cy="2677656"/>
          </a:xfrm>
          <a:prstGeom prst="rect">
            <a:avLst/>
          </a:prstGeom>
          <a:noFill/>
        </p:spPr>
        <p:txBody>
          <a:bodyPr wrap="square" rtlCol="0">
            <a:spAutoFit/>
          </a:bodyPr>
          <a:lstStyle/>
          <a:p>
            <a:pPr algn="just"/>
            <a:r>
              <a:rPr lang="en-US" dirty="0">
                <a:latin typeface="Lucida Sans" panose="020B0602030504020204" pitchFamily="34" charset="0"/>
              </a:rPr>
              <a:t>Daily air quality forecast is provided operationally by </a:t>
            </a:r>
            <a:r>
              <a:rPr lang="en-US" dirty="0" err="1" smtClean="0">
                <a:latin typeface="Lucida Sans" panose="020B0602030504020204" pitchFamily="34" charset="0"/>
              </a:rPr>
              <a:t>NiMet</a:t>
            </a:r>
            <a:endParaRPr lang="en-US" dirty="0" smtClean="0">
              <a:latin typeface="Lucida Sans" panose="020B0602030504020204" pitchFamily="34" charset="0"/>
            </a:endParaRPr>
          </a:p>
          <a:p>
            <a:pPr algn="just"/>
            <a:endParaRPr lang="en-US" dirty="0">
              <a:latin typeface="Lucida Sans" panose="020B0602030504020204" pitchFamily="34" charset="0"/>
            </a:endParaRPr>
          </a:p>
          <a:p>
            <a:pPr algn="just"/>
            <a:endParaRPr lang="en-US" dirty="0" smtClean="0">
              <a:latin typeface="Lucida Sans" panose="020B0602030504020204" pitchFamily="34" charset="0"/>
            </a:endParaRPr>
          </a:p>
          <a:p>
            <a:pPr algn="just"/>
            <a:endParaRPr lang="en-US" dirty="0">
              <a:latin typeface="Lucida Sans" panose="020B0602030504020204" pitchFamily="34" charset="0"/>
            </a:endParaRPr>
          </a:p>
          <a:p>
            <a:pPr algn="just"/>
            <a:r>
              <a:rPr lang="en-US" dirty="0">
                <a:latin typeface="Lucida Sans" panose="020B0602030504020204" pitchFamily="34" charset="0"/>
              </a:rPr>
              <a:t>This forecast can be accessed on our website @ </a:t>
            </a:r>
            <a:r>
              <a:rPr lang="en-US" dirty="0" smtClean="0">
                <a:latin typeface="Lucida Sans" panose="020B0602030504020204" pitchFamily="34" charset="0"/>
              </a:rPr>
              <a:t> </a:t>
            </a:r>
            <a:r>
              <a:rPr lang="en-US" dirty="0">
                <a:latin typeface="Lucida Sans" panose="020B0602030504020204" pitchFamily="34" charset="0"/>
              </a:rPr>
              <a:t>https://nimet.gov.ng/</a:t>
            </a:r>
          </a:p>
          <a:p>
            <a:pPr algn="just"/>
            <a:endParaRPr lang="en-US" dirty="0">
              <a:latin typeface="Lucida Sans" panose="020B0602030504020204" pitchFamily="34" charset="0"/>
            </a:endParaRPr>
          </a:p>
          <a:p>
            <a:endParaRPr lang="en-US" dirty="0"/>
          </a:p>
        </p:txBody>
      </p:sp>
    </p:spTree>
    <p:extLst>
      <p:ext uri="{BB962C8B-B14F-4D97-AF65-F5344CB8AC3E}">
        <p14:creationId xmlns:p14="http://schemas.microsoft.com/office/powerpoint/2010/main" val="142955539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0684" y="825910"/>
            <a:ext cx="6990735" cy="5781367"/>
          </a:xfrm>
        </p:spPr>
      </p:pic>
    </p:spTree>
    <p:extLst>
      <p:ext uri="{BB962C8B-B14F-4D97-AF65-F5344CB8AC3E}">
        <p14:creationId xmlns:p14="http://schemas.microsoft.com/office/powerpoint/2010/main" val="113312948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A9031-0D6B-616F-C28C-95603609D706}"/>
              </a:ext>
            </a:extLst>
          </p:cNvPr>
          <p:cNvSpPr>
            <a:spLocks noGrp="1"/>
          </p:cNvSpPr>
          <p:nvPr>
            <p:ph type="title"/>
          </p:nvPr>
        </p:nvSpPr>
        <p:spPr/>
        <p:txBody>
          <a:bodyPr/>
          <a:lstStyle/>
          <a:p>
            <a:r>
              <a:rPr lang="en-US" dirty="0"/>
              <a:t>Six hourly Average Concentration of PM2.5</a:t>
            </a:r>
          </a:p>
        </p:txBody>
      </p:sp>
      <p:pic>
        <p:nvPicPr>
          <p:cNvPr id="4" name="Content Placeholder 3">
            <a:extLst>
              <a:ext uri="{FF2B5EF4-FFF2-40B4-BE49-F238E27FC236}">
                <a16:creationId xmlns:a16="http://schemas.microsoft.com/office/drawing/2014/main" xmlns="" id="{801E290D-A28A-24F9-8F13-D5D1719D5F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151" y="1721684"/>
            <a:ext cx="9198024" cy="3903324"/>
          </a:xfrm>
          <a:prstGeom prst="rect">
            <a:avLst/>
          </a:prstGeom>
          <a:noFill/>
          <a:ln>
            <a:noFill/>
          </a:ln>
        </p:spPr>
      </p:pic>
    </p:spTree>
    <p:extLst>
      <p:ext uri="{BB962C8B-B14F-4D97-AF65-F5344CB8AC3E}">
        <p14:creationId xmlns:p14="http://schemas.microsoft.com/office/powerpoint/2010/main" val="3680059758"/>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1"/>
            <a:ext cx="10560698" cy="1027906"/>
          </a:xfrm>
        </p:spPr>
        <p:txBody>
          <a:bodyPr>
            <a:noAutofit/>
          </a:bodyPr>
          <a:lstStyle/>
          <a:p>
            <a:r>
              <a:rPr lang="en-US" sz="3200" dirty="0" smtClean="0">
                <a:latin typeface="Lucida Sans" panose="020B0602030504020204" pitchFamily="34" charset="0"/>
              </a:rPr>
              <a:t>Spatial Distribution of Pm2.5 across Nigeria in 2023 </a:t>
            </a:r>
            <a:endParaRPr lang="en-US" sz="3200" dirty="0">
              <a:latin typeface="Lucida Sans" panose="020B0602030504020204" pitchFamily="34" charset="0"/>
            </a:endParaRPr>
          </a:p>
        </p:txBody>
      </p:sp>
      <p:sp>
        <p:nvSpPr>
          <p:cNvPr id="3" name="Content Placeholder 2"/>
          <p:cNvSpPr>
            <a:spLocks noGrp="1"/>
          </p:cNvSpPr>
          <p:nvPr>
            <p:ph idx="1"/>
          </p:nvPr>
        </p:nvSpPr>
        <p:spPr>
          <a:xfrm>
            <a:off x="722811" y="792480"/>
            <a:ext cx="10630989" cy="5384483"/>
          </a:xfrm>
        </p:spPr>
        <p:txBody>
          <a:bodyPr/>
          <a:lstStyle/>
          <a:p>
            <a:endParaRPr lang="en-US" b="1" dirty="0"/>
          </a:p>
        </p:txBody>
      </p:sp>
      <p:pic>
        <p:nvPicPr>
          <p:cNvPr id="4" name="Content Placeholder 3"/>
          <p:cNvPicPr>
            <a:picLocks noChangeAspect="1"/>
          </p:cNvPicPr>
          <p:nvPr/>
        </p:nvPicPr>
        <p:blipFill>
          <a:blip r:embed="rId2"/>
          <a:stretch>
            <a:fillRect/>
          </a:stretch>
        </p:blipFill>
        <p:spPr>
          <a:xfrm>
            <a:off x="722812" y="810193"/>
            <a:ext cx="8716156" cy="6047807"/>
          </a:xfrm>
          <a:prstGeom prst="rect">
            <a:avLst/>
          </a:prstGeom>
        </p:spPr>
      </p:pic>
    </p:spTree>
    <p:extLst>
      <p:ext uri="{BB962C8B-B14F-4D97-AF65-F5344CB8AC3E}">
        <p14:creationId xmlns:p14="http://schemas.microsoft.com/office/powerpoint/2010/main" val="36828124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Air Pollution Management in Nigeria</a:t>
            </a:r>
            <a:endParaRPr lang="en-US" dirty="0">
              <a:latin typeface="Lucida Sans" panose="020B0602030504020204" pitchFamily="34" charset="0"/>
            </a:endParaRPr>
          </a:p>
        </p:txBody>
      </p:sp>
      <p:sp>
        <p:nvSpPr>
          <p:cNvPr id="3" name="Content Placeholder 2"/>
          <p:cNvSpPr>
            <a:spLocks noGrp="1"/>
          </p:cNvSpPr>
          <p:nvPr>
            <p:ph idx="1"/>
          </p:nvPr>
        </p:nvSpPr>
        <p:spPr>
          <a:xfrm>
            <a:off x="838199" y="1825625"/>
            <a:ext cx="10311581" cy="4351338"/>
          </a:xfrm>
        </p:spPr>
        <p:txBody>
          <a:bodyPr/>
          <a:lstStyle/>
          <a:p>
            <a:pPr algn="just"/>
            <a:r>
              <a:rPr lang="en-US" dirty="0" smtClean="0">
                <a:latin typeface="Lucida Sans" panose="020B0602030504020204" pitchFamily="34" charset="0"/>
              </a:rPr>
              <a:t>The </a:t>
            </a:r>
            <a:r>
              <a:rPr lang="en-US" dirty="0">
                <a:latin typeface="Lucida Sans" panose="020B0602030504020204" pitchFamily="34" charset="0"/>
              </a:rPr>
              <a:t>stakeholders in the management of air pollution in Nigeria include </a:t>
            </a:r>
            <a:endParaRPr lang="en-US" dirty="0" smtClean="0">
              <a:latin typeface="Lucida Sans" panose="020B0602030504020204" pitchFamily="34" charset="0"/>
            </a:endParaRPr>
          </a:p>
          <a:p>
            <a:pPr algn="just"/>
            <a:r>
              <a:rPr lang="en-US" dirty="0">
                <a:latin typeface="Lucida Sans" panose="020B0602030504020204" pitchFamily="34" charset="0"/>
              </a:rPr>
              <a:t>G</a:t>
            </a:r>
            <a:r>
              <a:rPr lang="en-US" dirty="0" smtClean="0">
                <a:latin typeface="Lucida Sans" panose="020B0602030504020204" pitchFamily="34" charset="0"/>
              </a:rPr>
              <a:t>overnment </a:t>
            </a:r>
            <a:r>
              <a:rPr lang="en-US" dirty="0">
                <a:latin typeface="Lucida Sans" panose="020B0602030504020204" pitchFamily="34" charset="0"/>
              </a:rPr>
              <a:t>institutions such as the </a:t>
            </a:r>
            <a:r>
              <a:rPr lang="en-US" dirty="0" smtClean="0">
                <a:latin typeface="Lucida Sans" panose="020B0602030504020204" pitchFamily="34" charset="0"/>
              </a:rPr>
              <a:t>Nigerian Meteorological agency.</a:t>
            </a:r>
          </a:p>
          <a:p>
            <a:pPr algn="just"/>
            <a:r>
              <a:rPr lang="en-US" dirty="0" smtClean="0">
                <a:latin typeface="Lucida Sans" panose="020B0602030504020204" pitchFamily="34" charset="0"/>
              </a:rPr>
              <a:t>Federal </a:t>
            </a:r>
            <a:r>
              <a:rPr lang="en-US" dirty="0">
                <a:latin typeface="Lucida Sans" panose="020B0602030504020204" pitchFamily="34" charset="0"/>
              </a:rPr>
              <a:t>Ministries of Environment, Health, Science and Technology. </a:t>
            </a:r>
            <a:r>
              <a:rPr lang="en-US" dirty="0" smtClean="0">
                <a:latin typeface="Lucida Sans" panose="020B0602030504020204" pitchFamily="34" charset="0"/>
              </a:rPr>
              <a:t>Others </a:t>
            </a:r>
            <a:r>
              <a:rPr lang="en-US" dirty="0">
                <a:latin typeface="Lucida Sans" panose="020B0602030504020204" pitchFamily="34" charset="0"/>
              </a:rPr>
              <a:t>are research institutions</a:t>
            </a:r>
            <a:r>
              <a:rPr lang="en-US" dirty="0" smtClean="0">
                <a:latin typeface="Lucida Sans" panose="020B0602030504020204" pitchFamily="34" charset="0"/>
              </a:rPr>
              <a:t>, </a:t>
            </a:r>
            <a:r>
              <a:rPr lang="en-US" dirty="0">
                <a:latin typeface="Lucida Sans" panose="020B0602030504020204" pitchFamily="34" charset="0"/>
              </a:rPr>
              <a:t>and </a:t>
            </a:r>
            <a:r>
              <a:rPr lang="en-US" dirty="0" smtClean="0">
                <a:latin typeface="Lucida Sans" panose="020B0602030504020204" pitchFamily="34" charset="0"/>
              </a:rPr>
              <a:t>organized </a:t>
            </a:r>
            <a:r>
              <a:rPr lang="en-US" dirty="0">
                <a:latin typeface="Lucida Sans" panose="020B0602030504020204" pitchFamily="34" charset="0"/>
              </a:rPr>
              <a:t>private sector.</a:t>
            </a:r>
          </a:p>
        </p:txBody>
      </p:sp>
    </p:spTree>
    <p:extLst>
      <p:ext uri="{BB962C8B-B14F-4D97-AF65-F5344CB8AC3E}">
        <p14:creationId xmlns:p14="http://schemas.microsoft.com/office/powerpoint/2010/main" val="4014091360"/>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Challenges of Air quality Monitoring in Nigeria</a:t>
            </a:r>
            <a:endParaRPr lang="en-US" dirty="0">
              <a:latin typeface="Lucida Sans" panose="020B0602030504020204" pitchFamily="34" charset="0"/>
            </a:endParaRPr>
          </a:p>
        </p:txBody>
      </p:sp>
      <p:sp>
        <p:nvSpPr>
          <p:cNvPr id="3" name="Content Placeholder 2"/>
          <p:cNvSpPr>
            <a:spLocks noGrp="1"/>
          </p:cNvSpPr>
          <p:nvPr>
            <p:ph idx="1"/>
          </p:nvPr>
        </p:nvSpPr>
        <p:spPr>
          <a:xfrm>
            <a:off x="530942" y="1828799"/>
            <a:ext cx="10794366" cy="4704736"/>
          </a:xfrm>
        </p:spPr>
        <p:txBody>
          <a:bodyPr>
            <a:normAutofit/>
          </a:bodyPr>
          <a:lstStyle/>
          <a:p>
            <a:pPr marL="0" indent="0">
              <a:buNone/>
            </a:pPr>
            <a:endParaRPr lang="en-US" dirty="0" smtClean="0"/>
          </a:p>
          <a:p>
            <a:pPr algn="just"/>
            <a:r>
              <a:rPr lang="en-US" dirty="0">
                <a:latin typeface="Lucida Sans" panose="020B0602030504020204" pitchFamily="34" charset="0"/>
              </a:rPr>
              <a:t>Within sub-Saharan Africa (SSA), the ratio is just one ground-level monitor per 15.9 million </a:t>
            </a:r>
            <a:r>
              <a:rPr lang="en-US" dirty="0" smtClean="0">
                <a:latin typeface="Lucida Sans" panose="020B0602030504020204" pitchFamily="34" charset="0"/>
              </a:rPr>
              <a:t>people, despite </a:t>
            </a:r>
            <a:r>
              <a:rPr lang="en-US" dirty="0">
                <a:latin typeface="Lucida Sans" panose="020B0602030504020204" pitchFamily="34" charset="0"/>
              </a:rPr>
              <a:t>African cities recording some of the highest air pollution levels </a:t>
            </a:r>
            <a:r>
              <a:rPr lang="en-US" dirty="0" smtClean="0">
                <a:latin typeface="Lucida Sans" panose="020B0602030504020204" pitchFamily="34" charset="0"/>
              </a:rPr>
              <a:t>worldwide.</a:t>
            </a:r>
          </a:p>
          <a:p>
            <a:pPr algn="just"/>
            <a:r>
              <a:rPr lang="en-US" dirty="0" smtClean="0">
                <a:latin typeface="Lucida Sans" panose="020B0602030504020204" pitchFamily="34" charset="0"/>
              </a:rPr>
              <a:t> </a:t>
            </a:r>
            <a:r>
              <a:rPr lang="en-US" dirty="0">
                <a:latin typeface="Lucida Sans" panose="020B0602030504020204" pitchFamily="34" charset="0"/>
              </a:rPr>
              <a:t>Real time data on air pollution remains fragmented and often </a:t>
            </a:r>
            <a:r>
              <a:rPr lang="en-US" dirty="0" smtClean="0">
                <a:latin typeface="Lucida Sans" panose="020B0602030504020204" pitchFamily="34" charset="0"/>
              </a:rPr>
              <a:t>inaccessible.</a:t>
            </a:r>
          </a:p>
          <a:p>
            <a:pPr algn="just"/>
            <a:r>
              <a:rPr lang="en-US" dirty="0" smtClean="0">
                <a:latin typeface="Lucida Sans" panose="020B0602030504020204" pitchFamily="34" charset="0"/>
              </a:rPr>
              <a:t>Weak </a:t>
            </a:r>
            <a:r>
              <a:rPr lang="en-US" dirty="0">
                <a:latin typeface="Lucida Sans" panose="020B0602030504020204" pitchFamily="34" charset="0"/>
              </a:rPr>
              <a:t>enforcement of </a:t>
            </a:r>
            <a:r>
              <a:rPr lang="en-US" dirty="0" smtClean="0">
                <a:latin typeface="Lucida Sans" panose="020B0602030504020204" pitchFamily="34" charset="0"/>
              </a:rPr>
              <a:t>environmental protection </a:t>
            </a:r>
            <a:r>
              <a:rPr lang="en-US" dirty="0">
                <a:latin typeface="Lucida Sans" panose="020B0602030504020204" pitchFamily="34" charset="0"/>
              </a:rPr>
              <a:t>laws and </a:t>
            </a:r>
            <a:r>
              <a:rPr lang="en-US" dirty="0" smtClean="0">
                <a:latin typeface="Lucida Sans" panose="020B0602030504020204" pitchFamily="34" charset="0"/>
              </a:rPr>
              <a:t>limited.</a:t>
            </a:r>
          </a:p>
          <a:p>
            <a:pPr algn="just"/>
            <a:endParaRPr lang="en-US" dirty="0">
              <a:latin typeface="Lucida Sans" panose="020B0602030504020204" pitchFamily="34" charset="0"/>
            </a:endParaRPr>
          </a:p>
          <a:p>
            <a:pPr marL="0" indent="0">
              <a:buNone/>
            </a:pPr>
            <a:endParaRPr lang="en-US" dirty="0">
              <a:latin typeface="Lucida Sans" panose="020B0602030504020204" pitchFamily="34" charset="0"/>
            </a:endParaRPr>
          </a:p>
        </p:txBody>
      </p:sp>
    </p:spTree>
    <p:extLst>
      <p:ext uri="{BB962C8B-B14F-4D97-AF65-F5344CB8AC3E}">
        <p14:creationId xmlns:p14="http://schemas.microsoft.com/office/powerpoint/2010/main" val="156364844"/>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923" y="1"/>
            <a:ext cx="4055806" cy="693174"/>
          </a:xfrm>
        </p:spPr>
        <p:txBody>
          <a:bodyPr>
            <a:normAutofit fontScale="90000"/>
          </a:bodyPr>
          <a:lstStyle/>
          <a:p>
            <a:r>
              <a:rPr lang="en-US" b="1" dirty="0" smtClean="0">
                <a:latin typeface="Lucida Sans" panose="020B0602030504020204" pitchFamily="34" charset="0"/>
              </a:rPr>
              <a:t>Interventions</a:t>
            </a:r>
            <a:endParaRPr lang="en-US" b="1" dirty="0">
              <a:latin typeface="Lucida Sans" panose="020B0602030504020204" pitchFamily="34" charset="0"/>
            </a:endParaRPr>
          </a:p>
        </p:txBody>
      </p:sp>
      <p:sp>
        <p:nvSpPr>
          <p:cNvPr id="3" name="Content Placeholder 2"/>
          <p:cNvSpPr>
            <a:spLocks noGrp="1"/>
          </p:cNvSpPr>
          <p:nvPr>
            <p:ph idx="1"/>
          </p:nvPr>
        </p:nvSpPr>
        <p:spPr>
          <a:xfrm>
            <a:off x="419147" y="693175"/>
            <a:ext cx="6642463" cy="5692877"/>
          </a:xfrm>
        </p:spPr>
        <p:txBody>
          <a:bodyPr>
            <a:normAutofit fontScale="77500" lnSpcReduction="20000"/>
          </a:bodyPr>
          <a:lstStyle/>
          <a:p>
            <a:pPr algn="just"/>
            <a:r>
              <a:rPr lang="en-US" dirty="0">
                <a:latin typeface="Lucida Sans" panose="020B0602030504020204" pitchFamily="34" charset="0"/>
              </a:rPr>
              <a:t>Nigeria </a:t>
            </a:r>
            <a:r>
              <a:rPr lang="en-US" dirty="0" smtClean="0">
                <a:latin typeface="Lucida Sans" panose="020B0602030504020204" pitchFamily="34" charset="0"/>
              </a:rPr>
              <a:t>is </a:t>
            </a:r>
            <a:r>
              <a:rPr lang="en-US" dirty="0">
                <a:latin typeface="Lucida Sans" panose="020B0602030504020204" pitchFamily="34" charset="0"/>
              </a:rPr>
              <a:t>gradually shifting towards the adoption of clean energy through the introduction of Compressed Natural Gas.</a:t>
            </a:r>
            <a:endParaRPr lang="en-US" dirty="0" smtClean="0">
              <a:latin typeface="Lucida Sans" panose="020B0602030504020204" pitchFamily="34" charset="0"/>
            </a:endParaRPr>
          </a:p>
          <a:p>
            <a:pPr algn="just"/>
            <a:r>
              <a:rPr lang="en-US" dirty="0" smtClean="0">
                <a:latin typeface="Lucida Sans" panose="020B0602030504020204" pitchFamily="34" charset="0"/>
              </a:rPr>
              <a:t>Nigeria </a:t>
            </a:r>
            <a:r>
              <a:rPr lang="en-US" dirty="0">
                <a:latin typeface="Lucida Sans" panose="020B0602030504020204" pitchFamily="34" charset="0"/>
              </a:rPr>
              <a:t>- Develop a national policy on soot-free buses and a national strategy and implementation plan </a:t>
            </a:r>
            <a:r>
              <a:rPr lang="en-US" dirty="0" smtClean="0">
                <a:latin typeface="Lucida Sans" panose="020B0602030504020204" pitchFamily="34" charset="0"/>
              </a:rPr>
              <a:t>for Compressed Natural Gases (CNG)/electric </a:t>
            </a:r>
            <a:r>
              <a:rPr lang="en-US" dirty="0">
                <a:latin typeface="Lucida Sans" panose="020B0602030504020204" pitchFamily="34" charset="0"/>
              </a:rPr>
              <a:t>bus </a:t>
            </a:r>
            <a:r>
              <a:rPr lang="en-US" dirty="0" smtClean="0">
                <a:latin typeface="Lucida Sans" panose="020B0602030504020204" pitchFamily="34" charset="0"/>
              </a:rPr>
              <a:t>deployment.</a:t>
            </a:r>
            <a:endParaRPr lang="en-US" dirty="0">
              <a:latin typeface="Lucida Sans" panose="020B0602030504020204" pitchFamily="34" charset="0"/>
            </a:endParaRPr>
          </a:p>
          <a:p>
            <a:pPr algn="just"/>
            <a:r>
              <a:rPr lang="en-US" dirty="0">
                <a:latin typeface="Lucida Sans" panose="020B0602030504020204" pitchFamily="34" charset="0"/>
              </a:rPr>
              <a:t>The </a:t>
            </a:r>
            <a:r>
              <a:rPr lang="en-US" dirty="0" smtClean="0">
                <a:latin typeface="Lucida Sans" panose="020B0602030504020204" pitchFamily="34" charset="0"/>
              </a:rPr>
              <a:t>mitigation </a:t>
            </a:r>
            <a:r>
              <a:rPr lang="en-US" dirty="0">
                <a:latin typeface="Lucida Sans" panose="020B0602030504020204" pitchFamily="34" charset="0"/>
              </a:rPr>
              <a:t>measures identified include the regulation and enforcement of vehicle emission standards and targeted adoption of natural gas buses. </a:t>
            </a:r>
            <a:endParaRPr lang="en-US" dirty="0" smtClean="0">
              <a:latin typeface="Lucida Sans" panose="020B0602030504020204" pitchFamily="34" charset="0"/>
            </a:endParaRPr>
          </a:p>
          <a:p>
            <a:pPr algn="just"/>
            <a:r>
              <a:rPr lang="en-US" dirty="0">
                <a:latin typeface="Lucida Sans" panose="020B0602030504020204" pitchFamily="34" charset="0"/>
              </a:rPr>
              <a:t>The Federal Government </a:t>
            </a:r>
            <a:r>
              <a:rPr lang="en-US" dirty="0" smtClean="0">
                <a:latin typeface="Lucida Sans" panose="020B0602030504020204" pitchFamily="34" charset="0"/>
              </a:rPr>
              <a:t>aims for a </a:t>
            </a:r>
            <a:r>
              <a:rPr lang="en-US" dirty="0">
                <a:latin typeface="Lucida Sans" panose="020B0602030504020204" pitchFamily="34" charset="0"/>
              </a:rPr>
              <a:t>minimum of one million Compressed Natural Gas (CNG) vehicles on the road for the usage of Nigerians by the year 2027</a:t>
            </a:r>
            <a:endParaRPr lang="en-US" dirty="0" smtClean="0">
              <a:latin typeface="Lucida Sans" panose="020B0602030504020204" pitchFamily="34" charset="0"/>
            </a:endParaRPr>
          </a:p>
          <a:p>
            <a:pPr algn="just"/>
            <a:r>
              <a:rPr lang="en-US" dirty="0" smtClean="0">
                <a:latin typeface="Lucida Sans" panose="020B0602030504020204" pitchFamily="34" charset="0"/>
              </a:rPr>
              <a:t>The </a:t>
            </a:r>
            <a:r>
              <a:rPr lang="en-US" dirty="0">
                <a:latin typeface="Lucida Sans" panose="020B0602030504020204" pitchFamily="34" charset="0"/>
              </a:rPr>
              <a:t>plan aims to reduce 75% of PM2.5 emissions by 2030</a:t>
            </a:r>
            <a:endParaRPr lang="en-US" dirty="0" smtClean="0">
              <a:latin typeface="Lucida Sans" panose="020B0602030504020204" pitchFamily="34" charset="0"/>
            </a:endParaRPr>
          </a:p>
          <a:p>
            <a:pPr algn="just"/>
            <a:r>
              <a:rPr lang="en-US" dirty="0" smtClean="0">
                <a:latin typeface="Lucida Sans" panose="020B0602030504020204" pitchFamily="34" charset="0"/>
              </a:rPr>
              <a:t>The </a:t>
            </a:r>
            <a:r>
              <a:rPr lang="en-US" dirty="0">
                <a:latin typeface="Lucida Sans" panose="020B0602030504020204" pitchFamily="34" charset="0"/>
              </a:rPr>
              <a:t>plan also endorses recommendations for the conversion of 25% of all buses to natural gas by 2030.</a:t>
            </a:r>
          </a:p>
        </p:txBody>
      </p:sp>
      <p:pic>
        <p:nvPicPr>
          <p:cNvPr id="4" name="Picture 3"/>
          <p:cNvPicPr>
            <a:picLocks noChangeAspect="1"/>
          </p:cNvPicPr>
          <p:nvPr/>
        </p:nvPicPr>
        <p:blipFill rotWithShape="1">
          <a:blip r:embed="rId2"/>
          <a:srcRect r="17212"/>
          <a:stretch/>
        </p:blipFill>
        <p:spPr>
          <a:xfrm>
            <a:off x="7260299" y="693175"/>
            <a:ext cx="4181628" cy="2611519"/>
          </a:xfrm>
          <a:prstGeom prst="rect">
            <a:avLst/>
          </a:prstGeom>
        </p:spPr>
      </p:pic>
      <p:pic>
        <p:nvPicPr>
          <p:cNvPr id="1026" name="Picture 2"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299" y="3376359"/>
            <a:ext cx="4181628" cy="243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614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78" y="203199"/>
            <a:ext cx="6366933" cy="1309511"/>
          </a:xfrm>
        </p:spPr>
        <p:txBody>
          <a:bodyPr>
            <a:normAutofit/>
          </a:bodyPr>
          <a:lstStyle/>
          <a:p>
            <a:r>
              <a:rPr lang="en-US" dirty="0" smtClean="0">
                <a:latin typeface="Lucida Sans" panose="020B0602030504020204" pitchFamily="34" charset="0"/>
              </a:rPr>
              <a:t>INTERVENTIONS</a:t>
            </a:r>
            <a:r>
              <a:rPr lang="en-US" dirty="0" smtClean="0"/>
              <a:t> </a:t>
            </a:r>
            <a:br>
              <a:rPr lang="en-US" dirty="0" smtClean="0"/>
            </a:br>
            <a:r>
              <a:rPr lang="en-US" sz="2400" dirty="0" smtClean="0">
                <a:latin typeface="Lucida Sans" panose="020B0602030504020204" pitchFamily="34" charset="0"/>
              </a:rPr>
              <a:t>INTERNATIONAL COLLABORATION</a:t>
            </a:r>
            <a:endParaRPr lang="en-US" sz="2400" dirty="0">
              <a:latin typeface="Lucida Sans" panose="020B0602030504020204" pitchFamily="34" charset="0"/>
            </a:endParaRPr>
          </a:p>
        </p:txBody>
      </p:sp>
      <p:sp>
        <p:nvSpPr>
          <p:cNvPr id="3" name="Content Placeholder 2"/>
          <p:cNvSpPr>
            <a:spLocks noGrp="1"/>
          </p:cNvSpPr>
          <p:nvPr>
            <p:ph idx="1"/>
          </p:nvPr>
        </p:nvSpPr>
        <p:spPr>
          <a:xfrm>
            <a:off x="428978" y="1512709"/>
            <a:ext cx="6366933" cy="5249333"/>
          </a:xfrm>
        </p:spPr>
        <p:txBody>
          <a:bodyPr>
            <a:normAutofit fontScale="25000" lnSpcReduction="20000"/>
          </a:bodyPr>
          <a:lstStyle/>
          <a:p>
            <a:pPr marL="0" indent="0" algn="just">
              <a:buNone/>
            </a:pPr>
            <a:endParaRPr lang="en-US" b="1" dirty="0" smtClean="0">
              <a:latin typeface="Lucida Sans" panose="020B0602030504020204" pitchFamily="34" charset="0"/>
            </a:endParaRPr>
          </a:p>
          <a:p>
            <a:pPr algn="just"/>
            <a:r>
              <a:rPr lang="en-US" sz="6400" dirty="0" smtClean="0">
                <a:latin typeface="Lucida Sans" panose="020B0602030504020204" pitchFamily="34" charset="0"/>
              </a:rPr>
              <a:t>There </a:t>
            </a:r>
            <a:r>
              <a:rPr lang="en-US" sz="6400" dirty="0">
                <a:latin typeface="Lucida Sans" panose="020B0602030504020204" pitchFamily="34" charset="0"/>
              </a:rPr>
              <a:t>has been collaboration with international organizations and partners to improve air quality monitoring. This includes sharing data, best practices, and technical expertise to enhance monitoring capabilities in the country</a:t>
            </a:r>
            <a:r>
              <a:rPr lang="en-US" sz="6400" dirty="0" smtClean="0">
                <a:latin typeface="Lucida Sans" panose="020B0602030504020204" pitchFamily="34" charset="0"/>
              </a:rPr>
              <a:t>.</a:t>
            </a:r>
          </a:p>
          <a:p>
            <a:pPr algn="just"/>
            <a:r>
              <a:rPr lang="en-US" sz="6400" dirty="0">
                <a:latin typeface="Lucida Sans" panose="020B0602030504020204" pitchFamily="34" charset="0"/>
              </a:rPr>
              <a:t>The World Bank Pollution Management and Environment Health Program (PMEH) offers  opportunities to collaborate with the Lagos State Government to create incentives and policies that will improve the air quality.</a:t>
            </a:r>
          </a:p>
          <a:p>
            <a:pPr marL="0" indent="0" algn="just">
              <a:buNone/>
            </a:pPr>
            <a:r>
              <a:rPr lang="en-US" sz="6400" dirty="0" smtClean="0">
                <a:latin typeface="Lucida Sans" panose="020B0602030504020204" pitchFamily="34" charset="0"/>
              </a:rPr>
              <a:t>    Lagos </a:t>
            </a:r>
            <a:r>
              <a:rPr lang="en-US" sz="6400" dirty="0" smtClean="0">
                <a:latin typeface="Lucida Sans" panose="020B0602030504020204" pitchFamily="34" charset="0"/>
              </a:rPr>
              <a:t>Nigeria</a:t>
            </a:r>
            <a:endParaRPr lang="en-US" sz="6400" dirty="0">
              <a:latin typeface="Lucida Sans" panose="020B0602030504020204" pitchFamily="34" charset="0"/>
            </a:endParaRPr>
          </a:p>
          <a:p>
            <a:pPr algn="just"/>
            <a:r>
              <a:rPr lang="en-US" sz="6400" dirty="0">
                <a:latin typeface="Lucida Sans" panose="020B0602030504020204" pitchFamily="34" charset="0"/>
              </a:rPr>
              <a:t>In Lagos, Nigeria, the World Bank used </a:t>
            </a:r>
            <a:r>
              <a:rPr lang="en-US" sz="6400" dirty="0" smtClean="0">
                <a:latin typeface="Lucida Sans" panose="020B0602030504020204" pitchFamily="34" charset="0"/>
              </a:rPr>
              <a:t>network </a:t>
            </a:r>
            <a:r>
              <a:rPr lang="en-US" sz="6400" dirty="0">
                <a:latin typeface="Lucida Sans" panose="020B0602030504020204" pitchFamily="34" charset="0"/>
              </a:rPr>
              <a:t>with RGMs at six sites for air quality observations, health impact assessments, and model evaluation (</a:t>
            </a:r>
            <a:r>
              <a:rPr lang="en-US" sz="6400" dirty="0" err="1">
                <a:latin typeface="Lucida Sans" panose="020B0602030504020204" pitchFamily="34" charset="0"/>
              </a:rPr>
              <a:t>Akpokodje</a:t>
            </a:r>
            <a:r>
              <a:rPr lang="en-US" sz="6400" dirty="0">
                <a:latin typeface="Lucida Sans" panose="020B0602030504020204" pitchFamily="34" charset="0"/>
              </a:rPr>
              <a:t> et al., 2022</a:t>
            </a:r>
            <a:r>
              <a:rPr lang="en-US" sz="6400" dirty="0" smtClean="0">
                <a:latin typeface="Lucida Sans" panose="020B0602030504020204" pitchFamily="34" charset="0"/>
              </a:rPr>
              <a:t>). </a:t>
            </a:r>
            <a:r>
              <a:rPr lang="en-US" sz="6400" dirty="0">
                <a:latin typeface="Lucida Sans" panose="020B0602030504020204" pitchFamily="34" charset="0"/>
              </a:rPr>
              <a:t>with multiple LCS covering a region of </a:t>
            </a:r>
            <a:r>
              <a:rPr lang="en-US" sz="6400" dirty="0" smtClean="0">
                <a:latin typeface="Lucida Sans" panose="020B0602030504020204" pitchFamily="34" charset="0"/>
              </a:rPr>
              <a:t>interest</a:t>
            </a:r>
            <a:endParaRPr lang="en-US" sz="6400" dirty="0">
              <a:latin typeface="Lucida Sans" panose="020B0602030504020204" pitchFamily="34" charset="0"/>
            </a:endParaRPr>
          </a:p>
          <a:p>
            <a:pPr lvl="0" algn="just"/>
            <a:endParaRPr lang="en-US" sz="6400" dirty="0">
              <a:latin typeface="Lucida Sans" panose="020B0602030504020204" pitchFamily="34" charset="0"/>
            </a:endParaRPr>
          </a:p>
          <a:p>
            <a:pPr lvl="0" algn="just"/>
            <a:r>
              <a:rPr lang="en-US" sz="6400" dirty="0">
                <a:latin typeface="Lucida Sans" panose="020B0602030504020204" pitchFamily="34" charset="0"/>
              </a:rPr>
              <a:t>The study recommended expanding the network with a focus on assessing impacts of ports, traffic, and industrial activity using paired upwind and downwind sites</a:t>
            </a:r>
            <a:r>
              <a:rPr lang="en-US" sz="6400" dirty="0" smtClean="0">
                <a:latin typeface="Lucida Sans" panose="020B0602030504020204" pitchFamily="34" charset="0"/>
              </a:rPr>
              <a:t>. (WMO </a:t>
            </a:r>
            <a:r>
              <a:rPr lang="en-US" sz="6400" dirty="0">
                <a:latin typeface="Lucida Sans" panose="020B0602030504020204" pitchFamily="34" charset="0"/>
              </a:rPr>
              <a:t>GAW Report No. </a:t>
            </a:r>
            <a:r>
              <a:rPr lang="en-US" sz="6400" dirty="0" smtClean="0">
                <a:latin typeface="Lucida Sans" panose="020B0602030504020204" pitchFamily="34" charset="0"/>
              </a:rPr>
              <a:t>293)</a:t>
            </a:r>
          </a:p>
          <a:p>
            <a:pPr lvl="0" algn="just"/>
            <a:r>
              <a:rPr lang="en-US" sz="6400" dirty="0">
                <a:latin typeface="Lucida Sans" panose="020B0602030504020204" pitchFamily="34" charset="0"/>
              </a:rPr>
              <a:t>The World Bank Pollution Management and Environment Health Program (PMEH) offers  opportunities to collaborate with the Lagos State Government to create incentives and policies that will improve the air quality</a:t>
            </a:r>
            <a:r>
              <a:rPr lang="en-US" sz="6400" dirty="0" smtClean="0">
                <a:latin typeface="Lucida Sans" panose="020B0602030504020204" pitchFamily="34" charset="0"/>
              </a:rPr>
              <a:t>. (</a:t>
            </a:r>
            <a:endParaRPr lang="en-US" sz="6400" dirty="0">
              <a:latin typeface="Lucida Sans" panose="020B0602030504020204" pitchFamily="34" charset="0"/>
            </a:endParaRPr>
          </a:p>
          <a:p>
            <a:pPr algn="just"/>
            <a:endParaRPr lang="en-US" sz="2900" dirty="0">
              <a:latin typeface="Lucida Sans" panose="020B0602030504020204" pitchFamily="34" charset="0"/>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911" y="0"/>
            <a:ext cx="5396089" cy="6762043"/>
          </a:xfrm>
          <a:prstGeom prst="rect">
            <a:avLst/>
          </a:prstGeom>
        </p:spPr>
      </p:pic>
    </p:spTree>
    <p:extLst>
      <p:ext uri="{BB962C8B-B14F-4D97-AF65-F5344CB8AC3E}">
        <p14:creationId xmlns:p14="http://schemas.microsoft.com/office/powerpoint/2010/main" val="14404322"/>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7" y="0"/>
            <a:ext cx="5828306" cy="453224"/>
          </a:xfrm>
        </p:spPr>
        <p:txBody>
          <a:bodyPr>
            <a:normAutofit fontScale="90000"/>
          </a:bodyPr>
          <a:lstStyle/>
          <a:p>
            <a:r>
              <a:rPr lang="en-US" dirty="0" smtClean="0"/>
              <a:t> </a:t>
            </a:r>
            <a:br>
              <a:rPr lang="en-US" dirty="0" smtClean="0"/>
            </a:br>
            <a:r>
              <a:rPr lang="en-US" sz="2700" dirty="0" smtClean="0">
                <a:latin typeface="Lucida Sans" panose="020B0602030504020204" pitchFamily="34" charset="0"/>
              </a:rPr>
              <a:t>Interventions:</a:t>
            </a:r>
            <a:r>
              <a:rPr lang="en-US" dirty="0" smtClean="0"/>
              <a:t/>
            </a:r>
            <a:br>
              <a:rPr lang="en-US" dirty="0" smtClean="0"/>
            </a:br>
            <a:r>
              <a:rPr lang="en-US" sz="2800" b="1" dirty="0" smtClean="0"/>
              <a:t>Tree Planting Projects</a:t>
            </a:r>
            <a:endParaRPr lang="en-US" sz="2800" b="1"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9238" y="0"/>
            <a:ext cx="5064981" cy="3853163"/>
          </a:xfrm>
        </p:spPr>
      </p:pic>
      <p:sp>
        <p:nvSpPr>
          <p:cNvPr id="11" name="TextBox 10"/>
          <p:cNvSpPr txBox="1"/>
          <p:nvPr/>
        </p:nvSpPr>
        <p:spPr>
          <a:xfrm>
            <a:off x="6273578" y="3908822"/>
            <a:ext cx="5693135" cy="2523768"/>
          </a:xfrm>
          <a:prstGeom prst="rect">
            <a:avLst/>
          </a:prstGeom>
          <a:noFill/>
        </p:spPr>
        <p:txBody>
          <a:bodyPr wrap="square" rtlCol="0">
            <a:spAutoFit/>
          </a:bodyPr>
          <a:lstStyle/>
          <a:p>
            <a:pPr algn="just"/>
            <a:r>
              <a:rPr lang="en-US" dirty="0" smtClean="0"/>
              <a:t>The </a:t>
            </a:r>
            <a:r>
              <a:rPr lang="en-US" dirty="0"/>
              <a:t>tree planting campaign is in fulfillment of </a:t>
            </a:r>
            <a:r>
              <a:rPr lang="en-US" dirty="0" smtClean="0"/>
              <a:t>Nigeria pledge </a:t>
            </a:r>
            <a:r>
              <a:rPr lang="en-US" dirty="0"/>
              <a:t>to plant 25 million trees in Nigeria to enhance the country's carbon sink as part of the country's efforts to implement the Paris climate change agreement. </a:t>
            </a:r>
            <a:endParaRPr lang="en-US" dirty="0" smtClean="0"/>
          </a:p>
          <a:p>
            <a:pPr algn="just"/>
            <a:r>
              <a:rPr lang="en-US" dirty="0" smtClean="0"/>
              <a:t>The </a:t>
            </a:r>
            <a:r>
              <a:rPr lang="en-US" dirty="0"/>
              <a:t>Rural Environmental Empowerment Initiative</a:t>
            </a:r>
            <a:endParaRPr lang="en-US" dirty="0"/>
          </a:p>
          <a:p>
            <a:pPr algn="just"/>
            <a:r>
              <a:rPr lang="en-US" sz="1400" b="1" dirty="0">
                <a:latin typeface="Lucida Sans" panose="020B0602030504020204" pitchFamily="34" charset="0"/>
              </a:rPr>
              <a:t>ONE STUDENT ONE TREE PROJECT (OSOTP)</a:t>
            </a:r>
          </a:p>
          <a:p>
            <a:pPr algn="just"/>
            <a:r>
              <a:rPr lang="en-US" dirty="0" smtClean="0">
                <a:latin typeface="Lucida Sans" panose="020B0602030504020204" pitchFamily="34" charset="0"/>
              </a:rPr>
              <a:t>is </a:t>
            </a:r>
            <a:r>
              <a:rPr lang="en-US" dirty="0">
                <a:latin typeface="Lucida Sans" panose="020B0602030504020204" pitchFamily="34" charset="0"/>
              </a:rPr>
              <a:t>a collaborative partnership between T.R.E.E. Initiative and tertiary institutions in Nigeria.</a:t>
            </a:r>
          </a:p>
          <a:p>
            <a:endParaRPr lang="en-US" dirty="0"/>
          </a:p>
        </p:txBody>
      </p:sp>
      <p:pic>
        <p:nvPicPr>
          <p:cNvPr id="3078" name="Picture 6" descr="OSOTP Info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98" y="803082"/>
            <a:ext cx="5740839" cy="6054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78297" y="431259"/>
            <a:ext cx="5311472" cy="769441"/>
          </a:xfrm>
          <a:prstGeom prst="rect">
            <a:avLst/>
          </a:prstGeom>
          <a:noFill/>
        </p:spPr>
        <p:txBody>
          <a:bodyPr wrap="square" rtlCol="0">
            <a:spAutoFit/>
          </a:bodyPr>
          <a:lstStyle/>
          <a:p>
            <a:endParaRPr lang="en-US" sz="1400" b="1" dirty="0" smtClean="0">
              <a:latin typeface="Lucida Sans" panose="020B0602030504020204" pitchFamily="34" charset="0"/>
            </a:endParaRPr>
          </a:p>
          <a:p>
            <a:endParaRPr lang="en-US" sz="1400" b="1" dirty="0" smtClean="0">
              <a:latin typeface="Lucida Sans" panose="020B0602030504020204" pitchFamily="34" charset="0"/>
            </a:endParaRPr>
          </a:p>
          <a:p>
            <a:endParaRPr lang="en-US" sz="1600" dirty="0">
              <a:latin typeface="Lucida Sans" panose="020B0602030504020204" pitchFamily="34" charset="0"/>
            </a:endParaRPr>
          </a:p>
        </p:txBody>
      </p:sp>
    </p:spTree>
    <p:extLst>
      <p:ext uri="{BB962C8B-B14F-4D97-AF65-F5344CB8AC3E}">
        <p14:creationId xmlns:p14="http://schemas.microsoft.com/office/powerpoint/2010/main" val="197216769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4951" y="2276475"/>
            <a:ext cx="46656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1" y="1"/>
            <a:ext cx="46656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652964"/>
            <a:ext cx="46339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9" name="Group 21"/>
          <p:cNvGrpSpPr>
            <a:grpSpLocks/>
          </p:cNvGrpSpPr>
          <p:nvPr/>
        </p:nvGrpSpPr>
        <p:grpSpPr bwMode="auto">
          <a:xfrm>
            <a:off x="6170614" y="0"/>
            <a:ext cx="4484687" cy="3630292"/>
            <a:chOff x="5553398" y="-13837"/>
            <a:chExt cx="3612171" cy="3513138"/>
          </a:xfrm>
        </p:grpSpPr>
        <p:pic>
          <p:nvPicPr>
            <p:cNvPr id="6155" name="Picture 2" descr="https://www.atmosfair.de/uploads/pics/Save80_Nigeria_FeuerstelleII_skaliert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398" y="-13837"/>
              <a:ext cx="36004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Box 4"/>
            <p:cNvSpPr txBox="1">
              <a:spLocks noChangeArrowheads="1"/>
            </p:cNvSpPr>
            <p:nvPr/>
          </p:nvSpPr>
          <p:spPr bwMode="auto">
            <a:xfrm>
              <a:off x="5553398" y="2805413"/>
              <a:ext cx="3612171" cy="5063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r>
                <a:rPr lang="en-GB" altLang="en-US" sz="1600" dirty="0"/>
                <a:t>Firewood cooking. </a:t>
              </a:r>
            </a:p>
            <a:p>
              <a:r>
                <a:rPr lang="en-GB" altLang="en-US" sz="1200" dirty="0"/>
                <a:t>Source: </a:t>
              </a:r>
              <a:r>
                <a:rPr lang="en-GB" altLang="en-US" sz="1200" dirty="0">
                  <a:hlinkClick r:id="rId6"/>
                </a:rPr>
                <a:t>http://www.atmosfair.de/index.php?id=336_top&amp;L=3</a:t>
              </a:r>
              <a:endParaRPr lang="en-GB" altLang="en-US" sz="1200" dirty="0"/>
            </a:p>
          </p:txBody>
        </p:sp>
      </p:grpSp>
      <p:grpSp>
        <p:nvGrpSpPr>
          <p:cNvPr id="6150" name="Group 22"/>
          <p:cNvGrpSpPr>
            <a:grpSpLocks/>
          </p:cNvGrpSpPr>
          <p:nvPr/>
        </p:nvGrpSpPr>
        <p:grpSpPr bwMode="auto">
          <a:xfrm>
            <a:off x="6170614" y="3465514"/>
            <a:ext cx="4498975" cy="3317537"/>
            <a:chOff x="-4239428" y="5011068"/>
            <a:chExt cx="4499836" cy="2860998"/>
          </a:xfrm>
        </p:grpSpPr>
        <p:pic>
          <p:nvPicPr>
            <p:cNvPr id="6153" name="Picture 5" descr="http://saharareporters.com/sites/default/files/page_images/articles/2011/yamaha_gen.jpg?12946278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9428" y="5011068"/>
              <a:ext cx="4499836" cy="286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Box 7"/>
            <p:cNvSpPr txBox="1">
              <a:spLocks noChangeArrowheads="1"/>
            </p:cNvSpPr>
            <p:nvPr/>
          </p:nvSpPr>
          <p:spPr bwMode="auto">
            <a:xfrm>
              <a:off x="-4239428" y="7228816"/>
              <a:ext cx="4499836" cy="6104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r>
                <a:rPr lang="en-GB" altLang="en-US" sz="1600"/>
                <a:t>Petrol-fuelled generators. </a:t>
              </a:r>
            </a:p>
            <a:p>
              <a:r>
                <a:rPr lang="en-GB" altLang="en-US" sz="1200"/>
                <a:t>Source: </a:t>
              </a:r>
              <a:r>
                <a:rPr lang="en-GB" altLang="en-US" sz="1200">
                  <a:hlinkClick r:id="rId8"/>
                </a:rPr>
                <a:t>http://saharareporters.com/article/so-you-pass-your-neighbour-part-1-and-2</a:t>
              </a:r>
              <a:endParaRPr lang="en-GB" altLang="en-US" sz="1200"/>
            </a:p>
          </p:txBody>
        </p:sp>
      </p:grpSp>
      <p:sp>
        <p:nvSpPr>
          <p:cNvPr id="6151" name="TextBox 23"/>
          <p:cNvSpPr txBox="1">
            <a:spLocks noChangeArrowheads="1"/>
          </p:cNvSpPr>
          <p:nvPr/>
        </p:nvSpPr>
        <p:spPr bwMode="auto">
          <a:xfrm>
            <a:off x="1573213" y="4325939"/>
            <a:ext cx="45275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r>
              <a:rPr lang="en-CA" altLang="en-US" sz="1200"/>
              <a:t>Indiscriminate burning of waste. Source: Mofoluso A. Fagbeja, PhD</a:t>
            </a:r>
          </a:p>
        </p:txBody>
      </p:sp>
      <p:sp>
        <p:nvSpPr>
          <p:cNvPr id="6152" name="TextBox 24"/>
          <p:cNvSpPr txBox="1">
            <a:spLocks noChangeArrowheads="1"/>
          </p:cNvSpPr>
          <p:nvPr/>
        </p:nvSpPr>
        <p:spPr bwMode="auto">
          <a:xfrm>
            <a:off x="1573213" y="1846263"/>
            <a:ext cx="4559300"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r>
              <a:rPr lang="en-CA" altLang="en-US" sz="1100"/>
              <a:t>Gas flares overlooking communities. Source: </a:t>
            </a:r>
            <a:r>
              <a:rPr lang="en-CA" altLang="en-US" sz="1100">
                <a:hlinkClick r:id="rId9"/>
              </a:rPr>
              <a:t>http://www.egyptoil-gas.com/publications/nigerias-unfulfilled-gas-flare-targets/</a:t>
            </a:r>
            <a:r>
              <a:rPr lang="en-CA" altLang="en-US" sz="1100"/>
              <a:t> </a:t>
            </a:r>
          </a:p>
        </p:txBody>
      </p:sp>
      <p:pic>
        <p:nvPicPr>
          <p:cNvPr id="13" name="Picture 12">
            <a:extLst>
              <a:ext uri="{FF2B5EF4-FFF2-40B4-BE49-F238E27FC236}">
                <a16:creationId xmlns:a16="http://schemas.microsoft.com/office/drawing/2014/main" xmlns="" id="{591E4D6B-3B1E-40AE-ABA4-D1BED8F14F3C}"/>
              </a:ext>
            </a:extLst>
          </p:cNvPr>
          <p:cNvPicPr>
            <a:picLocks noChangeAspect="1"/>
          </p:cNvPicPr>
          <p:nvPr/>
        </p:nvPicPr>
        <p:blipFill>
          <a:blip r:embed="rId10" cstate="print">
            <a:extLst>
              <a:ext uri="{28A0092B-C50C-407E-A947-70E740481C1C}">
                <a14:useLocalDpi xmlns:a14="http://schemas.microsoft.com/office/drawing/2010/main" val="0"/>
              </a:ext>
            </a:extLst>
          </a:blip>
          <a:srcRect l="80528" t="5450" r="6323" b="85829"/>
          <a:stretch>
            <a:fillRect/>
          </a:stretch>
        </p:blipFill>
        <p:spPr bwMode="auto">
          <a:xfrm>
            <a:off x="9999406" y="6018940"/>
            <a:ext cx="2035278" cy="615950"/>
          </a:xfrm>
          <a:prstGeom prst="rect">
            <a:avLst/>
          </a:prstGeom>
          <a:noFill/>
          <a:ln>
            <a:noFill/>
          </a:ln>
        </p:spPr>
      </p:pic>
    </p:spTree>
    <p:extLst>
      <p:ext uri="{BB962C8B-B14F-4D97-AF65-F5344CB8AC3E}">
        <p14:creationId xmlns:p14="http://schemas.microsoft.com/office/powerpoint/2010/main" val="158820425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2" y="147484"/>
            <a:ext cx="4925960" cy="6607277"/>
          </a:xfrm>
        </p:spPr>
        <p:txBody>
          <a:bodyPr>
            <a:noAutofit/>
          </a:bodyPr>
          <a:lstStyle/>
          <a:p>
            <a:pPr marL="457200" indent="-457200" algn="just">
              <a:buFont typeface="Wingdings" panose="05000000000000000000" pitchFamily="2" charset="2"/>
              <a:buChar char="§"/>
            </a:pP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smtClean="0">
                <a:latin typeface="Lucida Sans" panose="020B0602030504020204" pitchFamily="34" charset="0"/>
              </a:rPr>
              <a:t>There has been Increase </a:t>
            </a:r>
            <a:r>
              <a:rPr lang="en-US" sz="2400" dirty="0">
                <a:latin typeface="Lucida Sans" panose="020B0602030504020204" pitchFamily="34" charset="0"/>
              </a:rPr>
              <a:t>awareness on the use of </a:t>
            </a:r>
            <a:r>
              <a:rPr lang="en-US" sz="2400" dirty="0" smtClean="0">
                <a:latin typeface="Lucida Sans" panose="020B0602030504020204" pitchFamily="34" charset="0"/>
              </a:rPr>
              <a:t>renewable energy</a:t>
            </a: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smtClean="0">
                <a:latin typeface="Lucida Sans" panose="020B0602030504020204" pitchFamily="34" charset="0"/>
              </a:rPr>
              <a:t>At </a:t>
            </a:r>
            <a:r>
              <a:rPr lang="en-US" sz="2400" dirty="0">
                <a:latin typeface="Lucida Sans" panose="020B0602030504020204" pitchFamily="34" charset="0"/>
              </a:rPr>
              <a:t>the moment, the use of renewable energy in Nigeria is gradually improving and being accepted, especially among individuals and businesses who use it to power their homes, offices, businesses, etc</a:t>
            </a:r>
            <a:r>
              <a:rPr lang="en-US" sz="2400" dirty="0" smtClean="0">
                <a:latin typeface="Lucida Sans" panose="020B0602030504020204" pitchFamily="34" charset="0"/>
              </a:rPr>
              <a:t>. </a:t>
            </a:r>
            <a:br>
              <a:rPr lang="en-US" sz="2400" dirty="0" smtClean="0">
                <a:latin typeface="Lucida Sans" panose="020B0602030504020204" pitchFamily="34" charset="0"/>
              </a:rPr>
            </a:b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One </a:t>
            </a:r>
            <a:r>
              <a:rPr lang="en-US" sz="2400" dirty="0">
                <a:latin typeface="Lucida Sans" panose="020B0602030504020204" pitchFamily="34" charset="0"/>
              </a:rPr>
              <a:t>of the most used sources of renewable energy in the country is Solar. </a:t>
            </a: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r>
              <a:rPr lang="en-US" sz="2400" dirty="0">
                <a:latin typeface="Lucida Sans" panose="020B0602030504020204" pitchFamily="34" charset="0"/>
              </a:rPr>
              <a:t/>
            </a:r>
            <a:br>
              <a:rPr lang="en-US" sz="2400" dirty="0">
                <a:latin typeface="Lucida Sans" panose="020B0602030504020204" pitchFamily="34" charset="0"/>
              </a:rPr>
            </a:br>
            <a:r>
              <a:rPr lang="en-US" sz="2400" dirty="0" smtClean="0">
                <a:latin typeface="Lucida Sans" panose="020B0602030504020204" pitchFamily="34" charset="0"/>
              </a:rPr>
              <a:t/>
            </a:r>
            <a:br>
              <a:rPr lang="en-US" sz="2400" dirty="0" smtClean="0">
                <a:latin typeface="Lucida Sans" panose="020B0602030504020204" pitchFamily="34" charset="0"/>
              </a:rPr>
            </a:br>
            <a:endParaRPr lang="en-US" sz="2400" dirty="0">
              <a:latin typeface="Lucida Sans" panose="020B0602030504020204" pitchFamily="34" charset="0"/>
            </a:endParaRPr>
          </a:p>
        </p:txBody>
      </p:sp>
      <p:pic>
        <p:nvPicPr>
          <p:cNvPr id="7" name="Content Placeholder 6"/>
          <p:cNvPicPr>
            <a:picLocks noGrp="1" noChangeAspect="1"/>
          </p:cNvPicPr>
          <p:nvPr>
            <p:ph idx="1"/>
          </p:nvPr>
        </p:nvPicPr>
        <p:blipFill>
          <a:blip r:embed="rId2"/>
          <a:stretch>
            <a:fillRect/>
          </a:stretch>
        </p:blipFill>
        <p:spPr>
          <a:xfrm>
            <a:off x="5320035" y="486697"/>
            <a:ext cx="6446580" cy="5132439"/>
          </a:xfrm>
          <a:prstGeom prst="rect">
            <a:avLst/>
          </a:prstGeom>
        </p:spPr>
      </p:pic>
    </p:spTree>
    <p:extLst>
      <p:ext uri="{BB962C8B-B14F-4D97-AF65-F5344CB8AC3E}">
        <p14:creationId xmlns:p14="http://schemas.microsoft.com/office/powerpoint/2010/main" val="4089407363"/>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95000"/>
                    <a:lumOff val="5000"/>
                  </a:schemeClr>
                </a:solidFill>
                <a:latin typeface="Lucida Sans" panose="020B0602030504020204" pitchFamily="34" charset="0"/>
              </a:rPr>
              <a:t>Public Awareness and </a:t>
            </a:r>
            <a:r>
              <a:rPr lang="en-US" b="1" dirty="0" smtClean="0">
                <a:solidFill>
                  <a:schemeClr val="tx1">
                    <a:lumMod val="95000"/>
                    <a:lumOff val="5000"/>
                  </a:schemeClr>
                </a:solidFill>
                <a:latin typeface="Lucida Sans" panose="020B0602030504020204" pitchFamily="34" charset="0"/>
              </a:rPr>
              <a:t>Education</a:t>
            </a:r>
            <a:endParaRPr lang="en-US" dirty="0"/>
          </a:p>
        </p:txBody>
      </p:sp>
      <p:sp>
        <p:nvSpPr>
          <p:cNvPr id="3" name="Content Placeholder 2"/>
          <p:cNvSpPr>
            <a:spLocks noGrp="1"/>
          </p:cNvSpPr>
          <p:nvPr>
            <p:ph idx="1"/>
          </p:nvPr>
        </p:nvSpPr>
        <p:spPr>
          <a:xfrm>
            <a:off x="481392" y="1270000"/>
            <a:ext cx="6476757" cy="4923971"/>
          </a:xfrm>
        </p:spPr>
        <p:txBody>
          <a:bodyPr>
            <a:normAutofit fontScale="70000" lnSpcReduction="20000"/>
          </a:bodyPr>
          <a:lstStyle/>
          <a:p>
            <a:pPr algn="just"/>
            <a:r>
              <a:rPr lang="en-US" dirty="0" smtClean="0">
                <a:solidFill>
                  <a:schemeClr val="tx1">
                    <a:lumMod val="95000"/>
                    <a:lumOff val="5000"/>
                  </a:schemeClr>
                </a:solidFill>
                <a:latin typeface="Lucida Sans" panose="020B0602030504020204" pitchFamily="34" charset="0"/>
              </a:rPr>
              <a:t>Efforts </a:t>
            </a:r>
            <a:r>
              <a:rPr lang="en-US" dirty="0">
                <a:solidFill>
                  <a:schemeClr val="tx1">
                    <a:lumMod val="95000"/>
                    <a:lumOff val="5000"/>
                  </a:schemeClr>
                </a:solidFill>
                <a:latin typeface="Lucida Sans" panose="020B0602030504020204" pitchFamily="34" charset="0"/>
              </a:rPr>
              <a:t>have been made to increase public awareness and education about air pollution and its health effects in Nigeria</a:t>
            </a:r>
            <a:r>
              <a:rPr lang="en-US" dirty="0" smtClean="0">
                <a:solidFill>
                  <a:schemeClr val="tx1">
                    <a:lumMod val="95000"/>
                    <a:lumOff val="5000"/>
                  </a:schemeClr>
                </a:solidFill>
                <a:latin typeface="Lucida Sans" panose="020B0602030504020204" pitchFamily="34" charset="0"/>
              </a:rPr>
              <a:t>.</a:t>
            </a:r>
          </a:p>
          <a:p>
            <a:pPr algn="just"/>
            <a:r>
              <a:rPr lang="en-US" dirty="0" smtClean="0">
                <a:solidFill>
                  <a:schemeClr val="tx1">
                    <a:lumMod val="95000"/>
                    <a:lumOff val="5000"/>
                  </a:schemeClr>
                </a:solidFill>
                <a:latin typeface="Lucida Sans" panose="020B0602030504020204" pitchFamily="34" charset="0"/>
              </a:rPr>
              <a:t> </a:t>
            </a:r>
            <a:r>
              <a:rPr lang="en-US" dirty="0">
                <a:solidFill>
                  <a:schemeClr val="tx1">
                    <a:lumMod val="95000"/>
                    <a:lumOff val="5000"/>
                  </a:schemeClr>
                </a:solidFill>
                <a:latin typeface="Lucida Sans" panose="020B0602030504020204" pitchFamily="34" charset="0"/>
              </a:rPr>
              <a:t>This includes campaigns and programs </a:t>
            </a:r>
            <a:r>
              <a:rPr lang="en-US" dirty="0" smtClean="0">
                <a:solidFill>
                  <a:schemeClr val="tx1">
                    <a:lumMod val="95000"/>
                    <a:lumOff val="5000"/>
                  </a:schemeClr>
                </a:solidFill>
                <a:latin typeface="Lucida Sans" panose="020B0602030504020204" pitchFamily="34" charset="0"/>
              </a:rPr>
              <a:t>to </a:t>
            </a:r>
            <a:r>
              <a:rPr lang="en-US" dirty="0">
                <a:solidFill>
                  <a:schemeClr val="tx1">
                    <a:lumMod val="95000"/>
                    <a:lumOff val="5000"/>
                  </a:schemeClr>
                </a:solidFill>
                <a:latin typeface="Lucida Sans" panose="020B0602030504020204" pitchFamily="34" charset="0"/>
              </a:rPr>
              <a:t>inform the public about the importance of monitoring air quality and taking steps to reduce pollution</a:t>
            </a:r>
            <a:r>
              <a:rPr lang="en-US" dirty="0" smtClean="0">
                <a:solidFill>
                  <a:schemeClr val="tx1">
                    <a:lumMod val="95000"/>
                    <a:lumOff val="5000"/>
                  </a:schemeClr>
                </a:solidFill>
                <a:latin typeface="Lucida Sans" panose="020B0602030504020204" pitchFamily="34" charset="0"/>
              </a:rPr>
              <a:t>. </a:t>
            </a:r>
          </a:p>
          <a:p>
            <a:pPr algn="just"/>
            <a:r>
              <a:rPr lang="en-US" dirty="0">
                <a:latin typeface="Lucida Sans" panose="020B0602030504020204" pitchFamily="34" charset="0"/>
              </a:rPr>
              <a:t>In recent years, we've seen a significant increase in the frequency of such events, reflecting growing awareness and urgency surrounding air quality issues</a:t>
            </a:r>
            <a:r>
              <a:rPr lang="en-US" dirty="0" smtClean="0">
                <a:latin typeface="Lucida Sans" panose="020B0602030504020204" pitchFamily="34" charset="0"/>
              </a:rPr>
              <a:t>.</a:t>
            </a:r>
          </a:p>
          <a:p>
            <a:pPr algn="just"/>
            <a:r>
              <a:rPr lang="en-US" dirty="0">
                <a:latin typeface="Lucida Sans" panose="020B0602030504020204" pitchFamily="34" charset="0"/>
              </a:rPr>
              <a:t>The Lagos State Environmental Protection Agency (LASEPA) </a:t>
            </a:r>
            <a:r>
              <a:rPr lang="en-US" dirty="0" smtClean="0">
                <a:latin typeface="Lucida Sans" panose="020B0602030504020204" pitchFamily="34" charset="0"/>
              </a:rPr>
              <a:t>and Clean Air Forum </a:t>
            </a:r>
            <a:r>
              <a:rPr lang="en-US" dirty="0" smtClean="0">
                <a:latin typeface="Lucida Sans" panose="020B0602030504020204" pitchFamily="34" charset="0"/>
              </a:rPr>
              <a:t>hosted </a:t>
            </a:r>
            <a:r>
              <a:rPr lang="en-US" dirty="0">
                <a:latin typeface="Lucida Sans" panose="020B0602030504020204" pitchFamily="34" charset="0"/>
              </a:rPr>
              <a:t>a 5-day Clean Air Forum in Lagos </a:t>
            </a:r>
            <a:r>
              <a:rPr lang="en-US" dirty="0" smtClean="0">
                <a:latin typeface="Lucida Sans" panose="020B0602030504020204" pitchFamily="34" charset="0"/>
              </a:rPr>
              <a:t>State. </a:t>
            </a:r>
            <a:r>
              <a:rPr lang="en-US" dirty="0">
                <a:latin typeface="Lucida Sans" panose="020B0602030504020204" pitchFamily="34" charset="0"/>
              </a:rPr>
              <a:t>K</a:t>
            </a:r>
            <a:r>
              <a:rPr lang="en-US" dirty="0" smtClean="0">
                <a:latin typeface="Lucida Sans" panose="020B0602030504020204" pitchFamily="34" charset="0"/>
              </a:rPr>
              <a:t>nowledge </a:t>
            </a:r>
            <a:r>
              <a:rPr lang="en-US" dirty="0">
                <a:latin typeface="Lucida Sans" panose="020B0602030504020204" pitchFamily="34" charset="0"/>
              </a:rPr>
              <a:t>sharing and collaborations to strengthen regional networks for clean air interventions in African cities. </a:t>
            </a:r>
            <a:endParaRPr lang="en-US" dirty="0" smtClean="0">
              <a:latin typeface="Lucida Sans" panose="020B0602030504020204" pitchFamily="34" charset="0"/>
            </a:endParaRPr>
          </a:p>
          <a:p>
            <a:pPr algn="just"/>
            <a:r>
              <a:rPr lang="en-US" dirty="0">
                <a:latin typeface="Lucida Sans" panose="020B0602030504020204" pitchFamily="34" charset="0"/>
              </a:rPr>
              <a:t>Advancing collaborations and multi-regional partnerships for clean air in African cities</a:t>
            </a:r>
            <a:endParaRPr lang="en-US" dirty="0" smtClean="0">
              <a:latin typeface="Lucida Sans" panose="020B0602030504020204" pitchFamily="34" charset="0"/>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28" y="1363453"/>
            <a:ext cx="4530580" cy="25031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28" y="3866606"/>
            <a:ext cx="4620085" cy="2415288"/>
          </a:xfrm>
          <a:prstGeom prst="rect">
            <a:avLst/>
          </a:prstGeom>
        </p:spPr>
      </p:pic>
    </p:spTree>
    <p:extLst>
      <p:ext uri="{BB962C8B-B14F-4D97-AF65-F5344CB8AC3E}">
        <p14:creationId xmlns:p14="http://schemas.microsoft.com/office/powerpoint/2010/main" val="4238025385"/>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Interventions</a:t>
            </a:r>
            <a:endParaRPr lang="en-US" dirty="0">
              <a:latin typeface="Lucida Sans" panose="020B0602030504020204" pitchFamily="34" charset="0"/>
            </a:endParaRPr>
          </a:p>
        </p:txBody>
      </p:sp>
      <p:sp>
        <p:nvSpPr>
          <p:cNvPr id="3" name="Content Placeholder 2"/>
          <p:cNvSpPr>
            <a:spLocks noGrp="1"/>
          </p:cNvSpPr>
          <p:nvPr>
            <p:ph idx="1"/>
          </p:nvPr>
        </p:nvSpPr>
        <p:spPr>
          <a:xfrm>
            <a:off x="593622" y="1265186"/>
            <a:ext cx="11004755" cy="4351338"/>
          </a:xfrm>
        </p:spPr>
        <p:txBody>
          <a:bodyPr>
            <a:normAutofit/>
          </a:bodyPr>
          <a:lstStyle/>
          <a:p>
            <a:pPr algn="just"/>
            <a:r>
              <a:rPr lang="en-US" dirty="0" smtClean="0">
                <a:latin typeface="Lucida Sans" panose="020B0602030504020204" pitchFamily="34" charset="0"/>
              </a:rPr>
              <a:t>Nigeria’s </a:t>
            </a:r>
            <a:r>
              <a:rPr lang="en-US" dirty="0">
                <a:latin typeface="Lucida Sans" panose="020B0602030504020204" pitchFamily="34" charset="0"/>
              </a:rPr>
              <a:t>ambitious National Action Plan to Reduce Short-Lived Climate Pollutants </a:t>
            </a:r>
            <a:r>
              <a:rPr lang="en-US" dirty="0" smtClean="0">
                <a:latin typeface="Lucida Sans" panose="020B0602030504020204" pitchFamily="34" charset="0"/>
              </a:rPr>
              <a:t>is to </a:t>
            </a:r>
            <a:r>
              <a:rPr lang="en-US" dirty="0">
                <a:latin typeface="Lucida Sans" panose="020B0602030504020204" pitchFamily="34" charset="0"/>
              </a:rPr>
              <a:t>deliver real health benefits to Nigerians through improved air quality, while helping Nigeria meet its international climate change </a:t>
            </a:r>
            <a:r>
              <a:rPr lang="en-US" dirty="0" smtClean="0">
                <a:latin typeface="Lucida Sans" panose="020B0602030504020204" pitchFamily="34" charset="0"/>
              </a:rPr>
              <a:t>commitment.</a:t>
            </a:r>
          </a:p>
          <a:p>
            <a:pPr marL="0" indent="0" algn="just">
              <a:buNone/>
            </a:pPr>
            <a:endParaRPr lang="en-US" dirty="0" smtClean="0">
              <a:latin typeface="Lucida Sans" panose="020B0602030504020204" pitchFamily="34" charset="0"/>
            </a:endParaRPr>
          </a:p>
          <a:p>
            <a:pPr algn="just"/>
            <a:r>
              <a:rPr lang="en-US" dirty="0">
                <a:latin typeface="Lucida Sans" panose="020B0602030504020204" pitchFamily="34" charset="0"/>
              </a:rPr>
              <a:t>The </a:t>
            </a:r>
            <a:r>
              <a:rPr lang="en-US" dirty="0" smtClean="0">
                <a:latin typeface="Lucida Sans" panose="020B0602030504020204" pitchFamily="34" charset="0"/>
              </a:rPr>
              <a:t>National Environmental Standards and Regulation Enforcement Agency (</a:t>
            </a:r>
            <a:r>
              <a:rPr lang="en-US" dirty="0">
                <a:latin typeface="Lucida Sans" panose="020B0602030504020204" pitchFamily="34" charset="0"/>
              </a:rPr>
              <a:t>NESREA) monitors operations to ensure that c</a:t>
            </a:r>
            <a:r>
              <a:rPr lang="en-US" dirty="0" smtClean="0">
                <a:latin typeface="Lucida Sans" panose="020B0602030504020204" pitchFamily="34" charset="0"/>
              </a:rPr>
              <a:t>itizens are </a:t>
            </a:r>
            <a:r>
              <a:rPr lang="en-US" dirty="0">
                <a:latin typeface="Lucida Sans" panose="020B0602030504020204" pitchFamily="34" charset="0"/>
              </a:rPr>
              <a:t>abiding by the pollution </a:t>
            </a:r>
            <a:r>
              <a:rPr lang="en-US" dirty="0" smtClean="0">
                <a:latin typeface="Lucida Sans" panose="020B0602030504020204" pitchFamily="34" charset="0"/>
              </a:rPr>
              <a:t>regulations.</a:t>
            </a:r>
          </a:p>
          <a:p>
            <a:pPr algn="just"/>
            <a:endParaRPr lang="en-US" dirty="0" smtClean="0"/>
          </a:p>
        </p:txBody>
      </p:sp>
    </p:spTree>
    <p:extLst>
      <p:ext uri="{BB962C8B-B14F-4D97-AF65-F5344CB8AC3E}">
        <p14:creationId xmlns:p14="http://schemas.microsoft.com/office/powerpoint/2010/main" val="1772240851"/>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852" y="762098"/>
            <a:ext cx="11137692" cy="5054782"/>
          </a:xfrm>
          <a:prstGeom prst="rect">
            <a:avLst/>
          </a:prstGeom>
        </p:spPr>
        <p:txBody>
          <a:bodyPr wrap="square">
            <a:spAutoFit/>
          </a:bodyPr>
          <a:lstStyle/>
          <a:p>
            <a:pPr algn="just">
              <a:lnSpc>
                <a:spcPct val="107000"/>
              </a:lnSpc>
              <a:spcAft>
                <a:spcPts val="800"/>
              </a:spcAft>
            </a:pPr>
            <a:r>
              <a:rPr lang="en-US" sz="2400" b="1" dirty="0">
                <a:effectLst/>
                <a:latin typeface="Lucida Sans" panose="020B0602030504020204" pitchFamily="34" charset="0"/>
                <a:ea typeface="Calibri" panose="020F0502020204030204" pitchFamily="34" charset="0"/>
                <a:cs typeface="Times New Roman" panose="02020603050405020304" pitchFamily="18" charset="0"/>
              </a:rPr>
              <a:t>The Nigerian Meteorological Agency </a:t>
            </a:r>
            <a:r>
              <a:rPr lang="en-US" sz="2400" b="1" dirty="0" smtClean="0">
                <a:effectLst/>
                <a:latin typeface="Lucida Sans" panose="020B0602030504020204" pitchFamily="34" charset="0"/>
                <a:ea typeface="Calibri" panose="020F0502020204030204" pitchFamily="34" charset="0"/>
                <a:cs typeface="Times New Roman" panose="02020603050405020304" pitchFamily="18" charset="0"/>
              </a:rPr>
              <a:t>is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e</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xpanding the </a:t>
            </a:r>
            <a:r>
              <a:rPr lang="en-US" sz="2400" dirty="0">
                <a:effectLst/>
                <a:latin typeface="Lucida Sans" panose="020B0602030504020204" pitchFamily="34" charset="0"/>
                <a:ea typeface="Calibri" panose="020F0502020204030204" pitchFamily="34" charset="0"/>
                <a:cs typeface="Times New Roman" panose="02020603050405020304" pitchFamily="18" charset="0"/>
              </a:rPr>
              <a:t>Air Quality Observatory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in</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 </a:t>
            </a:r>
            <a:r>
              <a:rPr lang="en-US" sz="2400" dirty="0">
                <a:effectLst/>
                <a:latin typeface="Lucida Sans" panose="020B0602030504020204" pitchFamily="34" charset="0"/>
                <a:ea typeface="Calibri" panose="020F0502020204030204" pitchFamily="34" charset="0"/>
                <a:cs typeface="Times New Roman" panose="02020603050405020304" pitchFamily="18" charset="0"/>
              </a:rPr>
              <a:t>Nigeria</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Wingdings" panose="05000000000000000000" pitchFamily="2" charset="2"/>
              <a:buChar char="§"/>
            </a:pP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Two Reference Grade Monitors  have been </a:t>
            </a:r>
            <a:r>
              <a:rPr lang="en-US" sz="2400" dirty="0">
                <a:effectLst/>
                <a:latin typeface="Lucida Sans" panose="020B0602030504020204" pitchFamily="34" charset="0"/>
                <a:ea typeface="Calibri" panose="020F0502020204030204" pitchFamily="34" charset="0"/>
                <a:cs typeface="Times New Roman" panose="02020603050405020304" pitchFamily="18" charset="0"/>
              </a:rPr>
              <a:t>procured </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for installation in 2 northern cities </a:t>
            </a:r>
            <a:r>
              <a:rPr lang="en-US" sz="2400" dirty="0">
                <a:latin typeface="Lucida Sans" panose="020B0602030504020204" pitchFamily="34" charset="0"/>
                <a:ea typeface="Calibri" panose="020F0502020204030204" pitchFamily="34" charset="0"/>
                <a:cs typeface="Times New Roman" panose="02020603050405020304" pitchFamily="18" charset="0"/>
              </a:rPr>
              <a:t>in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Nigeria (</a:t>
            </a:r>
            <a:r>
              <a:rPr lang="en-US" sz="2400" dirty="0" err="1">
                <a:latin typeface="Lucida Sans" panose="020B0602030504020204" pitchFamily="34" charset="0"/>
                <a:ea typeface="Calibri" panose="020F0502020204030204" pitchFamily="34" charset="0"/>
                <a:cs typeface="Times New Roman" panose="02020603050405020304" pitchFamily="18" charset="0"/>
              </a:rPr>
              <a:t>Sokoto</a:t>
            </a:r>
            <a:r>
              <a:rPr lang="en-US" sz="2400" dirty="0">
                <a:latin typeface="Lucida Sans" panose="020B0602030504020204" pitchFamily="34" charset="0"/>
                <a:ea typeface="Calibri" panose="020F0502020204030204" pitchFamily="34" charset="0"/>
                <a:cs typeface="Times New Roman" panose="02020603050405020304" pitchFamily="18" charset="0"/>
              </a:rPr>
              <a:t> and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Yola)</a:t>
            </a:r>
            <a:endParaRPr lang="en-US" sz="2400" dirty="0" smtClean="0">
              <a:effectLst/>
              <a:latin typeface="Lucida Sans" panose="020B0602030504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
            </a:pPr>
            <a:r>
              <a:rPr lang="en-US" sz="2400" dirty="0" err="1" smtClean="0">
                <a:effectLst/>
                <a:latin typeface="Lucida Sans" panose="020B0602030504020204" pitchFamily="34" charset="0"/>
                <a:ea typeface="Calibri" panose="020F0502020204030204" pitchFamily="34" charset="0"/>
                <a:cs typeface="Times New Roman" panose="02020603050405020304" pitchFamily="18" charset="0"/>
              </a:rPr>
              <a:t>Sokoto</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 </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is </a:t>
            </a:r>
            <a:r>
              <a:rPr lang="en-US" sz="2400" dirty="0" smtClean="0">
                <a:effectLst/>
                <a:latin typeface="Lucida Sans" panose="020B0602030504020204" pitchFamily="34" charset="0"/>
                <a:ea typeface="Calibri" panose="020F0502020204030204" pitchFamily="34" charset="0"/>
                <a:cs typeface="Times New Roman" panose="02020603050405020304" pitchFamily="18" charset="0"/>
              </a:rPr>
              <a:t>completed and its already operational while Yola installation is still ongoing.</a:t>
            </a:r>
          </a:p>
          <a:p>
            <a:pPr marL="342900" indent="-342900" algn="just">
              <a:lnSpc>
                <a:spcPct val="107000"/>
              </a:lnSpc>
              <a:spcAft>
                <a:spcPts val="800"/>
              </a:spcAft>
              <a:buFont typeface="Wingdings" panose="05000000000000000000" pitchFamily="2" charset="2"/>
              <a:buChar char="§"/>
            </a:pPr>
            <a:r>
              <a:rPr lang="en-US" sz="2400" dirty="0" smtClean="0">
                <a:latin typeface="Lucida Sans" panose="020B0602030504020204" pitchFamily="34" charset="0"/>
                <a:ea typeface="Calibri" panose="020F0502020204030204" pitchFamily="34" charset="0"/>
                <a:cs typeface="Times New Roman" panose="02020603050405020304" pitchFamily="18" charset="0"/>
              </a:rPr>
              <a:t>Proposal </a:t>
            </a:r>
            <a:r>
              <a:rPr lang="en-US" sz="2400" dirty="0">
                <a:latin typeface="Lucida Sans" panose="020B0602030504020204" pitchFamily="34" charset="0"/>
                <a:ea typeface="Calibri" panose="020F0502020204030204" pitchFamily="34" charset="0"/>
                <a:cs typeface="Times New Roman" panose="02020603050405020304" pitchFamily="18" charset="0"/>
              </a:rPr>
              <a:t>has been made for the procurement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more portable LCS such </a:t>
            </a:r>
            <a:r>
              <a:rPr lang="en-US" sz="2400" dirty="0">
                <a:latin typeface="Lucida Sans" panose="020B0602030504020204" pitchFamily="34" charset="0"/>
                <a:ea typeface="Calibri" panose="020F0502020204030204" pitchFamily="34" charset="0"/>
                <a:cs typeface="Times New Roman" panose="02020603050405020304" pitchFamily="18" charset="0"/>
              </a:rPr>
              <a:t>as Purple Air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 </a:t>
            </a:r>
            <a:r>
              <a:rPr lang="en-US" sz="2400" dirty="0" err="1" smtClean="0">
                <a:latin typeface="Lucida Sans" panose="020B0602030504020204" pitchFamily="34" charset="0"/>
                <a:ea typeface="Calibri" panose="020F0502020204030204" pitchFamily="34" charset="0"/>
                <a:cs typeface="Times New Roman" panose="02020603050405020304" pitchFamily="18" charset="0"/>
              </a:rPr>
              <a:t>Vaisala</a:t>
            </a:r>
            <a:r>
              <a:rPr lang="en-US" sz="2400" dirty="0" smtClean="0">
                <a:latin typeface="Lucida Sans" panose="020B0602030504020204" pitchFamily="34" charset="0"/>
                <a:ea typeface="Calibri" panose="020F0502020204030204" pitchFamily="34" charset="0"/>
                <a:cs typeface="Times New Roman" panose="02020603050405020304" pitchFamily="18" charset="0"/>
              </a:rPr>
              <a:t> devices </a:t>
            </a:r>
            <a:r>
              <a:rPr lang="en-US" sz="2400" dirty="0">
                <a:latin typeface="Lucida Sans" panose="020B0602030504020204" pitchFamily="34" charset="0"/>
                <a:ea typeface="Calibri" panose="020F0502020204030204" pitchFamily="34" charset="0"/>
                <a:cs typeface="Times New Roman" panose="02020603050405020304" pitchFamily="18" charset="0"/>
              </a:rPr>
              <a:t>to argument the </a:t>
            </a:r>
            <a:r>
              <a:rPr lang="en-US" sz="2400" dirty="0" smtClean="0">
                <a:latin typeface="Lucida Sans" panose="020B0602030504020204" pitchFamily="34" charset="0"/>
                <a:ea typeface="Calibri" panose="020F0502020204030204" pitchFamily="34" charset="0"/>
                <a:cs typeface="Times New Roman" panose="02020603050405020304" pitchFamily="18" charset="0"/>
              </a:rPr>
              <a:t>RGMs</a:t>
            </a:r>
            <a:endParaRPr lang="en-US" sz="2400" dirty="0">
              <a:effectLst/>
              <a:latin typeface="Lucida Sans" panose="020B0602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Ø"/>
            </a:pPr>
            <a:endParaRPr lang="en-US" sz="2400" dirty="0" smtClean="0">
              <a:effectLst/>
              <a:latin typeface="Lucida Sans" panose="020B0602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Ø"/>
            </a:pPr>
            <a:endParaRPr lang="en-US" sz="2400" dirty="0">
              <a:latin typeface="Lucida Sans" panose="020B0602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Lucida Sans" panose="020B0602030504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79330293"/>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5DF2D25-A5AD-44C2-9F79-119584672F11}"/>
              </a:ext>
            </a:extLst>
          </p:cNvPr>
          <p:cNvSpPr>
            <a:spLocks noGrp="1"/>
          </p:cNvSpPr>
          <p:nvPr>
            <p:ph idx="1"/>
          </p:nvPr>
        </p:nvSpPr>
        <p:spPr/>
        <p:txBody>
          <a:bodyPr>
            <a:normAutofit/>
          </a:bodyPr>
          <a:lstStyle/>
          <a:p>
            <a:pPr marL="0" indent="0" algn="ctr">
              <a:buNone/>
            </a:pPr>
            <a:r>
              <a:rPr lang="en-US" sz="4800" dirty="0">
                <a:latin typeface="Algerian" panose="04020705040A02060702" pitchFamily="82" charset="0"/>
              </a:rPr>
              <a:t>Thanks for listening</a:t>
            </a:r>
          </a:p>
        </p:txBody>
      </p:sp>
    </p:spTree>
    <p:extLst>
      <p:ext uri="{BB962C8B-B14F-4D97-AF65-F5344CB8AC3E}">
        <p14:creationId xmlns:p14="http://schemas.microsoft.com/office/powerpoint/2010/main" val="396784725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C2E49-2EE5-936B-065A-0FF27783604C}"/>
              </a:ext>
            </a:extLst>
          </p:cNvPr>
          <p:cNvSpPr>
            <a:spLocks noGrp="1"/>
          </p:cNvSpPr>
          <p:nvPr>
            <p:ph type="title"/>
          </p:nvPr>
        </p:nvSpPr>
        <p:spPr>
          <a:xfrm>
            <a:off x="767166" y="365125"/>
            <a:ext cx="10586634" cy="800259"/>
          </a:xfrm>
        </p:spPr>
        <p:txBody>
          <a:bodyPr>
            <a:normAutofit/>
          </a:bodyPr>
          <a:lstStyle/>
          <a:p>
            <a:r>
              <a:rPr lang="en-US" sz="2000" dirty="0" smtClean="0"/>
              <a:t> </a:t>
            </a:r>
            <a:r>
              <a:rPr lang="en-US" sz="2000" dirty="0"/>
              <a:t>Source of </a:t>
            </a:r>
            <a:r>
              <a:rPr lang="en-US" sz="2000" dirty="0" smtClean="0"/>
              <a:t>Pollution </a:t>
            </a:r>
            <a:r>
              <a:rPr lang="en-US" sz="2000" dirty="0" smtClean="0"/>
              <a:t>in Nigeria</a:t>
            </a:r>
            <a:endParaRPr lang="en-US" sz="2000" dirty="0"/>
          </a:p>
        </p:txBody>
      </p:sp>
      <p:pic>
        <p:nvPicPr>
          <p:cNvPr id="7" name="Picture 6">
            <a:extLst>
              <a:ext uri="{FF2B5EF4-FFF2-40B4-BE49-F238E27FC236}">
                <a16:creationId xmlns:a16="http://schemas.microsoft.com/office/drawing/2014/main" xmlns="" id="{4D291E4B-49C1-53DF-5493-6F33112F6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66" y="1165384"/>
            <a:ext cx="5143500" cy="5143500"/>
          </a:xfrm>
          <a:prstGeom prst="rect">
            <a:avLst/>
          </a:prstGeom>
        </p:spPr>
      </p:pic>
      <p:pic>
        <p:nvPicPr>
          <p:cNvPr id="10" name="Content Placeholder 9" descr="The Cost of Air Pollution in Lagos">
            <a:extLst>
              <a:ext uri="{FF2B5EF4-FFF2-40B4-BE49-F238E27FC236}">
                <a16:creationId xmlns:a16="http://schemas.microsoft.com/office/drawing/2014/main" xmlns="" id="{DDDA6C80-3475-576A-1A29-8F5ADF55C5F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84246" y="365125"/>
            <a:ext cx="5488984" cy="5472748"/>
          </a:xfrm>
          <a:prstGeom prst="rect">
            <a:avLst/>
          </a:prstGeom>
          <a:noFill/>
          <a:ln>
            <a:noFill/>
          </a:ln>
        </p:spPr>
      </p:pic>
      <p:sp>
        <p:nvSpPr>
          <p:cNvPr id="3" name="Rectangle 2"/>
          <p:cNvSpPr/>
          <p:nvPr/>
        </p:nvSpPr>
        <p:spPr>
          <a:xfrm>
            <a:off x="886596" y="1293614"/>
            <a:ext cx="4482317" cy="369332"/>
          </a:xfrm>
          <a:prstGeom prst="rect">
            <a:avLst/>
          </a:prstGeom>
        </p:spPr>
        <p:txBody>
          <a:bodyPr wrap="none">
            <a:spAutoFit/>
          </a:bodyPr>
          <a:lstStyle/>
          <a:p>
            <a:r>
              <a:rPr lang="en-US" b="1" dirty="0">
                <a:latin typeface="Lucida Sans" panose="020B0602030504020204" pitchFamily="34" charset="0"/>
              </a:rPr>
              <a:t>Wind-blown desert and mineral dust</a:t>
            </a:r>
          </a:p>
        </p:txBody>
      </p:sp>
      <p:sp>
        <p:nvSpPr>
          <p:cNvPr id="5" name="TextBox 4"/>
          <p:cNvSpPr txBox="1"/>
          <p:nvPr/>
        </p:nvSpPr>
        <p:spPr>
          <a:xfrm>
            <a:off x="6265303" y="5837873"/>
            <a:ext cx="4926869" cy="369332"/>
          </a:xfrm>
          <a:prstGeom prst="rect">
            <a:avLst/>
          </a:prstGeom>
          <a:noFill/>
        </p:spPr>
        <p:txBody>
          <a:bodyPr wrap="square" rtlCol="0">
            <a:spAutoFit/>
          </a:bodyPr>
          <a:lstStyle/>
          <a:p>
            <a:r>
              <a:rPr lang="en-US" dirty="0" err="1" smtClean="0"/>
              <a:t>Okobaba</a:t>
            </a:r>
            <a:r>
              <a:rPr lang="en-US" dirty="0" smtClean="0"/>
              <a:t> Saw Mill near Lagos Lagoon</a:t>
            </a:r>
            <a:endParaRPr lang="en-US" dirty="0"/>
          </a:p>
        </p:txBody>
      </p:sp>
      <p:pic>
        <p:nvPicPr>
          <p:cNvPr id="8" name="Picture 7">
            <a:extLst>
              <a:ext uri="{FF2B5EF4-FFF2-40B4-BE49-F238E27FC236}">
                <a16:creationId xmlns:a16="http://schemas.microsoft.com/office/drawing/2014/main" xmlns="" id="{591E4D6B-3B1E-40AE-ABA4-D1BED8F14F3C}"/>
              </a:ext>
            </a:extLst>
          </p:cNvPr>
          <p:cNvPicPr>
            <a:picLocks noChangeAspect="1"/>
          </p:cNvPicPr>
          <p:nvPr/>
        </p:nvPicPr>
        <p:blipFill>
          <a:blip r:embed="rId4" cstate="print">
            <a:extLst>
              <a:ext uri="{28A0092B-C50C-407E-A947-70E740481C1C}">
                <a14:useLocalDpi xmlns:a14="http://schemas.microsoft.com/office/drawing/2010/main" val="0"/>
              </a:ext>
            </a:extLst>
          </a:blip>
          <a:srcRect l="80528" t="5450" r="6323" b="85829"/>
          <a:stretch>
            <a:fillRect/>
          </a:stretch>
        </p:blipFill>
        <p:spPr bwMode="auto">
          <a:xfrm>
            <a:off x="9223680" y="6184525"/>
            <a:ext cx="2673350" cy="615950"/>
          </a:xfrm>
          <a:prstGeom prst="rect">
            <a:avLst/>
          </a:prstGeom>
          <a:noFill/>
          <a:ln>
            <a:noFill/>
          </a:ln>
        </p:spPr>
      </p:pic>
    </p:spTree>
    <p:extLst>
      <p:ext uri="{BB962C8B-B14F-4D97-AF65-F5344CB8AC3E}">
        <p14:creationId xmlns:p14="http://schemas.microsoft.com/office/powerpoint/2010/main" val="193518239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3" y="1"/>
            <a:ext cx="8843962" cy="582613"/>
          </a:xfrm>
        </p:spPr>
        <p:txBody>
          <a:bodyPr>
            <a:noAutofit/>
          </a:bodyPr>
          <a:lstStyle/>
          <a:p>
            <a:pPr>
              <a:defRPr/>
            </a:pPr>
            <a:r>
              <a:rPr lang="en-CA" sz="2000" b="1" dirty="0">
                <a:solidFill>
                  <a:schemeClr val="accent6"/>
                </a:solidFill>
              </a:rPr>
              <a:t>Exploring the possibility of integrating emissions of other pollutants from gas flaring into the Nigeria Gas Flare Tracker</a:t>
            </a:r>
          </a:p>
        </p:txBody>
      </p:sp>
      <p:graphicFrame>
        <p:nvGraphicFramePr>
          <p:cNvPr id="5" name="Table 4"/>
          <p:cNvGraphicFramePr>
            <a:graphicFrameLocks noGrp="1"/>
          </p:cNvGraphicFramePr>
          <p:nvPr>
            <p:extLst/>
          </p:nvPr>
        </p:nvGraphicFramePr>
        <p:xfrm>
          <a:off x="9411427" y="59871428"/>
          <a:ext cx="1408520" cy="23562368"/>
        </p:xfrm>
        <a:graphic>
          <a:graphicData uri="http://schemas.openxmlformats.org/drawingml/2006/table">
            <a:tbl>
              <a:tblPr/>
              <a:tblGrid>
                <a:gridCol w="39674"/>
                <a:gridCol w="39674"/>
                <a:gridCol w="181963"/>
                <a:gridCol w="194013"/>
                <a:gridCol w="190097"/>
                <a:gridCol w="177745"/>
                <a:gridCol w="260894"/>
                <a:gridCol w="83450"/>
                <a:gridCol w="241010"/>
              </a:tblGrid>
              <a:tr h="10241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Pollutant</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Activity</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Volume of Gas (ft</a:t>
                      </a:r>
                      <a:r>
                        <a:rPr kumimoji="0" lang="en-CA" sz="700" b="1"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Volume of Gas (m</a:t>
                      </a:r>
                      <a:r>
                        <a:rPr kumimoji="0" lang="en-CA" sz="700" b="1"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Emission Factor</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Unit of Emission Factor</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Emissions</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Units</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1"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Emissions (x 10</a:t>
                      </a:r>
                      <a:r>
                        <a:rPr kumimoji="0" lang="en-CA" sz="700" b="1" i="0" u="none" strike="noStrike" cap="none" normalizeH="0" baseline="30000" dirty="0" smtClean="0">
                          <a:ln>
                            <a:noFill/>
                          </a:ln>
                          <a:solidFill>
                            <a:srgbClr val="000000"/>
                          </a:solidFill>
                          <a:effectLst/>
                          <a:latin typeface="Times New Roman" pitchFamily="18" charset="0"/>
                          <a:cs typeface="Times New Roman" pitchFamily="18" charset="0"/>
                          <a:sym typeface="Calibri" pitchFamily="34" charset="0"/>
                        </a:rPr>
                        <a:t>6 </a:t>
                      </a:r>
                      <a:r>
                        <a:rPr kumimoji="0" lang="en-CA" sz="700" b="1"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Tonnes)</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CO</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2</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1000.000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17,047,411,048.558</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17.04741105</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Pb</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0.008</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71.031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0.00000007</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2</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O</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35.200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312,535.869</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0.00031254</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PM</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10</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121.600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1,079,669.366</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0.00107967</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SO</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2</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9.600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85,237.055</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0.00008524</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TOC</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176.000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1,562,679.346</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0.00156268</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CH</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4</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36.800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326,742.045</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0.00032674</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2667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VOC</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Natural gas combustion</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88.000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m</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3</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781,339.673</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kg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0.00078134</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113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Total HC</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Gas flaring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0.140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Btu</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43,897,557.200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0.01991159</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113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CO</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Gas flaring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0.370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Btu</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116,014,972.600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0.05262350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113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NO</a:t>
                      </a:r>
                      <a:r>
                        <a:rPr kumimoji="0" lang="en-CA" sz="700" b="0" i="0" u="none" strike="noStrike" cap="none" normalizeH="0" baseline="-25000" smtClean="0">
                          <a:ln>
                            <a:noFill/>
                          </a:ln>
                          <a:solidFill>
                            <a:srgbClr val="000000"/>
                          </a:solidFill>
                          <a:effectLst/>
                          <a:latin typeface="Times New Roman" pitchFamily="18" charset="0"/>
                          <a:cs typeface="Times New Roman" pitchFamily="18" charset="0"/>
                          <a:sym typeface="Calibri" pitchFamily="34" charset="0"/>
                        </a:rPr>
                        <a:t>x</a:t>
                      </a:r>
                      <a:endPar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endParaRP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Gas flaring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0.068</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lb/10</a:t>
                      </a:r>
                      <a:r>
                        <a:rPr kumimoji="0" lang="en-CA" sz="700" b="0" i="0" u="none" strike="noStrike" cap="none" normalizeH="0" baseline="30000" smtClean="0">
                          <a:ln>
                            <a:noFill/>
                          </a:ln>
                          <a:solidFill>
                            <a:srgbClr val="000000"/>
                          </a:solidFill>
                          <a:effectLst/>
                          <a:latin typeface="Times New Roman" pitchFamily="18" charset="0"/>
                          <a:cs typeface="Times New Roman" pitchFamily="18" charset="0"/>
                          <a:sym typeface="Calibri" pitchFamily="34" charset="0"/>
                        </a:rPr>
                        <a:t>6</a:t>
                      </a: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 Btu</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21,321,670.640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lb</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0.00967135</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r h="23796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Soot</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Gas flaring - Heavy smoke</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DF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3.13554E+11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8,878,859,921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274.000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µg/L</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2,432,807,626,292,060.000</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smtClean="0">
                          <a:ln>
                            <a:noFill/>
                          </a:ln>
                          <a:solidFill>
                            <a:srgbClr val="000000"/>
                          </a:solidFill>
                          <a:effectLst/>
                          <a:latin typeface="Times New Roman" pitchFamily="18" charset="0"/>
                          <a:cs typeface="Times New Roman" pitchFamily="18" charset="0"/>
                          <a:sym typeface="Calibri" pitchFamily="34" charset="0"/>
                        </a:rPr>
                        <a:t>µg</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sz="700" b="0" i="0" u="none" strike="noStrike" cap="none" normalizeH="0" baseline="0" dirty="0" smtClean="0">
                          <a:ln>
                            <a:noFill/>
                          </a:ln>
                          <a:solidFill>
                            <a:srgbClr val="000000"/>
                          </a:solidFill>
                          <a:effectLst/>
                          <a:latin typeface="Times New Roman" pitchFamily="18" charset="0"/>
                          <a:cs typeface="Times New Roman" pitchFamily="18" charset="0"/>
                          <a:sym typeface="Calibri" pitchFamily="34" charset="0"/>
                        </a:rPr>
                        <a:t>0.00243281</a:t>
                      </a:r>
                    </a:p>
                  </a:txBody>
                  <a:tcPr marL="7137" marR="7137" marT="713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4"/>
                    </a:solidFill>
                  </a:tcPr>
                </a:tc>
              </a:tr>
            </a:tbl>
          </a:graphicData>
        </a:graphic>
      </p:graphicFrame>
      <p:pic>
        <p:nvPicPr>
          <p:cNvPr id="1550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1863" y="1814287"/>
            <a:ext cx="9696712" cy="47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8779012" y="6094569"/>
            <a:ext cx="2673350" cy="615950"/>
          </a:xfrm>
          <a:prstGeom prst="rect">
            <a:avLst/>
          </a:prstGeom>
          <a:noFill/>
          <a:ln>
            <a:noFill/>
          </a:ln>
        </p:spPr>
      </p:pic>
    </p:spTree>
    <p:extLst>
      <p:ext uri="{BB962C8B-B14F-4D97-AF65-F5344CB8AC3E}">
        <p14:creationId xmlns:p14="http://schemas.microsoft.com/office/powerpoint/2010/main" val="107787061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365126"/>
            <a:ext cx="10585939" cy="679904"/>
          </a:xfrm>
        </p:spPr>
        <p:txBody>
          <a:bodyPr>
            <a:normAutofit fontScale="90000"/>
          </a:bodyPr>
          <a:lstStyle/>
          <a:p>
            <a:r>
              <a:rPr lang="en-US" dirty="0"/>
              <a:t>The perpetual burning of trash in and around </a:t>
            </a:r>
            <a:r>
              <a:rPr lang="en-US" dirty="0" smtClean="0"/>
              <a:t>cities</a:t>
            </a:r>
            <a:endParaRPr lang="en-US" dirty="0"/>
          </a:p>
        </p:txBody>
      </p:sp>
      <p:pic>
        <p:nvPicPr>
          <p:cNvPr id="1026" name="Picture 2" descr="https://miro.medium.com/v2/resize:fit:700/1*M1gcC6BZMHfRlazIETlKTA.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192" y="902937"/>
            <a:ext cx="6060417" cy="440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8192" y="5367130"/>
            <a:ext cx="5487158" cy="1200329"/>
          </a:xfrm>
          <a:prstGeom prst="rect">
            <a:avLst/>
          </a:prstGeom>
          <a:noFill/>
        </p:spPr>
        <p:txBody>
          <a:bodyPr wrap="square" rtlCol="0">
            <a:spAutoFit/>
          </a:bodyPr>
          <a:lstStyle/>
          <a:p>
            <a:r>
              <a:rPr lang="en-US" dirty="0"/>
              <a:t>In 2023, the average PM2.5 concentration in Nigeria was 4.8 times of </a:t>
            </a:r>
            <a:r>
              <a:rPr lang="en-US" dirty="0" smtClean="0"/>
              <a:t>the </a:t>
            </a:r>
            <a:r>
              <a:rPr lang="en-US" dirty="0"/>
              <a:t>World Health </a:t>
            </a:r>
            <a:r>
              <a:rPr lang="en-US" dirty="0" smtClean="0"/>
              <a:t>Organization </a:t>
            </a:r>
            <a:r>
              <a:rPr lang="en-US" dirty="0"/>
              <a:t>annual air quality guideline value. </a:t>
            </a:r>
            <a:r>
              <a:rPr lang="en-US" dirty="0" smtClean="0">
                <a:latin typeface="Lucida Sans" panose="020B0602030504020204" pitchFamily="34" charset="0"/>
              </a:rPr>
              <a:t>(</a:t>
            </a:r>
            <a:r>
              <a:rPr lang="en-US" dirty="0" err="1">
                <a:latin typeface="Lucida Sans" panose="020B0602030504020204" pitchFamily="34" charset="0"/>
              </a:rPr>
              <a:t>U</a:t>
            </a:r>
            <a:r>
              <a:rPr lang="en-US" dirty="0" err="1" smtClean="0">
                <a:latin typeface="Lucida Sans" panose="020B0602030504020204" pitchFamily="34" charset="0"/>
              </a:rPr>
              <a:t>ndark</a:t>
            </a:r>
            <a:r>
              <a:rPr lang="en-US" dirty="0" smtClean="0">
                <a:latin typeface="Lucida Sans" panose="020B0602030504020204" pitchFamily="34" charset="0"/>
              </a:rPr>
              <a:t> Magazine)</a:t>
            </a:r>
            <a:endParaRPr lang="en-US" dirty="0">
              <a:latin typeface="Lucida Sans" panose="020B0602030504020204" pitchFamily="34" charset="0"/>
            </a:endParaRPr>
          </a:p>
          <a:p>
            <a:endParaRPr lang="en-US" dirty="0"/>
          </a:p>
        </p:txBody>
      </p:sp>
      <p:pic>
        <p:nvPicPr>
          <p:cNvPr id="6" name="Picture 2" descr="Men, women working at a dump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278" y="902938"/>
            <a:ext cx="5057624" cy="3589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58609" y="4546762"/>
            <a:ext cx="4868849" cy="1169551"/>
          </a:xfrm>
          <a:prstGeom prst="rect">
            <a:avLst/>
          </a:prstGeom>
          <a:noFill/>
        </p:spPr>
        <p:txBody>
          <a:bodyPr wrap="square" rtlCol="0">
            <a:spAutoFit/>
          </a:bodyPr>
          <a:lstStyle/>
          <a:p>
            <a:r>
              <a:rPr lang="en-US" sz="1400" dirty="0">
                <a:latin typeface="Lucida Sans" panose="020B0602030504020204" pitchFamily="34" charset="0"/>
              </a:rPr>
              <a:t>The </a:t>
            </a:r>
            <a:r>
              <a:rPr lang="en-US" sz="1400" b="1" dirty="0" err="1">
                <a:latin typeface="Lucida Sans" panose="020B0602030504020204" pitchFamily="34" charset="0"/>
              </a:rPr>
              <a:t>Olusosun</a:t>
            </a:r>
            <a:r>
              <a:rPr lang="en-US" sz="1400" b="1" dirty="0">
                <a:latin typeface="Lucida Sans" panose="020B0602030504020204" pitchFamily="34" charset="0"/>
              </a:rPr>
              <a:t> </a:t>
            </a:r>
            <a:r>
              <a:rPr lang="en-US" sz="1400" b="1" dirty="0" err="1">
                <a:latin typeface="Lucida Sans" panose="020B0602030504020204" pitchFamily="34" charset="0"/>
              </a:rPr>
              <a:t>nigerian</a:t>
            </a:r>
            <a:r>
              <a:rPr lang="en-US" sz="1400" b="1" dirty="0">
                <a:latin typeface="Lucida Sans" panose="020B0602030504020204" pitchFamily="34" charset="0"/>
              </a:rPr>
              <a:t> dumpsite</a:t>
            </a:r>
            <a:r>
              <a:rPr lang="en-US" sz="1400" dirty="0">
                <a:latin typeface="Lucida Sans" panose="020B0602030504020204" pitchFamily="34" charset="0"/>
              </a:rPr>
              <a:t> is a 100-acre dump in </a:t>
            </a:r>
            <a:r>
              <a:rPr lang="en-US" sz="1400" dirty="0">
                <a:latin typeface="Lucida Sans" panose="020B0602030504020204" pitchFamily="34" charset="0"/>
                <a:hlinkClick r:id="rId4" tooltip="Lagos"/>
              </a:rPr>
              <a:t>Lagos</a:t>
            </a:r>
            <a:r>
              <a:rPr lang="en-US" sz="1400" dirty="0">
                <a:latin typeface="Lucida Sans" panose="020B0602030504020204" pitchFamily="34" charset="0"/>
              </a:rPr>
              <a:t>, </a:t>
            </a:r>
            <a:r>
              <a:rPr lang="en-US" sz="1400" dirty="0">
                <a:latin typeface="Lucida Sans" panose="020B0602030504020204" pitchFamily="34" charset="0"/>
                <a:hlinkClick r:id="rId5" tooltip="Lagos State"/>
              </a:rPr>
              <a:t>Lagos State</a:t>
            </a:r>
            <a:r>
              <a:rPr lang="en-US" sz="1400" dirty="0">
                <a:latin typeface="Lucida Sans" panose="020B0602030504020204" pitchFamily="34" charset="0"/>
              </a:rPr>
              <a:t>, Nigeria. It is the largest in Africa, and one of the largest in the world. The site receives up to 10,000 tons of rubbish each day </a:t>
            </a:r>
            <a:r>
              <a:rPr lang="en-US" sz="1400" dirty="0" smtClean="0">
                <a:latin typeface="Lucida Sans" panose="020B0602030504020204" pitchFamily="34" charset="0"/>
              </a:rPr>
              <a:t>(</a:t>
            </a:r>
            <a:r>
              <a:rPr lang="en-US" sz="1400" dirty="0"/>
              <a:t>Photo by: Lionel Healing/AFP</a:t>
            </a:r>
          </a:p>
        </p:txBody>
      </p:sp>
      <p:pic>
        <p:nvPicPr>
          <p:cNvPr id="8" name="Picture 7">
            <a:extLst>
              <a:ext uri="{FF2B5EF4-FFF2-40B4-BE49-F238E27FC236}">
                <a16:creationId xmlns:a16="http://schemas.microsoft.com/office/drawing/2014/main" xmlns="" id="{591E4D6B-3B1E-40AE-ABA4-D1BED8F14F3C}"/>
              </a:ext>
            </a:extLst>
          </p:cNvPr>
          <p:cNvPicPr>
            <a:picLocks noChangeAspect="1"/>
          </p:cNvPicPr>
          <p:nvPr/>
        </p:nvPicPr>
        <p:blipFill>
          <a:blip r:embed="rId6" cstate="print">
            <a:extLst>
              <a:ext uri="{28A0092B-C50C-407E-A947-70E740481C1C}">
                <a14:useLocalDpi xmlns:a14="http://schemas.microsoft.com/office/drawing/2010/main" val="0"/>
              </a:ext>
            </a:extLst>
          </a:blip>
          <a:srcRect l="80528" t="5450" r="6323" b="85829"/>
          <a:stretch>
            <a:fillRect/>
          </a:stretch>
        </p:blipFill>
        <p:spPr bwMode="auto">
          <a:xfrm>
            <a:off x="9518650" y="5967294"/>
            <a:ext cx="2367252" cy="615950"/>
          </a:xfrm>
          <a:prstGeom prst="rect">
            <a:avLst/>
          </a:prstGeom>
          <a:noFill/>
          <a:ln>
            <a:noFill/>
          </a:ln>
        </p:spPr>
      </p:pic>
    </p:spTree>
    <p:extLst>
      <p:ext uri="{BB962C8B-B14F-4D97-AF65-F5344CB8AC3E}">
        <p14:creationId xmlns:p14="http://schemas.microsoft.com/office/powerpoint/2010/main" val="3045516595"/>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a:t>
            </a:r>
            <a:endParaRPr lang="en-US" dirty="0"/>
          </a:p>
        </p:txBody>
      </p:sp>
      <p:sp>
        <p:nvSpPr>
          <p:cNvPr id="3" name="Content Placeholder 2"/>
          <p:cNvSpPr>
            <a:spLocks noGrp="1"/>
          </p:cNvSpPr>
          <p:nvPr>
            <p:ph idx="1"/>
          </p:nvPr>
        </p:nvSpPr>
        <p:spPr>
          <a:xfrm>
            <a:off x="597160" y="1324947"/>
            <a:ext cx="6363478" cy="5416574"/>
          </a:xfrm>
        </p:spPr>
        <p:txBody>
          <a:bodyPr>
            <a:normAutofit fontScale="62500" lnSpcReduction="20000"/>
          </a:bodyPr>
          <a:lstStyle/>
          <a:p>
            <a:r>
              <a:rPr lang="en-US" sz="2600" dirty="0" smtClean="0">
                <a:latin typeface="Lucida Sans" panose="020B0602030504020204" pitchFamily="34" charset="0"/>
              </a:rPr>
              <a:t>Nigeria has </a:t>
            </a:r>
            <a:r>
              <a:rPr lang="en-US" sz="2600" dirty="0">
                <a:latin typeface="Lucida Sans" panose="020B0602030504020204" pitchFamily="34" charset="0"/>
              </a:rPr>
              <a:t>the largest number of deaths due to air pollution in Africa, while the </a:t>
            </a:r>
            <a:r>
              <a:rPr lang="en-US" sz="2600" dirty="0" smtClean="0">
                <a:latin typeface="Lucida Sans" panose="020B0602030504020204" pitchFamily="34" charset="0"/>
              </a:rPr>
              <a:t>country ranked fourth for </a:t>
            </a:r>
            <a:r>
              <a:rPr lang="en-US" sz="2600" dirty="0">
                <a:latin typeface="Lucida Sans" panose="020B0602030504020204" pitchFamily="34" charset="0"/>
              </a:rPr>
              <a:t>air pollution across the </a:t>
            </a:r>
            <a:r>
              <a:rPr lang="en-US" sz="2600" dirty="0" smtClean="0">
                <a:latin typeface="Lucida Sans" panose="020B0602030504020204" pitchFamily="34" charset="0"/>
              </a:rPr>
              <a:t>globe()</a:t>
            </a:r>
          </a:p>
          <a:p>
            <a:r>
              <a:rPr lang="en-US" dirty="0" smtClean="0"/>
              <a:t>Studies </a:t>
            </a:r>
            <a:r>
              <a:rPr lang="en-US" dirty="0"/>
              <a:t>have shown that people living in areas with higher particulate burden in Nigeria showed declining lung function. (Ana, 2014) </a:t>
            </a:r>
            <a:br>
              <a:rPr lang="en-US" dirty="0"/>
            </a:br>
            <a:endParaRPr lang="en-US" dirty="0"/>
          </a:p>
          <a:p>
            <a:r>
              <a:rPr lang="en-US" dirty="0"/>
              <a:t>In Ibadan, Oyo state, Nigeria, exposure to biomass fuel was</a:t>
            </a:r>
            <a:br>
              <a:rPr lang="en-US" dirty="0"/>
            </a:br>
            <a:r>
              <a:rPr lang="en-US" dirty="0"/>
              <a:t>reported to result in lower birth weight, more preterm infants and high perinatal mortality among pregnant women who used firewood and kerosene for cooking (Alexander et al., 2018). </a:t>
            </a:r>
          </a:p>
          <a:p>
            <a:r>
              <a:rPr lang="en-US" dirty="0"/>
              <a:t>A link has also been established between biomass fuel usage and asthma development. A higher percentage of potential asthma and severe asthma symptoms were observed in children who came from households where biomass fuel is used (</a:t>
            </a:r>
            <a:r>
              <a:rPr lang="en-US" dirty="0" err="1"/>
              <a:t>Oluwole</a:t>
            </a:r>
            <a:r>
              <a:rPr lang="en-US" dirty="0"/>
              <a:t> et al., 2017).</a:t>
            </a:r>
          </a:p>
          <a:p>
            <a:r>
              <a:rPr lang="en-US" dirty="0"/>
              <a:t> Also, higher risks of respiratory symptoms such as cough,  and lower mental health have been observed in groups of adults who utilize solid fuels at Ile-Ife (</a:t>
            </a:r>
            <a:r>
              <a:rPr lang="en-US" dirty="0" err="1"/>
              <a:t>Obaseki</a:t>
            </a:r>
            <a:r>
              <a:rPr lang="en-US" dirty="0"/>
              <a:t> et al., 2017) </a:t>
            </a:r>
            <a:br>
              <a:rPr lang="en-US" dirty="0"/>
            </a:br>
            <a:endParaRPr lang="en-US" dirty="0"/>
          </a:p>
          <a:p>
            <a:pPr marL="0" indent="0">
              <a:buNone/>
            </a:pPr>
            <a:r>
              <a:rPr lang="en-US" dirty="0" smtClean="0">
                <a:latin typeface="Lucida Sans" panose="020B0602030504020204" pitchFamily="34" charset="0"/>
              </a:rPr>
              <a:t> </a:t>
            </a:r>
            <a:endParaRPr lang="en-US" dirty="0">
              <a:latin typeface="Lucida Sans" panose="020B0602030504020204" pitchFamily="34" charset="0"/>
            </a:endParaRPr>
          </a:p>
        </p:txBody>
      </p:sp>
      <p:sp>
        <p:nvSpPr>
          <p:cNvPr id="4" name="Rectangle 3"/>
          <p:cNvSpPr/>
          <p:nvPr/>
        </p:nvSpPr>
        <p:spPr>
          <a:xfrm>
            <a:off x="3048000" y="889844"/>
            <a:ext cx="6096000" cy="646331"/>
          </a:xfrm>
          <a:prstGeom prst="rect">
            <a:avLst/>
          </a:prstGeom>
        </p:spPr>
        <p:txBody>
          <a:bodyPr>
            <a:spAutoFit/>
          </a:bodyPr>
          <a:lstStyle/>
          <a:p>
            <a:pPr algn="just"/>
            <a:r>
              <a:rPr lang="en-US" dirty="0">
                <a:latin typeface="Lucida Sans" panose="020B0602030504020204" pitchFamily="34" charset="0"/>
              </a:rPr>
              <a:t/>
            </a:r>
            <a:br>
              <a:rPr lang="en-US" dirty="0">
                <a:latin typeface="Lucida Sans" panose="020B0602030504020204" pitchFamily="34" charset="0"/>
              </a:rPr>
            </a:br>
            <a:endParaRPr lang="en-US" dirty="0"/>
          </a:p>
        </p:txBody>
      </p:sp>
      <p:pic>
        <p:nvPicPr>
          <p:cNvPr id="5" name="Picture 4"/>
          <p:cNvPicPr>
            <a:picLocks noChangeAspect="1"/>
          </p:cNvPicPr>
          <p:nvPr/>
        </p:nvPicPr>
        <p:blipFill>
          <a:blip r:embed="rId2"/>
          <a:stretch>
            <a:fillRect/>
          </a:stretch>
        </p:blipFill>
        <p:spPr>
          <a:xfrm>
            <a:off x="6965244" y="-9235"/>
            <a:ext cx="5226756" cy="3375378"/>
          </a:xfrm>
          <a:prstGeom prst="rect">
            <a:avLst/>
          </a:prstGeom>
        </p:spPr>
      </p:pic>
      <p:pic>
        <p:nvPicPr>
          <p:cNvPr id="6" name="Picture 5"/>
          <p:cNvPicPr>
            <a:picLocks noChangeAspect="1"/>
          </p:cNvPicPr>
          <p:nvPr/>
        </p:nvPicPr>
        <p:blipFill>
          <a:blip r:embed="rId3"/>
          <a:stretch>
            <a:fillRect/>
          </a:stretch>
        </p:blipFill>
        <p:spPr>
          <a:xfrm>
            <a:off x="6960638" y="3366143"/>
            <a:ext cx="5391915" cy="3436470"/>
          </a:xfrm>
          <a:prstGeom prst="rect">
            <a:avLst/>
          </a:prstGeom>
        </p:spPr>
      </p:pic>
      <p:pic>
        <p:nvPicPr>
          <p:cNvPr id="8" name="Picture 7">
            <a:extLst>
              <a:ext uri="{FF2B5EF4-FFF2-40B4-BE49-F238E27FC236}">
                <a16:creationId xmlns:a16="http://schemas.microsoft.com/office/drawing/2014/main" xmlns="" id="{591E4D6B-3B1E-40AE-ABA4-D1BED8F14F3C}"/>
              </a:ext>
            </a:extLst>
          </p:cNvPr>
          <p:cNvPicPr>
            <a:picLocks noChangeAspect="1"/>
          </p:cNvPicPr>
          <p:nvPr/>
        </p:nvPicPr>
        <p:blipFill>
          <a:blip r:embed="rId4" cstate="print">
            <a:extLst>
              <a:ext uri="{28A0092B-C50C-407E-A947-70E740481C1C}">
                <a14:useLocalDpi xmlns:a14="http://schemas.microsoft.com/office/drawing/2010/main" val="0"/>
              </a:ext>
            </a:extLst>
          </a:blip>
          <a:srcRect l="80528" t="5450" r="6323" b="85829"/>
          <a:stretch>
            <a:fillRect/>
          </a:stretch>
        </p:blipFill>
        <p:spPr bwMode="auto">
          <a:xfrm>
            <a:off x="235974" y="6124065"/>
            <a:ext cx="2458062" cy="615950"/>
          </a:xfrm>
          <a:prstGeom prst="rect">
            <a:avLst/>
          </a:prstGeom>
          <a:noFill/>
          <a:ln>
            <a:noFill/>
          </a:ln>
        </p:spPr>
      </p:pic>
    </p:spTree>
    <p:extLst>
      <p:ext uri="{BB962C8B-B14F-4D97-AF65-F5344CB8AC3E}">
        <p14:creationId xmlns:p14="http://schemas.microsoft.com/office/powerpoint/2010/main" val="3818222769"/>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3AEAF-7875-4380-967F-1F46542A8ADF}"/>
              </a:ext>
            </a:extLst>
          </p:cNvPr>
          <p:cNvSpPr>
            <a:spLocks noGrp="1"/>
          </p:cNvSpPr>
          <p:nvPr>
            <p:ph type="title"/>
          </p:nvPr>
        </p:nvSpPr>
        <p:spPr/>
        <p:txBody>
          <a:bodyPr/>
          <a:lstStyle/>
          <a:p>
            <a:r>
              <a:rPr lang="en-US" dirty="0"/>
              <a:t>Air Quality Monitoring </a:t>
            </a:r>
            <a:r>
              <a:rPr lang="en-US" dirty="0" smtClean="0"/>
              <a:t>Unit in </a:t>
            </a:r>
            <a:r>
              <a:rPr lang="en-US" dirty="0" err="1" smtClean="0"/>
              <a:t>NiMeT</a:t>
            </a:r>
            <a:endParaRPr lang="en-US" dirty="0"/>
          </a:p>
        </p:txBody>
      </p:sp>
      <p:sp>
        <p:nvSpPr>
          <p:cNvPr id="3" name="Content Placeholder 2">
            <a:extLst>
              <a:ext uri="{FF2B5EF4-FFF2-40B4-BE49-F238E27FC236}">
                <a16:creationId xmlns:a16="http://schemas.microsoft.com/office/drawing/2014/main" xmlns="" id="{6BDDD714-945C-44C2-BEFE-F0A7785E996A}"/>
              </a:ext>
            </a:extLst>
          </p:cNvPr>
          <p:cNvSpPr>
            <a:spLocks noGrp="1"/>
          </p:cNvSpPr>
          <p:nvPr>
            <p:ph idx="1"/>
          </p:nvPr>
        </p:nvSpPr>
        <p:spPr>
          <a:xfrm>
            <a:off x="838200" y="1352926"/>
            <a:ext cx="9762641" cy="4667250"/>
          </a:xfrm>
        </p:spPr>
        <p:txBody>
          <a:bodyPr>
            <a:normAutofit fontScale="92500" lnSpcReduction="10000"/>
          </a:bodyPr>
          <a:lstStyle/>
          <a:p>
            <a:pPr marL="0" marR="0" lvl="0" indent="0" algn="just">
              <a:lnSpc>
                <a:spcPct val="107000"/>
              </a:lnSpc>
              <a:spcBef>
                <a:spcPts val="0"/>
              </a:spcBef>
              <a:spcAft>
                <a:spcPts val="800"/>
              </a:spcAft>
              <a:buNone/>
              <a:tabLst>
                <a:tab pos="457200" algn="l"/>
              </a:tabLs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tabLst>
                <a:tab pos="457200" algn="l"/>
              </a:tabLst>
            </a:pPr>
            <a:r>
              <a:rPr lang="en-GB" sz="2400" b="1" dirty="0">
                <a:latin typeface="Times New Roman" panose="02020603050405020304" pitchFamily="18" charset="0"/>
                <a:ea typeface="Calibri" panose="020F0502020204030204" pitchFamily="34" charset="0"/>
                <a:cs typeface="Times New Roman" panose="02020603050405020304" pitchFamily="18" charset="0"/>
              </a:rPr>
              <a:t>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onitor meteorological components of </a:t>
            </a:r>
            <a:r>
              <a:rPr lang="en-GB" sz="2400" b="1" dirty="0" smtClean="0">
                <a:effectLst/>
                <a:latin typeface="Times New Roman" panose="02020603050405020304" pitchFamily="18" charset="0"/>
                <a:ea typeface="Calibri" panose="020F0502020204030204" pitchFamily="34" charset="0"/>
                <a:cs typeface="Times New Roman" panose="02020603050405020304" pitchFamily="18" charset="0"/>
              </a:rPr>
              <a:t>environmental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Times New Roman" panose="02020603050405020304" pitchFamily="18" charset="0"/>
                <a:ea typeface="Calibri" panose="020F0502020204030204" pitchFamily="34" charset="0"/>
                <a:cs typeface="Times New Roman" panose="02020603050405020304" pitchFamily="18" charset="0"/>
              </a:rPr>
              <a:t>Observe and predict Air quality Across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Nigerian</a:t>
            </a:r>
          </a:p>
          <a:p>
            <a:pPr marL="0" indent="0">
              <a:buNone/>
            </a:pP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CLASSIC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POLLUTANTS</a:t>
            </a:r>
          </a:p>
          <a:p>
            <a:r>
              <a:rPr lang="en-US" sz="2400" dirty="0"/>
              <a:t>PM 10 and PM 2.5</a:t>
            </a:r>
          </a:p>
          <a:p>
            <a:r>
              <a:rPr lang="en-US" sz="2400" dirty="0"/>
              <a:t>Oxides of Nitrogen NOX (NO and NO2)</a:t>
            </a:r>
          </a:p>
          <a:p>
            <a:r>
              <a:rPr lang="en-US" sz="2400" dirty="0"/>
              <a:t>Carbon Monoxide CO</a:t>
            </a:r>
          </a:p>
          <a:p>
            <a:r>
              <a:rPr lang="en-US" sz="2400" dirty="0"/>
              <a:t>Tropospheric Ozone O3</a:t>
            </a:r>
          </a:p>
          <a:p>
            <a:r>
              <a:rPr lang="en-US" sz="2400" dirty="0"/>
              <a:t>Sulphur Dioxide SO2</a:t>
            </a:r>
          </a:p>
          <a:p>
            <a:r>
              <a:rPr lang="en-US" sz="2400" dirty="0"/>
              <a:t>Carbon Dioxide CO2</a:t>
            </a:r>
          </a:p>
          <a:p>
            <a:endParaRPr lang="en-US" sz="2400" dirty="0"/>
          </a:p>
          <a:p>
            <a:endParaRPr lang="en-US" sz="2400" dirty="0"/>
          </a:p>
        </p:txBody>
      </p:sp>
      <p:pic>
        <p:nvPicPr>
          <p:cNvPr id="4" name="Picture 3">
            <a:extLst>
              <a:ext uri="{FF2B5EF4-FFF2-40B4-BE49-F238E27FC236}">
                <a16:creationId xmlns:a16="http://schemas.microsoft.com/office/drawing/2014/main" xmlns="" id="{591E4D6B-3B1E-40AE-ABA4-D1BED8F14F3C}"/>
              </a:ext>
            </a:extLst>
          </p:cNvPr>
          <p:cNvPicPr>
            <a:picLocks noChangeAspect="1"/>
          </p:cNvPicPr>
          <p:nvPr/>
        </p:nvPicPr>
        <p:blipFill>
          <a:blip r:embed="rId2" cstate="print">
            <a:extLst>
              <a:ext uri="{28A0092B-C50C-407E-A947-70E740481C1C}">
                <a14:useLocalDpi xmlns:a14="http://schemas.microsoft.com/office/drawing/2010/main" val="0"/>
              </a:ext>
            </a:extLst>
          </a:blip>
          <a:srcRect l="80528" t="5450" r="6323" b="85829"/>
          <a:stretch>
            <a:fillRect/>
          </a:stretch>
        </p:blipFill>
        <p:spPr bwMode="auto">
          <a:xfrm>
            <a:off x="8539316" y="5397500"/>
            <a:ext cx="3547534" cy="1460500"/>
          </a:xfrm>
          <a:prstGeom prst="rect">
            <a:avLst/>
          </a:prstGeom>
          <a:noFill/>
          <a:ln>
            <a:noFill/>
          </a:ln>
        </p:spPr>
      </p:pic>
    </p:spTree>
    <p:extLst>
      <p:ext uri="{BB962C8B-B14F-4D97-AF65-F5344CB8AC3E}">
        <p14:creationId xmlns:p14="http://schemas.microsoft.com/office/powerpoint/2010/main" val="4246359506"/>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24" y="0"/>
            <a:ext cx="6784258" cy="1312605"/>
          </a:xfrm>
        </p:spPr>
        <p:txBody>
          <a:bodyPr>
            <a:normAutofit fontScale="90000"/>
          </a:bodyPr>
          <a:lstStyle/>
          <a:p>
            <a:r>
              <a:rPr lang="en-US" b="1" dirty="0" smtClean="0"/>
              <a:t/>
            </a:r>
            <a:br>
              <a:rPr lang="en-US" b="1" dirty="0" smtClean="0"/>
            </a:br>
            <a:r>
              <a:rPr lang="en-US" b="1" dirty="0" smtClean="0"/>
              <a:t>Tools for Air Quality  Monitoring</a:t>
            </a: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597050" y="1430767"/>
            <a:ext cx="6786631" cy="4999530"/>
          </a:xfrm>
        </p:spPr>
        <p:txBody>
          <a:bodyPr>
            <a:noAutofit/>
          </a:bodyPr>
          <a:lstStyle/>
          <a:p>
            <a:pPr marL="0" indent="0">
              <a:buNone/>
            </a:pPr>
            <a:r>
              <a:rPr lang="en-US" sz="1600" dirty="0">
                <a:latin typeface="Lucida Sans" panose="020B0602030504020204" pitchFamily="34" charset="0"/>
              </a:rPr>
              <a:t>LCS in this report refers to a complete functional sensor system, </a:t>
            </a:r>
            <a:endParaRPr lang="en-US" sz="1600" dirty="0" smtClean="0">
              <a:latin typeface="Lucida Sans" panose="020B0602030504020204" pitchFamily="34" charset="0"/>
            </a:endParaRPr>
          </a:p>
          <a:p>
            <a:pPr marL="0" indent="0">
              <a:buNone/>
            </a:pPr>
            <a:r>
              <a:rPr lang="en-US" sz="1600" dirty="0" smtClean="0">
                <a:latin typeface="Lucida Sans" panose="020B0602030504020204" pitchFamily="34" charset="0"/>
              </a:rPr>
              <a:t>i.e</a:t>
            </a:r>
            <a:r>
              <a:rPr lang="en-US" sz="1600" dirty="0">
                <a:latin typeface="Lucida Sans" panose="020B0602030504020204" pitchFamily="34" charset="0"/>
              </a:rPr>
              <a:t>. a </a:t>
            </a:r>
            <a:r>
              <a:rPr lang="en-US" sz="1600" dirty="0" smtClean="0">
                <a:latin typeface="Lucida Sans" panose="020B0602030504020204" pitchFamily="34" charset="0"/>
              </a:rPr>
              <a:t>self-contained apparatus </a:t>
            </a:r>
            <a:r>
              <a:rPr lang="en-US" sz="1600" dirty="0">
                <a:latin typeface="Lucida Sans" panose="020B0602030504020204" pitchFamily="34" charset="0"/>
              </a:rPr>
              <a:t>with one or more sensing elements, commonly </a:t>
            </a:r>
            <a:endParaRPr lang="en-US" sz="1600" dirty="0" smtClean="0">
              <a:latin typeface="Lucida Sans" panose="020B0602030504020204" pitchFamily="34" charset="0"/>
            </a:endParaRPr>
          </a:p>
          <a:p>
            <a:pPr marL="0" indent="0">
              <a:buNone/>
            </a:pPr>
            <a:r>
              <a:rPr lang="en-US" sz="1600" dirty="0" smtClean="0">
                <a:latin typeface="Lucida Sans" panose="020B0602030504020204" pitchFamily="34" charset="0"/>
              </a:rPr>
              <a:t>referred </a:t>
            </a:r>
            <a:r>
              <a:rPr lang="en-US" sz="1600" dirty="0">
                <a:latin typeface="Lucida Sans" panose="020B0602030504020204" pitchFamily="34" charset="0"/>
              </a:rPr>
              <a:t>to as low cost </a:t>
            </a:r>
            <a:r>
              <a:rPr lang="en-US" sz="1600" dirty="0" smtClean="0">
                <a:latin typeface="Lucida Sans" panose="020B0602030504020204" pitchFamily="34" charset="0"/>
              </a:rPr>
              <a:t>detectors or </a:t>
            </a:r>
            <a:r>
              <a:rPr lang="en-US" sz="1600" dirty="0">
                <a:latin typeface="Lucida Sans" panose="020B0602030504020204" pitchFamily="34" charset="0"/>
              </a:rPr>
              <a:t>as original equipment manufacturer (OEM) sensors, </a:t>
            </a:r>
            <a:endParaRPr lang="en-US" sz="1600" dirty="0" smtClean="0">
              <a:latin typeface="Lucida Sans" panose="020B0602030504020204" pitchFamily="34" charset="0"/>
            </a:endParaRPr>
          </a:p>
          <a:p>
            <a:pPr marL="0" indent="0">
              <a:buNone/>
            </a:pPr>
            <a:r>
              <a:rPr lang="en-US" sz="1600" dirty="0" smtClean="0">
                <a:latin typeface="Lucida Sans" panose="020B0602030504020204" pitchFamily="34" charset="0"/>
              </a:rPr>
              <a:t>It is usually combined with:</a:t>
            </a:r>
          </a:p>
          <a:p>
            <a:pPr marL="514350" indent="-514350">
              <a:buFont typeface="+mj-lt"/>
              <a:buAutoNum type="arabicPeriod"/>
            </a:pPr>
            <a:r>
              <a:rPr lang="en-US" sz="1600" dirty="0" smtClean="0">
                <a:latin typeface="Lucida Sans" panose="020B0602030504020204" pitchFamily="34" charset="0"/>
              </a:rPr>
              <a:t>Necessary </a:t>
            </a:r>
            <a:r>
              <a:rPr lang="en-US" sz="1600" dirty="0">
                <a:latin typeface="Lucida Sans" panose="020B0602030504020204" pitchFamily="34" charset="0"/>
              </a:rPr>
              <a:t>hardware</a:t>
            </a:r>
            <a:br>
              <a:rPr lang="en-US" sz="1600" dirty="0">
                <a:latin typeface="Lucida Sans" panose="020B0602030504020204" pitchFamily="34" charset="0"/>
              </a:rPr>
            </a:br>
            <a:endParaRPr lang="en-US" sz="1600" dirty="0" smtClean="0">
              <a:latin typeface="Lucida Sans" panose="020B0602030504020204" pitchFamily="34" charset="0"/>
            </a:endParaRPr>
          </a:p>
          <a:p>
            <a:pPr marL="514350" indent="-514350">
              <a:buFont typeface="+mj-lt"/>
              <a:buAutoNum type="arabicPeriod"/>
            </a:pPr>
            <a:r>
              <a:rPr lang="en-US" sz="1600" dirty="0" smtClean="0">
                <a:latin typeface="Lucida Sans" panose="020B0602030504020204" pitchFamily="34" charset="0"/>
              </a:rPr>
              <a:t>software </a:t>
            </a:r>
            <a:r>
              <a:rPr lang="en-US" sz="1600" dirty="0">
                <a:latin typeface="Lucida Sans" panose="020B0602030504020204" pitchFamily="34" charset="0"/>
              </a:rPr>
              <a:t>for </a:t>
            </a:r>
            <a:r>
              <a:rPr lang="en-US" sz="1600" dirty="0" smtClean="0">
                <a:latin typeface="Lucida Sans" panose="020B0602030504020204" pitchFamily="34" charset="0"/>
              </a:rPr>
              <a:t>control </a:t>
            </a:r>
          </a:p>
          <a:p>
            <a:pPr marL="514350" indent="-514350">
              <a:buFont typeface="+mj-lt"/>
              <a:buAutoNum type="arabicPeriod"/>
            </a:pPr>
            <a:r>
              <a:rPr lang="en-US" sz="1600" dirty="0" smtClean="0">
                <a:latin typeface="Lucida Sans" panose="020B0602030504020204" pitchFamily="34" charset="0"/>
              </a:rPr>
              <a:t>power supply</a:t>
            </a:r>
          </a:p>
          <a:p>
            <a:pPr marL="514350" indent="-514350">
              <a:buFont typeface="+mj-lt"/>
              <a:buAutoNum type="arabicPeriod"/>
            </a:pPr>
            <a:r>
              <a:rPr lang="en-US" sz="1600" dirty="0" smtClean="0">
                <a:latin typeface="Lucida Sans" panose="020B0602030504020204" pitchFamily="34" charset="0"/>
              </a:rPr>
              <a:t>data management </a:t>
            </a:r>
            <a:r>
              <a:rPr lang="en-US" sz="1600" dirty="0">
                <a:latin typeface="Lucida Sans" panose="020B0602030504020204" pitchFamily="34" charset="0"/>
              </a:rPr>
              <a:t>and </a:t>
            </a:r>
            <a:endParaRPr lang="en-US" sz="1600" dirty="0" smtClean="0">
              <a:latin typeface="Lucida Sans" panose="020B0602030504020204" pitchFamily="34" charset="0"/>
            </a:endParaRPr>
          </a:p>
          <a:p>
            <a:pPr marL="514350" indent="-514350">
              <a:buFont typeface="+mj-lt"/>
              <a:buAutoNum type="arabicPeriod"/>
            </a:pPr>
            <a:r>
              <a:rPr lang="en-US" sz="1600" dirty="0" smtClean="0">
                <a:latin typeface="Lucida Sans" panose="020B0602030504020204" pitchFamily="34" charset="0"/>
              </a:rPr>
              <a:t>packaged enclosure</a:t>
            </a:r>
            <a:r>
              <a:rPr lang="en-US" sz="1600" dirty="0">
                <a:latin typeface="Lucida Sans" panose="020B0602030504020204" pitchFamily="34" charset="0"/>
              </a:rPr>
              <a:t>. </a:t>
            </a:r>
            <a:endParaRPr lang="en-US" sz="1600" dirty="0" smtClean="0">
              <a:latin typeface="Lucida Sans" panose="020B0602030504020204" pitchFamily="34" charset="0"/>
            </a:endParaRPr>
          </a:p>
          <a:p>
            <a:pPr marL="0" indent="0">
              <a:buNone/>
            </a:pPr>
            <a:r>
              <a:rPr lang="en-US" sz="1600" dirty="0" smtClean="0">
                <a:latin typeface="Lucida Sans" panose="020B0602030504020204" pitchFamily="34" charset="0"/>
              </a:rPr>
              <a:t>In </a:t>
            </a:r>
            <a:r>
              <a:rPr lang="en-US" sz="1600" dirty="0">
                <a:latin typeface="Lucida Sans" panose="020B0602030504020204" pitchFamily="34" charset="0"/>
              </a:rPr>
              <a:t>other words, a LCS is a ready to use system, without the need for </a:t>
            </a:r>
            <a:r>
              <a:rPr lang="en-US" sz="1600" dirty="0" smtClean="0">
                <a:latin typeface="Lucida Sans" panose="020B0602030504020204" pitchFamily="34" charset="0"/>
              </a:rPr>
              <a:t>additional hardware </a:t>
            </a:r>
            <a:r>
              <a:rPr lang="en-US" sz="1600" dirty="0">
                <a:latin typeface="Lucida Sans" panose="020B0602030504020204" pitchFamily="34" charset="0"/>
              </a:rPr>
              <a:t>(besides for mounting) or software to make it operable </a:t>
            </a:r>
            <a:r>
              <a:rPr lang="en-US" sz="1600" dirty="0" smtClean="0">
                <a:latin typeface="Lucida Sans" panose="020B0602030504020204" pitchFamily="34" charset="0"/>
              </a:rPr>
              <a:t>in field </a:t>
            </a:r>
            <a:r>
              <a:rPr lang="en-US" sz="1600" dirty="0">
                <a:latin typeface="Lucida Sans" panose="020B0602030504020204" pitchFamily="34" charset="0"/>
              </a:rPr>
              <a:t>deployments </a:t>
            </a:r>
            <a:br>
              <a:rPr lang="en-US" sz="1600" dirty="0">
                <a:latin typeface="Lucida Sans" panose="020B0602030504020204" pitchFamily="34" charset="0"/>
              </a:rPr>
            </a:br>
            <a:r>
              <a:rPr lang="en-US" sz="1600" dirty="0">
                <a:latin typeface="Lucida Sans" panose="020B0602030504020204" pitchFamily="34" charset="0"/>
              </a:rPr>
              <a:t>(</a:t>
            </a:r>
            <a:r>
              <a:rPr lang="en-US" sz="1600" dirty="0" err="1">
                <a:latin typeface="Lucida Sans" panose="020B0602030504020204" pitchFamily="34" charset="0"/>
              </a:rPr>
              <a:t>Karagulian</a:t>
            </a:r>
            <a:r>
              <a:rPr lang="en-US" sz="1600" dirty="0">
                <a:latin typeface="Lucida Sans" panose="020B0602030504020204" pitchFamily="34" charset="0"/>
              </a:rPr>
              <a:t> et al., 2019). </a:t>
            </a:r>
          </a:p>
        </p:txBody>
      </p:sp>
      <p:sp>
        <p:nvSpPr>
          <p:cNvPr id="4" name="TextBox 3"/>
          <p:cNvSpPr txBox="1"/>
          <p:nvPr/>
        </p:nvSpPr>
        <p:spPr>
          <a:xfrm>
            <a:off x="3524866" y="10352384"/>
            <a:ext cx="287406" cy="369332"/>
          </a:xfrm>
          <a:prstGeom prst="rect">
            <a:avLst/>
          </a:prstGeom>
          <a:noFill/>
        </p:spPr>
        <p:txBody>
          <a:bodyPr wrap="square" rtlCol="0">
            <a:spAutoFit/>
          </a:bodyPr>
          <a:lstStyle/>
          <a:p>
            <a:endParaRPr lang="en-US" dirty="0"/>
          </a:p>
        </p:txBody>
      </p:sp>
      <p:sp>
        <p:nvSpPr>
          <p:cNvPr id="6" name="TextBox 5"/>
          <p:cNvSpPr txBox="1"/>
          <p:nvPr/>
        </p:nvSpPr>
        <p:spPr>
          <a:xfrm>
            <a:off x="7424532" y="3402401"/>
            <a:ext cx="2732095" cy="369332"/>
          </a:xfrm>
          <a:prstGeom prst="rect">
            <a:avLst/>
          </a:prstGeom>
          <a:noFill/>
        </p:spPr>
        <p:txBody>
          <a:bodyPr wrap="none" rtlCol="0">
            <a:spAutoFit/>
          </a:bodyPr>
          <a:lstStyle/>
          <a:p>
            <a:r>
              <a:rPr lang="en-US" dirty="0" smtClean="0"/>
              <a:t>Purple Air Low cast sensors</a:t>
            </a:r>
            <a:endParaRPr lang="en-US" dirty="0"/>
          </a:p>
        </p:txBody>
      </p:sp>
      <p:pic>
        <p:nvPicPr>
          <p:cNvPr id="8" name="Content Placeholder 6">
            <a:extLst>
              <a:ext uri="{FF2B5EF4-FFF2-40B4-BE49-F238E27FC236}">
                <a16:creationId xmlns:a16="http://schemas.microsoft.com/office/drawing/2014/main" xmlns="" id="{A45327E8-AE25-4F86-8FBF-55EF2595C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189" y="398164"/>
            <a:ext cx="3738409" cy="2972989"/>
          </a:xfrm>
          <a:prstGeom prst="rect">
            <a:avLst/>
          </a:prstGeom>
        </p:spPr>
      </p:pic>
      <p:pic>
        <p:nvPicPr>
          <p:cNvPr id="9" name="Picture 8">
            <a:extLst>
              <a:ext uri="{FF2B5EF4-FFF2-40B4-BE49-F238E27FC236}">
                <a16:creationId xmlns:a16="http://schemas.microsoft.com/office/drawing/2014/main" xmlns="" id="{591E4D6B-3B1E-40AE-ABA4-D1BED8F14F3C}"/>
              </a:ext>
            </a:extLst>
          </p:cNvPr>
          <p:cNvPicPr>
            <a:picLocks noChangeAspect="1"/>
          </p:cNvPicPr>
          <p:nvPr/>
        </p:nvPicPr>
        <p:blipFill>
          <a:blip r:embed="rId3" cstate="print">
            <a:extLst>
              <a:ext uri="{28A0092B-C50C-407E-A947-70E740481C1C}">
                <a14:useLocalDpi xmlns:a14="http://schemas.microsoft.com/office/drawing/2010/main" val="0"/>
              </a:ext>
            </a:extLst>
          </a:blip>
          <a:srcRect l="80528" t="5450" r="6323" b="85829"/>
          <a:stretch>
            <a:fillRect/>
          </a:stretch>
        </p:blipFill>
        <p:spPr bwMode="auto">
          <a:xfrm>
            <a:off x="9598236" y="6109316"/>
            <a:ext cx="2673350" cy="615950"/>
          </a:xfrm>
          <a:prstGeom prst="rect">
            <a:avLst/>
          </a:prstGeom>
          <a:noFill/>
          <a:ln>
            <a:noFill/>
          </a:ln>
        </p:spPr>
      </p:pic>
    </p:spTree>
    <p:extLst>
      <p:ext uri="{BB962C8B-B14F-4D97-AF65-F5344CB8AC3E}">
        <p14:creationId xmlns:p14="http://schemas.microsoft.com/office/powerpoint/2010/main" val="2672377512"/>
      </p:ext>
    </p:extLst>
  </p:cSld>
  <p:clrMapOvr>
    <a:masterClrMapping/>
  </p:clrMapOvr>
  <mc:AlternateContent xmlns:mc="http://schemas.openxmlformats.org/markup-compatibility/2006" xmlns:p14="http://schemas.microsoft.com/office/powerpoint/2010/main">
    <mc:Choice Requires="p14">
      <p:transition spd="med" p14:dur="700" advTm="50000">
        <p:fade/>
      </p:transition>
    </mc:Choice>
    <mc:Fallback xmlns="">
      <p:transition spd="med" advTm="5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47057</TotalTime>
  <Words>1502</Words>
  <Application>Microsoft Office PowerPoint</Application>
  <PresentationFormat>Widescreen</PresentationFormat>
  <Paragraphs>254</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Algerian</vt:lpstr>
      <vt:lpstr>Arial</vt:lpstr>
      <vt:lpstr>Calibri</vt:lpstr>
      <vt:lpstr>Calibri Light</vt:lpstr>
      <vt:lpstr>Lucida Sans</vt:lpstr>
      <vt:lpstr>STIX-Regular</vt:lpstr>
      <vt:lpstr>Times New Roman</vt:lpstr>
      <vt:lpstr>Wingdings</vt:lpstr>
      <vt:lpstr>Office Theme</vt:lpstr>
      <vt:lpstr>AIR QUALITY IN NIGERIA: MONITORING, FORECASTING, MANAGEMENT AND INTERVENTIONS </vt:lpstr>
      <vt:lpstr> Sources of pollution in Nigeria Ranked the 3rd most polluted country in Africa by the 2021 World air quality report Particulate matter constitutes the major atmospheric pollution problem in Nigeria   </vt:lpstr>
      <vt:lpstr>PowerPoint Presentation</vt:lpstr>
      <vt:lpstr> Source of Pollution in Nigeria</vt:lpstr>
      <vt:lpstr>Exploring the possibility of integrating emissions of other pollutants from gas flaring into the Nigeria Gas Flare Tracker</vt:lpstr>
      <vt:lpstr>The perpetual burning of trash in and around cities</vt:lpstr>
      <vt:lpstr>Impacts</vt:lpstr>
      <vt:lpstr>Air Quality Monitoring Unit in NiMeT</vt:lpstr>
      <vt:lpstr> Tools for Air Quality  Monitoring  </vt:lpstr>
      <vt:lpstr>PowerPoint Presentation</vt:lpstr>
      <vt:lpstr>PowerPoint Presentation</vt:lpstr>
      <vt:lpstr>PowerPoint Presentation</vt:lpstr>
      <vt:lpstr>Network of Clarity Devices https://openmap.clarity.io/https://openmap.clarity.io/</vt:lpstr>
      <vt:lpstr>Reference Grade Monitors RGMs</vt:lpstr>
      <vt:lpstr>SOKOTO STATION</vt:lpstr>
      <vt:lpstr>AIR QUALITY FORECASTING</vt:lpstr>
      <vt:lpstr>  Air Quality Forecasting (AQF) Tools  </vt:lpstr>
      <vt:lpstr>PowerPoint Presentation</vt:lpstr>
      <vt:lpstr>Tracking Dust using Satellite Imageries</vt:lpstr>
      <vt:lpstr>Air Quality Forecasting</vt:lpstr>
      <vt:lpstr>Air Quality Forecast</vt:lpstr>
      <vt:lpstr>PowerPoint Presentation</vt:lpstr>
      <vt:lpstr>Six hourly Average Concentration of PM2.5</vt:lpstr>
      <vt:lpstr>Spatial Distribution of Pm2.5 across Nigeria in 2023 </vt:lpstr>
      <vt:lpstr>Air Pollution Management in Nigeria</vt:lpstr>
      <vt:lpstr>Challenges of Air quality Monitoring in Nigeria</vt:lpstr>
      <vt:lpstr>Interventions</vt:lpstr>
      <vt:lpstr>INTERVENTIONS  INTERNATIONAL COLLABORATION</vt:lpstr>
      <vt:lpstr>  Interventions: Tree Planting Projects</vt:lpstr>
      <vt:lpstr>     There has been Increase awareness on the use of renewable energy  At the moment, the use of renewable energy in Nigeria is gradually improving and being accepted, especially among individuals and businesses who use it to power their homes, offices, businesses, etc.   One of the most used sources of renewable energy in the country is Solar.        </vt:lpstr>
      <vt:lpstr>Public Awareness and Education</vt:lpstr>
      <vt:lpstr>Interventions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observation and prediction at NiMET</dc:title>
  <dc:creator>USER</dc:creator>
  <cp:lastModifiedBy>Microsoft account</cp:lastModifiedBy>
  <cp:revision>163</cp:revision>
  <dcterms:created xsi:type="dcterms:W3CDTF">2022-02-19T22:57:27Z</dcterms:created>
  <dcterms:modified xsi:type="dcterms:W3CDTF">2024-09-11T22:03:28Z</dcterms:modified>
</cp:coreProperties>
</file>