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18" r:id="rId3"/>
    <p:sldId id="275" r:id="rId4"/>
    <p:sldId id="317" r:id="rId5"/>
    <p:sldId id="290" r:id="rId6"/>
    <p:sldId id="320" r:id="rId7"/>
    <p:sldId id="305" r:id="rId8"/>
    <p:sldId id="306" r:id="rId9"/>
    <p:sldId id="322" r:id="rId10"/>
    <p:sldId id="303" r:id="rId11"/>
    <p:sldId id="309" r:id="rId12"/>
    <p:sldId id="310" r:id="rId13"/>
    <p:sldId id="311" r:id="rId14"/>
    <p:sldId id="314" r:id="rId15"/>
    <p:sldId id="315" r:id="rId16"/>
    <p:sldId id="325" r:id="rId17"/>
    <p:sldId id="326" r:id="rId18"/>
    <p:sldId id="327" r:id="rId19"/>
    <p:sldId id="313" r:id="rId20"/>
    <p:sldId id="3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5256" autoAdjust="0"/>
  </p:normalViewPr>
  <p:slideViewPr>
    <p:cSldViewPr snapToGrid="0">
      <p:cViewPr varScale="1">
        <p:scale>
          <a:sx n="83" d="100"/>
          <a:sy n="83" d="100"/>
        </p:scale>
        <p:origin x="586"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9B6315-0A20-4BC8-BB9D-9A92E3003722}" type="doc">
      <dgm:prSet loTypeId="urn:microsoft.com/office/officeart/2009/layout/CircleArrowProcess" loCatId="process" qsTypeId="urn:microsoft.com/office/officeart/2005/8/quickstyle/simple1" qsCatId="simple" csTypeId="urn:microsoft.com/office/officeart/2005/8/colors/colorful4" csCatId="colorful" phldr="1"/>
      <dgm:spPr/>
    </dgm:pt>
    <dgm:pt modelId="{D7D4715D-16FE-4954-84A8-8392F0D6FB01}">
      <dgm:prSet phldrT="[Text]"/>
      <dgm:spPr/>
      <dgm:t>
        <a:bodyPr/>
        <a:lstStyle/>
        <a:p>
          <a:r>
            <a:rPr lang="en-GB" b="0" i="0" u="none" strike="noStrike" baseline="0" dirty="0">
              <a:latin typeface="AdvTT3713a231"/>
            </a:rPr>
            <a:t>Are there any alternative sources to air quality observation data? </a:t>
          </a:r>
          <a:endParaRPr lang="en-GB" dirty="0"/>
        </a:p>
      </dgm:t>
    </dgm:pt>
    <dgm:pt modelId="{88C85FD6-426D-4840-9274-0AE0F51564C9}" type="parTrans" cxnId="{58148FA3-4224-4A56-9150-5F0B70EC2810}">
      <dgm:prSet/>
      <dgm:spPr/>
      <dgm:t>
        <a:bodyPr/>
        <a:lstStyle/>
        <a:p>
          <a:endParaRPr lang="en-GB"/>
        </a:p>
      </dgm:t>
    </dgm:pt>
    <dgm:pt modelId="{7910AEAE-7C75-4509-99CB-6A123978EBD7}" type="sibTrans" cxnId="{58148FA3-4224-4A56-9150-5F0B70EC2810}">
      <dgm:prSet/>
      <dgm:spPr/>
      <dgm:t>
        <a:bodyPr/>
        <a:lstStyle/>
        <a:p>
          <a:endParaRPr lang="en-GB"/>
        </a:p>
      </dgm:t>
    </dgm:pt>
    <dgm:pt modelId="{B97B4E60-0D80-4919-BA74-CDED430B2F53}">
      <dgm:prSet phldrT="[Text]"/>
      <dgm:spPr/>
      <dgm:t>
        <a:bodyPr/>
        <a:lstStyle/>
        <a:p>
          <a:r>
            <a:rPr lang="en-GB" b="0" i="0" u="none" strike="noStrike" baseline="0" dirty="0">
              <a:latin typeface="AdvTT3713a231"/>
            </a:rPr>
            <a:t>Are they reliable and representative in the Moroccan context?</a:t>
          </a:r>
          <a:endParaRPr lang="en-GB" dirty="0"/>
        </a:p>
      </dgm:t>
    </dgm:pt>
    <dgm:pt modelId="{C4D74C78-55E3-4955-ABAC-AD565690FE4B}" type="parTrans" cxnId="{A7D301BE-6010-460D-98D8-F10BD8160522}">
      <dgm:prSet/>
      <dgm:spPr/>
      <dgm:t>
        <a:bodyPr/>
        <a:lstStyle/>
        <a:p>
          <a:endParaRPr lang="en-GB"/>
        </a:p>
      </dgm:t>
    </dgm:pt>
    <dgm:pt modelId="{7199492B-1A10-4630-85B0-01AD86DE1B78}" type="sibTrans" cxnId="{A7D301BE-6010-460D-98D8-F10BD8160522}">
      <dgm:prSet/>
      <dgm:spPr/>
      <dgm:t>
        <a:bodyPr/>
        <a:lstStyle/>
        <a:p>
          <a:endParaRPr lang="en-GB"/>
        </a:p>
      </dgm:t>
    </dgm:pt>
    <dgm:pt modelId="{9EB93CC3-D93E-4EFD-9A41-5B88E611AD7D}" type="pres">
      <dgm:prSet presAssocID="{259B6315-0A20-4BC8-BB9D-9A92E3003722}" presName="Name0" presStyleCnt="0">
        <dgm:presLayoutVars>
          <dgm:chMax val="7"/>
          <dgm:chPref val="7"/>
          <dgm:dir/>
          <dgm:animLvl val="lvl"/>
        </dgm:presLayoutVars>
      </dgm:prSet>
      <dgm:spPr/>
    </dgm:pt>
    <dgm:pt modelId="{7A47F08F-047F-4747-A339-AE57A4B6F5DD}" type="pres">
      <dgm:prSet presAssocID="{D7D4715D-16FE-4954-84A8-8392F0D6FB01}" presName="Accent1" presStyleCnt="0"/>
      <dgm:spPr/>
    </dgm:pt>
    <dgm:pt modelId="{780464A2-A1F7-4E3D-9360-BC66501AFBCE}" type="pres">
      <dgm:prSet presAssocID="{D7D4715D-16FE-4954-84A8-8392F0D6FB01}" presName="Accent" presStyleLbl="node1" presStyleIdx="0" presStyleCnt="2"/>
      <dgm:spPr/>
    </dgm:pt>
    <dgm:pt modelId="{D31F3A49-AAF9-43A9-BA10-77096F481203}" type="pres">
      <dgm:prSet presAssocID="{D7D4715D-16FE-4954-84A8-8392F0D6FB01}" presName="Parent1" presStyleLbl="revTx" presStyleIdx="0" presStyleCnt="2" custScaleX="114759" custScaleY="141505" custLinFactNeighborY="-12250">
        <dgm:presLayoutVars>
          <dgm:chMax val="1"/>
          <dgm:chPref val="1"/>
          <dgm:bulletEnabled val="1"/>
        </dgm:presLayoutVars>
      </dgm:prSet>
      <dgm:spPr/>
    </dgm:pt>
    <dgm:pt modelId="{5CFC7F5B-EB07-4380-88F5-F131641CDC53}" type="pres">
      <dgm:prSet presAssocID="{B97B4E60-0D80-4919-BA74-CDED430B2F53}" presName="Accent2" presStyleCnt="0"/>
      <dgm:spPr/>
    </dgm:pt>
    <dgm:pt modelId="{BB8081C6-95A7-44A2-A689-975A3F0CF0C4}" type="pres">
      <dgm:prSet presAssocID="{B97B4E60-0D80-4919-BA74-CDED430B2F53}" presName="Accent" presStyleLbl="node1" presStyleIdx="1" presStyleCnt="2"/>
      <dgm:spPr/>
    </dgm:pt>
    <dgm:pt modelId="{A3E34BEA-C74A-4687-A70E-F56BF601F6AD}" type="pres">
      <dgm:prSet presAssocID="{B97B4E60-0D80-4919-BA74-CDED430B2F53}" presName="Parent2" presStyleLbl="revTx" presStyleIdx="1" presStyleCnt="2" custScaleX="107868" custScaleY="123016">
        <dgm:presLayoutVars>
          <dgm:chMax val="1"/>
          <dgm:chPref val="1"/>
          <dgm:bulletEnabled val="1"/>
        </dgm:presLayoutVars>
      </dgm:prSet>
      <dgm:spPr/>
    </dgm:pt>
  </dgm:ptLst>
  <dgm:cxnLst>
    <dgm:cxn modelId="{0930CF3B-37E3-41A1-A38F-A66EB317620E}" type="presOf" srcId="{B97B4E60-0D80-4919-BA74-CDED430B2F53}" destId="{A3E34BEA-C74A-4687-A70E-F56BF601F6AD}" srcOrd="0" destOrd="0" presId="urn:microsoft.com/office/officeart/2009/layout/CircleArrowProcess"/>
    <dgm:cxn modelId="{E270399B-3D2B-4434-88F7-ECA95C48DBED}" type="presOf" srcId="{259B6315-0A20-4BC8-BB9D-9A92E3003722}" destId="{9EB93CC3-D93E-4EFD-9A41-5B88E611AD7D}" srcOrd="0" destOrd="0" presId="urn:microsoft.com/office/officeart/2009/layout/CircleArrowProcess"/>
    <dgm:cxn modelId="{58148FA3-4224-4A56-9150-5F0B70EC2810}" srcId="{259B6315-0A20-4BC8-BB9D-9A92E3003722}" destId="{D7D4715D-16FE-4954-84A8-8392F0D6FB01}" srcOrd="0" destOrd="0" parTransId="{88C85FD6-426D-4840-9274-0AE0F51564C9}" sibTransId="{7910AEAE-7C75-4509-99CB-6A123978EBD7}"/>
    <dgm:cxn modelId="{DB0095AB-7574-4EFA-B684-30959D3EDCFE}" type="presOf" srcId="{D7D4715D-16FE-4954-84A8-8392F0D6FB01}" destId="{D31F3A49-AAF9-43A9-BA10-77096F481203}" srcOrd="0" destOrd="0" presId="urn:microsoft.com/office/officeart/2009/layout/CircleArrowProcess"/>
    <dgm:cxn modelId="{A7D301BE-6010-460D-98D8-F10BD8160522}" srcId="{259B6315-0A20-4BC8-BB9D-9A92E3003722}" destId="{B97B4E60-0D80-4919-BA74-CDED430B2F53}" srcOrd="1" destOrd="0" parTransId="{C4D74C78-55E3-4955-ABAC-AD565690FE4B}" sibTransId="{7199492B-1A10-4630-85B0-01AD86DE1B78}"/>
    <dgm:cxn modelId="{36D00B77-3B29-4480-89BE-AF3B2C1C81B3}" type="presParOf" srcId="{9EB93CC3-D93E-4EFD-9A41-5B88E611AD7D}" destId="{7A47F08F-047F-4747-A339-AE57A4B6F5DD}" srcOrd="0" destOrd="0" presId="urn:microsoft.com/office/officeart/2009/layout/CircleArrowProcess"/>
    <dgm:cxn modelId="{761DC547-0A0A-4C21-98CD-82830EE0795A}" type="presParOf" srcId="{7A47F08F-047F-4747-A339-AE57A4B6F5DD}" destId="{780464A2-A1F7-4E3D-9360-BC66501AFBCE}" srcOrd="0" destOrd="0" presId="urn:microsoft.com/office/officeart/2009/layout/CircleArrowProcess"/>
    <dgm:cxn modelId="{CDFA3ADC-F784-42B8-B19E-41B7D7E3A6BA}" type="presParOf" srcId="{9EB93CC3-D93E-4EFD-9A41-5B88E611AD7D}" destId="{D31F3A49-AAF9-43A9-BA10-77096F481203}" srcOrd="1" destOrd="0" presId="urn:microsoft.com/office/officeart/2009/layout/CircleArrowProcess"/>
    <dgm:cxn modelId="{BA4AC457-6928-41A9-A90A-7ECB59A8928E}" type="presParOf" srcId="{9EB93CC3-D93E-4EFD-9A41-5B88E611AD7D}" destId="{5CFC7F5B-EB07-4380-88F5-F131641CDC53}" srcOrd="2" destOrd="0" presId="urn:microsoft.com/office/officeart/2009/layout/CircleArrowProcess"/>
    <dgm:cxn modelId="{61F53D5B-42AC-48A9-B309-CDD0917C8343}" type="presParOf" srcId="{5CFC7F5B-EB07-4380-88F5-F131641CDC53}" destId="{BB8081C6-95A7-44A2-A689-975A3F0CF0C4}" srcOrd="0" destOrd="0" presId="urn:microsoft.com/office/officeart/2009/layout/CircleArrowProcess"/>
    <dgm:cxn modelId="{A4B86698-AAB5-40A4-9381-B84E4E34C97E}" type="presParOf" srcId="{9EB93CC3-D93E-4EFD-9A41-5B88E611AD7D}" destId="{A3E34BEA-C74A-4687-A70E-F56BF601F6AD}"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1457A-983F-47A5-8CFE-EB7914AF981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3EC24F88-8171-4739-952F-5CA649F36041}">
      <dgm:prSet phldrT="[Text]"/>
      <dgm:spPr/>
      <dgm:t>
        <a:bodyPr/>
        <a:lstStyle/>
        <a:p>
          <a:r>
            <a:rPr lang="en-GB" b="1" dirty="0"/>
            <a:t>Satellite Remote Sensing:</a:t>
          </a:r>
        </a:p>
      </dgm:t>
    </dgm:pt>
    <dgm:pt modelId="{782ED61F-2D06-4028-B786-A679C4976082}" type="parTrans" cxnId="{5284FD4B-F540-43B7-9D52-685222F618C6}">
      <dgm:prSet/>
      <dgm:spPr/>
      <dgm:t>
        <a:bodyPr/>
        <a:lstStyle/>
        <a:p>
          <a:endParaRPr lang="en-GB"/>
        </a:p>
      </dgm:t>
    </dgm:pt>
    <dgm:pt modelId="{8DFA618F-77A7-445F-8B1F-73A9CBBBE128}" type="sibTrans" cxnId="{5284FD4B-F540-43B7-9D52-685222F618C6}">
      <dgm:prSet/>
      <dgm:spPr/>
      <dgm:t>
        <a:bodyPr/>
        <a:lstStyle/>
        <a:p>
          <a:endParaRPr lang="en-GB"/>
        </a:p>
      </dgm:t>
    </dgm:pt>
    <dgm:pt modelId="{EB614333-E9F2-4D4F-BC30-EB7C45D69E58}">
      <dgm:prSet phldrT="[Text]"/>
      <dgm:spPr/>
      <dgm:t>
        <a:bodyPr/>
        <a:lstStyle/>
        <a:p>
          <a:r>
            <a:rPr lang="en-GB" b="1" dirty="0"/>
            <a:t>Model-Based Systems:</a:t>
          </a:r>
          <a:endParaRPr lang="en-GB" dirty="0"/>
        </a:p>
      </dgm:t>
    </dgm:pt>
    <dgm:pt modelId="{1D0DE70B-8C3F-4A18-A90C-47BF6C382FC9}" type="parTrans" cxnId="{88F37719-B993-4CBD-8AAD-4A3ABC655305}">
      <dgm:prSet/>
      <dgm:spPr/>
      <dgm:t>
        <a:bodyPr/>
        <a:lstStyle/>
        <a:p>
          <a:endParaRPr lang="en-GB"/>
        </a:p>
      </dgm:t>
    </dgm:pt>
    <dgm:pt modelId="{797C4F7B-08D1-4FE0-AA88-BBE553B0BAD3}" type="sibTrans" cxnId="{88F37719-B993-4CBD-8AAD-4A3ABC655305}">
      <dgm:prSet/>
      <dgm:spPr/>
      <dgm:t>
        <a:bodyPr/>
        <a:lstStyle/>
        <a:p>
          <a:endParaRPr lang="en-GB"/>
        </a:p>
      </dgm:t>
    </dgm:pt>
    <dgm:pt modelId="{38A7C8E7-FEB3-4875-8089-FA6CD65A49B0}">
      <dgm:prSet phldrT="[Text]"/>
      <dgm:spPr/>
      <dgm:t>
        <a:bodyPr/>
        <a:lstStyle/>
        <a:p>
          <a:r>
            <a:rPr lang="en-GB" b="1" dirty="0"/>
            <a:t>Reanalysis Datasets:</a:t>
          </a:r>
        </a:p>
      </dgm:t>
    </dgm:pt>
    <dgm:pt modelId="{C5BAAA41-776C-4CD7-BCF6-1766A9AFBA84}" type="parTrans" cxnId="{AB14BA78-2ECD-420E-8492-7DE3414597C5}">
      <dgm:prSet/>
      <dgm:spPr/>
      <dgm:t>
        <a:bodyPr/>
        <a:lstStyle/>
        <a:p>
          <a:endParaRPr lang="en-GB"/>
        </a:p>
      </dgm:t>
    </dgm:pt>
    <dgm:pt modelId="{CE44740B-15ED-4DF6-BA2E-3C3EB4311E83}" type="sibTrans" cxnId="{AB14BA78-2ECD-420E-8492-7DE3414597C5}">
      <dgm:prSet/>
      <dgm:spPr/>
      <dgm:t>
        <a:bodyPr/>
        <a:lstStyle/>
        <a:p>
          <a:endParaRPr lang="en-GB"/>
        </a:p>
      </dgm:t>
    </dgm:pt>
    <dgm:pt modelId="{B280154D-57E7-4CED-A08B-D6B8160B1515}">
      <dgm:prSet phldrT="[Text]"/>
      <dgm:spPr/>
      <dgm:t>
        <a:bodyPr/>
        <a:lstStyle/>
        <a:p>
          <a:r>
            <a:rPr lang="en-GB" b="1" dirty="0"/>
            <a:t>MERRA-2</a:t>
          </a:r>
          <a:r>
            <a:rPr lang="en-GB" dirty="0"/>
            <a:t> (Modern-Era Retrospective analysis for Research and Applications, Version 2): re-</a:t>
          </a:r>
          <a:r>
            <a:rPr lang="en-GB" dirty="0" err="1"/>
            <a:t>analyzed</a:t>
          </a:r>
          <a:r>
            <a:rPr lang="en-GB" dirty="0"/>
            <a:t> data that include surface PM2.5 concentrations, useful for long-term studies and trend analysis.
</a:t>
          </a:r>
          <a:r>
            <a:rPr lang="en-GB" b="1" dirty="0"/>
            <a:t>ERA-Interim</a:t>
          </a:r>
          <a:r>
            <a:rPr lang="en-GB" dirty="0"/>
            <a:t>/</a:t>
          </a:r>
          <a:r>
            <a:rPr lang="en-GB" b="1" dirty="0"/>
            <a:t>ERA5</a:t>
          </a:r>
          <a:r>
            <a:rPr lang="en-GB" dirty="0"/>
            <a:t>: Reanalysis datasets from the European Centre for Medium-Range Weather Forecasts (ECMWF) that include atmospheric composition and pollutants.</a:t>
          </a:r>
        </a:p>
      </dgm:t>
    </dgm:pt>
    <dgm:pt modelId="{75DB1035-F261-4FD0-B447-D6F50101AC97}" type="parTrans" cxnId="{EBC70142-D421-464C-811E-C61FCE5BE041}">
      <dgm:prSet/>
      <dgm:spPr/>
      <dgm:t>
        <a:bodyPr/>
        <a:lstStyle/>
        <a:p>
          <a:endParaRPr lang="en-GB"/>
        </a:p>
      </dgm:t>
    </dgm:pt>
    <dgm:pt modelId="{D213A143-0A20-4F68-886E-96FF01A8633F}" type="sibTrans" cxnId="{EBC70142-D421-464C-811E-C61FCE5BE041}">
      <dgm:prSet/>
      <dgm:spPr/>
      <dgm:t>
        <a:bodyPr/>
        <a:lstStyle/>
        <a:p>
          <a:endParaRPr lang="en-GB"/>
        </a:p>
      </dgm:t>
    </dgm:pt>
    <dgm:pt modelId="{1386B187-6696-433F-A767-CE8D856221B0}">
      <dgm:prSet phldrT="[Text]"/>
      <dgm:spPr/>
      <dgm:t>
        <a:bodyPr/>
        <a:lstStyle/>
        <a:p>
          <a:r>
            <a:rPr lang="en-GB" b="1" dirty="0"/>
            <a:t>MODIS</a:t>
          </a:r>
          <a:r>
            <a:rPr lang="en-GB" dirty="0"/>
            <a:t> (Moderate Resolution Imaging Spectroradiometer): Provides data on aerosol optical depth (AOD), which can be used to estimate particulate matter (PM) concentrations.
</a:t>
          </a:r>
          <a:r>
            <a:rPr lang="en-GB" b="1" dirty="0"/>
            <a:t>OMI</a:t>
          </a:r>
          <a:r>
            <a:rPr lang="en-GB" dirty="0"/>
            <a:t> (Ozone Monitoring Instrument): Measures atmospheric ozone and other pollutants like NO2, SO2, and aerosols.
</a:t>
          </a:r>
          <a:r>
            <a:rPr lang="en-GB" b="1" dirty="0"/>
            <a:t>TROPOMI</a:t>
          </a:r>
          <a:r>
            <a:rPr lang="en-GB" dirty="0"/>
            <a:t> (Tropospheric Monitoring Instrument): Offers high-resolution measurements of pollutants like NO2, CO, and CH4.</a:t>
          </a:r>
        </a:p>
      </dgm:t>
    </dgm:pt>
    <dgm:pt modelId="{F998EF88-1826-4BA7-80F8-7C567FF497AC}" type="parTrans" cxnId="{8CEB2CB0-DE79-4403-95AE-62AEA74A63A8}">
      <dgm:prSet/>
      <dgm:spPr/>
      <dgm:t>
        <a:bodyPr/>
        <a:lstStyle/>
        <a:p>
          <a:endParaRPr lang="en-GB"/>
        </a:p>
      </dgm:t>
    </dgm:pt>
    <dgm:pt modelId="{A6E844F0-24B2-4194-B60C-E14BF0F43437}" type="sibTrans" cxnId="{8CEB2CB0-DE79-4403-95AE-62AEA74A63A8}">
      <dgm:prSet/>
      <dgm:spPr/>
      <dgm:t>
        <a:bodyPr/>
        <a:lstStyle/>
        <a:p>
          <a:endParaRPr lang="en-GB"/>
        </a:p>
      </dgm:t>
    </dgm:pt>
    <dgm:pt modelId="{E0CD75A0-03BB-4805-96FE-74C86660FEC8}">
      <dgm:prSet/>
      <dgm:spPr/>
      <dgm:t>
        <a:bodyPr/>
        <a:lstStyle/>
        <a:p>
          <a:pPr>
            <a:buFont typeface="Arial" panose="020B0604020202020204" pitchFamily="34" charset="0"/>
            <a:buChar char="•"/>
          </a:pPr>
          <a:r>
            <a:rPr lang="en-GB" b="1" dirty="0"/>
            <a:t>CHIMERE, MOCAGE, WRF-Chem </a:t>
          </a:r>
          <a:r>
            <a:rPr lang="en-GB" dirty="0"/>
            <a:t>(Weather Research and Forecasting Model with Chemistry): A regional model that includes chemical processes and is used for air quality forecasting.</a:t>
          </a:r>
        </a:p>
      </dgm:t>
    </dgm:pt>
    <dgm:pt modelId="{C11F2348-7FCE-48D7-835B-201817E02889}" type="parTrans" cxnId="{EF185BB3-2E31-4A5B-A89F-459B678A1DCB}">
      <dgm:prSet/>
      <dgm:spPr/>
      <dgm:t>
        <a:bodyPr/>
        <a:lstStyle/>
        <a:p>
          <a:endParaRPr lang="en-GB"/>
        </a:p>
      </dgm:t>
    </dgm:pt>
    <dgm:pt modelId="{FB1216F5-96F6-481C-AC4C-2D68260831E8}" type="sibTrans" cxnId="{EF185BB3-2E31-4A5B-A89F-459B678A1DCB}">
      <dgm:prSet/>
      <dgm:spPr/>
      <dgm:t>
        <a:bodyPr/>
        <a:lstStyle/>
        <a:p>
          <a:endParaRPr lang="en-GB"/>
        </a:p>
      </dgm:t>
    </dgm:pt>
    <dgm:pt modelId="{BA7E3C1D-C2F0-4BB4-AF81-CFF1059B06F9}">
      <dgm:prSet phldrT="[Text]"/>
      <dgm:spPr/>
      <dgm:t>
        <a:bodyPr/>
        <a:lstStyle/>
        <a:p>
          <a:pPr>
            <a:buChar char="•"/>
          </a:pPr>
          <a:r>
            <a:rPr lang="en-GB" b="1" dirty="0"/>
            <a:t>CAMS</a:t>
          </a:r>
          <a:r>
            <a:rPr lang="en-GB" dirty="0"/>
            <a:t> (Copernicus Atmosphere Monitoring Service): Provides near-real-time air quality data and forecasts using a combination of satellite observations, ground-based data, and atmospheric models.</a:t>
          </a:r>
        </a:p>
      </dgm:t>
    </dgm:pt>
    <dgm:pt modelId="{C2E50F0A-FAB1-45BB-A4E9-2EFA4F84C9AF}" type="parTrans" cxnId="{0BF52407-F136-4342-B192-E8A45BF3AE1B}">
      <dgm:prSet/>
      <dgm:spPr/>
      <dgm:t>
        <a:bodyPr/>
        <a:lstStyle/>
        <a:p>
          <a:endParaRPr lang="fr-FR"/>
        </a:p>
      </dgm:t>
    </dgm:pt>
    <dgm:pt modelId="{9EBA4BA3-C540-4200-8BC0-14AE5564C500}" type="sibTrans" cxnId="{0BF52407-F136-4342-B192-E8A45BF3AE1B}">
      <dgm:prSet/>
      <dgm:spPr/>
      <dgm:t>
        <a:bodyPr/>
        <a:lstStyle/>
        <a:p>
          <a:endParaRPr lang="fr-FR"/>
        </a:p>
      </dgm:t>
    </dgm:pt>
    <dgm:pt modelId="{942D660F-C66F-4FFF-A806-4A5A34CF6B7C}">
      <dgm:prSet/>
      <dgm:spPr/>
      <dgm:t>
        <a:bodyPr/>
        <a:lstStyle/>
        <a:p>
          <a:pPr>
            <a:buFont typeface="Arial" panose="020B0604020202020204" pitchFamily="34" charset="0"/>
            <a:buChar char="•"/>
          </a:pPr>
          <a:endParaRPr lang="en-GB" dirty="0"/>
        </a:p>
      </dgm:t>
    </dgm:pt>
    <dgm:pt modelId="{1EB7A21F-6988-4617-A860-860936A856BC}" type="parTrans" cxnId="{B1724B06-7CDB-433E-BC84-AAC5B9FDFE0C}">
      <dgm:prSet/>
      <dgm:spPr/>
      <dgm:t>
        <a:bodyPr/>
        <a:lstStyle/>
        <a:p>
          <a:endParaRPr lang="fr-FR"/>
        </a:p>
      </dgm:t>
    </dgm:pt>
    <dgm:pt modelId="{739D1F2E-6974-4640-AE61-8D97E388E2F8}" type="sibTrans" cxnId="{B1724B06-7CDB-433E-BC84-AAC5B9FDFE0C}">
      <dgm:prSet/>
      <dgm:spPr/>
      <dgm:t>
        <a:bodyPr/>
        <a:lstStyle/>
        <a:p>
          <a:endParaRPr lang="fr-FR"/>
        </a:p>
      </dgm:t>
    </dgm:pt>
    <dgm:pt modelId="{06F57063-361B-4A85-AEFF-AE9C281C08B9}">
      <dgm:prSet/>
      <dgm:spPr/>
      <dgm:t>
        <a:bodyPr/>
        <a:lstStyle/>
        <a:p>
          <a:pPr>
            <a:buFont typeface="Arial" panose="020B0604020202020204" pitchFamily="34" charset="0"/>
            <a:buChar char="•"/>
          </a:pPr>
          <a:endParaRPr lang="en-GB" dirty="0"/>
        </a:p>
      </dgm:t>
    </dgm:pt>
    <dgm:pt modelId="{CAA587C4-80AE-497B-A0D6-B7B868AB222C}" type="parTrans" cxnId="{6B07874D-52FF-4D50-842B-988C5AF6DF6A}">
      <dgm:prSet/>
      <dgm:spPr/>
      <dgm:t>
        <a:bodyPr/>
        <a:lstStyle/>
        <a:p>
          <a:endParaRPr lang="fr-FR"/>
        </a:p>
      </dgm:t>
    </dgm:pt>
    <dgm:pt modelId="{BA6A8CDD-E3EE-47D6-AEF9-D52357E995E2}" type="sibTrans" cxnId="{6B07874D-52FF-4D50-842B-988C5AF6DF6A}">
      <dgm:prSet/>
      <dgm:spPr/>
      <dgm:t>
        <a:bodyPr/>
        <a:lstStyle/>
        <a:p>
          <a:endParaRPr lang="fr-FR"/>
        </a:p>
      </dgm:t>
    </dgm:pt>
    <dgm:pt modelId="{0BCE2812-32F2-42EA-AC52-F2E9F26C3D90}">
      <dgm:prSet phldrT="[Text]"/>
      <dgm:spPr/>
      <dgm:t>
        <a:bodyPr/>
        <a:lstStyle/>
        <a:p>
          <a:pPr>
            <a:buChar char="•"/>
          </a:pPr>
          <a:r>
            <a:rPr lang="en-GB" b="1" dirty="0"/>
            <a:t>NASA Earth Science Data Program</a:t>
          </a:r>
          <a:r>
            <a:rPr lang="en-GB" dirty="0"/>
            <a:t>: Giovanni Web interface.</a:t>
          </a:r>
        </a:p>
      </dgm:t>
    </dgm:pt>
    <dgm:pt modelId="{A53CCCB6-52C4-460A-9A86-89919A0D59F5}" type="parTrans" cxnId="{1DF734F0-15E2-46E5-98D8-899EEB9EE96D}">
      <dgm:prSet/>
      <dgm:spPr/>
      <dgm:t>
        <a:bodyPr/>
        <a:lstStyle/>
        <a:p>
          <a:endParaRPr lang="fr-FR"/>
        </a:p>
      </dgm:t>
    </dgm:pt>
    <dgm:pt modelId="{2413DBC7-5047-45D9-9C48-B5B1AE77E5D2}" type="sibTrans" cxnId="{1DF734F0-15E2-46E5-98D8-899EEB9EE96D}">
      <dgm:prSet/>
      <dgm:spPr/>
      <dgm:t>
        <a:bodyPr/>
        <a:lstStyle/>
        <a:p>
          <a:endParaRPr lang="fr-FR"/>
        </a:p>
      </dgm:t>
    </dgm:pt>
    <dgm:pt modelId="{1933A135-255A-49A6-BD10-7FBB66464445}" type="pres">
      <dgm:prSet presAssocID="{2E61457A-983F-47A5-8CFE-EB7914AF9816}" presName="Name0" presStyleCnt="0">
        <dgm:presLayoutVars>
          <dgm:dir/>
          <dgm:animLvl val="lvl"/>
          <dgm:resizeHandles val="exact"/>
        </dgm:presLayoutVars>
      </dgm:prSet>
      <dgm:spPr/>
    </dgm:pt>
    <dgm:pt modelId="{654E6DBE-B3A0-4C9B-B78C-9A6E7B1E5AD0}" type="pres">
      <dgm:prSet presAssocID="{3EC24F88-8171-4739-952F-5CA649F36041}" presName="composite" presStyleCnt="0"/>
      <dgm:spPr/>
    </dgm:pt>
    <dgm:pt modelId="{6BF6D692-7EFE-4B54-AE04-C72E9030B961}" type="pres">
      <dgm:prSet presAssocID="{3EC24F88-8171-4739-952F-5CA649F36041}" presName="parTx" presStyleLbl="alignNode1" presStyleIdx="0" presStyleCnt="3">
        <dgm:presLayoutVars>
          <dgm:chMax val="0"/>
          <dgm:chPref val="0"/>
          <dgm:bulletEnabled val="1"/>
        </dgm:presLayoutVars>
      </dgm:prSet>
      <dgm:spPr/>
    </dgm:pt>
    <dgm:pt modelId="{64E40FFC-8701-41AD-8165-02EE438F8AD9}" type="pres">
      <dgm:prSet presAssocID="{3EC24F88-8171-4739-952F-5CA649F36041}" presName="desTx" presStyleLbl="alignAccFollowNode1" presStyleIdx="0" presStyleCnt="3">
        <dgm:presLayoutVars>
          <dgm:bulletEnabled val="1"/>
        </dgm:presLayoutVars>
      </dgm:prSet>
      <dgm:spPr/>
    </dgm:pt>
    <dgm:pt modelId="{382371C3-20D5-47C5-8799-FF0771336C3B}" type="pres">
      <dgm:prSet presAssocID="{8DFA618F-77A7-445F-8B1F-73A9CBBBE128}" presName="space" presStyleCnt="0"/>
      <dgm:spPr/>
    </dgm:pt>
    <dgm:pt modelId="{1AE5BE98-EECD-4315-91D4-10B32518C316}" type="pres">
      <dgm:prSet presAssocID="{EB614333-E9F2-4D4F-BC30-EB7C45D69E58}" presName="composite" presStyleCnt="0"/>
      <dgm:spPr/>
    </dgm:pt>
    <dgm:pt modelId="{99FE6485-DBD5-4649-8404-DFE91E6B0181}" type="pres">
      <dgm:prSet presAssocID="{EB614333-E9F2-4D4F-BC30-EB7C45D69E58}" presName="parTx" presStyleLbl="alignNode1" presStyleIdx="1" presStyleCnt="3">
        <dgm:presLayoutVars>
          <dgm:chMax val="0"/>
          <dgm:chPref val="0"/>
          <dgm:bulletEnabled val="1"/>
        </dgm:presLayoutVars>
      </dgm:prSet>
      <dgm:spPr/>
    </dgm:pt>
    <dgm:pt modelId="{CBCF69E4-204E-4B11-BE5F-347F8F4E8473}" type="pres">
      <dgm:prSet presAssocID="{EB614333-E9F2-4D4F-BC30-EB7C45D69E58}" presName="desTx" presStyleLbl="alignAccFollowNode1" presStyleIdx="1" presStyleCnt="3">
        <dgm:presLayoutVars>
          <dgm:bulletEnabled val="1"/>
        </dgm:presLayoutVars>
      </dgm:prSet>
      <dgm:spPr/>
    </dgm:pt>
    <dgm:pt modelId="{7A65E9C9-7380-4AAD-997E-B5710738756B}" type="pres">
      <dgm:prSet presAssocID="{797C4F7B-08D1-4FE0-AA88-BBE553B0BAD3}" presName="space" presStyleCnt="0"/>
      <dgm:spPr/>
    </dgm:pt>
    <dgm:pt modelId="{B8A6CD29-66AF-4CA2-B23F-FC778F8A83EC}" type="pres">
      <dgm:prSet presAssocID="{38A7C8E7-FEB3-4875-8089-FA6CD65A49B0}" presName="composite" presStyleCnt="0"/>
      <dgm:spPr/>
    </dgm:pt>
    <dgm:pt modelId="{F1A52108-FA3E-4FDA-9CCF-E4E7A6A55A61}" type="pres">
      <dgm:prSet presAssocID="{38A7C8E7-FEB3-4875-8089-FA6CD65A49B0}" presName="parTx" presStyleLbl="alignNode1" presStyleIdx="2" presStyleCnt="3">
        <dgm:presLayoutVars>
          <dgm:chMax val="0"/>
          <dgm:chPref val="0"/>
          <dgm:bulletEnabled val="1"/>
        </dgm:presLayoutVars>
      </dgm:prSet>
      <dgm:spPr/>
    </dgm:pt>
    <dgm:pt modelId="{443BBBCA-F1C2-4D83-AB48-1D1C251E077A}" type="pres">
      <dgm:prSet presAssocID="{38A7C8E7-FEB3-4875-8089-FA6CD65A49B0}" presName="desTx" presStyleLbl="alignAccFollowNode1" presStyleIdx="2" presStyleCnt="3">
        <dgm:presLayoutVars>
          <dgm:bulletEnabled val="1"/>
        </dgm:presLayoutVars>
      </dgm:prSet>
      <dgm:spPr/>
    </dgm:pt>
  </dgm:ptLst>
  <dgm:cxnLst>
    <dgm:cxn modelId="{B1724B06-7CDB-433E-BC84-AAC5B9FDFE0C}" srcId="{EB614333-E9F2-4D4F-BC30-EB7C45D69E58}" destId="{942D660F-C66F-4FFF-A806-4A5A34CF6B7C}" srcOrd="1" destOrd="0" parTransId="{1EB7A21F-6988-4617-A860-860936A856BC}" sibTransId="{739D1F2E-6974-4640-AE61-8D97E388E2F8}"/>
    <dgm:cxn modelId="{0BF52407-F136-4342-B192-E8A45BF3AE1B}" srcId="{EB614333-E9F2-4D4F-BC30-EB7C45D69E58}" destId="{BA7E3C1D-C2F0-4BB4-AF81-CFF1059B06F9}" srcOrd="3" destOrd="0" parTransId="{C2E50F0A-FAB1-45BB-A4E9-2EFA4F84C9AF}" sibTransId="{9EBA4BA3-C540-4200-8BC0-14AE5564C500}"/>
    <dgm:cxn modelId="{88F37719-B993-4CBD-8AAD-4A3ABC655305}" srcId="{2E61457A-983F-47A5-8CFE-EB7914AF9816}" destId="{EB614333-E9F2-4D4F-BC30-EB7C45D69E58}" srcOrd="1" destOrd="0" parTransId="{1D0DE70B-8C3F-4A18-A90C-47BF6C382FC9}" sibTransId="{797C4F7B-08D1-4FE0-AA88-BBE553B0BAD3}"/>
    <dgm:cxn modelId="{A4250C1E-F9E7-436C-8C7B-4346823600DA}" type="presOf" srcId="{0BCE2812-32F2-42EA-AC52-F2E9F26C3D90}" destId="{CBCF69E4-204E-4B11-BE5F-347F8F4E8473}" srcOrd="0" destOrd="4" presId="urn:microsoft.com/office/officeart/2005/8/layout/hList1"/>
    <dgm:cxn modelId="{B4E12F5F-E0FB-494D-819B-1F7DA41338F6}" type="presOf" srcId="{E0CD75A0-03BB-4805-96FE-74C86660FEC8}" destId="{CBCF69E4-204E-4B11-BE5F-347F8F4E8473}" srcOrd="0" destOrd="0" presId="urn:microsoft.com/office/officeart/2005/8/layout/hList1"/>
    <dgm:cxn modelId="{EBC70142-D421-464C-811E-C61FCE5BE041}" srcId="{38A7C8E7-FEB3-4875-8089-FA6CD65A49B0}" destId="{B280154D-57E7-4CED-A08B-D6B8160B1515}" srcOrd="0" destOrd="0" parTransId="{75DB1035-F261-4FD0-B447-D6F50101AC97}" sibTransId="{D213A143-0A20-4F68-886E-96FF01A8633F}"/>
    <dgm:cxn modelId="{075E3962-7974-40EE-92C4-AD37E3CEAA74}" type="presOf" srcId="{1386B187-6696-433F-A767-CE8D856221B0}" destId="{64E40FFC-8701-41AD-8165-02EE438F8AD9}" srcOrd="0" destOrd="0" presId="urn:microsoft.com/office/officeart/2005/8/layout/hList1"/>
    <dgm:cxn modelId="{EC4B6D68-F1F6-46CB-AC2B-B9E0B8BA538B}" type="presOf" srcId="{2E61457A-983F-47A5-8CFE-EB7914AF9816}" destId="{1933A135-255A-49A6-BD10-7FBB66464445}" srcOrd="0" destOrd="0" presId="urn:microsoft.com/office/officeart/2005/8/layout/hList1"/>
    <dgm:cxn modelId="{5284FD4B-F540-43B7-9D52-685222F618C6}" srcId="{2E61457A-983F-47A5-8CFE-EB7914AF9816}" destId="{3EC24F88-8171-4739-952F-5CA649F36041}" srcOrd="0" destOrd="0" parTransId="{782ED61F-2D06-4028-B786-A679C4976082}" sibTransId="{8DFA618F-77A7-445F-8B1F-73A9CBBBE128}"/>
    <dgm:cxn modelId="{6B07874D-52FF-4D50-842B-988C5AF6DF6A}" srcId="{EB614333-E9F2-4D4F-BC30-EB7C45D69E58}" destId="{06F57063-361B-4A85-AEFF-AE9C281C08B9}" srcOrd="2" destOrd="0" parTransId="{CAA587C4-80AE-497B-A0D6-B7B868AB222C}" sibTransId="{BA6A8CDD-E3EE-47D6-AEF9-D52357E995E2}"/>
    <dgm:cxn modelId="{2E8AB04F-C78B-43CD-8C15-DD9C0ADED570}" type="presOf" srcId="{B280154D-57E7-4CED-A08B-D6B8160B1515}" destId="{443BBBCA-F1C2-4D83-AB48-1D1C251E077A}" srcOrd="0" destOrd="0" presId="urn:microsoft.com/office/officeart/2005/8/layout/hList1"/>
    <dgm:cxn modelId="{9A84E870-65DD-4D6B-A97D-7466B83C7020}" type="presOf" srcId="{38A7C8E7-FEB3-4875-8089-FA6CD65A49B0}" destId="{F1A52108-FA3E-4FDA-9CCF-E4E7A6A55A61}" srcOrd="0" destOrd="0" presId="urn:microsoft.com/office/officeart/2005/8/layout/hList1"/>
    <dgm:cxn modelId="{AB14BA78-2ECD-420E-8492-7DE3414597C5}" srcId="{2E61457A-983F-47A5-8CFE-EB7914AF9816}" destId="{38A7C8E7-FEB3-4875-8089-FA6CD65A49B0}" srcOrd="2" destOrd="0" parTransId="{C5BAAA41-776C-4CD7-BCF6-1766A9AFBA84}" sibTransId="{CE44740B-15ED-4DF6-BA2E-3C3EB4311E83}"/>
    <dgm:cxn modelId="{0637B791-6F55-417C-A2A6-46B457694885}" type="presOf" srcId="{BA7E3C1D-C2F0-4BB4-AF81-CFF1059B06F9}" destId="{CBCF69E4-204E-4B11-BE5F-347F8F4E8473}" srcOrd="0" destOrd="3" presId="urn:microsoft.com/office/officeart/2005/8/layout/hList1"/>
    <dgm:cxn modelId="{D4C61C9D-8D66-4FD7-B59E-7F2FC6DE9064}" type="presOf" srcId="{06F57063-361B-4A85-AEFF-AE9C281C08B9}" destId="{CBCF69E4-204E-4B11-BE5F-347F8F4E8473}" srcOrd="0" destOrd="2" presId="urn:microsoft.com/office/officeart/2005/8/layout/hList1"/>
    <dgm:cxn modelId="{8CEB2CB0-DE79-4403-95AE-62AEA74A63A8}" srcId="{3EC24F88-8171-4739-952F-5CA649F36041}" destId="{1386B187-6696-433F-A767-CE8D856221B0}" srcOrd="0" destOrd="0" parTransId="{F998EF88-1826-4BA7-80F8-7C567FF497AC}" sibTransId="{A6E844F0-24B2-4194-B60C-E14BF0F43437}"/>
    <dgm:cxn modelId="{EF185BB3-2E31-4A5B-A89F-459B678A1DCB}" srcId="{EB614333-E9F2-4D4F-BC30-EB7C45D69E58}" destId="{E0CD75A0-03BB-4805-96FE-74C86660FEC8}" srcOrd="0" destOrd="0" parTransId="{C11F2348-7FCE-48D7-835B-201817E02889}" sibTransId="{FB1216F5-96F6-481C-AC4C-2D68260831E8}"/>
    <dgm:cxn modelId="{A3F608C1-81D4-4116-8100-0D810EB3C050}" type="presOf" srcId="{3EC24F88-8171-4739-952F-5CA649F36041}" destId="{6BF6D692-7EFE-4B54-AE04-C72E9030B961}" srcOrd="0" destOrd="0" presId="urn:microsoft.com/office/officeart/2005/8/layout/hList1"/>
    <dgm:cxn modelId="{DB3D35DB-50DD-4404-96F3-B06547F42CDD}" type="presOf" srcId="{EB614333-E9F2-4D4F-BC30-EB7C45D69E58}" destId="{99FE6485-DBD5-4649-8404-DFE91E6B0181}" srcOrd="0" destOrd="0" presId="urn:microsoft.com/office/officeart/2005/8/layout/hList1"/>
    <dgm:cxn modelId="{D8DEF2E7-CD6A-4F6A-9F7F-611BD978EDAF}" type="presOf" srcId="{942D660F-C66F-4FFF-A806-4A5A34CF6B7C}" destId="{CBCF69E4-204E-4B11-BE5F-347F8F4E8473}" srcOrd="0" destOrd="1" presId="urn:microsoft.com/office/officeart/2005/8/layout/hList1"/>
    <dgm:cxn modelId="{1DF734F0-15E2-46E5-98D8-899EEB9EE96D}" srcId="{EB614333-E9F2-4D4F-BC30-EB7C45D69E58}" destId="{0BCE2812-32F2-42EA-AC52-F2E9F26C3D90}" srcOrd="4" destOrd="0" parTransId="{A53CCCB6-52C4-460A-9A86-89919A0D59F5}" sibTransId="{2413DBC7-5047-45D9-9C48-B5B1AE77E5D2}"/>
    <dgm:cxn modelId="{179167E1-08CE-498D-8BCE-0439DBBE9A3C}" type="presParOf" srcId="{1933A135-255A-49A6-BD10-7FBB66464445}" destId="{654E6DBE-B3A0-4C9B-B78C-9A6E7B1E5AD0}" srcOrd="0" destOrd="0" presId="urn:microsoft.com/office/officeart/2005/8/layout/hList1"/>
    <dgm:cxn modelId="{EBA78B2E-1E5F-45B9-9E83-1C02EE32CE53}" type="presParOf" srcId="{654E6DBE-B3A0-4C9B-B78C-9A6E7B1E5AD0}" destId="{6BF6D692-7EFE-4B54-AE04-C72E9030B961}" srcOrd="0" destOrd="0" presId="urn:microsoft.com/office/officeart/2005/8/layout/hList1"/>
    <dgm:cxn modelId="{3AB85D47-4E77-4FBD-9BCB-C45BB153FDC9}" type="presParOf" srcId="{654E6DBE-B3A0-4C9B-B78C-9A6E7B1E5AD0}" destId="{64E40FFC-8701-41AD-8165-02EE438F8AD9}" srcOrd="1" destOrd="0" presId="urn:microsoft.com/office/officeart/2005/8/layout/hList1"/>
    <dgm:cxn modelId="{C26C8066-4665-4B60-98D0-639B26E6A7B6}" type="presParOf" srcId="{1933A135-255A-49A6-BD10-7FBB66464445}" destId="{382371C3-20D5-47C5-8799-FF0771336C3B}" srcOrd="1" destOrd="0" presId="urn:microsoft.com/office/officeart/2005/8/layout/hList1"/>
    <dgm:cxn modelId="{7A055C91-E11D-406D-8E80-AC88C84CF81C}" type="presParOf" srcId="{1933A135-255A-49A6-BD10-7FBB66464445}" destId="{1AE5BE98-EECD-4315-91D4-10B32518C316}" srcOrd="2" destOrd="0" presId="urn:microsoft.com/office/officeart/2005/8/layout/hList1"/>
    <dgm:cxn modelId="{1BE5B77E-A7BA-477C-A8CC-546FABE96235}" type="presParOf" srcId="{1AE5BE98-EECD-4315-91D4-10B32518C316}" destId="{99FE6485-DBD5-4649-8404-DFE91E6B0181}" srcOrd="0" destOrd="0" presId="urn:microsoft.com/office/officeart/2005/8/layout/hList1"/>
    <dgm:cxn modelId="{BD7A4E55-9878-4B03-8337-F5246C5C740E}" type="presParOf" srcId="{1AE5BE98-EECD-4315-91D4-10B32518C316}" destId="{CBCF69E4-204E-4B11-BE5F-347F8F4E8473}" srcOrd="1" destOrd="0" presId="urn:microsoft.com/office/officeart/2005/8/layout/hList1"/>
    <dgm:cxn modelId="{16036ABB-8766-48EF-825E-378BBD1ECA35}" type="presParOf" srcId="{1933A135-255A-49A6-BD10-7FBB66464445}" destId="{7A65E9C9-7380-4AAD-997E-B5710738756B}" srcOrd="3" destOrd="0" presId="urn:microsoft.com/office/officeart/2005/8/layout/hList1"/>
    <dgm:cxn modelId="{70E5B5FB-A423-4CF8-BE69-D0C604E97EEF}" type="presParOf" srcId="{1933A135-255A-49A6-BD10-7FBB66464445}" destId="{B8A6CD29-66AF-4CA2-B23F-FC778F8A83EC}" srcOrd="4" destOrd="0" presId="urn:microsoft.com/office/officeart/2005/8/layout/hList1"/>
    <dgm:cxn modelId="{31BCAE60-D031-4A50-A4B0-9A048283FE8E}" type="presParOf" srcId="{B8A6CD29-66AF-4CA2-B23F-FC778F8A83EC}" destId="{F1A52108-FA3E-4FDA-9CCF-E4E7A6A55A61}" srcOrd="0" destOrd="0" presId="urn:microsoft.com/office/officeart/2005/8/layout/hList1"/>
    <dgm:cxn modelId="{1A159B58-AE20-4953-873B-7ECF0CB63713}" type="presParOf" srcId="{B8A6CD29-66AF-4CA2-B23F-FC778F8A83EC}" destId="{443BBBCA-F1C2-4D83-AB48-1D1C251E077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CDE4D-E82A-4819-9404-E4C8AEC06C2B}" type="doc">
      <dgm:prSet loTypeId="urn:microsoft.com/office/officeart/2005/8/layout/hProcess11" loCatId="process" qsTypeId="urn:microsoft.com/office/officeart/2005/8/quickstyle/simple1" qsCatId="simple" csTypeId="urn:microsoft.com/office/officeart/2005/8/colors/colorful2" csCatId="colorful" phldr="1"/>
      <dgm:spPr/>
      <dgm:t>
        <a:bodyPr/>
        <a:lstStyle/>
        <a:p>
          <a:endParaRPr lang="fr-FR"/>
        </a:p>
      </dgm:t>
    </dgm:pt>
    <dgm:pt modelId="{B0408EA5-31D0-47EB-93D9-03DC258C306B}">
      <dgm:prSet phldrT="[Texte]"/>
      <dgm:spPr/>
      <dgm:t>
        <a:bodyPr/>
        <a:lstStyle/>
        <a:p>
          <a:r>
            <a:rPr lang="en-GB" b="1" dirty="0"/>
            <a:t>Accessibility</a:t>
          </a:r>
          <a:endParaRPr lang="fr-FR" dirty="0"/>
        </a:p>
      </dgm:t>
    </dgm:pt>
    <dgm:pt modelId="{FDDE7C35-4B6E-4816-B4D4-7EB08A571AA8}" type="parTrans" cxnId="{BEA37805-9E81-4718-9AD3-826FFEEFA688}">
      <dgm:prSet/>
      <dgm:spPr/>
      <dgm:t>
        <a:bodyPr/>
        <a:lstStyle/>
        <a:p>
          <a:endParaRPr lang="fr-FR"/>
        </a:p>
      </dgm:t>
    </dgm:pt>
    <dgm:pt modelId="{160DB63A-F762-466C-8A07-FFBB9205B6AA}" type="sibTrans" cxnId="{BEA37805-9E81-4718-9AD3-826FFEEFA688}">
      <dgm:prSet/>
      <dgm:spPr/>
      <dgm:t>
        <a:bodyPr/>
        <a:lstStyle/>
        <a:p>
          <a:endParaRPr lang="fr-FR"/>
        </a:p>
      </dgm:t>
    </dgm:pt>
    <dgm:pt modelId="{BA840A29-DA4A-4E78-BA7D-8A1798854CAF}">
      <dgm:prSet phldrT="[Texte]"/>
      <dgm:spPr/>
      <dgm:t>
        <a:bodyPr/>
        <a:lstStyle/>
        <a:p>
          <a:r>
            <a:rPr lang="en-GB" b="1" dirty="0"/>
            <a:t>High Resolution</a:t>
          </a:r>
          <a:endParaRPr lang="fr-FR" dirty="0"/>
        </a:p>
      </dgm:t>
    </dgm:pt>
    <dgm:pt modelId="{2CFFC86B-8231-429F-BD01-3087DEC58E08}" type="parTrans" cxnId="{AC3E0731-687B-48E7-88EA-D8F2022EB456}">
      <dgm:prSet/>
      <dgm:spPr/>
      <dgm:t>
        <a:bodyPr/>
        <a:lstStyle/>
        <a:p>
          <a:endParaRPr lang="fr-FR"/>
        </a:p>
      </dgm:t>
    </dgm:pt>
    <dgm:pt modelId="{B324E3AF-E466-4A7C-A9A9-51D44EDF2197}" type="sibTrans" cxnId="{AC3E0731-687B-48E7-88EA-D8F2022EB456}">
      <dgm:prSet/>
      <dgm:spPr/>
      <dgm:t>
        <a:bodyPr/>
        <a:lstStyle/>
        <a:p>
          <a:endParaRPr lang="fr-FR"/>
        </a:p>
      </dgm:t>
    </dgm:pt>
    <dgm:pt modelId="{8A71BCCC-927A-4A86-90C3-F400070760AB}" type="pres">
      <dgm:prSet presAssocID="{510CDE4D-E82A-4819-9404-E4C8AEC06C2B}" presName="Name0" presStyleCnt="0">
        <dgm:presLayoutVars>
          <dgm:dir/>
          <dgm:resizeHandles val="exact"/>
        </dgm:presLayoutVars>
      </dgm:prSet>
      <dgm:spPr/>
    </dgm:pt>
    <dgm:pt modelId="{9A5D56F8-9FDB-4CA1-BB9D-23B747827584}" type="pres">
      <dgm:prSet presAssocID="{510CDE4D-E82A-4819-9404-E4C8AEC06C2B}" presName="arrow" presStyleLbl="bgShp" presStyleIdx="0" presStyleCnt="1"/>
      <dgm:spPr/>
    </dgm:pt>
    <dgm:pt modelId="{9F87865B-8077-456F-8129-44232BF3EB2B}" type="pres">
      <dgm:prSet presAssocID="{510CDE4D-E82A-4819-9404-E4C8AEC06C2B}" presName="points" presStyleCnt="0"/>
      <dgm:spPr/>
    </dgm:pt>
    <dgm:pt modelId="{7FDF6322-C334-42C9-AA78-4491C81F16E6}" type="pres">
      <dgm:prSet presAssocID="{B0408EA5-31D0-47EB-93D9-03DC258C306B}" presName="compositeA" presStyleCnt="0"/>
      <dgm:spPr/>
    </dgm:pt>
    <dgm:pt modelId="{757E5536-AC15-4FB0-A940-7934128F46AD}" type="pres">
      <dgm:prSet presAssocID="{B0408EA5-31D0-47EB-93D9-03DC258C306B}" presName="textA" presStyleLbl="revTx" presStyleIdx="0" presStyleCnt="2">
        <dgm:presLayoutVars>
          <dgm:bulletEnabled val="1"/>
        </dgm:presLayoutVars>
      </dgm:prSet>
      <dgm:spPr/>
    </dgm:pt>
    <dgm:pt modelId="{176C4A37-4195-475C-8BFA-A5D50D263CCE}" type="pres">
      <dgm:prSet presAssocID="{B0408EA5-31D0-47EB-93D9-03DC258C306B}" presName="circleA" presStyleLbl="node1" presStyleIdx="0" presStyleCnt="2"/>
      <dgm:spPr/>
    </dgm:pt>
    <dgm:pt modelId="{0FB29422-C32D-47AE-96B7-4C0C343EF876}" type="pres">
      <dgm:prSet presAssocID="{B0408EA5-31D0-47EB-93D9-03DC258C306B}" presName="spaceA" presStyleCnt="0"/>
      <dgm:spPr/>
    </dgm:pt>
    <dgm:pt modelId="{E21D6EA2-0194-46F3-AC8D-6016B555D085}" type="pres">
      <dgm:prSet presAssocID="{160DB63A-F762-466C-8A07-FFBB9205B6AA}" presName="space" presStyleCnt="0"/>
      <dgm:spPr/>
    </dgm:pt>
    <dgm:pt modelId="{F5DF29D5-6002-498C-9848-FF35CDDC0BF8}" type="pres">
      <dgm:prSet presAssocID="{BA840A29-DA4A-4E78-BA7D-8A1798854CAF}" presName="compositeB" presStyleCnt="0"/>
      <dgm:spPr/>
    </dgm:pt>
    <dgm:pt modelId="{930B166F-AEB1-4074-B7EF-B694F4BD1F83}" type="pres">
      <dgm:prSet presAssocID="{BA840A29-DA4A-4E78-BA7D-8A1798854CAF}" presName="textB" presStyleLbl="revTx" presStyleIdx="1" presStyleCnt="2">
        <dgm:presLayoutVars>
          <dgm:bulletEnabled val="1"/>
        </dgm:presLayoutVars>
      </dgm:prSet>
      <dgm:spPr/>
    </dgm:pt>
    <dgm:pt modelId="{8C54C850-B75F-4ED0-9E47-ACDBC4D10E9F}" type="pres">
      <dgm:prSet presAssocID="{BA840A29-DA4A-4E78-BA7D-8A1798854CAF}" presName="circleB" presStyleLbl="node1" presStyleIdx="1" presStyleCnt="2"/>
      <dgm:spPr/>
    </dgm:pt>
    <dgm:pt modelId="{B984B355-0FDB-4499-B3CA-2706FF6B3EDC}" type="pres">
      <dgm:prSet presAssocID="{BA840A29-DA4A-4E78-BA7D-8A1798854CAF}" presName="spaceB" presStyleCnt="0"/>
      <dgm:spPr/>
    </dgm:pt>
  </dgm:ptLst>
  <dgm:cxnLst>
    <dgm:cxn modelId="{BEA37805-9E81-4718-9AD3-826FFEEFA688}" srcId="{510CDE4D-E82A-4819-9404-E4C8AEC06C2B}" destId="{B0408EA5-31D0-47EB-93D9-03DC258C306B}" srcOrd="0" destOrd="0" parTransId="{FDDE7C35-4B6E-4816-B4D4-7EB08A571AA8}" sibTransId="{160DB63A-F762-466C-8A07-FFBB9205B6AA}"/>
    <dgm:cxn modelId="{AC3E0731-687B-48E7-88EA-D8F2022EB456}" srcId="{510CDE4D-E82A-4819-9404-E4C8AEC06C2B}" destId="{BA840A29-DA4A-4E78-BA7D-8A1798854CAF}" srcOrd="1" destOrd="0" parTransId="{2CFFC86B-8231-429F-BD01-3087DEC58E08}" sibTransId="{B324E3AF-E466-4A7C-A9A9-51D44EDF2197}"/>
    <dgm:cxn modelId="{CA3CC234-3963-4A7D-99A9-E5A8B76AE5CC}" type="presOf" srcId="{510CDE4D-E82A-4819-9404-E4C8AEC06C2B}" destId="{8A71BCCC-927A-4A86-90C3-F400070760AB}" srcOrd="0" destOrd="0" presId="urn:microsoft.com/office/officeart/2005/8/layout/hProcess11"/>
    <dgm:cxn modelId="{E261E641-C58A-4C6B-B472-C46AE616AB23}" type="presOf" srcId="{B0408EA5-31D0-47EB-93D9-03DC258C306B}" destId="{757E5536-AC15-4FB0-A940-7934128F46AD}" srcOrd="0" destOrd="0" presId="urn:microsoft.com/office/officeart/2005/8/layout/hProcess11"/>
    <dgm:cxn modelId="{51746F82-06D3-46DD-B3CD-27A00EE6982B}" type="presOf" srcId="{BA840A29-DA4A-4E78-BA7D-8A1798854CAF}" destId="{930B166F-AEB1-4074-B7EF-B694F4BD1F83}" srcOrd="0" destOrd="0" presId="urn:microsoft.com/office/officeart/2005/8/layout/hProcess11"/>
    <dgm:cxn modelId="{CDAA1E85-19F8-41B5-958B-D80983ED5136}" type="presParOf" srcId="{8A71BCCC-927A-4A86-90C3-F400070760AB}" destId="{9A5D56F8-9FDB-4CA1-BB9D-23B747827584}" srcOrd="0" destOrd="0" presId="urn:microsoft.com/office/officeart/2005/8/layout/hProcess11"/>
    <dgm:cxn modelId="{CC8A2817-F8A0-4534-A21E-E931C4A19412}" type="presParOf" srcId="{8A71BCCC-927A-4A86-90C3-F400070760AB}" destId="{9F87865B-8077-456F-8129-44232BF3EB2B}" srcOrd="1" destOrd="0" presId="urn:microsoft.com/office/officeart/2005/8/layout/hProcess11"/>
    <dgm:cxn modelId="{FA9FBBA8-9FA3-4FC1-8B5C-8AC505F78ECC}" type="presParOf" srcId="{9F87865B-8077-456F-8129-44232BF3EB2B}" destId="{7FDF6322-C334-42C9-AA78-4491C81F16E6}" srcOrd="0" destOrd="0" presId="urn:microsoft.com/office/officeart/2005/8/layout/hProcess11"/>
    <dgm:cxn modelId="{CC37682E-6A89-4CFA-BC67-88C4976CA92B}" type="presParOf" srcId="{7FDF6322-C334-42C9-AA78-4491C81F16E6}" destId="{757E5536-AC15-4FB0-A940-7934128F46AD}" srcOrd="0" destOrd="0" presId="urn:microsoft.com/office/officeart/2005/8/layout/hProcess11"/>
    <dgm:cxn modelId="{684468A5-0570-41EB-8272-1A24285082E6}" type="presParOf" srcId="{7FDF6322-C334-42C9-AA78-4491C81F16E6}" destId="{176C4A37-4195-475C-8BFA-A5D50D263CCE}" srcOrd="1" destOrd="0" presId="urn:microsoft.com/office/officeart/2005/8/layout/hProcess11"/>
    <dgm:cxn modelId="{6E927306-80B6-4077-853F-39FF1CE63E66}" type="presParOf" srcId="{7FDF6322-C334-42C9-AA78-4491C81F16E6}" destId="{0FB29422-C32D-47AE-96B7-4C0C343EF876}" srcOrd="2" destOrd="0" presId="urn:microsoft.com/office/officeart/2005/8/layout/hProcess11"/>
    <dgm:cxn modelId="{154A9465-8680-450F-B8D0-392485F85B23}" type="presParOf" srcId="{9F87865B-8077-456F-8129-44232BF3EB2B}" destId="{E21D6EA2-0194-46F3-AC8D-6016B555D085}" srcOrd="1" destOrd="0" presId="urn:microsoft.com/office/officeart/2005/8/layout/hProcess11"/>
    <dgm:cxn modelId="{E7E5248A-815F-48BB-9DB7-2AB151DD9E0A}" type="presParOf" srcId="{9F87865B-8077-456F-8129-44232BF3EB2B}" destId="{F5DF29D5-6002-498C-9848-FF35CDDC0BF8}" srcOrd="2" destOrd="0" presId="urn:microsoft.com/office/officeart/2005/8/layout/hProcess11"/>
    <dgm:cxn modelId="{CF8DBD83-B8FB-431A-B56D-C8780EF53EFC}" type="presParOf" srcId="{F5DF29D5-6002-498C-9848-FF35CDDC0BF8}" destId="{930B166F-AEB1-4074-B7EF-B694F4BD1F83}" srcOrd="0" destOrd="0" presId="urn:microsoft.com/office/officeart/2005/8/layout/hProcess11"/>
    <dgm:cxn modelId="{13882B88-81FB-4670-B31F-0B0A3A1FB59C}" type="presParOf" srcId="{F5DF29D5-6002-498C-9848-FF35CDDC0BF8}" destId="{8C54C850-B75F-4ED0-9E47-ACDBC4D10E9F}" srcOrd="1" destOrd="0" presId="urn:microsoft.com/office/officeart/2005/8/layout/hProcess11"/>
    <dgm:cxn modelId="{EC8D0B66-39EE-45D2-AD9E-3DEA3DAD9795}" type="presParOf" srcId="{F5DF29D5-6002-498C-9848-FF35CDDC0BF8}" destId="{B984B355-0FDB-4499-B3CA-2706FF6B3EDC}"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D092B2-10CC-4233-9611-D0F759BA3E7D}" type="doc">
      <dgm:prSet loTypeId="urn:microsoft.com/office/officeart/2005/8/layout/target2" loCatId="relationship" qsTypeId="urn:microsoft.com/office/officeart/2005/8/quickstyle/simple1" qsCatId="simple" csTypeId="urn:microsoft.com/office/officeart/2005/8/colors/colorful4" csCatId="colorful" phldr="1"/>
      <dgm:spPr/>
      <dgm:t>
        <a:bodyPr/>
        <a:lstStyle/>
        <a:p>
          <a:endParaRPr lang="en-GB"/>
        </a:p>
      </dgm:t>
    </dgm:pt>
    <dgm:pt modelId="{3D950788-9EA7-482E-9700-796900B60D0F}">
      <dgm:prSet phldrT="[Text]" custT="1"/>
      <dgm:spPr/>
      <dgm:t>
        <a:bodyPr/>
        <a:lstStyle/>
        <a:p>
          <a:pPr algn="just"/>
          <a:r>
            <a:rPr lang="en-GB" sz="2000" b="1" dirty="0"/>
            <a:t>Air quality modelling in the city of Marrakech, Morocco using a local anthropogenic emission inventory</a:t>
          </a:r>
          <a:endParaRPr lang="en-GB" sz="2000" dirty="0"/>
        </a:p>
      </dgm:t>
    </dgm:pt>
    <dgm:pt modelId="{46EBEBDC-3299-4572-A9F1-915E6A5F8B1C}" type="parTrans" cxnId="{BEBC836D-53C5-42AB-A8AB-2451F2ED65D2}">
      <dgm:prSet/>
      <dgm:spPr/>
      <dgm:t>
        <a:bodyPr/>
        <a:lstStyle/>
        <a:p>
          <a:endParaRPr lang="en-GB"/>
        </a:p>
      </dgm:t>
    </dgm:pt>
    <dgm:pt modelId="{9BBEE9FD-BF2E-42F1-B118-59AEE61E6773}" type="sibTrans" cxnId="{BEBC836D-53C5-42AB-A8AB-2451F2ED65D2}">
      <dgm:prSet/>
      <dgm:spPr/>
      <dgm:t>
        <a:bodyPr/>
        <a:lstStyle/>
        <a:p>
          <a:endParaRPr lang="en-GB"/>
        </a:p>
      </dgm:t>
    </dgm:pt>
    <dgm:pt modelId="{65DCD532-825F-4AA4-B881-072EE07CBABE}">
      <dgm:prSet phldrT="[Text]"/>
      <dgm:spPr/>
      <dgm:t>
        <a:bodyPr/>
        <a:lstStyle/>
        <a:p>
          <a:pPr algn="ctr"/>
          <a:r>
            <a:rPr lang="en-GB" b="1" dirty="0"/>
            <a:t>1- Compare simulated </a:t>
          </a:r>
          <a:r>
            <a:rPr lang="en-GB" b="1" dirty="0">
              <a:solidFill>
                <a:srgbClr val="FF0000"/>
              </a:solidFill>
            </a:rPr>
            <a:t>PM10, NO2 and O3 </a:t>
          </a:r>
          <a:r>
            <a:rPr lang="en-GB" b="1" dirty="0"/>
            <a:t>concentrations against in-situ measurements (AERONET)</a:t>
          </a:r>
          <a:endParaRPr lang="en-GB" dirty="0"/>
        </a:p>
      </dgm:t>
    </dgm:pt>
    <dgm:pt modelId="{BFD917CD-4143-4D41-902B-A08AFF758FE3}" type="parTrans" cxnId="{5971FD43-7AD9-4CB7-81DB-6C3A67C13E1E}">
      <dgm:prSet/>
      <dgm:spPr/>
      <dgm:t>
        <a:bodyPr/>
        <a:lstStyle/>
        <a:p>
          <a:endParaRPr lang="en-GB"/>
        </a:p>
      </dgm:t>
    </dgm:pt>
    <dgm:pt modelId="{E901E04B-F0A3-4E82-8035-527A37D8B8E4}" type="sibTrans" cxnId="{5971FD43-7AD9-4CB7-81DB-6C3A67C13E1E}">
      <dgm:prSet/>
      <dgm:spPr/>
      <dgm:t>
        <a:bodyPr/>
        <a:lstStyle/>
        <a:p>
          <a:endParaRPr lang="en-GB"/>
        </a:p>
      </dgm:t>
    </dgm:pt>
    <dgm:pt modelId="{01CAE2C1-FA7D-47A4-826D-4BF769BD5C2B}">
      <dgm:prSet phldrT="[Text]"/>
      <dgm:spPr/>
      <dgm:t>
        <a:bodyPr/>
        <a:lstStyle/>
        <a:p>
          <a:pPr algn="ctr"/>
          <a:r>
            <a:rPr lang="en-GB" b="1" dirty="0"/>
            <a:t>2- Quantify the added value of the local inventory compared to the state-of-the-art global anthropogenic emission inventory (</a:t>
          </a:r>
          <a:r>
            <a:rPr lang="en-GB" b="1" dirty="0">
              <a:solidFill>
                <a:srgbClr val="FF0000"/>
              </a:solidFill>
            </a:rPr>
            <a:t>CAMS-GLOB_ANT</a:t>
          </a:r>
          <a:r>
            <a:rPr lang="en-GB" b="1" dirty="0"/>
            <a:t>)</a:t>
          </a:r>
          <a:endParaRPr lang="en-GB" dirty="0"/>
        </a:p>
      </dgm:t>
    </dgm:pt>
    <dgm:pt modelId="{CEED876C-BE84-4E16-97D5-8B1C4A0A46BA}" type="parTrans" cxnId="{48960BB2-8D8A-4CBD-A524-5F035607E214}">
      <dgm:prSet/>
      <dgm:spPr/>
      <dgm:t>
        <a:bodyPr/>
        <a:lstStyle/>
        <a:p>
          <a:endParaRPr lang="en-GB"/>
        </a:p>
      </dgm:t>
    </dgm:pt>
    <dgm:pt modelId="{74B3C204-361A-4CAA-B1EC-EE7D101A3EF0}" type="sibTrans" cxnId="{48960BB2-8D8A-4CBD-A524-5F035607E214}">
      <dgm:prSet/>
      <dgm:spPr/>
      <dgm:t>
        <a:bodyPr/>
        <a:lstStyle/>
        <a:p>
          <a:endParaRPr lang="en-GB"/>
        </a:p>
      </dgm:t>
    </dgm:pt>
    <dgm:pt modelId="{12153B7F-0C5A-4CA7-B034-C415260DFED1}">
      <dgm:prSet phldrT="[Text]" custT="1"/>
      <dgm:spPr/>
      <dgm:t>
        <a:bodyPr/>
        <a:lstStyle/>
        <a:p>
          <a:pPr algn="just">
            <a:lnSpc>
              <a:spcPct val="100000"/>
            </a:lnSpc>
            <a:spcAft>
              <a:spcPts val="0"/>
            </a:spcAft>
          </a:pPr>
          <a:r>
            <a:rPr lang="en-GB" sz="2000" noProof="0" dirty="0"/>
            <a:t>LOCAL/ON: Detailed local inventory with aerosol radiative feedback mechanisms and high vertical resolution ;</a:t>
          </a:r>
        </a:p>
        <a:p>
          <a:pPr algn="just">
            <a:lnSpc>
              <a:spcPct val="100000"/>
            </a:lnSpc>
            <a:spcAft>
              <a:spcPts val="0"/>
            </a:spcAft>
          </a:pPr>
          <a:r>
            <a:rPr lang="en-GB" sz="2000" dirty="0"/>
            <a:t>CAMS/ON: Global inventory ;</a:t>
          </a:r>
        </a:p>
        <a:p>
          <a:pPr algn="just">
            <a:lnSpc>
              <a:spcPct val="100000"/>
            </a:lnSpc>
            <a:spcAft>
              <a:spcPts val="0"/>
            </a:spcAft>
          </a:pPr>
          <a:r>
            <a:rPr lang="en-GB" sz="2000" dirty="0"/>
            <a:t>LOCAL/OFF: Local inventory without feedback.</a:t>
          </a:r>
        </a:p>
      </dgm:t>
    </dgm:pt>
    <dgm:pt modelId="{D4C7B9A9-DAC2-41DC-898B-09E77AAA95A6}" type="parTrans" cxnId="{0A471C18-58A7-44AD-B1F0-54BD9A22029F}">
      <dgm:prSet/>
      <dgm:spPr/>
      <dgm:t>
        <a:bodyPr/>
        <a:lstStyle/>
        <a:p>
          <a:endParaRPr lang="en-GB"/>
        </a:p>
      </dgm:t>
    </dgm:pt>
    <dgm:pt modelId="{B0BBF5E8-653B-4AB4-A577-F50C516944ED}" type="sibTrans" cxnId="{0A471C18-58A7-44AD-B1F0-54BD9A22029F}">
      <dgm:prSet/>
      <dgm:spPr/>
      <dgm:t>
        <a:bodyPr/>
        <a:lstStyle/>
        <a:p>
          <a:endParaRPr lang="en-GB"/>
        </a:p>
      </dgm:t>
    </dgm:pt>
    <dgm:pt modelId="{5F7FDD21-EBAC-4A62-8C5F-9795962C64DD}">
      <dgm:prSet phldrT="[Text]" custT="1"/>
      <dgm:spPr/>
      <dgm:t>
        <a:bodyPr/>
        <a:lstStyle/>
        <a:p>
          <a:r>
            <a:rPr lang="en-GB" sz="2000" b="0" i="0" dirty="0">
              <a:solidFill>
                <a:srgbClr val="FF0000"/>
              </a:solidFill>
            </a:rPr>
            <a:t>Local anthropogenic emission inventory </a:t>
          </a:r>
          <a:r>
            <a:rPr lang="en-GB" sz="2000" b="0" i="0" dirty="0"/>
            <a:t>provided by the Moroccan Ministry of Environment (MEMSD) for the city of Marrakech. </a:t>
          </a:r>
          <a:endParaRPr lang="en-GB" sz="2000" dirty="0"/>
        </a:p>
      </dgm:t>
    </dgm:pt>
    <dgm:pt modelId="{62300740-0675-4975-A3FC-7BADAB1D9279}" type="parTrans" cxnId="{B4B9369B-EC02-400A-A5B6-B0DB84A852CB}">
      <dgm:prSet/>
      <dgm:spPr/>
      <dgm:t>
        <a:bodyPr/>
        <a:lstStyle/>
        <a:p>
          <a:endParaRPr lang="en-GB"/>
        </a:p>
      </dgm:t>
    </dgm:pt>
    <dgm:pt modelId="{E17C0331-FE80-4D39-9111-D75904F929F9}" type="sibTrans" cxnId="{B4B9369B-EC02-400A-A5B6-B0DB84A852CB}">
      <dgm:prSet/>
      <dgm:spPr/>
      <dgm:t>
        <a:bodyPr/>
        <a:lstStyle/>
        <a:p>
          <a:endParaRPr lang="en-GB"/>
        </a:p>
      </dgm:t>
    </dgm:pt>
    <dgm:pt modelId="{3D1AB8C0-DF32-4A8E-A407-8C884523AD17}">
      <dgm:prSet phldrT="[Text]" custT="1"/>
      <dgm:spPr/>
      <dgm:t>
        <a:bodyPr/>
        <a:lstStyle/>
        <a:p>
          <a:r>
            <a:rPr lang="en-GB" sz="1400" b="0" i="0" dirty="0"/>
            <a:t>The inventory contains annual fluxes for the reference year 2013 of seven air pollutants for ten SNAP anthropogenic emission sectors</a:t>
          </a:r>
          <a:r>
            <a:rPr lang="en-GB" sz="1400" dirty="0"/>
            <a:t>: NOx, SO2, NMVOC, NH3, CO, PM10, PM2.5 and the greenhouse gas CH4</a:t>
          </a:r>
        </a:p>
      </dgm:t>
    </dgm:pt>
    <dgm:pt modelId="{52A79076-8FF7-4CC3-96A5-D9D100A497A7}" type="parTrans" cxnId="{6BC88FDA-3080-4BF9-9589-E913339A9994}">
      <dgm:prSet/>
      <dgm:spPr/>
      <dgm:t>
        <a:bodyPr/>
        <a:lstStyle/>
        <a:p>
          <a:endParaRPr lang="en-GB"/>
        </a:p>
      </dgm:t>
    </dgm:pt>
    <dgm:pt modelId="{5BCE298F-A9F8-40C7-A84B-D350CA408F82}" type="sibTrans" cxnId="{6BC88FDA-3080-4BF9-9589-E913339A9994}">
      <dgm:prSet/>
      <dgm:spPr/>
      <dgm:t>
        <a:bodyPr/>
        <a:lstStyle/>
        <a:p>
          <a:endParaRPr lang="en-GB"/>
        </a:p>
      </dgm:t>
    </dgm:pt>
    <dgm:pt modelId="{7C70D2B6-9C90-456D-99C2-23BCD5B8D98E}">
      <dgm:prSet phldrT="[Text]" custT="1"/>
      <dgm:spPr/>
      <dgm:t>
        <a:bodyPr/>
        <a:lstStyle/>
        <a:p>
          <a:r>
            <a:rPr lang="en-GB" sz="1400" dirty="0"/>
            <a:t>Spatial and temporal downscaling of the anthropogenic emission inventory to a 2km x 2km grid of the </a:t>
          </a:r>
          <a:r>
            <a:rPr lang="en-GB" sz="1400" dirty="0">
              <a:solidFill>
                <a:srgbClr val="FF0000"/>
              </a:solidFill>
            </a:rPr>
            <a:t>CHIMERE</a:t>
          </a:r>
          <a:r>
            <a:rPr lang="en-GB" sz="1400" dirty="0"/>
            <a:t> simulation using local traffic, population density, industrial locations, etc.</a:t>
          </a:r>
        </a:p>
      </dgm:t>
    </dgm:pt>
    <dgm:pt modelId="{F7DE3ABA-25AC-485E-9939-536D21CEAAAA}" type="parTrans" cxnId="{9B34DF42-F3D7-42B0-B4E5-E96C1C204FE5}">
      <dgm:prSet/>
      <dgm:spPr/>
      <dgm:t>
        <a:bodyPr/>
        <a:lstStyle/>
        <a:p>
          <a:endParaRPr lang="en-GB"/>
        </a:p>
      </dgm:t>
    </dgm:pt>
    <dgm:pt modelId="{6521888B-BA48-4CF3-8B31-50967DD276A9}" type="sibTrans" cxnId="{9B34DF42-F3D7-42B0-B4E5-E96C1C204FE5}">
      <dgm:prSet/>
      <dgm:spPr/>
      <dgm:t>
        <a:bodyPr/>
        <a:lstStyle/>
        <a:p>
          <a:endParaRPr lang="en-GB"/>
        </a:p>
      </dgm:t>
    </dgm:pt>
    <dgm:pt modelId="{4C06F4DC-AF54-4FDB-8B33-E1CCF500F944}" type="pres">
      <dgm:prSet presAssocID="{1BD092B2-10CC-4233-9611-D0F759BA3E7D}" presName="Name0" presStyleCnt="0">
        <dgm:presLayoutVars>
          <dgm:chMax val="3"/>
          <dgm:chPref val="1"/>
          <dgm:dir/>
          <dgm:animLvl val="lvl"/>
          <dgm:resizeHandles/>
        </dgm:presLayoutVars>
      </dgm:prSet>
      <dgm:spPr/>
    </dgm:pt>
    <dgm:pt modelId="{C85B36B0-2B2F-43B3-92F8-70AEFDB06DE9}" type="pres">
      <dgm:prSet presAssocID="{1BD092B2-10CC-4233-9611-D0F759BA3E7D}" presName="outerBox" presStyleCnt="0"/>
      <dgm:spPr/>
    </dgm:pt>
    <dgm:pt modelId="{A5841507-BAF5-465E-B8CE-6340C942E2E0}" type="pres">
      <dgm:prSet presAssocID="{1BD092B2-10CC-4233-9611-D0F759BA3E7D}" presName="outerBoxParent" presStyleLbl="node1" presStyleIdx="0" presStyleCnt="3" custLinFactNeighborX="-5741" custLinFactNeighborY="2269"/>
      <dgm:spPr/>
    </dgm:pt>
    <dgm:pt modelId="{FD59BDD5-0F41-4B4C-8D2A-4E5CFDF873CC}" type="pres">
      <dgm:prSet presAssocID="{1BD092B2-10CC-4233-9611-D0F759BA3E7D}" presName="outerBoxChildren" presStyleCnt="0"/>
      <dgm:spPr/>
    </dgm:pt>
    <dgm:pt modelId="{4C7185DF-7B15-443C-B24D-C8317CC7F32D}" type="pres">
      <dgm:prSet presAssocID="{65DCD532-825F-4AA4-B881-072EE07CBABE}" presName="oChild" presStyleLbl="fgAcc1" presStyleIdx="0" presStyleCnt="4" custScaleX="124603">
        <dgm:presLayoutVars>
          <dgm:bulletEnabled val="1"/>
        </dgm:presLayoutVars>
      </dgm:prSet>
      <dgm:spPr/>
    </dgm:pt>
    <dgm:pt modelId="{82D42BF1-A29A-4F48-B768-34D70E514198}" type="pres">
      <dgm:prSet presAssocID="{E901E04B-F0A3-4E82-8035-527A37D8B8E4}" presName="outerSibTrans" presStyleCnt="0"/>
      <dgm:spPr/>
    </dgm:pt>
    <dgm:pt modelId="{B6B3AC23-881C-478F-B074-A6D6F649D90F}" type="pres">
      <dgm:prSet presAssocID="{01CAE2C1-FA7D-47A4-826D-4BF769BD5C2B}" presName="oChild" presStyleLbl="fgAcc1" presStyleIdx="1" presStyleCnt="4" custScaleX="125926">
        <dgm:presLayoutVars>
          <dgm:bulletEnabled val="1"/>
        </dgm:presLayoutVars>
      </dgm:prSet>
      <dgm:spPr/>
    </dgm:pt>
    <dgm:pt modelId="{F267C6B7-F8E9-46AF-837F-8235FE7A5C10}" type="pres">
      <dgm:prSet presAssocID="{1BD092B2-10CC-4233-9611-D0F759BA3E7D}" presName="middleBox" presStyleCnt="0"/>
      <dgm:spPr/>
    </dgm:pt>
    <dgm:pt modelId="{6C469CB6-3725-43C8-950F-1E90F41C9490}" type="pres">
      <dgm:prSet presAssocID="{1BD092B2-10CC-4233-9611-D0F759BA3E7D}" presName="middleBoxParent" presStyleLbl="node1" presStyleIdx="1" presStyleCnt="3" custScaleY="112262" custLinFactNeighborY="-6617"/>
      <dgm:spPr/>
    </dgm:pt>
    <dgm:pt modelId="{9F84EB1D-BABD-46FD-BF29-A1F497BE595C}" type="pres">
      <dgm:prSet presAssocID="{1BD092B2-10CC-4233-9611-D0F759BA3E7D}" presName="middleBoxChildren" presStyleCnt="0"/>
      <dgm:spPr/>
    </dgm:pt>
    <dgm:pt modelId="{CC88656B-B1E2-4CED-9574-9AC471F91434}" type="pres">
      <dgm:prSet presAssocID="{1BD092B2-10CC-4233-9611-D0F759BA3E7D}" presName="centerBox" presStyleCnt="0"/>
      <dgm:spPr/>
    </dgm:pt>
    <dgm:pt modelId="{515EEEB2-0317-4AD8-96D3-32A41A83E4C5}" type="pres">
      <dgm:prSet presAssocID="{1BD092B2-10CC-4233-9611-D0F759BA3E7D}" presName="centerBoxParent" presStyleLbl="node1" presStyleIdx="2" presStyleCnt="3" custScaleX="104318" custScaleY="126268"/>
      <dgm:spPr/>
    </dgm:pt>
    <dgm:pt modelId="{694E69E4-F9CA-461F-B787-2F894058044E}" type="pres">
      <dgm:prSet presAssocID="{1BD092B2-10CC-4233-9611-D0F759BA3E7D}" presName="centerBoxChildren" presStyleCnt="0"/>
      <dgm:spPr/>
    </dgm:pt>
    <dgm:pt modelId="{A783B3AA-6138-4F31-BC8B-B71E4872999C}" type="pres">
      <dgm:prSet presAssocID="{3D1AB8C0-DF32-4A8E-A407-8C884523AD17}" presName="cChild" presStyleLbl="fgAcc1" presStyleIdx="2" presStyleCnt="4" custScaleX="110798" custScaleY="138808">
        <dgm:presLayoutVars>
          <dgm:bulletEnabled val="1"/>
        </dgm:presLayoutVars>
      </dgm:prSet>
      <dgm:spPr/>
    </dgm:pt>
    <dgm:pt modelId="{9D69C300-310E-4657-AC25-A746CFB18F66}" type="pres">
      <dgm:prSet presAssocID="{5BCE298F-A9F8-40C7-A84B-D350CA408F82}" presName="centerSibTrans" presStyleCnt="0"/>
      <dgm:spPr/>
    </dgm:pt>
    <dgm:pt modelId="{89A495AB-C469-49B6-B20F-2F8D6222E46B}" type="pres">
      <dgm:prSet presAssocID="{7C70D2B6-9C90-456D-99C2-23BCD5B8D98E}" presName="cChild" presStyleLbl="fgAcc1" presStyleIdx="3" presStyleCnt="4" custScaleX="107435" custScaleY="147739">
        <dgm:presLayoutVars>
          <dgm:bulletEnabled val="1"/>
        </dgm:presLayoutVars>
      </dgm:prSet>
      <dgm:spPr/>
    </dgm:pt>
  </dgm:ptLst>
  <dgm:cxnLst>
    <dgm:cxn modelId="{0BE04C03-7F09-4963-9C61-B04BDC4ADCB8}" type="presOf" srcId="{12153B7F-0C5A-4CA7-B034-C415260DFED1}" destId="{6C469CB6-3725-43C8-950F-1E90F41C9490}" srcOrd="0" destOrd="0" presId="urn:microsoft.com/office/officeart/2005/8/layout/target2"/>
    <dgm:cxn modelId="{0A471C18-58A7-44AD-B1F0-54BD9A22029F}" srcId="{1BD092B2-10CC-4233-9611-D0F759BA3E7D}" destId="{12153B7F-0C5A-4CA7-B034-C415260DFED1}" srcOrd="1" destOrd="0" parTransId="{D4C7B9A9-DAC2-41DC-898B-09E77AAA95A6}" sibTransId="{B0BBF5E8-653B-4AB4-A577-F50C516944ED}"/>
    <dgm:cxn modelId="{B0197F1E-6C5A-4DEA-978F-5D3F0096CEB7}" type="presOf" srcId="{1BD092B2-10CC-4233-9611-D0F759BA3E7D}" destId="{4C06F4DC-AF54-4FDB-8B33-E1CCF500F944}" srcOrd="0" destOrd="0" presId="urn:microsoft.com/office/officeart/2005/8/layout/target2"/>
    <dgm:cxn modelId="{33A45F3C-7A2D-42F5-8BC9-5EAF129ACB20}" type="presOf" srcId="{5F7FDD21-EBAC-4A62-8C5F-9795962C64DD}" destId="{515EEEB2-0317-4AD8-96D3-32A41A83E4C5}" srcOrd="0" destOrd="0" presId="urn:microsoft.com/office/officeart/2005/8/layout/target2"/>
    <dgm:cxn modelId="{9B34DF42-F3D7-42B0-B4E5-E96C1C204FE5}" srcId="{5F7FDD21-EBAC-4A62-8C5F-9795962C64DD}" destId="{7C70D2B6-9C90-456D-99C2-23BCD5B8D98E}" srcOrd="1" destOrd="0" parTransId="{F7DE3ABA-25AC-485E-9939-536D21CEAAAA}" sibTransId="{6521888B-BA48-4CF3-8B31-50967DD276A9}"/>
    <dgm:cxn modelId="{5971FD43-7AD9-4CB7-81DB-6C3A67C13E1E}" srcId="{3D950788-9EA7-482E-9700-796900B60D0F}" destId="{65DCD532-825F-4AA4-B881-072EE07CBABE}" srcOrd="0" destOrd="0" parTransId="{BFD917CD-4143-4D41-902B-A08AFF758FE3}" sibTransId="{E901E04B-F0A3-4E82-8035-527A37D8B8E4}"/>
    <dgm:cxn modelId="{BEBC836D-53C5-42AB-A8AB-2451F2ED65D2}" srcId="{1BD092B2-10CC-4233-9611-D0F759BA3E7D}" destId="{3D950788-9EA7-482E-9700-796900B60D0F}" srcOrd="0" destOrd="0" parTransId="{46EBEBDC-3299-4572-A9F1-915E6A5F8B1C}" sibTransId="{9BBEE9FD-BF2E-42F1-B118-59AEE61E6773}"/>
    <dgm:cxn modelId="{1EA7F653-41B1-4D75-A7DF-7BC44EDB42DA}" type="presOf" srcId="{01CAE2C1-FA7D-47A4-826D-4BF769BD5C2B}" destId="{B6B3AC23-881C-478F-B074-A6D6F649D90F}" srcOrd="0" destOrd="0" presId="urn:microsoft.com/office/officeart/2005/8/layout/target2"/>
    <dgm:cxn modelId="{B4B9369B-EC02-400A-A5B6-B0DB84A852CB}" srcId="{1BD092B2-10CC-4233-9611-D0F759BA3E7D}" destId="{5F7FDD21-EBAC-4A62-8C5F-9795962C64DD}" srcOrd="2" destOrd="0" parTransId="{62300740-0675-4975-A3FC-7BADAB1D9279}" sibTransId="{E17C0331-FE80-4D39-9111-D75904F929F9}"/>
    <dgm:cxn modelId="{48960BB2-8D8A-4CBD-A524-5F035607E214}" srcId="{3D950788-9EA7-482E-9700-796900B60D0F}" destId="{01CAE2C1-FA7D-47A4-826D-4BF769BD5C2B}" srcOrd="1" destOrd="0" parTransId="{CEED876C-BE84-4E16-97D5-8B1C4A0A46BA}" sibTransId="{74B3C204-361A-4CAA-B1EC-EE7D101A3EF0}"/>
    <dgm:cxn modelId="{5E8A64CF-7747-46D8-97A9-9BF117AA72AB}" type="presOf" srcId="{3D950788-9EA7-482E-9700-796900B60D0F}" destId="{A5841507-BAF5-465E-B8CE-6340C942E2E0}" srcOrd="0" destOrd="0" presId="urn:microsoft.com/office/officeart/2005/8/layout/target2"/>
    <dgm:cxn modelId="{6BC88FDA-3080-4BF9-9589-E913339A9994}" srcId="{5F7FDD21-EBAC-4A62-8C5F-9795962C64DD}" destId="{3D1AB8C0-DF32-4A8E-A407-8C884523AD17}" srcOrd="0" destOrd="0" parTransId="{52A79076-8FF7-4CC3-96A5-D9D100A497A7}" sibTransId="{5BCE298F-A9F8-40C7-A84B-D350CA408F82}"/>
    <dgm:cxn modelId="{E8D8BADD-43E2-4708-BB86-C0526AD08E17}" type="presOf" srcId="{3D1AB8C0-DF32-4A8E-A407-8C884523AD17}" destId="{A783B3AA-6138-4F31-BC8B-B71E4872999C}" srcOrd="0" destOrd="0" presId="urn:microsoft.com/office/officeart/2005/8/layout/target2"/>
    <dgm:cxn modelId="{E4BF93E1-CECB-4280-8116-26ED69AABC65}" type="presOf" srcId="{7C70D2B6-9C90-456D-99C2-23BCD5B8D98E}" destId="{89A495AB-C469-49B6-B20F-2F8D6222E46B}" srcOrd="0" destOrd="0" presId="urn:microsoft.com/office/officeart/2005/8/layout/target2"/>
    <dgm:cxn modelId="{8B9C60EF-D333-4F65-8808-0E292C474E44}" type="presOf" srcId="{65DCD532-825F-4AA4-B881-072EE07CBABE}" destId="{4C7185DF-7B15-443C-B24D-C8317CC7F32D}" srcOrd="0" destOrd="0" presId="urn:microsoft.com/office/officeart/2005/8/layout/target2"/>
    <dgm:cxn modelId="{557F84F4-1509-4B18-9D86-CD6BBCE27485}" type="presParOf" srcId="{4C06F4DC-AF54-4FDB-8B33-E1CCF500F944}" destId="{C85B36B0-2B2F-43B3-92F8-70AEFDB06DE9}" srcOrd="0" destOrd="0" presId="urn:microsoft.com/office/officeart/2005/8/layout/target2"/>
    <dgm:cxn modelId="{6519DD86-26CF-48BA-9F9F-203015C73C69}" type="presParOf" srcId="{C85B36B0-2B2F-43B3-92F8-70AEFDB06DE9}" destId="{A5841507-BAF5-465E-B8CE-6340C942E2E0}" srcOrd="0" destOrd="0" presId="urn:microsoft.com/office/officeart/2005/8/layout/target2"/>
    <dgm:cxn modelId="{3919E32C-429F-4221-80AE-D980B454CEB9}" type="presParOf" srcId="{C85B36B0-2B2F-43B3-92F8-70AEFDB06DE9}" destId="{FD59BDD5-0F41-4B4C-8D2A-4E5CFDF873CC}" srcOrd="1" destOrd="0" presId="urn:microsoft.com/office/officeart/2005/8/layout/target2"/>
    <dgm:cxn modelId="{789111D6-4BED-49B2-BDA0-A259D097E7B7}" type="presParOf" srcId="{FD59BDD5-0F41-4B4C-8D2A-4E5CFDF873CC}" destId="{4C7185DF-7B15-443C-B24D-C8317CC7F32D}" srcOrd="0" destOrd="0" presId="urn:microsoft.com/office/officeart/2005/8/layout/target2"/>
    <dgm:cxn modelId="{1189162C-8D9C-4ACA-9BAA-13D079A91E73}" type="presParOf" srcId="{FD59BDD5-0F41-4B4C-8D2A-4E5CFDF873CC}" destId="{82D42BF1-A29A-4F48-B768-34D70E514198}" srcOrd="1" destOrd="0" presId="urn:microsoft.com/office/officeart/2005/8/layout/target2"/>
    <dgm:cxn modelId="{4766246A-2E15-43DE-850C-9501F3F45326}" type="presParOf" srcId="{FD59BDD5-0F41-4B4C-8D2A-4E5CFDF873CC}" destId="{B6B3AC23-881C-478F-B074-A6D6F649D90F}" srcOrd="2" destOrd="0" presId="urn:microsoft.com/office/officeart/2005/8/layout/target2"/>
    <dgm:cxn modelId="{9D12BB54-B336-4EF6-A017-473C65A3A6B8}" type="presParOf" srcId="{4C06F4DC-AF54-4FDB-8B33-E1CCF500F944}" destId="{F267C6B7-F8E9-46AF-837F-8235FE7A5C10}" srcOrd="1" destOrd="0" presId="urn:microsoft.com/office/officeart/2005/8/layout/target2"/>
    <dgm:cxn modelId="{C7A6CD03-9C3F-4896-9E01-C88C30A081EA}" type="presParOf" srcId="{F267C6B7-F8E9-46AF-837F-8235FE7A5C10}" destId="{6C469CB6-3725-43C8-950F-1E90F41C9490}" srcOrd="0" destOrd="0" presId="urn:microsoft.com/office/officeart/2005/8/layout/target2"/>
    <dgm:cxn modelId="{1C0143B4-16C8-4BC5-97D2-FFEE0EA1DD2B}" type="presParOf" srcId="{F267C6B7-F8E9-46AF-837F-8235FE7A5C10}" destId="{9F84EB1D-BABD-46FD-BF29-A1F497BE595C}" srcOrd="1" destOrd="0" presId="urn:microsoft.com/office/officeart/2005/8/layout/target2"/>
    <dgm:cxn modelId="{225D7FF9-2703-4B5A-8654-A262F5F4A00C}" type="presParOf" srcId="{4C06F4DC-AF54-4FDB-8B33-E1CCF500F944}" destId="{CC88656B-B1E2-4CED-9574-9AC471F91434}" srcOrd="2" destOrd="0" presId="urn:microsoft.com/office/officeart/2005/8/layout/target2"/>
    <dgm:cxn modelId="{136E07FE-7D57-49EC-9374-6672248A61DF}" type="presParOf" srcId="{CC88656B-B1E2-4CED-9574-9AC471F91434}" destId="{515EEEB2-0317-4AD8-96D3-32A41A83E4C5}" srcOrd="0" destOrd="0" presId="urn:microsoft.com/office/officeart/2005/8/layout/target2"/>
    <dgm:cxn modelId="{07860562-1862-4A3C-979B-C585BC62FC27}" type="presParOf" srcId="{CC88656B-B1E2-4CED-9574-9AC471F91434}" destId="{694E69E4-F9CA-461F-B787-2F894058044E}" srcOrd="1" destOrd="0" presId="urn:microsoft.com/office/officeart/2005/8/layout/target2"/>
    <dgm:cxn modelId="{AB9BBF44-6AC5-4345-8E14-2A44D3B65A88}" type="presParOf" srcId="{694E69E4-F9CA-461F-B787-2F894058044E}" destId="{A783B3AA-6138-4F31-BC8B-B71E4872999C}" srcOrd="0" destOrd="0" presId="urn:microsoft.com/office/officeart/2005/8/layout/target2"/>
    <dgm:cxn modelId="{8DD4A0F8-8CAC-466F-B613-162A9F1A2682}" type="presParOf" srcId="{694E69E4-F9CA-461F-B787-2F894058044E}" destId="{9D69C300-310E-4657-AC25-A746CFB18F66}" srcOrd="1" destOrd="0" presId="urn:microsoft.com/office/officeart/2005/8/layout/target2"/>
    <dgm:cxn modelId="{C1CFD39B-D752-443F-A576-31F5FA9FE4F0}" type="presParOf" srcId="{694E69E4-F9CA-461F-B787-2F894058044E}" destId="{89A495AB-C469-49B6-B20F-2F8D6222E46B}" srcOrd="2"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48EAA4-4456-4F51-B1C9-390531E50FE8}"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fr-FR"/>
        </a:p>
      </dgm:t>
    </dgm:pt>
    <dgm:pt modelId="{4D220C00-32D0-45C6-8CB0-88032F899308}">
      <dgm:prSet custT="1"/>
      <dgm:spPr/>
      <dgm:t>
        <a:bodyPr/>
        <a:lstStyle/>
        <a:p>
          <a:pPr algn="just"/>
          <a:r>
            <a:rPr lang="en-GB" sz="1800" dirty="0"/>
            <a:t>Post-processing methods for forecast CAMS data involve refining predictions using techniques based on historical patterns (</a:t>
          </a:r>
          <a:r>
            <a:rPr lang="en-GB" sz="1800" dirty="0" err="1"/>
            <a:t>analog</a:t>
          </a:r>
          <a:r>
            <a:rPr lang="en-GB" sz="1800" dirty="0"/>
            <a:t>-based), AI technologies (AI-based), and statistical methods (SL-based).</a:t>
          </a:r>
        </a:p>
      </dgm:t>
    </dgm:pt>
    <dgm:pt modelId="{1243A162-DBD9-47F2-AD71-A7CFBA5D9C2B}" type="parTrans" cxnId="{34AC34F5-39FB-46F0-AA3F-40E13C8AEE34}">
      <dgm:prSet/>
      <dgm:spPr/>
      <dgm:t>
        <a:bodyPr/>
        <a:lstStyle/>
        <a:p>
          <a:endParaRPr lang="fr-FR"/>
        </a:p>
      </dgm:t>
    </dgm:pt>
    <dgm:pt modelId="{EB7FFC55-83FE-473A-BD51-D1EA7E88A9FE}" type="sibTrans" cxnId="{34AC34F5-39FB-46F0-AA3F-40E13C8AEE34}">
      <dgm:prSet/>
      <dgm:spPr/>
      <dgm:t>
        <a:bodyPr/>
        <a:lstStyle/>
        <a:p>
          <a:endParaRPr lang="fr-FR"/>
        </a:p>
      </dgm:t>
    </dgm:pt>
    <dgm:pt modelId="{509CFBDA-897A-435F-8328-06E0828E6B84}">
      <dgm:prSet custT="1"/>
      <dgm:spPr/>
      <dgm:t>
        <a:bodyPr/>
        <a:lstStyle/>
        <a:p>
          <a:pPr algn="just"/>
          <a:r>
            <a:rPr lang="en-GB" sz="1800" dirty="0"/>
            <a:t>Post-processing of datasets produced by CAMS to provide near-real-time forecasts data and analyses of air pollution and its effect at the global to regional and local scales.</a:t>
          </a:r>
        </a:p>
      </dgm:t>
    </dgm:pt>
    <dgm:pt modelId="{10E984BC-56AA-4AEC-9C92-85AEED4A9675}" type="parTrans" cxnId="{BE902473-0A5D-4BF7-93BA-E905FA28749D}">
      <dgm:prSet/>
      <dgm:spPr/>
      <dgm:t>
        <a:bodyPr/>
        <a:lstStyle/>
        <a:p>
          <a:endParaRPr lang="fr-FR"/>
        </a:p>
      </dgm:t>
    </dgm:pt>
    <dgm:pt modelId="{E0751125-0029-41A7-9D07-0C01EB8B14B8}" type="sibTrans" cxnId="{BE902473-0A5D-4BF7-93BA-E905FA28749D}">
      <dgm:prSet/>
      <dgm:spPr/>
      <dgm:t>
        <a:bodyPr/>
        <a:lstStyle/>
        <a:p>
          <a:endParaRPr lang="fr-FR"/>
        </a:p>
      </dgm:t>
    </dgm:pt>
    <dgm:pt modelId="{2FBA52B6-F346-4BAE-A95D-F56B296B8980}">
      <dgm:prSet custT="1"/>
      <dgm:spPr/>
      <dgm:t>
        <a:bodyPr/>
        <a:lstStyle/>
        <a:p>
          <a:pPr algn="just"/>
          <a:r>
            <a:rPr lang="en-GB" sz="1800" dirty="0"/>
            <a:t>New CAMS European air quality forecasts optimised at observation sites using a statistical post-processing method called Model Output Statistics (MOS). The MOS method uses machine learning with predictive variables including background air quality observation datasets, ECMWF meteorological forecasts, and the "raw" CAMS European air quality ensemble median forecast.</a:t>
          </a:r>
        </a:p>
      </dgm:t>
    </dgm:pt>
    <dgm:pt modelId="{6558352E-9596-43B2-B714-868060126522}" type="parTrans" cxnId="{CC104F25-92F1-4D5C-8FE1-5D2FA263C57B}">
      <dgm:prSet/>
      <dgm:spPr/>
      <dgm:t>
        <a:bodyPr/>
        <a:lstStyle/>
        <a:p>
          <a:endParaRPr lang="fr-FR"/>
        </a:p>
      </dgm:t>
    </dgm:pt>
    <dgm:pt modelId="{AB0A298B-0245-45B1-9284-B64CE47837A4}" type="sibTrans" cxnId="{CC104F25-92F1-4D5C-8FE1-5D2FA263C57B}">
      <dgm:prSet/>
      <dgm:spPr/>
      <dgm:t>
        <a:bodyPr/>
        <a:lstStyle/>
        <a:p>
          <a:endParaRPr lang="fr-FR"/>
        </a:p>
      </dgm:t>
    </dgm:pt>
    <dgm:pt modelId="{8D7C1135-F714-4216-AB11-54F30A4BED8D}">
      <dgm:prSet custT="1"/>
      <dgm:spPr/>
      <dgm:t>
        <a:bodyPr/>
        <a:lstStyle/>
        <a:p>
          <a:pPr algn="just"/>
          <a:r>
            <a:rPr lang="en-GB" sz="1800" dirty="0"/>
            <a:t>The CAMS-MOS product proposes new and complementary type of information available at sites where in-situ measurements are routinely made. This new CAMS product is based on an innovative machine learning post-processing algorithm, that combines the forecasts from the CAMS regional ensemble with air quality observations and meteorological forecasts.</a:t>
          </a:r>
          <a:endParaRPr lang="en-GB" sz="1800" b="0" i="0" dirty="0">
            <a:effectLst/>
          </a:endParaRPr>
        </a:p>
      </dgm:t>
    </dgm:pt>
    <dgm:pt modelId="{15F199DE-38FD-4981-B5D6-D0B1723AD220}" type="parTrans" cxnId="{9810456B-F6E7-4A15-A698-5EB15E6F2037}">
      <dgm:prSet/>
      <dgm:spPr/>
      <dgm:t>
        <a:bodyPr/>
        <a:lstStyle/>
        <a:p>
          <a:endParaRPr lang="fr-FR"/>
        </a:p>
      </dgm:t>
    </dgm:pt>
    <dgm:pt modelId="{70EA3027-BABC-4085-AD5E-795ED36DCCAB}" type="sibTrans" cxnId="{9810456B-F6E7-4A15-A698-5EB15E6F2037}">
      <dgm:prSet/>
      <dgm:spPr/>
      <dgm:t>
        <a:bodyPr/>
        <a:lstStyle/>
        <a:p>
          <a:endParaRPr lang="fr-FR"/>
        </a:p>
      </dgm:t>
    </dgm:pt>
    <dgm:pt modelId="{EB0C50C0-2203-4BD7-9078-B21A117CE0FC}" type="pres">
      <dgm:prSet presAssocID="{8348EAA4-4456-4F51-B1C9-390531E50FE8}" presName="vert0" presStyleCnt="0">
        <dgm:presLayoutVars>
          <dgm:dir/>
          <dgm:animOne val="branch"/>
          <dgm:animLvl val="lvl"/>
        </dgm:presLayoutVars>
      </dgm:prSet>
      <dgm:spPr/>
    </dgm:pt>
    <dgm:pt modelId="{6252C8FA-C953-4F03-8AF9-7830FC589155}" type="pres">
      <dgm:prSet presAssocID="{4D220C00-32D0-45C6-8CB0-88032F899308}" presName="thickLine" presStyleLbl="alignNode1" presStyleIdx="0" presStyleCnt="4"/>
      <dgm:spPr/>
    </dgm:pt>
    <dgm:pt modelId="{9368D253-985A-4C6D-870D-7CC42C319C10}" type="pres">
      <dgm:prSet presAssocID="{4D220C00-32D0-45C6-8CB0-88032F899308}" presName="horz1" presStyleCnt="0"/>
      <dgm:spPr/>
    </dgm:pt>
    <dgm:pt modelId="{2B54AC42-C6C2-41CD-84FA-D3DF0F379EF0}" type="pres">
      <dgm:prSet presAssocID="{4D220C00-32D0-45C6-8CB0-88032F899308}" presName="tx1" presStyleLbl="revTx" presStyleIdx="0" presStyleCnt="4"/>
      <dgm:spPr/>
    </dgm:pt>
    <dgm:pt modelId="{17B4374C-E0B7-4866-A0F2-35C07AA231D3}" type="pres">
      <dgm:prSet presAssocID="{4D220C00-32D0-45C6-8CB0-88032F899308}" presName="vert1" presStyleCnt="0"/>
      <dgm:spPr/>
    </dgm:pt>
    <dgm:pt modelId="{E447BB33-E9C4-41CF-9FDD-E7D4E43CB482}" type="pres">
      <dgm:prSet presAssocID="{509CFBDA-897A-435F-8328-06E0828E6B84}" presName="thickLine" presStyleLbl="alignNode1" presStyleIdx="1" presStyleCnt="4"/>
      <dgm:spPr/>
    </dgm:pt>
    <dgm:pt modelId="{E75CBF32-0C87-4ABC-AA86-7FCDAB3CD94F}" type="pres">
      <dgm:prSet presAssocID="{509CFBDA-897A-435F-8328-06E0828E6B84}" presName="horz1" presStyleCnt="0"/>
      <dgm:spPr/>
    </dgm:pt>
    <dgm:pt modelId="{3229CB00-B51B-42EB-8D03-4E422A4ACD56}" type="pres">
      <dgm:prSet presAssocID="{509CFBDA-897A-435F-8328-06E0828E6B84}" presName="tx1" presStyleLbl="revTx" presStyleIdx="1" presStyleCnt="4"/>
      <dgm:spPr/>
    </dgm:pt>
    <dgm:pt modelId="{FE0CA0AC-A42F-41B2-B204-14C56BD9A6F1}" type="pres">
      <dgm:prSet presAssocID="{509CFBDA-897A-435F-8328-06E0828E6B84}" presName="vert1" presStyleCnt="0"/>
      <dgm:spPr/>
    </dgm:pt>
    <dgm:pt modelId="{C55D24E3-1BEC-40F3-85EF-06C0817A0B4F}" type="pres">
      <dgm:prSet presAssocID="{2FBA52B6-F346-4BAE-A95D-F56B296B8980}" presName="thickLine" presStyleLbl="alignNode1" presStyleIdx="2" presStyleCnt="4"/>
      <dgm:spPr/>
    </dgm:pt>
    <dgm:pt modelId="{6111C527-C886-4E77-8965-31AC379CD0D0}" type="pres">
      <dgm:prSet presAssocID="{2FBA52B6-F346-4BAE-A95D-F56B296B8980}" presName="horz1" presStyleCnt="0"/>
      <dgm:spPr/>
    </dgm:pt>
    <dgm:pt modelId="{6C32E258-8AE5-4507-9270-256A9D740EFE}" type="pres">
      <dgm:prSet presAssocID="{2FBA52B6-F346-4BAE-A95D-F56B296B8980}" presName="tx1" presStyleLbl="revTx" presStyleIdx="2" presStyleCnt="4"/>
      <dgm:spPr/>
    </dgm:pt>
    <dgm:pt modelId="{9E133EE6-6B40-4785-B831-E3F3BCAA8D6E}" type="pres">
      <dgm:prSet presAssocID="{2FBA52B6-F346-4BAE-A95D-F56B296B8980}" presName="vert1" presStyleCnt="0"/>
      <dgm:spPr/>
    </dgm:pt>
    <dgm:pt modelId="{02FA7D69-5CE5-4763-9F02-03B6BB464BB5}" type="pres">
      <dgm:prSet presAssocID="{8D7C1135-F714-4216-AB11-54F30A4BED8D}" presName="thickLine" presStyleLbl="alignNode1" presStyleIdx="3" presStyleCnt="4"/>
      <dgm:spPr/>
    </dgm:pt>
    <dgm:pt modelId="{5128A7F4-3EE2-47DD-AA74-B4FAF9AF87B7}" type="pres">
      <dgm:prSet presAssocID="{8D7C1135-F714-4216-AB11-54F30A4BED8D}" presName="horz1" presStyleCnt="0"/>
      <dgm:spPr/>
    </dgm:pt>
    <dgm:pt modelId="{072CE96E-6A17-4855-8A8A-3CB2BF2F6AEF}" type="pres">
      <dgm:prSet presAssocID="{8D7C1135-F714-4216-AB11-54F30A4BED8D}" presName="tx1" presStyleLbl="revTx" presStyleIdx="3" presStyleCnt="4"/>
      <dgm:spPr/>
    </dgm:pt>
    <dgm:pt modelId="{A7334536-912E-4986-9D91-4A829D99E571}" type="pres">
      <dgm:prSet presAssocID="{8D7C1135-F714-4216-AB11-54F30A4BED8D}" presName="vert1" presStyleCnt="0"/>
      <dgm:spPr/>
    </dgm:pt>
  </dgm:ptLst>
  <dgm:cxnLst>
    <dgm:cxn modelId="{826CCE0E-3E17-4BD1-9E8B-3D634244B919}" type="presOf" srcId="{4D220C00-32D0-45C6-8CB0-88032F899308}" destId="{2B54AC42-C6C2-41CD-84FA-D3DF0F379EF0}" srcOrd="0" destOrd="0" presId="urn:microsoft.com/office/officeart/2008/layout/LinedList"/>
    <dgm:cxn modelId="{CC104F25-92F1-4D5C-8FE1-5D2FA263C57B}" srcId="{8348EAA4-4456-4F51-B1C9-390531E50FE8}" destId="{2FBA52B6-F346-4BAE-A95D-F56B296B8980}" srcOrd="2" destOrd="0" parTransId="{6558352E-9596-43B2-B714-868060126522}" sibTransId="{AB0A298B-0245-45B1-9284-B64CE47837A4}"/>
    <dgm:cxn modelId="{57CB4D2B-C142-45BE-AA69-FC05AED719A7}" type="presOf" srcId="{8348EAA4-4456-4F51-B1C9-390531E50FE8}" destId="{EB0C50C0-2203-4BD7-9078-B21A117CE0FC}" srcOrd="0" destOrd="0" presId="urn:microsoft.com/office/officeart/2008/layout/LinedList"/>
    <dgm:cxn modelId="{9810456B-F6E7-4A15-A698-5EB15E6F2037}" srcId="{8348EAA4-4456-4F51-B1C9-390531E50FE8}" destId="{8D7C1135-F714-4216-AB11-54F30A4BED8D}" srcOrd="3" destOrd="0" parTransId="{15F199DE-38FD-4981-B5D6-D0B1723AD220}" sibTransId="{70EA3027-BABC-4085-AD5E-795ED36DCCAB}"/>
    <dgm:cxn modelId="{6D33426D-6E7D-43E6-B45D-089A7550B295}" type="presOf" srcId="{509CFBDA-897A-435F-8328-06E0828E6B84}" destId="{3229CB00-B51B-42EB-8D03-4E422A4ACD56}" srcOrd="0" destOrd="0" presId="urn:microsoft.com/office/officeart/2008/layout/LinedList"/>
    <dgm:cxn modelId="{BE902473-0A5D-4BF7-93BA-E905FA28749D}" srcId="{8348EAA4-4456-4F51-B1C9-390531E50FE8}" destId="{509CFBDA-897A-435F-8328-06E0828E6B84}" srcOrd="1" destOrd="0" parTransId="{10E984BC-56AA-4AEC-9C92-85AEED4A9675}" sibTransId="{E0751125-0029-41A7-9D07-0C01EB8B14B8}"/>
    <dgm:cxn modelId="{DA0A53C8-A2C6-435F-9DFA-D50A3107C1C3}" type="presOf" srcId="{8D7C1135-F714-4216-AB11-54F30A4BED8D}" destId="{072CE96E-6A17-4855-8A8A-3CB2BF2F6AEF}" srcOrd="0" destOrd="0" presId="urn:microsoft.com/office/officeart/2008/layout/LinedList"/>
    <dgm:cxn modelId="{A972BFF1-A95A-4EA9-A8E2-67BF69635DCD}" type="presOf" srcId="{2FBA52B6-F346-4BAE-A95D-F56B296B8980}" destId="{6C32E258-8AE5-4507-9270-256A9D740EFE}" srcOrd="0" destOrd="0" presId="urn:microsoft.com/office/officeart/2008/layout/LinedList"/>
    <dgm:cxn modelId="{34AC34F5-39FB-46F0-AA3F-40E13C8AEE34}" srcId="{8348EAA4-4456-4F51-B1C9-390531E50FE8}" destId="{4D220C00-32D0-45C6-8CB0-88032F899308}" srcOrd="0" destOrd="0" parTransId="{1243A162-DBD9-47F2-AD71-A7CFBA5D9C2B}" sibTransId="{EB7FFC55-83FE-473A-BD51-D1EA7E88A9FE}"/>
    <dgm:cxn modelId="{94F95829-1750-4E83-AAD9-93743595F9EB}" type="presParOf" srcId="{EB0C50C0-2203-4BD7-9078-B21A117CE0FC}" destId="{6252C8FA-C953-4F03-8AF9-7830FC589155}" srcOrd="0" destOrd="0" presId="urn:microsoft.com/office/officeart/2008/layout/LinedList"/>
    <dgm:cxn modelId="{0EE964D7-FC9B-4544-861C-71D7C54FDA18}" type="presParOf" srcId="{EB0C50C0-2203-4BD7-9078-B21A117CE0FC}" destId="{9368D253-985A-4C6D-870D-7CC42C319C10}" srcOrd="1" destOrd="0" presId="urn:microsoft.com/office/officeart/2008/layout/LinedList"/>
    <dgm:cxn modelId="{5530D5FA-576C-4860-AA2E-8F19B5B88F0D}" type="presParOf" srcId="{9368D253-985A-4C6D-870D-7CC42C319C10}" destId="{2B54AC42-C6C2-41CD-84FA-D3DF0F379EF0}" srcOrd="0" destOrd="0" presId="urn:microsoft.com/office/officeart/2008/layout/LinedList"/>
    <dgm:cxn modelId="{D2B9609C-1B96-4872-BACD-539AAC400EF7}" type="presParOf" srcId="{9368D253-985A-4C6D-870D-7CC42C319C10}" destId="{17B4374C-E0B7-4866-A0F2-35C07AA231D3}" srcOrd="1" destOrd="0" presId="urn:microsoft.com/office/officeart/2008/layout/LinedList"/>
    <dgm:cxn modelId="{729A04DF-DA20-4CB4-B1ED-89F55BD84283}" type="presParOf" srcId="{EB0C50C0-2203-4BD7-9078-B21A117CE0FC}" destId="{E447BB33-E9C4-41CF-9FDD-E7D4E43CB482}" srcOrd="2" destOrd="0" presId="urn:microsoft.com/office/officeart/2008/layout/LinedList"/>
    <dgm:cxn modelId="{C17951DC-0AB4-484B-A8AD-85C69B7EF79D}" type="presParOf" srcId="{EB0C50C0-2203-4BD7-9078-B21A117CE0FC}" destId="{E75CBF32-0C87-4ABC-AA86-7FCDAB3CD94F}" srcOrd="3" destOrd="0" presId="urn:microsoft.com/office/officeart/2008/layout/LinedList"/>
    <dgm:cxn modelId="{B396A49B-6940-4418-A086-D6BCB0D82964}" type="presParOf" srcId="{E75CBF32-0C87-4ABC-AA86-7FCDAB3CD94F}" destId="{3229CB00-B51B-42EB-8D03-4E422A4ACD56}" srcOrd="0" destOrd="0" presId="urn:microsoft.com/office/officeart/2008/layout/LinedList"/>
    <dgm:cxn modelId="{E4E9C93C-9C5C-48D8-9496-03411477C0BB}" type="presParOf" srcId="{E75CBF32-0C87-4ABC-AA86-7FCDAB3CD94F}" destId="{FE0CA0AC-A42F-41B2-B204-14C56BD9A6F1}" srcOrd="1" destOrd="0" presId="urn:microsoft.com/office/officeart/2008/layout/LinedList"/>
    <dgm:cxn modelId="{60D43649-BCEE-4239-B5B9-E081B7A94100}" type="presParOf" srcId="{EB0C50C0-2203-4BD7-9078-B21A117CE0FC}" destId="{C55D24E3-1BEC-40F3-85EF-06C0817A0B4F}" srcOrd="4" destOrd="0" presId="urn:microsoft.com/office/officeart/2008/layout/LinedList"/>
    <dgm:cxn modelId="{083D0A15-3EA5-4E82-8295-9F9A9E6372E6}" type="presParOf" srcId="{EB0C50C0-2203-4BD7-9078-B21A117CE0FC}" destId="{6111C527-C886-4E77-8965-31AC379CD0D0}" srcOrd="5" destOrd="0" presId="urn:microsoft.com/office/officeart/2008/layout/LinedList"/>
    <dgm:cxn modelId="{39764361-4685-4B51-9E7C-B3BCB7E4C5F4}" type="presParOf" srcId="{6111C527-C886-4E77-8965-31AC379CD0D0}" destId="{6C32E258-8AE5-4507-9270-256A9D740EFE}" srcOrd="0" destOrd="0" presId="urn:microsoft.com/office/officeart/2008/layout/LinedList"/>
    <dgm:cxn modelId="{4F500742-605B-4CE7-9CBF-2FC09AFA4BE7}" type="presParOf" srcId="{6111C527-C886-4E77-8965-31AC379CD0D0}" destId="{9E133EE6-6B40-4785-B831-E3F3BCAA8D6E}" srcOrd="1" destOrd="0" presId="urn:microsoft.com/office/officeart/2008/layout/LinedList"/>
    <dgm:cxn modelId="{6143701F-F6D0-4738-AB7E-25D2B144AC0F}" type="presParOf" srcId="{EB0C50C0-2203-4BD7-9078-B21A117CE0FC}" destId="{02FA7D69-5CE5-4763-9F02-03B6BB464BB5}" srcOrd="6" destOrd="0" presId="urn:microsoft.com/office/officeart/2008/layout/LinedList"/>
    <dgm:cxn modelId="{BB99DEBF-E767-4CE9-8093-7B85CE79D7BD}" type="presParOf" srcId="{EB0C50C0-2203-4BD7-9078-B21A117CE0FC}" destId="{5128A7F4-3EE2-47DD-AA74-B4FAF9AF87B7}" srcOrd="7" destOrd="0" presId="urn:microsoft.com/office/officeart/2008/layout/LinedList"/>
    <dgm:cxn modelId="{5D3EA26F-BF80-44E5-9B95-7537BE2E3EED}" type="presParOf" srcId="{5128A7F4-3EE2-47DD-AA74-B4FAF9AF87B7}" destId="{072CE96E-6A17-4855-8A8A-3CB2BF2F6AEF}" srcOrd="0" destOrd="0" presId="urn:microsoft.com/office/officeart/2008/layout/LinedList"/>
    <dgm:cxn modelId="{D5CA5D9B-BCF8-440E-A27C-339B94AAE17A}" type="presParOf" srcId="{5128A7F4-3EE2-47DD-AA74-B4FAF9AF87B7}" destId="{A7334536-912E-4986-9D91-4A829D99E57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F8A74D-6354-4A2B-BF6F-6E815998D513}"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fr-FR"/>
        </a:p>
      </dgm:t>
    </dgm:pt>
    <dgm:pt modelId="{FD0404D4-ECC1-482C-907A-3020A8565CE2}">
      <dgm:prSet phldrT="[Texte]"/>
      <dgm:spPr/>
      <dgm:t>
        <a:bodyPr/>
        <a:lstStyle/>
        <a:p>
          <a:r>
            <a:rPr lang="en-GB" dirty="0"/>
            <a:t>Objective:</a:t>
          </a:r>
          <a:endParaRPr lang="fr-FR" dirty="0"/>
        </a:p>
      </dgm:t>
    </dgm:pt>
    <dgm:pt modelId="{E29042AF-FBAA-4F02-8E9C-2619294C780C}" type="parTrans" cxnId="{6EFA4AC5-9061-4097-AAC2-7CBC27111599}">
      <dgm:prSet/>
      <dgm:spPr/>
      <dgm:t>
        <a:bodyPr/>
        <a:lstStyle/>
        <a:p>
          <a:endParaRPr lang="fr-FR"/>
        </a:p>
      </dgm:t>
    </dgm:pt>
    <dgm:pt modelId="{4F7B2965-B750-4395-8AD4-ED06C87CD2DF}" type="sibTrans" cxnId="{6EFA4AC5-9061-4097-AAC2-7CBC27111599}">
      <dgm:prSet/>
      <dgm:spPr/>
      <dgm:t>
        <a:bodyPr/>
        <a:lstStyle/>
        <a:p>
          <a:endParaRPr lang="fr-FR"/>
        </a:p>
      </dgm:t>
    </dgm:pt>
    <dgm:pt modelId="{03A55711-DB9E-436F-8010-E258A5F290B2}">
      <dgm:prSet phldrT="[Texte]"/>
      <dgm:spPr/>
      <dgm:t>
        <a:bodyPr/>
        <a:lstStyle/>
        <a:p>
          <a:r>
            <a:rPr lang="en-GB" dirty="0"/>
            <a:t>Data Source:</a:t>
          </a:r>
        </a:p>
      </dgm:t>
    </dgm:pt>
    <dgm:pt modelId="{ED17DF71-4263-4092-81A5-2AE0370756AE}" type="parTrans" cxnId="{71538DA5-4C1A-43F7-B9E5-E69F81F3A1AA}">
      <dgm:prSet/>
      <dgm:spPr/>
      <dgm:t>
        <a:bodyPr/>
        <a:lstStyle/>
        <a:p>
          <a:endParaRPr lang="fr-FR"/>
        </a:p>
      </dgm:t>
    </dgm:pt>
    <dgm:pt modelId="{98F16C93-43F8-4D2D-A3B8-3EC6DB4D8D52}" type="sibTrans" cxnId="{71538DA5-4C1A-43F7-B9E5-E69F81F3A1AA}">
      <dgm:prSet/>
      <dgm:spPr/>
      <dgm:t>
        <a:bodyPr/>
        <a:lstStyle/>
        <a:p>
          <a:endParaRPr lang="fr-FR"/>
        </a:p>
      </dgm:t>
    </dgm:pt>
    <dgm:pt modelId="{527CAD47-02F3-4262-876D-D71D2DD631F4}">
      <dgm:prSet phldrT="[Texte]"/>
      <dgm:spPr/>
      <dgm:t>
        <a:bodyPr/>
        <a:lstStyle/>
        <a:p>
          <a:r>
            <a:rPr lang="en-GB" dirty="0"/>
            <a:t>Method:</a:t>
          </a:r>
        </a:p>
      </dgm:t>
    </dgm:pt>
    <dgm:pt modelId="{BD348666-2CF7-4CC6-ADF1-2923080B9907}" type="parTrans" cxnId="{ABFB5F64-0A70-487F-8CCE-0D90F70E44CD}">
      <dgm:prSet/>
      <dgm:spPr/>
      <dgm:t>
        <a:bodyPr/>
        <a:lstStyle/>
        <a:p>
          <a:endParaRPr lang="fr-FR"/>
        </a:p>
      </dgm:t>
    </dgm:pt>
    <dgm:pt modelId="{4049892E-072D-4DCE-96CC-C0CD26FC768F}" type="sibTrans" cxnId="{ABFB5F64-0A70-487F-8CCE-0D90F70E44CD}">
      <dgm:prSet/>
      <dgm:spPr/>
      <dgm:t>
        <a:bodyPr/>
        <a:lstStyle/>
        <a:p>
          <a:endParaRPr lang="fr-FR"/>
        </a:p>
      </dgm:t>
    </dgm:pt>
    <dgm:pt modelId="{1F90EF7F-D94C-4B4B-BC47-5C132C03CD33}">
      <dgm:prSet phldrT="[Texte]"/>
      <dgm:spPr/>
      <dgm:t>
        <a:bodyPr/>
        <a:lstStyle/>
        <a:p>
          <a:r>
            <a:rPr lang="en-GB" dirty="0"/>
            <a:t>Goal:</a:t>
          </a:r>
        </a:p>
      </dgm:t>
    </dgm:pt>
    <dgm:pt modelId="{6FAE2E67-099A-4B81-99A6-D0480FF1182D}" type="parTrans" cxnId="{61E00518-7DF7-4BA1-9418-1B754EFA10D5}">
      <dgm:prSet/>
      <dgm:spPr/>
      <dgm:t>
        <a:bodyPr/>
        <a:lstStyle/>
        <a:p>
          <a:endParaRPr lang="fr-FR"/>
        </a:p>
      </dgm:t>
    </dgm:pt>
    <dgm:pt modelId="{F837B5BC-A81B-4E4F-89A8-177F505CFCBC}" type="sibTrans" cxnId="{61E00518-7DF7-4BA1-9418-1B754EFA10D5}">
      <dgm:prSet/>
      <dgm:spPr/>
      <dgm:t>
        <a:bodyPr/>
        <a:lstStyle/>
        <a:p>
          <a:endParaRPr lang="fr-FR"/>
        </a:p>
      </dgm:t>
    </dgm:pt>
    <dgm:pt modelId="{6969D20B-9E6A-4C7B-96DF-84B867E3A507}">
      <dgm:prSet phldrT="[Texte]"/>
      <dgm:spPr/>
      <dgm:t>
        <a:bodyPr/>
        <a:lstStyle/>
        <a:p>
          <a:r>
            <a:rPr lang="en-GB" dirty="0"/>
            <a:t>Comparison:</a:t>
          </a:r>
        </a:p>
      </dgm:t>
    </dgm:pt>
    <dgm:pt modelId="{5BE56479-AD4B-478F-B181-75B687F13501}" type="parTrans" cxnId="{68F10245-902E-4993-BE16-7AF64EFE7B29}">
      <dgm:prSet/>
      <dgm:spPr/>
      <dgm:t>
        <a:bodyPr/>
        <a:lstStyle/>
        <a:p>
          <a:endParaRPr lang="fr-FR"/>
        </a:p>
      </dgm:t>
    </dgm:pt>
    <dgm:pt modelId="{5BF22E5F-597A-44BB-8074-064EB461A794}" type="sibTrans" cxnId="{68F10245-902E-4993-BE16-7AF64EFE7B29}">
      <dgm:prSet/>
      <dgm:spPr/>
      <dgm:t>
        <a:bodyPr/>
        <a:lstStyle/>
        <a:p>
          <a:endParaRPr lang="fr-FR"/>
        </a:p>
      </dgm:t>
    </dgm:pt>
    <dgm:pt modelId="{941B4F32-A17D-43BA-9421-B3B6302260E0}">
      <dgm:prSet phldrT="[Texte]"/>
      <dgm:spPr/>
      <dgm:t>
        <a:bodyPr/>
        <a:lstStyle/>
        <a:p>
          <a:r>
            <a:rPr lang="en-GB"/>
            <a:t>To improve PM10 forecast accuracy over Morocco using the SL-based methods (Analog Ensemble (</a:t>
          </a:r>
          <a:r>
            <a:rPr lang="en-GB" dirty="0" err="1"/>
            <a:t>AnEn</a:t>
          </a:r>
          <a:r>
            <a:rPr lang="en-GB" dirty="0"/>
            <a:t>) and Bias Correction (</a:t>
          </a:r>
          <a:r>
            <a:rPr lang="en-GB" dirty="0" err="1"/>
            <a:t>AnEnBc</a:t>
          </a:r>
          <a:r>
            <a:rPr lang="en-GB" dirty="0"/>
            <a:t>)).</a:t>
          </a:r>
          <a:endParaRPr lang="fr-FR" dirty="0"/>
        </a:p>
      </dgm:t>
    </dgm:pt>
    <dgm:pt modelId="{9F9378A8-FA20-4EA4-9600-87896B193551}" type="parTrans" cxnId="{39FA22BD-8863-48A6-B95E-FA762EDD6ED6}">
      <dgm:prSet/>
      <dgm:spPr/>
      <dgm:t>
        <a:bodyPr/>
        <a:lstStyle/>
        <a:p>
          <a:endParaRPr lang="fr-FR"/>
        </a:p>
      </dgm:t>
    </dgm:pt>
    <dgm:pt modelId="{820D321D-3928-4F06-B8E2-51463707394A}" type="sibTrans" cxnId="{39FA22BD-8863-48A6-B95E-FA762EDD6ED6}">
      <dgm:prSet/>
      <dgm:spPr/>
      <dgm:t>
        <a:bodyPr/>
        <a:lstStyle/>
        <a:p>
          <a:endParaRPr lang="fr-FR"/>
        </a:p>
      </dgm:t>
    </dgm:pt>
    <dgm:pt modelId="{A866E2FE-7131-4792-BB74-EE57313D88F1}">
      <dgm:prSet phldrT="[Texte]"/>
      <dgm:spPr/>
      <dgm:t>
        <a:bodyPr/>
        <a:lstStyle/>
        <a:p>
          <a:r>
            <a:rPr lang="en-GB"/>
            <a:t>Copernicus </a:t>
          </a:r>
          <a:r>
            <a:rPr lang="en-GB" dirty="0"/>
            <a:t>Atmosphere Monitoring Service (CAMS) predictions and </a:t>
          </a:r>
          <a:r>
            <a:rPr lang="en-GB" dirty="0" err="1"/>
            <a:t>reanalyzed</a:t>
          </a:r>
          <a:r>
            <a:rPr lang="en-GB" dirty="0"/>
            <a:t> data.</a:t>
          </a:r>
        </a:p>
      </dgm:t>
    </dgm:pt>
    <dgm:pt modelId="{BBB5ED34-5C22-4976-BAE7-6C41C1B69B64}" type="parTrans" cxnId="{4CEB2DCF-8D6A-412F-B7CB-2CF2B72BDD9D}">
      <dgm:prSet/>
      <dgm:spPr/>
      <dgm:t>
        <a:bodyPr/>
        <a:lstStyle/>
        <a:p>
          <a:endParaRPr lang="fr-FR"/>
        </a:p>
      </dgm:t>
    </dgm:pt>
    <dgm:pt modelId="{48209739-C082-468D-AC09-915162D90889}" type="sibTrans" cxnId="{4CEB2DCF-8D6A-412F-B7CB-2CF2B72BDD9D}">
      <dgm:prSet/>
      <dgm:spPr/>
      <dgm:t>
        <a:bodyPr/>
        <a:lstStyle/>
        <a:p>
          <a:endParaRPr lang="fr-FR"/>
        </a:p>
      </dgm:t>
    </dgm:pt>
    <dgm:pt modelId="{5C594240-FAC7-4EC8-B7C0-42BC6E0FC11B}">
      <dgm:prSet phldrT="[Texte]"/>
      <dgm:spPr/>
      <dgm:t>
        <a:bodyPr/>
        <a:lstStyle/>
        <a:p>
          <a:r>
            <a:rPr lang="en-GB"/>
            <a:t>Post-processing </a:t>
          </a:r>
          <a:r>
            <a:rPr lang="en-GB" dirty="0"/>
            <a:t>CAMS predictions using </a:t>
          </a:r>
          <a:r>
            <a:rPr lang="en-GB" dirty="0" err="1"/>
            <a:t>AnEn</a:t>
          </a:r>
          <a:r>
            <a:rPr lang="en-GB" dirty="0"/>
            <a:t>.</a:t>
          </a:r>
        </a:p>
      </dgm:t>
    </dgm:pt>
    <dgm:pt modelId="{F10CA129-FCC3-40CD-8933-BE1A640064BC}" type="parTrans" cxnId="{1C9C9370-280E-4CFA-BF77-F625C1E03B4B}">
      <dgm:prSet/>
      <dgm:spPr/>
      <dgm:t>
        <a:bodyPr/>
        <a:lstStyle/>
        <a:p>
          <a:endParaRPr lang="fr-FR"/>
        </a:p>
      </dgm:t>
    </dgm:pt>
    <dgm:pt modelId="{0E5D9513-B233-42CD-A245-8BEC95B228D2}" type="sibTrans" cxnId="{1C9C9370-280E-4CFA-BF77-F625C1E03B4B}">
      <dgm:prSet/>
      <dgm:spPr/>
      <dgm:t>
        <a:bodyPr/>
        <a:lstStyle/>
        <a:p>
          <a:endParaRPr lang="fr-FR"/>
        </a:p>
      </dgm:t>
    </dgm:pt>
    <dgm:pt modelId="{EEE73CD5-291B-45D1-8BF4-AFB0505A9874}">
      <dgm:prSet phldrT="[Texte]"/>
      <dgm:spPr/>
      <dgm:t>
        <a:bodyPr/>
        <a:lstStyle/>
        <a:p>
          <a:r>
            <a:rPr lang="en-GB"/>
            <a:t>Reduce </a:t>
          </a:r>
          <a:r>
            <a:rPr lang="en-GB" dirty="0"/>
            <a:t>prediction errors and enhance reliability of PM10 forecasts, especially in dust-storm regions.</a:t>
          </a:r>
        </a:p>
      </dgm:t>
    </dgm:pt>
    <dgm:pt modelId="{561F21A8-40D8-4E8A-995D-6615BE4055B7}" type="parTrans" cxnId="{6256F36A-385F-43BA-9672-9E429F7DDCAD}">
      <dgm:prSet/>
      <dgm:spPr/>
      <dgm:t>
        <a:bodyPr/>
        <a:lstStyle/>
        <a:p>
          <a:endParaRPr lang="fr-FR"/>
        </a:p>
      </dgm:t>
    </dgm:pt>
    <dgm:pt modelId="{32586AF9-BD4C-47A6-9C3E-191E10CC6157}" type="sibTrans" cxnId="{6256F36A-385F-43BA-9672-9E429F7DDCAD}">
      <dgm:prSet/>
      <dgm:spPr/>
      <dgm:t>
        <a:bodyPr/>
        <a:lstStyle/>
        <a:p>
          <a:endParaRPr lang="fr-FR"/>
        </a:p>
      </dgm:t>
    </dgm:pt>
    <dgm:pt modelId="{F9AB4C71-CFF3-45B9-91AF-5FC16DFABCB5}">
      <dgm:prSet phldrT="[Texte]"/>
      <dgm:spPr/>
      <dgm:t>
        <a:bodyPr/>
        <a:lstStyle/>
        <a:p>
          <a:r>
            <a:rPr lang="en-GB" dirty="0"/>
            <a:t>Compare forecasted data with </a:t>
          </a:r>
          <a:r>
            <a:rPr lang="en-GB" dirty="0" err="1"/>
            <a:t>reanalyzed</a:t>
          </a:r>
          <a:r>
            <a:rPr lang="en-GB" dirty="0"/>
            <a:t> data to identify discrepancies and improve accuracy.</a:t>
          </a:r>
        </a:p>
      </dgm:t>
    </dgm:pt>
    <dgm:pt modelId="{ACA665FA-D826-46C1-B5F4-111DEA5142E3}" type="parTrans" cxnId="{4FF4C81E-89B3-4CE2-9BB8-4F5F6519FEEC}">
      <dgm:prSet/>
      <dgm:spPr/>
      <dgm:t>
        <a:bodyPr/>
        <a:lstStyle/>
        <a:p>
          <a:endParaRPr lang="fr-FR"/>
        </a:p>
      </dgm:t>
    </dgm:pt>
    <dgm:pt modelId="{348C60CA-7CE3-4585-B7BE-450D0B780E0D}" type="sibTrans" cxnId="{4FF4C81E-89B3-4CE2-9BB8-4F5F6519FEEC}">
      <dgm:prSet/>
      <dgm:spPr/>
      <dgm:t>
        <a:bodyPr/>
        <a:lstStyle/>
        <a:p>
          <a:endParaRPr lang="fr-FR"/>
        </a:p>
      </dgm:t>
    </dgm:pt>
    <dgm:pt modelId="{AA7DC540-D42B-47C9-AADC-BA81F9EF5A6D}" type="pres">
      <dgm:prSet presAssocID="{7BF8A74D-6354-4A2B-BF6F-6E815998D513}" presName="vert0" presStyleCnt="0">
        <dgm:presLayoutVars>
          <dgm:dir/>
          <dgm:animOne val="branch"/>
          <dgm:animLvl val="lvl"/>
        </dgm:presLayoutVars>
      </dgm:prSet>
      <dgm:spPr/>
    </dgm:pt>
    <dgm:pt modelId="{1EB17238-642C-410B-8DA1-EA933FDD15FB}" type="pres">
      <dgm:prSet presAssocID="{FD0404D4-ECC1-482C-907A-3020A8565CE2}" presName="thickLine" presStyleLbl="alignNode1" presStyleIdx="0" presStyleCnt="5"/>
      <dgm:spPr/>
    </dgm:pt>
    <dgm:pt modelId="{3437AEB6-32C8-4B28-8F53-5964085AA59C}" type="pres">
      <dgm:prSet presAssocID="{FD0404D4-ECC1-482C-907A-3020A8565CE2}" presName="horz1" presStyleCnt="0"/>
      <dgm:spPr/>
    </dgm:pt>
    <dgm:pt modelId="{A9C97AFD-03E3-4F3E-9F0F-0DBE90FC5483}" type="pres">
      <dgm:prSet presAssocID="{FD0404D4-ECC1-482C-907A-3020A8565CE2}" presName="tx1" presStyleLbl="revTx" presStyleIdx="0" presStyleCnt="10"/>
      <dgm:spPr/>
    </dgm:pt>
    <dgm:pt modelId="{E6DB160C-094F-4F4E-9BEA-E636401368DD}" type="pres">
      <dgm:prSet presAssocID="{FD0404D4-ECC1-482C-907A-3020A8565CE2}" presName="vert1" presStyleCnt="0"/>
      <dgm:spPr/>
    </dgm:pt>
    <dgm:pt modelId="{5F59A04D-96BE-4297-B34A-B61861FBA3CD}" type="pres">
      <dgm:prSet presAssocID="{941B4F32-A17D-43BA-9421-B3B6302260E0}" presName="vertSpace2a" presStyleCnt="0"/>
      <dgm:spPr/>
    </dgm:pt>
    <dgm:pt modelId="{A6D9F0C8-A241-454A-9E47-08A7E727C6C2}" type="pres">
      <dgm:prSet presAssocID="{941B4F32-A17D-43BA-9421-B3B6302260E0}" presName="horz2" presStyleCnt="0"/>
      <dgm:spPr/>
    </dgm:pt>
    <dgm:pt modelId="{EBE50903-4178-4E9E-A2B2-683180D28C1A}" type="pres">
      <dgm:prSet presAssocID="{941B4F32-A17D-43BA-9421-B3B6302260E0}" presName="horzSpace2" presStyleCnt="0"/>
      <dgm:spPr/>
    </dgm:pt>
    <dgm:pt modelId="{833DA5FC-AAE6-4EC6-8B12-040A31F77DE0}" type="pres">
      <dgm:prSet presAssocID="{941B4F32-A17D-43BA-9421-B3B6302260E0}" presName="tx2" presStyleLbl="revTx" presStyleIdx="1" presStyleCnt="10"/>
      <dgm:spPr/>
    </dgm:pt>
    <dgm:pt modelId="{7FC62A48-B5C1-498B-8897-7ACE0A9D082B}" type="pres">
      <dgm:prSet presAssocID="{941B4F32-A17D-43BA-9421-B3B6302260E0}" presName="vert2" presStyleCnt="0"/>
      <dgm:spPr/>
    </dgm:pt>
    <dgm:pt modelId="{31E2A4EF-6C5A-4834-B8A0-5B000BF6D443}" type="pres">
      <dgm:prSet presAssocID="{941B4F32-A17D-43BA-9421-B3B6302260E0}" presName="thinLine2b" presStyleLbl="callout" presStyleIdx="0" presStyleCnt="5"/>
      <dgm:spPr/>
    </dgm:pt>
    <dgm:pt modelId="{A29315F3-393D-422F-BE2D-71C6925D5FC5}" type="pres">
      <dgm:prSet presAssocID="{941B4F32-A17D-43BA-9421-B3B6302260E0}" presName="vertSpace2b" presStyleCnt="0"/>
      <dgm:spPr/>
    </dgm:pt>
    <dgm:pt modelId="{FBC15104-05E7-47ED-A0B1-D79F69BF85BB}" type="pres">
      <dgm:prSet presAssocID="{03A55711-DB9E-436F-8010-E258A5F290B2}" presName="thickLine" presStyleLbl="alignNode1" presStyleIdx="1" presStyleCnt="5"/>
      <dgm:spPr/>
    </dgm:pt>
    <dgm:pt modelId="{C9424DAC-6E12-4903-9AAB-C1B5566C2E00}" type="pres">
      <dgm:prSet presAssocID="{03A55711-DB9E-436F-8010-E258A5F290B2}" presName="horz1" presStyleCnt="0"/>
      <dgm:spPr/>
    </dgm:pt>
    <dgm:pt modelId="{288D3E73-8B06-4689-B449-80D29E6214E6}" type="pres">
      <dgm:prSet presAssocID="{03A55711-DB9E-436F-8010-E258A5F290B2}" presName="tx1" presStyleLbl="revTx" presStyleIdx="2" presStyleCnt="10"/>
      <dgm:spPr/>
    </dgm:pt>
    <dgm:pt modelId="{6599903F-C7BA-4CDD-8E3D-0B6054433CFC}" type="pres">
      <dgm:prSet presAssocID="{03A55711-DB9E-436F-8010-E258A5F290B2}" presName="vert1" presStyleCnt="0"/>
      <dgm:spPr/>
    </dgm:pt>
    <dgm:pt modelId="{E10A7304-893F-42F7-B938-C65C82314110}" type="pres">
      <dgm:prSet presAssocID="{A866E2FE-7131-4792-BB74-EE57313D88F1}" presName="vertSpace2a" presStyleCnt="0"/>
      <dgm:spPr/>
    </dgm:pt>
    <dgm:pt modelId="{FB70BE4B-2643-4748-AEA3-B164FD7E1534}" type="pres">
      <dgm:prSet presAssocID="{A866E2FE-7131-4792-BB74-EE57313D88F1}" presName="horz2" presStyleCnt="0"/>
      <dgm:spPr/>
    </dgm:pt>
    <dgm:pt modelId="{ED33DBD9-E149-4A6D-85A0-475E9DE939D1}" type="pres">
      <dgm:prSet presAssocID="{A866E2FE-7131-4792-BB74-EE57313D88F1}" presName="horzSpace2" presStyleCnt="0"/>
      <dgm:spPr/>
    </dgm:pt>
    <dgm:pt modelId="{B3CE6C91-7BC4-40EA-8F41-6F9175834934}" type="pres">
      <dgm:prSet presAssocID="{A866E2FE-7131-4792-BB74-EE57313D88F1}" presName="tx2" presStyleLbl="revTx" presStyleIdx="3" presStyleCnt="10"/>
      <dgm:spPr/>
    </dgm:pt>
    <dgm:pt modelId="{F1486429-31FC-4C6C-86CE-9F1E94264ACA}" type="pres">
      <dgm:prSet presAssocID="{A866E2FE-7131-4792-BB74-EE57313D88F1}" presName="vert2" presStyleCnt="0"/>
      <dgm:spPr/>
    </dgm:pt>
    <dgm:pt modelId="{EC878027-EF69-4FA6-8980-7CA0F7F23A21}" type="pres">
      <dgm:prSet presAssocID="{A866E2FE-7131-4792-BB74-EE57313D88F1}" presName="thinLine2b" presStyleLbl="callout" presStyleIdx="1" presStyleCnt="5"/>
      <dgm:spPr/>
    </dgm:pt>
    <dgm:pt modelId="{7351E9FA-0C8A-48A0-BFB6-072B2014DF83}" type="pres">
      <dgm:prSet presAssocID="{A866E2FE-7131-4792-BB74-EE57313D88F1}" presName="vertSpace2b" presStyleCnt="0"/>
      <dgm:spPr/>
    </dgm:pt>
    <dgm:pt modelId="{A2C8AE55-473C-4994-995C-0EF6CABEFD60}" type="pres">
      <dgm:prSet presAssocID="{527CAD47-02F3-4262-876D-D71D2DD631F4}" presName="thickLine" presStyleLbl="alignNode1" presStyleIdx="2" presStyleCnt="5"/>
      <dgm:spPr/>
    </dgm:pt>
    <dgm:pt modelId="{172AE61D-D25A-4F2D-A0E8-8C0D5E3E129F}" type="pres">
      <dgm:prSet presAssocID="{527CAD47-02F3-4262-876D-D71D2DD631F4}" presName="horz1" presStyleCnt="0"/>
      <dgm:spPr/>
    </dgm:pt>
    <dgm:pt modelId="{41576C43-4FDD-482D-A68D-9A44D5BA9529}" type="pres">
      <dgm:prSet presAssocID="{527CAD47-02F3-4262-876D-D71D2DD631F4}" presName="tx1" presStyleLbl="revTx" presStyleIdx="4" presStyleCnt="10"/>
      <dgm:spPr/>
    </dgm:pt>
    <dgm:pt modelId="{4F45113D-7DD1-4DFD-B256-11FD777751E1}" type="pres">
      <dgm:prSet presAssocID="{527CAD47-02F3-4262-876D-D71D2DD631F4}" presName="vert1" presStyleCnt="0"/>
      <dgm:spPr/>
    </dgm:pt>
    <dgm:pt modelId="{733BA86F-3D00-4D3A-B4FC-806398CF1A71}" type="pres">
      <dgm:prSet presAssocID="{5C594240-FAC7-4EC8-B7C0-42BC6E0FC11B}" presName="vertSpace2a" presStyleCnt="0"/>
      <dgm:spPr/>
    </dgm:pt>
    <dgm:pt modelId="{E87894E6-D8DF-4886-8B02-86D57977BE4A}" type="pres">
      <dgm:prSet presAssocID="{5C594240-FAC7-4EC8-B7C0-42BC6E0FC11B}" presName="horz2" presStyleCnt="0"/>
      <dgm:spPr/>
    </dgm:pt>
    <dgm:pt modelId="{32B0354E-62B1-4C77-9216-3820A9A3BC67}" type="pres">
      <dgm:prSet presAssocID="{5C594240-FAC7-4EC8-B7C0-42BC6E0FC11B}" presName="horzSpace2" presStyleCnt="0"/>
      <dgm:spPr/>
    </dgm:pt>
    <dgm:pt modelId="{6B86C242-FDC5-4CCF-B09B-791C936C00CB}" type="pres">
      <dgm:prSet presAssocID="{5C594240-FAC7-4EC8-B7C0-42BC6E0FC11B}" presName="tx2" presStyleLbl="revTx" presStyleIdx="5" presStyleCnt="10"/>
      <dgm:spPr/>
    </dgm:pt>
    <dgm:pt modelId="{B05F8FE9-4029-42A4-8FCE-1E81A911BF98}" type="pres">
      <dgm:prSet presAssocID="{5C594240-FAC7-4EC8-B7C0-42BC6E0FC11B}" presName="vert2" presStyleCnt="0"/>
      <dgm:spPr/>
    </dgm:pt>
    <dgm:pt modelId="{7853BD87-6B42-4C2D-8445-9DC78BCDB7FE}" type="pres">
      <dgm:prSet presAssocID="{5C594240-FAC7-4EC8-B7C0-42BC6E0FC11B}" presName="thinLine2b" presStyleLbl="callout" presStyleIdx="2" presStyleCnt="5"/>
      <dgm:spPr/>
    </dgm:pt>
    <dgm:pt modelId="{D448B54C-A107-42B1-A02E-D954992C1F22}" type="pres">
      <dgm:prSet presAssocID="{5C594240-FAC7-4EC8-B7C0-42BC6E0FC11B}" presName="vertSpace2b" presStyleCnt="0"/>
      <dgm:spPr/>
    </dgm:pt>
    <dgm:pt modelId="{2B9C0605-37D1-4172-B040-93790CD554AD}" type="pres">
      <dgm:prSet presAssocID="{1F90EF7F-D94C-4B4B-BC47-5C132C03CD33}" presName="thickLine" presStyleLbl="alignNode1" presStyleIdx="3" presStyleCnt="5"/>
      <dgm:spPr/>
    </dgm:pt>
    <dgm:pt modelId="{3F0D4409-85CF-462F-AA54-5DA767359C54}" type="pres">
      <dgm:prSet presAssocID="{1F90EF7F-D94C-4B4B-BC47-5C132C03CD33}" presName="horz1" presStyleCnt="0"/>
      <dgm:spPr/>
    </dgm:pt>
    <dgm:pt modelId="{5E1D67E9-1BB5-4705-8400-A628B84CA75D}" type="pres">
      <dgm:prSet presAssocID="{1F90EF7F-D94C-4B4B-BC47-5C132C03CD33}" presName="tx1" presStyleLbl="revTx" presStyleIdx="6" presStyleCnt="10"/>
      <dgm:spPr/>
    </dgm:pt>
    <dgm:pt modelId="{F362C089-5E09-4EEF-A512-4674A694B69E}" type="pres">
      <dgm:prSet presAssocID="{1F90EF7F-D94C-4B4B-BC47-5C132C03CD33}" presName="vert1" presStyleCnt="0"/>
      <dgm:spPr/>
    </dgm:pt>
    <dgm:pt modelId="{00D36444-024E-4CB8-BCD8-3FF28313136A}" type="pres">
      <dgm:prSet presAssocID="{EEE73CD5-291B-45D1-8BF4-AFB0505A9874}" presName="vertSpace2a" presStyleCnt="0"/>
      <dgm:spPr/>
    </dgm:pt>
    <dgm:pt modelId="{140670C0-1AC7-4C47-BE93-ABA4DACDA139}" type="pres">
      <dgm:prSet presAssocID="{EEE73CD5-291B-45D1-8BF4-AFB0505A9874}" presName="horz2" presStyleCnt="0"/>
      <dgm:spPr/>
    </dgm:pt>
    <dgm:pt modelId="{FF66D78A-03FD-4B57-9F41-C853D1BC360C}" type="pres">
      <dgm:prSet presAssocID="{EEE73CD5-291B-45D1-8BF4-AFB0505A9874}" presName="horzSpace2" presStyleCnt="0"/>
      <dgm:spPr/>
    </dgm:pt>
    <dgm:pt modelId="{837C8921-3230-4EC9-BE64-AB9AF553E33C}" type="pres">
      <dgm:prSet presAssocID="{EEE73CD5-291B-45D1-8BF4-AFB0505A9874}" presName="tx2" presStyleLbl="revTx" presStyleIdx="7" presStyleCnt="10"/>
      <dgm:spPr/>
    </dgm:pt>
    <dgm:pt modelId="{B71F5E0C-8841-4475-BE7C-800ECCA12F7B}" type="pres">
      <dgm:prSet presAssocID="{EEE73CD5-291B-45D1-8BF4-AFB0505A9874}" presName="vert2" presStyleCnt="0"/>
      <dgm:spPr/>
    </dgm:pt>
    <dgm:pt modelId="{FB3EF3FF-88A6-45AB-80CB-39FB88520C40}" type="pres">
      <dgm:prSet presAssocID="{EEE73CD5-291B-45D1-8BF4-AFB0505A9874}" presName="thinLine2b" presStyleLbl="callout" presStyleIdx="3" presStyleCnt="5"/>
      <dgm:spPr/>
    </dgm:pt>
    <dgm:pt modelId="{910CE434-BB76-435F-BCB2-F5412AEE1050}" type="pres">
      <dgm:prSet presAssocID="{EEE73CD5-291B-45D1-8BF4-AFB0505A9874}" presName="vertSpace2b" presStyleCnt="0"/>
      <dgm:spPr/>
    </dgm:pt>
    <dgm:pt modelId="{CBAC09C7-2C5A-452F-82BB-22E18FB9BC67}" type="pres">
      <dgm:prSet presAssocID="{6969D20B-9E6A-4C7B-96DF-84B867E3A507}" presName="thickLine" presStyleLbl="alignNode1" presStyleIdx="4" presStyleCnt="5"/>
      <dgm:spPr/>
    </dgm:pt>
    <dgm:pt modelId="{94911B4C-3EF1-4853-8553-AFC394AD4F9A}" type="pres">
      <dgm:prSet presAssocID="{6969D20B-9E6A-4C7B-96DF-84B867E3A507}" presName="horz1" presStyleCnt="0"/>
      <dgm:spPr/>
    </dgm:pt>
    <dgm:pt modelId="{2CA659BD-9756-43F4-88A7-AE0193FBFFC3}" type="pres">
      <dgm:prSet presAssocID="{6969D20B-9E6A-4C7B-96DF-84B867E3A507}" presName="tx1" presStyleLbl="revTx" presStyleIdx="8" presStyleCnt="10"/>
      <dgm:spPr/>
    </dgm:pt>
    <dgm:pt modelId="{FAD1ED77-91B3-4815-A6E8-FDF0C3FEB2B9}" type="pres">
      <dgm:prSet presAssocID="{6969D20B-9E6A-4C7B-96DF-84B867E3A507}" presName="vert1" presStyleCnt="0"/>
      <dgm:spPr/>
    </dgm:pt>
    <dgm:pt modelId="{12ED78CB-3137-4D1C-A178-BD3D0DE2E6F3}" type="pres">
      <dgm:prSet presAssocID="{F9AB4C71-CFF3-45B9-91AF-5FC16DFABCB5}" presName="vertSpace2a" presStyleCnt="0"/>
      <dgm:spPr/>
    </dgm:pt>
    <dgm:pt modelId="{0CBE8D9A-9EFE-453E-A746-CA102FAC21AA}" type="pres">
      <dgm:prSet presAssocID="{F9AB4C71-CFF3-45B9-91AF-5FC16DFABCB5}" presName="horz2" presStyleCnt="0"/>
      <dgm:spPr/>
    </dgm:pt>
    <dgm:pt modelId="{C161CEDE-113E-4316-B1CD-81098EF3A873}" type="pres">
      <dgm:prSet presAssocID="{F9AB4C71-CFF3-45B9-91AF-5FC16DFABCB5}" presName="horzSpace2" presStyleCnt="0"/>
      <dgm:spPr/>
    </dgm:pt>
    <dgm:pt modelId="{F4196E59-64C8-4CE7-8E69-643DDE8FB549}" type="pres">
      <dgm:prSet presAssocID="{F9AB4C71-CFF3-45B9-91AF-5FC16DFABCB5}" presName="tx2" presStyleLbl="revTx" presStyleIdx="9" presStyleCnt="10"/>
      <dgm:spPr/>
    </dgm:pt>
    <dgm:pt modelId="{CDBDE474-8842-44AA-86FD-D02C0A3D6B1B}" type="pres">
      <dgm:prSet presAssocID="{F9AB4C71-CFF3-45B9-91AF-5FC16DFABCB5}" presName="vert2" presStyleCnt="0"/>
      <dgm:spPr/>
    </dgm:pt>
    <dgm:pt modelId="{A80D07D0-0FC3-4E5B-9AAA-E4F9AD0B4420}" type="pres">
      <dgm:prSet presAssocID="{F9AB4C71-CFF3-45B9-91AF-5FC16DFABCB5}" presName="thinLine2b" presStyleLbl="callout" presStyleIdx="4" presStyleCnt="5"/>
      <dgm:spPr/>
    </dgm:pt>
    <dgm:pt modelId="{A42B1362-0F98-4224-B90A-7B4A3510C1ED}" type="pres">
      <dgm:prSet presAssocID="{F9AB4C71-CFF3-45B9-91AF-5FC16DFABCB5}" presName="vertSpace2b" presStyleCnt="0"/>
      <dgm:spPr/>
    </dgm:pt>
  </dgm:ptLst>
  <dgm:cxnLst>
    <dgm:cxn modelId="{EA847301-911C-408A-9AC4-5B137B15C518}" type="presOf" srcId="{F9AB4C71-CFF3-45B9-91AF-5FC16DFABCB5}" destId="{F4196E59-64C8-4CE7-8E69-643DDE8FB549}" srcOrd="0" destOrd="0" presId="urn:microsoft.com/office/officeart/2008/layout/LinedList"/>
    <dgm:cxn modelId="{ABFCD415-4F4D-49E0-A7BD-397092BFACB0}" type="presOf" srcId="{5C594240-FAC7-4EC8-B7C0-42BC6E0FC11B}" destId="{6B86C242-FDC5-4CCF-B09B-791C936C00CB}" srcOrd="0" destOrd="0" presId="urn:microsoft.com/office/officeart/2008/layout/LinedList"/>
    <dgm:cxn modelId="{61E00518-7DF7-4BA1-9418-1B754EFA10D5}" srcId="{7BF8A74D-6354-4A2B-BF6F-6E815998D513}" destId="{1F90EF7F-D94C-4B4B-BC47-5C132C03CD33}" srcOrd="3" destOrd="0" parTransId="{6FAE2E67-099A-4B81-99A6-D0480FF1182D}" sibTransId="{F837B5BC-A81B-4E4F-89A8-177F505CFCBC}"/>
    <dgm:cxn modelId="{E028521A-00FA-4BD3-8FDA-33AE1A1E34A8}" type="presOf" srcId="{527CAD47-02F3-4262-876D-D71D2DD631F4}" destId="{41576C43-4FDD-482D-A68D-9A44D5BA9529}" srcOrd="0" destOrd="0" presId="urn:microsoft.com/office/officeart/2008/layout/LinedList"/>
    <dgm:cxn modelId="{44C7501C-2150-441F-9355-8354AF7F7EDB}" type="presOf" srcId="{FD0404D4-ECC1-482C-907A-3020A8565CE2}" destId="{A9C97AFD-03E3-4F3E-9F0F-0DBE90FC5483}" srcOrd="0" destOrd="0" presId="urn:microsoft.com/office/officeart/2008/layout/LinedList"/>
    <dgm:cxn modelId="{3C3D6B1D-3315-4903-A0B7-2601A2BE059D}" type="presOf" srcId="{1F90EF7F-D94C-4B4B-BC47-5C132C03CD33}" destId="{5E1D67E9-1BB5-4705-8400-A628B84CA75D}" srcOrd="0" destOrd="0" presId="urn:microsoft.com/office/officeart/2008/layout/LinedList"/>
    <dgm:cxn modelId="{4FF4C81E-89B3-4CE2-9BB8-4F5F6519FEEC}" srcId="{6969D20B-9E6A-4C7B-96DF-84B867E3A507}" destId="{F9AB4C71-CFF3-45B9-91AF-5FC16DFABCB5}" srcOrd="0" destOrd="0" parTransId="{ACA665FA-D826-46C1-B5F4-111DEA5142E3}" sibTransId="{348C60CA-7CE3-4585-B7BE-450D0B780E0D}"/>
    <dgm:cxn modelId="{ABFB5F64-0A70-487F-8CCE-0D90F70E44CD}" srcId="{7BF8A74D-6354-4A2B-BF6F-6E815998D513}" destId="{527CAD47-02F3-4262-876D-D71D2DD631F4}" srcOrd="2" destOrd="0" parTransId="{BD348666-2CF7-4CC6-ADF1-2923080B9907}" sibTransId="{4049892E-072D-4DCE-96CC-C0CD26FC768F}"/>
    <dgm:cxn modelId="{68F10245-902E-4993-BE16-7AF64EFE7B29}" srcId="{7BF8A74D-6354-4A2B-BF6F-6E815998D513}" destId="{6969D20B-9E6A-4C7B-96DF-84B867E3A507}" srcOrd="4" destOrd="0" parTransId="{5BE56479-AD4B-478F-B181-75B687F13501}" sibTransId="{5BF22E5F-597A-44BB-8074-064EB461A794}"/>
    <dgm:cxn modelId="{5CE70447-D040-45BC-A175-BF9E87B5D942}" type="presOf" srcId="{7BF8A74D-6354-4A2B-BF6F-6E815998D513}" destId="{AA7DC540-D42B-47C9-AADC-BA81F9EF5A6D}" srcOrd="0" destOrd="0" presId="urn:microsoft.com/office/officeart/2008/layout/LinedList"/>
    <dgm:cxn modelId="{6256F36A-385F-43BA-9672-9E429F7DDCAD}" srcId="{1F90EF7F-D94C-4B4B-BC47-5C132C03CD33}" destId="{EEE73CD5-291B-45D1-8BF4-AFB0505A9874}" srcOrd="0" destOrd="0" parTransId="{561F21A8-40D8-4E8A-995D-6615BE4055B7}" sibTransId="{32586AF9-BD4C-47A6-9C3E-191E10CC6157}"/>
    <dgm:cxn modelId="{BF19424B-8C6E-41B1-9152-2608A897C4F0}" type="presOf" srcId="{941B4F32-A17D-43BA-9421-B3B6302260E0}" destId="{833DA5FC-AAE6-4EC6-8B12-040A31F77DE0}" srcOrd="0" destOrd="0" presId="urn:microsoft.com/office/officeart/2008/layout/LinedList"/>
    <dgm:cxn modelId="{1C9C9370-280E-4CFA-BF77-F625C1E03B4B}" srcId="{527CAD47-02F3-4262-876D-D71D2DD631F4}" destId="{5C594240-FAC7-4EC8-B7C0-42BC6E0FC11B}" srcOrd="0" destOrd="0" parTransId="{F10CA129-FCC3-40CD-8933-BE1A640064BC}" sibTransId="{0E5D9513-B233-42CD-A245-8BEC95B228D2}"/>
    <dgm:cxn modelId="{BF8F17A5-EEB9-487C-B1BA-1038D886342E}" type="presOf" srcId="{EEE73CD5-291B-45D1-8BF4-AFB0505A9874}" destId="{837C8921-3230-4EC9-BE64-AB9AF553E33C}" srcOrd="0" destOrd="0" presId="urn:microsoft.com/office/officeart/2008/layout/LinedList"/>
    <dgm:cxn modelId="{71538DA5-4C1A-43F7-B9E5-E69F81F3A1AA}" srcId="{7BF8A74D-6354-4A2B-BF6F-6E815998D513}" destId="{03A55711-DB9E-436F-8010-E258A5F290B2}" srcOrd="1" destOrd="0" parTransId="{ED17DF71-4263-4092-81A5-2AE0370756AE}" sibTransId="{98F16C93-43F8-4D2D-A3B8-3EC6DB4D8D52}"/>
    <dgm:cxn modelId="{A144B1AF-698C-4842-963F-3CEBEBF722F2}" type="presOf" srcId="{03A55711-DB9E-436F-8010-E258A5F290B2}" destId="{288D3E73-8B06-4689-B449-80D29E6214E6}" srcOrd="0" destOrd="0" presId="urn:microsoft.com/office/officeart/2008/layout/LinedList"/>
    <dgm:cxn modelId="{B91A5CB3-EAA1-4D16-B2F2-E2E80A493362}" type="presOf" srcId="{A866E2FE-7131-4792-BB74-EE57313D88F1}" destId="{B3CE6C91-7BC4-40EA-8F41-6F9175834934}" srcOrd="0" destOrd="0" presId="urn:microsoft.com/office/officeart/2008/layout/LinedList"/>
    <dgm:cxn modelId="{39FA22BD-8863-48A6-B95E-FA762EDD6ED6}" srcId="{FD0404D4-ECC1-482C-907A-3020A8565CE2}" destId="{941B4F32-A17D-43BA-9421-B3B6302260E0}" srcOrd="0" destOrd="0" parTransId="{9F9378A8-FA20-4EA4-9600-87896B193551}" sibTransId="{820D321D-3928-4F06-B8E2-51463707394A}"/>
    <dgm:cxn modelId="{02EDF6BE-583B-4132-8CBD-C5D7001FC689}" type="presOf" srcId="{6969D20B-9E6A-4C7B-96DF-84B867E3A507}" destId="{2CA659BD-9756-43F4-88A7-AE0193FBFFC3}" srcOrd="0" destOrd="0" presId="urn:microsoft.com/office/officeart/2008/layout/LinedList"/>
    <dgm:cxn modelId="{6EFA4AC5-9061-4097-AAC2-7CBC27111599}" srcId="{7BF8A74D-6354-4A2B-BF6F-6E815998D513}" destId="{FD0404D4-ECC1-482C-907A-3020A8565CE2}" srcOrd="0" destOrd="0" parTransId="{E29042AF-FBAA-4F02-8E9C-2619294C780C}" sibTransId="{4F7B2965-B750-4395-8AD4-ED06C87CD2DF}"/>
    <dgm:cxn modelId="{4CEB2DCF-8D6A-412F-B7CB-2CF2B72BDD9D}" srcId="{03A55711-DB9E-436F-8010-E258A5F290B2}" destId="{A866E2FE-7131-4792-BB74-EE57313D88F1}" srcOrd="0" destOrd="0" parTransId="{BBB5ED34-5C22-4976-BAE7-6C41C1B69B64}" sibTransId="{48209739-C082-468D-AC09-915162D90889}"/>
    <dgm:cxn modelId="{F34EC0D7-3BB0-4DD1-9B37-D90B9DA5DA84}" type="presParOf" srcId="{AA7DC540-D42B-47C9-AADC-BA81F9EF5A6D}" destId="{1EB17238-642C-410B-8DA1-EA933FDD15FB}" srcOrd="0" destOrd="0" presId="urn:microsoft.com/office/officeart/2008/layout/LinedList"/>
    <dgm:cxn modelId="{D7BEB59B-E4D5-4B45-9F66-286AC5AE14EC}" type="presParOf" srcId="{AA7DC540-D42B-47C9-AADC-BA81F9EF5A6D}" destId="{3437AEB6-32C8-4B28-8F53-5964085AA59C}" srcOrd="1" destOrd="0" presId="urn:microsoft.com/office/officeart/2008/layout/LinedList"/>
    <dgm:cxn modelId="{05BAE73D-6A99-404C-9E4B-00B9841529C9}" type="presParOf" srcId="{3437AEB6-32C8-4B28-8F53-5964085AA59C}" destId="{A9C97AFD-03E3-4F3E-9F0F-0DBE90FC5483}" srcOrd="0" destOrd="0" presId="urn:microsoft.com/office/officeart/2008/layout/LinedList"/>
    <dgm:cxn modelId="{722C2740-B099-454B-B5A6-7A074686E834}" type="presParOf" srcId="{3437AEB6-32C8-4B28-8F53-5964085AA59C}" destId="{E6DB160C-094F-4F4E-9BEA-E636401368DD}" srcOrd="1" destOrd="0" presId="urn:microsoft.com/office/officeart/2008/layout/LinedList"/>
    <dgm:cxn modelId="{F9298DFD-692D-4164-8D9D-697263FD1B3F}" type="presParOf" srcId="{E6DB160C-094F-4F4E-9BEA-E636401368DD}" destId="{5F59A04D-96BE-4297-B34A-B61861FBA3CD}" srcOrd="0" destOrd="0" presId="urn:microsoft.com/office/officeart/2008/layout/LinedList"/>
    <dgm:cxn modelId="{1F1172AB-B8C8-4117-91B1-A7D002E6E75D}" type="presParOf" srcId="{E6DB160C-094F-4F4E-9BEA-E636401368DD}" destId="{A6D9F0C8-A241-454A-9E47-08A7E727C6C2}" srcOrd="1" destOrd="0" presId="urn:microsoft.com/office/officeart/2008/layout/LinedList"/>
    <dgm:cxn modelId="{15C1B0CF-E778-496D-9711-BB2A93595EDC}" type="presParOf" srcId="{A6D9F0C8-A241-454A-9E47-08A7E727C6C2}" destId="{EBE50903-4178-4E9E-A2B2-683180D28C1A}" srcOrd="0" destOrd="0" presId="urn:microsoft.com/office/officeart/2008/layout/LinedList"/>
    <dgm:cxn modelId="{3D6223BF-0659-4049-B92E-03F28834DDBC}" type="presParOf" srcId="{A6D9F0C8-A241-454A-9E47-08A7E727C6C2}" destId="{833DA5FC-AAE6-4EC6-8B12-040A31F77DE0}" srcOrd="1" destOrd="0" presId="urn:microsoft.com/office/officeart/2008/layout/LinedList"/>
    <dgm:cxn modelId="{DEDE76C1-28E5-42C6-A0F1-8C56850FF67A}" type="presParOf" srcId="{A6D9F0C8-A241-454A-9E47-08A7E727C6C2}" destId="{7FC62A48-B5C1-498B-8897-7ACE0A9D082B}" srcOrd="2" destOrd="0" presId="urn:microsoft.com/office/officeart/2008/layout/LinedList"/>
    <dgm:cxn modelId="{E2416875-160B-4C99-BD5B-0974618ED623}" type="presParOf" srcId="{E6DB160C-094F-4F4E-9BEA-E636401368DD}" destId="{31E2A4EF-6C5A-4834-B8A0-5B000BF6D443}" srcOrd="2" destOrd="0" presId="urn:microsoft.com/office/officeart/2008/layout/LinedList"/>
    <dgm:cxn modelId="{7E018252-A9BF-4C79-ABFB-BC956AF15FC9}" type="presParOf" srcId="{E6DB160C-094F-4F4E-9BEA-E636401368DD}" destId="{A29315F3-393D-422F-BE2D-71C6925D5FC5}" srcOrd="3" destOrd="0" presId="urn:microsoft.com/office/officeart/2008/layout/LinedList"/>
    <dgm:cxn modelId="{598E396D-C372-4E5A-968D-903C9E3D1B92}" type="presParOf" srcId="{AA7DC540-D42B-47C9-AADC-BA81F9EF5A6D}" destId="{FBC15104-05E7-47ED-A0B1-D79F69BF85BB}" srcOrd="2" destOrd="0" presId="urn:microsoft.com/office/officeart/2008/layout/LinedList"/>
    <dgm:cxn modelId="{442A69B9-9B26-4766-8CFC-9522F56B8A46}" type="presParOf" srcId="{AA7DC540-D42B-47C9-AADC-BA81F9EF5A6D}" destId="{C9424DAC-6E12-4903-9AAB-C1B5566C2E00}" srcOrd="3" destOrd="0" presId="urn:microsoft.com/office/officeart/2008/layout/LinedList"/>
    <dgm:cxn modelId="{FDBE6798-CEE9-45FE-9AE5-964AD4C0E5D1}" type="presParOf" srcId="{C9424DAC-6E12-4903-9AAB-C1B5566C2E00}" destId="{288D3E73-8B06-4689-B449-80D29E6214E6}" srcOrd="0" destOrd="0" presId="urn:microsoft.com/office/officeart/2008/layout/LinedList"/>
    <dgm:cxn modelId="{4E98ADD2-14A2-4458-8789-18ABC5111468}" type="presParOf" srcId="{C9424DAC-6E12-4903-9AAB-C1B5566C2E00}" destId="{6599903F-C7BA-4CDD-8E3D-0B6054433CFC}" srcOrd="1" destOrd="0" presId="urn:microsoft.com/office/officeart/2008/layout/LinedList"/>
    <dgm:cxn modelId="{8A1D632B-C11B-4C07-85D1-FD0254ECAE40}" type="presParOf" srcId="{6599903F-C7BA-4CDD-8E3D-0B6054433CFC}" destId="{E10A7304-893F-42F7-B938-C65C82314110}" srcOrd="0" destOrd="0" presId="urn:microsoft.com/office/officeart/2008/layout/LinedList"/>
    <dgm:cxn modelId="{4DAF0516-44F4-4D54-A896-38B2CAB6F2C6}" type="presParOf" srcId="{6599903F-C7BA-4CDD-8E3D-0B6054433CFC}" destId="{FB70BE4B-2643-4748-AEA3-B164FD7E1534}" srcOrd="1" destOrd="0" presId="urn:microsoft.com/office/officeart/2008/layout/LinedList"/>
    <dgm:cxn modelId="{C42C4D8D-156C-4FA6-B2A5-6E7D92C64D1D}" type="presParOf" srcId="{FB70BE4B-2643-4748-AEA3-B164FD7E1534}" destId="{ED33DBD9-E149-4A6D-85A0-475E9DE939D1}" srcOrd="0" destOrd="0" presId="urn:microsoft.com/office/officeart/2008/layout/LinedList"/>
    <dgm:cxn modelId="{0E78B5F1-FB49-4280-96BE-D79E750D2FB8}" type="presParOf" srcId="{FB70BE4B-2643-4748-AEA3-B164FD7E1534}" destId="{B3CE6C91-7BC4-40EA-8F41-6F9175834934}" srcOrd="1" destOrd="0" presId="urn:microsoft.com/office/officeart/2008/layout/LinedList"/>
    <dgm:cxn modelId="{FFEA8BFB-79D3-40CD-98A9-D4BEA3323E57}" type="presParOf" srcId="{FB70BE4B-2643-4748-AEA3-B164FD7E1534}" destId="{F1486429-31FC-4C6C-86CE-9F1E94264ACA}" srcOrd="2" destOrd="0" presId="urn:microsoft.com/office/officeart/2008/layout/LinedList"/>
    <dgm:cxn modelId="{7EA29492-8F6D-4537-A13C-6ABBFBC33194}" type="presParOf" srcId="{6599903F-C7BA-4CDD-8E3D-0B6054433CFC}" destId="{EC878027-EF69-4FA6-8980-7CA0F7F23A21}" srcOrd="2" destOrd="0" presId="urn:microsoft.com/office/officeart/2008/layout/LinedList"/>
    <dgm:cxn modelId="{1063AAE2-D208-4E4E-A778-0BBB93CC2FF3}" type="presParOf" srcId="{6599903F-C7BA-4CDD-8E3D-0B6054433CFC}" destId="{7351E9FA-0C8A-48A0-BFB6-072B2014DF83}" srcOrd="3" destOrd="0" presId="urn:microsoft.com/office/officeart/2008/layout/LinedList"/>
    <dgm:cxn modelId="{4E50758B-E0B8-47A4-B613-D8711F6D526C}" type="presParOf" srcId="{AA7DC540-D42B-47C9-AADC-BA81F9EF5A6D}" destId="{A2C8AE55-473C-4994-995C-0EF6CABEFD60}" srcOrd="4" destOrd="0" presId="urn:microsoft.com/office/officeart/2008/layout/LinedList"/>
    <dgm:cxn modelId="{3B9E8560-CEDA-4EBD-8FFE-E3C847556B1B}" type="presParOf" srcId="{AA7DC540-D42B-47C9-AADC-BA81F9EF5A6D}" destId="{172AE61D-D25A-4F2D-A0E8-8C0D5E3E129F}" srcOrd="5" destOrd="0" presId="urn:microsoft.com/office/officeart/2008/layout/LinedList"/>
    <dgm:cxn modelId="{B67C2A34-EC51-46F5-8DE0-019B16E9D880}" type="presParOf" srcId="{172AE61D-D25A-4F2D-A0E8-8C0D5E3E129F}" destId="{41576C43-4FDD-482D-A68D-9A44D5BA9529}" srcOrd="0" destOrd="0" presId="urn:microsoft.com/office/officeart/2008/layout/LinedList"/>
    <dgm:cxn modelId="{29ED7EF8-FC83-49A6-B300-F090BEE76893}" type="presParOf" srcId="{172AE61D-D25A-4F2D-A0E8-8C0D5E3E129F}" destId="{4F45113D-7DD1-4DFD-B256-11FD777751E1}" srcOrd="1" destOrd="0" presId="urn:microsoft.com/office/officeart/2008/layout/LinedList"/>
    <dgm:cxn modelId="{5D854CE5-8559-4E7F-AA10-8F028E278FB0}" type="presParOf" srcId="{4F45113D-7DD1-4DFD-B256-11FD777751E1}" destId="{733BA86F-3D00-4D3A-B4FC-806398CF1A71}" srcOrd="0" destOrd="0" presId="urn:microsoft.com/office/officeart/2008/layout/LinedList"/>
    <dgm:cxn modelId="{B97CAB94-4B4C-4237-AB41-A9EB9D685AD5}" type="presParOf" srcId="{4F45113D-7DD1-4DFD-B256-11FD777751E1}" destId="{E87894E6-D8DF-4886-8B02-86D57977BE4A}" srcOrd="1" destOrd="0" presId="urn:microsoft.com/office/officeart/2008/layout/LinedList"/>
    <dgm:cxn modelId="{F162B391-97F4-41B7-A460-B1CD03F4C914}" type="presParOf" srcId="{E87894E6-D8DF-4886-8B02-86D57977BE4A}" destId="{32B0354E-62B1-4C77-9216-3820A9A3BC67}" srcOrd="0" destOrd="0" presId="urn:microsoft.com/office/officeart/2008/layout/LinedList"/>
    <dgm:cxn modelId="{B71443D5-B947-4F1D-90BC-30CCD5D70EB1}" type="presParOf" srcId="{E87894E6-D8DF-4886-8B02-86D57977BE4A}" destId="{6B86C242-FDC5-4CCF-B09B-791C936C00CB}" srcOrd="1" destOrd="0" presId="urn:microsoft.com/office/officeart/2008/layout/LinedList"/>
    <dgm:cxn modelId="{F3110A96-8009-4312-B4C9-212B389795C7}" type="presParOf" srcId="{E87894E6-D8DF-4886-8B02-86D57977BE4A}" destId="{B05F8FE9-4029-42A4-8FCE-1E81A911BF98}" srcOrd="2" destOrd="0" presId="urn:microsoft.com/office/officeart/2008/layout/LinedList"/>
    <dgm:cxn modelId="{F47F2B99-DF2A-4301-AE6F-B6CD58B1D7B2}" type="presParOf" srcId="{4F45113D-7DD1-4DFD-B256-11FD777751E1}" destId="{7853BD87-6B42-4C2D-8445-9DC78BCDB7FE}" srcOrd="2" destOrd="0" presId="urn:microsoft.com/office/officeart/2008/layout/LinedList"/>
    <dgm:cxn modelId="{385B162A-4AC3-43B5-9065-E4CFA464CAF6}" type="presParOf" srcId="{4F45113D-7DD1-4DFD-B256-11FD777751E1}" destId="{D448B54C-A107-42B1-A02E-D954992C1F22}" srcOrd="3" destOrd="0" presId="urn:microsoft.com/office/officeart/2008/layout/LinedList"/>
    <dgm:cxn modelId="{5B195C01-4C92-44BC-8E65-7D06B3972FA2}" type="presParOf" srcId="{AA7DC540-D42B-47C9-AADC-BA81F9EF5A6D}" destId="{2B9C0605-37D1-4172-B040-93790CD554AD}" srcOrd="6" destOrd="0" presId="urn:microsoft.com/office/officeart/2008/layout/LinedList"/>
    <dgm:cxn modelId="{C84EC951-CC40-4FCA-9A16-851590954A34}" type="presParOf" srcId="{AA7DC540-D42B-47C9-AADC-BA81F9EF5A6D}" destId="{3F0D4409-85CF-462F-AA54-5DA767359C54}" srcOrd="7" destOrd="0" presId="urn:microsoft.com/office/officeart/2008/layout/LinedList"/>
    <dgm:cxn modelId="{81C9EFFD-8046-44E6-8B5D-C86E29CC77B1}" type="presParOf" srcId="{3F0D4409-85CF-462F-AA54-5DA767359C54}" destId="{5E1D67E9-1BB5-4705-8400-A628B84CA75D}" srcOrd="0" destOrd="0" presId="urn:microsoft.com/office/officeart/2008/layout/LinedList"/>
    <dgm:cxn modelId="{B678A38B-C531-4565-BCB1-66203EBCA8A1}" type="presParOf" srcId="{3F0D4409-85CF-462F-AA54-5DA767359C54}" destId="{F362C089-5E09-4EEF-A512-4674A694B69E}" srcOrd="1" destOrd="0" presId="urn:microsoft.com/office/officeart/2008/layout/LinedList"/>
    <dgm:cxn modelId="{004FFA65-6862-47BB-A7D2-F7974D905FDA}" type="presParOf" srcId="{F362C089-5E09-4EEF-A512-4674A694B69E}" destId="{00D36444-024E-4CB8-BCD8-3FF28313136A}" srcOrd="0" destOrd="0" presId="urn:microsoft.com/office/officeart/2008/layout/LinedList"/>
    <dgm:cxn modelId="{3CEA7BDD-540A-4BBD-895C-E70C211732F8}" type="presParOf" srcId="{F362C089-5E09-4EEF-A512-4674A694B69E}" destId="{140670C0-1AC7-4C47-BE93-ABA4DACDA139}" srcOrd="1" destOrd="0" presId="urn:microsoft.com/office/officeart/2008/layout/LinedList"/>
    <dgm:cxn modelId="{0E1F100F-B746-4BD9-8CAD-5674C831D083}" type="presParOf" srcId="{140670C0-1AC7-4C47-BE93-ABA4DACDA139}" destId="{FF66D78A-03FD-4B57-9F41-C853D1BC360C}" srcOrd="0" destOrd="0" presId="urn:microsoft.com/office/officeart/2008/layout/LinedList"/>
    <dgm:cxn modelId="{7E97D1AF-CCDA-4402-938E-D0E482805DC5}" type="presParOf" srcId="{140670C0-1AC7-4C47-BE93-ABA4DACDA139}" destId="{837C8921-3230-4EC9-BE64-AB9AF553E33C}" srcOrd="1" destOrd="0" presId="urn:microsoft.com/office/officeart/2008/layout/LinedList"/>
    <dgm:cxn modelId="{B02E6419-974F-4DD2-9079-6E5A6726D24A}" type="presParOf" srcId="{140670C0-1AC7-4C47-BE93-ABA4DACDA139}" destId="{B71F5E0C-8841-4475-BE7C-800ECCA12F7B}" srcOrd="2" destOrd="0" presId="urn:microsoft.com/office/officeart/2008/layout/LinedList"/>
    <dgm:cxn modelId="{9D108DB6-B9AA-403D-8B0C-E4EB2A33D5F2}" type="presParOf" srcId="{F362C089-5E09-4EEF-A512-4674A694B69E}" destId="{FB3EF3FF-88A6-45AB-80CB-39FB88520C40}" srcOrd="2" destOrd="0" presId="urn:microsoft.com/office/officeart/2008/layout/LinedList"/>
    <dgm:cxn modelId="{4450B55B-9EB2-40E4-88E0-2CED7E4F6D32}" type="presParOf" srcId="{F362C089-5E09-4EEF-A512-4674A694B69E}" destId="{910CE434-BB76-435F-BCB2-F5412AEE1050}" srcOrd="3" destOrd="0" presId="urn:microsoft.com/office/officeart/2008/layout/LinedList"/>
    <dgm:cxn modelId="{5AEA3B26-98A9-4842-A120-8D305CE10A40}" type="presParOf" srcId="{AA7DC540-D42B-47C9-AADC-BA81F9EF5A6D}" destId="{CBAC09C7-2C5A-452F-82BB-22E18FB9BC67}" srcOrd="8" destOrd="0" presId="urn:microsoft.com/office/officeart/2008/layout/LinedList"/>
    <dgm:cxn modelId="{9E0BBF2D-538B-4BAB-93A3-8E955A297DD3}" type="presParOf" srcId="{AA7DC540-D42B-47C9-AADC-BA81F9EF5A6D}" destId="{94911B4C-3EF1-4853-8553-AFC394AD4F9A}" srcOrd="9" destOrd="0" presId="urn:microsoft.com/office/officeart/2008/layout/LinedList"/>
    <dgm:cxn modelId="{A76500ED-4577-482A-81BE-D8144C90F948}" type="presParOf" srcId="{94911B4C-3EF1-4853-8553-AFC394AD4F9A}" destId="{2CA659BD-9756-43F4-88A7-AE0193FBFFC3}" srcOrd="0" destOrd="0" presId="urn:microsoft.com/office/officeart/2008/layout/LinedList"/>
    <dgm:cxn modelId="{3D998FAE-2577-42A2-9BA6-133247FBFE2D}" type="presParOf" srcId="{94911B4C-3EF1-4853-8553-AFC394AD4F9A}" destId="{FAD1ED77-91B3-4815-A6E8-FDF0C3FEB2B9}" srcOrd="1" destOrd="0" presId="urn:microsoft.com/office/officeart/2008/layout/LinedList"/>
    <dgm:cxn modelId="{7007063F-B16F-4652-9A58-C1950ED36485}" type="presParOf" srcId="{FAD1ED77-91B3-4815-A6E8-FDF0C3FEB2B9}" destId="{12ED78CB-3137-4D1C-A178-BD3D0DE2E6F3}" srcOrd="0" destOrd="0" presId="urn:microsoft.com/office/officeart/2008/layout/LinedList"/>
    <dgm:cxn modelId="{352CCF6E-CBA0-4FDD-88CB-E9FE69DB80F5}" type="presParOf" srcId="{FAD1ED77-91B3-4815-A6E8-FDF0C3FEB2B9}" destId="{0CBE8D9A-9EFE-453E-A746-CA102FAC21AA}" srcOrd="1" destOrd="0" presId="urn:microsoft.com/office/officeart/2008/layout/LinedList"/>
    <dgm:cxn modelId="{76DC13CA-1253-4F30-8A77-1ED099A59366}" type="presParOf" srcId="{0CBE8D9A-9EFE-453E-A746-CA102FAC21AA}" destId="{C161CEDE-113E-4316-B1CD-81098EF3A873}" srcOrd="0" destOrd="0" presId="urn:microsoft.com/office/officeart/2008/layout/LinedList"/>
    <dgm:cxn modelId="{09772DB1-856E-40E4-8169-13C63F27458B}" type="presParOf" srcId="{0CBE8D9A-9EFE-453E-A746-CA102FAC21AA}" destId="{F4196E59-64C8-4CE7-8E69-643DDE8FB549}" srcOrd="1" destOrd="0" presId="urn:microsoft.com/office/officeart/2008/layout/LinedList"/>
    <dgm:cxn modelId="{120B9BEE-315F-445D-9E2A-4CF5EF4EF574}" type="presParOf" srcId="{0CBE8D9A-9EFE-453E-A746-CA102FAC21AA}" destId="{CDBDE474-8842-44AA-86FD-D02C0A3D6B1B}" srcOrd="2" destOrd="0" presId="urn:microsoft.com/office/officeart/2008/layout/LinedList"/>
    <dgm:cxn modelId="{711D1C66-A526-46F5-9229-262EA31B5EBF}" type="presParOf" srcId="{FAD1ED77-91B3-4815-A6E8-FDF0C3FEB2B9}" destId="{A80D07D0-0FC3-4E5B-9AAA-E4F9AD0B4420}" srcOrd="2" destOrd="0" presId="urn:microsoft.com/office/officeart/2008/layout/LinedList"/>
    <dgm:cxn modelId="{FFD4CA2C-1BC1-40A7-BAB4-DC0519A2FAD9}" type="presParOf" srcId="{FAD1ED77-91B3-4815-A6E8-FDF0C3FEB2B9}" destId="{A42B1362-0F98-4224-B90A-7B4A3510C1ED}"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F8A74D-6354-4A2B-BF6F-6E815998D513}"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fr-FR"/>
        </a:p>
      </dgm:t>
    </dgm:pt>
    <dgm:pt modelId="{CB785203-FBB1-412C-8176-EBFCA05FC7A4}">
      <dgm:prSet/>
      <dgm:spPr/>
      <dgm:t>
        <a:bodyPr/>
        <a:lstStyle/>
        <a:p>
          <a:r>
            <a:rPr lang="en-GB" dirty="0"/>
            <a:t>PM10 Observations:</a:t>
          </a:r>
        </a:p>
      </dgm:t>
    </dgm:pt>
    <dgm:pt modelId="{2C342E04-7403-44A9-AB10-BE333E45F6D7}" type="parTrans" cxnId="{BC173B53-68A2-4453-A99F-4671FCC94B96}">
      <dgm:prSet/>
      <dgm:spPr/>
      <dgm:t>
        <a:bodyPr/>
        <a:lstStyle/>
        <a:p>
          <a:endParaRPr lang="fr-FR"/>
        </a:p>
      </dgm:t>
    </dgm:pt>
    <dgm:pt modelId="{189AD863-11DB-490B-9DC0-7E1885BB5F0B}" type="sibTrans" cxnId="{BC173B53-68A2-4453-A99F-4671FCC94B96}">
      <dgm:prSet/>
      <dgm:spPr/>
      <dgm:t>
        <a:bodyPr/>
        <a:lstStyle/>
        <a:p>
          <a:endParaRPr lang="fr-FR"/>
        </a:p>
      </dgm:t>
    </dgm:pt>
    <dgm:pt modelId="{2E8B3F7B-34C7-414B-88AD-51E29531FA16}">
      <dgm:prSet/>
      <dgm:spPr/>
      <dgm:t>
        <a:bodyPr/>
        <a:lstStyle/>
        <a:p>
          <a:r>
            <a:rPr lang="en-GB" dirty="0"/>
            <a:t>Source: CAMS global reanalysis dataset (EAC4)</a:t>
          </a:r>
        </a:p>
      </dgm:t>
    </dgm:pt>
    <dgm:pt modelId="{5ABBE6C3-93E5-4A29-9012-7E2EC18EB6CB}" type="parTrans" cxnId="{1C81DD78-1E14-4DA0-9B52-8CEE7226AA2D}">
      <dgm:prSet/>
      <dgm:spPr/>
      <dgm:t>
        <a:bodyPr/>
        <a:lstStyle/>
        <a:p>
          <a:endParaRPr lang="fr-FR"/>
        </a:p>
      </dgm:t>
    </dgm:pt>
    <dgm:pt modelId="{C79CBDC9-1D34-4170-A9E2-2D230BB4F7B6}" type="sibTrans" cxnId="{1C81DD78-1E14-4DA0-9B52-8CEE7226AA2D}">
      <dgm:prSet/>
      <dgm:spPr/>
      <dgm:t>
        <a:bodyPr/>
        <a:lstStyle/>
        <a:p>
          <a:endParaRPr lang="fr-FR"/>
        </a:p>
      </dgm:t>
    </dgm:pt>
    <dgm:pt modelId="{75A3AACB-EEE4-4D5B-884E-18EA34AB1E7A}">
      <dgm:prSet/>
      <dgm:spPr/>
      <dgm:t>
        <a:bodyPr/>
        <a:lstStyle/>
        <a:p>
          <a:r>
            <a:rPr lang="en-GB" dirty="0"/>
            <a:t>Temporal resolution: 3-hourly</a:t>
          </a:r>
        </a:p>
      </dgm:t>
    </dgm:pt>
    <dgm:pt modelId="{A7AD85BB-E2E5-400A-896E-9653D7EF8B9F}" type="parTrans" cxnId="{613A6F03-D7E1-4D72-80C0-35B5911C3AB4}">
      <dgm:prSet/>
      <dgm:spPr/>
      <dgm:t>
        <a:bodyPr/>
        <a:lstStyle/>
        <a:p>
          <a:endParaRPr lang="fr-FR"/>
        </a:p>
      </dgm:t>
    </dgm:pt>
    <dgm:pt modelId="{4876AA5A-70C3-4313-83AE-EF7A1CA9C218}" type="sibTrans" cxnId="{613A6F03-D7E1-4D72-80C0-35B5911C3AB4}">
      <dgm:prSet/>
      <dgm:spPr/>
      <dgm:t>
        <a:bodyPr/>
        <a:lstStyle/>
        <a:p>
          <a:endParaRPr lang="fr-FR"/>
        </a:p>
      </dgm:t>
    </dgm:pt>
    <dgm:pt modelId="{50AA3A0D-30E5-4C9F-8F42-1594387FD88D}">
      <dgm:prSet/>
      <dgm:spPr/>
      <dgm:t>
        <a:bodyPr/>
        <a:lstStyle/>
        <a:p>
          <a:r>
            <a:rPr lang="en-GB" dirty="0"/>
            <a:t>Spatial resolution: 0.75°x0.75°</a:t>
          </a:r>
        </a:p>
      </dgm:t>
    </dgm:pt>
    <dgm:pt modelId="{D948D936-CA8C-48E1-B860-A75CC158D299}" type="parTrans" cxnId="{67CA5698-94B0-4567-8ECA-8FA3374B31E1}">
      <dgm:prSet/>
      <dgm:spPr/>
      <dgm:t>
        <a:bodyPr/>
        <a:lstStyle/>
        <a:p>
          <a:endParaRPr lang="fr-FR"/>
        </a:p>
      </dgm:t>
    </dgm:pt>
    <dgm:pt modelId="{386A911B-8B4A-49E0-A8B5-7709E7764388}" type="sibTrans" cxnId="{67CA5698-94B0-4567-8ECA-8FA3374B31E1}">
      <dgm:prSet/>
      <dgm:spPr/>
      <dgm:t>
        <a:bodyPr/>
        <a:lstStyle/>
        <a:p>
          <a:endParaRPr lang="fr-FR"/>
        </a:p>
      </dgm:t>
    </dgm:pt>
    <dgm:pt modelId="{B5560D31-A49E-447E-9BFA-9479EC298514}">
      <dgm:prSet/>
      <dgm:spPr/>
      <dgm:t>
        <a:bodyPr/>
        <a:lstStyle/>
        <a:p>
          <a:r>
            <a:rPr lang="en-GB"/>
            <a:t>PM10 Forecasts:</a:t>
          </a:r>
          <a:endParaRPr lang="en-GB" dirty="0"/>
        </a:p>
      </dgm:t>
    </dgm:pt>
    <dgm:pt modelId="{A7CEAECA-8F40-410E-9161-A4B7D4B626DE}" type="parTrans" cxnId="{A4C6437D-7508-4533-B756-36DE2F59F699}">
      <dgm:prSet/>
      <dgm:spPr/>
      <dgm:t>
        <a:bodyPr/>
        <a:lstStyle/>
        <a:p>
          <a:endParaRPr lang="fr-FR"/>
        </a:p>
      </dgm:t>
    </dgm:pt>
    <dgm:pt modelId="{7AC2D6E0-F78A-4BBE-A8F0-659C0B9C3B50}" type="sibTrans" cxnId="{A4C6437D-7508-4533-B756-36DE2F59F699}">
      <dgm:prSet/>
      <dgm:spPr/>
      <dgm:t>
        <a:bodyPr/>
        <a:lstStyle/>
        <a:p>
          <a:endParaRPr lang="fr-FR"/>
        </a:p>
      </dgm:t>
    </dgm:pt>
    <dgm:pt modelId="{098ECE52-4077-447D-92FD-D3E920B509AF}">
      <dgm:prSet/>
      <dgm:spPr/>
      <dgm:t>
        <a:bodyPr/>
        <a:lstStyle/>
        <a:p>
          <a:r>
            <a:rPr lang="en-GB" dirty="0"/>
            <a:t>Source: CAMS global atmospheric composition forecasts</a:t>
          </a:r>
        </a:p>
      </dgm:t>
    </dgm:pt>
    <dgm:pt modelId="{C24C6B6C-26B1-47F6-A782-38C232E94CD6}" type="parTrans" cxnId="{7695EAC1-F121-4E78-896F-D638B5B90C65}">
      <dgm:prSet/>
      <dgm:spPr/>
      <dgm:t>
        <a:bodyPr/>
        <a:lstStyle/>
        <a:p>
          <a:endParaRPr lang="fr-FR"/>
        </a:p>
      </dgm:t>
    </dgm:pt>
    <dgm:pt modelId="{C55EE364-04FD-49CE-A680-5FECD3B07256}" type="sibTrans" cxnId="{7695EAC1-F121-4E78-896F-D638B5B90C65}">
      <dgm:prSet/>
      <dgm:spPr/>
      <dgm:t>
        <a:bodyPr/>
        <a:lstStyle/>
        <a:p>
          <a:endParaRPr lang="fr-FR"/>
        </a:p>
      </dgm:t>
    </dgm:pt>
    <dgm:pt modelId="{8E787054-7840-4930-ADAC-4056400C6509}">
      <dgm:prSet/>
      <dgm:spPr/>
      <dgm:t>
        <a:bodyPr/>
        <a:lstStyle/>
        <a:p>
          <a:r>
            <a:rPr lang="en-GB" dirty="0"/>
            <a:t>Temporal resolution: 1 hour</a:t>
          </a:r>
        </a:p>
      </dgm:t>
    </dgm:pt>
    <dgm:pt modelId="{FC4485FC-D0C3-4EBE-B551-53C9901E6BAD}" type="parTrans" cxnId="{4EF8E31B-E637-48CD-9BB5-A8C508582BE4}">
      <dgm:prSet/>
      <dgm:spPr/>
      <dgm:t>
        <a:bodyPr/>
        <a:lstStyle/>
        <a:p>
          <a:endParaRPr lang="fr-FR"/>
        </a:p>
      </dgm:t>
    </dgm:pt>
    <dgm:pt modelId="{627E5E58-3287-4B06-B561-23CF1045A2BD}" type="sibTrans" cxnId="{4EF8E31B-E637-48CD-9BB5-A8C508582BE4}">
      <dgm:prSet/>
      <dgm:spPr/>
      <dgm:t>
        <a:bodyPr/>
        <a:lstStyle/>
        <a:p>
          <a:endParaRPr lang="fr-FR"/>
        </a:p>
      </dgm:t>
    </dgm:pt>
    <dgm:pt modelId="{EC706B7E-406C-4025-ADE2-BF69B95ACF58}">
      <dgm:prSet/>
      <dgm:spPr/>
      <dgm:t>
        <a:bodyPr/>
        <a:lstStyle/>
        <a:p>
          <a:r>
            <a:rPr lang="en-GB" dirty="0"/>
            <a:t>Spatial resolution: 0.4°x0.4°</a:t>
          </a:r>
        </a:p>
      </dgm:t>
    </dgm:pt>
    <dgm:pt modelId="{6EE53E49-328B-442A-82EF-88D3CBB096C1}" type="parTrans" cxnId="{A9366F1A-208A-48D9-83D5-62CB9E61B2DB}">
      <dgm:prSet/>
      <dgm:spPr/>
      <dgm:t>
        <a:bodyPr/>
        <a:lstStyle/>
        <a:p>
          <a:endParaRPr lang="fr-FR"/>
        </a:p>
      </dgm:t>
    </dgm:pt>
    <dgm:pt modelId="{4C06240A-F88E-4F6F-989F-8CA1B2D90818}" type="sibTrans" cxnId="{A9366F1A-208A-48D9-83D5-62CB9E61B2DB}">
      <dgm:prSet/>
      <dgm:spPr/>
      <dgm:t>
        <a:bodyPr/>
        <a:lstStyle/>
        <a:p>
          <a:endParaRPr lang="fr-FR"/>
        </a:p>
      </dgm:t>
    </dgm:pt>
    <dgm:pt modelId="{43EF0DCA-C8C8-43D9-8F53-5CDF0AAA92A7}">
      <dgm:prSet/>
      <dgm:spPr/>
      <dgm:t>
        <a:bodyPr/>
        <a:lstStyle/>
        <a:p>
          <a:r>
            <a:rPr lang="en-GB" dirty="0"/>
            <a:t>Forecast duration: up to 5 days (120 lead time hours)</a:t>
          </a:r>
        </a:p>
      </dgm:t>
    </dgm:pt>
    <dgm:pt modelId="{9D2F6FFB-A806-478C-ACB9-C469BFA259B6}" type="parTrans" cxnId="{C22BBA81-0A1F-4769-8D3A-FBB8BE63FAF0}">
      <dgm:prSet/>
      <dgm:spPr/>
      <dgm:t>
        <a:bodyPr/>
        <a:lstStyle/>
        <a:p>
          <a:endParaRPr lang="fr-FR"/>
        </a:p>
      </dgm:t>
    </dgm:pt>
    <dgm:pt modelId="{6EA3A3FF-8F80-4BD1-B9E3-0EBF85DD7D8B}" type="sibTrans" cxnId="{C22BBA81-0A1F-4769-8D3A-FBB8BE63FAF0}">
      <dgm:prSet/>
      <dgm:spPr/>
      <dgm:t>
        <a:bodyPr/>
        <a:lstStyle/>
        <a:p>
          <a:endParaRPr lang="fr-FR"/>
        </a:p>
      </dgm:t>
    </dgm:pt>
    <dgm:pt modelId="{5FB9F5F1-5EE7-4961-B33B-63056574B419}">
      <dgm:prSet/>
      <dgm:spPr/>
      <dgm:t>
        <a:bodyPr/>
        <a:lstStyle/>
        <a:p>
          <a:r>
            <a:rPr lang="en-GB" dirty="0"/>
            <a:t>Coverage: Entire region of Morocco</a:t>
          </a:r>
        </a:p>
      </dgm:t>
    </dgm:pt>
    <dgm:pt modelId="{55C93E44-1957-4D90-A9DE-72C8340476E4}" type="parTrans" cxnId="{D5F16AC3-4F3A-40D8-9D56-15107FF2A13B}">
      <dgm:prSet/>
      <dgm:spPr/>
      <dgm:t>
        <a:bodyPr/>
        <a:lstStyle/>
        <a:p>
          <a:endParaRPr lang="fr-FR"/>
        </a:p>
      </dgm:t>
    </dgm:pt>
    <dgm:pt modelId="{26296D55-9531-4A46-9DB6-D31BE279C4FC}" type="sibTrans" cxnId="{D5F16AC3-4F3A-40D8-9D56-15107FF2A13B}">
      <dgm:prSet/>
      <dgm:spPr/>
      <dgm:t>
        <a:bodyPr/>
        <a:lstStyle/>
        <a:p>
          <a:endParaRPr lang="fr-FR"/>
        </a:p>
      </dgm:t>
    </dgm:pt>
    <dgm:pt modelId="{AA7DC540-D42B-47C9-AADC-BA81F9EF5A6D}" type="pres">
      <dgm:prSet presAssocID="{7BF8A74D-6354-4A2B-BF6F-6E815998D513}" presName="vert0" presStyleCnt="0">
        <dgm:presLayoutVars>
          <dgm:dir/>
          <dgm:animOne val="branch"/>
          <dgm:animLvl val="lvl"/>
        </dgm:presLayoutVars>
      </dgm:prSet>
      <dgm:spPr/>
    </dgm:pt>
    <dgm:pt modelId="{5A817CDF-B872-4527-AFDE-05F56A432C2A}" type="pres">
      <dgm:prSet presAssocID="{CB785203-FBB1-412C-8176-EBFCA05FC7A4}" presName="thickLine" presStyleLbl="alignNode1" presStyleIdx="0" presStyleCnt="2"/>
      <dgm:spPr/>
    </dgm:pt>
    <dgm:pt modelId="{132FF21C-85DB-4021-889A-813D3A1551B1}" type="pres">
      <dgm:prSet presAssocID="{CB785203-FBB1-412C-8176-EBFCA05FC7A4}" presName="horz1" presStyleCnt="0"/>
      <dgm:spPr/>
    </dgm:pt>
    <dgm:pt modelId="{498D2F98-745A-4E23-98CD-55388BA8A6D7}" type="pres">
      <dgm:prSet presAssocID="{CB785203-FBB1-412C-8176-EBFCA05FC7A4}" presName="tx1" presStyleLbl="revTx" presStyleIdx="0" presStyleCnt="10"/>
      <dgm:spPr/>
    </dgm:pt>
    <dgm:pt modelId="{E868E3CE-C51D-4F5D-A094-375AFD5D94CC}" type="pres">
      <dgm:prSet presAssocID="{CB785203-FBB1-412C-8176-EBFCA05FC7A4}" presName="vert1" presStyleCnt="0"/>
      <dgm:spPr/>
    </dgm:pt>
    <dgm:pt modelId="{7947B806-AEDA-4F56-89C0-A6874C8FB9E8}" type="pres">
      <dgm:prSet presAssocID="{2E8B3F7B-34C7-414B-88AD-51E29531FA16}" presName="vertSpace2a" presStyleCnt="0"/>
      <dgm:spPr/>
    </dgm:pt>
    <dgm:pt modelId="{6960AE4B-2A2C-433E-86E3-78A73EEDEEC8}" type="pres">
      <dgm:prSet presAssocID="{2E8B3F7B-34C7-414B-88AD-51E29531FA16}" presName="horz2" presStyleCnt="0"/>
      <dgm:spPr/>
    </dgm:pt>
    <dgm:pt modelId="{4D22C924-20EE-4018-8EC3-68AF152E8697}" type="pres">
      <dgm:prSet presAssocID="{2E8B3F7B-34C7-414B-88AD-51E29531FA16}" presName="horzSpace2" presStyleCnt="0"/>
      <dgm:spPr/>
    </dgm:pt>
    <dgm:pt modelId="{33DCA6BE-7993-4A9F-A85A-7BA6EF906805}" type="pres">
      <dgm:prSet presAssocID="{2E8B3F7B-34C7-414B-88AD-51E29531FA16}" presName="tx2" presStyleLbl="revTx" presStyleIdx="1" presStyleCnt="10"/>
      <dgm:spPr/>
    </dgm:pt>
    <dgm:pt modelId="{2CAAE1F4-5431-4E88-B60D-209345F5786B}" type="pres">
      <dgm:prSet presAssocID="{2E8B3F7B-34C7-414B-88AD-51E29531FA16}" presName="vert2" presStyleCnt="0"/>
      <dgm:spPr/>
    </dgm:pt>
    <dgm:pt modelId="{A51994FE-FFFA-4F39-ACDA-9DE84661EC60}" type="pres">
      <dgm:prSet presAssocID="{2E8B3F7B-34C7-414B-88AD-51E29531FA16}" presName="thinLine2b" presStyleLbl="callout" presStyleIdx="0" presStyleCnt="8"/>
      <dgm:spPr/>
    </dgm:pt>
    <dgm:pt modelId="{C3816DC1-9287-4A2B-92B8-CB9E55F4E003}" type="pres">
      <dgm:prSet presAssocID="{2E8B3F7B-34C7-414B-88AD-51E29531FA16}" presName="vertSpace2b" presStyleCnt="0"/>
      <dgm:spPr/>
    </dgm:pt>
    <dgm:pt modelId="{5406EA18-1C53-44F0-9FCB-5EB74E193E9B}" type="pres">
      <dgm:prSet presAssocID="{75A3AACB-EEE4-4D5B-884E-18EA34AB1E7A}" presName="horz2" presStyleCnt="0"/>
      <dgm:spPr/>
    </dgm:pt>
    <dgm:pt modelId="{7E4DAB3F-C4FF-4341-B681-F0A4C007362A}" type="pres">
      <dgm:prSet presAssocID="{75A3AACB-EEE4-4D5B-884E-18EA34AB1E7A}" presName="horzSpace2" presStyleCnt="0"/>
      <dgm:spPr/>
    </dgm:pt>
    <dgm:pt modelId="{609E7042-ECB0-4B03-97EF-12F76C296361}" type="pres">
      <dgm:prSet presAssocID="{75A3AACB-EEE4-4D5B-884E-18EA34AB1E7A}" presName="tx2" presStyleLbl="revTx" presStyleIdx="2" presStyleCnt="10"/>
      <dgm:spPr/>
    </dgm:pt>
    <dgm:pt modelId="{96E2D548-B03D-4358-A26A-7658B6C46E28}" type="pres">
      <dgm:prSet presAssocID="{75A3AACB-EEE4-4D5B-884E-18EA34AB1E7A}" presName="vert2" presStyleCnt="0"/>
      <dgm:spPr/>
    </dgm:pt>
    <dgm:pt modelId="{ED92D5DA-902E-49AC-8F2A-D17723C17D44}" type="pres">
      <dgm:prSet presAssocID="{75A3AACB-EEE4-4D5B-884E-18EA34AB1E7A}" presName="thinLine2b" presStyleLbl="callout" presStyleIdx="1" presStyleCnt="8"/>
      <dgm:spPr/>
    </dgm:pt>
    <dgm:pt modelId="{C3D464CD-5903-422E-9B57-BD94C7EF0A3E}" type="pres">
      <dgm:prSet presAssocID="{75A3AACB-EEE4-4D5B-884E-18EA34AB1E7A}" presName="vertSpace2b" presStyleCnt="0"/>
      <dgm:spPr/>
    </dgm:pt>
    <dgm:pt modelId="{D27593F7-9B74-4191-AF8B-6BF183ADAE23}" type="pres">
      <dgm:prSet presAssocID="{50AA3A0D-30E5-4C9F-8F42-1594387FD88D}" presName="horz2" presStyleCnt="0"/>
      <dgm:spPr/>
    </dgm:pt>
    <dgm:pt modelId="{C636DA38-DDC6-4838-AA03-D21AE4D0C8DE}" type="pres">
      <dgm:prSet presAssocID="{50AA3A0D-30E5-4C9F-8F42-1594387FD88D}" presName="horzSpace2" presStyleCnt="0"/>
      <dgm:spPr/>
    </dgm:pt>
    <dgm:pt modelId="{F2D4FB20-32CA-4A14-91BF-91439262D15A}" type="pres">
      <dgm:prSet presAssocID="{50AA3A0D-30E5-4C9F-8F42-1594387FD88D}" presName="tx2" presStyleLbl="revTx" presStyleIdx="3" presStyleCnt="10"/>
      <dgm:spPr/>
    </dgm:pt>
    <dgm:pt modelId="{393BC963-EED3-447D-8BC7-B3860ED0D586}" type="pres">
      <dgm:prSet presAssocID="{50AA3A0D-30E5-4C9F-8F42-1594387FD88D}" presName="vert2" presStyleCnt="0"/>
      <dgm:spPr/>
    </dgm:pt>
    <dgm:pt modelId="{F2CAE214-03B1-41EE-ACA6-E5A5DA73EF6B}" type="pres">
      <dgm:prSet presAssocID="{50AA3A0D-30E5-4C9F-8F42-1594387FD88D}" presName="thinLine2b" presStyleLbl="callout" presStyleIdx="2" presStyleCnt="8"/>
      <dgm:spPr/>
    </dgm:pt>
    <dgm:pt modelId="{293C8B6D-6742-4CDC-963B-60D3134D398E}" type="pres">
      <dgm:prSet presAssocID="{50AA3A0D-30E5-4C9F-8F42-1594387FD88D}" presName="vertSpace2b" presStyleCnt="0"/>
      <dgm:spPr/>
    </dgm:pt>
    <dgm:pt modelId="{C283BD18-F8E0-4CB5-BF74-DCF1F5B70E3C}" type="pres">
      <dgm:prSet presAssocID="{B5560D31-A49E-447E-9BFA-9479EC298514}" presName="thickLine" presStyleLbl="alignNode1" presStyleIdx="1" presStyleCnt="2"/>
      <dgm:spPr/>
    </dgm:pt>
    <dgm:pt modelId="{C4679752-E437-4381-8F78-339CBFF1E8BA}" type="pres">
      <dgm:prSet presAssocID="{B5560D31-A49E-447E-9BFA-9479EC298514}" presName="horz1" presStyleCnt="0"/>
      <dgm:spPr/>
    </dgm:pt>
    <dgm:pt modelId="{992FD18B-F899-4FCA-AEFA-3F3E5EF2CBA6}" type="pres">
      <dgm:prSet presAssocID="{B5560D31-A49E-447E-9BFA-9479EC298514}" presName="tx1" presStyleLbl="revTx" presStyleIdx="4" presStyleCnt="10"/>
      <dgm:spPr/>
    </dgm:pt>
    <dgm:pt modelId="{1147CA1C-6345-4393-A256-DDEC1BE4A439}" type="pres">
      <dgm:prSet presAssocID="{B5560D31-A49E-447E-9BFA-9479EC298514}" presName="vert1" presStyleCnt="0"/>
      <dgm:spPr/>
    </dgm:pt>
    <dgm:pt modelId="{641CF8D6-8F7B-442E-A42D-5DE6486C4375}" type="pres">
      <dgm:prSet presAssocID="{098ECE52-4077-447D-92FD-D3E920B509AF}" presName="vertSpace2a" presStyleCnt="0"/>
      <dgm:spPr/>
    </dgm:pt>
    <dgm:pt modelId="{DCC14FA5-49E2-4159-9E21-ED10F47F48BB}" type="pres">
      <dgm:prSet presAssocID="{098ECE52-4077-447D-92FD-D3E920B509AF}" presName="horz2" presStyleCnt="0"/>
      <dgm:spPr/>
    </dgm:pt>
    <dgm:pt modelId="{EE63BD37-0BA7-4EE4-8CD1-5AB1058995F2}" type="pres">
      <dgm:prSet presAssocID="{098ECE52-4077-447D-92FD-D3E920B509AF}" presName="horzSpace2" presStyleCnt="0"/>
      <dgm:spPr/>
    </dgm:pt>
    <dgm:pt modelId="{EC9F6F6B-F8F2-4455-AA93-13D2DDBAA260}" type="pres">
      <dgm:prSet presAssocID="{098ECE52-4077-447D-92FD-D3E920B509AF}" presName="tx2" presStyleLbl="revTx" presStyleIdx="5" presStyleCnt="10"/>
      <dgm:spPr/>
    </dgm:pt>
    <dgm:pt modelId="{2A41ABC7-F442-4E87-AEE6-DADF222F9127}" type="pres">
      <dgm:prSet presAssocID="{098ECE52-4077-447D-92FD-D3E920B509AF}" presName="vert2" presStyleCnt="0"/>
      <dgm:spPr/>
    </dgm:pt>
    <dgm:pt modelId="{63F4B629-B0C0-464F-9956-53C98AA68F1F}" type="pres">
      <dgm:prSet presAssocID="{098ECE52-4077-447D-92FD-D3E920B509AF}" presName="thinLine2b" presStyleLbl="callout" presStyleIdx="3" presStyleCnt="8"/>
      <dgm:spPr/>
    </dgm:pt>
    <dgm:pt modelId="{DD959E01-55C8-4FAB-BB52-9C204B4C57B0}" type="pres">
      <dgm:prSet presAssocID="{098ECE52-4077-447D-92FD-D3E920B509AF}" presName="vertSpace2b" presStyleCnt="0"/>
      <dgm:spPr/>
    </dgm:pt>
    <dgm:pt modelId="{0194B8B6-F980-43F5-9155-1C25948BD4E0}" type="pres">
      <dgm:prSet presAssocID="{8E787054-7840-4930-ADAC-4056400C6509}" presName="horz2" presStyleCnt="0"/>
      <dgm:spPr/>
    </dgm:pt>
    <dgm:pt modelId="{A104B031-35E4-4C2B-B129-64C2BB4B3EBF}" type="pres">
      <dgm:prSet presAssocID="{8E787054-7840-4930-ADAC-4056400C6509}" presName="horzSpace2" presStyleCnt="0"/>
      <dgm:spPr/>
    </dgm:pt>
    <dgm:pt modelId="{B665FA83-F792-4110-B73A-CFABFBD0EF10}" type="pres">
      <dgm:prSet presAssocID="{8E787054-7840-4930-ADAC-4056400C6509}" presName="tx2" presStyleLbl="revTx" presStyleIdx="6" presStyleCnt="10"/>
      <dgm:spPr/>
    </dgm:pt>
    <dgm:pt modelId="{5B2426DD-ECFC-4850-A9CA-093D3A7B5952}" type="pres">
      <dgm:prSet presAssocID="{8E787054-7840-4930-ADAC-4056400C6509}" presName="vert2" presStyleCnt="0"/>
      <dgm:spPr/>
    </dgm:pt>
    <dgm:pt modelId="{B0FD670C-17D7-4A98-8FD3-FE869D4D613E}" type="pres">
      <dgm:prSet presAssocID="{8E787054-7840-4930-ADAC-4056400C6509}" presName="thinLine2b" presStyleLbl="callout" presStyleIdx="4" presStyleCnt="8"/>
      <dgm:spPr/>
    </dgm:pt>
    <dgm:pt modelId="{4F371B32-E307-4AA8-8F55-7379637D4A35}" type="pres">
      <dgm:prSet presAssocID="{8E787054-7840-4930-ADAC-4056400C6509}" presName="vertSpace2b" presStyleCnt="0"/>
      <dgm:spPr/>
    </dgm:pt>
    <dgm:pt modelId="{46597E8D-223B-40C1-9B51-CCFC53711ACE}" type="pres">
      <dgm:prSet presAssocID="{EC706B7E-406C-4025-ADE2-BF69B95ACF58}" presName="horz2" presStyleCnt="0"/>
      <dgm:spPr/>
    </dgm:pt>
    <dgm:pt modelId="{AF3528A7-30A9-4CCB-98A4-FE94EB6949A4}" type="pres">
      <dgm:prSet presAssocID="{EC706B7E-406C-4025-ADE2-BF69B95ACF58}" presName="horzSpace2" presStyleCnt="0"/>
      <dgm:spPr/>
    </dgm:pt>
    <dgm:pt modelId="{77F33000-564E-4E22-BB7A-1822A4B1ACBB}" type="pres">
      <dgm:prSet presAssocID="{EC706B7E-406C-4025-ADE2-BF69B95ACF58}" presName="tx2" presStyleLbl="revTx" presStyleIdx="7" presStyleCnt="10"/>
      <dgm:spPr/>
    </dgm:pt>
    <dgm:pt modelId="{0A804642-304C-44B3-832E-F00EB01D87D4}" type="pres">
      <dgm:prSet presAssocID="{EC706B7E-406C-4025-ADE2-BF69B95ACF58}" presName="vert2" presStyleCnt="0"/>
      <dgm:spPr/>
    </dgm:pt>
    <dgm:pt modelId="{60F2F853-4AEE-4C41-90A1-B02359F480E7}" type="pres">
      <dgm:prSet presAssocID="{EC706B7E-406C-4025-ADE2-BF69B95ACF58}" presName="thinLine2b" presStyleLbl="callout" presStyleIdx="5" presStyleCnt="8"/>
      <dgm:spPr/>
    </dgm:pt>
    <dgm:pt modelId="{8A57ECBA-2F27-466E-82D1-6DE26DCA27C7}" type="pres">
      <dgm:prSet presAssocID="{EC706B7E-406C-4025-ADE2-BF69B95ACF58}" presName="vertSpace2b" presStyleCnt="0"/>
      <dgm:spPr/>
    </dgm:pt>
    <dgm:pt modelId="{2C2C6E22-949A-428E-8B89-6EFB4CE5E90A}" type="pres">
      <dgm:prSet presAssocID="{43EF0DCA-C8C8-43D9-8F53-5CDF0AAA92A7}" presName="horz2" presStyleCnt="0"/>
      <dgm:spPr/>
    </dgm:pt>
    <dgm:pt modelId="{FC65AC63-B2FD-4565-971B-32ABA7861464}" type="pres">
      <dgm:prSet presAssocID="{43EF0DCA-C8C8-43D9-8F53-5CDF0AAA92A7}" presName="horzSpace2" presStyleCnt="0"/>
      <dgm:spPr/>
    </dgm:pt>
    <dgm:pt modelId="{7286664A-88CA-4D08-B9E2-AA00B25E07CA}" type="pres">
      <dgm:prSet presAssocID="{43EF0DCA-C8C8-43D9-8F53-5CDF0AAA92A7}" presName="tx2" presStyleLbl="revTx" presStyleIdx="8" presStyleCnt="10"/>
      <dgm:spPr/>
    </dgm:pt>
    <dgm:pt modelId="{C78D6F83-6802-4515-9F29-857B03889996}" type="pres">
      <dgm:prSet presAssocID="{43EF0DCA-C8C8-43D9-8F53-5CDF0AAA92A7}" presName="vert2" presStyleCnt="0"/>
      <dgm:spPr/>
    </dgm:pt>
    <dgm:pt modelId="{9F33AD9D-EA23-4F65-835E-B976B52F7AE1}" type="pres">
      <dgm:prSet presAssocID="{43EF0DCA-C8C8-43D9-8F53-5CDF0AAA92A7}" presName="thinLine2b" presStyleLbl="callout" presStyleIdx="6" presStyleCnt="8"/>
      <dgm:spPr/>
    </dgm:pt>
    <dgm:pt modelId="{32330CBF-95B6-48F0-9E70-B94333F670C9}" type="pres">
      <dgm:prSet presAssocID="{43EF0DCA-C8C8-43D9-8F53-5CDF0AAA92A7}" presName="vertSpace2b" presStyleCnt="0"/>
      <dgm:spPr/>
    </dgm:pt>
    <dgm:pt modelId="{E1C6C81E-0036-4177-9726-CBBD59C2E51F}" type="pres">
      <dgm:prSet presAssocID="{5FB9F5F1-5EE7-4961-B33B-63056574B419}" presName="horz2" presStyleCnt="0"/>
      <dgm:spPr/>
    </dgm:pt>
    <dgm:pt modelId="{628A4DC5-C27D-447F-A26A-3F1A25FED0A4}" type="pres">
      <dgm:prSet presAssocID="{5FB9F5F1-5EE7-4961-B33B-63056574B419}" presName="horzSpace2" presStyleCnt="0"/>
      <dgm:spPr/>
    </dgm:pt>
    <dgm:pt modelId="{8F40E48E-861F-46CC-8C4C-CA0989C09954}" type="pres">
      <dgm:prSet presAssocID="{5FB9F5F1-5EE7-4961-B33B-63056574B419}" presName="tx2" presStyleLbl="revTx" presStyleIdx="9" presStyleCnt="10"/>
      <dgm:spPr/>
    </dgm:pt>
    <dgm:pt modelId="{31606D28-7AF9-4DA6-AA38-E0F991EB3FCC}" type="pres">
      <dgm:prSet presAssocID="{5FB9F5F1-5EE7-4961-B33B-63056574B419}" presName="vert2" presStyleCnt="0"/>
      <dgm:spPr/>
    </dgm:pt>
    <dgm:pt modelId="{6E1CEE56-A097-4E07-85B0-4E2F22740CE7}" type="pres">
      <dgm:prSet presAssocID="{5FB9F5F1-5EE7-4961-B33B-63056574B419}" presName="thinLine2b" presStyleLbl="callout" presStyleIdx="7" presStyleCnt="8"/>
      <dgm:spPr/>
    </dgm:pt>
    <dgm:pt modelId="{4A419596-62E9-4E42-8FFB-517EE60D3C4D}" type="pres">
      <dgm:prSet presAssocID="{5FB9F5F1-5EE7-4961-B33B-63056574B419}" presName="vertSpace2b" presStyleCnt="0"/>
      <dgm:spPr/>
    </dgm:pt>
  </dgm:ptLst>
  <dgm:cxnLst>
    <dgm:cxn modelId="{613A6F03-D7E1-4D72-80C0-35B5911C3AB4}" srcId="{CB785203-FBB1-412C-8176-EBFCA05FC7A4}" destId="{75A3AACB-EEE4-4D5B-884E-18EA34AB1E7A}" srcOrd="1" destOrd="0" parTransId="{A7AD85BB-E2E5-400A-896E-9653D7EF8B9F}" sibTransId="{4876AA5A-70C3-4313-83AE-EF7A1CA9C218}"/>
    <dgm:cxn modelId="{9BEEBD09-693F-42B2-BFA3-F2D88038C68A}" type="presOf" srcId="{EC706B7E-406C-4025-ADE2-BF69B95ACF58}" destId="{77F33000-564E-4E22-BB7A-1822A4B1ACBB}" srcOrd="0" destOrd="0" presId="urn:microsoft.com/office/officeart/2008/layout/LinedList"/>
    <dgm:cxn modelId="{3E3E2615-6723-474A-B986-E2D5531395F5}" type="presOf" srcId="{B5560D31-A49E-447E-9BFA-9479EC298514}" destId="{992FD18B-F899-4FCA-AEFA-3F3E5EF2CBA6}" srcOrd="0" destOrd="0" presId="urn:microsoft.com/office/officeart/2008/layout/LinedList"/>
    <dgm:cxn modelId="{A9366F1A-208A-48D9-83D5-62CB9E61B2DB}" srcId="{B5560D31-A49E-447E-9BFA-9479EC298514}" destId="{EC706B7E-406C-4025-ADE2-BF69B95ACF58}" srcOrd="2" destOrd="0" parTransId="{6EE53E49-328B-442A-82EF-88D3CBB096C1}" sibTransId="{4C06240A-F88E-4F6F-989F-8CA1B2D90818}"/>
    <dgm:cxn modelId="{4EF8E31B-E637-48CD-9BB5-A8C508582BE4}" srcId="{B5560D31-A49E-447E-9BFA-9479EC298514}" destId="{8E787054-7840-4930-ADAC-4056400C6509}" srcOrd="1" destOrd="0" parTransId="{FC4485FC-D0C3-4EBE-B551-53C9901E6BAD}" sibTransId="{627E5E58-3287-4B06-B561-23CF1045A2BD}"/>
    <dgm:cxn modelId="{8C537630-9178-4EAF-926D-6EA6EC6F3C76}" type="presOf" srcId="{5FB9F5F1-5EE7-4961-B33B-63056574B419}" destId="{8F40E48E-861F-46CC-8C4C-CA0989C09954}" srcOrd="0" destOrd="0" presId="urn:microsoft.com/office/officeart/2008/layout/LinedList"/>
    <dgm:cxn modelId="{1261F53C-48DC-4757-81BE-01A40D308286}" type="presOf" srcId="{43EF0DCA-C8C8-43D9-8F53-5CDF0AAA92A7}" destId="{7286664A-88CA-4D08-B9E2-AA00B25E07CA}" srcOrd="0" destOrd="0" presId="urn:microsoft.com/office/officeart/2008/layout/LinedList"/>
    <dgm:cxn modelId="{92004762-530F-4E17-A754-F67193E29F8A}" type="presOf" srcId="{75A3AACB-EEE4-4D5B-884E-18EA34AB1E7A}" destId="{609E7042-ECB0-4B03-97EF-12F76C296361}" srcOrd="0" destOrd="0" presId="urn:microsoft.com/office/officeart/2008/layout/LinedList"/>
    <dgm:cxn modelId="{5CE70447-D040-45BC-A175-BF9E87B5D942}" type="presOf" srcId="{7BF8A74D-6354-4A2B-BF6F-6E815998D513}" destId="{AA7DC540-D42B-47C9-AADC-BA81F9EF5A6D}" srcOrd="0" destOrd="0" presId="urn:microsoft.com/office/officeart/2008/layout/LinedList"/>
    <dgm:cxn modelId="{BC173B53-68A2-4453-A99F-4671FCC94B96}" srcId="{7BF8A74D-6354-4A2B-BF6F-6E815998D513}" destId="{CB785203-FBB1-412C-8176-EBFCA05FC7A4}" srcOrd="0" destOrd="0" parTransId="{2C342E04-7403-44A9-AB10-BE333E45F6D7}" sibTransId="{189AD863-11DB-490B-9DC0-7E1885BB5F0B}"/>
    <dgm:cxn modelId="{1C81DD78-1E14-4DA0-9B52-8CEE7226AA2D}" srcId="{CB785203-FBB1-412C-8176-EBFCA05FC7A4}" destId="{2E8B3F7B-34C7-414B-88AD-51E29531FA16}" srcOrd="0" destOrd="0" parTransId="{5ABBE6C3-93E5-4A29-9012-7E2EC18EB6CB}" sibTransId="{C79CBDC9-1D34-4170-A9E2-2D230BB4F7B6}"/>
    <dgm:cxn modelId="{A4C6437D-7508-4533-B756-36DE2F59F699}" srcId="{7BF8A74D-6354-4A2B-BF6F-6E815998D513}" destId="{B5560D31-A49E-447E-9BFA-9479EC298514}" srcOrd="1" destOrd="0" parTransId="{A7CEAECA-8F40-410E-9161-A4B7D4B626DE}" sibTransId="{7AC2D6E0-F78A-4BBE-A8F0-659C0B9C3B50}"/>
    <dgm:cxn modelId="{C22BBA81-0A1F-4769-8D3A-FBB8BE63FAF0}" srcId="{B5560D31-A49E-447E-9BFA-9479EC298514}" destId="{43EF0DCA-C8C8-43D9-8F53-5CDF0AAA92A7}" srcOrd="3" destOrd="0" parTransId="{9D2F6FFB-A806-478C-ACB9-C469BFA259B6}" sibTransId="{6EA3A3FF-8F80-4BD1-B9E3-0EBF85DD7D8B}"/>
    <dgm:cxn modelId="{7401CF8B-9616-47D9-98C3-7D5DF49A6815}" type="presOf" srcId="{50AA3A0D-30E5-4C9F-8F42-1594387FD88D}" destId="{F2D4FB20-32CA-4A14-91BF-91439262D15A}" srcOrd="0" destOrd="0" presId="urn:microsoft.com/office/officeart/2008/layout/LinedList"/>
    <dgm:cxn modelId="{67CA5698-94B0-4567-8ECA-8FA3374B31E1}" srcId="{CB785203-FBB1-412C-8176-EBFCA05FC7A4}" destId="{50AA3A0D-30E5-4C9F-8F42-1594387FD88D}" srcOrd="2" destOrd="0" parTransId="{D948D936-CA8C-48E1-B860-A75CC158D299}" sibTransId="{386A911B-8B4A-49E0-A8B5-7709E7764388}"/>
    <dgm:cxn modelId="{847332BB-8768-4903-AF61-035C560E0F95}" type="presOf" srcId="{CB785203-FBB1-412C-8176-EBFCA05FC7A4}" destId="{498D2F98-745A-4E23-98CD-55388BA8A6D7}" srcOrd="0" destOrd="0" presId="urn:microsoft.com/office/officeart/2008/layout/LinedList"/>
    <dgm:cxn modelId="{7695EAC1-F121-4E78-896F-D638B5B90C65}" srcId="{B5560D31-A49E-447E-9BFA-9479EC298514}" destId="{098ECE52-4077-447D-92FD-D3E920B509AF}" srcOrd="0" destOrd="0" parTransId="{C24C6B6C-26B1-47F6-A782-38C232E94CD6}" sibTransId="{C55EE364-04FD-49CE-A680-5FECD3B07256}"/>
    <dgm:cxn modelId="{D5F16AC3-4F3A-40D8-9D56-15107FF2A13B}" srcId="{B5560D31-A49E-447E-9BFA-9479EC298514}" destId="{5FB9F5F1-5EE7-4961-B33B-63056574B419}" srcOrd="4" destOrd="0" parTransId="{55C93E44-1957-4D90-A9DE-72C8340476E4}" sibTransId="{26296D55-9531-4A46-9DB6-D31BE279C4FC}"/>
    <dgm:cxn modelId="{7A6207D9-9DD6-4F51-9B27-48BEC66ACC20}" type="presOf" srcId="{2E8B3F7B-34C7-414B-88AD-51E29531FA16}" destId="{33DCA6BE-7993-4A9F-A85A-7BA6EF906805}" srcOrd="0" destOrd="0" presId="urn:microsoft.com/office/officeart/2008/layout/LinedList"/>
    <dgm:cxn modelId="{FA5CC2E8-4E2D-40CD-9D46-FF793299509B}" type="presOf" srcId="{8E787054-7840-4930-ADAC-4056400C6509}" destId="{B665FA83-F792-4110-B73A-CFABFBD0EF10}" srcOrd="0" destOrd="0" presId="urn:microsoft.com/office/officeart/2008/layout/LinedList"/>
    <dgm:cxn modelId="{A89C58FA-CB7B-4A52-AD75-65724DE632E9}" type="presOf" srcId="{098ECE52-4077-447D-92FD-D3E920B509AF}" destId="{EC9F6F6B-F8F2-4455-AA93-13D2DDBAA260}" srcOrd="0" destOrd="0" presId="urn:microsoft.com/office/officeart/2008/layout/LinedList"/>
    <dgm:cxn modelId="{3D2F28F5-BC3F-4E8D-910C-24DE06F46B4A}" type="presParOf" srcId="{AA7DC540-D42B-47C9-AADC-BA81F9EF5A6D}" destId="{5A817CDF-B872-4527-AFDE-05F56A432C2A}" srcOrd="0" destOrd="0" presId="urn:microsoft.com/office/officeart/2008/layout/LinedList"/>
    <dgm:cxn modelId="{F712A33C-7E8D-4810-8EC4-3794F551257F}" type="presParOf" srcId="{AA7DC540-D42B-47C9-AADC-BA81F9EF5A6D}" destId="{132FF21C-85DB-4021-889A-813D3A1551B1}" srcOrd="1" destOrd="0" presId="urn:microsoft.com/office/officeart/2008/layout/LinedList"/>
    <dgm:cxn modelId="{60611F97-0815-4D19-B977-863F7D5D4E8B}" type="presParOf" srcId="{132FF21C-85DB-4021-889A-813D3A1551B1}" destId="{498D2F98-745A-4E23-98CD-55388BA8A6D7}" srcOrd="0" destOrd="0" presId="urn:microsoft.com/office/officeart/2008/layout/LinedList"/>
    <dgm:cxn modelId="{BB7FFDDC-5E04-4B09-9A67-D50C2AC29195}" type="presParOf" srcId="{132FF21C-85DB-4021-889A-813D3A1551B1}" destId="{E868E3CE-C51D-4F5D-A094-375AFD5D94CC}" srcOrd="1" destOrd="0" presId="urn:microsoft.com/office/officeart/2008/layout/LinedList"/>
    <dgm:cxn modelId="{32D2C1B4-1F43-461F-8AB9-1E89C31D9AFB}" type="presParOf" srcId="{E868E3CE-C51D-4F5D-A094-375AFD5D94CC}" destId="{7947B806-AEDA-4F56-89C0-A6874C8FB9E8}" srcOrd="0" destOrd="0" presId="urn:microsoft.com/office/officeart/2008/layout/LinedList"/>
    <dgm:cxn modelId="{115A395B-94C5-4C39-B910-FC3C0688BC52}" type="presParOf" srcId="{E868E3CE-C51D-4F5D-A094-375AFD5D94CC}" destId="{6960AE4B-2A2C-433E-86E3-78A73EEDEEC8}" srcOrd="1" destOrd="0" presId="urn:microsoft.com/office/officeart/2008/layout/LinedList"/>
    <dgm:cxn modelId="{C1387F2C-8353-4293-8CC4-D6166930F357}" type="presParOf" srcId="{6960AE4B-2A2C-433E-86E3-78A73EEDEEC8}" destId="{4D22C924-20EE-4018-8EC3-68AF152E8697}" srcOrd="0" destOrd="0" presId="urn:microsoft.com/office/officeart/2008/layout/LinedList"/>
    <dgm:cxn modelId="{E9AEE485-261E-444E-B88D-26AC270EADD5}" type="presParOf" srcId="{6960AE4B-2A2C-433E-86E3-78A73EEDEEC8}" destId="{33DCA6BE-7993-4A9F-A85A-7BA6EF906805}" srcOrd="1" destOrd="0" presId="urn:microsoft.com/office/officeart/2008/layout/LinedList"/>
    <dgm:cxn modelId="{C7AE83DB-A0F4-4A87-BAFE-FF7E12932C41}" type="presParOf" srcId="{6960AE4B-2A2C-433E-86E3-78A73EEDEEC8}" destId="{2CAAE1F4-5431-4E88-B60D-209345F5786B}" srcOrd="2" destOrd="0" presId="urn:microsoft.com/office/officeart/2008/layout/LinedList"/>
    <dgm:cxn modelId="{AC508474-E553-4ED2-B8ED-FE38A6C63BAF}" type="presParOf" srcId="{E868E3CE-C51D-4F5D-A094-375AFD5D94CC}" destId="{A51994FE-FFFA-4F39-ACDA-9DE84661EC60}" srcOrd="2" destOrd="0" presId="urn:microsoft.com/office/officeart/2008/layout/LinedList"/>
    <dgm:cxn modelId="{EA5EE616-A048-49D6-BAA3-ED288C6D678D}" type="presParOf" srcId="{E868E3CE-C51D-4F5D-A094-375AFD5D94CC}" destId="{C3816DC1-9287-4A2B-92B8-CB9E55F4E003}" srcOrd="3" destOrd="0" presId="urn:microsoft.com/office/officeart/2008/layout/LinedList"/>
    <dgm:cxn modelId="{22A14C4E-3D64-4002-9E1B-D94D00641D06}" type="presParOf" srcId="{E868E3CE-C51D-4F5D-A094-375AFD5D94CC}" destId="{5406EA18-1C53-44F0-9FCB-5EB74E193E9B}" srcOrd="4" destOrd="0" presId="urn:microsoft.com/office/officeart/2008/layout/LinedList"/>
    <dgm:cxn modelId="{2446DAF7-5F81-4B9C-8416-528DADDF2F49}" type="presParOf" srcId="{5406EA18-1C53-44F0-9FCB-5EB74E193E9B}" destId="{7E4DAB3F-C4FF-4341-B681-F0A4C007362A}" srcOrd="0" destOrd="0" presId="urn:microsoft.com/office/officeart/2008/layout/LinedList"/>
    <dgm:cxn modelId="{A10516DF-0D82-46FD-BBD0-3AAA35E8964B}" type="presParOf" srcId="{5406EA18-1C53-44F0-9FCB-5EB74E193E9B}" destId="{609E7042-ECB0-4B03-97EF-12F76C296361}" srcOrd="1" destOrd="0" presId="urn:microsoft.com/office/officeart/2008/layout/LinedList"/>
    <dgm:cxn modelId="{0D631894-3FB4-4131-B98F-824DA91A5B78}" type="presParOf" srcId="{5406EA18-1C53-44F0-9FCB-5EB74E193E9B}" destId="{96E2D548-B03D-4358-A26A-7658B6C46E28}" srcOrd="2" destOrd="0" presId="urn:microsoft.com/office/officeart/2008/layout/LinedList"/>
    <dgm:cxn modelId="{1AFB8E1B-0AD8-4F1F-BBE7-F6229622B5AC}" type="presParOf" srcId="{E868E3CE-C51D-4F5D-A094-375AFD5D94CC}" destId="{ED92D5DA-902E-49AC-8F2A-D17723C17D44}" srcOrd="5" destOrd="0" presId="urn:microsoft.com/office/officeart/2008/layout/LinedList"/>
    <dgm:cxn modelId="{0371D4C4-845B-4528-8B7A-54F03C165D82}" type="presParOf" srcId="{E868E3CE-C51D-4F5D-A094-375AFD5D94CC}" destId="{C3D464CD-5903-422E-9B57-BD94C7EF0A3E}" srcOrd="6" destOrd="0" presId="urn:microsoft.com/office/officeart/2008/layout/LinedList"/>
    <dgm:cxn modelId="{519F04DE-B03A-425F-9A20-43F11BD8E0FF}" type="presParOf" srcId="{E868E3CE-C51D-4F5D-A094-375AFD5D94CC}" destId="{D27593F7-9B74-4191-AF8B-6BF183ADAE23}" srcOrd="7" destOrd="0" presId="urn:microsoft.com/office/officeart/2008/layout/LinedList"/>
    <dgm:cxn modelId="{B07DB81E-C8E5-4D6C-86DD-CFD3053A0C64}" type="presParOf" srcId="{D27593F7-9B74-4191-AF8B-6BF183ADAE23}" destId="{C636DA38-DDC6-4838-AA03-D21AE4D0C8DE}" srcOrd="0" destOrd="0" presId="urn:microsoft.com/office/officeart/2008/layout/LinedList"/>
    <dgm:cxn modelId="{D4FC8554-62BB-4EE8-8E0E-99E138D1D823}" type="presParOf" srcId="{D27593F7-9B74-4191-AF8B-6BF183ADAE23}" destId="{F2D4FB20-32CA-4A14-91BF-91439262D15A}" srcOrd="1" destOrd="0" presId="urn:microsoft.com/office/officeart/2008/layout/LinedList"/>
    <dgm:cxn modelId="{C1388E93-78EB-42B4-9837-25B4A503759D}" type="presParOf" srcId="{D27593F7-9B74-4191-AF8B-6BF183ADAE23}" destId="{393BC963-EED3-447D-8BC7-B3860ED0D586}" srcOrd="2" destOrd="0" presId="urn:microsoft.com/office/officeart/2008/layout/LinedList"/>
    <dgm:cxn modelId="{2654C703-5C51-4C50-A958-98A440E57107}" type="presParOf" srcId="{E868E3CE-C51D-4F5D-A094-375AFD5D94CC}" destId="{F2CAE214-03B1-41EE-ACA6-E5A5DA73EF6B}" srcOrd="8" destOrd="0" presId="urn:microsoft.com/office/officeart/2008/layout/LinedList"/>
    <dgm:cxn modelId="{EE03C529-5DA4-4D48-9117-AA74BDD77082}" type="presParOf" srcId="{E868E3CE-C51D-4F5D-A094-375AFD5D94CC}" destId="{293C8B6D-6742-4CDC-963B-60D3134D398E}" srcOrd="9" destOrd="0" presId="urn:microsoft.com/office/officeart/2008/layout/LinedList"/>
    <dgm:cxn modelId="{538867F3-2862-4B99-8CCF-E0F3B863C092}" type="presParOf" srcId="{AA7DC540-D42B-47C9-AADC-BA81F9EF5A6D}" destId="{C283BD18-F8E0-4CB5-BF74-DCF1F5B70E3C}" srcOrd="2" destOrd="0" presId="urn:microsoft.com/office/officeart/2008/layout/LinedList"/>
    <dgm:cxn modelId="{E0FAFA54-674B-4CBF-B56B-AE37478CC381}" type="presParOf" srcId="{AA7DC540-D42B-47C9-AADC-BA81F9EF5A6D}" destId="{C4679752-E437-4381-8F78-339CBFF1E8BA}" srcOrd="3" destOrd="0" presId="urn:microsoft.com/office/officeart/2008/layout/LinedList"/>
    <dgm:cxn modelId="{E10E0D4D-4D54-4CE9-A389-0B721E3CC341}" type="presParOf" srcId="{C4679752-E437-4381-8F78-339CBFF1E8BA}" destId="{992FD18B-F899-4FCA-AEFA-3F3E5EF2CBA6}" srcOrd="0" destOrd="0" presId="urn:microsoft.com/office/officeart/2008/layout/LinedList"/>
    <dgm:cxn modelId="{79B60E83-AE82-4AFB-A7EF-A00C5E40F55D}" type="presParOf" srcId="{C4679752-E437-4381-8F78-339CBFF1E8BA}" destId="{1147CA1C-6345-4393-A256-DDEC1BE4A439}" srcOrd="1" destOrd="0" presId="urn:microsoft.com/office/officeart/2008/layout/LinedList"/>
    <dgm:cxn modelId="{092A261A-2F72-4708-BE26-6E0595AF0E9A}" type="presParOf" srcId="{1147CA1C-6345-4393-A256-DDEC1BE4A439}" destId="{641CF8D6-8F7B-442E-A42D-5DE6486C4375}" srcOrd="0" destOrd="0" presId="urn:microsoft.com/office/officeart/2008/layout/LinedList"/>
    <dgm:cxn modelId="{397B4E1E-1644-48F2-B820-3784C08BC43A}" type="presParOf" srcId="{1147CA1C-6345-4393-A256-DDEC1BE4A439}" destId="{DCC14FA5-49E2-4159-9E21-ED10F47F48BB}" srcOrd="1" destOrd="0" presId="urn:microsoft.com/office/officeart/2008/layout/LinedList"/>
    <dgm:cxn modelId="{5233D95C-7C9A-49DC-9267-D7E864F17134}" type="presParOf" srcId="{DCC14FA5-49E2-4159-9E21-ED10F47F48BB}" destId="{EE63BD37-0BA7-4EE4-8CD1-5AB1058995F2}" srcOrd="0" destOrd="0" presId="urn:microsoft.com/office/officeart/2008/layout/LinedList"/>
    <dgm:cxn modelId="{CE6B761F-695D-49B6-9591-9DFFB210DA13}" type="presParOf" srcId="{DCC14FA5-49E2-4159-9E21-ED10F47F48BB}" destId="{EC9F6F6B-F8F2-4455-AA93-13D2DDBAA260}" srcOrd="1" destOrd="0" presId="urn:microsoft.com/office/officeart/2008/layout/LinedList"/>
    <dgm:cxn modelId="{F9A345B9-2BA4-4B54-B440-8A2EBA9E573C}" type="presParOf" srcId="{DCC14FA5-49E2-4159-9E21-ED10F47F48BB}" destId="{2A41ABC7-F442-4E87-AEE6-DADF222F9127}" srcOrd="2" destOrd="0" presId="urn:microsoft.com/office/officeart/2008/layout/LinedList"/>
    <dgm:cxn modelId="{DDD3F7A6-A8C2-45CF-9B10-9D461E90F667}" type="presParOf" srcId="{1147CA1C-6345-4393-A256-DDEC1BE4A439}" destId="{63F4B629-B0C0-464F-9956-53C98AA68F1F}" srcOrd="2" destOrd="0" presId="urn:microsoft.com/office/officeart/2008/layout/LinedList"/>
    <dgm:cxn modelId="{515A2F9B-95C3-42A4-AF7D-CE0A51ADBABB}" type="presParOf" srcId="{1147CA1C-6345-4393-A256-DDEC1BE4A439}" destId="{DD959E01-55C8-4FAB-BB52-9C204B4C57B0}" srcOrd="3" destOrd="0" presId="urn:microsoft.com/office/officeart/2008/layout/LinedList"/>
    <dgm:cxn modelId="{CBD93596-A853-433E-8840-643BC25E778A}" type="presParOf" srcId="{1147CA1C-6345-4393-A256-DDEC1BE4A439}" destId="{0194B8B6-F980-43F5-9155-1C25948BD4E0}" srcOrd="4" destOrd="0" presId="urn:microsoft.com/office/officeart/2008/layout/LinedList"/>
    <dgm:cxn modelId="{312FD92E-893D-4C15-9C58-53A6D724D6EA}" type="presParOf" srcId="{0194B8B6-F980-43F5-9155-1C25948BD4E0}" destId="{A104B031-35E4-4C2B-B129-64C2BB4B3EBF}" srcOrd="0" destOrd="0" presId="urn:microsoft.com/office/officeart/2008/layout/LinedList"/>
    <dgm:cxn modelId="{623DDEAD-9BCB-4F6F-80A4-C3025CE8F096}" type="presParOf" srcId="{0194B8B6-F980-43F5-9155-1C25948BD4E0}" destId="{B665FA83-F792-4110-B73A-CFABFBD0EF10}" srcOrd="1" destOrd="0" presId="urn:microsoft.com/office/officeart/2008/layout/LinedList"/>
    <dgm:cxn modelId="{8F62BCC9-BA08-4534-BA8F-2E11821B3BEB}" type="presParOf" srcId="{0194B8B6-F980-43F5-9155-1C25948BD4E0}" destId="{5B2426DD-ECFC-4850-A9CA-093D3A7B5952}" srcOrd="2" destOrd="0" presId="urn:microsoft.com/office/officeart/2008/layout/LinedList"/>
    <dgm:cxn modelId="{BC931E04-7444-436C-BA59-5369EE4BB305}" type="presParOf" srcId="{1147CA1C-6345-4393-A256-DDEC1BE4A439}" destId="{B0FD670C-17D7-4A98-8FD3-FE869D4D613E}" srcOrd="5" destOrd="0" presId="urn:microsoft.com/office/officeart/2008/layout/LinedList"/>
    <dgm:cxn modelId="{1AF69807-D50A-46A3-8636-7BEDDF1F801E}" type="presParOf" srcId="{1147CA1C-6345-4393-A256-DDEC1BE4A439}" destId="{4F371B32-E307-4AA8-8F55-7379637D4A35}" srcOrd="6" destOrd="0" presId="urn:microsoft.com/office/officeart/2008/layout/LinedList"/>
    <dgm:cxn modelId="{A2064D4A-77F0-484D-8D1B-1AD5D5A99B28}" type="presParOf" srcId="{1147CA1C-6345-4393-A256-DDEC1BE4A439}" destId="{46597E8D-223B-40C1-9B51-CCFC53711ACE}" srcOrd="7" destOrd="0" presId="urn:microsoft.com/office/officeart/2008/layout/LinedList"/>
    <dgm:cxn modelId="{BE7EB083-5FCF-48E3-8971-E99F2CF616A2}" type="presParOf" srcId="{46597E8D-223B-40C1-9B51-CCFC53711ACE}" destId="{AF3528A7-30A9-4CCB-98A4-FE94EB6949A4}" srcOrd="0" destOrd="0" presId="urn:microsoft.com/office/officeart/2008/layout/LinedList"/>
    <dgm:cxn modelId="{17AB3AC4-D927-4C96-9A03-FA44C41665D9}" type="presParOf" srcId="{46597E8D-223B-40C1-9B51-CCFC53711ACE}" destId="{77F33000-564E-4E22-BB7A-1822A4B1ACBB}" srcOrd="1" destOrd="0" presId="urn:microsoft.com/office/officeart/2008/layout/LinedList"/>
    <dgm:cxn modelId="{1F1334B3-5832-438B-9347-BE81D03E8490}" type="presParOf" srcId="{46597E8D-223B-40C1-9B51-CCFC53711ACE}" destId="{0A804642-304C-44B3-832E-F00EB01D87D4}" srcOrd="2" destOrd="0" presId="urn:microsoft.com/office/officeart/2008/layout/LinedList"/>
    <dgm:cxn modelId="{C671E2A9-8030-471A-BF82-CDB7C477B50C}" type="presParOf" srcId="{1147CA1C-6345-4393-A256-DDEC1BE4A439}" destId="{60F2F853-4AEE-4C41-90A1-B02359F480E7}" srcOrd="8" destOrd="0" presId="urn:microsoft.com/office/officeart/2008/layout/LinedList"/>
    <dgm:cxn modelId="{DD7ADCD3-819D-41EF-930C-06DBCC021D55}" type="presParOf" srcId="{1147CA1C-6345-4393-A256-DDEC1BE4A439}" destId="{8A57ECBA-2F27-466E-82D1-6DE26DCA27C7}" srcOrd="9" destOrd="0" presId="urn:microsoft.com/office/officeart/2008/layout/LinedList"/>
    <dgm:cxn modelId="{78196D62-980D-412D-A4D2-F4958D0192FC}" type="presParOf" srcId="{1147CA1C-6345-4393-A256-DDEC1BE4A439}" destId="{2C2C6E22-949A-428E-8B89-6EFB4CE5E90A}" srcOrd="10" destOrd="0" presId="urn:microsoft.com/office/officeart/2008/layout/LinedList"/>
    <dgm:cxn modelId="{53C25D37-03F4-4E86-A8C9-F283C1F563DB}" type="presParOf" srcId="{2C2C6E22-949A-428E-8B89-6EFB4CE5E90A}" destId="{FC65AC63-B2FD-4565-971B-32ABA7861464}" srcOrd="0" destOrd="0" presId="urn:microsoft.com/office/officeart/2008/layout/LinedList"/>
    <dgm:cxn modelId="{063D69A8-A5B2-447A-A143-470037B3FF0E}" type="presParOf" srcId="{2C2C6E22-949A-428E-8B89-6EFB4CE5E90A}" destId="{7286664A-88CA-4D08-B9E2-AA00B25E07CA}" srcOrd="1" destOrd="0" presId="urn:microsoft.com/office/officeart/2008/layout/LinedList"/>
    <dgm:cxn modelId="{43893762-DDF8-47AC-AB82-72F562EC57F5}" type="presParOf" srcId="{2C2C6E22-949A-428E-8B89-6EFB4CE5E90A}" destId="{C78D6F83-6802-4515-9F29-857B03889996}" srcOrd="2" destOrd="0" presId="urn:microsoft.com/office/officeart/2008/layout/LinedList"/>
    <dgm:cxn modelId="{D5013E41-334B-4E49-B6C7-297704A990B9}" type="presParOf" srcId="{1147CA1C-6345-4393-A256-DDEC1BE4A439}" destId="{9F33AD9D-EA23-4F65-835E-B976B52F7AE1}" srcOrd="11" destOrd="0" presId="urn:microsoft.com/office/officeart/2008/layout/LinedList"/>
    <dgm:cxn modelId="{6CA0A68B-D5A2-4B75-B367-3C278A2984C4}" type="presParOf" srcId="{1147CA1C-6345-4393-A256-DDEC1BE4A439}" destId="{32330CBF-95B6-48F0-9E70-B94333F670C9}" srcOrd="12" destOrd="0" presId="urn:microsoft.com/office/officeart/2008/layout/LinedList"/>
    <dgm:cxn modelId="{672C09E4-90F4-4EE8-911D-87647AFC755A}" type="presParOf" srcId="{1147CA1C-6345-4393-A256-DDEC1BE4A439}" destId="{E1C6C81E-0036-4177-9726-CBBD59C2E51F}" srcOrd="13" destOrd="0" presId="urn:microsoft.com/office/officeart/2008/layout/LinedList"/>
    <dgm:cxn modelId="{CC3CD18D-20ED-46C2-80A2-E0F7322795D7}" type="presParOf" srcId="{E1C6C81E-0036-4177-9726-CBBD59C2E51F}" destId="{628A4DC5-C27D-447F-A26A-3F1A25FED0A4}" srcOrd="0" destOrd="0" presId="urn:microsoft.com/office/officeart/2008/layout/LinedList"/>
    <dgm:cxn modelId="{16B29B2F-1068-4B01-AC91-082360026269}" type="presParOf" srcId="{E1C6C81E-0036-4177-9726-CBBD59C2E51F}" destId="{8F40E48E-861F-46CC-8C4C-CA0989C09954}" srcOrd="1" destOrd="0" presId="urn:microsoft.com/office/officeart/2008/layout/LinedList"/>
    <dgm:cxn modelId="{E0044896-951B-4F49-80CC-F1E015CC1A24}" type="presParOf" srcId="{E1C6C81E-0036-4177-9726-CBBD59C2E51F}" destId="{31606D28-7AF9-4DA6-AA38-E0F991EB3FCC}" srcOrd="2" destOrd="0" presId="urn:microsoft.com/office/officeart/2008/layout/LinedList"/>
    <dgm:cxn modelId="{B4A697BD-1C5C-418B-8C49-617B26D55085}" type="presParOf" srcId="{1147CA1C-6345-4393-A256-DDEC1BE4A439}" destId="{6E1CEE56-A097-4E07-85B0-4E2F22740CE7}" srcOrd="14" destOrd="0" presId="urn:microsoft.com/office/officeart/2008/layout/LinedList"/>
    <dgm:cxn modelId="{E12F18F8-4428-464B-BD00-F3E608FF8718}" type="presParOf" srcId="{1147CA1C-6345-4393-A256-DDEC1BE4A439}" destId="{4A419596-62E9-4E42-8FFB-517EE60D3C4D}" srcOrd="15"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464A2-A1F7-4E3D-9360-BC66501AFBCE}">
      <dsp:nvSpPr>
        <dsp:cNvPr id="0" name=""/>
        <dsp:cNvSpPr/>
      </dsp:nvSpPr>
      <dsp:spPr>
        <a:xfrm>
          <a:off x="3496522" y="0"/>
          <a:ext cx="4053890" cy="4054006"/>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F3A49-AAF9-43A9-BA10-77096F481203}">
      <dsp:nvSpPr>
        <dsp:cNvPr id="0" name=""/>
        <dsp:cNvSpPr/>
      </dsp:nvSpPr>
      <dsp:spPr>
        <a:xfrm>
          <a:off x="4224954" y="1094541"/>
          <a:ext cx="2595563" cy="1600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i="0" u="none" strike="noStrike" kern="1200" baseline="0" dirty="0">
              <a:latin typeface="AdvTT3713a231"/>
            </a:rPr>
            <a:t>Are there any alternative sources to air quality observation data? </a:t>
          </a:r>
          <a:endParaRPr lang="en-GB" sz="2400" kern="1200" dirty="0"/>
        </a:p>
      </dsp:txBody>
      <dsp:txXfrm>
        <a:off x="4224954" y="1094541"/>
        <a:ext cx="2595563" cy="1600056"/>
      </dsp:txXfrm>
    </dsp:sp>
    <dsp:sp modelId="{BB8081C6-95A7-44A2-A689-975A3F0CF0C4}">
      <dsp:nvSpPr>
        <dsp:cNvPr id="0" name=""/>
        <dsp:cNvSpPr/>
      </dsp:nvSpPr>
      <dsp:spPr>
        <a:xfrm>
          <a:off x="2659703" y="2598456"/>
          <a:ext cx="3482600" cy="3484073"/>
        </a:xfrm>
        <a:prstGeom prst="blockArc">
          <a:avLst>
            <a:gd name="adj1" fmla="val 0"/>
            <a:gd name="adj2" fmla="val 18900000"/>
            <a:gd name="adj3" fmla="val 1274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34BEA-C74A-4687-A70E-F56BF601F6AD}">
      <dsp:nvSpPr>
        <dsp:cNvPr id="0" name=""/>
        <dsp:cNvSpPr/>
      </dsp:nvSpPr>
      <dsp:spPr>
        <a:xfrm>
          <a:off x="3172006" y="3671455"/>
          <a:ext cx="2439706" cy="139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b="0" i="0" u="none" strike="noStrike" kern="1200" baseline="0" dirty="0">
              <a:latin typeface="AdvTT3713a231"/>
            </a:rPr>
            <a:t>Are they reliable and representative in the Moroccan context?</a:t>
          </a:r>
          <a:endParaRPr lang="en-GB" sz="2300" kern="1200" dirty="0"/>
        </a:p>
      </dsp:txBody>
      <dsp:txXfrm>
        <a:off x="3172006" y="3671455"/>
        <a:ext cx="2439706" cy="1390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6D692-7EFE-4B54-AE04-C72E9030B961}">
      <dsp:nvSpPr>
        <dsp:cNvPr id="0" name=""/>
        <dsp:cNvSpPr/>
      </dsp:nvSpPr>
      <dsp:spPr>
        <a:xfrm>
          <a:off x="3472" y="141842"/>
          <a:ext cx="3386137" cy="460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Satellite Remote Sensing:</a:t>
          </a:r>
        </a:p>
      </dsp:txBody>
      <dsp:txXfrm>
        <a:off x="3472" y="141842"/>
        <a:ext cx="3386137" cy="460800"/>
      </dsp:txXfrm>
    </dsp:sp>
    <dsp:sp modelId="{64E40FFC-8701-41AD-8165-02EE438F8AD9}">
      <dsp:nvSpPr>
        <dsp:cNvPr id="0" name=""/>
        <dsp:cNvSpPr/>
      </dsp:nvSpPr>
      <dsp:spPr>
        <a:xfrm>
          <a:off x="3472" y="602642"/>
          <a:ext cx="3386137" cy="39610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MODIS</a:t>
          </a:r>
          <a:r>
            <a:rPr lang="en-GB" sz="1600" kern="1200" dirty="0"/>
            <a:t> (Moderate Resolution Imaging Spectroradiometer): Provides data on aerosol optical depth (AOD), which can be used to estimate particulate matter (PM) concentrations.
</a:t>
          </a:r>
          <a:r>
            <a:rPr lang="en-GB" sz="1600" b="1" kern="1200" dirty="0"/>
            <a:t>OMI</a:t>
          </a:r>
          <a:r>
            <a:rPr lang="en-GB" sz="1600" kern="1200" dirty="0"/>
            <a:t> (Ozone Monitoring Instrument): Measures atmospheric ozone and other pollutants like NO2, SO2, and aerosols.
</a:t>
          </a:r>
          <a:r>
            <a:rPr lang="en-GB" sz="1600" b="1" kern="1200" dirty="0"/>
            <a:t>TROPOMI</a:t>
          </a:r>
          <a:r>
            <a:rPr lang="en-GB" sz="1600" kern="1200" dirty="0"/>
            <a:t> (Tropospheric Monitoring Instrument): Offers high-resolution measurements of pollutants like NO2, CO, and CH4.</a:t>
          </a:r>
        </a:p>
      </dsp:txBody>
      <dsp:txXfrm>
        <a:off x="3472" y="602642"/>
        <a:ext cx="3386137" cy="3961035"/>
      </dsp:txXfrm>
    </dsp:sp>
    <dsp:sp modelId="{99FE6485-DBD5-4649-8404-DFE91E6B0181}">
      <dsp:nvSpPr>
        <dsp:cNvPr id="0" name=""/>
        <dsp:cNvSpPr/>
      </dsp:nvSpPr>
      <dsp:spPr>
        <a:xfrm>
          <a:off x="3863669" y="141842"/>
          <a:ext cx="3386137" cy="460800"/>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Model-Based Systems:</a:t>
          </a:r>
          <a:endParaRPr lang="en-GB" sz="1600" kern="1200" dirty="0"/>
        </a:p>
      </dsp:txBody>
      <dsp:txXfrm>
        <a:off x="3863669" y="141842"/>
        <a:ext cx="3386137" cy="460800"/>
      </dsp:txXfrm>
    </dsp:sp>
    <dsp:sp modelId="{CBCF69E4-204E-4B11-BE5F-347F8F4E8473}">
      <dsp:nvSpPr>
        <dsp:cNvPr id="0" name=""/>
        <dsp:cNvSpPr/>
      </dsp:nvSpPr>
      <dsp:spPr>
        <a:xfrm>
          <a:off x="3863669" y="602642"/>
          <a:ext cx="3386137" cy="3961035"/>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GB" sz="1600" b="1" kern="1200" dirty="0"/>
            <a:t>CHIMERE, MOCAGE, WRF-Chem </a:t>
          </a:r>
          <a:r>
            <a:rPr lang="en-GB" sz="1600" kern="1200" dirty="0"/>
            <a:t>(Weather Research and Forecasting Model with Chemistry): A regional model that includes chemical processes and is used for air quality forecasting.</a:t>
          </a:r>
        </a:p>
        <a:p>
          <a:pPr marL="171450" lvl="1" indent="-171450" algn="l" defTabSz="711200">
            <a:lnSpc>
              <a:spcPct val="90000"/>
            </a:lnSpc>
            <a:spcBef>
              <a:spcPct val="0"/>
            </a:spcBef>
            <a:spcAft>
              <a:spcPct val="15000"/>
            </a:spcAft>
            <a:buFont typeface="Arial" panose="020B0604020202020204" pitchFamily="34" charset="0"/>
            <a:buChar char="•"/>
          </a:pPr>
          <a:endParaRPr lang="en-GB" sz="1600" kern="1200" dirty="0"/>
        </a:p>
        <a:p>
          <a:pPr marL="171450" lvl="1" indent="-171450" algn="l" defTabSz="711200">
            <a:lnSpc>
              <a:spcPct val="90000"/>
            </a:lnSpc>
            <a:spcBef>
              <a:spcPct val="0"/>
            </a:spcBef>
            <a:spcAft>
              <a:spcPct val="15000"/>
            </a:spcAft>
            <a:buFont typeface="Arial" panose="020B0604020202020204" pitchFamily="34" charset="0"/>
            <a:buChar char="•"/>
          </a:pPr>
          <a:endParaRPr lang="en-GB" sz="1600" kern="1200" dirty="0"/>
        </a:p>
        <a:p>
          <a:pPr marL="171450" lvl="1" indent="-171450" algn="l" defTabSz="711200">
            <a:lnSpc>
              <a:spcPct val="90000"/>
            </a:lnSpc>
            <a:spcBef>
              <a:spcPct val="0"/>
            </a:spcBef>
            <a:spcAft>
              <a:spcPct val="15000"/>
            </a:spcAft>
            <a:buChar char="•"/>
          </a:pPr>
          <a:r>
            <a:rPr lang="en-GB" sz="1600" b="1" kern="1200" dirty="0"/>
            <a:t>CAMS</a:t>
          </a:r>
          <a:r>
            <a:rPr lang="en-GB" sz="1600" kern="1200" dirty="0"/>
            <a:t> (Copernicus Atmosphere Monitoring Service): Provides near-real-time air quality data and forecasts using a combination of satellite observations, ground-based data, and atmospheric models.</a:t>
          </a:r>
        </a:p>
        <a:p>
          <a:pPr marL="171450" lvl="1" indent="-171450" algn="l" defTabSz="711200">
            <a:lnSpc>
              <a:spcPct val="90000"/>
            </a:lnSpc>
            <a:spcBef>
              <a:spcPct val="0"/>
            </a:spcBef>
            <a:spcAft>
              <a:spcPct val="15000"/>
            </a:spcAft>
            <a:buChar char="•"/>
          </a:pPr>
          <a:r>
            <a:rPr lang="en-GB" sz="1600" b="1" kern="1200" dirty="0"/>
            <a:t>NASA Earth Science Data Program</a:t>
          </a:r>
          <a:r>
            <a:rPr lang="en-GB" sz="1600" kern="1200" dirty="0"/>
            <a:t>: Giovanni Web interface.</a:t>
          </a:r>
        </a:p>
      </dsp:txBody>
      <dsp:txXfrm>
        <a:off x="3863669" y="602642"/>
        <a:ext cx="3386137" cy="3961035"/>
      </dsp:txXfrm>
    </dsp:sp>
    <dsp:sp modelId="{F1A52108-FA3E-4FDA-9CCF-E4E7A6A55A61}">
      <dsp:nvSpPr>
        <dsp:cNvPr id="0" name=""/>
        <dsp:cNvSpPr/>
      </dsp:nvSpPr>
      <dsp:spPr>
        <a:xfrm>
          <a:off x="7723866" y="141842"/>
          <a:ext cx="3386137" cy="46080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t>Reanalysis Datasets:</a:t>
          </a:r>
        </a:p>
      </dsp:txBody>
      <dsp:txXfrm>
        <a:off x="7723866" y="141842"/>
        <a:ext cx="3386137" cy="460800"/>
      </dsp:txXfrm>
    </dsp:sp>
    <dsp:sp modelId="{443BBBCA-F1C2-4D83-AB48-1D1C251E077A}">
      <dsp:nvSpPr>
        <dsp:cNvPr id="0" name=""/>
        <dsp:cNvSpPr/>
      </dsp:nvSpPr>
      <dsp:spPr>
        <a:xfrm>
          <a:off x="7723866" y="602642"/>
          <a:ext cx="3386137" cy="3961035"/>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MERRA-2</a:t>
          </a:r>
          <a:r>
            <a:rPr lang="en-GB" sz="1600" kern="1200" dirty="0"/>
            <a:t> (Modern-Era Retrospective analysis for Research and Applications, Version 2): re-</a:t>
          </a:r>
          <a:r>
            <a:rPr lang="en-GB" sz="1600" kern="1200" dirty="0" err="1"/>
            <a:t>analyzed</a:t>
          </a:r>
          <a:r>
            <a:rPr lang="en-GB" sz="1600" kern="1200" dirty="0"/>
            <a:t> data that include surface PM2.5 concentrations, useful for long-term studies and trend analysis.
</a:t>
          </a:r>
          <a:r>
            <a:rPr lang="en-GB" sz="1600" b="1" kern="1200" dirty="0"/>
            <a:t>ERA-Interim</a:t>
          </a:r>
          <a:r>
            <a:rPr lang="en-GB" sz="1600" kern="1200" dirty="0"/>
            <a:t>/</a:t>
          </a:r>
          <a:r>
            <a:rPr lang="en-GB" sz="1600" b="1" kern="1200" dirty="0"/>
            <a:t>ERA5</a:t>
          </a:r>
          <a:r>
            <a:rPr lang="en-GB" sz="1600" kern="1200" dirty="0"/>
            <a:t>: Reanalysis datasets from the European Centre for Medium-Range Weather Forecasts (ECMWF) that include atmospheric composition and pollutants.</a:t>
          </a:r>
        </a:p>
      </dsp:txBody>
      <dsp:txXfrm>
        <a:off x="7723866" y="602642"/>
        <a:ext cx="3386137" cy="3961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D56F8-9FDB-4CA1-BB9D-23B747827584}">
      <dsp:nvSpPr>
        <dsp:cNvPr id="0" name=""/>
        <dsp:cNvSpPr/>
      </dsp:nvSpPr>
      <dsp:spPr>
        <a:xfrm>
          <a:off x="0" y="382236"/>
          <a:ext cx="3384062" cy="509648"/>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E5536-AC15-4FB0-A940-7934128F46AD}">
      <dsp:nvSpPr>
        <dsp:cNvPr id="0" name=""/>
        <dsp:cNvSpPr/>
      </dsp:nvSpPr>
      <dsp:spPr>
        <a:xfrm>
          <a:off x="37" y="0"/>
          <a:ext cx="1485649" cy="50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GB" sz="1500" b="1" kern="1200" dirty="0"/>
            <a:t>Accessibility</a:t>
          </a:r>
          <a:endParaRPr lang="fr-FR" sz="1500" kern="1200" dirty="0"/>
        </a:p>
      </dsp:txBody>
      <dsp:txXfrm>
        <a:off x="37" y="0"/>
        <a:ext cx="1485649" cy="509648"/>
      </dsp:txXfrm>
    </dsp:sp>
    <dsp:sp modelId="{176C4A37-4195-475C-8BFA-A5D50D263CCE}">
      <dsp:nvSpPr>
        <dsp:cNvPr id="0" name=""/>
        <dsp:cNvSpPr/>
      </dsp:nvSpPr>
      <dsp:spPr>
        <a:xfrm>
          <a:off x="679155" y="573354"/>
          <a:ext cx="127412" cy="12741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B166F-AEB1-4074-B7EF-B694F4BD1F83}">
      <dsp:nvSpPr>
        <dsp:cNvPr id="0" name=""/>
        <dsp:cNvSpPr/>
      </dsp:nvSpPr>
      <dsp:spPr>
        <a:xfrm>
          <a:off x="1559969" y="764473"/>
          <a:ext cx="1485649" cy="509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GB" sz="1500" b="1" kern="1200" dirty="0"/>
            <a:t>High Resolution</a:t>
          </a:r>
          <a:endParaRPr lang="fr-FR" sz="1500" kern="1200" dirty="0"/>
        </a:p>
      </dsp:txBody>
      <dsp:txXfrm>
        <a:off x="1559969" y="764473"/>
        <a:ext cx="1485649" cy="509648"/>
      </dsp:txXfrm>
    </dsp:sp>
    <dsp:sp modelId="{8C54C850-B75F-4ED0-9E47-ACDBC4D10E9F}">
      <dsp:nvSpPr>
        <dsp:cNvPr id="0" name=""/>
        <dsp:cNvSpPr/>
      </dsp:nvSpPr>
      <dsp:spPr>
        <a:xfrm>
          <a:off x="2239087" y="573354"/>
          <a:ext cx="127412" cy="127412"/>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41507-BAF5-465E-B8CE-6340C942E2E0}">
      <dsp:nvSpPr>
        <dsp:cNvPr id="0" name=""/>
        <dsp:cNvSpPr/>
      </dsp:nvSpPr>
      <dsp:spPr>
        <a:xfrm>
          <a:off x="0" y="0"/>
          <a:ext cx="8908780" cy="5332308"/>
        </a:xfrm>
        <a:prstGeom prst="roundRect">
          <a:avLst>
            <a:gd name="adj" fmla="val 8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4138463" numCol="1" spcCol="1270" anchor="t" anchorCtr="0">
          <a:noAutofit/>
        </a:bodyPr>
        <a:lstStyle/>
        <a:p>
          <a:pPr marL="0" lvl="0" indent="0" algn="just" defTabSz="889000">
            <a:lnSpc>
              <a:spcPct val="90000"/>
            </a:lnSpc>
            <a:spcBef>
              <a:spcPct val="0"/>
            </a:spcBef>
            <a:spcAft>
              <a:spcPct val="35000"/>
            </a:spcAft>
            <a:buNone/>
          </a:pPr>
          <a:r>
            <a:rPr lang="en-GB" sz="2000" b="1" kern="1200" dirty="0"/>
            <a:t>Air quality modelling in the city of Marrakech, Morocco using a local anthropogenic emission inventory</a:t>
          </a:r>
          <a:endParaRPr lang="en-GB" sz="2000" kern="1200" dirty="0"/>
        </a:p>
      </dsp:txBody>
      <dsp:txXfrm>
        <a:off x="132751" y="132751"/>
        <a:ext cx="8643278" cy="5066806"/>
      </dsp:txXfrm>
    </dsp:sp>
    <dsp:sp modelId="{4C7185DF-7B15-443C-B24D-C8317CC7F32D}">
      <dsp:nvSpPr>
        <dsp:cNvPr id="0" name=""/>
        <dsp:cNvSpPr/>
      </dsp:nvSpPr>
      <dsp:spPr>
        <a:xfrm>
          <a:off x="58332" y="1333077"/>
          <a:ext cx="1665091" cy="1831679"/>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1- Compare simulated </a:t>
          </a:r>
          <a:r>
            <a:rPr lang="en-GB" sz="1300" b="1" kern="1200" dirty="0">
              <a:solidFill>
                <a:srgbClr val="FF0000"/>
              </a:solidFill>
            </a:rPr>
            <a:t>PM10, NO2 and O3 </a:t>
          </a:r>
          <a:r>
            <a:rPr lang="en-GB" sz="1300" b="1" kern="1200" dirty="0"/>
            <a:t>concentrations against in-situ measurements (AERONET)</a:t>
          </a:r>
          <a:endParaRPr lang="en-GB" sz="1300" kern="1200" dirty="0"/>
        </a:p>
      </dsp:txBody>
      <dsp:txXfrm>
        <a:off x="109539" y="1384284"/>
        <a:ext cx="1562677" cy="1729265"/>
      </dsp:txXfrm>
    </dsp:sp>
    <dsp:sp modelId="{B6B3AC23-881C-478F-B074-A6D6F649D90F}">
      <dsp:nvSpPr>
        <dsp:cNvPr id="0" name=""/>
        <dsp:cNvSpPr/>
      </dsp:nvSpPr>
      <dsp:spPr>
        <a:xfrm>
          <a:off x="49492" y="3230332"/>
          <a:ext cx="1682770" cy="1831679"/>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2- Quantify the added value of the local inventory compared to the state-of-the-art global anthropogenic emission inventory (</a:t>
          </a:r>
          <a:r>
            <a:rPr lang="en-GB" sz="1300" b="1" kern="1200" dirty="0">
              <a:solidFill>
                <a:srgbClr val="FF0000"/>
              </a:solidFill>
            </a:rPr>
            <a:t>CAMS-GLOB_ANT</a:t>
          </a:r>
          <a:r>
            <a:rPr lang="en-GB" sz="1300" b="1" kern="1200" dirty="0"/>
            <a:t>)</a:t>
          </a:r>
          <a:endParaRPr lang="en-GB" sz="1300" kern="1200" dirty="0"/>
        </a:p>
      </dsp:txBody>
      <dsp:txXfrm>
        <a:off x="101243" y="3282083"/>
        <a:ext cx="1579268" cy="1728177"/>
      </dsp:txXfrm>
    </dsp:sp>
    <dsp:sp modelId="{6C469CB6-3725-43C8-950F-1E90F41C9490}">
      <dsp:nvSpPr>
        <dsp:cNvPr id="0" name=""/>
        <dsp:cNvSpPr/>
      </dsp:nvSpPr>
      <dsp:spPr>
        <a:xfrm>
          <a:off x="1781756" y="857243"/>
          <a:ext cx="6904304" cy="4190308"/>
        </a:xfrm>
        <a:prstGeom prst="roundRect">
          <a:avLst>
            <a:gd name="adj" fmla="val 105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2370211" numCol="1" spcCol="1270" anchor="t" anchorCtr="0">
          <a:noAutofit/>
        </a:bodyPr>
        <a:lstStyle/>
        <a:p>
          <a:pPr marL="0" lvl="0" indent="0" algn="just" defTabSz="889000">
            <a:lnSpc>
              <a:spcPct val="100000"/>
            </a:lnSpc>
            <a:spcBef>
              <a:spcPct val="0"/>
            </a:spcBef>
            <a:spcAft>
              <a:spcPts val="0"/>
            </a:spcAft>
            <a:buNone/>
          </a:pPr>
          <a:r>
            <a:rPr lang="en-GB" sz="2000" kern="1200" noProof="0" dirty="0"/>
            <a:t>LOCAL/ON: Detailed local inventory with aerosol radiative feedback mechanisms and high vertical resolution ;</a:t>
          </a:r>
        </a:p>
        <a:p>
          <a:pPr marL="0" lvl="0" indent="0" algn="just" defTabSz="889000">
            <a:lnSpc>
              <a:spcPct val="100000"/>
            </a:lnSpc>
            <a:spcBef>
              <a:spcPct val="0"/>
            </a:spcBef>
            <a:spcAft>
              <a:spcPts val="0"/>
            </a:spcAft>
            <a:buNone/>
          </a:pPr>
          <a:r>
            <a:rPr lang="en-GB" sz="2000" kern="1200" dirty="0"/>
            <a:t>CAMS/ON: Global inventory ;</a:t>
          </a:r>
        </a:p>
        <a:p>
          <a:pPr marL="0" lvl="0" indent="0" algn="just" defTabSz="889000">
            <a:lnSpc>
              <a:spcPct val="100000"/>
            </a:lnSpc>
            <a:spcBef>
              <a:spcPct val="0"/>
            </a:spcBef>
            <a:spcAft>
              <a:spcPts val="0"/>
            </a:spcAft>
            <a:buNone/>
          </a:pPr>
          <a:r>
            <a:rPr lang="en-GB" sz="2000" kern="1200" dirty="0"/>
            <a:t>LOCAL/OFF: Local inventory without feedback.</a:t>
          </a:r>
        </a:p>
      </dsp:txBody>
      <dsp:txXfrm>
        <a:off x="1910622" y="986109"/>
        <a:ext cx="6646572" cy="3932576"/>
      </dsp:txXfrm>
    </dsp:sp>
    <dsp:sp modelId="{515EEEB2-0317-4AD8-96D3-32A41A83E4C5}">
      <dsp:nvSpPr>
        <dsp:cNvPr id="0" name=""/>
        <dsp:cNvSpPr/>
      </dsp:nvSpPr>
      <dsp:spPr>
        <a:xfrm>
          <a:off x="1865028" y="2386015"/>
          <a:ext cx="6737759" cy="2693199"/>
        </a:xfrm>
        <a:prstGeom prst="roundRect">
          <a:avLst>
            <a:gd name="adj" fmla="val 105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1203917" numCol="1" spcCol="1270" anchor="t" anchorCtr="0">
          <a:noAutofit/>
        </a:bodyPr>
        <a:lstStyle/>
        <a:p>
          <a:pPr marL="0" lvl="0" indent="0" algn="l" defTabSz="889000">
            <a:lnSpc>
              <a:spcPct val="90000"/>
            </a:lnSpc>
            <a:spcBef>
              <a:spcPct val="0"/>
            </a:spcBef>
            <a:spcAft>
              <a:spcPct val="35000"/>
            </a:spcAft>
            <a:buNone/>
          </a:pPr>
          <a:r>
            <a:rPr lang="en-GB" sz="2000" b="0" i="0" kern="1200" dirty="0">
              <a:solidFill>
                <a:srgbClr val="FF0000"/>
              </a:solidFill>
            </a:rPr>
            <a:t>Local anthropogenic emission inventory </a:t>
          </a:r>
          <a:r>
            <a:rPr lang="en-GB" sz="2000" b="0" i="0" kern="1200" dirty="0"/>
            <a:t>provided by the Moroccan Ministry of Environment (MEMSD) for the city of Marrakech. </a:t>
          </a:r>
          <a:endParaRPr lang="en-GB" sz="2000" kern="1200" dirty="0"/>
        </a:p>
      </dsp:txBody>
      <dsp:txXfrm>
        <a:off x="1947853" y="2468840"/>
        <a:ext cx="6572109" cy="2527549"/>
      </dsp:txXfrm>
    </dsp:sp>
    <dsp:sp modelId="{A783B3AA-6138-4F31-BC8B-B71E4872999C}">
      <dsp:nvSpPr>
        <dsp:cNvPr id="0" name=""/>
        <dsp:cNvSpPr/>
      </dsp:nvSpPr>
      <dsp:spPr>
        <a:xfrm>
          <a:off x="2165947" y="3439726"/>
          <a:ext cx="3083880" cy="1332300"/>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dirty="0"/>
            <a:t>The inventory contains annual fluxes for the reference year 2013 of seven air pollutants for ten SNAP anthropogenic emission sectors</a:t>
          </a:r>
          <a:r>
            <a:rPr lang="en-GB" sz="1400" kern="1200" dirty="0"/>
            <a:t>: NOx, SO2, NMVOC, NH3, CO, PM10, PM2.5 and the greenhouse gas CH4</a:t>
          </a:r>
        </a:p>
      </dsp:txBody>
      <dsp:txXfrm>
        <a:off x="2206920" y="3480699"/>
        <a:ext cx="3001934" cy="1250354"/>
      </dsp:txXfrm>
    </dsp:sp>
    <dsp:sp modelId="{89A495AB-C469-49B6-B20F-2F8D6222E46B}">
      <dsp:nvSpPr>
        <dsp:cNvPr id="0" name=""/>
        <dsp:cNvSpPr/>
      </dsp:nvSpPr>
      <dsp:spPr>
        <a:xfrm>
          <a:off x="5310444" y="3396866"/>
          <a:ext cx="2990276" cy="1418021"/>
        </a:xfrm>
        <a:prstGeom prst="roundRect">
          <a:avLst>
            <a:gd name="adj" fmla="val 10500"/>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Spatial and temporal downscaling of the anthropogenic emission inventory to a 2km x 2km grid of the </a:t>
          </a:r>
          <a:r>
            <a:rPr lang="en-GB" sz="1400" kern="1200" dirty="0">
              <a:solidFill>
                <a:srgbClr val="FF0000"/>
              </a:solidFill>
            </a:rPr>
            <a:t>CHIMERE</a:t>
          </a:r>
          <a:r>
            <a:rPr lang="en-GB" sz="1400" kern="1200" dirty="0"/>
            <a:t> simulation using local traffic, population density, industrial locations, etc.</a:t>
          </a:r>
        </a:p>
      </dsp:txBody>
      <dsp:txXfrm>
        <a:off x="5354053" y="3440475"/>
        <a:ext cx="2903058" cy="1330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2C8FA-C953-4F03-8AF9-7830FC589155}">
      <dsp:nvSpPr>
        <dsp:cNvPr id="0" name=""/>
        <dsp:cNvSpPr/>
      </dsp:nvSpPr>
      <dsp:spPr>
        <a:xfrm>
          <a:off x="0" y="0"/>
          <a:ext cx="1077615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54AC42-C6C2-41CD-84FA-D3DF0F379EF0}">
      <dsp:nvSpPr>
        <dsp:cNvPr id="0" name=""/>
        <dsp:cNvSpPr/>
      </dsp:nvSpPr>
      <dsp:spPr>
        <a:xfrm>
          <a:off x="0" y="0"/>
          <a:ext cx="10776156" cy="127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GB" sz="1800" kern="1200" dirty="0"/>
            <a:t>Post-processing methods for forecast CAMS data involve refining predictions using techniques based on historical patterns (</a:t>
          </a:r>
          <a:r>
            <a:rPr lang="en-GB" sz="1800" kern="1200" dirty="0" err="1"/>
            <a:t>analog</a:t>
          </a:r>
          <a:r>
            <a:rPr lang="en-GB" sz="1800" kern="1200" dirty="0"/>
            <a:t>-based), AI technologies (AI-based), and statistical methods (SL-based).</a:t>
          </a:r>
        </a:p>
      </dsp:txBody>
      <dsp:txXfrm>
        <a:off x="0" y="0"/>
        <a:ext cx="10776156" cy="1278000"/>
      </dsp:txXfrm>
    </dsp:sp>
    <dsp:sp modelId="{E447BB33-E9C4-41CF-9FDD-E7D4E43CB482}">
      <dsp:nvSpPr>
        <dsp:cNvPr id="0" name=""/>
        <dsp:cNvSpPr/>
      </dsp:nvSpPr>
      <dsp:spPr>
        <a:xfrm>
          <a:off x="0" y="1278000"/>
          <a:ext cx="10776156" cy="0"/>
        </a:xfrm>
        <a:prstGeom prst="line">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29CB00-B51B-42EB-8D03-4E422A4ACD56}">
      <dsp:nvSpPr>
        <dsp:cNvPr id="0" name=""/>
        <dsp:cNvSpPr/>
      </dsp:nvSpPr>
      <dsp:spPr>
        <a:xfrm>
          <a:off x="0" y="1278000"/>
          <a:ext cx="10776156" cy="127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GB" sz="1800" kern="1200" dirty="0"/>
            <a:t>Post-processing of datasets produced by CAMS to provide near-real-time forecasts data and analyses of air pollution and its effect at the global to regional and local scales.</a:t>
          </a:r>
        </a:p>
      </dsp:txBody>
      <dsp:txXfrm>
        <a:off x="0" y="1278000"/>
        <a:ext cx="10776156" cy="1278000"/>
      </dsp:txXfrm>
    </dsp:sp>
    <dsp:sp modelId="{C55D24E3-1BEC-40F3-85EF-06C0817A0B4F}">
      <dsp:nvSpPr>
        <dsp:cNvPr id="0" name=""/>
        <dsp:cNvSpPr/>
      </dsp:nvSpPr>
      <dsp:spPr>
        <a:xfrm>
          <a:off x="0" y="2556000"/>
          <a:ext cx="10776156" cy="0"/>
        </a:xfrm>
        <a:prstGeom prst="line">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2E258-8AE5-4507-9270-256A9D740EFE}">
      <dsp:nvSpPr>
        <dsp:cNvPr id="0" name=""/>
        <dsp:cNvSpPr/>
      </dsp:nvSpPr>
      <dsp:spPr>
        <a:xfrm>
          <a:off x="0" y="2556000"/>
          <a:ext cx="10776156" cy="127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GB" sz="1800" kern="1200" dirty="0"/>
            <a:t>New CAMS European air quality forecasts optimised at observation sites using a statistical post-processing method called Model Output Statistics (MOS). The MOS method uses machine learning with predictive variables including background air quality observation datasets, ECMWF meteorological forecasts, and the "raw" CAMS European air quality ensemble median forecast.</a:t>
          </a:r>
        </a:p>
      </dsp:txBody>
      <dsp:txXfrm>
        <a:off x="0" y="2556000"/>
        <a:ext cx="10776156" cy="1278000"/>
      </dsp:txXfrm>
    </dsp:sp>
    <dsp:sp modelId="{02FA7D69-5CE5-4763-9F02-03B6BB464BB5}">
      <dsp:nvSpPr>
        <dsp:cNvPr id="0" name=""/>
        <dsp:cNvSpPr/>
      </dsp:nvSpPr>
      <dsp:spPr>
        <a:xfrm>
          <a:off x="0" y="3834000"/>
          <a:ext cx="10776156"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2CE96E-6A17-4855-8A8A-3CB2BF2F6AEF}">
      <dsp:nvSpPr>
        <dsp:cNvPr id="0" name=""/>
        <dsp:cNvSpPr/>
      </dsp:nvSpPr>
      <dsp:spPr>
        <a:xfrm>
          <a:off x="0" y="3834000"/>
          <a:ext cx="10776156" cy="127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just" defTabSz="800100">
            <a:lnSpc>
              <a:spcPct val="90000"/>
            </a:lnSpc>
            <a:spcBef>
              <a:spcPct val="0"/>
            </a:spcBef>
            <a:spcAft>
              <a:spcPct val="35000"/>
            </a:spcAft>
            <a:buNone/>
          </a:pPr>
          <a:r>
            <a:rPr lang="en-GB" sz="1800" kern="1200" dirty="0"/>
            <a:t>The CAMS-MOS product proposes new and complementary type of information available at sites where in-situ measurements are routinely made. This new CAMS product is based on an innovative machine learning post-processing algorithm, that combines the forecasts from the CAMS regional ensemble with air quality observations and meteorological forecasts.</a:t>
          </a:r>
          <a:endParaRPr lang="en-GB" sz="1800" b="0" i="0" kern="1200" dirty="0">
            <a:effectLst/>
          </a:endParaRPr>
        </a:p>
      </dsp:txBody>
      <dsp:txXfrm>
        <a:off x="0" y="3834000"/>
        <a:ext cx="10776156" cy="1278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17238-642C-410B-8DA1-EA933FDD15FB}">
      <dsp:nvSpPr>
        <dsp:cNvPr id="0" name=""/>
        <dsp:cNvSpPr/>
      </dsp:nvSpPr>
      <dsp:spPr>
        <a:xfrm>
          <a:off x="0" y="489"/>
          <a:ext cx="617332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97AFD-03E3-4F3E-9F0F-0DBE90FC5483}">
      <dsp:nvSpPr>
        <dsp:cNvPr id="0" name=""/>
        <dsp:cNvSpPr/>
      </dsp:nvSpPr>
      <dsp:spPr>
        <a:xfrm>
          <a:off x="0" y="489"/>
          <a:ext cx="1234664" cy="80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Objective:</a:t>
          </a:r>
          <a:endParaRPr lang="fr-FR" sz="1600" kern="1200" dirty="0"/>
        </a:p>
      </dsp:txBody>
      <dsp:txXfrm>
        <a:off x="0" y="489"/>
        <a:ext cx="1234664" cy="802398"/>
      </dsp:txXfrm>
    </dsp:sp>
    <dsp:sp modelId="{833DA5FC-AAE6-4EC6-8B12-040A31F77DE0}">
      <dsp:nvSpPr>
        <dsp:cNvPr id="0" name=""/>
        <dsp:cNvSpPr/>
      </dsp:nvSpPr>
      <dsp:spPr>
        <a:xfrm>
          <a:off x="1327264" y="36926"/>
          <a:ext cx="4846058" cy="7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To improve PM10 forecast accuracy over Morocco using the SL-based methods (Analog Ensemble (</a:t>
          </a:r>
          <a:r>
            <a:rPr lang="en-GB" sz="1400" kern="1200" dirty="0" err="1"/>
            <a:t>AnEn</a:t>
          </a:r>
          <a:r>
            <a:rPr lang="en-GB" sz="1400" kern="1200" dirty="0"/>
            <a:t>) and Bias Correction (</a:t>
          </a:r>
          <a:r>
            <a:rPr lang="en-GB" sz="1400" kern="1200" dirty="0" err="1"/>
            <a:t>AnEnBc</a:t>
          </a:r>
          <a:r>
            <a:rPr lang="en-GB" sz="1400" kern="1200" dirty="0"/>
            <a:t>)).</a:t>
          </a:r>
          <a:endParaRPr lang="fr-FR" sz="1400" kern="1200" dirty="0"/>
        </a:p>
      </dsp:txBody>
      <dsp:txXfrm>
        <a:off x="1327264" y="36926"/>
        <a:ext cx="4846058" cy="728740"/>
      </dsp:txXfrm>
    </dsp:sp>
    <dsp:sp modelId="{31E2A4EF-6C5A-4834-B8A0-5B000BF6D443}">
      <dsp:nvSpPr>
        <dsp:cNvPr id="0" name=""/>
        <dsp:cNvSpPr/>
      </dsp:nvSpPr>
      <dsp:spPr>
        <a:xfrm>
          <a:off x="1234664" y="765667"/>
          <a:ext cx="4938658"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C15104-05E7-47ED-A0B1-D79F69BF85BB}">
      <dsp:nvSpPr>
        <dsp:cNvPr id="0" name=""/>
        <dsp:cNvSpPr/>
      </dsp:nvSpPr>
      <dsp:spPr>
        <a:xfrm>
          <a:off x="0" y="802888"/>
          <a:ext cx="6173323" cy="0"/>
        </a:xfrm>
        <a:prstGeom prst="line">
          <a:avLst/>
        </a:prstGeom>
        <a:solidFill>
          <a:schemeClr val="accent4">
            <a:hueOff val="2598923"/>
            <a:satOff val="-11992"/>
            <a:lumOff val="441"/>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D3E73-8B06-4689-B449-80D29E6214E6}">
      <dsp:nvSpPr>
        <dsp:cNvPr id="0" name=""/>
        <dsp:cNvSpPr/>
      </dsp:nvSpPr>
      <dsp:spPr>
        <a:xfrm>
          <a:off x="0" y="802888"/>
          <a:ext cx="1234664" cy="80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Data Source:</a:t>
          </a:r>
        </a:p>
      </dsp:txBody>
      <dsp:txXfrm>
        <a:off x="0" y="802888"/>
        <a:ext cx="1234664" cy="802398"/>
      </dsp:txXfrm>
    </dsp:sp>
    <dsp:sp modelId="{B3CE6C91-7BC4-40EA-8F41-6F9175834934}">
      <dsp:nvSpPr>
        <dsp:cNvPr id="0" name=""/>
        <dsp:cNvSpPr/>
      </dsp:nvSpPr>
      <dsp:spPr>
        <a:xfrm>
          <a:off x="1327264" y="839325"/>
          <a:ext cx="4846058" cy="7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Copernicus </a:t>
          </a:r>
          <a:r>
            <a:rPr lang="en-GB" sz="1400" kern="1200" dirty="0"/>
            <a:t>Atmosphere Monitoring Service (CAMS) predictions and </a:t>
          </a:r>
          <a:r>
            <a:rPr lang="en-GB" sz="1400" kern="1200" dirty="0" err="1"/>
            <a:t>reanalyzed</a:t>
          </a:r>
          <a:r>
            <a:rPr lang="en-GB" sz="1400" kern="1200" dirty="0"/>
            <a:t> data.</a:t>
          </a:r>
        </a:p>
      </dsp:txBody>
      <dsp:txXfrm>
        <a:off x="1327264" y="839325"/>
        <a:ext cx="4846058" cy="728740"/>
      </dsp:txXfrm>
    </dsp:sp>
    <dsp:sp modelId="{EC878027-EF69-4FA6-8980-7CA0F7F23A21}">
      <dsp:nvSpPr>
        <dsp:cNvPr id="0" name=""/>
        <dsp:cNvSpPr/>
      </dsp:nvSpPr>
      <dsp:spPr>
        <a:xfrm>
          <a:off x="1234664" y="1568066"/>
          <a:ext cx="4938658"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C8AE55-473C-4994-995C-0EF6CABEFD60}">
      <dsp:nvSpPr>
        <dsp:cNvPr id="0" name=""/>
        <dsp:cNvSpPr/>
      </dsp:nvSpPr>
      <dsp:spPr>
        <a:xfrm>
          <a:off x="0" y="1605286"/>
          <a:ext cx="6173323" cy="0"/>
        </a:xfrm>
        <a:prstGeom prst="line">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76C43-4FDD-482D-A68D-9A44D5BA9529}">
      <dsp:nvSpPr>
        <dsp:cNvPr id="0" name=""/>
        <dsp:cNvSpPr/>
      </dsp:nvSpPr>
      <dsp:spPr>
        <a:xfrm>
          <a:off x="0" y="1605286"/>
          <a:ext cx="1234664" cy="80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Method:</a:t>
          </a:r>
        </a:p>
      </dsp:txBody>
      <dsp:txXfrm>
        <a:off x="0" y="1605286"/>
        <a:ext cx="1234664" cy="802398"/>
      </dsp:txXfrm>
    </dsp:sp>
    <dsp:sp modelId="{6B86C242-FDC5-4CCF-B09B-791C936C00CB}">
      <dsp:nvSpPr>
        <dsp:cNvPr id="0" name=""/>
        <dsp:cNvSpPr/>
      </dsp:nvSpPr>
      <dsp:spPr>
        <a:xfrm>
          <a:off x="1327264" y="1641723"/>
          <a:ext cx="4846058" cy="7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Post-processing </a:t>
          </a:r>
          <a:r>
            <a:rPr lang="en-GB" sz="1400" kern="1200" dirty="0"/>
            <a:t>CAMS predictions using </a:t>
          </a:r>
          <a:r>
            <a:rPr lang="en-GB" sz="1400" kern="1200" dirty="0" err="1"/>
            <a:t>AnEn</a:t>
          </a:r>
          <a:r>
            <a:rPr lang="en-GB" sz="1400" kern="1200" dirty="0"/>
            <a:t>.</a:t>
          </a:r>
        </a:p>
      </dsp:txBody>
      <dsp:txXfrm>
        <a:off x="1327264" y="1641723"/>
        <a:ext cx="4846058" cy="728740"/>
      </dsp:txXfrm>
    </dsp:sp>
    <dsp:sp modelId="{7853BD87-6B42-4C2D-8445-9DC78BCDB7FE}">
      <dsp:nvSpPr>
        <dsp:cNvPr id="0" name=""/>
        <dsp:cNvSpPr/>
      </dsp:nvSpPr>
      <dsp:spPr>
        <a:xfrm>
          <a:off x="1234664" y="2370464"/>
          <a:ext cx="4938658"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9C0605-37D1-4172-B040-93790CD554AD}">
      <dsp:nvSpPr>
        <dsp:cNvPr id="0" name=""/>
        <dsp:cNvSpPr/>
      </dsp:nvSpPr>
      <dsp:spPr>
        <a:xfrm>
          <a:off x="0" y="2407685"/>
          <a:ext cx="6173323" cy="0"/>
        </a:xfrm>
        <a:prstGeom prst="line">
          <a:avLst/>
        </a:prstGeom>
        <a:solidFill>
          <a:schemeClr val="accent4">
            <a:hueOff val="7796769"/>
            <a:satOff val="-35976"/>
            <a:lumOff val="1324"/>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1D67E9-1BB5-4705-8400-A628B84CA75D}">
      <dsp:nvSpPr>
        <dsp:cNvPr id="0" name=""/>
        <dsp:cNvSpPr/>
      </dsp:nvSpPr>
      <dsp:spPr>
        <a:xfrm>
          <a:off x="0" y="2407685"/>
          <a:ext cx="1234664" cy="80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Goal:</a:t>
          </a:r>
        </a:p>
      </dsp:txBody>
      <dsp:txXfrm>
        <a:off x="0" y="2407685"/>
        <a:ext cx="1234664" cy="802398"/>
      </dsp:txXfrm>
    </dsp:sp>
    <dsp:sp modelId="{837C8921-3230-4EC9-BE64-AB9AF553E33C}">
      <dsp:nvSpPr>
        <dsp:cNvPr id="0" name=""/>
        <dsp:cNvSpPr/>
      </dsp:nvSpPr>
      <dsp:spPr>
        <a:xfrm>
          <a:off x="1327264" y="2444122"/>
          <a:ext cx="4846058" cy="7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Reduce </a:t>
          </a:r>
          <a:r>
            <a:rPr lang="en-GB" sz="1400" kern="1200" dirty="0"/>
            <a:t>prediction errors and enhance reliability of PM10 forecasts, especially in dust-storm regions.</a:t>
          </a:r>
        </a:p>
      </dsp:txBody>
      <dsp:txXfrm>
        <a:off x="1327264" y="2444122"/>
        <a:ext cx="4846058" cy="728740"/>
      </dsp:txXfrm>
    </dsp:sp>
    <dsp:sp modelId="{FB3EF3FF-88A6-45AB-80CB-39FB88520C40}">
      <dsp:nvSpPr>
        <dsp:cNvPr id="0" name=""/>
        <dsp:cNvSpPr/>
      </dsp:nvSpPr>
      <dsp:spPr>
        <a:xfrm>
          <a:off x="1234664" y="3172863"/>
          <a:ext cx="4938658"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C09C7-2C5A-452F-82BB-22E18FB9BC67}">
      <dsp:nvSpPr>
        <dsp:cNvPr id="0" name=""/>
        <dsp:cNvSpPr/>
      </dsp:nvSpPr>
      <dsp:spPr>
        <a:xfrm>
          <a:off x="0" y="3210083"/>
          <a:ext cx="6173323"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A659BD-9756-43F4-88A7-AE0193FBFFC3}">
      <dsp:nvSpPr>
        <dsp:cNvPr id="0" name=""/>
        <dsp:cNvSpPr/>
      </dsp:nvSpPr>
      <dsp:spPr>
        <a:xfrm>
          <a:off x="0" y="3210083"/>
          <a:ext cx="1234664" cy="80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Comparison:</a:t>
          </a:r>
        </a:p>
      </dsp:txBody>
      <dsp:txXfrm>
        <a:off x="0" y="3210083"/>
        <a:ext cx="1234664" cy="802398"/>
      </dsp:txXfrm>
    </dsp:sp>
    <dsp:sp modelId="{F4196E59-64C8-4CE7-8E69-643DDE8FB549}">
      <dsp:nvSpPr>
        <dsp:cNvPr id="0" name=""/>
        <dsp:cNvSpPr/>
      </dsp:nvSpPr>
      <dsp:spPr>
        <a:xfrm>
          <a:off x="1327264" y="3246520"/>
          <a:ext cx="4846058" cy="7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Compare forecasted data with </a:t>
          </a:r>
          <a:r>
            <a:rPr lang="en-GB" sz="1400" kern="1200" dirty="0" err="1"/>
            <a:t>reanalyzed</a:t>
          </a:r>
          <a:r>
            <a:rPr lang="en-GB" sz="1400" kern="1200" dirty="0"/>
            <a:t> data to identify discrepancies and improve accuracy.</a:t>
          </a:r>
        </a:p>
      </dsp:txBody>
      <dsp:txXfrm>
        <a:off x="1327264" y="3246520"/>
        <a:ext cx="4846058" cy="728740"/>
      </dsp:txXfrm>
    </dsp:sp>
    <dsp:sp modelId="{A80D07D0-0FC3-4E5B-9AAA-E4F9AD0B4420}">
      <dsp:nvSpPr>
        <dsp:cNvPr id="0" name=""/>
        <dsp:cNvSpPr/>
      </dsp:nvSpPr>
      <dsp:spPr>
        <a:xfrm>
          <a:off x="1234664" y="3975261"/>
          <a:ext cx="4938658"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17CDF-B872-4527-AFDE-05F56A432C2A}">
      <dsp:nvSpPr>
        <dsp:cNvPr id="0" name=""/>
        <dsp:cNvSpPr/>
      </dsp:nvSpPr>
      <dsp:spPr>
        <a:xfrm>
          <a:off x="0" y="0"/>
          <a:ext cx="476652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8D2F98-745A-4E23-98CD-55388BA8A6D7}">
      <dsp:nvSpPr>
        <dsp:cNvPr id="0" name=""/>
        <dsp:cNvSpPr/>
      </dsp:nvSpPr>
      <dsp:spPr>
        <a:xfrm>
          <a:off x="0" y="0"/>
          <a:ext cx="953304" cy="142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PM10 Observations:</a:t>
          </a:r>
        </a:p>
      </dsp:txBody>
      <dsp:txXfrm>
        <a:off x="0" y="0"/>
        <a:ext cx="953304" cy="1420879"/>
      </dsp:txXfrm>
    </dsp:sp>
    <dsp:sp modelId="{33DCA6BE-7993-4A9F-A85A-7BA6EF906805}">
      <dsp:nvSpPr>
        <dsp:cNvPr id="0" name=""/>
        <dsp:cNvSpPr/>
      </dsp:nvSpPr>
      <dsp:spPr>
        <a:xfrm>
          <a:off x="1024802" y="22201"/>
          <a:ext cx="3741721" cy="44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Source: CAMS global reanalysis dataset (EAC4)</a:t>
          </a:r>
        </a:p>
      </dsp:txBody>
      <dsp:txXfrm>
        <a:off x="1024802" y="22201"/>
        <a:ext cx="3741721" cy="444024"/>
      </dsp:txXfrm>
    </dsp:sp>
    <dsp:sp modelId="{A51994FE-FFFA-4F39-ACDA-9DE84661EC60}">
      <dsp:nvSpPr>
        <dsp:cNvPr id="0" name=""/>
        <dsp:cNvSpPr/>
      </dsp:nvSpPr>
      <dsp:spPr>
        <a:xfrm>
          <a:off x="953304" y="466225"/>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9E7042-ECB0-4B03-97EF-12F76C296361}">
      <dsp:nvSpPr>
        <dsp:cNvPr id="0" name=""/>
        <dsp:cNvSpPr/>
      </dsp:nvSpPr>
      <dsp:spPr>
        <a:xfrm>
          <a:off x="1024802" y="488427"/>
          <a:ext cx="3741721" cy="44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Temporal resolution: 3-hourly</a:t>
          </a:r>
        </a:p>
      </dsp:txBody>
      <dsp:txXfrm>
        <a:off x="1024802" y="488427"/>
        <a:ext cx="3741721" cy="444024"/>
      </dsp:txXfrm>
    </dsp:sp>
    <dsp:sp modelId="{ED92D5DA-902E-49AC-8F2A-D17723C17D44}">
      <dsp:nvSpPr>
        <dsp:cNvPr id="0" name=""/>
        <dsp:cNvSpPr/>
      </dsp:nvSpPr>
      <dsp:spPr>
        <a:xfrm>
          <a:off x="953304" y="932451"/>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4FB20-32CA-4A14-91BF-91439262D15A}">
      <dsp:nvSpPr>
        <dsp:cNvPr id="0" name=""/>
        <dsp:cNvSpPr/>
      </dsp:nvSpPr>
      <dsp:spPr>
        <a:xfrm>
          <a:off x="1024802" y="954653"/>
          <a:ext cx="3741721" cy="444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Spatial resolution: 0.75°x0.75°</a:t>
          </a:r>
        </a:p>
      </dsp:txBody>
      <dsp:txXfrm>
        <a:off x="1024802" y="954653"/>
        <a:ext cx="3741721" cy="444024"/>
      </dsp:txXfrm>
    </dsp:sp>
    <dsp:sp modelId="{F2CAE214-03B1-41EE-ACA6-E5A5DA73EF6B}">
      <dsp:nvSpPr>
        <dsp:cNvPr id="0" name=""/>
        <dsp:cNvSpPr/>
      </dsp:nvSpPr>
      <dsp:spPr>
        <a:xfrm>
          <a:off x="953304" y="1398677"/>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3BD18-F8E0-4CB5-BF74-DCF1F5B70E3C}">
      <dsp:nvSpPr>
        <dsp:cNvPr id="0" name=""/>
        <dsp:cNvSpPr/>
      </dsp:nvSpPr>
      <dsp:spPr>
        <a:xfrm>
          <a:off x="0" y="1420879"/>
          <a:ext cx="4766523" cy="0"/>
        </a:xfrm>
        <a:prstGeom prst="lin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FD18B-F899-4FCA-AEFA-3F3E5EF2CBA6}">
      <dsp:nvSpPr>
        <dsp:cNvPr id="0" name=""/>
        <dsp:cNvSpPr/>
      </dsp:nvSpPr>
      <dsp:spPr>
        <a:xfrm>
          <a:off x="0" y="1420879"/>
          <a:ext cx="953304" cy="1420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a:t>PM10 Forecasts:</a:t>
          </a:r>
          <a:endParaRPr lang="en-GB" sz="1200" kern="1200" dirty="0"/>
        </a:p>
      </dsp:txBody>
      <dsp:txXfrm>
        <a:off x="0" y="1420879"/>
        <a:ext cx="953304" cy="1420879"/>
      </dsp:txXfrm>
    </dsp:sp>
    <dsp:sp modelId="{EC9F6F6B-F8F2-4455-AA93-13D2DDBAA260}">
      <dsp:nvSpPr>
        <dsp:cNvPr id="0" name=""/>
        <dsp:cNvSpPr/>
      </dsp:nvSpPr>
      <dsp:spPr>
        <a:xfrm>
          <a:off x="1024802" y="1434269"/>
          <a:ext cx="3741721" cy="26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Source: CAMS global atmospheric composition forecasts</a:t>
          </a:r>
        </a:p>
      </dsp:txBody>
      <dsp:txXfrm>
        <a:off x="1024802" y="1434269"/>
        <a:ext cx="3741721" cy="267802"/>
      </dsp:txXfrm>
    </dsp:sp>
    <dsp:sp modelId="{63F4B629-B0C0-464F-9956-53C98AA68F1F}">
      <dsp:nvSpPr>
        <dsp:cNvPr id="0" name=""/>
        <dsp:cNvSpPr/>
      </dsp:nvSpPr>
      <dsp:spPr>
        <a:xfrm>
          <a:off x="953304" y="1702071"/>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5FA83-F792-4110-B73A-CFABFBD0EF10}">
      <dsp:nvSpPr>
        <dsp:cNvPr id="0" name=""/>
        <dsp:cNvSpPr/>
      </dsp:nvSpPr>
      <dsp:spPr>
        <a:xfrm>
          <a:off x="1024802" y="1715461"/>
          <a:ext cx="3741721" cy="26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Temporal resolution: 1 hour</a:t>
          </a:r>
        </a:p>
      </dsp:txBody>
      <dsp:txXfrm>
        <a:off x="1024802" y="1715461"/>
        <a:ext cx="3741721" cy="267802"/>
      </dsp:txXfrm>
    </dsp:sp>
    <dsp:sp modelId="{B0FD670C-17D7-4A98-8FD3-FE869D4D613E}">
      <dsp:nvSpPr>
        <dsp:cNvPr id="0" name=""/>
        <dsp:cNvSpPr/>
      </dsp:nvSpPr>
      <dsp:spPr>
        <a:xfrm>
          <a:off x="953304" y="1983264"/>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F33000-564E-4E22-BB7A-1822A4B1ACBB}">
      <dsp:nvSpPr>
        <dsp:cNvPr id="0" name=""/>
        <dsp:cNvSpPr/>
      </dsp:nvSpPr>
      <dsp:spPr>
        <a:xfrm>
          <a:off x="1024802" y="1996654"/>
          <a:ext cx="3741721" cy="26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Spatial resolution: 0.4°x0.4°</a:t>
          </a:r>
        </a:p>
      </dsp:txBody>
      <dsp:txXfrm>
        <a:off x="1024802" y="1996654"/>
        <a:ext cx="3741721" cy="267802"/>
      </dsp:txXfrm>
    </dsp:sp>
    <dsp:sp modelId="{60F2F853-4AEE-4C41-90A1-B02359F480E7}">
      <dsp:nvSpPr>
        <dsp:cNvPr id="0" name=""/>
        <dsp:cNvSpPr/>
      </dsp:nvSpPr>
      <dsp:spPr>
        <a:xfrm>
          <a:off x="953304" y="2264456"/>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86664A-88CA-4D08-B9E2-AA00B25E07CA}">
      <dsp:nvSpPr>
        <dsp:cNvPr id="0" name=""/>
        <dsp:cNvSpPr/>
      </dsp:nvSpPr>
      <dsp:spPr>
        <a:xfrm>
          <a:off x="1024802" y="2277846"/>
          <a:ext cx="3741721" cy="26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Forecast duration: up to 5 days (120 lead time hours)</a:t>
          </a:r>
        </a:p>
      </dsp:txBody>
      <dsp:txXfrm>
        <a:off x="1024802" y="2277846"/>
        <a:ext cx="3741721" cy="267802"/>
      </dsp:txXfrm>
    </dsp:sp>
    <dsp:sp modelId="{9F33AD9D-EA23-4F65-835E-B976B52F7AE1}">
      <dsp:nvSpPr>
        <dsp:cNvPr id="0" name=""/>
        <dsp:cNvSpPr/>
      </dsp:nvSpPr>
      <dsp:spPr>
        <a:xfrm>
          <a:off x="953304" y="2545649"/>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40E48E-861F-46CC-8C4C-CA0989C09954}">
      <dsp:nvSpPr>
        <dsp:cNvPr id="0" name=""/>
        <dsp:cNvSpPr/>
      </dsp:nvSpPr>
      <dsp:spPr>
        <a:xfrm>
          <a:off x="1024802" y="2559039"/>
          <a:ext cx="3741721" cy="26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kern="1200" dirty="0"/>
            <a:t>Coverage: Entire region of Morocco</a:t>
          </a:r>
        </a:p>
      </dsp:txBody>
      <dsp:txXfrm>
        <a:off x="1024802" y="2559039"/>
        <a:ext cx="3741721" cy="267802"/>
      </dsp:txXfrm>
    </dsp:sp>
    <dsp:sp modelId="{6E1CEE56-A097-4E07-85B0-4E2F22740CE7}">
      <dsp:nvSpPr>
        <dsp:cNvPr id="0" name=""/>
        <dsp:cNvSpPr/>
      </dsp:nvSpPr>
      <dsp:spPr>
        <a:xfrm>
          <a:off x="953304" y="2826841"/>
          <a:ext cx="381321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1A6BC-945E-4C98-80DB-C8FCDAC050B4}" type="datetimeFigureOut">
              <a:rPr lang="en-GB" smtClean="0"/>
              <a:t>11/09/2024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D6B1E-69DF-47A1-84E5-C5CFEDBE4094}" type="slidenum">
              <a:rPr lang="en-GB" smtClean="0"/>
              <a:t>‹#›</a:t>
            </a:fld>
            <a:endParaRPr lang="en-GB"/>
          </a:p>
        </p:txBody>
      </p:sp>
    </p:spTree>
    <p:extLst>
      <p:ext uri="{BB962C8B-B14F-4D97-AF65-F5344CB8AC3E}">
        <p14:creationId xmlns:p14="http://schemas.microsoft.com/office/powerpoint/2010/main" val="123070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i="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a:t>
            </a:fld>
            <a:endParaRPr lang="en-GB"/>
          </a:p>
        </p:txBody>
      </p:sp>
    </p:spTree>
    <p:extLst>
      <p:ext uri="{BB962C8B-B14F-4D97-AF65-F5344CB8AC3E}">
        <p14:creationId xmlns:p14="http://schemas.microsoft.com/office/powerpoint/2010/main" val="339586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10</a:t>
            </a:fld>
            <a:endParaRPr lang="en-GB"/>
          </a:p>
        </p:txBody>
      </p:sp>
    </p:spTree>
    <p:extLst>
      <p:ext uri="{BB962C8B-B14F-4D97-AF65-F5344CB8AC3E}">
        <p14:creationId xmlns:p14="http://schemas.microsoft.com/office/powerpoint/2010/main" val="331709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900" i="1" noProof="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11</a:t>
            </a:fld>
            <a:endParaRPr lang="en-GB"/>
          </a:p>
        </p:txBody>
      </p:sp>
    </p:spTree>
    <p:extLst>
      <p:ext uri="{BB962C8B-B14F-4D97-AF65-F5344CB8AC3E}">
        <p14:creationId xmlns:p14="http://schemas.microsoft.com/office/powerpoint/2010/main" val="158549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i="1" dirty="0">
              <a:latin typeface="+mn-lt"/>
              <a:ea typeface="Tahoma" panose="020B060403050404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12</a:t>
            </a:fld>
            <a:endParaRPr lang="en-GB"/>
          </a:p>
        </p:txBody>
      </p:sp>
    </p:spTree>
    <p:extLst>
      <p:ext uri="{BB962C8B-B14F-4D97-AF65-F5344CB8AC3E}">
        <p14:creationId xmlns:p14="http://schemas.microsoft.com/office/powerpoint/2010/main" val="373740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00000"/>
              </a:lnSpc>
              <a:spcAft>
                <a:spcPts val="0"/>
              </a:spcAft>
            </a:pPr>
            <a:endParaRPr lang="en-GB" sz="1000" b="0" i="0" dirty="0">
              <a:solidFill>
                <a:srgbClr val="374151"/>
              </a:solidFill>
              <a:effectLst/>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13</a:t>
            </a:fld>
            <a:endParaRPr lang="en-GB"/>
          </a:p>
        </p:txBody>
      </p:sp>
    </p:spTree>
    <p:extLst>
      <p:ext uri="{BB962C8B-B14F-4D97-AF65-F5344CB8AC3E}">
        <p14:creationId xmlns:p14="http://schemas.microsoft.com/office/powerpoint/2010/main" val="394441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14</a:t>
            </a:fld>
            <a:endParaRPr lang="en-GB"/>
          </a:p>
        </p:txBody>
      </p:sp>
    </p:spTree>
    <p:extLst>
      <p:ext uri="{BB962C8B-B14F-4D97-AF65-F5344CB8AC3E}">
        <p14:creationId xmlns:p14="http://schemas.microsoft.com/office/powerpoint/2010/main" val="359863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15</a:t>
            </a:fld>
            <a:endParaRPr lang="en-GB"/>
          </a:p>
        </p:txBody>
      </p:sp>
    </p:spTree>
    <p:extLst>
      <p:ext uri="{BB962C8B-B14F-4D97-AF65-F5344CB8AC3E}">
        <p14:creationId xmlns:p14="http://schemas.microsoft.com/office/powerpoint/2010/main" val="1801154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16</a:t>
            </a:fld>
            <a:endParaRPr lang="en-GB"/>
          </a:p>
        </p:txBody>
      </p:sp>
    </p:spTree>
    <p:extLst>
      <p:ext uri="{BB962C8B-B14F-4D97-AF65-F5344CB8AC3E}">
        <p14:creationId xmlns:p14="http://schemas.microsoft.com/office/powerpoint/2010/main" val="21866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kern="1200" baseline="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17</a:t>
            </a:fld>
            <a:endParaRPr lang="en-GB"/>
          </a:p>
        </p:txBody>
      </p:sp>
    </p:spTree>
    <p:extLst>
      <p:ext uri="{BB962C8B-B14F-4D97-AF65-F5344CB8AC3E}">
        <p14:creationId xmlns:p14="http://schemas.microsoft.com/office/powerpoint/2010/main" val="349427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i="0" kern="1200" baseline="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18</a:t>
            </a:fld>
            <a:endParaRPr lang="en-GB"/>
          </a:p>
        </p:txBody>
      </p:sp>
    </p:spTree>
    <p:extLst>
      <p:ext uri="{BB962C8B-B14F-4D97-AF65-F5344CB8AC3E}">
        <p14:creationId xmlns:p14="http://schemas.microsoft.com/office/powerpoint/2010/main" val="4285495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10"/>
          </p:nvPr>
        </p:nvSpPr>
        <p:spPr/>
        <p:txBody>
          <a:bodyPr/>
          <a:lstStyle/>
          <a:p>
            <a:fld id="{8E8D6B1E-69DF-47A1-84E5-C5CFEDBE4094}" type="slidenum">
              <a:rPr lang="en-GB" smtClean="0"/>
              <a:t>19</a:t>
            </a:fld>
            <a:endParaRPr lang="en-GB"/>
          </a:p>
        </p:txBody>
      </p:sp>
    </p:spTree>
    <p:extLst>
      <p:ext uri="{BB962C8B-B14F-4D97-AF65-F5344CB8AC3E}">
        <p14:creationId xmlns:p14="http://schemas.microsoft.com/office/powerpoint/2010/main" val="307016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i="1" dirty="0">
              <a:latin typeface="+mn-lt"/>
            </a:endParaRPr>
          </a:p>
        </p:txBody>
      </p:sp>
      <p:sp>
        <p:nvSpPr>
          <p:cNvPr id="4" name="Espace réservé du numéro de diapositive 3"/>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3DD4735-B74E-4A8D-B875-0EDDB16BCF94}" type="slidenum">
              <a:rPr lang="fr-FR" altLang="en-US" sz="1200"/>
              <a:pPr eaLnBrk="1" hangingPunct="1"/>
              <a:t>2</a:t>
            </a:fld>
            <a:endParaRPr lang="fr-FR" altLang="en-US" sz="1200"/>
          </a:p>
        </p:txBody>
      </p:sp>
    </p:spTree>
    <p:extLst>
      <p:ext uri="{BB962C8B-B14F-4D97-AF65-F5344CB8AC3E}">
        <p14:creationId xmlns:p14="http://schemas.microsoft.com/office/powerpoint/2010/main" val="3498618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8E8D6B1E-69DF-47A1-84E5-C5CFEDBE4094}" type="slidenum">
              <a:rPr lang="en-GB" smtClean="0"/>
              <a:t>20</a:t>
            </a:fld>
            <a:endParaRPr lang="en-GB"/>
          </a:p>
        </p:txBody>
      </p:sp>
    </p:spTree>
    <p:extLst>
      <p:ext uri="{BB962C8B-B14F-4D97-AF65-F5344CB8AC3E}">
        <p14:creationId xmlns:p14="http://schemas.microsoft.com/office/powerpoint/2010/main" val="10881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dirty="0">
              <a:solidFill>
                <a:srgbClr val="374151"/>
              </a:solidFill>
              <a:effectLst/>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3</a:t>
            </a:fld>
            <a:endParaRPr lang="en-GB"/>
          </a:p>
        </p:txBody>
      </p:sp>
    </p:spTree>
    <p:extLst>
      <p:ext uri="{BB962C8B-B14F-4D97-AF65-F5344CB8AC3E}">
        <p14:creationId xmlns:p14="http://schemas.microsoft.com/office/powerpoint/2010/main" val="3366526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100" b="0" i="1" u="none" strike="noStrike" kern="1200" baseline="0" dirty="0">
              <a:solidFill>
                <a:srgbClr val="000000"/>
              </a:solidFill>
              <a:latin typeface="+mn-lt"/>
              <a:ea typeface="+mn-ea"/>
              <a:cs typeface="+mn-cs"/>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4</a:t>
            </a:fld>
            <a:endParaRPr lang="en-GB"/>
          </a:p>
        </p:txBody>
      </p:sp>
    </p:spTree>
    <p:extLst>
      <p:ext uri="{BB962C8B-B14F-4D97-AF65-F5344CB8AC3E}">
        <p14:creationId xmlns:p14="http://schemas.microsoft.com/office/powerpoint/2010/main" val="76981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5"/>
          </p:nvPr>
        </p:nvSpPr>
        <p:spPr/>
        <p:txBody>
          <a:bodyPr/>
          <a:lstStyle/>
          <a:p>
            <a:fld id="{8E8D6B1E-69DF-47A1-84E5-C5CFEDBE4094}" type="slidenum">
              <a:rPr lang="en-GB" smtClean="0"/>
              <a:t>5</a:t>
            </a:fld>
            <a:endParaRPr lang="en-GB"/>
          </a:p>
        </p:txBody>
      </p:sp>
    </p:spTree>
    <p:extLst>
      <p:ext uri="{BB962C8B-B14F-4D97-AF65-F5344CB8AC3E}">
        <p14:creationId xmlns:p14="http://schemas.microsoft.com/office/powerpoint/2010/main" val="3855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b="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6</a:t>
            </a:fld>
            <a:endParaRPr lang="en-GB"/>
          </a:p>
        </p:txBody>
      </p:sp>
    </p:spTree>
    <p:extLst>
      <p:ext uri="{BB962C8B-B14F-4D97-AF65-F5344CB8AC3E}">
        <p14:creationId xmlns:p14="http://schemas.microsoft.com/office/powerpoint/2010/main" val="311892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900" b="0" noProof="0" dirty="0"/>
          </a:p>
        </p:txBody>
      </p:sp>
      <p:sp>
        <p:nvSpPr>
          <p:cNvPr id="4" name="Slide Number Placeholder 3"/>
          <p:cNvSpPr>
            <a:spLocks noGrp="1"/>
          </p:cNvSpPr>
          <p:nvPr>
            <p:ph type="sldNum" sz="quarter" idx="5"/>
          </p:nvPr>
        </p:nvSpPr>
        <p:spPr/>
        <p:txBody>
          <a:bodyPr/>
          <a:lstStyle/>
          <a:p>
            <a:fld id="{8E8D6B1E-69DF-47A1-84E5-C5CFEDBE4094}" type="slidenum">
              <a:rPr lang="en-GB" smtClean="0"/>
              <a:t>7</a:t>
            </a:fld>
            <a:endParaRPr lang="en-GB"/>
          </a:p>
        </p:txBody>
      </p:sp>
    </p:spTree>
    <p:extLst>
      <p:ext uri="{BB962C8B-B14F-4D97-AF65-F5344CB8AC3E}">
        <p14:creationId xmlns:p14="http://schemas.microsoft.com/office/powerpoint/2010/main" val="410932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0" i="0" u="none" strike="noStrike" baseline="0" dirty="0">
              <a:latin typeface="+mn-lt"/>
            </a:endParaRPr>
          </a:p>
        </p:txBody>
      </p:sp>
      <p:sp>
        <p:nvSpPr>
          <p:cNvPr id="4" name="Slide Number Placeholder 3"/>
          <p:cNvSpPr>
            <a:spLocks noGrp="1"/>
          </p:cNvSpPr>
          <p:nvPr>
            <p:ph type="sldNum" sz="quarter" idx="5"/>
          </p:nvPr>
        </p:nvSpPr>
        <p:spPr/>
        <p:txBody>
          <a:bodyPr/>
          <a:lstStyle/>
          <a:p>
            <a:fld id="{8E8D6B1E-69DF-47A1-84E5-C5CFEDBE4094}" type="slidenum">
              <a:rPr lang="en-GB" smtClean="0"/>
              <a:t>8</a:t>
            </a:fld>
            <a:endParaRPr lang="en-GB"/>
          </a:p>
        </p:txBody>
      </p:sp>
    </p:spTree>
    <p:extLst>
      <p:ext uri="{BB962C8B-B14F-4D97-AF65-F5344CB8AC3E}">
        <p14:creationId xmlns:p14="http://schemas.microsoft.com/office/powerpoint/2010/main" val="245723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a:p>
        </p:txBody>
      </p:sp>
      <p:sp>
        <p:nvSpPr>
          <p:cNvPr id="4" name="Slide Number Placeholder 3"/>
          <p:cNvSpPr>
            <a:spLocks noGrp="1"/>
          </p:cNvSpPr>
          <p:nvPr>
            <p:ph type="sldNum" sz="quarter" idx="5"/>
          </p:nvPr>
        </p:nvSpPr>
        <p:spPr/>
        <p:txBody>
          <a:bodyPr/>
          <a:lstStyle/>
          <a:p>
            <a:fld id="{8E8D6B1E-69DF-47A1-84E5-C5CFEDBE4094}" type="slidenum">
              <a:rPr lang="en-GB" smtClean="0"/>
              <a:t>9</a:t>
            </a:fld>
            <a:endParaRPr lang="en-GB"/>
          </a:p>
        </p:txBody>
      </p:sp>
    </p:spTree>
    <p:extLst>
      <p:ext uri="{BB962C8B-B14F-4D97-AF65-F5344CB8AC3E}">
        <p14:creationId xmlns:p14="http://schemas.microsoft.com/office/powerpoint/2010/main" val="3253409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GB"/>
          </a:p>
        </p:txBody>
      </p:sp>
      <p:sp>
        <p:nvSpPr>
          <p:cNvPr id="4" name="Espace réservé de la date 3"/>
          <p:cNvSpPr>
            <a:spLocks noGrp="1"/>
          </p:cNvSpPr>
          <p:nvPr>
            <p:ph type="dt" sz="half" idx="10"/>
          </p:nvPr>
        </p:nvSpPr>
        <p:spPr/>
        <p:txBody>
          <a:body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188291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280247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320416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10"/>
          </p:nvPr>
        </p:nvSpPr>
        <p:spPr/>
        <p:txBody>
          <a:body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35027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366173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p:cNvSpPr>
            <a:spLocks noGrp="1"/>
          </p:cNvSpPr>
          <p:nvPr>
            <p:ph type="dt" sz="half" idx="10"/>
          </p:nvPr>
        </p:nvSpPr>
        <p:spPr/>
        <p:txBody>
          <a:bodyPr/>
          <a:lstStyle/>
          <a:p>
            <a:fld id="{B998D5EC-690B-4E79-BC7E-37E63A9B9B27}" type="datetimeFigureOut">
              <a:rPr lang="en-GB" smtClean="0"/>
              <a:t>11/09/2024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4056499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p:cNvSpPr>
            <a:spLocks noGrp="1"/>
          </p:cNvSpPr>
          <p:nvPr>
            <p:ph type="dt" sz="half" idx="10"/>
          </p:nvPr>
        </p:nvSpPr>
        <p:spPr/>
        <p:txBody>
          <a:bodyPr/>
          <a:lstStyle/>
          <a:p>
            <a:fld id="{B998D5EC-690B-4E79-BC7E-37E63A9B9B27}" type="datetimeFigureOut">
              <a:rPr lang="en-GB" smtClean="0"/>
              <a:t>11/09/2024</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21518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fld id="{B998D5EC-690B-4E79-BC7E-37E63A9B9B27}" type="datetimeFigureOut">
              <a:rPr lang="en-GB" smtClean="0"/>
              <a:t>11/09/2024</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200584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998D5EC-690B-4E79-BC7E-37E63A9B9B27}" type="datetimeFigureOut">
              <a:rPr lang="en-GB" smtClean="0"/>
              <a:t>11/09/2024</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386922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998D5EC-690B-4E79-BC7E-37E63A9B9B27}" type="datetimeFigureOut">
              <a:rPr lang="en-GB" smtClean="0"/>
              <a:t>11/09/2024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160759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B998D5EC-690B-4E79-BC7E-37E63A9B9B27}" type="datetimeFigureOut">
              <a:rPr lang="en-GB" smtClean="0"/>
              <a:t>11/09/2024</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BC959FE-9591-447F-A72A-FDF140DEF288}" type="slidenum">
              <a:rPr lang="en-GB" smtClean="0"/>
              <a:t>‹#›</a:t>
            </a:fld>
            <a:endParaRPr lang="en-GB"/>
          </a:p>
        </p:txBody>
      </p:sp>
    </p:spTree>
    <p:extLst>
      <p:ext uri="{BB962C8B-B14F-4D97-AF65-F5344CB8AC3E}">
        <p14:creationId xmlns:p14="http://schemas.microsoft.com/office/powerpoint/2010/main" val="3792923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8D5EC-690B-4E79-BC7E-37E63A9B9B27}" type="datetimeFigureOut">
              <a:rPr lang="en-GB" smtClean="0"/>
              <a:t>11/09/2024</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959FE-9591-447F-A72A-FDF140DEF288}" type="slidenum">
              <a:rPr lang="en-GB" smtClean="0"/>
              <a:t>‹#›</a:t>
            </a:fld>
            <a:endParaRPr lang="en-GB"/>
          </a:p>
        </p:txBody>
      </p:sp>
    </p:spTree>
    <p:extLst>
      <p:ext uri="{BB962C8B-B14F-4D97-AF65-F5344CB8AC3E}">
        <p14:creationId xmlns:p14="http://schemas.microsoft.com/office/powerpoint/2010/main" val="4106251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24.pn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11444" y="1122363"/>
            <a:ext cx="10957302" cy="2387600"/>
          </a:xfrm>
        </p:spPr>
        <p:txBody>
          <a:bodyPr>
            <a:normAutofit/>
          </a:bodyPr>
          <a:lstStyle/>
          <a:p>
            <a:r>
              <a:rPr lang="en-GB" dirty="0">
                <a:ln w="0"/>
                <a:effectLst>
                  <a:outerShdw blurRad="38100" dist="19050" dir="2700000" algn="tl" rotWithShape="0">
                    <a:schemeClr val="dk1">
                      <a:alpha val="40000"/>
                    </a:schemeClr>
                  </a:outerShdw>
                </a:effectLst>
              </a:rPr>
              <a:t>Air quality Forecasting in Morocco: Illustrative Cases</a:t>
            </a:r>
          </a:p>
        </p:txBody>
      </p:sp>
      <p:sp>
        <p:nvSpPr>
          <p:cNvPr id="3" name="Sous-titre 2"/>
          <p:cNvSpPr>
            <a:spLocks noGrp="1"/>
          </p:cNvSpPr>
          <p:nvPr>
            <p:ph type="subTitle" idx="1"/>
          </p:nvPr>
        </p:nvSpPr>
        <p:spPr>
          <a:xfrm>
            <a:off x="1418095" y="3757021"/>
            <a:ext cx="9144000" cy="1655762"/>
          </a:xfrm>
        </p:spPr>
        <p:txBody>
          <a:bodyPr>
            <a:normAutofit lnSpcReduction="10000"/>
          </a:bodyPr>
          <a:lstStyle/>
          <a:p>
            <a:r>
              <a:rPr lang="fr-FR" dirty="0">
                <a:ln w="0"/>
                <a:effectLst>
                  <a:outerShdw blurRad="38100" dist="19050" dir="2700000" algn="tl" rotWithShape="0">
                    <a:schemeClr val="dk1">
                      <a:alpha val="40000"/>
                    </a:schemeClr>
                  </a:outerShdw>
                </a:effectLst>
              </a:rPr>
              <a:t>Dr. Benchrif </a:t>
            </a:r>
            <a:r>
              <a:rPr lang="fr-FR" dirty="0" err="1">
                <a:ln w="0"/>
                <a:effectLst>
                  <a:outerShdw blurRad="38100" dist="19050" dir="2700000" algn="tl" rotWithShape="0">
                    <a:schemeClr val="dk1">
                      <a:alpha val="40000"/>
                    </a:schemeClr>
                  </a:outerShdw>
                </a:effectLst>
              </a:rPr>
              <a:t>Abdelfettah</a:t>
            </a:r>
            <a:r>
              <a:rPr lang="fr-FR" dirty="0">
                <a:ln w="0"/>
                <a:effectLst>
                  <a:outerShdw blurRad="38100" dist="19050" dir="2700000" algn="tl" rotWithShape="0">
                    <a:schemeClr val="dk1">
                      <a:alpha val="40000"/>
                    </a:schemeClr>
                  </a:outerShdw>
                </a:effectLst>
              </a:rPr>
              <a:t>, Dr. </a:t>
            </a:r>
            <a:r>
              <a:rPr lang="fr-FR" dirty="0" err="1">
                <a:ln w="0"/>
                <a:effectLst>
                  <a:outerShdw blurRad="38100" dist="19050" dir="2700000" algn="tl" rotWithShape="0">
                    <a:schemeClr val="dk1">
                      <a:alpha val="40000"/>
                    </a:schemeClr>
                  </a:outerShdw>
                </a:effectLst>
              </a:rPr>
              <a:t>Tahri</a:t>
            </a:r>
            <a:r>
              <a:rPr lang="fr-FR" dirty="0">
                <a:ln w="0"/>
                <a:effectLst>
                  <a:outerShdw blurRad="38100" dist="19050" dir="2700000" algn="tl" rotWithShape="0">
                    <a:schemeClr val="dk1">
                      <a:alpha val="40000"/>
                    </a:schemeClr>
                  </a:outerShdw>
                </a:effectLst>
              </a:rPr>
              <a:t> Mounia</a:t>
            </a:r>
          </a:p>
          <a:p>
            <a:pPr algn="l"/>
            <a:r>
              <a:rPr lang="en-GB" i="1" dirty="0">
                <a:solidFill>
                  <a:schemeClr val="accent6">
                    <a:lumMod val="75000"/>
                  </a:schemeClr>
                </a:solidFill>
              </a:rPr>
              <a:t>Researcher Scientist</a:t>
            </a:r>
          </a:p>
          <a:p>
            <a:pPr algn="l"/>
            <a:r>
              <a:rPr lang="en-GB" i="1" dirty="0">
                <a:solidFill>
                  <a:schemeClr val="accent6">
                    <a:lumMod val="75000"/>
                  </a:schemeClr>
                </a:solidFill>
              </a:rPr>
              <a:t>Geochemistry and Chemical Pollution Unit</a:t>
            </a:r>
          </a:p>
          <a:p>
            <a:pPr algn="l"/>
            <a:r>
              <a:rPr lang="en-GB" i="1" dirty="0">
                <a:solidFill>
                  <a:schemeClr val="accent6">
                    <a:lumMod val="75000"/>
                  </a:schemeClr>
                </a:solidFill>
              </a:rPr>
              <a:t>National Centre for Nuclear Energy, Science and Technology (CNESTEN)</a:t>
            </a:r>
          </a:p>
        </p:txBody>
      </p:sp>
      <p:sp>
        <p:nvSpPr>
          <p:cNvPr id="6" name="TextBox 5">
            <a:extLst>
              <a:ext uri="{FF2B5EF4-FFF2-40B4-BE49-F238E27FC236}">
                <a16:creationId xmlns:a16="http://schemas.microsoft.com/office/drawing/2014/main" id="{0756C2CF-1522-E748-E139-340385AE82F1}"/>
              </a:ext>
            </a:extLst>
          </p:cNvPr>
          <p:cNvSpPr txBox="1"/>
          <p:nvPr/>
        </p:nvSpPr>
        <p:spPr>
          <a:xfrm>
            <a:off x="141460" y="5940377"/>
            <a:ext cx="9392505" cy="830997"/>
          </a:xfrm>
          <a:prstGeom prst="rect">
            <a:avLst/>
          </a:prstGeom>
          <a:noFill/>
        </p:spPr>
        <p:txBody>
          <a:bodyPr wrap="square">
            <a:spAutoFit/>
          </a:bodyPr>
          <a:lstStyle/>
          <a:p>
            <a:r>
              <a:rPr lang="en-GB" sz="2400" i="0" dirty="0">
                <a:solidFill>
                  <a:srgbClr val="1F1F1F"/>
                </a:solidFill>
                <a:effectLst/>
                <a:latin typeface="Google Sans"/>
              </a:rPr>
              <a:t>Training Course on Seamless Prediction of Air Pollution in Africa</a:t>
            </a:r>
          </a:p>
          <a:p>
            <a:r>
              <a:rPr lang="en-GB" sz="2400" i="1" dirty="0">
                <a:solidFill>
                  <a:srgbClr val="1F1F1F"/>
                </a:solidFill>
                <a:effectLst/>
                <a:latin typeface="Google Sans"/>
              </a:rPr>
              <a:t>Online session 12 September 2024</a:t>
            </a:r>
            <a:endParaRPr lang="en-GB" sz="2400" i="1" dirty="0"/>
          </a:p>
        </p:txBody>
      </p:sp>
      <p:pic>
        <p:nvPicPr>
          <p:cNvPr id="7" name="Picture 6">
            <a:extLst>
              <a:ext uri="{FF2B5EF4-FFF2-40B4-BE49-F238E27FC236}">
                <a16:creationId xmlns:a16="http://schemas.microsoft.com/office/drawing/2014/main" id="{1DDDA384-065B-AA47-0F85-C4AF169822EA}"/>
              </a:ext>
            </a:extLst>
          </p:cNvPr>
          <p:cNvPicPr>
            <a:picLocks noChangeAspect="1"/>
          </p:cNvPicPr>
          <p:nvPr/>
        </p:nvPicPr>
        <p:blipFill>
          <a:blip r:embed="rId3"/>
          <a:stretch>
            <a:fillRect/>
          </a:stretch>
        </p:blipFill>
        <p:spPr>
          <a:xfrm>
            <a:off x="8486775" y="0"/>
            <a:ext cx="3705225" cy="1238250"/>
          </a:xfrm>
          <a:prstGeom prst="rect">
            <a:avLst/>
          </a:prstGeom>
        </p:spPr>
      </p:pic>
      <p:grpSp>
        <p:nvGrpSpPr>
          <p:cNvPr id="9" name="Group 8">
            <a:extLst>
              <a:ext uri="{FF2B5EF4-FFF2-40B4-BE49-F238E27FC236}">
                <a16:creationId xmlns:a16="http://schemas.microsoft.com/office/drawing/2014/main" id="{E1571BAC-2E2E-B8EB-3F02-A3FC86D6BEBA}"/>
              </a:ext>
            </a:extLst>
          </p:cNvPr>
          <p:cNvGrpSpPr/>
          <p:nvPr/>
        </p:nvGrpSpPr>
        <p:grpSpPr>
          <a:xfrm>
            <a:off x="141460" y="86626"/>
            <a:ext cx="1315139" cy="1607709"/>
            <a:chOff x="141460" y="86626"/>
            <a:chExt cx="1315139" cy="1607709"/>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460" y="86626"/>
              <a:ext cx="1315139" cy="1272617"/>
            </a:xfrm>
            <a:prstGeom prst="rect">
              <a:avLst/>
            </a:prstGeom>
          </p:spPr>
        </p:pic>
        <p:sp>
          <p:nvSpPr>
            <p:cNvPr id="8" name="TextBox 7">
              <a:extLst>
                <a:ext uri="{FF2B5EF4-FFF2-40B4-BE49-F238E27FC236}">
                  <a16:creationId xmlns:a16="http://schemas.microsoft.com/office/drawing/2014/main" id="{5511AEA6-1CDD-2735-AE9E-0F01A3B5B0A2}"/>
                </a:ext>
              </a:extLst>
            </p:cNvPr>
            <p:cNvSpPr txBox="1"/>
            <p:nvPr/>
          </p:nvSpPr>
          <p:spPr>
            <a:xfrm>
              <a:off x="198818" y="1325003"/>
              <a:ext cx="1129553" cy="369332"/>
            </a:xfrm>
            <a:prstGeom prst="rect">
              <a:avLst/>
            </a:prstGeom>
            <a:noFill/>
          </p:spPr>
          <p:txBody>
            <a:bodyPr wrap="square" rtlCol="0">
              <a:spAutoFit/>
            </a:bodyPr>
            <a:lstStyle/>
            <a:p>
              <a:r>
                <a:rPr lang="fr-FR" dirty="0">
                  <a:solidFill>
                    <a:srgbClr val="006C31"/>
                  </a:solidFill>
                </a:rPr>
                <a:t>CNESTEN</a:t>
              </a:r>
              <a:endParaRPr lang="en-GB" dirty="0">
                <a:solidFill>
                  <a:srgbClr val="006C31"/>
                </a:solidFill>
              </a:endParaRPr>
            </a:p>
          </p:txBody>
        </p:sp>
      </p:grpSp>
    </p:spTree>
    <p:extLst>
      <p:ext uri="{BB962C8B-B14F-4D97-AF65-F5344CB8AC3E}">
        <p14:creationId xmlns:p14="http://schemas.microsoft.com/office/powerpoint/2010/main" val="1215133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3533B3-9A98-8C7F-CD90-C692154154ED}"/>
              </a:ext>
            </a:extLst>
          </p:cNvPr>
          <p:cNvSpPr txBox="1"/>
          <p:nvPr/>
        </p:nvSpPr>
        <p:spPr>
          <a:xfrm>
            <a:off x="7540151" y="1541168"/>
            <a:ext cx="4354293" cy="338554"/>
          </a:xfrm>
          <a:prstGeom prst="rect">
            <a:avLst/>
          </a:prstGeom>
          <a:noFill/>
        </p:spPr>
        <p:txBody>
          <a:bodyPr wrap="square">
            <a:spAutoFit/>
          </a:bodyPr>
          <a:lstStyle/>
          <a:p>
            <a:r>
              <a:rPr lang="en-GB" sz="1600" dirty="0"/>
              <a:t>RMSE of the three types of data sources</a:t>
            </a:r>
          </a:p>
        </p:txBody>
      </p:sp>
      <p:pic>
        <p:nvPicPr>
          <p:cNvPr id="8" name="Picture 7">
            <a:extLst>
              <a:ext uri="{FF2B5EF4-FFF2-40B4-BE49-F238E27FC236}">
                <a16:creationId xmlns:a16="http://schemas.microsoft.com/office/drawing/2014/main" id="{EC50BA15-71DB-8E00-803E-F39A91E01463}"/>
              </a:ext>
            </a:extLst>
          </p:cNvPr>
          <p:cNvPicPr>
            <a:picLocks noChangeAspect="1"/>
          </p:cNvPicPr>
          <p:nvPr/>
        </p:nvPicPr>
        <p:blipFill>
          <a:blip r:embed="rId3"/>
          <a:stretch>
            <a:fillRect/>
          </a:stretch>
        </p:blipFill>
        <p:spPr>
          <a:xfrm>
            <a:off x="138610" y="1189968"/>
            <a:ext cx="6578713" cy="4278885"/>
          </a:xfrm>
          <a:prstGeom prst="rect">
            <a:avLst/>
          </a:prstGeom>
        </p:spPr>
      </p:pic>
      <p:sp>
        <p:nvSpPr>
          <p:cNvPr id="12" name="TextBox 11">
            <a:extLst>
              <a:ext uri="{FF2B5EF4-FFF2-40B4-BE49-F238E27FC236}">
                <a16:creationId xmlns:a16="http://schemas.microsoft.com/office/drawing/2014/main" id="{9ECE2855-2D02-C3EC-0A33-B1A2187CDF30}"/>
              </a:ext>
            </a:extLst>
          </p:cNvPr>
          <p:cNvSpPr txBox="1"/>
          <p:nvPr/>
        </p:nvSpPr>
        <p:spPr>
          <a:xfrm>
            <a:off x="0" y="5631442"/>
            <a:ext cx="6717323" cy="338554"/>
          </a:xfrm>
          <a:prstGeom prst="rect">
            <a:avLst/>
          </a:prstGeom>
          <a:noFill/>
        </p:spPr>
        <p:txBody>
          <a:bodyPr wrap="square">
            <a:spAutoFit/>
          </a:bodyPr>
          <a:lstStyle/>
          <a:p>
            <a:r>
              <a:rPr lang="en-GB" sz="1600" dirty="0"/>
              <a:t>PM10 observation data against global CAMSRA data (Wednesday 20 July 2016)</a:t>
            </a:r>
          </a:p>
        </p:txBody>
      </p:sp>
      <p:sp>
        <p:nvSpPr>
          <p:cNvPr id="13" name="TextBox 12">
            <a:extLst>
              <a:ext uri="{FF2B5EF4-FFF2-40B4-BE49-F238E27FC236}">
                <a16:creationId xmlns:a16="http://schemas.microsoft.com/office/drawing/2014/main" id="{E5F0DBC2-7A20-7444-8021-CC3FBED104B2}"/>
              </a:ext>
            </a:extLst>
          </p:cNvPr>
          <p:cNvSpPr txBox="1"/>
          <p:nvPr/>
        </p:nvSpPr>
        <p:spPr>
          <a:xfrm>
            <a:off x="10023232" y="6542892"/>
            <a:ext cx="3130061" cy="338554"/>
          </a:xfrm>
          <a:prstGeom prst="rect">
            <a:avLst/>
          </a:prstGeom>
          <a:noFill/>
        </p:spPr>
        <p:txBody>
          <a:bodyPr wrap="square">
            <a:spAutoFit/>
          </a:bodyPr>
          <a:lstStyle/>
          <a:p>
            <a:r>
              <a:rPr lang="en-GB" sz="1600" b="0" i="0" u="none" strike="noStrike" baseline="0" dirty="0" err="1">
                <a:solidFill>
                  <a:srgbClr val="131413"/>
                </a:solidFill>
                <a:latin typeface="AdvTT3713a231"/>
              </a:rPr>
              <a:t>Sekmoudi</a:t>
            </a:r>
            <a:r>
              <a:rPr lang="en-GB" sz="1600" b="0" i="0" u="none" strike="noStrike" baseline="0" dirty="0">
                <a:solidFill>
                  <a:srgbClr val="131413"/>
                </a:solidFill>
                <a:latin typeface="AdvTT3713a231"/>
              </a:rPr>
              <a:t> et al., 2021</a:t>
            </a:r>
            <a:endParaRPr lang="en-GB" sz="1600" dirty="0"/>
          </a:p>
        </p:txBody>
      </p:sp>
      <p:sp>
        <p:nvSpPr>
          <p:cNvPr id="14" name="Rectangle 13">
            <a:extLst>
              <a:ext uri="{FF2B5EF4-FFF2-40B4-BE49-F238E27FC236}">
                <a16:creationId xmlns:a16="http://schemas.microsoft.com/office/drawing/2014/main" id="{4ADB7673-923B-5B7F-C17E-2D213470507C}"/>
              </a:ext>
            </a:extLst>
          </p:cNvPr>
          <p:cNvSpPr>
            <a:spLocks noChangeArrowheads="1"/>
          </p:cNvSpPr>
          <p:nvPr/>
        </p:nvSpPr>
        <p:spPr bwMode="auto">
          <a:xfrm>
            <a:off x="84564" y="77916"/>
            <a:ext cx="7195467" cy="801315"/>
          </a:xfrm>
          <a:prstGeom prst="rect">
            <a:avLst/>
          </a:prstGeom>
          <a:solidFill>
            <a:schemeClr val="accent4">
              <a:lumMod val="40000"/>
              <a:lumOff val="60000"/>
            </a:schemeClr>
          </a:solidFill>
        </p:spPr>
        <p:txBody>
          <a:bodyPr anchor="ctr"/>
          <a:lstStyle/>
          <a:p>
            <a:pPr algn="ctr">
              <a:defRPr/>
            </a:pP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Accuracy of CAMS RA data by </a:t>
            </a:r>
            <a:r>
              <a:rPr lang="en-GB" altLang="ja-JP" sz="2400" b="1" dirty="0" err="1">
                <a:solidFill>
                  <a:schemeClr val="tx2">
                    <a:satMod val="130000"/>
                  </a:schemeClr>
                </a:solidFill>
                <a:effectLst>
                  <a:outerShdw blurRad="31750" dist="25400" dir="5400000" algn="tl" rotWithShape="0">
                    <a:srgbClr val="000000">
                      <a:alpha val="25000"/>
                    </a:srgbClr>
                  </a:outerShdw>
                </a:effectLst>
                <a:latin typeface="+mj-lt"/>
                <a:ea typeface="+mj-ea"/>
                <a:cs typeface="+mj-cs"/>
              </a:rPr>
              <a:t>analyzing</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t>
            </a:r>
            <a:r>
              <a:rPr lang="en-GB" altLang="ja-JP" sz="2400" b="1" dirty="0">
                <a:solidFill>
                  <a:srgbClr val="FF0000"/>
                </a:solidFill>
                <a:effectLst>
                  <a:outerShdw blurRad="31750" dist="25400" dir="5400000" algn="tl" rotWithShape="0">
                    <a:srgbClr val="000000">
                      <a:alpha val="25000"/>
                    </a:srgbClr>
                  </a:outerShdw>
                </a:effectLst>
                <a:latin typeface="+mj-lt"/>
                <a:ea typeface="+mj-ea"/>
                <a:cs typeface="+mj-cs"/>
              </a:rPr>
              <a:t>seasonal patterns</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t>
            </a:r>
            <a:r>
              <a:rPr lang="en-GB" altLang="ja-JP" sz="2400" b="1" dirty="0">
                <a:solidFill>
                  <a:srgbClr val="00B050"/>
                </a:solidFill>
                <a:effectLst>
                  <a:outerShdw blurRad="31750" dist="25400" dir="5400000" algn="tl" rotWithShape="0">
                    <a:srgbClr val="000000">
                      <a:alpha val="25000"/>
                    </a:srgbClr>
                  </a:outerShdw>
                </a:effectLst>
                <a:latin typeface="+mj-lt"/>
                <a:ea typeface="+mj-ea"/>
                <a:cs typeface="+mj-cs"/>
              </a:rPr>
              <a:t>extreme events</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and </a:t>
            </a:r>
            <a:r>
              <a:rPr lang="en-GB" altLang="ja-JP" sz="2400" b="1" dirty="0">
                <a:solidFill>
                  <a:srgbClr val="00B050"/>
                </a:solidFill>
                <a:effectLst>
                  <a:outerShdw blurRad="31750" dist="25400" dir="5400000" algn="tl" rotWithShape="0">
                    <a:srgbClr val="000000">
                      <a:alpha val="25000"/>
                    </a:srgbClr>
                  </a:outerShdw>
                </a:effectLst>
                <a:latin typeface="+mj-lt"/>
                <a:ea typeface="+mj-ea"/>
                <a:cs typeface="+mj-cs"/>
              </a:rPr>
              <a:t>annual averages</a:t>
            </a:r>
          </a:p>
        </p:txBody>
      </p:sp>
      <p:pic>
        <p:nvPicPr>
          <p:cNvPr id="7" name="Image 6"/>
          <p:cNvPicPr>
            <a:picLocks noChangeAspect="1"/>
          </p:cNvPicPr>
          <p:nvPr/>
        </p:nvPicPr>
        <p:blipFill>
          <a:blip r:embed="rId4"/>
          <a:stretch>
            <a:fillRect/>
          </a:stretch>
        </p:blipFill>
        <p:spPr>
          <a:xfrm>
            <a:off x="6717323" y="1879722"/>
            <a:ext cx="5484134" cy="2094401"/>
          </a:xfrm>
          <a:prstGeom prst="rect">
            <a:avLst/>
          </a:prstGeom>
        </p:spPr>
      </p:pic>
    </p:spTree>
    <p:extLst>
      <p:ext uri="{BB962C8B-B14F-4D97-AF65-F5344CB8AC3E}">
        <p14:creationId xmlns:p14="http://schemas.microsoft.com/office/powerpoint/2010/main" val="224322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630C887-AC31-B175-8695-2780B03AA272}"/>
              </a:ext>
            </a:extLst>
          </p:cNvPr>
          <p:cNvGraphicFramePr/>
          <p:nvPr>
            <p:extLst>
              <p:ext uri="{D42A27DB-BD31-4B8C-83A1-F6EECF244321}">
                <p14:modId xmlns:p14="http://schemas.microsoft.com/office/powerpoint/2010/main" val="63813667"/>
              </p:ext>
            </p:extLst>
          </p:nvPr>
        </p:nvGraphicFramePr>
        <p:xfrm>
          <a:off x="49483" y="1385888"/>
          <a:ext cx="8908780" cy="5332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E7345EBC-540B-65E1-A5EF-8962BFCFDA41}"/>
              </a:ext>
            </a:extLst>
          </p:cNvPr>
          <p:cNvPicPr>
            <a:picLocks noChangeAspect="1"/>
          </p:cNvPicPr>
          <p:nvPr/>
        </p:nvPicPr>
        <p:blipFill rotWithShape="1">
          <a:blip r:embed="rId8"/>
          <a:srcRect r="48495"/>
          <a:stretch/>
        </p:blipFill>
        <p:spPr>
          <a:xfrm>
            <a:off x="8958263" y="880945"/>
            <a:ext cx="3298809" cy="3034896"/>
          </a:xfrm>
          <a:prstGeom prst="rect">
            <a:avLst/>
          </a:prstGeom>
        </p:spPr>
      </p:pic>
      <p:sp>
        <p:nvSpPr>
          <p:cNvPr id="10" name="TextBox 9">
            <a:extLst>
              <a:ext uri="{FF2B5EF4-FFF2-40B4-BE49-F238E27FC236}">
                <a16:creationId xmlns:a16="http://schemas.microsoft.com/office/drawing/2014/main" id="{E9200981-F94B-0C26-C23F-0842177A3B7A}"/>
              </a:ext>
            </a:extLst>
          </p:cNvPr>
          <p:cNvSpPr txBox="1"/>
          <p:nvPr/>
        </p:nvSpPr>
        <p:spPr>
          <a:xfrm>
            <a:off x="9092485" y="6210695"/>
            <a:ext cx="3050032" cy="584775"/>
          </a:xfrm>
          <a:prstGeom prst="rect">
            <a:avLst/>
          </a:prstGeom>
          <a:noFill/>
        </p:spPr>
        <p:txBody>
          <a:bodyPr wrap="square">
            <a:spAutoFit/>
          </a:bodyPr>
          <a:lstStyle/>
          <a:p>
            <a:r>
              <a:rPr lang="en-GB" sz="1600" dirty="0">
                <a:solidFill>
                  <a:srgbClr val="131413"/>
                </a:solidFill>
                <a:latin typeface="AdvTT3713a231"/>
              </a:rPr>
              <a:t>Adapted from </a:t>
            </a:r>
            <a:r>
              <a:rPr lang="en-GB" sz="1600" dirty="0" err="1">
                <a:solidFill>
                  <a:srgbClr val="131413"/>
                </a:solidFill>
                <a:latin typeface="AdvTT3713a231"/>
              </a:rPr>
              <a:t>Saidi</a:t>
            </a:r>
            <a:r>
              <a:rPr lang="en-GB" sz="1600" dirty="0">
                <a:solidFill>
                  <a:srgbClr val="131413"/>
                </a:solidFill>
                <a:latin typeface="AdvTT3713a231"/>
              </a:rPr>
              <a:t> et al., 2023, Atmospheric Environment </a:t>
            </a:r>
          </a:p>
        </p:txBody>
      </p:sp>
      <p:sp>
        <p:nvSpPr>
          <p:cNvPr id="12" name="TextBox 11">
            <a:extLst>
              <a:ext uri="{FF2B5EF4-FFF2-40B4-BE49-F238E27FC236}">
                <a16:creationId xmlns:a16="http://schemas.microsoft.com/office/drawing/2014/main" id="{23223D5A-2FBC-55BC-03AE-6D993658AB45}"/>
              </a:ext>
            </a:extLst>
          </p:cNvPr>
          <p:cNvSpPr txBox="1"/>
          <p:nvPr/>
        </p:nvSpPr>
        <p:spPr>
          <a:xfrm>
            <a:off x="8958263" y="3942197"/>
            <a:ext cx="3184254" cy="276999"/>
          </a:xfrm>
          <a:prstGeom prst="rect">
            <a:avLst/>
          </a:prstGeom>
          <a:noFill/>
        </p:spPr>
        <p:txBody>
          <a:bodyPr wrap="square">
            <a:spAutoFit/>
          </a:bodyPr>
          <a:lstStyle/>
          <a:p>
            <a:r>
              <a:rPr lang="en-GB" sz="1200" b="0" i="0" u="none" strike="noStrike" baseline="0" dirty="0">
                <a:solidFill>
                  <a:srgbClr val="000000"/>
                </a:solidFill>
                <a:latin typeface="Charis SIL"/>
              </a:rPr>
              <a:t>The three-level nesting with grid ratio of five</a:t>
            </a:r>
            <a:endParaRPr lang="en-GB" sz="1200" dirty="0"/>
          </a:p>
        </p:txBody>
      </p:sp>
      <p:sp>
        <p:nvSpPr>
          <p:cNvPr id="3" name="Rectangle 2">
            <a:extLst>
              <a:ext uri="{FF2B5EF4-FFF2-40B4-BE49-F238E27FC236}">
                <a16:creationId xmlns:a16="http://schemas.microsoft.com/office/drawing/2014/main" id="{C084E56C-68C6-C83B-71A1-87111808B191}"/>
              </a:ext>
            </a:extLst>
          </p:cNvPr>
          <p:cNvSpPr>
            <a:spLocks noChangeArrowheads="1"/>
          </p:cNvSpPr>
          <p:nvPr/>
        </p:nvSpPr>
        <p:spPr bwMode="auto">
          <a:xfrm>
            <a:off x="609600" y="223795"/>
            <a:ext cx="10626436" cy="633413"/>
          </a:xfrm>
          <a:prstGeom prst="rect">
            <a:avLst/>
          </a:prstGeom>
          <a:solidFill>
            <a:schemeClr val="accent4">
              <a:lumMod val="40000"/>
              <a:lumOff val="60000"/>
            </a:schemeClr>
          </a:solidFill>
        </p:spPr>
        <p:txBody>
          <a:bodyPr anchor="ctr"/>
          <a:lstStyle/>
          <a:p>
            <a:pPr algn="ctr">
              <a:defRPr/>
            </a:pPr>
            <a:r>
              <a:rPr lang="en-GB" altLang="ja-JP" sz="29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Air Quality at Local and Regional Scale: CAMS &amp; Satellite Products</a:t>
            </a:r>
          </a:p>
        </p:txBody>
      </p:sp>
      <p:sp>
        <p:nvSpPr>
          <p:cNvPr id="2" name="Rectangle à coins arrondis 1"/>
          <p:cNvSpPr/>
          <p:nvPr/>
        </p:nvSpPr>
        <p:spPr>
          <a:xfrm>
            <a:off x="1983345" y="2382592"/>
            <a:ext cx="6581105" cy="1339402"/>
          </a:xfrm>
          <a:prstGeom prst="round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5" name="Rectangle à coins arrondis 1">
            <a:extLst>
              <a:ext uri="{FF2B5EF4-FFF2-40B4-BE49-F238E27FC236}">
                <a16:creationId xmlns:a16="http://schemas.microsoft.com/office/drawing/2014/main" id="{B2579868-AB6E-2B26-0FB4-CF720815CE08}"/>
              </a:ext>
            </a:extLst>
          </p:cNvPr>
          <p:cNvSpPr/>
          <p:nvPr/>
        </p:nvSpPr>
        <p:spPr>
          <a:xfrm>
            <a:off x="9670473" y="1950698"/>
            <a:ext cx="757382" cy="653958"/>
          </a:xfrm>
          <a:prstGeom prst="rect">
            <a:avLst/>
          </a:prstGeom>
          <a:solidFill>
            <a:srgbClr val="FF0000"/>
          </a:solid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6" name="Rectangle à coins arrondis 1">
            <a:extLst>
              <a:ext uri="{FF2B5EF4-FFF2-40B4-BE49-F238E27FC236}">
                <a16:creationId xmlns:a16="http://schemas.microsoft.com/office/drawing/2014/main" id="{25625773-BDDF-F6D6-21A1-E400049C2D11}"/>
              </a:ext>
            </a:extLst>
          </p:cNvPr>
          <p:cNvSpPr/>
          <p:nvPr/>
        </p:nvSpPr>
        <p:spPr>
          <a:xfrm>
            <a:off x="9938331" y="2179783"/>
            <a:ext cx="187200" cy="108000"/>
          </a:xfrm>
          <a:prstGeom prst="rect">
            <a:avLst/>
          </a:prstGeom>
          <a:solidFill>
            <a:srgbClr val="00B050"/>
          </a:solidFill>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31160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0F30DB-3040-10CD-3938-37DCB2BF216C}"/>
              </a:ext>
            </a:extLst>
          </p:cNvPr>
          <p:cNvPicPr>
            <a:picLocks noChangeAspect="1"/>
          </p:cNvPicPr>
          <p:nvPr/>
        </p:nvPicPr>
        <p:blipFill>
          <a:blip r:embed="rId3"/>
          <a:stretch>
            <a:fillRect/>
          </a:stretch>
        </p:blipFill>
        <p:spPr>
          <a:xfrm>
            <a:off x="90790" y="96564"/>
            <a:ext cx="5553472" cy="4185504"/>
          </a:xfrm>
          <a:prstGeom prst="rect">
            <a:avLst/>
          </a:prstGeom>
        </p:spPr>
      </p:pic>
      <p:sp>
        <p:nvSpPr>
          <p:cNvPr id="7" name="TextBox 6">
            <a:extLst>
              <a:ext uri="{FF2B5EF4-FFF2-40B4-BE49-F238E27FC236}">
                <a16:creationId xmlns:a16="http://schemas.microsoft.com/office/drawing/2014/main" id="{69DC32B3-3C99-14D2-BDB5-44C7B2FCC313}"/>
              </a:ext>
            </a:extLst>
          </p:cNvPr>
          <p:cNvSpPr txBox="1"/>
          <p:nvPr/>
        </p:nvSpPr>
        <p:spPr>
          <a:xfrm>
            <a:off x="0" y="4457246"/>
            <a:ext cx="5644262" cy="954107"/>
          </a:xfrm>
          <a:prstGeom prst="rect">
            <a:avLst/>
          </a:prstGeom>
          <a:noFill/>
        </p:spPr>
        <p:txBody>
          <a:bodyPr wrap="square">
            <a:spAutoFit/>
          </a:bodyPr>
          <a:lstStyle/>
          <a:p>
            <a:pPr algn="just"/>
            <a:r>
              <a:rPr lang="en-GB" sz="1400" b="0" i="0" u="none" strike="noStrike" baseline="0" dirty="0">
                <a:solidFill>
                  <a:srgbClr val="000000"/>
                </a:solidFill>
                <a:latin typeface="Charis SIL"/>
              </a:rPr>
              <a:t>(Left) Annual emission fluxes (2013) of the global anthropogenic CAMS inventory downscaled to the 2 km × 2 km resolution CHIMERE simulation mesh. (Right) Combination of the CAMS and local inventories to compose the emission fluxes.</a:t>
            </a:r>
            <a:endParaRPr lang="en-GB" sz="4000" dirty="0"/>
          </a:p>
        </p:txBody>
      </p:sp>
      <p:sp>
        <p:nvSpPr>
          <p:cNvPr id="9" name="TextBox 8">
            <a:extLst>
              <a:ext uri="{FF2B5EF4-FFF2-40B4-BE49-F238E27FC236}">
                <a16:creationId xmlns:a16="http://schemas.microsoft.com/office/drawing/2014/main" id="{74851FAC-C52F-7E01-BC72-7EB83A833542}"/>
              </a:ext>
            </a:extLst>
          </p:cNvPr>
          <p:cNvSpPr txBox="1"/>
          <p:nvPr/>
        </p:nvSpPr>
        <p:spPr>
          <a:xfrm>
            <a:off x="0" y="6407891"/>
            <a:ext cx="1904440" cy="369332"/>
          </a:xfrm>
          <a:prstGeom prst="rect">
            <a:avLst/>
          </a:prstGeom>
          <a:noFill/>
        </p:spPr>
        <p:txBody>
          <a:bodyPr wrap="square">
            <a:spAutoFit/>
          </a:bodyPr>
          <a:lstStyle/>
          <a:p>
            <a:r>
              <a:rPr lang="en-GB" sz="1800" b="0" i="0" u="none" strike="noStrike" baseline="0" dirty="0" err="1">
                <a:solidFill>
                  <a:srgbClr val="000000"/>
                </a:solidFill>
              </a:rPr>
              <a:t>Saidi</a:t>
            </a:r>
            <a:r>
              <a:rPr lang="en-GB" sz="1800" b="0" i="0" u="none" strike="noStrike" baseline="0" dirty="0">
                <a:solidFill>
                  <a:srgbClr val="000000"/>
                </a:solidFill>
              </a:rPr>
              <a:t> et al., 2023</a:t>
            </a:r>
            <a:endParaRPr lang="en-GB" dirty="0"/>
          </a:p>
        </p:txBody>
      </p:sp>
      <p:pic>
        <p:nvPicPr>
          <p:cNvPr id="10" name="Picture 9">
            <a:extLst>
              <a:ext uri="{FF2B5EF4-FFF2-40B4-BE49-F238E27FC236}">
                <a16:creationId xmlns:a16="http://schemas.microsoft.com/office/drawing/2014/main" id="{786B4ED1-814A-4AEE-F082-D5DB117D0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7485" y="173784"/>
            <a:ext cx="6744906" cy="2255794"/>
          </a:xfrm>
          <a:prstGeom prst="rect">
            <a:avLst/>
          </a:prstGeom>
        </p:spPr>
      </p:pic>
      <p:sp>
        <p:nvSpPr>
          <p:cNvPr id="11" name="Rectangle 10">
            <a:extLst>
              <a:ext uri="{FF2B5EF4-FFF2-40B4-BE49-F238E27FC236}">
                <a16:creationId xmlns:a16="http://schemas.microsoft.com/office/drawing/2014/main" id="{DAC107B1-627B-3E1A-5EB5-1BA82BF16EC2}"/>
              </a:ext>
            </a:extLst>
          </p:cNvPr>
          <p:cNvSpPr/>
          <p:nvPr/>
        </p:nvSpPr>
        <p:spPr>
          <a:xfrm>
            <a:off x="11586117" y="96564"/>
            <a:ext cx="1217065" cy="1944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12AA408-7AAA-80B9-A0C6-ED04C2DFA33B}"/>
              </a:ext>
            </a:extLst>
          </p:cNvPr>
          <p:cNvSpPr txBox="1"/>
          <p:nvPr/>
        </p:nvSpPr>
        <p:spPr>
          <a:xfrm>
            <a:off x="5967485" y="2459765"/>
            <a:ext cx="6058037" cy="738664"/>
          </a:xfrm>
          <a:prstGeom prst="rect">
            <a:avLst/>
          </a:prstGeom>
          <a:noFill/>
        </p:spPr>
        <p:txBody>
          <a:bodyPr wrap="square">
            <a:spAutoFit/>
          </a:bodyPr>
          <a:lstStyle/>
          <a:p>
            <a:pPr algn="just"/>
            <a:r>
              <a:rPr lang="en-GB" sz="1400" dirty="0">
                <a:solidFill>
                  <a:srgbClr val="000000"/>
                </a:solidFill>
                <a:latin typeface="Charis SIL"/>
              </a:rPr>
              <a:t>Annual emissions of the different inventory pollutants with the contribution of each activity sector according the global CAMS anthropogenic inventory and the local MEMSD inventory.</a:t>
            </a:r>
          </a:p>
        </p:txBody>
      </p:sp>
      <p:pic>
        <p:nvPicPr>
          <p:cNvPr id="14" name="Picture 13">
            <a:extLst>
              <a:ext uri="{FF2B5EF4-FFF2-40B4-BE49-F238E27FC236}">
                <a16:creationId xmlns:a16="http://schemas.microsoft.com/office/drawing/2014/main" id="{3A4D40DE-715E-C414-3430-194B14A23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7484" y="3530778"/>
            <a:ext cx="6058037" cy="2608640"/>
          </a:xfrm>
          <a:prstGeom prst="rect">
            <a:avLst/>
          </a:prstGeom>
        </p:spPr>
      </p:pic>
      <p:sp>
        <p:nvSpPr>
          <p:cNvPr id="16" name="TextBox 15">
            <a:extLst>
              <a:ext uri="{FF2B5EF4-FFF2-40B4-BE49-F238E27FC236}">
                <a16:creationId xmlns:a16="http://schemas.microsoft.com/office/drawing/2014/main" id="{35E3AC2C-B7D1-375D-712D-CE165D131754}"/>
              </a:ext>
            </a:extLst>
          </p:cNvPr>
          <p:cNvSpPr txBox="1"/>
          <p:nvPr/>
        </p:nvSpPr>
        <p:spPr>
          <a:xfrm>
            <a:off x="5499131" y="6115656"/>
            <a:ext cx="6692869" cy="738664"/>
          </a:xfrm>
          <a:prstGeom prst="rect">
            <a:avLst/>
          </a:prstGeom>
          <a:noFill/>
        </p:spPr>
        <p:txBody>
          <a:bodyPr wrap="square">
            <a:spAutoFit/>
          </a:bodyPr>
          <a:lstStyle/>
          <a:p>
            <a:pPr algn="just"/>
            <a:r>
              <a:rPr lang="en-GB" sz="1400" dirty="0">
                <a:solidFill>
                  <a:srgbClr val="000000"/>
                </a:solidFill>
                <a:latin typeface="Charis SIL"/>
              </a:rPr>
              <a:t>Sector-dependent, monthly (left), weekly (middle) and daily (right) profiles used for the temporal allocation of the annual anthropogenic emission fluxes of the MEMSD (local) and CAMS emission inventories to hourly fluxes</a:t>
            </a:r>
          </a:p>
        </p:txBody>
      </p:sp>
      <p:sp>
        <p:nvSpPr>
          <p:cNvPr id="12" name="Rectangle 11"/>
          <p:cNvSpPr/>
          <p:nvPr/>
        </p:nvSpPr>
        <p:spPr>
          <a:xfrm>
            <a:off x="25759" y="35022"/>
            <a:ext cx="5618504" cy="4447981"/>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5" name="Rectangle 14"/>
          <p:cNvSpPr/>
          <p:nvPr/>
        </p:nvSpPr>
        <p:spPr>
          <a:xfrm>
            <a:off x="5876693" y="96564"/>
            <a:ext cx="1673285" cy="1944109"/>
          </a:xfrm>
          <a:prstGeom prst="rect">
            <a:avLst/>
          </a:prstGeom>
          <a:noFill/>
          <a:ln w="28575">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7" name="Rectangle 16"/>
          <p:cNvSpPr/>
          <p:nvPr/>
        </p:nvSpPr>
        <p:spPr>
          <a:xfrm>
            <a:off x="5876694" y="3483814"/>
            <a:ext cx="6228000" cy="2631841"/>
          </a:xfrm>
          <a:prstGeom prst="rect">
            <a:avLst/>
          </a:prstGeom>
          <a:noFill/>
          <a:ln w="28575">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solidFill>
                <a:srgbClr val="0070C0"/>
              </a:solidFill>
            </a:endParaRPr>
          </a:p>
        </p:txBody>
      </p:sp>
    </p:spTree>
    <p:extLst>
      <p:ext uri="{BB962C8B-B14F-4D97-AF65-F5344CB8AC3E}">
        <p14:creationId xmlns:p14="http://schemas.microsoft.com/office/powerpoint/2010/main" val="355964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6FF67-9233-4C82-481D-0855B9F52664}"/>
              </a:ext>
            </a:extLst>
          </p:cNvPr>
          <p:cNvPicPr>
            <a:picLocks noChangeAspect="1"/>
          </p:cNvPicPr>
          <p:nvPr/>
        </p:nvPicPr>
        <p:blipFill>
          <a:blip r:embed="rId3"/>
          <a:stretch>
            <a:fillRect/>
          </a:stretch>
        </p:blipFill>
        <p:spPr>
          <a:xfrm>
            <a:off x="925025" y="128653"/>
            <a:ext cx="6450175" cy="2880000"/>
          </a:xfrm>
          <a:prstGeom prst="rect">
            <a:avLst/>
          </a:prstGeom>
        </p:spPr>
      </p:pic>
      <p:pic>
        <p:nvPicPr>
          <p:cNvPr id="8" name="Picture 7">
            <a:extLst>
              <a:ext uri="{FF2B5EF4-FFF2-40B4-BE49-F238E27FC236}">
                <a16:creationId xmlns:a16="http://schemas.microsoft.com/office/drawing/2014/main" id="{BDAAC032-C797-A10D-8489-1F88EDD120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47" t="9737" r="9510" b="6730"/>
          <a:stretch/>
        </p:blipFill>
        <p:spPr bwMode="auto">
          <a:xfrm>
            <a:off x="925025" y="3187877"/>
            <a:ext cx="6480804" cy="2880000"/>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A917C003-1FDF-85EA-6AB4-2A3768CCD5CF}"/>
              </a:ext>
            </a:extLst>
          </p:cNvPr>
          <p:cNvGrpSpPr/>
          <p:nvPr/>
        </p:nvGrpSpPr>
        <p:grpSpPr>
          <a:xfrm>
            <a:off x="8690494" y="166371"/>
            <a:ext cx="2880728" cy="5846086"/>
            <a:chOff x="7437119" y="0"/>
            <a:chExt cx="2880728" cy="5846086"/>
          </a:xfrm>
        </p:grpSpPr>
        <p:pic>
          <p:nvPicPr>
            <p:cNvPr id="10" name="Picture 9">
              <a:extLst>
                <a:ext uri="{FF2B5EF4-FFF2-40B4-BE49-F238E27FC236}">
                  <a16:creationId xmlns:a16="http://schemas.microsoft.com/office/drawing/2014/main" id="{87C65D9D-C90C-7D3D-8CEA-9F2A753199D9}"/>
                </a:ext>
              </a:extLst>
            </p:cNvPr>
            <p:cNvPicPr>
              <a:picLocks noChangeAspect="1"/>
            </p:cNvPicPr>
            <p:nvPr/>
          </p:nvPicPr>
          <p:blipFill rotWithShape="1">
            <a:blip r:embed="rId5"/>
            <a:srcRect r="50000"/>
            <a:stretch/>
          </p:blipFill>
          <p:spPr>
            <a:xfrm>
              <a:off x="7437119" y="0"/>
              <a:ext cx="2871819" cy="2880000"/>
            </a:xfrm>
            <a:prstGeom prst="rect">
              <a:avLst/>
            </a:prstGeom>
          </p:spPr>
        </p:pic>
        <p:pic>
          <p:nvPicPr>
            <p:cNvPr id="12" name="Picture 11">
              <a:extLst>
                <a:ext uri="{FF2B5EF4-FFF2-40B4-BE49-F238E27FC236}">
                  <a16:creationId xmlns:a16="http://schemas.microsoft.com/office/drawing/2014/main" id="{C273D343-2EAA-4262-B382-BE70F4D71A5B}"/>
                </a:ext>
              </a:extLst>
            </p:cNvPr>
            <p:cNvPicPr>
              <a:picLocks noChangeAspect="1"/>
            </p:cNvPicPr>
            <p:nvPr/>
          </p:nvPicPr>
          <p:blipFill rotWithShape="1">
            <a:blip r:embed="rId5"/>
            <a:srcRect l="50001"/>
            <a:stretch/>
          </p:blipFill>
          <p:spPr>
            <a:xfrm>
              <a:off x="7446027" y="2966086"/>
              <a:ext cx="2871820" cy="2880000"/>
            </a:xfrm>
            <a:prstGeom prst="rect">
              <a:avLst/>
            </a:prstGeom>
          </p:spPr>
        </p:pic>
      </p:grpSp>
      <p:sp>
        <p:nvSpPr>
          <p:cNvPr id="15" name="TextBox 14">
            <a:extLst>
              <a:ext uri="{FF2B5EF4-FFF2-40B4-BE49-F238E27FC236}">
                <a16:creationId xmlns:a16="http://schemas.microsoft.com/office/drawing/2014/main" id="{1CF911F9-14BB-7093-BAD1-0F257D5953F3}"/>
              </a:ext>
            </a:extLst>
          </p:cNvPr>
          <p:cNvSpPr txBox="1"/>
          <p:nvPr/>
        </p:nvSpPr>
        <p:spPr>
          <a:xfrm>
            <a:off x="2824480" y="6202556"/>
            <a:ext cx="8815294" cy="523220"/>
          </a:xfrm>
          <a:prstGeom prst="rect">
            <a:avLst/>
          </a:prstGeom>
          <a:noFill/>
        </p:spPr>
        <p:txBody>
          <a:bodyPr wrap="square">
            <a:spAutoFit/>
          </a:bodyPr>
          <a:lstStyle/>
          <a:p>
            <a:pPr algn="just"/>
            <a:r>
              <a:rPr lang="en-GB" sz="1400" dirty="0">
                <a:solidFill>
                  <a:srgbClr val="000000"/>
                </a:solidFill>
                <a:latin typeface="Charis SIL"/>
              </a:rPr>
              <a:t>Modelled and observed diurnal cycles of PM10 (top), NO2 (bottom) and O3 (right) concentrations over the urban (JEF)  and rural (MHD) monitor sites for the summer and winter simulation periods. </a:t>
            </a:r>
          </a:p>
        </p:txBody>
      </p:sp>
      <p:sp>
        <p:nvSpPr>
          <p:cNvPr id="16" name="TextBox 15">
            <a:extLst>
              <a:ext uri="{FF2B5EF4-FFF2-40B4-BE49-F238E27FC236}">
                <a16:creationId xmlns:a16="http://schemas.microsoft.com/office/drawing/2014/main" id="{7DC0131F-3D68-B6BA-DF10-E81540AB21D9}"/>
              </a:ext>
            </a:extLst>
          </p:cNvPr>
          <p:cNvSpPr txBox="1"/>
          <p:nvPr/>
        </p:nvSpPr>
        <p:spPr>
          <a:xfrm>
            <a:off x="0" y="6407891"/>
            <a:ext cx="1904440" cy="369332"/>
          </a:xfrm>
          <a:prstGeom prst="rect">
            <a:avLst/>
          </a:prstGeom>
          <a:noFill/>
        </p:spPr>
        <p:txBody>
          <a:bodyPr wrap="square">
            <a:spAutoFit/>
          </a:bodyPr>
          <a:lstStyle/>
          <a:p>
            <a:r>
              <a:rPr lang="en-GB" sz="1800" b="0" i="0" u="none" strike="noStrike" baseline="0" dirty="0" err="1">
                <a:solidFill>
                  <a:srgbClr val="000000"/>
                </a:solidFill>
              </a:rPr>
              <a:t>Saidi</a:t>
            </a:r>
            <a:r>
              <a:rPr lang="en-GB" sz="1800" b="0" i="0" u="none" strike="noStrike" baseline="0" dirty="0">
                <a:solidFill>
                  <a:srgbClr val="000000"/>
                </a:solidFill>
              </a:rPr>
              <a:t> et al., 2023</a:t>
            </a:r>
            <a:endParaRPr lang="en-GB" dirty="0"/>
          </a:p>
        </p:txBody>
      </p:sp>
      <p:sp>
        <p:nvSpPr>
          <p:cNvPr id="17" name="Rectangle 16">
            <a:extLst>
              <a:ext uri="{FF2B5EF4-FFF2-40B4-BE49-F238E27FC236}">
                <a16:creationId xmlns:a16="http://schemas.microsoft.com/office/drawing/2014/main" id="{86A87890-A68E-0A36-1166-8534020DAFA0}"/>
              </a:ext>
            </a:extLst>
          </p:cNvPr>
          <p:cNvSpPr/>
          <p:nvPr/>
        </p:nvSpPr>
        <p:spPr>
          <a:xfrm>
            <a:off x="576943" y="60368"/>
            <a:ext cx="7162800" cy="2999858"/>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4CB9A12-321E-527B-152D-B4D76C7F3B0A}"/>
              </a:ext>
            </a:extLst>
          </p:cNvPr>
          <p:cNvSpPr/>
          <p:nvPr/>
        </p:nvSpPr>
        <p:spPr>
          <a:xfrm>
            <a:off x="584027" y="3142286"/>
            <a:ext cx="7162800" cy="299985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FAEC62B-622E-F738-5FC7-B3308DB57646}"/>
              </a:ext>
            </a:extLst>
          </p:cNvPr>
          <p:cNvSpPr/>
          <p:nvPr/>
        </p:nvSpPr>
        <p:spPr>
          <a:xfrm>
            <a:off x="8447315" y="74222"/>
            <a:ext cx="3298371" cy="606792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5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67A1D-3E62-B16A-2B50-E32A171BDB3B}"/>
              </a:ext>
            </a:extLst>
          </p:cNvPr>
          <p:cNvPicPr>
            <a:picLocks noChangeAspect="1"/>
          </p:cNvPicPr>
          <p:nvPr/>
        </p:nvPicPr>
        <p:blipFill>
          <a:blip r:embed="rId3"/>
          <a:stretch>
            <a:fillRect/>
          </a:stretch>
        </p:blipFill>
        <p:spPr>
          <a:xfrm>
            <a:off x="70747" y="653135"/>
            <a:ext cx="7894599" cy="5617029"/>
          </a:xfrm>
          <a:prstGeom prst="rect">
            <a:avLst/>
          </a:prstGeom>
        </p:spPr>
      </p:pic>
      <p:sp>
        <p:nvSpPr>
          <p:cNvPr id="7" name="TextBox 6">
            <a:extLst>
              <a:ext uri="{FF2B5EF4-FFF2-40B4-BE49-F238E27FC236}">
                <a16:creationId xmlns:a16="http://schemas.microsoft.com/office/drawing/2014/main" id="{E4D7C0BE-9397-ACD5-A2D6-5C4329796A06}"/>
              </a:ext>
            </a:extLst>
          </p:cNvPr>
          <p:cNvSpPr txBox="1"/>
          <p:nvPr/>
        </p:nvSpPr>
        <p:spPr>
          <a:xfrm>
            <a:off x="237029" y="6324586"/>
            <a:ext cx="8211512" cy="307777"/>
          </a:xfrm>
          <a:prstGeom prst="rect">
            <a:avLst/>
          </a:prstGeom>
          <a:noFill/>
        </p:spPr>
        <p:txBody>
          <a:bodyPr wrap="square">
            <a:spAutoFit/>
          </a:bodyPr>
          <a:lstStyle/>
          <a:p>
            <a:r>
              <a:rPr lang="en-GB" sz="1400" b="0" i="0" u="none" strike="noStrike" baseline="0" dirty="0">
                <a:latin typeface="AdvGulliv-R"/>
              </a:rPr>
              <a:t>Maps representing the spatial distribution of average concentrations of different </a:t>
            </a:r>
            <a:r>
              <a:rPr lang="en-GB" sz="1400" dirty="0">
                <a:latin typeface="AdvGulliv-R"/>
              </a:rPr>
              <a:t>modelled pollutants</a:t>
            </a:r>
            <a:endParaRPr lang="en-GB" sz="4000" dirty="0"/>
          </a:p>
        </p:txBody>
      </p:sp>
      <p:pic>
        <p:nvPicPr>
          <p:cNvPr id="9" name="Picture 8">
            <a:extLst>
              <a:ext uri="{FF2B5EF4-FFF2-40B4-BE49-F238E27FC236}">
                <a16:creationId xmlns:a16="http://schemas.microsoft.com/office/drawing/2014/main" id="{60EACF65-14A4-96C6-97FF-C860DB387CD2}"/>
              </a:ext>
            </a:extLst>
          </p:cNvPr>
          <p:cNvPicPr>
            <a:picLocks noChangeAspect="1"/>
          </p:cNvPicPr>
          <p:nvPr/>
        </p:nvPicPr>
        <p:blipFill rotWithShape="1">
          <a:blip r:embed="rId4"/>
          <a:srcRect r="8654"/>
          <a:stretch/>
        </p:blipFill>
        <p:spPr>
          <a:xfrm>
            <a:off x="7833087" y="1975746"/>
            <a:ext cx="4358913" cy="2971806"/>
          </a:xfrm>
          <a:prstGeom prst="rect">
            <a:avLst/>
          </a:prstGeom>
        </p:spPr>
      </p:pic>
      <p:sp>
        <p:nvSpPr>
          <p:cNvPr id="11" name="TextBox 10">
            <a:extLst>
              <a:ext uri="{FF2B5EF4-FFF2-40B4-BE49-F238E27FC236}">
                <a16:creationId xmlns:a16="http://schemas.microsoft.com/office/drawing/2014/main" id="{73137697-5D68-46AC-F8BB-A000F2C8BC8C}"/>
              </a:ext>
            </a:extLst>
          </p:cNvPr>
          <p:cNvSpPr txBox="1"/>
          <p:nvPr/>
        </p:nvSpPr>
        <p:spPr>
          <a:xfrm>
            <a:off x="9798773" y="6117777"/>
            <a:ext cx="2393227" cy="646331"/>
          </a:xfrm>
          <a:prstGeom prst="rect">
            <a:avLst/>
          </a:prstGeom>
          <a:noFill/>
        </p:spPr>
        <p:txBody>
          <a:bodyPr wrap="square">
            <a:spAutoFit/>
          </a:bodyPr>
          <a:lstStyle/>
          <a:p>
            <a:r>
              <a:rPr lang="en-GB" dirty="0" err="1"/>
              <a:t>Ajdour</a:t>
            </a:r>
            <a:r>
              <a:rPr lang="en-GB" dirty="0"/>
              <a:t> et al., 2019,</a:t>
            </a:r>
          </a:p>
          <a:p>
            <a:r>
              <a:rPr lang="en-GB" dirty="0"/>
              <a:t>Materials Today</a:t>
            </a:r>
          </a:p>
        </p:txBody>
      </p:sp>
      <p:sp>
        <p:nvSpPr>
          <p:cNvPr id="3" name="Rectangle 2">
            <a:extLst>
              <a:ext uri="{FF2B5EF4-FFF2-40B4-BE49-F238E27FC236}">
                <a16:creationId xmlns:a16="http://schemas.microsoft.com/office/drawing/2014/main" id="{FB3EB538-BD6B-6FC8-1419-2590A9D3B221}"/>
              </a:ext>
            </a:extLst>
          </p:cNvPr>
          <p:cNvSpPr>
            <a:spLocks noChangeArrowheads="1"/>
          </p:cNvSpPr>
          <p:nvPr/>
        </p:nvSpPr>
        <p:spPr bwMode="auto">
          <a:xfrm>
            <a:off x="1011382" y="22819"/>
            <a:ext cx="9351818" cy="633413"/>
          </a:xfrm>
          <a:prstGeom prst="rect">
            <a:avLst/>
          </a:prstGeom>
          <a:solidFill>
            <a:schemeClr val="accent4">
              <a:lumMod val="40000"/>
              <a:lumOff val="60000"/>
            </a:schemeClr>
          </a:solidFill>
        </p:spPr>
        <p:txBody>
          <a:bodyPr anchor="ctr"/>
          <a:lstStyle/>
          <a:p>
            <a:pPr algn="ctr">
              <a:defRPr/>
            </a:pPr>
            <a:r>
              <a:rPr lang="en-GB" altLang="ja-JP" sz="28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Towards air quality </a:t>
            </a:r>
            <a:r>
              <a:rPr lang="en-GB" altLang="ja-JP" sz="2800" b="1" dirty="0" err="1">
                <a:solidFill>
                  <a:schemeClr val="tx2">
                    <a:satMod val="130000"/>
                  </a:schemeClr>
                </a:solidFill>
                <a:effectLst>
                  <a:outerShdw blurRad="31750" dist="25400" dir="5400000" algn="tl" rotWithShape="0">
                    <a:srgbClr val="000000">
                      <a:alpha val="25000"/>
                    </a:srgbClr>
                  </a:outerShdw>
                </a:effectLst>
                <a:latin typeface="+mj-lt"/>
                <a:ea typeface="+mj-ea"/>
                <a:cs typeface="+mj-cs"/>
              </a:rPr>
              <a:t>modeling</a:t>
            </a:r>
            <a:r>
              <a:rPr lang="en-GB" altLang="ja-JP" sz="28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in Agadir City (Morocco)</a:t>
            </a:r>
          </a:p>
        </p:txBody>
      </p:sp>
    </p:spTree>
    <p:extLst>
      <p:ext uri="{BB962C8B-B14F-4D97-AF65-F5344CB8AC3E}">
        <p14:creationId xmlns:p14="http://schemas.microsoft.com/office/powerpoint/2010/main" val="424967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AD630C-D196-8A0B-1302-7742ABAA0CBA}"/>
              </a:ext>
            </a:extLst>
          </p:cNvPr>
          <p:cNvSpPr txBox="1"/>
          <p:nvPr/>
        </p:nvSpPr>
        <p:spPr>
          <a:xfrm>
            <a:off x="9766115" y="6460217"/>
            <a:ext cx="2393227" cy="369332"/>
          </a:xfrm>
          <a:prstGeom prst="rect">
            <a:avLst/>
          </a:prstGeom>
          <a:noFill/>
        </p:spPr>
        <p:txBody>
          <a:bodyPr wrap="square">
            <a:spAutoFit/>
          </a:bodyPr>
          <a:lstStyle/>
          <a:p>
            <a:r>
              <a:rPr lang="en-GB" dirty="0" err="1"/>
              <a:t>Ajdour</a:t>
            </a:r>
            <a:r>
              <a:rPr lang="en-GB" dirty="0"/>
              <a:t> et al., 2019</a:t>
            </a:r>
          </a:p>
        </p:txBody>
      </p:sp>
      <p:grpSp>
        <p:nvGrpSpPr>
          <p:cNvPr id="12" name="Group 11">
            <a:extLst>
              <a:ext uri="{FF2B5EF4-FFF2-40B4-BE49-F238E27FC236}">
                <a16:creationId xmlns:a16="http://schemas.microsoft.com/office/drawing/2014/main" id="{BB805B70-CBD7-48B8-D3B3-D51BA58D5549}"/>
              </a:ext>
            </a:extLst>
          </p:cNvPr>
          <p:cNvGrpSpPr/>
          <p:nvPr/>
        </p:nvGrpSpPr>
        <p:grpSpPr>
          <a:xfrm>
            <a:off x="442914" y="535650"/>
            <a:ext cx="6533326" cy="6179849"/>
            <a:chOff x="442914" y="438665"/>
            <a:chExt cx="6533326" cy="6179849"/>
          </a:xfrm>
        </p:grpSpPr>
        <p:pic>
          <p:nvPicPr>
            <p:cNvPr id="5" name="Picture 4">
              <a:extLst>
                <a:ext uri="{FF2B5EF4-FFF2-40B4-BE49-F238E27FC236}">
                  <a16:creationId xmlns:a16="http://schemas.microsoft.com/office/drawing/2014/main" id="{0015AF70-4277-FB09-2806-75197F62EA5D}"/>
                </a:ext>
              </a:extLst>
            </p:cNvPr>
            <p:cNvPicPr>
              <a:picLocks noChangeAspect="1"/>
            </p:cNvPicPr>
            <p:nvPr/>
          </p:nvPicPr>
          <p:blipFill rotWithShape="1">
            <a:blip r:embed="rId3"/>
            <a:srcRect b="425"/>
            <a:stretch/>
          </p:blipFill>
          <p:spPr>
            <a:xfrm>
              <a:off x="442914" y="438665"/>
              <a:ext cx="6533326" cy="6179849"/>
            </a:xfrm>
            <a:prstGeom prst="rect">
              <a:avLst/>
            </a:prstGeom>
          </p:spPr>
        </p:pic>
        <p:sp>
          <p:nvSpPr>
            <p:cNvPr id="7" name="TextBox 6">
              <a:extLst>
                <a:ext uri="{FF2B5EF4-FFF2-40B4-BE49-F238E27FC236}">
                  <a16:creationId xmlns:a16="http://schemas.microsoft.com/office/drawing/2014/main" id="{8BF0BC9A-64F8-C242-DC41-AAD9B96F7273}"/>
                </a:ext>
              </a:extLst>
            </p:cNvPr>
            <p:cNvSpPr txBox="1"/>
            <p:nvPr/>
          </p:nvSpPr>
          <p:spPr>
            <a:xfrm>
              <a:off x="2231571" y="600528"/>
              <a:ext cx="674915" cy="338554"/>
            </a:xfrm>
            <a:prstGeom prst="rect">
              <a:avLst/>
            </a:prstGeom>
            <a:solidFill>
              <a:schemeClr val="bg1"/>
            </a:solidFill>
          </p:spPr>
          <p:txBody>
            <a:bodyPr wrap="square" rtlCol="0">
              <a:spAutoFit/>
            </a:bodyPr>
            <a:lstStyle/>
            <a:p>
              <a:r>
                <a:rPr lang="fr-FR" sz="1600" dirty="0"/>
                <a:t>O3</a:t>
              </a:r>
              <a:endParaRPr lang="en-GB" sz="1600" dirty="0"/>
            </a:p>
          </p:txBody>
        </p:sp>
        <p:sp>
          <p:nvSpPr>
            <p:cNvPr id="8" name="TextBox 7">
              <a:extLst>
                <a:ext uri="{FF2B5EF4-FFF2-40B4-BE49-F238E27FC236}">
                  <a16:creationId xmlns:a16="http://schemas.microsoft.com/office/drawing/2014/main" id="{21D896E3-8A33-DD8A-664E-1D70702E1E16}"/>
                </a:ext>
              </a:extLst>
            </p:cNvPr>
            <p:cNvSpPr txBox="1"/>
            <p:nvPr/>
          </p:nvSpPr>
          <p:spPr>
            <a:xfrm>
              <a:off x="1077686" y="2601685"/>
              <a:ext cx="674915" cy="338554"/>
            </a:xfrm>
            <a:prstGeom prst="rect">
              <a:avLst/>
            </a:prstGeom>
            <a:solidFill>
              <a:schemeClr val="bg1"/>
            </a:solidFill>
          </p:spPr>
          <p:txBody>
            <a:bodyPr wrap="square" rtlCol="0">
              <a:spAutoFit/>
            </a:bodyPr>
            <a:lstStyle/>
            <a:p>
              <a:r>
                <a:rPr lang="fr-FR" sz="1600" dirty="0"/>
                <a:t>NO2</a:t>
              </a:r>
              <a:endParaRPr lang="en-GB" sz="1600" dirty="0"/>
            </a:p>
          </p:txBody>
        </p:sp>
        <p:sp>
          <p:nvSpPr>
            <p:cNvPr id="9" name="TextBox 8">
              <a:extLst>
                <a:ext uri="{FF2B5EF4-FFF2-40B4-BE49-F238E27FC236}">
                  <a16:creationId xmlns:a16="http://schemas.microsoft.com/office/drawing/2014/main" id="{7DF6008B-57C6-1ACF-C87E-997077EF0D96}"/>
                </a:ext>
              </a:extLst>
            </p:cNvPr>
            <p:cNvSpPr txBox="1"/>
            <p:nvPr/>
          </p:nvSpPr>
          <p:spPr>
            <a:xfrm>
              <a:off x="6008914" y="2940239"/>
              <a:ext cx="674915" cy="338554"/>
            </a:xfrm>
            <a:prstGeom prst="rect">
              <a:avLst/>
            </a:prstGeom>
            <a:solidFill>
              <a:schemeClr val="bg1"/>
            </a:solidFill>
          </p:spPr>
          <p:txBody>
            <a:bodyPr wrap="square" rtlCol="0">
              <a:spAutoFit/>
            </a:bodyPr>
            <a:lstStyle/>
            <a:p>
              <a:r>
                <a:rPr lang="fr-FR" sz="1600" dirty="0"/>
                <a:t>SO2</a:t>
              </a:r>
              <a:endParaRPr lang="en-GB" sz="1600" dirty="0"/>
            </a:p>
          </p:txBody>
        </p:sp>
        <p:sp>
          <p:nvSpPr>
            <p:cNvPr id="10" name="TextBox 9">
              <a:extLst>
                <a:ext uri="{FF2B5EF4-FFF2-40B4-BE49-F238E27FC236}">
                  <a16:creationId xmlns:a16="http://schemas.microsoft.com/office/drawing/2014/main" id="{E6FE6FA6-DF64-CDDA-997E-8D507418FB9C}"/>
                </a:ext>
              </a:extLst>
            </p:cNvPr>
            <p:cNvSpPr txBox="1"/>
            <p:nvPr/>
          </p:nvSpPr>
          <p:spPr>
            <a:xfrm>
              <a:off x="1088571" y="4691741"/>
              <a:ext cx="674915" cy="338554"/>
            </a:xfrm>
            <a:prstGeom prst="rect">
              <a:avLst/>
            </a:prstGeom>
            <a:solidFill>
              <a:schemeClr val="bg1"/>
            </a:solidFill>
          </p:spPr>
          <p:txBody>
            <a:bodyPr wrap="square" rtlCol="0">
              <a:spAutoFit/>
            </a:bodyPr>
            <a:lstStyle/>
            <a:p>
              <a:r>
                <a:rPr lang="fr-FR" sz="1600" dirty="0"/>
                <a:t>CO</a:t>
              </a:r>
              <a:endParaRPr lang="en-GB" sz="1600" dirty="0"/>
            </a:p>
          </p:txBody>
        </p:sp>
        <p:sp>
          <p:nvSpPr>
            <p:cNvPr id="11" name="TextBox 10">
              <a:extLst>
                <a:ext uri="{FF2B5EF4-FFF2-40B4-BE49-F238E27FC236}">
                  <a16:creationId xmlns:a16="http://schemas.microsoft.com/office/drawing/2014/main" id="{DEC0BF0E-0AB2-9BAD-9C44-4DB1803ACEA8}"/>
                </a:ext>
              </a:extLst>
            </p:cNvPr>
            <p:cNvSpPr txBox="1"/>
            <p:nvPr/>
          </p:nvSpPr>
          <p:spPr>
            <a:xfrm>
              <a:off x="5758542" y="5030295"/>
              <a:ext cx="674915" cy="338554"/>
            </a:xfrm>
            <a:prstGeom prst="rect">
              <a:avLst/>
            </a:prstGeom>
            <a:solidFill>
              <a:schemeClr val="bg1"/>
            </a:solidFill>
          </p:spPr>
          <p:txBody>
            <a:bodyPr wrap="square" rtlCol="0">
              <a:spAutoFit/>
            </a:bodyPr>
            <a:lstStyle/>
            <a:p>
              <a:r>
                <a:rPr lang="fr-FR" sz="1600" dirty="0"/>
                <a:t>PM10</a:t>
              </a:r>
              <a:endParaRPr lang="en-GB" sz="1600" dirty="0"/>
            </a:p>
          </p:txBody>
        </p:sp>
      </p:grpSp>
      <p:sp>
        <p:nvSpPr>
          <p:cNvPr id="16" name="TextBox 15">
            <a:extLst>
              <a:ext uri="{FF2B5EF4-FFF2-40B4-BE49-F238E27FC236}">
                <a16:creationId xmlns:a16="http://schemas.microsoft.com/office/drawing/2014/main" id="{376EC113-9639-E71B-0808-E7B812BA8042}"/>
              </a:ext>
            </a:extLst>
          </p:cNvPr>
          <p:cNvSpPr txBox="1"/>
          <p:nvPr/>
        </p:nvSpPr>
        <p:spPr>
          <a:xfrm>
            <a:off x="7111772" y="1632857"/>
            <a:ext cx="4927829" cy="2968505"/>
          </a:xfrm>
          <a:prstGeom prst="rect">
            <a:avLst/>
          </a:prstGeom>
          <a:noFill/>
        </p:spPr>
        <p:txBody>
          <a:bodyPr wrap="square">
            <a:spAutoFit/>
          </a:bodyPr>
          <a:lstStyle/>
          <a:p>
            <a:pPr algn="l"/>
            <a:r>
              <a:rPr lang="en-GB" sz="2000" dirty="0"/>
              <a:t>O</a:t>
            </a:r>
            <a:r>
              <a:rPr lang="en-GB" sz="2000" b="0" i="0" u="none" strike="noStrike" baseline="0" dirty="0"/>
              <a:t>bserved deviations:</a:t>
            </a:r>
          </a:p>
          <a:p>
            <a:pPr algn="l"/>
            <a:endParaRPr lang="en-GB" sz="2000" b="0" i="0" dirty="0">
              <a:solidFill>
                <a:srgbClr val="374151"/>
              </a:solidFill>
              <a:effectLst/>
            </a:endParaRPr>
          </a:p>
          <a:p>
            <a:pPr algn="l">
              <a:lnSpc>
                <a:spcPct val="150000"/>
              </a:lnSpc>
              <a:buFont typeface="Arial" panose="020B0604020202020204" pitchFamily="34" charset="0"/>
              <a:buChar char="•"/>
            </a:pPr>
            <a:r>
              <a:rPr lang="en-GB" sz="2000" dirty="0">
                <a:solidFill>
                  <a:srgbClr val="374151"/>
                </a:solidFill>
              </a:rPr>
              <a:t>C</a:t>
            </a:r>
            <a:r>
              <a:rPr lang="en-GB" sz="2000" b="0" i="0" dirty="0">
                <a:solidFill>
                  <a:srgbClr val="374151"/>
                </a:solidFill>
                <a:effectLst/>
              </a:rPr>
              <a:t>omplex topography of Agadir City,</a:t>
            </a:r>
          </a:p>
          <a:p>
            <a:pPr algn="l">
              <a:lnSpc>
                <a:spcPct val="150000"/>
              </a:lnSpc>
              <a:buFont typeface="Arial" panose="020B0604020202020204" pitchFamily="34" charset="0"/>
              <a:buChar char="•"/>
            </a:pPr>
            <a:r>
              <a:rPr lang="en-GB" sz="2000" dirty="0">
                <a:solidFill>
                  <a:srgbClr val="374151"/>
                </a:solidFill>
              </a:rPr>
              <a:t>P</a:t>
            </a:r>
            <a:r>
              <a:rPr lang="en-GB" sz="2000" b="0" i="0" dirty="0">
                <a:solidFill>
                  <a:srgbClr val="374151"/>
                </a:solidFill>
                <a:effectLst/>
              </a:rPr>
              <a:t>otential sensitivity of the model to the resulting horizontal resolution,</a:t>
            </a:r>
          </a:p>
          <a:p>
            <a:pPr algn="l">
              <a:lnSpc>
                <a:spcPct val="150000"/>
              </a:lnSpc>
              <a:buFont typeface="Arial" panose="020B0604020202020204" pitchFamily="34" charset="0"/>
              <a:buChar char="•"/>
            </a:pPr>
            <a:r>
              <a:rPr lang="en-GB" sz="2000" dirty="0">
                <a:solidFill>
                  <a:srgbClr val="374151"/>
                </a:solidFill>
              </a:rPr>
              <a:t>L</a:t>
            </a:r>
            <a:r>
              <a:rPr lang="en-GB" sz="2000" b="0" i="0" dirty="0">
                <a:solidFill>
                  <a:srgbClr val="374151"/>
                </a:solidFill>
                <a:effectLst/>
              </a:rPr>
              <a:t>ack of a high resolution emission inventory for the Agadir region</a:t>
            </a:r>
            <a:r>
              <a:rPr lang="en-GB" sz="2000" dirty="0">
                <a:solidFill>
                  <a:srgbClr val="374151"/>
                </a:solidFill>
              </a:rPr>
              <a:t>.</a:t>
            </a:r>
            <a:endParaRPr lang="en-GB" sz="2000" b="0" i="0" dirty="0">
              <a:solidFill>
                <a:srgbClr val="374151"/>
              </a:solidFill>
              <a:effectLst/>
            </a:endParaRPr>
          </a:p>
        </p:txBody>
      </p:sp>
      <p:sp>
        <p:nvSpPr>
          <p:cNvPr id="13" name="Rectangle 12">
            <a:extLst>
              <a:ext uri="{FF2B5EF4-FFF2-40B4-BE49-F238E27FC236}">
                <a16:creationId xmlns:a16="http://schemas.microsoft.com/office/drawing/2014/main" id="{FB3EB538-BD6B-6FC8-1419-2590A9D3B221}"/>
              </a:ext>
            </a:extLst>
          </p:cNvPr>
          <p:cNvSpPr>
            <a:spLocks noChangeArrowheads="1"/>
          </p:cNvSpPr>
          <p:nvPr/>
        </p:nvSpPr>
        <p:spPr bwMode="auto">
          <a:xfrm>
            <a:off x="1011382" y="22819"/>
            <a:ext cx="9351818" cy="633413"/>
          </a:xfrm>
          <a:prstGeom prst="rect">
            <a:avLst/>
          </a:prstGeom>
          <a:solidFill>
            <a:schemeClr val="accent4">
              <a:lumMod val="40000"/>
              <a:lumOff val="60000"/>
            </a:schemeClr>
          </a:solidFill>
        </p:spPr>
        <p:txBody>
          <a:bodyPr anchor="ctr"/>
          <a:lstStyle/>
          <a:p>
            <a:pPr algn="ctr">
              <a:defRPr/>
            </a:pPr>
            <a:r>
              <a:rPr lang="en-GB" altLang="ja-JP" sz="28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Towards air quality modelling in Agadir City (Morocco)</a:t>
            </a:r>
          </a:p>
        </p:txBody>
      </p:sp>
    </p:spTree>
    <p:extLst>
      <p:ext uri="{BB962C8B-B14F-4D97-AF65-F5344CB8AC3E}">
        <p14:creationId xmlns:p14="http://schemas.microsoft.com/office/powerpoint/2010/main" val="202141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3EB538-BD6B-6FC8-1419-2590A9D3B221}"/>
              </a:ext>
            </a:extLst>
          </p:cNvPr>
          <p:cNvSpPr>
            <a:spLocks noChangeArrowheads="1"/>
          </p:cNvSpPr>
          <p:nvPr/>
        </p:nvSpPr>
        <p:spPr bwMode="auto">
          <a:xfrm>
            <a:off x="1011382" y="22819"/>
            <a:ext cx="9351818" cy="633413"/>
          </a:xfrm>
          <a:prstGeom prst="rect">
            <a:avLst/>
          </a:prstGeom>
          <a:solidFill>
            <a:schemeClr val="accent4">
              <a:lumMod val="40000"/>
              <a:lumOff val="60000"/>
            </a:schemeClr>
          </a:solidFill>
        </p:spPr>
        <p:txBody>
          <a:bodyPr anchor="ctr"/>
          <a:lstStyle/>
          <a:p>
            <a:pPr algn="ctr">
              <a:defRPr/>
            </a:pPr>
            <a:r>
              <a:rPr lang="en-GB" altLang="ja-JP" sz="2400" dirty="0">
                <a:solidFill>
                  <a:schemeClr val="tx2">
                    <a:satMod val="130000"/>
                  </a:schemeClr>
                </a:solidFill>
                <a:effectLst>
                  <a:outerShdw blurRad="31750" dist="25400" dir="5400000" algn="tl" rotWithShape="0">
                    <a:srgbClr val="000000">
                      <a:alpha val="25000"/>
                    </a:srgbClr>
                  </a:outerShdw>
                </a:effectLst>
              </a:rPr>
              <a:t>Statistical post-processing methods </a:t>
            </a:r>
          </a:p>
        </p:txBody>
      </p:sp>
      <p:graphicFrame>
        <p:nvGraphicFramePr>
          <p:cNvPr id="2" name="Diagramme 1"/>
          <p:cNvGraphicFramePr/>
          <p:nvPr>
            <p:extLst>
              <p:ext uri="{D42A27DB-BD31-4B8C-83A1-F6EECF244321}">
                <p14:modId xmlns:p14="http://schemas.microsoft.com/office/powerpoint/2010/main" val="288868098"/>
              </p:ext>
            </p:extLst>
          </p:nvPr>
        </p:nvGraphicFramePr>
        <p:xfrm>
          <a:off x="863910" y="1329240"/>
          <a:ext cx="10776156" cy="511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1526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3EB538-BD6B-6FC8-1419-2590A9D3B221}"/>
              </a:ext>
            </a:extLst>
          </p:cNvPr>
          <p:cNvSpPr>
            <a:spLocks noChangeArrowheads="1"/>
          </p:cNvSpPr>
          <p:nvPr/>
        </p:nvSpPr>
        <p:spPr bwMode="auto">
          <a:xfrm>
            <a:off x="1011382" y="22819"/>
            <a:ext cx="9351818" cy="633413"/>
          </a:xfrm>
          <a:prstGeom prst="rect">
            <a:avLst/>
          </a:prstGeom>
          <a:solidFill>
            <a:schemeClr val="accent4">
              <a:lumMod val="40000"/>
              <a:lumOff val="60000"/>
            </a:schemeClr>
          </a:solidFill>
        </p:spPr>
        <p:txBody>
          <a:bodyPr anchor="ctr"/>
          <a:lstStyle/>
          <a:p>
            <a:pPr algn="ctr">
              <a:defRPr/>
            </a:pPr>
            <a:r>
              <a:rPr lang="en-GB" altLang="ja-JP" sz="2400" dirty="0">
                <a:solidFill>
                  <a:schemeClr val="tx2">
                    <a:satMod val="130000"/>
                  </a:schemeClr>
                </a:solidFill>
                <a:effectLst>
                  <a:outerShdw blurRad="31750" dist="25400" dir="5400000" algn="tl" rotWithShape="0">
                    <a:srgbClr val="000000">
                      <a:alpha val="25000"/>
                    </a:srgbClr>
                  </a:outerShdw>
                </a:effectLst>
              </a:rPr>
              <a:t>Predicting PM10 Levels in Morocco: A 5-Day Forecast Using the Analog Ensemble Method.</a:t>
            </a:r>
          </a:p>
        </p:txBody>
      </p:sp>
      <p:pic>
        <p:nvPicPr>
          <p:cNvPr id="8" name="Image 7"/>
          <p:cNvPicPr>
            <a:picLocks noChangeAspect="1"/>
          </p:cNvPicPr>
          <p:nvPr/>
        </p:nvPicPr>
        <p:blipFill rotWithShape="1">
          <a:blip r:embed="rId3"/>
          <a:srcRect l="4323"/>
          <a:stretch/>
        </p:blipFill>
        <p:spPr>
          <a:xfrm>
            <a:off x="6582032" y="701056"/>
            <a:ext cx="5609968" cy="3171509"/>
          </a:xfrm>
          <a:prstGeom prst="rect">
            <a:avLst/>
          </a:prstGeom>
        </p:spPr>
      </p:pic>
      <p:graphicFrame>
        <p:nvGraphicFramePr>
          <p:cNvPr id="14" name="Diagramme 13"/>
          <p:cNvGraphicFramePr/>
          <p:nvPr>
            <p:extLst>
              <p:ext uri="{D42A27DB-BD31-4B8C-83A1-F6EECF244321}">
                <p14:modId xmlns:p14="http://schemas.microsoft.com/office/powerpoint/2010/main" val="546636732"/>
              </p:ext>
            </p:extLst>
          </p:nvPr>
        </p:nvGraphicFramePr>
        <p:xfrm>
          <a:off x="123568" y="2009756"/>
          <a:ext cx="6173323" cy="4012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me 14"/>
          <p:cNvGraphicFramePr/>
          <p:nvPr>
            <p:extLst>
              <p:ext uri="{D42A27DB-BD31-4B8C-83A1-F6EECF244321}">
                <p14:modId xmlns:p14="http://schemas.microsoft.com/office/powerpoint/2010/main" val="1287589568"/>
              </p:ext>
            </p:extLst>
          </p:nvPr>
        </p:nvGraphicFramePr>
        <p:xfrm>
          <a:off x="7256600" y="4016242"/>
          <a:ext cx="4766524" cy="28417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Rectangle 15"/>
          <p:cNvSpPr/>
          <p:nvPr/>
        </p:nvSpPr>
        <p:spPr>
          <a:xfrm>
            <a:off x="123568" y="6273225"/>
            <a:ext cx="3818033" cy="584775"/>
          </a:xfrm>
          <a:prstGeom prst="rect">
            <a:avLst/>
          </a:prstGeom>
        </p:spPr>
        <p:txBody>
          <a:bodyPr wrap="none">
            <a:spAutoFit/>
          </a:bodyPr>
          <a:lstStyle/>
          <a:p>
            <a:r>
              <a:rPr lang="en-GB" sz="1600" dirty="0" err="1"/>
              <a:t>Houdou</a:t>
            </a:r>
            <a:r>
              <a:rPr lang="en-GB" sz="1600" dirty="0"/>
              <a:t> et al., 2024 </a:t>
            </a:r>
          </a:p>
          <a:p>
            <a:r>
              <a:rPr lang="en-GB" sz="1600" dirty="0"/>
              <a:t>Environmental Monitoring and Assessment.</a:t>
            </a:r>
          </a:p>
        </p:txBody>
      </p:sp>
    </p:spTree>
    <p:extLst>
      <p:ext uri="{BB962C8B-B14F-4D97-AF65-F5344CB8AC3E}">
        <p14:creationId xmlns:p14="http://schemas.microsoft.com/office/powerpoint/2010/main" val="104674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B3EB538-BD6B-6FC8-1419-2590A9D3B221}"/>
              </a:ext>
            </a:extLst>
          </p:cNvPr>
          <p:cNvSpPr>
            <a:spLocks noChangeArrowheads="1"/>
          </p:cNvSpPr>
          <p:nvPr/>
        </p:nvSpPr>
        <p:spPr bwMode="auto">
          <a:xfrm>
            <a:off x="1011382" y="22819"/>
            <a:ext cx="9351818" cy="633413"/>
          </a:xfrm>
          <a:prstGeom prst="rect">
            <a:avLst/>
          </a:prstGeom>
          <a:solidFill>
            <a:schemeClr val="accent4">
              <a:lumMod val="40000"/>
              <a:lumOff val="60000"/>
            </a:schemeClr>
          </a:solidFill>
        </p:spPr>
        <p:txBody>
          <a:bodyPr anchor="ctr"/>
          <a:lstStyle/>
          <a:p>
            <a:pPr algn="ctr">
              <a:defRPr/>
            </a:pPr>
            <a:r>
              <a:rPr lang="en-GB" altLang="ja-JP" sz="2400" dirty="0">
                <a:solidFill>
                  <a:schemeClr val="tx2">
                    <a:satMod val="130000"/>
                  </a:schemeClr>
                </a:solidFill>
                <a:effectLst>
                  <a:outerShdw blurRad="31750" dist="25400" dir="5400000" algn="tl" rotWithShape="0">
                    <a:srgbClr val="000000">
                      <a:alpha val="25000"/>
                    </a:srgbClr>
                  </a:outerShdw>
                </a:effectLst>
              </a:rPr>
              <a:t>Predicting PM10 Levels in Morocco: A 5-Day Forecast Using the Analog Ensemble Method.</a:t>
            </a:r>
          </a:p>
        </p:txBody>
      </p:sp>
      <p:pic>
        <p:nvPicPr>
          <p:cNvPr id="3" name="Image 2"/>
          <p:cNvPicPr>
            <a:picLocks noChangeAspect="1"/>
          </p:cNvPicPr>
          <p:nvPr/>
        </p:nvPicPr>
        <p:blipFill>
          <a:blip r:embed="rId3"/>
          <a:stretch>
            <a:fillRect/>
          </a:stretch>
        </p:blipFill>
        <p:spPr>
          <a:xfrm>
            <a:off x="0" y="821982"/>
            <a:ext cx="4485503" cy="2268093"/>
          </a:xfrm>
          <a:prstGeom prst="rect">
            <a:avLst/>
          </a:prstGeom>
        </p:spPr>
      </p:pic>
      <p:pic>
        <p:nvPicPr>
          <p:cNvPr id="5" name="Image 4"/>
          <p:cNvPicPr>
            <a:picLocks noChangeAspect="1"/>
          </p:cNvPicPr>
          <p:nvPr/>
        </p:nvPicPr>
        <p:blipFill rotWithShape="1">
          <a:blip r:embed="rId4"/>
          <a:srcRect l="2626" r="1146"/>
          <a:stretch/>
        </p:blipFill>
        <p:spPr>
          <a:xfrm>
            <a:off x="6782391" y="4011936"/>
            <a:ext cx="5333663" cy="2214762"/>
          </a:xfrm>
          <a:prstGeom prst="rect">
            <a:avLst/>
          </a:prstGeom>
        </p:spPr>
      </p:pic>
      <p:pic>
        <p:nvPicPr>
          <p:cNvPr id="6" name="Image 5"/>
          <p:cNvPicPr>
            <a:picLocks noChangeAspect="1"/>
          </p:cNvPicPr>
          <p:nvPr/>
        </p:nvPicPr>
        <p:blipFill>
          <a:blip r:embed="rId5"/>
          <a:stretch>
            <a:fillRect/>
          </a:stretch>
        </p:blipFill>
        <p:spPr>
          <a:xfrm>
            <a:off x="135924" y="4500737"/>
            <a:ext cx="6499654" cy="2218024"/>
          </a:xfrm>
          <a:prstGeom prst="rect">
            <a:avLst/>
          </a:prstGeom>
        </p:spPr>
      </p:pic>
      <p:pic>
        <p:nvPicPr>
          <p:cNvPr id="7" name="Image 6"/>
          <p:cNvPicPr>
            <a:picLocks noChangeAspect="1"/>
          </p:cNvPicPr>
          <p:nvPr/>
        </p:nvPicPr>
        <p:blipFill>
          <a:blip r:embed="rId6"/>
          <a:stretch>
            <a:fillRect/>
          </a:stretch>
        </p:blipFill>
        <p:spPr>
          <a:xfrm>
            <a:off x="5980670" y="656232"/>
            <a:ext cx="5754130" cy="2599831"/>
          </a:xfrm>
          <a:prstGeom prst="rect">
            <a:avLst/>
          </a:prstGeom>
        </p:spPr>
      </p:pic>
      <p:pic>
        <p:nvPicPr>
          <p:cNvPr id="2" name="Image 1"/>
          <p:cNvPicPr>
            <a:picLocks noChangeAspect="1"/>
          </p:cNvPicPr>
          <p:nvPr/>
        </p:nvPicPr>
        <p:blipFill>
          <a:blip r:embed="rId7"/>
          <a:stretch>
            <a:fillRect/>
          </a:stretch>
        </p:blipFill>
        <p:spPr>
          <a:xfrm>
            <a:off x="0" y="3003750"/>
            <a:ext cx="5870149" cy="1330999"/>
          </a:xfrm>
          <a:prstGeom prst="rect">
            <a:avLst/>
          </a:prstGeom>
        </p:spPr>
      </p:pic>
      <p:sp>
        <p:nvSpPr>
          <p:cNvPr id="8" name="Rectangle 7"/>
          <p:cNvSpPr/>
          <p:nvPr/>
        </p:nvSpPr>
        <p:spPr>
          <a:xfrm>
            <a:off x="10242913" y="6519446"/>
            <a:ext cx="1873141" cy="338554"/>
          </a:xfrm>
          <a:prstGeom prst="rect">
            <a:avLst/>
          </a:prstGeom>
        </p:spPr>
        <p:txBody>
          <a:bodyPr wrap="none">
            <a:spAutoFit/>
          </a:bodyPr>
          <a:lstStyle/>
          <a:p>
            <a:r>
              <a:rPr lang="en-GB" sz="1600" dirty="0" err="1"/>
              <a:t>Houdou</a:t>
            </a:r>
            <a:r>
              <a:rPr lang="en-GB" sz="1600" dirty="0"/>
              <a:t> et al., 2024 </a:t>
            </a:r>
          </a:p>
        </p:txBody>
      </p:sp>
      <p:sp>
        <p:nvSpPr>
          <p:cNvPr id="9" name="Rectangle 8">
            <a:extLst>
              <a:ext uri="{FF2B5EF4-FFF2-40B4-BE49-F238E27FC236}">
                <a16:creationId xmlns:a16="http://schemas.microsoft.com/office/drawing/2014/main" id="{C4CB9A12-321E-527B-152D-B4D76C7F3B0A}"/>
              </a:ext>
            </a:extLst>
          </p:cNvPr>
          <p:cNvSpPr/>
          <p:nvPr/>
        </p:nvSpPr>
        <p:spPr>
          <a:xfrm>
            <a:off x="37068" y="3090074"/>
            <a:ext cx="5734224" cy="62233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4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08826-453D-0749-B1A4-96BC0E785171}"/>
              </a:ext>
            </a:extLst>
          </p:cNvPr>
          <p:cNvSpPr>
            <a:spLocks noGrp="1"/>
          </p:cNvSpPr>
          <p:nvPr>
            <p:ph idx="1"/>
          </p:nvPr>
        </p:nvSpPr>
        <p:spPr>
          <a:xfrm>
            <a:off x="838200" y="1302326"/>
            <a:ext cx="10497671" cy="5125367"/>
          </a:xfrm>
        </p:spPr>
        <p:txBody>
          <a:bodyPr>
            <a:normAutofit/>
          </a:bodyPr>
          <a:lstStyle/>
          <a:p>
            <a:pPr algn="just"/>
            <a:r>
              <a:rPr lang="en-GB" dirty="0"/>
              <a:t>T</a:t>
            </a:r>
            <a:r>
              <a:rPr lang="en-GB" b="0" i="0" dirty="0">
                <a:effectLst/>
              </a:rPr>
              <a:t>he importance of using fine scale and local information on anthropogenic emissions to assess air-quality in Morocco, particularly in regions with limited monitor networks.</a:t>
            </a:r>
          </a:p>
          <a:p>
            <a:pPr algn="just"/>
            <a:r>
              <a:rPr lang="en-GB" dirty="0"/>
              <a:t>CHIMERE and WRF models emerged as the most frequently used tools for air quality simulation and modelling in Morocco. </a:t>
            </a:r>
          </a:p>
          <a:p>
            <a:pPr algn="just"/>
            <a:r>
              <a:rPr lang="en-GB" b="0" i="0" dirty="0">
                <a:effectLst/>
              </a:rPr>
              <a:t>Implementing a detailed local inventory significantly enhances the accuracy of urban scale air quality modelling. </a:t>
            </a:r>
          </a:p>
          <a:p>
            <a:pPr algn="just"/>
            <a:r>
              <a:rPr lang="en-GB" b="0" i="0" u="none" strike="noStrike" baseline="0" dirty="0"/>
              <a:t>The global CAMS </a:t>
            </a:r>
            <a:r>
              <a:rPr lang="en-GB" dirty="0"/>
              <a:t>reanalysis</a:t>
            </a:r>
            <a:r>
              <a:rPr lang="en-GB" b="0" i="0" u="none" strike="noStrike" baseline="0" dirty="0"/>
              <a:t> data are best option as complementary data that can be used to </a:t>
            </a:r>
            <a:r>
              <a:rPr lang="en-GB" dirty="0"/>
              <a:t>assess </a:t>
            </a:r>
            <a:r>
              <a:rPr lang="en-GB" b="0" i="0" u="none" strike="noStrike" baseline="0" dirty="0"/>
              <a:t>study trends, evaluate models, compare other reanalysis data, or serve as boundary conditions for regional models for historical periods.</a:t>
            </a:r>
          </a:p>
        </p:txBody>
      </p:sp>
      <p:sp>
        <p:nvSpPr>
          <p:cNvPr id="4" name="Rectangle 3">
            <a:extLst>
              <a:ext uri="{FF2B5EF4-FFF2-40B4-BE49-F238E27FC236}">
                <a16:creationId xmlns:a16="http://schemas.microsoft.com/office/drawing/2014/main" id="{108B88C9-15E6-F34E-AB93-C041F696249A}"/>
              </a:ext>
            </a:extLst>
          </p:cNvPr>
          <p:cNvSpPr>
            <a:spLocks noChangeArrowheads="1"/>
          </p:cNvSpPr>
          <p:nvPr/>
        </p:nvSpPr>
        <p:spPr bwMode="auto">
          <a:xfrm>
            <a:off x="1420091" y="172315"/>
            <a:ext cx="9351818" cy="633413"/>
          </a:xfrm>
          <a:prstGeom prst="rect">
            <a:avLst/>
          </a:prstGeom>
          <a:solidFill>
            <a:schemeClr val="accent4">
              <a:lumMod val="40000"/>
              <a:lumOff val="60000"/>
            </a:schemeClr>
          </a:solidFill>
        </p:spPr>
        <p:txBody>
          <a:bodyPr anchor="ctr"/>
          <a:lstStyle/>
          <a:p>
            <a:pPr algn="ctr">
              <a:defRPr/>
            </a:pPr>
            <a:r>
              <a:rPr lang="en-GB" altLang="ja-JP" sz="29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Key Messages</a:t>
            </a:r>
          </a:p>
        </p:txBody>
      </p:sp>
    </p:spTree>
    <p:extLst>
      <p:ext uri="{BB962C8B-B14F-4D97-AF65-F5344CB8AC3E}">
        <p14:creationId xmlns:p14="http://schemas.microsoft.com/office/powerpoint/2010/main" val="172239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317837" y="1429219"/>
            <a:ext cx="5473700" cy="4572000"/>
          </a:xfrm>
          <a:noFill/>
        </p:spPr>
      </p:pic>
      <p:sp>
        <p:nvSpPr>
          <p:cNvPr id="5" name="Rectangle 4"/>
          <p:cNvSpPr>
            <a:spLocks noChangeArrowheads="1"/>
          </p:cNvSpPr>
          <p:nvPr/>
        </p:nvSpPr>
        <p:spPr bwMode="auto">
          <a:xfrm>
            <a:off x="2279650" y="44451"/>
            <a:ext cx="8388350" cy="633413"/>
          </a:xfrm>
          <a:prstGeom prst="rect">
            <a:avLst/>
          </a:prstGeom>
          <a:solidFill>
            <a:schemeClr val="accent4">
              <a:lumMod val="40000"/>
              <a:lumOff val="60000"/>
            </a:schemeClr>
          </a:solidFill>
        </p:spPr>
        <p:txBody>
          <a:bodyPr anchor="ctr"/>
          <a:lstStyle/>
          <a:p>
            <a:pPr algn="ctr">
              <a:defRPr/>
            </a:pPr>
            <a:endParaRPr lang="fr-FR" altLang="ja-JP" sz="3000" dirty="0">
              <a:effectLst>
                <a:outerShdw blurRad="50000" dist="30000" dir="5400000" algn="tl" rotWithShape="0">
                  <a:srgbClr val="000000">
                    <a:alpha val="30000"/>
                  </a:srgbClr>
                </a:outerShdw>
              </a:effectLst>
              <a:latin typeface="+mj-lt"/>
              <a:ea typeface="+mj-ea"/>
              <a:cs typeface="+mj-cs"/>
            </a:endParaRPr>
          </a:p>
          <a:p>
            <a:pPr algn="ctr">
              <a:defRPr/>
            </a:pPr>
            <a:r>
              <a:rPr lang="en-US" altLang="ja-JP" sz="29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Air quality modeling (multi-scales)</a:t>
            </a:r>
          </a:p>
          <a:p>
            <a:pPr algn="ctr">
              <a:defRPr/>
            </a:pPr>
            <a:endParaRPr lang="fr-FR" altLang="ja-JP" sz="3000" dirty="0">
              <a:effectLst>
                <a:outerShdw blurRad="50000" dist="30000" dir="5400000" algn="tl" rotWithShape="0">
                  <a:srgbClr val="000000">
                    <a:alpha val="30000"/>
                  </a:srgbClr>
                </a:outerShdw>
              </a:effectLst>
              <a:latin typeface="+mj-lt"/>
              <a:ea typeface="+mj-ea"/>
              <a:cs typeface="+mj-cs"/>
            </a:endParaRPr>
          </a:p>
        </p:txBody>
      </p:sp>
      <p:sp>
        <p:nvSpPr>
          <p:cNvPr id="4" name="Rectangle 5"/>
          <p:cNvSpPr>
            <a:spLocks noChangeArrowheads="1"/>
          </p:cNvSpPr>
          <p:nvPr/>
        </p:nvSpPr>
        <p:spPr bwMode="auto">
          <a:xfrm rot="16200000">
            <a:off x="-1147767" y="2043113"/>
            <a:ext cx="3600450" cy="1187450"/>
          </a:xfrm>
          <a:prstGeom prst="rect">
            <a:avLst/>
          </a:prstGeom>
          <a:solidFill>
            <a:schemeClr val="bg1"/>
          </a:solidFill>
          <a:ln>
            <a:solidFill>
              <a:schemeClr val="accent1"/>
            </a:solidFill>
          </a:ln>
        </p:spPr>
        <p:txBody>
          <a:bodyPr anchor="ctr"/>
          <a:lstStyle/>
          <a:p>
            <a:pPr algn="ctr">
              <a:defRPr/>
            </a:pPr>
            <a:r>
              <a:rPr lang="en-US" altLang="ja-JP" sz="2000" dirty="0">
                <a:effectLst>
                  <a:outerShdw blurRad="50000" dist="30000" dir="5400000" algn="tl" rotWithShape="0">
                    <a:srgbClr val="000000">
                      <a:alpha val="30000"/>
                    </a:srgbClr>
                  </a:outerShdw>
                </a:effectLst>
                <a:latin typeface="+mj-lt"/>
                <a:ea typeface="+mj-ea"/>
                <a:cs typeface="+mj-cs"/>
              </a:rPr>
              <a:t>MOCAGE :  multi-scale chemistry and transport model</a:t>
            </a:r>
          </a:p>
        </p:txBody>
      </p:sp>
      <p:sp>
        <p:nvSpPr>
          <p:cNvPr id="6" name="Rectangle 5"/>
          <p:cNvSpPr>
            <a:spLocks noChangeArrowheads="1"/>
          </p:cNvSpPr>
          <p:nvPr/>
        </p:nvSpPr>
        <p:spPr bwMode="auto">
          <a:xfrm rot="16200000">
            <a:off x="-432598" y="5107782"/>
            <a:ext cx="2205038" cy="1152525"/>
          </a:xfrm>
          <a:prstGeom prst="rect">
            <a:avLst/>
          </a:prstGeom>
          <a:solidFill>
            <a:schemeClr val="bg1"/>
          </a:solidFill>
          <a:ln>
            <a:solidFill>
              <a:schemeClr val="accent1"/>
            </a:solidFill>
          </a:ln>
        </p:spPr>
        <p:txBody>
          <a:bodyPr anchor="ctr"/>
          <a:lstStyle/>
          <a:p>
            <a:pPr algn="ctr">
              <a:defRPr/>
            </a:pPr>
            <a:r>
              <a:rPr lang="en-US" altLang="ja-JP" sz="2000" dirty="0">
                <a:effectLst>
                  <a:outerShdw blurRad="50000" dist="30000" dir="5400000" algn="tl" rotWithShape="0">
                    <a:srgbClr val="000000">
                      <a:alpha val="30000"/>
                    </a:srgbClr>
                  </a:outerShdw>
                </a:effectLst>
                <a:latin typeface="+mj-lt"/>
                <a:ea typeface="+mj-ea"/>
                <a:cs typeface="+mj-cs"/>
              </a:rPr>
              <a:t>ARIA RISK for the evaluation of industrial risks</a:t>
            </a:r>
          </a:p>
        </p:txBody>
      </p:sp>
      <p:sp>
        <p:nvSpPr>
          <p:cNvPr id="7" name="Rectangle 6"/>
          <p:cNvSpPr>
            <a:spLocks noChangeArrowheads="1"/>
          </p:cNvSpPr>
          <p:nvPr/>
        </p:nvSpPr>
        <p:spPr bwMode="auto">
          <a:xfrm rot="16200000">
            <a:off x="5553322" y="4091288"/>
            <a:ext cx="3336638" cy="1152526"/>
          </a:xfrm>
          <a:prstGeom prst="rect">
            <a:avLst/>
          </a:prstGeom>
          <a:solidFill>
            <a:schemeClr val="bg1"/>
          </a:solidFill>
          <a:ln>
            <a:solidFill>
              <a:schemeClr val="accent1"/>
            </a:solidFill>
          </a:ln>
        </p:spPr>
        <p:txBody>
          <a:bodyPr anchor="ctr"/>
          <a:lstStyle/>
          <a:p>
            <a:pPr algn="ctr">
              <a:defRPr/>
            </a:pPr>
            <a:r>
              <a:rPr lang="en-US" altLang="ja-JP" sz="2000" dirty="0">
                <a:effectLst>
                  <a:outerShdw blurRad="50000" dist="30000" dir="5400000" algn="tl" rotWithShape="0">
                    <a:srgbClr val="000000">
                      <a:alpha val="30000"/>
                    </a:srgbClr>
                  </a:outerShdw>
                </a:effectLst>
                <a:latin typeface="+mj-lt"/>
                <a:ea typeface="+mj-ea"/>
                <a:cs typeface="+mj-cs"/>
              </a:rPr>
              <a:t>ADMS: advanced dispersion model + used for safety and emergency planning </a:t>
            </a:r>
          </a:p>
        </p:txBody>
      </p:sp>
      <p:sp>
        <p:nvSpPr>
          <p:cNvPr id="3" name="Rectangle 2">
            <a:extLst>
              <a:ext uri="{FF2B5EF4-FFF2-40B4-BE49-F238E27FC236}">
                <a16:creationId xmlns:a16="http://schemas.microsoft.com/office/drawing/2014/main" id="{B9821D00-E637-1A05-BE99-FF03F621B27D}"/>
              </a:ext>
            </a:extLst>
          </p:cNvPr>
          <p:cNvSpPr/>
          <p:nvPr/>
        </p:nvSpPr>
        <p:spPr>
          <a:xfrm>
            <a:off x="7293935" y="6252511"/>
            <a:ext cx="4898065" cy="584775"/>
          </a:xfrm>
          <a:prstGeom prst="rect">
            <a:avLst/>
          </a:prstGeom>
        </p:spPr>
        <p:txBody>
          <a:bodyPr wrap="square">
            <a:spAutoFit/>
          </a:bodyPr>
          <a:lstStyle/>
          <a:p>
            <a:r>
              <a:rPr lang="en-GB" sz="1600" dirty="0"/>
              <a:t>General Directorate of Meteorology</a:t>
            </a:r>
          </a:p>
          <a:p>
            <a:r>
              <a:rPr lang="en-GB" sz="1600" dirty="0"/>
              <a:t>Webinar on air quality monitoring in Africa, 20 April 2023</a:t>
            </a:r>
          </a:p>
        </p:txBody>
      </p:sp>
      <p:pic>
        <p:nvPicPr>
          <p:cNvPr id="2" name="Image 3">
            <a:extLst>
              <a:ext uri="{FF2B5EF4-FFF2-40B4-BE49-F238E27FC236}">
                <a16:creationId xmlns:a16="http://schemas.microsoft.com/office/drawing/2014/main" id="{B6A82222-61A8-BF87-B214-A37CE4A428D4}"/>
              </a:ext>
            </a:extLst>
          </p:cNvPr>
          <p:cNvPicPr>
            <a:picLocks noChangeAspect="1"/>
          </p:cNvPicPr>
          <p:nvPr/>
        </p:nvPicPr>
        <p:blipFill>
          <a:blip r:embed="rId4"/>
          <a:srcRect l="2378" r="3682"/>
          <a:stretch/>
        </p:blipFill>
        <p:spPr>
          <a:xfrm>
            <a:off x="7905916" y="648262"/>
            <a:ext cx="4227352" cy="4734362"/>
          </a:xfrm>
          <a:prstGeom prst="rect">
            <a:avLst/>
          </a:prstGeom>
        </p:spPr>
      </p:pic>
      <p:sp>
        <p:nvSpPr>
          <p:cNvPr id="8" name="Rectangle 7">
            <a:extLst>
              <a:ext uri="{FF2B5EF4-FFF2-40B4-BE49-F238E27FC236}">
                <a16:creationId xmlns:a16="http://schemas.microsoft.com/office/drawing/2014/main" id="{FCCFE27E-A1D7-EF01-31E1-469429EB6F09}"/>
              </a:ext>
            </a:extLst>
          </p:cNvPr>
          <p:cNvSpPr/>
          <p:nvPr/>
        </p:nvSpPr>
        <p:spPr>
          <a:xfrm>
            <a:off x="1560470" y="763443"/>
            <a:ext cx="7064626"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400" dirty="0">
                <a:solidFill>
                  <a:srgbClr val="0070C0"/>
                </a:solidFill>
              </a:rPr>
              <a:t>No Available National Air Quality Forecasting Capability</a:t>
            </a:r>
          </a:p>
        </p:txBody>
      </p:sp>
    </p:spTree>
    <p:extLst>
      <p:ext uri="{BB962C8B-B14F-4D97-AF65-F5344CB8AC3E}">
        <p14:creationId xmlns:p14="http://schemas.microsoft.com/office/powerpoint/2010/main" val="283014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7AABBA-34FA-D382-AD2C-EE535C7A5500}"/>
              </a:ext>
            </a:extLst>
          </p:cNvPr>
          <p:cNvSpPr>
            <a:spLocks noGrp="1"/>
          </p:cNvSpPr>
          <p:nvPr>
            <p:ph type="title"/>
          </p:nvPr>
        </p:nvSpPr>
        <p:spPr/>
        <p:txBody>
          <a:bodyPr>
            <a:normAutofit/>
          </a:bodyPr>
          <a:lstStyle/>
          <a:p>
            <a:pPr algn="ctr"/>
            <a:r>
              <a:rPr lang="en-GB" sz="9600" b="1" dirty="0">
                <a:ln w="9525">
                  <a:solidFill>
                    <a:schemeClr val="bg1"/>
                  </a:solidFill>
                  <a:prstDash val="solid"/>
                </a:ln>
                <a:effectLst>
                  <a:outerShdw blurRad="12700" dist="38100" dir="2700000" algn="tl" rotWithShape="0">
                    <a:schemeClr val="bg1">
                      <a:lumMod val="50000"/>
                    </a:schemeClr>
                  </a:outerShdw>
                </a:effectLst>
              </a:rPr>
              <a:t>Thank you for your Attention</a:t>
            </a:r>
          </a:p>
        </p:txBody>
      </p:sp>
      <p:sp>
        <p:nvSpPr>
          <p:cNvPr id="5" name="Text Placeholder 4">
            <a:extLst>
              <a:ext uri="{FF2B5EF4-FFF2-40B4-BE49-F238E27FC236}">
                <a16:creationId xmlns:a16="http://schemas.microsoft.com/office/drawing/2014/main" id="{84C2505B-59DC-1E84-5D06-E41F9A5E2F2A}"/>
              </a:ext>
            </a:extLst>
          </p:cNvPr>
          <p:cNvSpPr>
            <a:spLocks noGrp="1"/>
          </p:cNvSpPr>
          <p:nvPr>
            <p:ph type="body" idx="1"/>
          </p:nvPr>
        </p:nvSpPr>
        <p:spPr/>
        <p:txBody>
          <a:bodyPr>
            <a:normAutofit/>
          </a:bodyPr>
          <a:lstStyle/>
          <a:p>
            <a:r>
              <a:rPr lang="fr-FR" sz="4000" dirty="0">
                <a:ln w="0"/>
                <a:solidFill>
                  <a:schemeClr val="accent1"/>
                </a:solidFill>
                <a:effectLst>
                  <a:outerShdw blurRad="38100" dist="25400" dir="5400000" algn="ctr" rotWithShape="0">
                    <a:srgbClr val="6E747A">
                      <a:alpha val="43000"/>
                    </a:srgbClr>
                  </a:outerShdw>
                </a:effectLst>
              </a:rPr>
              <a:t>Questions?</a:t>
            </a:r>
            <a:endParaRPr lang="en-GB" sz="40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3733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709256-FDA0-2020-6661-38C440F4E3E2}"/>
              </a:ext>
            </a:extLst>
          </p:cNvPr>
          <p:cNvPicPr>
            <a:picLocks noChangeAspect="1"/>
          </p:cNvPicPr>
          <p:nvPr/>
        </p:nvPicPr>
        <p:blipFill>
          <a:blip r:embed="rId3"/>
          <a:stretch>
            <a:fillRect/>
          </a:stretch>
        </p:blipFill>
        <p:spPr>
          <a:xfrm>
            <a:off x="280578" y="-40410"/>
            <a:ext cx="5815422" cy="6858000"/>
          </a:xfrm>
          <a:prstGeom prst="rect">
            <a:avLst/>
          </a:prstGeom>
        </p:spPr>
      </p:pic>
      <p:pic>
        <p:nvPicPr>
          <p:cNvPr id="7" name="Picture 6">
            <a:extLst>
              <a:ext uri="{FF2B5EF4-FFF2-40B4-BE49-F238E27FC236}">
                <a16:creationId xmlns:a16="http://schemas.microsoft.com/office/drawing/2014/main" id="{69ECF5B2-0830-9369-E87C-AB60708375CC}"/>
              </a:ext>
            </a:extLst>
          </p:cNvPr>
          <p:cNvPicPr>
            <a:picLocks noChangeAspect="1"/>
          </p:cNvPicPr>
          <p:nvPr/>
        </p:nvPicPr>
        <p:blipFill>
          <a:blip r:embed="rId4"/>
          <a:stretch>
            <a:fillRect/>
          </a:stretch>
        </p:blipFill>
        <p:spPr>
          <a:xfrm>
            <a:off x="6122503" y="102430"/>
            <a:ext cx="6032082" cy="6414604"/>
          </a:xfrm>
          <a:prstGeom prst="rect">
            <a:avLst/>
          </a:prstGeom>
        </p:spPr>
      </p:pic>
      <p:sp>
        <p:nvSpPr>
          <p:cNvPr id="4" name="Title 1">
            <a:extLst>
              <a:ext uri="{FF2B5EF4-FFF2-40B4-BE49-F238E27FC236}">
                <a16:creationId xmlns:a16="http://schemas.microsoft.com/office/drawing/2014/main" id="{FF790BA1-78D0-5044-3F4D-550C5FD173D8}"/>
              </a:ext>
            </a:extLst>
          </p:cNvPr>
          <p:cNvSpPr txBox="1">
            <a:spLocks/>
          </p:cNvSpPr>
          <p:nvPr/>
        </p:nvSpPr>
        <p:spPr>
          <a:xfrm>
            <a:off x="6230833" y="1355725"/>
            <a:ext cx="5815422" cy="2073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GB" sz="1600" dirty="0">
                <a:latin typeface="+mn-lt"/>
                <a:ea typeface="+mn-ea"/>
                <a:cs typeface="+mn-cs"/>
              </a:rPr>
              <a:t>Keyword for PubMed and Scopus: “air pollution,” “air quality,” and “Morocco”.</a:t>
            </a:r>
            <a:br>
              <a:rPr lang="en-GB" sz="1600" dirty="0">
                <a:latin typeface="+mn-lt"/>
                <a:ea typeface="+mn-ea"/>
                <a:cs typeface="+mn-cs"/>
              </a:rPr>
            </a:br>
            <a:br>
              <a:rPr lang="en-GB" sz="1600" dirty="0">
                <a:latin typeface="+mn-lt"/>
                <a:ea typeface="+mn-ea"/>
                <a:cs typeface="+mn-cs"/>
              </a:rPr>
            </a:br>
            <a:r>
              <a:rPr lang="en-GB" sz="1600" dirty="0">
                <a:latin typeface="+mn-lt"/>
                <a:ea typeface="+mn-ea"/>
                <a:cs typeface="+mn-cs"/>
              </a:rPr>
              <a:t>Keyword for the Google scholar : “air pollution,” “air quality,” “Status and analysis,” “health and economic impacts,” “Modelling and forecasting,” “COVID-19,” “Morocco”.</a:t>
            </a:r>
          </a:p>
        </p:txBody>
      </p:sp>
      <p:sp>
        <p:nvSpPr>
          <p:cNvPr id="6" name="TextBox 5">
            <a:extLst>
              <a:ext uri="{FF2B5EF4-FFF2-40B4-BE49-F238E27FC236}">
                <a16:creationId xmlns:a16="http://schemas.microsoft.com/office/drawing/2014/main" id="{E627DED8-D404-458F-740F-6A166EA0265F}"/>
              </a:ext>
            </a:extLst>
          </p:cNvPr>
          <p:cNvSpPr txBox="1"/>
          <p:nvPr/>
        </p:nvSpPr>
        <p:spPr>
          <a:xfrm>
            <a:off x="9663596" y="6233400"/>
            <a:ext cx="2501900" cy="584775"/>
          </a:xfrm>
          <a:prstGeom prst="rect">
            <a:avLst/>
          </a:prstGeom>
          <a:noFill/>
        </p:spPr>
        <p:txBody>
          <a:bodyPr wrap="square">
            <a:spAutoFit/>
          </a:bodyPr>
          <a:lstStyle/>
          <a:p>
            <a:r>
              <a:rPr lang="en-GB" sz="1600" dirty="0" err="1"/>
              <a:t>Sekmoudi</a:t>
            </a:r>
            <a:r>
              <a:rPr lang="en-GB" sz="1600" dirty="0"/>
              <a:t> et al., 2024</a:t>
            </a:r>
          </a:p>
          <a:p>
            <a:r>
              <a:rPr lang="en-GB" sz="1600" dirty="0"/>
              <a:t>Adv. Sustainable Syst.</a:t>
            </a:r>
          </a:p>
        </p:txBody>
      </p:sp>
      <p:sp>
        <p:nvSpPr>
          <p:cNvPr id="2" name="Rectangle 1"/>
          <p:cNvSpPr/>
          <p:nvPr/>
        </p:nvSpPr>
        <p:spPr>
          <a:xfrm>
            <a:off x="1235676" y="3150973"/>
            <a:ext cx="2360140" cy="6425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85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B34B25A-3EFD-4160-FCF0-21A142F8EA33}"/>
              </a:ext>
            </a:extLst>
          </p:cNvPr>
          <p:cNvSpPr txBox="1"/>
          <p:nvPr/>
        </p:nvSpPr>
        <p:spPr>
          <a:xfrm>
            <a:off x="9837354" y="6460958"/>
            <a:ext cx="2501900" cy="369332"/>
          </a:xfrm>
          <a:prstGeom prst="rect">
            <a:avLst/>
          </a:prstGeom>
          <a:noFill/>
        </p:spPr>
        <p:txBody>
          <a:bodyPr wrap="square">
            <a:spAutoFit/>
          </a:bodyPr>
          <a:lstStyle/>
          <a:p>
            <a:r>
              <a:rPr lang="en-GB" dirty="0" err="1"/>
              <a:t>Sekmoudi</a:t>
            </a:r>
            <a:r>
              <a:rPr lang="en-GB" dirty="0"/>
              <a:t> et al., 2024</a:t>
            </a:r>
          </a:p>
        </p:txBody>
      </p:sp>
      <p:pic>
        <p:nvPicPr>
          <p:cNvPr id="19" name="Picture 18">
            <a:extLst>
              <a:ext uri="{FF2B5EF4-FFF2-40B4-BE49-F238E27FC236}">
                <a16:creationId xmlns:a16="http://schemas.microsoft.com/office/drawing/2014/main" id="{162FB9D1-17C7-0ED5-8C7F-86A218A193E2}"/>
              </a:ext>
            </a:extLst>
          </p:cNvPr>
          <p:cNvPicPr>
            <a:picLocks noChangeAspect="1"/>
          </p:cNvPicPr>
          <p:nvPr/>
        </p:nvPicPr>
        <p:blipFill>
          <a:blip r:embed="rId3"/>
          <a:stretch>
            <a:fillRect/>
          </a:stretch>
        </p:blipFill>
        <p:spPr>
          <a:xfrm>
            <a:off x="595591" y="13252"/>
            <a:ext cx="9241763" cy="6858000"/>
          </a:xfrm>
          <a:prstGeom prst="rect">
            <a:avLst/>
          </a:prstGeom>
        </p:spPr>
      </p:pic>
    </p:spTree>
    <p:extLst>
      <p:ext uri="{BB962C8B-B14F-4D97-AF65-F5344CB8AC3E}">
        <p14:creationId xmlns:p14="http://schemas.microsoft.com/office/powerpoint/2010/main" val="550396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7671" y="1612974"/>
            <a:ext cx="11592059" cy="1186516"/>
          </a:xfrm>
        </p:spPr>
        <p:txBody>
          <a:bodyPr>
            <a:normAutofit/>
          </a:bodyPr>
          <a:lstStyle/>
          <a:p>
            <a:r>
              <a:rPr lang="en-GB" sz="1600" dirty="0"/>
              <a:t>TITLE-ABS-KEY ( Morocco  AND  forecasting  OR  prediction  AND  atmospheric  OR  air  AND  quality  OR  pollution ) ==˃ 25 documents</a:t>
            </a:r>
          </a:p>
          <a:p>
            <a:r>
              <a:rPr lang="en-GB" sz="1600" dirty="0"/>
              <a:t>TITLE-ABS-KEY ( Morocco AND atmospheric OR air AND quality OR pollution ) ==˃ 349 documents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00" y="2461413"/>
            <a:ext cx="6793884" cy="4260702"/>
          </a:xfrm>
          <a:prstGeom prst="rect">
            <a:avLst/>
          </a:prstGeom>
        </p:spPr>
      </p:pic>
      <p:graphicFrame>
        <p:nvGraphicFramePr>
          <p:cNvPr id="5" name="Tableau 4"/>
          <p:cNvGraphicFramePr>
            <a:graphicFrameLocks noGrp="1"/>
          </p:cNvGraphicFramePr>
          <p:nvPr>
            <p:extLst>
              <p:ext uri="{D42A27DB-BD31-4B8C-83A1-F6EECF244321}">
                <p14:modId xmlns:p14="http://schemas.microsoft.com/office/powerpoint/2010/main" val="75898149"/>
              </p:ext>
            </p:extLst>
          </p:nvPr>
        </p:nvGraphicFramePr>
        <p:xfrm>
          <a:off x="337671" y="3641724"/>
          <a:ext cx="4028142" cy="2565400"/>
        </p:xfrm>
        <a:graphic>
          <a:graphicData uri="http://schemas.openxmlformats.org/drawingml/2006/table">
            <a:tbl>
              <a:tblPr firstRow="1" bandRow="1">
                <a:tableStyleId>{5C22544A-7EE6-4342-B048-85BDC9FD1C3A}</a:tableStyleId>
              </a:tblPr>
              <a:tblGrid>
                <a:gridCol w="2014071">
                  <a:extLst>
                    <a:ext uri="{9D8B030D-6E8A-4147-A177-3AD203B41FA5}">
                      <a16:colId xmlns:a16="http://schemas.microsoft.com/office/drawing/2014/main" val="3229347594"/>
                    </a:ext>
                  </a:extLst>
                </a:gridCol>
                <a:gridCol w="2014071">
                  <a:extLst>
                    <a:ext uri="{9D8B030D-6E8A-4147-A177-3AD203B41FA5}">
                      <a16:colId xmlns:a16="http://schemas.microsoft.com/office/drawing/2014/main" val="2581292539"/>
                    </a:ext>
                  </a:extLst>
                </a:gridCol>
              </a:tblGrid>
              <a:tr h="370840">
                <a:tc>
                  <a:txBody>
                    <a:bodyPr/>
                    <a:lstStyle/>
                    <a:p>
                      <a:pPr marL="0" algn="l" defTabSz="914400" rtl="0" eaLnBrk="1" latinLnBrk="0" hangingPunct="1"/>
                      <a:r>
                        <a:rPr lang="fr-FR" sz="1800" kern="1200" dirty="0">
                          <a:solidFill>
                            <a:schemeClr val="bg1"/>
                          </a:solidFill>
                          <a:latin typeface="+mn-lt"/>
                          <a:ea typeface="+mn-ea"/>
                          <a:cs typeface="+mn-cs"/>
                        </a:rPr>
                        <a:t>N° </a:t>
                      </a:r>
                      <a:r>
                        <a:rPr lang="fr-FR" sz="1800" kern="1200" dirty="0" err="1">
                          <a:solidFill>
                            <a:schemeClr val="bg1"/>
                          </a:solidFill>
                          <a:latin typeface="+mn-lt"/>
                          <a:ea typeface="+mn-ea"/>
                          <a:cs typeface="+mn-cs"/>
                        </a:rPr>
                        <a:t>papers</a:t>
                      </a:r>
                      <a:r>
                        <a:rPr lang="fr-FR" sz="1800" kern="1200" dirty="0">
                          <a:solidFill>
                            <a:schemeClr val="bg1"/>
                          </a:solidFill>
                          <a:latin typeface="+mn-lt"/>
                          <a:ea typeface="+mn-ea"/>
                          <a:cs typeface="+mn-cs"/>
                        </a:rPr>
                        <a:t>, </a:t>
                      </a:r>
                      <a:r>
                        <a:rPr lang="fr-FR" sz="1800" kern="1200" dirty="0" err="1">
                          <a:solidFill>
                            <a:schemeClr val="bg1"/>
                          </a:solidFill>
                          <a:latin typeface="+mn-lt"/>
                          <a:ea typeface="+mn-ea"/>
                          <a:cs typeface="+mn-cs"/>
                        </a:rPr>
                        <a:t>Conference</a:t>
                      </a:r>
                      <a:r>
                        <a:rPr lang="fr-FR" sz="1800" kern="1200" dirty="0">
                          <a:solidFill>
                            <a:schemeClr val="bg1"/>
                          </a:solidFill>
                          <a:latin typeface="+mn-lt"/>
                          <a:ea typeface="+mn-ea"/>
                          <a:cs typeface="+mn-cs"/>
                        </a:rPr>
                        <a:t> Paper, Book </a:t>
                      </a:r>
                      <a:r>
                        <a:rPr lang="fr-FR" sz="1800" kern="1200" dirty="0" err="1">
                          <a:solidFill>
                            <a:schemeClr val="bg1"/>
                          </a:solidFill>
                          <a:latin typeface="+mn-lt"/>
                          <a:ea typeface="+mn-ea"/>
                          <a:cs typeface="+mn-cs"/>
                        </a:rPr>
                        <a:t>chapter</a:t>
                      </a:r>
                      <a:endParaRPr lang="en-GB" sz="1800" kern="1200" dirty="0">
                        <a:solidFill>
                          <a:schemeClr val="bg1"/>
                        </a:solidFill>
                        <a:latin typeface="+mn-lt"/>
                        <a:ea typeface="+mn-ea"/>
                        <a:cs typeface="+mn-cs"/>
                      </a:endParaRPr>
                    </a:p>
                  </a:txBody>
                  <a:tcPr/>
                </a:tc>
                <a:tc>
                  <a:txBody>
                    <a:bodyPr/>
                    <a:lstStyle/>
                    <a:p>
                      <a:pPr marL="0" algn="l" defTabSz="914400" rtl="0" eaLnBrk="1" latinLnBrk="0" hangingPunct="1"/>
                      <a:r>
                        <a:rPr lang="fr-FR" sz="1800" kern="1200" dirty="0">
                          <a:solidFill>
                            <a:schemeClr val="bg1"/>
                          </a:solidFill>
                          <a:latin typeface="+mn-lt"/>
                          <a:ea typeface="+mn-ea"/>
                          <a:cs typeface="+mn-cs"/>
                        </a:rPr>
                        <a:t>16</a:t>
                      </a:r>
                      <a:endParaRPr lang="en-GB" sz="1800" kern="1200" dirty="0">
                        <a:solidFill>
                          <a:schemeClr val="bg1"/>
                        </a:solidFill>
                        <a:latin typeface="+mn-lt"/>
                        <a:ea typeface="+mn-ea"/>
                        <a:cs typeface="+mn-cs"/>
                      </a:endParaRPr>
                    </a:p>
                  </a:txBody>
                  <a:tcPr/>
                </a:tc>
                <a:extLst>
                  <a:ext uri="{0D108BD9-81ED-4DB2-BD59-A6C34878D82A}">
                    <a16:rowId xmlns:a16="http://schemas.microsoft.com/office/drawing/2014/main" val="1705660431"/>
                  </a:ext>
                </a:extLst>
              </a:tr>
              <a:tr h="370840">
                <a:tc>
                  <a:txBody>
                    <a:bodyPr/>
                    <a:lstStyle/>
                    <a:p>
                      <a:pPr marL="0" algn="l" defTabSz="914400" rtl="0" eaLnBrk="1" latinLnBrk="0" hangingPunct="1"/>
                      <a:r>
                        <a:rPr lang="en-GB" sz="1800" kern="1200" noProof="0" dirty="0">
                          <a:solidFill>
                            <a:schemeClr val="dk1"/>
                          </a:solidFill>
                          <a:latin typeface="+mn-lt"/>
                          <a:ea typeface="+mn-ea"/>
                          <a:cs typeface="+mn-cs"/>
                        </a:rPr>
                        <a:t>Predictand pollutant</a:t>
                      </a:r>
                    </a:p>
                  </a:txBody>
                  <a:tcPr/>
                </a:tc>
                <a:tc>
                  <a:txBody>
                    <a:bodyPr/>
                    <a:lstStyle/>
                    <a:p>
                      <a:pPr marL="0" algn="l" defTabSz="914400" rtl="0" eaLnBrk="1" latinLnBrk="0" hangingPunct="1"/>
                      <a:r>
                        <a:rPr lang="fr-FR" sz="1800" kern="1200" dirty="0">
                          <a:solidFill>
                            <a:schemeClr val="dk1"/>
                          </a:solidFill>
                          <a:latin typeface="+mn-lt"/>
                          <a:ea typeface="+mn-ea"/>
                          <a:cs typeface="+mn-cs"/>
                        </a:rPr>
                        <a:t>O3</a:t>
                      </a:r>
                      <a:r>
                        <a:rPr lang="fr-FR" sz="1800" kern="1200" baseline="0" dirty="0">
                          <a:solidFill>
                            <a:schemeClr val="dk1"/>
                          </a:solidFill>
                          <a:latin typeface="+mn-lt"/>
                          <a:ea typeface="+mn-ea"/>
                          <a:cs typeface="+mn-cs"/>
                        </a:rPr>
                        <a:t>, PM10, CO</a:t>
                      </a:r>
                      <a:endParaRPr lang="en-GB" sz="1800" kern="1200" dirty="0">
                        <a:solidFill>
                          <a:schemeClr val="dk1"/>
                        </a:solidFill>
                        <a:latin typeface="+mn-lt"/>
                        <a:ea typeface="+mn-ea"/>
                        <a:cs typeface="+mn-cs"/>
                      </a:endParaRPr>
                    </a:p>
                  </a:txBody>
                  <a:tcPr/>
                </a:tc>
                <a:extLst>
                  <a:ext uri="{0D108BD9-81ED-4DB2-BD59-A6C34878D82A}">
                    <a16:rowId xmlns:a16="http://schemas.microsoft.com/office/drawing/2014/main" val="1703834930"/>
                  </a:ext>
                </a:extLst>
              </a:tr>
              <a:tr h="370840">
                <a:tc>
                  <a:txBody>
                    <a:bodyPr/>
                    <a:lstStyle/>
                    <a:p>
                      <a:pPr marL="0" algn="l" defTabSz="914400" rtl="0" eaLnBrk="1" latinLnBrk="0" hangingPunct="1"/>
                      <a:r>
                        <a:rPr lang="en-GB" sz="1800" kern="1200">
                          <a:solidFill>
                            <a:schemeClr val="dk1"/>
                          </a:solidFill>
                          <a:latin typeface="+mn-lt"/>
                          <a:ea typeface="+mn-ea"/>
                          <a:cs typeface="+mn-cs"/>
                        </a:rPr>
                        <a:t>Predictor </a:t>
                      </a:r>
                      <a:r>
                        <a:rPr lang="en-GB" sz="1800" kern="1200" dirty="0">
                          <a:solidFill>
                            <a:schemeClr val="dk1"/>
                          </a:solidFill>
                          <a:latin typeface="+mn-lt"/>
                          <a:ea typeface="+mn-ea"/>
                          <a:cs typeface="+mn-cs"/>
                        </a:rPr>
                        <a:t>variable</a:t>
                      </a:r>
                    </a:p>
                  </a:txBody>
                  <a:tcPr/>
                </a:tc>
                <a:tc>
                  <a:txBody>
                    <a:bodyPr/>
                    <a:lstStyle/>
                    <a:p>
                      <a:pPr marL="0" algn="l" defTabSz="914400" rtl="0" eaLnBrk="1" latinLnBrk="0" hangingPunct="1"/>
                      <a:r>
                        <a:rPr lang="en-GB" sz="1800" kern="1200" dirty="0">
                          <a:solidFill>
                            <a:schemeClr val="dk1"/>
                          </a:solidFill>
                          <a:latin typeface="+mn-lt"/>
                          <a:ea typeface="+mn-ea"/>
                          <a:cs typeface="+mn-cs"/>
                        </a:rPr>
                        <a:t>Meteorological parameters </a:t>
                      </a:r>
                    </a:p>
                  </a:txBody>
                  <a:tcPr/>
                </a:tc>
                <a:extLst>
                  <a:ext uri="{0D108BD9-81ED-4DB2-BD59-A6C34878D82A}">
                    <a16:rowId xmlns:a16="http://schemas.microsoft.com/office/drawing/2014/main" val="1573818138"/>
                  </a:ext>
                </a:extLst>
              </a:tr>
              <a:tr h="370840">
                <a:tc>
                  <a:txBody>
                    <a:bodyPr/>
                    <a:lstStyle/>
                    <a:p>
                      <a:pPr marL="0" algn="l" defTabSz="914400" rtl="0" eaLnBrk="1" latinLnBrk="0" hangingPunct="1"/>
                      <a:endParaRPr lang="en-GB" sz="1800" kern="1200" dirty="0">
                        <a:solidFill>
                          <a:schemeClr val="dk1"/>
                        </a:solidFill>
                        <a:latin typeface="+mn-lt"/>
                        <a:ea typeface="+mn-ea"/>
                        <a:cs typeface="+mn-cs"/>
                      </a:endParaRPr>
                    </a:p>
                  </a:txBody>
                  <a:tcPr/>
                </a:tc>
                <a:tc>
                  <a:txBody>
                    <a:bodyPr/>
                    <a:lstStyle/>
                    <a:p>
                      <a:pPr marL="0" algn="l" defTabSz="914400" rtl="0" eaLnBrk="1" latinLnBrk="0" hangingPunct="1"/>
                      <a:endParaRPr lang="en-GB" sz="1800" kern="1200" dirty="0">
                        <a:solidFill>
                          <a:schemeClr val="dk1"/>
                        </a:solidFill>
                        <a:latin typeface="+mn-lt"/>
                        <a:ea typeface="+mn-ea"/>
                        <a:cs typeface="+mn-cs"/>
                      </a:endParaRPr>
                    </a:p>
                  </a:txBody>
                  <a:tcPr/>
                </a:tc>
                <a:extLst>
                  <a:ext uri="{0D108BD9-81ED-4DB2-BD59-A6C34878D82A}">
                    <a16:rowId xmlns:a16="http://schemas.microsoft.com/office/drawing/2014/main" val="977656441"/>
                  </a:ext>
                </a:extLst>
              </a:tr>
            </a:tbl>
          </a:graphicData>
        </a:graphic>
      </p:graphicFrame>
      <p:sp>
        <p:nvSpPr>
          <p:cNvPr id="6" name="Rectangle 5">
            <a:extLst>
              <a:ext uri="{FF2B5EF4-FFF2-40B4-BE49-F238E27FC236}">
                <a16:creationId xmlns:a16="http://schemas.microsoft.com/office/drawing/2014/main" id="{6046E3A4-8BD1-8866-6EAC-E87C00A3EC61}"/>
              </a:ext>
            </a:extLst>
          </p:cNvPr>
          <p:cNvSpPr/>
          <p:nvPr/>
        </p:nvSpPr>
        <p:spPr>
          <a:xfrm>
            <a:off x="3221665" y="1612974"/>
            <a:ext cx="2328530" cy="311519"/>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10D9D636-BCDD-7C89-1FC4-8BCD5D8ACE28}"/>
              </a:ext>
            </a:extLst>
          </p:cNvPr>
          <p:cNvSpPr>
            <a:spLocks noChangeArrowheads="1"/>
          </p:cNvSpPr>
          <p:nvPr/>
        </p:nvSpPr>
        <p:spPr bwMode="auto">
          <a:xfrm>
            <a:off x="1385455" y="1"/>
            <a:ext cx="9282545" cy="633413"/>
          </a:xfrm>
          <a:prstGeom prst="rect">
            <a:avLst/>
          </a:prstGeom>
          <a:solidFill>
            <a:schemeClr val="accent4">
              <a:lumMod val="40000"/>
              <a:lumOff val="60000"/>
            </a:schemeClr>
          </a:solidFill>
        </p:spPr>
        <p:txBody>
          <a:bodyPr anchor="ctr"/>
          <a:lstStyle/>
          <a:p>
            <a:pPr algn="ctr">
              <a:defRPr/>
            </a:pPr>
            <a:r>
              <a:rPr lang="en-GB" altLang="ja-JP" sz="29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Number of Studies: Air Quality Modelling and Forecasting</a:t>
            </a:r>
          </a:p>
        </p:txBody>
      </p:sp>
    </p:spTree>
    <p:extLst>
      <p:ext uri="{BB962C8B-B14F-4D97-AF65-F5344CB8AC3E}">
        <p14:creationId xmlns:p14="http://schemas.microsoft.com/office/powerpoint/2010/main" val="1255376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2ECE45B-007C-3540-3A9E-F0D435A252C7}"/>
              </a:ext>
            </a:extLst>
          </p:cNvPr>
          <p:cNvGraphicFramePr/>
          <p:nvPr>
            <p:extLst>
              <p:ext uri="{D42A27DB-BD31-4B8C-83A1-F6EECF244321}">
                <p14:modId xmlns:p14="http://schemas.microsoft.com/office/powerpoint/2010/main" val="2882660651"/>
              </p:ext>
            </p:extLst>
          </p:nvPr>
        </p:nvGraphicFramePr>
        <p:xfrm>
          <a:off x="1427702" y="152400"/>
          <a:ext cx="10210116" cy="6082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80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A904881-775B-BE11-FEBA-84FAD2E69CFE}"/>
              </a:ext>
            </a:extLst>
          </p:cNvPr>
          <p:cNvGraphicFramePr>
            <a:graphicFrameLocks noGrp="1"/>
          </p:cNvGraphicFramePr>
          <p:nvPr>
            <p:ph idx="1"/>
            <p:extLst>
              <p:ext uri="{D42A27DB-BD31-4B8C-83A1-F6EECF244321}">
                <p14:modId xmlns:p14="http://schemas.microsoft.com/office/powerpoint/2010/main" val="4279169136"/>
              </p:ext>
            </p:extLst>
          </p:nvPr>
        </p:nvGraphicFramePr>
        <p:xfrm>
          <a:off x="539262" y="1101969"/>
          <a:ext cx="11113477" cy="4705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8C06548-8743-46C7-5812-EC1CE2E2A3CB}"/>
              </a:ext>
            </a:extLst>
          </p:cNvPr>
          <p:cNvSpPr txBox="1"/>
          <p:nvPr/>
        </p:nvSpPr>
        <p:spPr>
          <a:xfrm>
            <a:off x="0" y="5948166"/>
            <a:ext cx="11978640" cy="369332"/>
          </a:xfrm>
          <a:prstGeom prst="rect">
            <a:avLst/>
          </a:prstGeom>
          <a:noFill/>
        </p:spPr>
        <p:txBody>
          <a:bodyPr wrap="square">
            <a:spAutoFit/>
          </a:bodyPr>
          <a:lstStyle/>
          <a:p>
            <a:r>
              <a:rPr lang="en-GB" b="1" dirty="0"/>
              <a:t>Emission Inventories (e.g., EDGAR, TNO); Crowdsourced and IoT Sensors; Proxy Data from Meteorological Models; … </a:t>
            </a:r>
          </a:p>
        </p:txBody>
      </p:sp>
      <p:sp>
        <p:nvSpPr>
          <p:cNvPr id="3" name="Rectangle 2">
            <a:extLst>
              <a:ext uri="{FF2B5EF4-FFF2-40B4-BE49-F238E27FC236}">
                <a16:creationId xmlns:a16="http://schemas.microsoft.com/office/drawing/2014/main" id="{56C3C65B-D1C7-0DD4-5D43-5A124D5B6C95}"/>
              </a:ext>
            </a:extLst>
          </p:cNvPr>
          <p:cNvSpPr>
            <a:spLocks noChangeArrowheads="1"/>
          </p:cNvSpPr>
          <p:nvPr/>
        </p:nvSpPr>
        <p:spPr bwMode="auto">
          <a:xfrm>
            <a:off x="1074420" y="223795"/>
            <a:ext cx="9829800" cy="633413"/>
          </a:xfrm>
          <a:prstGeom prst="rect">
            <a:avLst/>
          </a:prstGeom>
          <a:solidFill>
            <a:schemeClr val="accent4">
              <a:lumMod val="40000"/>
              <a:lumOff val="60000"/>
            </a:schemeClr>
          </a:solidFill>
        </p:spPr>
        <p:txBody>
          <a:bodyPr anchor="ctr"/>
          <a:lstStyle/>
          <a:p>
            <a:pPr algn="ctr">
              <a:defRPr/>
            </a:pPr>
            <a:r>
              <a:rPr lang="en-GB" altLang="ja-JP" sz="29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Alternative sources to air quality observation data </a:t>
            </a:r>
          </a:p>
        </p:txBody>
      </p:sp>
      <p:grpSp>
        <p:nvGrpSpPr>
          <p:cNvPr id="6" name="Groupe 5"/>
          <p:cNvGrpSpPr/>
          <p:nvPr/>
        </p:nvGrpSpPr>
        <p:grpSpPr>
          <a:xfrm>
            <a:off x="4443046" y="3125961"/>
            <a:ext cx="3305908" cy="480646"/>
            <a:chOff x="4443046" y="3125961"/>
            <a:chExt cx="3305908" cy="480646"/>
          </a:xfrm>
        </p:grpSpPr>
        <p:sp>
          <p:nvSpPr>
            <p:cNvPr id="2" name="Rectangle 1"/>
            <p:cNvSpPr/>
            <p:nvPr/>
          </p:nvSpPr>
          <p:spPr>
            <a:xfrm>
              <a:off x="4443046" y="3125961"/>
              <a:ext cx="3305908" cy="480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4625486" y="3202361"/>
              <a:ext cx="3034812" cy="323165"/>
            </a:xfrm>
            <a:prstGeom prst="rect">
              <a:avLst/>
            </a:prstGeom>
            <a:noFill/>
          </p:spPr>
          <p:txBody>
            <a:bodyPr wrap="square" rtlCol="0">
              <a:spAutoFit/>
            </a:bodyPr>
            <a:lstStyle/>
            <a:p>
              <a:r>
                <a:rPr lang="en-GB" sz="1500" b="1" dirty="0">
                  <a:solidFill>
                    <a:schemeClr val="bg1"/>
                  </a:solidFill>
                </a:rPr>
                <a:t>Monitoring and Scientific networks: </a:t>
              </a:r>
            </a:p>
          </p:txBody>
        </p:sp>
      </p:grpSp>
    </p:spTree>
    <p:extLst>
      <p:ext uri="{BB962C8B-B14F-4D97-AF65-F5344CB8AC3E}">
        <p14:creationId xmlns:p14="http://schemas.microsoft.com/office/powerpoint/2010/main" val="6732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9">
            <a:extLst>
              <a:ext uri="{FF2B5EF4-FFF2-40B4-BE49-F238E27FC236}">
                <a16:creationId xmlns:a16="http://schemas.microsoft.com/office/drawing/2014/main" id="{6FE08534-C10C-D41F-4DC8-52B8152D2200}"/>
              </a:ext>
            </a:extLst>
          </p:cNvPr>
          <p:cNvGraphicFramePr>
            <a:graphicFrameLocks noGrp="1"/>
          </p:cNvGraphicFramePr>
          <p:nvPr>
            <p:ph idx="1"/>
            <p:extLst>
              <p:ext uri="{D42A27DB-BD31-4B8C-83A1-F6EECF244321}">
                <p14:modId xmlns:p14="http://schemas.microsoft.com/office/powerpoint/2010/main" val="2867406309"/>
              </p:ext>
            </p:extLst>
          </p:nvPr>
        </p:nvGraphicFramePr>
        <p:xfrm>
          <a:off x="-1" y="-1"/>
          <a:ext cx="6868634" cy="3853830"/>
        </p:xfrm>
        <a:graphic>
          <a:graphicData uri="http://schemas.openxmlformats.org/drawingml/2006/table">
            <a:tbl>
              <a:tblPr firstRow="1" bandRow="1">
                <a:tableStyleId>{0660B408-B3CF-4A94-85FC-2B1E0A45F4A2}</a:tableStyleId>
              </a:tblPr>
              <a:tblGrid>
                <a:gridCol w="1532239">
                  <a:extLst>
                    <a:ext uri="{9D8B030D-6E8A-4147-A177-3AD203B41FA5}">
                      <a16:colId xmlns:a16="http://schemas.microsoft.com/office/drawing/2014/main" val="3129791934"/>
                    </a:ext>
                  </a:extLst>
                </a:gridCol>
                <a:gridCol w="923883">
                  <a:extLst>
                    <a:ext uri="{9D8B030D-6E8A-4147-A177-3AD203B41FA5}">
                      <a16:colId xmlns:a16="http://schemas.microsoft.com/office/drawing/2014/main" val="2824811932"/>
                    </a:ext>
                  </a:extLst>
                </a:gridCol>
                <a:gridCol w="1073888">
                  <a:extLst>
                    <a:ext uri="{9D8B030D-6E8A-4147-A177-3AD203B41FA5}">
                      <a16:colId xmlns:a16="http://schemas.microsoft.com/office/drawing/2014/main" val="1305985479"/>
                    </a:ext>
                  </a:extLst>
                </a:gridCol>
                <a:gridCol w="1073889">
                  <a:extLst>
                    <a:ext uri="{9D8B030D-6E8A-4147-A177-3AD203B41FA5}">
                      <a16:colId xmlns:a16="http://schemas.microsoft.com/office/drawing/2014/main" val="1626579740"/>
                    </a:ext>
                  </a:extLst>
                </a:gridCol>
                <a:gridCol w="2264735">
                  <a:extLst>
                    <a:ext uri="{9D8B030D-6E8A-4147-A177-3AD203B41FA5}">
                      <a16:colId xmlns:a16="http://schemas.microsoft.com/office/drawing/2014/main" val="2014175657"/>
                    </a:ext>
                  </a:extLst>
                </a:gridCol>
              </a:tblGrid>
              <a:tr h="253057">
                <a:tc>
                  <a:txBody>
                    <a:bodyPr/>
                    <a:lstStyle/>
                    <a:p>
                      <a:r>
                        <a:rPr lang="en-GB" sz="1400" dirty="0"/>
                        <a:t>Data Type</a:t>
                      </a:r>
                    </a:p>
                  </a:txBody>
                  <a:tcPr anchor="ctr"/>
                </a:tc>
                <a:tc>
                  <a:txBody>
                    <a:bodyPr/>
                    <a:lstStyle/>
                    <a:p>
                      <a:r>
                        <a:rPr lang="en-GB" sz="1400" dirty="0"/>
                        <a:t>Frequency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Spatial Resolution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Temporal Coverage</a:t>
                      </a:r>
                    </a:p>
                  </a:txBody>
                  <a:tcPr anchor="ctr"/>
                </a:tc>
                <a:tc>
                  <a:txBody>
                    <a:bodyPr/>
                    <a:lstStyle/>
                    <a:p>
                      <a:r>
                        <a:rPr lang="en-GB" sz="1400" dirty="0"/>
                        <a:t>Notes</a:t>
                      </a:r>
                    </a:p>
                  </a:txBody>
                  <a:tcPr anchor="ctr"/>
                </a:tc>
                <a:extLst>
                  <a:ext uri="{0D108BD9-81ED-4DB2-BD59-A6C34878D82A}">
                    <a16:rowId xmlns:a16="http://schemas.microsoft.com/office/drawing/2014/main" val="106649350"/>
                  </a:ext>
                </a:extLst>
              </a:tr>
              <a:tr h="563527">
                <a:tc>
                  <a:txBody>
                    <a:bodyPr/>
                    <a:lstStyle/>
                    <a:p>
                      <a:r>
                        <a:rPr lang="en-GB" sz="1600" dirty="0"/>
                        <a:t>Global CAMS RA Analysis ("an")</a:t>
                      </a:r>
                    </a:p>
                  </a:txBody>
                  <a:tcPr anchor="ctr"/>
                </a:tc>
                <a:tc>
                  <a:txBody>
                    <a:bodyPr/>
                    <a:lstStyle/>
                    <a:p>
                      <a:r>
                        <a:rPr lang="en-GB" sz="1600" dirty="0"/>
                        <a:t>3-hourly</a:t>
                      </a:r>
                    </a:p>
                  </a:txBody>
                  <a:tcPr anchor="ctr"/>
                </a:tc>
                <a:tc>
                  <a:txBody>
                    <a:bodyPr/>
                    <a:lstStyle/>
                    <a:p>
                      <a:r>
                        <a:rPr lang="en-GB" sz="1600" dirty="0"/>
                        <a:t>~80 km</a:t>
                      </a:r>
                    </a:p>
                  </a:txBody>
                  <a:tcPr anchor="ctr"/>
                </a:tc>
                <a:tc>
                  <a:txBody>
                    <a:bodyPr/>
                    <a:lstStyle/>
                    <a:p>
                      <a:r>
                        <a:rPr lang="en-GB" sz="1600" dirty="0"/>
                        <a:t>2003-2018, extended annually</a:t>
                      </a:r>
                    </a:p>
                  </a:txBody>
                  <a:tcPr anchor="ctr"/>
                </a:tc>
                <a:tc>
                  <a:txBody>
                    <a:bodyPr/>
                    <a:lstStyle/>
                    <a:p>
                      <a:r>
                        <a:rPr lang="en-GB" sz="1600" dirty="0"/>
                        <a:t>Full chemistry, broad application in climatology.</a:t>
                      </a:r>
                    </a:p>
                  </a:txBody>
                  <a:tcPr anchor="ctr"/>
                </a:tc>
                <a:extLst>
                  <a:ext uri="{0D108BD9-81ED-4DB2-BD59-A6C34878D82A}">
                    <a16:rowId xmlns:a16="http://schemas.microsoft.com/office/drawing/2014/main" val="2849833725"/>
                  </a:ext>
                </a:extLst>
              </a:tr>
              <a:tr h="908730">
                <a:tc>
                  <a:txBody>
                    <a:bodyPr/>
                    <a:lstStyle/>
                    <a:p>
                      <a:r>
                        <a:rPr lang="en-GB" sz="1600" dirty="0"/>
                        <a:t>Global CAMS RA 4D Variational ("4v")</a:t>
                      </a:r>
                    </a:p>
                  </a:txBody>
                  <a:tcPr anchor="ctr"/>
                </a:tc>
                <a:tc>
                  <a:txBody>
                    <a:bodyPr/>
                    <a:lstStyle/>
                    <a:p>
                      <a:r>
                        <a:rPr lang="en-GB" sz="1600" dirty="0"/>
                        <a:t>Twice daily</a:t>
                      </a:r>
                    </a:p>
                  </a:txBody>
                  <a:tcPr anchor="ctr"/>
                </a:tc>
                <a:tc>
                  <a:txBody>
                    <a:bodyPr/>
                    <a:lstStyle/>
                    <a:p>
                      <a:r>
                        <a:rPr lang="en-GB" sz="1600"/>
                        <a:t>~80 km</a:t>
                      </a:r>
                    </a:p>
                  </a:txBody>
                  <a:tcPr anchor="ctr"/>
                </a:tc>
                <a:tc>
                  <a:txBody>
                    <a:bodyPr/>
                    <a:lstStyle/>
                    <a:p>
                      <a:r>
                        <a:rPr lang="en-GB" sz="1600"/>
                        <a:t>2003-2018, extended annually</a:t>
                      </a:r>
                    </a:p>
                  </a:txBody>
                  <a:tcPr anchor="ctr"/>
                </a:tc>
                <a:tc>
                  <a:txBody>
                    <a:bodyPr/>
                    <a:lstStyle/>
                    <a:p>
                      <a:r>
                        <a:rPr lang="en-GB" sz="1600" dirty="0"/>
                        <a:t>Optimization across 4D space-time domain.</a:t>
                      </a:r>
                    </a:p>
                  </a:txBody>
                  <a:tcPr anchor="ctr"/>
                </a:tc>
                <a:extLst>
                  <a:ext uri="{0D108BD9-81ED-4DB2-BD59-A6C34878D82A}">
                    <a16:rowId xmlns:a16="http://schemas.microsoft.com/office/drawing/2014/main" val="3817837848"/>
                  </a:ext>
                </a:extLst>
              </a:tr>
              <a:tr h="1202070">
                <a:tc>
                  <a:txBody>
                    <a:bodyPr/>
                    <a:lstStyle/>
                    <a:p>
                      <a:r>
                        <a:rPr lang="en-GB" sz="1400" dirty="0"/>
                        <a:t>Regional CAMS RA</a:t>
                      </a:r>
                    </a:p>
                  </a:txBody>
                  <a:tcPr anchor="ctr"/>
                </a:tc>
                <a:tc>
                  <a:txBody>
                    <a:bodyPr/>
                    <a:lstStyle/>
                    <a:p>
                      <a:r>
                        <a:rPr lang="en-GB" sz="1600"/>
                        <a:t>Hourly</a:t>
                      </a:r>
                    </a:p>
                  </a:txBody>
                  <a:tcPr anchor="ctr"/>
                </a:tc>
                <a:tc>
                  <a:txBody>
                    <a:bodyPr/>
                    <a:lstStyle/>
                    <a:p>
                      <a:r>
                        <a:rPr lang="en-GB" sz="1600"/>
                        <a:t>~10-20 km</a:t>
                      </a:r>
                    </a:p>
                  </a:txBody>
                  <a:tcPr anchor="ctr"/>
                </a:tc>
                <a:tc>
                  <a:txBody>
                    <a:bodyPr/>
                    <a:lstStyle/>
                    <a:p>
                      <a:r>
                        <a:rPr lang="en-GB" sz="1600"/>
                        <a:t>2012-2016</a:t>
                      </a:r>
                    </a:p>
                  </a:txBody>
                  <a:tcPr anchor="ctr"/>
                </a:tc>
                <a:tc>
                  <a:txBody>
                    <a:bodyPr/>
                    <a:lstStyle/>
                    <a:p>
                      <a:r>
                        <a:rPr lang="en-GB" sz="1600" dirty="0"/>
                        <a:t>High resolution, used in European ensemble models.</a:t>
                      </a:r>
                    </a:p>
                  </a:txBody>
                  <a:tcPr anchor="ctr"/>
                </a:tc>
                <a:extLst>
                  <a:ext uri="{0D108BD9-81ED-4DB2-BD59-A6C34878D82A}">
                    <a16:rowId xmlns:a16="http://schemas.microsoft.com/office/drawing/2014/main" val="1170263329"/>
                  </a:ext>
                </a:extLst>
              </a:tr>
            </a:tbl>
          </a:graphicData>
        </a:graphic>
      </p:graphicFrame>
      <p:pic>
        <p:nvPicPr>
          <p:cNvPr id="5" name="Picture 4">
            <a:extLst>
              <a:ext uri="{FF2B5EF4-FFF2-40B4-BE49-F238E27FC236}">
                <a16:creationId xmlns:a16="http://schemas.microsoft.com/office/drawing/2014/main" id="{F85C2703-589C-FA20-12E2-1859C94EFBF0}"/>
              </a:ext>
            </a:extLst>
          </p:cNvPr>
          <p:cNvPicPr>
            <a:picLocks noChangeAspect="1"/>
          </p:cNvPicPr>
          <p:nvPr/>
        </p:nvPicPr>
        <p:blipFill>
          <a:blip r:embed="rId3"/>
          <a:stretch>
            <a:fillRect/>
          </a:stretch>
        </p:blipFill>
        <p:spPr>
          <a:xfrm>
            <a:off x="3975068" y="1993789"/>
            <a:ext cx="8216932" cy="4783566"/>
          </a:xfrm>
          <a:prstGeom prst="rect">
            <a:avLst/>
          </a:prstGeom>
        </p:spPr>
      </p:pic>
      <p:sp>
        <p:nvSpPr>
          <p:cNvPr id="6" name="TextBox 5">
            <a:extLst>
              <a:ext uri="{FF2B5EF4-FFF2-40B4-BE49-F238E27FC236}">
                <a16:creationId xmlns:a16="http://schemas.microsoft.com/office/drawing/2014/main" id="{BD247D7E-93CC-DB6C-FF87-8A9D585C41DE}"/>
              </a:ext>
            </a:extLst>
          </p:cNvPr>
          <p:cNvSpPr txBox="1"/>
          <p:nvPr/>
        </p:nvSpPr>
        <p:spPr>
          <a:xfrm>
            <a:off x="7877908" y="6230034"/>
            <a:ext cx="4314092" cy="584775"/>
          </a:xfrm>
          <a:prstGeom prst="rect">
            <a:avLst/>
          </a:prstGeom>
          <a:noFill/>
        </p:spPr>
        <p:txBody>
          <a:bodyPr wrap="square">
            <a:spAutoFit/>
          </a:bodyPr>
          <a:lstStyle/>
          <a:p>
            <a:r>
              <a:rPr lang="en-GB" sz="1600" b="0" i="0" u="none" strike="noStrike" baseline="0" dirty="0">
                <a:solidFill>
                  <a:srgbClr val="131413"/>
                </a:solidFill>
                <a:latin typeface="AdvTT3713a231"/>
              </a:rPr>
              <a:t>Adapted from</a:t>
            </a:r>
          </a:p>
          <a:p>
            <a:r>
              <a:rPr lang="en-GB" sz="1600" b="0" i="0" u="none" strike="noStrike" baseline="0" dirty="0" err="1">
                <a:solidFill>
                  <a:srgbClr val="131413"/>
                </a:solidFill>
                <a:latin typeface="AdvTT3713a231"/>
              </a:rPr>
              <a:t>Sekmoudi</a:t>
            </a:r>
            <a:r>
              <a:rPr lang="en-GB" sz="1600" b="0" i="0" u="none" strike="noStrike" baseline="0" dirty="0">
                <a:solidFill>
                  <a:srgbClr val="131413"/>
                </a:solidFill>
                <a:latin typeface="AdvTT3713a231"/>
              </a:rPr>
              <a:t> et al., 2021, </a:t>
            </a:r>
            <a:r>
              <a:rPr lang="en-GB" sz="1600" b="0" i="0" u="none" strike="noStrike" baseline="0" dirty="0">
                <a:solidFill>
                  <a:srgbClr val="131413"/>
                </a:solidFill>
                <a:latin typeface="AdvTTc488b0e6"/>
              </a:rPr>
              <a:t>Environ </a:t>
            </a:r>
            <a:r>
              <a:rPr lang="en-GB" sz="1600" b="0" i="0" u="none" strike="noStrike" baseline="0" dirty="0" err="1">
                <a:solidFill>
                  <a:srgbClr val="131413"/>
                </a:solidFill>
                <a:latin typeface="AdvTTc488b0e6"/>
              </a:rPr>
              <a:t>Sci</a:t>
            </a:r>
            <a:r>
              <a:rPr lang="en-GB" sz="1600" b="0" i="0" u="none" strike="noStrike" baseline="0" dirty="0">
                <a:solidFill>
                  <a:srgbClr val="131413"/>
                </a:solidFill>
                <a:latin typeface="AdvTTc488b0e6"/>
              </a:rPr>
              <a:t> </a:t>
            </a:r>
            <a:r>
              <a:rPr lang="en-GB" sz="1600" b="0" i="0" u="none" strike="noStrike" baseline="0" dirty="0" err="1">
                <a:solidFill>
                  <a:srgbClr val="131413"/>
                </a:solidFill>
                <a:latin typeface="AdvTTc488b0e6"/>
              </a:rPr>
              <a:t>Pollut</a:t>
            </a:r>
            <a:r>
              <a:rPr lang="en-GB" sz="1600" b="0" i="0" u="none" strike="noStrike" baseline="0" dirty="0">
                <a:solidFill>
                  <a:srgbClr val="131413"/>
                </a:solidFill>
                <a:latin typeface="AdvTTc488b0e6"/>
              </a:rPr>
              <a:t> Res</a:t>
            </a:r>
            <a:endParaRPr lang="en-GB" sz="1600" dirty="0"/>
          </a:p>
        </p:txBody>
      </p:sp>
      <p:sp>
        <p:nvSpPr>
          <p:cNvPr id="8" name="TextBox 7">
            <a:extLst>
              <a:ext uri="{FF2B5EF4-FFF2-40B4-BE49-F238E27FC236}">
                <a16:creationId xmlns:a16="http://schemas.microsoft.com/office/drawing/2014/main" id="{521FC66F-6855-5B1F-5C69-2086A389BFB5}"/>
              </a:ext>
            </a:extLst>
          </p:cNvPr>
          <p:cNvSpPr txBox="1"/>
          <p:nvPr/>
        </p:nvSpPr>
        <p:spPr>
          <a:xfrm>
            <a:off x="200195" y="4161897"/>
            <a:ext cx="3678043" cy="584775"/>
          </a:xfrm>
          <a:prstGeom prst="rect">
            <a:avLst/>
          </a:prstGeom>
          <a:noFill/>
        </p:spPr>
        <p:txBody>
          <a:bodyPr wrap="square">
            <a:spAutoFit/>
          </a:bodyPr>
          <a:lstStyle/>
          <a:p>
            <a:r>
              <a:rPr lang="en-GB" sz="1600" b="0" i="0" u="none" strike="noStrike" baseline="0" dirty="0">
                <a:solidFill>
                  <a:srgbClr val="131413"/>
                </a:solidFill>
                <a:latin typeface="AdvTT3713a231"/>
              </a:rPr>
              <a:t>Copernicus Atmosphere Monitoring Service </a:t>
            </a:r>
            <a:r>
              <a:rPr lang="en-GB" sz="1600" dirty="0">
                <a:solidFill>
                  <a:srgbClr val="131413"/>
                </a:solidFill>
                <a:latin typeface="AdvTT3713a231"/>
              </a:rPr>
              <a:t>Reanalysis (CAMS RA)</a:t>
            </a:r>
            <a:endParaRPr lang="en-GB" sz="1600" dirty="0"/>
          </a:p>
        </p:txBody>
      </p:sp>
      <p:sp>
        <p:nvSpPr>
          <p:cNvPr id="3" name="Rectangle 2">
            <a:extLst>
              <a:ext uri="{FF2B5EF4-FFF2-40B4-BE49-F238E27FC236}">
                <a16:creationId xmlns:a16="http://schemas.microsoft.com/office/drawing/2014/main" id="{DAFC540C-7CFD-7992-CB99-9B846E4EB4C9}"/>
              </a:ext>
            </a:extLst>
          </p:cNvPr>
          <p:cNvSpPr>
            <a:spLocks noChangeArrowheads="1"/>
          </p:cNvSpPr>
          <p:nvPr/>
        </p:nvSpPr>
        <p:spPr bwMode="auto">
          <a:xfrm>
            <a:off x="7027543" y="80645"/>
            <a:ext cx="5005547" cy="1033047"/>
          </a:xfrm>
          <a:prstGeom prst="rect">
            <a:avLst/>
          </a:prstGeom>
          <a:solidFill>
            <a:schemeClr val="accent4">
              <a:lumMod val="40000"/>
              <a:lumOff val="60000"/>
            </a:schemeClr>
          </a:solidFill>
        </p:spPr>
        <p:txBody>
          <a:bodyPr anchor="ctr"/>
          <a:lstStyle/>
          <a:p>
            <a:pPr algn="ctr">
              <a:defRPr/>
            </a:pP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CAMS RA data vs. observed data at 6 Moroccan measurement stations</a:t>
            </a:r>
          </a:p>
        </p:txBody>
      </p:sp>
      <p:graphicFrame>
        <p:nvGraphicFramePr>
          <p:cNvPr id="7" name="Diagramme 6"/>
          <p:cNvGraphicFramePr/>
          <p:nvPr>
            <p:extLst>
              <p:ext uri="{D42A27DB-BD31-4B8C-83A1-F6EECF244321}">
                <p14:modId xmlns:p14="http://schemas.microsoft.com/office/powerpoint/2010/main" val="1612752453"/>
              </p:ext>
            </p:extLst>
          </p:nvPr>
        </p:nvGraphicFramePr>
        <p:xfrm>
          <a:off x="50254" y="4678531"/>
          <a:ext cx="3384062" cy="1274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a:xfrm>
            <a:off x="50254" y="4009293"/>
            <a:ext cx="3630792" cy="2039815"/>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55765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F0DBC2-7A20-7444-8021-CC3FBED104B2}"/>
              </a:ext>
            </a:extLst>
          </p:cNvPr>
          <p:cNvSpPr txBox="1"/>
          <p:nvPr/>
        </p:nvSpPr>
        <p:spPr>
          <a:xfrm>
            <a:off x="1" y="6519446"/>
            <a:ext cx="3130061" cy="338554"/>
          </a:xfrm>
          <a:prstGeom prst="rect">
            <a:avLst/>
          </a:prstGeom>
          <a:noFill/>
        </p:spPr>
        <p:txBody>
          <a:bodyPr wrap="square">
            <a:spAutoFit/>
          </a:bodyPr>
          <a:lstStyle/>
          <a:p>
            <a:r>
              <a:rPr lang="en-GB" sz="1600" b="0" i="0" u="none" strike="noStrike" baseline="0" dirty="0" err="1">
                <a:solidFill>
                  <a:srgbClr val="131413"/>
                </a:solidFill>
                <a:latin typeface="AdvTT3713a231"/>
              </a:rPr>
              <a:t>Sekmoudi</a:t>
            </a:r>
            <a:r>
              <a:rPr lang="en-GB" sz="1600" b="0" i="0" u="none" strike="noStrike" baseline="0" dirty="0">
                <a:solidFill>
                  <a:srgbClr val="131413"/>
                </a:solidFill>
                <a:latin typeface="AdvTT3713a231"/>
              </a:rPr>
              <a:t> et al., 2021</a:t>
            </a:r>
            <a:endParaRPr lang="en-GB" sz="1600" dirty="0"/>
          </a:p>
        </p:txBody>
      </p:sp>
      <p:sp>
        <p:nvSpPr>
          <p:cNvPr id="3" name="Rectangle 2">
            <a:extLst>
              <a:ext uri="{FF2B5EF4-FFF2-40B4-BE49-F238E27FC236}">
                <a16:creationId xmlns:a16="http://schemas.microsoft.com/office/drawing/2014/main" id="{4ADB7673-923B-5B7F-C17E-2D213470507C}"/>
              </a:ext>
            </a:extLst>
          </p:cNvPr>
          <p:cNvSpPr>
            <a:spLocks noChangeArrowheads="1"/>
          </p:cNvSpPr>
          <p:nvPr/>
        </p:nvSpPr>
        <p:spPr bwMode="auto">
          <a:xfrm>
            <a:off x="84564" y="77916"/>
            <a:ext cx="7195467" cy="801315"/>
          </a:xfrm>
          <a:prstGeom prst="rect">
            <a:avLst/>
          </a:prstGeom>
          <a:solidFill>
            <a:schemeClr val="accent4">
              <a:lumMod val="40000"/>
              <a:lumOff val="60000"/>
            </a:schemeClr>
          </a:solidFill>
        </p:spPr>
        <p:txBody>
          <a:bodyPr anchor="ctr"/>
          <a:lstStyle/>
          <a:p>
            <a:pPr algn="ctr">
              <a:defRPr/>
            </a:pP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Accuracy of CAMS RA data by </a:t>
            </a:r>
            <a:r>
              <a:rPr lang="en-GB" altLang="ja-JP" sz="2400" b="1" dirty="0" err="1">
                <a:solidFill>
                  <a:schemeClr val="tx2">
                    <a:satMod val="130000"/>
                  </a:schemeClr>
                </a:solidFill>
                <a:effectLst>
                  <a:outerShdw blurRad="31750" dist="25400" dir="5400000" algn="tl" rotWithShape="0">
                    <a:srgbClr val="000000">
                      <a:alpha val="25000"/>
                    </a:srgbClr>
                  </a:outerShdw>
                </a:effectLst>
                <a:latin typeface="+mj-lt"/>
                <a:ea typeface="+mj-ea"/>
                <a:cs typeface="+mj-cs"/>
              </a:rPr>
              <a:t>analyzing</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t>
            </a:r>
            <a:r>
              <a:rPr lang="en-GB" altLang="ja-JP" sz="2400" b="1" dirty="0">
                <a:solidFill>
                  <a:srgbClr val="00B050"/>
                </a:solidFill>
                <a:effectLst>
                  <a:outerShdw blurRad="31750" dist="25400" dir="5400000" algn="tl" rotWithShape="0">
                    <a:srgbClr val="000000">
                      <a:alpha val="25000"/>
                    </a:srgbClr>
                  </a:outerShdw>
                </a:effectLst>
                <a:latin typeface="+mj-lt"/>
                <a:ea typeface="+mj-ea"/>
                <a:cs typeface="+mj-cs"/>
              </a:rPr>
              <a:t>seasonal patterns</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t>
            </a:r>
            <a:r>
              <a:rPr lang="en-GB" altLang="ja-JP" sz="2400" b="1" dirty="0">
                <a:solidFill>
                  <a:srgbClr val="FF0000"/>
                </a:solidFill>
                <a:effectLst>
                  <a:outerShdw blurRad="31750" dist="25400" dir="5400000" algn="tl" rotWithShape="0">
                    <a:srgbClr val="000000">
                      <a:alpha val="25000"/>
                    </a:srgbClr>
                  </a:outerShdw>
                </a:effectLst>
                <a:latin typeface="+mj-lt"/>
                <a:ea typeface="+mj-ea"/>
                <a:cs typeface="+mj-cs"/>
              </a:rPr>
              <a:t>extreme events</a:t>
            </a:r>
            <a:r>
              <a:rPr lang="en-GB" altLang="ja-JP" sz="2400" b="1" dirty="0">
                <a:solidFill>
                  <a:schemeClr val="tx2">
                    <a:satMod val="130000"/>
                  </a:schemeClr>
                </a:solidFill>
                <a:effectLst>
                  <a:outerShdw blurRad="31750" dist="25400" dir="5400000" algn="tl" rotWithShape="0">
                    <a:srgbClr val="000000">
                      <a:alpha val="25000"/>
                    </a:srgbClr>
                  </a:outerShdw>
                </a:effectLst>
                <a:latin typeface="+mj-lt"/>
                <a:ea typeface="+mj-ea"/>
                <a:cs typeface="+mj-cs"/>
              </a:rPr>
              <a:t>, and </a:t>
            </a:r>
            <a:r>
              <a:rPr lang="en-GB" altLang="ja-JP" sz="2400" b="1" dirty="0">
                <a:solidFill>
                  <a:srgbClr val="FF0000"/>
                </a:solidFill>
                <a:effectLst>
                  <a:outerShdw blurRad="31750" dist="25400" dir="5400000" algn="tl" rotWithShape="0">
                    <a:srgbClr val="000000">
                      <a:alpha val="25000"/>
                    </a:srgbClr>
                  </a:outerShdw>
                </a:effectLst>
                <a:latin typeface="+mj-lt"/>
                <a:ea typeface="+mj-ea"/>
                <a:cs typeface="+mj-cs"/>
              </a:rPr>
              <a:t>annual averages</a:t>
            </a:r>
          </a:p>
        </p:txBody>
      </p:sp>
      <p:pic>
        <p:nvPicPr>
          <p:cNvPr id="7" name="Image 6"/>
          <p:cNvPicPr>
            <a:picLocks noChangeAspect="1"/>
          </p:cNvPicPr>
          <p:nvPr/>
        </p:nvPicPr>
        <p:blipFill rotWithShape="1">
          <a:blip r:embed="rId3"/>
          <a:srcRect l="6124"/>
          <a:stretch/>
        </p:blipFill>
        <p:spPr>
          <a:xfrm>
            <a:off x="-1" y="1279536"/>
            <a:ext cx="5953477" cy="4218587"/>
          </a:xfrm>
          <a:prstGeom prst="rect">
            <a:avLst/>
          </a:prstGeom>
        </p:spPr>
      </p:pic>
      <p:sp>
        <p:nvSpPr>
          <p:cNvPr id="2" name="Rectangle 1"/>
          <p:cNvSpPr/>
          <p:nvPr/>
        </p:nvSpPr>
        <p:spPr>
          <a:xfrm>
            <a:off x="0" y="1020560"/>
            <a:ext cx="792396" cy="369332"/>
          </a:xfrm>
          <a:prstGeom prst="rect">
            <a:avLst/>
          </a:prstGeom>
        </p:spPr>
        <p:txBody>
          <a:bodyPr wrap="none">
            <a:spAutoFit/>
          </a:bodyPr>
          <a:lstStyle/>
          <a:p>
            <a:r>
              <a:rPr lang="en-GB" i="1" dirty="0"/>
              <a:t>winter</a:t>
            </a:r>
          </a:p>
        </p:txBody>
      </p:sp>
      <p:pic>
        <p:nvPicPr>
          <p:cNvPr id="9" name="Image 8"/>
          <p:cNvPicPr>
            <a:picLocks noChangeAspect="1"/>
          </p:cNvPicPr>
          <p:nvPr/>
        </p:nvPicPr>
        <p:blipFill rotWithShape="1">
          <a:blip r:embed="rId4"/>
          <a:srcRect l="7173"/>
          <a:stretch/>
        </p:blipFill>
        <p:spPr>
          <a:xfrm>
            <a:off x="5928020" y="2567355"/>
            <a:ext cx="6263979" cy="4290646"/>
          </a:xfrm>
          <a:prstGeom prst="rect">
            <a:avLst/>
          </a:prstGeom>
        </p:spPr>
      </p:pic>
      <p:sp>
        <p:nvSpPr>
          <p:cNvPr id="4" name="Rectangle 3"/>
          <p:cNvSpPr/>
          <p:nvPr/>
        </p:nvSpPr>
        <p:spPr>
          <a:xfrm>
            <a:off x="10920978" y="2198023"/>
            <a:ext cx="960519" cy="369332"/>
          </a:xfrm>
          <a:prstGeom prst="rect">
            <a:avLst/>
          </a:prstGeom>
        </p:spPr>
        <p:txBody>
          <a:bodyPr wrap="none">
            <a:spAutoFit/>
          </a:bodyPr>
          <a:lstStyle/>
          <a:p>
            <a:r>
              <a:rPr lang="en-GB" i="1" dirty="0"/>
              <a:t>summer</a:t>
            </a:r>
          </a:p>
        </p:txBody>
      </p:sp>
    </p:spTree>
    <p:extLst>
      <p:ext uri="{BB962C8B-B14F-4D97-AF65-F5344CB8AC3E}">
        <p14:creationId xmlns:p14="http://schemas.microsoft.com/office/powerpoint/2010/main" val="35663052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11549</TotalTime>
  <Words>1608</Words>
  <Application>Microsoft Office PowerPoint</Application>
  <PresentationFormat>Widescreen</PresentationFormat>
  <Paragraphs>167</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AdvGulliv-R</vt:lpstr>
      <vt:lpstr>AdvTT3713a231</vt:lpstr>
      <vt:lpstr>AdvTTc488b0e6</vt:lpstr>
      <vt:lpstr>Arial</vt:lpstr>
      <vt:lpstr>Calibri</vt:lpstr>
      <vt:lpstr>Calibri Light</vt:lpstr>
      <vt:lpstr>Charis SIL</vt:lpstr>
      <vt:lpstr>Google Sans</vt:lpstr>
      <vt:lpstr>Thème Office</vt:lpstr>
      <vt:lpstr>Air quality Forecasting in Morocco: Illustrative Cases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Company>Cnesten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benchrif</dc:creator>
  <cp:lastModifiedBy>Benchrif</cp:lastModifiedBy>
  <cp:revision>299</cp:revision>
  <cp:lastPrinted>2024-08-30T14:48:14Z</cp:lastPrinted>
  <dcterms:created xsi:type="dcterms:W3CDTF">2024-07-26T13:11:01Z</dcterms:created>
  <dcterms:modified xsi:type="dcterms:W3CDTF">2024-09-11T16:34:56Z</dcterms:modified>
</cp:coreProperties>
</file>