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348" r:id="rId5"/>
    <p:sldId id="365" r:id="rId6"/>
    <p:sldId id="364" r:id="rId7"/>
    <p:sldId id="360" r:id="rId8"/>
    <p:sldId id="380" r:id="rId9"/>
    <p:sldId id="366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67" r:id="rId23"/>
    <p:sldId id="394" r:id="rId24"/>
    <p:sldId id="395" r:id="rId25"/>
    <p:sldId id="396" r:id="rId26"/>
    <p:sldId id="397" r:id="rId27"/>
    <p:sldId id="393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369" r:id="rId37"/>
    <p:sldId id="406" r:id="rId3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D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22" autoAdjust="0"/>
  </p:normalViewPr>
  <p:slideViewPr>
    <p:cSldViewPr snapToGrid="0">
      <p:cViewPr varScale="1">
        <p:scale>
          <a:sx n="63" d="100"/>
          <a:sy n="63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geac" userId="2985d28a-a5e1-43fc-9feb-ea351fce1cf7" providerId="ADAL" clId="{55584292-A776-4710-A34C-79A80C0A3942}"/>
    <pc:docChg chg="modSld">
      <pc:chgData name="Paul Bugeac" userId="2985d28a-a5e1-43fc-9feb-ea351fce1cf7" providerId="ADAL" clId="{55584292-A776-4710-A34C-79A80C0A3942}" dt="2022-07-17T09:00:27.538" v="8" actId="20577"/>
      <pc:docMkLst>
        <pc:docMk/>
      </pc:docMkLst>
      <pc:sldChg chg="modSp mod">
        <pc:chgData name="Paul Bugeac" userId="2985d28a-a5e1-43fc-9feb-ea351fce1cf7" providerId="ADAL" clId="{55584292-A776-4710-A34C-79A80C0A3942}" dt="2022-07-17T09:00:27.538" v="8" actId="20577"/>
        <pc:sldMkLst>
          <pc:docMk/>
          <pc:sldMk cId="3858717191" sldId="342"/>
        </pc:sldMkLst>
        <pc:spChg chg="mod">
          <ac:chgData name="Paul Bugeac" userId="2985d28a-a5e1-43fc-9feb-ea351fce1cf7" providerId="ADAL" clId="{55584292-A776-4710-A34C-79A80C0A3942}" dt="2022-07-17T09:00:27.538" v="8" actId="20577"/>
          <ac:spMkLst>
            <pc:docMk/>
            <pc:sldMk cId="3858717191" sldId="342"/>
            <ac:spMk id="2" creationId="{0407B7CC-0E91-4311-992F-269347C9D8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22A-0A20-4617-BD76-BFE143E9B416}" type="datetimeFigureOut">
              <a:rPr lang="en-CH" smtClean="0"/>
              <a:t>16/12/2022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0EE-39A6-41AE-B61B-73646EDF4B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69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7A93E-C7B3-4247-AF73-97DCDBC7C734}"/>
              </a:ext>
            </a:extLst>
          </p:cNvPr>
          <p:cNvSpPr txBox="1"/>
          <p:nvPr/>
        </p:nvSpPr>
        <p:spPr>
          <a:xfrm>
            <a:off x="1671979" y="2843242"/>
            <a:ext cx="9565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Building tests and composing questions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332914" y="5946375"/>
            <a:ext cx="5334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 Hozoc, MET expert</a:t>
            </a:r>
            <a:endParaRPr lang="ro-RO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2626821" y="1678588"/>
            <a:ext cx="7514705" cy="454844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444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VORBEF</a:t>
            </a:r>
          </a:p>
        </p:txBody>
      </p:sp>
    </p:spTree>
    <p:extLst>
      <p:ext uri="{BB962C8B-B14F-4D97-AF65-F5344CB8AC3E}">
        <p14:creationId xmlns:p14="http://schemas.microsoft.com/office/powerpoint/2010/main" val="33622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90996" y="1722917"/>
            <a:ext cx="9008225" cy="452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V</a:t>
            </a:r>
            <a:r>
              <a:rPr lang="en-GB" altLang="en-US" sz="3200" b="1" dirty="0">
                <a:latin typeface="Tahoma" panose="020B0604030504040204" pitchFamily="34" charset="0"/>
              </a:rPr>
              <a:t>ALIDITY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O</a:t>
            </a:r>
            <a:r>
              <a:rPr lang="en-GB" altLang="en-US" sz="3200" b="1" dirty="0">
                <a:latin typeface="Tahoma" panose="020B0604030504040204" pitchFamily="34" charset="0"/>
              </a:rPr>
              <a:t>BJECTIVITY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R</a:t>
            </a:r>
            <a:r>
              <a:rPr lang="en-GB" altLang="en-US" sz="3200" b="1" dirty="0">
                <a:latin typeface="Tahoma" panose="020B0604030504040204" pitchFamily="34" charset="0"/>
              </a:rPr>
              <a:t>ELIABILITY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B</a:t>
            </a:r>
            <a:r>
              <a:rPr lang="en-GB" altLang="en-US" sz="3200" b="1" dirty="0">
                <a:latin typeface="Tahoma" panose="020B0604030504040204" pitchFamily="34" charset="0"/>
              </a:rPr>
              <a:t>ALANCE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E</a:t>
            </a:r>
            <a:r>
              <a:rPr lang="en-GB" altLang="en-US" sz="3200" b="1" dirty="0">
                <a:latin typeface="Tahoma" panose="020B0604030504040204" pitchFamily="34" charset="0"/>
              </a:rPr>
              <a:t>FFICIENCY</a:t>
            </a:r>
            <a:r>
              <a:rPr lang="de-DE" altLang="en-US" sz="3200" b="1" dirty="0">
                <a:latin typeface="Tahoma" panose="020B0604030504040204" pitchFamily="34" charset="0"/>
              </a:rPr>
              <a:t> </a:t>
            </a: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(PRACTICABILITY)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F</a:t>
            </a:r>
            <a:r>
              <a:rPr lang="en-GB" altLang="en-US" sz="3200" b="1" dirty="0">
                <a:latin typeface="Tahoma" panose="020B0604030504040204" pitchFamily="34" charset="0"/>
              </a:rPr>
              <a:t>AIRNESS  </a:t>
            </a:r>
            <a:r>
              <a:rPr lang="de-DE" altLang="en-US" sz="3200" b="1" dirty="0">
                <a:latin typeface="Tahoma" panose="020B0604030504040204" pitchFamily="34" charset="0"/>
              </a:rPr>
              <a:t> </a:t>
            </a: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(NON-DISCRIMINATION)</a:t>
            </a:r>
          </a:p>
        </p:txBody>
      </p:sp>
    </p:spTree>
    <p:extLst>
      <p:ext uri="{BB962C8B-B14F-4D97-AF65-F5344CB8AC3E}">
        <p14:creationId xmlns:p14="http://schemas.microsoft.com/office/powerpoint/2010/main" val="305746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>
                <a:solidFill>
                  <a:srgbClr val="C00000"/>
                </a:solidFill>
                <a:latin typeface="Tahoma" panose="020B0604030504040204" pitchFamily="34" charset="0"/>
              </a:rPr>
              <a:t>V</a:t>
            </a:r>
            <a:r>
              <a:rPr lang="en-GB" altLang="en-US" sz="2600" b="1" dirty="0">
                <a:latin typeface="Tahoma" panose="020B0604030504040204" pitchFamily="34" charset="0"/>
              </a:rPr>
              <a:t>ALIDITY</a:t>
            </a:r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1475508" y="3124200"/>
            <a:ext cx="7696200" cy="1731963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 test is valid when the student has to perform as required in the defined objectives.</a:t>
            </a:r>
            <a:r>
              <a:rPr lang="ro-RO" altLang="en-US" dirty="0"/>
              <a:t> </a:t>
            </a:r>
            <a:endParaRPr lang="de-DE" altLang="en-US" sz="2400" b="0" u="sng" dirty="0"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de-DE" altLang="en-US" sz="2400" b="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4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>
                <a:solidFill>
                  <a:srgbClr val="C00000"/>
                </a:solidFill>
                <a:latin typeface="Tahoma" panose="020B0604030504040204" pitchFamily="34" charset="0"/>
              </a:rPr>
              <a:t>O</a:t>
            </a:r>
            <a:r>
              <a:rPr lang="en-GB" altLang="en-US" sz="2600" b="1" dirty="0">
                <a:latin typeface="Tahoma" panose="020B0604030504040204" pitchFamily="34" charset="0"/>
              </a:rPr>
              <a:t>BJECTIVITY</a:t>
            </a:r>
          </a:p>
        </p:txBody>
      </p:sp>
      <p:sp>
        <p:nvSpPr>
          <p:cNvPr id="12" name="Rectangle 92"/>
          <p:cNvSpPr>
            <a:spLocks noChangeArrowheads="1"/>
          </p:cNvSpPr>
          <p:nvPr/>
        </p:nvSpPr>
        <p:spPr bwMode="auto">
          <a:xfrm>
            <a:off x="1467194" y="3124200"/>
            <a:ext cx="7924800" cy="1731963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 test is objective when at least 2 competent instructors agree with the validity of the test.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endParaRPr lang="de-DE" altLang="en-US" sz="2400" b="0" u="sng" dirty="0"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de-DE" altLang="en-US" sz="2400" b="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>
                <a:solidFill>
                  <a:srgbClr val="C00000"/>
                </a:solidFill>
                <a:latin typeface="Tahoma" panose="020B0604030504040204" pitchFamily="34" charset="0"/>
              </a:rPr>
              <a:t>R</a:t>
            </a:r>
            <a:r>
              <a:rPr lang="en-GB" altLang="en-US" sz="2600" b="1" dirty="0">
                <a:latin typeface="Tahoma" panose="020B0604030504040204" pitchFamily="34" charset="0"/>
              </a:rPr>
              <a:t>ELIABILITY</a:t>
            </a:r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1449185" y="3124200"/>
            <a:ext cx="9174480" cy="1197764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>
                <a:latin typeface="Tahoma" panose="020B0604030504040204" pitchFamily="34" charset="0"/>
              </a:rPr>
              <a:t>A test is reliable when, after its application over a period of time, consistent average and acceptable results are obtained.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endParaRPr lang="de-DE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3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>
                <a:solidFill>
                  <a:srgbClr val="C00000"/>
                </a:solidFill>
                <a:latin typeface="Tahoma" panose="020B0604030504040204" pitchFamily="34" charset="0"/>
              </a:rPr>
              <a:t>B</a:t>
            </a:r>
            <a:r>
              <a:rPr lang="en-GB" altLang="en-US" sz="2600" b="1" dirty="0">
                <a:latin typeface="Tahoma" panose="020B0604030504040204" pitchFamily="34" charset="0"/>
              </a:rPr>
              <a:t>ALANCE</a:t>
            </a:r>
          </a:p>
        </p:txBody>
      </p:sp>
      <p:sp>
        <p:nvSpPr>
          <p:cNvPr id="12" name="Rectangle 92"/>
          <p:cNvSpPr>
            <a:spLocks noChangeArrowheads="1"/>
          </p:cNvSpPr>
          <p:nvPr/>
        </p:nvSpPr>
        <p:spPr bwMode="auto">
          <a:xfrm>
            <a:off x="1465811" y="3124200"/>
            <a:ext cx="7696200" cy="1731963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 test is balanced when it covers a wide range of stated objectives</a:t>
            </a:r>
            <a:r>
              <a:rPr lang="ro-RO" altLang="en-US" sz="2400" b="0" dirty="0">
                <a:latin typeface="Tahoma" panose="020B0604030504040204" pitchFamily="34" charset="0"/>
              </a:rPr>
              <a:t>.</a:t>
            </a:r>
            <a:endParaRPr lang="de-DE" altLang="en-US" sz="2400" b="0" u="sng" dirty="0"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de-DE" altLang="en-US" sz="2400" b="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9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>
                <a:solidFill>
                  <a:srgbClr val="C00000"/>
                </a:solidFill>
                <a:latin typeface="Tahoma" panose="020B0604030504040204" pitchFamily="34" charset="0"/>
              </a:rPr>
              <a:t>E</a:t>
            </a:r>
            <a:r>
              <a:rPr lang="en-GB" altLang="en-US" sz="2600" b="1" dirty="0">
                <a:latin typeface="Tahoma" panose="020B0604030504040204" pitchFamily="34" charset="0"/>
              </a:rPr>
              <a:t>FFICIENCY</a:t>
            </a:r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1424246" y="3124200"/>
            <a:ext cx="8792095" cy="1751762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 test is efficient when it can be done in a timely manner and with the available means and tools, the method of correction being clearly defined.</a:t>
            </a:r>
            <a:r>
              <a:rPr lang="ro-RO" altLang="en-US" dirty="0"/>
              <a:t> 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30899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>
                <a:solidFill>
                  <a:srgbClr val="C00000"/>
                </a:solidFill>
                <a:latin typeface="Tahoma" panose="020B0604030504040204" pitchFamily="34" charset="0"/>
              </a:rPr>
              <a:t>F</a:t>
            </a:r>
            <a:r>
              <a:rPr lang="en-GB" altLang="en-US" sz="2600" b="1" dirty="0">
                <a:latin typeface="Tahoma" panose="020B0604030504040204" pitchFamily="34" charset="0"/>
              </a:rPr>
              <a:t>AIRNESS</a:t>
            </a:r>
          </a:p>
        </p:txBody>
      </p:sp>
      <p:sp>
        <p:nvSpPr>
          <p:cNvPr id="12" name="Rectangle 92"/>
          <p:cNvSpPr>
            <a:spLocks noChangeArrowheads="1"/>
          </p:cNvSpPr>
          <p:nvPr/>
        </p:nvSpPr>
        <p:spPr bwMode="auto">
          <a:xfrm>
            <a:off x="1449186" y="2819400"/>
            <a:ext cx="8883533" cy="3413755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</a:t>
            </a:r>
            <a:r>
              <a:rPr lang="en-GB" altLang="en-US" sz="2400" b="0" dirty="0">
                <a:latin typeface="Tahoma" panose="020B0604030504040204" pitchFamily="34" charset="0"/>
              </a:rPr>
              <a:t> test is fair </a:t>
            </a:r>
            <a:r>
              <a:rPr lang="en-US" altLang="en-US" sz="2400" b="0" dirty="0">
                <a:latin typeface="Tahoma" panose="020B0604030504040204" pitchFamily="34" charset="0"/>
              </a:rPr>
              <a:t>when it evaluates the performance of all students and provides clear and accurate feedback to the training system.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endParaRPr lang="ro-RO" altLang="en-US" sz="2400" b="0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o-RO" altLang="en-US" sz="2400" b="0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The evaluated trainees know the mode and scale used to score their results</a:t>
            </a:r>
            <a:r>
              <a:rPr lang="ro-RO" altLang="en-US" sz="2400" b="0" dirty="0">
                <a:latin typeface="Tahoma" panose="020B0604030504040204" pitchFamily="34" charset="0"/>
              </a:rPr>
              <a:t>.</a:t>
            </a:r>
            <a:endParaRPr lang="de-DE" altLang="en-US" sz="2400" b="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8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071416" y="1704109"/>
            <a:ext cx="9816647" cy="362989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088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oral and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Imagine similar&amp;abreve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6" y="4052456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09600" y="2133600"/>
            <a:ext cx="2806700" cy="1449388"/>
          </a:xfrm>
          <a:prstGeom prst="wedgeRoundRectCallout">
            <a:avLst>
              <a:gd name="adj1" fmla="val -4185"/>
              <a:gd name="adj2" fmla="val 76616"/>
              <a:gd name="adj3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105561" y="3509816"/>
            <a:ext cx="6682509" cy="2429164"/>
          </a:xfrm>
          <a:prstGeom prst="wedgeRoundRectCallout">
            <a:avLst>
              <a:gd name="adj1" fmla="val -61727"/>
              <a:gd name="adj2" fmla="val 5833"/>
              <a:gd name="adj3" fmla="val 16667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05033" y="4036289"/>
            <a:ext cx="6209145" cy="1474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</a:t>
            </a:r>
            <a:r>
              <a:rPr lang="en-US" altLang="en-US" sz="2000" b="1" dirty="0">
                <a:latin typeface="Tahoma" panose="020B0604030504040204" pitchFamily="34" charset="0"/>
              </a:rPr>
              <a:t>PROMOTE TWO-WAY COMMUNICATION</a:t>
            </a:r>
            <a:endParaRPr lang="ro-RO" alt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Tahoma" panose="020B0604030504040204" pitchFamily="34" charset="0"/>
              </a:rPr>
              <a:t>TO REINFORCE SUBJECT-MATERIAL</a:t>
            </a:r>
            <a:endParaRPr lang="en-US" alt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</a:t>
            </a:r>
            <a:r>
              <a:rPr lang="en-US" altLang="en-US" sz="2000" b="1" dirty="0">
                <a:latin typeface="Tahoma" panose="020B0604030504040204" pitchFamily="34" charset="0"/>
              </a:rPr>
              <a:t>MOTIVATE THE CLASS</a:t>
            </a:r>
            <a:endParaRPr lang="en-GB" altLang="en-US" sz="20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4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 descr="Z"/>
          <p:cNvSpPr>
            <a:spLocks noChangeAspect="1" noChangeArrowheads="1"/>
          </p:cNvSpPr>
          <p:nvPr/>
        </p:nvSpPr>
        <p:spPr bwMode="auto">
          <a:xfrm>
            <a:off x="3533775" y="2390775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AutoShape 5" descr="Z"/>
          <p:cNvSpPr>
            <a:spLocks noChangeAspect="1" noChangeArrowheads="1"/>
          </p:cNvSpPr>
          <p:nvPr/>
        </p:nvSpPr>
        <p:spPr bwMode="auto">
          <a:xfrm>
            <a:off x="1679575" y="46038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4876800" y="5181600"/>
            <a:ext cx="563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  <a:t>Fara un plan unde mergi, </a:t>
            </a:r>
            <a:b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  <a:t>vei ajunge in alta parte. </a:t>
            </a:r>
            <a:b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ro-RO" altLang="en-US" sz="2000" i="1">
                <a:solidFill>
                  <a:schemeClr val="bg1"/>
                </a:solidFill>
                <a:latin typeface="Tahoma" panose="020B0604030504040204" pitchFamily="34" charset="0"/>
              </a:rPr>
              <a:t>(Yogi Bear</a:t>
            </a:r>
            <a:r>
              <a:rPr lang="ro-RO" altLang="en-US" sz="2000" i="1">
                <a:solidFill>
                  <a:schemeClr val="bg1"/>
                </a:solidFill>
              </a:rPr>
              <a:t>)</a:t>
            </a:r>
            <a:r>
              <a:rPr lang="ro-RO" altLang="en-US"/>
              <a:t> </a:t>
            </a:r>
          </a:p>
        </p:txBody>
      </p:sp>
      <p:pic>
        <p:nvPicPr>
          <p:cNvPr id="7" name="Picture 21" descr="Imagini pentru god's tests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9" y="0"/>
            <a:ext cx="7039345" cy="6858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95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oral and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366978" y="1828800"/>
            <a:ext cx="7848600" cy="33214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PROMOTE TWO-WAY COMMUNICATION</a:t>
            </a:r>
          </a:p>
          <a:p>
            <a:pPr lvl="1"/>
            <a:endParaRPr lang="en-US" altLang="en-US" sz="2800" b="0" dirty="0">
              <a:latin typeface="Tahoma" panose="020B0604030504040204" pitchFamily="34" charset="0"/>
            </a:endParaRPr>
          </a:p>
          <a:p>
            <a:pPr lvl="1"/>
            <a:r>
              <a:rPr lang="ro-RO" altLang="en-US" sz="2800" b="0" dirty="0">
                <a:latin typeface="Tahoma" panose="020B0604030504040204" pitchFamily="34" charset="0"/>
              </a:rPr>
              <a:t>- feedback </a:t>
            </a:r>
            <a:r>
              <a:rPr lang="ro-RO" altLang="en-US" sz="2800" b="0" dirty="0" err="1">
                <a:latin typeface="Tahoma" panose="020B0604030504040204" pitchFamily="34" charset="0"/>
              </a:rPr>
              <a:t>to</a:t>
            </a:r>
            <a:r>
              <a:rPr lang="ro-RO" altLang="en-US" sz="2800" b="0" dirty="0">
                <a:latin typeface="Tahoma" panose="020B0604030504040204" pitchFamily="34" charset="0"/>
              </a:rPr>
              <a:t> instructor </a:t>
            </a:r>
            <a:r>
              <a:rPr lang="ro-RO" altLang="en-US" sz="2800" b="0" dirty="0" err="1">
                <a:latin typeface="Tahoma" panose="020B0604030504040204" pitchFamily="34" charset="0"/>
              </a:rPr>
              <a:t>and</a:t>
            </a:r>
            <a:r>
              <a:rPr lang="ro-RO" altLang="en-US" sz="2800" b="0" dirty="0">
                <a:latin typeface="Tahoma" panose="020B0604030504040204" pitchFamily="34" charset="0"/>
              </a:rPr>
              <a:t> student</a:t>
            </a:r>
          </a:p>
          <a:p>
            <a:pPr lvl="1"/>
            <a:endParaRPr lang="en-US" altLang="en-US" sz="2800" b="0" dirty="0">
              <a:latin typeface="Tahoma" panose="020B0604030504040204" pitchFamily="34" charset="0"/>
            </a:endParaRPr>
          </a:p>
          <a:p>
            <a:pPr lvl="1"/>
            <a:r>
              <a:rPr lang="ro-RO" altLang="en-US" sz="2800" b="0" dirty="0">
                <a:latin typeface="Tahoma" panose="020B0604030504040204" pitchFamily="34" charset="0"/>
              </a:rPr>
              <a:t>- </a:t>
            </a:r>
            <a:r>
              <a:rPr lang="ro-RO" altLang="en-US" sz="2800" b="0" dirty="0" err="1">
                <a:latin typeface="Tahoma" panose="020B0604030504040204" pitchFamily="34" charset="0"/>
              </a:rPr>
              <a:t>clarify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b="0" dirty="0" err="1">
                <a:latin typeface="Tahoma" panose="020B0604030504040204" pitchFamily="34" charset="0"/>
              </a:rPr>
              <a:t>misunderstandings</a:t>
            </a:r>
            <a:endParaRPr lang="ro-RO" altLang="en-US" sz="2800" b="0" dirty="0">
              <a:latin typeface="Tahoma" panose="020B0604030504040204" pitchFamily="34" charset="0"/>
            </a:endParaRPr>
          </a:p>
          <a:p>
            <a:pPr lvl="1"/>
            <a:endParaRPr lang="en-US" altLang="en-US" sz="2800" b="0" dirty="0">
              <a:latin typeface="Tahoma" panose="020B0604030504040204" pitchFamily="34" charset="0"/>
            </a:endParaRPr>
          </a:p>
          <a:p>
            <a:pPr lvl="1"/>
            <a:r>
              <a:rPr lang="ro-RO" altLang="en-US" sz="2800" b="0" dirty="0">
                <a:latin typeface="Tahoma" panose="020B0604030504040204" pitchFamily="34" charset="0"/>
              </a:rPr>
              <a:t>- </a:t>
            </a:r>
            <a:r>
              <a:rPr lang="ro-RO" altLang="en-US" sz="2800" b="0" dirty="0" err="1">
                <a:latin typeface="Tahoma" panose="020B0604030504040204" pitchFamily="34" charset="0"/>
              </a:rPr>
              <a:t>correct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b="0" dirty="0" err="1">
                <a:latin typeface="Tahoma" panose="020B0604030504040204" pitchFamily="34" charset="0"/>
              </a:rPr>
              <a:t>any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b="0" dirty="0" err="1">
                <a:latin typeface="Tahoma" panose="020B0604030504040204" pitchFamily="34" charset="0"/>
              </a:rPr>
              <a:t>mistakes</a:t>
            </a:r>
            <a:r>
              <a:rPr lang="ro-RO" altLang="en-US" sz="2800" b="0" dirty="0">
                <a:latin typeface="Tahoma" panose="020B0604030504040204" pitchFamily="34" charset="0"/>
              </a:rPr>
              <a:t> (as </a:t>
            </a:r>
            <a:r>
              <a:rPr lang="ro-RO" altLang="en-US" sz="2800" b="0" dirty="0" err="1">
                <a:latin typeface="Tahoma" panose="020B0604030504040204" pitchFamily="34" charset="0"/>
              </a:rPr>
              <a:t>early</a:t>
            </a:r>
            <a:r>
              <a:rPr lang="ro-RO" altLang="en-US" sz="2800" b="0" dirty="0">
                <a:latin typeface="Tahoma" panose="020B0604030504040204" pitchFamily="34" charset="0"/>
              </a:rPr>
              <a:t> as </a:t>
            </a:r>
            <a:r>
              <a:rPr lang="ro-RO" altLang="en-US" sz="2800" b="0" dirty="0" err="1">
                <a:latin typeface="Tahoma" panose="020B0604030504040204" pitchFamily="34" charset="0"/>
              </a:rPr>
              <a:t>possible</a:t>
            </a:r>
            <a:r>
              <a:rPr lang="ro-RO" altLang="en-US" sz="2800" b="0" dirty="0">
                <a:latin typeface="Tahoma" panose="020B0604030504040204" pitchFamily="34" charset="0"/>
              </a:rPr>
              <a:t>)</a:t>
            </a:r>
            <a:endParaRPr lang="ro-RO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4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oral and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76215" y="1929474"/>
            <a:ext cx="7848600" cy="3013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REINFORCE SUBJECT-MATERIAL</a:t>
            </a:r>
          </a:p>
          <a:p>
            <a:endParaRPr lang="en-US" altLang="en-US" sz="2800" b="0" dirty="0">
              <a:latin typeface="Tahoma" panose="020B0604030504040204" pitchFamily="34" charset="0"/>
            </a:endParaRPr>
          </a:p>
          <a:p>
            <a:r>
              <a:rPr lang="en-US" altLang="en-US" sz="2800" b="0" dirty="0">
                <a:latin typeface="Tahoma" panose="020B0604030504040204" pitchFamily="34" charset="0"/>
              </a:rPr>
              <a:t>- cause recall</a:t>
            </a:r>
          </a:p>
          <a:p>
            <a:endParaRPr lang="en-US" altLang="en-US" sz="2800" b="0" dirty="0">
              <a:latin typeface="Tahoma" panose="020B0604030504040204" pitchFamily="34" charset="0"/>
            </a:endParaRPr>
          </a:p>
          <a:p>
            <a:r>
              <a:rPr lang="en-US" altLang="en-US" sz="2800" b="0" dirty="0">
                <a:latin typeface="Tahoma" panose="020B0604030504040204" pitchFamily="34" charset="0"/>
              </a:rPr>
              <a:t>- encourage retention of facts and concepts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altLang="en-US" sz="2400" b="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21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oral and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99060" y="1828800"/>
            <a:ext cx="7848600" cy="29520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MOTIVATE THE CLASS</a:t>
            </a:r>
          </a:p>
          <a:p>
            <a:endParaRPr lang="en-GB" altLang="en-US" sz="2400" b="0" dirty="0">
              <a:latin typeface="Tahoma" panose="020B0604030504040204" pitchFamily="34" charset="0"/>
            </a:endParaRPr>
          </a:p>
          <a:p>
            <a:r>
              <a:rPr lang="en-GB" altLang="en-US" sz="2400" b="0" dirty="0">
                <a:latin typeface="Tahoma" panose="020B0604030504040204" pitchFamily="34" charset="0"/>
              </a:rPr>
              <a:t>- maintain interest and attention</a:t>
            </a:r>
          </a:p>
          <a:p>
            <a:endParaRPr lang="en-GB" altLang="en-US" sz="2400" b="0" dirty="0">
              <a:latin typeface="Tahoma" panose="020B0604030504040204" pitchFamily="34" charset="0"/>
            </a:endParaRPr>
          </a:p>
          <a:p>
            <a:r>
              <a:rPr lang="en-GB" altLang="en-US" sz="2400" b="0" dirty="0">
                <a:latin typeface="Tahoma" panose="020B0604030504040204" pitchFamily="34" charset="0"/>
              </a:rPr>
              <a:t>- encourage shy students</a:t>
            </a:r>
          </a:p>
          <a:p>
            <a:endParaRPr lang="en-GB" altLang="en-US" sz="2400" b="0" dirty="0">
              <a:latin typeface="Tahoma" panose="020B0604030504040204" pitchFamily="34" charset="0"/>
            </a:endParaRPr>
          </a:p>
          <a:p>
            <a:r>
              <a:rPr lang="en-GB" altLang="en-US" sz="2400" b="0" dirty="0">
                <a:latin typeface="Tahoma" panose="020B0604030504040204" pitchFamily="34" charset="0"/>
              </a:rPr>
              <a:t>- control the “over-active” student</a:t>
            </a:r>
          </a:p>
        </p:txBody>
      </p:sp>
    </p:spTree>
    <p:extLst>
      <p:ext uri="{BB962C8B-B14F-4D97-AF65-F5344CB8AC3E}">
        <p14:creationId xmlns:p14="http://schemas.microsoft.com/office/powerpoint/2010/main" val="358685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oral and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3" descr="Imagini pentru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0" y="1769226"/>
            <a:ext cx="6477000" cy="43116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32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47305" y="2362200"/>
            <a:ext cx="8001000" cy="3048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May be:</a:t>
            </a:r>
          </a:p>
          <a:p>
            <a:endParaRPr lang="en-US" altLang="en-US" sz="2800" dirty="0">
              <a:latin typeface="Tahoma" panose="020B0604030504040204" pitchFamily="34" charset="0"/>
            </a:endParaRPr>
          </a:p>
          <a:p>
            <a:r>
              <a:rPr lang="en-US" altLang="en-US" sz="2800" b="1" dirty="0">
                <a:latin typeface="Tahoma" panose="020B0604030504040204" pitchFamily="34" charset="0"/>
              </a:rPr>
              <a:t>Subjective</a:t>
            </a:r>
            <a:r>
              <a:rPr lang="en-US" altLang="en-US" sz="2800" dirty="0">
                <a:latin typeface="Tahoma" panose="020B0604030504040204" pitchFamily="34" charset="0"/>
              </a:rPr>
              <a:t> (non-objective)</a:t>
            </a:r>
          </a:p>
          <a:p>
            <a:endParaRPr lang="en-US" altLang="en-US" sz="2800" dirty="0">
              <a:latin typeface="Tahoma" panose="020B0604030504040204" pitchFamily="34" charset="0"/>
            </a:endParaRPr>
          </a:p>
          <a:p>
            <a:r>
              <a:rPr lang="en-US" altLang="en-US" sz="2800" b="1" dirty="0">
                <a:latin typeface="Tahoma" panose="020B0604030504040204" pitchFamily="34" charset="0"/>
              </a:rPr>
              <a:t>Objective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</a:p>
          <a:p>
            <a:endParaRPr lang="en-US" altLang="en-US" sz="28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dirty="0"/>
          </a:p>
        </p:txBody>
      </p:sp>
    </p:spTree>
    <p:extLst>
      <p:ext uri="{BB962C8B-B14F-4D97-AF65-F5344CB8AC3E}">
        <p14:creationId xmlns:p14="http://schemas.microsoft.com/office/powerpoint/2010/main" val="264617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98417" y="1905000"/>
            <a:ext cx="8458200" cy="3048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Subjective</a:t>
            </a:r>
            <a:r>
              <a:rPr lang="en-US" altLang="en-US" sz="2800" dirty="0">
                <a:latin typeface="Tahoma" panose="020B0604030504040204" pitchFamily="34" charset="0"/>
              </a:rPr>
              <a:t> (non-objective)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Do not have a clear and unique answer associated with a declared objective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endParaRPr lang="en-US" altLang="en-US" sz="26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dirty="0"/>
          </a:p>
        </p:txBody>
      </p:sp>
      <p:sp>
        <p:nvSpPr>
          <p:cNvPr id="8" name="Text Box 147"/>
          <p:cNvSpPr txBox="1">
            <a:spLocks noChangeArrowheads="1"/>
          </p:cNvSpPr>
          <p:nvPr/>
        </p:nvSpPr>
        <p:spPr bwMode="auto">
          <a:xfrm>
            <a:off x="1190105" y="3867440"/>
            <a:ext cx="7772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ahoma" panose="020B0604030504040204" pitchFamily="34" charset="0"/>
              </a:rPr>
              <a:t>ex:</a:t>
            </a:r>
            <a:r>
              <a:rPr lang="ro-RO" altLang="en-US" sz="2400" b="0" i="1" dirty="0">
                <a:latin typeface="Tahoma" panose="020B0604030504040204" pitchFamily="34" charset="0"/>
              </a:rPr>
              <a:t> </a:t>
            </a:r>
            <a:r>
              <a:rPr lang="en-US" altLang="en-US" sz="2400" b="0" i="1" dirty="0">
                <a:latin typeface="Tahoma" panose="020B0604030504040204" pitchFamily="34" charset="0"/>
              </a:rPr>
              <a:t>Write about the </a:t>
            </a:r>
            <a:r>
              <a:rPr lang="en-US" altLang="en-US" sz="2400" b="0" i="1" dirty="0" err="1">
                <a:latin typeface="Tahoma" panose="020B0604030504040204" pitchFamily="34" charset="0"/>
              </a:rPr>
              <a:t>Bucuresti</a:t>
            </a:r>
            <a:r>
              <a:rPr lang="en-US" altLang="en-US" sz="2400" b="0" i="1" dirty="0">
                <a:latin typeface="Tahoma" panose="020B0604030504040204" pitchFamily="34" charset="0"/>
              </a:rPr>
              <a:t> FIR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4039166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39980" y="1828800"/>
            <a:ext cx="84582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Objective</a:t>
            </a:r>
            <a:endParaRPr lang="en-US" altLang="en-US" sz="28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There is just one correct answer associated with a declared objective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</a:rPr>
              <a:t>Covers in detail the declared objectives</a:t>
            </a:r>
            <a:r>
              <a:rPr lang="ro-RO" altLang="en-US" sz="2400" dirty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o-RO" altLang="en-US" sz="24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</a:rPr>
              <a:t>Allows a correct and objective scoring</a:t>
            </a:r>
            <a:r>
              <a:rPr lang="ro-RO" altLang="en-US" sz="2400" dirty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o-RO" altLang="en-US" sz="24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</a:rPr>
              <a:t>Avoids any language problems</a:t>
            </a:r>
            <a:r>
              <a:rPr lang="ro-RO" altLang="en-US" sz="2400" dirty="0">
                <a:latin typeface="Tahoma" panose="020B0604030504040204" pitchFamily="34" charset="0"/>
              </a:rPr>
              <a:t>.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200" i="1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o-RO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15508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06979" y="1837113"/>
            <a:ext cx="84582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en-US" sz="2800" b="1" dirty="0">
                <a:latin typeface="Tahoma" panose="020B0604030504040204" pitchFamily="34" charset="0"/>
              </a:rPr>
              <a:t>T</a:t>
            </a:r>
            <a:r>
              <a:rPr lang="en-US" altLang="en-US" sz="2800" b="1" dirty="0">
                <a:latin typeface="Tahoma" panose="020B0604030504040204" pitchFamily="34" charset="0"/>
              </a:rPr>
              <a:t>y</a:t>
            </a:r>
            <a:r>
              <a:rPr lang="ro-RO" altLang="en-US" sz="2800" b="1" dirty="0">
                <a:latin typeface="Tahoma" panose="020B0604030504040204" pitchFamily="34" charset="0"/>
              </a:rPr>
              <a:t>p</a:t>
            </a:r>
            <a:r>
              <a:rPr lang="en-US" altLang="en-US" sz="2800" b="1" dirty="0" err="1">
                <a:latin typeface="Tahoma" panose="020B0604030504040204" pitchFamily="34" charset="0"/>
              </a:rPr>
              <a:t>es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of</a:t>
            </a:r>
            <a:r>
              <a:rPr lang="ro-RO" altLang="en-US" sz="2800" b="1" dirty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>
                <a:latin typeface="Tahoma" panose="020B0604030504040204" pitchFamily="34" charset="0"/>
              </a:rPr>
              <a:t>bjective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written questions: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00" dirty="0">
                <a:latin typeface="Tahoma" panose="020B0604030504040204" pitchFamily="34" charset="0"/>
              </a:rPr>
              <a:t>True/False</a:t>
            </a:r>
            <a:endParaRPr lang="ro-RO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00" dirty="0">
                <a:latin typeface="Tahoma" panose="020B0604030504040204" pitchFamily="34" charset="0"/>
              </a:rPr>
              <a:t>Fill in the blanks</a:t>
            </a:r>
            <a:endParaRPr lang="ro-RO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en-US" sz="2300" dirty="0">
                <a:latin typeface="Tahoma" panose="020B0604030504040204" pitchFamily="34" charset="0"/>
              </a:rPr>
              <a:t>Identific</a:t>
            </a:r>
            <a:r>
              <a:rPr lang="en-US" altLang="en-US" sz="2300" dirty="0" err="1">
                <a:latin typeface="Tahoma" panose="020B0604030504040204" pitchFamily="34" charset="0"/>
              </a:rPr>
              <a:t>ation</a:t>
            </a:r>
            <a:endParaRPr lang="ro-RO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en-US" sz="2300" dirty="0">
                <a:latin typeface="Tahoma" panose="020B0604030504040204" pitchFamily="34" charset="0"/>
              </a:rPr>
              <a:t>As</a:t>
            </a:r>
            <a:r>
              <a:rPr lang="en-US" altLang="en-US" sz="2300" dirty="0">
                <a:latin typeface="Tahoma" panose="020B0604030504040204" pitchFamily="34" charset="0"/>
              </a:rPr>
              <a:t>s</a:t>
            </a:r>
            <a:r>
              <a:rPr lang="ro-RO" altLang="en-US" sz="2300" dirty="0" err="1">
                <a:latin typeface="Tahoma" panose="020B0604030504040204" pitchFamily="34" charset="0"/>
              </a:rPr>
              <a:t>oci</a:t>
            </a:r>
            <a:r>
              <a:rPr lang="en-US" altLang="en-US" sz="2300" dirty="0" err="1">
                <a:latin typeface="Tahoma" panose="020B0604030504040204" pitchFamily="34" charset="0"/>
              </a:rPr>
              <a:t>ation</a:t>
            </a:r>
            <a:endParaRPr lang="ro-RO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en-US" sz="2300" dirty="0">
                <a:latin typeface="Tahoma" panose="020B0604030504040204" pitchFamily="34" charset="0"/>
              </a:rPr>
              <a:t>Multiple</a:t>
            </a:r>
            <a:r>
              <a:rPr lang="en-US" altLang="en-US" sz="2300" dirty="0">
                <a:latin typeface="Tahoma" panose="020B0604030504040204" pitchFamily="34" charset="0"/>
              </a:rPr>
              <a:t> choice answers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3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200" i="1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o-RO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918666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b="1" dirty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>
                <a:latin typeface="Tahoma" panose="020B0604030504040204" pitchFamily="34" charset="0"/>
              </a:rPr>
              <a:t>ypes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of</a:t>
            </a:r>
            <a:r>
              <a:rPr lang="ro-RO" altLang="en-US" sz="2800" b="1" dirty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>
                <a:latin typeface="Tahoma" panose="020B0604030504040204" pitchFamily="34" charset="0"/>
              </a:rPr>
              <a:t>bjective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written questions: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endParaRPr lang="ro-RO" altLang="en-US" sz="24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800" i="1" dirty="0">
                <a:latin typeface="Tahoma" panose="020B0604030504040204" pitchFamily="34" charset="0"/>
              </a:rPr>
              <a:t>True</a:t>
            </a:r>
            <a:r>
              <a:rPr lang="ro-RO" altLang="en-US" sz="2800" i="1" dirty="0">
                <a:latin typeface="Tahoma" panose="020B0604030504040204" pitchFamily="34" charset="0"/>
              </a:rPr>
              <a:t>/Fals</a:t>
            </a:r>
            <a:r>
              <a:rPr lang="en-US" altLang="en-US" sz="2800" i="1" dirty="0">
                <a:latin typeface="Tahoma" panose="020B0604030504040204" pitchFamily="34" charset="0"/>
              </a:rPr>
              <a:t>e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Choose from two</a:t>
            </a:r>
            <a:r>
              <a:rPr lang="ro-RO" altLang="en-US" sz="2400" dirty="0">
                <a:latin typeface="Tahoma" panose="020B0604030504040204" pitchFamily="34" charset="0"/>
              </a:rPr>
              <a:t> posibile</a:t>
            </a:r>
            <a:r>
              <a:rPr lang="en-US" altLang="en-US" sz="2400" dirty="0">
                <a:latin typeface="Tahoma" panose="020B0604030504040204" pitchFamily="34" charset="0"/>
              </a:rPr>
              <a:t> answers</a:t>
            </a:r>
            <a:endParaRPr lang="ro-RO" altLang="en-US" sz="24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>
                <a:latin typeface="Tahoma" panose="020B0604030504040204" pitchFamily="34" charset="0"/>
              </a:rPr>
              <a:t>			    </a:t>
            </a:r>
            <a:r>
              <a:rPr lang="en-US" altLang="en-US" sz="2400" b="1" dirty="0">
                <a:latin typeface="Tahoma" panose="020B0604030504040204" pitchFamily="34" charset="0"/>
              </a:rPr>
              <a:t>						</a:t>
            </a:r>
            <a:r>
              <a:rPr lang="ro-RO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Easy</a:t>
            </a:r>
            <a:r>
              <a:rPr lang="ro-RO" altLang="en-US" sz="2400" dirty="0">
                <a:latin typeface="Tahoma" panose="020B0604030504040204" pitchFamily="34" charset="0"/>
              </a:rPr>
              <a:t> de pre</a:t>
            </a:r>
            <a:r>
              <a:rPr lang="en-US" altLang="en-US" sz="2400" dirty="0">
                <a:latin typeface="Tahoma" panose="020B0604030504040204" pitchFamily="34" charset="0"/>
              </a:rPr>
              <a:t>pare</a:t>
            </a:r>
            <a:r>
              <a:rPr lang="ro-RO" altLang="en-US" sz="2400" dirty="0">
                <a:latin typeface="Tahoma" panose="020B0604030504040204" pitchFamily="34" charset="0"/>
              </a:rPr>
              <a:t>		    </a:t>
            </a:r>
            <a:r>
              <a:rPr lang="en-US" altLang="en-US" sz="2400" dirty="0">
                <a:latin typeface="Tahoma" panose="020B0604030504040204" pitchFamily="34" charset="0"/>
              </a:rPr>
              <a:t>					</a:t>
            </a:r>
            <a:r>
              <a:rPr lang="ro-RO" altLang="en-US" sz="2400" dirty="0">
                <a:latin typeface="Tahoma" panose="020B0604030504040204" pitchFamily="34" charset="0"/>
              </a:rPr>
              <a:t>50% </a:t>
            </a:r>
            <a:r>
              <a:rPr lang="en-US" altLang="en-US" sz="2400" dirty="0">
                <a:latin typeface="Tahoma" panose="020B0604030504040204" pitchFamily="34" charset="0"/>
              </a:rPr>
              <a:t>guess</a:t>
            </a:r>
            <a:endParaRPr lang="ro-RO" altLang="en-US" sz="24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Easy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to correct</a:t>
            </a:r>
            <a:r>
              <a:rPr lang="ro-RO" altLang="en-US" sz="2400" dirty="0">
                <a:latin typeface="Tahoma" panose="020B0604030504040204" pitchFamily="34" charset="0"/>
              </a:rPr>
              <a:t>		    </a:t>
            </a:r>
            <a:r>
              <a:rPr lang="en-US" altLang="en-US" sz="2400" dirty="0">
                <a:latin typeface="Tahoma" panose="020B0604030504040204" pitchFamily="34" charset="0"/>
              </a:rPr>
              <a:t>					</a:t>
            </a:r>
            <a:r>
              <a:rPr lang="ro-RO" altLang="en-US" sz="2400" dirty="0" err="1">
                <a:latin typeface="Tahoma" panose="020B0604030504040204" pitchFamily="34" charset="0"/>
              </a:rPr>
              <a:t>Evalu</a:t>
            </a:r>
            <a:r>
              <a:rPr lang="en-US" altLang="en-US" sz="2400" dirty="0">
                <a:latin typeface="Tahoma" panose="020B0604030504040204" pitchFamily="34" charset="0"/>
              </a:rPr>
              <a:t>ate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mainly</a:t>
            </a:r>
            <a:r>
              <a:rPr lang="ro-RO" altLang="en-US" sz="2400" dirty="0">
                <a:latin typeface="Tahoma" panose="020B0604030504040204" pitchFamily="34" charset="0"/>
              </a:rPr>
              <a:t> 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Covers any type of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topics</a:t>
            </a:r>
          </a:p>
          <a:p>
            <a:endParaRPr lang="en-US" altLang="en-US" sz="24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03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07223" y="1828800"/>
            <a:ext cx="988244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b="1" dirty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>
                <a:latin typeface="Tahoma" panose="020B0604030504040204" pitchFamily="34" charset="0"/>
              </a:rPr>
              <a:t>ypes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of</a:t>
            </a:r>
            <a:r>
              <a:rPr lang="ro-RO" altLang="en-US" sz="2800" b="1" dirty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>
                <a:latin typeface="Tahoma" panose="020B0604030504040204" pitchFamily="34" charset="0"/>
              </a:rPr>
              <a:t>bjective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written questions: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endParaRPr lang="ro-RO" altLang="en-US" sz="28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800" i="1" dirty="0">
                <a:latin typeface="Tahoma" panose="020B0604030504040204" pitchFamily="34" charset="0"/>
              </a:rPr>
              <a:t>Fill in the blanks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Reminding the exact words in a memorized text</a:t>
            </a:r>
            <a:r>
              <a:rPr lang="ro-RO" altLang="en-US" dirty="0"/>
              <a:t> </a:t>
            </a:r>
            <a:endParaRPr lang="ro-RO" altLang="en-US" sz="2800" b="1" dirty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>
                <a:latin typeface="Tahoma" panose="020B0604030504040204" pitchFamily="34" charset="0"/>
              </a:rPr>
              <a:t>		</a:t>
            </a:r>
            <a:r>
              <a:rPr lang="en-US" altLang="en-US" sz="2400" b="1" dirty="0">
                <a:latin typeface="Tahoma" panose="020B0604030504040204" pitchFamily="34" charset="0"/>
              </a:rPr>
              <a:t>			</a:t>
            </a:r>
            <a:r>
              <a:rPr lang="ro-RO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Very reliable</a:t>
            </a:r>
            <a:r>
              <a:rPr lang="ro-RO" altLang="en-US" sz="2400" dirty="0">
                <a:latin typeface="Tahoma" panose="020B0604030504040204" pitchFamily="34" charset="0"/>
              </a:rPr>
              <a:t>		    </a:t>
            </a:r>
            <a:r>
              <a:rPr lang="en-US" altLang="en-US" sz="2400" dirty="0">
                <a:latin typeface="Tahoma" panose="020B0604030504040204" pitchFamily="34" charset="0"/>
              </a:rPr>
              <a:t>		Checks just memory</a:t>
            </a:r>
            <a:endParaRPr lang="ro-RO" altLang="en-US" sz="24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dirty="0">
                <a:latin typeface="Tahoma" panose="020B0604030504040204" pitchFamily="34" charset="0"/>
              </a:rPr>
              <a:t>		    </a:t>
            </a:r>
            <a:r>
              <a:rPr lang="en-US" altLang="en-US" sz="2400" dirty="0">
                <a:latin typeface="Tahoma" panose="020B0604030504040204" pitchFamily="34" charset="0"/>
              </a:rPr>
              <a:t>						Possible errors in not using the exact wording</a:t>
            </a:r>
            <a:r>
              <a:rPr lang="ro-RO" altLang="en-US" dirty="0"/>
              <a:t> </a:t>
            </a:r>
            <a:endParaRPr lang="ro-RO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endParaRPr lang="en-US" altLang="en-US" sz="28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0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600" dirty="0" err="1">
                <a:solidFill>
                  <a:schemeClr val="bg1"/>
                </a:solidFill>
                <a:latin typeface="Tahoma" panose="020B0604030504040204" pitchFamily="34" charset="0"/>
              </a:rPr>
              <a:t>Generalităţi</a:t>
            </a:r>
            <a:endParaRPr lang="ro-RO" altLang="en-US" sz="26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Participanţi</a:t>
            </a: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 nevoile de pregătire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Performanţe</a:t>
            </a: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 rezultatele </a:t>
            </a: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învăţării</a:t>
            </a:r>
            <a:endParaRPr lang="ro-RO" altLang="en-US" sz="2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Conţinut</a:t>
            </a:r>
            <a:endParaRPr lang="ro-RO" altLang="en-US" sz="2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Limitări </a:t>
            </a: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 riscuri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Soluţii</a:t>
            </a: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 de </a:t>
            </a: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învăţare</a:t>
            </a:r>
            <a:endParaRPr lang="ro-RO" altLang="en-US" sz="2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Evaluarea </a:t>
            </a:r>
            <a:r>
              <a:rPr lang="ro-RO" altLang="en-US" sz="2500" dirty="0" err="1">
                <a:solidFill>
                  <a:schemeClr val="bg1"/>
                </a:solidFill>
                <a:latin typeface="Tahoma" panose="020B0604030504040204" pitchFamily="34" charset="0"/>
              </a:rPr>
              <a:t>învăţării</a:t>
            </a:r>
            <a:r>
              <a:rPr lang="ro-RO" altLang="en-US" sz="25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/>
            <a:endParaRPr lang="ro-RO" altLang="en-US" sz="2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07313" y="1828800"/>
            <a:ext cx="6900862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latin typeface="Tahoma" panose="020B0604030504040204" pitchFamily="34" charset="0"/>
              </a:rPr>
              <a:t>Test d</a:t>
            </a:r>
            <a:r>
              <a:rPr lang="ro-RO" altLang="en-US" sz="2800" b="1" dirty="0" err="1">
                <a:latin typeface="Tahoma" panose="020B0604030504040204" pitchFamily="34" charset="0"/>
              </a:rPr>
              <a:t>efin</a:t>
            </a:r>
            <a:r>
              <a:rPr lang="en-US" altLang="en-US" sz="2800" b="1" dirty="0" err="1">
                <a:latin typeface="Tahoma" panose="020B0604030504040204" pitchFamily="34" charset="0"/>
              </a:rPr>
              <a:t>ition</a:t>
            </a:r>
            <a:r>
              <a:rPr lang="en-US" altLang="en-US" sz="2800" b="1" dirty="0">
                <a:latin typeface="Tahoma" panose="020B0604030504040204" pitchFamily="34" charset="0"/>
              </a:rPr>
              <a:t> and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ro-RO" altLang="en-US" sz="2800" b="1" dirty="0" err="1">
                <a:latin typeface="Tahoma" panose="020B0604030504040204" pitchFamily="34" charset="0"/>
              </a:rPr>
              <a:t>scope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800" b="1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o-RO" altLang="en-US" sz="2800" b="1" dirty="0">
                <a:latin typeface="Tahoma" panose="020B0604030504040204" pitchFamily="34" charset="0"/>
              </a:rPr>
              <a:t>T</a:t>
            </a:r>
            <a:r>
              <a:rPr lang="en-US" altLang="en-US" sz="2800" b="1" dirty="0">
                <a:latin typeface="Tahoma" panose="020B0604030504040204" pitchFamily="34" charset="0"/>
              </a:rPr>
              <a:t>y</a:t>
            </a:r>
            <a:r>
              <a:rPr lang="ro-RO" altLang="en-US" sz="2800" b="1" dirty="0">
                <a:latin typeface="Tahoma" panose="020B0604030504040204" pitchFamily="34" charset="0"/>
              </a:rPr>
              <a:t>p</a:t>
            </a:r>
            <a:r>
              <a:rPr lang="en-US" altLang="en-US" sz="2800" b="1" dirty="0" err="1">
                <a:latin typeface="Tahoma" panose="020B0604030504040204" pitchFamily="34" charset="0"/>
              </a:rPr>
              <a:t>es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of</a:t>
            </a:r>
            <a:r>
              <a:rPr lang="ro-RO" altLang="en-US" sz="2800" b="1" dirty="0">
                <a:latin typeface="Tahoma" panose="020B0604030504040204" pitchFamily="34" charset="0"/>
              </a:rPr>
              <a:t> test</a:t>
            </a:r>
            <a:r>
              <a:rPr lang="en-US" altLang="en-US" sz="2800" b="1" dirty="0">
                <a:latin typeface="Tahoma" panose="020B0604030504040204" pitchFamily="34" charset="0"/>
              </a:rPr>
              <a:t>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800" b="1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o-RO" altLang="en-US" sz="2800" b="1" dirty="0">
                <a:latin typeface="Tahoma" panose="020B0604030504040204" pitchFamily="34" charset="0"/>
              </a:rPr>
              <a:t>C</a:t>
            </a:r>
            <a:r>
              <a:rPr lang="en-US" altLang="en-US" sz="2800" b="1" dirty="0" err="1">
                <a:latin typeface="Tahoma" panose="020B0604030504040204" pitchFamily="34" charset="0"/>
              </a:rPr>
              <a:t>riterias</a:t>
            </a:r>
            <a:r>
              <a:rPr lang="en-US" altLang="en-US" sz="2800" b="1" dirty="0">
                <a:latin typeface="Tahoma" panose="020B0604030504040204" pitchFamily="34" charset="0"/>
              </a:rPr>
              <a:t> in defining </a:t>
            </a:r>
            <a:r>
              <a:rPr lang="ro-RO" altLang="en-US" sz="2800" b="1" dirty="0">
                <a:latin typeface="Tahoma" panose="020B0604030504040204" pitchFamily="34" charset="0"/>
              </a:rPr>
              <a:t>test</a:t>
            </a:r>
            <a:r>
              <a:rPr lang="en-US" altLang="en-US" sz="2800" b="1" dirty="0">
                <a:latin typeface="Tahoma" panose="020B0604030504040204" pitchFamily="34" charset="0"/>
              </a:rPr>
              <a:t> features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800" b="1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latin typeface="Tahoma" panose="020B0604030504040204" pitchFamily="34" charset="0"/>
              </a:rPr>
              <a:t>Qu</a:t>
            </a:r>
            <a:r>
              <a:rPr lang="ro-RO" altLang="en-US" sz="2800" b="1" dirty="0">
                <a:latin typeface="Tahoma" panose="020B0604030504040204" pitchFamily="34" charset="0"/>
              </a:rPr>
              <a:t>e</a:t>
            </a:r>
            <a:r>
              <a:rPr lang="en-US" altLang="en-US" sz="2800" b="1" dirty="0" err="1">
                <a:latin typeface="Tahoma" panose="020B0604030504040204" pitchFamily="34" charset="0"/>
              </a:rPr>
              <a:t>stions</a:t>
            </a:r>
            <a:r>
              <a:rPr lang="en-US" altLang="en-US" sz="2800" b="1" dirty="0">
                <a:latin typeface="Tahoma" panose="020B0604030504040204" pitchFamily="34" charset="0"/>
              </a:rPr>
              <a:t>: oral and written </a:t>
            </a:r>
            <a:r>
              <a:rPr lang="ro-RO" altLang="en-US" sz="2800" b="1" dirty="0" err="1">
                <a:latin typeface="Tahoma" panose="020B0604030504040204" pitchFamily="34" charset="0"/>
              </a:rPr>
              <a:t>tes</a:t>
            </a:r>
            <a:r>
              <a:rPr lang="en-US" altLang="en-US" sz="2800" b="1" dirty="0">
                <a:latin typeface="Tahoma" panose="020B0604030504040204" pitchFamily="34" charset="0"/>
              </a:rPr>
              <a:t>t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b="1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o-RO" altLang="en-US" sz="2800" b="1" dirty="0" err="1">
                <a:latin typeface="Tahoma" panose="020B0604030504040204" pitchFamily="34" charset="0"/>
              </a:rPr>
              <a:t>Tips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&amp; </a:t>
            </a:r>
            <a:r>
              <a:rPr lang="ro-RO" altLang="en-US" sz="2800" b="1" dirty="0" err="1">
                <a:latin typeface="Tahoma" panose="020B0604030504040204" pitchFamily="34" charset="0"/>
              </a:rPr>
              <a:t>Tricks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800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100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100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100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100" dirty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</a:pPr>
            <a:endParaRPr lang="ro-RO" altLang="en-US" sz="2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55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15293" y="1828800"/>
            <a:ext cx="8458200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b="1" dirty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>
                <a:latin typeface="Tahoma" panose="020B0604030504040204" pitchFamily="34" charset="0"/>
              </a:rPr>
              <a:t>ypes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of</a:t>
            </a:r>
            <a:r>
              <a:rPr lang="ro-RO" altLang="en-US" sz="2800" b="1" dirty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>
                <a:latin typeface="Tahoma" panose="020B0604030504040204" pitchFamily="34" charset="0"/>
              </a:rPr>
              <a:t>bjective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written questions: 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endParaRPr lang="ro-RO" altLang="en-US" sz="24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800" i="1" dirty="0">
                <a:latin typeface="Tahoma" panose="020B0604030504040204" pitchFamily="34" charset="0"/>
              </a:rPr>
              <a:t>Identification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Reminding and</a:t>
            </a:r>
            <a:r>
              <a:rPr lang="ro-RO" altLang="en-US" sz="2400" dirty="0">
                <a:latin typeface="Tahoma" panose="020B0604030504040204" pitchFamily="34" charset="0"/>
              </a:rPr>
              <a:t> re</a:t>
            </a:r>
            <a:r>
              <a:rPr lang="en-US" altLang="en-US" sz="2400" dirty="0">
                <a:latin typeface="Tahoma" panose="020B0604030504040204" pitchFamily="34" charset="0"/>
              </a:rPr>
              <a:t>cognition</a:t>
            </a:r>
            <a:endParaRPr lang="ro-RO" altLang="en-US" sz="24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>
                <a:latin typeface="Tahoma" panose="020B0604030504040204" pitchFamily="34" charset="0"/>
              </a:rPr>
              <a:t>			    </a:t>
            </a:r>
            <a:r>
              <a:rPr lang="en-US" altLang="en-US" sz="2400" b="1" dirty="0">
                <a:latin typeface="Tahoma" panose="020B0604030504040204" pitchFamily="34" charset="0"/>
              </a:rPr>
              <a:t>			</a:t>
            </a:r>
            <a:r>
              <a:rPr lang="ro-RO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Easy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to</a:t>
            </a:r>
            <a:r>
              <a:rPr lang="ro-RO" altLang="en-US" sz="2400" dirty="0">
                <a:latin typeface="Tahoma" panose="020B0604030504040204" pitchFamily="34" charset="0"/>
              </a:rPr>
              <a:t> pre</a:t>
            </a:r>
            <a:r>
              <a:rPr lang="en-US" altLang="en-US" sz="2400" dirty="0">
                <a:latin typeface="Tahoma" panose="020B0604030504040204" pitchFamily="34" charset="0"/>
              </a:rPr>
              <a:t>pare</a:t>
            </a:r>
            <a:r>
              <a:rPr lang="ro-RO" altLang="en-US" sz="2400" dirty="0">
                <a:latin typeface="Tahoma" panose="020B0604030504040204" pitchFamily="34" charset="0"/>
              </a:rPr>
              <a:t>		    </a:t>
            </a:r>
            <a:r>
              <a:rPr lang="en-US" altLang="en-US" sz="2400" dirty="0">
                <a:latin typeface="Tahoma" panose="020B0604030504040204" pitchFamily="34" charset="0"/>
              </a:rPr>
              <a:t>		</a:t>
            </a:r>
            <a:r>
              <a:rPr lang="ro-RO" altLang="en-US" sz="2400" dirty="0" err="1">
                <a:latin typeface="Tahoma" panose="020B0604030504040204" pitchFamily="34" charset="0"/>
              </a:rPr>
              <a:t>Evalu</a:t>
            </a:r>
            <a:r>
              <a:rPr lang="en-US" altLang="en-US" sz="2400" dirty="0">
                <a:latin typeface="Tahoma" panose="020B0604030504040204" pitchFamily="34" charset="0"/>
              </a:rPr>
              <a:t>ate mainly</a:t>
            </a:r>
            <a:r>
              <a:rPr lang="ro-RO" altLang="en-US" sz="2400" dirty="0">
                <a:latin typeface="Tahoma" panose="020B0604030504040204" pitchFamily="34" charset="0"/>
              </a:rPr>
              <a:t> 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Easy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to</a:t>
            </a:r>
            <a:r>
              <a:rPr lang="ro-RO" altLang="en-US" sz="2400" dirty="0">
                <a:latin typeface="Tahoma" panose="020B0604030504040204" pitchFamily="34" charset="0"/>
              </a:rPr>
              <a:t> cor</a:t>
            </a:r>
            <a:r>
              <a:rPr lang="en-US" altLang="en-US" sz="2400" dirty="0">
                <a:latin typeface="Tahoma" panose="020B0604030504040204" pitchFamily="34" charset="0"/>
              </a:rPr>
              <a:t>r</a:t>
            </a:r>
            <a:r>
              <a:rPr lang="ro-RO" altLang="en-US" sz="2400" dirty="0" err="1">
                <a:latin typeface="Tahoma" panose="020B0604030504040204" pitchFamily="34" charset="0"/>
              </a:rPr>
              <a:t>ect</a:t>
            </a:r>
            <a:r>
              <a:rPr lang="ro-RO" altLang="en-US" sz="2400" dirty="0">
                <a:latin typeface="Tahoma" panose="020B0604030504040204" pitchFamily="34" charset="0"/>
              </a:rPr>
              <a:t>		    </a:t>
            </a:r>
            <a:r>
              <a:rPr lang="en-US" altLang="en-US" sz="2400" dirty="0">
                <a:latin typeface="Tahoma" panose="020B0604030504040204" pitchFamily="34" charset="0"/>
              </a:rPr>
              <a:t>		Do not cover any type of topics</a:t>
            </a:r>
            <a:r>
              <a:rPr lang="ro-RO" altLang="en-US" sz="2400" dirty="0">
                <a:latin typeface="Tahoma" panose="020B0604030504040204" pitchFamily="34" charset="0"/>
              </a:rPr>
              <a:t> 	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endParaRPr lang="en-US" altLang="en-US" sz="24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0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90105" y="1828800"/>
            <a:ext cx="9540942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SzPct val="100000"/>
              <a:buFontTx/>
              <a:buNone/>
            </a:pPr>
            <a:r>
              <a:rPr lang="ro-RO" altLang="en-US" sz="2800" b="1" dirty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>
                <a:latin typeface="Tahoma" panose="020B0604030504040204" pitchFamily="34" charset="0"/>
              </a:rPr>
              <a:t>ypes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of</a:t>
            </a:r>
            <a:r>
              <a:rPr lang="ro-RO" altLang="en-US" sz="2800" b="1" dirty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>
                <a:latin typeface="Tahoma" panose="020B0604030504040204" pitchFamily="34" charset="0"/>
              </a:rPr>
              <a:t>bjective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written questions:</a:t>
            </a:r>
          </a:p>
          <a:p>
            <a:pPr eaLnBrk="0" hangingPunct="0">
              <a:spcBef>
                <a:spcPct val="0"/>
              </a:spcBef>
              <a:buSzPct val="100000"/>
              <a:buFontTx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o-RO" altLang="en-US" sz="2800" i="1" dirty="0">
                <a:latin typeface="Tahoma" panose="020B0604030504040204" pitchFamily="34" charset="0"/>
              </a:rPr>
              <a:t>As</a:t>
            </a:r>
            <a:r>
              <a:rPr lang="en-US" altLang="en-US" sz="2800" i="1" dirty="0">
                <a:latin typeface="Tahoma" panose="020B0604030504040204" pitchFamily="34" charset="0"/>
              </a:rPr>
              <a:t>s</a:t>
            </a:r>
            <a:r>
              <a:rPr lang="ro-RO" altLang="en-US" sz="2800" i="1" dirty="0" err="1">
                <a:latin typeface="Tahoma" panose="020B0604030504040204" pitchFamily="34" charset="0"/>
              </a:rPr>
              <a:t>oci</a:t>
            </a:r>
            <a:r>
              <a:rPr lang="en-US" altLang="en-US" sz="2800" i="1" dirty="0" err="1">
                <a:latin typeface="Tahoma" panose="020B0604030504040204" pitchFamily="34" charset="0"/>
              </a:rPr>
              <a:t>ation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Identifies links between 2 columns of notions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>
                <a:latin typeface="Tahoma" panose="020B0604030504040204" pitchFamily="34" charset="0"/>
              </a:rPr>
              <a:t>			    </a:t>
            </a:r>
            <a:r>
              <a:rPr lang="en-US" altLang="en-US" sz="2400" b="1" dirty="0">
                <a:latin typeface="Tahoma" panose="020B0604030504040204" pitchFamily="34" charset="0"/>
              </a:rPr>
              <a:t>					</a:t>
            </a:r>
            <a:r>
              <a:rPr lang="ro-RO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Reliable</a:t>
            </a:r>
            <a:r>
              <a:rPr lang="ro-RO" altLang="en-US" sz="2400" dirty="0">
                <a:latin typeface="Tahoma" panose="020B0604030504040204" pitchFamily="34" charset="0"/>
              </a:rPr>
              <a:t>			    </a:t>
            </a:r>
            <a:r>
              <a:rPr lang="en-US" altLang="en-US" sz="2400" dirty="0">
                <a:latin typeface="Tahoma" panose="020B0604030504040204" pitchFamily="34" charset="0"/>
              </a:rPr>
              <a:t>					</a:t>
            </a:r>
            <a:r>
              <a:rPr lang="ro-RO" altLang="en-US" sz="2400" dirty="0" err="1">
                <a:latin typeface="Tahoma" panose="020B0604030504040204" pitchFamily="34" charset="0"/>
              </a:rPr>
              <a:t>Evalu</a:t>
            </a:r>
            <a:r>
              <a:rPr lang="en-US" altLang="en-US" sz="2400" dirty="0">
                <a:latin typeface="Tahoma" panose="020B0604030504040204" pitchFamily="34" charset="0"/>
              </a:rPr>
              <a:t>ate</a:t>
            </a:r>
            <a:r>
              <a:rPr lang="ro-RO" altLang="en-US" sz="2400" dirty="0">
                <a:latin typeface="Tahoma" panose="020B0604030504040204" pitchFamily="34" charset="0"/>
              </a:rPr>
              <a:t> K </a:t>
            </a:r>
            <a:r>
              <a:rPr lang="en-US" altLang="en-US" sz="2400" dirty="0">
                <a:latin typeface="Tahoma" panose="020B0604030504040204" pitchFamily="34" charset="0"/>
              </a:rPr>
              <a:t>and some</a:t>
            </a:r>
            <a:r>
              <a:rPr lang="ro-RO" altLang="en-US" sz="2400" dirty="0">
                <a:latin typeface="Tahoma" panose="020B0604030504040204" pitchFamily="34" charset="0"/>
              </a:rPr>
              <a:t> U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Easy to correct</a:t>
            </a:r>
            <a:r>
              <a:rPr lang="ro-RO" altLang="en-US" sz="2400" dirty="0">
                <a:latin typeface="Tahoma" panose="020B0604030504040204" pitchFamily="34" charset="0"/>
              </a:rPr>
              <a:t>		    </a:t>
            </a:r>
            <a:r>
              <a:rPr lang="en-US" altLang="en-US" sz="2400" dirty="0">
                <a:latin typeface="Tahoma" panose="020B0604030504040204" pitchFamily="34" charset="0"/>
              </a:rPr>
              <a:t>				Quite difficult cu prepare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Covers large number of topics</a:t>
            </a:r>
            <a:r>
              <a:rPr lang="ro-RO" altLang="en-US" sz="2600" dirty="0"/>
              <a:t> </a:t>
            </a:r>
            <a:r>
              <a:rPr lang="ro-RO" altLang="en-US" sz="2400" dirty="0">
                <a:latin typeface="Tahoma" panose="020B060403050404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endParaRPr lang="en-US" altLang="en-US" sz="24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3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Questions: 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23606" y="1828800"/>
            <a:ext cx="8458200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b="1" dirty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>
                <a:latin typeface="Tahoma" panose="020B0604030504040204" pitchFamily="34" charset="0"/>
              </a:rPr>
              <a:t>ypes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of</a:t>
            </a:r>
            <a:r>
              <a:rPr lang="ro-RO" altLang="en-US" sz="2800" b="1" dirty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>
                <a:latin typeface="Tahoma" panose="020B0604030504040204" pitchFamily="34" charset="0"/>
              </a:rPr>
              <a:t>bjective</a:t>
            </a:r>
            <a:r>
              <a:rPr lang="ro-RO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latin typeface="Tahoma" panose="020B0604030504040204" pitchFamily="34" charset="0"/>
              </a:rPr>
              <a:t>written questions: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endParaRPr lang="ro-RO" altLang="en-US" sz="24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800" i="1" dirty="0">
                <a:latin typeface="Tahoma" panose="020B0604030504040204" pitchFamily="34" charset="0"/>
              </a:rPr>
              <a:t>M</a:t>
            </a:r>
            <a:r>
              <a:rPr lang="ro-RO" altLang="en-US" sz="2800" i="1" dirty="0" err="1">
                <a:latin typeface="Tahoma" panose="020B0604030504040204" pitchFamily="34" charset="0"/>
              </a:rPr>
              <a:t>ultiple</a:t>
            </a:r>
            <a:r>
              <a:rPr lang="ro-RO" altLang="en-US" sz="2800" i="1" dirty="0">
                <a:latin typeface="Tahoma" panose="020B0604030504040204" pitchFamily="34" charset="0"/>
              </a:rPr>
              <a:t> </a:t>
            </a:r>
            <a:r>
              <a:rPr lang="en-US" altLang="en-US" sz="2800" i="1" dirty="0">
                <a:latin typeface="Tahoma" panose="020B0604030504040204" pitchFamily="34" charset="0"/>
              </a:rPr>
              <a:t>choice answers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Choose the right answer from several plausible answers</a:t>
            </a:r>
            <a:r>
              <a:rPr lang="ro-RO" altLang="en-US" sz="2600" dirty="0"/>
              <a:t> </a:t>
            </a:r>
            <a:endParaRPr lang="ro-RO" altLang="en-US" sz="24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>
                <a:latin typeface="Tahoma" panose="020B0604030504040204" pitchFamily="34" charset="0"/>
              </a:rPr>
              <a:t>			    </a:t>
            </a:r>
            <a:r>
              <a:rPr lang="en-US" altLang="en-US" sz="2400" b="1" dirty="0">
                <a:latin typeface="Tahoma" panose="020B0604030504040204" pitchFamily="34" charset="0"/>
              </a:rPr>
              <a:t>			</a:t>
            </a:r>
            <a:r>
              <a:rPr lang="ro-RO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dirty="0" err="1">
                <a:latin typeface="Tahoma" panose="020B0604030504040204" pitchFamily="34" charset="0"/>
              </a:rPr>
              <a:t>Evalu</a:t>
            </a:r>
            <a:r>
              <a:rPr lang="en-US" altLang="en-US" sz="2400" dirty="0">
                <a:latin typeface="Tahoma" panose="020B0604030504040204" pitchFamily="34" charset="0"/>
              </a:rPr>
              <a:t>ate</a:t>
            </a:r>
            <a:r>
              <a:rPr lang="ro-RO" altLang="en-US" sz="2400" dirty="0">
                <a:latin typeface="Tahoma" panose="020B0604030504040204" pitchFamily="34" charset="0"/>
              </a:rPr>
              <a:t> K, U </a:t>
            </a:r>
            <a:r>
              <a:rPr lang="en-US" altLang="en-US" sz="2400" dirty="0">
                <a:latin typeface="Tahoma" panose="020B0604030504040204" pitchFamily="34" charset="0"/>
              </a:rPr>
              <a:t>&amp;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S</a:t>
            </a:r>
            <a:r>
              <a:rPr lang="ro-RO" altLang="en-US" sz="2400" dirty="0">
                <a:latin typeface="Tahoma" panose="020B0604030504040204" pitchFamily="34" charset="0"/>
              </a:rPr>
              <a:t>		   </a:t>
            </a:r>
            <a:r>
              <a:rPr lang="en-US" altLang="en-US" sz="2400" dirty="0">
                <a:latin typeface="Tahoma" panose="020B0604030504040204" pitchFamily="34" charset="0"/>
              </a:rPr>
              <a:t>	For high graduation levels</a:t>
            </a:r>
            <a:endParaRPr lang="ro-RO" altLang="en-US" sz="24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Easy to correct</a:t>
            </a:r>
            <a:r>
              <a:rPr lang="ro-RO" altLang="en-US" sz="2400" dirty="0">
                <a:latin typeface="Tahoma" panose="020B0604030504040204" pitchFamily="34" charset="0"/>
              </a:rPr>
              <a:t>		    </a:t>
            </a:r>
            <a:r>
              <a:rPr lang="en-US" altLang="en-US" sz="2400" dirty="0">
                <a:latin typeface="Tahoma" panose="020B0604030504040204" pitchFamily="34" charset="0"/>
              </a:rPr>
              <a:t>		Plausible answers hard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to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r>
              <a:rPr lang="ro-RO" altLang="en-US" sz="2400" dirty="0" err="1">
                <a:latin typeface="Tahoma" panose="020B0604030504040204" pitchFamily="34" charset="0"/>
              </a:rPr>
              <a:t>identif</a:t>
            </a:r>
            <a:r>
              <a:rPr lang="en-US" altLang="en-US" sz="2400" dirty="0">
                <a:latin typeface="Tahoma" panose="020B0604030504040204" pitchFamily="34" charset="0"/>
              </a:rPr>
              <a:t>y</a:t>
            </a:r>
            <a:endParaRPr lang="ro-RO" altLang="en-US" sz="24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dirty="0">
                <a:latin typeface="Tahoma" panose="020B060403050404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endParaRPr lang="en-US" altLang="en-US" sz="2400" i="1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34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580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Tips @ Tricks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9586" y="1752600"/>
            <a:ext cx="10681974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ahoma" panose="020B0604030504040204" pitchFamily="34" charset="0"/>
              </a:rPr>
              <a:t>Oral? Apply PPP!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Plan a test instead of a final consolidation</a:t>
            </a:r>
            <a:r>
              <a:rPr lang="ro-RO" altLang="en-US" sz="2800" dirty="0">
                <a:latin typeface="Tahoma" panose="020B0604030504040204" pitchFamily="34" charset="0"/>
              </a:rPr>
              <a:t> </a:t>
            </a:r>
            <a:endParaRPr lang="en-GB" altLang="en-US" sz="2800" dirty="0">
              <a:latin typeface="Tahoma" panose="020B0604030504040204" pitchFamily="34" charset="0"/>
            </a:endParaRPr>
          </a:p>
          <a:p>
            <a:r>
              <a:rPr lang="en-US" altLang="en-US" sz="2800" dirty="0">
                <a:latin typeface="Tahoma" panose="020B0604030504040204" pitchFamily="34" charset="0"/>
              </a:rPr>
              <a:t>Identify and categorize questions on levels of K, U and maybe S</a:t>
            </a:r>
            <a:r>
              <a:rPr lang="ro-RO" altLang="en-US" sz="2800" dirty="0">
                <a:latin typeface="Tahoma" panose="020B0604030504040204" pitchFamily="34" charset="0"/>
              </a:rPr>
              <a:t> </a:t>
            </a:r>
            <a:endParaRPr lang="en-US" altLang="en-US" sz="2800" dirty="0">
              <a:latin typeface="Tahoma" panose="020B0604030504040204" pitchFamily="34" charset="0"/>
            </a:endParaRPr>
          </a:p>
          <a:p>
            <a:r>
              <a:rPr lang="en-GB" altLang="en-US" sz="2800" dirty="0">
                <a:latin typeface="Tahoma" panose="020B0604030504040204" pitchFamily="34" charset="0"/>
              </a:rPr>
              <a:t>10-12 </a:t>
            </a:r>
            <a:r>
              <a:rPr lang="en-US" altLang="en-US" sz="2800" dirty="0">
                <a:latin typeface="Tahoma" panose="020B0604030504040204" pitchFamily="34" charset="0"/>
              </a:rPr>
              <a:t>questions</a:t>
            </a:r>
            <a:r>
              <a:rPr lang="en-GB" altLang="en-US" sz="2800" dirty="0">
                <a:latin typeface="Tahoma" panose="020B0604030504040204" pitchFamily="34" charset="0"/>
              </a:rPr>
              <a:t> 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Check the criteria for an objective test</a:t>
            </a:r>
            <a:r>
              <a:rPr lang="ro-RO" altLang="en-US" sz="2800" dirty="0">
                <a:latin typeface="Tahoma" panose="020B0604030504040204" pitchFamily="34" charset="0"/>
              </a:rPr>
              <a:t> </a:t>
            </a:r>
            <a:endParaRPr lang="en-US" altLang="en-US" sz="2800" dirty="0">
              <a:latin typeface="Tahoma" panose="020B0604030504040204" pitchFamily="34" charset="0"/>
            </a:endParaRPr>
          </a:p>
          <a:p>
            <a:r>
              <a:rPr lang="en-US" altLang="en-US" sz="2800" dirty="0">
                <a:latin typeface="Tahoma" panose="020B0604030504040204" pitchFamily="34" charset="0"/>
              </a:rPr>
              <a:t>Provide or list objectives and tests for all the rated trainees.</a:t>
            </a:r>
            <a:r>
              <a:rPr lang="ro-RO" altLang="en-US" dirty="0">
                <a:latin typeface="Tahoma" panose="020B0604030504040204" pitchFamily="34" charset="0"/>
              </a:rPr>
              <a:t> </a:t>
            </a:r>
          </a:p>
          <a:p>
            <a:endParaRPr lang="en-GB" altLang="en-US" dirty="0">
              <a:latin typeface="Tahoma" panose="020B0604030504040204" pitchFamily="34" charset="0"/>
            </a:endParaRPr>
          </a:p>
          <a:p>
            <a:endParaRPr lang="ro-RO" altLang="en-US" sz="3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6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78" y="679450"/>
            <a:ext cx="4526643" cy="528108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748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653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Test definition &amp; scope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42601" y="2478577"/>
            <a:ext cx="10529574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>
                <a:latin typeface="Tahoma" panose="020B0604030504040204" pitchFamily="34" charset="0"/>
              </a:rPr>
              <a:t>	</a:t>
            </a:r>
            <a:r>
              <a:rPr lang="ro-RO" altLang="en-US" sz="3600" b="1" dirty="0">
                <a:latin typeface="Tahoma" panose="020B0604030504040204" pitchFamily="34" charset="0"/>
              </a:rPr>
              <a:t>TEST</a:t>
            </a:r>
            <a:r>
              <a:rPr lang="en-US" altLang="en-US" sz="3600" dirty="0">
                <a:latin typeface="Tahoma" panose="020B0604030504040204" pitchFamily="34" charset="0"/>
              </a:rPr>
              <a:t>: </a:t>
            </a:r>
            <a:r>
              <a:rPr lang="en-US" altLang="en-US" sz="3600" b="1" dirty="0">
                <a:latin typeface="Tahoma" panose="020B0604030504040204" pitchFamily="34" charset="0"/>
              </a:rPr>
              <a:t>evaluation</a:t>
            </a:r>
            <a:r>
              <a:rPr lang="en-US" altLang="en-US" sz="3600" dirty="0">
                <a:latin typeface="Tahoma" panose="020B0604030504040204" pitchFamily="34" charset="0"/>
              </a:rPr>
              <a:t> of learning in terms of </a:t>
            </a:r>
            <a:r>
              <a:rPr lang="en-US" altLang="en-US" sz="3600" b="1" dirty="0">
                <a:latin typeface="Tahoma" panose="020B0604030504040204" pitchFamily="34" charset="0"/>
              </a:rPr>
              <a:t>KUS</a:t>
            </a:r>
            <a:r>
              <a:rPr lang="en-US" altLang="en-US" sz="3600" dirty="0">
                <a:latin typeface="Tahoma" panose="020B0604030504040204" pitchFamily="34" charset="0"/>
              </a:rPr>
              <a:t> vs. a </a:t>
            </a:r>
            <a:r>
              <a:rPr lang="en-US" altLang="en-US" sz="3600" b="1" dirty="0">
                <a:latin typeface="Tahoma" panose="020B0604030504040204" pitchFamily="34" charset="0"/>
              </a:rPr>
              <a:t>set of objectives</a:t>
            </a:r>
            <a:r>
              <a:rPr lang="en-US" altLang="en-US" sz="3600" dirty="0">
                <a:latin typeface="Tahoma" panose="020B0604030504040204" pitchFamily="34" charset="0"/>
              </a:rPr>
              <a:t> for a </a:t>
            </a:r>
            <a:r>
              <a:rPr lang="en-US" altLang="en-US" sz="3600" b="1" dirty="0">
                <a:latin typeface="Tahoma" panose="020B0604030504040204" pitchFamily="34" charset="0"/>
              </a:rPr>
              <a:t>given stage</a:t>
            </a:r>
            <a:r>
              <a:rPr lang="en-US" altLang="en-US" sz="3600" dirty="0">
                <a:latin typeface="Tahoma" panose="020B0604030504040204" pitchFamily="34" charset="0"/>
              </a:rPr>
              <a:t> of the learning process.</a:t>
            </a:r>
            <a:r>
              <a:rPr lang="ro-RO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653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Test definition &amp; scope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assets1.bigthink.com/system/idea_thumbnails/49065/primary/sherlock.jpg?1358527625"/>
          <p:cNvPicPr>
            <a:picLocks noChangeAspect="1" noChangeArrowheads="1"/>
          </p:cNvPicPr>
          <p:nvPr/>
        </p:nvPicPr>
        <p:blipFill rotWithShape="1">
          <a:blip r:embed="rId2"/>
          <a:srcRect l="-3590" t="-11195" r="27826" b="11195"/>
          <a:stretch/>
        </p:blipFill>
        <p:spPr bwMode="auto">
          <a:xfrm>
            <a:off x="543314" y="3354956"/>
            <a:ext cx="2599460" cy="22044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2000" y="1752600"/>
            <a:ext cx="2654300" cy="1449388"/>
          </a:xfrm>
          <a:prstGeom prst="wedgeRoundRectCallout">
            <a:avLst>
              <a:gd name="adj1" fmla="val -7296"/>
              <a:gd name="adj2" fmla="val 76616"/>
              <a:gd name="adj3" fmla="val 16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58955" y="1812174"/>
            <a:ext cx="13319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Why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using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tests</a:t>
            </a:r>
            <a:r>
              <a:rPr lang="en-GB" altLang="en-US" sz="2800" b="0" dirty="0">
                <a:solidFill>
                  <a:schemeClr val="bg1"/>
                </a:solidFill>
                <a:latin typeface="Tahoma" panose="020B0604030504040204" pitchFamily="34" charset="0"/>
              </a:rPr>
              <a:t> ?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733799" y="3108963"/>
            <a:ext cx="6041967" cy="3294611"/>
          </a:xfrm>
          <a:prstGeom prst="wedgeRoundRectCallout">
            <a:avLst>
              <a:gd name="adj1" fmla="val -76143"/>
              <a:gd name="adj2" fmla="val -2282"/>
              <a:gd name="adj3" fmla="val 16667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86200" y="3263900"/>
            <a:ext cx="5486400" cy="283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MEASURE THE STUDENT'S LEARNING PROGRESS</a:t>
            </a:r>
            <a:r>
              <a:rPr lang="ro-RO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HAVE AN INDICATION OF THE EFFICIENCY OF EDUCATION</a:t>
            </a:r>
            <a:r>
              <a:rPr lang="ro-RO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TAKE CORRECTIVE ACTIONS IN INCIPIENT PHASES</a:t>
            </a:r>
            <a:r>
              <a:rPr lang="ro-RO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  <a:endParaRPr lang="en-GB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4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Types of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58488" y="1905000"/>
            <a:ext cx="3829396" cy="33985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o-RO" altLang="en-US" sz="2800" dirty="0">
                <a:latin typeface="Tahoma" panose="020B0604030504040204" pitchFamily="34" charset="0"/>
              </a:rPr>
              <a:t>3 t</a:t>
            </a:r>
            <a:r>
              <a:rPr lang="en-US" altLang="en-US" sz="2800" dirty="0" err="1">
                <a:latin typeface="Tahoma" panose="020B0604030504040204" pitchFamily="34" charset="0"/>
              </a:rPr>
              <a:t>ypes</a:t>
            </a:r>
            <a:r>
              <a:rPr lang="ro-RO" altLang="en-US" sz="2800" dirty="0">
                <a:latin typeface="Tahoma" panose="020B0604030504040204" pitchFamily="34" charset="0"/>
              </a:rPr>
              <a:t> </a:t>
            </a:r>
            <a:r>
              <a:rPr lang="en-US" altLang="en-US" sz="2800" dirty="0">
                <a:latin typeface="Tahoma" panose="020B0604030504040204" pitchFamily="34" charset="0"/>
              </a:rPr>
              <a:t>of</a:t>
            </a:r>
            <a:r>
              <a:rPr lang="ro-RO" altLang="en-US" sz="2800" dirty="0">
                <a:latin typeface="Tahoma" panose="020B0604030504040204" pitchFamily="34" charset="0"/>
              </a:rPr>
              <a:t> test</a:t>
            </a:r>
            <a:r>
              <a:rPr lang="en-US" altLang="en-US" sz="2800" dirty="0">
                <a:latin typeface="Tahoma" panose="020B0604030504040204" pitchFamily="34" charset="0"/>
              </a:rPr>
              <a:t>s:</a:t>
            </a:r>
            <a:endParaRPr lang="ro-RO" altLang="en-US" sz="28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Tahoma" panose="020B0604030504040204" pitchFamily="34" charset="0"/>
              </a:rPr>
              <a:t>Written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o-RO" altLang="en-US" sz="2800" b="1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o-RO" altLang="en-US" sz="2800" b="1" dirty="0">
                <a:latin typeface="Tahoma" panose="020B0604030504040204" pitchFamily="34" charset="0"/>
              </a:rPr>
              <a:t>Oral</a:t>
            </a:r>
          </a:p>
          <a:p>
            <a:pPr>
              <a:lnSpc>
                <a:spcPct val="90000"/>
              </a:lnSpc>
            </a:pPr>
            <a:endParaRPr lang="ro-RO" altLang="en-US" sz="2800" b="1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o-RO" altLang="en-US" sz="2800" b="1" dirty="0">
                <a:latin typeface="Tahoma" panose="020B0604030504040204" pitchFamily="34" charset="0"/>
              </a:rPr>
              <a:t>Practic</a:t>
            </a:r>
            <a:r>
              <a:rPr lang="en-US" altLang="en-US" sz="2800" b="1" dirty="0">
                <a:latin typeface="Tahoma" panose="020B0604030504040204" pitchFamily="34" charset="0"/>
              </a:rPr>
              <a:t>al</a:t>
            </a:r>
            <a:endParaRPr lang="ro-RO" altLang="en-US" sz="2800" b="1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800" b="1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o-RO" altLang="en-US" sz="2800" dirty="0">
                <a:latin typeface="Tahoma" panose="020B0604030504040204" pitchFamily="34" charset="0"/>
              </a:rPr>
              <a:t>	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o-RO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30882A-0C3E-5EDA-0CB5-1B228006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695" y="1905000"/>
            <a:ext cx="5955479" cy="39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7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Types of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2362200"/>
            <a:ext cx="80010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Written t</a:t>
            </a:r>
            <a:r>
              <a:rPr lang="ro-RO" altLang="en-US" sz="2800" b="1" dirty="0">
                <a:latin typeface="Tahoma" panose="020B0604030504040204" pitchFamily="34" charset="0"/>
              </a:rPr>
              <a:t>est</a:t>
            </a:r>
            <a:r>
              <a:rPr lang="en-US" altLang="en-US" sz="2800" b="1" dirty="0">
                <a:latin typeface="Tahoma" panose="020B0604030504040204" pitchFamily="34" charset="0"/>
              </a:rPr>
              <a:t>s</a:t>
            </a:r>
            <a:r>
              <a:rPr lang="en-US" altLang="en-US" sz="2800" dirty="0">
                <a:latin typeface="Tahoma" panose="020B0604030504040204" pitchFamily="34" charset="0"/>
              </a:rPr>
              <a:t>:</a:t>
            </a:r>
            <a:endParaRPr lang="ro-RO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>
              <a:latin typeface="Tahoma" panose="020B0604030504040204" pitchFamily="34" charset="0"/>
            </a:endParaRPr>
          </a:p>
          <a:p>
            <a:endParaRPr lang="ro-RO" altLang="en-US" sz="2800" dirty="0">
              <a:latin typeface="Tahoma" panose="020B0604030504040204" pitchFamily="34" charset="0"/>
            </a:endParaRPr>
          </a:p>
          <a:p>
            <a:endParaRPr lang="en-US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>
                <a:latin typeface="Tahoma" panose="020B0604030504040204" pitchFamily="34" charset="0"/>
              </a:rPr>
              <a:t>	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endParaRPr lang="ro-RO" alt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" y="3554413"/>
            <a:ext cx="533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ro-RO" altLang="en-US" sz="2800" b="0" dirty="0">
                <a:latin typeface="Tahoma" panose="020B0604030504040204" pitchFamily="34" charset="0"/>
              </a:rPr>
              <a:t>	</a:t>
            </a:r>
            <a:r>
              <a:rPr lang="ro-RO" altLang="en-US" sz="2800" b="0" dirty="0" err="1">
                <a:latin typeface="Tahoma" panose="020B0604030504040204" pitchFamily="34" charset="0"/>
              </a:rPr>
              <a:t>Eval</a:t>
            </a:r>
            <a:r>
              <a:rPr lang="en-US" altLang="en-US" sz="2800" b="0" dirty="0" err="1">
                <a:latin typeface="Tahoma" panose="020B0604030504040204" pitchFamily="34" charset="0"/>
              </a:rPr>
              <a:t>uate</a:t>
            </a:r>
            <a:r>
              <a:rPr lang="en-US" altLang="en-US" sz="2800" b="0" dirty="0">
                <a:latin typeface="Tahoma" panose="020B0604030504040204" pitchFamily="34" charset="0"/>
              </a:rPr>
              <a:t> Knowledge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(</a:t>
            </a:r>
            <a:r>
              <a:rPr lang="ro-RO" altLang="en-US" sz="2800" dirty="0">
                <a:latin typeface="Tahoma" panose="020B0604030504040204" pitchFamily="34" charset="0"/>
              </a:rPr>
              <a:t>K</a:t>
            </a:r>
            <a:r>
              <a:rPr lang="en-US" altLang="en-US" sz="2800" b="0" dirty="0">
                <a:latin typeface="Tahoma" panose="020B0604030504040204" pitchFamily="34" charset="0"/>
              </a:rPr>
              <a:t>)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ş</a:t>
            </a:r>
            <a:r>
              <a:rPr lang="ro-RO" altLang="en-US" sz="2800" b="0" dirty="0">
                <a:latin typeface="Tahoma" panose="020B0604030504040204" pitchFamily="34" charset="0"/>
              </a:rPr>
              <a:t>i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800" b="0" dirty="0">
                <a:latin typeface="Tahoma" panose="020B0604030504040204" pitchFamily="34" charset="0"/>
              </a:rPr>
              <a:t>	somehow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Understanding</a:t>
            </a:r>
            <a:r>
              <a:rPr lang="ro-RO" altLang="en-US" sz="2800" b="0" dirty="0">
                <a:latin typeface="Tahoma" panose="020B0604030504040204" pitchFamily="34" charset="0"/>
              </a:rPr>
              <a:t> (</a:t>
            </a:r>
            <a:r>
              <a:rPr lang="ro-RO" altLang="en-US" sz="2800" dirty="0">
                <a:latin typeface="Tahoma" panose="020B0604030504040204" pitchFamily="34" charset="0"/>
              </a:rPr>
              <a:t>U</a:t>
            </a:r>
            <a:r>
              <a:rPr lang="en-US" altLang="en-US" sz="2800" b="0" dirty="0">
                <a:latin typeface="Tahoma" panose="020B0604030504040204" pitchFamily="34" charset="0"/>
              </a:rPr>
              <a:t>)</a:t>
            </a:r>
            <a:endParaRPr lang="en-GB" altLang="en-US" sz="2800" b="0" dirty="0">
              <a:latin typeface="Tahoma" panose="020B0604030504040204" pitchFamily="34" charset="0"/>
            </a:endParaRPr>
          </a:p>
        </p:txBody>
      </p:sp>
      <p:pic>
        <p:nvPicPr>
          <p:cNvPr id="14" name="Picture 6" descr="Imagini pentru t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438399"/>
            <a:ext cx="3772593" cy="40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6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Types of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2362200"/>
            <a:ext cx="80010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Oral t</a:t>
            </a:r>
            <a:r>
              <a:rPr lang="ro-RO" altLang="en-US" sz="2800" b="1" dirty="0">
                <a:latin typeface="Tahoma" panose="020B0604030504040204" pitchFamily="34" charset="0"/>
              </a:rPr>
              <a:t>est</a:t>
            </a:r>
            <a:r>
              <a:rPr lang="en-US" altLang="en-US" sz="2800" b="1" dirty="0">
                <a:latin typeface="Tahoma" panose="020B0604030504040204" pitchFamily="34" charset="0"/>
              </a:rPr>
              <a:t>s</a:t>
            </a:r>
            <a:r>
              <a:rPr lang="en-US" altLang="en-US" sz="2800" dirty="0">
                <a:latin typeface="Tahoma" panose="020B0604030504040204" pitchFamily="34" charset="0"/>
              </a:rPr>
              <a:t>:</a:t>
            </a:r>
            <a:endParaRPr lang="ro-RO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>
              <a:latin typeface="Tahoma" panose="020B0604030504040204" pitchFamily="34" charset="0"/>
            </a:endParaRPr>
          </a:p>
          <a:p>
            <a:endParaRPr lang="ro-RO" altLang="en-US" sz="2800" dirty="0">
              <a:latin typeface="Tahoma" panose="020B0604030504040204" pitchFamily="34" charset="0"/>
            </a:endParaRPr>
          </a:p>
          <a:p>
            <a:endParaRPr lang="en-US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>
                <a:latin typeface="Tahoma" panose="020B0604030504040204" pitchFamily="34" charset="0"/>
              </a:rPr>
              <a:t>	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endParaRPr lang="ro-RO" altLang="en-US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8600" y="3554413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ro-RO" altLang="en-US" sz="2800" b="0" dirty="0">
                <a:latin typeface="Tahoma" panose="020B0604030504040204" pitchFamily="34" charset="0"/>
              </a:rPr>
              <a:t>	</a:t>
            </a:r>
            <a:r>
              <a:rPr lang="ro-RO" altLang="en-US" sz="2800" b="0" dirty="0" err="1">
                <a:latin typeface="Tahoma" panose="020B0604030504040204" pitchFamily="34" charset="0"/>
              </a:rPr>
              <a:t>Eval</a:t>
            </a:r>
            <a:r>
              <a:rPr lang="en-US" altLang="en-US" sz="2800" b="0" dirty="0">
                <a:latin typeface="Tahoma" panose="020B0604030504040204" pitchFamily="34" charset="0"/>
              </a:rPr>
              <a:t>u</a:t>
            </a:r>
            <a:r>
              <a:rPr lang="ro-RO" altLang="en-US" sz="2800" b="0" dirty="0">
                <a:latin typeface="Tahoma" panose="020B0604030504040204" pitchFamily="34" charset="0"/>
              </a:rPr>
              <a:t>a</a:t>
            </a:r>
            <a:r>
              <a:rPr lang="en-US" altLang="en-US" sz="2800" b="0" dirty="0" err="1">
                <a:latin typeface="Tahoma" panose="020B0604030504040204" pitchFamily="34" charset="0"/>
              </a:rPr>
              <a:t>te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dirty="0">
                <a:latin typeface="Tahoma" panose="020B0604030504040204" pitchFamily="34" charset="0"/>
              </a:rPr>
              <a:t>U</a:t>
            </a:r>
            <a:r>
              <a:rPr lang="en-US" altLang="en-US" sz="280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more in depth, based on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dirty="0">
                <a:latin typeface="Tahoma" panose="020B0604030504040204" pitchFamily="34" charset="0"/>
              </a:rPr>
              <a:t>K</a:t>
            </a:r>
            <a:endParaRPr lang="en-GB" altLang="en-US" sz="2800" b="0" dirty="0">
              <a:latin typeface="Tahoma" panose="020B0604030504040204" pitchFamily="34" charset="0"/>
            </a:endParaRPr>
          </a:p>
        </p:txBody>
      </p:sp>
      <p:pic>
        <p:nvPicPr>
          <p:cNvPr id="16" name="Picture 7" descr="Imagini pentru examen 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7" y="2590799"/>
            <a:ext cx="2801961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3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chemeClr val="bg1"/>
                </a:solidFill>
              </a:rPr>
              <a:t>poursuivront 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Types of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2362200"/>
            <a:ext cx="80010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Practical t</a:t>
            </a:r>
            <a:r>
              <a:rPr lang="ro-RO" altLang="en-US" sz="2800" b="1" dirty="0">
                <a:latin typeface="Tahoma" panose="020B0604030504040204" pitchFamily="34" charset="0"/>
              </a:rPr>
              <a:t>est</a:t>
            </a:r>
            <a:r>
              <a:rPr lang="en-US" altLang="en-US" sz="2800" b="1" dirty="0">
                <a:latin typeface="Tahoma" panose="020B0604030504040204" pitchFamily="34" charset="0"/>
              </a:rPr>
              <a:t>s</a:t>
            </a:r>
            <a:r>
              <a:rPr lang="en-US" altLang="en-US" sz="2800" dirty="0">
                <a:latin typeface="Tahoma" panose="020B0604030504040204" pitchFamily="34" charset="0"/>
              </a:rPr>
              <a:t>:</a:t>
            </a:r>
            <a:endParaRPr lang="ro-RO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>
              <a:latin typeface="Tahoma" panose="020B0604030504040204" pitchFamily="34" charset="0"/>
            </a:endParaRPr>
          </a:p>
          <a:p>
            <a:endParaRPr lang="ro-RO" altLang="en-US" sz="2800" dirty="0">
              <a:latin typeface="Tahoma" panose="020B0604030504040204" pitchFamily="34" charset="0"/>
            </a:endParaRPr>
          </a:p>
          <a:p>
            <a:endParaRPr lang="en-US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>
                <a:latin typeface="Tahoma" panose="020B0604030504040204" pitchFamily="34" charset="0"/>
              </a:rPr>
              <a:t>	</a:t>
            </a:r>
            <a:endParaRPr lang="ro-RO" altLang="en-US" sz="2800" i="1" dirty="0">
              <a:latin typeface="Tahoma" panose="020B0604030504040204" pitchFamily="34" charset="0"/>
            </a:endParaRPr>
          </a:p>
          <a:p>
            <a:endParaRPr lang="ro-RO" alt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" y="3124200"/>
            <a:ext cx="5806440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ro-RO" altLang="en-US" sz="2800" b="0" dirty="0">
                <a:latin typeface="Tahoma" panose="020B0604030504040204" pitchFamily="34" charset="0"/>
              </a:rPr>
              <a:t>	</a:t>
            </a:r>
            <a:r>
              <a:rPr lang="ro-RO" altLang="en-US" sz="2800" b="0" dirty="0" err="1">
                <a:latin typeface="Tahoma" panose="020B0604030504040204" pitchFamily="34" charset="0"/>
              </a:rPr>
              <a:t>Eval</a:t>
            </a:r>
            <a:r>
              <a:rPr lang="en-US" altLang="en-US" sz="2800" b="0" dirty="0" err="1">
                <a:latin typeface="Tahoma" panose="020B0604030504040204" pitchFamily="34" charset="0"/>
              </a:rPr>
              <a:t>uate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Skills</a:t>
            </a:r>
            <a:r>
              <a:rPr lang="ro-RO" altLang="en-US" sz="2800" b="0" dirty="0">
                <a:latin typeface="Tahoma" panose="020B0604030504040204" pitchFamily="34" charset="0"/>
              </a:rPr>
              <a:t> (</a:t>
            </a:r>
            <a:r>
              <a:rPr lang="ro-RO" altLang="en-US" sz="2800" dirty="0">
                <a:latin typeface="Tahoma" panose="020B0604030504040204" pitchFamily="34" charset="0"/>
              </a:rPr>
              <a:t>S</a:t>
            </a:r>
            <a:r>
              <a:rPr lang="en-US" altLang="en-US" sz="2800" b="0" dirty="0">
                <a:latin typeface="Tahoma" panose="020B0604030504040204" pitchFamily="34" charset="0"/>
              </a:rPr>
              <a:t>)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related to job description,</a:t>
            </a:r>
            <a:r>
              <a:rPr lang="ro-RO" altLang="en-US" sz="2800" b="0" dirty="0">
                <a:latin typeface="Tahoma" panose="020B0604030504040204" pitchFamily="34" charset="0"/>
              </a:rPr>
              <a:t> ba</a:t>
            </a:r>
            <a:r>
              <a:rPr lang="en-US" altLang="en-US" sz="2800" b="0" dirty="0" err="1">
                <a:latin typeface="Tahoma" panose="020B0604030504040204" pitchFamily="34" charset="0"/>
              </a:rPr>
              <a:t>sed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on </a:t>
            </a:r>
            <a:r>
              <a:rPr lang="ro-RO" altLang="en-US" sz="2800" dirty="0">
                <a:latin typeface="Tahoma" panose="020B0604030504040204" pitchFamily="34" charset="0"/>
              </a:rPr>
              <a:t>K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and </a:t>
            </a:r>
            <a:r>
              <a:rPr lang="ro-RO" altLang="en-US" sz="2800" dirty="0">
                <a:latin typeface="Tahoma" panose="020B0604030504040204" pitchFamily="34" charset="0"/>
              </a:rPr>
              <a:t>U</a:t>
            </a:r>
            <a:endParaRPr lang="en-GB" altLang="en-US" sz="2800" b="0" dirty="0">
              <a:latin typeface="Tahoma" panose="020B0604030504040204" pitchFamily="34" charset="0"/>
            </a:endParaRPr>
          </a:p>
        </p:txBody>
      </p:sp>
      <p:pic>
        <p:nvPicPr>
          <p:cNvPr id="14" name="Picture 8" descr="Imagine similar&amp;abreve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8" y="2595571"/>
            <a:ext cx="4614949" cy="32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21941"/>
      </p:ext>
    </p:extLst>
  </p:cSld>
  <p:clrMapOvr>
    <a:masterClrMapping/>
  </p:clrMapOvr>
</p:sld>
</file>

<file path=ppt/theme/theme1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Yinka R. Adebayo</DisplayName>
        <AccountId>30</AccountId>
        <AccountType/>
      </UserInfo>
      <UserInfo>
        <DisplayName>Mustafa Adiguzel</DisplayName>
        <AccountId>14</AccountId>
        <AccountType/>
      </UserInfo>
      <UserInfo>
        <DisplayName>Luciane Veeck</DisplayName>
        <AccountId>1660</AccountId>
        <AccountType/>
      </UserInfo>
      <UserInfo>
        <DisplayName>Hong Fan</DisplayName>
        <AccountId>21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5" ma:contentTypeDescription="Create a new document." ma:contentTypeScope="" ma:versionID="04f64893ca9abae055d02a7fde2298e3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f03952db9b8fa2660b299608b271947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1E1A1-E9DA-4F50-B952-7DFA4577D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39278-ACC7-4434-89C7-79485BD82DE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2c63548e-e22e-43cb-a415-9193d4d80a38"/>
    <ds:schemaRef ds:uri="http://schemas.microsoft.com/office/2006/metadata/properties"/>
    <ds:schemaRef ds:uri="http://www.w3.org/XML/1998/namespace"/>
    <ds:schemaRef ds:uri="9d2c9005-3129-4719-81ca-2fc8d806cf37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0CCD9A-284B-44BC-B7DA-2894A5A80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1717</Words>
  <Application>Microsoft Office PowerPoint</Application>
  <PresentationFormat>Widescreen</PresentationFormat>
  <Paragraphs>298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Tahoma</vt:lpstr>
      <vt:lpstr>Wingdings</vt:lpstr>
      <vt:lpstr>ETR Presentation_ PRA 2018 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Bugeac</dc:creator>
  <cp:lastModifiedBy>Paul Bugeac</cp:lastModifiedBy>
  <cp:revision>71</cp:revision>
  <dcterms:created xsi:type="dcterms:W3CDTF">2022-02-28T12:42:32Z</dcterms:created>
  <dcterms:modified xsi:type="dcterms:W3CDTF">2022-12-16T05:01:32Z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