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348" r:id="rId6"/>
    <p:sldId id="357" r:id="rId7"/>
    <p:sldId id="364" r:id="rId8"/>
    <p:sldId id="360" r:id="rId9"/>
    <p:sldId id="358" r:id="rId10"/>
    <p:sldId id="359" r:id="rId11"/>
    <p:sldId id="361" r:id="rId12"/>
    <p:sldId id="351" r:id="rId13"/>
    <p:sldId id="352" r:id="rId14"/>
    <p:sldId id="353" r:id="rId15"/>
    <p:sldId id="354" r:id="rId16"/>
    <p:sldId id="355" r:id="rId17"/>
    <p:sldId id="356" r:id="rId18"/>
    <p:sldId id="362" r:id="rId19"/>
    <p:sldId id="363" r:id="rId20"/>
    <p:sldId id="349" r:id="rId2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D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22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geac" userId="2985d28a-a5e1-43fc-9feb-ea351fce1cf7" providerId="ADAL" clId="{55584292-A776-4710-A34C-79A80C0A3942}"/>
    <pc:docChg chg="modSld">
      <pc:chgData name="Paul Bugeac" userId="2985d28a-a5e1-43fc-9feb-ea351fce1cf7" providerId="ADAL" clId="{55584292-A776-4710-A34C-79A80C0A3942}" dt="2022-07-17T09:00:27.538" v="8" actId="20577"/>
      <pc:docMkLst>
        <pc:docMk/>
      </pc:docMkLst>
      <pc:sldChg chg="modSp mod">
        <pc:chgData name="Paul Bugeac" userId="2985d28a-a5e1-43fc-9feb-ea351fce1cf7" providerId="ADAL" clId="{55584292-A776-4710-A34C-79A80C0A3942}" dt="2022-07-17T09:00:27.538" v="8" actId="20577"/>
        <pc:sldMkLst>
          <pc:docMk/>
          <pc:sldMk cId="3858717191" sldId="342"/>
        </pc:sldMkLst>
        <pc:spChg chg="mod">
          <ac:chgData name="Paul Bugeac" userId="2985d28a-a5e1-43fc-9feb-ea351fce1cf7" providerId="ADAL" clId="{55584292-A776-4710-A34C-79A80C0A3942}" dt="2022-07-17T09:00:27.538" v="8" actId="20577"/>
          <ac:spMkLst>
            <pc:docMk/>
            <pc:sldMk cId="3858717191" sldId="342"/>
            <ac:spMk id="2" creationId="{0407B7CC-0E91-4311-992F-269347C9D8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22A-0A20-4617-BD76-BFE143E9B416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0EE-39A6-41AE-B61B-73646EDF4B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69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FF08-1D2F-4963-8C4E-95DA32C4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88F6A-B572-4840-9E3E-9EB9AF765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3D8F-177C-4107-9BF2-776456E1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D6807-1DF1-4A93-996A-EE5907F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2C57-FD32-4347-9BA1-0E475B06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71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6FC7-078C-4B27-9A99-962EF9F8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9BBCD-DAF7-4AD2-82DA-C0BD5DB30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86473-7773-41B8-AAD1-285A8A2B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4804-EA5A-4296-9553-A687D34E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0EF6-384F-4199-80B2-81483666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58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B0DB9-233B-47DE-95DD-5C30A7B24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85F9F-48F3-42C0-89F9-3F57BEAB6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71A4-CCB7-488B-BF44-2E4FED84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2A55-4255-4B84-9D9B-32A1EE55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7E84-094A-4C09-B291-F63F4B35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337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1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3619-F514-4189-8212-0E022C25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AAC8-E2DA-4AC5-B77C-2BB777C8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D7D9E-21B6-4685-A3CF-8F45336B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B567-F667-4BB1-A562-5805E4C9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0E13-5219-44D7-9B0B-7001A692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3725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123C-4BE3-4544-81C7-67A2BE20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29E43-8204-4B62-8F1D-3C43F29E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C910-08C9-4BA4-85DE-966255A5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BA28-2FFD-4C08-AEC8-0DA5420B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DE5F-1D9A-4AF8-BB71-5C9AACE3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484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037C-87D8-45A4-B1F6-F0989EAC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448D-AD4E-4E9B-AF64-D4CCCDFE3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1180C-0D78-4642-B595-72EA9B31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838A7-B16C-4379-B528-E71751E7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70C65-0947-4F58-90AD-3F98E250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D3E8-C61B-434A-B78E-F4CFF26C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37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8CAB-D3CD-4890-8757-D92EB245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1331-7594-40D4-BBE6-CAF89CF7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A7CFE-FBE3-444B-B680-84AD214C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5DCB8-5D13-44F1-98CB-35387F8BA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E066-FAFB-47D4-8F60-A6651A394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04AE8-37B5-452C-A85F-584908A7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3F8B9-9A97-4424-84F1-176B11A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E9556-D058-435B-84A8-DEB08D40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253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5310-DB40-46C2-89EC-85A4B0C9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452E0-AE91-4C7D-AB44-35544B9E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1D4F1-CB56-47B7-89E6-B61F0E8C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02229-A679-4DA7-BD07-D6AC50A3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25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A129-6230-4F2B-838A-FFF0819D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979A0-069A-4F4F-91FE-F8707AF5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E67-A41A-4098-9775-31E81EB4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707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3F9C-11FD-4E22-AA38-3896D959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1518-D9C1-4B78-9ED5-8C282F7F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07623-2D4C-4696-8C7D-53F99ED7E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CD74C-ADE4-41FE-80F6-C394EA05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8BE0C-9E7C-4C2C-982A-E564203B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6246-EF90-4941-B623-AC186391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902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0532-3590-448F-A08E-C2E62CF5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39C45-FC77-4FAF-ACCB-C2D033718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908F2-6479-4588-99AA-5D39998EE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5B143-9E51-4C6F-8044-F8AE1DCE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351FF-4E63-43A7-A78B-6CD50E4A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8B5DE-F6A3-4116-A268-A1280542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302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9728C-DF21-40D6-A129-E304D062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5EBA-E8D0-4C00-A90D-D46F1921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50F88-3F59-4FB7-80AC-DDBDBC5EB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62A7-8E42-4B86-A0D2-2C05E44E8BA5}" type="datetimeFigureOut">
              <a:rPr lang="en-CH" smtClean="0"/>
              <a:t>07/22/2022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F2B61-F15B-4B52-BDD6-AF554751D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5433E-B0D2-4868-9601-588F28420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144F-D7F9-4E50-B45E-EE34F8AD3F2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71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7A93E-C7B3-4247-AF73-97DCDBC7C734}"/>
              </a:ext>
            </a:extLst>
          </p:cNvPr>
          <p:cNvSpPr txBox="1"/>
          <p:nvPr/>
        </p:nvSpPr>
        <p:spPr>
          <a:xfrm>
            <a:off x="1671979" y="2843242"/>
            <a:ext cx="9565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TRAINING OBJECTIVES </a:t>
            </a:r>
            <a:endParaRPr lang="ro-RO" sz="4400" b="1" dirty="0" smtClean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OF THE OJT</a:t>
            </a:r>
            <a:endParaRPr lang="en-US" sz="44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332914" y="5946375"/>
            <a:ext cx="5334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 Hozoc, MET expert</a:t>
            </a:r>
            <a:endParaRPr lang="ro-RO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514600" y="685800"/>
            <a:ext cx="3801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 smtClean="0">
                <a:solidFill>
                  <a:schemeClr val="accent1"/>
                </a:solidFill>
              </a:rPr>
              <a:t>MEASURABLE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05400" y="1981201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0033CC"/>
                </a:solidFill>
              </a:rPr>
              <a:t>Has to be identified the way they can be achieved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81400" y="3962401"/>
            <a:ext cx="352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FF0000"/>
                </a:solidFill>
              </a:rPr>
              <a:t>Measures / refferences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172201" y="5105401"/>
            <a:ext cx="356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008000"/>
                </a:solidFill>
              </a:rPr>
              <a:t>Following the progress</a:t>
            </a:r>
          </a:p>
        </p:txBody>
      </p:sp>
    </p:spTree>
    <p:extLst>
      <p:ext uri="{BB962C8B-B14F-4D97-AF65-F5344CB8AC3E}">
        <p14:creationId xmlns:p14="http://schemas.microsoft.com/office/powerpoint/2010/main" val="26912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3647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 smtClean="0">
                <a:solidFill>
                  <a:schemeClr val="accent1"/>
                </a:solidFill>
              </a:rPr>
              <a:t>ACCEPTABLE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71801" y="3810001"/>
            <a:ext cx="641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008000"/>
                </a:solidFill>
              </a:rPr>
              <a:t>Can be achieved by the participants based on previous knowledge and abilities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486400" y="2438401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CC00CC"/>
                </a:solidFill>
              </a:rPr>
              <a:t>Not very ambitious as time and content</a:t>
            </a:r>
          </a:p>
        </p:txBody>
      </p:sp>
    </p:spTree>
    <p:extLst>
      <p:ext uri="{BB962C8B-B14F-4D97-AF65-F5344CB8AC3E}">
        <p14:creationId xmlns:p14="http://schemas.microsoft.com/office/powerpoint/2010/main" val="7402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2888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 smtClean="0">
                <a:solidFill>
                  <a:schemeClr val="accent1"/>
                </a:solidFill>
              </a:rPr>
              <a:t>REALISTIC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336925" y="2401888"/>
            <a:ext cx="584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FF0000"/>
                </a:solidFill>
              </a:rPr>
              <a:t>Connected to the operational activities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937125" y="4002088"/>
            <a:ext cx="466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0000FF"/>
                </a:solidFill>
              </a:rPr>
              <a:t>Connected with training needs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743200" y="5181601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FF9900"/>
                </a:solidFill>
              </a:rPr>
              <a:t>Can be achieved by the instructor in the real environment</a:t>
            </a:r>
          </a:p>
        </p:txBody>
      </p:sp>
    </p:spTree>
    <p:extLst>
      <p:ext uri="{BB962C8B-B14F-4D97-AF65-F5344CB8AC3E}">
        <p14:creationId xmlns:p14="http://schemas.microsoft.com/office/powerpoint/2010/main" val="42298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19800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 smtClean="0">
                <a:solidFill>
                  <a:schemeClr val="accent1"/>
                </a:solidFill>
              </a:rPr>
              <a:t>TIMING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62400" y="2438401"/>
            <a:ext cx="561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996633"/>
                </a:solidFill>
              </a:rPr>
              <a:t>Can be achieved in the available time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343401" y="5334001"/>
            <a:ext cx="407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008000"/>
                </a:solidFill>
              </a:rPr>
              <a:t>Can be splitted in sections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124200" y="3581401"/>
            <a:ext cx="642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FF0066"/>
                </a:solidFill>
              </a:rPr>
              <a:t>Dead-line for achieving has to be specified</a:t>
            </a:r>
          </a:p>
        </p:txBody>
      </p:sp>
    </p:spTree>
    <p:extLst>
      <p:ext uri="{BB962C8B-B14F-4D97-AF65-F5344CB8AC3E}">
        <p14:creationId xmlns:p14="http://schemas.microsoft.com/office/powerpoint/2010/main" val="20179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1" y="2098959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Training objectives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(be) SMART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Connecting…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8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200924" y="2352971"/>
            <a:ext cx="9796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Effective job descriptions outline the roles and responsibilities for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position, one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starting points in training is to communicate duties to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0" y="1616821"/>
            <a:ext cx="10140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dirty="0"/>
              <a:t>	</a:t>
            </a:r>
            <a:r>
              <a:rPr lang="en-GB" sz="2400" dirty="0" smtClean="0"/>
              <a:t>Training </a:t>
            </a:r>
            <a:r>
              <a:rPr lang="en-GB" sz="2400" dirty="0"/>
              <a:t>objectives </a:t>
            </a:r>
            <a:r>
              <a:rPr lang="en-US" sz="2400" b="1" dirty="0" smtClean="0"/>
              <a:t>must</a:t>
            </a:r>
            <a:r>
              <a:rPr lang="en-US" sz="2400" dirty="0" smtClean="0"/>
              <a:t> be connected with the job description</a:t>
            </a:r>
            <a:endParaRPr lang="ro-RO" altLang="en-US" sz="2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60371" y="3415143"/>
            <a:ext cx="1013736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/>
              <a:t>	</a:t>
            </a:r>
            <a:endParaRPr lang="ro-RO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220321" y="3719031"/>
            <a:ext cx="9796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Job descriptions must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direction for effective formal training programs that emphasize teaching new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skills/competencies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improving on existing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ones.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81" y="718940"/>
            <a:ext cx="9407765" cy="55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1" y="2098959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Training objectives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(be) SMART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Connecting…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1" y="2098959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Training objectives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(be) SMART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Connecting…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8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Objectives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0" y="1799700"/>
            <a:ext cx="10140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dirty="0"/>
              <a:t>	</a:t>
            </a:r>
            <a:r>
              <a:rPr lang="en-GB" sz="2800" dirty="0" smtClean="0"/>
              <a:t>Training </a:t>
            </a:r>
            <a:r>
              <a:rPr lang="en-GB" sz="2800" dirty="0"/>
              <a:t>objectives are similar to</a:t>
            </a:r>
            <a:r>
              <a:rPr lang="en-GB" sz="2800" b="1" dirty="0"/>
              <a:t> goals </a:t>
            </a:r>
            <a:r>
              <a:rPr lang="en-GB" sz="2800" dirty="0"/>
              <a:t>or desired </a:t>
            </a:r>
            <a:r>
              <a:rPr lang="en-GB" sz="2800" b="1" dirty="0"/>
              <a:t>outcomes</a:t>
            </a:r>
            <a:r>
              <a:rPr lang="en-GB" sz="2800" dirty="0"/>
              <a:t> </a:t>
            </a:r>
            <a:r>
              <a:rPr lang="en-GB" sz="2800" dirty="0" err="1" smtClean="0"/>
              <a:t>provid</a:t>
            </a:r>
            <a:r>
              <a:rPr lang="ro-RO" sz="2800" dirty="0" err="1" smtClean="0"/>
              <a:t>ing</a:t>
            </a:r>
            <a:r>
              <a:rPr lang="en-GB" sz="2800" dirty="0" smtClean="0"/>
              <a:t> </a:t>
            </a:r>
            <a:r>
              <a:rPr lang="en-GB" sz="2800" dirty="0"/>
              <a:t>value to the </a:t>
            </a:r>
            <a:r>
              <a:rPr lang="ro-RO" sz="2800" dirty="0" err="1" smtClean="0"/>
              <a:t>people</a:t>
            </a:r>
            <a:r>
              <a:rPr lang="ro-RO" sz="2800" dirty="0" smtClean="0"/>
              <a:t> </a:t>
            </a:r>
            <a:r>
              <a:rPr lang="en-GB" sz="2800" dirty="0" smtClean="0"/>
              <a:t>participating </a:t>
            </a:r>
            <a:r>
              <a:rPr lang="en-GB" sz="2800" dirty="0"/>
              <a:t>in the </a:t>
            </a:r>
            <a:r>
              <a:rPr lang="en-GB" sz="2800" dirty="0" smtClean="0"/>
              <a:t>training event.</a:t>
            </a:r>
            <a:r>
              <a:rPr lang="en-US" altLang="en-US" sz="2800" dirty="0" smtClean="0"/>
              <a:t> </a:t>
            </a:r>
            <a:endParaRPr lang="ro-RO" altLang="en-US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60371" y="3456708"/>
            <a:ext cx="102038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/>
              <a:t>	</a:t>
            </a:r>
            <a:r>
              <a:rPr lang="en-GB" sz="2800" dirty="0" smtClean="0"/>
              <a:t>Creating </a:t>
            </a:r>
            <a:r>
              <a:rPr lang="en-GB" sz="2800" b="1" dirty="0"/>
              <a:t>meaningful</a:t>
            </a:r>
            <a:r>
              <a:rPr lang="en-GB" sz="2800" dirty="0"/>
              <a:t>, </a:t>
            </a:r>
            <a:r>
              <a:rPr lang="en-GB" sz="2800" b="1" dirty="0"/>
              <a:t>relatable</a:t>
            </a:r>
            <a:r>
              <a:rPr lang="en-GB" sz="2800" dirty="0"/>
              <a:t> and </a:t>
            </a:r>
            <a:r>
              <a:rPr lang="en-GB" sz="2800" b="1" dirty="0"/>
              <a:t>effective</a:t>
            </a:r>
            <a:r>
              <a:rPr lang="en-GB" sz="2800" dirty="0"/>
              <a:t> training objectives is important for the overall success of the </a:t>
            </a:r>
            <a:r>
              <a:rPr lang="en-GB" sz="2800" dirty="0" smtClean="0"/>
              <a:t>trainees.</a:t>
            </a:r>
            <a:endParaRPr lang="ro-RO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026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8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Objectives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0" y="1616821"/>
            <a:ext cx="10140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Reasons for added </a:t>
            </a:r>
            <a:r>
              <a:rPr lang="en-GB" sz="2400" dirty="0"/>
              <a:t>attention to </a:t>
            </a:r>
            <a:r>
              <a:rPr lang="en-GB" sz="2400" dirty="0" smtClean="0"/>
              <a:t>the </a:t>
            </a:r>
            <a:r>
              <a:rPr lang="en-GB" sz="2400" dirty="0"/>
              <a:t>training objectives </a:t>
            </a:r>
            <a:r>
              <a:rPr lang="en-GB" sz="2400" dirty="0" smtClean="0"/>
              <a:t>include: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err="1" smtClean="0"/>
              <a:t>Giv</a:t>
            </a:r>
            <a:r>
              <a:rPr lang="ro-RO" sz="2400" dirty="0" err="1" smtClean="0"/>
              <a:t>ing</a:t>
            </a:r>
            <a:r>
              <a:rPr lang="en-GB" sz="2400" dirty="0" smtClean="0"/>
              <a:t> </a:t>
            </a:r>
            <a:r>
              <a:rPr lang="en-GB" sz="2400" dirty="0"/>
              <a:t>purpose to the course </a:t>
            </a:r>
            <a:r>
              <a:rPr lang="en-GB" sz="2400" dirty="0" smtClean="0"/>
              <a:t>lead</a:t>
            </a:r>
            <a:r>
              <a:rPr lang="ro-RO" sz="2400" dirty="0" smtClean="0"/>
              <a:t>s</a:t>
            </a:r>
            <a:r>
              <a:rPr lang="en-GB" sz="2400" dirty="0" smtClean="0"/>
              <a:t> </a:t>
            </a:r>
            <a:r>
              <a:rPr lang="en-GB" sz="2400" dirty="0"/>
              <a:t>the training design </a:t>
            </a:r>
            <a:r>
              <a:rPr lang="en-GB" sz="2400" dirty="0" smtClean="0"/>
              <a:t>process,</a:t>
            </a:r>
            <a:endParaRPr lang="en-GB" sz="2400" dirty="0"/>
          </a:p>
          <a:p>
            <a:endParaRPr lang="en-GB" sz="1200" dirty="0" smtClean="0"/>
          </a:p>
          <a:p>
            <a:r>
              <a:rPr lang="en-GB" sz="2400" dirty="0" smtClean="0"/>
              <a:t>Allow trainees </a:t>
            </a:r>
            <a:r>
              <a:rPr lang="en-GB" sz="2400" dirty="0"/>
              <a:t>to understand what they need to do to </a:t>
            </a:r>
            <a:r>
              <a:rPr lang="en-GB" sz="2400" dirty="0" smtClean="0"/>
              <a:t>succeed,</a:t>
            </a:r>
            <a:endParaRPr lang="en-GB" sz="2400" dirty="0"/>
          </a:p>
          <a:p>
            <a:endParaRPr lang="en-GB" sz="1200" dirty="0" smtClean="0"/>
          </a:p>
          <a:p>
            <a:r>
              <a:rPr lang="en-GB" sz="2400" dirty="0" smtClean="0"/>
              <a:t>Set </a:t>
            </a:r>
            <a:r>
              <a:rPr lang="en-GB" sz="2400" dirty="0"/>
              <a:t>goals for trainees to achieve in steps toward a larger outcome, </a:t>
            </a:r>
            <a:endParaRPr lang="en-GB" sz="2400" dirty="0" smtClean="0"/>
          </a:p>
          <a:p>
            <a:endParaRPr lang="en-GB" sz="1200" dirty="0" smtClean="0"/>
          </a:p>
          <a:p>
            <a:r>
              <a:rPr lang="en-GB" sz="2400" dirty="0" smtClean="0"/>
              <a:t>Provide </a:t>
            </a:r>
            <a:r>
              <a:rPr lang="en-GB" sz="2400" dirty="0"/>
              <a:t>trainers with a clear method of measuring trainees' </a:t>
            </a:r>
            <a:r>
              <a:rPr lang="en-GB" sz="2400" dirty="0" smtClean="0"/>
              <a:t>progress through </a:t>
            </a:r>
            <a:r>
              <a:rPr lang="en-GB" sz="2400" dirty="0"/>
              <a:t>the program</a:t>
            </a:r>
          </a:p>
          <a:p>
            <a:endParaRPr lang="en-GB" sz="1200" dirty="0" smtClean="0"/>
          </a:p>
          <a:p>
            <a:r>
              <a:rPr lang="en-GB" sz="2400" dirty="0" smtClean="0"/>
              <a:t>Support </a:t>
            </a:r>
            <a:r>
              <a:rPr lang="en-GB" sz="2400" dirty="0"/>
              <a:t>business goals through the completion of training </a:t>
            </a:r>
            <a:r>
              <a:rPr lang="en-GB" sz="2400" dirty="0" smtClean="0"/>
              <a:t>objectives</a:t>
            </a:r>
            <a:endParaRPr lang="en-GB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57601" y="4938757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o-RO" altLang="en-US" dirty="0"/>
          </a:p>
        </p:txBody>
      </p:sp>
    </p:spTree>
    <p:extLst>
      <p:ext uri="{BB962C8B-B14F-4D97-AF65-F5344CB8AC3E}">
        <p14:creationId xmlns:p14="http://schemas.microsoft.com/office/powerpoint/2010/main" val="5195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qu’en 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7601" y="2098959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Training objectives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/>
              <a:t>(be) SMART</a:t>
            </a: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3600" dirty="0" smtClean="0">
                <a:solidFill>
                  <a:schemeClr val="bg1">
                    <a:lumMod val="85000"/>
                  </a:schemeClr>
                </a:solidFill>
              </a:rPr>
              <a:t>Connecting…</a:t>
            </a: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438400" y="701675"/>
            <a:ext cx="465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>
                <a:solidFill>
                  <a:schemeClr val="accent1"/>
                </a:solidFill>
              </a:rPr>
              <a:t>SMART objectives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78088" y="1531939"/>
            <a:ext cx="52610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rgbClr val="FF0000"/>
                </a:solidFill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rgbClr val="0000FF"/>
                </a:solidFill>
              </a:rPr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chemeClr val="hlink"/>
                </a:solidFill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rgbClr val="FF9900"/>
                </a:solidFill>
              </a:rPr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o-RO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rgbClr val="CC00CC"/>
                </a:solidFill>
              </a:rPr>
              <a:t>T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765425" y="1538288"/>
            <a:ext cx="351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/>
              <a:t>pecific / significant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825750" y="2513013"/>
            <a:ext cx="198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dirty="0" err="1"/>
              <a:t>easurable</a:t>
            </a:r>
            <a:endParaRPr lang="en-US" altLang="ro-RO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760664" y="3482975"/>
            <a:ext cx="423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dirty="0" err="1"/>
              <a:t>cceptable</a:t>
            </a:r>
            <a:r>
              <a:rPr lang="en-US" altLang="ro-RO" dirty="0"/>
              <a:t> / achievable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795588" y="4473575"/>
            <a:ext cx="323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/>
              <a:t>elevant / realistic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743200" y="5440363"/>
            <a:ext cx="294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/>
              <a:t>ime acceptable</a:t>
            </a:r>
          </a:p>
        </p:txBody>
      </p:sp>
    </p:spTree>
    <p:extLst>
      <p:ext uri="{BB962C8B-B14F-4D97-AF65-F5344CB8AC3E}">
        <p14:creationId xmlns:p14="http://schemas.microsoft.com/office/powerpoint/2010/main" val="30137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/>
      <p:bldP spid="2057" grpId="0"/>
      <p:bldP spid="20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25474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 smtClean="0">
                <a:solidFill>
                  <a:schemeClr val="accent1"/>
                </a:solidFill>
              </a:rPr>
              <a:t>SPECIFIC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95600" y="4343401"/>
            <a:ext cx="198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996633"/>
                </a:solidFill>
              </a:rPr>
              <a:t>Well defined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248400" y="2590801"/>
            <a:ext cx="2889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2400" b="1">
                <a:solidFill>
                  <a:srgbClr val="008000"/>
                </a:solidFill>
              </a:rPr>
              <a:t>Clear for everyone</a:t>
            </a:r>
          </a:p>
        </p:txBody>
      </p:sp>
    </p:spTree>
    <p:extLst>
      <p:ext uri="{BB962C8B-B14F-4D97-AF65-F5344CB8AC3E}">
        <p14:creationId xmlns:p14="http://schemas.microsoft.com/office/powerpoint/2010/main" val="32503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Yinka R. Adebayo</DisplayName>
        <AccountId>30</AccountId>
        <AccountType/>
      </UserInfo>
      <UserInfo>
        <DisplayName>Mustafa Adiguzel</DisplayName>
        <AccountId>14</AccountId>
        <AccountType/>
      </UserInfo>
      <UserInfo>
        <DisplayName>Luciane Veeck</DisplayName>
        <AccountId>1660</AccountId>
        <AccountType/>
      </UserInfo>
      <UserInfo>
        <DisplayName>Hong Fan</DisplayName>
        <AccountId>21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5" ma:contentTypeDescription="Create a new document." ma:contentTypeScope="" ma:versionID="04f64893ca9abae055d02a7fde2298e3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f03952db9b8fa2660b299608b271947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1E1A1-E9DA-4F50-B952-7DFA4577D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39278-ACC7-4434-89C7-79485BD82DE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2c63548e-e22e-43cb-a415-9193d4d80a38"/>
    <ds:schemaRef ds:uri="http://schemas.microsoft.com/office/2006/metadata/properties"/>
    <ds:schemaRef ds:uri="http://www.w3.org/XML/1998/namespace"/>
    <ds:schemaRef ds:uri="9d2c9005-3129-4719-81ca-2fc8d806cf37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0CCD9A-284B-44BC-B7DA-2894A5A80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421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Office Theme</vt:lpstr>
      <vt:lpstr>ETR Presentation_ PRA 2018 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Bugeac</dc:creator>
  <cp:lastModifiedBy>Alexandru Hozoc</cp:lastModifiedBy>
  <cp:revision>50</cp:revision>
  <dcterms:created xsi:type="dcterms:W3CDTF">2022-02-28T12:42:32Z</dcterms:created>
  <dcterms:modified xsi:type="dcterms:W3CDTF">2022-07-22T08:22:30Z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