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6" r:id="rId4"/>
    <p:sldId id="257" r:id="rId5"/>
    <p:sldId id="279" r:id="rId6"/>
    <p:sldId id="28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72E4BD-08FB-119F-B993-F56431029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6C4E49D-3504-95AD-3B45-FAEBF2575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6819A4-E32B-2BA4-91BD-F4ABD9BE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EE3C07-102C-1483-DBFE-A6A81C47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F45A43-CC98-5E4D-37F8-DDBA47A3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67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192BA0-7699-10E4-3FBE-FDF2BC1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1C23C71-5F4F-BD6A-305A-C931E018A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59CE9C-2160-9CBF-2BC1-0171BC87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F1919D-ABA3-686B-D443-CAED0B15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A4C3B5-7CD3-A8E1-EF64-92E54087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84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B160C03-F3CF-4849-DC8A-A67C249E0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B8C43FF-A828-9037-2AFF-9119D2287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C65EB6-4C83-DEA3-5015-96F8179B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DFE440-CFEC-F06E-BFE4-D3E5BA38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64613F-27C8-FAA0-26C9-6425E50A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60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EEA2B1-E288-1B39-E978-C446CC74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CF922B-6024-D0AB-BACE-1DEF28166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E629D7-D5D8-40CE-746F-70861B33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5A6BFE7-87AA-D9BE-2D3D-CC9B7EB9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1EC33F-8F97-50D0-1B25-B4F13768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33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2411-12F0-1398-C8A0-7C3296CD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1F7344-5F12-84EF-D22E-9172862E9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EA1C61-0F69-D8A7-97A5-7E48D94C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3E4477-6E64-51E1-4F39-5B095000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8A08AA-3D0E-CAB2-88F8-6F279EB4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978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9F8381-E6E7-D6C7-307B-871F2B99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E25690-939D-8D5B-00EA-98A3980BE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DFE2CE-CD2B-C294-3495-614308E01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D191F9-DB19-7A69-C888-884F97EB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449C4FA-93F8-F7DA-CE3E-E6310F40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9743B4-0BE1-DE74-A0EB-CBE9EBB9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34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3C9E65-FC5A-42A8-D169-FAEFD5DF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91F7EE-4540-C8C9-70E5-0FD089D4B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68B9D7A-1FBA-2820-BB28-4E63CFA76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163E6EB-F2FC-1E7A-F982-4CCBB75BF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F5CDD67-E71A-2AF1-4449-CA614C91B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9891E67-1098-6F0F-D3A2-F8175034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E8CDD70-046C-FFB7-EF7D-1E32FC7B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70031E6-77A8-3374-91CC-C351E54F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45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F0A2CF-8516-FB34-3EB9-C9EF7E26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9ABD0AE-688D-CE9D-2EC9-F790152F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2158F53-70E7-A281-BF72-C2CEE713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DD0DE5-6D6B-4883-707E-8B329E19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08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B9AB221-BAE9-C470-FDA6-83EA2AB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7C085C3-ADB8-9F80-77F7-711AB1F0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F4FA7B-18AD-41B6-F9B9-F09421C9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81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196054-9484-CB90-0A3A-E19EDBB0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E46D14-0FBD-2217-3957-5E9B8B49D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CC757F7-A57F-D3D7-D537-D99BF4081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441782-7B3D-ACEB-959A-56645B10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892C76-E8B9-1493-42AF-18A50D85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27E112D-D3AC-9044-DE20-FB054D40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9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E3E426-F232-4A52-18F8-0F4CB424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E33AA3D-E808-4322-CCC1-3A6582004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7AC858B-CB6B-34C3-8FEC-53D22EA2F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754EB0B-CD69-04ED-50F1-061725CD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EAC237-D70D-8FD9-AF20-33DB3E3A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FB74BBF-4382-D526-CA15-3B9279E5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31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9C05AAD-BA15-338F-2095-DF857C06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A454986-BE23-C2ED-7708-C02A9CDAA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A974D3-58F0-5F0D-BDEE-8C132B2E6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AA1F-CC88-4EA7-BB1E-8DD640A90DCD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DF7E1B-C548-9279-8219-17CF519D1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534F25-FAD0-F5DD-E121-D710A1168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E86E7-6E62-48D8-8AD4-FBDEF84FFA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10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B61AEF3-D76B-42D3-8548-5ECFA85A1C2C}"/>
              </a:ext>
            </a:extLst>
          </p:cNvPr>
          <p:cNvSpPr txBox="1"/>
          <p:nvPr/>
        </p:nvSpPr>
        <p:spPr>
          <a:xfrm>
            <a:off x="3312257" y="4248728"/>
            <a:ext cx="556748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TURKISH STATE METEOROLOGICAL SERVICE</a:t>
            </a:r>
          </a:p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MAY 2024</a:t>
            </a:r>
          </a:p>
          <a:p>
            <a:pPr algn="ctr"/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ANKARA</a:t>
            </a:r>
          </a:p>
          <a:p>
            <a:pPr algn="ctr"/>
            <a:endParaRPr lang="tr-TR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tr-TR" sz="2000" b="1" dirty="0"/>
              <a:t>Özden TÜTEN</a:t>
            </a:r>
            <a:endParaRPr lang="en-GB" sz="20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3A82AB1-5DB7-4BEE-9ED4-B20CAA65C02F}"/>
              </a:ext>
            </a:extLst>
          </p:cNvPr>
          <p:cNvSpPr txBox="1"/>
          <p:nvPr/>
        </p:nvSpPr>
        <p:spPr>
          <a:xfrm>
            <a:off x="2442078" y="2177012"/>
            <a:ext cx="8143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ISSUES IN WDQMS-OSCAR/SURFACE </a:t>
            </a:r>
          </a:p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IMS RWC SOLUTIONS </a:t>
            </a:r>
            <a:endParaRPr lang="en-GB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67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A835AE-2930-5618-1CD8-E24781AB0373}"/>
              </a:ext>
            </a:extLst>
          </p:cNvPr>
          <p:cNvSpPr txBox="1"/>
          <p:nvPr/>
        </p:nvSpPr>
        <p:spPr>
          <a:xfrm>
            <a:off x="4231739" y="179651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3-1 : </a:t>
            </a:r>
            <a:r>
              <a:rPr lang="tr-TR" b="1" u="sng" dirty="0">
                <a:solidFill>
                  <a:srgbClr val="FF0000"/>
                </a:solidFill>
              </a:rPr>
              <a:t>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36140F-ABEE-488D-2908-65F357DF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7" y="1287594"/>
            <a:ext cx="11598645" cy="4282811"/>
          </a:xfrm>
          <a:prstGeom prst="rect">
            <a:avLst/>
          </a:prstGeom>
        </p:spPr>
      </p:pic>
      <p:sp>
        <p:nvSpPr>
          <p:cNvPr id="8" name="Açıklama Balonu: Sol Ok 7">
            <a:extLst>
              <a:ext uri="{FF2B5EF4-FFF2-40B4-BE49-F238E27FC236}">
                <a16:creationId xmlns:a16="http://schemas.microsoft.com/office/drawing/2014/main" id="{8AC765A4-8C1A-CAA5-564D-E2CA5FBF0DC4}"/>
              </a:ext>
            </a:extLst>
          </p:cNvPr>
          <p:cNvSpPr/>
          <p:nvPr/>
        </p:nvSpPr>
        <p:spPr>
          <a:xfrm>
            <a:off x="5770880" y="4135120"/>
            <a:ext cx="2316480" cy="903896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EXPECTED:24</a:t>
            </a:r>
          </a:p>
          <a:p>
            <a:pPr algn="ctr"/>
            <a:r>
              <a:rPr lang="tr-TR" dirty="0"/>
              <a:t>RECEIVED:8</a:t>
            </a:r>
          </a:p>
        </p:txBody>
      </p:sp>
    </p:spTree>
    <p:extLst>
      <p:ext uri="{BB962C8B-B14F-4D97-AF65-F5344CB8AC3E}">
        <p14:creationId xmlns:p14="http://schemas.microsoft.com/office/powerpoint/2010/main" val="143916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A835AE-2930-5618-1CD8-E24781AB0373}"/>
              </a:ext>
            </a:extLst>
          </p:cNvPr>
          <p:cNvSpPr txBox="1"/>
          <p:nvPr/>
        </p:nvSpPr>
        <p:spPr>
          <a:xfrm>
            <a:off x="4231739" y="179651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3-2 : </a:t>
            </a:r>
            <a:r>
              <a:rPr lang="tr-TR" b="1" u="sng" dirty="0">
                <a:solidFill>
                  <a:srgbClr val="FF0000"/>
                </a:solidFill>
              </a:rPr>
              <a:t>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36140F-ABEE-488D-2908-65F357DF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321" y="456686"/>
            <a:ext cx="9072376" cy="6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4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E99B92C-A410-77E5-1967-27E75E88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8743"/>
          <a:stretch/>
        </p:blipFill>
        <p:spPr>
          <a:xfrm>
            <a:off x="6096000" y="593119"/>
            <a:ext cx="6096000" cy="583742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9E5AC29-A36A-F7CA-FFAD-ED2688AEF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592" y="1751332"/>
            <a:ext cx="6364808" cy="27254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18EB808-E5FE-0E33-DBAD-C4F48DD6A37D}"/>
              </a:ext>
            </a:extLst>
          </p:cNvPr>
          <p:cNvSpPr txBox="1"/>
          <p:nvPr/>
        </p:nvSpPr>
        <p:spPr>
          <a:xfrm>
            <a:off x="4231739" y="179651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3-3 : </a:t>
            </a:r>
            <a:r>
              <a:rPr lang="tr-TR" b="1" u="sng" dirty="0">
                <a:solidFill>
                  <a:srgbClr val="FF0000"/>
                </a:solidFill>
              </a:rPr>
              <a:t>AVAILABILITY ISSUE</a:t>
            </a:r>
          </a:p>
        </p:txBody>
      </p:sp>
      <p:sp>
        <p:nvSpPr>
          <p:cNvPr id="3" name="Açıklama Balonu: Aşağı Ok 2">
            <a:extLst>
              <a:ext uri="{FF2B5EF4-FFF2-40B4-BE49-F238E27FC236}">
                <a16:creationId xmlns:a16="http://schemas.microsoft.com/office/drawing/2014/main" id="{BFFB19CB-27D0-3148-E5AE-0CAC93A05EE3}"/>
              </a:ext>
            </a:extLst>
          </p:cNvPr>
          <p:cNvSpPr/>
          <p:nvPr/>
        </p:nvSpPr>
        <p:spPr>
          <a:xfrm rot="2763493">
            <a:off x="9563200" y="2240280"/>
            <a:ext cx="1630606" cy="2377440"/>
          </a:xfrm>
          <a:prstGeom prst="downArrowCallout">
            <a:avLst>
              <a:gd name="adj1" fmla="val 11250"/>
              <a:gd name="adj2" fmla="val 11875"/>
              <a:gd name="adj3" fmla="val 25000"/>
              <a:gd name="adj4" fmla="val 4591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Intended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international</a:t>
            </a:r>
            <a:r>
              <a:rPr lang="tr-TR" dirty="0"/>
              <a:t> </a:t>
            </a:r>
            <a:r>
              <a:rPr lang="tr-TR" dirty="0" err="1"/>
              <a:t>exchange</a:t>
            </a:r>
            <a:r>
              <a:rPr lang="tr-TR" dirty="0"/>
              <a:t>: ???</a:t>
            </a:r>
          </a:p>
        </p:txBody>
      </p:sp>
    </p:spTree>
    <p:extLst>
      <p:ext uri="{BB962C8B-B14F-4D97-AF65-F5344CB8AC3E}">
        <p14:creationId xmlns:p14="http://schemas.microsoft.com/office/powerpoint/2010/main" val="137615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A835AE-2930-5618-1CD8-E24781AB0373}"/>
              </a:ext>
            </a:extLst>
          </p:cNvPr>
          <p:cNvSpPr txBox="1"/>
          <p:nvPr/>
        </p:nvSpPr>
        <p:spPr>
          <a:xfrm>
            <a:off x="4231739" y="179651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4-1 : </a:t>
            </a:r>
            <a:r>
              <a:rPr lang="tr-TR" b="1" u="sng" dirty="0">
                <a:solidFill>
                  <a:srgbClr val="FF0000"/>
                </a:solidFill>
              </a:rPr>
              <a:t>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36140F-ABEE-488D-2908-65F357DF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88" y="760056"/>
            <a:ext cx="11545893" cy="5469886"/>
          </a:xfrm>
          <a:prstGeom prst="rect">
            <a:avLst/>
          </a:prstGeom>
        </p:spPr>
      </p:pic>
      <p:sp>
        <p:nvSpPr>
          <p:cNvPr id="8" name="Açıklama Balonu: Sol Ok 7">
            <a:extLst>
              <a:ext uri="{FF2B5EF4-FFF2-40B4-BE49-F238E27FC236}">
                <a16:creationId xmlns:a16="http://schemas.microsoft.com/office/drawing/2014/main" id="{8AC765A4-8C1A-CAA5-564D-E2CA5FBF0DC4}"/>
              </a:ext>
            </a:extLst>
          </p:cNvPr>
          <p:cNvSpPr/>
          <p:nvPr/>
        </p:nvSpPr>
        <p:spPr>
          <a:xfrm>
            <a:off x="6532880" y="4561840"/>
            <a:ext cx="2316480" cy="903896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EXPECTED:12</a:t>
            </a:r>
          </a:p>
          <a:p>
            <a:pPr algn="ctr"/>
            <a:r>
              <a:rPr lang="tr-TR" dirty="0"/>
              <a:t>RECEIVED:0</a:t>
            </a:r>
          </a:p>
        </p:txBody>
      </p:sp>
    </p:spTree>
    <p:extLst>
      <p:ext uri="{BB962C8B-B14F-4D97-AF65-F5344CB8AC3E}">
        <p14:creationId xmlns:p14="http://schemas.microsoft.com/office/powerpoint/2010/main" val="315676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A835AE-2930-5618-1CD8-E24781AB0373}"/>
              </a:ext>
            </a:extLst>
          </p:cNvPr>
          <p:cNvSpPr txBox="1"/>
          <p:nvPr/>
        </p:nvSpPr>
        <p:spPr>
          <a:xfrm>
            <a:off x="4231739" y="179651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4-2 : </a:t>
            </a:r>
            <a:r>
              <a:rPr lang="tr-TR" b="1" u="sng" dirty="0">
                <a:solidFill>
                  <a:srgbClr val="FF0000"/>
                </a:solidFill>
              </a:rPr>
              <a:t>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36140F-ABEE-488D-2908-65F357DF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236" y="456686"/>
            <a:ext cx="8982545" cy="6129720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8D17E7CC-3762-1458-9762-05EB3F7615AB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496291" y="4450080"/>
            <a:ext cx="9329492" cy="120134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029CC12-47E8-4B46-1F16-F7FFEF509B0F}"/>
              </a:ext>
            </a:extLst>
          </p:cNvPr>
          <p:cNvSpPr txBox="1"/>
          <p:nvPr/>
        </p:nvSpPr>
        <p:spPr>
          <a:xfrm>
            <a:off x="203200" y="3535680"/>
            <a:ext cx="148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RECEIVED 2-4</a:t>
            </a:r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67CF18F3-D43D-9661-B731-A94B97A4D47E}"/>
              </a:ext>
            </a:extLst>
          </p:cNvPr>
          <p:cNvCxnSpPr>
            <a:cxnSpLocks/>
          </p:cNvCxnSpPr>
          <p:nvPr/>
        </p:nvCxnSpPr>
        <p:spPr>
          <a:xfrm>
            <a:off x="1564640" y="4013200"/>
            <a:ext cx="8636000" cy="1483360"/>
          </a:xfrm>
          <a:prstGeom prst="straightConnector1">
            <a:avLst/>
          </a:prstGeom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F800BC15-4136-44C9-A086-ADEACADD58B3}"/>
              </a:ext>
            </a:extLst>
          </p:cNvPr>
          <p:cNvSpPr txBox="1"/>
          <p:nvPr/>
        </p:nvSpPr>
        <p:spPr>
          <a:xfrm>
            <a:off x="0" y="4385548"/>
            <a:ext cx="1496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LAST TIME: 0</a:t>
            </a:r>
          </a:p>
        </p:txBody>
      </p:sp>
    </p:spTree>
    <p:extLst>
      <p:ext uri="{BB962C8B-B14F-4D97-AF65-F5344CB8AC3E}">
        <p14:creationId xmlns:p14="http://schemas.microsoft.com/office/powerpoint/2010/main" val="412447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E99B92C-A410-77E5-1967-27E75E88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r="12047"/>
          <a:stretch/>
        </p:blipFill>
        <p:spPr>
          <a:xfrm>
            <a:off x="6096000" y="593119"/>
            <a:ext cx="6096000" cy="583742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9E5AC29-A36A-F7CA-FFAD-ED2688AEF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049" y="1751332"/>
            <a:ext cx="6231893" cy="27254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18EB808-E5FE-0E33-DBAD-C4F48DD6A37D}"/>
              </a:ext>
            </a:extLst>
          </p:cNvPr>
          <p:cNvSpPr txBox="1"/>
          <p:nvPr/>
        </p:nvSpPr>
        <p:spPr>
          <a:xfrm>
            <a:off x="4231739" y="179651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4-3 : </a:t>
            </a:r>
            <a:r>
              <a:rPr lang="tr-TR" b="1" u="sng" dirty="0">
                <a:solidFill>
                  <a:srgbClr val="FF0000"/>
                </a:solidFill>
              </a:rPr>
              <a:t>AVAILABILITY ISSUE</a:t>
            </a:r>
          </a:p>
        </p:txBody>
      </p:sp>
      <p:sp>
        <p:nvSpPr>
          <p:cNvPr id="2" name="Açıklama Balonu: Aşağı Ok 1">
            <a:extLst>
              <a:ext uri="{FF2B5EF4-FFF2-40B4-BE49-F238E27FC236}">
                <a16:creationId xmlns:a16="http://schemas.microsoft.com/office/drawing/2014/main" id="{7F0F5113-1150-8BE7-9DCE-D54000ED773C}"/>
              </a:ext>
            </a:extLst>
          </p:cNvPr>
          <p:cNvSpPr/>
          <p:nvPr/>
        </p:nvSpPr>
        <p:spPr>
          <a:xfrm rot="2763493">
            <a:off x="9955005" y="2468881"/>
            <a:ext cx="1630606" cy="2377440"/>
          </a:xfrm>
          <a:prstGeom prst="downArrowCallout">
            <a:avLst>
              <a:gd name="adj1" fmla="val 11250"/>
              <a:gd name="adj2" fmla="val 11875"/>
              <a:gd name="adj3" fmla="val 25000"/>
              <a:gd name="adj4" fmla="val 45916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NO FAULT</a:t>
            </a:r>
          </a:p>
        </p:txBody>
      </p:sp>
    </p:spTree>
    <p:extLst>
      <p:ext uri="{BB962C8B-B14F-4D97-AF65-F5344CB8AC3E}">
        <p14:creationId xmlns:p14="http://schemas.microsoft.com/office/powerpoint/2010/main" val="263231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A835AE-2930-5618-1CD8-E24781AB0373}"/>
              </a:ext>
            </a:extLst>
          </p:cNvPr>
          <p:cNvSpPr txBox="1"/>
          <p:nvPr/>
        </p:nvSpPr>
        <p:spPr>
          <a:xfrm>
            <a:off x="4231739" y="179651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5-1 : </a:t>
            </a:r>
            <a:r>
              <a:rPr lang="tr-TR" b="1" u="sng" dirty="0">
                <a:solidFill>
                  <a:srgbClr val="FF0000"/>
                </a:solidFill>
              </a:rPr>
              <a:t>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36140F-ABEE-488D-2908-65F357DF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840" y="760056"/>
            <a:ext cx="11113189" cy="5469886"/>
          </a:xfrm>
          <a:prstGeom prst="rect">
            <a:avLst/>
          </a:prstGeom>
        </p:spPr>
      </p:pic>
      <p:sp>
        <p:nvSpPr>
          <p:cNvPr id="8" name="Açıklama Balonu: Sol Ok 7">
            <a:extLst>
              <a:ext uri="{FF2B5EF4-FFF2-40B4-BE49-F238E27FC236}">
                <a16:creationId xmlns:a16="http://schemas.microsoft.com/office/drawing/2014/main" id="{8AC765A4-8C1A-CAA5-564D-E2CA5FBF0DC4}"/>
              </a:ext>
            </a:extLst>
          </p:cNvPr>
          <p:cNvSpPr/>
          <p:nvPr/>
        </p:nvSpPr>
        <p:spPr>
          <a:xfrm rot="1362671">
            <a:off x="7517619" y="4579424"/>
            <a:ext cx="2316480" cy="903896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EXPECTED:14</a:t>
            </a:r>
          </a:p>
          <a:p>
            <a:pPr algn="ctr"/>
            <a:r>
              <a:rPr lang="tr-TR" dirty="0"/>
              <a:t>RECEIVED:24</a:t>
            </a:r>
          </a:p>
        </p:txBody>
      </p:sp>
    </p:spTree>
    <p:extLst>
      <p:ext uri="{BB962C8B-B14F-4D97-AF65-F5344CB8AC3E}">
        <p14:creationId xmlns:p14="http://schemas.microsoft.com/office/powerpoint/2010/main" val="368223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A835AE-2930-5618-1CD8-E24781AB0373}"/>
              </a:ext>
            </a:extLst>
          </p:cNvPr>
          <p:cNvSpPr txBox="1"/>
          <p:nvPr/>
        </p:nvSpPr>
        <p:spPr>
          <a:xfrm>
            <a:off x="4231739" y="179651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5-2 : </a:t>
            </a:r>
            <a:r>
              <a:rPr lang="tr-TR" b="1" u="sng" dirty="0">
                <a:solidFill>
                  <a:srgbClr val="FF0000"/>
                </a:solidFill>
              </a:rPr>
              <a:t>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36140F-ABEE-488D-2908-65F357DF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867" y="456686"/>
            <a:ext cx="8647283" cy="6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1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E99B92C-A410-77E5-1967-27E75E88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" b="5343"/>
          <a:stretch/>
        </p:blipFill>
        <p:spPr>
          <a:xfrm>
            <a:off x="5711140" y="610704"/>
            <a:ext cx="6096000" cy="583742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9E5AC29-A36A-F7CA-FFAD-ED2688AEF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91" y="1768917"/>
            <a:ext cx="6088577" cy="27254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18EB808-E5FE-0E33-DBAD-C4F48DD6A37D}"/>
              </a:ext>
            </a:extLst>
          </p:cNvPr>
          <p:cNvSpPr txBox="1"/>
          <p:nvPr/>
        </p:nvSpPr>
        <p:spPr>
          <a:xfrm>
            <a:off x="4231739" y="179651"/>
            <a:ext cx="36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5-3 : </a:t>
            </a:r>
            <a:r>
              <a:rPr lang="tr-TR" b="1" u="sng" dirty="0">
                <a:solidFill>
                  <a:srgbClr val="FF0000"/>
                </a:solidFill>
              </a:rPr>
              <a:t>AVAILABILITY ISSUE</a:t>
            </a:r>
          </a:p>
        </p:txBody>
      </p:sp>
      <p:sp>
        <p:nvSpPr>
          <p:cNvPr id="2" name="Açıklama Balonu: Aşağı Ok 1">
            <a:extLst>
              <a:ext uri="{FF2B5EF4-FFF2-40B4-BE49-F238E27FC236}">
                <a16:creationId xmlns:a16="http://schemas.microsoft.com/office/drawing/2014/main" id="{7F0F5113-1150-8BE7-9DCE-D54000ED773C}"/>
              </a:ext>
            </a:extLst>
          </p:cNvPr>
          <p:cNvSpPr/>
          <p:nvPr/>
        </p:nvSpPr>
        <p:spPr>
          <a:xfrm rot="2763493">
            <a:off x="9955005" y="2468881"/>
            <a:ext cx="1630606" cy="2377440"/>
          </a:xfrm>
          <a:prstGeom prst="downArrowCallout">
            <a:avLst>
              <a:gd name="adj1" fmla="val 11250"/>
              <a:gd name="adj2" fmla="val 11875"/>
              <a:gd name="adj3" fmla="val 25000"/>
              <a:gd name="adj4" fmla="val 4591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SAME DATA GENERATION</a:t>
            </a:r>
          </a:p>
        </p:txBody>
      </p:sp>
      <p:sp>
        <p:nvSpPr>
          <p:cNvPr id="3" name="Açıklama Balonu: Aşağı Ok 2">
            <a:extLst>
              <a:ext uri="{FF2B5EF4-FFF2-40B4-BE49-F238E27FC236}">
                <a16:creationId xmlns:a16="http://schemas.microsoft.com/office/drawing/2014/main" id="{7D4DC149-652F-1D94-EAB6-9B40460AE67C}"/>
              </a:ext>
            </a:extLst>
          </p:cNvPr>
          <p:cNvSpPr/>
          <p:nvPr/>
        </p:nvSpPr>
        <p:spPr>
          <a:xfrm rot="2328171">
            <a:off x="9744716" y="295457"/>
            <a:ext cx="1630606" cy="1952466"/>
          </a:xfrm>
          <a:prstGeom prst="downArrowCallout">
            <a:avLst>
              <a:gd name="adj1" fmla="val 11250"/>
              <a:gd name="adj2" fmla="val 11875"/>
              <a:gd name="adj3" fmla="val 25000"/>
              <a:gd name="adj4" fmla="val 4591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Data </a:t>
            </a:r>
            <a:r>
              <a:rPr lang="tr-TR" dirty="0" err="1"/>
              <a:t>Availabilty</a:t>
            </a:r>
            <a:r>
              <a:rPr lang="tr-TR" dirty="0"/>
              <a:t> </a:t>
            </a:r>
            <a:r>
              <a:rPr lang="tr-TR" dirty="0" err="1"/>
              <a:t>Issue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937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A835AE-2930-5618-1CD8-E24781AB0373}"/>
              </a:ext>
            </a:extLst>
          </p:cNvPr>
          <p:cNvSpPr txBox="1"/>
          <p:nvPr/>
        </p:nvSpPr>
        <p:spPr>
          <a:xfrm>
            <a:off x="4231739" y="179651"/>
            <a:ext cx="473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6-1 : </a:t>
            </a:r>
            <a:r>
              <a:rPr lang="tr-TR" b="1" u="sng" dirty="0">
                <a:solidFill>
                  <a:srgbClr val="FF0000"/>
                </a:solidFill>
              </a:rPr>
              <a:t>UPPER AIR 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36140F-ABEE-488D-2908-65F357DF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570" y="760056"/>
            <a:ext cx="11053728" cy="5469886"/>
          </a:xfrm>
          <a:prstGeom prst="rect">
            <a:avLst/>
          </a:prstGeom>
        </p:spPr>
      </p:pic>
      <p:sp>
        <p:nvSpPr>
          <p:cNvPr id="8" name="Açıklama Balonu: Sol Ok 7">
            <a:extLst>
              <a:ext uri="{FF2B5EF4-FFF2-40B4-BE49-F238E27FC236}">
                <a16:creationId xmlns:a16="http://schemas.microsoft.com/office/drawing/2014/main" id="{8AC765A4-8C1A-CAA5-564D-E2CA5FBF0DC4}"/>
              </a:ext>
            </a:extLst>
          </p:cNvPr>
          <p:cNvSpPr/>
          <p:nvPr/>
        </p:nvSpPr>
        <p:spPr>
          <a:xfrm>
            <a:off x="6704819" y="3581896"/>
            <a:ext cx="2316480" cy="903896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EXPECTED: 2</a:t>
            </a:r>
          </a:p>
          <a:p>
            <a:pPr algn="ctr"/>
            <a:r>
              <a:rPr lang="tr-TR" dirty="0"/>
              <a:t>RECEIVED: 0</a:t>
            </a:r>
          </a:p>
        </p:txBody>
      </p:sp>
    </p:spTree>
    <p:extLst>
      <p:ext uri="{BB962C8B-B14F-4D97-AF65-F5344CB8AC3E}">
        <p14:creationId xmlns:p14="http://schemas.microsoft.com/office/powerpoint/2010/main" val="373307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>
            <a:extLst>
              <a:ext uri="{FF2B5EF4-FFF2-40B4-BE49-F238E27FC236}">
                <a16:creationId xmlns:a16="http://schemas.microsoft.com/office/drawing/2014/main" id="{D348AD8B-345C-4BB9-B4A7-D0732A0DE615}"/>
              </a:ext>
            </a:extLst>
          </p:cNvPr>
          <p:cNvSpPr txBox="1">
            <a:spLocks/>
          </p:cNvSpPr>
          <p:nvPr/>
        </p:nvSpPr>
        <p:spPr bwMode="auto">
          <a:xfrm>
            <a:off x="4906805" y="196057"/>
            <a:ext cx="215487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500" b="1" dirty="0">
                <a:solidFill>
                  <a:srgbClr val="378C89"/>
                </a:solidFill>
                <a:latin typeface="+mn-lt"/>
              </a:rPr>
              <a:t>OUTLINE</a:t>
            </a:r>
          </a:p>
        </p:txBody>
      </p:sp>
      <p:sp>
        <p:nvSpPr>
          <p:cNvPr id="6" name="AutoShape 46">
            <a:extLst>
              <a:ext uri="{FF2B5EF4-FFF2-40B4-BE49-F238E27FC236}">
                <a16:creationId xmlns:a16="http://schemas.microsoft.com/office/drawing/2014/main" id="{3DD94938-292E-4C30-A161-9D86FB98954A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2425700" y="679450"/>
            <a:ext cx="4824413" cy="63611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47">
            <a:extLst>
              <a:ext uri="{FF2B5EF4-FFF2-40B4-BE49-F238E27FC236}">
                <a16:creationId xmlns:a16="http://schemas.microsoft.com/office/drawing/2014/main" id="{C6E004EB-F828-4F0B-884C-5C39F98D8150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017712" y="1255712"/>
            <a:ext cx="4032250" cy="5238751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flip="none" rotWithShape="1">
            <a:gsLst>
              <a:gs pos="0">
                <a:schemeClr val="hlink">
                  <a:alpha val="74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27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48">
            <a:extLst>
              <a:ext uri="{FF2B5EF4-FFF2-40B4-BE49-F238E27FC236}">
                <a16:creationId xmlns:a16="http://schemas.microsoft.com/office/drawing/2014/main" id="{DA46FC17-956D-41A3-9AEF-3311BB2D0D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9878" y="3820456"/>
            <a:ext cx="714656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- 6 : </a:t>
            </a:r>
            <a:r>
              <a:rPr lang="tr-TR" sz="16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UPPER-AIR LAND OBSERVATİONS </a:t>
            </a:r>
            <a:r>
              <a:rPr lang="tr-TR" sz="1600" b="1" u="sng" dirty="0">
                <a:solidFill>
                  <a:srgbClr val="FF0000"/>
                </a:solidFill>
              </a:rPr>
              <a:t>AVAILABILITY ISSUE</a:t>
            </a:r>
          </a:p>
        </p:txBody>
      </p:sp>
      <p:sp>
        <p:nvSpPr>
          <p:cNvPr id="9" name="AutoShape 49">
            <a:extLst>
              <a:ext uri="{FF2B5EF4-FFF2-40B4-BE49-F238E27FC236}">
                <a16:creationId xmlns:a16="http://schemas.microsoft.com/office/drawing/2014/main" id="{EF46A5EA-6A9B-4229-985C-E65F19EFCF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37214" y="3321178"/>
            <a:ext cx="6766478" cy="431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tr-TR" sz="24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utoShape 50">
            <a:extLst>
              <a:ext uri="{FF2B5EF4-FFF2-40B4-BE49-F238E27FC236}">
                <a16:creationId xmlns:a16="http://schemas.microsoft.com/office/drawing/2014/main" id="{1F373111-DD36-45D5-AEA4-3B854121E9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03994" y="2739231"/>
            <a:ext cx="648008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- 4 : </a:t>
            </a:r>
            <a:r>
              <a:rPr lang="tr-TR" sz="1600" b="1" u="sng" dirty="0">
                <a:solidFill>
                  <a:srgbClr val="FF0000"/>
                </a:solidFill>
              </a:rPr>
              <a:t>AVAILABILITY ISSUE </a:t>
            </a:r>
            <a:r>
              <a:rPr lang="tr-TR" sz="1600" b="1" u="sng" dirty="0">
                <a:solidFill>
                  <a:srgbClr val="00D6D6"/>
                </a:solidFill>
              </a:rPr>
              <a:t>(</a:t>
            </a:r>
            <a:r>
              <a:rPr lang="tr-TR" sz="1600" b="1" u="sng" dirty="0" err="1">
                <a:solidFill>
                  <a:srgbClr val="00D6D6"/>
                </a:solidFill>
              </a:rPr>
              <a:t>Surface</a:t>
            </a:r>
            <a:r>
              <a:rPr lang="tr-TR" sz="1600" b="1" u="sng" dirty="0">
                <a:solidFill>
                  <a:srgbClr val="00D6D6"/>
                </a:solidFill>
              </a:rPr>
              <a:t> Land </a:t>
            </a:r>
            <a:r>
              <a:rPr lang="tr-TR" sz="1600" b="1" u="sng" dirty="0" err="1">
                <a:solidFill>
                  <a:srgbClr val="00D6D6"/>
                </a:solidFill>
              </a:rPr>
              <a:t>Observation</a:t>
            </a:r>
            <a:r>
              <a:rPr lang="tr-TR" sz="1600" b="1" u="sng" dirty="0">
                <a:solidFill>
                  <a:srgbClr val="00D6D6"/>
                </a:solidFill>
              </a:rPr>
              <a:t>)</a:t>
            </a:r>
            <a:endParaRPr lang="tr-TR" sz="1600" b="1" u="sng" dirty="0">
              <a:solidFill>
                <a:srgbClr val="FF0000"/>
              </a:solidFill>
            </a:endParaRPr>
          </a:p>
        </p:txBody>
      </p:sp>
      <p:sp>
        <p:nvSpPr>
          <p:cNvPr id="11" name="AutoShape 51">
            <a:extLst>
              <a:ext uri="{FF2B5EF4-FFF2-40B4-BE49-F238E27FC236}">
                <a16:creationId xmlns:a16="http://schemas.microsoft.com/office/drawing/2014/main" id="{E15AA5D8-9A0C-4B62-BD20-8034C5C89E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65449" y="2205037"/>
            <a:ext cx="650182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- 3 : </a:t>
            </a:r>
            <a:r>
              <a:rPr lang="tr-TR" sz="1600" b="1" u="sng" dirty="0">
                <a:solidFill>
                  <a:srgbClr val="FF0000"/>
                </a:solidFill>
              </a:rPr>
              <a:t>AVAILABILITY ISSUE </a:t>
            </a:r>
            <a:r>
              <a:rPr lang="tr-TR" sz="1600" b="1" u="sng" dirty="0">
                <a:solidFill>
                  <a:srgbClr val="00D6D6"/>
                </a:solidFill>
              </a:rPr>
              <a:t>(</a:t>
            </a:r>
            <a:r>
              <a:rPr lang="tr-TR" sz="1600" b="1" u="sng" dirty="0" err="1">
                <a:solidFill>
                  <a:srgbClr val="00D6D6"/>
                </a:solidFill>
              </a:rPr>
              <a:t>Surface</a:t>
            </a:r>
            <a:r>
              <a:rPr lang="tr-TR" sz="1600" b="1" u="sng" dirty="0">
                <a:solidFill>
                  <a:srgbClr val="00D6D6"/>
                </a:solidFill>
              </a:rPr>
              <a:t> Land </a:t>
            </a:r>
            <a:r>
              <a:rPr lang="tr-TR" sz="1600" b="1" u="sng" dirty="0" err="1">
                <a:solidFill>
                  <a:srgbClr val="00D6D6"/>
                </a:solidFill>
              </a:rPr>
              <a:t>Observation</a:t>
            </a:r>
            <a:r>
              <a:rPr lang="tr-TR" sz="1600" b="1" u="sng" dirty="0">
                <a:solidFill>
                  <a:srgbClr val="00D6D6"/>
                </a:solidFill>
              </a:rPr>
              <a:t>)</a:t>
            </a:r>
            <a:endParaRPr lang="tr-TR" sz="1600" b="1" u="sng" dirty="0">
              <a:solidFill>
                <a:srgbClr val="FF0000"/>
              </a:solidFill>
            </a:endParaRPr>
          </a:p>
        </p:txBody>
      </p:sp>
      <p:sp>
        <p:nvSpPr>
          <p:cNvPr id="12" name="AutoShape 52">
            <a:extLst>
              <a:ext uri="{FF2B5EF4-FFF2-40B4-BE49-F238E27FC236}">
                <a16:creationId xmlns:a16="http://schemas.microsoft.com/office/drawing/2014/main" id="{23FD2C94-30DF-44E6-87A3-87B8809249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68061" y="1699023"/>
            <a:ext cx="659320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2 : </a:t>
            </a:r>
            <a:r>
              <a:rPr lang="tr-TR" sz="1600" b="1" u="sng" dirty="0">
                <a:solidFill>
                  <a:srgbClr val="FF0000"/>
                </a:solidFill>
              </a:rPr>
              <a:t>DATA QUALITY ISSUE </a:t>
            </a:r>
            <a:r>
              <a:rPr lang="tr-TR" sz="1600" b="1" u="sng" dirty="0">
                <a:solidFill>
                  <a:srgbClr val="00D6D6"/>
                </a:solidFill>
              </a:rPr>
              <a:t>(</a:t>
            </a:r>
            <a:r>
              <a:rPr lang="tr-TR" sz="1600" b="1" u="sng" dirty="0" err="1">
                <a:solidFill>
                  <a:srgbClr val="00D6D6"/>
                </a:solidFill>
              </a:rPr>
              <a:t>Surface</a:t>
            </a:r>
            <a:r>
              <a:rPr lang="tr-TR" sz="1600" b="1" u="sng" dirty="0">
                <a:solidFill>
                  <a:srgbClr val="00D6D6"/>
                </a:solidFill>
              </a:rPr>
              <a:t> Land </a:t>
            </a:r>
            <a:r>
              <a:rPr lang="tr-TR" sz="1600" b="1" u="sng" dirty="0" err="1">
                <a:solidFill>
                  <a:srgbClr val="00D6D6"/>
                </a:solidFill>
              </a:rPr>
              <a:t>Observation</a:t>
            </a:r>
            <a:r>
              <a:rPr lang="tr-TR" sz="1600" b="1" u="sng" dirty="0">
                <a:solidFill>
                  <a:srgbClr val="00D6D6"/>
                </a:solidFill>
              </a:rPr>
              <a:t>)</a:t>
            </a:r>
            <a:endParaRPr lang="tr-TR" sz="1600" b="1" u="sng" dirty="0">
              <a:solidFill>
                <a:srgbClr val="FF0000"/>
              </a:solidFill>
            </a:endParaRP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28043937-6962-45C1-BED3-1CA1F881849E}"/>
              </a:ext>
            </a:extLst>
          </p:cNvPr>
          <p:cNvGrpSpPr>
            <a:grpSpLocks/>
          </p:cNvGrpSpPr>
          <p:nvPr/>
        </p:nvGrpSpPr>
        <p:grpSpPr bwMode="auto">
          <a:xfrm>
            <a:off x="540703" y="1289846"/>
            <a:ext cx="508000" cy="381000"/>
            <a:chOff x="372" y="846"/>
            <a:chExt cx="240" cy="240"/>
          </a:xfrm>
        </p:grpSpPr>
        <p:sp>
          <p:nvSpPr>
            <p:cNvPr id="14" name="Oval 54">
              <a:extLst>
                <a:ext uri="{FF2B5EF4-FFF2-40B4-BE49-F238E27FC236}">
                  <a16:creationId xmlns:a16="http://schemas.microsoft.com/office/drawing/2014/main" id="{D7E1D3DF-7A9A-458B-B9DC-2F7DE0C15D2D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72" y="84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>
                <a:solidFill>
                  <a:srgbClr val="000000"/>
                </a:solidFill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4FBE2967-D5A2-4E7A-8311-80E65F0C390C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0" y="874"/>
              <a:ext cx="163" cy="181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>
                <a:solidFill>
                  <a:srgbClr val="000000"/>
                </a:solidFill>
              </a:endParaRPr>
            </a:p>
          </p:txBody>
        </p:sp>
      </p:grpSp>
      <p:sp>
        <p:nvSpPr>
          <p:cNvPr id="16" name="AutoShape 52">
            <a:extLst>
              <a:ext uri="{FF2B5EF4-FFF2-40B4-BE49-F238E27FC236}">
                <a16:creationId xmlns:a16="http://schemas.microsoft.com/office/drawing/2014/main" id="{5D989095-273C-4356-B1B0-47B8E20F9A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85214" y="1175546"/>
            <a:ext cx="693959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- 1 : </a:t>
            </a:r>
            <a:r>
              <a:rPr lang="tr-TR" sz="1600" b="1" u="sng" dirty="0">
                <a:solidFill>
                  <a:srgbClr val="FF0000"/>
                </a:solidFill>
              </a:rPr>
              <a:t>WIGOS IDENTIFIER ISSUE </a:t>
            </a:r>
            <a:r>
              <a:rPr lang="tr-TR" sz="1600" b="1" u="sng" dirty="0">
                <a:solidFill>
                  <a:srgbClr val="00D6D6"/>
                </a:solidFill>
              </a:rPr>
              <a:t>(</a:t>
            </a:r>
            <a:r>
              <a:rPr lang="tr-TR" sz="1600" b="1" u="sng" dirty="0" err="1">
                <a:solidFill>
                  <a:srgbClr val="00D6D6"/>
                </a:solidFill>
              </a:rPr>
              <a:t>Surface</a:t>
            </a:r>
            <a:r>
              <a:rPr lang="tr-TR" sz="1600" b="1" u="sng" dirty="0">
                <a:solidFill>
                  <a:srgbClr val="00D6D6"/>
                </a:solidFill>
              </a:rPr>
              <a:t> Land </a:t>
            </a:r>
            <a:r>
              <a:rPr lang="tr-TR" sz="1600" b="1" u="sng" dirty="0" err="1">
                <a:solidFill>
                  <a:srgbClr val="00D6D6"/>
                </a:solidFill>
              </a:rPr>
              <a:t>Observation</a:t>
            </a:r>
            <a:r>
              <a:rPr lang="tr-TR" sz="1600" b="1" u="sng" dirty="0">
                <a:solidFill>
                  <a:srgbClr val="00D6D6"/>
                </a:solidFill>
              </a:rPr>
              <a:t>)</a:t>
            </a: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06A5EECD-B07F-4064-BE1B-EE165BE88CAB}"/>
              </a:ext>
            </a:extLst>
          </p:cNvPr>
          <p:cNvGrpSpPr>
            <a:grpSpLocks/>
          </p:cNvGrpSpPr>
          <p:nvPr/>
        </p:nvGrpSpPr>
        <p:grpSpPr bwMode="auto">
          <a:xfrm>
            <a:off x="1734662" y="1760935"/>
            <a:ext cx="508000" cy="381000"/>
            <a:chOff x="372" y="846"/>
            <a:chExt cx="240" cy="240"/>
          </a:xfrm>
        </p:grpSpPr>
        <p:sp>
          <p:nvSpPr>
            <p:cNvPr id="18" name="Oval 54">
              <a:extLst>
                <a:ext uri="{FF2B5EF4-FFF2-40B4-BE49-F238E27FC236}">
                  <a16:creationId xmlns:a16="http://schemas.microsoft.com/office/drawing/2014/main" id="{305E7CD1-2FFD-49C4-8897-59A4DF6155A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72" y="84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>
                <a:solidFill>
                  <a:srgbClr val="000000"/>
                </a:solidFill>
              </a:endParaRPr>
            </a:p>
          </p:txBody>
        </p:sp>
        <p:sp>
          <p:nvSpPr>
            <p:cNvPr id="19" name="Oval 59">
              <a:extLst>
                <a:ext uri="{FF2B5EF4-FFF2-40B4-BE49-F238E27FC236}">
                  <a16:creationId xmlns:a16="http://schemas.microsoft.com/office/drawing/2014/main" id="{D59EC63A-5E0A-47A2-8D89-B6C1382D7EA0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0" y="874"/>
              <a:ext cx="163" cy="18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5B0E7499-79F5-4341-82B3-B25339EC8D5B}"/>
              </a:ext>
            </a:extLst>
          </p:cNvPr>
          <p:cNvGrpSpPr>
            <a:grpSpLocks/>
          </p:cNvGrpSpPr>
          <p:nvPr/>
        </p:nvGrpSpPr>
        <p:grpSpPr bwMode="auto">
          <a:xfrm>
            <a:off x="2355851" y="2281237"/>
            <a:ext cx="508000" cy="381000"/>
            <a:chOff x="372" y="846"/>
            <a:chExt cx="240" cy="240"/>
          </a:xfrm>
        </p:grpSpPr>
        <p:sp>
          <p:nvSpPr>
            <p:cNvPr id="21" name="Oval 54">
              <a:extLst>
                <a:ext uri="{FF2B5EF4-FFF2-40B4-BE49-F238E27FC236}">
                  <a16:creationId xmlns:a16="http://schemas.microsoft.com/office/drawing/2014/main" id="{A9E07184-66E0-41B5-AE48-BB40154357B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72" y="84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sz="2400">
                <a:solidFill>
                  <a:srgbClr val="000000"/>
                </a:solidFill>
              </a:endParaRPr>
            </a:p>
          </p:txBody>
        </p:sp>
        <p:sp>
          <p:nvSpPr>
            <p:cNvPr id="22" name="Oval 59">
              <a:extLst>
                <a:ext uri="{FF2B5EF4-FFF2-40B4-BE49-F238E27FC236}">
                  <a16:creationId xmlns:a16="http://schemas.microsoft.com/office/drawing/2014/main" id="{020AD715-BE5D-4EFF-9F78-3568413FB025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0" y="874"/>
              <a:ext cx="163" cy="181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A549B109-7CDC-4174-AF6C-C1E1DC020B63}"/>
              </a:ext>
            </a:extLst>
          </p:cNvPr>
          <p:cNvGrpSpPr>
            <a:grpSpLocks/>
          </p:cNvGrpSpPr>
          <p:nvPr/>
        </p:nvGrpSpPr>
        <p:grpSpPr bwMode="auto">
          <a:xfrm>
            <a:off x="2694395" y="2815431"/>
            <a:ext cx="508000" cy="381000"/>
            <a:chOff x="372" y="846"/>
            <a:chExt cx="240" cy="240"/>
          </a:xfrm>
        </p:grpSpPr>
        <p:sp>
          <p:nvSpPr>
            <p:cNvPr id="24" name="Oval 54">
              <a:extLst>
                <a:ext uri="{FF2B5EF4-FFF2-40B4-BE49-F238E27FC236}">
                  <a16:creationId xmlns:a16="http://schemas.microsoft.com/office/drawing/2014/main" id="{8A4D4A01-2A96-4160-8335-FB0237FED71C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72" y="84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sz="2400">
                <a:solidFill>
                  <a:srgbClr val="000000"/>
                </a:solidFill>
              </a:endParaRPr>
            </a:p>
          </p:txBody>
        </p:sp>
        <p:sp>
          <p:nvSpPr>
            <p:cNvPr id="25" name="Oval 59">
              <a:extLst>
                <a:ext uri="{FF2B5EF4-FFF2-40B4-BE49-F238E27FC236}">
                  <a16:creationId xmlns:a16="http://schemas.microsoft.com/office/drawing/2014/main" id="{1AAEABA7-86AB-46B1-A9F3-BF532BF589C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0" y="874"/>
              <a:ext cx="163" cy="181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1C461AC2-EBD1-414E-972A-38409CE3E6F8}"/>
              </a:ext>
            </a:extLst>
          </p:cNvPr>
          <p:cNvGrpSpPr>
            <a:grpSpLocks/>
          </p:cNvGrpSpPr>
          <p:nvPr/>
        </p:nvGrpSpPr>
        <p:grpSpPr bwMode="auto">
          <a:xfrm>
            <a:off x="2948781" y="3321635"/>
            <a:ext cx="508000" cy="381000"/>
            <a:chOff x="372" y="846"/>
            <a:chExt cx="240" cy="240"/>
          </a:xfrm>
        </p:grpSpPr>
        <p:sp>
          <p:nvSpPr>
            <p:cNvPr id="27" name="Oval 54">
              <a:extLst>
                <a:ext uri="{FF2B5EF4-FFF2-40B4-BE49-F238E27FC236}">
                  <a16:creationId xmlns:a16="http://schemas.microsoft.com/office/drawing/2014/main" id="{81FCC125-F983-4B89-9203-8B918EBADC7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72" y="84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sz="2400">
                <a:solidFill>
                  <a:srgbClr val="000000"/>
                </a:solidFill>
              </a:endParaRPr>
            </a:p>
          </p:txBody>
        </p:sp>
        <p:sp>
          <p:nvSpPr>
            <p:cNvPr id="28" name="Oval 59">
              <a:extLst>
                <a:ext uri="{FF2B5EF4-FFF2-40B4-BE49-F238E27FC236}">
                  <a16:creationId xmlns:a16="http://schemas.microsoft.com/office/drawing/2014/main" id="{A25AE379-1314-4660-B921-5CDD9DB4B326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0" y="874"/>
              <a:ext cx="163" cy="181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E71E4401-B526-4FA6-88E7-C791BE3291F6}"/>
              </a:ext>
            </a:extLst>
          </p:cNvPr>
          <p:cNvGrpSpPr>
            <a:grpSpLocks/>
          </p:cNvGrpSpPr>
          <p:nvPr/>
        </p:nvGrpSpPr>
        <p:grpSpPr bwMode="auto">
          <a:xfrm>
            <a:off x="2936239" y="3887576"/>
            <a:ext cx="437991" cy="431800"/>
            <a:chOff x="372" y="846"/>
            <a:chExt cx="240" cy="240"/>
          </a:xfrm>
        </p:grpSpPr>
        <p:sp>
          <p:nvSpPr>
            <p:cNvPr id="30" name="Oval 54">
              <a:extLst>
                <a:ext uri="{FF2B5EF4-FFF2-40B4-BE49-F238E27FC236}">
                  <a16:creationId xmlns:a16="http://schemas.microsoft.com/office/drawing/2014/main" id="{450868F5-0041-4112-9165-8FB061B503CF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72" y="84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sz="2400">
                <a:solidFill>
                  <a:srgbClr val="000000"/>
                </a:solidFill>
              </a:endParaRPr>
            </a:p>
          </p:txBody>
        </p:sp>
        <p:sp>
          <p:nvSpPr>
            <p:cNvPr id="31" name="Oval 59">
              <a:extLst>
                <a:ext uri="{FF2B5EF4-FFF2-40B4-BE49-F238E27FC236}">
                  <a16:creationId xmlns:a16="http://schemas.microsoft.com/office/drawing/2014/main" id="{8A411825-3804-4CA6-81F9-E39F510080FB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0" y="874"/>
              <a:ext cx="163" cy="181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5E47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 sz="2400">
                <a:solidFill>
                  <a:srgbClr val="000000"/>
                </a:solidFill>
              </a:endParaRPr>
            </a:p>
          </p:txBody>
        </p:sp>
      </p:grpSp>
      <p:sp>
        <p:nvSpPr>
          <p:cNvPr id="32" name="Dikdörtgen 9">
            <a:extLst>
              <a:ext uri="{FF2B5EF4-FFF2-40B4-BE49-F238E27FC236}">
                <a16:creationId xmlns:a16="http://schemas.microsoft.com/office/drawing/2014/main" id="{27AAFF8C-59CF-401C-BF34-C76FF5F3C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056" y="3366085"/>
            <a:ext cx="64458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- 5 : </a:t>
            </a:r>
            <a:r>
              <a:rPr lang="tr-TR" sz="1600" b="1" u="sng" dirty="0">
                <a:solidFill>
                  <a:srgbClr val="FF0000"/>
                </a:solidFill>
              </a:rPr>
              <a:t>AVAILABILITY ISSUE </a:t>
            </a:r>
            <a:r>
              <a:rPr lang="tr-TR" sz="1600" b="1" u="sng" dirty="0">
                <a:solidFill>
                  <a:srgbClr val="00D6D6"/>
                </a:solidFill>
              </a:rPr>
              <a:t>(</a:t>
            </a:r>
            <a:r>
              <a:rPr lang="tr-TR" sz="1600" b="1" u="sng" dirty="0" err="1">
                <a:solidFill>
                  <a:srgbClr val="00D6D6"/>
                </a:solidFill>
              </a:rPr>
              <a:t>Surface</a:t>
            </a:r>
            <a:r>
              <a:rPr lang="tr-TR" sz="1600" b="1" u="sng" dirty="0">
                <a:solidFill>
                  <a:srgbClr val="00D6D6"/>
                </a:solidFill>
              </a:rPr>
              <a:t> Land </a:t>
            </a:r>
            <a:r>
              <a:rPr lang="tr-TR" sz="1600" b="1" u="sng" dirty="0" err="1">
                <a:solidFill>
                  <a:srgbClr val="00D6D6"/>
                </a:solidFill>
              </a:rPr>
              <a:t>Observation</a:t>
            </a:r>
            <a:r>
              <a:rPr lang="tr-TR" sz="1600" b="1" u="sng" dirty="0">
                <a:solidFill>
                  <a:srgbClr val="00D6D6"/>
                </a:solidFill>
              </a:rPr>
              <a:t>)</a:t>
            </a:r>
            <a:endParaRPr lang="tr-TR" altLang="tr-TR" sz="1600" b="1" dirty="0">
              <a:solidFill>
                <a:srgbClr val="00CFCF"/>
              </a:solidFill>
              <a:latin typeface="Calibri" panose="020F0502020204030204" pitchFamily="34" charset="0"/>
            </a:endParaRP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98DF78B6-70B4-4316-885D-7F4579DB32F0}"/>
              </a:ext>
            </a:extLst>
          </p:cNvPr>
          <p:cNvGrpSpPr>
            <a:grpSpLocks/>
          </p:cNvGrpSpPr>
          <p:nvPr/>
        </p:nvGrpSpPr>
        <p:grpSpPr bwMode="auto">
          <a:xfrm>
            <a:off x="2646364" y="4469335"/>
            <a:ext cx="508000" cy="381000"/>
            <a:chOff x="372" y="846"/>
            <a:chExt cx="240" cy="240"/>
          </a:xfrm>
        </p:grpSpPr>
        <p:sp>
          <p:nvSpPr>
            <p:cNvPr id="34" name="Oval 54">
              <a:extLst>
                <a:ext uri="{FF2B5EF4-FFF2-40B4-BE49-F238E27FC236}">
                  <a16:creationId xmlns:a16="http://schemas.microsoft.com/office/drawing/2014/main" id="{B16A20AD-913F-4BAF-A0B9-2464D573BB9E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372" y="84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>
                <a:solidFill>
                  <a:srgbClr val="000000"/>
                </a:solidFill>
              </a:endParaRPr>
            </a:p>
          </p:txBody>
        </p:sp>
        <p:sp>
          <p:nvSpPr>
            <p:cNvPr id="35" name="Oval 59">
              <a:extLst>
                <a:ext uri="{FF2B5EF4-FFF2-40B4-BE49-F238E27FC236}">
                  <a16:creationId xmlns:a16="http://schemas.microsoft.com/office/drawing/2014/main" id="{3AD4133E-24C4-4470-B8CE-264385A134E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410" y="874"/>
              <a:ext cx="163" cy="181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>
                <a:solidFill>
                  <a:srgbClr val="000000"/>
                </a:solidFill>
              </a:endParaRPr>
            </a:p>
          </p:txBody>
        </p:sp>
      </p:grpSp>
      <p:sp>
        <p:nvSpPr>
          <p:cNvPr id="42" name="Slayt Numarası Yer Tutucusu 1">
            <a:extLst>
              <a:ext uri="{FF2B5EF4-FFF2-40B4-BE49-F238E27FC236}">
                <a16:creationId xmlns:a16="http://schemas.microsoft.com/office/drawing/2014/main" id="{2F194B5C-08DF-406A-89CE-EA552063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A83D7F9-B11F-44A8-8F4F-5D2D48329637}" type="slidenum">
              <a:rPr lang="tr-TR" smtClean="0"/>
              <a:t>2</a:t>
            </a:fld>
            <a:endParaRPr lang="tr-TR"/>
          </a:p>
        </p:txBody>
      </p:sp>
      <p:sp>
        <p:nvSpPr>
          <p:cNvPr id="43" name="AutoShape 48">
            <a:extLst>
              <a:ext uri="{FF2B5EF4-FFF2-40B4-BE49-F238E27FC236}">
                <a16:creationId xmlns:a16="http://schemas.microsoft.com/office/drawing/2014/main" id="{C539F128-1494-44CA-B239-85793F75E6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4797" y="4425053"/>
            <a:ext cx="714656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- 7 : </a:t>
            </a:r>
            <a:r>
              <a:rPr lang="tr-TR" sz="16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UPPER-AIR LAND OBSERVATİONS </a:t>
            </a:r>
            <a:r>
              <a:rPr lang="tr-TR" sz="1600" b="1" u="sng" dirty="0">
                <a:solidFill>
                  <a:srgbClr val="FF0000"/>
                </a:solidFill>
              </a:rPr>
              <a:t>AVAILABILITY ISSUE</a:t>
            </a:r>
          </a:p>
        </p:txBody>
      </p:sp>
    </p:spTree>
    <p:extLst>
      <p:ext uri="{BB962C8B-B14F-4D97-AF65-F5344CB8AC3E}">
        <p14:creationId xmlns:p14="http://schemas.microsoft.com/office/powerpoint/2010/main" val="833614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A835AE-2930-5618-1CD8-E24781AB0373}"/>
              </a:ext>
            </a:extLst>
          </p:cNvPr>
          <p:cNvSpPr txBox="1"/>
          <p:nvPr/>
        </p:nvSpPr>
        <p:spPr>
          <a:xfrm>
            <a:off x="4231739" y="179651"/>
            <a:ext cx="473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– 6-2 : </a:t>
            </a:r>
            <a:r>
              <a:rPr kumimoji="0" lang="tr-TR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UPPER AIR 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36140F-ABEE-488D-2908-65F357DF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867" y="542534"/>
            <a:ext cx="8647283" cy="59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2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9E5AC29-A36A-F7CA-FFAD-ED2688AEF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07" y="1809344"/>
            <a:ext cx="6088577" cy="260939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18EB808-E5FE-0E33-DBAD-C4F48DD6A37D}"/>
              </a:ext>
            </a:extLst>
          </p:cNvPr>
          <p:cNvSpPr txBox="1"/>
          <p:nvPr/>
        </p:nvSpPr>
        <p:spPr>
          <a:xfrm>
            <a:off x="4231739" y="179651"/>
            <a:ext cx="473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6-3 : </a:t>
            </a:r>
            <a:r>
              <a:rPr lang="tr-TR" b="1" u="sng" dirty="0">
                <a:solidFill>
                  <a:srgbClr val="FF0000"/>
                </a:solidFill>
              </a:rPr>
              <a:t>UPPER AIR 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34880C0-924C-4157-9061-7263EB6CD1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09"/>
          <a:stretch/>
        </p:blipFill>
        <p:spPr>
          <a:xfrm>
            <a:off x="6249885" y="1262296"/>
            <a:ext cx="5666408" cy="4610500"/>
          </a:xfrm>
          <a:prstGeom prst="rect">
            <a:avLst/>
          </a:prstGeom>
        </p:spPr>
      </p:pic>
      <p:sp>
        <p:nvSpPr>
          <p:cNvPr id="7" name="Açıklama Balonu: Yukarı Ok 6">
            <a:extLst>
              <a:ext uri="{FF2B5EF4-FFF2-40B4-BE49-F238E27FC236}">
                <a16:creationId xmlns:a16="http://schemas.microsoft.com/office/drawing/2014/main" id="{71360C47-BF49-49A4-8C62-10320B5E6E20}"/>
              </a:ext>
            </a:extLst>
          </p:cNvPr>
          <p:cNvSpPr/>
          <p:nvPr/>
        </p:nvSpPr>
        <p:spPr>
          <a:xfrm rot="2364573">
            <a:off x="5266928" y="3661233"/>
            <a:ext cx="1856509" cy="2306863"/>
          </a:xfrm>
          <a:prstGeom prst="upArrowCallout">
            <a:avLst>
              <a:gd name="adj1" fmla="val 16569"/>
              <a:gd name="adj2" fmla="val 14464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Intended for international exchange: ???</a:t>
            </a:r>
          </a:p>
        </p:txBody>
      </p:sp>
    </p:spTree>
    <p:extLst>
      <p:ext uri="{BB962C8B-B14F-4D97-AF65-F5344CB8AC3E}">
        <p14:creationId xmlns:p14="http://schemas.microsoft.com/office/powerpoint/2010/main" val="3878261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A835AE-2930-5618-1CD8-E24781AB0373}"/>
              </a:ext>
            </a:extLst>
          </p:cNvPr>
          <p:cNvSpPr txBox="1"/>
          <p:nvPr/>
        </p:nvSpPr>
        <p:spPr>
          <a:xfrm>
            <a:off x="4231739" y="179651"/>
            <a:ext cx="473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7-1 : </a:t>
            </a:r>
            <a:r>
              <a:rPr lang="tr-TR" b="1" u="sng" dirty="0">
                <a:solidFill>
                  <a:srgbClr val="FF0000"/>
                </a:solidFill>
              </a:rPr>
              <a:t>UPPER AIR 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36140F-ABEE-488D-2908-65F357DF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570" y="790137"/>
            <a:ext cx="11053728" cy="5409724"/>
          </a:xfrm>
          <a:prstGeom prst="rect">
            <a:avLst/>
          </a:prstGeom>
        </p:spPr>
      </p:pic>
      <p:sp>
        <p:nvSpPr>
          <p:cNvPr id="8" name="Açıklama Balonu: Sol Ok 7">
            <a:extLst>
              <a:ext uri="{FF2B5EF4-FFF2-40B4-BE49-F238E27FC236}">
                <a16:creationId xmlns:a16="http://schemas.microsoft.com/office/drawing/2014/main" id="{8AC765A4-8C1A-CAA5-564D-E2CA5FBF0DC4}"/>
              </a:ext>
            </a:extLst>
          </p:cNvPr>
          <p:cNvSpPr/>
          <p:nvPr/>
        </p:nvSpPr>
        <p:spPr>
          <a:xfrm>
            <a:off x="6704819" y="3581896"/>
            <a:ext cx="2316480" cy="903896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EXPECTED: 2</a:t>
            </a:r>
          </a:p>
          <a:p>
            <a:pPr algn="ctr"/>
            <a:r>
              <a:rPr lang="tr-TR" dirty="0"/>
              <a:t>RECEIVED: 0</a:t>
            </a:r>
          </a:p>
        </p:txBody>
      </p:sp>
    </p:spTree>
    <p:extLst>
      <p:ext uri="{BB962C8B-B14F-4D97-AF65-F5344CB8AC3E}">
        <p14:creationId xmlns:p14="http://schemas.microsoft.com/office/powerpoint/2010/main" val="3371729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AA835AE-2930-5618-1CD8-E24781AB0373}"/>
              </a:ext>
            </a:extLst>
          </p:cNvPr>
          <p:cNvSpPr txBox="1"/>
          <p:nvPr/>
        </p:nvSpPr>
        <p:spPr>
          <a:xfrm>
            <a:off x="4231739" y="179651"/>
            <a:ext cx="473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– 7-2 : </a:t>
            </a:r>
            <a:r>
              <a:rPr kumimoji="0" lang="tr-TR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UPPER AIR AVAILABILITY ISSUE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B36140F-ABEE-488D-2908-65F357DF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867" y="614189"/>
            <a:ext cx="8647283" cy="58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4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9E5AC29-A36A-F7CA-FFAD-ED2688AEF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319" y="1809344"/>
            <a:ext cx="5241352" cy="260939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18EB808-E5FE-0E33-DBAD-C4F48DD6A37D}"/>
              </a:ext>
            </a:extLst>
          </p:cNvPr>
          <p:cNvSpPr txBox="1"/>
          <p:nvPr/>
        </p:nvSpPr>
        <p:spPr>
          <a:xfrm>
            <a:off x="4231739" y="179651"/>
            <a:ext cx="473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7-3 : </a:t>
            </a:r>
            <a:r>
              <a:rPr lang="tr-TR" b="1" u="sng" dirty="0">
                <a:solidFill>
                  <a:srgbClr val="FF0000"/>
                </a:solidFill>
              </a:rPr>
              <a:t>UPPER AIR AVAILABILITY ISSUE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CBEE42E-8375-4649-B6C8-CB2ECF59E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3"/>
          <a:stretch/>
        </p:blipFill>
        <p:spPr>
          <a:xfrm>
            <a:off x="6484054" y="1132865"/>
            <a:ext cx="5241351" cy="4740051"/>
          </a:xfrm>
          <a:prstGeom prst="rect">
            <a:avLst/>
          </a:prstGeom>
        </p:spPr>
      </p:pic>
      <p:sp>
        <p:nvSpPr>
          <p:cNvPr id="7" name="Açıklama Balonu: Yukarı Ok 6">
            <a:extLst>
              <a:ext uri="{FF2B5EF4-FFF2-40B4-BE49-F238E27FC236}">
                <a16:creationId xmlns:a16="http://schemas.microsoft.com/office/drawing/2014/main" id="{71360C47-BF49-49A4-8C62-10320B5E6E20}"/>
              </a:ext>
            </a:extLst>
          </p:cNvPr>
          <p:cNvSpPr/>
          <p:nvPr/>
        </p:nvSpPr>
        <p:spPr>
          <a:xfrm rot="2364573">
            <a:off x="5266928" y="3661233"/>
            <a:ext cx="1856509" cy="2306863"/>
          </a:xfrm>
          <a:prstGeom prst="upArrowCallout">
            <a:avLst>
              <a:gd name="adj1" fmla="val 16569"/>
              <a:gd name="adj2" fmla="val 14464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Intended for international exchange: 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33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ank You For Contacting Us - Animated Gif Powerpoint Presentation Thank  You Transparent PNG - 375x400 - Free Download on NicePNG">
            <a:extLst>
              <a:ext uri="{FF2B5EF4-FFF2-40B4-BE49-F238E27FC236}">
                <a16:creationId xmlns:a16="http://schemas.microsoft.com/office/drawing/2014/main" id="{A5E98B92-DE51-4F6E-BE54-A4ADAA07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B31606C7-339D-4705-A459-4A66E29656BD}"/>
              </a:ext>
            </a:extLst>
          </p:cNvPr>
          <p:cNvSpPr txBox="1"/>
          <p:nvPr/>
        </p:nvSpPr>
        <p:spPr>
          <a:xfrm>
            <a:off x="7637250" y="2114665"/>
            <a:ext cx="3363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137774"/>
                </a:solidFill>
                <a:latin typeface="Freestyle Script" panose="030804020302050B0404" pitchFamily="66" charset="0"/>
              </a:rPr>
              <a:t>F</a:t>
            </a:r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37774"/>
                </a:solidFill>
                <a:effectLst/>
                <a:uLnTx/>
                <a:uFillTx/>
                <a:latin typeface="Freestyle Script" panose="030804020302050B0404" pitchFamily="66" charset="0"/>
              </a:rPr>
              <a:t>or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137774"/>
                </a:solidFill>
                <a:effectLst/>
                <a:uLnTx/>
                <a:uFillTx/>
                <a:latin typeface="Freestyle Script" panose="030804020302050B0404" pitchFamily="66" charset="0"/>
              </a:rPr>
              <a:t> </a:t>
            </a:r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37774"/>
                </a:solidFill>
                <a:effectLst/>
                <a:uLnTx/>
                <a:uFillTx/>
                <a:latin typeface="Freestyle Script" panose="030804020302050B0404" pitchFamily="66" charset="0"/>
              </a:rPr>
              <a:t>Your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137774"/>
                </a:solidFill>
                <a:effectLst/>
                <a:uLnTx/>
                <a:uFillTx/>
                <a:latin typeface="Freestyle Script" panose="030804020302050B0404" pitchFamily="66" charset="0"/>
              </a:rPr>
              <a:t> </a:t>
            </a:r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37774"/>
                </a:solidFill>
                <a:effectLst/>
                <a:uLnTx/>
                <a:uFillTx/>
                <a:latin typeface="Freestyle Script" panose="030804020302050B0404" pitchFamily="66" charset="0"/>
              </a:rPr>
              <a:t>Attention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137774"/>
                </a:solidFill>
                <a:effectLst/>
                <a:uLnTx/>
                <a:uFillTx/>
                <a:latin typeface="Freestyle Script" panose="030804020302050B0404" pitchFamily="66" charset="0"/>
              </a:rPr>
              <a:t>.</a:t>
            </a:r>
            <a:endParaRPr lang="en-GB" sz="36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8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7C05E45-B764-F1D9-3529-4A2440B17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3" y="601735"/>
            <a:ext cx="11697714" cy="5654530"/>
          </a:xfrm>
          <a:prstGeom prst="rect">
            <a:avLst/>
          </a:prstGeom>
        </p:spPr>
      </p:pic>
      <p:sp>
        <p:nvSpPr>
          <p:cNvPr id="6" name="Açıklama Balonu: Aşağı Ok 5">
            <a:extLst>
              <a:ext uri="{FF2B5EF4-FFF2-40B4-BE49-F238E27FC236}">
                <a16:creationId xmlns:a16="http://schemas.microsoft.com/office/drawing/2014/main" id="{D29FE640-D9AD-DB3C-4B98-07FF3707DCAF}"/>
              </a:ext>
            </a:extLst>
          </p:cNvPr>
          <p:cNvSpPr/>
          <p:nvPr/>
        </p:nvSpPr>
        <p:spPr>
          <a:xfrm>
            <a:off x="5363308" y="1661746"/>
            <a:ext cx="1301261" cy="1688123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WIGOS</a:t>
            </a:r>
          </a:p>
          <a:p>
            <a:pPr algn="ctr"/>
            <a:r>
              <a:rPr lang="tr-TR" dirty="0"/>
              <a:t>IDENTIFIER ISSUE</a:t>
            </a:r>
          </a:p>
        </p:txBody>
      </p:sp>
      <p:sp>
        <p:nvSpPr>
          <p:cNvPr id="8" name="Açıklama Balonu: Sol Ok 7">
            <a:extLst>
              <a:ext uri="{FF2B5EF4-FFF2-40B4-BE49-F238E27FC236}">
                <a16:creationId xmlns:a16="http://schemas.microsoft.com/office/drawing/2014/main" id="{9A4B592B-EEE5-F3B7-B9E8-3FBB53C1B34B}"/>
              </a:ext>
            </a:extLst>
          </p:cNvPr>
          <p:cNvSpPr/>
          <p:nvPr/>
        </p:nvSpPr>
        <p:spPr>
          <a:xfrm>
            <a:off x="2453053" y="5486400"/>
            <a:ext cx="2725615" cy="606669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NO </a:t>
            </a:r>
            <a:r>
              <a:rPr lang="tr-TR" dirty="0" err="1"/>
              <a:t>match</a:t>
            </a:r>
            <a:r>
              <a:rPr lang="tr-TR" dirty="0"/>
              <a:t> in OSCAR/</a:t>
            </a:r>
            <a:r>
              <a:rPr lang="tr-TR" dirty="0" err="1"/>
              <a:t>Surface</a:t>
            </a:r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4D9E36F-5F6D-AE3D-5C71-0F561592CDBA}"/>
              </a:ext>
            </a:extLst>
          </p:cNvPr>
          <p:cNvSpPr txBox="1"/>
          <p:nvPr/>
        </p:nvSpPr>
        <p:spPr>
          <a:xfrm>
            <a:off x="4231739" y="124233"/>
            <a:ext cx="420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1-1 : </a:t>
            </a:r>
            <a:r>
              <a:rPr lang="tr-TR" b="1" u="sng" dirty="0">
                <a:solidFill>
                  <a:srgbClr val="FF0000"/>
                </a:solidFill>
              </a:rPr>
              <a:t>WIGOS IDENTIFIER ISSUE</a:t>
            </a:r>
          </a:p>
        </p:txBody>
      </p:sp>
    </p:spTree>
    <p:extLst>
      <p:ext uri="{BB962C8B-B14F-4D97-AF65-F5344CB8AC3E}">
        <p14:creationId xmlns:p14="http://schemas.microsoft.com/office/powerpoint/2010/main" val="196361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DA5468-3CBB-26A2-AED0-60E7064A6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13" y="1055164"/>
            <a:ext cx="7071973" cy="4747671"/>
          </a:xfrm>
          <a:prstGeom prst="rect">
            <a:avLst/>
          </a:prstGeom>
        </p:spPr>
      </p:pic>
      <p:sp>
        <p:nvSpPr>
          <p:cNvPr id="4" name="Ok: Sola Bükülü 3">
            <a:extLst>
              <a:ext uri="{FF2B5EF4-FFF2-40B4-BE49-F238E27FC236}">
                <a16:creationId xmlns:a16="http://schemas.microsoft.com/office/drawing/2014/main" id="{AC0FA07D-4EE7-9F3B-5931-134F85E9FFFA}"/>
              </a:ext>
            </a:extLst>
          </p:cNvPr>
          <p:cNvSpPr/>
          <p:nvPr/>
        </p:nvSpPr>
        <p:spPr>
          <a:xfrm>
            <a:off x="8053754" y="817684"/>
            <a:ext cx="685800" cy="17145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BB67B8E-E3F1-733B-4675-87D1F8E1C41E}"/>
              </a:ext>
            </a:extLst>
          </p:cNvPr>
          <p:cNvSpPr txBox="1"/>
          <p:nvPr/>
        </p:nvSpPr>
        <p:spPr>
          <a:xfrm>
            <a:off x="5867597" y="494518"/>
            <a:ext cx="206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EXPECTED:?</a:t>
            </a:r>
          </a:p>
          <a:p>
            <a:r>
              <a:rPr lang="tr-TR" dirty="0">
                <a:solidFill>
                  <a:srgbClr val="FF0000"/>
                </a:solidFill>
              </a:rPr>
              <a:t>RECEIVED 4, 5, 6 </a:t>
            </a:r>
            <a:r>
              <a:rPr lang="tr-TR" dirty="0" err="1">
                <a:solidFill>
                  <a:srgbClr val="FF0000"/>
                </a:solidFill>
              </a:rPr>
              <a:t>etc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03C28EE-41AC-2E32-C5AE-CDD4D85A8676}"/>
              </a:ext>
            </a:extLst>
          </p:cNvPr>
          <p:cNvSpPr txBox="1"/>
          <p:nvPr/>
        </p:nvSpPr>
        <p:spPr>
          <a:xfrm>
            <a:off x="4231739" y="179651"/>
            <a:ext cx="420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1-2 : </a:t>
            </a:r>
            <a:r>
              <a:rPr lang="tr-TR" b="1" u="sng" dirty="0">
                <a:solidFill>
                  <a:srgbClr val="FF0000"/>
                </a:solidFill>
              </a:rPr>
              <a:t>WIGOS IDENTIFIER ISSUE</a:t>
            </a:r>
          </a:p>
        </p:txBody>
      </p:sp>
    </p:spTree>
    <p:extLst>
      <p:ext uri="{BB962C8B-B14F-4D97-AF65-F5344CB8AC3E}">
        <p14:creationId xmlns:p14="http://schemas.microsoft.com/office/powerpoint/2010/main" val="240059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03C28EE-41AC-2E32-C5AE-CDD4D85A8676}"/>
              </a:ext>
            </a:extLst>
          </p:cNvPr>
          <p:cNvSpPr txBox="1"/>
          <p:nvPr/>
        </p:nvSpPr>
        <p:spPr>
          <a:xfrm>
            <a:off x="5267311" y="134943"/>
            <a:ext cx="165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IMS PLATFORM</a:t>
            </a:r>
            <a:endParaRPr lang="tr-TR" b="1" u="sng" dirty="0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93502B-F341-4AF4-B6DE-716DB53B9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2934"/>
            <a:ext cx="6428509" cy="5860816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3B15674C-32B8-46DC-8B36-EF377C13B75C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371273" y="1262314"/>
            <a:ext cx="3302149" cy="286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9517167D-7B60-4FDB-A131-4A59521FD57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966358" y="1631647"/>
            <a:ext cx="3707064" cy="37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2E9ADEF-9D4C-4455-8458-9E779DC9E0A4}"/>
              </a:ext>
            </a:extLst>
          </p:cNvPr>
          <p:cNvSpPr txBox="1"/>
          <p:nvPr/>
        </p:nvSpPr>
        <p:spPr>
          <a:xfrm>
            <a:off x="6673422" y="1108425"/>
            <a:ext cx="5403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Incident Management System for RWC (by default)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1CD2512-FEDD-496F-9638-42FFD91E06EF}"/>
              </a:ext>
            </a:extLst>
          </p:cNvPr>
          <p:cNvSpPr txBox="1"/>
          <p:nvPr/>
        </p:nvSpPr>
        <p:spPr>
          <a:xfrm>
            <a:off x="6673422" y="1477758"/>
            <a:ext cx="5403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r-TR"/>
            </a:defPPr>
            <a:lvl1pPr>
              <a:defRPr sz="1400"/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“Issue” (by default);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2D951174-342F-4C0F-95F0-97BA1614B626}"/>
              </a:ext>
            </a:extLst>
          </p:cNvPr>
          <p:cNvCxnSpPr>
            <a:cxnSpLocks/>
          </p:cNvCxnSpPr>
          <p:nvPr/>
        </p:nvCxnSpPr>
        <p:spPr>
          <a:xfrm flipV="1">
            <a:off x="5172513" y="2047234"/>
            <a:ext cx="1500909" cy="529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8737097-8DAD-4526-9A81-96A2C070E5C7}"/>
              </a:ext>
            </a:extLst>
          </p:cNvPr>
          <p:cNvSpPr txBox="1"/>
          <p:nvPr/>
        </p:nvSpPr>
        <p:spPr>
          <a:xfrm>
            <a:off x="6673422" y="1882854"/>
            <a:ext cx="540327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given in a specific format, below is an example of the format and its explanation.:</a:t>
            </a:r>
          </a:p>
          <a:p>
            <a:pPr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ddmmyyyy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-country-station/location-issue,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ddmmyyyy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day, month and year when ticket is created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country: country where the station is located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station/location: station name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issue: keyword of the issue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48637EF-C429-4E61-9890-3F66BE1CAC8B}"/>
              </a:ext>
            </a:extLst>
          </p:cNvPr>
          <p:cNvSpPr txBox="1"/>
          <p:nvPr/>
        </p:nvSpPr>
        <p:spPr>
          <a:xfrm>
            <a:off x="6557817" y="3580611"/>
            <a:ext cx="540327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r-TR"/>
            </a:defPPr>
            <a:lvl1pPr>
              <a:defRPr sz="1400"/>
            </a:lvl1pPr>
          </a:lstStyle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NFP:WDQMS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Component(s):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responsible RWC of the station where the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occurred can be selected from this list.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that contains detailed explanations, including possible causes of the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suggestions on how to solve it, if possible.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57094F17-CA03-4862-8DE8-2B1B5F6E92A3}"/>
              </a:ext>
            </a:extLst>
          </p:cNvPr>
          <p:cNvCxnSpPr>
            <a:cxnSpLocks/>
          </p:cNvCxnSpPr>
          <p:nvPr/>
        </p:nvCxnSpPr>
        <p:spPr>
          <a:xfrm>
            <a:off x="3371273" y="2946399"/>
            <a:ext cx="3186544" cy="73152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D2D1B048-E173-44A9-8004-271BA78C3FD9}"/>
              </a:ext>
            </a:extLst>
          </p:cNvPr>
          <p:cNvCxnSpPr>
            <a:cxnSpLocks/>
          </p:cNvCxnSpPr>
          <p:nvPr/>
        </p:nvCxnSpPr>
        <p:spPr>
          <a:xfrm>
            <a:off x="4433455" y="3677928"/>
            <a:ext cx="2124362" cy="4807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>
            <a:extLst>
              <a:ext uri="{FF2B5EF4-FFF2-40B4-BE49-F238E27FC236}">
                <a16:creationId xmlns:a16="http://schemas.microsoft.com/office/drawing/2014/main" id="{73955076-86EA-4BF5-99D9-FF1EE7CA6ECD}"/>
              </a:ext>
            </a:extLst>
          </p:cNvPr>
          <p:cNvCxnSpPr>
            <a:cxnSpLocks/>
          </p:cNvCxnSpPr>
          <p:nvPr/>
        </p:nvCxnSpPr>
        <p:spPr>
          <a:xfrm flipV="1">
            <a:off x="4660045" y="4849091"/>
            <a:ext cx="1897772" cy="2175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1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A0F8875-ECCA-42D8-BEED-90697CFB9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3118" cy="6858000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55B771C7-2D93-4445-ADCB-CA80BB8BA0E9}"/>
              </a:ext>
            </a:extLst>
          </p:cNvPr>
          <p:cNvCxnSpPr>
            <a:cxnSpLocks/>
          </p:cNvCxnSpPr>
          <p:nvPr/>
        </p:nvCxnSpPr>
        <p:spPr>
          <a:xfrm flipV="1">
            <a:off x="3943883" y="2150098"/>
            <a:ext cx="4035641" cy="47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26C359F8-4EA8-4AD7-BB8C-26790664A463}"/>
              </a:ext>
            </a:extLst>
          </p:cNvPr>
          <p:cNvSpPr txBox="1"/>
          <p:nvPr/>
        </p:nvSpPr>
        <p:spPr>
          <a:xfrm>
            <a:off x="7979524" y="1997363"/>
            <a:ext cx="41432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priority level specified in the Regional WIGOS Centers Technical Guidelines for the WIGOS Data Quality Monitoring System. The appropriate value can be selected from the list.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issues: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related to a previously recorded problem, it can be selected from this section.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WIGOS ID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WIGOS Station Identifier (WSI) as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egistered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OSCAR/surface. 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WIGOS issue category: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type of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surface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availability,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availabilty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selected.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8FBDD80-8D03-4188-977E-7659D676BD81}"/>
              </a:ext>
            </a:extLst>
          </p:cNvPr>
          <p:cNvCxnSpPr>
            <a:cxnSpLocks/>
          </p:cNvCxnSpPr>
          <p:nvPr/>
        </p:nvCxnSpPr>
        <p:spPr>
          <a:xfrm flipV="1">
            <a:off x="3980872" y="3194130"/>
            <a:ext cx="3998652" cy="74517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914D9FB-2488-4391-99E3-31083AA13FFB}"/>
              </a:ext>
            </a:extLst>
          </p:cNvPr>
          <p:cNvCxnSpPr>
            <a:cxnSpLocks/>
          </p:cNvCxnSpPr>
          <p:nvPr/>
        </p:nvCxnSpPr>
        <p:spPr>
          <a:xfrm flipV="1">
            <a:off x="4031650" y="3868615"/>
            <a:ext cx="3947874" cy="117530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4DE0CD97-BE8C-472E-A5D0-69410119B80F}"/>
              </a:ext>
            </a:extLst>
          </p:cNvPr>
          <p:cNvCxnSpPr>
            <a:cxnSpLocks/>
          </p:cNvCxnSpPr>
          <p:nvPr/>
        </p:nvCxnSpPr>
        <p:spPr>
          <a:xfrm flipV="1">
            <a:off x="3098799" y="4507339"/>
            <a:ext cx="4814278" cy="114300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11E2EC1B-E867-4B4A-8189-77D7795D6381}"/>
              </a:ext>
            </a:extLst>
          </p:cNvPr>
          <p:cNvSpPr txBox="1"/>
          <p:nvPr/>
        </p:nvSpPr>
        <p:spPr>
          <a:xfrm>
            <a:off x="7593118" y="0"/>
            <a:ext cx="165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IMS PLATFORM</a:t>
            </a:r>
            <a:endParaRPr lang="tr-T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2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ola Bükülü 3">
            <a:extLst>
              <a:ext uri="{FF2B5EF4-FFF2-40B4-BE49-F238E27FC236}">
                <a16:creationId xmlns:a16="http://schemas.microsoft.com/office/drawing/2014/main" id="{AC0FA07D-4EE7-9F3B-5931-134F85E9FFFA}"/>
              </a:ext>
            </a:extLst>
          </p:cNvPr>
          <p:cNvSpPr/>
          <p:nvPr/>
        </p:nvSpPr>
        <p:spPr>
          <a:xfrm>
            <a:off x="8053754" y="817684"/>
            <a:ext cx="685800" cy="17145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99B92C-A410-77E5-1967-27E75E88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264" y="620403"/>
            <a:ext cx="11903472" cy="561719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8A89EB6-B934-E894-04A0-A1D104024D2B}"/>
              </a:ext>
            </a:extLst>
          </p:cNvPr>
          <p:cNvSpPr txBox="1"/>
          <p:nvPr/>
        </p:nvSpPr>
        <p:spPr>
          <a:xfrm>
            <a:off x="4325162" y="159283"/>
            <a:ext cx="377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2-1 : </a:t>
            </a:r>
            <a:r>
              <a:rPr lang="tr-TR" b="1" u="sng" dirty="0">
                <a:solidFill>
                  <a:srgbClr val="FF0000"/>
                </a:solidFill>
              </a:rPr>
              <a:t>DATA QUALITY ISSUE</a:t>
            </a:r>
          </a:p>
        </p:txBody>
      </p:sp>
      <p:sp>
        <p:nvSpPr>
          <p:cNvPr id="10" name="Açıklama Balonu: Yukarı Ok 9">
            <a:extLst>
              <a:ext uri="{FF2B5EF4-FFF2-40B4-BE49-F238E27FC236}">
                <a16:creationId xmlns:a16="http://schemas.microsoft.com/office/drawing/2014/main" id="{F0D67406-08C5-485A-FF54-B18E02D536BD}"/>
              </a:ext>
            </a:extLst>
          </p:cNvPr>
          <p:cNvSpPr/>
          <p:nvPr/>
        </p:nvSpPr>
        <p:spPr>
          <a:xfrm rot="18304610">
            <a:off x="5405120" y="4672658"/>
            <a:ext cx="1381760" cy="1966854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Observation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Model </a:t>
            </a:r>
            <a:r>
              <a:rPr lang="tr-TR" dirty="0" err="1"/>
              <a:t>Differences</a:t>
            </a:r>
            <a:endParaRPr lang="tr-TR" dirty="0"/>
          </a:p>
          <a:p>
            <a:pPr algn="ctr"/>
            <a:r>
              <a:rPr lang="tr-TR" dirty="0"/>
              <a:t>5&lt; X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≤10</a:t>
            </a:r>
            <a:endParaRPr lang="tr-TR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65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E99B92C-A410-77E5-1967-27E75E88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1169" y="963423"/>
            <a:ext cx="8709662" cy="583742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8A89EB6-B934-E894-04A0-A1D104024D2B}"/>
              </a:ext>
            </a:extLst>
          </p:cNvPr>
          <p:cNvSpPr txBox="1"/>
          <p:nvPr/>
        </p:nvSpPr>
        <p:spPr>
          <a:xfrm>
            <a:off x="4231739" y="179651"/>
            <a:ext cx="377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2-2 : </a:t>
            </a:r>
            <a:r>
              <a:rPr lang="tr-TR" b="1" u="sng" dirty="0">
                <a:solidFill>
                  <a:srgbClr val="FF0000"/>
                </a:solidFill>
              </a:rPr>
              <a:t>DATA QUALITY ISSUE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BB67B8E-E3F1-733B-4675-87D1F8E1C41E}"/>
              </a:ext>
            </a:extLst>
          </p:cNvPr>
          <p:cNvSpPr txBox="1"/>
          <p:nvPr/>
        </p:nvSpPr>
        <p:spPr>
          <a:xfrm>
            <a:off x="1258188" y="144272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&lt;7</a:t>
            </a:r>
          </a:p>
        </p:txBody>
      </p:sp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640E250D-2C62-07B3-B101-4F4C0F317AE3}"/>
              </a:ext>
            </a:extLst>
          </p:cNvPr>
          <p:cNvCxnSpPr>
            <a:cxnSpLocks/>
          </p:cNvCxnSpPr>
          <p:nvPr/>
        </p:nvCxnSpPr>
        <p:spPr>
          <a:xfrm>
            <a:off x="1675290" y="1627386"/>
            <a:ext cx="894080" cy="6299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4E1BFDB1-8FC1-0D97-BDA4-C712425A894A}"/>
              </a:ext>
            </a:extLst>
          </p:cNvPr>
          <p:cNvCxnSpPr>
            <a:cxnSpLocks/>
          </p:cNvCxnSpPr>
          <p:nvPr/>
        </p:nvCxnSpPr>
        <p:spPr>
          <a:xfrm flipH="1">
            <a:off x="7555021" y="1522214"/>
            <a:ext cx="1440576" cy="6741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963D7D5-AEE7-EDF5-EC45-55BAE5096E2C}"/>
              </a:ext>
            </a:extLst>
          </p:cNvPr>
          <p:cNvSpPr txBox="1"/>
          <p:nvPr/>
        </p:nvSpPr>
        <p:spPr>
          <a:xfrm>
            <a:off x="8995597" y="120368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&lt;7</a:t>
            </a: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A6CBA201-7C91-7869-9071-12C0907D73E7}"/>
              </a:ext>
            </a:extLst>
          </p:cNvPr>
          <p:cNvCxnSpPr>
            <a:cxnSpLocks/>
          </p:cNvCxnSpPr>
          <p:nvPr/>
        </p:nvCxnSpPr>
        <p:spPr>
          <a:xfrm flipH="1">
            <a:off x="8995597" y="4721384"/>
            <a:ext cx="1521113" cy="8767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95B9977-6A43-14AD-AA9B-415623FE7967}"/>
              </a:ext>
            </a:extLst>
          </p:cNvPr>
          <p:cNvSpPr txBox="1"/>
          <p:nvPr/>
        </p:nvSpPr>
        <p:spPr>
          <a:xfrm>
            <a:off x="10516710" y="4236442"/>
            <a:ext cx="1246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Minimum </a:t>
            </a:r>
          </a:p>
          <a:p>
            <a:r>
              <a:rPr lang="tr-TR" dirty="0" err="1">
                <a:solidFill>
                  <a:srgbClr val="FF0000"/>
                </a:solidFill>
              </a:rPr>
              <a:t>Differences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≥</a:t>
            </a:r>
            <a:r>
              <a:rPr lang="tr-T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1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E99B92C-A410-77E5-1967-27E75E883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 b="9557"/>
          <a:stretch/>
        </p:blipFill>
        <p:spPr>
          <a:xfrm>
            <a:off x="6096000" y="713302"/>
            <a:ext cx="5594614" cy="574904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9E5AC29-A36A-F7CA-FFAD-ED2688AEF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592" y="1636495"/>
            <a:ext cx="6364808" cy="295508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18EB808-E5FE-0E33-DBAD-C4F48DD6A37D}"/>
              </a:ext>
            </a:extLst>
          </p:cNvPr>
          <p:cNvSpPr txBox="1"/>
          <p:nvPr/>
        </p:nvSpPr>
        <p:spPr>
          <a:xfrm>
            <a:off x="4231739" y="179651"/>
            <a:ext cx="377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– 2-3 : </a:t>
            </a:r>
            <a:r>
              <a:rPr lang="tr-TR" b="1" u="sng" dirty="0">
                <a:solidFill>
                  <a:srgbClr val="FF0000"/>
                </a:solidFill>
              </a:rPr>
              <a:t>DATA QUALITY ISSUE</a:t>
            </a:r>
          </a:p>
        </p:txBody>
      </p:sp>
      <p:sp>
        <p:nvSpPr>
          <p:cNvPr id="9" name="Açıklama Balonu: Aşağı Ok 8">
            <a:extLst>
              <a:ext uri="{FF2B5EF4-FFF2-40B4-BE49-F238E27FC236}">
                <a16:creationId xmlns:a16="http://schemas.microsoft.com/office/drawing/2014/main" id="{1452A3F8-DF51-D79C-E744-062B35FA14E0}"/>
              </a:ext>
            </a:extLst>
          </p:cNvPr>
          <p:cNvSpPr/>
          <p:nvPr/>
        </p:nvSpPr>
        <p:spPr>
          <a:xfrm rot="2763493">
            <a:off x="9955003" y="2240280"/>
            <a:ext cx="1630606" cy="2377440"/>
          </a:xfrm>
          <a:prstGeom prst="downArrowCallout">
            <a:avLst>
              <a:gd name="adj1" fmla="val 11250"/>
              <a:gd name="adj2" fmla="val 11875"/>
              <a:gd name="adj3" fmla="val 25000"/>
              <a:gd name="adj4" fmla="val 45916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NO FAULT</a:t>
            </a:r>
          </a:p>
        </p:txBody>
      </p:sp>
    </p:spTree>
    <p:extLst>
      <p:ext uri="{BB962C8B-B14F-4D97-AF65-F5344CB8AC3E}">
        <p14:creationId xmlns:p14="http://schemas.microsoft.com/office/powerpoint/2010/main" val="191804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22" ma:contentTypeDescription="Create a new document." ma:contentTypeScope="" ma:versionID="1a817ac8ace70b9498ed71dcb92dc576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4907a50caf594c2bd909f921f12a4d4c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8acc4b6-b13d-4da6-8edb-6978f815c10e}" ma:internalName="TaxCatchAll" ma:showField="CatchAllData" ma:web="9d2c9005-3129-4719-81ca-2fc8d806c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2c63548e-e22e-43cb-a415-9193d4d80a38" xsi:nil="true"/>
    <TaxCatchAll xmlns="9d2c9005-3129-4719-81ca-2fc8d806cf37" xsi:nil="true"/>
    <Elioslocation xmlns="2c63548e-e22e-43cb-a415-9193d4d80a38">
      <Url xsi:nil="true"/>
      <Description xsi:nil="true"/>
    </Elioslocation>
    <lcf76f155ced4ddcb4097134ff3c332f xmlns="2c63548e-e22e-43cb-a415-9193d4d80a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03E7C8-B534-4014-8A06-220A2F3CBC6D}"/>
</file>

<file path=customXml/itemProps2.xml><?xml version="1.0" encoding="utf-8"?>
<ds:datastoreItem xmlns:ds="http://schemas.openxmlformats.org/officeDocument/2006/customXml" ds:itemID="{D5EB97C1-C9B9-4488-9557-8FAB7EFB1168}"/>
</file>

<file path=customXml/itemProps3.xml><?xml version="1.0" encoding="utf-8"?>
<ds:datastoreItem xmlns:ds="http://schemas.openxmlformats.org/officeDocument/2006/customXml" ds:itemID="{0ED552FC-2921-4AF6-AAE9-ABC6F5207F1F}"/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575</Words>
  <Application>Microsoft Office PowerPoint</Application>
  <PresentationFormat>Geniş ekran</PresentationFormat>
  <Paragraphs>90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Freestyle Script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özden tüten</dc:creator>
  <cp:lastModifiedBy>Özden Tüten</cp:lastModifiedBy>
  <cp:revision>29</cp:revision>
  <dcterms:created xsi:type="dcterms:W3CDTF">2024-05-11T13:29:13Z</dcterms:created>
  <dcterms:modified xsi:type="dcterms:W3CDTF">2024-06-03T13:32:44Z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