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77" r:id="rId5"/>
    <p:sldId id="269" r:id="rId6"/>
    <p:sldId id="293" r:id="rId7"/>
    <p:sldId id="285" r:id="rId8"/>
    <p:sldId id="294" r:id="rId9"/>
    <p:sldId id="286" r:id="rId10"/>
    <p:sldId id="305" r:id="rId11"/>
    <p:sldId id="306" r:id="rId12"/>
    <p:sldId id="307" r:id="rId13"/>
    <p:sldId id="308" r:id="rId14"/>
    <p:sldId id="1684" r:id="rId15"/>
    <p:sldId id="1688" r:id="rId16"/>
    <p:sldId id="315" r:id="rId17"/>
    <p:sldId id="316" r:id="rId18"/>
    <p:sldId id="318" r:id="rId19"/>
    <p:sldId id="319"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ara Josipovic" initials="KJ" lastIdx="1" clrIdx="0">
    <p:extLst>
      <p:ext uri="{19B8F6BF-5375-455C-9EA6-DF929625EA0E}">
        <p15:presenceInfo xmlns:p15="http://schemas.microsoft.com/office/powerpoint/2012/main" userId="S::kjosipovic@wmo.int::3db77c78-b6f0-40c7-a5c2-2c2a2ad414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1" autoAdjust="0"/>
    <p:restoredTop sz="95033" autoAdjust="0"/>
  </p:normalViewPr>
  <p:slideViewPr>
    <p:cSldViewPr snapToGrid="0" snapToObjects="1">
      <p:cViewPr varScale="1">
        <p:scale>
          <a:sx n="115" d="100"/>
          <a:sy n="115" d="100"/>
        </p:scale>
        <p:origin x="69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6/3/2024</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98461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4409-47BD-B745-9631-8FBF6F0C9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0928A-9CEF-C94B-9E3D-ECF41CE9C8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DCF3C-E871-1246-AA8C-C00AA837EC26}"/>
              </a:ext>
            </a:extLst>
          </p:cNvPr>
          <p:cNvSpPr>
            <a:spLocks noGrp="1"/>
          </p:cNvSpPr>
          <p:nvPr>
            <p:ph type="dt" sz="half" idx="10"/>
          </p:nvPr>
        </p:nvSpPr>
        <p:spPr/>
        <p:txBody>
          <a:bodyPr/>
          <a:lstStyle/>
          <a:p>
            <a:fld id="{242EED87-2C30-6C46-8CD5-5737BBF046EB}" type="datetimeFigureOut">
              <a:rPr lang="en-US" smtClean="0"/>
              <a:t>6/3/2024</a:t>
            </a:fld>
            <a:endParaRPr lang="en-US"/>
          </a:p>
        </p:txBody>
      </p:sp>
      <p:sp>
        <p:nvSpPr>
          <p:cNvPr id="5" name="Footer Placeholder 4">
            <a:extLst>
              <a:ext uri="{FF2B5EF4-FFF2-40B4-BE49-F238E27FC236}">
                <a16:creationId xmlns:a16="http://schemas.microsoft.com/office/drawing/2014/main" id="{FE22C893-02D2-3A40-92BD-4F2897741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0ACCC-903D-8849-B627-3B3B1442F579}"/>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0011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679AA-F95A-6C49-924E-ED19D1BA6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1B20FD-2E08-4D4E-ABFE-5B18E37C80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32CF-C083-EB49-AADB-8BF4409CC9FE}"/>
              </a:ext>
            </a:extLst>
          </p:cNvPr>
          <p:cNvSpPr>
            <a:spLocks noGrp="1"/>
          </p:cNvSpPr>
          <p:nvPr>
            <p:ph type="dt" sz="half" idx="10"/>
          </p:nvPr>
        </p:nvSpPr>
        <p:spPr/>
        <p:txBody>
          <a:bodyPr/>
          <a:lstStyle/>
          <a:p>
            <a:fld id="{242EED87-2C30-6C46-8CD5-5737BBF046EB}" type="datetimeFigureOut">
              <a:rPr lang="en-US" smtClean="0"/>
              <a:t>6/3/2024</a:t>
            </a:fld>
            <a:endParaRPr lang="en-US"/>
          </a:p>
        </p:txBody>
      </p:sp>
      <p:sp>
        <p:nvSpPr>
          <p:cNvPr id="5" name="Footer Placeholder 4">
            <a:extLst>
              <a:ext uri="{FF2B5EF4-FFF2-40B4-BE49-F238E27FC236}">
                <a16:creationId xmlns:a16="http://schemas.microsoft.com/office/drawing/2014/main" id="{401EBAD8-8AEC-6745-9184-44F30BB2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D1102-6943-F445-BF9F-18E890F0BE8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71642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14A7-5367-6641-89B3-ED5206D45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EACD7-D93B-FE43-8595-62E80F9C12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CB0E1-F717-8543-8276-E0FF351BF154}"/>
              </a:ext>
            </a:extLst>
          </p:cNvPr>
          <p:cNvSpPr>
            <a:spLocks noGrp="1"/>
          </p:cNvSpPr>
          <p:nvPr>
            <p:ph type="dt" sz="half" idx="10"/>
          </p:nvPr>
        </p:nvSpPr>
        <p:spPr/>
        <p:txBody>
          <a:bodyPr/>
          <a:lstStyle/>
          <a:p>
            <a:fld id="{242EED87-2C30-6C46-8CD5-5737BBF046EB}" type="datetimeFigureOut">
              <a:rPr lang="en-US" smtClean="0"/>
              <a:t>6/3/2024</a:t>
            </a:fld>
            <a:endParaRPr lang="en-US"/>
          </a:p>
        </p:txBody>
      </p:sp>
      <p:sp>
        <p:nvSpPr>
          <p:cNvPr id="5" name="Footer Placeholder 4">
            <a:extLst>
              <a:ext uri="{FF2B5EF4-FFF2-40B4-BE49-F238E27FC236}">
                <a16:creationId xmlns:a16="http://schemas.microsoft.com/office/drawing/2014/main" id="{DC7C43B9-2296-0545-AA12-2E6E33536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FCBA-5B72-1847-A4B5-B5B6FBAE9F5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25516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17ED-B526-3741-9437-CAA67CD3D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0CB9E6-61FE-0E4A-9EA7-A54AAE054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9C00FF-8B7B-2849-8F0B-844EBBDCB320}"/>
              </a:ext>
            </a:extLst>
          </p:cNvPr>
          <p:cNvSpPr>
            <a:spLocks noGrp="1"/>
          </p:cNvSpPr>
          <p:nvPr>
            <p:ph type="dt" sz="half" idx="10"/>
          </p:nvPr>
        </p:nvSpPr>
        <p:spPr/>
        <p:txBody>
          <a:bodyPr/>
          <a:lstStyle/>
          <a:p>
            <a:fld id="{242EED87-2C30-6C46-8CD5-5737BBF046EB}" type="datetimeFigureOut">
              <a:rPr lang="en-US" smtClean="0"/>
              <a:t>6/3/2024</a:t>
            </a:fld>
            <a:endParaRPr lang="en-US"/>
          </a:p>
        </p:txBody>
      </p:sp>
      <p:sp>
        <p:nvSpPr>
          <p:cNvPr id="5" name="Footer Placeholder 4">
            <a:extLst>
              <a:ext uri="{FF2B5EF4-FFF2-40B4-BE49-F238E27FC236}">
                <a16:creationId xmlns:a16="http://schemas.microsoft.com/office/drawing/2014/main" id="{6D80EA24-2FF2-8645-B2F8-2B04E162F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47AD9-32FD-5D40-8739-004AAA5CFABB}"/>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7558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F550-CB93-6440-9E7D-1990C0230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34B28-9891-9C48-BBF7-3FA840B144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8933CE-EA8D-4D49-A832-CFE5A31CF0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8EF8E-143E-4648-850C-FFE87BCDCF08}"/>
              </a:ext>
            </a:extLst>
          </p:cNvPr>
          <p:cNvSpPr>
            <a:spLocks noGrp="1"/>
          </p:cNvSpPr>
          <p:nvPr>
            <p:ph type="dt" sz="half" idx="10"/>
          </p:nvPr>
        </p:nvSpPr>
        <p:spPr/>
        <p:txBody>
          <a:bodyPr/>
          <a:lstStyle/>
          <a:p>
            <a:fld id="{242EED87-2C30-6C46-8CD5-5737BBF046EB}" type="datetimeFigureOut">
              <a:rPr lang="en-US" smtClean="0"/>
              <a:t>6/3/2024</a:t>
            </a:fld>
            <a:endParaRPr lang="en-US"/>
          </a:p>
        </p:txBody>
      </p:sp>
      <p:sp>
        <p:nvSpPr>
          <p:cNvPr id="6" name="Footer Placeholder 5">
            <a:extLst>
              <a:ext uri="{FF2B5EF4-FFF2-40B4-BE49-F238E27FC236}">
                <a16:creationId xmlns:a16="http://schemas.microsoft.com/office/drawing/2014/main" id="{893E1F61-4260-9C4D-AB89-CE7BE42C2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0F333-43E3-5847-B0EC-E9AB122D534C}"/>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58618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806A-B7D2-7140-9436-1143278A7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E6735-5C95-C54F-8E6D-915607B71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65059F-B372-DB48-B36F-AA1616F3B3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6C662-5F07-F443-B63B-58577DB75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1AC9D6-AFA3-A546-BB82-E3D4FE01C9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8E6B6-73E5-CA41-8BD4-041E50F46C1F}"/>
              </a:ext>
            </a:extLst>
          </p:cNvPr>
          <p:cNvSpPr>
            <a:spLocks noGrp="1"/>
          </p:cNvSpPr>
          <p:nvPr>
            <p:ph type="dt" sz="half" idx="10"/>
          </p:nvPr>
        </p:nvSpPr>
        <p:spPr/>
        <p:txBody>
          <a:bodyPr/>
          <a:lstStyle/>
          <a:p>
            <a:fld id="{242EED87-2C30-6C46-8CD5-5737BBF046EB}" type="datetimeFigureOut">
              <a:rPr lang="en-US" smtClean="0"/>
              <a:t>6/3/2024</a:t>
            </a:fld>
            <a:endParaRPr lang="en-US"/>
          </a:p>
        </p:txBody>
      </p:sp>
      <p:sp>
        <p:nvSpPr>
          <p:cNvPr id="8" name="Footer Placeholder 7">
            <a:extLst>
              <a:ext uri="{FF2B5EF4-FFF2-40B4-BE49-F238E27FC236}">
                <a16:creationId xmlns:a16="http://schemas.microsoft.com/office/drawing/2014/main" id="{1AD955FE-D63C-D841-944B-31661EB39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D28364-DF09-0447-BD31-D77CF631417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81749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A369-3332-8449-82FA-53904157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4008B-3EEF-6E40-9202-C50512A3BC5A}"/>
              </a:ext>
            </a:extLst>
          </p:cNvPr>
          <p:cNvSpPr>
            <a:spLocks noGrp="1"/>
          </p:cNvSpPr>
          <p:nvPr>
            <p:ph type="dt" sz="half" idx="10"/>
          </p:nvPr>
        </p:nvSpPr>
        <p:spPr/>
        <p:txBody>
          <a:bodyPr/>
          <a:lstStyle/>
          <a:p>
            <a:fld id="{242EED87-2C30-6C46-8CD5-5737BBF046EB}" type="datetimeFigureOut">
              <a:rPr lang="en-US" smtClean="0"/>
              <a:t>6/3/2024</a:t>
            </a:fld>
            <a:endParaRPr lang="en-US"/>
          </a:p>
        </p:txBody>
      </p:sp>
      <p:sp>
        <p:nvSpPr>
          <p:cNvPr id="4" name="Footer Placeholder 3">
            <a:extLst>
              <a:ext uri="{FF2B5EF4-FFF2-40B4-BE49-F238E27FC236}">
                <a16:creationId xmlns:a16="http://schemas.microsoft.com/office/drawing/2014/main" id="{6AC30F60-22F5-CF4F-8300-0C23FA8D6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6F9C5-71CD-DF4D-87AE-1E5603379355}"/>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419011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D5756-9533-5947-8AA4-A55E45B54662}"/>
              </a:ext>
            </a:extLst>
          </p:cNvPr>
          <p:cNvSpPr>
            <a:spLocks noGrp="1"/>
          </p:cNvSpPr>
          <p:nvPr>
            <p:ph type="dt" sz="half" idx="10"/>
          </p:nvPr>
        </p:nvSpPr>
        <p:spPr/>
        <p:txBody>
          <a:bodyPr/>
          <a:lstStyle/>
          <a:p>
            <a:fld id="{242EED87-2C30-6C46-8CD5-5737BBF046EB}" type="datetimeFigureOut">
              <a:rPr lang="en-US" smtClean="0"/>
              <a:t>6/3/2024</a:t>
            </a:fld>
            <a:endParaRPr lang="en-US"/>
          </a:p>
        </p:txBody>
      </p:sp>
      <p:sp>
        <p:nvSpPr>
          <p:cNvPr id="3" name="Footer Placeholder 2">
            <a:extLst>
              <a:ext uri="{FF2B5EF4-FFF2-40B4-BE49-F238E27FC236}">
                <a16:creationId xmlns:a16="http://schemas.microsoft.com/office/drawing/2014/main" id="{5B54A894-2BDD-664C-9734-01944B8EE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38AFC-927D-0E4C-8765-513AA32F5C5A}"/>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68884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B2AB-6FB0-3F4B-B296-90A3EB5BD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36C93C-3293-7641-AEA6-C4007B00A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A7650-C748-FB4E-9BA6-288E3E3F4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3EDD49-D3A1-B74F-A8BB-1077D7DCEC7E}"/>
              </a:ext>
            </a:extLst>
          </p:cNvPr>
          <p:cNvSpPr>
            <a:spLocks noGrp="1"/>
          </p:cNvSpPr>
          <p:nvPr>
            <p:ph type="dt" sz="half" idx="10"/>
          </p:nvPr>
        </p:nvSpPr>
        <p:spPr/>
        <p:txBody>
          <a:bodyPr/>
          <a:lstStyle/>
          <a:p>
            <a:fld id="{242EED87-2C30-6C46-8CD5-5737BBF046EB}" type="datetimeFigureOut">
              <a:rPr lang="en-US" smtClean="0"/>
              <a:t>6/3/2024</a:t>
            </a:fld>
            <a:endParaRPr lang="en-US"/>
          </a:p>
        </p:txBody>
      </p:sp>
      <p:sp>
        <p:nvSpPr>
          <p:cNvPr id="6" name="Footer Placeholder 5">
            <a:extLst>
              <a:ext uri="{FF2B5EF4-FFF2-40B4-BE49-F238E27FC236}">
                <a16:creationId xmlns:a16="http://schemas.microsoft.com/office/drawing/2014/main" id="{9F082356-7C2E-8A4E-9BC3-2381AEED3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408F6-B699-7C45-B509-8772F6DF494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98190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179F-7EA1-A64F-AA5A-4307727C6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14D99-0F9D-1849-B080-00CC58551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178331-B9EE-984C-BF89-C28E8A1BA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9ECBAC-97ED-0B47-A77B-78F83C6495ED}"/>
              </a:ext>
            </a:extLst>
          </p:cNvPr>
          <p:cNvSpPr>
            <a:spLocks noGrp="1"/>
          </p:cNvSpPr>
          <p:nvPr>
            <p:ph type="dt" sz="half" idx="10"/>
          </p:nvPr>
        </p:nvSpPr>
        <p:spPr/>
        <p:txBody>
          <a:bodyPr/>
          <a:lstStyle/>
          <a:p>
            <a:fld id="{242EED87-2C30-6C46-8CD5-5737BBF046EB}" type="datetimeFigureOut">
              <a:rPr lang="en-US" smtClean="0"/>
              <a:t>6/3/2024</a:t>
            </a:fld>
            <a:endParaRPr lang="en-US"/>
          </a:p>
        </p:txBody>
      </p:sp>
      <p:sp>
        <p:nvSpPr>
          <p:cNvPr id="6" name="Footer Placeholder 5">
            <a:extLst>
              <a:ext uri="{FF2B5EF4-FFF2-40B4-BE49-F238E27FC236}">
                <a16:creationId xmlns:a16="http://schemas.microsoft.com/office/drawing/2014/main" id="{C15CB222-F7B7-A440-BD6A-F188B5160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D5C41-6ADD-3445-9543-8CBA4F2CCE2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5519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42707-DAB0-9642-AB96-BCDAFE10A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C5FAD-B53E-A44E-ACCE-FA8671073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C309E-16C9-9949-AF70-5ED125810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ED87-2C30-6C46-8CD5-5737BBF046EB}" type="datetimeFigureOut">
              <a:rPr lang="en-US" smtClean="0"/>
              <a:t>6/3/2024</a:t>
            </a:fld>
            <a:endParaRPr lang="en-US"/>
          </a:p>
        </p:txBody>
      </p:sp>
      <p:sp>
        <p:nvSpPr>
          <p:cNvPr id="5" name="Footer Placeholder 4">
            <a:extLst>
              <a:ext uri="{FF2B5EF4-FFF2-40B4-BE49-F238E27FC236}">
                <a16:creationId xmlns:a16="http://schemas.microsoft.com/office/drawing/2014/main" id="{AC45BAAE-3D1C-F24D-97C2-A7BE90B75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00EC8-E292-F447-B047-35F0458B2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1B117-5D75-FF4D-911A-5C226444051F}" type="slidenum">
              <a:rPr lang="en-US" smtClean="0"/>
              <a:t>‹#›</a:t>
            </a:fld>
            <a:endParaRPr lang="en-US"/>
          </a:p>
        </p:txBody>
      </p:sp>
    </p:spTree>
    <p:extLst>
      <p:ext uri="{BB962C8B-B14F-4D97-AF65-F5344CB8AC3E}">
        <p14:creationId xmlns:p14="http://schemas.microsoft.com/office/powerpoint/2010/main" val="1433237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C8461C19-E495-4638-9078-AC28B05A0BE5}"/>
              </a:ext>
            </a:extLst>
          </p:cNvPr>
          <p:cNvSpPr/>
          <p:nvPr/>
        </p:nvSpPr>
        <p:spPr>
          <a:xfrm>
            <a:off x="874295" y="2877567"/>
            <a:ext cx="10443410" cy="110286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lnSpc>
                <a:spcPts val="4300"/>
              </a:lnSpc>
              <a:defRPr sz="1800"/>
            </a:pPr>
            <a:r>
              <a:rPr lang="en-US" sz="4000" b="1" kern="1000" spc="-10" dirty="0">
                <a:solidFill>
                  <a:schemeClr val="bg1"/>
                </a:solidFill>
                <a:latin typeface="Arial" panose="020B0604020202020204" pitchFamily="34" charset="0"/>
                <a:ea typeface="Verdana" panose="020B0604030504040204" pitchFamily="34" charset="0"/>
                <a:cs typeface="Arial" panose="020B0604020202020204" pitchFamily="34" charset="0"/>
                <a:sym typeface="Montserrat-Regular"/>
              </a:rPr>
              <a:t>Introduction to Regional WIGOS Centres (RWCs)</a:t>
            </a:r>
          </a:p>
        </p:txBody>
      </p:sp>
      <p:sp>
        <p:nvSpPr>
          <p:cNvPr id="2" name="Shape 79">
            <a:extLst>
              <a:ext uri="{FF2B5EF4-FFF2-40B4-BE49-F238E27FC236}">
                <a16:creationId xmlns:a16="http://schemas.microsoft.com/office/drawing/2014/main" id="{27CA7FB9-ACE8-56B4-ED2F-B0CC2170F180}"/>
              </a:ext>
            </a:extLst>
          </p:cNvPr>
          <p:cNvSpPr/>
          <p:nvPr/>
        </p:nvSpPr>
        <p:spPr>
          <a:xfrm>
            <a:off x="7242313" y="5547590"/>
            <a:ext cx="4833802" cy="923330"/>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gn="ctr"/>
            <a:r>
              <a:rPr lang="en-CH" sz="20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Rabia Merrouchi</a:t>
            </a:r>
            <a:endParaRPr lang="en-CA" sz="20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CA" sz="2000" dirty="0">
                <a:solidFill>
                  <a:schemeClr val="bg1"/>
                </a:solidFill>
                <a:latin typeface="Arial" panose="020B0604020202020204" pitchFamily="34" charset="0"/>
                <a:ea typeface="Verdana" panose="020B0604030504040204" pitchFamily="34" charset="0"/>
                <a:cs typeface="Arial" panose="020B0604020202020204" pitchFamily="34" charset="0"/>
              </a:rPr>
              <a:t>Infrastructure Department/WIGOS Branch</a:t>
            </a:r>
            <a:endParaRPr lang="en-CH" sz="2000"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CA" sz="2000" dirty="0">
                <a:solidFill>
                  <a:schemeClr val="bg1"/>
                </a:solidFill>
                <a:latin typeface="Arial" panose="020B0604020202020204" pitchFamily="34" charset="0"/>
                <a:ea typeface="Verdana" panose="020B0604030504040204" pitchFamily="34" charset="0"/>
                <a:cs typeface="Arial" panose="020B0604020202020204" pitchFamily="34" charset="0"/>
              </a:rPr>
              <a:t>WMO Secretariat</a:t>
            </a:r>
            <a:endParaRPr lang="hr-HR" sz="20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 name="Shape 79">
            <a:extLst>
              <a:ext uri="{FF2B5EF4-FFF2-40B4-BE49-F238E27FC236}">
                <a16:creationId xmlns:a16="http://schemas.microsoft.com/office/drawing/2014/main" id="{BFC916B1-DAF1-C201-BA1B-94AB46BFFF89}"/>
              </a:ext>
            </a:extLst>
          </p:cNvPr>
          <p:cNvSpPr/>
          <p:nvPr/>
        </p:nvSpPr>
        <p:spPr>
          <a:xfrm>
            <a:off x="265612" y="694857"/>
            <a:ext cx="11660776" cy="1308050"/>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gn="ctr">
              <a:lnSpc>
                <a:spcPts val="3360"/>
              </a:lnSpc>
              <a:defRPr sz="1800"/>
            </a:pPr>
            <a:r>
              <a:rPr lang="fr-CH" sz="3200" b="1" kern="1000" spc="-10" dirty="0">
                <a:solidFill>
                  <a:srgbClr val="FFC000"/>
                </a:solidFill>
                <a:latin typeface="Arial"/>
                <a:ea typeface="Verdana"/>
                <a:cs typeface="Arial"/>
                <a:sym typeface="Montserrat-Regular"/>
              </a:rPr>
              <a:t>RA VI Online Training on Incident Management System</a:t>
            </a:r>
            <a:endParaRPr lang="en-CH" sz="3200" b="1" kern="1000" spc="-10" dirty="0">
              <a:solidFill>
                <a:srgbClr val="FFC000"/>
              </a:solidFill>
              <a:latin typeface="Arial"/>
              <a:ea typeface="Verdana"/>
              <a:cs typeface="Arial"/>
              <a:sym typeface="Montserrat-Regular"/>
            </a:endParaRPr>
          </a:p>
          <a:p>
            <a:pPr algn="ctr">
              <a:lnSpc>
                <a:spcPts val="3360"/>
              </a:lnSpc>
              <a:defRPr sz="1800"/>
            </a:pPr>
            <a:r>
              <a:rPr lang="fr-CH" sz="2800" dirty="0">
                <a:solidFill>
                  <a:schemeClr val="bg1"/>
                </a:solidFill>
                <a:latin typeface="Arial" panose="020B0604020202020204" pitchFamily="34" charset="0"/>
                <a:ea typeface="Verdana" panose="020B0604030504040204" pitchFamily="34" charset="0"/>
                <a:cs typeface="Arial" panose="020B0604020202020204" pitchFamily="34" charset="0"/>
              </a:rPr>
              <a:t>04 June </a:t>
            </a:r>
            <a:r>
              <a:rPr lang="hr-HR" sz="2800" dirty="0">
                <a:solidFill>
                  <a:schemeClr val="bg1"/>
                </a:solidFill>
                <a:latin typeface="Arial" panose="020B0604020202020204" pitchFamily="34" charset="0"/>
                <a:ea typeface="Verdana" panose="020B0604030504040204" pitchFamily="34" charset="0"/>
                <a:cs typeface="Arial" panose="020B0604020202020204" pitchFamily="34" charset="0"/>
              </a:rPr>
              <a:t>2024</a:t>
            </a:r>
          </a:p>
          <a:p>
            <a:pPr algn="ctr">
              <a:lnSpc>
                <a:spcPts val="3360"/>
              </a:lnSpc>
              <a:defRPr sz="1800"/>
            </a:pPr>
            <a:endParaRPr lang="en-US" sz="3200" b="1" kern="1000" spc="-10" dirty="0">
              <a:solidFill>
                <a:srgbClr val="FFC000"/>
              </a:solidFill>
              <a:latin typeface="Arial"/>
              <a:ea typeface="Verdana"/>
              <a:cs typeface="Arial"/>
              <a:sym typeface="Montserrat-Regular"/>
            </a:endParaRPr>
          </a:p>
        </p:txBody>
      </p:sp>
    </p:spTree>
    <p:extLst>
      <p:ext uri="{BB962C8B-B14F-4D97-AF65-F5344CB8AC3E}">
        <p14:creationId xmlns:p14="http://schemas.microsoft.com/office/powerpoint/2010/main" val="108821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C82A2680-8980-374E-A5E8-0DF8347D0DBF}"/>
              </a:ext>
            </a:extLst>
          </p:cNvPr>
          <p:cNvSpPr/>
          <p:nvPr/>
        </p:nvSpPr>
        <p:spPr>
          <a:xfrm>
            <a:off x="712968" y="1256755"/>
            <a:ext cx="11025808" cy="2616101"/>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marL="342900" lvl="1" indent="-342900">
              <a:spcAft>
                <a:spcPts val="300"/>
              </a:spcAft>
              <a:buFont typeface="Arial" panose="020B0604020202020204" pitchFamily="34" charset="0"/>
              <a:buChar char="•"/>
            </a:pPr>
            <a:r>
              <a:rPr lang="en-US" sz="2000" dirty="0">
                <a:latin typeface="Arial"/>
                <a:ea typeface="Verdana"/>
                <a:cs typeface="Arial"/>
              </a:rPr>
              <a:t>Check the performance monitoring concerning the four main categories </a:t>
            </a:r>
            <a:r>
              <a:rPr lang="en-US" sz="2000" b="1" dirty="0">
                <a:latin typeface="Arial"/>
                <a:ea typeface="Verdana"/>
                <a:cs typeface="Arial"/>
              </a:rPr>
              <a:t>data availability</a:t>
            </a:r>
            <a:r>
              <a:rPr lang="en-US" sz="2000" dirty="0">
                <a:latin typeface="Arial"/>
                <a:ea typeface="Verdana"/>
                <a:cs typeface="Arial"/>
              </a:rPr>
              <a:t>, </a:t>
            </a:r>
            <a:r>
              <a:rPr lang="en-US" sz="2000" b="1" dirty="0">
                <a:latin typeface="Arial"/>
                <a:ea typeface="Verdana"/>
                <a:cs typeface="Arial"/>
              </a:rPr>
              <a:t>timeliness</a:t>
            </a:r>
            <a:r>
              <a:rPr lang="en-US" sz="2000" dirty="0">
                <a:latin typeface="Arial"/>
                <a:ea typeface="Verdana"/>
                <a:cs typeface="Arial"/>
              </a:rPr>
              <a:t> , </a:t>
            </a:r>
            <a:r>
              <a:rPr lang="en-US" sz="2000" b="1" dirty="0">
                <a:latin typeface="Arial"/>
                <a:ea typeface="Verdana"/>
                <a:cs typeface="Arial"/>
              </a:rPr>
              <a:t>quality</a:t>
            </a:r>
            <a:r>
              <a:rPr lang="en-US" sz="2000" dirty="0">
                <a:latin typeface="Arial"/>
                <a:ea typeface="Verdana"/>
                <a:cs typeface="Arial"/>
              </a:rPr>
              <a:t> and </a:t>
            </a:r>
            <a:r>
              <a:rPr lang="en-US" sz="2000" b="1" dirty="0">
                <a:latin typeface="Arial"/>
                <a:ea typeface="Verdana"/>
                <a:cs typeface="Arial"/>
              </a:rPr>
              <a:t>station metadata.</a:t>
            </a:r>
            <a:endParaRPr lang="en-US" sz="2000" dirty="0">
              <a:latin typeface="Arial"/>
              <a:ea typeface="Verdana"/>
              <a:cs typeface="Arial"/>
            </a:endParaRPr>
          </a:p>
          <a:p>
            <a:pPr marL="342900" lvl="1" indent="-342900">
              <a:spcAft>
                <a:spcPts val="300"/>
              </a:spcAft>
              <a:buFont typeface="Arial" panose="020B0604020202020204" pitchFamily="34" charset="0"/>
              <a:buChar char="•"/>
              <a:tabLst>
                <a:tab pos="2959100" algn="l"/>
              </a:tabLst>
            </a:pPr>
            <a:r>
              <a:rPr lang="en-US" sz="2000" dirty="0">
                <a:latin typeface="Arial"/>
                <a:ea typeface="Verdana"/>
                <a:cs typeface="Arial"/>
              </a:rPr>
              <a:t>The same quality evaluation processes if an issue has been reported to the RWC by a user e.g. Global NWP Centre or a Member of a Regional Association. </a:t>
            </a:r>
          </a:p>
          <a:p>
            <a:pPr marL="342900" lvl="1" indent="-342900">
              <a:spcAft>
                <a:spcPts val="300"/>
              </a:spcAft>
              <a:buFont typeface="Arial" panose="020B0604020202020204" pitchFamily="34" charset="0"/>
              <a:buChar char="•"/>
              <a:tabLst>
                <a:tab pos="2959100" algn="l"/>
              </a:tabLst>
            </a:pPr>
            <a:r>
              <a:rPr lang="en-US" sz="2000" dirty="0">
                <a:latin typeface="Arial"/>
                <a:ea typeface="Verdana"/>
                <a:cs typeface="Arial"/>
              </a:rPr>
              <a:t>Tasks should be followed for Surface land and Upper-air land observations</a:t>
            </a:r>
          </a:p>
          <a:p>
            <a:pPr marL="0" lvl="1">
              <a:spcAft>
                <a:spcPts val="300"/>
              </a:spcAft>
            </a:pPr>
            <a:endParaRPr lang="en-US" sz="2000" dirty="0">
              <a:latin typeface="Arial"/>
              <a:ea typeface="Verdana"/>
              <a:cs typeface="Arial"/>
            </a:endParaRPr>
          </a:p>
          <a:p>
            <a:pPr marL="0" lvl="1">
              <a:spcAft>
                <a:spcPts val="300"/>
              </a:spcAft>
            </a:pPr>
            <a:r>
              <a:rPr lang="en-US" sz="2000" dirty="0">
                <a:solidFill>
                  <a:srgbClr val="FF0000"/>
                </a:solidFill>
                <a:latin typeface="Arial"/>
                <a:ea typeface="Verdana"/>
                <a:cs typeface="Arial"/>
              </a:rPr>
              <a:t>Note</a:t>
            </a:r>
            <a:r>
              <a:rPr lang="en-US" sz="2000" dirty="0">
                <a:latin typeface="Arial"/>
                <a:ea typeface="Verdana"/>
                <a:cs typeface="Arial"/>
              </a:rPr>
              <a:t>: The timeline for issuing an incident for </a:t>
            </a:r>
            <a:r>
              <a:rPr lang="en-US" sz="2000" b="1" dirty="0">
                <a:latin typeface="Arial"/>
                <a:ea typeface="Verdana"/>
                <a:cs typeface="Arial"/>
              </a:rPr>
              <a:t>NRT NWP is over 5 days </a:t>
            </a:r>
            <a:r>
              <a:rPr lang="en-US" sz="2000" dirty="0">
                <a:latin typeface="Arial"/>
                <a:ea typeface="Verdana"/>
                <a:cs typeface="Arial"/>
              </a:rPr>
              <a:t>and </a:t>
            </a:r>
            <a:r>
              <a:rPr lang="en-US" sz="2000" b="1" dirty="0">
                <a:latin typeface="Arial"/>
                <a:ea typeface="Verdana"/>
                <a:cs typeface="Arial"/>
              </a:rPr>
              <a:t>2 days for GBON </a:t>
            </a:r>
            <a:r>
              <a:rPr lang="en-US" sz="2000" dirty="0">
                <a:latin typeface="Arial"/>
                <a:ea typeface="Verdana"/>
                <a:cs typeface="Arial"/>
              </a:rPr>
              <a:t>Monitoring. </a:t>
            </a:r>
            <a:r>
              <a:rPr lang="en-US" sz="2000" i="1" dirty="0">
                <a:latin typeface="Arial"/>
                <a:ea typeface="Verdana"/>
                <a:cs typeface="Arial"/>
              </a:rPr>
              <a:t>(INFCOM-3/Doc. 8.1(2), Annex 2, Approved) </a:t>
            </a:r>
          </a:p>
        </p:txBody>
      </p:sp>
      <p:sp>
        <p:nvSpPr>
          <p:cNvPr id="2" name="Shape 79">
            <a:extLst>
              <a:ext uri="{FF2B5EF4-FFF2-40B4-BE49-F238E27FC236}">
                <a16:creationId xmlns:a16="http://schemas.microsoft.com/office/drawing/2014/main" id="{E9CF48FC-C743-DA82-1036-DBDA7C95D2E7}"/>
              </a:ext>
            </a:extLst>
          </p:cNvPr>
          <p:cNvSpPr/>
          <p:nvPr/>
        </p:nvSpPr>
        <p:spPr>
          <a:xfrm>
            <a:off x="1072179" y="473370"/>
            <a:ext cx="10047642" cy="44377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lnSpc>
                <a:spcPts val="3360"/>
              </a:lnSpc>
              <a:defRPr sz="1800"/>
            </a:pPr>
            <a:r>
              <a:rPr lang="en-US" sz="40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RWC evaluating the performances</a:t>
            </a:r>
          </a:p>
        </p:txBody>
      </p:sp>
      <p:pic>
        <p:nvPicPr>
          <p:cNvPr id="4" name="Picture 3">
            <a:extLst>
              <a:ext uri="{FF2B5EF4-FFF2-40B4-BE49-F238E27FC236}">
                <a16:creationId xmlns:a16="http://schemas.microsoft.com/office/drawing/2014/main" id="{831B9727-1BC2-B5BA-4D16-8ECC7D207EE2}"/>
              </a:ext>
            </a:extLst>
          </p:cNvPr>
          <p:cNvPicPr>
            <a:picLocks noChangeAspect="1"/>
          </p:cNvPicPr>
          <p:nvPr/>
        </p:nvPicPr>
        <p:blipFill>
          <a:blip r:embed="rId3"/>
          <a:stretch>
            <a:fillRect/>
          </a:stretch>
        </p:blipFill>
        <p:spPr>
          <a:xfrm>
            <a:off x="2830115" y="4021340"/>
            <a:ext cx="3639394" cy="2745508"/>
          </a:xfrm>
          <a:prstGeom prst="rect">
            <a:avLst/>
          </a:prstGeom>
        </p:spPr>
      </p:pic>
      <p:pic>
        <p:nvPicPr>
          <p:cNvPr id="7" name="Picture 6">
            <a:extLst>
              <a:ext uri="{FF2B5EF4-FFF2-40B4-BE49-F238E27FC236}">
                <a16:creationId xmlns:a16="http://schemas.microsoft.com/office/drawing/2014/main" id="{3D8BED2A-0D67-BA2F-1B20-CA5CAB18CFCD}"/>
              </a:ext>
            </a:extLst>
          </p:cNvPr>
          <p:cNvPicPr>
            <a:picLocks noChangeAspect="1"/>
          </p:cNvPicPr>
          <p:nvPr/>
        </p:nvPicPr>
        <p:blipFill>
          <a:blip r:embed="rId4"/>
          <a:stretch>
            <a:fillRect/>
          </a:stretch>
        </p:blipFill>
        <p:spPr>
          <a:xfrm>
            <a:off x="6469510" y="4050278"/>
            <a:ext cx="3277605" cy="2610166"/>
          </a:xfrm>
          <a:prstGeom prst="rect">
            <a:avLst/>
          </a:prstGeom>
        </p:spPr>
      </p:pic>
      <p:sp>
        <p:nvSpPr>
          <p:cNvPr id="8" name="Explosion: 8 Points 7">
            <a:extLst>
              <a:ext uri="{FF2B5EF4-FFF2-40B4-BE49-F238E27FC236}">
                <a16:creationId xmlns:a16="http://schemas.microsoft.com/office/drawing/2014/main" id="{F5444F81-967D-F424-6445-EE979830E5A8}"/>
              </a:ext>
            </a:extLst>
          </p:cNvPr>
          <p:cNvSpPr/>
          <p:nvPr/>
        </p:nvSpPr>
        <p:spPr>
          <a:xfrm>
            <a:off x="9895840" y="3395176"/>
            <a:ext cx="2275840" cy="2070904"/>
          </a:xfrm>
          <a:prstGeom prst="irregularSeal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b="1" dirty="0"/>
              <a:t>GBON IMS:  planned</a:t>
            </a:r>
          </a:p>
        </p:txBody>
      </p:sp>
    </p:spTree>
    <p:extLst>
      <p:ext uri="{BB962C8B-B14F-4D97-AF65-F5344CB8AC3E}">
        <p14:creationId xmlns:p14="http://schemas.microsoft.com/office/powerpoint/2010/main" val="27471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939C20F-C970-8825-34E1-B09D9CB92258}"/>
              </a:ext>
            </a:extLst>
          </p:cNvPr>
          <p:cNvSpPr>
            <a:spLocks noGrp="1"/>
          </p:cNvSpPr>
          <p:nvPr>
            <p:ph idx="1"/>
          </p:nvPr>
        </p:nvSpPr>
        <p:spPr>
          <a:xfrm>
            <a:off x="0" y="713156"/>
            <a:ext cx="12039600" cy="1135964"/>
          </a:xfrm>
        </p:spPr>
        <p:txBody>
          <a:bodyPr>
            <a:normAutofit/>
          </a:bodyPr>
          <a:lstStyle/>
          <a:p>
            <a:pPr marL="0" indent="0" algn="ctr">
              <a:buNone/>
            </a:pPr>
            <a:r>
              <a:rPr lang="en-SG" sz="2200" b="1" dirty="0">
                <a:effectLst/>
                <a:ea typeface="DengXian" panose="02010600030101010101" pitchFamily="2" charset="-122"/>
              </a:rPr>
              <a:t>Availability, Timeliness, Quality and Station metadata</a:t>
            </a:r>
          </a:p>
          <a:p>
            <a:pPr marL="0" indent="0">
              <a:buNone/>
            </a:pPr>
            <a:r>
              <a:rPr lang="en-SG" sz="1800" dirty="0">
                <a:effectLst/>
                <a:ea typeface="DengXian" panose="02010600030101010101" pitchFamily="2" charset="-122"/>
              </a:rPr>
              <a:t>The issues described in the table below shall be identified in most daily monitoring reports of the different WIGOS Monitoring Centres, not in the daily monitoring reports of one particular WIGOS M</a:t>
            </a:r>
            <a:r>
              <a:rPr lang="en-SG" sz="1800" dirty="0">
                <a:ea typeface="DengXian" panose="02010600030101010101" pitchFamily="2" charset="-122"/>
              </a:rPr>
              <a:t>onitoring Centre only (Monitoring centre = All)</a:t>
            </a:r>
            <a:r>
              <a:rPr lang="en-SG" sz="1800" dirty="0">
                <a:effectLst/>
                <a:ea typeface="Arial" panose="020B0604020202020204" pitchFamily="34" charset="0"/>
              </a:rPr>
              <a:t> </a:t>
            </a:r>
          </a:p>
        </p:txBody>
      </p:sp>
      <p:sp>
        <p:nvSpPr>
          <p:cNvPr id="4" name="Shape 79">
            <a:extLst>
              <a:ext uri="{FF2B5EF4-FFF2-40B4-BE49-F238E27FC236}">
                <a16:creationId xmlns:a16="http://schemas.microsoft.com/office/drawing/2014/main" id="{751DEE09-67B4-2B01-821D-780F4872F0EC}"/>
              </a:ext>
            </a:extLst>
          </p:cNvPr>
          <p:cNvSpPr/>
          <p:nvPr/>
        </p:nvSpPr>
        <p:spPr>
          <a:xfrm>
            <a:off x="304800" y="120901"/>
            <a:ext cx="11734801" cy="397032"/>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lnSpc>
                <a:spcPts val="3360"/>
              </a:lnSpc>
              <a:defRPr sz="1800"/>
            </a:pPr>
            <a:r>
              <a:rPr lang="en-US" sz="24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Monitoring of the GOS and GBON networks: Surface land observations </a:t>
            </a:r>
          </a:p>
        </p:txBody>
      </p:sp>
      <p:graphicFrame>
        <p:nvGraphicFramePr>
          <p:cNvPr id="9" name="Table 8">
            <a:extLst>
              <a:ext uri="{FF2B5EF4-FFF2-40B4-BE49-F238E27FC236}">
                <a16:creationId xmlns:a16="http://schemas.microsoft.com/office/drawing/2014/main" id="{37B75378-85B6-1670-62DD-498DCF6BA220}"/>
              </a:ext>
            </a:extLst>
          </p:cNvPr>
          <p:cNvGraphicFramePr>
            <a:graphicFrameLocks noGrp="1"/>
          </p:cNvGraphicFramePr>
          <p:nvPr>
            <p:extLst>
              <p:ext uri="{D42A27DB-BD31-4B8C-83A1-F6EECF244321}">
                <p14:modId xmlns:p14="http://schemas.microsoft.com/office/powerpoint/2010/main" val="2862607055"/>
              </p:ext>
            </p:extLst>
          </p:nvPr>
        </p:nvGraphicFramePr>
        <p:xfrm>
          <a:off x="551450" y="1849120"/>
          <a:ext cx="8640540" cy="4631796"/>
        </p:xfrm>
        <a:graphic>
          <a:graphicData uri="http://schemas.openxmlformats.org/drawingml/2006/table">
            <a:tbl>
              <a:tblPr firstRow="1" bandRow="1">
                <a:tableStyleId>{5C22544A-7EE6-4342-B048-85BDC9FD1C3A}</a:tableStyleId>
              </a:tblPr>
              <a:tblGrid>
                <a:gridCol w="6950209">
                  <a:extLst>
                    <a:ext uri="{9D8B030D-6E8A-4147-A177-3AD203B41FA5}">
                      <a16:colId xmlns:a16="http://schemas.microsoft.com/office/drawing/2014/main" val="3157139455"/>
                    </a:ext>
                  </a:extLst>
                </a:gridCol>
                <a:gridCol w="1690331">
                  <a:extLst>
                    <a:ext uri="{9D8B030D-6E8A-4147-A177-3AD203B41FA5}">
                      <a16:colId xmlns:a16="http://schemas.microsoft.com/office/drawing/2014/main" val="970120084"/>
                    </a:ext>
                  </a:extLst>
                </a:gridCol>
              </a:tblGrid>
              <a:tr h="305583">
                <a:tc>
                  <a:txBody>
                    <a:bodyPr/>
                    <a:lstStyle/>
                    <a:p>
                      <a:r>
                        <a:rPr lang="en-ZA" sz="1500" dirty="0"/>
                        <a:t>Reason for non-compliance</a:t>
                      </a:r>
                    </a:p>
                  </a:txBody>
                  <a:tcPr marL="69252" marR="69252" marT="34626" marB="34626"/>
                </a:tc>
                <a:tc>
                  <a:txBody>
                    <a:bodyPr/>
                    <a:lstStyle/>
                    <a:p>
                      <a:r>
                        <a:rPr lang="en-ZA" sz="1500" dirty="0"/>
                        <a:t>Category</a:t>
                      </a:r>
                    </a:p>
                  </a:txBody>
                  <a:tcPr marL="69252" marR="69252" marT="34626" marB="34626"/>
                </a:tc>
                <a:extLst>
                  <a:ext uri="{0D108BD9-81ED-4DB2-BD59-A6C34878D82A}">
                    <a16:rowId xmlns:a16="http://schemas.microsoft.com/office/drawing/2014/main" val="628063808"/>
                  </a:ext>
                </a:extLst>
              </a:tr>
              <a:tr h="305583">
                <a:tc>
                  <a:txBody>
                    <a:bodyPr/>
                    <a:lstStyle/>
                    <a:p>
                      <a:r>
                        <a:rPr lang="en-US" sz="1500"/>
                        <a:t>The station did not report any data yesterday </a:t>
                      </a:r>
                      <a:endParaRPr lang="en-ZA" sz="1500"/>
                    </a:p>
                  </a:txBody>
                  <a:tcPr marL="69252" marR="69252" marT="34626" marB="34626"/>
                </a:tc>
                <a:tc>
                  <a:txBody>
                    <a:bodyPr/>
                    <a:lstStyle/>
                    <a:p>
                      <a:r>
                        <a:rPr lang="en-ZA" sz="1500"/>
                        <a:t>Data availability</a:t>
                      </a:r>
                    </a:p>
                  </a:txBody>
                  <a:tcPr marL="69252" marR="69252" marT="34626" marB="34626"/>
                </a:tc>
                <a:extLst>
                  <a:ext uri="{0D108BD9-81ED-4DB2-BD59-A6C34878D82A}">
                    <a16:rowId xmlns:a16="http://schemas.microsoft.com/office/drawing/2014/main" val="3636875438"/>
                  </a:ext>
                </a:extLst>
              </a:tr>
              <a:tr h="774649">
                <a:tc>
                  <a:txBody>
                    <a:bodyPr/>
                    <a:lstStyle/>
                    <a:p>
                      <a:r>
                        <a:rPr lang="en-US" sz="1500" dirty="0"/>
                        <a:t>The total number of reports is significantly lower than the expected number of observations as defined in the observing schedule for international dissemination in OSCAR/Surface </a:t>
                      </a:r>
                      <a:endParaRPr lang="en-ZA" sz="1500" dirty="0"/>
                    </a:p>
                  </a:txBody>
                  <a:tcPr marL="69252" marR="69252" marT="34626" marB="34626"/>
                </a:tc>
                <a:tc>
                  <a:txBody>
                    <a:bodyPr/>
                    <a:lstStyle/>
                    <a:p>
                      <a:r>
                        <a:rPr lang="en-ZA" sz="1500"/>
                        <a:t>Data availability</a:t>
                      </a:r>
                    </a:p>
                  </a:txBody>
                  <a:tcPr marL="69252" marR="69252" marT="34626" marB="34626"/>
                </a:tc>
                <a:extLst>
                  <a:ext uri="{0D108BD9-81ED-4DB2-BD59-A6C34878D82A}">
                    <a16:rowId xmlns:a16="http://schemas.microsoft.com/office/drawing/2014/main" val="4283531971"/>
                  </a:ext>
                </a:extLst>
              </a:tr>
              <a:tr h="628867">
                <a:tc>
                  <a:txBody>
                    <a:bodyPr/>
                    <a:lstStyle/>
                    <a:p>
                      <a:r>
                        <a:rPr lang="en-US" sz="1500" dirty="0"/>
                        <a:t>The total number of reports is higher than the expected number of observations defined in the observing schedule for international dissemination in OSCAR/Surface </a:t>
                      </a:r>
                      <a:endParaRPr lang="en-ZA" sz="1500" dirty="0"/>
                    </a:p>
                  </a:txBody>
                  <a:tcPr marL="69252" marR="69252" marT="34626" marB="34626"/>
                </a:tc>
                <a:tc>
                  <a:txBody>
                    <a:bodyPr/>
                    <a:lstStyle/>
                    <a:p>
                      <a:r>
                        <a:rPr lang="en-ZA" sz="1500" dirty="0"/>
                        <a:t>Metadata</a:t>
                      </a:r>
                    </a:p>
                  </a:txBody>
                  <a:tcPr marL="69252" marR="69252" marT="34626" marB="34626"/>
                </a:tc>
                <a:extLst>
                  <a:ext uri="{0D108BD9-81ED-4DB2-BD59-A6C34878D82A}">
                    <a16:rowId xmlns:a16="http://schemas.microsoft.com/office/drawing/2014/main" val="3484772731"/>
                  </a:ext>
                </a:extLst>
              </a:tr>
              <a:tr h="540116">
                <a:tc>
                  <a:txBody>
                    <a:bodyPr/>
                    <a:lstStyle/>
                    <a:p>
                      <a:r>
                        <a:rPr lang="en-US" sz="1500" dirty="0"/>
                        <a:t>The station is not expected to send reports during the period according to OSCAR/Surface schedule </a:t>
                      </a:r>
                      <a:endParaRPr lang="en-ZA" sz="1500" dirty="0"/>
                    </a:p>
                  </a:txBody>
                  <a:tcPr marL="69252" marR="69252" marT="34626" marB="34626"/>
                </a:tc>
                <a:tc>
                  <a:txBody>
                    <a:bodyPr/>
                    <a:lstStyle/>
                    <a:p>
                      <a:r>
                        <a:rPr lang="en-ZA" sz="1500" dirty="0"/>
                        <a:t>Metadata</a:t>
                      </a:r>
                    </a:p>
                  </a:txBody>
                  <a:tcPr marL="69252" marR="69252" marT="34626" marB="34626"/>
                </a:tc>
                <a:extLst>
                  <a:ext uri="{0D108BD9-81ED-4DB2-BD59-A6C34878D82A}">
                    <a16:rowId xmlns:a16="http://schemas.microsoft.com/office/drawing/2014/main" val="2522741078"/>
                  </a:ext>
                </a:extLst>
              </a:tr>
              <a:tr h="438471">
                <a:tc>
                  <a:txBody>
                    <a:bodyPr/>
                    <a:lstStyle/>
                    <a:p>
                      <a:r>
                        <a:rPr lang="en-US" sz="1500" dirty="0"/>
                        <a:t>The station send reports but there is no corresponding station ID in OSCAR/Surface.</a:t>
                      </a:r>
                      <a:endParaRPr lang="en-ZA" sz="1500" dirty="0"/>
                    </a:p>
                  </a:txBody>
                  <a:tcPr marL="69252" marR="69252" marT="34626" marB="34626"/>
                </a:tc>
                <a:tc>
                  <a:txBody>
                    <a:bodyPr/>
                    <a:lstStyle/>
                    <a:p>
                      <a:r>
                        <a:rPr lang="en-US" sz="1500" dirty="0"/>
                        <a:t>Metadata</a:t>
                      </a:r>
                      <a:endParaRPr lang="en-ZA" sz="1500" dirty="0"/>
                    </a:p>
                  </a:txBody>
                  <a:tcPr marL="69252" marR="69252" marT="34626" marB="34626"/>
                </a:tc>
                <a:extLst>
                  <a:ext uri="{0D108BD9-81ED-4DB2-BD59-A6C34878D82A}">
                    <a16:rowId xmlns:a16="http://schemas.microsoft.com/office/drawing/2014/main" val="913732756"/>
                  </a:ext>
                </a:extLst>
              </a:tr>
              <a:tr h="628867">
                <a:tc>
                  <a:txBody>
                    <a:bodyPr/>
                    <a:lstStyle/>
                    <a:p>
                      <a:r>
                        <a:rPr lang="en-US" sz="1500" dirty="0"/>
                        <a:t>The data arrived with a significant delay, which may lead to a situation where data could not be used in near real-time applications, for example, for nowcasting purposes </a:t>
                      </a:r>
                      <a:endParaRPr lang="en-ZA" sz="1500" dirty="0"/>
                    </a:p>
                  </a:txBody>
                  <a:tcPr marL="69252" marR="69252" marT="34626" marB="34626"/>
                </a:tc>
                <a:tc>
                  <a:txBody>
                    <a:bodyPr/>
                    <a:lstStyle/>
                    <a:p>
                      <a:r>
                        <a:rPr lang="en-ZA" sz="1500"/>
                        <a:t>Timeliness</a:t>
                      </a:r>
                    </a:p>
                  </a:txBody>
                  <a:tcPr marL="69252" marR="69252" marT="34626" marB="34626"/>
                </a:tc>
                <a:extLst>
                  <a:ext uri="{0D108BD9-81ED-4DB2-BD59-A6C34878D82A}">
                    <a16:rowId xmlns:a16="http://schemas.microsoft.com/office/drawing/2014/main" val="4281889763"/>
                  </a:ext>
                </a:extLst>
              </a:tr>
              <a:tr h="1009660">
                <a:tc>
                  <a:txBody>
                    <a:bodyPr/>
                    <a:lstStyle/>
                    <a:p>
                      <a:r>
                        <a:rPr lang="en-ZA" sz="1500" dirty="0"/>
                        <a:t>The daily averaged measurement uncertainty statistics received from WIGOS Monitoring Centres (for example, derived from O B results from Global NWP Centres) exceed the WMO threshold requirements concerning a particular variable or variables </a:t>
                      </a:r>
                    </a:p>
                  </a:txBody>
                  <a:tcPr marL="69252" marR="69252" marT="34626" marB="34626"/>
                </a:tc>
                <a:tc>
                  <a:txBody>
                    <a:bodyPr/>
                    <a:lstStyle/>
                    <a:p>
                      <a:r>
                        <a:rPr lang="en-ZA" sz="1500" dirty="0"/>
                        <a:t>Quality</a:t>
                      </a:r>
                    </a:p>
                  </a:txBody>
                  <a:tcPr marL="69252" marR="69252" marT="34626" marB="34626"/>
                </a:tc>
                <a:extLst>
                  <a:ext uri="{0D108BD9-81ED-4DB2-BD59-A6C34878D82A}">
                    <a16:rowId xmlns:a16="http://schemas.microsoft.com/office/drawing/2014/main" val="823049399"/>
                  </a:ext>
                </a:extLst>
              </a:tr>
            </a:tbl>
          </a:graphicData>
        </a:graphic>
      </p:graphicFrame>
      <p:pic>
        <p:nvPicPr>
          <p:cNvPr id="14" name="Picture 13">
            <a:extLst>
              <a:ext uri="{FF2B5EF4-FFF2-40B4-BE49-F238E27FC236}">
                <a16:creationId xmlns:a16="http://schemas.microsoft.com/office/drawing/2014/main" id="{E7A2A56B-0472-7A35-73A3-5438AB450035}"/>
              </a:ext>
            </a:extLst>
          </p:cNvPr>
          <p:cNvPicPr>
            <a:picLocks noChangeAspect="1"/>
          </p:cNvPicPr>
          <p:nvPr/>
        </p:nvPicPr>
        <p:blipFill>
          <a:blip r:embed="rId2"/>
          <a:stretch>
            <a:fillRect/>
          </a:stretch>
        </p:blipFill>
        <p:spPr>
          <a:xfrm>
            <a:off x="9377651" y="3117845"/>
            <a:ext cx="2529870" cy="1812213"/>
          </a:xfrm>
          <a:prstGeom prst="rect">
            <a:avLst/>
          </a:prstGeom>
        </p:spPr>
      </p:pic>
    </p:spTree>
    <p:extLst>
      <p:ext uri="{BB962C8B-B14F-4D97-AF65-F5344CB8AC3E}">
        <p14:creationId xmlns:p14="http://schemas.microsoft.com/office/powerpoint/2010/main" val="3845380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939C20F-C970-8825-34E1-B09D9CB92258}"/>
              </a:ext>
            </a:extLst>
          </p:cNvPr>
          <p:cNvSpPr>
            <a:spLocks noGrp="1"/>
          </p:cNvSpPr>
          <p:nvPr>
            <p:ph idx="1"/>
          </p:nvPr>
        </p:nvSpPr>
        <p:spPr>
          <a:xfrm>
            <a:off x="0" y="713156"/>
            <a:ext cx="12039600" cy="844783"/>
          </a:xfrm>
        </p:spPr>
        <p:txBody>
          <a:bodyPr>
            <a:normAutofit fontScale="92500" lnSpcReduction="20000"/>
          </a:bodyPr>
          <a:lstStyle/>
          <a:p>
            <a:pPr marL="0" indent="0" algn="ctr">
              <a:buNone/>
            </a:pPr>
            <a:r>
              <a:rPr lang="en-SG" sz="2400" b="1" dirty="0">
                <a:effectLst/>
                <a:ea typeface="DengXian" panose="02010600030101010101" pitchFamily="2" charset="-122"/>
              </a:rPr>
              <a:t>Availability and Quality</a:t>
            </a:r>
            <a:endParaRPr lang="en-SG" sz="2200" b="1" dirty="0">
              <a:effectLst/>
              <a:ea typeface="DengXian" panose="02010600030101010101" pitchFamily="2" charset="-122"/>
            </a:endParaRPr>
          </a:p>
          <a:p>
            <a:pPr marL="0" indent="0">
              <a:buNone/>
            </a:pPr>
            <a:r>
              <a:rPr lang="en-SG" sz="1800" dirty="0">
                <a:effectLst/>
                <a:ea typeface="DengXian" panose="02010600030101010101" pitchFamily="2" charset="-122"/>
              </a:rPr>
              <a:t>The issues described in the table below shall be identified in most daily monitoring reports of the different WIGOS Monitoring Centres, not in the daily monitoring reports of one particular WIGOS M</a:t>
            </a:r>
            <a:r>
              <a:rPr lang="en-SG" sz="1800" dirty="0">
                <a:ea typeface="DengXian" panose="02010600030101010101" pitchFamily="2" charset="-122"/>
              </a:rPr>
              <a:t>onitoring Centre only (Monitoring centre = All)</a:t>
            </a:r>
            <a:r>
              <a:rPr lang="en-SG" sz="1800" dirty="0">
                <a:effectLst/>
                <a:ea typeface="Arial" panose="020B0604020202020204" pitchFamily="34" charset="0"/>
              </a:rPr>
              <a:t> </a:t>
            </a:r>
            <a:endParaRPr lang="en-ZA" sz="1800" dirty="0">
              <a:ea typeface="DengXian" panose="02010600030101010101" pitchFamily="2" charset="-122"/>
            </a:endParaRPr>
          </a:p>
        </p:txBody>
      </p:sp>
      <p:sp>
        <p:nvSpPr>
          <p:cNvPr id="4" name="Shape 79">
            <a:extLst>
              <a:ext uri="{FF2B5EF4-FFF2-40B4-BE49-F238E27FC236}">
                <a16:creationId xmlns:a16="http://schemas.microsoft.com/office/drawing/2014/main" id="{751DEE09-67B4-2B01-821D-780F4872F0EC}"/>
              </a:ext>
            </a:extLst>
          </p:cNvPr>
          <p:cNvSpPr/>
          <p:nvPr/>
        </p:nvSpPr>
        <p:spPr>
          <a:xfrm>
            <a:off x="304800" y="120901"/>
            <a:ext cx="11734801" cy="39703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ts val="3360"/>
              </a:lnSpc>
              <a:defRPr sz="1800"/>
            </a:pPr>
            <a:r>
              <a:rPr lang="en-US" sz="24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Monitoring of the GOS and GBON networks: Upper-air land observations </a:t>
            </a:r>
          </a:p>
        </p:txBody>
      </p:sp>
      <p:graphicFrame>
        <p:nvGraphicFramePr>
          <p:cNvPr id="2" name="Table 1">
            <a:extLst>
              <a:ext uri="{FF2B5EF4-FFF2-40B4-BE49-F238E27FC236}">
                <a16:creationId xmlns:a16="http://schemas.microsoft.com/office/drawing/2014/main" id="{59CAC669-2D15-2E34-A932-9313E417C4FD}"/>
              </a:ext>
            </a:extLst>
          </p:cNvPr>
          <p:cNvGraphicFramePr>
            <a:graphicFrameLocks noGrp="1"/>
          </p:cNvGraphicFramePr>
          <p:nvPr>
            <p:extLst>
              <p:ext uri="{D42A27DB-BD31-4B8C-83A1-F6EECF244321}">
                <p14:modId xmlns:p14="http://schemas.microsoft.com/office/powerpoint/2010/main" val="3280387016"/>
              </p:ext>
            </p:extLst>
          </p:nvPr>
        </p:nvGraphicFramePr>
        <p:xfrm>
          <a:off x="416560" y="1753162"/>
          <a:ext cx="8605520" cy="5019630"/>
        </p:xfrm>
        <a:graphic>
          <a:graphicData uri="http://schemas.openxmlformats.org/drawingml/2006/table">
            <a:tbl>
              <a:tblPr firstRow="1" bandRow="1">
                <a:tableStyleId>{5C22544A-7EE6-4342-B048-85BDC9FD1C3A}</a:tableStyleId>
              </a:tblPr>
              <a:tblGrid>
                <a:gridCol w="6727484">
                  <a:extLst>
                    <a:ext uri="{9D8B030D-6E8A-4147-A177-3AD203B41FA5}">
                      <a16:colId xmlns:a16="http://schemas.microsoft.com/office/drawing/2014/main" val="3157139455"/>
                    </a:ext>
                  </a:extLst>
                </a:gridCol>
                <a:gridCol w="1878036">
                  <a:extLst>
                    <a:ext uri="{9D8B030D-6E8A-4147-A177-3AD203B41FA5}">
                      <a16:colId xmlns:a16="http://schemas.microsoft.com/office/drawing/2014/main" val="970120084"/>
                    </a:ext>
                  </a:extLst>
                </a:gridCol>
              </a:tblGrid>
              <a:tr h="292547">
                <a:tc>
                  <a:txBody>
                    <a:bodyPr/>
                    <a:lstStyle/>
                    <a:p>
                      <a:r>
                        <a:rPr lang="en-ZA" sz="1500" dirty="0"/>
                        <a:t>Reason for non-compliance</a:t>
                      </a:r>
                    </a:p>
                  </a:txBody>
                  <a:tcPr marL="71938" marR="71938" marT="35969" marB="35969"/>
                </a:tc>
                <a:tc>
                  <a:txBody>
                    <a:bodyPr/>
                    <a:lstStyle/>
                    <a:p>
                      <a:r>
                        <a:rPr lang="en-ZA" sz="1500"/>
                        <a:t>Category</a:t>
                      </a:r>
                    </a:p>
                  </a:txBody>
                  <a:tcPr marL="71938" marR="71938" marT="35969" marB="35969"/>
                </a:tc>
                <a:extLst>
                  <a:ext uri="{0D108BD9-81ED-4DB2-BD59-A6C34878D82A}">
                    <a16:rowId xmlns:a16="http://schemas.microsoft.com/office/drawing/2014/main" val="628063808"/>
                  </a:ext>
                </a:extLst>
              </a:tr>
              <a:tr h="292547">
                <a:tc>
                  <a:txBody>
                    <a:bodyPr/>
                    <a:lstStyle/>
                    <a:p>
                      <a:r>
                        <a:rPr lang="en-US" sz="1500" dirty="0"/>
                        <a:t>The station did not report any data yesterday </a:t>
                      </a:r>
                      <a:endParaRPr lang="en-ZA" sz="1500" dirty="0"/>
                    </a:p>
                  </a:txBody>
                  <a:tcPr marL="71938" marR="71938" marT="35969" marB="35969"/>
                </a:tc>
                <a:tc>
                  <a:txBody>
                    <a:bodyPr/>
                    <a:lstStyle/>
                    <a:p>
                      <a:r>
                        <a:rPr lang="en-ZA" sz="1500"/>
                        <a:t>Data availability</a:t>
                      </a:r>
                    </a:p>
                  </a:txBody>
                  <a:tcPr marL="71938" marR="71938" marT="35969" marB="35969"/>
                </a:tc>
                <a:extLst>
                  <a:ext uri="{0D108BD9-81ED-4DB2-BD59-A6C34878D82A}">
                    <a16:rowId xmlns:a16="http://schemas.microsoft.com/office/drawing/2014/main" val="3636875438"/>
                  </a:ext>
                </a:extLst>
              </a:tr>
              <a:tr h="676215">
                <a:tc>
                  <a:txBody>
                    <a:bodyPr/>
                    <a:lstStyle/>
                    <a:p>
                      <a:r>
                        <a:rPr lang="en-US" sz="1500" dirty="0"/>
                        <a:t>The total number of reports is significantly lower than the expected number of soundings as defined in the observing schedule for international dissemination in OSCAR/Surface </a:t>
                      </a:r>
                      <a:endParaRPr lang="en-ZA" sz="1500" dirty="0"/>
                    </a:p>
                  </a:txBody>
                  <a:tcPr marL="71938" marR="71938" marT="35969" marB="35969"/>
                </a:tc>
                <a:tc>
                  <a:txBody>
                    <a:bodyPr/>
                    <a:lstStyle/>
                    <a:p>
                      <a:r>
                        <a:rPr lang="en-ZA" sz="1500"/>
                        <a:t>Data availability</a:t>
                      </a:r>
                    </a:p>
                  </a:txBody>
                  <a:tcPr marL="71938" marR="71938" marT="35969" marB="35969"/>
                </a:tc>
                <a:extLst>
                  <a:ext uri="{0D108BD9-81ED-4DB2-BD59-A6C34878D82A}">
                    <a16:rowId xmlns:a16="http://schemas.microsoft.com/office/drawing/2014/main" val="4283531971"/>
                  </a:ext>
                </a:extLst>
              </a:tr>
              <a:tr h="292547">
                <a:tc>
                  <a:txBody>
                    <a:bodyPr/>
                    <a:lstStyle/>
                    <a:p>
                      <a:r>
                        <a:rPr lang="en-US" sz="1500" dirty="0"/>
                        <a:t>The station reported data but has completeness issues </a:t>
                      </a:r>
                      <a:endParaRPr lang="en-ZA" sz="1500" dirty="0"/>
                    </a:p>
                  </a:txBody>
                  <a:tcPr marL="71938" marR="71938" marT="35969" marB="35969"/>
                </a:tc>
                <a:tc>
                  <a:txBody>
                    <a:bodyPr/>
                    <a:lstStyle/>
                    <a:p>
                      <a:r>
                        <a:rPr lang="en-ZA" sz="1500" dirty="0"/>
                        <a:t>Data availability</a:t>
                      </a:r>
                    </a:p>
                  </a:txBody>
                  <a:tcPr marL="71938" marR="71938" marT="35969" marB="35969"/>
                </a:tc>
                <a:extLst>
                  <a:ext uri="{0D108BD9-81ED-4DB2-BD59-A6C34878D82A}">
                    <a16:rowId xmlns:a16="http://schemas.microsoft.com/office/drawing/2014/main" val="2522741078"/>
                  </a:ext>
                </a:extLst>
              </a:tr>
              <a:tr h="292547">
                <a:tc>
                  <a:txBody>
                    <a:bodyPr/>
                    <a:lstStyle/>
                    <a:p>
                      <a:r>
                        <a:rPr lang="en-US" sz="1500" dirty="0"/>
                        <a:t>The total number of reports is higher than the expected number of soundings as defined in the observing schedule for international dissemination in OSCAR/Surface </a:t>
                      </a:r>
                      <a:endParaRPr lang="en-ZA" sz="1500" dirty="0"/>
                    </a:p>
                  </a:txBody>
                  <a:tcPr marL="71938" marR="71938" marT="35969" marB="35969"/>
                </a:tc>
                <a:tc>
                  <a:txBody>
                    <a:bodyPr/>
                    <a:lstStyle/>
                    <a:p>
                      <a:r>
                        <a:rPr lang="en-ZA" sz="1500" dirty="0"/>
                        <a:t>Metadata</a:t>
                      </a:r>
                    </a:p>
                  </a:txBody>
                  <a:tcPr marL="71938" marR="71938" marT="35969" marB="35969"/>
                </a:tc>
                <a:extLst>
                  <a:ext uri="{0D108BD9-81ED-4DB2-BD59-A6C34878D82A}">
                    <a16:rowId xmlns:a16="http://schemas.microsoft.com/office/drawing/2014/main" val="2454604231"/>
                  </a:ext>
                </a:extLst>
              </a:tr>
              <a:tr h="484381">
                <a:tc>
                  <a:txBody>
                    <a:bodyPr/>
                    <a:lstStyle/>
                    <a:p>
                      <a:r>
                        <a:rPr lang="en-US" sz="1500"/>
                        <a:t>The station is not expected to report during the period according to OSCAR/Surface schedule </a:t>
                      </a:r>
                      <a:endParaRPr lang="en-ZA" sz="1500"/>
                    </a:p>
                  </a:txBody>
                  <a:tcPr marL="71938" marR="71938" marT="35969" marB="35969"/>
                </a:tc>
                <a:tc>
                  <a:txBody>
                    <a:bodyPr/>
                    <a:lstStyle/>
                    <a:p>
                      <a:r>
                        <a:rPr lang="en-ZA" sz="1500"/>
                        <a:t>Timeliness</a:t>
                      </a:r>
                    </a:p>
                  </a:txBody>
                  <a:tcPr marL="71938" marR="71938" marT="35969" marB="35969"/>
                </a:tc>
                <a:extLst>
                  <a:ext uri="{0D108BD9-81ED-4DB2-BD59-A6C34878D82A}">
                    <a16:rowId xmlns:a16="http://schemas.microsoft.com/office/drawing/2014/main" val="4281889763"/>
                  </a:ext>
                </a:extLst>
              </a:tr>
              <a:tr h="484381">
                <a:tc>
                  <a:txBody>
                    <a:bodyPr/>
                    <a:lstStyle/>
                    <a:p>
                      <a:r>
                        <a:rPr lang="en-US" sz="1500" dirty="0"/>
                        <a:t>The station reported data but there is no corresponding station ID in OSCAR/Surface</a:t>
                      </a:r>
                      <a:endParaRPr lang="en-ZA" sz="1500" dirty="0"/>
                    </a:p>
                  </a:txBody>
                  <a:tcPr marL="71938" marR="71938" marT="35969" marB="35969"/>
                </a:tc>
                <a:tc>
                  <a:txBody>
                    <a:bodyPr/>
                    <a:lstStyle/>
                    <a:p>
                      <a:r>
                        <a:rPr lang="en-ZA" sz="1500" dirty="0"/>
                        <a:t>Quality</a:t>
                      </a:r>
                    </a:p>
                  </a:txBody>
                  <a:tcPr marL="71938" marR="71938" marT="35969" marB="35969"/>
                </a:tc>
                <a:extLst>
                  <a:ext uri="{0D108BD9-81ED-4DB2-BD59-A6C34878D82A}">
                    <a16:rowId xmlns:a16="http://schemas.microsoft.com/office/drawing/2014/main" val="823049399"/>
                  </a:ext>
                </a:extLst>
              </a:tr>
              <a:tr h="676215">
                <a:tc>
                  <a:txBody>
                    <a:bodyPr/>
                    <a:lstStyle/>
                    <a:p>
                      <a:r>
                        <a:rPr lang="en-US" sz="1500"/>
                        <a:t>The data arrived with a significant delay, which may lead to a situation where data could not be used in near real time applications, for example, for nowcasting purposes;</a:t>
                      </a:r>
                      <a:endParaRPr lang="en-ZA" sz="1500"/>
                    </a:p>
                  </a:txBody>
                  <a:tcPr marL="71938" marR="71938" marT="35969" marB="35969"/>
                </a:tc>
                <a:tc>
                  <a:txBody>
                    <a:bodyPr/>
                    <a:lstStyle/>
                    <a:p>
                      <a:r>
                        <a:rPr lang="en-ZA" sz="1500"/>
                        <a:t>Timeliness</a:t>
                      </a:r>
                    </a:p>
                  </a:txBody>
                  <a:tcPr marL="71938" marR="71938" marT="35969" marB="35969"/>
                </a:tc>
                <a:extLst>
                  <a:ext uri="{0D108BD9-81ED-4DB2-BD59-A6C34878D82A}">
                    <a16:rowId xmlns:a16="http://schemas.microsoft.com/office/drawing/2014/main" val="331028645"/>
                  </a:ext>
                </a:extLst>
              </a:tr>
              <a:tr h="1059883">
                <a:tc>
                  <a:txBody>
                    <a:bodyPr/>
                    <a:lstStyle/>
                    <a:p>
                      <a:r>
                        <a:rPr lang="en-ZA" sz="1500" dirty="0"/>
                        <a:t>The daily averaged measurement uncertainty statistics received from WIGOS Monitoring Centres (for example, derived from O B results from Global NWP Centres exceed the WMO threshold requirements concerning a particular variable or variables </a:t>
                      </a:r>
                    </a:p>
                  </a:txBody>
                  <a:tcPr marL="71938" marR="71938" marT="35969" marB="35969"/>
                </a:tc>
                <a:tc>
                  <a:txBody>
                    <a:bodyPr/>
                    <a:lstStyle/>
                    <a:p>
                      <a:r>
                        <a:rPr lang="en-ZA" sz="1500" dirty="0"/>
                        <a:t>Accuracy</a:t>
                      </a:r>
                    </a:p>
                  </a:txBody>
                  <a:tcPr marL="71938" marR="71938" marT="35969" marB="35969"/>
                </a:tc>
                <a:extLst>
                  <a:ext uri="{0D108BD9-81ED-4DB2-BD59-A6C34878D82A}">
                    <a16:rowId xmlns:a16="http://schemas.microsoft.com/office/drawing/2014/main" val="3144144986"/>
                  </a:ext>
                </a:extLst>
              </a:tr>
            </a:tbl>
          </a:graphicData>
        </a:graphic>
      </p:graphicFrame>
      <p:pic>
        <p:nvPicPr>
          <p:cNvPr id="7" name="Picture 6">
            <a:extLst>
              <a:ext uri="{FF2B5EF4-FFF2-40B4-BE49-F238E27FC236}">
                <a16:creationId xmlns:a16="http://schemas.microsoft.com/office/drawing/2014/main" id="{CB263003-7CDB-3F92-14C0-F95BC6B92DD1}"/>
              </a:ext>
            </a:extLst>
          </p:cNvPr>
          <p:cNvPicPr>
            <a:picLocks noChangeAspect="1"/>
          </p:cNvPicPr>
          <p:nvPr/>
        </p:nvPicPr>
        <p:blipFill>
          <a:blip r:embed="rId2"/>
          <a:stretch>
            <a:fillRect/>
          </a:stretch>
        </p:blipFill>
        <p:spPr>
          <a:xfrm>
            <a:off x="9127445" y="2875280"/>
            <a:ext cx="2912156" cy="2086055"/>
          </a:xfrm>
          <a:prstGeom prst="rect">
            <a:avLst/>
          </a:prstGeom>
        </p:spPr>
      </p:pic>
    </p:spTree>
    <p:extLst>
      <p:ext uri="{BB962C8B-B14F-4D97-AF65-F5344CB8AC3E}">
        <p14:creationId xmlns:p14="http://schemas.microsoft.com/office/powerpoint/2010/main" val="2430471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726440" y="198120"/>
            <a:ext cx="10515600" cy="458459"/>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lnSpc>
                <a:spcPts val="3360"/>
              </a:lnSpc>
              <a:defRPr sz="1800"/>
            </a:pPr>
            <a:r>
              <a:rPr lang="fr-CH" sz="4000" b="1" dirty="0" err="1">
                <a:solidFill>
                  <a:srgbClr val="002060"/>
                </a:solidFill>
                <a:latin typeface="+mn-lt"/>
              </a:rPr>
              <a:t>Roles</a:t>
            </a:r>
            <a:r>
              <a:rPr lang="fr-CH" sz="4000" b="1" dirty="0">
                <a:solidFill>
                  <a:srgbClr val="002060"/>
                </a:solidFill>
                <a:latin typeface="+mn-lt"/>
              </a:rPr>
              <a:t> and </a:t>
            </a:r>
            <a:r>
              <a:rPr lang="fr-CH" sz="4000" b="1" dirty="0" err="1">
                <a:solidFill>
                  <a:srgbClr val="002060"/>
                </a:solidFill>
                <a:latin typeface="+mn-lt"/>
              </a:rPr>
              <a:t>responsibilities</a:t>
            </a:r>
            <a:r>
              <a:rPr lang="fr-CH" sz="4000" b="1" dirty="0">
                <a:solidFill>
                  <a:srgbClr val="002060"/>
                </a:solidFill>
                <a:latin typeface="+mn-lt"/>
              </a:rPr>
              <a:t> of </a:t>
            </a:r>
            <a:r>
              <a:rPr lang="fr-CH" sz="4000" b="1" dirty="0" err="1">
                <a:solidFill>
                  <a:srgbClr val="002060"/>
                </a:solidFill>
                <a:latin typeface="+mn-lt"/>
              </a:rPr>
              <a:t>NFPs</a:t>
            </a:r>
            <a:endParaRPr lang="en-US" sz="40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graphicFrame>
        <p:nvGraphicFramePr>
          <p:cNvPr id="2" name="Table 1">
            <a:extLst>
              <a:ext uri="{FF2B5EF4-FFF2-40B4-BE49-F238E27FC236}">
                <a16:creationId xmlns:a16="http://schemas.microsoft.com/office/drawing/2014/main" id="{EC2F6A49-129D-4E57-11FB-DA6BDD7CA2AB}"/>
              </a:ext>
            </a:extLst>
          </p:cNvPr>
          <p:cNvGraphicFramePr>
            <a:graphicFrameLocks noGrp="1"/>
          </p:cNvGraphicFramePr>
          <p:nvPr/>
        </p:nvGraphicFramePr>
        <p:xfrm>
          <a:off x="878840" y="822960"/>
          <a:ext cx="10916920" cy="6019800"/>
        </p:xfrm>
        <a:graphic>
          <a:graphicData uri="http://schemas.openxmlformats.org/drawingml/2006/table">
            <a:tbl>
              <a:tblPr firstRow="1" bandRow="1">
                <a:tableStyleId>{5C22544A-7EE6-4342-B048-85BDC9FD1C3A}</a:tableStyleId>
              </a:tblPr>
              <a:tblGrid>
                <a:gridCol w="1833880">
                  <a:extLst>
                    <a:ext uri="{9D8B030D-6E8A-4147-A177-3AD203B41FA5}">
                      <a16:colId xmlns:a16="http://schemas.microsoft.com/office/drawing/2014/main" val="3387550271"/>
                    </a:ext>
                  </a:extLst>
                </a:gridCol>
                <a:gridCol w="3169920">
                  <a:extLst>
                    <a:ext uri="{9D8B030D-6E8A-4147-A177-3AD203B41FA5}">
                      <a16:colId xmlns:a16="http://schemas.microsoft.com/office/drawing/2014/main" val="1926757949"/>
                    </a:ext>
                  </a:extLst>
                </a:gridCol>
                <a:gridCol w="3017520">
                  <a:extLst>
                    <a:ext uri="{9D8B030D-6E8A-4147-A177-3AD203B41FA5}">
                      <a16:colId xmlns:a16="http://schemas.microsoft.com/office/drawing/2014/main" val="1288634753"/>
                    </a:ext>
                  </a:extLst>
                </a:gridCol>
                <a:gridCol w="2895600">
                  <a:extLst>
                    <a:ext uri="{9D8B030D-6E8A-4147-A177-3AD203B41FA5}">
                      <a16:colId xmlns:a16="http://schemas.microsoft.com/office/drawing/2014/main" val="4014866988"/>
                    </a:ext>
                  </a:extLst>
                </a:gridCol>
              </a:tblGrid>
              <a:tr h="624840">
                <a:tc>
                  <a:txBody>
                    <a:bodyPr/>
                    <a:lstStyle/>
                    <a:p>
                      <a:r>
                        <a:rPr lang="en-ZA" dirty="0"/>
                        <a:t>Role</a:t>
                      </a:r>
                    </a:p>
                  </a:txBody>
                  <a:tcPr/>
                </a:tc>
                <a:tc>
                  <a:txBody>
                    <a:bodyPr/>
                    <a:lstStyle/>
                    <a:p>
                      <a:r>
                        <a:rPr lang="en-ZA" dirty="0"/>
                        <a:t>WIGOS</a:t>
                      </a:r>
                    </a:p>
                  </a:txBody>
                  <a:tcPr/>
                </a:tc>
                <a:tc>
                  <a:txBody>
                    <a:bodyPr/>
                    <a:lstStyle/>
                    <a:p>
                      <a:r>
                        <a:rPr lang="en-ZA" dirty="0"/>
                        <a:t>WDQMS</a:t>
                      </a:r>
                    </a:p>
                  </a:txBody>
                  <a:tcPr/>
                </a:tc>
                <a:tc>
                  <a:txBody>
                    <a:bodyPr/>
                    <a:lstStyle/>
                    <a:p>
                      <a:r>
                        <a:rPr lang="en-ZA" dirty="0"/>
                        <a:t>OSCAR/Surface</a:t>
                      </a:r>
                    </a:p>
                  </a:txBody>
                  <a:tcPr/>
                </a:tc>
                <a:extLst>
                  <a:ext uri="{0D108BD9-81ED-4DB2-BD59-A6C34878D82A}">
                    <a16:rowId xmlns:a16="http://schemas.microsoft.com/office/drawing/2014/main" val="1929164340"/>
                  </a:ext>
                </a:extLst>
              </a:tr>
              <a:tr h="624840">
                <a:tc>
                  <a:txBody>
                    <a:bodyPr/>
                    <a:lstStyle/>
                    <a:p>
                      <a:r>
                        <a:rPr lang="en-ZA" b="1" dirty="0"/>
                        <a:t>National WIGOS Implementation</a:t>
                      </a:r>
                    </a:p>
                  </a:txBody>
                  <a:tcPr/>
                </a:tc>
                <a:tc>
                  <a:txBody>
                    <a:bodyPr/>
                    <a:lstStyle/>
                    <a:p>
                      <a:pPr marL="285750" indent="-285750">
                        <a:buFont typeface="Arial" panose="020B0604020202020204" pitchFamily="34" charset="0"/>
                        <a:buChar char="•"/>
                      </a:pPr>
                      <a:r>
                        <a:rPr lang="en-US" dirty="0"/>
                        <a:t>Contribute to the design of GBON and RBON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Monitor and report on the status of the national WIGOS implementation and initial operations</a:t>
                      </a:r>
                    </a:p>
                    <a:p>
                      <a:pPr marL="285750" indent="-285750">
                        <a:buFont typeface="Arial" panose="020B0604020202020204" pitchFamily="34" charset="0"/>
                        <a:buChar char="•"/>
                      </a:pPr>
                      <a:r>
                        <a:rPr lang="en-US" dirty="0">
                          <a:solidFill>
                            <a:srgbClr val="FF0000"/>
                          </a:solidFill>
                        </a:rPr>
                        <a:t>Liaise with the WIGOS </a:t>
                      </a:r>
                      <a:r>
                        <a:rPr lang="en-US" b="1" dirty="0">
                          <a:solidFill>
                            <a:srgbClr val="FF0000"/>
                          </a:solidFill>
                        </a:rPr>
                        <a:t>relevant National Focal Points</a:t>
                      </a:r>
                      <a:r>
                        <a:rPr lang="en-US" b="1" dirty="0"/>
                        <a:t> </a:t>
                      </a:r>
                      <a:r>
                        <a:rPr lang="en-US" dirty="0"/>
                        <a:t>to support the integration of all WIGOS component observing systems</a:t>
                      </a:r>
                    </a:p>
                  </a:txBody>
                  <a:tcPr/>
                </a:tc>
                <a:tc>
                  <a:txBody>
                    <a:bodyPr/>
                    <a:lstStyle/>
                    <a:p>
                      <a:pPr marL="285750" indent="-285750">
                        <a:buFont typeface="Arial" panose="020B0604020202020204" pitchFamily="34" charset="0"/>
                        <a:buChar char="•"/>
                      </a:pPr>
                      <a:r>
                        <a:rPr lang="en-US" dirty="0">
                          <a:solidFill>
                            <a:srgbClr val="FF0000"/>
                          </a:solidFill>
                        </a:rPr>
                        <a:t>Liaise with the </a:t>
                      </a:r>
                      <a:r>
                        <a:rPr lang="en-US" b="1" dirty="0">
                          <a:solidFill>
                            <a:srgbClr val="FF0000"/>
                          </a:solidFill>
                        </a:rPr>
                        <a:t>OSCAR/SURFACE NFP</a:t>
                      </a:r>
                      <a:r>
                        <a:rPr lang="en-US" dirty="0">
                          <a:solidFill>
                            <a:srgbClr val="FF0000"/>
                          </a:solidFill>
                        </a:rPr>
                        <a:t> </a:t>
                      </a:r>
                      <a:r>
                        <a:rPr lang="en-US" dirty="0"/>
                        <a:t>in the country/territory to ensure that metadata from all stations exchanging data internationally are available and updated in OSCAR/SURFACE</a:t>
                      </a:r>
                      <a:endParaRPr lang="en-ZA" dirty="0"/>
                    </a:p>
                  </a:txBody>
                  <a:tcPr/>
                </a:tc>
                <a:tc>
                  <a:txBody>
                    <a:bodyPr/>
                    <a:lstStyle/>
                    <a:p>
                      <a:pPr marL="285750" indent="-285750">
                        <a:buFont typeface="Arial" panose="020B0604020202020204" pitchFamily="34" charset="0"/>
                        <a:buChar char="•"/>
                      </a:pPr>
                      <a:r>
                        <a:rPr lang="en-US" dirty="0">
                          <a:solidFill>
                            <a:srgbClr val="FF0000"/>
                          </a:solidFill>
                        </a:rPr>
                        <a:t>Liaise with </a:t>
                      </a:r>
                      <a:r>
                        <a:rPr lang="en-US" b="1" dirty="0">
                          <a:solidFill>
                            <a:srgbClr val="FF0000"/>
                          </a:solidFill>
                        </a:rPr>
                        <a:t>the National WIGOS FP </a:t>
                      </a:r>
                      <a:r>
                        <a:rPr lang="en-US" dirty="0"/>
                        <a:t>in the country/territory to ensure that all the operators of the relevant observing systems in the country/territory are aware of OSCAR</a:t>
                      </a:r>
                    </a:p>
                    <a:p>
                      <a:pPr marL="285750" indent="-285750">
                        <a:buFont typeface="Arial" panose="020B0604020202020204" pitchFamily="34" charset="0"/>
                        <a:buChar char="•"/>
                      </a:pPr>
                      <a:r>
                        <a:rPr lang="en-US" dirty="0"/>
                        <a:t>Perform the critical review and gap analysis at national and regional levels, using the OSCAR/Analysis tool</a:t>
                      </a:r>
                      <a:endParaRPr lang="en-ZA" dirty="0"/>
                    </a:p>
                  </a:txBody>
                  <a:tcPr/>
                </a:tc>
                <a:extLst>
                  <a:ext uri="{0D108BD9-81ED-4DB2-BD59-A6C34878D82A}">
                    <a16:rowId xmlns:a16="http://schemas.microsoft.com/office/drawing/2014/main" val="440344762"/>
                  </a:ext>
                </a:extLst>
              </a:tr>
              <a:tr h="624840">
                <a:tc>
                  <a:txBody>
                    <a:bodyPr/>
                    <a:lstStyle/>
                    <a:p>
                      <a:r>
                        <a:rPr lang="en-ZA" b="1" dirty="0"/>
                        <a:t>Capacity Development</a:t>
                      </a:r>
                    </a:p>
                  </a:txBody>
                  <a:tcPr/>
                </a:tc>
                <a:tc>
                  <a:txBody>
                    <a:bodyPr/>
                    <a:lstStyle/>
                    <a:p>
                      <a:pPr marL="285750" indent="-285750">
                        <a:buFont typeface="Arial" panose="020B0604020202020204" pitchFamily="34" charset="0"/>
                        <a:buChar char="•"/>
                      </a:pPr>
                      <a:r>
                        <a:rPr lang="en-US" dirty="0"/>
                        <a:t>Identify and follow-up on </a:t>
                      </a:r>
                      <a:r>
                        <a:rPr lang="en-US" b="1" dirty="0">
                          <a:solidFill>
                            <a:srgbClr val="FF0000"/>
                          </a:solidFill>
                        </a:rPr>
                        <a:t>WIGOS-related</a:t>
                      </a:r>
                      <a:r>
                        <a:rPr lang="en-US" dirty="0">
                          <a:solidFill>
                            <a:srgbClr val="FF0000"/>
                          </a:solidFill>
                        </a:rPr>
                        <a:t> training and capacity development </a:t>
                      </a:r>
                      <a:r>
                        <a:rPr lang="en-US" dirty="0"/>
                        <a:t>needs</a:t>
                      </a:r>
                    </a:p>
                    <a:p>
                      <a:endParaRPr lang="en-ZA" dirty="0"/>
                    </a:p>
                  </a:txBody>
                  <a:tcPr/>
                </a:tc>
                <a:tc>
                  <a:txBody>
                    <a:bodyPr/>
                    <a:lstStyle/>
                    <a:p>
                      <a:pPr marL="285750" indent="-285750">
                        <a:buFont typeface="Arial" panose="020B0604020202020204" pitchFamily="34" charset="0"/>
                        <a:buChar char="•"/>
                      </a:pPr>
                      <a:r>
                        <a:rPr lang="en-US" dirty="0"/>
                        <a:t>Promulgate nationally the </a:t>
                      </a:r>
                      <a:r>
                        <a:rPr lang="en-US" b="1" dirty="0">
                          <a:solidFill>
                            <a:srgbClr val="FF0000"/>
                          </a:solidFill>
                        </a:rPr>
                        <a:t>WDQMS</a:t>
                      </a:r>
                      <a:r>
                        <a:rPr lang="en-US" dirty="0">
                          <a:solidFill>
                            <a:srgbClr val="FF0000"/>
                          </a:solidFill>
                        </a:rPr>
                        <a:t> related practices and procedures </a:t>
                      </a:r>
                      <a:endParaRPr lang="en-ZA" dirty="0">
                        <a:solidFill>
                          <a:srgbClr val="FF0000"/>
                        </a:solidFill>
                      </a:endParaRPr>
                    </a:p>
                  </a:txBody>
                  <a:tcPr/>
                </a:tc>
                <a:tc>
                  <a:txBody>
                    <a:bodyPr/>
                    <a:lstStyle/>
                    <a:p>
                      <a:pPr marL="285750" indent="-285750">
                        <a:buFont typeface="Arial" panose="020B0604020202020204" pitchFamily="34" charset="0"/>
                        <a:buChar char="•"/>
                      </a:pPr>
                      <a:r>
                        <a:rPr lang="en-US" dirty="0"/>
                        <a:t>Promulgate the </a:t>
                      </a:r>
                      <a:r>
                        <a:rPr lang="en-US" b="1" dirty="0">
                          <a:solidFill>
                            <a:srgbClr val="FF0000"/>
                          </a:solidFill>
                        </a:rPr>
                        <a:t>WMO Technical Regulations relevant to OSCAR</a:t>
                      </a:r>
                    </a:p>
                    <a:p>
                      <a:pPr marL="285750" indent="-285750">
                        <a:buFont typeface="Arial" panose="020B0604020202020204" pitchFamily="34" charset="0"/>
                        <a:buChar char="•"/>
                      </a:pPr>
                      <a:r>
                        <a:rPr lang="en-US" dirty="0">
                          <a:solidFill>
                            <a:schemeClr val="tx1"/>
                          </a:solidFill>
                        </a:rPr>
                        <a:t>ensure that all accredited </a:t>
                      </a:r>
                      <a:r>
                        <a:rPr lang="en-US" dirty="0">
                          <a:solidFill>
                            <a:srgbClr val="FF0000"/>
                          </a:solidFill>
                        </a:rPr>
                        <a:t>users of </a:t>
                      </a:r>
                      <a:r>
                        <a:rPr lang="en-US" b="1" dirty="0">
                          <a:solidFill>
                            <a:srgbClr val="FF0000"/>
                          </a:solidFill>
                        </a:rPr>
                        <a:t>OSCAR</a:t>
                      </a:r>
                      <a:r>
                        <a:rPr lang="en-US" dirty="0">
                          <a:solidFill>
                            <a:srgbClr val="FF0000"/>
                          </a:solidFill>
                        </a:rPr>
                        <a:t> </a:t>
                      </a:r>
                      <a:r>
                        <a:rPr lang="en-US" dirty="0">
                          <a:solidFill>
                            <a:schemeClr val="tx1"/>
                          </a:solidFill>
                        </a:rPr>
                        <a:t>are well-trained </a:t>
                      </a:r>
                      <a:endParaRPr lang="en-ZA" dirty="0">
                        <a:solidFill>
                          <a:schemeClr val="tx1"/>
                        </a:solidFill>
                      </a:endParaRPr>
                    </a:p>
                  </a:txBody>
                  <a:tcPr/>
                </a:tc>
                <a:extLst>
                  <a:ext uri="{0D108BD9-81ED-4DB2-BD59-A6C34878D82A}">
                    <a16:rowId xmlns:a16="http://schemas.microsoft.com/office/drawing/2014/main" val="1374934147"/>
                  </a:ext>
                </a:extLst>
              </a:tr>
            </a:tbl>
          </a:graphicData>
        </a:graphic>
      </p:graphicFrame>
    </p:spTree>
    <p:extLst>
      <p:ext uri="{BB962C8B-B14F-4D97-AF65-F5344CB8AC3E}">
        <p14:creationId xmlns:p14="http://schemas.microsoft.com/office/powerpoint/2010/main" val="2401883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726440" y="198120"/>
            <a:ext cx="10515600" cy="458459"/>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ts val="3360"/>
              </a:lnSpc>
              <a:defRPr sz="1800"/>
            </a:pPr>
            <a:r>
              <a:rPr lang="fr-CH" sz="4000" b="1" dirty="0" err="1">
                <a:solidFill>
                  <a:srgbClr val="002060"/>
                </a:solidFill>
                <a:latin typeface="+mn-lt"/>
              </a:rPr>
              <a:t>Roles</a:t>
            </a:r>
            <a:r>
              <a:rPr lang="fr-CH" sz="4000" b="1" dirty="0">
                <a:solidFill>
                  <a:srgbClr val="002060"/>
                </a:solidFill>
                <a:latin typeface="+mn-lt"/>
              </a:rPr>
              <a:t> and </a:t>
            </a:r>
            <a:r>
              <a:rPr lang="fr-CH" sz="4000" b="1" dirty="0" err="1">
                <a:solidFill>
                  <a:srgbClr val="002060"/>
                </a:solidFill>
                <a:latin typeface="+mn-lt"/>
              </a:rPr>
              <a:t>responsibilities</a:t>
            </a:r>
            <a:r>
              <a:rPr lang="fr-CH" sz="4000" b="1" dirty="0">
                <a:solidFill>
                  <a:srgbClr val="002060"/>
                </a:solidFill>
                <a:latin typeface="+mn-lt"/>
              </a:rPr>
              <a:t> of </a:t>
            </a:r>
            <a:r>
              <a:rPr lang="fr-CH" sz="4000" b="1" dirty="0" err="1">
                <a:solidFill>
                  <a:srgbClr val="002060"/>
                </a:solidFill>
                <a:latin typeface="+mn-lt"/>
              </a:rPr>
              <a:t>NFPs</a:t>
            </a:r>
            <a:endParaRPr lang="en-US" sz="40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graphicFrame>
        <p:nvGraphicFramePr>
          <p:cNvPr id="2" name="Table 1">
            <a:extLst>
              <a:ext uri="{FF2B5EF4-FFF2-40B4-BE49-F238E27FC236}">
                <a16:creationId xmlns:a16="http://schemas.microsoft.com/office/drawing/2014/main" id="{EC2F6A49-129D-4E57-11FB-DA6BDD7CA2AB}"/>
              </a:ext>
            </a:extLst>
          </p:cNvPr>
          <p:cNvGraphicFramePr>
            <a:graphicFrameLocks noGrp="1"/>
          </p:cNvGraphicFramePr>
          <p:nvPr/>
        </p:nvGraphicFramePr>
        <p:xfrm>
          <a:off x="878840" y="822960"/>
          <a:ext cx="10916920" cy="3276600"/>
        </p:xfrm>
        <a:graphic>
          <a:graphicData uri="http://schemas.openxmlformats.org/drawingml/2006/table">
            <a:tbl>
              <a:tblPr firstRow="1" bandRow="1">
                <a:tableStyleId>{5C22544A-7EE6-4342-B048-85BDC9FD1C3A}</a:tableStyleId>
              </a:tblPr>
              <a:tblGrid>
                <a:gridCol w="1833880">
                  <a:extLst>
                    <a:ext uri="{9D8B030D-6E8A-4147-A177-3AD203B41FA5}">
                      <a16:colId xmlns:a16="http://schemas.microsoft.com/office/drawing/2014/main" val="3387550271"/>
                    </a:ext>
                  </a:extLst>
                </a:gridCol>
                <a:gridCol w="3169920">
                  <a:extLst>
                    <a:ext uri="{9D8B030D-6E8A-4147-A177-3AD203B41FA5}">
                      <a16:colId xmlns:a16="http://schemas.microsoft.com/office/drawing/2014/main" val="1926757949"/>
                    </a:ext>
                  </a:extLst>
                </a:gridCol>
                <a:gridCol w="3017520">
                  <a:extLst>
                    <a:ext uri="{9D8B030D-6E8A-4147-A177-3AD203B41FA5}">
                      <a16:colId xmlns:a16="http://schemas.microsoft.com/office/drawing/2014/main" val="1288634753"/>
                    </a:ext>
                  </a:extLst>
                </a:gridCol>
                <a:gridCol w="2895600">
                  <a:extLst>
                    <a:ext uri="{9D8B030D-6E8A-4147-A177-3AD203B41FA5}">
                      <a16:colId xmlns:a16="http://schemas.microsoft.com/office/drawing/2014/main" val="4014866988"/>
                    </a:ext>
                  </a:extLst>
                </a:gridCol>
              </a:tblGrid>
              <a:tr h="624840">
                <a:tc>
                  <a:txBody>
                    <a:bodyPr/>
                    <a:lstStyle/>
                    <a:p>
                      <a:r>
                        <a:rPr lang="en-ZA" dirty="0"/>
                        <a:t>Role</a:t>
                      </a:r>
                    </a:p>
                  </a:txBody>
                  <a:tcPr/>
                </a:tc>
                <a:tc>
                  <a:txBody>
                    <a:bodyPr/>
                    <a:lstStyle/>
                    <a:p>
                      <a:r>
                        <a:rPr lang="en-ZA" dirty="0"/>
                        <a:t>WIGOS</a:t>
                      </a:r>
                    </a:p>
                  </a:txBody>
                  <a:tcPr/>
                </a:tc>
                <a:tc>
                  <a:txBody>
                    <a:bodyPr/>
                    <a:lstStyle/>
                    <a:p>
                      <a:r>
                        <a:rPr lang="en-ZA" dirty="0"/>
                        <a:t>WDQMS</a:t>
                      </a:r>
                    </a:p>
                  </a:txBody>
                  <a:tcPr/>
                </a:tc>
                <a:tc>
                  <a:txBody>
                    <a:bodyPr/>
                    <a:lstStyle/>
                    <a:p>
                      <a:r>
                        <a:rPr lang="en-ZA" dirty="0"/>
                        <a:t>OSCAR/Surface</a:t>
                      </a:r>
                    </a:p>
                  </a:txBody>
                  <a:tcPr/>
                </a:tc>
                <a:extLst>
                  <a:ext uri="{0D108BD9-81ED-4DB2-BD59-A6C34878D82A}">
                    <a16:rowId xmlns:a16="http://schemas.microsoft.com/office/drawing/2014/main" val="1929164340"/>
                  </a:ext>
                </a:extLst>
              </a:tr>
              <a:tr h="624840">
                <a:tc>
                  <a:txBody>
                    <a:bodyPr/>
                    <a:lstStyle/>
                    <a:p>
                      <a:r>
                        <a:rPr lang="en-ZA" b="1" dirty="0"/>
                        <a:t>Communication with WMO Secretariat</a:t>
                      </a:r>
                    </a:p>
                  </a:txBody>
                  <a:tcPr/>
                </a:tc>
                <a:tc>
                  <a:txBody>
                    <a:bodyPr/>
                    <a:lstStyle/>
                    <a:p>
                      <a:pPr marL="285750" indent="-285750">
                        <a:buFont typeface="Arial" panose="020B0604020202020204" pitchFamily="34" charset="0"/>
                        <a:buChar char="•"/>
                      </a:pPr>
                      <a:r>
                        <a:rPr lang="en-US" dirty="0">
                          <a:solidFill>
                            <a:schemeClr val="tx1"/>
                          </a:solidFill>
                        </a:rPr>
                        <a:t>Take the  </a:t>
                      </a:r>
                      <a:r>
                        <a:rPr lang="en-US" b="1" dirty="0">
                          <a:solidFill>
                            <a:srgbClr val="FF0000"/>
                          </a:solidFill>
                        </a:rPr>
                        <a:t>lead</a:t>
                      </a:r>
                      <a:r>
                        <a:rPr lang="en-US" dirty="0">
                          <a:solidFill>
                            <a:srgbClr val="FF0000"/>
                          </a:solidFill>
                        </a:rPr>
                        <a:t> in communications on WIGOS </a:t>
                      </a:r>
                      <a:r>
                        <a:rPr lang="en-US" dirty="0">
                          <a:solidFill>
                            <a:schemeClr val="tx1"/>
                          </a:solidFill>
                        </a:rPr>
                        <a:t>with the WMO Secretariat </a:t>
                      </a:r>
                    </a:p>
                  </a:txBody>
                  <a:tcPr/>
                </a:tc>
                <a:tc>
                  <a:txBody>
                    <a:bodyPr/>
                    <a:lstStyle/>
                    <a:p>
                      <a:pPr marL="285750" indent="-285750">
                        <a:buFont typeface="Arial" panose="020B0604020202020204" pitchFamily="34" charset="0"/>
                        <a:buChar char="•"/>
                      </a:pPr>
                      <a:endParaRPr lang="en-ZA" dirty="0"/>
                    </a:p>
                  </a:txBody>
                  <a:tcPr>
                    <a:solidFill>
                      <a:schemeClr val="bg1">
                        <a:lumMod val="85000"/>
                      </a:schemeClr>
                    </a:solidFill>
                  </a:tcPr>
                </a:tc>
                <a:tc>
                  <a:txBody>
                    <a:bodyPr/>
                    <a:lstStyle/>
                    <a:p>
                      <a:pPr marL="285750" indent="-285750">
                        <a:buFont typeface="Arial" panose="020B0604020202020204" pitchFamily="34" charset="0"/>
                        <a:buChar char="•"/>
                      </a:pPr>
                      <a:endParaRPr lang="en-ZA" dirty="0"/>
                    </a:p>
                  </a:txBody>
                  <a:tcPr>
                    <a:solidFill>
                      <a:schemeClr val="bg1">
                        <a:lumMod val="85000"/>
                      </a:schemeClr>
                    </a:solidFill>
                  </a:tcPr>
                </a:tc>
                <a:extLst>
                  <a:ext uri="{0D108BD9-81ED-4DB2-BD59-A6C34878D82A}">
                    <a16:rowId xmlns:a16="http://schemas.microsoft.com/office/drawing/2014/main" val="1232348273"/>
                  </a:ext>
                </a:extLst>
              </a:tr>
              <a:tr h="624840">
                <a:tc>
                  <a:txBody>
                    <a:bodyPr/>
                    <a:lstStyle/>
                    <a:p>
                      <a:r>
                        <a:rPr lang="en-US" b="1" dirty="0"/>
                        <a:t>Communication RWC and other Region Centres</a:t>
                      </a:r>
                    </a:p>
                    <a:p>
                      <a:endParaRPr lang="en-ZA" b="1" dirty="0"/>
                    </a:p>
                  </a:txBody>
                  <a:tcPr/>
                </a:tc>
                <a:tc>
                  <a:txBody>
                    <a:bodyPr/>
                    <a:lstStyle/>
                    <a:p>
                      <a:pPr marL="285750" indent="-285750">
                        <a:buFont typeface="Arial" panose="020B0604020202020204" pitchFamily="34" charset="0"/>
                        <a:buChar char="•"/>
                      </a:pPr>
                      <a:r>
                        <a:rPr lang="en-US" b="1" dirty="0">
                          <a:solidFill>
                            <a:srgbClr val="FF0000"/>
                          </a:solidFill>
                        </a:rPr>
                        <a:t>Report to RWC </a:t>
                      </a:r>
                      <a:r>
                        <a:rPr lang="en-US" dirty="0">
                          <a:solidFill>
                            <a:srgbClr val="FF0000"/>
                          </a:solidFill>
                        </a:rPr>
                        <a:t>in coordination with </a:t>
                      </a:r>
                      <a:r>
                        <a:rPr lang="en-US" b="1" dirty="0">
                          <a:solidFill>
                            <a:srgbClr val="FF0000"/>
                          </a:solidFill>
                        </a:rPr>
                        <a:t>NFP:WDQMS  </a:t>
                      </a:r>
                      <a:r>
                        <a:rPr lang="en-US" dirty="0"/>
                        <a:t>and challenges that might impact the implementation and operations of WIGOS </a:t>
                      </a:r>
                    </a:p>
                  </a:txBody>
                  <a:tcPr/>
                </a:tc>
                <a:tc>
                  <a:txBody>
                    <a:bodyPr/>
                    <a:lstStyle/>
                    <a:p>
                      <a:pPr marL="285750" indent="-285750">
                        <a:buFont typeface="Arial" panose="020B0604020202020204" pitchFamily="34" charset="0"/>
                        <a:buChar char="•"/>
                      </a:pPr>
                      <a:r>
                        <a:rPr lang="en-US" b="1" dirty="0">
                          <a:solidFill>
                            <a:srgbClr val="FF0000"/>
                          </a:solidFill>
                        </a:rPr>
                        <a:t>Liaise with other relevant WMO regional </a:t>
                      </a:r>
                      <a:r>
                        <a:rPr lang="en-US" b="1" dirty="0" err="1">
                          <a:solidFill>
                            <a:srgbClr val="FF0000"/>
                          </a:solidFill>
                        </a:rPr>
                        <a:t>centres</a:t>
                      </a:r>
                      <a:r>
                        <a:rPr lang="en-US" b="1" dirty="0">
                          <a:solidFill>
                            <a:srgbClr val="FF0000"/>
                          </a:solidFill>
                        </a:rPr>
                        <a:t> </a:t>
                      </a:r>
                      <a:r>
                        <a:rPr lang="en-US" dirty="0"/>
                        <a:t>of the region to find sustainable solutions for the issues and incidents identified by the WDQMS</a:t>
                      </a:r>
                    </a:p>
                  </a:txBody>
                  <a:tcPr/>
                </a:tc>
                <a:tc>
                  <a:txBody>
                    <a:bodyPr/>
                    <a:lstStyle/>
                    <a:p>
                      <a:pPr marL="285750" indent="-285750">
                        <a:buFont typeface="Arial" panose="020B0604020202020204" pitchFamily="34" charset="0"/>
                        <a:buChar char="•"/>
                      </a:pPr>
                      <a:r>
                        <a:rPr lang="en-US" b="1" dirty="0">
                          <a:solidFill>
                            <a:srgbClr val="FF0000"/>
                          </a:solidFill>
                        </a:rPr>
                        <a:t>Work</a:t>
                      </a:r>
                      <a:r>
                        <a:rPr lang="en-US" dirty="0">
                          <a:solidFill>
                            <a:srgbClr val="FF0000"/>
                          </a:solidFill>
                        </a:rPr>
                        <a:t> closely with the established </a:t>
                      </a:r>
                      <a:r>
                        <a:rPr lang="en-US" b="1" dirty="0">
                          <a:solidFill>
                            <a:srgbClr val="FF0000"/>
                          </a:solidFill>
                        </a:rPr>
                        <a:t>Regional WIGOS Centre (RWC)</a:t>
                      </a:r>
                    </a:p>
                    <a:p>
                      <a:pPr marL="285750" indent="-285750">
                        <a:buFont typeface="Arial" panose="020B0604020202020204" pitchFamily="34" charset="0"/>
                        <a:buChar char="•"/>
                      </a:pPr>
                      <a:endParaRPr lang="en-ZA" dirty="0"/>
                    </a:p>
                  </a:txBody>
                  <a:tcPr/>
                </a:tc>
                <a:extLst>
                  <a:ext uri="{0D108BD9-81ED-4DB2-BD59-A6C34878D82A}">
                    <a16:rowId xmlns:a16="http://schemas.microsoft.com/office/drawing/2014/main" val="139382709"/>
                  </a:ext>
                </a:extLst>
              </a:tr>
            </a:tbl>
          </a:graphicData>
        </a:graphic>
      </p:graphicFrame>
    </p:spTree>
    <p:extLst>
      <p:ext uri="{BB962C8B-B14F-4D97-AF65-F5344CB8AC3E}">
        <p14:creationId xmlns:p14="http://schemas.microsoft.com/office/powerpoint/2010/main" val="2264945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726440" y="198120"/>
            <a:ext cx="10515600" cy="458459"/>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lnSpc>
                <a:spcPts val="3360"/>
              </a:lnSpc>
              <a:defRPr sz="1800"/>
            </a:pPr>
            <a:r>
              <a:rPr lang="fr-CH" sz="4000" b="1" dirty="0" err="1">
                <a:solidFill>
                  <a:srgbClr val="002060"/>
                </a:solidFill>
                <a:latin typeface="+mn-lt"/>
              </a:rPr>
              <a:t>Roles</a:t>
            </a:r>
            <a:r>
              <a:rPr lang="fr-CH" sz="4000" b="1" dirty="0">
                <a:solidFill>
                  <a:srgbClr val="002060"/>
                </a:solidFill>
                <a:latin typeface="+mn-lt"/>
              </a:rPr>
              <a:t> and </a:t>
            </a:r>
            <a:r>
              <a:rPr lang="fr-CH" sz="4000" b="1" dirty="0" err="1">
                <a:solidFill>
                  <a:srgbClr val="002060"/>
                </a:solidFill>
                <a:latin typeface="+mn-lt"/>
              </a:rPr>
              <a:t>responsibilities</a:t>
            </a:r>
            <a:r>
              <a:rPr lang="fr-CH" sz="4000" b="1" dirty="0">
                <a:solidFill>
                  <a:srgbClr val="002060"/>
                </a:solidFill>
                <a:latin typeface="+mn-lt"/>
              </a:rPr>
              <a:t> of </a:t>
            </a:r>
            <a:r>
              <a:rPr lang="fr-CH" sz="4000" b="1" dirty="0" err="1">
                <a:solidFill>
                  <a:srgbClr val="002060"/>
                </a:solidFill>
                <a:latin typeface="+mn-lt"/>
              </a:rPr>
              <a:t>NFPs</a:t>
            </a:r>
            <a:endParaRPr lang="en-US" sz="40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graphicFrame>
        <p:nvGraphicFramePr>
          <p:cNvPr id="2" name="Table 1">
            <a:extLst>
              <a:ext uri="{FF2B5EF4-FFF2-40B4-BE49-F238E27FC236}">
                <a16:creationId xmlns:a16="http://schemas.microsoft.com/office/drawing/2014/main" id="{EC2F6A49-129D-4E57-11FB-DA6BDD7CA2AB}"/>
              </a:ext>
            </a:extLst>
          </p:cNvPr>
          <p:cNvGraphicFramePr>
            <a:graphicFrameLocks noGrp="1"/>
          </p:cNvGraphicFramePr>
          <p:nvPr/>
        </p:nvGraphicFramePr>
        <p:xfrm>
          <a:off x="878840" y="822960"/>
          <a:ext cx="10916920" cy="5105400"/>
        </p:xfrm>
        <a:graphic>
          <a:graphicData uri="http://schemas.openxmlformats.org/drawingml/2006/table">
            <a:tbl>
              <a:tblPr firstRow="1" bandRow="1">
                <a:tableStyleId>{5C22544A-7EE6-4342-B048-85BDC9FD1C3A}</a:tableStyleId>
              </a:tblPr>
              <a:tblGrid>
                <a:gridCol w="1833880">
                  <a:extLst>
                    <a:ext uri="{9D8B030D-6E8A-4147-A177-3AD203B41FA5}">
                      <a16:colId xmlns:a16="http://schemas.microsoft.com/office/drawing/2014/main" val="3387550271"/>
                    </a:ext>
                  </a:extLst>
                </a:gridCol>
                <a:gridCol w="3169920">
                  <a:extLst>
                    <a:ext uri="{9D8B030D-6E8A-4147-A177-3AD203B41FA5}">
                      <a16:colId xmlns:a16="http://schemas.microsoft.com/office/drawing/2014/main" val="1926757949"/>
                    </a:ext>
                  </a:extLst>
                </a:gridCol>
                <a:gridCol w="3017520">
                  <a:extLst>
                    <a:ext uri="{9D8B030D-6E8A-4147-A177-3AD203B41FA5}">
                      <a16:colId xmlns:a16="http://schemas.microsoft.com/office/drawing/2014/main" val="1288634753"/>
                    </a:ext>
                  </a:extLst>
                </a:gridCol>
                <a:gridCol w="2895600">
                  <a:extLst>
                    <a:ext uri="{9D8B030D-6E8A-4147-A177-3AD203B41FA5}">
                      <a16:colId xmlns:a16="http://schemas.microsoft.com/office/drawing/2014/main" val="4014866988"/>
                    </a:ext>
                  </a:extLst>
                </a:gridCol>
              </a:tblGrid>
              <a:tr h="624840">
                <a:tc>
                  <a:txBody>
                    <a:bodyPr/>
                    <a:lstStyle/>
                    <a:p>
                      <a:r>
                        <a:rPr lang="en-ZA" dirty="0"/>
                        <a:t>Role</a:t>
                      </a:r>
                    </a:p>
                  </a:txBody>
                  <a:tcPr/>
                </a:tc>
                <a:tc>
                  <a:txBody>
                    <a:bodyPr/>
                    <a:lstStyle/>
                    <a:p>
                      <a:r>
                        <a:rPr lang="en-ZA" dirty="0"/>
                        <a:t>WIGOS</a:t>
                      </a:r>
                    </a:p>
                  </a:txBody>
                  <a:tcPr/>
                </a:tc>
                <a:tc>
                  <a:txBody>
                    <a:bodyPr/>
                    <a:lstStyle/>
                    <a:p>
                      <a:r>
                        <a:rPr lang="en-ZA" dirty="0"/>
                        <a:t>WDQMS</a:t>
                      </a:r>
                    </a:p>
                  </a:txBody>
                  <a:tcPr/>
                </a:tc>
                <a:tc>
                  <a:txBody>
                    <a:bodyPr/>
                    <a:lstStyle/>
                    <a:p>
                      <a:r>
                        <a:rPr lang="en-ZA" dirty="0"/>
                        <a:t>OSCAR/Surface</a:t>
                      </a:r>
                    </a:p>
                  </a:txBody>
                  <a:tcPr/>
                </a:tc>
                <a:extLst>
                  <a:ext uri="{0D108BD9-81ED-4DB2-BD59-A6C34878D82A}">
                    <a16:rowId xmlns:a16="http://schemas.microsoft.com/office/drawing/2014/main" val="1929164340"/>
                  </a:ext>
                </a:extLst>
              </a:tr>
              <a:tr h="624840">
                <a:tc>
                  <a:txBody>
                    <a:bodyPr/>
                    <a:lstStyle/>
                    <a:p>
                      <a:r>
                        <a:rPr lang="en-ZA" dirty="0"/>
                        <a:t>Station Metadata Management</a:t>
                      </a:r>
                    </a:p>
                  </a:txBody>
                  <a:tcPr/>
                </a:tc>
                <a:tc>
                  <a:txBody>
                    <a:bodyPr/>
                    <a:lstStyle/>
                    <a:p>
                      <a:pPr marL="285750" indent="-285750">
                        <a:buFont typeface="Arial" panose="020B0604020202020204" pitchFamily="34" charset="0"/>
                        <a:buChar char="•"/>
                      </a:pPr>
                      <a:r>
                        <a:rPr lang="en-US" dirty="0"/>
                        <a:t>Coordinate the </a:t>
                      </a:r>
                      <a:r>
                        <a:rPr lang="en-US" b="1" dirty="0">
                          <a:solidFill>
                            <a:srgbClr val="FF0000"/>
                          </a:solidFill>
                        </a:rPr>
                        <a:t>development</a:t>
                      </a:r>
                      <a:r>
                        <a:rPr lang="en-US" dirty="0">
                          <a:solidFill>
                            <a:srgbClr val="FF0000"/>
                          </a:solidFill>
                        </a:rPr>
                        <a:t> of national schema(s) for the assigning of WIGOS Station Identifiers</a:t>
                      </a:r>
                    </a:p>
                    <a:p>
                      <a:endParaRPr lang="en-ZA" dirty="0"/>
                    </a:p>
                  </a:txBody>
                  <a:tcPr/>
                </a:tc>
                <a:tc>
                  <a:txBody>
                    <a:bodyPr/>
                    <a:lstStyle/>
                    <a:p>
                      <a:endParaRPr lang="en-ZA" dirty="0"/>
                    </a:p>
                  </a:txBody>
                  <a:tcPr>
                    <a:solidFill>
                      <a:schemeClr val="bg1">
                        <a:lumMod val="85000"/>
                      </a:schemeClr>
                    </a:solidFill>
                  </a:tcPr>
                </a:tc>
                <a:tc>
                  <a:txBody>
                    <a:bodyPr/>
                    <a:lstStyle/>
                    <a:p>
                      <a:pPr marL="285750" indent="-285750">
                        <a:buFont typeface="Arial" panose="020B0604020202020204" pitchFamily="34" charset="0"/>
                        <a:buChar char="•"/>
                      </a:pPr>
                      <a:r>
                        <a:rPr lang="en-US" dirty="0"/>
                        <a:t>Coordinate </a:t>
                      </a:r>
                      <a:r>
                        <a:rPr lang="en-US" dirty="0">
                          <a:solidFill>
                            <a:srgbClr val="FF0000"/>
                          </a:solidFill>
                        </a:rPr>
                        <a:t>user account creation</a:t>
                      </a:r>
                      <a:r>
                        <a:rPr lang="en-US" dirty="0"/>
                        <a:t> in OSCAR </a:t>
                      </a:r>
                    </a:p>
                    <a:p>
                      <a:pPr marL="285750" indent="-285750">
                        <a:buFont typeface="Arial" panose="020B0604020202020204" pitchFamily="34" charset="0"/>
                        <a:buChar char="•"/>
                      </a:pPr>
                      <a:r>
                        <a:rPr lang="en-ZA" dirty="0"/>
                        <a:t>Promote the </a:t>
                      </a:r>
                      <a:r>
                        <a:rPr lang="en-US" dirty="0">
                          <a:solidFill>
                            <a:srgbClr val="FF0000"/>
                          </a:solidFill>
                        </a:rPr>
                        <a:t>insertion/updates of metadata </a:t>
                      </a:r>
                      <a:r>
                        <a:rPr lang="en-US" dirty="0"/>
                        <a:t>within OSCAR</a:t>
                      </a:r>
                    </a:p>
                    <a:p>
                      <a:pPr marL="285750" indent="-285750">
                        <a:buFont typeface="Arial" panose="020B0604020202020204" pitchFamily="34" charset="0"/>
                        <a:buChar char="•"/>
                      </a:pPr>
                      <a:r>
                        <a:rPr lang="en-US" dirty="0"/>
                        <a:t>Upon request, provide the Secretariat and the RWC with an </a:t>
                      </a:r>
                      <a:r>
                        <a:rPr lang="en-US" dirty="0">
                          <a:solidFill>
                            <a:srgbClr val="FF0000"/>
                          </a:solidFill>
                        </a:rPr>
                        <a:t>overview of the country/territory WIGOS metadata status </a:t>
                      </a:r>
                      <a:r>
                        <a:rPr lang="en-US" dirty="0"/>
                        <a:t>in OSCAR</a:t>
                      </a:r>
                    </a:p>
                    <a:p>
                      <a:pPr marL="285750" indent="-285750">
                        <a:buFont typeface="Arial" panose="020B0604020202020204" pitchFamily="34" charset="0"/>
                        <a:buChar char="•"/>
                      </a:pPr>
                      <a:r>
                        <a:rPr lang="en-US" dirty="0"/>
                        <a:t>Take, without any delay, actions in order to </a:t>
                      </a:r>
                      <a:r>
                        <a:rPr lang="en-US" dirty="0">
                          <a:solidFill>
                            <a:srgbClr val="FF0000"/>
                          </a:solidFill>
                        </a:rPr>
                        <a:t>correct any erroneous and/or missing metadata</a:t>
                      </a:r>
                      <a:r>
                        <a:rPr lang="en-US" dirty="0"/>
                        <a:t> identified in OSCAR</a:t>
                      </a:r>
                      <a:endParaRPr lang="en-ZA" dirty="0"/>
                    </a:p>
                  </a:txBody>
                  <a:tcPr/>
                </a:tc>
                <a:extLst>
                  <a:ext uri="{0D108BD9-81ED-4DB2-BD59-A6C34878D82A}">
                    <a16:rowId xmlns:a16="http://schemas.microsoft.com/office/drawing/2014/main" val="2058928705"/>
                  </a:ext>
                </a:extLst>
              </a:tr>
            </a:tbl>
          </a:graphicData>
        </a:graphic>
      </p:graphicFrame>
    </p:spTree>
    <p:extLst>
      <p:ext uri="{BB962C8B-B14F-4D97-AF65-F5344CB8AC3E}">
        <p14:creationId xmlns:p14="http://schemas.microsoft.com/office/powerpoint/2010/main" val="1649699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726440" y="198120"/>
            <a:ext cx="10515600" cy="458459"/>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ts val="3360"/>
              </a:lnSpc>
              <a:defRPr sz="1800"/>
            </a:pPr>
            <a:r>
              <a:rPr lang="fr-CH" sz="4000" b="1" dirty="0" err="1">
                <a:solidFill>
                  <a:srgbClr val="002060"/>
                </a:solidFill>
                <a:latin typeface="+mn-lt"/>
              </a:rPr>
              <a:t>Roles</a:t>
            </a:r>
            <a:r>
              <a:rPr lang="fr-CH" sz="4000" b="1" dirty="0">
                <a:solidFill>
                  <a:srgbClr val="002060"/>
                </a:solidFill>
                <a:latin typeface="+mn-lt"/>
              </a:rPr>
              <a:t> and </a:t>
            </a:r>
            <a:r>
              <a:rPr lang="fr-CH" sz="4000" b="1" dirty="0" err="1">
                <a:solidFill>
                  <a:srgbClr val="002060"/>
                </a:solidFill>
                <a:latin typeface="+mn-lt"/>
              </a:rPr>
              <a:t>responsibilities</a:t>
            </a:r>
            <a:r>
              <a:rPr lang="fr-CH" sz="4000" b="1" dirty="0">
                <a:solidFill>
                  <a:srgbClr val="002060"/>
                </a:solidFill>
                <a:latin typeface="+mn-lt"/>
              </a:rPr>
              <a:t> of </a:t>
            </a:r>
            <a:r>
              <a:rPr lang="fr-CH" sz="4000" b="1" dirty="0" err="1">
                <a:solidFill>
                  <a:srgbClr val="002060"/>
                </a:solidFill>
                <a:latin typeface="+mn-lt"/>
              </a:rPr>
              <a:t>NFPs</a:t>
            </a:r>
            <a:endParaRPr lang="en-US" sz="40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graphicFrame>
        <p:nvGraphicFramePr>
          <p:cNvPr id="2" name="Table 1">
            <a:extLst>
              <a:ext uri="{FF2B5EF4-FFF2-40B4-BE49-F238E27FC236}">
                <a16:creationId xmlns:a16="http://schemas.microsoft.com/office/drawing/2014/main" id="{EC2F6A49-129D-4E57-11FB-DA6BDD7CA2AB}"/>
              </a:ext>
            </a:extLst>
          </p:cNvPr>
          <p:cNvGraphicFramePr>
            <a:graphicFrameLocks noGrp="1"/>
          </p:cNvGraphicFramePr>
          <p:nvPr/>
        </p:nvGraphicFramePr>
        <p:xfrm>
          <a:off x="878840" y="822960"/>
          <a:ext cx="10916920" cy="5654040"/>
        </p:xfrm>
        <a:graphic>
          <a:graphicData uri="http://schemas.openxmlformats.org/drawingml/2006/table">
            <a:tbl>
              <a:tblPr firstRow="1" bandRow="1">
                <a:tableStyleId>{5C22544A-7EE6-4342-B048-85BDC9FD1C3A}</a:tableStyleId>
              </a:tblPr>
              <a:tblGrid>
                <a:gridCol w="1833880">
                  <a:extLst>
                    <a:ext uri="{9D8B030D-6E8A-4147-A177-3AD203B41FA5}">
                      <a16:colId xmlns:a16="http://schemas.microsoft.com/office/drawing/2014/main" val="3387550271"/>
                    </a:ext>
                  </a:extLst>
                </a:gridCol>
                <a:gridCol w="3169920">
                  <a:extLst>
                    <a:ext uri="{9D8B030D-6E8A-4147-A177-3AD203B41FA5}">
                      <a16:colId xmlns:a16="http://schemas.microsoft.com/office/drawing/2014/main" val="1926757949"/>
                    </a:ext>
                  </a:extLst>
                </a:gridCol>
                <a:gridCol w="3017520">
                  <a:extLst>
                    <a:ext uri="{9D8B030D-6E8A-4147-A177-3AD203B41FA5}">
                      <a16:colId xmlns:a16="http://schemas.microsoft.com/office/drawing/2014/main" val="1288634753"/>
                    </a:ext>
                  </a:extLst>
                </a:gridCol>
                <a:gridCol w="2895600">
                  <a:extLst>
                    <a:ext uri="{9D8B030D-6E8A-4147-A177-3AD203B41FA5}">
                      <a16:colId xmlns:a16="http://schemas.microsoft.com/office/drawing/2014/main" val="4014866988"/>
                    </a:ext>
                  </a:extLst>
                </a:gridCol>
              </a:tblGrid>
              <a:tr h="624840">
                <a:tc>
                  <a:txBody>
                    <a:bodyPr/>
                    <a:lstStyle/>
                    <a:p>
                      <a:r>
                        <a:rPr lang="en-ZA" dirty="0"/>
                        <a:t>Role</a:t>
                      </a:r>
                    </a:p>
                  </a:txBody>
                  <a:tcPr/>
                </a:tc>
                <a:tc>
                  <a:txBody>
                    <a:bodyPr/>
                    <a:lstStyle/>
                    <a:p>
                      <a:r>
                        <a:rPr lang="en-ZA" dirty="0"/>
                        <a:t>WIGOS</a:t>
                      </a:r>
                    </a:p>
                  </a:txBody>
                  <a:tcPr/>
                </a:tc>
                <a:tc>
                  <a:txBody>
                    <a:bodyPr/>
                    <a:lstStyle/>
                    <a:p>
                      <a:r>
                        <a:rPr lang="en-ZA" dirty="0"/>
                        <a:t>WDQMS</a:t>
                      </a:r>
                    </a:p>
                  </a:txBody>
                  <a:tcPr/>
                </a:tc>
                <a:tc>
                  <a:txBody>
                    <a:bodyPr/>
                    <a:lstStyle/>
                    <a:p>
                      <a:r>
                        <a:rPr lang="en-ZA" dirty="0"/>
                        <a:t>OSCAR/Surface</a:t>
                      </a:r>
                    </a:p>
                  </a:txBody>
                  <a:tcPr/>
                </a:tc>
                <a:extLst>
                  <a:ext uri="{0D108BD9-81ED-4DB2-BD59-A6C34878D82A}">
                    <a16:rowId xmlns:a16="http://schemas.microsoft.com/office/drawing/2014/main" val="1929164340"/>
                  </a:ext>
                </a:extLst>
              </a:tr>
              <a:tr h="624840">
                <a:tc>
                  <a:txBody>
                    <a:bodyPr/>
                    <a:lstStyle/>
                    <a:p>
                      <a:r>
                        <a:rPr lang="en-ZA" b="1" dirty="0"/>
                        <a:t>Incident Management</a:t>
                      </a:r>
                    </a:p>
                  </a:txBody>
                  <a:tcPr/>
                </a:tc>
                <a:tc>
                  <a:txBody>
                    <a:bodyPr/>
                    <a:lstStyle/>
                    <a:p>
                      <a:endParaRPr lang="en-ZA" dirty="0"/>
                    </a:p>
                  </a:txBody>
                  <a:tcPr>
                    <a:solidFill>
                      <a:schemeClr val="bg1">
                        <a:lumMod val="85000"/>
                      </a:schemeClr>
                    </a:solidFill>
                  </a:tcPr>
                </a:tc>
                <a:tc>
                  <a:txBody>
                    <a:bodyPr/>
                    <a:lstStyle/>
                    <a:p>
                      <a:pPr marL="285750" indent="-285750">
                        <a:buFont typeface="Arial" panose="020B0604020202020204" pitchFamily="34" charset="0"/>
                        <a:buChar char="•"/>
                      </a:pPr>
                      <a:r>
                        <a:rPr lang="en-US" dirty="0">
                          <a:solidFill>
                            <a:srgbClr val="FF0000"/>
                          </a:solidFill>
                        </a:rPr>
                        <a:t>Follow all the </a:t>
                      </a:r>
                      <a:r>
                        <a:rPr lang="en-US" b="1" dirty="0">
                          <a:solidFill>
                            <a:srgbClr val="FF0000"/>
                          </a:solidFill>
                        </a:rPr>
                        <a:t>procedures</a:t>
                      </a:r>
                      <a:r>
                        <a:rPr lang="en-US" dirty="0">
                          <a:solidFill>
                            <a:srgbClr val="FF0000"/>
                          </a:solidFill>
                        </a:rPr>
                        <a:t> </a:t>
                      </a:r>
                      <a:r>
                        <a:rPr lang="en-US" dirty="0"/>
                        <a:t>agreed at a regional/subregional level in the context of the respective RWC</a:t>
                      </a:r>
                    </a:p>
                    <a:p>
                      <a:pPr marL="285750" indent="-285750">
                        <a:buFont typeface="Arial" panose="020B0604020202020204" pitchFamily="34" charset="0"/>
                        <a:buChar char="•"/>
                      </a:pPr>
                      <a:r>
                        <a:rPr lang="en-US" dirty="0">
                          <a:solidFill>
                            <a:srgbClr val="FF0000"/>
                          </a:solidFill>
                        </a:rPr>
                        <a:t>Provide timely answers to all queries and </a:t>
                      </a:r>
                      <a:r>
                        <a:rPr lang="en-US" b="1" dirty="0">
                          <a:solidFill>
                            <a:srgbClr val="FF0000"/>
                          </a:solidFill>
                        </a:rPr>
                        <a:t>tickets</a:t>
                      </a:r>
                      <a:r>
                        <a:rPr lang="en-US" dirty="0">
                          <a:solidFill>
                            <a:srgbClr val="FF0000"/>
                          </a:solidFill>
                        </a:rPr>
                        <a:t> sent by the respective RWC </a:t>
                      </a:r>
                      <a:r>
                        <a:rPr lang="en-US" dirty="0"/>
                        <a:t>related to issues and incidents with observations from the country/territory</a:t>
                      </a:r>
                    </a:p>
                    <a:p>
                      <a:pPr marL="285750" indent="-285750">
                        <a:buFont typeface="Arial" panose="020B0604020202020204" pitchFamily="34" charset="0"/>
                        <a:buChar char="•"/>
                      </a:pPr>
                      <a:r>
                        <a:rPr lang="en-US" b="1" dirty="0">
                          <a:solidFill>
                            <a:srgbClr val="FF0000"/>
                          </a:solidFill>
                        </a:rPr>
                        <a:t>Initiate and coordinate actions </a:t>
                      </a:r>
                      <a:r>
                        <a:rPr lang="en-US" dirty="0">
                          <a:solidFill>
                            <a:srgbClr val="FF0000"/>
                          </a:solidFill>
                        </a:rPr>
                        <a:t>that need to be performed at a national level, </a:t>
                      </a:r>
                      <a:r>
                        <a:rPr lang="en-US" b="1" dirty="0">
                          <a:solidFill>
                            <a:srgbClr val="FF0000"/>
                          </a:solidFill>
                        </a:rPr>
                        <a:t>related to issues and incidents </a:t>
                      </a:r>
                      <a:r>
                        <a:rPr lang="en-US" dirty="0">
                          <a:solidFill>
                            <a:srgbClr val="FF0000"/>
                          </a:solidFill>
                        </a:rPr>
                        <a:t>with observations </a:t>
                      </a:r>
                      <a:endParaRPr lang="en-ZA" dirty="0">
                        <a:solidFill>
                          <a:srgbClr val="FF0000"/>
                        </a:solidFill>
                      </a:endParaRPr>
                    </a:p>
                  </a:txBody>
                  <a:tcPr/>
                </a:tc>
                <a:tc>
                  <a:txBody>
                    <a:bodyPr/>
                    <a:lstStyle/>
                    <a:p>
                      <a:endParaRPr lang="en-ZA" dirty="0"/>
                    </a:p>
                  </a:txBody>
                  <a:tcPr>
                    <a:solidFill>
                      <a:schemeClr val="bg1">
                        <a:lumMod val="85000"/>
                      </a:schemeClr>
                    </a:solidFill>
                  </a:tcPr>
                </a:tc>
                <a:extLst>
                  <a:ext uri="{0D108BD9-81ED-4DB2-BD59-A6C34878D82A}">
                    <a16:rowId xmlns:a16="http://schemas.microsoft.com/office/drawing/2014/main" val="2897756100"/>
                  </a:ext>
                </a:extLst>
              </a:tr>
            </a:tbl>
          </a:graphicData>
        </a:graphic>
      </p:graphicFrame>
    </p:spTree>
    <p:extLst>
      <p:ext uri="{BB962C8B-B14F-4D97-AF65-F5344CB8AC3E}">
        <p14:creationId xmlns:p14="http://schemas.microsoft.com/office/powerpoint/2010/main" val="616029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392C-BBD9-B23D-062D-9468CDFE4628}"/>
              </a:ext>
            </a:extLst>
          </p:cNvPr>
          <p:cNvSpPr>
            <a:spLocks noGrp="1"/>
          </p:cNvSpPr>
          <p:nvPr>
            <p:ph type="title"/>
          </p:nvPr>
        </p:nvSpPr>
        <p:spPr>
          <a:xfrm>
            <a:off x="838200" y="2263197"/>
            <a:ext cx="10515600" cy="1325563"/>
          </a:xfrm>
        </p:spPr>
        <p:txBody>
          <a:bodyPr>
            <a:normAutofit/>
          </a:bodyPr>
          <a:lstStyle/>
          <a:p>
            <a:pPr algn="ctr"/>
            <a:r>
              <a:rPr lang="en-FR" sz="6000" b="1" dirty="0">
                <a:solidFill>
                  <a:srgbClr val="005A9C"/>
                </a:solidFill>
                <a:latin typeface="Arial" panose="020B0604020202020204" pitchFamily="34" charset="0"/>
                <a:ea typeface="Verdana" panose="020B0604030504040204" pitchFamily="34" charset="0"/>
                <a:cs typeface="Arial" panose="020B0604020202020204" pitchFamily="34" charset="0"/>
              </a:rPr>
              <a:t>Thank you.</a:t>
            </a:r>
          </a:p>
        </p:txBody>
      </p:sp>
      <p:sp>
        <p:nvSpPr>
          <p:cNvPr id="3" name="CuadroTexto 3">
            <a:extLst>
              <a:ext uri="{FF2B5EF4-FFF2-40B4-BE49-F238E27FC236}">
                <a16:creationId xmlns:a16="http://schemas.microsoft.com/office/drawing/2014/main" id="{5747C3C7-0FBD-0752-91F7-A3D4F8F0C8A9}"/>
              </a:ext>
            </a:extLst>
          </p:cNvPr>
          <p:cNvSpPr txBox="1"/>
          <p:nvPr/>
        </p:nvSpPr>
        <p:spPr>
          <a:xfrm>
            <a:off x="3824879" y="6020736"/>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rgbClr val="005A9C"/>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890452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943352" y="594947"/>
            <a:ext cx="4066275"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ts val="3360"/>
              </a:lnSpc>
              <a:defRPr sz="1800"/>
            </a:pPr>
            <a:r>
              <a:rPr lang="en-ZA" sz="44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Outline</a:t>
            </a:r>
            <a:endParaRPr lang="en-US" sz="44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3" name="CuadroTexto 3">
            <a:extLst>
              <a:ext uri="{FF2B5EF4-FFF2-40B4-BE49-F238E27FC236}">
                <a16:creationId xmlns:a16="http://schemas.microsoft.com/office/drawing/2014/main" id="{BAD84F13-C100-1B34-217A-704EB82E3E7C}"/>
              </a:ext>
            </a:extLst>
          </p:cNvPr>
          <p:cNvSpPr txBox="1"/>
          <p:nvPr/>
        </p:nvSpPr>
        <p:spPr>
          <a:xfrm>
            <a:off x="943352" y="1609782"/>
            <a:ext cx="11035431" cy="2308324"/>
          </a:xfrm>
          <a:prstGeom prst="rect">
            <a:avLst/>
          </a:prstGeom>
          <a:noFill/>
        </p:spPr>
        <p:txBody>
          <a:bodyPr wrap="square" rtlCol="0">
            <a:spAutoFit/>
          </a:bodyPr>
          <a:lstStyle/>
          <a:p>
            <a:pPr marL="457200" indent="-457200">
              <a:buFont typeface="+mj-lt"/>
              <a:buAutoNum type="arabicPeriod"/>
            </a:pPr>
            <a:r>
              <a:rPr lang="en-US" sz="2400" i="0" u="none" strike="noStrike" baseline="0" dirty="0">
                <a:ea typeface="Verdana" panose="020B0604030504040204" pitchFamily="34" charset="0"/>
                <a:cs typeface="Arial" panose="020B0604020202020204" pitchFamily="34" charset="0"/>
              </a:rPr>
              <a:t>Introduction</a:t>
            </a:r>
          </a:p>
          <a:p>
            <a:pPr marL="457200" indent="-457200">
              <a:buFont typeface="+mj-lt"/>
              <a:buAutoNum type="arabicPeriod"/>
            </a:pPr>
            <a:r>
              <a:rPr lang="en-US" sz="2400" i="0" u="none" strike="noStrike" baseline="0" dirty="0">
                <a:ea typeface="Verdana" panose="020B0604030504040204" pitchFamily="34" charset="0"/>
                <a:cs typeface="Arial" panose="020B0604020202020204" pitchFamily="34" charset="0"/>
              </a:rPr>
              <a:t>Roles and importance of RWCs</a:t>
            </a:r>
          </a:p>
          <a:p>
            <a:pPr marL="457200" indent="-457200">
              <a:buFont typeface="+mj-lt"/>
              <a:buAutoNum type="arabicPeriod"/>
            </a:pPr>
            <a:r>
              <a:rPr lang="en-US" sz="2400" i="0" u="none" strike="noStrike" baseline="0" dirty="0">
                <a:ea typeface="Verdana" panose="020B0604030504040204" pitchFamily="34" charset="0"/>
                <a:cs typeface="Arial" panose="020B0604020202020204" pitchFamily="34" charset="0"/>
              </a:rPr>
              <a:t>Mandatory and optional functions</a:t>
            </a:r>
          </a:p>
          <a:p>
            <a:pPr marL="457200" indent="-457200">
              <a:buFont typeface="+mj-lt"/>
              <a:buAutoNum type="arabicPeriod"/>
            </a:pPr>
            <a:r>
              <a:rPr lang="en-US" sz="2400" i="0" u="none" strike="noStrike" baseline="0" dirty="0">
                <a:ea typeface="Verdana" panose="020B0604030504040204" pitchFamily="34" charset="0"/>
                <a:cs typeface="Arial" panose="020B0604020202020204" pitchFamily="34" charset="0"/>
              </a:rPr>
              <a:t>Roles and responsibilities of relevant National Focal Points</a:t>
            </a:r>
          </a:p>
          <a:p>
            <a:pPr marL="457200" indent="-457200">
              <a:buFont typeface="+mj-lt"/>
              <a:buAutoNum type="arabicPeriod"/>
            </a:pPr>
            <a:r>
              <a:rPr lang="en-US" sz="2400" i="0" u="none" strike="noStrike" baseline="0" dirty="0">
                <a:ea typeface="Verdana" panose="020B0604030504040204" pitchFamily="34" charset="0"/>
                <a:cs typeface="Arial" panose="020B0604020202020204" pitchFamily="34" charset="0"/>
              </a:rPr>
              <a:t>Daily tasks and priorities of RWCs</a:t>
            </a:r>
            <a:endParaRPr lang="en-CH" sz="2400" i="0" u="none" strike="noStrike" baseline="0" dirty="0">
              <a:ea typeface="Verdana" panose="020B0604030504040204" pitchFamily="34" charset="0"/>
              <a:cs typeface="Arial" panose="020B0604020202020204" pitchFamily="34" charset="0"/>
            </a:endParaRPr>
          </a:p>
          <a:p>
            <a:pPr marL="457200" indent="-457200">
              <a:buFont typeface="+mj-lt"/>
              <a:buAutoNum type="arabicPeriod"/>
            </a:pPr>
            <a:r>
              <a:rPr lang="en-CH" sz="2400" dirty="0">
                <a:ea typeface="Verdana" panose="020B0604030504040204" pitchFamily="34" charset="0"/>
                <a:cs typeface="Arial" panose="020B0604020202020204" pitchFamily="34" charset="0"/>
              </a:rPr>
              <a:t>Roles and responsibilities of </a:t>
            </a:r>
            <a:r>
              <a:rPr lang="en-CH" sz="2400" dirty="0" err="1">
                <a:ea typeface="Verdana" panose="020B0604030504040204" pitchFamily="34" charset="0"/>
                <a:cs typeface="Arial" panose="020B0604020202020204" pitchFamily="34" charset="0"/>
              </a:rPr>
              <a:t>NFPs</a:t>
            </a:r>
            <a:r>
              <a:rPr lang="en-CH" sz="2400" dirty="0">
                <a:ea typeface="Verdana" panose="020B0604030504040204" pitchFamily="34" charset="0"/>
                <a:cs typeface="Arial" panose="020B0604020202020204" pitchFamily="34" charset="0"/>
              </a:rPr>
              <a:t> for WIGOS</a:t>
            </a:r>
            <a:endParaRPr lang="en-US" sz="2400" i="0" u="none" strike="noStrike" baseline="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53450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224280" y="406246"/>
            <a:ext cx="9226560"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lnSpc>
                <a:spcPts val="3360"/>
              </a:lnSpc>
              <a:defRPr sz="1800"/>
            </a:pPr>
            <a:r>
              <a:rPr lang="en-US" sz="40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1. Introduction</a:t>
            </a:r>
          </a:p>
        </p:txBody>
      </p:sp>
      <p:sp>
        <p:nvSpPr>
          <p:cNvPr id="6" name="Shape 79">
            <a:extLst>
              <a:ext uri="{FF2B5EF4-FFF2-40B4-BE49-F238E27FC236}">
                <a16:creationId xmlns:a16="http://schemas.microsoft.com/office/drawing/2014/main" id="{C82A2680-8980-374E-A5E8-0DF8347D0DBF}"/>
              </a:ext>
            </a:extLst>
          </p:cNvPr>
          <p:cNvSpPr/>
          <p:nvPr/>
        </p:nvSpPr>
        <p:spPr>
          <a:xfrm>
            <a:off x="432262" y="1420889"/>
            <a:ext cx="11521440" cy="354712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spcAft>
                <a:spcPts val="300"/>
              </a:spcAft>
            </a:pPr>
            <a:r>
              <a:rPr lang="en-US" dirty="0">
                <a:latin typeface="Arial"/>
                <a:ea typeface="Verdana"/>
                <a:cs typeface="Arial"/>
              </a:rPr>
              <a:t>The EC-68 through Decision 30 endorsed the concept note on the establishment of WMO Regional WIGOS Centres as general guidance for regional associations. The overall purpose of RWCs is to provide Members and Regions with support and assistance in national and regional WIGOS implementation and related operational activities.  The WMO Regions and Members’ differences need to be taken to into account when establishing and operating RWCs.   </a:t>
            </a:r>
          </a:p>
          <a:p>
            <a:pPr marL="285750" indent="-285750">
              <a:spcAft>
                <a:spcPts val="300"/>
              </a:spcAft>
              <a:buFont typeface="Arial" panose="020B0604020202020204" pitchFamily="34" charset="0"/>
              <a:buChar char="•"/>
            </a:pPr>
            <a:endParaRPr lang="en-US" dirty="0">
              <a:latin typeface="Arial"/>
              <a:ea typeface="Verdana"/>
              <a:cs typeface="Arial"/>
            </a:endParaRPr>
          </a:p>
          <a:p>
            <a:pPr marL="285750" indent="-285750">
              <a:spcAft>
                <a:spcPts val="300"/>
              </a:spcAft>
              <a:buFont typeface="Arial" panose="020B0604020202020204" pitchFamily="34" charset="0"/>
              <a:buChar char="•"/>
            </a:pPr>
            <a:r>
              <a:rPr lang="en-US" dirty="0">
                <a:latin typeface="Arial"/>
                <a:ea typeface="Verdana"/>
                <a:cs typeface="Arial"/>
              </a:rPr>
              <a:t>The RWCs operate under the governance and guidance of the management group of the respective regional </a:t>
            </a:r>
            <a:r>
              <a:rPr lang="en-US" dirty="0">
                <a:latin typeface="Arial" panose="020B0604020202020204" pitchFamily="34" charset="0"/>
                <a:ea typeface="Verdana"/>
                <a:cs typeface="Arial" panose="020B0604020202020204" pitchFamily="34" charset="0"/>
              </a:rPr>
              <a:t>association and with the support of relevant regional working bodies.</a:t>
            </a:r>
          </a:p>
          <a:p>
            <a:pPr marL="285750" indent="-285750">
              <a:spcAft>
                <a:spcPts val="300"/>
              </a:spcAft>
              <a:buFont typeface="Arial" panose="020B0604020202020204" pitchFamily="34" charset="0"/>
              <a:buChar char="•"/>
            </a:pPr>
            <a:r>
              <a:rPr lang="en-US" dirty="0">
                <a:latin typeface="Arial" panose="020B0604020202020204" pitchFamily="34" charset="0"/>
                <a:ea typeface="Verdana"/>
                <a:cs typeface="Arial" panose="020B0604020202020204" pitchFamily="34" charset="0"/>
              </a:rPr>
              <a:t> </a:t>
            </a:r>
            <a:r>
              <a:rPr lang="en-ZA" dirty="0">
                <a:latin typeface="Arial" panose="020B0604020202020204" pitchFamily="34" charset="0"/>
                <a:cs typeface="Arial" panose="020B0604020202020204" pitchFamily="34" charset="0"/>
              </a:rPr>
              <a:t>RWCs work closely with RA I Members, Existing WMO Centres (GISCs, RICs , RRCs), Regional Training Centres (RTCs) and WMO Secretariat</a:t>
            </a:r>
          </a:p>
          <a:p>
            <a:pPr>
              <a:spcAft>
                <a:spcPts val="300"/>
              </a:spcAft>
            </a:pPr>
            <a:endParaRPr lang="en-US" dirty="0">
              <a:latin typeface="Arial"/>
              <a:ea typeface="Verdana"/>
              <a:cs typeface="Arial"/>
            </a:endParaRPr>
          </a:p>
          <a:p>
            <a:pPr>
              <a:spcAft>
                <a:spcPts val="300"/>
              </a:spcAft>
            </a:pPr>
            <a:endParaRPr lang="it-IT" sz="2000" dirty="0">
              <a:latin typeface="Arial"/>
              <a:ea typeface="Verdana"/>
              <a:cs typeface="Arial"/>
            </a:endParaRPr>
          </a:p>
        </p:txBody>
      </p:sp>
    </p:spTree>
    <p:extLst>
      <p:ext uri="{BB962C8B-B14F-4D97-AF65-F5344CB8AC3E}">
        <p14:creationId xmlns:p14="http://schemas.microsoft.com/office/powerpoint/2010/main" val="247250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473370"/>
            <a:ext cx="9226560" cy="44377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lnSpc>
                <a:spcPts val="3360"/>
              </a:lnSpc>
              <a:defRPr sz="1800"/>
            </a:pPr>
            <a:r>
              <a:rPr lang="en-US" sz="40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2. Roles and Importance of RWCs</a:t>
            </a:r>
          </a:p>
        </p:txBody>
      </p:sp>
      <p:sp>
        <p:nvSpPr>
          <p:cNvPr id="6" name="Shape 79">
            <a:extLst>
              <a:ext uri="{FF2B5EF4-FFF2-40B4-BE49-F238E27FC236}">
                <a16:creationId xmlns:a16="http://schemas.microsoft.com/office/drawing/2014/main" id="{C82A2680-8980-374E-A5E8-0DF8347D0DBF}"/>
              </a:ext>
            </a:extLst>
          </p:cNvPr>
          <p:cNvSpPr/>
          <p:nvPr/>
        </p:nvSpPr>
        <p:spPr>
          <a:xfrm>
            <a:off x="530088" y="1128788"/>
            <a:ext cx="11025808" cy="226985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L="0" lvl="1">
              <a:spcAft>
                <a:spcPts val="300"/>
              </a:spcAft>
            </a:pPr>
            <a:r>
              <a:rPr lang="en-US" sz="2000" dirty="0">
                <a:latin typeface="Arial"/>
                <a:ea typeface="Verdana"/>
                <a:cs typeface="Arial"/>
              </a:rPr>
              <a:t>The basic functions of the RWC should be regional coordination, guidance, oversight, and support to WIGOS implementation and operational activities at the regional and national levels, as daily activities. </a:t>
            </a:r>
          </a:p>
          <a:p>
            <a:pPr marL="0" lvl="1">
              <a:spcAft>
                <a:spcPts val="300"/>
              </a:spcAft>
            </a:pPr>
            <a:endParaRPr lang="en-US" sz="2000" dirty="0">
              <a:latin typeface="Arial"/>
              <a:ea typeface="Verdana"/>
              <a:cs typeface="Arial"/>
            </a:endParaRPr>
          </a:p>
          <a:p>
            <a:pPr marL="0" lvl="1">
              <a:spcAft>
                <a:spcPts val="300"/>
              </a:spcAft>
            </a:pPr>
            <a:r>
              <a:rPr lang="en-US" sz="2000" dirty="0">
                <a:latin typeface="Arial"/>
                <a:ea typeface="Verdana"/>
                <a:cs typeface="Arial"/>
              </a:rPr>
              <a:t>RWC evaluate the performances and initiate the incident management system in case of non-compliance. </a:t>
            </a:r>
          </a:p>
          <a:p>
            <a:pPr>
              <a:spcAft>
                <a:spcPts val="300"/>
              </a:spcAft>
            </a:pPr>
            <a:endParaRPr lang="en-US" sz="2000" dirty="0">
              <a:latin typeface="Arial"/>
              <a:ea typeface="Verdana"/>
              <a:cs typeface="Arial"/>
            </a:endParaRPr>
          </a:p>
        </p:txBody>
      </p:sp>
      <p:pic>
        <p:nvPicPr>
          <p:cNvPr id="3" name="Picture 2">
            <a:extLst>
              <a:ext uri="{FF2B5EF4-FFF2-40B4-BE49-F238E27FC236}">
                <a16:creationId xmlns:a16="http://schemas.microsoft.com/office/drawing/2014/main" id="{07313DF2-CD6C-41F1-9E60-25E24654394A}"/>
              </a:ext>
            </a:extLst>
          </p:cNvPr>
          <p:cNvPicPr>
            <a:picLocks noChangeAspect="1"/>
          </p:cNvPicPr>
          <p:nvPr/>
        </p:nvPicPr>
        <p:blipFill>
          <a:blip r:embed="rId3"/>
          <a:stretch>
            <a:fillRect/>
          </a:stretch>
        </p:blipFill>
        <p:spPr>
          <a:xfrm>
            <a:off x="2893715" y="3149587"/>
            <a:ext cx="5959356" cy="2994920"/>
          </a:xfrm>
          <a:prstGeom prst="rect">
            <a:avLst/>
          </a:prstGeom>
        </p:spPr>
      </p:pic>
      <p:sp>
        <p:nvSpPr>
          <p:cNvPr id="7" name="TextBox 6">
            <a:extLst>
              <a:ext uri="{FF2B5EF4-FFF2-40B4-BE49-F238E27FC236}">
                <a16:creationId xmlns:a16="http://schemas.microsoft.com/office/drawing/2014/main" id="{78A86803-FE85-8B01-5FA0-26855BEF0CEE}"/>
              </a:ext>
            </a:extLst>
          </p:cNvPr>
          <p:cNvSpPr txBox="1"/>
          <p:nvPr/>
        </p:nvSpPr>
        <p:spPr>
          <a:xfrm>
            <a:off x="5246039" y="6128267"/>
            <a:ext cx="2149531" cy="369332"/>
          </a:xfrm>
          <a:prstGeom prst="rect">
            <a:avLst/>
          </a:prstGeom>
          <a:noFill/>
        </p:spPr>
        <p:txBody>
          <a:bodyPr wrap="square" rtlCol="0">
            <a:spAutoFit/>
          </a:bodyPr>
          <a:lstStyle/>
          <a:p>
            <a:r>
              <a:rPr lang="en-US" dirty="0"/>
              <a:t>WDQMS Process</a:t>
            </a:r>
            <a:endParaRPr lang="en-ZA" dirty="0"/>
          </a:p>
        </p:txBody>
      </p:sp>
    </p:spTree>
    <p:extLst>
      <p:ext uri="{BB962C8B-B14F-4D97-AF65-F5344CB8AC3E}">
        <p14:creationId xmlns:p14="http://schemas.microsoft.com/office/powerpoint/2010/main" val="226953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339519" y="249061"/>
            <a:ext cx="9226560"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ts val="3360"/>
              </a:lnSpc>
              <a:defRPr sz="1800"/>
            </a:pPr>
            <a:r>
              <a:rPr lang="en-US" sz="40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3. Mandatory and Optional functions</a:t>
            </a:r>
          </a:p>
        </p:txBody>
      </p:sp>
      <p:sp>
        <p:nvSpPr>
          <p:cNvPr id="6" name="Shape 79">
            <a:extLst>
              <a:ext uri="{FF2B5EF4-FFF2-40B4-BE49-F238E27FC236}">
                <a16:creationId xmlns:a16="http://schemas.microsoft.com/office/drawing/2014/main" id="{C82A2680-8980-374E-A5E8-0DF8347D0DBF}"/>
              </a:ext>
            </a:extLst>
          </p:cNvPr>
          <p:cNvSpPr/>
          <p:nvPr/>
        </p:nvSpPr>
        <p:spPr>
          <a:xfrm>
            <a:off x="445196" y="1117472"/>
            <a:ext cx="7200746" cy="5278368"/>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marL="0" lvl="1">
              <a:spcAft>
                <a:spcPts val="300"/>
              </a:spcAft>
            </a:pPr>
            <a:r>
              <a:rPr lang="en-US" sz="1900" dirty="0">
                <a:latin typeface="Arial"/>
                <a:ea typeface="Verdana"/>
                <a:cs typeface="Arial"/>
              </a:rPr>
              <a:t>The following mandatory and optional functions are specified for : </a:t>
            </a:r>
          </a:p>
          <a:p>
            <a:pPr marL="0" lvl="1">
              <a:spcAft>
                <a:spcPts val="300"/>
              </a:spcAft>
            </a:pPr>
            <a:r>
              <a:rPr lang="en-US" sz="1900" b="1" dirty="0">
                <a:latin typeface="Arial"/>
                <a:ea typeface="Verdana"/>
                <a:cs typeface="Arial"/>
              </a:rPr>
              <a:t>Mandatory functions</a:t>
            </a:r>
          </a:p>
          <a:p>
            <a:pPr marL="342900" lvl="1" indent="-342900">
              <a:spcAft>
                <a:spcPts val="300"/>
              </a:spcAft>
              <a:buFont typeface="Arial" panose="020B0604020202020204" pitchFamily="34" charset="0"/>
              <a:buChar char="•"/>
            </a:pPr>
            <a:r>
              <a:rPr lang="en-US" sz="1900" b="1" dirty="0">
                <a:latin typeface="Arial"/>
                <a:ea typeface="Verdana"/>
                <a:cs typeface="Arial"/>
              </a:rPr>
              <a:t>(Regional) WIGOS metadata management </a:t>
            </a:r>
            <a:r>
              <a:rPr lang="en-US" sz="1900" dirty="0">
                <a:latin typeface="Arial"/>
                <a:ea typeface="Verdana"/>
                <a:cs typeface="Arial"/>
              </a:rPr>
              <a:t>(work with data providers to facilitate collecting, updating, and improving the quality of WIGOS metadata in OSCAR/Surface); and</a:t>
            </a:r>
          </a:p>
          <a:p>
            <a:pPr marL="342900" lvl="1" indent="-342900">
              <a:spcAft>
                <a:spcPts val="300"/>
              </a:spcAft>
              <a:buFont typeface="Arial" panose="020B0604020202020204" pitchFamily="34" charset="0"/>
              <a:buChar char="•"/>
            </a:pPr>
            <a:r>
              <a:rPr lang="en-US" sz="1900" dirty="0">
                <a:latin typeface="Arial"/>
                <a:ea typeface="Verdana"/>
                <a:cs typeface="Arial"/>
              </a:rPr>
              <a:t>(</a:t>
            </a:r>
            <a:r>
              <a:rPr lang="en-US" sz="1900" b="1" dirty="0">
                <a:latin typeface="Arial"/>
                <a:ea typeface="Verdana"/>
                <a:cs typeface="Arial"/>
              </a:rPr>
              <a:t>Regional) WIGOS performance monitoring, evaluation </a:t>
            </a:r>
            <a:r>
              <a:rPr lang="en-US" sz="1900" dirty="0">
                <a:latin typeface="Arial"/>
                <a:ea typeface="Verdana"/>
                <a:cs typeface="Arial"/>
              </a:rPr>
              <a:t>and </a:t>
            </a:r>
            <a:r>
              <a:rPr lang="en-US" sz="1900" b="1" dirty="0">
                <a:latin typeface="Arial"/>
                <a:ea typeface="Verdana"/>
                <a:cs typeface="Arial"/>
              </a:rPr>
              <a:t>incident management </a:t>
            </a:r>
            <a:r>
              <a:rPr lang="en-US" sz="1900" dirty="0">
                <a:latin typeface="Arial"/>
                <a:ea typeface="Verdana"/>
                <a:cs typeface="Arial"/>
              </a:rPr>
              <a:t>(WIGOS Data Quality Monitoring System – WDQMS) and follow-up with data providers in case of data availability or data quality issues.</a:t>
            </a:r>
          </a:p>
          <a:p>
            <a:pPr marL="0" lvl="1">
              <a:spcAft>
                <a:spcPts val="300"/>
              </a:spcAft>
            </a:pPr>
            <a:r>
              <a:rPr lang="en-US" sz="1900" b="1" dirty="0">
                <a:latin typeface="Arial"/>
                <a:ea typeface="Verdana"/>
                <a:cs typeface="Arial"/>
              </a:rPr>
              <a:t>Optional functions</a:t>
            </a:r>
          </a:p>
          <a:p>
            <a:pPr marL="0" lvl="1">
              <a:spcAft>
                <a:spcPts val="300"/>
              </a:spcAft>
            </a:pPr>
            <a:r>
              <a:rPr lang="en-US" sz="1900" dirty="0">
                <a:latin typeface="Arial"/>
                <a:ea typeface="Verdana"/>
                <a:cs typeface="Arial"/>
              </a:rPr>
              <a:t>Depending on available resources and regional needs, one or more optional functions may be adopted, e.g.: </a:t>
            </a:r>
          </a:p>
          <a:p>
            <a:pPr lvl="1" indent="-457200">
              <a:spcAft>
                <a:spcPts val="300"/>
              </a:spcAft>
              <a:buAutoNum type="alphaLcParenBoth"/>
            </a:pPr>
            <a:r>
              <a:rPr lang="en-US" sz="1900" dirty="0">
                <a:latin typeface="Arial"/>
                <a:ea typeface="Verdana"/>
                <a:cs typeface="Arial"/>
              </a:rPr>
              <a:t>assistance with the coordination of </a:t>
            </a:r>
            <a:r>
              <a:rPr lang="en-US" sz="1900" b="1" dirty="0">
                <a:latin typeface="Arial"/>
                <a:ea typeface="Verdana"/>
                <a:cs typeface="Arial"/>
              </a:rPr>
              <a:t>regional/subregional and national WIGOS projects; </a:t>
            </a:r>
          </a:p>
          <a:p>
            <a:pPr lvl="1" indent="-457200">
              <a:spcAft>
                <a:spcPts val="300"/>
              </a:spcAft>
              <a:buAutoNum type="alphaLcParenBoth"/>
            </a:pPr>
            <a:r>
              <a:rPr lang="en-US" sz="1900" dirty="0">
                <a:latin typeface="Arial"/>
                <a:ea typeface="Verdana"/>
                <a:cs typeface="Arial"/>
              </a:rPr>
              <a:t>assistance with regional and </a:t>
            </a:r>
            <a:r>
              <a:rPr lang="en-US" sz="1900" b="1" dirty="0">
                <a:latin typeface="Arial"/>
                <a:ea typeface="Verdana"/>
                <a:cs typeface="Arial"/>
              </a:rPr>
              <a:t>national observing network management</a:t>
            </a:r>
            <a:r>
              <a:rPr lang="en-US" sz="1900" dirty="0">
                <a:latin typeface="Arial"/>
                <a:ea typeface="Verdana"/>
                <a:cs typeface="Arial"/>
              </a:rPr>
              <a:t>; and </a:t>
            </a:r>
          </a:p>
          <a:p>
            <a:pPr lvl="1" indent="-457200">
              <a:spcAft>
                <a:spcPts val="300"/>
              </a:spcAft>
              <a:buAutoNum type="alphaLcParenBoth"/>
            </a:pPr>
            <a:r>
              <a:rPr lang="en-US" sz="1900" dirty="0">
                <a:latin typeface="Arial"/>
                <a:ea typeface="Verdana"/>
                <a:cs typeface="Arial"/>
              </a:rPr>
              <a:t>support for </a:t>
            </a:r>
            <a:r>
              <a:rPr lang="en-US" sz="1900" b="1" dirty="0">
                <a:latin typeface="Arial"/>
                <a:ea typeface="Verdana"/>
                <a:cs typeface="Arial"/>
              </a:rPr>
              <a:t>regional capacity development activities</a:t>
            </a:r>
            <a:r>
              <a:rPr lang="en-US" sz="1900" dirty="0">
                <a:latin typeface="Arial"/>
                <a:ea typeface="Verdana"/>
                <a:cs typeface="Arial"/>
              </a:rPr>
              <a:t>.</a:t>
            </a:r>
          </a:p>
        </p:txBody>
      </p:sp>
      <p:pic>
        <p:nvPicPr>
          <p:cNvPr id="2" name="Picture 1">
            <a:extLst>
              <a:ext uri="{FF2B5EF4-FFF2-40B4-BE49-F238E27FC236}">
                <a16:creationId xmlns:a16="http://schemas.microsoft.com/office/drawing/2014/main" id="{95AD9C80-9897-6BED-6E50-C2F5262EB3E2}"/>
              </a:ext>
            </a:extLst>
          </p:cNvPr>
          <p:cNvPicPr>
            <a:picLocks noChangeAspect="1"/>
          </p:cNvPicPr>
          <p:nvPr/>
        </p:nvPicPr>
        <p:blipFill>
          <a:blip r:embed="rId3"/>
          <a:stretch>
            <a:fillRect/>
          </a:stretch>
        </p:blipFill>
        <p:spPr>
          <a:xfrm>
            <a:off x="8046720" y="2288675"/>
            <a:ext cx="4145279" cy="3220612"/>
          </a:xfrm>
          <a:prstGeom prst="rect">
            <a:avLst/>
          </a:prstGeom>
          <a:ln>
            <a:solidFill>
              <a:schemeClr val="bg1">
                <a:lumMod val="75000"/>
              </a:schemeClr>
            </a:solidFill>
          </a:ln>
        </p:spPr>
      </p:pic>
      <p:sp>
        <p:nvSpPr>
          <p:cNvPr id="3" name="TextBox 2">
            <a:extLst>
              <a:ext uri="{FF2B5EF4-FFF2-40B4-BE49-F238E27FC236}">
                <a16:creationId xmlns:a16="http://schemas.microsoft.com/office/drawing/2014/main" id="{F2D4C906-EE60-DAD4-83D0-148CCAE38B1D}"/>
              </a:ext>
            </a:extLst>
          </p:cNvPr>
          <p:cNvSpPr txBox="1"/>
          <p:nvPr/>
        </p:nvSpPr>
        <p:spPr>
          <a:xfrm>
            <a:off x="172820" y="704507"/>
            <a:ext cx="11846359" cy="369332"/>
          </a:xfrm>
          <a:prstGeom prst="rect">
            <a:avLst/>
          </a:prstGeom>
          <a:noFill/>
        </p:spPr>
        <p:txBody>
          <a:bodyPr wrap="square" rtlCol="0">
            <a:spAutoFit/>
          </a:bodyPr>
          <a:lstStyle/>
          <a:p>
            <a:r>
              <a:rPr lang="en-US" sz="1800" dirty="0">
                <a:latin typeface="Arial"/>
                <a:ea typeface="Verdana"/>
                <a:cs typeface="Arial"/>
              </a:rPr>
              <a:t>. </a:t>
            </a:r>
            <a:endParaRPr lang="en-ZA" dirty="0"/>
          </a:p>
        </p:txBody>
      </p:sp>
    </p:spTree>
    <p:extLst>
      <p:ext uri="{BB962C8B-B14F-4D97-AF65-F5344CB8AC3E}">
        <p14:creationId xmlns:p14="http://schemas.microsoft.com/office/powerpoint/2010/main" val="114490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336884" y="429539"/>
            <a:ext cx="11550316" cy="879793"/>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ts val="3360"/>
              </a:lnSpc>
              <a:defRPr sz="1800"/>
            </a:pPr>
            <a:r>
              <a:rPr lang="en-US" sz="40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4. Roles and responsibilities of relevant National Focal Points (NFPs)</a:t>
            </a:r>
          </a:p>
        </p:txBody>
      </p:sp>
      <p:sp>
        <p:nvSpPr>
          <p:cNvPr id="6" name="Shape 79">
            <a:extLst>
              <a:ext uri="{FF2B5EF4-FFF2-40B4-BE49-F238E27FC236}">
                <a16:creationId xmlns:a16="http://schemas.microsoft.com/office/drawing/2014/main" id="{C82A2680-8980-374E-A5E8-0DF8347D0DBF}"/>
              </a:ext>
            </a:extLst>
          </p:cNvPr>
          <p:cNvSpPr/>
          <p:nvPr/>
        </p:nvSpPr>
        <p:spPr>
          <a:xfrm>
            <a:off x="116732" y="1540977"/>
            <a:ext cx="8560340" cy="5239896"/>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spcAft>
                <a:spcPts val="300"/>
              </a:spcAft>
            </a:pPr>
            <a:r>
              <a:rPr lang="en-US" b="1" dirty="0">
                <a:latin typeface="Arial"/>
                <a:ea typeface="Verdana"/>
                <a:cs typeface="Arial"/>
              </a:rPr>
              <a:t>There are three NFPs related to WIGOS. </a:t>
            </a:r>
          </a:p>
          <a:p>
            <a:pPr>
              <a:spcAft>
                <a:spcPts val="300"/>
              </a:spcAft>
            </a:pPr>
            <a:endParaRPr lang="en-US" b="1" dirty="0">
              <a:latin typeface="Arial"/>
              <a:ea typeface="Verdana"/>
              <a:cs typeface="Arial"/>
            </a:endParaRPr>
          </a:p>
          <a:p>
            <a:pPr>
              <a:spcAft>
                <a:spcPts val="300"/>
              </a:spcAft>
            </a:pPr>
            <a:r>
              <a:rPr lang="en-US" b="1" dirty="0">
                <a:latin typeface="Arial"/>
                <a:ea typeface="Verdana"/>
                <a:cs typeface="Arial"/>
              </a:rPr>
              <a:t>1. National Focal Point for WIGOS</a:t>
            </a:r>
          </a:p>
          <a:p>
            <a:pPr>
              <a:spcAft>
                <a:spcPts val="300"/>
              </a:spcAft>
            </a:pPr>
            <a:endParaRPr lang="en-US" b="1" dirty="0">
              <a:latin typeface="Arial"/>
              <a:ea typeface="Verdana"/>
              <a:cs typeface="Arial"/>
            </a:endParaRPr>
          </a:p>
          <a:p>
            <a:pPr>
              <a:spcAft>
                <a:spcPts val="300"/>
              </a:spcAft>
              <a:tabLst>
                <a:tab pos="2327275" algn="l"/>
              </a:tabLst>
            </a:pPr>
            <a:r>
              <a:rPr lang="en-US" b="1" dirty="0">
                <a:latin typeface="Arial"/>
                <a:ea typeface="Verdana"/>
                <a:cs typeface="Arial"/>
              </a:rPr>
              <a:t>2. National Focal Point for OSCAR/Surface</a:t>
            </a:r>
          </a:p>
          <a:p>
            <a:pPr marL="814388" indent="-342900">
              <a:spcAft>
                <a:spcPts val="300"/>
              </a:spcAft>
              <a:buFont typeface="Wingdings" panose="05000000000000000000" pitchFamily="2" charset="2"/>
              <a:buChar char="v"/>
            </a:pPr>
            <a:r>
              <a:rPr lang="en-US" dirty="0">
                <a:latin typeface="Arial"/>
                <a:ea typeface="Verdana"/>
                <a:cs typeface="Arial"/>
              </a:rPr>
              <a:t>OSCAR/Surface is the Observing Capabilities Analysis and Review (OSCAR) tool for surface-based observations</a:t>
            </a:r>
          </a:p>
          <a:p>
            <a:pPr marL="1257300" lvl="2" indent="-342900">
              <a:spcAft>
                <a:spcPts val="300"/>
              </a:spcAft>
              <a:buFont typeface="Arial" panose="020B0604020202020204" pitchFamily="34" charset="0"/>
              <a:buChar char="•"/>
            </a:pPr>
            <a:r>
              <a:rPr lang="en-US" dirty="0">
                <a:latin typeface="Arial"/>
                <a:ea typeface="Verdana"/>
                <a:cs typeface="Arial"/>
              </a:rPr>
              <a:t>Intended to register all the observational metadata related to all surface stations (non-space-based)</a:t>
            </a:r>
          </a:p>
          <a:p>
            <a:pPr lvl="1">
              <a:spcAft>
                <a:spcPts val="300"/>
              </a:spcAft>
            </a:pPr>
            <a:endParaRPr lang="en-US" dirty="0">
              <a:latin typeface="Arial"/>
              <a:ea typeface="Verdana"/>
              <a:cs typeface="Arial"/>
            </a:endParaRPr>
          </a:p>
          <a:p>
            <a:pPr>
              <a:spcAft>
                <a:spcPts val="300"/>
              </a:spcAft>
            </a:pPr>
            <a:r>
              <a:rPr lang="en-US" b="1" dirty="0">
                <a:latin typeface="Arial"/>
                <a:ea typeface="Verdana"/>
                <a:cs typeface="Arial"/>
              </a:rPr>
              <a:t>3. National Focal Point for WDQMS</a:t>
            </a:r>
          </a:p>
          <a:p>
            <a:pPr marL="800100" lvl="1" indent="-342900">
              <a:spcAft>
                <a:spcPts val="300"/>
              </a:spcAft>
              <a:buFont typeface="Wingdings" panose="05000000000000000000" pitchFamily="2" charset="2"/>
              <a:buChar char="v"/>
            </a:pPr>
            <a:r>
              <a:rPr lang="en-US" dirty="0">
                <a:latin typeface="Arial"/>
                <a:ea typeface="Verdana"/>
                <a:cs typeface="Arial"/>
              </a:rPr>
              <a:t>WDQMS is the WIGOS Data Quality Monitoring System</a:t>
            </a:r>
          </a:p>
          <a:p>
            <a:pPr marL="1257300" lvl="2" indent="-342900">
              <a:spcAft>
                <a:spcPts val="300"/>
              </a:spcAft>
              <a:buFont typeface="Arial" panose="020B0604020202020204" pitchFamily="34" charset="0"/>
              <a:buChar char="•"/>
            </a:pPr>
            <a:r>
              <a:rPr lang="en-US" dirty="0">
                <a:latin typeface="Arial"/>
                <a:ea typeface="Verdana"/>
                <a:cs typeface="Arial"/>
              </a:rPr>
              <a:t>Provides monitoring results (maps and graphics) in near-real time on the</a:t>
            </a:r>
          </a:p>
          <a:p>
            <a:pPr marL="1257300" lvl="2" indent="-342900">
              <a:spcAft>
                <a:spcPts val="300"/>
              </a:spcAft>
              <a:buFont typeface="Arial" panose="020B0604020202020204" pitchFamily="34" charset="0"/>
              <a:buChar char="•"/>
            </a:pPr>
            <a:r>
              <a:rPr lang="en-US" dirty="0">
                <a:latin typeface="Arial"/>
                <a:ea typeface="Verdana"/>
                <a:cs typeface="Arial"/>
              </a:rPr>
              <a:t>performance of surface stations (data availability and quality)</a:t>
            </a:r>
          </a:p>
          <a:p>
            <a:pPr marL="1257300" lvl="2" indent="-342900">
              <a:spcAft>
                <a:spcPts val="300"/>
              </a:spcAft>
              <a:buFont typeface="Arial" panose="020B0604020202020204" pitchFamily="34" charset="0"/>
              <a:buChar char="•"/>
            </a:pPr>
            <a:r>
              <a:rPr lang="en-US" dirty="0">
                <a:latin typeface="Arial"/>
                <a:ea typeface="Verdana"/>
                <a:cs typeface="Arial"/>
              </a:rPr>
              <a:t>It relates closely with the work of Regional WIGOS Centres (RWC)</a:t>
            </a:r>
          </a:p>
          <a:p>
            <a:pPr>
              <a:spcAft>
                <a:spcPts val="300"/>
              </a:spcAft>
            </a:pPr>
            <a:endParaRPr lang="en-US" sz="2000" dirty="0">
              <a:latin typeface="Arial"/>
              <a:ea typeface="Verdana"/>
              <a:cs typeface="Arial"/>
            </a:endParaRPr>
          </a:p>
        </p:txBody>
      </p:sp>
      <p:pic>
        <p:nvPicPr>
          <p:cNvPr id="7" name="Picture 6">
            <a:extLst>
              <a:ext uri="{FF2B5EF4-FFF2-40B4-BE49-F238E27FC236}">
                <a16:creationId xmlns:a16="http://schemas.microsoft.com/office/drawing/2014/main" id="{E3B75F4D-F449-8A4A-F075-18D71E3C9386}"/>
              </a:ext>
            </a:extLst>
          </p:cNvPr>
          <p:cNvPicPr>
            <a:picLocks noChangeAspect="1"/>
          </p:cNvPicPr>
          <p:nvPr/>
        </p:nvPicPr>
        <p:blipFill>
          <a:blip r:embed="rId3"/>
          <a:stretch>
            <a:fillRect/>
          </a:stretch>
        </p:blipFill>
        <p:spPr>
          <a:xfrm>
            <a:off x="8745166" y="1374307"/>
            <a:ext cx="3142034" cy="2786618"/>
          </a:xfrm>
          <a:prstGeom prst="rect">
            <a:avLst/>
          </a:prstGeom>
          <a:ln>
            <a:solidFill>
              <a:schemeClr val="bg1">
                <a:lumMod val="65000"/>
              </a:schemeClr>
            </a:solidFill>
          </a:ln>
        </p:spPr>
      </p:pic>
      <p:pic>
        <p:nvPicPr>
          <p:cNvPr id="9" name="Picture 8">
            <a:extLst>
              <a:ext uri="{FF2B5EF4-FFF2-40B4-BE49-F238E27FC236}">
                <a16:creationId xmlns:a16="http://schemas.microsoft.com/office/drawing/2014/main" id="{86AEEC23-2AD6-5686-7B1E-7844E32AA0CB}"/>
              </a:ext>
            </a:extLst>
          </p:cNvPr>
          <p:cNvPicPr>
            <a:picLocks noChangeAspect="1"/>
          </p:cNvPicPr>
          <p:nvPr/>
        </p:nvPicPr>
        <p:blipFill>
          <a:blip r:embed="rId4"/>
          <a:stretch>
            <a:fillRect/>
          </a:stretch>
        </p:blipFill>
        <p:spPr>
          <a:xfrm>
            <a:off x="9266265" y="4311487"/>
            <a:ext cx="2352754" cy="2344411"/>
          </a:xfrm>
          <a:prstGeom prst="rect">
            <a:avLst/>
          </a:prstGeom>
          <a:ln>
            <a:solidFill>
              <a:schemeClr val="bg1">
                <a:lumMod val="65000"/>
              </a:schemeClr>
            </a:solidFill>
          </a:ln>
        </p:spPr>
      </p:pic>
    </p:spTree>
    <p:extLst>
      <p:ext uri="{BB962C8B-B14F-4D97-AF65-F5344CB8AC3E}">
        <p14:creationId xmlns:p14="http://schemas.microsoft.com/office/powerpoint/2010/main" val="276918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19FD5EE-32A6-B69E-84B1-A6A08A47E257}"/>
              </a:ext>
            </a:extLst>
          </p:cNvPr>
          <p:cNvGrpSpPr/>
          <p:nvPr/>
        </p:nvGrpSpPr>
        <p:grpSpPr>
          <a:xfrm>
            <a:off x="258941" y="176276"/>
            <a:ext cx="4645567" cy="3096488"/>
            <a:chOff x="204324" y="307442"/>
            <a:chExt cx="4168614" cy="2937180"/>
          </a:xfrm>
        </p:grpSpPr>
        <p:grpSp>
          <p:nvGrpSpPr>
            <p:cNvPr id="18" name="Group 17">
              <a:extLst>
                <a:ext uri="{FF2B5EF4-FFF2-40B4-BE49-F238E27FC236}">
                  <a16:creationId xmlns:a16="http://schemas.microsoft.com/office/drawing/2014/main" id="{EFD0ED0D-321C-1F92-AAD7-3C4B87242D37}"/>
                </a:ext>
              </a:extLst>
            </p:cNvPr>
            <p:cNvGrpSpPr/>
            <p:nvPr/>
          </p:nvGrpSpPr>
          <p:grpSpPr>
            <a:xfrm>
              <a:off x="204324" y="307442"/>
              <a:ext cx="4168614" cy="2937180"/>
              <a:chOff x="336884" y="1374307"/>
              <a:chExt cx="4168614" cy="2937180"/>
            </a:xfrm>
          </p:grpSpPr>
          <p:sp>
            <p:nvSpPr>
              <p:cNvPr id="2" name="Rectangle 1">
                <a:extLst>
                  <a:ext uri="{FF2B5EF4-FFF2-40B4-BE49-F238E27FC236}">
                    <a16:creationId xmlns:a16="http://schemas.microsoft.com/office/drawing/2014/main" id="{14D1F2FD-BA4E-D541-A765-50B84F5F47A5}"/>
                  </a:ext>
                </a:extLst>
              </p:cNvPr>
              <p:cNvSpPr/>
              <p:nvPr/>
            </p:nvSpPr>
            <p:spPr>
              <a:xfrm>
                <a:off x="336884" y="1374307"/>
                <a:ext cx="4168614" cy="293718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a:extLst>
                  <a:ext uri="{FF2B5EF4-FFF2-40B4-BE49-F238E27FC236}">
                    <a16:creationId xmlns:a16="http://schemas.microsoft.com/office/drawing/2014/main" id="{6593AA8A-14BE-8F57-7DCF-7A70E8D16B8F}"/>
                  </a:ext>
                </a:extLst>
              </p:cNvPr>
              <p:cNvSpPr txBox="1"/>
              <p:nvPr/>
            </p:nvSpPr>
            <p:spPr>
              <a:xfrm>
                <a:off x="515389" y="1393703"/>
                <a:ext cx="1773242" cy="523220"/>
              </a:xfrm>
              <a:prstGeom prst="rect">
                <a:avLst/>
              </a:prstGeom>
              <a:noFill/>
            </p:spPr>
            <p:txBody>
              <a:bodyPr wrap="none" rtlCol="0">
                <a:spAutoFit/>
              </a:bodyPr>
              <a:lstStyle/>
              <a:p>
                <a:r>
                  <a:rPr lang="en-US" sz="2800" b="1" dirty="0">
                    <a:solidFill>
                      <a:srgbClr val="005A9C"/>
                    </a:solidFill>
                  </a:rPr>
                  <a:t>Member A</a:t>
                </a:r>
                <a:endParaRPr lang="en-ZA" sz="2800" b="1" dirty="0">
                  <a:solidFill>
                    <a:srgbClr val="005A9C"/>
                  </a:solidFill>
                </a:endParaRPr>
              </a:p>
            </p:txBody>
          </p:sp>
          <p:sp>
            <p:nvSpPr>
              <p:cNvPr id="4" name="TextBox 3">
                <a:extLst>
                  <a:ext uri="{FF2B5EF4-FFF2-40B4-BE49-F238E27FC236}">
                    <a16:creationId xmlns:a16="http://schemas.microsoft.com/office/drawing/2014/main" id="{99DDA10F-5462-4F3A-1C75-C96D0B63BD6E}"/>
                  </a:ext>
                </a:extLst>
              </p:cNvPr>
              <p:cNvSpPr txBox="1"/>
              <p:nvPr/>
            </p:nvSpPr>
            <p:spPr>
              <a:xfrm>
                <a:off x="3035929" y="1393703"/>
                <a:ext cx="1469569" cy="369332"/>
              </a:xfrm>
              <a:prstGeom prst="rect">
                <a:avLst/>
              </a:prstGeom>
              <a:noFill/>
            </p:spPr>
            <p:txBody>
              <a:bodyPr wrap="none" rtlCol="0">
                <a:spAutoFit/>
              </a:bodyPr>
              <a:lstStyle/>
              <a:p>
                <a:r>
                  <a:rPr lang="en-US" dirty="0"/>
                  <a:t>National level</a:t>
                </a:r>
                <a:endParaRPr lang="en-ZA" dirty="0"/>
              </a:p>
            </p:txBody>
          </p:sp>
          <p:sp>
            <p:nvSpPr>
              <p:cNvPr id="8" name="Rectangle: Rounded Corners 7">
                <a:extLst>
                  <a:ext uri="{FF2B5EF4-FFF2-40B4-BE49-F238E27FC236}">
                    <a16:creationId xmlns:a16="http://schemas.microsoft.com/office/drawing/2014/main" id="{7340E244-3BA1-E382-DF9C-E293DB8C11AA}"/>
                  </a:ext>
                </a:extLst>
              </p:cNvPr>
              <p:cNvSpPr/>
              <p:nvPr/>
            </p:nvSpPr>
            <p:spPr>
              <a:xfrm>
                <a:off x="515388" y="2044931"/>
                <a:ext cx="3757353" cy="211599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id="{F30BEC26-ABB3-B31B-A514-405AD3BC527B}"/>
                  </a:ext>
                </a:extLst>
              </p:cNvPr>
              <p:cNvSpPr txBox="1"/>
              <p:nvPr/>
            </p:nvSpPr>
            <p:spPr>
              <a:xfrm>
                <a:off x="1681726" y="2087167"/>
                <a:ext cx="1909497" cy="523220"/>
              </a:xfrm>
              <a:prstGeom prst="rect">
                <a:avLst/>
              </a:prstGeom>
              <a:noFill/>
            </p:spPr>
            <p:txBody>
              <a:bodyPr wrap="none" rtlCol="0">
                <a:spAutoFit/>
              </a:bodyPr>
              <a:lstStyle/>
              <a:p>
                <a:r>
                  <a:rPr lang="en-US" sz="2800" b="1" dirty="0">
                    <a:solidFill>
                      <a:srgbClr val="005A9C"/>
                    </a:solidFill>
                  </a:rPr>
                  <a:t>WIGOS</a:t>
                </a:r>
                <a:r>
                  <a:rPr lang="en-US" sz="2400" b="1" dirty="0">
                    <a:solidFill>
                      <a:srgbClr val="005A9C"/>
                    </a:solidFill>
                  </a:rPr>
                  <a:t> </a:t>
                </a:r>
                <a:r>
                  <a:rPr lang="en-US" sz="2800" b="1" dirty="0">
                    <a:solidFill>
                      <a:srgbClr val="005A9C"/>
                    </a:solidFill>
                  </a:rPr>
                  <a:t>NFP</a:t>
                </a:r>
                <a:endParaRPr lang="en-ZA" sz="2800" b="1" dirty="0">
                  <a:solidFill>
                    <a:srgbClr val="005A9C"/>
                  </a:solidFill>
                </a:endParaRPr>
              </a:p>
            </p:txBody>
          </p:sp>
          <p:sp>
            <p:nvSpPr>
              <p:cNvPr id="11" name="Rectangle: Rounded Corners 10">
                <a:extLst>
                  <a:ext uri="{FF2B5EF4-FFF2-40B4-BE49-F238E27FC236}">
                    <a16:creationId xmlns:a16="http://schemas.microsoft.com/office/drawing/2014/main" id="{DC9332B7-5D86-86C2-E69D-17D15CB16DC2}"/>
                  </a:ext>
                </a:extLst>
              </p:cNvPr>
              <p:cNvSpPr/>
              <p:nvPr/>
            </p:nvSpPr>
            <p:spPr>
              <a:xfrm>
                <a:off x="731520" y="2667273"/>
                <a:ext cx="1589163" cy="5602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WDQMS NFP</a:t>
                </a:r>
                <a:endParaRPr lang="en-ZA" dirty="0"/>
              </a:p>
            </p:txBody>
          </p:sp>
          <p:sp>
            <p:nvSpPr>
              <p:cNvPr id="12" name="Rectangle: Rounded Corners 11">
                <a:extLst>
                  <a:ext uri="{FF2B5EF4-FFF2-40B4-BE49-F238E27FC236}">
                    <a16:creationId xmlns:a16="http://schemas.microsoft.com/office/drawing/2014/main" id="{6D2E800D-7776-B8A5-C469-6480437F96BF}"/>
                  </a:ext>
                </a:extLst>
              </p:cNvPr>
              <p:cNvSpPr/>
              <p:nvPr/>
            </p:nvSpPr>
            <p:spPr>
              <a:xfrm>
                <a:off x="2412033" y="2681094"/>
                <a:ext cx="1769358" cy="5464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OSCAR/Surface NFP</a:t>
                </a:r>
                <a:endParaRPr lang="en-ZA" dirty="0"/>
              </a:p>
            </p:txBody>
          </p:sp>
        </p:grpSp>
        <p:sp>
          <p:nvSpPr>
            <p:cNvPr id="13" name="Rectangle: Rounded Corners 12">
              <a:extLst>
                <a:ext uri="{FF2B5EF4-FFF2-40B4-BE49-F238E27FC236}">
                  <a16:creationId xmlns:a16="http://schemas.microsoft.com/office/drawing/2014/main" id="{B72852EA-643E-F6CF-27CE-449EDFA11ED6}"/>
                </a:ext>
              </a:extLst>
            </p:cNvPr>
            <p:cNvSpPr/>
            <p:nvPr/>
          </p:nvSpPr>
          <p:spPr>
            <a:xfrm>
              <a:off x="1373191" y="2328908"/>
              <a:ext cx="1589163" cy="5602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endParaRPr lang="en-ZA" dirty="0"/>
            </a:p>
          </p:txBody>
        </p:sp>
      </p:grpSp>
      <p:sp>
        <p:nvSpPr>
          <p:cNvPr id="16" name="Speech Bubble: Oval 15">
            <a:extLst>
              <a:ext uri="{FF2B5EF4-FFF2-40B4-BE49-F238E27FC236}">
                <a16:creationId xmlns:a16="http://schemas.microsoft.com/office/drawing/2014/main" id="{45549DAD-BCA3-EB78-58AE-0AD1F014531B}"/>
              </a:ext>
            </a:extLst>
          </p:cNvPr>
          <p:cNvSpPr/>
          <p:nvPr/>
        </p:nvSpPr>
        <p:spPr>
          <a:xfrm rot="5400000">
            <a:off x="7438717" y="-1890288"/>
            <a:ext cx="2525397" cy="6463287"/>
          </a:xfrm>
          <a:prstGeom prst="wedgeEllipseCallout">
            <a:avLst>
              <a:gd name="adj1" fmla="val -5130"/>
              <a:gd name="adj2" fmla="val 78363"/>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1600" b="1" dirty="0">
                <a:solidFill>
                  <a:schemeClr val="tx1"/>
                </a:solidFill>
              </a:rPr>
              <a:t>WIGOS NFP:</a:t>
            </a:r>
          </a:p>
          <a:p>
            <a:pPr marL="285750" indent="-285750">
              <a:buFont typeface="Arial" panose="020B0604020202020204" pitchFamily="34" charset="0"/>
              <a:buChar char="•"/>
            </a:pPr>
            <a:r>
              <a:rPr lang="en-US" sz="1600" dirty="0">
                <a:solidFill>
                  <a:schemeClr val="tx1"/>
                </a:solidFill>
              </a:rPr>
              <a:t>leads Member’s communications on WIGOS, with WMO; </a:t>
            </a:r>
          </a:p>
          <a:p>
            <a:pPr marL="285750" indent="-285750">
              <a:buFont typeface="Arial" panose="020B0604020202020204" pitchFamily="34" charset="0"/>
              <a:buChar char="•"/>
            </a:pPr>
            <a:r>
              <a:rPr lang="en-US" sz="1600" dirty="0">
                <a:solidFill>
                  <a:schemeClr val="tx1"/>
                </a:solidFill>
              </a:rPr>
              <a:t>Monitors and reports on national status of WIGOS implementation and issues in the country;</a:t>
            </a:r>
          </a:p>
          <a:p>
            <a:pPr marL="285750" indent="-285750">
              <a:buFont typeface="Arial" panose="020B0604020202020204" pitchFamily="34" charset="0"/>
              <a:buChar char="•"/>
            </a:pPr>
            <a:r>
              <a:rPr lang="en-US" sz="1600" dirty="0">
                <a:solidFill>
                  <a:schemeClr val="tx1"/>
                </a:solidFill>
              </a:rPr>
              <a:t> Identify and follow-up on WIGOS-related training and capacity development needs;</a:t>
            </a:r>
            <a:endParaRPr lang="en-ZA" sz="1600" dirty="0">
              <a:solidFill>
                <a:schemeClr val="tx1"/>
              </a:solidFill>
            </a:endParaRPr>
          </a:p>
        </p:txBody>
      </p:sp>
      <p:sp>
        <p:nvSpPr>
          <p:cNvPr id="17" name="Speech Bubble: Rectangle 16">
            <a:extLst>
              <a:ext uri="{FF2B5EF4-FFF2-40B4-BE49-F238E27FC236}">
                <a16:creationId xmlns:a16="http://schemas.microsoft.com/office/drawing/2014/main" id="{94E72786-8F78-251F-D72C-80842FE8ACD7}"/>
              </a:ext>
            </a:extLst>
          </p:cNvPr>
          <p:cNvSpPr/>
          <p:nvPr/>
        </p:nvSpPr>
        <p:spPr>
          <a:xfrm>
            <a:off x="323042" y="3585236"/>
            <a:ext cx="5024209" cy="2686359"/>
          </a:xfrm>
          <a:prstGeom prst="wedgeRectCallout">
            <a:avLst>
              <a:gd name="adj1" fmla="val -26972"/>
              <a:gd name="adj2" fmla="val -113918"/>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horz" rtlCol="0" anchor="t" anchorCtr="0"/>
          <a:lstStyle/>
          <a:p>
            <a:r>
              <a:rPr lang="en-US" sz="1600" b="1" dirty="0">
                <a:solidFill>
                  <a:schemeClr val="tx1"/>
                </a:solidFill>
              </a:rPr>
              <a:t>WDQMS NFP:</a:t>
            </a:r>
          </a:p>
          <a:p>
            <a:pPr marL="285750" indent="-285750">
              <a:buFont typeface="Arial" panose="020B0604020202020204" pitchFamily="34" charset="0"/>
              <a:buChar char="•"/>
            </a:pPr>
            <a:r>
              <a:rPr lang="en-US" sz="1400" dirty="0">
                <a:solidFill>
                  <a:schemeClr val="tx1"/>
                </a:solidFill>
              </a:rPr>
              <a:t>Provides timely </a:t>
            </a:r>
            <a:r>
              <a:rPr lang="en-US" sz="1400" b="1" dirty="0">
                <a:solidFill>
                  <a:schemeClr val="tx1"/>
                </a:solidFill>
              </a:rPr>
              <a:t>answers to all queries and tickets sent by the RWC related to issues with observations </a:t>
            </a:r>
            <a:r>
              <a:rPr lang="en-US" sz="1600" dirty="0">
                <a:solidFill>
                  <a:schemeClr val="tx1"/>
                </a:solidFill>
              </a:rPr>
              <a:t>from</a:t>
            </a:r>
            <a:r>
              <a:rPr lang="en-US" sz="1400" dirty="0">
                <a:solidFill>
                  <a:schemeClr val="tx1"/>
                </a:solidFill>
              </a:rPr>
              <a:t> the country;</a:t>
            </a:r>
          </a:p>
          <a:p>
            <a:pPr marL="285750" indent="-285750">
              <a:buFont typeface="Arial" panose="020B0604020202020204" pitchFamily="34" charset="0"/>
              <a:buChar char="•"/>
            </a:pPr>
            <a:r>
              <a:rPr lang="en-US" sz="1400" dirty="0">
                <a:solidFill>
                  <a:schemeClr val="tx1"/>
                </a:solidFill>
              </a:rPr>
              <a:t>Initiates and coordinates actions to solve those issues as quickly as possible;</a:t>
            </a:r>
          </a:p>
          <a:p>
            <a:pPr marL="285750" indent="-285750">
              <a:buFont typeface="Arial" panose="020B0604020202020204" pitchFamily="34" charset="0"/>
              <a:buChar char="•"/>
            </a:pPr>
            <a:r>
              <a:rPr lang="en-US" sz="1400" dirty="0">
                <a:solidFill>
                  <a:schemeClr val="tx1"/>
                </a:solidFill>
              </a:rPr>
              <a:t>Liaises with OSCAR/Surface NFP in relation to stations that exchange data internationally; Promulgates nationally the WDQMS related practices and procedures; </a:t>
            </a:r>
          </a:p>
          <a:p>
            <a:pPr marL="285750" indent="-285750">
              <a:buFont typeface="Arial" panose="020B0604020202020204" pitchFamily="34" charset="0"/>
              <a:buChar char="•"/>
            </a:pPr>
            <a:r>
              <a:rPr lang="en-US" sz="1400" dirty="0">
                <a:solidFill>
                  <a:schemeClr val="tx1"/>
                </a:solidFill>
              </a:rPr>
              <a:t>Liaises with other relevant WMO Regional Centres, e.g. RICs, RTCs, to find sustainable solutions for issues identified by the WDQMS;</a:t>
            </a:r>
            <a:endParaRPr lang="en-ZA" sz="1400" dirty="0">
              <a:solidFill>
                <a:schemeClr val="tx1"/>
              </a:solidFill>
            </a:endParaRPr>
          </a:p>
        </p:txBody>
      </p:sp>
      <p:sp>
        <p:nvSpPr>
          <p:cNvPr id="20" name="Speech Bubble: Rectangle 19">
            <a:extLst>
              <a:ext uri="{FF2B5EF4-FFF2-40B4-BE49-F238E27FC236}">
                <a16:creationId xmlns:a16="http://schemas.microsoft.com/office/drawing/2014/main" id="{486555E7-425F-955A-E6B6-AECB195A6F06}"/>
              </a:ext>
            </a:extLst>
          </p:cNvPr>
          <p:cNvSpPr/>
          <p:nvPr/>
        </p:nvSpPr>
        <p:spPr>
          <a:xfrm rot="5400000">
            <a:off x="7543125" y="2138110"/>
            <a:ext cx="2686359" cy="5580610"/>
          </a:xfrm>
          <a:prstGeom prst="wedgeRectCallout">
            <a:avLst>
              <a:gd name="adj1" fmla="val -117244"/>
              <a:gd name="adj2" fmla="val 88040"/>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1600" b="1" dirty="0">
                <a:solidFill>
                  <a:schemeClr val="tx1"/>
                </a:solidFill>
              </a:rPr>
              <a:t>OSCAR/Surface NFP:</a:t>
            </a:r>
          </a:p>
          <a:p>
            <a:pPr marL="285750" indent="-285750">
              <a:buFont typeface="Arial" panose="020B0604020202020204" pitchFamily="34" charset="0"/>
              <a:buChar char="•"/>
            </a:pPr>
            <a:r>
              <a:rPr lang="en-US" sz="1400" dirty="0">
                <a:solidFill>
                  <a:schemeClr val="tx1"/>
                </a:solidFill>
              </a:rPr>
              <a:t>Coordinates national activities related to WIGOS metadata towards their availability in OSCAR/Surface;</a:t>
            </a:r>
          </a:p>
          <a:p>
            <a:pPr marL="285750" indent="-285750">
              <a:buFont typeface="Arial" panose="020B0604020202020204" pitchFamily="34" charset="0"/>
              <a:buChar char="•"/>
            </a:pPr>
            <a:r>
              <a:rPr lang="en-US" sz="1400" dirty="0">
                <a:solidFill>
                  <a:schemeClr val="tx1"/>
                </a:solidFill>
              </a:rPr>
              <a:t> Coordinates its user accounts at </a:t>
            </a:r>
            <a:r>
              <a:rPr lang="en-US" sz="1600" dirty="0">
                <a:solidFill>
                  <a:schemeClr val="tx1"/>
                </a:solidFill>
              </a:rPr>
              <a:t>national</a:t>
            </a:r>
            <a:r>
              <a:rPr lang="en-US" sz="1400" dirty="0">
                <a:solidFill>
                  <a:schemeClr val="tx1"/>
                </a:solidFill>
              </a:rPr>
              <a:t> level;</a:t>
            </a:r>
          </a:p>
          <a:p>
            <a:pPr marL="285750" indent="-285750">
              <a:buFont typeface="Arial" panose="020B0604020202020204" pitchFamily="34" charset="0"/>
              <a:buChar char="•"/>
            </a:pPr>
            <a:r>
              <a:rPr lang="en-US" sz="1400" dirty="0">
                <a:solidFill>
                  <a:schemeClr val="tx1"/>
                </a:solidFill>
              </a:rPr>
              <a:t>Promulgates WMO relevant regulatory, guidance and training materials;</a:t>
            </a:r>
          </a:p>
          <a:p>
            <a:pPr marL="285750" indent="-285750">
              <a:buFont typeface="Arial" panose="020B0604020202020204" pitchFamily="34" charset="0"/>
              <a:buChar char="•"/>
            </a:pPr>
            <a:r>
              <a:rPr lang="en-US" sz="1400" dirty="0">
                <a:solidFill>
                  <a:schemeClr val="tx1"/>
                </a:solidFill>
              </a:rPr>
              <a:t> Ensures that all accredited users are trained to edit metadata in OSCAR/Surface, including the use of automatic insertion/updates to</a:t>
            </a:r>
          </a:p>
          <a:p>
            <a:pPr marL="285750" indent="-285750">
              <a:buFont typeface="Arial" panose="020B0604020202020204" pitchFamily="34" charset="0"/>
              <a:buChar char="•"/>
            </a:pPr>
            <a:r>
              <a:rPr lang="en-US" sz="1400" dirty="0">
                <a:solidFill>
                  <a:schemeClr val="tx1"/>
                </a:solidFill>
              </a:rPr>
              <a:t>OSCAR/Surface; Works closely with the relevant RWC; </a:t>
            </a:r>
          </a:p>
          <a:p>
            <a:pPr marL="285750" indent="-285750">
              <a:buFont typeface="Arial" panose="020B0604020202020204" pitchFamily="34" charset="0"/>
              <a:buChar char="•"/>
            </a:pPr>
            <a:r>
              <a:rPr lang="en-US" sz="1400" dirty="0">
                <a:solidFill>
                  <a:schemeClr val="tx1"/>
                </a:solidFill>
              </a:rPr>
              <a:t>Reports on the status of national WIGOS metadata in OSCAR/Surface; </a:t>
            </a:r>
          </a:p>
          <a:p>
            <a:pPr marL="285750" indent="-285750">
              <a:buFont typeface="Arial" panose="020B0604020202020204" pitchFamily="34" charset="0"/>
              <a:buChar char="•"/>
            </a:pPr>
            <a:r>
              <a:rPr lang="en-US" sz="1400" b="1" dirty="0">
                <a:solidFill>
                  <a:schemeClr val="tx1"/>
                </a:solidFill>
              </a:rPr>
              <a:t>Takes actions to correct erroneous and/or missing metadata in OSCAR/Surface</a:t>
            </a:r>
            <a:endParaRPr lang="en-ZA" sz="1400" b="1" dirty="0">
              <a:solidFill>
                <a:schemeClr val="tx1"/>
              </a:solidFill>
            </a:endParaRPr>
          </a:p>
        </p:txBody>
      </p:sp>
    </p:spTree>
    <p:extLst>
      <p:ext uri="{BB962C8B-B14F-4D97-AF65-F5344CB8AC3E}">
        <p14:creationId xmlns:p14="http://schemas.microsoft.com/office/powerpoint/2010/main" val="1305723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19FD5EE-32A6-B69E-84B1-A6A08A47E257}"/>
              </a:ext>
            </a:extLst>
          </p:cNvPr>
          <p:cNvGrpSpPr/>
          <p:nvPr/>
        </p:nvGrpSpPr>
        <p:grpSpPr>
          <a:xfrm>
            <a:off x="318846" y="3275354"/>
            <a:ext cx="3608143" cy="2520391"/>
            <a:chOff x="204324" y="307442"/>
            <a:chExt cx="4168614" cy="2937180"/>
          </a:xfrm>
        </p:grpSpPr>
        <p:grpSp>
          <p:nvGrpSpPr>
            <p:cNvPr id="18" name="Group 17">
              <a:extLst>
                <a:ext uri="{FF2B5EF4-FFF2-40B4-BE49-F238E27FC236}">
                  <a16:creationId xmlns:a16="http://schemas.microsoft.com/office/drawing/2014/main" id="{EFD0ED0D-321C-1F92-AAD7-3C4B87242D37}"/>
                </a:ext>
              </a:extLst>
            </p:cNvPr>
            <p:cNvGrpSpPr/>
            <p:nvPr/>
          </p:nvGrpSpPr>
          <p:grpSpPr>
            <a:xfrm>
              <a:off x="204324" y="307442"/>
              <a:ext cx="4168614" cy="2937180"/>
              <a:chOff x="336884" y="1374307"/>
              <a:chExt cx="4168614" cy="2937180"/>
            </a:xfrm>
          </p:grpSpPr>
          <p:sp>
            <p:nvSpPr>
              <p:cNvPr id="2" name="Rectangle 1">
                <a:extLst>
                  <a:ext uri="{FF2B5EF4-FFF2-40B4-BE49-F238E27FC236}">
                    <a16:creationId xmlns:a16="http://schemas.microsoft.com/office/drawing/2014/main" id="{14D1F2FD-BA4E-D541-A765-50B84F5F47A5}"/>
                  </a:ext>
                </a:extLst>
              </p:cNvPr>
              <p:cNvSpPr/>
              <p:nvPr/>
            </p:nvSpPr>
            <p:spPr>
              <a:xfrm>
                <a:off x="336884" y="1374307"/>
                <a:ext cx="4168614" cy="293718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a:extLst>
                  <a:ext uri="{FF2B5EF4-FFF2-40B4-BE49-F238E27FC236}">
                    <a16:creationId xmlns:a16="http://schemas.microsoft.com/office/drawing/2014/main" id="{6593AA8A-14BE-8F57-7DCF-7A70E8D16B8F}"/>
                  </a:ext>
                </a:extLst>
              </p:cNvPr>
              <p:cNvSpPr txBox="1"/>
              <p:nvPr/>
            </p:nvSpPr>
            <p:spPr>
              <a:xfrm>
                <a:off x="515389" y="1393703"/>
                <a:ext cx="1682825" cy="594366"/>
              </a:xfrm>
              <a:prstGeom prst="rect">
                <a:avLst/>
              </a:prstGeom>
              <a:noFill/>
            </p:spPr>
            <p:txBody>
              <a:bodyPr wrap="none" rtlCol="0">
                <a:spAutoFit/>
              </a:bodyPr>
              <a:lstStyle/>
              <a:p>
                <a:r>
                  <a:rPr lang="en-US" sz="2800" b="1" dirty="0">
                    <a:solidFill>
                      <a:srgbClr val="00B050"/>
                    </a:solidFill>
                  </a:rPr>
                  <a:t>Member B</a:t>
                </a:r>
                <a:endParaRPr lang="en-ZA" sz="2800" b="1" dirty="0">
                  <a:solidFill>
                    <a:srgbClr val="00B050"/>
                  </a:solidFill>
                </a:endParaRPr>
              </a:p>
            </p:txBody>
          </p:sp>
          <p:sp>
            <p:nvSpPr>
              <p:cNvPr id="4" name="TextBox 3">
                <a:extLst>
                  <a:ext uri="{FF2B5EF4-FFF2-40B4-BE49-F238E27FC236}">
                    <a16:creationId xmlns:a16="http://schemas.microsoft.com/office/drawing/2014/main" id="{99DDA10F-5462-4F3A-1C75-C96D0B63BD6E}"/>
                  </a:ext>
                </a:extLst>
              </p:cNvPr>
              <p:cNvSpPr txBox="1"/>
              <p:nvPr/>
            </p:nvSpPr>
            <p:spPr>
              <a:xfrm>
                <a:off x="2575974" y="1413319"/>
                <a:ext cx="1407358" cy="419554"/>
              </a:xfrm>
              <a:prstGeom prst="rect">
                <a:avLst/>
              </a:prstGeom>
              <a:noFill/>
            </p:spPr>
            <p:txBody>
              <a:bodyPr wrap="none" rtlCol="0">
                <a:spAutoFit/>
              </a:bodyPr>
              <a:lstStyle/>
              <a:p>
                <a:r>
                  <a:rPr lang="en-US" dirty="0">
                    <a:solidFill>
                      <a:srgbClr val="00B050"/>
                    </a:solidFill>
                  </a:rPr>
                  <a:t>National level</a:t>
                </a:r>
                <a:endParaRPr lang="en-ZA" dirty="0">
                  <a:solidFill>
                    <a:srgbClr val="00B050"/>
                  </a:solidFill>
                </a:endParaRPr>
              </a:p>
            </p:txBody>
          </p:sp>
          <p:sp>
            <p:nvSpPr>
              <p:cNvPr id="8" name="Rectangle: Rounded Corners 7">
                <a:extLst>
                  <a:ext uri="{FF2B5EF4-FFF2-40B4-BE49-F238E27FC236}">
                    <a16:creationId xmlns:a16="http://schemas.microsoft.com/office/drawing/2014/main" id="{7340E244-3BA1-E382-DF9C-E293DB8C11AA}"/>
                  </a:ext>
                </a:extLst>
              </p:cNvPr>
              <p:cNvSpPr/>
              <p:nvPr/>
            </p:nvSpPr>
            <p:spPr>
              <a:xfrm>
                <a:off x="515388" y="2044931"/>
                <a:ext cx="3757353" cy="211599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id="{F30BEC26-ABB3-B31B-A514-405AD3BC527B}"/>
                  </a:ext>
                </a:extLst>
              </p:cNvPr>
              <p:cNvSpPr txBox="1"/>
              <p:nvPr/>
            </p:nvSpPr>
            <p:spPr>
              <a:xfrm>
                <a:off x="1395314" y="1971851"/>
                <a:ext cx="1930160" cy="538009"/>
              </a:xfrm>
              <a:prstGeom prst="rect">
                <a:avLst/>
              </a:prstGeom>
              <a:noFill/>
            </p:spPr>
            <p:txBody>
              <a:bodyPr wrap="none" rtlCol="0">
                <a:spAutoFit/>
              </a:bodyPr>
              <a:lstStyle/>
              <a:p>
                <a:r>
                  <a:rPr lang="en-US" sz="2400" b="1" dirty="0">
                    <a:solidFill>
                      <a:srgbClr val="005A9C"/>
                    </a:solidFill>
                  </a:rPr>
                  <a:t>WIGOS NFP</a:t>
                </a:r>
                <a:endParaRPr lang="en-ZA" sz="2400" b="1" dirty="0">
                  <a:solidFill>
                    <a:srgbClr val="005A9C"/>
                  </a:solidFill>
                </a:endParaRPr>
              </a:p>
            </p:txBody>
          </p:sp>
          <p:sp>
            <p:nvSpPr>
              <p:cNvPr id="11" name="Rectangle: Rounded Corners 10">
                <a:extLst>
                  <a:ext uri="{FF2B5EF4-FFF2-40B4-BE49-F238E27FC236}">
                    <a16:creationId xmlns:a16="http://schemas.microsoft.com/office/drawing/2014/main" id="{DC9332B7-5D86-86C2-E69D-17D15CB16DC2}"/>
                  </a:ext>
                </a:extLst>
              </p:cNvPr>
              <p:cNvSpPr/>
              <p:nvPr/>
            </p:nvSpPr>
            <p:spPr>
              <a:xfrm>
                <a:off x="590115" y="2652622"/>
                <a:ext cx="1299488" cy="628389"/>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WDQMS NFP</a:t>
                </a:r>
                <a:endParaRPr lang="en-ZA" dirty="0"/>
              </a:p>
            </p:txBody>
          </p:sp>
          <p:sp>
            <p:nvSpPr>
              <p:cNvPr id="12" name="Rectangle: Rounded Corners 11">
                <a:extLst>
                  <a:ext uri="{FF2B5EF4-FFF2-40B4-BE49-F238E27FC236}">
                    <a16:creationId xmlns:a16="http://schemas.microsoft.com/office/drawing/2014/main" id="{6D2E800D-7776-B8A5-C469-6480437F96BF}"/>
                  </a:ext>
                </a:extLst>
              </p:cNvPr>
              <p:cNvSpPr/>
              <p:nvPr/>
            </p:nvSpPr>
            <p:spPr>
              <a:xfrm>
                <a:off x="2060154" y="2659531"/>
                <a:ext cx="2069138" cy="689421"/>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OSCAR/Surface NFP</a:t>
                </a:r>
                <a:endParaRPr lang="en-ZA" dirty="0"/>
              </a:p>
            </p:txBody>
          </p:sp>
        </p:grpSp>
        <p:sp>
          <p:nvSpPr>
            <p:cNvPr id="13" name="Rectangle: Rounded Corners 12">
              <a:extLst>
                <a:ext uri="{FF2B5EF4-FFF2-40B4-BE49-F238E27FC236}">
                  <a16:creationId xmlns:a16="http://schemas.microsoft.com/office/drawing/2014/main" id="{B72852EA-643E-F6CF-27CE-449EDFA11ED6}"/>
                </a:ext>
              </a:extLst>
            </p:cNvPr>
            <p:cNvSpPr/>
            <p:nvPr/>
          </p:nvSpPr>
          <p:spPr>
            <a:xfrm>
              <a:off x="1373191" y="2328908"/>
              <a:ext cx="1589163" cy="560289"/>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endParaRPr lang="en-ZA" dirty="0"/>
            </a:p>
          </p:txBody>
        </p:sp>
      </p:grpSp>
      <p:grpSp>
        <p:nvGrpSpPr>
          <p:cNvPr id="5" name="Group 4">
            <a:extLst>
              <a:ext uri="{FF2B5EF4-FFF2-40B4-BE49-F238E27FC236}">
                <a16:creationId xmlns:a16="http://schemas.microsoft.com/office/drawing/2014/main" id="{7468BBF3-DD5F-719D-E769-152BB2309934}"/>
              </a:ext>
            </a:extLst>
          </p:cNvPr>
          <p:cNvGrpSpPr/>
          <p:nvPr/>
        </p:nvGrpSpPr>
        <p:grpSpPr>
          <a:xfrm>
            <a:off x="4217070" y="3259066"/>
            <a:ext cx="3323579" cy="2536679"/>
            <a:chOff x="204324" y="268452"/>
            <a:chExt cx="4168614" cy="2976170"/>
          </a:xfrm>
        </p:grpSpPr>
        <p:grpSp>
          <p:nvGrpSpPr>
            <p:cNvPr id="6" name="Group 5">
              <a:extLst>
                <a:ext uri="{FF2B5EF4-FFF2-40B4-BE49-F238E27FC236}">
                  <a16:creationId xmlns:a16="http://schemas.microsoft.com/office/drawing/2014/main" id="{389C4117-E15A-C170-7A24-D4C2AB48D0A4}"/>
                </a:ext>
              </a:extLst>
            </p:cNvPr>
            <p:cNvGrpSpPr/>
            <p:nvPr/>
          </p:nvGrpSpPr>
          <p:grpSpPr>
            <a:xfrm>
              <a:off x="204324" y="268452"/>
              <a:ext cx="4168614" cy="2976170"/>
              <a:chOff x="336884" y="1335317"/>
              <a:chExt cx="4168614" cy="2976170"/>
            </a:xfrm>
          </p:grpSpPr>
          <p:sp>
            <p:nvSpPr>
              <p:cNvPr id="9" name="Rectangle 8">
                <a:extLst>
                  <a:ext uri="{FF2B5EF4-FFF2-40B4-BE49-F238E27FC236}">
                    <a16:creationId xmlns:a16="http://schemas.microsoft.com/office/drawing/2014/main" id="{CE0FC36A-E490-ECAF-78FF-EBC43A7BD55C}"/>
                  </a:ext>
                </a:extLst>
              </p:cNvPr>
              <p:cNvSpPr/>
              <p:nvPr/>
            </p:nvSpPr>
            <p:spPr>
              <a:xfrm>
                <a:off x="336884" y="1374307"/>
                <a:ext cx="4168614" cy="293718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a:extLst>
                  <a:ext uri="{FF2B5EF4-FFF2-40B4-BE49-F238E27FC236}">
                    <a16:creationId xmlns:a16="http://schemas.microsoft.com/office/drawing/2014/main" id="{13E872F5-9B54-FA04-D62A-094F3552B43C}"/>
                  </a:ext>
                </a:extLst>
              </p:cNvPr>
              <p:cNvSpPr txBox="1"/>
              <p:nvPr/>
            </p:nvSpPr>
            <p:spPr>
              <a:xfrm>
                <a:off x="515389" y="1393703"/>
                <a:ext cx="1734710" cy="594366"/>
              </a:xfrm>
              <a:prstGeom prst="rect">
                <a:avLst/>
              </a:prstGeom>
              <a:noFill/>
            </p:spPr>
            <p:txBody>
              <a:bodyPr wrap="none" rtlCol="0">
                <a:spAutoFit/>
              </a:bodyPr>
              <a:lstStyle/>
              <a:p>
                <a:r>
                  <a:rPr lang="en-US" sz="2800" b="1" dirty="0">
                    <a:solidFill>
                      <a:srgbClr val="FF0000"/>
                    </a:solidFill>
                  </a:rPr>
                  <a:t>Member C</a:t>
                </a:r>
                <a:endParaRPr lang="en-ZA" sz="2800" b="1" dirty="0">
                  <a:solidFill>
                    <a:srgbClr val="FF0000"/>
                  </a:solidFill>
                </a:endParaRPr>
              </a:p>
            </p:txBody>
          </p:sp>
          <p:sp>
            <p:nvSpPr>
              <p:cNvPr id="15" name="TextBox 14">
                <a:extLst>
                  <a:ext uri="{FF2B5EF4-FFF2-40B4-BE49-F238E27FC236}">
                    <a16:creationId xmlns:a16="http://schemas.microsoft.com/office/drawing/2014/main" id="{B4243D35-B021-CC67-2060-6DC6D3AF1799}"/>
                  </a:ext>
                </a:extLst>
              </p:cNvPr>
              <p:cNvSpPr txBox="1"/>
              <p:nvPr/>
            </p:nvSpPr>
            <p:spPr>
              <a:xfrm>
                <a:off x="2636474" y="1335317"/>
                <a:ext cx="1460074" cy="419553"/>
              </a:xfrm>
              <a:prstGeom prst="rect">
                <a:avLst/>
              </a:prstGeom>
              <a:noFill/>
            </p:spPr>
            <p:txBody>
              <a:bodyPr wrap="none" rtlCol="0">
                <a:spAutoFit/>
              </a:bodyPr>
              <a:lstStyle/>
              <a:p>
                <a:r>
                  <a:rPr lang="en-US" dirty="0">
                    <a:solidFill>
                      <a:srgbClr val="FF0000"/>
                    </a:solidFill>
                  </a:rPr>
                  <a:t>National level</a:t>
                </a:r>
                <a:endParaRPr lang="en-ZA" dirty="0">
                  <a:solidFill>
                    <a:srgbClr val="FF0000"/>
                  </a:solidFill>
                </a:endParaRPr>
              </a:p>
            </p:txBody>
          </p:sp>
          <p:sp>
            <p:nvSpPr>
              <p:cNvPr id="21" name="Rectangle: Rounded Corners 20">
                <a:extLst>
                  <a:ext uri="{FF2B5EF4-FFF2-40B4-BE49-F238E27FC236}">
                    <a16:creationId xmlns:a16="http://schemas.microsoft.com/office/drawing/2014/main" id="{2FB7026C-BDE5-E604-5216-D4FAE73ADB2B}"/>
                  </a:ext>
                </a:extLst>
              </p:cNvPr>
              <p:cNvSpPr/>
              <p:nvPr/>
            </p:nvSpPr>
            <p:spPr>
              <a:xfrm>
                <a:off x="515388" y="2044931"/>
                <a:ext cx="3757353" cy="211599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Box 21">
                <a:extLst>
                  <a:ext uri="{FF2B5EF4-FFF2-40B4-BE49-F238E27FC236}">
                    <a16:creationId xmlns:a16="http://schemas.microsoft.com/office/drawing/2014/main" id="{41F60395-3991-E210-2EE3-F2A1C4267D1C}"/>
                  </a:ext>
                </a:extLst>
              </p:cNvPr>
              <p:cNvSpPr txBox="1"/>
              <p:nvPr/>
            </p:nvSpPr>
            <p:spPr>
              <a:xfrm>
                <a:off x="1185417" y="2028595"/>
                <a:ext cx="2095420" cy="541651"/>
              </a:xfrm>
              <a:prstGeom prst="rect">
                <a:avLst/>
              </a:prstGeom>
              <a:noFill/>
            </p:spPr>
            <p:txBody>
              <a:bodyPr wrap="none" rtlCol="0">
                <a:spAutoFit/>
              </a:bodyPr>
              <a:lstStyle/>
              <a:p>
                <a:r>
                  <a:rPr lang="en-US" sz="2400" b="1" dirty="0">
                    <a:solidFill>
                      <a:srgbClr val="005A9C"/>
                    </a:solidFill>
                  </a:rPr>
                  <a:t>WIGOS NFP</a:t>
                </a:r>
                <a:endParaRPr lang="en-ZA" sz="2400" b="1" dirty="0">
                  <a:solidFill>
                    <a:srgbClr val="005A9C"/>
                  </a:solidFill>
                </a:endParaRPr>
              </a:p>
            </p:txBody>
          </p:sp>
          <p:sp>
            <p:nvSpPr>
              <p:cNvPr id="23" name="Rectangle: Rounded Corners 22">
                <a:extLst>
                  <a:ext uri="{FF2B5EF4-FFF2-40B4-BE49-F238E27FC236}">
                    <a16:creationId xmlns:a16="http://schemas.microsoft.com/office/drawing/2014/main" id="{78FA9D8D-0F76-5CDF-035E-E55E9945B670}"/>
                  </a:ext>
                </a:extLst>
              </p:cNvPr>
              <p:cNvSpPr/>
              <p:nvPr/>
            </p:nvSpPr>
            <p:spPr>
              <a:xfrm>
                <a:off x="565331" y="2667274"/>
                <a:ext cx="1372180" cy="574109"/>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WDQMS NFP</a:t>
                </a:r>
                <a:endParaRPr lang="en-ZA" dirty="0"/>
              </a:p>
            </p:txBody>
          </p:sp>
          <p:sp>
            <p:nvSpPr>
              <p:cNvPr id="24" name="Rectangle: Rounded Corners 23">
                <a:extLst>
                  <a:ext uri="{FF2B5EF4-FFF2-40B4-BE49-F238E27FC236}">
                    <a16:creationId xmlns:a16="http://schemas.microsoft.com/office/drawing/2014/main" id="{6B50DF65-4748-5125-ACBB-32C66CF1EBEB}"/>
                  </a:ext>
                </a:extLst>
              </p:cNvPr>
              <p:cNvSpPr/>
              <p:nvPr/>
            </p:nvSpPr>
            <p:spPr>
              <a:xfrm>
                <a:off x="2033717" y="2681093"/>
                <a:ext cx="2147674" cy="599918"/>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OSCAR/Surface NFP</a:t>
                </a:r>
                <a:endParaRPr lang="en-ZA" dirty="0"/>
              </a:p>
            </p:txBody>
          </p:sp>
        </p:grpSp>
        <p:sp>
          <p:nvSpPr>
            <p:cNvPr id="7" name="Rectangle: Rounded Corners 6">
              <a:extLst>
                <a:ext uri="{FF2B5EF4-FFF2-40B4-BE49-F238E27FC236}">
                  <a16:creationId xmlns:a16="http://schemas.microsoft.com/office/drawing/2014/main" id="{AFF4AC66-9206-7A32-9C34-35DEBA6EFA61}"/>
                </a:ext>
              </a:extLst>
            </p:cNvPr>
            <p:cNvSpPr/>
            <p:nvPr/>
          </p:nvSpPr>
          <p:spPr>
            <a:xfrm>
              <a:off x="1373191" y="2328908"/>
              <a:ext cx="1589163" cy="560289"/>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endParaRPr lang="en-ZA" dirty="0"/>
            </a:p>
          </p:txBody>
        </p:sp>
      </p:grpSp>
      <p:grpSp>
        <p:nvGrpSpPr>
          <p:cNvPr id="25" name="Group 24">
            <a:extLst>
              <a:ext uri="{FF2B5EF4-FFF2-40B4-BE49-F238E27FC236}">
                <a16:creationId xmlns:a16="http://schemas.microsoft.com/office/drawing/2014/main" id="{FBF7AB61-C5F0-9598-C0A3-8BD4D37F95C3}"/>
              </a:ext>
            </a:extLst>
          </p:cNvPr>
          <p:cNvGrpSpPr/>
          <p:nvPr/>
        </p:nvGrpSpPr>
        <p:grpSpPr>
          <a:xfrm>
            <a:off x="4242700" y="675139"/>
            <a:ext cx="3297950" cy="2481782"/>
            <a:chOff x="204324" y="225537"/>
            <a:chExt cx="4168614" cy="2937180"/>
          </a:xfrm>
        </p:grpSpPr>
        <p:grpSp>
          <p:nvGrpSpPr>
            <p:cNvPr id="26" name="Group 25">
              <a:extLst>
                <a:ext uri="{FF2B5EF4-FFF2-40B4-BE49-F238E27FC236}">
                  <a16:creationId xmlns:a16="http://schemas.microsoft.com/office/drawing/2014/main" id="{3074ACA0-2E56-9CA6-49F8-E793C452262F}"/>
                </a:ext>
              </a:extLst>
            </p:cNvPr>
            <p:cNvGrpSpPr/>
            <p:nvPr/>
          </p:nvGrpSpPr>
          <p:grpSpPr>
            <a:xfrm>
              <a:off x="204324" y="225537"/>
              <a:ext cx="4168614" cy="2937180"/>
              <a:chOff x="336884" y="1292402"/>
              <a:chExt cx="4168614" cy="2937180"/>
            </a:xfrm>
          </p:grpSpPr>
          <p:sp>
            <p:nvSpPr>
              <p:cNvPr id="28" name="Rectangle 27">
                <a:extLst>
                  <a:ext uri="{FF2B5EF4-FFF2-40B4-BE49-F238E27FC236}">
                    <a16:creationId xmlns:a16="http://schemas.microsoft.com/office/drawing/2014/main" id="{2F6F04AD-7781-2747-FE5F-66DC9AA6DD57}"/>
                  </a:ext>
                </a:extLst>
              </p:cNvPr>
              <p:cNvSpPr/>
              <p:nvPr/>
            </p:nvSpPr>
            <p:spPr>
              <a:xfrm>
                <a:off x="336884" y="1292402"/>
                <a:ext cx="4168614" cy="293718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TextBox 28">
                <a:extLst>
                  <a:ext uri="{FF2B5EF4-FFF2-40B4-BE49-F238E27FC236}">
                    <a16:creationId xmlns:a16="http://schemas.microsoft.com/office/drawing/2014/main" id="{1302F9CD-72B9-C25E-24C5-0C21B1E8D48E}"/>
                  </a:ext>
                </a:extLst>
              </p:cNvPr>
              <p:cNvSpPr txBox="1"/>
              <p:nvPr/>
            </p:nvSpPr>
            <p:spPr>
              <a:xfrm>
                <a:off x="515389" y="1393703"/>
                <a:ext cx="1773242" cy="523220"/>
              </a:xfrm>
              <a:prstGeom prst="rect">
                <a:avLst/>
              </a:prstGeom>
              <a:noFill/>
            </p:spPr>
            <p:txBody>
              <a:bodyPr wrap="none" rtlCol="0">
                <a:spAutoFit/>
              </a:bodyPr>
              <a:lstStyle/>
              <a:p>
                <a:r>
                  <a:rPr lang="en-US" sz="2800" b="1" dirty="0">
                    <a:solidFill>
                      <a:srgbClr val="005A9C"/>
                    </a:solidFill>
                  </a:rPr>
                  <a:t>Member A</a:t>
                </a:r>
                <a:endParaRPr lang="en-ZA" sz="2800" b="1" dirty="0">
                  <a:solidFill>
                    <a:srgbClr val="005A9C"/>
                  </a:solidFill>
                </a:endParaRPr>
              </a:p>
            </p:txBody>
          </p:sp>
          <p:sp>
            <p:nvSpPr>
              <p:cNvPr id="30" name="TextBox 29">
                <a:extLst>
                  <a:ext uri="{FF2B5EF4-FFF2-40B4-BE49-F238E27FC236}">
                    <a16:creationId xmlns:a16="http://schemas.microsoft.com/office/drawing/2014/main" id="{370215E3-B24F-B5BA-B89A-045D6429FE7A}"/>
                  </a:ext>
                </a:extLst>
              </p:cNvPr>
              <p:cNvSpPr txBox="1"/>
              <p:nvPr/>
            </p:nvSpPr>
            <p:spPr>
              <a:xfrm>
                <a:off x="2667617" y="1331455"/>
                <a:ext cx="1318691" cy="350331"/>
              </a:xfrm>
              <a:prstGeom prst="rect">
                <a:avLst/>
              </a:prstGeom>
              <a:noFill/>
            </p:spPr>
            <p:txBody>
              <a:bodyPr wrap="none" rtlCol="0">
                <a:spAutoFit/>
              </a:bodyPr>
              <a:lstStyle/>
              <a:p>
                <a:r>
                  <a:rPr lang="en-US" dirty="0">
                    <a:solidFill>
                      <a:srgbClr val="005A9C"/>
                    </a:solidFill>
                  </a:rPr>
                  <a:t>National level</a:t>
                </a:r>
                <a:endParaRPr lang="en-ZA" dirty="0">
                  <a:solidFill>
                    <a:srgbClr val="005A9C"/>
                  </a:solidFill>
                </a:endParaRPr>
              </a:p>
            </p:txBody>
          </p:sp>
          <p:sp>
            <p:nvSpPr>
              <p:cNvPr id="31" name="Rectangle: Rounded Corners 30">
                <a:extLst>
                  <a:ext uri="{FF2B5EF4-FFF2-40B4-BE49-F238E27FC236}">
                    <a16:creationId xmlns:a16="http://schemas.microsoft.com/office/drawing/2014/main" id="{D1FB0418-658A-CFA3-8030-750232FD2E48}"/>
                  </a:ext>
                </a:extLst>
              </p:cNvPr>
              <p:cNvSpPr/>
              <p:nvPr/>
            </p:nvSpPr>
            <p:spPr>
              <a:xfrm>
                <a:off x="515388" y="2044931"/>
                <a:ext cx="3757353" cy="211599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TextBox 31">
                <a:extLst>
                  <a:ext uri="{FF2B5EF4-FFF2-40B4-BE49-F238E27FC236}">
                    <a16:creationId xmlns:a16="http://schemas.microsoft.com/office/drawing/2014/main" id="{E1C8FAF6-CF9D-AE96-9D1C-76E29E84F861}"/>
                  </a:ext>
                </a:extLst>
              </p:cNvPr>
              <p:cNvSpPr txBox="1"/>
              <p:nvPr/>
            </p:nvSpPr>
            <p:spPr>
              <a:xfrm>
                <a:off x="1365935" y="1992108"/>
                <a:ext cx="2111704" cy="546379"/>
              </a:xfrm>
              <a:prstGeom prst="rect">
                <a:avLst/>
              </a:prstGeom>
              <a:noFill/>
            </p:spPr>
            <p:txBody>
              <a:bodyPr wrap="none" rtlCol="0">
                <a:spAutoFit/>
              </a:bodyPr>
              <a:lstStyle/>
              <a:p>
                <a:r>
                  <a:rPr lang="en-US" sz="2400" b="1" dirty="0">
                    <a:solidFill>
                      <a:srgbClr val="005A9C"/>
                    </a:solidFill>
                  </a:rPr>
                  <a:t>WIGOS NFP</a:t>
                </a:r>
                <a:endParaRPr lang="en-ZA" sz="2400" b="1" dirty="0">
                  <a:solidFill>
                    <a:srgbClr val="005A9C"/>
                  </a:solidFill>
                </a:endParaRPr>
              </a:p>
            </p:txBody>
          </p:sp>
          <p:sp>
            <p:nvSpPr>
              <p:cNvPr id="33" name="Rectangle: Rounded Corners 32">
                <a:extLst>
                  <a:ext uri="{FF2B5EF4-FFF2-40B4-BE49-F238E27FC236}">
                    <a16:creationId xmlns:a16="http://schemas.microsoft.com/office/drawing/2014/main" id="{FD2C09E5-24BF-87D5-FC6F-A909779052BF}"/>
                  </a:ext>
                </a:extLst>
              </p:cNvPr>
              <p:cNvSpPr/>
              <p:nvPr/>
            </p:nvSpPr>
            <p:spPr>
              <a:xfrm>
                <a:off x="590115" y="2590513"/>
                <a:ext cx="1347502" cy="736603"/>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WDQMS NFP</a:t>
                </a:r>
                <a:endParaRPr lang="en-ZA" dirty="0"/>
              </a:p>
            </p:txBody>
          </p:sp>
          <p:sp>
            <p:nvSpPr>
              <p:cNvPr id="34" name="Rectangle: Rounded Corners 33">
                <a:extLst>
                  <a:ext uri="{FF2B5EF4-FFF2-40B4-BE49-F238E27FC236}">
                    <a16:creationId xmlns:a16="http://schemas.microsoft.com/office/drawing/2014/main" id="{9272260C-7286-CB8F-8D9C-9988DF191968}"/>
                  </a:ext>
                </a:extLst>
              </p:cNvPr>
              <p:cNvSpPr/>
              <p:nvPr/>
            </p:nvSpPr>
            <p:spPr>
              <a:xfrm>
                <a:off x="2014507" y="2581541"/>
                <a:ext cx="2164364" cy="756874"/>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OSCAR/Surface NFP</a:t>
                </a:r>
                <a:endParaRPr lang="en-ZA" dirty="0"/>
              </a:p>
            </p:txBody>
          </p:sp>
        </p:grpSp>
        <p:sp>
          <p:nvSpPr>
            <p:cNvPr id="27" name="Rectangle: Rounded Corners 26">
              <a:extLst>
                <a:ext uri="{FF2B5EF4-FFF2-40B4-BE49-F238E27FC236}">
                  <a16:creationId xmlns:a16="http://schemas.microsoft.com/office/drawing/2014/main" id="{2D651C4F-548C-4702-6EE9-D6C9B64F0052}"/>
                </a:ext>
              </a:extLst>
            </p:cNvPr>
            <p:cNvSpPr/>
            <p:nvPr/>
          </p:nvSpPr>
          <p:spPr>
            <a:xfrm>
              <a:off x="1373191" y="2328908"/>
              <a:ext cx="1589163" cy="560289"/>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endParaRPr lang="en-ZA" dirty="0"/>
            </a:p>
          </p:txBody>
        </p:sp>
      </p:grpSp>
      <p:sp>
        <p:nvSpPr>
          <p:cNvPr id="35" name="Oval 34">
            <a:extLst>
              <a:ext uri="{FF2B5EF4-FFF2-40B4-BE49-F238E27FC236}">
                <a16:creationId xmlns:a16="http://schemas.microsoft.com/office/drawing/2014/main" id="{732EE8BE-12AF-3895-68D5-F500A82FCAA1}"/>
              </a:ext>
            </a:extLst>
          </p:cNvPr>
          <p:cNvSpPr/>
          <p:nvPr/>
        </p:nvSpPr>
        <p:spPr>
          <a:xfrm>
            <a:off x="643050" y="791200"/>
            <a:ext cx="3145104" cy="2381267"/>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tx1"/>
                </a:solidFill>
              </a:rPr>
              <a:t>RWC</a:t>
            </a:r>
            <a:endParaRPr lang="en-ZA" sz="8000" dirty="0">
              <a:solidFill>
                <a:schemeClr val="tx1"/>
              </a:solidFill>
            </a:endParaRPr>
          </a:p>
        </p:txBody>
      </p:sp>
      <p:sp>
        <p:nvSpPr>
          <p:cNvPr id="36" name="Rectangle: Rounded Corners 35">
            <a:extLst>
              <a:ext uri="{FF2B5EF4-FFF2-40B4-BE49-F238E27FC236}">
                <a16:creationId xmlns:a16="http://schemas.microsoft.com/office/drawing/2014/main" id="{88CD03F4-A01C-FC7B-B4ED-5D5ABA00DF05}"/>
              </a:ext>
            </a:extLst>
          </p:cNvPr>
          <p:cNvSpPr/>
          <p:nvPr/>
        </p:nvSpPr>
        <p:spPr>
          <a:xfrm>
            <a:off x="32938" y="87253"/>
            <a:ext cx="7835700" cy="6247045"/>
          </a:xfrm>
          <a:prstGeom prst="round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TextBox 36">
            <a:extLst>
              <a:ext uri="{FF2B5EF4-FFF2-40B4-BE49-F238E27FC236}">
                <a16:creationId xmlns:a16="http://schemas.microsoft.com/office/drawing/2014/main" id="{9CEDA31A-8808-14B8-ADB3-3D6C3B10DF53}"/>
              </a:ext>
            </a:extLst>
          </p:cNvPr>
          <p:cNvSpPr txBox="1"/>
          <p:nvPr/>
        </p:nvSpPr>
        <p:spPr>
          <a:xfrm>
            <a:off x="2580327" y="0"/>
            <a:ext cx="2693323" cy="584775"/>
          </a:xfrm>
          <a:prstGeom prst="rect">
            <a:avLst/>
          </a:prstGeom>
          <a:noFill/>
        </p:spPr>
        <p:txBody>
          <a:bodyPr wrap="square" rtlCol="0">
            <a:spAutoFit/>
          </a:bodyPr>
          <a:lstStyle/>
          <a:p>
            <a:r>
              <a:rPr lang="en-US" sz="3200" dirty="0">
                <a:solidFill>
                  <a:srgbClr val="7030A0"/>
                </a:solidFill>
              </a:rPr>
              <a:t>Regional Level</a:t>
            </a:r>
            <a:endParaRPr lang="en-ZA" sz="3200" dirty="0">
              <a:solidFill>
                <a:srgbClr val="7030A0"/>
              </a:solidFill>
            </a:endParaRPr>
          </a:p>
        </p:txBody>
      </p:sp>
      <p:cxnSp>
        <p:nvCxnSpPr>
          <p:cNvPr id="39" name="Straight Arrow Connector 38">
            <a:extLst>
              <a:ext uri="{FF2B5EF4-FFF2-40B4-BE49-F238E27FC236}">
                <a16:creationId xmlns:a16="http://schemas.microsoft.com/office/drawing/2014/main" id="{D54B75A6-F605-F5FB-E574-6D4ACDF87B55}"/>
              </a:ext>
            </a:extLst>
          </p:cNvPr>
          <p:cNvCxnSpPr>
            <a:cxnSpLocks/>
          </p:cNvCxnSpPr>
          <p:nvPr/>
        </p:nvCxnSpPr>
        <p:spPr>
          <a:xfrm flipH="1" flipV="1">
            <a:off x="2396078" y="2345938"/>
            <a:ext cx="2289492" cy="2072288"/>
          </a:xfrm>
          <a:prstGeom prst="straightConnector1">
            <a:avLst/>
          </a:prstGeom>
          <a:ln w="7620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Straight Arrow Connector 40">
            <a:extLst>
              <a:ext uri="{FF2B5EF4-FFF2-40B4-BE49-F238E27FC236}">
                <a16:creationId xmlns:a16="http://schemas.microsoft.com/office/drawing/2014/main" id="{B55E8140-29F4-82CF-C67E-23745D734806}"/>
              </a:ext>
            </a:extLst>
          </p:cNvPr>
          <p:cNvCxnSpPr>
            <a:cxnSpLocks/>
          </p:cNvCxnSpPr>
          <p:nvPr/>
        </p:nvCxnSpPr>
        <p:spPr>
          <a:xfrm flipH="1">
            <a:off x="3094856" y="1951567"/>
            <a:ext cx="1425782" cy="30266"/>
          </a:xfrm>
          <a:prstGeom prst="straightConnector1">
            <a:avLst/>
          </a:prstGeom>
          <a:ln w="76200" cap="flat" cmpd="sng" algn="ctr">
            <a:solidFill>
              <a:srgbClr val="005A9C"/>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Arrow Connector 43">
            <a:extLst>
              <a:ext uri="{FF2B5EF4-FFF2-40B4-BE49-F238E27FC236}">
                <a16:creationId xmlns:a16="http://schemas.microsoft.com/office/drawing/2014/main" id="{4E5ECA16-3CEA-14AA-6A99-2E63B7DB81CD}"/>
              </a:ext>
            </a:extLst>
          </p:cNvPr>
          <p:cNvCxnSpPr>
            <a:cxnSpLocks/>
          </p:cNvCxnSpPr>
          <p:nvPr/>
        </p:nvCxnSpPr>
        <p:spPr>
          <a:xfrm flipV="1">
            <a:off x="939509" y="2345938"/>
            <a:ext cx="1186935" cy="2048395"/>
          </a:xfrm>
          <a:prstGeom prst="straightConnector1">
            <a:avLst/>
          </a:prstGeom>
          <a:ln w="76200" cap="flat" cmpd="sng" algn="ctr">
            <a:solidFill>
              <a:srgbClr val="00B05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6" name="Speech Bubble: Rectangle with Corners Rounded 15">
            <a:extLst>
              <a:ext uri="{FF2B5EF4-FFF2-40B4-BE49-F238E27FC236}">
                <a16:creationId xmlns:a16="http://schemas.microsoft.com/office/drawing/2014/main" id="{45549DAD-BCA3-EB78-58AE-0AD1F014531B}"/>
              </a:ext>
            </a:extLst>
          </p:cNvPr>
          <p:cNvSpPr/>
          <p:nvPr/>
        </p:nvSpPr>
        <p:spPr>
          <a:xfrm rot="5400000">
            <a:off x="6761147" y="1407755"/>
            <a:ext cx="6611131" cy="3906982"/>
          </a:xfrm>
          <a:prstGeom prst="wedgeRoundRectCallout">
            <a:avLst>
              <a:gd name="adj1" fmla="val -32236"/>
              <a:gd name="adj2" fmla="val 192319"/>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2800" b="1" dirty="0">
                <a:solidFill>
                  <a:schemeClr val="tx1"/>
                </a:solidFill>
              </a:rPr>
              <a:t>RWC staff:</a:t>
            </a:r>
          </a:p>
          <a:p>
            <a:pPr marL="342900" indent="-342900">
              <a:buFont typeface="Arial" panose="020B0604020202020204" pitchFamily="34" charset="0"/>
              <a:buChar char="•"/>
            </a:pPr>
            <a:r>
              <a:rPr lang="en-US" sz="2400" dirty="0">
                <a:solidFill>
                  <a:schemeClr val="tx1"/>
                </a:solidFill>
              </a:rPr>
              <a:t>identify performance issues with observations provided by Members use an incident management system to raise tickets, and to follow-up on them, </a:t>
            </a:r>
          </a:p>
          <a:p>
            <a:pPr marL="342900" indent="-342900">
              <a:buFont typeface="Arial" panose="020B0604020202020204" pitchFamily="34" charset="0"/>
              <a:buChar char="•"/>
            </a:pPr>
            <a:r>
              <a:rPr lang="en-US" sz="2400" dirty="0">
                <a:solidFill>
                  <a:schemeClr val="tx1"/>
                </a:solidFill>
              </a:rPr>
              <a:t>using RWC account credits to manage the tickets;</a:t>
            </a:r>
          </a:p>
          <a:p>
            <a:pPr marL="342900" indent="-342900">
              <a:buFont typeface="Arial" panose="020B0604020202020204" pitchFamily="34" charset="0"/>
              <a:buChar char="•"/>
            </a:pPr>
            <a:r>
              <a:rPr lang="en-US" sz="2400" dirty="0">
                <a:solidFill>
                  <a:schemeClr val="tx1"/>
                </a:solidFill>
              </a:rPr>
              <a:t>also provide support and assistance to Members and Region for their WIGOS implementation efforts</a:t>
            </a:r>
            <a:endParaRPr lang="en-ZA" sz="1600" dirty="0">
              <a:solidFill>
                <a:schemeClr val="tx1"/>
              </a:solidFill>
            </a:endParaRPr>
          </a:p>
        </p:txBody>
      </p:sp>
    </p:spTree>
    <p:extLst>
      <p:ext uri="{BB962C8B-B14F-4D97-AF65-F5344CB8AC3E}">
        <p14:creationId xmlns:p14="http://schemas.microsoft.com/office/powerpoint/2010/main" val="1899725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C82A2680-8980-374E-A5E8-0DF8347D0DBF}"/>
              </a:ext>
            </a:extLst>
          </p:cNvPr>
          <p:cNvSpPr/>
          <p:nvPr/>
        </p:nvSpPr>
        <p:spPr>
          <a:xfrm>
            <a:off x="712968" y="940871"/>
            <a:ext cx="11025808" cy="192360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L="0" lvl="1">
              <a:spcAft>
                <a:spcPts val="300"/>
              </a:spcAft>
            </a:pPr>
            <a:r>
              <a:rPr lang="en-US" sz="2000" dirty="0">
                <a:latin typeface="Arial"/>
                <a:ea typeface="Verdana"/>
                <a:cs typeface="Arial"/>
              </a:rPr>
              <a:t>The RWC should evaluate the performance of the GOS and GBON stations of the Members under their responsibility with GBON as the highest priority. </a:t>
            </a:r>
          </a:p>
          <a:p>
            <a:pPr marL="0" lvl="1">
              <a:spcAft>
                <a:spcPts val="300"/>
              </a:spcAft>
            </a:pPr>
            <a:endParaRPr lang="en-US" sz="2000" dirty="0">
              <a:latin typeface="Arial"/>
              <a:ea typeface="Verdana"/>
              <a:cs typeface="Arial"/>
            </a:endParaRPr>
          </a:p>
          <a:p>
            <a:pPr marL="0" lvl="1">
              <a:spcAft>
                <a:spcPts val="300"/>
              </a:spcAft>
            </a:pPr>
            <a:r>
              <a:rPr lang="en-US" sz="2000" dirty="0">
                <a:latin typeface="Arial"/>
                <a:ea typeface="Verdana"/>
                <a:cs typeface="Arial"/>
              </a:rPr>
              <a:t>This should be done on a daily basis at least on working days, by reviewing the automated quality monitoring reports from the WIGOS Monitoring Centres on the WDQMS webtool and other monitoring portals for supplementary information. </a:t>
            </a:r>
          </a:p>
        </p:txBody>
      </p:sp>
      <p:sp>
        <p:nvSpPr>
          <p:cNvPr id="2" name="Shape 79">
            <a:extLst>
              <a:ext uri="{FF2B5EF4-FFF2-40B4-BE49-F238E27FC236}">
                <a16:creationId xmlns:a16="http://schemas.microsoft.com/office/drawing/2014/main" id="{E9CF48FC-C743-DA82-1036-DBDA7C95D2E7}"/>
              </a:ext>
            </a:extLst>
          </p:cNvPr>
          <p:cNvSpPr/>
          <p:nvPr/>
        </p:nvSpPr>
        <p:spPr>
          <a:xfrm>
            <a:off x="1072179" y="473370"/>
            <a:ext cx="10047642" cy="44377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ts val="3360"/>
              </a:lnSpc>
              <a:defRPr sz="1800"/>
            </a:pPr>
            <a:r>
              <a:rPr lang="en-US" sz="40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5. Daily tasks and priorities of RWCs</a:t>
            </a:r>
          </a:p>
        </p:txBody>
      </p:sp>
      <p:pic>
        <p:nvPicPr>
          <p:cNvPr id="4" name="Picture 3">
            <a:extLst>
              <a:ext uri="{FF2B5EF4-FFF2-40B4-BE49-F238E27FC236}">
                <a16:creationId xmlns:a16="http://schemas.microsoft.com/office/drawing/2014/main" id="{DB04510D-4174-676F-1DD1-F05118BED8E5}"/>
              </a:ext>
            </a:extLst>
          </p:cNvPr>
          <p:cNvPicPr>
            <a:picLocks noChangeAspect="1"/>
          </p:cNvPicPr>
          <p:nvPr/>
        </p:nvPicPr>
        <p:blipFill>
          <a:blip r:embed="rId3"/>
          <a:stretch>
            <a:fillRect/>
          </a:stretch>
        </p:blipFill>
        <p:spPr>
          <a:xfrm>
            <a:off x="1602891" y="3132991"/>
            <a:ext cx="8638389" cy="3251639"/>
          </a:xfrm>
          <a:prstGeom prst="rect">
            <a:avLst/>
          </a:prstGeom>
        </p:spPr>
      </p:pic>
    </p:spTree>
    <p:extLst>
      <p:ext uri="{BB962C8B-B14F-4D97-AF65-F5344CB8AC3E}">
        <p14:creationId xmlns:p14="http://schemas.microsoft.com/office/powerpoint/2010/main" val="2951088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C1E5BA222991439BA07A4745E8FDAA" ma:contentTypeVersion="22" ma:contentTypeDescription="Create a new document." ma:contentTypeScope="" ma:versionID="1a817ac8ace70b9498ed71dcb92dc576">
  <xsd:schema xmlns:xsd="http://www.w3.org/2001/XMLSchema" xmlns:xs="http://www.w3.org/2001/XMLSchema" xmlns:p="http://schemas.microsoft.com/office/2006/metadata/properties" xmlns:ns2="2c63548e-e22e-43cb-a415-9193d4d80a38" xmlns:ns3="9d2c9005-3129-4719-81ca-2fc8d806cf37" targetNamespace="http://schemas.microsoft.com/office/2006/metadata/properties" ma:root="true" ma:fieldsID="4907a50caf594c2bd909f921f12a4d4c" ns2:_="" ns3:_="">
    <xsd:import namespace="2c63548e-e22e-43cb-a415-9193d4d80a38"/>
    <xsd:import namespace="9d2c9005-3129-4719-81ca-2fc8d806cf3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Elioslocation" minOccurs="0"/>
                <xsd:element ref="ns2:Comment" minOccurs="0"/>
                <xsd:element ref="ns2:MediaServiceDateTaken"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3548e-e22e-43cb-a415-9193d4d80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Elioslocation" ma:index="18" nillable="true" ma:displayName="Elios location" ma:format="Hyperlink" ma:internalName="Elioslocation">
      <xsd:complexType>
        <xsd:complexContent>
          <xsd:extension base="dms:URL">
            <xsd:sequence>
              <xsd:element name="Url" type="dms:ValidUrl" minOccurs="0" nillable="true"/>
              <xsd:element name="Description" type="xsd:string" nillable="true"/>
            </xsd:sequence>
          </xsd:extension>
        </xsd:complexContent>
      </xsd:complexType>
    </xsd:element>
    <xsd:element name="Comment" ma:index="19" nillable="true" ma:displayName="Comment" ma:internalName="Comment">
      <xsd:simpleType>
        <xsd:restriction base="dms:Text">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2c9005-3129-4719-81ca-2fc8d806cf3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8acc4b6-b13d-4da6-8edb-6978f815c10e}" ma:internalName="TaxCatchAll" ma:showField="CatchAllData" ma:web="9d2c9005-3129-4719-81ca-2fc8d806cf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 xmlns="2c63548e-e22e-43cb-a415-9193d4d80a38" xsi:nil="true"/>
    <TaxCatchAll xmlns="9d2c9005-3129-4719-81ca-2fc8d806cf37" xsi:nil="true"/>
    <Elioslocation xmlns="2c63548e-e22e-43cb-a415-9193d4d80a38">
      <Url xsi:nil="true"/>
      <Description xsi:nil="true"/>
    </Elioslocation>
    <lcf76f155ced4ddcb4097134ff3c332f xmlns="2c63548e-e22e-43cb-a415-9193d4d80a3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AAEB27B-0F2D-45D4-9742-BEEECC93ACE6}"/>
</file>

<file path=customXml/itemProps2.xml><?xml version="1.0" encoding="utf-8"?>
<ds:datastoreItem xmlns:ds="http://schemas.openxmlformats.org/officeDocument/2006/customXml" ds:itemID="{5E565FD8-2DDA-4874-A528-7291DA8AE30B}">
  <ds:schemaRefs>
    <ds:schemaRef ds:uri="http://schemas.microsoft.com/sharepoint/v3/contenttype/forms"/>
  </ds:schemaRefs>
</ds:datastoreItem>
</file>

<file path=customXml/itemProps3.xml><?xml version="1.0" encoding="utf-8"?>
<ds:datastoreItem xmlns:ds="http://schemas.openxmlformats.org/officeDocument/2006/customXml" ds:itemID="{64BA3B44-D623-4C2A-AA23-C7D80C044A73}">
  <ds:schemaRefs>
    <ds:schemaRef ds:uri="http://schemas.openxmlformats.org/package/2006/metadata/core-properties"/>
    <ds:schemaRef ds:uri="http://purl.org/dc/dcmitype/"/>
    <ds:schemaRef ds:uri="http://purl.org/dc/terms/"/>
    <ds:schemaRef ds:uri="http://purl.org/dc/elements/1.1/"/>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70806022-db0c-4221-81aa-d39ceac9a251"/>
    <ds:schemaRef ds:uri="6d87485a-a7af-4dba-a18a-424dfec2e044"/>
  </ds:schemaRefs>
</ds:datastoreItem>
</file>

<file path=docProps/app.xml><?xml version="1.0" encoding="utf-8"?>
<Properties xmlns="http://schemas.openxmlformats.org/officeDocument/2006/extended-properties" xmlns:vt="http://schemas.openxmlformats.org/officeDocument/2006/docPropsVTypes">
  <TotalTime>662</TotalTime>
  <Words>1910</Words>
  <Application>Microsoft Office PowerPoint</Application>
  <PresentationFormat>Widescreen</PresentationFormat>
  <Paragraphs>196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LFNunes</dc:creator>
  <cp:lastModifiedBy>Rabia Merrouchi</cp:lastModifiedBy>
  <cp:revision>42</cp:revision>
  <dcterms:created xsi:type="dcterms:W3CDTF">2024-01-11T14:19:20Z</dcterms:created>
  <dcterms:modified xsi:type="dcterms:W3CDTF">2024-06-03T14:48:04Z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0x010100B0C1E5BA222991439BA07A4745E8FDAA</vt:lpwstr>
  </property>
  <property fmtid="{D5CDD505-2E9C-101B-9397-08002B2CF9AE}" pid="3" name="_dlc_DocIdItemGuid">
    <vt:lpwstr>d9410c5b-4b37-4c8f-8899-06403149ffc9</vt:lpwstr>
  </property>
  <property fmtid="{D5CDD505-2E9C-101B-9397-08002B2CF9AE}" pid="4" name="MediaServiceImageTags">
    <vt:lpwstr/>
  </property>
</Properties>
</file>