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77" r:id="rId5"/>
    <p:sldId id="271" r:id="rId6"/>
    <p:sldId id="287" r:id="rId7"/>
    <p:sldId id="286" r:id="rId8"/>
    <p:sldId id="285" r:id="rId9"/>
    <p:sldId id="27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ara Josipovic" initials="KJ" lastIdx="1" clrIdx="0">
    <p:extLst>
      <p:ext uri="{19B8F6BF-5375-455C-9EA6-DF929625EA0E}">
        <p15:presenceInfo xmlns:p15="http://schemas.microsoft.com/office/powerpoint/2012/main" userId="S::kjosipovic@wmo.int::3db77c78-b6f0-40c7-a5c2-2c2a2ad414e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5A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101617-05C9-419E-AE21-72C315D7550D}" v="1" dt="2024-06-03T13:24:03.8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68"/>
    <p:restoredTop sz="97625"/>
  </p:normalViewPr>
  <p:slideViewPr>
    <p:cSldViewPr snapToGrid="0" snapToObjects="1">
      <p:cViewPr varScale="1">
        <p:scale>
          <a:sx n="67" d="100"/>
          <a:sy n="67" d="100"/>
        </p:scale>
        <p:origin x="4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i Lappi" userId="16b3313b-1990-4cb8-a26f-d58e70766a0e" providerId="ADAL" clId="{A2101617-05C9-419E-AE21-72C315D7550D}"/>
    <pc:docChg chg="custSel addSld modSld">
      <pc:chgData name="Sari Lappi" userId="16b3313b-1990-4cb8-a26f-d58e70766a0e" providerId="ADAL" clId="{A2101617-05C9-419E-AE21-72C315D7550D}" dt="2024-06-04T07:57:41.353" v="400" actId="20577"/>
      <pc:docMkLst>
        <pc:docMk/>
      </pc:docMkLst>
      <pc:sldChg chg="addSp delSp modSp mod">
        <pc:chgData name="Sari Lappi" userId="16b3313b-1990-4cb8-a26f-d58e70766a0e" providerId="ADAL" clId="{A2101617-05C9-419E-AE21-72C315D7550D}" dt="2024-06-03T13:24:29.082" v="386" actId="20577"/>
        <pc:sldMkLst>
          <pc:docMk/>
          <pc:sldMk cId="1478556411" sldId="271"/>
        </pc:sldMkLst>
        <pc:spChg chg="add mod">
          <ac:chgData name="Sari Lappi" userId="16b3313b-1990-4cb8-a26f-d58e70766a0e" providerId="ADAL" clId="{A2101617-05C9-419E-AE21-72C315D7550D}" dt="2024-06-03T13:24:29.082" v="386" actId="20577"/>
          <ac:spMkLst>
            <pc:docMk/>
            <pc:sldMk cId="1478556411" sldId="271"/>
            <ac:spMk id="3" creationId="{0B2EB3F7-1BF7-BA4E-46C6-B0CF945A68F3}"/>
          </ac:spMkLst>
        </pc:spChg>
        <pc:spChg chg="mod">
          <ac:chgData name="Sari Lappi" userId="16b3313b-1990-4cb8-a26f-d58e70766a0e" providerId="ADAL" clId="{A2101617-05C9-419E-AE21-72C315D7550D}" dt="2024-06-03T13:15:17.261" v="37" actId="1076"/>
          <ac:spMkLst>
            <pc:docMk/>
            <pc:sldMk cId="1478556411" sldId="271"/>
            <ac:spMk id="4" creationId="{AA6FB7C7-BA35-6816-D3E7-71661AE30D05}"/>
          </ac:spMkLst>
        </pc:spChg>
        <pc:graphicFrameChg chg="del modGraphic">
          <ac:chgData name="Sari Lappi" userId="16b3313b-1990-4cb8-a26f-d58e70766a0e" providerId="ADAL" clId="{A2101617-05C9-419E-AE21-72C315D7550D}" dt="2024-06-03T13:15:02.225" v="35" actId="478"/>
          <ac:graphicFrameMkLst>
            <pc:docMk/>
            <pc:sldMk cId="1478556411" sldId="271"/>
            <ac:graphicFrameMk id="5" creationId="{EF59B897-0BF6-8B88-E934-34993B3C17A0}"/>
          </ac:graphicFrameMkLst>
        </pc:graphicFrameChg>
      </pc:sldChg>
      <pc:sldChg chg="modSp mod">
        <pc:chgData name="Sari Lappi" userId="16b3313b-1990-4cb8-a26f-d58e70766a0e" providerId="ADAL" clId="{A2101617-05C9-419E-AE21-72C315D7550D}" dt="2024-06-03T13:13:36.452" v="31" actId="20577"/>
        <pc:sldMkLst>
          <pc:docMk/>
          <pc:sldMk cId="1088218460" sldId="277"/>
        </pc:sldMkLst>
        <pc:spChg chg="mod">
          <ac:chgData name="Sari Lappi" userId="16b3313b-1990-4cb8-a26f-d58e70766a0e" providerId="ADAL" clId="{A2101617-05C9-419E-AE21-72C315D7550D}" dt="2024-06-03T13:13:36.452" v="31" actId="20577"/>
          <ac:spMkLst>
            <pc:docMk/>
            <pc:sldMk cId="1088218460" sldId="277"/>
            <ac:spMk id="2" creationId="{9500F7D2-A954-8761-3527-C158DDFB1106}"/>
          </ac:spMkLst>
        </pc:spChg>
        <pc:spChg chg="mod">
          <ac:chgData name="Sari Lappi" userId="16b3313b-1990-4cb8-a26f-d58e70766a0e" providerId="ADAL" clId="{A2101617-05C9-419E-AE21-72C315D7550D}" dt="2024-06-03T13:13:16.342" v="12"/>
          <ac:spMkLst>
            <pc:docMk/>
            <pc:sldMk cId="1088218460" sldId="277"/>
            <ac:spMk id="6" creationId="{C8461C19-E495-4638-9078-AC28B05A0BE5}"/>
          </ac:spMkLst>
        </pc:spChg>
      </pc:sldChg>
      <pc:sldChg chg="modSp mod">
        <pc:chgData name="Sari Lappi" userId="16b3313b-1990-4cb8-a26f-d58e70766a0e" providerId="ADAL" clId="{A2101617-05C9-419E-AE21-72C315D7550D}" dt="2024-06-03T13:13:51.453" v="32" actId="20577"/>
        <pc:sldMkLst>
          <pc:docMk/>
          <pc:sldMk cId="3445272726" sldId="285"/>
        </pc:sldMkLst>
        <pc:graphicFrameChg chg="modGraphic">
          <ac:chgData name="Sari Lappi" userId="16b3313b-1990-4cb8-a26f-d58e70766a0e" providerId="ADAL" clId="{A2101617-05C9-419E-AE21-72C315D7550D}" dt="2024-06-03T13:13:51.453" v="32" actId="20577"/>
          <ac:graphicFrameMkLst>
            <pc:docMk/>
            <pc:sldMk cId="3445272726" sldId="285"/>
            <ac:graphicFrameMk id="2" creationId="{91E73A38-DC4A-6AF9-178B-6E6916BB6930}"/>
          </ac:graphicFrameMkLst>
        </pc:graphicFrameChg>
      </pc:sldChg>
      <pc:sldChg chg="modSp add mod">
        <pc:chgData name="Sari Lappi" userId="16b3313b-1990-4cb8-a26f-d58e70766a0e" providerId="ADAL" clId="{A2101617-05C9-419E-AE21-72C315D7550D}" dt="2024-06-04T07:57:41.353" v="400" actId="20577"/>
        <pc:sldMkLst>
          <pc:docMk/>
          <pc:sldMk cId="2273085111" sldId="286"/>
        </pc:sldMkLst>
        <pc:graphicFrameChg chg="modGraphic">
          <ac:chgData name="Sari Lappi" userId="16b3313b-1990-4cb8-a26f-d58e70766a0e" providerId="ADAL" clId="{A2101617-05C9-419E-AE21-72C315D7550D}" dt="2024-06-04T07:57:41.353" v="400" actId="20577"/>
          <ac:graphicFrameMkLst>
            <pc:docMk/>
            <pc:sldMk cId="2273085111" sldId="286"/>
            <ac:graphicFrameMk id="5" creationId="{EF59B897-0BF6-8B88-E934-34993B3C17A0}"/>
          </ac:graphicFrameMkLst>
        </pc:graphicFrameChg>
      </pc:sldChg>
      <pc:sldChg chg="modSp add mod">
        <pc:chgData name="Sari Lappi" userId="16b3313b-1990-4cb8-a26f-d58e70766a0e" providerId="ADAL" clId="{A2101617-05C9-419E-AE21-72C315D7550D}" dt="2024-06-03T13:21:52.655" v="306" actId="1076"/>
        <pc:sldMkLst>
          <pc:docMk/>
          <pc:sldMk cId="165920603" sldId="287"/>
        </pc:sldMkLst>
        <pc:spChg chg="mod">
          <ac:chgData name="Sari Lappi" userId="16b3313b-1990-4cb8-a26f-d58e70766a0e" providerId="ADAL" clId="{A2101617-05C9-419E-AE21-72C315D7550D}" dt="2024-06-03T13:20:20.431" v="250" actId="20577"/>
          <ac:spMkLst>
            <pc:docMk/>
            <pc:sldMk cId="165920603" sldId="287"/>
            <ac:spMk id="3" creationId="{0B2EB3F7-1BF7-BA4E-46C6-B0CF945A68F3}"/>
          </ac:spMkLst>
        </pc:spChg>
        <pc:spChg chg="mod">
          <ac:chgData name="Sari Lappi" userId="16b3313b-1990-4cb8-a26f-d58e70766a0e" providerId="ADAL" clId="{A2101617-05C9-419E-AE21-72C315D7550D}" dt="2024-06-03T13:21:52.655" v="306" actId="1076"/>
          <ac:spMkLst>
            <pc:docMk/>
            <pc:sldMk cId="165920603" sldId="287"/>
            <ac:spMk id="4" creationId="{AA6FB7C7-BA35-6816-D3E7-71661AE30D0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EC799-4231-2346-88CD-50EB4F7D6D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7A7F83-D93D-B848-B8B4-C00862A7B9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910179-53D6-2541-984B-2302772D1EB0}"/>
              </a:ext>
            </a:extLst>
          </p:cNvPr>
          <p:cNvSpPr>
            <a:spLocks noGrp="1"/>
          </p:cNvSpPr>
          <p:nvPr>
            <p:ph type="dt" sz="half" idx="10"/>
          </p:nvPr>
        </p:nvSpPr>
        <p:spPr/>
        <p:txBody>
          <a:bodyPr/>
          <a:lstStyle/>
          <a:p>
            <a:fld id="{242EED87-2C30-6C46-8CD5-5737BBF046EB}" type="datetimeFigureOut">
              <a:rPr lang="en-US" smtClean="0"/>
              <a:t>6/4/2024</a:t>
            </a:fld>
            <a:endParaRPr lang="en-US"/>
          </a:p>
        </p:txBody>
      </p:sp>
      <p:sp>
        <p:nvSpPr>
          <p:cNvPr id="5" name="Footer Placeholder 4">
            <a:extLst>
              <a:ext uri="{FF2B5EF4-FFF2-40B4-BE49-F238E27FC236}">
                <a16:creationId xmlns:a16="http://schemas.microsoft.com/office/drawing/2014/main" id="{0D6A9576-B9E5-EC45-822F-70872F479D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47FFFE-58EC-AD47-BCC4-79F7901ED450}"/>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984616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04409-47BD-B745-9631-8FBF6F0C98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E50928A-9CEF-C94B-9E3D-ECF41CE9C8E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FDCF3C-E871-1246-AA8C-C00AA837EC26}"/>
              </a:ext>
            </a:extLst>
          </p:cNvPr>
          <p:cNvSpPr>
            <a:spLocks noGrp="1"/>
          </p:cNvSpPr>
          <p:nvPr>
            <p:ph type="dt" sz="half" idx="10"/>
          </p:nvPr>
        </p:nvSpPr>
        <p:spPr/>
        <p:txBody>
          <a:bodyPr/>
          <a:lstStyle/>
          <a:p>
            <a:fld id="{242EED87-2C30-6C46-8CD5-5737BBF046EB}" type="datetimeFigureOut">
              <a:rPr lang="en-US" smtClean="0"/>
              <a:t>6/4/2024</a:t>
            </a:fld>
            <a:endParaRPr lang="en-US"/>
          </a:p>
        </p:txBody>
      </p:sp>
      <p:sp>
        <p:nvSpPr>
          <p:cNvPr id="5" name="Footer Placeholder 4">
            <a:extLst>
              <a:ext uri="{FF2B5EF4-FFF2-40B4-BE49-F238E27FC236}">
                <a16:creationId xmlns:a16="http://schemas.microsoft.com/office/drawing/2014/main" id="{FE22C893-02D2-3A40-92BD-4F28977418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60ACCC-903D-8849-B627-3B3B1442F579}"/>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1001136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9679AA-F95A-6C49-924E-ED19D1BA6F4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F1B20FD-2E08-4D4E-ABFE-5B18E37C800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7732CF-C083-EB49-AADB-8BF4409CC9FE}"/>
              </a:ext>
            </a:extLst>
          </p:cNvPr>
          <p:cNvSpPr>
            <a:spLocks noGrp="1"/>
          </p:cNvSpPr>
          <p:nvPr>
            <p:ph type="dt" sz="half" idx="10"/>
          </p:nvPr>
        </p:nvSpPr>
        <p:spPr/>
        <p:txBody>
          <a:bodyPr/>
          <a:lstStyle/>
          <a:p>
            <a:fld id="{242EED87-2C30-6C46-8CD5-5737BBF046EB}" type="datetimeFigureOut">
              <a:rPr lang="en-US" smtClean="0"/>
              <a:t>6/4/2024</a:t>
            </a:fld>
            <a:endParaRPr lang="en-US"/>
          </a:p>
        </p:txBody>
      </p:sp>
      <p:sp>
        <p:nvSpPr>
          <p:cNvPr id="5" name="Footer Placeholder 4">
            <a:extLst>
              <a:ext uri="{FF2B5EF4-FFF2-40B4-BE49-F238E27FC236}">
                <a16:creationId xmlns:a16="http://schemas.microsoft.com/office/drawing/2014/main" id="{401EBAD8-8AEC-6745-9184-44F30BB2B1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3D1102-6943-F445-BF9F-18E890F0BE8D}"/>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716420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A14A7-5367-6641-89B3-ED5206D454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1EACD7-D93B-FE43-8595-62E80F9C129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FCB0E1-F717-8543-8276-E0FF351BF154}"/>
              </a:ext>
            </a:extLst>
          </p:cNvPr>
          <p:cNvSpPr>
            <a:spLocks noGrp="1"/>
          </p:cNvSpPr>
          <p:nvPr>
            <p:ph type="dt" sz="half" idx="10"/>
          </p:nvPr>
        </p:nvSpPr>
        <p:spPr/>
        <p:txBody>
          <a:bodyPr/>
          <a:lstStyle/>
          <a:p>
            <a:fld id="{242EED87-2C30-6C46-8CD5-5737BBF046EB}" type="datetimeFigureOut">
              <a:rPr lang="en-US" smtClean="0"/>
              <a:t>6/4/2024</a:t>
            </a:fld>
            <a:endParaRPr lang="en-US"/>
          </a:p>
        </p:txBody>
      </p:sp>
      <p:sp>
        <p:nvSpPr>
          <p:cNvPr id="5" name="Footer Placeholder 4">
            <a:extLst>
              <a:ext uri="{FF2B5EF4-FFF2-40B4-BE49-F238E27FC236}">
                <a16:creationId xmlns:a16="http://schemas.microsoft.com/office/drawing/2014/main" id="{DC7C43B9-2296-0545-AA12-2E6E335362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C8FCBA-5B72-1847-A4B5-B5B6FBAE9F56}"/>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2255164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917ED-B526-3741-9437-CAA67CD3D0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0CB9E6-61FE-0E4A-9EA7-A54AAE0540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39C00FF-8B7B-2849-8F0B-844EBBDCB320}"/>
              </a:ext>
            </a:extLst>
          </p:cNvPr>
          <p:cNvSpPr>
            <a:spLocks noGrp="1"/>
          </p:cNvSpPr>
          <p:nvPr>
            <p:ph type="dt" sz="half" idx="10"/>
          </p:nvPr>
        </p:nvSpPr>
        <p:spPr/>
        <p:txBody>
          <a:bodyPr/>
          <a:lstStyle/>
          <a:p>
            <a:fld id="{242EED87-2C30-6C46-8CD5-5737BBF046EB}" type="datetimeFigureOut">
              <a:rPr lang="en-US" smtClean="0"/>
              <a:t>6/4/2024</a:t>
            </a:fld>
            <a:endParaRPr lang="en-US"/>
          </a:p>
        </p:txBody>
      </p:sp>
      <p:sp>
        <p:nvSpPr>
          <p:cNvPr id="5" name="Footer Placeholder 4">
            <a:extLst>
              <a:ext uri="{FF2B5EF4-FFF2-40B4-BE49-F238E27FC236}">
                <a16:creationId xmlns:a16="http://schemas.microsoft.com/office/drawing/2014/main" id="{6D80EA24-2FF2-8645-B2F8-2B04E162F8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747AD9-32FD-5D40-8739-004AAA5CFABB}"/>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3675581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CF550-CB93-6440-9E7D-1990C02300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534B28-9891-9C48-BBF7-3FA840B1448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48933CE-EA8D-4D49-A832-CFE5A31CF09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A8EF8E-143E-4648-850C-FFE87BCDCF08}"/>
              </a:ext>
            </a:extLst>
          </p:cNvPr>
          <p:cNvSpPr>
            <a:spLocks noGrp="1"/>
          </p:cNvSpPr>
          <p:nvPr>
            <p:ph type="dt" sz="half" idx="10"/>
          </p:nvPr>
        </p:nvSpPr>
        <p:spPr/>
        <p:txBody>
          <a:bodyPr/>
          <a:lstStyle/>
          <a:p>
            <a:fld id="{242EED87-2C30-6C46-8CD5-5737BBF046EB}" type="datetimeFigureOut">
              <a:rPr lang="en-US" smtClean="0"/>
              <a:t>6/4/2024</a:t>
            </a:fld>
            <a:endParaRPr lang="en-US"/>
          </a:p>
        </p:txBody>
      </p:sp>
      <p:sp>
        <p:nvSpPr>
          <p:cNvPr id="6" name="Footer Placeholder 5">
            <a:extLst>
              <a:ext uri="{FF2B5EF4-FFF2-40B4-BE49-F238E27FC236}">
                <a16:creationId xmlns:a16="http://schemas.microsoft.com/office/drawing/2014/main" id="{893E1F61-4260-9C4D-AB89-CE7BE42C20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40F333-43E3-5847-B0EC-E9AB122D534C}"/>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586189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7806A-B7D2-7140-9436-1143278A72A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3E6735-5C95-C54F-8E6D-915607B712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865059F-B372-DB48-B36F-AA1616F3B32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246C662-5F07-F443-B63B-58577DB757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41AC9D6-AFA3-A546-BB82-E3D4FE01C9F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A8E6B6-73E5-CA41-8BD4-041E50F46C1F}"/>
              </a:ext>
            </a:extLst>
          </p:cNvPr>
          <p:cNvSpPr>
            <a:spLocks noGrp="1"/>
          </p:cNvSpPr>
          <p:nvPr>
            <p:ph type="dt" sz="half" idx="10"/>
          </p:nvPr>
        </p:nvSpPr>
        <p:spPr/>
        <p:txBody>
          <a:bodyPr/>
          <a:lstStyle/>
          <a:p>
            <a:fld id="{242EED87-2C30-6C46-8CD5-5737BBF046EB}" type="datetimeFigureOut">
              <a:rPr lang="en-US" smtClean="0"/>
              <a:t>6/4/2024</a:t>
            </a:fld>
            <a:endParaRPr lang="en-US"/>
          </a:p>
        </p:txBody>
      </p:sp>
      <p:sp>
        <p:nvSpPr>
          <p:cNvPr id="8" name="Footer Placeholder 7">
            <a:extLst>
              <a:ext uri="{FF2B5EF4-FFF2-40B4-BE49-F238E27FC236}">
                <a16:creationId xmlns:a16="http://schemas.microsoft.com/office/drawing/2014/main" id="{1AD955FE-D63C-D841-944B-31661EB3926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0D28364-DF09-0447-BD31-D77CF6314176}"/>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817490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7A369-3332-8449-82FA-53904157D9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E14008B-3EEF-6E40-9202-C50512A3BC5A}"/>
              </a:ext>
            </a:extLst>
          </p:cNvPr>
          <p:cNvSpPr>
            <a:spLocks noGrp="1"/>
          </p:cNvSpPr>
          <p:nvPr>
            <p:ph type="dt" sz="half" idx="10"/>
          </p:nvPr>
        </p:nvSpPr>
        <p:spPr/>
        <p:txBody>
          <a:bodyPr/>
          <a:lstStyle/>
          <a:p>
            <a:fld id="{242EED87-2C30-6C46-8CD5-5737BBF046EB}" type="datetimeFigureOut">
              <a:rPr lang="en-US" smtClean="0"/>
              <a:t>6/4/2024</a:t>
            </a:fld>
            <a:endParaRPr lang="en-US"/>
          </a:p>
        </p:txBody>
      </p:sp>
      <p:sp>
        <p:nvSpPr>
          <p:cNvPr id="4" name="Footer Placeholder 3">
            <a:extLst>
              <a:ext uri="{FF2B5EF4-FFF2-40B4-BE49-F238E27FC236}">
                <a16:creationId xmlns:a16="http://schemas.microsoft.com/office/drawing/2014/main" id="{6AC30F60-22F5-CF4F-8300-0C23FA8D63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F26F9C5-71CD-DF4D-87AE-1E5603379355}"/>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4190117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0D5756-9533-5947-8AA4-A55E45B54662}"/>
              </a:ext>
            </a:extLst>
          </p:cNvPr>
          <p:cNvSpPr>
            <a:spLocks noGrp="1"/>
          </p:cNvSpPr>
          <p:nvPr>
            <p:ph type="dt" sz="half" idx="10"/>
          </p:nvPr>
        </p:nvSpPr>
        <p:spPr/>
        <p:txBody>
          <a:bodyPr/>
          <a:lstStyle/>
          <a:p>
            <a:fld id="{242EED87-2C30-6C46-8CD5-5737BBF046EB}" type="datetimeFigureOut">
              <a:rPr lang="en-US" smtClean="0"/>
              <a:t>6/4/2024</a:t>
            </a:fld>
            <a:endParaRPr lang="en-US"/>
          </a:p>
        </p:txBody>
      </p:sp>
      <p:sp>
        <p:nvSpPr>
          <p:cNvPr id="3" name="Footer Placeholder 2">
            <a:extLst>
              <a:ext uri="{FF2B5EF4-FFF2-40B4-BE49-F238E27FC236}">
                <a16:creationId xmlns:a16="http://schemas.microsoft.com/office/drawing/2014/main" id="{5B54A894-2BDD-664C-9734-01944B8EE67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7938AFC-927D-0E4C-8765-513AA32F5C5A}"/>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2688843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0B2AB-6FB0-3F4B-B296-90A3EB5BDA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936C93C-3293-7641-AEA6-C4007B00AB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A9A7650-C748-FB4E-9BA6-288E3E3F41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D3EDD49-D3A1-B74F-A8BB-1077D7DCEC7E}"/>
              </a:ext>
            </a:extLst>
          </p:cNvPr>
          <p:cNvSpPr>
            <a:spLocks noGrp="1"/>
          </p:cNvSpPr>
          <p:nvPr>
            <p:ph type="dt" sz="half" idx="10"/>
          </p:nvPr>
        </p:nvSpPr>
        <p:spPr/>
        <p:txBody>
          <a:bodyPr/>
          <a:lstStyle/>
          <a:p>
            <a:fld id="{242EED87-2C30-6C46-8CD5-5737BBF046EB}" type="datetimeFigureOut">
              <a:rPr lang="en-US" smtClean="0"/>
              <a:t>6/4/2024</a:t>
            </a:fld>
            <a:endParaRPr lang="en-US"/>
          </a:p>
        </p:txBody>
      </p:sp>
      <p:sp>
        <p:nvSpPr>
          <p:cNvPr id="6" name="Footer Placeholder 5">
            <a:extLst>
              <a:ext uri="{FF2B5EF4-FFF2-40B4-BE49-F238E27FC236}">
                <a16:creationId xmlns:a16="http://schemas.microsoft.com/office/drawing/2014/main" id="{9F082356-7C2E-8A4E-9BC3-2381AEED33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5408F6-B699-7C45-B509-8772F6DF4940}"/>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1981901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6179F-7EA1-A64F-AA5A-4307727C6A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6E14D99-0F9D-1849-B080-00CC58551F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0178331-B9EE-984C-BF89-C28E8A1BA6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69ECBAC-97ED-0B47-A77B-78F83C6495ED}"/>
              </a:ext>
            </a:extLst>
          </p:cNvPr>
          <p:cNvSpPr>
            <a:spLocks noGrp="1"/>
          </p:cNvSpPr>
          <p:nvPr>
            <p:ph type="dt" sz="half" idx="10"/>
          </p:nvPr>
        </p:nvSpPr>
        <p:spPr/>
        <p:txBody>
          <a:bodyPr/>
          <a:lstStyle/>
          <a:p>
            <a:fld id="{242EED87-2C30-6C46-8CD5-5737BBF046EB}" type="datetimeFigureOut">
              <a:rPr lang="en-US" smtClean="0"/>
              <a:t>6/4/2024</a:t>
            </a:fld>
            <a:endParaRPr lang="en-US"/>
          </a:p>
        </p:txBody>
      </p:sp>
      <p:sp>
        <p:nvSpPr>
          <p:cNvPr id="6" name="Footer Placeholder 5">
            <a:extLst>
              <a:ext uri="{FF2B5EF4-FFF2-40B4-BE49-F238E27FC236}">
                <a16:creationId xmlns:a16="http://schemas.microsoft.com/office/drawing/2014/main" id="{C15CB222-F7B7-A440-BD6A-F188B5160A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DD5C41-6ADD-3445-9543-8CBA4F2CCE2D}"/>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3655197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E42707-DAB0-9642-AB96-BCDAFE10AF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3C5FAD-B53E-A44E-ACCE-FA8671073B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0C309E-16C9-9949-AF70-5ED1258102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2EED87-2C30-6C46-8CD5-5737BBF046EB}" type="datetimeFigureOut">
              <a:rPr lang="en-US" smtClean="0"/>
              <a:t>6/4/2024</a:t>
            </a:fld>
            <a:endParaRPr lang="en-US"/>
          </a:p>
        </p:txBody>
      </p:sp>
      <p:sp>
        <p:nvSpPr>
          <p:cNvPr id="5" name="Footer Placeholder 4">
            <a:extLst>
              <a:ext uri="{FF2B5EF4-FFF2-40B4-BE49-F238E27FC236}">
                <a16:creationId xmlns:a16="http://schemas.microsoft.com/office/drawing/2014/main" id="{AC45BAAE-3D1C-F24D-97C2-A7BE90B756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F600EC8-E292-F447-B047-35F0458B26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71B117-5D75-FF4D-911A-5C226444051F}" type="slidenum">
              <a:rPr lang="en-US" smtClean="0"/>
              <a:t>‹#›</a:t>
            </a:fld>
            <a:endParaRPr lang="en-US"/>
          </a:p>
        </p:txBody>
      </p:sp>
    </p:spTree>
    <p:extLst>
      <p:ext uri="{BB962C8B-B14F-4D97-AF65-F5344CB8AC3E}">
        <p14:creationId xmlns:p14="http://schemas.microsoft.com/office/powerpoint/2010/main" val="1433237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hape 79">
            <a:extLst>
              <a:ext uri="{FF2B5EF4-FFF2-40B4-BE49-F238E27FC236}">
                <a16:creationId xmlns:a16="http://schemas.microsoft.com/office/drawing/2014/main" id="{C8461C19-E495-4638-9078-AC28B05A0BE5}"/>
              </a:ext>
            </a:extLst>
          </p:cNvPr>
          <p:cNvSpPr/>
          <p:nvPr/>
        </p:nvSpPr>
        <p:spPr>
          <a:xfrm>
            <a:off x="1071904" y="1023309"/>
            <a:ext cx="10048183" cy="1354217"/>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algn="ctr">
              <a:spcBef>
                <a:spcPts val="1200"/>
              </a:spcBef>
              <a:spcAft>
                <a:spcPts val="1200"/>
              </a:spcAft>
              <a:defRPr sz="1800"/>
            </a:pPr>
            <a:r>
              <a:rPr lang="en-US" sz="4400" b="1" kern="1000" spc="-10" dirty="0">
                <a:solidFill>
                  <a:schemeClr val="bg1"/>
                </a:solidFill>
                <a:latin typeface="Arial" panose="020B0604020202020204" pitchFamily="34" charset="0"/>
                <a:ea typeface="Verdana" panose="020B0604030504040204" pitchFamily="34" charset="0"/>
                <a:cs typeface="Arial" panose="020B0604020202020204" pitchFamily="34" charset="0"/>
                <a:sym typeface="Montserrat-Regular"/>
              </a:rPr>
              <a:t>Recap of the concept note for RWCs in RA VI </a:t>
            </a:r>
          </a:p>
        </p:txBody>
      </p:sp>
      <p:sp>
        <p:nvSpPr>
          <p:cNvPr id="2" name="Shape 79">
            <a:extLst>
              <a:ext uri="{FF2B5EF4-FFF2-40B4-BE49-F238E27FC236}">
                <a16:creationId xmlns:a16="http://schemas.microsoft.com/office/drawing/2014/main" id="{9500F7D2-A954-8761-3527-C158DDFB1106}"/>
              </a:ext>
            </a:extLst>
          </p:cNvPr>
          <p:cNvSpPr/>
          <p:nvPr/>
        </p:nvSpPr>
        <p:spPr>
          <a:xfrm>
            <a:off x="1071905" y="2598003"/>
            <a:ext cx="10048183" cy="3016210"/>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algn="ctr"/>
            <a:r>
              <a:rPr lang="en-US" sz="2800" b="0" i="0" u="none" strike="noStrike" baseline="0" dirty="0">
                <a:solidFill>
                  <a:schemeClr val="bg1"/>
                </a:solidFill>
                <a:latin typeface="Arial" panose="020B0604020202020204" pitchFamily="34" charset="0"/>
                <a:ea typeface="Verdana" panose="020B0604030504040204" pitchFamily="34" charset="0"/>
                <a:cs typeface="Arial" panose="020B0604020202020204" pitchFamily="34" charset="0"/>
              </a:rPr>
              <a:t>RA VI Online Training on IMS for RWCs and NFPs-WDQMS</a:t>
            </a:r>
          </a:p>
          <a:p>
            <a:pPr algn="ctr"/>
            <a:endParaRPr lang="en-US" sz="2800" b="0" i="0" u="none" strike="noStrike" baseline="0" dirty="0">
              <a:solidFill>
                <a:schemeClr val="bg1"/>
              </a:solidFill>
              <a:latin typeface="Arial" panose="020B0604020202020204" pitchFamily="34" charset="0"/>
              <a:ea typeface="Verdana" panose="020B0604030504040204" pitchFamily="34" charset="0"/>
              <a:cs typeface="Arial" panose="020B0604020202020204" pitchFamily="34" charset="0"/>
            </a:endParaRPr>
          </a:p>
          <a:p>
            <a:pPr algn="ctr"/>
            <a:endParaRPr lang="en-US" sz="2800" b="0" i="0" u="none" strike="noStrike" baseline="0" dirty="0">
              <a:solidFill>
                <a:schemeClr val="bg1"/>
              </a:solidFill>
              <a:latin typeface="Arial" panose="020B0604020202020204" pitchFamily="34" charset="0"/>
              <a:ea typeface="Verdana" panose="020B0604030504040204" pitchFamily="34" charset="0"/>
              <a:cs typeface="Arial" panose="020B0604020202020204" pitchFamily="34" charset="0"/>
            </a:endParaRPr>
          </a:p>
          <a:p>
            <a:pPr algn="ctr"/>
            <a:r>
              <a:rPr lang="en-US" sz="2800" b="0" i="0" u="none" strike="noStrike" baseline="0" dirty="0">
                <a:solidFill>
                  <a:schemeClr val="bg1"/>
                </a:solidFill>
                <a:latin typeface="Arial" panose="020B0604020202020204" pitchFamily="34" charset="0"/>
                <a:ea typeface="Verdana" panose="020B0604030504040204" pitchFamily="34" charset="0"/>
                <a:cs typeface="Arial" panose="020B0604020202020204" pitchFamily="34" charset="0"/>
              </a:rPr>
              <a:t>Sari Lappi</a:t>
            </a:r>
          </a:p>
          <a:p>
            <a:pPr algn="ctr"/>
            <a:r>
              <a:rPr lang="en-US" sz="2800" b="0" i="0" u="none" strike="noStrike" baseline="0" dirty="0">
                <a:solidFill>
                  <a:schemeClr val="bg1"/>
                </a:solidFill>
                <a:latin typeface="Arial" panose="020B0604020202020204" pitchFamily="34" charset="0"/>
                <a:ea typeface="Verdana" panose="020B0604030504040204" pitchFamily="34" charset="0"/>
                <a:cs typeface="Arial" panose="020B0604020202020204" pitchFamily="34" charset="0"/>
              </a:rPr>
              <a:t>4 June 2024</a:t>
            </a:r>
          </a:p>
          <a:p>
            <a:pPr algn="ctr"/>
            <a:endParaRPr lang="hr-HR" sz="2800" b="0" i="0" u="none" strike="noStrike" baseline="0" dirty="0">
              <a:solidFill>
                <a:schemeClr val="bg1"/>
              </a:solidFill>
              <a:latin typeface="Arial" panose="020B0604020202020204" pitchFamily="34" charset="0"/>
              <a:ea typeface="Verdana" panose="020B0604030504040204" pitchFamily="34" charset="0"/>
              <a:cs typeface="Arial" panose="020B0604020202020204" pitchFamily="34" charset="0"/>
            </a:endParaRPr>
          </a:p>
          <a:p>
            <a:pPr algn="ctr"/>
            <a:endParaRPr lang="en-US" sz="2800" b="0" i="0" u="none" strike="noStrike" baseline="0" dirty="0">
              <a:solidFill>
                <a:schemeClr val="bg1"/>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1088218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hape 79">
            <a:extLst>
              <a:ext uri="{FF2B5EF4-FFF2-40B4-BE49-F238E27FC236}">
                <a16:creationId xmlns:a16="http://schemas.microsoft.com/office/drawing/2014/main" id="{AA6FB7C7-BA35-6816-D3E7-71661AE30D05}"/>
              </a:ext>
            </a:extLst>
          </p:cNvPr>
          <p:cNvSpPr/>
          <p:nvPr/>
        </p:nvSpPr>
        <p:spPr>
          <a:xfrm>
            <a:off x="2136664" y="264021"/>
            <a:ext cx="10407761" cy="844783"/>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360"/>
              </a:lnSpc>
              <a:defRPr sz="1800"/>
            </a:pPr>
            <a:r>
              <a:rPr lang="en-US" sz="2800" b="1" dirty="0">
                <a:solidFill>
                  <a:schemeClr val="bg1"/>
                </a:solidFill>
                <a:latin typeface="Calibri" panose="020F0502020204030204" pitchFamily="34" charset="0"/>
                <a:cs typeface="Calibri" panose="020F0502020204030204" pitchFamily="34" charset="0"/>
              </a:rPr>
              <a:t>Background for establishment of RWCs in RA VI</a:t>
            </a:r>
          </a:p>
          <a:p>
            <a:pPr>
              <a:lnSpc>
                <a:spcPts val="3360"/>
              </a:lnSpc>
              <a:defRPr sz="1800"/>
            </a:pPr>
            <a:endParaRPr lang="en-US" sz="2800" b="1" kern="1000" dirty="0">
              <a:solidFill>
                <a:schemeClr val="bg1"/>
              </a:solidFill>
              <a:latin typeface="Arial" panose="020B0604020202020204" pitchFamily="34" charset="0"/>
              <a:ea typeface="Verdana" panose="020B0604030504040204" pitchFamily="34" charset="0"/>
              <a:cs typeface="Arial" panose="020B0604020202020204" pitchFamily="34" charset="0"/>
              <a:sym typeface="Montserrat-Regular"/>
            </a:endParaRPr>
          </a:p>
        </p:txBody>
      </p:sp>
      <p:sp>
        <p:nvSpPr>
          <p:cNvPr id="3" name="TextBox 2">
            <a:extLst>
              <a:ext uri="{FF2B5EF4-FFF2-40B4-BE49-F238E27FC236}">
                <a16:creationId xmlns:a16="http://schemas.microsoft.com/office/drawing/2014/main" id="{0B2EB3F7-1BF7-BA4E-46C6-B0CF945A68F3}"/>
              </a:ext>
            </a:extLst>
          </p:cNvPr>
          <p:cNvSpPr txBox="1"/>
          <p:nvPr/>
        </p:nvSpPr>
        <p:spPr>
          <a:xfrm>
            <a:off x="704849" y="1028343"/>
            <a:ext cx="10944225" cy="5016758"/>
          </a:xfrm>
          <a:prstGeom prst="rect">
            <a:avLst/>
          </a:prstGeom>
          <a:noFill/>
        </p:spPr>
        <p:txBody>
          <a:bodyPr wrap="square">
            <a:spAutoFit/>
          </a:bodyPr>
          <a:lstStyle/>
          <a:p>
            <a:pPr marL="285750" indent="-285750">
              <a:spcAft>
                <a:spcPts val="1200"/>
              </a:spcAft>
              <a:buFont typeface="Arial" panose="020B0604020202020204" pitchFamily="34" charset="0"/>
              <a:buChar char="•"/>
            </a:pPr>
            <a:r>
              <a:rPr lang="en-US" dirty="0">
                <a:solidFill>
                  <a:schemeClr val="bg1"/>
                </a:solidFill>
              </a:rPr>
              <a:t>RA VI Regional Association decided during the 17th of RA VI in 2018 on establishment of RWCs in RA VI and requested the Management Group to support the establishment of RWCs. </a:t>
            </a:r>
          </a:p>
          <a:p>
            <a:pPr marL="285750" indent="-285750">
              <a:spcAft>
                <a:spcPts val="1200"/>
              </a:spcAft>
              <a:buFont typeface="Arial" panose="020B0604020202020204" pitchFamily="34" charset="0"/>
              <a:buChar char="•"/>
            </a:pPr>
            <a:r>
              <a:rPr lang="en-US" dirty="0">
                <a:solidFill>
                  <a:schemeClr val="bg1"/>
                </a:solidFill>
              </a:rPr>
              <a:t>Decision to approve the EUCOS Observing Monitoring Facility, operated under the EUMETNET Observations </a:t>
            </a:r>
            <a:r>
              <a:rPr lang="en-US" dirty="0" err="1">
                <a:solidFill>
                  <a:schemeClr val="bg1"/>
                </a:solidFill>
              </a:rPr>
              <a:t>Programme</a:t>
            </a:r>
            <a:r>
              <a:rPr lang="en-US" dirty="0">
                <a:solidFill>
                  <a:schemeClr val="bg1"/>
                </a:solidFill>
              </a:rPr>
              <a:t> Management, as a Regional WIGOS Centre for Region VI. </a:t>
            </a:r>
          </a:p>
          <a:p>
            <a:pPr marL="285750" indent="-285750">
              <a:spcAft>
                <a:spcPts val="1200"/>
              </a:spcAft>
              <a:buFont typeface="Arial" panose="020B0604020202020204" pitchFamily="34" charset="0"/>
              <a:buChar char="•"/>
            </a:pPr>
            <a:r>
              <a:rPr lang="en-US" dirty="0">
                <a:solidFill>
                  <a:schemeClr val="bg1"/>
                </a:solidFill>
              </a:rPr>
              <a:t>Workshop for RWCs in RA VI was organized by the Geneva, Switzerland in March 2023 to review, discuss and further development of concept document and implementation plan as a start-up phase activity for establishment and operations of RWCs in RA VI with the representatives of Members willing to host RWCs (Bosnia and Herzegovina, Kazakhstan, Romania, Türkiye, EUMETNET). Russia and Belarus also expressed willingness to jointly host </a:t>
            </a:r>
            <a:r>
              <a:rPr lang="en-US">
                <a:solidFill>
                  <a:schemeClr val="bg1"/>
                </a:solidFill>
              </a:rPr>
              <a:t>a joint RWC </a:t>
            </a:r>
            <a:r>
              <a:rPr lang="en-US" dirty="0">
                <a:solidFill>
                  <a:schemeClr val="bg1"/>
                </a:solidFill>
              </a:rPr>
              <a:t>with Kazakhstan. </a:t>
            </a:r>
          </a:p>
          <a:p>
            <a:pPr marL="285750" indent="-285750">
              <a:spcAft>
                <a:spcPts val="1200"/>
              </a:spcAft>
              <a:buFont typeface="Arial" panose="020B0604020202020204" pitchFamily="34" charset="0"/>
              <a:buChar char="•"/>
            </a:pPr>
            <a:r>
              <a:rPr lang="en-US" dirty="0">
                <a:solidFill>
                  <a:schemeClr val="bg1"/>
                </a:solidFill>
              </a:rPr>
              <a:t>Concept document and Implementation Plan were endorsed by the RA VI Working Group on Infrastructure, Observations, and Information systems in September 2023 and approved by the RA VI Management Group in October 2023. Updated list of affiliations was considered by the RA VI Management Group in May 2023. </a:t>
            </a:r>
          </a:p>
          <a:p>
            <a:pPr marL="285750" indent="-285750">
              <a:spcAft>
                <a:spcPts val="1200"/>
              </a:spcAft>
              <a:buFont typeface="Arial" panose="020B0604020202020204" pitchFamily="34" charset="0"/>
              <a:buChar char="•"/>
            </a:pPr>
            <a:r>
              <a:rPr lang="en-US" dirty="0">
                <a:solidFill>
                  <a:schemeClr val="bg1"/>
                </a:solidFill>
              </a:rPr>
              <a:t>Workshop on Regional WIGOS </a:t>
            </a:r>
            <a:r>
              <a:rPr lang="en-US" dirty="0" err="1">
                <a:solidFill>
                  <a:schemeClr val="bg1"/>
                </a:solidFill>
              </a:rPr>
              <a:t>Centres</a:t>
            </a:r>
            <a:r>
              <a:rPr lang="en-US" dirty="0">
                <a:solidFill>
                  <a:schemeClr val="bg1"/>
                </a:solidFill>
              </a:rPr>
              <a:t> functions and tools organized in November 2023 and training on IMS for RWCs and NFPs-WDQMS in May/June 2024</a:t>
            </a:r>
          </a:p>
          <a:p>
            <a:pPr marL="285750" indent="-285750">
              <a:spcAft>
                <a:spcPts val="1200"/>
              </a:spcAft>
              <a:buFont typeface="Arial" panose="020B0604020202020204" pitchFamily="34" charset="0"/>
              <a:buChar char="•"/>
            </a:pPr>
            <a:endParaRPr lang="en-US" dirty="0">
              <a:solidFill>
                <a:schemeClr val="bg1"/>
              </a:solidFill>
            </a:endParaRPr>
          </a:p>
        </p:txBody>
      </p:sp>
    </p:spTree>
    <p:extLst>
      <p:ext uri="{BB962C8B-B14F-4D97-AF65-F5344CB8AC3E}">
        <p14:creationId xmlns:p14="http://schemas.microsoft.com/office/powerpoint/2010/main" val="1478556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hape 79">
            <a:extLst>
              <a:ext uri="{FF2B5EF4-FFF2-40B4-BE49-F238E27FC236}">
                <a16:creationId xmlns:a16="http://schemas.microsoft.com/office/drawing/2014/main" id="{AA6FB7C7-BA35-6816-D3E7-71661AE30D05}"/>
              </a:ext>
            </a:extLst>
          </p:cNvPr>
          <p:cNvSpPr/>
          <p:nvPr/>
        </p:nvSpPr>
        <p:spPr>
          <a:xfrm>
            <a:off x="1241313" y="328017"/>
            <a:ext cx="10407761" cy="844783"/>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a:lnSpc>
                <a:spcPts val="3360"/>
              </a:lnSpc>
              <a:defRPr sz="1800"/>
            </a:pPr>
            <a:r>
              <a:rPr lang="en-US" sz="2800" b="1" dirty="0">
                <a:solidFill>
                  <a:schemeClr val="bg1"/>
                </a:solidFill>
                <a:latin typeface="Calibri" panose="020F0502020204030204" pitchFamily="34" charset="0"/>
                <a:cs typeface="Calibri" panose="020F0502020204030204" pitchFamily="34" charset="0"/>
              </a:rPr>
              <a:t>RWC Concept for RA VI/Architecture and Operational Principles</a:t>
            </a:r>
          </a:p>
          <a:p>
            <a:pPr>
              <a:lnSpc>
                <a:spcPts val="3360"/>
              </a:lnSpc>
              <a:defRPr sz="1800"/>
            </a:pPr>
            <a:endParaRPr lang="en-US" sz="2800" b="1" kern="1000" dirty="0">
              <a:solidFill>
                <a:schemeClr val="bg1"/>
              </a:solidFill>
              <a:latin typeface="Arial" panose="020B0604020202020204" pitchFamily="34" charset="0"/>
              <a:ea typeface="Verdana" panose="020B0604030504040204" pitchFamily="34" charset="0"/>
              <a:cs typeface="Arial" panose="020B0604020202020204" pitchFamily="34" charset="0"/>
              <a:sym typeface="Montserrat-Regular"/>
            </a:endParaRPr>
          </a:p>
        </p:txBody>
      </p:sp>
      <p:sp>
        <p:nvSpPr>
          <p:cNvPr id="3" name="TextBox 2">
            <a:extLst>
              <a:ext uri="{FF2B5EF4-FFF2-40B4-BE49-F238E27FC236}">
                <a16:creationId xmlns:a16="http://schemas.microsoft.com/office/drawing/2014/main" id="{0B2EB3F7-1BF7-BA4E-46C6-B0CF945A68F3}"/>
              </a:ext>
            </a:extLst>
          </p:cNvPr>
          <p:cNvSpPr txBox="1"/>
          <p:nvPr/>
        </p:nvSpPr>
        <p:spPr>
          <a:xfrm>
            <a:off x="704849" y="1028343"/>
            <a:ext cx="10944225" cy="3693319"/>
          </a:xfrm>
          <a:prstGeom prst="rect">
            <a:avLst/>
          </a:prstGeom>
          <a:noFill/>
        </p:spPr>
        <p:txBody>
          <a:bodyPr wrap="square">
            <a:spAutoFit/>
          </a:bodyPr>
          <a:lstStyle/>
          <a:p>
            <a:pPr marL="342900" indent="-342900">
              <a:buSzPct val="125000"/>
              <a:buFont typeface="Wingdings" panose="05000000000000000000" pitchFamily="2" charset="2"/>
              <a:buChar char="Ø"/>
            </a:pPr>
            <a:r>
              <a:rPr lang="fr-CH" sz="1800" b="1" dirty="0">
                <a:solidFill>
                  <a:schemeClr val="bg1"/>
                </a:solidFill>
                <a:latin typeface="Calibri" panose="020F0502020204030204" pitchFamily="34" charset="0"/>
                <a:cs typeface="Calibri" panose="020F0502020204030204" pitchFamily="34" charset="0"/>
              </a:rPr>
              <a:t>Main </a:t>
            </a:r>
            <a:r>
              <a:rPr lang="fr-CH" sz="1800" b="1" dirty="0" err="1">
                <a:solidFill>
                  <a:schemeClr val="bg1"/>
                </a:solidFill>
                <a:latin typeface="Calibri" panose="020F0502020204030204" pitchFamily="34" charset="0"/>
                <a:cs typeface="Calibri" panose="020F0502020204030204" pitchFamily="34" charset="0"/>
              </a:rPr>
              <a:t>considerations</a:t>
            </a:r>
            <a:endParaRPr lang="fr-CH" sz="1800" b="1" dirty="0">
              <a:solidFill>
                <a:schemeClr val="bg1"/>
              </a:solidFill>
              <a:latin typeface="Calibri" panose="020F0502020204030204" pitchFamily="34" charset="0"/>
              <a:cs typeface="Calibri" panose="020F0502020204030204" pitchFamily="34" charset="0"/>
            </a:endParaRPr>
          </a:p>
          <a:p>
            <a:pPr marL="628650" indent="-342900">
              <a:buSzPct val="125000"/>
              <a:buFont typeface="Arial" panose="020B0604020202020204" pitchFamily="34" charset="0"/>
              <a:buChar char="•"/>
            </a:pPr>
            <a:r>
              <a:rPr lang="en-GB" sz="1800" dirty="0">
                <a:solidFill>
                  <a:schemeClr val="bg1"/>
                </a:solidFill>
                <a:latin typeface="Calibri" panose="020F0502020204030204" pitchFamily="34" charset="0"/>
                <a:cs typeface="Calibri" panose="020F0502020204030204" pitchFamily="34" charset="0"/>
              </a:rPr>
              <a:t>Each RWC in RA VI will perform both mandatory functions for their affiliated Members.</a:t>
            </a:r>
          </a:p>
          <a:p>
            <a:pPr marL="628650" indent="-342900">
              <a:buSzPct val="125000"/>
              <a:buFont typeface="Arial" panose="020B0604020202020204" pitchFamily="34" charset="0"/>
              <a:buChar char="•"/>
            </a:pPr>
            <a:endParaRPr lang="en-GB" sz="1800" dirty="0">
              <a:solidFill>
                <a:schemeClr val="bg1"/>
              </a:solidFill>
              <a:latin typeface="Calibri" panose="020F0502020204030204" pitchFamily="34" charset="0"/>
              <a:cs typeface="Calibri" panose="020F0502020204030204" pitchFamily="34" charset="0"/>
            </a:endParaRPr>
          </a:p>
          <a:p>
            <a:pPr marL="628650" indent="-342900">
              <a:buSzPct val="125000"/>
              <a:buFont typeface="Arial" panose="020B0604020202020204" pitchFamily="34" charset="0"/>
              <a:buChar char="•"/>
            </a:pPr>
            <a:r>
              <a:rPr lang="en-GB" sz="1800" dirty="0">
                <a:solidFill>
                  <a:schemeClr val="bg1"/>
                </a:solidFill>
                <a:latin typeface="Calibri" panose="020F0502020204030204" pitchFamily="34" charset="0"/>
                <a:cs typeface="Calibri" panose="020F0502020204030204" pitchFamily="34" charset="0"/>
              </a:rPr>
              <a:t>Affiliation of the Members to RWCs based on: </a:t>
            </a:r>
          </a:p>
          <a:p>
            <a:pPr marL="881062" indent="-342900">
              <a:buSzPct val="80000"/>
              <a:buFont typeface="Courier New" panose="02070309020205020404" pitchFamily="49" charset="0"/>
              <a:buChar char="o"/>
            </a:pPr>
            <a:r>
              <a:rPr lang="en-GB" sz="1800" i="1" dirty="0">
                <a:solidFill>
                  <a:schemeClr val="bg1"/>
                </a:solidFill>
                <a:latin typeface="Calibri" panose="020F0502020204030204" pitchFamily="34" charset="0"/>
                <a:cs typeface="Calibri" panose="020F0502020204030204" pitchFamily="34" charset="0"/>
              </a:rPr>
              <a:t>Balanced distribution of number of affiliated Members to each RWC,</a:t>
            </a:r>
          </a:p>
          <a:p>
            <a:pPr marL="881062" indent="-342900">
              <a:buSzPct val="80000"/>
              <a:buFont typeface="Courier New" panose="02070309020205020404" pitchFamily="49" charset="0"/>
              <a:buChar char="o"/>
            </a:pPr>
            <a:r>
              <a:rPr lang="en-GB" sz="1800" i="1" dirty="0">
                <a:solidFill>
                  <a:schemeClr val="bg1"/>
                </a:solidFill>
                <a:latin typeface="Calibri" panose="020F0502020204030204" pitchFamily="34" charset="0"/>
                <a:cs typeface="Calibri" panose="020F0502020204030204" pitchFamily="34" charset="0"/>
              </a:rPr>
              <a:t>Geographic proximity of Members to RWCs,</a:t>
            </a:r>
          </a:p>
          <a:p>
            <a:pPr marL="881062" indent="-342900">
              <a:buSzPct val="80000"/>
              <a:buFont typeface="Courier New" panose="02070309020205020404" pitchFamily="49" charset="0"/>
              <a:buChar char="o"/>
            </a:pPr>
            <a:r>
              <a:rPr lang="en-GB" sz="1800" i="1" dirty="0">
                <a:solidFill>
                  <a:schemeClr val="bg1"/>
                </a:solidFill>
                <a:latin typeface="Calibri" panose="020F0502020204030204" pitchFamily="34" charset="0"/>
                <a:cs typeface="Calibri" panose="020F0502020204030204" pitchFamily="34" charset="0"/>
              </a:rPr>
              <a:t>Existing cooperation agreements between RWCs and Members,</a:t>
            </a:r>
          </a:p>
          <a:p>
            <a:pPr marL="881062" indent="-342900">
              <a:buSzPct val="80000"/>
              <a:buFont typeface="Courier New" panose="02070309020205020404" pitchFamily="49" charset="0"/>
              <a:buChar char="o"/>
            </a:pPr>
            <a:r>
              <a:rPr lang="en-GB" sz="1800" i="1" dirty="0">
                <a:solidFill>
                  <a:schemeClr val="bg1"/>
                </a:solidFill>
                <a:latin typeface="Calibri" panose="020F0502020204030204" pitchFamily="34" charset="0"/>
                <a:cs typeface="Calibri" panose="020F0502020204030204" pitchFamily="34" charset="0"/>
              </a:rPr>
              <a:t>Language and cultural familiarity between RWCs and Members. </a:t>
            </a:r>
          </a:p>
          <a:p>
            <a:pPr marL="538162">
              <a:buSzPct val="80000"/>
            </a:pPr>
            <a:endParaRPr lang="en-GB" sz="1800" i="1" dirty="0">
              <a:solidFill>
                <a:schemeClr val="bg1"/>
              </a:solidFill>
              <a:latin typeface="Calibri" panose="020F0502020204030204" pitchFamily="34" charset="0"/>
              <a:cs typeface="Calibri" panose="020F0502020204030204" pitchFamily="34" charset="0"/>
            </a:endParaRPr>
          </a:p>
          <a:p>
            <a:pPr marL="628650" indent="-342900">
              <a:buSzPct val="125000"/>
              <a:buFont typeface="Arial" panose="020B0604020202020204" pitchFamily="34" charset="0"/>
              <a:buChar char="•"/>
            </a:pPr>
            <a:r>
              <a:rPr lang="en-GB" sz="1800" dirty="0">
                <a:solidFill>
                  <a:schemeClr val="bg1"/>
                </a:solidFill>
                <a:latin typeface="Calibri" panose="020F0502020204030204" pitchFamily="34" charset="0"/>
                <a:cs typeface="Calibri" panose="020F0502020204030204" pitchFamily="34" charset="0"/>
              </a:rPr>
              <a:t>5 RWCs to be established according to the existing status </a:t>
            </a:r>
            <a:endParaRPr lang="en-GB" sz="1800" i="1" dirty="0">
              <a:solidFill>
                <a:schemeClr val="bg1"/>
              </a:solidFill>
              <a:latin typeface="Calibri" panose="020F0502020204030204" pitchFamily="34" charset="0"/>
              <a:cs typeface="Calibri" panose="020F0502020204030204" pitchFamily="34" charset="0"/>
            </a:endParaRPr>
          </a:p>
          <a:p>
            <a:pPr marL="628650" indent="-342900">
              <a:buSzPct val="125000"/>
              <a:buFont typeface="Arial" panose="020B0604020202020204" pitchFamily="34" charset="0"/>
              <a:buChar char="•"/>
            </a:pPr>
            <a:endParaRPr lang="en-GB" sz="1800" dirty="0">
              <a:solidFill>
                <a:schemeClr val="bg1"/>
              </a:solidFill>
              <a:latin typeface="Calibri" panose="020F0502020204030204" pitchFamily="34" charset="0"/>
              <a:cs typeface="Calibri" panose="020F0502020204030204" pitchFamily="34" charset="0"/>
            </a:endParaRPr>
          </a:p>
          <a:p>
            <a:pPr marL="628650" indent="-342900">
              <a:buSzPct val="125000"/>
              <a:buFont typeface="Arial" panose="020B0604020202020204" pitchFamily="34" charset="0"/>
              <a:buChar char="•"/>
            </a:pPr>
            <a:r>
              <a:rPr lang="en-GB" sz="1800" dirty="0">
                <a:solidFill>
                  <a:schemeClr val="bg1"/>
                </a:solidFill>
                <a:latin typeface="Calibri" panose="020F0502020204030204" pitchFamily="34" charset="0"/>
                <a:cs typeface="Calibri" panose="020F0502020204030204" pitchFamily="34" charset="0"/>
              </a:rPr>
              <a:t>Each RA VI Member being affiliated to one of these centres</a:t>
            </a:r>
          </a:p>
          <a:p>
            <a:pPr marL="285750" indent="-285750">
              <a:spcAft>
                <a:spcPts val="1200"/>
              </a:spcAft>
              <a:buFont typeface="Arial" panose="020B0604020202020204" pitchFamily="34" charset="0"/>
              <a:buChar char="•"/>
            </a:pPr>
            <a:endParaRPr lang="en-US" dirty="0">
              <a:solidFill>
                <a:schemeClr val="bg1"/>
              </a:solidFill>
            </a:endParaRPr>
          </a:p>
        </p:txBody>
      </p:sp>
    </p:spTree>
    <p:extLst>
      <p:ext uri="{BB962C8B-B14F-4D97-AF65-F5344CB8AC3E}">
        <p14:creationId xmlns:p14="http://schemas.microsoft.com/office/powerpoint/2010/main" val="165920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hape 79">
            <a:extLst>
              <a:ext uri="{FF2B5EF4-FFF2-40B4-BE49-F238E27FC236}">
                <a16:creationId xmlns:a16="http://schemas.microsoft.com/office/drawing/2014/main" id="{AA6FB7C7-BA35-6816-D3E7-71661AE30D05}"/>
              </a:ext>
            </a:extLst>
          </p:cNvPr>
          <p:cNvSpPr/>
          <p:nvPr/>
        </p:nvSpPr>
        <p:spPr>
          <a:xfrm>
            <a:off x="1441339" y="264021"/>
            <a:ext cx="10407761" cy="844783"/>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a:lnSpc>
                <a:spcPts val="3360"/>
              </a:lnSpc>
              <a:defRPr sz="1800"/>
            </a:pPr>
            <a:r>
              <a:rPr lang="en-US" sz="2800" b="1" dirty="0">
                <a:solidFill>
                  <a:schemeClr val="bg1"/>
                </a:solidFill>
                <a:latin typeface="Calibri" panose="020F0502020204030204" pitchFamily="34" charset="0"/>
                <a:cs typeface="Calibri" panose="020F0502020204030204" pitchFamily="34" charset="0"/>
              </a:rPr>
              <a:t>Activities towards establishing RWC in pilot mode (2022-2025)</a:t>
            </a:r>
            <a:endParaRPr lang="en-CH" sz="2800" b="1" dirty="0">
              <a:solidFill>
                <a:schemeClr val="bg1"/>
              </a:solidFill>
              <a:latin typeface="Calibri" panose="020F0502020204030204" pitchFamily="34" charset="0"/>
              <a:cs typeface="Calibri" panose="020F0502020204030204" pitchFamily="34" charset="0"/>
            </a:endParaRPr>
          </a:p>
          <a:p>
            <a:pPr>
              <a:lnSpc>
                <a:spcPts val="3360"/>
              </a:lnSpc>
              <a:defRPr sz="1800"/>
            </a:pPr>
            <a:endParaRPr lang="en-US" sz="2800" b="1" kern="1000" dirty="0">
              <a:solidFill>
                <a:schemeClr val="bg1"/>
              </a:solidFill>
              <a:latin typeface="Arial" panose="020B0604020202020204" pitchFamily="34" charset="0"/>
              <a:ea typeface="Verdana" panose="020B0604030504040204" pitchFamily="34" charset="0"/>
              <a:cs typeface="Arial" panose="020B0604020202020204" pitchFamily="34" charset="0"/>
              <a:sym typeface="Montserrat-Regular"/>
            </a:endParaRPr>
          </a:p>
        </p:txBody>
      </p:sp>
      <p:graphicFrame>
        <p:nvGraphicFramePr>
          <p:cNvPr id="5" name="Table 4">
            <a:extLst>
              <a:ext uri="{FF2B5EF4-FFF2-40B4-BE49-F238E27FC236}">
                <a16:creationId xmlns:a16="http://schemas.microsoft.com/office/drawing/2014/main" id="{EF59B897-0BF6-8B88-E934-34993B3C17A0}"/>
              </a:ext>
            </a:extLst>
          </p:cNvPr>
          <p:cNvGraphicFramePr>
            <a:graphicFrameLocks noGrp="1"/>
          </p:cNvGraphicFramePr>
          <p:nvPr>
            <p:extLst>
              <p:ext uri="{D42A27DB-BD31-4B8C-83A1-F6EECF244321}">
                <p14:modId xmlns:p14="http://schemas.microsoft.com/office/powerpoint/2010/main" val="1747692007"/>
              </p:ext>
            </p:extLst>
          </p:nvPr>
        </p:nvGraphicFramePr>
        <p:xfrm>
          <a:off x="819150" y="846070"/>
          <a:ext cx="10553700" cy="5154680"/>
        </p:xfrm>
        <a:graphic>
          <a:graphicData uri="http://schemas.openxmlformats.org/drawingml/2006/table">
            <a:tbl>
              <a:tblPr firstRow="1" firstCol="1" bandRow="1">
                <a:tableStyleId>{5C22544A-7EE6-4342-B048-85BDC9FD1C3A}</a:tableStyleId>
              </a:tblPr>
              <a:tblGrid>
                <a:gridCol w="3324225">
                  <a:extLst>
                    <a:ext uri="{9D8B030D-6E8A-4147-A177-3AD203B41FA5}">
                      <a16:colId xmlns:a16="http://schemas.microsoft.com/office/drawing/2014/main" val="2585747790"/>
                    </a:ext>
                  </a:extLst>
                </a:gridCol>
                <a:gridCol w="4773165">
                  <a:extLst>
                    <a:ext uri="{9D8B030D-6E8A-4147-A177-3AD203B41FA5}">
                      <a16:colId xmlns:a16="http://schemas.microsoft.com/office/drawing/2014/main" val="3149521234"/>
                    </a:ext>
                  </a:extLst>
                </a:gridCol>
                <a:gridCol w="2456310">
                  <a:extLst>
                    <a:ext uri="{9D8B030D-6E8A-4147-A177-3AD203B41FA5}">
                      <a16:colId xmlns:a16="http://schemas.microsoft.com/office/drawing/2014/main" val="3908905265"/>
                    </a:ext>
                  </a:extLst>
                </a:gridCol>
              </a:tblGrid>
              <a:tr h="168214">
                <a:tc>
                  <a:txBody>
                    <a:bodyPr/>
                    <a:lstStyle/>
                    <a:p>
                      <a:pPr>
                        <a:lnSpc>
                          <a:spcPct val="107000"/>
                        </a:lnSpc>
                        <a:spcAft>
                          <a:spcPts val="800"/>
                        </a:spcAft>
                      </a:pPr>
                      <a:r>
                        <a:rPr lang="en-GB" sz="1200">
                          <a:effectLst/>
                        </a:rPr>
                        <a:t>Phase/Activity</a:t>
                      </a:r>
                      <a:endParaRPr lang="en-CH" sz="1200">
                        <a:effectLst/>
                        <a:latin typeface="Calibri" panose="020F0502020204030204" pitchFamily="34" charset="0"/>
                        <a:ea typeface="Calibri" panose="020F0502020204030204" pitchFamily="34" charset="0"/>
                        <a:cs typeface="Times New Roman" panose="02020603050405020304" pitchFamily="18" charset="0"/>
                      </a:endParaRPr>
                    </a:p>
                  </a:txBody>
                  <a:tcPr marL="31562" marR="31562" marT="0" marB="0" anchor="ctr"/>
                </a:tc>
                <a:tc>
                  <a:txBody>
                    <a:bodyPr/>
                    <a:lstStyle/>
                    <a:p>
                      <a:pPr>
                        <a:lnSpc>
                          <a:spcPct val="107000"/>
                        </a:lnSpc>
                        <a:spcAft>
                          <a:spcPts val="800"/>
                        </a:spcAft>
                      </a:pPr>
                      <a:r>
                        <a:rPr lang="en-GB" sz="1200">
                          <a:effectLst/>
                        </a:rPr>
                        <a:t>Tasks</a:t>
                      </a:r>
                      <a:endParaRPr lang="en-CH" sz="1200">
                        <a:effectLst/>
                        <a:latin typeface="Calibri" panose="020F0502020204030204" pitchFamily="34" charset="0"/>
                        <a:ea typeface="Calibri" panose="020F0502020204030204" pitchFamily="34" charset="0"/>
                        <a:cs typeface="Times New Roman" panose="02020603050405020304" pitchFamily="18" charset="0"/>
                      </a:endParaRPr>
                    </a:p>
                  </a:txBody>
                  <a:tcPr marL="31562" marR="31562" marT="0" marB="0" anchor="ctr"/>
                </a:tc>
                <a:tc>
                  <a:txBody>
                    <a:bodyPr/>
                    <a:lstStyle/>
                    <a:p>
                      <a:pPr>
                        <a:lnSpc>
                          <a:spcPct val="107000"/>
                        </a:lnSpc>
                        <a:spcAft>
                          <a:spcPts val="800"/>
                        </a:spcAft>
                      </a:pPr>
                      <a:r>
                        <a:rPr lang="en-GB" sz="1200" dirty="0">
                          <a:effectLst/>
                        </a:rPr>
                        <a:t>Timeline</a:t>
                      </a:r>
                      <a:endParaRPr lang="en-CH"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562" marR="31562" marT="0" marB="0" anchor="ctr"/>
                </a:tc>
                <a:extLst>
                  <a:ext uri="{0D108BD9-81ED-4DB2-BD59-A6C34878D82A}">
                    <a16:rowId xmlns:a16="http://schemas.microsoft.com/office/drawing/2014/main" val="1964201246"/>
                  </a:ext>
                </a:extLst>
              </a:tr>
              <a:tr h="286507">
                <a:tc rowSpan="9">
                  <a:txBody>
                    <a:bodyPr/>
                    <a:lstStyle/>
                    <a:p>
                      <a:pPr>
                        <a:lnSpc>
                          <a:spcPct val="107000"/>
                        </a:lnSpc>
                        <a:spcAft>
                          <a:spcPts val="800"/>
                        </a:spcAft>
                      </a:pPr>
                      <a:r>
                        <a:rPr lang="en-GB" sz="1200" dirty="0">
                          <a:effectLst/>
                        </a:rPr>
                        <a:t>1. Start-up Phase/ Preparatory actions</a:t>
                      </a:r>
                      <a:endParaRPr lang="en-CH"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562" marR="31562" marT="0" marB="0" anchor="ctr"/>
                </a:tc>
                <a:tc>
                  <a:txBody>
                    <a:bodyPr/>
                    <a:lstStyle/>
                    <a:p>
                      <a:pPr>
                        <a:lnSpc>
                          <a:spcPct val="107000"/>
                        </a:lnSpc>
                        <a:spcAft>
                          <a:spcPts val="800"/>
                        </a:spcAft>
                      </a:pPr>
                      <a:r>
                        <a:rPr lang="en-GB" sz="1200">
                          <a:effectLst/>
                        </a:rPr>
                        <a:t>1.1. Introductory meeting for RWCs in RA VI</a:t>
                      </a:r>
                      <a:endParaRPr lang="en-CH" sz="1200">
                        <a:effectLst/>
                        <a:latin typeface="Calibri" panose="020F0502020204030204" pitchFamily="34" charset="0"/>
                        <a:ea typeface="Calibri" panose="020F0502020204030204" pitchFamily="34" charset="0"/>
                        <a:cs typeface="Times New Roman" panose="02020603050405020304" pitchFamily="18" charset="0"/>
                      </a:endParaRPr>
                    </a:p>
                  </a:txBody>
                  <a:tcPr marL="31562" marR="31562" marT="0" marB="0"/>
                </a:tc>
                <a:tc>
                  <a:txBody>
                    <a:bodyPr/>
                    <a:lstStyle/>
                    <a:p>
                      <a:pPr>
                        <a:lnSpc>
                          <a:spcPct val="107000"/>
                        </a:lnSpc>
                        <a:spcAft>
                          <a:spcPts val="800"/>
                        </a:spcAft>
                      </a:pPr>
                      <a:r>
                        <a:rPr lang="en-GB" sz="1200" dirty="0">
                          <a:effectLst/>
                        </a:rPr>
                        <a:t>DONE (September 2022)</a:t>
                      </a:r>
                      <a:endParaRPr lang="en-CH"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562" marR="31562" marT="0" marB="0"/>
                </a:tc>
                <a:extLst>
                  <a:ext uri="{0D108BD9-81ED-4DB2-BD59-A6C34878D82A}">
                    <a16:rowId xmlns:a16="http://schemas.microsoft.com/office/drawing/2014/main" val="913072190"/>
                  </a:ext>
                </a:extLst>
              </a:tr>
              <a:tr h="286507">
                <a:tc vMerge="1">
                  <a:txBody>
                    <a:bodyPr/>
                    <a:lstStyle/>
                    <a:p>
                      <a:endParaRPr lang="en-CH"/>
                    </a:p>
                  </a:txBody>
                  <a:tcPr/>
                </a:tc>
                <a:tc>
                  <a:txBody>
                    <a:bodyPr/>
                    <a:lstStyle/>
                    <a:p>
                      <a:pPr>
                        <a:lnSpc>
                          <a:spcPct val="107000"/>
                        </a:lnSpc>
                        <a:spcAft>
                          <a:spcPts val="800"/>
                        </a:spcAft>
                      </a:pPr>
                      <a:r>
                        <a:rPr lang="en-GB" sz="1200">
                          <a:effectLst/>
                        </a:rPr>
                        <a:t>1.2. Development of a draft concept for RWCs in RA VI</a:t>
                      </a:r>
                      <a:endParaRPr lang="en-CH" sz="1200">
                        <a:effectLst/>
                        <a:latin typeface="Calibri" panose="020F0502020204030204" pitchFamily="34" charset="0"/>
                        <a:ea typeface="Calibri" panose="020F0502020204030204" pitchFamily="34" charset="0"/>
                        <a:cs typeface="Times New Roman" panose="02020603050405020304" pitchFamily="18" charset="0"/>
                      </a:endParaRPr>
                    </a:p>
                  </a:txBody>
                  <a:tcPr marL="31562" marR="31562" marT="0" marB="0"/>
                </a:tc>
                <a:tc>
                  <a:txBody>
                    <a:bodyPr/>
                    <a:lstStyle/>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DONE</a:t>
                      </a:r>
                      <a:endParaRPr lang="en-CH"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562" marR="31562" marT="0" marB="0"/>
                </a:tc>
                <a:extLst>
                  <a:ext uri="{0D108BD9-81ED-4DB2-BD59-A6C34878D82A}">
                    <a16:rowId xmlns:a16="http://schemas.microsoft.com/office/drawing/2014/main" val="2488063586"/>
                  </a:ext>
                </a:extLst>
              </a:tr>
              <a:tr h="286507">
                <a:tc vMerge="1">
                  <a:txBody>
                    <a:bodyPr/>
                    <a:lstStyle/>
                    <a:p>
                      <a:endParaRPr lang="en-CH"/>
                    </a:p>
                  </a:txBody>
                  <a:tcPr/>
                </a:tc>
                <a:tc>
                  <a:txBody>
                    <a:bodyPr/>
                    <a:lstStyle/>
                    <a:p>
                      <a:pPr>
                        <a:lnSpc>
                          <a:spcPct val="107000"/>
                        </a:lnSpc>
                        <a:spcAft>
                          <a:spcPts val="800"/>
                        </a:spcAft>
                        <a:tabLst>
                          <a:tab pos="600710" algn="l"/>
                        </a:tabLst>
                      </a:pPr>
                      <a:r>
                        <a:rPr lang="en-GB" sz="1200">
                          <a:effectLst/>
                        </a:rPr>
                        <a:t>1.3. Organize a RA VI RWC Workshop</a:t>
                      </a:r>
                      <a:endParaRPr lang="en-CH" sz="1200">
                        <a:effectLst/>
                        <a:latin typeface="Calibri" panose="020F0502020204030204" pitchFamily="34" charset="0"/>
                        <a:ea typeface="Calibri" panose="020F0502020204030204" pitchFamily="34" charset="0"/>
                        <a:cs typeface="Times New Roman" panose="02020603050405020304" pitchFamily="18" charset="0"/>
                      </a:endParaRPr>
                    </a:p>
                  </a:txBody>
                  <a:tcPr marL="31562" marR="31562" marT="0" marB="0"/>
                </a:tc>
                <a:tc>
                  <a:txBody>
                    <a:bodyPr/>
                    <a:lstStyle/>
                    <a:p>
                      <a:pPr>
                        <a:lnSpc>
                          <a:spcPct val="107000"/>
                        </a:lnSpc>
                        <a:spcAft>
                          <a:spcPts val="800"/>
                        </a:spcAft>
                      </a:pPr>
                      <a:r>
                        <a:rPr lang="en-GB" sz="1200" dirty="0">
                          <a:effectLst/>
                        </a:rPr>
                        <a:t>DONE (March 2023)</a:t>
                      </a:r>
                      <a:endParaRPr lang="en-CH"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562" marR="31562" marT="0" marB="0"/>
                </a:tc>
                <a:extLst>
                  <a:ext uri="{0D108BD9-81ED-4DB2-BD59-A6C34878D82A}">
                    <a16:rowId xmlns:a16="http://schemas.microsoft.com/office/drawing/2014/main" val="2656712443"/>
                  </a:ext>
                </a:extLst>
              </a:tr>
              <a:tr h="189579">
                <a:tc vMerge="1">
                  <a:txBody>
                    <a:bodyPr/>
                    <a:lstStyle/>
                    <a:p>
                      <a:endParaRPr lang="en-CH"/>
                    </a:p>
                  </a:txBody>
                  <a:tcPr/>
                </a:tc>
                <a:tc>
                  <a:txBody>
                    <a:bodyPr/>
                    <a:lstStyle/>
                    <a:p>
                      <a:pPr>
                        <a:lnSpc>
                          <a:spcPct val="107000"/>
                        </a:lnSpc>
                        <a:spcAft>
                          <a:spcPts val="800"/>
                        </a:spcAft>
                      </a:pPr>
                      <a:r>
                        <a:rPr lang="en-GB" sz="1200">
                          <a:effectLst/>
                        </a:rPr>
                        <a:t>1.4. Finalize RWC concept and implementation plan</a:t>
                      </a:r>
                      <a:endParaRPr lang="en-CH" sz="1200">
                        <a:effectLst/>
                        <a:latin typeface="Calibri" panose="020F0502020204030204" pitchFamily="34" charset="0"/>
                        <a:ea typeface="Calibri" panose="020F0502020204030204" pitchFamily="34" charset="0"/>
                        <a:cs typeface="Times New Roman" panose="02020603050405020304" pitchFamily="18" charset="0"/>
                      </a:endParaRPr>
                    </a:p>
                  </a:txBody>
                  <a:tcPr marL="31562" marR="31562" marT="0" marB="0"/>
                </a:tc>
                <a:tc>
                  <a:txBody>
                    <a:bodyPr/>
                    <a:lstStyle/>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DONE</a:t>
                      </a:r>
                      <a:endParaRPr lang="en-CH"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562" marR="31562" marT="0" marB="0"/>
                </a:tc>
                <a:extLst>
                  <a:ext uri="{0D108BD9-81ED-4DB2-BD59-A6C34878D82A}">
                    <a16:rowId xmlns:a16="http://schemas.microsoft.com/office/drawing/2014/main" val="706141037"/>
                  </a:ext>
                </a:extLst>
              </a:tr>
              <a:tr h="286507">
                <a:tc vMerge="1">
                  <a:txBody>
                    <a:bodyPr/>
                    <a:lstStyle/>
                    <a:p>
                      <a:endParaRPr lang="en-CH"/>
                    </a:p>
                  </a:txBody>
                  <a:tcPr/>
                </a:tc>
                <a:tc>
                  <a:txBody>
                    <a:bodyPr/>
                    <a:lstStyle/>
                    <a:p>
                      <a:pPr>
                        <a:lnSpc>
                          <a:spcPct val="107000"/>
                        </a:lnSpc>
                        <a:spcAft>
                          <a:spcPts val="800"/>
                        </a:spcAft>
                      </a:pPr>
                      <a:r>
                        <a:rPr lang="en-GB" sz="1200">
                          <a:effectLst/>
                        </a:rPr>
                        <a:t>1.5. Review and endorsement of RWC concept and implementation plan</a:t>
                      </a:r>
                      <a:endParaRPr lang="en-CH" sz="1200">
                        <a:effectLst/>
                        <a:latin typeface="Calibri" panose="020F0502020204030204" pitchFamily="34" charset="0"/>
                        <a:ea typeface="Calibri" panose="020F0502020204030204" pitchFamily="34" charset="0"/>
                        <a:cs typeface="Times New Roman" panose="02020603050405020304" pitchFamily="18" charset="0"/>
                      </a:endParaRPr>
                    </a:p>
                  </a:txBody>
                  <a:tcPr marL="31562" marR="31562" marT="0" marB="0"/>
                </a:tc>
                <a:tc>
                  <a:txBody>
                    <a:bodyPr/>
                    <a:lstStyle/>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DONE</a:t>
                      </a:r>
                      <a:endParaRPr lang="en-CH"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562" marR="31562" marT="0" marB="0"/>
                </a:tc>
                <a:extLst>
                  <a:ext uri="{0D108BD9-81ED-4DB2-BD59-A6C34878D82A}">
                    <a16:rowId xmlns:a16="http://schemas.microsoft.com/office/drawing/2014/main" val="289846843"/>
                  </a:ext>
                </a:extLst>
              </a:tr>
              <a:tr h="189579">
                <a:tc vMerge="1">
                  <a:txBody>
                    <a:bodyPr/>
                    <a:lstStyle/>
                    <a:p>
                      <a:endParaRPr lang="en-CH"/>
                    </a:p>
                  </a:txBody>
                  <a:tcPr/>
                </a:tc>
                <a:tc>
                  <a:txBody>
                    <a:bodyPr/>
                    <a:lstStyle/>
                    <a:p>
                      <a:pPr>
                        <a:lnSpc>
                          <a:spcPct val="107000"/>
                        </a:lnSpc>
                        <a:spcAft>
                          <a:spcPts val="800"/>
                        </a:spcAft>
                      </a:pPr>
                      <a:r>
                        <a:rPr lang="en-GB" sz="1200">
                          <a:effectLst/>
                        </a:rPr>
                        <a:t>1.6. Approval of RWC concept and implementation plan</a:t>
                      </a:r>
                      <a:endParaRPr lang="en-CH" sz="1200">
                        <a:effectLst/>
                        <a:latin typeface="Calibri" panose="020F0502020204030204" pitchFamily="34" charset="0"/>
                        <a:ea typeface="Calibri" panose="020F0502020204030204" pitchFamily="34" charset="0"/>
                        <a:cs typeface="Times New Roman" panose="02020603050405020304" pitchFamily="18" charset="0"/>
                      </a:endParaRPr>
                    </a:p>
                  </a:txBody>
                  <a:tcPr marL="31562" marR="31562" marT="0" marB="0"/>
                </a:tc>
                <a:tc>
                  <a:txBody>
                    <a:bodyPr/>
                    <a:lstStyle/>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DONE</a:t>
                      </a:r>
                      <a:endParaRPr lang="en-CH"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562" marR="31562" marT="0" marB="0"/>
                </a:tc>
                <a:extLst>
                  <a:ext uri="{0D108BD9-81ED-4DB2-BD59-A6C34878D82A}">
                    <a16:rowId xmlns:a16="http://schemas.microsoft.com/office/drawing/2014/main" val="864288746"/>
                  </a:ext>
                </a:extLst>
              </a:tr>
              <a:tr h="189579">
                <a:tc vMerge="1">
                  <a:txBody>
                    <a:bodyPr/>
                    <a:lstStyle/>
                    <a:p>
                      <a:endParaRPr lang="en-CH"/>
                    </a:p>
                  </a:txBody>
                  <a:tcPr/>
                </a:tc>
                <a:tc>
                  <a:txBody>
                    <a:bodyPr/>
                    <a:lstStyle/>
                    <a:p>
                      <a:pPr>
                        <a:lnSpc>
                          <a:spcPct val="107000"/>
                        </a:lnSpc>
                        <a:spcAft>
                          <a:spcPts val="800"/>
                        </a:spcAft>
                      </a:pPr>
                      <a:r>
                        <a:rPr lang="en-GB" sz="1200">
                          <a:effectLst/>
                        </a:rPr>
                        <a:t>1.7. Official application by candidate RWCs</a:t>
                      </a:r>
                      <a:endParaRPr lang="en-CH" sz="1200">
                        <a:effectLst/>
                        <a:latin typeface="Calibri" panose="020F0502020204030204" pitchFamily="34" charset="0"/>
                        <a:ea typeface="Calibri" panose="020F0502020204030204" pitchFamily="34" charset="0"/>
                        <a:cs typeface="Times New Roman" panose="02020603050405020304" pitchFamily="18" charset="0"/>
                      </a:endParaRPr>
                    </a:p>
                  </a:txBody>
                  <a:tcPr marL="31562" marR="31562" marT="0" marB="0"/>
                </a:tc>
                <a:tc>
                  <a:txBody>
                    <a:bodyPr/>
                    <a:lstStyle/>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ONGOING</a:t>
                      </a:r>
                      <a:endParaRPr lang="en-CH"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562" marR="31562" marT="0" marB="0"/>
                </a:tc>
                <a:extLst>
                  <a:ext uri="{0D108BD9-81ED-4DB2-BD59-A6C34878D82A}">
                    <a16:rowId xmlns:a16="http://schemas.microsoft.com/office/drawing/2014/main" val="531652259"/>
                  </a:ext>
                </a:extLst>
              </a:tr>
              <a:tr h="189579">
                <a:tc vMerge="1">
                  <a:txBody>
                    <a:bodyPr/>
                    <a:lstStyle/>
                    <a:p>
                      <a:endParaRPr lang="en-CH"/>
                    </a:p>
                  </a:txBody>
                  <a:tcPr/>
                </a:tc>
                <a:tc>
                  <a:txBody>
                    <a:bodyPr/>
                    <a:lstStyle/>
                    <a:p>
                      <a:pPr>
                        <a:lnSpc>
                          <a:spcPct val="107000"/>
                        </a:lnSpc>
                        <a:spcAft>
                          <a:spcPts val="800"/>
                        </a:spcAft>
                      </a:pPr>
                      <a:r>
                        <a:rPr lang="en-GB" sz="1200">
                          <a:effectLst/>
                        </a:rPr>
                        <a:t>1.8. Evaluation of applications</a:t>
                      </a:r>
                      <a:endParaRPr lang="en-CH" sz="1200">
                        <a:effectLst/>
                        <a:latin typeface="Calibri" panose="020F0502020204030204" pitchFamily="34" charset="0"/>
                        <a:ea typeface="Calibri" panose="020F0502020204030204" pitchFamily="34" charset="0"/>
                        <a:cs typeface="Times New Roman" panose="02020603050405020304" pitchFamily="18" charset="0"/>
                      </a:endParaRPr>
                    </a:p>
                  </a:txBody>
                  <a:tcPr marL="31562" marR="31562" marT="0" marB="0"/>
                </a:tc>
                <a:tc>
                  <a:txBody>
                    <a:bodyPr/>
                    <a:lstStyle/>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ONGOING</a:t>
                      </a:r>
                      <a:endParaRPr lang="en-CH"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562" marR="31562" marT="0" marB="0"/>
                </a:tc>
                <a:extLst>
                  <a:ext uri="{0D108BD9-81ED-4DB2-BD59-A6C34878D82A}">
                    <a16:rowId xmlns:a16="http://schemas.microsoft.com/office/drawing/2014/main" val="1536651064"/>
                  </a:ext>
                </a:extLst>
              </a:tr>
              <a:tr h="168214">
                <a:tc vMerge="1">
                  <a:txBody>
                    <a:bodyPr/>
                    <a:lstStyle/>
                    <a:p>
                      <a:endParaRPr lang="en-CH"/>
                    </a:p>
                  </a:txBody>
                  <a:tcPr/>
                </a:tc>
                <a:tc>
                  <a:txBody>
                    <a:bodyPr/>
                    <a:lstStyle/>
                    <a:p>
                      <a:pPr>
                        <a:lnSpc>
                          <a:spcPct val="107000"/>
                        </a:lnSpc>
                        <a:spcAft>
                          <a:spcPts val="800"/>
                        </a:spcAft>
                      </a:pPr>
                      <a:r>
                        <a:rPr lang="en-GB" sz="1200">
                          <a:effectLst/>
                        </a:rPr>
                        <a:t>1.9. Designation of RWCs</a:t>
                      </a:r>
                      <a:endParaRPr lang="en-CH" sz="1200">
                        <a:effectLst/>
                        <a:latin typeface="Calibri" panose="020F0502020204030204" pitchFamily="34" charset="0"/>
                        <a:ea typeface="Calibri" panose="020F0502020204030204" pitchFamily="34" charset="0"/>
                        <a:cs typeface="Times New Roman" panose="02020603050405020304" pitchFamily="18" charset="0"/>
                      </a:endParaRPr>
                    </a:p>
                  </a:txBody>
                  <a:tcPr marL="31562" marR="31562" marT="0" marB="0"/>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IN PREPARATION</a:t>
                      </a:r>
                      <a:endParaRPr lang="en-CH"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562" marR="31562" marT="0" marB="0"/>
                </a:tc>
                <a:extLst>
                  <a:ext uri="{0D108BD9-81ED-4DB2-BD59-A6C34878D82A}">
                    <a16:rowId xmlns:a16="http://schemas.microsoft.com/office/drawing/2014/main" val="2402289500"/>
                  </a:ext>
                </a:extLst>
              </a:tr>
              <a:tr h="168214">
                <a:tc rowSpan="5">
                  <a:txBody>
                    <a:bodyPr/>
                    <a:lstStyle/>
                    <a:p>
                      <a:pPr>
                        <a:lnSpc>
                          <a:spcPct val="107000"/>
                        </a:lnSpc>
                        <a:spcAft>
                          <a:spcPts val="800"/>
                        </a:spcAft>
                      </a:pPr>
                      <a:r>
                        <a:rPr lang="en-GB" sz="1200" dirty="0">
                          <a:effectLst/>
                        </a:rPr>
                        <a:t>2. Start-up Phase/Readiness activities </a:t>
                      </a:r>
                      <a:endParaRPr lang="en-CH"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562" marR="31562" marT="0" marB="0" anchor="ctr"/>
                </a:tc>
                <a:tc>
                  <a:txBody>
                    <a:bodyPr/>
                    <a:lstStyle/>
                    <a:p>
                      <a:pPr>
                        <a:lnSpc>
                          <a:spcPct val="107000"/>
                        </a:lnSpc>
                        <a:spcAft>
                          <a:spcPts val="800"/>
                        </a:spcAft>
                      </a:pPr>
                      <a:r>
                        <a:rPr lang="en-GB" sz="1200">
                          <a:effectLst/>
                        </a:rPr>
                        <a:t>2.1. Allocate human resources</a:t>
                      </a:r>
                      <a:endParaRPr lang="en-CH" sz="1200">
                        <a:effectLst/>
                        <a:latin typeface="Calibri" panose="020F0502020204030204" pitchFamily="34" charset="0"/>
                        <a:ea typeface="Calibri" panose="020F0502020204030204" pitchFamily="34" charset="0"/>
                        <a:cs typeface="Times New Roman" panose="02020603050405020304" pitchFamily="18" charset="0"/>
                      </a:endParaRPr>
                    </a:p>
                  </a:txBody>
                  <a:tcPr marL="31562" marR="31562" marT="0" marB="0" anchor="ctr"/>
                </a:tc>
                <a:tc rowSpan="3">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ONGOING</a:t>
                      </a:r>
                      <a:endParaRPr lang="en-CH"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562" marR="31562" marT="0" marB="0" anchor="ctr"/>
                </a:tc>
                <a:extLst>
                  <a:ext uri="{0D108BD9-81ED-4DB2-BD59-A6C34878D82A}">
                    <a16:rowId xmlns:a16="http://schemas.microsoft.com/office/drawing/2014/main" val="1295447296"/>
                  </a:ext>
                </a:extLst>
              </a:tr>
              <a:tr h="168214">
                <a:tc vMerge="1">
                  <a:txBody>
                    <a:bodyPr/>
                    <a:lstStyle/>
                    <a:p>
                      <a:endParaRPr lang="en-CH"/>
                    </a:p>
                  </a:txBody>
                  <a:tcPr/>
                </a:tc>
                <a:tc>
                  <a:txBody>
                    <a:bodyPr/>
                    <a:lstStyle/>
                    <a:p>
                      <a:pPr>
                        <a:lnSpc>
                          <a:spcPct val="107000"/>
                        </a:lnSpc>
                        <a:spcAft>
                          <a:spcPts val="800"/>
                        </a:spcAft>
                      </a:pPr>
                      <a:r>
                        <a:rPr lang="en-GB" sz="1200">
                          <a:effectLst/>
                        </a:rPr>
                        <a:t>2.2. Allocate technical resources </a:t>
                      </a:r>
                      <a:endParaRPr lang="en-CH" sz="1200">
                        <a:effectLst/>
                        <a:latin typeface="Calibri" panose="020F0502020204030204" pitchFamily="34" charset="0"/>
                        <a:ea typeface="Calibri" panose="020F0502020204030204" pitchFamily="34" charset="0"/>
                        <a:cs typeface="Times New Roman" panose="02020603050405020304" pitchFamily="18" charset="0"/>
                      </a:endParaRPr>
                    </a:p>
                  </a:txBody>
                  <a:tcPr marL="31562" marR="31562" marT="0" marB="0" anchor="ctr"/>
                </a:tc>
                <a:tc vMerge="1">
                  <a:txBody>
                    <a:bodyPr/>
                    <a:lstStyle/>
                    <a:p>
                      <a:endParaRPr lang="en-CH"/>
                    </a:p>
                  </a:txBody>
                  <a:tcPr/>
                </a:tc>
                <a:extLst>
                  <a:ext uri="{0D108BD9-81ED-4DB2-BD59-A6C34878D82A}">
                    <a16:rowId xmlns:a16="http://schemas.microsoft.com/office/drawing/2014/main" val="32688866"/>
                  </a:ext>
                </a:extLst>
              </a:tr>
              <a:tr h="168214">
                <a:tc vMerge="1">
                  <a:txBody>
                    <a:bodyPr/>
                    <a:lstStyle/>
                    <a:p>
                      <a:endParaRPr lang="en-CH"/>
                    </a:p>
                  </a:txBody>
                  <a:tcPr/>
                </a:tc>
                <a:tc>
                  <a:txBody>
                    <a:bodyPr/>
                    <a:lstStyle/>
                    <a:p>
                      <a:pPr>
                        <a:lnSpc>
                          <a:spcPct val="107000"/>
                        </a:lnSpc>
                        <a:spcAft>
                          <a:spcPts val="800"/>
                        </a:spcAft>
                      </a:pPr>
                      <a:r>
                        <a:rPr lang="en-GB" sz="1200">
                          <a:effectLst/>
                        </a:rPr>
                        <a:t>2.3. Allocate financial resources</a:t>
                      </a:r>
                      <a:endParaRPr lang="en-CH" sz="1200">
                        <a:effectLst/>
                        <a:latin typeface="Calibri" panose="020F0502020204030204" pitchFamily="34" charset="0"/>
                        <a:ea typeface="Calibri" panose="020F0502020204030204" pitchFamily="34" charset="0"/>
                        <a:cs typeface="Times New Roman" panose="02020603050405020304" pitchFamily="18" charset="0"/>
                      </a:endParaRPr>
                    </a:p>
                  </a:txBody>
                  <a:tcPr marL="31562" marR="31562" marT="0" marB="0" anchor="ctr"/>
                </a:tc>
                <a:tc vMerge="1">
                  <a:txBody>
                    <a:bodyPr/>
                    <a:lstStyle/>
                    <a:p>
                      <a:endParaRPr lang="en-CH"/>
                    </a:p>
                  </a:txBody>
                  <a:tcPr/>
                </a:tc>
                <a:extLst>
                  <a:ext uri="{0D108BD9-81ED-4DB2-BD59-A6C34878D82A}">
                    <a16:rowId xmlns:a16="http://schemas.microsoft.com/office/drawing/2014/main" val="3793229507"/>
                  </a:ext>
                </a:extLst>
              </a:tr>
              <a:tr h="286507">
                <a:tc vMerge="1">
                  <a:txBody>
                    <a:bodyPr/>
                    <a:lstStyle/>
                    <a:p>
                      <a:endParaRPr lang="en-CH"/>
                    </a:p>
                  </a:txBody>
                  <a:tcPr/>
                </a:tc>
                <a:tc>
                  <a:txBody>
                    <a:bodyPr/>
                    <a:lstStyle/>
                    <a:p>
                      <a:pPr>
                        <a:lnSpc>
                          <a:spcPct val="107000"/>
                        </a:lnSpc>
                        <a:spcAft>
                          <a:spcPts val="800"/>
                        </a:spcAft>
                      </a:pPr>
                      <a:r>
                        <a:rPr lang="en-GB" sz="1200">
                          <a:effectLst/>
                        </a:rPr>
                        <a:t>2.4. Nominate/update of WIGOS related NFPs</a:t>
                      </a:r>
                      <a:endParaRPr lang="en-CH" sz="1200">
                        <a:effectLst/>
                        <a:latin typeface="Calibri" panose="020F0502020204030204" pitchFamily="34" charset="0"/>
                        <a:ea typeface="Calibri" panose="020F0502020204030204" pitchFamily="34" charset="0"/>
                        <a:cs typeface="Times New Roman" panose="02020603050405020304" pitchFamily="18" charset="0"/>
                      </a:endParaRPr>
                    </a:p>
                  </a:txBody>
                  <a:tcPr marL="31562" marR="31562" marT="0" marB="0" anchor="ctr"/>
                </a:tc>
                <a:tc>
                  <a:txBody>
                    <a:bodyPr/>
                    <a:lstStyle/>
                    <a:p>
                      <a:pPr>
                        <a:lnSpc>
                          <a:spcPct val="107000"/>
                        </a:lnSpc>
                        <a:spcAft>
                          <a:spcPts val="800"/>
                        </a:spcAft>
                      </a:pPr>
                      <a:r>
                        <a:rPr lang="en-GB" sz="1200" dirty="0">
                          <a:effectLst/>
                        </a:rPr>
                        <a:t>ONGOING</a:t>
                      </a:r>
                      <a:endParaRPr lang="en-CH"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562" marR="31562" marT="0" marB="0" anchor="ctr"/>
                </a:tc>
                <a:extLst>
                  <a:ext uri="{0D108BD9-81ED-4DB2-BD59-A6C34878D82A}">
                    <a16:rowId xmlns:a16="http://schemas.microsoft.com/office/drawing/2014/main" val="4060482978"/>
                  </a:ext>
                </a:extLst>
              </a:tr>
              <a:tr h="189579">
                <a:tc vMerge="1">
                  <a:txBody>
                    <a:bodyPr/>
                    <a:lstStyle/>
                    <a:p>
                      <a:endParaRPr lang="en-CH"/>
                    </a:p>
                  </a:txBody>
                  <a:tcPr/>
                </a:tc>
                <a:tc>
                  <a:txBody>
                    <a:bodyPr/>
                    <a:lstStyle/>
                    <a:p>
                      <a:pPr>
                        <a:lnSpc>
                          <a:spcPct val="107000"/>
                        </a:lnSpc>
                        <a:spcAft>
                          <a:spcPts val="800"/>
                        </a:spcAft>
                      </a:pPr>
                      <a:r>
                        <a:rPr lang="en-GB" sz="1200">
                          <a:effectLst/>
                        </a:rPr>
                        <a:t>2.5 Registration of WDQMS-NFPs in IMS</a:t>
                      </a:r>
                      <a:endParaRPr lang="en-CH" sz="1200">
                        <a:effectLst/>
                        <a:latin typeface="Calibri" panose="020F0502020204030204" pitchFamily="34" charset="0"/>
                        <a:ea typeface="Calibri" panose="020F0502020204030204" pitchFamily="34" charset="0"/>
                        <a:cs typeface="Times New Roman" panose="02020603050405020304" pitchFamily="18" charset="0"/>
                      </a:endParaRPr>
                    </a:p>
                  </a:txBody>
                  <a:tcPr marL="31562" marR="31562" marT="0" marB="0" anchor="ctr"/>
                </a:tc>
                <a:tc>
                  <a:txBody>
                    <a:bodyPr/>
                    <a:lstStyle/>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ONGOING</a:t>
                      </a:r>
                      <a:endParaRPr lang="en-CH"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562" marR="31562" marT="0" marB="0" anchor="ctr"/>
                </a:tc>
                <a:extLst>
                  <a:ext uri="{0D108BD9-81ED-4DB2-BD59-A6C34878D82A}">
                    <a16:rowId xmlns:a16="http://schemas.microsoft.com/office/drawing/2014/main" val="475679850"/>
                  </a:ext>
                </a:extLst>
              </a:tr>
              <a:tr h="286507">
                <a:tc rowSpan="2">
                  <a:txBody>
                    <a:bodyPr/>
                    <a:lstStyle/>
                    <a:p>
                      <a:pPr>
                        <a:lnSpc>
                          <a:spcPct val="107000"/>
                        </a:lnSpc>
                        <a:spcAft>
                          <a:spcPts val="800"/>
                        </a:spcAft>
                      </a:pPr>
                      <a:r>
                        <a:rPr lang="en-GB" sz="1200">
                          <a:effectLst/>
                        </a:rPr>
                        <a:t>3. Training phase</a:t>
                      </a:r>
                      <a:endParaRPr lang="en-CH" sz="1200">
                        <a:effectLst/>
                        <a:latin typeface="Calibri" panose="020F0502020204030204" pitchFamily="34" charset="0"/>
                        <a:ea typeface="Calibri" panose="020F0502020204030204" pitchFamily="34" charset="0"/>
                        <a:cs typeface="Times New Roman" panose="02020603050405020304" pitchFamily="18" charset="0"/>
                      </a:endParaRPr>
                    </a:p>
                  </a:txBody>
                  <a:tcPr marL="31562" marR="31562" marT="0" marB="0" anchor="ctr"/>
                </a:tc>
                <a:tc>
                  <a:txBody>
                    <a:bodyPr/>
                    <a:lstStyle/>
                    <a:p>
                      <a:pPr>
                        <a:lnSpc>
                          <a:spcPct val="107000"/>
                        </a:lnSpc>
                        <a:spcAft>
                          <a:spcPts val="800"/>
                        </a:spcAft>
                      </a:pPr>
                      <a:r>
                        <a:rPr lang="en-GB" sz="1200">
                          <a:effectLst/>
                        </a:rPr>
                        <a:t>3.1 Training on WDQMS and IMS for RWCs staff and WDQMS-NFPs</a:t>
                      </a:r>
                      <a:endParaRPr lang="en-CH" sz="1200">
                        <a:effectLst/>
                        <a:latin typeface="Calibri" panose="020F0502020204030204" pitchFamily="34" charset="0"/>
                        <a:ea typeface="Calibri" panose="020F0502020204030204" pitchFamily="34" charset="0"/>
                        <a:cs typeface="Times New Roman" panose="02020603050405020304" pitchFamily="18" charset="0"/>
                      </a:endParaRPr>
                    </a:p>
                  </a:txBody>
                  <a:tcPr marL="31562" marR="31562" marT="0" marB="0" anchor="ctr"/>
                </a:tc>
                <a:tc>
                  <a:txBody>
                    <a:bodyPr/>
                    <a:lstStyle/>
                    <a:p>
                      <a:pPr>
                        <a:lnSpc>
                          <a:spcPct val="107000"/>
                        </a:lnSpc>
                        <a:spcAft>
                          <a:spcPts val="800"/>
                        </a:spcAft>
                      </a:pPr>
                      <a:r>
                        <a:rPr lang="en-GB" sz="1200">
                          <a:effectLst/>
                          <a:latin typeface="Calibri" panose="020F0502020204030204" pitchFamily="34" charset="0"/>
                          <a:ea typeface="Calibri" panose="020F0502020204030204" pitchFamily="34" charset="0"/>
                          <a:cs typeface="Times New Roman" panose="02020603050405020304" pitchFamily="18" charset="0"/>
                        </a:rPr>
                        <a:t>ONGOING </a:t>
                      </a:r>
                      <a:r>
                        <a:rPr lang="en-GB" sz="1200" dirty="0">
                          <a:effectLst/>
                          <a:latin typeface="Calibri" panose="020F0502020204030204" pitchFamily="34" charset="0"/>
                          <a:ea typeface="Calibri" panose="020F0502020204030204" pitchFamily="34" charset="0"/>
                          <a:cs typeface="Times New Roman" panose="02020603050405020304" pitchFamily="18" charset="0"/>
                        </a:rPr>
                        <a:t>(May and June 2024)</a:t>
                      </a:r>
                      <a:endParaRPr lang="en-CH"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562" marR="31562" marT="0" marB="0" anchor="ctr"/>
                </a:tc>
                <a:extLst>
                  <a:ext uri="{0D108BD9-81ED-4DB2-BD59-A6C34878D82A}">
                    <a16:rowId xmlns:a16="http://schemas.microsoft.com/office/drawing/2014/main" val="2681613719"/>
                  </a:ext>
                </a:extLst>
              </a:tr>
              <a:tr h="189579">
                <a:tc vMerge="1">
                  <a:txBody>
                    <a:bodyPr/>
                    <a:lstStyle/>
                    <a:p>
                      <a:endParaRPr lang="en-CH"/>
                    </a:p>
                  </a:txBody>
                  <a:tcPr/>
                </a:tc>
                <a:tc>
                  <a:txBody>
                    <a:bodyPr/>
                    <a:lstStyle/>
                    <a:p>
                      <a:pPr>
                        <a:lnSpc>
                          <a:spcPct val="107000"/>
                        </a:lnSpc>
                        <a:spcAft>
                          <a:spcPts val="800"/>
                        </a:spcAft>
                      </a:pPr>
                      <a:r>
                        <a:rPr lang="en-GB" sz="1200">
                          <a:effectLst/>
                        </a:rPr>
                        <a:t>3.2 Other capacity development activities</a:t>
                      </a:r>
                      <a:endParaRPr lang="en-CH" sz="1200">
                        <a:effectLst/>
                        <a:latin typeface="Calibri" panose="020F0502020204030204" pitchFamily="34" charset="0"/>
                        <a:ea typeface="Calibri" panose="020F0502020204030204" pitchFamily="34" charset="0"/>
                        <a:cs typeface="Times New Roman" panose="02020603050405020304" pitchFamily="18" charset="0"/>
                      </a:endParaRPr>
                    </a:p>
                  </a:txBody>
                  <a:tcPr marL="31562" marR="31562" marT="0" marB="0" anchor="ctr"/>
                </a:tc>
                <a:tc>
                  <a:txBody>
                    <a:bodyPr/>
                    <a:lstStyle/>
                    <a:p>
                      <a:pPr>
                        <a:lnSpc>
                          <a:spcPct val="107000"/>
                        </a:lnSpc>
                        <a:spcAft>
                          <a:spcPts val="800"/>
                        </a:spcAft>
                      </a:pPr>
                      <a:r>
                        <a:rPr lang="en-GB" sz="1200" dirty="0">
                          <a:effectLst/>
                        </a:rPr>
                        <a:t>TBD</a:t>
                      </a:r>
                      <a:endParaRPr lang="en-CH"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562" marR="31562" marT="0" marB="0" anchor="ctr"/>
                </a:tc>
                <a:extLst>
                  <a:ext uri="{0D108BD9-81ED-4DB2-BD59-A6C34878D82A}">
                    <a16:rowId xmlns:a16="http://schemas.microsoft.com/office/drawing/2014/main" val="2908957133"/>
                  </a:ext>
                </a:extLst>
              </a:tr>
              <a:tr h="361028">
                <a:tc rowSpan="2">
                  <a:txBody>
                    <a:bodyPr/>
                    <a:lstStyle/>
                    <a:p>
                      <a:pPr>
                        <a:lnSpc>
                          <a:spcPct val="107000"/>
                        </a:lnSpc>
                        <a:spcAft>
                          <a:spcPts val="800"/>
                        </a:spcAft>
                      </a:pPr>
                      <a:r>
                        <a:rPr lang="en-GB" sz="1200" dirty="0">
                          <a:effectLst/>
                        </a:rPr>
                        <a:t>4. Operation in pilot mode/Kick-off of Pilot RWCs operations</a:t>
                      </a:r>
                      <a:endParaRPr lang="en-CH"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562" marR="31562" marT="0" marB="0" anchor="ctr"/>
                </a:tc>
                <a:tc>
                  <a:txBody>
                    <a:bodyPr/>
                    <a:lstStyle/>
                    <a:p>
                      <a:pPr>
                        <a:lnSpc>
                          <a:spcPct val="107000"/>
                        </a:lnSpc>
                        <a:spcAft>
                          <a:spcPts val="800"/>
                        </a:spcAft>
                      </a:pPr>
                      <a:r>
                        <a:rPr lang="en-GB" sz="1200" dirty="0">
                          <a:effectLst/>
                        </a:rPr>
                        <a:t>4.1. Seek “green-light” for kick-off and inform all RA VI Members</a:t>
                      </a:r>
                      <a:endParaRPr lang="en-CH"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562" marR="31562" marT="0" marB="0" anchor="ctr"/>
                </a:tc>
                <a:tc>
                  <a:txBody>
                    <a:bodyPr/>
                    <a:lstStyle/>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PLANNED (May/June 2024)</a:t>
                      </a:r>
                      <a:endParaRPr lang="en-CH"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562" marR="31562" marT="0" marB="0" anchor="ctr"/>
                </a:tc>
                <a:extLst>
                  <a:ext uri="{0D108BD9-81ED-4DB2-BD59-A6C34878D82A}">
                    <a16:rowId xmlns:a16="http://schemas.microsoft.com/office/drawing/2014/main" val="4177265553"/>
                  </a:ext>
                </a:extLst>
              </a:tr>
              <a:tr h="189579">
                <a:tc vMerge="1">
                  <a:txBody>
                    <a:bodyPr/>
                    <a:lstStyle/>
                    <a:p>
                      <a:endParaRPr lang="en-CH"/>
                    </a:p>
                  </a:txBody>
                  <a:tcPr/>
                </a:tc>
                <a:tc>
                  <a:txBody>
                    <a:bodyPr/>
                    <a:lstStyle/>
                    <a:p>
                      <a:pPr>
                        <a:lnSpc>
                          <a:spcPct val="107000"/>
                        </a:lnSpc>
                        <a:spcAft>
                          <a:spcPts val="800"/>
                        </a:spcAft>
                      </a:pPr>
                      <a:r>
                        <a:rPr lang="en-GB" sz="1200">
                          <a:effectLst/>
                        </a:rPr>
                        <a:t>4.2. Actual kick-off of RWCs operations in pilot mode</a:t>
                      </a:r>
                      <a:endParaRPr lang="en-CH" sz="1200">
                        <a:effectLst/>
                        <a:latin typeface="Calibri" panose="020F0502020204030204" pitchFamily="34" charset="0"/>
                        <a:ea typeface="Calibri" panose="020F0502020204030204" pitchFamily="34" charset="0"/>
                        <a:cs typeface="Times New Roman" panose="02020603050405020304" pitchFamily="18" charset="0"/>
                      </a:endParaRPr>
                    </a:p>
                  </a:txBody>
                  <a:tcPr marL="31562" marR="31562" marT="0" marB="0" anchor="ctr"/>
                </a:tc>
                <a:tc>
                  <a:txBody>
                    <a:bodyPr/>
                    <a:lstStyle/>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PLANNED (24 June 2024)</a:t>
                      </a:r>
                      <a:endParaRPr lang="en-CH"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562" marR="31562" marT="0" marB="0" anchor="ctr"/>
                </a:tc>
                <a:extLst>
                  <a:ext uri="{0D108BD9-81ED-4DB2-BD59-A6C34878D82A}">
                    <a16:rowId xmlns:a16="http://schemas.microsoft.com/office/drawing/2014/main" val="3121149113"/>
                  </a:ext>
                </a:extLst>
              </a:tr>
              <a:tr h="435552">
                <a:tc rowSpan="3">
                  <a:txBody>
                    <a:bodyPr/>
                    <a:lstStyle/>
                    <a:p>
                      <a:pPr>
                        <a:lnSpc>
                          <a:spcPct val="107000"/>
                        </a:lnSpc>
                        <a:spcAft>
                          <a:spcPts val="800"/>
                        </a:spcAft>
                      </a:pPr>
                      <a:r>
                        <a:rPr lang="en-GB" sz="1200" dirty="0">
                          <a:effectLst/>
                        </a:rPr>
                        <a:t>5. Operation in pilot mode/Develop plan to transition to fully operational RWC</a:t>
                      </a:r>
                      <a:endParaRPr lang="en-CH"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562" marR="31562" marT="0" marB="0" anchor="ctr"/>
                </a:tc>
                <a:tc>
                  <a:txBody>
                    <a:bodyPr/>
                    <a:lstStyle/>
                    <a:p>
                      <a:pPr>
                        <a:lnSpc>
                          <a:spcPct val="107000"/>
                        </a:lnSpc>
                        <a:spcAft>
                          <a:spcPts val="800"/>
                        </a:spcAft>
                      </a:pPr>
                      <a:r>
                        <a:rPr lang="en-GB" sz="1200" dirty="0">
                          <a:effectLst/>
                        </a:rPr>
                        <a:t>5.1 Coordination meetings among RWCs</a:t>
                      </a:r>
                      <a:endParaRPr lang="en-CH"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562" marR="31562" marT="0" marB="0" anchor="ctr"/>
                </a:tc>
                <a:tc>
                  <a:txBody>
                    <a:bodyPr/>
                    <a:lstStyle/>
                    <a:p>
                      <a:pPr>
                        <a:lnSpc>
                          <a:spcPct val="107000"/>
                        </a:lnSpc>
                        <a:spcAft>
                          <a:spcPts val="800"/>
                        </a:spcAft>
                      </a:pPr>
                      <a:r>
                        <a:rPr lang="en-GB" sz="1200" dirty="0">
                          <a:effectLst/>
                        </a:rPr>
                        <a:t>2024/25</a:t>
                      </a:r>
                      <a:endParaRPr lang="en-CH"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562" marR="31562" marT="0" marB="0" anchor="ctr"/>
                </a:tc>
                <a:extLst>
                  <a:ext uri="{0D108BD9-81ED-4DB2-BD59-A6C34878D82A}">
                    <a16:rowId xmlns:a16="http://schemas.microsoft.com/office/drawing/2014/main" val="704445570"/>
                  </a:ext>
                </a:extLst>
              </a:tr>
              <a:tr h="168214">
                <a:tc vMerge="1">
                  <a:txBody>
                    <a:bodyPr/>
                    <a:lstStyle/>
                    <a:p>
                      <a:endParaRPr lang="en-CH"/>
                    </a:p>
                  </a:txBody>
                  <a:tcPr/>
                </a:tc>
                <a:tc>
                  <a:txBody>
                    <a:bodyPr/>
                    <a:lstStyle/>
                    <a:p>
                      <a:pPr>
                        <a:lnSpc>
                          <a:spcPct val="107000"/>
                        </a:lnSpc>
                        <a:spcAft>
                          <a:spcPts val="800"/>
                        </a:spcAft>
                      </a:pPr>
                      <a:r>
                        <a:rPr lang="en-GB" sz="1200">
                          <a:effectLst/>
                        </a:rPr>
                        <a:t>5.2. Develop regular reports</a:t>
                      </a:r>
                      <a:endParaRPr lang="en-CH" sz="1200">
                        <a:effectLst/>
                        <a:latin typeface="Calibri" panose="020F0502020204030204" pitchFamily="34" charset="0"/>
                        <a:ea typeface="Calibri" panose="020F0502020204030204" pitchFamily="34" charset="0"/>
                        <a:cs typeface="Times New Roman" panose="02020603050405020304" pitchFamily="18" charset="0"/>
                      </a:endParaRPr>
                    </a:p>
                  </a:txBody>
                  <a:tcPr marL="31562" marR="31562" marT="0" marB="0" anchor="ctr"/>
                </a:tc>
                <a:tc>
                  <a:txBody>
                    <a:bodyPr/>
                    <a:lstStyle/>
                    <a:p>
                      <a:pPr>
                        <a:lnSpc>
                          <a:spcPct val="107000"/>
                        </a:lnSpc>
                        <a:spcAft>
                          <a:spcPts val="800"/>
                        </a:spcAft>
                      </a:pPr>
                      <a:r>
                        <a:rPr lang="en-GB" sz="1200" dirty="0">
                          <a:effectLst/>
                        </a:rPr>
                        <a:t>2024/25</a:t>
                      </a:r>
                      <a:endParaRPr lang="en-CH"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562" marR="31562" marT="0" marB="0" anchor="ctr"/>
                </a:tc>
                <a:extLst>
                  <a:ext uri="{0D108BD9-81ED-4DB2-BD59-A6C34878D82A}">
                    <a16:rowId xmlns:a16="http://schemas.microsoft.com/office/drawing/2014/main" val="51809344"/>
                  </a:ext>
                </a:extLst>
              </a:tr>
              <a:tr h="189579">
                <a:tc vMerge="1">
                  <a:txBody>
                    <a:bodyPr/>
                    <a:lstStyle/>
                    <a:p>
                      <a:endParaRPr lang="en-CH"/>
                    </a:p>
                  </a:txBody>
                  <a:tcPr/>
                </a:tc>
                <a:tc>
                  <a:txBody>
                    <a:bodyPr/>
                    <a:lstStyle/>
                    <a:p>
                      <a:pPr>
                        <a:lnSpc>
                          <a:spcPct val="107000"/>
                        </a:lnSpc>
                        <a:spcAft>
                          <a:spcPts val="800"/>
                        </a:spcAft>
                      </a:pPr>
                      <a:r>
                        <a:rPr lang="en-GB" sz="1200">
                          <a:effectLst/>
                        </a:rPr>
                        <a:t>5.3. Development of transition plan including auditing </a:t>
                      </a:r>
                      <a:endParaRPr lang="en-CH" sz="1200">
                        <a:effectLst/>
                        <a:latin typeface="Calibri" panose="020F0502020204030204" pitchFamily="34" charset="0"/>
                        <a:ea typeface="Calibri" panose="020F0502020204030204" pitchFamily="34" charset="0"/>
                        <a:cs typeface="Times New Roman" panose="02020603050405020304" pitchFamily="18" charset="0"/>
                      </a:endParaRPr>
                    </a:p>
                  </a:txBody>
                  <a:tcPr marL="31562" marR="31562" marT="0" marB="0" anchor="ctr"/>
                </a:tc>
                <a:tc>
                  <a:txBody>
                    <a:bodyPr/>
                    <a:lstStyle/>
                    <a:p>
                      <a:pPr>
                        <a:lnSpc>
                          <a:spcPct val="107000"/>
                        </a:lnSpc>
                        <a:spcAft>
                          <a:spcPts val="800"/>
                        </a:spcAft>
                      </a:pPr>
                      <a:r>
                        <a:rPr lang="en-GB" sz="1200" dirty="0">
                          <a:effectLst/>
                        </a:rPr>
                        <a:t>2025</a:t>
                      </a:r>
                      <a:endParaRPr lang="en-CH"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1562" marR="31562" marT="0" marB="0" anchor="ctr"/>
                </a:tc>
                <a:extLst>
                  <a:ext uri="{0D108BD9-81ED-4DB2-BD59-A6C34878D82A}">
                    <a16:rowId xmlns:a16="http://schemas.microsoft.com/office/drawing/2014/main" val="242840285"/>
                  </a:ext>
                </a:extLst>
              </a:tr>
            </a:tbl>
          </a:graphicData>
        </a:graphic>
      </p:graphicFrame>
    </p:spTree>
    <p:extLst>
      <p:ext uri="{BB962C8B-B14F-4D97-AF65-F5344CB8AC3E}">
        <p14:creationId xmlns:p14="http://schemas.microsoft.com/office/powerpoint/2010/main" val="2273085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hape 79">
            <a:extLst>
              <a:ext uri="{FF2B5EF4-FFF2-40B4-BE49-F238E27FC236}">
                <a16:creationId xmlns:a16="http://schemas.microsoft.com/office/drawing/2014/main" id="{AA6FB7C7-BA35-6816-D3E7-71661AE30D05}"/>
              </a:ext>
            </a:extLst>
          </p:cNvPr>
          <p:cNvSpPr/>
          <p:nvPr/>
        </p:nvSpPr>
        <p:spPr>
          <a:xfrm>
            <a:off x="1441339" y="264021"/>
            <a:ext cx="10407761" cy="419025"/>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a:lnSpc>
                <a:spcPts val="3360"/>
              </a:lnSpc>
              <a:defRPr sz="1800"/>
            </a:pPr>
            <a:r>
              <a:rPr lang="en-US" sz="2800" b="1" dirty="0">
                <a:solidFill>
                  <a:schemeClr val="bg1"/>
                </a:solidFill>
                <a:latin typeface="Calibri" panose="020F0502020204030204" pitchFamily="34" charset="0"/>
                <a:cs typeface="Calibri" panose="020F0502020204030204" pitchFamily="34" charset="0"/>
              </a:rPr>
              <a:t>Distribution of functions and Members affiliations (May 2024)</a:t>
            </a:r>
            <a:endParaRPr lang="en-US" sz="2800" b="1" kern="1000" dirty="0">
              <a:solidFill>
                <a:schemeClr val="bg1"/>
              </a:solidFill>
              <a:latin typeface="Arial" panose="020B0604020202020204" pitchFamily="34" charset="0"/>
              <a:ea typeface="Verdana" panose="020B0604030504040204" pitchFamily="34" charset="0"/>
              <a:cs typeface="Arial" panose="020B0604020202020204" pitchFamily="34" charset="0"/>
              <a:sym typeface="Montserrat-Regular"/>
            </a:endParaRPr>
          </a:p>
        </p:txBody>
      </p:sp>
      <p:graphicFrame>
        <p:nvGraphicFramePr>
          <p:cNvPr id="2" name="Table 1">
            <a:extLst>
              <a:ext uri="{FF2B5EF4-FFF2-40B4-BE49-F238E27FC236}">
                <a16:creationId xmlns:a16="http://schemas.microsoft.com/office/drawing/2014/main" id="{91E73A38-DC4A-6AF9-178B-6E6916BB6930}"/>
              </a:ext>
            </a:extLst>
          </p:cNvPr>
          <p:cNvGraphicFramePr>
            <a:graphicFrameLocks noGrp="1"/>
          </p:cNvGraphicFramePr>
          <p:nvPr>
            <p:extLst>
              <p:ext uri="{D42A27DB-BD31-4B8C-83A1-F6EECF244321}">
                <p14:modId xmlns:p14="http://schemas.microsoft.com/office/powerpoint/2010/main" val="4235957870"/>
              </p:ext>
            </p:extLst>
          </p:nvPr>
        </p:nvGraphicFramePr>
        <p:xfrm>
          <a:off x="844734" y="1006506"/>
          <a:ext cx="10502531" cy="3952146"/>
        </p:xfrm>
        <a:graphic>
          <a:graphicData uri="http://schemas.openxmlformats.org/drawingml/2006/table">
            <a:tbl>
              <a:tblPr firstRow="1" firstCol="1" bandRow="1">
                <a:tableStyleId>{5C22544A-7EE6-4342-B048-85BDC9FD1C3A}</a:tableStyleId>
              </a:tblPr>
              <a:tblGrid>
                <a:gridCol w="980936">
                  <a:extLst>
                    <a:ext uri="{9D8B030D-6E8A-4147-A177-3AD203B41FA5}">
                      <a16:colId xmlns:a16="http://schemas.microsoft.com/office/drawing/2014/main" val="1761893282"/>
                    </a:ext>
                  </a:extLst>
                </a:gridCol>
                <a:gridCol w="1903059">
                  <a:extLst>
                    <a:ext uri="{9D8B030D-6E8A-4147-A177-3AD203B41FA5}">
                      <a16:colId xmlns:a16="http://schemas.microsoft.com/office/drawing/2014/main" val="1714491541"/>
                    </a:ext>
                  </a:extLst>
                </a:gridCol>
                <a:gridCol w="1905159">
                  <a:extLst>
                    <a:ext uri="{9D8B030D-6E8A-4147-A177-3AD203B41FA5}">
                      <a16:colId xmlns:a16="http://schemas.microsoft.com/office/drawing/2014/main" val="2986640996"/>
                    </a:ext>
                  </a:extLst>
                </a:gridCol>
                <a:gridCol w="1905159">
                  <a:extLst>
                    <a:ext uri="{9D8B030D-6E8A-4147-A177-3AD203B41FA5}">
                      <a16:colId xmlns:a16="http://schemas.microsoft.com/office/drawing/2014/main" val="1323200863"/>
                    </a:ext>
                  </a:extLst>
                </a:gridCol>
                <a:gridCol w="1905159">
                  <a:extLst>
                    <a:ext uri="{9D8B030D-6E8A-4147-A177-3AD203B41FA5}">
                      <a16:colId xmlns:a16="http://schemas.microsoft.com/office/drawing/2014/main" val="1773465240"/>
                    </a:ext>
                  </a:extLst>
                </a:gridCol>
                <a:gridCol w="1903059">
                  <a:extLst>
                    <a:ext uri="{9D8B030D-6E8A-4147-A177-3AD203B41FA5}">
                      <a16:colId xmlns:a16="http://schemas.microsoft.com/office/drawing/2014/main" val="176751357"/>
                    </a:ext>
                  </a:extLst>
                </a:gridCol>
              </a:tblGrid>
              <a:tr h="641647">
                <a:tc>
                  <a:txBody>
                    <a:bodyPr/>
                    <a:lstStyle/>
                    <a:p>
                      <a:pPr>
                        <a:lnSpc>
                          <a:spcPct val="107000"/>
                        </a:lnSpc>
                        <a:spcAft>
                          <a:spcPts val="800"/>
                        </a:spcAft>
                      </a:pPr>
                      <a:r>
                        <a:rPr lang="en-GB" sz="1600">
                          <a:effectLst/>
                        </a:rPr>
                        <a:t>RWC</a:t>
                      </a:r>
                      <a:endParaRPr lang="en-CH"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a:effectLst/>
                        </a:rPr>
                        <a:t>Bosnia and Herzegovina</a:t>
                      </a:r>
                      <a:endParaRPr lang="en-CH"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dirty="0">
                          <a:effectLst/>
                        </a:rPr>
                        <a:t>Kazakhstan (Russian Federation and Belarus**)</a:t>
                      </a:r>
                      <a:endParaRPr lang="en-CH"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a:effectLst/>
                        </a:rPr>
                        <a:t>Romania</a:t>
                      </a:r>
                      <a:endParaRPr lang="en-CH"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a:effectLst/>
                        </a:rPr>
                        <a:t>Türkiye*</a:t>
                      </a:r>
                      <a:endParaRPr lang="en-CH"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a:effectLst/>
                        </a:rPr>
                        <a:t>EUMETNET</a:t>
                      </a:r>
                      <a:endParaRPr lang="en-CH"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449340312"/>
                  </a:ext>
                </a:extLst>
              </a:tr>
              <a:tr h="394050">
                <a:tc>
                  <a:txBody>
                    <a:bodyPr/>
                    <a:lstStyle/>
                    <a:p>
                      <a:pPr>
                        <a:lnSpc>
                          <a:spcPct val="107000"/>
                        </a:lnSpc>
                        <a:spcAft>
                          <a:spcPts val="800"/>
                        </a:spcAft>
                      </a:pPr>
                      <a:r>
                        <a:rPr lang="en-GB" sz="1600">
                          <a:effectLst/>
                        </a:rPr>
                        <a:t>Functions</a:t>
                      </a:r>
                      <a:endParaRPr lang="en-CH"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dirty="0" err="1">
                          <a:effectLst/>
                        </a:rPr>
                        <a:t>Metadata&amp;WDQMS</a:t>
                      </a:r>
                      <a:endParaRPr lang="en-CH" sz="1600" dirty="0">
                        <a:effectLst/>
                      </a:endParaRPr>
                    </a:p>
                  </a:txBody>
                  <a:tcPr marL="68580" marR="68580" marT="0" marB="0"/>
                </a:tc>
                <a:tc>
                  <a:txBody>
                    <a:bodyPr/>
                    <a:lstStyle/>
                    <a:p>
                      <a:pPr>
                        <a:lnSpc>
                          <a:spcPct val="107000"/>
                        </a:lnSpc>
                        <a:spcAft>
                          <a:spcPts val="800"/>
                        </a:spcAft>
                      </a:pPr>
                      <a:r>
                        <a:rPr lang="en-GB" sz="1600" dirty="0" err="1">
                          <a:effectLst/>
                        </a:rPr>
                        <a:t>Metadata&amp;WDQMS</a:t>
                      </a:r>
                      <a:endParaRPr lang="en-CH"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dirty="0" err="1">
                          <a:effectLst/>
                        </a:rPr>
                        <a:t>Metadata&amp;WDQMS</a:t>
                      </a:r>
                      <a:endParaRPr lang="en-CH"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a:effectLst/>
                        </a:rPr>
                        <a:t>Metadata&amp;WDQMS</a:t>
                      </a:r>
                      <a:endParaRPr lang="en-CH"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a:effectLst/>
                        </a:rPr>
                        <a:t>Metadata&amp;WDQMS  </a:t>
                      </a:r>
                      <a:endParaRPr lang="en-CH"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854154953"/>
                  </a:ext>
                </a:extLst>
              </a:tr>
              <a:tr h="2628733">
                <a:tc>
                  <a:txBody>
                    <a:bodyPr/>
                    <a:lstStyle/>
                    <a:p>
                      <a:pPr>
                        <a:lnSpc>
                          <a:spcPct val="107000"/>
                        </a:lnSpc>
                        <a:spcAft>
                          <a:spcPts val="800"/>
                        </a:spcAft>
                      </a:pPr>
                      <a:r>
                        <a:rPr lang="en-GB" sz="1600">
                          <a:effectLst/>
                        </a:rPr>
                        <a:t>Proposed Affiliated Members</a:t>
                      </a:r>
                      <a:endParaRPr lang="en-CH"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dirty="0">
                          <a:effectLst/>
                        </a:rPr>
                        <a:t>1. Albania</a:t>
                      </a:r>
                      <a:endParaRPr lang="en-CH" sz="1600" dirty="0">
                        <a:effectLst/>
                      </a:endParaRPr>
                    </a:p>
                    <a:p>
                      <a:pPr>
                        <a:lnSpc>
                          <a:spcPct val="107000"/>
                        </a:lnSpc>
                        <a:spcAft>
                          <a:spcPts val="800"/>
                        </a:spcAft>
                      </a:pPr>
                      <a:r>
                        <a:rPr lang="en-GB" sz="1600" dirty="0">
                          <a:effectLst/>
                        </a:rPr>
                        <a:t>2. Bulgaria</a:t>
                      </a:r>
                      <a:endParaRPr lang="en-CH" sz="1600" dirty="0">
                        <a:effectLst/>
                      </a:endParaRPr>
                    </a:p>
                    <a:p>
                      <a:pPr>
                        <a:lnSpc>
                          <a:spcPct val="107000"/>
                        </a:lnSpc>
                        <a:spcAft>
                          <a:spcPts val="800"/>
                        </a:spcAft>
                      </a:pPr>
                      <a:r>
                        <a:rPr lang="en-CH" sz="1600" dirty="0">
                          <a:effectLst/>
                        </a:rPr>
                        <a:t>3. </a:t>
                      </a:r>
                      <a:r>
                        <a:rPr lang="en-GB" sz="1600" dirty="0">
                          <a:effectLst/>
                        </a:rPr>
                        <a:t>Türkiye</a:t>
                      </a:r>
                      <a:endParaRPr lang="en-CH" sz="1600" dirty="0">
                        <a:effectLst/>
                      </a:endParaRPr>
                    </a:p>
                    <a:p>
                      <a:pPr>
                        <a:lnSpc>
                          <a:spcPct val="107000"/>
                        </a:lnSpc>
                        <a:spcAft>
                          <a:spcPts val="800"/>
                        </a:spcAft>
                      </a:pPr>
                      <a:r>
                        <a:rPr lang="en-GB" sz="1600" dirty="0">
                          <a:effectLst/>
                        </a:rPr>
                        <a:t> </a:t>
                      </a:r>
                      <a:endParaRPr lang="en-CH"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dirty="0">
                          <a:effectLst/>
                        </a:rPr>
                        <a:t>1. Armenia</a:t>
                      </a:r>
                      <a:endParaRPr lang="en-CH" sz="1600" dirty="0">
                        <a:effectLst/>
                      </a:endParaRPr>
                    </a:p>
                    <a:p>
                      <a:pPr>
                        <a:lnSpc>
                          <a:spcPct val="107000"/>
                        </a:lnSpc>
                        <a:spcAft>
                          <a:spcPts val="800"/>
                        </a:spcAft>
                      </a:pPr>
                      <a:r>
                        <a:rPr lang="en-GB" sz="1600" dirty="0">
                          <a:effectLst/>
                        </a:rPr>
                        <a:t>2. Belarus</a:t>
                      </a:r>
                      <a:endParaRPr lang="en-CH" sz="1600" dirty="0">
                        <a:effectLst/>
                      </a:endParaRPr>
                    </a:p>
                    <a:p>
                      <a:pPr>
                        <a:lnSpc>
                          <a:spcPct val="107000"/>
                        </a:lnSpc>
                        <a:spcAft>
                          <a:spcPts val="800"/>
                        </a:spcAft>
                      </a:pPr>
                      <a:r>
                        <a:rPr lang="en-GB" sz="1600" dirty="0">
                          <a:effectLst/>
                        </a:rPr>
                        <a:t>3. Russian Federation</a:t>
                      </a:r>
                      <a:endParaRPr lang="en-CH" sz="1600" dirty="0">
                        <a:effectLst/>
                      </a:endParaRPr>
                    </a:p>
                    <a:p>
                      <a:pPr>
                        <a:lnSpc>
                          <a:spcPct val="107000"/>
                        </a:lnSpc>
                        <a:spcAft>
                          <a:spcPts val="800"/>
                        </a:spcAft>
                      </a:pPr>
                      <a:r>
                        <a:rPr lang="fi-FI" sz="1600" dirty="0">
                          <a:effectLst/>
                        </a:rPr>
                        <a:t>4. Kazakhstan ***</a:t>
                      </a:r>
                      <a:endParaRPr lang="en-CH" sz="1600" dirty="0">
                        <a:effectLst/>
                      </a:endParaRPr>
                    </a:p>
                    <a:p>
                      <a:pPr>
                        <a:lnSpc>
                          <a:spcPct val="107000"/>
                        </a:lnSpc>
                        <a:spcAft>
                          <a:spcPts val="800"/>
                        </a:spcAft>
                      </a:pPr>
                      <a:r>
                        <a:rPr lang="fi-FI" sz="1600" dirty="0">
                          <a:effectLst/>
                        </a:rPr>
                        <a:t>5. Kyrgyzstan***</a:t>
                      </a:r>
                      <a:endParaRPr lang="en-CH" sz="1600" dirty="0">
                        <a:effectLst/>
                      </a:endParaRPr>
                    </a:p>
                    <a:p>
                      <a:pPr>
                        <a:lnSpc>
                          <a:spcPct val="107000"/>
                        </a:lnSpc>
                        <a:spcAft>
                          <a:spcPts val="800"/>
                        </a:spcAft>
                      </a:pPr>
                      <a:r>
                        <a:rPr lang="fi-FI" sz="1600" dirty="0">
                          <a:effectLst/>
                        </a:rPr>
                        <a:t>6. Turkmenistan***</a:t>
                      </a:r>
                      <a:endParaRPr lang="en-CH" sz="1600" dirty="0">
                        <a:effectLst/>
                      </a:endParaRPr>
                    </a:p>
                    <a:p>
                      <a:pPr>
                        <a:lnSpc>
                          <a:spcPct val="107000"/>
                        </a:lnSpc>
                        <a:spcAft>
                          <a:spcPts val="800"/>
                        </a:spcAft>
                      </a:pPr>
                      <a:r>
                        <a:rPr lang="fi-FI" sz="1600" dirty="0">
                          <a:effectLst/>
                        </a:rPr>
                        <a:t>7. Tajikistan***</a:t>
                      </a:r>
                      <a:endParaRPr lang="en-CH" sz="1600" dirty="0">
                        <a:effectLst/>
                      </a:endParaRPr>
                    </a:p>
                    <a:p>
                      <a:pPr>
                        <a:lnSpc>
                          <a:spcPct val="107000"/>
                        </a:lnSpc>
                        <a:spcAft>
                          <a:spcPts val="800"/>
                        </a:spcAft>
                      </a:pPr>
                      <a:r>
                        <a:rPr lang="fi-FI" sz="1600" dirty="0">
                          <a:effectLst/>
                        </a:rPr>
                        <a:t>8. Uzbekistan***</a:t>
                      </a:r>
                      <a:endParaRPr lang="en-CH" sz="1600" dirty="0">
                        <a:effectLst/>
                      </a:endParaRPr>
                    </a:p>
                  </a:txBody>
                  <a:tcPr marL="68580" marR="68580" marT="0" marB="0"/>
                </a:tc>
                <a:tc>
                  <a:txBody>
                    <a:bodyPr/>
                    <a:lstStyle/>
                    <a:p>
                      <a:pPr>
                        <a:lnSpc>
                          <a:spcPct val="107000"/>
                        </a:lnSpc>
                        <a:spcAft>
                          <a:spcPts val="800"/>
                        </a:spcAft>
                      </a:pPr>
                      <a:r>
                        <a:rPr lang="en-GB" sz="1600">
                          <a:effectLst/>
                        </a:rPr>
                        <a:t>1. Republic of Moldova</a:t>
                      </a:r>
                      <a:endParaRPr lang="en-CH" sz="1600">
                        <a:effectLst/>
                      </a:endParaRPr>
                    </a:p>
                    <a:p>
                      <a:pPr>
                        <a:lnSpc>
                          <a:spcPct val="107000"/>
                        </a:lnSpc>
                        <a:spcAft>
                          <a:spcPts val="800"/>
                        </a:spcAft>
                      </a:pPr>
                      <a:r>
                        <a:rPr lang="en-GB" sz="1600">
                          <a:effectLst/>
                        </a:rPr>
                        <a:t>2. Ukraine</a:t>
                      </a:r>
                      <a:endParaRPr lang="en-CH" sz="1600">
                        <a:effectLst/>
                      </a:endParaRPr>
                    </a:p>
                    <a:p>
                      <a:pPr>
                        <a:lnSpc>
                          <a:spcPct val="107000"/>
                        </a:lnSpc>
                        <a:spcAft>
                          <a:spcPts val="800"/>
                        </a:spcAft>
                      </a:pPr>
                      <a:r>
                        <a:rPr lang="en-GB" sz="1600">
                          <a:effectLst/>
                        </a:rPr>
                        <a:t>3. Monaco</a:t>
                      </a:r>
                      <a:endParaRPr lang="en-CH" sz="1600">
                        <a:effectLst/>
                      </a:endParaRPr>
                    </a:p>
                    <a:p>
                      <a:pPr>
                        <a:lnSpc>
                          <a:spcPct val="107000"/>
                        </a:lnSpc>
                        <a:spcAft>
                          <a:spcPts val="800"/>
                        </a:spcAft>
                      </a:pPr>
                      <a:r>
                        <a:rPr lang="en-GB" sz="1600">
                          <a:effectLst/>
                        </a:rPr>
                        <a:t>4. Andorra</a:t>
                      </a:r>
                      <a:endParaRPr lang="en-CH" sz="1600">
                        <a:effectLst/>
                      </a:endParaRPr>
                    </a:p>
                    <a:p>
                      <a:pPr>
                        <a:lnSpc>
                          <a:spcPct val="107000"/>
                        </a:lnSpc>
                        <a:spcAft>
                          <a:spcPts val="800"/>
                        </a:spcAft>
                      </a:pPr>
                      <a:r>
                        <a:rPr lang="en-CH" sz="1600">
                          <a:effectLst/>
                        </a:rPr>
                        <a:t>5. Syria</a:t>
                      </a:r>
                      <a:r>
                        <a:rPr lang="en-US" sz="1600">
                          <a:effectLst/>
                        </a:rPr>
                        <a:t>n Arab Republic</a:t>
                      </a:r>
                      <a:endParaRPr lang="en-CH" sz="1600">
                        <a:effectLst/>
                      </a:endParaRPr>
                    </a:p>
                    <a:p>
                      <a:pPr>
                        <a:lnSpc>
                          <a:spcPct val="107000"/>
                        </a:lnSpc>
                        <a:spcAft>
                          <a:spcPts val="800"/>
                        </a:spcAft>
                      </a:pPr>
                      <a:r>
                        <a:rPr lang="en-GB" sz="1600">
                          <a:effectLst/>
                        </a:rPr>
                        <a:t> </a:t>
                      </a:r>
                      <a:endParaRPr lang="en-CH"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a:effectLst/>
                        </a:rPr>
                        <a:t>1.Azerbaijan</a:t>
                      </a:r>
                      <a:endParaRPr lang="en-CH" sz="1600">
                        <a:effectLst/>
                      </a:endParaRPr>
                    </a:p>
                    <a:p>
                      <a:pPr>
                        <a:lnSpc>
                          <a:spcPct val="107000"/>
                        </a:lnSpc>
                        <a:spcAft>
                          <a:spcPts val="800"/>
                        </a:spcAft>
                      </a:pPr>
                      <a:r>
                        <a:rPr lang="en-GB" sz="1600">
                          <a:effectLst/>
                        </a:rPr>
                        <a:t>2. Georgia</a:t>
                      </a:r>
                      <a:endParaRPr lang="en-CH" sz="1600">
                        <a:effectLst/>
                      </a:endParaRPr>
                    </a:p>
                    <a:p>
                      <a:pPr>
                        <a:lnSpc>
                          <a:spcPct val="107000"/>
                        </a:lnSpc>
                        <a:spcAft>
                          <a:spcPts val="800"/>
                        </a:spcAft>
                      </a:pPr>
                      <a:r>
                        <a:rPr lang="en-GB" sz="1600">
                          <a:effectLst/>
                        </a:rPr>
                        <a:t>3. Israel</a:t>
                      </a:r>
                      <a:endParaRPr lang="en-CH" sz="1600">
                        <a:effectLst/>
                      </a:endParaRPr>
                    </a:p>
                    <a:p>
                      <a:pPr>
                        <a:lnSpc>
                          <a:spcPct val="107000"/>
                        </a:lnSpc>
                        <a:spcAft>
                          <a:spcPts val="800"/>
                        </a:spcAft>
                      </a:pPr>
                      <a:r>
                        <a:rPr lang="en-GB" sz="1600">
                          <a:effectLst/>
                        </a:rPr>
                        <a:t>4. Jordan</a:t>
                      </a:r>
                      <a:endParaRPr lang="en-CH" sz="1600">
                        <a:effectLst/>
                      </a:endParaRPr>
                    </a:p>
                    <a:p>
                      <a:pPr>
                        <a:lnSpc>
                          <a:spcPct val="107000"/>
                        </a:lnSpc>
                        <a:spcAft>
                          <a:spcPts val="800"/>
                        </a:spcAft>
                      </a:pPr>
                      <a:r>
                        <a:rPr lang="en-GB" sz="1600">
                          <a:effectLst/>
                        </a:rPr>
                        <a:t>5. Lebanon</a:t>
                      </a:r>
                      <a:endParaRPr lang="en-CH" sz="1600">
                        <a:effectLst/>
                      </a:endParaRPr>
                    </a:p>
                    <a:p>
                      <a:pPr>
                        <a:lnSpc>
                          <a:spcPct val="107000"/>
                        </a:lnSpc>
                        <a:spcAft>
                          <a:spcPts val="800"/>
                        </a:spcAft>
                      </a:pPr>
                      <a:r>
                        <a:rPr lang="en-GB" sz="1600">
                          <a:effectLst/>
                        </a:rPr>
                        <a:t>6. Bosnia </a:t>
                      </a:r>
                      <a:r>
                        <a:rPr lang="en-CH" sz="1600">
                          <a:effectLst/>
                        </a:rPr>
                        <a:t>and </a:t>
                      </a:r>
                      <a:r>
                        <a:rPr lang="en-GB" sz="1600">
                          <a:effectLst/>
                        </a:rPr>
                        <a:t>Herzegovina</a:t>
                      </a:r>
                      <a:endParaRPr lang="en-CH" sz="1600">
                        <a:effectLst/>
                      </a:endParaRPr>
                    </a:p>
                    <a:p>
                      <a:pPr>
                        <a:lnSpc>
                          <a:spcPct val="107000"/>
                        </a:lnSpc>
                        <a:spcAft>
                          <a:spcPts val="800"/>
                        </a:spcAft>
                      </a:pPr>
                      <a:r>
                        <a:rPr lang="en-GB" sz="1600">
                          <a:effectLst/>
                        </a:rPr>
                        <a:t> </a:t>
                      </a:r>
                      <a:endParaRPr lang="en-CH"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en-GB" sz="1600" dirty="0">
                          <a:effectLst/>
                        </a:rPr>
                        <a:t>EUMETNET Members </a:t>
                      </a:r>
                      <a:endParaRPr lang="en-CH" sz="1600" dirty="0">
                        <a:effectLst/>
                      </a:endParaRPr>
                    </a:p>
                    <a:p>
                      <a:pPr>
                        <a:lnSpc>
                          <a:spcPct val="107000"/>
                        </a:lnSpc>
                        <a:spcAft>
                          <a:spcPts val="800"/>
                        </a:spcAft>
                      </a:pPr>
                      <a:r>
                        <a:rPr lang="en-GB" sz="1600" dirty="0">
                          <a:effectLst/>
                        </a:rPr>
                        <a:t> </a:t>
                      </a:r>
                      <a:endParaRPr lang="en-CH"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355118034"/>
                  </a:ext>
                </a:extLst>
              </a:tr>
            </a:tbl>
          </a:graphicData>
        </a:graphic>
      </p:graphicFrame>
      <p:sp>
        <p:nvSpPr>
          <p:cNvPr id="6" name="TextBox 5">
            <a:extLst>
              <a:ext uri="{FF2B5EF4-FFF2-40B4-BE49-F238E27FC236}">
                <a16:creationId xmlns:a16="http://schemas.microsoft.com/office/drawing/2014/main" id="{EE4297A0-2A60-A1D8-AC9A-DF81D1F3F03C}"/>
              </a:ext>
            </a:extLst>
          </p:cNvPr>
          <p:cNvSpPr txBox="1"/>
          <p:nvPr/>
        </p:nvSpPr>
        <p:spPr>
          <a:xfrm>
            <a:off x="844734" y="5010745"/>
            <a:ext cx="6096000" cy="923330"/>
          </a:xfrm>
          <a:prstGeom prst="rect">
            <a:avLst/>
          </a:prstGeom>
          <a:noFill/>
        </p:spPr>
        <p:txBody>
          <a:bodyPr wrap="square">
            <a:spAutoFit/>
          </a:bodyPr>
          <a:lstStyle/>
          <a:p>
            <a:r>
              <a:rPr lang="en-US" dirty="0">
                <a:solidFill>
                  <a:schemeClr val="bg1"/>
                </a:solidFill>
              </a:rPr>
              <a:t>* Revised application pending</a:t>
            </a:r>
          </a:p>
          <a:p>
            <a:r>
              <a:rPr lang="en-US" dirty="0">
                <a:solidFill>
                  <a:schemeClr val="bg1"/>
                </a:solidFill>
              </a:rPr>
              <a:t>** Official application pending </a:t>
            </a:r>
          </a:p>
          <a:p>
            <a:r>
              <a:rPr lang="en-US" dirty="0">
                <a:solidFill>
                  <a:schemeClr val="bg1"/>
                </a:solidFill>
              </a:rPr>
              <a:t>*** Currently covered by RA II RWCs</a:t>
            </a:r>
          </a:p>
        </p:txBody>
      </p:sp>
    </p:spTree>
    <p:extLst>
      <p:ext uri="{BB962C8B-B14F-4D97-AF65-F5344CB8AC3E}">
        <p14:creationId xmlns:p14="http://schemas.microsoft.com/office/powerpoint/2010/main" val="3445272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1392C-BBD9-B23D-062D-9468CDFE4628}"/>
              </a:ext>
            </a:extLst>
          </p:cNvPr>
          <p:cNvSpPr>
            <a:spLocks noGrp="1"/>
          </p:cNvSpPr>
          <p:nvPr>
            <p:ph type="title"/>
          </p:nvPr>
        </p:nvSpPr>
        <p:spPr>
          <a:xfrm>
            <a:off x="838200" y="2263197"/>
            <a:ext cx="10515600" cy="1325563"/>
          </a:xfrm>
        </p:spPr>
        <p:txBody>
          <a:bodyPr>
            <a:normAutofit/>
          </a:bodyPr>
          <a:lstStyle/>
          <a:p>
            <a:pPr algn="ctr"/>
            <a:r>
              <a:rPr lang="en-FR" sz="6000" b="1" dirty="0">
                <a:solidFill>
                  <a:srgbClr val="005A9C"/>
                </a:solidFill>
                <a:latin typeface="Arial" panose="020B0604020202020204" pitchFamily="34" charset="0"/>
                <a:ea typeface="Verdana" panose="020B0604030504040204" pitchFamily="34" charset="0"/>
                <a:cs typeface="Arial" panose="020B0604020202020204" pitchFamily="34" charset="0"/>
              </a:rPr>
              <a:t>Thank you.</a:t>
            </a:r>
          </a:p>
        </p:txBody>
      </p:sp>
      <p:sp>
        <p:nvSpPr>
          <p:cNvPr id="3" name="CuadroTexto 3">
            <a:extLst>
              <a:ext uri="{FF2B5EF4-FFF2-40B4-BE49-F238E27FC236}">
                <a16:creationId xmlns:a16="http://schemas.microsoft.com/office/drawing/2014/main" id="{5747C3C7-0FBD-0752-91F7-A3D4F8F0C8A9}"/>
              </a:ext>
            </a:extLst>
          </p:cNvPr>
          <p:cNvSpPr txBox="1"/>
          <p:nvPr/>
        </p:nvSpPr>
        <p:spPr>
          <a:xfrm>
            <a:off x="3824879" y="6020736"/>
            <a:ext cx="4542242" cy="523926"/>
          </a:xfrm>
          <a:prstGeom prst="rect">
            <a:avLst/>
          </a:prstGeom>
          <a:noFill/>
        </p:spPr>
        <p:txBody>
          <a:bodyPr wrap="square" rtlCol="0">
            <a:spAutoFit/>
          </a:bodyPr>
          <a:lstStyle/>
          <a:p>
            <a:pPr marR="0" algn="ctr" rtl="0">
              <a:lnSpc>
                <a:spcPct val="150000"/>
              </a:lnSpc>
            </a:pPr>
            <a:r>
              <a:rPr lang="en-US" sz="3200" b="0" i="0" u="none" strike="noStrike" baseline="30000" dirty="0">
                <a:solidFill>
                  <a:srgbClr val="005A9C"/>
                </a:solidFill>
                <a:latin typeface="Arial" panose="020B0604020202020204" pitchFamily="34" charset="0"/>
                <a:ea typeface="Verdana" panose="020B0604030504040204" pitchFamily="34" charset="0"/>
                <a:cs typeface="Arial" panose="020B0604020202020204" pitchFamily="34" charset="0"/>
              </a:rPr>
              <a:t>wmo.int</a:t>
            </a:r>
          </a:p>
        </p:txBody>
      </p:sp>
    </p:spTree>
    <p:extLst>
      <p:ext uri="{BB962C8B-B14F-4D97-AF65-F5344CB8AC3E}">
        <p14:creationId xmlns:p14="http://schemas.microsoft.com/office/powerpoint/2010/main" val="28904527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9d2c9005-3129-4719-81ca-2fc8d806cf37"/>
    <lcf76f155ced4ddcb4097134ff3c332f xmlns="2c63548e-e22e-43cb-a415-9193d4d80a38">
      <Terms xmlns="http://schemas.microsoft.com/office/infopath/2007/PartnerControls"/>
    </lcf76f155ced4ddcb4097134ff3c332f>
    <Comment xmlns="2c63548e-e22e-43cb-a415-9193d4d80a38" xsi:nil="true"/>
    <Elioslocation xmlns="2c63548e-e22e-43cb-a415-9193d4d80a38">
      <Url xsi:nil="true"/>
      <Description xsi:nil="true"/>
    </Elioslo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0C1E5BA222991439BA07A4745E8FDAA" ma:contentTypeVersion="22" ma:contentTypeDescription="Create a new document." ma:contentTypeScope="" ma:versionID="1a817ac8ace70b9498ed71dcb92dc576">
  <xsd:schema xmlns:xsd="http://www.w3.org/2001/XMLSchema" xmlns:xs="http://www.w3.org/2001/XMLSchema" xmlns:p="http://schemas.microsoft.com/office/2006/metadata/properties" xmlns:ns2="2c63548e-e22e-43cb-a415-9193d4d80a38" xmlns:ns3="9d2c9005-3129-4719-81ca-2fc8d806cf37" targetNamespace="http://schemas.microsoft.com/office/2006/metadata/properties" ma:root="true" ma:fieldsID="4907a50caf594c2bd909f921f12a4d4c" ns2:_="" ns3:_="">
    <xsd:import namespace="2c63548e-e22e-43cb-a415-9193d4d80a38"/>
    <xsd:import namespace="9d2c9005-3129-4719-81ca-2fc8d806cf3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Elioslocation" minOccurs="0"/>
                <xsd:element ref="ns2:Comment" minOccurs="0"/>
                <xsd:element ref="ns2:MediaServiceDateTaken" minOccurs="0"/>
                <xsd:element ref="ns2:MediaServiceLocation" minOccurs="0"/>
                <xsd:element ref="ns2:MediaLengthInSeconds" minOccurs="0"/>
                <xsd:element ref="ns3:TaxCatchAll"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63548e-e22e-43cb-a415-9193d4d80a3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Elioslocation" ma:index="18" nillable="true" ma:displayName="Elios location" ma:format="Hyperlink" ma:internalName="Elioslocation">
      <xsd:complexType>
        <xsd:complexContent>
          <xsd:extension base="dms:URL">
            <xsd:sequence>
              <xsd:element name="Url" type="dms:ValidUrl" minOccurs="0" nillable="true"/>
              <xsd:element name="Description" type="xsd:string" nillable="true"/>
            </xsd:sequence>
          </xsd:extension>
        </xsd:complexContent>
      </xsd:complexType>
    </xsd:element>
    <xsd:element name="Comment" ma:index="19" nillable="true" ma:displayName="Comment" ma:internalName="Comment">
      <xsd:simpleType>
        <xsd:restriction base="dms:Text">
          <xsd:maxLength value="255"/>
        </xsd:restriction>
      </xsd:simpleType>
    </xsd:element>
    <xsd:element name="MediaServiceDateTaken" ma:index="20" nillable="true" ma:displayName="MediaServiceDateTaken" ma:hidden="true" ma:internalName="MediaServiceDateTaken"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element name="MediaLengthInSeconds" ma:index="22" nillable="true" ma:displayName="Length (seconds)"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92a3b380-abf6-46f2-87bb-c2c114de1c9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d2c9005-3129-4719-81ca-2fc8d806cf3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08acc4b6-b13d-4da6-8edb-6978f815c10e}" ma:internalName="TaxCatchAll" ma:showField="CatchAllData" ma:web="9d2c9005-3129-4719-81ca-2fc8d806cf3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E565FD8-2DDA-4874-A528-7291DA8AE30B}">
  <ds:schemaRefs>
    <ds:schemaRef ds:uri="http://schemas.microsoft.com/sharepoint/v3/contenttype/forms"/>
  </ds:schemaRefs>
</ds:datastoreItem>
</file>

<file path=customXml/itemProps2.xml><?xml version="1.0" encoding="utf-8"?>
<ds:datastoreItem xmlns:ds="http://schemas.openxmlformats.org/officeDocument/2006/customXml" ds:itemID="{64BA3B44-D623-4C2A-AA23-C7D80C044A73}">
  <ds:schemaRefs>
    <ds:schemaRef ds:uri="http://schemas.microsoft.com/office/2006/documentManagement/types"/>
    <ds:schemaRef ds:uri="http://schemas.microsoft.com/office/2006/metadata/properties"/>
    <ds:schemaRef ds:uri="http://schemas.microsoft.com/office/infopath/2007/PartnerControls"/>
    <ds:schemaRef ds:uri="http://purl.org/dc/terms/"/>
    <ds:schemaRef ds:uri="http://purl.org/dc/elements/1.1/"/>
    <ds:schemaRef ds:uri="http://purl.org/dc/dcmitype/"/>
    <ds:schemaRef ds:uri="http://schemas.openxmlformats.org/package/2006/metadata/core-properties"/>
    <ds:schemaRef ds:uri="9d2c9005-3129-4719-81ca-2fc8d806cf37"/>
    <ds:schemaRef ds:uri="2c63548e-e22e-43cb-a415-9193d4d80a38"/>
    <ds:schemaRef ds:uri="http://www.w3.org/XML/1998/namespace"/>
  </ds:schemaRefs>
</ds:datastoreItem>
</file>

<file path=customXml/itemProps3.xml><?xml version="1.0" encoding="utf-8"?>
<ds:datastoreItem xmlns:ds="http://schemas.openxmlformats.org/officeDocument/2006/customXml" ds:itemID="{9861BBB2-D513-4847-88E3-A34F47FF51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63548e-e22e-43cb-a415-9193d4d80a38"/>
    <ds:schemaRef ds:uri="9d2c9005-3129-4719-81ca-2fc8d806cf3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5105</TotalTime>
  <Words>757</Words>
  <Application>Microsoft Office PowerPoint</Application>
  <PresentationFormat>Widescreen</PresentationFormat>
  <Paragraphs>120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Courier New</vt:lpstr>
      <vt:lpstr>Wingdings</vt:lpstr>
      <vt:lpstr>Office Theme</vt:lpstr>
      <vt:lpstr>PowerPoint Presentation</vt:lpstr>
      <vt:lpstr>PowerPoint Presentation</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Klara Josipovic</dc:creator>
  <cp:lastModifiedBy>Sari Lappi</cp:lastModifiedBy>
  <cp:revision>14</cp:revision>
  <dcterms:created xsi:type="dcterms:W3CDTF">2024-01-11T14:19:20Z</dcterms:created>
  <dcterms:modified xsi:type="dcterms:W3CDTF">2024-06-04T07:57:48Z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0x010100B0C1E5BA222991439BA07A4745E8FDAA</vt:lpwstr>
  </property>
  <property fmtid="{D5CDD505-2E9C-101B-9397-08002B2CF9AE}" pid="3" name="_dlc_DocIdItemGuid">
    <vt:lpwstr>d9410c5b-4b37-4c8f-8899-06403149ffc9</vt:lpwstr>
  </property>
  <property fmtid="{D5CDD505-2E9C-101B-9397-08002B2CF9AE}" pid="4" name="MediaServiceImageTags">
    <vt:lpwstr/>
  </property>
</Properties>
</file>