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8" r:id="rId5"/>
    <p:sldId id="273" r:id="rId6"/>
    <p:sldId id="272" r:id="rId7"/>
    <p:sldId id="276" r:id="rId8"/>
    <p:sldId id="281" r:id="rId9"/>
    <p:sldId id="295" r:id="rId10"/>
    <p:sldId id="296" r:id="rId11"/>
    <p:sldId id="280" r:id="rId12"/>
    <p:sldId id="283" r:id="rId13"/>
    <p:sldId id="285" r:id="rId14"/>
    <p:sldId id="284" r:id="rId15"/>
    <p:sldId id="274" r:id="rId16"/>
    <p:sldId id="286" r:id="rId17"/>
    <p:sldId id="282" r:id="rId18"/>
    <p:sldId id="288" r:id="rId19"/>
    <p:sldId id="289" r:id="rId20"/>
    <p:sldId id="287" r:id="rId21"/>
    <p:sldId id="275" r:id="rId22"/>
    <p:sldId id="293" r:id="rId23"/>
    <p:sldId id="290" r:id="rId24"/>
    <p:sldId id="292" r:id="rId25"/>
    <p:sldId id="291" r:id="rId26"/>
    <p:sldId id="294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59"/>
    <a:srgbClr val="C08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8216F-D06E-401D-9659-43B70B936A1D}" v="1" dt="2024-06-04T07:31:24.5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5E5BC-DA78-4E40-9CEF-63363544FF8E}" type="datetimeFigureOut">
              <a:rPr lang="fr-BE" smtClean="0"/>
              <a:t>04-06-24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D1E82-7945-4004-B063-F95F4EDD43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230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4A3DC696-4E68-BB5F-7602-33B3F93AC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5"/>
            <a:ext cx="12192000" cy="686355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523999" y="1708030"/>
            <a:ext cx="9224513" cy="1801933"/>
          </a:xfrm>
          <a:prstGeom prst="rect">
            <a:avLst/>
          </a:prstGeom>
        </p:spPr>
        <p:txBody>
          <a:bodyPr anchor="b"/>
          <a:lstStyle>
            <a:lvl1pPr algn="ctr">
              <a:defRPr kumimoji="0" sz="3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kumimoji="0" sz="1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D08A29-CB4F-03A7-490C-2E4F22F1C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2" y="5202313"/>
            <a:ext cx="4408098" cy="135605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details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0030812-C409-47F8-BBC1-901FB721D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" y="0"/>
            <a:ext cx="121793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218" y="6224797"/>
            <a:ext cx="263983" cy="269241"/>
          </a:xfrm>
        </p:spPr>
        <p:txBody>
          <a:bodyPr/>
          <a:lstStyle/>
          <a:p>
            <a:fld id="{86CB4B4D-7CA3-9044-876B-883B54F8677D}" type="slidenum">
              <a:rPr lang="fr-BE" smtClean="0"/>
              <a:t>‹#›</a:t>
            </a:fld>
            <a:endParaRPr lang="fr-BE"/>
          </a:p>
        </p:txBody>
      </p:sp>
      <p:sp>
        <p:nvSpPr>
          <p:cNvPr id="5" name="Shape 134"/>
          <p:cNvSpPr/>
          <p:nvPr userDrawn="1"/>
        </p:nvSpPr>
        <p:spPr>
          <a:xfrm>
            <a:off x="1079218" y="966919"/>
            <a:ext cx="66505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300" b="1">
                <a:solidFill>
                  <a:srgbClr val="C07D2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>
                <a:solidFill>
                  <a:srgbClr val="C08724"/>
                </a:solidFill>
              </a:rPr>
              <a:t>CONTACT DETAILS</a:t>
            </a:r>
          </a:p>
        </p:txBody>
      </p:sp>
      <p:sp>
        <p:nvSpPr>
          <p:cNvPr id="6" name="Shape 135"/>
          <p:cNvSpPr/>
          <p:nvPr userDrawn="1"/>
        </p:nvSpPr>
        <p:spPr>
          <a:xfrm>
            <a:off x="1079218" y="2343299"/>
            <a:ext cx="9392269" cy="118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fr-FR" dirty="0">
                <a:solidFill>
                  <a:srgbClr val="004F59"/>
                </a:solidFill>
              </a:rPr>
              <a:t>SNC</a:t>
            </a:r>
            <a:r>
              <a:rPr dirty="0">
                <a:solidFill>
                  <a:srgbClr val="004F59"/>
                </a:solidFill>
              </a:rPr>
              <a:t> EUMETNET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European Meteorological Services' Network</a:t>
            </a:r>
            <a:br>
              <a:rPr dirty="0"/>
            </a:br>
            <a:r>
              <a:rPr sz="1700" b="1" dirty="0">
                <a:solidFill>
                  <a:srgbClr val="C08724"/>
                </a:solidFill>
                <a:latin typeface="+mj-lt"/>
                <a:ea typeface="+mj-ea"/>
                <a:cs typeface="+mj-cs"/>
                <a:sym typeface="Helvetica"/>
              </a:rPr>
              <a:t>www.eumetnet.eu</a:t>
            </a: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 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393396" y="6581312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79218" y="1751255"/>
            <a:ext cx="4222074" cy="623347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79218" y="3558027"/>
            <a:ext cx="4416425" cy="330220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Tel: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DD4923-AC63-3DF4-081C-4E61BA34D8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79218" y="4087177"/>
            <a:ext cx="4416425" cy="369888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48261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8F318DEC-3B86-81C6-11FE-D969BDE13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3" y="0"/>
            <a:ext cx="12348143" cy="685800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kumimoji="0" sz="3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ANY QUESTIONS?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A6D8591-1CF5-3BE4-379D-A2C4DB989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2" y="4954118"/>
            <a:ext cx="4408098" cy="1356054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2908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6CDB90B8-5E19-4613-A0E7-FBAA4D84F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7B7946-BE4F-B3D9-1BC1-43BE6EEF86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73125" y="2027238"/>
            <a:ext cx="10480675" cy="4200525"/>
          </a:xfrm>
        </p:spPr>
        <p:txBody>
          <a:bodyPr/>
          <a:lstStyle>
            <a:lvl1pPr marL="0" indent="0">
              <a:buNone/>
              <a:defRPr kumimoji="0" lang="en-US" sz="18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pPr lvl="0"/>
            <a:r>
              <a:rPr lang="en-US"/>
              <a:t>Edit Master text styles (click on increase indent level to have bullet point formatting)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76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5E295304-AFEF-4ADA-BFE0-CC9FF0891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793059" y="6336385"/>
            <a:ext cx="390211" cy="307777"/>
          </a:xfrm>
        </p:spPr>
        <p:txBody>
          <a:bodyPr/>
          <a:lstStyle>
            <a:lvl1pPr algn="ctr">
              <a:defRPr/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201" y="2178219"/>
            <a:ext cx="5281612" cy="38814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BE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491378-4BEB-5C23-C080-D610715155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812698" y="2178219"/>
            <a:ext cx="5541102" cy="38814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76949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burst chart&#10;&#10;Description automatically generated">
            <a:extLst>
              <a:ext uri="{FF2B5EF4-FFF2-40B4-BE49-F238E27FC236}">
                <a16:creationId xmlns:a16="http://schemas.microsoft.com/office/drawing/2014/main" id="{1D969441-A6FF-4B2A-ABF7-E366E7309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448A8D-9BE9-A8AB-661E-9F87194F6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6D575F1-2371-BBC3-ADDE-45BCC8318D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E70008-7A80-D3C8-8679-99201852EE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98415"/>
            <a:ext cx="2363638" cy="7260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2071688"/>
            <a:ext cx="10515600" cy="395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5033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823567C-A458-4E2F-AD2A-951B98C93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300" b="1" i="0" u="none" strike="noStrike" cap="none" spc="0" normalizeH="0" baseline="0" dirty="0" smtClean="0">
                <a:ln>
                  <a:noFill/>
                </a:ln>
                <a:solidFill>
                  <a:srgbClr val="C07D2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90284"/>
            <a:ext cx="263983" cy="269241"/>
          </a:xfrm>
        </p:spPr>
        <p:txBody>
          <a:bodyPr/>
          <a:lstStyle/>
          <a:p>
            <a:fld id="{86CB4B4D-7CA3-9044-876B-883B54F8677D}" type="slidenum">
              <a:rPr lang="fr-BE" smtClean="0"/>
              <a:t>‹#›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38200" y="2002952"/>
            <a:ext cx="3268662" cy="3209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BE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2D2BAF-66FC-C331-DF2C-62A92AADEE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1071" y="2002952"/>
            <a:ext cx="5272088" cy="3278188"/>
          </a:xfrm>
        </p:spPr>
        <p:txBody>
          <a:bodyPr/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45720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39855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-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burst chart&#10;&#10;Description automatically generated">
            <a:extLst>
              <a:ext uri="{FF2B5EF4-FFF2-40B4-BE49-F238E27FC236}">
                <a16:creationId xmlns:a16="http://schemas.microsoft.com/office/drawing/2014/main" id="{3B55AB57-C0F7-4652-99D2-F6B2EBE42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3E57B8-27D8-F230-AC8A-C00BFCC21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07263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ight h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370702-730C-4D37-A555-9F175EF18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F8D562-D3FD-2624-D1A0-C9BB32F543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40535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Secretar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85C44C7-C548-4A93-BC49-B46A372C2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9218" y="6224797"/>
            <a:ext cx="263983" cy="269241"/>
          </a:xfrm>
        </p:spPr>
        <p:txBody>
          <a:bodyPr/>
          <a:lstStyle/>
          <a:p>
            <a:fld id="{86CB4B4D-7CA3-9044-876B-883B54F8677D}" type="slidenum">
              <a:rPr lang="fr-BE" smtClean="0"/>
              <a:t>‹#›</a:t>
            </a:fld>
            <a:endParaRPr lang="fr-BE"/>
          </a:p>
        </p:txBody>
      </p:sp>
      <p:sp>
        <p:nvSpPr>
          <p:cNvPr id="5" name="Shape 134"/>
          <p:cNvSpPr/>
          <p:nvPr userDrawn="1"/>
        </p:nvSpPr>
        <p:spPr>
          <a:xfrm>
            <a:off x="1079218" y="966919"/>
            <a:ext cx="66505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300" b="1">
                <a:solidFill>
                  <a:srgbClr val="C07D2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CONTACT DETAILS</a:t>
            </a:r>
          </a:p>
        </p:txBody>
      </p:sp>
      <p:sp>
        <p:nvSpPr>
          <p:cNvPr id="6" name="Shape 135"/>
          <p:cNvSpPr/>
          <p:nvPr userDrawn="1"/>
        </p:nvSpPr>
        <p:spPr>
          <a:xfrm>
            <a:off x="1079218" y="2343299"/>
            <a:ext cx="9392269" cy="2689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fr-FR" dirty="0">
                <a:solidFill>
                  <a:srgbClr val="004F59"/>
                </a:solidFill>
              </a:rPr>
              <a:t>SNC</a:t>
            </a:r>
            <a:r>
              <a:rPr dirty="0">
                <a:solidFill>
                  <a:srgbClr val="004F59"/>
                </a:solidFill>
              </a:rPr>
              <a:t> EUMETNET 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European Meteorological Services' Network</a:t>
            </a:r>
            <a:br>
              <a:rPr dirty="0">
                <a:solidFill>
                  <a:srgbClr val="004F59"/>
                </a:solidFill>
              </a:rPr>
            </a:br>
            <a:r>
              <a:rPr sz="1700" b="1" dirty="0">
                <a:solidFill>
                  <a:srgbClr val="C08724"/>
                </a:solidFill>
                <a:latin typeface="+mj-lt"/>
                <a:ea typeface="+mj-ea"/>
                <a:cs typeface="+mj-cs"/>
                <a:sym typeface="Helvetica"/>
              </a:rPr>
              <a:t>www.eumetnet.eu</a:t>
            </a: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fr-FR" dirty="0">
                <a:solidFill>
                  <a:srgbClr val="004F59"/>
                </a:solidFill>
              </a:rPr>
              <a:t>SNC</a:t>
            </a:r>
            <a:r>
              <a:rPr dirty="0">
                <a:solidFill>
                  <a:srgbClr val="004F59"/>
                </a:solidFill>
              </a:rPr>
              <a:t> EUMETNET Secretariat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c/o </a:t>
            </a:r>
            <a:r>
              <a:rPr dirty="0" err="1">
                <a:solidFill>
                  <a:srgbClr val="004F59"/>
                </a:solidFill>
              </a:rPr>
              <a:t>L’Institut</a:t>
            </a:r>
            <a:r>
              <a:rPr dirty="0">
                <a:solidFill>
                  <a:srgbClr val="004F59"/>
                </a:solidFill>
              </a:rPr>
              <a:t> Royal </a:t>
            </a:r>
            <a:r>
              <a:rPr dirty="0" err="1">
                <a:solidFill>
                  <a:srgbClr val="004F59"/>
                </a:solidFill>
              </a:rPr>
              <a:t>Météorologique</a:t>
            </a:r>
            <a:r>
              <a:rPr dirty="0">
                <a:solidFill>
                  <a:srgbClr val="004F59"/>
                </a:solidFill>
              </a:rPr>
              <a:t> de Belgique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Avenue </a:t>
            </a:r>
            <a:r>
              <a:rPr dirty="0" err="1">
                <a:solidFill>
                  <a:srgbClr val="004F59"/>
                </a:solidFill>
              </a:rPr>
              <a:t>Circulaire</a:t>
            </a:r>
            <a:r>
              <a:rPr dirty="0">
                <a:solidFill>
                  <a:srgbClr val="004F59"/>
                </a:solidFill>
              </a:rPr>
              <a:t> 3</a:t>
            </a:r>
            <a:br>
              <a:rPr dirty="0">
                <a:solidFill>
                  <a:srgbClr val="004F59"/>
                </a:solidFill>
              </a:rPr>
            </a:br>
            <a:r>
              <a:rPr dirty="0">
                <a:solidFill>
                  <a:srgbClr val="004F59"/>
                </a:solidFill>
              </a:rPr>
              <a:t>B-1180 Brussels, Belgium</a:t>
            </a: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Registered Number 0818.801.249 - RPM </a:t>
            </a:r>
            <a:r>
              <a:rPr dirty="0" err="1">
                <a:solidFill>
                  <a:srgbClr val="004F59"/>
                </a:solidFill>
              </a:rPr>
              <a:t>Bruxelles</a:t>
            </a:r>
            <a:endParaRPr dirty="0">
              <a:solidFill>
                <a:srgbClr val="004F59"/>
              </a:solidFill>
            </a:endParaRP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solidFill>
                  <a:srgbClr val="004F59"/>
                </a:solidFill>
              </a:rPr>
              <a:t> 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393396" y="6581312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79218" y="1751255"/>
            <a:ext cx="4222074" cy="623347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dirty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79218" y="5029720"/>
            <a:ext cx="4416425" cy="330220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Tel: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2E8CBE-85CE-9872-2215-97D81FCC6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83" y="5862450"/>
            <a:ext cx="2363638" cy="7260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00" y="5486400"/>
            <a:ext cx="4416425" cy="369888"/>
          </a:xfrm>
        </p:spPr>
        <p:txBody>
          <a:bodyPr/>
          <a:lstStyle>
            <a:lvl1pPr marL="0" indent="0">
              <a:buNone/>
              <a:defRPr kumimoji="0" lang="en-US" sz="1700" b="1" i="0" u="none" strike="noStrike" cap="none" spc="0" normalizeH="0" baseline="0" smtClean="0">
                <a:ln>
                  <a:noFill/>
                </a:ln>
                <a:solidFill>
                  <a:srgbClr val="004F59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/>
            <a:r>
              <a:rPr lang="en-US"/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8724649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1844" y="6404479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888888"/>
                </a:solidFill>
                <a:latin typeface="+mj-lt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62" r:id="rId4"/>
    <p:sldLayoutId id="2147483663" r:id="rId5"/>
    <p:sldLayoutId id="2147483660" r:id="rId6"/>
    <p:sldLayoutId id="2147483664" r:id="rId7"/>
    <p:sldLayoutId id="2147483665" r:id="rId8"/>
    <p:sldLayoutId id="2147483661" r:id="rId9"/>
    <p:sldLayoutId id="2147483667" r:id="rId10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57614"/>
            <a:ext cx="9224513" cy="1801933"/>
          </a:xfrm>
        </p:spPr>
        <p:txBody>
          <a:bodyPr anchor="t"/>
          <a:lstStyle/>
          <a:p>
            <a:r>
              <a:rPr lang="en-GB" dirty="0"/>
              <a:t>Managing an Incident and </a:t>
            </a:r>
            <a:br>
              <a:rPr lang="en-GB" dirty="0"/>
            </a:br>
            <a:r>
              <a:rPr lang="en-GB" dirty="0"/>
              <a:t>Creating a dashboard </a:t>
            </a:r>
            <a:br>
              <a:rPr lang="en-GB" dirty="0"/>
            </a:br>
            <a:r>
              <a:rPr lang="en-GB" dirty="0"/>
              <a:t>within the IMS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RA VI Online Training on IMS for RWCs and NFPs-WDQMS</a:t>
            </a:r>
          </a:p>
          <a:p>
            <a:r>
              <a:rPr lang="en-GB" dirty="0"/>
              <a:t>4 June 2024, 09:30-12:30 CEST</a:t>
            </a:r>
          </a:p>
          <a:p>
            <a:endParaRPr lang="en-GB" dirty="0"/>
          </a:p>
          <a:p>
            <a:r>
              <a:rPr lang="en-GB" dirty="0"/>
              <a:t>Stuart Matthews, EUCOS Operations and Development manager</a:t>
            </a:r>
          </a:p>
          <a:p>
            <a:r>
              <a:rPr lang="en-GB" dirty="0"/>
              <a:t>Alex Priestley, EUCOS Network Manager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99852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BAE9DA-5DF3-B7C6-A906-A2963DFF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50" y="621437"/>
            <a:ext cx="7835224" cy="309703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A032C9-9986-6D5A-3D22-42A8DBA54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662" y="4129203"/>
            <a:ext cx="10480675" cy="2028340"/>
          </a:xfrm>
        </p:spPr>
        <p:txBody>
          <a:bodyPr>
            <a:norm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Select the ‘</a:t>
            </a:r>
            <a:r>
              <a:rPr lang="en-GB" dirty="0"/>
              <a:t>Board from an existing project</a:t>
            </a:r>
            <a:r>
              <a:rPr lang="en-GB" b="0" dirty="0"/>
              <a:t>’ from the main menu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dirty="0"/>
              <a:t>Next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6277222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0808F4-F982-1D5E-ECBE-5877715D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70" y="254229"/>
            <a:ext cx="8180697" cy="329684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435CBE-7650-6D36-0554-8F27362239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662" y="4129203"/>
            <a:ext cx="10480675" cy="2028340"/>
          </a:xfrm>
        </p:spPr>
        <p:txBody>
          <a:bodyPr>
            <a:norm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Name the board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There is only one project so no need to change this.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dirty="0"/>
              <a:t>Create board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You now have a dashboard, but it shows all the Incidents in the system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You now need to further configure the board to only show what you want</a:t>
            </a:r>
          </a:p>
        </p:txBody>
      </p:sp>
    </p:spTree>
    <p:extLst>
      <p:ext uri="{BB962C8B-B14F-4D97-AF65-F5344CB8AC3E}">
        <p14:creationId xmlns:p14="http://schemas.microsoft.com/office/powerpoint/2010/main" val="33301778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F33EB-9DF1-38D6-2C97-B6EFD11D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" y="785220"/>
            <a:ext cx="3536643" cy="489140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73F113-0C0B-0EAF-9F17-7A50EBAEAFA2}"/>
              </a:ext>
            </a:extLst>
          </p:cNvPr>
          <p:cNvSpPr txBox="1">
            <a:spLocks/>
          </p:cNvSpPr>
          <p:nvPr/>
        </p:nvSpPr>
        <p:spPr>
          <a:xfrm>
            <a:off x="4687410" y="1980807"/>
            <a:ext cx="7188325" cy="202834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the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Board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drop-down menu and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Configure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this time</a:t>
            </a:r>
          </a:p>
        </p:txBody>
      </p:sp>
    </p:spTree>
    <p:extLst>
      <p:ext uri="{BB962C8B-B14F-4D97-AF65-F5344CB8AC3E}">
        <p14:creationId xmlns:p14="http://schemas.microsoft.com/office/powerpoint/2010/main" val="17542579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52A81-71D8-A0FE-1A15-42B13F6F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" y="545239"/>
            <a:ext cx="6035891" cy="541314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E46842-368A-2692-846A-4F45E8BD481D}"/>
              </a:ext>
            </a:extLst>
          </p:cNvPr>
          <p:cNvSpPr txBox="1">
            <a:spLocks/>
          </p:cNvSpPr>
          <p:nvPr/>
        </p:nvSpPr>
        <p:spPr>
          <a:xfrm>
            <a:off x="6613864" y="1980807"/>
            <a:ext cx="5261871" cy="20283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now must change the dashboard to only show the incidents that apply to you.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Edit Filter Query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08377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FB5638-8016-6176-511C-767BAFFF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4" y="576210"/>
            <a:ext cx="10377885" cy="265526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54A4D9-2061-9081-3D46-517943D0E6A6}"/>
              </a:ext>
            </a:extLst>
          </p:cNvPr>
          <p:cNvSpPr txBox="1">
            <a:spLocks/>
          </p:cNvSpPr>
          <p:nvPr/>
        </p:nvSpPr>
        <p:spPr>
          <a:xfrm>
            <a:off x="435007" y="3745680"/>
            <a:ext cx="11425560" cy="20283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In this example we only want to see incidents within RWC EUMETNET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the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More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drop-down menu and 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Components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Note: within the IMS the RWC is recorded as the Component.</a:t>
            </a:r>
          </a:p>
        </p:txBody>
      </p:sp>
    </p:spTree>
    <p:extLst>
      <p:ext uri="{BB962C8B-B14F-4D97-AF65-F5344CB8AC3E}">
        <p14:creationId xmlns:p14="http://schemas.microsoft.com/office/powerpoint/2010/main" val="9129122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640-DF4B-E0DB-BC54-65F81502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4" y="385021"/>
            <a:ext cx="3648075" cy="532447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BDBFEDE-5F49-D532-B061-A76B4A0C3322}"/>
              </a:ext>
            </a:extLst>
          </p:cNvPr>
          <p:cNvSpPr txBox="1">
            <a:spLocks/>
          </p:cNvSpPr>
          <p:nvPr/>
        </p:nvSpPr>
        <p:spPr>
          <a:xfrm>
            <a:off x="5150759" y="1286565"/>
            <a:ext cx="6640497" cy="32676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Now select the 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Components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 and the RWC(s) you want to see.</a:t>
            </a:r>
          </a:p>
          <a:p>
            <a:pPr marL="0" indent="0" fontAlgn="base">
              <a:buNone/>
            </a:pPr>
            <a:endParaRPr lang="en-GB" b="1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can select as many RWCs as you want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can also select “No Component” which will show Incidents that are not currently linked to any of the RWCs</a:t>
            </a:r>
          </a:p>
        </p:txBody>
      </p:sp>
    </p:spTree>
    <p:extLst>
      <p:ext uri="{BB962C8B-B14F-4D97-AF65-F5344CB8AC3E}">
        <p14:creationId xmlns:p14="http://schemas.microsoft.com/office/powerpoint/2010/main" val="30494122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C124C-09C2-9D26-70D5-6788F4DF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0" y="1460996"/>
            <a:ext cx="10801499" cy="220254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0AC4522-AEE5-A559-8D18-FDC3F39BBDC0}"/>
              </a:ext>
            </a:extLst>
          </p:cNvPr>
          <p:cNvSpPr txBox="1">
            <a:spLocks/>
          </p:cNvSpPr>
          <p:nvPr/>
        </p:nvSpPr>
        <p:spPr>
          <a:xfrm>
            <a:off x="356817" y="4331606"/>
            <a:ext cx="11699059" cy="83519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Now 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Save 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the query that the dashboard is based on.</a:t>
            </a:r>
          </a:p>
        </p:txBody>
      </p:sp>
    </p:spTree>
    <p:extLst>
      <p:ext uri="{BB962C8B-B14F-4D97-AF65-F5344CB8AC3E}">
        <p14:creationId xmlns:p14="http://schemas.microsoft.com/office/powerpoint/2010/main" val="4496444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73D8E-CDD3-A702-509F-AA6D6748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57" y="1074381"/>
            <a:ext cx="10714557" cy="273414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625DE6A-5E5B-8101-5DF1-A447BD449AE8}"/>
              </a:ext>
            </a:extLst>
          </p:cNvPr>
          <p:cNvSpPr txBox="1">
            <a:spLocks/>
          </p:cNvSpPr>
          <p:nvPr/>
        </p:nvSpPr>
        <p:spPr>
          <a:xfrm>
            <a:off x="356817" y="4331605"/>
            <a:ext cx="11699059" cy="1616433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Now if you go to the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Board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main menu you should see your new board.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this to allow you to further configure the board. </a:t>
            </a:r>
          </a:p>
        </p:txBody>
      </p:sp>
    </p:spTree>
    <p:extLst>
      <p:ext uri="{BB962C8B-B14F-4D97-AF65-F5344CB8AC3E}">
        <p14:creationId xmlns:p14="http://schemas.microsoft.com/office/powerpoint/2010/main" val="19849407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D4E8-78FA-85EB-3DCA-3458A952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2" y="835795"/>
            <a:ext cx="4448175" cy="49911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0B77613-36FB-7A6C-F268-4E967F2E08E4}"/>
              </a:ext>
            </a:extLst>
          </p:cNvPr>
          <p:cNvSpPr txBox="1">
            <a:spLocks/>
          </p:cNvSpPr>
          <p:nvPr/>
        </p:nvSpPr>
        <p:spPr>
          <a:xfrm>
            <a:off x="5575178" y="1117888"/>
            <a:ext cx="5814872" cy="3063495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Now you can see your new board.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the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Board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drop-down menu again and 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Configure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9814634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9948B-D3CC-324D-6478-AE5A4E4F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" y="80254"/>
            <a:ext cx="10372077" cy="536584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AE26CE-B458-CB38-7666-FE07D7FD7832}"/>
              </a:ext>
            </a:extLst>
          </p:cNvPr>
          <p:cNvSpPr txBox="1">
            <a:spLocks/>
          </p:cNvSpPr>
          <p:nvPr/>
        </p:nvSpPr>
        <p:spPr>
          <a:xfrm>
            <a:off x="7149484" y="1411906"/>
            <a:ext cx="5042516" cy="306349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General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from the configuration menu.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can choose to limit the time resolved incidents appear. 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The default is 2 weeks.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C40F291-FD07-CA72-189B-B11C368710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49051" y="3009529"/>
            <a:ext cx="2095128" cy="2032985"/>
          </a:xfrm>
          <a:prstGeom prst="bentConnector3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396703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RWC EUMETNET background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8201" y="1855433"/>
            <a:ext cx="10515600" cy="4175480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>
                <a:solidFill>
                  <a:srgbClr val="004F59"/>
                </a:solidFill>
                <a:latin typeface="+mj-lt"/>
              </a:rPr>
              <a:t>Part of the EUMETNET Observations Capability Area​</a:t>
            </a:r>
          </a:p>
          <a:p>
            <a:endParaRPr lang="en-GB" sz="1600" dirty="0">
              <a:solidFill>
                <a:srgbClr val="004F59"/>
              </a:solidFill>
              <a:latin typeface="+mj-lt"/>
            </a:endParaRPr>
          </a:p>
          <a:p>
            <a:r>
              <a:rPr lang="en-GB" sz="1600" dirty="0">
                <a:solidFill>
                  <a:srgbClr val="004F59"/>
                </a:solidFill>
                <a:latin typeface="+mj-lt"/>
              </a:rPr>
              <a:t>EUMETNET has undertaken activities like those of a RWC for more than 10 years​</a:t>
            </a:r>
          </a:p>
          <a:p>
            <a:r>
              <a:rPr lang="en-GB" sz="1600" dirty="0">
                <a:solidFill>
                  <a:srgbClr val="004F59"/>
                </a:solidFill>
                <a:latin typeface="+mj-lt"/>
              </a:rPr>
              <a:t>Known as EUMETNET Composite Observing Systems (EUCOS) Network Management​</a:t>
            </a:r>
          </a:p>
          <a:p>
            <a:r>
              <a:rPr lang="en-GB" sz="1600" dirty="0">
                <a:solidFill>
                  <a:srgbClr val="004F59"/>
                </a:solidFill>
                <a:latin typeface="+mj-lt"/>
              </a:rPr>
              <a:t>Funded by EUMETNET with activities approved by EUMETNET Assembly​</a:t>
            </a:r>
          </a:p>
          <a:p>
            <a:endParaRPr lang="en-GB" sz="1600" dirty="0">
              <a:solidFill>
                <a:srgbClr val="004F59"/>
              </a:solidFill>
              <a:latin typeface="+mj-lt"/>
            </a:endParaRPr>
          </a:p>
          <a:p>
            <a:r>
              <a:rPr lang="en-GB" sz="1600" dirty="0">
                <a:solidFill>
                  <a:srgbClr val="004F59"/>
                </a:solidFill>
                <a:latin typeface="+mj-lt"/>
              </a:rPr>
              <a:t>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59"/>
                </a:solidFill>
                <a:latin typeface="+mj-lt"/>
              </a:rPr>
              <a:t>RWC Project Executive – Jacqueline Sugier​ (UK, Met Office)​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59"/>
                </a:solidFill>
                <a:latin typeface="+mj-lt"/>
              </a:rPr>
              <a:t>RWC Project manager – Stuart Matthews (UK, Met Office)​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59"/>
                </a:solidFill>
                <a:latin typeface="+mj-lt"/>
              </a:rPr>
              <a:t>Alex Priestley, EUCOS Network manager (UK, Met Office)​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59"/>
                </a:solidFill>
                <a:latin typeface="+mj-lt"/>
              </a:rPr>
              <a:t>Tanja Kleinert, Quality Monitoring Portal manager (Germany, DWD)​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4F59"/>
              </a:solidFill>
              <a:latin typeface="+mj-lt"/>
            </a:endParaRPr>
          </a:p>
          <a:p>
            <a:r>
              <a:rPr lang="en-GB" sz="1600" dirty="0">
                <a:solidFill>
                  <a:srgbClr val="004F59"/>
                </a:solidFill>
                <a:latin typeface="+mj-lt"/>
              </a:rPr>
              <a:t>EUMETNET RWC Expert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59"/>
                </a:solidFill>
                <a:latin typeface="+mj-lt"/>
              </a:rPr>
              <a:t>First Meeting 20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F59"/>
                </a:solidFill>
                <a:latin typeface="+mj-lt"/>
              </a:rPr>
              <a:t>Open to NFP </a:t>
            </a:r>
            <a:r>
              <a:rPr lang="en-GB" sz="1100" dirty="0">
                <a:solidFill>
                  <a:srgbClr val="004F59"/>
                </a:solidFill>
                <a:latin typeface="+mj-lt"/>
              </a:rPr>
              <a:t>(OSCAR, WIGOS and WDMQS)  </a:t>
            </a:r>
            <a:r>
              <a:rPr lang="en-GB" sz="1600" dirty="0">
                <a:solidFill>
                  <a:srgbClr val="004F59"/>
                </a:solidFill>
                <a:latin typeface="+mj-lt"/>
              </a:rPr>
              <a:t>of EUMETNET members</a:t>
            </a:r>
          </a:p>
        </p:txBody>
      </p:sp>
    </p:spTree>
    <p:extLst>
      <p:ext uri="{BB962C8B-B14F-4D97-AF65-F5344CB8AC3E}">
        <p14:creationId xmlns:p14="http://schemas.microsoft.com/office/powerpoint/2010/main" val="74335155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8BCCE-5AFC-C17B-ACDF-710B6188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6" y="145744"/>
            <a:ext cx="7921285" cy="360019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8555A0D-61F4-E7DD-1871-0DBC9CB97141}"/>
              </a:ext>
            </a:extLst>
          </p:cNvPr>
          <p:cNvSpPr txBox="1">
            <a:spLocks/>
          </p:cNvSpPr>
          <p:nvPr/>
        </p:nvSpPr>
        <p:spPr>
          <a:xfrm>
            <a:off x="177553" y="4377049"/>
            <a:ext cx="11913833" cy="21924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Columns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from the configuration menu.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b="1" dirty="0">
                <a:solidFill>
                  <a:srgbClr val="004F59"/>
                </a:solidFill>
                <a:latin typeface="+mj-lt"/>
              </a:rPr>
              <a:t>The default options should be OK 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to use but you can move where incidents appear. For example, you might want to show ‘Escalated’ incidents in the ‘To Do’ column. Just drag and drop a box into the column you want. 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can also choose not show a status but putting into the ‘Unmapped statues’ column</a:t>
            </a:r>
          </a:p>
        </p:txBody>
      </p:sp>
    </p:spTree>
    <p:extLst>
      <p:ext uri="{BB962C8B-B14F-4D97-AF65-F5344CB8AC3E}">
        <p14:creationId xmlns:p14="http://schemas.microsoft.com/office/powerpoint/2010/main" val="6753508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5140C-43FD-D96D-9548-367918E9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5" y="577858"/>
            <a:ext cx="11464212" cy="27561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C37235-49E2-679F-E6C8-5E5F25018C8F}"/>
              </a:ext>
            </a:extLst>
          </p:cNvPr>
          <p:cNvSpPr txBox="1">
            <a:spLocks/>
          </p:cNvSpPr>
          <p:nvPr/>
        </p:nvSpPr>
        <p:spPr>
          <a:xfrm>
            <a:off x="278167" y="3429000"/>
            <a:ext cx="11913833" cy="21924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might want to colour code the tickets based on one of the variables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In this case tickets are colour coded depending on who the ticket is assigned to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Card colours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from the configuration menu.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don’t need to use the Card Colour option, but you might find it useful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1733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27337-5C62-AB34-1517-5BECB8A9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0" y="587474"/>
            <a:ext cx="11230947" cy="236141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A6F6D6-D117-508D-51C5-32EB6956F34B}"/>
              </a:ext>
            </a:extLst>
          </p:cNvPr>
          <p:cNvSpPr txBox="1">
            <a:spLocks/>
          </p:cNvSpPr>
          <p:nvPr/>
        </p:nvSpPr>
        <p:spPr>
          <a:xfrm>
            <a:off x="278167" y="3410528"/>
            <a:ext cx="11913833" cy="21924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You can also add some more information to what is displayed on the dashboard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Select ‘</a:t>
            </a:r>
            <a:r>
              <a:rPr lang="en-GB" b="1" dirty="0">
                <a:solidFill>
                  <a:srgbClr val="004F59"/>
                </a:solidFill>
                <a:latin typeface="+mj-lt"/>
              </a:rPr>
              <a:t>Card layout</a:t>
            </a:r>
            <a:r>
              <a:rPr lang="en-GB" dirty="0">
                <a:solidFill>
                  <a:srgbClr val="004F59"/>
                </a:solidFill>
                <a:latin typeface="+mj-lt"/>
              </a:rPr>
              <a:t>’ from the configuration menu.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In this case the Assignee and the date/time the tickets was created will appear on the dashboard.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93837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8C0A2-141A-5A51-A043-97D39E39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262331"/>
            <a:ext cx="12192000" cy="316666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33EB79-7612-04AB-BBD8-B050239C0042}"/>
              </a:ext>
            </a:extLst>
          </p:cNvPr>
          <p:cNvSpPr txBox="1">
            <a:spLocks/>
          </p:cNvSpPr>
          <p:nvPr/>
        </p:nvSpPr>
        <p:spPr>
          <a:xfrm>
            <a:off x="249919" y="3650224"/>
            <a:ext cx="11913833" cy="258189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fontAlgn="base">
              <a:buNone/>
            </a:pPr>
            <a:r>
              <a:rPr lang="en-GB" dirty="0">
                <a:solidFill>
                  <a:srgbClr val="004F59"/>
                </a:solidFill>
                <a:latin typeface="+mj-lt"/>
              </a:rPr>
              <a:t>This is what you end up with...</a:t>
            </a:r>
          </a:p>
          <a:p>
            <a:pPr fontAlgn="base"/>
            <a:r>
              <a:rPr lang="en-GB" dirty="0">
                <a:solidFill>
                  <a:srgbClr val="004F59"/>
                </a:solidFill>
                <a:latin typeface="+mj-lt"/>
              </a:rPr>
              <a:t>Only RWC EUMETNET tickets</a:t>
            </a:r>
          </a:p>
          <a:p>
            <a:pPr fontAlgn="base"/>
            <a:r>
              <a:rPr lang="en-GB" dirty="0">
                <a:solidFill>
                  <a:srgbClr val="004F59"/>
                </a:solidFill>
                <a:latin typeface="+mj-lt"/>
              </a:rPr>
              <a:t>The date when the ticket was created</a:t>
            </a:r>
          </a:p>
          <a:p>
            <a:pPr fontAlgn="base"/>
            <a:r>
              <a:rPr lang="en-GB" dirty="0">
                <a:solidFill>
                  <a:srgbClr val="004F59"/>
                </a:solidFill>
                <a:latin typeface="+mj-lt"/>
              </a:rPr>
              <a:t>The name of the person the ticket is assigned to</a:t>
            </a:r>
          </a:p>
          <a:p>
            <a:pPr lvl="1" fontAlgn="base"/>
            <a:r>
              <a:rPr lang="en-GB" dirty="0">
                <a:solidFill>
                  <a:srgbClr val="004F59"/>
                </a:solidFill>
                <a:latin typeface="+mj-lt"/>
              </a:rPr>
              <a:t>A different colour for that person</a:t>
            </a:r>
          </a:p>
          <a:p>
            <a:pPr fontAlgn="base"/>
            <a:r>
              <a:rPr lang="en-GB" dirty="0">
                <a:solidFill>
                  <a:srgbClr val="004F59"/>
                </a:solidFill>
                <a:latin typeface="+mj-lt"/>
              </a:rPr>
              <a:t>Only shows closed tickets, if they were closed in the last 2 weeks.</a:t>
            </a:r>
          </a:p>
          <a:p>
            <a:pPr lvl="1" fontAlgn="base"/>
            <a:r>
              <a:rPr lang="en-GB" dirty="0">
                <a:solidFill>
                  <a:srgbClr val="004F59"/>
                </a:solidFill>
                <a:latin typeface="+mj-lt"/>
              </a:rPr>
              <a:t>You can also select to see older tickets</a:t>
            </a: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4F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4931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67" y="375608"/>
            <a:ext cx="7054049" cy="1325563"/>
          </a:xfrm>
        </p:spPr>
        <p:txBody>
          <a:bodyPr/>
          <a:lstStyle/>
          <a:p>
            <a:r>
              <a:rPr lang="en-GB" dirty="0"/>
              <a:t>RWC EUMETNET Responsibilities – </a:t>
            </a:r>
            <a:br>
              <a:rPr lang="en-GB" dirty="0"/>
            </a:br>
            <a:r>
              <a:rPr lang="en-GB" dirty="0"/>
              <a:t>33 EUMETNET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7" name="Picture Placeholder 6" descr="A map of europe with different colored continents&#10;&#10;Description automatically generated">
            <a:extLst>
              <a:ext uri="{FF2B5EF4-FFF2-40B4-BE49-F238E27FC236}">
                <a16:creationId xmlns:a16="http://schemas.microsoft.com/office/drawing/2014/main" id="{0777572B-78EF-64E8-896A-0A4F4231F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8244409" y="79187"/>
            <a:ext cx="3568922" cy="262278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21258A-6754-4BE8-835D-AD04262E6A16}"/>
              </a:ext>
            </a:extLst>
          </p:cNvPr>
          <p:cNvSpPr/>
          <p:nvPr/>
        </p:nvSpPr>
        <p:spPr>
          <a:xfrm>
            <a:off x="418947" y="2680289"/>
            <a:ext cx="3528646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Austria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GeoSphere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Belgium – RMI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Croatia – DHMZ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Cyprus – CYMET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Czech Republic – CHMI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Denmark – DMI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Estonia – ESTEA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Finland – FMI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France – Météo-France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Germany – DWD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Greece – HNMS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A065CA9-212C-42E7-AC2B-D18F06E60561}"/>
              </a:ext>
            </a:extLst>
          </p:cNvPr>
          <p:cNvSpPr txBox="1"/>
          <p:nvPr/>
        </p:nvSpPr>
        <p:spPr>
          <a:xfrm>
            <a:off x="8461397" y="2680289"/>
            <a:ext cx="3335768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Norway – MET Norway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Poland – IMGW-PIB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Portugal – IPMA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Romania - NMAR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Serbia – RHMSS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Slovak Republic – SHMU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Slovenia – ARSO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Spain – AEMET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Switzerland -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MeteoSwiss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Sweden – SMHI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United Kingdom – Met Office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5651865-E134-720F-FE92-785E28F26AE2}"/>
              </a:ext>
            </a:extLst>
          </p:cNvPr>
          <p:cNvSpPr txBox="1"/>
          <p:nvPr/>
        </p:nvSpPr>
        <p:spPr>
          <a:xfrm>
            <a:off x="3807043" y="2680289"/>
            <a:ext cx="4252617" cy="3139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Hungary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HungaroMet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Iceland – IMO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Ireland – Met Éireann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Italy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ItAF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-AVIAMM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Latvia – LEGMC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lang="en-US" kern="1200" dirty="0">
                <a:solidFill>
                  <a:srgbClr val="004F59"/>
                </a:solidFill>
                <a:latin typeface="Calibri"/>
                <a:ea typeface="Calibri"/>
                <a:cs typeface="Arial" panose="020B0604020202020204" pitchFamily="34" charset="0"/>
              </a:rPr>
              <a:t>Lithuania - LHMS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Luxemburg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MeteoLux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F59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Malta – MAMO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Montenegro – IHMS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Netherlands – KNMI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F59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Rep. of North Macedonia –  HMS-RNM</a:t>
            </a:r>
          </a:p>
        </p:txBody>
      </p:sp>
    </p:spTree>
    <p:extLst>
      <p:ext uri="{BB962C8B-B14F-4D97-AF65-F5344CB8AC3E}">
        <p14:creationId xmlns:p14="http://schemas.microsoft.com/office/powerpoint/2010/main" val="16644412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Infrastructure and Tools used within RWC EUMETNET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10480675" cy="4200525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en-GB" sz="1800" b="1" i="0" u="none" strike="noStrike" dirty="0">
                <a:effectLst/>
              </a:rPr>
              <a:t>OSCAR Surface </a:t>
            </a:r>
            <a:r>
              <a:rPr lang="en-GB" sz="1800" b="0" i="0" u="none" strike="noStrike" dirty="0">
                <a:effectLst/>
              </a:rPr>
              <a:t>and </a:t>
            </a:r>
            <a:r>
              <a:rPr lang="en-GB" sz="1800" b="1" i="0" u="none" strike="noStrike" dirty="0">
                <a:effectLst/>
              </a:rPr>
              <a:t>WDQMS</a:t>
            </a:r>
            <a:r>
              <a:rPr lang="en-US" sz="1800" b="0" i="0" dirty="0">
                <a:effectLst/>
              </a:rPr>
              <a:t>​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GB" sz="1800" b="0" i="0" dirty="0">
                <a:effectLst/>
              </a:rPr>
              <a:t>​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1800" b="1" i="0" u="none" strike="noStrike" dirty="0">
                <a:effectLst/>
              </a:rPr>
              <a:t>QMP </a:t>
            </a:r>
            <a:r>
              <a:rPr lang="en-GB" sz="1800" b="0" i="0" u="none" strike="noStrike" dirty="0">
                <a:effectLst/>
              </a:rPr>
              <a:t>– Quality Monitoring Portal (QMP) hosted by DWD</a:t>
            </a:r>
            <a:r>
              <a:rPr lang="en-US" sz="1800" b="0" i="0" dirty="0">
                <a:effectLst/>
              </a:rPr>
              <a:t>​</a:t>
            </a:r>
            <a:endParaRPr lang="en-US" b="0" i="0" dirty="0">
              <a:effectLst/>
            </a:endParaRPr>
          </a:p>
          <a:p>
            <a:pPr algn="l" rtl="0" fontAlgn="base"/>
            <a:endParaRPr lang="en-GB" sz="1800" b="1" i="0" u="none" strike="noStrike" dirty="0">
              <a:effectLst/>
            </a:endParaRPr>
          </a:p>
          <a:p>
            <a:pPr algn="l" rtl="0" fontAlgn="base"/>
            <a:r>
              <a:rPr lang="en-GB" sz="1800" b="1" i="0" u="none" strike="noStrike" dirty="0">
                <a:effectLst/>
              </a:rPr>
              <a:t>E-PAP </a:t>
            </a:r>
            <a:r>
              <a:rPr lang="en-GB" sz="1800" b="0" i="0" u="none" strike="noStrike" dirty="0">
                <a:effectLst/>
              </a:rPr>
              <a:t>– EUMETNET Tool for visualising summary performance statistics and the generation of performance reports, managed by the Met Office, hosted on Amazon Web Services (AWS)</a:t>
            </a:r>
            <a:r>
              <a:rPr lang="en-US" sz="1800" b="0" i="0" dirty="0">
                <a:effectLst/>
              </a:rPr>
              <a:t>​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GB" sz="1800" b="0" i="0" dirty="0">
                <a:effectLst/>
              </a:rPr>
              <a:t>​​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1800" b="1" i="0" u="none" strike="noStrike" dirty="0">
                <a:effectLst/>
              </a:rPr>
              <a:t>Other</a:t>
            </a:r>
            <a:r>
              <a:rPr lang="en-GB" sz="1800" b="0" i="0" u="none" strike="noStrike" dirty="0">
                <a:effectLst/>
              </a:rPr>
              <a:t> - Use of EUMETNET Microsoft SharePoint applications for document management, meetings, etc. </a:t>
            </a:r>
            <a:r>
              <a:rPr lang="en-US" sz="1800" b="0" i="0" dirty="0">
                <a:effectLst/>
              </a:rPr>
              <a:t>​</a:t>
            </a:r>
            <a:endParaRPr lang="en-US" b="0" i="0" dirty="0">
              <a:effectLst/>
            </a:endParaRPr>
          </a:p>
          <a:p>
            <a:pPr algn="l" rtl="0" fontAlgn="base"/>
            <a:endParaRPr lang="en-GB" sz="1800" b="1" i="0" u="none" strike="noStrike" dirty="0">
              <a:effectLst/>
            </a:endParaRPr>
          </a:p>
          <a:p>
            <a:pPr algn="l" rtl="0" fontAlgn="base"/>
            <a:r>
              <a:rPr lang="en-GB" sz="1800" b="1" i="0" u="none" strike="noStrike" dirty="0">
                <a:effectLst/>
              </a:rPr>
              <a:t>IMS’s</a:t>
            </a:r>
            <a:r>
              <a:rPr lang="en-GB" sz="1800" b="0" i="0" u="none" strike="noStrike" dirty="0">
                <a:effectLst/>
              </a:rPr>
              <a:t> </a:t>
            </a:r>
          </a:p>
          <a:p>
            <a:pPr algn="l" rtl="0" fontAlgn="base"/>
            <a:r>
              <a:rPr lang="en-GB" sz="1800" b="0" i="0" u="none" strike="noStrike" dirty="0">
                <a:effectLst/>
              </a:rPr>
              <a:t>– National IMS are the primary tools within RWC-EUMETNET area </a:t>
            </a:r>
            <a:r>
              <a:rPr lang="en-US" sz="1800" b="0" i="0" dirty="0">
                <a:effectLst/>
              </a:rPr>
              <a:t>​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GB" sz="1800" b="0" i="0" u="none" strike="noStrike" dirty="0">
                <a:effectLst/>
              </a:rPr>
              <a:t>– Very basic IMS operated by EUCOS</a:t>
            </a:r>
            <a:r>
              <a:rPr lang="en-US" sz="1800" b="0" i="0" dirty="0">
                <a:effectLst/>
              </a:rPr>
              <a:t>​</a:t>
            </a:r>
          </a:p>
          <a:p>
            <a:pPr fontAlgn="base"/>
            <a:r>
              <a:rPr lang="en-GB" sz="1800" b="0" i="0" u="none" strike="noStrike" dirty="0">
                <a:effectLst/>
              </a:rPr>
              <a:t>– </a:t>
            </a:r>
            <a:r>
              <a:rPr lang="en-US" sz="1800" b="0" i="0" dirty="0">
                <a:effectLst/>
              </a:rPr>
              <a:t>Plan to migrate to using WMO IMS </a:t>
            </a:r>
            <a:endParaRPr lang="en-US" b="0" i="0" dirty="0">
              <a:effectLst/>
            </a:endParaRPr>
          </a:p>
          <a:p>
            <a:pPr algn="l" rtl="0" fontAlgn="base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88001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an Incident and Creating a dashboard within the IMS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11057878" cy="4200525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en-GB" dirty="0"/>
              <a:t>Perform a Live demo using the </a:t>
            </a:r>
            <a:r>
              <a:rPr lang="en-GB" sz="1800" b="1" i="0" u="none" strike="noStrike" dirty="0">
                <a:effectLst/>
              </a:rPr>
              <a:t>Test IMS system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GB" b="0" dirty="0"/>
              <a:t>Managing an incident using the IMS 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GB" b="0" dirty="0"/>
              <a:t>How to create a Dashboard </a:t>
            </a:r>
            <a:r>
              <a:rPr lang="en-GB" b="0" i="1" dirty="0"/>
              <a:t>(You’ll see an example dashboard during Managing and Incident)</a:t>
            </a:r>
          </a:p>
          <a:p>
            <a:pPr marL="1009650" lvl="1" indent="-285750" fontAlgn="base">
              <a:buFont typeface="Arial" panose="020B0604020202020204" pitchFamily="34" charset="0"/>
              <a:buChar char="•"/>
            </a:pPr>
            <a:r>
              <a:rPr lang="en-GB" b="0" dirty="0"/>
              <a:t>Useful for RWCs to only see the incidents they are responsible for</a:t>
            </a:r>
          </a:p>
          <a:p>
            <a:pPr marL="1009650" lvl="1" indent="-28575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</a:rPr>
              <a:t>Useful to know the status of those incidents</a:t>
            </a:r>
          </a:p>
          <a:p>
            <a:pPr marL="1009650" lvl="1" indent="-285750" fontAlgn="base">
              <a:buFont typeface="Arial" panose="020B0604020202020204" pitchFamily="34" charset="0"/>
              <a:buChar char="•"/>
            </a:pPr>
            <a:r>
              <a:rPr lang="en-GB" b="0" dirty="0"/>
              <a:t>NFPs might want to also produce something showing Incidents assigned to them.</a:t>
            </a:r>
          </a:p>
          <a:p>
            <a:pPr algn="l" rtl="0" fontAlgn="base"/>
            <a:endParaRPr lang="en-GB" b="0" dirty="0"/>
          </a:p>
          <a:p>
            <a:pPr fontAlgn="base"/>
            <a:r>
              <a:rPr lang="en-GB" b="0" i="0" u="none" strike="noStrike" dirty="0">
                <a:effectLst/>
              </a:rPr>
              <a:t>I’ve used JIRA in previous jobs,</a:t>
            </a:r>
            <a:r>
              <a:rPr lang="en-GB" b="0" i="0" strike="noStrike" dirty="0">
                <a:effectLst/>
              </a:rPr>
              <a:t> but</a:t>
            </a:r>
            <a:r>
              <a:rPr lang="en-GB" b="0" i="0" u="sng" strike="noStrike" dirty="0">
                <a:effectLst/>
              </a:rPr>
              <a:t> I’m not an expert</a:t>
            </a:r>
            <a:r>
              <a:rPr lang="en-GB" b="0" dirty="0"/>
              <a:t>!</a:t>
            </a:r>
            <a:endParaRPr lang="en-GB" b="0" i="0" u="none" strike="noStrike" dirty="0">
              <a:effectLst/>
            </a:endParaRPr>
          </a:p>
          <a:p>
            <a:pPr fontAlgn="base"/>
            <a:endParaRPr lang="en-GB" sz="1800" b="0" i="0" dirty="0">
              <a:effectLst/>
            </a:endParaRPr>
          </a:p>
          <a:p>
            <a:pPr fontAlgn="base"/>
            <a:r>
              <a:rPr lang="en-GB" sz="1800" b="0" i="0" dirty="0">
                <a:effectLst/>
              </a:rPr>
              <a:t>There are other options within JIRA, for </a:t>
            </a:r>
            <a:r>
              <a:rPr lang="en-GB" sz="1800" b="0" i="0">
                <a:effectLst/>
              </a:rPr>
              <a:t>example can </a:t>
            </a:r>
            <a:r>
              <a:rPr lang="en-GB" sz="1800" b="0" i="0" dirty="0">
                <a:effectLst/>
              </a:rPr>
              <a:t>create reports of recent incidents. </a:t>
            </a:r>
          </a:p>
          <a:p>
            <a:pPr fontAlgn="base"/>
            <a:r>
              <a:rPr lang="en-GB" sz="1800" b="0" i="0" dirty="0">
                <a:effectLst/>
              </a:rPr>
              <a:t>You can export queries in various formats (e.g., csv) to integrate into your other tools.</a:t>
            </a:r>
          </a:p>
          <a:p>
            <a:pPr fontAlgn="base"/>
            <a:endParaRPr lang="en-GB" sz="1800" b="0" i="0" dirty="0">
              <a:effectLst/>
            </a:endParaRPr>
          </a:p>
          <a:p>
            <a:pPr fontAlgn="base"/>
            <a:r>
              <a:rPr lang="en-GB" dirty="0"/>
              <a:t>How to create a dashboard instructions appear in this slide deck for reference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79994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 so far?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5805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Dashboard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4541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dashboard - Steps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E7488-8C98-0552-55A8-A18B8CF9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2" y="1697439"/>
            <a:ext cx="11479315" cy="156676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7467557-C95F-6C0A-8112-5545635FA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62873"/>
            <a:ext cx="10480675" cy="2028340"/>
          </a:xfrm>
        </p:spPr>
        <p:txBody>
          <a:bodyPr>
            <a:norm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Select the ‘</a:t>
            </a:r>
            <a:r>
              <a:rPr lang="en-GB" dirty="0"/>
              <a:t>Board</a:t>
            </a:r>
            <a:r>
              <a:rPr lang="en-GB" b="0" dirty="0"/>
              <a:t>’ from the main menu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Select ‘</a:t>
            </a:r>
            <a:r>
              <a:rPr lang="en-GB" dirty="0"/>
              <a:t>Board</a:t>
            </a:r>
            <a:r>
              <a:rPr lang="en-GB" b="0" dirty="0"/>
              <a:t>’ in the top left and from the drop-down menu select ‘</a:t>
            </a:r>
            <a:r>
              <a:rPr lang="en-GB" dirty="0"/>
              <a:t>Create board</a:t>
            </a:r>
            <a:r>
              <a:rPr lang="en-GB" b="0" dirty="0"/>
              <a:t>’</a:t>
            </a:r>
          </a:p>
          <a:p>
            <a:pPr algn="l" rtl="0" fontAlgn="base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2555614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5DBD5-5681-76DC-CB4F-89829073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55" y="244954"/>
            <a:ext cx="6749791" cy="275017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38B579-8869-998C-38E1-DC1A08A43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62873"/>
            <a:ext cx="10480675" cy="2028340"/>
          </a:xfrm>
        </p:spPr>
        <p:txBody>
          <a:bodyPr>
            <a:norm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Select the ‘</a:t>
            </a:r>
            <a:r>
              <a:rPr lang="en-GB" dirty="0"/>
              <a:t>Create a Kanban board</a:t>
            </a:r>
            <a:r>
              <a:rPr lang="en-GB" b="0" dirty="0"/>
              <a:t>’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b="0" dirty="0"/>
              <a:t>Kanban is the better option for incident management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b="0" dirty="0"/>
          </a:p>
          <a:p>
            <a:pPr algn="l" rtl="0" fontAlgn="base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168271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 Template 16_9 Secretariat" id="{2DED92B4-0648-4F2B-9A85-B6FC7A4368CE}" vid="{08C90B49-383A-4EA6-A399-9F17651110A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2" ma:contentTypeDescription="Create a new document." ma:contentTypeScope="" ma:versionID="1a817ac8ace70b9498ed71dcb92dc576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4907a50caf594c2bd909f921f12a4d4c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acc4b6-b13d-4da6-8edb-6978f815c10e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2c9005-3129-4719-81ca-2fc8d806cf37" xsi:nil="true"/>
    <lcf76f155ced4ddcb4097134ff3c332f xmlns="2c63548e-e22e-43cb-a415-9193d4d80a38">
      <Terms xmlns="http://schemas.microsoft.com/office/infopath/2007/PartnerControls"/>
    </lcf76f155ced4ddcb4097134ff3c332f>
    <SharedWithUsers xmlns="9d2c9005-3129-4719-81ca-2fc8d806cf37">
      <UserInfo>
        <DisplayName>Willie McCairns</DisplayName>
        <AccountId>34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Props1.xml><?xml version="1.0" encoding="utf-8"?>
<ds:datastoreItem xmlns:ds="http://schemas.openxmlformats.org/officeDocument/2006/customXml" ds:itemID="{28219380-A0C8-4CA2-80FB-DFD73CB5A5B3}"/>
</file>

<file path=customXml/itemProps2.xml><?xml version="1.0" encoding="utf-8"?>
<ds:datastoreItem xmlns:ds="http://schemas.openxmlformats.org/officeDocument/2006/customXml" ds:itemID="{63434CB8-A4B6-47D1-AB65-8F922709F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17EDB-BC44-4839-BBA7-69D4383F91A6}">
  <ds:schemaRefs>
    <ds:schemaRef ds:uri="http://schemas.microsoft.com/office/2006/metadata/properties"/>
    <ds:schemaRef ds:uri="4e41490c-d54e-4032-baa7-d29626d553e5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5a6d21c-7db0-4b7e-981f-b4f22b02b9d8"/>
    <ds:schemaRef ds:uri="5de35f24-3cd2-4c8b-85af-d05638d65bc4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16_9 Secretariat</Template>
  <TotalTime>369</TotalTime>
  <Words>1097</Words>
  <Application>Microsoft Office PowerPoint</Application>
  <PresentationFormat>Widescreen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Light</vt:lpstr>
      <vt:lpstr>Office Theme</vt:lpstr>
      <vt:lpstr>Managing an Incident and  Creating a dashboard  within the IMS</vt:lpstr>
      <vt:lpstr>RWC EUMETNET background</vt:lpstr>
      <vt:lpstr>RWC EUMETNET Responsibilities –  33 EUMETNET members</vt:lpstr>
      <vt:lpstr>Infrastructure and Tools used within RWC EUMETNET  </vt:lpstr>
      <vt:lpstr>Managing an Incident and Creating a dashboard within the IMS</vt:lpstr>
      <vt:lpstr>Any Questions so far?</vt:lpstr>
      <vt:lpstr>Creating a Dashboard instructions</vt:lpstr>
      <vt:lpstr>Creating a dashboard -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Albus-Moore</dc:creator>
  <cp:lastModifiedBy>Stuart Matthews</cp:lastModifiedBy>
  <cp:revision>3</cp:revision>
  <dcterms:created xsi:type="dcterms:W3CDTF">2022-01-20T15:44:12Z</dcterms:created>
  <dcterms:modified xsi:type="dcterms:W3CDTF">2024-06-04T07:31:24Z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  <property fmtid="{D5CDD505-2E9C-101B-9397-08002B2CF9AE}" pid="3" name="MediaServiceImageTags">
    <vt:lpwstr/>
  </property>
</Properties>
</file>