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handoutMasterIdLst>
    <p:handoutMasterId r:id="rId17"/>
  </p:handoutMasterIdLst>
  <p:sldIdLst>
    <p:sldId id="1326" r:id="rId5"/>
    <p:sldId id="1345" r:id="rId6"/>
    <p:sldId id="1349" r:id="rId7"/>
    <p:sldId id="1359" r:id="rId8"/>
    <p:sldId id="1354" r:id="rId9"/>
    <p:sldId id="1355" r:id="rId10"/>
    <p:sldId id="1357" r:id="rId11"/>
    <p:sldId id="1358" r:id="rId12"/>
    <p:sldId id="1360" r:id="rId13"/>
    <p:sldId id="1353" r:id="rId14"/>
    <p:sldId id="1314" r:id="rId15"/>
  </p:sldIdLst>
  <p:sldSz cx="12192000" cy="6858000"/>
  <p:notesSz cx="6797675" cy="9926638"/>
  <p:embeddedFontLst>
    <p:embeddedFont>
      <p:font typeface="Calibri" panose="020F050202020403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
      <p:font typeface="Univers LT Std 55" panose="020B060402020202020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AA61A"/>
    <a:srgbClr val="013DA5"/>
    <a:srgbClr val="0070C0"/>
    <a:srgbClr val="290AD9"/>
    <a:srgbClr val="A50022"/>
    <a:srgbClr val="70BF54"/>
    <a:srgbClr val="00B5D5"/>
    <a:srgbClr val="36B5C5"/>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guide orient="horz" pos="2137"/>
        <p:guide pos="3840"/>
        <p:guide pos="1980"/>
        <p:guide pos="567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18/04/2024</a:t>
            </a:fld>
            <a:endParaRPr lang="es-ES">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55EE6F-449F-4C67-91D8-A42ECC863387}" type="datetimeFigureOut">
              <a:rPr lang="en-US" smtClean="0"/>
              <a:t>4/18/2024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C7ADB20-D4A1-4748-BA66-A2B3CA7322A9}" type="slidenum">
              <a:rPr lang="en-US" smtClean="0"/>
              <a:t>1</a:t>
            </a:fld>
            <a:endParaRPr lang="en-US"/>
          </a:p>
        </p:txBody>
      </p:sp>
    </p:spTree>
    <p:extLst>
      <p:ext uri="{BB962C8B-B14F-4D97-AF65-F5344CB8AC3E}">
        <p14:creationId xmlns:p14="http://schemas.microsoft.com/office/powerpoint/2010/main" val="133278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2</a:t>
            </a:fld>
            <a:endParaRPr lang="en-US"/>
          </a:p>
        </p:txBody>
      </p:sp>
    </p:spTree>
    <p:extLst>
      <p:ext uri="{BB962C8B-B14F-4D97-AF65-F5344CB8AC3E}">
        <p14:creationId xmlns:p14="http://schemas.microsoft.com/office/powerpoint/2010/main" val="361284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3</a:t>
            </a:fld>
            <a:endParaRPr lang="en-US"/>
          </a:p>
        </p:txBody>
      </p:sp>
    </p:spTree>
    <p:extLst>
      <p:ext uri="{BB962C8B-B14F-4D97-AF65-F5344CB8AC3E}">
        <p14:creationId xmlns:p14="http://schemas.microsoft.com/office/powerpoint/2010/main" val="164232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4</a:t>
            </a:fld>
            <a:endParaRPr lang="en-US"/>
          </a:p>
        </p:txBody>
      </p:sp>
    </p:spTree>
    <p:extLst>
      <p:ext uri="{BB962C8B-B14F-4D97-AF65-F5344CB8AC3E}">
        <p14:creationId xmlns:p14="http://schemas.microsoft.com/office/powerpoint/2010/main" val="81165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ADB20-D4A1-4748-BA66-A2B3CA7322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78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6</a:t>
            </a:fld>
            <a:endParaRPr lang="en-US"/>
          </a:p>
        </p:txBody>
      </p:sp>
    </p:spTree>
    <p:extLst>
      <p:ext uri="{BB962C8B-B14F-4D97-AF65-F5344CB8AC3E}">
        <p14:creationId xmlns:p14="http://schemas.microsoft.com/office/powerpoint/2010/main" val="32495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7</a:t>
            </a:fld>
            <a:endParaRPr lang="en-US"/>
          </a:p>
        </p:txBody>
      </p:sp>
    </p:spTree>
    <p:extLst>
      <p:ext uri="{BB962C8B-B14F-4D97-AF65-F5344CB8AC3E}">
        <p14:creationId xmlns:p14="http://schemas.microsoft.com/office/powerpoint/2010/main" val="361284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BC7ADB20-D4A1-4748-BA66-A2B3CA7322A9}" type="slidenum">
              <a:rPr lang="en-US" smtClean="0"/>
              <a:t>10</a:t>
            </a:fld>
            <a:endParaRPr lang="en-US"/>
          </a:p>
        </p:txBody>
      </p:sp>
    </p:spTree>
    <p:extLst>
      <p:ext uri="{BB962C8B-B14F-4D97-AF65-F5344CB8AC3E}">
        <p14:creationId xmlns:p14="http://schemas.microsoft.com/office/powerpoint/2010/main" val="224567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err="1"/>
              <a:t>Your</a:t>
            </a:r>
            <a:r>
              <a:rPr lang="es-ES"/>
              <a:t> </a:t>
            </a:r>
            <a:r>
              <a:rPr lang="es-ES" err="1"/>
              <a:t>image</a:t>
            </a:r>
            <a:r>
              <a:rPr lang="es-ES"/>
              <a:t> </a:t>
            </a:r>
            <a:r>
              <a:rPr lang="es-ES" err="1"/>
              <a:t>here</a:t>
            </a:r>
            <a:endParaRPr lang="es-ES"/>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a:t>You can place a zoomed in view of your map here or place a graph. This slide is optional. </a:t>
            </a:r>
            <a:br>
              <a:rPr lang="en-US"/>
            </a:br>
            <a:r>
              <a:rPr lang="en-US"/>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a:solidFill>
                  <a:schemeClr val="bg1"/>
                </a:solidFill>
                <a:latin typeface="Verdana" panose="020B0604030504040204" pitchFamily="34" charset="0"/>
                <a:ea typeface="Verdana" panose="020B0604030504040204" pitchFamily="34" charset="0"/>
              </a:rPr>
              <a:t>Qui </a:t>
            </a:r>
            <a:r>
              <a:rPr lang="en-US" sz="1800" b="0" i="0" u="none" strike="noStrike" baseline="30000" err="1">
                <a:solidFill>
                  <a:schemeClr val="bg1"/>
                </a:solidFill>
                <a:latin typeface="Verdana" panose="020B0604030504040204" pitchFamily="34" charset="0"/>
                <a:ea typeface="Verdana" panose="020B0604030504040204" pitchFamily="34" charset="0"/>
              </a:rPr>
              <a:t>quas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dit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porero</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voluptation</a:t>
            </a:r>
            <a:r>
              <a:rPr lang="en-US" sz="1800" b="0" i="0" u="none" strike="noStrike" baseline="30000">
                <a:solidFill>
                  <a:schemeClr val="bg1"/>
                </a:solidFill>
                <a:latin typeface="Verdana" panose="020B0604030504040204" pitchFamily="34" charset="0"/>
                <a:ea typeface="Verdana" panose="020B0604030504040204" pitchFamily="34" charset="0"/>
              </a:rPr>
              <a:t> re et </a:t>
            </a:r>
            <a:r>
              <a:rPr lang="en-US" sz="1800" b="0" i="0" u="none" strike="noStrike" baseline="30000" err="1">
                <a:solidFill>
                  <a:schemeClr val="bg1"/>
                </a:solidFill>
                <a:latin typeface="Verdana" panose="020B0604030504040204" pitchFamily="34" charset="0"/>
                <a:ea typeface="Verdana" panose="020B0604030504040204" pitchFamily="34" charset="0"/>
              </a:rPr>
              <a:t>el</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erumqui</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dipsus</a:t>
            </a:r>
            <a:r>
              <a:rPr lang="en-US" sz="1800" b="0" i="0" u="none" strike="noStrike" baseline="30000">
                <a:solidFill>
                  <a:schemeClr val="bg1"/>
                </a:solidFill>
                <a:latin typeface="Verdana" panose="020B0604030504040204" pitchFamily="34" charset="0"/>
                <a:ea typeface="Verdana" panose="020B0604030504040204" pitchFamily="34" charset="0"/>
              </a:rPr>
              <a:t> que </a:t>
            </a:r>
            <a:r>
              <a:rPr lang="en-US" sz="1800" b="0" i="0" u="none" strike="noStrike" baseline="30000" err="1">
                <a:solidFill>
                  <a:schemeClr val="bg1"/>
                </a:solidFill>
                <a:latin typeface="Verdana" panose="020B0604030504040204" pitchFamily="34" charset="0"/>
                <a:ea typeface="Verdana" panose="020B0604030504040204" pitchFamily="34" charset="0"/>
              </a:rPr>
              <a:t>nos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adio</a:t>
            </a:r>
            <a:r>
              <a:rPr lang="en-US" sz="1800" b="0" i="0" u="none" strike="noStrike" baseline="30000">
                <a:solidFill>
                  <a:schemeClr val="bg1"/>
                </a:solidFill>
                <a:latin typeface="Verdana" panose="020B0604030504040204" pitchFamily="34" charset="0"/>
                <a:ea typeface="Verdana" panose="020B0604030504040204" pitchFamily="34" charset="0"/>
              </a:rPr>
              <a:t> mod </a:t>
            </a:r>
            <a:r>
              <a:rPr lang="en-US" sz="1800" b="0" i="0" u="none" strike="noStrike" baseline="30000" err="1">
                <a:solidFill>
                  <a:schemeClr val="bg1"/>
                </a:solidFill>
                <a:latin typeface="Verdana" panose="020B0604030504040204" pitchFamily="34" charset="0"/>
                <a:ea typeface="Verdana" panose="020B0604030504040204" pitchFamily="34" charset="0"/>
              </a:rPr>
              <a:t>ut</a:t>
            </a:r>
            <a:r>
              <a:rPr lang="en-US" sz="1800" b="0" i="0" u="none" strike="noStrike" baseline="30000">
                <a:solidFill>
                  <a:schemeClr val="bg1"/>
                </a:solidFill>
                <a:latin typeface="Verdana" panose="020B0604030504040204" pitchFamily="34" charset="0"/>
                <a:ea typeface="Verdana" panose="020B0604030504040204" pitchFamily="34" charset="0"/>
              </a:rPr>
              <a:t> rest </a:t>
            </a:r>
            <a:r>
              <a:rPr lang="en-US" sz="1800" b="0" i="0" u="none" strike="noStrike" baseline="30000" err="1">
                <a:solidFill>
                  <a:schemeClr val="bg1"/>
                </a:solidFill>
                <a:latin typeface="Verdana" panose="020B0604030504040204" pitchFamily="34" charset="0"/>
                <a:ea typeface="Verdana" panose="020B0604030504040204" pitchFamily="34" charset="0"/>
              </a:rPr>
              <a:t>accum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autempo</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riossin</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totaeriti</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blaborum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debitat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enditae</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percillutet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fugia</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etus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eos</a:t>
            </a:r>
            <a:r>
              <a:rPr lang="en-US" sz="1800" b="0" i="0" u="none" strike="noStrike" baseline="30000">
                <a:solidFill>
                  <a:schemeClr val="bg1"/>
                </a:solidFill>
                <a:latin typeface="Verdana" panose="020B0604030504040204" pitchFamily="34" charset="0"/>
                <a:ea typeface="Verdana" panose="020B0604030504040204" pitchFamily="34" charset="0"/>
              </a:rPr>
              <a:t> sim </a:t>
            </a:r>
            <a:r>
              <a:rPr lang="en-US" sz="1800" b="0" i="0" u="none" strike="noStrike" baseline="30000" err="1">
                <a:solidFill>
                  <a:schemeClr val="bg1"/>
                </a:solidFill>
                <a:latin typeface="Verdana" panose="020B0604030504040204" pitchFamily="34" charset="0"/>
                <a:ea typeface="Verdana" panose="020B0604030504040204" pitchFamily="34" charset="0"/>
              </a:rPr>
              <a:t>recepra</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expeles</a:t>
            </a:r>
            <a:r>
              <a:rPr lang="en-US" sz="1800" b="0" i="0" u="none" strike="noStrike" baseline="30000">
                <a:solidFill>
                  <a:schemeClr val="bg1"/>
                </a:solidFill>
                <a:latin typeface="Verdana" panose="020B0604030504040204" pitchFamily="34" charset="0"/>
                <a:ea typeface="Verdana" panose="020B0604030504040204" pitchFamily="34" charset="0"/>
              </a:rPr>
              <a:t> qui </a:t>
            </a:r>
            <a:r>
              <a:rPr lang="en-US" sz="1800" b="0" i="0" u="none" strike="noStrike" baseline="30000" err="1">
                <a:solidFill>
                  <a:schemeClr val="bg1"/>
                </a:solidFill>
                <a:latin typeface="Verdana" panose="020B0604030504040204" pitchFamily="34" charset="0"/>
                <a:ea typeface="Verdana" panose="020B0604030504040204" pitchFamily="34" charset="0"/>
              </a:rPr>
              <a:t>tem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nim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volectiae</a:t>
            </a:r>
            <a:r>
              <a:rPr lang="hr-HR" sz="1800" b="0" i="0" u="none" strike="noStrike" baseline="30000">
                <a:solidFill>
                  <a:schemeClr val="bg1"/>
                </a:solidFill>
                <a:latin typeface="Verdana" panose="020B0604030504040204" pitchFamily="34" charset="0"/>
                <a:ea typeface="Verdana" panose="020B0604030504040204" pitchFamily="34" charset="0"/>
              </a:rPr>
              <a:t>.</a:t>
            </a:r>
            <a:endParaRPr lang="en-US" sz="1800" b="0" i="0" u="none" strike="noStrike" baseline="3000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a:solidFill>
                  <a:schemeClr val="tx1">
                    <a:lumMod val="75000"/>
                    <a:lumOff val="25000"/>
                  </a:schemeClr>
                </a:solidFill>
                <a:latin typeface="Verdana" panose="020B0604030504040204" pitchFamily="34" charset="0"/>
                <a:ea typeface="Verdana" panose="020B0604030504040204" pitchFamily="34" charset="0"/>
              </a:rPr>
              <a:t>5</a:t>
            </a:r>
            <a:r>
              <a:rPr lang="es-ES" sz="2800">
                <a:solidFill>
                  <a:schemeClr val="tx1">
                    <a:lumMod val="75000"/>
                    <a:lumOff val="25000"/>
                  </a:schemeClr>
                </a:solidFill>
                <a:latin typeface="Verdana" panose="020B0604030504040204" pitchFamily="34" charset="0"/>
                <a:ea typeface="Verdana" panose="020B0604030504040204" pitchFamily="34" charset="0"/>
              </a:rPr>
              <a:t>%</a:t>
            </a:r>
            <a:endParaRPr lang="es-ES" sz="440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eur01.safelinks.protection.outlook.com/?url=https%3A%2F%2Fforms.office.com%2Fe%2Fi9VQjvr9eR&amp;data=05%7C02%7Cbtapia%40wmo.int%7C0a84ad087ad04c4e00f508dc5d7f6086%7Ceaa6be54468740c49827c044bd8e8d3c%7C0%7C0%7C638488048854823015%7CUnknown%7CTWFpbGZsb3d8eyJWIjoiMC4wLjAwMDAiLCJQIjoiV2luMzIiLCJBTiI6Ik1haWwiLCJXVCI6Mn0%3D%7C0%7C%7C%7C&amp;sdata=uuoNVcNPewQ4h9papDJl%2FwOipAQltkWU0Z8bX%2FQ%2BfFY%3D&amp;reserved=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3A923D4-62FE-367B-3661-5BB3A98589FE}"/>
              </a:ext>
            </a:extLst>
          </p:cNvPr>
          <p:cNvPicPr>
            <a:picLocks noGrp="1" noRot="1" noChangeAspect="1" noMove="1" noResize="1" noEditPoints="1" noAdjustHandles="1" noChangeArrowheads="1" noChangeShapeType="1" noCrop="1"/>
          </p:cNvPicPr>
          <p:nvPr/>
        </p:nvPicPr>
        <p:blipFill>
          <a:blip r:embed="rId3"/>
          <a:stretch>
            <a:fillRect/>
          </a:stretch>
        </p:blipFill>
        <p:spPr>
          <a:xfrm>
            <a:off x="0" y="11155"/>
            <a:ext cx="9695699" cy="6858000"/>
          </a:xfrm>
          <a:prstGeom prst="rect">
            <a:avLst/>
          </a:prstGeom>
        </p:spPr>
      </p:pic>
      <p:sp>
        <p:nvSpPr>
          <p:cNvPr id="3" name="Shape 79">
            <a:extLst>
              <a:ext uri="{FF2B5EF4-FFF2-40B4-BE49-F238E27FC236}">
                <a16:creationId xmlns:a16="http://schemas.microsoft.com/office/drawing/2014/main" id="{B03144F4-5698-74E7-D66F-4371DD61C451}"/>
              </a:ext>
            </a:extLst>
          </p:cNvPr>
          <p:cNvSpPr/>
          <p:nvPr/>
        </p:nvSpPr>
        <p:spPr>
          <a:xfrm>
            <a:off x="937397" y="1209621"/>
            <a:ext cx="10317204" cy="91986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800" b="1" dirty="0">
                <a:solidFill>
                  <a:srgbClr val="005BAA"/>
                </a:solidFill>
                <a:latin typeface="Arial" panose="020B0604020202020204" pitchFamily="34" charset="0"/>
                <a:ea typeface="Verdana" panose="020B0604030504040204" pitchFamily="34" charset="0"/>
                <a:cs typeface="Arial" panose="020B0604020202020204" pitchFamily="34" charset="0"/>
              </a:rPr>
              <a:t>TCC</a:t>
            </a:r>
            <a:r>
              <a:rPr lang="en-CH" sz="4800" b="1" dirty="0">
                <a:solidFill>
                  <a:srgbClr val="005BAA"/>
                </a:solidFill>
                <a:latin typeface="Arial" panose="020B0604020202020204" pitchFamily="34" charset="0"/>
                <a:ea typeface="Verdana" panose="020B0604030504040204" pitchFamily="34" charset="0"/>
                <a:cs typeface="Arial" panose="020B0604020202020204" pitchFamily="34" charset="0"/>
              </a:rPr>
              <a:t>-PAC Meeting</a:t>
            </a:r>
            <a:r>
              <a:rPr lang="en-US" sz="5400" b="1" dirty="0">
                <a:solidFill>
                  <a:srgbClr val="005BAA"/>
                </a:solidFill>
                <a:latin typeface="Arial" panose="020B0604020202020204" pitchFamily="34" charset="0"/>
                <a:ea typeface="Verdana" panose="020B0604030504040204" pitchFamily="34" charset="0"/>
                <a:cs typeface="Arial" panose="020B0604020202020204" pitchFamily="34" charset="0"/>
              </a:rPr>
              <a:t> </a:t>
            </a:r>
            <a:br>
              <a:rPr lang="en-CH" sz="5400" b="1" dirty="0">
                <a:solidFill>
                  <a:srgbClr val="005BAA"/>
                </a:solidFill>
                <a:latin typeface="Arial" panose="020B0604020202020204" pitchFamily="34" charset="0"/>
                <a:ea typeface="Verdana" panose="020B0604030504040204" pitchFamily="34" charset="0"/>
                <a:cs typeface="Arial" panose="020B0604020202020204" pitchFamily="34" charset="0"/>
              </a:rPr>
            </a:br>
            <a:endParaRPr lang="en-US" sz="5400" b="1" kern="1000" spc="-1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Shape 79">
            <a:extLst>
              <a:ext uri="{FF2B5EF4-FFF2-40B4-BE49-F238E27FC236}">
                <a16:creationId xmlns:a16="http://schemas.microsoft.com/office/drawing/2014/main" id="{04E371C8-146F-BD8E-1D9F-6BA4929F87FE}"/>
              </a:ext>
            </a:extLst>
          </p:cNvPr>
          <p:cNvSpPr/>
          <p:nvPr/>
        </p:nvSpPr>
        <p:spPr>
          <a:xfrm>
            <a:off x="-2" y="2516523"/>
            <a:ext cx="12191999" cy="83099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1" dirty="0">
                <a:solidFill>
                  <a:srgbClr val="005BAA"/>
                </a:solidFill>
                <a:latin typeface="Arial" panose="020B0604020202020204" pitchFamily="34" charset="0"/>
                <a:ea typeface="Verdana" panose="020B0604030504040204" pitchFamily="34" charset="0"/>
                <a:cs typeface="Arial" panose="020B0604020202020204" pitchFamily="34" charset="0"/>
              </a:rPr>
              <a:t>R</a:t>
            </a:r>
            <a:r>
              <a:rPr lang="en-CH" sz="2800" b="1" dirty="0" err="1">
                <a:solidFill>
                  <a:srgbClr val="005BAA"/>
                </a:solidFill>
                <a:latin typeface="Arial" panose="020B0604020202020204" pitchFamily="34" charset="0"/>
                <a:ea typeface="Verdana" panose="020B0604030504040204" pitchFamily="34" charset="0"/>
                <a:cs typeface="Arial" panose="020B0604020202020204" pitchFamily="34" charset="0"/>
              </a:rPr>
              <a:t>egional</a:t>
            </a:r>
            <a:r>
              <a:rPr lang="en-CH" sz="2800" b="1" dirty="0">
                <a:solidFill>
                  <a:srgbClr val="005BAA"/>
                </a:solidFill>
                <a:latin typeface="Arial" panose="020B0604020202020204" pitchFamily="34" charset="0"/>
                <a:ea typeface="Verdana" panose="020B0604030504040204" pitchFamily="34" charset="0"/>
                <a:cs typeface="Arial" panose="020B0604020202020204" pitchFamily="34" charset="0"/>
              </a:rPr>
              <a:t> consultations</a:t>
            </a:r>
            <a:endParaRPr lang="en-CH" sz="2600" b="1"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algn="ctr"/>
            <a:r>
              <a:rPr lang="en-US" sz="2600" dirty="0">
                <a:solidFill>
                  <a:srgbClr val="005BAA"/>
                </a:solidFill>
                <a:latin typeface="Arial" panose="020B0604020202020204" pitchFamily="34" charset="0"/>
                <a:cs typeface="Arial" panose="020B0604020202020204" pitchFamily="34" charset="0"/>
              </a:rPr>
              <a:t> </a:t>
            </a:r>
            <a:r>
              <a:rPr lang="en-CH" sz="2600" dirty="0">
                <a:solidFill>
                  <a:srgbClr val="005BAA"/>
                </a:solidFill>
                <a:latin typeface="Arial" panose="020B0604020202020204" pitchFamily="34" charset="0"/>
                <a:cs typeface="Arial" panose="020B0604020202020204" pitchFamily="34" charset="0"/>
              </a:rPr>
              <a:t>22-23 April</a:t>
            </a:r>
            <a:r>
              <a:rPr lang="en-US" sz="2600" dirty="0">
                <a:solidFill>
                  <a:srgbClr val="005BAA"/>
                </a:solidFill>
                <a:latin typeface="Arial" panose="020B0604020202020204" pitchFamily="34" charset="0"/>
                <a:cs typeface="Arial" panose="020B0604020202020204" pitchFamily="34" charset="0"/>
              </a:rPr>
              <a:t> 2024</a:t>
            </a:r>
            <a:endParaRPr lang="en-CH" sz="2600" dirty="0">
              <a:solidFill>
                <a:srgbClr val="005BAA"/>
              </a:solidFill>
              <a:latin typeface="Arial" panose="020B0604020202020204" pitchFamily="34" charset="0"/>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609004FF-5EDC-25E0-2F29-3A99659E7181}"/>
              </a:ext>
            </a:extLst>
          </p:cNvPr>
          <p:cNvPicPr>
            <a:picLocks noGrp="1" noRot="1" noChangeAspect="1" noMove="1" noResize="1" noEditPoints="1" noAdjustHandles="1" noChangeArrowheads="1" noChangeShapeType="1" noCrop="1"/>
          </p:cNvPicPr>
          <p:nvPr/>
        </p:nvPicPr>
        <p:blipFill>
          <a:blip r:embed="rId4"/>
          <a:stretch>
            <a:fillRect/>
          </a:stretch>
        </p:blipFill>
        <p:spPr>
          <a:xfrm>
            <a:off x="3846571" y="3859872"/>
            <a:ext cx="4498857" cy="2523749"/>
          </a:xfrm>
          <a:prstGeom prst="rect">
            <a:avLst/>
          </a:prstGeom>
        </p:spPr>
      </p:pic>
      <p:sp>
        <p:nvSpPr>
          <p:cNvPr id="2" name="Shape 79">
            <a:extLst>
              <a:ext uri="{FF2B5EF4-FFF2-40B4-BE49-F238E27FC236}">
                <a16:creationId xmlns:a16="http://schemas.microsoft.com/office/drawing/2014/main" id="{CECBB456-B58F-67C0-90FE-1731EC44A12E}"/>
              </a:ext>
            </a:extLst>
          </p:cNvPr>
          <p:cNvSpPr/>
          <p:nvPr/>
        </p:nvSpPr>
        <p:spPr>
          <a:xfrm>
            <a:off x="-1" y="3066605"/>
            <a:ext cx="12191999" cy="43088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endParaRPr lang="en-CH" sz="2800" i="1">
              <a:solidFill>
                <a:srgbClr val="005B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42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r>
              <a:rPr lang="en-CH" sz="2800" b="1" dirty="0">
                <a:solidFill>
                  <a:srgbClr val="005BAA"/>
                </a:solidFill>
                <a:latin typeface="Arial"/>
                <a:ea typeface="Verdana"/>
                <a:cs typeface="Arial"/>
              </a:rPr>
              <a:t>Conclusion and way forward</a:t>
            </a:r>
            <a:endParaRPr lang="en-US" sz="2800" dirty="0">
              <a:solidFill>
                <a:srgbClr val="005BAA"/>
              </a:solidFill>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10</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1343609" y="1294297"/>
            <a:ext cx="9766040" cy="3847207"/>
          </a:xfrm>
          <a:prstGeom prst="rect">
            <a:avLst/>
          </a:prstGeom>
          <a:noFill/>
        </p:spPr>
        <p:txBody>
          <a:bodyPr wrap="square">
            <a:spAutoFit/>
          </a:bodyPr>
          <a:lstStyle/>
          <a:p>
            <a:r>
              <a:rPr lang="en-US" i="1" dirty="0"/>
              <a:t>Moving Forward: Building a Comprehensive EW4All Roadmap for implementation</a:t>
            </a:r>
            <a:endParaRPr lang="en-CH" i="1" dirty="0"/>
          </a:p>
          <a:p>
            <a:endParaRPr lang="en-CH" i="1" dirty="0"/>
          </a:p>
          <a:p>
            <a:pPr marL="285750" indent="-285750">
              <a:buFont typeface="Courier New" panose="02070309020205020404" pitchFamily="49" charset="0"/>
              <a:buChar char="o"/>
            </a:pPr>
            <a:r>
              <a:rPr lang="en-CH" sz="1600" dirty="0">
                <a:latin typeface="Calibri" panose="020F0502020204030204" pitchFamily="34" charset="0"/>
                <a:cs typeface="Calibri" panose="020F0502020204030204" pitchFamily="34" charset="0"/>
              </a:rPr>
              <a:t>Regional Offices have been engaging with Members (and continuing)</a:t>
            </a:r>
          </a:p>
          <a:p>
            <a:pPr marL="285750" indent="-285750">
              <a:buFont typeface="Courier New" panose="02070309020205020404" pitchFamily="49" charset="0"/>
              <a:buChar char="o"/>
            </a:pPr>
            <a:r>
              <a:rPr lang="en-CH" sz="1600" dirty="0">
                <a:latin typeface="Calibri" panose="020F0502020204030204" pitchFamily="34" charset="0"/>
                <a:cs typeface="Calibri" panose="020F0502020204030204" pitchFamily="34" charset="0"/>
              </a:rPr>
              <a:t>Varying response rates</a:t>
            </a:r>
          </a:p>
          <a:p>
            <a:pPr marL="285750" indent="-28575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Address concerns regarding low response rates and missing input</a:t>
            </a:r>
            <a:r>
              <a:rPr lang="en-CH" sz="1600" dirty="0">
                <a:latin typeface="Calibri" panose="020F0502020204030204" pitchFamily="34" charset="0"/>
                <a:cs typeface="Calibri" panose="020F0502020204030204" pitchFamily="34" charset="0"/>
              </a:rPr>
              <a:t> (Urgent)</a:t>
            </a:r>
            <a:r>
              <a:rPr lang="en-US" sz="1600" dirty="0">
                <a:latin typeface="Calibri" panose="020F0502020204030204" pitchFamily="34" charset="0"/>
                <a:cs typeface="Calibri" panose="020F0502020204030204" pitchFamily="34" charset="0"/>
              </a:rPr>
              <a:t>.</a:t>
            </a:r>
            <a:endParaRPr lang="en-CH" sz="1600"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CH" sz="1600" dirty="0">
                <a:latin typeface="Calibri" panose="020F0502020204030204" pitchFamily="34" charset="0"/>
                <a:cs typeface="Calibri" panose="020F0502020204030204" pitchFamily="34" charset="0"/>
              </a:rPr>
              <a:t>Concerns on Regional vs national hazards</a:t>
            </a:r>
          </a:p>
          <a:p>
            <a:pPr marL="285750" indent="-28575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Develop a clear roadmap for implementation, resource mobilization and partnership building.</a:t>
            </a:r>
          </a:p>
          <a:p>
            <a:pPr marL="285750" indent="-28575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Prioritize training initiatives based on identified development areas.</a:t>
            </a:r>
          </a:p>
          <a:p>
            <a:pPr marL="285750" indent="-28575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Regularly monitor progress and adjust the plan as needed, focusing on specific </a:t>
            </a:r>
            <a:r>
              <a:rPr lang="en-CH" sz="1600" dirty="0">
                <a:latin typeface="Calibri" panose="020F0502020204030204" pitchFamily="34" charset="0"/>
                <a:cs typeface="Calibri" panose="020F0502020204030204" pitchFamily="34" charset="0"/>
              </a:rPr>
              <a:t>M</a:t>
            </a:r>
            <a:r>
              <a:rPr lang="en-US" sz="1600" dirty="0">
                <a:latin typeface="Calibri" panose="020F0502020204030204" pitchFamily="34" charset="0"/>
                <a:cs typeface="Calibri" panose="020F0502020204030204" pitchFamily="34" charset="0"/>
              </a:rPr>
              <a:t>ember needs</a:t>
            </a:r>
            <a:r>
              <a:rPr lang="en-CH" sz="1600" dirty="0">
                <a:latin typeface="Calibri" panose="020F0502020204030204" pitchFamily="34" charset="0"/>
                <a:cs typeface="Calibri" panose="020F0502020204030204" pitchFamily="34" charset="0"/>
              </a:rPr>
              <a:t> (iterative process)</a:t>
            </a:r>
            <a:r>
              <a:rPr lang="en-US" sz="1600" dirty="0">
                <a:latin typeface="Calibri" panose="020F0502020204030204" pitchFamily="34" charset="0"/>
                <a:cs typeface="Calibri" panose="020F0502020204030204" pitchFamily="34" charset="0"/>
              </a:rPr>
              <a:t>.</a:t>
            </a:r>
            <a:endParaRPr lang="en-CH" sz="1600"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CH" sz="1600" dirty="0">
                <a:latin typeface="Calibri" panose="020F0502020204030204" pitchFamily="34" charset="0"/>
                <a:cs typeface="Calibri" panose="020F0502020204030204" pitchFamily="34" charset="0"/>
              </a:rPr>
              <a:t>Leverage on existing structures and expertise </a:t>
            </a:r>
            <a:endParaRPr lang="en-US" sz="1600"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1600"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1600" dirty="0">
                <a:solidFill>
                  <a:srgbClr val="FF0000"/>
                </a:solidFill>
                <a:latin typeface="Calibri" panose="020F0502020204030204" pitchFamily="34" charset="0"/>
                <a:cs typeface="Calibri" panose="020F0502020204030204" pitchFamily="34" charset="0"/>
              </a:rPr>
              <a:t>Second iteration of feedback (on priority hazards and activities) to be collected from Members</a:t>
            </a:r>
          </a:p>
          <a:p>
            <a:pPr marL="742950" lvl="1" indent="-285750">
              <a:buFont typeface="Courier New" panose="02070309020205020404" pitchFamily="49" charset="0"/>
              <a:buChar char="o"/>
            </a:pPr>
            <a:r>
              <a:rPr lang="en-US" sz="1600" dirty="0">
                <a:solidFill>
                  <a:srgbClr val="FF0000"/>
                </a:solidFill>
                <a:latin typeface="Calibri" panose="020F0502020204030204" pitchFamily="34" charset="0"/>
                <a:cs typeface="Calibri" panose="020F0502020204030204" pitchFamily="34" charset="0"/>
              </a:rPr>
              <a:t>Defined methodology to uniform collection of feedback and to increase response rates</a:t>
            </a:r>
          </a:p>
          <a:p>
            <a:pPr marL="742950" lvl="1" indent="-285750">
              <a:buFont typeface="Courier New" panose="02070309020205020404" pitchFamily="49" charset="0"/>
              <a:buChar char="o"/>
            </a:pPr>
            <a:r>
              <a:rPr lang="en-US" sz="1600" dirty="0">
                <a:solidFill>
                  <a:srgbClr val="FF0000"/>
                </a:solidFill>
                <a:latin typeface="Calibri" panose="020F0502020204030204" pitchFamily="34" charset="0"/>
                <a:cs typeface="Calibri" panose="020F0502020204030204" pitchFamily="34" charset="0"/>
              </a:rPr>
              <a:t>Analyze and consolidate feedback on priority hazards and activities into the EW4All Roadmap</a:t>
            </a:r>
            <a:endParaRPr lang="en-CH"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365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82FB0-955D-C92E-2742-111F25586907}"/>
              </a:ext>
            </a:extLst>
          </p:cNvPr>
          <p:cNvSpPr txBox="1"/>
          <p:nvPr/>
        </p:nvSpPr>
        <p:spPr>
          <a:xfrm>
            <a:off x="3055514" y="1143716"/>
            <a:ext cx="6080973" cy="938719"/>
          </a:xfrm>
          <a:prstGeom prst="rect">
            <a:avLst/>
          </a:prstGeom>
          <a:noFill/>
        </p:spPr>
        <p:txBody>
          <a:bodyPr wrap="square" rtlCol="0">
            <a:spAutoFit/>
          </a:bodyPr>
          <a:lstStyle/>
          <a:p>
            <a:pPr algn="ctr" defTabSz="548627">
              <a:lnSpc>
                <a:spcPts val="6600"/>
              </a:lnSpc>
              <a:defRPr sz="1800"/>
            </a:pPr>
            <a:r>
              <a:rPr lang="hr-HR" sz="6000" b="1" spc="-86">
                <a:solidFill>
                  <a:schemeClr val="bg1"/>
                </a:solidFill>
                <a:latin typeface="Segoe UI" panose="020B0502040204020203" pitchFamily="34" charset="0"/>
                <a:ea typeface="Verdana" panose="020B0604030504040204" pitchFamily="34" charset="0"/>
                <a:cs typeface="Segoe UI" panose="020B0502040204020203" pitchFamily="34" charset="0"/>
                <a:sym typeface="Montserrat-Regular"/>
              </a:rPr>
              <a:t>Thank</a:t>
            </a:r>
            <a:r>
              <a:rPr lang="hr-HR" sz="6000" b="1" spc="-86">
                <a:solidFill>
                  <a:schemeClr val="bg1"/>
                </a:solidFill>
                <a:latin typeface="+mj-lt"/>
                <a:ea typeface="Verdana" panose="020B0604030504040204" pitchFamily="34" charset="0"/>
                <a:cs typeface="Arial" charset="0"/>
                <a:sym typeface="Montserrat-Regular"/>
              </a:rPr>
              <a:t> you</a:t>
            </a:r>
            <a:endParaRPr lang="en-US" sz="6000" b="1">
              <a:solidFill>
                <a:schemeClr val="bg1"/>
              </a:solidFill>
              <a:latin typeface="+mj-lt"/>
              <a:ea typeface="Verdana" panose="020B0604030504040204" pitchFamily="34" charset="0"/>
              <a:cs typeface="Arial" charset="0"/>
            </a:endParaRPr>
          </a:p>
        </p:txBody>
      </p:sp>
      <p:sp>
        <p:nvSpPr>
          <p:cNvPr id="3" name="CuadroTexto 3">
            <a:extLst>
              <a:ext uri="{FF2B5EF4-FFF2-40B4-BE49-F238E27FC236}">
                <a16:creationId xmlns:a16="http://schemas.microsoft.com/office/drawing/2014/main" id="{096E52C7-343E-7398-F218-D510FB81F43F}"/>
              </a:ext>
            </a:extLst>
          </p:cNvPr>
          <p:cNvSpPr txBox="1">
            <a:spLocks noGrp="1" noRot="1" noMove="1" noResize="1" noEditPoints="1" noAdjustHandles="1" noChangeArrowheads="1" noChangeShapeType="1"/>
          </p:cNvSpPr>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ea typeface="Verdana" panose="020B0604030504040204" pitchFamily="34" charset="0"/>
              </a:rPr>
              <a:t>wmo.int</a:t>
            </a:r>
          </a:p>
        </p:txBody>
      </p:sp>
      <p:pic>
        <p:nvPicPr>
          <p:cNvPr id="4" name="Picture 3" descr="Graphical user interface&#10;&#10;Description automatically generated with low confidence">
            <a:extLst>
              <a:ext uri="{FF2B5EF4-FFF2-40B4-BE49-F238E27FC236}">
                <a16:creationId xmlns:a16="http://schemas.microsoft.com/office/drawing/2014/main" id="{FFDF46DB-8EBB-D42C-13BD-30041423CFB0}"/>
              </a:ext>
            </a:extLst>
          </p:cNvPr>
          <p:cNvPicPr>
            <a:picLocks noGrp="1" noRot="1" noChangeAspect="1" noMove="1" noResize="1" noEditPoints="1" noAdjustHandles="1" noChangeArrowheads="1" noChangeShapeType="1" noCrop="1"/>
          </p:cNvPicPr>
          <p:nvPr/>
        </p:nvPicPr>
        <p:blipFill>
          <a:blip r:embed="rId2"/>
          <a:stretch>
            <a:fillRect/>
          </a:stretch>
        </p:blipFill>
        <p:spPr>
          <a:xfrm>
            <a:off x="2957075" y="2791285"/>
            <a:ext cx="6277850" cy="2450759"/>
          </a:xfrm>
          <a:prstGeom prst="rect">
            <a:avLst/>
          </a:prstGeom>
        </p:spPr>
      </p:pic>
    </p:spTree>
    <p:extLst>
      <p:ext uri="{BB962C8B-B14F-4D97-AF65-F5344CB8AC3E}">
        <p14:creationId xmlns:p14="http://schemas.microsoft.com/office/powerpoint/2010/main" val="13947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CH" sz="2800" b="1" dirty="0">
                <a:solidFill>
                  <a:srgbClr val="005BAA"/>
                </a:solidFill>
                <a:latin typeface="Arial"/>
                <a:ea typeface="Verdana"/>
                <a:cs typeface="Arial"/>
              </a:rPr>
              <a:t>RA Inputs</a:t>
            </a:r>
            <a:endParaRPr lang="en-US" sz="2800" dirty="0">
              <a:solidFill>
                <a:srgbClr val="005BAA"/>
              </a:solidFill>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2</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2023188" y="1355771"/>
            <a:ext cx="7997890" cy="2585323"/>
          </a:xfrm>
          <a:prstGeom prst="rect">
            <a:avLst/>
          </a:prstGeom>
          <a:noFill/>
        </p:spPr>
        <p:txBody>
          <a:bodyPr wrap="square">
            <a:spAutoFit/>
          </a:bodyPr>
          <a:lstStyle/>
          <a:p>
            <a:r>
              <a:rPr lang="en-CH" dirty="0">
                <a:latin typeface="Calibri" panose="020F0502020204030204" pitchFamily="34" charset="0"/>
                <a:cs typeface="Calibri" panose="020F0502020204030204" pitchFamily="34" charset="0"/>
              </a:rPr>
              <a:t>Overview: </a:t>
            </a:r>
          </a:p>
          <a:p>
            <a:pPr marL="285750" indent="-285750">
              <a:buFont typeface="Arial" panose="020B0604020202020204" pitchFamily="34" charset="0"/>
              <a:buChar char="•"/>
            </a:pPr>
            <a:r>
              <a:rPr lang="en-CH" dirty="0">
                <a:latin typeface="Calibri" panose="020F0502020204030204" pitchFamily="34" charset="0"/>
                <a:cs typeface="Calibri" panose="020F0502020204030204" pitchFamily="34" charset="0"/>
              </a:rPr>
              <a:t>Post 22 Nov, 5 December 2023, 21 Feb 2024 TCC meetings- </a:t>
            </a:r>
            <a:r>
              <a:rPr lang="en-US" dirty="0">
                <a:latin typeface="Calibri" panose="020F0502020204030204" pitchFamily="34" charset="0"/>
                <a:cs typeface="Calibri" panose="020F0502020204030204" pitchFamily="34" charset="0"/>
              </a:rPr>
              <a:t>gathered feedback from regional associations</a:t>
            </a:r>
            <a:r>
              <a:rPr lang="en-CH" dirty="0">
                <a:latin typeface="Calibri" panose="020F0502020204030204" pitchFamily="34" charset="0"/>
                <a:cs typeface="Calibri" panose="020F0502020204030204" pitchFamily="34" charset="0"/>
              </a:rPr>
              <a:t> and</a:t>
            </a:r>
            <a:r>
              <a:rPr lang="en-US" dirty="0">
                <a:latin typeface="Calibri" panose="020F0502020204030204" pitchFamily="34" charset="0"/>
                <a:cs typeface="Calibri" panose="020F0502020204030204" pitchFamily="34" charset="0"/>
              </a:rPr>
              <a:t> </a:t>
            </a:r>
            <a:r>
              <a:rPr lang="en-CH" dirty="0">
                <a:latin typeface="Calibri" panose="020F0502020204030204" pitchFamily="34" charset="0"/>
                <a:cs typeface="Calibri" panose="020F0502020204030204" pitchFamily="34" charset="0"/>
              </a:rPr>
              <a:t>Members</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Inputs </a:t>
            </a:r>
            <a:r>
              <a:rPr lang="en-CH" dirty="0">
                <a:latin typeface="Calibri" panose="020F0502020204030204" pitchFamily="34" charset="0"/>
                <a:cs typeface="Calibri" panose="020F0502020204030204" pitchFamily="34" charset="0"/>
              </a:rPr>
              <a:t>we</a:t>
            </a:r>
            <a:r>
              <a:rPr lang="en-US" dirty="0">
                <a:latin typeface="Calibri" panose="020F0502020204030204" pitchFamily="34" charset="0"/>
                <a:cs typeface="Calibri" panose="020F0502020204030204" pitchFamily="34" charset="0"/>
              </a:rPr>
              <a:t>re used to refine priority hazards and activities for the draft EW4All Implementation Plan.</a:t>
            </a:r>
            <a:endParaRPr lang="en-CH"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H" dirty="0">
                <a:latin typeface="Calibri" panose="020F0502020204030204" pitchFamily="34" charset="0"/>
                <a:cs typeface="Calibri" panose="020F0502020204030204" pitchFamily="34" charset="0"/>
              </a:rPr>
              <a:t>Different methods of information collection by the Regional Offices- Surveys, Meetings with RA Pres, MG, WG/ Committee members, Individual calls</a:t>
            </a:r>
          </a:p>
          <a:p>
            <a:endParaRPr lang="en-US" dirty="0">
              <a:latin typeface="Calibri" panose="020F0502020204030204" pitchFamily="34" charset="0"/>
              <a:cs typeface="Calibri" panose="020F0502020204030204" pitchFamily="34" charset="0"/>
            </a:endParaRPr>
          </a:p>
          <a:p>
            <a:r>
              <a:rPr lang="en-CH" dirty="0">
                <a:latin typeface="Calibri" panose="020F0502020204030204" pitchFamily="34" charset="0"/>
                <a:cs typeface="Calibri" panose="020F0502020204030204" pitchFamily="34" charset="0"/>
              </a:rPr>
              <a:t>Summary of the contributions to date</a:t>
            </a:r>
            <a:r>
              <a:rPr lang="en-US" dirty="0">
                <a:latin typeface="Calibri" panose="020F0502020204030204" pitchFamily="34" charset="0"/>
                <a:cs typeface="Calibri" panose="020F0502020204030204" pitchFamily="34" charset="0"/>
              </a:rPr>
              <a:t>.</a:t>
            </a:r>
            <a:endParaRPr lang="en-CH"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85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r>
              <a:rPr lang="en-CH" sz="2800" b="1" dirty="0">
                <a:solidFill>
                  <a:srgbClr val="005BAA"/>
                </a:solidFill>
                <a:latin typeface="Arial"/>
                <a:ea typeface="Verdana"/>
                <a:cs typeface="Arial"/>
              </a:rPr>
              <a:t>RA I Inputs</a:t>
            </a:r>
            <a:endParaRPr lang="en-US" sz="2800" dirty="0">
              <a:solidFill>
                <a:srgbClr val="005BAA"/>
              </a:solidFill>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3</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466532" y="752669"/>
            <a:ext cx="2407298" cy="4247317"/>
          </a:xfrm>
          <a:prstGeom prst="rect">
            <a:avLst/>
          </a:prstGeom>
          <a:noFill/>
        </p:spPr>
        <p:txBody>
          <a:bodyPr wrap="square">
            <a:spAutoFit/>
          </a:bodyPr>
          <a:lstStyle/>
          <a:p>
            <a:r>
              <a:rPr lang="en-US" i="1" dirty="0">
                <a:latin typeface="Calibri" panose="020F0502020204030204" pitchFamily="34" charset="0"/>
                <a:cs typeface="Calibri" panose="020F0502020204030204" pitchFamily="34" charset="0"/>
              </a:rPr>
              <a:t>Strengthening NMHS Capacity for Effective Warnings</a:t>
            </a:r>
            <a:endParaRPr lang="en-CH" i="1" dirty="0">
              <a:latin typeface="Calibri" panose="020F0502020204030204" pitchFamily="34" charset="0"/>
              <a:cs typeface="Calibri" panose="020F0502020204030204" pitchFamily="34" charset="0"/>
            </a:endParaRPr>
          </a:p>
          <a:p>
            <a:endParaRPr lang="en-CH"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WMO Regional Office for Africa conducted extensive consultations with 86% of </a:t>
            </a:r>
            <a:r>
              <a:rPr lang="en-CH"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rPr>
              <a:t>ember countries</a:t>
            </a:r>
            <a:r>
              <a:rPr lang="en-CH" dirty="0">
                <a:latin typeface="Calibri" panose="020F0502020204030204" pitchFamily="34" charset="0"/>
                <a:cs typeface="Calibri" panose="020F0502020204030204" pitchFamily="34" charset="0"/>
              </a:rPr>
              <a:t> (</a:t>
            </a:r>
            <a:r>
              <a:rPr lang="en-CH" dirty="0" err="1">
                <a:latin typeface="Calibri" panose="020F0502020204030204" pitchFamily="34" charset="0"/>
                <a:cs typeface="Calibri" panose="020F0502020204030204" pitchFamily="34" charset="0"/>
              </a:rPr>
              <a:t>ie</a:t>
            </a:r>
            <a:r>
              <a:rPr lang="en-CH" dirty="0">
                <a:latin typeface="Calibri" panose="020F0502020204030204" pitchFamily="34" charset="0"/>
                <a:cs typeface="Calibri" panose="020F0502020204030204" pitchFamily="34" charset="0"/>
              </a:rPr>
              <a:t>. 45 Members)</a:t>
            </a:r>
            <a:r>
              <a:rPr lang="en-US" dirty="0">
                <a:latin typeface="Calibri" panose="020F0502020204030204" pitchFamily="34" charset="0"/>
                <a:cs typeface="Calibri" panose="020F0502020204030204" pitchFamily="34" charset="0"/>
              </a:rPr>
              <a:t>.</a:t>
            </a:r>
            <a:r>
              <a:rPr lang="en-CH" dirty="0">
                <a:latin typeface="Calibri" panose="020F0502020204030204" pitchFamily="34" charset="0"/>
                <a:cs typeface="Calibri" panose="020F0502020204030204" pitchFamily="34" charset="0"/>
              </a:rPr>
              <a:t> Variations were found from one country to the other.</a:t>
            </a:r>
            <a:endParaRPr lang="en-US" dirty="0">
              <a:latin typeface="Calibri" panose="020F0502020204030204" pitchFamily="34" charset="0"/>
              <a:cs typeface="Calibri" panose="020F0502020204030204" pitchFamily="34" charset="0"/>
            </a:endParaRPr>
          </a:p>
          <a:p>
            <a:endParaRPr lang="en-CH" dirty="0"/>
          </a:p>
        </p:txBody>
      </p:sp>
      <p:pic>
        <p:nvPicPr>
          <p:cNvPr id="3" name="Picture 2">
            <a:extLst>
              <a:ext uri="{FF2B5EF4-FFF2-40B4-BE49-F238E27FC236}">
                <a16:creationId xmlns:a16="http://schemas.microsoft.com/office/drawing/2014/main" id="{67E96D49-E04B-C752-18DE-BCA21A7FC476}"/>
              </a:ext>
            </a:extLst>
          </p:cNvPr>
          <p:cNvPicPr>
            <a:picLocks noChangeAspect="1"/>
          </p:cNvPicPr>
          <p:nvPr/>
        </p:nvPicPr>
        <p:blipFill>
          <a:blip r:embed="rId4"/>
          <a:stretch>
            <a:fillRect/>
          </a:stretch>
        </p:blipFill>
        <p:spPr>
          <a:xfrm>
            <a:off x="5144279" y="572596"/>
            <a:ext cx="6459926" cy="5346999"/>
          </a:xfrm>
          <a:prstGeom prst="rect">
            <a:avLst/>
          </a:prstGeom>
        </p:spPr>
      </p:pic>
    </p:spTree>
    <p:extLst>
      <p:ext uri="{BB962C8B-B14F-4D97-AF65-F5344CB8AC3E}">
        <p14:creationId xmlns:p14="http://schemas.microsoft.com/office/powerpoint/2010/main" val="305687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CH" sz="2800" b="1" dirty="0">
                <a:solidFill>
                  <a:srgbClr val="005BAA"/>
                </a:solidFill>
                <a:latin typeface="Arial"/>
                <a:ea typeface="Verdana"/>
                <a:cs typeface="Arial"/>
              </a:rPr>
              <a:t>RA I Inputs</a:t>
            </a:r>
            <a:endParaRPr lang="en-US" sz="2800" dirty="0">
              <a:solidFill>
                <a:srgbClr val="005BAA"/>
              </a:solidFill>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4</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466531" y="752669"/>
            <a:ext cx="3284375" cy="5078313"/>
          </a:xfrm>
          <a:prstGeom prst="rect">
            <a:avLst/>
          </a:prstGeom>
          <a:noFill/>
        </p:spPr>
        <p:txBody>
          <a:bodyPr wrap="square">
            <a:spAutoFit/>
          </a:bodyPr>
          <a:lstStyle/>
          <a:p>
            <a:r>
              <a:rPr lang="en-US" i="1" dirty="0">
                <a:latin typeface="Calibri" panose="020F0502020204030204" pitchFamily="34" charset="0"/>
                <a:cs typeface="Calibri" panose="020F0502020204030204" pitchFamily="34" charset="0"/>
              </a:rPr>
              <a:t>Key needs identified:</a:t>
            </a:r>
          </a:p>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Strengthening observational networks</a:t>
            </a:r>
            <a:r>
              <a:rPr lang="en-CH" dirty="0">
                <a:latin typeface="Calibri" panose="020F0502020204030204" pitchFamily="34" charset="0"/>
                <a:cs typeface="Calibri" panose="020F0502020204030204" pitchFamily="34" charset="0"/>
              </a:rPr>
              <a:t>, calibration</a:t>
            </a:r>
            <a:r>
              <a:rPr lang="en-US" dirty="0">
                <a:latin typeface="Calibri" panose="020F0502020204030204" pitchFamily="34" charset="0"/>
                <a:cs typeface="Calibri" panose="020F0502020204030204" pitchFamily="34" charset="0"/>
              </a:rPr>
              <a:t> and capacity building.</a:t>
            </a:r>
          </a:p>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Access to advanced forecasting</a:t>
            </a:r>
            <a:r>
              <a:rPr lang="en-CH"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CH" dirty="0">
                <a:latin typeface="Calibri" panose="020F0502020204030204" pitchFamily="34" charset="0"/>
                <a:cs typeface="Calibri" panose="020F0502020204030204" pitchFamily="34" charset="0"/>
              </a:rPr>
              <a:t>visualization </a:t>
            </a:r>
            <a:r>
              <a:rPr lang="en-US" dirty="0">
                <a:latin typeface="Calibri" panose="020F0502020204030204" pitchFamily="34" charset="0"/>
                <a:cs typeface="Calibri" panose="020F0502020204030204" pitchFamily="34" charset="0"/>
              </a:rPr>
              <a:t>tools and training programs.</a:t>
            </a:r>
          </a:p>
          <a:p>
            <a:pPr marL="285750" indent="-285750">
              <a:buFont typeface="Courier New" panose="02070309020205020404" pitchFamily="49" charset="0"/>
              <a:buChar char="o"/>
            </a:pPr>
            <a:r>
              <a:rPr lang="en-US" dirty="0">
                <a:latin typeface="Calibri" panose="020F0502020204030204" pitchFamily="34" charset="0"/>
                <a:cs typeface="Calibri" panose="020F0502020204030204" pitchFamily="34" charset="0"/>
              </a:rPr>
              <a:t>Technical assistance for digital</a:t>
            </a:r>
            <a:r>
              <a:rPr lang="en-CH" dirty="0">
                <a:latin typeface="Calibri" panose="020F0502020204030204" pitchFamily="34" charset="0"/>
                <a:cs typeface="Calibri" panose="020F0502020204030204" pitchFamily="34" charset="0"/>
              </a:rPr>
              <a:t> transformation through value chain of weather and climate services</a:t>
            </a:r>
          </a:p>
          <a:p>
            <a:pPr marL="285750" indent="-285750">
              <a:buFont typeface="Courier New" panose="02070309020205020404" pitchFamily="49" charset="0"/>
              <a:buChar char="o"/>
            </a:pPr>
            <a:r>
              <a:rPr lang="en-ZA" dirty="0">
                <a:latin typeface="Calibri" panose="020F0502020204030204" pitchFamily="34" charset="0"/>
                <a:cs typeface="Calibri" panose="020F0502020204030204" pitchFamily="34" charset="0"/>
              </a:rPr>
              <a:t>I</a:t>
            </a:r>
            <a:r>
              <a:rPr lang="en-CH" dirty="0">
                <a:latin typeface="Calibri" panose="020F0502020204030204" pitchFamily="34" charset="0"/>
                <a:cs typeface="Calibri" panose="020F0502020204030204" pitchFamily="34" charset="0"/>
              </a:rPr>
              <a:t>n C</a:t>
            </a:r>
            <a:r>
              <a:rPr lang="en-US" dirty="0">
                <a:latin typeface="Calibri" panose="020F0502020204030204" pitchFamily="34" charset="0"/>
                <a:cs typeface="Calibri" panose="020F0502020204030204" pitchFamily="34" charset="0"/>
              </a:rPr>
              <a:t>D</a:t>
            </a:r>
            <a:r>
              <a:rPr lang="en-CH" dirty="0">
                <a:latin typeface="Calibri" panose="020F0502020204030204" pitchFamily="34" charset="0"/>
                <a:cs typeface="Calibri" panose="020F0502020204030204" pitchFamily="34" charset="0"/>
              </a:rPr>
              <a:t> programmes, Climate Outlook Fora &amp; Research</a:t>
            </a:r>
          </a:p>
          <a:p>
            <a:r>
              <a:rPr lang="en-CH" dirty="0">
                <a:latin typeface="Calibri" panose="020F0502020204030204" pitchFamily="34" charset="0"/>
                <a:cs typeface="Calibri" panose="020F0502020204030204" pitchFamily="34" charset="0"/>
              </a:rPr>
              <a:t>Generally, priorities differed from country to country and even sub-regionally, with specific hazards being ranked differently by countries</a:t>
            </a:r>
            <a:endParaRPr 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935B8CA-5274-6A44-E2E7-8C62751C02BD}"/>
              </a:ext>
            </a:extLst>
          </p:cNvPr>
          <p:cNvPicPr>
            <a:picLocks noChangeAspect="1"/>
          </p:cNvPicPr>
          <p:nvPr/>
        </p:nvPicPr>
        <p:blipFill>
          <a:blip r:embed="rId4"/>
          <a:stretch>
            <a:fillRect/>
          </a:stretch>
        </p:blipFill>
        <p:spPr>
          <a:xfrm>
            <a:off x="4155272" y="636596"/>
            <a:ext cx="6985479" cy="5296678"/>
          </a:xfrm>
          <a:prstGeom prst="rect">
            <a:avLst/>
          </a:prstGeom>
        </p:spPr>
      </p:pic>
    </p:spTree>
    <p:extLst>
      <p:ext uri="{BB962C8B-B14F-4D97-AF65-F5344CB8AC3E}">
        <p14:creationId xmlns:p14="http://schemas.microsoft.com/office/powerpoint/2010/main" val="20727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srgbClr val="005BAA"/>
                </a:solidFill>
                <a:effectLst/>
                <a:uLnTx/>
                <a:uFillTx/>
                <a:latin typeface="Arial"/>
                <a:ea typeface="Verdana"/>
                <a:cs typeface="Arial"/>
              </a:rPr>
              <a:t>RA II &amp; V Inputs</a:t>
            </a:r>
            <a:endParaRPr kumimoji="0" lang="en-US" sz="2800" b="0" i="0" u="none" strike="noStrike" kern="1200" cap="none" spc="0" normalizeH="0" baseline="0" noProof="0" dirty="0">
              <a:ln>
                <a:noFill/>
              </a:ln>
              <a:solidFill>
                <a:srgbClr val="005BAA"/>
              </a:solidFill>
              <a:effectLst/>
              <a:uLnTx/>
              <a:uFillTx/>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330200" y="813483"/>
            <a:ext cx="11531599" cy="5016758"/>
          </a:xfrm>
          <a:prstGeom prst="rect">
            <a:avLst/>
          </a:prstGeom>
          <a:noFill/>
        </p:spPr>
        <p:txBody>
          <a:bodyPr wrap="square">
            <a:spAutoFit/>
          </a:bodyPr>
          <a:lstStyle/>
          <a:p>
            <a:pPr marL="285750" indent="-285750">
              <a:buFont typeface="Arial" panose="020B0604020202020204" pitchFamily="34" charset="0"/>
              <a:buChar cha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Regional Office for </a:t>
            </a:r>
            <a:r>
              <a:rPr kumimoji="0" lang="en-CH"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Asia and </a:t>
            </a: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South-West </a:t>
            </a:r>
            <a:r>
              <a:rPr kumimoji="0" lang="en-CH"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Pacific </a:t>
            </a: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CH"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RAP</a:t>
            </a: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CH"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CH"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Singapore</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with the Representative Office for the South-West Pacific (ROSWP) and Inter-Regional Office for the Arab Region (IROAR)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15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Specific text inputs into the EW4All “implementation plan” narrative document (December 2023) provided by some Members and RAP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RAP developed a </a:t>
            </a: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Member feedback template on EW4All priority activities and hazards (SERCOM-3 Inf)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feedback from Members (10 in RA II; 2 in RA V)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identified specific hazards and activities for individual countries</a:t>
            </a:r>
            <a:endParaRPr lang="en-US" sz="1500" i="1" dirty="0">
              <a:solidFill>
                <a:srgbClr val="000000"/>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a:solidFill>
                  <a:srgbClr val="000000"/>
                </a:solidFill>
                <a:latin typeface="Calibri" panose="020F0502020204030204" pitchFamily="34" charset="0"/>
                <a:cs typeface="Calibri" panose="020F0502020204030204" pitchFamily="34" charset="0"/>
              </a:rPr>
              <a:t>WGs and ETs of the RAs </a:t>
            </a:r>
            <a:r>
              <a:rPr lang="en-US" sz="15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1500" i="1" dirty="0">
                <a:solidFill>
                  <a:srgbClr val="000000"/>
                </a:solidFill>
                <a:latin typeface="Calibri" panose="020F0502020204030204" pitchFamily="34" charset="0"/>
                <a:cs typeface="Calibri" panose="020F0502020204030204" pitchFamily="34" charset="0"/>
                <a:sym typeface="Wingdings" panose="05000000000000000000" pitchFamily="2" charset="2"/>
              </a:rPr>
              <a:t>RA II WG Services, ETs and Coordination Panel for Hydrology and Water Resources (CPH) (November 2023) intensely discussed contributions to EW4All (proposal to create a RA II Task Team); RA V MG and ETs (Climate Services, MHEWS) as well (March 2024)</a:t>
            </a:r>
            <a:endParaRPr kumimoji="0" lang="en-CH"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Pacific Regional Coordination Workshop on EW4All and Weather Ready Pacific (WRP) </a:t>
            </a:r>
            <a:r>
              <a:rPr kumimoji="0" lang="en-US" sz="15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Programme</a:t>
            </a:r>
            <a:b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SOFF, CREWS and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ClimSA</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events) in Fiji (10-18 April 2024); and Fiji national EW4All workshop (February 2024)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lang="en-US" sz="1500" i="1" dirty="0">
                <a:solidFill>
                  <a:srgbClr val="000000"/>
                </a:solidFill>
                <a:latin typeface="Calibri" panose="020F0502020204030204" pitchFamily="34" charset="0"/>
                <a:cs typeface="Calibri" panose="020F0502020204030204" pitchFamily="34" charset="0"/>
                <a:sym typeface="Wingdings" panose="05000000000000000000" pitchFamily="2" charset="2"/>
              </a:rPr>
              <a:t>Needs, gaps, priorities and next steps (national workshop dates, alignment with WRP) identified</a:t>
            </a:r>
            <a:endPar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Key issues raised:</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Tight deadlines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Resulting in l</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ow response rates; highlights need for further engagement, especially with SIDS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 systematic and early engagement/role of RAs’ WGs and ETs when drafting EW4All-related constituent body documents (implementation plan/roadmap)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missed opportunity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Hazard ranking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Many </a:t>
            </a:r>
            <a:r>
              <a:rPr lang="en-US" sz="1500" i="1" dirty="0">
                <a:solidFill>
                  <a:srgbClr val="000000"/>
                </a:solidFill>
                <a:latin typeface="Calibri" panose="020F0502020204030204" pitchFamily="34" charset="0"/>
                <a:cs typeface="Calibri" panose="020F0502020204030204" pitchFamily="34" charset="0"/>
                <a:sym typeface="Wingdings" panose="05000000000000000000" pitchFamily="2" charset="2"/>
              </a:rPr>
              <a:t>Members questioned the initial priority hazards (</a:t>
            </a:r>
            <a:r>
              <a:rPr lang="en-US" sz="1500" i="1" dirty="0" err="1">
                <a:solidFill>
                  <a:srgbClr val="000000"/>
                </a:solidFill>
                <a:latin typeface="Calibri" panose="020F0502020204030204" pitchFamily="34" charset="0"/>
                <a:cs typeface="Calibri" panose="020F0502020204030204" pitchFamily="34" charset="0"/>
                <a:sym typeface="Wingdings" panose="05000000000000000000" pitchFamily="2" charset="2"/>
              </a:rPr>
              <a:t>i</a:t>
            </a:r>
            <a:r>
              <a:rPr kumimoji="0" lang="en-US" sz="1500" b="0" i="1"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nclusion</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/exclusion of specific hazards like sandstorms and wildfires</a:t>
            </a:r>
            <a:r>
              <a:rPr lang="en-US" sz="1500" i="1" dirty="0">
                <a:solidFill>
                  <a:srgbClr val="000000"/>
                </a:solidFill>
                <a:latin typeface="Calibri" panose="020F0502020204030204" pitchFamily="34" charset="0"/>
                <a:cs typeface="Calibri" panose="020F0502020204030204" pitchFamily="34" charset="0"/>
                <a:sym typeface="Wingdings" panose="05000000000000000000" pitchFamily="2" charset="2"/>
              </a:rPr>
              <a:t>), and the value of a priority list at RA level (rather than one for regions with a similar climate/hazard landscape);</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CH"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Hazard ranking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 </a:t>
            </a:r>
            <a:r>
              <a:rPr kumimoji="0" lang="en-CH"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mortality </a:t>
            </a: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different than f</a:t>
            </a:r>
            <a:r>
              <a:rPr kumimoji="0" lang="en-CH"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or economic losses</a:t>
            </a:r>
            <a:endParaRPr kumimoji="0" lang="en-US" sz="15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500" b="1" dirty="0">
                <a:solidFill>
                  <a:srgbClr val="000000"/>
                </a:solidFill>
                <a:latin typeface="Calibri" panose="020F0502020204030204" pitchFamily="34" charset="0"/>
                <a:cs typeface="Calibri" panose="020F0502020204030204" pitchFamily="34" charset="0"/>
              </a:rPr>
              <a:t>Many EW4All focus countries moving slowly </a:t>
            </a:r>
            <a:r>
              <a:rPr lang="en-US" sz="1500" i="1" dirty="0">
                <a:solidFill>
                  <a:srgbClr val="000000"/>
                </a:solidFill>
                <a:latin typeface="Calibri" panose="020F0502020204030204" pitchFamily="34" charset="0"/>
                <a:cs typeface="Calibri" panose="020F0502020204030204" pitchFamily="34" charset="0"/>
                <a:sym typeface="Wingdings" panose="05000000000000000000" pitchFamily="2" charset="2"/>
              </a:rPr>
              <a:t> challenge for WMO HQ/RAP staff to follow-up; consider additional national EW4All coordinators funded by XB projects </a:t>
            </a:r>
            <a:r>
              <a:rPr lang="en-US" sz="1500" i="1" dirty="0">
                <a:solidFill>
                  <a:srgbClr val="000000"/>
                </a:solidFill>
                <a:latin typeface="Calibri" panose="020F0502020204030204" pitchFamily="34" charset="0"/>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00" b="1"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Bringin</a:t>
            </a:r>
            <a:r>
              <a:rPr lang="en-US" sz="1500" b="1" dirty="0">
                <a:solidFill>
                  <a:srgbClr val="000000"/>
                </a:solidFill>
                <a:latin typeface="Calibri" panose="020F0502020204030204" pitchFamily="34" charset="0"/>
                <a:cs typeface="Calibri" panose="020F0502020204030204" pitchFamily="34" charset="0"/>
              </a:rPr>
              <a:t>g in regional </a:t>
            </a:r>
            <a:r>
              <a:rPr lang="en-US" sz="1500" b="1" dirty="0" err="1">
                <a:solidFill>
                  <a:srgbClr val="000000"/>
                </a:solidFill>
                <a:latin typeface="Calibri" panose="020F0502020204030204" pitchFamily="34" charset="0"/>
                <a:cs typeface="Calibri" panose="020F0502020204030204" pitchFamily="34" charset="0"/>
              </a:rPr>
              <a:t>organisations</a:t>
            </a:r>
            <a:r>
              <a:rPr lang="en-US" sz="1500" b="1" dirty="0">
                <a:solidFill>
                  <a:srgbClr val="000000"/>
                </a:solidFill>
                <a:latin typeface="Calibri" panose="020F0502020204030204" pitchFamily="34" charset="0"/>
                <a:cs typeface="Calibri" panose="020F0502020204030204" pitchFamily="34" charset="0"/>
              </a:rPr>
              <a:t> (e.g. ASEAN, ADPC, RIMES) and aligning with existing regional initiatives (e.g. WRP)</a:t>
            </a:r>
            <a:endParaRPr kumimoji="0" lang="en-US" sz="1500" b="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CH" sz="15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2803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gn="ctr"/>
            <a:r>
              <a:rPr lang="en-CH" sz="2800" b="1" dirty="0">
                <a:solidFill>
                  <a:srgbClr val="005BAA"/>
                </a:solidFill>
                <a:latin typeface="Arial"/>
                <a:ea typeface="Verdana"/>
                <a:cs typeface="Arial"/>
              </a:rPr>
              <a:t>RA </a:t>
            </a:r>
            <a:r>
              <a:rPr lang="en-CH" sz="2800" b="1">
                <a:solidFill>
                  <a:srgbClr val="005BAA"/>
                </a:solidFill>
                <a:latin typeface="Arial"/>
                <a:ea typeface="Verdana"/>
                <a:cs typeface="Arial"/>
              </a:rPr>
              <a:t>III Inputs</a:t>
            </a:r>
            <a:endParaRPr lang="en-US" sz="2800" dirty="0">
              <a:solidFill>
                <a:srgbClr val="005BAA"/>
              </a:solidFill>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6</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330200" y="747643"/>
            <a:ext cx="1123696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During January 2024, a survey was held in the RA III to define the regional priority hazards. At the 29</a:t>
            </a:r>
            <a:r>
              <a:rPr lang="en-CH" dirty="0" err="1">
                <a:latin typeface="Calibri" panose="020F0502020204030204" pitchFamily="34" charset="0"/>
                <a:cs typeface="Calibri" panose="020F0502020204030204" pitchFamily="34" charset="0"/>
              </a:rPr>
              <a:t>th</a:t>
            </a:r>
            <a:r>
              <a:rPr lang="en-CH"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session of RAIII MG</a:t>
            </a:r>
            <a:r>
              <a:rPr lang="en-CH" dirty="0">
                <a:latin typeface="Calibri" panose="020F0502020204030204" pitchFamily="34" charset="0"/>
                <a:cs typeface="Calibri" panose="020F0502020204030204" pitchFamily="34" charset="0"/>
              </a:rPr>
              <a:t> (23rd Jan 2024)</a:t>
            </a:r>
            <a:r>
              <a:rPr lang="en-US" dirty="0">
                <a:latin typeface="Calibri" panose="020F0502020204030204" pitchFamily="34" charset="0"/>
                <a:cs typeface="Calibri" panose="020F0502020204030204" pitchFamily="34" charset="0"/>
              </a:rPr>
              <a:t>, this information was analyzed and approved by its members.</a:t>
            </a:r>
          </a:p>
        </p:txBody>
      </p:sp>
      <p:grpSp>
        <p:nvGrpSpPr>
          <p:cNvPr id="14" name="Grupo 13">
            <a:extLst>
              <a:ext uri="{FF2B5EF4-FFF2-40B4-BE49-F238E27FC236}">
                <a16:creationId xmlns:a16="http://schemas.microsoft.com/office/drawing/2014/main" id="{DF91E87C-EDD7-B851-55FB-19E0156F083C}"/>
              </a:ext>
            </a:extLst>
          </p:cNvPr>
          <p:cNvGrpSpPr/>
          <p:nvPr/>
        </p:nvGrpSpPr>
        <p:grpSpPr>
          <a:xfrm>
            <a:off x="1644540" y="1791381"/>
            <a:ext cx="8075364" cy="4079738"/>
            <a:chOff x="147112" y="657464"/>
            <a:chExt cx="8075364" cy="4079738"/>
          </a:xfrm>
        </p:grpSpPr>
        <p:pic>
          <p:nvPicPr>
            <p:cNvPr id="16" name="Graphic 6">
              <a:extLst>
                <a:ext uri="{FF2B5EF4-FFF2-40B4-BE49-F238E27FC236}">
                  <a16:creationId xmlns:a16="http://schemas.microsoft.com/office/drawing/2014/main" id="{FAE5EB66-5D41-F073-A50A-FD68F2693E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0367" y="756886"/>
              <a:ext cx="3083952" cy="3980316"/>
            </a:xfrm>
            <a:prstGeom prst="rect">
              <a:avLst/>
            </a:prstGeom>
          </p:spPr>
        </p:pic>
        <p:sp>
          <p:nvSpPr>
            <p:cNvPr id="17" name="Rectangle: Rounded Corners 7">
              <a:extLst>
                <a:ext uri="{FF2B5EF4-FFF2-40B4-BE49-F238E27FC236}">
                  <a16:creationId xmlns:a16="http://schemas.microsoft.com/office/drawing/2014/main" id="{E30FFC17-A8F6-B99E-6F9C-592D5E5D4DF8}"/>
                </a:ext>
              </a:extLst>
            </p:cNvPr>
            <p:cNvSpPr/>
            <p:nvPr/>
          </p:nvSpPr>
          <p:spPr>
            <a:xfrm>
              <a:off x="5695777" y="2956561"/>
              <a:ext cx="2047461" cy="1232933"/>
            </a:xfrm>
            <a:prstGeom prst="roundRect">
              <a:avLst>
                <a:gd name="adj" fmla="val 5371"/>
              </a:avLst>
            </a:prstGeom>
            <a:solidFill>
              <a:srgbClr val="FFEE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Southern Cone</a:t>
              </a:r>
            </a:p>
            <a:p>
              <a:pPr marL="171450" indent="-171450">
                <a:buFont typeface="Arial" panose="020B0604020202020204" pitchFamily="34" charset="0"/>
                <a:buChar char="•"/>
              </a:pPr>
              <a:r>
                <a:rPr lang="en-US" sz="1100" dirty="0">
                  <a:solidFill>
                    <a:schemeClr val="tx1"/>
                  </a:solidFill>
                </a:rPr>
                <a:t>Thunderstorm/Squall lines</a:t>
              </a:r>
            </a:p>
            <a:p>
              <a:pPr marL="171450" indent="-171450">
                <a:buFont typeface="Arial" panose="020B0604020202020204" pitchFamily="34" charset="0"/>
                <a:buChar char="•"/>
              </a:pPr>
              <a:r>
                <a:rPr lang="en-US" sz="1100" dirty="0">
                  <a:solidFill>
                    <a:schemeClr val="tx1"/>
                  </a:solidFill>
                </a:rPr>
                <a:t>Rain/Wet Spell</a:t>
              </a:r>
            </a:p>
            <a:p>
              <a:pPr marL="171450" indent="-171450">
                <a:buFont typeface="Arial" panose="020B0604020202020204" pitchFamily="34" charset="0"/>
                <a:buChar char="•"/>
              </a:pPr>
              <a:r>
                <a:rPr lang="en-US" sz="1100" dirty="0">
                  <a:solidFill>
                    <a:schemeClr val="tx1"/>
                  </a:solidFill>
                </a:rPr>
                <a:t>Heatwaves</a:t>
              </a:r>
            </a:p>
            <a:p>
              <a:pPr marL="171450" indent="-171450">
                <a:buFont typeface="Arial" panose="020B0604020202020204" pitchFamily="34" charset="0"/>
                <a:buChar char="•"/>
              </a:pPr>
              <a:r>
                <a:rPr lang="en-US" sz="1100" dirty="0">
                  <a:solidFill>
                    <a:schemeClr val="tx1"/>
                  </a:solidFill>
                </a:rPr>
                <a:t>Wind</a:t>
              </a:r>
            </a:p>
            <a:p>
              <a:pPr marL="171450" indent="-171450">
                <a:buFont typeface="Arial" panose="020B0604020202020204" pitchFamily="34" charset="0"/>
                <a:buChar char="•"/>
              </a:pPr>
              <a:r>
                <a:rPr lang="en-US" sz="1100" dirty="0">
                  <a:solidFill>
                    <a:schemeClr val="tx1"/>
                  </a:solidFill>
                </a:rPr>
                <a:t>Drought/Dry Spell</a:t>
              </a:r>
            </a:p>
          </p:txBody>
        </p:sp>
        <p:sp>
          <p:nvSpPr>
            <p:cNvPr id="18" name="Rectangle: Rounded Corners 9">
              <a:extLst>
                <a:ext uri="{FF2B5EF4-FFF2-40B4-BE49-F238E27FC236}">
                  <a16:creationId xmlns:a16="http://schemas.microsoft.com/office/drawing/2014/main" id="{CD301D6E-4576-9D5B-742A-6F00BC58CE84}"/>
                </a:ext>
              </a:extLst>
            </p:cNvPr>
            <p:cNvSpPr/>
            <p:nvPr/>
          </p:nvSpPr>
          <p:spPr>
            <a:xfrm>
              <a:off x="181382" y="687821"/>
              <a:ext cx="2537875" cy="1415300"/>
            </a:xfrm>
            <a:prstGeom prst="roundRect">
              <a:avLst>
                <a:gd name="adj" fmla="val 5371"/>
              </a:avLst>
            </a:prstGeom>
            <a:solidFill>
              <a:srgbClr val="8ED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Andean countries</a:t>
              </a:r>
            </a:p>
            <a:p>
              <a:pPr marL="171450" indent="-171450">
                <a:buFont typeface="Arial" panose="020B0604020202020204" pitchFamily="34" charset="0"/>
                <a:buChar char="•"/>
              </a:pPr>
              <a:r>
                <a:rPr lang="en-US" sz="1100" dirty="0">
                  <a:solidFill>
                    <a:schemeClr val="tx1"/>
                  </a:solidFill>
                </a:rPr>
                <a:t>Rain/Wet Spell</a:t>
              </a:r>
            </a:p>
            <a:p>
              <a:pPr marL="171450" indent="-171450">
                <a:buFont typeface="Arial" panose="020B0604020202020204" pitchFamily="34" charset="0"/>
                <a:buChar char="•"/>
              </a:pPr>
              <a:r>
                <a:rPr lang="en-US" sz="1100" dirty="0">
                  <a:solidFill>
                    <a:schemeClr val="tx1"/>
                  </a:solidFill>
                </a:rPr>
                <a:t>Drought/Dry Spell</a:t>
              </a:r>
            </a:p>
            <a:p>
              <a:pPr marL="171450" indent="-171450">
                <a:buFont typeface="Arial" panose="020B0604020202020204" pitchFamily="34" charset="0"/>
                <a:buChar char="•"/>
              </a:pPr>
              <a:r>
                <a:rPr lang="en-US" sz="1100" dirty="0">
                  <a:solidFill>
                    <a:schemeClr val="tx1"/>
                  </a:solidFill>
                </a:rPr>
                <a:t>Wind</a:t>
              </a:r>
            </a:p>
            <a:p>
              <a:pPr marL="171450" indent="-171450">
                <a:buFont typeface="Arial" panose="020B0604020202020204" pitchFamily="34" charset="0"/>
                <a:buChar char="•"/>
              </a:pPr>
              <a:r>
                <a:rPr lang="en-US" sz="1100" dirty="0">
                  <a:solidFill>
                    <a:schemeClr val="tx1"/>
                  </a:solidFill>
                </a:rPr>
                <a:t>Landslide/Mudslide &amp; debris Flow</a:t>
              </a:r>
            </a:p>
            <a:p>
              <a:pPr marL="171450" indent="-171450">
                <a:buFont typeface="Arial" panose="020B0604020202020204" pitchFamily="34" charset="0"/>
                <a:buChar char="•"/>
              </a:pPr>
              <a:r>
                <a:rPr lang="en-US" sz="1100" dirty="0">
                  <a:solidFill>
                    <a:schemeClr val="tx1"/>
                  </a:solidFill>
                </a:rPr>
                <a:t>Flash floods</a:t>
              </a:r>
            </a:p>
            <a:p>
              <a:pPr marL="171450" indent="-171450">
                <a:buFont typeface="Arial" panose="020B0604020202020204" pitchFamily="34" charset="0"/>
                <a:buChar char="•"/>
              </a:pPr>
              <a:r>
                <a:rPr lang="en-US" sz="1100" dirty="0">
                  <a:solidFill>
                    <a:schemeClr val="tx1"/>
                  </a:solidFill>
                </a:rPr>
                <a:t>Frost</a:t>
              </a:r>
            </a:p>
          </p:txBody>
        </p:sp>
        <p:sp>
          <p:nvSpPr>
            <p:cNvPr id="19" name="Rectangle: Rounded Corners 10">
              <a:extLst>
                <a:ext uri="{FF2B5EF4-FFF2-40B4-BE49-F238E27FC236}">
                  <a16:creationId xmlns:a16="http://schemas.microsoft.com/office/drawing/2014/main" id="{FF92AC0F-723E-081C-0D14-C046826D601E}"/>
                </a:ext>
              </a:extLst>
            </p:cNvPr>
            <p:cNvSpPr/>
            <p:nvPr/>
          </p:nvSpPr>
          <p:spPr>
            <a:xfrm>
              <a:off x="6175015" y="657464"/>
              <a:ext cx="2047461" cy="945909"/>
            </a:xfrm>
            <a:prstGeom prst="roundRect">
              <a:avLst>
                <a:gd name="adj" fmla="val 5371"/>
              </a:avLst>
            </a:prstGeom>
            <a:solidFill>
              <a:srgbClr val="8DD3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Northern South America</a:t>
              </a:r>
            </a:p>
            <a:p>
              <a:pPr marL="171450" indent="-171450">
                <a:buFont typeface="Arial" panose="020B0604020202020204" pitchFamily="34" charset="0"/>
                <a:buChar char="•"/>
              </a:pPr>
              <a:r>
                <a:rPr lang="en-US" sz="1100" dirty="0">
                  <a:solidFill>
                    <a:schemeClr val="tx1"/>
                  </a:solidFill>
                </a:rPr>
                <a:t>Rain/Wet Spell</a:t>
              </a:r>
            </a:p>
            <a:p>
              <a:pPr marL="171450" indent="-171450">
                <a:buFont typeface="Arial" panose="020B0604020202020204" pitchFamily="34" charset="0"/>
                <a:buChar char="•"/>
              </a:pPr>
              <a:r>
                <a:rPr lang="en-US" sz="1100" dirty="0">
                  <a:solidFill>
                    <a:schemeClr val="tx1"/>
                  </a:solidFill>
                </a:rPr>
                <a:t>Floods</a:t>
              </a:r>
            </a:p>
            <a:p>
              <a:pPr marL="171450" indent="-171450">
                <a:buFont typeface="Arial" panose="020B0604020202020204" pitchFamily="34" charset="0"/>
                <a:buChar char="•"/>
              </a:pPr>
              <a:r>
                <a:rPr lang="en-US" sz="1100" dirty="0">
                  <a:solidFill>
                    <a:schemeClr val="tx1"/>
                  </a:solidFill>
                </a:rPr>
                <a:t>Drought/Dry Spell</a:t>
              </a:r>
            </a:p>
            <a:p>
              <a:pPr marL="171450" indent="-171450">
                <a:buFont typeface="Arial" panose="020B0604020202020204" pitchFamily="34" charset="0"/>
                <a:buChar char="•"/>
              </a:pPr>
              <a:r>
                <a:rPr lang="en-US" sz="1100" dirty="0">
                  <a:solidFill>
                    <a:schemeClr val="tx1"/>
                  </a:solidFill>
                </a:rPr>
                <a:t>Flash Floods</a:t>
              </a:r>
            </a:p>
          </p:txBody>
        </p:sp>
        <p:cxnSp>
          <p:nvCxnSpPr>
            <p:cNvPr id="20" name="Straight Connector 23">
              <a:extLst>
                <a:ext uri="{FF2B5EF4-FFF2-40B4-BE49-F238E27FC236}">
                  <a16:creationId xmlns:a16="http://schemas.microsoft.com/office/drawing/2014/main" id="{ECBE826D-E7B6-AB36-C5F2-050A2B590C24}"/>
                </a:ext>
              </a:extLst>
            </p:cNvPr>
            <p:cNvCxnSpPr>
              <a:cxnSpLocks/>
            </p:cNvCxnSpPr>
            <p:nvPr/>
          </p:nvCxnSpPr>
          <p:spPr>
            <a:xfrm flipH="1">
              <a:off x="2704108" y="1711088"/>
              <a:ext cx="561226" cy="1298"/>
            </a:xfrm>
            <a:prstGeom prst="line">
              <a:avLst/>
            </a:prstGeom>
            <a:ln w="28575">
              <a:solidFill>
                <a:srgbClr val="8ED0E0"/>
              </a:solidFill>
            </a:ln>
          </p:spPr>
          <p:style>
            <a:lnRef idx="1">
              <a:schemeClr val="accent1"/>
            </a:lnRef>
            <a:fillRef idx="0">
              <a:schemeClr val="accent1"/>
            </a:fillRef>
            <a:effectRef idx="0">
              <a:schemeClr val="accent1"/>
            </a:effectRef>
            <a:fontRef idx="minor">
              <a:schemeClr val="tx1"/>
            </a:fontRef>
          </p:style>
        </p:cxnSp>
        <p:cxnSp>
          <p:nvCxnSpPr>
            <p:cNvPr id="21" name="Straight Connector 28">
              <a:extLst>
                <a:ext uri="{FF2B5EF4-FFF2-40B4-BE49-F238E27FC236}">
                  <a16:creationId xmlns:a16="http://schemas.microsoft.com/office/drawing/2014/main" id="{B9E00324-9F55-8AAA-FCC9-A76BF7440D27}"/>
                </a:ext>
              </a:extLst>
            </p:cNvPr>
            <p:cNvCxnSpPr>
              <a:cxnSpLocks/>
            </p:cNvCxnSpPr>
            <p:nvPr/>
          </p:nvCxnSpPr>
          <p:spPr>
            <a:xfrm flipH="1">
              <a:off x="5468681" y="1605968"/>
              <a:ext cx="561226" cy="1298"/>
            </a:xfrm>
            <a:prstGeom prst="line">
              <a:avLst/>
            </a:prstGeom>
            <a:ln w="28575">
              <a:solidFill>
                <a:srgbClr val="8DD35F"/>
              </a:solidFill>
            </a:ln>
          </p:spPr>
          <p:style>
            <a:lnRef idx="1">
              <a:schemeClr val="accent1"/>
            </a:lnRef>
            <a:fillRef idx="0">
              <a:schemeClr val="accent1"/>
            </a:fillRef>
            <a:effectRef idx="0">
              <a:schemeClr val="accent1"/>
            </a:effectRef>
            <a:fontRef idx="minor">
              <a:schemeClr val="tx1"/>
            </a:fontRef>
          </p:style>
        </p:cxnSp>
        <p:cxnSp>
          <p:nvCxnSpPr>
            <p:cNvPr id="22" name="Straight Connector 31">
              <a:extLst>
                <a:ext uri="{FF2B5EF4-FFF2-40B4-BE49-F238E27FC236}">
                  <a16:creationId xmlns:a16="http://schemas.microsoft.com/office/drawing/2014/main" id="{29E46D7C-2A25-DDDE-3FFF-64B841A21878}"/>
                </a:ext>
              </a:extLst>
            </p:cNvPr>
            <p:cNvCxnSpPr>
              <a:cxnSpLocks/>
            </p:cNvCxnSpPr>
            <p:nvPr/>
          </p:nvCxnSpPr>
          <p:spPr>
            <a:xfrm flipH="1">
              <a:off x="5058548" y="3754338"/>
              <a:ext cx="637229" cy="1298"/>
            </a:xfrm>
            <a:prstGeom prst="line">
              <a:avLst/>
            </a:prstGeom>
            <a:ln w="28575">
              <a:solidFill>
                <a:srgbClr val="FFEEAA"/>
              </a:solidFill>
            </a:ln>
          </p:spPr>
          <p:style>
            <a:lnRef idx="1">
              <a:schemeClr val="accent1"/>
            </a:lnRef>
            <a:fillRef idx="0">
              <a:schemeClr val="accent1"/>
            </a:fillRef>
            <a:effectRef idx="0">
              <a:schemeClr val="accent1"/>
            </a:effectRef>
            <a:fontRef idx="minor">
              <a:schemeClr val="tx1"/>
            </a:fontRef>
          </p:style>
        </p:cxnSp>
        <p:sp>
          <p:nvSpPr>
            <p:cNvPr id="23" name="Rectangle: Rounded Corners 37">
              <a:extLst>
                <a:ext uri="{FF2B5EF4-FFF2-40B4-BE49-F238E27FC236}">
                  <a16:creationId xmlns:a16="http://schemas.microsoft.com/office/drawing/2014/main" id="{38C9DB41-B77D-00A5-83EF-36F9ED4BEAE8}"/>
                </a:ext>
              </a:extLst>
            </p:cNvPr>
            <p:cNvSpPr/>
            <p:nvPr/>
          </p:nvSpPr>
          <p:spPr>
            <a:xfrm>
              <a:off x="147112" y="2548954"/>
              <a:ext cx="3646170" cy="2184354"/>
            </a:xfrm>
            <a:prstGeom prst="roundRect">
              <a:avLst>
                <a:gd name="adj" fmla="val 5371"/>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SUBREGIONAL PRIORITY HAZARDS RA III</a:t>
              </a:r>
              <a:endParaRPr lang="en-US" sz="1400" dirty="0">
                <a:solidFill>
                  <a:srgbClr val="FF0000"/>
                </a:solidFill>
              </a:endParaRPr>
            </a:p>
            <a:p>
              <a:pPr marL="171450" indent="-171450">
                <a:buFont typeface="Arial" panose="020B0604020202020204" pitchFamily="34" charset="0"/>
                <a:buChar char="•"/>
              </a:pPr>
              <a:r>
                <a:rPr lang="en-US" sz="1100" dirty="0">
                  <a:solidFill>
                    <a:schemeClr val="tx1"/>
                  </a:solidFill>
                </a:rPr>
                <a:t>Rain/Wet Spell</a:t>
              </a:r>
            </a:p>
            <a:p>
              <a:pPr marL="171450" indent="-171450">
                <a:buFont typeface="Arial" panose="020B0604020202020204" pitchFamily="34" charset="0"/>
                <a:buChar char="•"/>
              </a:pPr>
              <a:r>
                <a:rPr lang="en-US" sz="1100" dirty="0">
                  <a:solidFill>
                    <a:schemeClr val="tx1"/>
                  </a:solidFill>
                </a:rPr>
                <a:t>Drought/Dry spell</a:t>
              </a:r>
            </a:p>
            <a:p>
              <a:pPr marL="171450" indent="-171450">
                <a:buFont typeface="Arial" panose="020B0604020202020204" pitchFamily="34" charset="0"/>
                <a:buChar char="•"/>
              </a:pPr>
              <a:r>
                <a:rPr lang="en-US" sz="1100" dirty="0">
                  <a:solidFill>
                    <a:schemeClr val="tx1"/>
                  </a:solidFill>
                </a:rPr>
                <a:t>Wind</a:t>
              </a:r>
            </a:p>
            <a:p>
              <a:pPr marL="171450" indent="-171450">
                <a:buFont typeface="Arial" panose="020B0604020202020204" pitchFamily="34" charset="0"/>
                <a:buChar char="•"/>
              </a:pPr>
              <a:r>
                <a:rPr lang="en-US" sz="1100" dirty="0">
                  <a:solidFill>
                    <a:schemeClr val="tx1"/>
                  </a:solidFill>
                </a:rPr>
                <a:t>Floods</a:t>
              </a:r>
            </a:p>
            <a:p>
              <a:pPr marL="171450" indent="-171450">
                <a:buFont typeface="Arial" panose="020B0604020202020204" pitchFamily="34" charset="0"/>
                <a:buChar char="•"/>
              </a:pPr>
              <a:r>
                <a:rPr lang="en-US" sz="1100" dirty="0">
                  <a:solidFill>
                    <a:schemeClr val="tx1"/>
                  </a:solidFill>
                </a:rPr>
                <a:t>Flash floods</a:t>
              </a:r>
            </a:p>
            <a:p>
              <a:pPr marL="171450" indent="-171450">
                <a:buFont typeface="Arial" panose="020B0604020202020204" pitchFamily="34" charset="0"/>
                <a:buChar char="•"/>
              </a:pPr>
              <a:r>
                <a:rPr lang="en-US" sz="1100" dirty="0">
                  <a:solidFill>
                    <a:schemeClr val="tx1"/>
                  </a:solidFill>
                </a:rPr>
                <a:t>Thunderstorm/Squall lines</a:t>
              </a:r>
            </a:p>
            <a:p>
              <a:pPr marL="171450" indent="-171450">
                <a:buFont typeface="Arial" panose="020B0604020202020204" pitchFamily="34" charset="0"/>
                <a:buChar char="•"/>
              </a:pPr>
              <a:r>
                <a:rPr lang="en-US" sz="1100" dirty="0">
                  <a:solidFill>
                    <a:schemeClr val="tx1"/>
                  </a:solidFill>
                </a:rPr>
                <a:t>Heatwaves</a:t>
              </a:r>
            </a:p>
            <a:p>
              <a:pPr marL="171450" indent="-171450">
                <a:buFont typeface="Arial" panose="020B0604020202020204" pitchFamily="34" charset="0"/>
                <a:buChar char="•"/>
              </a:pPr>
              <a:endParaRPr lang="en-US" sz="1100" dirty="0">
                <a:solidFill>
                  <a:schemeClr val="tx1"/>
                </a:solidFill>
              </a:endParaRPr>
            </a:p>
            <a:p>
              <a:pPr algn="ctr"/>
              <a:r>
                <a:rPr lang="en-US" sz="1200" b="1" dirty="0">
                  <a:solidFill>
                    <a:srgbClr val="105AA9"/>
                  </a:solidFill>
                </a:rPr>
                <a:t>SECUNDARIES SUBREGIONAL HAZARDS</a:t>
              </a:r>
            </a:p>
            <a:p>
              <a:r>
                <a:rPr lang="en-US" sz="1100" dirty="0">
                  <a:solidFill>
                    <a:schemeClr val="tx1"/>
                  </a:solidFill>
                </a:rPr>
                <a:t>Frost – Forest Fire -  Cold waves – Hail – Heatwaves</a:t>
              </a:r>
            </a:p>
          </p:txBody>
        </p:sp>
      </p:grpSp>
    </p:spTree>
    <p:extLst>
      <p:ext uri="{BB962C8B-B14F-4D97-AF65-F5344CB8AC3E}">
        <p14:creationId xmlns:p14="http://schemas.microsoft.com/office/powerpoint/2010/main" val="157722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79">
            <a:extLst>
              <a:ext uri="{FF2B5EF4-FFF2-40B4-BE49-F238E27FC236}">
                <a16:creationId xmlns:a16="http://schemas.microsoft.com/office/drawing/2014/main" id="{29CCA19C-339A-3362-6038-4970D2A4F277}"/>
              </a:ext>
            </a:extLst>
          </p:cNvPr>
          <p:cNvSpPr/>
          <p:nvPr/>
        </p:nvSpPr>
        <p:spPr>
          <a:xfrm>
            <a:off x="330200" y="194751"/>
            <a:ext cx="11531599"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r>
              <a:rPr lang="en-CH" sz="2800" b="1" dirty="0">
                <a:solidFill>
                  <a:srgbClr val="005BAA"/>
                </a:solidFill>
                <a:latin typeface="Arial"/>
                <a:ea typeface="Verdana"/>
                <a:cs typeface="Arial"/>
              </a:rPr>
              <a:t>RA </a:t>
            </a:r>
            <a:r>
              <a:rPr lang="es-ES" sz="2800" b="1" dirty="0">
                <a:solidFill>
                  <a:srgbClr val="005BAA"/>
                </a:solidFill>
                <a:latin typeface="Arial"/>
                <a:ea typeface="Verdana"/>
                <a:cs typeface="Arial"/>
              </a:rPr>
              <a:t>IV </a:t>
            </a:r>
            <a:r>
              <a:rPr lang="en-CH" sz="2800" b="1" dirty="0">
                <a:solidFill>
                  <a:srgbClr val="005BAA"/>
                </a:solidFill>
                <a:latin typeface="Arial"/>
                <a:ea typeface="Verdana"/>
                <a:cs typeface="Arial"/>
              </a:rPr>
              <a:t>Inputs </a:t>
            </a:r>
            <a:r>
              <a:rPr lang="en-CH" sz="1400" b="1" dirty="0">
                <a:solidFill>
                  <a:srgbClr val="005BAA"/>
                </a:solidFill>
                <a:latin typeface="Arial"/>
                <a:ea typeface="Verdana"/>
                <a:cs typeface="Arial"/>
              </a:rPr>
              <a:t>(with recent updates from SERCOM &amp; INFCOM)</a:t>
            </a:r>
            <a:endParaRPr lang="en-US" sz="1400" dirty="0">
              <a:solidFill>
                <a:srgbClr val="005BAA"/>
              </a:solidFill>
              <a:latin typeface="Arial"/>
              <a:ea typeface="Verdana"/>
              <a:cs typeface="Arial"/>
            </a:endParaRPr>
          </a:p>
        </p:txBody>
      </p:sp>
      <p:graphicFrame>
        <p:nvGraphicFramePr>
          <p:cNvPr id="4" name="Table 3">
            <a:extLst>
              <a:ext uri="{FF2B5EF4-FFF2-40B4-BE49-F238E27FC236}">
                <a16:creationId xmlns:a16="http://schemas.microsoft.com/office/drawing/2014/main" id="{F7E66B5A-E1E2-9421-257D-78F68187B728}"/>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7</a:t>
                      </a:fld>
                      <a:endParaRPr lang="en-US" sz="1200" b="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6" name="Picture 5">
            <a:extLst>
              <a:ext uri="{FF2B5EF4-FFF2-40B4-BE49-F238E27FC236}">
                <a16:creationId xmlns:a16="http://schemas.microsoft.com/office/drawing/2014/main" id="{A7562795-1847-1F48-A3DC-459DD255DC43}"/>
              </a:ext>
            </a:extLst>
          </p:cNvPr>
          <p:cNvPicPr>
            <a:picLocks noGrp="1" noRot="1" noChangeAspect="1" noMove="1" noResize="1" noEditPoints="1" noAdjustHandles="1" noChangeArrowheads="1" noChangeShapeType="1" noCrop="1"/>
          </p:cNvPicPr>
          <p:nvPr/>
        </p:nvPicPr>
        <p:blipFill>
          <a:blip r:embed="rId3"/>
          <a:stretch>
            <a:fillRect/>
          </a:stretch>
        </p:blipFill>
        <p:spPr>
          <a:xfrm>
            <a:off x="-3757" y="5917325"/>
            <a:ext cx="71263" cy="940675"/>
          </a:xfrm>
          <a:prstGeom prst="rect">
            <a:avLst/>
          </a:prstGeom>
        </p:spPr>
      </p:pic>
      <p:sp>
        <p:nvSpPr>
          <p:cNvPr id="5" name="TextBox 4">
            <a:extLst>
              <a:ext uri="{FF2B5EF4-FFF2-40B4-BE49-F238E27FC236}">
                <a16:creationId xmlns:a16="http://schemas.microsoft.com/office/drawing/2014/main" id="{03B92BCF-B3EE-41F7-0885-93A8BF1DDE63}"/>
              </a:ext>
            </a:extLst>
          </p:cNvPr>
          <p:cNvSpPr txBox="1"/>
          <p:nvPr/>
        </p:nvSpPr>
        <p:spPr>
          <a:xfrm>
            <a:off x="548638" y="728387"/>
            <a:ext cx="5547361" cy="646331"/>
          </a:xfrm>
          <a:prstGeom prst="rect">
            <a:avLst/>
          </a:prstGeom>
          <a:noFill/>
        </p:spPr>
        <p:txBody>
          <a:bodyPr wrap="square">
            <a:spAutoFit/>
          </a:bodyPr>
          <a:lstStyle/>
          <a:p>
            <a:pPr algn="l">
              <a:spcBef>
                <a:spcPts val="1200"/>
              </a:spcBef>
            </a:pPr>
            <a:r>
              <a:rPr lang="en-US" sz="1800" b="1" dirty="0">
                <a:solidFill>
                  <a:srgbClr val="000000"/>
                </a:solidFill>
                <a:effectLst/>
                <a:latin typeface="Calibri" panose="020F0502020204030204" pitchFamily="34" charset="0"/>
                <a:cs typeface="Calibri" panose="020F0502020204030204" pitchFamily="34" charset="0"/>
              </a:rPr>
              <a:t>On 18</a:t>
            </a:r>
            <a:r>
              <a:rPr lang="en-CH" sz="1800" b="1" dirty="0" err="1">
                <a:solidFill>
                  <a:srgbClr val="000000"/>
                </a:solidFill>
                <a:effectLst/>
                <a:latin typeface="Calibri" panose="020F0502020204030204" pitchFamily="34" charset="0"/>
                <a:cs typeface="Calibri" panose="020F0502020204030204" pitchFamily="34" charset="0"/>
              </a:rPr>
              <a:t>th</a:t>
            </a:r>
            <a:r>
              <a:rPr lang="en-CH" sz="1800" b="1" dirty="0">
                <a:solidFill>
                  <a:srgbClr val="000000"/>
                </a:solidFill>
                <a:effectLst/>
                <a:latin typeface="Calibri" panose="020F0502020204030204" pitchFamily="34" charset="0"/>
                <a:cs typeface="Calibri" panose="020F0502020204030204" pitchFamily="34" charset="0"/>
              </a:rPr>
              <a:t> </a:t>
            </a:r>
            <a:r>
              <a:rPr lang="en-US" sz="1800" b="1" dirty="0">
                <a:solidFill>
                  <a:srgbClr val="000000"/>
                </a:solidFill>
                <a:effectLst/>
                <a:latin typeface="Calibri" panose="020F0502020204030204" pitchFamily="34" charset="0"/>
                <a:cs typeface="Calibri" panose="020F0502020204030204" pitchFamily="34" charset="0"/>
              </a:rPr>
              <a:t>Dec 2023, RA IV provide</a:t>
            </a:r>
            <a:r>
              <a:rPr lang="en-US" b="1" dirty="0">
                <a:solidFill>
                  <a:srgbClr val="000000"/>
                </a:solidFill>
                <a:latin typeface="Calibri" panose="020F0502020204030204" pitchFamily="34" charset="0"/>
                <a:cs typeface="Calibri" panose="020F0502020204030204" pitchFamily="34" charset="0"/>
              </a:rPr>
              <a:t>d a list of the regional priority hazards</a:t>
            </a:r>
          </a:p>
        </p:txBody>
      </p:sp>
      <p:sp>
        <p:nvSpPr>
          <p:cNvPr id="2" name="CuadroTexto 1">
            <a:extLst>
              <a:ext uri="{FF2B5EF4-FFF2-40B4-BE49-F238E27FC236}">
                <a16:creationId xmlns:a16="http://schemas.microsoft.com/office/drawing/2014/main" id="{25473A6F-7209-CCCD-7F7F-DDD56FFB2DA3}"/>
              </a:ext>
            </a:extLst>
          </p:cNvPr>
          <p:cNvSpPr txBox="1"/>
          <p:nvPr/>
        </p:nvSpPr>
        <p:spPr>
          <a:xfrm>
            <a:off x="6096000" y="800100"/>
            <a:ext cx="5765799" cy="4678204"/>
          </a:xfrm>
          <a:prstGeom prst="rect">
            <a:avLst/>
          </a:prstGeom>
          <a:noFill/>
        </p:spPr>
        <p:txBody>
          <a:bodyPr wrap="square" rtlCol="0">
            <a:spAutoFit/>
          </a:bodyPr>
          <a:lstStyle/>
          <a:p>
            <a:pPr algn="l">
              <a:spcBef>
                <a:spcPts val="1200"/>
              </a:spcBef>
            </a:pPr>
            <a:r>
              <a:rPr lang="en-US" b="1" i="1" dirty="0">
                <a:solidFill>
                  <a:srgbClr val="000000"/>
                </a:solidFill>
                <a:effectLst/>
                <a:latin typeface="Calibri" panose="020F0502020204030204" pitchFamily="34" charset="0"/>
                <a:cs typeface="Calibri" panose="020F0502020204030204" pitchFamily="34" charset="0"/>
              </a:rPr>
              <a:t>34</a:t>
            </a:r>
            <a:r>
              <a:rPr lang="en-CH" b="1" i="1" dirty="0" err="1">
                <a:solidFill>
                  <a:srgbClr val="000000"/>
                </a:solidFill>
                <a:effectLst/>
                <a:latin typeface="Calibri" panose="020F0502020204030204" pitchFamily="34" charset="0"/>
                <a:cs typeface="Calibri" panose="020F0502020204030204" pitchFamily="34" charset="0"/>
              </a:rPr>
              <a:t>th</a:t>
            </a:r>
            <a:r>
              <a:rPr lang="en-US" b="1" i="1" dirty="0">
                <a:solidFill>
                  <a:srgbClr val="000000"/>
                </a:solidFill>
                <a:effectLst/>
                <a:latin typeface="Calibri" panose="020F0502020204030204" pitchFamily="34" charset="0"/>
                <a:cs typeface="Calibri" panose="020F0502020204030204" pitchFamily="34" charset="0"/>
              </a:rPr>
              <a:t> </a:t>
            </a:r>
            <a:r>
              <a:rPr lang="en-CH" b="1" i="1" dirty="0">
                <a:solidFill>
                  <a:srgbClr val="000000"/>
                </a:solidFill>
                <a:latin typeface="Calibri" panose="020F0502020204030204" pitchFamily="34" charset="0"/>
                <a:cs typeface="Calibri" panose="020F0502020204030204" pitchFamily="34" charset="0"/>
              </a:rPr>
              <a:t>S</a:t>
            </a:r>
            <a:r>
              <a:rPr lang="en-US" b="1" i="1" dirty="0" err="1">
                <a:solidFill>
                  <a:srgbClr val="000000"/>
                </a:solidFill>
                <a:effectLst/>
                <a:latin typeface="Calibri" panose="020F0502020204030204" pitchFamily="34" charset="0"/>
                <a:cs typeface="Calibri" panose="020F0502020204030204" pitchFamily="34" charset="0"/>
              </a:rPr>
              <a:t>ession</a:t>
            </a:r>
            <a:r>
              <a:rPr lang="en-US" b="1" i="1" dirty="0">
                <a:solidFill>
                  <a:srgbClr val="000000"/>
                </a:solidFill>
                <a:effectLst/>
                <a:latin typeface="Calibri" panose="020F0502020204030204" pitchFamily="34" charset="0"/>
                <a:cs typeface="Calibri" panose="020F0502020204030204" pitchFamily="34" charset="0"/>
              </a:rPr>
              <a:t> of RA IV Management Group (30 Jan 2024)</a:t>
            </a:r>
            <a:endParaRPr lang="en-US" b="0" i="0" dirty="0">
              <a:solidFill>
                <a:srgbClr val="000000"/>
              </a:solidFill>
              <a:effectLst/>
              <a:latin typeface="Calibri" panose="020F0502020204030204" pitchFamily="34" charset="0"/>
              <a:cs typeface="Calibri" panose="020F0502020204030204" pitchFamily="34" charset="0"/>
            </a:endParaRPr>
          </a:p>
          <a:p>
            <a:pPr algn="just"/>
            <a:r>
              <a:rPr lang="en-US" sz="1700" b="0" i="1" dirty="0">
                <a:solidFill>
                  <a:srgbClr val="000000"/>
                </a:solidFill>
                <a:effectLst/>
                <a:latin typeface="Calibri" panose="020F0502020204030204" pitchFamily="34" charset="0"/>
                <a:cs typeface="Calibri" panose="020F0502020204030204" pitchFamily="34" charset="0"/>
              </a:rPr>
              <a:t>Based on the recommendations made by the chairs and ET leaders, raise the following matters at SERCOM, INFCOM, TCC-PAC and EC-78:</a:t>
            </a:r>
            <a:endParaRPr lang="en-US" sz="1700" b="0" i="0" dirty="0">
              <a:solidFill>
                <a:srgbClr val="000000"/>
              </a:solidFill>
              <a:effectLst/>
              <a:latin typeface="Calibri" panose="020F0502020204030204" pitchFamily="34" charset="0"/>
              <a:cs typeface="Calibri" panose="020F0502020204030204" pitchFamily="34" charset="0"/>
            </a:endParaRPr>
          </a:p>
          <a:p>
            <a:pPr marL="285750" indent="-285750" algn="just">
              <a:spcBef>
                <a:spcPts val="600"/>
              </a:spcBef>
              <a:spcAft>
                <a:spcPts val="600"/>
              </a:spcAft>
              <a:buFont typeface="Wingdings" pitchFamily="2" charset="2"/>
              <a:buChar char="Ø"/>
            </a:pPr>
            <a:r>
              <a:rPr lang="en-US" sz="1700" b="0" i="1" dirty="0">
                <a:solidFill>
                  <a:srgbClr val="000000"/>
                </a:solidFill>
                <a:effectLst/>
                <a:latin typeface="Calibri" panose="020F0502020204030204" pitchFamily="34" charset="0"/>
                <a:cs typeface="Calibri" panose="020F0502020204030204" pitchFamily="34" charset="0"/>
              </a:rPr>
              <a:t>To establish systematic mechanisms that ensure the interaction and collaboration of the Standing Committees and their subsidiary bodies with RA IV.</a:t>
            </a:r>
            <a:endParaRPr lang="en-US" sz="1700" b="0" i="0" dirty="0">
              <a:solidFill>
                <a:srgbClr val="000000"/>
              </a:solidFill>
              <a:effectLst/>
              <a:latin typeface="Calibri" panose="020F0502020204030204" pitchFamily="34" charset="0"/>
              <a:cs typeface="Calibri" panose="020F0502020204030204" pitchFamily="34" charset="0"/>
            </a:endParaRPr>
          </a:p>
          <a:p>
            <a:pPr marL="285750" indent="-285750" algn="just">
              <a:spcBef>
                <a:spcPts val="600"/>
              </a:spcBef>
              <a:spcAft>
                <a:spcPts val="600"/>
              </a:spcAft>
              <a:buFont typeface="Wingdings" pitchFamily="2" charset="2"/>
              <a:buChar char="Ø"/>
            </a:pPr>
            <a:r>
              <a:rPr lang="en-US" sz="1700" b="0" i="1" dirty="0">
                <a:solidFill>
                  <a:srgbClr val="000000"/>
                </a:solidFill>
                <a:effectLst/>
                <a:latin typeface="Calibri" panose="020F0502020204030204" pitchFamily="34" charset="0"/>
                <a:cs typeface="Calibri" panose="020F0502020204030204" pitchFamily="34" charset="0"/>
              </a:rPr>
              <a:t>To establish a systematic process between the TCs, RAs, and Technical Programs that ensures activities in the Regional Implementation Plans are included in the WMO integrated operating plan and are complementary to the work plans of the TCs.</a:t>
            </a:r>
            <a:endParaRPr lang="en-US" sz="1700" b="0" i="0" dirty="0">
              <a:solidFill>
                <a:srgbClr val="000000"/>
              </a:solidFill>
              <a:effectLst/>
              <a:latin typeface="Calibri" panose="020F0502020204030204" pitchFamily="34" charset="0"/>
              <a:cs typeface="Calibri" panose="020F0502020204030204" pitchFamily="34" charset="0"/>
            </a:endParaRPr>
          </a:p>
          <a:p>
            <a:pPr marL="285750" indent="-285750" algn="just">
              <a:spcBef>
                <a:spcPts val="600"/>
              </a:spcBef>
              <a:spcAft>
                <a:spcPts val="600"/>
              </a:spcAft>
              <a:buFont typeface="Wingdings" pitchFamily="2" charset="2"/>
              <a:buChar char="Ø"/>
            </a:pPr>
            <a:r>
              <a:rPr lang="en-US" sz="1700" b="0" i="1" dirty="0">
                <a:solidFill>
                  <a:srgbClr val="000000"/>
                </a:solidFill>
                <a:effectLst/>
                <a:latin typeface="Calibri" panose="020F0502020204030204" pitchFamily="34" charset="0"/>
                <a:cs typeface="Calibri" panose="020F0502020204030204" pitchFamily="34" charset="0"/>
              </a:rPr>
              <a:t>To request to WMO Secretariat to improve inter-departmental coordination to enable timely funding of regional activities, reducing delays in the logistical process of sending invitations and arranging travel.</a:t>
            </a:r>
            <a:endParaRPr lang="en-US" sz="1700" b="0" i="0" dirty="0">
              <a:solidFill>
                <a:srgbClr val="000000"/>
              </a:solidFill>
              <a:effectLst/>
              <a:latin typeface="Calibri" panose="020F0502020204030204" pitchFamily="34" charset="0"/>
              <a:cs typeface="Calibri" panose="020F0502020204030204" pitchFamily="34" charset="0"/>
            </a:endParaRPr>
          </a:p>
        </p:txBody>
      </p:sp>
      <p:graphicFrame>
        <p:nvGraphicFramePr>
          <p:cNvPr id="7" name="Tabla 6">
            <a:extLst>
              <a:ext uri="{FF2B5EF4-FFF2-40B4-BE49-F238E27FC236}">
                <a16:creationId xmlns:a16="http://schemas.microsoft.com/office/drawing/2014/main" id="{E30E9C77-4325-8B1E-3A4A-9CC6AD15A616}"/>
              </a:ext>
            </a:extLst>
          </p:cNvPr>
          <p:cNvGraphicFramePr>
            <a:graphicFrameLocks noGrp="1"/>
          </p:cNvGraphicFramePr>
          <p:nvPr>
            <p:extLst>
              <p:ext uri="{D42A27DB-BD31-4B8C-83A1-F6EECF244321}">
                <p14:modId xmlns:p14="http://schemas.microsoft.com/office/powerpoint/2010/main" val="3490876738"/>
              </p:ext>
            </p:extLst>
          </p:nvPr>
        </p:nvGraphicFramePr>
        <p:xfrm>
          <a:off x="548638" y="1477468"/>
          <a:ext cx="4434841" cy="4328982"/>
        </p:xfrm>
        <a:graphic>
          <a:graphicData uri="http://schemas.openxmlformats.org/drawingml/2006/table">
            <a:tbl>
              <a:tblPr firstRow="1" firstCol="1" bandRow="1"/>
              <a:tblGrid>
                <a:gridCol w="535729">
                  <a:extLst>
                    <a:ext uri="{9D8B030D-6E8A-4147-A177-3AD203B41FA5}">
                      <a16:colId xmlns:a16="http://schemas.microsoft.com/office/drawing/2014/main" val="2935921826"/>
                    </a:ext>
                  </a:extLst>
                </a:gridCol>
                <a:gridCol w="2816124">
                  <a:extLst>
                    <a:ext uri="{9D8B030D-6E8A-4147-A177-3AD203B41FA5}">
                      <a16:colId xmlns:a16="http://schemas.microsoft.com/office/drawing/2014/main" val="3529274403"/>
                    </a:ext>
                  </a:extLst>
                </a:gridCol>
                <a:gridCol w="1082988">
                  <a:extLst>
                    <a:ext uri="{9D8B030D-6E8A-4147-A177-3AD203B41FA5}">
                      <a16:colId xmlns:a16="http://schemas.microsoft.com/office/drawing/2014/main" val="1646506900"/>
                    </a:ext>
                  </a:extLst>
                </a:gridCol>
              </a:tblGrid>
              <a:tr h="241057">
                <a:tc>
                  <a:txBody>
                    <a:bodyPr/>
                    <a:lstStyle/>
                    <a:p>
                      <a:endParaRPr lang="es-CL" sz="1200" kern="100" dirty="0">
                        <a:effectLst/>
                        <a:latin typeface="+mn-lt"/>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b="1" kern="0" dirty="0">
                          <a:effectLst/>
                          <a:latin typeface="Calibri" panose="020F0502020204030204" pitchFamily="34" charset="0"/>
                          <a:ea typeface="Times New Roman" panose="02020603050405020304" pitchFamily="18" charset="0"/>
                          <a:cs typeface="Calibri" panose="020F0502020204030204" pitchFamily="34" charset="0"/>
                        </a:rPr>
                        <a:t>RA IV Priority Hazards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algn="just"/>
                      <a:r>
                        <a:rPr lang="en-US" sz="1200" b="1" kern="0">
                          <a:effectLst/>
                          <a:latin typeface="Calibri" panose="020F0502020204030204" pitchFamily="34" charset="0"/>
                          <a:ea typeface="Times New Roman" panose="02020603050405020304" pitchFamily="18" charset="0"/>
                          <a:cs typeface="Calibri" panose="020F0502020204030204" pitchFamily="34" charset="0"/>
                        </a:rPr>
                        <a:t>Risk Levels</a:t>
                      </a:r>
                      <a:endParaRPr lang="es-CL" sz="12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93516580"/>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Hurricanes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000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0000"/>
                    </a:solidFill>
                  </a:tcPr>
                </a:tc>
                <a:extLst>
                  <a:ext uri="{0D108BD9-81ED-4DB2-BD59-A6C34878D82A}">
                    <a16:rowId xmlns:a16="http://schemas.microsoft.com/office/drawing/2014/main" val="3627212288"/>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2</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Extreme Temperature &amp; Heat Waves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000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0000"/>
                    </a:solidFill>
                  </a:tcPr>
                </a:tc>
                <a:extLst>
                  <a:ext uri="{0D108BD9-81ED-4DB2-BD59-A6C34878D82A}">
                    <a16:rowId xmlns:a16="http://schemas.microsoft.com/office/drawing/2014/main" val="1537950560"/>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3</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Tropical Storms </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9933"/>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9933"/>
                    </a:solidFill>
                  </a:tcPr>
                </a:tc>
                <a:extLst>
                  <a:ext uri="{0D108BD9-81ED-4DB2-BD59-A6C34878D82A}">
                    <a16:rowId xmlns:a16="http://schemas.microsoft.com/office/drawing/2014/main" val="2476806592"/>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4</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Flash and Riverine Floods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9933"/>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9933"/>
                    </a:solidFill>
                  </a:tcPr>
                </a:tc>
                <a:extLst>
                  <a:ext uri="{0D108BD9-81ED-4DB2-BD59-A6C34878D82A}">
                    <a16:rowId xmlns:a16="http://schemas.microsoft.com/office/drawing/2014/main" val="2863787739"/>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5</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Droughts and Dry Spells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9933"/>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9933"/>
                    </a:solidFill>
                  </a:tcPr>
                </a:tc>
                <a:extLst>
                  <a:ext uri="{0D108BD9-81ED-4DB2-BD59-A6C34878D82A}">
                    <a16:rowId xmlns:a16="http://schemas.microsoft.com/office/drawing/2014/main" val="4115396109"/>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6</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Potential tropical Cyclones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FF99"/>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FF99"/>
                    </a:solidFill>
                  </a:tcPr>
                </a:tc>
                <a:extLst>
                  <a:ext uri="{0D108BD9-81ED-4DB2-BD59-A6C34878D82A}">
                    <a16:rowId xmlns:a16="http://schemas.microsoft.com/office/drawing/2014/main" val="947599096"/>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7</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a:effectLst/>
                          <a:latin typeface="Calibri" panose="020F0502020204030204" pitchFamily="34" charset="0"/>
                          <a:ea typeface="Times New Roman" panose="02020603050405020304" pitchFamily="18" charset="0"/>
                          <a:cs typeface="Calibri" panose="020F0502020204030204" pitchFamily="34" charset="0"/>
                        </a:rPr>
                        <a:t>Coastal Flooding and storm surge</a:t>
                      </a:r>
                      <a:endParaRPr lang="es-CL" sz="12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FF99"/>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FF99"/>
                    </a:solidFill>
                  </a:tcPr>
                </a:tc>
                <a:extLst>
                  <a:ext uri="{0D108BD9-81ED-4DB2-BD59-A6C34878D82A}">
                    <a16:rowId xmlns:a16="http://schemas.microsoft.com/office/drawing/2014/main" val="3030530510"/>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8</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a:effectLst/>
                          <a:latin typeface="Calibri" panose="020F0502020204030204" pitchFamily="34" charset="0"/>
                          <a:ea typeface="Times New Roman" panose="02020603050405020304" pitchFamily="18" charset="0"/>
                          <a:cs typeface="Calibri" panose="020F0502020204030204" pitchFamily="34" charset="0"/>
                        </a:rPr>
                        <a:t>Severe Precipitation Storms</a:t>
                      </a:r>
                      <a:endParaRPr lang="es-CL" sz="12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FFFF99"/>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FFFF99"/>
                    </a:solidFill>
                  </a:tcPr>
                </a:tc>
                <a:extLst>
                  <a:ext uri="{0D108BD9-81ED-4DB2-BD59-A6C34878D82A}">
                    <a16:rowId xmlns:a16="http://schemas.microsoft.com/office/drawing/2014/main" val="2411233752"/>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9</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Forest, wild and bush fires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dirty="0">
                        <a:effectLst/>
                        <a:highlight>
                          <a:srgbClr val="C5E0B3"/>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C5E0B3"/>
                    </a:solidFill>
                  </a:tcPr>
                </a:tc>
                <a:extLst>
                  <a:ext uri="{0D108BD9-81ED-4DB2-BD59-A6C34878D82A}">
                    <a16:rowId xmlns:a16="http://schemas.microsoft.com/office/drawing/2014/main" val="549817455"/>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10</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a:effectLst/>
                          <a:latin typeface="Calibri" panose="020F0502020204030204" pitchFamily="34" charset="0"/>
                          <a:ea typeface="Times New Roman" panose="02020603050405020304" pitchFamily="18" charset="0"/>
                          <a:cs typeface="Calibri" panose="020F0502020204030204" pitchFamily="34" charset="0"/>
                        </a:rPr>
                        <a:t>Landslides</a:t>
                      </a:r>
                      <a:endParaRPr lang="es-CL" sz="12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dirty="0">
                        <a:effectLst/>
                        <a:highlight>
                          <a:srgbClr val="C5E0B3"/>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C5E0B3"/>
                    </a:solidFill>
                  </a:tcPr>
                </a:tc>
                <a:extLst>
                  <a:ext uri="{0D108BD9-81ED-4DB2-BD59-A6C34878D82A}">
                    <a16:rowId xmlns:a16="http://schemas.microsoft.com/office/drawing/2014/main" val="867055986"/>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11</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a:effectLst/>
                          <a:latin typeface="Calibri" panose="020F0502020204030204" pitchFamily="34" charset="0"/>
                          <a:ea typeface="Times New Roman" panose="02020603050405020304" pitchFamily="18" charset="0"/>
                          <a:cs typeface="Calibri" panose="020F0502020204030204" pitchFamily="34" charset="0"/>
                        </a:rPr>
                        <a:t>Lightning and Thunderstorms</a:t>
                      </a:r>
                      <a:endParaRPr lang="es-CL" sz="12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dirty="0">
                        <a:effectLst/>
                        <a:highlight>
                          <a:srgbClr val="C5E0B3"/>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C5E0B3"/>
                    </a:solidFill>
                  </a:tcPr>
                </a:tc>
                <a:extLst>
                  <a:ext uri="{0D108BD9-81ED-4DB2-BD59-A6C34878D82A}">
                    <a16:rowId xmlns:a16="http://schemas.microsoft.com/office/drawing/2014/main" val="3072499471"/>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12</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a:effectLst/>
                          <a:latin typeface="Calibri" panose="020F0502020204030204" pitchFamily="34" charset="0"/>
                          <a:ea typeface="Times New Roman" panose="02020603050405020304" pitchFamily="18" charset="0"/>
                          <a:cs typeface="Calibri" panose="020F0502020204030204" pitchFamily="34" charset="0"/>
                        </a:rPr>
                        <a:t>Cold waves </a:t>
                      </a:r>
                      <a:endParaRPr lang="es-CL" sz="12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92D05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92D050"/>
                    </a:solidFill>
                  </a:tcPr>
                </a:tc>
                <a:extLst>
                  <a:ext uri="{0D108BD9-81ED-4DB2-BD59-A6C34878D82A}">
                    <a16:rowId xmlns:a16="http://schemas.microsoft.com/office/drawing/2014/main" val="3722989983"/>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13</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Severe Winter conditions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92D05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92D050"/>
                    </a:solidFill>
                  </a:tcPr>
                </a:tc>
                <a:extLst>
                  <a:ext uri="{0D108BD9-81ED-4DB2-BD59-A6C34878D82A}">
                    <a16:rowId xmlns:a16="http://schemas.microsoft.com/office/drawing/2014/main" val="4225008180"/>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14</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High Winds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92D05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92D050"/>
                    </a:solidFill>
                  </a:tcPr>
                </a:tc>
                <a:extLst>
                  <a:ext uri="{0D108BD9-81ED-4DB2-BD59-A6C34878D82A}">
                    <a16:rowId xmlns:a16="http://schemas.microsoft.com/office/drawing/2014/main" val="2386981228"/>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15</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Dust Haze</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a:effectLst/>
                        <a:highlight>
                          <a:srgbClr val="92D05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92D050"/>
                    </a:solidFill>
                  </a:tcPr>
                </a:tc>
                <a:extLst>
                  <a:ext uri="{0D108BD9-81ED-4DB2-BD59-A6C34878D82A}">
                    <a16:rowId xmlns:a16="http://schemas.microsoft.com/office/drawing/2014/main" val="1765955268"/>
                  </a:ext>
                </a:extLst>
              </a:tr>
              <a:tr h="241057">
                <a:tc>
                  <a:txBody>
                    <a:bodyPr/>
                    <a:lstStyle/>
                    <a:p>
                      <a:pPr algn="ctr"/>
                      <a:r>
                        <a:rPr lang="en-US" sz="1200" kern="0">
                          <a:effectLst/>
                          <a:latin typeface="+mn-lt"/>
                          <a:ea typeface="Times New Roman" panose="02020603050405020304" pitchFamily="18" charset="0"/>
                          <a:cs typeface="Times New Roman" panose="02020603050405020304" pitchFamily="18" charset="0"/>
                        </a:rPr>
                        <a:t>16</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Hail</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endParaRPr lang="es-CL" sz="1200" kern="100" dirty="0">
                        <a:effectLst/>
                        <a:highlight>
                          <a:srgbClr val="92D050"/>
                        </a:highlight>
                        <a:latin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92D050"/>
                    </a:solidFill>
                  </a:tcPr>
                </a:tc>
                <a:extLst>
                  <a:ext uri="{0D108BD9-81ED-4DB2-BD59-A6C34878D82A}">
                    <a16:rowId xmlns:a16="http://schemas.microsoft.com/office/drawing/2014/main" val="2469357579"/>
                  </a:ext>
                </a:extLst>
              </a:tr>
              <a:tr h="231013">
                <a:tc>
                  <a:txBody>
                    <a:bodyPr/>
                    <a:lstStyle/>
                    <a:p>
                      <a:pPr algn="ctr"/>
                      <a:r>
                        <a:rPr lang="en-US" sz="1200" kern="0">
                          <a:effectLst/>
                          <a:latin typeface="+mn-lt"/>
                          <a:ea typeface="Times New Roman" panose="02020603050405020304" pitchFamily="18" charset="0"/>
                          <a:cs typeface="Times New Roman" panose="02020603050405020304" pitchFamily="18" charset="0"/>
                        </a:rPr>
                        <a:t>17</a:t>
                      </a:r>
                      <a:endParaRPr lang="es-CL" sz="1200" kern="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just"/>
                      <a:r>
                        <a:rPr lang="en-US" sz="1200" kern="0" dirty="0">
                          <a:effectLst/>
                          <a:latin typeface="Calibri" panose="020F0502020204030204" pitchFamily="34" charset="0"/>
                          <a:ea typeface="Times New Roman" panose="02020603050405020304" pitchFamily="18" charset="0"/>
                          <a:cs typeface="Calibri" panose="020F0502020204030204" pitchFamily="34" charset="0"/>
                        </a:rPr>
                        <a:t>Sea Level Increases</a:t>
                      </a:r>
                      <a:endParaRPr lang="es-CL"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algn="just"/>
                      <a:r>
                        <a:rPr lang="en-US" sz="1200" kern="0" dirty="0">
                          <a:effectLst/>
                          <a:highlight>
                            <a:srgbClr val="92D050"/>
                          </a:highlight>
                          <a:latin typeface="Calibri" panose="020F0502020204030204" pitchFamily="34" charset="0"/>
                          <a:ea typeface="Times New Roman" panose="02020603050405020304" pitchFamily="18" charset="0"/>
                          <a:cs typeface="Calibri" panose="020F0502020204030204" pitchFamily="34" charset="0"/>
                        </a:rPr>
                        <a:t> </a:t>
                      </a:r>
                      <a:endParaRPr lang="es-CL" sz="1200" kern="100" dirty="0">
                        <a:effectLst/>
                        <a:highlight>
                          <a:srgbClr val="92D050"/>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solidFill>
                      <a:srgbClr val="92D050"/>
                    </a:solidFill>
                  </a:tcPr>
                </a:tc>
                <a:extLst>
                  <a:ext uri="{0D108BD9-81ED-4DB2-BD59-A6C34878D82A}">
                    <a16:rowId xmlns:a16="http://schemas.microsoft.com/office/drawing/2014/main" val="1559101918"/>
                  </a:ext>
                </a:extLst>
              </a:tr>
            </a:tbl>
          </a:graphicData>
        </a:graphic>
      </p:graphicFrame>
    </p:spTree>
    <p:extLst>
      <p:ext uri="{BB962C8B-B14F-4D97-AF65-F5344CB8AC3E}">
        <p14:creationId xmlns:p14="http://schemas.microsoft.com/office/powerpoint/2010/main" val="99788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416DD7-95E9-BC6C-3FA8-B6AD7E6673A8}"/>
              </a:ext>
            </a:extLst>
          </p:cNvPr>
          <p:cNvSpPr txBox="1"/>
          <p:nvPr/>
        </p:nvSpPr>
        <p:spPr>
          <a:xfrm>
            <a:off x="548640" y="1087458"/>
            <a:ext cx="10858500" cy="1754326"/>
          </a:xfrm>
          <a:prstGeom prst="rect">
            <a:avLst/>
          </a:prstGeom>
          <a:noFill/>
        </p:spPr>
        <p:txBody>
          <a:bodyPr wrap="square">
            <a:spAutoFit/>
          </a:bodyPr>
          <a:lstStyle/>
          <a:p>
            <a:pPr algn="just"/>
            <a:r>
              <a:rPr lang="en-US" sz="1800" b="0" i="0" dirty="0">
                <a:solidFill>
                  <a:srgbClr val="000000"/>
                </a:solidFill>
                <a:effectLst/>
                <a:highlight>
                  <a:srgbClr val="FFFFFF"/>
                </a:highlight>
                <a:latin typeface="Calibri" panose="020F0502020204030204" pitchFamily="34" charset="0"/>
                <a:cs typeface="Calibri" panose="020F0502020204030204" pitchFamily="34" charset="0"/>
              </a:rPr>
              <a:t>As part of the preparatory activities for RA IV-19 session to be held in February 2025, an Open consultation  process on Regional priorities has started. </a:t>
            </a:r>
          </a:p>
          <a:p>
            <a:pPr algn="just"/>
            <a:endParaRPr lang="en-US" dirty="0">
              <a:solidFill>
                <a:srgbClr val="000000"/>
              </a:solidFill>
              <a:highlight>
                <a:srgbClr val="FFFFFF"/>
              </a:highlight>
              <a:latin typeface="Calibri" panose="020F0502020204030204" pitchFamily="34" charset="0"/>
              <a:cs typeface="Calibri" panose="020F0502020204030204" pitchFamily="34" charset="0"/>
            </a:endParaRPr>
          </a:p>
          <a:p>
            <a:pPr algn="just"/>
            <a:r>
              <a:rPr lang="en-US" sz="1800" b="0" i="0" dirty="0">
                <a:solidFill>
                  <a:srgbClr val="000000"/>
                </a:solidFill>
                <a:effectLst/>
                <a:highlight>
                  <a:srgbClr val="FFFFFF"/>
                </a:highlight>
                <a:latin typeface="Calibri" panose="020F0502020204030204" pitchFamily="34" charset="0"/>
                <a:cs typeface="Calibri" panose="020F0502020204030204" pitchFamily="34" charset="0"/>
              </a:rPr>
              <a:t>The consultation is available </a:t>
            </a:r>
            <a:r>
              <a:rPr lang="en-US" dirty="0">
                <a:solidFill>
                  <a:srgbClr val="000000"/>
                </a:solidFill>
                <a:highlight>
                  <a:srgbClr val="FFFFFF"/>
                </a:highlight>
                <a:latin typeface="Calibri" panose="020F0502020204030204" pitchFamily="34" charset="0"/>
                <a:cs typeface="Calibri" panose="020F0502020204030204" pitchFamily="34" charset="0"/>
              </a:rPr>
              <a:t>until 30 April 2024, and the results will be analyzed in </a:t>
            </a:r>
            <a:r>
              <a:rPr lang="en-US" sz="1800" b="0" i="0" dirty="0">
                <a:solidFill>
                  <a:srgbClr val="000000"/>
                </a:solidFill>
                <a:effectLst/>
                <a:highlight>
                  <a:srgbClr val="FFFFFF"/>
                </a:highlight>
                <a:latin typeface="Calibri" panose="020F0502020204030204" pitchFamily="34" charset="0"/>
                <a:cs typeface="Calibri" panose="020F0502020204030204" pitchFamily="34" charset="0"/>
              </a:rPr>
              <a:t>RA IV-MG-35 in mid-June 2024.</a:t>
            </a:r>
          </a:p>
          <a:p>
            <a:pPr algn="just"/>
            <a:endParaRPr lang="en-US" u="sng" dirty="0">
              <a:solidFill>
                <a:srgbClr val="000000"/>
              </a:solidFill>
              <a:highlight>
                <a:srgbClr val="FFFFFF"/>
              </a:highlight>
              <a:hlinkClick r:id="rId2"/>
            </a:endParaRPr>
          </a:p>
          <a:p>
            <a:pPr algn="just"/>
            <a:r>
              <a:rPr lang="en-US" sz="1800" b="0" i="0" u="sng" dirty="0">
                <a:solidFill>
                  <a:srgbClr val="0563C1"/>
                </a:solidFill>
                <a:effectLst/>
                <a:highlight>
                  <a:srgbClr val="FFFFFF"/>
                </a:highlight>
                <a:hlinkClick r:id="rId2"/>
              </a:rPr>
              <a:t>https://forms.office.com/e/i9VQjvr9eR</a:t>
            </a:r>
            <a:r>
              <a:rPr lang="en-US" sz="1800" b="0" i="0" dirty="0">
                <a:solidFill>
                  <a:srgbClr val="000000"/>
                </a:solidFill>
                <a:effectLst/>
                <a:highlight>
                  <a:srgbClr val="FFFFFF"/>
                </a:highlight>
              </a:rPr>
              <a:t> </a:t>
            </a:r>
          </a:p>
        </p:txBody>
      </p:sp>
      <p:sp>
        <p:nvSpPr>
          <p:cNvPr id="4" name="Shape 79">
            <a:extLst>
              <a:ext uri="{FF2B5EF4-FFF2-40B4-BE49-F238E27FC236}">
                <a16:creationId xmlns:a16="http://schemas.microsoft.com/office/drawing/2014/main" id="{75A0C338-7AD3-8C6C-D88B-81894A8EC5C4}"/>
              </a:ext>
            </a:extLst>
          </p:cNvPr>
          <p:cNvSpPr/>
          <p:nvPr/>
        </p:nvSpPr>
        <p:spPr>
          <a:xfrm>
            <a:off x="330200" y="194751"/>
            <a:ext cx="11531599"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r>
              <a:rPr lang="en-CH" sz="2800" b="1">
                <a:solidFill>
                  <a:srgbClr val="005BAA"/>
                </a:solidFill>
                <a:latin typeface="Arial"/>
                <a:ea typeface="Verdana"/>
                <a:cs typeface="Arial"/>
              </a:rPr>
              <a:t>RA </a:t>
            </a:r>
            <a:r>
              <a:rPr lang="es-ES" sz="2800" b="1" dirty="0">
                <a:solidFill>
                  <a:srgbClr val="005BAA"/>
                </a:solidFill>
                <a:latin typeface="Arial"/>
                <a:ea typeface="Verdana"/>
                <a:cs typeface="Arial"/>
              </a:rPr>
              <a:t>IV </a:t>
            </a:r>
            <a:r>
              <a:rPr lang="en-CH" sz="2800" b="1">
                <a:solidFill>
                  <a:srgbClr val="005BAA"/>
                </a:solidFill>
                <a:latin typeface="Arial"/>
                <a:ea typeface="Verdana"/>
                <a:cs typeface="Arial"/>
              </a:rPr>
              <a:t>Inputs</a:t>
            </a:r>
            <a:endParaRPr lang="en-US" sz="2800" dirty="0">
              <a:solidFill>
                <a:srgbClr val="005BAA"/>
              </a:solidFill>
              <a:latin typeface="Arial"/>
              <a:ea typeface="Verdana"/>
              <a:cs typeface="Arial"/>
            </a:endParaRPr>
          </a:p>
        </p:txBody>
      </p:sp>
    </p:spTree>
    <p:extLst>
      <p:ext uri="{BB962C8B-B14F-4D97-AF65-F5344CB8AC3E}">
        <p14:creationId xmlns:p14="http://schemas.microsoft.com/office/powerpoint/2010/main" val="650663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423B9E-6EFC-82EF-5878-680B207A57B8}"/>
              </a:ext>
            </a:extLst>
          </p:cNvPr>
          <p:cNvSpPr txBox="1"/>
          <p:nvPr/>
        </p:nvSpPr>
        <p:spPr>
          <a:xfrm>
            <a:off x="330200" y="813483"/>
            <a:ext cx="11531599" cy="501675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600" b="1" dirty="0">
                <a:latin typeface="Calibri"/>
                <a:ea typeface="Calibri"/>
                <a:cs typeface="Arial"/>
              </a:rPr>
              <a:t>EW4All rapid assessment </a:t>
            </a:r>
            <a:r>
              <a:rPr lang="en-US" sz="1600" dirty="0">
                <a:latin typeface="Calibri"/>
                <a:ea typeface="Calibri"/>
                <a:cs typeface="Arial"/>
              </a:rPr>
              <a:t>has been carried out for 10 RA VI Members </a:t>
            </a:r>
            <a:r>
              <a:rPr lang="en-US" sz="1600" dirty="0">
                <a:latin typeface="Calibri"/>
                <a:ea typeface="Calibri"/>
                <a:cs typeface="Arial"/>
                <a:sym typeface="Wingdings"/>
              </a:rPr>
              <a:t></a:t>
            </a:r>
            <a:r>
              <a:rPr lang="en-US" sz="1600" dirty="0">
                <a:latin typeface="Calibri"/>
                <a:ea typeface="Calibri"/>
                <a:cs typeface="Arial"/>
              </a:rPr>
              <a:t> Many countries in Europe don’t have adequate MHEWS system. The identified biggest challenges:</a:t>
            </a:r>
          </a:p>
          <a:p>
            <a:r>
              <a:rPr lang="en-US" sz="1600" dirty="0">
                <a:latin typeface="Calibri"/>
                <a:ea typeface="Calibri"/>
                <a:cs typeface="Arial"/>
              </a:rPr>
              <a:t>  - Big gaps in the observing, data processing and forecasting systems</a:t>
            </a:r>
          </a:p>
          <a:p>
            <a:r>
              <a:rPr lang="en-US" sz="1600" dirty="0">
                <a:latin typeface="Calibri"/>
                <a:ea typeface="Calibri"/>
                <a:cs typeface="Arial"/>
              </a:rPr>
              <a:t>  - Lack of formal links between the stakeholders in the dissemination chain</a:t>
            </a:r>
          </a:p>
          <a:p>
            <a:r>
              <a:rPr lang="en-US" sz="1600" dirty="0">
                <a:latin typeface="Calibri"/>
                <a:ea typeface="Calibri"/>
                <a:cs typeface="Arial"/>
              </a:rPr>
              <a:t>  - Missing regulatory frameworks that connect early warnings to emergency plans</a:t>
            </a:r>
          </a:p>
          <a:p>
            <a:endParaRPr lang="en-US" sz="1600" dirty="0">
              <a:latin typeface="Calibri"/>
              <a:ea typeface="Calibri"/>
              <a:cs typeface="Arial"/>
            </a:endParaRPr>
          </a:p>
          <a:p>
            <a:pPr marL="285750" indent="-285750">
              <a:buFont typeface="Arial" panose="020B0604020202020204" pitchFamily="34" charset="0"/>
              <a:buChar char="•"/>
            </a:pPr>
            <a:r>
              <a:rPr lang="en-US" sz="1600" dirty="0">
                <a:latin typeface="Calibri"/>
                <a:ea typeface="Calibri"/>
                <a:cs typeface="Arial"/>
              </a:rPr>
              <a:t>Encourage coordination and collaboration </a:t>
            </a:r>
            <a:r>
              <a:rPr lang="en-US" sz="1600" dirty="0">
                <a:latin typeface="Wingdings"/>
                <a:ea typeface="Calibri"/>
                <a:cs typeface="Calibri"/>
                <a:sym typeface="Wingdings"/>
              </a:rPr>
              <a:t></a:t>
            </a:r>
            <a:r>
              <a:rPr lang="en-US" sz="1600" dirty="0">
                <a:latin typeface="Calibri"/>
                <a:ea typeface="Calibri"/>
                <a:cs typeface="Arial"/>
              </a:rPr>
              <a:t> </a:t>
            </a:r>
            <a:r>
              <a:rPr lang="en-US" sz="1600" b="1" dirty="0">
                <a:latin typeface="Calibri"/>
                <a:ea typeface="Calibri"/>
                <a:cs typeface="Arial"/>
              </a:rPr>
              <a:t>build on and scale up existing efforts and capacities </a:t>
            </a:r>
            <a:r>
              <a:rPr lang="en-US" sz="1600" dirty="0">
                <a:latin typeface="Calibri"/>
                <a:ea typeface="Calibri"/>
                <a:cs typeface="Arial"/>
              </a:rPr>
              <a:t>(</a:t>
            </a:r>
            <a:r>
              <a:rPr lang="en-US" sz="1600" dirty="0" err="1">
                <a:latin typeface="Calibri"/>
                <a:ea typeface="Calibri"/>
                <a:cs typeface="Arial"/>
              </a:rPr>
              <a:t>MeteoAlarm</a:t>
            </a:r>
            <a:r>
              <a:rPr lang="en-US" sz="1600" dirty="0">
                <a:latin typeface="Calibri"/>
                <a:ea typeface="Calibri"/>
                <a:cs typeface="Arial"/>
              </a:rPr>
              <a:t>, SEE-MHEWS, etc.) </a:t>
            </a:r>
          </a:p>
          <a:p>
            <a:endParaRPr lang="en-US" sz="1600" dirty="0">
              <a:latin typeface="Calibri"/>
              <a:ea typeface="Calibri"/>
              <a:cs typeface="Arial"/>
            </a:endParaRPr>
          </a:p>
          <a:p>
            <a:pPr marL="285750" indent="-285750">
              <a:buFont typeface="Arial" panose="020B0604020202020204" pitchFamily="34" charset="0"/>
              <a:buChar char="•"/>
            </a:pPr>
            <a:r>
              <a:rPr lang="en-US" sz="1600" b="1" dirty="0">
                <a:latin typeface="Calibri"/>
                <a:ea typeface="Calibri"/>
                <a:cs typeface="Arial"/>
              </a:rPr>
              <a:t>Resource mobilization efforts</a:t>
            </a:r>
            <a:r>
              <a:rPr lang="en-US" sz="1600" dirty="0">
                <a:latin typeface="Calibri"/>
                <a:ea typeface="Calibri"/>
                <a:cs typeface="Arial"/>
              </a:rPr>
              <a:t> are ongoing to support South-East Europe and South-Caucasus </a:t>
            </a:r>
          </a:p>
          <a:p>
            <a:pPr marL="285750" indent="-285750">
              <a:buFont typeface="Arial,Sans-Serif" panose="020B0604020202020204" pitchFamily="34" charset="0"/>
              <a:buChar char="•"/>
            </a:pPr>
            <a:endParaRPr lang="en-US" sz="1600" dirty="0">
              <a:latin typeface="Calibri"/>
              <a:ea typeface="Calibri"/>
              <a:cs typeface="Calibri"/>
            </a:endParaRPr>
          </a:p>
          <a:p>
            <a:pPr marL="285750" indent="-285750">
              <a:buFont typeface="Arial,Sans-Serif" panose="020B0604020202020204" pitchFamily="34" charset="0"/>
              <a:buChar char="•"/>
            </a:pPr>
            <a:r>
              <a:rPr lang="en-US" sz="1600" b="1" dirty="0">
                <a:latin typeface="Calibri"/>
                <a:ea typeface="Calibri"/>
                <a:cs typeface="Calibri"/>
              </a:rPr>
              <a:t>EW4All Roadmap</a:t>
            </a:r>
            <a:r>
              <a:rPr lang="en-US" sz="1600" dirty="0">
                <a:latin typeface="Calibri"/>
                <a:ea typeface="Calibri"/>
                <a:cs typeface="Calibri"/>
              </a:rPr>
              <a:t> has been drafted and discussed by MG</a:t>
            </a:r>
          </a:p>
          <a:p>
            <a:pPr marL="285750" indent="-285750">
              <a:buFont typeface="Arial,Sans-Serif" panose="020B0604020202020204" pitchFamily="34" charset="0"/>
              <a:buChar char="•"/>
            </a:pPr>
            <a:endParaRPr lang="en-US" sz="1600" dirty="0">
              <a:latin typeface="Calibri"/>
              <a:ea typeface="Calibri"/>
              <a:cs typeface="Calibri"/>
            </a:endParaRPr>
          </a:p>
          <a:p>
            <a:pPr marL="285750" indent="-285750">
              <a:buFont typeface="Arial,Sans-Serif" panose="020B0604020202020204" pitchFamily="34" charset="0"/>
              <a:buChar char="•"/>
            </a:pPr>
            <a:r>
              <a:rPr lang="en-US" sz="1600" b="1" dirty="0">
                <a:latin typeface="Calibri"/>
                <a:ea typeface="Calibri"/>
                <a:cs typeface="Calibri"/>
              </a:rPr>
              <a:t>Regional priority hazards</a:t>
            </a:r>
            <a:r>
              <a:rPr lang="en-US" sz="1600" dirty="0">
                <a:latin typeface="Calibri"/>
                <a:ea typeface="Calibri"/>
                <a:cs typeface="Calibri"/>
              </a:rPr>
              <a:t> have been identified and approved by Members</a:t>
            </a:r>
          </a:p>
          <a:p>
            <a:pPr marL="285750" indent="-285750">
              <a:buFont typeface="Arial,Sans-Serif" panose="020B0604020202020204" pitchFamily="34" charset="0"/>
              <a:buChar char="•"/>
            </a:pPr>
            <a:endParaRPr lang="en-US" sz="1600" dirty="0">
              <a:latin typeface="Calibri"/>
              <a:ea typeface="Calibri"/>
              <a:cs typeface="Calibri"/>
            </a:endParaRPr>
          </a:p>
          <a:p>
            <a:pPr marL="285750" indent="-285750">
              <a:buFont typeface="Arial" panose="020B0604020202020204" pitchFamily="34" charset="0"/>
              <a:buChar char="•"/>
            </a:pPr>
            <a:r>
              <a:rPr lang="en-US" sz="1600" dirty="0">
                <a:latin typeface="Calibri"/>
                <a:ea typeface="Calibri"/>
                <a:cs typeface="Arial"/>
              </a:rPr>
              <a:t>Specific</a:t>
            </a:r>
            <a:r>
              <a:rPr kumimoji="0" lang="en-US" sz="1600" u="none" strike="noStrike" kern="1200" cap="none" spc="0" normalizeH="0" baseline="0" noProof="0" dirty="0">
                <a:ln>
                  <a:noFill/>
                </a:ln>
                <a:effectLst/>
                <a:uLnTx/>
                <a:uFillTx/>
                <a:latin typeface="Calibri"/>
                <a:ea typeface="Calibri"/>
                <a:cs typeface="Arial"/>
              </a:rPr>
              <a:t> text inputs </a:t>
            </a:r>
            <a:r>
              <a:rPr lang="en-US" sz="1600" dirty="0">
                <a:latin typeface="Calibri"/>
                <a:ea typeface="Calibri"/>
                <a:cs typeface="Arial"/>
              </a:rPr>
              <a:t>was provided by the Members and Regional Office for Europe (ROE) into</a:t>
            </a:r>
            <a:r>
              <a:rPr kumimoji="0" lang="en-US" sz="1600" u="none" strike="noStrike" kern="1200" cap="none" spc="0" normalizeH="0" baseline="0" noProof="0" dirty="0">
                <a:ln>
                  <a:noFill/>
                </a:ln>
                <a:effectLst/>
                <a:uLnTx/>
                <a:uFillTx/>
                <a:latin typeface="Calibri"/>
                <a:ea typeface="Calibri"/>
                <a:cs typeface="Arial"/>
              </a:rPr>
              <a:t> the EW4All “implementation plan” narrative document</a:t>
            </a:r>
            <a:endParaRPr lang="en-US" sz="1600" dirty="0">
              <a:latin typeface="Calibri"/>
              <a:ea typeface="Calibri"/>
              <a:cs typeface="Arial"/>
            </a:endParaRPr>
          </a:p>
          <a:p>
            <a:pPr>
              <a:defRPr/>
            </a:pPr>
            <a:endParaRPr lang="en-US" sz="1600" dirty="0">
              <a:latin typeface="Calibri"/>
              <a:ea typeface="Calibri"/>
              <a:cs typeface="Arial"/>
            </a:endParaRPr>
          </a:p>
          <a:p>
            <a:pPr marL="285750" indent="-285750">
              <a:buFont typeface="Arial" panose="020B0604020202020204" pitchFamily="34" charset="0"/>
              <a:buChar char="•"/>
              <a:defRPr/>
            </a:pPr>
            <a:r>
              <a:rPr lang="en-US" sz="1600" dirty="0">
                <a:latin typeface="Calibri"/>
                <a:ea typeface="Calibri"/>
                <a:cs typeface="Arial"/>
              </a:rPr>
              <a:t>Members</a:t>
            </a:r>
            <a:r>
              <a:rPr kumimoji="0" lang="en-US" sz="1600" i="0" u="none" strike="noStrike" kern="1200" cap="none" spc="0" normalizeH="0" baseline="0" noProof="0" dirty="0">
                <a:ln>
                  <a:noFill/>
                </a:ln>
                <a:effectLst/>
                <a:uLnTx/>
                <a:uFillTx/>
                <a:latin typeface="Calibri"/>
                <a:ea typeface="Calibri"/>
                <a:cs typeface="Arial"/>
              </a:rPr>
              <a:t> feedback</a:t>
            </a:r>
            <a:r>
              <a:rPr lang="en-US" sz="1600" dirty="0">
                <a:latin typeface="Calibri"/>
                <a:ea typeface="Calibri"/>
                <a:cs typeface="Arial"/>
              </a:rPr>
              <a:t> </a:t>
            </a:r>
            <a:r>
              <a:rPr kumimoji="0" lang="en-US" sz="1600" i="0" u="none" strike="noStrike" kern="1200" cap="none" spc="0" normalizeH="0" baseline="0" noProof="0" dirty="0">
                <a:ln>
                  <a:noFill/>
                </a:ln>
                <a:effectLst/>
                <a:uLnTx/>
                <a:uFillTx/>
                <a:latin typeface="Calibri"/>
                <a:ea typeface="Calibri"/>
                <a:cs typeface="Arial"/>
              </a:rPr>
              <a:t>on EW4All priority activities and hazards (SERCOM-3 Inf</a:t>
            </a:r>
            <a:r>
              <a:rPr lang="en-US" sz="1600" dirty="0">
                <a:latin typeface="Calibri"/>
                <a:ea typeface="Calibri"/>
                <a:cs typeface="Arial"/>
              </a:rPr>
              <a:t>.)</a:t>
            </a:r>
            <a:r>
              <a:rPr kumimoji="0" lang="en-US" sz="1600" i="0" u="none" strike="noStrike" kern="1200" cap="none" spc="0" normalizeH="0" baseline="0" noProof="0" dirty="0">
                <a:ln>
                  <a:noFill/>
                </a:ln>
                <a:effectLst/>
                <a:uLnTx/>
                <a:uFillTx/>
                <a:latin typeface="Calibri"/>
                <a:ea typeface="Calibri"/>
                <a:cs typeface="Arial"/>
              </a:rPr>
              <a:t> </a:t>
            </a:r>
            <a:r>
              <a:rPr lang="en-US" sz="1600" dirty="0">
                <a:latin typeface="Calibri"/>
                <a:ea typeface="Calibri"/>
                <a:cs typeface="Arial"/>
              </a:rPr>
              <a:t>has been collected </a:t>
            </a:r>
          </a:p>
          <a:p>
            <a:pPr>
              <a:defRPr/>
            </a:pPr>
            <a:endParaRPr lang="en-US" sz="1600" dirty="0">
              <a:latin typeface="Calibri"/>
              <a:ea typeface="Calibri"/>
              <a:cs typeface="Arial"/>
            </a:endParaRPr>
          </a:p>
          <a:p>
            <a:pPr marL="285750" indent="-285750">
              <a:buFont typeface="Arial" panose="020B0604020202020204" pitchFamily="34" charset="0"/>
              <a:buChar char="•"/>
              <a:defRPr/>
            </a:pPr>
            <a:r>
              <a:rPr lang="en-US" sz="1600" dirty="0">
                <a:latin typeface="Calibri"/>
                <a:ea typeface="Calibri"/>
                <a:cs typeface="Arial"/>
              </a:rPr>
              <a:t>In April, a</a:t>
            </a:r>
            <a:r>
              <a:rPr lang="en-US" sz="1600" b="1" dirty="0">
                <a:latin typeface="Calibri"/>
                <a:ea typeface="Calibri"/>
                <a:cs typeface="Arial"/>
              </a:rPr>
              <a:t> subregional EW4All event</a:t>
            </a:r>
            <a:r>
              <a:rPr lang="en-US" sz="1600" dirty="0">
                <a:latin typeface="Calibri"/>
                <a:ea typeface="Calibri"/>
                <a:cs typeface="Arial"/>
              </a:rPr>
              <a:t> will be organized for  South-East Europe</a:t>
            </a:r>
            <a:endParaRPr lang="en-US" sz="1600" i="1" u="none" strike="noStrike" kern="1200" cap="none" spc="0" normalizeH="0" baseline="0" noProof="0" dirty="0">
              <a:ln>
                <a:noFill/>
              </a:ln>
              <a:effectLst/>
              <a:uLnTx/>
              <a:uFillTx/>
              <a:latin typeface="Calibri"/>
              <a:ea typeface="Calibri"/>
              <a:cs typeface="Arial"/>
            </a:endParaRPr>
          </a:p>
        </p:txBody>
      </p:sp>
      <p:sp>
        <p:nvSpPr>
          <p:cNvPr id="5" name="Shape 79">
            <a:extLst>
              <a:ext uri="{FF2B5EF4-FFF2-40B4-BE49-F238E27FC236}">
                <a16:creationId xmlns:a16="http://schemas.microsoft.com/office/drawing/2014/main" id="{28CDF394-5528-D24B-9498-72304AD8A60F}"/>
              </a:ext>
            </a:extLst>
          </p:cNvPr>
          <p:cNvSpPr/>
          <p:nvPr/>
        </p:nvSpPr>
        <p:spPr>
          <a:xfrm>
            <a:off x="330200" y="194751"/>
            <a:ext cx="11531599"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r>
              <a:rPr lang="en-CH" sz="2800" b="1" dirty="0">
                <a:solidFill>
                  <a:srgbClr val="005BAA"/>
                </a:solidFill>
                <a:latin typeface="Arial"/>
                <a:ea typeface="Verdana"/>
                <a:cs typeface="Arial"/>
              </a:rPr>
              <a:t>RA VI Inputs</a:t>
            </a:r>
            <a:endParaRPr lang="en-US" sz="2800" dirty="0">
              <a:solidFill>
                <a:srgbClr val="005BAA"/>
              </a:solidFill>
              <a:latin typeface="Arial"/>
              <a:ea typeface="Verdana"/>
              <a:cs typeface="Arial"/>
            </a:endParaRPr>
          </a:p>
        </p:txBody>
      </p:sp>
    </p:spTree>
    <p:extLst>
      <p:ext uri="{BB962C8B-B14F-4D97-AF65-F5344CB8AC3E}">
        <p14:creationId xmlns:p14="http://schemas.microsoft.com/office/powerpoint/2010/main" val="40297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67D63888-2D1D-994C-B36F-8859526EF670}" vid="{F300701F-8589-C547-ABFF-F41875A81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20" ma:contentTypeDescription="Create a new document." ma:contentTypeScope="" ma:versionID="b5292e797c6d1e56b816644259990bb6">
  <xsd:schema xmlns:xsd="http://www.w3.org/2001/XMLSchema" xmlns:xs="http://www.w3.org/2001/XMLSchema" xmlns:p="http://schemas.microsoft.com/office/2006/metadata/properties" xmlns:ns2="2c63548e-e22e-43cb-a415-9193d4d80a38" xmlns:ns3="9d2c9005-3129-4719-81ca-2fc8d806cf37" targetNamespace="http://schemas.microsoft.com/office/2006/metadata/properties" ma:root="true" ma:fieldsID="b7af755180f61edcb9c811a0ae9ac246" ns2:_="" ns3:_="">
    <xsd:import namespace="2c63548e-e22e-43cb-a415-9193d4d80a38"/>
    <xsd:import namespace="9d2c9005-3129-4719-81ca-2fc8d806c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writingteam"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writingteam" ma:index="20" nillable="true" ma:displayName="writing team" ma:format="Dropdown" ma:list="UserInfo" ma:SharePointGroup="0" ma:internalName="writingtea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a24cdc8-8870-4ebd-a024-58577794ff9a}"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63548e-e22e-43cb-a415-9193d4d80a38">
      <Terms xmlns="http://schemas.microsoft.com/office/infopath/2007/PartnerControls"/>
    </lcf76f155ced4ddcb4097134ff3c332f>
    <TaxCatchAll xmlns="9d2c9005-3129-4719-81ca-2fc8d806cf37" xsi:nil="true"/>
    <writingteam xmlns="2c63548e-e22e-43cb-a415-9193d4d80a38">
      <UserInfo>
        <DisplayName/>
        <AccountId xsi:nil="true"/>
        <AccountType/>
      </UserInfo>
    </writingteam>
    <SharedWithUsers xmlns="9d2c9005-3129-4719-81ca-2fc8d806cf37">
      <UserInfo>
        <DisplayName>Giacomo Teruggi</DisplayName>
        <AccountId>28</AccountId>
        <AccountType/>
      </UserInfo>
      <UserInfo>
        <DisplayName>Cyrille Honoré</DisplayName>
        <AccountId>16</AccountId>
        <AccountType/>
      </UserInfo>
      <UserInfo>
        <DisplayName>Jitsuko Hasegawa</DisplayName>
        <AccountId>11787</AccountId>
        <AccountType/>
      </UserInfo>
      <UserInfo>
        <DisplayName>Johan Stander</DisplayName>
        <AccountId>3378</AccountId>
        <AccountType/>
      </UserInfo>
      <UserInfo>
        <DisplayName>Erica Allis</DisplayName>
        <AccountId>168</AccountId>
        <AccountType/>
      </UserInfo>
      <UserInfo>
        <DisplayName>Mark Majodina</DisplayName>
        <AccountId>585</AccountId>
        <AccountType/>
      </UserInfo>
      <UserInfo>
        <DisplayName>Lauren Stuart</DisplayName>
        <AccountId>14926</AccountId>
        <AccountType/>
      </UserInfo>
      <UserInfo>
        <DisplayName>Nir Stav</DisplayName>
        <AccountId>21824</AccountId>
        <AccountType/>
      </UserInfo>
      <UserInfo>
        <DisplayName>Juerg Luterbacher</DisplayName>
        <AccountId>728</AccountId>
        <AccountType/>
      </UserInfo>
      <UserInfo>
        <DisplayName>Stefano Belfiore</DisplayName>
        <AccountId>2618</AccountId>
        <AccountType/>
      </UserInfo>
      <UserInfo>
        <DisplayName>Filipe Lucio</DisplayName>
        <AccountId>445</AccountId>
        <AccountType/>
      </UserInfo>
      <UserInfo>
        <DisplayName>Ian Lisk- President of SERCOM</DisplayName>
        <AccountId>20039</AccountId>
        <AccountType/>
      </UserInfo>
      <UserInfo>
        <DisplayName>Cristina Levinski</DisplayName>
        <AccountId>13968</AccountId>
        <AccountType/>
      </UserInfo>
      <UserInfo>
        <DisplayName>P-INFCOM</DisplayName>
        <AccountId>20528</AccountId>
        <AccountType/>
      </UserInfo>
      <UserInfo>
        <DisplayName>Amanda Lynch</DisplayName>
        <AccountId>23855</AccountId>
        <AccountType/>
      </UserInfo>
    </SharedWithUsers>
  </documentManagement>
</p:properties>
</file>

<file path=customXml/itemProps1.xml><?xml version="1.0" encoding="utf-8"?>
<ds:datastoreItem xmlns:ds="http://schemas.openxmlformats.org/officeDocument/2006/customXml" ds:itemID="{AFE761A7-9B41-4658-94A3-8CC0ABD65768}">
  <ds:schemaRefs>
    <ds:schemaRef ds:uri="http://schemas.microsoft.com/sharepoint/v3/contenttype/forms"/>
  </ds:schemaRefs>
</ds:datastoreItem>
</file>

<file path=customXml/itemProps2.xml><?xml version="1.0" encoding="utf-8"?>
<ds:datastoreItem xmlns:ds="http://schemas.openxmlformats.org/officeDocument/2006/customXml" ds:itemID="{5C1EF350-5C24-4E28-B618-87C1822A6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EBCFA-2731-43B9-B40B-E4E9A98ADC89}">
  <ds:schemaRef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www.w3.org/XML/1998/namespace"/>
    <ds:schemaRef ds:uri="http://purl.org/dc/elements/1.1/"/>
    <ds:schemaRef ds:uri="2c63548e-e22e-43cb-a415-9193d4d80a38"/>
    <ds:schemaRef ds:uri="9d2c9005-3129-4719-81ca-2fc8d806cf3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SERCOM-MG-PPT-TITLE</Template>
  <TotalTime>3479</TotalTime>
  <Words>1335</Words>
  <Application>Microsoft Office PowerPoint</Application>
  <PresentationFormat>Widescreen</PresentationFormat>
  <Paragraphs>164</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Segoe UI</vt:lpstr>
      <vt:lpstr>Verdana</vt:lpstr>
      <vt:lpstr>Univers LT Std 55</vt:lpstr>
      <vt:lpstr>Arial,Sans-Serif</vt:lpstr>
      <vt:lpstr>Wingdings</vt:lpstr>
      <vt:lpstr>Courier New</vt:lpstr>
      <vt:lpstr>Arial</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Majodina" &lt;mmajodina@wmo.int&gt;</dc:creator>
  <cp:lastModifiedBy>Giacomo Teruggi</cp:lastModifiedBy>
  <cp:revision>136</cp:revision>
  <cp:lastPrinted>2024-02-21T11:06:13Z</cp:lastPrinted>
  <dcterms:created xsi:type="dcterms:W3CDTF">2023-06-26T14:01:53Z</dcterms:created>
  <dcterms:modified xsi:type="dcterms:W3CDTF">2024-04-18T12:03:48Z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y fmtid="{D5CDD505-2E9C-101B-9397-08002B2CF9AE}" pid="3" name="MediaServiceImageTags">
    <vt:lpwstr/>
  </property>
</Properties>
</file>