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1"/>
  </p:notesMasterIdLst>
  <p:sldIdLst>
    <p:sldId id="278" r:id="rId6"/>
    <p:sldId id="1350" r:id="rId7"/>
    <p:sldId id="1365" r:id="rId8"/>
    <p:sldId id="1366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ra Josipovic" initials="KJ" lastIdx="1" clrIdx="0">
    <p:extLst>
      <p:ext uri="{19B8F6BF-5375-455C-9EA6-DF929625EA0E}">
        <p15:presenceInfo xmlns:p15="http://schemas.microsoft.com/office/powerpoint/2012/main" userId="S::kjosipovic@wmo.int::3db77c78-b6f0-40c7-a5c2-2c2a2ad414e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7A7FA2-FB8C-4F53-858E-5BF2F4F66786}" v="1" dt="2024-04-18T11:09:04.6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92" autoAdjust="0"/>
    <p:restoredTop sz="80729" autoAdjust="0"/>
  </p:normalViewPr>
  <p:slideViewPr>
    <p:cSldViewPr snapToGrid="0" snapToObjects="1">
      <p:cViewPr varScale="1">
        <p:scale>
          <a:sx n="69" d="100"/>
          <a:sy n="69" d="100"/>
        </p:scale>
        <p:origin x="10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acomo Teruggi" userId="2207d7f2-2d80-413e-ae21-067bc5385040" providerId="ADAL" clId="{FC7A7FA2-FB8C-4F53-858E-5BF2F4F66786}"/>
    <pc:docChg chg="addSld delSld modSld">
      <pc:chgData name="Giacomo Teruggi" userId="2207d7f2-2d80-413e-ae21-067bc5385040" providerId="ADAL" clId="{FC7A7FA2-FB8C-4F53-858E-5BF2F4F66786}" dt="2024-04-18T11:16:19.353" v="22" actId="20577"/>
      <pc:docMkLst>
        <pc:docMk/>
      </pc:docMkLst>
      <pc:sldChg chg="del">
        <pc:chgData name="Giacomo Teruggi" userId="2207d7f2-2d80-413e-ae21-067bc5385040" providerId="ADAL" clId="{FC7A7FA2-FB8C-4F53-858E-5BF2F4F66786}" dt="2024-04-18T11:09:07.807" v="1" actId="47"/>
        <pc:sldMkLst>
          <pc:docMk/>
          <pc:sldMk cId="271733585" sldId="1354"/>
        </pc:sldMkLst>
      </pc:sldChg>
      <pc:sldChg chg="modSp add mod setBg">
        <pc:chgData name="Giacomo Teruggi" userId="2207d7f2-2d80-413e-ae21-067bc5385040" providerId="ADAL" clId="{FC7A7FA2-FB8C-4F53-858E-5BF2F4F66786}" dt="2024-04-18T11:16:19.353" v="22" actId="20577"/>
        <pc:sldMkLst>
          <pc:docMk/>
          <pc:sldMk cId="1950566866" sldId="1364"/>
        </pc:sldMkLst>
        <pc:graphicFrameChg chg="modGraphic">
          <ac:chgData name="Giacomo Teruggi" userId="2207d7f2-2d80-413e-ae21-067bc5385040" providerId="ADAL" clId="{FC7A7FA2-FB8C-4F53-858E-5BF2F4F66786}" dt="2024-04-18T11:16:19.353" v="22" actId="20577"/>
          <ac:graphicFrameMkLst>
            <pc:docMk/>
            <pc:sldMk cId="1950566866" sldId="1364"/>
            <ac:graphicFrameMk id="7" creationId="{AB0BD4BA-FFEC-B788-5736-3D8B25F5FCB6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2F1D8-6CAD-45CA-A349-10CDF7317D21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D66EB-9D6E-4151-96D3-2CC627585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38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D66EB-9D6E-4151-96D3-2CC627585F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63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EC799-4231-2346-88CD-50EB4F7D6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A7F83-D93D-B848-B8B4-C00862A7B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10179-53D6-2541-984B-2302772D1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A9576-B9E5-EC45-822F-70872F47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7FFFE-58EC-AD47-BCC4-79F7901E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1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04409-47BD-B745-9631-8FBF6F0C9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0928A-9CEF-C94B-9E3D-ECF41CE9C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DCF3C-E871-1246-AA8C-C00AA837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2C893-02D2-3A40-92BD-4F289774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0ACCC-903D-8849-B627-3B3B1442F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3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9679AA-F95A-6C49-924E-ED19D1BA6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B20FD-2E08-4D4E-ABFE-5B18E37C8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732CF-C083-EB49-AADB-8BF4409CC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EBAD8-8AEC-6745-9184-44F30BB2B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D1102-6943-F445-BF9F-18E890F0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20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A14A7-5367-6641-89B3-ED5206D45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EACD7-D93B-FE43-8595-62E80F9C1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CB0E1-F717-8543-8276-E0FF351BF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C43B9-2296-0545-AA12-2E6E33536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8FCBA-5B72-1847-A4B5-B5B6FBAE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6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917ED-B526-3741-9437-CAA67CD3D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CB9E6-61FE-0E4A-9EA7-A54AAE054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C00FF-8B7B-2849-8F0B-844EBBDCB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0EA24-2FF2-8645-B2F8-2B04E162F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47AD9-32FD-5D40-8739-004AAA5CF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81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CF550-CB93-6440-9E7D-1990C0230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34B28-9891-9C48-BBF7-3FA840B144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8933CE-EA8D-4D49-A832-CFE5A31CF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8EF8E-143E-4648-850C-FFE87BCDC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E1F61-4260-9C4D-AB89-CE7BE42C2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0F333-43E3-5847-B0EC-E9AB122D5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8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7806A-B7D2-7140-9436-1143278A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E6735-5C95-C54F-8E6D-915607B71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5059F-B372-DB48-B36F-AA1616F3B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46C662-5F07-F443-B63B-58577DB757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1AC9D6-AFA3-A546-BB82-E3D4FE01C9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A8E6B6-73E5-CA41-8BD4-041E50F46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D955FE-D63C-D841-944B-31661EB3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D28364-DF09-0447-BD31-D77CF6314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9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7A369-3332-8449-82FA-53904157D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14008B-3EEF-6E40-9202-C50512A3B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C30F60-22F5-CF4F-8300-0C23FA8D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26F9C5-71CD-DF4D-87AE-1E5603379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1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0D5756-9533-5947-8AA4-A55E45B54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4A894-2BDD-664C-9734-01944B8EE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938AFC-927D-0E4C-8765-513AA32F5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4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0B2AB-6FB0-3F4B-B296-90A3EB5BD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6C93C-3293-7641-AEA6-C4007B00A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A7650-C748-FB4E-9BA6-288E3E3F4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EDD49-D3A1-B74F-A8BB-1077D7DCE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82356-7C2E-8A4E-9BC3-2381AEED3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5408F6-B699-7C45-B509-8772F6DF4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0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179F-7EA1-A64F-AA5A-4307727C6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14D99-0F9D-1849-B080-00CC58551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78331-B9EE-984C-BF89-C28E8A1BA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ECBAC-97ED-0B47-A77B-78F83C64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CB222-F7B7-A440-BD6A-F188B5160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DD5C41-6ADD-3445-9543-8CBA4F2CC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9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E42707-DAB0-9642-AB96-BCDAFE10A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C5FAD-B53E-A44E-ACCE-FA8671073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C309E-16C9-9949-AF70-5ED1258102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EED87-2C30-6C46-8CD5-5737BBF046E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5BAAE-3D1C-F24D-97C2-A7BE90B75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00EC8-E292-F447-B047-35F0458B2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3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#Annex_to_Resolutio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79">
            <a:extLst>
              <a:ext uri="{FF2B5EF4-FFF2-40B4-BE49-F238E27FC236}">
                <a16:creationId xmlns:a16="http://schemas.microsoft.com/office/drawing/2014/main" id="{D43B275B-84BF-C21D-40E8-7D1235DF538A}"/>
              </a:ext>
            </a:extLst>
          </p:cNvPr>
          <p:cNvSpPr/>
          <p:nvPr/>
        </p:nvSpPr>
        <p:spPr>
          <a:xfrm>
            <a:off x="568712" y="1577336"/>
            <a:ext cx="11173522" cy="89146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3360"/>
              </a:lnSpc>
              <a:defRPr sz="1800"/>
            </a:pPr>
            <a:r>
              <a:rPr lang="en-US" sz="4400" b="1" kern="1000" spc="-1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Outcome of INFCOM-3</a:t>
            </a:r>
          </a:p>
          <a:p>
            <a:pPr algn="ctr">
              <a:lnSpc>
                <a:spcPts val="3360"/>
              </a:lnSpc>
              <a:defRPr sz="1800"/>
            </a:pPr>
            <a:r>
              <a:rPr lang="en-US" sz="4400" b="1" kern="1000" spc="-1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Decision 7.1/1 and Recommendation 7.1/1</a:t>
            </a:r>
          </a:p>
        </p:txBody>
      </p:sp>
      <p:sp>
        <p:nvSpPr>
          <p:cNvPr id="5" name="Shape 79">
            <a:extLst>
              <a:ext uri="{FF2B5EF4-FFF2-40B4-BE49-F238E27FC236}">
                <a16:creationId xmlns:a16="http://schemas.microsoft.com/office/drawing/2014/main" id="{09DABE98-0BBB-BC8C-CDAE-C2AFF3268DAE}"/>
              </a:ext>
            </a:extLst>
          </p:cNvPr>
          <p:cNvSpPr/>
          <p:nvPr/>
        </p:nvSpPr>
        <p:spPr>
          <a:xfrm>
            <a:off x="1071906" y="2578890"/>
            <a:ext cx="10048183" cy="129266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80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TCC-2</a:t>
            </a:r>
            <a:endParaRPr lang="hr-HR" sz="2800" b="0" i="0" u="none" strike="noStrike" baseline="0" dirty="0">
              <a:solidFill>
                <a:srgbClr val="005A9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CA" sz="2800" b="0" i="0" u="none" strike="noStrike" baseline="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Michel Jean,</a:t>
            </a:r>
            <a:r>
              <a:rPr lang="en-US" sz="2800" b="0" i="0" u="none" strike="noStrike" baseline="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P/</a:t>
            </a:r>
            <a:r>
              <a:rPr lang="en-US" sz="280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INFCOM</a:t>
            </a:r>
            <a:endParaRPr lang="hr-HR" sz="2800" b="0" i="0" u="none" strike="noStrike" baseline="0" dirty="0">
              <a:solidFill>
                <a:srgbClr val="005A9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22 April 2024</a:t>
            </a:r>
            <a:endParaRPr lang="en-US" sz="2800" b="0" i="0" u="none" strike="noStrike" baseline="0" dirty="0">
              <a:solidFill>
                <a:srgbClr val="005A9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AA0D043-E0B0-78C1-CB36-F1DDBEA3B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59745" y="4384963"/>
            <a:ext cx="3932255" cy="244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02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79">
            <a:extLst>
              <a:ext uri="{FF2B5EF4-FFF2-40B4-BE49-F238E27FC236}">
                <a16:creationId xmlns:a16="http://schemas.microsoft.com/office/drawing/2014/main" id="{C82A2680-8980-374E-A5E8-0DF8347D0DBF}"/>
              </a:ext>
            </a:extLst>
          </p:cNvPr>
          <p:cNvSpPr/>
          <p:nvPr/>
        </p:nvSpPr>
        <p:spPr>
          <a:xfrm>
            <a:off x="1123388" y="1852900"/>
            <a:ext cx="10724234" cy="43088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Arial"/>
              <a:ea typeface="Verdana"/>
              <a:cs typeface="Arial"/>
            </a:endParaRPr>
          </a:p>
        </p:txBody>
      </p:sp>
      <p:sp>
        <p:nvSpPr>
          <p:cNvPr id="3" name="Shape 79">
            <a:extLst>
              <a:ext uri="{FF2B5EF4-FFF2-40B4-BE49-F238E27FC236}">
                <a16:creationId xmlns:a16="http://schemas.microsoft.com/office/drawing/2014/main" id="{F74FF048-2C95-315D-67D4-E37970F9EF32}"/>
              </a:ext>
            </a:extLst>
          </p:cNvPr>
          <p:cNvSpPr/>
          <p:nvPr/>
        </p:nvSpPr>
        <p:spPr>
          <a:xfrm>
            <a:off x="1123388" y="457118"/>
            <a:ext cx="10072932" cy="844783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pPr>
            <a:r>
              <a:rPr kumimoji="0" lang="en-US" sz="4400" b="1" i="0" u="none" strike="noStrike" kern="1000" cap="none" spc="0" normalizeH="0" baseline="0" noProof="0" dirty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Document 7.1</a:t>
            </a:r>
            <a:br>
              <a:rPr kumimoji="0" lang="en-US" sz="4400" b="1" i="0" u="none" strike="noStrike" kern="1000" cap="none" spc="0" normalizeH="0" baseline="0" noProof="0" dirty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</a:br>
            <a:r>
              <a:rPr kumimoji="0" lang="en-US" sz="2800" b="1" i="0" u="none" strike="noStrike" kern="1000" cap="none" spc="0" normalizeH="0" baseline="0" noProof="0" dirty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Decision 7.1/1 to decide priority activities of INFCOM</a:t>
            </a:r>
            <a:endParaRPr kumimoji="0" lang="en-US" sz="4400" b="1" i="0" u="none" strike="noStrike" kern="10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9DEA99-31C7-26DC-281C-27A9E56A3FD3}"/>
              </a:ext>
            </a:extLst>
          </p:cNvPr>
          <p:cNvSpPr txBox="1">
            <a:spLocks/>
          </p:cNvSpPr>
          <p:nvPr/>
        </p:nvSpPr>
        <p:spPr>
          <a:xfrm>
            <a:off x="609600" y="1549655"/>
            <a:ext cx="10972800" cy="473237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Implement 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WMO Information System (WIS) 2.0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including the development of a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Common Alerting Protocol (CAP) editor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be part of the “WIS 2.0 in a box” and 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development of the WMO Hydrological Observing System (WHOS)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the pre-operational phase of WIS 2.0;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Implement 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Global Basic Observing Network (GBON),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including through the (support provided by/via the) Systematic Observations Financing Facility (SOFF);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Guide and support the development of 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Regional Basic Observing Network (RBON);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Analyse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gaps and enhance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WMO Integrated Processing and Prediction System (WIPPS) products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priority hazards, including: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Enhance the information and service cascading process of the Severe Weather Forecasting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(SWFP), the Climate Services Information System (CSIS), and the Tropical Cyclone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(TCP); and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Improve accessibility and usability of WIPPS products including graphical products;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Enhance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engagement of academic and private-sector players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WIPPS development;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Enhance the introduction of new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emerging technologies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(e.g., Artificial Intelligence (AI)) and science into WIPPS;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Catalogue and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analyse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gaps of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satellite products and applications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priority hazards;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Support Members to ensure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access to satellite data and products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with train-the-trainers focused on access, processing, visualization, and interpretation of satellite data; and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Address the needs for cryosphere-related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emerging hazards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276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79">
            <a:extLst>
              <a:ext uri="{FF2B5EF4-FFF2-40B4-BE49-F238E27FC236}">
                <a16:creationId xmlns:a16="http://schemas.microsoft.com/office/drawing/2014/main" id="{C82A2680-8980-374E-A5E8-0DF8347D0DBF}"/>
              </a:ext>
            </a:extLst>
          </p:cNvPr>
          <p:cNvSpPr/>
          <p:nvPr/>
        </p:nvSpPr>
        <p:spPr>
          <a:xfrm>
            <a:off x="1123388" y="1852900"/>
            <a:ext cx="10724234" cy="43088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Arial"/>
              <a:ea typeface="Verdana"/>
              <a:cs typeface="Arial"/>
            </a:endParaRPr>
          </a:p>
        </p:txBody>
      </p:sp>
      <p:sp>
        <p:nvSpPr>
          <p:cNvPr id="2" name="Shape 79">
            <a:extLst>
              <a:ext uri="{FF2B5EF4-FFF2-40B4-BE49-F238E27FC236}">
                <a16:creationId xmlns:a16="http://schemas.microsoft.com/office/drawing/2014/main" id="{0C2F31BF-8FF5-D5C3-BB7A-B77CB3EF9A68}"/>
              </a:ext>
            </a:extLst>
          </p:cNvPr>
          <p:cNvSpPr/>
          <p:nvPr/>
        </p:nvSpPr>
        <p:spPr>
          <a:xfrm>
            <a:off x="1123388" y="525421"/>
            <a:ext cx="10072932" cy="844783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pPr>
            <a:r>
              <a:rPr kumimoji="0" lang="en-US" sz="4400" b="1" i="0" u="none" strike="noStrike" kern="1000" cap="none" spc="0" normalizeH="0" baseline="0" noProof="0" dirty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Document 7.1</a:t>
            </a:r>
            <a:endParaRPr lang="en-US" sz="4400" b="1" kern="1000" dirty="0">
              <a:solidFill>
                <a:srgbClr val="005BAA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  <a:p>
            <a:pPr marL="0" marR="0" lvl="0" indent="0" algn="l" defTabSz="91440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pPr>
            <a:r>
              <a:rPr kumimoji="0" lang="en-US" sz="2800" b="1" i="0" u="none" strike="noStrike" kern="1000" cap="none" spc="0" normalizeH="0" baseline="0" noProof="0" dirty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Recommendation 7.1/1 to propose the Action Plan</a:t>
            </a:r>
            <a:endParaRPr kumimoji="0" lang="en-US" sz="4400" b="1" i="0" u="none" strike="noStrike" kern="10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3D6A963-A083-6569-1A6B-E55D468725A4}"/>
              </a:ext>
            </a:extLst>
          </p:cNvPr>
          <p:cNvSpPr txBox="1">
            <a:spLocks/>
          </p:cNvSpPr>
          <p:nvPr/>
        </p:nvSpPr>
        <p:spPr>
          <a:xfrm>
            <a:off x="609600" y="1600202"/>
            <a:ext cx="10972800" cy="473237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Action Plan for infrastructure components contributing to EW4All, consisting of work plans to: </a:t>
            </a:r>
          </a:p>
          <a:p>
            <a:pPr marL="914400" lvl="1" indent="-457200" algn="l">
              <a:spcBef>
                <a:spcPts val="1000"/>
              </a:spcBef>
              <a:buFont typeface="+mj-lt"/>
              <a:buAutoNum type="arabicPeriod"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consider EW4All observational user requirements and gaps through the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Regional Basic Observing Network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</a:p>
          <a:p>
            <a:pPr marL="914400" lvl="1" indent="-457200" algn="l">
              <a:spcBef>
                <a:spcPts val="1000"/>
              </a:spcBef>
              <a:buFont typeface="+mj-lt"/>
              <a:buAutoNum type="arabicPeriod"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address the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gaps in satellite data/products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</a:p>
          <a:p>
            <a:pPr marL="914400" lvl="1" indent="-457200" algn="l">
              <a:spcBef>
                <a:spcPts val="1000"/>
              </a:spcBef>
              <a:buFont typeface="+mj-lt"/>
              <a:buAutoNum type="arabicPeriod"/>
            </a:pP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analyse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gaps and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enhance WMO Integrated Processing and Prediction System products for priority hazards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and </a:t>
            </a:r>
          </a:p>
          <a:p>
            <a:pPr marL="914400" lvl="1" indent="-457200" algn="l">
              <a:spcBef>
                <a:spcPts val="1000"/>
              </a:spcBef>
              <a:buFont typeface="+mj-lt"/>
              <a:buAutoNum type="arabicPeriod"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address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cryosphere-related emerging hazards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These areas require coordinated actions by the RAs, technical commissions and the RB; the Action Plan is intended to be used as a supporting material for coordination among these bodies, by the Technical Coordination Committee.</a:t>
            </a:r>
          </a:p>
        </p:txBody>
      </p:sp>
    </p:spTree>
    <p:extLst>
      <p:ext uri="{BB962C8B-B14F-4D97-AF65-F5344CB8AC3E}">
        <p14:creationId xmlns:p14="http://schemas.microsoft.com/office/powerpoint/2010/main" val="2086286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79">
            <a:extLst>
              <a:ext uri="{FF2B5EF4-FFF2-40B4-BE49-F238E27FC236}">
                <a16:creationId xmlns:a16="http://schemas.microsoft.com/office/drawing/2014/main" id="{C82A2680-8980-374E-A5E8-0DF8347D0DBF}"/>
              </a:ext>
            </a:extLst>
          </p:cNvPr>
          <p:cNvSpPr/>
          <p:nvPr/>
        </p:nvSpPr>
        <p:spPr>
          <a:xfrm>
            <a:off x="1123388" y="1852900"/>
            <a:ext cx="10724234" cy="43088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Arial"/>
              <a:ea typeface="Verdana"/>
              <a:cs typeface="Arial"/>
            </a:endParaRPr>
          </a:p>
        </p:txBody>
      </p:sp>
      <p:sp>
        <p:nvSpPr>
          <p:cNvPr id="2" name="Shape 79">
            <a:extLst>
              <a:ext uri="{FF2B5EF4-FFF2-40B4-BE49-F238E27FC236}">
                <a16:creationId xmlns:a16="http://schemas.microsoft.com/office/drawing/2014/main" id="{0C2F31BF-8FF5-D5C3-BB7A-B77CB3EF9A68}"/>
              </a:ext>
            </a:extLst>
          </p:cNvPr>
          <p:cNvSpPr/>
          <p:nvPr/>
        </p:nvSpPr>
        <p:spPr>
          <a:xfrm>
            <a:off x="609600" y="525421"/>
            <a:ext cx="10586720" cy="844783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pPr>
            <a:r>
              <a:rPr kumimoji="0" lang="en-US" sz="2800" b="1" i="0" u="none" strike="noStrike" kern="1000" cap="none" spc="0" normalizeH="0" baseline="0" noProof="0" dirty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Annex to Recommendation 7.1/1 to propose the Action Plan – Draft Resolution ##/1 (EC-78)</a:t>
            </a:r>
            <a:endParaRPr kumimoji="0" lang="en-US" sz="4400" b="1" i="0" u="none" strike="noStrike" kern="10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3D6A963-A083-6569-1A6B-E55D468725A4}"/>
              </a:ext>
            </a:extLst>
          </p:cNvPr>
          <p:cNvSpPr txBox="1">
            <a:spLocks/>
          </p:cNvSpPr>
          <p:nvPr/>
        </p:nvSpPr>
        <p:spPr>
          <a:xfrm>
            <a:off x="609600" y="1600202"/>
            <a:ext cx="10972800" cy="47323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1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Endorses</a:t>
            </a:r>
            <a:r>
              <a:rPr lang="en-GB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action plan for infrastructure components contributing to the EW4All as presented in the</a:t>
            </a:r>
            <a:r>
              <a:rPr lang="en-GB" sz="1800" u="none" strike="noStrike" dirty="0">
                <a:solidFill>
                  <a:srgbClr val="0000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 action="ppaction://hlinkfile"/>
              </a:rPr>
              <a:t> </a:t>
            </a:r>
            <a:r>
              <a:rPr lang="en-US" sz="1800" u="none" strike="noStrike" dirty="0">
                <a:solidFill>
                  <a:srgbClr val="0000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 action="ppaction://hlinkfile"/>
              </a:rPr>
              <a:t>a</a:t>
            </a:r>
            <a:r>
              <a:rPr lang="en-CH" sz="1800" u="none" strike="noStrike" dirty="0" err="1">
                <a:solidFill>
                  <a:srgbClr val="0000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 action="ppaction://hlinkfile"/>
              </a:rPr>
              <a:t>nnex</a:t>
            </a:r>
            <a:r>
              <a:rPr lang="en-CH" sz="1800" u="none" strike="noStrike" dirty="0">
                <a:solidFill>
                  <a:srgbClr val="0000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the present Resolution, consisting of work plans to:</a:t>
            </a:r>
            <a:endParaRPr lang="en-CH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(1)	Consider EW4All observational user requirements and gaps through the RBON</a:t>
            </a:r>
            <a:r>
              <a:rPr lang="en-CH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(2)	Address the gaps in satellite data/products</a:t>
            </a:r>
            <a:r>
              <a:rPr lang="en-CH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(3)	Analyse gaps and enhance WIPPS products for priority hazards</a:t>
            </a:r>
            <a:r>
              <a:rPr lang="en-CH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(4)	Address cryosphere-related emerging hazards, which require coordinated actions by the 	RAs, technical commissions and the RB, as a supporting material for coordination among 	these bodies;</a:t>
            </a:r>
            <a:endParaRPr lang="en-CH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1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Invites</a:t>
            </a:r>
            <a:r>
              <a:rPr lang="en-GB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Members to contribute to the actions through the standing committees, study groups, working groups and expert teams of the RAs, technical commissions and the RB;</a:t>
            </a:r>
            <a:endParaRPr lang="en-CH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1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Requests</a:t>
            </a:r>
            <a:r>
              <a:rPr lang="en-GB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en-CH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</a:rPr>
              <a:t>(1)	The regional associations to lead the deliverables assigned to the regional associations in 	the action plan;</a:t>
            </a:r>
            <a:endParaRPr lang="en-CH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</a:rPr>
              <a:t>(2)	The Infrastructure Commission to guide the technical aspect of the action plan;</a:t>
            </a:r>
            <a:endParaRPr lang="en-CH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</a:rPr>
              <a:t>(3)	The Services Commission and the Research Board to support the relevant deliverables in 	the action plan;</a:t>
            </a:r>
            <a:endParaRPr lang="en-CH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</a:rPr>
              <a:t>(4)	The Technical Coordination Committee to oversee and coordinate the implementation of 	the action plan and regularly report the progress to the Executive Council.</a:t>
            </a:r>
            <a:endParaRPr lang="en-CH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972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EA28B-339C-72E2-024A-193EBA3D8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31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FR" sz="60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Thank you.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A72FBD4-668B-EB1A-B593-B2BE34336172}"/>
              </a:ext>
            </a:extLst>
          </p:cNvPr>
          <p:cNvSpPr txBox="1"/>
          <p:nvPr/>
        </p:nvSpPr>
        <p:spPr>
          <a:xfrm>
            <a:off x="3824879" y="5950894"/>
            <a:ext cx="4542242" cy="52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50000"/>
              </a:lnSpc>
            </a:pPr>
            <a:r>
              <a:rPr lang="en-US" sz="3200" b="0" i="0" u="none" strike="noStrike" baseline="30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wmo.int</a:t>
            </a:r>
          </a:p>
        </p:txBody>
      </p:sp>
    </p:spTree>
    <p:extLst>
      <p:ext uri="{BB962C8B-B14F-4D97-AF65-F5344CB8AC3E}">
        <p14:creationId xmlns:p14="http://schemas.microsoft.com/office/powerpoint/2010/main" val="2600864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F6497A16C24847AD78F11B87F7D548" ma:contentTypeVersion="16" ma:contentTypeDescription="Create a new document." ma:contentTypeScope="" ma:versionID="b24a09ef88d31fe2c332dfc9acf6ef94">
  <xsd:schema xmlns:xsd="http://www.w3.org/2001/XMLSchema" xmlns:xs="http://www.w3.org/2001/XMLSchema" xmlns:p="http://schemas.microsoft.com/office/2006/metadata/properties" xmlns:ns2="0238f0ac-9b23-40a1-9bea-3608b3f97744" xmlns:ns3="9dd362d0-63f2-4e3c-ac06-664d054c738d" targetNamespace="http://schemas.microsoft.com/office/2006/metadata/properties" ma:root="true" ma:fieldsID="7541654dec875a3a88b8e896f4da81bb" ns2:_="" ns3:_="">
    <xsd:import namespace="0238f0ac-9b23-40a1-9bea-3608b3f97744"/>
    <xsd:import namespace="9dd362d0-63f2-4e3c-ac06-664d054c738d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_dlc_DocId" minOccurs="0"/>
                <xsd:element ref="ns3:_dlc_DocIdUrl" minOccurs="0"/>
                <xsd:element ref="ns3:_dlc_DocIdPersistId" minOccurs="0"/>
                <xsd:element ref="ns2:ImageMetadataListItemId" minOccurs="0"/>
                <xsd:element ref="ns2:ImageMetadataListFieldId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38f0ac-9b23-40a1-9bea-3608b3f97744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92a3b380-abf6-46f2-87bb-c2c114de1c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ImageMetadataListItemId" ma:index="20" nillable="true" ma:displayName="ImageMetadataListItemId" ma:hidden="true" ma:indexed="true" ma:internalName="ImageMetadataListItemId">
      <xsd:simpleType>
        <xsd:restriction base="dms:Unknown"/>
      </xsd:simpleType>
    </xsd:element>
    <xsd:element name="ImageMetadataListFieldId" ma:index="21" nillable="true" ma:displayName="ImageMetadataListFieldId" ma:hidden="true" ma:indexed="true" ma:internalName="ImageMetadataListFieldId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d362d0-63f2-4e3c-ac06-664d054c738d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db17dc8f-c558-43f2-ab9d-5ed955ab729e}" ma:internalName="TaxCatchAll" ma:showField="CatchAllData" ma:web="9dd362d0-63f2-4e3c-ac06-664d054c738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7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1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9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MetadataListFieldId xmlns="0238f0ac-9b23-40a1-9bea-3608b3f97744" xsi:nil="true"/>
    <_dlc_DocId xmlns="9dd362d0-63f2-4e3c-ac06-664d054c738d">WMOOMM-1555984692-689</_dlc_DocId>
    <TaxCatchAll xmlns="9dd362d0-63f2-4e3c-ac06-664d054c738d" xsi:nil="true"/>
    <lcf76f155ced4ddcb4097134ff3c332f xmlns="0238f0ac-9b23-40a1-9bea-3608b3f97744">
      <Terms xmlns="http://schemas.microsoft.com/office/infopath/2007/PartnerControls"/>
    </lcf76f155ced4ddcb4097134ff3c332f>
    <ImageMetadataListItemId xmlns="0238f0ac-9b23-40a1-9bea-3608b3f97744" xsi:nil="true"/>
    <_dlc_DocIdUrl xmlns="9dd362d0-63f2-4e3c-ac06-664d054c738d">
      <Url>https://wmoomm.sharepoint.com/sites/Hub/_layouts/15/DocIdRedir.aspx?ID=WMOOMM-1555984692-689</Url>
      <Description>WMOOMM-1555984692-689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A07A5B3-48F2-4A82-B805-E2035ABF9C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38f0ac-9b23-40a1-9bea-3608b3f97744"/>
    <ds:schemaRef ds:uri="9dd362d0-63f2-4e3c-ac06-664d054c73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BA3B44-D623-4C2A-AA23-C7D80C044A73}">
  <ds:schemaRefs>
    <ds:schemaRef ds:uri="http://schemas.microsoft.com/office/2006/metadata/properties"/>
    <ds:schemaRef ds:uri="http://schemas.microsoft.com/office/infopath/2007/PartnerControls"/>
    <ds:schemaRef ds:uri="0238f0ac-9b23-40a1-9bea-3608b3f97744"/>
    <ds:schemaRef ds:uri="9dd362d0-63f2-4e3c-ac06-664d054c738d"/>
  </ds:schemaRefs>
</ds:datastoreItem>
</file>

<file path=customXml/itemProps3.xml><?xml version="1.0" encoding="utf-8"?>
<ds:datastoreItem xmlns:ds="http://schemas.openxmlformats.org/officeDocument/2006/customXml" ds:itemID="{5E565FD8-2DDA-4874-A528-7291DA8AE30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9EF1A46-B682-40F7-BBC5-399330EB74E6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6031</TotalTime>
  <Words>627</Words>
  <Application>Microsoft Office PowerPoint</Application>
  <PresentationFormat>Widescreen</PresentationFormat>
  <Paragraphs>41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Thank you.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Klara Josipovic</dc:creator>
  <cp:lastModifiedBy>Jitsuko Hasegawa</cp:lastModifiedBy>
  <cp:revision>18</cp:revision>
  <dcterms:created xsi:type="dcterms:W3CDTF">2024-01-11T14:19:20Z</dcterms:created>
  <dcterms:modified xsi:type="dcterms:W3CDTF">2024-04-21T18:54:44Z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0x01010063F6497A16C24847AD78F11B87F7D548</vt:lpwstr>
  </property>
  <property fmtid="{D5CDD505-2E9C-101B-9397-08002B2CF9AE}" pid="3" name="_dlc_DocIdItemGuid">
    <vt:lpwstr>d9410c5b-4b37-4c8f-8899-06403149ffc9</vt:lpwstr>
  </property>
  <property fmtid="{D5CDD505-2E9C-101B-9397-08002B2CF9AE}" pid="4" name="MediaServiceImageTags">
    <vt:lpwstr/>
  </property>
</Properties>
</file>