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2" r:id="rId5"/>
    <p:sldId id="1327" r:id="rId6"/>
    <p:sldId id="1328" r:id="rId7"/>
    <p:sldId id="1329" r:id="rId8"/>
    <p:sldId id="1351" r:id="rId9"/>
    <p:sldId id="1330" r:id="rId10"/>
    <p:sldId id="1355" r:id="rId11"/>
    <p:sldId id="256" r:id="rId12"/>
    <p:sldId id="1340" r:id="rId13"/>
    <p:sldId id="1354" r:id="rId14"/>
    <p:sldId id="135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14563-6498-4912-B970-ADC2CB456461}" v="230" dt="2024-04-16T12:30:27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sia Alexieva" userId="e57645f5-582d-4337-a6d7-1b64a4eb37d3" providerId="ADAL" clId="{F2B14563-6498-4912-B970-ADC2CB456461}"/>
    <pc:docChg chg="undo redo custSel addSld delSld modSld">
      <pc:chgData name="Assia Alexieva" userId="e57645f5-582d-4337-a6d7-1b64a4eb37d3" providerId="ADAL" clId="{F2B14563-6498-4912-B970-ADC2CB456461}" dt="2024-04-16T13:39:51.254" v="931" actId="20577"/>
      <pc:docMkLst>
        <pc:docMk/>
      </pc:docMkLst>
      <pc:sldChg chg="modSp add mod">
        <pc:chgData name="Assia Alexieva" userId="e57645f5-582d-4337-a6d7-1b64a4eb37d3" providerId="ADAL" clId="{F2B14563-6498-4912-B970-ADC2CB456461}" dt="2024-04-16T12:42:28.242" v="918" actId="1076"/>
        <pc:sldMkLst>
          <pc:docMk/>
          <pc:sldMk cId="3323205804" sldId="272"/>
        </pc:sldMkLst>
        <pc:spChg chg="mod">
          <ac:chgData name="Assia Alexieva" userId="e57645f5-582d-4337-a6d7-1b64a4eb37d3" providerId="ADAL" clId="{F2B14563-6498-4912-B970-ADC2CB456461}" dt="2024-04-16T12:42:27.257" v="917" actId="20577"/>
          <ac:spMkLst>
            <pc:docMk/>
            <pc:sldMk cId="3323205804" sldId="272"/>
            <ac:spMk id="5" creationId="{00000000-0000-0000-0000-000000000000}"/>
          </ac:spMkLst>
        </pc:spChg>
        <pc:picChg chg="mod">
          <ac:chgData name="Assia Alexieva" userId="e57645f5-582d-4337-a6d7-1b64a4eb37d3" providerId="ADAL" clId="{F2B14563-6498-4912-B970-ADC2CB456461}" dt="2024-04-16T12:42:28.242" v="918" actId="1076"/>
          <ac:picMkLst>
            <pc:docMk/>
            <pc:sldMk cId="3323205804" sldId="272"/>
            <ac:picMk id="2" creationId="{00000000-0000-0000-0000-000000000000}"/>
          </ac:picMkLst>
        </pc:picChg>
      </pc:sldChg>
      <pc:sldChg chg="del">
        <pc:chgData name="Assia Alexieva" userId="e57645f5-582d-4337-a6d7-1b64a4eb37d3" providerId="ADAL" clId="{F2B14563-6498-4912-B970-ADC2CB456461}" dt="2024-04-16T11:36:46.029" v="66" actId="47"/>
        <pc:sldMkLst>
          <pc:docMk/>
          <pc:sldMk cId="2102021547" sldId="278"/>
        </pc:sldMkLst>
      </pc:sldChg>
      <pc:sldChg chg="add del">
        <pc:chgData name="Assia Alexieva" userId="e57645f5-582d-4337-a6d7-1b64a4eb37d3" providerId="ADAL" clId="{F2B14563-6498-4912-B970-ADC2CB456461}" dt="2024-04-16T11:31:39.001" v="2" actId="47"/>
        <pc:sldMkLst>
          <pc:docMk/>
          <pc:sldMk cId="473249433" sldId="623"/>
        </pc:sldMkLst>
      </pc:sldChg>
      <pc:sldChg chg="modSp mod">
        <pc:chgData name="Assia Alexieva" userId="e57645f5-582d-4337-a6d7-1b64a4eb37d3" providerId="ADAL" clId="{F2B14563-6498-4912-B970-ADC2CB456461}" dt="2024-04-16T13:39:51.254" v="931" actId="20577"/>
        <pc:sldMkLst>
          <pc:docMk/>
          <pc:sldMk cId="2640159516" sldId="1328"/>
        </pc:sldMkLst>
        <pc:spChg chg="mod">
          <ac:chgData name="Assia Alexieva" userId="e57645f5-582d-4337-a6d7-1b64a4eb37d3" providerId="ADAL" clId="{F2B14563-6498-4912-B970-ADC2CB456461}" dt="2024-04-16T13:39:51.254" v="931" actId="20577"/>
          <ac:spMkLst>
            <pc:docMk/>
            <pc:sldMk cId="2640159516" sldId="1328"/>
            <ac:spMk id="7" creationId="{20B7D592-EFEC-01F7-8456-2A2AA8FD260F}"/>
          </ac:spMkLst>
        </pc:spChg>
      </pc:sldChg>
      <pc:sldChg chg="del">
        <pc:chgData name="Assia Alexieva" userId="e57645f5-582d-4337-a6d7-1b64a4eb37d3" providerId="ADAL" clId="{F2B14563-6498-4912-B970-ADC2CB456461}" dt="2024-04-16T11:59:38.887" v="67" actId="47"/>
        <pc:sldMkLst>
          <pc:docMk/>
          <pc:sldMk cId="2236317543" sldId="1339"/>
        </pc:sldMkLst>
      </pc:sldChg>
      <pc:sldChg chg="del">
        <pc:chgData name="Assia Alexieva" userId="e57645f5-582d-4337-a6d7-1b64a4eb37d3" providerId="ADAL" clId="{F2B14563-6498-4912-B970-ADC2CB456461}" dt="2024-04-16T11:59:38.887" v="67" actId="47"/>
        <pc:sldMkLst>
          <pc:docMk/>
          <pc:sldMk cId="114585856" sldId="1342"/>
        </pc:sldMkLst>
      </pc:sldChg>
      <pc:sldChg chg="del">
        <pc:chgData name="Assia Alexieva" userId="e57645f5-582d-4337-a6d7-1b64a4eb37d3" providerId="ADAL" clId="{F2B14563-6498-4912-B970-ADC2CB456461}" dt="2024-04-16T11:59:38.887" v="67" actId="47"/>
        <pc:sldMkLst>
          <pc:docMk/>
          <pc:sldMk cId="1681255064" sldId="1345"/>
        </pc:sldMkLst>
      </pc:sldChg>
      <pc:sldChg chg="del">
        <pc:chgData name="Assia Alexieva" userId="e57645f5-582d-4337-a6d7-1b64a4eb37d3" providerId="ADAL" clId="{F2B14563-6498-4912-B970-ADC2CB456461}" dt="2024-04-16T11:59:38.887" v="67" actId="47"/>
        <pc:sldMkLst>
          <pc:docMk/>
          <pc:sldMk cId="2821152162" sldId="1347"/>
        </pc:sldMkLst>
      </pc:sldChg>
      <pc:sldChg chg="del">
        <pc:chgData name="Assia Alexieva" userId="e57645f5-582d-4337-a6d7-1b64a4eb37d3" providerId="ADAL" clId="{F2B14563-6498-4912-B970-ADC2CB456461}" dt="2024-04-16T11:59:38.887" v="67" actId="47"/>
        <pc:sldMkLst>
          <pc:docMk/>
          <pc:sldMk cId="2377628286" sldId="1348"/>
        </pc:sldMkLst>
      </pc:sldChg>
      <pc:sldChg chg="addSp delSp modSp mod">
        <pc:chgData name="Assia Alexieva" userId="e57645f5-582d-4337-a6d7-1b64a4eb37d3" providerId="ADAL" clId="{F2B14563-6498-4912-B970-ADC2CB456461}" dt="2024-04-16T12:41:27.632" v="914" actId="20577"/>
        <pc:sldMkLst>
          <pc:docMk/>
          <pc:sldMk cId="3467616651" sldId="1352"/>
        </pc:sldMkLst>
        <pc:spChg chg="del">
          <ac:chgData name="Assia Alexieva" userId="e57645f5-582d-4337-a6d7-1b64a4eb37d3" providerId="ADAL" clId="{F2B14563-6498-4912-B970-ADC2CB456461}" dt="2024-04-16T12:14:58.503" v="406" actId="478"/>
          <ac:spMkLst>
            <pc:docMk/>
            <pc:sldMk cId="3467616651" sldId="1352"/>
            <ac:spMk id="2" creationId="{4238446B-63A9-19ED-63BE-E410950D91FC}"/>
          </ac:spMkLst>
        </pc:spChg>
        <pc:spChg chg="mod">
          <ac:chgData name="Assia Alexieva" userId="e57645f5-582d-4337-a6d7-1b64a4eb37d3" providerId="ADAL" clId="{F2B14563-6498-4912-B970-ADC2CB456461}" dt="2024-04-16T12:15:10.856" v="426" actId="14100"/>
          <ac:spMkLst>
            <pc:docMk/>
            <pc:sldMk cId="3467616651" sldId="1352"/>
            <ac:spMk id="3" creationId="{783FDB7A-FEA9-50E1-B12F-035239B40921}"/>
          </ac:spMkLst>
        </pc:spChg>
        <pc:spChg chg="add mod">
          <ac:chgData name="Assia Alexieva" userId="e57645f5-582d-4337-a6d7-1b64a4eb37d3" providerId="ADAL" clId="{F2B14563-6498-4912-B970-ADC2CB456461}" dt="2024-04-16T12:41:27.632" v="914" actId="20577"/>
          <ac:spMkLst>
            <pc:docMk/>
            <pc:sldMk cId="3467616651" sldId="1352"/>
            <ac:spMk id="4" creationId="{F1D17F85-B2F0-26DE-E569-6AAB77EEA85F}"/>
          </ac:spMkLst>
        </pc:spChg>
        <pc:spChg chg="mod">
          <ac:chgData name="Assia Alexieva" userId="e57645f5-582d-4337-a6d7-1b64a4eb37d3" providerId="ADAL" clId="{F2B14563-6498-4912-B970-ADC2CB456461}" dt="2024-04-16T12:41:10.164" v="906" actId="1076"/>
          <ac:spMkLst>
            <pc:docMk/>
            <pc:sldMk cId="3467616651" sldId="1352"/>
            <ac:spMk id="5" creationId="{24C0B94A-D6D8-A60E-AAE6-7386D7A4A363}"/>
          </ac:spMkLst>
        </pc:spChg>
        <pc:spChg chg="mod">
          <ac:chgData name="Assia Alexieva" userId="e57645f5-582d-4337-a6d7-1b64a4eb37d3" providerId="ADAL" clId="{F2B14563-6498-4912-B970-ADC2CB456461}" dt="2024-04-16T12:41:10.164" v="906" actId="1076"/>
          <ac:spMkLst>
            <pc:docMk/>
            <pc:sldMk cId="3467616651" sldId="1352"/>
            <ac:spMk id="6" creationId="{ADAB3754-31D4-0F4A-D67A-313DD4F8B7E7}"/>
          </ac:spMkLst>
        </pc:spChg>
        <pc:spChg chg="del">
          <ac:chgData name="Assia Alexieva" userId="e57645f5-582d-4337-a6d7-1b64a4eb37d3" providerId="ADAL" clId="{F2B14563-6498-4912-B970-ADC2CB456461}" dt="2024-04-16T12:14:58.503" v="406" actId="478"/>
          <ac:spMkLst>
            <pc:docMk/>
            <pc:sldMk cId="3467616651" sldId="1352"/>
            <ac:spMk id="9" creationId="{1BCED867-D2E3-383D-843D-CF2DD92BD070}"/>
          </ac:spMkLst>
        </pc:spChg>
        <pc:spChg chg="add del mod">
          <ac:chgData name="Assia Alexieva" userId="e57645f5-582d-4337-a6d7-1b64a4eb37d3" providerId="ADAL" clId="{F2B14563-6498-4912-B970-ADC2CB456461}" dt="2024-04-16T12:33:31.793" v="616" actId="478"/>
          <ac:spMkLst>
            <pc:docMk/>
            <pc:sldMk cId="3467616651" sldId="1352"/>
            <ac:spMk id="10" creationId="{27D1BF53-7EC5-76A6-56FF-9F53C1A2A3F6}"/>
          </ac:spMkLst>
        </pc:spChg>
        <pc:spChg chg="del">
          <ac:chgData name="Assia Alexieva" userId="e57645f5-582d-4337-a6d7-1b64a4eb37d3" providerId="ADAL" clId="{F2B14563-6498-4912-B970-ADC2CB456461}" dt="2024-04-16T12:14:58.503" v="406" actId="478"/>
          <ac:spMkLst>
            <pc:docMk/>
            <pc:sldMk cId="3467616651" sldId="1352"/>
            <ac:spMk id="12" creationId="{DF71CA69-82E4-D699-8B1A-54135ACF2CFB}"/>
          </ac:spMkLst>
        </pc:spChg>
        <pc:spChg chg="del">
          <ac:chgData name="Assia Alexieva" userId="e57645f5-582d-4337-a6d7-1b64a4eb37d3" providerId="ADAL" clId="{F2B14563-6498-4912-B970-ADC2CB456461}" dt="2024-04-16T12:14:58.503" v="406" actId="478"/>
          <ac:spMkLst>
            <pc:docMk/>
            <pc:sldMk cId="3467616651" sldId="1352"/>
            <ac:spMk id="16" creationId="{85E25DF0-7704-CAAA-18F1-399AA13060D1}"/>
          </ac:spMkLst>
        </pc:spChg>
        <pc:spChg chg="mod">
          <ac:chgData name="Assia Alexieva" userId="e57645f5-582d-4337-a6d7-1b64a4eb37d3" providerId="ADAL" clId="{F2B14563-6498-4912-B970-ADC2CB456461}" dt="2024-04-16T12:41:10.164" v="906" actId="1076"/>
          <ac:spMkLst>
            <pc:docMk/>
            <pc:sldMk cId="3467616651" sldId="1352"/>
            <ac:spMk id="20" creationId="{9A9C6F77-1AD3-B6E3-733B-8648B973722F}"/>
          </ac:spMkLst>
        </pc:spChg>
        <pc:picChg chg="add mod">
          <ac:chgData name="Assia Alexieva" userId="e57645f5-582d-4337-a6d7-1b64a4eb37d3" providerId="ADAL" clId="{F2B14563-6498-4912-B970-ADC2CB456461}" dt="2024-04-16T12:41:10.164" v="906" actId="1076"/>
          <ac:picMkLst>
            <pc:docMk/>
            <pc:sldMk cId="3467616651" sldId="1352"/>
            <ac:picMk id="13" creationId="{7CD673EF-8792-195D-773E-20B0F8E35BF4}"/>
          </ac:picMkLst>
        </pc:picChg>
        <pc:cxnChg chg="mod">
          <ac:chgData name="Assia Alexieva" userId="e57645f5-582d-4337-a6d7-1b64a4eb37d3" providerId="ADAL" clId="{F2B14563-6498-4912-B970-ADC2CB456461}" dt="2024-04-16T12:41:10.164" v="906" actId="1076"/>
          <ac:cxnSpMkLst>
            <pc:docMk/>
            <pc:sldMk cId="3467616651" sldId="1352"/>
            <ac:cxnSpMk id="7" creationId="{A6355106-E39C-07F2-D181-310DA389B62D}"/>
          </ac:cxnSpMkLst>
        </pc:cxnChg>
      </pc:sldChg>
      <pc:sldChg chg="del">
        <pc:chgData name="Assia Alexieva" userId="e57645f5-582d-4337-a6d7-1b64a4eb37d3" providerId="ADAL" clId="{F2B14563-6498-4912-B970-ADC2CB456461}" dt="2024-04-16T12:36:58.930" v="724" actId="47"/>
        <pc:sldMkLst>
          <pc:docMk/>
          <pc:sldMk cId="214615815" sldId="1353"/>
        </pc:sldMkLst>
      </pc:sldChg>
      <pc:sldChg chg="addSp delSp modSp add mod">
        <pc:chgData name="Assia Alexieva" userId="e57645f5-582d-4337-a6d7-1b64a4eb37d3" providerId="ADAL" clId="{F2B14563-6498-4912-B970-ADC2CB456461}" dt="2024-04-16T12:13:02.448" v="404" actId="20577"/>
        <pc:sldMkLst>
          <pc:docMk/>
          <pc:sldMk cId="830494107" sldId="1355"/>
        </pc:sldMkLst>
        <pc:spChg chg="mod">
          <ac:chgData name="Assia Alexieva" userId="e57645f5-582d-4337-a6d7-1b64a4eb37d3" providerId="ADAL" clId="{F2B14563-6498-4912-B970-ADC2CB456461}" dt="2024-04-16T12:00:05.026" v="86" actId="20577"/>
          <ac:spMkLst>
            <pc:docMk/>
            <pc:sldMk cId="830494107" sldId="1355"/>
            <ac:spMk id="3" creationId="{783FDB7A-FEA9-50E1-B12F-035239B40921}"/>
          </ac:spMkLst>
        </pc:spChg>
        <pc:spChg chg="mod">
          <ac:chgData name="Assia Alexieva" userId="e57645f5-582d-4337-a6d7-1b64a4eb37d3" providerId="ADAL" clId="{F2B14563-6498-4912-B970-ADC2CB456461}" dt="2024-04-16T12:13:02.448" v="404" actId="20577"/>
          <ac:spMkLst>
            <pc:docMk/>
            <pc:sldMk cId="830494107" sldId="1355"/>
            <ac:spMk id="7" creationId="{20B7D592-EFEC-01F7-8456-2A2AA8FD260F}"/>
          </ac:spMkLst>
        </pc:spChg>
        <pc:spChg chg="del">
          <ac:chgData name="Assia Alexieva" userId="e57645f5-582d-4337-a6d7-1b64a4eb37d3" providerId="ADAL" clId="{F2B14563-6498-4912-B970-ADC2CB456461}" dt="2024-04-16T12:00:09.498" v="88" actId="478"/>
          <ac:spMkLst>
            <pc:docMk/>
            <pc:sldMk cId="830494107" sldId="1355"/>
            <ac:spMk id="13" creationId="{3E99DBDC-676A-87C3-15C7-F8F2C29C3557}"/>
          </ac:spMkLst>
        </pc:spChg>
        <pc:picChg chg="add del mod">
          <ac:chgData name="Assia Alexieva" userId="e57645f5-582d-4337-a6d7-1b64a4eb37d3" providerId="ADAL" clId="{F2B14563-6498-4912-B970-ADC2CB456461}" dt="2024-04-16T12:10:01.391" v="375" actId="478"/>
          <ac:picMkLst>
            <pc:docMk/>
            <pc:sldMk cId="830494107" sldId="1355"/>
            <ac:picMk id="4" creationId="{6069C783-CEA0-00CE-77B8-0ACF3BBE91D1}"/>
          </ac:picMkLst>
        </pc:picChg>
        <pc:picChg chg="del">
          <ac:chgData name="Assia Alexieva" userId="e57645f5-582d-4337-a6d7-1b64a4eb37d3" providerId="ADAL" clId="{F2B14563-6498-4912-B970-ADC2CB456461}" dt="2024-04-16T12:00:07.819" v="87" actId="478"/>
          <ac:picMkLst>
            <pc:docMk/>
            <pc:sldMk cId="830494107" sldId="1355"/>
            <ac:picMk id="12" creationId="{3704298A-DEBF-12ED-7B0E-A56F2080CAA7}"/>
          </ac:picMkLst>
        </pc:picChg>
      </pc:sldChg>
      <pc:sldChg chg="add del">
        <pc:chgData name="Assia Alexieva" userId="e57645f5-582d-4337-a6d7-1b64a4eb37d3" providerId="ADAL" clId="{F2B14563-6498-4912-B970-ADC2CB456461}" dt="2024-04-16T12:41:54.601" v="915" actId="47"/>
        <pc:sldMkLst>
          <pc:docMk/>
          <pc:sldMk cId="507020502" sldId="135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moomm.sharepoint.com/sites/CSG/Shared%20Documents/MERP/EWS/Report/Submissions-EW4All-Analysis-a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73263860256387"/>
          <c:y val="3.2578766806224436E-2"/>
          <c:w val="0.70086445596699154"/>
          <c:h val="0.867225084297850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Pivot_Analysis_Scores!$P$78</c:f>
              <c:strCache>
                <c:ptCount val="1"/>
                <c:pt idx="0">
                  <c:v>1: Less than basic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Pivot_Analysis_Scores!$Q$77:$Y$77</c:f>
              <c:strCache>
                <c:ptCount val="9"/>
                <c:pt idx="0">
                  <c:v>Overall capacity level</c:v>
                </c:pt>
                <c:pt idx="1">
                  <c:v>Legal framework and institutional mechanisms</c:v>
                </c:pt>
                <c:pt idx="2">
                  <c:v>Observational infrastructure</c:v>
                </c:pt>
                <c:pt idx="3">
                  <c:v>Hazard monitoring</c:v>
                </c:pt>
                <c:pt idx="4">
                  <c:v>Remote-sensing data</c:v>
                </c:pt>
                <c:pt idx="5">
                  <c:v>NWP model and forecasting tool application</c:v>
                </c:pt>
                <c:pt idx="6">
                  <c:v>Impact-based forecasting</c:v>
                </c:pt>
                <c:pt idx="7">
                  <c:v>Warning services and MHEWS operations</c:v>
                </c:pt>
                <c:pt idx="8">
                  <c:v>Financial and technical enablers</c:v>
                </c:pt>
              </c:strCache>
            </c:strRef>
          </c:cat>
          <c:val>
            <c:numRef>
              <c:f>Pivot_Analysis_Scores!$Q$78:$Y$78</c:f>
              <c:numCache>
                <c:formatCode>0%</c:formatCode>
                <c:ptCount val="9"/>
                <c:pt idx="0">
                  <c:v>0.23333333333333334</c:v>
                </c:pt>
                <c:pt idx="1">
                  <c:v>0.13333333333333333</c:v>
                </c:pt>
                <c:pt idx="2">
                  <c:v>0.16666666666666666</c:v>
                </c:pt>
                <c:pt idx="3">
                  <c:v>0.46666666666666662</c:v>
                </c:pt>
                <c:pt idx="4">
                  <c:v>0.26666666666666666</c:v>
                </c:pt>
                <c:pt idx="5">
                  <c:v>0.16666666666666666</c:v>
                </c:pt>
                <c:pt idx="6">
                  <c:v>0.73333333333333328</c:v>
                </c:pt>
                <c:pt idx="7">
                  <c:v>0.33333333333333331</c:v>
                </c:pt>
                <c:pt idx="8">
                  <c:v>0.3666666666666667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C-4813-B6CB-4490D7AACCF7}"/>
            </c:ext>
          </c:extLst>
        </c:ser>
        <c:ser>
          <c:idx val="1"/>
          <c:order val="1"/>
          <c:tx>
            <c:strRef>
              <c:f>Pivot_Analysis_Scores!$P$79</c:f>
              <c:strCache>
                <c:ptCount val="1"/>
                <c:pt idx="0">
                  <c:v>2: Basic</c:v>
                </c:pt>
              </c:strCache>
            </c:strRef>
          </c:tx>
          <c:spPr>
            <a:solidFill>
              <a:srgbClr val="E681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Pivot_Analysis_Scores!$Q$77:$Y$77</c:f>
              <c:strCache>
                <c:ptCount val="9"/>
                <c:pt idx="0">
                  <c:v>Overall capacity level</c:v>
                </c:pt>
                <c:pt idx="1">
                  <c:v>Legal framework and institutional mechanisms</c:v>
                </c:pt>
                <c:pt idx="2">
                  <c:v>Observational infrastructure</c:v>
                </c:pt>
                <c:pt idx="3">
                  <c:v>Hazard monitoring</c:v>
                </c:pt>
                <c:pt idx="4">
                  <c:v>Remote-sensing data</c:v>
                </c:pt>
                <c:pt idx="5">
                  <c:v>NWP model and forecasting tool application</c:v>
                </c:pt>
                <c:pt idx="6">
                  <c:v>Impact-based forecasting</c:v>
                </c:pt>
                <c:pt idx="7">
                  <c:v>Warning services and MHEWS operations</c:v>
                </c:pt>
                <c:pt idx="8">
                  <c:v>Financial and technical enablers</c:v>
                </c:pt>
              </c:strCache>
            </c:strRef>
          </c:cat>
          <c:val>
            <c:numRef>
              <c:f>Pivot_Analysis_Scores!$Q$79:$Y$79</c:f>
              <c:numCache>
                <c:formatCode>0%</c:formatCode>
                <c:ptCount val="9"/>
                <c:pt idx="0">
                  <c:v>0.53333333333333333</c:v>
                </c:pt>
                <c:pt idx="1">
                  <c:v>0.23333333333333331</c:v>
                </c:pt>
                <c:pt idx="2">
                  <c:v>0.43333333333333335</c:v>
                </c:pt>
                <c:pt idx="3">
                  <c:v>0.46666666666666662</c:v>
                </c:pt>
                <c:pt idx="4">
                  <c:v>0.19999999999999998</c:v>
                </c:pt>
                <c:pt idx="5">
                  <c:v>0.33333333333333331</c:v>
                </c:pt>
                <c:pt idx="6">
                  <c:v>0.19999999999999998</c:v>
                </c:pt>
                <c:pt idx="7">
                  <c:v>0.3</c:v>
                </c:pt>
                <c:pt idx="8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FC-4813-B6CB-4490D7AACCF7}"/>
            </c:ext>
          </c:extLst>
        </c:ser>
        <c:ser>
          <c:idx val="2"/>
          <c:order val="2"/>
          <c:tx>
            <c:strRef>
              <c:f>Pivot_Analysis_Scores!$P$80</c:f>
              <c:strCache>
                <c:ptCount val="1"/>
                <c:pt idx="0">
                  <c:v>3: Moderate</c:v>
                </c:pt>
              </c:strCache>
            </c:strRef>
          </c:tx>
          <c:spPr>
            <a:solidFill>
              <a:srgbClr val="FFD8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Pivot_Analysis_Scores!$Q$77:$Y$77</c:f>
              <c:strCache>
                <c:ptCount val="9"/>
                <c:pt idx="0">
                  <c:v>Overall capacity level</c:v>
                </c:pt>
                <c:pt idx="1">
                  <c:v>Legal framework and institutional mechanisms</c:v>
                </c:pt>
                <c:pt idx="2">
                  <c:v>Observational infrastructure</c:v>
                </c:pt>
                <c:pt idx="3">
                  <c:v>Hazard monitoring</c:v>
                </c:pt>
                <c:pt idx="4">
                  <c:v>Remote-sensing data</c:v>
                </c:pt>
                <c:pt idx="5">
                  <c:v>NWP model and forecasting tool application</c:v>
                </c:pt>
                <c:pt idx="6">
                  <c:v>Impact-based forecasting</c:v>
                </c:pt>
                <c:pt idx="7">
                  <c:v>Warning services and MHEWS operations</c:v>
                </c:pt>
                <c:pt idx="8">
                  <c:v>Financial and technical enablers</c:v>
                </c:pt>
              </c:strCache>
            </c:strRef>
          </c:cat>
          <c:val>
            <c:numRef>
              <c:f>Pivot_Analysis_Scores!$Q$80:$Y$80</c:f>
              <c:numCache>
                <c:formatCode>0%</c:formatCode>
                <c:ptCount val="9"/>
                <c:pt idx="0">
                  <c:v>0.2</c:v>
                </c:pt>
                <c:pt idx="1">
                  <c:v>0.1</c:v>
                </c:pt>
                <c:pt idx="2">
                  <c:v>0.3</c:v>
                </c:pt>
                <c:pt idx="3">
                  <c:v>6.6666666666666666E-2</c:v>
                </c:pt>
                <c:pt idx="4">
                  <c:v>0.23333333333333334</c:v>
                </c:pt>
                <c:pt idx="5">
                  <c:v>0.23333333333333334</c:v>
                </c:pt>
                <c:pt idx="6">
                  <c:v>3.3333333333333333E-2</c:v>
                </c:pt>
                <c:pt idx="7">
                  <c:v>0.19999999999999998</c:v>
                </c:pt>
                <c:pt idx="8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FC-4813-B6CB-4490D7AACCF7}"/>
            </c:ext>
          </c:extLst>
        </c:ser>
        <c:ser>
          <c:idx val="3"/>
          <c:order val="3"/>
          <c:tx>
            <c:strRef>
              <c:f>Pivot_Analysis_Scores!$P$81</c:f>
              <c:strCache>
                <c:ptCount val="1"/>
                <c:pt idx="0">
                  <c:v>4: Comprehensive/adequate</c:v>
                </c:pt>
              </c:strCache>
            </c:strRef>
          </c:tx>
          <c:spPr>
            <a:solidFill>
              <a:srgbClr val="94C35A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FC-4813-B6CB-4490D7AAC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Pivot_Analysis_Scores!$Q$77:$Y$77</c:f>
              <c:strCache>
                <c:ptCount val="9"/>
                <c:pt idx="0">
                  <c:v>Overall capacity level</c:v>
                </c:pt>
                <c:pt idx="1">
                  <c:v>Legal framework and institutional mechanisms</c:v>
                </c:pt>
                <c:pt idx="2">
                  <c:v>Observational infrastructure</c:v>
                </c:pt>
                <c:pt idx="3">
                  <c:v>Hazard monitoring</c:v>
                </c:pt>
                <c:pt idx="4">
                  <c:v>Remote-sensing data</c:v>
                </c:pt>
                <c:pt idx="5">
                  <c:v>NWP model and forecasting tool application</c:v>
                </c:pt>
                <c:pt idx="6">
                  <c:v>Impact-based forecasting</c:v>
                </c:pt>
                <c:pt idx="7">
                  <c:v>Warning services and MHEWS operations</c:v>
                </c:pt>
                <c:pt idx="8">
                  <c:v>Financial and technical enablers</c:v>
                </c:pt>
              </c:strCache>
            </c:strRef>
          </c:cat>
          <c:val>
            <c:numRef>
              <c:f>Pivot_Analysis_Scores!$Q$81:$Y$81</c:f>
              <c:numCache>
                <c:formatCode>0%</c:formatCode>
                <c:ptCount val="9"/>
                <c:pt idx="0">
                  <c:v>3.3333333333333333E-2</c:v>
                </c:pt>
                <c:pt idx="1">
                  <c:v>0.3</c:v>
                </c:pt>
                <c:pt idx="2">
                  <c:v>0.1</c:v>
                </c:pt>
                <c:pt idx="3">
                  <c:v>0</c:v>
                </c:pt>
                <c:pt idx="4">
                  <c:v>6.6666666666666666E-2</c:v>
                </c:pt>
                <c:pt idx="5">
                  <c:v>0.23333333333333334</c:v>
                </c:pt>
                <c:pt idx="6">
                  <c:v>3.3333333333333333E-2</c:v>
                </c:pt>
                <c:pt idx="7">
                  <c:v>0.16666666666666666</c:v>
                </c:pt>
                <c:pt idx="8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FC-4813-B6CB-4490D7AACCF7}"/>
            </c:ext>
          </c:extLst>
        </c:ser>
        <c:ser>
          <c:idx val="4"/>
          <c:order val="4"/>
          <c:tx>
            <c:strRef>
              <c:f>Pivot_Analysis_Scores!$P$82</c:f>
              <c:strCache>
                <c:ptCount val="1"/>
                <c:pt idx="0">
                  <c:v>5: Advanced</c:v>
                </c:pt>
              </c:strCache>
            </c:strRef>
          </c:tx>
          <c:spPr>
            <a:solidFill>
              <a:srgbClr val="0DA74B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FC-4813-B6CB-4490D7AACC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FC-4813-B6CB-4490D7AACCF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FC-4813-B6CB-4490D7AACCF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FC-4813-B6CB-4490D7AACCF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FC-4813-B6CB-4490D7AACC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Pivot_Analysis_Scores!$Q$77:$Y$77</c:f>
              <c:strCache>
                <c:ptCount val="9"/>
                <c:pt idx="0">
                  <c:v>Overall capacity level</c:v>
                </c:pt>
                <c:pt idx="1">
                  <c:v>Legal framework and institutional mechanisms</c:v>
                </c:pt>
                <c:pt idx="2">
                  <c:v>Observational infrastructure</c:v>
                </c:pt>
                <c:pt idx="3">
                  <c:v>Hazard monitoring</c:v>
                </c:pt>
                <c:pt idx="4">
                  <c:v>Remote-sensing data</c:v>
                </c:pt>
                <c:pt idx="5">
                  <c:v>NWP model and forecasting tool application</c:v>
                </c:pt>
                <c:pt idx="6">
                  <c:v>Impact-based forecasting</c:v>
                </c:pt>
                <c:pt idx="7">
                  <c:v>Warning services and MHEWS operations</c:v>
                </c:pt>
                <c:pt idx="8">
                  <c:v>Financial and technical enablers</c:v>
                </c:pt>
              </c:strCache>
            </c:strRef>
          </c:cat>
          <c:val>
            <c:numRef>
              <c:f>Pivot_Analysis_Scores!$Q$82:$Y$82</c:f>
              <c:numCache>
                <c:formatCode>0%</c:formatCode>
                <c:ptCount val="9"/>
                <c:pt idx="0">
                  <c:v>0</c:v>
                </c:pt>
                <c:pt idx="1">
                  <c:v>0.23333333333333328</c:v>
                </c:pt>
                <c:pt idx="2">
                  <c:v>0</c:v>
                </c:pt>
                <c:pt idx="3">
                  <c:v>0</c:v>
                </c:pt>
                <c:pt idx="4">
                  <c:v>0.23333333333333334</c:v>
                </c:pt>
                <c:pt idx="5">
                  <c:v>3.3333333333333333E-2</c:v>
                </c:pt>
                <c:pt idx="6">
                  <c:v>0</c:v>
                </c:pt>
                <c:pt idx="7">
                  <c:v>0</c:v>
                </c:pt>
                <c:pt idx="8">
                  <c:v>0.13333333333333333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FC-4813-B6CB-4490D7AACC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899063039"/>
        <c:axId val="1286654559"/>
      </c:barChart>
      <c:catAx>
        <c:axId val="189906303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286654559"/>
        <c:crosses val="autoZero"/>
        <c:auto val="1"/>
        <c:lblAlgn val="ctr"/>
        <c:lblOffset val="100"/>
        <c:noMultiLvlLbl val="0"/>
      </c:catAx>
      <c:valAx>
        <c:axId val="1286654559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1899063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0.10309</cdr:x>
      <cdr:y>0.62512</cdr:y>
    </cdr:from>
    <cdr:to>
      <cdr:x>0.29127</cdr:x>
      <cdr:y>0.69112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D407D32B-EBA4-630D-41CC-1C8A2928E87A}"/>
            </a:ext>
          </a:extLst>
        </cdr:cNvPr>
        <cdr:cNvSpPr/>
      </cdr:nvSpPr>
      <cdr:spPr>
        <a:xfrm xmlns:a="http://schemas.openxmlformats.org/drawingml/2006/main">
          <a:off x="984268" y="2485573"/>
          <a:ext cx="1796777" cy="2624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0.1072</cdr:x>
      <cdr:y>0.04215</cdr:y>
    </cdr:from>
    <cdr:to>
      <cdr:x>0.29538</cdr:x>
      <cdr:y>0.10816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ED0D120B-5910-F591-3545-B78C7E176A5D}"/>
            </a:ext>
          </a:extLst>
        </cdr:cNvPr>
        <cdr:cNvSpPr/>
      </cdr:nvSpPr>
      <cdr:spPr>
        <a:xfrm xmlns:a="http://schemas.openxmlformats.org/drawingml/2006/main">
          <a:off x="1023534" y="167609"/>
          <a:ext cx="1796777" cy="2624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0.1226</cdr:x>
      <cdr:y>0.33458</cdr:y>
    </cdr:from>
    <cdr:to>
      <cdr:x>0.31078</cdr:x>
      <cdr:y>0.40058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0511187B-084A-9C0D-3ECC-15042D634276}"/>
            </a:ext>
          </a:extLst>
        </cdr:cNvPr>
        <cdr:cNvSpPr/>
      </cdr:nvSpPr>
      <cdr:spPr>
        <a:xfrm xmlns:a="http://schemas.openxmlformats.org/drawingml/2006/main">
          <a:off x="1170586" y="1330341"/>
          <a:ext cx="1796777" cy="2624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4EFB1-90C6-4B3D-B79A-1ED847AAAEC1}" type="datetimeFigureOut">
              <a:rPr lang="en-SG" smtClean="0"/>
              <a:t>16/4/2024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7E1F6-1F6B-4EC0-8411-7440ED1649A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937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DE91F-2AE5-4C28-06E5-BB914F1A2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054C9-947C-0E76-C2DC-35DF19F877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807A7-1C90-7835-E0D1-DE19D17B08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5F2305-9C02-4070-953C-D3DD47F2A7DE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DE91F-2AE5-4C28-06E5-BB914F1A2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054C9-947C-0E76-C2DC-35DF19F877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807A7-1C90-7835-E0D1-DE19D17B08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5F2305-9C02-4070-953C-D3DD47F2A7DE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48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EF4B8-0989-46A9-B61D-44DBC14BEB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382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DE91F-2AE5-4C28-06E5-BB914F1A2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054C9-947C-0E76-C2DC-35DF19F877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807A7-1C90-7835-E0D1-DE19D17B08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5F2305-9C02-4070-953C-D3DD47F2A7DE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675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EF4B8-0989-46A9-B61D-44DBC14BEB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56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DE91F-2AE5-4C28-06E5-BB914F1A2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054C9-947C-0E76-C2DC-35DF19F877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807A7-1C90-7835-E0D1-DE19D17B08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5F2305-9C02-4070-953C-D3DD47F2A7DE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33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DE91F-2AE5-4C28-06E5-BB914F1A2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7054C9-947C-0E76-C2DC-35DF19F877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807A7-1C90-7835-E0D1-DE19D17B08A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5F2305-9C02-4070-953C-D3DD47F2A7DE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54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FB81F-1A12-BC57-47E1-59B3ED43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5C24-F47D-2884-89FC-108FF2BE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33A4C-D9C7-2D95-67CB-7147AEB7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mo.int/files/early-warnings-all-focus-hazard-monitoring-and-forecasti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mo.int/activities/monitoring-and-evaluation-merp/early-warnings-all-dashboar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79" y="-27001"/>
            <a:ext cx="12280358" cy="69120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0982" y="690955"/>
            <a:ext cx="11409098" cy="4209519"/>
          </a:xfrm>
          <a:prstGeom prst="rect">
            <a:avLst/>
          </a:prstGeom>
        </p:spPr>
        <p:txBody>
          <a:bodyPr vert="horz" lIns="121871" tIns="60935" rIns="121871" bIns="60935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299" b="1" dirty="0">
              <a:solidFill>
                <a:srgbClr val="000090"/>
              </a:solidFill>
            </a:endParaRPr>
          </a:p>
          <a:p>
            <a:r>
              <a:rPr lang="en-US" sz="2400" b="1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 3.1(2)</a:t>
            </a:r>
          </a:p>
          <a:p>
            <a:endParaRPr lang="en-US" sz="24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8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Early Warnings for All: </a:t>
            </a:r>
          </a:p>
          <a:p>
            <a:r>
              <a:rPr lang="en-US" sz="2400" b="1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Rapid Assessment of Country Monitoring and </a:t>
            </a:r>
          </a:p>
          <a:p>
            <a:r>
              <a:rPr lang="en-US" sz="2400" b="1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Forecasting Capacity</a:t>
            </a:r>
          </a:p>
          <a:p>
            <a:endParaRPr lang="en-US" sz="2400" b="1" dirty="0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TCC-PAC-1 (2024)</a:t>
            </a:r>
          </a:p>
          <a:p>
            <a:r>
              <a:rPr lang="en-US" sz="2000" dirty="0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23-24 April 2024</a:t>
            </a:r>
          </a:p>
        </p:txBody>
      </p:sp>
    </p:spTree>
    <p:extLst>
      <p:ext uri="{BB962C8B-B14F-4D97-AF65-F5344CB8AC3E}">
        <p14:creationId xmlns:p14="http://schemas.microsoft.com/office/powerpoint/2010/main" val="332320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over with a logo&#10;&#10;Description automatically generated">
            <a:extLst>
              <a:ext uri="{FF2B5EF4-FFF2-40B4-BE49-F238E27FC236}">
                <a16:creationId xmlns:a16="http://schemas.microsoft.com/office/drawing/2014/main" id="{436C9BE7-1520-BE35-F306-BE1A362C5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478"/>
          <a:stretch/>
        </p:blipFill>
        <p:spPr>
          <a:xfrm>
            <a:off x="-19945" y="4306445"/>
            <a:ext cx="359312" cy="2562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F3439-6382-E214-BECB-9FD9F2E9F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29" y="11028"/>
            <a:ext cx="11623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79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50F44B-66B4-910F-7601-71C6E9B0B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" y="0"/>
            <a:ext cx="12192000" cy="12220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3FDB7A-FEA9-50E1-B12F-035239B40921}"/>
              </a:ext>
            </a:extLst>
          </p:cNvPr>
          <p:cNvSpPr txBox="1"/>
          <p:nvPr/>
        </p:nvSpPr>
        <p:spPr>
          <a:xfrm>
            <a:off x="2732407" y="132038"/>
            <a:ext cx="4746421" cy="9579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 Steps | Rapid Assessment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Verdana" pitchFamily="34"/>
              <a:ea typeface="Verdana" pitchFamily="34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C0B94A-D6D8-A60E-AAE6-7386D7A4A363}"/>
              </a:ext>
            </a:extLst>
          </p:cNvPr>
          <p:cNvSpPr/>
          <p:nvPr/>
        </p:nvSpPr>
        <p:spPr>
          <a:xfrm>
            <a:off x="3273834" y="4064236"/>
            <a:ext cx="184727" cy="36933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H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DAB3754-31D4-0F4A-D67A-313DD4F8B7E7}"/>
              </a:ext>
            </a:extLst>
          </p:cNvPr>
          <p:cNvSpPr txBox="1"/>
          <p:nvPr/>
        </p:nvSpPr>
        <p:spPr>
          <a:xfrm>
            <a:off x="3223384" y="3004969"/>
            <a:ext cx="614394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H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 </a:t>
            </a:r>
            <a:endParaRPr lang="en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Shape 79">
            <a:extLst>
              <a:ext uri="{FF2B5EF4-FFF2-40B4-BE49-F238E27FC236}">
                <a16:creationId xmlns:a16="http://schemas.microsoft.com/office/drawing/2014/main" id="{9A9C6F77-1AD3-B6E3-733B-8648B973722F}"/>
              </a:ext>
            </a:extLst>
          </p:cNvPr>
          <p:cNvSpPr/>
          <p:nvPr/>
        </p:nvSpPr>
        <p:spPr>
          <a:xfrm>
            <a:off x="529556" y="4793052"/>
            <a:ext cx="11531599" cy="169277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Expand beyond Pillar 2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UNDRR testing on Pillar 1</a:t>
            </a:r>
          </a:p>
          <a:p>
            <a:pPr marL="0" lvl="1">
              <a:spcAft>
                <a:spcPts val="600"/>
              </a:spcAft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Use in the development of EWS Maturity Index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EW4All Monitoring &amp; Evaluation Working Group (co-chaired by WMO and UNDRR)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355106-E39C-07F2-D181-310DA389B62D}"/>
              </a:ext>
            </a:extLst>
          </p:cNvPr>
          <p:cNvCxnSpPr>
            <a:cxnSpLocks/>
          </p:cNvCxnSpPr>
          <p:nvPr/>
        </p:nvCxnSpPr>
        <p:spPr>
          <a:xfrm>
            <a:off x="7475047" y="5462466"/>
            <a:ext cx="4308271" cy="0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hape 79">
            <a:extLst>
              <a:ext uri="{FF2B5EF4-FFF2-40B4-BE49-F238E27FC236}">
                <a16:creationId xmlns:a16="http://schemas.microsoft.com/office/drawing/2014/main" id="{F1D17F85-B2F0-26DE-E569-6AAB77EEA85F}"/>
              </a:ext>
            </a:extLst>
          </p:cNvPr>
          <p:cNvSpPr/>
          <p:nvPr/>
        </p:nvSpPr>
        <p:spPr>
          <a:xfrm>
            <a:off x="404844" y="1431824"/>
            <a:ext cx="11531599" cy="25545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Transfer of know-how to the Regional Offices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Scale up to more Members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Mechanisms :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demand-driven (e.g. Members, Regional Associations)</a:t>
            </a:r>
          </a:p>
          <a:p>
            <a:pPr marL="1257300" lvl="2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through the SOFF Readiness Phase, CREWS Multi-Stakeholder Accelerator</a:t>
            </a:r>
          </a:p>
          <a:p>
            <a:pPr lvl="2">
              <a:spcAft>
                <a:spcPts val="600"/>
              </a:spcAft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D673EF-8792-195D-773E-20B0F8E35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441" y="3424160"/>
            <a:ext cx="9774404" cy="11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A28B-339C-72E2-024A-193EBA3D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2FBD4-668B-EB1A-B593-B2BE34336172}"/>
              </a:ext>
            </a:extLst>
          </p:cNvPr>
          <p:cNvSpPr txBox="1"/>
          <p:nvPr/>
        </p:nvSpPr>
        <p:spPr>
          <a:xfrm>
            <a:off x="2455999" y="5104748"/>
            <a:ext cx="7280001" cy="1508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Monitoring, Evaluation, Risk and Planning Office</a:t>
            </a:r>
          </a:p>
          <a:p>
            <a:pPr marR="0" algn="ctr" rtl="0">
              <a:lnSpc>
                <a:spcPct val="150000"/>
              </a:lnSpc>
            </a:pPr>
            <a:r>
              <a:rPr lang="en-US" sz="3200" baseline="30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merp@wmo.int</a:t>
            </a:r>
            <a:endParaRPr lang="en-US" sz="3200" b="0" i="0" u="none" strike="noStrike" baseline="3000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60086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4C0B94A-D6D8-A60E-AAE6-7386D7A4A363}"/>
              </a:ext>
            </a:extLst>
          </p:cNvPr>
          <p:cNvSpPr/>
          <p:nvPr/>
        </p:nvSpPr>
        <p:spPr>
          <a:xfrm>
            <a:off x="2956556" y="4707376"/>
            <a:ext cx="184727" cy="36933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H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DAB3754-31D4-0F4A-D67A-313DD4F8B7E7}"/>
              </a:ext>
            </a:extLst>
          </p:cNvPr>
          <p:cNvSpPr txBox="1"/>
          <p:nvPr/>
        </p:nvSpPr>
        <p:spPr>
          <a:xfrm>
            <a:off x="3030879" y="3226350"/>
            <a:ext cx="614394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H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 </a:t>
            </a:r>
            <a:endParaRPr lang="en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7D592-EFEC-01F7-8456-2A2AA8FD260F}"/>
              </a:ext>
            </a:extLst>
          </p:cNvPr>
          <p:cNvSpPr txBox="1"/>
          <p:nvPr/>
        </p:nvSpPr>
        <p:spPr>
          <a:xfrm>
            <a:off x="91440" y="1375258"/>
            <a:ext cx="11440160" cy="23852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38160" marR="0" lvl="1" indent="-27464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>
                <a:solidFill>
                  <a:srgbClr val="000000"/>
                </a:solidFill>
                <a:latin typeface="Verdana" pitchFamily="34"/>
              </a:rPr>
              <a:t>I</a:t>
            </a:r>
            <a:r>
              <a:rPr lang="en-US" b="1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rPr>
              <a:t>nform the planning stage </a:t>
            </a: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rPr>
              <a:t>of the Early Warnings for All Initiative</a:t>
            </a:r>
          </a:p>
          <a:p>
            <a:pPr marL="1006470" lvl="2" indent="-285750"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Verdana" pitchFamily="34"/>
              </a:rPr>
              <a:t>Quick baseline data, m</a:t>
            </a: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rPr>
              <a:t>ore granular data</a:t>
            </a:r>
          </a:p>
          <a:p>
            <a:pPr marL="720720" lvl="2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  <a:p>
            <a:pPr marL="538160" marR="0" lvl="1" indent="-27464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rPr>
              <a:t>Identify capacity gaps </a:t>
            </a:r>
          </a:p>
          <a:p>
            <a:pPr marL="1006470" lvl="2" indent="-285750"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>
                <a:solidFill>
                  <a:srgbClr val="000000"/>
                </a:solidFill>
                <a:latin typeface="Verdana" pitchFamily="34"/>
              </a:rPr>
              <a:t>Guide technical assistance and investments</a:t>
            </a:r>
            <a:endParaRPr lang="en-US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  <a:p>
            <a:pPr marL="538160" marR="0" lvl="1" indent="-27464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  <a:p>
            <a:pPr marL="538160" marR="0" lvl="1" indent="-27464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rPr>
              <a:t>Develop a tool for monitoring country capacity </a:t>
            </a:r>
          </a:p>
          <a:p>
            <a:pPr marL="1006470" lvl="2" indent="-285750">
              <a:buSzPct val="100000"/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rPr>
              <a:t>Maturity Index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04298A-DEBF-12ED-7B0E-A56F2080C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79" y="3808297"/>
            <a:ext cx="6520129" cy="300022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E99DBDC-676A-87C3-15C7-F8F2C29C3557}"/>
              </a:ext>
            </a:extLst>
          </p:cNvPr>
          <p:cNvSpPr/>
          <p:nvPr/>
        </p:nvSpPr>
        <p:spPr>
          <a:xfrm>
            <a:off x="6116299" y="3800957"/>
            <a:ext cx="3618337" cy="14421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5C2153-F13F-9485-852F-39D852C67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" y="0"/>
            <a:ext cx="12192000" cy="12220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3FDB7A-FEA9-50E1-B12F-035239B40921}"/>
              </a:ext>
            </a:extLst>
          </p:cNvPr>
          <p:cNvSpPr txBox="1"/>
          <p:nvPr/>
        </p:nvSpPr>
        <p:spPr>
          <a:xfrm>
            <a:off x="2532703" y="172636"/>
            <a:ext cx="7820337" cy="9579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</a:rPr>
              <a:t>Purpose </a:t>
            </a:r>
            <a:r>
              <a:rPr 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 Pillar 2 Rapid Assessment</a:t>
            </a: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Verdana" pitchFamily="34"/>
              <a:ea typeface="Verdana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50F44B-66B4-910F-7601-71C6E9B0B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" y="0"/>
            <a:ext cx="12192000" cy="12220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3FDB7A-FEA9-50E1-B12F-035239B40921}"/>
              </a:ext>
            </a:extLst>
          </p:cNvPr>
          <p:cNvSpPr txBox="1"/>
          <p:nvPr/>
        </p:nvSpPr>
        <p:spPr>
          <a:xfrm>
            <a:off x="2722248" y="198816"/>
            <a:ext cx="6177912" cy="9579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| Pillar 2 Rapid Assessment</a:t>
            </a: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Verdana" pitchFamily="34"/>
              <a:ea typeface="Verdana" pitchFamily="34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C0B94A-D6D8-A60E-AAE6-7386D7A4A363}"/>
              </a:ext>
            </a:extLst>
          </p:cNvPr>
          <p:cNvSpPr/>
          <p:nvPr/>
        </p:nvSpPr>
        <p:spPr>
          <a:xfrm>
            <a:off x="2956556" y="4707376"/>
            <a:ext cx="184727" cy="36933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H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DAB3754-31D4-0F4A-D67A-313DD4F8B7E7}"/>
              </a:ext>
            </a:extLst>
          </p:cNvPr>
          <p:cNvSpPr txBox="1"/>
          <p:nvPr/>
        </p:nvSpPr>
        <p:spPr>
          <a:xfrm>
            <a:off x="3030879" y="3226350"/>
            <a:ext cx="614394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H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 </a:t>
            </a:r>
            <a:endParaRPr lang="en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7D592-EFEC-01F7-8456-2A2AA8FD260F}"/>
              </a:ext>
            </a:extLst>
          </p:cNvPr>
          <p:cNvSpPr txBox="1"/>
          <p:nvPr/>
        </p:nvSpPr>
        <p:spPr>
          <a:xfrm>
            <a:off x="69310" y="1420836"/>
            <a:ext cx="6143945" cy="51090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63520" lvl="1">
              <a:spcAft>
                <a:spcPts val="6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solidFill>
                  <a:srgbClr val="000000"/>
                </a:solidFill>
                <a:latin typeface="Verdana" pitchFamily="34"/>
              </a:rPr>
              <a:t>Scope:</a:t>
            </a:r>
          </a:p>
          <a:p>
            <a:pPr marL="538160" lvl="1" indent="-274640">
              <a:spcAft>
                <a:spcPts val="60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  <a:latin typeface="Verdana" pitchFamily="34"/>
              </a:rPr>
              <a:t>8 elements of hydrometeorological value chain</a:t>
            </a:r>
          </a:p>
          <a:p>
            <a:pPr marL="538160" lvl="1" indent="-274640">
              <a:spcAft>
                <a:spcPts val="60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  <a:latin typeface="Verdana" pitchFamily="34"/>
              </a:rPr>
              <a:t>70+ data points</a:t>
            </a:r>
          </a:p>
          <a:p>
            <a:pPr marL="538160" lvl="1" indent="-274640">
              <a:spcAft>
                <a:spcPts val="60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  <a:latin typeface="Verdana" pitchFamily="34"/>
              </a:rPr>
              <a:t>Quantitative and qualitative data</a:t>
            </a:r>
          </a:p>
          <a:p>
            <a:pPr marL="538160" lvl="1" indent="-274640">
              <a:spcAft>
                <a:spcPts val="60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  <a:latin typeface="Verdana" pitchFamily="34"/>
              </a:rPr>
              <a:t>5 priority hazards </a:t>
            </a:r>
            <a:br>
              <a:rPr lang="en-US" sz="1600" dirty="0">
                <a:solidFill>
                  <a:srgbClr val="000000"/>
                </a:solidFill>
                <a:latin typeface="Verdana" pitchFamily="34"/>
              </a:rPr>
            </a:br>
            <a:r>
              <a:rPr lang="en-US" sz="1600" dirty="0">
                <a:solidFill>
                  <a:srgbClr val="000000"/>
                </a:solidFill>
                <a:latin typeface="Verdana" pitchFamily="34"/>
              </a:rPr>
              <a:t>(based on WMO Catalogue of Hazardous Events )</a:t>
            </a:r>
          </a:p>
          <a:p>
            <a:pPr marL="263520" lvl="1">
              <a:spcAft>
                <a:spcPts val="6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dirty="0">
              <a:solidFill>
                <a:srgbClr val="000000"/>
              </a:solidFill>
              <a:latin typeface="Verdana" pitchFamily="34"/>
            </a:endParaRPr>
          </a:p>
          <a:p>
            <a:pPr marL="263520" lvl="1">
              <a:spcAft>
                <a:spcPts val="6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solidFill>
                  <a:srgbClr val="000000"/>
                </a:solidFill>
                <a:latin typeface="Verdana" pitchFamily="34"/>
              </a:rPr>
              <a:t>Approach:</a:t>
            </a:r>
          </a:p>
          <a:p>
            <a:pPr marL="538160" lvl="1" indent="-274640">
              <a:spcAft>
                <a:spcPts val="60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  <a:latin typeface="Verdana" pitchFamily="34"/>
              </a:rPr>
              <a:t>Structured interviews</a:t>
            </a:r>
          </a:p>
          <a:p>
            <a:pPr marL="538160" lvl="1" indent="-274640">
              <a:spcAft>
                <a:spcPts val="60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>
                <a:solidFill>
                  <a:srgbClr val="000000"/>
                </a:solidFill>
                <a:latin typeface="Verdana" pitchFamily="34"/>
              </a:rPr>
              <a:t>Response weighting</a:t>
            </a:r>
            <a:endParaRPr lang="en-US" sz="1600" dirty="0">
              <a:solidFill>
                <a:srgbClr val="000000"/>
              </a:solidFill>
              <a:latin typeface="Verdana" pitchFamily="34"/>
            </a:endParaRPr>
          </a:p>
          <a:p>
            <a:pPr marL="538160" lvl="1" indent="-274640">
              <a:spcAft>
                <a:spcPts val="60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  <a:latin typeface="Verdana" pitchFamily="34"/>
              </a:rPr>
              <a:t>Analysis of qualitative information</a:t>
            </a:r>
          </a:p>
          <a:p>
            <a:pPr marL="538160" lvl="1" indent="-274640">
              <a:spcAft>
                <a:spcPts val="60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  <a:latin typeface="Verdana" pitchFamily="34"/>
              </a:rPr>
              <a:t>Maturity levels on a scale of 1-5</a:t>
            </a:r>
          </a:p>
          <a:p>
            <a:pPr marL="538160" marR="0" lvl="1" indent="-27464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dirty="0">
              <a:solidFill>
                <a:srgbClr val="000000"/>
              </a:solidFill>
              <a:latin typeface="Verdana" pitchFamily="34"/>
            </a:endParaRPr>
          </a:p>
          <a:p>
            <a:pPr marL="263520" marR="0" lvl="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dirty="0">
                <a:solidFill>
                  <a:srgbClr val="000000"/>
                </a:solidFill>
                <a:latin typeface="Verdana" pitchFamily="34"/>
              </a:rPr>
              <a:t>Based on:</a:t>
            </a:r>
          </a:p>
          <a:p>
            <a:pPr marL="539750" lvl="2" indent="-269875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  <a:latin typeface="Verdana" pitchFamily="34"/>
              </a:rPr>
              <a:t>Country </a:t>
            </a:r>
            <a:r>
              <a:rPr lang="en-US" sz="1600" dirty="0" err="1">
                <a:solidFill>
                  <a:srgbClr val="000000"/>
                </a:solidFill>
                <a:latin typeface="Verdana" pitchFamily="34"/>
              </a:rPr>
              <a:t>Hydromet</a:t>
            </a:r>
            <a:r>
              <a:rPr lang="en-US" sz="1600" dirty="0">
                <a:solidFill>
                  <a:srgbClr val="000000"/>
                </a:solidFill>
                <a:latin typeface="Verdana" pitchFamily="34"/>
              </a:rPr>
              <a:t> Diagnostics</a:t>
            </a:r>
          </a:p>
          <a:p>
            <a:pPr marL="539750" lvl="2" indent="-269875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000000"/>
                </a:solidFill>
                <a:latin typeface="Verdana" pitchFamily="34"/>
              </a:rPr>
              <a:t>MHEWS Checklist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8613DC-7E8F-EF7B-2056-D025654A0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6" y="1616009"/>
            <a:ext cx="5619115" cy="39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E2966-945B-0272-D67A-7934C3D38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" y="0"/>
            <a:ext cx="12192000" cy="122202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5B32BE1-3B39-0ED2-81E1-035D9013CE47}"/>
              </a:ext>
            </a:extLst>
          </p:cNvPr>
          <p:cNvSpPr txBox="1"/>
          <p:nvPr/>
        </p:nvSpPr>
        <p:spPr>
          <a:xfrm>
            <a:off x="2547263" y="142572"/>
            <a:ext cx="7280766" cy="9579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</a:rPr>
              <a:t>Country Scorecards </a:t>
            </a:r>
            <a:r>
              <a:rPr 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 Pillar 2 Rapid Assessment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</a:rPr>
              <a:t> </a:t>
            </a: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Verdana" pitchFamily="34"/>
              <a:ea typeface="Verdana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7E2053-3933-5CED-B102-8DAC89BCE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6179"/>
            <a:ext cx="5584928" cy="3150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89E39-EEDA-DADD-9420-7167B1B66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543" y="2512179"/>
            <a:ext cx="5580961" cy="3129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EFAFD1-D300-49CC-3C4A-7B39AD775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7074" y="3701450"/>
            <a:ext cx="5580961" cy="313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7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50F44B-66B4-910F-7601-71C6E9B0B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" y="0"/>
            <a:ext cx="12192000" cy="12220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3FDB7A-FEA9-50E1-B12F-035239B40921}"/>
              </a:ext>
            </a:extLst>
          </p:cNvPr>
          <p:cNvSpPr txBox="1"/>
          <p:nvPr/>
        </p:nvSpPr>
        <p:spPr>
          <a:xfrm>
            <a:off x="2580008" y="137767"/>
            <a:ext cx="7573184" cy="9579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Quality Assurance | Pillar 2 Rapid Assessment</a:t>
            </a: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Verdana" pitchFamily="34"/>
              <a:ea typeface="Verdana" pitchFamily="34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C0B94A-D6D8-A60E-AAE6-7386D7A4A363}"/>
              </a:ext>
            </a:extLst>
          </p:cNvPr>
          <p:cNvSpPr/>
          <p:nvPr/>
        </p:nvSpPr>
        <p:spPr>
          <a:xfrm>
            <a:off x="2956556" y="4707376"/>
            <a:ext cx="184727" cy="36933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H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DAB3754-31D4-0F4A-D67A-313DD4F8B7E7}"/>
              </a:ext>
            </a:extLst>
          </p:cNvPr>
          <p:cNvSpPr txBox="1"/>
          <p:nvPr/>
        </p:nvSpPr>
        <p:spPr>
          <a:xfrm>
            <a:off x="3030879" y="3226350"/>
            <a:ext cx="614394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H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 </a:t>
            </a:r>
            <a:endParaRPr lang="en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CFC2D-09DB-0A09-372B-397A76F4A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20" y="1885947"/>
            <a:ext cx="105918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A3D3C-CA16-FE5B-DCC1-96B0B875F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" y="0"/>
            <a:ext cx="12192000" cy="122202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5B32BE1-3B39-0ED2-81E1-035D9013CE47}"/>
              </a:ext>
            </a:extLst>
          </p:cNvPr>
          <p:cNvSpPr txBox="1"/>
          <p:nvPr/>
        </p:nvSpPr>
        <p:spPr>
          <a:xfrm>
            <a:off x="2708663" y="137026"/>
            <a:ext cx="6483890" cy="9579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Aggregate Results | Pillar 2 Rapid Assessment</a:t>
            </a:r>
            <a:r>
              <a:rPr lang="en-US" sz="2000" b="0" i="0" u="none" strike="noStrike" kern="1200" cap="none" spc="0" baseline="0">
                <a:solidFill>
                  <a:srgbClr val="FFFFFF"/>
                </a:solidFill>
                <a:uFillTx/>
                <a:latin typeface="Verdana" pitchFamily="34"/>
                <a:ea typeface="Verdana" pitchFamily="34"/>
              </a:rPr>
              <a:t> </a:t>
            </a:r>
            <a:endParaRPr lang="en-GB" sz="2000" b="0" i="0" u="none" strike="noStrike" kern="1200" cap="none" spc="0" baseline="0">
              <a:solidFill>
                <a:srgbClr val="FFFFFF"/>
              </a:solidFill>
              <a:uFillTx/>
              <a:latin typeface="Verdana" pitchFamily="34"/>
              <a:ea typeface="Verdana" pitchFamily="34"/>
            </a:endParaRPr>
          </a:p>
        </p:txBody>
      </p:sp>
      <p:sp>
        <p:nvSpPr>
          <p:cNvPr id="8" name="Shape 79">
            <a:extLst>
              <a:ext uri="{FF2B5EF4-FFF2-40B4-BE49-F238E27FC236}">
                <a16:creationId xmlns:a16="http://schemas.microsoft.com/office/drawing/2014/main" id="{8F36EF2D-A8D3-E083-2905-BDB935AFAECB}"/>
              </a:ext>
            </a:extLst>
          </p:cNvPr>
          <p:cNvSpPr/>
          <p:nvPr/>
        </p:nvSpPr>
        <p:spPr>
          <a:xfrm>
            <a:off x="79221" y="1536042"/>
            <a:ext cx="11794293" cy="87716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9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Half of the 30 NMHS operate with basic monitoring and forecasting capacity; </a:t>
            </a:r>
          </a:p>
          <a:p>
            <a:pPr algn="ctr"/>
            <a:r>
              <a:rPr lang="en-US" sz="19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quarter with less-than-basic capacity</a:t>
            </a:r>
          </a:p>
          <a:p>
            <a:pPr algn="ctr"/>
            <a:endParaRPr lang="en-GB" sz="19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F3F3B-6DC9-1B6F-50C8-55CC753854F1}"/>
              </a:ext>
            </a:extLst>
          </p:cNvPr>
          <p:cNvSpPr txBox="1"/>
          <p:nvPr/>
        </p:nvSpPr>
        <p:spPr>
          <a:xfrm>
            <a:off x="1946826" y="6271023"/>
            <a:ext cx="8777805" cy="30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H" sz="1400" i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EW4All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Pillar 2 capacity levels of 30 selected countries (data collected by WMO, 2023)</a:t>
            </a:r>
            <a:endParaRPr lang="en-CH" sz="1400"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4EEDDF4-F6FD-C289-C43A-FDD3B6622F11}"/>
              </a:ext>
            </a:extLst>
          </p:cNvPr>
          <p:cNvGraphicFramePr>
            <a:graphicFrameLocks/>
          </p:cNvGraphicFramePr>
          <p:nvPr/>
        </p:nvGraphicFramePr>
        <p:xfrm>
          <a:off x="1176585" y="2357227"/>
          <a:ext cx="9548046" cy="397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329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4C0B94A-D6D8-A60E-AAE6-7386D7A4A363}"/>
              </a:ext>
            </a:extLst>
          </p:cNvPr>
          <p:cNvSpPr/>
          <p:nvPr/>
        </p:nvSpPr>
        <p:spPr>
          <a:xfrm>
            <a:off x="2956556" y="4707376"/>
            <a:ext cx="184727" cy="369335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H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DAB3754-31D4-0F4A-D67A-313DD4F8B7E7}"/>
              </a:ext>
            </a:extLst>
          </p:cNvPr>
          <p:cNvSpPr txBox="1"/>
          <p:nvPr/>
        </p:nvSpPr>
        <p:spPr>
          <a:xfrm>
            <a:off x="3030879" y="3226350"/>
            <a:ext cx="614394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H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 </a:t>
            </a:r>
            <a:endParaRPr lang="en-CH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B7D592-EFEC-01F7-8456-2A2AA8FD260F}"/>
              </a:ext>
            </a:extLst>
          </p:cNvPr>
          <p:cNvSpPr txBox="1"/>
          <p:nvPr/>
        </p:nvSpPr>
        <p:spPr>
          <a:xfrm>
            <a:off x="81815" y="1541231"/>
            <a:ext cx="11440160" cy="37702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63520" marR="0" lvl="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Verdana" pitchFamily="34"/>
              </a:rPr>
              <a:t>Since June 2023 applied to:</a:t>
            </a:r>
          </a:p>
          <a:p>
            <a:pPr marL="995360" lvl="2" indent="-274640">
              <a:spcBef>
                <a:spcPts val="1200"/>
              </a:spcBef>
              <a:spcAft>
                <a:spcPts val="60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000000"/>
                </a:solidFill>
                <a:latin typeface="Verdana" pitchFamily="34"/>
              </a:rPr>
              <a:t>41 Members</a:t>
            </a:r>
            <a:r>
              <a:rPr lang="en-US" dirty="0">
                <a:solidFill>
                  <a:srgbClr val="000000"/>
                </a:solidFill>
                <a:latin typeface="Verdana" pitchFamily="34"/>
              </a:rPr>
              <a:t>, including</a:t>
            </a:r>
            <a:endParaRPr lang="en-US" b="1" dirty="0">
              <a:solidFill>
                <a:srgbClr val="000000"/>
              </a:solidFill>
              <a:latin typeface="Verdana" pitchFamily="34"/>
            </a:endParaRPr>
          </a:p>
          <a:p>
            <a:pPr marL="1452560" lvl="3" indent="-274640">
              <a:spcBef>
                <a:spcPts val="1200"/>
              </a:spcBef>
              <a:spcAft>
                <a:spcPts val="60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000000"/>
                </a:solidFill>
                <a:latin typeface="Verdana" pitchFamily="34"/>
              </a:rPr>
              <a:t>30 initial EW4All focus countries</a:t>
            </a:r>
          </a:p>
          <a:p>
            <a:pPr marL="1452560" lvl="3" indent="-274640">
              <a:spcBef>
                <a:spcPts val="1200"/>
              </a:spcBef>
              <a:spcAft>
                <a:spcPts val="60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000000"/>
                </a:solidFill>
                <a:latin typeface="Verdana" pitchFamily="34"/>
              </a:rPr>
              <a:t>8 RA VI Members (based on a request from the Management Group)</a:t>
            </a:r>
          </a:p>
          <a:p>
            <a:pPr marL="1452560" lvl="3" indent="-274640">
              <a:spcBef>
                <a:spcPts val="1200"/>
              </a:spcBef>
              <a:spcAft>
                <a:spcPts val="600"/>
              </a:spcAft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000000"/>
                </a:solidFill>
                <a:latin typeface="Verdana" pitchFamily="34"/>
              </a:rPr>
              <a:t>3 other LDCs and SIDS</a:t>
            </a:r>
          </a:p>
          <a:p>
            <a:pPr marL="0" lvl="2">
              <a:spcAft>
                <a:spcPts val="6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dirty="0">
              <a:solidFill>
                <a:srgbClr val="000000"/>
              </a:solidFill>
              <a:latin typeface="Verdana" pitchFamily="34"/>
            </a:endParaRPr>
          </a:p>
          <a:p>
            <a:pPr marL="0" lvl="2" indent="269875">
              <a:spcAft>
                <a:spcPts val="6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000000"/>
                </a:solidFill>
                <a:latin typeface="Verdana" pitchFamily="34"/>
              </a:rPr>
              <a:t>Analysis is ongoing on:</a:t>
            </a:r>
          </a:p>
          <a:p>
            <a:pPr marL="996950" lvl="4" indent="-269875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</a:rPr>
              <a:t>8 Members</a:t>
            </a:r>
            <a:endParaRPr lang="en-US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5C2153-F13F-9485-852F-39D852C67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" y="0"/>
            <a:ext cx="12192000" cy="12220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3FDB7A-FEA9-50E1-B12F-035239B40921}"/>
              </a:ext>
            </a:extLst>
          </p:cNvPr>
          <p:cNvSpPr txBox="1"/>
          <p:nvPr/>
        </p:nvSpPr>
        <p:spPr>
          <a:xfrm>
            <a:off x="2532703" y="172636"/>
            <a:ext cx="7820337" cy="9579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Implementation | Pillar 2 Rapid Assessment</a:t>
            </a:r>
            <a:endParaRPr lang="en-GB" sz="2000" b="0" i="0" u="none" strike="noStrike" kern="1200" cap="none" spc="0" baseline="0" dirty="0">
              <a:solidFill>
                <a:srgbClr val="FFFFFF"/>
              </a:solidFill>
              <a:uFillTx/>
              <a:latin typeface="Verdana" pitchFamily="34"/>
              <a:ea typeface="Verdan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304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spd="slow" advTm="4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0A3A2E-A5EB-B57F-2743-C4244EF1B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099" y="-9144"/>
            <a:ext cx="4835253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4065DE-E256-7F7D-D257-36F6322F77E0}"/>
              </a:ext>
            </a:extLst>
          </p:cNvPr>
          <p:cNvSpPr txBox="1"/>
          <p:nvPr/>
        </p:nvSpPr>
        <p:spPr>
          <a:xfrm>
            <a:off x="5303520" y="1985932"/>
            <a:ext cx="65836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Early Warnings for All in Focus: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 Rapid Assessment of Country Monitoring and Forecasting Capacity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2046397-A54D-7DE7-0CE3-E7E20BF67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440" y="205619"/>
            <a:ext cx="1778000" cy="10787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037DE6-70F4-5BA3-AE79-5ED5E7BA9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375" y="3644265"/>
            <a:ext cx="28384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0983D9-2F96-3CD3-8C0F-58CAAAF76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96" y="0"/>
            <a:ext cx="1076940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D5F752-9910-1B31-109F-8A22D1F76A99}"/>
              </a:ext>
            </a:extLst>
          </p:cNvPr>
          <p:cNvSpPr txBox="1"/>
          <p:nvPr/>
        </p:nvSpPr>
        <p:spPr>
          <a:xfrm>
            <a:off x="8757823" y="227178"/>
            <a:ext cx="272288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63520" marR="0" lvl="1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>
                <a:solidFill>
                  <a:srgbClr val="000000"/>
                </a:solidFill>
                <a:latin typeface="Verdana" pitchFamily="34"/>
                <a:hlinkClick r:id="rId3"/>
              </a:rPr>
              <a:t>Dashboard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</a:endParaRPr>
          </a:p>
        </p:txBody>
      </p:sp>
      <p:pic>
        <p:nvPicPr>
          <p:cNvPr id="2" name="Picture 1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D236D4A-EAAB-0763-63B9-E236C5226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1760" cy="2651760"/>
          </a:xfrm>
          <a:prstGeom prst="rect">
            <a:avLst/>
          </a:prstGeom>
        </p:spPr>
      </p:pic>
      <p:pic>
        <p:nvPicPr>
          <p:cNvPr id="5" name="Picture 4" descr="A white cover with a logo&#10;&#10;Description automatically generated">
            <a:extLst>
              <a:ext uri="{FF2B5EF4-FFF2-40B4-BE49-F238E27FC236}">
                <a16:creationId xmlns:a16="http://schemas.microsoft.com/office/drawing/2014/main" id="{436C9BE7-1520-BE35-F306-BE1A362C51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4478"/>
          <a:stretch/>
        </p:blipFill>
        <p:spPr>
          <a:xfrm>
            <a:off x="-19945" y="4306445"/>
            <a:ext cx="359312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4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21" ma:contentTypeDescription="Create a new document." ma:contentTypeScope="" ma:versionID="b250211a4424471df0688432b14dd905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21ef636043b899a189d3668eaf0b3795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SO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SO" ma:index="20" nillable="true" ma:displayName="SO" ma:format="Dropdown" ma:internalName="SO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A" ma:index="25" nillable="true" ma:displayName="PA" ma:format="Dropdown" ma:internalName="PA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4218a87-9725-47d4-9cba-320e627e69dc}" ma:internalName="TaxCatchAll" ma:showField="CatchAllData" ma:web="9d2c9005-3129-4719-81ca-2fc8d806c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2c9005-3129-4719-81ca-2fc8d806cf37" xsi:nil="true"/>
    <PA xmlns="2c63548e-e22e-43cb-a415-9193d4d80a38" xsi:nil="true"/>
    <lcf76f155ced4ddcb4097134ff3c332f xmlns="2c63548e-e22e-43cb-a415-9193d4d80a38">
      <Terms xmlns="http://schemas.microsoft.com/office/infopath/2007/PartnerControls"/>
    </lcf76f155ced4ddcb4097134ff3c332f>
    <SO xmlns="2c63548e-e22e-43cb-a415-9193d4d80a38" xsi:nil="true"/>
  </documentManagement>
</p:properties>
</file>

<file path=customXml/itemProps1.xml><?xml version="1.0" encoding="utf-8"?>
<ds:datastoreItem xmlns:ds="http://schemas.openxmlformats.org/officeDocument/2006/customXml" ds:itemID="{DBD23BC1-F7C7-4758-A3BB-6BF8C734A8E2}">
  <ds:schemaRefs>
    <ds:schemaRef ds:uri="2c63548e-e22e-43cb-a415-9193d4d80a38"/>
    <ds:schemaRef ds:uri="9d2c9005-3129-4719-81ca-2fc8d806cf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0952164-BF21-4772-BEE2-1D12355868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448FE4-9556-4DE5-89E3-7E1219D2A54A}">
  <ds:schemaRefs>
    <ds:schemaRef ds:uri="2c63548e-e22e-43cb-a415-9193d4d80a38"/>
    <ds:schemaRef ds:uri="9d2c9005-3129-4719-81ca-2fc8d806cf3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346</Words>
  <Application>Microsoft Office PowerPoint</Application>
  <PresentationFormat>Widescreen</PresentationFormat>
  <Paragraphs>81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Assia Alexieva</cp:lastModifiedBy>
  <cp:revision>2</cp:revision>
  <dcterms:created xsi:type="dcterms:W3CDTF">2024-01-11T14:19:20Z</dcterms:created>
  <dcterms:modified xsi:type="dcterms:W3CDTF">2024-04-16T13:40:00Z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  <property fmtid="{D5CDD505-2E9C-101B-9397-08002B2CF9AE}" pid="3" name="MediaServiceImageTags">
    <vt:lpwstr/>
  </property>
</Properties>
</file>