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1"/>
  </p:notesMasterIdLst>
  <p:sldIdLst>
    <p:sldId id="278" r:id="rId6"/>
    <p:sldId id="1350" r:id="rId7"/>
    <p:sldId id="1364" r:id="rId8"/>
    <p:sldId id="1355" r:id="rId9"/>
    <p:sldId id="269" r:id="rId10"/>
    <p:sldId id="1351" r:id="rId11"/>
    <p:sldId id="1353" r:id="rId12"/>
    <p:sldId id="1363" r:id="rId13"/>
    <p:sldId id="268" r:id="rId14"/>
    <p:sldId id="1357" r:id="rId15"/>
    <p:sldId id="1358" r:id="rId16"/>
    <p:sldId id="1359" r:id="rId17"/>
    <p:sldId id="1361" r:id="rId18"/>
    <p:sldId id="1362"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Josipovic" initials="KJ" lastIdx="1" clrIdx="0">
    <p:extLst>
      <p:ext uri="{19B8F6BF-5375-455C-9EA6-DF929625EA0E}">
        <p15:presenceInfo xmlns:p15="http://schemas.microsoft.com/office/powerpoint/2012/main" userId="S::kjosipovic@wmo.int::3db77c78-b6f0-40c7-a5c2-2c2a2ad414e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7A7FA2-FB8C-4F53-858E-5BF2F4F66786}" v="1" dt="2024-04-18T11:09:04.6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68"/>
    <p:restoredTop sz="80729" autoAdjust="0"/>
  </p:normalViewPr>
  <p:slideViewPr>
    <p:cSldViewPr snapToGrid="0" snapToObjects="1">
      <p:cViewPr varScale="1">
        <p:scale>
          <a:sx n="100" d="100"/>
          <a:sy n="100" d="100"/>
        </p:scale>
        <p:origin x="1037"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acomo Teruggi" userId="2207d7f2-2d80-413e-ae21-067bc5385040" providerId="ADAL" clId="{FC7A7FA2-FB8C-4F53-858E-5BF2F4F66786}"/>
    <pc:docChg chg="addSld delSld modSld">
      <pc:chgData name="Giacomo Teruggi" userId="2207d7f2-2d80-413e-ae21-067bc5385040" providerId="ADAL" clId="{FC7A7FA2-FB8C-4F53-858E-5BF2F4F66786}" dt="2024-04-18T11:16:19.353" v="22" actId="20577"/>
      <pc:docMkLst>
        <pc:docMk/>
      </pc:docMkLst>
      <pc:sldChg chg="del">
        <pc:chgData name="Giacomo Teruggi" userId="2207d7f2-2d80-413e-ae21-067bc5385040" providerId="ADAL" clId="{FC7A7FA2-FB8C-4F53-858E-5BF2F4F66786}" dt="2024-04-18T11:09:07.807" v="1" actId="47"/>
        <pc:sldMkLst>
          <pc:docMk/>
          <pc:sldMk cId="271733585" sldId="1354"/>
        </pc:sldMkLst>
      </pc:sldChg>
      <pc:sldChg chg="modSp add mod setBg">
        <pc:chgData name="Giacomo Teruggi" userId="2207d7f2-2d80-413e-ae21-067bc5385040" providerId="ADAL" clId="{FC7A7FA2-FB8C-4F53-858E-5BF2F4F66786}" dt="2024-04-18T11:16:19.353" v="22" actId="20577"/>
        <pc:sldMkLst>
          <pc:docMk/>
          <pc:sldMk cId="1950566866" sldId="1364"/>
        </pc:sldMkLst>
        <pc:graphicFrameChg chg="modGraphic">
          <ac:chgData name="Giacomo Teruggi" userId="2207d7f2-2d80-413e-ae21-067bc5385040" providerId="ADAL" clId="{FC7A7FA2-FB8C-4F53-858E-5BF2F4F66786}" dt="2024-04-18T11:16:19.353" v="22" actId="20577"/>
          <ac:graphicFrameMkLst>
            <pc:docMk/>
            <pc:sldMk cId="1950566866" sldId="1364"/>
            <ac:graphicFrameMk id="7" creationId="{AB0BD4BA-FFEC-B788-5736-3D8B25F5FCB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B2F1D8-6CAD-45CA-A349-10CDF7317D21}" type="datetimeFigureOut">
              <a:rPr lang="en-US" smtClean="0"/>
              <a:t>4/18/2024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D66EB-9D6E-4151-96D3-2CC627585FF3}" type="slidenum">
              <a:rPr lang="en-US" smtClean="0"/>
              <a:t>‹#›</a:t>
            </a:fld>
            <a:endParaRPr lang="en-US"/>
          </a:p>
        </p:txBody>
      </p:sp>
    </p:spTree>
    <p:extLst>
      <p:ext uri="{BB962C8B-B14F-4D97-AF65-F5344CB8AC3E}">
        <p14:creationId xmlns:p14="http://schemas.microsoft.com/office/powerpoint/2010/main" val="975538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H" dirty="0"/>
          </a:p>
        </p:txBody>
      </p:sp>
      <p:sp>
        <p:nvSpPr>
          <p:cNvPr id="4" name="Slide Number Placeholder 3"/>
          <p:cNvSpPr>
            <a:spLocks noGrp="1"/>
          </p:cNvSpPr>
          <p:nvPr>
            <p:ph type="sldNum" sz="quarter" idx="5"/>
          </p:nvPr>
        </p:nvSpPr>
        <p:spPr/>
        <p:txBody>
          <a:bodyPr/>
          <a:lstStyle/>
          <a:p>
            <a:fld id="{03AD66EB-9D6E-4151-96D3-2CC627585FF3}" type="slidenum">
              <a:rPr lang="en-US" smtClean="0"/>
              <a:t>3</a:t>
            </a:fld>
            <a:endParaRPr lang="en-US"/>
          </a:p>
        </p:txBody>
      </p:sp>
    </p:spTree>
    <p:extLst>
      <p:ext uri="{BB962C8B-B14F-4D97-AF65-F5344CB8AC3E}">
        <p14:creationId xmlns:p14="http://schemas.microsoft.com/office/powerpoint/2010/main" val="942513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Roadmap in two parts:</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Part I: technical and scientific activities </a:t>
            </a:r>
          </a:p>
          <a:p>
            <a:r>
              <a:rPr lang="en-US" sz="1200" dirty="0">
                <a:latin typeface="Arial" panose="020B0604020202020204" pitchFamily="34" charset="0"/>
                <a:cs typeface="Arial" panose="020B0604020202020204" pitchFamily="34" charset="0"/>
              </a:rPr>
              <a:t>(under the responsibility of the TCC)</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Part II: capacity development, outreach and resource mobilization </a:t>
            </a:r>
          </a:p>
          <a:p>
            <a:r>
              <a:rPr lang="en-US" sz="1200" dirty="0">
                <a:latin typeface="Arial" panose="020B0604020202020204" pitchFamily="34" charset="0"/>
                <a:cs typeface="Arial" panose="020B0604020202020204" pitchFamily="34" charset="0"/>
              </a:rPr>
              <a:t>(nominally under the responsibility of PAC/CDP)</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However, given the request from EC, TCC needs visibility on </a:t>
            </a:r>
            <a:r>
              <a:rPr lang="en-US" sz="1200" b="1" dirty="0">
                <a:latin typeface="Arial" panose="020B0604020202020204" pitchFamily="34" charset="0"/>
                <a:cs typeface="Arial" panose="020B0604020202020204" pitchFamily="34" charset="0"/>
              </a:rPr>
              <a:t>all</a:t>
            </a:r>
            <a:r>
              <a:rPr lang="en-US" sz="1200" dirty="0">
                <a:latin typeface="Arial" panose="020B0604020202020204" pitchFamily="34" charset="0"/>
                <a:cs typeface="Arial" panose="020B0604020202020204" pitchFamily="34" charset="0"/>
              </a:rPr>
              <a:t> activities</a:t>
            </a:r>
            <a:r>
              <a:rPr lang="en-US" sz="1200" dirty="0"/>
              <a:t> </a:t>
            </a:r>
          </a:p>
          <a:p>
            <a:endParaRPr lang="en-US" dirty="0"/>
          </a:p>
        </p:txBody>
      </p:sp>
      <p:sp>
        <p:nvSpPr>
          <p:cNvPr id="4" name="Slide Number Placeholder 3"/>
          <p:cNvSpPr>
            <a:spLocks noGrp="1"/>
          </p:cNvSpPr>
          <p:nvPr>
            <p:ph type="sldNum" sz="quarter" idx="5"/>
          </p:nvPr>
        </p:nvSpPr>
        <p:spPr/>
        <p:txBody>
          <a:bodyPr/>
          <a:lstStyle/>
          <a:p>
            <a:fld id="{03AD66EB-9D6E-4151-96D3-2CC627585FF3}" type="slidenum">
              <a:rPr lang="en-US" smtClean="0"/>
              <a:t>4</a:t>
            </a:fld>
            <a:endParaRPr lang="en-US"/>
          </a:p>
        </p:txBody>
      </p:sp>
    </p:spTree>
    <p:extLst>
      <p:ext uri="{BB962C8B-B14F-4D97-AF65-F5344CB8AC3E}">
        <p14:creationId xmlns:p14="http://schemas.microsoft.com/office/powerpoint/2010/main" val="1044623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4/18/2024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4/18/2024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4/18/2024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4/18/2024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4/18/2024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4/18/2024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4/18/2024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4/18/2024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4/18/2024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4/18/2024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4/18/2024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4/18/2024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71908" y="1577336"/>
            <a:ext cx="10048183"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lnSpc>
                <a:spcPts val="3360"/>
              </a:lnSpc>
              <a:defRPr sz="1800"/>
            </a:pPr>
            <a:r>
              <a:rPr lang="en-US" sz="44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EC-78 INF. 3.1(1) and Doc 3.1</a:t>
            </a:r>
          </a:p>
        </p:txBody>
      </p:sp>
      <p:sp>
        <p:nvSpPr>
          <p:cNvPr id="5" name="Shape 79">
            <a:extLst>
              <a:ext uri="{FF2B5EF4-FFF2-40B4-BE49-F238E27FC236}">
                <a16:creationId xmlns:a16="http://schemas.microsoft.com/office/drawing/2014/main" id="{09DABE98-0BBB-BC8C-CDAE-C2AFF3268DAE}"/>
              </a:ext>
            </a:extLst>
          </p:cNvPr>
          <p:cNvSpPr/>
          <p:nvPr/>
        </p:nvSpPr>
        <p:spPr>
          <a:xfrm>
            <a:off x="1071906" y="2578890"/>
            <a:ext cx="10048183" cy="1723549"/>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r>
              <a:rPr lang="en-US" sz="2800" dirty="0">
                <a:solidFill>
                  <a:srgbClr val="005A9C"/>
                </a:solidFill>
                <a:latin typeface="Arial" panose="020B0604020202020204" pitchFamily="34" charset="0"/>
                <a:ea typeface="Verdana" panose="020B0604030504040204" pitchFamily="34" charset="0"/>
                <a:cs typeface="Arial" panose="020B0604020202020204" pitchFamily="34" charset="0"/>
              </a:rPr>
              <a:t>TCC-2</a:t>
            </a:r>
            <a:endParaRPr lang="hr-HR" sz="2800" b="0" i="0" u="none" strike="noStrike" baseline="0" dirty="0">
              <a:solidFill>
                <a:srgbClr val="005A9C"/>
              </a:solidFill>
              <a:latin typeface="Arial" panose="020B0604020202020204" pitchFamily="34" charset="0"/>
              <a:ea typeface="Verdana" panose="020B0604030504040204" pitchFamily="34" charset="0"/>
              <a:cs typeface="Arial" panose="020B0604020202020204" pitchFamily="34" charset="0"/>
            </a:endParaRPr>
          </a:p>
          <a:p>
            <a:pPr algn="ctr"/>
            <a:r>
              <a:rPr lang="en-CA" sz="2800" b="0" i="0" u="none" strike="noStrike" baseline="0" dirty="0" err="1">
                <a:solidFill>
                  <a:srgbClr val="005A9C"/>
                </a:solidFill>
                <a:latin typeface="Arial" panose="020B0604020202020204" pitchFamily="34" charset="0"/>
                <a:ea typeface="Verdana" panose="020B0604030504040204" pitchFamily="34" charset="0"/>
                <a:cs typeface="Arial" panose="020B0604020202020204" pitchFamily="34" charset="0"/>
              </a:rPr>
              <a:t>Cyrille</a:t>
            </a:r>
            <a:r>
              <a:rPr lang="en-CA" sz="2800" b="0" i="0" u="none" strike="noStrike" baseline="0" dirty="0">
                <a:solidFill>
                  <a:srgbClr val="005A9C"/>
                </a:solidFill>
                <a:latin typeface="Arial" panose="020B0604020202020204" pitchFamily="34" charset="0"/>
                <a:ea typeface="Verdana" panose="020B0604030504040204" pitchFamily="34" charset="0"/>
                <a:cs typeface="Arial" panose="020B0604020202020204" pitchFamily="34" charset="0"/>
              </a:rPr>
              <a:t> Honoré,</a:t>
            </a:r>
            <a:r>
              <a:rPr lang="en-US" sz="2800" b="0" i="0" u="none" strike="noStrike" baseline="0" dirty="0">
                <a:solidFill>
                  <a:srgbClr val="005A9C"/>
                </a:solidFill>
                <a:latin typeface="Arial" panose="020B0604020202020204" pitchFamily="34" charset="0"/>
                <a:ea typeface="Verdana" panose="020B0604030504040204" pitchFamily="34" charset="0"/>
                <a:cs typeface="Arial" panose="020B0604020202020204" pitchFamily="34" charset="0"/>
              </a:rPr>
              <a:t> Director, Disaster Risk Reduction, MHEWS Office and Public Services Branch</a:t>
            </a:r>
            <a:endParaRPr lang="hr-HR" sz="2800" b="0" i="0" u="none" strike="noStrike" baseline="0" dirty="0">
              <a:solidFill>
                <a:srgbClr val="005A9C"/>
              </a:solidFill>
              <a:latin typeface="Arial" panose="020B0604020202020204" pitchFamily="34" charset="0"/>
              <a:ea typeface="Verdana" panose="020B0604030504040204" pitchFamily="34" charset="0"/>
              <a:cs typeface="Arial" panose="020B0604020202020204" pitchFamily="34" charset="0"/>
            </a:endParaRPr>
          </a:p>
          <a:p>
            <a:pPr algn="ctr"/>
            <a:r>
              <a:rPr lang="en-US" sz="2800" dirty="0">
                <a:solidFill>
                  <a:srgbClr val="005A9C"/>
                </a:solidFill>
                <a:latin typeface="Arial" panose="020B0604020202020204" pitchFamily="34" charset="0"/>
                <a:ea typeface="Verdana" panose="020B0604030504040204" pitchFamily="34" charset="0"/>
                <a:cs typeface="Arial" panose="020B0604020202020204" pitchFamily="34" charset="0"/>
              </a:rPr>
              <a:t>22 April 2024</a:t>
            </a:r>
            <a:endParaRPr lang="en-US" sz="2800" b="0" i="0" u="none" strike="noStrike" baseline="0" dirty="0">
              <a:solidFill>
                <a:srgbClr val="005A9C"/>
              </a:solidFill>
              <a:latin typeface="Arial" panose="020B0604020202020204" pitchFamily="34" charset="0"/>
              <a:ea typeface="Verdana" panose="020B0604030504040204" pitchFamily="34" charset="0"/>
              <a:cs typeface="Arial" panose="020B0604020202020204" pitchFamily="34" charset="0"/>
            </a:endParaRPr>
          </a:p>
        </p:txBody>
      </p:sp>
      <p:pic>
        <p:nvPicPr>
          <p:cNvPr id="2" name="Picture 2">
            <a:extLst>
              <a:ext uri="{FF2B5EF4-FFF2-40B4-BE49-F238E27FC236}">
                <a16:creationId xmlns:a16="http://schemas.microsoft.com/office/drawing/2014/main" id="{BAA0D043-E0B0-78C1-CB36-F1DDBEA3B97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259745" y="4384963"/>
            <a:ext cx="3932255" cy="24400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021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7823185"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EC-78 doc 3.1 </a:t>
            </a:r>
            <a:r>
              <a:rPr kumimoji="0" lang="hr-HR"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Key </a:t>
            </a:r>
            <a:r>
              <a:rPr kumimoji="0" lang="en-US"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Points</a:t>
            </a:r>
            <a:endPar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3088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
        <p:nvSpPr>
          <p:cNvPr id="2" name="Shape 79">
            <a:extLst>
              <a:ext uri="{FF2B5EF4-FFF2-40B4-BE49-F238E27FC236}">
                <a16:creationId xmlns:a16="http://schemas.microsoft.com/office/drawing/2014/main" id="{985C29C5-43E4-3893-5697-363B2B3922A8}"/>
              </a:ext>
            </a:extLst>
          </p:cNvPr>
          <p:cNvSpPr/>
          <p:nvPr/>
        </p:nvSpPr>
        <p:spPr>
          <a:xfrm>
            <a:off x="593451" y="1499609"/>
            <a:ext cx="10724234" cy="5124480"/>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R="0" lvl="0" algn="l" defTabSz="914400" rtl="0" eaLnBrk="1" fontAlgn="auto" latinLnBrk="0" hangingPunct="1">
              <a:lnSpc>
                <a:spcPct val="100000"/>
              </a:lnSpc>
              <a:spcBef>
                <a:spcPts val="0"/>
              </a:spcBef>
              <a:spcAft>
                <a:spcPts val="600"/>
              </a:spcAft>
              <a:buClrTx/>
              <a:buSzTx/>
              <a:tabLst/>
              <a:defRPr/>
            </a:pPr>
            <a:r>
              <a:rPr kumimoji="0" lang="en-US" sz="2800" b="1" i="0" u="none" strike="noStrike" kern="1200" cap="none" spc="0" normalizeH="0" baseline="0" noProof="0" dirty="0">
                <a:ln>
                  <a:noFill/>
                </a:ln>
                <a:solidFill>
                  <a:prstClr val="black"/>
                </a:solidFill>
                <a:effectLst/>
                <a:uLnTx/>
                <a:uFillTx/>
                <a:latin typeface="Arial"/>
                <a:ea typeface="Verdana"/>
                <a:cs typeface="Arial"/>
              </a:rPr>
              <a:t>Decides: </a:t>
            </a:r>
          </a:p>
          <a:p>
            <a:pPr marL="514350" marR="0" lvl="0" indent="-514350" algn="l" defTabSz="914400" rtl="0" eaLnBrk="1" fontAlgn="auto" latinLnBrk="0" hangingPunct="1">
              <a:lnSpc>
                <a:spcPct val="100000"/>
              </a:lnSpc>
              <a:spcBef>
                <a:spcPts val="0"/>
              </a:spcBef>
              <a:spcAft>
                <a:spcPts val="600"/>
              </a:spcAft>
              <a:buClrTx/>
              <a:buSzTx/>
              <a:buAutoNum type="arabicParenBoth"/>
              <a:tabLst/>
              <a:defRPr/>
            </a:pPr>
            <a:r>
              <a:rPr kumimoji="0" lang="en-US" sz="2800" b="0" i="0" u="none" strike="noStrike" kern="1200" cap="none" spc="0" normalizeH="0" baseline="0" noProof="0" dirty="0">
                <a:ln>
                  <a:noFill/>
                </a:ln>
                <a:solidFill>
                  <a:prstClr val="black"/>
                </a:solidFill>
                <a:effectLst/>
                <a:uLnTx/>
                <a:uFillTx/>
                <a:latin typeface="Arial"/>
                <a:ea typeface="Verdana"/>
                <a:cs typeface="Arial"/>
              </a:rPr>
              <a:t>To renew the assignment of responsibility for overall ongoing coordination at the global and regional level of technical aspects of the WMO contribution to the EW4All initiative to TCC, including voluntary cooperation projects contributing to the EW4All initiative;</a:t>
            </a:r>
          </a:p>
          <a:p>
            <a:pPr marR="0" lvl="0" algn="l" defTabSz="914400" rtl="0" eaLnBrk="1" fontAlgn="auto" latinLnBrk="0" hangingPunct="1">
              <a:lnSpc>
                <a:spcPct val="100000"/>
              </a:lnSpc>
              <a:spcBef>
                <a:spcPts val="0"/>
              </a:spcBef>
              <a:spcAft>
                <a:spcPts val="600"/>
              </a:spcAft>
              <a:buClrTx/>
              <a:buSzTx/>
              <a:tabLst/>
              <a:defRPr/>
            </a:pPr>
            <a:endParaRPr kumimoji="0" lang="en-US" sz="2800" b="0" i="0" u="none" strike="noStrike" kern="1200" cap="none" spc="0" normalizeH="0" baseline="0" noProof="0" dirty="0">
              <a:ln>
                <a:noFill/>
              </a:ln>
              <a:solidFill>
                <a:prstClr val="black"/>
              </a:solidFill>
              <a:effectLst/>
              <a:uLnTx/>
              <a:uFillTx/>
              <a:latin typeface="Arial"/>
              <a:ea typeface="Verdana"/>
              <a:cs typeface="Arial"/>
            </a:endParaRPr>
          </a:p>
          <a:p>
            <a:pPr marR="0" lvl="0" algn="l" defTabSz="914400" rtl="0" eaLnBrk="1" fontAlgn="auto" latinLnBrk="0" hangingPunct="1">
              <a:lnSpc>
                <a:spcPct val="100000"/>
              </a:lnSpc>
              <a:spcBef>
                <a:spcPts val="0"/>
              </a:spcBef>
              <a:spcAft>
                <a:spcPts val="600"/>
              </a:spcAft>
              <a:buClrTx/>
              <a:buSzTx/>
              <a:tabLst/>
              <a:defRPr/>
            </a:pPr>
            <a:r>
              <a:rPr kumimoji="0" lang="en-US" sz="2800" b="0" i="0" u="none" strike="noStrike" kern="1200" cap="none" spc="0" normalizeH="0" baseline="0" noProof="0" dirty="0">
                <a:ln>
                  <a:noFill/>
                </a:ln>
                <a:solidFill>
                  <a:prstClr val="black"/>
                </a:solidFill>
                <a:effectLst/>
                <a:uLnTx/>
                <a:uFillTx/>
                <a:latin typeface="Arial"/>
                <a:ea typeface="Verdana"/>
                <a:cs typeface="Arial"/>
              </a:rPr>
              <a:t>(2)	To delegate authority for the ongoing development and evolution of the EW4All Roadmap to the TCC;</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Arial"/>
              <a:ea typeface="Verdan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Tree>
    <p:extLst>
      <p:ext uri="{BB962C8B-B14F-4D97-AF65-F5344CB8AC3E}">
        <p14:creationId xmlns:p14="http://schemas.microsoft.com/office/powerpoint/2010/main" val="404862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7823185"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EC-78 doc 3.1 </a:t>
            </a:r>
            <a:r>
              <a:rPr kumimoji="0" lang="hr-HR"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Key </a:t>
            </a:r>
            <a:r>
              <a:rPr kumimoji="0" lang="en-US"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Points</a:t>
            </a:r>
            <a:endPar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3088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
        <p:nvSpPr>
          <p:cNvPr id="2" name="Shape 79">
            <a:extLst>
              <a:ext uri="{FF2B5EF4-FFF2-40B4-BE49-F238E27FC236}">
                <a16:creationId xmlns:a16="http://schemas.microsoft.com/office/drawing/2014/main" id="{985C29C5-43E4-3893-5697-363B2B3922A8}"/>
              </a:ext>
            </a:extLst>
          </p:cNvPr>
          <p:cNvSpPr/>
          <p:nvPr/>
        </p:nvSpPr>
        <p:spPr>
          <a:xfrm>
            <a:off x="593451" y="1499609"/>
            <a:ext cx="10724234" cy="529375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a:ea typeface="Verdana"/>
                <a:cs typeface="Arial"/>
              </a:rPr>
              <a:t>Requests:</a:t>
            </a:r>
            <a:endParaRPr kumimoji="0" lang="en-US" sz="2800" i="0" u="none" strike="noStrike" kern="1200" cap="none" spc="0" normalizeH="0" baseline="0" noProof="0" dirty="0">
              <a:ln>
                <a:noFill/>
              </a:ln>
              <a:solidFill>
                <a:prstClr val="black"/>
              </a:solidFill>
              <a:effectLst/>
              <a:uLnTx/>
              <a:uFillTx/>
              <a:latin typeface="Arial"/>
              <a:ea typeface="Verdana"/>
              <a:cs typeface="Arial"/>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i="0" u="none" strike="noStrike" kern="1200" cap="none" spc="0" normalizeH="0" baseline="0" noProof="0" dirty="0">
                <a:ln>
                  <a:noFill/>
                </a:ln>
                <a:solidFill>
                  <a:prstClr val="black"/>
                </a:solidFill>
                <a:effectLst/>
                <a:uLnTx/>
                <a:uFillTx/>
                <a:latin typeface="Arial"/>
                <a:ea typeface="Verdana"/>
                <a:cs typeface="Arial"/>
              </a:rPr>
              <a:t>(1)	The technical commissions and the Research Board, in close coordination, to use the Roadmap to guide their respective EW4All related implementation activities and include EW4All as a standing agenda item in each session throughout the next financial period;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i="0" u="none" strike="noStrike" kern="1200" cap="none" spc="0" normalizeH="0" baseline="0" noProof="0" dirty="0">
                <a:ln>
                  <a:noFill/>
                </a:ln>
                <a:solidFill>
                  <a:prstClr val="black"/>
                </a:solidFill>
                <a:effectLst/>
                <a:uLnTx/>
                <a:uFillTx/>
                <a:latin typeface="Arial"/>
                <a:ea typeface="Verdana"/>
                <a:cs typeface="Arial"/>
              </a:rPr>
              <a:t>(2)	The Regional Associations to establish regional arrangements needed for the successful implementation of the Roadmap and lead the monitoring and evaluation of EW4All related implementation activities, based on the M&amp;E framework developed by the EW4All Monitoring and Evaluation Working Group, and include EW4All as a standing agenda item in each session throughout the next financial period;</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i="0" u="none" strike="noStrike" kern="1200" cap="none" spc="0" normalizeH="0" baseline="0" noProof="0" dirty="0">
              <a:ln>
                <a:noFill/>
              </a:ln>
              <a:solidFill>
                <a:prstClr val="black"/>
              </a:solidFill>
              <a:effectLst/>
              <a:uLnTx/>
              <a:uFillTx/>
              <a:latin typeface="Arial"/>
              <a:ea typeface="Verdan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Tree>
    <p:extLst>
      <p:ext uri="{BB962C8B-B14F-4D97-AF65-F5344CB8AC3E}">
        <p14:creationId xmlns:p14="http://schemas.microsoft.com/office/powerpoint/2010/main" val="1301148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7823185"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EC-78 doc 3.1 </a:t>
            </a:r>
            <a:r>
              <a:rPr kumimoji="0" lang="hr-HR"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Key </a:t>
            </a:r>
            <a:r>
              <a:rPr kumimoji="0" lang="en-US"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Points</a:t>
            </a:r>
            <a:endPar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3088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
        <p:nvSpPr>
          <p:cNvPr id="2" name="Shape 79">
            <a:extLst>
              <a:ext uri="{FF2B5EF4-FFF2-40B4-BE49-F238E27FC236}">
                <a16:creationId xmlns:a16="http://schemas.microsoft.com/office/drawing/2014/main" id="{985C29C5-43E4-3893-5697-363B2B3922A8}"/>
              </a:ext>
            </a:extLst>
          </p:cNvPr>
          <p:cNvSpPr/>
          <p:nvPr/>
        </p:nvSpPr>
        <p:spPr>
          <a:xfrm>
            <a:off x="593451" y="1499609"/>
            <a:ext cx="10724234" cy="515525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a:ea typeface="Verdana"/>
                <a:cs typeface="Arial"/>
              </a:rPr>
              <a:t>Requests:</a:t>
            </a:r>
            <a:endParaRPr kumimoji="0" lang="en-US" sz="2800" b="0" i="0" u="none" strike="noStrike" kern="1200" cap="none" spc="0" normalizeH="0" baseline="0" noProof="0" dirty="0">
              <a:ln>
                <a:noFill/>
              </a:ln>
              <a:solidFill>
                <a:prstClr val="black"/>
              </a:solidFill>
              <a:effectLst/>
              <a:uLnTx/>
              <a:uFillTx/>
              <a:latin typeface="Arial"/>
              <a:ea typeface="Verdana"/>
              <a:cs typeface="Arial"/>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(3) The Secretary-General:</a:t>
            </a:r>
          </a:p>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a:ea typeface="Verdana"/>
              <a:cs typeface="Arial"/>
            </a:endParaRPr>
          </a:p>
          <a:p>
            <a:pPr marL="457200" marR="0" lvl="0" indent="-457200" algn="l" defTabSz="914400" rtl="0" eaLnBrk="1" fontAlgn="auto" latinLnBrk="0" hangingPunct="1">
              <a:lnSpc>
                <a:spcPct val="100000"/>
              </a:lnSpc>
              <a:spcBef>
                <a:spcPts val="0"/>
              </a:spcBef>
              <a:spcAft>
                <a:spcPts val="600"/>
              </a:spcAft>
              <a:buClrTx/>
              <a:buSzTx/>
              <a:buFontTx/>
              <a:buAutoNum type="alphaLcParenBoth"/>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To take all necessary actions to mobilize and allocate the resources necessary to support technical commissions, Research Board, Regional Associations, as well as Secretariat activities contributing to the overall WMO contribution to the EW4All initiative;</a:t>
            </a:r>
          </a:p>
          <a:p>
            <a:pPr marR="0" lvl="0" algn="l" defTabSz="914400" rtl="0" eaLnBrk="1" fontAlgn="auto" latinLnBrk="0" hangingPunct="1">
              <a:lnSpc>
                <a:spcPct val="100000"/>
              </a:lnSpc>
              <a:spcBef>
                <a:spcPts val="0"/>
              </a:spcBef>
              <a:spcAft>
                <a:spcPts val="600"/>
              </a:spcAft>
              <a:buClrTx/>
              <a:buSzTx/>
              <a:tabLst/>
              <a:defRPr/>
            </a:pPr>
            <a:endParaRPr kumimoji="0" lang="en-US" sz="2400" b="0" i="0" u="none" strike="noStrike" kern="1200" cap="none" spc="0" normalizeH="0" baseline="0" noProof="0" dirty="0">
              <a:ln>
                <a:noFill/>
              </a:ln>
              <a:solidFill>
                <a:prstClr val="black"/>
              </a:solidFill>
              <a:effectLst/>
              <a:uLnTx/>
              <a:uFillTx/>
              <a:latin typeface="Arial"/>
              <a:ea typeface="Verdana"/>
              <a:cs typeface="Arial"/>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(b)	To coordinate with UNDRR and other partners to help ensure a coordinated approach with other initiatives contributing to early warnings;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Arial"/>
              <a:ea typeface="Verdan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Tree>
    <p:extLst>
      <p:ext uri="{BB962C8B-B14F-4D97-AF65-F5344CB8AC3E}">
        <p14:creationId xmlns:p14="http://schemas.microsoft.com/office/powerpoint/2010/main" val="3480403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624928"/>
            <a:ext cx="7823185"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EC-78 doc 3.1 </a:t>
            </a:r>
            <a:r>
              <a:rPr kumimoji="0" lang="hr-HR"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Key </a:t>
            </a:r>
            <a:r>
              <a:rPr kumimoji="0" lang="en-US" sz="4400" b="1" i="0" u="none" strike="noStrike" kern="1000" cap="none" spc="0" normalizeH="0" baseline="0" noProof="0" dirty="0">
                <a:ln>
                  <a:noFill/>
                </a:ln>
                <a:solidFill>
                  <a:srgbClr val="005A9C"/>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Points</a:t>
            </a:r>
            <a:endPar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3088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
        <p:nvSpPr>
          <p:cNvPr id="2" name="Shape 79">
            <a:extLst>
              <a:ext uri="{FF2B5EF4-FFF2-40B4-BE49-F238E27FC236}">
                <a16:creationId xmlns:a16="http://schemas.microsoft.com/office/drawing/2014/main" id="{985C29C5-43E4-3893-5697-363B2B3922A8}"/>
              </a:ext>
            </a:extLst>
          </p:cNvPr>
          <p:cNvSpPr/>
          <p:nvPr/>
        </p:nvSpPr>
        <p:spPr>
          <a:xfrm>
            <a:off x="593451" y="1208661"/>
            <a:ext cx="10724234" cy="581697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a:ea typeface="Verdana"/>
                <a:cs typeface="Arial"/>
              </a:rPr>
              <a:t>Requests:</a:t>
            </a:r>
            <a:endParaRPr kumimoji="0" lang="en-US" sz="2800" b="0" i="0" u="none" strike="noStrike" kern="1200" cap="none" spc="0" normalizeH="0" baseline="0" noProof="0" dirty="0">
              <a:ln>
                <a:noFill/>
              </a:ln>
              <a:solidFill>
                <a:prstClr val="black"/>
              </a:solidFill>
              <a:effectLst/>
              <a:uLnTx/>
              <a:uFillTx/>
              <a:latin typeface="Arial"/>
              <a:ea typeface="Verdana"/>
              <a:cs typeface="Arial"/>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(3) The Secretary-General (cont.):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a:ea typeface="Verdana"/>
                <a:cs typeface="Arial"/>
              </a:rPr>
              <a:t>(c) To promote coordination and alignment of SOFF, CREWS, and the WMO extrabudgetary portfolio along with contributions of Members, development agencies, multilateral organizations, and global climate funds (like the Green Climate Fund) Multilateral Development Banks to the EW4All through the Alliance for </a:t>
            </a:r>
            <a:r>
              <a:rPr kumimoji="0" lang="en-GB" sz="2400" b="0" i="0" u="none" strike="noStrike" kern="1200" cap="none" spc="0" normalizeH="0" baseline="0" noProof="0" dirty="0" err="1">
                <a:ln>
                  <a:noFill/>
                </a:ln>
                <a:solidFill>
                  <a:prstClr val="black"/>
                </a:solidFill>
                <a:effectLst/>
                <a:uLnTx/>
                <a:uFillTx/>
                <a:latin typeface="Arial"/>
                <a:ea typeface="Verdana"/>
                <a:cs typeface="Arial"/>
              </a:rPr>
              <a:t>Hydromet</a:t>
            </a:r>
            <a:r>
              <a:rPr kumimoji="0" lang="en-GB" sz="2400" b="0" i="0" u="none" strike="noStrike" kern="1200" cap="none" spc="0" normalizeH="0" baseline="0" noProof="0" dirty="0">
                <a:ln>
                  <a:noFill/>
                </a:ln>
                <a:solidFill>
                  <a:prstClr val="black"/>
                </a:solidFill>
                <a:effectLst/>
                <a:uLnTx/>
                <a:uFillTx/>
                <a:latin typeface="Arial"/>
                <a:ea typeface="Verdana"/>
                <a:cs typeface="Arial"/>
              </a:rPr>
              <a:t> Development;</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a:ea typeface="Verdana"/>
                <a:cs typeface="Arial"/>
              </a:rPr>
              <a:t>(d) To enhance communication on WMO contribution to the EW4All initiative, including through an overarching communication strategy;</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a:ea typeface="Verdana"/>
                <a:cs typeface="Arial"/>
              </a:rPr>
              <a:t>(e)	To continue working on a coordinated monitoring approach with the Initiative’s partners, track progress and further enhance the performance indicators and tools;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prstClr val="black"/>
              </a:solidFill>
              <a:effectLst/>
              <a:uLnTx/>
              <a:uFillTx/>
              <a:latin typeface="Arial"/>
              <a:ea typeface="Verdan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Tree>
    <p:extLst>
      <p:ext uri="{BB962C8B-B14F-4D97-AF65-F5344CB8AC3E}">
        <p14:creationId xmlns:p14="http://schemas.microsoft.com/office/powerpoint/2010/main" val="224936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3088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
        <p:nvSpPr>
          <p:cNvPr id="2" name="Shape 79">
            <a:extLst>
              <a:ext uri="{FF2B5EF4-FFF2-40B4-BE49-F238E27FC236}">
                <a16:creationId xmlns:a16="http://schemas.microsoft.com/office/drawing/2014/main" id="{985C29C5-43E4-3893-5697-363B2B3922A8}"/>
              </a:ext>
            </a:extLst>
          </p:cNvPr>
          <p:cNvSpPr/>
          <p:nvPr/>
        </p:nvSpPr>
        <p:spPr>
          <a:xfrm>
            <a:off x="593451" y="1208661"/>
            <a:ext cx="10724234" cy="938719"/>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a:ea typeface="Verdan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
        <p:nvSpPr>
          <p:cNvPr id="3" name="Shape 79">
            <a:extLst>
              <a:ext uri="{FF2B5EF4-FFF2-40B4-BE49-F238E27FC236}">
                <a16:creationId xmlns:a16="http://schemas.microsoft.com/office/drawing/2014/main" id="{560146AB-F319-F794-565D-FBB4B04CA752}"/>
              </a:ext>
            </a:extLst>
          </p:cNvPr>
          <p:cNvSpPr/>
          <p:nvPr/>
        </p:nvSpPr>
        <p:spPr>
          <a:xfrm>
            <a:off x="4749815" y="2807021"/>
            <a:ext cx="4180113"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US" sz="44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Discussion </a:t>
            </a:r>
          </a:p>
        </p:txBody>
      </p:sp>
    </p:spTree>
    <p:extLst>
      <p:ext uri="{BB962C8B-B14F-4D97-AF65-F5344CB8AC3E}">
        <p14:creationId xmlns:p14="http://schemas.microsoft.com/office/powerpoint/2010/main" val="2723279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A28B-339C-72E2-024A-193EBA3D8111}"/>
              </a:ext>
            </a:extLst>
          </p:cNvPr>
          <p:cNvSpPr>
            <a:spLocks noGrp="1"/>
          </p:cNvSpPr>
          <p:nvPr>
            <p:ph type="title"/>
          </p:nvPr>
        </p:nvSpPr>
        <p:spPr>
          <a:xfrm>
            <a:off x="838200" y="2263197"/>
            <a:ext cx="10515600" cy="1325563"/>
          </a:xfrm>
        </p:spPr>
        <p:txBody>
          <a:bodyPr>
            <a:normAutofit/>
          </a:bodyPr>
          <a:lstStyle/>
          <a:p>
            <a:pPr algn="ctr"/>
            <a:r>
              <a:rPr lang="en-FR" sz="6000" b="1" dirty="0">
                <a:solidFill>
                  <a:schemeClr val="bg1"/>
                </a:solidFill>
                <a:latin typeface="Arial" panose="020B0604020202020204" pitchFamily="34" charset="0"/>
                <a:ea typeface="Verdana" panose="020B0604030504040204" pitchFamily="34" charset="0"/>
                <a:cs typeface="Arial" panose="020B0604020202020204" pitchFamily="34" charset="0"/>
              </a:rPr>
              <a:t>Thank you.</a:t>
            </a:r>
          </a:p>
        </p:txBody>
      </p:sp>
      <p:sp>
        <p:nvSpPr>
          <p:cNvPr id="4" name="CuadroTexto 3">
            <a:extLst>
              <a:ext uri="{FF2B5EF4-FFF2-40B4-BE49-F238E27FC236}">
                <a16:creationId xmlns:a16="http://schemas.microsoft.com/office/drawing/2014/main" id="{DA72FBD4-668B-EB1A-B593-B2BE34336172}"/>
              </a:ext>
            </a:extLst>
          </p:cNvPr>
          <p:cNvSpPr txBox="1"/>
          <p:nvPr/>
        </p:nvSpPr>
        <p:spPr>
          <a:xfrm>
            <a:off x="3824879" y="5950894"/>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chemeClr val="bg1"/>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60086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247394"/>
            <a:ext cx="7922421"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lang="en-US" sz="44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Review Previous Decisions</a:t>
            </a:r>
            <a:endPar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3088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
        <p:nvSpPr>
          <p:cNvPr id="2" name="Content Placeholder 2">
            <a:extLst>
              <a:ext uri="{FF2B5EF4-FFF2-40B4-BE49-F238E27FC236}">
                <a16:creationId xmlns:a16="http://schemas.microsoft.com/office/drawing/2014/main" id="{FD75CF70-074E-5A33-F29E-731BF950B87F}"/>
              </a:ext>
            </a:extLst>
          </p:cNvPr>
          <p:cNvSpPr txBox="1">
            <a:spLocks/>
          </p:cNvSpPr>
          <p:nvPr/>
        </p:nvSpPr>
        <p:spPr>
          <a:xfrm>
            <a:off x="560504" y="879379"/>
            <a:ext cx="10972800" cy="5651151"/>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900" b="1" i="1" kern="100" dirty="0">
                <a:latin typeface="Arial" panose="020B0604020202020204" pitchFamily="34" charset="0"/>
                <a:ea typeface="Verdana" panose="020B0604030504040204" pitchFamily="34" charset="0"/>
                <a:cs typeface="Arial" panose="020B0604020202020204" pitchFamily="34" charset="0"/>
              </a:rPr>
              <a:t>Resolution 4 (Cg-19) - United Nations Early Warnings for All initiative</a:t>
            </a:r>
          </a:p>
          <a:p>
            <a:pPr algn="l">
              <a:spcBef>
                <a:spcPts val="1200"/>
              </a:spcBef>
            </a:pPr>
            <a:r>
              <a:rPr lang="en-GB" sz="1900" i="1" dirty="0">
                <a:latin typeface="Arial" panose="020B0604020202020204" pitchFamily="34" charset="0"/>
                <a:ea typeface="Verdana" panose="020B0604030504040204" pitchFamily="34" charset="0"/>
                <a:cs typeface="Arial" panose="020B0604020202020204" pitchFamily="34" charset="0"/>
              </a:rPr>
              <a:t>Requests:</a:t>
            </a:r>
            <a:endParaRPr lang="en-AU" sz="1900" dirty="0">
              <a:latin typeface="Arial" panose="020B0604020202020204" pitchFamily="34" charset="0"/>
              <a:ea typeface="Verdana" panose="020B0604030504040204" pitchFamily="34" charset="0"/>
              <a:cs typeface="Arial" panose="020B0604020202020204" pitchFamily="34" charset="0"/>
            </a:endParaRPr>
          </a:p>
          <a:p>
            <a:pPr marL="342900" indent="-342900" algn="l">
              <a:spcBef>
                <a:spcPts val="1200"/>
              </a:spcBef>
              <a:buFont typeface="+mj-lt"/>
              <a:buAutoNum type="arabicParenBoth"/>
            </a:pPr>
            <a:r>
              <a:rPr lang="en-GB" sz="1900" i="1" dirty="0">
                <a:latin typeface="Arial" panose="020B0604020202020204" pitchFamily="34" charset="0"/>
                <a:ea typeface="Verdana" panose="020B0604030504040204" pitchFamily="34" charset="0"/>
                <a:cs typeface="Arial" panose="020B0604020202020204" pitchFamily="34" charset="0"/>
              </a:rPr>
              <a:t>The Executive Council to oversee progress on WMO’s contribution to the EW4All Initiative as a matter of highest priority and to provide advice and direction to ensure there is coordination and consolidation of </a:t>
            </a:r>
            <a:r>
              <a:rPr lang="en-GB" sz="1900" b="1" i="1" dirty="0">
                <a:latin typeface="Arial" panose="020B0604020202020204" pitchFamily="34" charset="0"/>
                <a:ea typeface="Verdana" panose="020B0604030504040204" pitchFamily="34" charset="0"/>
                <a:cs typeface="Arial" panose="020B0604020202020204" pitchFamily="34" charset="0"/>
              </a:rPr>
              <a:t>all relevant WMO activities </a:t>
            </a:r>
            <a:r>
              <a:rPr lang="en-GB" sz="1900" i="1" dirty="0">
                <a:latin typeface="Arial" panose="020B0604020202020204" pitchFamily="34" charset="0"/>
                <a:ea typeface="Verdana" panose="020B0604030504040204" pitchFamily="34" charset="0"/>
                <a:cs typeface="Arial" panose="020B0604020202020204" pitchFamily="34" charset="0"/>
              </a:rPr>
              <a:t>under the EW4All umbrella; </a:t>
            </a:r>
            <a:endParaRPr lang="en-AU" sz="1900" dirty="0">
              <a:latin typeface="Arial" panose="020B0604020202020204" pitchFamily="34" charset="0"/>
              <a:ea typeface="Verdana" panose="020B0604030504040204" pitchFamily="34" charset="0"/>
              <a:cs typeface="Arial" panose="020B0604020202020204" pitchFamily="34" charset="0"/>
            </a:endParaRPr>
          </a:p>
          <a:p>
            <a:pPr algn="l"/>
            <a:endParaRPr lang="en-AU" sz="1900" i="1" dirty="0">
              <a:latin typeface="Arial" panose="020B0604020202020204" pitchFamily="34" charset="0"/>
              <a:ea typeface="Verdana" panose="020B0604030504040204" pitchFamily="34" charset="0"/>
              <a:cs typeface="Arial" panose="020B0604020202020204" pitchFamily="34" charset="0"/>
            </a:endParaRPr>
          </a:p>
          <a:p>
            <a:pPr algn="l"/>
            <a:r>
              <a:rPr lang="en-US" sz="1900" b="1" i="1" dirty="0">
                <a:latin typeface="Arial" panose="020B0604020202020204" pitchFamily="34" charset="0"/>
                <a:ea typeface="Verdana" panose="020B0604030504040204" pitchFamily="34" charset="0"/>
                <a:cs typeface="Arial" panose="020B0604020202020204" pitchFamily="34" charset="0"/>
              </a:rPr>
              <a:t>Resolution 1 (EC-77), </a:t>
            </a:r>
            <a:endParaRPr lang="en-AU" sz="1900" b="1" i="1" dirty="0">
              <a:latin typeface="Arial" panose="020B0604020202020204" pitchFamily="34" charset="0"/>
              <a:ea typeface="Verdana" panose="020B0604030504040204" pitchFamily="34" charset="0"/>
              <a:cs typeface="Arial" panose="020B0604020202020204" pitchFamily="34" charset="0"/>
            </a:endParaRPr>
          </a:p>
          <a:p>
            <a:pPr algn="l"/>
            <a:r>
              <a:rPr lang="en-US" sz="1900" i="1" kern="100" dirty="0">
                <a:solidFill>
                  <a:srgbClr val="000000"/>
                </a:solidFill>
                <a:latin typeface="Arial" panose="020B0604020202020204" pitchFamily="34" charset="0"/>
                <a:ea typeface="Verdana" panose="020B0604030504040204" pitchFamily="34" charset="0"/>
                <a:cs typeface="Arial" panose="020B0604020202020204" pitchFamily="34" charset="0"/>
              </a:rPr>
              <a:t>Requests the subsidiary bodies of the Executive Council (EC) to also include </a:t>
            </a:r>
            <a:r>
              <a:rPr lang="en-US" sz="1900" b="1" i="1" kern="100" dirty="0">
                <a:solidFill>
                  <a:srgbClr val="000000"/>
                </a:solidFill>
                <a:latin typeface="Arial" panose="020B0604020202020204" pitchFamily="34" charset="0"/>
                <a:ea typeface="Verdana" panose="020B0604030504040204" pitchFamily="34" charset="0"/>
                <a:cs typeface="Arial" panose="020B0604020202020204" pitchFamily="34" charset="0"/>
              </a:rPr>
              <a:t>EW4All as a standing agenda item in each session</a:t>
            </a:r>
            <a:r>
              <a:rPr lang="en-US" sz="1900" i="1" kern="100" dirty="0">
                <a:solidFill>
                  <a:srgbClr val="000000"/>
                </a:solidFill>
                <a:latin typeface="Arial" panose="020B0604020202020204" pitchFamily="34" charset="0"/>
                <a:ea typeface="Verdana" panose="020B0604030504040204" pitchFamily="34" charset="0"/>
                <a:cs typeface="Arial" panose="020B0604020202020204" pitchFamily="34" charset="0"/>
              </a:rPr>
              <a:t> throughout the next financial period and to report back to EC;</a:t>
            </a:r>
          </a:p>
          <a:p>
            <a:pPr algn="l"/>
            <a:endParaRPr lang="en-US" sz="1900" b="1" i="1" dirty="0">
              <a:latin typeface="Arial" panose="020B0604020202020204" pitchFamily="34" charset="0"/>
              <a:ea typeface="Verdana" panose="020B0604030504040204" pitchFamily="34" charset="0"/>
              <a:cs typeface="Arial" panose="020B0604020202020204" pitchFamily="34" charset="0"/>
            </a:endParaRPr>
          </a:p>
          <a:p>
            <a:pPr algn="l"/>
            <a:r>
              <a:rPr lang="en-US" sz="1900" b="1" i="1" dirty="0">
                <a:latin typeface="Arial" panose="020B0604020202020204" pitchFamily="34" charset="0"/>
                <a:ea typeface="Verdana" panose="020B0604030504040204" pitchFamily="34" charset="0"/>
                <a:cs typeface="Arial" panose="020B0604020202020204" pitchFamily="34" charset="0"/>
              </a:rPr>
              <a:t>Resolution 7 (EC-77)</a:t>
            </a:r>
            <a:endParaRPr lang="en-US" sz="1900" i="1" kern="100" dirty="0">
              <a:solidFill>
                <a:srgbClr val="000000"/>
              </a:solidFill>
              <a:latin typeface="Arial" panose="020B0604020202020204" pitchFamily="34" charset="0"/>
              <a:ea typeface="Verdana" panose="020B0604030504040204" pitchFamily="34" charset="0"/>
              <a:cs typeface="Arial" panose="020B0604020202020204" pitchFamily="34" charset="0"/>
            </a:endParaRPr>
          </a:p>
          <a:p>
            <a:pPr algn="l"/>
            <a:r>
              <a:rPr lang="en-US" sz="1900" i="1" kern="100" dirty="0">
                <a:solidFill>
                  <a:srgbClr val="000000"/>
                </a:solidFill>
                <a:latin typeface="Arial" panose="020B0604020202020204" pitchFamily="34" charset="0"/>
                <a:ea typeface="Verdana" panose="020B0604030504040204" pitchFamily="34" charset="0"/>
                <a:cs typeface="Arial" panose="020B0604020202020204" pitchFamily="34" charset="0"/>
              </a:rPr>
              <a:t>Decides:  </a:t>
            </a:r>
            <a:endParaRPr lang="en-AU" sz="1900" kern="100" dirty="0">
              <a:latin typeface="Arial" panose="020B0604020202020204" pitchFamily="34" charset="0"/>
              <a:ea typeface="Verdana" panose="020B0604030504040204" pitchFamily="34" charset="0"/>
              <a:cs typeface="Arial" panose="020B0604020202020204" pitchFamily="34" charset="0"/>
            </a:endParaRPr>
          </a:p>
          <a:p>
            <a:pPr marL="342900" indent="-342900" algn="l">
              <a:buFont typeface="+mj-lt"/>
              <a:buAutoNum type="arabicPeriod"/>
            </a:pPr>
            <a:r>
              <a:rPr lang="en-US" sz="1900" i="1" kern="100" dirty="0">
                <a:solidFill>
                  <a:srgbClr val="000000"/>
                </a:solidFill>
                <a:latin typeface="Arial" panose="020B0604020202020204" pitchFamily="34" charset="0"/>
                <a:ea typeface="Verdana" panose="020B0604030504040204" pitchFamily="34" charset="0"/>
                <a:cs typeface="Arial" panose="020B0604020202020204" pitchFamily="34" charset="0"/>
              </a:rPr>
              <a:t>To retain the following subsidiary bodies: </a:t>
            </a:r>
            <a:endParaRPr lang="en-AU" sz="1900" kern="100" dirty="0">
              <a:latin typeface="Arial" panose="020B0604020202020204" pitchFamily="34" charset="0"/>
              <a:ea typeface="Verdana" panose="020B0604030504040204" pitchFamily="34" charset="0"/>
              <a:cs typeface="Arial" panose="020B0604020202020204" pitchFamily="34" charset="0"/>
            </a:endParaRPr>
          </a:p>
          <a:p>
            <a:pPr marL="114300" algn="l"/>
            <a:r>
              <a:rPr lang="en-US" sz="1900" i="1" kern="100" dirty="0">
                <a:solidFill>
                  <a:srgbClr val="000000"/>
                </a:solidFill>
                <a:latin typeface="Arial" panose="020B0604020202020204" pitchFamily="34" charset="0"/>
                <a:ea typeface="Verdana" panose="020B0604030504040204" pitchFamily="34" charset="0"/>
                <a:cs typeface="Arial" panose="020B0604020202020204" pitchFamily="34" charset="0"/>
              </a:rPr>
              <a:t>	...</a:t>
            </a:r>
            <a:endParaRPr lang="en-AU" sz="1900" kern="100" dirty="0">
              <a:latin typeface="Arial" panose="020B0604020202020204" pitchFamily="34" charset="0"/>
              <a:ea typeface="Verdana" panose="020B0604030504040204" pitchFamily="34" charset="0"/>
              <a:cs typeface="Arial" panose="020B0604020202020204" pitchFamily="34" charset="0"/>
            </a:endParaRPr>
          </a:p>
          <a:p>
            <a:pPr marL="457200" algn="l"/>
            <a:r>
              <a:rPr lang="en-US" sz="1900" i="1" kern="100" dirty="0">
                <a:solidFill>
                  <a:srgbClr val="000000"/>
                </a:solidFill>
                <a:latin typeface="Arial" panose="020B0604020202020204" pitchFamily="34" charset="0"/>
                <a:ea typeface="Verdana" panose="020B0604030504040204" pitchFamily="34" charset="0"/>
                <a:cs typeface="Arial" panose="020B0604020202020204" pitchFamily="34" charset="0"/>
              </a:rPr>
              <a:t>(b) </a:t>
            </a:r>
            <a:r>
              <a:rPr lang="en-US" sz="1900" b="1" i="1" kern="100" dirty="0">
                <a:solidFill>
                  <a:srgbClr val="000000"/>
                </a:solidFill>
                <a:latin typeface="Arial" panose="020B0604020202020204" pitchFamily="34" charset="0"/>
                <a:ea typeface="Verdana" panose="020B0604030504040204" pitchFamily="34" charset="0"/>
                <a:cs typeface="Arial" panose="020B0604020202020204" pitchFamily="34" charset="0"/>
              </a:rPr>
              <a:t>Technical Coordination Committee</a:t>
            </a:r>
            <a:r>
              <a:rPr lang="en-US" sz="1900" i="1" kern="100" dirty="0">
                <a:solidFill>
                  <a:srgbClr val="000000"/>
                </a:solidFill>
                <a:latin typeface="Arial" panose="020B0604020202020204" pitchFamily="34" charset="0"/>
                <a:ea typeface="Verdana" panose="020B0604030504040204" pitchFamily="34" charset="0"/>
                <a:cs typeface="Arial" panose="020B0604020202020204" pitchFamily="34" charset="0"/>
              </a:rPr>
              <a:t>, with the provisional terms of reference, with a </a:t>
            </a:r>
            <a:r>
              <a:rPr lang="en-US" sz="1900" b="1" i="1" kern="100" dirty="0">
                <a:solidFill>
                  <a:srgbClr val="000000"/>
                </a:solidFill>
                <a:latin typeface="Arial" panose="020B0604020202020204" pitchFamily="34" charset="0"/>
                <a:ea typeface="Verdana" panose="020B0604030504040204" pitchFamily="34" charset="0"/>
                <a:cs typeface="Arial" panose="020B0604020202020204" pitchFamily="34" charset="0"/>
              </a:rPr>
              <a:t>focus on coordination of WMO’s contributions to EW4All</a:t>
            </a:r>
            <a:r>
              <a:rPr lang="en-US" sz="1900" i="1" kern="100" dirty="0">
                <a:solidFill>
                  <a:srgbClr val="000000"/>
                </a:solidFill>
                <a:latin typeface="Arial" panose="020B0604020202020204" pitchFamily="34" charset="0"/>
                <a:ea typeface="Verdana" panose="020B0604030504040204" pitchFamily="34" charset="0"/>
                <a:cs typeface="Arial" panose="020B0604020202020204" pitchFamily="34" charset="0"/>
              </a:rPr>
              <a:t>, as provided Annex 3 (amendments to Annex (B) to Resolution 35 (EC-70))</a:t>
            </a:r>
            <a:endParaRPr lang="en-AU" sz="1900" kern="100" dirty="0">
              <a:latin typeface="Arial" panose="020B0604020202020204" pitchFamily="34" charset="0"/>
              <a:ea typeface="Verdana" panose="020B0604030504040204" pitchFamily="34" charset="0"/>
              <a:cs typeface="Arial" panose="020B0604020202020204" pitchFamily="34" charset="0"/>
            </a:endParaRPr>
          </a:p>
          <a:p>
            <a:r>
              <a:rPr lang="en-US" sz="1900" i="1" kern="100" dirty="0">
                <a:latin typeface="Verdana" panose="020B0604030504040204" pitchFamily="34" charset="0"/>
                <a:ea typeface="Verdana" panose="020B0604030504040204" pitchFamily="34" charset="0"/>
                <a:cs typeface="Verdana" panose="020B0604030504040204" pitchFamily="34" charset="0"/>
              </a:rPr>
              <a:t>	…</a:t>
            </a:r>
            <a:endParaRPr lang="en-AU" sz="1900" kern="100" dirty="0">
              <a:latin typeface="Verdana" panose="020B0604030504040204" pitchFamily="34" charset="0"/>
              <a:ea typeface="Verdana" panose="020B0604030504040204" pitchFamily="34" charset="0"/>
              <a:cs typeface="Verdana" panose="020B0604030504040204" pitchFamily="34" charset="0"/>
            </a:endParaRPr>
          </a:p>
          <a:p>
            <a:endParaRPr lang="en-AU" sz="1900" kern="100" dirty="0">
              <a:latin typeface="Verdana" panose="020B0604030504040204" pitchFamily="34" charset="0"/>
              <a:ea typeface="Verdana" panose="020B0604030504040204" pitchFamily="34" charset="0"/>
              <a:cs typeface="Verdana" panose="020B0604030504040204" pitchFamily="34" charset="0"/>
            </a:endParaRPr>
          </a:p>
          <a:p>
            <a:endParaRPr lang="en-US" dirty="0"/>
          </a:p>
        </p:txBody>
      </p:sp>
    </p:spTree>
    <p:extLst>
      <p:ext uri="{BB962C8B-B14F-4D97-AF65-F5344CB8AC3E}">
        <p14:creationId xmlns:p14="http://schemas.microsoft.com/office/powerpoint/2010/main" val="358276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227398" y="216754"/>
            <a:ext cx="11794813" cy="879793"/>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360"/>
              </a:lnSpc>
              <a:defRPr sz="1800"/>
            </a:pPr>
            <a:r>
              <a:rPr lang="en-US" sz="40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Key steps in the EW4All Roadmap development </a:t>
            </a:r>
          </a:p>
          <a:p>
            <a:pPr marL="0" marR="0" lvl="0" indent="0" algn="l" defTabSz="914400" rtl="0" eaLnBrk="1" fontAlgn="auto" latinLnBrk="0" hangingPunct="1">
              <a:lnSpc>
                <a:spcPts val="3360"/>
              </a:lnSpc>
              <a:spcBef>
                <a:spcPts val="0"/>
              </a:spcBef>
              <a:spcAft>
                <a:spcPts val="0"/>
              </a:spcAft>
              <a:buClrTx/>
              <a:buSzTx/>
              <a:buFontTx/>
              <a:buNone/>
              <a:tabLst/>
              <a:defRPr sz="1800"/>
            </a:pPr>
            <a:endParaRPr kumimoji="0" lang="en-US" sz="40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endParaRPr>
          </a:p>
        </p:txBody>
      </p:sp>
      <p:graphicFrame>
        <p:nvGraphicFramePr>
          <p:cNvPr id="7" name="Table 6">
            <a:extLst>
              <a:ext uri="{FF2B5EF4-FFF2-40B4-BE49-F238E27FC236}">
                <a16:creationId xmlns:a16="http://schemas.microsoft.com/office/drawing/2014/main" id="{AB0BD4BA-FFEC-B788-5736-3D8B25F5FCB6}"/>
              </a:ext>
            </a:extLst>
          </p:cNvPr>
          <p:cNvGraphicFramePr>
            <a:graphicFrameLocks noGrp="1"/>
          </p:cNvGraphicFramePr>
          <p:nvPr>
            <p:extLst>
              <p:ext uri="{D42A27DB-BD31-4B8C-83A1-F6EECF244321}">
                <p14:modId xmlns:p14="http://schemas.microsoft.com/office/powerpoint/2010/main" val="2109326370"/>
              </p:ext>
            </p:extLst>
          </p:nvPr>
        </p:nvGraphicFramePr>
        <p:xfrm>
          <a:off x="369617" y="722570"/>
          <a:ext cx="11452765" cy="5861112"/>
        </p:xfrm>
        <a:graphic>
          <a:graphicData uri="http://schemas.openxmlformats.org/drawingml/2006/table">
            <a:tbl>
              <a:tblPr firstRow="1" bandRow="1">
                <a:tableStyleId>{5C22544A-7EE6-4342-B048-85BDC9FD1C3A}</a:tableStyleId>
              </a:tblPr>
              <a:tblGrid>
                <a:gridCol w="2533468">
                  <a:extLst>
                    <a:ext uri="{9D8B030D-6E8A-4147-A177-3AD203B41FA5}">
                      <a16:colId xmlns:a16="http://schemas.microsoft.com/office/drawing/2014/main" val="2827554890"/>
                    </a:ext>
                  </a:extLst>
                </a:gridCol>
                <a:gridCol w="8919297">
                  <a:extLst>
                    <a:ext uri="{9D8B030D-6E8A-4147-A177-3AD203B41FA5}">
                      <a16:colId xmlns:a16="http://schemas.microsoft.com/office/drawing/2014/main" val="1605228847"/>
                    </a:ext>
                  </a:extLst>
                </a:gridCol>
              </a:tblGrid>
              <a:tr h="381338">
                <a:tc>
                  <a:txBody>
                    <a:bodyPr/>
                    <a:lstStyle/>
                    <a:p>
                      <a:r>
                        <a:rPr lang="en-US" sz="1600" dirty="0"/>
                        <a:t>Date</a:t>
                      </a:r>
                    </a:p>
                  </a:txBody>
                  <a:tcPr/>
                </a:tc>
                <a:tc>
                  <a:txBody>
                    <a:bodyPr/>
                    <a:lstStyle/>
                    <a:p>
                      <a:r>
                        <a:rPr lang="en-US" sz="1600" dirty="0"/>
                        <a:t>Activity</a:t>
                      </a:r>
                    </a:p>
                  </a:txBody>
                  <a:tcPr/>
                </a:tc>
                <a:extLst>
                  <a:ext uri="{0D108BD9-81ED-4DB2-BD59-A6C34878D82A}">
                    <a16:rowId xmlns:a16="http://schemas.microsoft.com/office/drawing/2014/main" val="592585513"/>
                  </a:ext>
                </a:extLst>
              </a:tr>
              <a:tr h="595514">
                <a:tc>
                  <a:txBody>
                    <a:bodyPr/>
                    <a:lstStyle/>
                    <a:p>
                      <a:r>
                        <a:rPr lang="en-US" sz="1600" dirty="0"/>
                        <a:t>17-19 October 2023</a:t>
                      </a:r>
                    </a:p>
                  </a:txBody>
                  <a:tcPr/>
                </a:tc>
                <a:tc>
                  <a:txBody>
                    <a:bodyPr/>
                    <a:lstStyle/>
                    <a:p>
                      <a:r>
                        <a:rPr lang="en-US" sz="1600" dirty="0"/>
                        <a:t>TCC-1: request to RAs to consolidate a list of priority hazards, and to TCs and RB of priority activities. First discussion about the table of contents of the Implementation Plan</a:t>
                      </a:r>
                    </a:p>
                  </a:txBody>
                  <a:tcPr/>
                </a:tc>
                <a:extLst>
                  <a:ext uri="{0D108BD9-81ED-4DB2-BD59-A6C34878D82A}">
                    <a16:rowId xmlns:a16="http://schemas.microsoft.com/office/drawing/2014/main" val="1000276946"/>
                  </a:ext>
                </a:extLst>
              </a:tr>
              <a:tr h="595514">
                <a:tc>
                  <a:txBody>
                    <a:bodyPr/>
                    <a:lstStyle/>
                    <a:p>
                      <a:r>
                        <a:rPr lang="en-US" sz="1600" dirty="0"/>
                        <a:t>22 November 2023</a:t>
                      </a:r>
                    </a:p>
                  </a:txBody>
                  <a:tcPr/>
                </a:tc>
                <a:tc>
                  <a:txBody>
                    <a:bodyPr/>
                    <a:lstStyle/>
                    <a:p>
                      <a:r>
                        <a:rPr lang="en-US" sz="1600" dirty="0"/>
                        <a:t>First TCC update meeting. Consolidated list of priority hazards presented and agreed. First list of consolidated activities presented.</a:t>
                      </a:r>
                    </a:p>
                  </a:txBody>
                  <a:tcPr/>
                </a:tc>
                <a:extLst>
                  <a:ext uri="{0D108BD9-81ED-4DB2-BD59-A6C34878D82A}">
                    <a16:rowId xmlns:a16="http://schemas.microsoft.com/office/drawing/2014/main" val="2232381595"/>
                  </a:ext>
                </a:extLst>
              </a:tr>
              <a:tr h="595514">
                <a:tc>
                  <a:txBody>
                    <a:bodyPr/>
                    <a:lstStyle/>
                    <a:p>
                      <a:r>
                        <a:rPr lang="en-US" sz="1600" dirty="0"/>
                        <a:t>15 December 2023</a:t>
                      </a:r>
                    </a:p>
                  </a:txBody>
                  <a:tcPr/>
                </a:tc>
                <a:tc>
                  <a:txBody>
                    <a:bodyPr/>
                    <a:lstStyle/>
                    <a:p>
                      <a:r>
                        <a:rPr lang="en-US" sz="1600" dirty="0"/>
                        <a:t>Second TCC update. Narrative on the consolidated list of proposed priority activities presented and agreed.</a:t>
                      </a:r>
                    </a:p>
                  </a:txBody>
                  <a:tcPr/>
                </a:tc>
                <a:extLst>
                  <a:ext uri="{0D108BD9-81ED-4DB2-BD59-A6C34878D82A}">
                    <a16:rowId xmlns:a16="http://schemas.microsoft.com/office/drawing/2014/main" val="2612275813"/>
                  </a:ext>
                </a:extLst>
              </a:tr>
              <a:tr h="595514">
                <a:tc>
                  <a:txBody>
                    <a:bodyPr/>
                    <a:lstStyle/>
                    <a:p>
                      <a:r>
                        <a:rPr lang="en-US" sz="1600" dirty="0"/>
                        <a:t>January 2024</a:t>
                      </a:r>
                    </a:p>
                  </a:txBody>
                  <a:tcPr/>
                </a:tc>
                <a:tc>
                  <a:txBody>
                    <a:bodyPr/>
                    <a:lstStyle/>
                    <a:p>
                      <a:r>
                        <a:rPr lang="en-US" sz="1600" dirty="0"/>
                        <a:t>Finalization of the narrative on the consolidated list of proposed priority activities. Initial discussions with the consultant on the drafting of the Implementation Plan</a:t>
                      </a:r>
                    </a:p>
                  </a:txBody>
                  <a:tcPr/>
                </a:tc>
                <a:extLst>
                  <a:ext uri="{0D108BD9-81ED-4DB2-BD59-A6C34878D82A}">
                    <a16:rowId xmlns:a16="http://schemas.microsoft.com/office/drawing/2014/main" val="832470980"/>
                  </a:ext>
                </a:extLst>
              </a:tr>
              <a:tr h="595514">
                <a:tc>
                  <a:txBody>
                    <a:bodyPr/>
                    <a:lstStyle/>
                    <a:p>
                      <a:r>
                        <a:rPr lang="en-US" sz="1600"/>
                        <a:t>January-February 2024</a:t>
                      </a:r>
                      <a:endParaRPr lang="en-US" sz="1600" dirty="0"/>
                    </a:p>
                  </a:txBody>
                  <a:tcPr/>
                </a:tc>
                <a:tc>
                  <a:txBody>
                    <a:bodyPr/>
                    <a:lstStyle/>
                    <a:p>
                      <a:r>
                        <a:rPr lang="en-US" sz="1600" dirty="0"/>
                        <a:t>Narrative on the consolidated list of proposed priority activities circulated to the Regional Associations (through Regional Offices) to collect feedback on priorities</a:t>
                      </a:r>
                    </a:p>
                  </a:txBody>
                  <a:tcPr/>
                </a:tc>
                <a:extLst>
                  <a:ext uri="{0D108BD9-81ED-4DB2-BD59-A6C34878D82A}">
                    <a16:rowId xmlns:a16="http://schemas.microsoft.com/office/drawing/2014/main" val="3402335184"/>
                  </a:ext>
                </a:extLst>
              </a:tr>
              <a:tr h="381338">
                <a:tc>
                  <a:txBody>
                    <a:bodyPr/>
                    <a:lstStyle/>
                    <a:p>
                      <a:r>
                        <a:rPr lang="en-US" sz="1600" dirty="0"/>
                        <a:t>21 February</a:t>
                      </a:r>
                    </a:p>
                  </a:txBody>
                  <a:tcPr/>
                </a:tc>
                <a:tc>
                  <a:txBody>
                    <a:bodyPr/>
                    <a:lstStyle/>
                    <a:p>
                      <a:r>
                        <a:rPr lang="en-US" sz="1600" dirty="0"/>
                        <a:t>Third TCC update. Discussion on the draft Implementation Plan, renamed as Roadmap for implementation</a:t>
                      </a:r>
                    </a:p>
                  </a:txBody>
                  <a:tcPr/>
                </a:tc>
                <a:extLst>
                  <a:ext uri="{0D108BD9-81ED-4DB2-BD59-A6C34878D82A}">
                    <a16:rowId xmlns:a16="http://schemas.microsoft.com/office/drawing/2014/main" val="3024476929"/>
                  </a:ext>
                </a:extLst>
              </a:tr>
              <a:tr h="595514">
                <a:tc>
                  <a:txBody>
                    <a:bodyPr/>
                    <a:lstStyle/>
                    <a:p>
                      <a:r>
                        <a:rPr lang="en-US" sz="1600" dirty="0"/>
                        <a:t>4-9 March</a:t>
                      </a:r>
                    </a:p>
                  </a:txBody>
                  <a:tcPr/>
                </a:tc>
                <a:tc>
                  <a:txBody>
                    <a:bodyPr/>
                    <a:lstStyle/>
                    <a:p>
                      <a:r>
                        <a:rPr lang="en-US" sz="1600" dirty="0"/>
                        <a:t>Feedback on priorities collected (39 countries). SERCOM-3 debates through Doc 4.5(2) the priorities of SERCOM for the EW4All</a:t>
                      </a:r>
                    </a:p>
                  </a:txBody>
                  <a:tcPr/>
                </a:tc>
                <a:extLst>
                  <a:ext uri="{0D108BD9-81ED-4DB2-BD59-A6C34878D82A}">
                    <a16:rowId xmlns:a16="http://schemas.microsoft.com/office/drawing/2014/main" val="585858602"/>
                  </a:ext>
                </a:extLst>
              </a:tr>
              <a:tr h="381338">
                <a:tc>
                  <a:txBody>
                    <a:bodyPr/>
                    <a:lstStyle/>
                    <a:p>
                      <a:r>
                        <a:rPr lang="en-US" sz="1600" dirty="0"/>
                        <a:t>13 March</a:t>
                      </a:r>
                    </a:p>
                  </a:txBody>
                  <a:tcPr/>
                </a:tc>
                <a:tc>
                  <a:txBody>
                    <a:bodyPr/>
                    <a:lstStyle/>
                    <a:p>
                      <a:r>
                        <a:rPr lang="en-US" sz="1600" dirty="0"/>
                        <a:t>Research Board reviewed list of priority RB activities</a:t>
                      </a:r>
                    </a:p>
                  </a:txBody>
                  <a:tcPr/>
                </a:tc>
                <a:extLst>
                  <a:ext uri="{0D108BD9-81ED-4DB2-BD59-A6C34878D82A}">
                    <a16:rowId xmlns:a16="http://schemas.microsoft.com/office/drawing/2014/main" val="171675571"/>
                  </a:ext>
                </a:extLst>
              </a:tr>
              <a:tr h="38133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18 March</a:t>
                      </a:r>
                    </a:p>
                  </a:txBody>
                  <a:tcPr/>
                </a:tc>
                <a:tc>
                  <a:txBody>
                    <a:bodyPr/>
                    <a:lstStyle/>
                    <a:p>
                      <a:r>
                        <a:rPr lang="en-US" sz="1600" dirty="0"/>
                        <a:t>Meeting of EW4All EC Paper Drafting Committee</a:t>
                      </a:r>
                    </a:p>
                  </a:txBody>
                  <a:tcPr/>
                </a:tc>
                <a:extLst>
                  <a:ext uri="{0D108BD9-81ED-4DB2-BD59-A6C34878D82A}">
                    <a16:rowId xmlns:a16="http://schemas.microsoft.com/office/drawing/2014/main" val="316060845"/>
                  </a:ext>
                </a:extLst>
              </a:tr>
              <a:tr h="38133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22 March </a:t>
                      </a:r>
                    </a:p>
                  </a:txBody>
                  <a:tcPr/>
                </a:tc>
                <a:tc>
                  <a:txBody>
                    <a:bodyPr/>
                    <a:lstStyle/>
                    <a:p>
                      <a:r>
                        <a:rPr lang="en-US" sz="1600" dirty="0"/>
                        <a:t>Fourth TCC Virtual Update: consideration of the Roadmap and suggestions for its finalization</a:t>
                      </a:r>
                    </a:p>
                  </a:txBody>
                  <a:tcPr/>
                </a:tc>
                <a:extLst>
                  <a:ext uri="{0D108BD9-81ED-4DB2-BD59-A6C34878D82A}">
                    <a16:rowId xmlns:a16="http://schemas.microsoft.com/office/drawing/2014/main" val="700806277"/>
                  </a:ext>
                </a:extLst>
              </a:tr>
              <a:tr h="38133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15-19 April</a:t>
                      </a:r>
                    </a:p>
                  </a:txBody>
                  <a:tcPr/>
                </a:tc>
                <a:tc>
                  <a:txBody>
                    <a:bodyPr/>
                    <a:lstStyle/>
                    <a:p>
                      <a:r>
                        <a:rPr lang="en-US" sz="1600" dirty="0"/>
                        <a:t>INFCOM-3 debates through Doc 7.1 the priorities of INFCOM for the EW4All</a:t>
                      </a:r>
                    </a:p>
                  </a:txBody>
                  <a:tcPr/>
                </a:tc>
                <a:extLst>
                  <a:ext uri="{0D108BD9-81ED-4DB2-BD59-A6C34878D82A}">
                    <a16:rowId xmlns:a16="http://schemas.microsoft.com/office/drawing/2014/main" val="1624725773"/>
                  </a:ext>
                </a:extLst>
              </a:tr>
            </a:tbl>
          </a:graphicData>
        </a:graphic>
      </p:graphicFrame>
    </p:spTree>
    <p:extLst>
      <p:ext uri="{BB962C8B-B14F-4D97-AF65-F5344CB8AC3E}">
        <p14:creationId xmlns:p14="http://schemas.microsoft.com/office/powerpoint/2010/main" val="195056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9425965"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Roadmap Breakdown into parts</a:t>
            </a:r>
          </a:p>
        </p:txBody>
      </p:sp>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3088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graphicFrame>
        <p:nvGraphicFramePr>
          <p:cNvPr id="2" name="Content Placeholder 4">
            <a:extLst>
              <a:ext uri="{FF2B5EF4-FFF2-40B4-BE49-F238E27FC236}">
                <a16:creationId xmlns:a16="http://schemas.microsoft.com/office/drawing/2014/main" id="{DA82B54E-F95F-B563-1C1C-9F5701AFD60A}"/>
              </a:ext>
            </a:extLst>
          </p:cNvPr>
          <p:cNvGraphicFramePr>
            <a:graphicFrameLocks/>
          </p:cNvGraphicFramePr>
          <p:nvPr>
            <p:extLst>
              <p:ext uri="{D42A27DB-BD31-4B8C-83A1-F6EECF244321}">
                <p14:modId xmlns:p14="http://schemas.microsoft.com/office/powerpoint/2010/main" val="820303541"/>
              </p:ext>
            </p:extLst>
          </p:nvPr>
        </p:nvGraphicFramePr>
        <p:xfrm>
          <a:off x="838200" y="1460597"/>
          <a:ext cx="10515600" cy="42113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545842571"/>
                    </a:ext>
                  </a:extLst>
                </a:gridCol>
                <a:gridCol w="5257800">
                  <a:extLst>
                    <a:ext uri="{9D8B030D-6E8A-4147-A177-3AD203B41FA5}">
                      <a16:colId xmlns:a16="http://schemas.microsoft.com/office/drawing/2014/main" val="3951998994"/>
                    </a:ext>
                  </a:extLst>
                </a:gridCol>
              </a:tblGrid>
              <a:tr h="370840">
                <a:tc>
                  <a:txBody>
                    <a:bodyPr/>
                    <a:lstStyle/>
                    <a:p>
                      <a:r>
                        <a:rPr lang="en-US" dirty="0"/>
                        <a:t>Part I</a:t>
                      </a:r>
                    </a:p>
                  </a:txBody>
                  <a:tcPr/>
                </a:tc>
                <a:tc>
                  <a:txBody>
                    <a:bodyPr/>
                    <a:lstStyle/>
                    <a:p>
                      <a:r>
                        <a:rPr lang="en-US" dirty="0"/>
                        <a:t>Part II</a:t>
                      </a:r>
                    </a:p>
                  </a:txBody>
                  <a:tcPr/>
                </a:tc>
                <a:extLst>
                  <a:ext uri="{0D108BD9-81ED-4DB2-BD59-A6C34878D82A}">
                    <a16:rowId xmlns:a16="http://schemas.microsoft.com/office/drawing/2014/main" val="674865387"/>
                  </a:ext>
                </a:extLst>
              </a:tr>
              <a:tr h="370840">
                <a:tc>
                  <a:txBody>
                    <a:bodyPr/>
                    <a:lstStyle/>
                    <a:p>
                      <a:r>
                        <a:rPr lang="en-US" b="1" dirty="0"/>
                        <a:t>Delivered through:</a:t>
                      </a:r>
                    </a:p>
                    <a:p>
                      <a:r>
                        <a:rPr lang="en-US" dirty="0"/>
                        <a:t>Regional Associations</a:t>
                      </a:r>
                    </a:p>
                    <a:p>
                      <a:r>
                        <a:rPr lang="en-US" dirty="0"/>
                        <a:t>Services Commission</a:t>
                      </a:r>
                    </a:p>
                    <a:p>
                      <a:r>
                        <a:rPr lang="en-US" dirty="0"/>
                        <a:t>Infrastructure Commission</a:t>
                      </a:r>
                    </a:p>
                    <a:p>
                      <a:r>
                        <a:rPr lang="en-US" dirty="0"/>
                        <a:t>Research Board</a:t>
                      </a:r>
                    </a:p>
                    <a:p>
                      <a:r>
                        <a:rPr lang="en-US" dirty="0"/>
                        <a:t>Hydrological Coordination Panel</a:t>
                      </a:r>
                    </a:p>
                  </a:txBody>
                  <a:tcPr/>
                </a:tc>
                <a:tc>
                  <a:txBody>
                    <a:bodyPr/>
                    <a:lstStyle/>
                    <a:p>
                      <a:r>
                        <a:rPr lang="en-US" b="1" dirty="0"/>
                        <a:t>Delivered through:</a:t>
                      </a:r>
                    </a:p>
                    <a:p>
                      <a:r>
                        <a:rPr lang="en-US" dirty="0"/>
                        <a:t>Executive Council</a:t>
                      </a:r>
                      <a:br>
                        <a:rPr lang="en-US" dirty="0"/>
                      </a:br>
                      <a:r>
                        <a:rPr lang="en-US" dirty="0"/>
                        <a:t>Capacity Development Panel</a:t>
                      </a:r>
                    </a:p>
                    <a:p>
                      <a:r>
                        <a:rPr lang="en-US" dirty="0"/>
                        <a:t>Secretariat</a:t>
                      </a:r>
                    </a:p>
                    <a:p>
                      <a:r>
                        <a:rPr lang="en-US" dirty="0"/>
                        <a:t>Partners</a:t>
                      </a:r>
                    </a:p>
                  </a:txBody>
                  <a:tcPr/>
                </a:tc>
                <a:extLst>
                  <a:ext uri="{0D108BD9-81ED-4DB2-BD59-A6C34878D82A}">
                    <a16:rowId xmlns:a16="http://schemas.microsoft.com/office/drawing/2014/main" val="3733085719"/>
                  </a:ext>
                </a:extLst>
              </a:tr>
              <a:tr h="370840">
                <a:tc>
                  <a:txBody>
                    <a:bodyPr/>
                    <a:lstStyle/>
                    <a:p>
                      <a:r>
                        <a:rPr lang="en-US" b="1" dirty="0"/>
                        <a:t>Encompassing:</a:t>
                      </a:r>
                    </a:p>
                    <a:p>
                      <a:r>
                        <a:rPr lang="en-US" dirty="0"/>
                        <a:t>Technical and Scientific Activities</a:t>
                      </a:r>
                    </a:p>
                    <a:p>
                      <a:r>
                        <a:rPr lang="en-US" dirty="0"/>
                        <a:t>Global/Regional Scope</a:t>
                      </a:r>
                    </a:p>
                    <a:p>
                      <a:r>
                        <a:rPr lang="en-US" dirty="0"/>
                        <a:t>Funded through core budget</a:t>
                      </a:r>
                    </a:p>
                  </a:txBody>
                  <a:tcPr/>
                </a:tc>
                <a:tc>
                  <a:txBody>
                    <a:bodyPr/>
                    <a:lstStyle/>
                    <a:p>
                      <a:r>
                        <a:rPr lang="en-US" b="1" dirty="0"/>
                        <a:t>Encompassing:</a:t>
                      </a:r>
                    </a:p>
                    <a:p>
                      <a:r>
                        <a:rPr lang="en-US" dirty="0"/>
                        <a:t>Resource Mobilization</a:t>
                      </a:r>
                    </a:p>
                    <a:p>
                      <a:r>
                        <a:rPr lang="en-US" dirty="0"/>
                        <a:t>Project and program delivery</a:t>
                      </a:r>
                    </a:p>
                    <a:p>
                      <a:r>
                        <a:rPr lang="en-US" dirty="0"/>
                        <a:t>Sub-regional/National Scope</a:t>
                      </a:r>
                    </a:p>
                    <a:p>
                      <a:r>
                        <a:rPr lang="en-US" dirty="0"/>
                        <a:t>Extra-budgetary </a:t>
                      </a:r>
                    </a:p>
                  </a:txBody>
                  <a:tcPr/>
                </a:tc>
                <a:extLst>
                  <a:ext uri="{0D108BD9-81ED-4DB2-BD59-A6C34878D82A}">
                    <a16:rowId xmlns:a16="http://schemas.microsoft.com/office/drawing/2014/main" val="1856263871"/>
                  </a:ext>
                </a:extLst>
              </a:tr>
              <a:tr h="370840">
                <a:tc>
                  <a:txBody>
                    <a:bodyPr/>
                    <a:lstStyle/>
                    <a:p>
                      <a:r>
                        <a:rPr lang="en-US" b="1" dirty="0"/>
                        <a:t>Organization of activities:</a:t>
                      </a:r>
                    </a:p>
                    <a:p>
                      <a:r>
                        <a:rPr lang="en-US" dirty="0"/>
                        <a:t>Value Chain/hazard category</a:t>
                      </a:r>
                    </a:p>
                  </a:txBody>
                  <a:tcPr/>
                </a:tc>
                <a:tc>
                  <a:txBody>
                    <a:bodyPr/>
                    <a:lstStyle/>
                    <a:p>
                      <a:r>
                        <a:rPr lang="en-US" b="1" dirty="0"/>
                        <a:t>Organization of activities:</a:t>
                      </a:r>
                    </a:p>
                    <a:p>
                      <a:r>
                        <a:rPr lang="en-US" b="0" dirty="0"/>
                        <a:t>Value chain/national/overarching</a:t>
                      </a:r>
                    </a:p>
                  </a:txBody>
                  <a:tcPr/>
                </a:tc>
                <a:extLst>
                  <a:ext uri="{0D108BD9-81ED-4DB2-BD59-A6C34878D82A}">
                    <a16:rowId xmlns:a16="http://schemas.microsoft.com/office/drawing/2014/main" val="2557444307"/>
                  </a:ext>
                </a:extLst>
              </a:tr>
            </a:tbl>
          </a:graphicData>
        </a:graphic>
      </p:graphicFrame>
    </p:spTree>
    <p:extLst>
      <p:ext uri="{BB962C8B-B14F-4D97-AF65-F5344CB8AC3E}">
        <p14:creationId xmlns:p14="http://schemas.microsoft.com/office/powerpoint/2010/main" val="1735164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uadroTexto 3">
            <a:extLst>
              <a:ext uri="{FF2B5EF4-FFF2-40B4-BE49-F238E27FC236}">
                <a16:creationId xmlns:a16="http://schemas.microsoft.com/office/drawing/2014/main" id="{3124F6EF-FB18-CDF2-3BC1-04834AC29EB9}"/>
              </a:ext>
            </a:extLst>
          </p:cNvPr>
          <p:cNvSpPr txBox="1"/>
          <p:nvPr/>
        </p:nvSpPr>
        <p:spPr>
          <a:xfrm>
            <a:off x="4105741" y="2262924"/>
            <a:ext cx="8336045" cy="3261727"/>
          </a:xfrm>
          <a:prstGeom prst="rect">
            <a:avLst/>
          </a:prstGeom>
          <a:noFill/>
        </p:spPr>
        <p:txBody>
          <a:bodyPr wrap="square" rtlCol="0">
            <a:spAutoFit/>
          </a:bodyPr>
          <a:lstStyle/>
          <a:p>
            <a:pPr>
              <a:lnSpc>
                <a:spcPct val="150000"/>
              </a:lnSpc>
            </a:pPr>
            <a:r>
              <a:rPr lang="hr-HR" sz="2000" b="1" i="0" u="none" strike="noStrike" baseline="0" dirty="0">
                <a:solidFill>
                  <a:schemeClr val="bg1"/>
                </a:solidFill>
                <a:latin typeface="Verdana" panose="020B0604030504040204" pitchFamily="34" charset="0"/>
                <a:ea typeface="Verdana" panose="020B0604030504040204" pitchFamily="34" charset="0"/>
              </a:rPr>
              <a:t>1</a:t>
            </a:r>
          </a:p>
          <a:p>
            <a:pPr>
              <a:lnSpc>
                <a:spcPct val="150000"/>
              </a:lnSpc>
            </a:pPr>
            <a:r>
              <a:rPr lang="hr-HR" sz="2000" b="1" dirty="0">
                <a:solidFill>
                  <a:schemeClr val="bg1"/>
                </a:solidFill>
                <a:latin typeface="Verdana" panose="020B0604030504040204" pitchFamily="34" charset="0"/>
                <a:ea typeface="Verdana" panose="020B0604030504040204" pitchFamily="34" charset="0"/>
              </a:rPr>
              <a:t>2</a:t>
            </a:r>
          </a:p>
          <a:p>
            <a:pPr>
              <a:lnSpc>
                <a:spcPct val="150000"/>
              </a:lnSpc>
            </a:pPr>
            <a:r>
              <a:rPr lang="hr-HR" sz="2000" b="1" i="0" u="none" strike="noStrike" baseline="0" dirty="0">
                <a:solidFill>
                  <a:schemeClr val="bg1"/>
                </a:solidFill>
                <a:latin typeface="Verdana" panose="020B0604030504040204" pitchFamily="34" charset="0"/>
                <a:ea typeface="Verdana" panose="020B0604030504040204" pitchFamily="34" charset="0"/>
              </a:rPr>
              <a:t>3</a:t>
            </a:r>
          </a:p>
          <a:p>
            <a:pPr>
              <a:lnSpc>
                <a:spcPct val="150000"/>
              </a:lnSpc>
            </a:pPr>
            <a:r>
              <a:rPr lang="hr-HR" sz="2000" b="1" dirty="0">
                <a:solidFill>
                  <a:schemeClr val="bg1"/>
                </a:solidFill>
                <a:latin typeface="Verdana" panose="020B0604030504040204" pitchFamily="34" charset="0"/>
                <a:ea typeface="Verdana" panose="020B0604030504040204" pitchFamily="34" charset="0"/>
              </a:rPr>
              <a:t>4</a:t>
            </a:r>
          </a:p>
          <a:p>
            <a:pPr>
              <a:lnSpc>
                <a:spcPct val="150000"/>
              </a:lnSpc>
            </a:pPr>
            <a:r>
              <a:rPr lang="hr-HR" sz="2000" b="1" i="0" u="none" strike="noStrike" baseline="0" dirty="0">
                <a:solidFill>
                  <a:schemeClr val="bg1"/>
                </a:solidFill>
                <a:latin typeface="Verdana" panose="020B0604030504040204" pitchFamily="34" charset="0"/>
                <a:ea typeface="Verdana" panose="020B0604030504040204" pitchFamily="34" charset="0"/>
              </a:rPr>
              <a:t>5</a:t>
            </a:r>
          </a:p>
          <a:p>
            <a:pPr>
              <a:lnSpc>
                <a:spcPct val="150000"/>
              </a:lnSpc>
            </a:pPr>
            <a:r>
              <a:rPr lang="hr-HR" sz="2000" b="1" dirty="0">
                <a:solidFill>
                  <a:schemeClr val="bg1"/>
                </a:solidFill>
                <a:latin typeface="Verdana" panose="020B0604030504040204" pitchFamily="34" charset="0"/>
                <a:ea typeface="Verdana" panose="020B0604030504040204" pitchFamily="34" charset="0"/>
              </a:rPr>
              <a:t>6</a:t>
            </a:r>
            <a:endParaRPr lang="hr-HR" sz="2000" b="1" i="0" u="none" strike="noStrike" baseline="0" dirty="0">
              <a:solidFill>
                <a:schemeClr val="bg1"/>
              </a:solidFill>
              <a:latin typeface="Verdana" panose="020B0604030504040204" pitchFamily="34" charset="0"/>
              <a:ea typeface="Verdana" panose="020B0604030504040204" pitchFamily="34" charset="0"/>
            </a:endParaRPr>
          </a:p>
          <a:p>
            <a:pPr>
              <a:lnSpc>
                <a:spcPct val="150000"/>
              </a:lnSpc>
            </a:pPr>
            <a:endParaRPr lang="hr-HR" sz="2000" b="1" i="0" u="none" strike="noStrike" baseline="0" dirty="0">
              <a:solidFill>
                <a:srgbClr val="005BAA"/>
              </a:solidFill>
              <a:latin typeface="Verdana" panose="020B0604030504040204" pitchFamily="34" charset="0"/>
              <a:ea typeface="Verdana" panose="020B0604030504040204" pitchFamily="34" charset="0"/>
            </a:endParaRPr>
          </a:p>
        </p:txBody>
      </p:sp>
      <p:sp>
        <p:nvSpPr>
          <p:cNvPr id="6" name="Rounded Rectangle 1">
            <a:extLst>
              <a:ext uri="{FF2B5EF4-FFF2-40B4-BE49-F238E27FC236}">
                <a16:creationId xmlns:a16="http://schemas.microsoft.com/office/drawing/2014/main" id="{8EAE3167-55A6-11E3-99B3-32CA9A996790}"/>
              </a:ext>
            </a:extLst>
          </p:cNvPr>
          <p:cNvSpPr/>
          <p:nvPr/>
        </p:nvSpPr>
        <p:spPr>
          <a:xfrm>
            <a:off x="665018" y="1617063"/>
            <a:ext cx="1543792" cy="10925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List of priority activities</a:t>
            </a:r>
          </a:p>
        </p:txBody>
      </p:sp>
      <p:sp>
        <p:nvSpPr>
          <p:cNvPr id="7" name="Rounded Rectangle 2">
            <a:extLst>
              <a:ext uri="{FF2B5EF4-FFF2-40B4-BE49-F238E27FC236}">
                <a16:creationId xmlns:a16="http://schemas.microsoft.com/office/drawing/2014/main" id="{5AA815E8-0DF4-A829-858D-C5D9C3351710}"/>
              </a:ext>
            </a:extLst>
          </p:cNvPr>
          <p:cNvSpPr/>
          <p:nvPr/>
        </p:nvSpPr>
        <p:spPr>
          <a:xfrm>
            <a:off x="2954977" y="1617063"/>
            <a:ext cx="1543792" cy="10925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Feedback from Regions</a:t>
            </a:r>
          </a:p>
        </p:txBody>
      </p:sp>
      <p:sp>
        <p:nvSpPr>
          <p:cNvPr id="8" name="Rounded Rectangle 3">
            <a:extLst>
              <a:ext uri="{FF2B5EF4-FFF2-40B4-BE49-F238E27FC236}">
                <a16:creationId xmlns:a16="http://schemas.microsoft.com/office/drawing/2014/main" id="{97D016C8-D26A-D744-CB9B-644E84AC18AB}"/>
              </a:ext>
            </a:extLst>
          </p:cNvPr>
          <p:cNvSpPr/>
          <p:nvPr/>
        </p:nvSpPr>
        <p:spPr>
          <a:xfrm>
            <a:off x="2954977" y="2901577"/>
            <a:ext cx="1543792" cy="10925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Feedback from TCs, RB</a:t>
            </a:r>
          </a:p>
        </p:txBody>
      </p:sp>
      <p:sp>
        <p:nvSpPr>
          <p:cNvPr id="9" name="Rounded Rectangle 4">
            <a:extLst>
              <a:ext uri="{FF2B5EF4-FFF2-40B4-BE49-F238E27FC236}">
                <a16:creationId xmlns:a16="http://schemas.microsoft.com/office/drawing/2014/main" id="{84F217D4-ADFC-803F-8F94-9677EFA54C92}"/>
              </a:ext>
            </a:extLst>
          </p:cNvPr>
          <p:cNvSpPr/>
          <p:nvPr/>
        </p:nvSpPr>
        <p:spPr>
          <a:xfrm>
            <a:off x="665018" y="2901577"/>
            <a:ext cx="1543792" cy="10925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List of priority hazards</a:t>
            </a:r>
          </a:p>
        </p:txBody>
      </p:sp>
      <p:cxnSp>
        <p:nvCxnSpPr>
          <p:cNvPr id="10" name="Curved Connector 6">
            <a:extLst>
              <a:ext uri="{FF2B5EF4-FFF2-40B4-BE49-F238E27FC236}">
                <a16:creationId xmlns:a16="http://schemas.microsoft.com/office/drawing/2014/main" id="{012EDEAF-7B33-2A9F-1FD2-0757D1071DED}"/>
              </a:ext>
            </a:extLst>
          </p:cNvPr>
          <p:cNvCxnSpPr>
            <a:cxnSpLocks/>
            <a:stCxn id="6" idx="3"/>
            <a:endCxn id="8" idx="1"/>
          </p:cNvCxnSpPr>
          <p:nvPr/>
        </p:nvCxnSpPr>
        <p:spPr>
          <a:xfrm>
            <a:off x="2208810" y="2163328"/>
            <a:ext cx="746167" cy="1284514"/>
          </a:xfrm>
          <a:prstGeom prst="curved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Curved Connector 8">
            <a:extLst>
              <a:ext uri="{FF2B5EF4-FFF2-40B4-BE49-F238E27FC236}">
                <a16:creationId xmlns:a16="http://schemas.microsoft.com/office/drawing/2014/main" id="{14DBACC7-C00F-F81C-8F2F-3642BB06BF98}"/>
              </a:ext>
            </a:extLst>
          </p:cNvPr>
          <p:cNvCxnSpPr>
            <a:cxnSpLocks/>
            <a:stCxn id="9" idx="3"/>
            <a:endCxn id="7" idx="1"/>
          </p:cNvCxnSpPr>
          <p:nvPr/>
        </p:nvCxnSpPr>
        <p:spPr>
          <a:xfrm flipV="1">
            <a:off x="2208810" y="2163328"/>
            <a:ext cx="746167" cy="1284514"/>
          </a:xfrm>
          <a:prstGeom prst="curved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26E81848-B6B2-A649-F396-294D1F504D58}"/>
              </a:ext>
            </a:extLst>
          </p:cNvPr>
          <p:cNvCxnSpPr/>
          <p:nvPr/>
        </p:nvCxnSpPr>
        <p:spPr>
          <a:xfrm>
            <a:off x="2208810" y="1915925"/>
            <a:ext cx="74616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4964D6AC-3A19-8A8C-4CD8-676236C1DDF9}"/>
              </a:ext>
            </a:extLst>
          </p:cNvPr>
          <p:cNvCxnSpPr/>
          <p:nvPr/>
        </p:nvCxnSpPr>
        <p:spPr>
          <a:xfrm>
            <a:off x="2208809" y="3671493"/>
            <a:ext cx="74616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4" name="Rounded Rectangle 19">
            <a:extLst>
              <a:ext uri="{FF2B5EF4-FFF2-40B4-BE49-F238E27FC236}">
                <a16:creationId xmlns:a16="http://schemas.microsoft.com/office/drawing/2014/main" id="{3FBBF1DD-19EE-08AE-E4EE-2B56E6213587}"/>
              </a:ext>
            </a:extLst>
          </p:cNvPr>
          <p:cNvSpPr/>
          <p:nvPr/>
        </p:nvSpPr>
        <p:spPr>
          <a:xfrm>
            <a:off x="2954977" y="4217758"/>
            <a:ext cx="1543792" cy="10925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XB projects (contributing to EW4All)</a:t>
            </a:r>
          </a:p>
        </p:txBody>
      </p:sp>
      <p:sp>
        <p:nvSpPr>
          <p:cNvPr id="15" name="Rounded Rectangle 20">
            <a:extLst>
              <a:ext uri="{FF2B5EF4-FFF2-40B4-BE49-F238E27FC236}">
                <a16:creationId xmlns:a16="http://schemas.microsoft.com/office/drawing/2014/main" id="{B3351F78-C2CF-93DD-F7AC-6B1BBA53BDC9}"/>
              </a:ext>
            </a:extLst>
          </p:cNvPr>
          <p:cNvSpPr/>
          <p:nvPr/>
        </p:nvSpPr>
        <p:spPr>
          <a:xfrm>
            <a:off x="2954976" y="5516127"/>
            <a:ext cx="1543792" cy="10925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Coordination and outreach</a:t>
            </a:r>
          </a:p>
        </p:txBody>
      </p:sp>
      <p:sp>
        <p:nvSpPr>
          <p:cNvPr id="16" name="Rounded Rectangle 21">
            <a:extLst>
              <a:ext uri="{FF2B5EF4-FFF2-40B4-BE49-F238E27FC236}">
                <a16:creationId xmlns:a16="http://schemas.microsoft.com/office/drawing/2014/main" id="{3EC702FB-866C-DAAF-DBBC-DF4862F8089E}"/>
              </a:ext>
            </a:extLst>
          </p:cNvPr>
          <p:cNvSpPr/>
          <p:nvPr/>
        </p:nvSpPr>
        <p:spPr>
          <a:xfrm>
            <a:off x="5244935" y="1617063"/>
            <a:ext cx="1543792" cy="10925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Part I: scientific and technical</a:t>
            </a:r>
          </a:p>
        </p:txBody>
      </p:sp>
      <p:sp>
        <p:nvSpPr>
          <p:cNvPr id="17" name="Rounded Rectangle 22">
            <a:extLst>
              <a:ext uri="{FF2B5EF4-FFF2-40B4-BE49-F238E27FC236}">
                <a16:creationId xmlns:a16="http://schemas.microsoft.com/office/drawing/2014/main" id="{A8467AE1-4893-D84A-7241-23DC5BF7BC08}"/>
              </a:ext>
            </a:extLst>
          </p:cNvPr>
          <p:cNvSpPr/>
          <p:nvPr/>
        </p:nvSpPr>
        <p:spPr>
          <a:xfrm>
            <a:off x="5244935" y="4764023"/>
            <a:ext cx="1543792" cy="10925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Part II: Coordination and projects</a:t>
            </a:r>
          </a:p>
        </p:txBody>
      </p:sp>
      <p:cxnSp>
        <p:nvCxnSpPr>
          <p:cNvPr id="18" name="Curved Connector 23">
            <a:extLst>
              <a:ext uri="{FF2B5EF4-FFF2-40B4-BE49-F238E27FC236}">
                <a16:creationId xmlns:a16="http://schemas.microsoft.com/office/drawing/2014/main" id="{000C360C-AA75-1FD6-956A-3A4CA4D35797}"/>
              </a:ext>
            </a:extLst>
          </p:cNvPr>
          <p:cNvCxnSpPr>
            <a:cxnSpLocks/>
            <a:stCxn id="7" idx="3"/>
            <a:endCxn id="17" idx="1"/>
          </p:cNvCxnSpPr>
          <p:nvPr/>
        </p:nvCxnSpPr>
        <p:spPr>
          <a:xfrm>
            <a:off x="4498769" y="2163328"/>
            <a:ext cx="746166" cy="3146960"/>
          </a:xfrm>
          <a:prstGeom prst="curved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57FAA770-6B14-8F68-15B1-74B690496DEA}"/>
              </a:ext>
            </a:extLst>
          </p:cNvPr>
          <p:cNvCxnSpPr/>
          <p:nvPr/>
        </p:nvCxnSpPr>
        <p:spPr>
          <a:xfrm>
            <a:off x="4498768" y="1915925"/>
            <a:ext cx="74616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0" name="Curved Connector 29">
            <a:extLst>
              <a:ext uri="{FF2B5EF4-FFF2-40B4-BE49-F238E27FC236}">
                <a16:creationId xmlns:a16="http://schemas.microsoft.com/office/drawing/2014/main" id="{9D5BCDAE-D051-1526-BC12-075756FE8AE9}"/>
              </a:ext>
            </a:extLst>
          </p:cNvPr>
          <p:cNvCxnSpPr>
            <a:cxnSpLocks/>
            <a:stCxn id="14" idx="3"/>
            <a:endCxn id="17" idx="1"/>
          </p:cNvCxnSpPr>
          <p:nvPr/>
        </p:nvCxnSpPr>
        <p:spPr>
          <a:xfrm>
            <a:off x="4498769" y="4764023"/>
            <a:ext cx="746166" cy="546265"/>
          </a:xfrm>
          <a:prstGeom prst="curved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1" name="Curved Connector 32">
            <a:extLst>
              <a:ext uri="{FF2B5EF4-FFF2-40B4-BE49-F238E27FC236}">
                <a16:creationId xmlns:a16="http://schemas.microsoft.com/office/drawing/2014/main" id="{D0612605-5146-9F5B-EAED-4FABDA4A7852}"/>
              </a:ext>
            </a:extLst>
          </p:cNvPr>
          <p:cNvCxnSpPr>
            <a:cxnSpLocks/>
            <a:endCxn id="17" idx="1"/>
          </p:cNvCxnSpPr>
          <p:nvPr/>
        </p:nvCxnSpPr>
        <p:spPr>
          <a:xfrm rot="5400000" flipH="1" flipV="1">
            <a:off x="4495799" y="5313256"/>
            <a:ext cx="752104" cy="746168"/>
          </a:xfrm>
          <a:prstGeom prst="curved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2" name="Curved Connector 35">
            <a:extLst>
              <a:ext uri="{FF2B5EF4-FFF2-40B4-BE49-F238E27FC236}">
                <a16:creationId xmlns:a16="http://schemas.microsoft.com/office/drawing/2014/main" id="{CA023805-1354-27EB-2FF2-89500E32938C}"/>
              </a:ext>
            </a:extLst>
          </p:cNvPr>
          <p:cNvCxnSpPr>
            <a:cxnSpLocks/>
            <a:stCxn id="8" idx="3"/>
            <a:endCxn id="16" idx="2"/>
          </p:cNvCxnSpPr>
          <p:nvPr/>
        </p:nvCxnSpPr>
        <p:spPr>
          <a:xfrm flipV="1">
            <a:off x="4498769" y="2709593"/>
            <a:ext cx="1518062" cy="738249"/>
          </a:xfrm>
          <a:prstGeom prst="curved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3" name="Curved Connector 38">
            <a:extLst>
              <a:ext uri="{FF2B5EF4-FFF2-40B4-BE49-F238E27FC236}">
                <a16:creationId xmlns:a16="http://schemas.microsoft.com/office/drawing/2014/main" id="{DF01AAEE-185D-9F99-7DA9-F919E5D29E91}"/>
              </a:ext>
            </a:extLst>
          </p:cNvPr>
          <p:cNvCxnSpPr>
            <a:cxnSpLocks/>
            <a:stCxn id="8" idx="3"/>
            <a:endCxn id="17" idx="0"/>
          </p:cNvCxnSpPr>
          <p:nvPr/>
        </p:nvCxnSpPr>
        <p:spPr>
          <a:xfrm>
            <a:off x="4498769" y="3447842"/>
            <a:ext cx="1518062" cy="1316181"/>
          </a:xfrm>
          <a:prstGeom prst="curvedConnector2">
            <a:avLst/>
          </a:prstGeom>
          <a:ln>
            <a:tailEnd type="triangle"/>
          </a:ln>
        </p:spPr>
        <p:style>
          <a:lnRef idx="2">
            <a:schemeClr val="accent1"/>
          </a:lnRef>
          <a:fillRef idx="0">
            <a:schemeClr val="accent1"/>
          </a:fillRef>
          <a:effectRef idx="1">
            <a:schemeClr val="accent1"/>
          </a:effectRef>
          <a:fontRef idx="minor">
            <a:schemeClr val="tx1"/>
          </a:fontRef>
        </p:style>
      </p:cxnSp>
      <p:sp>
        <p:nvSpPr>
          <p:cNvPr id="24" name="Rounded Rectangle 42">
            <a:extLst>
              <a:ext uri="{FF2B5EF4-FFF2-40B4-BE49-F238E27FC236}">
                <a16:creationId xmlns:a16="http://schemas.microsoft.com/office/drawing/2014/main" id="{C8E2DD92-A600-3235-5A60-89947354A7F3}"/>
              </a:ext>
            </a:extLst>
          </p:cNvPr>
          <p:cNvSpPr/>
          <p:nvPr/>
        </p:nvSpPr>
        <p:spPr>
          <a:xfrm>
            <a:off x="7534893" y="1628527"/>
            <a:ext cx="1543792" cy="10925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TCC overall view</a:t>
            </a:r>
          </a:p>
        </p:txBody>
      </p:sp>
      <p:sp>
        <p:nvSpPr>
          <p:cNvPr id="25" name="Rounded Rectangle 43">
            <a:extLst>
              <a:ext uri="{FF2B5EF4-FFF2-40B4-BE49-F238E27FC236}">
                <a16:creationId xmlns:a16="http://schemas.microsoft.com/office/drawing/2014/main" id="{F288971F-B7CF-183D-4A61-D607574761D9}"/>
              </a:ext>
            </a:extLst>
          </p:cNvPr>
          <p:cNvSpPr/>
          <p:nvPr/>
        </p:nvSpPr>
        <p:spPr>
          <a:xfrm>
            <a:off x="7534893" y="3190543"/>
            <a:ext cx="1543792" cy="10925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PAC aspects </a:t>
            </a:r>
          </a:p>
        </p:txBody>
      </p:sp>
      <p:cxnSp>
        <p:nvCxnSpPr>
          <p:cNvPr id="26" name="Straight Arrow Connector 25">
            <a:extLst>
              <a:ext uri="{FF2B5EF4-FFF2-40B4-BE49-F238E27FC236}">
                <a16:creationId xmlns:a16="http://schemas.microsoft.com/office/drawing/2014/main" id="{E5BA9A45-4CE3-0C85-CB0F-349CE6FB47CE}"/>
              </a:ext>
            </a:extLst>
          </p:cNvPr>
          <p:cNvCxnSpPr/>
          <p:nvPr/>
        </p:nvCxnSpPr>
        <p:spPr>
          <a:xfrm>
            <a:off x="6788727" y="1927389"/>
            <a:ext cx="746167"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7" name="Curved Connector 45">
            <a:extLst>
              <a:ext uri="{FF2B5EF4-FFF2-40B4-BE49-F238E27FC236}">
                <a16:creationId xmlns:a16="http://schemas.microsoft.com/office/drawing/2014/main" id="{AC690034-B508-71FF-59E3-10524FA9A5B7}"/>
              </a:ext>
            </a:extLst>
          </p:cNvPr>
          <p:cNvCxnSpPr>
            <a:cxnSpLocks/>
            <a:stCxn id="17" idx="3"/>
          </p:cNvCxnSpPr>
          <p:nvPr/>
        </p:nvCxnSpPr>
        <p:spPr>
          <a:xfrm flipV="1">
            <a:off x="6788727" y="2163328"/>
            <a:ext cx="746166" cy="3146960"/>
          </a:xfrm>
          <a:prstGeom prst="curvedConnector3">
            <a:avLst>
              <a:gd name="adj1" fmla="val 50000"/>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8" name="Curved Connector 51">
            <a:extLst>
              <a:ext uri="{FF2B5EF4-FFF2-40B4-BE49-F238E27FC236}">
                <a16:creationId xmlns:a16="http://schemas.microsoft.com/office/drawing/2014/main" id="{713883FD-0BD7-0575-68BD-1A43B2AAF9F0}"/>
              </a:ext>
            </a:extLst>
          </p:cNvPr>
          <p:cNvCxnSpPr>
            <a:cxnSpLocks/>
            <a:stCxn id="17" idx="3"/>
            <a:endCxn id="25" idx="2"/>
          </p:cNvCxnSpPr>
          <p:nvPr/>
        </p:nvCxnSpPr>
        <p:spPr>
          <a:xfrm flipV="1">
            <a:off x="6788727" y="4283073"/>
            <a:ext cx="1518062" cy="1027215"/>
          </a:xfrm>
          <a:prstGeom prst="curvedConnector2">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a:extLst>
              <a:ext uri="{FF2B5EF4-FFF2-40B4-BE49-F238E27FC236}">
                <a16:creationId xmlns:a16="http://schemas.microsoft.com/office/drawing/2014/main" id="{FCAA3842-97BF-9FE1-5C1F-B387B7DDC32C}"/>
              </a:ext>
            </a:extLst>
          </p:cNvPr>
          <p:cNvCxnSpPr>
            <a:stCxn id="25" idx="0"/>
            <a:endCxn id="24" idx="2"/>
          </p:cNvCxnSpPr>
          <p:nvPr/>
        </p:nvCxnSpPr>
        <p:spPr>
          <a:xfrm flipV="1">
            <a:off x="8306789" y="2721057"/>
            <a:ext cx="0" cy="469486"/>
          </a:xfrm>
          <a:prstGeom prst="straightConnector1">
            <a:avLst/>
          </a:prstGeom>
          <a:ln w="1905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0" name="Rounded Rectangle 56">
            <a:extLst>
              <a:ext uri="{FF2B5EF4-FFF2-40B4-BE49-F238E27FC236}">
                <a16:creationId xmlns:a16="http://schemas.microsoft.com/office/drawing/2014/main" id="{7CF33E37-EAB6-C608-9C23-DA931B9A7206}"/>
              </a:ext>
            </a:extLst>
          </p:cNvPr>
          <p:cNvSpPr/>
          <p:nvPr/>
        </p:nvSpPr>
        <p:spPr>
          <a:xfrm>
            <a:off x="9824851" y="1628527"/>
            <a:ext cx="1543792" cy="109253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EC overarching responsibility</a:t>
            </a:r>
          </a:p>
        </p:txBody>
      </p:sp>
      <p:cxnSp>
        <p:nvCxnSpPr>
          <p:cNvPr id="31" name="Straight Arrow Connector 30">
            <a:extLst>
              <a:ext uri="{FF2B5EF4-FFF2-40B4-BE49-F238E27FC236}">
                <a16:creationId xmlns:a16="http://schemas.microsoft.com/office/drawing/2014/main" id="{0A01DCAA-4240-F7B7-4F69-40178394D991}"/>
              </a:ext>
            </a:extLst>
          </p:cNvPr>
          <p:cNvCxnSpPr>
            <a:cxnSpLocks/>
            <a:stCxn id="24" idx="3"/>
            <a:endCxn id="30" idx="1"/>
          </p:cNvCxnSpPr>
          <p:nvPr/>
        </p:nvCxnSpPr>
        <p:spPr>
          <a:xfrm>
            <a:off x="9078685" y="2174792"/>
            <a:ext cx="746166"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2" name="Shape 79">
            <a:extLst>
              <a:ext uri="{FF2B5EF4-FFF2-40B4-BE49-F238E27FC236}">
                <a16:creationId xmlns:a16="http://schemas.microsoft.com/office/drawing/2014/main" id="{308007CF-8A82-1C3B-31B4-5D2697120B7E}"/>
              </a:ext>
            </a:extLst>
          </p:cNvPr>
          <p:cNvSpPr/>
          <p:nvPr/>
        </p:nvSpPr>
        <p:spPr>
          <a:xfrm>
            <a:off x="1123388" y="425414"/>
            <a:ext cx="4180113"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US"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Process</a:t>
            </a:r>
          </a:p>
        </p:txBody>
      </p:sp>
    </p:spTree>
    <p:extLst>
      <p:ext uri="{BB962C8B-B14F-4D97-AF65-F5344CB8AC3E}">
        <p14:creationId xmlns:p14="http://schemas.microsoft.com/office/powerpoint/2010/main" val="35345027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55731" y="947049"/>
            <a:ext cx="8032995"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endPar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3088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pic>
        <p:nvPicPr>
          <p:cNvPr id="2" name="Picture 1" descr="A diagram with text and symbols&#10;&#10;Description automatically generated with medium confidence">
            <a:extLst>
              <a:ext uri="{FF2B5EF4-FFF2-40B4-BE49-F238E27FC236}">
                <a16:creationId xmlns:a16="http://schemas.microsoft.com/office/drawing/2014/main" id="{2E6E84B2-A53D-2485-D5F8-0DE3E8390E37}"/>
              </a:ext>
            </a:extLst>
          </p:cNvPr>
          <p:cNvPicPr>
            <a:picLocks noChangeAspect="1"/>
          </p:cNvPicPr>
          <p:nvPr/>
        </p:nvPicPr>
        <p:blipFill rotWithShape="1">
          <a:blip r:embed="rId3"/>
          <a:srcRect t="10503"/>
          <a:stretch/>
        </p:blipFill>
        <p:spPr>
          <a:xfrm>
            <a:off x="1400682" y="1548245"/>
            <a:ext cx="8813582" cy="4436978"/>
          </a:xfrm>
          <a:prstGeom prst="rect">
            <a:avLst/>
          </a:prstGeom>
        </p:spPr>
      </p:pic>
      <p:sp>
        <p:nvSpPr>
          <p:cNvPr id="3" name="Shape 79">
            <a:extLst>
              <a:ext uri="{FF2B5EF4-FFF2-40B4-BE49-F238E27FC236}">
                <a16:creationId xmlns:a16="http://schemas.microsoft.com/office/drawing/2014/main" id="{787F1372-55F5-A6F5-F1DE-3ED972213E43}"/>
              </a:ext>
            </a:extLst>
          </p:cNvPr>
          <p:cNvSpPr/>
          <p:nvPr/>
        </p:nvSpPr>
        <p:spPr>
          <a:xfrm>
            <a:off x="1123388" y="425414"/>
            <a:ext cx="11252185" cy="891462"/>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US"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End-to-End Value Cycle of </a:t>
            </a:r>
            <a:r>
              <a:rPr lang="en-US" sz="4400" b="1" kern="1000" dirty="0" err="1">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Hydromet</a:t>
            </a:r>
            <a:r>
              <a:rPr lang="en-US"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 Infrastructure and Services</a:t>
            </a:r>
          </a:p>
        </p:txBody>
      </p:sp>
    </p:spTree>
    <p:extLst>
      <p:ext uri="{BB962C8B-B14F-4D97-AF65-F5344CB8AC3E}">
        <p14:creationId xmlns:p14="http://schemas.microsoft.com/office/powerpoint/2010/main" val="2663717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8571330"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EW4All Roadmap </a:t>
            </a:r>
            <a:r>
              <a:rPr lang="en-US" sz="44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outline</a:t>
            </a:r>
            <a:endPar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6" name="Shape 79">
            <a:extLst>
              <a:ext uri="{FF2B5EF4-FFF2-40B4-BE49-F238E27FC236}">
                <a16:creationId xmlns:a16="http://schemas.microsoft.com/office/drawing/2014/main" id="{C82A2680-8980-374E-A5E8-0DF8347D0DBF}"/>
              </a:ext>
            </a:extLst>
          </p:cNvPr>
          <p:cNvSpPr/>
          <p:nvPr/>
        </p:nvSpPr>
        <p:spPr>
          <a:xfrm>
            <a:off x="1123388" y="1707426"/>
            <a:ext cx="10724234" cy="5509200"/>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a:ea typeface="Verdana"/>
                <a:cs typeface="Arial"/>
              </a:rPr>
              <a:t>Background</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a:ea typeface="Verdana"/>
                <a:cs typeface="Arial"/>
              </a:rPr>
              <a:t>Guiding principles</a:t>
            </a:r>
            <a:endParaRPr kumimoji="0" lang="en-US" sz="2800" b="1" i="0" u="none" strike="noStrike" kern="1200" cap="none" spc="0" normalizeH="0" baseline="0" noProof="0" dirty="0">
              <a:ln>
                <a:noFill/>
              </a:ln>
              <a:solidFill>
                <a:prstClr val="black"/>
              </a:solidFill>
              <a:effectLst/>
              <a:uLnTx/>
              <a:uFillTx/>
              <a:latin typeface="Arial"/>
              <a:ea typeface="Verdana"/>
              <a:cs typeface="Arial"/>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a:ea typeface="Verdana"/>
                <a:cs typeface="Arial"/>
              </a:rPr>
              <a:t>Development</a:t>
            </a:r>
            <a:endParaRPr kumimoji="0" lang="en-US" sz="2800" b="1" i="0" u="none" strike="noStrike" kern="1200" cap="none" spc="0" normalizeH="0" baseline="0" noProof="0" dirty="0">
              <a:ln>
                <a:noFill/>
              </a:ln>
              <a:solidFill>
                <a:prstClr val="black"/>
              </a:solidFill>
              <a:effectLst/>
              <a:uLnTx/>
              <a:uFillTx/>
              <a:latin typeface="Arial"/>
              <a:ea typeface="Verdana"/>
              <a:cs typeface="Arial"/>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800" dirty="0">
                <a:solidFill>
                  <a:prstClr val="black"/>
                </a:solidFill>
                <a:latin typeface="Arial"/>
                <a:ea typeface="Verdana"/>
                <a:cs typeface="Arial"/>
              </a:rPr>
              <a:t>Major steps and deliverables</a:t>
            </a:r>
            <a:endParaRPr kumimoji="0" lang="en-US" sz="2800" b="1" i="0" u="none" strike="noStrike" kern="1200" cap="none" spc="0" normalizeH="0" baseline="0" noProof="0" dirty="0">
              <a:ln>
                <a:noFill/>
              </a:ln>
              <a:solidFill>
                <a:prstClr val="black"/>
              </a:solidFill>
              <a:effectLst/>
              <a:uLnTx/>
              <a:uFillTx/>
              <a:latin typeface="Arial"/>
              <a:ea typeface="Verdana"/>
              <a:cs typeface="Arial"/>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a:ea typeface="Verdana"/>
                <a:cs typeface="Arial"/>
              </a:rPr>
              <a:t>Roles and responsibilities</a:t>
            </a:r>
            <a:endParaRPr kumimoji="0" lang="en-US" sz="2800" b="1" i="0" u="none" strike="noStrike" kern="1200" cap="none" spc="0" normalizeH="0" baseline="0" noProof="0" dirty="0">
              <a:ln>
                <a:noFill/>
              </a:ln>
              <a:solidFill>
                <a:prstClr val="black"/>
              </a:solidFill>
              <a:effectLst/>
              <a:uLnTx/>
              <a:uFillTx/>
              <a:latin typeface="Arial"/>
              <a:ea typeface="Verdana"/>
              <a:cs typeface="Arial"/>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a:ea typeface="Verdana"/>
                <a:cs typeface="Arial"/>
              </a:rPr>
              <a:t>Measures of success and monitoring and evaluation</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800" dirty="0">
                <a:solidFill>
                  <a:prstClr val="black"/>
                </a:solidFill>
                <a:latin typeface="Arial"/>
                <a:ea typeface="Verdana"/>
                <a:cs typeface="Arial"/>
              </a:rPr>
              <a:t>Part 1 Table of Scientific and technical activities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Arial"/>
                <a:ea typeface="Verdana"/>
                <a:cs typeface="Arial"/>
              </a:rPr>
              <a:t>Part 2 Table of Coordination and project activities</a:t>
            </a: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US" sz="2800" dirty="0">
                <a:solidFill>
                  <a:prstClr val="black"/>
                </a:solidFill>
                <a:latin typeface="Arial"/>
                <a:ea typeface="Verdana"/>
                <a:cs typeface="Arial"/>
              </a:rPr>
              <a:t>Appendix on XB supported activities </a:t>
            </a:r>
            <a:endParaRPr kumimoji="0" lang="en-US" sz="2800" b="0" i="0" u="none" strike="noStrike" kern="1200" cap="none" spc="0" normalizeH="0" baseline="0" noProof="0" dirty="0">
              <a:ln>
                <a:noFill/>
              </a:ln>
              <a:solidFill>
                <a:prstClr val="black"/>
              </a:solidFill>
              <a:effectLst/>
              <a:uLnTx/>
              <a:uFillTx/>
              <a:latin typeface="Arial"/>
              <a:ea typeface="Verdana"/>
              <a:cs typeface="Arial"/>
            </a:endParaRPr>
          </a:p>
          <a:p>
            <a:pPr marL="457200" marR="0" lvl="0" indent="-4572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800" b="1" i="0" u="none" strike="noStrike" kern="1200" cap="none" spc="0" normalizeH="0" baseline="0" noProof="0" dirty="0">
              <a:ln>
                <a:noFill/>
              </a:ln>
              <a:solidFill>
                <a:prstClr val="black"/>
              </a:solidFill>
              <a:effectLst/>
              <a:uLnTx/>
              <a:uFillTx/>
              <a:latin typeface="Arial"/>
              <a:ea typeface="Verdan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Tree>
    <p:extLst>
      <p:ext uri="{BB962C8B-B14F-4D97-AF65-F5344CB8AC3E}">
        <p14:creationId xmlns:p14="http://schemas.microsoft.com/office/powerpoint/2010/main" val="3452763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3088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
        <p:nvSpPr>
          <p:cNvPr id="2" name="Shape 79">
            <a:extLst>
              <a:ext uri="{FF2B5EF4-FFF2-40B4-BE49-F238E27FC236}">
                <a16:creationId xmlns:a16="http://schemas.microsoft.com/office/drawing/2014/main" id="{985C29C5-43E4-3893-5697-363B2B3922A8}"/>
              </a:ext>
            </a:extLst>
          </p:cNvPr>
          <p:cNvSpPr/>
          <p:nvPr/>
        </p:nvSpPr>
        <p:spPr>
          <a:xfrm>
            <a:off x="593451" y="1208661"/>
            <a:ext cx="10724234" cy="938719"/>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Arial"/>
              <a:ea typeface="Verdan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srgbClr val="005BAA"/>
              </a:solidFill>
              <a:effectLst/>
              <a:uLnTx/>
              <a:uFillTx/>
              <a:latin typeface="Arial"/>
              <a:ea typeface="Verdana"/>
              <a:cs typeface="Arial"/>
            </a:endParaRPr>
          </a:p>
        </p:txBody>
      </p:sp>
      <p:sp>
        <p:nvSpPr>
          <p:cNvPr id="3" name="Shape 79">
            <a:extLst>
              <a:ext uri="{FF2B5EF4-FFF2-40B4-BE49-F238E27FC236}">
                <a16:creationId xmlns:a16="http://schemas.microsoft.com/office/drawing/2014/main" id="{560146AB-F319-F794-565D-FBB4B04CA752}"/>
              </a:ext>
            </a:extLst>
          </p:cNvPr>
          <p:cNvSpPr/>
          <p:nvPr/>
        </p:nvSpPr>
        <p:spPr>
          <a:xfrm>
            <a:off x="4749815" y="2807021"/>
            <a:ext cx="4180113"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marL="0" marR="0" lvl="0" indent="0" algn="l" defTabSz="914400" rtl="0" eaLnBrk="1" fontAlgn="auto" latinLnBrk="0" hangingPunct="1">
              <a:lnSpc>
                <a:spcPts val="3360"/>
              </a:lnSpc>
              <a:spcBef>
                <a:spcPts val="0"/>
              </a:spcBef>
              <a:spcAft>
                <a:spcPts val="0"/>
              </a:spcAft>
              <a:buClrTx/>
              <a:buSzTx/>
              <a:buFontTx/>
              <a:buNone/>
              <a:tabLst/>
              <a:defRPr sz="1800"/>
            </a:pPr>
            <a:r>
              <a:rPr kumimoji="0" lang="en-US" sz="4400" b="1" i="0" u="none" strike="noStrike" kern="1000" cap="none" spc="0" normalizeH="0" baseline="0" noProof="0" dirty="0">
                <a:ln>
                  <a:noFill/>
                </a:ln>
                <a:solidFill>
                  <a:srgbClr val="005BAA"/>
                </a:solidFill>
                <a:effectLst/>
                <a:uLnTx/>
                <a:uFillTx/>
                <a:latin typeface="Arial" panose="020B0604020202020204" pitchFamily="34" charset="0"/>
                <a:ea typeface="Verdana" panose="020B0604030504040204" pitchFamily="34" charset="0"/>
                <a:cs typeface="Arial" panose="020B0604020202020204" pitchFamily="34" charset="0"/>
                <a:sym typeface="Montserrat-Regular"/>
              </a:rPr>
              <a:t>Discussion </a:t>
            </a:r>
          </a:p>
        </p:txBody>
      </p:sp>
    </p:spTree>
    <p:extLst>
      <p:ext uri="{BB962C8B-B14F-4D97-AF65-F5344CB8AC3E}">
        <p14:creationId xmlns:p14="http://schemas.microsoft.com/office/powerpoint/2010/main" val="1753951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hape 79">
            <a:extLst>
              <a:ext uri="{FF2B5EF4-FFF2-40B4-BE49-F238E27FC236}">
                <a16:creationId xmlns:a16="http://schemas.microsoft.com/office/drawing/2014/main" id="{47C33F45-D55E-44B4-E6DF-B3168D8571C9}"/>
              </a:ext>
            </a:extLst>
          </p:cNvPr>
          <p:cNvSpPr/>
          <p:nvPr/>
        </p:nvSpPr>
        <p:spPr>
          <a:xfrm>
            <a:off x="1123388" y="947049"/>
            <a:ext cx="7823185" cy="455446"/>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nSpc>
                <a:spcPts val="3360"/>
              </a:lnSpc>
              <a:defRPr sz="1800"/>
            </a:pPr>
            <a:r>
              <a:rPr lang="en-US"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EC-78 doc 3.1 </a:t>
            </a:r>
            <a:r>
              <a:rPr lang="hr-HR"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Key </a:t>
            </a:r>
            <a:r>
              <a:rPr lang="en-US" sz="4400" b="1" kern="100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Points</a:t>
            </a:r>
            <a:endParaRPr lang="en-US" sz="44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sp>
        <p:nvSpPr>
          <p:cNvPr id="6" name="Shape 79">
            <a:extLst>
              <a:ext uri="{FF2B5EF4-FFF2-40B4-BE49-F238E27FC236}">
                <a16:creationId xmlns:a16="http://schemas.microsoft.com/office/drawing/2014/main" id="{C82A2680-8980-374E-A5E8-0DF8347D0DBF}"/>
              </a:ext>
            </a:extLst>
          </p:cNvPr>
          <p:cNvSpPr/>
          <p:nvPr/>
        </p:nvSpPr>
        <p:spPr>
          <a:xfrm>
            <a:off x="1123388" y="1852900"/>
            <a:ext cx="10724234" cy="430887"/>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endParaRPr lang="en-US" sz="2800" b="1" dirty="0">
              <a:solidFill>
                <a:srgbClr val="005BAA"/>
              </a:solidFill>
              <a:latin typeface="Arial"/>
              <a:ea typeface="Verdana"/>
              <a:cs typeface="Arial"/>
            </a:endParaRPr>
          </a:p>
        </p:txBody>
      </p:sp>
      <p:sp>
        <p:nvSpPr>
          <p:cNvPr id="2" name="Shape 79">
            <a:extLst>
              <a:ext uri="{FF2B5EF4-FFF2-40B4-BE49-F238E27FC236}">
                <a16:creationId xmlns:a16="http://schemas.microsoft.com/office/drawing/2014/main" id="{985C29C5-43E4-3893-5697-363B2B3922A8}"/>
              </a:ext>
            </a:extLst>
          </p:cNvPr>
          <p:cNvSpPr/>
          <p:nvPr/>
        </p:nvSpPr>
        <p:spPr>
          <a:xfrm>
            <a:off x="1123388" y="1852900"/>
            <a:ext cx="10724234" cy="3170099"/>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nchor="t">
            <a:spAutoFit/>
          </a:bodyPr>
          <a:lstStyle/>
          <a:p>
            <a:pPr marL="457200" indent="-457200">
              <a:spcAft>
                <a:spcPts val="600"/>
              </a:spcAft>
              <a:buFont typeface="Arial" panose="020B0604020202020204" pitchFamily="34" charset="0"/>
              <a:buChar char="•"/>
            </a:pPr>
            <a:r>
              <a:rPr lang="en-US" sz="2800" b="1" dirty="0">
                <a:latin typeface="Arial"/>
                <a:ea typeface="Verdana"/>
                <a:cs typeface="Arial"/>
              </a:rPr>
              <a:t>Endorses</a:t>
            </a:r>
            <a:r>
              <a:rPr lang="en-US" sz="2800" dirty="0">
                <a:latin typeface="Arial"/>
                <a:ea typeface="Verdana"/>
                <a:cs typeface="Arial"/>
              </a:rPr>
              <a:t> the latest version of the EW4All Roadmap, presented in its current form in INF 3.1 and encourages the TCC to now maintain and update the Roadmap as a “living document”, building on the list of priority hazards and priority activities as presented in the annex;</a:t>
            </a:r>
          </a:p>
          <a:p>
            <a:pPr marL="457200" indent="-457200">
              <a:spcAft>
                <a:spcPts val="600"/>
              </a:spcAft>
              <a:buFont typeface="Arial" panose="020B0604020202020204" pitchFamily="34" charset="0"/>
              <a:buChar char="•"/>
            </a:pPr>
            <a:endParaRPr lang="en-US" sz="2800" dirty="0">
              <a:latin typeface="Arial"/>
              <a:ea typeface="Verdana"/>
              <a:cs typeface="Arial"/>
            </a:endParaRPr>
          </a:p>
          <a:p>
            <a:endParaRPr lang="en-US" sz="2800" b="1" dirty="0">
              <a:solidFill>
                <a:srgbClr val="005BAA"/>
              </a:solidFill>
              <a:latin typeface="Arial"/>
              <a:ea typeface="Verdana"/>
              <a:cs typeface="Arial"/>
            </a:endParaRPr>
          </a:p>
        </p:txBody>
      </p:sp>
    </p:spTree>
    <p:extLst>
      <p:ext uri="{BB962C8B-B14F-4D97-AF65-F5344CB8AC3E}">
        <p14:creationId xmlns:p14="http://schemas.microsoft.com/office/powerpoint/2010/main" val="17825989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ImageMetadataListFieldId xmlns="0238f0ac-9b23-40a1-9bea-3608b3f97744" xsi:nil="true"/>
    <_dlc_DocId xmlns="9dd362d0-63f2-4e3c-ac06-664d054c738d">WMOOMM-1555984692-689</_dlc_DocId>
    <TaxCatchAll xmlns="9dd362d0-63f2-4e3c-ac06-664d054c738d" xsi:nil="true"/>
    <lcf76f155ced4ddcb4097134ff3c332f xmlns="0238f0ac-9b23-40a1-9bea-3608b3f97744">
      <Terms xmlns="http://schemas.microsoft.com/office/infopath/2007/PartnerControls"/>
    </lcf76f155ced4ddcb4097134ff3c332f>
    <ImageMetadataListItemId xmlns="0238f0ac-9b23-40a1-9bea-3608b3f97744" xsi:nil="true"/>
    <_dlc_DocIdUrl xmlns="9dd362d0-63f2-4e3c-ac06-664d054c738d">
      <Url>https://wmoomm.sharepoint.com/sites/Hub/_layouts/15/DocIdRedir.aspx?ID=WMOOMM-1555984692-689</Url>
      <Description>WMOOMM-1555984692-689</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3F6497A16C24847AD78F11B87F7D548" ma:contentTypeVersion="16" ma:contentTypeDescription="Create a new document." ma:contentTypeScope="" ma:versionID="b24a09ef88d31fe2c332dfc9acf6ef94">
  <xsd:schema xmlns:xsd="http://www.w3.org/2001/XMLSchema" xmlns:xs="http://www.w3.org/2001/XMLSchema" xmlns:p="http://schemas.microsoft.com/office/2006/metadata/properties" xmlns:ns2="0238f0ac-9b23-40a1-9bea-3608b3f97744" xmlns:ns3="9dd362d0-63f2-4e3c-ac06-664d054c738d" targetNamespace="http://schemas.microsoft.com/office/2006/metadata/properties" ma:root="true" ma:fieldsID="7541654dec875a3a88b8e896f4da81bb" ns2:_="" ns3:_="">
    <xsd:import namespace="0238f0ac-9b23-40a1-9bea-3608b3f97744"/>
    <xsd:import namespace="9dd362d0-63f2-4e3c-ac06-664d054c738d"/>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GenerationTime" minOccurs="0"/>
                <xsd:element ref="ns2:MediaServiceEventHashCode" minOccurs="0"/>
                <xsd:element ref="ns2:MediaServiceDateTaken" minOccurs="0"/>
                <xsd:element ref="ns2:MediaServiceOCR" minOccurs="0"/>
                <xsd:element ref="ns3:_dlc_DocId" minOccurs="0"/>
                <xsd:element ref="ns3:_dlc_DocIdUrl" minOccurs="0"/>
                <xsd:element ref="ns3:_dlc_DocIdPersistId" minOccurs="0"/>
                <xsd:element ref="ns2:ImageMetadataListItemId" minOccurs="0"/>
                <xsd:element ref="ns2:ImageMetadataListFieldId" minOccurs="0"/>
                <xsd:element ref="ns2:MediaServiceObjectDetectorVersions"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38f0ac-9b23-40a1-9bea-3608b3f97744"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92a3b380-abf6-46f2-87bb-c2c114de1c9e"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ImageMetadataListItemId" ma:index="20" nillable="true" ma:displayName="ImageMetadataListItemId" ma:hidden="true" ma:indexed="true" ma:internalName="ImageMetadataListItemId">
      <xsd:simpleType>
        <xsd:restriction base="dms:Unknown"/>
      </xsd:simpleType>
    </xsd:element>
    <xsd:element name="ImageMetadataListFieldId" ma:index="21" nillable="true" ma:displayName="ImageMetadataListFieldId" ma:hidden="true" ma:indexed="true" ma:internalName="ImageMetadataListFieldId">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d362d0-63f2-4e3c-ac06-664d054c738d"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db17dc8f-c558-43f2-ab9d-5ed955ab729e}" ma:internalName="TaxCatchAll" ma:showField="CatchAllData" ma:web="9dd362d0-63f2-4e3c-ac06-664d054c738d">
      <xsd:complexType>
        <xsd:complexContent>
          <xsd:extension base="dms:MultiChoiceLookup">
            <xsd:sequence>
              <xsd:element name="Value" type="dms:Lookup" maxOccurs="unbounded" minOccurs="0" nillable="true"/>
            </xsd:sequence>
          </xsd:extension>
        </xsd:complexContent>
      </xsd:complexType>
    </xsd:element>
    <xsd:element name="_dlc_DocId" ma:index="17" nillable="true" ma:displayName="Document ID Value" ma:description="The value of the document ID assigned to this item." ma:indexed="true"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BA3B44-D623-4C2A-AA23-C7D80C044A73}">
  <ds:schemaRefs>
    <ds:schemaRef ds:uri="http://schemas.microsoft.com/office/2006/metadata/properties"/>
    <ds:schemaRef ds:uri="http://schemas.microsoft.com/office/infopath/2007/PartnerControls"/>
    <ds:schemaRef ds:uri="0238f0ac-9b23-40a1-9bea-3608b3f97744"/>
    <ds:schemaRef ds:uri="9dd362d0-63f2-4e3c-ac06-664d054c738d"/>
  </ds:schemaRefs>
</ds:datastoreItem>
</file>

<file path=customXml/itemProps2.xml><?xml version="1.0" encoding="utf-8"?>
<ds:datastoreItem xmlns:ds="http://schemas.openxmlformats.org/officeDocument/2006/customXml" ds:itemID="{9A07A5B3-48F2-4A82-B805-E2035ABF9C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38f0ac-9b23-40a1-9bea-3608b3f97744"/>
    <ds:schemaRef ds:uri="9dd362d0-63f2-4e3c-ac06-664d054c73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9EF1A46-B682-40F7-BBC5-399330EB74E6}">
  <ds:schemaRefs>
    <ds:schemaRef ds:uri="http://schemas.microsoft.com/sharepoint/events"/>
  </ds:schemaRefs>
</ds:datastoreItem>
</file>

<file path=customXml/itemProps4.xml><?xml version="1.0" encoding="utf-8"?>
<ds:datastoreItem xmlns:ds="http://schemas.openxmlformats.org/officeDocument/2006/customXml" ds:itemID="{5E565FD8-2DDA-4874-A528-7291DA8AE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6004</TotalTime>
  <Words>1100</Words>
  <Application>Microsoft Office PowerPoint</Application>
  <PresentationFormat>Widescreen</PresentationFormat>
  <Paragraphs>137</Paragraphs>
  <Slides>15</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Giacomo Teruggi</cp:lastModifiedBy>
  <cp:revision>17</cp:revision>
  <dcterms:created xsi:type="dcterms:W3CDTF">2024-01-11T14:19:20Z</dcterms:created>
  <dcterms:modified xsi:type="dcterms:W3CDTF">2024-04-18T11:16:23Z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0x01010063F6497A16C24847AD78F11B87F7D548</vt:lpwstr>
  </property>
  <property fmtid="{D5CDD505-2E9C-101B-9397-08002B2CF9AE}" pid="3" name="_dlc_DocIdItemGuid">
    <vt:lpwstr>d9410c5b-4b37-4c8f-8899-06403149ffc9</vt:lpwstr>
  </property>
  <property fmtid="{D5CDD505-2E9C-101B-9397-08002B2CF9AE}" pid="4" name="MediaServiceImageTags">
    <vt:lpwstr/>
  </property>
</Properties>
</file>