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1338" r:id="rId2"/>
    <p:sldId id="268" r:id="rId3"/>
    <p:sldId id="257" r:id="rId4"/>
    <p:sldId id="261" r:id="rId5"/>
    <p:sldId id="262" r:id="rId6"/>
    <p:sldId id="263" r:id="rId7"/>
    <p:sldId id="265" r:id="rId8"/>
    <p:sldId id="266" r:id="rId9"/>
    <p:sldId id="267" r:id="rId10"/>
    <p:sldId id="269" r:id="rId11"/>
    <p:sldId id="133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806" autoAdjust="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206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0C68D-8E83-48E1-9405-844C33927FC7}" type="datetimeFigureOut">
              <a:rPr lang="en-IE" smtClean="0"/>
              <a:t>21/04/2024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2F60F-9D69-448B-A4F0-EC9D743151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3740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52F60F-9D69-448B-A4F0-EC9D74315183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052549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52F60F-9D69-448B-A4F0-EC9D74315183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3691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Explain how these documents were produced how they are going to be presented and to help navigate your way through them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52F60F-9D69-448B-A4F0-EC9D74315183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190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52F60F-9D69-448B-A4F0-EC9D74315183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0001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52F60F-9D69-448B-A4F0-EC9D74315183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1220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52F60F-9D69-448B-A4F0-EC9D74315183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32058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52F60F-9D69-448B-A4F0-EC9D74315183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2671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52F60F-9D69-448B-A4F0-EC9D74315183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64114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52F60F-9D69-448B-A4F0-EC9D74315183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0104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52F60F-9D69-448B-A4F0-EC9D74315183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0048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81913-9C2C-11C6-0735-F67C828C7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0C470-814D-F002-AFD3-83B89750CB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45188-44EE-108C-F056-D90FD798F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327E-02F1-4172-92BA-2089567FEB38}" type="datetimeFigureOut">
              <a:rPr lang="en-IE" smtClean="0"/>
              <a:t>21/04/2024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99B04-DCC0-49E6-1607-28381B9B7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EE956-802F-9615-A324-6C037091E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085E-7279-4507-A16E-CCD3CD373F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9377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EA1CE-3A2E-1FB6-911F-EFE6E15C9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871BFC-53AA-037F-388B-1E9AEDD5D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2416C-3CC1-12EB-EFA7-A4EF3FB9C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327E-02F1-4172-92BA-2089567FEB38}" type="datetimeFigureOut">
              <a:rPr lang="en-IE" smtClean="0"/>
              <a:t>21/04/2024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DD436-D79C-58DA-1193-02197D42A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3F8F9-7FB2-32CA-90A5-2B50975F6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085E-7279-4507-A16E-CCD3CD373F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585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E9D798-5138-D2F6-3515-24B8AD4285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1E982-C26D-0C1E-8BB7-FEA031458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8142D-416E-2DE0-94C5-4A1CCE228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327E-02F1-4172-92BA-2089567FEB38}" type="datetimeFigureOut">
              <a:rPr lang="en-IE" smtClean="0"/>
              <a:t>21/04/2024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330E-4497-FEAA-1C86-82C922FBB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88227-DCD4-32A0-24AA-90E2413D8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085E-7279-4507-A16E-CCD3CD373F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200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8DF94-F1B9-2724-07DE-AB59A433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6CFCE-E9C0-E2F2-796C-2B9A71EF1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B6B63-4C9B-559D-E0BB-AD41AD59B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327E-02F1-4172-92BA-2089567FEB38}" type="datetimeFigureOut">
              <a:rPr lang="en-IE" smtClean="0"/>
              <a:t>21/04/2024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71747-A7FB-6DAA-687C-0DB5865E7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6361A-95E2-626D-2C29-745B27DA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085E-7279-4507-A16E-CCD3CD373F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60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4D954-9AF4-2F8C-313A-C7899B2EA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2A280-3F9F-54D4-FC00-4E8AE4D5A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F75B7-EDD6-4D5C-A39C-99E6E93D4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327E-02F1-4172-92BA-2089567FEB38}" type="datetimeFigureOut">
              <a:rPr lang="en-IE" smtClean="0"/>
              <a:t>21/04/2024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92CA8-DD18-064C-CED9-B11DDE766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6579B-3524-BD23-F6F2-9ABD278F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085E-7279-4507-A16E-CCD3CD373F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754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0BF3A-DC4A-6B47-2EBD-92D315583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30C4E-1EF4-A400-FF23-AB15CDD44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D0672-0019-E03B-DC95-1875F00C3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A5872-6FC7-CF2B-C754-D94E8D4A1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327E-02F1-4172-92BA-2089567FEB38}" type="datetimeFigureOut">
              <a:rPr lang="en-IE" smtClean="0"/>
              <a:t>21/04/2024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62D16-D158-E77C-747B-95E30193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4D871-C7DC-7E65-CCE3-EF4E06F90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085E-7279-4507-A16E-CCD3CD373F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118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E5051-5D82-133B-A118-F94F165A9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59E2D-4828-7085-639A-6F3CF7A30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5E0167-C70D-66A4-4D11-F83445B58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E87C8-11AC-215C-96D5-6E77BD9E7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362C06-7DD7-C9AA-6300-BCAA32B81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FB953E-5052-2D99-4A29-415F884A9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327E-02F1-4172-92BA-2089567FEB38}" type="datetimeFigureOut">
              <a:rPr lang="en-IE" smtClean="0"/>
              <a:t>21/04/2024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6C063A-341F-B87A-F6B5-3C6D8293A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662E8E-933E-7EA1-448E-78D2F6B82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085E-7279-4507-A16E-CCD3CD373F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955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312D7-ABBA-3931-707B-3EC96EA91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79D4F8-1833-8A8E-1153-6E49F572E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327E-02F1-4172-92BA-2089567FEB38}" type="datetimeFigureOut">
              <a:rPr lang="en-IE" smtClean="0"/>
              <a:t>21/04/2024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91FA03-13FB-130E-A30D-29006C013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D88443-BA75-1D84-84A0-DAD38AAF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085E-7279-4507-A16E-CCD3CD373F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533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551488-FC87-F65D-8713-5880D5B0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327E-02F1-4172-92BA-2089567FEB38}" type="datetimeFigureOut">
              <a:rPr lang="en-IE" smtClean="0"/>
              <a:t>21/04/2024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019EC6-B059-CCA1-F57F-DF5196CF5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A681B-5E6C-F828-A3CB-D75C46ED6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085E-7279-4507-A16E-CCD3CD373F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286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E1364-1BDC-6630-5B7F-915761AC5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CD449-E9CF-8755-28F1-572F5FAEE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A6B0CE-FEFF-C99E-189B-390DAE5B0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5F5C5-E123-7FBC-CDED-CD478297D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327E-02F1-4172-92BA-2089567FEB38}" type="datetimeFigureOut">
              <a:rPr lang="en-IE" smtClean="0"/>
              <a:t>21/04/2024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FAAD6-1B21-408B-90B1-B60109C81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E0F7E-8955-0E04-BA9A-AF74D2E20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085E-7279-4507-A16E-CCD3CD373F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4331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6D2D2-3D32-DFA9-7A4B-D6D7FAA36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0EA0C9-7A75-8C73-430F-3D5F8C113A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D6144-6FC3-3458-0960-F75BA23C5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15B69-2436-6A7A-FA77-B6A35BED8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327E-02F1-4172-92BA-2089567FEB38}" type="datetimeFigureOut">
              <a:rPr lang="en-IE" smtClean="0"/>
              <a:t>21/04/2024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79F358-B727-6A1A-02F6-E6D755F72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3785B-D75E-D37A-9834-DD7A3D71C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085E-7279-4507-A16E-CCD3CD373F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276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E84127-59D2-2412-E373-06E940D78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3DBF8-BA89-F4B6-96AB-BB8C35072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1B019-3D2A-0EA9-3EA9-C1609A53C3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52327E-02F1-4172-92BA-2089567FEB38}" type="datetimeFigureOut">
              <a:rPr lang="en-IE" smtClean="0"/>
              <a:t>21/04/2024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378DB-9597-ACE7-7518-FF4C5DBAA2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97FF2-E789-333D-20A7-403C8E88A6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30085E-7279-4507-A16E-CCD3CD373F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903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B95AC8E-E716-18FE-C0CB-F1B9485920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657"/>
          </a:xfrm>
          <a:prstGeom prst="rect">
            <a:avLst/>
          </a:prstGeom>
        </p:spPr>
      </p:pic>
      <p:sp>
        <p:nvSpPr>
          <p:cNvPr id="2" name="Shape 79">
            <a:extLst>
              <a:ext uri="{FF2B5EF4-FFF2-40B4-BE49-F238E27FC236}">
                <a16:creationId xmlns:a16="http://schemas.microsoft.com/office/drawing/2014/main" id="{FF1C280A-99C9-ED35-B53F-8EB1711BD88C}"/>
              </a:ext>
            </a:extLst>
          </p:cNvPr>
          <p:cNvSpPr/>
          <p:nvPr/>
        </p:nvSpPr>
        <p:spPr>
          <a:xfrm>
            <a:off x="937397" y="1209621"/>
            <a:ext cx="10317204" cy="110799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 sz="1800"/>
            </a:pPr>
            <a:r>
              <a:rPr lang="en-US" sz="36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Agenda Item 2 </a:t>
            </a:r>
          </a:p>
          <a:p>
            <a:pPr algn="ctr">
              <a:defRPr sz="1800"/>
            </a:pPr>
            <a:r>
              <a:rPr lang="en-GB" sz="36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 contribution to EW4All initiative</a:t>
            </a:r>
          </a:p>
        </p:txBody>
      </p:sp>
      <p:sp>
        <p:nvSpPr>
          <p:cNvPr id="5" name="Shape 79">
            <a:extLst>
              <a:ext uri="{FF2B5EF4-FFF2-40B4-BE49-F238E27FC236}">
                <a16:creationId xmlns:a16="http://schemas.microsoft.com/office/drawing/2014/main" id="{8673974A-4746-3C4E-95D9-D8671B53F5B1}"/>
              </a:ext>
            </a:extLst>
          </p:cNvPr>
          <p:cNvSpPr/>
          <p:nvPr/>
        </p:nvSpPr>
        <p:spPr>
          <a:xfrm>
            <a:off x="-1" y="2976262"/>
            <a:ext cx="12191999" cy="1600438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Joint session of the Technical Coordination Committee and the Policy Advisory Committee, with the Capacity Development Panel</a:t>
            </a:r>
            <a:endParaRPr lang="de-DE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Geneva, 22</a:t>
            </a:r>
            <a:r>
              <a:rPr lang="en-US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– 24</a:t>
            </a:r>
            <a:r>
              <a:rPr lang="en-US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April 2024</a:t>
            </a:r>
            <a:endParaRPr lang="de-DE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049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4E43CBE-B45A-05FC-C3DB-31573834DF5D}"/>
              </a:ext>
            </a:extLst>
          </p:cNvPr>
          <p:cNvSpPr txBox="1"/>
          <p:nvPr/>
        </p:nvSpPr>
        <p:spPr>
          <a:xfrm>
            <a:off x="381000" y="1909103"/>
            <a:ext cx="11430000" cy="4367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this full set of documents adequate to meet the challenge and opportunity of EW4All, providing a unified vision, direction and a mechanism for coordination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all WMO activities under the umbrella of EW4All?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I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process and intermediate steps and milestones need to be put in place to arrive at the extraordinary session of Congress in 2025 with substantive proposals for Members’ decisions?</a:t>
            </a:r>
            <a:endParaRPr lang="en-I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0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4C37E3A-C590-9E56-839A-9E7365D87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GB" sz="2800" kern="1600" cap="all" dirty="0">
                <a:latin typeface="Verdana" panose="020B0604030504040204" pitchFamily="34" charset="0"/>
                <a:ea typeface="Verdana" panose="020B0604030504040204" pitchFamily="34" charset="0"/>
              </a:rPr>
              <a:t>WMO contribution to </a:t>
            </a:r>
            <a:r>
              <a:rPr lang="en-GB" sz="2800" b="1" kern="1600" cap="all" dirty="0">
                <a:latin typeface="Verdana" panose="020B0604030504040204" pitchFamily="34" charset="0"/>
                <a:ea typeface="Verdana" panose="020B0604030504040204" pitchFamily="34" charset="0"/>
              </a:rPr>
              <a:t>Early warnings for all initiative</a:t>
            </a:r>
            <a:endParaRPr lang="en-IE" sz="2800" b="1" kern="1600" cap="al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306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B95AC8E-E716-18FE-C0CB-F1B9485920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0" cy="6857657"/>
          </a:xfrm>
          <a:prstGeom prst="rect">
            <a:avLst/>
          </a:prstGeom>
        </p:spPr>
      </p:pic>
      <p:sp>
        <p:nvSpPr>
          <p:cNvPr id="2" name="Shape 79">
            <a:extLst>
              <a:ext uri="{FF2B5EF4-FFF2-40B4-BE49-F238E27FC236}">
                <a16:creationId xmlns:a16="http://schemas.microsoft.com/office/drawing/2014/main" id="{FF1C280A-99C9-ED35-B53F-8EB1711BD88C}"/>
              </a:ext>
            </a:extLst>
          </p:cNvPr>
          <p:cNvSpPr/>
          <p:nvPr/>
        </p:nvSpPr>
        <p:spPr>
          <a:xfrm>
            <a:off x="937396" y="2626941"/>
            <a:ext cx="10317204" cy="553998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 sz="1800"/>
            </a:pPr>
            <a:r>
              <a:rPr lang="en-GB" sz="36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530196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D7C39-F90F-DC0C-82E5-4915AE4E6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Documents:</a:t>
            </a: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EC-78/Doc. 3.1 WMO contribution to the EW4All initiative</a:t>
            </a:r>
            <a:endParaRPr lang="en-IE" sz="3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EC-78/INF. 3.1(1a) Draft road map for WMO contribution to the EW4All initiative, with Appendix</a:t>
            </a:r>
            <a:endParaRPr lang="en-IE" sz="3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EC-78/INF. 3.1(1b) SERCOM priority activities in support of the EW4All Initiative</a:t>
            </a:r>
            <a:endParaRPr lang="en-IE" sz="3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EC-78/INF. 3.1(2) Pillar 2 Rapid Assessment: Hazard monitoring and forecasting </a:t>
            </a:r>
            <a:endParaRPr lang="en-IE" sz="3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A6AD40B-6720-2352-41DD-335FCC3B1D2F}"/>
              </a:ext>
            </a:extLst>
          </p:cNvPr>
          <p:cNvSpPr txBox="1">
            <a:spLocks/>
          </p:cNvSpPr>
          <p:nvPr/>
        </p:nvSpPr>
        <p:spPr>
          <a:xfrm>
            <a:off x="598714" y="3021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kern="1600" cap="all" dirty="0">
                <a:latin typeface="Verdana" panose="020B0604030504040204" pitchFamily="34" charset="0"/>
                <a:ea typeface="Verdana" panose="020B0604030504040204" pitchFamily="34" charset="0"/>
              </a:rPr>
              <a:t>TCC-PAC Agenda item 2:</a:t>
            </a:r>
          </a:p>
          <a:p>
            <a:pPr algn="ctr"/>
            <a:r>
              <a:rPr lang="en-GB" sz="2800" kern="1600" cap="all" dirty="0">
                <a:latin typeface="Verdana" panose="020B0604030504040204" pitchFamily="34" charset="0"/>
                <a:ea typeface="Verdana" panose="020B0604030504040204" pitchFamily="34" charset="0"/>
              </a:rPr>
              <a:t>WMO contribution to </a:t>
            </a:r>
            <a:r>
              <a:rPr lang="en-GB" sz="2800" b="1" kern="1600" cap="all" dirty="0">
                <a:latin typeface="Verdana" panose="020B0604030504040204" pitchFamily="34" charset="0"/>
                <a:ea typeface="Verdana" panose="020B0604030504040204" pitchFamily="34" charset="0"/>
              </a:rPr>
              <a:t>Early warnings for all initiative</a:t>
            </a:r>
            <a:endParaRPr lang="en-IE" sz="2800" b="1" kern="1600" cap="al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Picture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5C31992-67BA-33BB-065E-01A0B37D89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909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731C8-C0FD-7673-01BB-9045EF954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kern="1600" cap="all" dirty="0">
                <a:latin typeface="Verdana" panose="020B0604030504040204" pitchFamily="34" charset="0"/>
                <a:ea typeface="Verdana" panose="020B0604030504040204" pitchFamily="34" charset="0"/>
              </a:rPr>
              <a:t>WMO contribution to </a:t>
            </a:r>
            <a:r>
              <a:rPr lang="en-GB" sz="2800" b="1" kern="1600" cap="all" dirty="0">
                <a:latin typeface="Verdana" panose="020B0604030504040204" pitchFamily="34" charset="0"/>
                <a:ea typeface="Verdana" panose="020B0604030504040204" pitchFamily="34" charset="0"/>
              </a:rPr>
              <a:t>Early warnings for all initiative</a:t>
            </a:r>
            <a:endParaRPr lang="en-IE" sz="2800" b="1" kern="1600" cap="al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BE292-E8E4-536A-3E2D-2FCE9A005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23</a:t>
            </a:r>
            <a:r>
              <a:rPr lang="en-GB" baseline="30000" dirty="0"/>
              <a:t>rd</a:t>
            </a:r>
            <a:r>
              <a:rPr lang="en-GB" dirty="0"/>
              <a:t> Mar 2022: UN Sec Gen announces EW4A, which is co-led by WMO and UNDRR</a:t>
            </a:r>
          </a:p>
          <a:p>
            <a:r>
              <a:rPr lang="en-GB" i="1" dirty="0"/>
              <a:t>The EW4A Executive Action Plan 2023–2027 </a:t>
            </a:r>
            <a:r>
              <a:rPr lang="en-GB" dirty="0"/>
              <a:t>was launched by the UNSG at COP 27 organised organized along the four pillars  of a multi-hazard early warning system (MHEWS): </a:t>
            </a:r>
          </a:p>
          <a:p>
            <a:pPr marL="2286000" lvl="5" indent="0">
              <a:buNone/>
            </a:pPr>
            <a:r>
              <a:rPr lang="en-GB" sz="2800" dirty="0"/>
              <a:t>Pillar 1 – Disaster risk knowledge (UNDRR)</a:t>
            </a:r>
          </a:p>
          <a:p>
            <a:pPr marL="2286000" lvl="5" indent="0">
              <a:buNone/>
            </a:pPr>
            <a:r>
              <a:rPr lang="en-GB" sz="2800" dirty="0"/>
              <a:t>Pillar 2 – Observations and forecasting (WMO)</a:t>
            </a:r>
          </a:p>
          <a:p>
            <a:pPr marL="2286000" lvl="5" indent="0">
              <a:buNone/>
            </a:pPr>
            <a:r>
              <a:rPr lang="en-GB" sz="2800" dirty="0"/>
              <a:t>Pillar 3 – Dissemination and communication (ITU)</a:t>
            </a:r>
          </a:p>
          <a:p>
            <a:pPr marL="2286000" lvl="5" indent="0">
              <a:buNone/>
            </a:pPr>
            <a:r>
              <a:rPr lang="en-GB" sz="2800" dirty="0"/>
              <a:t>Pillar 4 – Preparedness and response (IFRC)</a:t>
            </a:r>
            <a:endParaRPr lang="en-IE" sz="2800" dirty="0"/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55D42EBB-1544-9D92-D26A-B9A8495AEB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935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4E43CBE-B45A-05FC-C3DB-31573834DF5D}"/>
              </a:ext>
            </a:extLst>
          </p:cNvPr>
          <p:cNvSpPr txBox="1"/>
          <p:nvPr/>
        </p:nvSpPr>
        <p:spPr>
          <a:xfrm>
            <a:off x="381000" y="1909103"/>
            <a:ext cx="11430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/>
              <a:t>WMO Congress: Resolution 4 (Cg-19) - EW4All:</a:t>
            </a:r>
          </a:p>
          <a:p>
            <a:r>
              <a:rPr lang="en-GB" sz="2000" dirty="0"/>
              <a:t>Executive Council to oversee progress on WMO’s contribution to the EW4All Initiative as a matter of highest priority and to provide advice and direction to ensure there is coordination and consolidation of all relevant WMO activities under the EW4All umbrella,</a:t>
            </a:r>
          </a:p>
          <a:p>
            <a:endParaRPr lang="en-GB" sz="2000" dirty="0"/>
          </a:p>
          <a:p>
            <a:r>
              <a:rPr lang="en-GB" sz="2000" b="1" dirty="0"/>
              <a:t>Executive Council Resolution 1 (EC-77) – WMO Contribution to EW4All:</a:t>
            </a:r>
          </a:p>
          <a:p>
            <a:r>
              <a:rPr lang="en-GB" sz="2000" dirty="0"/>
              <a:t>Regional Associations, Technical Commissions and Research Board, under the guidance of the Executive Council, to consolidate all their relevant activities under the EW4All umbrella and report back to EC.</a:t>
            </a:r>
          </a:p>
          <a:p>
            <a:endParaRPr lang="en-GB" sz="2000" dirty="0"/>
          </a:p>
          <a:p>
            <a:r>
              <a:rPr lang="en-GB" sz="2000" b="1" dirty="0"/>
              <a:t>Executive Council Resolution 7 (EC-77) - Review of subsidiary bodies of the EC: </a:t>
            </a:r>
            <a:r>
              <a:rPr lang="en-GB" sz="2000" dirty="0"/>
              <a:t>Technical Coordination Committee to focus on coordination of the WMO contributions to EW4All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4C37E3A-C590-9E56-839A-9E7365D87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GB" sz="2800" kern="1600" cap="all" dirty="0">
                <a:latin typeface="Verdana" panose="020B0604030504040204" pitchFamily="34" charset="0"/>
                <a:ea typeface="Verdana" panose="020B0604030504040204" pitchFamily="34" charset="0"/>
              </a:rPr>
              <a:t>WMO contribution to </a:t>
            </a:r>
            <a:r>
              <a:rPr lang="en-GB" sz="2800" b="1" kern="1600" cap="all" dirty="0">
                <a:latin typeface="Verdana" panose="020B0604030504040204" pitchFamily="34" charset="0"/>
                <a:ea typeface="Verdana" panose="020B0604030504040204" pitchFamily="34" charset="0"/>
              </a:rPr>
              <a:t>Early warnings for all initiative</a:t>
            </a:r>
            <a:endParaRPr lang="en-IE" sz="2800" b="1" kern="1600" cap="al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74E7BB3-8070-3F25-A84A-0A4CF8229A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45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4E43CBE-B45A-05FC-C3DB-31573834DF5D}"/>
              </a:ext>
            </a:extLst>
          </p:cNvPr>
          <p:cNvSpPr txBox="1"/>
          <p:nvPr/>
        </p:nvSpPr>
        <p:spPr>
          <a:xfrm>
            <a:off x="381000" y="1909103"/>
            <a:ext cx="11430000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/>
              <a:t>Coordination Challenge for TCC in relation to EW4ALL</a:t>
            </a:r>
          </a:p>
          <a:p>
            <a:endParaRPr lang="en-GB" sz="2000" b="1" dirty="0"/>
          </a:p>
          <a:p>
            <a:r>
              <a:rPr lang="en-GB" sz="2000" b="1" dirty="0"/>
              <a:t>Preparatory gathering of views and ideas ahead of TCC-1 meeting: </a:t>
            </a:r>
          </a:p>
          <a:p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June – Oct 2023: </a:t>
            </a:r>
            <a:r>
              <a:rPr lang="en-GB" sz="2000" dirty="0"/>
              <a:t> Consulted with Presidents of Regional Association &amp; Technical Commissions, Chair of Research Board, Secretariate, Director of Services , Chair HCP</a:t>
            </a:r>
          </a:p>
          <a:p>
            <a:endParaRPr lang="en-GB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Single, reference document for oversight of WMO’s contribution EW4All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Clarify roles of WMO organs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Priority activities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Urgency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Alignment with activities of other UN partners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Resources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Communications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4C37E3A-C590-9E56-839A-9E7365D87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GB" sz="2800" kern="1600" cap="all" dirty="0">
                <a:latin typeface="Verdana" panose="020B0604030504040204" pitchFamily="34" charset="0"/>
                <a:ea typeface="Verdana" panose="020B0604030504040204" pitchFamily="34" charset="0"/>
              </a:rPr>
              <a:t>WMO contribution to </a:t>
            </a:r>
            <a:r>
              <a:rPr lang="en-GB" sz="2800" b="1" kern="1600" cap="all" dirty="0">
                <a:latin typeface="Verdana" panose="020B0604030504040204" pitchFamily="34" charset="0"/>
                <a:ea typeface="Verdana" panose="020B0604030504040204" pitchFamily="34" charset="0"/>
              </a:rPr>
              <a:t>Early warnings for all initiative</a:t>
            </a:r>
            <a:endParaRPr lang="en-IE" sz="2800" b="1" kern="1600" cap="al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B843724F-6993-47F7-579A-4BDF0CF73EB7}"/>
              </a:ext>
            </a:extLst>
          </p:cNvPr>
          <p:cNvSpPr/>
          <p:nvPr/>
        </p:nvSpPr>
        <p:spPr>
          <a:xfrm>
            <a:off x="6197601" y="5413829"/>
            <a:ext cx="319314" cy="841828"/>
          </a:xfrm>
          <a:prstGeom prst="rightBrac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F6ED4E-BA9C-E628-EB39-726C275C2C75}"/>
              </a:ext>
            </a:extLst>
          </p:cNvPr>
          <p:cNvSpPr txBox="1"/>
          <p:nvPr/>
        </p:nvSpPr>
        <p:spPr>
          <a:xfrm flipH="1">
            <a:off x="6516914" y="5562991"/>
            <a:ext cx="220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SG/Secretariat</a:t>
            </a:r>
            <a:endParaRPr lang="en-IE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78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4E43CBE-B45A-05FC-C3DB-31573834DF5D}"/>
              </a:ext>
            </a:extLst>
          </p:cNvPr>
          <p:cNvSpPr txBox="1"/>
          <p:nvPr/>
        </p:nvSpPr>
        <p:spPr>
          <a:xfrm>
            <a:off x="381000" y="1909103"/>
            <a:ext cx="11430000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TCC-1, Geneva, in Oct 2023, outcome: 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en-GB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Priority Hazards: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Regional Associations (RAs) to identify (sub)regional priority hazards and the need for regional support in monitoring, forecasting and warning guidance through the RBON design process; 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en-GB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Priority Activities: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Technical Commissions and Research Board to compile a consolidated list of Priority Activities based on the Priority Hazards put in place by RAs.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en-GB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EW4A roadmap: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Secretariat to provide initial draft of the Implementation roadmap for the WMO contribution to the EW4A initiative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Follow-up TCC online meetings: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 2023, Dec 2023, Feb 2024 &amp; Mar 2024</a:t>
            </a:r>
            <a:endParaRPr lang="en-GB" sz="20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4C37E3A-C590-9E56-839A-9E7365D87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GB" sz="2800" kern="1600" cap="all" dirty="0">
                <a:latin typeface="Verdana" panose="020B0604030504040204" pitchFamily="34" charset="0"/>
                <a:ea typeface="Verdana" panose="020B0604030504040204" pitchFamily="34" charset="0"/>
              </a:rPr>
              <a:t>WMO contribution to </a:t>
            </a:r>
            <a:r>
              <a:rPr lang="en-GB" sz="2800" b="1" kern="1600" cap="all" dirty="0">
                <a:latin typeface="Verdana" panose="020B0604030504040204" pitchFamily="34" charset="0"/>
                <a:ea typeface="Verdana" panose="020B0604030504040204" pitchFamily="34" charset="0"/>
              </a:rPr>
              <a:t>Early warnings for all initiative</a:t>
            </a:r>
            <a:endParaRPr lang="en-IE" sz="2800" b="1" kern="1600" cap="al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48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D7C39-F90F-DC0C-82E5-4915AE4E6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dirty="0">
                <a:latin typeface="Verdana" panose="020B0604030504040204" pitchFamily="34" charset="0"/>
                <a:cs typeface="Times New Roman" panose="02020603050405020304" pitchFamily="18" charset="0"/>
              </a:rPr>
              <a:t>Documents: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EC-78/Doc. 3.1 WMO contribution to the EW4All initiative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EC-78/INF. 3.1(1a) Draft road map for WMO contribution to the EW4All initiative, with Appendix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EC-78/INF. 3.1(1b) SERCOM priority activities in support of the EW4All Initiative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EC-78/INF. 3.1(2) Pillar 2 Rapid Assessment: Hazard monitoring and forecasting 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b="1" dirty="0">
                <a:latin typeface="Verdana" panose="020B0604030504040204" pitchFamily="34" charset="0"/>
                <a:cs typeface="Times New Roman" panose="02020603050405020304" pitchFamily="18" charset="0"/>
              </a:rPr>
              <a:t>Decision:</a:t>
            </a:r>
            <a:r>
              <a:rPr lang="en-GB" sz="3600" b="1" dirty="0"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GB" sz="1800" dirty="0">
                <a:latin typeface="Verdana" panose="020B0604030504040204" pitchFamily="34" charset="0"/>
                <a:cs typeface="Times New Roman" panose="02020603050405020304" pitchFamily="18" charset="0"/>
              </a:rPr>
              <a:t>Endorsement of the drafts of EC-78/Doc. 3.1, INF. 3.1(1a) and INF. 3.1(2)</a:t>
            </a:r>
            <a:endParaRPr lang="en-IE" sz="18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A6AD40B-6720-2352-41DD-335FCC3B1D2F}"/>
              </a:ext>
            </a:extLst>
          </p:cNvPr>
          <p:cNvSpPr txBox="1">
            <a:spLocks/>
          </p:cNvSpPr>
          <p:nvPr/>
        </p:nvSpPr>
        <p:spPr>
          <a:xfrm>
            <a:off x="598714" y="3021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kern="1600" cap="all" dirty="0">
                <a:latin typeface="Verdana" panose="020B0604030504040204" pitchFamily="34" charset="0"/>
                <a:ea typeface="Verdana" panose="020B0604030504040204" pitchFamily="34" charset="0"/>
              </a:rPr>
              <a:t>WMO contribution to </a:t>
            </a:r>
            <a:r>
              <a:rPr lang="en-GB" sz="2800" b="1" kern="1600" cap="all" dirty="0">
                <a:latin typeface="Verdana" panose="020B0604030504040204" pitchFamily="34" charset="0"/>
                <a:ea typeface="Verdana" panose="020B0604030504040204" pitchFamily="34" charset="0"/>
              </a:rPr>
              <a:t>Early warnings for all initiative</a:t>
            </a:r>
            <a:endParaRPr lang="en-IE" sz="2800" b="1" kern="1600" cap="al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56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D7C39-F90F-DC0C-82E5-4915AE4E6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4997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Presentations: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Priority Hazards: </a:t>
            </a:r>
            <a:r>
              <a:rPr lang="en-US" sz="2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</a:t>
            </a:r>
            <a:r>
              <a:rPr lang="en-US" sz="24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Majodina</a:t>
            </a:r>
            <a:r>
              <a:rPr lang="en-US" sz="2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(Secretariat) on priority hazards and regional consultations – </a:t>
            </a:r>
            <a:r>
              <a:rPr lang="en-US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relevant to </a:t>
            </a:r>
            <a:r>
              <a:rPr lang="en-GB" sz="2400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Annex E-78/Doc 3.1</a:t>
            </a:r>
            <a:endParaRPr lang="en-IE" sz="2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riority </a:t>
            </a:r>
            <a:r>
              <a:rPr lang="en-US" sz="24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ctivities: </a:t>
            </a:r>
            <a:r>
              <a:rPr lang="en-US" sz="2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Giacomo Teruggi and Jitsuko Hasegawa (Secretariat) on priority activities </a:t>
            </a:r>
            <a:r>
              <a:rPr lang="en-US" sz="24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400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relevant to </a:t>
            </a:r>
            <a:r>
              <a:rPr lang="en-GB" sz="2400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Annex E-78/Doc 3.1</a:t>
            </a:r>
            <a:endParaRPr lang="en-IE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EW4A </a:t>
            </a:r>
            <a:r>
              <a:rPr lang="en-US" sz="24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Roadmap (draft zero): </a:t>
            </a:r>
            <a:r>
              <a:rPr lang="en-US" sz="2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Cyrille Honoré (Secretariat) on </a:t>
            </a:r>
            <a:r>
              <a:rPr lang="en-GB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EC-78/INF. 3.1(1a) Draft road map for WMO contribution to the EW4All initiative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dirty="0">
                <a:latin typeface="Verdana" panose="020B0604030504040204" pitchFamily="34" charset="0"/>
                <a:cs typeface="Times New Roman" panose="02020603050405020304" pitchFamily="18" charset="0"/>
              </a:rPr>
              <a:t>Discussion: </a:t>
            </a:r>
            <a:r>
              <a:rPr lang="en-GB" sz="2000" dirty="0">
                <a:latin typeface="Verdana" panose="020B0604030504040204" pitchFamily="34" charset="0"/>
                <a:cs typeface="Times New Roman" panose="02020603050405020304" pitchFamily="18" charset="0"/>
              </a:rPr>
              <a:t>TCC-PAC</a:t>
            </a:r>
            <a:r>
              <a:rPr lang="en-GB" sz="2400" b="1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A6AD40B-6720-2352-41DD-335FCC3B1D2F}"/>
              </a:ext>
            </a:extLst>
          </p:cNvPr>
          <p:cNvSpPr txBox="1">
            <a:spLocks/>
          </p:cNvSpPr>
          <p:nvPr/>
        </p:nvSpPr>
        <p:spPr>
          <a:xfrm>
            <a:off x="598714" y="2441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kern="1600" cap="all" dirty="0">
                <a:latin typeface="Verdana" panose="020B0604030504040204" pitchFamily="34" charset="0"/>
                <a:ea typeface="Verdana" panose="020B0604030504040204" pitchFamily="34" charset="0"/>
              </a:rPr>
              <a:t>WMO contribution to </a:t>
            </a:r>
            <a:r>
              <a:rPr lang="en-GB" sz="2800" b="1" kern="1600" cap="all" dirty="0">
                <a:latin typeface="Verdana" panose="020B0604030504040204" pitchFamily="34" charset="0"/>
                <a:ea typeface="Verdana" panose="020B0604030504040204" pitchFamily="34" charset="0"/>
              </a:rPr>
              <a:t>Early warnings for all initiative</a:t>
            </a:r>
            <a:endParaRPr lang="en-IE" sz="2800" b="1" kern="1600" cap="al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0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D7C39-F90F-DC0C-82E5-4915AE4E6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latin typeface="Verdana" panose="020B0604030504040204" pitchFamily="34" charset="0"/>
                <a:cs typeface="Times New Roman" panose="02020603050405020304" pitchFamily="18" charset="0"/>
              </a:rPr>
              <a:t>Presentations: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Draft Resolution 3.1/1 (EC-78): </a:t>
            </a: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Cyrille Honoré (Secretariat) on </a:t>
            </a:r>
            <a:r>
              <a:rPr lang="en-US" sz="18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WMO contribution to the EW4All initiative</a:t>
            </a:r>
            <a:endParaRPr lang="en-IE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Pillar 2 Rapid Assessment- Hazard monitoring and forecasting: </a:t>
            </a: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Assia </a:t>
            </a:r>
            <a:r>
              <a:rPr lang="en-US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Alexieva</a:t>
            </a: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(Secretariat) on EC-78/INF. 3.1(2)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latin typeface="Verdana" panose="020B0604030504040204" pitchFamily="34" charset="0"/>
                <a:cs typeface="Times New Roman" panose="02020603050405020304" pitchFamily="18" charset="0"/>
              </a:rPr>
              <a:t>Comments: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PTCs, C/RB, PRAs, others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b="1" dirty="0">
                <a:latin typeface="Verdana" panose="020B0604030504040204" pitchFamily="34" charset="0"/>
                <a:cs typeface="Times New Roman" panose="02020603050405020304" pitchFamily="18" charset="0"/>
              </a:rPr>
              <a:t>Discussion: </a:t>
            </a:r>
            <a:r>
              <a:rPr lang="en-GB" sz="1800" dirty="0">
                <a:latin typeface="Verdana" panose="020B0604030504040204" pitchFamily="34" charset="0"/>
                <a:cs typeface="Times New Roman" panose="02020603050405020304" pitchFamily="18" charset="0"/>
              </a:rPr>
              <a:t>TCC-PAC 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A6AD40B-6720-2352-41DD-335FCC3B1D2F}"/>
              </a:ext>
            </a:extLst>
          </p:cNvPr>
          <p:cNvSpPr txBox="1">
            <a:spLocks/>
          </p:cNvSpPr>
          <p:nvPr/>
        </p:nvSpPr>
        <p:spPr>
          <a:xfrm>
            <a:off x="598714" y="3021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kern="1600" cap="all" dirty="0">
                <a:latin typeface="Verdana" panose="020B0604030504040204" pitchFamily="34" charset="0"/>
                <a:ea typeface="Verdana" panose="020B0604030504040204" pitchFamily="34" charset="0"/>
              </a:rPr>
              <a:t>WMO contribution to </a:t>
            </a:r>
            <a:r>
              <a:rPr lang="en-GB" sz="2800" b="1" kern="1600" cap="all" dirty="0">
                <a:latin typeface="Verdana" panose="020B0604030504040204" pitchFamily="34" charset="0"/>
                <a:ea typeface="Verdana" panose="020B0604030504040204" pitchFamily="34" charset="0"/>
              </a:rPr>
              <a:t>Early warnings for all initiative</a:t>
            </a:r>
            <a:endParaRPr lang="en-IE" sz="2800" b="1" kern="1600" cap="al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32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891</Words>
  <Application>Microsoft Office PowerPoint</Application>
  <PresentationFormat>Widescreen</PresentationFormat>
  <Paragraphs>87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Verdana</vt:lpstr>
      <vt:lpstr>Office Theme</vt:lpstr>
      <vt:lpstr>PowerPoint Presentation</vt:lpstr>
      <vt:lpstr>PowerPoint Presentation</vt:lpstr>
      <vt:lpstr>WMO contribution to Early warnings for all initiative</vt:lpstr>
      <vt:lpstr>WMO contribution to Early warnings for all initiative</vt:lpstr>
      <vt:lpstr>WMO contribution to Early warnings for all initiative</vt:lpstr>
      <vt:lpstr>WMO contribution to Early warnings for all initiative</vt:lpstr>
      <vt:lpstr>PowerPoint Presentation</vt:lpstr>
      <vt:lpstr>PowerPoint Presentation</vt:lpstr>
      <vt:lpstr>PowerPoint Presentation</vt:lpstr>
      <vt:lpstr>WMO contribution to Early warnings for all initiative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SCIENTIFIC aND TECHNICAL Programmes for the nineteenth financial period</dc:title>
  <dc:creator>Eoin Moran</dc:creator>
  <cp:lastModifiedBy>Eoin Moran</cp:lastModifiedBy>
  <cp:revision>15</cp:revision>
  <dcterms:created xsi:type="dcterms:W3CDTF">2024-03-11T09:37:17Z</dcterms:created>
  <dcterms:modified xsi:type="dcterms:W3CDTF">2024-04-21T19:09:47Z</dcterms:modified>
</cp:coreProperties>
</file>