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0" roundtripDataSignature="AMtx7mhyMD3R2pHPkJprNXO61ThUSEL9N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Klara Josipovic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4-01-18T15:49:11.549">
    <p:pos x="10" y="10"/>
    <p:text/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BGQr0dVc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b8abb3ffa6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2b8abb3ffa6_0_5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b8abb3ffa6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2b8abb3ffa6_0_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b8abb3ffa6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2b8abb3ffa6_0_6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b8abb3ffa6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2b8abb3ffa6_0_7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b8abb3ffa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2b8abb3ffa6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8abb3ffa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2b8abb3ffa6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b8abb3ffa6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2b8abb3ffa6_0_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b8abb3ffa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2b8abb3ffa6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b8abb3ffa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2b8abb3ffa6_0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b8abb3ffa6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2b8abb3ffa6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1.xml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742800" y="1589475"/>
            <a:ext cx="102093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lt1"/>
                </a:solidFill>
              </a:rPr>
              <a:t>Aircraft Based Observations - Metadata Repository (ABO-MR)</a:t>
            </a:r>
            <a:endParaRPr b="1" sz="44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lt1"/>
              </a:solidFill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002805" y="3116253"/>
            <a:ext cx="100482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>
                <a:solidFill>
                  <a:schemeClr val="lt1"/>
                </a:solidFill>
              </a:rPr>
              <a:t>Initial Online Training</a:t>
            </a:r>
            <a:endParaRPr b="0" i="0" sz="4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</a:rPr>
              <a:t>Stewart Taylor - Consultant/ABO Expert</a:t>
            </a:r>
            <a:endParaRPr sz="2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</a:rPr>
              <a:t>15th February 2024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b8abb3ffa6_0_58"/>
          <p:cNvSpPr/>
          <p:nvPr/>
        </p:nvSpPr>
        <p:spPr>
          <a:xfrm>
            <a:off x="1123409" y="601550"/>
            <a:ext cx="73065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005A9C"/>
                </a:solidFill>
              </a:rPr>
              <a:t>Main Features</a:t>
            </a:r>
            <a:endParaRPr b="1" i="0" sz="4400" u="none" cap="none" strike="noStrike">
              <a:solidFill>
                <a:srgbClr val="005A9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g2b8abb3ffa6_0_58"/>
          <p:cNvSpPr/>
          <p:nvPr/>
        </p:nvSpPr>
        <p:spPr>
          <a:xfrm>
            <a:off x="1123400" y="1351950"/>
            <a:ext cx="10724100" cy="38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Admin User Interface</a:t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User Management - view, edit and activate/deactivate users,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Programme - add, view, edit and delete Programmes,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Systems - view and edit Systems,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Data Originating Centre - add, view, edit and </a:t>
            </a: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delete</a:t>
            </a: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 DOC,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Airports - only Admin can add airports to the ABO-MR,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Sensors - view, add, edit and delete sensor details,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Aircraft and Fleets - view, add, edit, delete and update historisation.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5BA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b8abb3ffa6_0_63"/>
          <p:cNvSpPr/>
          <p:nvPr/>
        </p:nvSpPr>
        <p:spPr>
          <a:xfrm>
            <a:off x="1123409" y="601550"/>
            <a:ext cx="73065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005A9C"/>
                </a:solidFill>
              </a:rPr>
              <a:t>Main Features</a:t>
            </a:r>
            <a:endParaRPr b="1" i="0" sz="4400" u="none" cap="none" strike="noStrike">
              <a:solidFill>
                <a:srgbClr val="005A9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2b8abb3ffa6_0_63"/>
          <p:cNvSpPr/>
          <p:nvPr/>
        </p:nvSpPr>
        <p:spPr>
          <a:xfrm>
            <a:off x="1123400" y="1351950"/>
            <a:ext cx="10724100" cy="38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Programme Manager </a:t>
            </a: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User Interface</a:t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Programme - view </a:t>
            </a: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Programme details e.g. Focal Point PM etc,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Systems - view System details, e.g. Programmes and Fleets,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Data Originating Centre - add, view, edit and delete DOC,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Airports - view airport details,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Sensors - view, add, edit and delete sensor details,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Aircraft and Fleets - view, add, edit, delete and update historisation.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5BA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b8abb3ffa6_0_68"/>
          <p:cNvSpPr/>
          <p:nvPr/>
        </p:nvSpPr>
        <p:spPr>
          <a:xfrm>
            <a:off x="1123409" y="601550"/>
            <a:ext cx="73065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005A9C"/>
                </a:solidFill>
              </a:rPr>
              <a:t>Main Features</a:t>
            </a:r>
            <a:endParaRPr b="1" i="0" sz="4400" u="none" cap="none" strike="noStrike">
              <a:solidFill>
                <a:srgbClr val="005A9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2b8abb3ffa6_0_68"/>
          <p:cNvSpPr/>
          <p:nvPr/>
        </p:nvSpPr>
        <p:spPr>
          <a:xfrm>
            <a:off x="1123400" y="1351950"/>
            <a:ext cx="10724100" cy="38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Reporting </a:t>
            </a: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User Interface 1.</a:t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Programmes Map - view locations of Programmes,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Vertical Profiles Map - airport locations with details of Programmes, Fleets and Profiles,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Systems - list of systems with associated fleet details,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Fleets - list of fleet details and associated irports and aircraft,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Aircraft - list of aircraft details and sensors assigned,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Airport - list of airport details and associated Programmes and Systems,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System Software - list of software details and associated fleets.</a:t>
            </a:r>
            <a:endParaRPr b="1" sz="2800">
              <a:solidFill>
                <a:srgbClr val="005BA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b8abb3ffa6_0_73"/>
          <p:cNvSpPr/>
          <p:nvPr/>
        </p:nvSpPr>
        <p:spPr>
          <a:xfrm>
            <a:off x="1123409" y="601550"/>
            <a:ext cx="73065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005A9C"/>
                </a:solidFill>
              </a:rPr>
              <a:t>Main Features</a:t>
            </a:r>
            <a:endParaRPr b="1" i="0" sz="4400" u="none" cap="none" strike="noStrike">
              <a:solidFill>
                <a:srgbClr val="005A9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2b8abb3ffa6_0_73"/>
          <p:cNvSpPr/>
          <p:nvPr/>
        </p:nvSpPr>
        <p:spPr>
          <a:xfrm>
            <a:off x="1123400" y="1351950"/>
            <a:ext cx="10724100" cy="38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Reporting User Interface 2.</a:t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All the above options have a “concertina” view which allows the user to expand the details where applicable.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Metadata Filter - allows user to search for a period of time,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Filtering of the Programme, System and Fleet options will alter the Map and Tabular viewers accordingly.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Legend Filter - allows selection of Profiles to be displayed.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User Guide - link to the latest ABO-MR User Manual. 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/>
          <p:nvPr>
            <p:ph type="title"/>
          </p:nvPr>
        </p:nvSpPr>
        <p:spPr>
          <a:xfrm>
            <a:off x="838200" y="226319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b="1" lang="en-US"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Thank you.</a:t>
            </a:r>
            <a:endParaRPr/>
          </a:p>
        </p:txBody>
      </p:sp>
      <p:sp>
        <p:nvSpPr>
          <p:cNvPr id="163" name="Google Shape;163;p19"/>
          <p:cNvSpPr txBox="1"/>
          <p:nvPr/>
        </p:nvSpPr>
        <p:spPr>
          <a:xfrm>
            <a:off x="3824879" y="5950894"/>
            <a:ext cx="4542242" cy="5239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en-US" sz="32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wmo.int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/>
          <p:nvPr/>
        </p:nvSpPr>
        <p:spPr>
          <a:xfrm>
            <a:off x="1251705" y="1157082"/>
            <a:ext cx="4066275" cy="4554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5BAA"/>
                </a:solidFill>
                <a:latin typeface="Arial"/>
                <a:ea typeface="Arial"/>
                <a:cs typeface="Arial"/>
                <a:sym typeface="Arial"/>
              </a:rPr>
              <a:t>Content</a:t>
            </a:r>
            <a:endParaRPr b="1" i="0" sz="4400" u="none" cap="none" strike="noStrike">
              <a:solidFill>
                <a:srgbClr val="005BA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3"/>
          <p:cNvSpPr txBox="1"/>
          <p:nvPr/>
        </p:nvSpPr>
        <p:spPr>
          <a:xfrm>
            <a:off x="1251705" y="1902709"/>
            <a:ext cx="83361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19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BAA"/>
              </a:buClr>
              <a:buSzPts val="3000"/>
              <a:buChar char="●"/>
            </a:pPr>
            <a:r>
              <a:rPr b="1" i="0" lang="en-US" sz="3000" u="none" cap="none" strike="noStrike">
                <a:solidFill>
                  <a:srgbClr val="005BAA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lang="en-US" sz="3000">
                <a:solidFill>
                  <a:srgbClr val="005BAA"/>
                </a:solidFill>
              </a:rPr>
              <a:t>urpose of the ABO-MR</a:t>
            </a:r>
            <a:endParaRPr sz="3000"/>
          </a:p>
          <a:p>
            <a:pPr indent="-419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BAA"/>
              </a:buClr>
              <a:buSzPts val="3000"/>
              <a:buFont typeface="Arial"/>
              <a:buChar char="●"/>
            </a:pPr>
            <a:r>
              <a:rPr b="1" i="0" lang="en-US" sz="3000" u="none" cap="none" strike="noStrike">
                <a:solidFill>
                  <a:srgbClr val="005BAA"/>
                </a:solidFill>
                <a:latin typeface="Arial"/>
                <a:ea typeface="Arial"/>
                <a:cs typeface="Arial"/>
                <a:sym typeface="Arial"/>
              </a:rPr>
              <a:t>System Structure</a:t>
            </a:r>
            <a:endParaRPr sz="3000"/>
          </a:p>
          <a:p>
            <a:pPr indent="-419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BAA"/>
              </a:buClr>
              <a:buSzPts val="3000"/>
              <a:buFont typeface="Arial"/>
              <a:buChar char="●"/>
            </a:pPr>
            <a:r>
              <a:rPr b="1" i="0" lang="en-US" sz="3000" u="none" cap="none" strike="noStrike">
                <a:solidFill>
                  <a:srgbClr val="005BAA"/>
                </a:solidFill>
                <a:latin typeface="Arial"/>
                <a:ea typeface="Arial"/>
                <a:cs typeface="Arial"/>
                <a:sym typeface="Arial"/>
              </a:rPr>
              <a:t>Main Features</a:t>
            </a:r>
            <a:endParaRPr sz="30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5BA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/>
          <p:nvPr/>
        </p:nvSpPr>
        <p:spPr>
          <a:xfrm>
            <a:off x="1175234" y="342450"/>
            <a:ext cx="73065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005A9C"/>
                </a:solidFill>
              </a:rPr>
              <a:t>Purpose of the ABO-MR</a:t>
            </a:r>
            <a:endParaRPr b="1" i="0" sz="4400" u="none" cap="none" strike="noStrike">
              <a:solidFill>
                <a:srgbClr val="005A9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6"/>
          <p:cNvSpPr/>
          <p:nvPr/>
        </p:nvSpPr>
        <p:spPr>
          <a:xfrm>
            <a:off x="708250" y="1006450"/>
            <a:ext cx="11087700" cy="43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69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  <a:highlight>
                  <a:schemeClr val="lt1"/>
                </a:highlight>
              </a:rPr>
              <a:t>A centralised global metadata repository to support ABO (initially proposed as a component of OSCAR/Surface development), but then outsourced under co-ordination with WMO.</a:t>
            </a:r>
            <a:endParaRPr sz="30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69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>
                <a:solidFill>
                  <a:schemeClr val="dk1"/>
                </a:solidFill>
                <a:highlight>
                  <a:schemeClr val="lt1"/>
                </a:highlight>
              </a:rPr>
              <a:t>A secure web based system to support provision and maintenance of current and historical ABO systems metadata.</a:t>
            </a:r>
            <a:endParaRPr sz="30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69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>
                <a:solidFill>
                  <a:schemeClr val="dk1"/>
                </a:solidFill>
                <a:highlight>
                  <a:schemeClr val="lt1"/>
                </a:highlight>
              </a:rPr>
              <a:t>The system to be operated/maintained remotely and capable of interfacing with OSCAR/Surface (component of WMO RRR).</a:t>
            </a:r>
            <a:endParaRPr sz="1600">
              <a:highlight>
                <a:srgbClr val="FFFF00"/>
              </a:highlight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5BA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b8abb3ffa6_0_18"/>
          <p:cNvSpPr/>
          <p:nvPr/>
        </p:nvSpPr>
        <p:spPr>
          <a:xfrm>
            <a:off x="1123409" y="947050"/>
            <a:ext cx="73065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005A9C"/>
                </a:solidFill>
              </a:rPr>
              <a:t>Purpose of the ABO-MR</a:t>
            </a:r>
            <a:endParaRPr b="1" i="0" sz="4400" u="none" cap="none" strike="noStrike">
              <a:solidFill>
                <a:srgbClr val="005A9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b8abb3ffa6_0_18"/>
          <p:cNvSpPr/>
          <p:nvPr/>
        </p:nvSpPr>
        <p:spPr>
          <a:xfrm>
            <a:off x="690975" y="1852900"/>
            <a:ext cx="11332200" cy="34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System will allow submission and maintenance of ABO metadata by WMO Members operating ABO systems in compliance with “WMO-No.1200, Guide to Aircraft-Based Observations, Appendix D” and also align with “WIGOS Metadata Standard”.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In summary, the ABO-MR will provide (and allow the maintenance of) current and historical ABO metadata.</a:t>
            </a:r>
            <a:endParaRPr b="1" sz="2800">
              <a:solidFill>
                <a:srgbClr val="005BAA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b8abb3ffa6_0_24"/>
          <p:cNvSpPr/>
          <p:nvPr/>
        </p:nvSpPr>
        <p:spPr>
          <a:xfrm>
            <a:off x="1123409" y="290625"/>
            <a:ext cx="73065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005A9C"/>
                </a:solidFill>
              </a:rPr>
              <a:t>System Structure</a:t>
            </a:r>
            <a:endParaRPr b="1" i="0" sz="4400" u="none" cap="none" strike="noStrike">
              <a:solidFill>
                <a:srgbClr val="005A9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g2b8abb3ffa6_0_24"/>
          <p:cNvSpPr/>
          <p:nvPr/>
        </p:nvSpPr>
        <p:spPr>
          <a:xfrm>
            <a:off x="449150" y="1006450"/>
            <a:ext cx="11321400" cy="44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Functionality</a:t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Metadata repository (MR)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○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storage of metadata elements,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○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controlled metadata entries, Programme/System/Fleets etc,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○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historisation of metadata, changes, corrections and updates,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compliance with WMO-No.1200 and WIGOS Metadata Standard.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Infrastructure</a:t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HTTP web services,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API protocols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Database operations e.g. back up.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914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5BA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b8abb3ffa6_0_48"/>
          <p:cNvSpPr/>
          <p:nvPr/>
        </p:nvSpPr>
        <p:spPr>
          <a:xfrm>
            <a:off x="1123409" y="290625"/>
            <a:ext cx="73065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005A9C"/>
                </a:solidFill>
              </a:rPr>
              <a:t>System Structure</a:t>
            </a:r>
            <a:endParaRPr b="1" i="0" sz="4400" u="none" cap="none" strike="noStrike">
              <a:solidFill>
                <a:srgbClr val="005A9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g2b8abb3ffa6_0_48"/>
          <p:cNvSpPr/>
          <p:nvPr/>
        </p:nvSpPr>
        <p:spPr>
          <a:xfrm>
            <a:off x="435300" y="902800"/>
            <a:ext cx="11321400" cy="44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Software</a:t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COTS database software,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Supports API connectivity and database transactions.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Secure user interface (Admin and Programme Manager)</a:t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Secure login, ownership of metadata,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Input and maintenance of metadata (database transactions),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Access to metadata and data displays with data export capability.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Public user interface</a:t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Access to “non-restricted” metadata and data displays with data export capability.</a:t>
            </a:r>
            <a:endParaRPr b="1" sz="2800">
              <a:solidFill>
                <a:srgbClr val="005BAA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b8abb3ffa6_0_30"/>
          <p:cNvSpPr/>
          <p:nvPr/>
        </p:nvSpPr>
        <p:spPr>
          <a:xfrm>
            <a:off x="1123409" y="947050"/>
            <a:ext cx="73065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005A9C"/>
                </a:solidFill>
              </a:rPr>
              <a:t>System Structure</a:t>
            </a:r>
            <a:endParaRPr b="1" i="0" sz="4400" u="none" cap="none" strike="noStrike">
              <a:solidFill>
                <a:srgbClr val="005A9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2b8abb3ffa6_0_30"/>
          <p:cNvSpPr/>
          <p:nvPr/>
        </p:nvSpPr>
        <p:spPr>
          <a:xfrm>
            <a:off x="414000" y="1690050"/>
            <a:ext cx="11364000" cy="34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Angular - display of interfaces for Admin and Programme Manager,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Azure AD B2C - authentication of users, using WMO credentials,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Django - handling backend tasks, communication (UI and database),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Django RF - building web APIs,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Python packages - development of code/backend tasks,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PostgreSQL - database,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Mapbox - display of airport locations in map viewer.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5BA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b8abb3ffa6_0_36"/>
          <p:cNvSpPr/>
          <p:nvPr/>
        </p:nvSpPr>
        <p:spPr>
          <a:xfrm>
            <a:off x="1123409" y="342450"/>
            <a:ext cx="73065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005A9C"/>
                </a:solidFill>
              </a:rPr>
              <a:t>Main Features</a:t>
            </a:r>
            <a:endParaRPr b="1" i="0" sz="4400" u="none" cap="none" strike="noStrike">
              <a:solidFill>
                <a:srgbClr val="005A9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2b8abb3ffa6_0_36"/>
          <p:cNvSpPr/>
          <p:nvPr/>
        </p:nvSpPr>
        <p:spPr>
          <a:xfrm>
            <a:off x="708250" y="878800"/>
            <a:ext cx="11121900" cy="34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The following slides provide a summary of the system features - this will be expanded on by the Wishtree system demos. </a:t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Once User is logged in…</a:t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Home Page</a:t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Various menus and options for users, dropdowns to select different metadata options e.g. Programme, System, Fleet etc,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Various Reports e.g. Map view shows </a:t>
            </a: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vertical</a:t>
            </a: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 profiles for airports and selected programmes; Tabulated view shows airport listings with fleets and profile distribution information. The tabulated airport listings can be downloaded.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b8abb3ffa6_0_42"/>
          <p:cNvSpPr/>
          <p:nvPr/>
        </p:nvSpPr>
        <p:spPr>
          <a:xfrm>
            <a:off x="1123409" y="947050"/>
            <a:ext cx="73065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7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005A9C"/>
                </a:solidFill>
              </a:rPr>
              <a:t>Main Features</a:t>
            </a:r>
            <a:endParaRPr b="1" i="0" sz="4400" u="none" cap="none" strike="noStrike">
              <a:solidFill>
                <a:srgbClr val="005A9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g2b8abb3ffa6_0_42"/>
          <p:cNvSpPr/>
          <p:nvPr/>
        </p:nvSpPr>
        <p:spPr>
          <a:xfrm>
            <a:off x="1123400" y="1658350"/>
            <a:ext cx="10724100" cy="36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highlight>
                  <a:schemeClr val="lt1"/>
                </a:highlight>
              </a:rPr>
              <a:t>User Management</a:t>
            </a:r>
            <a:endParaRPr b="1"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Admin and Programme Manager secure log in (Azure AD),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Admin - create users, programmes, fleets etc, and all functions of Programme Manager,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Programme Manager - create, update and edit metadata records assigned to PM,</a:t>
            </a:r>
            <a:endParaRPr sz="2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highlight>
                  <a:schemeClr val="lt1"/>
                </a:highlight>
              </a:rPr>
              <a:t>Public User - read-only access to ABO-MR, can view metadata and export non-restricted data fields.</a:t>
            </a:r>
            <a:endParaRPr>
              <a:highlight>
                <a:schemeClr val="lt1"/>
              </a:highlight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5BA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2024-01-11T14:19:20Z</dcterms:created>
  <dc:creator>Klara Josipovic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0x01010063F6497A16C24847AD78F11B87F7D548</vt:lpwstr>
  </property>
  <property fmtid="{D5CDD505-2E9C-101B-9397-08002B2CF9AE}" pid="3" name="_dlc_DocIdItemGuid">
    <vt:lpwstr>d9410c5b-4b37-4c8f-8899-06403149ffc9</vt:lpwstr>
  </property>
  <property fmtid="{D5CDD505-2E9C-101B-9397-08002B2CF9AE}" pid="4" name="MediaServiceImageTags">
    <vt:lpwstr/>
  </property>
</Properties>
</file>