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sldIdLst>
    <p:sldId id="256" r:id="rId3"/>
    <p:sldId id="257" r:id="rId4"/>
    <p:sldId id="258" r:id="rId5"/>
    <p:sldId id="355" r:id="rId6"/>
    <p:sldId id="259" r:id="rId7"/>
    <p:sldId id="260" r:id="rId8"/>
    <p:sldId id="261" r:id="rId9"/>
    <p:sldId id="265" r:id="rId10"/>
    <p:sldId id="262" r:id="rId11"/>
    <p:sldId id="264" r:id="rId12"/>
    <p:sldId id="263" r:id="rId13"/>
    <p:sldId id="356" r:id="rId14"/>
    <p:sldId id="357" r:id="rId15"/>
    <p:sldId id="266" r:id="rId16"/>
    <p:sldId id="270" r:id="rId17"/>
    <p:sldId id="268" r:id="rId18"/>
    <p:sldId id="271" r:id="rId19"/>
    <p:sldId id="370" r:id="rId20"/>
    <p:sldId id="374" r:id="rId21"/>
    <p:sldId id="371" r:id="rId22"/>
    <p:sldId id="375" r:id="rId23"/>
    <p:sldId id="376" r:id="rId24"/>
    <p:sldId id="282" r:id="rId25"/>
    <p:sldId id="284" r:id="rId26"/>
    <p:sldId id="316" r:id="rId27"/>
    <p:sldId id="317" r:id="rId28"/>
    <p:sldId id="314" r:id="rId29"/>
    <p:sldId id="323" r:id="rId30"/>
    <p:sldId id="318" r:id="rId31"/>
    <p:sldId id="324" r:id="rId32"/>
    <p:sldId id="319" r:id="rId33"/>
    <p:sldId id="358" r:id="rId34"/>
    <p:sldId id="361" r:id="rId35"/>
    <p:sldId id="359" r:id="rId36"/>
    <p:sldId id="360" r:id="rId37"/>
    <p:sldId id="362" r:id="rId38"/>
    <p:sldId id="363" r:id="rId39"/>
    <p:sldId id="364" r:id="rId40"/>
    <p:sldId id="366" r:id="rId41"/>
    <p:sldId id="367" r:id="rId42"/>
    <p:sldId id="365" r:id="rId43"/>
    <p:sldId id="368" r:id="rId44"/>
    <p:sldId id="369" r:id="rId45"/>
    <p:sldId id="315" r:id="rId46"/>
    <p:sldId id="321" r:id="rId47"/>
    <p:sldId id="320" r:id="rId48"/>
    <p:sldId id="342" r:id="rId49"/>
    <p:sldId id="343" r:id="rId50"/>
    <p:sldId id="345" r:id="rId51"/>
    <p:sldId id="346" r:id="rId52"/>
    <p:sldId id="347" r:id="rId53"/>
    <p:sldId id="351" r:id="rId54"/>
    <p:sldId id="349" r:id="rId55"/>
    <p:sldId id="348" r:id="rId56"/>
    <p:sldId id="352" r:id="rId57"/>
    <p:sldId id="350" r:id="rId58"/>
    <p:sldId id="283" r:id="rId59"/>
    <p:sldId id="294" r:id="rId60"/>
    <p:sldId id="285" r:id="rId61"/>
    <p:sldId id="286" r:id="rId62"/>
    <p:sldId id="295" r:id="rId63"/>
    <p:sldId id="296" r:id="rId64"/>
    <p:sldId id="305" r:id="rId65"/>
    <p:sldId id="306" r:id="rId66"/>
    <p:sldId id="298" r:id="rId67"/>
    <p:sldId id="307" r:id="rId68"/>
    <p:sldId id="299" r:id="rId69"/>
    <p:sldId id="293" r:id="rId70"/>
    <p:sldId id="308" r:id="rId71"/>
    <p:sldId id="309" r:id="rId72"/>
    <p:sldId id="310" r:id="rId73"/>
    <p:sldId id="311" r:id="rId74"/>
    <p:sldId id="313" r:id="rId75"/>
    <p:sldId id="291" r:id="rId76"/>
    <p:sldId id="354" r:id="rId77"/>
    <p:sldId id="272" r:id="rId78"/>
    <p:sldId id="269" r:id="rId79"/>
    <p:sldId id="267" r:id="rId80"/>
    <p:sldId id="273" r:id="rId81"/>
    <p:sldId id="274" r:id="rId82"/>
    <p:sldId id="277" r:id="rId83"/>
    <p:sldId id="335" r:id="rId84"/>
    <p:sldId id="336" r:id="rId85"/>
    <p:sldId id="339" r:id="rId86"/>
    <p:sldId id="280" r:id="rId87"/>
    <p:sldId id="281" r:id="rId88"/>
    <p:sldId id="334" r:id="rId89"/>
    <p:sldId id="337" r:id="rId90"/>
    <p:sldId id="340" r:id="rId91"/>
    <p:sldId id="338" r:id="rId92"/>
    <p:sldId id="341" r:id="rId93"/>
    <p:sldId id="325" r:id="rId94"/>
    <p:sldId id="326" r:id="rId95"/>
    <p:sldId id="275" r:id="rId96"/>
    <p:sldId id="276" r:id="rId97"/>
    <p:sldId id="327" r:id="rId98"/>
    <p:sldId id="328" r:id="rId99"/>
    <p:sldId id="329" r:id="rId100"/>
    <p:sldId id="330" r:id="rId101"/>
    <p:sldId id="331" r:id="rId102"/>
    <p:sldId id="353" r:id="rId103"/>
    <p:sldId id="333" r:id="rId104"/>
    <p:sldId id="377" r:id="rId105"/>
    <p:sldId id="379" r:id="rId106"/>
    <p:sldId id="380" r:id="rId107"/>
    <p:sldId id="383" r:id="rId108"/>
    <p:sldId id="384" r:id="rId109"/>
    <p:sldId id="385" r:id="rId110"/>
    <p:sldId id="387" r:id="rId111"/>
    <p:sldId id="386" r:id="rId112"/>
    <p:sldId id="388" r:id="rId113"/>
    <p:sldId id="389" r:id="rId114"/>
    <p:sldId id="391" r:id="rId115"/>
    <p:sldId id="381" r:id="rId116"/>
    <p:sldId id="390" r:id="rId117"/>
    <p:sldId id="378" r:id="rId118"/>
    <p:sldId id="392" r:id="rId119"/>
    <p:sldId id="393" r:id="rId120"/>
    <p:sldId id="394" r:id="rId121"/>
    <p:sldId id="395" r:id="rId122"/>
    <p:sldId id="396" r:id="rId123"/>
    <p:sldId id="397" r:id="rId124"/>
    <p:sldId id="332" r:id="rId1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8D"/>
    <a:srgbClr val="465F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095" autoAdjust="0"/>
  </p:normalViewPr>
  <p:slideViewPr>
    <p:cSldViewPr snapToGrid="0">
      <p:cViewPr varScale="1">
        <p:scale>
          <a:sx n="114" d="100"/>
          <a:sy n="114" d="100"/>
        </p:scale>
        <p:origin x="4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lvl1pPr>
              <a:defRPr sz="3200"/>
            </a:lvl1pPr>
          </a:lstStyle>
          <a:p>
            <a:r>
              <a:rPr lang="es-ES" dirty="0"/>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dirty="0"/>
              <a:t>Haga clic para modificar el estilo de subtítulo del patrón</a:t>
            </a:r>
          </a:p>
        </p:txBody>
      </p:sp>
      <p:sp>
        <p:nvSpPr>
          <p:cNvPr id="4" name="Rectangle 5"/>
          <p:cNvSpPr>
            <a:spLocks noGrp="1" noChangeArrowheads="1"/>
          </p:cNvSpPr>
          <p:nvPr>
            <p:ph type="ftr" sz="quarter" idx="10"/>
          </p:nvPr>
        </p:nvSpPr>
        <p:spPr>
          <a:ln/>
        </p:spPr>
        <p:txBody>
          <a:bodyPr/>
          <a:lstStyle>
            <a:lvl1pPr>
              <a:defRPr/>
            </a:lvl1pPr>
          </a:lstStyle>
          <a:p>
            <a:endParaRPr lang="es-ES"/>
          </a:p>
        </p:txBody>
      </p:sp>
      <p:sp>
        <p:nvSpPr>
          <p:cNvPr id="5"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234543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p:cNvSpPr>
            <a:spLocks noGrp="1" noChangeArrowheads="1"/>
          </p:cNvSpPr>
          <p:nvPr>
            <p:ph type="ftr" sz="quarter" idx="10"/>
          </p:nvPr>
        </p:nvSpPr>
        <p:spPr>
          <a:ln/>
        </p:spPr>
        <p:txBody>
          <a:bodyPr/>
          <a:lstStyle>
            <a:lvl1pPr>
              <a:defRPr/>
            </a:lvl1pPr>
          </a:lstStyle>
          <a:p>
            <a:endParaRPr lang="es-ES"/>
          </a:p>
        </p:txBody>
      </p:sp>
      <p:sp>
        <p:nvSpPr>
          <p:cNvPr id="5"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286011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07939" y="274638"/>
            <a:ext cx="2698262" cy="56578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709248" y="274638"/>
            <a:ext cx="7911122" cy="56578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p:cNvSpPr>
            <a:spLocks noGrp="1" noChangeArrowheads="1"/>
          </p:cNvSpPr>
          <p:nvPr>
            <p:ph type="ftr" sz="quarter" idx="10"/>
          </p:nvPr>
        </p:nvSpPr>
        <p:spPr>
          <a:ln/>
        </p:spPr>
        <p:txBody>
          <a:bodyPr/>
          <a:lstStyle>
            <a:lvl1pPr>
              <a:defRPr/>
            </a:lvl1pPr>
          </a:lstStyle>
          <a:p>
            <a:endParaRPr lang="es-ES"/>
          </a:p>
        </p:txBody>
      </p:sp>
      <p:sp>
        <p:nvSpPr>
          <p:cNvPr id="5"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1939103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838201" y="365126"/>
            <a:ext cx="10515600" cy="1325563"/>
          </a:xfrm>
          <a:prstGeom prst="rect">
            <a:avLst/>
          </a:prstGeom>
        </p:spPr>
        <p:txBody>
          <a:bodyPr/>
          <a:lstStyle/>
          <a:p>
            <a:r>
              <a:rPr lang="es-ES"/>
              <a:t>Haga clic para modificar el estilo de título del patrón</a:t>
            </a:r>
          </a:p>
        </p:txBody>
      </p:sp>
      <p:sp>
        <p:nvSpPr>
          <p:cNvPr id="3" name="Marcador de tabla 2"/>
          <p:cNvSpPr>
            <a:spLocks noGrp="1"/>
          </p:cNvSpPr>
          <p:nvPr>
            <p:ph type="tbl" idx="1"/>
          </p:nvPr>
        </p:nvSpPr>
        <p:spPr>
          <a:xfrm>
            <a:off x="732693" y="917576"/>
            <a:ext cx="10773508" cy="5014913"/>
          </a:xfrm>
        </p:spPr>
        <p:txBody>
          <a:bodyPr/>
          <a:lstStyle/>
          <a:p>
            <a:pPr lvl="0"/>
            <a:r>
              <a:rPr lang="es-ES" noProof="0"/>
              <a:t>Haga clic en el icono para agregar una tabla</a:t>
            </a:r>
          </a:p>
        </p:txBody>
      </p:sp>
      <p:sp>
        <p:nvSpPr>
          <p:cNvPr id="4" name="Rectangle 5"/>
          <p:cNvSpPr>
            <a:spLocks noGrp="1" noChangeArrowheads="1"/>
          </p:cNvSpPr>
          <p:nvPr>
            <p:ph type="ftr" sz="quarter" idx="10"/>
          </p:nvPr>
        </p:nvSpPr>
        <p:spPr>
          <a:ln/>
        </p:spPr>
        <p:txBody>
          <a:bodyPr/>
          <a:lstStyle>
            <a:lvl1pPr>
              <a:defRPr/>
            </a:lvl1pPr>
          </a:lstStyle>
          <a:p>
            <a:endParaRPr lang="es-ES"/>
          </a:p>
        </p:txBody>
      </p:sp>
      <p:sp>
        <p:nvSpPr>
          <p:cNvPr id="5"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1749975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1" y="365126"/>
            <a:ext cx="10515600" cy="1325563"/>
          </a:xfrm>
          <a:prstGeom prst="rect">
            <a:avLst/>
          </a:prstGeom>
        </p:spPr>
        <p:txBody>
          <a:bodyPr/>
          <a:lstStyle/>
          <a:p>
            <a:r>
              <a:rPr lang="es-ES"/>
              <a:t>Haga clic para modificar el estilo de título del patrón</a:t>
            </a:r>
          </a:p>
        </p:txBody>
      </p:sp>
      <p:sp>
        <p:nvSpPr>
          <p:cNvPr id="3" name="Marcador de texto 2"/>
          <p:cNvSpPr>
            <a:spLocks noGrp="1"/>
          </p:cNvSpPr>
          <p:nvPr>
            <p:ph type="body" sz="half" idx="1"/>
          </p:nvPr>
        </p:nvSpPr>
        <p:spPr>
          <a:xfrm>
            <a:off x="732693" y="917576"/>
            <a:ext cx="5292969" cy="50149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213231" y="917576"/>
            <a:ext cx="5292970" cy="50149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5"/>
          <p:cNvSpPr>
            <a:spLocks noGrp="1" noChangeArrowheads="1"/>
          </p:cNvSpPr>
          <p:nvPr>
            <p:ph type="ftr" sz="quarter" idx="10"/>
          </p:nvPr>
        </p:nvSpPr>
        <p:spPr>
          <a:ln/>
        </p:spPr>
        <p:txBody>
          <a:bodyPr/>
          <a:lstStyle>
            <a:lvl1pPr>
              <a:defRPr/>
            </a:lvl1pPr>
          </a:lstStyle>
          <a:p>
            <a:endParaRPr lang="es-ES"/>
          </a:p>
        </p:txBody>
      </p:sp>
      <p:sp>
        <p:nvSpPr>
          <p:cNvPr id="6"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4117502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1" y="365126"/>
            <a:ext cx="10515600" cy="1325563"/>
          </a:xfrm>
          <a:prstGeom prst="rect">
            <a:avLst/>
          </a:prstGeom>
        </p:spPr>
        <p:txBody>
          <a:bodyPr/>
          <a:lstStyle/>
          <a:p>
            <a:r>
              <a:rPr lang="es-ES"/>
              <a:t>Haga clic para modificar el estilo de título del patrón</a:t>
            </a:r>
          </a:p>
        </p:txBody>
      </p:sp>
      <p:sp>
        <p:nvSpPr>
          <p:cNvPr id="3" name="Marcador de pie de página 2"/>
          <p:cNvSpPr>
            <a:spLocks noGrp="1"/>
          </p:cNvSpPr>
          <p:nvPr>
            <p:ph type="ftr" sz="quarter" idx="10"/>
          </p:nvPr>
        </p:nvSpPr>
        <p:spPr/>
        <p:txBody>
          <a:bodyPr/>
          <a:lstStyle/>
          <a:p>
            <a:endParaRPr lang="es-ES"/>
          </a:p>
        </p:txBody>
      </p:sp>
      <p:sp>
        <p:nvSpPr>
          <p:cNvPr id="4" name="Marcador de número de diapositiva 3"/>
          <p:cNvSpPr>
            <a:spLocks noGrp="1"/>
          </p:cNvSpPr>
          <p:nvPr>
            <p:ph type="sldNum" sz="quarter" idx="11"/>
          </p:nvPr>
        </p:nvSpPr>
        <p:spPr/>
        <p:txBody>
          <a:bodyPr/>
          <a:lstStyle/>
          <a:p>
            <a:fld id="{D09B2312-854B-49D5-B105-9A68DC0FABF3}" type="slidenum">
              <a:rPr lang="es-ES" smtClean="0"/>
              <a:t>‹Nº›</a:t>
            </a:fld>
            <a:endParaRPr lang="es-ES"/>
          </a:p>
        </p:txBody>
      </p:sp>
    </p:spTree>
    <p:extLst>
      <p:ext uri="{BB962C8B-B14F-4D97-AF65-F5344CB8AC3E}">
        <p14:creationId xmlns:p14="http://schemas.microsoft.com/office/powerpoint/2010/main" val="2411011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3448D91D-CFAF-4C9E-82A3-C1377BB6484A}" type="datetimeFigureOut">
              <a:rPr lang="es-ES" smtClean="0"/>
              <a:t>02/10/2023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231370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448D91D-CFAF-4C9E-82A3-C1377BB6484A}" type="datetimeFigureOut">
              <a:rPr lang="es-ES" smtClean="0"/>
              <a:t>02/10/2023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402456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2339" y="1709739"/>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2339"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448D91D-CFAF-4C9E-82A3-C1377BB6484A}" type="datetimeFigureOut">
              <a:rPr lang="es-ES" smtClean="0"/>
              <a:t>02/10/2023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3129365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1" y="1825625"/>
            <a:ext cx="516401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89785" y="1825625"/>
            <a:ext cx="5164016"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3448D91D-CFAF-4C9E-82A3-C1377BB6484A}" type="datetimeFigureOut">
              <a:rPr lang="es-ES" smtClean="0"/>
              <a:t>02/10/2023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1240707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154" y="365126"/>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40154" y="1681163"/>
            <a:ext cx="515815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40154" y="2505075"/>
            <a:ext cx="5158154"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1" y="1681163"/>
            <a:ext cx="51835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553"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3448D91D-CFAF-4C9E-82A3-C1377BB6484A}" type="datetimeFigureOut">
              <a:rPr lang="es-ES" smtClean="0"/>
              <a:t>02/10/2023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175583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S" dirty="0"/>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p:cNvSpPr>
            <a:spLocks noGrp="1" noChangeArrowheads="1"/>
          </p:cNvSpPr>
          <p:nvPr>
            <p:ph type="ftr" sz="quarter" idx="10"/>
          </p:nvPr>
        </p:nvSpPr>
        <p:spPr>
          <a:ln/>
        </p:spPr>
        <p:txBody>
          <a:bodyPr/>
          <a:lstStyle>
            <a:lvl1pPr>
              <a:defRPr/>
            </a:lvl1pPr>
          </a:lstStyle>
          <a:p>
            <a:endParaRPr lang="es-ES"/>
          </a:p>
        </p:txBody>
      </p:sp>
      <p:sp>
        <p:nvSpPr>
          <p:cNvPr id="5"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1286973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3448D91D-CFAF-4C9E-82A3-C1377BB6484A}" type="datetimeFigureOut">
              <a:rPr lang="es-ES" smtClean="0"/>
              <a:t>02/10/2023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3543324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448D91D-CFAF-4C9E-82A3-C1377BB6484A}" type="datetimeFigureOut">
              <a:rPr lang="es-ES" smtClean="0"/>
              <a:t>02/10/2023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2758989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154" y="457200"/>
            <a:ext cx="3931138"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555" y="987426"/>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40154" y="2057400"/>
            <a:ext cx="39311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448D91D-CFAF-4C9E-82A3-C1377BB6484A}" type="datetimeFigureOut">
              <a:rPr lang="es-ES" smtClean="0"/>
              <a:t>02/10/2023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3626747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154" y="457200"/>
            <a:ext cx="3931138"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555" y="987426"/>
            <a:ext cx="617219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Marcador de texto 3"/>
          <p:cNvSpPr>
            <a:spLocks noGrp="1"/>
          </p:cNvSpPr>
          <p:nvPr>
            <p:ph type="body" sz="half" idx="2"/>
          </p:nvPr>
        </p:nvSpPr>
        <p:spPr>
          <a:xfrm>
            <a:off x="840154" y="2057400"/>
            <a:ext cx="39311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448D91D-CFAF-4C9E-82A3-C1377BB6484A}" type="datetimeFigureOut">
              <a:rPr lang="es-ES" smtClean="0"/>
              <a:t>02/10/2023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1378039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448D91D-CFAF-4C9E-82A3-C1377BB6484A}" type="datetimeFigureOut">
              <a:rPr lang="es-ES" smtClean="0"/>
              <a:t>02/10/2023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82520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5877" y="365125"/>
            <a:ext cx="2627924"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1" y="365125"/>
            <a:ext cx="7700107"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448D91D-CFAF-4C9E-82A3-C1377BB6484A}" type="datetimeFigureOut">
              <a:rPr lang="es-ES" smtClean="0"/>
              <a:t>02/10/2023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783392C-0AB2-42BF-A30D-A1CA2B49CF50}" type="slidenum">
              <a:rPr lang="es-ES" smtClean="0"/>
              <a:t>‹Nº›</a:t>
            </a:fld>
            <a:endParaRPr lang="es-ES"/>
          </a:p>
        </p:txBody>
      </p:sp>
    </p:spTree>
    <p:extLst>
      <p:ext uri="{BB962C8B-B14F-4D97-AF65-F5344CB8AC3E}">
        <p14:creationId xmlns:p14="http://schemas.microsoft.com/office/powerpoint/2010/main" val="119690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15692" y="4329627"/>
            <a:ext cx="10363200" cy="1362075"/>
          </a:xfrm>
        </p:spPr>
        <p:txBody>
          <a:bodyPr anchor="t"/>
          <a:lstStyle>
            <a:lvl1pPr algn="l">
              <a:defRPr sz="1800" b="1" cap="all">
                <a:solidFill>
                  <a:srgbClr val="00338D"/>
                </a:solidFill>
              </a:defRPr>
            </a:lvl1pPr>
          </a:lstStyle>
          <a:p>
            <a:r>
              <a:rPr lang="es-ES"/>
              <a:t>Haga clic para modificar el estilo de título del patrón</a:t>
            </a:r>
            <a:endParaRPr lang="es-ES" dirty="0"/>
          </a:p>
        </p:txBody>
      </p:sp>
      <p:sp>
        <p:nvSpPr>
          <p:cNvPr id="3" name="2 Marcador de texto"/>
          <p:cNvSpPr>
            <a:spLocks noGrp="1"/>
          </p:cNvSpPr>
          <p:nvPr>
            <p:ph type="body" idx="1"/>
          </p:nvPr>
        </p:nvSpPr>
        <p:spPr>
          <a:xfrm>
            <a:off x="947396" y="1219582"/>
            <a:ext cx="10363200" cy="1500187"/>
          </a:xfrm>
        </p:spPr>
        <p:txBody>
          <a:bodyPr anchor="b"/>
          <a:lstStyle>
            <a:lvl1pPr marL="0" indent="0">
              <a:buNone/>
              <a:defRPr sz="4000">
                <a:solidFill>
                  <a:srgbClr val="C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5"/>
          <p:cNvSpPr>
            <a:spLocks noGrp="1" noChangeArrowheads="1"/>
          </p:cNvSpPr>
          <p:nvPr>
            <p:ph type="ftr" sz="quarter" idx="10"/>
          </p:nvPr>
        </p:nvSpPr>
        <p:spPr>
          <a:ln/>
        </p:spPr>
        <p:txBody>
          <a:bodyPr/>
          <a:lstStyle>
            <a:lvl1pPr>
              <a:defRPr/>
            </a:lvl1pPr>
          </a:lstStyle>
          <a:p>
            <a:endParaRPr lang="es-ES"/>
          </a:p>
        </p:txBody>
      </p:sp>
      <p:sp>
        <p:nvSpPr>
          <p:cNvPr id="5"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54836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732693" y="917576"/>
            <a:ext cx="5292969" cy="5014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213231" y="917576"/>
            <a:ext cx="5292970" cy="5014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5"/>
          <p:cNvSpPr>
            <a:spLocks noGrp="1" noChangeArrowheads="1"/>
          </p:cNvSpPr>
          <p:nvPr>
            <p:ph type="ftr" sz="quarter" idx="10"/>
          </p:nvPr>
        </p:nvSpPr>
        <p:spPr>
          <a:ln/>
        </p:spPr>
        <p:txBody>
          <a:bodyPr/>
          <a:lstStyle>
            <a:lvl1pPr>
              <a:defRPr/>
            </a:lvl1pPr>
          </a:lstStyle>
          <a:p>
            <a:endParaRPr lang="es-ES"/>
          </a:p>
        </p:txBody>
      </p:sp>
      <p:sp>
        <p:nvSpPr>
          <p:cNvPr id="6"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103670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5"/>
          <p:cNvSpPr>
            <a:spLocks noGrp="1" noChangeArrowheads="1"/>
          </p:cNvSpPr>
          <p:nvPr>
            <p:ph type="ftr" sz="quarter" idx="10"/>
          </p:nvPr>
        </p:nvSpPr>
        <p:spPr>
          <a:ln/>
        </p:spPr>
        <p:txBody>
          <a:bodyPr/>
          <a:lstStyle>
            <a:lvl1pPr>
              <a:defRPr/>
            </a:lvl1pPr>
          </a:lstStyle>
          <a:p>
            <a:endParaRPr lang="es-ES"/>
          </a:p>
        </p:txBody>
      </p:sp>
      <p:sp>
        <p:nvSpPr>
          <p:cNvPr id="8"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3667428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5"/>
          <p:cNvSpPr>
            <a:spLocks noGrp="1" noChangeArrowheads="1"/>
          </p:cNvSpPr>
          <p:nvPr>
            <p:ph type="ftr" sz="quarter" idx="10"/>
          </p:nvPr>
        </p:nvSpPr>
        <p:spPr>
          <a:ln/>
        </p:spPr>
        <p:txBody>
          <a:bodyPr/>
          <a:lstStyle>
            <a:lvl1pPr>
              <a:defRPr/>
            </a:lvl1pPr>
          </a:lstStyle>
          <a:p>
            <a:endParaRPr lang="es-ES"/>
          </a:p>
        </p:txBody>
      </p:sp>
      <p:sp>
        <p:nvSpPr>
          <p:cNvPr id="4"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1682800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es-ES"/>
          </a:p>
        </p:txBody>
      </p:sp>
      <p:sp>
        <p:nvSpPr>
          <p:cNvPr id="3"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133547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247"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3 Marcador de texto"/>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5"/>
          <p:cNvSpPr>
            <a:spLocks noGrp="1" noChangeArrowheads="1"/>
          </p:cNvSpPr>
          <p:nvPr>
            <p:ph type="ftr" sz="quarter" idx="10"/>
          </p:nvPr>
        </p:nvSpPr>
        <p:spPr>
          <a:ln/>
        </p:spPr>
        <p:txBody>
          <a:bodyPr/>
          <a:lstStyle>
            <a:lvl1pPr>
              <a:defRPr/>
            </a:lvl1pPr>
          </a:lstStyle>
          <a:p>
            <a:endParaRPr lang="es-ES"/>
          </a:p>
        </p:txBody>
      </p:sp>
      <p:sp>
        <p:nvSpPr>
          <p:cNvPr id="6"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41156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554"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3 Marcador de texto"/>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5"/>
          <p:cNvSpPr>
            <a:spLocks noGrp="1" noChangeArrowheads="1"/>
          </p:cNvSpPr>
          <p:nvPr>
            <p:ph type="ftr" sz="quarter" idx="10"/>
          </p:nvPr>
        </p:nvSpPr>
        <p:spPr>
          <a:ln/>
        </p:spPr>
        <p:txBody>
          <a:bodyPr/>
          <a:lstStyle>
            <a:lvl1pPr>
              <a:defRPr/>
            </a:lvl1pPr>
          </a:lstStyle>
          <a:p>
            <a:endParaRPr lang="es-ES"/>
          </a:p>
        </p:txBody>
      </p:sp>
      <p:sp>
        <p:nvSpPr>
          <p:cNvPr id="6" name="Rectangle 6"/>
          <p:cNvSpPr>
            <a:spLocks noGrp="1" noChangeArrowheads="1"/>
          </p:cNvSpPr>
          <p:nvPr>
            <p:ph type="sldNum" sz="quarter" idx="11"/>
          </p:nvPr>
        </p:nvSpPr>
        <p:spPr>
          <a:ln/>
        </p:spPr>
        <p:txBody>
          <a:bodyPr/>
          <a:lstStyle>
            <a:lvl1pPr>
              <a:defRPr/>
            </a:lvl1pPr>
          </a:lstStyle>
          <a:p>
            <a:fld id="{D09B2312-854B-49D5-B105-9A68DC0FABF3}" type="slidenum">
              <a:rPr lang="es-ES" smtClean="0"/>
              <a:t>‹Nº›</a:t>
            </a:fld>
            <a:endParaRPr lang="es-ES"/>
          </a:p>
        </p:txBody>
      </p:sp>
    </p:spTree>
    <p:extLst>
      <p:ext uri="{BB962C8B-B14F-4D97-AF65-F5344CB8AC3E}">
        <p14:creationId xmlns:p14="http://schemas.microsoft.com/office/powerpoint/2010/main" val="34343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9" descr="powerpoin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525586" y="1009650"/>
            <a:ext cx="10773508"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9" name="Rectangle 5"/>
          <p:cNvSpPr>
            <a:spLocks noGrp="1" noChangeArrowheads="1"/>
          </p:cNvSpPr>
          <p:nvPr>
            <p:ph type="ftr" sz="quarter" idx="3"/>
          </p:nvPr>
        </p:nvSpPr>
        <p:spPr bwMode="auto">
          <a:xfrm>
            <a:off x="4304324" y="6570664"/>
            <a:ext cx="4044462" cy="204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baseline="0">
                <a:solidFill>
                  <a:schemeClr val="accent6"/>
                </a:solidFill>
                <a:latin typeface="Trebuchet MS" pitchFamily="34" charset="0"/>
                <a:cs typeface="Arial" charset="0"/>
              </a:defRPr>
            </a:lvl1pPr>
          </a:lstStyle>
          <a:p>
            <a:endParaRPr lang="es-ES"/>
          </a:p>
        </p:txBody>
      </p:sp>
      <p:sp>
        <p:nvSpPr>
          <p:cNvPr id="1030" name="Rectangle 6"/>
          <p:cNvSpPr>
            <a:spLocks noGrp="1" noChangeArrowheads="1"/>
          </p:cNvSpPr>
          <p:nvPr>
            <p:ph type="sldNum" sz="quarter" idx="4"/>
          </p:nvPr>
        </p:nvSpPr>
        <p:spPr bwMode="auto">
          <a:xfrm>
            <a:off x="10804769" y="6564313"/>
            <a:ext cx="666262" cy="209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i="0" smtClean="0">
                <a:solidFill>
                  <a:srgbClr val="2D2D8A"/>
                </a:solidFill>
                <a:latin typeface="Trebuchet MS" panose="020B0603020202020204" pitchFamily="34" charset="0"/>
              </a:defRPr>
            </a:lvl1pPr>
          </a:lstStyle>
          <a:p>
            <a:fld id="{D09B2312-854B-49D5-B105-9A68DC0FABF3}" type="slidenum">
              <a:rPr lang="es-ES" smtClean="0"/>
              <a:t>‹Nº›</a:t>
            </a:fld>
            <a:endParaRPr lang="es-ES"/>
          </a:p>
        </p:txBody>
      </p:sp>
      <p:sp>
        <p:nvSpPr>
          <p:cNvPr id="2" name="3 Marcador de fecha"/>
          <p:cNvSpPr txBox="1">
            <a:spLocks noGrp="1"/>
          </p:cNvSpPr>
          <p:nvPr/>
        </p:nvSpPr>
        <p:spPr bwMode="auto">
          <a:xfrm>
            <a:off x="0" y="6510338"/>
            <a:ext cx="417341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rgbClr val="00338D"/>
                </a:solidFill>
                <a:latin typeface="Arial" pitchFamily="34" charset="0"/>
                <a:cs typeface="Arial" pitchFamily="34" charset="0"/>
              </a:defRPr>
            </a:lvl1pPr>
            <a:lvl2pPr marL="742950" indent="-285750">
              <a:defRPr sz="1400" i="1">
                <a:solidFill>
                  <a:srgbClr val="00338D"/>
                </a:solidFill>
                <a:latin typeface="Arial" pitchFamily="34" charset="0"/>
                <a:cs typeface="Arial" pitchFamily="34" charset="0"/>
              </a:defRPr>
            </a:lvl2pPr>
            <a:lvl3pPr marL="1143000" indent="-228600">
              <a:defRPr sz="1400" i="1">
                <a:solidFill>
                  <a:srgbClr val="00338D"/>
                </a:solidFill>
                <a:latin typeface="Arial" pitchFamily="34" charset="0"/>
                <a:cs typeface="Arial" pitchFamily="34" charset="0"/>
              </a:defRPr>
            </a:lvl3pPr>
            <a:lvl4pPr marL="1600200" indent="-228600">
              <a:defRPr sz="1400" i="1">
                <a:solidFill>
                  <a:srgbClr val="00338D"/>
                </a:solidFill>
                <a:latin typeface="Arial" pitchFamily="34" charset="0"/>
                <a:cs typeface="Arial" pitchFamily="34" charset="0"/>
              </a:defRPr>
            </a:lvl4pPr>
            <a:lvl5pPr marL="2057400" indent="-228600">
              <a:defRPr sz="1400" i="1">
                <a:solidFill>
                  <a:srgbClr val="00338D"/>
                </a:solidFill>
                <a:latin typeface="Arial" pitchFamily="34" charset="0"/>
                <a:cs typeface="Arial" pitchFamily="34" charset="0"/>
              </a:defRPr>
            </a:lvl5pPr>
            <a:lvl6pPr marL="2514600" indent="-228600" eaLnBrk="0" fontAlgn="base" hangingPunct="0">
              <a:spcBef>
                <a:spcPct val="0"/>
              </a:spcBef>
              <a:spcAft>
                <a:spcPct val="0"/>
              </a:spcAft>
              <a:defRPr sz="1400" i="1">
                <a:solidFill>
                  <a:srgbClr val="00338D"/>
                </a:solidFill>
                <a:latin typeface="Arial" pitchFamily="34" charset="0"/>
                <a:cs typeface="Arial" pitchFamily="34" charset="0"/>
              </a:defRPr>
            </a:lvl6pPr>
            <a:lvl7pPr marL="2971800" indent="-228600" eaLnBrk="0" fontAlgn="base" hangingPunct="0">
              <a:spcBef>
                <a:spcPct val="0"/>
              </a:spcBef>
              <a:spcAft>
                <a:spcPct val="0"/>
              </a:spcAft>
              <a:defRPr sz="1400" i="1">
                <a:solidFill>
                  <a:srgbClr val="00338D"/>
                </a:solidFill>
                <a:latin typeface="Arial" pitchFamily="34" charset="0"/>
                <a:cs typeface="Arial" pitchFamily="34" charset="0"/>
              </a:defRPr>
            </a:lvl7pPr>
            <a:lvl8pPr marL="3429000" indent="-228600" eaLnBrk="0" fontAlgn="base" hangingPunct="0">
              <a:spcBef>
                <a:spcPct val="0"/>
              </a:spcBef>
              <a:spcAft>
                <a:spcPct val="0"/>
              </a:spcAft>
              <a:defRPr sz="1400" i="1">
                <a:solidFill>
                  <a:srgbClr val="00338D"/>
                </a:solidFill>
                <a:latin typeface="Arial" pitchFamily="34" charset="0"/>
                <a:cs typeface="Arial" pitchFamily="34" charset="0"/>
              </a:defRPr>
            </a:lvl8pPr>
            <a:lvl9pPr marL="3886200" indent="-228600" eaLnBrk="0" fontAlgn="base" hangingPunct="0">
              <a:spcBef>
                <a:spcPct val="0"/>
              </a:spcBef>
              <a:spcAft>
                <a:spcPct val="0"/>
              </a:spcAft>
              <a:defRPr sz="1400" i="1">
                <a:solidFill>
                  <a:srgbClr val="00338D"/>
                </a:solidFill>
                <a:latin typeface="Arial" pitchFamily="34" charset="0"/>
                <a:cs typeface="Arial" pitchFamily="34" charset="0"/>
              </a:defRPr>
            </a:lvl9pPr>
          </a:lstStyle>
          <a:p>
            <a:pPr eaLnBrk="1" hangingPunct="1">
              <a:defRPr/>
            </a:pPr>
            <a:r>
              <a:rPr lang="es-ES_tradnl" altLang="es-ES" sz="1600" b="1" i="0" dirty="0">
                <a:solidFill>
                  <a:schemeClr val="accent6"/>
                </a:solidFill>
                <a:latin typeface="Trebuchet MS" pitchFamily="34" charset="0"/>
              </a:rPr>
              <a:t>Curso </a:t>
            </a:r>
            <a:r>
              <a:rPr lang="es-ES" altLang="es-ES" sz="1600" b="1" i="0" dirty="0">
                <a:solidFill>
                  <a:schemeClr val="accent6"/>
                </a:solidFill>
                <a:latin typeface="Trebuchet MS" pitchFamily="34" charset="0"/>
              </a:rPr>
              <a:t>del PIB 2023</a:t>
            </a:r>
          </a:p>
        </p:txBody>
      </p:sp>
      <p:sp>
        <p:nvSpPr>
          <p:cNvPr id="8" name="7 Flecha derecha"/>
          <p:cNvSpPr/>
          <p:nvPr/>
        </p:nvSpPr>
        <p:spPr>
          <a:xfrm>
            <a:off x="115278" y="693738"/>
            <a:ext cx="11961446" cy="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p>
        </p:txBody>
      </p:sp>
      <p:sp>
        <p:nvSpPr>
          <p:cNvPr id="9" name="8 Flecha derecha"/>
          <p:cNvSpPr/>
          <p:nvPr/>
        </p:nvSpPr>
        <p:spPr>
          <a:xfrm>
            <a:off x="115278" y="6432550"/>
            <a:ext cx="11961446" cy="0"/>
          </a:xfrm>
          <a:prstGeom prst="rightArrow">
            <a:avLst/>
          </a:prstGeom>
          <a:solidFill>
            <a:srgbClr val="FF33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a:p>
        </p:txBody>
      </p:sp>
      <p:pic>
        <p:nvPicPr>
          <p:cNvPr id="1033" name="Picture 2" descr="G:\LOGOS\logo_doc_externa.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05801" y="107951"/>
            <a:ext cx="377092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13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1" fontAlgn="base" hangingPunct="1">
        <a:spcBef>
          <a:spcPct val="0"/>
        </a:spcBef>
        <a:spcAft>
          <a:spcPct val="0"/>
        </a:spcAft>
        <a:defRPr sz="1200">
          <a:solidFill>
            <a:srgbClr val="BD3632"/>
          </a:solidFill>
          <a:latin typeface="+mj-lt"/>
          <a:ea typeface="+mj-ea"/>
          <a:cs typeface="+mj-cs"/>
        </a:defRPr>
      </a:lvl1pPr>
      <a:lvl2pPr algn="l" rtl="0" eaLnBrk="1" fontAlgn="base" hangingPunct="1">
        <a:spcBef>
          <a:spcPct val="0"/>
        </a:spcBef>
        <a:spcAft>
          <a:spcPct val="0"/>
        </a:spcAft>
        <a:defRPr sz="1200">
          <a:solidFill>
            <a:srgbClr val="BD3632"/>
          </a:solidFill>
          <a:latin typeface="Trebuchet MS" pitchFamily="34" charset="0"/>
        </a:defRPr>
      </a:lvl2pPr>
      <a:lvl3pPr algn="l" rtl="0" eaLnBrk="1" fontAlgn="base" hangingPunct="1">
        <a:spcBef>
          <a:spcPct val="0"/>
        </a:spcBef>
        <a:spcAft>
          <a:spcPct val="0"/>
        </a:spcAft>
        <a:defRPr sz="1200">
          <a:solidFill>
            <a:srgbClr val="BD3632"/>
          </a:solidFill>
          <a:latin typeface="Trebuchet MS" pitchFamily="34" charset="0"/>
        </a:defRPr>
      </a:lvl3pPr>
      <a:lvl4pPr algn="l" rtl="0" eaLnBrk="1" fontAlgn="base" hangingPunct="1">
        <a:spcBef>
          <a:spcPct val="0"/>
        </a:spcBef>
        <a:spcAft>
          <a:spcPct val="0"/>
        </a:spcAft>
        <a:defRPr sz="1200">
          <a:solidFill>
            <a:srgbClr val="BD3632"/>
          </a:solidFill>
          <a:latin typeface="Trebuchet MS" pitchFamily="34" charset="0"/>
        </a:defRPr>
      </a:lvl4pPr>
      <a:lvl5pPr algn="l" rtl="0" eaLnBrk="1" fontAlgn="base" hangingPunct="1">
        <a:spcBef>
          <a:spcPct val="0"/>
        </a:spcBef>
        <a:spcAft>
          <a:spcPct val="0"/>
        </a:spcAft>
        <a:defRPr sz="1200">
          <a:solidFill>
            <a:srgbClr val="BD3632"/>
          </a:solidFill>
          <a:latin typeface="Trebuchet MS" pitchFamily="34" charset="0"/>
        </a:defRPr>
      </a:lvl5pPr>
      <a:lvl6pPr marL="457200" algn="l" rtl="0" eaLnBrk="1" fontAlgn="base" hangingPunct="1">
        <a:spcBef>
          <a:spcPct val="0"/>
        </a:spcBef>
        <a:spcAft>
          <a:spcPct val="0"/>
        </a:spcAft>
        <a:defRPr sz="1200">
          <a:solidFill>
            <a:srgbClr val="BD3632"/>
          </a:solidFill>
          <a:latin typeface="Trebuchet MS" pitchFamily="34" charset="0"/>
        </a:defRPr>
      </a:lvl6pPr>
      <a:lvl7pPr marL="914400" algn="l" rtl="0" eaLnBrk="1" fontAlgn="base" hangingPunct="1">
        <a:spcBef>
          <a:spcPct val="0"/>
        </a:spcBef>
        <a:spcAft>
          <a:spcPct val="0"/>
        </a:spcAft>
        <a:defRPr sz="1200">
          <a:solidFill>
            <a:srgbClr val="BD3632"/>
          </a:solidFill>
          <a:latin typeface="Trebuchet MS" pitchFamily="34" charset="0"/>
        </a:defRPr>
      </a:lvl7pPr>
      <a:lvl8pPr marL="1371600" algn="l" rtl="0" eaLnBrk="1" fontAlgn="base" hangingPunct="1">
        <a:spcBef>
          <a:spcPct val="0"/>
        </a:spcBef>
        <a:spcAft>
          <a:spcPct val="0"/>
        </a:spcAft>
        <a:defRPr sz="1200">
          <a:solidFill>
            <a:srgbClr val="BD3632"/>
          </a:solidFill>
          <a:latin typeface="Trebuchet MS" pitchFamily="34" charset="0"/>
        </a:defRPr>
      </a:lvl8pPr>
      <a:lvl9pPr marL="1828800" algn="l" rtl="0" eaLnBrk="1" fontAlgn="base" hangingPunct="1">
        <a:spcBef>
          <a:spcPct val="0"/>
        </a:spcBef>
        <a:spcAft>
          <a:spcPct val="0"/>
        </a:spcAft>
        <a:defRPr sz="1200">
          <a:solidFill>
            <a:srgbClr val="BD3632"/>
          </a:solidFill>
          <a:latin typeface="Trebuchet MS" pitchFamily="34" charset="0"/>
        </a:defRPr>
      </a:lvl9pPr>
    </p:titleStyle>
    <p:bodyStyle>
      <a:lvl1pPr marL="342900" indent="-342900" algn="l" rtl="0" eaLnBrk="1" fontAlgn="base" hangingPunct="1">
        <a:spcBef>
          <a:spcPct val="20000"/>
        </a:spcBef>
        <a:spcAft>
          <a:spcPct val="0"/>
        </a:spcAft>
        <a:buClr>
          <a:srgbClr val="BD3632"/>
        </a:buClr>
        <a:buChar char="•"/>
        <a:defRPr sz="3200">
          <a:solidFill>
            <a:srgbClr val="00338D"/>
          </a:solidFill>
          <a:latin typeface="+mn-lt"/>
          <a:ea typeface="+mn-ea"/>
          <a:cs typeface="+mn-cs"/>
        </a:defRPr>
      </a:lvl1pPr>
      <a:lvl2pPr marL="742950" indent="-285750" algn="l" rtl="0" eaLnBrk="1" fontAlgn="base" hangingPunct="1">
        <a:spcBef>
          <a:spcPct val="20000"/>
        </a:spcBef>
        <a:spcAft>
          <a:spcPct val="0"/>
        </a:spcAft>
        <a:buClr>
          <a:srgbClr val="BD3632"/>
        </a:buClr>
        <a:buChar char="•"/>
        <a:defRPr sz="2800">
          <a:solidFill>
            <a:srgbClr val="00338D"/>
          </a:solidFill>
          <a:latin typeface="+mn-lt"/>
        </a:defRPr>
      </a:lvl2pPr>
      <a:lvl3pPr marL="1143000" indent="-228600" algn="l" rtl="0" eaLnBrk="1" fontAlgn="base" hangingPunct="1">
        <a:spcBef>
          <a:spcPct val="20000"/>
        </a:spcBef>
        <a:spcAft>
          <a:spcPct val="0"/>
        </a:spcAft>
        <a:buChar char="•"/>
        <a:defRPr sz="2400">
          <a:solidFill>
            <a:srgbClr val="00338D"/>
          </a:solidFill>
          <a:latin typeface="+mn-lt"/>
        </a:defRPr>
      </a:lvl3pPr>
      <a:lvl4pPr marL="1600200" indent="-228600" algn="l" rtl="0" eaLnBrk="1" fontAlgn="base" hangingPunct="1">
        <a:spcBef>
          <a:spcPct val="20000"/>
        </a:spcBef>
        <a:spcAft>
          <a:spcPct val="0"/>
        </a:spcAft>
        <a:buChar char="–"/>
        <a:defRPr sz="2000">
          <a:solidFill>
            <a:srgbClr val="00338D"/>
          </a:solidFill>
          <a:latin typeface="+mn-lt"/>
        </a:defRPr>
      </a:lvl4pPr>
      <a:lvl5pPr marL="2057400" indent="-228600" algn="l" rtl="0" eaLnBrk="1" fontAlgn="base" hangingPunct="1">
        <a:spcBef>
          <a:spcPct val="20000"/>
        </a:spcBef>
        <a:spcAft>
          <a:spcPct val="0"/>
        </a:spcAft>
        <a:buChar char="»"/>
        <a:defRPr sz="2000">
          <a:solidFill>
            <a:srgbClr val="00338D"/>
          </a:solidFill>
          <a:latin typeface="+mn-lt"/>
        </a:defRPr>
      </a:lvl5pPr>
      <a:lvl6pPr marL="2514600" indent="-228600" algn="l" rtl="0" eaLnBrk="1" fontAlgn="base" hangingPunct="1">
        <a:spcBef>
          <a:spcPct val="20000"/>
        </a:spcBef>
        <a:spcAft>
          <a:spcPct val="0"/>
        </a:spcAft>
        <a:buChar char="»"/>
        <a:defRPr sz="2000">
          <a:solidFill>
            <a:srgbClr val="00338D"/>
          </a:solidFill>
          <a:latin typeface="+mn-lt"/>
        </a:defRPr>
      </a:lvl6pPr>
      <a:lvl7pPr marL="2971800" indent="-228600" algn="l" rtl="0" eaLnBrk="1" fontAlgn="base" hangingPunct="1">
        <a:spcBef>
          <a:spcPct val="20000"/>
        </a:spcBef>
        <a:spcAft>
          <a:spcPct val="0"/>
        </a:spcAft>
        <a:buChar char="»"/>
        <a:defRPr sz="2000">
          <a:solidFill>
            <a:srgbClr val="00338D"/>
          </a:solidFill>
          <a:latin typeface="+mn-lt"/>
        </a:defRPr>
      </a:lvl7pPr>
      <a:lvl8pPr marL="3429000" indent="-228600" algn="l" rtl="0" eaLnBrk="1" fontAlgn="base" hangingPunct="1">
        <a:spcBef>
          <a:spcPct val="20000"/>
        </a:spcBef>
        <a:spcAft>
          <a:spcPct val="0"/>
        </a:spcAft>
        <a:buChar char="»"/>
        <a:defRPr sz="2000">
          <a:solidFill>
            <a:srgbClr val="00338D"/>
          </a:solidFill>
          <a:latin typeface="+mn-lt"/>
        </a:defRPr>
      </a:lvl8pPr>
      <a:lvl9pPr marL="3886200" indent="-228600" algn="l" rtl="0" eaLnBrk="1" fontAlgn="base" hangingPunct="1">
        <a:spcBef>
          <a:spcPct val="20000"/>
        </a:spcBef>
        <a:spcAft>
          <a:spcPct val="0"/>
        </a:spcAft>
        <a:buChar char="»"/>
        <a:defRPr sz="2000">
          <a:solidFill>
            <a:srgbClr val="00338D"/>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D91D-CFAF-4C9E-82A3-C1377BB6484A}" type="datetimeFigureOut">
              <a:rPr lang="es-ES" smtClean="0"/>
              <a:t>02/10/2023</a:t>
            </a:fld>
            <a:endParaRPr lang="es-ES"/>
          </a:p>
        </p:txBody>
      </p:sp>
      <p:sp>
        <p:nvSpPr>
          <p:cNvPr id="5" name="Marcador de pie de página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3392C-0AB2-42BF-A30D-A1CA2B49CF50}" type="slidenum">
              <a:rPr lang="es-ES" smtClean="0"/>
              <a:t>‹Nº›</a:t>
            </a:fld>
            <a:endParaRPr lang="es-ES"/>
          </a:p>
        </p:txBody>
      </p:sp>
    </p:spTree>
    <p:extLst>
      <p:ext uri="{BB962C8B-B14F-4D97-AF65-F5344CB8AC3E}">
        <p14:creationId xmlns:p14="http://schemas.microsoft.com/office/powerpoint/2010/main" val="9696350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rammb2.cira.colostate.edu/trainings/visit/training_sessions/advected_layer_precipitable_water_product/"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			VIGILANCIA DE ÁREA</a:t>
            </a:r>
          </a:p>
        </p:txBody>
      </p:sp>
      <p:sp>
        <p:nvSpPr>
          <p:cNvPr id="3" name="Subtítulo 2"/>
          <p:cNvSpPr>
            <a:spLocks noGrp="1"/>
          </p:cNvSpPr>
          <p:nvPr>
            <p:ph type="subTitle" idx="1"/>
          </p:nvPr>
        </p:nvSpPr>
        <p:spPr/>
        <p:txBody>
          <a:bodyPr/>
          <a:lstStyle/>
          <a:p>
            <a:r>
              <a:rPr lang="es-ES" sz="1400" dirty="0"/>
              <a:t>Por: Román López Ríos</a:t>
            </a:r>
          </a:p>
        </p:txBody>
      </p:sp>
    </p:spTree>
    <p:extLst>
      <p:ext uri="{BB962C8B-B14F-4D97-AF65-F5344CB8AC3E}">
        <p14:creationId xmlns:p14="http://schemas.microsoft.com/office/powerpoint/2010/main" val="3588255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¿Cómo mirar la presencia de </a:t>
            </a:r>
            <a:r>
              <a:rPr lang="es-ES" dirty="0">
                <a:solidFill>
                  <a:srgbClr val="FFC000"/>
                </a:solidFill>
              </a:rPr>
              <a:t>humedad</a:t>
            </a:r>
            <a:r>
              <a:rPr lang="es-ES" dirty="0"/>
              <a:t>, </a:t>
            </a:r>
            <a:r>
              <a:rPr lang="es-ES" dirty="0">
                <a:solidFill>
                  <a:srgbClr val="FFFF00"/>
                </a:solidFill>
              </a:rPr>
              <a:t>ascenso</a:t>
            </a:r>
            <a:r>
              <a:rPr lang="es-ES" dirty="0"/>
              <a:t> e </a:t>
            </a:r>
            <a:r>
              <a:rPr lang="es-ES" dirty="0">
                <a:solidFill>
                  <a:srgbClr val="00B0F0"/>
                </a:solidFill>
              </a:rPr>
              <a:t>inestabilidad</a:t>
            </a:r>
            <a:r>
              <a:rPr lang="es-ES" dirty="0"/>
              <a:t>?</a:t>
            </a:r>
          </a:p>
          <a:p>
            <a:endParaRPr lang="es-ES" dirty="0"/>
          </a:p>
          <a:p>
            <a:r>
              <a:rPr lang="es-ES" sz="2800" dirty="0"/>
              <a:t>- </a:t>
            </a:r>
            <a:r>
              <a:rPr lang="es-ES" sz="2800" dirty="0">
                <a:solidFill>
                  <a:srgbClr val="FFC000"/>
                </a:solidFill>
              </a:rPr>
              <a:t>Humedad en los niveles de la base (900-850hPa).</a:t>
            </a:r>
          </a:p>
          <a:p>
            <a:r>
              <a:rPr lang="es-ES" sz="2800" dirty="0"/>
              <a:t>- </a:t>
            </a:r>
            <a:r>
              <a:rPr lang="es-ES" sz="2800" dirty="0">
                <a:solidFill>
                  <a:srgbClr val="FFFF00"/>
                </a:solidFill>
              </a:rPr>
              <a:t>Presencia de una cordillera que eleve el aire.</a:t>
            </a:r>
          </a:p>
          <a:p>
            <a:r>
              <a:rPr lang="es-ES" sz="2800" dirty="0"/>
              <a:t>- </a:t>
            </a:r>
            <a:r>
              <a:rPr lang="es-ES" sz="2800" dirty="0">
                <a:solidFill>
                  <a:srgbClr val="FFFF00"/>
                </a:solidFill>
              </a:rPr>
              <a:t>Convergencias.</a:t>
            </a:r>
          </a:p>
          <a:p>
            <a:r>
              <a:rPr lang="es-ES" sz="2800" dirty="0"/>
              <a:t>- </a:t>
            </a:r>
            <a:r>
              <a:rPr lang="es-ES" sz="2800" dirty="0">
                <a:solidFill>
                  <a:srgbClr val="FFFF00"/>
                </a:solidFill>
              </a:rPr>
              <a:t>Corriente en chorro en altura.</a:t>
            </a:r>
          </a:p>
          <a:p>
            <a:r>
              <a:rPr lang="es-ES" sz="2800" dirty="0"/>
              <a:t>- </a:t>
            </a:r>
            <a:r>
              <a:rPr lang="es-ES" sz="2800" dirty="0">
                <a:solidFill>
                  <a:srgbClr val="00B0F0"/>
                </a:solidFill>
              </a:rPr>
              <a:t>Gradientes de temperatura elevados.</a:t>
            </a:r>
          </a:p>
          <a:p>
            <a:r>
              <a:rPr lang="es-ES" sz="2800" dirty="0">
                <a:solidFill>
                  <a:srgbClr val="00B0F0"/>
                </a:solidFill>
              </a:rPr>
              <a:t>- Presencia de capas secas sobre capas húmedas.</a:t>
            </a:r>
            <a:endParaRPr lang="es-ES" sz="2800" dirty="0"/>
          </a:p>
        </p:txBody>
      </p:sp>
    </p:spTree>
    <p:extLst>
      <p:ext uri="{BB962C8B-B14F-4D97-AF65-F5344CB8AC3E}">
        <p14:creationId xmlns:p14="http://schemas.microsoft.com/office/powerpoint/2010/main" val="34723298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951157" y="1009650"/>
            <a:ext cx="9922974" cy="5014913"/>
          </a:xfrm>
          <a:prstGeom prst="rect">
            <a:avLst/>
          </a:prstGeom>
        </p:spPr>
      </p:pic>
    </p:spTree>
    <p:extLst>
      <p:ext uri="{BB962C8B-B14F-4D97-AF65-F5344CB8AC3E}">
        <p14:creationId xmlns:p14="http://schemas.microsoft.com/office/powerpoint/2010/main" val="18402023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98C3F2-0DEA-3026-DEDB-C1105AE42322}"/>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A5BC5E2C-EB56-2E70-16AC-EF2700DAC850}"/>
              </a:ext>
            </a:extLst>
          </p:cNvPr>
          <p:cNvSpPr>
            <a:spLocks noGrp="1"/>
          </p:cNvSpPr>
          <p:nvPr>
            <p:ph idx="1"/>
          </p:nvPr>
        </p:nvSpPr>
        <p:spPr/>
        <p:txBody>
          <a:bodyPr/>
          <a:lstStyle/>
          <a:p>
            <a:r>
              <a:rPr lang="es-ES" dirty="0"/>
              <a:t>Temperaturas altas: LEVC 10-08-2023. Situación de viento de poniente. </a:t>
            </a:r>
          </a:p>
        </p:txBody>
      </p:sp>
    </p:spTree>
    <p:extLst>
      <p:ext uri="{BB962C8B-B14F-4D97-AF65-F5344CB8AC3E}">
        <p14:creationId xmlns:p14="http://schemas.microsoft.com/office/powerpoint/2010/main" val="2879836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2847975" y="1009650"/>
            <a:ext cx="6129338" cy="5014913"/>
          </a:xfrm>
          <a:prstGeom prst="rect">
            <a:avLst/>
          </a:prstGeom>
        </p:spPr>
      </p:pic>
    </p:spTree>
    <p:extLst>
      <p:ext uri="{BB962C8B-B14F-4D97-AF65-F5344CB8AC3E}">
        <p14:creationId xmlns:p14="http://schemas.microsoft.com/office/powerpoint/2010/main" val="4276803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95D8E1-10D7-1AE6-8431-E29C89B6E884}"/>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B1E2F05B-B297-00B8-2474-D47D7CDEB272}"/>
              </a:ext>
            </a:extLst>
          </p:cNvPr>
          <p:cNvSpPr>
            <a:spLocks noGrp="1"/>
          </p:cNvSpPr>
          <p:nvPr>
            <p:ph idx="1"/>
          </p:nvPr>
        </p:nvSpPr>
        <p:spPr/>
        <p:txBody>
          <a:bodyPr/>
          <a:lstStyle/>
          <a:p>
            <a:r>
              <a:rPr lang="es-ES" sz="2800" dirty="0"/>
              <a:t>Lluvias orográficas intensas en América del Norte y Central.</a:t>
            </a:r>
          </a:p>
          <a:p>
            <a:endParaRPr lang="es-ES" sz="2000" dirty="0"/>
          </a:p>
          <a:p>
            <a:r>
              <a:rPr lang="es-ES" sz="2000" dirty="0"/>
              <a:t>Link útil: </a:t>
            </a:r>
            <a:r>
              <a:rPr lang="es-ES" sz="2000" dirty="0">
                <a:hlinkClick r:id="rId2"/>
              </a:rPr>
              <a:t>https://rammb2.cira.colostate.edu/trainings/visit/training_sessions/advected_layer_precipitable_water_product/</a:t>
            </a:r>
            <a:endParaRPr lang="es-ES" sz="2000" dirty="0"/>
          </a:p>
          <a:p>
            <a:endParaRPr lang="es-ES" dirty="0"/>
          </a:p>
        </p:txBody>
      </p:sp>
    </p:spTree>
    <p:extLst>
      <p:ext uri="{BB962C8B-B14F-4D97-AF65-F5344CB8AC3E}">
        <p14:creationId xmlns:p14="http://schemas.microsoft.com/office/powerpoint/2010/main" val="3371068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EE56E9-A96C-2A50-C170-00A74B1218A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D60A2A12-7919-5304-97CF-464749E70B38}"/>
              </a:ext>
            </a:extLst>
          </p:cNvPr>
          <p:cNvSpPr>
            <a:spLocks noGrp="1"/>
          </p:cNvSpPr>
          <p:nvPr>
            <p:ph idx="1"/>
          </p:nvPr>
        </p:nvSpPr>
        <p:spPr>
          <a:xfrm>
            <a:off x="508808" y="825092"/>
            <a:ext cx="10773508" cy="5014913"/>
          </a:xfrm>
        </p:spPr>
        <p:txBody>
          <a:bodyPr/>
          <a:lstStyle/>
          <a:p>
            <a:r>
              <a:rPr lang="es-ES" sz="2000" dirty="0"/>
              <a:t>Viento en SFC 29-09-2023 12Z</a:t>
            </a:r>
          </a:p>
        </p:txBody>
      </p:sp>
      <p:pic>
        <p:nvPicPr>
          <p:cNvPr id="5" name="Imagen 4">
            <a:extLst>
              <a:ext uri="{FF2B5EF4-FFF2-40B4-BE49-F238E27FC236}">
                <a16:creationId xmlns:a16="http://schemas.microsoft.com/office/drawing/2014/main" id="{DC074A93-6895-DCD2-5602-BDFA91D24182}"/>
              </a:ext>
            </a:extLst>
          </p:cNvPr>
          <p:cNvPicPr>
            <a:picLocks noChangeAspect="1"/>
          </p:cNvPicPr>
          <p:nvPr/>
        </p:nvPicPr>
        <p:blipFill>
          <a:blip r:embed="rId2"/>
          <a:stretch>
            <a:fillRect/>
          </a:stretch>
        </p:blipFill>
        <p:spPr>
          <a:xfrm>
            <a:off x="0" y="1216404"/>
            <a:ext cx="12192000" cy="5641595"/>
          </a:xfrm>
          <a:prstGeom prst="rect">
            <a:avLst/>
          </a:prstGeom>
        </p:spPr>
      </p:pic>
    </p:spTree>
    <p:extLst>
      <p:ext uri="{BB962C8B-B14F-4D97-AF65-F5344CB8AC3E}">
        <p14:creationId xmlns:p14="http://schemas.microsoft.com/office/powerpoint/2010/main" val="15723101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Viento en SFC 29-09-2023 15Z</a:t>
            </a:r>
          </a:p>
          <a:p>
            <a:endParaRPr lang="es-ES" sz="2000" dirty="0"/>
          </a:p>
        </p:txBody>
      </p:sp>
      <p:pic>
        <p:nvPicPr>
          <p:cNvPr id="5" name="Imagen 4">
            <a:extLst>
              <a:ext uri="{FF2B5EF4-FFF2-40B4-BE49-F238E27FC236}">
                <a16:creationId xmlns:a16="http://schemas.microsoft.com/office/drawing/2014/main" id="{E4AB3807-9FC9-50BD-FFFD-338790E3E60B}"/>
              </a:ext>
            </a:extLst>
          </p:cNvPr>
          <p:cNvPicPr>
            <a:picLocks noChangeAspect="1"/>
          </p:cNvPicPr>
          <p:nvPr/>
        </p:nvPicPr>
        <p:blipFill>
          <a:blip r:embed="rId2"/>
          <a:stretch>
            <a:fillRect/>
          </a:stretch>
        </p:blipFill>
        <p:spPr>
          <a:xfrm>
            <a:off x="0" y="1208014"/>
            <a:ext cx="12192000" cy="5649985"/>
          </a:xfrm>
          <a:prstGeom prst="rect">
            <a:avLst/>
          </a:prstGeom>
        </p:spPr>
      </p:pic>
    </p:spTree>
    <p:extLst>
      <p:ext uri="{BB962C8B-B14F-4D97-AF65-F5344CB8AC3E}">
        <p14:creationId xmlns:p14="http://schemas.microsoft.com/office/powerpoint/2010/main" val="10081195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Viento en SFC 29-09-2023 18Z</a:t>
            </a:r>
          </a:p>
          <a:p>
            <a:endParaRPr lang="es-ES" sz="2000" dirty="0"/>
          </a:p>
          <a:p>
            <a:endParaRPr lang="es-ES" sz="2000" dirty="0"/>
          </a:p>
        </p:txBody>
      </p:sp>
      <p:pic>
        <p:nvPicPr>
          <p:cNvPr id="8" name="Imagen 7">
            <a:extLst>
              <a:ext uri="{FF2B5EF4-FFF2-40B4-BE49-F238E27FC236}">
                <a16:creationId xmlns:a16="http://schemas.microsoft.com/office/drawing/2014/main" id="{89BE7CB8-86FC-7171-DAFB-55E4BC5504B5}"/>
              </a:ext>
            </a:extLst>
          </p:cNvPr>
          <p:cNvPicPr>
            <a:picLocks noChangeAspect="1"/>
          </p:cNvPicPr>
          <p:nvPr/>
        </p:nvPicPr>
        <p:blipFill>
          <a:blip r:embed="rId2"/>
          <a:stretch>
            <a:fillRect/>
          </a:stretch>
        </p:blipFill>
        <p:spPr>
          <a:xfrm>
            <a:off x="0" y="1182848"/>
            <a:ext cx="12192000" cy="5675152"/>
          </a:xfrm>
          <a:prstGeom prst="rect">
            <a:avLst/>
          </a:prstGeom>
        </p:spPr>
      </p:pic>
    </p:spTree>
    <p:extLst>
      <p:ext uri="{BB962C8B-B14F-4D97-AF65-F5344CB8AC3E}">
        <p14:creationId xmlns:p14="http://schemas.microsoft.com/office/powerpoint/2010/main" val="28339057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Viento en SFC 29-09-2023 21Z</a:t>
            </a:r>
          </a:p>
          <a:p>
            <a:endParaRPr lang="es-ES" sz="2000" dirty="0"/>
          </a:p>
        </p:txBody>
      </p:sp>
      <p:pic>
        <p:nvPicPr>
          <p:cNvPr id="6" name="Imagen 5">
            <a:extLst>
              <a:ext uri="{FF2B5EF4-FFF2-40B4-BE49-F238E27FC236}">
                <a16:creationId xmlns:a16="http://schemas.microsoft.com/office/drawing/2014/main" id="{58137697-149F-F66D-6239-43A99B35AD2C}"/>
              </a:ext>
            </a:extLst>
          </p:cNvPr>
          <p:cNvPicPr>
            <a:picLocks noChangeAspect="1"/>
          </p:cNvPicPr>
          <p:nvPr/>
        </p:nvPicPr>
        <p:blipFill>
          <a:blip r:embed="rId2"/>
          <a:stretch>
            <a:fillRect/>
          </a:stretch>
        </p:blipFill>
        <p:spPr>
          <a:xfrm>
            <a:off x="0" y="1191237"/>
            <a:ext cx="12192000" cy="5666763"/>
          </a:xfrm>
          <a:prstGeom prst="rect">
            <a:avLst/>
          </a:prstGeom>
        </p:spPr>
      </p:pic>
    </p:spTree>
    <p:extLst>
      <p:ext uri="{BB962C8B-B14F-4D97-AF65-F5344CB8AC3E}">
        <p14:creationId xmlns:p14="http://schemas.microsoft.com/office/powerpoint/2010/main" val="10459170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Viento en SFC 30-09-2023 00Z</a:t>
            </a:r>
          </a:p>
          <a:p>
            <a:endParaRPr lang="es-ES" sz="2000" dirty="0"/>
          </a:p>
        </p:txBody>
      </p:sp>
      <p:pic>
        <p:nvPicPr>
          <p:cNvPr id="6" name="Imagen 5">
            <a:extLst>
              <a:ext uri="{FF2B5EF4-FFF2-40B4-BE49-F238E27FC236}">
                <a16:creationId xmlns:a16="http://schemas.microsoft.com/office/drawing/2014/main" id="{57EEA05D-E782-9570-F57D-A71043483A8C}"/>
              </a:ext>
            </a:extLst>
          </p:cNvPr>
          <p:cNvPicPr>
            <a:picLocks noChangeAspect="1"/>
          </p:cNvPicPr>
          <p:nvPr/>
        </p:nvPicPr>
        <p:blipFill>
          <a:blip r:embed="rId2"/>
          <a:stretch>
            <a:fillRect/>
          </a:stretch>
        </p:blipFill>
        <p:spPr>
          <a:xfrm>
            <a:off x="0" y="1191237"/>
            <a:ext cx="12192000" cy="5666763"/>
          </a:xfrm>
          <a:prstGeom prst="rect">
            <a:avLst/>
          </a:prstGeom>
        </p:spPr>
      </p:pic>
    </p:spTree>
    <p:extLst>
      <p:ext uri="{BB962C8B-B14F-4D97-AF65-F5344CB8AC3E}">
        <p14:creationId xmlns:p14="http://schemas.microsoft.com/office/powerpoint/2010/main" val="38060413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Viento en 925hPa 29-09-2023 18Z</a:t>
            </a:r>
          </a:p>
          <a:p>
            <a:endParaRPr lang="es-ES" sz="2000" dirty="0"/>
          </a:p>
        </p:txBody>
      </p:sp>
      <p:pic>
        <p:nvPicPr>
          <p:cNvPr id="5" name="Imagen 4">
            <a:extLst>
              <a:ext uri="{FF2B5EF4-FFF2-40B4-BE49-F238E27FC236}">
                <a16:creationId xmlns:a16="http://schemas.microsoft.com/office/drawing/2014/main" id="{6BF6F3FA-D482-9FC3-3744-06E9BA342253}"/>
              </a:ext>
            </a:extLst>
          </p:cNvPr>
          <p:cNvPicPr>
            <a:picLocks noChangeAspect="1"/>
          </p:cNvPicPr>
          <p:nvPr/>
        </p:nvPicPr>
        <p:blipFill>
          <a:blip r:embed="rId2"/>
          <a:stretch>
            <a:fillRect/>
          </a:stretch>
        </p:blipFill>
        <p:spPr>
          <a:xfrm>
            <a:off x="0" y="1233182"/>
            <a:ext cx="12192000" cy="5624818"/>
          </a:xfrm>
          <a:prstGeom prst="rect">
            <a:avLst/>
          </a:prstGeom>
        </p:spPr>
      </p:pic>
    </p:spTree>
    <p:extLst>
      <p:ext uri="{BB962C8B-B14F-4D97-AF65-F5344CB8AC3E}">
        <p14:creationId xmlns:p14="http://schemas.microsoft.com/office/powerpoint/2010/main" val="161539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Mirar en primer lugar la situación sinóptica (presencia de vaguada, la parte delantera de la vaguada es la más activa).</a:t>
            </a:r>
          </a:p>
          <a:p>
            <a:r>
              <a:rPr lang="es-ES" dirty="0"/>
              <a:t>Mirar la presencia de corriente en chorro, especialmente la salida izquierda y entrada derecha.</a:t>
            </a:r>
          </a:p>
          <a:p>
            <a:r>
              <a:rPr lang="es-ES" dirty="0"/>
              <a:t>Mirar las convergencias de vientos superficiales.</a:t>
            </a:r>
          </a:p>
          <a:p>
            <a:r>
              <a:rPr lang="es-ES" dirty="0"/>
              <a:t>Mirar los sondeos.</a:t>
            </a:r>
          </a:p>
          <a:p>
            <a:r>
              <a:rPr lang="es-ES" dirty="0"/>
              <a:t>Mirar la cizalladura.</a:t>
            </a:r>
          </a:p>
          <a:p>
            <a:endParaRPr lang="es-ES" dirty="0"/>
          </a:p>
        </p:txBody>
      </p:sp>
    </p:spTree>
    <p:extLst>
      <p:ext uri="{BB962C8B-B14F-4D97-AF65-F5344CB8AC3E}">
        <p14:creationId xmlns:p14="http://schemas.microsoft.com/office/powerpoint/2010/main" val="32663122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Viento en 925hPa 29-09-2023 21Z</a:t>
            </a:r>
          </a:p>
          <a:p>
            <a:endParaRPr lang="es-ES" sz="2000" dirty="0"/>
          </a:p>
        </p:txBody>
      </p:sp>
      <p:pic>
        <p:nvPicPr>
          <p:cNvPr id="6" name="Imagen 5">
            <a:extLst>
              <a:ext uri="{FF2B5EF4-FFF2-40B4-BE49-F238E27FC236}">
                <a16:creationId xmlns:a16="http://schemas.microsoft.com/office/drawing/2014/main" id="{0511829D-CA19-E125-7BAD-4F8001F43719}"/>
              </a:ext>
            </a:extLst>
          </p:cNvPr>
          <p:cNvPicPr>
            <a:picLocks noChangeAspect="1"/>
          </p:cNvPicPr>
          <p:nvPr/>
        </p:nvPicPr>
        <p:blipFill>
          <a:blip r:embed="rId2"/>
          <a:stretch>
            <a:fillRect/>
          </a:stretch>
        </p:blipFill>
        <p:spPr>
          <a:xfrm>
            <a:off x="0" y="1233182"/>
            <a:ext cx="12192000" cy="5624818"/>
          </a:xfrm>
          <a:prstGeom prst="rect">
            <a:avLst/>
          </a:prstGeom>
        </p:spPr>
      </p:pic>
    </p:spTree>
    <p:extLst>
      <p:ext uri="{BB962C8B-B14F-4D97-AF65-F5344CB8AC3E}">
        <p14:creationId xmlns:p14="http://schemas.microsoft.com/office/powerpoint/2010/main" val="3156843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Humedad en 925hPa 29-09-2023 18Z</a:t>
            </a:r>
          </a:p>
          <a:p>
            <a:endParaRPr lang="es-ES" sz="2000" dirty="0"/>
          </a:p>
        </p:txBody>
      </p:sp>
      <p:pic>
        <p:nvPicPr>
          <p:cNvPr id="5" name="Imagen 4">
            <a:extLst>
              <a:ext uri="{FF2B5EF4-FFF2-40B4-BE49-F238E27FC236}">
                <a16:creationId xmlns:a16="http://schemas.microsoft.com/office/drawing/2014/main" id="{12C1CB5D-214B-7919-64A8-F17BC9F3E0E4}"/>
              </a:ext>
            </a:extLst>
          </p:cNvPr>
          <p:cNvPicPr>
            <a:picLocks noChangeAspect="1"/>
          </p:cNvPicPr>
          <p:nvPr/>
        </p:nvPicPr>
        <p:blipFill>
          <a:blip r:embed="rId2"/>
          <a:stretch>
            <a:fillRect/>
          </a:stretch>
        </p:blipFill>
        <p:spPr>
          <a:xfrm>
            <a:off x="0" y="1199626"/>
            <a:ext cx="12192000" cy="5658374"/>
          </a:xfrm>
          <a:prstGeom prst="rect">
            <a:avLst/>
          </a:prstGeom>
        </p:spPr>
      </p:pic>
    </p:spTree>
    <p:extLst>
      <p:ext uri="{BB962C8B-B14F-4D97-AF65-F5344CB8AC3E}">
        <p14:creationId xmlns:p14="http://schemas.microsoft.com/office/powerpoint/2010/main" val="18240806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Humedad en 925hPa 29-09-2023 21Z</a:t>
            </a:r>
          </a:p>
          <a:p>
            <a:endParaRPr lang="es-ES" sz="2000" dirty="0"/>
          </a:p>
          <a:p>
            <a:endParaRPr lang="es-ES" sz="2000" dirty="0"/>
          </a:p>
        </p:txBody>
      </p:sp>
      <p:pic>
        <p:nvPicPr>
          <p:cNvPr id="5" name="Imagen 4">
            <a:extLst>
              <a:ext uri="{FF2B5EF4-FFF2-40B4-BE49-F238E27FC236}">
                <a16:creationId xmlns:a16="http://schemas.microsoft.com/office/drawing/2014/main" id="{5753BC65-6A99-E674-86AA-B4108D5DC0BA}"/>
              </a:ext>
            </a:extLst>
          </p:cNvPr>
          <p:cNvPicPr>
            <a:picLocks noChangeAspect="1"/>
          </p:cNvPicPr>
          <p:nvPr/>
        </p:nvPicPr>
        <p:blipFill>
          <a:blip r:embed="rId2"/>
          <a:stretch>
            <a:fillRect/>
          </a:stretch>
        </p:blipFill>
        <p:spPr>
          <a:xfrm>
            <a:off x="0" y="1216404"/>
            <a:ext cx="12192000" cy="5641596"/>
          </a:xfrm>
          <a:prstGeom prst="rect">
            <a:avLst/>
          </a:prstGeom>
        </p:spPr>
      </p:pic>
    </p:spTree>
    <p:extLst>
      <p:ext uri="{BB962C8B-B14F-4D97-AF65-F5344CB8AC3E}">
        <p14:creationId xmlns:p14="http://schemas.microsoft.com/office/powerpoint/2010/main" val="20935936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4F4CA-B3EE-2C5D-6FC3-48D438CF9222}"/>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75F4DFE-5ECB-CB41-263E-A48EE3145CF4}"/>
              </a:ext>
            </a:extLst>
          </p:cNvPr>
          <p:cNvSpPr>
            <a:spLocks noGrp="1"/>
          </p:cNvSpPr>
          <p:nvPr>
            <p:ph idx="1"/>
          </p:nvPr>
        </p:nvSpPr>
        <p:spPr/>
        <p:txBody>
          <a:bodyPr/>
          <a:lstStyle/>
          <a:p>
            <a:r>
              <a:rPr lang="es-ES" sz="1800" dirty="0"/>
              <a:t>Acumulación lluvia 12 y 24h 29-09-2023. 1ª de 10Z a 22Z y 2ª de 10Z a 10Z. ECMWF. 50-60l.</a:t>
            </a:r>
          </a:p>
          <a:p>
            <a:endParaRPr lang="es-ES" sz="2000" dirty="0"/>
          </a:p>
          <a:p>
            <a:pPr marL="0" indent="0">
              <a:buNone/>
            </a:pPr>
            <a:endParaRPr lang="es-ES" dirty="0"/>
          </a:p>
        </p:txBody>
      </p:sp>
      <p:pic>
        <p:nvPicPr>
          <p:cNvPr id="5" name="Imagen 4">
            <a:extLst>
              <a:ext uri="{FF2B5EF4-FFF2-40B4-BE49-F238E27FC236}">
                <a16:creationId xmlns:a16="http://schemas.microsoft.com/office/drawing/2014/main" id="{E9F953A1-AED5-2511-118B-D5FCC9BB05A9}"/>
              </a:ext>
            </a:extLst>
          </p:cNvPr>
          <p:cNvPicPr>
            <a:picLocks noChangeAspect="1"/>
          </p:cNvPicPr>
          <p:nvPr/>
        </p:nvPicPr>
        <p:blipFill>
          <a:blip r:embed="rId2"/>
          <a:stretch>
            <a:fillRect/>
          </a:stretch>
        </p:blipFill>
        <p:spPr>
          <a:xfrm>
            <a:off x="1" y="1384419"/>
            <a:ext cx="6096000" cy="5473581"/>
          </a:xfrm>
          <a:prstGeom prst="rect">
            <a:avLst/>
          </a:prstGeom>
        </p:spPr>
      </p:pic>
      <p:pic>
        <p:nvPicPr>
          <p:cNvPr id="7" name="Imagen 6">
            <a:extLst>
              <a:ext uri="{FF2B5EF4-FFF2-40B4-BE49-F238E27FC236}">
                <a16:creationId xmlns:a16="http://schemas.microsoft.com/office/drawing/2014/main" id="{228D4151-E3E1-694E-C5CD-82526075B526}"/>
              </a:ext>
            </a:extLst>
          </p:cNvPr>
          <p:cNvPicPr>
            <a:picLocks noChangeAspect="1"/>
          </p:cNvPicPr>
          <p:nvPr/>
        </p:nvPicPr>
        <p:blipFill>
          <a:blip r:embed="rId3"/>
          <a:stretch>
            <a:fillRect/>
          </a:stretch>
        </p:blipFill>
        <p:spPr>
          <a:xfrm>
            <a:off x="6095999" y="1384419"/>
            <a:ext cx="6096000" cy="5473582"/>
          </a:xfrm>
          <a:prstGeom prst="rect">
            <a:avLst/>
          </a:prstGeom>
        </p:spPr>
      </p:pic>
    </p:spTree>
    <p:extLst>
      <p:ext uri="{BB962C8B-B14F-4D97-AF65-F5344CB8AC3E}">
        <p14:creationId xmlns:p14="http://schemas.microsoft.com/office/powerpoint/2010/main" val="5799570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561B3C-7EA1-16D2-784E-9298621D3D2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92A232B4-9ADD-3AAA-EE36-4475F860ED5A}"/>
              </a:ext>
            </a:extLst>
          </p:cNvPr>
          <p:cNvSpPr>
            <a:spLocks noGrp="1"/>
          </p:cNvSpPr>
          <p:nvPr>
            <p:ph idx="1"/>
          </p:nvPr>
        </p:nvSpPr>
        <p:spPr/>
        <p:txBody>
          <a:bodyPr/>
          <a:lstStyle/>
          <a:p>
            <a:r>
              <a:rPr lang="es-ES" sz="2000" dirty="0"/>
              <a:t>Sondeo Costa Rica (Punta Arenas) 29-09-2023 18Z.</a:t>
            </a:r>
          </a:p>
          <a:p>
            <a:endParaRPr lang="es-ES" sz="2000" dirty="0"/>
          </a:p>
        </p:txBody>
      </p:sp>
      <p:pic>
        <p:nvPicPr>
          <p:cNvPr id="5" name="Imagen 4">
            <a:extLst>
              <a:ext uri="{FF2B5EF4-FFF2-40B4-BE49-F238E27FC236}">
                <a16:creationId xmlns:a16="http://schemas.microsoft.com/office/drawing/2014/main" id="{0B60F5C4-BF7C-023D-B73D-3F066C6DD33A}"/>
              </a:ext>
            </a:extLst>
          </p:cNvPr>
          <p:cNvPicPr>
            <a:picLocks noChangeAspect="1"/>
          </p:cNvPicPr>
          <p:nvPr/>
        </p:nvPicPr>
        <p:blipFill>
          <a:blip r:embed="rId2"/>
          <a:stretch>
            <a:fillRect/>
          </a:stretch>
        </p:blipFill>
        <p:spPr>
          <a:xfrm>
            <a:off x="729842" y="1375794"/>
            <a:ext cx="10773508" cy="5482205"/>
          </a:xfrm>
          <a:prstGeom prst="rect">
            <a:avLst/>
          </a:prstGeom>
        </p:spPr>
      </p:pic>
    </p:spTree>
    <p:extLst>
      <p:ext uri="{BB962C8B-B14F-4D97-AF65-F5344CB8AC3E}">
        <p14:creationId xmlns:p14="http://schemas.microsoft.com/office/powerpoint/2010/main" val="17347412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8F12E-B6A2-3108-CD89-B1C00C61D3A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70BAB96-A6E2-EEA3-343C-1D28B81A9901}"/>
              </a:ext>
            </a:extLst>
          </p:cNvPr>
          <p:cNvSpPr>
            <a:spLocks noGrp="1"/>
          </p:cNvSpPr>
          <p:nvPr>
            <p:ph idx="1"/>
          </p:nvPr>
        </p:nvSpPr>
        <p:spPr>
          <a:xfrm>
            <a:off x="508808" y="850259"/>
            <a:ext cx="10773508" cy="5014913"/>
          </a:xfrm>
        </p:spPr>
        <p:txBody>
          <a:bodyPr/>
          <a:lstStyle/>
          <a:p>
            <a:r>
              <a:rPr lang="es-ES" sz="2000" dirty="0"/>
              <a:t>Índice Gálvez-Davison Costa Rica 29-09-2023 18Z ECMWF y GFS.</a:t>
            </a:r>
          </a:p>
          <a:p>
            <a:endParaRPr lang="es-ES" sz="2000" dirty="0"/>
          </a:p>
        </p:txBody>
      </p:sp>
      <p:pic>
        <p:nvPicPr>
          <p:cNvPr id="5" name="Imagen 4">
            <a:extLst>
              <a:ext uri="{FF2B5EF4-FFF2-40B4-BE49-F238E27FC236}">
                <a16:creationId xmlns:a16="http://schemas.microsoft.com/office/drawing/2014/main" id="{296036E5-0714-2751-26F4-F3A47F4D4FD2}"/>
              </a:ext>
            </a:extLst>
          </p:cNvPr>
          <p:cNvPicPr>
            <a:picLocks noChangeAspect="1"/>
          </p:cNvPicPr>
          <p:nvPr/>
        </p:nvPicPr>
        <p:blipFill>
          <a:blip r:embed="rId2"/>
          <a:stretch>
            <a:fillRect/>
          </a:stretch>
        </p:blipFill>
        <p:spPr>
          <a:xfrm>
            <a:off x="1" y="1258348"/>
            <a:ext cx="6096000" cy="5599651"/>
          </a:xfrm>
          <a:prstGeom prst="rect">
            <a:avLst/>
          </a:prstGeom>
        </p:spPr>
      </p:pic>
      <p:pic>
        <p:nvPicPr>
          <p:cNvPr id="8" name="Imagen 7">
            <a:extLst>
              <a:ext uri="{FF2B5EF4-FFF2-40B4-BE49-F238E27FC236}">
                <a16:creationId xmlns:a16="http://schemas.microsoft.com/office/drawing/2014/main" id="{5C476F7F-84FD-4FC1-64FB-231D89A172C9}"/>
              </a:ext>
            </a:extLst>
          </p:cNvPr>
          <p:cNvPicPr>
            <a:picLocks noChangeAspect="1"/>
          </p:cNvPicPr>
          <p:nvPr/>
        </p:nvPicPr>
        <p:blipFill>
          <a:blip r:embed="rId3"/>
          <a:stretch>
            <a:fillRect/>
          </a:stretch>
        </p:blipFill>
        <p:spPr>
          <a:xfrm>
            <a:off x="6096001" y="1258349"/>
            <a:ext cx="6095999" cy="5599652"/>
          </a:xfrm>
          <a:prstGeom prst="rect">
            <a:avLst/>
          </a:prstGeom>
        </p:spPr>
      </p:pic>
    </p:spTree>
    <p:extLst>
      <p:ext uri="{BB962C8B-B14F-4D97-AF65-F5344CB8AC3E}">
        <p14:creationId xmlns:p14="http://schemas.microsoft.com/office/powerpoint/2010/main" val="30484683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34F55E-E4F4-7F19-57D1-D769B3373EB7}"/>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CEF9598C-D905-A2EE-0731-7F417FC7786F}"/>
              </a:ext>
            </a:extLst>
          </p:cNvPr>
          <p:cNvSpPr>
            <a:spLocks noGrp="1"/>
          </p:cNvSpPr>
          <p:nvPr>
            <p:ph idx="1"/>
          </p:nvPr>
        </p:nvSpPr>
        <p:spPr/>
        <p:txBody>
          <a:bodyPr/>
          <a:lstStyle/>
          <a:p>
            <a:r>
              <a:rPr lang="es-ES" sz="2000" dirty="0"/>
              <a:t>Este producto ALPW (</a:t>
            </a:r>
            <a:r>
              <a:rPr lang="es-ES" sz="2000" dirty="0" err="1"/>
              <a:t>Advected</a:t>
            </a:r>
            <a:r>
              <a:rPr lang="es-ES" sz="2000" dirty="0"/>
              <a:t> </a:t>
            </a:r>
            <a:r>
              <a:rPr lang="es-ES" sz="2000" dirty="0" err="1"/>
              <a:t>Layer</a:t>
            </a:r>
            <a:r>
              <a:rPr lang="es-ES" sz="2000" dirty="0"/>
              <a:t> Precipitable </a:t>
            </a:r>
            <a:r>
              <a:rPr lang="es-ES" sz="2000" dirty="0" err="1"/>
              <a:t>Water</a:t>
            </a:r>
            <a:r>
              <a:rPr lang="es-ES" sz="2000" dirty="0"/>
              <a:t>) puede ser útil para estos casos.</a:t>
            </a:r>
          </a:p>
          <a:p>
            <a:endParaRPr lang="es-ES" dirty="0"/>
          </a:p>
        </p:txBody>
      </p:sp>
      <p:pic>
        <p:nvPicPr>
          <p:cNvPr id="5" name="Imagen 4">
            <a:extLst>
              <a:ext uri="{FF2B5EF4-FFF2-40B4-BE49-F238E27FC236}">
                <a16:creationId xmlns:a16="http://schemas.microsoft.com/office/drawing/2014/main" id="{4AB3345A-C0D5-06B6-3E90-AC092EB0D693}"/>
              </a:ext>
            </a:extLst>
          </p:cNvPr>
          <p:cNvPicPr>
            <a:picLocks noChangeAspect="1"/>
          </p:cNvPicPr>
          <p:nvPr/>
        </p:nvPicPr>
        <p:blipFill>
          <a:blip r:embed="rId2"/>
          <a:stretch>
            <a:fillRect/>
          </a:stretch>
        </p:blipFill>
        <p:spPr>
          <a:xfrm>
            <a:off x="1132514" y="1455039"/>
            <a:ext cx="9926972" cy="5402961"/>
          </a:xfrm>
          <a:prstGeom prst="rect">
            <a:avLst/>
          </a:prstGeom>
        </p:spPr>
      </p:pic>
    </p:spTree>
    <p:extLst>
      <p:ext uri="{BB962C8B-B14F-4D97-AF65-F5344CB8AC3E}">
        <p14:creationId xmlns:p14="http://schemas.microsoft.com/office/powerpoint/2010/main" val="22708848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A9403-4F4F-82C0-89BB-70BC75799FAF}"/>
              </a:ext>
            </a:extLst>
          </p:cNvPr>
          <p:cNvSpPr>
            <a:spLocks noGrp="1"/>
          </p:cNvSpPr>
          <p:nvPr>
            <p:ph type="title"/>
          </p:nvPr>
        </p:nvSpPr>
        <p:spPr/>
        <p:txBody>
          <a:bodyPr/>
          <a:lstStyle/>
          <a:p>
            <a:endParaRPr lang="es-ES"/>
          </a:p>
        </p:txBody>
      </p:sp>
      <p:pic>
        <p:nvPicPr>
          <p:cNvPr id="8" name="Marcador de contenido 7">
            <a:extLst>
              <a:ext uri="{FF2B5EF4-FFF2-40B4-BE49-F238E27FC236}">
                <a16:creationId xmlns:a16="http://schemas.microsoft.com/office/drawing/2014/main" id="{8CBDA479-0FA4-CB42-8018-F53B2F7765AF}"/>
              </a:ext>
            </a:extLst>
          </p:cNvPr>
          <p:cNvPicPr>
            <a:picLocks noGrp="1" noChangeAspect="1"/>
          </p:cNvPicPr>
          <p:nvPr>
            <p:ph idx="1"/>
          </p:nvPr>
        </p:nvPicPr>
        <p:blipFill>
          <a:blip r:embed="rId2"/>
          <a:stretch>
            <a:fillRect/>
          </a:stretch>
        </p:blipFill>
        <p:spPr>
          <a:xfrm>
            <a:off x="1820411" y="872304"/>
            <a:ext cx="7971952" cy="5152260"/>
          </a:xfrm>
        </p:spPr>
      </p:pic>
    </p:spTree>
    <p:extLst>
      <p:ext uri="{BB962C8B-B14F-4D97-AF65-F5344CB8AC3E}">
        <p14:creationId xmlns:p14="http://schemas.microsoft.com/office/powerpoint/2010/main" val="3844045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72D5EB-5DE7-9F3D-9926-1F4045BA87BB}"/>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2644A918-DCE7-E165-73E0-179456844C2C}"/>
              </a:ext>
            </a:extLst>
          </p:cNvPr>
          <p:cNvPicPr>
            <a:picLocks noGrp="1" noChangeAspect="1"/>
          </p:cNvPicPr>
          <p:nvPr>
            <p:ph idx="1"/>
          </p:nvPr>
        </p:nvPicPr>
        <p:blipFill>
          <a:blip r:embed="rId2"/>
          <a:stretch>
            <a:fillRect/>
          </a:stretch>
        </p:blipFill>
        <p:spPr>
          <a:xfrm>
            <a:off x="1454275" y="964734"/>
            <a:ext cx="9095384" cy="5052991"/>
          </a:xfrm>
        </p:spPr>
      </p:pic>
    </p:spTree>
    <p:extLst>
      <p:ext uri="{BB962C8B-B14F-4D97-AF65-F5344CB8AC3E}">
        <p14:creationId xmlns:p14="http://schemas.microsoft.com/office/powerpoint/2010/main" val="40554733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A325C-27B3-88B0-884C-E86C200D73CA}"/>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E2CC0B0C-9AB5-CCDC-64EC-C6E253B8A705}"/>
              </a:ext>
            </a:extLst>
          </p:cNvPr>
          <p:cNvPicPr>
            <a:picLocks noGrp="1" noChangeAspect="1"/>
          </p:cNvPicPr>
          <p:nvPr>
            <p:ph idx="1"/>
          </p:nvPr>
        </p:nvPicPr>
        <p:blipFill>
          <a:blip r:embed="rId2"/>
          <a:stretch>
            <a:fillRect/>
          </a:stretch>
        </p:blipFill>
        <p:spPr>
          <a:xfrm>
            <a:off x="1170805" y="981512"/>
            <a:ext cx="9080281" cy="5044601"/>
          </a:xfrm>
        </p:spPr>
      </p:pic>
    </p:spTree>
    <p:extLst>
      <p:ext uri="{BB962C8B-B14F-4D97-AF65-F5344CB8AC3E}">
        <p14:creationId xmlns:p14="http://schemas.microsoft.com/office/powerpoint/2010/main" val="1389480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8D3B9E-0AAB-F476-211F-F09FBAE1B34D}"/>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0CEF8AC-D298-0BBD-16F8-8920FCD35DCF}"/>
              </a:ext>
            </a:extLst>
          </p:cNvPr>
          <p:cNvSpPr>
            <a:spLocks noGrp="1"/>
          </p:cNvSpPr>
          <p:nvPr>
            <p:ph idx="1"/>
          </p:nvPr>
        </p:nvSpPr>
        <p:spPr/>
        <p:txBody>
          <a:bodyPr/>
          <a:lstStyle/>
          <a:p>
            <a:r>
              <a:rPr lang="es-ES" dirty="0"/>
              <a:t>Paginas web que nos pueden ayudar:</a:t>
            </a:r>
          </a:p>
          <a:p>
            <a:endParaRPr lang="es-ES" dirty="0"/>
          </a:p>
          <a:p>
            <a:r>
              <a:rPr lang="es-ES" dirty="0"/>
              <a:t>Modelos numéricos</a:t>
            </a:r>
          </a:p>
          <a:p>
            <a:r>
              <a:rPr lang="es-ES" dirty="0"/>
              <a:t>- Windy.com</a:t>
            </a:r>
          </a:p>
          <a:p>
            <a:r>
              <a:rPr lang="es-ES" dirty="0"/>
              <a:t>- Pivotalwether.com</a:t>
            </a:r>
          </a:p>
          <a:p>
            <a:r>
              <a:rPr lang="es-ES" dirty="0"/>
              <a:t>- Wxcharts.com</a:t>
            </a:r>
          </a:p>
        </p:txBody>
      </p:sp>
    </p:spTree>
    <p:extLst>
      <p:ext uri="{BB962C8B-B14F-4D97-AF65-F5344CB8AC3E}">
        <p14:creationId xmlns:p14="http://schemas.microsoft.com/office/powerpoint/2010/main" val="4038902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EF7D12-9B7E-C8BE-C567-6A459D4931C6}"/>
              </a:ext>
            </a:extLst>
          </p:cNvPr>
          <p:cNvSpPr>
            <a:spLocks noGrp="1"/>
          </p:cNvSpPr>
          <p:nvPr>
            <p:ph type="title"/>
          </p:nvPr>
        </p:nvSpPr>
        <p:spPr/>
        <p:txBody>
          <a:bodyPr/>
          <a:lstStyle/>
          <a:p>
            <a:endParaRPr lang="es-ES"/>
          </a:p>
        </p:txBody>
      </p:sp>
      <p:sp>
        <p:nvSpPr>
          <p:cNvPr id="6" name="Marcador de contenido 5">
            <a:extLst>
              <a:ext uri="{FF2B5EF4-FFF2-40B4-BE49-F238E27FC236}">
                <a16:creationId xmlns:a16="http://schemas.microsoft.com/office/drawing/2014/main" id="{4338D22D-DA56-BD04-3E45-2E208980D8BE}"/>
              </a:ext>
            </a:extLst>
          </p:cNvPr>
          <p:cNvSpPr>
            <a:spLocks noGrp="1"/>
          </p:cNvSpPr>
          <p:nvPr>
            <p:ph idx="1"/>
          </p:nvPr>
        </p:nvSpPr>
        <p:spPr>
          <a:xfrm>
            <a:off x="533975" y="816703"/>
            <a:ext cx="10773508" cy="5014913"/>
          </a:xfrm>
        </p:spPr>
        <p:txBody>
          <a:bodyPr/>
          <a:lstStyle/>
          <a:p>
            <a:r>
              <a:rPr lang="es-ES" sz="2400" dirty="0"/>
              <a:t>Dibujar la trayectoria de la columna de humedad.</a:t>
            </a:r>
          </a:p>
          <a:p>
            <a:endParaRPr lang="es-ES" sz="2400" dirty="0"/>
          </a:p>
        </p:txBody>
      </p:sp>
      <p:pic>
        <p:nvPicPr>
          <p:cNvPr id="8" name="Imagen 7">
            <a:extLst>
              <a:ext uri="{FF2B5EF4-FFF2-40B4-BE49-F238E27FC236}">
                <a16:creationId xmlns:a16="http://schemas.microsoft.com/office/drawing/2014/main" id="{848D170D-1A80-5FE2-F11A-99CB807694DB}"/>
              </a:ext>
            </a:extLst>
          </p:cNvPr>
          <p:cNvPicPr>
            <a:picLocks noChangeAspect="1"/>
          </p:cNvPicPr>
          <p:nvPr/>
        </p:nvPicPr>
        <p:blipFill>
          <a:blip r:embed="rId2"/>
          <a:stretch>
            <a:fillRect/>
          </a:stretch>
        </p:blipFill>
        <p:spPr>
          <a:xfrm>
            <a:off x="0" y="1238250"/>
            <a:ext cx="12021424" cy="5619750"/>
          </a:xfrm>
          <a:prstGeom prst="rect">
            <a:avLst/>
          </a:prstGeom>
        </p:spPr>
      </p:pic>
    </p:spTree>
    <p:extLst>
      <p:ext uri="{BB962C8B-B14F-4D97-AF65-F5344CB8AC3E}">
        <p14:creationId xmlns:p14="http://schemas.microsoft.com/office/powerpoint/2010/main" val="22627503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B04325-1B1C-7BE4-D3D8-1359D7EA5A43}"/>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102C9C60-58A9-92BE-208B-FB039BDB33D9}"/>
              </a:ext>
            </a:extLst>
          </p:cNvPr>
          <p:cNvPicPr>
            <a:picLocks noGrp="1" noChangeAspect="1"/>
          </p:cNvPicPr>
          <p:nvPr>
            <p:ph idx="1"/>
          </p:nvPr>
        </p:nvPicPr>
        <p:blipFill>
          <a:blip r:embed="rId2"/>
          <a:stretch>
            <a:fillRect/>
          </a:stretch>
        </p:blipFill>
        <p:spPr>
          <a:xfrm>
            <a:off x="930224" y="847288"/>
            <a:ext cx="10494229" cy="5353444"/>
          </a:xfrm>
        </p:spPr>
      </p:pic>
    </p:spTree>
    <p:extLst>
      <p:ext uri="{BB962C8B-B14F-4D97-AF65-F5344CB8AC3E}">
        <p14:creationId xmlns:p14="http://schemas.microsoft.com/office/powerpoint/2010/main" val="36461011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A6B16E-7B4B-0D6E-FB5C-98D2161CD70D}"/>
              </a:ext>
            </a:extLst>
          </p:cNvPr>
          <p:cNvSpPr>
            <a:spLocks noGrp="1"/>
          </p:cNvSpPr>
          <p:nvPr>
            <p:ph type="title"/>
          </p:nvPr>
        </p:nvSpPr>
        <p:spPr/>
        <p:txBody>
          <a:bodyPr/>
          <a:lstStyle/>
          <a:p>
            <a:endParaRPr lang="es-ES"/>
          </a:p>
        </p:txBody>
      </p:sp>
      <p:pic>
        <p:nvPicPr>
          <p:cNvPr id="6" name="Marcador de contenido 5">
            <a:extLst>
              <a:ext uri="{FF2B5EF4-FFF2-40B4-BE49-F238E27FC236}">
                <a16:creationId xmlns:a16="http://schemas.microsoft.com/office/drawing/2014/main" id="{1AD9C8F5-D98B-635F-71ED-F6E1F96FDC10}"/>
              </a:ext>
            </a:extLst>
          </p:cNvPr>
          <p:cNvPicPr>
            <a:picLocks noGrp="1" noChangeAspect="1"/>
          </p:cNvPicPr>
          <p:nvPr>
            <p:ph idx="1"/>
          </p:nvPr>
        </p:nvPicPr>
        <p:blipFill>
          <a:blip r:embed="rId2"/>
          <a:stretch>
            <a:fillRect/>
          </a:stretch>
        </p:blipFill>
        <p:spPr>
          <a:xfrm>
            <a:off x="2524644" y="825092"/>
            <a:ext cx="6998082" cy="5575708"/>
          </a:xfrm>
        </p:spPr>
      </p:pic>
    </p:spTree>
    <p:extLst>
      <p:ext uri="{BB962C8B-B14F-4D97-AF65-F5344CB8AC3E}">
        <p14:creationId xmlns:p14="http://schemas.microsoft.com/office/powerpoint/2010/main" val="3987688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pPr algn="ctr"/>
            <a:endParaRPr lang="es-ES" dirty="0"/>
          </a:p>
          <a:p>
            <a:pPr algn="ctr"/>
            <a:endParaRPr lang="es-ES" dirty="0"/>
          </a:p>
          <a:p>
            <a:pPr algn="ctr"/>
            <a:endParaRPr lang="es-ES" dirty="0"/>
          </a:p>
          <a:p>
            <a:pPr algn="ctr"/>
            <a:r>
              <a:rPr lang="es-ES" dirty="0"/>
              <a:t>GRACIAS POR VUESTRA ATENCIÓN</a:t>
            </a:r>
          </a:p>
          <a:p>
            <a:pPr algn="ctr"/>
            <a:endParaRPr lang="es-ES" dirty="0"/>
          </a:p>
          <a:p>
            <a:pPr algn="ctr"/>
            <a:endParaRPr lang="es-ES" dirty="0"/>
          </a:p>
          <a:p>
            <a:pPr algn="ctr"/>
            <a:r>
              <a:rPr lang="es-ES" sz="1600" dirty="0"/>
              <a:t>Contacto: rlopezr@aemet.es</a:t>
            </a:r>
          </a:p>
        </p:txBody>
      </p:sp>
    </p:spTree>
    <p:extLst>
      <p:ext uri="{BB962C8B-B14F-4D97-AF65-F5344CB8AC3E}">
        <p14:creationId xmlns:p14="http://schemas.microsoft.com/office/powerpoint/2010/main" val="2706547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827DA7-1D09-1297-0398-DA887D4219D7}"/>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194A595C-755E-C11A-A6CC-F6D4199FE58C}"/>
              </a:ext>
            </a:extLst>
          </p:cNvPr>
          <p:cNvSpPr>
            <a:spLocks noGrp="1"/>
          </p:cNvSpPr>
          <p:nvPr>
            <p:ph type="body" idx="1"/>
          </p:nvPr>
        </p:nvSpPr>
        <p:spPr/>
        <p:txBody>
          <a:bodyPr/>
          <a:lstStyle/>
          <a:p>
            <a:r>
              <a:rPr lang="es-ES" dirty="0">
                <a:solidFill>
                  <a:srgbClr val="FF0000"/>
                </a:solidFill>
              </a:rPr>
              <a:t>Modelos numéricos</a:t>
            </a:r>
          </a:p>
        </p:txBody>
      </p:sp>
      <p:sp>
        <p:nvSpPr>
          <p:cNvPr id="4" name="Marcador de contenido 3">
            <a:extLst>
              <a:ext uri="{FF2B5EF4-FFF2-40B4-BE49-F238E27FC236}">
                <a16:creationId xmlns:a16="http://schemas.microsoft.com/office/drawing/2014/main" id="{74066B5E-3509-4C6D-3415-810A46C2252B}"/>
              </a:ext>
            </a:extLst>
          </p:cNvPr>
          <p:cNvSpPr>
            <a:spLocks noGrp="1"/>
          </p:cNvSpPr>
          <p:nvPr>
            <p:ph sz="half" idx="2"/>
          </p:nvPr>
        </p:nvSpPr>
        <p:spPr>
          <a:xfrm>
            <a:off x="609600" y="2357305"/>
            <a:ext cx="5386754" cy="3768857"/>
          </a:xfrm>
        </p:spPr>
        <p:txBody>
          <a:bodyPr/>
          <a:lstStyle/>
          <a:p>
            <a:r>
              <a:rPr lang="es-ES" dirty="0"/>
              <a:t>- Windy.com</a:t>
            </a:r>
          </a:p>
          <a:p>
            <a:r>
              <a:rPr lang="es-ES" dirty="0"/>
              <a:t>- Wxcharts.com</a:t>
            </a:r>
          </a:p>
          <a:p>
            <a:r>
              <a:rPr lang="es-ES" dirty="0"/>
              <a:t>- Pivotalwether.com</a:t>
            </a:r>
          </a:p>
          <a:p>
            <a:endParaRPr lang="es-ES" dirty="0"/>
          </a:p>
        </p:txBody>
      </p:sp>
      <p:sp>
        <p:nvSpPr>
          <p:cNvPr id="5" name="Marcador de texto 4">
            <a:extLst>
              <a:ext uri="{FF2B5EF4-FFF2-40B4-BE49-F238E27FC236}">
                <a16:creationId xmlns:a16="http://schemas.microsoft.com/office/drawing/2014/main" id="{AEE32CBE-DE27-ED5F-3165-E20BFB029B2A}"/>
              </a:ext>
            </a:extLst>
          </p:cNvPr>
          <p:cNvSpPr>
            <a:spLocks noGrp="1"/>
          </p:cNvSpPr>
          <p:nvPr>
            <p:ph type="body" sz="quarter" idx="3"/>
          </p:nvPr>
        </p:nvSpPr>
        <p:spPr/>
        <p:txBody>
          <a:bodyPr/>
          <a:lstStyle/>
          <a:p>
            <a:r>
              <a:rPr lang="es-ES" dirty="0">
                <a:solidFill>
                  <a:srgbClr val="FF0000"/>
                </a:solidFill>
              </a:rPr>
              <a:t>Imágenes de satélite</a:t>
            </a:r>
          </a:p>
        </p:txBody>
      </p:sp>
      <p:sp>
        <p:nvSpPr>
          <p:cNvPr id="6" name="Marcador de contenido 5">
            <a:extLst>
              <a:ext uri="{FF2B5EF4-FFF2-40B4-BE49-F238E27FC236}">
                <a16:creationId xmlns:a16="http://schemas.microsoft.com/office/drawing/2014/main" id="{4B8C2C74-E05C-4170-B6D9-B59F3D53A789}"/>
              </a:ext>
            </a:extLst>
          </p:cNvPr>
          <p:cNvSpPr>
            <a:spLocks noGrp="1"/>
          </p:cNvSpPr>
          <p:nvPr>
            <p:ph sz="quarter" idx="4"/>
          </p:nvPr>
        </p:nvSpPr>
        <p:spPr>
          <a:xfrm>
            <a:off x="6193693" y="2357305"/>
            <a:ext cx="5388708" cy="3768858"/>
          </a:xfrm>
        </p:spPr>
        <p:txBody>
          <a:bodyPr/>
          <a:lstStyle/>
          <a:p>
            <a:r>
              <a:rPr lang="es-ES" dirty="0"/>
              <a:t>- Windy.com</a:t>
            </a:r>
          </a:p>
          <a:p>
            <a:r>
              <a:rPr lang="es-ES" dirty="0"/>
              <a:t>- rammb-slider.cira.colostate.edu</a:t>
            </a:r>
          </a:p>
          <a:p>
            <a:endParaRPr lang="es-ES" dirty="0"/>
          </a:p>
        </p:txBody>
      </p:sp>
    </p:spTree>
    <p:extLst>
      <p:ext uri="{BB962C8B-B14F-4D97-AF65-F5344CB8AC3E}">
        <p14:creationId xmlns:p14="http://schemas.microsoft.com/office/powerpoint/2010/main" val="1133412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Repaso de tormentas eficientes con </a:t>
            </a:r>
            <a:r>
              <a:rPr lang="es-ES" dirty="0" err="1"/>
              <a:t>pcp</a:t>
            </a:r>
            <a:r>
              <a:rPr lang="es-ES" dirty="0"/>
              <a:t> intensas:</a:t>
            </a:r>
          </a:p>
          <a:p>
            <a:endParaRPr lang="es-ES" dirty="0"/>
          </a:p>
          <a:p>
            <a:r>
              <a:rPr lang="es-ES" dirty="0"/>
              <a:t>- CAPE  </a:t>
            </a:r>
            <a:r>
              <a:rPr lang="es-ES" dirty="0">
                <a:solidFill>
                  <a:srgbClr val="FF0000"/>
                </a:solidFill>
              </a:rPr>
              <a:t>ESTRECHO/ANCHO</a:t>
            </a:r>
          </a:p>
          <a:p>
            <a:r>
              <a:rPr lang="es-ES" dirty="0"/>
              <a:t>- Cizalladura  </a:t>
            </a:r>
            <a:r>
              <a:rPr lang="es-ES" dirty="0">
                <a:solidFill>
                  <a:srgbClr val="FF0000"/>
                </a:solidFill>
              </a:rPr>
              <a:t>ALTA/BAJA</a:t>
            </a:r>
          </a:p>
          <a:p>
            <a:r>
              <a:rPr lang="es-ES" dirty="0"/>
              <a:t>- Nivel de Condensación por ascenso (NCA) </a:t>
            </a:r>
            <a:r>
              <a:rPr lang="es-ES" dirty="0">
                <a:solidFill>
                  <a:srgbClr val="FF0000"/>
                </a:solidFill>
              </a:rPr>
              <a:t>ALTO/BAJO</a:t>
            </a:r>
          </a:p>
          <a:p>
            <a:r>
              <a:rPr lang="es-ES" dirty="0"/>
              <a:t>- Sondeo  </a:t>
            </a:r>
            <a:r>
              <a:rPr lang="es-ES" dirty="0">
                <a:solidFill>
                  <a:srgbClr val="FF0000"/>
                </a:solidFill>
              </a:rPr>
              <a:t>HÚMEDO/SECO</a:t>
            </a:r>
          </a:p>
          <a:p>
            <a:r>
              <a:rPr lang="es-ES" dirty="0"/>
              <a:t>- Hodógrafa  </a:t>
            </a:r>
            <a:r>
              <a:rPr lang="es-ES" dirty="0">
                <a:solidFill>
                  <a:srgbClr val="FF0000"/>
                </a:solidFill>
              </a:rPr>
              <a:t>CORTA/LARGA</a:t>
            </a:r>
          </a:p>
          <a:p>
            <a:r>
              <a:rPr lang="es-ES" dirty="0"/>
              <a:t>- Convergencias  </a:t>
            </a:r>
            <a:r>
              <a:rPr lang="es-ES" dirty="0">
                <a:solidFill>
                  <a:srgbClr val="FF0000"/>
                </a:solidFill>
              </a:rPr>
              <a:t>SI/NO</a:t>
            </a:r>
          </a:p>
        </p:txBody>
      </p:sp>
    </p:spTree>
    <p:extLst>
      <p:ext uri="{BB962C8B-B14F-4D97-AF65-F5344CB8AC3E}">
        <p14:creationId xmlns:p14="http://schemas.microsoft.com/office/powerpoint/2010/main" val="2186903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Repaso de tormentas eficientes con </a:t>
            </a:r>
            <a:r>
              <a:rPr lang="es-ES" dirty="0" err="1"/>
              <a:t>pcp</a:t>
            </a:r>
            <a:r>
              <a:rPr lang="es-ES" dirty="0"/>
              <a:t> intensas:</a:t>
            </a:r>
          </a:p>
          <a:p>
            <a:endParaRPr lang="es-ES" dirty="0"/>
          </a:p>
          <a:p>
            <a:r>
              <a:rPr lang="es-ES" dirty="0"/>
              <a:t>- CAPE </a:t>
            </a:r>
            <a:r>
              <a:rPr lang="es-ES" dirty="0">
                <a:solidFill>
                  <a:srgbClr val="FF0000"/>
                </a:solidFill>
              </a:rPr>
              <a:t>ESTRECHO</a:t>
            </a:r>
          </a:p>
          <a:p>
            <a:r>
              <a:rPr lang="es-ES" dirty="0"/>
              <a:t>- Cizalladura </a:t>
            </a:r>
            <a:r>
              <a:rPr lang="es-ES" dirty="0">
                <a:solidFill>
                  <a:srgbClr val="FF0000"/>
                </a:solidFill>
              </a:rPr>
              <a:t>DÉBIL</a:t>
            </a:r>
          </a:p>
          <a:p>
            <a:r>
              <a:rPr lang="es-ES" dirty="0"/>
              <a:t>- Nivel de Condensación por ascenso (NCA) </a:t>
            </a:r>
            <a:r>
              <a:rPr lang="es-ES" dirty="0">
                <a:solidFill>
                  <a:srgbClr val="FF0000"/>
                </a:solidFill>
              </a:rPr>
              <a:t>BAJO</a:t>
            </a:r>
          </a:p>
          <a:p>
            <a:r>
              <a:rPr lang="es-ES" dirty="0"/>
              <a:t>- Sondeo </a:t>
            </a:r>
            <a:r>
              <a:rPr lang="es-ES" dirty="0">
                <a:solidFill>
                  <a:srgbClr val="FF0000"/>
                </a:solidFill>
              </a:rPr>
              <a:t>HÚMEDO</a:t>
            </a:r>
          </a:p>
          <a:p>
            <a:r>
              <a:rPr lang="es-ES" dirty="0"/>
              <a:t>- Hodógrafa </a:t>
            </a:r>
            <a:r>
              <a:rPr lang="es-ES" dirty="0">
                <a:solidFill>
                  <a:srgbClr val="FF0000"/>
                </a:solidFill>
              </a:rPr>
              <a:t>CORTA</a:t>
            </a:r>
          </a:p>
          <a:p>
            <a:r>
              <a:rPr lang="es-ES" dirty="0"/>
              <a:t>- Convergencias </a:t>
            </a:r>
            <a:r>
              <a:rPr lang="es-ES" dirty="0">
                <a:solidFill>
                  <a:srgbClr val="FF0000"/>
                </a:solidFill>
              </a:rPr>
              <a:t>SI</a:t>
            </a:r>
          </a:p>
          <a:p>
            <a:endParaRPr lang="es-ES" dirty="0"/>
          </a:p>
        </p:txBody>
      </p:sp>
    </p:spTree>
    <p:extLst>
      <p:ext uri="{BB962C8B-B14F-4D97-AF65-F5344CB8AC3E}">
        <p14:creationId xmlns:p14="http://schemas.microsoft.com/office/powerpoint/2010/main" val="75140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Repaso de tormentas con granizo grande:</a:t>
            </a:r>
          </a:p>
          <a:p>
            <a:endParaRPr lang="es-ES" dirty="0"/>
          </a:p>
          <a:p>
            <a:r>
              <a:rPr lang="es-ES" dirty="0"/>
              <a:t>- SUPERCÉLULA  </a:t>
            </a:r>
            <a:r>
              <a:rPr lang="es-ES" dirty="0">
                <a:solidFill>
                  <a:srgbClr val="FF0000"/>
                </a:solidFill>
              </a:rPr>
              <a:t>SI/NO</a:t>
            </a:r>
          </a:p>
          <a:p>
            <a:r>
              <a:rPr lang="es-ES" dirty="0"/>
              <a:t>- CAPE   </a:t>
            </a:r>
            <a:r>
              <a:rPr lang="es-ES" dirty="0">
                <a:solidFill>
                  <a:srgbClr val="FF0000"/>
                </a:solidFill>
              </a:rPr>
              <a:t>ESTRECHO/ANCHO</a:t>
            </a:r>
          </a:p>
          <a:p>
            <a:r>
              <a:rPr lang="es-ES" dirty="0"/>
              <a:t>- Nivel de condensación por ascenso (NCA) </a:t>
            </a:r>
            <a:r>
              <a:rPr lang="es-ES" dirty="0">
                <a:solidFill>
                  <a:srgbClr val="FF0000"/>
                </a:solidFill>
              </a:rPr>
              <a:t>ALTO/BAJO</a:t>
            </a:r>
          </a:p>
          <a:p>
            <a:r>
              <a:rPr lang="es-ES" dirty="0"/>
              <a:t>- Cizalladura 0-6Km  </a:t>
            </a:r>
            <a:r>
              <a:rPr lang="es-ES" dirty="0">
                <a:solidFill>
                  <a:srgbClr val="FF0000"/>
                </a:solidFill>
              </a:rPr>
              <a:t>ALTA/BAJA</a:t>
            </a:r>
          </a:p>
          <a:p>
            <a:r>
              <a:rPr lang="es-ES" dirty="0"/>
              <a:t>- Hodógrafa  </a:t>
            </a:r>
            <a:r>
              <a:rPr lang="es-ES" dirty="0">
                <a:solidFill>
                  <a:srgbClr val="FF0000"/>
                </a:solidFill>
              </a:rPr>
              <a:t>CORTA/LARGA</a:t>
            </a:r>
            <a:r>
              <a:rPr lang="es-ES" dirty="0"/>
              <a:t>   </a:t>
            </a:r>
            <a:r>
              <a:rPr lang="es-ES" dirty="0">
                <a:solidFill>
                  <a:srgbClr val="FF0000"/>
                </a:solidFill>
              </a:rPr>
              <a:t>RECTA/CURVA</a:t>
            </a:r>
          </a:p>
          <a:p>
            <a:r>
              <a:rPr lang="es-ES" dirty="0"/>
              <a:t>- Nivel de la isocero  </a:t>
            </a:r>
            <a:r>
              <a:rPr lang="es-ES" dirty="0">
                <a:solidFill>
                  <a:srgbClr val="FF0000"/>
                </a:solidFill>
              </a:rPr>
              <a:t>ALTO/BAJO</a:t>
            </a:r>
          </a:p>
          <a:p>
            <a:endParaRPr lang="es-ES" dirty="0"/>
          </a:p>
        </p:txBody>
      </p:sp>
    </p:spTree>
    <p:extLst>
      <p:ext uri="{BB962C8B-B14F-4D97-AF65-F5344CB8AC3E}">
        <p14:creationId xmlns:p14="http://schemas.microsoft.com/office/powerpoint/2010/main" val="111709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Repaso de tormentas con granizo grande:</a:t>
            </a:r>
          </a:p>
          <a:p>
            <a:endParaRPr lang="es-ES" dirty="0"/>
          </a:p>
          <a:p>
            <a:r>
              <a:rPr lang="es-ES" dirty="0"/>
              <a:t>- SUPERCÉLULA </a:t>
            </a:r>
            <a:r>
              <a:rPr lang="es-ES" dirty="0">
                <a:solidFill>
                  <a:srgbClr val="FF0000"/>
                </a:solidFill>
              </a:rPr>
              <a:t>SI</a:t>
            </a:r>
          </a:p>
          <a:p>
            <a:r>
              <a:rPr lang="es-ES" dirty="0"/>
              <a:t>- CAPE </a:t>
            </a:r>
            <a:r>
              <a:rPr lang="es-ES" dirty="0">
                <a:solidFill>
                  <a:srgbClr val="FF0000"/>
                </a:solidFill>
              </a:rPr>
              <a:t>ANCHO</a:t>
            </a:r>
          </a:p>
          <a:p>
            <a:r>
              <a:rPr lang="es-ES" dirty="0"/>
              <a:t>- Nivel de condensación por ascenso (NCA) </a:t>
            </a:r>
            <a:r>
              <a:rPr lang="es-ES" dirty="0">
                <a:solidFill>
                  <a:srgbClr val="FF0000"/>
                </a:solidFill>
              </a:rPr>
              <a:t>ALTO</a:t>
            </a:r>
          </a:p>
          <a:p>
            <a:r>
              <a:rPr lang="es-ES" dirty="0"/>
              <a:t>- Cizalladura 0-6Km </a:t>
            </a:r>
            <a:r>
              <a:rPr lang="es-ES" dirty="0">
                <a:solidFill>
                  <a:srgbClr val="FF0000"/>
                </a:solidFill>
              </a:rPr>
              <a:t>ALTA (20m/s)</a:t>
            </a:r>
          </a:p>
          <a:p>
            <a:r>
              <a:rPr lang="es-ES" dirty="0"/>
              <a:t>- Hodógrafa </a:t>
            </a:r>
            <a:r>
              <a:rPr lang="es-ES" dirty="0">
                <a:solidFill>
                  <a:srgbClr val="FF0000"/>
                </a:solidFill>
              </a:rPr>
              <a:t>LARGA Y CURVA</a:t>
            </a:r>
          </a:p>
          <a:p>
            <a:r>
              <a:rPr lang="es-ES" dirty="0"/>
              <a:t>- Nivel de la isocero </a:t>
            </a:r>
            <a:r>
              <a:rPr lang="es-ES" dirty="0">
                <a:solidFill>
                  <a:srgbClr val="FF0000"/>
                </a:solidFill>
              </a:rPr>
              <a:t>ALTO</a:t>
            </a:r>
          </a:p>
          <a:p>
            <a:endParaRPr lang="es-ES" dirty="0"/>
          </a:p>
        </p:txBody>
      </p:sp>
    </p:spTree>
    <p:extLst>
      <p:ext uri="{BB962C8B-B14F-4D97-AF65-F5344CB8AC3E}">
        <p14:creationId xmlns:p14="http://schemas.microsoft.com/office/powerpoint/2010/main" val="2385431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FA0D71-32FC-F075-8197-5D9DA146829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BA729DB-7676-FC79-864C-B7978A46F1C5}"/>
              </a:ext>
            </a:extLst>
          </p:cNvPr>
          <p:cNvSpPr>
            <a:spLocks noGrp="1"/>
          </p:cNvSpPr>
          <p:nvPr>
            <p:ph idx="1"/>
          </p:nvPr>
        </p:nvSpPr>
        <p:spPr/>
        <p:txBody>
          <a:bodyPr/>
          <a:lstStyle/>
          <a:p>
            <a:r>
              <a:rPr lang="es-ES" dirty="0"/>
              <a:t>Repaso de tormentas con tornado:</a:t>
            </a:r>
          </a:p>
          <a:p>
            <a:endParaRPr lang="es-ES" dirty="0"/>
          </a:p>
          <a:p>
            <a:r>
              <a:rPr lang="es-ES" dirty="0"/>
              <a:t>- SUPERCÉLULA </a:t>
            </a:r>
            <a:r>
              <a:rPr lang="es-ES" dirty="0">
                <a:solidFill>
                  <a:srgbClr val="FF0000"/>
                </a:solidFill>
              </a:rPr>
              <a:t>SI/NO/NO ES IMPRESCINDIBLE</a:t>
            </a:r>
          </a:p>
          <a:p>
            <a:r>
              <a:rPr lang="es-ES" dirty="0"/>
              <a:t>- CAPE </a:t>
            </a:r>
            <a:r>
              <a:rPr lang="es-ES" dirty="0">
                <a:solidFill>
                  <a:srgbClr val="FF0000"/>
                </a:solidFill>
              </a:rPr>
              <a:t>ANCHO</a:t>
            </a:r>
          </a:p>
          <a:p>
            <a:r>
              <a:rPr lang="es-ES" dirty="0"/>
              <a:t>- Nivel de condensación por ascenso (NCA) </a:t>
            </a:r>
            <a:r>
              <a:rPr lang="es-ES" dirty="0">
                <a:solidFill>
                  <a:srgbClr val="FF0000"/>
                </a:solidFill>
              </a:rPr>
              <a:t>ALTO/BAJO</a:t>
            </a:r>
          </a:p>
          <a:p>
            <a:r>
              <a:rPr lang="es-ES" dirty="0"/>
              <a:t>- Cizalladura 0-6Km </a:t>
            </a:r>
            <a:r>
              <a:rPr lang="es-ES" dirty="0">
                <a:solidFill>
                  <a:srgbClr val="FF0000"/>
                </a:solidFill>
              </a:rPr>
              <a:t>ALTA/BAJA</a:t>
            </a:r>
          </a:p>
          <a:p>
            <a:r>
              <a:rPr lang="es-ES" dirty="0"/>
              <a:t>- Cizalladura 0-1Km</a:t>
            </a:r>
            <a:r>
              <a:rPr lang="es-ES" dirty="0">
                <a:solidFill>
                  <a:srgbClr val="FF0000"/>
                </a:solidFill>
              </a:rPr>
              <a:t> ALTA/BAJA</a:t>
            </a:r>
          </a:p>
          <a:p>
            <a:r>
              <a:rPr lang="es-ES" dirty="0"/>
              <a:t>- Hodógrafa </a:t>
            </a:r>
            <a:r>
              <a:rPr lang="es-ES" dirty="0">
                <a:solidFill>
                  <a:srgbClr val="FF0000"/>
                </a:solidFill>
              </a:rPr>
              <a:t>CORTA/LARGA</a:t>
            </a:r>
            <a:r>
              <a:rPr lang="es-ES" dirty="0"/>
              <a:t>   </a:t>
            </a:r>
            <a:r>
              <a:rPr lang="es-ES" dirty="0">
                <a:solidFill>
                  <a:srgbClr val="FF0000"/>
                </a:solidFill>
              </a:rPr>
              <a:t>RECTA/CURVA </a:t>
            </a:r>
          </a:p>
        </p:txBody>
      </p:sp>
    </p:spTree>
    <p:extLst>
      <p:ext uri="{BB962C8B-B14F-4D97-AF65-F5344CB8AC3E}">
        <p14:creationId xmlns:p14="http://schemas.microsoft.com/office/powerpoint/2010/main" val="202277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FA0D71-32FC-F075-8197-5D9DA146829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BA729DB-7676-FC79-864C-B7978A46F1C5}"/>
              </a:ext>
            </a:extLst>
          </p:cNvPr>
          <p:cNvSpPr>
            <a:spLocks noGrp="1"/>
          </p:cNvSpPr>
          <p:nvPr>
            <p:ph idx="1"/>
          </p:nvPr>
        </p:nvSpPr>
        <p:spPr/>
        <p:txBody>
          <a:bodyPr/>
          <a:lstStyle/>
          <a:p>
            <a:r>
              <a:rPr lang="es-ES" dirty="0"/>
              <a:t>Repaso de tormentas con tornado:</a:t>
            </a:r>
          </a:p>
          <a:p>
            <a:endParaRPr lang="es-ES" dirty="0"/>
          </a:p>
          <a:p>
            <a:r>
              <a:rPr lang="es-ES" dirty="0"/>
              <a:t>- SUPERCÉLULA </a:t>
            </a:r>
            <a:r>
              <a:rPr lang="es-ES" dirty="0">
                <a:solidFill>
                  <a:srgbClr val="FF0000"/>
                </a:solidFill>
              </a:rPr>
              <a:t>NO ES IMPRESCINDIBLE (70% SUPER)</a:t>
            </a:r>
          </a:p>
          <a:p>
            <a:r>
              <a:rPr lang="es-ES" dirty="0"/>
              <a:t>- CAPE </a:t>
            </a:r>
            <a:r>
              <a:rPr lang="es-ES" dirty="0">
                <a:solidFill>
                  <a:srgbClr val="FF0000"/>
                </a:solidFill>
              </a:rPr>
              <a:t>ANCHO</a:t>
            </a:r>
          </a:p>
          <a:p>
            <a:r>
              <a:rPr lang="es-ES" dirty="0"/>
              <a:t>- Nivel de condensación por ascenso (NCA) </a:t>
            </a:r>
            <a:r>
              <a:rPr lang="es-ES" dirty="0">
                <a:solidFill>
                  <a:srgbClr val="FF0000"/>
                </a:solidFill>
              </a:rPr>
              <a:t>BAJO</a:t>
            </a:r>
          </a:p>
          <a:p>
            <a:r>
              <a:rPr lang="es-ES" dirty="0"/>
              <a:t>- Cizalladura 0-6Km </a:t>
            </a:r>
            <a:r>
              <a:rPr lang="es-ES" dirty="0">
                <a:solidFill>
                  <a:srgbClr val="FF0000"/>
                </a:solidFill>
              </a:rPr>
              <a:t>ALTA (15-25m/s)</a:t>
            </a:r>
          </a:p>
          <a:p>
            <a:r>
              <a:rPr lang="es-ES" dirty="0"/>
              <a:t>- Cizalladura 0-1Km</a:t>
            </a:r>
            <a:r>
              <a:rPr lang="es-ES" dirty="0">
                <a:solidFill>
                  <a:srgbClr val="FF0000"/>
                </a:solidFill>
              </a:rPr>
              <a:t> ALTA (10m/s)</a:t>
            </a:r>
          </a:p>
          <a:p>
            <a:r>
              <a:rPr lang="es-ES" dirty="0"/>
              <a:t>- Hodógrafa </a:t>
            </a:r>
            <a:r>
              <a:rPr lang="es-ES" dirty="0">
                <a:solidFill>
                  <a:srgbClr val="FF0000"/>
                </a:solidFill>
              </a:rPr>
              <a:t>LARGA</a:t>
            </a:r>
            <a:r>
              <a:rPr lang="es-ES" dirty="0"/>
              <a:t>   </a:t>
            </a:r>
            <a:r>
              <a:rPr lang="es-ES" dirty="0">
                <a:solidFill>
                  <a:srgbClr val="FF0000"/>
                </a:solidFill>
              </a:rPr>
              <a:t>CURVA </a:t>
            </a:r>
          </a:p>
        </p:txBody>
      </p:sp>
    </p:spTree>
    <p:extLst>
      <p:ext uri="{BB962C8B-B14F-4D97-AF65-F5344CB8AC3E}">
        <p14:creationId xmlns:p14="http://schemas.microsoft.com/office/powerpoint/2010/main" val="1553322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Pequeño cuestionario antes de empezar:</a:t>
            </a:r>
          </a:p>
          <a:p>
            <a:endParaRPr lang="es-ES" dirty="0"/>
          </a:p>
          <a:p>
            <a:r>
              <a:rPr lang="es-ES" dirty="0"/>
              <a:t>¿Quién realiza la vigilancia de área?</a:t>
            </a:r>
          </a:p>
          <a:p>
            <a:r>
              <a:rPr lang="es-ES" dirty="0"/>
              <a:t>¿Cuál es la diferencia entre la vigilancia de área y de aeródromo?</a:t>
            </a:r>
          </a:p>
          <a:p>
            <a:r>
              <a:rPr lang="es-ES" dirty="0"/>
              <a:t>¿La vigilancia de área se realiza únicamente para fenómenos observados o también previstos?</a:t>
            </a:r>
          </a:p>
        </p:txBody>
      </p:sp>
    </p:spTree>
    <p:extLst>
      <p:ext uri="{BB962C8B-B14F-4D97-AF65-F5344CB8AC3E}">
        <p14:creationId xmlns:p14="http://schemas.microsoft.com/office/powerpoint/2010/main" val="563094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2D72A1-D70E-52B7-22EF-8C35C40ED3E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4AD28E0-8C04-00EB-2406-628B19B2EFDC}"/>
              </a:ext>
            </a:extLst>
          </p:cNvPr>
          <p:cNvSpPr>
            <a:spLocks noGrp="1"/>
          </p:cNvSpPr>
          <p:nvPr>
            <p:ph idx="1"/>
          </p:nvPr>
        </p:nvSpPr>
        <p:spPr/>
        <p:txBody>
          <a:bodyPr/>
          <a:lstStyle/>
          <a:p>
            <a:r>
              <a:rPr lang="es-ES" dirty="0"/>
              <a:t>En el caso de tornados sin supercélulas (30%):</a:t>
            </a:r>
          </a:p>
          <a:p>
            <a:endParaRPr lang="es-ES" dirty="0"/>
          </a:p>
          <a:p>
            <a:r>
              <a:rPr lang="es-ES" dirty="0"/>
              <a:t>- Tienen gradientes de temperatura altos (fuerte disminución de temperatura con la altura) en niveles bajos.</a:t>
            </a:r>
          </a:p>
          <a:p>
            <a:r>
              <a:rPr lang="es-ES" dirty="0"/>
              <a:t>- Suelen aparecer en zonas de convergencia.</a:t>
            </a:r>
          </a:p>
          <a:p>
            <a:endParaRPr lang="es-ES" dirty="0"/>
          </a:p>
        </p:txBody>
      </p:sp>
    </p:spTree>
    <p:extLst>
      <p:ext uri="{BB962C8B-B14F-4D97-AF65-F5344CB8AC3E}">
        <p14:creationId xmlns:p14="http://schemas.microsoft.com/office/powerpoint/2010/main" val="3760034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FA0D71-32FC-F075-8197-5D9DA146829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BA729DB-7676-FC79-864C-B7978A46F1C5}"/>
              </a:ext>
            </a:extLst>
          </p:cNvPr>
          <p:cNvSpPr>
            <a:spLocks noGrp="1"/>
          </p:cNvSpPr>
          <p:nvPr>
            <p:ph idx="1"/>
          </p:nvPr>
        </p:nvSpPr>
        <p:spPr/>
        <p:txBody>
          <a:bodyPr/>
          <a:lstStyle/>
          <a:p>
            <a:r>
              <a:rPr lang="es-ES" dirty="0"/>
              <a:t>Repaso de tormentas con reventones (vientos fuertes):</a:t>
            </a:r>
          </a:p>
          <a:p>
            <a:endParaRPr lang="es-ES" dirty="0"/>
          </a:p>
          <a:p>
            <a:r>
              <a:rPr lang="es-ES" sz="2400" dirty="0"/>
              <a:t>- Capa seca en la base (sondeo de V invertida).</a:t>
            </a:r>
          </a:p>
          <a:p>
            <a:r>
              <a:rPr lang="es-ES" sz="2400" dirty="0"/>
              <a:t>- CAPE </a:t>
            </a:r>
            <a:r>
              <a:rPr lang="es-ES" sz="2400" dirty="0">
                <a:solidFill>
                  <a:srgbClr val="FF0000"/>
                </a:solidFill>
              </a:rPr>
              <a:t>ANCHO/ESTRECHO</a:t>
            </a:r>
          </a:p>
          <a:p>
            <a:r>
              <a:rPr lang="es-ES" sz="2400" dirty="0"/>
              <a:t>- Nivel de condensación por ascenso (NCA) </a:t>
            </a:r>
            <a:r>
              <a:rPr lang="es-ES" sz="2400" dirty="0">
                <a:solidFill>
                  <a:srgbClr val="FF0000"/>
                </a:solidFill>
              </a:rPr>
              <a:t>ALTO/BAJO</a:t>
            </a:r>
          </a:p>
          <a:p>
            <a:r>
              <a:rPr lang="es-ES" sz="2400" dirty="0"/>
              <a:t>- Cizalladura 0-3Km </a:t>
            </a:r>
            <a:r>
              <a:rPr lang="es-ES" sz="2400" dirty="0">
                <a:solidFill>
                  <a:srgbClr val="FF0000"/>
                </a:solidFill>
              </a:rPr>
              <a:t>ALTA/BAJA</a:t>
            </a:r>
          </a:p>
          <a:p>
            <a:r>
              <a:rPr lang="es-ES" sz="2400" dirty="0"/>
              <a:t>- Disminución de gradiente de temperatura (SFC-700hPa). </a:t>
            </a:r>
            <a:r>
              <a:rPr lang="es-ES" sz="2400" dirty="0">
                <a:solidFill>
                  <a:srgbClr val="FF0000"/>
                </a:solidFill>
              </a:rPr>
              <a:t>FUERTE/DÉBIL</a:t>
            </a:r>
          </a:p>
          <a:p>
            <a:r>
              <a:rPr lang="es-ES" sz="2400" dirty="0"/>
              <a:t>- Valores de DCAPE &gt; 800 J/Kg </a:t>
            </a:r>
          </a:p>
          <a:p>
            <a:r>
              <a:rPr lang="es-ES" sz="2400" dirty="0"/>
              <a:t>- Diferencia de temperatura potencial entre SFC y (500/600hPa) &gt; 13K.</a:t>
            </a:r>
          </a:p>
        </p:txBody>
      </p:sp>
    </p:spTree>
    <p:extLst>
      <p:ext uri="{BB962C8B-B14F-4D97-AF65-F5344CB8AC3E}">
        <p14:creationId xmlns:p14="http://schemas.microsoft.com/office/powerpoint/2010/main" val="3112730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FA0D71-32FC-F075-8197-5D9DA146829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BA729DB-7676-FC79-864C-B7978A46F1C5}"/>
              </a:ext>
            </a:extLst>
          </p:cNvPr>
          <p:cNvSpPr>
            <a:spLocks noGrp="1"/>
          </p:cNvSpPr>
          <p:nvPr>
            <p:ph idx="1"/>
          </p:nvPr>
        </p:nvSpPr>
        <p:spPr/>
        <p:txBody>
          <a:bodyPr/>
          <a:lstStyle/>
          <a:p>
            <a:r>
              <a:rPr lang="es-ES" dirty="0"/>
              <a:t>Repaso de tormentas con reventones (vientos fuertes):</a:t>
            </a:r>
          </a:p>
          <a:p>
            <a:endParaRPr lang="es-ES" dirty="0"/>
          </a:p>
          <a:p>
            <a:r>
              <a:rPr lang="es-ES" sz="2400" dirty="0"/>
              <a:t>- Capa seca en niveles medios y bajos (sondeo de V invertida).</a:t>
            </a:r>
          </a:p>
          <a:p>
            <a:r>
              <a:rPr lang="es-ES" sz="2400" dirty="0"/>
              <a:t>- CAPE </a:t>
            </a:r>
            <a:r>
              <a:rPr lang="es-ES" sz="2400" dirty="0">
                <a:solidFill>
                  <a:srgbClr val="FF0000"/>
                </a:solidFill>
              </a:rPr>
              <a:t>ANCHO</a:t>
            </a:r>
          </a:p>
          <a:p>
            <a:r>
              <a:rPr lang="es-ES" sz="2400" dirty="0"/>
              <a:t>- Nivel de condensación por ascenso (NCA) </a:t>
            </a:r>
            <a:r>
              <a:rPr lang="es-ES" sz="2400" dirty="0">
                <a:solidFill>
                  <a:srgbClr val="FF0000"/>
                </a:solidFill>
              </a:rPr>
              <a:t>ALTO</a:t>
            </a:r>
          </a:p>
          <a:p>
            <a:r>
              <a:rPr lang="es-ES" sz="2400" dirty="0"/>
              <a:t>- Cizalladura 0-3Km </a:t>
            </a:r>
            <a:r>
              <a:rPr lang="es-ES" sz="2400" dirty="0">
                <a:solidFill>
                  <a:srgbClr val="FF0000"/>
                </a:solidFill>
              </a:rPr>
              <a:t>ALTA</a:t>
            </a:r>
          </a:p>
          <a:p>
            <a:r>
              <a:rPr lang="es-ES" sz="2400" dirty="0"/>
              <a:t>- Disminución de gradiente de temperatura (SFC-700hPa). </a:t>
            </a:r>
            <a:r>
              <a:rPr lang="es-ES" sz="2400" dirty="0">
                <a:solidFill>
                  <a:srgbClr val="FF0000"/>
                </a:solidFill>
              </a:rPr>
              <a:t>FUERTE</a:t>
            </a:r>
          </a:p>
          <a:p>
            <a:r>
              <a:rPr lang="es-ES" sz="2400" dirty="0"/>
              <a:t>- Valores de DCAPE &gt; 800 J/Kg </a:t>
            </a:r>
          </a:p>
          <a:p>
            <a:r>
              <a:rPr lang="es-ES" sz="2400" dirty="0"/>
              <a:t>- Diferencia de temperatura potencial entre SFC y (500/600hPa) &gt; 13K.</a:t>
            </a:r>
          </a:p>
        </p:txBody>
      </p:sp>
    </p:spTree>
    <p:extLst>
      <p:ext uri="{BB962C8B-B14F-4D97-AF65-F5344CB8AC3E}">
        <p14:creationId xmlns:p14="http://schemas.microsoft.com/office/powerpoint/2010/main" val="1394675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sz="2400" dirty="0"/>
              <a:t>¿Cual de los siguientes sondeos desencadenará una tormenta más fuerte?</a:t>
            </a:r>
          </a:p>
          <a:p>
            <a:endParaRPr lang="es-ES" dirty="0"/>
          </a:p>
        </p:txBody>
      </p:sp>
      <p:pic>
        <p:nvPicPr>
          <p:cNvPr id="4" name="Picture 2">
            <a:extLst>
              <a:ext uri="{FF2B5EF4-FFF2-40B4-BE49-F238E27FC236}">
                <a16:creationId xmlns:a16="http://schemas.microsoft.com/office/drawing/2014/main" id="{7996BBC1-986F-4245-B1BA-49BCAE6B6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70" y="1536192"/>
            <a:ext cx="5264491" cy="44883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01146CD-2323-4995-89EF-1BD94058C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244" y="1536192"/>
            <a:ext cx="5315433" cy="448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837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Obrázek 8">
            <a:extLst>
              <a:ext uri="{FF2B5EF4-FFF2-40B4-BE49-F238E27FC236}">
                <a16:creationId xmlns:a16="http://schemas.microsoft.com/office/drawing/2014/main" id="{EAF2F6B9-2854-451C-AE43-E900C2FAABFD}"/>
              </a:ext>
            </a:extLst>
          </p:cNvPr>
          <p:cNvPicPr>
            <a:picLocks noChangeAspect="1"/>
          </p:cNvPicPr>
          <p:nvPr/>
        </p:nvPicPr>
        <p:blipFill>
          <a:blip r:embed="rId2"/>
          <a:stretch>
            <a:fillRect/>
          </a:stretch>
        </p:blipFill>
        <p:spPr>
          <a:xfrm>
            <a:off x="427569" y="1354439"/>
            <a:ext cx="5241334" cy="4240356"/>
          </a:xfrm>
          <a:prstGeom prst="rect">
            <a:avLst/>
          </a:prstGeom>
        </p:spPr>
      </p:pic>
      <p:pic>
        <p:nvPicPr>
          <p:cNvPr id="5" name="Picture 6">
            <a:extLst>
              <a:ext uri="{FF2B5EF4-FFF2-40B4-BE49-F238E27FC236}">
                <a16:creationId xmlns:a16="http://schemas.microsoft.com/office/drawing/2014/main" id="{EEBAD8D6-209C-48E5-BCAA-E0B8A63B1D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5688" y="1354439"/>
            <a:ext cx="5651846" cy="424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63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2441448" y="954786"/>
            <a:ext cx="7056103" cy="5014913"/>
          </a:xfrm>
          <a:prstGeom prst="rect">
            <a:avLst/>
          </a:prstGeom>
        </p:spPr>
      </p:pic>
    </p:spTree>
    <p:extLst>
      <p:ext uri="{BB962C8B-B14F-4D97-AF65-F5344CB8AC3E}">
        <p14:creationId xmlns:p14="http://schemas.microsoft.com/office/powerpoint/2010/main" val="4231005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2314" y="713232"/>
            <a:ext cx="6012724" cy="5705855"/>
          </a:xfrm>
          <a:prstGeom prst="rect">
            <a:avLst/>
          </a:prstGeom>
        </p:spPr>
      </p:pic>
      <p:pic>
        <p:nvPicPr>
          <p:cNvPr id="5" name="Imagen 4"/>
          <p:cNvPicPr>
            <a:picLocks noChangeAspect="1"/>
          </p:cNvPicPr>
          <p:nvPr/>
        </p:nvPicPr>
        <p:blipFill>
          <a:blip r:embed="rId3"/>
          <a:stretch>
            <a:fillRect/>
          </a:stretch>
        </p:blipFill>
        <p:spPr>
          <a:xfrm>
            <a:off x="6015038" y="713232"/>
            <a:ext cx="6176962" cy="5705855"/>
          </a:xfrm>
          <a:prstGeom prst="rect">
            <a:avLst/>
          </a:prstGeom>
        </p:spPr>
      </p:pic>
    </p:spTree>
    <p:extLst>
      <p:ext uri="{BB962C8B-B14F-4D97-AF65-F5344CB8AC3E}">
        <p14:creationId xmlns:p14="http://schemas.microsoft.com/office/powerpoint/2010/main" val="1613081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1837944" y="787272"/>
            <a:ext cx="8170292" cy="5575619"/>
          </a:xfrm>
          <a:prstGeom prst="rect">
            <a:avLst/>
          </a:prstGeom>
        </p:spPr>
      </p:pic>
    </p:spTree>
    <p:extLst>
      <p:ext uri="{BB962C8B-B14F-4D97-AF65-F5344CB8AC3E}">
        <p14:creationId xmlns:p14="http://schemas.microsoft.com/office/powerpoint/2010/main" val="73910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2417931" y="1009650"/>
            <a:ext cx="6989425" cy="5014913"/>
          </a:xfrm>
          <a:prstGeom prst="rect">
            <a:avLst/>
          </a:prstGeom>
        </p:spPr>
      </p:pic>
    </p:spTree>
    <p:extLst>
      <p:ext uri="{BB962C8B-B14F-4D97-AF65-F5344CB8AC3E}">
        <p14:creationId xmlns:p14="http://schemas.microsoft.com/office/powerpoint/2010/main" val="2557739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983212" y="1009650"/>
            <a:ext cx="9858863" cy="5014913"/>
          </a:xfrm>
          <a:prstGeom prst="rect">
            <a:avLst/>
          </a:prstGeom>
        </p:spPr>
      </p:pic>
    </p:spTree>
    <p:extLst>
      <p:ext uri="{BB962C8B-B14F-4D97-AF65-F5344CB8AC3E}">
        <p14:creationId xmlns:p14="http://schemas.microsoft.com/office/powerpoint/2010/main" val="201325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altLang="es-ES" sz="2000" dirty="0">
                <a:latin typeface="Calibri" panose="020F0502020204030204" pitchFamily="34" charset="0"/>
                <a:cs typeface="Calibri" panose="020F0502020204030204" pitchFamily="34" charset="0"/>
              </a:rPr>
              <a:t>Límites horizontales: latitud 35º N a 45º N; Longitud 10º W a 05º E (Península y Baleares).</a:t>
            </a:r>
          </a:p>
          <a:p>
            <a:r>
              <a:rPr lang="es-ES" altLang="es-ES" sz="2000" dirty="0">
                <a:latin typeface="Calibri" panose="020F0502020204030204" pitchFamily="34" charset="0"/>
                <a:cs typeface="Calibri" panose="020F0502020204030204" pitchFamily="34" charset="0"/>
              </a:rPr>
              <a:t>Latitud 26º 30’N a 30º 30’N; Longitud 12º W a 20º W (Canarias).</a:t>
            </a:r>
          </a:p>
          <a:p>
            <a:endParaRPr lang="es-ES" dirty="0"/>
          </a:p>
        </p:txBody>
      </p:sp>
      <p:pic>
        <p:nvPicPr>
          <p:cNvPr id="4" name="Picture 2">
            <a:extLst>
              <a:ext uri="{FF2B5EF4-FFF2-40B4-BE49-F238E27FC236}">
                <a16:creationId xmlns:a16="http://schemas.microsoft.com/office/drawing/2014/main" id="{FA01C767-03E8-FF26-E2C5-BA1321FE8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86" y="1803633"/>
            <a:ext cx="5489320" cy="442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4 Imagen">
            <a:extLst>
              <a:ext uri="{FF2B5EF4-FFF2-40B4-BE49-F238E27FC236}">
                <a16:creationId xmlns:a16="http://schemas.microsoft.com/office/drawing/2014/main" id="{A44B8287-88FC-E002-9F46-E79C04A4A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187" y="1803632"/>
            <a:ext cx="5408227" cy="442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739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3089680" y="1009650"/>
            <a:ext cx="5645928" cy="5014913"/>
          </a:xfrm>
          <a:prstGeom prst="rect">
            <a:avLst/>
          </a:prstGeom>
        </p:spPr>
      </p:pic>
    </p:spTree>
    <p:extLst>
      <p:ext uri="{BB962C8B-B14F-4D97-AF65-F5344CB8AC3E}">
        <p14:creationId xmlns:p14="http://schemas.microsoft.com/office/powerpoint/2010/main" val="3184216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371348" y="841248"/>
            <a:ext cx="11586845" cy="5274472"/>
          </a:xfrm>
          <a:prstGeom prst="rect">
            <a:avLst/>
          </a:prstGeom>
        </p:spPr>
      </p:pic>
    </p:spTree>
    <p:extLst>
      <p:ext uri="{BB962C8B-B14F-4D97-AF65-F5344CB8AC3E}">
        <p14:creationId xmlns:p14="http://schemas.microsoft.com/office/powerpoint/2010/main" val="1446493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C38419-7680-95EB-8380-166E9303A275}"/>
              </a:ext>
            </a:extLst>
          </p:cNvPr>
          <p:cNvSpPr>
            <a:spLocks noGrp="1"/>
          </p:cNvSpPr>
          <p:nvPr>
            <p:ph type="title"/>
          </p:nvPr>
        </p:nvSpPr>
        <p:spPr/>
        <p:txBody>
          <a:bodyPr/>
          <a:lstStyle/>
          <a:p>
            <a:endParaRPr lang="es-ES" dirty="0"/>
          </a:p>
        </p:txBody>
      </p:sp>
      <p:sp>
        <p:nvSpPr>
          <p:cNvPr id="3" name="Marcador de contenido 2">
            <a:extLst>
              <a:ext uri="{FF2B5EF4-FFF2-40B4-BE49-F238E27FC236}">
                <a16:creationId xmlns:a16="http://schemas.microsoft.com/office/drawing/2014/main" id="{269DFB7B-CBE2-B62F-E6A4-8F9FCDF9A77D}"/>
              </a:ext>
            </a:extLst>
          </p:cNvPr>
          <p:cNvSpPr>
            <a:spLocks noGrp="1"/>
          </p:cNvSpPr>
          <p:nvPr>
            <p:ph idx="1"/>
          </p:nvPr>
        </p:nvSpPr>
        <p:spPr/>
        <p:txBody>
          <a:bodyPr/>
          <a:lstStyle/>
          <a:p>
            <a:r>
              <a:rPr lang="es-ES" sz="2400" dirty="0"/>
              <a:t>Porto Seguro (Brasil)</a:t>
            </a:r>
          </a:p>
          <a:p>
            <a:endParaRPr lang="es-ES" dirty="0"/>
          </a:p>
        </p:txBody>
      </p:sp>
      <p:pic>
        <p:nvPicPr>
          <p:cNvPr id="1028" name="Picture 4">
            <a:extLst>
              <a:ext uri="{FF2B5EF4-FFF2-40B4-BE49-F238E27FC236}">
                <a16:creationId xmlns:a16="http://schemas.microsoft.com/office/drawing/2014/main" id="{0116FF17-4340-472E-B186-551A9734E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098" y="1146801"/>
            <a:ext cx="7396996" cy="501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479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6FD93-E1DD-0C2B-2892-12928B20B7D7}"/>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0ED22A55-7C74-9EFB-2E46-1D537118FD19}"/>
              </a:ext>
            </a:extLst>
          </p:cNvPr>
          <p:cNvSpPr>
            <a:spLocks noGrp="1"/>
          </p:cNvSpPr>
          <p:nvPr>
            <p:ph idx="1"/>
          </p:nvPr>
        </p:nvSpPr>
        <p:spPr/>
        <p:txBody>
          <a:bodyPr/>
          <a:lstStyle/>
          <a:p>
            <a:endParaRPr lang="es-ES" dirty="0"/>
          </a:p>
          <a:p>
            <a:r>
              <a:rPr lang="es-ES" dirty="0"/>
              <a:t>Según el sondeo de las 06Z hay una inversión en 950hPa (600m o FL020). Por debajo está muy húmedo y por encima más seco.</a:t>
            </a:r>
          </a:p>
          <a:p>
            <a:r>
              <a:rPr lang="es-ES" dirty="0"/>
              <a:t>El viento previsto es de unos 5kt del NW</a:t>
            </a:r>
          </a:p>
          <a:p>
            <a:pPr marL="0" indent="0">
              <a:buNone/>
            </a:pPr>
            <a:r>
              <a:rPr lang="es-ES" dirty="0"/>
              <a:t> </a:t>
            </a:r>
          </a:p>
        </p:txBody>
      </p:sp>
    </p:spTree>
    <p:extLst>
      <p:ext uri="{BB962C8B-B14F-4D97-AF65-F5344CB8AC3E}">
        <p14:creationId xmlns:p14="http://schemas.microsoft.com/office/powerpoint/2010/main" val="1633735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CDE30F-B9CE-5071-A8A3-A7D187854794}"/>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97236234-BF20-7304-301D-C698ABC7B9F4}"/>
              </a:ext>
            </a:extLst>
          </p:cNvPr>
          <p:cNvPicPr>
            <a:picLocks noGrp="1" noChangeAspect="1"/>
          </p:cNvPicPr>
          <p:nvPr>
            <p:ph idx="1"/>
          </p:nvPr>
        </p:nvPicPr>
        <p:blipFill>
          <a:blip r:embed="rId2"/>
          <a:stretch>
            <a:fillRect/>
          </a:stretch>
        </p:blipFill>
        <p:spPr>
          <a:xfrm>
            <a:off x="1748233" y="1009650"/>
            <a:ext cx="8328821" cy="5014913"/>
          </a:xfrm>
        </p:spPr>
      </p:pic>
    </p:spTree>
    <p:extLst>
      <p:ext uri="{BB962C8B-B14F-4D97-AF65-F5344CB8AC3E}">
        <p14:creationId xmlns:p14="http://schemas.microsoft.com/office/powerpoint/2010/main" val="456107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CB081-7568-E376-A7CD-48BE3E0F258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70F7387-D2E2-28FD-BDAD-9AB2C9B455D1}"/>
              </a:ext>
            </a:extLst>
          </p:cNvPr>
          <p:cNvSpPr>
            <a:spLocks noGrp="1"/>
          </p:cNvSpPr>
          <p:nvPr>
            <p:ph idx="1"/>
          </p:nvPr>
        </p:nvSpPr>
        <p:spPr/>
        <p:txBody>
          <a:bodyPr/>
          <a:lstStyle/>
          <a:p>
            <a:r>
              <a:rPr lang="es-ES" sz="2400" dirty="0"/>
              <a:t>Comprobamos con los modelos numéricos del ECMWF de </a:t>
            </a:r>
            <a:r>
              <a:rPr lang="es-ES" sz="2400" dirty="0" err="1"/>
              <a:t>Windy</a:t>
            </a:r>
            <a:r>
              <a:rPr lang="es-ES" sz="2400" dirty="0"/>
              <a:t>.</a:t>
            </a:r>
          </a:p>
        </p:txBody>
      </p:sp>
      <p:pic>
        <p:nvPicPr>
          <p:cNvPr id="7" name="Imagen 6">
            <a:extLst>
              <a:ext uri="{FF2B5EF4-FFF2-40B4-BE49-F238E27FC236}">
                <a16:creationId xmlns:a16="http://schemas.microsoft.com/office/drawing/2014/main" id="{CE8C6742-AA9E-A1A0-20D5-C2CAA89D6C96}"/>
              </a:ext>
            </a:extLst>
          </p:cNvPr>
          <p:cNvPicPr>
            <a:picLocks noChangeAspect="1"/>
          </p:cNvPicPr>
          <p:nvPr/>
        </p:nvPicPr>
        <p:blipFill>
          <a:blip r:embed="rId2"/>
          <a:stretch>
            <a:fillRect/>
          </a:stretch>
        </p:blipFill>
        <p:spPr>
          <a:xfrm>
            <a:off x="25890" y="1610687"/>
            <a:ext cx="5886450" cy="4586461"/>
          </a:xfrm>
          <a:prstGeom prst="rect">
            <a:avLst/>
          </a:prstGeom>
        </p:spPr>
      </p:pic>
      <p:pic>
        <p:nvPicPr>
          <p:cNvPr id="9" name="Imagen 8">
            <a:extLst>
              <a:ext uri="{FF2B5EF4-FFF2-40B4-BE49-F238E27FC236}">
                <a16:creationId xmlns:a16="http://schemas.microsoft.com/office/drawing/2014/main" id="{F6EC93E3-43E1-86DE-A397-F42E4BF977C7}"/>
              </a:ext>
            </a:extLst>
          </p:cNvPr>
          <p:cNvPicPr>
            <a:picLocks noChangeAspect="1"/>
          </p:cNvPicPr>
          <p:nvPr/>
        </p:nvPicPr>
        <p:blipFill>
          <a:blip r:embed="rId3"/>
          <a:stretch>
            <a:fillRect/>
          </a:stretch>
        </p:blipFill>
        <p:spPr>
          <a:xfrm>
            <a:off x="6279660" y="1610686"/>
            <a:ext cx="5886450" cy="4586461"/>
          </a:xfrm>
          <a:prstGeom prst="rect">
            <a:avLst/>
          </a:prstGeom>
        </p:spPr>
      </p:pic>
    </p:spTree>
    <p:extLst>
      <p:ext uri="{BB962C8B-B14F-4D97-AF65-F5344CB8AC3E}">
        <p14:creationId xmlns:p14="http://schemas.microsoft.com/office/powerpoint/2010/main" val="2408369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9F41DC-8DB9-D97E-5A4B-CAD05C1A4B9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A3F0D628-1C6A-2F98-7645-AA864EF1658C}"/>
              </a:ext>
            </a:extLst>
          </p:cNvPr>
          <p:cNvSpPr>
            <a:spLocks noGrp="1"/>
          </p:cNvSpPr>
          <p:nvPr>
            <p:ph idx="1"/>
          </p:nvPr>
        </p:nvSpPr>
        <p:spPr/>
        <p:txBody>
          <a:bodyPr/>
          <a:lstStyle/>
          <a:p>
            <a:r>
              <a:rPr lang="es-ES" dirty="0"/>
              <a:t>Vemos el METAR de Porto Seguro.</a:t>
            </a:r>
          </a:p>
          <a:p>
            <a:endParaRPr lang="es-ES" dirty="0"/>
          </a:p>
          <a:p>
            <a:endParaRPr lang="es-ES" dirty="0"/>
          </a:p>
        </p:txBody>
      </p:sp>
      <p:pic>
        <p:nvPicPr>
          <p:cNvPr id="9" name="Imagen 8">
            <a:extLst>
              <a:ext uri="{FF2B5EF4-FFF2-40B4-BE49-F238E27FC236}">
                <a16:creationId xmlns:a16="http://schemas.microsoft.com/office/drawing/2014/main" id="{155758E1-3AC4-79D0-8DD0-64C685EFAD62}"/>
              </a:ext>
            </a:extLst>
          </p:cNvPr>
          <p:cNvPicPr>
            <a:picLocks noChangeAspect="1"/>
          </p:cNvPicPr>
          <p:nvPr/>
        </p:nvPicPr>
        <p:blipFill>
          <a:blip r:embed="rId2"/>
          <a:stretch>
            <a:fillRect/>
          </a:stretch>
        </p:blipFill>
        <p:spPr>
          <a:xfrm>
            <a:off x="1234580" y="1804506"/>
            <a:ext cx="9722839" cy="4152900"/>
          </a:xfrm>
          <a:prstGeom prst="rect">
            <a:avLst/>
          </a:prstGeom>
        </p:spPr>
      </p:pic>
    </p:spTree>
    <p:extLst>
      <p:ext uri="{BB962C8B-B14F-4D97-AF65-F5344CB8AC3E}">
        <p14:creationId xmlns:p14="http://schemas.microsoft.com/office/powerpoint/2010/main" val="2086750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5457C9-EDF5-9EE8-542E-31CD249275D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B16BDAC-840B-18A8-94FF-5191239FF014}"/>
              </a:ext>
            </a:extLst>
          </p:cNvPr>
          <p:cNvSpPr>
            <a:spLocks noGrp="1"/>
          </p:cNvSpPr>
          <p:nvPr>
            <p:ph idx="1"/>
          </p:nvPr>
        </p:nvSpPr>
        <p:spPr>
          <a:xfrm>
            <a:off x="768962" y="1095532"/>
            <a:ext cx="10530132" cy="4929031"/>
          </a:xfrm>
        </p:spPr>
        <p:txBody>
          <a:bodyPr/>
          <a:lstStyle/>
          <a:p>
            <a:r>
              <a:rPr lang="es-ES" sz="2400" dirty="0" err="1"/>
              <a:t>Marceio</a:t>
            </a:r>
            <a:r>
              <a:rPr lang="es-ES" sz="2400" dirty="0"/>
              <a:t> (Brasil)</a:t>
            </a:r>
          </a:p>
          <a:p>
            <a:endParaRPr lang="es-ES" dirty="0"/>
          </a:p>
        </p:txBody>
      </p:sp>
      <p:pic>
        <p:nvPicPr>
          <p:cNvPr id="2050" name="Picture 2">
            <a:extLst>
              <a:ext uri="{FF2B5EF4-FFF2-40B4-BE49-F238E27FC236}">
                <a16:creationId xmlns:a16="http://schemas.microsoft.com/office/drawing/2014/main" id="{39BB5694-E3AF-46D7-34EE-459B196A7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157" y="1095531"/>
            <a:ext cx="7974346" cy="524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79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45EF3-6C8B-630D-778A-FC3173FAA8C4}"/>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FF7ACF7-4199-72AA-9EDE-642A6AB01794}"/>
              </a:ext>
            </a:extLst>
          </p:cNvPr>
          <p:cNvSpPr>
            <a:spLocks noGrp="1"/>
          </p:cNvSpPr>
          <p:nvPr>
            <p:ph idx="1"/>
          </p:nvPr>
        </p:nvSpPr>
        <p:spPr/>
        <p:txBody>
          <a:bodyPr/>
          <a:lstStyle/>
          <a:p>
            <a:r>
              <a:rPr lang="es-ES" dirty="0"/>
              <a:t>Vemos en el sondeo que la capa húmeda está más baja que en Porto Seguro, Aunque la humedad relativa es ligeramente menor. Sigue siendo muy alta.</a:t>
            </a:r>
          </a:p>
          <a:p>
            <a:r>
              <a:rPr lang="es-ES" dirty="0"/>
              <a:t>El viento del mar es de alrededor de 5kt entre 00z y las 3z y a partir de las 3z es de 0kt.</a:t>
            </a:r>
          </a:p>
          <a:p>
            <a:endParaRPr lang="es-ES" dirty="0"/>
          </a:p>
          <a:p>
            <a:endParaRPr lang="es-ES" dirty="0"/>
          </a:p>
        </p:txBody>
      </p:sp>
    </p:spTree>
    <p:extLst>
      <p:ext uri="{BB962C8B-B14F-4D97-AF65-F5344CB8AC3E}">
        <p14:creationId xmlns:p14="http://schemas.microsoft.com/office/powerpoint/2010/main" val="557881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45EDD5-FA6C-596D-8F02-2EBB3DC2A7DD}"/>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E9BC3C16-EF80-B4BE-74F8-A6C22506EA1F}"/>
              </a:ext>
            </a:extLst>
          </p:cNvPr>
          <p:cNvPicPr>
            <a:picLocks noGrp="1" noChangeAspect="1"/>
          </p:cNvPicPr>
          <p:nvPr>
            <p:ph idx="1"/>
          </p:nvPr>
        </p:nvPicPr>
        <p:blipFill>
          <a:blip r:embed="rId2"/>
          <a:stretch>
            <a:fillRect/>
          </a:stretch>
        </p:blipFill>
        <p:spPr>
          <a:xfrm>
            <a:off x="1169345" y="1009650"/>
            <a:ext cx="9486598" cy="5014913"/>
          </a:xfrm>
        </p:spPr>
      </p:pic>
    </p:spTree>
    <p:extLst>
      <p:ext uri="{BB962C8B-B14F-4D97-AF65-F5344CB8AC3E}">
        <p14:creationId xmlns:p14="http://schemas.microsoft.com/office/powerpoint/2010/main" val="497845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54085A-54FC-41AE-1464-730618B08CE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C4C8E9CF-9D23-FEDE-8E12-0D45BA402CAC}"/>
              </a:ext>
            </a:extLst>
          </p:cNvPr>
          <p:cNvSpPr>
            <a:spLocks noGrp="1"/>
          </p:cNvSpPr>
          <p:nvPr>
            <p:ph idx="1"/>
          </p:nvPr>
        </p:nvSpPr>
        <p:spPr/>
        <p:txBody>
          <a:bodyPr/>
          <a:lstStyle/>
          <a:p>
            <a:r>
              <a:rPr lang="es-ES" dirty="0"/>
              <a:t>Antes de entrar a un turno de vigilancia de área es conveniente:</a:t>
            </a:r>
          </a:p>
          <a:p>
            <a:endParaRPr lang="es-ES" dirty="0"/>
          </a:p>
          <a:p>
            <a:r>
              <a:rPr lang="es-ES" sz="2400" dirty="0"/>
              <a:t>- Mirar la situación sinóptica.</a:t>
            </a:r>
          </a:p>
          <a:p>
            <a:endParaRPr lang="es-ES" sz="2400" dirty="0"/>
          </a:p>
          <a:p>
            <a:r>
              <a:rPr lang="es-ES" sz="2400" dirty="0"/>
              <a:t>- Ver la imágenes de satélite y comparar con los modelos numéricos para ver desviaciones y fallos.</a:t>
            </a:r>
          </a:p>
          <a:p>
            <a:endParaRPr lang="es-ES" sz="2400" dirty="0"/>
          </a:p>
          <a:p>
            <a:r>
              <a:rPr lang="es-ES" sz="2400" dirty="0"/>
              <a:t>- Ver la situación detallada de las zonas con mayor impacto.</a:t>
            </a:r>
          </a:p>
        </p:txBody>
      </p:sp>
    </p:spTree>
    <p:extLst>
      <p:ext uri="{BB962C8B-B14F-4D97-AF65-F5344CB8AC3E}">
        <p14:creationId xmlns:p14="http://schemas.microsoft.com/office/powerpoint/2010/main" val="33600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D1C8B-A9F0-3F9F-0ECD-CB35557425CE}"/>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7EADFD53-40F3-ECC1-1039-8D13CFCDB430}"/>
              </a:ext>
            </a:extLst>
          </p:cNvPr>
          <p:cNvPicPr>
            <a:picLocks noGrp="1" noChangeAspect="1"/>
          </p:cNvPicPr>
          <p:nvPr>
            <p:ph idx="1"/>
          </p:nvPr>
        </p:nvPicPr>
        <p:blipFill>
          <a:blip r:embed="rId2"/>
          <a:stretch>
            <a:fillRect/>
          </a:stretch>
        </p:blipFill>
        <p:spPr>
          <a:xfrm>
            <a:off x="318782" y="1385254"/>
            <a:ext cx="5191125" cy="4800600"/>
          </a:xfrm>
        </p:spPr>
      </p:pic>
      <p:pic>
        <p:nvPicPr>
          <p:cNvPr id="7" name="Imagen 6">
            <a:extLst>
              <a:ext uri="{FF2B5EF4-FFF2-40B4-BE49-F238E27FC236}">
                <a16:creationId xmlns:a16="http://schemas.microsoft.com/office/drawing/2014/main" id="{D7F463D1-54CD-9C72-0F66-6ADBB6D415B5}"/>
              </a:ext>
            </a:extLst>
          </p:cNvPr>
          <p:cNvPicPr>
            <a:picLocks noChangeAspect="1"/>
          </p:cNvPicPr>
          <p:nvPr/>
        </p:nvPicPr>
        <p:blipFill>
          <a:blip r:embed="rId3"/>
          <a:stretch>
            <a:fillRect/>
          </a:stretch>
        </p:blipFill>
        <p:spPr>
          <a:xfrm>
            <a:off x="6593747" y="1385254"/>
            <a:ext cx="5191125" cy="4800600"/>
          </a:xfrm>
          <a:prstGeom prst="rect">
            <a:avLst/>
          </a:prstGeom>
        </p:spPr>
      </p:pic>
    </p:spTree>
    <p:extLst>
      <p:ext uri="{BB962C8B-B14F-4D97-AF65-F5344CB8AC3E}">
        <p14:creationId xmlns:p14="http://schemas.microsoft.com/office/powerpoint/2010/main" val="86884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FED4E7-E6CD-335C-BD5E-C1F17810FE5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C328B9C4-82FF-7F8A-7CA3-24436CA27D6D}"/>
              </a:ext>
            </a:extLst>
          </p:cNvPr>
          <p:cNvSpPr>
            <a:spLocks noGrp="1"/>
          </p:cNvSpPr>
          <p:nvPr>
            <p:ph idx="1"/>
          </p:nvPr>
        </p:nvSpPr>
        <p:spPr/>
        <p:txBody>
          <a:bodyPr/>
          <a:lstStyle/>
          <a:p>
            <a:r>
              <a:rPr lang="es-ES" dirty="0"/>
              <a:t>Vemos el METAR de </a:t>
            </a:r>
            <a:r>
              <a:rPr lang="es-ES" dirty="0" err="1"/>
              <a:t>Marceio</a:t>
            </a:r>
            <a:endParaRPr lang="es-ES" dirty="0"/>
          </a:p>
          <a:p>
            <a:r>
              <a:rPr lang="es-ES" dirty="0"/>
              <a:t> </a:t>
            </a:r>
          </a:p>
        </p:txBody>
      </p:sp>
      <p:pic>
        <p:nvPicPr>
          <p:cNvPr id="5" name="Imagen 4">
            <a:extLst>
              <a:ext uri="{FF2B5EF4-FFF2-40B4-BE49-F238E27FC236}">
                <a16:creationId xmlns:a16="http://schemas.microsoft.com/office/drawing/2014/main" id="{BF4E93CB-1E7B-0CE7-86F7-8B09356F1A8D}"/>
              </a:ext>
            </a:extLst>
          </p:cNvPr>
          <p:cNvPicPr>
            <a:picLocks noChangeAspect="1"/>
          </p:cNvPicPr>
          <p:nvPr/>
        </p:nvPicPr>
        <p:blipFill>
          <a:blip r:embed="rId2"/>
          <a:stretch>
            <a:fillRect/>
          </a:stretch>
        </p:blipFill>
        <p:spPr>
          <a:xfrm>
            <a:off x="1243931" y="1861309"/>
            <a:ext cx="9569479" cy="4163254"/>
          </a:xfrm>
          <a:prstGeom prst="rect">
            <a:avLst/>
          </a:prstGeom>
        </p:spPr>
      </p:pic>
    </p:spTree>
    <p:extLst>
      <p:ext uri="{BB962C8B-B14F-4D97-AF65-F5344CB8AC3E}">
        <p14:creationId xmlns:p14="http://schemas.microsoft.com/office/powerpoint/2010/main" val="2562207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FD543-9D63-DB2E-AE86-3FF58BC48B29}"/>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2B96C84C-44B2-A2B4-701C-A358461E8CFB}"/>
              </a:ext>
            </a:extLst>
          </p:cNvPr>
          <p:cNvSpPr>
            <a:spLocks noGrp="1"/>
          </p:cNvSpPr>
          <p:nvPr>
            <p:ph idx="1"/>
          </p:nvPr>
        </p:nvSpPr>
        <p:spPr/>
        <p:txBody>
          <a:bodyPr/>
          <a:lstStyle/>
          <a:p>
            <a:r>
              <a:rPr lang="es-ES" dirty="0"/>
              <a:t>Temperatura del aire prevista a las 5Z en superficie (</a:t>
            </a:r>
            <a:r>
              <a:rPr lang="es-ES" dirty="0" err="1"/>
              <a:t>Marceio</a:t>
            </a:r>
            <a:r>
              <a:rPr lang="es-ES" dirty="0"/>
              <a:t> 23ºC, Porto Seguro 21ºC). Temperatura del Agua del </a:t>
            </a:r>
            <a:r>
              <a:rPr lang="es-ES" dirty="0" err="1"/>
              <a:t>atántico</a:t>
            </a:r>
            <a:r>
              <a:rPr lang="es-ES" dirty="0"/>
              <a:t> en la zona 26-27ºC.</a:t>
            </a:r>
          </a:p>
          <a:p>
            <a:endParaRPr lang="es-ES" dirty="0"/>
          </a:p>
          <a:p>
            <a:r>
              <a:rPr lang="es-ES" dirty="0"/>
              <a:t>¿Qué tipo de niebla es?</a:t>
            </a:r>
          </a:p>
        </p:txBody>
      </p:sp>
    </p:spTree>
    <p:extLst>
      <p:ext uri="{BB962C8B-B14F-4D97-AF65-F5344CB8AC3E}">
        <p14:creationId xmlns:p14="http://schemas.microsoft.com/office/powerpoint/2010/main" val="4190448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5B5604-4BE5-2512-281A-8AEF7C2A68E7}"/>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00410D82-D8AD-8A34-088C-3AF02B06C338}"/>
              </a:ext>
            </a:extLst>
          </p:cNvPr>
          <p:cNvSpPr>
            <a:spLocks noGrp="1"/>
          </p:cNvSpPr>
          <p:nvPr>
            <p:ph idx="1"/>
          </p:nvPr>
        </p:nvSpPr>
        <p:spPr>
          <a:xfrm>
            <a:off x="709246" y="921543"/>
            <a:ext cx="10773508" cy="5014913"/>
          </a:xfrm>
        </p:spPr>
        <p:txBody>
          <a:bodyPr/>
          <a:lstStyle/>
          <a:p>
            <a:r>
              <a:rPr lang="es-ES" dirty="0"/>
              <a:t>¿Qué tipo de niebla es?</a:t>
            </a:r>
          </a:p>
          <a:p>
            <a:endParaRPr lang="es-ES" dirty="0"/>
          </a:p>
          <a:p>
            <a:r>
              <a:rPr lang="es-ES" dirty="0">
                <a:solidFill>
                  <a:srgbClr val="FF0000"/>
                </a:solidFill>
              </a:rPr>
              <a:t>Niebla de Advección litoral</a:t>
            </a:r>
            <a:r>
              <a:rPr lang="es-ES" dirty="0"/>
              <a:t>.</a:t>
            </a:r>
          </a:p>
          <a:p>
            <a:r>
              <a:rPr lang="es-ES" sz="2400" dirty="0"/>
              <a:t>El agua del mar está a mayor temperatura que la tierra, la humedad de la capa de aire que está en contacto con el agua de mar es alta, al entrar en contacto con una superficie más fría, provoca la condensación de formándose nieblas y estratos bajos. Las nieblas se forman más al interior, ya que es donde han tenido más recorrido para enfriarse.</a:t>
            </a:r>
          </a:p>
        </p:txBody>
      </p:sp>
    </p:spTree>
    <p:extLst>
      <p:ext uri="{BB962C8B-B14F-4D97-AF65-F5344CB8AC3E}">
        <p14:creationId xmlns:p14="http://schemas.microsoft.com/office/powerpoint/2010/main" val="3953406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12156" y="1009650"/>
            <a:ext cx="7800976" cy="5014913"/>
          </a:xfrm>
          <a:prstGeom prst="rect">
            <a:avLst/>
          </a:prstGeom>
        </p:spPr>
      </p:pic>
    </p:spTree>
    <p:extLst>
      <p:ext uri="{BB962C8B-B14F-4D97-AF65-F5344CB8AC3E}">
        <p14:creationId xmlns:p14="http://schemas.microsoft.com/office/powerpoint/2010/main" val="3921394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1956816" y="834272"/>
            <a:ext cx="7653062" cy="5190291"/>
          </a:xfrm>
          <a:prstGeom prst="rect">
            <a:avLst/>
          </a:prstGeom>
        </p:spPr>
      </p:pic>
    </p:spTree>
    <p:extLst>
      <p:ext uri="{BB962C8B-B14F-4D97-AF65-F5344CB8AC3E}">
        <p14:creationId xmlns:p14="http://schemas.microsoft.com/office/powerpoint/2010/main" val="1263929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Resumen de nieblas:</a:t>
            </a:r>
          </a:p>
          <a:p>
            <a:r>
              <a:rPr lang="es-ES" sz="2000" dirty="0"/>
              <a:t>- Se pueden esperar nieblas en zonas con viento flojo (&lt;5kt).</a:t>
            </a:r>
          </a:p>
          <a:p>
            <a:r>
              <a:rPr lang="es-ES" sz="2000" dirty="0"/>
              <a:t>- La humedad superficial ha de ser alta (próxima al 100%).</a:t>
            </a:r>
          </a:p>
          <a:p>
            <a:r>
              <a:rPr lang="es-ES" sz="2000" dirty="0"/>
              <a:t>- Normalmente hay una inversión de temperatura.</a:t>
            </a:r>
          </a:p>
          <a:p>
            <a:r>
              <a:rPr lang="es-ES" sz="2000" dirty="0"/>
              <a:t>- Se suelen dar en zonas de alta estabilidad (dorsal).</a:t>
            </a:r>
          </a:p>
          <a:p>
            <a:r>
              <a:rPr lang="es-ES" sz="2000" dirty="0"/>
              <a:t>- La </a:t>
            </a:r>
            <a:r>
              <a:rPr lang="es-ES" sz="2000" dirty="0" err="1"/>
              <a:t>Td</a:t>
            </a:r>
            <a:r>
              <a:rPr lang="es-ES" sz="2000" dirty="0"/>
              <a:t> ha de ser igual a la T del aire.</a:t>
            </a:r>
          </a:p>
          <a:p>
            <a:r>
              <a:rPr lang="es-ES" sz="2000" dirty="0"/>
              <a:t>- En ocasiones la T de un aeropuerto coincide durante varias horas con la </a:t>
            </a:r>
            <a:r>
              <a:rPr lang="es-ES" sz="2000" dirty="0" err="1"/>
              <a:t>Td</a:t>
            </a:r>
            <a:r>
              <a:rPr lang="es-ES" sz="2000" dirty="0"/>
              <a:t> y no se produce niebla o bruma.</a:t>
            </a:r>
          </a:p>
          <a:p>
            <a:r>
              <a:rPr lang="es-ES" sz="2000" dirty="0"/>
              <a:t>- La predicción de las nieblas aún con la ayuda de los modelos es difícil.</a:t>
            </a:r>
          </a:p>
          <a:p>
            <a:r>
              <a:rPr lang="es-ES" sz="2000" dirty="0"/>
              <a:t>- La observación por el día se hace con el VIS y por la noche o con la diferencia de IR3.9-IR10.8 o con Microfísica de nubes.</a:t>
            </a:r>
          </a:p>
        </p:txBody>
      </p:sp>
    </p:spTree>
    <p:extLst>
      <p:ext uri="{BB962C8B-B14F-4D97-AF65-F5344CB8AC3E}">
        <p14:creationId xmlns:p14="http://schemas.microsoft.com/office/powerpoint/2010/main" val="1649090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58FC0-C9EB-F44D-9D95-7D41D8FA948E}"/>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97E33F57-E56F-672C-899E-82E7D3F8D172}"/>
              </a:ext>
            </a:extLst>
          </p:cNvPr>
          <p:cNvSpPr>
            <a:spLocks noGrp="1"/>
          </p:cNvSpPr>
          <p:nvPr>
            <p:ph idx="1"/>
          </p:nvPr>
        </p:nvSpPr>
        <p:spPr/>
        <p:txBody>
          <a:bodyPr/>
          <a:lstStyle/>
          <a:p>
            <a:r>
              <a:rPr lang="es-ES" dirty="0"/>
              <a:t>Caso del 08-11-2020.  12:00Z</a:t>
            </a:r>
          </a:p>
          <a:p>
            <a:endParaRPr lang="es-ES" dirty="0"/>
          </a:p>
        </p:txBody>
      </p:sp>
    </p:spTree>
    <p:extLst>
      <p:ext uri="{BB962C8B-B14F-4D97-AF65-F5344CB8AC3E}">
        <p14:creationId xmlns:p14="http://schemas.microsoft.com/office/powerpoint/2010/main" val="2255936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DBE511-EB7D-7A3E-0048-AFAFE48B054B}"/>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30C7F516-E7DF-8112-F20B-6585B653961A}"/>
              </a:ext>
            </a:extLst>
          </p:cNvPr>
          <p:cNvPicPr>
            <a:picLocks noGrp="1" noChangeAspect="1"/>
          </p:cNvPicPr>
          <p:nvPr>
            <p:ph idx="1"/>
          </p:nvPr>
        </p:nvPicPr>
        <p:blipFill>
          <a:blip r:embed="rId2"/>
          <a:stretch>
            <a:fillRect/>
          </a:stretch>
        </p:blipFill>
        <p:spPr>
          <a:xfrm>
            <a:off x="1" y="707647"/>
            <a:ext cx="6096000" cy="5718320"/>
          </a:xfrm>
          <a:prstGeom prst="rect">
            <a:avLst/>
          </a:prstGeom>
        </p:spPr>
      </p:pic>
      <p:pic>
        <p:nvPicPr>
          <p:cNvPr id="6" name="Imagen 5">
            <a:extLst>
              <a:ext uri="{FF2B5EF4-FFF2-40B4-BE49-F238E27FC236}">
                <a16:creationId xmlns:a16="http://schemas.microsoft.com/office/drawing/2014/main" id="{F1B67E23-E814-C82D-D0F6-5CC10E2E05B5}"/>
              </a:ext>
            </a:extLst>
          </p:cNvPr>
          <p:cNvPicPr>
            <a:picLocks noChangeAspect="1"/>
          </p:cNvPicPr>
          <p:nvPr/>
        </p:nvPicPr>
        <p:blipFill>
          <a:blip r:embed="rId3"/>
          <a:stretch>
            <a:fillRect/>
          </a:stretch>
        </p:blipFill>
        <p:spPr>
          <a:xfrm>
            <a:off x="6096000" y="707647"/>
            <a:ext cx="6096000" cy="5718320"/>
          </a:xfrm>
          <a:prstGeom prst="rect">
            <a:avLst/>
          </a:prstGeom>
        </p:spPr>
      </p:pic>
    </p:spTree>
    <p:extLst>
      <p:ext uri="{BB962C8B-B14F-4D97-AF65-F5344CB8AC3E}">
        <p14:creationId xmlns:p14="http://schemas.microsoft.com/office/powerpoint/2010/main" val="3933361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DBE511-EB7D-7A3E-0048-AFAFE48B054B}"/>
              </a:ext>
            </a:extLst>
          </p:cNvPr>
          <p:cNvSpPr>
            <a:spLocks noGrp="1"/>
          </p:cNvSpPr>
          <p:nvPr>
            <p:ph type="title"/>
          </p:nvPr>
        </p:nvSpPr>
        <p:spPr/>
        <p:txBody>
          <a:bodyPr/>
          <a:lstStyle/>
          <a:p>
            <a:endParaRPr lang="es-ES"/>
          </a:p>
        </p:txBody>
      </p:sp>
      <p:pic>
        <p:nvPicPr>
          <p:cNvPr id="4" name="Marcador de contenido 3">
            <a:extLst>
              <a:ext uri="{FF2B5EF4-FFF2-40B4-BE49-F238E27FC236}">
                <a16:creationId xmlns:a16="http://schemas.microsoft.com/office/drawing/2014/main" id="{30C7F516-E7DF-8112-F20B-6585B653961A}"/>
              </a:ext>
            </a:extLst>
          </p:cNvPr>
          <p:cNvPicPr>
            <a:picLocks noGrp="1" noChangeAspect="1"/>
          </p:cNvPicPr>
          <p:nvPr>
            <p:ph idx="1"/>
          </p:nvPr>
        </p:nvPicPr>
        <p:blipFill>
          <a:blip r:embed="rId2"/>
          <a:stretch>
            <a:fillRect/>
          </a:stretch>
        </p:blipFill>
        <p:spPr>
          <a:xfrm>
            <a:off x="1" y="707647"/>
            <a:ext cx="6096000" cy="5718320"/>
          </a:xfrm>
          <a:prstGeom prst="rect">
            <a:avLst/>
          </a:prstGeom>
        </p:spPr>
      </p:pic>
      <p:pic>
        <p:nvPicPr>
          <p:cNvPr id="5" name="Imagen 4">
            <a:extLst>
              <a:ext uri="{FF2B5EF4-FFF2-40B4-BE49-F238E27FC236}">
                <a16:creationId xmlns:a16="http://schemas.microsoft.com/office/drawing/2014/main" id="{44D141A1-BBEE-3844-2E26-1DCEFC147F58}"/>
              </a:ext>
            </a:extLst>
          </p:cNvPr>
          <p:cNvPicPr>
            <a:picLocks noChangeAspect="1"/>
          </p:cNvPicPr>
          <p:nvPr/>
        </p:nvPicPr>
        <p:blipFill>
          <a:blip r:embed="rId3"/>
          <a:stretch>
            <a:fillRect/>
          </a:stretch>
        </p:blipFill>
        <p:spPr>
          <a:xfrm>
            <a:off x="6096000" y="707647"/>
            <a:ext cx="6096000" cy="5718320"/>
          </a:xfrm>
          <a:prstGeom prst="rect">
            <a:avLst/>
          </a:prstGeom>
        </p:spPr>
      </p:pic>
    </p:spTree>
    <p:extLst>
      <p:ext uri="{BB962C8B-B14F-4D97-AF65-F5344CB8AC3E}">
        <p14:creationId xmlns:p14="http://schemas.microsoft.com/office/powerpoint/2010/main" val="80540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Picture 6">
            <a:extLst>
              <a:ext uri="{FF2B5EF4-FFF2-40B4-BE49-F238E27FC236}">
                <a16:creationId xmlns:a16="http://schemas.microsoft.com/office/drawing/2014/main" id="{B1BBF753-E1E5-7ABF-B43D-BB5295A0BB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1215" y="1121234"/>
            <a:ext cx="10542857" cy="479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445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8C8A5-37E4-8C7A-A5DF-172AB798D06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5C324F5-D898-47C6-ECDB-061C1559C9CF}"/>
              </a:ext>
            </a:extLst>
          </p:cNvPr>
          <p:cNvSpPr>
            <a:spLocks noGrp="1"/>
          </p:cNvSpPr>
          <p:nvPr>
            <p:ph idx="1"/>
          </p:nvPr>
        </p:nvSpPr>
        <p:spPr/>
        <p:txBody>
          <a:bodyPr/>
          <a:lstStyle/>
          <a:p>
            <a:r>
              <a:rPr lang="es-ES" sz="2000" dirty="0"/>
              <a:t>Rachas (km/h) y Temperatura (</a:t>
            </a:r>
            <a:r>
              <a:rPr lang="es-ES" sz="2000" dirty="0" err="1"/>
              <a:t>ºC</a:t>
            </a:r>
            <a:r>
              <a:rPr lang="es-ES" sz="2000" dirty="0"/>
              <a:t>) a las 13Z.</a:t>
            </a:r>
          </a:p>
          <a:p>
            <a:endParaRPr lang="es-ES" dirty="0"/>
          </a:p>
        </p:txBody>
      </p:sp>
      <p:pic>
        <p:nvPicPr>
          <p:cNvPr id="4" name="Marcador de contenido 4">
            <a:extLst>
              <a:ext uri="{FF2B5EF4-FFF2-40B4-BE49-F238E27FC236}">
                <a16:creationId xmlns:a16="http://schemas.microsoft.com/office/drawing/2014/main" id="{F7C99824-01BB-9359-6625-8E96CF00B5C9}"/>
              </a:ext>
            </a:extLst>
          </p:cNvPr>
          <p:cNvPicPr>
            <a:picLocks noChangeAspect="1"/>
          </p:cNvPicPr>
          <p:nvPr/>
        </p:nvPicPr>
        <p:blipFill>
          <a:blip r:embed="rId2"/>
          <a:stretch>
            <a:fillRect/>
          </a:stretch>
        </p:blipFill>
        <p:spPr bwMode="auto">
          <a:xfrm>
            <a:off x="0" y="1427832"/>
            <a:ext cx="60960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2D96A90C-726D-1E2E-42E9-4C7A9AEDD82B}"/>
              </a:ext>
            </a:extLst>
          </p:cNvPr>
          <p:cNvPicPr>
            <a:picLocks noChangeAspect="1"/>
          </p:cNvPicPr>
          <p:nvPr/>
        </p:nvPicPr>
        <p:blipFill>
          <a:blip r:embed="rId3"/>
          <a:stretch>
            <a:fillRect/>
          </a:stretch>
        </p:blipFill>
        <p:spPr>
          <a:xfrm>
            <a:off x="6096000" y="1427832"/>
            <a:ext cx="6096000" cy="5014913"/>
          </a:xfrm>
          <a:prstGeom prst="rect">
            <a:avLst/>
          </a:prstGeom>
        </p:spPr>
      </p:pic>
    </p:spTree>
    <p:extLst>
      <p:ext uri="{BB962C8B-B14F-4D97-AF65-F5344CB8AC3E}">
        <p14:creationId xmlns:p14="http://schemas.microsoft.com/office/powerpoint/2010/main" val="2779948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FCD77-C3D4-2A22-A387-62376B62263B}"/>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3E757F97-2E19-1366-226A-F5A8F74391D0}"/>
              </a:ext>
            </a:extLst>
          </p:cNvPr>
          <p:cNvPicPr>
            <a:picLocks noGrp="1" noChangeAspect="1"/>
          </p:cNvPicPr>
          <p:nvPr>
            <p:ph idx="1"/>
          </p:nvPr>
        </p:nvPicPr>
        <p:blipFill>
          <a:blip r:embed="rId2"/>
          <a:stretch>
            <a:fillRect/>
          </a:stretch>
        </p:blipFill>
        <p:spPr>
          <a:xfrm>
            <a:off x="2047412" y="1018039"/>
            <a:ext cx="7210347" cy="5014913"/>
          </a:xfrm>
        </p:spPr>
      </p:pic>
    </p:spTree>
    <p:extLst>
      <p:ext uri="{BB962C8B-B14F-4D97-AF65-F5344CB8AC3E}">
        <p14:creationId xmlns:p14="http://schemas.microsoft.com/office/powerpoint/2010/main" val="595951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AC7B94-C9FB-053C-F5C1-81CD2B4C556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9B573338-A38D-2DA3-86B2-AEBE6D65F0CE}"/>
              </a:ext>
            </a:extLst>
          </p:cNvPr>
          <p:cNvSpPr>
            <a:spLocks noGrp="1"/>
          </p:cNvSpPr>
          <p:nvPr>
            <p:ph idx="1"/>
          </p:nvPr>
        </p:nvSpPr>
        <p:spPr/>
        <p:txBody>
          <a:bodyPr/>
          <a:lstStyle/>
          <a:p>
            <a:r>
              <a:rPr lang="es-ES" dirty="0"/>
              <a:t>Caso del 06-09-2022</a:t>
            </a:r>
          </a:p>
        </p:txBody>
      </p:sp>
    </p:spTree>
    <p:extLst>
      <p:ext uri="{BB962C8B-B14F-4D97-AF65-F5344CB8AC3E}">
        <p14:creationId xmlns:p14="http://schemas.microsoft.com/office/powerpoint/2010/main" val="714761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DF35E-C65D-F5FC-E9D3-389060984D4E}"/>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FBCDE2D7-6184-3BB3-E9FA-7BB8255F11F4}"/>
              </a:ext>
            </a:extLst>
          </p:cNvPr>
          <p:cNvPicPr>
            <a:picLocks noGrp="1" noChangeAspect="1"/>
          </p:cNvPicPr>
          <p:nvPr>
            <p:ph idx="1"/>
          </p:nvPr>
        </p:nvPicPr>
        <p:blipFill>
          <a:blip r:embed="rId2"/>
          <a:stretch>
            <a:fillRect/>
          </a:stretch>
        </p:blipFill>
        <p:spPr>
          <a:xfrm>
            <a:off x="1" y="713065"/>
            <a:ext cx="6096000" cy="5729680"/>
          </a:xfrm>
        </p:spPr>
      </p:pic>
      <p:pic>
        <p:nvPicPr>
          <p:cNvPr id="7" name="Imagen 6">
            <a:extLst>
              <a:ext uri="{FF2B5EF4-FFF2-40B4-BE49-F238E27FC236}">
                <a16:creationId xmlns:a16="http://schemas.microsoft.com/office/drawing/2014/main" id="{3B7B718A-2864-CFE5-2FC9-F53781902F8E}"/>
              </a:ext>
            </a:extLst>
          </p:cNvPr>
          <p:cNvPicPr>
            <a:picLocks noChangeAspect="1"/>
          </p:cNvPicPr>
          <p:nvPr/>
        </p:nvPicPr>
        <p:blipFill>
          <a:blip r:embed="rId3"/>
          <a:stretch>
            <a:fillRect/>
          </a:stretch>
        </p:blipFill>
        <p:spPr>
          <a:xfrm>
            <a:off x="6096001" y="713065"/>
            <a:ext cx="6096000" cy="5729680"/>
          </a:xfrm>
          <a:prstGeom prst="rect">
            <a:avLst/>
          </a:prstGeom>
        </p:spPr>
      </p:pic>
    </p:spTree>
    <p:extLst>
      <p:ext uri="{BB962C8B-B14F-4D97-AF65-F5344CB8AC3E}">
        <p14:creationId xmlns:p14="http://schemas.microsoft.com/office/powerpoint/2010/main" val="4077588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C3EFD-7B46-9B09-50DF-5ED943539C0D}"/>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9FB82F68-646A-1767-5B2F-732C3311C2E3}"/>
              </a:ext>
            </a:extLst>
          </p:cNvPr>
          <p:cNvSpPr>
            <a:spLocks noGrp="1"/>
          </p:cNvSpPr>
          <p:nvPr>
            <p:ph idx="1"/>
          </p:nvPr>
        </p:nvSpPr>
        <p:spPr/>
        <p:txBody>
          <a:bodyPr/>
          <a:lstStyle/>
          <a:p>
            <a:r>
              <a:rPr lang="es-ES" sz="2000" dirty="0"/>
              <a:t>¿Qué hago?</a:t>
            </a:r>
          </a:p>
          <a:p>
            <a:endParaRPr lang="es-ES" dirty="0"/>
          </a:p>
        </p:txBody>
      </p:sp>
      <p:pic>
        <p:nvPicPr>
          <p:cNvPr id="5" name="Imagen 4">
            <a:extLst>
              <a:ext uri="{FF2B5EF4-FFF2-40B4-BE49-F238E27FC236}">
                <a16:creationId xmlns:a16="http://schemas.microsoft.com/office/drawing/2014/main" id="{5D2F9295-D0E2-F3A1-78B0-CE2DD96D577E}"/>
              </a:ext>
            </a:extLst>
          </p:cNvPr>
          <p:cNvPicPr>
            <a:picLocks noChangeAspect="1"/>
          </p:cNvPicPr>
          <p:nvPr/>
        </p:nvPicPr>
        <p:blipFill>
          <a:blip r:embed="rId2"/>
          <a:stretch>
            <a:fillRect/>
          </a:stretch>
        </p:blipFill>
        <p:spPr>
          <a:xfrm>
            <a:off x="1" y="1398470"/>
            <a:ext cx="6096000" cy="5014913"/>
          </a:xfrm>
          <a:prstGeom prst="rect">
            <a:avLst/>
          </a:prstGeom>
        </p:spPr>
      </p:pic>
      <p:pic>
        <p:nvPicPr>
          <p:cNvPr id="7" name="Imagen 6">
            <a:extLst>
              <a:ext uri="{FF2B5EF4-FFF2-40B4-BE49-F238E27FC236}">
                <a16:creationId xmlns:a16="http://schemas.microsoft.com/office/drawing/2014/main" id="{A1298771-749A-6905-3302-DD55B239A316}"/>
              </a:ext>
            </a:extLst>
          </p:cNvPr>
          <p:cNvPicPr>
            <a:picLocks noChangeAspect="1"/>
          </p:cNvPicPr>
          <p:nvPr/>
        </p:nvPicPr>
        <p:blipFill>
          <a:blip r:embed="rId3"/>
          <a:stretch>
            <a:fillRect/>
          </a:stretch>
        </p:blipFill>
        <p:spPr>
          <a:xfrm>
            <a:off x="6096000" y="1398470"/>
            <a:ext cx="6096000" cy="5014913"/>
          </a:xfrm>
          <a:prstGeom prst="rect">
            <a:avLst/>
          </a:prstGeom>
        </p:spPr>
      </p:pic>
    </p:spTree>
    <p:extLst>
      <p:ext uri="{BB962C8B-B14F-4D97-AF65-F5344CB8AC3E}">
        <p14:creationId xmlns:p14="http://schemas.microsoft.com/office/powerpoint/2010/main" val="1141954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A7403-F274-9381-10F2-2A1771BEA69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229E723F-5CE5-DD41-5877-98F1A1B5F5B4}"/>
              </a:ext>
            </a:extLst>
          </p:cNvPr>
          <p:cNvSpPr>
            <a:spLocks noGrp="1"/>
          </p:cNvSpPr>
          <p:nvPr>
            <p:ph idx="1"/>
          </p:nvPr>
        </p:nvSpPr>
        <p:spPr/>
        <p:txBody>
          <a:bodyPr/>
          <a:lstStyle/>
          <a:p>
            <a:r>
              <a:rPr lang="es-ES" dirty="0"/>
              <a:t>Caso del 29-03-2021</a:t>
            </a:r>
          </a:p>
        </p:txBody>
      </p:sp>
    </p:spTree>
    <p:extLst>
      <p:ext uri="{BB962C8B-B14F-4D97-AF65-F5344CB8AC3E}">
        <p14:creationId xmlns:p14="http://schemas.microsoft.com/office/powerpoint/2010/main" val="569153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4378B-54C4-B0F8-13B0-AFDC66CF1B66}"/>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D19802FF-330E-F103-9828-0733A53D2911}"/>
              </a:ext>
            </a:extLst>
          </p:cNvPr>
          <p:cNvPicPr>
            <a:picLocks noGrp="1" noChangeAspect="1"/>
          </p:cNvPicPr>
          <p:nvPr>
            <p:ph idx="1"/>
          </p:nvPr>
        </p:nvPicPr>
        <p:blipFill>
          <a:blip r:embed="rId2"/>
          <a:stretch>
            <a:fillRect/>
          </a:stretch>
        </p:blipFill>
        <p:spPr>
          <a:xfrm>
            <a:off x="1" y="699257"/>
            <a:ext cx="6096000" cy="5768655"/>
          </a:xfrm>
        </p:spPr>
      </p:pic>
      <p:pic>
        <p:nvPicPr>
          <p:cNvPr id="7" name="Imagen 6">
            <a:extLst>
              <a:ext uri="{FF2B5EF4-FFF2-40B4-BE49-F238E27FC236}">
                <a16:creationId xmlns:a16="http://schemas.microsoft.com/office/drawing/2014/main" id="{33C71F6D-B11F-B0CF-9E4F-816A3B13DD22}"/>
              </a:ext>
            </a:extLst>
          </p:cNvPr>
          <p:cNvPicPr>
            <a:picLocks noChangeAspect="1"/>
          </p:cNvPicPr>
          <p:nvPr/>
        </p:nvPicPr>
        <p:blipFill>
          <a:blip r:embed="rId3"/>
          <a:stretch>
            <a:fillRect/>
          </a:stretch>
        </p:blipFill>
        <p:spPr>
          <a:xfrm>
            <a:off x="6095999" y="699257"/>
            <a:ext cx="6159442" cy="2975121"/>
          </a:xfrm>
          <a:prstGeom prst="rect">
            <a:avLst/>
          </a:prstGeom>
        </p:spPr>
      </p:pic>
      <p:pic>
        <p:nvPicPr>
          <p:cNvPr id="9" name="Imagen 8">
            <a:extLst>
              <a:ext uri="{FF2B5EF4-FFF2-40B4-BE49-F238E27FC236}">
                <a16:creationId xmlns:a16="http://schemas.microsoft.com/office/drawing/2014/main" id="{4C9D45C7-8F2B-3121-085F-3DF691B2F92A}"/>
              </a:ext>
            </a:extLst>
          </p:cNvPr>
          <p:cNvPicPr>
            <a:picLocks noChangeAspect="1"/>
          </p:cNvPicPr>
          <p:nvPr/>
        </p:nvPicPr>
        <p:blipFill>
          <a:blip r:embed="rId4"/>
          <a:stretch>
            <a:fillRect/>
          </a:stretch>
        </p:blipFill>
        <p:spPr>
          <a:xfrm>
            <a:off x="6096000" y="3583584"/>
            <a:ext cx="6159442" cy="2817216"/>
          </a:xfrm>
          <a:prstGeom prst="rect">
            <a:avLst/>
          </a:prstGeom>
        </p:spPr>
      </p:pic>
    </p:spTree>
    <p:extLst>
      <p:ext uri="{BB962C8B-B14F-4D97-AF65-F5344CB8AC3E}">
        <p14:creationId xmlns:p14="http://schemas.microsoft.com/office/powerpoint/2010/main" val="3815434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Caso de estudio: 18-08-2022.     Baleares 00Z</a:t>
            </a:r>
          </a:p>
          <a:p>
            <a:endParaRPr lang="es-ES" dirty="0"/>
          </a:p>
          <a:p>
            <a:endParaRPr lang="es-E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267" y="1560454"/>
            <a:ext cx="9131769" cy="4724643"/>
          </a:xfrm>
          <a:prstGeom prst="rect">
            <a:avLst/>
          </a:prstGeom>
        </p:spPr>
      </p:pic>
    </p:spTree>
    <p:extLst>
      <p:ext uri="{BB962C8B-B14F-4D97-AF65-F5344CB8AC3E}">
        <p14:creationId xmlns:p14="http://schemas.microsoft.com/office/powerpoint/2010/main" val="4205316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Baleares 03Z</a:t>
            </a:r>
          </a:p>
          <a:p>
            <a:endParaRPr lang="es-E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568" y="1599061"/>
            <a:ext cx="8985712" cy="4775445"/>
          </a:xfrm>
          <a:prstGeom prst="rect">
            <a:avLst/>
          </a:prstGeom>
        </p:spPr>
      </p:pic>
    </p:spTree>
    <p:extLst>
      <p:ext uri="{BB962C8B-B14F-4D97-AF65-F5344CB8AC3E}">
        <p14:creationId xmlns:p14="http://schemas.microsoft.com/office/powerpoint/2010/main" val="2051543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39"/>
            <a:ext cx="6035040" cy="630936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040" y="548639"/>
            <a:ext cx="6156960" cy="6309361"/>
          </a:xfrm>
          <a:prstGeom prst="rect">
            <a:avLst/>
          </a:prstGeom>
        </p:spPr>
      </p:pic>
    </p:spTree>
    <p:extLst>
      <p:ext uri="{BB962C8B-B14F-4D97-AF65-F5344CB8AC3E}">
        <p14:creationId xmlns:p14="http://schemas.microsoft.com/office/powerpoint/2010/main" val="1823358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Picture 4">
            <a:extLst>
              <a:ext uri="{FF2B5EF4-FFF2-40B4-BE49-F238E27FC236}">
                <a16:creationId xmlns:a16="http://schemas.microsoft.com/office/drawing/2014/main" id="{6150B42D-9754-26F1-97A1-D58F5E2AD9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4549" y="941832"/>
            <a:ext cx="10676190" cy="494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9416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43890"/>
            <a:ext cx="6089714" cy="6214110"/>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15" y="643890"/>
            <a:ext cx="6102285" cy="6181983"/>
          </a:xfrm>
          <a:prstGeom prst="rect">
            <a:avLst/>
          </a:prstGeom>
        </p:spPr>
      </p:pic>
    </p:spTree>
    <p:extLst>
      <p:ext uri="{BB962C8B-B14F-4D97-AF65-F5344CB8AC3E}">
        <p14:creationId xmlns:p14="http://schemas.microsoft.com/office/powerpoint/2010/main" val="727797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31426" y="744474"/>
            <a:ext cx="6760573" cy="5656326"/>
          </a:xfrm>
        </p:spPr>
      </p:pic>
      <p:pic>
        <p:nvPicPr>
          <p:cNvPr id="5" name="Marcador de contenido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744474"/>
            <a:ext cx="5431427" cy="565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653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35330"/>
            <a:ext cx="5528294" cy="561975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829" y="735330"/>
            <a:ext cx="6736171" cy="5720334"/>
          </a:xfrm>
          <a:prstGeom prst="rect">
            <a:avLst/>
          </a:prstGeom>
        </p:spPr>
      </p:pic>
    </p:spTree>
    <p:extLst>
      <p:ext uri="{BB962C8B-B14F-4D97-AF65-F5344CB8AC3E}">
        <p14:creationId xmlns:p14="http://schemas.microsoft.com/office/powerpoint/2010/main" val="4184166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735330"/>
            <a:ext cx="5541264" cy="56380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625" y="735330"/>
            <a:ext cx="6720375" cy="5638038"/>
          </a:xfrm>
          <a:prstGeom prst="rect">
            <a:avLst/>
          </a:prstGeom>
        </p:spPr>
      </p:pic>
    </p:spTree>
    <p:extLst>
      <p:ext uri="{BB962C8B-B14F-4D97-AF65-F5344CB8AC3E}">
        <p14:creationId xmlns:p14="http://schemas.microsoft.com/office/powerpoint/2010/main" val="895227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31520"/>
            <a:ext cx="5504688" cy="5613083"/>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317" y="731519"/>
            <a:ext cx="6763683" cy="5696713"/>
          </a:xfrm>
          <a:prstGeom prst="rect">
            <a:avLst/>
          </a:prstGeom>
        </p:spPr>
      </p:pic>
    </p:spTree>
    <p:extLst>
      <p:ext uri="{BB962C8B-B14F-4D97-AF65-F5344CB8AC3E}">
        <p14:creationId xmlns:p14="http://schemas.microsoft.com/office/powerpoint/2010/main" val="3379569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8112" y="726186"/>
            <a:ext cx="6723888" cy="5619750"/>
          </a:xfrm>
        </p:spPr>
      </p:pic>
      <p:pic>
        <p:nvPicPr>
          <p:cNvPr id="4" name="Marcador de contenido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726186"/>
            <a:ext cx="5468112"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8735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112" y="726186"/>
            <a:ext cx="6723888" cy="5656325"/>
          </a:xfrm>
          <a:prstGeom prst="rect">
            <a:avLst/>
          </a:prstGeom>
        </p:spPr>
      </p:pic>
      <p:pic>
        <p:nvPicPr>
          <p:cNvPr id="7" name="Marcador de contenid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26185"/>
            <a:ext cx="5478690" cy="5656325"/>
          </a:xfrm>
        </p:spPr>
      </p:pic>
    </p:spTree>
    <p:extLst>
      <p:ext uri="{BB962C8B-B14F-4D97-AF65-F5344CB8AC3E}">
        <p14:creationId xmlns:p14="http://schemas.microsoft.com/office/powerpoint/2010/main" val="3788687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9" name="Marcador de contenid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09534"/>
            <a:ext cx="5074920" cy="5663834"/>
          </a:xfr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921" y="709534"/>
            <a:ext cx="7117080" cy="5663834"/>
          </a:xfrm>
          <a:prstGeom prst="rect">
            <a:avLst/>
          </a:prstGeom>
        </p:spPr>
      </p:pic>
    </p:spTree>
    <p:extLst>
      <p:ext uri="{BB962C8B-B14F-4D97-AF65-F5344CB8AC3E}">
        <p14:creationId xmlns:p14="http://schemas.microsoft.com/office/powerpoint/2010/main" val="9630225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sz="1800" dirty="0"/>
              <a:t>Vientos severos &gt; 25m/s   Granizo grande &gt;= 2cm</a:t>
            </a:r>
          </a:p>
          <a:p>
            <a:endParaRPr lang="es-ES" dirty="0"/>
          </a:p>
        </p:txBody>
      </p:sp>
      <p:pic>
        <p:nvPicPr>
          <p:cNvPr id="5" name="Imagen 4"/>
          <p:cNvPicPr>
            <a:picLocks noChangeAspect="1"/>
          </p:cNvPicPr>
          <p:nvPr/>
        </p:nvPicPr>
        <p:blipFill>
          <a:blip r:embed="rId2"/>
          <a:stretch>
            <a:fillRect/>
          </a:stretch>
        </p:blipFill>
        <p:spPr>
          <a:xfrm>
            <a:off x="0" y="1399033"/>
            <a:ext cx="12192000" cy="5458968"/>
          </a:xfrm>
          <a:prstGeom prst="rect">
            <a:avLst/>
          </a:prstGeom>
        </p:spPr>
      </p:pic>
    </p:spTree>
    <p:extLst>
      <p:ext uri="{BB962C8B-B14F-4D97-AF65-F5344CB8AC3E}">
        <p14:creationId xmlns:p14="http://schemas.microsoft.com/office/powerpoint/2010/main" val="3748855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713700"/>
            <a:ext cx="2481061" cy="5014913"/>
          </a:xfrm>
          <a:prstGeom prst="rect">
            <a:avLst/>
          </a:prstGeom>
        </p:spPr>
      </p:pic>
      <p:pic>
        <p:nvPicPr>
          <p:cNvPr id="5" name="Imagen 4"/>
          <p:cNvPicPr>
            <a:picLocks noChangeAspect="1"/>
          </p:cNvPicPr>
          <p:nvPr/>
        </p:nvPicPr>
        <p:blipFill>
          <a:blip r:embed="rId3"/>
          <a:stretch>
            <a:fillRect/>
          </a:stretch>
        </p:blipFill>
        <p:spPr>
          <a:xfrm>
            <a:off x="2481061" y="707894"/>
            <a:ext cx="2478025" cy="5014913"/>
          </a:xfrm>
          <a:prstGeom prst="rect">
            <a:avLst/>
          </a:prstGeom>
        </p:spPr>
      </p:pic>
      <p:pic>
        <p:nvPicPr>
          <p:cNvPr id="6" name="Imagen 5"/>
          <p:cNvPicPr>
            <a:picLocks noChangeAspect="1"/>
          </p:cNvPicPr>
          <p:nvPr/>
        </p:nvPicPr>
        <p:blipFill>
          <a:blip r:embed="rId4"/>
          <a:stretch>
            <a:fillRect/>
          </a:stretch>
        </p:blipFill>
        <p:spPr>
          <a:xfrm>
            <a:off x="4959086" y="707894"/>
            <a:ext cx="2478025" cy="5014913"/>
          </a:xfrm>
          <a:prstGeom prst="rect">
            <a:avLst/>
          </a:prstGeom>
        </p:spPr>
      </p:pic>
      <p:pic>
        <p:nvPicPr>
          <p:cNvPr id="7" name="Imagen 6"/>
          <p:cNvPicPr>
            <a:picLocks noChangeAspect="1"/>
          </p:cNvPicPr>
          <p:nvPr/>
        </p:nvPicPr>
        <p:blipFill>
          <a:blip r:embed="rId5"/>
          <a:stretch>
            <a:fillRect/>
          </a:stretch>
        </p:blipFill>
        <p:spPr>
          <a:xfrm>
            <a:off x="7437111" y="707894"/>
            <a:ext cx="2395727" cy="5014913"/>
          </a:xfrm>
          <a:prstGeom prst="rect">
            <a:avLst/>
          </a:prstGeom>
        </p:spPr>
      </p:pic>
      <p:pic>
        <p:nvPicPr>
          <p:cNvPr id="8" name="Imagen 7"/>
          <p:cNvPicPr>
            <a:picLocks noChangeAspect="1"/>
          </p:cNvPicPr>
          <p:nvPr/>
        </p:nvPicPr>
        <p:blipFill>
          <a:blip r:embed="rId6"/>
          <a:stretch>
            <a:fillRect/>
          </a:stretch>
        </p:blipFill>
        <p:spPr>
          <a:xfrm>
            <a:off x="9832838" y="707894"/>
            <a:ext cx="2359162" cy="5014913"/>
          </a:xfrm>
          <a:prstGeom prst="rect">
            <a:avLst/>
          </a:prstGeom>
        </p:spPr>
      </p:pic>
    </p:spTree>
    <p:extLst>
      <p:ext uri="{BB962C8B-B14F-4D97-AF65-F5344CB8AC3E}">
        <p14:creationId xmlns:p14="http://schemas.microsoft.com/office/powerpoint/2010/main" val="176247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Picture 4">
            <a:extLst>
              <a:ext uri="{FF2B5EF4-FFF2-40B4-BE49-F238E27FC236}">
                <a16:creationId xmlns:a16="http://schemas.microsoft.com/office/drawing/2014/main" id="{4B45564A-24EF-B262-47EC-2CA4596F67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6453" y="1121234"/>
            <a:ext cx="10552381" cy="47917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36848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Consecuencias del Derecho:</a:t>
            </a:r>
          </a:p>
          <a:p>
            <a:r>
              <a:rPr lang="es-ES" sz="2800" dirty="0"/>
              <a:t>1- Vientos muy fuertes con capacidad de daños equivalente a un tornado F2.</a:t>
            </a:r>
          </a:p>
          <a:p>
            <a:r>
              <a:rPr lang="es-ES" sz="2800" dirty="0"/>
              <a:t>2- Posibles inundaciones, que el desplazamiento del Derecho sea rápido (80-110 km/h) no indica que no pueda descargar grandes cantidades de agua.</a:t>
            </a:r>
          </a:p>
          <a:p>
            <a:r>
              <a:rPr lang="es-ES" sz="2800" dirty="0"/>
              <a:t>3- Abundancia de rayos.</a:t>
            </a:r>
          </a:p>
          <a:p>
            <a:r>
              <a:rPr lang="es-ES" sz="2800" dirty="0"/>
              <a:t>4- Posibilidad de formación de tornados o mangas marinas.</a:t>
            </a:r>
          </a:p>
          <a:p>
            <a:r>
              <a:rPr lang="es-ES" sz="2800" dirty="0"/>
              <a:t>5- Granizo grande (&gt;2cm).</a:t>
            </a:r>
          </a:p>
          <a:p>
            <a:endParaRPr lang="es-ES" dirty="0"/>
          </a:p>
        </p:txBody>
      </p:sp>
    </p:spTree>
    <p:extLst>
      <p:ext uri="{BB962C8B-B14F-4D97-AF65-F5344CB8AC3E}">
        <p14:creationId xmlns:p14="http://schemas.microsoft.com/office/powerpoint/2010/main" val="2446368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2702696" y="1009650"/>
            <a:ext cx="6419895" cy="5014913"/>
          </a:xfrm>
          <a:prstGeom prst="rect">
            <a:avLst/>
          </a:prstGeom>
        </p:spPr>
      </p:pic>
    </p:spTree>
    <p:extLst>
      <p:ext uri="{BB962C8B-B14F-4D97-AF65-F5344CB8AC3E}">
        <p14:creationId xmlns:p14="http://schemas.microsoft.com/office/powerpoint/2010/main" val="2625540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1026" name="Picture 2" descr="https://www.essl.org/cms/wp-content/uploads/sestri_levante_hail.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98754"/>
            <a:ext cx="6894575" cy="5738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essl.org/cms/wp-content/uploads/Ortonovo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7537" y="762762"/>
            <a:ext cx="4014216" cy="561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49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a:xfrm>
            <a:off x="498154" y="927354"/>
            <a:ext cx="10773508" cy="5014913"/>
          </a:xfrm>
        </p:spPr>
        <p:txBody>
          <a:bodyPr/>
          <a:lstStyle/>
          <a:p>
            <a:r>
              <a:rPr lang="es-ES" sz="2400" dirty="0"/>
              <a:t>Granizo de hasta 11 cm de diámetro.</a:t>
            </a:r>
          </a:p>
          <a:p>
            <a:endParaRPr lang="es-ES" sz="2400" dirty="0"/>
          </a:p>
        </p:txBody>
      </p:sp>
      <p:pic>
        <p:nvPicPr>
          <p:cNvPr id="2050" name="Picture 2" descr="https://www.essl.org/cms/wp-content/uploads/giant_h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230" y="722376"/>
            <a:ext cx="4534562" cy="564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41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Condiciones del Derecho: </a:t>
            </a:r>
          </a:p>
          <a:p>
            <a:r>
              <a:rPr lang="es-ES" sz="2800" dirty="0"/>
              <a:t>1- Zona con vientos convectivos de 26m/s (94km/h o 50,75kt) o más durante un mínimo de 400km.</a:t>
            </a:r>
          </a:p>
          <a:p>
            <a:r>
              <a:rPr lang="es-ES" sz="2800" dirty="0"/>
              <a:t>2- Los registros de vientos deben ser no aleatorios y presentar una progresión cronológica.</a:t>
            </a:r>
          </a:p>
          <a:p>
            <a:r>
              <a:rPr lang="es-ES" sz="2800" dirty="0"/>
              <a:t>3- Debe haber 3 o más informes separados por 64km o más de vientos convectivos de 33m/s (119km/h o 64,2kt) o más.</a:t>
            </a:r>
          </a:p>
          <a:p>
            <a:r>
              <a:rPr lang="es-ES" sz="2800" dirty="0"/>
              <a:t>4- No deben pasar más de 3h entre los informes de daños por los vientos convectivos.</a:t>
            </a:r>
          </a:p>
          <a:p>
            <a:endParaRPr lang="es-ES" dirty="0"/>
          </a:p>
          <a:p>
            <a:endParaRPr lang="es-ES" dirty="0"/>
          </a:p>
        </p:txBody>
      </p:sp>
    </p:spTree>
    <p:extLst>
      <p:ext uri="{BB962C8B-B14F-4D97-AF65-F5344CB8AC3E}">
        <p14:creationId xmlns:p14="http://schemas.microsoft.com/office/powerpoint/2010/main" val="3284530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D042B2-D063-1F69-ECC7-B72A48268F1B}"/>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2082DC9D-A2C9-F712-A160-B2EDE69B6CB9}"/>
              </a:ext>
            </a:extLst>
          </p:cNvPr>
          <p:cNvSpPr>
            <a:spLocks noGrp="1"/>
          </p:cNvSpPr>
          <p:nvPr>
            <p:ph idx="1"/>
          </p:nvPr>
        </p:nvSpPr>
        <p:spPr/>
        <p:txBody>
          <a:bodyPr/>
          <a:lstStyle/>
          <a:p>
            <a:r>
              <a:rPr lang="es-ES" dirty="0"/>
              <a:t>Caso del 13-08-2022.</a:t>
            </a:r>
          </a:p>
        </p:txBody>
      </p:sp>
    </p:spTree>
    <p:extLst>
      <p:ext uri="{BB962C8B-B14F-4D97-AF65-F5344CB8AC3E}">
        <p14:creationId xmlns:p14="http://schemas.microsoft.com/office/powerpoint/2010/main" val="260256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000" dirty="0"/>
              <a:t>13 Agosto 2022</a:t>
            </a:r>
          </a:p>
        </p:txBody>
      </p:sp>
      <p:pic>
        <p:nvPicPr>
          <p:cNvPr id="4" name="Marcador de contenido 3"/>
          <p:cNvPicPr>
            <a:picLocks noGrp="1" noChangeAspect="1"/>
          </p:cNvPicPr>
          <p:nvPr>
            <p:ph idx="1"/>
          </p:nvPr>
        </p:nvPicPr>
        <p:blipFill>
          <a:blip r:embed="rId2"/>
          <a:stretch>
            <a:fillRect/>
          </a:stretch>
        </p:blipFill>
        <p:spPr>
          <a:xfrm>
            <a:off x="667512" y="804672"/>
            <a:ext cx="10799064" cy="5193597"/>
          </a:xfrm>
          <a:prstGeom prst="rect">
            <a:avLst/>
          </a:prstGeom>
        </p:spPr>
      </p:pic>
    </p:spTree>
    <p:extLst>
      <p:ext uri="{BB962C8B-B14F-4D97-AF65-F5344CB8AC3E}">
        <p14:creationId xmlns:p14="http://schemas.microsoft.com/office/powerpoint/2010/main" val="515289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Marcador de contenido 4">
            <a:extLst>
              <a:ext uri="{FF2B5EF4-FFF2-40B4-BE49-F238E27FC236}">
                <a16:creationId xmlns:a16="http://schemas.microsoft.com/office/drawing/2014/main" id="{E26AC853-9A91-D27E-9C94-D1EE04C72790}"/>
              </a:ext>
            </a:extLst>
          </p:cNvPr>
          <p:cNvPicPr>
            <a:picLocks noChangeAspect="1"/>
          </p:cNvPicPr>
          <p:nvPr/>
        </p:nvPicPr>
        <p:blipFill>
          <a:blip r:embed="rId2"/>
          <a:stretch>
            <a:fillRect/>
          </a:stretch>
        </p:blipFill>
        <p:spPr bwMode="auto">
          <a:xfrm>
            <a:off x="649042" y="921543"/>
            <a:ext cx="723872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0B7309F7-9543-1846-F4F5-DAC50B5903D5}"/>
              </a:ext>
            </a:extLst>
          </p:cNvPr>
          <p:cNvPicPr>
            <a:picLocks noChangeAspect="1"/>
          </p:cNvPicPr>
          <p:nvPr/>
        </p:nvPicPr>
        <p:blipFill>
          <a:blip r:embed="rId3"/>
          <a:stretch>
            <a:fillRect/>
          </a:stretch>
        </p:blipFill>
        <p:spPr>
          <a:xfrm>
            <a:off x="5981349" y="1222833"/>
            <a:ext cx="6102205" cy="4713623"/>
          </a:xfrm>
          <a:prstGeom prst="rect">
            <a:avLst/>
          </a:prstGeom>
        </p:spPr>
      </p:pic>
      <p:sp>
        <p:nvSpPr>
          <p:cNvPr id="6" name="Elipse 5">
            <a:extLst>
              <a:ext uri="{FF2B5EF4-FFF2-40B4-BE49-F238E27FC236}">
                <a16:creationId xmlns:a16="http://schemas.microsoft.com/office/drawing/2014/main" id="{BA603CAA-079C-1A32-4B52-5152AFDDBED8}"/>
              </a:ext>
            </a:extLst>
          </p:cNvPr>
          <p:cNvSpPr/>
          <p:nvPr/>
        </p:nvSpPr>
        <p:spPr>
          <a:xfrm>
            <a:off x="4915949" y="4118994"/>
            <a:ext cx="453005" cy="335560"/>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s-ES"/>
          </a:p>
        </p:txBody>
      </p:sp>
    </p:spTree>
    <p:extLst>
      <p:ext uri="{BB962C8B-B14F-4D97-AF65-F5344CB8AC3E}">
        <p14:creationId xmlns:p14="http://schemas.microsoft.com/office/powerpoint/2010/main" val="27798188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4297681" y="1073658"/>
            <a:ext cx="3658688" cy="5014913"/>
          </a:xfrm>
          <a:prstGeom prst="rect">
            <a:avLst/>
          </a:prstGeom>
        </p:spPr>
      </p:pic>
    </p:spTree>
    <p:extLst>
      <p:ext uri="{BB962C8B-B14F-4D97-AF65-F5344CB8AC3E}">
        <p14:creationId xmlns:p14="http://schemas.microsoft.com/office/powerpoint/2010/main" val="24357865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dirty="0"/>
          </a:p>
        </p:txBody>
      </p:sp>
      <p:pic>
        <p:nvPicPr>
          <p:cNvPr id="4" name="Marcador de contenido 4">
            <a:extLst>
              <a:ext uri="{FF2B5EF4-FFF2-40B4-BE49-F238E27FC236}">
                <a16:creationId xmlns:a16="http://schemas.microsoft.com/office/drawing/2014/main" id="{D22BBEF8-D425-7AC1-2C8A-BC618D9BC24F}"/>
              </a:ext>
            </a:extLst>
          </p:cNvPr>
          <p:cNvPicPr>
            <a:picLocks noChangeAspect="1"/>
          </p:cNvPicPr>
          <p:nvPr/>
        </p:nvPicPr>
        <p:blipFill>
          <a:blip r:embed="rId2"/>
          <a:stretch>
            <a:fillRect/>
          </a:stretch>
        </p:blipFill>
        <p:spPr bwMode="auto">
          <a:xfrm>
            <a:off x="0" y="832673"/>
            <a:ext cx="43719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56919CB2-7808-09BE-6B4E-091F215752D8}"/>
              </a:ext>
            </a:extLst>
          </p:cNvPr>
          <p:cNvPicPr>
            <a:picLocks noChangeAspect="1"/>
          </p:cNvPicPr>
          <p:nvPr/>
        </p:nvPicPr>
        <p:blipFill>
          <a:blip r:embed="rId3"/>
          <a:stretch>
            <a:fillRect/>
          </a:stretch>
        </p:blipFill>
        <p:spPr>
          <a:xfrm>
            <a:off x="7820025" y="767244"/>
            <a:ext cx="4371975" cy="3276600"/>
          </a:xfrm>
          <a:prstGeom prst="rect">
            <a:avLst/>
          </a:prstGeom>
        </p:spPr>
      </p:pic>
      <p:pic>
        <p:nvPicPr>
          <p:cNvPr id="6" name="Imagen 5">
            <a:extLst>
              <a:ext uri="{FF2B5EF4-FFF2-40B4-BE49-F238E27FC236}">
                <a16:creationId xmlns:a16="http://schemas.microsoft.com/office/drawing/2014/main" id="{71012469-3EAF-7B41-26C4-9A8511869892}"/>
              </a:ext>
            </a:extLst>
          </p:cNvPr>
          <p:cNvPicPr>
            <a:picLocks noChangeAspect="1"/>
          </p:cNvPicPr>
          <p:nvPr/>
        </p:nvPicPr>
        <p:blipFill>
          <a:blip r:embed="rId4"/>
          <a:stretch>
            <a:fillRect/>
          </a:stretch>
        </p:blipFill>
        <p:spPr>
          <a:xfrm>
            <a:off x="3722719" y="3429000"/>
            <a:ext cx="4377447" cy="3472774"/>
          </a:xfrm>
          <a:prstGeom prst="rect">
            <a:avLst/>
          </a:prstGeom>
        </p:spPr>
      </p:pic>
    </p:spTree>
    <p:extLst>
      <p:ext uri="{BB962C8B-B14F-4D97-AF65-F5344CB8AC3E}">
        <p14:creationId xmlns:p14="http://schemas.microsoft.com/office/powerpoint/2010/main" val="1722500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Qué vigilar en la vigilancia de área:</a:t>
            </a:r>
          </a:p>
          <a:p>
            <a:endParaRPr lang="es-ES" dirty="0"/>
          </a:p>
          <a:p>
            <a:r>
              <a:rPr lang="es-ES" dirty="0"/>
              <a:t>- Convección y tormentas (</a:t>
            </a:r>
            <a:r>
              <a:rPr lang="es-ES" dirty="0" err="1"/>
              <a:t>CBs</a:t>
            </a:r>
            <a:r>
              <a:rPr lang="es-ES" dirty="0"/>
              <a:t>, </a:t>
            </a:r>
            <a:r>
              <a:rPr lang="es-ES" dirty="0" err="1"/>
              <a:t>TCUs</a:t>
            </a:r>
            <a:r>
              <a:rPr lang="es-ES" dirty="0"/>
              <a:t>).</a:t>
            </a:r>
          </a:p>
          <a:p>
            <a:pPr lvl="1"/>
            <a:r>
              <a:rPr lang="es-ES" dirty="0"/>
              <a:t>- Precipitaciones intensas.</a:t>
            </a:r>
          </a:p>
          <a:p>
            <a:r>
              <a:rPr lang="es-ES" dirty="0"/>
              <a:t>- Turbulencia.</a:t>
            </a:r>
          </a:p>
          <a:p>
            <a:r>
              <a:rPr lang="es-ES" dirty="0"/>
              <a:t>- Engelamiento.</a:t>
            </a:r>
          </a:p>
          <a:p>
            <a:r>
              <a:rPr lang="es-ES" dirty="0"/>
              <a:t>- Nieblas (reducciones de visibilidad).</a:t>
            </a:r>
          </a:p>
          <a:p>
            <a:endParaRPr lang="es-ES" dirty="0"/>
          </a:p>
        </p:txBody>
      </p:sp>
    </p:spTree>
    <p:extLst>
      <p:ext uri="{BB962C8B-B14F-4D97-AF65-F5344CB8AC3E}">
        <p14:creationId xmlns:p14="http://schemas.microsoft.com/office/powerpoint/2010/main" val="9458798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pPr marL="0" indent="0">
              <a:buNone/>
            </a:pPr>
            <a:r>
              <a:rPr lang="es-ES" dirty="0"/>
              <a:t>Caso del 27-08-2019.</a:t>
            </a:r>
          </a:p>
        </p:txBody>
      </p:sp>
    </p:spTree>
    <p:extLst>
      <p:ext uri="{BB962C8B-B14F-4D97-AF65-F5344CB8AC3E}">
        <p14:creationId xmlns:p14="http://schemas.microsoft.com/office/powerpoint/2010/main" val="36500234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722376"/>
            <a:ext cx="6031021" cy="5687568"/>
          </a:xfrm>
          <a:prstGeom prst="rect">
            <a:avLst/>
          </a:prstGeom>
        </p:spPr>
      </p:pic>
      <p:pic>
        <p:nvPicPr>
          <p:cNvPr id="3" name="Imagen 2"/>
          <p:cNvPicPr>
            <a:picLocks noChangeAspect="1"/>
          </p:cNvPicPr>
          <p:nvPr/>
        </p:nvPicPr>
        <p:blipFill>
          <a:blip r:embed="rId3"/>
          <a:stretch>
            <a:fillRect/>
          </a:stretch>
        </p:blipFill>
        <p:spPr>
          <a:xfrm>
            <a:off x="6031021" y="722376"/>
            <a:ext cx="6160979" cy="5687568"/>
          </a:xfrm>
          <a:prstGeom prst="rect">
            <a:avLst/>
          </a:prstGeom>
        </p:spPr>
      </p:pic>
    </p:spTree>
    <p:extLst>
      <p:ext uri="{BB962C8B-B14F-4D97-AF65-F5344CB8AC3E}">
        <p14:creationId xmlns:p14="http://schemas.microsoft.com/office/powerpoint/2010/main" val="10700372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Marcador de contenido 5"/>
          <p:cNvPicPr>
            <a:picLocks noGrp="1" noChangeAspect="1"/>
          </p:cNvPicPr>
          <p:nvPr>
            <p:ph idx="1"/>
          </p:nvPr>
        </p:nvPicPr>
        <p:blipFill>
          <a:blip r:embed="rId2"/>
          <a:stretch>
            <a:fillRect/>
          </a:stretch>
        </p:blipFill>
        <p:spPr>
          <a:xfrm>
            <a:off x="6034061" y="717042"/>
            <a:ext cx="6157939" cy="5665470"/>
          </a:xfrm>
          <a:prstGeom prst="rect">
            <a:avLst/>
          </a:prstGeom>
        </p:spPr>
      </p:pic>
      <p:pic>
        <p:nvPicPr>
          <p:cNvPr id="7" name="Imagen 6"/>
          <p:cNvPicPr>
            <a:picLocks noChangeAspect="1"/>
          </p:cNvPicPr>
          <p:nvPr/>
        </p:nvPicPr>
        <p:blipFill>
          <a:blip r:embed="rId3"/>
          <a:stretch>
            <a:fillRect/>
          </a:stretch>
        </p:blipFill>
        <p:spPr>
          <a:xfrm>
            <a:off x="0" y="717042"/>
            <a:ext cx="6038470" cy="5665470"/>
          </a:xfrm>
          <a:prstGeom prst="rect">
            <a:avLst/>
          </a:prstGeom>
        </p:spPr>
      </p:pic>
    </p:spTree>
    <p:extLst>
      <p:ext uri="{BB962C8B-B14F-4D97-AF65-F5344CB8AC3E}">
        <p14:creationId xmlns:p14="http://schemas.microsoft.com/office/powerpoint/2010/main" val="24873842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726186"/>
            <a:ext cx="5961888" cy="5647182"/>
          </a:xfrm>
          <a:prstGeom prst="rect">
            <a:avLst/>
          </a:prstGeom>
        </p:spPr>
      </p:pic>
      <p:pic>
        <p:nvPicPr>
          <p:cNvPr id="5" name="Imagen 4"/>
          <p:cNvPicPr>
            <a:picLocks noChangeAspect="1"/>
          </p:cNvPicPr>
          <p:nvPr/>
        </p:nvPicPr>
        <p:blipFill>
          <a:blip r:embed="rId3"/>
          <a:stretch>
            <a:fillRect/>
          </a:stretch>
        </p:blipFill>
        <p:spPr>
          <a:xfrm>
            <a:off x="5961888" y="726186"/>
            <a:ext cx="6230112" cy="5647182"/>
          </a:xfrm>
          <a:prstGeom prst="rect">
            <a:avLst/>
          </a:prstGeom>
        </p:spPr>
      </p:pic>
    </p:spTree>
    <p:extLst>
      <p:ext uri="{BB962C8B-B14F-4D97-AF65-F5344CB8AC3E}">
        <p14:creationId xmlns:p14="http://schemas.microsoft.com/office/powerpoint/2010/main" val="2934521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Preguntas para desperezaros:</a:t>
            </a:r>
          </a:p>
          <a:p>
            <a:endParaRPr lang="es-ES" dirty="0"/>
          </a:p>
          <a:p>
            <a:r>
              <a:rPr lang="es-ES" dirty="0"/>
              <a:t>¿Qué esperaríais?</a:t>
            </a:r>
          </a:p>
          <a:p>
            <a:endParaRPr lang="es-ES" dirty="0"/>
          </a:p>
          <a:p>
            <a:r>
              <a:rPr lang="es-ES" dirty="0"/>
              <a:t>¿Dónde lo esperaríais?</a:t>
            </a:r>
          </a:p>
          <a:p>
            <a:endParaRPr lang="es-ES" dirty="0"/>
          </a:p>
        </p:txBody>
      </p:sp>
    </p:spTree>
    <p:extLst>
      <p:ext uri="{BB962C8B-B14F-4D97-AF65-F5344CB8AC3E}">
        <p14:creationId xmlns:p14="http://schemas.microsoft.com/office/powerpoint/2010/main" val="6859322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96160" y="717042"/>
            <a:ext cx="5866024" cy="564718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864" y="717042"/>
            <a:ext cx="6422136" cy="5647182"/>
          </a:xfrm>
          <a:prstGeom prst="rect">
            <a:avLst/>
          </a:prstGeom>
        </p:spPr>
      </p:pic>
    </p:spTree>
    <p:extLst>
      <p:ext uri="{BB962C8B-B14F-4D97-AF65-F5344CB8AC3E}">
        <p14:creationId xmlns:p14="http://schemas.microsoft.com/office/powerpoint/2010/main" val="37420514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726186"/>
            <a:ext cx="5664994" cy="564718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994" y="726186"/>
            <a:ext cx="6527006" cy="5647182"/>
          </a:xfrm>
          <a:prstGeom prst="rect">
            <a:avLst/>
          </a:prstGeom>
        </p:spPr>
      </p:pic>
    </p:spTree>
    <p:extLst>
      <p:ext uri="{BB962C8B-B14F-4D97-AF65-F5344CB8AC3E}">
        <p14:creationId xmlns:p14="http://schemas.microsoft.com/office/powerpoint/2010/main" val="35687702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717042"/>
            <a:ext cx="5655817" cy="566547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498" y="717042"/>
            <a:ext cx="6540502" cy="5665470"/>
          </a:xfrm>
          <a:prstGeom prst="rect">
            <a:avLst/>
          </a:prstGeom>
        </p:spPr>
      </p:pic>
    </p:spTree>
    <p:extLst>
      <p:ext uri="{BB962C8B-B14F-4D97-AF65-F5344CB8AC3E}">
        <p14:creationId xmlns:p14="http://schemas.microsoft.com/office/powerpoint/2010/main" val="42872917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Preguntas para desperezar:</a:t>
            </a:r>
          </a:p>
          <a:p>
            <a:endParaRPr lang="es-ES" dirty="0"/>
          </a:p>
          <a:p>
            <a:r>
              <a:rPr lang="es-ES" sz="2000" dirty="0"/>
              <a:t>¿Qué le pronosticaríais a Palma de Mallorca?</a:t>
            </a:r>
          </a:p>
          <a:p>
            <a:endParaRPr lang="es-ES" sz="2000" dirty="0"/>
          </a:p>
          <a:p>
            <a:r>
              <a:rPr lang="es-ES" sz="2000" dirty="0"/>
              <a:t>¿Cómo miraríais la velocidad de los vientos que se aproximan a Palma?</a:t>
            </a:r>
          </a:p>
          <a:p>
            <a:endParaRPr lang="es-ES" sz="2000" dirty="0"/>
          </a:p>
          <a:p>
            <a:r>
              <a:rPr lang="es-ES" sz="2000" dirty="0"/>
              <a:t>¿Por qué la señal de la tormenta parece desaparecer al llegar a la isla? ¿Acaso se ha debilitado rápidamente al tocar tierra?</a:t>
            </a:r>
          </a:p>
          <a:p>
            <a:endParaRPr lang="es-ES" sz="2000" dirty="0"/>
          </a:p>
          <a:p>
            <a:r>
              <a:rPr lang="es-ES" sz="2000" dirty="0"/>
              <a:t>Indicad el orden de las acciones que tomaríais a 30 min de plazo de que el fenómeno toque tierra en Mallorca (Poner SIGMET/AIRMET, Poner aviso de aeródromo, Dar TREND, Llamar a la </a:t>
            </a:r>
            <a:r>
              <a:rPr lang="es-ES" sz="2000" dirty="0" err="1"/>
              <a:t>EMAe</a:t>
            </a:r>
            <a:r>
              <a:rPr lang="es-ES" sz="2000" dirty="0"/>
              <a:t>, Llamar al ACC).</a:t>
            </a:r>
          </a:p>
          <a:p>
            <a:endParaRPr lang="es-ES" dirty="0"/>
          </a:p>
          <a:p>
            <a:endParaRPr lang="es-ES" dirty="0"/>
          </a:p>
        </p:txBody>
      </p:sp>
    </p:spTree>
    <p:extLst>
      <p:ext uri="{BB962C8B-B14F-4D97-AF65-F5344CB8AC3E}">
        <p14:creationId xmlns:p14="http://schemas.microsoft.com/office/powerpoint/2010/main" val="20290079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Preguntas para desperezar:</a:t>
            </a:r>
          </a:p>
          <a:p>
            <a:endParaRPr lang="es-ES" dirty="0"/>
          </a:p>
          <a:p>
            <a:r>
              <a:rPr lang="es-ES" sz="2000" dirty="0"/>
              <a:t>¿Qué le pronosticaríais a Palma de Mallorca?  </a:t>
            </a:r>
            <a:r>
              <a:rPr lang="es-ES" sz="2000" dirty="0">
                <a:solidFill>
                  <a:srgbClr val="FF0000"/>
                </a:solidFill>
              </a:rPr>
              <a:t>MIRAR PPI</a:t>
            </a:r>
          </a:p>
          <a:p>
            <a:endParaRPr lang="es-ES" sz="2000" dirty="0"/>
          </a:p>
          <a:p>
            <a:r>
              <a:rPr lang="es-ES" sz="2000" dirty="0"/>
              <a:t>¿Cómo miraríais la velocidad de los vientos que se aproximan a Palma? </a:t>
            </a:r>
            <a:r>
              <a:rPr lang="es-ES" sz="2000" dirty="0">
                <a:solidFill>
                  <a:srgbClr val="FF0000"/>
                </a:solidFill>
              </a:rPr>
              <a:t>RADAR DOPPLER</a:t>
            </a:r>
          </a:p>
          <a:p>
            <a:endParaRPr lang="es-ES" sz="2000" dirty="0">
              <a:solidFill>
                <a:srgbClr val="FF0000"/>
              </a:solidFill>
            </a:endParaRPr>
          </a:p>
          <a:p>
            <a:r>
              <a:rPr lang="es-ES" sz="2000" dirty="0"/>
              <a:t>¿Por qué la señal de la tormenta parece desaparecer al llegar a la isla? ¿Acaso se ha debilitado rápidamente al tocar tierra?  </a:t>
            </a:r>
            <a:r>
              <a:rPr lang="es-ES" sz="2000" dirty="0">
                <a:solidFill>
                  <a:srgbClr val="FF0000"/>
                </a:solidFill>
              </a:rPr>
              <a:t>DEBIDO AL CONO DE SILENCIO DEL RADAR</a:t>
            </a:r>
          </a:p>
          <a:p>
            <a:endParaRPr lang="es-ES" sz="2000" dirty="0"/>
          </a:p>
          <a:p>
            <a:r>
              <a:rPr lang="es-ES" sz="2000" dirty="0"/>
              <a:t>Indicad el orden de las acciones que tomaríais a 2h de plazo de que el fenómeno toque tierra en Mallorca (Poner SIGMET/AIRMET, Poner aviso de aeródromo, Dar TREND, Llamar al ACC).</a:t>
            </a:r>
          </a:p>
          <a:p>
            <a:r>
              <a:rPr lang="es-ES" sz="2000" dirty="0">
                <a:solidFill>
                  <a:srgbClr val="FF0000"/>
                </a:solidFill>
              </a:rPr>
              <a:t>1- Dar TREND, 2- Llamar al ACC, 3- Poner SIGMET, 4- Poner aviso aeródromo</a:t>
            </a:r>
          </a:p>
          <a:p>
            <a:endParaRPr lang="es-ES" dirty="0"/>
          </a:p>
          <a:p>
            <a:endParaRPr lang="es-ES" dirty="0"/>
          </a:p>
        </p:txBody>
      </p:sp>
    </p:spTree>
    <p:extLst>
      <p:ext uri="{BB962C8B-B14F-4D97-AF65-F5344CB8AC3E}">
        <p14:creationId xmlns:p14="http://schemas.microsoft.com/office/powerpoint/2010/main" val="3934956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        Ingredientes para convección profunda:</a:t>
            </a:r>
          </a:p>
          <a:p>
            <a:endParaRPr lang="es-ES" dirty="0"/>
          </a:p>
        </p:txBody>
      </p:sp>
      <p:pic>
        <p:nvPicPr>
          <p:cNvPr id="4" name="Marcador de contenido 4">
            <a:extLst>
              <a:ext uri="{FF2B5EF4-FFF2-40B4-BE49-F238E27FC236}">
                <a16:creationId xmlns:a16="http://schemas.microsoft.com/office/drawing/2014/main" id="{98B36D3D-984C-B7B3-23B6-6EEF919E87AA}"/>
              </a:ext>
            </a:extLst>
          </p:cNvPr>
          <p:cNvPicPr>
            <a:picLocks noChangeAspect="1"/>
          </p:cNvPicPr>
          <p:nvPr/>
        </p:nvPicPr>
        <p:blipFill>
          <a:blip r:embed="rId2"/>
          <a:stretch>
            <a:fillRect/>
          </a:stretch>
        </p:blipFill>
        <p:spPr bwMode="auto">
          <a:xfrm>
            <a:off x="2563425" y="1600958"/>
            <a:ext cx="6029434" cy="442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4681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Más preguntas para desperezar:</a:t>
            </a:r>
          </a:p>
          <a:p>
            <a:endParaRPr lang="es-ES" dirty="0"/>
          </a:p>
          <a:p>
            <a:r>
              <a:rPr lang="es-ES" dirty="0"/>
              <a:t>¿Cual estimaríais que es la velocidad de los vientos en la línea que se acerca a Palma?</a:t>
            </a:r>
          </a:p>
        </p:txBody>
      </p:sp>
    </p:spTree>
    <p:extLst>
      <p:ext uri="{BB962C8B-B14F-4D97-AF65-F5344CB8AC3E}">
        <p14:creationId xmlns:p14="http://schemas.microsoft.com/office/powerpoint/2010/main" val="28835992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698754"/>
            <a:ext cx="6300216" cy="5729477"/>
          </a:xfrm>
          <a:prstGeom prst="rect">
            <a:avLst/>
          </a:prstGeom>
        </p:spPr>
      </p:pic>
      <p:pic>
        <p:nvPicPr>
          <p:cNvPr id="5" name="Imagen 4"/>
          <p:cNvPicPr>
            <a:picLocks noChangeAspect="1"/>
          </p:cNvPicPr>
          <p:nvPr/>
        </p:nvPicPr>
        <p:blipFill>
          <a:blip r:embed="rId3"/>
          <a:stretch>
            <a:fillRect/>
          </a:stretch>
        </p:blipFill>
        <p:spPr>
          <a:xfrm>
            <a:off x="6300216" y="702320"/>
            <a:ext cx="5824728" cy="5725911"/>
          </a:xfrm>
          <a:prstGeom prst="rect">
            <a:avLst/>
          </a:prstGeom>
        </p:spPr>
      </p:pic>
    </p:spTree>
    <p:extLst>
      <p:ext uri="{BB962C8B-B14F-4D97-AF65-F5344CB8AC3E}">
        <p14:creationId xmlns:p14="http://schemas.microsoft.com/office/powerpoint/2010/main" val="6800898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Turbulencia aeronáutica la hay de 2 tipos principales:</a:t>
            </a:r>
          </a:p>
          <a:p>
            <a:endParaRPr lang="es-ES" dirty="0"/>
          </a:p>
          <a:p>
            <a:r>
              <a:rPr lang="es-ES" dirty="0"/>
              <a:t>- Turbulencia en niveles bajos: Turbulencia mecánica debida normalmente a viento superficial y/o calentamiento del suelo.</a:t>
            </a:r>
          </a:p>
          <a:p>
            <a:r>
              <a:rPr lang="es-ES" dirty="0"/>
              <a:t>- Turbulencia en niveles altos: Turbulencia mecánica generada en altura normalmente por corrientes en chorro.</a:t>
            </a:r>
          </a:p>
        </p:txBody>
      </p:sp>
    </p:spTree>
    <p:extLst>
      <p:ext uri="{BB962C8B-B14F-4D97-AF65-F5344CB8AC3E}">
        <p14:creationId xmlns:p14="http://schemas.microsoft.com/office/powerpoint/2010/main" val="12822946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sz="2800" dirty="0"/>
              <a:t>Cuando se pronostica la aparición de convección (</a:t>
            </a:r>
            <a:r>
              <a:rPr lang="es-ES" sz="2800" dirty="0" err="1"/>
              <a:t>CBs</a:t>
            </a:r>
            <a:r>
              <a:rPr lang="es-ES" sz="2800" dirty="0"/>
              <a:t> o </a:t>
            </a:r>
            <a:r>
              <a:rPr lang="es-ES" sz="2800" dirty="0" err="1"/>
              <a:t>TCUs</a:t>
            </a:r>
            <a:r>
              <a:rPr lang="es-ES" sz="2800" dirty="0"/>
              <a:t>) se sobreentiende la aparición de turbulencia y engelamiento en toda la columna atmosférica.</a:t>
            </a:r>
          </a:p>
          <a:p>
            <a:endParaRPr lang="es-ES" sz="2800" dirty="0"/>
          </a:p>
          <a:p>
            <a:r>
              <a:rPr lang="es-ES" sz="2800" dirty="0"/>
              <a:t>La turbulencia en niveles altos se puede ver en el índice TI1 de </a:t>
            </a:r>
            <a:r>
              <a:rPr lang="es-ES" sz="2800" dirty="0" err="1"/>
              <a:t>Elrod</a:t>
            </a:r>
            <a:r>
              <a:rPr lang="es-ES" sz="2800" dirty="0"/>
              <a:t> del IFS.</a:t>
            </a:r>
          </a:p>
          <a:p>
            <a:r>
              <a:rPr lang="es-ES" sz="2800" dirty="0"/>
              <a:t>La turbulencia en niveles bajos se puede ver en la TKE, el número de Richardson en secciones verticales de HARMONIE. También se puede ver según las rachas de viento en superficie teniendo en cuenta la intensidad y el relieve del terreno.</a:t>
            </a:r>
          </a:p>
          <a:p>
            <a:endParaRPr lang="es-ES" dirty="0"/>
          </a:p>
        </p:txBody>
      </p:sp>
    </p:spTree>
    <p:extLst>
      <p:ext uri="{BB962C8B-B14F-4D97-AF65-F5344CB8AC3E}">
        <p14:creationId xmlns:p14="http://schemas.microsoft.com/office/powerpoint/2010/main" val="21183655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Tabla de turbulencia superficial de </a:t>
            </a:r>
            <a:r>
              <a:rPr lang="es-ES" dirty="0" err="1"/>
              <a:t>Aemet</a:t>
            </a:r>
            <a:r>
              <a:rPr lang="es-ES" dirty="0"/>
              <a:t>:</a:t>
            </a:r>
          </a:p>
          <a:p>
            <a:endParaRPr lang="es-ES" dirty="0"/>
          </a:p>
        </p:txBody>
      </p:sp>
      <p:pic>
        <p:nvPicPr>
          <p:cNvPr id="4" name="Imagen 3">
            <a:extLst>
              <a:ext uri="{FF2B5EF4-FFF2-40B4-BE49-F238E27FC236}">
                <a16:creationId xmlns:a16="http://schemas.microsoft.com/office/drawing/2014/main" id="{D469007B-AA34-D14A-90B2-6BDE8E306288}"/>
              </a:ext>
            </a:extLst>
          </p:cNvPr>
          <p:cNvPicPr>
            <a:picLocks noChangeAspect="1"/>
          </p:cNvPicPr>
          <p:nvPr/>
        </p:nvPicPr>
        <p:blipFill>
          <a:blip r:embed="rId2"/>
          <a:stretch>
            <a:fillRect/>
          </a:stretch>
        </p:blipFill>
        <p:spPr>
          <a:xfrm>
            <a:off x="252412" y="1777199"/>
            <a:ext cx="11687175" cy="2115294"/>
          </a:xfrm>
          <a:prstGeom prst="rect">
            <a:avLst/>
          </a:prstGeom>
        </p:spPr>
      </p:pic>
      <p:pic>
        <p:nvPicPr>
          <p:cNvPr id="5" name="Imagen 4">
            <a:extLst>
              <a:ext uri="{FF2B5EF4-FFF2-40B4-BE49-F238E27FC236}">
                <a16:creationId xmlns:a16="http://schemas.microsoft.com/office/drawing/2014/main" id="{50613031-EB0F-4EF8-B0D8-EB11E368F5AA}"/>
              </a:ext>
            </a:extLst>
          </p:cNvPr>
          <p:cNvPicPr>
            <a:picLocks noChangeAspect="1"/>
          </p:cNvPicPr>
          <p:nvPr/>
        </p:nvPicPr>
        <p:blipFill>
          <a:blip r:embed="rId3"/>
          <a:stretch>
            <a:fillRect/>
          </a:stretch>
        </p:blipFill>
        <p:spPr>
          <a:xfrm>
            <a:off x="252412" y="3917657"/>
            <a:ext cx="11687175" cy="2115294"/>
          </a:xfrm>
          <a:prstGeom prst="rect">
            <a:avLst/>
          </a:prstGeom>
        </p:spPr>
      </p:pic>
    </p:spTree>
    <p:extLst>
      <p:ext uri="{BB962C8B-B14F-4D97-AF65-F5344CB8AC3E}">
        <p14:creationId xmlns:p14="http://schemas.microsoft.com/office/powerpoint/2010/main" val="6867498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sz="2800" dirty="0">
                <a:latin typeface="Calibri" panose="020F0502020204030204" pitchFamily="34" charset="0"/>
                <a:cs typeface="Calibri" panose="020F0502020204030204" pitchFamily="34" charset="0"/>
              </a:rPr>
              <a:t>Espesor de la capa turbulenta según </a:t>
            </a:r>
            <a:r>
              <a:rPr lang="es-ES" sz="2800" dirty="0" err="1">
                <a:latin typeface="Calibri" panose="020F0502020204030204" pitchFamily="34" charset="0"/>
                <a:cs typeface="Calibri" panose="020F0502020204030204" pitchFamily="34" charset="0"/>
              </a:rPr>
              <a:t>Aviation</a:t>
            </a:r>
            <a:r>
              <a:rPr lang="es-ES" sz="2800" dirty="0">
                <a:latin typeface="Calibri" panose="020F0502020204030204" pitchFamily="34" charset="0"/>
                <a:cs typeface="Calibri" panose="020F0502020204030204" pitchFamily="34" charset="0"/>
              </a:rPr>
              <a:t> </a:t>
            </a:r>
            <a:r>
              <a:rPr lang="es-ES" sz="2800" dirty="0" err="1">
                <a:latin typeface="Calibri" panose="020F0502020204030204" pitchFamily="34" charset="0"/>
                <a:cs typeface="Calibri" panose="020F0502020204030204" pitchFamily="34" charset="0"/>
              </a:rPr>
              <a:t>Weather</a:t>
            </a:r>
            <a:r>
              <a:rPr lang="es-ES" sz="2800" dirty="0">
                <a:latin typeface="Calibri" panose="020F0502020204030204" pitchFamily="34" charset="0"/>
                <a:cs typeface="Calibri" panose="020F0502020204030204" pitchFamily="34" charset="0"/>
              </a:rPr>
              <a:t> de Peter Lester:</a:t>
            </a:r>
          </a:p>
          <a:p>
            <a:endParaRPr lang="es-ES" dirty="0"/>
          </a:p>
        </p:txBody>
      </p:sp>
      <p:pic>
        <p:nvPicPr>
          <p:cNvPr id="4" name="Imagen 3">
            <a:extLst>
              <a:ext uri="{FF2B5EF4-FFF2-40B4-BE49-F238E27FC236}">
                <a16:creationId xmlns:a16="http://schemas.microsoft.com/office/drawing/2014/main" id="{21F91635-0215-496B-8247-72C17FA1ED85}"/>
              </a:ext>
            </a:extLst>
          </p:cNvPr>
          <p:cNvPicPr>
            <a:picLocks noChangeAspect="1"/>
          </p:cNvPicPr>
          <p:nvPr/>
        </p:nvPicPr>
        <p:blipFill>
          <a:blip r:embed="rId2"/>
          <a:stretch>
            <a:fillRect/>
          </a:stretch>
        </p:blipFill>
        <p:spPr>
          <a:xfrm>
            <a:off x="264865" y="2438400"/>
            <a:ext cx="11830050" cy="1981200"/>
          </a:xfrm>
          <a:prstGeom prst="rect">
            <a:avLst/>
          </a:prstGeom>
        </p:spPr>
      </p:pic>
    </p:spTree>
    <p:extLst>
      <p:ext uri="{BB962C8B-B14F-4D97-AF65-F5344CB8AC3E}">
        <p14:creationId xmlns:p14="http://schemas.microsoft.com/office/powerpoint/2010/main" val="40437685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5" name="Marcador de contenido 4"/>
          <p:cNvSpPr>
            <a:spLocks noGrp="1"/>
          </p:cNvSpPr>
          <p:nvPr>
            <p:ph idx="1"/>
          </p:nvPr>
        </p:nvSpPr>
        <p:spPr/>
        <p:txBody>
          <a:bodyPr/>
          <a:lstStyle/>
          <a:p>
            <a:endParaRPr lang="es-ES"/>
          </a:p>
        </p:txBody>
      </p:sp>
      <p:pic>
        <p:nvPicPr>
          <p:cNvPr id="6" name="Imagen 5"/>
          <p:cNvPicPr>
            <a:picLocks noChangeAspect="1"/>
          </p:cNvPicPr>
          <p:nvPr/>
        </p:nvPicPr>
        <p:blipFill>
          <a:blip r:embed="rId2"/>
          <a:stretch>
            <a:fillRect/>
          </a:stretch>
        </p:blipFill>
        <p:spPr>
          <a:xfrm>
            <a:off x="1495234" y="1042988"/>
            <a:ext cx="8982075" cy="4981575"/>
          </a:xfrm>
          <a:prstGeom prst="rect">
            <a:avLst/>
          </a:prstGeom>
        </p:spPr>
      </p:pic>
    </p:spTree>
    <p:extLst>
      <p:ext uri="{BB962C8B-B14F-4D97-AF65-F5344CB8AC3E}">
        <p14:creationId xmlns:p14="http://schemas.microsoft.com/office/powerpoint/2010/main" val="2406180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785726" y="1009650"/>
            <a:ext cx="10253835" cy="5014913"/>
          </a:xfrm>
          <a:prstGeom prst="rect">
            <a:avLst/>
          </a:prstGeom>
        </p:spPr>
      </p:pic>
    </p:spTree>
    <p:extLst>
      <p:ext uri="{BB962C8B-B14F-4D97-AF65-F5344CB8AC3E}">
        <p14:creationId xmlns:p14="http://schemas.microsoft.com/office/powerpoint/2010/main" val="241434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786368" y="1009650"/>
            <a:ext cx="10252551" cy="5014913"/>
          </a:xfrm>
          <a:prstGeom prst="rect">
            <a:avLst/>
          </a:prstGeom>
        </p:spPr>
      </p:pic>
    </p:spTree>
    <p:extLst>
      <p:ext uri="{BB962C8B-B14F-4D97-AF65-F5344CB8AC3E}">
        <p14:creationId xmlns:p14="http://schemas.microsoft.com/office/powerpoint/2010/main" val="4152382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1001168" y="1009650"/>
            <a:ext cx="9822951" cy="5014913"/>
          </a:xfrm>
          <a:prstGeom prst="rect">
            <a:avLst/>
          </a:prstGeom>
        </p:spPr>
      </p:pic>
    </p:spTree>
    <p:extLst>
      <p:ext uri="{BB962C8B-B14F-4D97-AF65-F5344CB8AC3E}">
        <p14:creationId xmlns:p14="http://schemas.microsoft.com/office/powerpoint/2010/main" val="1985665826"/>
      </p:ext>
    </p:extLst>
  </p:cSld>
  <p:clrMapOvr>
    <a:masterClrMapping/>
  </p:clrMapOvr>
</p:sld>
</file>

<file path=ppt/theme/theme1.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BD507CC1-9246-4780-AD8C-425F90C41D6B}" vid="{6854A030-621C-49AF-B826-137BCBF6F39D}"/>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3777</TotalTime>
  <Words>1990</Words>
  <Application>Microsoft Office PowerPoint</Application>
  <PresentationFormat>Panorámica</PresentationFormat>
  <Paragraphs>234</Paragraphs>
  <Slides>123</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123</vt:i4>
      </vt:variant>
    </vt:vector>
  </HeadingPairs>
  <TitlesOfParts>
    <vt:vector size="129" baseType="lpstr">
      <vt:lpstr>Arial</vt:lpstr>
      <vt:lpstr>Calibri</vt:lpstr>
      <vt:lpstr>Calibri Light</vt:lpstr>
      <vt:lpstr>Trebuchet MS</vt:lpstr>
      <vt:lpstr>Tema1</vt:lpstr>
      <vt:lpstr>Diseño personalizado</vt:lpstr>
      <vt:lpstr>   VIGILANCIA DE ÁREA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13 Agosto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VIGILANCIA DE ÁREA</dc:title>
  <dc:creator>Cuenta Microsoft</dc:creator>
  <cp:lastModifiedBy>ROMAN</cp:lastModifiedBy>
  <cp:revision>55</cp:revision>
  <dcterms:created xsi:type="dcterms:W3CDTF">2023-08-08T08:28:42Z</dcterms:created>
  <dcterms:modified xsi:type="dcterms:W3CDTF">2023-10-02T12:49:47Z</dcterms:modified>
</cp:coreProperties>
</file>