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7" r:id="rId2"/>
  </p:sldMasterIdLst>
  <p:sldIdLst>
    <p:sldId id="256" r:id="rId3"/>
    <p:sldId id="257" r:id="rId4"/>
    <p:sldId id="261" r:id="rId5"/>
    <p:sldId id="258" r:id="rId6"/>
    <p:sldId id="276" r:id="rId7"/>
    <p:sldId id="259" r:id="rId8"/>
    <p:sldId id="260" r:id="rId9"/>
    <p:sldId id="288" r:id="rId10"/>
    <p:sldId id="262" r:id="rId11"/>
    <p:sldId id="263" r:id="rId12"/>
    <p:sldId id="267" r:id="rId13"/>
    <p:sldId id="289" r:id="rId14"/>
    <p:sldId id="290" r:id="rId15"/>
    <p:sldId id="291" r:id="rId16"/>
    <p:sldId id="292" r:id="rId17"/>
    <p:sldId id="264" r:id="rId18"/>
    <p:sldId id="268" r:id="rId19"/>
    <p:sldId id="269" r:id="rId20"/>
    <p:sldId id="270" r:id="rId21"/>
    <p:sldId id="265" r:id="rId22"/>
    <p:sldId id="271" r:id="rId23"/>
    <p:sldId id="278" r:id="rId24"/>
    <p:sldId id="277" r:id="rId25"/>
    <p:sldId id="281" r:id="rId26"/>
    <p:sldId id="280" r:id="rId27"/>
    <p:sldId id="287" r:id="rId28"/>
    <p:sldId id="285" r:id="rId29"/>
    <p:sldId id="286" r:id="rId30"/>
    <p:sldId id="279" r:id="rId31"/>
    <p:sldId id="282" r:id="rId32"/>
    <p:sldId id="283" r:id="rId33"/>
    <p:sldId id="284" r:id="rId34"/>
    <p:sldId id="266" r:id="rId35"/>
    <p:sldId id="272" r:id="rId36"/>
    <p:sldId id="274" r:id="rId37"/>
    <p:sldId id="273" r:id="rId38"/>
    <p:sldId id="275" r:id="rId3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E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74F25E-A173-4F99-AD42-FF3EA1531E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923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74F25E-A173-4F99-AD42-FF3EA1531E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7592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07939" y="274638"/>
            <a:ext cx="2698262" cy="565785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709248" y="274638"/>
            <a:ext cx="7911122" cy="56578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74F25E-A173-4F99-AD42-FF3EA1531E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52757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abla 2"/>
          <p:cNvSpPr>
            <a:spLocks noGrp="1"/>
          </p:cNvSpPr>
          <p:nvPr>
            <p:ph type="tbl" idx="1"/>
          </p:nvPr>
        </p:nvSpPr>
        <p:spPr>
          <a:xfrm>
            <a:off x="732693" y="917576"/>
            <a:ext cx="10773508" cy="5014913"/>
          </a:xfrm>
        </p:spPr>
        <p:txBody>
          <a:bodyPr/>
          <a:lstStyle/>
          <a:p>
            <a:pPr lvl="0"/>
            <a:r>
              <a:rPr lang="es-ES" noProof="0"/>
              <a:t>Haga clic en el icono para agregar una tabla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74F25E-A173-4F99-AD42-FF3EA1531E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43669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1"/>
          </p:nvPr>
        </p:nvSpPr>
        <p:spPr>
          <a:xfrm>
            <a:off x="732693" y="917576"/>
            <a:ext cx="5292969" cy="501491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13231" y="917576"/>
            <a:ext cx="5292970" cy="501491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74F25E-A173-4F99-AD42-FF3EA1531E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95418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774F25E-A173-4F99-AD42-FF3EA1531E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76948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D91D-CFAF-4C9E-82A3-C1377BB6484A}" type="datetimeFigureOut">
              <a:rPr lang="es-ES" smtClean="0"/>
              <a:t>02/10/2023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3392C-0AB2-42BF-A30D-A1CA2B49CF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24026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D91D-CFAF-4C9E-82A3-C1377BB6484A}" type="datetimeFigureOut">
              <a:rPr lang="es-ES" smtClean="0"/>
              <a:t>02/10/2023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3392C-0AB2-42BF-A30D-A1CA2B49CF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319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2339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2339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D91D-CFAF-4C9E-82A3-C1377BB6484A}" type="datetimeFigureOut">
              <a:rPr lang="es-ES" smtClean="0"/>
              <a:t>02/10/2023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3392C-0AB2-42BF-A30D-A1CA2B49CF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55810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64015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89785" y="1825625"/>
            <a:ext cx="5164016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D91D-CFAF-4C9E-82A3-C1377BB6484A}" type="datetimeFigureOut">
              <a:rPr lang="es-ES" smtClean="0"/>
              <a:t>02/10/2023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3392C-0AB2-42BF-A30D-A1CA2B49CF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92702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154" y="365126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40154" y="1681163"/>
            <a:ext cx="515815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40154" y="2505075"/>
            <a:ext cx="5158154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55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553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D91D-CFAF-4C9E-82A3-C1377BB6484A}" type="datetimeFigureOut">
              <a:rPr lang="es-ES" smtClean="0"/>
              <a:t>02/10/2023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3392C-0AB2-42BF-A30D-A1CA2B49CF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996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74F25E-A173-4F99-AD42-FF3EA1531E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5026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D91D-CFAF-4C9E-82A3-C1377BB6484A}" type="datetimeFigureOut">
              <a:rPr lang="es-ES" smtClean="0"/>
              <a:t>02/10/2023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3392C-0AB2-42BF-A30D-A1CA2B49CF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13804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D91D-CFAF-4C9E-82A3-C1377BB6484A}" type="datetimeFigureOut">
              <a:rPr lang="es-ES" smtClean="0"/>
              <a:t>02/10/2023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3392C-0AB2-42BF-A30D-A1CA2B49CF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51255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154" y="457200"/>
            <a:ext cx="39311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555" y="987426"/>
            <a:ext cx="6172199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154" y="2057400"/>
            <a:ext cx="39311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D91D-CFAF-4C9E-82A3-C1377BB6484A}" type="datetimeFigureOut">
              <a:rPr lang="es-ES" smtClean="0"/>
              <a:t>02/10/2023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3392C-0AB2-42BF-A30D-A1CA2B49CF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95771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154" y="457200"/>
            <a:ext cx="39311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555" y="987426"/>
            <a:ext cx="6172199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154" y="2057400"/>
            <a:ext cx="39311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D91D-CFAF-4C9E-82A3-C1377BB6484A}" type="datetimeFigureOut">
              <a:rPr lang="es-ES" smtClean="0"/>
              <a:t>02/10/2023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3392C-0AB2-42BF-A30D-A1CA2B49CF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074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D91D-CFAF-4C9E-82A3-C1377BB6484A}" type="datetimeFigureOut">
              <a:rPr lang="es-ES" smtClean="0"/>
              <a:t>02/10/2023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3392C-0AB2-42BF-A30D-A1CA2B49CF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1589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5877" y="365125"/>
            <a:ext cx="2627924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00107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D91D-CFAF-4C9E-82A3-C1377BB6484A}" type="datetimeFigureOut">
              <a:rPr lang="es-ES" smtClean="0"/>
              <a:t>02/10/2023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3392C-0AB2-42BF-A30D-A1CA2B49CF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1096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5692" y="4329627"/>
            <a:ext cx="10363200" cy="1362075"/>
          </a:xfrm>
        </p:spPr>
        <p:txBody>
          <a:bodyPr anchor="t"/>
          <a:lstStyle>
            <a:lvl1pPr algn="l">
              <a:defRPr sz="1800" b="1" cap="all">
                <a:solidFill>
                  <a:srgbClr val="00338D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47396" y="1219582"/>
            <a:ext cx="10363200" cy="1500187"/>
          </a:xfrm>
        </p:spPr>
        <p:txBody>
          <a:bodyPr anchor="b"/>
          <a:lstStyle>
            <a:lvl1pPr marL="0" indent="0">
              <a:buNone/>
              <a:defRPr sz="4000">
                <a:solidFill>
                  <a:srgbClr val="C00000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74F25E-A173-4F99-AD42-FF3EA1531E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5864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732693" y="917576"/>
            <a:ext cx="5292969" cy="5014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213231" y="917576"/>
            <a:ext cx="5292970" cy="5014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74F25E-A173-4F99-AD42-FF3EA1531E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1921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75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75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693" y="1535113"/>
            <a:ext cx="538870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693" y="2174875"/>
            <a:ext cx="538870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74F25E-A173-4F99-AD42-FF3EA1531E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0825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74F25E-A173-4F99-AD42-FF3EA1531E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4243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74F25E-A173-4F99-AD42-FF3EA1531E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0300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247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7385" y="273051"/>
            <a:ext cx="681501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247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74F25E-A173-4F99-AD42-FF3EA1531E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8244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554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554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554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74F25E-A173-4F99-AD42-FF3EA1531E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7159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9" descr="powerpoint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5586" y="1009650"/>
            <a:ext cx="10773508" cy="501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dirty="0"/>
              <a:t>Haga clic para modificar el estilo de texto del patrón</a:t>
            </a:r>
          </a:p>
          <a:p>
            <a:pPr lvl="1"/>
            <a:r>
              <a:rPr lang="es-ES" altLang="es-ES" dirty="0"/>
              <a:t>Segundo nivel</a:t>
            </a:r>
          </a:p>
          <a:p>
            <a:pPr lvl="2"/>
            <a:r>
              <a:rPr lang="es-ES" altLang="es-ES" dirty="0"/>
              <a:t>Tercer nivel</a:t>
            </a:r>
          </a:p>
          <a:p>
            <a:pPr lvl="3"/>
            <a:r>
              <a:rPr lang="es-ES" altLang="es-ES" dirty="0"/>
              <a:t>Cuarto nivel</a:t>
            </a:r>
          </a:p>
          <a:p>
            <a:pPr lvl="4"/>
            <a:r>
              <a:rPr lang="es-ES" altLang="es-ES" dirty="0"/>
              <a:t>Quinto nivel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04324" y="6570664"/>
            <a:ext cx="4044462" cy="20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1" i="0" baseline="0">
                <a:solidFill>
                  <a:schemeClr val="accent6"/>
                </a:solidFill>
                <a:latin typeface="Trebuchet MS" pitchFamily="34" charset="0"/>
                <a:cs typeface="Arial" charset="0"/>
              </a:defRPr>
            </a:lvl1pPr>
          </a:lstStyle>
          <a:p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804769" y="6564313"/>
            <a:ext cx="666262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i="0" smtClean="0">
                <a:solidFill>
                  <a:srgbClr val="2D2D8A"/>
                </a:solidFill>
                <a:latin typeface="Trebuchet MS" panose="020B0603020202020204" pitchFamily="34" charset="0"/>
              </a:defRPr>
            </a:lvl1pPr>
          </a:lstStyle>
          <a:p>
            <a:fld id="{D774F25E-A173-4F99-AD42-FF3EA1531E65}" type="slidenum">
              <a:rPr lang="es-ES" smtClean="0"/>
              <a:t>‹Nº›</a:t>
            </a:fld>
            <a:endParaRPr lang="es-ES"/>
          </a:p>
        </p:txBody>
      </p:sp>
      <p:sp>
        <p:nvSpPr>
          <p:cNvPr id="2" name="3 Marcador de fecha"/>
          <p:cNvSpPr txBox="1">
            <a:spLocks noGrp="1"/>
          </p:cNvSpPr>
          <p:nvPr/>
        </p:nvSpPr>
        <p:spPr bwMode="auto">
          <a:xfrm>
            <a:off x="0" y="6510338"/>
            <a:ext cx="4173415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i="1">
                <a:solidFill>
                  <a:srgbClr val="00338D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400" i="1">
                <a:solidFill>
                  <a:srgbClr val="00338D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400" i="1">
                <a:solidFill>
                  <a:srgbClr val="00338D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400" i="1">
                <a:solidFill>
                  <a:srgbClr val="00338D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400" i="1">
                <a:solidFill>
                  <a:srgbClr val="00338D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rgbClr val="00338D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rgbClr val="00338D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rgbClr val="00338D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rgbClr val="00338D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s-ES_tradnl" altLang="es-ES" sz="1600" b="1" i="0" dirty="0">
                <a:solidFill>
                  <a:schemeClr val="accent6"/>
                </a:solidFill>
                <a:latin typeface="Trebuchet MS" pitchFamily="34" charset="0"/>
              </a:rPr>
              <a:t>Curso del </a:t>
            </a:r>
            <a:r>
              <a:rPr lang="es-ES" altLang="es-ES" sz="1600" b="1" i="0" dirty="0">
                <a:solidFill>
                  <a:schemeClr val="accent6"/>
                </a:solidFill>
                <a:latin typeface="Trebuchet MS" pitchFamily="34" charset="0"/>
              </a:rPr>
              <a:t>PIB</a:t>
            </a:r>
            <a:r>
              <a:rPr lang="es-ES" altLang="es-ES" sz="1600" b="1" i="0" baseline="0" dirty="0">
                <a:solidFill>
                  <a:schemeClr val="accent6"/>
                </a:solidFill>
                <a:latin typeface="Trebuchet MS" pitchFamily="34" charset="0"/>
              </a:rPr>
              <a:t> 2023</a:t>
            </a:r>
            <a:endParaRPr lang="es-ES" altLang="es-ES" sz="1600" b="1" i="0" dirty="0">
              <a:solidFill>
                <a:schemeClr val="accent6"/>
              </a:solidFill>
              <a:latin typeface="Trebuchet MS" pitchFamily="34" charset="0"/>
            </a:endParaRPr>
          </a:p>
        </p:txBody>
      </p:sp>
      <p:sp>
        <p:nvSpPr>
          <p:cNvPr id="8" name="7 Flecha derecha"/>
          <p:cNvSpPr/>
          <p:nvPr/>
        </p:nvSpPr>
        <p:spPr>
          <a:xfrm>
            <a:off x="115278" y="693738"/>
            <a:ext cx="11961446" cy="0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800"/>
          </a:p>
        </p:txBody>
      </p:sp>
      <p:sp>
        <p:nvSpPr>
          <p:cNvPr id="9" name="8 Flecha derecha"/>
          <p:cNvSpPr/>
          <p:nvPr/>
        </p:nvSpPr>
        <p:spPr>
          <a:xfrm>
            <a:off x="115278" y="6432550"/>
            <a:ext cx="11961446" cy="0"/>
          </a:xfrm>
          <a:prstGeom prst="rightArrow">
            <a:avLst/>
          </a:prstGeom>
          <a:solidFill>
            <a:srgbClr val="FF33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800"/>
          </a:p>
        </p:txBody>
      </p:sp>
      <p:pic>
        <p:nvPicPr>
          <p:cNvPr id="1033" name="Picture 2" descr="G:\LOGOS\logo_doc_externa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107951"/>
            <a:ext cx="377092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6666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1200">
          <a:solidFill>
            <a:srgbClr val="BD363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200">
          <a:solidFill>
            <a:srgbClr val="BD363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200">
          <a:solidFill>
            <a:srgbClr val="BD363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200">
          <a:solidFill>
            <a:srgbClr val="BD363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200">
          <a:solidFill>
            <a:srgbClr val="BD363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1200">
          <a:solidFill>
            <a:srgbClr val="BD363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1200">
          <a:solidFill>
            <a:srgbClr val="BD363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1200">
          <a:solidFill>
            <a:srgbClr val="BD363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1200">
          <a:solidFill>
            <a:srgbClr val="BD3632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BD3632"/>
        </a:buClr>
        <a:buChar char="•"/>
        <a:defRPr sz="3200">
          <a:solidFill>
            <a:srgbClr val="00338D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BD3632"/>
        </a:buClr>
        <a:buChar char="•"/>
        <a:defRPr sz="2800">
          <a:solidFill>
            <a:srgbClr val="00338D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00338D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00338D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338D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338D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338D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338D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338D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8D91D-CFAF-4C9E-82A3-C1377BB6484A}" type="datetimeFigureOut">
              <a:rPr lang="es-ES" smtClean="0"/>
              <a:t>02/10/2023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392C-0AB2-42BF-A30D-A1CA2B49CF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5259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2CD1A8-7817-093A-3F38-D6E171AB74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sz="4400" dirty="0"/>
              <a:t>                SIGMET Y AIRMET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B152A61-34AA-4798-0BEC-3AD34D3E67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/>
              <a:t>Por: Román López Ríos</a:t>
            </a:r>
          </a:p>
        </p:txBody>
      </p:sp>
    </p:spTree>
    <p:extLst>
      <p:ext uri="{BB962C8B-B14F-4D97-AF65-F5344CB8AC3E}">
        <p14:creationId xmlns:p14="http://schemas.microsoft.com/office/powerpoint/2010/main" val="3648569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85B401-5B30-137A-A802-F12EC567C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BA80178-329C-D7C2-7357-8B1AC54E0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s-ES" altLang="es-ES" sz="2800" dirty="0">
                <a:latin typeface="Calibri" panose="020F0502020204030204" pitchFamily="34" charset="0"/>
                <a:cs typeface="Calibri" panose="020F0502020204030204" pitchFamily="34" charset="0"/>
              </a:rPr>
              <a:t>WSSP32 LEMM 022030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s-ES" altLang="es-ES" sz="2800" dirty="0">
                <a:latin typeface="Calibri" panose="020F0502020204030204" pitchFamily="34" charset="0"/>
                <a:cs typeface="Calibri" panose="020F0502020204030204" pitchFamily="34" charset="0"/>
              </a:rPr>
              <a:t>LECM SIGMET 5 VALID 022100/022300 LEVA-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s-ES" altLang="es-ES" sz="2800" dirty="0">
                <a:latin typeface="Calibri" panose="020F0502020204030204" pitchFamily="34" charset="0"/>
                <a:cs typeface="Calibri" panose="020F0502020204030204" pitchFamily="34" charset="0"/>
              </a:rPr>
              <a:t>LECM BARCELONA FIR/UIR SEV MTW FCST S OF N4230 FL220/330 STNR NC=</a:t>
            </a:r>
          </a:p>
          <a:p>
            <a:pPr marL="0" indent="0">
              <a:buNone/>
            </a:pPr>
            <a:endParaRPr lang="es-ES" sz="2800" dirty="0"/>
          </a:p>
          <a:p>
            <a:pPr marL="0" indent="0">
              <a:buNone/>
            </a:pPr>
            <a:r>
              <a:rPr lang="es-ES" sz="2800" dirty="0">
                <a:solidFill>
                  <a:srgbClr val="FF0000"/>
                </a:solidFill>
              </a:rPr>
              <a:t>Lo cancelamos a las 22Z</a:t>
            </a:r>
            <a:r>
              <a:rPr lang="es-ES" sz="2800" dirty="0"/>
              <a:t>: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64736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50D204-2DC3-E812-CE44-7F6FD0992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9E749CC-B69F-6736-6B95-336A412F9B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s-ES" altLang="es-ES" sz="2800" dirty="0">
                <a:latin typeface="Calibri" panose="020F0502020204030204" pitchFamily="34" charset="0"/>
                <a:cs typeface="Calibri" panose="020F0502020204030204" pitchFamily="34" charset="0"/>
              </a:rPr>
              <a:t>WSSP32 LEMM 022000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s-ES" altLang="es-ES" sz="2800" dirty="0">
                <a:latin typeface="Calibri" panose="020F0502020204030204" pitchFamily="34" charset="0"/>
                <a:cs typeface="Calibri" panose="020F0502020204030204" pitchFamily="34" charset="0"/>
              </a:rPr>
              <a:t>LECM SIGMET 5 VALID 022100/022300 LEVA-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s-ES" altLang="es-ES" sz="2800" dirty="0">
                <a:latin typeface="Calibri" panose="020F0502020204030204" pitchFamily="34" charset="0"/>
                <a:cs typeface="Calibri" panose="020F0502020204030204" pitchFamily="34" charset="0"/>
              </a:rPr>
              <a:t>LECM BARCELONA FIR/UIR SEV MTW FCST S OF N4230 FL120/330 STNR NC=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s-ES" altLang="es-E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s-ES" sz="2800" dirty="0">
                <a:solidFill>
                  <a:srgbClr val="FF0000"/>
                </a:solidFill>
              </a:rPr>
              <a:t>Lo cancelamos a las 22Z:</a:t>
            </a:r>
            <a:endParaRPr lang="es-ES" sz="2800" dirty="0"/>
          </a:p>
          <a:p>
            <a:pPr marL="0" indent="0">
              <a:buNone/>
            </a:pPr>
            <a:endParaRPr lang="es-ES" sz="2800" dirty="0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s-ES" altLang="es-ES" sz="2800" dirty="0">
                <a:latin typeface="Calibri" panose="020F0502020204030204" pitchFamily="34" charset="0"/>
                <a:cs typeface="Calibri" panose="020F0502020204030204" pitchFamily="34" charset="0"/>
              </a:rPr>
              <a:t>WSSP32 LEMM 022145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s-ES" altLang="es-ES" sz="2800" dirty="0">
                <a:latin typeface="Calibri" panose="020F0502020204030204" pitchFamily="34" charset="0"/>
                <a:cs typeface="Calibri" panose="020F0502020204030204" pitchFamily="34" charset="0"/>
              </a:rPr>
              <a:t>LECM SIGMET 6 VALID 022200/022300 LEVA-</a:t>
            </a:r>
          </a:p>
          <a:p>
            <a:pPr marL="0" indent="0">
              <a:buNone/>
            </a:pPr>
            <a:r>
              <a:rPr lang="es-ES" altLang="es-ES" sz="2800" dirty="0">
                <a:latin typeface="Calibri" panose="020F0502020204030204" pitchFamily="34" charset="0"/>
                <a:cs typeface="Calibri" panose="020F0502020204030204" pitchFamily="34" charset="0"/>
              </a:rPr>
              <a:t>LECM MADRID FIR/UIR CNL SIGMET 5 VALID 022100/022300=</a:t>
            </a:r>
            <a:endParaRPr lang="es-ES" sz="2800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30986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E6F93A-E370-BD0C-8B23-E311BC759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4EEFC3-8C35-6867-A566-78DA627EB9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s-ES" altLang="es-ES" sz="1100" dirty="0">
                <a:latin typeface="Calibri" panose="020F0502020204030204" pitchFamily="34" charset="0"/>
                <a:cs typeface="Calibri" panose="020F0502020204030204" pitchFamily="34" charset="0"/>
              </a:rPr>
              <a:t>1.</a:t>
            </a:r>
          </a:p>
          <a:p>
            <a:pPr>
              <a:defRPr/>
            </a:pPr>
            <a:r>
              <a:rPr lang="es-ES" altLang="es-ES" sz="1100" dirty="0">
                <a:latin typeface="Calibri" panose="020F0502020204030204" pitchFamily="34" charset="0"/>
                <a:cs typeface="Calibri" panose="020F0502020204030204" pitchFamily="34" charset="0"/>
              </a:rPr>
              <a:t>WASP41LEMM 221230 </a:t>
            </a:r>
          </a:p>
          <a:p>
            <a:pPr>
              <a:defRPr/>
            </a:pPr>
            <a:r>
              <a:rPr lang="es-ES" altLang="es-ES" sz="1100" dirty="0">
                <a:latin typeface="Calibri" panose="020F0502020204030204" pitchFamily="34" charset="0"/>
                <a:cs typeface="Calibri" panose="020F0502020204030204" pitchFamily="34" charset="0"/>
              </a:rPr>
              <a:t>LECM AIRMET 2 VALID 221215/221600 LEVA-</a:t>
            </a:r>
          </a:p>
          <a:p>
            <a:pPr>
              <a:defRPr/>
            </a:pPr>
            <a:r>
              <a:rPr lang="es-ES" altLang="es-ES" sz="1100" dirty="0">
                <a:latin typeface="Calibri" panose="020F0502020204030204" pitchFamily="34" charset="0"/>
                <a:cs typeface="Calibri" panose="020F0502020204030204" pitchFamily="34" charset="0"/>
              </a:rPr>
              <a:t>LECMMADRID FIR/2 </a:t>
            </a:r>
            <a:r>
              <a:rPr lang="es-ES" altLang="es-ES" sz="11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 MTW </a:t>
            </a:r>
            <a:r>
              <a:rPr lang="es-ES" altLang="es-ES" sz="1100" dirty="0">
                <a:latin typeface="Calibri" panose="020F0502020204030204" pitchFamily="34" charset="0"/>
                <a:cs typeface="Calibri" panose="020F0502020204030204" pitchFamily="34" charset="0"/>
              </a:rPr>
              <a:t>OBS AT 1205Z N48 E010 FL080 STNR </a:t>
            </a:r>
          </a:p>
          <a:p>
            <a:pPr>
              <a:defRPr/>
            </a:pPr>
            <a:endParaRPr lang="es-ES" altLang="es-E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s-ES" altLang="es-ES" sz="1100" dirty="0"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</a:p>
          <a:p>
            <a:pPr>
              <a:defRPr/>
            </a:pPr>
            <a:r>
              <a:rPr lang="es-ES" altLang="es-ES" sz="1100" dirty="0">
                <a:latin typeface="Calibri" panose="020F0502020204030204" pitchFamily="34" charset="0"/>
                <a:cs typeface="Calibri" panose="020F0502020204030204" pitchFamily="34" charset="0"/>
              </a:rPr>
              <a:t>WASP42 LEMM 151300 </a:t>
            </a:r>
          </a:p>
          <a:p>
            <a:pPr>
              <a:defRPr/>
            </a:pPr>
            <a:r>
              <a:rPr lang="es-ES" altLang="es-ES" sz="1100" dirty="0">
                <a:latin typeface="Calibri" panose="020F0502020204030204" pitchFamily="34" charset="0"/>
                <a:cs typeface="Calibri" panose="020F0502020204030204" pitchFamily="34" charset="0"/>
              </a:rPr>
              <a:t>LECB AIRMET 1 VALID 151520/152200 LEVA-</a:t>
            </a:r>
          </a:p>
          <a:p>
            <a:pPr>
              <a:defRPr/>
            </a:pPr>
            <a:r>
              <a:rPr lang="es-ES" altLang="es-ES" sz="1100" dirty="0">
                <a:latin typeface="Calibri" panose="020F0502020204030204" pitchFamily="34" charset="0"/>
                <a:cs typeface="Calibri" panose="020F0502020204030204" pitchFamily="34" charset="0"/>
              </a:rPr>
              <a:t>LECB BARCELONA FIR </a:t>
            </a:r>
            <a:r>
              <a:rPr lang="es-ES" altLang="es-ES" sz="11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ISOL TS </a:t>
            </a:r>
            <a:r>
              <a:rPr lang="es-ES" altLang="es-ES" sz="1100" dirty="0">
                <a:latin typeface="Calibri" panose="020F0502020204030204" pitchFamily="34" charset="0"/>
                <a:cs typeface="Calibri" panose="020F0502020204030204" pitchFamily="34" charset="0"/>
              </a:rPr>
              <a:t>FCST WI N4247 W04021 –N4247 W01400 –N4230 W01400 –N4230 W04021 N4247 W04021 TOP ABV15000FT STNR WKN=</a:t>
            </a:r>
          </a:p>
          <a:p>
            <a:pPr>
              <a:defRPr/>
            </a:pPr>
            <a:endParaRPr lang="es-ES" altLang="es-E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s-ES" altLang="es-ES" sz="1100" dirty="0">
                <a:latin typeface="Calibri" panose="020F0502020204030204" pitchFamily="34" charset="0"/>
                <a:cs typeface="Calibri" panose="020F0502020204030204" pitchFamily="34" charset="0"/>
              </a:rPr>
              <a:t>3.</a:t>
            </a:r>
          </a:p>
          <a:p>
            <a:pPr>
              <a:defRPr/>
            </a:pPr>
            <a:r>
              <a:rPr lang="es-ES" altLang="es-ES" sz="1100" dirty="0">
                <a:latin typeface="Calibri" panose="020F0502020204030204" pitchFamily="34" charset="0"/>
                <a:cs typeface="Calibri" panose="020F0502020204030204" pitchFamily="34" charset="0"/>
              </a:rPr>
              <a:t>WASP42 LEMM 151300</a:t>
            </a:r>
          </a:p>
          <a:p>
            <a:pPr>
              <a:defRPr/>
            </a:pPr>
            <a:r>
              <a:rPr lang="es-ES" altLang="es-ES" sz="1100" dirty="0">
                <a:latin typeface="Calibri" panose="020F0502020204030204" pitchFamily="34" charset="0"/>
                <a:cs typeface="Calibri" panose="020F0502020204030204" pitchFamily="34" charset="0"/>
              </a:rPr>
              <a:t>LECB AIRMET 2 VALID 151520/151800 LEVA-</a:t>
            </a:r>
          </a:p>
          <a:p>
            <a:pPr>
              <a:defRPr/>
            </a:pPr>
            <a:r>
              <a:rPr lang="es-ES" altLang="es-ES" sz="1100" dirty="0">
                <a:latin typeface="Calibri" panose="020F0502020204030204" pitchFamily="34" charset="0"/>
                <a:cs typeface="Calibri" panose="020F0502020204030204" pitchFamily="34" charset="0"/>
              </a:rPr>
              <a:t>LECB BARCELONA FIR </a:t>
            </a:r>
            <a:r>
              <a:rPr lang="es-ES" altLang="es-ES" sz="11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OCNL TS </a:t>
            </a:r>
            <a:r>
              <a:rPr lang="es-ES" altLang="es-ES" sz="1100" dirty="0">
                <a:latin typeface="Calibri" panose="020F0502020204030204" pitchFamily="34" charset="0"/>
                <a:cs typeface="Calibri" panose="020F0502020204030204" pitchFamily="34" charset="0"/>
              </a:rPr>
              <a:t>OBS WI N4247 W04021 –N4247 W01400 –N4230 W01400 –N4230 W04021 N4247 W04021 TOP ABV15000FT STNR WKN=</a:t>
            </a:r>
          </a:p>
          <a:p>
            <a:pPr>
              <a:defRPr/>
            </a:pPr>
            <a:endParaRPr lang="es-ES" altLang="es-E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s-ES" altLang="es-ES" sz="1100" dirty="0">
                <a:latin typeface="Calibri" panose="020F0502020204030204" pitchFamily="34" charset="0"/>
                <a:cs typeface="Calibri" panose="020F0502020204030204" pitchFamily="34" charset="0"/>
              </a:rPr>
              <a:t>4.</a:t>
            </a:r>
          </a:p>
          <a:p>
            <a:pPr>
              <a:defRPr/>
            </a:pPr>
            <a:r>
              <a:rPr lang="es-ES" altLang="es-ES" sz="1100" dirty="0">
                <a:latin typeface="Calibri" panose="020F0502020204030204" pitchFamily="34" charset="0"/>
                <a:cs typeface="Calibri" panose="020F0502020204030204" pitchFamily="34" charset="0"/>
              </a:rPr>
              <a:t>WSSP32 LEMM 101215</a:t>
            </a:r>
          </a:p>
          <a:p>
            <a:pPr>
              <a:defRPr/>
            </a:pPr>
            <a:r>
              <a:rPr lang="es-ES" altLang="es-ES" sz="1100" dirty="0">
                <a:latin typeface="Calibri" panose="020F0502020204030204" pitchFamily="34" charset="0"/>
                <a:cs typeface="Calibri" panose="020F0502020204030204" pitchFamily="34" charset="0"/>
              </a:rPr>
              <a:t>LECB SIGMET 2 VALID 101215/101600 LEVA-</a:t>
            </a:r>
          </a:p>
          <a:p>
            <a:pPr>
              <a:defRPr/>
            </a:pPr>
            <a:r>
              <a:rPr lang="es-ES" altLang="es-ES" sz="1100" dirty="0">
                <a:latin typeface="Calibri" panose="020F0502020204030204" pitchFamily="34" charset="0"/>
                <a:cs typeface="Calibri" panose="020F0502020204030204" pitchFamily="34" charset="0"/>
              </a:rPr>
              <a:t>LECB BARCELONA FIR/UIR </a:t>
            </a:r>
            <a:r>
              <a:rPr lang="es-ES" altLang="es-ES" sz="11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EMBD TS AND SEV ICE </a:t>
            </a:r>
            <a:r>
              <a:rPr lang="es-ES" altLang="es-ES" sz="1100" dirty="0">
                <a:latin typeface="Calibri" panose="020F0502020204030204" pitchFamily="34" charset="0"/>
                <a:cs typeface="Calibri" panose="020F0502020204030204" pitchFamily="34" charset="0"/>
              </a:rPr>
              <a:t>OBS AT 1210Z N OF N3930 TOP FL300 MOV NE 10KT INTSF=</a:t>
            </a:r>
          </a:p>
          <a:p>
            <a:pPr>
              <a:defRPr/>
            </a:pPr>
            <a:endParaRPr lang="es-ES" altLang="es-E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s-ES" altLang="es-ES" sz="1100" dirty="0">
                <a:latin typeface="Calibri" panose="020F0502020204030204" pitchFamily="34" charset="0"/>
                <a:cs typeface="Calibri" panose="020F0502020204030204" pitchFamily="34" charset="0"/>
              </a:rPr>
              <a:t>5.</a:t>
            </a:r>
          </a:p>
          <a:p>
            <a:pPr>
              <a:defRPr/>
            </a:pPr>
            <a:r>
              <a:rPr lang="es-ES" altLang="es-ES" sz="1100" dirty="0">
                <a:latin typeface="Calibri" panose="020F0502020204030204" pitchFamily="34" charset="0"/>
                <a:cs typeface="Calibri" panose="020F0502020204030204" pitchFamily="34" charset="0"/>
              </a:rPr>
              <a:t>WSSP31 LEMM 031500</a:t>
            </a:r>
          </a:p>
          <a:p>
            <a:pPr>
              <a:defRPr/>
            </a:pPr>
            <a:r>
              <a:rPr lang="es-ES" altLang="es-ES" sz="1100" dirty="0">
                <a:latin typeface="Calibri" panose="020F0502020204030204" pitchFamily="34" charset="0"/>
                <a:cs typeface="Calibri" panose="020F0502020204030204" pitchFamily="34" charset="0"/>
              </a:rPr>
              <a:t>LECM SIGMET 3 VALID 031700/032100 LEVA-</a:t>
            </a:r>
          </a:p>
          <a:p>
            <a:pPr>
              <a:defRPr/>
            </a:pPr>
            <a:r>
              <a:rPr lang="es-ES" altLang="es-ES" sz="1100" dirty="0">
                <a:latin typeface="Calibri" panose="020F0502020204030204" pitchFamily="34" charset="0"/>
                <a:cs typeface="Calibri" panose="020F0502020204030204" pitchFamily="34" charset="0"/>
              </a:rPr>
              <a:t>LECM MADRID FIR </a:t>
            </a:r>
            <a:r>
              <a:rPr lang="es-ES" altLang="es-ES" sz="11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 ISOL SQL</a:t>
            </a:r>
            <a:r>
              <a:rPr lang="es-ES" altLang="es-ES" sz="1100" dirty="0">
                <a:latin typeface="Calibri" panose="020F0502020204030204" pitchFamily="34" charset="0"/>
                <a:cs typeface="Calibri" panose="020F0502020204030204" pitchFamily="34" charset="0"/>
              </a:rPr>
              <a:t> OF N4230 FL100/150 STNR NC=</a:t>
            </a:r>
            <a:endParaRPr lang="es-E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37379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13F60C-3C95-9E4C-D839-24907FD89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2413085-DC2B-9DCA-4CC9-2B8BC35737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s-ES" altLang="es-ES" sz="1050" dirty="0">
                <a:latin typeface="Calibri" panose="020F0502020204030204" pitchFamily="34" charset="0"/>
                <a:cs typeface="Calibri" panose="020F0502020204030204" pitchFamily="34" charset="0"/>
              </a:rPr>
              <a:t>1.</a:t>
            </a:r>
          </a:p>
          <a:p>
            <a:pPr>
              <a:defRPr/>
            </a:pPr>
            <a:r>
              <a:rPr lang="es-ES" altLang="es-ES" sz="1050" dirty="0">
                <a:latin typeface="Calibri" panose="020F0502020204030204" pitchFamily="34" charset="0"/>
                <a:cs typeface="Calibri" panose="020F0502020204030204" pitchFamily="34" charset="0"/>
              </a:rPr>
              <a:t>WASP41LEMM 221230 </a:t>
            </a:r>
          </a:p>
          <a:p>
            <a:pPr>
              <a:defRPr/>
            </a:pPr>
            <a:r>
              <a:rPr lang="es-ES" altLang="es-ES" sz="1050" dirty="0">
                <a:latin typeface="Calibri" panose="020F0502020204030204" pitchFamily="34" charset="0"/>
                <a:cs typeface="Calibri" panose="020F0502020204030204" pitchFamily="34" charset="0"/>
              </a:rPr>
              <a:t>LECM AIRMET 2 VALID 221215/221600 LEVA-			</a:t>
            </a:r>
            <a:r>
              <a:rPr lang="es-ES" altLang="es-ES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Hora de emisión &lt; validez no son correctas</a:t>
            </a:r>
          </a:p>
          <a:p>
            <a:pPr>
              <a:defRPr/>
            </a:pPr>
            <a:r>
              <a:rPr lang="es-ES" altLang="es-ES" sz="1050" dirty="0">
                <a:latin typeface="Calibri" panose="020F0502020204030204" pitchFamily="34" charset="0"/>
                <a:cs typeface="Calibri" panose="020F0502020204030204" pitchFamily="34" charset="0"/>
              </a:rPr>
              <a:t>LECMMADRID FIR/2 </a:t>
            </a:r>
            <a:r>
              <a:rPr lang="es-ES" altLang="es-ES" sz="105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 MTW </a:t>
            </a:r>
            <a:r>
              <a:rPr lang="es-ES" altLang="es-ES" sz="1050" dirty="0">
                <a:latin typeface="Calibri" panose="020F0502020204030204" pitchFamily="34" charset="0"/>
                <a:cs typeface="Calibri" panose="020F0502020204030204" pitchFamily="34" charset="0"/>
              </a:rPr>
              <a:t>OBS AT 1205Z N48 E010 FL080 STNR </a:t>
            </a:r>
          </a:p>
          <a:p>
            <a:pPr>
              <a:defRPr/>
            </a:pPr>
            <a:endParaRPr lang="es-ES" altLang="es-ES" sz="10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s-ES" altLang="es-ES" sz="1050" dirty="0"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</a:p>
          <a:p>
            <a:pPr>
              <a:defRPr/>
            </a:pPr>
            <a:r>
              <a:rPr lang="es-ES" altLang="es-ES" sz="1050" dirty="0">
                <a:latin typeface="Calibri" panose="020F0502020204030204" pitchFamily="34" charset="0"/>
                <a:cs typeface="Calibri" panose="020F0502020204030204" pitchFamily="34" charset="0"/>
              </a:rPr>
              <a:t>WASP42 LEMM 151300 </a:t>
            </a:r>
          </a:p>
          <a:p>
            <a:pPr>
              <a:defRPr/>
            </a:pPr>
            <a:r>
              <a:rPr lang="es-ES" altLang="es-ES" sz="1050" dirty="0">
                <a:latin typeface="Calibri" panose="020F0502020204030204" pitchFamily="34" charset="0"/>
                <a:cs typeface="Calibri" panose="020F0502020204030204" pitchFamily="34" charset="0"/>
              </a:rPr>
              <a:t>LECB AIRMET 1 VALID 151520/152200 LEVA-			</a:t>
            </a:r>
            <a:r>
              <a:rPr lang="es-ES" altLang="es-ES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Hora de Validez excede las 4 horas permitidas</a:t>
            </a:r>
          </a:p>
          <a:p>
            <a:pPr>
              <a:defRPr/>
            </a:pPr>
            <a:r>
              <a:rPr lang="es-ES" altLang="es-ES" sz="1050" dirty="0">
                <a:latin typeface="Calibri" panose="020F0502020204030204" pitchFamily="34" charset="0"/>
                <a:cs typeface="Calibri" panose="020F0502020204030204" pitchFamily="34" charset="0"/>
              </a:rPr>
              <a:t>LECB BARCELONA FIR </a:t>
            </a:r>
            <a:r>
              <a:rPr lang="es-ES" altLang="es-ES" sz="105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ISOL TS </a:t>
            </a:r>
            <a:r>
              <a:rPr lang="es-ES" altLang="es-ES" sz="1050" dirty="0">
                <a:latin typeface="Calibri" panose="020F0502020204030204" pitchFamily="34" charset="0"/>
                <a:cs typeface="Calibri" panose="020F0502020204030204" pitchFamily="34" charset="0"/>
              </a:rPr>
              <a:t>FCST WI N4247 W04021 –N4247 W01400 –</a:t>
            </a:r>
          </a:p>
          <a:p>
            <a:pPr>
              <a:defRPr/>
            </a:pPr>
            <a:r>
              <a:rPr lang="es-ES" altLang="es-ES" sz="1050" dirty="0">
                <a:latin typeface="Calibri" panose="020F0502020204030204" pitchFamily="34" charset="0"/>
                <a:cs typeface="Calibri" panose="020F0502020204030204" pitchFamily="34" charset="0"/>
              </a:rPr>
              <a:t>N4230 W01400 –N4230 W04021 N4247 W04021 TOP ABV15000FT STNR WKN=</a:t>
            </a:r>
          </a:p>
          <a:p>
            <a:pPr>
              <a:defRPr/>
            </a:pPr>
            <a:endParaRPr lang="es-ES" altLang="es-ES" sz="10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s-ES" altLang="es-ES" sz="1050" dirty="0">
                <a:latin typeface="Calibri" panose="020F0502020204030204" pitchFamily="34" charset="0"/>
                <a:cs typeface="Calibri" panose="020F0502020204030204" pitchFamily="34" charset="0"/>
              </a:rPr>
              <a:t>3.</a:t>
            </a:r>
          </a:p>
          <a:p>
            <a:pPr>
              <a:defRPr/>
            </a:pPr>
            <a:r>
              <a:rPr lang="es-ES" altLang="es-ES" sz="1050" dirty="0">
                <a:latin typeface="Calibri" panose="020F0502020204030204" pitchFamily="34" charset="0"/>
                <a:cs typeface="Calibri" panose="020F0502020204030204" pitchFamily="34" charset="0"/>
              </a:rPr>
              <a:t>WASP42 LEMM 151300</a:t>
            </a:r>
          </a:p>
          <a:p>
            <a:pPr>
              <a:defRPr/>
            </a:pPr>
            <a:r>
              <a:rPr lang="es-ES" altLang="es-ES" sz="1050" dirty="0">
                <a:latin typeface="Calibri" panose="020F0502020204030204" pitchFamily="34" charset="0"/>
                <a:cs typeface="Calibri" panose="020F0502020204030204" pitchFamily="34" charset="0"/>
              </a:rPr>
              <a:t>LECB AIRMET 2 VALID 151520/151800 LEVA-			</a:t>
            </a:r>
            <a:r>
              <a:rPr lang="es-ES" altLang="es-ES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 OBS y la hora de emisión es hace 2 horas</a:t>
            </a:r>
          </a:p>
          <a:p>
            <a:pPr>
              <a:defRPr/>
            </a:pPr>
            <a:r>
              <a:rPr lang="es-ES" altLang="es-ES" sz="1050" dirty="0">
                <a:latin typeface="Calibri" panose="020F0502020204030204" pitchFamily="34" charset="0"/>
                <a:cs typeface="Calibri" panose="020F0502020204030204" pitchFamily="34" charset="0"/>
              </a:rPr>
              <a:t>LECB BARCELONA FIR </a:t>
            </a:r>
            <a:r>
              <a:rPr lang="es-ES" altLang="es-ES" sz="105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OCNL TS </a:t>
            </a:r>
            <a:r>
              <a:rPr lang="es-ES" altLang="es-ES" sz="1050" dirty="0">
                <a:latin typeface="Calibri" panose="020F0502020204030204" pitchFamily="34" charset="0"/>
                <a:cs typeface="Calibri" panose="020F0502020204030204" pitchFamily="34" charset="0"/>
              </a:rPr>
              <a:t>OBS WI N4247 W04021 –N4247 W01400 –</a:t>
            </a:r>
          </a:p>
          <a:p>
            <a:pPr>
              <a:defRPr/>
            </a:pPr>
            <a:r>
              <a:rPr lang="es-ES" altLang="es-ES" sz="1050" dirty="0">
                <a:latin typeface="Calibri" panose="020F0502020204030204" pitchFamily="34" charset="0"/>
                <a:cs typeface="Calibri" panose="020F0502020204030204" pitchFamily="34" charset="0"/>
              </a:rPr>
              <a:t>N4230 W01400 –N4230 W04021 N4247 W04021 TOP ABV15000FT STNR WKN=</a:t>
            </a:r>
          </a:p>
          <a:p>
            <a:pPr>
              <a:defRPr/>
            </a:pPr>
            <a:endParaRPr lang="es-ES" altLang="es-ES" sz="10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s-ES" altLang="es-ES" sz="1050" dirty="0">
                <a:latin typeface="Calibri" panose="020F0502020204030204" pitchFamily="34" charset="0"/>
                <a:cs typeface="Calibri" panose="020F0502020204030204" pitchFamily="34" charset="0"/>
              </a:rPr>
              <a:t>4.</a:t>
            </a:r>
          </a:p>
          <a:p>
            <a:pPr>
              <a:defRPr/>
            </a:pPr>
            <a:r>
              <a:rPr lang="es-ES" altLang="es-ES" sz="1050" dirty="0">
                <a:latin typeface="Calibri" panose="020F0502020204030204" pitchFamily="34" charset="0"/>
                <a:cs typeface="Calibri" panose="020F0502020204030204" pitchFamily="34" charset="0"/>
              </a:rPr>
              <a:t>WSSP32 LEMM 101215</a:t>
            </a:r>
          </a:p>
          <a:p>
            <a:pPr>
              <a:defRPr/>
            </a:pPr>
            <a:r>
              <a:rPr lang="es-ES" altLang="es-ES" sz="1050" dirty="0">
                <a:latin typeface="Calibri" panose="020F0502020204030204" pitchFamily="34" charset="0"/>
                <a:cs typeface="Calibri" panose="020F0502020204030204" pitchFamily="34" charset="0"/>
              </a:rPr>
              <a:t>LECB SIGMET 2 VALID 101215/101600 LEVA-			</a:t>
            </a:r>
            <a:r>
              <a:rPr lang="es-ES" altLang="es-ES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pueden haber 2 fenómenos por SIGMET</a:t>
            </a:r>
          </a:p>
          <a:p>
            <a:pPr>
              <a:defRPr/>
            </a:pPr>
            <a:r>
              <a:rPr lang="es-ES" altLang="es-ES" sz="1050" dirty="0">
                <a:latin typeface="Calibri" panose="020F0502020204030204" pitchFamily="34" charset="0"/>
                <a:cs typeface="Calibri" panose="020F0502020204030204" pitchFamily="34" charset="0"/>
              </a:rPr>
              <a:t>LECB BARCELONA FIR/UIR </a:t>
            </a:r>
            <a:r>
              <a:rPr lang="es-ES" altLang="es-ES" sz="105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EMBD TS AND SEV ICE </a:t>
            </a:r>
            <a:r>
              <a:rPr lang="es-ES" altLang="es-ES" sz="1050" dirty="0">
                <a:latin typeface="Calibri" panose="020F0502020204030204" pitchFamily="34" charset="0"/>
                <a:cs typeface="Calibri" panose="020F0502020204030204" pitchFamily="34" charset="0"/>
              </a:rPr>
              <a:t>OBS AT 1210Z N OF N3930 TOP FL300 MOV NE 10KT INTSF=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D3632"/>
              </a:buClr>
              <a:buSzTx/>
              <a:buFontTx/>
              <a:buChar char="•"/>
              <a:tabLst/>
              <a:defRPr/>
            </a:pPr>
            <a:r>
              <a:rPr kumimoji="0" lang="es-ES" alt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D3632"/>
              </a:buClr>
              <a:buSzTx/>
              <a:buFontTx/>
              <a:buChar char="•"/>
              <a:tabLst/>
              <a:defRPr/>
            </a:pPr>
            <a:r>
              <a:rPr kumimoji="0" lang="es-ES" alt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WSSP31 LEMM 031500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D3632"/>
              </a:buClr>
              <a:buSzTx/>
              <a:buFontTx/>
              <a:buChar char="•"/>
              <a:tabLst/>
              <a:defRPr/>
            </a:pPr>
            <a:r>
              <a:rPr kumimoji="0" lang="es-ES" alt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LECM SIGMET 3 VALID 031700/032100 LEVA-			</a:t>
            </a:r>
            <a:r>
              <a:rPr kumimoji="0" lang="es-ES" alt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SEV ISOL SQL no existe en un SIGMET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D3632"/>
              </a:buClr>
              <a:buSzTx/>
              <a:buFontTx/>
              <a:buChar char="•"/>
              <a:tabLst/>
              <a:defRPr/>
            </a:pPr>
            <a:r>
              <a:rPr kumimoji="0" lang="es-ES" alt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LECM MADRID FIR </a:t>
            </a:r>
            <a:r>
              <a:rPr kumimoji="0" lang="es-ES" alt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SEV ISOL SQL</a:t>
            </a:r>
            <a:r>
              <a:rPr kumimoji="0" lang="es-ES" altLang="es-ES" sz="1050" b="0" i="0" u="none" strike="noStrike" kern="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OF N4230 FL100/150 STNR NC=</a:t>
            </a:r>
            <a:endParaRPr kumimoji="0" lang="es-ES" sz="1050" b="0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>
              <a:defRPr/>
            </a:pPr>
            <a:endParaRPr lang="es-ES" altLang="es-E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78055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59D210-B01D-3645-C301-A9A87D1CC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678302-7FB0-D145-FD06-247A610588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808" y="1018039"/>
            <a:ext cx="10773508" cy="5014913"/>
          </a:xfrm>
        </p:spPr>
        <p:txBody>
          <a:bodyPr/>
          <a:lstStyle/>
          <a:p>
            <a:pPr>
              <a:defRPr/>
            </a:pPr>
            <a:r>
              <a:rPr lang="es-ES" alt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  <a:p>
            <a:pPr>
              <a:defRPr/>
            </a:pPr>
            <a:r>
              <a:rPr lang="es-ES" alt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WSSP32 LEMM 101200</a:t>
            </a:r>
          </a:p>
          <a:p>
            <a:pPr>
              <a:defRPr/>
            </a:pPr>
            <a:r>
              <a:rPr lang="es-ES" alt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LECB SIGMET 2 VALID 101700/102000 LEVA-</a:t>
            </a:r>
          </a:p>
          <a:p>
            <a:pPr>
              <a:defRPr/>
            </a:pPr>
            <a:r>
              <a:rPr lang="es-ES" alt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LECB BARCELONA FIR/UIR </a:t>
            </a:r>
            <a:r>
              <a:rPr lang="es-ES" altLang="es-ES" sz="16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EMBD TS FCST</a:t>
            </a:r>
            <a:r>
              <a:rPr lang="es-ES" alt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 N OF N3930 TOP FL330 MOV SE 10KT WKN=</a:t>
            </a:r>
          </a:p>
          <a:p>
            <a:endParaRPr lang="es-ES" sz="1600" dirty="0"/>
          </a:p>
          <a:p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  <a:p>
            <a:pPr>
              <a:defRPr/>
            </a:pPr>
            <a:r>
              <a:rPr lang="es-ES" alt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WSSP31 LEMM 011152</a:t>
            </a:r>
          </a:p>
          <a:p>
            <a:pPr>
              <a:defRPr/>
            </a:pPr>
            <a:r>
              <a:rPr lang="es-ES" alt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LECM SIGMET 1 VALID 011152/011500 LEVA-</a:t>
            </a:r>
          </a:p>
          <a:p>
            <a:pPr>
              <a:defRPr/>
            </a:pPr>
            <a:r>
              <a:rPr lang="es-ES" alt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LECM MADRID FIR/UIR MOD TURB FCST WI N4155 W00532 - N4155 W00044 - N4010 W00335 - N4155 W00532  FL200/300 MOV NE 20KT NC=</a:t>
            </a:r>
          </a:p>
          <a:p>
            <a:pPr>
              <a:defRPr/>
            </a:pPr>
            <a:endParaRPr lang="es-ES" altLang="es-E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s-ES" alt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  <a:p>
            <a:pPr>
              <a:defRPr/>
            </a:pPr>
            <a:r>
              <a:rPr lang="es-ES" alt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WSSP32 LEMM 101200</a:t>
            </a:r>
          </a:p>
          <a:p>
            <a:pPr>
              <a:defRPr/>
            </a:pPr>
            <a:r>
              <a:rPr lang="es-ES" alt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LECB SIGMET 2 VALID 101700/102000 LEVA-</a:t>
            </a:r>
          </a:p>
          <a:p>
            <a:pPr>
              <a:defRPr/>
            </a:pPr>
            <a:r>
              <a:rPr lang="es-ES" alt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LECB BARCELONA FIR </a:t>
            </a:r>
            <a:r>
              <a:rPr lang="es-ES" altLang="es-ES" sz="16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OCNL TS FCST</a:t>
            </a:r>
            <a:r>
              <a:rPr lang="es-ES" alt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alt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WI N4036 E00003 - N3912 W00021 - N3950 E00110 - N4036 E00003 </a:t>
            </a:r>
            <a:r>
              <a:rPr lang="es-ES" alt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TOP ABV FL150 STNR 10KT NC=</a:t>
            </a:r>
          </a:p>
          <a:p>
            <a:pPr>
              <a:defRPr/>
            </a:pPr>
            <a:endParaRPr lang="es-ES" altLang="es-E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18042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59D210-B01D-3645-C301-A9A87D1CC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678302-7FB0-D145-FD06-247A610588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808" y="1018039"/>
            <a:ext cx="10773508" cy="5014913"/>
          </a:xfrm>
        </p:spPr>
        <p:txBody>
          <a:bodyPr/>
          <a:lstStyle/>
          <a:p>
            <a:pPr>
              <a:defRPr/>
            </a:pPr>
            <a:r>
              <a:rPr lang="es-ES" alt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  <a:p>
            <a:pPr>
              <a:defRPr/>
            </a:pPr>
            <a:r>
              <a:rPr lang="es-ES" alt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WSSP32 LEMM 101200</a:t>
            </a:r>
          </a:p>
          <a:p>
            <a:pPr>
              <a:defRPr/>
            </a:pPr>
            <a:r>
              <a:rPr lang="es-ES" alt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LECB SIGMET 2 VALID 101700/102000 LEVA-			</a:t>
            </a:r>
            <a:r>
              <a:rPr lang="es-ES" altLang="es-E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Hora emisión &gt; 4h respecto a hora validez</a:t>
            </a:r>
          </a:p>
          <a:p>
            <a:pPr>
              <a:defRPr/>
            </a:pPr>
            <a:r>
              <a:rPr lang="es-ES" alt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LECB BARCELONA FIR/UIR </a:t>
            </a:r>
            <a:r>
              <a:rPr lang="es-ES" altLang="es-ES" sz="16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EMBD TS FCST</a:t>
            </a:r>
            <a:r>
              <a:rPr lang="es-ES" alt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 N OF N3930 TOP FL330 MOV SE 10KT WKN=</a:t>
            </a:r>
          </a:p>
          <a:p>
            <a:endParaRPr lang="es-ES" sz="1600" dirty="0"/>
          </a:p>
          <a:p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  <a:p>
            <a:pPr>
              <a:defRPr/>
            </a:pPr>
            <a:r>
              <a:rPr lang="es-ES" alt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WSSP31 LEMM 011100</a:t>
            </a:r>
          </a:p>
          <a:p>
            <a:pPr>
              <a:defRPr/>
            </a:pPr>
            <a:r>
              <a:rPr lang="es-ES" alt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LECM SIGMET 1 VALID 011200/011400 LEVA-			</a:t>
            </a:r>
            <a:r>
              <a:rPr lang="es-ES" altLang="es-E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 SIGMET no puede ser de MOD TURB</a:t>
            </a:r>
          </a:p>
          <a:p>
            <a:pPr>
              <a:defRPr/>
            </a:pPr>
            <a:r>
              <a:rPr lang="es-ES" alt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LECM MADRID FIR/UIR MOD TURB FCST WI N4155 W00532 - N4155 W00044 - N4010 W00335 - N4155 W00532  FL200/300 MOV NE 20KT NC=</a:t>
            </a:r>
          </a:p>
          <a:p>
            <a:pPr>
              <a:defRPr/>
            </a:pPr>
            <a:endParaRPr lang="es-ES" altLang="es-E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s-ES" alt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  <a:p>
            <a:pPr>
              <a:defRPr/>
            </a:pPr>
            <a:r>
              <a:rPr lang="es-ES" alt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WSSP32 LEMM 101200</a:t>
            </a:r>
          </a:p>
          <a:p>
            <a:pPr>
              <a:defRPr/>
            </a:pPr>
            <a:r>
              <a:rPr lang="es-ES" alt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LECB SIGMET 2 VALID 101300/101500 LEVA-		</a:t>
            </a:r>
            <a:r>
              <a:rPr lang="es-ES" altLang="es-E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 SIGMET no puede ser OCNL TS y STNR no lleva velocidad</a:t>
            </a:r>
          </a:p>
          <a:p>
            <a:pPr>
              <a:defRPr/>
            </a:pPr>
            <a:r>
              <a:rPr lang="es-ES" alt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LECB BARCELONA FIR </a:t>
            </a:r>
            <a:r>
              <a:rPr lang="es-ES" altLang="es-ES" sz="16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OCNL TS FCST</a:t>
            </a:r>
            <a:r>
              <a:rPr lang="es-ES" alt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alt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WI N4036 E00003 - N3912 W00021 - N3950 E00110 - N4036 E00003 </a:t>
            </a:r>
            <a:r>
              <a:rPr lang="es-ES" alt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TOP ABV FL150 STNR 10KT NC=</a:t>
            </a:r>
          </a:p>
          <a:p>
            <a:pPr>
              <a:defRPr/>
            </a:pPr>
            <a:endParaRPr lang="es-ES" altLang="es-E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64517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6B5E2D-F8CC-584C-78D7-2AD37B88D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C83D31A-0B31-85C2-56FD-97008C98BA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¿SIGMET o AIRMET?</a:t>
            </a:r>
          </a:p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3EFDF43-C762-ADE0-0475-679992BBD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219" y="1719743"/>
            <a:ext cx="5053115" cy="430482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0C6AFFF-A45E-59EB-3135-9C2D97134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576" y="1719741"/>
            <a:ext cx="5292366" cy="430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3540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6B5E2D-F8CC-584C-78D7-2AD37B88D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C83D31A-0B31-85C2-56FD-97008C98BA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¿SIGMET o AIRMET?</a:t>
            </a:r>
          </a:p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3EFDF43-C762-ADE0-0475-679992BBD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219" y="1719743"/>
            <a:ext cx="5053115" cy="430482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0C6AFFF-A45E-59EB-3135-9C2D97134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576" y="1719741"/>
            <a:ext cx="5292366" cy="4304821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02E483AA-5A1B-34C6-3907-6D0FEA5A563D}"/>
              </a:ext>
            </a:extLst>
          </p:cNvPr>
          <p:cNvSpPr/>
          <p:nvPr/>
        </p:nvSpPr>
        <p:spPr>
          <a:xfrm rot="-660000">
            <a:off x="3369114" y="2952359"/>
            <a:ext cx="5616000" cy="100800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SIGMET EMBD TS</a:t>
            </a:r>
          </a:p>
        </p:txBody>
      </p:sp>
    </p:spTree>
    <p:extLst>
      <p:ext uri="{BB962C8B-B14F-4D97-AF65-F5344CB8AC3E}">
        <p14:creationId xmlns:p14="http://schemas.microsoft.com/office/powerpoint/2010/main" val="5116337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F3E929-A2B6-BC30-F6DE-CB47BEC89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FF24C5-2209-DEB8-9488-3782AB2B04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¿SIGMET o AIRMET?</a:t>
            </a:r>
          </a:p>
          <a:p>
            <a:endParaRPr lang="es-ES" dirty="0"/>
          </a:p>
        </p:txBody>
      </p:sp>
      <p:pic>
        <p:nvPicPr>
          <p:cNvPr id="4" name="GOES-16 (East; 75.2W) Satellite Imagery_Band 8_ 6.2 &amp;micro;m (&amp;quot;Upper-Level Tropospheric Water Vapor&amp;quot;)">
            <a:hlinkClick r:id="" action="ppaction://media"/>
            <a:extLst>
              <a:ext uri="{FF2B5EF4-FFF2-40B4-BE49-F238E27FC236}">
                <a16:creationId xmlns:a16="http://schemas.microsoft.com/office/drawing/2014/main" id="{2D382E99-6487-96D6-5A1C-8A594DB180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9410" y="1619567"/>
            <a:ext cx="8430936" cy="456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86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F3E929-A2B6-BC30-F6DE-CB47BEC89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FF24C5-2209-DEB8-9488-3782AB2B04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¿SIGMET o AIRMET?</a:t>
            </a:r>
          </a:p>
          <a:p>
            <a:endParaRPr lang="es-ES" dirty="0"/>
          </a:p>
        </p:txBody>
      </p:sp>
      <p:pic>
        <p:nvPicPr>
          <p:cNvPr id="4" name="GOES-16 (East; 75.2W) Satellite Imagery_Band 8_ 6.2 &amp;micro;m (&amp;quot;Upper-Level Tropospheric Water Vapor&amp;quot;)">
            <a:hlinkClick r:id="" action="ppaction://media"/>
            <a:extLst>
              <a:ext uri="{FF2B5EF4-FFF2-40B4-BE49-F238E27FC236}">
                <a16:creationId xmlns:a16="http://schemas.microsoft.com/office/drawing/2014/main" id="{2D382E99-6487-96D6-5A1C-8A594DB180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9410" y="1619567"/>
            <a:ext cx="8430936" cy="4564561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41004649-2ADC-B097-717F-52671D65DEC3}"/>
              </a:ext>
            </a:extLst>
          </p:cNvPr>
          <p:cNvSpPr/>
          <p:nvPr/>
        </p:nvSpPr>
        <p:spPr>
          <a:xfrm rot="-600000">
            <a:off x="3393806" y="3830201"/>
            <a:ext cx="56656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SIGMET SEV MTW</a:t>
            </a:r>
            <a:endParaRPr lang="es-E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568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BA80D3-D16C-52F2-DDBC-928202220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1B59AE0-9E99-3266-A984-910210A603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La predicción de área es aquella que llevan acabo las .... sobre las Regiones de Información de Vuelo (FIR).</a:t>
            </a:r>
          </a:p>
          <a:p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La predicción de área comprende los fenómenos meteorológicos potencialmente adversos para las aeronaves en vuelo.</a:t>
            </a:r>
          </a:p>
          <a:p>
            <a:endParaRPr lang="es-E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76AB4F2-E271-ACEF-6A8C-8D07AF314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83" y="2699186"/>
            <a:ext cx="5049548" cy="352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4 Imagen">
            <a:extLst>
              <a:ext uri="{FF2B5EF4-FFF2-40B4-BE49-F238E27FC236}">
                <a16:creationId xmlns:a16="http://schemas.microsoft.com/office/drawing/2014/main" id="{25C32427-4D1D-004D-B102-8364E35EA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127" y="2699186"/>
            <a:ext cx="5049548" cy="352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16533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E4CE54-4D7F-BA6B-2DA9-6EDEBF718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B629363-0628-3A9F-8A1D-8B3CE7B27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¿SIGMET o AIRMET?</a:t>
            </a:r>
          </a:p>
          <a:p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A81656D-5C12-90F2-7F38-9EF07CE50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652" y="2038611"/>
            <a:ext cx="7191375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9084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E4CE54-4D7F-BA6B-2DA9-6EDEBF718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B629363-0628-3A9F-8A1D-8B3CE7B27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¿SIGMET o AIRMET?</a:t>
            </a:r>
          </a:p>
          <a:p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A81656D-5C12-90F2-7F38-9EF07CE50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652" y="2038611"/>
            <a:ext cx="7191375" cy="3305175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9863345E-C754-FB75-F038-F74F6E4A3312}"/>
              </a:ext>
            </a:extLst>
          </p:cNvPr>
          <p:cNvSpPr/>
          <p:nvPr/>
        </p:nvSpPr>
        <p:spPr>
          <a:xfrm rot="-540000">
            <a:off x="3529142" y="2827375"/>
            <a:ext cx="51337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AIRMET ISOL TS</a:t>
            </a:r>
          </a:p>
        </p:txBody>
      </p:sp>
    </p:spTree>
    <p:extLst>
      <p:ext uri="{BB962C8B-B14F-4D97-AF65-F5344CB8AC3E}">
        <p14:creationId xmlns:p14="http://schemas.microsoft.com/office/powerpoint/2010/main" val="42285011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C23DCD-2FCD-2607-9FA1-BCBF5AE9E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10A8D048-6BF3-839D-8247-F5D585E451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8819" y="1079806"/>
            <a:ext cx="10774362" cy="4958492"/>
          </a:xfrm>
        </p:spPr>
      </p:pic>
    </p:spTree>
    <p:extLst>
      <p:ext uri="{BB962C8B-B14F-4D97-AF65-F5344CB8AC3E}">
        <p14:creationId xmlns:p14="http://schemas.microsoft.com/office/powerpoint/2010/main" val="38806215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40A81-F912-FCAB-A0B4-152260585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06267A6-6C09-3074-26DD-EE48445EF0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2414" y="1009650"/>
            <a:ext cx="10160460" cy="5014913"/>
          </a:xfrm>
        </p:spPr>
      </p:pic>
    </p:spTree>
    <p:extLst>
      <p:ext uri="{BB962C8B-B14F-4D97-AF65-F5344CB8AC3E}">
        <p14:creationId xmlns:p14="http://schemas.microsoft.com/office/powerpoint/2010/main" val="41121595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40A81-F912-FCAB-A0B4-152260585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06267A6-6C09-3074-26DD-EE48445EF0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5770" y="973485"/>
            <a:ext cx="10160460" cy="5014913"/>
          </a:xfr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6DAA85E5-F16C-391E-F300-E530DC9F9CBF}"/>
              </a:ext>
            </a:extLst>
          </p:cNvPr>
          <p:cNvSpPr/>
          <p:nvPr/>
        </p:nvSpPr>
        <p:spPr>
          <a:xfrm rot="-600000">
            <a:off x="5766177" y="3613600"/>
            <a:ext cx="510689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SIGMET FRQ TS </a:t>
            </a:r>
          </a:p>
          <a:p>
            <a:pPr algn="ctr"/>
            <a:r>
              <a:rPr lang="es-ES" sz="4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O SIGMET SQL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AFEF55F-0BF2-3E6A-2A5A-6008277937FA}"/>
              </a:ext>
            </a:extLst>
          </p:cNvPr>
          <p:cNvSpPr/>
          <p:nvPr/>
        </p:nvSpPr>
        <p:spPr>
          <a:xfrm rot="-600000">
            <a:off x="1393643" y="1791120"/>
            <a:ext cx="54672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SIGMET EMBD TS</a:t>
            </a:r>
            <a:endParaRPr lang="es-E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63497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3DE564-A924-033A-3CF5-84BBB1EF0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BA14E45-64CB-85F0-67D8-FC4BF91A95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07647"/>
            <a:ext cx="6485815" cy="4090357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3E3D225-2761-6A7A-6A55-0B6F51695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259" y="3347207"/>
            <a:ext cx="7705741" cy="351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5503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3DE564-A924-033A-3CF5-84BBB1EF0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BA14E45-64CB-85F0-67D8-FC4BF91A95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07647"/>
            <a:ext cx="6485815" cy="4090357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3E3D225-2761-6A7A-6A55-0B6F51695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259" y="3347207"/>
            <a:ext cx="7705741" cy="3510793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00FB9411-8228-5B2A-6D66-F9D7E1D117D8}"/>
              </a:ext>
            </a:extLst>
          </p:cNvPr>
          <p:cNvSpPr/>
          <p:nvPr/>
        </p:nvSpPr>
        <p:spPr>
          <a:xfrm rot="-780000">
            <a:off x="3167352" y="3079303"/>
            <a:ext cx="51337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AIRMET ISOL TS</a:t>
            </a:r>
            <a:endParaRPr lang="es-E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78985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6E2CD0-E5CD-96F0-E9C2-E23650519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C7FD9963-7929-16A8-A544-EC89915210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5463" y="1206987"/>
            <a:ext cx="10774362" cy="4620239"/>
          </a:xfrm>
        </p:spPr>
      </p:pic>
    </p:spTree>
    <p:extLst>
      <p:ext uri="{BB962C8B-B14F-4D97-AF65-F5344CB8AC3E}">
        <p14:creationId xmlns:p14="http://schemas.microsoft.com/office/powerpoint/2010/main" val="37094817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679921-0D30-2F33-8A2B-CB3212AB9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Windy_ Satélite - 2023-09-20 13-11-27">
            <a:hlinkClick r:id="" action="ppaction://media"/>
            <a:extLst>
              <a:ext uri="{FF2B5EF4-FFF2-40B4-BE49-F238E27FC236}">
                <a16:creationId xmlns:a16="http://schemas.microsoft.com/office/drawing/2014/main" id="{7B53F961-4FB2-8876-510C-2D548BABF40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0948" y="717888"/>
            <a:ext cx="10550104" cy="5711703"/>
          </a:xfrm>
        </p:spPr>
      </p:pic>
    </p:spTree>
    <p:extLst>
      <p:ext uri="{BB962C8B-B14F-4D97-AF65-F5344CB8AC3E}">
        <p14:creationId xmlns:p14="http://schemas.microsoft.com/office/powerpoint/2010/main" val="356714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C167ED-9945-BC18-3EBB-1AA2999FB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9A1234F4-65D6-2733-E127-79323E4605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1696" y="1009650"/>
            <a:ext cx="7761896" cy="5014913"/>
          </a:xfrm>
        </p:spPr>
      </p:pic>
    </p:spTree>
    <p:extLst>
      <p:ext uri="{BB962C8B-B14F-4D97-AF65-F5344CB8AC3E}">
        <p14:creationId xmlns:p14="http://schemas.microsoft.com/office/powerpoint/2010/main" val="676245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BA80D3-D16C-52F2-DDBC-928202220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1B59AE0-9E99-3266-A984-910210A603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La predicción de área es aquella que llevan acabo las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OVMs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sobre las Regiones de Información de Vuelo (FIR).</a:t>
            </a:r>
          </a:p>
          <a:p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La predicción de área comprende los fenómenos meteorológicos potencialmente adversos para las aeronaves en vuelo.</a:t>
            </a:r>
          </a:p>
          <a:p>
            <a:endParaRPr lang="es-E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76AB4F2-E271-ACEF-6A8C-8D07AF314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83" y="2699186"/>
            <a:ext cx="5049548" cy="352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4 Imagen">
            <a:extLst>
              <a:ext uri="{FF2B5EF4-FFF2-40B4-BE49-F238E27FC236}">
                <a16:creationId xmlns:a16="http://schemas.microsoft.com/office/drawing/2014/main" id="{25C32427-4D1D-004D-B102-8364E35EA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127" y="2699186"/>
            <a:ext cx="5049548" cy="352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85775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81F5A5-8997-4DD5-62CB-8DF7FBA00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822C238-6F2B-03EA-1895-E1DAF8C74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Tabla de turbulencia de AEMET:</a:t>
            </a:r>
          </a:p>
          <a:p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B2A72D2-064F-8C06-0520-46D0667EF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2" y="1777199"/>
            <a:ext cx="11687175" cy="211529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DDB9A8B-EF23-1671-10C3-572362864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12" y="3917657"/>
            <a:ext cx="11687175" cy="211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5728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C167ED-9945-BC18-3EBB-1AA2999FB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9A1234F4-65D6-2733-E127-79323E4605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8731" y="921543"/>
            <a:ext cx="7761896" cy="5014913"/>
          </a:xfr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C13988E1-D292-239C-C76E-CC944C84DAB3}"/>
              </a:ext>
            </a:extLst>
          </p:cNvPr>
          <p:cNvSpPr/>
          <p:nvPr/>
        </p:nvSpPr>
        <p:spPr>
          <a:xfrm rot="-900000">
            <a:off x="2178590" y="2826890"/>
            <a:ext cx="647544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SIGMET SEV TURB</a:t>
            </a:r>
            <a:endParaRPr lang="es-ES" sz="48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97934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C25D6F-CCF2-9387-22FB-E8AE15D2B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084D997-B4F6-EF27-8DE9-F028B38730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2231" y="1388269"/>
            <a:ext cx="6600825" cy="4257675"/>
          </a:xfrm>
        </p:spPr>
      </p:pic>
    </p:spTree>
    <p:extLst>
      <p:ext uri="{BB962C8B-B14F-4D97-AF65-F5344CB8AC3E}">
        <p14:creationId xmlns:p14="http://schemas.microsoft.com/office/powerpoint/2010/main" val="8444139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33A14C-8A9C-3857-A9D0-812354CB1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CD0350A-095E-CF80-0ACD-CB775E97D5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1911" y="1009650"/>
            <a:ext cx="10581466" cy="5014913"/>
          </a:xfrm>
        </p:spPr>
      </p:pic>
    </p:spTree>
    <p:extLst>
      <p:ext uri="{BB962C8B-B14F-4D97-AF65-F5344CB8AC3E}">
        <p14:creationId xmlns:p14="http://schemas.microsoft.com/office/powerpoint/2010/main" val="9565702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513FA1-F5D8-0BDC-3227-F638E7BE6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86753EE-D689-90F0-554E-906AB8EC62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7001" y="1109853"/>
            <a:ext cx="9346041" cy="5014913"/>
          </a:xfrm>
        </p:spPr>
      </p:pic>
    </p:spTree>
    <p:extLst>
      <p:ext uri="{BB962C8B-B14F-4D97-AF65-F5344CB8AC3E}">
        <p14:creationId xmlns:p14="http://schemas.microsoft.com/office/powerpoint/2010/main" val="15702000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7563BE-D1E1-6350-0514-87684AC1E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SAT WV 6.2 BUCLE 18H">
            <a:hlinkClick r:id="" action="ppaction://media"/>
            <a:extLst>
              <a:ext uri="{FF2B5EF4-FFF2-40B4-BE49-F238E27FC236}">
                <a16:creationId xmlns:a16="http://schemas.microsoft.com/office/drawing/2014/main" id="{487EA2D5-885A-8E63-2783-B3AEFB876F9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3359" y="727518"/>
            <a:ext cx="8018827" cy="5624217"/>
          </a:xfrm>
        </p:spPr>
      </p:pic>
    </p:spTree>
    <p:extLst>
      <p:ext uri="{BB962C8B-B14F-4D97-AF65-F5344CB8AC3E}">
        <p14:creationId xmlns:p14="http://schemas.microsoft.com/office/powerpoint/2010/main" val="340852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794921-9B4C-2E7B-F797-C89FBD095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23D65F4-FD99-9B69-BB1E-D7978D4033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6786" y="921543"/>
            <a:ext cx="8798428" cy="5014913"/>
          </a:xfrm>
        </p:spPr>
      </p:pic>
    </p:spTree>
    <p:extLst>
      <p:ext uri="{BB962C8B-B14F-4D97-AF65-F5344CB8AC3E}">
        <p14:creationId xmlns:p14="http://schemas.microsoft.com/office/powerpoint/2010/main" val="37924883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FFAD36-60A6-D1F4-6B05-32DC0DDAC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ACDE74B-56BF-7D50-BD75-6DC19AE32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s-ES" dirty="0"/>
          </a:p>
          <a:p>
            <a:pPr algn="ctr"/>
            <a:endParaRPr lang="es-ES" dirty="0"/>
          </a:p>
          <a:p>
            <a:pPr algn="ctr"/>
            <a:endParaRPr lang="es-ES" dirty="0"/>
          </a:p>
          <a:p>
            <a:pPr algn="ctr"/>
            <a:r>
              <a:rPr lang="es-ES" dirty="0"/>
              <a:t> GRACIAS POR VUESTRA ATENCIÓN</a:t>
            </a:r>
          </a:p>
          <a:p>
            <a:pPr algn="ctr"/>
            <a:endParaRPr lang="es-ES" dirty="0"/>
          </a:p>
          <a:p>
            <a:pPr algn="ctr"/>
            <a:endParaRPr lang="es-ES" sz="1400" dirty="0"/>
          </a:p>
          <a:p>
            <a:pPr algn="ctr"/>
            <a:endParaRPr lang="es-ES" sz="1400" dirty="0"/>
          </a:p>
          <a:p>
            <a:pPr algn="ctr"/>
            <a:r>
              <a:rPr lang="es-ES" sz="1400"/>
              <a:t>Contacto: rlopezr</a:t>
            </a:r>
            <a:r>
              <a:rPr lang="es-ES" sz="1400" dirty="0"/>
              <a:t>@aemet.es</a:t>
            </a:r>
          </a:p>
        </p:txBody>
      </p:sp>
    </p:spTree>
    <p:extLst>
      <p:ext uri="{BB962C8B-B14F-4D97-AF65-F5344CB8AC3E}">
        <p14:creationId xmlns:p14="http://schemas.microsoft.com/office/powerpoint/2010/main" val="4112940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3FED25-568B-AF09-E273-B27C5943D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A692A7E-6577-9454-4CE2-C6EAC1CBFD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De acuerdo con el anexo 3 de OACI (Organización de Aviación Civil Internacional). Los SIGMET son avisos observados o previstos sobre la presencia de un fenómeno meteorológico potencialmente adverso para las aeronaves en ruta.</a:t>
            </a:r>
          </a:p>
          <a:p>
            <a:endParaRPr lang="es-E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Los SIGMET tienen la categoría más alta de prioridad de los avisos de área.</a:t>
            </a:r>
          </a:p>
          <a:p>
            <a:endParaRPr lang="es-E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La duración máxima de los SIGMET ordinarios no debe ser superior a 4 horas.</a:t>
            </a:r>
          </a:p>
          <a:p>
            <a:endParaRPr lang="es-E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Los SIGMET deben ser cancelados cuando el fenómeno que los originó haya desaparecido.</a:t>
            </a:r>
          </a:p>
          <a:p>
            <a:endParaRPr lang="es-E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Los SIGMET se pueden emitir con un máximo de 4 horas de antelación.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13663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2F1116-CCBC-7A52-0F82-2F4131723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EF90255-387B-F063-2672-BD2E250EEF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2400" dirty="0"/>
              <a:t>Los AIRMET son avisos sobre la presencia observada o prevista de fenómenos potencialmente peligrosos para las aeronaves en vuelos a baja altura, que no estén incluidos en el mapa SIGWX (Baja Cota).</a:t>
            </a:r>
          </a:p>
          <a:p>
            <a:endParaRPr lang="es-ES" sz="2400" dirty="0"/>
          </a:p>
          <a:p>
            <a:r>
              <a:rPr lang="es-ES" sz="2400" dirty="0"/>
              <a:t>Los fenómenos susceptibles de ser incluidos en un AIRMET son aquellos por debajo del nivel de vuelo 100 (FL100). O bien 150 en el caso de áreas montañosas (FL150).</a:t>
            </a:r>
          </a:p>
          <a:p>
            <a:endParaRPr lang="es-ES" sz="2400" dirty="0"/>
          </a:p>
          <a:p>
            <a:r>
              <a:rPr lang="es-ES" sz="2400" dirty="0"/>
              <a:t>El periodo de validez del AIRMET no será superior a 4 horas.</a:t>
            </a:r>
          </a:p>
          <a:p>
            <a:endParaRPr lang="es-ES" sz="2400" dirty="0"/>
          </a:p>
          <a:p>
            <a:r>
              <a:rPr lang="es-ES" sz="2400" dirty="0"/>
              <a:t>Cuando el fenómeno que lo originó deje de existir, el AIRMET debe cancelarse.</a:t>
            </a:r>
          </a:p>
          <a:p>
            <a:endParaRPr lang="es-ES" sz="2400" dirty="0"/>
          </a:p>
          <a:p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3302165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BAE9CA-C6D4-FBDB-E937-15529AEFC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4">
            <a:extLst>
              <a:ext uri="{FF2B5EF4-FFF2-40B4-BE49-F238E27FC236}">
                <a16:creationId xmlns:a16="http://schemas.microsoft.com/office/drawing/2014/main" id="{35130478-5D17-CF34-A3D5-3BD58B54C4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5367" y="1009650"/>
            <a:ext cx="7934554" cy="5014913"/>
          </a:xfrm>
        </p:spPr>
      </p:pic>
    </p:spTree>
    <p:extLst>
      <p:ext uri="{BB962C8B-B14F-4D97-AF65-F5344CB8AC3E}">
        <p14:creationId xmlns:p14="http://schemas.microsoft.com/office/powerpoint/2010/main" val="2246580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8D319A-ABC3-C954-9824-4E7907F9A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4">
            <a:extLst>
              <a:ext uri="{FF2B5EF4-FFF2-40B4-BE49-F238E27FC236}">
                <a16:creationId xmlns:a16="http://schemas.microsoft.com/office/drawing/2014/main" id="{1337957D-E02B-CCD9-0FF2-85C0669843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2094" y="1012031"/>
            <a:ext cx="8801100" cy="5010150"/>
          </a:xfrm>
        </p:spPr>
      </p:pic>
    </p:spTree>
    <p:extLst>
      <p:ext uri="{BB962C8B-B14F-4D97-AF65-F5344CB8AC3E}">
        <p14:creationId xmlns:p14="http://schemas.microsoft.com/office/powerpoint/2010/main" val="3938581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8B7986-6160-7975-0C16-714C10B5D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44B0A27-3429-5FFD-08D5-7E463C5042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Marcador de contenido 4">
            <a:extLst>
              <a:ext uri="{FF2B5EF4-FFF2-40B4-BE49-F238E27FC236}">
                <a16:creationId xmlns:a16="http://schemas.microsoft.com/office/drawing/2014/main" id="{F20E86FF-3035-D6E3-41C6-19FB073E4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061466" y="2848119"/>
            <a:ext cx="8567361" cy="1735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5">
            <a:extLst>
              <a:ext uri="{FF2B5EF4-FFF2-40B4-BE49-F238E27FC236}">
                <a16:creationId xmlns:a16="http://schemas.microsoft.com/office/drawing/2014/main" id="{33D8C3A6-063D-D4B7-C3C1-1B24C81E2A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2046" y="3671291"/>
            <a:ext cx="109696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8925" indent="-288925">
              <a:spcBef>
                <a:spcPct val="20000"/>
              </a:spcBef>
              <a:buClr>
                <a:srgbClr val="BD3632"/>
              </a:buClr>
              <a:buChar char="•"/>
              <a:tabLst>
                <a:tab pos="228600" algn="l"/>
              </a:tabLst>
              <a:defRPr sz="3200">
                <a:solidFill>
                  <a:srgbClr val="00338D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BD3632"/>
              </a:buClr>
              <a:buChar char="•"/>
              <a:tabLst>
                <a:tab pos="228600" algn="l"/>
              </a:tabLst>
              <a:defRPr sz="2800">
                <a:solidFill>
                  <a:srgbClr val="00338D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28600" algn="l"/>
              </a:tabLst>
              <a:defRPr sz="2400">
                <a:solidFill>
                  <a:srgbClr val="00338D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2860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2860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n-US" sz="1000" b="1" dirty="0">
                <a:solidFill>
                  <a:srgbClr val="7030A0"/>
                </a:solidFill>
                <a:latin typeface="Arial" panose="020B0604020202020204" pitchFamily="34" charset="0"/>
              </a:rPr>
              <a:t>FIR de validez</a:t>
            </a:r>
          </a:p>
        </p:txBody>
      </p:sp>
      <p:sp>
        <p:nvSpPr>
          <p:cNvPr id="6" name="Text Box 15">
            <a:extLst>
              <a:ext uri="{FF2B5EF4-FFF2-40B4-BE49-F238E27FC236}">
                <a16:creationId xmlns:a16="http://schemas.microsoft.com/office/drawing/2014/main" id="{83B54A50-2626-FFB1-9066-FC6C31E19A13}"/>
              </a:ext>
            </a:extLst>
          </p:cNvPr>
          <p:cNvSpPr txBox="1">
            <a:spLocks noChangeArrowheads="1"/>
          </p:cNvSpPr>
          <p:nvPr/>
        </p:nvSpPr>
        <p:spPr bwMode="auto">
          <a:xfrm rot="19688378">
            <a:off x="2297970" y="2289600"/>
            <a:ext cx="14859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8925" indent="-288925">
              <a:spcBef>
                <a:spcPct val="20000"/>
              </a:spcBef>
              <a:buClr>
                <a:srgbClr val="BD3632"/>
              </a:buClr>
              <a:buChar char="•"/>
              <a:tabLst>
                <a:tab pos="228600" algn="l"/>
              </a:tabLst>
              <a:defRPr sz="3200">
                <a:solidFill>
                  <a:srgbClr val="00338D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BD3632"/>
              </a:buClr>
              <a:buChar char="•"/>
              <a:tabLst>
                <a:tab pos="228600" algn="l"/>
              </a:tabLst>
              <a:defRPr sz="2800">
                <a:solidFill>
                  <a:srgbClr val="00338D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28600" algn="l"/>
              </a:tabLst>
              <a:defRPr sz="2400">
                <a:solidFill>
                  <a:srgbClr val="00338D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2860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2860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n-US" sz="1000" b="1" dirty="0">
                <a:solidFill>
                  <a:srgbClr val="7030A0"/>
                </a:solidFill>
                <a:latin typeface="Arial" panose="020B0604020202020204" pitchFamily="34" charset="0"/>
              </a:rPr>
              <a:t>Indicador de SIGMET</a:t>
            </a:r>
          </a:p>
        </p:txBody>
      </p:sp>
      <p:sp>
        <p:nvSpPr>
          <p:cNvPr id="7" name="Text Box 13">
            <a:extLst>
              <a:ext uri="{FF2B5EF4-FFF2-40B4-BE49-F238E27FC236}">
                <a16:creationId xmlns:a16="http://schemas.microsoft.com/office/drawing/2014/main" id="{7D96BDEA-DBFD-3A51-637D-71C7EA5BB777}"/>
              </a:ext>
            </a:extLst>
          </p:cNvPr>
          <p:cNvSpPr txBox="1">
            <a:spLocks noChangeArrowheads="1"/>
          </p:cNvSpPr>
          <p:nvPr/>
        </p:nvSpPr>
        <p:spPr bwMode="auto">
          <a:xfrm rot="19673476">
            <a:off x="4731308" y="2042133"/>
            <a:ext cx="1657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BD3632"/>
              </a:buClr>
              <a:buChar char="•"/>
              <a:tabLst>
                <a:tab pos="0" algn="l"/>
              </a:tabLst>
              <a:defRPr sz="3200">
                <a:solidFill>
                  <a:srgbClr val="00338D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BD3632"/>
              </a:buClr>
              <a:buChar char="•"/>
              <a:tabLst>
                <a:tab pos="0" algn="l"/>
              </a:tabLst>
              <a:defRPr sz="2800">
                <a:solidFill>
                  <a:srgbClr val="00338D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</a:tabLst>
              <a:defRPr sz="2400">
                <a:solidFill>
                  <a:srgbClr val="00338D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n-US" sz="1000" b="1" dirty="0">
                <a:solidFill>
                  <a:srgbClr val="FF9900"/>
                </a:solidFill>
                <a:latin typeface="Arial" panose="020B0604020202020204" pitchFamily="34" charset="0"/>
              </a:rPr>
              <a:t>Día y Hora de emisión</a:t>
            </a:r>
            <a:br>
              <a:rPr lang="es-ES" altLang="en-US" sz="1000" b="1" dirty="0">
                <a:solidFill>
                  <a:srgbClr val="FF9900"/>
                </a:solidFill>
                <a:latin typeface="Arial" panose="020B0604020202020204" pitchFamily="34" charset="0"/>
              </a:rPr>
            </a:br>
            <a:r>
              <a:rPr lang="es-ES" altLang="en-US" sz="1000" b="1" dirty="0">
                <a:solidFill>
                  <a:srgbClr val="FF9900"/>
                </a:solidFill>
                <a:latin typeface="Arial" panose="020B0604020202020204" pitchFamily="34" charset="0"/>
              </a:rPr>
              <a:t>Día , Hora, Minutos UTC</a:t>
            </a:r>
          </a:p>
        </p:txBody>
      </p:sp>
      <p:sp>
        <p:nvSpPr>
          <p:cNvPr id="8" name="Text Box 13">
            <a:extLst>
              <a:ext uri="{FF2B5EF4-FFF2-40B4-BE49-F238E27FC236}">
                <a16:creationId xmlns:a16="http://schemas.microsoft.com/office/drawing/2014/main" id="{48613440-9052-FCFF-F48B-58B0F4E2EE9D}"/>
              </a:ext>
            </a:extLst>
          </p:cNvPr>
          <p:cNvSpPr txBox="1">
            <a:spLocks noChangeArrowheads="1"/>
          </p:cNvSpPr>
          <p:nvPr/>
        </p:nvSpPr>
        <p:spPr bwMode="auto">
          <a:xfrm rot="19895516">
            <a:off x="5329338" y="2611779"/>
            <a:ext cx="224948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BD3632"/>
              </a:buClr>
              <a:buChar char="•"/>
              <a:tabLst>
                <a:tab pos="0" algn="l"/>
              </a:tabLst>
              <a:defRPr sz="3200">
                <a:solidFill>
                  <a:srgbClr val="00338D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BD3632"/>
              </a:buClr>
              <a:buChar char="•"/>
              <a:tabLst>
                <a:tab pos="0" algn="l"/>
              </a:tabLst>
              <a:defRPr sz="2800">
                <a:solidFill>
                  <a:srgbClr val="00338D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</a:tabLst>
              <a:defRPr sz="2400">
                <a:solidFill>
                  <a:srgbClr val="00338D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n-US" sz="1000" b="1" dirty="0">
                <a:solidFill>
                  <a:srgbClr val="00B050"/>
                </a:solidFill>
                <a:latin typeface="Arial" panose="020B0604020202020204" pitchFamily="34" charset="0"/>
              </a:rPr>
              <a:t>Validez Día , Hora, Minutos UTC</a:t>
            </a:r>
          </a:p>
        </p:txBody>
      </p:sp>
      <p:sp>
        <p:nvSpPr>
          <p:cNvPr id="9" name="Text Box 38">
            <a:extLst>
              <a:ext uri="{FF2B5EF4-FFF2-40B4-BE49-F238E27FC236}">
                <a16:creationId xmlns:a16="http://schemas.microsoft.com/office/drawing/2014/main" id="{636502C7-F428-637C-5DE6-D5F2502885BB}"/>
              </a:ext>
            </a:extLst>
          </p:cNvPr>
          <p:cNvSpPr txBox="1">
            <a:spLocks noChangeArrowheads="1"/>
          </p:cNvSpPr>
          <p:nvPr/>
        </p:nvSpPr>
        <p:spPr bwMode="auto">
          <a:xfrm rot="20074558">
            <a:off x="7745600" y="2729020"/>
            <a:ext cx="1870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14300" indent="-114300">
              <a:spcBef>
                <a:spcPct val="20000"/>
              </a:spcBef>
              <a:buClr>
                <a:srgbClr val="BD3632"/>
              </a:buClr>
              <a:buChar char="•"/>
              <a:tabLst>
                <a:tab pos="228600" algn="l"/>
              </a:tabLst>
              <a:defRPr sz="3200">
                <a:solidFill>
                  <a:srgbClr val="00338D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BD3632"/>
              </a:buClr>
              <a:buChar char="•"/>
              <a:tabLst>
                <a:tab pos="228600" algn="l"/>
              </a:tabLst>
              <a:defRPr sz="2800">
                <a:solidFill>
                  <a:srgbClr val="00338D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28600" algn="l"/>
              </a:tabLst>
              <a:defRPr sz="2400">
                <a:solidFill>
                  <a:srgbClr val="00338D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2860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2860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n-US" sz="1000" b="1" dirty="0">
                <a:solidFill>
                  <a:srgbClr val="FF9900"/>
                </a:solidFill>
                <a:latin typeface="Arial" panose="020B0604020202020204" pitchFamily="34" charset="0"/>
              </a:rPr>
              <a:t>OVM que emite el SIGMET</a:t>
            </a:r>
          </a:p>
        </p:txBody>
      </p:sp>
      <p:sp>
        <p:nvSpPr>
          <p:cNvPr id="10" name="Text Box 29">
            <a:extLst>
              <a:ext uri="{FF2B5EF4-FFF2-40B4-BE49-F238E27FC236}">
                <a16:creationId xmlns:a16="http://schemas.microsoft.com/office/drawing/2014/main" id="{738CF8A1-31E7-02B8-E398-D811C4312369}"/>
              </a:ext>
            </a:extLst>
          </p:cNvPr>
          <p:cNvSpPr txBox="1">
            <a:spLocks noChangeArrowheads="1"/>
          </p:cNvSpPr>
          <p:nvPr/>
        </p:nvSpPr>
        <p:spPr bwMode="auto">
          <a:xfrm rot="19584797">
            <a:off x="2840313" y="2092471"/>
            <a:ext cx="212248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8925" indent="-288925">
              <a:spcBef>
                <a:spcPct val="20000"/>
              </a:spcBef>
              <a:buClr>
                <a:srgbClr val="BD3632"/>
              </a:buClr>
              <a:buChar char="•"/>
              <a:tabLst>
                <a:tab pos="228600" algn="l"/>
              </a:tabLst>
              <a:defRPr sz="3200">
                <a:solidFill>
                  <a:srgbClr val="00338D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BD3632"/>
              </a:buClr>
              <a:buChar char="•"/>
              <a:tabLst>
                <a:tab pos="228600" algn="l"/>
              </a:tabLst>
              <a:defRPr sz="2800">
                <a:solidFill>
                  <a:srgbClr val="00338D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28600" algn="l"/>
              </a:tabLst>
              <a:defRPr sz="2400">
                <a:solidFill>
                  <a:srgbClr val="00338D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2860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2860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Cabeceras: SP31, SP32 y CR31 </a:t>
            </a:r>
          </a:p>
        </p:txBody>
      </p:sp>
      <p:sp>
        <p:nvSpPr>
          <p:cNvPr id="11" name="Text Box 13">
            <a:extLst>
              <a:ext uri="{FF2B5EF4-FFF2-40B4-BE49-F238E27FC236}">
                <a16:creationId xmlns:a16="http://schemas.microsoft.com/office/drawing/2014/main" id="{B4DE8849-C56E-BF8E-5C5E-C7255D567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906" y="3328910"/>
            <a:ext cx="127793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BD3632"/>
              </a:buClr>
              <a:buChar char="•"/>
              <a:tabLst>
                <a:tab pos="0" algn="l"/>
              </a:tabLst>
              <a:defRPr sz="3200">
                <a:solidFill>
                  <a:srgbClr val="00338D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BD3632"/>
              </a:buClr>
              <a:buChar char="•"/>
              <a:tabLst>
                <a:tab pos="0" algn="l"/>
              </a:tabLst>
              <a:defRPr sz="2800">
                <a:solidFill>
                  <a:srgbClr val="00338D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</a:tabLst>
              <a:defRPr sz="2400">
                <a:solidFill>
                  <a:srgbClr val="00338D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n-US" sz="1000" b="1" dirty="0">
                <a:solidFill>
                  <a:srgbClr val="7030A0"/>
                </a:solidFill>
                <a:latin typeface="Arial" panose="020B0604020202020204" pitchFamily="34" charset="0"/>
              </a:rPr>
              <a:t>Dependencia ATS</a:t>
            </a:r>
          </a:p>
        </p:txBody>
      </p:sp>
      <p:sp>
        <p:nvSpPr>
          <p:cNvPr id="12" name="Text Box 38">
            <a:extLst>
              <a:ext uri="{FF2B5EF4-FFF2-40B4-BE49-F238E27FC236}">
                <a16:creationId xmlns:a16="http://schemas.microsoft.com/office/drawing/2014/main" id="{300651A9-5370-3129-58B4-1933177FA244}"/>
              </a:ext>
            </a:extLst>
          </p:cNvPr>
          <p:cNvSpPr txBox="1">
            <a:spLocks noChangeArrowheads="1"/>
          </p:cNvSpPr>
          <p:nvPr/>
        </p:nvSpPr>
        <p:spPr bwMode="auto">
          <a:xfrm rot="19614158">
            <a:off x="3637625" y="2153726"/>
            <a:ext cx="18716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14300" indent="-114300">
              <a:spcBef>
                <a:spcPct val="20000"/>
              </a:spcBef>
              <a:buClr>
                <a:srgbClr val="BD3632"/>
              </a:buClr>
              <a:buChar char="•"/>
              <a:tabLst>
                <a:tab pos="228600" algn="l"/>
              </a:tabLst>
              <a:defRPr sz="3200">
                <a:solidFill>
                  <a:srgbClr val="00338D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BD3632"/>
              </a:buClr>
              <a:buChar char="•"/>
              <a:tabLst>
                <a:tab pos="228600" algn="l"/>
              </a:tabLst>
              <a:defRPr sz="2800">
                <a:solidFill>
                  <a:srgbClr val="00338D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28600" algn="l"/>
              </a:tabLst>
              <a:defRPr sz="2400">
                <a:solidFill>
                  <a:srgbClr val="00338D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2860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2860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n-US" sz="1000" b="1" dirty="0">
                <a:solidFill>
                  <a:srgbClr val="339933"/>
                </a:solidFill>
                <a:latin typeface="Arial" panose="020B0604020202020204" pitchFamily="34" charset="0"/>
              </a:rPr>
              <a:t>Centro de comunicaciones</a:t>
            </a:r>
          </a:p>
        </p:txBody>
      </p:sp>
      <p:sp>
        <p:nvSpPr>
          <p:cNvPr id="13" name="Text Box 29">
            <a:extLst>
              <a:ext uri="{FF2B5EF4-FFF2-40B4-BE49-F238E27FC236}">
                <a16:creationId xmlns:a16="http://schemas.microsoft.com/office/drawing/2014/main" id="{D08B012A-0A3D-A681-ADE7-5A8EEF9D5B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301" y="3167618"/>
            <a:ext cx="15398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8925" indent="-288925">
              <a:spcBef>
                <a:spcPct val="20000"/>
              </a:spcBef>
              <a:buClr>
                <a:srgbClr val="BD3632"/>
              </a:buClr>
              <a:buChar char="•"/>
              <a:tabLst>
                <a:tab pos="228600" algn="l"/>
              </a:tabLst>
              <a:defRPr sz="3200">
                <a:solidFill>
                  <a:srgbClr val="00338D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BD3632"/>
              </a:buClr>
              <a:buChar char="•"/>
              <a:tabLst>
                <a:tab pos="228600" algn="l"/>
              </a:tabLst>
              <a:defRPr sz="2800">
                <a:solidFill>
                  <a:srgbClr val="00338D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28600" algn="l"/>
              </a:tabLst>
              <a:defRPr sz="2400">
                <a:solidFill>
                  <a:srgbClr val="00338D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2860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2860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Número de </a:t>
            </a:r>
            <a:r>
              <a:rPr lang="es-ES" altLang="en-US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sigmet</a:t>
            </a:r>
            <a:r>
              <a:rPr lang="es-ES" alt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4" name="Text Box 15">
            <a:extLst>
              <a:ext uri="{FF2B5EF4-FFF2-40B4-BE49-F238E27FC236}">
                <a16:creationId xmlns:a16="http://schemas.microsoft.com/office/drawing/2014/main" id="{47E48469-4CAB-47BE-BF4A-C1AC3D92A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372" y="4035190"/>
            <a:ext cx="12303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8925" indent="-288925">
              <a:spcBef>
                <a:spcPct val="20000"/>
              </a:spcBef>
              <a:buClr>
                <a:srgbClr val="BD3632"/>
              </a:buClr>
              <a:buChar char="•"/>
              <a:tabLst>
                <a:tab pos="228600" algn="l"/>
              </a:tabLst>
              <a:defRPr sz="3200">
                <a:solidFill>
                  <a:srgbClr val="00338D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BD3632"/>
              </a:buClr>
              <a:buChar char="•"/>
              <a:tabLst>
                <a:tab pos="228600" algn="l"/>
              </a:tabLst>
              <a:defRPr sz="2800">
                <a:solidFill>
                  <a:srgbClr val="00338D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28600" algn="l"/>
              </a:tabLst>
              <a:defRPr sz="2400">
                <a:solidFill>
                  <a:srgbClr val="00338D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2860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2860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n-US" sz="1000" b="1" dirty="0">
                <a:solidFill>
                  <a:srgbClr val="7030A0"/>
                </a:solidFill>
                <a:latin typeface="Arial" panose="020B0604020202020204" pitchFamily="34" charset="0"/>
              </a:rPr>
              <a:t>Niveles de vuelo</a:t>
            </a:r>
          </a:p>
        </p:txBody>
      </p:sp>
      <p:sp>
        <p:nvSpPr>
          <p:cNvPr id="15" name="Text Box 29">
            <a:extLst>
              <a:ext uri="{FF2B5EF4-FFF2-40B4-BE49-F238E27FC236}">
                <a16:creationId xmlns:a16="http://schemas.microsoft.com/office/drawing/2014/main" id="{30FDB0E2-220F-8C35-98B3-26848DB858AC}"/>
              </a:ext>
            </a:extLst>
          </p:cNvPr>
          <p:cNvSpPr txBox="1">
            <a:spLocks noChangeArrowheads="1"/>
          </p:cNvSpPr>
          <p:nvPr/>
        </p:nvSpPr>
        <p:spPr bwMode="auto">
          <a:xfrm rot="2358477">
            <a:off x="5048384" y="4674352"/>
            <a:ext cx="12763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8925" indent="-288925">
              <a:spcBef>
                <a:spcPct val="20000"/>
              </a:spcBef>
              <a:buClr>
                <a:srgbClr val="BD3632"/>
              </a:buClr>
              <a:buChar char="•"/>
              <a:tabLst>
                <a:tab pos="228600" algn="l"/>
              </a:tabLst>
              <a:defRPr sz="3200">
                <a:solidFill>
                  <a:srgbClr val="00338D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BD3632"/>
              </a:buClr>
              <a:buChar char="•"/>
              <a:tabLst>
                <a:tab pos="228600" algn="l"/>
              </a:tabLst>
              <a:defRPr sz="2800">
                <a:solidFill>
                  <a:srgbClr val="00338D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28600" algn="l"/>
              </a:tabLst>
              <a:defRPr sz="2400">
                <a:solidFill>
                  <a:srgbClr val="00338D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2860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2860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Desplazamiento </a:t>
            </a:r>
          </a:p>
        </p:txBody>
      </p:sp>
      <p:sp>
        <p:nvSpPr>
          <p:cNvPr id="16" name="Text Box 13">
            <a:extLst>
              <a:ext uri="{FF2B5EF4-FFF2-40B4-BE49-F238E27FC236}">
                <a16:creationId xmlns:a16="http://schemas.microsoft.com/office/drawing/2014/main" id="{21BA207C-C2FF-0997-50E7-BB07B2212E82}"/>
              </a:ext>
            </a:extLst>
          </p:cNvPr>
          <p:cNvSpPr txBox="1">
            <a:spLocks noChangeArrowheads="1"/>
          </p:cNvSpPr>
          <p:nvPr/>
        </p:nvSpPr>
        <p:spPr bwMode="auto">
          <a:xfrm rot="2443408">
            <a:off x="5882391" y="4582704"/>
            <a:ext cx="9255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BD3632"/>
              </a:buClr>
              <a:buChar char="•"/>
              <a:tabLst>
                <a:tab pos="0" algn="l"/>
              </a:tabLst>
              <a:defRPr sz="3200">
                <a:solidFill>
                  <a:srgbClr val="00338D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BD3632"/>
              </a:buClr>
              <a:buChar char="•"/>
              <a:tabLst>
                <a:tab pos="0" algn="l"/>
              </a:tabLst>
              <a:defRPr sz="2800">
                <a:solidFill>
                  <a:srgbClr val="00338D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</a:tabLst>
              <a:defRPr sz="2400">
                <a:solidFill>
                  <a:srgbClr val="00338D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n-US" sz="1000" b="1" dirty="0">
                <a:solidFill>
                  <a:srgbClr val="00B050"/>
                </a:solidFill>
                <a:latin typeface="Arial" panose="020B0604020202020204" pitchFamily="34" charset="0"/>
              </a:rPr>
              <a:t>Intensidad</a:t>
            </a:r>
          </a:p>
        </p:txBody>
      </p:sp>
      <p:sp>
        <p:nvSpPr>
          <p:cNvPr id="17" name="Text Box 29">
            <a:extLst>
              <a:ext uri="{FF2B5EF4-FFF2-40B4-BE49-F238E27FC236}">
                <a16:creationId xmlns:a16="http://schemas.microsoft.com/office/drawing/2014/main" id="{1069A507-8090-4068-F208-5A2A300FC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6770" y="3878999"/>
            <a:ext cx="9493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8925" indent="-288925">
              <a:spcBef>
                <a:spcPct val="20000"/>
              </a:spcBef>
              <a:buClr>
                <a:srgbClr val="BD3632"/>
              </a:buClr>
              <a:buChar char="•"/>
              <a:tabLst>
                <a:tab pos="228600" algn="l"/>
              </a:tabLst>
              <a:defRPr sz="3200">
                <a:solidFill>
                  <a:srgbClr val="00338D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BD3632"/>
              </a:buClr>
              <a:buChar char="•"/>
              <a:tabLst>
                <a:tab pos="228600" algn="l"/>
              </a:tabLst>
              <a:defRPr sz="2800">
                <a:solidFill>
                  <a:srgbClr val="00338D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28600" algn="l"/>
              </a:tabLst>
              <a:defRPr sz="2400">
                <a:solidFill>
                  <a:srgbClr val="00338D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2860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2860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n-US" sz="1000" b="1" dirty="0">
                <a:solidFill>
                  <a:srgbClr val="FF0000"/>
                </a:solidFill>
                <a:latin typeface="Arial" panose="020B0604020202020204" pitchFamily="34" charset="0"/>
              </a:rPr>
              <a:t>Fenómeno </a:t>
            </a:r>
          </a:p>
        </p:txBody>
      </p:sp>
      <p:sp>
        <p:nvSpPr>
          <p:cNvPr id="18" name="Text Box 13">
            <a:extLst>
              <a:ext uri="{FF2B5EF4-FFF2-40B4-BE49-F238E27FC236}">
                <a16:creationId xmlns:a16="http://schemas.microsoft.com/office/drawing/2014/main" id="{D50288D7-DE4F-0E53-1D91-3DA29AD17365}"/>
              </a:ext>
            </a:extLst>
          </p:cNvPr>
          <p:cNvSpPr txBox="1">
            <a:spLocks noChangeArrowheads="1"/>
          </p:cNvSpPr>
          <p:nvPr/>
        </p:nvSpPr>
        <p:spPr bwMode="auto">
          <a:xfrm rot="2443408">
            <a:off x="6215926" y="4324818"/>
            <a:ext cx="14700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BD3632"/>
              </a:buClr>
              <a:buChar char="•"/>
              <a:tabLst>
                <a:tab pos="0" algn="l"/>
              </a:tabLst>
              <a:defRPr sz="3200">
                <a:solidFill>
                  <a:srgbClr val="00338D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BD3632"/>
              </a:buClr>
              <a:buChar char="•"/>
              <a:tabLst>
                <a:tab pos="0" algn="l"/>
              </a:tabLst>
              <a:defRPr sz="2800">
                <a:solidFill>
                  <a:srgbClr val="00338D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</a:tabLst>
              <a:defRPr sz="2400">
                <a:solidFill>
                  <a:srgbClr val="00338D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n-US" sz="1000" b="1" dirty="0">
                <a:solidFill>
                  <a:srgbClr val="00B050"/>
                </a:solidFill>
                <a:latin typeface="Arial" panose="020B0604020202020204" pitchFamily="34" charset="0"/>
              </a:rPr>
              <a:t>Observado /Previsto</a:t>
            </a:r>
          </a:p>
        </p:txBody>
      </p:sp>
      <p:sp>
        <p:nvSpPr>
          <p:cNvPr id="19" name="Text Box 38">
            <a:extLst>
              <a:ext uri="{FF2B5EF4-FFF2-40B4-BE49-F238E27FC236}">
                <a16:creationId xmlns:a16="http://schemas.microsoft.com/office/drawing/2014/main" id="{9FEC13AD-6C6A-FDF4-2238-8ACBB209861E}"/>
              </a:ext>
            </a:extLst>
          </p:cNvPr>
          <p:cNvSpPr txBox="1">
            <a:spLocks noChangeArrowheads="1"/>
          </p:cNvSpPr>
          <p:nvPr/>
        </p:nvSpPr>
        <p:spPr bwMode="auto">
          <a:xfrm rot="2317062">
            <a:off x="8820330" y="4192085"/>
            <a:ext cx="1108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14300" indent="-114300">
              <a:spcBef>
                <a:spcPct val="20000"/>
              </a:spcBef>
              <a:buClr>
                <a:srgbClr val="BD3632"/>
              </a:buClr>
              <a:buChar char="•"/>
              <a:tabLst>
                <a:tab pos="228600" algn="l"/>
              </a:tabLst>
              <a:defRPr sz="3200">
                <a:solidFill>
                  <a:srgbClr val="00338D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BD3632"/>
              </a:buClr>
              <a:buChar char="•"/>
              <a:tabLst>
                <a:tab pos="228600" algn="l"/>
              </a:tabLst>
              <a:defRPr sz="2800">
                <a:solidFill>
                  <a:srgbClr val="00338D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28600" algn="l"/>
              </a:tabLst>
              <a:defRPr sz="2400">
                <a:solidFill>
                  <a:srgbClr val="00338D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2860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2860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rgbClr val="00338D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n-US" sz="1000" b="1" dirty="0">
                <a:solidFill>
                  <a:srgbClr val="FF9900"/>
                </a:solidFill>
                <a:latin typeface="Arial" panose="020B0604020202020204" pitchFamily="34" charset="0"/>
              </a:rPr>
              <a:t>Localización</a:t>
            </a:r>
          </a:p>
        </p:txBody>
      </p:sp>
    </p:spTree>
    <p:extLst>
      <p:ext uri="{BB962C8B-B14F-4D97-AF65-F5344CB8AC3E}">
        <p14:creationId xmlns:p14="http://schemas.microsoft.com/office/powerpoint/2010/main" val="31732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2E1FA1-AF97-594A-6C79-882E7F67A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DFDB24-672E-98EA-40DF-AA27A4F0B4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Existen 2 tipos principales de SIGMET:</a:t>
            </a:r>
          </a:p>
          <a:p>
            <a:pPr lvl="1"/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- Extraordinarios (TC y VA). Máximo 6 horas.</a:t>
            </a:r>
          </a:p>
          <a:p>
            <a:pPr lvl="1"/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- Ordinarios (todo el resto). Máximo 4 horas.</a:t>
            </a:r>
          </a:p>
          <a:p>
            <a:pPr lvl="1"/>
            <a:endParaRPr lang="es-E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Los extraordinarios se actualizan cada 6 horas, y el de VA es conveniente esperar a la información emitida por el VAAC.</a:t>
            </a:r>
          </a:p>
          <a:p>
            <a:pPr lvl="1"/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Solo se puede poner un fenómeno meteorológico por SIGMET.</a:t>
            </a:r>
          </a:p>
          <a:p>
            <a:pPr lvl="1"/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El orden debe ser correlativo.</a:t>
            </a:r>
          </a:p>
          <a:p>
            <a:pPr lvl="1"/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Un SIGMET por cada FIR.</a:t>
            </a:r>
          </a:p>
          <a:p>
            <a:pPr lvl="1"/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Los SIGMET no se pueden enmendar, solo cancelar.</a:t>
            </a:r>
          </a:p>
          <a:p>
            <a:pPr lvl="1"/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EL FIR llega hasta FL245, y el UIR de FL245 a FL450.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92616973"/>
      </p:ext>
    </p:extLst>
  </p:cSld>
  <p:clrMapOvr>
    <a:masterClrMapping/>
  </p:clrMapOvr>
</p:sld>
</file>

<file path=ppt/theme/theme1.xml><?xml version="1.0" encoding="utf-8"?>
<a:theme xmlns:a="http://schemas.openxmlformats.org/drawingml/2006/main" name="Tema1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ema1" id="{BD507CC1-9246-4780-AD8C-425F90C41D6B}" vid="{6854A030-621C-49AF-B826-137BCBF6F39D}"/>
    </a:ext>
  </a:extLst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SIGMET CENIZAS Y TC</Template>
  <TotalTime>1878</TotalTime>
  <Words>1174</Words>
  <Application>Microsoft Office PowerPoint</Application>
  <PresentationFormat>Panorámica</PresentationFormat>
  <Paragraphs>161</Paragraphs>
  <Slides>37</Slides>
  <Notes>0</Notes>
  <HiddenSlides>0</HiddenSlides>
  <MMClips>4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Trebuchet MS</vt:lpstr>
      <vt:lpstr>Tema1</vt:lpstr>
      <vt:lpstr>Diseño personalizado</vt:lpstr>
      <vt:lpstr>                SIGMET Y AIRMET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SIGMET Y AIRMET</dc:title>
  <dc:creator>ROMAN</dc:creator>
  <cp:lastModifiedBy>ROMAN</cp:lastModifiedBy>
  <cp:revision>11</cp:revision>
  <dcterms:created xsi:type="dcterms:W3CDTF">2023-08-28T08:17:15Z</dcterms:created>
  <dcterms:modified xsi:type="dcterms:W3CDTF">2023-10-02T12:49:50Z</dcterms:modified>
</cp:coreProperties>
</file>