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sldIdLst>
    <p:sldId id="256" r:id="rId3"/>
    <p:sldId id="272" r:id="rId4"/>
    <p:sldId id="258" r:id="rId5"/>
    <p:sldId id="259" r:id="rId6"/>
    <p:sldId id="260" r:id="rId7"/>
    <p:sldId id="261" r:id="rId8"/>
    <p:sldId id="263" r:id="rId9"/>
    <p:sldId id="269" r:id="rId10"/>
    <p:sldId id="274" r:id="rId11"/>
    <p:sldId id="275" r:id="rId12"/>
    <p:sldId id="273" r:id="rId13"/>
    <p:sldId id="270" r:id="rId14"/>
    <p:sldId id="276" r:id="rId15"/>
    <p:sldId id="271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C157A-1B23-4121-97B8-29ED91F175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54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C157A-1B23-4121-97B8-29ED91F175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67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07939" y="274638"/>
            <a:ext cx="2698262" cy="56578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09248" y="274638"/>
            <a:ext cx="7911122" cy="56578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C157A-1B23-4121-97B8-29ED91F175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87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732693" y="917576"/>
            <a:ext cx="10773508" cy="5014913"/>
          </a:xfrm>
        </p:spPr>
        <p:txBody>
          <a:bodyPr/>
          <a:lstStyle/>
          <a:p>
            <a:pPr lvl="0"/>
            <a:r>
              <a:rPr lang="es-ES" noProof="0"/>
              <a:t>Haga clic en el icono para agregar una tabla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C157A-1B23-4121-97B8-29ED91F175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025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732693" y="917576"/>
            <a:ext cx="5292969" cy="50149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13231" y="917576"/>
            <a:ext cx="5292970" cy="50149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C157A-1B23-4121-97B8-29ED91F175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4857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C157A-1B23-4121-97B8-29ED91F175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6345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D91D-CFAF-4C9E-82A3-C1377BB6484A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92C-0AB2-42BF-A30D-A1CA2B49CF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220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D91D-CFAF-4C9E-82A3-C1377BB6484A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92C-0AB2-42BF-A30D-A1CA2B49CF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072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233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233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D91D-CFAF-4C9E-82A3-C1377BB6484A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92C-0AB2-42BF-A30D-A1CA2B49CF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463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64015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89785" y="1825625"/>
            <a:ext cx="5164016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D91D-CFAF-4C9E-82A3-C1377BB6484A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92C-0AB2-42BF-A30D-A1CA2B49CF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115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154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154" y="1681163"/>
            <a:ext cx="51581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154" y="2505075"/>
            <a:ext cx="5158154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5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553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D91D-CFAF-4C9E-82A3-C1377BB6484A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92C-0AB2-42BF-A30D-A1CA2B49CF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3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C157A-1B23-4121-97B8-29ED91F175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037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D91D-CFAF-4C9E-82A3-C1377BB6484A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92C-0AB2-42BF-A30D-A1CA2B49CF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4789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D91D-CFAF-4C9E-82A3-C1377BB6484A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92C-0AB2-42BF-A30D-A1CA2B49CF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904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D91D-CFAF-4C9E-82A3-C1377BB6484A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92C-0AB2-42BF-A30D-A1CA2B49CF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570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D91D-CFAF-4C9E-82A3-C1377BB6484A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92C-0AB2-42BF-A30D-A1CA2B49CF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67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D91D-CFAF-4C9E-82A3-C1377BB6484A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92C-0AB2-42BF-A30D-A1CA2B49CF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60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5877" y="365125"/>
            <a:ext cx="2627924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00107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D91D-CFAF-4C9E-82A3-C1377BB6484A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92C-0AB2-42BF-A30D-A1CA2B49CF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49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5692" y="4329627"/>
            <a:ext cx="10363200" cy="1362075"/>
          </a:xfrm>
        </p:spPr>
        <p:txBody>
          <a:bodyPr anchor="t"/>
          <a:lstStyle>
            <a:lvl1pPr algn="l">
              <a:defRPr sz="1800" b="1" cap="all">
                <a:solidFill>
                  <a:srgbClr val="00338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47396" y="1219582"/>
            <a:ext cx="10363200" cy="1500187"/>
          </a:xfrm>
        </p:spPr>
        <p:txBody>
          <a:bodyPr anchor="b"/>
          <a:lstStyle>
            <a:lvl1pPr marL="0" indent="0">
              <a:buNone/>
              <a:defRPr sz="4000">
                <a:solidFill>
                  <a:srgbClr val="C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C157A-1B23-4121-97B8-29ED91F175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04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32693" y="917576"/>
            <a:ext cx="5292969" cy="5014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13231" y="917576"/>
            <a:ext cx="5292970" cy="5014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C157A-1B23-4121-97B8-29ED91F175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68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C157A-1B23-4121-97B8-29ED91F175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03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C157A-1B23-4121-97B8-29ED91F175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99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C157A-1B23-4121-97B8-29ED91F175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13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C157A-1B23-4121-97B8-29ED91F175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7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C157A-1B23-4121-97B8-29ED91F175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02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powerpoin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5586" y="1009650"/>
            <a:ext cx="10773508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4324" y="6570664"/>
            <a:ext cx="404446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 i="0" baseline="0">
                <a:solidFill>
                  <a:schemeClr val="accent6"/>
                </a:solidFill>
                <a:latin typeface="Trebuchet MS" pitchFamily="34" charset="0"/>
                <a:cs typeface="Arial" charset="0"/>
              </a:defRPr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4769" y="6564313"/>
            <a:ext cx="6662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i="0" smtClean="0">
                <a:solidFill>
                  <a:srgbClr val="2D2D8A"/>
                </a:solidFill>
                <a:latin typeface="Trebuchet MS" panose="020B0603020202020204" pitchFamily="34" charset="0"/>
              </a:defRPr>
            </a:lvl1pPr>
          </a:lstStyle>
          <a:p>
            <a:fld id="{C02C157A-1B23-4121-97B8-29ED91F1752F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3 Marcador de fecha"/>
          <p:cNvSpPr txBox="1">
            <a:spLocks noGrp="1"/>
          </p:cNvSpPr>
          <p:nvPr/>
        </p:nvSpPr>
        <p:spPr bwMode="auto">
          <a:xfrm>
            <a:off x="0" y="6510338"/>
            <a:ext cx="417341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i="1">
                <a:solidFill>
                  <a:srgbClr val="00338D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400" i="1">
                <a:solidFill>
                  <a:srgbClr val="00338D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400" i="1">
                <a:solidFill>
                  <a:srgbClr val="00338D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400" i="1">
                <a:solidFill>
                  <a:srgbClr val="00338D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400" i="1">
                <a:solidFill>
                  <a:srgbClr val="00338D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00338D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00338D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00338D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00338D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_tradnl" altLang="es-ES" sz="1600" b="1" i="0" dirty="0">
                <a:solidFill>
                  <a:schemeClr val="accent6"/>
                </a:solidFill>
                <a:latin typeface="Trebuchet MS" pitchFamily="34" charset="0"/>
              </a:rPr>
              <a:t>Curso </a:t>
            </a:r>
            <a:r>
              <a:rPr lang="es-ES" altLang="es-ES" sz="1600" b="1" i="0" dirty="0">
                <a:solidFill>
                  <a:schemeClr val="accent6"/>
                </a:solidFill>
                <a:latin typeface="Trebuchet MS" pitchFamily="34" charset="0"/>
              </a:rPr>
              <a:t>del PIB</a:t>
            </a:r>
            <a:r>
              <a:rPr lang="es-ES" altLang="es-ES" sz="1600" b="1" i="0" baseline="0" dirty="0">
                <a:solidFill>
                  <a:schemeClr val="accent6"/>
                </a:solidFill>
                <a:latin typeface="Trebuchet MS" pitchFamily="34" charset="0"/>
              </a:rPr>
              <a:t> 2023</a:t>
            </a:r>
            <a:endParaRPr lang="es-ES" altLang="es-ES" sz="1600" b="1" i="0" dirty="0">
              <a:solidFill>
                <a:schemeClr val="accent6"/>
              </a:solidFill>
              <a:latin typeface="Trebuchet MS" pitchFamily="34" charset="0"/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115278" y="693738"/>
            <a:ext cx="11961446" cy="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800"/>
          </a:p>
        </p:txBody>
      </p:sp>
      <p:sp>
        <p:nvSpPr>
          <p:cNvPr id="9" name="8 Flecha derecha"/>
          <p:cNvSpPr/>
          <p:nvPr/>
        </p:nvSpPr>
        <p:spPr>
          <a:xfrm>
            <a:off x="115278" y="6432550"/>
            <a:ext cx="11961446" cy="0"/>
          </a:xfrm>
          <a:prstGeom prst="rightArrow">
            <a:avLst/>
          </a:prstGeom>
          <a:solidFill>
            <a:srgbClr val="FF33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800"/>
          </a:p>
        </p:txBody>
      </p:sp>
      <p:pic>
        <p:nvPicPr>
          <p:cNvPr id="1033" name="Picture 2" descr="G:\LOGOS\logo_doc_externa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07951"/>
            <a:ext cx="377092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27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200">
          <a:solidFill>
            <a:srgbClr val="BD363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200">
          <a:solidFill>
            <a:srgbClr val="BD363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200">
          <a:solidFill>
            <a:srgbClr val="BD363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200">
          <a:solidFill>
            <a:srgbClr val="BD363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200">
          <a:solidFill>
            <a:srgbClr val="BD363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200">
          <a:solidFill>
            <a:srgbClr val="BD363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200">
          <a:solidFill>
            <a:srgbClr val="BD363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200">
          <a:solidFill>
            <a:srgbClr val="BD363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200">
          <a:solidFill>
            <a:srgbClr val="BD363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D3632"/>
        </a:buClr>
        <a:buChar char="•"/>
        <a:defRPr sz="3200">
          <a:solidFill>
            <a:srgbClr val="00338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D3632"/>
        </a:buClr>
        <a:buChar char="•"/>
        <a:defRPr sz="2800">
          <a:solidFill>
            <a:srgbClr val="00338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8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8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8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8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8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8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8D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8D91D-CFAF-4C9E-82A3-C1377BB6484A}" type="datetimeFigureOut">
              <a:rPr lang="es-ES" smtClean="0"/>
              <a:t>02/10/2023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392C-0AB2-42BF-A30D-A1CA2B49CF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5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smn.gob.ar/vaac/buenosaires/productos.php?lang=es" TargetMode="External"/><Relationship Id="rId2" Type="http://schemas.openxmlformats.org/officeDocument/2006/relationships/hyperlink" Target="https://www.ospo.noaa.gov/Products/atmosphere/vaac/messag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0664" y="1746378"/>
            <a:ext cx="10936224" cy="1470025"/>
          </a:xfrm>
        </p:spPr>
        <p:txBody>
          <a:bodyPr/>
          <a:lstStyle/>
          <a:p>
            <a:r>
              <a:rPr lang="es-ES" dirty="0"/>
              <a:t>SIGMETS DE CENIZAS VOLCÁNICAS Y CICLONES TROPICALES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Por: Román López Ríos</a:t>
            </a:r>
          </a:p>
        </p:txBody>
      </p:sp>
    </p:spTree>
    <p:extLst>
      <p:ext uri="{BB962C8B-B14F-4D97-AF65-F5344CB8AC3E}">
        <p14:creationId xmlns:p14="http://schemas.microsoft.com/office/powerpoint/2010/main" val="140155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2CF34-8AD4-7CEF-1B05-703CE4FB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A551BE-B104-7B2E-223D-A6E8ED1F2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Temporada de huracanes:</a:t>
            </a:r>
          </a:p>
          <a:p>
            <a:r>
              <a:rPr lang="es-ES" sz="2000" dirty="0"/>
              <a:t>Los huracanes no solo son posibles durante los meses siguiente, es el momento en que son más probables.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4BABEC96-5B9F-6D0D-9188-DC451DE5E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642317"/>
              </p:ext>
            </p:extLst>
          </p:nvPr>
        </p:nvGraphicFramePr>
        <p:xfrm>
          <a:off x="647351" y="2523298"/>
          <a:ext cx="10897298" cy="3048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9505">
                  <a:extLst>
                    <a:ext uri="{9D8B030D-6E8A-4147-A177-3AD203B41FA5}">
                      <a16:colId xmlns:a16="http://schemas.microsoft.com/office/drawing/2014/main" val="953371859"/>
                    </a:ext>
                  </a:extLst>
                </a:gridCol>
                <a:gridCol w="2729505">
                  <a:extLst>
                    <a:ext uri="{9D8B030D-6E8A-4147-A177-3AD203B41FA5}">
                      <a16:colId xmlns:a16="http://schemas.microsoft.com/office/drawing/2014/main" val="1732580327"/>
                    </a:ext>
                  </a:extLst>
                </a:gridCol>
                <a:gridCol w="2926870">
                  <a:extLst>
                    <a:ext uri="{9D8B030D-6E8A-4147-A177-3AD203B41FA5}">
                      <a16:colId xmlns:a16="http://schemas.microsoft.com/office/drawing/2014/main" val="53411918"/>
                    </a:ext>
                  </a:extLst>
                </a:gridCol>
                <a:gridCol w="2511418">
                  <a:extLst>
                    <a:ext uri="{9D8B030D-6E8A-4147-A177-3AD203B41FA5}">
                      <a16:colId xmlns:a16="http://schemas.microsoft.com/office/drawing/2014/main" val="293700033"/>
                    </a:ext>
                  </a:extLst>
                </a:gridCol>
              </a:tblGrid>
              <a:tr h="263584"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chemeClr val="tx1"/>
                          </a:solidFill>
                        </a:rPr>
                        <a:t>Lugar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chemeClr val="tx1"/>
                          </a:solidFill>
                        </a:rPr>
                        <a:t>Inicio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chemeClr val="tx1"/>
                          </a:solidFill>
                        </a:rPr>
                        <a:t>Pico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chemeClr val="tx1"/>
                          </a:solidFill>
                        </a:rPr>
                        <a:t>Fin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324851"/>
                  </a:ext>
                </a:extLst>
              </a:tr>
              <a:tr h="263584"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Atlántico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1 de Junio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Mitad de Septiembre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30 de Noviembre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791324"/>
                  </a:ext>
                </a:extLst>
              </a:tr>
              <a:tr h="414187"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NE del Pacífico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15 de Mayo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Finales de Agosto/Principios de Septiembre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30 de Noviembre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164311"/>
                  </a:ext>
                </a:extLst>
              </a:tr>
              <a:tr h="435375"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NW del Pacífico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1 de Julio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/>
                        <a:t>Finales de Agosto/Principios de Septiembre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/>
                        <a:t>30 de Noviembre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019661"/>
                  </a:ext>
                </a:extLst>
              </a:tr>
              <a:tr h="683065"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N del Índico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1 de Abril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2 Picos: Abril-Junio</a:t>
                      </a:r>
                    </a:p>
                    <a:p>
                      <a:pPr algn="ctr"/>
                      <a:r>
                        <a:rPr lang="es-ES" sz="1050" dirty="0"/>
                        <a:t>Y Finales de Septiembre-Primeros de Diciembre</a:t>
                      </a:r>
                    </a:p>
                    <a:p>
                      <a:endParaRPr lang="es-E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31 de Diciembre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998833"/>
                  </a:ext>
                </a:extLst>
              </a:tr>
              <a:tr h="484883"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S del Índico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1 de Octubre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2 Picos: Mitad de Enero y Mitad de Febrero-Principios de Marzo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31 de Mayo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266224"/>
                  </a:ext>
                </a:extLst>
              </a:tr>
              <a:tr h="454954"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Australia y SW del Pacífico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1 de Octubre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Finales de Febrero-Principios de Marzo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31 de Mayo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823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107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1EADF-BB7A-DBFC-E95F-41126BC0D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FBE505-6210-6BBE-65AC-A6FE10016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Código de coleres de las erupciones volcánicas:</a:t>
            </a:r>
          </a:p>
          <a:p>
            <a:endParaRPr lang="es-ES" dirty="0"/>
          </a:p>
          <a:p>
            <a:r>
              <a:rPr lang="es-ES" dirty="0">
                <a:solidFill>
                  <a:srgbClr val="00B050"/>
                </a:solidFill>
              </a:rPr>
              <a:t>Verde</a:t>
            </a:r>
            <a:r>
              <a:rPr lang="es-ES" dirty="0"/>
              <a:t>: El volcán no está en erupción.</a:t>
            </a:r>
          </a:p>
          <a:p>
            <a:r>
              <a:rPr lang="es-ES" dirty="0">
                <a:solidFill>
                  <a:srgbClr val="FFFF00"/>
                </a:solidFill>
              </a:rPr>
              <a:t>Amarillo</a:t>
            </a:r>
            <a:r>
              <a:rPr lang="es-ES" dirty="0"/>
              <a:t>: El volcán muestra señales de actividad.</a:t>
            </a:r>
          </a:p>
          <a:p>
            <a:r>
              <a:rPr lang="es-ES" dirty="0">
                <a:solidFill>
                  <a:srgbClr val="FFC000"/>
                </a:solidFill>
              </a:rPr>
              <a:t>Naranja</a:t>
            </a:r>
            <a:r>
              <a:rPr lang="es-ES" dirty="0"/>
              <a:t>: El volcán muestra amplias señales de actividad, pueden haber emisiones de cenizas menores.</a:t>
            </a:r>
          </a:p>
          <a:p>
            <a:r>
              <a:rPr lang="es-ES" dirty="0">
                <a:solidFill>
                  <a:srgbClr val="FF0000"/>
                </a:solidFill>
              </a:rPr>
              <a:t>Rojo</a:t>
            </a:r>
            <a:r>
              <a:rPr lang="es-ES" dirty="0"/>
              <a:t>: El volcán se pronostica o se prevé que emita cantidades significativas de cenizas volcánicas.</a:t>
            </a:r>
          </a:p>
        </p:txBody>
      </p:sp>
    </p:spTree>
    <p:extLst>
      <p:ext uri="{BB962C8B-B14F-4D97-AF65-F5344CB8AC3E}">
        <p14:creationId xmlns:p14="http://schemas.microsoft.com/office/powerpoint/2010/main" val="779897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Ejercicio de TC:</a:t>
            </a:r>
          </a:p>
          <a:p>
            <a:r>
              <a:rPr lang="es-ES" sz="1200" dirty="0"/>
              <a:t>FKAU05 ADRM 071830</a:t>
            </a:r>
          </a:p>
          <a:p>
            <a:r>
              <a:rPr lang="es-ES" sz="1200" dirty="0"/>
              <a:t>TC ADVISORY</a:t>
            </a:r>
          </a:p>
          <a:p>
            <a:r>
              <a:rPr lang="es-ES" sz="1200" dirty="0"/>
              <a:t>DTG: 20230822/1800Z</a:t>
            </a:r>
          </a:p>
          <a:p>
            <a:r>
              <a:rPr lang="es-ES" sz="1200" dirty="0"/>
              <a:t>TCAC: MIAMI</a:t>
            </a:r>
          </a:p>
          <a:p>
            <a:r>
              <a:rPr lang="es-ES" sz="1200" dirty="0"/>
              <a:t>TC: SANDRA NR: 02</a:t>
            </a:r>
          </a:p>
          <a:p>
            <a:r>
              <a:rPr lang="es-ES" sz="1200" dirty="0"/>
              <a:t>PSN: N1200 W74600</a:t>
            </a:r>
          </a:p>
          <a:p>
            <a:r>
              <a:rPr lang="es-ES" sz="1200" dirty="0"/>
              <a:t>MOV: NE 07KT</a:t>
            </a:r>
          </a:p>
          <a:p>
            <a:r>
              <a:rPr lang="es-ES" sz="1200" dirty="0"/>
              <a:t>C: 989HPA</a:t>
            </a:r>
          </a:p>
          <a:p>
            <a:r>
              <a:rPr lang="es-ES" sz="1200" dirty="0"/>
              <a:t>MAX WIND: 35KT</a:t>
            </a:r>
          </a:p>
          <a:p>
            <a:r>
              <a:rPr lang="es-ES" sz="1200" dirty="0"/>
              <a:t>FCST PSN +6HR: 08/0000Z N1200 W74630</a:t>
            </a:r>
          </a:p>
          <a:p>
            <a:r>
              <a:rPr lang="es-ES" sz="1200" dirty="0"/>
              <a:t>FCST MAX WIND +6HR: 40KT</a:t>
            </a:r>
          </a:p>
          <a:p>
            <a:r>
              <a:rPr lang="es-ES" sz="1200" dirty="0"/>
              <a:t>FCST PSN +12HR: 08/0600Z N1348 W75706</a:t>
            </a:r>
          </a:p>
          <a:p>
            <a:r>
              <a:rPr lang="es-ES" sz="1200" dirty="0"/>
              <a:t>FCST MAX WIND +12HR: 45KT</a:t>
            </a:r>
          </a:p>
          <a:p>
            <a:r>
              <a:rPr lang="es-ES" sz="1200" dirty="0"/>
              <a:t>FCST PSN +18HR: 08/1200Z N1354 W75736</a:t>
            </a:r>
          </a:p>
          <a:p>
            <a:r>
              <a:rPr lang="es-ES" sz="1200" dirty="0"/>
              <a:t>FCST MAX WIND 18HR: 50KT</a:t>
            </a:r>
          </a:p>
          <a:p>
            <a:r>
              <a:rPr lang="es-ES" sz="1200" dirty="0"/>
              <a:t>FCST PSN +24HR: 08/1800Z N1200 W75800</a:t>
            </a:r>
          </a:p>
          <a:p>
            <a:r>
              <a:rPr lang="es-ES" sz="1200" dirty="0"/>
              <a:t>FCST MAX WIND +24HR: 60KT</a:t>
            </a:r>
          </a:p>
          <a:p>
            <a:r>
              <a:rPr lang="es-ES" sz="1200" dirty="0"/>
              <a:t>RMK: NIL</a:t>
            </a:r>
          </a:p>
          <a:p>
            <a:r>
              <a:rPr lang="es-ES" sz="1200" dirty="0"/>
              <a:t>NXT MSG: 20230822/0100Z=</a:t>
            </a:r>
          </a:p>
        </p:txBody>
      </p:sp>
    </p:spTree>
    <p:extLst>
      <p:ext uri="{BB962C8B-B14F-4D97-AF65-F5344CB8AC3E}">
        <p14:creationId xmlns:p14="http://schemas.microsoft.com/office/powerpoint/2010/main" val="4213667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C2FE5-8443-A2F9-6960-37C8AD57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A0BF023-4C43-CBD3-C700-B7352F088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463" y="1368671"/>
            <a:ext cx="10774362" cy="4444900"/>
          </a:xfrm>
        </p:spPr>
      </p:pic>
    </p:spTree>
    <p:extLst>
      <p:ext uri="{BB962C8B-B14F-4D97-AF65-F5344CB8AC3E}">
        <p14:creationId xmlns:p14="http://schemas.microsoft.com/office/powerpoint/2010/main" val="2904580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                 GRACIAS POR VUESTRA ATENCIÓN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sz="1600"/>
              <a:t>Contacto: rlopezr</a:t>
            </a:r>
            <a:r>
              <a:rPr lang="es-ES" sz="1600" dirty="0"/>
              <a:t>@aemet.es</a:t>
            </a:r>
          </a:p>
        </p:txBody>
      </p:sp>
    </p:spTree>
    <p:extLst>
      <p:ext uri="{BB962C8B-B14F-4D97-AF65-F5344CB8AC3E}">
        <p14:creationId xmlns:p14="http://schemas.microsoft.com/office/powerpoint/2010/main" val="178629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                         EXÁMEN SORPRESA</a:t>
            </a:r>
          </a:p>
          <a:p>
            <a:endParaRPr lang="es-ES" dirty="0"/>
          </a:p>
          <a:p>
            <a:r>
              <a:rPr lang="es-ES" dirty="0"/>
              <a:t>- ¿Un SIGMET es un boletín de aeródromo o de área?</a:t>
            </a:r>
          </a:p>
          <a:p>
            <a:endParaRPr lang="es-ES" dirty="0"/>
          </a:p>
          <a:p>
            <a:r>
              <a:rPr lang="es-ES" dirty="0"/>
              <a:t>- ¿Qué oficina emite los SIGMET/AIRMET?</a:t>
            </a:r>
          </a:p>
          <a:p>
            <a:endParaRPr lang="es-ES" dirty="0"/>
          </a:p>
          <a:p>
            <a:r>
              <a:rPr lang="es-ES" dirty="0"/>
              <a:t>- ¿Qué diferencia hay entre un SIGMET y un AIRMET?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84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1164C962-C1D8-0341-621A-16398F33E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367" y="1009650"/>
            <a:ext cx="7934554" cy="5014913"/>
          </a:xfrm>
        </p:spPr>
      </p:pic>
    </p:spTree>
    <p:extLst>
      <p:ext uri="{BB962C8B-B14F-4D97-AF65-F5344CB8AC3E}">
        <p14:creationId xmlns:p14="http://schemas.microsoft.com/office/powerpoint/2010/main" val="212560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53C9A51C-0D31-8D53-E6A1-A16B6E3E0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094" y="1012031"/>
            <a:ext cx="8801100" cy="5010150"/>
          </a:xfrm>
        </p:spPr>
      </p:pic>
    </p:spTree>
    <p:extLst>
      <p:ext uri="{BB962C8B-B14F-4D97-AF65-F5344CB8AC3E}">
        <p14:creationId xmlns:p14="http://schemas.microsoft.com/office/powerpoint/2010/main" val="416993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Existen 2 tipos principales de SIGMET:</a:t>
            </a:r>
          </a:p>
          <a:p>
            <a:pPr lvl="1"/>
            <a:r>
              <a:rPr lang="es-ES" sz="2400" dirty="0"/>
              <a:t>- Extraordinarios (TC y VA). Máximo 6 horas.</a:t>
            </a:r>
          </a:p>
          <a:p>
            <a:pPr lvl="1"/>
            <a:r>
              <a:rPr lang="es-ES" sz="2400" dirty="0"/>
              <a:t>- Ordinarios (todo el resto). Máximo 4 horas.</a:t>
            </a:r>
          </a:p>
          <a:p>
            <a:pPr lvl="1"/>
            <a:endParaRPr lang="es-ES" sz="2400" dirty="0"/>
          </a:p>
          <a:p>
            <a:pPr lvl="1"/>
            <a:r>
              <a:rPr lang="es-ES" sz="2400" dirty="0"/>
              <a:t>Los extraordinarios se actualizan cada 6 horas, y el de VA es conveniente esperar a la información emitida por el VAAC.</a:t>
            </a:r>
          </a:p>
          <a:p>
            <a:pPr lvl="1"/>
            <a:r>
              <a:rPr lang="es-ES" sz="2400" dirty="0"/>
              <a:t>Solo se puede poner un fenómeno meteorológico por SIGMET.</a:t>
            </a:r>
          </a:p>
          <a:p>
            <a:pPr lvl="1"/>
            <a:r>
              <a:rPr lang="es-ES" sz="2400" dirty="0"/>
              <a:t>El orden de los SIGMET debe ser correlativo.</a:t>
            </a:r>
          </a:p>
          <a:p>
            <a:pPr lvl="1"/>
            <a:r>
              <a:rPr lang="es-ES" sz="2400" dirty="0"/>
              <a:t>Un SIGMET por cada FIR.</a:t>
            </a:r>
          </a:p>
          <a:p>
            <a:pPr lvl="1"/>
            <a:r>
              <a:rPr lang="es-ES" sz="2400" dirty="0"/>
              <a:t>Los SIGMET no se pueden enmendar, solo cancelar.</a:t>
            </a:r>
          </a:p>
          <a:p>
            <a:pPr lvl="1"/>
            <a:r>
              <a:rPr lang="es-ES" sz="2400" dirty="0"/>
              <a:t>EL FIR llega hasta FL245, y el UIR de FL245 a FL450.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127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/>
              <a:t>Consultar el VAAC correspondiente antes de hacer SIGMET de VA. </a:t>
            </a:r>
            <a:r>
              <a:rPr lang="es-ES" sz="2000" dirty="0">
                <a:hlinkClick r:id="rId2"/>
              </a:rPr>
              <a:t>https://www.ospo.noaa.gov/Products/atmosphere/vaac/messages.html</a:t>
            </a:r>
            <a:endParaRPr lang="es-ES" sz="2000" dirty="0"/>
          </a:p>
          <a:p>
            <a:r>
              <a:rPr lang="es-ES" sz="2000" dirty="0">
                <a:hlinkClick r:id="rId3"/>
              </a:rPr>
              <a:t>http://www3.smn.gob.ar/vaac/buenosaires/productos.php?lang=es</a:t>
            </a:r>
            <a:endParaRPr lang="es-ES" sz="2000" dirty="0"/>
          </a:p>
          <a:p>
            <a:endParaRPr lang="es-ES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CA2959-8205-80F8-E39C-2C509B678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47" y="2139696"/>
            <a:ext cx="8421527" cy="412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4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sz="1100" dirty="0"/>
              <a:t>VA ADVISORY</a:t>
            </a:r>
          </a:p>
          <a:p>
            <a:r>
              <a:rPr lang="pt-BR" sz="1100" dirty="0"/>
              <a:t>DTG:  20230103/1200Z</a:t>
            </a:r>
          </a:p>
          <a:p>
            <a:r>
              <a:rPr lang="pt-BR" sz="1100" dirty="0"/>
              <a:t>VAAC:  TOULOUSE</a:t>
            </a:r>
          </a:p>
          <a:p>
            <a:r>
              <a:rPr lang="pt-BR" sz="1100" dirty="0"/>
              <a:t>VOLCANO:  AGUA DE PAU 382090</a:t>
            </a:r>
          </a:p>
          <a:p>
            <a:r>
              <a:rPr lang="pt-BR" sz="1100" dirty="0"/>
              <a:t>PSN:  N3746 W02528</a:t>
            </a:r>
          </a:p>
          <a:p>
            <a:r>
              <a:rPr lang="pt-BR" sz="1100" dirty="0"/>
              <a:t>AREA:  AZORES</a:t>
            </a:r>
          </a:p>
          <a:p>
            <a:r>
              <a:rPr lang="pt-BR" sz="1100" dirty="0"/>
              <a:t>SUMMIT ELEV:  947M</a:t>
            </a:r>
          </a:p>
          <a:p>
            <a:r>
              <a:rPr lang="pt-BR" sz="1100" dirty="0"/>
              <a:t>ADVISORY NR:  2023/03</a:t>
            </a:r>
          </a:p>
          <a:p>
            <a:r>
              <a:rPr lang="pt-BR" sz="1100" dirty="0"/>
              <a:t>INFO SOURCE:  EXERCISE VOLCEX23/01</a:t>
            </a:r>
          </a:p>
          <a:p>
            <a:r>
              <a:rPr lang="pt-BR" sz="1100" dirty="0"/>
              <a:t>AVIATION COLOUR CODE:  RED</a:t>
            </a:r>
          </a:p>
          <a:p>
            <a:r>
              <a:rPr lang="pt-BR" sz="1100" dirty="0"/>
              <a:t>ERUPTION DETAILS:  EXERCISE VOLCEX23/01 PLEASE DISREGARD</a:t>
            </a:r>
          </a:p>
          <a:p>
            <a:r>
              <a:rPr lang="pt-BR" sz="1100" dirty="0"/>
              <a:t>OBS VA DTG:  03/1200Z</a:t>
            </a:r>
          </a:p>
          <a:p>
            <a:r>
              <a:rPr lang="pt-BR" sz="1100" dirty="0"/>
              <a:t>OBS VA CLD:  SFC/FL200 N3830 W02540 - N4100 W01455 - N4355 W00925 -</a:t>
            </a:r>
          </a:p>
          <a:p>
            <a:r>
              <a:rPr lang="pt-BR" sz="1100" dirty="0"/>
              <a:t>N4505 W00020 - N4105 W00015 - N3555 W01500 - N3425 W02515 - N3830</a:t>
            </a:r>
          </a:p>
          <a:p>
            <a:r>
              <a:rPr lang="pt-BR" sz="1100" dirty="0"/>
              <a:t>W02540 MOV ENE 30KT FL200/550 N3845 W02650 - N4010 W01500 - N4455</a:t>
            </a:r>
          </a:p>
          <a:p>
            <a:r>
              <a:rPr lang="pt-BR" sz="1100" dirty="0"/>
              <a:t>W00735 - N5435 W00320 - N5435 W00015 - N4820 E00305 - N4105 E00300 -</a:t>
            </a:r>
          </a:p>
          <a:p>
            <a:r>
              <a:rPr lang="pt-BR" sz="1100" dirty="0"/>
              <a:t>N3515 W00235 - N3645 W02740 - N3845 W02650 MOV E 40KT</a:t>
            </a:r>
          </a:p>
          <a:p>
            <a:r>
              <a:rPr lang="pt-BR" sz="1100" dirty="0"/>
              <a:t>FCST VA CLD +6HR:  03/1800Z SFC/FL200 N3850 W02440 - N4040 W01450 -</a:t>
            </a:r>
          </a:p>
          <a:p>
            <a:r>
              <a:rPr lang="pt-BR" sz="1100" dirty="0"/>
              <a:t>N4510 W00145 - N4510 E00335 - N4105 E00340 - N3640 W00555 - N3340</a:t>
            </a:r>
          </a:p>
          <a:p>
            <a:r>
              <a:rPr lang="pt-BR" sz="1100" dirty="0"/>
              <a:t>W02605 - N3850 W02440 FL200/550 N4005 W01745 - N4105 W00620 - N4635</a:t>
            </a:r>
          </a:p>
          <a:p>
            <a:r>
              <a:rPr lang="pt-BR" sz="1100" dirty="0"/>
              <a:t>W00115 - N5755 W00055 - N5210 E00735 - N4450 E00850 - N3530 E00650 -</a:t>
            </a:r>
          </a:p>
          <a:p>
            <a:r>
              <a:rPr lang="pt-BR" sz="1100" dirty="0"/>
              <a:t>N3300 W00410 - N3515 W01645 - N4005 W01745</a:t>
            </a:r>
          </a:p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sz="1100" dirty="0"/>
              <a:t>FCST VA CLD +12HR:  04/0000Z SFC/FL200 N3930 W02550 - N4000 W00925 -</a:t>
            </a:r>
          </a:p>
          <a:p>
            <a:r>
              <a:rPr lang="pt-BR" sz="1100" dirty="0"/>
              <a:t>N4605 E00250 - N4000 E00645 - N3650 E00625 - N3230 W01925 - N3310</a:t>
            </a:r>
          </a:p>
          <a:p>
            <a:r>
              <a:rPr lang="pt-BR" sz="1100" dirty="0"/>
              <a:t>W02710 - N3930 W02550 FL200/550 N3925 W01330 - N4505 E00205 - N5450</a:t>
            </a:r>
          </a:p>
          <a:p>
            <a:r>
              <a:rPr lang="pt-BR" sz="1100" dirty="0"/>
              <a:t>E00220 - N6230 W00310 - N5100 E01335 - N3110 E01320 - N3135 W00055 -</a:t>
            </a:r>
          </a:p>
          <a:p>
            <a:r>
              <a:rPr lang="pt-BR" sz="1100" dirty="0"/>
              <a:t>N3345 W00900 - N3925 W01330</a:t>
            </a:r>
          </a:p>
          <a:p>
            <a:r>
              <a:rPr lang="pt-BR" sz="1100" dirty="0"/>
              <a:t>FCST VA CLD +18HR:  04/0600Z SFC/FL200 N3645 W02850 - N4215 W02410 -</a:t>
            </a:r>
          </a:p>
          <a:p>
            <a:r>
              <a:rPr lang="pt-BR" sz="1100" dirty="0"/>
              <a:t>N3750 W02000 - N3805 W00450 - N4510 E00120 - N4555 E00810 - N4050</a:t>
            </a:r>
          </a:p>
          <a:p>
            <a:r>
              <a:rPr lang="pt-BR" sz="1100" dirty="0"/>
              <a:t>E00730 - N3350 E01100 - N3400 W01410 - N3100 W02000 - N3645 W02850</a:t>
            </a:r>
          </a:p>
          <a:p>
            <a:r>
              <a:rPr lang="pt-BR" sz="1100" dirty="0"/>
              <a:t>FL200/550 N3710 W00720 - N4450 E00225 - N4715 E00915 - N5340 E00825 -</a:t>
            </a:r>
          </a:p>
          <a:p>
            <a:r>
              <a:rPr lang="pt-BR" sz="1100" dirty="0"/>
              <a:t>N6255 W00520 - N5620 E01000 - N4945 E01805 - N3805 E01525 - N2840</a:t>
            </a:r>
          </a:p>
          <a:p>
            <a:r>
              <a:rPr lang="pt-BR" sz="1100" dirty="0"/>
              <a:t>E02420 - N2955 E00155 - N3710 W00720</a:t>
            </a:r>
          </a:p>
          <a:p>
            <a:r>
              <a:rPr lang="pt-BR" sz="1100" dirty="0"/>
              <a:t>RMK:  EXERCISE VOLCEX23/01 DISREGARD EXERCISE</a:t>
            </a:r>
          </a:p>
          <a:p>
            <a:r>
              <a:rPr lang="pt-BR" sz="1100" dirty="0"/>
              <a:t>NXT ADVISORY:  NO FURTHER ADVISORIES=</a:t>
            </a:r>
            <a:endParaRPr lang="es-ES" sz="11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657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5586" y="1009650"/>
            <a:ext cx="10773508" cy="5098542"/>
          </a:xfrm>
        </p:spPr>
        <p:txBody>
          <a:bodyPr/>
          <a:lstStyle/>
          <a:p>
            <a:r>
              <a:rPr lang="es-ES" dirty="0"/>
              <a:t>Ahora probad vosotros a hacer un SIGMET de cenizas volcánicas.</a:t>
            </a:r>
          </a:p>
          <a:p>
            <a:r>
              <a:rPr lang="es-ES" sz="2400" dirty="0"/>
              <a:t>1º Id a la pagina del VAAC.</a:t>
            </a:r>
          </a:p>
          <a:p>
            <a:r>
              <a:rPr lang="es-ES" sz="2400" dirty="0"/>
              <a:t>2º Id a “</a:t>
            </a:r>
            <a:r>
              <a:rPr lang="es-ES" sz="2400" dirty="0" err="1"/>
              <a:t>Avisory</a:t>
            </a:r>
            <a:r>
              <a:rPr lang="es-ES" sz="2400" dirty="0"/>
              <a:t>”.</a:t>
            </a:r>
          </a:p>
          <a:p>
            <a:r>
              <a:rPr lang="es-ES" sz="2400" dirty="0"/>
              <a:t>3º Copiad el texto de algún “</a:t>
            </a:r>
            <a:r>
              <a:rPr lang="es-ES" sz="2400" dirty="0" err="1"/>
              <a:t>advisory</a:t>
            </a:r>
            <a:r>
              <a:rPr lang="es-ES" sz="2400" dirty="0"/>
              <a:t>” en el archivo “CENIZAS” que está en la carpeta “SIGMET-AIRMET” y dentro de la sub carpeta “</a:t>
            </a:r>
            <a:r>
              <a:rPr lang="es-ES" sz="2400" dirty="0" err="1"/>
              <a:t>m_s</a:t>
            </a:r>
            <a:r>
              <a:rPr lang="es-ES" sz="2400" dirty="0"/>
              <a:t>”.</a:t>
            </a:r>
          </a:p>
          <a:p>
            <a:r>
              <a:rPr lang="es-ES" sz="2400" dirty="0"/>
              <a:t>4º No guardéis el archivo, pues no hay garantía que ocupe nuestro FIR, aunque en un caso real habría que hacerlo.</a:t>
            </a:r>
          </a:p>
          <a:p>
            <a:r>
              <a:rPr lang="es-ES" sz="2400" dirty="0"/>
              <a:t>5º Iniciad el programa “SIGMET50”, seleccionad “VA” y pulsad el botón “coordenadas”.</a:t>
            </a:r>
          </a:p>
          <a:p>
            <a:r>
              <a:rPr lang="es-ES" sz="2400" dirty="0"/>
              <a:t>6º Marcad el polígono que os aparece y seguid las instrucciones de la pantalla.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397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BBD70-ACDF-5E61-987E-81121E8B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119FFC-2B72-91E4-5F17-216013417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Los Ciclones Tropicales (TC) se pronostican en los centros mundiales de vigilancia de huracanes.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8C1D4A-2DD6-2D20-CDF8-3F1FB29FB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63" y="1887523"/>
            <a:ext cx="9652554" cy="445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705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1" id="{BD507CC1-9246-4780-AD8C-425F90C41D6B}" vid="{6854A030-621C-49AF-B826-137BCBF6F39D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425</TotalTime>
  <Words>964</Words>
  <Application>Microsoft Office PowerPoint</Application>
  <PresentationFormat>Panorámica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Trebuchet MS</vt:lpstr>
      <vt:lpstr>Tema1</vt:lpstr>
      <vt:lpstr>Diseño personalizado</vt:lpstr>
      <vt:lpstr>SIGMETS DE CENIZAS VOLCÁNICAS Y CICLONES TROPICALES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ROMAN</cp:lastModifiedBy>
  <cp:revision>12</cp:revision>
  <dcterms:created xsi:type="dcterms:W3CDTF">2023-08-04T08:30:04Z</dcterms:created>
  <dcterms:modified xsi:type="dcterms:W3CDTF">2023-10-02T12:49:53Z</dcterms:modified>
</cp:coreProperties>
</file>