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</p:sldMasterIdLst>
  <p:sldIdLst>
    <p:sldId id="256" r:id="rId3"/>
    <p:sldId id="257" r:id="rId4"/>
    <p:sldId id="292" r:id="rId5"/>
    <p:sldId id="258" r:id="rId6"/>
    <p:sldId id="259" r:id="rId7"/>
    <p:sldId id="261" r:id="rId8"/>
    <p:sldId id="262" r:id="rId9"/>
    <p:sldId id="264" r:id="rId10"/>
    <p:sldId id="289" r:id="rId11"/>
    <p:sldId id="290" r:id="rId12"/>
    <p:sldId id="291" r:id="rId13"/>
    <p:sldId id="265" r:id="rId14"/>
    <p:sldId id="260" r:id="rId15"/>
    <p:sldId id="263" r:id="rId16"/>
    <p:sldId id="294" r:id="rId17"/>
    <p:sldId id="295" r:id="rId18"/>
    <p:sldId id="296" r:id="rId19"/>
    <p:sldId id="293" r:id="rId20"/>
    <p:sldId id="266" r:id="rId21"/>
    <p:sldId id="267" r:id="rId22"/>
    <p:sldId id="275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268" r:id="rId31"/>
    <p:sldId id="270" r:id="rId32"/>
    <p:sldId id="271" r:id="rId33"/>
    <p:sldId id="272" r:id="rId34"/>
    <p:sldId id="276" r:id="rId35"/>
    <p:sldId id="305" r:id="rId36"/>
    <p:sldId id="304" r:id="rId37"/>
    <p:sldId id="277" r:id="rId38"/>
    <p:sldId id="306" r:id="rId39"/>
    <p:sldId id="307" r:id="rId40"/>
    <p:sldId id="308" r:id="rId41"/>
    <p:sldId id="312" r:id="rId42"/>
    <p:sldId id="313" r:id="rId43"/>
    <p:sldId id="314" r:id="rId44"/>
    <p:sldId id="285" r:id="rId45"/>
    <p:sldId id="286" r:id="rId46"/>
    <p:sldId id="311" r:id="rId47"/>
    <p:sldId id="278" r:id="rId48"/>
    <p:sldId id="287" r:id="rId49"/>
    <p:sldId id="279" r:id="rId50"/>
    <p:sldId id="280" r:id="rId51"/>
    <p:sldId id="315" r:id="rId52"/>
    <p:sldId id="316" r:id="rId53"/>
    <p:sldId id="281" r:id="rId54"/>
    <p:sldId id="317" r:id="rId55"/>
    <p:sldId id="318" r:id="rId56"/>
    <p:sldId id="284" r:id="rId57"/>
    <p:sldId id="319" r:id="rId58"/>
    <p:sldId id="320" r:id="rId59"/>
    <p:sldId id="322" r:id="rId60"/>
    <p:sldId id="321" r:id="rId61"/>
    <p:sldId id="323" r:id="rId6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8D"/>
    <a:srgbClr val="637699"/>
    <a:srgbClr val="3B62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44" d="100"/>
          <a:sy n="44" d="100"/>
        </p:scale>
        <p:origin x="67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sz="36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9D43C-4BB7-45DB-B84F-5ED2130BE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8740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9D43C-4BB7-45DB-B84F-5ED2130BE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3944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07939" y="274638"/>
            <a:ext cx="2698262" cy="565785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709248" y="274638"/>
            <a:ext cx="7911122" cy="565785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9D43C-4BB7-45DB-B84F-5ED2130BE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21377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abla 2"/>
          <p:cNvSpPr>
            <a:spLocks noGrp="1"/>
          </p:cNvSpPr>
          <p:nvPr>
            <p:ph type="tbl" idx="1"/>
          </p:nvPr>
        </p:nvSpPr>
        <p:spPr>
          <a:xfrm>
            <a:off x="732693" y="917576"/>
            <a:ext cx="10773508" cy="5014913"/>
          </a:xfrm>
        </p:spPr>
        <p:txBody>
          <a:bodyPr/>
          <a:lstStyle/>
          <a:p>
            <a:pPr lvl="0"/>
            <a:r>
              <a:rPr lang="es-ES" noProof="0"/>
              <a:t>Haga clic en el icono para agregar una tabla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9D43C-4BB7-45DB-B84F-5ED2130BE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68733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1"/>
          </p:nvPr>
        </p:nvSpPr>
        <p:spPr>
          <a:xfrm>
            <a:off x="732693" y="917576"/>
            <a:ext cx="5292969" cy="501491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13231" y="917576"/>
            <a:ext cx="5292970" cy="501491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9D43C-4BB7-45DB-B84F-5ED2130BE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9937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A9D43C-4BB7-45DB-B84F-5ED2130BE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53590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D91D-CFAF-4C9E-82A3-C1377BB6484A}" type="datetimeFigureOut">
              <a:rPr lang="es-ES" smtClean="0"/>
              <a:t>04/10/2023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3392C-0AB2-42BF-A30D-A1CA2B49CF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47699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D91D-CFAF-4C9E-82A3-C1377BB6484A}" type="datetimeFigureOut">
              <a:rPr lang="es-ES" smtClean="0"/>
              <a:t>04/10/2023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3392C-0AB2-42BF-A30D-A1CA2B49CF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18196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2339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2339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D91D-CFAF-4C9E-82A3-C1377BB6484A}" type="datetimeFigureOut">
              <a:rPr lang="es-ES" smtClean="0"/>
              <a:t>04/10/2023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3392C-0AB2-42BF-A30D-A1CA2B49CF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90958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64015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89785" y="1825625"/>
            <a:ext cx="5164016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D91D-CFAF-4C9E-82A3-C1377BB6484A}" type="datetimeFigureOut">
              <a:rPr lang="es-ES" smtClean="0"/>
              <a:t>04/10/2023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3392C-0AB2-42BF-A30D-A1CA2B49CF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07940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154" y="365126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40154" y="1681163"/>
            <a:ext cx="515815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40154" y="2505075"/>
            <a:ext cx="5158154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55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553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D91D-CFAF-4C9E-82A3-C1377BB6484A}" type="datetimeFigureOut">
              <a:rPr lang="es-ES" smtClean="0"/>
              <a:t>04/10/2023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3392C-0AB2-42BF-A30D-A1CA2B49CF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3081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9D43C-4BB7-45DB-B84F-5ED2130BE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04117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D91D-CFAF-4C9E-82A3-C1377BB6484A}" type="datetimeFigureOut">
              <a:rPr lang="es-ES" smtClean="0"/>
              <a:t>04/10/2023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3392C-0AB2-42BF-A30D-A1CA2B49CF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85922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D91D-CFAF-4C9E-82A3-C1377BB6484A}" type="datetimeFigureOut">
              <a:rPr lang="es-ES" smtClean="0"/>
              <a:t>04/10/2023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3392C-0AB2-42BF-A30D-A1CA2B49CF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90528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154" y="457200"/>
            <a:ext cx="39311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555" y="987426"/>
            <a:ext cx="6172199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154" y="2057400"/>
            <a:ext cx="39311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D91D-CFAF-4C9E-82A3-C1377BB6484A}" type="datetimeFigureOut">
              <a:rPr lang="es-ES" smtClean="0"/>
              <a:t>04/10/2023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3392C-0AB2-42BF-A30D-A1CA2B49CF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89760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154" y="457200"/>
            <a:ext cx="39311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555" y="987426"/>
            <a:ext cx="6172199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154" y="2057400"/>
            <a:ext cx="39311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D91D-CFAF-4C9E-82A3-C1377BB6484A}" type="datetimeFigureOut">
              <a:rPr lang="es-ES" smtClean="0"/>
              <a:t>04/10/2023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3392C-0AB2-42BF-A30D-A1CA2B49CF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14831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D91D-CFAF-4C9E-82A3-C1377BB6484A}" type="datetimeFigureOut">
              <a:rPr lang="es-ES" smtClean="0"/>
              <a:t>04/10/2023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3392C-0AB2-42BF-A30D-A1CA2B49CF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74461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5877" y="365125"/>
            <a:ext cx="2627924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00107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D91D-CFAF-4C9E-82A3-C1377BB6484A}" type="datetimeFigureOut">
              <a:rPr lang="es-ES" smtClean="0"/>
              <a:t>04/10/2023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3392C-0AB2-42BF-A30D-A1CA2B49CF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2853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5692" y="4329627"/>
            <a:ext cx="10363200" cy="1362075"/>
          </a:xfrm>
        </p:spPr>
        <p:txBody>
          <a:bodyPr anchor="t"/>
          <a:lstStyle>
            <a:lvl1pPr algn="l">
              <a:defRPr sz="1800" b="1" cap="all">
                <a:solidFill>
                  <a:srgbClr val="00338D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47396" y="1219582"/>
            <a:ext cx="10363200" cy="1500187"/>
          </a:xfrm>
        </p:spPr>
        <p:txBody>
          <a:bodyPr anchor="b"/>
          <a:lstStyle>
            <a:lvl1pPr marL="0" indent="0">
              <a:buNone/>
              <a:defRPr sz="4000">
                <a:solidFill>
                  <a:srgbClr val="C00000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9D43C-4BB7-45DB-B84F-5ED2130BE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90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732693" y="917576"/>
            <a:ext cx="5292969" cy="5014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213231" y="917576"/>
            <a:ext cx="5292970" cy="5014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9D43C-4BB7-45DB-B84F-5ED2130BE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4676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75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75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693" y="1535113"/>
            <a:ext cx="538870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693" y="2174875"/>
            <a:ext cx="538870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9D43C-4BB7-45DB-B84F-5ED2130BE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6271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9D43C-4BB7-45DB-B84F-5ED2130BE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617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9D43C-4BB7-45DB-B84F-5ED2130BE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6188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247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7385" y="273051"/>
            <a:ext cx="681501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247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9D43C-4BB7-45DB-B84F-5ED2130BE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5398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554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554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554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9D43C-4BB7-45DB-B84F-5ED2130BE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1505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9" descr="powerpoint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5586" y="1009650"/>
            <a:ext cx="10773508" cy="501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04324" y="6570664"/>
            <a:ext cx="4044462" cy="20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1" i="0" baseline="0">
                <a:solidFill>
                  <a:schemeClr val="accent6"/>
                </a:solidFill>
                <a:latin typeface="Trebuchet MS" pitchFamily="34" charset="0"/>
                <a:cs typeface="Arial" charset="0"/>
              </a:defRPr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04769" y="6564313"/>
            <a:ext cx="666262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i="0" smtClean="0">
                <a:solidFill>
                  <a:srgbClr val="2D2D8A"/>
                </a:solidFill>
                <a:latin typeface="Trebuchet MS" panose="020B0603020202020204" pitchFamily="34" charset="0"/>
              </a:defRPr>
            </a:lvl1pPr>
          </a:lstStyle>
          <a:p>
            <a:fld id="{4CA9D43C-4BB7-45DB-B84F-5ED2130BE31A}" type="slidenum">
              <a:rPr lang="es-ES" smtClean="0"/>
              <a:t>‹Nº›</a:t>
            </a:fld>
            <a:endParaRPr lang="es-ES"/>
          </a:p>
        </p:txBody>
      </p:sp>
      <p:sp>
        <p:nvSpPr>
          <p:cNvPr id="2" name="3 Marcador de fecha"/>
          <p:cNvSpPr txBox="1">
            <a:spLocks noGrp="1"/>
          </p:cNvSpPr>
          <p:nvPr/>
        </p:nvSpPr>
        <p:spPr bwMode="auto">
          <a:xfrm>
            <a:off x="0" y="6510338"/>
            <a:ext cx="4173415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i="1">
                <a:solidFill>
                  <a:srgbClr val="00338D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400" i="1">
                <a:solidFill>
                  <a:srgbClr val="00338D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400" i="1">
                <a:solidFill>
                  <a:srgbClr val="00338D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400" i="1">
                <a:solidFill>
                  <a:srgbClr val="00338D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400" i="1">
                <a:solidFill>
                  <a:srgbClr val="00338D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rgbClr val="00338D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rgbClr val="00338D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rgbClr val="00338D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rgbClr val="00338D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s-ES_tradnl" altLang="es-ES" sz="1600" b="1" i="0" dirty="0">
                <a:solidFill>
                  <a:schemeClr val="accent6"/>
                </a:solidFill>
                <a:latin typeface="Trebuchet MS" pitchFamily="34" charset="0"/>
              </a:rPr>
              <a:t>Curso del</a:t>
            </a:r>
            <a:r>
              <a:rPr lang="es-ES_tradnl" altLang="es-ES" sz="1600" b="1" i="0" baseline="0" dirty="0">
                <a:solidFill>
                  <a:schemeClr val="accent6"/>
                </a:solidFill>
                <a:latin typeface="Trebuchet MS" pitchFamily="34" charset="0"/>
              </a:rPr>
              <a:t> PIB 2023</a:t>
            </a:r>
            <a:endParaRPr lang="es-ES" altLang="es-ES" sz="1600" b="1" i="0" dirty="0">
              <a:solidFill>
                <a:schemeClr val="accent6"/>
              </a:solidFill>
              <a:latin typeface="Trebuchet MS" pitchFamily="34" charset="0"/>
            </a:endParaRPr>
          </a:p>
        </p:txBody>
      </p:sp>
      <p:sp>
        <p:nvSpPr>
          <p:cNvPr id="8" name="7 Flecha derecha"/>
          <p:cNvSpPr/>
          <p:nvPr/>
        </p:nvSpPr>
        <p:spPr>
          <a:xfrm>
            <a:off x="115278" y="693738"/>
            <a:ext cx="11961446" cy="0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800"/>
          </a:p>
        </p:txBody>
      </p:sp>
      <p:sp>
        <p:nvSpPr>
          <p:cNvPr id="9" name="8 Flecha derecha"/>
          <p:cNvSpPr/>
          <p:nvPr/>
        </p:nvSpPr>
        <p:spPr>
          <a:xfrm>
            <a:off x="115278" y="6432550"/>
            <a:ext cx="11961446" cy="0"/>
          </a:xfrm>
          <a:prstGeom prst="rightArrow">
            <a:avLst/>
          </a:prstGeom>
          <a:solidFill>
            <a:srgbClr val="FF33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800"/>
          </a:p>
        </p:txBody>
      </p:sp>
      <p:pic>
        <p:nvPicPr>
          <p:cNvPr id="1033" name="Picture 2" descr="G:\LOGOS\logo_doc_externa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107951"/>
            <a:ext cx="377092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7112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1200">
          <a:solidFill>
            <a:srgbClr val="BD363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200">
          <a:solidFill>
            <a:srgbClr val="BD363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200">
          <a:solidFill>
            <a:srgbClr val="BD363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200">
          <a:solidFill>
            <a:srgbClr val="BD363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200">
          <a:solidFill>
            <a:srgbClr val="BD363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1200">
          <a:solidFill>
            <a:srgbClr val="BD363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1200">
          <a:solidFill>
            <a:srgbClr val="BD363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1200">
          <a:solidFill>
            <a:srgbClr val="BD363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1200">
          <a:solidFill>
            <a:srgbClr val="BD363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BD3632"/>
        </a:buClr>
        <a:buChar char="•"/>
        <a:defRPr sz="3200">
          <a:solidFill>
            <a:srgbClr val="00338D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BD3632"/>
        </a:buClr>
        <a:buChar char="•"/>
        <a:defRPr sz="2800">
          <a:solidFill>
            <a:srgbClr val="00338D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0338D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00338D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338D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338D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338D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338D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338D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8D91D-CFAF-4C9E-82A3-C1377BB6484A}" type="datetimeFigureOut">
              <a:rPr lang="es-ES" smtClean="0"/>
              <a:t>04/10/2023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392C-0AB2-42BF-A30D-A1CA2B49CF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2317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s-ES" sz="5400" dirty="0"/>
              <a:t>Onda de Montaña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/>
              <a:t>Por: Román López Ríos</a:t>
            </a:r>
          </a:p>
        </p:txBody>
      </p:sp>
    </p:spTree>
    <p:extLst>
      <p:ext uri="{BB962C8B-B14F-4D97-AF65-F5344CB8AC3E}">
        <p14:creationId xmlns:p14="http://schemas.microsoft.com/office/powerpoint/2010/main" val="269652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Interacción del viento con una cordillera paralela</a:t>
            </a:r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" y="2174875"/>
            <a:ext cx="4957749" cy="3951288"/>
          </a:xfrm>
          <a:prstGeom prst="rect">
            <a:avLst/>
          </a:prstGeom>
        </p:spPr>
      </p:pic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" dirty="0"/>
              <a:t>Interacción del viento con una cordillera perpendicular</a:t>
            </a:r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256784" y="2174875"/>
            <a:ext cx="4827680" cy="3951288"/>
          </a:xfrm>
          <a:prstGeom prst="rect">
            <a:avLst/>
          </a:prstGeom>
        </p:spPr>
      </p:pic>
      <p:pic>
        <p:nvPicPr>
          <p:cNvPr id="1026" name="Picture 2" descr="Gancho, Marca De Verificación, Cheque">
            <a:extLst>
              <a:ext uri="{FF2B5EF4-FFF2-40B4-BE49-F238E27FC236}">
                <a16:creationId xmlns="" xmlns:a16="http://schemas.microsoft.com/office/drawing/2014/main" id="{13321255-8833-3C2E-8A19-1C6C23BB8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490" y="3514987"/>
            <a:ext cx="2298585" cy="2460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307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¿Qué tipos de flujo producen mayor onda de montaña?</a:t>
            </a:r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340" y="2050869"/>
            <a:ext cx="9144000" cy="386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91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pPr marL="0" indent="0" algn="ctr">
              <a:buNone/>
            </a:pPr>
            <a:r>
              <a:rPr lang="es-ES" dirty="0"/>
              <a:t>¿Cómo se producen las ondas de montaña?</a:t>
            </a:r>
          </a:p>
        </p:txBody>
      </p:sp>
    </p:spTree>
    <p:extLst>
      <p:ext uri="{BB962C8B-B14F-4D97-AF65-F5344CB8AC3E}">
        <p14:creationId xmlns:p14="http://schemas.microsoft.com/office/powerpoint/2010/main" val="3414483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Una onda de montaña es una onda de gravedad interna que se genera a </a:t>
            </a:r>
            <a:r>
              <a:rPr lang="es-ES" u="sng" dirty="0"/>
              <a:t>sotavento</a:t>
            </a:r>
            <a:r>
              <a:rPr lang="es-ES" dirty="0"/>
              <a:t> de la cordillera montañosa y se propaga hacia </a:t>
            </a:r>
            <a:r>
              <a:rPr lang="es-ES" u="sng" dirty="0"/>
              <a:t>arriba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5C71962D-FDB9-A988-64DD-E4CF198D8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7231" y="2801574"/>
            <a:ext cx="4767441" cy="322298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53022CEF-1CDB-F633-FED2-B60B7E45B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26" y="3016704"/>
            <a:ext cx="5846571" cy="25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48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800" dirty="0"/>
              <a:t>Oscilación de parcela de aire alrededor del nivel de equilibrio.</a:t>
            </a:r>
          </a:p>
          <a:p>
            <a:r>
              <a:rPr lang="es-ES" sz="2800" dirty="0"/>
              <a:t>Cuanto más fuerte sea el viento horizontal, mayor longitud de onda.</a:t>
            </a:r>
          </a:p>
          <a:p>
            <a:r>
              <a:rPr lang="es-ES" sz="2800" dirty="0"/>
              <a:t>Cuanta más estabilidad tenga la atmosfera, mayor frecuencia de la onda y por tanto menor longitud de onda.</a:t>
            </a:r>
          </a:p>
          <a:p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9640F48B-0EE8-6FB0-207B-F14D04B3E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86" y="3500095"/>
            <a:ext cx="5468278" cy="270769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C75C429F-304A-DBA2-1D49-62A91B459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172" y="3500095"/>
            <a:ext cx="5382944" cy="271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250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A099D11-73F9-D446-B19C-51A3B8DF0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9C5C19A3-FEAF-0C3D-CD43-B108EF8E35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s-ES" dirty="0"/>
          </a:p>
          <a:p>
            <a:pPr algn="ctr"/>
            <a:endParaRPr lang="es-ES" dirty="0"/>
          </a:p>
          <a:p>
            <a:pPr algn="ctr"/>
            <a:endParaRPr lang="es-ES" dirty="0"/>
          </a:p>
          <a:p>
            <a:pPr algn="ctr"/>
            <a:r>
              <a:rPr lang="es-ES" dirty="0"/>
              <a:t>¿Cuándo son más habituales?</a:t>
            </a:r>
          </a:p>
        </p:txBody>
      </p:sp>
    </p:spTree>
    <p:extLst>
      <p:ext uri="{BB962C8B-B14F-4D97-AF65-F5344CB8AC3E}">
        <p14:creationId xmlns:p14="http://schemas.microsoft.com/office/powerpoint/2010/main" val="3729194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7D5AE7E-CB7E-28A6-748F-D7BF18DAB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93F51625-421A-622D-281D-705D555D5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La onda de montaña se produce más fácilmente en atmósfera estable.</a:t>
            </a:r>
          </a:p>
          <a:p>
            <a:r>
              <a:rPr lang="es-ES" dirty="0"/>
              <a:t>La atmósfera es más estable por lo general en la época fría. </a:t>
            </a:r>
          </a:p>
          <a:p>
            <a:r>
              <a:rPr lang="es-ES" dirty="0"/>
              <a:t>La atmósfera es más estable por lo general durante la noche.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501062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52CEEA8-90B5-FB27-C82D-30AB8DEA2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>
                <a:extLst>
                  <a:ext uri="{FF2B5EF4-FFF2-40B4-BE49-F238E27FC236}">
                    <a16:creationId xmlns="" xmlns:a16="http://schemas.microsoft.com/office/drawing/2014/main" id="{89C98710-40A5-5BA0-D33B-0C5294BC01D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s-ES" sz="2800" dirty="0"/>
                  <a:t>Masa de aire estable: Variación de temperatura potencial con la altura, ha de ser positiva.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S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2800" b="1" i="1">
                            <a:latin typeface="Cambria Math"/>
                            <a:ea typeface="Cambria Math"/>
                          </a:rPr>
                          <m:t>𝝏𝜽</m:t>
                        </m:r>
                      </m:num>
                      <m:den>
                        <m:r>
                          <a:rPr lang="es-ES" sz="2800" b="1" i="1">
                            <a:latin typeface="Cambria Math"/>
                            <a:ea typeface="Cambria Math"/>
                          </a:rPr>
                          <m:t>𝝏</m:t>
                        </m:r>
                        <m:r>
                          <a:rPr lang="es-ES" sz="2800" b="1" i="1">
                            <a:latin typeface="Cambria Math"/>
                            <a:ea typeface="Cambria Math"/>
                          </a:rPr>
                          <m:t>𝒛</m:t>
                        </m:r>
                      </m:den>
                    </m:f>
                    <m:r>
                      <a:rPr lang="es-ES" sz="2800" b="1" i="1" smtClean="0">
                        <a:latin typeface="Cambria Math" panose="02040503050406030204" pitchFamily="18" charset="0"/>
                        <a:ea typeface="Cambria Math"/>
                      </a:rPr>
                      <m:t>&gt;</m:t>
                    </m:r>
                    <m:r>
                      <a:rPr lang="es-ES" sz="2800" b="1" i="1" smtClean="0">
                        <a:latin typeface="Cambria Math" panose="02040503050406030204" pitchFamily="18" charset="0"/>
                        <a:ea typeface="Cambria Math"/>
                      </a:rPr>
                      <m:t>𝟎</m:t>
                    </m:r>
                    <m:r>
                      <a:rPr lang="es-ES" sz="2800" b="1" i="1" smtClean="0"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endParaRPr lang="es-ES" sz="2800" dirty="0"/>
              </a:p>
              <a:p>
                <a:endParaRPr lang="es-ES" sz="2800" dirty="0"/>
              </a:p>
              <a:p>
                <a:r>
                  <a:rPr lang="es-ES" sz="2800" dirty="0"/>
                  <a:t>Masa de aire inestable: Variación de temperatura potencial con la altura, ha de ser negativa.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S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2800" b="1" i="1">
                            <a:latin typeface="Cambria Math"/>
                            <a:ea typeface="Cambria Math"/>
                          </a:rPr>
                          <m:t>𝝏𝜽</m:t>
                        </m:r>
                      </m:num>
                      <m:den>
                        <m:r>
                          <a:rPr lang="es-ES" sz="2800" b="1" i="1">
                            <a:latin typeface="Cambria Math"/>
                            <a:ea typeface="Cambria Math"/>
                          </a:rPr>
                          <m:t>𝝏</m:t>
                        </m:r>
                        <m:r>
                          <a:rPr lang="es-ES" sz="2800" b="1" i="1">
                            <a:latin typeface="Cambria Math"/>
                            <a:ea typeface="Cambria Math"/>
                          </a:rPr>
                          <m:t>𝒛</m:t>
                        </m:r>
                      </m:den>
                    </m:f>
                    <m:r>
                      <a:rPr lang="es-ES" sz="2800" b="1" i="1" smtClean="0">
                        <a:latin typeface="Cambria Math" panose="02040503050406030204" pitchFamily="18" charset="0"/>
                        <a:ea typeface="Cambria Math"/>
                      </a:rPr>
                      <m:t>&lt;</m:t>
                    </m:r>
                    <m:r>
                      <a:rPr lang="es-ES" sz="2800" b="1" i="1" smtClean="0">
                        <a:latin typeface="Cambria Math" panose="02040503050406030204" pitchFamily="18" charset="0"/>
                        <a:ea typeface="Cambria Math"/>
                      </a:rPr>
                      <m:t>𝟎</m:t>
                    </m:r>
                    <m:r>
                      <a:rPr lang="es-ES" sz="2800" b="1" i="1" smtClean="0"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endParaRPr lang="es-ES" sz="2800" dirty="0"/>
              </a:p>
              <a:p>
                <a:endParaRPr lang="es-ES" sz="2800" dirty="0"/>
              </a:p>
              <a:p>
                <a:r>
                  <a:rPr lang="es-ES" sz="2800" dirty="0"/>
                  <a:t>Si </a:t>
                </a:r>
                <a:r>
                  <a:rPr lang="es-ES" b="1" dirty="0"/>
                  <a:t>N </a:t>
                </a:r>
                <a14:m>
                  <m:oMath xmlns:m="http://schemas.openxmlformats.org/officeDocument/2006/math">
                    <m:r>
                      <a:rPr lang="es-ES" sz="2800" b="1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s-ES" b="1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s-ES" sz="28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S" sz="2800" b="1" i="1">
                                <a:latin typeface="Cambria Math"/>
                              </a:rPr>
                              <m:t>𝒈</m:t>
                            </m:r>
                          </m:num>
                          <m:den>
                            <m:r>
                              <a:rPr lang="es-ES" sz="2800" b="1" i="1">
                                <a:latin typeface="Cambria Math"/>
                                <a:ea typeface="Cambria Math"/>
                              </a:rPr>
                              <m:t>𝜽</m:t>
                            </m:r>
                          </m:den>
                        </m:f>
                        <m:f>
                          <m:fPr>
                            <m:ctrlPr>
                              <a:rPr lang="es-ES" sz="28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S" sz="2800" b="1" i="1">
                                <a:latin typeface="Cambria Math"/>
                                <a:ea typeface="Cambria Math"/>
                              </a:rPr>
                              <m:t>𝝏𝜽</m:t>
                            </m:r>
                          </m:num>
                          <m:den>
                            <m:r>
                              <a:rPr lang="es-ES" sz="2800" b="1" i="1">
                                <a:latin typeface="Cambria Math"/>
                                <a:ea typeface="Cambria Math"/>
                              </a:rPr>
                              <m:t>𝝏</m:t>
                            </m:r>
                            <m:r>
                              <a:rPr lang="es-ES" sz="2800" b="1" i="1">
                                <a:latin typeface="Cambria Math"/>
                                <a:ea typeface="Cambria Math"/>
                              </a:rPr>
                              <m:t>𝒛</m:t>
                            </m:r>
                          </m:den>
                        </m:f>
                      </m:e>
                    </m:rad>
                    <m:r>
                      <a:rPr lang="es-ES" sz="2800" b="0" i="0" smtClean="0"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es-ES" sz="2800" dirty="0"/>
                  <a:t> </a:t>
                </a:r>
                <a:r>
                  <a:rPr lang="es-ES" sz="2800" dirty="0">
                    <a:sym typeface="Wingdings" panose="05000000000000000000" pitchFamily="2" charset="2"/>
                  </a:rPr>
                  <a:t>  Si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S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2800" b="1" i="1">
                            <a:latin typeface="Cambria Math"/>
                            <a:ea typeface="Cambria Math"/>
                          </a:rPr>
                          <m:t>𝝏𝜽</m:t>
                        </m:r>
                      </m:num>
                      <m:den>
                        <m:r>
                          <a:rPr lang="es-ES" sz="2800" b="1" i="1">
                            <a:latin typeface="Cambria Math"/>
                            <a:ea typeface="Cambria Math"/>
                          </a:rPr>
                          <m:t>𝝏</m:t>
                        </m:r>
                        <m:r>
                          <a:rPr lang="es-ES" sz="2800" b="1" i="1">
                            <a:latin typeface="Cambria Math"/>
                            <a:ea typeface="Cambria Math"/>
                          </a:rPr>
                          <m:t>𝒛</m:t>
                        </m:r>
                      </m:den>
                    </m:f>
                    <m:r>
                      <a:rPr lang="es-ES" sz="2800" b="1" i="1" smtClean="0">
                        <a:latin typeface="Cambria Math" panose="02040503050406030204" pitchFamily="18" charset="0"/>
                        <a:ea typeface="Cambria Math"/>
                      </a:rPr>
                      <m:t>&gt;</m:t>
                    </m:r>
                    <m:r>
                      <a:rPr lang="es-ES" sz="2800" b="1" i="1" smtClean="0">
                        <a:latin typeface="Cambria Math" panose="02040503050406030204" pitchFamily="18" charset="0"/>
                        <a:ea typeface="Cambria Math"/>
                      </a:rPr>
                      <m:t>𝟎</m:t>
                    </m:r>
                    <m:r>
                      <a:rPr lang="es-ES" sz="2800" b="1" i="1" smtClean="0"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es-ES" sz="2800" dirty="0"/>
                  <a:t> </a:t>
                </a:r>
                <a:r>
                  <a:rPr lang="es-ES" sz="2800" dirty="0">
                    <a:sym typeface="Wingdings" panose="05000000000000000000" pitchFamily="2" charset="2"/>
                  </a:rPr>
                  <a:t> </a:t>
                </a:r>
                <a:r>
                  <a:rPr lang="es-ES" sz="2800" b="1" dirty="0">
                    <a:sym typeface="Wingdings" panose="05000000000000000000" pitchFamily="2" charset="2"/>
                  </a:rPr>
                  <a:t>N</a:t>
                </a:r>
                <a:r>
                  <a:rPr lang="es-ES" sz="2800" dirty="0">
                    <a:sym typeface="Wingdings" panose="05000000000000000000" pitchFamily="2" charset="2"/>
                  </a:rPr>
                  <a:t> &gt;0		Si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S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2800" b="1" i="1">
                            <a:latin typeface="Cambria Math"/>
                            <a:ea typeface="Cambria Math"/>
                          </a:rPr>
                          <m:t>𝝏𝜽</m:t>
                        </m:r>
                      </m:num>
                      <m:den>
                        <m:r>
                          <a:rPr lang="es-ES" sz="2800" b="1" i="1">
                            <a:latin typeface="Cambria Math"/>
                            <a:ea typeface="Cambria Math"/>
                          </a:rPr>
                          <m:t>𝝏</m:t>
                        </m:r>
                        <m:r>
                          <a:rPr lang="es-ES" sz="2800" b="1" i="1">
                            <a:latin typeface="Cambria Math"/>
                            <a:ea typeface="Cambria Math"/>
                          </a:rPr>
                          <m:t>𝒛</m:t>
                        </m:r>
                      </m:den>
                    </m:f>
                    <m:r>
                      <a:rPr lang="es-ES" sz="2800" b="1" i="1" smtClean="0">
                        <a:latin typeface="Cambria Math" panose="02040503050406030204" pitchFamily="18" charset="0"/>
                        <a:ea typeface="Cambria Math"/>
                      </a:rPr>
                      <m:t>&lt;</m:t>
                    </m:r>
                    <m:r>
                      <a:rPr lang="es-ES" sz="2800" b="1" i="1" smtClean="0">
                        <a:latin typeface="Cambria Math" panose="02040503050406030204" pitchFamily="18" charset="0"/>
                        <a:ea typeface="Cambria Math"/>
                      </a:rPr>
                      <m:t>𝟎</m:t>
                    </m:r>
                    <m:r>
                      <a:rPr lang="es-ES" sz="2800" b="1" i="1" smtClean="0"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es-ES" sz="2800" dirty="0">
                    <a:sym typeface="Wingdings" panose="05000000000000000000" pitchFamily="2" charset="2"/>
                  </a:rPr>
                  <a:t> </a:t>
                </a:r>
                <a:r>
                  <a:rPr lang="es-ES" sz="2800" b="1" dirty="0">
                    <a:sym typeface="Wingdings" panose="05000000000000000000" pitchFamily="2" charset="2"/>
                  </a:rPr>
                  <a:t>N</a:t>
                </a:r>
                <a:r>
                  <a:rPr lang="es-ES" sz="2800" dirty="0">
                    <a:sym typeface="Wingdings" panose="05000000000000000000" pitchFamily="2" charset="2"/>
                  </a:rPr>
                  <a:t>&lt;0</a:t>
                </a:r>
                <a:endParaRPr lang="es-ES" sz="2800" dirty="0"/>
              </a:p>
              <a:p>
                <a:endParaRPr lang="es-ES" dirty="0"/>
              </a:p>
              <a:p>
                <a:endParaRPr lang="es-ES" dirty="0"/>
              </a:p>
            </p:txBody>
          </p:sp>
        </mc:Choice>
        <mc:Fallback xmlns="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89C98710-40A5-5BA0-D33B-0C5294BC01D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75" t="-1217" r="-130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5441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62E4647-6682-8BEE-7FA3-E7B308143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635D5F8C-AD9D-BC60-DB42-F3FDDACF85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s-ES" dirty="0"/>
          </a:p>
          <a:p>
            <a:pPr algn="ctr"/>
            <a:endParaRPr lang="es-ES" dirty="0"/>
          </a:p>
          <a:p>
            <a:pPr algn="ctr"/>
            <a:endParaRPr lang="es-ES" dirty="0"/>
          </a:p>
          <a:p>
            <a:pPr algn="ctr"/>
            <a:r>
              <a:rPr lang="es-ES" dirty="0"/>
              <a:t>¿Cuántos tipos de ondas de montaña hay?</a:t>
            </a:r>
          </a:p>
        </p:txBody>
      </p:sp>
    </p:spTree>
    <p:extLst>
      <p:ext uri="{BB962C8B-B14F-4D97-AF65-F5344CB8AC3E}">
        <p14:creationId xmlns:p14="http://schemas.microsoft.com/office/powerpoint/2010/main" val="19426898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Hay 2 tipos de ondas de montaña según su propagación.</a:t>
            </a:r>
          </a:p>
          <a:p>
            <a:endParaRPr lang="es-ES" dirty="0"/>
          </a:p>
          <a:p>
            <a:r>
              <a:rPr lang="es-ES" dirty="0"/>
              <a:t>           Ondas atrapadas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                                      Ondas de propagación vertical</a:t>
            </a:r>
          </a:p>
          <a:p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8B2CDA41-F357-79EE-3794-501F1A586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763" y="1702072"/>
            <a:ext cx="5071795" cy="261389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6342715F-C43C-A71B-7E32-4036170DB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231" y="3419856"/>
            <a:ext cx="4732449" cy="260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855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400" dirty="0"/>
              <a:t>¿Qué es una onda de montaña?</a:t>
            </a:r>
          </a:p>
          <a:p>
            <a:endParaRPr lang="es-ES" sz="2400" dirty="0"/>
          </a:p>
          <a:p>
            <a:r>
              <a:rPr lang="es-ES" sz="2400" dirty="0"/>
              <a:t>¿Dónde se producen las ondas de montaña?</a:t>
            </a:r>
          </a:p>
          <a:p>
            <a:endParaRPr lang="es-ES" sz="2400" dirty="0"/>
          </a:p>
          <a:p>
            <a:r>
              <a:rPr lang="es-ES" sz="2400" dirty="0"/>
              <a:t>¿Cómo se producen las ondas de montaña?</a:t>
            </a:r>
          </a:p>
          <a:p>
            <a:endParaRPr lang="es-ES" sz="2400" dirty="0"/>
          </a:p>
          <a:p>
            <a:r>
              <a:rPr lang="es-ES" sz="2400" dirty="0"/>
              <a:t>¿Cuándo son más habituales?</a:t>
            </a:r>
          </a:p>
          <a:p>
            <a:endParaRPr lang="es-ES" sz="2400" dirty="0"/>
          </a:p>
          <a:p>
            <a:r>
              <a:rPr lang="es-ES" sz="2400" dirty="0"/>
              <a:t>¿Cuántos tipos de ondas de montaña hay?</a:t>
            </a:r>
          </a:p>
          <a:p>
            <a:endParaRPr lang="es-ES" sz="2400" dirty="0"/>
          </a:p>
          <a:p>
            <a:r>
              <a:rPr lang="es-ES" sz="2400" dirty="0"/>
              <a:t>¿Cómo se identifican y qué consecuencias tienen?</a:t>
            </a:r>
          </a:p>
        </p:txBody>
      </p:sp>
    </p:spTree>
    <p:extLst>
      <p:ext uri="{BB962C8B-B14F-4D97-AF65-F5344CB8AC3E}">
        <p14:creationId xmlns:p14="http://schemas.microsoft.com/office/powerpoint/2010/main" val="31613509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Marcador de contenido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83128" y="1340610"/>
            <a:ext cx="5129212" cy="503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Marcador de contenido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9882" y="1175658"/>
            <a:ext cx="5129212" cy="519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934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¿Cuando se producen las ondas atrapadas?</a:t>
            </a:r>
          </a:p>
          <a:p>
            <a:endParaRPr lang="es-ES" dirty="0"/>
          </a:p>
          <a:p>
            <a:r>
              <a:rPr lang="es-ES" dirty="0"/>
              <a:t>Cuando haya falta de estabilidad en altura.</a:t>
            </a:r>
          </a:p>
          <a:p>
            <a:r>
              <a:rPr lang="es-ES" dirty="0"/>
              <a:t>Cuando la velocidad del viento aumente marcadamente con la altura (aumento de cizalladura).</a:t>
            </a:r>
          </a:p>
          <a:p>
            <a:r>
              <a:rPr lang="es-ES" dirty="0"/>
              <a:t>Cuando haya una fuerte inversión térmica.</a:t>
            </a:r>
          </a:p>
          <a:p>
            <a:r>
              <a:rPr lang="es-ES" dirty="0"/>
              <a:t>Cuando haya un nivel crítico que lo permita.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525299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7C05746-96F8-DB3E-8D20-208D21871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9FEB1E76-A3B4-4285-D2C5-54EB394605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La estabilidad en altura puede verse utilizando un sondeo de temperatura potencial con la altura, o bien utilizando el parámetro de </a:t>
            </a:r>
            <a:r>
              <a:rPr lang="es-ES" dirty="0" err="1"/>
              <a:t>Scorer</a:t>
            </a:r>
            <a:r>
              <a:rPr lang="es-ES" dirty="0"/>
              <a:t>.</a:t>
            </a:r>
          </a:p>
          <a:p>
            <a:r>
              <a:rPr lang="es-ES" dirty="0"/>
              <a:t>La cizalladura se puede ver utilizando sondeos con las barbas de vientos.</a:t>
            </a:r>
          </a:p>
          <a:p>
            <a:r>
              <a:rPr lang="es-ES" dirty="0"/>
              <a:t>Las inversiones térmicas se pueden ver en los sondeos de temperatura.</a:t>
            </a:r>
          </a:p>
          <a:p>
            <a:r>
              <a:rPr lang="es-ES" dirty="0"/>
              <a:t>Los niveles críticos son cambios de dirección e intensidad súbitos de viento. Pueden verse en sondeos.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714603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A2755E4-0389-8A9C-6E3F-94966918A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50500AB7-1905-D3A7-5A6F-9B9537942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Nivel crítico:</a:t>
            </a:r>
          </a:p>
          <a:p>
            <a:endParaRPr lang="es-ES" dirty="0"/>
          </a:p>
        </p:txBody>
      </p:sp>
      <p:pic>
        <p:nvPicPr>
          <p:cNvPr id="5" name="Marcador de contenido 6">
            <a:extLst>
              <a:ext uri="{FF2B5EF4-FFF2-40B4-BE49-F238E27FC236}">
                <a16:creationId xmlns="" xmlns:a16="http://schemas.microsoft.com/office/drawing/2014/main" id="{AC5C6190-EDC2-993C-C6EB-661C74BC2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629599" y="1891390"/>
            <a:ext cx="6932801" cy="346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4371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F816499-B517-111A-1D94-C0C921D59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s</a:t>
            </a:r>
            <a:endParaRPr lang="es-E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Marcador de contenido 2">
                <a:extLst>
                  <a:ext uri="{FF2B5EF4-FFF2-40B4-BE49-F238E27FC236}">
                    <a16:creationId xmlns="" xmlns:a16="http://schemas.microsoft.com/office/drawing/2014/main" id="{25911BF9-C4A3-1383-9394-A36C7ABE30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s-ES" sz="3600" dirty="0"/>
                  <a:t>Parámetro de </a:t>
                </a:r>
                <a:r>
                  <a:rPr lang="es-ES" sz="3600" dirty="0" err="1"/>
                  <a:t>Scorer</a:t>
                </a:r>
                <a:r>
                  <a:rPr lang="es-ES" dirty="0"/>
                  <a:t>:</a:t>
                </a:r>
              </a:p>
              <a:p>
                <a:endParaRPr lang="es-ES" sz="2400" dirty="0"/>
              </a:p>
              <a:p>
                <a:r>
                  <a:rPr lang="es-ES" sz="2400" dirty="0"/>
                  <a:t>Es la transmisividad de las ondas en la atmosfera cuando se consideran solo procesos hidrostáticos. O en otras palabras, un numero de Scorer alto indica que la onda se transmite por la atmosfera mientras que un numero bajo indica baja transmisibilidad.</a:t>
                </a:r>
              </a:p>
              <a:p>
                <a:r>
                  <a:rPr lang="es-ES" dirty="0"/>
                  <a:t>             </a:t>
                </a:r>
              </a:p>
              <a:p>
                <a:r>
                  <a:rPr lang="es-ES" dirty="0"/>
                  <a:t>        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s-ES" b="0" i="1" smtClean="0">
                        <a:latin typeface="Cambria Math" panose="02040503050406030204" pitchFamily="18" charset="0"/>
                      </a:rPr>
                      <m:t>=(</m:t>
                    </m:r>
                    <m:f>
                      <m:f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s-E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s-E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p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s-ES" b="0" i="1" smtClean="0">
                        <a:latin typeface="Cambria Math" panose="02040503050406030204" pitchFamily="18" charset="0"/>
                      </a:rPr>
                      <m:t> −(</m:t>
                    </m:r>
                    <m:f>
                      <m:f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s-E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ES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num>
                      <m:den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s-E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s-E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s-ES" dirty="0" smtClean="0"/>
                  <a:t>/</a:t>
                </a:r>
                <a:r>
                  <a:rPr lang="es-ES" smtClean="0"/>
                  <a:t>U)              </a:t>
                </a:r>
                <a:endParaRPr lang="es-ES" dirty="0"/>
              </a:p>
              <a:p>
                <a:endParaRPr lang="es-ES" dirty="0"/>
              </a:p>
            </p:txBody>
          </p:sp>
        </mc:Choice>
        <mc:Fallback>
          <p:sp>
            <p:nvSpPr>
              <p:cNvPr id="3" name="Marcador de contenido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5911BF9-C4A3-1383-9394-A36C7ABE30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640" t="-1825" r="-130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38146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D4687ED-A5B7-7FE2-A951-5AC7F889F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D8601B9B-DD08-964E-5FC9-DE8161F7A8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400" dirty="0"/>
              <a:t>Si tenemos ondas atrapadas, el numero de </a:t>
            </a:r>
            <a:r>
              <a:rPr lang="es-ES" sz="2400" dirty="0" err="1"/>
              <a:t>Scorer</a:t>
            </a:r>
            <a:r>
              <a:rPr lang="es-ES" sz="2400" dirty="0"/>
              <a:t> disminuirá a medida que aumenta la altura.</a:t>
            </a:r>
          </a:p>
          <a:p>
            <a:r>
              <a:rPr lang="es-ES" sz="2400" b="1" dirty="0"/>
              <a:t>Esto implica</a:t>
            </a:r>
            <a:r>
              <a:rPr lang="es-ES" sz="2400" dirty="0"/>
              <a:t>: </a:t>
            </a:r>
          </a:p>
          <a:p>
            <a:r>
              <a:rPr lang="es-ES" sz="2400" dirty="0"/>
              <a:t>1) La estabilidad disminuye con la altura</a:t>
            </a:r>
          </a:p>
          <a:p>
            <a:r>
              <a:rPr lang="es-ES" sz="2400" dirty="0"/>
              <a:t>2) El viento aumenta con la altura</a:t>
            </a:r>
          </a:p>
          <a:p>
            <a:r>
              <a:rPr lang="es-ES" sz="2400" dirty="0"/>
              <a:t>3) Cizalladura aumenta con la altura</a:t>
            </a:r>
          </a:p>
          <a:p>
            <a:r>
              <a:rPr lang="es-ES" sz="2400" b="1" dirty="0"/>
              <a:t>Fenómenos que produce:</a:t>
            </a:r>
            <a:r>
              <a:rPr lang="es-ES" sz="2400" dirty="0"/>
              <a:t> </a:t>
            </a:r>
          </a:p>
          <a:p>
            <a:r>
              <a:rPr lang="es-ES" sz="2400" dirty="0"/>
              <a:t>1) Probable viento fuerte en altura</a:t>
            </a:r>
          </a:p>
          <a:p>
            <a:r>
              <a:rPr lang="es-ES" sz="2400" dirty="0"/>
              <a:t>2) Probable cizalladura y turbulencia entre el suelo y las nubes lenticulares.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794468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60E481C-067F-935C-B4A5-1EEEC4301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160FDA73-F0D5-F5F3-F6FB-72E274E477B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sz="2400" dirty="0"/>
              <a:t>A la izquierda vemos las líneas de corriente al atravesar una montaña con forma de campana aislada.</a:t>
            </a:r>
          </a:p>
          <a:p>
            <a:r>
              <a:rPr lang="es-ES" sz="2400" dirty="0"/>
              <a:t>A la derecha un sondeo idealizado y una representación del viento y del parámetro de </a:t>
            </a:r>
            <a:r>
              <a:rPr lang="es-ES" sz="2400" dirty="0" err="1"/>
              <a:t>Scorer</a:t>
            </a:r>
            <a:r>
              <a:rPr lang="es-ES" sz="2400" dirty="0"/>
              <a:t> (líneas a trazos). </a:t>
            </a:r>
          </a:p>
          <a:p>
            <a:r>
              <a:rPr lang="es-ES" sz="2400" dirty="0"/>
              <a:t>El resultado es un seguido de ondas atrapadas, ya que el parámetro de </a:t>
            </a:r>
            <a:r>
              <a:rPr lang="es-ES" sz="2400" dirty="0" err="1"/>
              <a:t>Scorer</a:t>
            </a:r>
            <a:r>
              <a:rPr lang="es-ES" sz="2400" dirty="0"/>
              <a:t> disminuye con la altura.</a:t>
            </a:r>
          </a:p>
          <a:p>
            <a:endParaRPr lang="es-ES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="" xmlns:a16="http://schemas.microsoft.com/office/drawing/2014/main" id="{0A9B8994-550C-DBB3-EA5B-B9F143B2BB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13475" y="998290"/>
            <a:ext cx="5292725" cy="481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1853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F9DB6FC-2771-87F4-BD63-65D21A5B0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0F6A67D7-1767-0BAC-B758-F791A48DAA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800" b="1" dirty="0"/>
              <a:t>Parámetro de </a:t>
            </a:r>
            <a:r>
              <a:rPr lang="es-ES" sz="2800" b="1" dirty="0" err="1"/>
              <a:t>Scorer</a:t>
            </a:r>
            <a:r>
              <a:rPr lang="es-ES" sz="2800" b="1" dirty="0"/>
              <a:t> para ondas de propagación vertical.</a:t>
            </a:r>
          </a:p>
          <a:p>
            <a:endParaRPr lang="es-ES" dirty="0"/>
          </a:p>
          <a:p>
            <a:r>
              <a:rPr lang="es-ES" sz="2400" dirty="0"/>
              <a:t>Si el parámetro de </a:t>
            </a:r>
            <a:r>
              <a:rPr lang="es-ES" sz="2400" dirty="0" err="1"/>
              <a:t>Scorer</a:t>
            </a:r>
            <a:r>
              <a:rPr lang="es-ES" sz="2400" dirty="0"/>
              <a:t> se mantiene aproximadamente constante con la altura, tenemos propagación vertical de las ondas de montaña.</a:t>
            </a:r>
          </a:p>
          <a:p>
            <a:endParaRPr lang="es-ES" sz="2400" dirty="0"/>
          </a:p>
          <a:p>
            <a:r>
              <a:rPr lang="es-ES" sz="2400" dirty="0"/>
              <a:t>Si el parámetro de </a:t>
            </a:r>
            <a:r>
              <a:rPr lang="es-ES" sz="2400" dirty="0" err="1"/>
              <a:t>Scorer</a:t>
            </a:r>
            <a:r>
              <a:rPr lang="es-ES" sz="2400" dirty="0"/>
              <a:t> </a:t>
            </a:r>
            <a:r>
              <a:rPr lang="es-ES" sz="2400" dirty="0" smtClean="0"/>
              <a:t>aumenta </a:t>
            </a:r>
            <a:r>
              <a:rPr lang="es-ES" sz="2400" dirty="0"/>
              <a:t>con la altura, también tenemos propagación </a:t>
            </a:r>
            <a:r>
              <a:rPr lang="es-ES" sz="2400" dirty="0" smtClean="0"/>
              <a:t>vertical </a:t>
            </a:r>
            <a:r>
              <a:rPr lang="es-ES" sz="2400" dirty="0"/>
              <a:t>de las ondas de montaña con la altura.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150221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6610295-3A9D-1366-E37B-BAC97EFC8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FAE6E011-6BA5-06E2-F55A-CA8330534A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800" b="1" dirty="0"/>
              <a:t>¿Qué ocurre si el numero de </a:t>
            </a:r>
            <a:r>
              <a:rPr lang="es-ES" sz="2800" b="1" dirty="0" err="1"/>
              <a:t>Scorer</a:t>
            </a:r>
            <a:r>
              <a:rPr lang="es-ES" sz="2800" b="1" dirty="0"/>
              <a:t> aumenta con la altura?</a:t>
            </a:r>
          </a:p>
          <a:p>
            <a:endParaRPr lang="es-ES" sz="2800" b="1" dirty="0"/>
          </a:p>
          <a:p>
            <a:r>
              <a:rPr lang="es-ES" sz="2400" dirty="0"/>
              <a:t>Si el parámetro de </a:t>
            </a:r>
            <a:r>
              <a:rPr lang="es-ES" sz="2400" dirty="0" err="1" smtClean="0"/>
              <a:t>Scorer</a:t>
            </a:r>
            <a:r>
              <a:rPr lang="es-ES" sz="2400" dirty="0"/>
              <a:t> </a:t>
            </a:r>
            <a:r>
              <a:rPr lang="es-ES" sz="2400" dirty="0" smtClean="0"/>
              <a:t>disminuye con </a:t>
            </a:r>
            <a:r>
              <a:rPr lang="es-ES" sz="2400" dirty="0"/>
              <a:t>la altura, indica que la onda no es transmisible en la vertical, no hay suficiente estabilidad, por tanto no habrá propagación de las ondas de gravedad.</a:t>
            </a:r>
          </a:p>
          <a:p>
            <a:endParaRPr lang="es-ES" sz="2000" dirty="0"/>
          </a:p>
          <a:p>
            <a:endParaRPr lang="es-ES" sz="2800" b="1" dirty="0"/>
          </a:p>
        </p:txBody>
      </p:sp>
    </p:spTree>
    <p:extLst>
      <p:ext uri="{BB962C8B-B14F-4D97-AF65-F5344CB8AC3E}">
        <p14:creationId xmlns:p14="http://schemas.microsoft.com/office/powerpoint/2010/main" val="4019125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s-ES" sz="3200" dirty="0"/>
          </a:p>
          <a:p>
            <a:pPr algn="ctr"/>
            <a:endParaRPr lang="es-ES" dirty="0"/>
          </a:p>
          <a:p>
            <a:pPr algn="ctr"/>
            <a:endParaRPr lang="es-ES" sz="3200" dirty="0"/>
          </a:p>
          <a:p>
            <a:pPr algn="ctr"/>
            <a:r>
              <a:rPr lang="es-ES" sz="3200" dirty="0"/>
              <a:t>¿Cómo se identifican y qué consecuencias tienen?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84296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D9866F3-E7EE-62B0-F4EF-A1F232FA4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847B1248-FAC0-49B3-9D27-CF6404F3C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s-ES" dirty="0"/>
          </a:p>
          <a:p>
            <a:pPr algn="ctr"/>
            <a:endParaRPr lang="es-ES" dirty="0"/>
          </a:p>
          <a:p>
            <a:pPr algn="ctr"/>
            <a:endParaRPr lang="es-ES" dirty="0"/>
          </a:p>
          <a:p>
            <a:pPr algn="ctr"/>
            <a:r>
              <a:rPr lang="es-ES" dirty="0"/>
              <a:t>¿Qué es una onda de montaña?</a:t>
            </a:r>
          </a:p>
        </p:txBody>
      </p:sp>
    </p:spTree>
    <p:extLst>
      <p:ext uri="{BB962C8B-B14F-4D97-AF65-F5344CB8AC3E}">
        <p14:creationId xmlns:p14="http://schemas.microsoft.com/office/powerpoint/2010/main" val="5638580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Las ondas atrapadas son el ejemplo más común de ondas de montaña.</a:t>
            </a:r>
          </a:p>
          <a:p>
            <a:endParaRPr lang="es-ES" dirty="0"/>
          </a:p>
          <a:p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C2ADAFF9-6B05-84F6-66DC-64C871EBE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1894" y="2468506"/>
            <a:ext cx="5794696" cy="344244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1E091430-A7B3-DEFF-E562-E16E54C7C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10" y="2569464"/>
            <a:ext cx="6099691" cy="334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9272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Las ondas atrapadas suelen presentar turbulencia en niveles bajos (SFC-25.000ft).</a:t>
            </a:r>
          </a:p>
          <a:p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40C1F030-218A-6402-B02C-1915D91DC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964" y="2248838"/>
            <a:ext cx="8769416" cy="367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3854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/>
              <a:t>En la zona de los rotores, los ascensos y descensos son abruptos.</a:t>
            </a:r>
          </a:p>
          <a:p>
            <a:endParaRPr lang="es-ES" dirty="0"/>
          </a:p>
          <a:p>
            <a:r>
              <a:rPr lang="es-ES" dirty="0"/>
              <a:t>En el resto de la onda, los ascensos y descensos son mucho más pausados.</a:t>
            </a:r>
          </a:p>
          <a:p>
            <a:endParaRPr lang="es-ES" dirty="0"/>
          </a:p>
          <a:p>
            <a:r>
              <a:rPr lang="es-ES" dirty="0"/>
              <a:t>Es en estas zonas de la onda donde suelen volar los planadores.</a:t>
            </a:r>
          </a:p>
          <a:p>
            <a:endParaRPr lang="es-ES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="" xmlns:a16="http://schemas.microsoft.com/office/drawing/2014/main" id="{49260E7E-308B-F7E2-ABB2-24376F5557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13475" y="997653"/>
            <a:ext cx="5292725" cy="485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6911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5320ABC-8DE7-5A70-2E4C-A475BFAD4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C29698B0-8CE6-E98E-448C-628490240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Las ondas de propagación vertical pueden ser más difíciles de identificar.</a:t>
            </a:r>
          </a:p>
          <a:p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436037B3-FEAE-E9E6-C73C-BA8F29F8E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54" y="2563025"/>
            <a:ext cx="5214856" cy="355381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5E7ED224-65D3-9399-7FC7-28D0EC0B3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622" y="2563025"/>
            <a:ext cx="6104170" cy="355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650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/>
              <a:t>Si no tenemos zona escura en la imagen de satélite a sotavento de la cordillera, pero aún así tenemos cirros espesos, podemos concluir la presencia de onda de montaña pero sin turbulencia fuerte.</a:t>
            </a:r>
          </a:p>
          <a:p>
            <a:endParaRPr lang="es-ES" dirty="0"/>
          </a:p>
        </p:txBody>
      </p:sp>
      <p:pic>
        <p:nvPicPr>
          <p:cNvPr id="5" name="Picture 3">
            <a:extLst>
              <a:ext uri="{FF2B5EF4-FFF2-40B4-BE49-F238E27FC236}">
                <a16:creationId xmlns="" xmlns:a16="http://schemas.microsoft.com/office/drawing/2014/main" id="{055F7AD4-23DF-0B21-87C1-8033EDCA3B2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582" y="1116172"/>
            <a:ext cx="4863402" cy="4617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86166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sz="2400" dirty="0"/>
              <a:t>Si tenemos una zona oscura en la imagen de satélite (</a:t>
            </a:r>
            <a:r>
              <a:rPr lang="es-ES" sz="2400" dirty="0" err="1"/>
              <a:t>foehn</a:t>
            </a:r>
            <a:r>
              <a:rPr lang="es-ES" sz="2400" dirty="0"/>
              <a:t> gap), seguida de la aparición de cirros espesos, podemos concluir la presencia de onda de montaña con turbulencia fuerte.</a:t>
            </a:r>
          </a:p>
          <a:p>
            <a:r>
              <a:rPr lang="es-ES" sz="2400" dirty="0"/>
              <a:t>La turbulencia más fuerte suele estar debajo de la tropopausa y entre la zona del salto hidráulico y la superficie.</a:t>
            </a:r>
          </a:p>
          <a:p>
            <a:r>
              <a:rPr lang="es-ES" sz="2400" dirty="0"/>
              <a:t>La zona oscura (</a:t>
            </a:r>
            <a:r>
              <a:rPr lang="es-ES" sz="2400" dirty="0" err="1"/>
              <a:t>foehn</a:t>
            </a:r>
            <a:r>
              <a:rPr lang="es-ES" sz="2400" dirty="0"/>
              <a:t> gap) puede tener de 1 a 50km de ancho.</a:t>
            </a:r>
          </a:p>
          <a:p>
            <a:endParaRPr lang="es-ES" dirty="0"/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EA60CDE4-BE60-2910-7DA8-DC494A124D4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590" y="1139032"/>
            <a:ext cx="471709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20810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5991E54-8FD3-E3D5-FCCC-D8B6F1CF5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1B0BAB5B-D82A-3962-1950-515DD2677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Para identificar la onda de montaña de propagación vertical turbulenta debemos mirar </a:t>
            </a:r>
            <a:r>
              <a:rPr lang="es-ES" i="1" u="sng" dirty="0"/>
              <a:t>siempre</a:t>
            </a:r>
            <a:r>
              <a:rPr lang="es-ES" dirty="0"/>
              <a:t> un bucle de imágenes del vapor de agua (WV).</a:t>
            </a:r>
          </a:p>
          <a:p>
            <a:r>
              <a:rPr lang="es-ES" dirty="0"/>
              <a:t>Si en el vapor de agua vemos una franja oscura (</a:t>
            </a:r>
            <a:r>
              <a:rPr lang="es-ES" dirty="0" err="1"/>
              <a:t>foehn</a:t>
            </a:r>
            <a:r>
              <a:rPr lang="es-ES" dirty="0"/>
              <a:t> gap) podemos deducir la presencia de una onda de montaña de propagación vertical turbulenta.</a:t>
            </a:r>
          </a:p>
          <a:p>
            <a:r>
              <a:rPr lang="es-ES" dirty="0"/>
              <a:t>La presencia de una corriente en chorro (Jet </a:t>
            </a:r>
            <a:r>
              <a:rPr lang="es-ES" dirty="0" err="1"/>
              <a:t>stream</a:t>
            </a:r>
            <a:r>
              <a:rPr lang="es-ES" dirty="0"/>
              <a:t>) puede favorecer la aparición de la onda de montaña.</a:t>
            </a:r>
          </a:p>
        </p:txBody>
      </p:sp>
    </p:spTree>
    <p:extLst>
      <p:ext uri="{BB962C8B-B14F-4D97-AF65-F5344CB8AC3E}">
        <p14:creationId xmlns:p14="http://schemas.microsoft.com/office/powerpoint/2010/main" val="7947386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49D3E05-0879-1D0C-04A5-6CD58F058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5F84A0CA-481A-AD6E-3C8B-96E252AA8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1800" dirty="0"/>
              <a:t>Cuando tenemos una corriente en Chorro sobre una cordillera y se dan las condiciones para la aparición de onda de montaña (estabilidad, velocidad del viento, </a:t>
            </a:r>
            <a:r>
              <a:rPr lang="es-ES" sz="1800" dirty="0" err="1"/>
              <a:t>etc</a:t>
            </a:r>
            <a:r>
              <a:rPr lang="es-ES" sz="1800" dirty="0"/>
              <a:t>), podemos observar turbulencia más intensa en la zona cálida del Chorro.</a:t>
            </a:r>
          </a:p>
          <a:p>
            <a:endParaRPr lang="es-ES" sz="1800" dirty="0"/>
          </a:p>
          <a:p>
            <a:r>
              <a:rPr lang="es-ES" sz="1800" dirty="0"/>
              <a:t>Mientras que si no tuviésemos la cordillera, la turbulencia más intensa, es habitual observarla sobre el lado frio de la corriente en Chorro.</a:t>
            </a:r>
          </a:p>
          <a:p>
            <a:endParaRPr lang="es-ES" dirty="0"/>
          </a:p>
        </p:txBody>
      </p:sp>
      <p:pic>
        <p:nvPicPr>
          <p:cNvPr id="4" name="Imagen 1">
            <a:extLst>
              <a:ext uri="{FF2B5EF4-FFF2-40B4-BE49-F238E27FC236}">
                <a16:creationId xmlns="" xmlns:a16="http://schemas.microsoft.com/office/drawing/2014/main" id="{4E359A0A-C2EA-8CC2-CAF6-91E0A7CAB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686" y="2969702"/>
            <a:ext cx="5652059" cy="3343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B5BDFA15-5EC7-4196-F47A-737114434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255" y="2969702"/>
            <a:ext cx="5652059" cy="334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87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1DEA766-87BC-8915-10A7-24BB68681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9A991165-6AB8-F7BA-C732-8F466854A9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En los modelos (secciones verticales) podemos distinguir la onda de montaña representada como velocidad vertical.</a:t>
            </a:r>
          </a:p>
          <a:p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3869313A-0231-18E6-5092-E7DD6C396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2596897"/>
            <a:ext cx="12172950" cy="426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9983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47F4331-3D26-B933-11B4-8B0A25700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C029A502-82B9-73D4-1BE4-F8301C6D5A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sz="2400" dirty="0"/>
          </a:p>
          <a:p>
            <a:endParaRPr lang="es-ES" sz="2400" dirty="0"/>
          </a:p>
          <a:p>
            <a:endParaRPr lang="es-ES" sz="2400" dirty="0"/>
          </a:p>
          <a:p>
            <a:endParaRPr lang="es-ES" sz="2400" dirty="0"/>
          </a:p>
          <a:p>
            <a:pPr algn="ctr"/>
            <a:r>
              <a:rPr lang="es-ES" sz="2400" dirty="0"/>
              <a:t>Ejemplos de detección de ondas de montaña en imágenes de satélite:</a:t>
            </a:r>
          </a:p>
        </p:txBody>
      </p:sp>
    </p:spTree>
    <p:extLst>
      <p:ext uri="{BB962C8B-B14F-4D97-AF65-F5344CB8AC3E}">
        <p14:creationId xmlns:p14="http://schemas.microsoft.com/office/powerpoint/2010/main" val="1348223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400" dirty="0"/>
              <a:t>¿Qué es una onda de montaña? </a:t>
            </a:r>
            <a:r>
              <a:rPr lang="es-ES" sz="2400" dirty="0">
                <a:solidFill>
                  <a:srgbClr val="FF0000"/>
                </a:solidFill>
              </a:rPr>
              <a:t>Es una onda de gravedad interna.</a:t>
            </a:r>
          </a:p>
          <a:p>
            <a:endParaRPr lang="es-ES" sz="2400" dirty="0">
              <a:solidFill>
                <a:srgbClr val="FF0000"/>
              </a:solidFill>
            </a:endParaRPr>
          </a:p>
          <a:p>
            <a:r>
              <a:rPr lang="es-ES" sz="2400" dirty="0"/>
              <a:t>¿Qué es una onda de gravedad?</a:t>
            </a:r>
            <a:r>
              <a:rPr lang="es-ES" sz="2400" dirty="0">
                <a:solidFill>
                  <a:srgbClr val="FF0000"/>
                </a:solidFill>
              </a:rPr>
              <a:t> Una onda de gravedad es una oscilación cuya fuerza restauradora es el empuje hidrostático.</a:t>
            </a:r>
          </a:p>
          <a:p>
            <a:endParaRPr lang="es-ES" sz="2400" dirty="0">
              <a:solidFill>
                <a:srgbClr val="FF0000"/>
              </a:solidFill>
            </a:endParaRPr>
          </a:p>
          <a:p>
            <a:r>
              <a:rPr lang="es-ES" sz="2400" dirty="0"/>
              <a:t>¿Qué es eso de interna?</a:t>
            </a:r>
            <a:r>
              <a:rPr lang="es-ES" sz="2400" dirty="0">
                <a:solidFill>
                  <a:srgbClr val="FF0000"/>
                </a:solidFill>
              </a:rPr>
              <a:t> Indica que esa onda de gravedad se propaga en el interior del fluido.</a:t>
            </a:r>
          </a:p>
          <a:p>
            <a:endParaRPr lang="es-ES" sz="2400" dirty="0">
              <a:solidFill>
                <a:srgbClr val="FF000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48800768-C56F-B128-37E9-852190DF3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634" y="3910013"/>
            <a:ext cx="5048250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7638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8F7FC2C-AAF8-D21A-04EA-312CDDEF1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GOES-16 (East; 75.2W) Satellite Imagery_Band 8_ 6.2 &amp;micro;m (&amp;quot;Upper-Level Tropospheric Water Vapor&amp;quot;)">
            <a:hlinkClick r:id="" action="ppaction://media"/>
            <a:extLst>
              <a:ext uri="{FF2B5EF4-FFF2-40B4-BE49-F238E27FC236}">
                <a16:creationId xmlns="" xmlns:a16="http://schemas.microsoft.com/office/drawing/2014/main" id="{FD07D158-CE6D-81A9-EB34-7D7552B56AD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1113" y="1009650"/>
            <a:ext cx="9263062" cy="5014913"/>
          </a:xfrm>
        </p:spPr>
      </p:pic>
    </p:spTree>
    <p:extLst>
      <p:ext uri="{BB962C8B-B14F-4D97-AF65-F5344CB8AC3E}">
        <p14:creationId xmlns:p14="http://schemas.microsoft.com/office/powerpoint/2010/main" val="198540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0C13193-CB81-A524-8F57-1C1D6291B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Juan Antonio Salado en Twitter_ _Nube de levante sobre #Gibraltar 🚂 https_t.co_LWna39Z4rE_ _ Twitter - Brave 2023-06-07 20-37-51 (online-video-cutter.com)">
            <a:hlinkClick r:id="" action="ppaction://media"/>
            <a:extLst>
              <a:ext uri="{FF2B5EF4-FFF2-40B4-BE49-F238E27FC236}">
                <a16:creationId xmlns="" xmlns:a16="http://schemas.microsoft.com/office/drawing/2014/main" id="{D22E8775-0CB5-6427-DB08-681285D163E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54325" y="1009650"/>
            <a:ext cx="6116638" cy="5014913"/>
          </a:xfrm>
        </p:spPr>
      </p:pic>
    </p:spTree>
    <p:extLst>
      <p:ext uri="{BB962C8B-B14F-4D97-AF65-F5344CB8AC3E}">
        <p14:creationId xmlns:p14="http://schemas.microsoft.com/office/powerpoint/2010/main" val="110672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F230956-1DB3-F588-416F-FECDF977D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4">
            <a:extLst>
              <a:ext uri="{FF2B5EF4-FFF2-40B4-BE49-F238E27FC236}">
                <a16:creationId xmlns="" xmlns:a16="http://schemas.microsoft.com/office/drawing/2014/main" id="{7C896DA8-853B-39C3-5BB6-AB014F5E76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545" y="1518212"/>
            <a:ext cx="9980909" cy="3691352"/>
          </a:xfrm>
        </p:spPr>
      </p:pic>
    </p:spTree>
    <p:extLst>
      <p:ext uri="{BB962C8B-B14F-4D97-AF65-F5344CB8AC3E}">
        <p14:creationId xmlns:p14="http://schemas.microsoft.com/office/powerpoint/2010/main" val="5449858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7B71772-DAC3-FC8B-A758-9FA61286E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297CB793-D299-62A5-7648-E0211C7F10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72" y="825093"/>
            <a:ext cx="11006356" cy="541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0597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FDC2488-68AD-10AC-91AB-015CD0DA4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062C25B2-2653-62B8-6DAD-52266833D3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70" y="875426"/>
            <a:ext cx="11232859" cy="529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333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1CD0D74-4C63-A144-840B-2EA851FED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4 Marcador de contenido" descr="SALTO04.GIF">
            <a:extLst>
              <a:ext uri="{FF2B5EF4-FFF2-40B4-BE49-F238E27FC236}">
                <a16:creationId xmlns="" xmlns:a16="http://schemas.microsoft.com/office/drawing/2014/main" id="{D8DC807F-7201-5647-A258-5581760A27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64891" y="1009650"/>
            <a:ext cx="6895505" cy="501491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6162762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630C553-0DEF-2AE0-1A21-DCBF05016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="" xmlns:a16="http://schemas.microsoft.com/office/drawing/2014/main" id="{189D9431-6BD6-8BDF-C12D-6168F65BE8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708848"/>
            <a:ext cx="6400800" cy="3348525"/>
          </a:xfr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36F698F-800C-AF45-0DD8-0BA5BEC0E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3189" y="3429000"/>
            <a:ext cx="653881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70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630C553-0DEF-2AE0-1A21-DCBF05016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="" xmlns:a16="http://schemas.microsoft.com/office/drawing/2014/main" id="{189D9431-6BD6-8BDF-C12D-6168F65BE8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17236"/>
            <a:ext cx="6400800" cy="3348525"/>
          </a:xfr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36F698F-800C-AF45-0DD8-0BA5BEC0E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3189" y="3429000"/>
            <a:ext cx="6538811" cy="3429000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="" xmlns:a16="http://schemas.microsoft.com/office/drawing/2014/main" id="{2880128A-3380-CCF2-0AF1-3D6593B9E9D8}"/>
              </a:ext>
            </a:extLst>
          </p:cNvPr>
          <p:cNvSpPr/>
          <p:nvPr/>
        </p:nvSpPr>
        <p:spPr>
          <a:xfrm>
            <a:off x="2189527" y="2818701"/>
            <a:ext cx="3254929" cy="101506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Elipse 3">
            <a:extLst>
              <a:ext uri="{FF2B5EF4-FFF2-40B4-BE49-F238E27FC236}">
                <a16:creationId xmlns="" xmlns:a16="http://schemas.microsoft.com/office/drawing/2014/main" id="{754F0FDD-4909-DDD7-5A55-EC2AE91D6291}"/>
              </a:ext>
            </a:extLst>
          </p:cNvPr>
          <p:cNvSpPr/>
          <p:nvPr/>
        </p:nvSpPr>
        <p:spPr>
          <a:xfrm>
            <a:off x="4606955" y="1015068"/>
            <a:ext cx="1297497" cy="132546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Elipse 7">
            <a:extLst>
              <a:ext uri="{FF2B5EF4-FFF2-40B4-BE49-F238E27FC236}">
                <a16:creationId xmlns="" xmlns:a16="http://schemas.microsoft.com/office/drawing/2014/main" id="{4C74B501-4754-6565-1F53-056528A33460}"/>
              </a:ext>
            </a:extLst>
          </p:cNvPr>
          <p:cNvSpPr/>
          <p:nvPr/>
        </p:nvSpPr>
        <p:spPr>
          <a:xfrm>
            <a:off x="7130643" y="5143500"/>
            <a:ext cx="914400" cy="9815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Elipse 8">
            <a:extLst>
              <a:ext uri="{FF2B5EF4-FFF2-40B4-BE49-F238E27FC236}">
                <a16:creationId xmlns="" xmlns:a16="http://schemas.microsoft.com/office/drawing/2014/main" id="{86095935-D320-BF9E-17CC-EB586F4D4DF1}"/>
              </a:ext>
            </a:extLst>
          </p:cNvPr>
          <p:cNvSpPr/>
          <p:nvPr/>
        </p:nvSpPr>
        <p:spPr>
          <a:xfrm>
            <a:off x="6747546" y="4723002"/>
            <a:ext cx="978715" cy="536895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28436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2C598BC-693E-FF93-D47A-13D762A19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="" xmlns:a16="http://schemas.microsoft.com/office/drawing/2014/main" id="{C2F16F42-55DB-6794-AE10-3EDA8EA611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94560"/>
            <a:ext cx="6333688" cy="3326071"/>
          </a:xfr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8E0206C7-E897-6B5B-1532-53A819038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628" y="3604941"/>
            <a:ext cx="6269372" cy="325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5903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A6121F0-ECA4-FC94-E80B-A8C2407B6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92DDDF38-2D91-3032-3B54-8ABBB71BB58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948" y="984483"/>
            <a:ext cx="7740058" cy="501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214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Las ondas de gravedad pueden ser internas o externas. Las ondas internas se propagan en el interior del fluido.</a:t>
            </a:r>
          </a:p>
          <a:p>
            <a:r>
              <a:rPr lang="es-ES" dirty="0"/>
              <a:t>Mientras que las ondas de gravedad externas se propagan únicamente en la interfaz del fluido. </a:t>
            </a:r>
          </a:p>
          <a:p>
            <a:endParaRPr lang="es-ES" dirty="0"/>
          </a:p>
          <a:p>
            <a:r>
              <a:rPr lang="es-ES" sz="2400" dirty="0"/>
              <a:t>Ejemplo de onda interna: Una onda sísmica en un terremoto. Se propaga desde la profundidad a la superficie.</a:t>
            </a:r>
          </a:p>
          <a:p>
            <a:r>
              <a:rPr lang="es-ES" sz="2400" dirty="0"/>
              <a:t>Ejemplo de onda externa: Una onda generada en un estanque. Se propaga únicamente en la interfaz del agua y el aire.</a:t>
            </a:r>
          </a:p>
        </p:txBody>
      </p:sp>
    </p:spTree>
    <p:extLst>
      <p:ext uri="{BB962C8B-B14F-4D97-AF65-F5344CB8AC3E}">
        <p14:creationId xmlns:p14="http://schemas.microsoft.com/office/powerpoint/2010/main" val="29935205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E3BE755-ABE2-540B-DA41-9310DC28A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4">
            <a:extLst>
              <a:ext uri="{FF2B5EF4-FFF2-40B4-BE49-F238E27FC236}">
                <a16:creationId xmlns="" xmlns:a16="http://schemas.microsoft.com/office/drawing/2014/main" id="{05BDCE55-4DAD-08AC-0C47-87ED2B3355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2346" y="1099274"/>
            <a:ext cx="9236122" cy="4659452"/>
          </a:xfrm>
        </p:spPr>
      </p:pic>
    </p:spTree>
    <p:extLst>
      <p:ext uri="{BB962C8B-B14F-4D97-AF65-F5344CB8AC3E}">
        <p14:creationId xmlns:p14="http://schemas.microsoft.com/office/powerpoint/2010/main" val="16209629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7673252-7B8B-E40E-F331-13C0293A2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>
            <a:extLst>
              <a:ext uri="{FF2B5EF4-FFF2-40B4-BE49-F238E27FC236}">
                <a16:creationId xmlns="" xmlns:a16="http://schemas.microsoft.com/office/drawing/2014/main" id="{3E214695-761F-537D-2737-8018E3E726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8212" y="1233815"/>
            <a:ext cx="10315575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0338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3CCAA00-2220-9A76-1919-B46DE177E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8E584D30-7F47-95F6-9338-5530287831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40" y="1009650"/>
            <a:ext cx="9620608" cy="501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1829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1E3C991-A13B-E06C-C6E0-12A1EF19A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5047EDFC-C30A-154B-55C4-279D81A314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1600" dirty="0" err="1"/>
              <a:t>GeoColor</a:t>
            </a:r>
            <a:r>
              <a:rPr lang="es-ES" sz="1600" dirty="0"/>
              <a:t> CIRA</a:t>
            </a:r>
          </a:p>
          <a:p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9F95A217-1F53-05BB-627F-ED9E46AEA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3516"/>
            <a:ext cx="12192000" cy="513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9786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DD02C89-7EFF-BA89-1D9B-584982518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4BC5EF1E-007D-8695-772A-625115EFA7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1600" dirty="0"/>
              <a:t>WV 6.25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666D6BB3-C1C6-1DBA-506F-E452647DCD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3850"/>
            <a:ext cx="12192000" cy="510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494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6ADC4A6-935A-B7A2-5AB1-CD1E4D85A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D7D5761C-67EC-260B-31D1-444CEBA2CC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1600" dirty="0"/>
              <a:t>WV 7.35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A4EC15A3-0882-9C4B-381E-C11F09079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8683"/>
            <a:ext cx="12192000" cy="513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643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DF06CC9-EA8F-6414-B805-7007F5FD1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="" xmlns:a16="http://schemas.microsoft.com/office/drawing/2014/main" id="{08FDFFED-7D35-35E6-0EAD-1266F586B6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19" y="926036"/>
            <a:ext cx="10774362" cy="5155982"/>
          </a:xfrm>
        </p:spPr>
      </p:pic>
    </p:spTree>
    <p:extLst>
      <p:ext uri="{BB962C8B-B14F-4D97-AF65-F5344CB8AC3E}">
        <p14:creationId xmlns:p14="http://schemas.microsoft.com/office/powerpoint/2010/main" val="33057215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77F7D0F-4642-5273-7DF6-8C7A6A442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="" xmlns:a16="http://schemas.microsoft.com/office/drawing/2014/main" id="{04B13EA1-ED73-7478-CFB0-EF98D36B0F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901" y="731520"/>
            <a:ext cx="8414169" cy="5704523"/>
          </a:xfrm>
        </p:spPr>
      </p:pic>
    </p:spTree>
    <p:extLst>
      <p:ext uri="{BB962C8B-B14F-4D97-AF65-F5344CB8AC3E}">
        <p14:creationId xmlns:p14="http://schemas.microsoft.com/office/powerpoint/2010/main" val="11510173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7A57EA8-0B04-F4E3-E12E-8E8A8DE07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8DA74A33-E786-CFAB-D351-AD7C7C944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000" dirty="0"/>
              <a:t>Sondeo sotavento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25BC8CE-D630-63BB-F96A-83725F6FE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175" y="1418220"/>
            <a:ext cx="7676889" cy="501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079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E010BD8-C96E-E825-D544-00BDA4B27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="" xmlns:a16="http://schemas.microsoft.com/office/drawing/2014/main" id="{50E311D1-9F62-94A5-BC35-BD3CD496FD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292" y="1072807"/>
            <a:ext cx="9398483" cy="4712385"/>
          </a:xfrm>
        </p:spPr>
      </p:pic>
    </p:spTree>
    <p:extLst>
      <p:ext uri="{BB962C8B-B14F-4D97-AF65-F5344CB8AC3E}">
        <p14:creationId xmlns:p14="http://schemas.microsoft.com/office/powerpoint/2010/main" val="1086870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¿Por qué deberían importarme la onda de montaña?</a:t>
            </a:r>
          </a:p>
          <a:p>
            <a:r>
              <a:rPr lang="es-ES" sz="2000" dirty="0"/>
              <a:t>Aquí va una pequeña historia: Tarde del 5 de Marzo de 1966, un Boeing 707 de British Airways sobrevuela Japón, el piloto decide pasar cerca del monte </a:t>
            </a:r>
            <a:r>
              <a:rPr lang="es-ES" sz="2000" dirty="0" err="1"/>
              <a:t>Fuji</a:t>
            </a:r>
            <a:r>
              <a:rPr lang="es-ES" sz="2000" dirty="0"/>
              <a:t> para que lo vean los pasajeros. El avión encuentra una fuerte zona de turbulencia y se hace pedazos en vuelo. </a:t>
            </a:r>
          </a:p>
          <a:p>
            <a:r>
              <a:rPr lang="es-ES" sz="2000" dirty="0"/>
              <a:t>En la base del volcán se registraron 60 a 70 </a:t>
            </a:r>
            <a:r>
              <a:rPr lang="es-ES" sz="2000" dirty="0" err="1"/>
              <a:t>kt</a:t>
            </a:r>
            <a:r>
              <a:rPr lang="es-ES" sz="2000" dirty="0"/>
              <a:t> de viento.</a:t>
            </a:r>
          </a:p>
          <a:p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C83ACF0A-A778-2950-ED06-90E532DA2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107" y="3517106"/>
            <a:ext cx="5915526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5640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E73E19B-227F-2D65-5BDF-4FA9BDB67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2004EE7A-6A3C-AB70-C0BC-2CC2E993E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s-ES" sz="4400" dirty="0"/>
          </a:p>
          <a:p>
            <a:pPr algn="ctr"/>
            <a:endParaRPr lang="es-ES" sz="4400" dirty="0"/>
          </a:p>
          <a:p>
            <a:pPr algn="ctr"/>
            <a:r>
              <a:rPr lang="es-ES" sz="4400" dirty="0"/>
              <a:t>Gracias por vuestra atención</a:t>
            </a:r>
          </a:p>
          <a:p>
            <a:pPr algn="ctr"/>
            <a:endParaRPr lang="es-ES" sz="4400" dirty="0"/>
          </a:p>
          <a:p>
            <a:pPr algn="ctr"/>
            <a:endParaRPr lang="es-ES" sz="2000"/>
          </a:p>
          <a:p>
            <a:pPr algn="ctr"/>
            <a:r>
              <a:rPr lang="es-ES" sz="2000"/>
              <a:t>Contacto</a:t>
            </a:r>
            <a:r>
              <a:rPr lang="es-ES" sz="2000" dirty="0"/>
              <a:t>: rlopezr@aemet.es</a:t>
            </a:r>
          </a:p>
        </p:txBody>
      </p:sp>
    </p:spTree>
    <p:extLst>
      <p:ext uri="{BB962C8B-B14F-4D97-AF65-F5344CB8AC3E}">
        <p14:creationId xmlns:p14="http://schemas.microsoft.com/office/powerpoint/2010/main" val="4175426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>
            <a:extLst>
              <a:ext uri="{FF2B5EF4-FFF2-40B4-BE49-F238E27FC236}">
                <a16:creationId xmlns="" xmlns:a16="http://schemas.microsoft.com/office/drawing/2014/main" id="{98F9BEC5-29A0-B375-E0D9-8143EED1CC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5404" y="1166895"/>
            <a:ext cx="8114479" cy="47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422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s-ES" dirty="0"/>
          </a:p>
          <a:p>
            <a:pPr algn="ctr"/>
            <a:endParaRPr lang="es-ES" dirty="0"/>
          </a:p>
          <a:p>
            <a:pPr algn="ctr"/>
            <a:endParaRPr lang="es-ES" dirty="0"/>
          </a:p>
          <a:p>
            <a:pPr algn="ctr"/>
            <a:r>
              <a:rPr lang="es-ES" dirty="0"/>
              <a:t>¿Dónde se produce la onda de montaña?</a:t>
            </a:r>
          </a:p>
        </p:txBody>
      </p:sp>
    </p:spTree>
    <p:extLst>
      <p:ext uri="{BB962C8B-B14F-4D97-AF65-F5344CB8AC3E}">
        <p14:creationId xmlns:p14="http://schemas.microsoft.com/office/powerpoint/2010/main" val="735281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Interacción del viento con una cordillera paralela</a:t>
            </a:r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" y="2174875"/>
            <a:ext cx="4957749" cy="3951288"/>
          </a:xfrm>
          <a:prstGeom prst="rect">
            <a:avLst/>
          </a:prstGeom>
        </p:spPr>
      </p:pic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" dirty="0"/>
              <a:t>Interacción del viento con una cordillera perpendicular</a:t>
            </a:r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272784" y="2174875"/>
            <a:ext cx="4811679" cy="395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472904"/>
      </p:ext>
    </p:extLst>
  </p:cSld>
  <p:clrMapOvr>
    <a:masterClrMapping/>
  </p:clrMapOvr>
</p:sld>
</file>

<file path=ppt/theme/theme1.xml><?xml version="1.0" encoding="utf-8"?>
<a:theme xmlns:a="http://schemas.openxmlformats.org/drawingml/2006/main" name="Tema1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a1" id="{BD507CC1-9246-4780-AD8C-425F90C41D6B}" vid="{6854A030-621C-49AF-B826-137BCBF6F39D}"/>
    </a:ext>
  </a:extLst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Tema1</Template>
  <TotalTime>499</TotalTime>
  <Words>1280</Words>
  <Application>Microsoft Office PowerPoint</Application>
  <PresentationFormat>Panorámica</PresentationFormat>
  <Paragraphs>144</Paragraphs>
  <Slides>60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60</vt:i4>
      </vt:variant>
    </vt:vector>
  </HeadingPairs>
  <TitlesOfParts>
    <vt:vector size="68" baseType="lpstr">
      <vt:lpstr>Arial</vt:lpstr>
      <vt:lpstr>Calibri</vt:lpstr>
      <vt:lpstr>Calibri Light</vt:lpstr>
      <vt:lpstr>Cambria Math</vt:lpstr>
      <vt:lpstr>Trebuchet MS</vt:lpstr>
      <vt:lpstr>Wingdings</vt:lpstr>
      <vt:lpstr>Tema1</vt:lpstr>
      <vt:lpstr>Diseño personalizado</vt:lpstr>
      <vt:lpstr>Onda de Montaña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Onda de Montaña</dc:title>
  <dc:creator>Cuenta Microsoft</dc:creator>
  <cp:lastModifiedBy>Cuenta Microsoft</cp:lastModifiedBy>
  <cp:revision>11</cp:revision>
  <dcterms:created xsi:type="dcterms:W3CDTF">2023-09-10T18:23:15Z</dcterms:created>
  <dcterms:modified xsi:type="dcterms:W3CDTF">2023-10-04T07:54:43Z</dcterms:modified>
</cp:coreProperties>
</file>