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256" r:id="rId3"/>
    <p:sldId id="257" r:id="rId4"/>
    <p:sldId id="261" r:id="rId5"/>
    <p:sldId id="282" r:id="rId6"/>
    <p:sldId id="284" r:id="rId7"/>
    <p:sldId id="259" r:id="rId8"/>
    <p:sldId id="262" r:id="rId9"/>
    <p:sldId id="263" r:id="rId10"/>
    <p:sldId id="264" r:id="rId11"/>
    <p:sldId id="265" r:id="rId12"/>
    <p:sldId id="267" r:id="rId13"/>
    <p:sldId id="269" r:id="rId14"/>
    <p:sldId id="275" r:id="rId15"/>
    <p:sldId id="270" r:id="rId16"/>
    <p:sldId id="273" r:id="rId17"/>
    <p:sldId id="274" r:id="rId18"/>
    <p:sldId id="276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6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28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62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07939" y="274638"/>
            <a:ext cx="2698262" cy="56578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09248" y="274638"/>
            <a:ext cx="7911122" cy="56578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449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732693" y="917576"/>
            <a:ext cx="10773508" cy="5014913"/>
          </a:xfrm>
        </p:spPr>
        <p:txBody>
          <a:bodyPr/>
          <a:lstStyle/>
          <a:p>
            <a:pPr lvl="0"/>
            <a:r>
              <a:rPr lang="es-ES" noProof="0"/>
              <a:t>Haga clic en el icono para agregar una tabla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934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732693" y="917576"/>
            <a:ext cx="5292969" cy="50149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13231" y="917576"/>
            <a:ext cx="5292970" cy="50149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66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867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234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74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233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557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6401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861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84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535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473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173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50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42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79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5877" y="365125"/>
            <a:ext cx="2627924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78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5692" y="4329627"/>
            <a:ext cx="10363200" cy="1362075"/>
          </a:xfrm>
        </p:spPr>
        <p:txBody>
          <a:bodyPr anchor="t"/>
          <a:lstStyle>
            <a:lvl1pPr algn="l">
              <a:defRPr sz="1800" b="1" cap="all">
                <a:solidFill>
                  <a:srgbClr val="00338D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47396" y="1219582"/>
            <a:ext cx="10363200" cy="1500187"/>
          </a:xfrm>
        </p:spPr>
        <p:txBody>
          <a:bodyPr anchor="b"/>
          <a:lstStyle>
            <a:lvl1pPr marL="0" indent="0">
              <a:buNone/>
              <a:defRPr sz="4000">
                <a:solidFill>
                  <a:srgbClr val="C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0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2693" y="917576"/>
            <a:ext cx="5292969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3231" y="917576"/>
            <a:ext cx="5292970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36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420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338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63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57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62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powerpoin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586" y="1009650"/>
            <a:ext cx="10773508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04324" y="6570664"/>
            <a:ext cx="404446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0" baseline="0">
                <a:solidFill>
                  <a:schemeClr val="accent6"/>
                </a:solidFill>
                <a:latin typeface="Trebuchet MS" pitchFamily="34" charset="0"/>
                <a:cs typeface="Arial" charset="0"/>
              </a:defRPr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4769" y="6564313"/>
            <a:ext cx="666262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i="0" smtClean="0">
                <a:solidFill>
                  <a:srgbClr val="2D2D8A"/>
                </a:solidFill>
                <a:latin typeface="Trebuchet MS" panose="020B0603020202020204" pitchFamily="34" charset="0"/>
              </a:defRPr>
            </a:lvl1pPr>
          </a:lstStyle>
          <a:p>
            <a:fld id="{CA3A60E1-8202-499A-A38E-A96FA21C1BE5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3 Marcador de fecha"/>
          <p:cNvSpPr txBox="1">
            <a:spLocks noGrp="1"/>
          </p:cNvSpPr>
          <p:nvPr/>
        </p:nvSpPr>
        <p:spPr bwMode="auto">
          <a:xfrm>
            <a:off x="0" y="6510338"/>
            <a:ext cx="417341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_tradnl" altLang="es-ES" sz="1600" b="1" i="0" dirty="0">
                <a:solidFill>
                  <a:schemeClr val="accent6"/>
                </a:solidFill>
                <a:latin typeface="Trebuchet MS" pitchFamily="34" charset="0"/>
              </a:rPr>
              <a:t>Curso </a:t>
            </a:r>
            <a:r>
              <a:rPr lang="es-ES" altLang="es-ES" sz="1600" b="1" i="0" dirty="0">
                <a:solidFill>
                  <a:schemeClr val="accent6"/>
                </a:solidFill>
                <a:latin typeface="Trebuchet MS" pitchFamily="34" charset="0"/>
              </a:rPr>
              <a:t>del PIB 2023</a:t>
            </a:r>
          </a:p>
        </p:txBody>
      </p:sp>
      <p:sp>
        <p:nvSpPr>
          <p:cNvPr id="8" name="7 Flecha derecha"/>
          <p:cNvSpPr/>
          <p:nvPr/>
        </p:nvSpPr>
        <p:spPr>
          <a:xfrm>
            <a:off x="115278" y="693738"/>
            <a:ext cx="11961446" cy="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9" name="8 Flecha derecha"/>
          <p:cNvSpPr/>
          <p:nvPr/>
        </p:nvSpPr>
        <p:spPr>
          <a:xfrm>
            <a:off x="115278" y="6432550"/>
            <a:ext cx="11961446" cy="0"/>
          </a:xfrm>
          <a:prstGeom prst="rightArrow">
            <a:avLst/>
          </a:prstGeom>
          <a:solidFill>
            <a:srgbClr val="FF33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pic>
        <p:nvPicPr>
          <p:cNvPr id="1033" name="Picture 2" descr="G:\LOGOS\logo_doc_extern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07951"/>
            <a:ext cx="377092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D3632"/>
        </a:buClr>
        <a:buChar char="•"/>
        <a:defRPr sz="3200">
          <a:solidFill>
            <a:srgbClr val="00338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D3632"/>
        </a:buClr>
        <a:buChar char="•"/>
        <a:defRPr sz="2800">
          <a:solidFill>
            <a:srgbClr val="00338D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338D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338D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221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855D63-0B78-5EFD-0A42-EB2BCABF13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" sz="4400" dirty="0"/>
              <a:t>BOLETINES DE TORMENTA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B04BC1F-DA64-E790-E530-2AC24A74F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Por: Román López Ríos</a:t>
            </a:r>
          </a:p>
        </p:txBody>
      </p:sp>
    </p:spTree>
    <p:extLst>
      <p:ext uri="{BB962C8B-B14F-4D97-AF65-F5344CB8AC3E}">
        <p14:creationId xmlns:p14="http://schemas.microsoft.com/office/powerpoint/2010/main" val="3140270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83D777-BD7F-5240-116C-A65750BE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6C842FB-388C-88FB-D18A-6E72F73ED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Cross </a:t>
            </a:r>
            <a:r>
              <a:rPr lang="es-ES" sz="2400" dirty="0" err="1"/>
              <a:t>Border</a:t>
            </a:r>
            <a:r>
              <a:rPr lang="es-ES" sz="2400" dirty="0"/>
              <a:t>: proyecto europeo en que España se sumó en 2020. Predicción unificada de tormentas  consensuando la extensión, y los topes de los </a:t>
            </a:r>
            <a:r>
              <a:rPr lang="es-ES" sz="2400" dirty="0" err="1"/>
              <a:t>CBs</a:t>
            </a:r>
            <a:r>
              <a:rPr lang="es-ES" sz="2400" dirty="0"/>
              <a:t>. Es un producto para control aéreo de Bruselas (EUROCONTROL).</a:t>
            </a:r>
          </a:p>
          <a:p>
            <a:endParaRPr lang="es-ES" sz="2400" dirty="0"/>
          </a:p>
          <a:p>
            <a:r>
              <a:rPr lang="es-ES" sz="2400" dirty="0"/>
              <a:t>En 2023 participaron 24 países europeos. AEMET (España) ha participado desde 2020 con los FIR Madrid y Barcelona. En 2023 se ha añadido el FIR Canarias.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3810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92B105-A24F-A556-354A-4060024F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97747DB-1D16-B124-D94F-2E64EBC77C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GB" sz="1100" b="0" dirty="0"/>
              <a:t>AEMET (Spain)</a:t>
            </a:r>
          </a:p>
          <a:p>
            <a:pPr>
              <a:lnSpc>
                <a:spcPct val="100000"/>
              </a:lnSpc>
              <a:defRPr/>
            </a:pPr>
            <a:r>
              <a:rPr lang="en-GB" sz="1100" dirty="0"/>
              <a:t>ARSO (Slovenia)</a:t>
            </a:r>
          </a:p>
          <a:p>
            <a:pPr>
              <a:defRPr/>
            </a:pPr>
            <a:r>
              <a:rPr lang="en-GB" sz="1100" dirty="0" err="1"/>
              <a:t>AustroControl</a:t>
            </a:r>
            <a:endParaRPr lang="en-GB" sz="1100" dirty="0"/>
          </a:p>
          <a:p>
            <a:pPr>
              <a:defRPr/>
            </a:pPr>
            <a:r>
              <a:rPr lang="en-GB" sz="1100" dirty="0"/>
              <a:t>Croatia Control (CCL)</a:t>
            </a:r>
          </a:p>
          <a:p>
            <a:pPr>
              <a:defRPr/>
            </a:pPr>
            <a:r>
              <a:rPr lang="en-GB" sz="1100" b="0" dirty="0"/>
              <a:t>DWD (Germany)</a:t>
            </a:r>
          </a:p>
          <a:p>
            <a:pPr>
              <a:defRPr/>
            </a:pPr>
            <a:r>
              <a:rPr lang="en-GB" sz="1100" b="0" dirty="0"/>
              <a:t>ITAF (Italy)</a:t>
            </a:r>
          </a:p>
          <a:p>
            <a:pPr>
              <a:defRPr/>
            </a:pPr>
            <a:r>
              <a:rPr lang="en-GB" sz="1100" b="0" dirty="0"/>
              <a:t>KNMI (Netherlands)</a:t>
            </a:r>
          </a:p>
          <a:p>
            <a:pPr>
              <a:defRPr/>
            </a:pPr>
            <a:r>
              <a:rPr lang="en-GB" sz="1100" dirty="0"/>
              <a:t>Met Office UK</a:t>
            </a:r>
          </a:p>
          <a:p>
            <a:pPr>
              <a:defRPr/>
            </a:pPr>
            <a:r>
              <a:rPr lang="en-GB" sz="1100" dirty="0" err="1"/>
              <a:t>Meteo</a:t>
            </a:r>
            <a:r>
              <a:rPr lang="en-GB" sz="1100" dirty="0"/>
              <a:t> France</a:t>
            </a:r>
          </a:p>
          <a:p>
            <a:pPr>
              <a:defRPr/>
            </a:pPr>
            <a:r>
              <a:rPr lang="en-GB" sz="1100" b="0" dirty="0" err="1"/>
              <a:t>Meteo</a:t>
            </a:r>
            <a:r>
              <a:rPr lang="en-GB" sz="1100" b="0" dirty="0"/>
              <a:t> Swiss</a:t>
            </a:r>
          </a:p>
          <a:p>
            <a:pPr>
              <a:defRPr/>
            </a:pPr>
            <a:r>
              <a:rPr lang="en-GB" sz="1100" b="0" dirty="0"/>
              <a:t>OMSZ (Hungary)</a:t>
            </a:r>
          </a:p>
          <a:p>
            <a:pPr>
              <a:defRPr/>
            </a:pPr>
            <a:r>
              <a:rPr lang="en-GB" sz="1100" b="0" dirty="0"/>
              <a:t>SHMU (Slovakia)</a:t>
            </a:r>
          </a:p>
          <a:p>
            <a:pPr>
              <a:defRPr/>
            </a:pPr>
            <a:r>
              <a:rPr lang="en-GB" sz="1100" dirty="0" err="1"/>
              <a:t>Skeyes</a:t>
            </a:r>
            <a:r>
              <a:rPr lang="en-GB" sz="1100" dirty="0"/>
              <a:t> (Belgium)</a:t>
            </a:r>
          </a:p>
          <a:p>
            <a:pPr>
              <a:defRPr/>
            </a:pPr>
            <a:r>
              <a:rPr lang="en-GB" sz="1100" b="0" dirty="0"/>
              <a:t>ROMATSA (Romania)</a:t>
            </a:r>
          </a:p>
          <a:p>
            <a:pPr>
              <a:defRPr/>
            </a:pPr>
            <a:r>
              <a:rPr lang="en-GB" sz="1100" b="0" dirty="0" err="1"/>
              <a:t>AlbControl</a:t>
            </a:r>
            <a:r>
              <a:rPr lang="en-GB" sz="1100" b="0" dirty="0"/>
              <a:t> (Albania)</a:t>
            </a:r>
          </a:p>
          <a:p>
            <a:pPr>
              <a:defRPr/>
            </a:pPr>
            <a:r>
              <a:rPr lang="en-GB" sz="1100" b="0" dirty="0"/>
              <a:t>CHMI (Czech)</a:t>
            </a:r>
          </a:p>
          <a:p>
            <a:pPr>
              <a:defRPr/>
            </a:pPr>
            <a:r>
              <a:rPr lang="en-GB" sz="1100" b="0" dirty="0"/>
              <a:t>BHANSA (Bosnia &amp; Herz)</a:t>
            </a:r>
          </a:p>
          <a:p>
            <a:pPr>
              <a:defRPr/>
            </a:pPr>
            <a:r>
              <a:rPr lang="en-GB" sz="1100" dirty="0"/>
              <a:t>BULATSA (Bulgaria)</a:t>
            </a:r>
          </a:p>
          <a:p>
            <a:pPr>
              <a:defRPr/>
            </a:pPr>
            <a:r>
              <a:rPr lang="en-GB" sz="1100" b="0" dirty="0"/>
              <a:t>HNMS (Greece)</a:t>
            </a:r>
            <a:endParaRPr lang="en-GB" sz="1100" b="0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GB" sz="1100" b="0" dirty="0"/>
              <a:t>IMGW (Poland)</a:t>
            </a:r>
          </a:p>
          <a:p>
            <a:pPr>
              <a:defRPr/>
            </a:pPr>
            <a:r>
              <a:rPr lang="en-GB" sz="1100" b="0" dirty="0"/>
              <a:t>IPMA (Portugal)</a:t>
            </a:r>
          </a:p>
          <a:p>
            <a:pPr>
              <a:defRPr/>
            </a:pPr>
            <a:r>
              <a:rPr lang="en-GB" sz="1100" b="0" dirty="0"/>
              <a:t>Met Eireann (Ireland)</a:t>
            </a:r>
          </a:p>
          <a:p>
            <a:pPr>
              <a:defRPr/>
            </a:pPr>
            <a:r>
              <a:rPr lang="en-GB" sz="1100" b="0" dirty="0"/>
              <a:t>M-NAV (North Macedonia)</a:t>
            </a:r>
          </a:p>
          <a:p>
            <a:pPr>
              <a:defRPr/>
            </a:pPr>
            <a:r>
              <a:rPr lang="en-GB" sz="1100" dirty="0"/>
              <a:t>SMATSA (Serbia &amp; Montenegro)</a:t>
            </a:r>
          </a:p>
          <a:p>
            <a:pPr>
              <a:defRPr/>
            </a:pPr>
            <a:endParaRPr lang="en-GB" sz="2800" b="0" dirty="0"/>
          </a:p>
          <a:p>
            <a:pPr>
              <a:defRPr/>
            </a:pPr>
            <a:endParaRPr lang="en-GB" sz="2800" b="0" dirty="0"/>
          </a:p>
          <a:p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24980B-9F45-C6A7-0B1D-62793B947C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95" y="1015068"/>
            <a:ext cx="7311706" cy="491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660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19950C-70CD-26EC-509A-E6500DC6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468EA49-0623-8127-7DC4-FBFDE4475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7DD3E48-3B7C-EC26-A04B-7D526D55EDED}"/>
              </a:ext>
            </a:extLst>
          </p:cNvPr>
          <p:cNvSpPr>
            <a:spLocks noGrp="1"/>
          </p:cNvSpPr>
          <p:nvPr/>
        </p:nvSpPr>
        <p:spPr bwMode="auto">
          <a:xfrm>
            <a:off x="813732" y="712526"/>
            <a:ext cx="94646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s-ES" sz="2300" b="1" i="0">
                <a:solidFill>
                  <a:srgbClr val="C07D24"/>
                </a:solidFill>
                <a:sym typeface="Helvetica" panose="020B0604020202020204" pitchFamily="34" charset="0"/>
              </a:rPr>
              <a:t>Cross Border Convection Risk Matrix</a:t>
            </a:r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xmlns="" id="{3C7AA912-3366-E213-9559-6671D695E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45" y="1545963"/>
            <a:ext cx="769937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0">
            <a:extLst>
              <a:ext uri="{FF2B5EF4-FFF2-40B4-BE49-F238E27FC236}">
                <a16:creationId xmlns:a16="http://schemas.microsoft.com/office/drawing/2014/main" xmlns="" id="{4C2B8398-1E05-9564-1496-E711FC772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495" y="5722676"/>
            <a:ext cx="53149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1800" b="1">
                <a:solidFill>
                  <a:srgbClr val="000000"/>
                </a:solidFill>
                <a:latin typeface="Calibri" panose="020F0502020204030204" pitchFamily="34" charset="0"/>
              </a:rPr>
              <a:t>spatial coverage of convection and/or severity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xmlns="" id="{4E24FFCF-8046-2F81-0185-E0CAB1A9653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1603236" y="3583519"/>
            <a:ext cx="53149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Probability ‘convection coverage’ will occur</a:t>
            </a:r>
          </a:p>
        </p:txBody>
      </p:sp>
      <p:sp>
        <p:nvSpPr>
          <p:cNvPr id="8" name="Rechthoek 1">
            <a:extLst>
              <a:ext uri="{FF2B5EF4-FFF2-40B4-BE49-F238E27FC236}">
                <a16:creationId xmlns:a16="http://schemas.microsoft.com/office/drawing/2014/main" xmlns="" id="{2069524E-273B-2D84-FE3F-201D7B01E0BC}"/>
              </a:ext>
            </a:extLst>
          </p:cNvPr>
          <p:cNvSpPr/>
          <p:nvPr/>
        </p:nvSpPr>
        <p:spPr>
          <a:xfrm>
            <a:off x="9132232" y="3274751"/>
            <a:ext cx="279400" cy="2889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NL" dirty="0"/>
          </a:p>
        </p:txBody>
      </p:sp>
      <p:sp>
        <p:nvSpPr>
          <p:cNvPr id="9" name="Rechthoek 13">
            <a:extLst>
              <a:ext uri="{FF2B5EF4-FFF2-40B4-BE49-F238E27FC236}">
                <a16:creationId xmlns:a16="http://schemas.microsoft.com/office/drawing/2014/main" xmlns="" id="{AD1D776E-6252-93E9-E3BE-EF87A6805B81}"/>
              </a:ext>
            </a:extLst>
          </p:cNvPr>
          <p:cNvSpPr/>
          <p:nvPr/>
        </p:nvSpPr>
        <p:spPr>
          <a:xfrm>
            <a:off x="9132232" y="3738301"/>
            <a:ext cx="279400" cy="2889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NL"/>
          </a:p>
        </p:txBody>
      </p:sp>
      <p:sp>
        <p:nvSpPr>
          <p:cNvPr id="10" name="Rechthoek 14">
            <a:extLst>
              <a:ext uri="{FF2B5EF4-FFF2-40B4-BE49-F238E27FC236}">
                <a16:creationId xmlns:a16="http://schemas.microsoft.com/office/drawing/2014/main" xmlns="" id="{C0E474E3-04CB-0A2C-3B15-D757CFE7CEDB}"/>
              </a:ext>
            </a:extLst>
          </p:cNvPr>
          <p:cNvSpPr/>
          <p:nvPr/>
        </p:nvSpPr>
        <p:spPr>
          <a:xfrm>
            <a:off x="9132232" y="4244713"/>
            <a:ext cx="279400" cy="2889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NL"/>
          </a:p>
        </p:txBody>
      </p:sp>
      <p:sp>
        <p:nvSpPr>
          <p:cNvPr id="11" name="Rechthoek 15">
            <a:extLst>
              <a:ext uri="{FF2B5EF4-FFF2-40B4-BE49-F238E27FC236}">
                <a16:creationId xmlns:a16="http://schemas.microsoft.com/office/drawing/2014/main" xmlns="" id="{870FFC0F-19E3-AE90-B5AE-F9776DC941BE}"/>
              </a:ext>
            </a:extLst>
          </p:cNvPr>
          <p:cNvSpPr/>
          <p:nvPr/>
        </p:nvSpPr>
        <p:spPr>
          <a:xfrm>
            <a:off x="9132232" y="4768588"/>
            <a:ext cx="279400" cy="2905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NL"/>
          </a:p>
        </p:txBody>
      </p:sp>
      <p:sp>
        <p:nvSpPr>
          <p:cNvPr id="12" name="Tekstvak 3">
            <a:extLst>
              <a:ext uri="{FF2B5EF4-FFF2-40B4-BE49-F238E27FC236}">
                <a16:creationId xmlns:a16="http://schemas.microsoft.com/office/drawing/2014/main" xmlns="" id="{6F72A959-F463-AD55-D86D-9B098187D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2770" y="3227126"/>
            <a:ext cx="954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s-ES" sz="1400">
                <a:solidFill>
                  <a:schemeClr val="tx1"/>
                </a:solidFill>
              </a:rPr>
              <a:t>Very High</a:t>
            </a:r>
          </a:p>
        </p:txBody>
      </p:sp>
      <p:sp>
        <p:nvSpPr>
          <p:cNvPr id="13" name="Tekstvak 10">
            <a:extLst>
              <a:ext uri="{FF2B5EF4-FFF2-40B4-BE49-F238E27FC236}">
                <a16:creationId xmlns:a16="http://schemas.microsoft.com/office/drawing/2014/main" xmlns="" id="{7CBBA77E-A778-5868-DC44-E42CCCF12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295" y="3720838"/>
            <a:ext cx="54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s-ES" sz="140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14" name="Tekstvak 16">
            <a:extLst>
              <a:ext uri="{FF2B5EF4-FFF2-40B4-BE49-F238E27FC236}">
                <a16:creationId xmlns:a16="http://schemas.microsoft.com/office/drawing/2014/main" xmlns="" id="{066085E1-6391-01E6-6BED-2E8276B85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9120" y="4241538"/>
            <a:ext cx="8207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s-ES" sz="1400">
                <a:solidFill>
                  <a:schemeClr val="tx1"/>
                </a:solidFill>
              </a:rPr>
              <a:t>Medium</a:t>
            </a:r>
          </a:p>
        </p:txBody>
      </p:sp>
      <p:sp>
        <p:nvSpPr>
          <p:cNvPr id="15" name="Tekstvak 17">
            <a:extLst>
              <a:ext uri="{FF2B5EF4-FFF2-40B4-BE49-F238E27FC236}">
                <a16:creationId xmlns:a16="http://schemas.microsoft.com/office/drawing/2014/main" xmlns="" id="{BF98803B-091B-30AE-746E-B7B3D35A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995" y="4740013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s-ES" sz="14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16" name="Tekstvak 18">
            <a:extLst>
              <a:ext uri="{FF2B5EF4-FFF2-40B4-BE49-F238E27FC236}">
                <a16:creationId xmlns:a16="http://schemas.microsoft.com/office/drawing/2014/main" xmlns="" id="{C0B28B17-2A0E-F2AD-A811-C9D619974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070" y="2654038"/>
            <a:ext cx="172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s-ES" sz="1400">
                <a:solidFill>
                  <a:schemeClr val="tx1"/>
                </a:solidFill>
              </a:rPr>
              <a:t>Risk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814392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C133C5-0610-3C12-2FEF-D1F63A16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EF2F04A-54B5-458E-91A1-7AF427235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001C77F-1ECE-94EE-0BE9-63544BBFE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58" y="1026425"/>
            <a:ext cx="5548313" cy="113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1438" indent="-342900"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buClr>
                <a:srgbClr val="C00000"/>
              </a:buClr>
            </a:pPr>
            <a:r>
              <a:rPr lang="es-ES" altLang="es-ES" sz="1600" i="0" dirty="0">
                <a:solidFill>
                  <a:schemeClr val="accent2"/>
                </a:solidFill>
              </a:rPr>
              <a:t>Los </a:t>
            </a:r>
            <a:r>
              <a:rPr lang="es-ES" altLang="es-ES" sz="1600" b="1" i="0" dirty="0">
                <a:solidFill>
                  <a:srgbClr val="C00000"/>
                </a:solidFill>
              </a:rPr>
              <a:t>CB aislados</a:t>
            </a:r>
            <a:r>
              <a:rPr lang="es-ES" altLang="es-ES" sz="1600" i="0" dirty="0"/>
              <a:t> son el fenómeno típico de la </a:t>
            </a:r>
            <a:r>
              <a:rPr lang="es-ES" altLang="es-ES" sz="1600" i="0" dirty="0">
                <a:solidFill>
                  <a:srgbClr val="C00000"/>
                </a:solidFill>
              </a:rPr>
              <a:t>convección de verano</a:t>
            </a:r>
            <a:r>
              <a:rPr lang="es-ES" altLang="es-ES" sz="1600" i="0" dirty="0"/>
              <a:t>. Las áreas de montaña son propensas a iniciar la convección (patrón de palomitas de maíz).</a:t>
            </a:r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xmlns="" id="{F76392CC-77D7-3584-1196-8D6CF788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42" y="789721"/>
            <a:ext cx="3362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7 Imagen">
            <a:extLst>
              <a:ext uri="{FF2B5EF4-FFF2-40B4-BE49-F238E27FC236}">
                <a16:creationId xmlns:a16="http://schemas.microsoft.com/office/drawing/2014/main" xmlns="" id="{D1582071-7E50-BFA5-2EC1-950E23BA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43" y="2667529"/>
            <a:ext cx="33623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7 Imagen">
            <a:extLst>
              <a:ext uri="{FF2B5EF4-FFF2-40B4-BE49-F238E27FC236}">
                <a16:creationId xmlns:a16="http://schemas.microsoft.com/office/drawing/2014/main" xmlns="" id="{5808ABBA-04B7-2C0A-0E22-527C6454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18971"/>
          <a:stretch>
            <a:fillRect/>
          </a:stretch>
        </p:blipFill>
        <p:spPr bwMode="auto">
          <a:xfrm>
            <a:off x="737331" y="2162359"/>
            <a:ext cx="2195513" cy="287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9 Rectángulo">
            <a:extLst>
              <a:ext uri="{FF2B5EF4-FFF2-40B4-BE49-F238E27FC236}">
                <a16:creationId xmlns:a16="http://schemas.microsoft.com/office/drawing/2014/main" xmlns="" id="{4CB0BEB9-34EE-A3AF-8585-BCD5AD6F786E}"/>
              </a:ext>
            </a:extLst>
          </p:cNvPr>
          <p:cNvSpPr/>
          <p:nvPr/>
        </p:nvSpPr>
        <p:spPr>
          <a:xfrm>
            <a:off x="3045717" y="2175424"/>
            <a:ext cx="3859213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algn="just" eaLnBrk="1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1" i="0" dirty="0">
                <a:solidFill>
                  <a:srgbClr val="C00000"/>
                </a:solidFill>
                <a:latin typeface="+mj-lt"/>
                <a:cs typeface="Arial" charset="0"/>
              </a:rPr>
              <a:t>CB agrupados (ocasionales)</a:t>
            </a:r>
            <a:r>
              <a:rPr lang="es-ES" sz="1600" i="0" dirty="0">
                <a:latin typeface="+mj-lt"/>
                <a:cs typeface="Arial" charset="0"/>
              </a:rPr>
              <a:t>. </a:t>
            </a:r>
            <a:r>
              <a:rPr lang="es-ES" sz="1600" i="0" dirty="0">
                <a:solidFill>
                  <a:srgbClr val="C00000"/>
                </a:solidFill>
                <a:latin typeface="+mj-lt"/>
                <a:cs typeface="Arial" charset="0"/>
              </a:rPr>
              <a:t>Suele haber solicitudes para evitar esa zona  por parte de los pilotos</a:t>
            </a:r>
            <a:r>
              <a:rPr lang="es-ES" sz="1600" i="0" dirty="0">
                <a:latin typeface="+mj-lt"/>
                <a:cs typeface="Arial" charset="0"/>
              </a:rPr>
              <a:t>, y por lo tanto, el impacto en la red a menudo es mayor. </a:t>
            </a:r>
            <a:endParaRPr lang="es-ES" altLang="es-ES" sz="1600" i="0" dirty="0">
              <a:solidFill>
                <a:srgbClr val="333399"/>
              </a:solidFill>
              <a:latin typeface="+mj-lt"/>
              <a:cs typeface="Arial" charset="0"/>
            </a:endParaRPr>
          </a:p>
        </p:txBody>
      </p:sp>
      <p:sp>
        <p:nvSpPr>
          <p:cNvPr id="9" name="10 Rectángulo">
            <a:extLst>
              <a:ext uri="{FF2B5EF4-FFF2-40B4-BE49-F238E27FC236}">
                <a16:creationId xmlns:a16="http://schemas.microsoft.com/office/drawing/2014/main" xmlns="" id="{D000C9DF-0E5B-413D-B4A3-F34D218C8CD8}"/>
              </a:ext>
            </a:extLst>
          </p:cNvPr>
          <p:cNvSpPr/>
          <p:nvPr/>
        </p:nvSpPr>
        <p:spPr>
          <a:xfrm>
            <a:off x="1835087" y="5046358"/>
            <a:ext cx="93916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ES" sz="1600" i="0" dirty="0">
                <a:solidFill>
                  <a:srgbClr val="333399"/>
                </a:solidFill>
                <a:latin typeface="+mj-lt"/>
                <a:cs typeface="Arial" charset="0"/>
              </a:rPr>
              <a:t>El nivel más </a:t>
            </a:r>
            <a:r>
              <a:rPr lang="es-ES" sz="1600" i="0" dirty="0">
                <a:latin typeface="+mj-lt"/>
                <a:cs typeface="Arial" charset="0"/>
              </a:rPr>
              <a:t>severo: </a:t>
            </a:r>
            <a:r>
              <a:rPr lang="es-ES" sz="1600" b="1" i="0" dirty="0">
                <a:solidFill>
                  <a:srgbClr val="C00000"/>
                </a:solidFill>
                <a:latin typeface="+mj-lt"/>
                <a:cs typeface="Arial" charset="0"/>
              </a:rPr>
              <a:t>CB extendidos (frecuentes/severos)</a:t>
            </a:r>
            <a:r>
              <a:rPr lang="es-ES" sz="1600" i="0" dirty="0">
                <a:latin typeface="+mj-lt"/>
                <a:cs typeface="Arial" charset="0"/>
              </a:rPr>
              <a:t>. Comprende sistemas convectivos organizados, en  frentes fríos, líneas de turbonada o sistemas convectivos de </a:t>
            </a:r>
            <a:r>
              <a:rPr lang="es-ES" sz="1600" i="0" dirty="0" err="1">
                <a:latin typeface="+mj-lt"/>
                <a:cs typeface="Arial" charset="0"/>
              </a:rPr>
              <a:t>mesoescala</a:t>
            </a:r>
            <a:r>
              <a:rPr lang="es-ES" sz="1600" i="0" dirty="0">
                <a:latin typeface="+mj-lt"/>
                <a:cs typeface="Arial" charset="0"/>
              </a:rPr>
              <a:t> sin forma lineal. Se espera que tenga un alto impacto en el tráfico aéreo debido a su persistencia y severidad.</a:t>
            </a:r>
          </a:p>
        </p:txBody>
      </p:sp>
      <p:cxnSp>
        <p:nvCxnSpPr>
          <p:cNvPr id="10" name="11 Conector recto de flecha">
            <a:extLst>
              <a:ext uri="{FF2B5EF4-FFF2-40B4-BE49-F238E27FC236}">
                <a16:creationId xmlns:a16="http://schemas.microsoft.com/office/drawing/2014/main" xmlns="" id="{F7CBC5A5-5096-38AF-BBD6-D4135F5EBB3D}"/>
              </a:ext>
            </a:extLst>
          </p:cNvPr>
          <p:cNvCxnSpPr>
            <a:cxnSpLocks/>
          </p:cNvCxnSpPr>
          <p:nvPr/>
        </p:nvCxnSpPr>
        <p:spPr>
          <a:xfrm>
            <a:off x="6233020" y="1502693"/>
            <a:ext cx="8892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12 Conector recto de flecha">
            <a:extLst>
              <a:ext uri="{FF2B5EF4-FFF2-40B4-BE49-F238E27FC236}">
                <a16:creationId xmlns:a16="http://schemas.microsoft.com/office/drawing/2014/main" xmlns="" id="{1922CD10-8177-2E4A-D1C4-B87C50E2D8CA}"/>
              </a:ext>
            </a:extLst>
          </p:cNvPr>
          <p:cNvCxnSpPr/>
          <p:nvPr/>
        </p:nvCxnSpPr>
        <p:spPr>
          <a:xfrm>
            <a:off x="6349778" y="3340651"/>
            <a:ext cx="914400" cy="257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13 Conector recto de flecha">
            <a:extLst>
              <a:ext uri="{FF2B5EF4-FFF2-40B4-BE49-F238E27FC236}">
                <a16:creationId xmlns:a16="http://schemas.microsoft.com/office/drawing/2014/main" xmlns="" id="{180FD749-0CF7-579C-864C-30ECB6EB2FBE}"/>
              </a:ext>
            </a:extLst>
          </p:cNvPr>
          <p:cNvCxnSpPr>
            <a:cxnSpLocks/>
          </p:cNvCxnSpPr>
          <p:nvPr/>
        </p:nvCxnSpPr>
        <p:spPr>
          <a:xfrm>
            <a:off x="2998609" y="4664637"/>
            <a:ext cx="650602" cy="3817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1FB3ED-6849-8235-53DB-A319DDDAF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A8EF505-8F20-86CF-EBD9-52F77065AD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z="2400" dirty="0"/>
              <a:t>La predicción de Cross </a:t>
            </a:r>
            <a:r>
              <a:rPr lang="es-ES" sz="2400" dirty="0" err="1"/>
              <a:t>Border</a:t>
            </a:r>
            <a:r>
              <a:rPr lang="es-ES" sz="2400" dirty="0"/>
              <a:t> se realiza durante 6 meses al año (época de tormentas).</a:t>
            </a:r>
          </a:p>
          <a:p>
            <a:r>
              <a:rPr lang="es-ES" sz="2400" dirty="0"/>
              <a:t>De mayo a octubre. Es una predicción en época de vacaciones para paliar los problemas derivados de las tormentas.</a:t>
            </a:r>
          </a:p>
          <a:p>
            <a:r>
              <a:rPr lang="es-ES" sz="2400" dirty="0"/>
              <a:t>Se realizan 3 productos: D-0, D-1 y D-0U.</a:t>
            </a:r>
          </a:p>
          <a:p>
            <a:r>
              <a:rPr lang="es-ES" sz="2400" dirty="0"/>
              <a:t>4 Mapas de 3h D-0, 4 mapas de 3h D-1 y actualización del D-0.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xmlns="" id="{BA0A20E2-4911-A8FB-D3D1-78BCA14C7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12" y="1023745"/>
            <a:ext cx="5199441" cy="490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15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25D81C-2639-BE3C-E4AA-0C366E3E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xmlns="" id="{87E90A1F-D3C4-F767-A9B2-B2B7CD6CB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80" y="741909"/>
            <a:ext cx="8808440" cy="563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02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649EB5-6119-DAF9-4891-78555AB3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8AFB367-3815-05A6-F935-11AB4A14B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5" descr="A picture containing text, electronics, person, indoor&#10;&#10;Description automatically generated">
            <a:extLst>
              <a:ext uri="{FF2B5EF4-FFF2-40B4-BE49-F238E27FC236}">
                <a16:creationId xmlns:a16="http://schemas.microsoft.com/office/drawing/2014/main" xmlns="" id="{AEA0E2E6-8D25-BD80-244C-9C61EBCF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20100" r="6068" b="9189"/>
          <a:stretch>
            <a:fillRect/>
          </a:stretch>
        </p:blipFill>
        <p:spPr bwMode="auto">
          <a:xfrm>
            <a:off x="892906" y="921420"/>
            <a:ext cx="43989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Rectángulo">
            <a:extLst>
              <a:ext uri="{FF2B5EF4-FFF2-40B4-BE49-F238E27FC236}">
                <a16:creationId xmlns:a16="http://schemas.microsoft.com/office/drawing/2014/main" xmlns="" id="{E64CCAB5-3589-17CC-E10B-EA481406C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383" y="1057270"/>
            <a:ext cx="4953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14 semanas de jueves a lunes.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Participaron 8  MET ANSP.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Horario: 7 a 17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Funciones: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Apoyar la preparación del producto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Capacidad de asesoramiento y enlace con otras ANSP de MET y NML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Interpretación proactiva y matizada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s-ES" altLang="es-ES" sz="1800" i="0" dirty="0">
                <a:latin typeface="Arial" panose="020B0604020202020204" pitchFamily="34" charset="0"/>
              </a:rPr>
              <a:t>Destacar las áreas a vigilar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xmlns="" id="{74380AAC-8EEC-3A53-B25A-AABF9421C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89" y="3801337"/>
            <a:ext cx="9448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s-ES" altLang="es-ES" sz="1800" i="0" dirty="0">
                <a:latin typeface="Arial" panose="020B0604020202020204" pitchFamily="34" charset="0"/>
              </a:rPr>
              <a:t>Se centró en la </a:t>
            </a:r>
            <a:r>
              <a:rPr lang="es-ES" altLang="es-ES" sz="1800" b="1" i="0" dirty="0">
                <a:solidFill>
                  <a:srgbClr val="C00000"/>
                </a:solidFill>
                <a:latin typeface="Arial" panose="020B0604020202020204" pitchFamily="34" charset="0"/>
              </a:rPr>
              <a:t>convección</a:t>
            </a:r>
            <a:r>
              <a:rPr lang="es-ES" altLang="es-ES" sz="1800" i="0" dirty="0">
                <a:latin typeface="Arial" panose="020B0604020202020204" pitchFamily="34" charset="0"/>
              </a:rPr>
              <a:t>, pero se abordaron otros tipos de tiempo, como el </a:t>
            </a:r>
            <a:r>
              <a:rPr lang="es-ES" altLang="es-ES" sz="1800" b="1" i="0" dirty="0">
                <a:solidFill>
                  <a:srgbClr val="C00000"/>
                </a:solidFill>
                <a:latin typeface="Arial" panose="020B0604020202020204" pitchFamily="34" charset="0"/>
              </a:rPr>
              <a:t>viento</a:t>
            </a:r>
            <a:r>
              <a:rPr lang="es-ES" altLang="es-ES" sz="1800" i="0" dirty="0">
                <a:latin typeface="Arial" panose="020B0604020202020204" pitchFamily="34" charset="0"/>
              </a:rPr>
              <a:t> y la </a:t>
            </a:r>
            <a:r>
              <a:rPr lang="es-ES" altLang="es-ES" sz="1800" b="1" i="0" dirty="0">
                <a:solidFill>
                  <a:srgbClr val="C00000"/>
                </a:solidFill>
                <a:latin typeface="Arial" panose="020B0604020202020204" pitchFamily="34" charset="0"/>
              </a:rPr>
              <a:t>niebla</a:t>
            </a:r>
            <a:r>
              <a:rPr lang="es-ES" altLang="es-ES" sz="1800" i="0" dirty="0">
                <a:latin typeface="Arial" panose="020B0604020202020204" pitchFamily="34" charset="0"/>
              </a:rPr>
              <a:t>, así como las condiciones en diferentes niveles de vuelo.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s-ES" altLang="es-ES" sz="1800" i="0" dirty="0">
                <a:latin typeface="Arial" panose="020B0604020202020204" pitchFamily="34" charset="0"/>
              </a:rPr>
              <a:t>Se trató de ser flexible en lo que se necesitaba: 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s-ES" altLang="es-ES" sz="1800" i="0" dirty="0">
                <a:latin typeface="Arial" panose="020B0604020202020204" pitchFamily="34" charset="0"/>
              </a:rPr>
              <a:t>Sesión informativa diaria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s-ES" altLang="es-ES" sz="1800" i="0" dirty="0">
                <a:latin typeface="Arial" panose="020B0604020202020204" pitchFamily="34" charset="0"/>
              </a:rPr>
              <a:t>Sesión informativa del viernes para el fin de semana, incluyendo un análisis de 2 días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s-ES" altLang="es-ES" sz="1800" i="0" dirty="0">
                <a:latin typeface="Arial" panose="020B0604020202020204" pitchFamily="34" charset="0"/>
              </a:rPr>
              <a:t>Análisis post operacional, el día después.</a:t>
            </a:r>
          </a:p>
        </p:txBody>
      </p:sp>
    </p:spTree>
    <p:extLst>
      <p:ext uri="{BB962C8B-B14F-4D97-AF65-F5344CB8AC3E}">
        <p14:creationId xmlns:p14="http://schemas.microsoft.com/office/powerpoint/2010/main" val="4240215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B88A2F-CFA9-A5C8-1E25-8ABCDD5D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F97490C-A190-5BA9-D522-62681677A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r>
              <a:rPr lang="es-ES" sz="4400" dirty="0"/>
              <a:t>MUCHAS GRACIAS POR SU ATENCIÓN</a:t>
            </a:r>
          </a:p>
          <a:p>
            <a:pPr algn="ctr"/>
            <a:endParaRPr lang="es-ES" sz="4000" dirty="0"/>
          </a:p>
          <a:p>
            <a:pPr algn="ctr"/>
            <a:r>
              <a:rPr lang="es-ES" sz="1600" dirty="0"/>
              <a:t>Contacto: rlopezr@aemet.es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54662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4A2A94-B4C1-C82C-2518-561E5AA4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4D21EC6-D143-33D4-EF63-23A96EF9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Boletines de tormentas adicionales a anexo 3 de OACI:</a:t>
            </a:r>
          </a:p>
          <a:p>
            <a:endParaRPr lang="es-ES" sz="2800" dirty="0"/>
          </a:p>
          <a:p>
            <a:r>
              <a:rPr lang="es-ES" sz="2800" dirty="0"/>
              <a:t>- Cross </a:t>
            </a:r>
            <a:r>
              <a:rPr lang="es-ES" sz="2800" dirty="0" err="1"/>
              <a:t>Border</a:t>
            </a:r>
            <a:r>
              <a:rPr lang="es-ES" sz="2800" dirty="0"/>
              <a:t> (proyecto europeo de predicción  transfronteriza).</a:t>
            </a:r>
          </a:p>
          <a:p>
            <a:pPr lvl="2"/>
            <a:r>
              <a:rPr lang="es-ES" sz="2000" dirty="0"/>
              <a:t>- D-0</a:t>
            </a:r>
          </a:p>
          <a:p>
            <a:pPr lvl="2"/>
            <a:r>
              <a:rPr lang="es-ES" sz="2000" dirty="0"/>
              <a:t>- D-1</a:t>
            </a:r>
          </a:p>
          <a:p>
            <a:r>
              <a:rPr lang="es-ES" sz="2800" dirty="0"/>
              <a:t>- TLP </a:t>
            </a:r>
          </a:p>
          <a:p>
            <a:r>
              <a:rPr lang="es-ES" sz="2800" dirty="0"/>
              <a:t>- SIRIO, EAGLE EYE </a:t>
            </a:r>
          </a:p>
          <a:p>
            <a:r>
              <a:rPr lang="es-ES" sz="2800" dirty="0"/>
              <a:t>- Boletines para ENAIRE (controladores aéreos).</a:t>
            </a:r>
          </a:p>
          <a:p>
            <a:pPr lvl="2"/>
            <a:r>
              <a:rPr lang="es-ES" sz="2000" dirty="0"/>
              <a:t>- D-0 (Cajitas)</a:t>
            </a:r>
          </a:p>
          <a:p>
            <a:pPr lvl="2"/>
            <a:r>
              <a:rPr lang="es-ES" sz="2000" dirty="0"/>
              <a:t>- D-1</a:t>
            </a:r>
          </a:p>
          <a:p>
            <a:pPr lvl="2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09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E91CBE-0924-41AB-8BA2-40B5394E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9D746B3-CD80-06B7-32D5-1E97A845715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" sz="2800" dirty="0"/>
              <a:t>Boletín ENAIRE D-0 (cajitas)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46F5C52-ED69-DB9B-3CA7-291BD3C578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sz="2800" dirty="0"/>
              <a:t>Boletín ENAIRE D-1 (4 mapas)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06A09AD-B1EB-ED31-200B-E0F19834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93" y="1684747"/>
            <a:ext cx="5524338" cy="42477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9EBE6C3-9DAB-32C5-2803-51E0691B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439" y="1684747"/>
            <a:ext cx="5354313" cy="42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0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9057E3-F408-0868-0419-B9382A75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463F70-D18F-1607-D13E-6835AE57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D69FF05-A107-FE07-5BF1-D8EEA1CA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4534660"/>
            <a:ext cx="9991725" cy="390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4833238-836E-FEDD-A830-11B651716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497" y="1187801"/>
            <a:ext cx="3731486" cy="31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9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37ABC2-C784-60F2-23CF-3779C771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xmlns="" id="{3F543595-2D7A-8035-FD68-47677A4D8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550" y="2298584"/>
            <a:ext cx="9948169" cy="1774381"/>
          </a:xfrm>
        </p:spPr>
      </p:pic>
    </p:spTree>
    <p:extLst>
      <p:ext uri="{BB962C8B-B14F-4D97-AF65-F5344CB8AC3E}">
        <p14:creationId xmlns:p14="http://schemas.microsoft.com/office/powerpoint/2010/main" val="306186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37A233-AE5C-F82C-4433-67B8D43D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E7F37B59-70DA-1E99-B691-AB09498D1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946" y="738231"/>
            <a:ext cx="9296019" cy="5609285"/>
          </a:xfrm>
        </p:spPr>
      </p:pic>
    </p:spTree>
    <p:extLst>
      <p:ext uri="{BB962C8B-B14F-4D97-AF65-F5344CB8AC3E}">
        <p14:creationId xmlns:p14="http://schemas.microsoft.com/office/powerpoint/2010/main" val="285044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2BFB8C-116F-1252-0791-0DE5723C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4745212-74A1-691B-E80F-2D81E8400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2693" y="917576"/>
            <a:ext cx="4074199" cy="5014913"/>
          </a:xfrm>
        </p:spPr>
        <p:txBody>
          <a:bodyPr/>
          <a:lstStyle/>
          <a:p>
            <a:r>
              <a:rPr lang="es-ES" sz="2400" dirty="0"/>
              <a:t>TLP: es un producto para ENAIRE por la posible afectación del tráfico aéreo en las proximidades de las zonas DELTA (áreas de vuelo de aviones militares).</a:t>
            </a:r>
          </a:p>
          <a:p>
            <a:r>
              <a:rPr lang="es-ES" sz="2400" dirty="0"/>
              <a:t>Son ejercicios conjuntos de los pilotos de la OTAN en la base de Albacete.</a:t>
            </a:r>
          </a:p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11D7EECB-188D-946F-32F0-9D3F56776D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0506" y="917576"/>
            <a:ext cx="6358801" cy="51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95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70B29-CA2F-97DF-0E93-66268435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3B36ED-A4B7-16A3-9666-83FF670C67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SIRIO: Maniobras del Ejercito del Aire español.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AE0C0E77-31D6-D3D2-6DE4-69A1D64F2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0245" y="917576"/>
            <a:ext cx="5605956" cy="5022848"/>
          </a:xfrm>
        </p:spPr>
      </p:pic>
    </p:spTree>
    <p:extLst>
      <p:ext uri="{BB962C8B-B14F-4D97-AF65-F5344CB8AC3E}">
        <p14:creationId xmlns:p14="http://schemas.microsoft.com/office/powerpoint/2010/main" val="317726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4AF0F5-BFE3-F1B8-9FE8-3F657988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1333F91-AA8E-30C8-8F7E-CC2428E4AE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EAGLE EYE: Maniobras conjuntas del Ejercito del Aire español con la Armada.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92ED0880-9C5D-C3EB-D936-0F89E97126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8195" y="925511"/>
            <a:ext cx="5608006" cy="5006978"/>
          </a:xfrm>
        </p:spPr>
      </p:pic>
    </p:spTree>
    <p:extLst>
      <p:ext uri="{BB962C8B-B14F-4D97-AF65-F5344CB8AC3E}">
        <p14:creationId xmlns:p14="http://schemas.microsoft.com/office/powerpoint/2010/main" val="186929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BD507CC1-9246-4780-AD8C-425F90C41D6B}" vid="{6854A030-621C-49AF-B826-137BCBF6F39D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vigilancia de área</Template>
  <TotalTime>562</TotalTime>
  <Words>623</Words>
  <Application>Microsoft Office PowerPoint</Application>
  <PresentationFormat>Panorámica</PresentationFormat>
  <Paragraphs>79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Trebuchet MS</vt:lpstr>
      <vt:lpstr>Wingdings</vt:lpstr>
      <vt:lpstr>Tema1</vt:lpstr>
      <vt:lpstr>Diseño personalizado</vt:lpstr>
      <vt:lpstr>BOLETINES DE TORMENTA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BOLETINES DE TORMENTA</dc:title>
  <dc:creator>ROMAN</dc:creator>
  <cp:lastModifiedBy>Cuenta Microsoft</cp:lastModifiedBy>
  <cp:revision>5</cp:revision>
  <dcterms:created xsi:type="dcterms:W3CDTF">2023-09-24T08:19:26Z</dcterms:created>
  <dcterms:modified xsi:type="dcterms:W3CDTF">2023-10-04T05:09:49Z</dcterms:modified>
</cp:coreProperties>
</file>