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sldIdLst>
    <p:sldId id="256" r:id="rId3"/>
    <p:sldId id="287" r:id="rId4"/>
    <p:sldId id="288" r:id="rId5"/>
    <p:sldId id="289" r:id="rId6"/>
    <p:sldId id="260" r:id="rId7"/>
    <p:sldId id="258" r:id="rId8"/>
    <p:sldId id="259" r:id="rId9"/>
    <p:sldId id="264" r:id="rId10"/>
    <p:sldId id="261" r:id="rId11"/>
    <p:sldId id="282" r:id="rId12"/>
    <p:sldId id="283" r:id="rId13"/>
    <p:sldId id="262" r:id="rId14"/>
    <p:sldId id="285" r:id="rId15"/>
    <p:sldId id="284" r:id="rId16"/>
    <p:sldId id="263" r:id="rId17"/>
    <p:sldId id="280" r:id="rId18"/>
    <p:sldId id="281" r:id="rId19"/>
    <p:sldId id="265" r:id="rId20"/>
    <p:sldId id="267" r:id="rId21"/>
    <p:sldId id="268" r:id="rId22"/>
    <p:sldId id="266" r:id="rId23"/>
    <p:sldId id="274" r:id="rId24"/>
    <p:sldId id="269" r:id="rId25"/>
    <p:sldId id="275" r:id="rId26"/>
    <p:sldId id="271" r:id="rId27"/>
    <p:sldId id="291" r:id="rId28"/>
    <p:sldId id="292" r:id="rId29"/>
    <p:sldId id="293" r:id="rId30"/>
    <p:sldId id="294" r:id="rId31"/>
    <p:sldId id="295" r:id="rId32"/>
    <p:sldId id="298" r:id="rId33"/>
    <p:sldId id="299" r:id="rId34"/>
    <p:sldId id="297" r:id="rId35"/>
    <p:sldId id="300" r:id="rId36"/>
    <p:sldId id="301" r:id="rId37"/>
    <p:sldId id="296" r:id="rId38"/>
    <p:sldId id="290" r:id="rId3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65" autoAdjust="0"/>
    <p:restoredTop sz="94660"/>
  </p:normalViewPr>
  <p:slideViewPr>
    <p:cSldViewPr snapToGrid="0">
      <p:cViewPr varScale="1">
        <p:scale>
          <a:sx n="70" d="100"/>
          <a:sy n="70" d="100"/>
        </p:scale>
        <p:origin x="52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ES" dirty="0"/>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ES" dirty="0"/>
          </a:p>
        </p:txBody>
      </p:sp>
      <p:sp>
        <p:nvSpPr>
          <p:cNvPr id="4" name="Rectangle 5"/>
          <p:cNvSpPr>
            <a:spLocks noGrp="1" noChangeArrowheads="1"/>
          </p:cNvSpPr>
          <p:nvPr>
            <p:ph type="ftr" sz="quarter" idx="10"/>
          </p:nvPr>
        </p:nvSpPr>
        <p:spPr>
          <a:ln/>
        </p:spPr>
        <p:txBody>
          <a:bodyPr/>
          <a:lstStyle>
            <a:lvl1pPr>
              <a:defRPr/>
            </a:lvl1pPr>
          </a:lstStyle>
          <a:p>
            <a:endParaRPr lang="es-ES"/>
          </a:p>
        </p:txBody>
      </p:sp>
      <p:sp>
        <p:nvSpPr>
          <p:cNvPr id="5" name="Rectangle 6"/>
          <p:cNvSpPr>
            <a:spLocks noGrp="1" noChangeArrowheads="1"/>
          </p:cNvSpPr>
          <p:nvPr>
            <p:ph type="sldNum" sz="quarter" idx="11"/>
          </p:nvPr>
        </p:nvSpPr>
        <p:spPr>
          <a:ln/>
        </p:spPr>
        <p:txBody>
          <a:bodyPr/>
          <a:lstStyle>
            <a:lvl1pPr>
              <a:defRPr/>
            </a:lvl1pPr>
          </a:lstStyle>
          <a:p>
            <a:fld id="{941862D1-E404-441B-B124-534435F90BFA}" type="slidenum">
              <a:rPr lang="es-ES" smtClean="0"/>
              <a:t>‹Nº›</a:t>
            </a:fld>
            <a:endParaRPr lang="es-ES"/>
          </a:p>
        </p:txBody>
      </p:sp>
    </p:spTree>
    <p:extLst>
      <p:ext uri="{BB962C8B-B14F-4D97-AF65-F5344CB8AC3E}">
        <p14:creationId xmlns:p14="http://schemas.microsoft.com/office/powerpoint/2010/main" val="3428827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5"/>
          <p:cNvSpPr>
            <a:spLocks noGrp="1" noChangeArrowheads="1"/>
          </p:cNvSpPr>
          <p:nvPr>
            <p:ph type="ftr" sz="quarter" idx="10"/>
          </p:nvPr>
        </p:nvSpPr>
        <p:spPr>
          <a:ln/>
        </p:spPr>
        <p:txBody>
          <a:bodyPr/>
          <a:lstStyle>
            <a:lvl1pPr>
              <a:defRPr/>
            </a:lvl1pPr>
          </a:lstStyle>
          <a:p>
            <a:endParaRPr lang="es-ES"/>
          </a:p>
        </p:txBody>
      </p:sp>
      <p:sp>
        <p:nvSpPr>
          <p:cNvPr id="5" name="Rectangle 6"/>
          <p:cNvSpPr>
            <a:spLocks noGrp="1" noChangeArrowheads="1"/>
          </p:cNvSpPr>
          <p:nvPr>
            <p:ph type="sldNum" sz="quarter" idx="11"/>
          </p:nvPr>
        </p:nvSpPr>
        <p:spPr>
          <a:ln/>
        </p:spPr>
        <p:txBody>
          <a:bodyPr/>
          <a:lstStyle>
            <a:lvl1pPr>
              <a:defRPr/>
            </a:lvl1pPr>
          </a:lstStyle>
          <a:p>
            <a:fld id="{941862D1-E404-441B-B124-534435F90BFA}" type="slidenum">
              <a:rPr lang="es-ES" smtClean="0"/>
              <a:t>‹Nº›</a:t>
            </a:fld>
            <a:endParaRPr lang="es-ES"/>
          </a:p>
        </p:txBody>
      </p:sp>
    </p:spTree>
    <p:extLst>
      <p:ext uri="{BB962C8B-B14F-4D97-AF65-F5344CB8AC3E}">
        <p14:creationId xmlns:p14="http://schemas.microsoft.com/office/powerpoint/2010/main" val="843982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07939" y="274638"/>
            <a:ext cx="2698262" cy="565785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709248" y="274638"/>
            <a:ext cx="7911122" cy="56578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5"/>
          <p:cNvSpPr>
            <a:spLocks noGrp="1" noChangeArrowheads="1"/>
          </p:cNvSpPr>
          <p:nvPr>
            <p:ph type="ftr" sz="quarter" idx="10"/>
          </p:nvPr>
        </p:nvSpPr>
        <p:spPr>
          <a:ln/>
        </p:spPr>
        <p:txBody>
          <a:bodyPr/>
          <a:lstStyle>
            <a:lvl1pPr>
              <a:defRPr/>
            </a:lvl1pPr>
          </a:lstStyle>
          <a:p>
            <a:endParaRPr lang="es-ES"/>
          </a:p>
        </p:txBody>
      </p:sp>
      <p:sp>
        <p:nvSpPr>
          <p:cNvPr id="5" name="Rectangle 6"/>
          <p:cNvSpPr>
            <a:spLocks noGrp="1" noChangeArrowheads="1"/>
          </p:cNvSpPr>
          <p:nvPr>
            <p:ph type="sldNum" sz="quarter" idx="11"/>
          </p:nvPr>
        </p:nvSpPr>
        <p:spPr>
          <a:ln/>
        </p:spPr>
        <p:txBody>
          <a:bodyPr/>
          <a:lstStyle>
            <a:lvl1pPr>
              <a:defRPr/>
            </a:lvl1pPr>
          </a:lstStyle>
          <a:p>
            <a:fld id="{941862D1-E404-441B-B124-534435F90BFA}" type="slidenum">
              <a:rPr lang="es-ES" smtClean="0"/>
              <a:t>‹Nº›</a:t>
            </a:fld>
            <a:endParaRPr lang="es-ES"/>
          </a:p>
        </p:txBody>
      </p:sp>
    </p:spTree>
    <p:extLst>
      <p:ext uri="{BB962C8B-B14F-4D97-AF65-F5344CB8AC3E}">
        <p14:creationId xmlns:p14="http://schemas.microsoft.com/office/powerpoint/2010/main" val="4122000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Título 1"/>
          <p:cNvSpPr>
            <a:spLocks noGrp="1"/>
          </p:cNvSpPr>
          <p:nvPr>
            <p:ph type="title"/>
          </p:nvPr>
        </p:nvSpPr>
        <p:spPr>
          <a:xfrm>
            <a:off x="838201" y="365126"/>
            <a:ext cx="10515600" cy="1325563"/>
          </a:xfrm>
          <a:prstGeom prst="rect">
            <a:avLst/>
          </a:prstGeom>
        </p:spPr>
        <p:txBody>
          <a:bodyPr/>
          <a:lstStyle/>
          <a:p>
            <a:r>
              <a:rPr lang="es-ES"/>
              <a:t>Haga clic para modificar el estilo de título del patrón</a:t>
            </a:r>
          </a:p>
        </p:txBody>
      </p:sp>
      <p:sp>
        <p:nvSpPr>
          <p:cNvPr id="3" name="Marcador de tabla 2"/>
          <p:cNvSpPr>
            <a:spLocks noGrp="1"/>
          </p:cNvSpPr>
          <p:nvPr>
            <p:ph type="tbl" idx="1"/>
          </p:nvPr>
        </p:nvSpPr>
        <p:spPr>
          <a:xfrm>
            <a:off x="732693" y="917576"/>
            <a:ext cx="10773508" cy="5014913"/>
          </a:xfrm>
        </p:spPr>
        <p:txBody>
          <a:bodyPr/>
          <a:lstStyle/>
          <a:p>
            <a:pPr lvl="0"/>
            <a:r>
              <a:rPr lang="es-ES" noProof="0"/>
              <a:t>Haga clic en el icono para agregar una tabla</a:t>
            </a:r>
          </a:p>
        </p:txBody>
      </p:sp>
      <p:sp>
        <p:nvSpPr>
          <p:cNvPr id="4" name="Rectangle 5"/>
          <p:cNvSpPr>
            <a:spLocks noGrp="1" noChangeArrowheads="1"/>
          </p:cNvSpPr>
          <p:nvPr>
            <p:ph type="ftr" sz="quarter" idx="10"/>
          </p:nvPr>
        </p:nvSpPr>
        <p:spPr>
          <a:ln/>
        </p:spPr>
        <p:txBody>
          <a:bodyPr/>
          <a:lstStyle>
            <a:lvl1pPr>
              <a:defRPr/>
            </a:lvl1pPr>
          </a:lstStyle>
          <a:p>
            <a:endParaRPr lang="es-ES"/>
          </a:p>
        </p:txBody>
      </p:sp>
      <p:sp>
        <p:nvSpPr>
          <p:cNvPr id="5" name="Rectangle 6"/>
          <p:cNvSpPr>
            <a:spLocks noGrp="1" noChangeArrowheads="1"/>
          </p:cNvSpPr>
          <p:nvPr>
            <p:ph type="sldNum" sz="quarter" idx="11"/>
          </p:nvPr>
        </p:nvSpPr>
        <p:spPr>
          <a:ln/>
        </p:spPr>
        <p:txBody>
          <a:bodyPr/>
          <a:lstStyle>
            <a:lvl1pPr>
              <a:defRPr/>
            </a:lvl1pPr>
          </a:lstStyle>
          <a:p>
            <a:fld id="{941862D1-E404-441B-B124-534435F90BFA}" type="slidenum">
              <a:rPr lang="es-ES" smtClean="0"/>
              <a:t>‹Nº›</a:t>
            </a:fld>
            <a:endParaRPr lang="es-ES"/>
          </a:p>
        </p:txBody>
      </p:sp>
    </p:spTree>
    <p:extLst>
      <p:ext uri="{BB962C8B-B14F-4D97-AF65-F5344CB8AC3E}">
        <p14:creationId xmlns:p14="http://schemas.microsoft.com/office/powerpoint/2010/main" val="3465887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1" y="365126"/>
            <a:ext cx="10515600" cy="1325563"/>
          </a:xfrm>
          <a:prstGeom prst="rect">
            <a:avLst/>
          </a:prstGeom>
        </p:spPr>
        <p:txBody>
          <a:bodyPr/>
          <a:lstStyle/>
          <a:p>
            <a:r>
              <a:rPr lang="es-ES"/>
              <a:t>Haga clic para modificar el estilo de título del patrón</a:t>
            </a:r>
          </a:p>
        </p:txBody>
      </p:sp>
      <p:sp>
        <p:nvSpPr>
          <p:cNvPr id="3" name="Marcador de texto 2"/>
          <p:cNvSpPr>
            <a:spLocks noGrp="1"/>
          </p:cNvSpPr>
          <p:nvPr>
            <p:ph type="body" sz="half" idx="1"/>
          </p:nvPr>
        </p:nvSpPr>
        <p:spPr>
          <a:xfrm>
            <a:off x="732693" y="917576"/>
            <a:ext cx="5292969" cy="501491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213231" y="917576"/>
            <a:ext cx="5292970" cy="501491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5"/>
          <p:cNvSpPr>
            <a:spLocks noGrp="1" noChangeArrowheads="1"/>
          </p:cNvSpPr>
          <p:nvPr>
            <p:ph type="ftr" sz="quarter" idx="10"/>
          </p:nvPr>
        </p:nvSpPr>
        <p:spPr>
          <a:ln/>
        </p:spPr>
        <p:txBody>
          <a:bodyPr/>
          <a:lstStyle>
            <a:lvl1pPr>
              <a:defRPr/>
            </a:lvl1pPr>
          </a:lstStyle>
          <a:p>
            <a:endParaRPr lang="es-ES"/>
          </a:p>
        </p:txBody>
      </p:sp>
      <p:sp>
        <p:nvSpPr>
          <p:cNvPr id="6" name="Rectangle 6"/>
          <p:cNvSpPr>
            <a:spLocks noGrp="1" noChangeArrowheads="1"/>
          </p:cNvSpPr>
          <p:nvPr>
            <p:ph type="sldNum" sz="quarter" idx="11"/>
          </p:nvPr>
        </p:nvSpPr>
        <p:spPr>
          <a:ln/>
        </p:spPr>
        <p:txBody>
          <a:bodyPr/>
          <a:lstStyle>
            <a:lvl1pPr>
              <a:defRPr/>
            </a:lvl1pPr>
          </a:lstStyle>
          <a:p>
            <a:fld id="{941862D1-E404-441B-B124-534435F90BFA}" type="slidenum">
              <a:rPr lang="es-ES" smtClean="0"/>
              <a:t>‹Nº›</a:t>
            </a:fld>
            <a:endParaRPr lang="es-ES"/>
          </a:p>
        </p:txBody>
      </p:sp>
    </p:spTree>
    <p:extLst>
      <p:ext uri="{BB962C8B-B14F-4D97-AF65-F5344CB8AC3E}">
        <p14:creationId xmlns:p14="http://schemas.microsoft.com/office/powerpoint/2010/main" val="768026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838201" y="365126"/>
            <a:ext cx="10515600" cy="1325563"/>
          </a:xfrm>
          <a:prstGeom prst="rect">
            <a:avLst/>
          </a:prstGeom>
        </p:spPr>
        <p:txBody>
          <a:bodyPr/>
          <a:lstStyle/>
          <a:p>
            <a:r>
              <a:rPr lang="es-ES"/>
              <a:t>Haga clic para modificar el estilo de título del patrón</a:t>
            </a:r>
          </a:p>
        </p:txBody>
      </p:sp>
      <p:sp>
        <p:nvSpPr>
          <p:cNvPr id="3" name="Marcador de pie de página 2"/>
          <p:cNvSpPr>
            <a:spLocks noGrp="1"/>
          </p:cNvSpPr>
          <p:nvPr>
            <p:ph type="ftr" sz="quarter" idx="10"/>
          </p:nvPr>
        </p:nvSpPr>
        <p:spPr/>
        <p:txBody>
          <a:bodyPr/>
          <a:lstStyle/>
          <a:p>
            <a:endParaRPr lang="es-ES"/>
          </a:p>
        </p:txBody>
      </p:sp>
      <p:sp>
        <p:nvSpPr>
          <p:cNvPr id="4" name="Marcador de número de diapositiva 3"/>
          <p:cNvSpPr>
            <a:spLocks noGrp="1"/>
          </p:cNvSpPr>
          <p:nvPr>
            <p:ph type="sldNum" sz="quarter" idx="11"/>
          </p:nvPr>
        </p:nvSpPr>
        <p:spPr/>
        <p:txBody>
          <a:bodyPr/>
          <a:lstStyle/>
          <a:p>
            <a:fld id="{941862D1-E404-441B-B124-534435F90BFA}" type="slidenum">
              <a:rPr lang="es-ES" smtClean="0"/>
              <a:t>‹Nº›</a:t>
            </a:fld>
            <a:endParaRPr lang="es-ES"/>
          </a:p>
        </p:txBody>
      </p:sp>
    </p:spTree>
    <p:extLst>
      <p:ext uri="{BB962C8B-B14F-4D97-AF65-F5344CB8AC3E}">
        <p14:creationId xmlns:p14="http://schemas.microsoft.com/office/powerpoint/2010/main" val="1317411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3448D91D-CFAF-4C9E-82A3-C1377BB6484A}" type="datetimeFigureOut">
              <a:rPr lang="es-ES" smtClean="0"/>
              <a:t>03/10/2023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83392C-0AB2-42BF-A30D-A1CA2B49CF50}" type="slidenum">
              <a:rPr lang="es-ES" smtClean="0"/>
              <a:t>‹Nº›</a:t>
            </a:fld>
            <a:endParaRPr lang="es-ES"/>
          </a:p>
        </p:txBody>
      </p:sp>
    </p:spTree>
    <p:extLst>
      <p:ext uri="{BB962C8B-B14F-4D97-AF65-F5344CB8AC3E}">
        <p14:creationId xmlns:p14="http://schemas.microsoft.com/office/powerpoint/2010/main" val="2556340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3448D91D-CFAF-4C9E-82A3-C1377BB6484A}" type="datetimeFigureOut">
              <a:rPr lang="es-ES" smtClean="0"/>
              <a:t>03/10/2023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83392C-0AB2-42BF-A30D-A1CA2B49CF50}" type="slidenum">
              <a:rPr lang="es-ES" smtClean="0"/>
              <a:t>‹Nº›</a:t>
            </a:fld>
            <a:endParaRPr lang="es-ES"/>
          </a:p>
        </p:txBody>
      </p:sp>
    </p:spTree>
    <p:extLst>
      <p:ext uri="{BB962C8B-B14F-4D97-AF65-F5344CB8AC3E}">
        <p14:creationId xmlns:p14="http://schemas.microsoft.com/office/powerpoint/2010/main" val="3909556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2339" y="1709739"/>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2339"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3448D91D-CFAF-4C9E-82A3-C1377BB6484A}" type="datetimeFigureOut">
              <a:rPr lang="es-ES" smtClean="0"/>
              <a:t>03/10/2023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83392C-0AB2-42BF-A30D-A1CA2B49CF50}" type="slidenum">
              <a:rPr lang="es-ES" smtClean="0"/>
              <a:t>‹Nº›</a:t>
            </a:fld>
            <a:endParaRPr lang="es-ES"/>
          </a:p>
        </p:txBody>
      </p:sp>
    </p:spTree>
    <p:extLst>
      <p:ext uri="{BB962C8B-B14F-4D97-AF65-F5344CB8AC3E}">
        <p14:creationId xmlns:p14="http://schemas.microsoft.com/office/powerpoint/2010/main" val="361320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1" y="1825625"/>
            <a:ext cx="5164015"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89785" y="1825625"/>
            <a:ext cx="5164016"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3448D91D-CFAF-4C9E-82A3-C1377BB6484A}" type="datetimeFigureOut">
              <a:rPr lang="es-ES" smtClean="0"/>
              <a:t>03/10/2023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83392C-0AB2-42BF-A30D-A1CA2B49CF50}" type="slidenum">
              <a:rPr lang="es-ES" smtClean="0"/>
              <a:t>‹Nº›</a:t>
            </a:fld>
            <a:endParaRPr lang="es-ES"/>
          </a:p>
        </p:txBody>
      </p:sp>
    </p:spTree>
    <p:extLst>
      <p:ext uri="{BB962C8B-B14F-4D97-AF65-F5344CB8AC3E}">
        <p14:creationId xmlns:p14="http://schemas.microsoft.com/office/powerpoint/2010/main" val="2929015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40154" y="365126"/>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40154" y="1681163"/>
            <a:ext cx="515815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40154" y="2505075"/>
            <a:ext cx="5158154"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1" y="1681163"/>
            <a:ext cx="518355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1" y="2505075"/>
            <a:ext cx="5183553"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3448D91D-CFAF-4C9E-82A3-C1377BB6484A}" type="datetimeFigureOut">
              <a:rPr lang="es-ES" smtClean="0"/>
              <a:t>03/10/2023</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783392C-0AB2-42BF-A30D-A1CA2B49CF50}" type="slidenum">
              <a:rPr lang="es-ES" smtClean="0"/>
              <a:t>‹Nº›</a:t>
            </a:fld>
            <a:endParaRPr lang="es-ES"/>
          </a:p>
        </p:txBody>
      </p:sp>
    </p:spTree>
    <p:extLst>
      <p:ext uri="{BB962C8B-B14F-4D97-AF65-F5344CB8AC3E}">
        <p14:creationId xmlns:p14="http://schemas.microsoft.com/office/powerpoint/2010/main" val="84581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5"/>
          <p:cNvSpPr>
            <a:spLocks noGrp="1" noChangeArrowheads="1"/>
          </p:cNvSpPr>
          <p:nvPr>
            <p:ph type="ftr" sz="quarter" idx="10"/>
          </p:nvPr>
        </p:nvSpPr>
        <p:spPr>
          <a:ln/>
        </p:spPr>
        <p:txBody>
          <a:bodyPr/>
          <a:lstStyle>
            <a:lvl1pPr>
              <a:defRPr/>
            </a:lvl1pPr>
          </a:lstStyle>
          <a:p>
            <a:endParaRPr lang="es-ES"/>
          </a:p>
        </p:txBody>
      </p:sp>
      <p:sp>
        <p:nvSpPr>
          <p:cNvPr id="5" name="Rectangle 6"/>
          <p:cNvSpPr>
            <a:spLocks noGrp="1" noChangeArrowheads="1"/>
          </p:cNvSpPr>
          <p:nvPr>
            <p:ph type="sldNum" sz="quarter" idx="11"/>
          </p:nvPr>
        </p:nvSpPr>
        <p:spPr>
          <a:ln/>
        </p:spPr>
        <p:txBody>
          <a:bodyPr/>
          <a:lstStyle>
            <a:lvl1pPr>
              <a:defRPr/>
            </a:lvl1pPr>
          </a:lstStyle>
          <a:p>
            <a:fld id="{941862D1-E404-441B-B124-534435F90BFA}" type="slidenum">
              <a:rPr lang="es-ES" smtClean="0"/>
              <a:t>‹Nº›</a:t>
            </a:fld>
            <a:endParaRPr lang="es-ES"/>
          </a:p>
        </p:txBody>
      </p:sp>
    </p:spTree>
    <p:extLst>
      <p:ext uri="{BB962C8B-B14F-4D97-AF65-F5344CB8AC3E}">
        <p14:creationId xmlns:p14="http://schemas.microsoft.com/office/powerpoint/2010/main" val="1768607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3448D91D-CFAF-4C9E-82A3-C1377BB6484A}" type="datetimeFigureOut">
              <a:rPr lang="es-ES" smtClean="0"/>
              <a:t>03/10/2023</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783392C-0AB2-42BF-A30D-A1CA2B49CF50}" type="slidenum">
              <a:rPr lang="es-ES" smtClean="0"/>
              <a:t>‹Nº›</a:t>
            </a:fld>
            <a:endParaRPr lang="es-ES"/>
          </a:p>
        </p:txBody>
      </p:sp>
    </p:spTree>
    <p:extLst>
      <p:ext uri="{BB962C8B-B14F-4D97-AF65-F5344CB8AC3E}">
        <p14:creationId xmlns:p14="http://schemas.microsoft.com/office/powerpoint/2010/main" val="3610375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448D91D-CFAF-4C9E-82A3-C1377BB6484A}" type="datetimeFigureOut">
              <a:rPr lang="es-ES" smtClean="0"/>
              <a:t>03/10/2023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783392C-0AB2-42BF-A30D-A1CA2B49CF50}" type="slidenum">
              <a:rPr lang="es-ES" smtClean="0"/>
              <a:t>‹Nº›</a:t>
            </a:fld>
            <a:endParaRPr lang="es-ES"/>
          </a:p>
        </p:txBody>
      </p:sp>
    </p:spTree>
    <p:extLst>
      <p:ext uri="{BB962C8B-B14F-4D97-AF65-F5344CB8AC3E}">
        <p14:creationId xmlns:p14="http://schemas.microsoft.com/office/powerpoint/2010/main" val="4066832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154" y="457200"/>
            <a:ext cx="3931138"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555" y="987426"/>
            <a:ext cx="617219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40154" y="2057400"/>
            <a:ext cx="39311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448D91D-CFAF-4C9E-82A3-C1377BB6484A}" type="datetimeFigureOut">
              <a:rPr lang="es-ES" smtClean="0"/>
              <a:t>03/10/2023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83392C-0AB2-42BF-A30D-A1CA2B49CF50}" type="slidenum">
              <a:rPr lang="es-ES" smtClean="0"/>
              <a:t>‹Nº›</a:t>
            </a:fld>
            <a:endParaRPr lang="es-ES"/>
          </a:p>
        </p:txBody>
      </p:sp>
    </p:spTree>
    <p:extLst>
      <p:ext uri="{BB962C8B-B14F-4D97-AF65-F5344CB8AC3E}">
        <p14:creationId xmlns:p14="http://schemas.microsoft.com/office/powerpoint/2010/main" val="2387966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154" y="457200"/>
            <a:ext cx="3931138"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555" y="987426"/>
            <a:ext cx="6172199"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
        <p:nvSpPr>
          <p:cNvPr id="4" name="Marcador de texto 3"/>
          <p:cNvSpPr>
            <a:spLocks noGrp="1"/>
          </p:cNvSpPr>
          <p:nvPr>
            <p:ph type="body" sz="half" idx="2"/>
          </p:nvPr>
        </p:nvSpPr>
        <p:spPr>
          <a:xfrm>
            <a:off x="840154" y="2057400"/>
            <a:ext cx="39311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448D91D-CFAF-4C9E-82A3-C1377BB6484A}" type="datetimeFigureOut">
              <a:rPr lang="es-ES" smtClean="0"/>
              <a:t>03/10/2023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83392C-0AB2-42BF-A30D-A1CA2B49CF50}" type="slidenum">
              <a:rPr lang="es-ES" smtClean="0"/>
              <a:t>‹Nº›</a:t>
            </a:fld>
            <a:endParaRPr lang="es-ES"/>
          </a:p>
        </p:txBody>
      </p:sp>
    </p:spTree>
    <p:extLst>
      <p:ext uri="{BB962C8B-B14F-4D97-AF65-F5344CB8AC3E}">
        <p14:creationId xmlns:p14="http://schemas.microsoft.com/office/powerpoint/2010/main" val="27387507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3448D91D-CFAF-4C9E-82A3-C1377BB6484A}" type="datetimeFigureOut">
              <a:rPr lang="es-ES" smtClean="0"/>
              <a:t>03/10/2023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83392C-0AB2-42BF-A30D-A1CA2B49CF50}" type="slidenum">
              <a:rPr lang="es-ES" smtClean="0"/>
              <a:t>‹Nº›</a:t>
            </a:fld>
            <a:endParaRPr lang="es-ES"/>
          </a:p>
        </p:txBody>
      </p:sp>
    </p:spTree>
    <p:extLst>
      <p:ext uri="{BB962C8B-B14F-4D97-AF65-F5344CB8AC3E}">
        <p14:creationId xmlns:p14="http://schemas.microsoft.com/office/powerpoint/2010/main" val="5113583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5877" y="365125"/>
            <a:ext cx="2627924"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1" y="365125"/>
            <a:ext cx="7700107"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3448D91D-CFAF-4C9E-82A3-C1377BB6484A}" type="datetimeFigureOut">
              <a:rPr lang="es-ES" smtClean="0"/>
              <a:t>03/10/2023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83392C-0AB2-42BF-A30D-A1CA2B49CF50}" type="slidenum">
              <a:rPr lang="es-ES" smtClean="0"/>
              <a:t>‹Nº›</a:t>
            </a:fld>
            <a:endParaRPr lang="es-ES"/>
          </a:p>
        </p:txBody>
      </p:sp>
    </p:spTree>
    <p:extLst>
      <p:ext uri="{BB962C8B-B14F-4D97-AF65-F5344CB8AC3E}">
        <p14:creationId xmlns:p14="http://schemas.microsoft.com/office/powerpoint/2010/main" val="2476522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15692" y="4329627"/>
            <a:ext cx="10363200" cy="1362075"/>
          </a:xfrm>
        </p:spPr>
        <p:txBody>
          <a:bodyPr anchor="t"/>
          <a:lstStyle>
            <a:lvl1pPr algn="l">
              <a:defRPr sz="1800" b="1" cap="all">
                <a:solidFill>
                  <a:srgbClr val="00338D"/>
                </a:solidFill>
              </a:defRPr>
            </a:lvl1pPr>
          </a:lstStyle>
          <a:p>
            <a:r>
              <a:rPr lang="es-ES"/>
              <a:t>Haga clic para modificar el estilo de título del patrón</a:t>
            </a:r>
            <a:endParaRPr lang="es-ES" dirty="0"/>
          </a:p>
        </p:txBody>
      </p:sp>
      <p:sp>
        <p:nvSpPr>
          <p:cNvPr id="3" name="2 Marcador de texto"/>
          <p:cNvSpPr>
            <a:spLocks noGrp="1"/>
          </p:cNvSpPr>
          <p:nvPr>
            <p:ph type="body" idx="1"/>
          </p:nvPr>
        </p:nvSpPr>
        <p:spPr>
          <a:xfrm>
            <a:off x="947396" y="1219582"/>
            <a:ext cx="10363200" cy="1500187"/>
          </a:xfrm>
        </p:spPr>
        <p:txBody>
          <a:bodyPr anchor="b"/>
          <a:lstStyle>
            <a:lvl1pPr marL="0" indent="0">
              <a:buNone/>
              <a:defRPr sz="4000">
                <a:solidFill>
                  <a:srgbClr val="C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5"/>
          <p:cNvSpPr>
            <a:spLocks noGrp="1" noChangeArrowheads="1"/>
          </p:cNvSpPr>
          <p:nvPr>
            <p:ph type="ftr" sz="quarter" idx="10"/>
          </p:nvPr>
        </p:nvSpPr>
        <p:spPr>
          <a:ln/>
        </p:spPr>
        <p:txBody>
          <a:bodyPr/>
          <a:lstStyle>
            <a:lvl1pPr>
              <a:defRPr/>
            </a:lvl1pPr>
          </a:lstStyle>
          <a:p>
            <a:endParaRPr lang="es-ES"/>
          </a:p>
        </p:txBody>
      </p:sp>
      <p:sp>
        <p:nvSpPr>
          <p:cNvPr id="5" name="Rectangle 6"/>
          <p:cNvSpPr>
            <a:spLocks noGrp="1" noChangeArrowheads="1"/>
          </p:cNvSpPr>
          <p:nvPr>
            <p:ph type="sldNum" sz="quarter" idx="11"/>
          </p:nvPr>
        </p:nvSpPr>
        <p:spPr>
          <a:ln/>
        </p:spPr>
        <p:txBody>
          <a:bodyPr/>
          <a:lstStyle>
            <a:lvl1pPr>
              <a:defRPr/>
            </a:lvl1pPr>
          </a:lstStyle>
          <a:p>
            <a:fld id="{941862D1-E404-441B-B124-534435F90BFA}" type="slidenum">
              <a:rPr lang="es-ES" smtClean="0"/>
              <a:t>‹Nº›</a:t>
            </a:fld>
            <a:endParaRPr lang="es-ES"/>
          </a:p>
        </p:txBody>
      </p:sp>
    </p:spTree>
    <p:extLst>
      <p:ext uri="{BB962C8B-B14F-4D97-AF65-F5344CB8AC3E}">
        <p14:creationId xmlns:p14="http://schemas.microsoft.com/office/powerpoint/2010/main" val="898820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732693" y="917576"/>
            <a:ext cx="5292969" cy="5014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213231" y="917576"/>
            <a:ext cx="5292970" cy="5014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5"/>
          <p:cNvSpPr>
            <a:spLocks noGrp="1" noChangeArrowheads="1"/>
          </p:cNvSpPr>
          <p:nvPr>
            <p:ph type="ftr" sz="quarter" idx="10"/>
          </p:nvPr>
        </p:nvSpPr>
        <p:spPr>
          <a:ln/>
        </p:spPr>
        <p:txBody>
          <a:bodyPr/>
          <a:lstStyle>
            <a:lvl1pPr>
              <a:defRPr/>
            </a:lvl1pPr>
          </a:lstStyle>
          <a:p>
            <a:endParaRPr lang="es-ES"/>
          </a:p>
        </p:txBody>
      </p:sp>
      <p:sp>
        <p:nvSpPr>
          <p:cNvPr id="6" name="Rectangle 6"/>
          <p:cNvSpPr>
            <a:spLocks noGrp="1" noChangeArrowheads="1"/>
          </p:cNvSpPr>
          <p:nvPr>
            <p:ph type="sldNum" sz="quarter" idx="11"/>
          </p:nvPr>
        </p:nvSpPr>
        <p:spPr>
          <a:ln/>
        </p:spPr>
        <p:txBody>
          <a:bodyPr/>
          <a:lstStyle>
            <a:lvl1pPr>
              <a:defRPr/>
            </a:lvl1pPr>
          </a:lstStyle>
          <a:p>
            <a:fld id="{941862D1-E404-441B-B124-534435F90BFA}" type="slidenum">
              <a:rPr lang="es-ES" smtClean="0"/>
              <a:t>‹Nº›</a:t>
            </a:fld>
            <a:endParaRPr lang="es-ES"/>
          </a:p>
        </p:txBody>
      </p:sp>
    </p:spTree>
    <p:extLst>
      <p:ext uri="{BB962C8B-B14F-4D97-AF65-F5344CB8AC3E}">
        <p14:creationId xmlns:p14="http://schemas.microsoft.com/office/powerpoint/2010/main" val="3034518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7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7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693"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693"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5"/>
          <p:cNvSpPr>
            <a:spLocks noGrp="1" noChangeArrowheads="1"/>
          </p:cNvSpPr>
          <p:nvPr>
            <p:ph type="ftr" sz="quarter" idx="10"/>
          </p:nvPr>
        </p:nvSpPr>
        <p:spPr>
          <a:ln/>
        </p:spPr>
        <p:txBody>
          <a:bodyPr/>
          <a:lstStyle>
            <a:lvl1pPr>
              <a:defRPr/>
            </a:lvl1pPr>
          </a:lstStyle>
          <a:p>
            <a:endParaRPr lang="es-ES"/>
          </a:p>
        </p:txBody>
      </p:sp>
      <p:sp>
        <p:nvSpPr>
          <p:cNvPr id="8" name="Rectangle 6"/>
          <p:cNvSpPr>
            <a:spLocks noGrp="1" noChangeArrowheads="1"/>
          </p:cNvSpPr>
          <p:nvPr>
            <p:ph type="sldNum" sz="quarter" idx="11"/>
          </p:nvPr>
        </p:nvSpPr>
        <p:spPr>
          <a:ln/>
        </p:spPr>
        <p:txBody>
          <a:bodyPr/>
          <a:lstStyle>
            <a:lvl1pPr>
              <a:defRPr/>
            </a:lvl1pPr>
          </a:lstStyle>
          <a:p>
            <a:fld id="{941862D1-E404-441B-B124-534435F90BFA}" type="slidenum">
              <a:rPr lang="es-ES" smtClean="0"/>
              <a:t>‹Nº›</a:t>
            </a:fld>
            <a:endParaRPr lang="es-ES"/>
          </a:p>
        </p:txBody>
      </p:sp>
    </p:spTree>
    <p:extLst>
      <p:ext uri="{BB962C8B-B14F-4D97-AF65-F5344CB8AC3E}">
        <p14:creationId xmlns:p14="http://schemas.microsoft.com/office/powerpoint/2010/main" val="2072866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5"/>
          <p:cNvSpPr>
            <a:spLocks noGrp="1" noChangeArrowheads="1"/>
          </p:cNvSpPr>
          <p:nvPr>
            <p:ph type="ftr" sz="quarter" idx="10"/>
          </p:nvPr>
        </p:nvSpPr>
        <p:spPr>
          <a:ln/>
        </p:spPr>
        <p:txBody>
          <a:bodyPr/>
          <a:lstStyle>
            <a:lvl1pPr>
              <a:defRPr/>
            </a:lvl1pPr>
          </a:lstStyle>
          <a:p>
            <a:endParaRPr lang="es-ES"/>
          </a:p>
        </p:txBody>
      </p:sp>
      <p:sp>
        <p:nvSpPr>
          <p:cNvPr id="4" name="Rectangle 6"/>
          <p:cNvSpPr>
            <a:spLocks noGrp="1" noChangeArrowheads="1"/>
          </p:cNvSpPr>
          <p:nvPr>
            <p:ph type="sldNum" sz="quarter" idx="11"/>
          </p:nvPr>
        </p:nvSpPr>
        <p:spPr>
          <a:ln/>
        </p:spPr>
        <p:txBody>
          <a:bodyPr/>
          <a:lstStyle>
            <a:lvl1pPr>
              <a:defRPr/>
            </a:lvl1pPr>
          </a:lstStyle>
          <a:p>
            <a:fld id="{941862D1-E404-441B-B124-534435F90BFA}" type="slidenum">
              <a:rPr lang="es-ES" smtClean="0"/>
              <a:t>‹Nº›</a:t>
            </a:fld>
            <a:endParaRPr lang="es-ES"/>
          </a:p>
        </p:txBody>
      </p:sp>
    </p:spTree>
    <p:extLst>
      <p:ext uri="{BB962C8B-B14F-4D97-AF65-F5344CB8AC3E}">
        <p14:creationId xmlns:p14="http://schemas.microsoft.com/office/powerpoint/2010/main" val="735484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endParaRPr lang="es-ES"/>
          </a:p>
        </p:txBody>
      </p:sp>
      <p:sp>
        <p:nvSpPr>
          <p:cNvPr id="3" name="Rectangle 6"/>
          <p:cNvSpPr>
            <a:spLocks noGrp="1" noChangeArrowheads="1"/>
          </p:cNvSpPr>
          <p:nvPr>
            <p:ph type="sldNum" sz="quarter" idx="11"/>
          </p:nvPr>
        </p:nvSpPr>
        <p:spPr>
          <a:ln/>
        </p:spPr>
        <p:txBody>
          <a:bodyPr/>
          <a:lstStyle>
            <a:lvl1pPr>
              <a:defRPr/>
            </a:lvl1pPr>
          </a:lstStyle>
          <a:p>
            <a:fld id="{941862D1-E404-441B-B124-534435F90BFA}" type="slidenum">
              <a:rPr lang="es-ES" smtClean="0"/>
              <a:t>‹Nº›</a:t>
            </a:fld>
            <a:endParaRPr lang="es-ES"/>
          </a:p>
        </p:txBody>
      </p:sp>
    </p:spTree>
    <p:extLst>
      <p:ext uri="{BB962C8B-B14F-4D97-AF65-F5344CB8AC3E}">
        <p14:creationId xmlns:p14="http://schemas.microsoft.com/office/powerpoint/2010/main" val="3117170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4011247"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7385" y="273051"/>
            <a:ext cx="681501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3 Marcador de texto"/>
          <p:cNvSpPr>
            <a:spLocks noGrp="1"/>
          </p:cNvSpPr>
          <p:nvPr>
            <p:ph type="body" sz="half" idx="2"/>
          </p:nvPr>
        </p:nvSpPr>
        <p:spPr>
          <a:xfrm>
            <a:off x="609600" y="1435101"/>
            <a:ext cx="4011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5"/>
          <p:cNvSpPr>
            <a:spLocks noGrp="1" noChangeArrowheads="1"/>
          </p:cNvSpPr>
          <p:nvPr>
            <p:ph type="ftr" sz="quarter" idx="10"/>
          </p:nvPr>
        </p:nvSpPr>
        <p:spPr>
          <a:ln/>
        </p:spPr>
        <p:txBody>
          <a:bodyPr/>
          <a:lstStyle>
            <a:lvl1pPr>
              <a:defRPr/>
            </a:lvl1pPr>
          </a:lstStyle>
          <a:p>
            <a:endParaRPr lang="es-ES"/>
          </a:p>
        </p:txBody>
      </p:sp>
      <p:sp>
        <p:nvSpPr>
          <p:cNvPr id="6" name="Rectangle 6"/>
          <p:cNvSpPr>
            <a:spLocks noGrp="1" noChangeArrowheads="1"/>
          </p:cNvSpPr>
          <p:nvPr>
            <p:ph type="sldNum" sz="quarter" idx="11"/>
          </p:nvPr>
        </p:nvSpPr>
        <p:spPr>
          <a:ln/>
        </p:spPr>
        <p:txBody>
          <a:bodyPr/>
          <a:lstStyle>
            <a:lvl1pPr>
              <a:defRPr/>
            </a:lvl1pPr>
          </a:lstStyle>
          <a:p>
            <a:fld id="{941862D1-E404-441B-B124-534435F90BFA}" type="slidenum">
              <a:rPr lang="es-ES" smtClean="0"/>
              <a:t>‹Nº›</a:t>
            </a:fld>
            <a:endParaRPr lang="es-ES"/>
          </a:p>
        </p:txBody>
      </p:sp>
    </p:spTree>
    <p:extLst>
      <p:ext uri="{BB962C8B-B14F-4D97-AF65-F5344CB8AC3E}">
        <p14:creationId xmlns:p14="http://schemas.microsoft.com/office/powerpoint/2010/main" val="2652596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554"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554"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p>
        </p:txBody>
      </p:sp>
      <p:sp>
        <p:nvSpPr>
          <p:cNvPr id="4" name="3 Marcador de texto"/>
          <p:cNvSpPr>
            <a:spLocks noGrp="1"/>
          </p:cNvSpPr>
          <p:nvPr>
            <p:ph type="body" sz="half" idx="2"/>
          </p:nvPr>
        </p:nvSpPr>
        <p:spPr>
          <a:xfrm>
            <a:off x="2389554"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5"/>
          <p:cNvSpPr>
            <a:spLocks noGrp="1" noChangeArrowheads="1"/>
          </p:cNvSpPr>
          <p:nvPr>
            <p:ph type="ftr" sz="quarter" idx="10"/>
          </p:nvPr>
        </p:nvSpPr>
        <p:spPr>
          <a:ln/>
        </p:spPr>
        <p:txBody>
          <a:bodyPr/>
          <a:lstStyle>
            <a:lvl1pPr>
              <a:defRPr/>
            </a:lvl1pPr>
          </a:lstStyle>
          <a:p>
            <a:endParaRPr lang="es-ES"/>
          </a:p>
        </p:txBody>
      </p:sp>
      <p:sp>
        <p:nvSpPr>
          <p:cNvPr id="6" name="Rectangle 6"/>
          <p:cNvSpPr>
            <a:spLocks noGrp="1" noChangeArrowheads="1"/>
          </p:cNvSpPr>
          <p:nvPr>
            <p:ph type="sldNum" sz="quarter" idx="11"/>
          </p:nvPr>
        </p:nvSpPr>
        <p:spPr>
          <a:ln/>
        </p:spPr>
        <p:txBody>
          <a:bodyPr/>
          <a:lstStyle>
            <a:lvl1pPr>
              <a:defRPr/>
            </a:lvl1pPr>
          </a:lstStyle>
          <a:p>
            <a:fld id="{941862D1-E404-441B-B124-534435F90BFA}" type="slidenum">
              <a:rPr lang="es-ES" smtClean="0"/>
              <a:t>‹Nº›</a:t>
            </a:fld>
            <a:endParaRPr lang="es-ES"/>
          </a:p>
        </p:txBody>
      </p:sp>
    </p:spTree>
    <p:extLst>
      <p:ext uri="{BB962C8B-B14F-4D97-AF65-F5344CB8AC3E}">
        <p14:creationId xmlns:p14="http://schemas.microsoft.com/office/powerpoint/2010/main" val="450304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9" descr="powerpoin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525586" y="1009650"/>
            <a:ext cx="10773508" cy="501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1029" name="Rectangle 5"/>
          <p:cNvSpPr>
            <a:spLocks noGrp="1" noChangeArrowheads="1"/>
          </p:cNvSpPr>
          <p:nvPr>
            <p:ph type="ftr" sz="quarter" idx="3"/>
          </p:nvPr>
        </p:nvSpPr>
        <p:spPr bwMode="auto">
          <a:xfrm>
            <a:off x="4304324" y="6570664"/>
            <a:ext cx="4044462" cy="204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1" i="0" baseline="0">
                <a:solidFill>
                  <a:schemeClr val="accent6"/>
                </a:solidFill>
                <a:latin typeface="Trebuchet MS" pitchFamily="34" charset="0"/>
                <a:cs typeface="Arial" charset="0"/>
              </a:defRPr>
            </a:lvl1pPr>
          </a:lstStyle>
          <a:p>
            <a:endParaRPr lang="es-ES"/>
          </a:p>
        </p:txBody>
      </p:sp>
      <p:sp>
        <p:nvSpPr>
          <p:cNvPr id="1030" name="Rectangle 6"/>
          <p:cNvSpPr>
            <a:spLocks noGrp="1" noChangeArrowheads="1"/>
          </p:cNvSpPr>
          <p:nvPr>
            <p:ph type="sldNum" sz="quarter" idx="4"/>
          </p:nvPr>
        </p:nvSpPr>
        <p:spPr bwMode="auto">
          <a:xfrm>
            <a:off x="10804769" y="6564313"/>
            <a:ext cx="666262" cy="209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i="0" smtClean="0">
                <a:solidFill>
                  <a:srgbClr val="2D2D8A"/>
                </a:solidFill>
                <a:latin typeface="Trebuchet MS" panose="020B0603020202020204" pitchFamily="34" charset="0"/>
              </a:defRPr>
            </a:lvl1pPr>
          </a:lstStyle>
          <a:p>
            <a:fld id="{941862D1-E404-441B-B124-534435F90BFA}" type="slidenum">
              <a:rPr lang="es-ES" smtClean="0"/>
              <a:t>‹Nº›</a:t>
            </a:fld>
            <a:endParaRPr lang="es-ES"/>
          </a:p>
        </p:txBody>
      </p:sp>
      <p:sp>
        <p:nvSpPr>
          <p:cNvPr id="2" name="3 Marcador de fecha"/>
          <p:cNvSpPr txBox="1">
            <a:spLocks noGrp="1"/>
          </p:cNvSpPr>
          <p:nvPr/>
        </p:nvSpPr>
        <p:spPr bwMode="auto">
          <a:xfrm>
            <a:off x="197224" y="6495257"/>
            <a:ext cx="417341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i="1">
                <a:solidFill>
                  <a:srgbClr val="00338D"/>
                </a:solidFill>
                <a:latin typeface="Arial" pitchFamily="34" charset="0"/>
                <a:cs typeface="Arial" pitchFamily="34" charset="0"/>
              </a:defRPr>
            </a:lvl1pPr>
            <a:lvl2pPr marL="742950" indent="-285750">
              <a:defRPr sz="1400" i="1">
                <a:solidFill>
                  <a:srgbClr val="00338D"/>
                </a:solidFill>
                <a:latin typeface="Arial" pitchFamily="34" charset="0"/>
                <a:cs typeface="Arial" pitchFamily="34" charset="0"/>
              </a:defRPr>
            </a:lvl2pPr>
            <a:lvl3pPr marL="1143000" indent="-228600">
              <a:defRPr sz="1400" i="1">
                <a:solidFill>
                  <a:srgbClr val="00338D"/>
                </a:solidFill>
                <a:latin typeface="Arial" pitchFamily="34" charset="0"/>
                <a:cs typeface="Arial" pitchFamily="34" charset="0"/>
              </a:defRPr>
            </a:lvl3pPr>
            <a:lvl4pPr marL="1600200" indent="-228600">
              <a:defRPr sz="1400" i="1">
                <a:solidFill>
                  <a:srgbClr val="00338D"/>
                </a:solidFill>
                <a:latin typeface="Arial" pitchFamily="34" charset="0"/>
                <a:cs typeface="Arial" pitchFamily="34" charset="0"/>
              </a:defRPr>
            </a:lvl4pPr>
            <a:lvl5pPr marL="2057400" indent="-228600">
              <a:defRPr sz="1400" i="1">
                <a:solidFill>
                  <a:srgbClr val="00338D"/>
                </a:solidFill>
                <a:latin typeface="Arial" pitchFamily="34" charset="0"/>
                <a:cs typeface="Arial" pitchFamily="34" charset="0"/>
              </a:defRPr>
            </a:lvl5pPr>
            <a:lvl6pPr marL="2514600" indent="-228600" eaLnBrk="0" fontAlgn="base" hangingPunct="0">
              <a:spcBef>
                <a:spcPct val="0"/>
              </a:spcBef>
              <a:spcAft>
                <a:spcPct val="0"/>
              </a:spcAft>
              <a:defRPr sz="1400" i="1">
                <a:solidFill>
                  <a:srgbClr val="00338D"/>
                </a:solidFill>
                <a:latin typeface="Arial" pitchFamily="34" charset="0"/>
                <a:cs typeface="Arial" pitchFamily="34" charset="0"/>
              </a:defRPr>
            </a:lvl6pPr>
            <a:lvl7pPr marL="2971800" indent="-228600" eaLnBrk="0" fontAlgn="base" hangingPunct="0">
              <a:spcBef>
                <a:spcPct val="0"/>
              </a:spcBef>
              <a:spcAft>
                <a:spcPct val="0"/>
              </a:spcAft>
              <a:defRPr sz="1400" i="1">
                <a:solidFill>
                  <a:srgbClr val="00338D"/>
                </a:solidFill>
                <a:latin typeface="Arial" pitchFamily="34" charset="0"/>
                <a:cs typeface="Arial" pitchFamily="34" charset="0"/>
              </a:defRPr>
            </a:lvl7pPr>
            <a:lvl8pPr marL="3429000" indent="-228600" eaLnBrk="0" fontAlgn="base" hangingPunct="0">
              <a:spcBef>
                <a:spcPct val="0"/>
              </a:spcBef>
              <a:spcAft>
                <a:spcPct val="0"/>
              </a:spcAft>
              <a:defRPr sz="1400" i="1">
                <a:solidFill>
                  <a:srgbClr val="00338D"/>
                </a:solidFill>
                <a:latin typeface="Arial" pitchFamily="34" charset="0"/>
                <a:cs typeface="Arial" pitchFamily="34" charset="0"/>
              </a:defRPr>
            </a:lvl8pPr>
            <a:lvl9pPr marL="3886200" indent="-228600" eaLnBrk="0" fontAlgn="base" hangingPunct="0">
              <a:spcBef>
                <a:spcPct val="0"/>
              </a:spcBef>
              <a:spcAft>
                <a:spcPct val="0"/>
              </a:spcAft>
              <a:defRPr sz="1400" i="1">
                <a:solidFill>
                  <a:srgbClr val="00338D"/>
                </a:solidFill>
                <a:latin typeface="Arial" pitchFamily="34" charset="0"/>
                <a:cs typeface="Arial" pitchFamily="34" charset="0"/>
              </a:defRPr>
            </a:lvl9pPr>
          </a:lstStyle>
          <a:p>
            <a:pPr eaLnBrk="1" hangingPunct="1">
              <a:defRPr/>
            </a:pPr>
            <a:r>
              <a:rPr lang="es-ES_tradnl" altLang="es-ES" sz="1600" b="1" i="0" dirty="0">
                <a:solidFill>
                  <a:schemeClr val="accent6"/>
                </a:solidFill>
                <a:latin typeface="Trebuchet MS" pitchFamily="34" charset="0"/>
              </a:rPr>
              <a:t>Curso del PIB </a:t>
            </a:r>
            <a:r>
              <a:rPr lang="es-ES_tradnl" altLang="es-ES" sz="1600" b="1" i="0" baseline="0" dirty="0">
                <a:solidFill>
                  <a:schemeClr val="accent6"/>
                </a:solidFill>
                <a:latin typeface="Trebuchet MS" pitchFamily="34" charset="0"/>
              </a:rPr>
              <a:t>2023</a:t>
            </a:r>
            <a:endParaRPr lang="es-ES" altLang="es-ES" sz="1600" b="1" i="0" dirty="0">
              <a:solidFill>
                <a:schemeClr val="accent6"/>
              </a:solidFill>
              <a:latin typeface="Trebuchet MS" pitchFamily="34" charset="0"/>
            </a:endParaRPr>
          </a:p>
        </p:txBody>
      </p:sp>
      <p:sp>
        <p:nvSpPr>
          <p:cNvPr id="8" name="7 Flecha derecha"/>
          <p:cNvSpPr/>
          <p:nvPr/>
        </p:nvSpPr>
        <p:spPr>
          <a:xfrm>
            <a:off x="115278" y="693738"/>
            <a:ext cx="11961446" cy="0"/>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800"/>
          </a:p>
        </p:txBody>
      </p:sp>
      <p:sp>
        <p:nvSpPr>
          <p:cNvPr id="9" name="8 Flecha derecha"/>
          <p:cNvSpPr/>
          <p:nvPr/>
        </p:nvSpPr>
        <p:spPr>
          <a:xfrm>
            <a:off x="115278" y="6432550"/>
            <a:ext cx="11961446" cy="0"/>
          </a:xfrm>
          <a:prstGeom prst="rightArrow">
            <a:avLst/>
          </a:prstGeom>
          <a:solidFill>
            <a:srgbClr val="FF33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800"/>
          </a:p>
        </p:txBody>
      </p:sp>
      <p:pic>
        <p:nvPicPr>
          <p:cNvPr id="1033" name="Picture 2" descr="G:\LOGOS\logo_doc_externa.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05801" y="107951"/>
            <a:ext cx="377092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54083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1" fontAlgn="base" hangingPunct="1">
        <a:spcBef>
          <a:spcPct val="0"/>
        </a:spcBef>
        <a:spcAft>
          <a:spcPct val="0"/>
        </a:spcAft>
        <a:defRPr sz="1200">
          <a:solidFill>
            <a:srgbClr val="BD3632"/>
          </a:solidFill>
          <a:latin typeface="+mj-lt"/>
          <a:ea typeface="+mj-ea"/>
          <a:cs typeface="+mj-cs"/>
        </a:defRPr>
      </a:lvl1pPr>
      <a:lvl2pPr algn="l" rtl="0" eaLnBrk="1" fontAlgn="base" hangingPunct="1">
        <a:spcBef>
          <a:spcPct val="0"/>
        </a:spcBef>
        <a:spcAft>
          <a:spcPct val="0"/>
        </a:spcAft>
        <a:defRPr sz="1200">
          <a:solidFill>
            <a:srgbClr val="BD3632"/>
          </a:solidFill>
          <a:latin typeface="Trebuchet MS" pitchFamily="34" charset="0"/>
        </a:defRPr>
      </a:lvl2pPr>
      <a:lvl3pPr algn="l" rtl="0" eaLnBrk="1" fontAlgn="base" hangingPunct="1">
        <a:spcBef>
          <a:spcPct val="0"/>
        </a:spcBef>
        <a:spcAft>
          <a:spcPct val="0"/>
        </a:spcAft>
        <a:defRPr sz="1200">
          <a:solidFill>
            <a:srgbClr val="BD3632"/>
          </a:solidFill>
          <a:latin typeface="Trebuchet MS" pitchFamily="34" charset="0"/>
        </a:defRPr>
      </a:lvl3pPr>
      <a:lvl4pPr algn="l" rtl="0" eaLnBrk="1" fontAlgn="base" hangingPunct="1">
        <a:spcBef>
          <a:spcPct val="0"/>
        </a:spcBef>
        <a:spcAft>
          <a:spcPct val="0"/>
        </a:spcAft>
        <a:defRPr sz="1200">
          <a:solidFill>
            <a:srgbClr val="BD3632"/>
          </a:solidFill>
          <a:latin typeface="Trebuchet MS" pitchFamily="34" charset="0"/>
        </a:defRPr>
      </a:lvl4pPr>
      <a:lvl5pPr algn="l" rtl="0" eaLnBrk="1" fontAlgn="base" hangingPunct="1">
        <a:spcBef>
          <a:spcPct val="0"/>
        </a:spcBef>
        <a:spcAft>
          <a:spcPct val="0"/>
        </a:spcAft>
        <a:defRPr sz="1200">
          <a:solidFill>
            <a:srgbClr val="BD3632"/>
          </a:solidFill>
          <a:latin typeface="Trebuchet MS" pitchFamily="34" charset="0"/>
        </a:defRPr>
      </a:lvl5pPr>
      <a:lvl6pPr marL="457200" algn="l" rtl="0" eaLnBrk="1" fontAlgn="base" hangingPunct="1">
        <a:spcBef>
          <a:spcPct val="0"/>
        </a:spcBef>
        <a:spcAft>
          <a:spcPct val="0"/>
        </a:spcAft>
        <a:defRPr sz="1200">
          <a:solidFill>
            <a:srgbClr val="BD3632"/>
          </a:solidFill>
          <a:latin typeface="Trebuchet MS" pitchFamily="34" charset="0"/>
        </a:defRPr>
      </a:lvl6pPr>
      <a:lvl7pPr marL="914400" algn="l" rtl="0" eaLnBrk="1" fontAlgn="base" hangingPunct="1">
        <a:spcBef>
          <a:spcPct val="0"/>
        </a:spcBef>
        <a:spcAft>
          <a:spcPct val="0"/>
        </a:spcAft>
        <a:defRPr sz="1200">
          <a:solidFill>
            <a:srgbClr val="BD3632"/>
          </a:solidFill>
          <a:latin typeface="Trebuchet MS" pitchFamily="34" charset="0"/>
        </a:defRPr>
      </a:lvl7pPr>
      <a:lvl8pPr marL="1371600" algn="l" rtl="0" eaLnBrk="1" fontAlgn="base" hangingPunct="1">
        <a:spcBef>
          <a:spcPct val="0"/>
        </a:spcBef>
        <a:spcAft>
          <a:spcPct val="0"/>
        </a:spcAft>
        <a:defRPr sz="1200">
          <a:solidFill>
            <a:srgbClr val="BD3632"/>
          </a:solidFill>
          <a:latin typeface="Trebuchet MS" pitchFamily="34" charset="0"/>
        </a:defRPr>
      </a:lvl8pPr>
      <a:lvl9pPr marL="1828800" algn="l" rtl="0" eaLnBrk="1" fontAlgn="base" hangingPunct="1">
        <a:spcBef>
          <a:spcPct val="0"/>
        </a:spcBef>
        <a:spcAft>
          <a:spcPct val="0"/>
        </a:spcAft>
        <a:defRPr sz="1200">
          <a:solidFill>
            <a:srgbClr val="BD3632"/>
          </a:solidFill>
          <a:latin typeface="Trebuchet MS" pitchFamily="34" charset="0"/>
        </a:defRPr>
      </a:lvl9pPr>
    </p:titleStyle>
    <p:bodyStyle>
      <a:lvl1pPr marL="342900" indent="-342900" algn="l" rtl="0" eaLnBrk="1" fontAlgn="base" hangingPunct="1">
        <a:spcBef>
          <a:spcPct val="20000"/>
        </a:spcBef>
        <a:spcAft>
          <a:spcPct val="0"/>
        </a:spcAft>
        <a:buClr>
          <a:srgbClr val="BD3632"/>
        </a:buClr>
        <a:buChar char="•"/>
        <a:defRPr sz="3200">
          <a:solidFill>
            <a:srgbClr val="00338D"/>
          </a:solidFill>
          <a:latin typeface="+mn-lt"/>
          <a:ea typeface="+mn-ea"/>
          <a:cs typeface="+mn-cs"/>
        </a:defRPr>
      </a:lvl1pPr>
      <a:lvl2pPr marL="742950" indent="-285750" algn="l" rtl="0" eaLnBrk="1" fontAlgn="base" hangingPunct="1">
        <a:spcBef>
          <a:spcPct val="20000"/>
        </a:spcBef>
        <a:spcAft>
          <a:spcPct val="0"/>
        </a:spcAft>
        <a:buClr>
          <a:srgbClr val="BD3632"/>
        </a:buClr>
        <a:buChar char="•"/>
        <a:defRPr sz="2800">
          <a:solidFill>
            <a:srgbClr val="00338D"/>
          </a:solidFill>
          <a:latin typeface="+mn-lt"/>
        </a:defRPr>
      </a:lvl2pPr>
      <a:lvl3pPr marL="1143000" indent="-228600" algn="l" rtl="0" eaLnBrk="1" fontAlgn="base" hangingPunct="1">
        <a:spcBef>
          <a:spcPct val="20000"/>
        </a:spcBef>
        <a:spcAft>
          <a:spcPct val="0"/>
        </a:spcAft>
        <a:buChar char="•"/>
        <a:defRPr sz="2400">
          <a:solidFill>
            <a:srgbClr val="00338D"/>
          </a:solidFill>
          <a:latin typeface="+mn-lt"/>
        </a:defRPr>
      </a:lvl3pPr>
      <a:lvl4pPr marL="1600200" indent="-228600" algn="l" rtl="0" eaLnBrk="1" fontAlgn="base" hangingPunct="1">
        <a:spcBef>
          <a:spcPct val="20000"/>
        </a:spcBef>
        <a:spcAft>
          <a:spcPct val="0"/>
        </a:spcAft>
        <a:buChar char="–"/>
        <a:defRPr sz="2000">
          <a:solidFill>
            <a:srgbClr val="00338D"/>
          </a:solidFill>
          <a:latin typeface="+mn-lt"/>
        </a:defRPr>
      </a:lvl4pPr>
      <a:lvl5pPr marL="2057400" indent="-228600" algn="l" rtl="0" eaLnBrk="1" fontAlgn="base" hangingPunct="1">
        <a:spcBef>
          <a:spcPct val="20000"/>
        </a:spcBef>
        <a:spcAft>
          <a:spcPct val="0"/>
        </a:spcAft>
        <a:buChar char="»"/>
        <a:defRPr sz="2000">
          <a:solidFill>
            <a:srgbClr val="00338D"/>
          </a:solidFill>
          <a:latin typeface="+mn-lt"/>
        </a:defRPr>
      </a:lvl5pPr>
      <a:lvl6pPr marL="2514600" indent="-228600" algn="l" rtl="0" eaLnBrk="1" fontAlgn="base" hangingPunct="1">
        <a:spcBef>
          <a:spcPct val="20000"/>
        </a:spcBef>
        <a:spcAft>
          <a:spcPct val="0"/>
        </a:spcAft>
        <a:buChar char="»"/>
        <a:defRPr sz="2000">
          <a:solidFill>
            <a:srgbClr val="00338D"/>
          </a:solidFill>
          <a:latin typeface="+mn-lt"/>
        </a:defRPr>
      </a:lvl6pPr>
      <a:lvl7pPr marL="2971800" indent="-228600" algn="l" rtl="0" eaLnBrk="1" fontAlgn="base" hangingPunct="1">
        <a:spcBef>
          <a:spcPct val="20000"/>
        </a:spcBef>
        <a:spcAft>
          <a:spcPct val="0"/>
        </a:spcAft>
        <a:buChar char="»"/>
        <a:defRPr sz="2000">
          <a:solidFill>
            <a:srgbClr val="00338D"/>
          </a:solidFill>
          <a:latin typeface="+mn-lt"/>
        </a:defRPr>
      </a:lvl7pPr>
      <a:lvl8pPr marL="3429000" indent="-228600" algn="l" rtl="0" eaLnBrk="1" fontAlgn="base" hangingPunct="1">
        <a:spcBef>
          <a:spcPct val="20000"/>
        </a:spcBef>
        <a:spcAft>
          <a:spcPct val="0"/>
        </a:spcAft>
        <a:buChar char="»"/>
        <a:defRPr sz="2000">
          <a:solidFill>
            <a:srgbClr val="00338D"/>
          </a:solidFill>
          <a:latin typeface="+mn-lt"/>
        </a:defRPr>
      </a:lvl8pPr>
      <a:lvl9pPr marL="3886200" indent="-228600" algn="l" rtl="0" eaLnBrk="1" fontAlgn="base" hangingPunct="1">
        <a:spcBef>
          <a:spcPct val="20000"/>
        </a:spcBef>
        <a:spcAft>
          <a:spcPct val="0"/>
        </a:spcAft>
        <a:buChar char="»"/>
        <a:defRPr sz="2000">
          <a:solidFill>
            <a:srgbClr val="00338D"/>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48D91D-CFAF-4C9E-82A3-C1377BB6484A}" type="datetimeFigureOut">
              <a:rPr lang="es-ES" smtClean="0"/>
              <a:t>03/10/2023</a:t>
            </a:fld>
            <a:endParaRPr lang="es-ES"/>
          </a:p>
        </p:txBody>
      </p:sp>
      <p:sp>
        <p:nvSpPr>
          <p:cNvPr id="5" name="Marcador de pie de página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83392C-0AB2-42BF-A30D-A1CA2B49CF50}" type="slidenum">
              <a:rPr lang="es-ES" smtClean="0"/>
              <a:t>‹Nº›</a:t>
            </a:fld>
            <a:endParaRPr lang="es-ES"/>
          </a:p>
        </p:txBody>
      </p:sp>
    </p:spTree>
    <p:extLst>
      <p:ext uri="{BB962C8B-B14F-4D97-AF65-F5344CB8AC3E}">
        <p14:creationId xmlns:p14="http://schemas.microsoft.com/office/powerpoint/2010/main" val="25995930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sz="4400" dirty="0"/>
              <a:t>               ATENCIÓN A LOS ACC</a:t>
            </a:r>
          </a:p>
        </p:txBody>
      </p:sp>
      <p:sp>
        <p:nvSpPr>
          <p:cNvPr id="3" name="Subtítulo 2"/>
          <p:cNvSpPr>
            <a:spLocks noGrp="1"/>
          </p:cNvSpPr>
          <p:nvPr>
            <p:ph type="subTitle" idx="1"/>
          </p:nvPr>
        </p:nvSpPr>
        <p:spPr/>
        <p:txBody>
          <a:bodyPr/>
          <a:lstStyle/>
          <a:p>
            <a:r>
              <a:rPr lang="es-ES" sz="1400" dirty="0"/>
              <a:t>	Por: Román López Ríos</a:t>
            </a:r>
          </a:p>
        </p:txBody>
      </p:sp>
    </p:spTree>
    <p:extLst>
      <p:ext uri="{BB962C8B-B14F-4D97-AF65-F5344CB8AC3E}">
        <p14:creationId xmlns:p14="http://schemas.microsoft.com/office/powerpoint/2010/main" val="3301091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0156ACE-335C-4ADE-F396-E3DA23B3DF3A}"/>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xmlns="" id="{22204E0B-3EF1-45F6-CDE8-A6093B4A3A52}"/>
              </a:ext>
            </a:extLst>
          </p:cNvPr>
          <p:cNvSpPr>
            <a:spLocks noGrp="1"/>
          </p:cNvSpPr>
          <p:nvPr>
            <p:ph idx="1"/>
          </p:nvPr>
        </p:nvSpPr>
        <p:spPr/>
        <p:txBody>
          <a:bodyPr/>
          <a:lstStyle/>
          <a:p>
            <a:r>
              <a:rPr lang="es-ES" sz="3200" dirty="0"/>
              <a:t>Temporada baja (invierno y otoño): Pocos vuelos, fenómenos meteorológicos relevantes como TURB, MTW, ICE, pero pocas TS. </a:t>
            </a:r>
            <a:r>
              <a:rPr lang="es-ES" sz="3200" dirty="0">
                <a:sym typeface="Wingdings" panose="05000000000000000000" pitchFamily="2" charset="2"/>
              </a:rPr>
              <a:t> Poco estrés del controlador</a:t>
            </a:r>
            <a:endParaRPr lang="es-ES" sz="3200" dirty="0"/>
          </a:p>
          <a:p>
            <a:r>
              <a:rPr lang="es-ES" dirty="0"/>
              <a:t>Temporada alta (primavera y verano): Muchos vuelos, Fenómenos meteorológicos relevantes como TS </a:t>
            </a:r>
            <a:r>
              <a:rPr lang="es-ES" dirty="0">
                <a:sym typeface="Wingdings" panose="05000000000000000000" pitchFamily="2" charset="2"/>
              </a:rPr>
              <a:t> Mucho estrés del controlador  Predictor estresado</a:t>
            </a:r>
            <a:endParaRPr lang="es-ES" dirty="0"/>
          </a:p>
          <a:p>
            <a:endParaRPr lang="es-ES" dirty="0"/>
          </a:p>
        </p:txBody>
      </p:sp>
    </p:spTree>
    <p:extLst>
      <p:ext uri="{BB962C8B-B14F-4D97-AF65-F5344CB8AC3E}">
        <p14:creationId xmlns:p14="http://schemas.microsoft.com/office/powerpoint/2010/main" val="2315536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2E98687-366F-93A3-0432-2D54C2921582}"/>
              </a:ext>
            </a:extLst>
          </p:cNvPr>
          <p:cNvSpPr>
            <a:spLocks noGrp="1"/>
          </p:cNvSpPr>
          <p:nvPr>
            <p:ph type="title"/>
          </p:nvPr>
        </p:nvSpPr>
        <p:spPr/>
        <p:txBody>
          <a:bodyPr/>
          <a:lstStyle/>
          <a:p>
            <a:endParaRPr lang="es-ES"/>
          </a:p>
        </p:txBody>
      </p:sp>
      <p:pic>
        <p:nvPicPr>
          <p:cNvPr id="4" name="Picture 4" descr="Air Traffic Controller — Stock Vector © Ken_Cook #126669886">
            <a:extLst>
              <a:ext uri="{FF2B5EF4-FFF2-40B4-BE49-F238E27FC236}">
                <a16:creationId xmlns:a16="http://schemas.microsoft.com/office/drawing/2014/main" xmlns="" id="{0019BDD4-A47B-6AD3-D2E4-9D8CA6B3F3C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23913" y="1009650"/>
            <a:ext cx="4177461" cy="5014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038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dirty="0"/>
          </a:p>
        </p:txBody>
      </p:sp>
      <p:pic>
        <p:nvPicPr>
          <p:cNvPr id="4" name="Marcador de contenido 5">
            <a:extLst>
              <a:ext uri="{FF2B5EF4-FFF2-40B4-BE49-F238E27FC236}">
                <a16:creationId xmlns:a16="http://schemas.microsoft.com/office/drawing/2014/main" xmlns="" id="{F17FE378-B9CA-70FB-2E72-70A55136AB51}"/>
              </a:ext>
            </a:extLst>
          </p:cNvPr>
          <p:cNvPicPr>
            <a:picLocks noChangeAspect="1"/>
          </p:cNvPicPr>
          <p:nvPr/>
        </p:nvPicPr>
        <p:blipFill>
          <a:blip r:embed="rId2"/>
          <a:stretch>
            <a:fillRect/>
          </a:stretch>
        </p:blipFill>
        <p:spPr bwMode="auto">
          <a:xfrm>
            <a:off x="937863" y="1602003"/>
            <a:ext cx="4833233" cy="398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Marcador de contenido 10">
            <a:extLst>
              <a:ext uri="{FF2B5EF4-FFF2-40B4-BE49-F238E27FC236}">
                <a16:creationId xmlns:a16="http://schemas.microsoft.com/office/drawing/2014/main" xmlns="" id="{06F657D0-CD89-21DF-22BA-C4A91EB5B042}"/>
              </a:ext>
            </a:extLst>
          </p:cNvPr>
          <p:cNvPicPr>
            <a:picLocks noChangeAspect="1"/>
          </p:cNvPicPr>
          <p:nvPr/>
        </p:nvPicPr>
        <p:blipFill>
          <a:blip r:embed="rId3"/>
          <a:stretch>
            <a:fillRect/>
          </a:stretch>
        </p:blipFill>
        <p:spPr>
          <a:xfrm>
            <a:off x="6510577" y="1602003"/>
            <a:ext cx="4421223" cy="3985048"/>
          </a:xfrm>
          <a:prstGeom prst="rect">
            <a:avLst/>
          </a:prstGeom>
        </p:spPr>
      </p:pic>
    </p:spTree>
    <p:extLst>
      <p:ext uri="{BB962C8B-B14F-4D97-AF65-F5344CB8AC3E}">
        <p14:creationId xmlns:p14="http://schemas.microsoft.com/office/powerpoint/2010/main" val="2941159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03A8AF2-71AC-837D-F4B3-1B3C19E31766}"/>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xmlns="" id="{29178F7C-9F73-524E-BA1C-C21A37670F26}"/>
              </a:ext>
            </a:extLst>
          </p:cNvPr>
          <p:cNvSpPr>
            <a:spLocks noGrp="1"/>
          </p:cNvSpPr>
          <p:nvPr>
            <p:ph idx="1"/>
          </p:nvPr>
        </p:nvSpPr>
        <p:spPr/>
        <p:txBody>
          <a:bodyPr/>
          <a:lstStyle/>
          <a:p>
            <a:endParaRPr lang="es-ES" dirty="0"/>
          </a:p>
        </p:txBody>
      </p:sp>
      <p:pic>
        <p:nvPicPr>
          <p:cNvPr id="4" name="Marcador de contenido 4">
            <a:extLst>
              <a:ext uri="{FF2B5EF4-FFF2-40B4-BE49-F238E27FC236}">
                <a16:creationId xmlns:a16="http://schemas.microsoft.com/office/drawing/2014/main" xmlns="" id="{F51EA5C0-3725-A34F-4E8E-470B3042A65D}"/>
              </a:ext>
            </a:extLst>
          </p:cNvPr>
          <p:cNvPicPr>
            <a:picLocks noChangeAspect="1"/>
          </p:cNvPicPr>
          <p:nvPr/>
        </p:nvPicPr>
        <p:blipFill>
          <a:blip r:embed="rId2"/>
          <a:stretch>
            <a:fillRect/>
          </a:stretch>
        </p:blipFill>
        <p:spPr bwMode="auto">
          <a:xfrm>
            <a:off x="525586" y="1009650"/>
            <a:ext cx="5134752" cy="357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xmlns="" id="{F68DAB42-A0FC-6BC5-1BB5-4501D2D3BEE1}"/>
              </a:ext>
            </a:extLst>
          </p:cNvPr>
          <p:cNvPicPr>
            <a:picLocks noChangeAspect="1"/>
          </p:cNvPicPr>
          <p:nvPr/>
        </p:nvPicPr>
        <p:blipFill>
          <a:blip r:embed="rId3"/>
          <a:stretch>
            <a:fillRect/>
          </a:stretch>
        </p:blipFill>
        <p:spPr>
          <a:xfrm>
            <a:off x="6220366" y="1009650"/>
            <a:ext cx="5446048" cy="4342525"/>
          </a:xfrm>
          <a:prstGeom prst="rect">
            <a:avLst/>
          </a:prstGeom>
        </p:spPr>
      </p:pic>
    </p:spTree>
    <p:extLst>
      <p:ext uri="{BB962C8B-B14F-4D97-AF65-F5344CB8AC3E}">
        <p14:creationId xmlns:p14="http://schemas.microsoft.com/office/powerpoint/2010/main" val="2773440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97893FE-94F7-7085-332F-4C86A78BF7EB}"/>
              </a:ext>
            </a:extLst>
          </p:cNvPr>
          <p:cNvSpPr>
            <a:spLocks noGrp="1"/>
          </p:cNvSpPr>
          <p:nvPr>
            <p:ph type="title"/>
          </p:nvPr>
        </p:nvSpPr>
        <p:spPr/>
        <p:txBody>
          <a:bodyPr/>
          <a:lstStyle/>
          <a:p>
            <a:endParaRPr lang="es-ES"/>
          </a:p>
        </p:txBody>
      </p:sp>
      <p:pic>
        <p:nvPicPr>
          <p:cNvPr id="4" name="Marcador de contenido 4">
            <a:extLst>
              <a:ext uri="{FF2B5EF4-FFF2-40B4-BE49-F238E27FC236}">
                <a16:creationId xmlns:a16="http://schemas.microsoft.com/office/drawing/2014/main" xmlns="" id="{15E9C039-FBF6-8298-4B73-B45311AC1A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6069" y="830904"/>
            <a:ext cx="9665670" cy="5436940"/>
          </a:xfrm>
        </p:spPr>
      </p:pic>
    </p:spTree>
    <p:extLst>
      <p:ext uri="{BB962C8B-B14F-4D97-AF65-F5344CB8AC3E}">
        <p14:creationId xmlns:p14="http://schemas.microsoft.com/office/powerpoint/2010/main" val="3612145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sz="5400" dirty="0"/>
          </a:p>
          <a:p>
            <a:endParaRPr lang="es-ES" sz="5400" dirty="0"/>
          </a:p>
          <a:p>
            <a:pPr algn="ctr"/>
            <a:r>
              <a:rPr lang="es-ES" sz="5400" dirty="0"/>
              <a:t>Ejemplos prácticos:</a:t>
            </a:r>
          </a:p>
        </p:txBody>
      </p:sp>
    </p:spTree>
    <p:extLst>
      <p:ext uri="{BB962C8B-B14F-4D97-AF65-F5344CB8AC3E}">
        <p14:creationId xmlns:p14="http://schemas.microsoft.com/office/powerpoint/2010/main" val="3756942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a:t>Escoged la opción correcta sobre la interacción con el Centro de Control (ACC) en una situación de tormentas.</a:t>
            </a:r>
          </a:p>
          <a:p>
            <a:r>
              <a:rPr lang="es-ES" sz="2800" dirty="0">
                <a:solidFill>
                  <a:srgbClr val="7030A0"/>
                </a:solidFill>
              </a:rPr>
              <a:t>- Esperaría a recibir una llamada del ACC preguntando por las tormentas.</a:t>
            </a:r>
          </a:p>
          <a:p>
            <a:r>
              <a:rPr lang="es-ES" sz="2800" dirty="0">
                <a:solidFill>
                  <a:srgbClr val="7030A0"/>
                </a:solidFill>
              </a:rPr>
              <a:t>- Llamaría al ACC en cuando tenga la información razonablemente fiable de cualquier fenómeno meteorológico que pueda afectar a la zona.</a:t>
            </a:r>
          </a:p>
        </p:txBody>
      </p:sp>
    </p:spTree>
    <p:extLst>
      <p:ext uri="{BB962C8B-B14F-4D97-AF65-F5344CB8AC3E}">
        <p14:creationId xmlns:p14="http://schemas.microsoft.com/office/powerpoint/2010/main" val="3479587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a:t>Escoged la opción correcta sobre la interacción con el Centro de Control (ACC) en una situación de tormentas.</a:t>
            </a:r>
          </a:p>
          <a:p>
            <a:r>
              <a:rPr lang="es-ES" sz="3200" dirty="0">
                <a:solidFill>
                  <a:srgbClr val="7030A0"/>
                </a:solidFill>
              </a:rPr>
              <a:t>- Esperaría a recibir una llamada del ACC preguntando por las tormentas.</a:t>
            </a:r>
          </a:p>
          <a:p>
            <a:r>
              <a:rPr lang="es-ES" sz="3200" dirty="0">
                <a:solidFill>
                  <a:srgbClr val="FF0000"/>
                </a:solidFill>
              </a:rPr>
              <a:t>-</a:t>
            </a:r>
            <a:r>
              <a:rPr lang="es-ES" sz="3200" dirty="0">
                <a:solidFill>
                  <a:srgbClr val="7030A0"/>
                </a:solidFill>
              </a:rPr>
              <a:t> </a:t>
            </a:r>
            <a:r>
              <a:rPr lang="es-ES" sz="3200" dirty="0">
                <a:solidFill>
                  <a:srgbClr val="FF0000"/>
                </a:solidFill>
              </a:rPr>
              <a:t>Llamaría al ACC en cuando tenga la información razonablemente fiable de cualquier fenómeno meteorológico que pueda afectar a la zona</a:t>
            </a:r>
            <a:r>
              <a:rPr lang="es-ES" sz="3200" dirty="0">
                <a:solidFill>
                  <a:srgbClr val="7030A0"/>
                </a:solidFill>
              </a:rPr>
              <a:t>.</a:t>
            </a:r>
          </a:p>
          <a:p>
            <a:endParaRPr lang="es-ES" dirty="0"/>
          </a:p>
        </p:txBody>
      </p:sp>
    </p:spTree>
    <p:extLst>
      <p:ext uri="{BB962C8B-B14F-4D97-AF65-F5344CB8AC3E}">
        <p14:creationId xmlns:p14="http://schemas.microsoft.com/office/powerpoint/2010/main" val="1190923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a:t>Tenemos un TAF con 12010KT en el grupo principal y un BECMG 0120/0122 30005KT.</a:t>
            </a:r>
          </a:p>
          <a:p>
            <a:r>
              <a:rPr lang="es-ES" dirty="0"/>
              <a:t>En el METAR podemos tener a las 20Z 10009KT. </a:t>
            </a:r>
          </a:p>
          <a:p>
            <a:r>
              <a:rPr lang="es-ES" dirty="0"/>
              <a:t>TWR nos llama para preguntarnos porqué el viento no está de 30005KT como indica el TAF. </a:t>
            </a:r>
          </a:p>
          <a:p>
            <a:r>
              <a:rPr lang="es-ES" dirty="0"/>
              <a:t>¿Qué le responderíais?</a:t>
            </a:r>
          </a:p>
        </p:txBody>
      </p:sp>
    </p:spTree>
    <p:extLst>
      <p:ext uri="{BB962C8B-B14F-4D97-AF65-F5344CB8AC3E}">
        <p14:creationId xmlns:p14="http://schemas.microsoft.com/office/powerpoint/2010/main" val="3251103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a:t>Tenemos un TAF con 12010KT en el grupo principal y un BECMG 0120/0122 30005KT.</a:t>
            </a:r>
          </a:p>
          <a:p>
            <a:r>
              <a:rPr lang="es-ES" dirty="0"/>
              <a:t>En el METAR podemos tener a las 20Z 10009KT. </a:t>
            </a:r>
          </a:p>
          <a:p>
            <a:r>
              <a:rPr lang="es-ES" dirty="0"/>
              <a:t>TWR nos llama para preguntarnos porqué el viento no está de 30005KT como indica el TAF. </a:t>
            </a:r>
          </a:p>
          <a:p>
            <a:r>
              <a:rPr lang="es-ES" dirty="0"/>
              <a:t>¿Qué le responderíais?</a:t>
            </a:r>
          </a:p>
          <a:p>
            <a:r>
              <a:rPr lang="es-ES" sz="2400" dirty="0">
                <a:solidFill>
                  <a:srgbClr val="FF0000"/>
                </a:solidFill>
              </a:rPr>
              <a:t>En el TAF el grupo BECMG 0120/0122 indica que el cambio empieza a producirse a las 20Z y el giro termina a las 22Z. Por tanto no hay error en el TAF, solo habría que indicarles en qué dirección rolará el viento.</a:t>
            </a:r>
          </a:p>
        </p:txBody>
      </p:sp>
    </p:spTree>
    <p:extLst>
      <p:ext uri="{BB962C8B-B14F-4D97-AF65-F5344CB8AC3E}">
        <p14:creationId xmlns:p14="http://schemas.microsoft.com/office/powerpoint/2010/main" val="2801215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97A19EA-9906-0679-A6BD-97C726CEF221}"/>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xmlns="" id="{ECE3B07A-0362-DB24-DDCB-A5D560B682BC}"/>
              </a:ext>
            </a:extLst>
          </p:cNvPr>
          <p:cNvSpPr>
            <a:spLocks noGrp="1"/>
          </p:cNvSpPr>
          <p:nvPr>
            <p:ph idx="1"/>
          </p:nvPr>
        </p:nvSpPr>
        <p:spPr/>
        <p:txBody>
          <a:bodyPr/>
          <a:lstStyle/>
          <a:p>
            <a:r>
              <a:rPr lang="es-ES" dirty="0"/>
              <a:t>El interés de control aéreo en recibir llamadas e información meteorológica es:</a:t>
            </a:r>
          </a:p>
          <a:p>
            <a:endParaRPr lang="es-ES" dirty="0"/>
          </a:p>
          <a:p>
            <a:r>
              <a:rPr lang="es-ES" sz="2800" dirty="0">
                <a:solidFill>
                  <a:srgbClr val="FF0000"/>
                </a:solidFill>
              </a:rPr>
              <a:t>- Reducir los desvíos y cancelaciones.</a:t>
            </a:r>
          </a:p>
          <a:p>
            <a:r>
              <a:rPr lang="es-ES" sz="2800" dirty="0">
                <a:solidFill>
                  <a:srgbClr val="FF0000"/>
                </a:solidFill>
              </a:rPr>
              <a:t>- Reducir los riesgos en las aproximaciones de las aeronaves a la pista.</a:t>
            </a:r>
          </a:p>
          <a:p>
            <a:r>
              <a:rPr lang="es-ES" sz="2800" dirty="0">
                <a:solidFill>
                  <a:srgbClr val="FF0000"/>
                </a:solidFill>
              </a:rPr>
              <a:t>- Reducir las esperas.</a:t>
            </a:r>
          </a:p>
          <a:p>
            <a:r>
              <a:rPr lang="es-ES" sz="2800" dirty="0">
                <a:solidFill>
                  <a:srgbClr val="FF0000"/>
                </a:solidFill>
              </a:rPr>
              <a:t>- Configurar más eficientemente las pistas para el aterrizaje y despegue.</a:t>
            </a:r>
          </a:p>
        </p:txBody>
      </p:sp>
    </p:spTree>
    <p:extLst>
      <p:ext uri="{BB962C8B-B14F-4D97-AF65-F5344CB8AC3E}">
        <p14:creationId xmlns:p14="http://schemas.microsoft.com/office/powerpoint/2010/main" val="1250405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a:t>Tenemos un TAF con 12010KT en el grupo principal y un BECMG 0120/0122 30005KT.</a:t>
            </a:r>
          </a:p>
          <a:p>
            <a:r>
              <a:rPr lang="es-ES" dirty="0"/>
              <a:t>En el METAR podemos tener a las 22Z 26002KT. </a:t>
            </a:r>
          </a:p>
          <a:p>
            <a:r>
              <a:rPr lang="es-ES" dirty="0"/>
              <a:t>TWR nos llama para preguntarnos porqué el viento no está de 30005KT como indica el TAF. </a:t>
            </a:r>
          </a:p>
          <a:p>
            <a:r>
              <a:rPr lang="es-ES" dirty="0"/>
              <a:t>¿Qué le responderíais?</a:t>
            </a:r>
          </a:p>
          <a:p>
            <a:endParaRPr lang="es-ES" dirty="0"/>
          </a:p>
        </p:txBody>
      </p:sp>
    </p:spTree>
    <p:extLst>
      <p:ext uri="{BB962C8B-B14F-4D97-AF65-F5344CB8AC3E}">
        <p14:creationId xmlns:p14="http://schemas.microsoft.com/office/powerpoint/2010/main" val="2706299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a:t>Tenemos un TAF con 12010KT en el grupo principal y un BECMG 0120/0122 30005KT.</a:t>
            </a:r>
          </a:p>
          <a:p>
            <a:r>
              <a:rPr lang="es-ES" dirty="0"/>
              <a:t>En el METAR podemos tener a las 22Z 26002KT. </a:t>
            </a:r>
          </a:p>
          <a:p>
            <a:r>
              <a:rPr lang="es-ES" dirty="0"/>
              <a:t>TWR nos llama para preguntarnos porqué el viento no está de 30005KT como indica el TAF. </a:t>
            </a:r>
          </a:p>
          <a:p>
            <a:r>
              <a:rPr lang="es-ES" dirty="0"/>
              <a:t>¿Qué le responderíais?</a:t>
            </a:r>
          </a:p>
          <a:p>
            <a:r>
              <a:rPr lang="es-ES" sz="2800" dirty="0">
                <a:solidFill>
                  <a:srgbClr val="FF0000"/>
                </a:solidFill>
              </a:rPr>
              <a:t>Le indicaría que la diferencia entre 26002KT y 30005KT no es significativa según las normas del TAF. Pero que podéis darle de palabra un poco más de exactitud.</a:t>
            </a:r>
          </a:p>
        </p:txBody>
      </p:sp>
    </p:spTree>
    <p:extLst>
      <p:ext uri="{BB962C8B-B14F-4D97-AF65-F5344CB8AC3E}">
        <p14:creationId xmlns:p14="http://schemas.microsoft.com/office/powerpoint/2010/main" val="3578496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a:t>Tenemos un TAF con 12014KT en el grupo principal y un BECMG 0120/0122 30005KT  y TEMPO 0118/0121 20010KT.</a:t>
            </a:r>
          </a:p>
          <a:p>
            <a:r>
              <a:rPr lang="es-ES" dirty="0"/>
              <a:t>TWR nos llama para preguntarnos en qué dirección e intensidad estará el viento y si TEMPO es más probable que BECMG. </a:t>
            </a:r>
          </a:p>
          <a:p>
            <a:r>
              <a:rPr lang="es-ES" dirty="0"/>
              <a:t>¿Qué le responderíais?</a:t>
            </a:r>
          </a:p>
          <a:p>
            <a:endParaRPr lang="es-ES" dirty="0"/>
          </a:p>
        </p:txBody>
      </p:sp>
    </p:spTree>
    <p:extLst>
      <p:ext uri="{BB962C8B-B14F-4D97-AF65-F5344CB8AC3E}">
        <p14:creationId xmlns:p14="http://schemas.microsoft.com/office/powerpoint/2010/main" val="2097928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a:t>Tenemos un TAF con 12014KT en el grupo principal y un BECMG 0120/0122 30005KT  y TEMPO 0118/0121 20010KT.</a:t>
            </a:r>
          </a:p>
          <a:p>
            <a:r>
              <a:rPr lang="es-ES" dirty="0"/>
              <a:t>TWR nos llama para preguntarnos en qué dirección e intensidad estará el viento de las 20 a las 23Z y si TEMPO es más probable que BECMG. </a:t>
            </a:r>
          </a:p>
          <a:p>
            <a:r>
              <a:rPr lang="es-ES" dirty="0"/>
              <a:t>¿Qué le responderíais?</a:t>
            </a:r>
          </a:p>
          <a:p>
            <a:r>
              <a:rPr lang="es-ES" sz="2400" dirty="0">
                <a:solidFill>
                  <a:srgbClr val="FF0000"/>
                </a:solidFill>
              </a:rPr>
              <a:t>Le explicaría que BECMG indica que el viento estará de esa dirección a partir de las 22Z, pero que puntualmente, puede haber algún periodo de 18Z a 21Z en que sea 20010KT.</a:t>
            </a:r>
          </a:p>
          <a:p>
            <a:endParaRPr lang="es-ES" dirty="0"/>
          </a:p>
        </p:txBody>
      </p:sp>
    </p:spTree>
    <p:extLst>
      <p:ext uri="{BB962C8B-B14F-4D97-AF65-F5344CB8AC3E}">
        <p14:creationId xmlns:p14="http://schemas.microsoft.com/office/powerpoint/2010/main" val="1517411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a:t>Tenemos un TAF con 12009KT en el grupo principal.</a:t>
            </a:r>
          </a:p>
          <a:p>
            <a:r>
              <a:rPr lang="es-ES" dirty="0"/>
              <a:t>En el METAR tenemos 10007KT</a:t>
            </a:r>
          </a:p>
          <a:p>
            <a:r>
              <a:rPr lang="es-ES" dirty="0"/>
              <a:t>El ACC nos llama para preguntarnos en qué dirección e intensidad estará el viento, necesitan saber si el viento bajará de 6KT. </a:t>
            </a:r>
          </a:p>
          <a:p>
            <a:r>
              <a:rPr lang="es-ES" dirty="0"/>
              <a:t>¿Qué le responderíais?</a:t>
            </a:r>
          </a:p>
          <a:p>
            <a:endParaRPr lang="es-ES" dirty="0"/>
          </a:p>
          <a:p>
            <a:pPr marL="0" indent="0">
              <a:buNone/>
            </a:pPr>
            <a:endParaRPr lang="es-ES" dirty="0"/>
          </a:p>
        </p:txBody>
      </p:sp>
    </p:spTree>
    <p:extLst>
      <p:ext uri="{BB962C8B-B14F-4D97-AF65-F5344CB8AC3E}">
        <p14:creationId xmlns:p14="http://schemas.microsoft.com/office/powerpoint/2010/main" val="4070717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a:t>Tenemos un TAF con 12009KT en el grupo principal.</a:t>
            </a:r>
          </a:p>
          <a:p>
            <a:r>
              <a:rPr lang="es-ES" dirty="0"/>
              <a:t>En el METAR tenemos 10007KT</a:t>
            </a:r>
          </a:p>
          <a:p>
            <a:r>
              <a:rPr lang="es-ES" dirty="0"/>
              <a:t>El ACC nos llama para preguntarnos en qué dirección e intensidad estará el viento, necesitan saber si el viento bajará de 6KT. </a:t>
            </a:r>
          </a:p>
          <a:p>
            <a:r>
              <a:rPr lang="es-ES" dirty="0"/>
              <a:t>¿Qué le responderíais?</a:t>
            </a:r>
          </a:p>
          <a:p>
            <a:r>
              <a:rPr lang="es-ES" sz="2400" dirty="0">
                <a:solidFill>
                  <a:srgbClr val="FF0000"/>
                </a:solidFill>
              </a:rPr>
              <a:t>Le diría que la intensidad predominante según el modelo es de unos 120, pero que ese nivel de exactitud está fuera de la capacidad del modelo, pero que cualquier cambio que se produzca en las pasadas, se lo comunicaré.</a:t>
            </a:r>
          </a:p>
        </p:txBody>
      </p:sp>
    </p:spTree>
    <p:extLst>
      <p:ext uri="{BB962C8B-B14F-4D97-AF65-F5344CB8AC3E}">
        <p14:creationId xmlns:p14="http://schemas.microsoft.com/office/powerpoint/2010/main" val="252969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99E3EB9-3096-335D-0323-E650AC55EF79}"/>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xmlns="" id="{6BC58549-34EB-0D58-C414-E9CFEC600431}"/>
              </a:ext>
            </a:extLst>
          </p:cNvPr>
          <p:cNvSpPr>
            <a:spLocks noGrp="1"/>
          </p:cNvSpPr>
          <p:nvPr>
            <p:ph idx="1"/>
          </p:nvPr>
        </p:nvSpPr>
        <p:spPr/>
        <p:txBody>
          <a:bodyPr/>
          <a:lstStyle/>
          <a:p>
            <a:r>
              <a:rPr lang="es-ES" sz="2800" dirty="0"/>
              <a:t>Briefings a los centros de control:</a:t>
            </a:r>
          </a:p>
          <a:p>
            <a:r>
              <a:rPr lang="es-ES" sz="2800" dirty="0"/>
              <a:t>Durante septiembre de 2023, en los días 1, 2 y 3 de septiembre se produjo en España una gota fría que dejó precipitaciones torrenciales en muchos puntos de la península.</a:t>
            </a:r>
          </a:p>
          <a:p>
            <a:r>
              <a:rPr lang="es-ES" sz="2800" dirty="0"/>
              <a:t>Durante estos días se realizaron 5 briefings meteorológicos con el gestor de tráfico aéreo. 1 cada 12 h para informar sobre los cambios en la previsión.</a:t>
            </a:r>
          </a:p>
          <a:p>
            <a:r>
              <a:rPr lang="es-ES" sz="2800" dirty="0"/>
              <a:t>Al finalizar el evento, el gestor de tráfico aéreo felicitó expresamente a AEMET por unos briefings que habían permitido tener apenas unos minutos de retraso para un evento tan potencialmente adverso para la aviación.</a:t>
            </a:r>
          </a:p>
        </p:txBody>
      </p:sp>
    </p:spTree>
    <p:extLst>
      <p:ext uri="{BB962C8B-B14F-4D97-AF65-F5344CB8AC3E}">
        <p14:creationId xmlns:p14="http://schemas.microsoft.com/office/powerpoint/2010/main" val="453175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5F62982-A029-56D1-4FFD-95B9A92CAE3C}"/>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xmlns="" id="{C8CBCCE9-CE5F-8D2F-4D75-3107DBB03EDB}"/>
              </a:ext>
            </a:extLst>
          </p:cNvPr>
          <p:cNvSpPr>
            <a:spLocks noGrp="1"/>
          </p:cNvSpPr>
          <p:nvPr>
            <p:ph idx="1"/>
          </p:nvPr>
        </p:nvSpPr>
        <p:spPr/>
        <p:txBody>
          <a:bodyPr/>
          <a:lstStyle/>
          <a:p>
            <a:r>
              <a:rPr lang="es-ES" sz="2400" dirty="0"/>
              <a:t>Ejemplo de Briefing meteorológico de la situación de DANA del 1 de Septiembre de 2023 (recreado).</a:t>
            </a:r>
          </a:p>
          <a:p>
            <a:endParaRPr lang="es-ES" sz="2400" dirty="0"/>
          </a:p>
          <a:p>
            <a:r>
              <a:rPr lang="es-ES" sz="2400" dirty="0"/>
              <a:t>Un briefing a controladores aéreos es muy diferente al personal de meteorología.</a:t>
            </a:r>
          </a:p>
          <a:p>
            <a:r>
              <a:rPr lang="es-ES" sz="2400" dirty="0"/>
              <a:t>No es conveniente ser muy técnico ni utilizar muchas imágenes.</a:t>
            </a:r>
          </a:p>
          <a:p>
            <a:r>
              <a:rPr lang="es-ES" sz="2400" dirty="0"/>
              <a:t>Hay que ser breve y conciso.</a:t>
            </a:r>
          </a:p>
          <a:p>
            <a:r>
              <a:rPr lang="es-ES" sz="2400" dirty="0"/>
              <a:t>En caso de tener más de un modelo, hay que escoger 1 y evitar las mezclas en la medida de lo posible.</a:t>
            </a:r>
          </a:p>
          <a:p>
            <a:r>
              <a:rPr lang="es-ES" sz="2400" dirty="0"/>
              <a:t>Evitar ser demasiado precavido y probabilista. Necesitan cierta certidumbre aunque nos equivoquemos un poco.</a:t>
            </a:r>
          </a:p>
          <a:p>
            <a:endParaRPr lang="es-ES" sz="2400" dirty="0"/>
          </a:p>
          <a:p>
            <a:endParaRPr lang="es-ES" sz="2400" dirty="0"/>
          </a:p>
          <a:p>
            <a:endParaRPr lang="es-ES" sz="2800" dirty="0"/>
          </a:p>
        </p:txBody>
      </p:sp>
    </p:spTree>
    <p:extLst>
      <p:ext uri="{BB962C8B-B14F-4D97-AF65-F5344CB8AC3E}">
        <p14:creationId xmlns:p14="http://schemas.microsoft.com/office/powerpoint/2010/main" val="2329258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54B964A-F9F6-C052-47BB-99D6A4E31809}"/>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xmlns="" id="{72373C97-114D-4F32-A3A3-81F8810E9137}"/>
              </a:ext>
            </a:extLst>
          </p:cNvPr>
          <p:cNvSpPr>
            <a:spLocks noGrp="1"/>
          </p:cNvSpPr>
          <p:nvPr>
            <p:ph idx="1"/>
          </p:nvPr>
        </p:nvSpPr>
        <p:spPr/>
        <p:txBody>
          <a:bodyPr/>
          <a:lstStyle/>
          <a:p>
            <a:r>
              <a:rPr lang="es-ES" sz="2000" dirty="0"/>
              <a:t>Características principales de un Briefing a los controladores:</a:t>
            </a:r>
          </a:p>
          <a:p>
            <a:endParaRPr lang="es-ES" sz="2000" dirty="0"/>
          </a:p>
          <a:p>
            <a:r>
              <a:rPr lang="es-ES" sz="2000" dirty="0"/>
              <a:t>- Hacer 1 briefing al menos cada 12h. Permite estar actualizado ante una situación muy cambiante.</a:t>
            </a:r>
          </a:p>
          <a:p>
            <a:r>
              <a:rPr lang="es-ES" sz="2000" dirty="0"/>
              <a:t>- Empezar con una descripción de la situación sinóptica (Baja, Alta, frentes y destacar aquello que más vaya a influenciar el día).</a:t>
            </a:r>
          </a:p>
          <a:p>
            <a:r>
              <a:rPr lang="es-ES" sz="2000" dirty="0"/>
              <a:t>- No tienen formación en meteorología o es muy escasa, no poner imágenes difíciles de interpretar ni usar vocabulario muy técnico.</a:t>
            </a:r>
          </a:p>
          <a:p>
            <a:r>
              <a:rPr lang="es-ES" sz="2000" dirty="0"/>
              <a:t>- Utilizar preferentemente imágenes fáciles de interpretar.</a:t>
            </a:r>
          </a:p>
          <a:p>
            <a:r>
              <a:rPr lang="es-ES" sz="2000" dirty="0"/>
              <a:t>- Utilizar imágenes de observación (radar o satélite) para enseñar como está ahora y aclarar miedos que puedan tener sobre desplazamientos de las diferentes señales.</a:t>
            </a:r>
          </a:p>
          <a:p>
            <a:r>
              <a:rPr lang="es-ES" sz="2000" dirty="0"/>
              <a:t>- Hacer un repaso a cada uno de los puntos más importantes de control aéreo (momento estimado de inicio de tormentas, viento esperado, duración del fenómeno).</a:t>
            </a:r>
          </a:p>
          <a:p>
            <a:endParaRPr lang="es-ES" dirty="0"/>
          </a:p>
        </p:txBody>
      </p:sp>
    </p:spTree>
    <p:extLst>
      <p:ext uri="{BB962C8B-B14F-4D97-AF65-F5344CB8AC3E}">
        <p14:creationId xmlns:p14="http://schemas.microsoft.com/office/powerpoint/2010/main" val="736245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8F2FBEF-BCF4-E937-E8D0-6D2150CA6B81}"/>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xmlns="" id="{BADFBC82-BAFA-F270-D62D-7E7431CF8513}"/>
              </a:ext>
            </a:extLst>
          </p:cNvPr>
          <p:cNvSpPr>
            <a:spLocks noGrp="1"/>
          </p:cNvSpPr>
          <p:nvPr>
            <p:ph idx="1"/>
          </p:nvPr>
        </p:nvSpPr>
        <p:spPr/>
        <p:txBody>
          <a:bodyPr/>
          <a:lstStyle/>
          <a:p>
            <a:r>
              <a:rPr lang="es-ES" sz="2000" dirty="0"/>
              <a:t>Mapas superficie 2 septiembre 2023 (00Z y 12Z).</a:t>
            </a:r>
          </a:p>
          <a:p>
            <a:endParaRPr lang="es-ES" sz="2000" dirty="0"/>
          </a:p>
        </p:txBody>
      </p:sp>
      <p:pic>
        <p:nvPicPr>
          <p:cNvPr id="1026" name="Picture 2">
            <a:extLst>
              <a:ext uri="{FF2B5EF4-FFF2-40B4-BE49-F238E27FC236}">
                <a16:creationId xmlns:a16="http://schemas.microsoft.com/office/drawing/2014/main" xmlns="" id="{B5E97235-2423-D8C8-4AA7-61B69D34DF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375794"/>
            <a:ext cx="6096000" cy="54822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xmlns="" id="{A377F210-5C55-28C9-8AE6-FAAC011164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6684" y="1375794"/>
            <a:ext cx="6285315" cy="5482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889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537A54D-9C15-FDB5-C5C7-C1FE8F13EC05}"/>
              </a:ext>
            </a:extLst>
          </p:cNvPr>
          <p:cNvSpPr>
            <a:spLocks noGrp="1"/>
          </p:cNvSpPr>
          <p:nvPr>
            <p:ph type="title"/>
          </p:nvPr>
        </p:nvSpPr>
        <p:spPr/>
        <p:txBody>
          <a:bodyPr/>
          <a:lstStyle/>
          <a:p>
            <a:endParaRPr lang="es-ES"/>
          </a:p>
        </p:txBody>
      </p:sp>
      <p:pic>
        <p:nvPicPr>
          <p:cNvPr id="4" name="Picture 2">
            <a:extLst>
              <a:ext uri="{FF2B5EF4-FFF2-40B4-BE49-F238E27FC236}">
                <a16:creationId xmlns:a16="http://schemas.microsoft.com/office/drawing/2014/main" xmlns="" id="{370BD1D2-506A-73F2-6629-B0BAB6798F5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96580" y="984483"/>
            <a:ext cx="7970219" cy="5014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4236845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97CF578-EA9F-5FD7-DCA7-D77C493C993B}"/>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xmlns="" id="{D8563558-FB9A-52EE-BB3A-90B9501C02FF}"/>
              </a:ext>
            </a:extLst>
          </p:cNvPr>
          <p:cNvSpPr>
            <a:spLocks noGrp="1"/>
          </p:cNvSpPr>
          <p:nvPr>
            <p:ph idx="1"/>
          </p:nvPr>
        </p:nvSpPr>
        <p:spPr/>
        <p:txBody>
          <a:bodyPr/>
          <a:lstStyle/>
          <a:p>
            <a:r>
              <a:rPr lang="es-ES" sz="2800" dirty="0"/>
              <a:t>En estos primeros mapas se puede comentar la presencia de un sistema de frentes que se acerca a la península. Delante de ese frente frío encontramos una Baja que se va profundizando y aislando de la circulación general.</a:t>
            </a:r>
          </a:p>
          <a:p>
            <a:r>
              <a:rPr lang="es-ES" sz="2800" dirty="0"/>
              <a:t>Las líneas de inestabilidad marcan las zonas donde esperamos tener convección.</a:t>
            </a:r>
          </a:p>
          <a:p>
            <a:r>
              <a:rPr lang="es-ES" sz="2800" dirty="0"/>
              <a:t>Destacar también que la aparición de una mesobaja en la costa argelina nos ocasionará un flujo sostenido de aire caliente y húmedo del mediterráneo. Esto constituirá una alimentación muy significativa para el episodio de tormentas y lluvias intensas que esperamos.</a:t>
            </a:r>
          </a:p>
        </p:txBody>
      </p:sp>
    </p:spTree>
    <p:extLst>
      <p:ext uri="{BB962C8B-B14F-4D97-AF65-F5344CB8AC3E}">
        <p14:creationId xmlns:p14="http://schemas.microsoft.com/office/powerpoint/2010/main" val="3205053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172A1FC-51BD-1BBF-D492-86F161739621}"/>
              </a:ext>
            </a:extLst>
          </p:cNvPr>
          <p:cNvSpPr>
            <a:spLocks noGrp="1"/>
          </p:cNvSpPr>
          <p:nvPr>
            <p:ph type="title"/>
          </p:nvPr>
        </p:nvSpPr>
        <p:spPr/>
        <p:txBody>
          <a:bodyPr/>
          <a:lstStyle/>
          <a:p>
            <a:endParaRPr lang="es-ES"/>
          </a:p>
        </p:txBody>
      </p:sp>
      <p:pic>
        <p:nvPicPr>
          <p:cNvPr id="6" name="Marcador de contenido 5">
            <a:extLst>
              <a:ext uri="{FF2B5EF4-FFF2-40B4-BE49-F238E27FC236}">
                <a16:creationId xmlns:a16="http://schemas.microsoft.com/office/drawing/2014/main" xmlns="" id="{461357D9-C691-7BD0-7F42-701EDC033A09}"/>
              </a:ext>
            </a:extLst>
          </p:cNvPr>
          <p:cNvPicPr>
            <a:picLocks noGrp="1" noChangeAspect="1"/>
          </p:cNvPicPr>
          <p:nvPr>
            <p:ph idx="1"/>
          </p:nvPr>
        </p:nvPicPr>
        <p:blipFill>
          <a:blip r:embed="rId2"/>
          <a:stretch>
            <a:fillRect/>
          </a:stretch>
        </p:blipFill>
        <p:spPr>
          <a:xfrm>
            <a:off x="-2" y="679507"/>
            <a:ext cx="6096001" cy="5696125"/>
          </a:xfrm>
        </p:spPr>
      </p:pic>
      <p:pic>
        <p:nvPicPr>
          <p:cNvPr id="8" name="Imagen 7">
            <a:extLst>
              <a:ext uri="{FF2B5EF4-FFF2-40B4-BE49-F238E27FC236}">
                <a16:creationId xmlns:a16="http://schemas.microsoft.com/office/drawing/2014/main" xmlns="" id="{C2919BA0-2340-C468-9813-42E8C5DC7E61}"/>
              </a:ext>
            </a:extLst>
          </p:cNvPr>
          <p:cNvPicPr>
            <a:picLocks noChangeAspect="1"/>
          </p:cNvPicPr>
          <p:nvPr/>
        </p:nvPicPr>
        <p:blipFill>
          <a:blip r:embed="rId3"/>
          <a:stretch>
            <a:fillRect/>
          </a:stretch>
        </p:blipFill>
        <p:spPr>
          <a:xfrm>
            <a:off x="6095999" y="679507"/>
            <a:ext cx="6096003" cy="5696125"/>
          </a:xfrm>
          <a:prstGeom prst="rect">
            <a:avLst/>
          </a:prstGeom>
        </p:spPr>
      </p:pic>
    </p:spTree>
    <p:extLst>
      <p:ext uri="{BB962C8B-B14F-4D97-AF65-F5344CB8AC3E}">
        <p14:creationId xmlns:p14="http://schemas.microsoft.com/office/powerpoint/2010/main" val="2929140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60AA6AF-4FCE-2855-8BE2-B9C99B83E337}"/>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xmlns="" id="{9588A4DB-4BE6-49DD-E6F8-3CEF2A318716}"/>
              </a:ext>
            </a:extLst>
          </p:cNvPr>
          <p:cNvPicPr>
            <a:picLocks noGrp="1" noChangeAspect="1"/>
          </p:cNvPicPr>
          <p:nvPr>
            <p:ph idx="1"/>
          </p:nvPr>
        </p:nvPicPr>
        <p:blipFill>
          <a:blip r:embed="rId2"/>
          <a:stretch>
            <a:fillRect/>
          </a:stretch>
        </p:blipFill>
        <p:spPr>
          <a:xfrm>
            <a:off x="8045042" y="696286"/>
            <a:ext cx="4118488" cy="5729681"/>
          </a:xfrm>
        </p:spPr>
      </p:pic>
      <p:pic>
        <p:nvPicPr>
          <p:cNvPr id="6" name="Imagen 5">
            <a:extLst>
              <a:ext uri="{FF2B5EF4-FFF2-40B4-BE49-F238E27FC236}">
                <a16:creationId xmlns:a16="http://schemas.microsoft.com/office/drawing/2014/main" xmlns="" id="{8EE1E2B3-DB09-8FDE-881F-B80832BE2AC6}"/>
              </a:ext>
            </a:extLst>
          </p:cNvPr>
          <p:cNvPicPr>
            <a:picLocks noChangeAspect="1"/>
          </p:cNvPicPr>
          <p:nvPr/>
        </p:nvPicPr>
        <p:blipFill>
          <a:blip r:embed="rId3"/>
          <a:stretch>
            <a:fillRect/>
          </a:stretch>
        </p:blipFill>
        <p:spPr>
          <a:xfrm>
            <a:off x="0" y="696286"/>
            <a:ext cx="8045042" cy="5729681"/>
          </a:xfrm>
          <a:prstGeom prst="rect">
            <a:avLst/>
          </a:prstGeom>
        </p:spPr>
      </p:pic>
    </p:spTree>
    <p:extLst>
      <p:ext uri="{BB962C8B-B14F-4D97-AF65-F5344CB8AC3E}">
        <p14:creationId xmlns:p14="http://schemas.microsoft.com/office/powerpoint/2010/main" val="4162594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98E753A-EBD1-32DC-D281-4087D3BB2F76}"/>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xmlns="" id="{2B87CB60-39F9-09F0-BAC9-EDD855111951}"/>
              </a:ext>
            </a:extLst>
          </p:cNvPr>
          <p:cNvSpPr>
            <a:spLocks noGrp="1"/>
          </p:cNvSpPr>
          <p:nvPr>
            <p:ph idx="1"/>
          </p:nvPr>
        </p:nvSpPr>
        <p:spPr/>
        <p:txBody>
          <a:bodyPr/>
          <a:lstStyle/>
          <a:p>
            <a:r>
              <a:rPr lang="es-ES" sz="2400" dirty="0"/>
              <a:t>En el 1er mapa (06Z) podemos destacar la </a:t>
            </a:r>
            <a:r>
              <a:rPr lang="es-ES" sz="2400" dirty="0" err="1"/>
              <a:t>pcp</a:t>
            </a:r>
            <a:r>
              <a:rPr lang="es-ES" sz="2400" dirty="0"/>
              <a:t> debida a las tormentas de la línea de inestabilidad. Aunque las </a:t>
            </a:r>
            <a:r>
              <a:rPr lang="es-ES" sz="2400" dirty="0" err="1"/>
              <a:t>pcp</a:t>
            </a:r>
            <a:r>
              <a:rPr lang="es-ES" sz="2400" dirty="0"/>
              <a:t> pueden ser localmente significativas no afectan a ninguna zona densamente poblada o aeronáuticamente significativas.</a:t>
            </a:r>
          </a:p>
          <a:p>
            <a:r>
              <a:rPr lang="es-ES" sz="2400" dirty="0"/>
              <a:t>En los siguientes mapas se puede destacar el avance de la </a:t>
            </a:r>
            <a:r>
              <a:rPr lang="es-ES" sz="2400" dirty="0" err="1"/>
              <a:t>pcp</a:t>
            </a:r>
            <a:r>
              <a:rPr lang="es-ES" sz="2400" dirty="0"/>
              <a:t> desde el N de marruecos hacia el NE. Esto afectará muy probablemente a los aeropuertos de Valencia, Alicante y Palma de Mallorca.</a:t>
            </a:r>
          </a:p>
          <a:p>
            <a:r>
              <a:rPr lang="es-ES" sz="2400" dirty="0"/>
              <a:t>A partir de las 05-06Z las tormentas pueden afectar a Alicante, alrededor de las 10-12Z afectarán a Mallorca, aunque menos al resto. A Valencia se espera que le afecten tormentas desde tierra y desde el mar a partir de las 08Z.</a:t>
            </a:r>
          </a:p>
          <a:p>
            <a:r>
              <a:rPr lang="es-ES" sz="2400" dirty="0"/>
              <a:t>Destacar que en estas situaciones, las tormentas se producen por convergencias y que pueden descargar mucha </a:t>
            </a:r>
            <a:r>
              <a:rPr lang="es-ES" sz="2400" dirty="0" err="1"/>
              <a:t>pcp</a:t>
            </a:r>
            <a:r>
              <a:rPr lang="es-ES" sz="2400" dirty="0"/>
              <a:t> sobre un punto.</a:t>
            </a:r>
          </a:p>
        </p:txBody>
      </p:sp>
    </p:spTree>
    <p:extLst>
      <p:ext uri="{BB962C8B-B14F-4D97-AF65-F5344CB8AC3E}">
        <p14:creationId xmlns:p14="http://schemas.microsoft.com/office/powerpoint/2010/main" val="851075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BDDC2C5-66DB-2D22-89D8-0F69467E59D7}"/>
              </a:ext>
            </a:extLst>
          </p:cNvPr>
          <p:cNvSpPr>
            <a:spLocks noGrp="1"/>
          </p:cNvSpPr>
          <p:nvPr>
            <p:ph type="title"/>
          </p:nvPr>
        </p:nvSpPr>
        <p:spPr/>
        <p:txBody>
          <a:bodyPr/>
          <a:lstStyle/>
          <a:p>
            <a:endParaRPr lang="es-ES"/>
          </a:p>
        </p:txBody>
      </p:sp>
      <p:pic>
        <p:nvPicPr>
          <p:cNvPr id="3074" name="Picture 2">
            <a:extLst>
              <a:ext uri="{FF2B5EF4-FFF2-40B4-BE49-F238E27FC236}">
                <a16:creationId xmlns:a16="http://schemas.microsoft.com/office/drawing/2014/main" xmlns="" id="{946038E2-C796-B3D7-8409-0504A6D3346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14236"/>
            <a:ext cx="6096000" cy="5738167"/>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xmlns="" id="{06EDB762-409A-AA6C-6C7F-FA83E87DD2FA}"/>
              </a:ext>
            </a:extLst>
          </p:cNvPr>
          <p:cNvPicPr>
            <a:picLocks noChangeAspect="1"/>
          </p:cNvPicPr>
          <p:nvPr/>
        </p:nvPicPr>
        <p:blipFill>
          <a:blip r:embed="rId3"/>
          <a:stretch>
            <a:fillRect/>
          </a:stretch>
        </p:blipFill>
        <p:spPr>
          <a:xfrm>
            <a:off x="6096000" y="714236"/>
            <a:ext cx="6096000" cy="5738167"/>
          </a:xfrm>
          <a:prstGeom prst="rect">
            <a:avLst/>
          </a:prstGeom>
        </p:spPr>
      </p:pic>
    </p:spTree>
    <p:extLst>
      <p:ext uri="{BB962C8B-B14F-4D97-AF65-F5344CB8AC3E}">
        <p14:creationId xmlns:p14="http://schemas.microsoft.com/office/powerpoint/2010/main" val="1722734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647E2A0-C325-8D99-3D3D-CF83F5530AEC}"/>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xmlns="" id="{FFF7F404-5E1B-D892-2152-38AEA0284BCD}"/>
              </a:ext>
            </a:extLst>
          </p:cNvPr>
          <p:cNvSpPr>
            <a:spLocks noGrp="1"/>
          </p:cNvSpPr>
          <p:nvPr>
            <p:ph idx="1"/>
          </p:nvPr>
        </p:nvSpPr>
        <p:spPr/>
        <p:txBody>
          <a:bodyPr/>
          <a:lstStyle/>
          <a:p>
            <a:r>
              <a:rPr lang="es-ES" dirty="0"/>
              <a:t>Se puede comentar la aparición de las tormentas en el radar a las 09:40Z y como se desplazan hacia el NE. Se prevé que con el desplazamiento actual lleguen en 2h a Mallorca y puedan producir algunos chubascos y algunas descargas eléctricas pero nada de mucha entidad. Que los vientos antes de la llegada de la línea serán probablemente del NE y después del SW.</a:t>
            </a:r>
          </a:p>
          <a:p>
            <a:r>
              <a:rPr lang="es-ES" dirty="0"/>
              <a:t>Dado el desplazamiento de las tormentas, es probable que afecten a la isla de Mallorca durante al menos 4,5h (desde las 11-30Z a las 16Z).</a:t>
            </a:r>
          </a:p>
        </p:txBody>
      </p:sp>
    </p:spTree>
    <p:extLst>
      <p:ext uri="{BB962C8B-B14F-4D97-AF65-F5344CB8AC3E}">
        <p14:creationId xmlns:p14="http://schemas.microsoft.com/office/powerpoint/2010/main" val="1311659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A4B1BBA-49CC-F2F7-4C7F-C7D794D92C63}"/>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xmlns="" id="{0E991870-D933-DDB4-34BB-C67D6B2B932F}"/>
              </a:ext>
            </a:extLst>
          </p:cNvPr>
          <p:cNvPicPr>
            <a:picLocks noGrp="1" noChangeAspect="1"/>
          </p:cNvPicPr>
          <p:nvPr>
            <p:ph idx="1"/>
          </p:nvPr>
        </p:nvPicPr>
        <p:blipFill>
          <a:blip r:embed="rId2"/>
          <a:stretch>
            <a:fillRect/>
          </a:stretch>
        </p:blipFill>
        <p:spPr>
          <a:xfrm>
            <a:off x="2835479" y="739611"/>
            <a:ext cx="6265950" cy="5636040"/>
          </a:xfrm>
        </p:spPr>
      </p:pic>
    </p:spTree>
    <p:extLst>
      <p:ext uri="{BB962C8B-B14F-4D97-AF65-F5344CB8AC3E}">
        <p14:creationId xmlns:p14="http://schemas.microsoft.com/office/powerpoint/2010/main" val="2260008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720344B-A7F0-31C5-259F-008B5CB3A25B}"/>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xmlns="" id="{2DDDE202-A1B7-4152-C407-78EDED067447}"/>
              </a:ext>
            </a:extLst>
          </p:cNvPr>
          <p:cNvSpPr>
            <a:spLocks noGrp="1"/>
          </p:cNvSpPr>
          <p:nvPr>
            <p:ph idx="1"/>
          </p:nvPr>
        </p:nvSpPr>
        <p:spPr/>
        <p:txBody>
          <a:bodyPr/>
          <a:lstStyle/>
          <a:p>
            <a:pPr algn="ctr"/>
            <a:endParaRPr lang="es-ES" sz="4400" dirty="0"/>
          </a:p>
          <a:p>
            <a:pPr algn="ctr"/>
            <a:endParaRPr lang="es-ES" sz="4400" dirty="0"/>
          </a:p>
          <a:p>
            <a:pPr algn="ctr"/>
            <a:r>
              <a:rPr lang="es-ES" sz="4400"/>
              <a:t>GRACIAS </a:t>
            </a:r>
            <a:r>
              <a:rPr lang="es-ES" sz="4400" dirty="0"/>
              <a:t>POR SU ATENCIÓN</a:t>
            </a:r>
          </a:p>
          <a:p>
            <a:pPr algn="ctr"/>
            <a:endParaRPr lang="es-ES" dirty="0"/>
          </a:p>
          <a:p>
            <a:pPr algn="ctr"/>
            <a:r>
              <a:rPr lang="es-ES" sz="1800" dirty="0"/>
              <a:t>Contacto: rlopezr@aemet.es</a:t>
            </a:r>
          </a:p>
        </p:txBody>
      </p:sp>
    </p:spTree>
    <p:extLst>
      <p:ext uri="{BB962C8B-B14F-4D97-AF65-F5344CB8AC3E}">
        <p14:creationId xmlns:p14="http://schemas.microsoft.com/office/powerpoint/2010/main" val="1116593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D9907AD-ADC8-FAED-BA25-2330E4176FB2}"/>
              </a:ext>
            </a:extLst>
          </p:cNvPr>
          <p:cNvSpPr>
            <a:spLocks noGrp="1"/>
          </p:cNvSpPr>
          <p:nvPr>
            <p:ph type="title"/>
          </p:nvPr>
        </p:nvSpPr>
        <p:spPr/>
        <p:txBody>
          <a:bodyPr/>
          <a:lstStyle/>
          <a:p>
            <a:endParaRPr lang="es-ES"/>
          </a:p>
        </p:txBody>
      </p:sp>
      <p:pic>
        <p:nvPicPr>
          <p:cNvPr id="4" name="1 Imagen">
            <a:extLst>
              <a:ext uri="{FF2B5EF4-FFF2-40B4-BE49-F238E27FC236}">
                <a16:creationId xmlns:a16="http://schemas.microsoft.com/office/drawing/2014/main" xmlns="" id="{0E5E7ADF-39CA-0691-58C5-2530E24BCCD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79925" y="1009650"/>
            <a:ext cx="7665437" cy="501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1331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sz="half" idx="1"/>
          </p:nvPr>
        </p:nvSpPr>
        <p:spPr/>
        <p:txBody>
          <a:bodyPr/>
          <a:lstStyle/>
          <a:p>
            <a:r>
              <a:rPr lang="es-ES" sz="2400" dirty="0"/>
              <a:t>Los controladores aéreos con los que interaccionamos son los de las Torres de Control (TWR) o los de los Centros de Control de Área (ACC).</a:t>
            </a:r>
          </a:p>
          <a:p>
            <a:r>
              <a:rPr lang="es-ES" sz="2400" dirty="0"/>
              <a:t>Las TWR suelen llamar para preguntar por la dirección e intensidad del viento.</a:t>
            </a:r>
          </a:p>
          <a:p>
            <a:r>
              <a:rPr lang="es-ES" sz="2400" dirty="0"/>
              <a:t>Los ACCs son: Barcelona, Palma, Madrid, Sevilla, Valencia, Canarias.</a:t>
            </a:r>
          </a:p>
          <a:p>
            <a:endParaRPr lang="es-ES" sz="2400" dirty="0"/>
          </a:p>
        </p:txBody>
      </p:sp>
      <p:pic>
        <p:nvPicPr>
          <p:cNvPr id="1026" name="Picture 2" descr="torre de control de tráfico aéreo - torre de control fotografías e imágenes de stock"/>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13475" y="1005840"/>
            <a:ext cx="5292725" cy="4809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909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a:t>¿Qué suelen pedir los diferentes usuarios?</a:t>
            </a:r>
          </a:p>
          <a:p>
            <a:r>
              <a:rPr lang="es-ES" sz="2800" dirty="0">
                <a:solidFill>
                  <a:srgbClr val="FF0000"/>
                </a:solidFill>
              </a:rPr>
              <a:t>- TWR suele pedir detalles sobre la dirección e intensidad del viento, en especial a corto plazo (2 o 3 horas). </a:t>
            </a:r>
          </a:p>
          <a:p>
            <a:r>
              <a:rPr lang="es-ES" sz="2800" dirty="0">
                <a:solidFill>
                  <a:srgbClr val="FF0000"/>
                </a:solidFill>
              </a:rPr>
              <a:t>TWR suele querer detalles del viento que no están incluidos en el TAF por no ser significativos, en ocasiones casi imposibles, como el detalle sobre la intensidad del viento con un detalle de 1 o 2 nudos.</a:t>
            </a:r>
          </a:p>
          <a:p>
            <a:r>
              <a:rPr lang="es-ES" sz="2800" dirty="0">
                <a:solidFill>
                  <a:srgbClr val="FF0000"/>
                </a:solidFill>
              </a:rPr>
              <a:t>Los ACCs suelen pedir información sobre tormentas y nieblas. Aunque ocasionalmente también pregunten por el viento.</a:t>
            </a:r>
          </a:p>
        </p:txBody>
      </p:sp>
    </p:spTree>
    <p:extLst>
      <p:ext uri="{BB962C8B-B14F-4D97-AF65-F5344CB8AC3E}">
        <p14:creationId xmlns:p14="http://schemas.microsoft.com/office/powerpoint/2010/main" val="1996527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a:solidFill>
                  <a:srgbClr val="7030A0"/>
                </a:solidFill>
              </a:rPr>
              <a:t>Al interaccionar con los controladores es importante tener en cuenta que suelen pedir información rápida y exacta. </a:t>
            </a:r>
          </a:p>
          <a:p>
            <a:r>
              <a:rPr lang="es-ES" dirty="0">
                <a:solidFill>
                  <a:srgbClr val="7030A0"/>
                </a:solidFill>
              </a:rPr>
              <a:t>La rapidez no suele ser un problema, pero la exactitud que piden en ocasiones no estamos en condiciones de proporcionarla. Por este motivo en ocasiones hay que dejárselo saber con “tacto”. Ejemplo: “Es probable que…”, “Los modelos presentan mucha dispersión sobre…”, “Lo siento pero no puedo darle más detalles..”</a:t>
            </a:r>
          </a:p>
        </p:txBody>
      </p:sp>
    </p:spTree>
    <p:extLst>
      <p:ext uri="{BB962C8B-B14F-4D97-AF65-F5344CB8AC3E}">
        <p14:creationId xmlns:p14="http://schemas.microsoft.com/office/powerpoint/2010/main" val="4251108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a:latin typeface="Calibri" panose="020F0502020204030204" pitchFamily="34" charset="0"/>
                <a:cs typeface="Calibri" panose="020F0502020204030204" pitchFamily="34" charset="0"/>
              </a:rPr>
              <a:t>Informar a los centros de control requiere saber:</a:t>
            </a:r>
          </a:p>
          <a:p>
            <a:r>
              <a:rPr lang="es-ES" sz="2800" dirty="0">
                <a:latin typeface="Calibri" panose="020F0502020204030204" pitchFamily="34" charset="0"/>
                <a:cs typeface="Calibri" panose="020F0502020204030204" pitchFamily="34" charset="0"/>
              </a:rPr>
              <a:t> </a:t>
            </a:r>
            <a:r>
              <a:rPr lang="es-ES" sz="2800" dirty="0">
                <a:solidFill>
                  <a:srgbClr val="FF0000"/>
                </a:solidFill>
                <a:latin typeface="Calibri" panose="020F0502020204030204" pitchFamily="34" charset="0"/>
                <a:cs typeface="Calibri" panose="020F0502020204030204" pitchFamily="34" charset="0"/>
              </a:rPr>
              <a:t>- Qué fenómenos podemos esperar (tormentas, niebla turbulencia, engelamiento, chubascos intensos, </a:t>
            </a:r>
            <a:r>
              <a:rPr lang="es-ES" sz="2800" dirty="0" err="1">
                <a:solidFill>
                  <a:srgbClr val="FF0000"/>
                </a:solidFill>
                <a:latin typeface="Calibri" panose="020F0502020204030204" pitchFamily="34" charset="0"/>
                <a:cs typeface="Calibri" panose="020F0502020204030204" pitchFamily="34" charset="0"/>
              </a:rPr>
              <a:t>etc</a:t>
            </a:r>
            <a:r>
              <a:rPr lang="es-ES" sz="2800" dirty="0">
                <a:solidFill>
                  <a:srgbClr val="FF0000"/>
                </a:solidFill>
                <a:latin typeface="Calibri" panose="020F0502020204030204" pitchFamily="34" charset="0"/>
                <a:cs typeface="Calibri" panose="020F0502020204030204" pitchFamily="34" charset="0"/>
              </a:rPr>
              <a:t>).</a:t>
            </a:r>
          </a:p>
          <a:p>
            <a:r>
              <a:rPr lang="es-ES" sz="2800" dirty="0">
                <a:solidFill>
                  <a:srgbClr val="FF0000"/>
                </a:solidFill>
                <a:latin typeface="Calibri" panose="020F0502020204030204" pitchFamily="34" charset="0"/>
                <a:cs typeface="Calibri" panose="020F0502020204030204" pitchFamily="34" charset="0"/>
              </a:rPr>
              <a:t> - Cuando empiezan y cuando acaban los fenómenos.</a:t>
            </a:r>
          </a:p>
          <a:p>
            <a:r>
              <a:rPr lang="es-ES" sz="2800" dirty="0">
                <a:solidFill>
                  <a:srgbClr val="FF0000"/>
                </a:solidFill>
                <a:latin typeface="Calibri" panose="020F0502020204030204" pitchFamily="34" charset="0"/>
                <a:cs typeface="Calibri" panose="020F0502020204030204" pitchFamily="34" charset="0"/>
              </a:rPr>
              <a:t> - Dónde puede aparecer el fenómeno, hacia donde se desplazará y con qué velocidad.</a:t>
            </a:r>
          </a:p>
          <a:p>
            <a:r>
              <a:rPr lang="es-ES" sz="2800" dirty="0">
                <a:solidFill>
                  <a:srgbClr val="FF0000"/>
                </a:solidFill>
                <a:latin typeface="Calibri" panose="020F0502020204030204" pitchFamily="34" charset="0"/>
                <a:cs typeface="Calibri" panose="020F0502020204030204" pitchFamily="34" charset="0"/>
              </a:rPr>
              <a:t> - A qué niveles de vuelo afectará durante los diferentes intervalos de tiempo.</a:t>
            </a:r>
          </a:p>
          <a:p>
            <a:endParaRPr lang="es-ES" dirty="0"/>
          </a:p>
        </p:txBody>
      </p:sp>
    </p:spTree>
    <p:extLst>
      <p:ext uri="{BB962C8B-B14F-4D97-AF65-F5344CB8AC3E}">
        <p14:creationId xmlns:p14="http://schemas.microsoft.com/office/powerpoint/2010/main" val="1580949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sz="2800" dirty="0"/>
              <a:t>Siempre hay que tener en cuenta, y es muy importante: ENAIRE graba todas las llamadas que se hacen y reciben en TWR y en los ACCs. </a:t>
            </a:r>
          </a:p>
          <a:p>
            <a:r>
              <a:rPr lang="es-ES" sz="2800" dirty="0"/>
              <a:t>En caso de problemas de comunicación, AEMET está en desventaja, hay que ser siempre profesionales con ellos.</a:t>
            </a:r>
          </a:p>
          <a:p>
            <a:r>
              <a:rPr lang="es-ES" sz="2800" dirty="0"/>
              <a:t>La inmensa mayoría de los controladores son afables y rara vez hay problemas con ellos, si se les explica la situación simplificada, la suelen entender y lo agradecen.</a:t>
            </a:r>
          </a:p>
          <a:p>
            <a:endParaRPr lang="es-ES" dirty="0"/>
          </a:p>
        </p:txBody>
      </p:sp>
    </p:spTree>
    <p:extLst>
      <p:ext uri="{BB962C8B-B14F-4D97-AF65-F5344CB8AC3E}">
        <p14:creationId xmlns:p14="http://schemas.microsoft.com/office/powerpoint/2010/main" val="2040125053"/>
      </p:ext>
    </p:extLst>
  </p:cSld>
  <p:clrMapOvr>
    <a:masterClrMapping/>
  </p:clrMapOvr>
</p:sld>
</file>

<file path=ppt/theme/theme1.xml><?xml version="1.0" encoding="utf-8"?>
<a:theme xmlns:a="http://schemas.openxmlformats.org/drawingml/2006/main" name="Tema1">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a1" id="{BD507CC1-9246-4780-AD8C-425F90C41D6B}" vid="{6854A030-621C-49AF-B826-137BCBF6F39D}"/>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1578</TotalTime>
  <Words>1812</Words>
  <Application>Microsoft Office PowerPoint</Application>
  <PresentationFormat>Panorámica</PresentationFormat>
  <Paragraphs>105</Paragraphs>
  <Slides>37</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37</vt:i4>
      </vt:variant>
    </vt:vector>
  </HeadingPairs>
  <TitlesOfParts>
    <vt:vector size="44" baseType="lpstr">
      <vt:lpstr>Arial</vt:lpstr>
      <vt:lpstr>Calibri</vt:lpstr>
      <vt:lpstr>Calibri Light</vt:lpstr>
      <vt:lpstr>Trebuchet MS</vt:lpstr>
      <vt:lpstr>Wingdings</vt:lpstr>
      <vt:lpstr>Tema1</vt:lpstr>
      <vt:lpstr>Diseño personalizado</vt:lpstr>
      <vt:lpstr>               ATENCIÓN A LOS ACC</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ATENCIÓN A LOS ACC</dc:title>
  <dc:creator>Cuenta Microsoft</dc:creator>
  <cp:lastModifiedBy>Cuenta Microsoft</cp:lastModifiedBy>
  <cp:revision>23</cp:revision>
  <dcterms:created xsi:type="dcterms:W3CDTF">2023-08-16T15:04:30Z</dcterms:created>
  <dcterms:modified xsi:type="dcterms:W3CDTF">2023-10-03T11:50:29Z</dcterms:modified>
</cp:coreProperties>
</file>