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quicktime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58" r:id="rId5"/>
    <p:sldId id="260" r:id="rId6"/>
    <p:sldId id="261" r:id="rId7"/>
    <p:sldId id="263" r:id="rId8"/>
    <p:sldId id="265" r:id="rId9"/>
    <p:sldId id="345" r:id="rId10"/>
    <p:sldId id="341" r:id="rId11"/>
    <p:sldId id="266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6" r:id="rId26"/>
    <p:sldId id="338" r:id="rId27"/>
    <p:sldId id="337" r:id="rId28"/>
    <p:sldId id="340" r:id="rId29"/>
    <p:sldId id="334" r:id="rId30"/>
    <p:sldId id="335" r:id="rId31"/>
    <p:sldId id="342" r:id="rId32"/>
    <p:sldId id="343" r:id="rId33"/>
    <p:sldId id="344" r:id="rId34"/>
    <p:sldId id="346" r:id="rId35"/>
    <p:sldId id="347" r:id="rId36"/>
    <p:sldId id="348" r:id="rId37"/>
    <p:sldId id="339" r:id="rId38"/>
    <p:sldId id="262" r:id="rId39"/>
    <p:sldId id="349" r:id="rId4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C215-9BE4-4E56-927A-A3281727E837}" type="datetimeFigureOut">
              <a:rPr lang="es-ES" smtClean="0"/>
              <a:t>28/05/2023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0CAA-E878-49E6-A7EC-E8504925C6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32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C215-9BE4-4E56-927A-A3281727E837}" type="datetimeFigureOut">
              <a:rPr lang="es-ES" smtClean="0"/>
              <a:t>28/05/2023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0CAA-E878-49E6-A7EC-E8504925C6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751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C215-9BE4-4E56-927A-A3281727E837}" type="datetimeFigureOut">
              <a:rPr lang="es-ES" smtClean="0"/>
              <a:t>28/05/2023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0CAA-E878-49E6-A7EC-E8504925C6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053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C215-9BE4-4E56-927A-A3281727E837}" type="datetimeFigureOut">
              <a:rPr lang="es-ES" smtClean="0"/>
              <a:t>28/05/2023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0CAA-E878-49E6-A7EC-E8504925C6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712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C215-9BE4-4E56-927A-A3281727E837}" type="datetimeFigureOut">
              <a:rPr lang="es-ES" smtClean="0"/>
              <a:t>28/05/2023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0CAA-E878-49E6-A7EC-E8504925C6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362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C215-9BE4-4E56-927A-A3281727E837}" type="datetimeFigureOut">
              <a:rPr lang="es-ES" smtClean="0"/>
              <a:t>28/05/2023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0CAA-E878-49E6-A7EC-E8504925C6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7269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C215-9BE4-4E56-927A-A3281727E837}" type="datetimeFigureOut">
              <a:rPr lang="es-ES" smtClean="0"/>
              <a:t>28/05/2023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0CAA-E878-49E6-A7EC-E8504925C6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05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C215-9BE4-4E56-927A-A3281727E837}" type="datetimeFigureOut">
              <a:rPr lang="es-ES" smtClean="0"/>
              <a:t>28/05/2023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0CAA-E878-49E6-A7EC-E8504925C6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158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C215-9BE4-4E56-927A-A3281727E837}" type="datetimeFigureOut">
              <a:rPr lang="es-ES" smtClean="0"/>
              <a:t>28/05/2023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0CAA-E878-49E6-A7EC-E8504925C6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16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C215-9BE4-4E56-927A-A3281727E837}" type="datetimeFigureOut">
              <a:rPr lang="es-ES" smtClean="0"/>
              <a:t>28/05/2023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0CAA-E878-49E6-A7EC-E8504925C6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634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C215-9BE4-4E56-927A-A3281727E837}" type="datetimeFigureOut">
              <a:rPr lang="es-ES" smtClean="0"/>
              <a:t>28/05/2023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0CAA-E878-49E6-A7EC-E8504925C6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1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6C215-9BE4-4E56-927A-A3281727E837}" type="datetimeFigureOut">
              <a:rPr lang="es-ES" smtClean="0"/>
              <a:t>28/05/2023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E0CAA-E878-49E6-A7EC-E8504925C6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294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1.bin"/><Relationship Id="rId4" Type="http://schemas.openxmlformats.org/officeDocument/2006/relationships/hyperlink" Target="20230516_indices_FWI_MAD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hyperlink" Target="20230516_indices_FWI_municipios_v6_D+1_EXT.csv" TargetMode="Externa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emet.es/es/eltiempo/prediccion/incendios" TargetMode="Externa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wis.jrc.ec.europa.eu/apps/gwis_current_situation/" TargetMode="External"/><Relationship Id="rId5" Type="http://schemas.openxmlformats.org/officeDocument/2006/relationships/image" Target="../media/image67.png"/><Relationship Id="rId4" Type="http://schemas.openxmlformats.org/officeDocument/2006/relationships/hyperlink" Target="https://effis.jrc.ec.europa.eu/apps/effis_current_situation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hyperlink" Target="https://worldview.earthdata.nasa.gov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Relationship Id="rId9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1SgmFa0r04&amp;ab_channel=NASAGoddar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19829" y="2025182"/>
            <a:ext cx="11169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/>
              <a:t>Riesgo de incendios forestales: experiencia de AEMET.</a:t>
            </a:r>
            <a:endParaRPr lang="es-ES" sz="3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05" y="242097"/>
            <a:ext cx="671050" cy="61787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43984" y="330677"/>
            <a:ext cx="385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Aula Francisco Morán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Incendio forestal - Wikipedia, la enciclopedia 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289" y="2881193"/>
            <a:ext cx="4588259" cy="283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72542" y="6235103"/>
            <a:ext cx="1075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Jueves 18 de mayo de 2023                                                                                                          Ramiro Romero Fresneda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15" y="1896325"/>
            <a:ext cx="5544324" cy="316274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125826" y="2694504"/>
            <a:ext cx="41210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 olas de calor durante el verano de 2022: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12-18 junio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9-26 julio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30 julio-14 agosto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s-ES" dirty="0" smtClean="0"/>
              <a:t>41 días de ola de calor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417646" y="5253742"/>
            <a:ext cx="6381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Fuente: Olas de calor en España desde 1975 Área de Climatología y Aplicaciones Operativas. </a:t>
            </a:r>
            <a:r>
              <a:rPr lang="es-ES" sz="1200" dirty="0" err="1" smtClean="0"/>
              <a:t>Aemet</a:t>
            </a:r>
            <a:r>
              <a:rPr lang="es-ES" sz="1200" dirty="0" smtClean="0"/>
              <a:t>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3383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638151" y="1055077"/>
            <a:ext cx="8598802" cy="5327322"/>
            <a:chOff x="393700" y="214313"/>
            <a:chExt cx="9212263" cy="6162675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625" y="684213"/>
              <a:ext cx="4478338" cy="420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4171950" y="1028700"/>
              <a:ext cx="985838" cy="276225"/>
            </a:xfrm>
            <a:prstGeom prst="rightArrow">
              <a:avLst>
                <a:gd name="adj1" fmla="val 50000"/>
                <a:gd name="adj2" fmla="val 892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BD3632"/>
                </a:buClr>
                <a:buChar char="•"/>
                <a:defRPr sz="32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BD3632"/>
                </a:buClr>
                <a:buChar char="•"/>
                <a:defRPr sz="28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AutoShape 20"/>
            <p:cNvSpPr>
              <a:spLocks noChangeArrowheads="1"/>
            </p:cNvSpPr>
            <p:nvPr/>
          </p:nvSpPr>
          <p:spPr bwMode="auto">
            <a:xfrm>
              <a:off x="4159250" y="1901825"/>
              <a:ext cx="985838" cy="276225"/>
            </a:xfrm>
            <a:prstGeom prst="rightArrow">
              <a:avLst>
                <a:gd name="adj1" fmla="val 50000"/>
                <a:gd name="adj2" fmla="val 892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BD3632"/>
                </a:buClr>
                <a:buChar char="•"/>
                <a:defRPr sz="32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BD3632"/>
                </a:buClr>
                <a:buChar char="•"/>
                <a:defRPr sz="28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>
              <a:off x="4122738" y="3025775"/>
              <a:ext cx="985837" cy="276225"/>
            </a:xfrm>
            <a:prstGeom prst="rightArrow">
              <a:avLst>
                <a:gd name="adj1" fmla="val 50000"/>
                <a:gd name="adj2" fmla="val 892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BD3632"/>
                </a:buClr>
                <a:buChar char="•"/>
                <a:defRPr sz="32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BD3632"/>
                </a:buClr>
                <a:buChar char="•"/>
                <a:defRPr sz="28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AutoShape 22"/>
            <p:cNvSpPr>
              <a:spLocks noChangeArrowheads="1"/>
            </p:cNvSpPr>
            <p:nvPr/>
          </p:nvSpPr>
          <p:spPr bwMode="auto">
            <a:xfrm>
              <a:off x="4043363" y="4086225"/>
              <a:ext cx="985837" cy="276225"/>
            </a:xfrm>
            <a:prstGeom prst="rightArrow">
              <a:avLst>
                <a:gd name="adj1" fmla="val 50000"/>
                <a:gd name="adj2" fmla="val 892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BD3632"/>
                </a:buClr>
                <a:buChar char="•"/>
                <a:defRPr sz="32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BD3632"/>
                </a:buClr>
                <a:buChar char="•"/>
                <a:defRPr sz="28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8D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" name="Imagen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225" y="5092700"/>
              <a:ext cx="1624013" cy="128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n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450" y="3792538"/>
              <a:ext cx="1441450" cy="113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6" descr="http://www0.inm.es/ww29/INCENDIOS2/mapas_previstos/fc24_HR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75" y="688975"/>
              <a:ext cx="90805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http://www0.inm.es/ww29/INCENDIOS2/mapas_previstos/fc24_P0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13" y="336550"/>
              <a:ext cx="9112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" descr="http://www0.inm.es/ww29/INCENDIOS2/mapas_previstos/fc24_V0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450" y="214313"/>
              <a:ext cx="919163" cy="72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http://www0.inm.es/ww29/INCENDIOS2/mapas_previstos/fc72_T03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575" y="684213"/>
              <a:ext cx="914400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2" descr="http://www0.inm.es/ww29/INCENDIOS2/mapas_previstos/fc24_FFMC01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00" y="1600200"/>
              <a:ext cx="1111250" cy="87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http://bigdata.aemet.es/bigdatarest/sh/685d5ed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450" y="1592263"/>
              <a:ext cx="1116013" cy="882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" descr="http://www0.inm.es/ww29/INCENDIOS2/mapas_previstos/fc72_DC03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725" y="1587500"/>
              <a:ext cx="1123950" cy="88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http://www0.inm.es/ww29/INCENDIOS2/mapas_previstos/fc24_ISI01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25" y="2705100"/>
              <a:ext cx="1293813" cy="102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 descr="http://bigdata.aemet.es/bigdatarest/sh/93e6fe6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225" y="2703513"/>
              <a:ext cx="1295400" cy="102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ángulo 29"/>
          <p:cNvSpPr/>
          <p:nvPr/>
        </p:nvSpPr>
        <p:spPr>
          <a:xfrm>
            <a:off x="10607112" y="119225"/>
            <a:ext cx="13888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</a:t>
            </a:r>
          </a:p>
        </p:txBody>
      </p:sp>
    </p:spTree>
    <p:extLst>
      <p:ext uri="{BB962C8B-B14F-4D97-AF65-F5344CB8AC3E}">
        <p14:creationId xmlns:p14="http://schemas.microsoft.com/office/powerpoint/2010/main" val="67306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7" name="Rectángulo 6"/>
          <p:cNvSpPr/>
          <p:nvPr/>
        </p:nvSpPr>
        <p:spPr>
          <a:xfrm>
            <a:off x="10607112" y="119225"/>
            <a:ext cx="13888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49714" y="1233488"/>
            <a:ext cx="54641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PENÍNSULA, BALEARES, CEUTA Y MELILLA.</a:t>
            </a:r>
            <a:endParaRPr lang="en-US" altLang="es-E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</a:t>
            </a:r>
            <a:r>
              <a:rPr lang="en-US" altLang="es-E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12UTC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Predicción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D+7  </a:t>
            </a:r>
            <a:r>
              <a:rPr lang="en-US" altLang="es-ES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ECMWF 5km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1800" dirty="0">
              <a:solidFill>
                <a:schemeClr val="tx1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ES" sz="1800" dirty="0">
              <a:solidFill>
                <a:schemeClr val="tx1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82211" y="3914600"/>
            <a:ext cx="663739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CANARIAS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</a:t>
            </a:r>
            <a:r>
              <a:rPr lang="en-US" altLang="es-E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12UTC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Predicción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D+7</a:t>
            </a:r>
            <a:r>
              <a:rPr lang="en-US" altLang="es-ES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ECMWF 5km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FWI: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acumulativo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s-E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Tiene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cuenta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valores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altLang="es-E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día</a:t>
            </a: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anterior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en-US" altLang="es-ES" sz="1800" dirty="0">
              <a:solidFill>
                <a:schemeClr val="tx1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3794" name="Picture 2" descr="http://www0.inm.es/wwl/INCENDIOSWEB/mapas_analisis/riesgo_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29" y="1233488"/>
            <a:ext cx="3393812" cy="26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0.inm.es/wwl/INCENDIOSWEB/Canarias/mapas_analisis_CAN/riesgo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632" y="4389031"/>
            <a:ext cx="3819198" cy="206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379801" y="1324294"/>
            <a:ext cx="64579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FFMC</a:t>
            </a:r>
            <a:r>
              <a:rPr lang="es-ES" altLang="es-ES" sz="1600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Estima el contenido de humedad de los combustibles finos muertos y la materia orgánica de una capa del suelo de una profundidad de 1.2 cm aproximadamente.</a:t>
            </a:r>
          </a:p>
          <a:p>
            <a:pPr eaLnBrk="1" hangingPunct="1">
              <a:spcBef>
                <a:spcPct val="0"/>
              </a:spcBef>
              <a:buClrTx/>
            </a:pPr>
            <a:endParaRPr lang="es-ES" altLang="es-ES" sz="1600" dirty="0">
              <a:solidFill>
                <a:srgbClr val="0066FF"/>
              </a:solidFill>
              <a:cs typeface="Calibri" panose="020F0502020204030204" pitchFamily="34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25" y="787979"/>
            <a:ext cx="2824162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602041" y="3689406"/>
            <a:ext cx="5164138" cy="2709863"/>
            <a:chOff x="844550" y="3013075"/>
            <a:chExt cx="5164138" cy="2709863"/>
          </a:xfrm>
        </p:grpSpPr>
        <p:pic>
          <p:nvPicPr>
            <p:cNvPr id="9" name="Picture 4" descr="http://www0.inm.es/ww29/INCENDIOS2/mapas_previstos/fc24_T0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550" y="3419475"/>
              <a:ext cx="1314450" cy="1039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http://www0.inm.es/ww29/INCENDIOS2/mapas_previstos/fc24_HR0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863" y="3013075"/>
              <a:ext cx="1350962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www0.inm.es/ww29/INCENDIOS2/mapas_previstos/fc24_P0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875" y="4646613"/>
              <a:ext cx="1362075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http://www0.inm.es/ww29/INCENDIOS2/mapas_previstos/fc24_V0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150" y="4410075"/>
              <a:ext cx="1393825" cy="1100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lecha derecha 13"/>
            <p:cNvSpPr/>
            <p:nvPr/>
          </p:nvSpPr>
          <p:spPr>
            <a:xfrm>
              <a:off x="4243388" y="4040188"/>
              <a:ext cx="1765300" cy="2778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32770" name="Picture 2" descr="http://www0.inm.es/wwl/INCENDIOSWEB/mapas_analisis/FFMC_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86" y="3318258"/>
            <a:ext cx="3539900" cy="279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10607112" y="119225"/>
            <a:ext cx="13888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</a:t>
            </a:r>
          </a:p>
        </p:txBody>
      </p:sp>
    </p:spTree>
    <p:extLst>
      <p:ext uri="{BB962C8B-B14F-4D97-AF65-F5344CB8AC3E}">
        <p14:creationId xmlns:p14="http://schemas.microsoft.com/office/powerpoint/2010/main" val="199971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8" y="687387"/>
            <a:ext cx="2824162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998788" y="782638"/>
            <a:ext cx="61928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s-ES" altLang="es-ES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DMC</a:t>
            </a:r>
            <a:r>
              <a:rPr lang="es-ES" altLang="es-ES" sz="1600" b="1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Estima el contenido de humedad de los combustibles con un diámetro entre 3.8 y 7.6 cm y de la materia orgánica de una capa de suelo hasta una profundidad de 7 cm aproximadamente. Humedad del mantillo.</a:t>
            </a:r>
          </a:p>
        </p:txBody>
      </p:sp>
      <p:pic>
        <p:nvPicPr>
          <p:cNvPr id="9" name="Picture 4" descr="http://www0.inm.es/ww29/INCENDIOS2/mapas_previstos/fc24_T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3905250"/>
            <a:ext cx="131445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www0.inm.es/ww29/INCENDIOS2/mapas_previstos/fc24_HR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56" y="3415216"/>
            <a:ext cx="13509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www0.inm.es/ww29/INCENDIOS2/mapas_previstos/fc24_P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40" y="5085769"/>
            <a:ext cx="13620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bigdata.aemet.es/bigdatarest/sh/685d5e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3311525"/>
            <a:ext cx="32131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lecha derecha 12"/>
          <p:cNvSpPr/>
          <p:nvPr/>
        </p:nvSpPr>
        <p:spPr>
          <a:xfrm>
            <a:off x="4171950" y="4635500"/>
            <a:ext cx="14351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10607112" y="119225"/>
            <a:ext cx="13888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</a:t>
            </a:r>
          </a:p>
        </p:txBody>
      </p:sp>
    </p:spTree>
    <p:extLst>
      <p:ext uri="{BB962C8B-B14F-4D97-AF65-F5344CB8AC3E}">
        <p14:creationId xmlns:p14="http://schemas.microsoft.com/office/powerpoint/2010/main" val="204553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8" y="626924"/>
            <a:ext cx="2824162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998788" y="757238"/>
            <a:ext cx="6342062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s-ES" altLang="es-ES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</a:t>
            </a:r>
            <a:r>
              <a:rPr lang="es-ES" altLang="es-ES" sz="1600" b="1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Estima el contenido de humedad de los combustibles con un diámetro entre 12.7 y 17.8 cm y de la materia orgánica de una capa de suelo hasta una profundidad de 18 cm aproximadamente.</a:t>
            </a:r>
            <a:r>
              <a:rPr lang="es-ES" altLang="es-E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Picture 8" descr="http://www0.inm.es/ww29/INCENDIOS2/mapas_previstos/fc24_P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47" y="4980504"/>
            <a:ext cx="1651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0.inm.es/ww29/INCENDIOS2/mapas_previstos/fc72_T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530377"/>
            <a:ext cx="167163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0.inm.es/ww29/INCENDIOS2/mapas_previstos/fc72_DC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205163"/>
            <a:ext cx="3322638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lecha derecha 12"/>
          <p:cNvSpPr/>
          <p:nvPr/>
        </p:nvSpPr>
        <p:spPr>
          <a:xfrm>
            <a:off x="3600450" y="4387850"/>
            <a:ext cx="15240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10607112" y="119225"/>
            <a:ext cx="13888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</a:t>
            </a:r>
          </a:p>
        </p:txBody>
      </p:sp>
    </p:spTree>
    <p:extLst>
      <p:ext uri="{BB962C8B-B14F-4D97-AF65-F5344CB8AC3E}">
        <p14:creationId xmlns:p14="http://schemas.microsoft.com/office/powerpoint/2010/main" val="5776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1" y="569118"/>
            <a:ext cx="2824162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462679" y="1067594"/>
            <a:ext cx="6407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s-ES" altLang="es-E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ISI</a:t>
            </a:r>
            <a:r>
              <a:rPr lang="es-ES" altLang="es-ES" sz="1600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Estima la velocidad de propagación inicial. Combina el valor del subíndice FFMC y el valor de la intensidad del viento.</a:t>
            </a:r>
          </a:p>
        </p:txBody>
      </p:sp>
      <p:pic>
        <p:nvPicPr>
          <p:cNvPr id="9" name="Picture 2" descr="http://www0.inm.es/ww29/INCENDIOS2/mapas_previstos/fc24_ISI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3001963"/>
            <a:ext cx="3459163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www0.inm.es/ww29/INCENDIOS2/mapas_previstos/fc24_FFMC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91" y="3319670"/>
            <a:ext cx="2112962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www0.inm.es/ww29/INCENDIOS2/mapas_previstos/fc24_V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652" y="5089146"/>
            <a:ext cx="2205038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echa derecha 11"/>
          <p:cNvSpPr/>
          <p:nvPr/>
        </p:nvSpPr>
        <p:spPr>
          <a:xfrm>
            <a:off x="3816350" y="4216400"/>
            <a:ext cx="19177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10607112" y="119225"/>
            <a:ext cx="13888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</a:t>
            </a:r>
          </a:p>
        </p:txBody>
      </p:sp>
    </p:spTree>
    <p:extLst>
      <p:ext uri="{BB962C8B-B14F-4D97-AF65-F5344CB8AC3E}">
        <p14:creationId xmlns:p14="http://schemas.microsoft.com/office/powerpoint/2010/main" val="28049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694531"/>
            <a:ext cx="2824162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bigdata.aemet.es/bigdatarest/sh/93e6fe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036888"/>
            <a:ext cx="30194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bigdata.aemet.es/bigdatarest/sh/418bf2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3407569"/>
            <a:ext cx="210502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bigdata.aemet.es/bigdatarest/sh/e78a87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746" y="5133181"/>
            <a:ext cx="2014537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echa derecha 11"/>
          <p:cNvSpPr/>
          <p:nvPr/>
        </p:nvSpPr>
        <p:spPr>
          <a:xfrm>
            <a:off x="4051300" y="3987800"/>
            <a:ext cx="17272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88776" y="856747"/>
            <a:ext cx="64944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s-ES" altLang="es-E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BUI:</a:t>
            </a:r>
            <a:r>
              <a:rPr lang="es-ES" altLang="es-ES" sz="1600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Estima la disponibilidad de combustible a partir de los subíndices DMC y DC (combustibles pesados que se encuentran en el suelo y pueden alimentar un fuego).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607112" y="119225"/>
            <a:ext cx="13888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</a:t>
            </a:r>
          </a:p>
        </p:txBody>
      </p:sp>
    </p:spTree>
    <p:extLst>
      <p:ext uri="{BB962C8B-B14F-4D97-AF65-F5344CB8AC3E}">
        <p14:creationId xmlns:p14="http://schemas.microsoft.com/office/powerpoint/2010/main" val="169152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75" y="643227"/>
            <a:ext cx="2824162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bigdata.aemet.es/bigdatarest/sh/efc970f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500" y="3420312"/>
            <a:ext cx="309403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375149" y="1006115"/>
            <a:ext cx="6584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s-ES" altLang="es-E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FWI:</a:t>
            </a:r>
            <a:r>
              <a:rPr lang="es-ES" altLang="es-ES" sz="1600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 el índice final del Sistema y se calcula a partir de los subíndices ISI y BUI. Representa la intensidad de propagación del fuego, medida como energía desarrollada por unidad de longitud del frente de incendio.</a:t>
            </a:r>
            <a:r>
              <a:rPr lang="es-ES" altLang="es-E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Picture 2" descr="http://www0.inm.es/ww29/INCENDIOS2/mapas_previstos/fc24_ISI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36" y="3203347"/>
            <a:ext cx="2187414" cy="172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bigdata.aemet.es/bigdatarest/sh/93e6fe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394" y="5114182"/>
            <a:ext cx="2199801" cy="173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echa derecha 11"/>
          <p:cNvSpPr/>
          <p:nvPr/>
        </p:nvSpPr>
        <p:spPr>
          <a:xfrm>
            <a:off x="5284140" y="4407296"/>
            <a:ext cx="1441450" cy="349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10607112" y="119225"/>
            <a:ext cx="13888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</a:t>
            </a:r>
          </a:p>
        </p:txBody>
      </p:sp>
    </p:spTree>
    <p:extLst>
      <p:ext uri="{BB962C8B-B14F-4D97-AF65-F5344CB8AC3E}">
        <p14:creationId xmlns:p14="http://schemas.microsoft.com/office/powerpoint/2010/main" val="186464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4090298" y="935977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altLang="es-E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altLang="es-E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altLang="es-E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E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calibrar</a:t>
            </a:r>
            <a:r>
              <a:rPr lang="en-US" altLang="es-E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Flecha derecha 10"/>
          <p:cNvSpPr/>
          <p:nvPr/>
        </p:nvSpPr>
        <p:spPr>
          <a:xfrm>
            <a:off x="4624831" y="3128928"/>
            <a:ext cx="2046288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2" name="Picture 20" descr="leye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552" y="5029200"/>
            <a:ext cx="91916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92" y="4751294"/>
            <a:ext cx="914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16"/>
          <p:cNvSpPr txBox="1">
            <a:spLocks noChangeArrowheads="1"/>
          </p:cNvSpPr>
          <p:nvPr/>
        </p:nvSpPr>
        <p:spPr bwMode="auto">
          <a:xfrm>
            <a:off x="1837940" y="4659313"/>
            <a:ext cx="115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FWI</a:t>
            </a:r>
          </a:p>
        </p:txBody>
      </p:sp>
      <p:pic>
        <p:nvPicPr>
          <p:cNvPr id="26626" name="Picture 2" descr="http://www0.inm.es/wwl/INCENDIOSWEB/mapas_analisis/FWI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2" y="1669626"/>
            <a:ext cx="3694436" cy="291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www0.inm.es/wwl/INCENDIOSWEB/mapas_analisis/riesgo_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53" y="1669626"/>
            <a:ext cx="3815843" cy="30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6"/>
          <p:cNvSpPr txBox="1">
            <a:spLocks noChangeArrowheads="1"/>
          </p:cNvSpPr>
          <p:nvPr/>
        </p:nvSpPr>
        <p:spPr bwMode="auto">
          <a:xfrm>
            <a:off x="8748243" y="4691276"/>
            <a:ext cx="115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RIESGO</a:t>
            </a:r>
            <a:endParaRPr lang="es-ES" altLang="es-E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9827515" y="119225"/>
            <a:ext cx="2387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FWI: calibración</a:t>
            </a:r>
          </a:p>
        </p:txBody>
      </p:sp>
    </p:spTree>
    <p:extLst>
      <p:ext uri="{BB962C8B-B14F-4D97-AF65-F5344CB8AC3E}">
        <p14:creationId xmlns:p14="http://schemas.microsoft.com/office/powerpoint/2010/main" val="19989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11394" y="1446242"/>
            <a:ext cx="74195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/>
              <a:t>Índice</a:t>
            </a:r>
          </a:p>
          <a:p>
            <a:endParaRPr lang="es-E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Los incendios forestales en España.</a:t>
            </a:r>
          </a:p>
          <a:p>
            <a:endParaRPr lang="es-E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El sistema FWI: calibración.</a:t>
            </a:r>
          </a:p>
          <a:p>
            <a:endParaRPr lang="es-E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Herramientas de visualización. Nuevos desarrollos.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ARISTOTLE.</a:t>
            </a:r>
          </a:p>
          <a:p>
            <a:endParaRPr lang="es-E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 smtClean="0"/>
              <a:t>Predicciones estacionales.</a:t>
            </a:r>
          </a:p>
          <a:p>
            <a:endParaRPr lang="es-ES" dirty="0"/>
          </a:p>
          <a:p>
            <a:endParaRPr lang="es-ES" dirty="0"/>
          </a:p>
        </p:txBody>
      </p:sp>
      <p:grpSp>
        <p:nvGrpSpPr>
          <p:cNvPr id="6" name="Grupo 5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366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7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306513"/>
            <a:ext cx="370840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echa curvada hacia abajo 7"/>
          <p:cNvSpPr/>
          <p:nvPr/>
        </p:nvSpPr>
        <p:spPr>
          <a:xfrm>
            <a:off x="1595438" y="1250950"/>
            <a:ext cx="5275262" cy="6778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CuadroTexto 9"/>
          <p:cNvSpPr txBox="1">
            <a:spLocks noChangeArrowheads="1"/>
          </p:cNvSpPr>
          <p:nvPr/>
        </p:nvSpPr>
        <p:spPr bwMode="auto">
          <a:xfrm>
            <a:off x="5670550" y="1973263"/>
            <a:ext cx="3155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1800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FWI diario durante un periodo lo suficientemente largo.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059113"/>
            <a:ext cx="4341813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/>
          <p:cNvSpPr txBox="1">
            <a:spLocks noChangeArrowheads="1"/>
          </p:cNvSpPr>
          <p:nvPr/>
        </p:nvSpPr>
        <p:spPr bwMode="auto">
          <a:xfrm>
            <a:off x="1068388" y="5632450"/>
            <a:ext cx="800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1800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calcula el FWI diario para cada punto de rejilla</a:t>
            </a:r>
            <a:r>
              <a:rPr lang="es-ES" altLang="es-ES" sz="1800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47000 puntos aprox. cada 5km</a:t>
            </a:r>
            <a:endParaRPr lang="es-ES" altLang="es-ES" sz="1800" b="1" dirty="0">
              <a:solidFill>
                <a:srgbClr val="006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827515" y="119225"/>
            <a:ext cx="2387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FWI: calibración</a:t>
            </a:r>
          </a:p>
        </p:txBody>
      </p:sp>
    </p:spTree>
    <p:extLst>
      <p:ext uri="{BB962C8B-B14F-4D97-AF65-F5344CB8AC3E}">
        <p14:creationId xmlns:p14="http://schemas.microsoft.com/office/powerpoint/2010/main" val="28014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7" name="Rectángulo 1"/>
          <p:cNvSpPr>
            <a:spLocks noChangeArrowheads="1"/>
          </p:cNvSpPr>
          <p:nvPr/>
        </p:nvSpPr>
        <p:spPr bwMode="auto">
          <a:xfrm>
            <a:off x="803275" y="952500"/>
            <a:ext cx="872966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1800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Estratificado en cinco clases desde un punto de vista únicamente climatológico.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s-ES" altLang="es-ES" sz="1800" b="1" dirty="0">
              <a:solidFill>
                <a:srgbClr val="006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000" b="1" dirty="0">
                <a:solidFill>
                  <a:srgbClr val="33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Bajo            &lt; percentil 40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000" b="1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Moderado    percentil 65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              percentil 85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Muy alto      percentil 95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Extremo      &gt; percentil  95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665538"/>
            <a:ext cx="43434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65513"/>
            <a:ext cx="447198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1"/>
          <p:cNvSpPr>
            <a:spLocks noChangeArrowheads="1"/>
          </p:cNvSpPr>
          <p:nvPr/>
        </p:nvSpPr>
        <p:spPr bwMode="auto">
          <a:xfrm>
            <a:off x="1076325" y="5788025"/>
            <a:ext cx="930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Actualmente serie de FWI Marzo 2013-Diciembre 2019. Modelo del Centro Europeo. </a:t>
            </a:r>
            <a:endParaRPr lang="en-US" altLang="es-E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827515" y="119225"/>
            <a:ext cx="2387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FWI: calibración</a:t>
            </a:r>
          </a:p>
        </p:txBody>
      </p:sp>
    </p:spTree>
    <p:extLst>
      <p:ext uri="{BB962C8B-B14F-4D97-AF65-F5344CB8AC3E}">
        <p14:creationId xmlns:p14="http://schemas.microsoft.com/office/powerpoint/2010/main" val="296060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7" name="Picture 1" descr="umbral1_verano_ECMW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0"/>
          <a:stretch>
            <a:fillRect/>
          </a:stretch>
        </p:blipFill>
        <p:spPr bwMode="auto">
          <a:xfrm>
            <a:off x="660400" y="804863"/>
            <a:ext cx="352425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umbral2_verano_ECMW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9"/>
          <a:stretch>
            <a:fillRect/>
          </a:stretch>
        </p:blipFill>
        <p:spPr bwMode="auto">
          <a:xfrm>
            <a:off x="6246813" y="781050"/>
            <a:ext cx="3540125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umbral3_verano_ECMW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/>
          <a:stretch>
            <a:fillRect/>
          </a:stretch>
        </p:blipFill>
        <p:spPr bwMode="auto">
          <a:xfrm>
            <a:off x="768350" y="3760788"/>
            <a:ext cx="341630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umbral4_verano_ECMW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"/>
          <a:stretch>
            <a:fillRect/>
          </a:stretch>
        </p:blipFill>
        <p:spPr bwMode="auto">
          <a:xfrm>
            <a:off x="6246813" y="3730625"/>
            <a:ext cx="3540125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3"/>
          <p:cNvSpPr>
            <a:spLocks noChangeArrowheads="1"/>
          </p:cNvSpPr>
          <p:nvPr/>
        </p:nvSpPr>
        <p:spPr bwMode="auto">
          <a:xfrm>
            <a:off x="1604963" y="3162300"/>
            <a:ext cx="183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2000" b="1">
                <a:solidFill>
                  <a:srgbClr val="33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bajo</a:t>
            </a:r>
            <a:r>
              <a:rPr lang="es-ES" altLang="es-ES" sz="2000" b="1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-moderado</a:t>
            </a:r>
          </a:p>
        </p:txBody>
      </p:sp>
      <p:pic>
        <p:nvPicPr>
          <p:cNvPr id="12" name="Picture 20" descr="leyen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2630488"/>
            <a:ext cx="91916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3"/>
          <p:cNvSpPr>
            <a:spLocks noChangeArrowheads="1"/>
          </p:cNvSpPr>
          <p:nvPr/>
        </p:nvSpPr>
        <p:spPr bwMode="auto">
          <a:xfrm>
            <a:off x="7034213" y="3111500"/>
            <a:ext cx="1776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2000" b="1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moderado</a:t>
            </a: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s-ES" altLang="es-ES" sz="20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</a:t>
            </a:r>
          </a:p>
        </p:txBody>
      </p:sp>
      <p:sp>
        <p:nvSpPr>
          <p:cNvPr id="14" name="Rectángulo 14"/>
          <p:cNvSpPr>
            <a:spLocks noChangeArrowheads="1"/>
          </p:cNvSpPr>
          <p:nvPr/>
        </p:nvSpPr>
        <p:spPr bwMode="auto">
          <a:xfrm>
            <a:off x="1063625" y="5975350"/>
            <a:ext cx="1612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20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</a:t>
            </a:r>
            <a:r>
              <a:rPr lang="es-ES" altLang="es-ES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s-ES" altLang="es-ES" sz="2000" b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muy alto</a:t>
            </a:r>
          </a:p>
        </p:txBody>
      </p:sp>
      <p:sp>
        <p:nvSpPr>
          <p:cNvPr id="15" name="Rectángulo 15"/>
          <p:cNvSpPr>
            <a:spLocks noChangeArrowheads="1"/>
          </p:cNvSpPr>
          <p:nvPr/>
        </p:nvSpPr>
        <p:spPr bwMode="auto">
          <a:xfrm>
            <a:off x="6886575" y="6092825"/>
            <a:ext cx="199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2000" b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muy alto</a:t>
            </a:r>
            <a:r>
              <a:rPr lang="es-ES" altLang="es-ES"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" altLang="es-ES" sz="1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extremo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9827515" y="119225"/>
            <a:ext cx="2387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FWI: calibración</a:t>
            </a:r>
          </a:p>
        </p:txBody>
      </p:sp>
    </p:spTree>
    <p:extLst>
      <p:ext uri="{BB962C8B-B14F-4D97-AF65-F5344CB8AC3E}">
        <p14:creationId xmlns:p14="http://schemas.microsoft.com/office/powerpoint/2010/main" val="381754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10" name="CuadroTexto 4"/>
          <p:cNvSpPr txBox="1">
            <a:spLocks noChangeArrowheads="1"/>
          </p:cNvSpPr>
          <p:nvPr/>
        </p:nvSpPr>
        <p:spPr bwMode="auto">
          <a:xfrm>
            <a:off x="935038" y="790575"/>
            <a:ext cx="7046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Boletines diarios por zonas de distribución de efectivos contra incendios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827515" y="119225"/>
            <a:ext cx="2387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FWI: calibración</a:t>
            </a:r>
          </a:p>
        </p:txBody>
      </p:sp>
      <p:graphicFrame>
        <p:nvGraphicFramePr>
          <p:cNvPr id="2" name="Objeto 1">
            <a:hlinkClick r:id="rId4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241737"/>
              </p:ext>
            </p:extLst>
          </p:nvPr>
        </p:nvGraphicFramePr>
        <p:xfrm>
          <a:off x="2104650" y="1647006"/>
          <a:ext cx="3392572" cy="4798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Acrobat Document" r:id="rId5" imgW="5923800" imgH="8391600" progId="Acrobat.Document.DC">
                  <p:embed/>
                </p:oleObj>
              </mc:Choice>
              <mc:Fallback>
                <p:oleObj name="Acrobat Document" r:id="rId5" imgW="5923800" imgH="83916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04650" y="1647006"/>
                        <a:ext cx="3392572" cy="4798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3853" y="2117234"/>
            <a:ext cx="5023588" cy="42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8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881063" y="1760538"/>
            <a:ext cx="5410200" cy="2311400"/>
            <a:chOff x="123" y="953"/>
            <a:chExt cx="5976" cy="2481"/>
          </a:xfrm>
        </p:grpSpPr>
        <p:pic>
          <p:nvPicPr>
            <p:cNvPr id="8" name="Picture 4" descr="riesgo_gri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" t="10483" r="2647" b="10483"/>
            <a:stretch>
              <a:fillRect/>
            </a:stretch>
          </p:blipFill>
          <p:spPr bwMode="auto">
            <a:xfrm>
              <a:off x="123" y="964"/>
              <a:ext cx="3046" cy="2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riesgo_municipi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5" t="5241" r="2647" b="7571"/>
            <a:stretch>
              <a:fillRect/>
            </a:stretch>
          </p:blipFill>
          <p:spPr bwMode="auto">
            <a:xfrm>
              <a:off x="3164" y="953"/>
              <a:ext cx="2935" cy="24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944563" y="4313238"/>
            <a:ext cx="5183187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8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Interpolado vs municipios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ES" sz="1600" b="1">
              <a:solidFill>
                <a:srgbClr val="0000FF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s-ES"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 información geográfica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-Nivel de riesgo máximo y medio dentro del área delimitada por cada municipio.</a:t>
            </a:r>
          </a:p>
        </p:txBody>
      </p:sp>
      <p:sp>
        <p:nvSpPr>
          <p:cNvPr id="12" name="CuadroTexto 1"/>
          <p:cNvSpPr txBox="1">
            <a:spLocks noChangeArrowheads="1"/>
          </p:cNvSpPr>
          <p:nvPr/>
        </p:nvSpPr>
        <p:spPr bwMode="auto">
          <a:xfrm>
            <a:off x="1049338" y="820738"/>
            <a:ext cx="2187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Riesgo por municipio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9827515" y="119225"/>
            <a:ext cx="2387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El sistema FWI: calibración</a:t>
            </a:r>
          </a:p>
        </p:txBody>
      </p:sp>
      <p:pic>
        <p:nvPicPr>
          <p:cNvPr id="15" name="Imagen 14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386" y="820738"/>
            <a:ext cx="1920406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3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41" y="734840"/>
            <a:ext cx="4610531" cy="40887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067" y="1613276"/>
            <a:ext cx="5566674" cy="398404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74521" y="5771108"/>
            <a:ext cx="5586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5"/>
              </a:rPr>
              <a:t>https://www.aemet.es/es/eltiempo/prediccion/incendios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7845141" y="34718"/>
            <a:ext cx="4504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Herramientas de visualización. Nuevos desarrollos.</a:t>
            </a:r>
          </a:p>
        </p:txBody>
      </p:sp>
    </p:spTree>
    <p:extLst>
      <p:ext uri="{BB962C8B-B14F-4D97-AF65-F5344CB8AC3E}">
        <p14:creationId xmlns:p14="http://schemas.microsoft.com/office/powerpoint/2010/main" val="202647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" y="681416"/>
            <a:ext cx="5450483" cy="327458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12158" y="4925141"/>
            <a:ext cx="5718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4"/>
              </a:rPr>
              <a:t>https://effis.jrc.ec.europa.eu/apps/effis_current_situation/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291" y="1636699"/>
            <a:ext cx="6354020" cy="287372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845141" y="34718"/>
            <a:ext cx="4504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Herramientas de visualización. Nuevos desarrollos.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12158" y="5664233"/>
            <a:ext cx="5762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6"/>
              </a:rPr>
              <a:t>https://gwis.jrc.ec.europa.eu/apps/gwis_current_situation/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6563408" y="5663513"/>
            <a:ext cx="441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Helvetica Neue"/>
              </a:rPr>
              <a:t>Global </a:t>
            </a:r>
            <a:r>
              <a:rPr lang="es-ES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Helvetica Neue"/>
              </a:rPr>
              <a:t>Wildfire</a:t>
            </a:r>
            <a:r>
              <a:rPr lang="es-ES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Helvetica Neue"/>
              </a:rPr>
              <a:t> </a:t>
            </a:r>
            <a:r>
              <a:rPr lang="es-ES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Helvetica Neue"/>
              </a:rPr>
              <a:t>Information</a:t>
            </a:r>
            <a:r>
              <a:rPr lang="es-ES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Helvetica Neue"/>
              </a:rPr>
              <a:t> </a:t>
            </a:r>
            <a:r>
              <a:rPr lang="es-ES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Helvetica Neue"/>
              </a:rPr>
              <a:t>System</a:t>
            </a:r>
            <a:r>
              <a:rPr lang="es-ES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Helvetica Neue"/>
              </a:rPr>
              <a:t> GWIS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563408" y="4978412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European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Forest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Fire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Information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System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 EFFIS</a:t>
            </a:r>
          </a:p>
        </p:txBody>
      </p:sp>
    </p:spTree>
    <p:extLst>
      <p:ext uri="{BB962C8B-B14F-4D97-AF65-F5344CB8AC3E}">
        <p14:creationId xmlns:p14="http://schemas.microsoft.com/office/powerpoint/2010/main" val="37906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87" y="1366784"/>
            <a:ext cx="6028975" cy="287589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861607" y="5321220"/>
            <a:ext cx="381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4"/>
              </a:rPr>
              <a:t>https://worldview.earthdata.nasa.gov/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7845141" y="34718"/>
            <a:ext cx="4504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Herramientas de visualización. Nuevos desarrollos.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617" y="2369442"/>
            <a:ext cx="5086013" cy="253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2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85" y="523065"/>
            <a:ext cx="3861328" cy="324447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34585" y="3820101"/>
            <a:ext cx="3752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 smtClean="0"/>
              <a:t>FirEUrisk</a:t>
            </a:r>
            <a:r>
              <a:rPr lang="es-ES" sz="1400" dirty="0" smtClean="0"/>
              <a:t> </a:t>
            </a:r>
            <a:r>
              <a:rPr lang="es-ES" sz="1400" dirty="0" err="1" smtClean="0"/>
              <a:t>European</a:t>
            </a:r>
            <a:r>
              <a:rPr lang="es-ES" sz="1400" dirty="0" smtClean="0"/>
              <a:t> fuel </a:t>
            </a:r>
            <a:r>
              <a:rPr lang="es-ES" sz="1400" dirty="0" err="1" smtClean="0"/>
              <a:t>map</a:t>
            </a:r>
            <a:r>
              <a:rPr lang="es-ES" sz="1400" dirty="0" smtClean="0"/>
              <a:t> at 1 km </a:t>
            </a:r>
            <a:r>
              <a:rPr lang="es-ES" sz="1400" dirty="0" err="1" smtClean="0"/>
              <a:t>resolution</a:t>
            </a:r>
            <a:r>
              <a:rPr lang="es-ES" sz="1400" dirty="0" smtClean="0"/>
              <a:t>.</a:t>
            </a:r>
            <a:endParaRPr lang="es-ES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916" y="457779"/>
            <a:ext cx="6460317" cy="310566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589203" y="3650824"/>
            <a:ext cx="1382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CCI </a:t>
            </a:r>
            <a:r>
              <a:rPr lang="es-ES" sz="1600" dirty="0" err="1" smtClean="0"/>
              <a:t>LandCover</a:t>
            </a:r>
            <a:endParaRPr lang="es-ES" sz="16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579" y="4070538"/>
            <a:ext cx="3307522" cy="233562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986121" y="6406163"/>
            <a:ext cx="996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Población</a:t>
            </a:r>
            <a:endParaRPr lang="es-ES" sz="16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470" y="4227988"/>
            <a:ext cx="3141443" cy="2347452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354470" y="6550223"/>
            <a:ext cx="556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NDVI</a:t>
            </a:r>
            <a:endParaRPr lang="es-ES" sz="1400" dirty="0"/>
          </a:p>
        </p:txBody>
      </p:sp>
      <p:sp>
        <p:nvSpPr>
          <p:cNvPr id="14" name="Rectángulo 13"/>
          <p:cNvSpPr/>
          <p:nvPr/>
        </p:nvSpPr>
        <p:spPr>
          <a:xfrm>
            <a:off x="7845141" y="34718"/>
            <a:ext cx="4504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Herramientas de visualización. Nuevos desarrollos.</a:t>
            </a:r>
          </a:p>
        </p:txBody>
      </p:sp>
    </p:spTree>
    <p:extLst>
      <p:ext uri="{BB962C8B-B14F-4D97-AF65-F5344CB8AC3E}">
        <p14:creationId xmlns:p14="http://schemas.microsoft.com/office/powerpoint/2010/main" val="38388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8" name="Picture 3" descr="cor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768476"/>
            <a:ext cx="2725738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ND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1" y="1793876"/>
            <a:ext cx="269081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ies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6989" r="4631" b="8736"/>
          <a:stretch>
            <a:fillRect/>
          </a:stretch>
        </p:blipFill>
        <p:spPr bwMode="auto">
          <a:xfrm>
            <a:off x="7904164" y="1814514"/>
            <a:ext cx="2820987" cy="208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657600" y="4114800"/>
            <a:ext cx="1524000" cy="128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>
            <a:off x="6997700" y="3975100"/>
            <a:ext cx="1511300" cy="139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083300" y="4229100"/>
            <a:ext cx="25400" cy="104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076826" y="5461001"/>
            <a:ext cx="1809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s-ES" sz="2000" b="1" dirty="0">
                <a:latin typeface="+mn-lt"/>
              </a:rPr>
              <a:t>¿Nuevo </a:t>
            </a:r>
            <a:r>
              <a:rPr lang="en-US" altLang="es-ES" sz="2000" b="1" dirty="0" err="1">
                <a:latin typeface="+mn-lt"/>
              </a:rPr>
              <a:t>índice</a:t>
            </a:r>
            <a:r>
              <a:rPr lang="en-US" altLang="es-ES" sz="2000" b="1" dirty="0">
                <a:latin typeface="+mn-lt"/>
              </a:rPr>
              <a:t>?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508125" y="1231901"/>
            <a:ext cx="21211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s-ES" sz="2000" b="1" dirty="0" err="1">
                <a:latin typeface="+mn-lt"/>
              </a:rPr>
              <a:t>Corine</a:t>
            </a:r>
            <a:r>
              <a:rPr lang="en-US" altLang="es-ES" sz="2000" b="1" dirty="0">
                <a:latin typeface="+mn-lt"/>
              </a:rPr>
              <a:t> Land Cover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788026" y="1257301"/>
            <a:ext cx="7323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s-ES" sz="2000" b="1" dirty="0">
                <a:latin typeface="+mn-lt"/>
              </a:rPr>
              <a:t>NDVI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9140826" y="1231901"/>
            <a:ext cx="627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s-ES" sz="2000" b="1" dirty="0">
                <a:latin typeface="+mn-lt"/>
              </a:rPr>
              <a:t>FWI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513264" y="741363"/>
            <a:ext cx="2621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2400" b="1" dirty="0" err="1">
                <a:latin typeface="+mn-lt"/>
              </a:rPr>
              <a:t>Nuevos</a:t>
            </a:r>
            <a:r>
              <a:rPr lang="en-US" altLang="es-ES" sz="2400" b="1" dirty="0">
                <a:latin typeface="+mn-lt"/>
              </a:rPr>
              <a:t> </a:t>
            </a:r>
            <a:r>
              <a:rPr lang="en-US" altLang="es-ES" sz="2400" b="1" dirty="0" err="1">
                <a:latin typeface="+mn-lt"/>
              </a:rPr>
              <a:t>desarrollos</a:t>
            </a:r>
            <a:endParaRPr lang="en-US" altLang="es-ES" sz="2400" b="1" dirty="0">
              <a:latin typeface="+mn-lt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845141" y="34718"/>
            <a:ext cx="4504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Herramientas de visualización. Nuevos desarrollos.</a:t>
            </a:r>
          </a:p>
        </p:txBody>
      </p:sp>
    </p:spTree>
    <p:extLst>
      <p:ext uri="{BB962C8B-B14F-4D97-AF65-F5344CB8AC3E}">
        <p14:creationId xmlns:p14="http://schemas.microsoft.com/office/powerpoint/2010/main" val="35461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D14A1_M_FI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5562" y="839762"/>
            <a:ext cx="7487386" cy="5012742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11" name="Rectángulo 10"/>
          <p:cNvSpPr/>
          <p:nvPr/>
        </p:nvSpPr>
        <p:spPr>
          <a:xfrm>
            <a:off x="9059666" y="110739"/>
            <a:ext cx="3051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Los incendios forestales en España</a:t>
            </a:r>
          </a:p>
        </p:txBody>
      </p:sp>
    </p:spTree>
    <p:extLst>
      <p:ext uri="{BB962C8B-B14F-4D97-AF65-F5344CB8AC3E}">
        <p14:creationId xmlns:p14="http://schemas.microsoft.com/office/powerpoint/2010/main" val="77834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7" name="Picture 9" descr="ndvi28082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186" y="2123672"/>
            <a:ext cx="2028825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3" y="2232416"/>
            <a:ext cx="224948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23" y="2190123"/>
            <a:ext cx="1792287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143000" y="3128963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PT" altLang="es-ES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72914" y="1940459"/>
            <a:ext cx="177800" cy="466725"/>
          </a:xfrm>
          <a:prstGeom prst="line">
            <a:avLst/>
          </a:prstGeom>
          <a:noFill/>
          <a:ln w="57150">
            <a:solidFill>
              <a:srgbClr val="B8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4999179" y="1849972"/>
            <a:ext cx="576262" cy="647700"/>
          </a:xfrm>
          <a:prstGeom prst="line">
            <a:avLst/>
          </a:prstGeom>
          <a:noFill/>
          <a:ln w="57150">
            <a:solidFill>
              <a:srgbClr val="B8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3145204" y="1889802"/>
            <a:ext cx="431800" cy="468313"/>
          </a:xfrm>
          <a:prstGeom prst="line">
            <a:avLst/>
          </a:prstGeom>
          <a:noFill/>
          <a:ln w="57150">
            <a:solidFill>
              <a:srgbClr val="B8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aphicFrame>
        <p:nvGraphicFramePr>
          <p:cNvPr id="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779846"/>
              </p:ext>
            </p:extLst>
          </p:nvPr>
        </p:nvGraphicFramePr>
        <p:xfrm>
          <a:off x="874370" y="1431132"/>
          <a:ext cx="6296645" cy="558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Equation" r:id="rId7" imgW="2222500" imgH="203200" progId="Equation.3">
                  <p:embed/>
                </p:oleObj>
              </mc:Choice>
              <mc:Fallback>
                <p:oleObj name="Equation" r:id="rId7" imgW="2222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370" y="1431132"/>
                        <a:ext cx="6296645" cy="5583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" descr="201208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939" y="1466851"/>
            <a:ext cx="24511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7344011" y="1763310"/>
            <a:ext cx="1404937" cy="360362"/>
          </a:xfrm>
          <a:prstGeom prst="line">
            <a:avLst/>
          </a:prstGeom>
          <a:noFill/>
          <a:ln w="57150">
            <a:solidFill>
              <a:srgbClr val="B8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7845141" y="34718"/>
            <a:ext cx="4504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Herramientas de visualización. Nuevos desarrollos.</a:t>
            </a:r>
          </a:p>
        </p:txBody>
      </p:sp>
    </p:spTree>
    <p:extLst>
      <p:ext uri="{BB962C8B-B14F-4D97-AF65-F5344CB8AC3E}">
        <p14:creationId xmlns:p14="http://schemas.microsoft.com/office/powerpoint/2010/main" val="259684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7" name="Marcador de contenido 2"/>
          <p:cNvSpPr txBox="1">
            <a:spLocks/>
          </p:cNvSpPr>
          <p:nvPr/>
        </p:nvSpPr>
        <p:spPr>
          <a:xfrm>
            <a:off x="7272825" y="871275"/>
            <a:ext cx="4334731" cy="1714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 smtClean="0">
                <a:solidFill>
                  <a:srgbClr val="FF0000"/>
                </a:solidFill>
              </a:rPr>
              <a:t>A</a:t>
            </a:r>
            <a:r>
              <a:rPr lang="en-US" sz="2000" dirty="0" smtClean="0"/>
              <a:t>ll </a:t>
            </a:r>
            <a:r>
              <a:rPr lang="en-US" sz="2000" dirty="0" smtClean="0">
                <a:solidFill>
                  <a:srgbClr val="FF0000"/>
                </a:solidFill>
              </a:rPr>
              <a:t>R</a:t>
            </a:r>
            <a:r>
              <a:rPr lang="en-US" sz="2000" dirty="0" smtClean="0"/>
              <a:t>isk </a:t>
            </a:r>
            <a:r>
              <a:rPr lang="en-US" sz="2000" dirty="0" smtClean="0">
                <a:solidFill>
                  <a:srgbClr val="FF0000"/>
                </a:solidFill>
              </a:rPr>
              <a:t>I</a:t>
            </a:r>
            <a:r>
              <a:rPr lang="en-US" sz="2000" dirty="0" smtClean="0"/>
              <a:t>ntegrated </a:t>
            </a:r>
            <a:r>
              <a:rPr lang="en-US" sz="2000" dirty="0" smtClean="0">
                <a:solidFill>
                  <a:srgbClr val="FF0000"/>
                </a:solidFill>
              </a:rPr>
              <a:t>S</a:t>
            </a:r>
            <a:r>
              <a:rPr lang="en-US" sz="2000" dirty="0" smtClean="0"/>
              <a:t>ystem </a:t>
            </a:r>
            <a:r>
              <a:rPr lang="en-US" sz="2000" dirty="0" err="1" smtClean="0">
                <a:solidFill>
                  <a:srgbClr val="FF0000"/>
                </a:solidFill>
              </a:rPr>
              <a:t>TO</a:t>
            </a:r>
            <a:r>
              <a:rPr lang="en-US" sz="2000" dirty="0" err="1" smtClean="0"/>
              <a:t>wards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T</a:t>
            </a:r>
            <a:r>
              <a:rPr lang="en-US" sz="2000" dirty="0" smtClean="0"/>
              <a:t>rans-boundary </a:t>
            </a:r>
            <a:r>
              <a:rPr lang="en-US" sz="2000" dirty="0" err="1" smtClean="0"/>
              <a:t>ho</a:t>
            </a:r>
            <a:r>
              <a:rPr lang="en-US" sz="2000" dirty="0" err="1" smtClean="0">
                <a:solidFill>
                  <a:srgbClr val="FF0000"/>
                </a:solidFill>
              </a:rPr>
              <a:t>L</a:t>
            </a:r>
            <a:r>
              <a:rPr lang="en-US" sz="2000" dirty="0" err="1" smtClean="0"/>
              <a:t>istic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E</a:t>
            </a:r>
            <a:r>
              <a:rPr lang="en-US" sz="2000" dirty="0" smtClean="0"/>
              <a:t>arly-warning - European Natural Hazards Scientific Partnership  ARISTOTLE-ENHSP</a:t>
            </a:r>
          </a:p>
          <a:p>
            <a:endParaRPr lang="es-ES" dirty="0"/>
          </a:p>
        </p:txBody>
      </p:sp>
      <p:pic>
        <p:nvPicPr>
          <p:cNvPr id="8" name="Picture 2" descr="ARISTOTLE-ENHSP Projec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26" y="1030063"/>
            <a:ext cx="2055902" cy="17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686354" y="2240026"/>
            <a:ext cx="3779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Servicio de asesoría ARISTOTLE-EHNSP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899743" y="4391605"/>
            <a:ext cx="8676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Para agilizar este sistema de intervención e integrar al máximo los datos disponibles, se ha puesto en marcha el proyecto ARISTOTLE (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Risk</a:t>
            </a:r>
            <a:r>
              <a:rPr lang="es-ES" dirty="0" smtClean="0"/>
              <a:t> </a:t>
            </a:r>
            <a:r>
              <a:rPr lang="es-ES" dirty="0" err="1" smtClean="0"/>
              <a:t>Integrated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 </a:t>
            </a:r>
            <a:r>
              <a:rPr lang="es-ES" dirty="0" err="1" smtClean="0"/>
              <a:t>Towards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Holistic</a:t>
            </a:r>
            <a:r>
              <a:rPr lang="es-ES" dirty="0" smtClean="0"/>
              <a:t> </a:t>
            </a:r>
            <a:r>
              <a:rPr lang="es-ES" dirty="0" err="1" smtClean="0"/>
              <a:t>Early-Warning</a:t>
            </a:r>
            <a:r>
              <a:rPr lang="es-ES" dirty="0" smtClean="0"/>
              <a:t>). Involucra a 15 países europeos bajo la coordinación del Instituto Nacional de Geofísica y Vulcanología (INGV) con el apoyo del Instituto Central Austriaco de Meteorología y Geodinámica ZAMG</a:t>
            </a:r>
            <a:endParaRPr lang="es-ES" dirty="0"/>
          </a:p>
        </p:txBody>
      </p:sp>
      <p:pic>
        <p:nvPicPr>
          <p:cNvPr id="10" name="Picture 6" descr="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4" y="507761"/>
            <a:ext cx="4144786" cy="293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-296562" y="3540351"/>
            <a:ext cx="5491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cap="all" dirty="0" smtClean="0">
                <a:solidFill>
                  <a:srgbClr val="0065A2"/>
                </a:solidFill>
              </a:rPr>
              <a:t>Dg echo</a:t>
            </a:r>
          </a:p>
          <a:p>
            <a:pPr algn="ctr"/>
            <a:r>
              <a:rPr lang="en-US" sz="1200" cap="all" dirty="0" smtClean="0">
                <a:solidFill>
                  <a:srgbClr val="0065A2"/>
                </a:solidFill>
              </a:rPr>
              <a:t>EUROPEAN </a:t>
            </a:r>
            <a:r>
              <a:rPr lang="en-US" sz="1200" cap="all" dirty="0">
                <a:solidFill>
                  <a:srgbClr val="0065A2"/>
                </a:solidFill>
              </a:rPr>
              <a:t>CIVIL PROTECTION AND HUMANITARIAN AID OPERATIONS</a:t>
            </a:r>
            <a:endParaRPr lang="es-ES" sz="1200" dirty="0"/>
          </a:p>
        </p:txBody>
      </p:sp>
      <p:pic>
        <p:nvPicPr>
          <p:cNvPr id="13" name="Picture 2" descr="ARISTOTLE-ENHSP Projec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378" y="51124"/>
            <a:ext cx="760876" cy="64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59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" y="1372819"/>
            <a:ext cx="5614854" cy="30130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000" y="898167"/>
            <a:ext cx="5812177" cy="4682918"/>
          </a:xfrm>
          <a:prstGeom prst="rect">
            <a:avLst/>
          </a:prstGeom>
        </p:spPr>
      </p:pic>
      <p:pic>
        <p:nvPicPr>
          <p:cNvPr id="10" name="Picture 2" descr="ARISTOTLE-ENHSP Project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378" y="51124"/>
            <a:ext cx="760876" cy="64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1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43" y="792330"/>
            <a:ext cx="5296182" cy="3871228"/>
          </a:xfrm>
          <a:prstGeom prst="rect">
            <a:avLst/>
          </a:prstGeom>
        </p:spPr>
      </p:pic>
      <p:pic>
        <p:nvPicPr>
          <p:cNvPr id="8" name="Marcador de contenido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868" y="1408725"/>
            <a:ext cx="5131783" cy="4835833"/>
          </a:xfrm>
          <a:prstGeom prst="rect">
            <a:avLst/>
          </a:prstGeom>
        </p:spPr>
      </p:pic>
      <p:pic>
        <p:nvPicPr>
          <p:cNvPr id="9" name="Picture 2" descr="ARISTOTLE-ENHSP Project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378" y="51124"/>
            <a:ext cx="760876" cy="64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6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20" y="898875"/>
            <a:ext cx="5363109" cy="3643106"/>
          </a:xfrm>
          <a:prstGeom prst="rect">
            <a:avLst/>
          </a:prstGeom>
        </p:spPr>
      </p:pic>
      <p:pic>
        <p:nvPicPr>
          <p:cNvPr id="13" name="Picture 2" descr="ARISTOTLE-ENHSP Project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378" y="51124"/>
            <a:ext cx="760876" cy="64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343" y="843351"/>
            <a:ext cx="4996949" cy="31464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703" y="4629706"/>
            <a:ext cx="2971958" cy="200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2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7" name="Picture 2" descr="ARISTOTLE-ENHSP Projec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378" y="51124"/>
            <a:ext cx="760876" cy="64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507" y="1600659"/>
            <a:ext cx="5187571" cy="425163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102" y="1600659"/>
            <a:ext cx="4873492" cy="42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250032" y="542154"/>
            <a:ext cx="5674631" cy="6315846"/>
            <a:chOff x="320371" y="723884"/>
            <a:chExt cx="4326480" cy="518576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371" y="723884"/>
              <a:ext cx="4326480" cy="3404443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371" y="4128327"/>
              <a:ext cx="4308599" cy="1781321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362" y="502273"/>
            <a:ext cx="5656678" cy="446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40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7" name="Rectángulo 6"/>
          <p:cNvSpPr/>
          <p:nvPr/>
        </p:nvSpPr>
        <p:spPr>
          <a:xfrm>
            <a:off x="9722637" y="110658"/>
            <a:ext cx="2302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Predicciones estacionales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975" y="457779"/>
            <a:ext cx="5779857" cy="21347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975" y="2542596"/>
            <a:ext cx="5779857" cy="43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8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10" name="Rectángulo 9"/>
          <p:cNvSpPr/>
          <p:nvPr/>
        </p:nvSpPr>
        <p:spPr>
          <a:xfrm>
            <a:off x="2282931" y="5872184"/>
            <a:ext cx="7738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3"/>
              </a:rPr>
              <a:t>https://www.youtube.com/watch?v=x1SgmFa0r04&amp;ab_channel=NASAGoddard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21" y="1286070"/>
            <a:ext cx="7626757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pic>
        <p:nvPicPr>
          <p:cNvPr id="23554" name="Picture 2" descr="Pregunta, compañeros. ¿Conocéis páginas donde analicen musicalmente bandas  sonoras? Gracia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192" y="1239222"/>
            <a:ext cx="4723422" cy="472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32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2" y="978468"/>
            <a:ext cx="541655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6714272" y="1400177"/>
            <a:ext cx="33623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defRPr sz="32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defRPr sz="28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8D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s-ES" altLang="es-ES" sz="1600" dirty="0">
                <a:solidFill>
                  <a:srgbClr val="0066FF"/>
                </a:solidFill>
                <a:latin typeface="+mn-lt"/>
              </a:rPr>
              <a:t>4 zonas bien diferenciadas: noroeste, comunidades interiores, mediterráneo y Canarias</a:t>
            </a:r>
            <a:endParaRPr lang="es-ES" altLang="es-ES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96" y="2786158"/>
            <a:ext cx="4960138" cy="33887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695162" y="6333294"/>
            <a:ext cx="6034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Los incendios forestales en España. Decenio 2006-2015. Ministerio de Agricultura, Pesca y Alimentación.</a:t>
            </a:r>
            <a:endParaRPr lang="es-ES" sz="1000" dirty="0"/>
          </a:p>
        </p:txBody>
      </p:sp>
      <p:grpSp>
        <p:nvGrpSpPr>
          <p:cNvPr id="6" name="Grupo 5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10" name="Rectángulo 9"/>
          <p:cNvSpPr/>
          <p:nvPr/>
        </p:nvSpPr>
        <p:spPr>
          <a:xfrm>
            <a:off x="9059666" y="110739"/>
            <a:ext cx="3051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Los incendios forestales en España</a:t>
            </a:r>
          </a:p>
        </p:txBody>
      </p:sp>
    </p:spTree>
    <p:extLst>
      <p:ext uri="{BB962C8B-B14F-4D97-AF65-F5344CB8AC3E}">
        <p14:creationId xmlns:p14="http://schemas.microsoft.com/office/powerpoint/2010/main" val="58695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24" y="2052728"/>
            <a:ext cx="45815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871" y="2241677"/>
            <a:ext cx="4867954" cy="30960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06177" y="5451358"/>
            <a:ext cx="6034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Los incendios forestales en España. Decenio 2006-2015. Ministerio de Agricultura, Pesca y Alimentación.</a:t>
            </a:r>
            <a:endParaRPr lang="es-ES" sz="1000" dirty="0"/>
          </a:p>
        </p:txBody>
      </p:sp>
      <p:grpSp>
        <p:nvGrpSpPr>
          <p:cNvPr id="6" name="Grupo 5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10" name="Rectángulo 9"/>
          <p:cNvSpPr/>
          <p:nvPr/>
        </p:nvSpPr>
        <p:spPr>
          <a:xfrm>
            <a:off x="9059666" y="110739"/>
            <a:ext cx="3051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Los incendios forestales en España</a:t>
            </a:r>
          </a:p>
        </p:txBody>
      </p:sp>
    </p:spTree>
    <p:extLst>
      <p:ext uri="{BB962C8B-B14F-4D97-AF65-F5344CB8AC3E}">
        <p14:creationId xmlns:p14="http://schemas.microsoft.com/office/powerpoint/2010/main" val="423092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0" y="1260230"/>
            <a:ext cx="5384307" cy="409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94" y="3195367"/>
            <a:ext cx="4830528" cy="317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9059666" y="110739"/>
            <a:ext cx="3051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Los incendios forestales en España</a:t>
            </a:r>
          </a:p>
        </p:txBody>
      </p:sp>
    </p:spTree>
    <p:extLst>
      <p:ext uri="{BB962C8B-B14F-4D97-AF65-F5344CB8AC3E}">
        <p14:creationId xmlns:p14="http://schemas.microsoft.com/office/powerpoint/2010/main" val="33091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08" y="1273657"/>
            <a:ext cx="8148683" cy="468134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651653" y="6046711"/>
            <a:ext cx="4987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Los incendios forestales en España. Ministerio de Agricultura, Pesca y Alimentación.</a:t>
            </a:r>
            <a:endParaRPr lang="es-ES" sz="1000" dirty="0"/>
          </a:p>
        </p:txBody>
      </p:sp>
      <p:grpSp>
        <p:nvGrpSpPr>
          <p:cNvPr id="5" name="Grupo 4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9" name="Rectángulo 8"/>
          <p:cNvSpPr/>
          <p:nvPr/>
        </p:nvSpPr>
        <p:spPr>
          <a:xfrm>
            <a:off x="9059666" y="110739"/>
            <a:ext cx="3051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Los incendios forestales en España</a:t>
            </a:r>
          </a:p>
        </p:txBody>
      </p:sp>
    </p:spTree>
    <p:extLst>
      <p:ext uri="{BB962C8B-B14F-4D97-AF65-F5344CB8AC3E}">
        <p14:creationId xmlns:p14="http://schemas.microsoft.com/office/powerpoint/2010/main" val="321819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27" y="1959620"/>
            <a:ext cx="4940937" cy="36430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344" y="1959620"/>
            <a:ext cx="5500505" cy="3643036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9059666" y="110739"/>
            <a:ext cx="3051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Los incendios forestales en España</a:t>
            </a:r>
          </a:p>
        </p:txBody>
      </p:sp>
    </p:spTree>
    <p:extLst>
      <p:ext uri="{BB962C8B-B14F-4D97-AF65-F5344CB8AC3E}">
        <p14:creationId xmlns:p14="http://schemas.microsoft.com/office/powerpoint/2010/main" val="285369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455" y="34718"/>
            <a:ext cx="5166655" cy="423061"/>
            <a:chOff x="81677" y="99646"/>
            <a:chExt cx="5166655" cy="42306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77" y="99646"/>
              <a:ext cx="367407" cy="33829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49084" y="268791"/>
              <a:ext cx="20199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b="1" dirty="0" smtClean="0">
                  <a:solidFill>
                    <a:schemeClr val="accent1">
                      <a:lumMod val="75000"/>
                    </a:schemeClr>
                  </a:solidFill>
                </a:rPr>
                <a:t>Aula Francisco Morán</a:t>
              </a:r>
              <a:endParaRPr lang="es-ES" sz="105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3941" y="261097"/>
              <a:ext cx="3454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Riesgo de incendios forestales: experiencia de AEMET.</a:t>
              </a:r>
              <a:endParaRPr lang="es-ES" sz="1100" b="1" dirty="0"/>
            </a:p>
          </p:txBody>
        </p:sp>
      </p:grpSp>
      <p:sp>
        <p:nvSpPr>
          <p:cNvPr id="7" name="Rectángulo 6"/>
          <p:cNvSpPr/>
          <p:nvPr/>
        </p:nvSpPr>
        <p:spPr>
          <a:xfrm>
            <a:off x="9059666" y="110739"/>
            <a:ext cx="3051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/>
              <a:t>Los incendios forestales en España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8" y="821004"/>
            <a:ext cx="6894406" cy="26501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693" y="3670594"/>
            <a:ext cx="6230430" cy="265848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09098" y="6438675"/>
            <a:ext cx="3996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Fuente: Avance climático nacional de verano de 2022. </a:t>
            </a:r>
            <a:r>
              <a:rPr lang="es-ES" sz="1200" dirty="0" err="1" smtClean="0"/>
              <a:t>Aemet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86276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3191</TotalTime>
  <Words>1254</Words>
  <Application>Microsoft Office PowerPoint</Application>
  <PresentationFormat>Panorámica</PresentationFormat>
  <Paragraphs>197</Paragraphs>
  <Slides>39</Slides>
  <Notes>0</Notes>
  <HiddenSlides>0</HiddenSlides>
  <MMClips>1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50" baseType="lpstr">
      <vt:lpstr>ＭＳ Ｐゴシック</vt:lpstr>
      <vt:lpstr>Arial</vt:lpstr>
      <vt:lpstr>Calibri</vt:lpstr>
      <vt:lpstr>Calibri Light</vt:lpstr>
      <vt:lpstr>Helvetica Neue</vt:lpstr>
      <vt:lpstr>Times New Roman</vt:lpstr>
      <vt:lpstr>Trebuchet MS</vt:lpstr>
      <vt:lpstr>Wingdings</vt:lpstr>
      <vt:lpstr>Tema de Office</vt:lpstr>
      <vt:lpstr>Acrobat Document</vt:lpstr>
      <vt:lpstr>Equation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41</cp:revision>
  <dcterms:created xsi:type="dcterms:W3CDTF">2023-05-16T07:31:20Z</dcterms:created>
  <dcterms:modified xsi:type="dcterms:W3CDTF">2023-05-28T18:53:04Z</dcterms:modified>
</cp:coreProperties>
</file>